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66" r:id="rId4"/>
    <p:sldId id="278" r:id="rId5"/>
    <p:sldId id="267" r:id="rId6"/>
    <p:sldId id="270" r:id="rId7"/>
    <p:sldId id="271" r:id="rId8"/>
    <p:sldId id="279" r:id="rId9"/>
    <p:sldId id="272" r:id="rId10"/>
    <p:sldId id="273" r:id="rId11"/>
    <p:sldId id="280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0A92-26D5-4781-BA40-82ADBD24C98F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416F-6509-4D4C-8066-A046DF70F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73178-FF65-4755-A4D9-B7DF8074EE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5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5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1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0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6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45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damid.oda.sas.com/SASODAControlCenter/enroll.html?enroll=b12e50c4-1caf-4542-8ed6-3b3725942d1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as.com/edu/viewmyelear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sas.com/myelear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2133600"/>
          </a:xfrm>
        </p:spPr>
        <p:txBody>
          <a:bodyPr>
            <a:noAutofit/>
          </a:bodyPr>
          <a:lstStyle/>
          <a:p>
            <a: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</a:t>
            </a:r>
            <a:r>
              <a:rPr lang="en-AU" sz="4800" b="1" u="sng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 E-Learnings </a:t>
            </a: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8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7800" y="444817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</a:t>
            </a:r>
            <a:r>
              <a:rPr lang="it-IT" sz="2800" i="1" dirty="0" smtClean="0">
                <a:solidFill>
                  <a:srgbClr val="FF9900"/>
                </a:solidFill>
              </a:rPr>
              <a:t>Management</a:t>
            </a:r>
            <a:br>
              <a:rPr lang="it-IT" sz="2800" i="1" dirty="0" smtClean="0">
                <a:solidFill>
                  <a:srgbClr val="FF9900"/>
                </a:solidFill>
              </a:rPr>
            </a:br>
            <a:r>
              <a:rPr lang="it-IT" sz="2800" i="1" dirty="0" smtClean="0">
                <a:solidFill>
                  <a:srgbClr val="FF9900"/>
                </a:solidFill>
              </a:rPr>
              <a:t>A.A. </a:t>
            </a:r>
            <a:r>
              <a:rPr lang="it-IT" sz="2800" i="1" dirty="0" smtClean="0">
                <a:solidFill>
                  <a:srgbClr val="FF9900"/>
                </a:solidFill>
              </a:rPr>
              <a:t>2015/2016</a:t>
            </a:r>
            <a:endParaRPr lang="en-US" sz="28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(1/4)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034826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 seguenti SAS E-Learning Course sono </a:t>
            </a:r>
            <a:r>
              <a:rPr lang="it-IT" sz="1800" b="1" dirty="0" smtClean="0"/>
              <a:t>propedeutici </a:t>
            </a:r>
            <a:r>
              <a:rPr lang="it-IT" sz="1800" dirty="0" smtClean="0"/>
              <a:t>per il corso di Metodi Quantitativi Economia Finanza e Management: </a:t>
            </a:r>
          </a:p>
          <a:p>
            <a:pPr marL="0" indent="0">
              <a:buNone/>
            </a:pPr>
            <a:endParaRPr lang="en-AU" sz="1800" b="1" dirty="0" smtClean="0"/>
          </a:p>
          <a:p>
            <a:pPr marL="0" indent="0">
              <a:buNone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Introduction </a:t>
            </a:r>
            <a:r>
              <a:rPr lang="en-AU" sz="1800" b="1" dirty="0"/>
              <a:t>to Statistical Concepts </a:t>
            </a:r>
            <a:endParaRPr lang="en-AU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/>
              <a:t>Basic Statistical Concepts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/>
              <a:t>Descriptive Statistics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/>
              <a:t>Hypothesis Testing </a:t>
            </a:r>
          </a:p>
          <a:p>
            <a:pPr lvl="2"/>
            <a:r>
              <a:rPr lang="en-AU" sz="1400" dirty="0" smtClean="0"/>
              <a:t>Introduction </a:t>
            </a:r>
            <a:endParaRPr lang="en-AU" sz="1400" dirty="0"/>
          </a:p>
          <a:p>
            <a:pPr lvl="2"/>
            <a:r>
              <a:rPr lang="en-AU" sz="1400" dirty="0" smtClean="0"/>
              <a:t>Decision-Making </a:t>
            </a:r>
            <a:r>
              <a:rPr lang="en-AU" sz="1400" dirty="0"/>
              <a:t>Process </a:t>
            </a:r>
          </a:p>
          <a:p>
            <a:pPr lvl="2"/>
            <a:r>
              <a:rPr lang="en-AU" sz="1400" dirty="0" smtClean="0"/>
              <a:t>Steps </a:t>
            </a:r>
            <a:r>
              <a:rPr lang="en-AU" sz="1400" dirty="0"/>
              <a:t>in Hypothesis Testing </a:t>
            </a:r>
          </a:p>
          <a:p>
            <a:pPr lvl="2"/>
            <a:r>
              <a:rPr lang="en-AU" sz="1400" dirty="0" smtClean="0"/>
              <a:t>Types </a:t>
            </a:r>
            <a:r>
              <a:rPr lang="en-AU" sz="1400" dirty="0"/>
              <a:t>of Errors and Power </a:t>
            </a:r>
          </a:p>
          <a:p>
            <a:pPr lvl="2"/>
            <a:r>
              <a:rPr lang="en-AU" sz="1400" dirty="0" smtClean="0"/>
              <a:t>Question </a:t>
            </a:r>
            <a:endParaRPr lang="en-AU" sz="1400" dirty="0"/>
          </a:p>
          <a:p>
            <a:pPr lvl="2"/>
            <a:r>
              <a:rPr lang="en-AU" sz="1400" dirty="0" smtClean="0"/>
              <a:t>The </a:t>
            </a:r>
            <a:r>
              <a:rPr lang="en-AU" sz="1400" i="1" dirty="0"/>
              <a:t>p</a:t>
            </a:r>
            <a:r>
              <a:rPr lang="en-AU" sz="1400" dirty="0"/>
              <a:t>-Value, Effect Size, and Sample Size </a:t>
            </a:r>
          </a:p>
          <a:p>
            <a:pPr lvl="2"/>
            <a:r>
              <a:rPr lang="en-AU" sz="1400" dirty="0" smtClean="0"/>
              <a:t>Question </a:t>
            </a:r>
            <a:endParaRPr lang="en-AU" sz="1400" dirty="0"/>
          </a:p>
          <a:p>
            <a:pPr lvl="2"/>
            <a:r>
              <a:rPr lang="en-AU" sz="1400" dirty="0" smtClean="0"/>
              <a:t>Statistical </a:t>
            </a:r>
            <a:r>
              <a:rPr lang="en-AU" sz="1400" dirty="0"/>
              <a:t>Hypothesis Test </a:t>
            </a:r>
          </a:p>
          <a:p>
            <a:pPr lvl="2"/>
            <a:r>
              <a:rPr lang="en-AU" sz="1400" dirty="0" smtClean="0"/>
              <a:t>Question </a:t>
            </a:r>
            <a:endParaRPr lang="en-AU" sz="14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00192" y="1988839"/>
            <a:ext cx="2664296" cy="1143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207362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Propedeutico </a:t>
            </a:r>
            <a:r>
              <a:rPr lang="it-IT" dirty="0"/>
              <a:t>per Metodi Quantitativi per Economia Finanza e Management </a:t>
            </a:r>
            <a:endParaRPr lang="en-AU" dirty="0"/>
          </a:p>
        </p:txBody>
      </p:sp>
      <p:sp>
        <p:nvSpPr>
          <p:cNvPr id="5" name="Down Arrow 4"/>
          <p:cNvSpPr/>
          <p:nvPr/>
        </p:nvSpPr>
        <p:spPr>
          <a:xfrm rot="2407189">
            <a:off x="7165412" y="3306361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5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(2/4)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034826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I seguenti SAS E-Learning Course sono </a:t>
            </a:r>
            <a:r>
              <a:rPr lang="it-IT" sz="1800" b="1" dirty="0"/>
              <a:t>propedeutici </a:t>
            </a:r>
            <a:r>
              <a:rPr lang="it-IT" sz="1800" dirty="0"/>
              <a:t>per il corso di Metodi Quantitativi Economia Finanza e Management: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SAS</a:t>
            </a:r>
            <a:r>
              <a:rPr lang="en-AU" sz="1800" b="1" dirty="0"/>
              <a:t>® Programming 1: Essentials </a:t>
            </a:r>
            <a:endParaRPr lang="en-AU" sz="1800" dirty="0"/>
          </a:p>
          <a:p>
            <a:pPr lvl="2"/>
            <a:r>
              <a:rPr lang="en-AU" sz="1600" dirty="0"/>
              <a:t>1. Getting Started with SAS Programming </a:t>
            </a:r>
          </a:p>
          <a:p>
            <a:pPr lvl="2"/>
            <a:r>
              <a:rPr lang="en-AU" sz="1600" dirty="0"/>
              <a:t>2. </a:t>
            </a:r>
            <a:r>
              <a:rPr lang="en-AU" sz="1600" dirty="0" smtClean="0"/>
              <a:t>Working with SAS Programs</a:t>
            </a:r>
          </a:p>
          <a:p>
            <a:pPr lvl="2"/>
            <a:r>
              <a:rPr lang="en-AU" sz="1600" dirty="0" smtClean="0"/>
              <a:t>3. Accessing Data</a:t>
            </a:r>
          </a:p>
          <a:p>
            <a:pPr lvl="2"/>
            <a:r>
              <a:rPr lang="en-AU" sz="1600" dirty="0" smtClean="0"/>
              <a:t>4. Producing Detail Report</a:t>
            </a:r>
          </a:p>
          <a:p>
            <a:pPr lvl="3"/>
            <a:r>
              <a:rPr lang="en-AU" sz="1400" dirty="0" err="1" smtClean="0"/>
              <a:t>Subsetting</a:t>
            </a:r>
            <a:r>
              <a:rPr lang="en-AU" sz="1400" dirty="0" smtClean="0"/>
              <a:t> Report Data</a:t>
            </a:r>
          </a:p>
          <a:p>
            <a:pPr lvl="3"/>
            <a:r>
              <a:rPr lang="en-AU" sz="1400" dirty="0" smtClean="0"/>
              <a:t>Sorting and Grouping Report Data</a:t>
            </a:r>
          </a:p>
          <a:p>
            <a:pPr lvl="2"/>
            <a:r>
              <a:rPr lang="en-AU" sz="1600" dirty="0" smtClean="0"/>
              <a:t>5. Formatting Data Values</a:t>
            </a:r>
          </a:p>
          <a:p>
            <a:pPr lvl="2"/>
            <a:r>
              <a:rPr lang="en-AU" sz="1600" dirty="0" smtClean="0"/>
              <a:t>6. Reading SAS Data Sets</a:t>
            </a:r>
          </a:p>
          <a:p>
            <a:pPr lvl="2"/>
            <a:r>
              <a:rPr lang="en-AU" sz="1600" dirty="0" smtClean="0"/>
              <a:t>7. Reading Spreadsheet and Database Data</a:t>
            </a:r>
          </a:p>
          <a:p>
            <a:pPr lvl="3"/>
            <a:r>
              <a:rPr lang="en-AU" sz="1400" dirty="0" smtClean="0"/>
              <a:t>Creating  a SAS Data Set from an Excel Worksheet</a:t>
            </a:r>
          </a:p>
          <a:p>
            <a:pPr lvl="2"/>
            <a:r>
              <a:rPr lang="en-AU" sz="1600" dirty="0" smtClean="0"/>
              <a:t>11. Creating Summary Reports</a:t>
            </a:r>
          </a:p>
          <a:p>
            <a:pPr lvl="3"/>
            <a:r>
              <a:rPr lang="en-AU" sz="1400" dirty="0" smtClean="0"/>
              <a:t>Using PROC FREQ for Data Validation</a:t>
            </a:r>
          </a:p>
          <a:p>
            <a:pPr marL="1371600" lvl="3" indent="0">
              <a:buNone/>
            </a:pPr>
            <a:endParaRPr lang="en-AU" sz="16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00192" y="1988839"/>
            <a:ext cx="2664296" cy="1143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207362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Propedeutico </a:t>
            </a:r>
            <a:r>
              <a:rPr lang="it-IT" dirty="0"/>
              <a:t>per Metodi Quantitativi per Economia Finanza e Management </a:t>
            </a:r>
            <a:endParaRPr lang="en-AU" dirty="0"/>
          </a:p>
        </p:txBody>
      </p:sp>
      <p:sp>
        <p:nvSpPr>
          <p:cNvPr id="5" name="Down Arrow 4"/>
          <p:cNvSpPr/>
          <p:nvPr/>
        </p:nvSpPr>
        <p:spPr>
          <a:xfrm rot="2407189">
            <a:off x="7165412" y="3306361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2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192" y="177281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it-IT" dirty="0"/>
              <a:t>Argomenti del corso di Metodi Quantitativi per Economia Finanza e Management </a:t>
            </a:r>
            <a:endParaRPr lang="en-A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(3/4)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890810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 </a:t>
            </a:r>
            <a:r>
              <a:rPr lang="it-IT" sz="1800" dirty="0"/>
              <a:t>seguenti SAS </a:t>
            </a:r>
            <a:r>
              <a:rPr lang="it-IT" sz="1800" dirty="0" smtClean="0"/>
              <a:t>E-Learning </a:t>
            </a:r>
            <a:r>
              <a:rPr lang="it-IT" sz="1800" dirty="0"/>
              <a:t>Course sono da utilizzare come </a:t>
            </a:r>
            <a:r>
              <a:rPr lang="it-IT" sz="1800" b="1" dirty="0"/>
              <a:t>supporto</a:t>
            </a:r>
            <a:r>
              <a:rPr lang="it-IT" sz="1800" dirty="0"/>
              <a:t> per alcuni argomenti svolti nel corso di Metodi Quantitativi per Economia Finanza e Management: </a:t>
            </a:r>
          </a:p>
          <a:p>
            <a:pPr marL="0" indent="0">
              <a:buNone/>
            </a:pPr>
            <a:endParaRPr lang="en-AU" sz="1800" b="1" dirty="0" smtClean="0"/>
          </a:p>
          <a:p>
            <a:pPr marL="0" indent="0">
              <a:buNone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Statistics </a:t>
            </a:r>
            <a:r>
              <a:rPr lang="en-AU" sz="1800" b="1" dirty="0"/>
              <a:t>I: Introduction to ANOVA, </a:t>
            </a:r>
            <a:br>
              <a:rPr lang="en-AU" sz="1800" b="1" dirty="0"/>
            </a:br>
            <a:r>
              <a:rPr lang="en-AU" sz="1800" b="1" dirty="0" smtClean="0"/>
              <a:t>Regression</a:t>
            </a:r>
            <a:r>
              <a:rPr lang="en-AU" sz="1800" b="1" dirty="0"/>
              <a:t>, and Logistic Regression </a:t>
            </a:r>
            <a:endParaRPr lang="en-AU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1</a:t>
            </a:r>
            <a:r>
              <a:rPr lang="en-AU" sz="1600" dirty="0"/>
              <a:t>: Introduction to Statistics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3</a:t>
            </a:r>
            <a:r>
              <a:rPr lang="en-AU" sz="1600" dirty="0"/>
              <a:t>: Regression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4</a:t>
            </a:r>
            <a:r>
              <a:rPr lang="en-AU" sz="1600" dirty="0"/>
              <a:t>: Regression Diagnostics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5</a:t>
            </a:r>
            <a:r>
              <a:rPr lang="en-AU" sz="1600" dirty="0"/>
              <a:t>: Categorical Data </a:t>
            </a:r>
            <a:r>
              <a:rPr lang="en-AU" sz="1600" dirty="0" smtClean="0"/>
              <a:t>Analysis</a:t>
            </a:r>
          </a:p>
          <a:p>
            <a:pPr lvl="2">
              <a:buFontTx/>
              <a:buChar char="-"/>
            </a:pPr>
            <a:r>
              <a:rPr lang="en-AU" sz="1400" dirty="0" smtClean="0"/>
              <a:t>Lesson </a:t>
            </a:r>
            <a:r>
              <a:rPr lang="en-AU" sz="1400" dirty="0"/>
              <a:t>Overview </a:t>
            </a:r>
          </a:p>
          <a:p>
            <a:pPr lvl="2">
              <a:buFontTx/>
              <a:buChar char="-"/>
            </a:pPr>
            <a:r>
              <a:rPr lang="en-AU" sz="1400" dirty="0" smtClean="0"/>
              <a:t>Describing </a:t>
            </a:r>
            <a:r>
              <a:rPr lang="en-AU" sz="1400" dirty="0"/>
              <a:t>Categorical Data </a:t>
            </a:r>
            <a:r>
              <a:rPr lang="en-AU" sz="1400" b="1" dirty="0">
                <a:solidFill>
                  <a:srgbClr val="FF0000"/>
                </a:solidFill>
              </a:rPr>
              <a:t>(PROC FREQ) </a:t>
            </a:r>
            <a:endParaRPr lang="en-AU" sz="1400" b="1" dirty="0" smtClean="0">
              <a:solidFill>
                <a:srgbClr val="FF0000"/>
              </a:solidFill>
            </a:endParaRPr>
          </a:p>
          <a:p>
            <a:pPr lvl="2">
              <a:buFontTx/>
              <a:buChar char="-"/>
            </a:pPr>
            <a:r>
              <a:rPr lang="en-AU" sz="1400" dirty="0" smtClean="0"/>
              <a:t>Tests </a:t>
            </a:r>
            <a:r>
              <a:rPr lang="en-AU" sz="1400" dirty="0"/>
              <a:t>of Association  </a:t>
            </a:r>
            <a:r>
              <a:rPr lang="en-AU" sz="1400" b="1" dirty="0">
                <a:solidFill>
                  <a:srgbClr val="FF0000"/>
                </a:solidFill>
              </a:rPr>
              <a:t>(CHI SQUARE, V DI CRAMER) </a:t>
            </a:r>
          </a:p>
          <a:p>
            <a:pPr lvl="2">
              <a:buFontTx/>
              <a:buChar char="-"/>
            </a:pPr>
            <a:r>
              <a:rPr lang="en-AU" sz="1400" dirty="0" smtClean="0"/>
              <a:t>Introduction </a:t>
            </a:r>
            <a:r>
              <a:rPr lang="en-AU" sz="1400" dirty="0"/>
              <a:t>to Logistic Regression </a:t>
            </a:r>
            <a:endParaRPr lang="en-AU" sz="1400" dirty="0" smtClean="0"/>
          </a:p>
          <a:p>
            <a:pPr lvl="2">
              <a:buFontTx/>
              <a:buChar char="-"/>
            </a:pPr>
            <a:r>
              <a:rPr lang="en-AU" sz="1400" dirty="0" smtClean="0"/>
              <a:t>Multiple </a:t>
            </a:r>
            <a:r>
              <a:rPr lang="en-AU" sz="1400" dirty="0"/>
              <a:t>Logistic Regression </a:t>
            </a:r>
            <a:endParaRPr lang="en-AU" sz="1400" dirty="0" smtClean="0"/>
          </a:p>
          <a:p>
            <a:pPr lvl="2">
              <a:buFontTx/>
              <a:buChar char="-"/>
            </a:pPr>
            <a:r>
              <a:rPr lang="en-AU" sz="1400" dirty="0" smtClean="0"/>
              <a:t>Summary </a:t>
            </a:r>
            <a:endParaRPr lang="en-AU" sz="1400" dirty="0"/>
          </a:p>
          <a:p>
            <a:pPr lvl="2">
              <a:buFontTx/>
              <a:buChar char="-"/>
            </a:pPr>
            <a:r>
              <a:rPr lang="en-AU" sz="1400" dirty="0" smtClean="0"/>
              <a:t>Quiz </a:t>
            </a:r>
            <a:endParaRPr lang="en-AU" sz="14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00192" y="1988839"/>
            <a:ext cx="2664296" cy="1261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Down Arrow 4"/>
          <p:cNvSpPr/>
          <p:nvPr/>
        </p:nvSpPr>
        <p:spPr>
          <a:xfrm rot="2407189">
            <a:off x="7165412" y="3306361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9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890810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 </a:t>
            </a:r>
            <a:r>
              <a:rPr lang="it-IT" sz="1800" dirty="0"/>
              <a:t>moduli precedentemente esclusi dei SAS </a:t>
            </a:r>
            <a:r>
              <a:rPr lang="it-IT" sz="1800" dirty="0" smtClean="0"/>
              <a:t>E-Learning </a:t>
            </a:r>
            <a:r>
              <a:rPr lang="it-IT" sz="1800" dirty="0"/>
              <a:t>Course già </a:t>
            </a:r>
            <a:r>
              <a:rPr lang="it-IT" sz="1800" dirty="0" smtClean="0"/>
              <a:t>citati </a:t>
            </a:r>
            <a:r>
              <a:rPr lang="it-IT" sz="1800" dirty="0"/>
              <a:t>saranno utili a coloro che vogliono approfondire la conoscenza dello strumento: </a:t>
            </a:r>
          </a:p>
          <a:p>
            <a:pPr marL="0" indent="0">
              <a:buNone/>
            </a:pPr>
            <a:endParaRPr lang="en-AU" sz="1800" b="1" dirty="0" smtClean="0"/>
          </a:p>
          <a:p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SAS</a:t>
            </a:r>
            <a:r>
              <a:rPr lang="en-AU" sz="1800" b="1" dirty="0"/>
              <a:t>® Programming 1: Essentials </a:t>
            </a:r>
            <a:endParaRPr lang="en-AU" sz="1800" dirty="0"/>
          </a:p>
          <a:p>
            <a:pPr lvl="2"/>
            <a:r>
              <a:rPr lang="en-AU" sz="1600" dirty="0"/>
              <a:t>4. Producing Detail Report</a:t>
            </a:r>
          </a:p>
          <a:p>
            <a:pPr lvl="3"/>
            <a:r>
              <a:rPr lang="en-AU" sz="1400" dirty="0" smtClean="0"/>
              <a:t>Enhancing Reports</a:t>
            </a:r>
          </a:p>
          <a:p>
            <a:pPr lvl="2"/>
            <a:r>
              <a:rPr lang="en-AU" sz="1600" dirty="0" smtClean="0"/>
              <a:t>6. Reading SAS Data Sets</a:t>
            </a:r>
          </a:p>
          <a:p>
            <a:pPr lvl="2"/>
            <a:r>
              <a:rPr lang="en-AU" sz="1600" dirty="0"/>
              <a:t>7. Reading Spreadsheet and Database Data</a:t>
            </a:r>
          </a:p>
          <a:p>
            <a:pPr lvl="2"/>
            <a:r>
              <a:rPr lang="en-AU" sz="1600" dirty="0" smtClean="0"/>
              <a:t>8. Reading Raw Data Files</a:t>
            </a:r>
          </a:p>
          <a:p>
            <a:pPr lvl="2"/>
            <a:r>
              <a:rPr lang="en-AU" sz="1600" dirty="0" smtClean="0"/>
              <a:t>9</a:t>
            </a:r>
            <a:r>
              <a:rPr lang="en-AU" sz="1600" dirty="0"/>
              <a:t>. Manipulating Data </a:t>
            </a:r>
          </a:p>
          <a:p>
            <a:pPr lvl="2"/>
            <a:r>
              <a:rPr lang="en-AU" sz="1600" dirty="0" smtClean="0"/>
              <a:t>10</a:t>
            </a:r>
            <a:r>
              <a:rPr lang="en-AU" sz="1600" dirty="0"/>
              <a:t>. Combining SAS Data Sets </a:t>
            </a:r>
          </a:p>
          <a:p>
            <a:pPr lvl="2"/>
            <a:r>
              <a:rPr lang="en-AU" sz="1600" dirty="0" smtClean="0"/>
              <a:t>11. Creating </a:t>
            </a:r>
            <a:r>
              <a:rPr lang="en-AU" sz="1600" dirty="0"/>
              <a:t>Summary </a:t>
            </a:r>
            <a:r>
              <a:rPr lang="en-AU" sz="1600" dirty="0" smtClean="0"/>
              <a:t>Reports</a:t>
            </a:r>
          </a:p>
          <a:p>
            <a:pPr lvl="3"/>
            <a:r>
              <a:rPr lang="en-AU" sz="1400" dirty="0"/>
              <a:t>Using PROC FREQ to Create Summary Reports</a:t>
            </a:r>
          </a:p>
          <a:p>
            <a:pPr lvl="3"/>
            <a:r>
              <a:rPr lang="en-AU" sz="1400" dirty="0" smtClean="0"/>
              <a:t>Using the MEANS and UNIVARIATE Procedures</a:t>
            </a:r>
          </a:p>
          <a:p>
            <a:pPr lvl="3"/>
            <a:r>
              <a:rPr lang="en-AU" sz="1400" dirty="0" smtClean="0"/>
              <a:t>Using the SAS Output System Delivery</a:t>
            </a:r>
          </a:p>
          <a:p>
            <a:pPr lvl="2"/>
            <a:endParaRPr lang="en-AU" sz="1600" dirty="0"/>
          </a:p>
          <a:p>
            <a:pPr lvl="2"/>
            <a:endParaRPr lang="en-AU" sz="1200" dirty="0" smtClean="0"/>
          </a:p>
          <a:p>
            <a:pPr lvl="2"/>
            <a:endParaRPr lang="en-AU" sz="1200" dirty="0"/>
          </a:p>
          <a:p>
            <a:pPr marL="914400" lvl="2" indent="0">
              <a:buNone/>
            </a:pPr>
            <a:endParaRPr lang="en-AU" sz="12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72200" y="2564904"/>
            <a:ext cx="1944216" cy="630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23488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dirty="0"/>
              <a:t>Approfondimento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(4/4)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407189">
            <a:off x="6805372" y="3216933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5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565" y="476672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it-IT" sz="1800" dirty="0" smtClean="0"/>
              <a:t>I SAS E-Learning sono moduli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di autoformazione in </a:t>
            </a:r>
            <a:r>
              <a:rPr lang="it-IT" sz="1800" dirty="0"/>
              <a:t>modalità </a:t>
            </a:r>
            <a:r>
              <a:rPr lang="it-IT" sz="1800" dirty="0" smtClean="0"/>
              <a:t>e-learning, a cui è possibile accedere gratuitamente, con validità pari ad un anno.</a:t>
            </a:r>
            <a:endParaRPr lang="it-IT" sz="1200" dirty="0" smtClean="0"/>
          </a:p>
          <a:p>
            <a:pPr marL="0" indent="0">
              <a:buNone/>
            </a:pPr>
            <a:endParaRPr lang="it-IT" sz="1200" b="1" dirty="0" smtClean="0"/>
          </a:p>
          <a:p>
            <a:pPr marL="0" indent="0">
              <a:buNone/>
            </a:pPr>
            <a:r>
              <a:rPr lang="it-IT" sz="1800" b="1" dirty="0" smtClean="0"/>
              <a:t>A chi sono rivolti?</a:t>
            </a:r>
            <a:r>
              <a:rPr lang="it-IT" sz="1800" dirty="0" smtClean="0"/>
              <a:t> </a:t>
            </a:r>
            <a:endParaRPr lang="it-IT" sz="1800" dirty="0"/>
          </a:p>
          <a:p>
            <a:r>
              <a:rPr lang="it-IT" sz="1800" dirty="0" smtClean="0"/>
              <a:t>Agli studenti </a:t>
            </a:r>
            <a:r>
              <a:rPr lang="it-IT" sz="1800" dirty="0"/>
              <a:t>provenienti dalle altre università si richiede di svolgere in autonomia il corso autodidattico </a:t>
            </a:r>
          </a:p>
          <a:p>
            <a:r>
              <a:rPr lang="it-IT" sz="1800" dirty="0" smtClean="0"/>
              <a:t>Sono </a:t>
            </a:r>
            <a:r>
              <a:rPr lang="it-IT" sz="1800" dirty="0"/>
              <a:t>fortemente </a:t>
            </a:r>
            <a:r>
              <a:rPr lang="it-IT" sz="1800" dirty="0" smtClean="0"/>
              <a:t>consigliati </a:t>
            </a:r>
            <a:r>
              <a:rPr lang="it-IT" sz="1800" dirty="0"/>
              <a:t>anche </a:t>
            </a:r>
            <a:r>
              <a:rPr lang="it-IT" sz="1800" dirty="0" smtClean="0"/>
              <a:t>agli </a:t>
            </a:r>
            <a:r>
              <a:rPr lang="it-IT" sz="1800" dirty="0"/>
              <a:t>studenti provenienti dal corso di Laurea Triennale </a:t>
            </a:r>
            <a:r>
              <a:rPr lang="it-IT" sz="1800" dirty="0" smtClean="0"/>
              <a:t>LIUC </a:t>
            </a:r>
          </a:p>
          <a:p>
            <a:pPr marL="0" indent="0">
              <a:buNone/>
            </a:pPr>
            <a:r>
              <a:rPr lang="it-IT" sz="1800" b="1" dirty="0" smtClean="0"/>
              <a:t>A </a:t>
            </a:r>
            <a:r>
              <a:rPr lang="it-IT" sz="1800" b="1" dirty="0"/>
              <a:t>cosa servono? </a:t>
            </a:r>
            <a:endParaRPr lang="it-IT" sz="1800" dirty="0"/>
          </a:p>
          <a:p>
            <a:r>
              <a:rPr lang="en-AU" sz="1800" dirty="0" err="1" smtClean="0"/>
              <a:t>Esercitarsi</a:t>
            </a:r>
            <a:r>
              <a:rPr lang="en-AU" sz="1800" dirty="0" smtClean="0"/>
              <a:t> con SAS Base (tool </a:t>
            </a:r>
            <a:r>
              <a:rPr lang="en-AU" sz="1800" dirty="0" err="1" smtClean="0"/>
              <a:t>utilizzato</a:t>
            </a:r>
            <a:r>
              <a:rPr lang="en-AU" sz="1800" dirty="0" smtClean="0"/>
              <a:t> a </a:t>
            </a:r>
            <a:r>
              <a:rPr lang="en-AU" sz="1800" dirty="0" err="1" smtClean="0"/>
              <a:t>lezione</a:t>
            </a:r>
            <a:r>
              <a:rPr lang="en-AU" sz="1800" dirty="0" smtClean="0"/>
              <a:t>) / SAS Studio (tool </a:t>
            </a:r>
            <a:r>
              <a:rPr lang="en-AU" sz="1800" dirty="0" err="1" smtClean="0"/>
              <a:t>offerto</a:t>
            </a:r>
            <a:r>
              <a:rPr lang="en-AU" sz="1800" dirty="0" smtClean="0"/>
              <a:t> da </a:t>
            </a:r>
            <a:r>
              <a:rPr lang="en-AU" sz="1800" dirty="0" err="1" smtClean="0"/>
              <a:t>Sas</a:t>
            </a:r>
            <a:r>
              <a:rPr lang="en-AU" sz="1800" dirty="0" smtClean="0"/>
              <a:t> On Demand for Academics)</a:t>
            </a:r>
            <a:endParaRPr lang="en-AU" sz="1800" dirty="0"/>
          </a:p>
          <a:p>
            <a:r>
              <a:rPr lang="it-IT" sz="1800" dirty="0" smtClean="0"/>
              <a:t>Per </a:t>
            </a:r>
            <a:r>
              <a:rPr lang="it-IT" sz="1800" dirty="0"/>
              <a:t>ripassare argomenti già trattati alla laurea </a:t>
            </a:r>
            <a:r>
              <a:rPr lang="it-IT" sz="1800" dirty="0" smtClean="0"/>
              <a:t>Triennale </a:t>
            </a:r>
            <a:r>
              <a:rPr lang="it-IT" sz="1800" dirty="0"/>
              <a:t>e ripresi nel corso di Metodi Quantitativi per Economia Finanza e Management 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b="1" dirty="0" smtClean="0"/>
              <a:t>Come accedere ? </a:t>
            </a:r>
          </a:p>
          <a:p>
            <a:r>
              <a:rPr lang="it-IT" sz="1800" dirty="0" smtClean="0"/>
              <a:t>E’ necessario disporre di un profilo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(si rimanda alle </a:t>
            </a:r>
            <a:r>
              <a:rPr lang="it-IT" sz="1800" dirty="0" err="1" smtClean="0"/>
              <a:t>slides</a:t>
            </a:r>
            <a:r>
              <a:rPr lang="it-IT" sz="1800" dirty="0" smtClean="0"/>
              <a:t> dedicate alla procedura di registrazione)</a:t>
            </a:r>
          </a:p>
          <a:p>
            <a:r>
              <a:rPr lang="it-IT" sz="1800" dirty="0" smtClean="0"/>
              <a:t>Si richiede l’iscrizione alla pagina riservata al corso di Metodi Quantitativi per Economia Finanza e Management </a:t>
            </a:r>
            <a:r>
              <a:rPr lang="it-IT" sz="1800" dirty="0" smtClean="0"/>
              <a:t>a.a.2015/2016 </a:t>
            </a:r>
            <a:r>
              <a:rPr lang="it-IT" sz="1800" dirty="0" smtClean="0"/>
              <a:t>su SAS On </a:t>
            </a:r>
            <a:r>
              <a:rPr lang="it-IT" sz="1800" dirty="0" err="1" smtClean="0"/>
              <a:t>Demand</a:t>
            </a:r>
            <a:endParaRPr lang="it-IT" sz="1800" dirty="0" smtClean="0"/>
          </a:p>
          <a:p>
            <a:endParaRPr lang="it-IT" sz="1800" dirty="0" smtClean="0"/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439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2"/>
          <a:stretch/>
        </p:blipFill>
        <p:spPr bwMode="auto">
          <a:xfrm>
            <a:off x="467544" y="2604360"/>
            <a:ext cx="8197025" cy="384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Iscrizione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alla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pagina</a:t>
            </a:r>
            <a:r>
              <a:rPr lang="en-AU" sz="4000" dirty="0" smtClean="0">
                <a:solidFill>
                  <a:srgbClr val="FF9900"/>
                </a:solidFill>
              </a:rPr>
              <a:t> del </a:t>
            </a:r>
            <a:r>
              <a:rPr lang="en-AU" sz="4000" dirty="0" err="1" smtClean="0">
                <a:solidFill>
                  <a:srgbClr val="FF9900"/>
                </a:solidFill>
              </a:rPr>
              <a:t>corso</a:t>
            </a:r>
            <a:r>
              <a:rPr lang="en-AU" sz="4000" dirty="0" smtClean="0">
                <a:solidFill>
                  <a:srgbClr val="FF9900"/>
                </a:solidFill>
              </a:rPr>
              <a:t> (1/3)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30770"/>
            <a:ext cx="8269033" cy="2898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r>
              <a:rPr lang="it-IT" sz="1800" dirty="0" smtClean="0"/>
              <a:t>Cliccare sull’</a:t>
            </a:r>
            <a:r>
              <a:rPr lang="it-IT" sz="1800" b="1" dirty="0" err="1" smtClean="0"/>
              <a:t>enrollment</a:t>
            </a:r>
            <a:r>
              <a:rPr lang="it-IT" sz="1800" b="1" dirty="0" smtClean="0"/>
              <a:t> </a:t>
            </a:r>
            <a:r>
              <a:rPr lang="it-IT" sz="1800" b="1" dirty="0"/>
              <a:t>link </a:t>
            </a:r>
            <a:r>
              <a:rPr lang="it-IT" sz="1800" dirty="0" smtClean="0"/>
              <a:t>predisposto per il corso di Metodi Quantitativi EFM:</a:t>
            </a:r>
          </a:p>
          <a:p>
            <a:pPr marL="0" indent="0">
              <a:buNone/>
            </a:pPr>
            <a:r>
              <a:rPr lang="it-IT" sz="1800" dirty="0" smtClean="0">
                <a:hlinkClick r:id="rId4"/>
              </a:rPr>
              <a:t>https</a:t>
            </a:r>
            <a:r>
              <a:rPr lang="it-IT" sz="1800" dirty="0">
                <a:hlinkClick r:id="rId4"/>
              </a:rPr>
              <a:t>://odamid.oda.sas.com/SASODAControlCenter/enroll.html?enroll=b12e50c4-1caf-4542-8ed6-3b3725942d1f</a:t>
            </a:r>
            <a:endParaRPr lang="en-AU" sz="1800" dirty="0"/>
          </a:p>
          <a:p>
            <a:pPr marL="0" indent="0">
              <a:buNone/>
            </a:pPr>
            <a:endParaRPr lang="en-AU" sz="1200" dirty="0" smtClean="0"/>
          </a:p>
          <a:p>
            <a:r>
              <a:rPr lang="it-IT" sz="1800" dirty="0" smtClean="0"/>
              <a:t>Inserire le credenziali del proprio profilo SAS per effettuare il Log 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4620584"/>
            <a:ext cx="792088" cy="36004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41" y="476672"/>
            <a:ext cx="8316415" cy="2898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r>
              <a:rPr lang="it-IT" sz="1800" dirty="0" smtClean="0"/>
              <a:t>Si </a:t>
            </a:r>
            <a:r>
              <a:rPr lang="it-IT" sz="1800" dirty="0"/>
              <a:t>accede alla seguente videata, in cui </a:t>
            </a:r>
            <a:r>
              <a:rPr lang="it-IT" sz="1800" dirty="0" smtClean="0"/>
              <a:t>sono riepilogati i dettagli della pagina del corso di Metodi Quantitativi EFM</a:t>
            </a:r>
          </a:p>
          <a:p>
            <a:endParaRPr lang="it-IT" sz="1800" dirty="0" smtClean="0"/>
          </a:p>
          <a:p>
            <a:r>
              <a:rPr lang="it-IT" sz="1800" dirty="0" smtClean="0"/>
              <a:t>Verificare le informazioni riportate e confermare l’iscrizione</a:t>
            </a:r>
            <a:endParaRPr lang="en-AU" sz="1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>
                <a:solidFill>
                  <a:srgbClr val="FF9900"/>
                </a:solidFill>
              </a:rPr>
              <a:t>Iscrizione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alla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pagina</a:t>
            </a:r>
            <a:r>
              <a:rPr lang="en-AU" sz="4000" dirty="0">
                <a:solidFill>
                  <a:srgbClr val="FF9900"/>
                </a:solidFill>
              </a:rPr>
              <a:t> del </a:t>
            </a:r>
            <a:r>
              <a:rPr lang="en-AU" sz="4000" dirty="0" err="1">
                <a:solidFill>
                  <a:srgbClr val="FF9900"/>
                </a:solidFill>
              </a:rPr>
              <a:t>corso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smtClean="0">
                <a:solidFill>
                  <a:srgbClr val="FF9900"/>
                </a:solidFill>
              </a:rPr>
              <a:t>(2/3</a:t>
            </a:r>
            <a:r>
              <a:rPr lang="en-AU" sz="4000" dirty="0">
                <a:solidFill>
                  <a:srgbClr val="FF9900"/>
                </a:solidFill>
              </a:rPr>
              <a:t>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536" r="1478" b="12910"/>
          <a:stretch/>
        </p:blipFill>
        <p:spPr bwMode="auto">
          <a:xfrm>
            <a:off x="766339" y="2367719"/>
            <a:ext cx="7622085" cy="4013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5392054"/>
            <a:ext cx="2232248" cy="4320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72024" r="58710" b="17688"/>
          <a:stretch/>
        </p:blipFill>
        <p:spPr bwMode="auto">
          <a:xfrm flipH="1">
            <a:off x="5364088" y="5503548"/>
            <a:ext cx="945437" cy="7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1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1106834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Entrando nella propria Home </a:t>
            </a:r>
            <a:r>
              <a:rPr lang="it-IT" sz="1800" dirty="0" smtClean="0"/>
              <a:t>Page di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(Dashboard), si vedrà ora il </a:t>
            </a:r>
            <a:r>
              <a:rPr lang="it-IT" sz="1800" dirty="0"/>
              <a:t>corso a cui si è </a:t>
            </a:r>
            <a:r>
              <a:rPr lang="it-IT" sz="1800" dirty="0" smtClean="0"/>
              <a:t>registrati.</a:t>
            </a:r>
            <a:endParaRPr lang="en-AU" sz="1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412" r="1465" b="19694"/>
          <a:stretch/>
        </p:blipFill>
        <p:spPr bwMode="auto">
          <a:xfrm>
            <a:off x="683568" y="2248317"/>
            <a:ext cx="7633315" cy="3700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-99392"/>
            <a:ext cx="8532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err="1">
                <a:solidFill>
                  <a:srgbClr val="FF9900"/>
                </a:solidFill>
              </a:rPr>
              <a:t>Iscrizione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alla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pagina</a:t>
            </a:r>
            <a:r>
              <a:rPr lang="en-AU" sz="4000" dirty="0">
                <a:solidFill>
                  <a:srgbClr val="FF9900"/>
                </a:solidFill>
              </a:rPr>
              <a:t> del </a:t>
            </a:r>
            <a:r>
              <a:rPr lang="en-AU" sz="4000" dirty="0" err="1">
                <a:solidFill>
                  <a:srgbClr val="FF9900"/>
                </a:solidFill>
              </a:rPr>
              <a:t>corso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smtClean="0">
                <a:solidFill>
                  <a:srgbClr val="FF9900"/>
                </a:solidFill>
              </a:rPr>
              <a:t>(3/3</a:t>
            </a:r>
            <a:r>
              <a:rPr lang="en-AU" sz="4000" dirty="0">
                <a:solidFill>
                  <a:srgbClr val="FF9900"/>
                </a:solidFill>
              </a:rPr>
              <a:t>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72024" r="58710" b="17688"/>
          <a:stretch/>
        </p:blipFill>
        <p:spPr bwMode="auto">
          <a:xfrm flipH="1">
            <a:off x="5796136" y="4725144"/>
            <a:ext cx="945437" cy="7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(1/4)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1034826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Entro 24 ore dall’iscrizione al corso,  si </a:t>
            </a:r>
            <a:r>
              <a:rPr lang="it-IT" sz="1800" dirty="0"/>
              <a:t>riceverà via mail (</a:t>
            </a:r>
            <a:r>
              <a:rPr lang="it-IT" sz="1800" dirty="0" smtClean="0"/>
              <a:t>all’indirizzo LIUC specificato per il </a:t>
            </a:r>
            <a:r>
              <a:rPr lang="it-IT" sz="1800" dirty="0"/>
              <a:t>proprio account</a:t>
            </a:r>
            <a:r>
              <a:rPr lang="it-IT" sz="1800" dirty="0" smtClean="0"/>
              <a:t>) </a:t>
            </a:r>
            <a:r>
              <a:rPr lang="it-IT" sz="1800" dirty="0"/>
              <a:t>la lista </a:t>
            </a:r>
            <a:r>
              <a:rPr lang="it-IT" sz="1800" dirty="0" smtClean="0"/>
              <a:t>dei corsi </a:t>
            </a:r>
            <a:r>
              <a:rPr lang="it-IT" sz="1800" dirty="0"/>
              <a:t>SAS </a:t>
            </a:r>
            <a:r>
              <a:rPr lang="it-IT" sz="1800" dirty="0" smtClean="0"/>
              <a:t>E-learning </a:t>
            </a:r>
            <a:r>
              <a:rPr lang="it-IT" sz="1800" dirty="0"/>
              <a:t>con </a:t>
            </a:r>
            <a:r>
              <a:rPr lang="it-IT" sz="1800" dirty="0" smtClean="0"/>
              <a:t>relativo </a:t>
            </a:r>
            <a:r>
              <a:rPr lang="it-IT" sz="1800" dirty="0"/>
              <a:t>codice di </a:t>
            </a:r>
            <a:r>
              <a:rPr lang="it-IT" sz="1800" dirty="0" smtClean="0"/>
              <a:t>attivazione.</a:t>
            </a: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5" r="48498" b="11567"/>
          <a:stretch/>
        </p:blipFill>
        <p:spPr bwMode="auto">
          <a:xfrm>
            <a:off x="251520" y="2204864"/>
            <a:ext cx="6701051" cy="38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5896" y="4971358"/>
            <a:ext cx="1116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256200" y="5331398"/>
            <a:ext cx="1116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56200" y="5691438"/>
            <a:ext cx="1116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876256" y="3573016"/>
            <a:ext cx="2160240" cy="975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3657799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Prendere nota del CODICE DI ATTIVAZIONE riportato nella mail</a:t>
            </a:r>
            <a:endParaRPr lang="en-AU" sz="1500" dirty="0"/>
          </a:p>
        </p:txBody>
      </p:sp>
      <p:sp>
        <p:nvSpPr>
          <p:cNvPr id="12" name="Down Arrow 11"/>
          <p:cNvSpPr/>
          <p:nvPr/>
        </p:nvSpPr>
        <p:spPr>
          <a:xfrm rot="2407189">
            <a:off x="6301316" y="4458489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(2/4)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890810"/>
            <a:ext cx="8431907" cy="621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Accedere </a:t>
            </a:r>
            <a:r>
              <a:rPr lang="it-IT" sz="1800" dirty="0"/>
              <a:t>alla pagina </a:t>
            </a:r>
            <a:r>
              <a:rPr lang="it-IT" sz="1800" dirty="0" smtClean="0"/>
              <a:t>web: </a:t>
            </a:r>
            <a:r>
              <a:rPr lang="en-AU" sz="1800" b="1" dirty="0" smtClean="0">
                <a:hlinkClick r:id="rId3"/>
              </a:rPr>
              <a:t>http://</a:t>
            </a:r>
            <a:r>
              <a:rPr lang="en-AU" sz="1800" b="1" dirty="0">
                <a:hlinkClick r:id="rId3"/>
              </a:rPr>
              <a:t>support.sas.com/edu/viewmyelearn </a:t>
            </a:r>
            <a:endParaRPr lang="en-AU" sz="1800" b="1" dirty="0"/>
          </a:p>
          <a:p>
            <a:r>
              <a:rPr lang="it-IT" sz="1800" dirty="0" smtClean="0"/>
              <a:t>Inserire le credenziali del proprio profilo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ed effettuare il Log In</a:t>
            </a:r>
            <a:endParaRPr lang="en-A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t="1494" r="16505" b="7296"/>
          <a:stretch/>
        </p:blipFill>
        <p:spPr bwMode="auto">
          <a:xfrm>
            <a:off x="1189695" y="2132856"/>
            <a:ext cx="6838689" cy="420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27984" y="5157192"/>
            <a:ext cx="792088" cy="36004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3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36484" r="2064" b="13765"/>
          <a:stretch/>
        </p:blipFill>
        <p:spPr bwMode="auto">
          <a:xfrm>
            <a:off x="1403648" y="2432320"/>
            <a:ext cx="6680739" cy="22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(3/4)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890810"/>
            <a:ext cx="8431907" cy="621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err="1" smtClean="0"/>
              <a:t>Inserire</a:t>
            </a:r>
            <a:r>
              <a:rPr lang="en-AU" sz="1800" dirty="0" smtClean="0"/>
              <a:t> </a:t>
            </a:r>
            <a:r>
              <a:rPr lang="en-AU" sz="1800" dirty="0" err="1" smtClean="0"/>
              <a:t>il</a:t>
            </a:r>
            <a:r>
              <a:rPr lang="en-AU" sz="1800" dirty="0" smtClean="0"/>
              <a:t> </a:t>
            </a:r>
            <a:r>
              <a:rPr lang="en-AU" sz="1800" dirty="0" err="1"/>
              <a:t>C</a:t>
            </a:r>
            <a:r>
              <a:rPr lang="en-AU" sz="1800" dirty="0" err="1" smtClean="0"/>
              <a:t>odice</a:t>
            </a:r>
            <a:r>
              <a:rPr lang="en-AU" sz="1800" dirty="0" smtClean="0"/>
              <a:t> </a:t>
            </a:r>
            <a:r>
              <a:rPr lang="en-AU" sz="1800" dirty="0"/>
              <a:t>di </a:t>
            </a:r>
            <a:r>
              <a:rPr lang="en-AU" sz="1800" dirty="0" err="1"/>
              <a:t>A</a:t>
            </a:r>
            <a:r>
              <a:rPr lang="en-AU" sz="1800" dirty="0" err="1" smtClean="0"/>
              <a:t>ttivazione</a:t>
            </a:r>
            <a:r>
              <a:rPr lang="en-AU" sz="1800" dirty="0" smtClean="0"/>
              <a:t> e </a:t>
            </a:r>
            <a:br>
              <a:rPr lang="en-AU" sz="1800" dirty="0" smtClean="0"/>
            </a:br>
            <a:r>
              <a:rPr lang="en-AU" sz="1800" dirty="0" err="1" smtClean="0"/>
              <a:t>cliccare</a:t>
            </a:r>
            <a:r>
              <a:rPr lang="en-AU" sz="1800" dirty="0" smtClean="0"/>
              <a:t> “</a:t>
            </a:r>
            <a:r>
              <a:rPr lang="en-AU" sz="1800" b="1" dirty="0" smtClean="0"/>
              <a:t>Submit</a:t>
            </a:r>
            <a:r>
              <a:rPr lang="en-AU" sz="1800" dirty="0" smtClean="0"/>
              <a:t>” </a:t>
            </a:r>
          </a:p>
          <a:p>
            <a:endParaRPr lang="en-AU" sz="1800" dirty="0"/>
          </a:p>
          <a:p>
            <a:r>
              <a:rPr lang="en-AU" sz="1800" dirty="0" err="1" smtClean="0"/>
              <a:t>Accettare</a:t>
            </a:r>
            <a:r>
              <a:rPr lang="en-AU" sz="1800" dirty="0" smtClean="0"/>
              <a:t> </a:t>
            </a:r>
            <a:r>
              <a:rPr lang="en-AU" sz="1800" dirty="0"/>
              <a:t>le </a:t>
            </a:r>
            <a:r>
              <a:rPr lang="en-AU" sz="1800" dirty="0" err="1"/>
              <a:t>condizioni</a:t>
            </a:r>
            <a:r>
              <a:rPr lang="en-AU" sz="1800" dirty="0"/>
              <a:t> e </a:t>
            </a:r>
            <a:r>
              <a:rPr lang="en-AU" sz="1800" dirty="0" err="1" smtClean="0"/>
              <a:t>cliccare</a:t>
            </a:r>
            <a:r>
              <a:rPr lang="en-AU" sz="1800" dirty="0" smtClean="0"/>
              <a:t> </a:t>
            </a:r>
            <a:r>
              <a:rPr lang="en-AU" sz="1800" dirty="0"/>
              <a:t>“</a:t>
            </a:r>
            <a:r>
              <a:rPr lang="en-AU" sz="1800" b="1" dirty="0"/>
              <a:t>Submit</a:t>
            </a:r>
            <a:r>
              <a:rPr lang="en-AU" sz="1800" dirty="0"/>
              <a:t>” </a:t>
            </a:r>
          </a:p>
          <a:p>
            <a:endParaRPr lang="en-AU" sz="1800" dirty="0" smtClean="0"/>
          </a:p>
          <a:p>
            <a:endParaRPr lang="en-AU" sz="1800" dirty="0" smtClean="0"/>
          </a:p>
          <a:p>
            <a:endParaRPr lang="en-AU" sz="1800" dirty="0"/>
          </a:p>
          <a:p>
            <a:endParaRPr lang="en-AU" sz="1800" dirty="0" smtClean="0"/>
          </a:p>
          <a:p>
            <a:endParaRPr lang="en-AU" sz="1800" dirty="0"/>
          </a:p>
          <a:p>
            <a:endParaRPr lang="en-AU" sz="1800" dirty="0" smtClean="0"/>
          </a:p>
          <a:p>
            <a:endParaRPr lang="en-AU" sz="1800" dirty="0"/>
          </a:p>
          <a:p>
            <a:endParaRPr lang="en-AU" sz="1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19434" r="3818" b="28776"/>
          <a:stretch/>
        </p:blipFill>
        <p:spPr bwMode="auto">
          <a:xfrm>
            <a:off x="5985940" y="980728"/>
            <a:ext cx="2618508" cy="6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4878" y="4402800"/>
            <a:ext cx="71885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 rot="16200000">
            <a:off x="4986902" y="781851"/>
            <a:ext cx="216024" cy="10458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 rot="16200000">
            <a:off x="4986902" y="5318354"/>
            <a:ext cx="216024" cy="10458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8565" y="4823866"/>
            <a:ext cx="3823395" cy="184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err="1" smtClean="0"/>
              <a:t>Viene</a:t>
            </a:r>
            <a:r>
              <a:rPr lang="en-AU" sz="1800" dirty="0" smtClean="0"/>
              <a:t> </a:t>
            </a:r>
            <a:r>
              <a:rPr lang="en-AU" sz="1800" dirty="0" err="1" smtClean="0"/>
              <a:t>visualizzato</a:t>
            </a:r>
            <a:r>
              <a:rPr lang="en-AU" sz="1800" dirty="0" smtClean="0"/>
              <a:t> </a:t>
            </a:r>
            <a:r>
              <a:rPr lang="en-AU" sz="1800" dirty="0" err="1" smtClean="0"/>
              <a:t>l’elenco</a:t>
            </a:r>
            <a:r>
              <a:rPr lang="en-AU" sz="1800" dirty="0" smtClean="0"/>
              <a:t> </a:t>
            </a:r>
            <a:r>
              <a:rPr lang="en-AU" sz="1800" dirty="0" err="1" smtClean="0"/>
              <a:t>dei</a:t>
            </a:r>
            <a:r>
              <a:rPr lang="en-AU" sz="1800" dirty="0" smtClean="0"/>
              <a:t> SAS E-learning </a:t>
            </a:r>
            <a:r>
              <a:rPr lang="en-AU" sz="1800" dirty="0" err="1" smtClean="0"/>
              <a:t>attivati</a:t>
            </a:r>
            <a:r>
              <a:rPr lang="en-AU" sz="1800" dirty="0" smtClean="0"/>
              <a:t>. </a:t>
            </a:r>
            <a:br>
              <a:rPr lang="en-AU" sz="1800" dirty="0" smtClean="0"/>
            </a:br>
            <a:r>
              <a:rPr lang="en-AU" sz="1800" dirty="0" err="1" smtClean="0"/>
              <a:t>Cliccando</a:t>
            </a:r>
            <a:r>
              <a:rPr lang="en-AU" sz="1800" dirty="0" smtClean="0"/>
              <a:t> </a:t>
            </a:r>
            <a:r>
              <a:rPr lang="en-AU" sz="1800" dirty="0" err="1" smtClean="0"/>
              <a:t>sul</a:t>
            </a:r>
            <a:r>
              <a:rPr lang="en-AU" sz="1800" dirty="0" smtClean="0"/>
              <a:t> </a:t>
            </a:r>
            <a:r>
              <a:rPr lang="en-AU" sz="1800" dirty="0" err="1" smtClean="0"/>
              <a:t>singolo</a:t>
            </a:r>
            <a:r>
              <a:rPr lang="en-AU" sz="1800" dirty="0" smtClean="0"/>
              <a:t> </a:t>
            </a:r>
            <a:r>
              <a:rPr lang="en-AU" sz="1800" dirty="0" err="1" smtClean="0"/>
              <a:t>corso</a:t>
            </a:r>
            <a:r>
              <a:rPr lang="en-AU" sz="1800" dirty="0" smtClean="0"/>
              <a:t>, è </a:t>
            </a:r>
            <a:r>
              <a:rPr lang="en-AU" sz="1800" dirty="0" err="1" smtClean="0"/>
              <a:t>possibile</a:t>
            </a:r>
            <a:r>
              <a:rPr lang="en-AU" sz="1800" dirty="0" smtClean="0"/>
              <a:t> </a:t>
            </a:r>
            <a:r>
              <a:rPr lang="en-AU" sz="1800" dirty="0" err="1" smtClean="0"/>
              <a:t>avviare</a:t>
            </a:r>
            <a:r>
              <a:rPr lang="en-AU" sz="1800" dirty="0" smtClean="0"/>
              <a:t> </a:t>
            </a:r>
            <a:r>
              <a:rPr lang="en-AU" sz="1800" dirty="0" err="1" smtClean="0"/>
              <a:t>il</a:t>
            </a:r>
            <a:r>
              <a:rPr lang="en-AU" sz="1800" dirty="0" smtClean="0"/>
              <a:t> modulo </a:t>
            </a:r>
            <a:r>
              <a:rPr lang="en-AU" sz="1800" dirty="0" err="1" smtClean="0"/>
              <a:t>ed</a:t>
            </a:r>
            <a:r>
              <a:rPr lang="en-AU" sz="1800" dirty="0" smtClean="0"/>
              <a:t> </a:t>
            </a:r>
            <a:r>
              <a:rPr lang="en-AU" sz="1800" dirty="0" err="1" smtClean="0"/>
              <a:t>iniziare</a:t>
            </a:r>
            <a:r>
              <a:rPr lang="en-AU" sz="1800" dirty="0" smtClean="0"/>
              <a:t> la </a:t>
            </a:r>
            <a:r>
              <a:rPr lang="en-AU" sz="1800" dirty="0" err="1" smtClean="0"/>
              <a:t>lezione</a:t>
            </a:r>
            <a:r>
              <a:rPr lang="en-AU" sz="1800" dirty="0" smtClean="0"/>
              <a:t> </a:t>
            </a:r>
            <a:r>
              <a:rPr lang="en-AU" sz="1800" dirty="0" err="1" smtClean="0"/>
              <a:t>interattiva</a:t>
            </a:r>
            <a:r>
              <a:rPr lang="en-AU" sz="1800" dirty="0" smtClean="0"/>
              <a:t>.  </a:t>
            </a:r>
            <a:endParaRPr lang="en-AU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36306" r="47239" b="27013"/>
          <a:stretch/>
        </p:blipFill>
        <p:spPr bwMode="auto">
          <a:xfrm>
            <a:off x="5761550" y="4751858"/>
            <a:ext cx="2986914" cy="16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 r="35596" b="34367"/>
          <a:stretch/>
        </p:blipFill>
        <p:spPr bwMode="auto">
          <a:xfrm>
            <a:off x="440747" y="2564904"/>
            <a:ext cx="8379725" cy="40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(4/4)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890810"/>
            <a:ext cx="8431907" cy="300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Per </a:t>
            </a:r>
            <a:r>
              <a:rPr lang="it-IT" sz="1800" dirty="0" err="1" smtClean="0"/>
              <a:t>riaccedere</a:t>
            </a:r>
            <a:r>
              <a:rPr lang="it-IT" sz="1800" dirty="0" smtClean="0"/>
              <a:t> ai SAS </a:t>
            </a:r>
            <a:r>
              <a:rPr lang="it-IT" sz="1800" dirty="0" err="1" smtClean="0"/>
              <a:t>E-Learnings</a:t>
            </a:r>
            <a:r>
              <a:rPr lang="it-IT" sz="1800" dirty="0" smtClean="0"/>
              <a:t> in momenti successivi all’attivazione, è possibile andare direttamente all’indirizzo web: </a:t>
            </a:r>
            <a:r>
              <a:rPr lang="en-AU" sz="1800" b="1" dirty="0" smtClean="0">
                <a:hlinkClick r:id="rId4"/>
              </a:rPr>
              <a:t>http://support.sas.com/myelearn </a:t>
            </a:r>
            <a:endParaRPr lang="en-AU" sz="1800" b="1" dirty="0" smtClean="0"/>
          </a:p>
          <a:p>
            <a:endParaRPr lang="it-IT" sz="1800" dirty="0" smtClean="0"/>
          </a:p>
          <a:p>
            <a:r>
              <a:rPr lang="it-IT" sz="1800" dirty="0" smtClean="0"/>
              <a:t>Inserire le credenziali del proprio profilo per effettuare il Log In, ed entrare nell’area </a:t>
            </a:r>
            <a:br>
              <a:rPr lang="it-IT" sz="1800" dirty="0" smtClean="0"/>
            </a:br>
            <a:r>
              <a:rPr lang="it-IT" sz="1800" dirty="0" smtClean="0"/>
              <a:t>«</a:t>
            </a:r>
            <a:r>
              <a:rPr lang="it-IT" sz="1800" b="1" dirty="0"/>
              <a:t>My Training</a:t>
            </a:r>
            <a:r>
              <a:rPr lang="it-IT" sz="1800" dirty="0"/>
              <a:t>» </a:t>
            </a:r>
            <a:endParaRPr lang="en-AU" sz="1800" dirty="0"/>
          </a:p>
        </p:txBody>
      </p:sp>
      <p:sp>
        <p:nvSpPr>
          <p:cNvPr id="6" name="Rectangle 5"/>
          <p:cNvSpPr/>
          <p:nvPr/>
        </p:nvSpPr>
        <p:spPr>
          <a:xfrm>
            <a:off x="5868144" y="4149080"/>
            <a:ext cx="864096" cy="2880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0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734</Words>
  <Application>Microsoft Office PowerPoint</Application>
  <PresentationFormat>On-screen Show (4:3)</PresentationFormat>
  <Paragraphs>138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SAS® E-Learnings   </vt:lpstr>
      <vt:lpstr>SAS E-Learning</vt:lpstr>
      <vt:lpstr>Iscrizione alla pagina del corso (1/3)</vt:lpstr>
      <vt:lpstr>Iscrizione alla pagina del corso (2/3)</vt:lpstr>
      <vt:lpstr>PowerPoint Presentation</vt:lpstr>
      <vt:lpstr>Attivare SAS E-Learning (1/4)</vt:lpstr>
      <vt:lpstr>Attivare SAS E-Learning (2/4)</vt:lpstr>
      <vt:lpstr>Attivare SAS E-Learning (3/4)</vt:lpstr>
      <vt:lpstr>Attivare SAS E-Learning (4/4)</vt:lpstr>
      <vt:lpstr>SAS E-Learning (1/4)</vt:lpstr>
      <vt:lpstr>SAS E-Learning (2/4)</vt:lpstr>
      <vt:lpstr>SAS E-Learning (3/4)</vt:lpstr>
      <vt:lpstr>SAS E-Learning (4/4)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Attivazione profilo SAS  SAS® OnDemand for Academics E-learnings   </dc:title>
  <dc:creator>Giulia Deppieri</dc:creator>
  <cp:lastModifiedBy>Giulia Deppieri</cp:lastModifiedBy>
  <cp:revision>75</cp:revision>
  <dcterms:created xsi:type="dcterms:W3CDTF">2014-10-07T20:48:59Z</dcterms:created>
  <dcterms:modified xsi:type="dcterms:W3CDTF">2015-10-15T12:47:21Z</dcterms:modified>
</cp:coreProperties>
</file>