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88" r:id="rId3"/>
    <p:sldId id="290" r:id="rId4"/>
    <p:sldId id="259" r:id="rId5"/>
    <p:sldId id="269" r:id="rId6"/>
    <p:sldId id="28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91" r:id="rId18"/>
    <p:sldId id="281" r:id="rId19"/>
    <p:sldId id="282" r:id="rId20"/>
    <p:sldId id="283" r:id="rId21"/>
    <p:sldId id="292" r:id="rId22"/>
    <p:sldId id="293" r:id="rId23"/>
    <p:sldId id="295" r:id="rId24"/>
    <p:sldId id="296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46" autoAdjust="0"/>
  </p:normalViewPr>
  <p:slideViewPr>
    <p:cSldViewPr>
      <p:cViewPr>
        <p:scale>
          <a:sx n="60" d="100"/>
          <a:sy n="60" d="100"/>
        </p:scale>
        <p:origin x="-156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00A92-26D5-4781-BA40-82ADBD24C98F}" type="datetimeFigureOut">
              <a:rPr lang="en-AU" smtClean="0"/>
              <a:t>11/10/2015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A416F-6509-4D4C-8066-A046DF70F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1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973178-FF65-4755-A4D9-B7DF8074EE16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A416F-6509-4D4C-8066-A046DF70F393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1397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11/10/2015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51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11/10/2015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458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11/10/2015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410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11/10/2015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03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11/10/2015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501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11/10/2015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308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11/10/2015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187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11/10/2015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269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11/10/2015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445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11/10/2015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98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11/10/2015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315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9AAD3-F366-48F2-977B-3B5816D38B86}" type="datetimeFigureOut">
              <a:rPr lang="en-AU" smtClean="0"/>
              <a:t>11/10/2015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859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damid.oda.sas.com/SASODARegistra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72816"/>
            <a:ext cx="8229600" cy="2133600"/>
          </a:xfrm>
        </p:spPr>
        <p:txBody>
          <a:bodyPr>
            <a:noAutofit/>
          </a:bodyPr>
          <a:lstStyle/>
          <a:p>
            <a:r>
              <a:rPr lang="it-IT" sz="48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48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AU" sz="48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SAS</a:t>
            </a:r>
            <a:r>
              <a:rPr lang="en-AU" sz="48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 </a:t>
            </a:r>
            <a:r>
              <a:rPr lang="en-AU" sz="4800" b="1" u="sng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OnDemand</a:t>
            </a:r>
            <a:r>
              <a:rPr lang="en-AU" sz="48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Academics</a:t>
            </a:r>
            <a:br>
              <a:rPr lang="en-AU" sz="48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AU" sz="48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AU" sz="48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AU" sz="48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SAS Studio</a:t>
            </a:r>
            <a:br>
              <a:rPr lang="en-AU" sz="48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AU" sz="28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AU" sz="28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48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48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48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800" b="1" u="sng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447800" y="4448175"/>
            <a:ext cx="5867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2800" i="1" dirty="0">
                <a:solidFill>
                  <a:srgbClr val="FF9900"/>
                </a:solidFill>
              </a:rPr>
              <a:t>Metodi Quantitativi per Economia, Finanza e </a:t>
            </a:r>
            <a:r>
              <a:rPr lang="it-IT" sz="2800" i="1" dirty="0" smtClean="0">
                <a:solidFill>
                  <a:srgbClr val="FF9900"/>
                </a:solidFill>
              </a:rPr>
              <a:t>Management</a:t>
            </a:r>
            <a:br>
              <a:rPr lang="it-IT" sz="2800" i="1" dirty="0" smtClean="0">
                <a:solidFill>
                  <a:srgbClr val="FF9900"/>
                </a:solidFill>
              </a:rPr>
            </a:br>
            <a:r>
              <a:rPr lang="it-IT" sz="2800" i="1" dirty="0" smtClean="0">
                <a:solidFill>
                  <a:srgbClr val="FF9900"/>
                </a:solidFill>
              </a:rPr>
              <a:t>A.A. </a:t>
            </a:r>
            <a:r>
              <a:rPr lang="it-IT" sz="2800" i="1" dirty="0" smtClean="0">
                <a:solidFill>
                  <a:srgbClr val="FF9900"/>
                </a:solidFill>
              </a:rPr>
              <a:t>2015/2016</a:t>
            </a:r>
            <a:endParaRPr lang="en-US" sz="2800" i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8" t="13515" r="41056" b="66261"/>
          <a:stretch/>
        </p:blipFill>
        <p:spPr bwMode="auto">
          <a:xfrm>
            <a:off x="1475656" y="4806639"/>
            <a:ext cx="6300000" cy="1759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1" r="52169" b="42187"/>
          <a:stretch/>
        </p:blipFill>
        <p:spPr bwMode="auto">
          <a:xfrm>
            <a:off x="4644488" y="1196752"/>
            <a:ext cx="4320000" cy="2518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Allocazione</a:t>
            </a:r>
            <a:r>
              <a:rPr lang="en-AU" sz="4000" dirty="0" smtClean="0">
                <a:solidFill>
                  <a:srgbClr val="FF9900"/>
                </a:solidFill>
              </a:rPr>
              <a:t> di </a:t>
            </a:r>
            <a:r>
              <a:rPr lang="en-AU" sz="4000" dirty="0" err="1" smtClean="0">
                <a:solidFill>
                  <a:srgbClr val="FF9900"/>
                </a:solidFill>
              </a:rPr>
              <a:t>una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libreria</a:t>
            </a:r>
            <a:r>
              <a:rPr lang="en-AU" sz="4000" dirty="0" smtClean="0">
                <a:solidFill>
                  <a:srgbClr val="FF9900"/>
                </a:solidFill>
              </a:rPr>
              <a:t> (3/5) 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4536504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Nella finestra delle proprietà, copiare il percorso della cartella Corso Metodi (evidenziato nella </a:t>
            </a:r>
            <a:r>
              <a:rPr lang="it-IT" sz="2400" dirty="0" err="1" smtClean="0"/>
              <a:t>screenshot</a:t>
            </a:r>
            <a:r>
              <a:rPr lang="it-IT" sz="2400" dirty="0" smtClean="0"/>
              <a:t> ) e incollarlo tra gli apici dell’istruzione </a:t>
            </a:r>
            <a:r>
              <a:rPr lang="it-IT" sz="2400" dirty="0" err="1" smtClean="0"/>
              <a:t>libname</a:t>
            </a:r>
            <a:endParaRPr lang="it-IT" sz="2400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79512" y="4005064"/>
            <a:ext cx="881719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it-IT" sz="2400" u="sng" dirty="0" smtClean="0"/>
              <a:t>Nel caso dell’esempio </a:t>
            </a:r>
            <a:r>
              <a:rPr lang="it-IT" sz="2400" dirty="0" smtClean="0"/>
              <a:t>corrisponde al seguente codice: </a:t>
            </a:r>
            <a:endParaRPr lang="it-IT" sz="2400" dirty="0"/>
          </a:p>
        </p:txBody>
      </p:sp>
      <p:sp>
        <p:nvSpPr>
          <p:cNvPr id="12" name="Rettangolo 1"/>
          <p:cNvSpPr/>
          <p:nvPr/>
        </p:nvSpPr>
        <p:spPr>
          <a:xfrm>
            <a:off x="6086035" y="2635448"/>
            <a:ext cx="2230861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526195" y="1987376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2" t="45640" r="29197" b="25672"/>
          <a:stretch/>
        </p:blipFill>
        <p:spPr bwMode="auto">
          <a:xfrm>
            <a:off x="1619672" y="4398485"/>
            <a:ext cx="6092040" cy="209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674786"/>
            <a:ext cx="8143875" cy="58505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/>
              <a:t>Mandare in esecuzione il codice: </a:t>
            </a: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 smtClean="0"/>
              <a:t>Se </a:t>
            </a:r>
            <a:r>
              <a:rPr lang="it-IT" sz="2400" dirty="0"/>
              <a:t>non ci sono errori dovreste ottenere il seguente </a:t>
            </a:r>
            <a:r>
              <a:rPr lang="it-IT" sz="2400" dirty="0" smtClean="0"/>
              <a:t>Log</a:t>
            </a:r>
            <a:r>
              <a:rPr lang="it-IT" sz="2400" dirty="0"/>
              <a:t>: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8" t="13515" r="41056" b="66261"/>
          <a:stretch/>
        </p:blipFill>
        <p:spPr bwMode="auto">
          <a:xfrm>
            <a:off x="1475656" y="1741297"/>
            <a:ext cx="6300000" cy="1759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Allocazione</a:t>
            </a:r>
            <a:r>
              <a:rPr lang="en-AU" sz="4000" dirty="0" smtClean="0">
                <a:solidFill>
                  <a:srgbClr val="FF9900"/>
                </a:solidFill>
              </a:rPr>
              <a:t> di </a:t>
            </a:r>
            <a:r>
              <a:rPr lang="en-AU" sz="4000" dirty="0" err="1" smtClean="0">
                <a:solidFill>
                  <a:srgbClr val="FF9900"/>
                </a:solidFill>
              </a:rPr>
              <a:t>una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libreria</a:t>
            </a:r>
            <a:r>
              <a:rPr lang="en-AU" sz="4000" dirty="0" smtClean="0">
                <a:solidFill>
                  <a:srgbClr val="FF9900"/>
                </a:solidFill>
              </a:rPr>
              <a:t> (4/5) 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835696" y="1844824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547664" y="242088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8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9" r="81563" b="31331"/>
          <a:stretch/>
        </p:blipFill>
        <p:spPr bwMode="auto">
          <a:xfrm>
            <a:off x="5812881" y="2072022"/>
            <a:ext cx="2340000" cy="4309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9521" r="76565" b="15547"/>
          <a:stretch/>
        </p:blipFill>
        <p:spPr bwMode="auto">
          <a:xfrm>
            <a:off x="1151242" y="2060848"/>
            <a:ext cx="2826000" cy="4633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Allocazione</a:t>
            </a:r>
            <a:r>
              <a:rPr lang="en-AU" sz="4000" dirty="0" smtClean="0">
                <a:solidFill>
                  <a:srgbClr val="FF9900"/>
                </a:solidFill>
              </a:rPr>
              <a:t> di </a:t>
            </a:r>
            <a:r>
              <a:rPr lang="en-AU" sz="4000" dirty="0" err="1" smtClean="0">
                <a:solidFill>
                  <a:srgbClr val="FF9900"/>
                </a:solidFill>
              </a:rPr>
              <a:t>una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libreria</a:t>
            </a:r>
            <a:r>
              <a:rPr lang="en-AU" sz="4000" dirty="0" smtClean="0">
                <a:solidFill>
                  <a:srgbClr val="FF9900"/>
                </a:solidFill>
              </a:rPr>
              <a:t> (5/5) 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818802"/>
            <a:ext cx="8143875" cy="5850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Per </a:t>
            </a:r>
            <a:r>
              <a:rPr lang="it-IT" sz="2400" dirty="0"/>
              <a:t>visualizzare la libreria </a:t>
            </a:r>
            <a:r>
              <a:rPr lang="it-IT" sz="2400" b="1" i="1" dirty="0"/>
              <a:t>corso</a:t>
            </a:r>
            <a:r>
              <a:rPr lang="it-IT" sz="2400" dirty="0"/>
              <a:t>, cliccare sulla voce </a:t>
            </a:r>
            <a:r>
              <a:rPr lang="en-AU" sz="2400" dirty="0" smtClean="0"/>
              <a:t>“</a:t>
            </a:r>
            <a:r>
              <a:rPr lang="en-AU" sz="2400" b="1" dirty="0" err="1" smtClean="0"/>
              <a:t>Librerie</a:t>
            </a:r>
            <a:r>
              <a:rPr lang="en-AU" sz="2400" dirty="0" smtClean="0"/>
              <a:t>“</a:t>
            </a:r>
            <a:r>
              <a:rPr lang="it-IT" sz="2400" dirty="0" smtClean="0"/>
              <a:t> </a:t>
            </a:r>
            <a:r>
              <a:rPr lang="it-IT" sz="2400" dirty="0"/>
              <a:t>nel menù a sinistra. A questo punto la libreria è visibile e consultabile. </a:t>
            </a:r>
          </a:p>
        </p:txBody>
      </p:sp>
      <p:sp>
        <p:nvSpPr>
          <p:cNvPr id="5" name="Rettangolo 1"/>
          <p:cNvSpPr/>
          <p:nvPr/>
        </p:nvSpPr>
        <p:spPr>
          <a:xfrm>
            <a:off x="1187624" y="6093296"/>
            <a:ext cx="862709" cy="328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870313" y="5445224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1"/>
          <p:cNvSpPr/>
          <p:nvPr/>
        </p:nvSpPr>
        <p:spPr>
          <a:xfrm>
            <a:off x="6084168" y="4077104"/>
            <a:ext cx="862709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766857" y="3388969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9" r="70429" b="14935"/>
          <a:stretch/>
        </p:blipFill>
        <p:spPr bwMode="auto">
          <a:xfrm>
            <a:off x="4932040" y="2276872"/>
            <a:ext cx="3060000" cy="44672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smtClean="0">
                <a:solidFill>
                  <a:srgbClr val="FF9900"/>
                </a:solidFill>
              </a:rPr>
              <a:t>Upload di un file (1/3)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458762"/>
            <a:ext cx="8287891" cy="20341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 smtClean="0"/>
              <a:t>L’obiettivo </a:t>
            </a:r>
            <a:r>
              <a:rPr lang="it-IT" sz="2400" dirty="0"/>
              <a:t>è caricare un file </a:t>
            </a:r>
            <a:r>
              <a:rPr lang="it-IT" sz="2400" dirty="0" smtClean="0"/>
              <a:t>(Excel </a:t>
            </a:r>
            <a:r>
              <a:rPr lang="it-IT" sz="2400" dirty="0"/>
              <a:t>/ tabella </a:t>
            </a:r>
            <a:r>
              <a:rPr lang="it-IT" sz="2400" dirty="0" smtClean="0"/>
              <a:t>SAS) </a:t>
            </a:r>
            <a:r>
              <a:rPr lang="it-IT" sz="2400" dirty="0"/>
              <a:t>nella cartella </a:t>
            </a:r>
            <a:r>
              <a:rPr lang="en-AU" sz="2400" dirty="0" smtClean="0"/>
              <a:t>“</a:t>
            </a:r>
            <a:r>
              <a:rPr lang="it-IT" sz="2400" dirty="0" smtClean="0"/>
              <a:t>Corso Metodi</a:t>
            </a:r>
            <a:r>
              <a:rPr lang="en-AU" sz="2400" dirty="0" smtClean="0"/>
              <a:t>“</a:t>
            </a:r>
            <a:r>
              <a:rPr lang="it-IT" sz="2400" dirty="0" smtClean="0"/>
              <a:t> creata nei passi precedenti. </a:t>
            </a:r>
            <a:r>
              <a:rPr lang="it-IT" sz="2400" dirty="0"/>
              <a:t>Anche l’upload di un file è un’operazione permanente, ritroverete quindi il file ogni volta che effettuate il Log In.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8565" y="3555106"/>
            <a:ext cx="3895403" cy="2250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Cliccare sul nome della cartella creata </a:t>
            </a:r>
            <a:r>
              <a:rPr lang="en-AU" sz="2400" dirty="0" smtClean="0"/>
              <a:t>“Corso </a:t>
            </a:r>
            <a:r>
              <a:rPr lang="en-AU" sz="2400" dirty="0" err="1" smtClean="0"/>
              <a:t>Metodi</a:t>
            </a:r>
            <a:r>
              <a:rPr lang="en-AU" sz="2400" dirty="0" smtClean="0"/>
              <a:t>“ </a:t>
            </a:r>
            <a:r>
              <a:rPr lang="it-IT" sz="2400" dirty="0" smtClean="0"/>
              <a:t>con il tasto destro del mouse e selezionare la voce </a:t>
            </a:r>
            <a:r>
              <a:rPr lang="en-AU" sz="2400" dirty="0" smtClean="0"/>
              <a:t>“</a:t>
            </a:r>
            <a:r>
              <a:rPr lang="it-IT" sz="2400" b="1" dirty="0" smtClean="0"/>
              <a:t>Carica file</a:t>
            </a:r>
            <a:r>
              <a:rPr lang="en-AU" sz="2400" dirty="0" smtClean="0"/>
              <a:t>“</a:t>
            </a:r>
            <a:r>
              <a:rPr lang="it-IT" sz="2400" dirty="0" smtClean="0"/>
              <a:t>. </a:t>
            </a:r>
            <a:endParaRPr lang="it-IT" sz="2400" dirty="0"/>
          </a:p>
        </p:txBody>
      </p:sp>
      <p:sp>
        <p:nvSpPr>
          <p:cNvPr id="6" name="Rettangolo 1"/>
          <p:cNvSpPr/>
          <p:nvPr/>
        </p:nvSpPr>
        <p:spPr>
          <a:xfrm>
            <a:off x="5833527" y="5949280"/>
            <a:ext cx="862709" cy="328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516216" y="5301208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3" t="35228" r="27531" b="35227"/>
          <a:stretch/>
        </p:blipFill>
        <p:spPr bwMode="auto">
          <a:xfrm>
            <a:off x="2051720" y="1386632"/>
            <a:ext cx="4796703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smtClean="0">
                <a:solidFill>
                  <a:srgbClr val="FF9900"/>
                </a:solidFill>
              </a:rPr>
              <a:t>Upload di un file (2/3)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836712"/>
            <a:ext cx="8359899" cy="842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Cliccare </a:t>
            </a:r>
            <a:r>
              <a:rPr lang="it-IT" sz="2400" dirty="0"/>
              <a:t>sulla voce </a:t>
            </a:r>
            <a:r>
              <a:rPr lang="en-AU" sz="2400" dirty="0" smtClean="0"/>
              <a:t>“</a:t>
            </a:r>
            <a:r>
              <a:rPr lang="en-AU" sz="2400" b="1" dirty="0" err="1" smtClean="0"/>
              <a:t>Scegli</a:t>
            </a:r>
            <a:r>
              <a:rPr lang="en-AU" sz="2400" b="1" dirty="0" smtClean="0"/>
              <a:t> file</a:t>
            </a:r>
            <a:r>
              <a:rPr lang="en-AU" sz="2400" dirty="0" smtClean="0"/>
              <a:t>“</a:t>
            </a:r>
            <a:endParaRPr lang="it-IT" sz="2400" dirty="0" smtClean="0"/>
          </a:p>
        </p:txBody>
      </p:sp>
      <p:sp>
        <p:nvSpPr>
          <p:cNvPr id="5" name="Rettangolo 1"/>
          <p:cNvSpPr/>
          <p:nvPr/>
        </p:nvSpPr>
        <p:spPr>
          <a:xfrm>
            <a:off x="3419872" y="2132856"/>
            <a:ext cx="1944216" cy="4000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140345" y="1511549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26661" r="51767" b="16797"/>
          <a:stretch/>
        </p:blipFill>
        <p:spPr bwMode="auto">
          <a:xfrm>
            <a:off x="4132585" y="3432440"/>
            <a:ext cx="4759895" cy="3308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8565" y="3702562"/>
            <a:ext cx="3535363" cy="3254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it-IT" sz="2400" dirty="0" smtClean="0"/>
              <a:t>Selezionare il file di cui si vuole fare l’upload (chi ha già fatto l’importazione dovrà importare la tabella SAS, gli altri importeranno il file Excel). </a:t>
            </a:r>
            <a:r>
              <a:rPr lang="en-AU" sz="2400" dirty="0" smtClean="0"/>
              <a:t>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646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7" r="83770" b="51541"/>
          <a:stretch/>
        </p:blipFill>
        <p:spPr bwMode="auto">
          <a:xfrm>
            <a:off x="6288165" y="3790221"/>
            <a:ext cx="2111631" cy="2951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8" t="34827" r="27622" b="19643"/>
          <a:stretch/>
        </p:blipFill>
        <p:spPr bwMode="auto">
          <a:xfrm>
            <a:off x="890112" y="1338571"/>
            <a:ext cx="5140800" cy="295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smtClean="0">
                <a:solidFill>
                  <a:srgbClr val="FF9900"/>
                </a:solidFill>
              </a:rPr>
              <a:t>Upload di un file (3/3)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818802"/>
            <a:ext cx="8143875" cy="737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err="1" smtClean="0"/>
              <a:t>Cliccare</a:t>
            </a:r>
            <a:r>
              <a:rPr lang="en-AU" sz="2400" dirty="0" smtClean="0"/>
              <a:t> </a:t>
            </a:r>
            <a:r>
              <a:rPr lang="en-AU" sz="2400" dirty="0" err="1" smtClean="0"/>
              <a:t>sul</a:t>
            </a:r>
            <a:r>
              <a:rPr lang="en-AU" sz="2400" dirty="0" smtClean="0"/>
              <a:t> </a:t>
            </a:r>
            <a:r>
              <a:rPr lang="en-AU" sz="2400" dirty="0" err="1"/>
              <a:t>pulsante</a:t>
            </a:r>
            <a:r>
              <a:rPr lang="en-AU" sz="2400" dirty="0"/>
              <a:t> </a:t>
            </a:r>
            <a:r>
              <a:rPr lang="en-AU" sz="2400" dirty="0" smtClean="0"/>
              <a:t>“</a:t>
            </a:r>
            <a:r>
              <a:rPr lang="en-AU" sz="2400" b="1" dirty="0" err="1" smtClean="0"/>
              <a:t>Carica</a:t>
            </a:r>
            <a:r>
              <a:rPr lang="en-AU" sz="2400" dirty="0" smtClean="0"/>
              <a:t>”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87624" y="4869160"/>
            <a:ext cx="4071937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Nella cartella creata dovreste trovare il file che avete scelto di caricare. </a:t>
            </a:r>
            <a:r>
              <a:rPr lang="en-AU" sz="2400" dirty="0" smtClean="0"/>
              <a:t> </a:t>
            </a:r>
            <a:endParaRPr lang="it-IT" sz="2400" dirty="0"/>
          </a:p>
        </p:txBody>
      </p:sp>
      <p:sp>
        <p:nvSpPr>
          <p:cNvPr id="6" name="Rettangolo 1"/>
          <p:cNvSpPr/>
          <p:nvPr/>
        </p:nvSpPr>
        <p:spPr>
          <a:xfrm>
            <a:off x="4573387" y="3786843"/>
            <a:ext cx="862709" cy="39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220072" y="3210779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072317" y="5301208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6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3" t="13636" r="27349" b="55682"/>
          <a:stretch/>
        </p:blipFill>
        <p:spPr bwMode="auto">
          <a:xfrm>
            <a:off x="683568" y="3456757"/>
            <a:ext cx="7873200" cy="24925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64096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Importare</a:t>
            </a:r>
            <a:r>
              <a:rPr lang="en-AU" sz="4000" dirty="0" smtClean="0">
                <a:solidFill>
                  <a:srgbClr val="FF9900"/>
                </a:solidFill>
              </a:rPr>
              <a:t> un file Excel (1/5)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1023189"/>
            <a:ext cx="8143875" cy="21177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 smtClean="0"/>
              <a:t>Se avete scelto di caricare i dati dei questionari in formato Excel all’interno di SAS Studio, occorre effettuare l’operazione di importazione </a:t>
            </a:r>
            <a:r>
              <a:rPr lang="it-IT" sz="2400" dirty="0"/>
              <a:t>del file Excel </a:t>
            </a:r>
            <a:r>
              <a:rPr lang="it-IT" sz="2400" dirty="0" smtClean="0"/>
              <a:t>in formato SAS. Si tratta di un’operazione </a:t>
            </a:r>
            <a:r>
              <a:rPr lang="it-IT" sz="2400" dirty="0"/>
              <a:t>permanente. 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Scrivere </a:t>
            </a:r>
            <a:r>
              <a:rPr lang="it-IT" sz="2400" dirty="0"/>
              <a:t>nel programma </a:t>
            </a:r>
            <a:r>
              <a:rPr lang="it-IT" sz="2400" dirty="0" smtClean="0"/>
              <a:t>SAS </a:t>
            </a:r>
            <a:r>
              <a:rPr lang="it-IT" sz="2400" dirty="0"/>
              <a:t>il </a:t>
            </a:r>
            <a:r>
              <a:rPr lang="it-IT" sz="2400" dirty="0" smtClean="0"/>
              <a:t>seguente codice: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</p:txBody>
      </p:sp>
      <p:sp>
        <p:nvSpPr>
          <p:cNvPr id="8" name="Rettangolo 1"/>
          <p:cNvSpPr/>
          <p:nvPr/>
        </p:nvSpPr>
        <p:spPr>
          <a:xfrm>
            <a:off x="3203848" y="4653136"/>
            <a:ext cx="5405600" cy="3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460432" y="4005064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6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5" t="31656" r="30361" b="32143"/>
          <a:stretch/>
        </p:blipFill>
        <p:spPr bwMode="auto">
          <a:xfrm>
            <a:off x="2563400" y="4756876"/>
            <a:ext cx="3808800" cy="19844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7" r="69972" b="13474"/>
          <a:stretch/>
        </p:blipFill>
        <p:spPr bwMode="auto">
          <a:xfrm>
            <a:off x="6012160" y="836712"/>
            <a:ext cx="2444400" cy="3588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64096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Importare</a:t>
            </a:r>
            <a:r>
              <a:rPr lang="en-AU" sz="4000" dirty="0" smtClean="0">
                <a:solidFill>
                  <a:srgbClr val="FF9900"/>
                </a:solidFill>
              </a:rPr>
              <a:t> un file Excel (2/5)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6" y="1122970"/>
            <a:ext cx="5544616" cy="3098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Per visualizzare il percorso del file Excel da specificare nella PROC IMPORT, cliccate col tasto destro del mouse sul file Excel caricato e scegliete la voce </a:t>
            </a:r>
            <a:r>
              <a:rPr lang="en-AU" sz="2400" dirty="0" smtClean="0"/>
              <a:t>“</a:t>
            </a:r>
            <a:r>
              <a:rPr lang="en-AU" sz="2400" b="1" dirty="0" err="1" smtClean="0"/>
              <a:t>Proprietà</a:t>
            </a:r>
            <a:r>
              <a:rPr lang="en-AU" sz="2400" dirty="0" smtClean="0"/>
              <a:t>“.</a:t>
            </a:r>
            <a:endParaRPr lang="it-IT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Il percorso è leggibile in corrispondenza della voce </a:t>
            </a:r>
            <a:r>
              <a:rPr lang="en-AU" sz="2400" dirty="0" smtClean="0"/>
              <a:t>“</a:t>
            </a:r>
            <a:r>
              <a:rPr lang="en-AU" sz="2400" b="1" dirty="0" err="1" smtClean="0"/>
              <a:t>Percorso</a:t>
            </a:r>
            <a:r>
              <a:rPr lang="en-AU" sz="2400" dirty="0" smtClean="0"/>
              <a:t>“.</a:t>
            </a:r>
            <a:endParaRPr lang="en-AU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9" name="Rettangolo 1"/>
          <p:cNvSpPr/>
          <p:nvPr/>
        </p:nvSpPr>
        <p:spPr>
          <a:xfrm>
            <a:off x="2627784" y="5627035"/>
            <a:ext cx="3024336" cy="2502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1"/>
          <p:cNvSpPr/>
          <p:nvPr/>
        </p:nvSpPr>
        <p:spPr>
          <a:xfrm>
            <a:off x="6732239" y="4194039"/>
            <a:ext cx="648072" cy="315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436096" y="5013176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228184" y="3530083"/>
            <a:ext cx="360039" cy="4749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9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7" r="81464" b="57984"/>
          <a:stretch/>
        </p:blipFill>
        <p:spPr bwMode="auto">
          <a:xfrm>
            <a:off x="6804248" y="4653136"/>
            <a:ext cx="1980000" cy="20358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3" t="13636" r="27349" b="55682"/>
          <a:stretch/>
        </p:blipFill>
        <p:spPr bwMode="auto">
          <a:xfrm>
            <a:off x="611560" y="1392702"/>
            <a:ext cx="7372800" cy="2334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64096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Importare</a:t>
            </a:r>
            <a:r>
              <a:rPr lang="en-AU" sz="4000" dirty="0" smtClean="0">
                <a:solidFill>
                  <a:srgbClr val="FF9900"/>
                </a:solidFill>
              </a:rPr>
              <a:t> un file Excel (</a:t>
            </a:r>
            <a:r>
              <a:rPr lang="en-AU" sz="4000" dirty="0">
                <a:solidFill>
                  <a:srgbClr val="FF9900"/>
                </a:solidFill>
              </a:rPr>
              <a:t>3</a:t>
            </a:r>
            <a:r>
              <a:rPr lang="en-AU" sz="4000" dirty="0" smtClean="0">
                <a:solidFill>
                  <a:srgbClr val="FF9900"/>
                </a:solidFill>
              </a:rPr>
              <a:t>/5)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386754"/>
            <a:ext cx="8143875" cy="12420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/>
              <a:t>Scrivere nel programma </a:t>
            </a:r>
            <a:r>
              <a:rPr lang="it-IT" sz="2400" dirty="0" smtClean="0"/>
              <a:t>SAS </a:t>
            </a:r>
            <a:r>
              <a:rPr lang="it-IT" sz="2400" dirty="0"/>
              <a:t>il seguente codice: </a:t>
            </a:r>
            <a:endParaRPr lang="it-IT" sz="2400" dirty="0" smtClean="0"/>
          </a:p>
        </p:txBody>
      </p:sp>
      <p:sp>
        <p:nvSpPr>
          <p:cNvPr id="5" name="Rettangolo 1"/>
          <p:cNvSpPr/>
          <p:nvPr/>
        </p:nvSpPr>
        <p:spPr>
          <a:xfrm>
            <a:off x="1187624" y="2780928"/>
            <a:ext cx="2664296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232133" y="2924944"/>
            <a:ext cx="292195" cy="6722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1"/>
          <p:cNvSpPr/>
          <p:nvPr/>
        </p:nvSpPr>
        <p:spPr>
          <a:xfrm>
            <a:off x="6444207" y="2567088"/>
            <a:ext cx="1662165" cy="285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1"/>
          <p:cNvSpPr/>
          <p:nvPr/>
        </p:nvSpPr>
        <p:spPr>
          <a:xfrm>
            <a:off x="1187624" y="2960968"/>
            <a:ext cx="1224136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31840" y="3068960"/>
            <a:ext cx="216024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555776" y="4005064"/>
            <a:ext cx="309634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dirty="0" smtClean="0"/>
              <a:t>Inserire il nome della tabella SAS che si vuole creare. (</a:t>
            </a:r>
            <a:r>
              <a:rPr lang="it-IT" sz="1800" dirty="0" err="1" smtClean="0"/>
              <a:t>libreria+nome</a:t>
            </a:r>
            <a:r>
              <a:rPr lang="it-IT" sz="1800" dirty="0" smtClean="0"/>
              <a:t> del </a:t>
            </a:r>
            <a:r>
              <a:rPr lang="it-IT" sz="1800" dirty="0" err="1" smtClean="0"/>
              <a:t>dataset</a:t>
            </a:r>
            <a:r>
              <a:rPr lang="it-IT" sz="1800" dirty="0" smtClean="0"/>
              <a:t>)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873575" y="3717032"/>
            <a:ext cx="295380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dirty="0" smtClean="0"/>
              <a:t>Inserire il nome del file Excel compreso di estensione (</a:t>
            </a:r>
            <a:r>
              <a:rPr lang="it-IT" sz="1800" dirty="0" err="1" smtClean="0"/>
              <a:t>xls</a:t>
            </a:r>
            <a:r>
              <a:rPr lang="it-IT" sz="1800" dirty="0" smtClean="0"/>
              <a:t> oppure </a:t>
            </a:r>
            <a:r>
              <a:rPr lang="it-IT" sz="1800" dirty="0" err="1" smtClean="0"/>
              <a:t>xlsx</a:t>
            </a:r>
            <a:r>
              <a:rPr lang="it-IT" sz="1800" dirty="0" smtClean="0"/>
              <a:t>) 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11560" y="5373216"/>
            <a:ext cx="301053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dirty="0" smtClean="0"/>
              <a:t>Inserire il formato del file (</a:t>
            </a:r>
            <a:r>
              <a:rPr lang="it-IT" sz="1800" dirty="0" err="1" smtClean="0"/>
              <a:t>xls</a:t>
            </a:r>
            <a:r>
              <a:rPr lang="it-IT" sz="1800" dirty="0" smtClean="0"/>
              <a:t> oppure </a:t>
            </a:r>
            <a:r>
              <a:rPr lang="it-IT" sz="1800" dirty="0" err="1" smtClean="0"/>
              <a:t>xlsx</a:t>
            </a:r>
            <a:r>
              <a:rPr lang="it-IT" sz="1800" dirty="0" smtClean="0"/>
              <a:t>) </a:t>
            </a:r>
            <a:endParaRPr lang="it-IT" sz="18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187624" y="3189041"/>
            <a:ext cx="432048" cy="2184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1"/>
          <p:cNvSpPr/>
          <p:nvPr/>
        </p:nvSpPr>
        <p:spPr>
          <a:xfrm>
            <a:off x="6948264" y="6093296"/>
            <a:ext cx="172819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668344" y="4437112"/>
            <a:ext cx="438029" cy="15775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106373" y="2636912"/>
            <a:ext cx="86400" cy="162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43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404664"/>
            <a:ext cx="8143875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/>
              <a:t>Mandare in esecuzione il codice: </a:t>
            </a: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/>
              <a:t>Se non ci sono errori dovreste ottenere il seguente </a:t>
            </a:r>
            <a:r>
              <a:rPr lang="it-IT" sz="2400" dirty="0" smtClean="0"/>
              <a:t>Log</a:t>
            </a:r>
            <a:r>
              <a:rPr lang="it-IT" sz="2400" dirty="0"/>
              <a:t>: </a:t>
            </a: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 t="28897" r="23072" b="12735"/>
          <a:stretch/>
        </p:blipFill>
        <p:spPr bwMode="auto">
          <a:xfrm>
            <a:off x="683568" y="3930397"/>
            <a:ext cx="4788000" cy="28109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1" t="31656" r="26619" b="38623"/>
          <a:stretch/>
        </p:blipFill>
        <p:spPr bwMode="auto">
          <a:xfrm>
            <a:off x="1145168" y="1391183"/>
            <a:ext cx="6739200" cy="2037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64096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Importare</a:t>
            </a:r>
            <a:r>
              <a:rPr lang="en-AU" sz="4000" dirty="0" smtClean="0">
                <a:solidFill>
                  <a:srgbClr val="FF9900"/>
                </a:solidFill>
              </a:rPr>
              <a:t> un file Excel (</a:t>
            </a:r>
            <a:r>
              <a:rPr lang="en-AU" sz="4000" dirty="0">
                <a:solidFill>
                  <a:srgbClr val="FF9900"/>
                </a:solidFill>
              </a:rPr>
              <a:t>4</a:t>
            </a:r>
            <a:r>
              <a:rPr lang="en-AU" sz="4000" dirty="0" smtClean="0">
                <a:solidFill>
                  <a:srgbClr val="FF9900"/>
                </a:solidFill>
              </a:rPr>
              <a:t>/5)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475656" y="1268760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187624" y="1844824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652120" y="4221088"/>
            <a:ext cx="3744416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it-IT" sz="2400" dirty="0" smtClean="0"/>
              <a:t>Controllare che il numero delle osservazioni e il numero di variabili sia corretto. </a:t>
            </a:r>
            <a:endParaRPr lang="it-IT" sz="2400" dirty="0"/>
          </a:p>
        </p:txBody>
      </p:sp>
      <p:sp>
        <p:nvSpPr>
          <p:cNvPr id="10" name="Oval 9"/>
          <p:cNvSpPr/>
          <p:nvPr/>
        </p:nvSpPr>
        <p:spPr>
          <a:xfrm>
            <a:off x="2339752" y="4653136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3419872" y="4653136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43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AU" dirty="0" err="1" smtClean="0">
                <a:solidFill>
                  <a:srgbClr val="FF9900"/>
                </a:solidFill>
              </a:rPr>
              <a:t>Accedere</a:t>
            </a:r>
            <a:r>
              <a:rPr lang="en-AU" dirty="0" smtClean="0">
                <a:solidFill>
                  <a:srgbClr val="FF9900"/>
                </a:solidFill>
              </a:rPr>
              <a:t> a SAS Studio</a:t>
            </a:r>
            <a:endParaRPr lang="it-IT" altLang="it-IT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818802"/>
            <a:ext cx="8143875" cy="585055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Accedere </a:t>
            </a:r>
            <a:r>
              <a:rPr lang="it-IT" sz="2400" dirty="0"/>
              <a:t>al </a:t>
            </a:r>
            <a:r>
              <a:rPr lang="it-IT" sz="2400" dirty="0" smtClean="0"/>
              <a:t>sito   </a:t>
            </a:r>
            <a:r>
              <a:rPr lang="it-IT" sz="2400" b="1" dirty="0">
                <a:hlinkClick r:id="rId3"/>
              </a:rPr>
              <a:t>https://</a:t>
            </a:r>
            <a:r>
              <a:rPr lang="it-IT" sz="2400" b="1" dirty="0" smtClean="0">
                <a:hlinkClick r:id="rId3"/>
              </a:rPr>
              <a:t>odamid.oda.sas.com/ </a:t>
            </a:r>
            <a:endParaRPr lang="it-IT" sz="2400" dirty="0"/>
          </a:p>
          <a:p>
            <a:r>
              <a:rPr lang="it-IT" sz="2400" dirty="0" smtClean="0"/>
              <a:t>specificare </a:t>
            </a:r>
            <a:r>
              <a:rPr lang="it-IT" sz="2400" dirty="0" err="1"/>
              <a:t>userid</a:t>
            </a:r>
            <a:r>
              <a:rPr lang="it-IT" sz="2400" dirty="0"/>
              <a:t> e </a:t>
            </a:r>
            <a:r>
              <a:rPr lang="it-IT" sz="2400" dirty="0" smtClean="0"/>
              <a:t>password </a:t>
            </a:r>
          </a:p>
          <a:p>
            <a:r>
              <a:rPr lang="it-IT" sz="2400" dirty="0" smtClean="0"/>
              <a:t>all’interno della Home Page, cliccare su </a:t>
            </a:r>
            <a:r>
              <a:rPr lang="it-IT" sz="2400" b="1" dirty="0" smtClean="0"/>
              <a:t>SAS Studio</a:t>
            </a:r>
            <a:endParaRPr lang="it-IT" sz="1800" dirty="0"/>
          </a:p>
          <a:p>
            <a:endParaRPr lang="it-IT" sz="2400" dirty="0"/>
          </a:p>
          <a:p>
            <a:endParaRPr lang="en-AU" sz="2400" dirty="0"/>
          </a:p>
          <a:p>
            <a:pPr marL="0" indent="0">
              <a:buNone/>
            </a:pPr>
            <a:endParaRPr lang="en-AU" sz="2400" dirty="0"/>
          </a:p>
        </p:txBody>
      </p:sp>
      <p:pic>
        <p:nvPicPr>
          <p:cNvPr id="4" name="Picture 4"/>
          <p:cNvPicPr/>
          <p:nvPr/>
        </p:nvPicPr>
        <p:blipFill rotWithShape="1">
          <a:blip r:embed="rId4"/>
          <a:srcRect l="11810" t="15755" r="9952" b="9409"/>
          <a:stretch/>
        </p:blipFill>
        <p:spPr bwMode="auto">
          <a:xfrm>
            <a:off x="532725" y="2289838"/>
            <a:ext cx="8143731" cy="437952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tangolo 4"/>
          <p:cNvSpPr/>
          <p:nvPr/>
        </p:nvSpPr>
        <p:spPr>
          <a:xfrm>
            <a:off x="899592" y="4077072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0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5" r="80306" b="56181"/>
          <a:stretch/>
        </p:blipFill>
        <p:spPr bwMode="auto">
          <a:xfrm>
            <a:off x="5643001" y="4115485"/>
            <a:ext cx="2562447" cy="2599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0" r="80224" b="52306"/>
          <a:stretch/>
        </p:blipFill>
        <p:spPr bwMode="auto">
          <a:xfrm>
            <a:off x="5637686" y="980728"/>
            <a:ext cx="2573079" cy="2872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64096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Importare</a:t>
            </a:r>
            <a:r>
              <a:rPr lang="en-AU" sz="4000" dirty="0" smtClean="0">
                <a:solidFill>
                  <a:srgbClr val="FF9900"/>
                </a:solidFill>
              </a:rPr>
              <a:t> un file Excel (</a:t>
            </a:r>
            <a:r>
              <a:rPr lang="en-AU" sz="4000" dirty="0">
                <a:solidFill>
                  <a:srgbClr val="FF9900"/>
                </a:solidFill>
              </a:rPr>
              <a:t>5</a:t>
            </a:r>
            <a:r>
              <a:rPr lang="en-AU" sz="4000" dirty="0" smtClean="0">
                <a:solidFill>
                  <a:srgbClr val="FF9900"/>
                </a:solidFill>
              </a:rPr>
              <a:t>/5)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007777"/>
            <a:ext cx="3967411" cy="585055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/>
              <a:t>Se non ci sono errori dovreste visualizzare nella cartella </a:t>
            </a:r>
            <a:r>
              <a:rPr lang="en-AU" sz="2400" dirty="0" smtClean="0"/>
              <a:t>”</a:t>
            </a:r>
            <a:r>
              <a:rPr lang="it-IT" sz="2400" dirty="0" smtClean="0"/>
              <a:t>Corso Metodi</a:t>
            </a:r>
            <a:r>
              <a:rPr lang="en-AU" sz="2400" dirty="0"/>
              <a:t> ”</a:t>
            </a:r>
            <a:r>
              <a:rPr lang="it-IT" sz="2400" dirty="0" smtClean="0"/>
              <a:t> </a:t>
            </a:r>
            <a:r>
              <a:rPr lang="it-IT" sz="2400" dirty="0"/>
              <a:t>il </a:t>
            </a:r>
            <a:r>
              <a:rPr lang="it-IT" sz="2400" dirty="0" err="1"/>
              <a:t>dataset</a:t>
            </a:r>
            <a:r>
              <a:rPr lang="it-IT" sz="2400" dirty="0"/>
              <a:t> creato. </a:t>
            </a: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/>
              <a:t>Sarà presente anche nella libreria </a:t>
            </a:r>
            <a:r>
              <a:rPr lang="it-IT" sz="2400" i="1" dirty="0"/>
              <a:t>corso</a:t>
            </a:r>
            <a:r>
              <a:rPr lang="it-IT" sz="2400" dirty="0"/>
              <a:t>: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636296" y="2636912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524328" y="6093296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99392"/>
            <a:ext cx="8820472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Scrivere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ed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eseguire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delle</a:t>
            </a:r>
            <a:r>
              <a:rPr lang="en-AU" sz="4000" dirty="0" smtClean="0">
                <a:solidFill>
                  <a:srgbClr val="FF9900"/>
                </a:solidFill>
              </a:rPr>
              <a:t> procedure (1/4)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568952" cy="5850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smtClean="0"/>
              <a:t>Le procedure di analisi </a:t>
            </a:r>
            <a:r>
              <a:rPr lang="en-AU" sz="2400" dirty="0" err="1" smtClean="0"/>
              <a:t>viste</a:t>
            </a:r>
            <a:r>
              <a:rPr lang="en-AU" sz="2400" dirty="0" smtClean="0"/>
              <a:t> a </a:t>
            </a:r>
            <a:r>
              <a:rPr lang="en-AU" sz="2400" dirty="0" err="1" smtClean="0"/>
              <a:t>lezione</a:t>
            </a:r>
            <a:r>
              <a:rPr lang="en-AU" sz="2400" dirty="0" smtClean="0"/>
              <a:t> </a:t>
            </a:r>
            <a:r>
              <a:rPr lang="en-AU" sz="2400" dirty="0" err="1" smtClean="0"/>
              <a:t>possono</a:t>
            </a:r>
            <a:r>
              <a:rPr lang="en-AU" sz="2400" dirty="0" smtClean="0"/>
              <a:t> </a:t>
            </a:r>
            <a:r>
              <a:rPr lang="en-AU" sz="2400" dirty="0" err="1" smtClean="0"/>
              <a:t>essere</a:t>
            </a:r>
            <a:r>
              <a:rPr lang="en-AU" sz="2400" dirty="0" smtClean="0"/>
              <a:t> replicate in SAS Studio in </a:t>
            </a:r>
            <a:r>
              <a:rPr lang="en-AU" sz="2400" dirty="0" err="1" smtClean="0"/>
              <a:t>modo</a:t>
            </a:r>
            <a:r>
              <a:rPr lang="en-AU" sz="2400" dirty="0" smtClean="0"/>
              <a:t> del tutto </a:t>
            </a:r>
            <a:r>
              <a:rPr lang="en-AU" sz="2400" dirty="0" err="1" smtClean="0"/>
              <a:t>analogo</a:t>
            </a:r>
            <a:r>
              <a:rPr lang="en-AU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Per </a:t>
            </a:r>
            <a:r>
              <a:rPr lang="en-AU" sz="2400" dirty="0" err="1" smtClean="0"/>
              <a:t>scrivere</a:t>
            </a:r>
            <a:r>
              <a:rPr lang="en-AU" sz="2400" dirty="0"/>
              <a:t> </a:t>
            </a:r>
            <a:r>
              <a:rPr lang="en-AU" sz="2400" dirty="0" err="1" smtClean="0"/>
              <a:t>il</a:t>
            </a:r>
            <a:r>
              <a:rPr lang="en-AU" sz="2400" dirty="0" smtClean="0"/>
              <a:t> </a:t>
            </a:r>
            <a:r>
              <a:rPr lang="en-AU" sz="2400" dirty="0" err="1" smtClean="0"/>
              <a:t>codice</a:t>
            </a:r>
            <a:r>
              <a:rPr lang="en-AU" sz="2400" dirty="0" smtClean="0"/>
              <a:t> di </a:t>
            </a:r>
            <a:r>
              <a:rPr lang="en-AU" sz="2400" dirty="0" err="1" smtClean="0"/>
              <a:t>una</a:t>
            </a:r>
            <a:r>
              <a:rPr lang="en-AU" sz="2400" dirty="0" smtClean="0"/>
              <a:t> PROC </a:t>
            </a:r>
            <a:r>
              <a:rPr lang="en-AU" sz="2400" dirty="0" err="1" smtClean="0"/>
              <a:t>utilizzare</a:t>
            </a:r>
            <a:r>
              <a:rPr lang="en-AU" sz="2400" dirty="0" smtClean="0"/>
              <a:t> la </a:t>
            </a:r>
            <a:r>
              <a:rPr lang="en-AU" sz="2400" dirty="0" err="1" smtClean="0"/>
              <a:t>finestra</a:t>
            </a:r>
            <a:r>
              <a:rPr lang="en-AU" sz="2400" dirty="0" smtClean="0"/>
              <a:t> di editor del </a:t>
            </a:r>
            <a:r>
              <a:rPr lang="en-AU" sz="2400" dirty="0" err="1" smtClean="0"/>
              <a:t>programma</a:t>
            </a:r>
            <a:r>
              <a:rPr lang="en-AU" sz="2400" dirty="0" smtClean="0"/>
              <a:t>, </a:t>
            </a:r>
            <a:r>
              <a:rPr lang="en-AU" sz="2400" dirty="0" err="1" smtClean="0"/>
              <a:t>sezione</a:t>
            </a:r>
            <a:r>
              <a:rPr lang="en-AU" sz="2400" dirty="0" smtClean="0"/>
              <a:t> CODICE (come </a:t>
            </a:r>
            <a:r>
              <a:rPr lang="en-AU" sz="2400" dirty="0" err="1" smtClean="0"/>
              <a:t>fatto</a:t>
            </a:r>
            <a:r>
              <a:rPr lang="en-AU" sz="2400" dirty="0" smtClean="0"/>
              <a:t> per la </a:t>
            </a:r>
            <a:r>
              <a:rPr lang="en-AU" sz="2400" dirty="0" err="1" smtClean="0"/>
              <a:t>libname</a:t>
            </a:r>
            <a:r>
              <a:rPr lang="en-AU" sz="2400" dirty="0" smtClean="0"/>
              <a:t> e la </a:t>
            </a:r>
            <a:r>
              <a:rPr lang="en-AU" sz="2400" dirty="0" err="1" smtClean="0"/>
              <a:t>proc</a:t>
            </a:r>
            <a:r>
              <a:rPr lang="en-AU" sz="2400" dirty="0" smtClean="0"/>
              <a:t> import).</a:t>
            </a:r>
          </a:p>
          <a:p>
            <a:pPr marL="457200" indent="-457200">
              <a:buFont typeface="+mj-lt"/>
              <a:buAutoNum type="arabicPeriod"/>
            </a:pPr>
            <a:endParaRPr lang="en-A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AU" sz="2400" dirty="0" err="1" smtClean="0"/>
              <a:t>Una</a:t>
            </a:r>
            <a:r>
              <a:rPr lang="en-AU" sz="2400" dirty="0" smtClean="0"/>
              <a:t> </a:t>
            </a:r>
            <a:r>
              <a:rPr lang="en-AU" sz="2400" dirty="0" err="1" smtClean="0"/>
              <a:t>volta</a:t>
            </a:r>
            <a:r>
              <a:rPr lang="en-AU" sz="2400" dirty="0" smtClean="0"/>
              <a:t> </a:t>
            </a:r>
            <a:r>
              <a:rPr lang="en-AU" sz="2400" dirty="0" err="1" smtClean="0"/>
              <a:t>eseguito</a:t>
            </a:r>
            <a:r>
              <a:rPr lang="en-AU" sz="2400" dirty="0" smtClean="0"/>
              <a:t> </a:t>
            </a:r>
            <a:r>
              <a:rPr lang="en-AU" sz="2400" dirty="0" err="1" smtClean="0"/>
              <a:t>il</a:t>
            </a:r>
            <a:r>
              <a:rPr lang="en-AU" sz="2400" dirty="0" smtClean="0"/>
              <a:t> </a:t>
            </a:r>
            <a:r>
              <a:rPr lang="en-AU" sz="2400" dirty="0" err="1" smtClean="0"/>
              <a:t>codice</a:t>
            </a:r>
            <a:r>
              <a:rPr lang="en-AU" sz="2400" dirty="0" smtClean="0"/>
              <a:t> </a:t>
            </a:r>
            <a:r>
              <a:rPr lang="en-AU" sz="2400" dirty="0" err="1" smtClean="0"/>
              <a:t>consultare</a:t>
            </a:r>
            <a:r>
              <a:rPr lang="en-AU" sz="2400" dirty="0" smtClean="0"/>
              <a:t> </a:t>
            </a:r>
            <a:r>
              <a:rPr lang="en-AU" sz="2400" dirty="0" err="1" smtClean="0"/>
              <a:t>il</a:t>
            </a:r>
            <a:r>
              <a:rPr lang="en-AU" sz="2400" dirty="0" smtClean="0"/>
              <a:t> log di </a:t>
            </a:r>
            <a:r>
              <a:rPr lang="en-AU" sz="2400" dirty="0" err="1" smtClean="0"/>
              <a:t>esecuzione</a:t>
            </a:r>
            <a:r>
              <a:rPr lang="en-AU" sz="2400" dirty="0" smtClean="0"/>
              <a:t> </a:t>
            </a:r>
            <a:r>
              <a:rPr lang="en-AU" sz="2400" dirty="0" err="1" smtClean="0"/>
              <a:t>nella</a:t>
            </a:r>
            <a:r>
              <a:rPr lang="en-AU" sz="2400" dirty="0" smtClean="0"/>
              <a:t> </a:t>
            </a:r>
            <a:r>
              <a:rPr lang="en-AU" sz="2400" dirty="0" err="1" smtClean="0"/>
              <a:t>sezione</a:t>
            </a:r>
            <a:r>
              <a:rPr lang="en-AU" sz="2400" dirty="0" smtClean="0"/>
              <a:t> LOG</a:t>
            </a:r>
          </a:p>
          <a:p>
            <a:pPr marL="457200" indent="-457200">
              <a:buFont typeface="+mj-lt"/>
              <a:buAutoNum type="arabicPeriod"/>
            </a:pPr>
            <a:endParaRPr lang="en-A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AU" sz="2400" dirty="0" err="1" smtClean="0"/>
              <a:t>Nel</a:t>
            </a:r>
            <a:r>
              <a:rPr lang="en-AU" sz="2400" dirty="0" smtClean="0"/>
              <a:t> </a:t>
            </a:r>
            <a:r>
              <a:rPr lang="en-AU" sz="2400" dirty="0" err="1" smtClean="0"/>
              <a:t>caso</a:t>
            </a:r>
            <a:r>
              <a:rPr lang="en-AU" sz="2400" dirty="0" smtClean="0"/>
              <a:t> di </a:t>
            </a:r>
            <a:r>
              <a:rPr lang="en-AU" sz="2400" dirty="0" err="1" smtClean="0"/>
              <a:t>utilizzo</a:t>
            </a:r>
            <a:r>
              <a:rPr lang="en-AU" sz="2400" dirty="0" smtClean="0"/>
              <a:t> di procedure </a:t>
            </a:r>
            <a:r>
              <a:rPr lang="en-AU" sz="2400" dirty="0" err="1" smtClean="0"/>
              <a:t>che</a:t>
            </a:r>
            <a:r>
              <a:rPr lang="en-AU" sz="2400" dirty="0" smtClean="0"/>
              <a:t> </a:t>
            </a:r>
            <a:r>
              <a:rPr lang="en-AU" sz="2400" dirty="0" err="1" smtClean="0"/>
              <a:t>restituiscono</a:t>
            </a:r>
            <a:r>
              <a:rPr lang="en-AU" sz="2400" dirty="0" smtClean="0"/>
              <a:t> un output, è </a:t>
            </a:r>
            <a:r>
              <a:rPr lang="en-AU" sz="2400" dirty="0" err="1" smtClean="0"/>
              <a:t>possibile</a:t>
            </a:r>
            <a:r>
              <a:rPr lang="en-AU" sz="2400" dirty="0" smtClean="0"/>
              <a:t> </a:t>
            </a:r>
            <a:r>
              <a:rPr lang="en-AU" sz="2400" dirty="0" err="1" smtClean="0"/>
              <a:t>visualizzarlo</a:t>
            </a:r>
            <a:r>
              <a:rPr lang="en-AU" sz="2400" dirty="0" smtClean="0"/>
              <a:t> </a:t>
            </a:r>
            <a:r>
              <a:rPr lang="en-AU" sz="2400" dirty="0" err="1" smtClean="0"/>
              <a:t>nella</a:t>
            </a:r>
            <a:r>
              <a:rPr lang="en-AU" sz="2400" dirty="0" smtClean="0"/>
              <a:t> </a:t>
            </a:r>
            <a:r>
              <a:rPr lang="en-AU" sz="2400" dirty="0" err="1" smtClean="0"/>
              <a:t>sezione</a:t>
            </a:r>
            <a:r>
              <a:rPr lang="en-AU" sz="2400" dirty="0" smtClean="0"/>
              <a:t> RISULTATI</a:t>
            </a:r>
          </a:p>
          <a:p>
            <a:pPr marL="0" indent="0">
              <a:buNone/>
            </a:pPr>
            <a:r>
              <a:rPr lang="en-AU" sz="2400" dirty="0" smtClean="0"/>
              <a:t> </a:t>
            </a:r>
          </a:p>
          <a:p>
            <a:pPr marL="0" indent="0">
              <a:buNone/>
            </a:pPr>
            <a:r>
              <a:rPr lang="en-AU" sz="2400" dirty="0" err="1" smtClean="0"/>
              <a:t>Nelle</a:t>
            </a:r>
            <a:r>
              <a:rPr lang="en-AU" sz="2400" dirty="0" smtClean="0"/>
              <a:t> </a:t>
            </a:r>
            <a:r>
              <a:rPr lang="en-AU" sz="2400" dirty="0" err="1" smtClean="0"/>
              <a:t>prossime</a:t>
            </a:r>
            <a:r>
              <a:rPr lang="en-AU" sz="2400" dirty="0" smtClean="0"/>
              <a:t> slide un </a:t>
            </a:r>
            <a:r>
              <a:rPr lang="en-AU" sz="2400" dirty="0" err="1" smtClean="0"/>
              <a:t>esempio</a:t>
            </a:r>
            <a:r>
              <a:rPr lang="en-AU" sz="2400" dirty="0" smtClean="0"/>
              <a:t> di </a:t>
            </a:r>
            <a:r>
              <a:rPr lang="en-AU" sz="2400" dirty="0" err="1" smtClean="0"/>
              <a:t>esecuzione</a:t>
            </a:r>
            <a:r>
              <a:rPr lang="en-AU" sz="2400" dirty="0" smtClean="0"/>
              <a:t> </a:t>
            </a:r>
            <a:r>
              <a:rPr lang="en-AU" sz="2400" dirty="0" err="1" smtClean="0"/>
              <a:t>della</a:t>
            </a:r>
            <a:r>
              <a:rPr lang="en-AU" sz="2400" dirty="0" smtClean="0"/>
              <a:t> PROC FREQ.</a:t>
            </a: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28097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0" t="18150" r="27863" b="60538"/>
          <a:stretch/>
        </p:blipFill>
        <p:spPr bwMode="auto">
          <a:xfrm>
            <a:off x="611559" y="4530912"/>
            <a:ext cx="7503500" cy="17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568952" cy="585055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Sezione dove editare il codice</a:t>
            </a:r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r>
              <a:rPr lang="it-IT" sz="2400" dirty="0" smtClean="0"/>
              <a:t>Esecuzione</a:t>
            </a:r>
          </a:p>
          <a:p>
            <a:endParaRPr lang="it-IT" sz="2400" dirty="0" smtClean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0" t="17923" r="28653" b="60537"/>
          <a:stretch/>
        </p:blipFill>
        <p:spPr bwMode="auto">
          <a:xfrm>
            <a:off x="251520" y="1486221"/>
            <a:ext cx="8697600" cy="20294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99392"/>
            <a:ext cx="8820472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Scrivere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ed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eseguire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delle</a:t>
            </a:r>
            <a:r>
              <a:rPr lang="en-AU" sz="4000" dirty="0" smtClean="0">
                <a:solidFill>
                  <a:srgbClr val="FF9900"/>
                </a:solidFill>
              </a:rPr>
              <a:t> procedure (2/4)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95536" y="1463999"/>
            <a:ext cx="864096" cy="380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 rot="2629956">
            <a:off x="406192" y="4708083"/>
            <a:ext cx="1012371" cy="5721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45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568952" cy="585055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Visualizzazione del log</a:t>
            </a:r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9" t="17587" r="22654" b="27129"/>
          <a:stretch/>
        </p:blipFill>
        <p:spPr bwMode="auto">
          <a:xfrm>
            <a:off x="683568" y="1617103"/>
            <a:ext cx="7920000" cy="42519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99392"/>
            <a:ext cx="8820472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Scrivere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ed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eseguire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delle</a:t>
            </a:r>
            <a:r>
              <a:rPr lang="en-AU" sz="4000" dirty="0" smtClean="0">
                <a:solidFill>
                  <a:srgbClr val="FF9900"/>
                </a:solidFill>
              </a:rPr>
              <a:t> procedure (3/4)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547664" y="1596316"/>
            <a:ext cx="864096" cy="380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24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t="17533" r="25645" b="48214"/>
          <a:stretch/>
        </p:blipFill>
        <p:spPr bwMode="auto">
          <a:xfrm>
            <a:off x="395537" y="2172096"/>
            <a:ext cx="8280000" cy="2914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99392"/>
            <a:ext cx="8820472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Scrivere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ed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eseguire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delle</a:t>
            </a:r>
            <a:r>
              <a:rPr lang="en-AU" sz="4000" dirty="0" smtClean="0">
                <a:solidFill>
                  <a:srgbClr val="FF9900"/>
                </a:solidFill>
              </a:rPr>
              <a:t> procedure (4/4)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966" y="1466874"/>
            <a:ext cx="8568952" cy="585055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Visualizzazione dei risultati</a:t>
            </a:r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</p:txBody>
      </p:sp>
      <p:sp>
        <p:nvSpPr>
          <p:cNvPr id="2" name="Oval 1"/>
          <p:cNvSpPr/>
          <p:nvPr/>
        </p:nvSpPr>
        <p:spPr>
          <a:xfrm>
            <a:off x="2267744" y="2170359"/>
            <a:ext cx="864096" cy="380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11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4" r="76501" b="41015"/>
          <a:stretch/>
        </p:blipFill>
        <p:spPr bwMode="auto">
          <a:xfrm>
            <a:off x="5923932" y="3356992"/>
            <a:ext cx="2680516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1" t="18019" r="30452" b="19657"/>
          <a:stretch/>
        </p:blipFill>
        <p:spPr bwMode="auto">
          <a:xfrm>
            <a:off x="940279" y="3374517"/>
            <a:ext cx="3591034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8" t="13515" r="41056" b="70042"/>
          <a:stretch/>
        </p:blipFill>
        <p:spPr bwMode="auto">
          <a:xfrm>
            <a:off x="1359973" y="1694666"/>
            <a:ext cx="6300000" cy="1430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64096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Salvare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il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Programma</a:t>
            </a:r>
            <a:r>
              <a:rPr lang="en-AU" sz="4000" dirty="0" smtClean="0">
                <a:solidFill>
                  <a:srgbClr val="FF9900"/>
                </a:solidFill>
              </a:rPr>
              <a:t> SAS (1/2)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404664"/>
            <a:ext cx="8143875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/>
              <a:t>Cliccare </a:t>
            </a:r>
            <a:r>
              <a:rPr lang="it-IT" sz="2400" dirty="0" smtClean="0"/>
              <a:t>sull’icona</a:t>
            </a:r>
            <a:r>
              <a:rPr lang="en-AU" sz="2400" dirty="0"/>
              <a:t> </a:t>
            </a:r>
            <a:r>
              <a:rPr lang="en-AU" sz="2400" dirty="0" smtClean="0"/>
              <a:t>”</a:t>
            </a:r>
            <a:r>
              <a:rPr lang="it-IT" sz="2400" b="1" dirty="0" smtClean="0"/>
              <a:t>Salva programma</a:t>
            </a:r>
            <a:r>
              <a:rPr lang="en-AU" sz="2400" dirty="0" smtClean="0"/>
              <a:t>”</a:t>
            </a:r>
            <a:r>
              <a:rPr lang="it-IT" sz="2400" dirty="0" smtClean="0"/>
              <a:t>, </a:t>
            </a:r>
            <a:r>
              <a:rPr lang="it-IT" sz="2400" dirty="0"/>
              <a:t>scegliere la cartella di lavoro, un nome per il file </a:t>
            </a:r>
            <a:r>
              <a:rPr lang="it-IT" sz="2400" dirty="0" smtClean="0"/>
              <a:t>SAS </a:t>
            </a:r>
            <a:r>
              <a:rPr lang="it-IT" sz="2400" dirty="0"/>
              <a:t>e cliccare su </a:t>
            </a:r>
            <a:r>
              <a:rPr lang="en-AU" sz="2400" dirty="0" smtClean="0"/>
              <a:t>”</a:t>
            </a:r>
            <a:r>
              <a:rPr lang="it-IT" sz="2400" dirty="0" smtClean="0"/>
              <a:t>Salva</a:t>
            </a:r>
            <a:r>
              <a:rPr lang="en-AU" sz="2400" dirty="0" smtClean="0"/>
              <a:t>”</a:t>
            </a:r>
            <a:r>
              <a:rPr lang="it-IT" sz="2400" dirty="0" smtClean="0"/>
              <a:t>. </a:t>
            </a:r>
            <a:endParaRPr lang="it-IT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555776" y="1772816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267744" y="2348880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ttangolo 1"/>
          <p:cNvSpPr/>
          <p:nvPr/>
        </p:nvSpPr>
        <p:spPr>
          <a:xfrm>
            <a:off x="2123728" y="5663432"/>
            <a:ext cx="1908212" cy="285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1"/>
          <p:cNvSpPr/>
          <p:nvPr/>
        </p:nvSpPr>
        <p:spPr>
          <a:xfrm>
            <a:off x="1187624" y="4331680"/>
            <a:ext cx="1224136" cy="285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1"/>
          <p:cNvSpPr/>
          <p:nvPr/>
        </p:nvSpPr>
        <p:spPr>
          <a:xfrm>
            <a:off x="3275856" y="6273711"/>
            <a:ext cx="864096" cy="323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483768" y="3969456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851920" y="5157192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889648" y="5782157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"/>
          <p:cNvSpPr/>
          <p:nvPr/>
        </p:nvSpPr>
        <p:spPr>
          <a:xfrm>
            <a:off x="6300192" y="5231384"/>
            <a:ext cx="2483768" cy="285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244408" y="4725144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8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9" r="66250" b="8866"/>
          <a:stretch/>
        </p:blipFill>
        <p:spPr bwMode="auto">
          <a:xfrm>
            <a:off x="4784501" y="945344"/>
            <a:ext cx="4035971" cy="55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64096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Salvare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il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Programma</a:t>
            </a:r>
            <a:r>
              <a:rPr lang="en-AU" sz="4000" dirty="0" smtClean="0">
                <a:solidFill>
                  <a:srgbClr val="FF9900"/>
                </a:solidFill>
              </a:rPr>
              <a:t> SAS (2/2)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60648"/>
            <a:ext cx="4327451" cy="626469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AU" sz="2200" dirty="0" smtClean="0"/>
          </a:p>
          <a:p>
            <a:pPr marL="0" indent="0">
              <a:lnSpc>
                <a:spcPct val="150000"/>
              </a:lnSpc>
              <a:buNone/>
            </a:pPr>
            <a:endParaRPr lang="en-AU" sz="2200" dirty="0"/>
          </a:p>
          <a:p>
            <a:pPr marL="0" indent="0">
              <a:buNone/>
            </a:pPr>
            <a:r>
              <a:rPr lang="it-IT" sz="2400" dirty="0" smtClean="0"/>
              <a:t>Il </a:t>
            </a:r>
            <a:r>
              <a:rPr lang="it-IT" sz="2400" dirty="0"/>
              <a:t>programma sas può essere quindi aperto per i Log In successivi. </a:t>
            </a:r>
          </a:p>
          <a:p>
            <a:pPr marL="0" indent="0">
              <a:buNone/>
            </a:pPr>
            <a:r>
              <a:rPr lang="it-IT" sz="2400" dirty="0"/>
              <a:t>Le procedure utilizzate per l’analisi dovranno essere consegnate nel lavoro di gruppo. Sarà quindi necessario fare il download di tale file. </a:t>
            </a:r>
          </a:p>
          <a:p>
            <a:pPr marL="0" indent="0">
              <a:buNone/>
            </a:pPr>
            <a:r>
              <a:rPr lang="it-IT" sz="2400" dirty="0"/>
              <a:t>Cliccare sul programma con il tasto destro del mouse e selezionare </a:t>
            </a:r>
            <a:r>
              <a:rPr lang="en-AU" sz="2400" dirty="0" smtClean="0"/>
              <a:t>”</a:t>
            </a:r>
            <a:r>
              <a:rPr lang="it-IT" sz="2400" b="1" dirty="0" smtClean="0"/>
              <a:t>Scarica file</a:t>
            </a:r>
            <a:r>
              <a:rPr lang="en-AU" sz="2400" dirty="0" smtClean="0"/>
              <a:t>”</a:t>
            </a:r>
            <a:r>
              <a:rPr lang="it-IT" sz="2400" dirty="0" smtClean="0"/>
              <a:t>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156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64096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Appendice</a:t>
            </a:r>
            <a:r>
              <a:rPr lang="en-AU" sz="4000" dirty="0" smtClean="0">
                <a:solidFill>
                  <a:srgbClr val="FF9900"/>
                </a:solidFill>
              </a:rPr>
              <a:t> A: </a:t>
            </a:r>
            <a:r>
              <a:rPr lang="en-AU" sz="4000" dirty="0" err="1" smtClean="0">
                <a:solidFill>
                  <a:srgbClr val="FF9900"/>
                </a:solidFill>
              </a:rPr>
              <a:t>Creare</a:t>
            </a:r>
            <a:r>
              <a:rPr lang="en-AU" sz="4000" dirty="0" smtClean="0">
                <a:solidFill>
                  <a:srgbClr val="FF9900"/>
                </a:solidFill>
              </a:rPr>
              <a:t> un Box Plot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674786"/>
            <a:ext cx="8143875" cy="585055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 smtClean="0"/>
              <a:t>Tramite SAS Studio non </a:t>
            </a:r>
            <a:r>
              <a:rPr lang="it-IT" sz="2400" dirty="0"/>
              <a:t>è possibile creare il Box Plot </a:t>
            </a:r>
            <a:r>
              <a:rPr lang="it-IT" sz="2400" dirty="0" smtClean="0"/>
              <a:t>ricorrendo alla </a:t>
            </a:r>
            <a:r>
              <a:rPr lang="it-IT" sz="2400" dirty="0"/>
              <a:t>procedura guidata vista a lezione. Per crearlo basta aggiungere un’opzione alla procedura </a:t>
            </a:r>
            <a:r>
              <a:rPr lang="it-IT" sz="2400" dirty="0" smtClean="0"/>
              <a:t> PROC UNIVARIATE: </a:t>
            </a:r>
            <a:endParaRPr lang="it-IT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60" y="3518719"/>
            <a:ext cx="7900856" cy="1350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ttangolo 1"/>
          <p:cNvSpPr/>
          <p:nvPr/>
        </p:nvSpPr>
        <p:spPr>
          <a:xfrm>
            <a:off x="6624736" y="3647208"/>
            <a:ext cx="971600" cy="3578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308304" y="3140968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2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125760"/>
            <a:ext cx="979308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Appendice</a:t>
            </a:r>
            <a:r>
              <a:rPr lang="en-AU" sz="4000" dirty="0" smtClean="0">
                <a:solidFill>
                  <a:srgbClr val="FF9900"/>
                </a:solidFill>
              </a:rPr>
              <a:t> B: </a:t>
            </a:r>
            <a:r>
              <a:rPr lang="en-AU" sz="4000" dirty="0" err="1" smtClean="0">
                <a:solidFill>
                  <a:srgbClr val="FF9900"/>
                </a:solidFill>
              </a:rPr>
              <a:t>creare</a:t>
            </a:r>
            <a:r>
              <a:rPr lang="en-AU" sz="4000" dirty="0" smtClean="0">
                <a:solidFill>
                  <a:srgbClr val="FF9900"/>
                </a:solidFill>
              </a:rPr>
              <a:t> un </a:t>
            </a:r>
            <a:r>
              <a:rPr lang="en-AU" sz="4000" dirty="0" err="1" smtClean="0">
                <a:solidFill>
                  <a:srgbClr val="FF9900"/>
                </a:solidFill>
              </a:rPr>
              <a:t>diagramma</a:t>
            </a:r>
            <a:r>
              <a:rPr lang="en-AU" sz="4000" dirty="0" smtClean="0">
                <a:solidFill>
                  <a:srgbClr val="FF9900"/>
                </a:solidFill>
              </a:rPr>
              <a:t> a </a:t>
            </a:r>
            <a:r>
              <a:rPr lang="en-AU" sz="4000" dirty="0" err="1" smtClean="0">
                <a:solidFill>
                  <a:srgbClr val="FF9900"/>
                </a:solidFill>
              </a:rPr>
              <a:t>dispersione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1034826"/>
            <a:ext cx="8143875" cy="585055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/>
              <a:t>Tramite </a:t>
            </a:r>
            <a:r>
              <a:rPr lang="it-IT" sz="2400" dirty="0" smtClean="0"/>
              <a:t>SAS Studio non </a:t>
            </a:r>
            <a:r>
              <a:rPr lang="it-IT" sz="2400" dirty="0"/>
              <a:t>è possibile creare un diagramma a dispersione </a:t>
            </a:r>
            <a:r>
              <a:rPr lang="it-IT" sz="2400" dirty="0" smtClean="0"/>
              <a:t>ricorrendo alla </a:t>
            </a:r>
            <a:r>
              <a:rPr lang="it-IT" sz="2400" dirty="0"/>
              <a:t>procedura guidata vista a lezione. Per crearlo digitare il seguente </a:t>
            </a:r>
            <a:r>
              <a:rPr lang="it-IT" sz="2400" dirty="0" smtClean="0"/>
              <a:t>codice: </a:t>
            </a:r>
            <a:endParaRPr lang="it-IT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0" y="3645024"/>
            <a:ext cx="7928602" cy="11593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10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171400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AU" dirty="0" err="1" smtClean="0">
                <a:solidFill>
                  <a:srgbClr val="FF9900"/>
                </a:solidFill>
              </a:rPr>
              <a:t>Interfaccia</a:t>
            </a:r>
            <a:r>
              <a:rPr lang="en-AU" dirty="0" smtClean="0">
                <a:solidFill>
                  <a:srgbClr val="FF9900"/>
                </a:solidFill>
              </a:rPr>
              <a:t> di SAS Studio</a:t>
            </a:r>
            <a:endParaRPr lang="it-IT" altLang="it-IT" dirty="0">
              <a:solidFill>
                <a:srgbClr val="FF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5661248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L’interfaccia di SAS Studio è leggermente diversa dal </a:t>
            </a:r>
            <a:r>
              <a:rPr lang="it-IT" sz="2000" dirty="0" err="1" smtClean="0"/>
              <a:t>tool</a:t>
            </a:r>
            <a:r>
              <a:rPr lang="it-IT" sz="2000" dirty="0" smtClean="0"/>
              <a:t> </a:t>
            </a:r>
            <a:r>
              <a:rPr lang="it-IT" sz="2000" dirty="0"/>
              <a:t>utilizzato a lezione, ma </a:t>
            </a:r>
            <a:r>
              <a:rPr lang="it-IT" sz="2000" dirty="0" smtClean="0"/>
              <a:t>le funzionalità sono le stesse. </a:t>
            </a:r>
            <a:endParaRPr lang="en-A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b="11198"/>
          <a:stretch/>
        </p:blipFill>
        <p:spPr bwMode="auto">
          <a:xfrm>
            <a:off x="107504" y="974347"/>
            <a:ext cx="8928000" cy="4254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6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/>
        </p:nvSpPr>
        <p:spPr>
          <a:xfrm>
            <a:off x="305780" y="-99392"/>
            <a:ext cx="85324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solidFill>
                  <a:srgbClr val="FF9900"/>
                </a:solidFill>
              </a:rPr>
              <a:t>Come </a:t>
            </a:r>
            <a:r>
              <a:rPr lang="en-AU" dirty="0" err="1" smtClean="0">
                <a:solidFill>
                  <a:srgbClr val="FF9900"/>
                </a:solidFill>
              </a:rPr>
              <a:t>utilizzare</a:t>
            </a:r>
            <a:r>
              <a:rPr lang="en-AU" dirty="0" smtClean="0">
                <a:solidFill>
                  <a:srgbClr val="FF9900"/>
                </a:solidFill>
              </a:rPr>
              <a:t> SAS Studio (1/2)</a:t>
            </a:r>
            <a:endParaRPr lang="it-IT" altLang="it-IT" dirty="0">
              <a:solidFill>
                <a:srgbClr val="FF99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>
          <a:xfrm>
            <a:off x="676597" y="836712"/>
            <a:ext cx="8143875" cy="58505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u="sng" dirty="0" err="1" smtClean="0"/>
              <a:t>Step</a:t>
            </a:r>
            <a:r>
              <a:rPr lang="it-IT" sz="2400" u="sng" dirty="0" smtClean="0"/>
              <a:t> di lavoro in SAS Studio:</a:t>
            </a:r>
            <a:r>
              <a:rPr lang="it-IT" sz="2400" dirty="0" smtClean="0"/>
              <a:t> </a:t>
            </a:r>
            <a:endParaRPr lang="it-IT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 smtClean="0"/>
              <a:t>Creazione di </a:t>
            </a:r>
            <a:r>
              <a:rPr lang="it-IT" sz="2400" dirty="0"/>
              <a:t>una cartella di lavoro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Allocazione di una libreria (procedura da ripetere ad ogni </a:t>
            </a:r>
            <a:r>
              <a:rPr lang="en-AU" sz="2400" dirty="0" err="1" smtClean="0"/>
              <a:t>accesso</a:t>
            </a:r>
            <a:r>
              <a:rPr lang="en-AU" sz="2400" dirty="0" smtClean="0"/>
              <a:t>)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it-IT" sz="2400" dirty="0" smtClean="0"/>
              <a:t>Caricamento della base dati su cui effettuare le analisi. Il file da caricare può essere un file Excel e/o una tabella Sas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 err="1" smtClean="0"/>
              <a:t>Importazione</a:t>
            </a:r>
            <a:r>
              <a:rPr lang="en-AU" sz="2400" dirty="0" smtClean="0"/>
              <a:t> del </a:t>
            </a:r>
            <a:r>
              <a:rPr lang="en-AU" sz="2400" dirty="0"/>
              <a:t>file </a:t>
            </a:r>
            <a:r>
              <a:rPr lang="en-AU" sz="2400" dirty="0" smtClean="0"/>
              <a:t>Excel in </a:t>
            </a:r>
            <a:r>
              <a:rPr lang="en-AU" sz="2400" dirty="0" err="1" smtClean="0"/>
              <a:t>formato</a:t>
            </a:r>
            <a:r>
              <a:rPr lang="en-AU" sz="2400" dirty="0" smtClean="0"/>
              <a:t> SAS (</a:t>
            </a:r>
            <a:r>
              <a:rPr lang="en-AU" sz="2400" dirty="0" err="1" smtClean="0"/>
              <a:t>qualora</a:t>
            </a:r>
            <a:r>
              <a:rPr lang="en-AU" sz="2400" dirty="0" smtClean="0"/>
              <a:t> </a:t>
            </a:r>
            <a:r>
              <a:rPr lang="en-AU" sz="2400" dirty="0" err="1" smtClean="0"/>
              <a:t>decidiate</a:t>
            </a:r>
            <a:r>
              <a:rPr lang="en-AU" sz="2400" dirty="0" smtClean="0"/>
              <a:t> di </a:t>
            </a:r>
            <a:r>
              <a:rPr lang="en-AU" sz="2400" dirty="0" err="1" smtClean="0"/>
              <a:t>caricare</a:t>
            </a:r>
            <a:r>
              <a:rPr lang="en-AU" sz="2400" dirty="0" smtClean="0"/>
              <a:t> la base </a:t>
            </a:r>
            <a:r>
              <a:rPr lang="en-AU" sz="2400" dirty="0" err="1" smtClean="0"/>
              <a:t>dati</a:t>
            </a:r>
            <a:r>
              <a:rPr lang="en-AU" sz="2400" dirty="0" smtClean="0"/>
              <a:t> in </a:t>
            </a:r>
            <a:r>
              <a:rPr lang="en-AU" sz="2400" dirty="0" err="1" smtClean="0"/>
              <a:t>formato</a:t>
            </a:r>
            <a:r>
              <a:rPr lang="en-AU" sz="2400" dirty="0" smtClean="0"/>
              <a:t> Excel)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 err="1" smtClean="0"/>
              <a:t>Esecuzione</a:t>
            </a:r>
            <a:r>
              <a:rPr lang="en-AU" sz="2400" dirty="0" smtClean="0"/>
              <a:t> </a:t>
            </a:r>
            <a:r>
              <a:rPr lang="en-AU" sz="2400" dirty="0" err="1" smtClean="0"/>
              <a:t>delle</a:t>
            </a:r>
            <a:r>
              <a:rPr lang="en-AU" sz="2400" dirty="0" smtClean="0"/>
              <a:t> </a:t>
            </a:r>
            <a:r>
              <a:rPr lang="en-AU" sz="2400" dirty="0" err="1" smtClean="0"/>
              <a:t>tecniche</a:t>
            </a:r>
            <a:r>
              <a:rPr lang="en-AU" sz="2400" dirty="0" smtClean="0"/>
              <a:t> di analisi</a:t>
            </a:r>
            <a:r>
              <a:rPr lang="en-AU" sz="2400" dirty="0"/>
              <a:t> </a:t>
            </a:r>
            <a:r>
              <a:rPr lang="en-AU" sz="2400" dirty="0" err="1" smtClean="0"/>
              <a:t>viste</a:t>
            </a:r>
            <a:r>
              <a:rPr lang="en-AU" sz="2400" dirty="0" smtClean="0"/>
              <a:t> a </a:t>
            </a:r>
            <a:r>
              <a:rPr lang="en-AU" sz="2400" dirty="0" err="1" smtClean="0"/>
              <a:t>lezione</a:t>
            </a:r>
            <a:r>
              <a:rPr lang="en-AU" sz="2400" dirty="0" smtClean="0"/>
              <a:t> (NB: Per o</a:t>
            </a:r>
            <a:r>
              <a:rPr lang="it-IT" sz="2400" dirty="0" err="1" smtClean="0"/>
              <a:t>ttenere</a:t>
            </a:r>
            <a:r>
              <a:rPr lang="it-IT" sz="2400" dirty="0" smtClean="0"/>
              <a:t> </a:t>
            </a:r>
            <a:r>
              <a:rPr lang="it-IT" sz="2400" dirty="0"/>
              <a:t>un Box Plot e un diagramma a dispersione </a:t>
            </a:r>
            <a:r>
              <a:rPr lang="it-IT" sz="2400" dirty="0" smtClean="0"/>
              <a:t>la procedura è diversa da quella vista al laboratorio. Si faccia riferimento alle appendici finali della presentazione</a:t>
            </a:r>
            <a:r>
              <a:rPr lang="en-AU" sz="2400" dirty="0" smtClean="0"/>
              <a:t>)</a:t>
            </a:r>
            <a:endParaRPr lang="en-AU" sz="24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it-IT" sz="2400" dirty="0" smtClean="0"/>
              <a:t>Salvataggio del </a:t>
            </a:r>
            <a:r>
              <a:rPr lang="it-IT" sz="2400" dirty="0"/>
              <a:t>programma  </a:t>
            </a:r>
            <a:r>
              <a:rPr lang="it-IT" sz="2400" dirty="0" smtClean="0"/>
              <a:t>di lavoro </a:t>
            </a:r>
            <a:r>
              <a:rPr lang="it-IT" sz="2400" dirty="0"/>
              <a:t>e </a:t>
            </a:r>
            <a:r>
              <a:rPr lang="it-IT" sz="2400" dirty="0" smtClean="0"/>
              <a:t>relativo download </a:t>
            </a:r>
            <a:r>
              <a:rPr lang="it-IT" sz="2400" dirty="0"/>
              <a:t>per la consegna del lavoro di </a:t>
            </a:r>
            <a:r>
              <a:rPr lang="it-IT" sz="2400" dirty="0" smtClean="0"/>
              <a:t>gruppo </a:t>
            </a:r>
            <a:endParaRPr lang="it-IT" sz="2400" dirty="0"/>
          </a:p>
          <a:p>
            <a:endParaRPr lang="it-IT" sz="2400" u="sng" dirty="0"/>
          </a:p>
        </p:txBody>
      </p:sp>
    </p:spTree>
    <p:extLst>
      <p:ext uri="{BB962C8B-B14F-4D97-AF65-F5344CB8AC3E}">
        <p14:creationId xmlns:p14="http://schemas.microsoft.com/office/powerpoint/2010/main" val="13550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AU" dirty="0">
                <a:solidFill>
                  <a:srgbClr val="FF9900"/>
                </a:solidFill>
              </a:rPr>
              <a:t>Come </a:t>
            </a:r>
            <a:r>
              <a:rPr lang="en-AU" dirty="0" err="1">
                <a:solidFill>
                  <a:srgbClr val="FF9900"/>
                </a:solidFill>
              </a:rPr>
              <a:t>utilizzare</a:t>
            </a:r>
            <a:r>
              <a:rPr lang="en-AU" dirty="0">
                <a:solidFill>
                  <a:srgbClr val="FF9900"/>
                </a:solidFill>
              </a:rPr>
              <a:t> SAS Studio </a:t>
            </a:r>
            <a:r>
              <a:rPr lang="en-AU" dirty="0" smtClean="0">
                <a:solidFill>
                  <a:srgbClr val="FF9900"/>
                </a:solidFill>
              </a:rPr>
              <a:t>(</a:t>
            </a:r>
            <a:r>
              <a:rPr lang="en-AU" dirty="0">
                <a:solidFill>
                  <a:srgbClr val="FF9900"/>
                </a:solidFill>
              </a:rPr>
              <a:t>2</a:t>
            </a:r>
            <a:r>
              <a:rPr lang="en-AU" dirty="0" smtClean="0">
                <a:solidFill>
                  <a:srgbClr val="FF9900"/>
                </a:solidFill>
              </a:rPr>
              <a:t>/2)</a:t>
            </a:r>
            <a:endParaRPr lang="it-IT" altLang="it-IT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674786"/>
            <a:ext cx="8143875" cy="58505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/>
              <a:t>Per poter eseguire le analisi tramite lo strumento </a:t>
            </a:r>
            <a:r>
              <a:rPr lang="it-IT" sz="2400" dirty="0" smtClean="0"/>
              <a:t>SAS Studio è </a:t>
            </a:r>
            <a:r>
              <a:rPr lang="it-IT" sz="2400" dirty="0"/>
              <a:t>necessario </a:t>
            </a:r>
            <a:r>
              <a:rPr lang="it-IT" sz="2400" dirty="0" smtClean="0"/>
              <a:t>avere a disposizione la base dati in </a:t>
            </a:r>
            <a:r>
              <a:rPr lang="it-IT" sz="2400" b="1" u="sng" dirty="0" smtClean="0"/>
              <a:t>formato SAS.</a:t>
            </a:r>
            <a:r>
              <a:rPr lang="it-IT" sz="2400" dirty="0" smtClean="0"/>
              <a:t> A partire dall’Excel, dove avete inserito i dati raccolti dai questionari, avete due opzioni:</a:t>
            </a:r>
            <a:endParaRPr lang="it-IT" sz="2400" dirty="0"/>
          </a:p>
          <a:p>
            <a:pPr marL="457200" indent="-457200">
              <a:buFont typeface="+mj-lt"/>
              <a:buAutoNum type="arabicPeriod"/>
            </a:pPr>
            <a:endParaRPr lang="it-IT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Utilizzare SAS Base (il </a:t>
            </a:r>
            <a:r>
              <a:rPr lang="it-IT" sz="2400" dirty="0" err="1" smtClean="0"/>
              <a:t>tool</a:t>
            </a:r>
            <a:r>
              <a:rPr lang="it-IT" sz="2400" dirty="0" smtClean="0"/>
              <a:t> adottato in laboratorio), </a:t>
            </a:r>
            <a:r>
              <a:rPr lang="it-IT" sz="2400" dirty="0"/>
              <a:t>per importare il file E</a:t>
            </a:r>
            <a:r>
              <a:rPr lang="it-IT" sz="2400" dirty="0" smtClean="0"/>
              <a:t>xcel </a:t>
            </a:r>
            <a:r>
              <a:rPr lang="it-IT" sz="2400" dirty="0"/>
              <a:t>in </a:t>
            </a:r>
            <a:r>
              <a:rPr lang="it-IT" sz="2400" dirty="0" smtClean="0"/>
              <a:t>SAS e creare la </a:t>
            </a:r>
            <a:r>
              <a:rPr lang="it-IT" sz="2400" dirty="0"/>
              <a:t>tabella SAS. A questo punto sarà possibile caricare direttamente la tabella </a:t>
            </a:r>
            <a:r>
              <a:rPr lang="it-IT" sz="2400" dirty="0" smtClean="0"/>
              <a:t>SAS all’interno di SAS Studio. </a:t>
            </a:r>
            <a:endParaRPr lang="it-IT" sz="2400" dirty="0"/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Caricare il </a:t>
            </a:r>
            <a:r>
              <a:rPr lang="it-IT" sz="2400" dirty="0"/>
              <a:t>file E</a:t>
            </a:r>
            <a:r>
              <a:rPr lang="it-IT" sz="2400" dirty="0" smtClean="0"/>
              <a:t>xcel in SAS Studio ed effettuare l’importazione dell’Excel in formato SAS direttamente su SAS Studio.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700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2" t="21956" r="71083" b="19278"/>
          <a:stretch/>
        </p:blipFill>
        <p:spPr bwMode="auto">
          <a:xfrm>
            <a:off x="5724938" y="1052736"/>
            <a:ext cx="3095533" cy="5521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Creazione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>
                <a:solidFill>
                  <a:srgbClr val="FF9900"/>
                </a:solidFill>
              </a:rPr>
              <a:t>di </a:t>
            </a:r>
            <a:r>
              <a:rPr lang="en-AU" sz="4000" dirty="0" err="1">
                <a:solidFill>
                  <a:srgbClr val="FF9900"/>
                </a:solidFill>
              </a:rPr>
              <a:t>una</a:t>
            </a:r>
            <a:r>
              <a:rPr lang="en-AU" sz="4000" dirty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cartella</a:t>
            </a:r>
            <a:r>
              <a:rPr lang="en-AU" sz="4000" dirty="0" smtClean="0">
                <a:solidFill>
                  <a:srgbClr val="FF9900"/>
                </a:solidFill>
              </a:rPr>
              <a:t> (1/2) 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804383" y="1628840"/>
            <a:ext cx="2448000" cy="3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>
          <a:xfrm>
            <a:off x="611560" y="503721"/>
            <a:ext cx="4877483" cy="5850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/>
              <a:t>La creazione di una cartella </a:t>
            </a:r>
            <a:r>
              <a:rPr lang="it-IT" sz="2400" dirty="0" smtClean="0"/>
              <a:t>è un’operazione </a:t>
            </a:r>
            <a:r>
              <a:rPr lang="it-IT" sz="2400" u="sng" dirty="0" smtClean="0"/>
              <a:t>necessaria</a:t>
            </a:r>
            <a:r>
              <a:rPr lang="it-IT" sz="2400" dirty="0" smtClean="0"/>
              <a:t> per poter lavorare con SAS Studio. L’operazione di creazione viene fatta al primo accesso ed è permanente.</a:t>
            </a:r>
          </a:p>
          <a:p>
            <a:pPr marL="0" indent="0">
              <a:buNone/>
            </a:pPr>
            <a:r>
              <a:rPr lang="it-IT" sz="2400" dirty="0" smtClean="0"/>
              <a:t>Quindi, anche </a:t>
            </a:r>
            <a:r>
              <a:rPr lang="it-IT" sz="2400" dirty="0"/>
              <a:t>dopo </a:t>
            </a:r>
            <a:r>
              <a:rPr lang="it-IT" sz="2400" dirty="0" smtClean="0"/>
              <a:t>il Log Off </a:t>
            </a:r>
            <a:r>
              <a:rPr lang="it-IT" sz="2400" dirty="0"/>
              <a:t>la cartella </a:t>
            </a:r>
            <a:r>
              <a:rPr lang="it-IT" sz="2400" dirty="0" smtClean="0"/>
              <a:t>continua </a:t>
            </a:r>
            <a:r>
              <a:rPr lang="it-IT" sz="2400" dirty="0"/>
              <a:t>ad essere presente ed </a:t>
            </a:r>
            <a:r>
              <a:rPr lang="it-IT" sz="2400" dirty="0" smtClean="0"/>
              <a:t>utilizzabile </a:t>
            </a:r>
            <a:r>
              <a:rPr lang="it-IT" sz="2400" dirty="0"/>
              <a:t>al successivo Log In. </a:t>
            </a:r>
            <a:endParaRPr lang="it-IT" sz="2400" dirty="0" smtClean="0"/>
          </a:p>
          <a:p>
            <a:pPr marL="0" indent="0" algn="just">
              <a:buNone/>
            </a:pPr>
            <a:endParaRPr lang="it-IT" sz="2400" dirty="0" smtClean="0"/>
          </a:p>
          <a:p>
            <a:pPr marL="0" indent="0" algn="just">
              <a:buNone/>
            </a:pPr>
            <a:endParaRPr lang="it-IT" sz="2400" dirty="0"/>
          </a:p>
          <a:p>
            <a:pPr marL="0" indent="0">
              <a:buNone/>
            </a:pPr>
            <a:r>
              <a:rPr lang="en-AU" sz="2400" dirty="0" err="1"/>
              <a:t>Nella</a:t>
            </a:r>
            <a:r>
              <a:rPr lang="en-AU" sz="2400" dirty="0"/>
              <a:t> </a:t>
            </a:r>
            <a:r>
              <a:rPr lang="en-AU" sz="2400" dirty="0" err="1"/>
              <a:t>schermata</a:t>
            </a:r>
            <a:r>
              <a:rPr lang="en-AU" sz="2400" dirty="0"/>
              <a:t> </a:t>
            </a:r>
            <a:r>
              <a:rPr lang="en-AU" sz="2400" dirty="0" err="1" smtClean="0"/>
              <a:t>iniziale</a:t>
            </a:r>
            <a:r>
              <a:rPr lang="en-AU" sz="2400" dirty="0" smtClean="0"/>
              <a:t>, </a:t>
            </a:r>
            <a:r>
              <a:rPr lang="en-AU" sz="2400" dirty="0" err="1" smtClean="0"/>
              <a:t>sul</a:t>
            </a:r>
            <a:r>
              <a:rPr lang="en-AU" sz="2400" dirty="0" smtClean="0"/>
              <a:t> </a:t>
            </a:r>
            <a:r>
              <a:rPr lang="en-AU" sz="2400" dirty="0" err="1" smtClean="0"/>
              <a:t>menù</a:t>
            </a:r>
            <a:r>
              <a:rPr lang="en-AU" sz="2400" dirty="0" smtClean="0"/>
              <a:t> a </a:t>
            </a:r>
            <a:r>
              <a:rPr lang="en-AU" sz="2400" dirty="0" err="1" smtClean="0"/>
              <a:t>sinistra</a:t>
            </a:r>
            <a:r>
              <a:rPr lang="en-AU" sz="2400" dirty="0" smtClean="0"/>
              <a:t>, </a:t>
            </a:r>
            <a:r>
              <a:rPr lang="en-AU" sz="2400" dirty="0" err="1" smtClean="0"/>
              <a:t>selezionare</a:t>
            </a:r>
            <a:r>
              <a:rPr lang="en-AU" sz="2400" dirty="0" smtClean="0"/>
              <a:t>  la </a:t>
            </a:r>
            <a:r>
              <a:rPr lang="en-AU" sz="2400" dirty="0"/>
              <a:t>voce </a:t>
            </a:r>
            <a:r>
              <a:rPr lang="en-AU" sz="2400" dirty="0" smtClean="0"/>
              <a:t>“</a:t>
            </a:r>
            <a:r>
              <a:rPr lang="en-AU" sz="2400" b="1" dirty="0" smtClean="0"/>
              <a:t>File e </a:t>
            </a:r>
            <a:r>
              <a:rPr lang="en-AU" sz="2400" b="1" dirty="0" err="1" smtClean="0"/>
              <a:t>cartelle</a:t>
            </a:r>
            <a:r>
              <a:rPr lang="en-AU" sz="2400" b="1" dirty="0" smtClean="0"/>
              <a:t> del server</a:t>
            </a:r>
            <a:r>
              <a:rPr lang="en-AU" sz="2400" dirty="0" smtClean="0"/>
              <a:t>”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922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 t="29186" r="37495" b="31452"/>
          <a:stretch/>
        </p:blipFill>
        <p:spPr bwMode="auto">
          <a:xfrm>
            <a:off x="539552" y="4543157"/>
            <a:ext cx="5176800" cy="21982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640960" cy="5850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Per creare una nuova cartella, cliccare </a:t>
            </a:r>
            <a:r>
              <a:rPr lang="it-IT" sz="2400" dirty="0"/>
              <a:t>con il </a:t>
            </a:r>
            <a:r>
              <a:rPr lang="it-IT" sz="2400" dirty="0" smtClean="0"/>
              <a:t>tasto </a:t>
            </a:r>
            <a:r>
              <a:rPr lang="it-IT" sz="2400" dirty="0"/>
              <a:t>destro del mouse sulla </a:t>
            </a:r>
            <a:r>
              <a:rPr lang="it-IT" sz="2400" dirty="0" smtClean="0"/>
              <a:t>voce </a:t>
            </a:r>
            <a:r>
              <a:rPr lang="en-AU" sz="2400" dirty="0" smtClean="0"/>
              <a:t>“</a:t>
            </a:r>
            <a:r>
              <a:rPr lang="it-IT" sz="2400" b="1" dirty="0" smtClean="0"/>
              <a:t>File (Home)</a:t>
            </a:r>
            <a:r>
              <a:rPr lang="en-AU" sz="2400" dirty="0" smtClean="0"/>
              <a:t>“, </a:t>
            </a:r>
            <a:r>
              <a:rPr lang="en-AU" sz="2400" dirty="0" err="1" smtClean="0"/>
              <a:t>selezionare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en-AU" sz="2400" dirty="0" smtClean="0"/>
              <a:t>“</a:t>
            </a:r>
            <a:r>
              <a:rPr lang="it-IT" sz="2400" b="1" dirty="0" smtClean="0">
                <a:sym typeface="Wingdings" panose="05000000000000000000" pitchFamily="2" charset="2"/>
              </a:rPr>
              <a:t>Nuovo</a:t>
            </a:r>
            <a:r>
              <a:rPr lang="en-AU" sz="2400" dirty="0" smtClean="0"/>
              <a:t>“ e di </a:t>
            </a:r>
            <a:r>
              <a:rPr lang="en-AU" sz="2400" dirty="0" err="1" smtClean="0"/>
              <a:t>seguito</a:t>
            </a:r>
            <a:r>
              <a:rPr lang="en-AU" sz="2400" dirty="0" smtClean="0"/>
              <a:t> “</a:t>
            </a:r>
            <a:r>
              <a:rPr lang="it-IT" sz="2400" b="1" dirty="0" smtClean="0">
                <a:sym typeface="Wingdings" panose="05000000000000000000" pitchFamily="2" charset="2"/>
              </a:rPr>
              <a:t>Cartella</a:t>
            </a:r>
            <a:r>
              <a:rPr lang="en-AU" sz="2400" dirty="0" smtClean="0"/>
              <a:t>“</a:t>
            </a:r>
            <a:r>
              <a:rPr lang="it-IT" sz="2400" dirty="0" smtClean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it-IT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2400" dirty="0">
              <a:sym typeface="Wingdings" panose="05000000000000000000" pitchFamily="2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22452" r="50000" b="30688"/>
          <a:stretch/>
        </p:blipFill>
        <p:spPr bwMode="auto">
          <a:xfrm>
            <a:off x="2628184" y="1905263"/>
            <a:ext cx="3600000" cy="23878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Creazione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>
                <a:solidFill>
                  <a:srgbClr val="FF9900"/>
                </a:solidFill>
              </a:rPr>
              <a:t>di </a:t>
            </a:r>
            <a:r>
              <a:rPr lang="en-AU" sz="4000" dirty="0" err="1">
                <a:solidFill>
                  <a:srgbClr val="FF9900"/>
                </a:solidFill>
              </a:rPr>
              <a:t>una</a:t>
            </a:r>
            <a:r>
              <a:rPr lang="en-AU" sz="4000" dirty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cartella</a:t>
            </a:r>
            <a:r>
              <a:rPr lang="en-AU" sz="4000" dirty="0" smtClean="0">
                <a:solidFill>
                  <a:srgbClr val="FF9900"/>
                </a:solidFill>
              </a:rPr>
              <a:t> (2/2) 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6" name="Rettangolo 1"/>
          <p:cNvSpPr/>
          <p:nvPr/>
        </p:nvSpPr>
        <p:spPr>
          <a:xfrm>
            <a:off x="4932040" y="3861048"/>
            <a:ext cx="99986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5950482" y="4964975"/>
            <a:ext cx="3519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Creare una </a:t>
            </a:r>
            <a:r>
              <a:rPr lang="it-IT" sz="2400" dirty="0"/>
              <a:t>nuova </a:t>
            </a:r>
            <a:br>
              <a:rPr lang="it-IT" sz="2400" dirty="0"/>
            </a:br>
            <a:r>
              <a:rPr lang="it-IT" sz="2400" dirty="0"/>
              <a:t>cartella </a:t>
            </a:r>
            <a:r>
              <a:rPr lang="en-AU" sz="2400" dirty="0"/>
              <a:t>“</a:t>
            </a:r>
            <a:r>
              <a:rPr lang="it-IT" sz="2400" dirty="0"/>
              <a:t>Corso Metodi</a:t>
            </a:r>
            <a:r>
              <a:rPr lang="en-AU" sz="2400" dirty="0"/>
              <a:t>“</a:t>
            </a:r>
            <a:r>
              <a:rPr lang="it-IT" sz="2400" dirty="0"/>
              <a:t>. </a:t>
            </a:r>
          </a:p>
          <a:p>
            <a:endParaRPr lang="en-AU" sz="2400" dirty="0"/>
          </a:p>
        </p:txBody>
      </p:sp>
      <p:sp>
        <p:nvSpPr>
          <p:cNvPr id="8" name="Rettangolo 1"/>
          <p:cNvSpPr/>
          <p:nvPr/>
        </p:nvSpPr>
        <p:spPr>
          <a:xfrm>
            <a:off x="1763688" y="5949280"/>
            <a:ext cx="999865" cy="3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4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3806" r="29722" b="66791"/>
          <a:stretch/>
        </p:blipFill>
        <p:spPr bwMode="auto">
          <a:xfrm>
            <a:off x="241688" y="4725144"/>
            <a:ext cx="8722800" cy="1836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Allocazione</a:t>
            </a:r>
            <a:r>
              <a:rPr lang="en-AU" sz="4000" dirty="0" smtClean="0">
                <a:solidFill>
                  <a:srgbClr val="FF9900"/>
                </a:solidFill>
              </a:rPr>
              <a:t> di </a:t>
            </a:r>
            <a:r>
              <a:rPr lang="en-AU" sz="4000" dirty="0" err="1" smtClean="0">
                <a:solidFill>
                  <a:srgbClr val="FF9900"/>
                </a:solidFill>
              </a:rPr>
              <a:t>una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libreria</a:t>
            </a:r>
            <a:r>
              <a:rPr lang="en-AU" sz="4000" dirty="0" smtClean="0">
                <a:solidFill>
                  <a:srgbClr val="FF9900"/>
                </a:solidFill>
              </a:rPr>
              <a:t> (1/5) 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962818"/>
            <a:ext cx="8143875" cy="5850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A questo punto occorre creare una libreria che punti al percorso della cartella appena creata.</a:t>
            </a:r>
          </a:p>
          <a:p>
            <a:pPr marL="0" indent="0">
              <a:buNone/>
            </a:pPr>
            <a:r>
              <a:rPr lang="it-IT" sz="2400" dirty="0" smtClean="0"/>
              <a:t>NB: L’allocazione </a:t>
            </a:r>
            <a:r>
              <a:rPr lang="it-IT" sz="2400" dirty="0"/>
              <a:t>della libreria è un’</a:t>
            </a:r>
            <a:r>
              <a:rPr lang="it-IT" sz="2400" u="sng" dirty="0"/>
              <a:t>operazione temporanea</a:t>
            </a:r>
            <a:r>
              <a:rPr lang="it-IT" sz="2400" dirty="0"/>
              <a:t>, quindi ad ogni </a:t>
            </a:r>
            <a:r>
              <a:rPr lang="it-IT" sz="2400" dirty="0" smtClean="0"/>
              <a:t>accesso sarà </a:t>
            </a:r>
            <a:r>
              <a:rPr lang="it-IT" sz="2400" dirty="0"/>
              <a:t>necessario rieseguire la procedura. </a:t>
            </a:r>
            <a:endParaRPr lang="it-IT" sz="2400" dirty="0" smtClean="0"/>
          </a:p>
          <a:p>
            <a:pPr marL="0" indent="0">
              <a:buNone/>
            </a:pPr>
            <a:endParaRPr lang="it-IT" sz="2400" i="1" dirty="0" smtClean="0"/>
          </a:p>
          <a:p>
            <a:pPr marL="0" indent="0">
              <a:buNone/>
            </a:pPr>
            <a:r>
              <a:rPr lang="it-IT" sz="2400" i="1" dirty="0" smtClean="0"/>
              <a:t>Per </a:t>
            </a:r>
            <a:r>
              <a:rPr lang="it-IT" sz="2400" i="1" dirty="0"/>
              <a:t>assegnare la </a:t>
            </a:r>
            <a:r>
              <a:rPr lang="it-IT" sz="2400" i="1" dirty="0" smtClean="0"/>
              <a:t>libreria scrivere nella finestra dell’editor (sezione CODICE, come nella </a:t>
            </a:r>
            <a:r>
              <a:rPr lang="it-IT" sz="2400" i="1" dirty="0" err="1" smtClean="0"/>
              <a:t>screenshot</a:t>
            </a:r>
            <a:r>
              <a:rPr lang="it-IT" sz="2400" i="1" dirty="0" smtClean="0"/>
              <a:t>) la seguente istruzione: </a:t>
            </a:r>
            <a:endParaRPr lang="it-IT" sz="2400" dirty="0"/>
          </a:p>
        </p:txBody>
      </p:sp>
      <p:sp>
        <p:nvSpPr>
          <p:cNvPr id="5" name="Rettangolo 1"/>
          <p:cNvSpPr/>
          <p:nvPr/>
        </p:nvSpPr>
        <p:spPr>
          <a:xfrm>
            <a:off x="2267744" y="5733256"/>
            <a:ext cx="4904868" cy="3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812572" y="4869160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88032" y="5157192"/>
            <a:ext cx="1043608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82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9" r="69791" b="14734"/>
          <a:stretch/>
        </p:blipFill>
        <p:spPr bwMode="auto">
          <a:xfrm>
            <a:off x="5580112" y="2492896"/>
            <a:ext cx="2930400" cy="4202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3806" r="29722" b="66791"/>
          <a:stretch/>
        </p:blipFill>
        <p:spPr bwMode="auto">
          <a:xfrm>
            <a:off x="1116377" y="908720"/>
            <a:ext cx="6839999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Allocazione</a:t>
            </a:r>
            <a:r>
              <a:rPr lang="en-AU" sz="4000" dirty="0" smtClean="0">
                <a:solidFill>
                  <a:srgbClr val="FF9900"/>
                </a:solidFill>
              </a:rPr>
              <a:t> di </a:t>
            </a:r>
            <a:r>
              <a:rPr lang="en-AU" sz="4000" dirty="0" err="1" smtClean="0">
                <a:solidFill>
                  <a:srgbClr val="FF9900"/>
                </a:solidFill>
              </a:rPr>
              <a:t>una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libreria</a:t>
            </a:r>
            <a:r>
              <a:rPr lang="en-AU" sz="4000" dirty="0" smtClean="0">
                <a:solidFill>
                  <a:srgbClr val="FF9900"/>
                </a:solidFill>
              </a:rPr>
              <a:t> (2/5) 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3068960"/>
            <a:ext cx="4464495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Per </a:t>
            </a:r>
            <a:r>
              <a:rPr lang="it-IT" sz="2400" dirty="0"/>
              <a:t>selezionare il percorso corretto posizionarsi sulla </a:t>
            </a:r>
            <a:r>
              <a:rPr lang="it-IT" sz="2400" dirty="0" smtClean="0"/>
              <a:t>cartella </a:t>
            </a:r>
            <a:r>
              <a:rPr lang="en-AU" sz="2400" dirty="0"/>
              <a:t>“</a:t>
            </a:r>
            <a:r>
              <a:rPr lang="it-IT" sz="2400" dirty="0"/>
              <a:t>Corso Metodi</a:t>
            </a:r>
            <a:r>
              <a:rPr lang="en-AU" sz="2400" dirty="0" smtClean="0"/>
              <a:t>“ del </a:t>
            </a:r>
            <a:r>
              <a:rPr lang="en-AU" sz="2400" dirty="0" err="1" smtClean="0"/>
              <a:t>menù</a:t>
            </a:r>
            <a:r>
              <a:rPr lang="en-AU" sz="2400" dirty="0" smtClean="0"/>
              <a:t> a </a:t>
            </a:r>
            <a:r>
              <a:rPr lang="en-AU" sz="2400" dirty="0" err="1" smtClean="0"/>
              <a:t>sinistra</a:t>
            </a:r>
            <a:r>
              <a:rPr lang="it-IT" sz="2400" dirty="0" smtClean="0"/>
              <a:t>, cliccare </a:t>
            </a:r>
            <a:r>
              <a:rPr lang="it-IT" sz="2400" dirty="0"/>
              <a:t>con il tasto destro del mouse e selezionare </a:t>
            </a:r>
            <a:r>
              <a:rPr lang="en-AU" sz="2400" dirty="0" smtClean="0"/>
              <a:t>“</a:t>
            </a:r>
            <a:r>
              <a:rPr lang="it-IT" sz="2400" b="1" dirty="0" smtClean="0"/>
              <a:t>Proprietà</a:t>
            </a:r>
            <a:r>
              <a:rPr lang="en-AU" sz="2400" dirty="0" smtClean="0"/>
              <a:t>“</a:t>
            </a:r>
            <a:r>
              <a:rPr lang="it-IT" sz="2400" dirty="0" smtClean="0"/>
              <a:t>. </a:t>
            </a:r>
            <a:endParaRPr lang="it-IT" sz="2400" dirty="0"/>
          </a:p>
        </p:txBody>
      </p:sp>
      <p:sp>
        <p:nvSpPr>
          <p:cNvPr id="6" name="Rettangolo 1"/>
          <p:cNvSpPr/>
          <p:nvPr/>
        </p:nvSpPr>
        <p:spPr>
          <a:xfrm>
            <a:off x="2123728" y="1700808"/>
            <a:ext cx="44644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516216" y="836712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1"/>
          <p:cNvSpPr/>
          <p:nvPr/>
        </p:nvSpPr>
        <p:spPr>
          <a:xfrm>
            <a:off x="6408897" y="6371376"/>
            <a:ext cx="1440000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524328" y="5805264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1288</Words>
  <Application>Microsoft Office PowerPoint</Application>
  <PresentationFormat>On-screen Show (4:3)</PresentationFormat>
  <Paragraphs>184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SAS® OnDemand for Academics  SAS Studio    </vt:lpstr>
      <vt:lpstr>Accedere a SAS Studio</vt:lpstr>
      <vt:lpstr>Interfaccia di SAS Studio</vt:lpstr>
      <vt:lpstr>PowerPoint Presentation</vt:lpstr>
      <vt:lpstr>Come utilizzare SAS Studio (2/2)</vt:lpstr>
      <vt:lpstr>Creazione di una cartella (1/2) </vt:lpstr>
      <vt:lpstr>Creazione di una cartella (2/2) </vt:lpstr>
      <vt:lpstr>Allocazione di una libreria (1/5) </vt:lpstr>
      <vt:lpstr>Allocazione di una libreria (2/5) </vt:lpstr>
      <vt:lpstr>Allocazione di una libreria (3/5) </vt:lpstr>
      <vt:lpstr>Allocazione di una libreria (4/5) </vt:lpstr>
      <vt:lpstr>Allocazione di una libreria (5/5) </vt:lpstr>
      <vt:lpstr>Upload di un file (1/3)</vt:lpstr>
      <vt:lpstr>Upload di un file (2/3)</vt:lpstr>
      <vt:lpstr>Upload di un file (3/3)</vt:lpstr>
      <vt:lpstr>Importare un file Excel (1/5)</vt:lpstr>
      <vt:lpstr>Importare un file Excel (2/5)</vt:lpstr>
      <vt:lpstr>Importare un file Excel (3/5)</vt:lpstr>
      <vt:lpstr>Importare un file Excel (4/5)</vt:lpstr>
      <vt:lpstr>Importare un file Excel (5/5)</vt:lpstr>
      <vt:lpstr>Scrivere ed eseguire delle procedure (1/4)</vt:lpstr>
      <vt:lpstr>Scrivere ed eseguire delle procedure (2/4)</vt:lpstr>
      <vt:lpstr>Scrivere ed eseguire delle procedure (3/4)</vt:lpstr>
      <vt:lpstr>Scrivere ed eseguire delle procedure (4/4)</vt:lpstr>
      <vt:lpstr>Salvare il Programma SAS (1/2)</vt:lpstr>
      <vt:lpstr>Salvare il Programma SAS (2/2)</vt:lpstr>
      <vt:lpstr>Appendice A: Creare un Box Plot</vt:lpstr>
      <vt:lpstr>Appendice B: creare un diagramma a dispersione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Attivazione profilo SAS  SAS® OnDemand for Academics E-learnings   </dc:title>
  <dc:creator>Giulia Deppieri</dc:creator>
  <cp:lastModifiedBy>Giulia Deppieri</cp:lastModifiedBy>
  <cp:revision>133</cp:revision>
  <dcterms:created xsi:type="dcterms:W3CDTF">2014-10-07T20:48:59Z</dcterms:created>
  <dcterms:modified xsi:type="dcterms:W3CDTF">2015-10-11T18:44:12Z</dcterms:modified>
</cp:coreProperties>
</file>