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00A92-26D5-4781-BA40-82ADBD24C98F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416F-6509-4D4C-8066-A046DF70F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73178-FF65-4755-A4D9-B7DF8074EE1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51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5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1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0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0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87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6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45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9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1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AAD3-F366-48F2-977B-3B5816D38B86}" type="datetimeFigureOut">
              <a:rPr lang="en-AU" smtClean="0"/>
              <a:t>15/10/2015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5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damid.oda.sas.com/SASODARegistr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2816"/>
            <a:ext cx="8229600" cy="2133600"/>
          </a:xfrm>
        </p:spPr>
        <p:txBody>
          <a:bodyPr>
            <a:noAutofit/>
          </a:bodyPr>
          <a:lstStyle/>
          <a:p>
            <a:r>
              <a:rPr lang="it-IT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SAS</a:t>
            </a:r>
            <a:r>
              <a:rPr lang="en-AU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 </a:t>
            </a:r>
            <a:r>
              <a:rPr lang="en-AU" sz="6000" b="1" u="sng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OnDemand</a:t>
            </a:r>
            <a:r>
              <a:rPr lang="en-AU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Academics</a:t>
            </a:r>
            <a:b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6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47800" y="4448175"/>
            <a:ext cx="586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 i="1" dirty="0">
                <a:solidFill>
                  <a:srgbClr val="FF9900"/>
                </a:solidFill>
              </a:rPr>
              <a:t>Metodi Quantitativi per Economia, Finanza e </a:t>
            </a:r>
            <a:r>
              <a:rPr lang="it-IT" sz="2800" i="1" dirty="0" smtClean="0">
                <a:solidFill>
                  <a:srgbClr val="FF9900"/>
                </a:solidFill>
              </a:rPr>
              <a:t>Management</a:t>
            </a:r>
            <a:br>
              <a:rPr lang="it-IT" sz="2800" i="1" dirty="0" smtClean="0">
                <a:solidFill>
                  <a:srgbClr val="FF9900"/>
                </a:solidFill>
              </a:rPr>
            </a:br>
            <a:r>
              <a:rPr lang="it-IT" sz="2800" i="1" dirty="0" smtClean="0">
                <a:solidFill>
                  <a:srgbClr val="FF9900"/>
                </a:solidFill>
              </a:rPr>
              <a:t>A.A. </a:t>
            </a:r>
            <a:r>
              <a:rPr lang="it-IT" sz="2800" i="1" dirty="0" smtClean="0">
                <a:solidFill>
                  <a:srgbClr val="FF9900"/>
                </a:solidFill>
              </a:rPr>
              <a:t>2015/2016</a:t>
            </a:r>
            <a:endParaRPr lang="en-US" sz="28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(1/5)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143875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Per creare il proprio Account per 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: </a:t>
            </a:r>
          </a:p>
          <a:p>
            <a:r>
              <a:rPr lang="it-IT" sz="1800" dirty="0" smtClean="0"/>
              <a:t>accedere </a:t>
            </a:r>
            <a:r>
              <a:rPr lang="it-IT" sz="1800" dirty="0"/>
              <a:t>al </a:t>
            </a:r>
            <a:r>
              <a:rPr lang="it-IT" sz="1800" dirty="0" smtClean="0"/>
              <a:t>sito  </a:t>
            </a:r>
            <a:r>
              <a:rPr lang="it-IT" sz="1800" b="1" dirty="0">
                <a:hlinkClick r:id="rId3"/>
              </a:rPr>
              <a:t>https://odamid.oda.sas.com/SASODARegistration/ </a:t>
            </a:r>
            <a:endParaRPr lang="it-IT" sz="1800" dirty="0" smtClean="0"/>
          </a:p>
          <a:p>
            <a:r>
              <a:rPr lang="it-IT" sz="1800" dirty="0" smtClean="0"/>
              <a:t>specificare </a:t>
            </a:r>
            <a:r>
              <a:rPr lang="it-IT" sz="1800" dirty="0"/>
              <a:t>i propri </a:t>
            </a:r>
            <a:r>
              <a:rPr lang="it-IT" sz="1800" dirty="0" smtClean="0"/>
              <a:t>dati e </a:t>
            </a:r>
            <a:r>
              <a:rPr lang="it-IT" sz="1800" u="sng" dirty="0" smtClean="0"/>
              <a:t>l’indirizzo </a:t>
            </a:r>
            <a:r>
              <a:rPr lang="it-IT" sz="1800" u="sng" dirty="0"/>
              <a:t>e-mail </a:t>
            </a:r>
            <a:r>
              <a:rPr lang="it-IT" sz="1800" u="sng" dirty="0" smtClean="0"/>
              <a:t>LIUC </a:t>
            </a:r>
          </a:p>
          <a:p>
            <a:r>
              <a:rPr lang="it-IT" sz="1800" dirty="0" smtClean="0"/>
              <a:t>procedere </a:t>
            </a:r>
            <a:r>
              <a:rPr lang="it-IT" sz="1800" dirty="0"/>
              <a:t>cliccando </a:t>
            </a:r>
            <a:r>
              <a:rPr lang="it-IT" sz="1800" dirty="0" err="1" smtClean="0"/>
              <a:t>Submit</a:t>
            </a:r>
            <a:endParaRPr lang="it-IT" sz="1800" i="1" u="sng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7468" t="12035" r="4663" b="5689"/>
          <a:stretch/>
        </p:blipFill>
        <p:spPr bwMode="auto">
          <a:xfrm>
            <a:off x="992318" y="2347751"/>
            <a:ext cx="7396106" cy="4393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0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</a:t>
            </a:r>
            <a:r>
              <a:rPr lang="en-AU" sz="4000" dirty="0">
                <a:solidFill>
                  <a:srgbClr val="FF9900"/>
                </a:solidFill>
              </a:rPr>
              <a:t>2</a:t>
            </a:r>
            <a:r>
              <a:rPr lang="en-AU" sz="4000" dirty="0" smtClean="0">
                <a:solidFill>
                  <a:srgbClr val="FF9900"/>
                </a:solidFill>
              </a:rPr>
              <a:t>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818802"/>
            <a:ext cx="8143875" cy="477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Viene inviata una mail all’indirizzo e-mail LIUC precedentemente specificato. </a:t>
            </a:r>
            <a:endParaRPr lang="en-AU" sz="18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1810" t="13567" r="9952" b="11160"/>
          <a:stretch/>
        </p:blipFill>
        <p:spPr bwMode="auto">
          <a:xfrm>
            <a:off x="1115616" y="1916832"/>
            <a:ext cx="7128792" cy="4029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47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(3/5)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143875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All’interno </a:t>
            </a:r>
            <a:r>
              <a:rPr lang="it-IT" sz="1800" dirty="0"/>
              <a:t>della </a:t>
            </a:r>
            <a:r>
              <a:rPr lang="it-IT" sz="1800" dirty="0" smtClean="0"/>
              <a:t>mail </a:t>
            </a:r>
            <a:r>
              <a:rPr lang="it-IT" sz="1800" dirty="0"/>
              <a:t>viene proposto un </a:t>
            </a:r>
            <a:r>
              <a:rPr lang="it-IT" sz="1800" b="1" dirty="0"/>
              <a:t>link</a:t>
            </a:r>
            <a:r>
              <a:rPr lang="it-IT" sz="1800" dirty="0"/>
              <a:t> per completare la fase di registrazione con la creazione della propria password. </a:t>
            </a:r>
            <a:endParaRPr lang="en-AU" sz="1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686" t="12254" r="10076" b="18250"/>
          <a:stretch/>
        </p:blipFill>
        <p:spPr bwMode="auto">
          <a:xfrm>
            <a:off x="180188" y="1814431"/>
            <a:ext cx="8856308" cy="4422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75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(4/5)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143875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r>
              <a:rPr lang="en-AU" sz="1800" dirty="0" err="1" smtClean="0"/>
              <a:t>Inserire</a:t>
            </a:r>
            <a:r>
              <a:rPr lang="en-AU" sz="1800" dirty="0" smtClean="0"/>
              <a:t> </a:t>
            </a:r>
            <a:r>
              <a:rPr lang="en-AU" sz="1800" dirty="0" err="1" smtClean="0"/>
              <a:t>una</a:t>
            </a:r>
            <a:r>
              <a:rPr lang="en-AU" sz="1800" dirty="0" smtClean="0"/>
              <a:t> password per </a:t>
            </a:r>
            <a:r>
              <a:rPr lang="en-AU" sz="1800" dirty="0" err="1" smtClean="0"/>
              <a:t>il</a:t>
            </a:r>
            <a:r>
              <a:rPr lang="en-AU" sz="1800" dirty="0" smtClean="0"/>
              <a:t> </a:t>
            </a:r>
            <a:r>
              <a:rPr lang="en-AU" sz="1800" dirty="0" err="1" smtClean="0"/>
              <a:t>proprio</a:t>
            </a:r>
            <a:r>
              <a:rPr lang="en-AU" sz="1800" dirty="0" smtClean="0"/>
              <a:t> account</a:t>
            </a:r>
            <a:endParaRPr lang="en-AU" sz="1800" dirty="0"/>
          </a:p>
          <a:p>
            <a:r>
              <a:rPr lang="en-AU" sz="1800" dirty="0" err="1" smtClean="0"/>
              <a:t>Cliccare</a:t>
            </a:r>
            <a:r>
              <a:rPr lang="en-AU" sz="1800" dirty="0" smtClean="0"/>
              <a:t> </a:t>
            </a:r>
            <a:r>
              <a:rPr lang="en-AU" sz="1800" dirty="0" err="1" smtClean="0"/>
              <a:t>su</a:t>
            </a:r>
            <a:r>
              <a:rPr lang="en-AU" sz="1800" dirty="0" smtClean="0"/>
              <a:t> </a:t>
            </a:r>
            <a:r>
              <a:rPr lang="it-IT" sz="1800" dirty="0" smtClean="0"/>
              <a:t>Create Account per concludere </a:t>
            </a:r>
            <a:r>
              <a:rPr lang="it-IT" sz="1800" dirty="0"/>
              <a:t>la fase di </a:t>
            </a:r>
            <a:r>
              <a:rPr lang="it-IT" sz="1800" dirty="0" smtClean="0"/>
              <a:t>registrazione</a:t>
            </a:r>
            <a:endParaRPr lang="en-AU" sz="18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1933" t="11678" r="9952" b="6126"/>
          <a:stretch/>
        </p:blipFill>
        <p:spPr bwMode="auto">
          <a:xfrm>
            <a:off x="545528" y="1772816"/>
            <a:ext cx="8130928" cy="4810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73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(5/5)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431907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r>
              <a:rPr lang="it-IT" sz="1800" dirty="0" smtClean="0"/>
              <a:t>Nella videata successiva, viene </a:t>
            </a:r>
            <a:r>
              <a:rPr lang="it-IT" sz="1800" dirty="0"/>
              <a:t>fornita la propria </a:t>
            </a:r>
            <a:r>
              <a:rPr lang="it-IT" sz="1800" b="1" dirty="0" err="1"/>
              <a:t>userid</a:t>
            </a:r>
            <a:r>
              <a:rPr lang="it-IT" sz="1800" dirty="0"/>
              <a:t> che, insieme alla password creata, dovrà essere utilizzata per accedere alla propria Home Page nel “SAS On </a:t>
            </a:r>
            <a:r>
              <a:rPr lang="it-IT" sz="1800" dirty="0" err="1"/>
              <a:t>Demand</a:t>
            </a:r>
            <a:r>
              <a:rPr lang="it-IT" sz="1800" dirty="0"/>
              <a:t> Control Center</a:t>
            </a:r>
            <a:r>
              <a:rPr lang="it-IT" sz="1800" dirty="0" smtClean="0"/>
              <a:t>”. </a:t>
            </a:r>
          </a:p>
          <a:p>
            <a:r>
              <a:rPr lang="it-IT" sz="1800" dirty="0" smtClean="0"/>
              <a:t>Cliccare su </a:t>
            </a:r>
            <a:r>
              <a:rPr lang="it-IT" sz="1800" b="1" dirty="0" err="1" smtClean="0"/>
              <a:t>Sign</a:t>
            </a:r>
            <a:r>
              <a:rPr lang="it-IT" sz="1800" b="1" dirty="0" smtClean="0"/>
              <a:t> in </a:t>
            </a:r>
            <a:r>
              <a:rPr lang="it-IT" sz="1800" dirty="0" smtClean="0"/>
              <a:t>per accedere </a:t>
            </a:r>
            <a:r>
              <a:rPr lang="it-IT" sz="1800" dirty="0"/>
              <a:t>al “SAS On </a:t>
            </a:r>
            <a:r>
              <a:rPr lang="it-IT" sz="1800" dirty="0" err="1"/>
              <a:t>Demand</a:t>
            </a:r>
            <a:r>
              <a:rPr lang="it-IT" sz="1800" dirty="0"/>
              <a:t> for </a:t>
            </a:r>
            <a:r>
              <a:rPr lang="it-IT" sz="1800" dirty="0" err="1"/>
              <a:t>Academics</a:t>
            </a:r>
            <a:r>
              <a:rPr lang="it-IT" sz="1800" dirty="0"/>
              <a:t> Control Center” </a:t>
            </a:r>
            <a:endParaRPr lang="en-AU" sz="18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2055" t="13348" r="9831" b="11379"/>
          <a:stretch/>
        </p:blipFill>
        <p:spPr bwMode="auto">
          <a:xfrm>
            <a:off x="545632" y="2192256"/>
            <a:ext cx="8130824" cy="4405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84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SoDA</a:t>
            </a:r>
            <a:r>
              <a:rPr lang="en-AU" sz="4000" dirty="0" smtClean="0">
                <a:solidFill>
                  <a:srgbClr val="FF9900"/>
                </a:solidFill>
              </a:rPr>
              <a:t> Control </a:t>
            </a:r>
            <a:r>
              <a:rPr lang="en-AU" sz="4000" dirty="0" err="1" smtClean="0">
                <a:solidFill>
                  <a:srgbClr val="FF9900"/>
                </a:solidFill>
              </a:rPr>
              <a:t>Center</a:t>
            </a:r>
            <a:r>
              <a:rPr lang="en-AU" sz="4000" dirty="0" smtClean="0">
                <a:solidFill>
                  <a:srgbClr val="FF9900"/>
                </a:solidFill>
              </a:rPr>
              <a:t> (1/2)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431907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Per accedere al “SAS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 Control Center”, dove lo studente ha la propria Home Page, è necessario specificare </a:t>
            </a:r>
            <a:r>
              <a:rPr lang="it-IT" sz="1800" dirty="0" err="1" smtClean="0"/>
              <a:t>userid</a:t>
            </a:r>
            <a:r>
              <a:rPr lang="it-IT" sz="1800" dirty="0" smtClean="0"/>
              <a:t> e password. </a:t>
            </a:r>
            <a:endParaRPr lang="en-AU" sz="1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687" t="11816" r="9952" b="13129"/>
          <a:stretch/>
        </p:blipFill>
        <p:spPr bwMode="auto">
          <a:xfrm>
            <a:off x="467544" y="2060848"/>
            <a:ext cx="8156534" cy="4392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59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>
                <a:solidFill>
                  <a:srgbClr val="FF9900"/>
                </a:solidFill>
              </a:rPr>
              <a:t>SoDA</a:t>
            </a:r>
            <a:r>
              <a:rPr lang="en-AU" sz="4000" dirty="0">
                <a:solidFill>
                  <a:srgbClr val="FF9900"/>
                </a:solidFill>
              </a:rPr>
              <a:t> Control </a:t>
            </a:r>
            <a:r>
              <a:rPr lang="en-AU" sz="4000" dirty="0" err="1" smtClean="0">
                <a:solidFill>
                  <a:srgbClr val="FF9900"/>
                </a:solidFill>
              </a:rPr>
              <a:t>Center</a:t>
            </a:r>
            <a:r>
              <a:rPr lang="en-AU" sz="4000" dirty="0" smtClean="0">
                <a:solidFill>
                  <a:srgbClr val="FF9900"/>
                </a:solidFill>
              </a:rPr>
              <a:t> (2/2)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431907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 smtClean="0"/>
              <a:t>Dalla </a:t>
            </a:r>
            <a:r>
              <a:rPr lang="it-IT" sz="1800" dirty="0"/>
              <a:t>sua Home Page, </a:t>
            </a:r>
            <a:r>
              <a:rPr lang="it-IT" sz="1800" dirty="0" smtClean="0"/>
              <a:t>chiamata </a:t>
            </a:r>
            <a:r>
              <a:rPr lang="it-IT" sz="1800" b="1" dirty="0" smtClean="0"/>
              <a:t>Dashboard</a:t>
            </a:r>
            <a:r>
              <a:rPr lang="it-IT" sz="1800" dirty="0" smtClean="0"/>
              <a:t>, lo </a:t>
            </a:r>
            <a:r>
              <a:rPr lang="it-IT" sz="1800" dirty="0"/>
              <a:t>studente </a:t>
            </a:r>
            <a:r>
              <a:rPr lang="it-IT" sz="1800" dirty="0" smtClean="0"/>
              <a:t>può utilizzare l’applicativo </a:t>
            </a:r>
            <a:br>
              <a:rPr lang="it-IT" sz="1800" dirty="0" smtClean="0"/>
            </a:br>
            <a:r>
              <a:rPr lang="it-IT" sz="1800" b="1" dirty="0" smtClean="0"/>
              <a:t>SAS Studio </a:t>
            </a:r>
            <a:r>
              <a:rPr lang="it-IT" sz="1800" dirty="0" smtClean="0"/>
              <a:t>(</a:t>
            </a:r>
            <a:r>
              <a:rPr lang="it-IT" sz="1800" u="sng" dirty="0" smtClean="0"/>
              <a:t>corrispettivo web del software utilizzato a laboratorio</a:t>
            </a:r>
            <a:r>
              <a:rPr lang="it-IT" sz="1800" dirty="0" smtClean="0"/>
              <a:t>)</a:t>
            </a: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1800" b="1" u="sng" dirty="0" smtClean="0"/>
              <a:t>NOTA BENE</a:t>
            </a:r>
            <a:r>
              <a:rPr lang="it-IT" sz="1800" dirty="0" smtClean="0"/>
              <a:t>: si rimanda alle slide dedicate alle procedure di utilizzo SAS Studio.</a:t>
            </a:r>
          </a:p>
          <a:p>
            <a:pPr marL="0" indent="0">
              <a:buNone/>
            </a:pPr>
            <a:endParaRPr lang="en-AU" sz="1800" b="1" dirty="0"/>
          </a:p>
          <a:p>
            <a:pPr marL="0" indent="0">
              <a:buNone/>
            </a:pPr>
            <a:r>
              <a:rPr lang="it-IT" sz="1800" dirty="0" smtClean="0"/>
              <a:t> </a:t>
            </a:r>
            <a:endParaRPr lang="en-AU" sz="1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810" t="15755" r="9952" b="9409"/>
          <a:stretch/>
        </p:blipFill>
        <p:spPr bwMode="auto">
          <a:xfrm>
            <a:off x="467544" y="2289838"/>
            <a:ext cx="8143731" cy="4379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99592" y="407707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1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220</Words>
  <Application>Microsoft Office PowerPoint</Application>
  <PresentationFormat>On-screen Show (4:3)</PresentationFormat>
  <Paragraphs>40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SAS® OnDemand  for Academics    </vt:lpstr>
      <vt:lpstr>Creazione Account (1/5)</vt:lpstr>
      <vt:lpstr>Creazione Account (2/5)</vt:lpstr>
      <vt:lpstr>Creazione Account (3/5)</vt:lpstr>
      <vt:lpstr>Creazione Account (4/5)</vt:lpstr>
      <vt:lpstr>Creazione Account (5/5)</vt:lpstr>
      <vt:lpstr>SoDA Control Center (1/2)</vt:lpstr>
      <vt:lpstr>SoDA Control Center (2/2)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Attivazione profilo SAS  SAS® OnDemand for Academics E-learnings</dc:title>
  <dc:creator>Giulia Deppieri</dc:creator>
  <cp:lastModifiedBy>Giulia Deppieri</cp:lastModifiedBy>
  <cp:revision>52</cp:revision>
  <dcterms:created xsi:type="dcterms:W3CDTF">2014-10-07T20:48:59Z</dcterms:created>
  <dcterms:modified xsi:type="dcterms:W3CDTF">2015-10-15T12:43:51Z</dcterms:modified>
</cp:coreProperties>
</file>