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44"/>
  </p:notesMasterIdLst>
  <p:handoutMasterIdLst>
    <p:handoutMasterId r:id="rId45"/>
  </p:handoutMasterIdLst>
  <p:sldIdLst>
    <p:sldId id="257" r:id="rId2"/>
    <p:sldId id="258" r:id="rId3"/>
    <p:sldId id="366" r:id="rId4"/>
    <p:sldId id="367" r:id="rId5"/>
    <p:sldId id="369" r:id="rId6"/>
    <p:sldId id="370" r:id="rId7"/>
    <p:sldId id="371" r:id="rId8"/>
    <p:sldId id="264" r:id="rId9"/>
    <p:sldId id="372" r:id="rId10"/>
    <p:sldId id="375" r:id="rId11"/>
    <p:sldId id="376" r:id="rId12"/>
    <p:sldId id="377"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0" r:id="rId26"/>
    <p:sldId id="391" r:id="rId27"/>
    <p:sldId id="392" r:id="rId28"/>
    <p:sldId id="393" r:id="rId29"/>
    <p:sldId id="394" r:id="rId30"/>
    <p:sldId id="395" r:id="rId31"/>
    <p:sldId id="396" r:id="rId32"/>
    <p:sldId id="397" r:id="rId33"/>
    <p:sldId id="398" r:id="rId34"/>
    <p:sldId id="399" r:id="rId35"/>
    <p:sldId id="400" r:id="rId36"/>
    <p:sldId id="401" r:id="rId37"/>
    <p:sldId id="402" r:id="rId38"/>
    <p:sldId id="403" r:id="rId39"/>
    <p:sldId id="404" r:id="rId40"/>
    <p:sldId id="405" r:id="rId41"/>
    <p:sldId id="406" r:id="rId42"/>
    <p:sldId id="407" r:id="rId4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4660"/>
  </p:normalViewPr>
  <p:slideViewPr>
    <p:cSldViewPr snapToGrid="0">
      <p:cViewPr varScale="1">
        <p:scale>
          <a:sx n="92" d="100"/>
          <a:sy n="92" d="100"/>
        </p:scale>
        <p:origin x="15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5C74C8-AD6C-4B0A-843E-9DBBBDB735F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t-IT"/>
        </a:p>
      </dgm:t>
    </dgm:pt>
    <dgm:pt modelId="{42A3D948-3A75-4EE6-944E-5EFAD33147FB}">
      <dgm:prSet phldrT="[Text]"/>
      <dgm:spPr/>
      <dgm:t>
        <a:bodyPr/>
        <a:lstStyle/>
        <a:p>
          <a:r>
            <a:rPr lang="it-IT" dirty="0" smtClean="0"/>
            <a:t>Condizioni contrattuali </a:t>
          </a:r>
          <a:endParaRPr lang="it-IT" dirty="0"/>
        </a:p>
      </dgm:t>
    </dgm:pt>
    <dgm:pt modelId="{9C150204-D5C5-48EA-8E37-16FC97AD1451}" type="parTrans" cxnId="{CB0CB0B2-FED1-4006-BEEC-F89E58504A8E}">
      <dgm:prSet/>
      <dgm:spPr/>
      <dgm:t>
        <a:bodyPr/>
        <a:lstStyle/>
        <a:p>
          <a:endParaRPr lang="it-IT"/>
        </a:p>
      </dgm:t>
    </dgm:pt>
    <dgm:pt modelId="{22B25D7F-267E-4A56-B158-1685BFC6DDE6}" type="sibTrans" cxnId="{CB0CB0B2-FED1-4006-BEEC-F89E58504A8E}">
      <dgm:prSet/>
      <dgm:spPr/>
      <dgm:t>
        <a:bodyPr/>
        <a:lstStyle/>
        <a:p>
          <a:endParaRPr lang="it-IT"/>
        </a:p>
      </dgm:t>
    </dgm:pt>
    <dgm:pt modelId="{D7BE7638-8732-45E2-A08E-E88702E8DFE3}">
      <dgm:prSet phldrT="[Text]"/>
      <dgm:spPr/>
      <dgm:t>
        <a:bodyPr/>
        <a:lstStyle/>
        <a:p>
          <a:r>
            <a:rPr lang="it-IT" dirty="0" smtClean="0"/>
            <a:t>Rischi</a:t>
          </a:r>
          <a:endParaRPr lang="it-IT" dirty="0"/>
        </a:p>
      </dgm:t>
    </dgm:pt>
    <dgm:pt modelId="{347E536D-5578-4172-9B20-EF12D52855A3}" type="parTrans" cxnId="{999D6034-F234-4747-9605-D8000C2E8919}">
      <dgm:prSet/>
      <dgm:spPr/>
      <dgm:t>
        <a:bodyPr/>
        <a:lstStyle/>
        <a:p>
          <a:endParaRPr lang="it-IT"/>
        </a:p>
      </dgm:t>
    </dgm:pt>
    <dgm:pt modelId="{DC39B1BF-CF54-43F8-AF36-DDD45435F04C}" type="sibTrans" cxnId="{999D6034-F234-4747-9605-D8000C2E8919}">
      <dgm:prSet/>
      <dgm:spPr/>
      <dgm:t>
        <a:bodyPr/>
        <a:lstStyle/>
        <a:p>
          <a:endParaRPr lang="it-IT"/>
        </a:p>
      </dgm:t>
    </dgm:pt>
    <dgm:pt modelId="{9C0958C2-1A47-4936-A4DD-3B414F28859F}">
      <dgm:prSet phldrT="[Text]"/>
      <dgm:spPr/>
      <dgm:t>
        <a:bodyPr/>
        <a:lstStyle/>
        <a:p>
          <a:r>
            <a:rPr lang="it-IT" dirty="0" smtClean="0"/>
            <a:t>Funzioni</a:t>
          </a:r>
          <a:endParaRPr lang="it-IT" dirty="0"/>
        </a:p>
      </dgm:t>
    </dgm:pt>
    <dgm:pt modelId="{21EF9B48-1259-4A5A-B6DF-CC58130768D6}" type="parTrans" cxnId="{F0DCDA73-BA55-488E-A731-055B18CE6938}">
      <dgm:prSet/>
      <dgm:spPr/>
      <dgm:t>
        <a:bodyPr/>
        <a:lstStyle/>
        <a:p>
          <a:endParaRPr lang="it-IT"/>
        </a:p>
      </dgm:t>
    </dgm:pt>
    <dgm:pt modelId="{31A977AC-D12E-40AC-9800-05517994520E}" type="sibTrans" cxnId="{F0DCDA73-BA55-488E-A731-055B18CE6938}">
      <dgm:prSet/>
      <dgm:spPr/>
      <dgm:t>
        <a:bodyPr/>
        <a:lstStyle/>
        <a:p>
          <a:endParaRPr lang="it-IT"/>
        </a:p>
      </dgm:t>
    </dgm:pt>
    <dgm:pt modelId="{660F44AF-EE60-4E9B-BA35-9370002905F8}">
      <dgm:prSet phldrT="[Text]"/>
      <dgm:spPr/>
      <dgm:t>
        <a:bodyPr/>
        <a:lstStyle/>
        <a:p>
          <a:r>
            <a:rPr lang="it-IT" dirty="0" err="1" smtClean="0"/>
            <a:t>Assets</a:t>
          </a:r>
          <a:endParaRPr lang="it-IT" dirty="0"/>
        </a:p>
      </dgm:t>
    </dgm:pt>
    <dgm:pt modelId="{48FAF13C-6BA4-4803-8A40-739E4EF6FFFA}" type="parTrans" cxnId="{D59A7344-62CE-4F3A-8DB7-D8BDB5AEB20A}">
      <dgm:prSet/>
      <dgm:spPr/>
      <dgm:t>
        <a:bodyPr/>
        <a:lstStyle/>
        <a:p>
          <a:endParaRPr lang="it-IT"/>
        </a:p>
      </dgm:t>
    </dgm:pt>
    <dgm:pt modelId="{32563C10-A167-4B82-A743-6A8C31D3062C}" type="sibTrans" cxnId="{D59A7344-62CE-4F3A-8DB7-D8BDB5AEB20A}">
      <dgm:prSet/>
      <dgm:spPr/>
      <dgm:t>
        <a:bodyPr/>
        <a:lstStyle/>
        <a:p>
          <a:endParaRPr lang="it-IT"/>
        </a:p>
      </dgm:t>
    </dgm:pt>
    <dgm:pt modelId="{2DA17BC1-B24C-4914-A1C2-B699EAFAD708}">
      <dgm:prSet phldrT="[Text]"/>
      <dgm:spPr/>
      <dgm:t>
        <a:bodyPr/>
        <a:lstStyle/>
        <a:p>
          <a:r>
            <a:rPr lang="it-IT" dirty="0" smtClean="0"/>
            <a:t>Transazioni</a:t>
          </a:r>
          <a:endParaRPr lang="it-IT" dirty="0"/>
        </a:p>
      </dgm:t>
    </dgm:pt>
    <dgm:pt modelId="{F36A3AB2-73E9-4061-8CC4-1872EE95265D}" type="parTrans" cxnId="{E3D94E9D-B296-4BF2-9172-48BD9FD332B6}">
      <dgm:prSet/>
      <dgm:spPr/>
      <dgm:t>
        <a:bodyPr/>
        <a:lstStyle/>
        <a:p>
          <a:endParaRPr lang="it-IT"/>
        </a:p>
      </dgm:t>
    </dgm:pt>
    <dgm:pt modelId="{8FF24BBB-FCC6-4149-A3DF-CA47CCCA30B7}" type="sibTrans" cxnId="{E3D94E9D-B296-4BF2-9172-48BD9FD332B6}">
      <dgm:prSet/>
      <dgm:spPr/>
      <dgm:t>
        <a:bodyPr/>
        <a:lstStyle/>
        <a:p>
          <a:endParaRPr lang="it-IT"/>
        </a:p>
      </dgm:t>
    </dgm:pt>
    <dgm:pt modelId="{7D5AC43F-1285-4DA2-B24E-D2D849EF3E64}">
      <dgm:prSet/>
      <dgm:spPr/>
      <dgm:t>
        <a:bodyPr/>
        <a:lstStyle/>
        <a:p>
          <a:r>
            <a:rPr lang="it-IT" dirty="0" smtClean="0"/>
            <a:t>Risultati finanziari</a:t>
          </a:r>
          <a:endParaRPr lang="it-IT" dirty="0"/>
        </a:p>
      </dgm:t>
    </dgm:pt>
    <dgm:pt modelId="{51FE2BBD-C014-4A91-A526-FCB4C27F4493}" type="parTrans" cxnId="{BAAFA89F-9451-46E3-B821-45866B3CE0BF}">
      <dgm:prSet/>
      <dgm:spPr/>
      <dgm:t>
        <a:bodyPr/>
        <a:lstStyle/>
        <a:p>
          <a:endParaRPr lang="it-IT"/>
        </a:p>
      </dgm:t>
    </dgm:pt>
    <dgm:pt modelId="{D7E7650A-5340-42B6-BCCF-61A40E87F28B}" type="sibTrans" cxnId="{BAAFA89F-9451-46E3-B821-45866B3CE0BF}">
      <dgm:prSet/>
      <dgm:spPr/>
      <dgm:t>
        <a:bodyPr/>
        <a:lstStyle/>
        <a:p>
          <a:endParaRPr lang="it-IT"/>
        </a:p>
      </dgm:t>
    </dgm:pt>
    <dgm:pt modelId="{308E5F2E-0FDC-42DE-B26F-227531EDB710}">
      <dgm:prSet/>
      <dgm:spPr/>
      <dgm:t>
        <a:bodyPr/>
        <a:lstStyle/>
        <a:p>
          <a:r>
            <a:rPr lang="it-IT" dirty="0" smtClean="0"/>
            <a:t>Staff</a:t>
          </a:r>
          <a:endParaRPr lang="it-IT" dirty="0"/>
        </a:p>
      </dgm:t>
    </dgm:pt>
    <dgm:pt modelId="{73DE5251-6633-41A8-A4DE-9EE293D4FF68}" type="parTrans" cxnId="{B9AAC996-579B-4C44-B224-74E0887EFDC2}">
      <dgm:prSet/>
      <dgm:spPr/>
      <dgm:t>
        <a:bodyPr/>
        <a:lstStyle/>
        <a:p>
          <a:endParaRPr lang="it-IT"/>
        </a:p>
      </dgm:t>
    </dgm:pt>
    <dgm:pt modelId="{A0B80200-C0FA-46A0-A82C-716BEEE4B2C4}" type="sibTrans" cxnId="{B9AAC996-579B-4C44-B224-74E0887EFDC2}">
      <dgm:prSet/>
      <dgm:spPr/>
      <dgm:t>
        <a:bodyPr/>
        <a:lstStyle/>
        <a:p>
          <a:endParaRPr lang="it-IT"/>
        </a:p>
      </dgm:t>
    </dgm:pt>
    <dgm:pt modelId="{38EAAE0F-3BA9-4C26-B7DD-8193D061DC69}">
      <dgm:prSet/>
      <dgm:spPr/>
      <dgm:t>
        <a:bodyPr/>
        <a:lstStyle/>
        <a:p>
          <a:r>
            <a:rPr lang="it-IT" dirty="0" smtClean="0"/>
            <a:t>Business </a:t>
          </a:r>
          <a:r>
            <a:rPr lang="it-IT" dirty="0" err="1" smtClean="0"/>
            <a:t>plan</a:t>
          </a:r>
          <a:endParaRPr lang="it-IT" dirty="0"/>
        </a:p>
      </dgm:t>
    </dgm:pt>
    <dgm:pt modelId="{4413234B-A4AB-4B73-BF46-415720E47EF1}" type="parTrans" cxnId="{0B87518A-88E4-4FD2-95D3-6A620EE53CFA}">
      <dgm:prSet/>
      <dgm:spPr/>
      <dgm:t>
        <a:bodyPr/>
        <a:lstStyle/>
        <a:p>
          <a:endParaRPr lang="it-IT"/>
        </a:p>
      </dgm:t>
    </dgm:pt>
    <dgm:pt modelId="{79EA9D79-3814-4939-8503-E5A02FD7FB0F}" type="sibTrans" cxnId="{0B87518A-88E4-4FD2-95D3-6A620EE53CFA}">
      <dgm:prSet/>
      <dgm:spPr/>
      <dgm:t>
        <a:bodyPr/>
        <a:lstStyle/>
        <a:p>
          <a:endParaRPr lang="it-IT"/>
        </a:p>
      </dgm:t>
    </dgm:pt>
    <dgm:pt modelId="{30846BC3-462C-4950-92EB-0895194976BF}">
      <dgm:prSet/>
      <dgm:spPr/>
      <dgm:t>
        <a:bodyPr/>
        <a:lstStyle/>
        <a:p>
          <a:r>
            <a:rPr lang="it-IT" smtClean="0"/>
            <a:t>Processi di business</a:t>
          </a:r>
          <a:endParaRPr lang="it-IT" dirty="0"/>
        </a:p>
      </dgm:t>
    </dgm:pt>
    <dgm:pt modelId="{778B18D8-F3D0-4D54-B20A-615707A9A867}" type="parTrans" cxnId="{E283FD57-E10E-4D89-AB11-00974D453B93}">
      <dgm:prSet/>
      <dgm:spPr/>
      <dgm:t>
        <a:bodyPr/>
        <a:lstStyle/>
        <a:p>
          <a:endParaRPr lang="it-IT"/>
        </a:p>
      </dgm:t>
    </dgm:pt>
    <dgm:pt modelId="{E0CD6026-4274-4E92-8A13-1C012A42B26D}" type="sibTrans" cxnId="{E283FD57-E10E-4D89-AB11-00974D453B93}">
      <dgm:prSet/>
      <dgm:spPr/>
      <dgm:t>
        <a:bodyPr/>
        <a:lstStyle/>
        <a:p>
          <a:endParaRPr lang="it-IT"/>
        </a:p>
      </dgm:t>
    </dgm:pt>
    <dgm:pt modelId="{C11CDDE1-F738-4B37-9227-D220E13CDBE0}">
      <dgm:prSet/>
      <dgm:spPr/>
      <dgm:t>
        <a:bodyPr/>
        <a:lstStyle/>
        <a:p>
          <a:r>
            <a:rPr lang="it-IT" dirty="0" smtClean="0"/>
            <a:t>Mercati/</a:t>
          </a:r>
        </a:p>
        <a:p>
          <a:r>
            <a:rPr lang="it-IT" dirty="0" smtClean="0"/>
            <a:t>Competitors</a:t>
          </a:r>
          <a:endParaRPr lang="it-IT" dirty="0"/>
        </a:p>
      </dgm:t>
    </dgm:pt>
    <dgm:pt modelId="{D5C66B10-DE9E-42BA-B096-745C27BC11F4}" type="parTrans" cxnId="{2AD290D1-37FD-40BF-A0AA-99A741D392C6}">
      <dgm:prSet/>
      <dgm:spPr/>
      <dgm:t>
        <a:bodyPr/>
        <a:lstStyle/>
        <a:p>
          <a:endParaRPr lang="it-IT"/>
        </a:p>
      </dgm:t>
    </dgm:pt>
    <dgm:pt modelId="{1B5E4E43-B168-4299-B719-6BBE35A5E5DA}" type="sibTrans" cxnId="{2AD290D1-37FD-40BF-A0AA-99A741D392C6}">
      <dgm:prSet/>
      <dgm:spPr/>
      <dgm:t>
        <a:bodyPr/>
        <a:lstStyle/>
        <a:p>
          <a:endParaRPr lang="it-IT"/>
        </a:p>
      </dgm:t>
    </dgm:pt>
    <dgm:pt modelId="{7E2BECA2-BF63-4A19-90BA-318CDE720EE4}">
      <dgm:prSet/>
      <dgm:spPr/>
      <dgm:t>
        <a:bodyPr/>
        <a:lstStyle/>
        <a:p>
          <a:r>
            <a:rPr lang="it-IT" dirty="0" smtClean="0"/>
            <a:t>Prodotti </a:t>
          </a:r>
          <a:endParaRPr lang="it-IT" dirty="0"/>
        </a:p>
      </dgm:t>
    </dgm:pt>
    <dgm:pt modelId="{0F757F29-2F30-44C5-977B-706DA8A0B7AE}" type="parTrans" cxnId="{3589121A-2A97-4ED1-9F47-FEC1BF15DF53}">
      <dgm:prSet/>
      <dgm:spPr/>
      <dgm:t>
        <a:bodyPr/>
        <a:lstStyle/>
        <a:p>
          <a:endParaRPr lang="it-IT"/>
        </a:p>
      </dgm:t>
    </dgm:pt>
    <dgm:pt modelId="{02E0EF5A-8E99-44A9-93D5-0E8767DF27C1}" type="sibTrans" cxnId="{3589121A-2A97-4ED1-9F47-FEC1BF15DF53}">
      <dgm:prSet/>
      <dgm:spPr/>
      <dgm:t>
        <a:bodyPr/>
        <a:lstStyle/>
        <a:p>
          <a:endParaRPr lang="it-IT"/>
        </a:p>
      </dgm:t>
    </dgm:pt>
    <dgm:pt modelId="{8F860081-1810-408A-B09C-3C927B6D5EEF}">
      <dgm:prSet/>
      <dgm:spPr/>
      <dgm:t>
        <a:bodyPr/>
        <a:lstStyle/>
        <a:p>
          <a:r>
            <a:rPr lang="it-IT" dirty="0" smtClean="0"/>
            <a:t>Entità</a:t>
          </a:r>
          <a:endParaRPr lang="it-IT" dirty="0"/>
        </a:p>
      </dgm:t>
    </dgm:pt>
    <dgm:pt modelId="{AD932A48-67B3-42FF-9764-9455287C2A2E}" type="parTrans" cxnId="{12FC82F0-B5B9-4EDD-9A9B-ABAC1FD7E869}">
      <dgm:prSet/>
      <dgm:spPr/>
      <dgm:t>
        <a:bodyPr/>
        <a:lstStyle/>
        <a:p>
          <a:endParaRPr lang="it-IT"/>
        </a:p>
      </dgm:t>
    </dgm:pt>
    <dgm:pt modelId="{F0F4FC07-331C-4371-8E3D-21DB76028C78}" type="sibTrans" cxnId="{12FC82F0-B5B9-4EDD-9A9B-ABAC1FD7E869}">
      <dgm:prSet/>
      <dgm:spPr/>
      <dgm:t>
        <a:bodyPr/>
        <a:lstStyle/>
        <a:p>
          <a:endParaRPr lang="it-IT"/>
        </a:p>
      </dgm:t>
    </dgm:pt>
    <dgm:pt modelId="{61D0ECE1-2F4F-422D-AB04-BE04FAAEBA11}" type="pres">
      <dgm:prSet presAssocID="{F65C74C8-AD6C-4B0A-843E-9DBBBDB735F4}" presName="Name0" presStyleCnt="0">
        <dgm:presLayoutVars>
          <dgm:dir/>
          <dgm:resizeHandles val="exact"/>
        </dgm:presLayoutVars>
      </dgm:prSet>
      <dgm:spPr/>
      <dgm:t>
        <a:bodyPr/>
        <a:lstStyle/>
        <a:p>
          <a:endParaRPr lang="it-IT"/>
        </a:p>
      </dgm:t>
    </dgm:pt>
    <dgm:pt modelId="{FF0BACCC-2D3D-47A8-A49D-77638B98AABC}" type="pres">
      <dgm:prSet presAssocID="{F65C74C8-AD6C-4B0A-843E-9DBBBDB735F4}" presName="cycle" presStyleCnt="0"/>
      <dgm:spPr/>
    </dgm:pt>
    <dgm:pt modelId="{02C48BDC-C30B-451E-BC7D-1DA361C900ED}" type="pres">
      <dgm:prSet presAssocID="{D7BE7638-8732-45E2-A08E-E88702E8DFE3}" presName="nodeFirstNode" presStyleLbl="node1" presStyleIdx="0" presStyleCnt="12">
        <dgm:presLayoutVars>
          <dgm:bulletEnabled val="1"/>
        </dgm:presLayoutVars>
      </dgm:prSet>
      <dgm:spPr/>
      <dgm:t>
        <a:bodyPr/>
        <a:lstStyle/>
        <a:p>
          <a:endParaRPr lang="it-IT"/>
        </a:p>
      </dgm:t>
    </dgm:pt>
    <dgm:pt modelId="{F43329E4-7BC7-44DB-9654-93525392D87C}" type="pres">
      <dgm:prSet presAssocID="{DC39B1BF-CF54-43F8-AF36-DDD45435F04C}" presName="sibTransFirstNode" presStyleLbl="bgShp" presStyleIdx="0" presStyleCnt="1"/>
      <dgm:spPr/>
      <dgm:t>
        <a:bodyPr/>
        <a:lstStyle/>
        <a:p>
          <a:endParaRPr lang="it-IT"/>
        </a:p>
      </dgm:t>
    </dgm:pt>
    <dgm:pt modelId="{D5F2FD4C-915F-4039-A84B-CF569AFD9650}" type="pres">
      <dgm:prSet presAssocID="{9C0958C2-1A47-4936-A4DD-3B414F28859F}" presName="nodeFollowingNodes" presStyleLbl="node1" presStyleIdx="1" presStyleCnt="12">
        <dgm:presLayoutVars>
          <dgm:bulletEnabled val="1"/>
        </dgm:presLayoutVars>
      </dgm:prSet>
      <dgm:spPr/>
      <dgm:t>
        <a:bodyPr/>
        <a:lstStyle/>
        <a:p>
          <a:endParaRPr lang="it-IT"/>
        </a:p>
      </dgm:t>
    </dgm:pt>
    <dgm:pt modelId="{905376DD-2C7A-4263-957D-B9C51C6CC57E}" type="pres">
      <dgm:prSet presAssocID="{660F44AF-EE60-4E9B-BA35-9370002905F8}" presName="nodeFollowingNodes" presStyleLbl="node1" presStyleIdx="2" presStyleCnt="12">
        <dgm:presLayoutVars>
          <dgm:bulletEnabled val="1"/>
        </dgm:presLayoutVars>
      </dgm:prSet>
      <dgm:spPr/>
      <dgm:t>
        <a:bodyPr/>
        <a:lstStyle/>
        <a:p>
          <a:endParaRPr lang="it-IT"/>
        </a:p>
      </dgm:t>
    </dgm:pt>
    <dgm:pt modelId="{26E7B4D5-18FD-4D4C-A9E0-D888E6F7ADDC}" type="pres">
      <dgm:prSet presAssocID="{42A3D948-3A75-4EE6-944E-5EFAD33147FB}" presName="nodeFollowingNodes" presStyleLbl="node1" presStyleIdx="3" presStyleCnt="12">
        <dgm:presLayoutVars>
          <dgm:bulletEnabled val="1"/>
        </dgm:presLayoutVars>
      </dgm:prSet>
      <dgm:spPr/>
      <dgm:t>
        <a:bodyPr/>
        <a:lstStyle/>
        <a:p>
          <a:endParaRPr lang="it-IT"/>
        </a:p>
      </dgm:t>
    </dgm:pt>
    <dgm:pt modelId="{5FE5B5A6-3208-4A0B-A349-88B0EA24096A}" type="pres">
      <dgm:prSet presAssocID="{7D5AC43F-1285-4DA2-B24E-D2D849EF3E64}" presName="nodeFollowingNodes" presStyleLbl="node1" presStyleIdx="4" presStyleCnt="12">
        <dgm:presLayoutVars>
          <dgm:bulletEnabled val="1"/>
        </dgm:presLayoutVars>
      </dgm:prSet>
      <dgm:spPr/>
      <dgm:t>
        <a:bodyPr/>
        <a:lstStyle/>
        <a:p>
          <a:endParaRPr lang="it-IT"/>
        </a:p>
      </dgm:t>
    </dgm:pt>
    <dgm:pt modelId="{3EE356F4-BC53-440D-92E5-F416962E2746}" type="pres">
      <dgm:prSet presAssocID="{308E5F2E-0FDC-42DE-B26F-227531EDB710}" presName="nodeFollowingNodes" presStyleLbl="node1" presStyleIdx="5" presStyleCnt="12">
        <dgm:presLayoutVars>
          <dgm:bulletEnabled val="1"/>
        </dgm:presLayoutVars>
      </dgm:prSet>
      <dgm:spPr/>
      <dgm:t>
        <a:bodyPr/>
        <a:lstStyle/>
        <a:p>
          <a:endParaRPr lang="it-IT"/>
        </a:p>
      </dgm:t>
    </dgm:pt>
    <dgm:pt modelId="{958490D3-A430-4B9E-A33F-E80B6024CD0B}" type="pres">
      <dgm:prSet presAssocID="{38EAAE0F-3BA9-4C26-B7DD-8193D061DC69}" presName="nodeFollowingNodes" presStyleLbl="node1" presStyleIdx="6" presStyleCnt="12">
        <dgm:presLayoutVars>
          <dgm:bulletEnabled val="1"/>
        </dgm:presLayoutVars>
      </dgm:prSet>
      <dgm:spPr/>
      <dgm:t>
        <a:bodyPr/>
        <a:lstStyle/>
        <a:p>
          <a:endParaRPr lang="it-IT"/>
        </a:p>
      </dgm:t>
    </dgm:pt>
    <dgm:pt modelId="{06007579-341C-4C20-9758-BEBDFD9AD58E}" type="pres">
      <dgm:prSet presAssocID="{30846BC3-462C-4950-92EB-0895194976BF}" presName="nodeFollowingNodes" presStyleLbl="node1" presStyleIdx="7" presStyleCnt="12">
        <dgm:presLayoutVars>
          <dgm:bulletEnabled val="1"/>
        </dgm:presLayoutVars>
      </dgm:prSet>
      <dgm:spPr/>
      <dgm:t>
        <a:bodyPr/>
        <a:lstStyle/>
        <a:p>
          <a:endParaRPr lang="it-IT"/>
        </a:p>
      </dgm:t>
    </dgm:pt>
    <dgm:pt modelId="{B4BA0545-3951-4134-9180-4C8902B8319B}" type="pres">
      <dgm:prSet presAssocID="{C11CDDE1-F738-4B37-9227-D220E13CDBE0}" presName="nodeFollowingNodes" presStyleLbl="node1" presStyleIdx="8" presStyleCnt="12">
        <dgm:presLayoutVars>
          <dgm:bulletEnabled val="1"/>
        </dgm:presLayoutVars>
      </dgm:prSet>
      <dgm:spPr/>
      <dgm:t>
        <a:bodyPr/>
        <a:lstStyle/>
        <a:p>
          <a:endParaRPr lang="it-IT"/>
        </a:p>
      </dgm:t>
    </dgm:pt>
    <dgm:pt modelId="{7ABABAF1-99BB-4496-9A59-00222C1581F1}" type="pres">
      <dgm:prSet presAssocID="{7E2BECA2-BF63-4A19-90BA-318CDE720EE4}" presName="nodeFollowingNodes" presStyleLbl="node1" presStyleIdx="9" presStyleCnt="12">
        <dgm:presLayoutVars>
          <dgm:bulletEnabled val="1"/>
        </dgm:presLayoutVars>
      </dgm:prSet>
      <dgm:spPr/>
      <dgm:t>
        <a:bodyPr/>
        <a:lstStyle/>
        <a:p>
          <a:endParaRPr lang="it-IT"/>
        </a:p>
      </dgm:t>
    </dgm:pt>
    <dgm:pt modelId="{7CD547DE-D61F-49C6-8B11-FDB797D43C0B}" type="pres">
      <dgm:prSet presAssocID="{8F860081-1810-408A-B09C-3C927B6D5EEF}" presName="nodeFollowingNodes" presStyleLbl="node1" presStyleIdx="10" presStyleCnt="12">
        <dgm:presLayoutVars>
          <dgm:bulletEnabled val="1"/>
        </dgm:presLayoutVars>
      </dgm:prSet>
      <dgm:spPr/>
      <dgm:t>
        <a:bodyPr/>
        <a:lstStyle/>
        <a:p>
          <a:endParaRPr lang="it-IT"/>
        </a:p>
      </dgm:t>
    </dgm:pt>
    <dgm:pt modelId="{DFF763B1-EE99-475D-971E-2BE4C68D811E}" type="pres">
      <dgm:prSet presAssocID="{2DA17BC1-B24C-4914-A1C2-B699EAFAD708}" presName="nodeFollowingNodes" presStyleLbl="node1" presStyleIdx="11" presStyleCnt="12">
        <dgm:presLayoutVars>
          <dgm:bulletEnabled val="1"/>
        </dgm:presLayoutVars>
      </dgm:prSet>
      <dgm:spPr/>
      <dgm:t>
        <a:bodyPr/>
        <a:lstStyle/>
        <a:p>
          <a:endParaRPr lang="it-IT"/>
        </a:p>
      </dgm:t>
    </dgm:pt>
  </dgm:ptLst>
  <dgm:cxnLst>
    <dgm:cxn modelId="{8D510D65-13C8-460C-8382-53362B3277E6}" type="presOf" srcId="{42A3D948-3A75-4EE6-944E-5EFAD33147FB}" destId="{26E7B4D5-18FD-4D4C-A9E0-D888E6F7ADDC}" srcOrd="0" destOrd="0" presId="urn:microsoft.com/office/officeart/2005/8/layout/cycle3"/>
    <dgm:cxn modelId="{4ADC6789-787F-4AD9-A09A-C5D5BF23617E}" type="presOf" srcId="{38EAAE0F-3BA9-4C26-B7DD-8193D061DC69}" destId="{958490D3-A430-4B9E-A33F-E80B6024CD0B}" srcOrd="0" destOrd="0" presId="urn:microsoft.com/office/officeart/2005/8/layout/cycle3"/>
    <dgm:cxn modelId="{E8A7DFDD-2967-4404-8B01-6F9C222EF062}" type="presOf" srcId="{C11CDDE1-F738-4B37-9227-D220E13CDBE0}" destId="{B4BA0545-3951-4134-9180-4C8902B8319B}" srcOrd="0" destOrd="0" presId="urn:microsoft.com/office/officeart/2005/8/layout/cycle3"/>
    <dgm:cxn modelId="{C0969A04-AE25-4395-9C27-6E767B249A05}" type="presOf" srcId="{F65C74C8-AD6C-4B0A-843E-9DBBBDB735F4}" destId="{61D0ECE1-2F4F-422D-AB04-BE04FAAEBA11}" srcOrd="0" destOrd="0" presId="urn:microsoft.com/office/officeart/2005/8/layout/cycle3"/>
    <dgm:cxn modelId="{3875B58B-3887-43D5-8F25-BAEF58F5C5DE}" type="presOf" srcId="{30846BC3-462C-4950-92EB-0895194976BF}" destId="{06007579-341C-4C20-9758-BEBDFD9AD58E}" srcOrd="0" destOrd="0" presId="urn:microsoft.com/office/officeart/2005/8/layout/cycle3"/>
    <dgm:cxn modelId="{0BD8AD62-ABF9-4737-87BA-D9AED80D6814}" type="presOf" srcId="{7E2BECA2-BF63-4A19-90BA-318CDE720EE4}" destId="{7ABABAF1-99BB-4496-9A59-00222C1581F1}" srcOrd="0" destOrd="0" presId="urn:microsoft.com/office/officeart/2005/8/layout/cycle3"/>
    <dgm:cxn modelId="{66589E3D-FA87-4045-B08C-A71E4037E89E}" type="presOf" srcId="{660F44AF-EE60-4E9B-BA35-9370002905F8}" destId="{905376DD-2C7A-4263-957D-B9C51C6CC57E}" srcOrd="0" destOrd="0" presId="urn:microsoft.com/office/officeart/2005/8/layout/cycle3"/>
    <dgm:cxn modelId="{CB0CB0B2-FED1-4006-BEEC-F89E58504A8E}" srcId="{F65C74C8-AD6C-4B0A-843E-9DBBBDB735F4}" destId="{42A3D948-3A75-4EE6-944E-5EFAD33147FB}" srcOrd="3" destOrd="0" parTransId="{9C150204-D5C5-48EA-8E37-16FC97AD1451}" sibTransId="{22B25D7F-267E-4A56-B158-1685BFC6DDE6}"/>
    <dgm:cxn modelId="{F06C4836-FBAC-4A4A-91FD-1F8E0FCB30D5}" type="presOf" srcId="{7D5AC43F-1285-4DA2-B24E-D2D849EF3E64}" destId="{5FE5B5A6-3208-4A0B-A349-88B0EA24096A}" srcOrd="0" destOrd="0" presId="urn:microsoft.com/office/officeart/2005/8/layout/cycle3"/>
    <dgm:cxn modelId="{F0DCDA73-BA55-488E-A731-055B18CE6938}" srcId="{F65C74C8-AD6C-4B0A-843E-9DBBBDB735F4}" destId="{9C0958C2-1A47-4936-A4DD-3B414F28859F}" srcOrd="1" destOrd="0" parTransId="{21EF9B48-1259-4A5A-B6DF-CC58130768D6}" sibTransId="{31A977AC-D12E-40AC-9800-05517994520E}"/>
    <dgm:cxn modelId="{E283FD57-E10E-4D89-AB11-00974D453B93}" srcId="{F65C74C8-AD6C-4B0A-843E-9DBBBDB735F4}" destId="{30846BC3-462C-4950-92EB-0895194976BF}" srcOrd="7" destOrd="0" parTransId="{778B18D8-F3D0-4D54-B20A-615707A9A867}" sibTransId="{E0CD6026-4274-4E92-8A13-1C012A42B26D}"/>
    <dgm:cxn modelId="{5921A41B-5FEB-4A3A-9FF5-6E0325261789}" type="presOf" srcId="{DC39B1BF-CF54-43F8-AF36-DDD45435F04C}" destId="{F43329E4-7BC7-44DB-9654-93525392D87C}" srcOrd="0" destOrd="0" presId="urn:microsoft.com/office/officeart/2005/8/layout/cycle3"/>
    <dgm:cxn modelId="{B9AAC996-579B-4C44-B224-74E0887EFDC2}" srcId="{F65C74C8-AD6C-4B0A-843E-9DBBBDB735F4}" destId="{308E5F2E-0FDC-42DE-B26F-227531EDB710}" srcOrd="5" destOrd="0" parTransId="{73DE5251-6633-41A8-A4DE-9EE293D4FF68}" sibTransId="{A0B80200-C0FA-46A0-A82C-716BEEE4B2C4}"/>
    <dgm:cxn modelId="{BAAFA89F-9451-46E3-B821-45866B3CE0BF}" srcId="{F65C74C8-AD6C-4B0A-843E-9DBBBDB735F4}" destId="{7D5AC43F-1285-4DA2-B24E-D2D849EF3E64}" srcOrd="4" destOrd="0" parTransId="{51FE2BBD-C014-4A91-A526-FCB4C27F4493}" sibTransId="{D7E7650A-5340-42B6-BCCF-61A40E87F28B}"/>
    <dgm:cxn modelId="{C9ACD34D-643D-4BC0-99E4-DC3ADA6A4803}" type="presOf" srcId="{D7BE7638-8732-45E2-A08E-E88702E8DFE3}" destId="{02C48BDC-C30B-451E-BC7D-1DA361C900ED}" srcOrd="0" destOrd="0" presId="urn:microsoft.com/office/officeart/2005/8/layout/cycle3"/>
    <dgm:cxn modelId="{B6116417-4763-43FC-AB6E-44068191E404}" type="presOf" srcId="{2DA17BC1-B24C-4914-A1C2-B699EAFAD708}" destId="{DFF763B1-EE99-475D-971E-2BE4C68D811E}" srcOrd="0" destOrd="0" presId="urn:microsoft.com/office/officeart/2005/8/layout/cycle3"/>
    <dgm:cxn modelId="{12FC82F0-B5B9-4EDD-9A9B-ABAC1FD7E869}" srcId="{F65C74C8-AD6C-4B0A-843E-9DBBBDB735F4}" destId="{8F860081-1810-408A-B09C-3C927B6D5EEF}" srcOrd="10" destOrd="0" parTransId="{AD932A48-67B3-42FF-9764-9455287C2A2E}" sibTransId="{F0F4FC07-331C-4371-8E3D-21DB76028C78}"/>
    <dgm:cxn modelId="{3589121A-2A97-4ED1-9F47-FEC1BF15DF53}" srcId="{F65C74C8-AD6C-4B0A-843E-9DBBBDB735F4}" destId="{7E2BECA2-BF63-4A19-90BA-318CDE720EE4}" srcOrd="9" destOrd="0" parTransId="{0F757F29-2F30-44C5-977B-706DA8A0B7AE}" sibTransId="{02E0EF5A-8E99-44A9-93D5-0E8767DF27C1}"/>
    <dgm:cxn modelId="{C9B9B2BA-0A50-4F4D-8152-785C9A2B03B8}" type="presOf" srcId="{308E5F2E-0FDC-42DE-B26F-227531EDB710}" destId="{3EE356F4-BC53-440D-92E5-F416962E2746}" srcOrd="0" destOrd="0" presId="urn:microsoft.com/office/officeart/2005/8/layout/cycle3"/>
    <dgm:cxn modelId="{999D6034-F234-4747-9605-D8000C2E8919}" srcId="{F65C74C8-AD6C-4B0A-843E-9DBBBDB735F4}" destId="{D7BE7638-8732-45E2-A08E-E88702E8DFE3}" srcOrd="0" destOrd="0" parTransId="{347E536D-5578-4172-9B20-EF12D52855A3}" sibTransId="{DC39B1BF-CF54-43F8-AF36-DDD45435F04C}"/>
    <dgm:cxn modelId="{2AD290D1-37FD-40BF-A0AA-99A741D392C6}" srcId="{F65C74C8-AD6C-4B0A-843E-9DBBBDB735F4}" destId="{C11CDDE1-F738-4B37-9227-D220E13CDBE0}" srcOrd="8" destOrd="0" parTransId="{D5C66B10-DE9E-42BA-B096-745C27BC11F4}" sibTransId="{1B5E4E43-B168-4299-B719-6BBE35A5E5DA}"/>
    <dgm:cxn modelId="{D59A7344-62CE-4F3A-8DB7-D8BDB5AEB20A}" srcId="{F65C74C8-AD6C-4B0A-843E-9DBBBDB735F4}" destId="{660F44AF-EE60-4E9B-BA35-9370002905F8}" srcOrd="2" destOrd="0" parTransId="{48FAF13C-6BA4-4803-8A40-739E4EF6FFFA}" sibTransId="{32563C10-A167-4B82-A743-6A8C31D3062C}"/>
    <dgm:cxn modelId="{EBC0C2CF-7164-4130-B5B8-29AC2AA49761}" type="presOf" srcId="{9C0958C2-1A47-4936-A4DD-3B414F28859F}" destId="{D5F2FD4C-915F-4039-A84B-CF569AFD9650}" srcOrd="0" destOrd="0" presId="urn:microsoft.com/office/officeart/2005/8/layout/cycle3"/>
    <dgm:cxn modelId="{0B87518A-88E4-4FD2-95D3-6A620EE53CFA}" srcId="{F65C74C8-AD6C-4B0A-843E-9DBBBDB735F4}" destId="{38EAAE0F-3BA9-4C26-B7DD-8193D061DC69}" srcOrd="6" destOrd="0" parTransId="{4413234B-A4AB-4B73-BF46-415720E47EF1}" sibTransId="{79EA9D79-3814-4939-8503-E5A02FD7FB0F}"/>
    <dgm:cxn modelId="{E3D94E9D-B296-4BF2-9172-48BD9FD332B6}" srcId="{F65C74C8-AD6C-4B0A-843E-9DBBBDB735F4}" destId="{2DA17BC1-B24C-4914-A1C2-B699EAFAD708}" srcOrd="11" destOrd="0" parTransId="{F36A3AB2-73E9-4061-8CC4-1872EE95265D}" sibTransId="{8FF24BBB-FCC6-4149-A3DF-CA47CCCA30B7}"/>
    <dgm:cxn modelId="{002DE2E4-2667-4F40-AA15-731246EE873A}" type="presOf" srcId="{8F860081-1810-408A-B09C-3C927B6D5EEF}" destId="{7CD547DE-D61F-49C6-8B11-FDB797D43C0B}" srcOrd="0" destOrd="0" presId="urn:microsoft.com/office/officeart/2005/8/layout/cycle3"/>
    <dgm:cxn modelId="{5503467A-9F02-493E-B486-008372780357}" type="presParOf" srcId="{61D0ECE1-2F4F-422D-AB04-BE04FAAEBA11}" destId="{FF0BACCC-2D3D-47A8-A49D-77638B98AABC}" srcOrd="0" destOrd="0" presId="urn:microsoft.com/office/officeart/2005/8/layout/cycle3"/>
    <dgm:cxn modelId="{564776E3-7A4C-4A29-B69C-AD5097889813}" type="presParOf" srcId="{FF0BACCC-2D3D-47A8-A49D-77638B98AABC}" destId="{02C48BDC-C30B-451E-BC7D-1DA361C900ED}" srcOrd="0" destOrd="0" presId="urn:microsoft.com/office/officeart/2005/8/layout/cycle3"/>
    <dgm:cxn modelId="{E5F1924F-4701-40EF-954B-B54DA46EF551}" type="presParOf" srcId="{FF0BACCC-2D3D-47A8-A49D-77638B98AABC}" destId="{F43329E4-7BC7-44DB-9654-93525392D87C}" srcOrd="1" destOrd="0" presId="urn:microsoft.com/office/officeart/2005/8/layout/cycle3"/>
    <dgm:cxn modelId="{F1498D51-E7B4-43FF-92F3-412A51332D27}" type="presParOf" srcId="{FF0BACCC-2D3D-47A8-A49D-77638B98AABC}" destId="{D5F2FD4C-915F-4039-A84B-CF569AFD9650}" srcOrd="2" destOrd="0" presId="urn:microsoft.com/office/officeart/2005/8/layout/cycle3"/>
    <dgm:cxn modelId="{714145B2-2CEB-4E2E-813B-E33BE537E79D}" type="presParOf" srcId="{FF0BACCC-2D3D-47A8-A49D-77638B98AABC}" destId="{905376DD-2C7A-4263-957D-B9C51C6CC57E}" srcOrd="3" destOrd="0" presId="urn:microsoft.com/office/officeart/2005/8/layout/cycle3"/>
    <dgm:cxn modelId="{DEF365A0-C6D6-42AA-AEBC-52709DC31589}" type="presParOf" srcId="{FF0BACCC-2D3D-47A8-A49D-77638B98AABC}" destId="{26E7B4D5-18FD-4D4C-A9E0-D888E6F7ADDC}" srcOrd="4" destOrd="0" presId="urn:microsoft.com/office/officeart/2005/8/layout/cycle3"/>
    <dgm:cxn modelId="{F9A2F2DD-B9D3-4BC5-9F10-67466AE347E4}" type="presParOf" srcId="{FF0BACCC-2D3D-47A8-A49D-77638B98AABC}" destId="{5FE5B5A6-3208-4A0B-A349-88B0EA24096A}" srcOrd="5" destOrd="0" presId="urn:microsoft.com/office/officeart/2005/8/layout/cycle3"/>
    <dgm:cxn modelId="{4B03ADEC-AEAD-4E1F-AA83-6DFBD3C785A2}" type="presParOf" srcId="{FF0BACCC-2D3D-47A8-A49D-77638B98AABC}" destId="{3EE356F4-BC53-440D-92E5-F416962E2746}" srcOrd="6" destOrd="0" presId="urn:microsoft.com/office/officeart/2005/8/layout/cycle3"/>
    <dgm:cxn modelId="{6A2256F9-2938-43CC-8EE0-1389B04C5392}" type="presParOf" srcId="{FF0BACCC-2D3D-47A8-A49D-77638B98AABC}" destId="{958490D3-A430-4B9E-A33F-E80B6024CD0B}" srcOrd="7" destOrd="0" presId="urn:microsoft.com/office/officeart/2005/8/layout/cycle3"/>
    <dgm:cxn modelId="{D33A050B-C094-4E7F-8984-41E8F6BA113D}" type="presParOf" srcId="{FF0BACCC-2D3D-47A8-A49D-77638B98AABC}" destId="{06007579-341C-4C20-9758-BEBDFD9AD58E}" srcOrd="8" destOrd="0" presId="urn:microsoft.com/office/officeart/2005/8/layout/cycle3"/>
    <dgm:cxn modelId="{DE2F419D-3B5D-4813-9DD3-1A2CCF185500}" type="presParOf" srcId="{FF0BACCC-2D3D-47A8-A49D-77638B98AABC}" destId="{B4BA0545-3951-4134-9180-4C8902B8319B}" srcOrd="9" destOrd="0" presId="urn:microsoft.com/office/officeart/2005/8/layout/cycle3"/>
    <dgm:cxn modelId="{CFBDE58C-CD03-47BA-AFB6-7384E8C517E4}" type="presParOf" srcId="{FF0BACCC-2D3D-47A8-A49D-77638B98AABC}" destId="{7ABABAF1-99BB-4496-9A59-00222C1581F1}" srcOrd="10" destOrd="0" presId="urn:microsoft.com/office/officeart/2005/8/layout/cycle3"/>
    <dgm:cxn modelId="{B2AE1C90-AC2C-4C13-855B-A151EC493BBB}" type="presParOf" srcId="{FF0BACCC-2D3D-47A8-A49D-77638B98AABC}" destId="{7CD547DE-D61F-49C6-8B11-FDB797D43C0B}" srcOrd="11" destOrd="0" presId="urn:microsoft.com/office/officeart/2005/8/layout/cycle3"/>
    <dgm:cxn modelId="{09D6E478-B4DD-4896-BE51-EB910C6B4711}" type="presParOf" srcId="{FF0BACCC-2D3D-47A8-A49D-77638B98AABC}" destId="{DFF763B1-EE99-475D-971E-2BE4C68D811E}" srcOrd="12"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C97748-FFDC-4B58-B3A2-B1E1D794D63C}"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it-IT"/>
        </a:p>
      </dgm:t>
    </dgm:pt>
    <dgm:pt modelId="{D5D716C0-6971-4389-B3A3-1C8C9F2BA15F}">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it-IT" sz="2400" b="0" dirty="0" smtClean="0">
              <a:latin typeface="Garamond" panose="02020404030301010803" pitchFamily="18" charset="0"/>
            </a:rPr>
            <a:t>INTANGIBILI</a:t>
          </a:r>
          <a:endParaRPr lang="it-IT" sz="2400" b="0" dirty="0">
            <a:latin typeface="Garamond" panose="02020404030301010803" pitchFamily="18" charset="0"/>
          </a:endParaRPr>
        </a:p>
      </dgm:t>
    </dgm:pt>
    <dgm:pt modelId="{0B369D96-FEC9-4469-AC05-B41F2CE4D094}" type="parTrans" cxnId="{1142B2CE-CE59-4367-8F03-3869C4DDA80E}">
      <dgm:prSet/>
      <dgm:spPr/>
      <dgm:t>
        <a:bodyPr/>
        <a:lstStyle/>
        <a:p>
          <a:endParaRPr lang="it-IT"/>
        </a:p>
      </dgm:t>
    </dgm:pt>
    <dgm:pt modelId="{D858155C-176F-4290-ABCF-69985F998F92}" type="sibTrans" cxnId="{1142B2CE-CE59-4367-8F03-3869C4DDA80E}">
      <dgm:prSet/>
      <dgm:spPr/>
      <dgm:t>
        <a:bodyPr/>
        <a:lstStyle/>
        <a:p>
          <a:endParaRPr lang="it-IT"/>
        </a:p>
      </dgm:t>
    </dgm:pt>
    <dgm:pt modelId="{4C793D46-41AE-4FB6-9D0B-8665215D724F}">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Marchi, know-how, design</a:t>
          </a:r>
          <a:endParaRPr lang="it-IT" sz="1600" dirty="0">
            <a:latin typeface="Garamond" panose="02020404030301010803" pitchFamily="18" charset="0"/>
          </a:endParaRPr>
        </a:p>
      </dgm:t>
    </dgm:pt>
    <dgm:pt modelId="{8F8B2484-077A-4113-825B-BD947017D619}" type="parTrans" cxnId="{E6C8BE99-1664-469F-9A61-28ABA02B5265}">
      <dgm:prSet/>
      <dgm:spPr/>
      <dgm:t>
        <a:bodyPr/>
        <a:lstStyle/>
        <a:p>
          <a:endParaRPr lang="it-IT"/>
        </a:p>
      </dgm:t>
    </dgm:pt>
    <dgm:pt modelId="{337A872E-AE22-4354-A267-888B2B74E1DF}" type="sibTrans" cxnId="{E6C8BE99-1664-469F-9A61-28ABA02B5265}">
      <dgm:prSet/>
      <dgm:spPr/>
      <dgm:t>
        <a:bodyPr/>
        <a:lstStyle/>
        <a:p>
          <a:endParaRPr lang="it-IT"/>
        </a:p>
      </dgm:t>
    </dgm:pt>
    <dgm:pt modelId="{5E78E20D-619D-4C94-934A-8EDBAACD67CB}">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Marchi registrati e loghi</a:t>
          </a:r>
          <a:endParaRPr lang="it-IT" sz="1600" dirty="0">
            <a:latin typeface="Garamond" panose="02020404030301010803" pitchFamily="18" charset="0"/>
          </a:endParaRPr>
        </a:p>
      </dgm:t>
    </dgm:pt>
    <dgm:pt modelId="{8460F958-DD98-4D92-86A0-123534D405A3}" type="parTrans" cxnId="{C8253759-EBBD-4021-B939-38B41A03DF4D}">
      <dgm:prSet/>
      <dgm:spPr/>
      <dgm:t>
        <a:bodyPr/>
        <a:lstStyle/>
        <a:p>
          <a:endParaRPr lang="it-IT"/>
        </a:p>
      </dgm:t>
    </dgm:pt>
    <dgm:pt modelId="{84622BDC-1411-4B36-AE6A-FFC37ED25690}" type="sibTrans" cxnId="{C8253759-EBBD-4021-B939-38B41A03DF4D}">
      <dgm:prSet/>
      <dgm:spPr/>
      <dgm:t>
        <a:bodyPr/>
        <a:lstStyle/>
        <a:p>
          <a:endParaRPr lang="it-IT"/>
        </a:p>
      </dgm:t>
    </dgm:pt>
    <dgm:pt modelId="{ACB88B19-AA5C-474B-99A1-EC0BCFB81DF6}">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it-IT" sz="2400" dirty="0" smtClean="0">
              <a:latin typeface="Garamond" panose="02020404030301010803" pitchFamily="18" charset="0"/>
            </a:rPr>
            <a:t>TANGIBILI</a:t>
          </a:r>
          <a:endParaRPr lang="it-IT" sz="2400" dirty="0">
            <a:latin typeface="Garamond" panose="02020404030301010803" pitchFamily="18" charset="0"/>
          </a:endParaRPr>
        </a:p>
      </dgm:t>
    </dgm:pt>
    <dgm:pt modelId="{1641AB80-4D90-4312-A906-13CB992A3365}" type="parTrans" cxnId="{7ACB0A87-E26C-430D-8FF7-EA5F5934C364}">
      <dgm:prSet/>
      <dgm:spPr/>
      <dgm:t>
        <a:bodyPr/>
        <a:lstStyle/>
        <a:p>
          <a:endParaRPr lang="it-IT"/>
        </a:p>
      </dgm:t>
    </dgm:pt>
    <dgm:pt modelId="{F693BAC3-49C6-494B-92FD-4F9578E8F40D}" type="sibTrans" cxnId="{7ACB0A87-E26C-430D-8FF7-EA5F5934C364}">
      <dgm:prSet/>
      <dgm:spPr/>
      <dgm:t>
        <a:bodyPr/>
        <a:lstStyle/>
        <a:p>
          <a:endParaRPr lang="it-IT"/>
        </a:p>
      </dgm:t>
    </dgm:pt>
    <dgm:pt modelId="{D03BA462-FC99-4EF7-B5A7-20C0E03CC2E1}">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Impianti e macchinari</a:t>
          </a:r>
          <a:endParaRPr lang="it-IT" sz="1600" dirty="0">
            <a:latin typeface="Garamond" panose="02020404030301010803" pitchFamily="18" charset="0"/>
          </a:endParaRPr>
        </a:p>
      </dgm:t>
    </dgm:pt>
    <dgm:pt modelId="{1A0B63A9-3256-40DF-9E18-4EA4B6827921}" type="parTrans" cxnId="{38BB6ECC-A313-43AB-907C-F1DE7368E7E4}">
      <dgm:prSet/>
      <dgm:spPr/>
      <dgm:t>
        <a:bodyPr/>
        <a:lstStyle/>
        <a:p>
          <a:endParaRPr lang="it-IT"/>
        </a:p>
      </dgm:t>
    </dgm:pt>
    <dgm:pt modelId="{76FEA6B6-2F30-42CB-BB03-A3403B2C3C04}" type="sibTrans" cxnId="{38BB6ECC-A313-43AB-907C-F1DE7368E7E4}">
      <dgm:prSet/>
      <dgm:spPr/>
      <dgm:t>
        <a:bodyPr/>
        <a:lstStyle/>
        <a:p>
          <a:endParaRPr lang="it-IT"/>
        </a:p>
      </dgm:t>
    </dgm:pt>
    <dgm:pt modelId="{5B787AEC-2872-430E-B1EB-C3127D968B8A}">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Terreni e fabbricati</a:t>
          </a:r>
          <a:endParaRPr lang="it-IT" sz="1600" dirty="0">
            <a:latin typeface="Garamond" panose="02020404030301010803" pitchFamily="18" charset="0"/>
          </a:endParaRPr>
        </a:p>
      </dgm:t>
    </dgm:pt>
    <dgm:pt modelId="{B9010961-AFCD-4D3E-BB7D-5AAE85303196}" type="parTrans" cxnId="{98E083FB-DEAC-41F9-9CE7-62AE5FDC80C3}">
      <dgm:prSet/>
      <dgm:spPr/>
      <dgm:t>
        <a:bodyPr/>
        <a:lstStyle/>
        <a:p>
          <a:endParaRPr lang="it-IT"/>
        </a:p>
      </dgm:t>
    </dgm:pt>
    <dgm:pt modelId="{AA2C214B-3647-41BF-944C-C201E62F2836}" type="sibTrans" cxnId="{98E083FB-DEAC-41F9-9CE7-62AE5FDC80C3}">
      <dgm:prSet/>
      <dgm:spPr/>
      <dgm:t>
        <a:bodyPr/>
        <a:lstStyle/>
        <a:p>
          <a:endParaRPr lang="it-IT"/>
        </a:p>
      </dgm:t>
    </dgm:pt>
    <dgm:pt modelId="{D4EAC9A4-93FC-4295-A23B-CA051F64DB0D}">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Materiale protetto da copyright</a:t>
          </a:r>
          <a:endParaRPr lang="it-IT" sz="1600" dirty="0">
            <a:latin typeface="Garamond" panose="02020404030301010803" pitchFamily="18" charset="0"/>
          </a:endParaRPr>
        </a:p>
      </dgm:t>
    </dgm:pt>
    <dgm:pt modelId="{5B0A5B5D-BE87-46A5-AFF2-01952E14F2E5}" type="parTrans" cxnId="{C858BA1B-7A52-4115-A3A0-5F7DAAEB90D5}">
      <dgm:prSet/>
      <dgm:spPr/>
      <dgm:t>
        <a:bodyPr/>
        <a:lstStyle/>
        <a:p>
          <a:endParaRPr lang="it-IT"/>
        </a:p>
      </dgm:t>
    </dgm:pt>
    <dgm:pt modelId="{5FF9248A-2430-4B36-AD2A-5E951D2BC890}" type="sibTrans" cxnId="{C858BA1B-7A52-4115-A3A0-5F7DAAEB90D5}">
      <dgm:prSet/>
      <dgm:spPr/>
      <dgm:t>
        <a:bodyPr/>
        <a:lstStyle/>
        <a:p>
          <a:endParaRPr lang="it-IT"/>
        </a:p>
      </dgm:t>
    </dgm:pt>
    <dgm:pt modelId="{5DCD7D4C-43AA-4477-B34F-6C0455A10C29}">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materiale per l’ufficio</a:t>
          </a:r>
          <a:endParaRPr lang="it-IT" sz="1600" dirty="0">
            <a:latin typeface="Garamond" panose="02020404030301010803" pitchFamily="18" charset="0"/>
          </a:endParaRPr>
        </a:p>
      </dgm:t>
    </dgm:pt>
    <dgm:pt modelId="{4006580D-98BF-4F9C-ADF8-7158F83BBD91}" type="parTrans" cxnId="{E37AA402-4B42-45E2-AD16-A261B56DC803}">
      <dgm:prSet/>
      <dgm:spPr/>
      <dgm:t>
        <a:bodyPr/>
        <a:lstStyle/>
        <a:p>
          <a:endParaRPr lang="it-IT"/>
        </a:p>
      </dgm:t>
    </dgm:pt>
    <dgm:pt modelId="{FA3AA678-683D-439E-BE85-5D7C721E57A9}" type="sibTrans" cxnId="{E37AA402-4B42-45E2-AD16-A261B56DC803}">
      <dgm:prSet/>
      <dgm:spPr/>
      <dgm:t>
        <a:bodyPr/>
        <a:lstStyle/>
        <a:p>
          <a:endParaRPr lang="it-IT"/>
        </a:p>
      </dgm:t>
    </dgm:pt>
    <dgm:pt modelId="{6E36477F-2CF7-4E21-9F10-D0060F95AA82}">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it-IT" sz="1600" dirty="0" smtClean="0">
              <a:latin typeface="Garamond" panose="02020404030301010803" pitchFamily="18" charset="0"/>
            </a:rPr>
            <a:t>networks</a:t>
          </a:r>
          <a:endParaRPr lang="it-IT" sz="1600" dirty="0">
            <a:latin typeface="Garamond" panose="02020404030301010803" pitchFamily="18" charset="0"/>
          </a:endParaRPr>
        </a:p>
      </dgm:t>
    </dgm:pt>
    <dgm:pt modelId="{91E4E951-E2B3-42D3-A49D-9D7A31EB2E0A}" type="parTrans" cxnId="{8703CE94-C1FD-4A3A-9FCB-77757929C06A}">
      <dgm:prSet/>
      <dgm:spPr/>
      <dgm:t>
        <a:bodyPr/>
        <a:lstStyle/>
        <a:p>
          <a:endParaRPr lang="it-IT"/>
        </a:p>
      </dgm:t>
    </dgm:pt>
    <dgm:pt modelId="{78F9B967-A07B-417D-A763-4A110DE47251}" type="sibTrans" cxnId="{8703CE94-C1FD-4A3A-9FCB-77757929C06A}">
      <dgm:prSet/>
      <dgm:spPr/>
      <dgm:t>
        <a:bodyPr/>
        <a:lstStyle/>
        <a:p>
          <a:endParaRPr lang="it-IT"/>
        </a:p>
      </dgm:t>
    </dgm:pt>
    <dgm:pt modelId="{FB31BD8F-838A-4667-8B00-B5CFFBC828FC}" type="pres">
      <dgm:prSet presAssocID="{A8C97748-FFDC-4B58-B3A2-B1E1D794D63C}" presName="Name0" presStyleCnt="0">
        <dgm:presLayoutVars>
          <dgm:dir/>
          <dgm:animLvl val="lvl"/>
          <dgm:resizeHandles val="exact"/>
        </dgm:presLayoutVars>
      </dgm:prSet>
      <dgm:spPr/>
      <dgm:t>
        <a:bodyPr/>
        <a:lstStyle/>
        <a:p>
          <a:endParaRPr lang="it-IT"/>
        </a:p>
      </dgm:t>
    </dgm:pt>
    <dgm:pt modelId="{D1D5C977-BB91-4561-A4C1-E1E2ABEBE9DD}" type="pres">
      <dgm:prSet presAssocID="{D5D716C0-6971-4389-B3A3-1C8C9F2BA15F}" presName="linNode" presStyleCnt="0"/>
      <dgm:spPr/>
    </dgm:pt>
    <dgm:pt modelId="{70F580CB-0643-46A7-A668-730BE5E6AD9C}" type="pres">
      <dgm:prSet presAssocID="{D5D716C0-6971-4389-B3A3-1C8C9F2BA15F}" presName="parentText" presStyleLbl="node1" presStyleIdx="0" presStyleCnt="2">
        <dgm:presLayoutVars>
          <dgm:chMax val="1"/>
          <dgm:bulletEnabled val="1"/>
        </dgm:presLayoutVars>
      </dgm:prSet>
      <dgm:spPr/>
      <dgm:t>
        <a:bodyPr/>
        <a:lstStyle/>
        <a:p>
          <a:endParaRPr lang="it-IT"/>
        </a:p>
      </dgm:t>
    </dgm:pt>
    <dgm:pt modelId="{73BBFF93-0D85-47A4-B46F-672351E16855}" type="pres">
      <dgm:prSet presAssocID="{D5D716C0-6971-4389-B3A3-1C8C9F2BA15F}" presName="descendantText" presStyleLbl="alignAccFollowNode1" presStyleIdx="0" presStyleCnt="2" custScaleY="106893">
        <dgm:presLayoutVars>
          <dgm:bulletEnabled val="1"/>
        </dgm:presLayoutVars>
      </dgm:prSet>
      <dgm:spPr/>
      <dgm:t>
        <a:bodyPr/>
        <a:lstStyle/>
        <a:p>
          <a:endParaRPr lang="it-IT"/>
        </a:p>
      </dgm:t>
    </dgm:pt>
    <dgm:pt modelId="{F4F5BC48-1B3C-4832-9AF8-368C38CE1B12}" type="pres">
      <dgm:prSet presAssocID="{D858155C-176F-4290-ABCF-69985F998F92}" presName="sp" presStyleCnt="0"/>
      <dgm:spPr/>
    </dgm:pt>
    <dgm:pt modelId="{2167E11E-E474-443A-A69F-BC6C7453701B}" type="pres">
      <dgm:prSet presAssocID="{ACB88B19-AA5C-474B-99A1-EC0BCFB81DF6}" presName="linNode" presStyleCnt="0"/>
      <dgm:spPr/>
    </dgm:pt>
    <dgm:pt modelId="{B61FA1DB-3AFA-41FA-9B22-E4C5ADEEC73E}" type="pres">
      <dgm:prSet presAssocID="{ACB88B19-AA5C-474B-99A1-EC0BCFB81DF6}" presName="parentText" presStyleLbl="node1" presStyleIdx="1" presStyleCnt="2">
        <dgm:presLayoutVars>
          <dgm:chMax val="1"/>
          <dgm:bulletEnabled val="1"/>
        </dgm:presLayoutVars>
      </dgm:prSet>
      <dgm:spPr/>
      <dgm:t>
        <a:bodyPr/>
        <a:lstStyle/>
        <a:p>
          <a:endParaRPr lang="it-IT"/>
        </a:p>
      </dgm:t>
    </dgm:pt>
    <dgm:pt modelId="{A2B2E011-DEE3-4AA2-864B-2AB55F35F5EA}" type="pres">
      <dgm:prSet presAssocID="{ACB88B19-AA5C-474B-99A1-EC0BCFB81DF6}" presName="descendantText" presStyleLbl="alignAccFollowNode1" presStyleIdx="1" presStyleCnt="2" custScaleY="104236">
        <dgm:presLayoutVars>
          <dgm:bulletEnabled val="1"/>
        </dgm:presLayoutVars>
      </dgm:prSet>
      <dgm:spPr/>
      <dgm:t>
        <a:bodyPr/>
        <a:lstStyle/>
        <a:p>
          <a:endParaRPr lang="it-IT"/>
        </a:p>
      </dgm:t>
    </dgm:pt>
  </dgm:ptLst>
  <dgm:cxnLst>
    <dgm:cxn modelId="{8703CE94-C1FD-4A3A-9FCB-77757929C06A}" srcId="{D5D716C0-6971-4389-B3A3-1C8C9F2BA15F}" destId="{6E36477F-2CF7-4E21-9F10-D0060F95AA82}" srcOrd="3" destOrd="0" parTransId="{91E4E951-E2B3-42D3-A49D-9D7A31EB2E0A}" sibTransId="{78F9B967-A07B-417D-A763-4A110DE47251}"/>
    <dgm:cxn modelId="{85C773C8-8C91-4942-AC81-147FDE94A83A}" type="presOf" srcId="{A8C97748-FFDC-4B58-B3A2-B1E1D794D63C}" destId="{FB31BD8F-838A-4667-8B00-B5CFFBC828FC}" srcOrd="0" destOrd="0" presId="urn:microsoft.com/office/officeart/2005/8/layout/vList5"/>
    <dgm:cxn modelId="{391BC2E5-6854-42D8-9554-177AD9DA165F}" type="presOf" srcId="{5DCD7D4C-43AA-4477-B34F-6C0455A10C29}" destId="{A2B2E011-DEE3-4AA2-864B-2AB55F35F5EA}" srcOrd="0" destOrd="2" presId="urn:microsoft.com/office/officeart/2005/8/layout/vList5"/>
    <dgm:cxn modelId="{1023720A-C408-48AB-AEC5-0E988275C493}" type="presOf" srcId="{D03BA462-FC99-4EF7-B5A7-20C0E03CC2E1}" destId="{A2B2E011-DEE3-4AA2-864B-2AB55F35F5EA}" srcOrd="0" destOrd="0" presId="urn:microsoft.com/office/officeart/2005/8/layout/vList5"/>
    <dgm:cxn modelId="{98E083FB-DEAC-41F9-9CE7-62AE5FDC80C3}" srcId="{ACB88B19-AA5C-474B-99A1-EC0BCFB81DF6}" destId="{5B787AEC-2872-430E-B1EB-C3127D968B8A}" srcOrd="1" destOrd="0" parTransId="{B9010961-AFCD-4D3E-BB7D-5AAE85303196}" sibTransId="{AA2C214B-3647-41BF-944C-C201E62F2836}"/>
    <dgm:cxn modelId="{7886D028-F681-41B2-87E9-C7F4EB9DA7A2}" type="presOf" srcId="{ACB88B19-AA5C-474B-99A1-EC0BCFB81DF6}" destId="{B61FA1DB-3AFA-41FA-9B22-E4C5ADEEC73E}" srcOrd="0" destOrd="0" presId="urn:microsoft.com/office/officeart/2005/8/layout/vList5"/>
    <dgm:cxn modelId="{FE02FD8E-C24C-4FA4-859B-78A58378791A}" type="presOf" srcId="{5B787AEC-2872-430E-B1EB-C3127D968B8A}" destId="{A2B2E011-DEE3-4AA2-864B-2AB55F35F5EA}" srcOrd="0" destOrd="1" presId="urn:microsoft.com/office/officeart/2005/8/layout/vList5"/>
    <dgm:cxn modelId="{1142B2CE-CE59-4367-8F03-3869C4DDA80E}" srcId="{A8C97748-FFDC-4B58-B3A2-B1E1D794D63C}" destId="{D5D716C0-6971-4389-B3A3-1C8C9F2BA15F}" srcOrd="0" destOrd="0" parTransId="{0B369D96-FEC9-4469-AC05-B41F2CE4D094}" sibTransId="{D858155C-176F-4290-ABCF-69985F998F92}"/>
    <dgm:cxn modelId="{E37AA402-4B42-45E2-AD16-A261B56DC803}" srcId="{ACB88B19-AA5C-474B-99A1-EC0BCFB81DF6}" destId="{5DCD7D4C-43AA-4477-B34F-6C0455A10C29}" srcOrd="2" destOrd="0" parTransId="{4006580D-98BF-4F9C-ADF8-7158F83BBD91}" sibTransId="{FA3AA678-683D-439E-BE85-5D7C721E57A9}"/>
    <dgm:cxn modelId="{E6C8BE99-1664-469F-9A61-28ABA02B5265}" srcId="{D5D716C0-6971-4389-B3A3-1C8C9F2BA15F}" destId="{4C793D46-41AE-4FB6-9D0B-8665215D724F}" srcOrd="0" destOrd="0" parTransId="{8F8B2484-077A-4113-825B-BD947017D619}" sibTransId="{337A872E-AE22-4354-A267-888B2B74E1DF}"/>
    <dgm:cxn modelId="{1D556099-2D47-475B-8481-8BE54C72A9D2}" type="presOf" srcId="{4C793D46-41AE-4FB6-9D0B-8665215D724F}" destId="{73BBFF93-0D85-47A4-B46F-672351E16855}" srcOrd="0" destOrd="0" presId="urn:microsoft.com/office/officeart/2005/8/layout/vList5"/>
    <dgm:cxn modelId="{38BB6ECC-A313-43AB-907C-F1DE7368E7E4}" srcId="{ACB88B19-AA5C-474B-99A1-EC0BCFB81DF6}" destId="{D03BA462-FC99-4EF7-B5A7-20C0E03CC2E1}" srcOrd="0" destOrd="0" parTransId="{1A0B63A9-3256-40DF-9E18-4EA4B6827921}" sibTransId="{76FEA6B6-2F30-42CB-BB03-A3403B2C3C04}"/>
    <dgm:cxn modelId="{6562367A-9BE1-455F-8CDF-C8040B2954D5}" type="presOf" srcId="{6E36477F-2CF7-4E21-9F10-D0060F95AA82}" destId="{73BBFF93-0D85-47A4-B46F-672351E16855}" srcOrd="0" destOrd="3" presId="urn:microsoft.com/office/officeart/2005/8/layout/vList5"/>
    <dgm:cxn modelId="{8EDF5B19-51A9-400B-A9F4-FD874F5E3AF4}" type="presOf" srcId="{D5D716C0-6971-4389-B3A3-1C8C9F2BA15F}" destId="{70F580CB-0643-46A7-A668-730BE5E6AD9C}" srcOrd="0" destOrd="0" presId="urn:microsoft.com/office/officeart/2005/8/layout/vList5"/>
    <dgm:cxn modelId="{16BD4946-B213-4089-AB44-7A3305ED3E51}" type="presOf" srcId="{D4EAC9A4-93FC-4295-A23B-CA051F64DB0D}" destId="{73BBFF93-0D85-47A4-B46F-672351E16855}" srcOrd="0" destOrd="1" presId="urn:microsoft.com/office/officeart/2005/8/layout/vList5"/>
    <dgm:cxn modelId="{C8253759-EBBD-4021-B939-38B41A03DF4D}" srcId="{D5D716C0-6971-4389-B3A3-1C8C9F2BA15F}" destId="{5E78E20D-619D-4C94-934A-8EDBAACD67CB}" srcOrd="2" destOrd="0" parTransId="{8460F958-DD98-4D92-86A0-123534D405A3}" sibTransId="{84622BDC-1411-4B36-AE6A-FFC37ED25690}"/>
    <dgm:cxn modelId="{58269B51-16E6-4903-958B-39CF1CE2BE3B}" type="presOf" srcId="{5E78E20D-619D-4C94-934A-8EDBAACD67CB}" destId="{73BBFF93-0D85-47A4-B46F-672351E16855}" srcOrd="0" destOrd="2" presId="urn:microsoft.com/office/officeart/2005/8/layout/vList5"/>
    <dgm:cxn modelId="{7ACB0A87-E26C-430D-8FF7-EA5F5934C364}" srcId="{A8C97748-FFDC-4B58-B3A2-B1E1D794D63C}" destId="{ACB88B19-AA5C-474B-99A1-EC0BCFB81DF6}" srcOrd="1" destOrd="0" parTransId="{1641AB80-4D90-4312-A906-13CB992A3365}" sibTransId="{F693BAC3-49C6-494B-92FD-4F9578E8F40D}"/>
    <dgm:cxn modelId="{C858BA1B-7A52-4115-A3A0-5F7DAAEB90D5}" srcId="{D5D716C0-6971-4389-B3A3-1C8C9F2BA15F}" destId="{D4EAC9A4-93FC-4295-A23B-CA051F64DB0D}" srcOrd="1" destOrd="0" parTransId="{5B0A5B5D-BE87-46A5-AFF2-01952E14F2E5}" sibTransId="{5FF9248A-2430-4B36-AD2A-5E951D2BC890}"/>
    <dgm:cxn modelId="{3C4E6B24-97E4-4B0A-BAE4-1A3EC6A4F992}" type="presParOf" srcId="{FB31BD8F-838A-4667-8B00-B5CFFBC828FC}" destId="{D1D5C977-BB91-4561-A4C1-E1E2ABEBE9DD}" srcOrd="0" destOrd="0" presId="urn:microsoft.com/office/officeart/2005/8/layout/vList5"/>
    <dgm:cxn modelId="{D485902F-DDD0-4DF3-8D3A-EC4770416746}" type="presParOf" srcId="{D1D5C977-BB91-4561-A4C1-E1E2ABEBE9DD}" destId="{70F580CB-0643-46A7-A668-730BE5E6AD9C}" srcOrd="0" destOrd="0" presId="urn:microsoft.com/office/officeart/2005/8/layout/vList5"/>
    <dgm:cxn modelId="{69BBE357-9A24-474D-B211-24BB5CE3E7A8}" type="presParOf" srcId="{D1D5C977-BB91-4561-A4C1-E1E2ABEBE9DD}" destId="{73BBFF93-0D85-47A4-B46F-672351E16855}" srcOrd="1" destOrd="0" presId="urn:microsoft.com/office/officeart/2005/8/layout/vList5"/>
    <dgm:cxn modelId="{069CB313-0BE4-4F8F-A2F2-FB0678320E77}" type="presParOf" srcId="{FB31BD8F-838A-4667-8B00-B5CFFBC828FC}" destId="{F4F5BC48-1B3C-4832-9AF8-368C38CE1B12}" srcOrd="1" destOrd="0" presId="urn:microsoft.com/office/officeart/2005/8/layout/vList5"/>
    <dgm:cxn modelId="{CA69F415-5642-476B-8319-DC43D76B9748}" type="presParOf" srcId="{FB31BD8F-838A-4667-8B00-B5CFFBC828FC}" destId="{2167E11E-E474-443A-A69F-BC6C7453701B}" srcOrd="2" destOrd="0" presId="urn:microsoft.com/office/officeart/2005/8/layout/vList5"/>
    <dgm:cxn modelId="{1426B5E2-6BB8-4CAF-BB57-73EE949607DA}" type="presParOf" srcId="{2167E11E-E474-443A-A69F-BC6C7453701B}" destId="{B61FA1DB-3AFA-41FA-9B22-E4C5ADEEC73E}" srcOrd="0" destOrd="0" presId="urn:microsoft.com/office/officeart/2005/8/layout/vList5"/>
    <dgm:cxn modelId="{4E37AC77-E4F4-4209-905C-2CB31C0C2B1C}" type="presParOf" srcId="{2167E11E-E474-443A-A69F-BC6C7453701B}" destId="{A2B2E011-DEE3-4AA2-864B-2AB55F35F5E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7D8B32-F3DB-4429-B236-99CBE52DC978}" type="datetimeFigureOut">
              <a:rPr lang="it-IT" smtClean="0"/>
              <a:t>11/04/2016</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C67D0C-56AD-41C8-AFE3-F861883BC11D}" type="slidenum">
              <a:rPr lang="it-IT" smtClean="0"/>
              <a:t>‹#›</a:t>
            </a:fld>
            <a:endParaRPr lang="it-IT"/>
          </a:p>
        </p:txBody>
      </p:sp>
    </p:spTree>
    <p:extLst>
      <p:ext uri="{BB962C8B-B14F-4D97-AF65-F5344CB8AC3E}">
        <p14:creationId xmlns:p14="http://schemas.microsoft.com/office/powerpoint/2010/main" val="2394994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1591BB0-5740-42E4-BDF1-6C3588B8910A}" type="datetimeFigureOut">
              <a:rPr lang="en-US" smtClean="0"/>
              <a:t>4/11/2016</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0695E41-4027-4181-A384-63DFFE5668E6}" type="slidenum">
              <a:rPr lang="en-US" smtClean="0"/>
              <a:t>‹#›</a:t>
            </a:fld>
            <a:endParaRPr lang="en-US"/>
          </a:p>
        </p:txBody>
      </p:sp>
    </p:spTree>
    <p:extLst>
      <p:ext uri="{BB962C8B-B14F-4D97-AF65-F5344CB8AC3E}">
        <p14:creationId xmlns:p14="http://schemas.microsoft.com/office/powerpoint/2010/main" val="3331809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695E41-4027-4181-A384-63DFFE5668E6}" type="slidenum">
              <a:rPr lang="en-US" smtClean="0"/>
              <a:t>1</a:t>
            </a:fld>
            <a:endParaRPr lang="en-US"/>
          </a:p>
        </p:txBody>
      </p:sp>
    </p:spTree>
    <p:extLst>
      <p:ext uri="{BB962C8B-B14F-4D97-AF65-F5344CB8AC3E}">
        <p14:creationId xmlns:p14="http://schemas.microsoft.com/office/powerpoint/2010/main" val="89216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1426526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11732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171718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27" name="Footer Placeholder 4"/>
          <p:cNvSpPr>
            <a:spLocks noGrp="1"/>
          </p:cNvSpPr>
          <p:nvPr>
            <p:ph type="ftr" sz="quarter" idx="3"/>
          </p:nvPr>
        </p:nvSpPr>
        <p:spPr>
          <a:xfrm>
            <a:off x="533400" y="6324600"/>
            <a:ext cx="5257800" cy="152400"/>
          </a:xfrm>
          <a:prstGeom prst="rect">
            <a:avLst/>
          </a:prstGeom>
        </p:spPr>
        <p:txBody>
          <a:bodyPr vert="horz" lIns="0" tIns="0" rIns="0" bIns="0" anchor="b" anchorCtr="0">
            <a:noAutofit/>
          </a:bodyPr>
          <a:lstStyle>
            <a:lvl1pPr algn="l">
              <a:defRPr sz="750">
                <a:solidFill>
                  <a:schemeClr val="tx1"/>
                </a:solidFill>
                <a:latin typeface="Arial" pitchFamily="34" charset="0"/>
                <a:cs typeface="Arial" pitchFamily="34" charset="0"/>
              </a:defRPr>
            </a:lvl1pPr>
          </a:lstStyle>
          <a:p>
            <a:endParaRPr lang="en-US"/>
          </a:p>
        </p:txBody>
      </p:sp>
      <p:sp>
        <p:nvSpPr>
          <p:cNvPr id="32" name="TextBox 31"/>
          <p:cNvSpPr txBox="1"/>
          <p:nvPr/>
        </p:nvSpPr>
        <p:spPr>
          <a:xfrm>
            <a:off x="533400" y="6477002"/>
            <a:ext cx="2590800" cy="152401"/>
          </a:xfrm>
          <a:prstGeom prst="rect">
            <a:avLst/>
          </a:prstGeom>
          <a:noFill/>
        </p:spPr>
        <p:txBody>
          <a:bodyPr vert="horz" wrap="square" lIns="0" tIns="0" rIns="0" bIns="0" rtlCol="0" anchor="t" anchorCtr="0">
            <a:noAutofit/>
          </a:bodyPr>
          <a:lstStyle/>
          <a:p>
            <a:r>
              <a:rPr lang="en-GB" sz="750" noProof="0" smtClean="0">
                <a:latin typeface="Arial" pitchFamily="34" charset="0"/>
                <a:cs typeface="Arial" pitchFamily="34" charset="0"/>
              </a:rPr>
              <a:t>PwC</a:t>
            </a:r>
            <a:endParaRPr lang="en-GB" sz="750" noProof="0">
              <a:latin typeface="Arial" pitchFamily="34" charset="0"/>
              <a:cs typeface="Arial" pitchFamily="34" charset="0"/>
            </a:endParaRPr>
          </a:p>
        </p:txBody>
      </p:sp>
      <p:cxnSp>
        <p:nvCxnSpPr>
          <p:cNvPr id="15" name="Shape 14"/>
          <p:cNvCxnSpPr/>
          <p:nvPr/>
        </p:nvCxnSpPr>
        <p:spPr>
          <a:xfrm rot="5400000" flipH="1" flipV="1">
            <a:off x="4419602"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fld id="{016C0488-217C-405E-84A7-2C6B75A710C1}" type="slidenum">
              <a:rPr lang="en-US" smtClean="0"/>
              <a:t>‹#›</a:t>
            </a:fld>
            <a:endParaRPr lang="en-US"/>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750">
                <a:solidFill>
                  <a:schemeClr val="tx1"/>
                </a:solidFill>
                <a:latin typeface="Arial" pitchFamily="34" charset="0"/>
                <a:cs typeface="Arial" pitchFamily="34" charset="0"/>
              </a:defRPr>
            </a:lvl1pPr>
          </a:lstStyle>
          <a:p>
            <a:fld id="{53CBB441-54ED-477C-9FAB-35555F11287D}" type="datetimeFigureOut">
              <a:rPr lang="en-US" smtClean="0"/>
              <a:t>4/11/2016</a:t>
            </a:fld>
            <a:endParaRPr lang="en-US"/>
          </a:p>
        </p:txBody>
      </p:sp>
    </p:spTree>
    <p:extLst>
      <p:ext uri="{BB962C8B-B14F-4D97-AF65-F5344CB8AC3E}">
        <p14:creationId xmlns:p14="http://schemas.microsoft.com/office/powerpoint/2010/main" val="421284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53033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it-IT" smtClean="0"/>
              <a:t>marzo 2011</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91857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46649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it-IT" smtClean="0"/>
              <a:t>marzo 2011</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02836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it-IT" smtClean="0"/>
              <a:t>marzo 2011</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1978783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smtClean="0"/>
              <a:t>marzo 2011</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5446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32643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it-IT" smtClean="0"/>
              <a:t>marzo 2011</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5C06A-4225-44F2-97B0-5B6E32F4D6CD}" type="slidenum">
              <a:rPr lang="en-US" smtClean="0"/>
              <a:t>‹#›</a:t>
            </a:fld>
            <a:endParaRPr lang="en-US"/>
          </a:p>
        </p:txBody>
      </p:sp>
    </p:spTree>
    <p:extLst>
      <p:ext uri="{BB962C8B-B14F-4D97-AF65-F5344CB8AC3E}">
        <p14:creationId xmlns:p14="http://schemas.microsoft.com/office/powerpoint/2010/main" val="237867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t>marzo 2011</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5C06A-4225-44F2-97B0-5B6E32F4D6CD}" type="slidenum">
              <a:rPr lang="en-US" smtClean="0"/>
              <a:t>‹#›</a:t>
            </a:fld>
            <a:endParaRPr lang="en-US"/>
          </a:p>
        </p:txBody>
      </p:sp>
    </p:spTree>
    <p:extLst>
      <p:ext uri="{BB962C8B-B14F-4D97-AF65-F5344CB8AC3E}">
        <p14:creationId xmlns:p14="http://schemas.microsoft.com/office/powerpoint/2010/main" val="12746604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868275"/>
            <a:ext cx="9144000" cy="2156381"/>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Rectangle 3"/>
          <p:cNvSpPr/>
          <p:nvPr/>
        </p:nvSpPr>
        <p:spPr>
          <a:xfrm>
            <a:off x="2759006" y="2408870"/>
            <a:ext cx="3547894" cy="1015663"/>
          </a:xfrm>
          <a:prstGeom prst="rect">
            <a:avLst/>
          </a:prstGeom>
        </p:spPr>
        <p:txBody>
          <a:bodyPr wrap="none">
            <a:spAutoFit/>
          </a:bodyPr>
          <a:lstStyle/>
          <a:p>
            <a:pPr algn="ctr"/>
            <a:r>
              <a:rPr lang="it-IT" sz="3000" b="1" u="sng" dirty="0" err="1">
                <a:solidFill>
                  <a:schemeClr val="bg1"/>
                </a:solidFill>
                <a:latin typeface="Garamond" panose="02020404030301010803" pitchFamily="18" charset="0"/>
              </a:rPr>
              <a:t>Industry&amp;functional</a:t>
            </a:r>
            <a:r>
              <a:rPr lang="it-IT" sz="3000" b="1" u="sng" dirty="0">
                <a:solidFill>
                  <a:schemeClr val="bg1"/>
                </a:solidFill>
                <a:latin typeface="Garamond" panose="02020404030301010803" pitchFamily="18" charset="0"/>
              </a:rPr>
              <a:t/>
            </a:r>
            <a:br>
              <a:rPr lang="it-IT" sz="3000" b="1" u="sng" dirty="0">
                <a:solidFill>
                  <a:schemeClr val="bg1"/>
                </a:solidFill>
                <a:latin typeface="Garamond" panose="02020404030301010803" pitchFamily="18" charset="0"/>
              </a:rPr>
            </a:br>
            <a:r>
              <a:rPr lang="it-IT" sz="3000" b="1" u="sng" dirty="0">
                <a:solidFill>
                  <a:schemeClr val="bg1"/>
                </a:solidFill>
                <a:latin typeface="Garamond" panose="02020404030301010803" pitchFamily="18" charset="0"/>
              </a:rPr>
              <a:t>Analysis</a:t>
            </a:r>
            <a:endParaRPr lang="en-US" sz="30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034741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0959" y="438412"/>
            <a:ext cx="5627801"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Industry Analysis</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Possibili fonti informative</a:t>
            </a:r>
            <a:endParaRPr lang="en-US" sz="2800" b="1" i="1" u="sng" dirty="0">
              <a:solidFill>
                <a:prstClr val="black"/>
              </a:solidFill>
              <a:latin typeface="Garamond" panose="02020404030301010803" pitchFamily="18" charset="0"/>
            </a:endParaRPr>
          </a:p>
        </p:txBody>
      </p:sp>
      <p:sp>
        <p:nvSpPr>
          <p:cNvPr id="17" name="Rectangle 16"/>
          <p:cNvSpPr/>
          <p:nvPr/>
        </p:nvSpPr>
        <p:spPr>
          <a:xfrm>
            <a:off x="441792" y="2487828"/>
            <a:ext cx="2973067" cy="75570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prstClr val="black"/>
                </a:solidFill>
                <a:latin typeface="Garamond" panose="02020404030301010803" pitchFamily="18" charset="0"/>
              </a:rPr>
              <a:t>Informativa</a:t>
            </a:r>
            <a:r>
              <a:rPr lang="en-US" b="1" dirty="0">
                <a:solidFill>
                  <a:prstClr val="black"/>
                </a:solidFill>
                <a:latin typeface="Garamond" panose="02020404030301010803" pitchFamily="18" charset="0"/>
              </a:rPr>
              <a:t> di </a:t>
            </a:r>
            <a:r>
              <a:rPr lang="en-US" b="1" dirty="0" err="1">
                <a:solidFill>
                  <a:prstClr val="black"/>
                </a:solidFill>
                <a:latin typeface="Garamond" panose="02020404030301010803" pitchFamily="18" charset="0"/>
              </a:rPr>
              <a:t>Bilancio</a:t>
            </a:r>
            <a:endParaRPr lang="en-US" b="1" dirty="0">
              <a:solidFill>
                <a:prstClr val="black"/>
              </a:solidFill>
              <a:latin typeface="Garamond" panose="02020404030301010803" pitchFamily="18" charset="0"/>
            </a:endParaRPr>
          </a:p>
        </p:txBody>
      </p:sp>
      <p:sp>
        <p:nvSpPr>
          <p:cNvPr id="20" name="Rectangle 19"/>
          <p:cNvSpPr/>
          <p:nvPr/>
        </p:nvSpPr>
        <p:spPr>
          <a:xfrm>
            <a:off x="441792" y="3384483"/>
            <a:ext cx="2973067" cy="14235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prstClr val="black"/>
                </a:solidFill>
                <a:latin typeface="Garamond" panose="02020404030301010803" pitchFamily="18" charset="0"/>
              </a:rPr>
              <a:t>I dati raccolti internamente </a:t>
            </a:r>
            <a:r>
              <a:rPr lang="it-IT" dirty="0">
                <a:solidFill>
                  <a:prstClr val="black"/>
                </a:solidFill>
                <a:latin typeface="Garamond" panose="02020404030301010803" pitchFamily="18" charset="0"/>
              </a:rPr>
              <a:t>(informazioni sui trend di mercato, SWOT </a:t>
            </a:r>
            <a:r>
              <a:rPr lang="it-IT" dirty="0" err="1">
                <a:solidFill>
                  <a:prstClr val="black"/>
                </a:solidFill>
                <a:latin typeface="Garamond" panose="02020404030301010803" pitchFamily="18" charset="0"/>
              </a:rPr>
              <a:t>analysis</a:t>
            </a:r>
            <a:r>
              <a:rPr lang="it-IT" dirty="0">
                <a:solidFill>
                  <a:prstClr val="black"/>
                </a:solidFill>
                <a:latin typeface="Garamond" panose="02020404030301010803" pitchFamily="18" charset="0"/>
              </a:rPr>
              <a:t> usate per budget o spiani strategici, </a:t>
            </a:r>
            <a:r>
              <a:rPr lang="it-IT" dirty="0" err="1">
                <a:solidFill>
                  <a:prstClr val="black"/>
                </a:solidFill>
                <a:latin typeface="Garamond" panose="02020404030301010803" pitchFamily="18" charset="0"/>
              </a:rPr>
              <a:t>ecc</a:t>
            </a:r>
            <a:r>
              <a:rPr lang="it-IT" dirty="0">
                <a:solidFill>
                  <a:prstClr val="black"/>
                </a:solidFill>
                <a:latin typeface="Garamond" panose="02020404030301010803" pitchFamily="18" charset="0"/>
              </a:rPr>
              <a:t>…) </a:t>
            </a:r>
            <a:endParaRPr lang="it-IT" dirty="0" smtClean="0">
              <a:solidFill>
                <a:prstClr val="black"/>
              </a:solidFill>
              <a:latin typeface="Garamond" panose="02020404030301010803" pitchFamily="18" charset="0"/>
            </a:endParaRPr>
          </a:p>
        </p:txBody>
      </p:sp>
      <p:sp>
        <p:nvSpPr>
          <p:cNvPr id="21" name="Rectangle 20"/>
          <p:cNvSpPr/>
          <p:nvPr/>
        </p:nvSpPr>
        <p:spPr>
          <a:xfrm>
            <a:off x="442747" y="4948978"/>
            <a:ext cx="2972112" cy="10433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prstClr val="black"/>
                </a:solidFill>
                <a:latin typeface="Garamond" panose="02020404030301010803" pitchFamily="18" charset="0"/>
              </a:rPr>
              <a:t>Il Dipartimento </a:t>
            </a:r>
            <a:r>
              <a:rPr lang="it-IT" b="1" dirty="0" smtClean="0">
                <a:solidFill>
                  <a:prstClr val="black"/>
                </a:solidFill>
                <a:latin typeface="Garamond" panose="02020404030301010803" pitchFamily="18" charset="0"/>
              </a:rPr>
              <a:t>di Marketing  </a:t>
            </a:r>
            <a:endParaRPr lang="it-IT" b="1" dirty="0">
              <a:solidFill>
                <a:prstClr val="black"/>
              </a:solidFill>
              <a:latin typeface="Garamond" panose="02020404030301010803" pitchFamily="18" charset="0"/>
            </a:endParaRPr>
          </a:p>
          <a:p>
            <a:r>
              <a:rPr lang="it-IT" dirty="0">
                <a:solidFill>
                  <a:prstClr val="black"/>
                </a:solidFill>
                <a:latin typeface="Garamond" panose="02020404030301010803" pitchFamily="18" charset="0"/>
              </a:rPr>
              <a:t>(studi sulla posizione del brand, sui competitors, </a:t>
            </a:r>
            <a:r>
              <a:rPr lang="it-IT" dirty="0" err="1">
                <a:solidFill>
                  <a:prstClr val="black"/>
                </a:solidFill>
                <a:latin typeface="Garamond" panose="02020404030301010803" pitchFamily="18" charset="0"/>
              </a:rPr>
              <a:t>ecc</a:t>
            </a:r>
            <a:r>
              <a:rPr lang="it-IT" dirty="0">
                <a:solidFill>
                  <a:prstClr val="black"/>
                </a:solidFill>
                <a:latin typeface="Garamond" panose="02020404030301010803" pitchFamily="18" charset="0"/>
              </a:rPr>
              <a:t>…)</a:t>
            </a:r>
          </a:p>
        </p:txBody>
      </p:sp>
      <p:sp>
        <p:nvSpPr>
          <p:cNvPr id="22" name="Rectangle 21"/>
          <p:cNvSpPr/>
          <p:nvPr/>
        </p:nvSpPr>
        <p:spPr>
          <a:xfrm>
            <a:off x="5790784" y="2487828"/>
            <a:ext cx="2973067" cy="755708"/>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prstClr val="black"/>
                </a:solidFill>
                <a:latin typeface="Garamond" panose="02020404030301010803" pitchFamily="18" charset="0"/>
              </a:rPr>
              <a:t>Articoli pubblicati su quotidiani, giornali, riviste accademiche</a:t>
            </a:r>
          </a:p>
        </p:txBody>
      </p:sp>
      <p:sp>
        <p:nvSpPr>
          <p:cNvPr id="23" name="Rectangle 22"/>
          <p:cNvSpPr/>
          <p:nvPr/>
        </p:nvSpPr>
        <p:spPr>
          <a:xfrm>
            <a:off x="5790783" y="4948978"/>
            <a:ext cx="2976768" cy="10433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prstClr val="black"/>
                </a:solidFill>
                <a:latin typeface="Garamond" panose="02020404030301010803" pitchFamily="18" charset="0"/>
              </a:rPr>
              <a:t>Materiale prodotto da associazioni di settore, di categoria, </a:t>
            </a:r>
            <a:r>
              <a:rPr lang="it-IT" b="1" dirty="0" err="1">
                <a:solidFill>
                  <a:prstClr val="black"/>
                </a:solidFill>
                <a:latin typeface="Garamond" panose="02020404030301010803" pitchFamily="18" charset="0"/>
              </a:rPr>
              <a:t>ecc</a:t>
            </a:r>
            <a:r>
              <a:rPr lang="it-IT" b="1" dirty="0">
                <a:solidFill>
                  <a:prstClr val="black"/>
                </a:solidFill>
                <a:latin typeface="Garamond" panose="02020404030301010803" pitchFamily="18" charset="0"/>
              </a:rPr>
              <a:t>…</a:t>
            </a:r>
          </a:p>
        </p:txBody>
      </p:sp>
      <p:grpSp>
        <p:nvGrpSpPr>
          <p:cNvPr id="15" name="Group 14"/>
          <p:cNvGrpSpPr/>
          <p:nvPr/>
        </p:nvGrpSpPr>
        <p:grpSpPr>
          <a:xfrm>
            <a:off x="395926" y="364176"/>
            <a:ext cx="8328581" cy="148472"/>
            <a:chOff x="527901" y="527901"/>
            <a:chExt cx="11104775" cy="197963"/>
          </a:xfrm>
        </p:grpSpPr>
        <p:cxnSp>
          <p:nvCxnSpPr>
            <p:cNvPr id="18" name="Straight Connector 17"/>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Oval 26"/>
          <p:cNvSpPr/>
          <p:nvPr/>
        </p:nvSpPr>
        <p:spPr>
          <a:xfrm>
            <a:off x="3695532" y="2924861"/>
            <a:ext cx="1814577" cy="159814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prstClr val="white"/>
                </a:solidFill>
                <a:latin typeface="Garamond" panose="02020404030301010803" pitchFamily="18" charset="0"/>
              </a:rPr>
              <a:t>Le fonti possono essere INTERNE ed ESTERNE</a:t>
            </a:r>
          </a:p>
        </p:txBody>
      </p:sp>
      <p:sp>
        <p:nvSpPr>
          <p:cNvPr id="3" name="Slide Number Placeholder 2"/>
          <p:cNvSpPr>
            <a:spLocks noGrp="1"/>
          </p:cNvSpPr>
          <p:nvPr>
            <p:ph type="sldNum" sz="quarter" idx="12"/>
          </p:nvPr>
        </p:nvSpPr>
        <p:spPr/>
        <p:txBody>
          <a:bodyPr/>
          <a:lstStyle/>
          <a:p>
            <a:fld id="{EEC5C06A-4225-44F2-97B0-5B6E32F4D6CD}" type="slidenum">
              <a:rPr lang="en-US" smtClean="0">
                <a:solidFill>
                  <a:prstClr val="black">
                    <a:tint val="75000"/>
                  </a:prstClr>
                </a:solidFill>
              </a:rPr>
              <a:pPr/>
              <a:t>10</a:t>
            </a:fld>
            <a:endParaRPr lang="en-US">
              <a:solidFill>
                <a:prstClr val="black">
                  <a:tint val="75000"/>
                </a:prstClr>
              </a:solidFill>
            </a:endParaRPr>
          </a:p>
        </p:txBody>
      </p:sp>
      <p:sp>
        <p:nvSpPr>
          <p:cNvPr id="28" name="Rectangle 27"/>
          <p:cNvSpPr/>
          <p:nvPr/>
        </p:nvSpPr>
        <p:spPr>
          <a:xfrm>
            <a:off x="5790784" y="3384484"/>
            <a:ext cx="2973067" cy="142354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latin typeface="Garamond" panose="02020404030301010803" pitchFamily="18" charset="0"/>
              </a:rPr>
              <a:t>Indagini governative o svolte da enti sovranazionali </a:t>
            </a:r>
          </a:p>
        </p:txBody>
      </p:sp>
      <p:sp>
        <p:nvSpPr>
          <p:cNvPr id="29" name="Rectangle 28"/>
          <p:cNvSpPr/>
          <p:nvPr/>
        </p:nvSpPr>
        <p:spPr>
          <a:xfrm>
            <a:off x="3497239" y="4948978"/>
            <a:ext cx="2211164" cy="1043336"/>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b="1" dirty="0">
                <a:solidFill>
                  <a:prstClr val="black"/>
                </a:solidFill>
                <a:latin typeface="Garamond" panose="02020404030301010803" pitchFamily="18" charset="0"/>
              </a:rPr>
              <a:t>Report dei broker o delle società di ricerca </a:t>
            </a:r>
          </a:p>
          <a:p>
            <a:r>
              <a:rPr lang="it-IT" dirty="0">
                <a:solidFill>
                  <a:prstClr val="black"/>
                </a:solidFill>
                <a:latin typeface="Garamond" panose="02020404030301010803" pitchFamily="18" charset="0"/>
              </a:rPr>
              <a:t>(es. </a:t>
            </a:r>
            <a:r>
              <a:rPr lang="it-IT" dirty="0" err="1">
                <a:solidFill>
                  <a:prstClr val="black"/>
                </a:solidFill>
                <a:latin typeface="Garamond" panose="02020404030301010803" pitchFamily="18" charset="0"/>
              </a:rPr>
              <a:t>Datamonitor</a:t>
            </a:r>
            <a:r>
              <a:rPr lang="it-IT" dirty="0">
                <a:solidFill>
                  <a:prstClr val="black"/>
                </a:solidFill>
                <a:latin typeface="Garamond" panose="02020404030301010803" pitchFamily="18" charset="0"/>
              </a:rPr>
              <a:t>)</a:t>
            </a:r>
          </a:p>
        </p:txBody>
      </p:sp>
    </p:spTree>
    <p:extLst>
      <p:ext uri="{BB962C8B-B14F-4D97-AF65-F5344CB8AC3E}">
        <p14:creationId xmlns:p14="http://schemas.microsoft.com/office/powerpoint/2010/main" val="334487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42" y="1396834"/>
            <a:ext cx="8617178" cy="4524315"/>
          </a:xfrm>
          <a:prstGeom prst="rect">
            <a:avLst/>
          </a:prstGeom>
        </p:spPr>
        <p:txBody>
          <a:bodyPr wrap="square">
            <a:spAutoFit/>
          </a:bodyPr>
          <a:lstStyle/>
          <a:p>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Fare leva sulla conoscenza del cliente – incontri per richiedere informazioni </a:t>
            </a:r>
            <a:r>
              <a:rPr lang="it-IT" dirty="0" smtClean="0">
                <a:solidFill>
                  <a:srgbClr val="000000"/>
                </a:solidFill>
                <a:latin typeface="Garamond" panose="02020404030301010803" pitchFamily="18" charset="0"/>
              </a:rPr>
              <a:t>interne</a:t>
            </a:r>
          </a:p>
          <a:p>
            <a:pPr marL="1200150" lvl="2" indent="-285750">
              <a:lnSpc>
                <a:spcPts val="2700"/>
              </a:lnSpc>
              <a:buFont typeface="Wingdings" panose="05000000000000000000" pitchFamily="2" charset="2"/>
              <a:buChar char="v"/>
            </a:pPr>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smtClean="0">
                <a:solidFill>
                  <a:srgbClr val="000000"/>
                </a:solidFill>
                <a:latin typeface="Garamond" panose="02020404030301010803" pitchFamily="18" charset="0"/>
              </a:rPr>
              <a:t>Una </a:t>
            </a:r>
            <a:r>
              <a:rPr lang="it-IT" dirty="0">
                <a:solidFill>
                  <a:srgbClr val="000000"/>
                </a:solidFill>
                <a:latin typeface="Garamond" panose="02020404030301010803" pitchFamily="18" charset="0"/>
              </a:rPr>
              <a:t>fonte oggettiva è più convincente di una semplice </a:t>
            </a:r>
            <a:r>
              <a:rPr lang="it-IT" dirty="0" smtClean="0">
                <a:solidFill>
                  <a:srgbClr val="000000"/>
                </a:solidFill>
                <a:latin typeface="Garamond" panose="02020404030301010803" pitchFamily="18" charset="0"/>
              </a:rPr>
              <a:t>dichiarazione</a:t>
            </a:r>
          </a:p>
          <a:p>
            <a:pPr lvl="2">
              <a:lnSpc>
                <a:spcPts val="2700"/>
              </a:lnSpc>
            </a:pPr>
            <a:endParaRPr lang="it-IT" dirty="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Generalizzazione – il materiale esterno potrebbe non riferirsi specificatamente all’anno di riferimento. Tale materiale può essere utilizzato come illustrativo se si riferisce ad una situazione in </a:t>
            </a:r>
            <a:r>
              <a:rPr lang="it-IT" dirty="0" smtClean="0">
                <a:solidFill>
                  <a:srgbClr val="000000"/>
                </a:solidFill>
                <a:latin typeface="Garamond" panose="02020404030301010803" pitchFamily="18" charset="0"/>
              </a:rPr>
              <a:t>corso</a:t>
            </a:r>
          </a:p>
          <a:p>
            <a:pPr lvl="2">
              <a:lnSpc>
                <a:spcPts val="2700"/>
              </a:lnSpc>
            </a:pPr>
            <a:endParaRPr lang="it-IT" dirty="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Aggiornamenti – può non essere sempre possibile aggiornare le informazioni provenienti da fonti pubbliche. Utilizza la versione più recente se non è possibile fare riferimento allo specifico anno cui ti stai riferendo</a:t>
            </a:r>
            <a:endParaRPr lang="it-IT" dirty="0" smtClean="0">
              <a:solidFill>
                <a:srgbClr val="000000"/>
              </a:solidFill>
              <a:latin typeface="Garamond" panose="02020404030301010803" pitchFamily="18" charset="0"/>
            </a:endParaRPr>
          </a:p>
        </p:txBody>
      </p:sp>
      <p:sp>
        <p:nvSpPr>
          <p:cNvPr id="6" name="TextBox 5"/>
          <p:cNvSpPr txBox="1"/>
          <p:nvPr/>
        </p:nvSpPr>
        <p:spPr>
          <a:xfrm>
            <a:off x="576245" y="438412"/>
            <a:ext cx="6792618" cy="523220"/>
          </a:xfrm>
          <a:prstGeom prst="rect">
            <a:avLst/>
          </a:prstGeom>
          <a:noFill/>
        </p:spPr>
        <p:txBody>
          <a:bodyPr wrap="square" rtlCol="0">
            <a:spAutoFit/>
          </a:bodyPr>
          <a:lstStyle/>
          <a:p>
            <a:r>
              <a:rPr lang="it-IT" sz="2800" b="1" i="1" u="sng" dirty="0">
                <a:latin typeface="Garamond" panose="02020404030301010803" pitchFamily="18" charset="0"/>
              </a:rPr>
              <a:t>Fonti informative – implicazioni pratiche</a:t>
            </a:r>
            <a:endParaRPr lang="en-US" sz="2800" b="1" i="1" u="sng" dirty="0">
              <a:solidFill>
                <a:prstClr val="black"/>
              </a:solidFill>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574563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627" y="1480225"/>
            <a:ext cx="8617178" cy="5264262"/>
          </a:xfrm>
          <a:prstGeom prst="rect">
            <a:avLst/>
          </a:prstGeom>
        </p:spPr>
        <p:txBody>
          <a:bodyPr wrap="square">
            <a:spAutoFit/>
          </a:bodyPr>
          <a:lstStyle/>
          <a:p>
            <a:pPr marL="1200150" lvl="2" indent="-285750">
              <a:lnSpc>
                <a:spcPts val="2700"/>
              </a:lnSpc>
              <a:buFont typeface="Wingdings" panose="05000000000000000000" pitchFamily="2" charset="2"/>
              <a:buChar char="v"/>
            </a:pPr>
            <a:r>
              <a:rPr lang="it-IT" dirty="0" smtClean="0">
                <a:solidFill>
                  <a:srgbClr val="000000"/>
                </a:solidFill>
                <a:latin typeface="Garamond" panose="02020404030301010803" pitchFamily="18" charset="0"/>
              </a:rPr>
              <a:t>Geografia </a:t>
            </a:r>
            <a:r>
              <a:rPr lang="it-IT" dirty="0">
                <a:solidFill>
                  <a:srgbClr val="000000"/>
                </a:solidFill>
                <a:latin typeface="Garamond" panose="02020404030301010803" pitchFamily="18" charset="0"/>
              </a:rPr>
              <a:t>- Prospettiva</a:t>
            </a:r>
          </a:p>
          <a:p>
            <a:pPr marL="1200150" lvl="2" indent="-285750">
              <a:lnSpc>
                <a:spcPts val="2700"/>
              </a:lnSpc>
              <a:buFont typeface="Wingdings" panose="05000000000000000000" pitchFamily="2" charset="2"/>
              <a:buChar char="ü"/>
            </a:pPr>
            <a:r>
              <a:rPr lang="it-IT" dirty="0" smtClean="0">
                <a:solidFill>
                  <a:srgbClr val="000000"/>
                </a:solidFill>
                <a:latin typeface="Garamond" panose="02020404030301010803" pitchFamily="18" charset="0"/>
              </a:rPr>
              <a:t>Inizia </a:t>
            </a:r>
            <a:r>
              <a:rPr lang="it-IT" dirty="0">
                <a:solidFill>
                  <a:srgbClr val="000000"/>
                </a:solidFill>
                <a:latin typeface="Garamond" panose="02020404030301010803" pitchFamily="18" charset="0"/>
              </a:rPr>
              <a:t>dalla prospettiva globale e procedi con quella regionale fino alla locale</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La prospettiva locale è un sottoinsieme di quella regionale/locale o sono nettamente diverse?</a:t>
            </a:r>
          </a:p>
          <a:p>
            <a:pPr lvl="2">
              <a:lnSpc>
                <a:spcPts val="2700"/>
              </a:lnSpc>
            </a:pPr>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Cronologia – Trend Storici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Quanto deve essere ampio trend storico di cui hai bisogno? </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Qual è il grado di volatilità dell’</a:t>
            </a:r>
            <a:r>
              <a:rPr lang="it-IT" dirty="0" err="1">
                <a:solidFill>
                  <a:srgbClr val="000000"/>
                </a:solidFill>
                <a:latin typeface="Garamond" panose="02020404030301010803" pitchFamily="18" charset="0"/>
              </a:rPr>
              <a:t>industry</a:t>
            </a:r>
            <a:r>
              <a:rPr lang="it-IT" dirty="0">
                <a:solidFill>
                  <a:srgbClr val="000000"/>
                </a:solidFill>
                <a:latin typeface="Garamond" panose="02020404030301010803" pitchFamily="18" charset="0"/>
              </a:rPr>
              <a:t>?</a:t>
            </a:r>
          </a:p>
          <a:p>
            <a:pPr lvl="2">
              <a:lnSpc>
                <a:spcPts val="2700"/>
              </a:lnSpc>
            </a:pPr>
            <a:endParaRPr lang="it-IT" dirty="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Prodotti - Caratteristiche</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Natura</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Ciclo</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Portafoglio</a:t>
            </a:r>
          </a:p>
          <a:p>
            <a:pPr lvl="2">
              <a:lnSpc>
                <a:spcPts val="2700"/>
              </a:lnSpc>
            </a:pPr>
            <a:endParaRPr lang="it-IT" dirty="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Rischio e investimento</a:t>
            </a:r>
          </a:p>
        </p:txBody>
      </p:sp>
      <p:sp>
        <p:nvSpPr>
          <p:cNvPr id="6" name="TextBox 5"/>
          <p:cNvSpPr txBox="1"/>
          <p:nvPr/>
        </p:nvSpPr>
        <p:spPr>
          <a:xfrm>
            <a:off x="576245" y="438412"/>
            <a:ext cx="6792618" cy="954107"/>
          </a:xfrm>
          <a:prstGeom prst="rect">
            <a:avLst/>
          </a:prstGeom>
          <a:noFill/>
        </p:spPr>
        <p:txBody>
          <a:bodyPr wrap="square" rtlCol="0">
            <a:spAutoFit/>
          </a:bodyPr>
          <a:lstStyle/>
          <a:p>
            <a:r>
              <a:rPr lang="it-IT" sz="2800" b="1" i="1" u="sng" dirty="0">
                <a:latin typeface="Garamond" panose="02020404030301010803" pitchFamily="18" charset="0"/>
              </a:rPr>
              <a:t>Organizzare le informazioni</a:t>
            </a:r>
            <a:br>
              <a:rPr lang="it-IT" sz="2800" b="1" i="1" u="sng" dirty="0">
                <a:latin typeface="Garamond" panose="02020404030301010803" pitchFamily="18" charset="0"/>
              </a:rPr>
            </a:br>
            <a:r>
              <a:rPr lang="it-IT" sz="2800" b="1" i="1" u="sng" dirty="0">
                <a:latin typeface="Garamond" panose="02020404030301010803" pitchFamily="18" charset="0"/>
              </a:rPr>
              <a:t>Temi</a:t>
            </a:r>
            <a:endParaRPr lang="en-US" sz="2800" b="1" i="1" u="sng" dirty="0">
              <a:solidFill>
                <a:prstClr val="black"/>
              </a:solidFill>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943431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627" y="1612277"/>
            <a:ext cx="7192681" cy="4524315"/>
          </a:xfrm>
          <a:prstGeom prst="rect">
            <a:avLst/>
          </a:prstGeom>
        </p:spPr>
        <p:txBody>
          <a:bodyPr wrap="square">
            <a:spAutoFit/>
          </a:bodyPr>
          <a:lstStyle/>
          <a:p>
            <a:r>
              <a:rPr lang="it-IT" b="1" u="sng" dirty="0">
                <a:solidFill>
                  <a:prstClr val="black"/>
                </a:solidFill>
                <a:latin typeface="Garamond" panose="02020404030301010803" pitchFamily="18" charset="0"/>
              </a:rPr>
              <a:t>CAPITOLO 1</a:t>
            </a:r>
          </a:p>
          <a:p>
            <a:endParaRPr lang="it-IT" b="1" u="sng" dirty="0">
              <a:solidFill>
                <a:prstClr val="black"/>
              </a:solidFill>
              <a:latin typeface="Garamond" panose="02020404030301010803" pitchFamily="18" charset="0"/>
            </a:endParaRPr>
          </a:p>
          <a:p>
            <a:pPr marL="285750" indent="-285750">
              <a:buFont typeface="Courier New" panose="02070309020205020404" pitchFamily="49" charset="0"/>
              <a:buChar char="o"/>
            </a:pPr>
            <a:r>
              <a:rPr lang="it-IT" u="sng" dirty="0">
                <a:solidFill>
                  <a:prstClr val="black"/>
                </a:solidFill>
                <a:latin typeface="Garamond" panose="02020404030301010803" pitchFamily="18" charset="0"/>
              </a:rPr>
              <a:t>Definizione dell’</a:t>
            </a:r>
            <a:r>
              <a:rPr lang="it-IT" u="sng" dirty="0" err="1">
                <a:solidFill>
                  <a:prstClr val="black"/>
                </a:solidFill>
                <a:latin typeface="Garamond" panose="02020404030301010803" pitchFamily="18" charset="0"/>
              </a:rPr>
              <a:t>industry</a:t>
            </a:r>
            <a:r>
              <a:rPr lang="it-IT" u="sng" dirty="0">
                <a:solidFill>
                  <a:prstClr val="black"/>
                </a:solidFill>
                <a:latin typeface="Garamond" panose="02020404030301010803" pitchFamily="18" charset="0"/>
              </a:rPr>
              <a:t> con riferimento ai prodotti</a:t>
            </a:r>
          </a:p>
          <a:p>
            <a:pPr marL="285750" indent="-285750">
              <a:buFont typeface="Courier New" panose="02070309020205020404" pitchFamily="49" charset="0"/>
              <a:buChar char="o"/>
            </a:pPr>
            <a:r>
              <a:rPr lang="it-IT" u="sng" dirty="0">
                <a:solidFill>
                  <a:prstClr val="black"/>
                </a:solidFill>
                <a:latin typeface="Garamond" panose="02020404030301010803" pitchFamily="18" charset="0"/>
              </a:rPr>
              <a:t>Definizione del mercato con riferimento alla geografia </a:t>
            </a:r>
          </a:p>
          <a:p>
            <a:pPr marL="285750" indent="-285750">
              <a:buFont typeface="Courier New" panose="02070309020205020404" pitchFamily="49" charset="0"/>
              <a:buChar char="o"/>
            </a:pPr>
            <a:r>
              <a:rPr lang="it-IT" u="sng" dirty="0">
                <a:solidFill>
                  <a:prstClr val="black"/>
                </a:solidFill>
                <a:latin typeface="Garamond" panose="02020404030301010803" pitchFamily="18" charset="0"/>
              </a:rPr>
              <a:t>Caratteristiche chiave e fattori di successo nell’</a:t>
            </a:r>
            <a:r>
              <a:rPr lang="it-IT" u="sng" dirty="0" err="1">
                <a:solidFill>
                  <a:prstClr val="black"/>
                </a:solidFill>
                <a:latin typeface="Garamond" panose="02020404030301010803" pitchFamily="18" charset="0"/>
              </a:rPr>
              <a:t>industry</a:t>
            </a:r>
            <a:endParaRPr lang="it-IT" u="sng" dirty="0">
              <a:solidFill>
                <a:prstClr val="black"/>
              </a:solidFill>
              <a:latin typeface="Garamond" panose="02020404030301010803" pitchFamily="18" charset="0"/>
            </a:endParaRPr>
          </a:p>
          <a:p>
            <a:pPr marL="285750" indent="-285750">
              <a:buFont typeface="Courier New" panose="02070309020205020404" pitchFamily="49" charset="0"/>
              <a:buChar char="o"/>
            </a:pPr>
            <a:r>
              <a:rPr lang="it-IT" u="sng" dirty="0">
                <a:solidFill>
                  <a:prstClr val="black"/>
                </a:solidFill>
                <a:latin typeface="Garamond" panose="02020404030301010803" pitchFamily="18" charset="0"/>
              </a:rPr>
              <a:t>Cicli – ciclo di vita del prodotto dallo sviluppo alla fine della sua vita</a:t>
            </a:r>
          </a:p>
          <a:p>
            <a:endParaRPr lang="en-US" dirty="0" smtClean="0">
              <a:solidFill>
                <a:prstClr val="black"/>
              </a:solidFill>
              <a:latin typeface="Garamond" panose="02020404030301010803" pitchFamily="18" charset="0"/>
            </a:endParaRPr>
          </a:p>
          <a:p>
            <a:endParaRPr lang="en-US" b="1" u="sng" dirty="0" smtClean="0">
              <a:solidFill>
                <a:prstClr val="black"/>
              </a:solidFill>
              <a:latin typeface="Garamond" panose="02020404030301010803" pitchFamily="18" charset="0"/>
            </a:endParaRPr>
          </a:p>
          <a:p>
            <a:r>
              <a:rPr lang="en-US" b="1" u="sng" dirty="0" smtClean="0">
                <a:solidFill>
                  <a:prstClr val="black"/>
                </a:solidFill>
                <a:latin typeface="Garamond" panose="02020404030301010803" pitchFamily="18" charset="0"/>
              </a:rPr>
              <a:t>CAPITOLO 2</a:t>
            </a:r>
            <a:endParaRPr lang="en-US" b="1" u="sng" dirty="0">
              <a:solidFill>
                <a:prstClr val="black"/>
              </a:solidFill>
              <a:latin typeface="Garamond" panose="02020404030301010803" pitchFamily="18" charset="0"/>
            </a:endParaRPr>
          </a:p>
          <a:p>
            <a:endParaRPr lang="en-US" dirty="0">
              <a:solidFill>
                <a:prstClr val="black"/>
              </a:solidFill>
              <a:latin typeface="Garamond" panose="02020404030301010803" pitchFamily="18" charset="0"/>
            </a:endParaRPr>
          </a:p>
          <a:p>
            <a:pPr marL="285750" indent="-285750">
              <a:buFont typeface="Courier New" panose="02070309020205020404" pitchFamily="49" charset="0"/>
              <a:buChar char="o"/>
            </a:pPr>
            <a:r>
              <a:rPr lang="it-IT" dirty="0">
                <a:solidFill>
                  <a:prstClr val="black"/>
                </a:solidFill>
                <a:latin typeface="Garamond" panose="02020404030301010803" pitchFamily="18" charset="0"/>
              </a:rPr>
              <a:t>Domanda</a:t>
            </a:r>
          </a:p>
          <a:p>
            <a:pPr marL="285750" indent="-285750">
              <a:buFont typeface="Courier New" panose="02070309020205020404" pitchFamily="49" charset="0"/>
              <a:buChar char="o"/>
            </a:pPr>
            <a:r>
              <a:rPr lang="it-IT" dirty="0">
                <a:solidFill>
                  <a:prstClr val="black"/>
                </a:solidFill>
                <a:latin typeface="Garamond" panose="02020404030301010803" pitchFamily="18" charset="0"/>
              </a:rPr>
              <a:t>Gruppi di prodotti e settori</a:t>
            </a:r>
          </a:p>
          <a:p>
            <a:pPr marL="285750" indent="-285750">
              <a:buFont typeface="Courier New" panose="02070309020205020404" pitchFamily="49" charset="0"/>
              <a:buChar char="o"/>
            </a:pPr>
            <a:r>
              <a:rPr lang="it-IT" dirty="0">
                <a:solidFill>
                  <a:prstClr val="black"/>
                </a:solidFill>
                <a:latin typeface="Garamond" panose="02020404030301010803" pitchFamily="18" charset="0"/>
              </a:rPr>
              <a:t>Clienti</a:t>
            </a:r>
          </a:p>
          <a:p>
            <a:pPr marL="285750" indent="-285750">
              <a:buFont typeface="Courier New" panose="02070309020205020404" pitchFamily="49" charset="0"/>
              <a:buChar char="o"/>
            </a:pPr>
            <a:r>
              <a:rPr lang="it-IT" dirty="0">
                <a:solidFill>
                  <a:prstClr val="black"/>
                </a:solidFill>
                <a:latin typeface="Garamond" panose="02020404030301010803" pitchFamily="18" charset="0"/>
              </a:rPr>
              <a:t>Competizione</a:t>
            </a:r>
          </a:p>
          <a:p>
            <a:pPr marL="285750" indent="-285750">
              <a:buFont typeface="Courier New" panose="02070309020205020404" pitchFamily="49" charset="0"/>
              <a:buChar char="o"/>
            </a:pPr>
            <a:r>
              <a:rPr lang="it-IT" dirty="0">
                <a:solidFill>
                  <a:prstClr val="black"/>
                </a:solidFill>
                <a:latin typeface="Garamond" panose="02020404030301010803" pitchFamily="18" charset="0"/>
              </a:rPr>
              <a:t>Posizione relativa dell’azienda</a:t>
            </a:r>
          </a:p>
          <a:p>
            <a:endParaRPr lang="it-IT" dirty="0">
              <a:solidFill>
                <a:prstClr val="black"/>
              </a:solidFill>
              <a:latin typeface="Garamond" panose="02020404030301010803" pitchFamily="18" charset="0"/>
            </a:endParaRPr>
          </a:p>
        </p:txBody>
      </p:sp>
      <p:sp>
        <p:nvSpPr>
          <p:cNvPr id="3" name="TextBox 2"/>
          <p:cNvSpPr txBox="1"/>
          <p:nvPr/>
        </p:nvSpPr>
        <p:spPr>
          <a:xfrm>
            <a:off x="600959" y="438412"/>
            <a:ext cx="8403704"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Organizzare le informazioni</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Schema italiano del Local File </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1579520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29" y="2408443"/>
            <a:ext cx="8617178" cy="3810017"/>
          </a:xfrm>
          <a:prstGeom prst="rect">
            <a:avLst/>
          </a:prstGeom>
        </p:spPr>
        <p:txBody>
          <a:bodyPr wrap="square">
            <a:spAutoFit/>
          </a:bodyPr>
          <a:lstStyle/>
          <a:p>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A quale </a:t>
            </a:r>
            <a:r>
              <a:rPr lang="it-IT" dirty="0" err="1">
                <a:solidFill>
                  <a:srgbClr val="000000"/>
                </a:solidFill>
                <a:latin typeface="Garamond" panose="02020404030301010803" pitchFamily="18" charset="0"/>
              </a:rPr>
              <a:t>industry</a:t>
            </a:r>
            <a:r>
              <a:rPr lang="it-IT" dirty="0">
                <a:solidFill>
                  <a:srgbClr val="000000"/>
                </a:solidFill>
                <a:latin typeface="Garamond" panose="02020404030301010803" pitchFamily="18" charset="0"/>
              </a:rPr>
              <a:t> appartiene l’azienda considerata?</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I fatti illustrati suggeriscono di prendere in considerazione alcuni elementi particolari dell’</a:t>
            </a:r>
            <a:r>
              <a:rPr lang="it-IT" dirty="0" err="1">
                <a:solidFill>
                  <a:srgbClr val="000000"/>
                </a:solidFill>
                <a:latin typeface="Garamond" panose="02020404030301010803" pitchFamily="18" charset="0"/>
              </a:rPr>
              <a:t>industry</a:t>
            </a:r>
            <a:r>
              <a:rPr lang="it-IT" dirty="0">
                <a:solidFill>
                  <a:srgbClr val="000000"/>
                </a:solidFill>
                <a:latin typeface="Garamond" panose="02020404030301010803" pitchFamily="18" charset="0"/>
              </a:rPr>
              <a:t>? Se sì, quali?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Come potrebbero essere esaminati?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Sono presenti evidenze «oggettive» (es. numeri, citazioni, esempi) che potrebbero essere utilizzati come dimostrazioni?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In quale parte della </a:t>
            </a:r>
            <a:r>
              <a:rPr lang="it-IT" dirty="0" err="1">
                <a:solidFill>
                  <a:srgbClr val="000000"/>
                </a:solidFill>
                <a:latin typeface="Garamond" panose="02020404030301010803" pitchFamily="18" charset="0"/>
              </a:rPr>
              <a:t>industry</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analysis</a:t>
            </a:r>
            <a:r>
              <a:rPr lang="it-IT" dirty="0">
                <a:solidFill>
                  <a:srgbClr val="000000"/>
                </a:solidFill>
                <a:latin typeface="Garamond" panose="02020404030301010803" pitchFamily="18" charset="0"/>
              </a:rPr>
              <a:t> potrebbero essere inseriti i fattori di cui alla lettera precedente?</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Le caratteristiche identificate potrebbero riferirsi ad altre </a:t>
            </a:r>
            <a:r>
              <a:rPr lang="it-IT" dirty="0" err="1">
                <a:solidFill>
                  <a:srgbClr val="000000"/>
                </a:solidFill>
                <a:latin typeface="Garamond" panose="02020404030301010803" pitchFamily="18" charset="0"/>
              </a:rPr>
              <a:t>industries</a:t>
            </a:r>
            <a:r>
              <a:rPr lang="it-IT" dirty="0">
                <a:solidFill>
                  <a:srgbClr val="000000"/>
                </a:solidFill>
                <a:latin typeface="Garamond" panose="02020404030301010803" pitchFamily="18" charset="0"/>
              </a:rPr>
              <a:t>?</a:t>
            </a:r>
          </a:p>
          <a:p>
            <a:pPr lvl="2">
              <a:lnSpc>
                <a:spcPts val="2700"/>
              </a:lnSpc>
            </a:pPr>
            <a:endParaRPr lang="it-IT" dirty="0" smtClean="0">
              <a:solidFill>
                <a:srgbClr val="000000"/>
              </a:solidFill>
              <a:latin typeface="Garamond" panose="02020404030301010803" pitchFamily="18" charset="0"/>
            </a:endParaRPr>
          </a:p>
        </p:txBody>
      </p:sp>
      <p:sp>
        <p:nvSpPr>
          <p:cNvPr id="6" name="TextBox 5"/>
          <p:cNvSpPr txBox="1"/>
          <p:nvPr/>
        </p:nvSpPr>
        <p:spPr>
          <a:xfrm>
            <a:off x="600959" y="438412"/>
            <a:ext cx="6792618" cy="954107"/>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Considerazioni</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pratiche</a:t>
            </a:r>
            <a:r>
              <a:rPr lang="en-US" sz="2800" b="1" i="1" u="sng" dirty="0">
                <a:solidFill>
                  <a:prstClr val="black"/>
                </a:solidFill>
                <a:latin typeface="Garamond" panose="02020404030301010803" pitchFamily="18" charset="0"/>
              </a:rPr>
              <a:t/>
            </a:r>
            <a:br>
              <a:rPr lang="en-US" sz="2800" b="1" i="1" u="sng" dirty="0">
                <a:solidFill>
                  <a:prstClr val="black"/>
                </a:solidFill>
                <a:latin typeface="Garamond" panose="02020404030301010803" pitchFamily="18" charset="0"/>
              </a:rPr>
            </a:br>
            <a:r>
              <a:rPr lang="en-US" sz="2800" b="1" i="1" u="sng" dirty="0">
                <a:solidFill>
                  <a:prstClr val="black"/>
                </a:solidFill>
                <a:latin typeface="Garamond" panose="02020404030301010803" pitchFamily="18" charset="0"/>
              </a:rPr>
              <a:t>Quiz - </a:t>
            </a:r>
            <a:r>
              <a:rPr lang="en-US" sz="2800" b="1" i="1" u="sng" dirty="0" err="1">
                <a:solidFill>
                  <a:prstClr val="black"/>
                </a:solidFill>
                <a:latin typeface="Garamond" panose="02020404030301010803" pitchFamily="18" charset="0"/>
              </a:rPr>
              <a:t>Esercitazione</a:t>
            </a:r>
            <a:endParaRPr lang="en-US" sz="2800" b="1" i="1" u="sng" dirty="0">
              <a:solidFill>
                <a:prstClr val="black"/>
              </a:solidFill>
              <a:latin typeface="Garamond" panose="02020404030301010803" pitchFamily="18" charset="0"/>
            </a:endParaRPr>
          </a:p>
        </p:txBody>
      </p:sp>
      <p:sp>
        <p:nvSpPr>
          <p:cNvPr id="7" name="TextBox 6"/>
          <p:cNvSpPr txBox="1"/>
          <p:nvPr/>
        </p:nvSpPr>
        <p:spPr>
          <a:xfrm>
            <a:off x="527593" y="1799281"/>
            <a:ext cx="8065245" cy="923330"/>
          </a:xfrm>
          <a:prstGeom prst="rect">
            <a:avLst/>
          </a:prstGeom>
          <a:noFill/>
        </p:spPr>
        <p:txBody>
          <a:bodyPr wrap="square" rtlCol="0">
            <a:spAutoFit/>
          </a:bodyPr>
          <a:lstStyle/>
          <a:p>
            <a:pPr algn="just"/>
            <a:r>
              <a:rPr lang="it-IT" b="1" dirty="0">
                <a:solidFill>
                  <a:srgbClr val="000000"/>
                </a:solidFill>
                <a:latin typeface="Garamond" panose="02020404030301010803" pitchFamily="18" charset="0"/>
              </a:rPr>
              <a:t>Quali punti sarebbe necessario considerare e inserire nella </a:t>
            </a:r>
            <a:r>
              <a:rPr lang="it-IT" b="1" dirty="0" err="1">
                <a:solidFill>
                  <a:srgbClr val="000000"/>
                </a:solidFill>
                <a:latin typeface="Garamond" panose="02020404030301010803" pitchFamily="18" charset="0"/>
              </a:rPr>
              <a:t>industry</a:t>
            </a:r>
            <a:r>
              <a:rPr lang="it-IT" b="1" dirty="0">
                <a:solidFill>
                  <a:srgbClr val="000000"/>
                </a:solidFill>
                <a:latin typeface="Garamond" panose="02020404030301010803" pitchFamily="18" charset="0"/>
              </a:rPr>
              <a:t> </a:t>
            </a:r>
            <a:r>
              <a:rPr lang="it-IT" b="1" dirty="0" err="1">
                <a:solidFill>
                  <a:srgbClr val="000000"/>
                </a:solidFill>
                <a:latin typeface="Garamond" panose="02020404030301010803" pitchFamily="18" charset="0"/>
              </a:rPr>
              <a:t>analysis</a:t>
            </a:r>
            <a:r>
              <a:rPr lang="it-IT" b="1" dirty="0">
                <a:solidFill>
                  <a:srgbClr val="000000"/>
                </a:solidFill>
                <a:latin typeface="Garamond" panose="02020404030301010803" pitchFamily="18" charset="0"/>
              </a:rPr>
              <a:t> delle successive aziende?</a:t>
            </a:r>
          </a:p>
          <a:p>
            <a:endParaRPr lang="en-US" dirty="0">
              <a:solidFill>
                <a:prstClr val="black"/>
              </a:solidFill>
            </a:endParaRPr>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990054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 name="TextBox 9"/>
          <p:cNvSpPr txBox="1"/>
          <p:nvPr/>
        </p:nvSpPr>
        <p:spPr>
          <a:xfrm>
            <a:off x="617434" y="606696"/>
            <a:ext cx="4473549" cy="584775"/>
          </a:xfrm>
          <a:prstGeom prst="rect">
            <a:avLst/>
          </a:prstGeom>
          <a:noFill/>
        </p:spPr>
        <p:txBody>
          <a:bodyPr wrap="square" rtlCol="0">
            <a:spAutoFit/>
          </a:bodyPr>
          <a:lstStyle/>
          <a:p>
            <a:r>
              <a:rPr lang="en-US" sz="3200" b="1" i="1" u="sng" dirty="0">
                <a:solidFill>
                  <a:prstClr val="white"/>
                </a:solidFill>
                <a:latin typeface="Garamond" panose="02020404030301010803" pitchFamily="18" charset="0"/>
              </a:rPr>
              <a:t>Comparability Analysis</a:t>
            </a: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21308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627" y="2065111"/>
            <a:ext cx="8617178" cy="3901068"/>
          </a:xfrm>
          <a:prstGeom prst="rect">
            <a:avLst/>
          </a:prstGeom>
        </p:spPr>
        <p:txBody>
          <a:bodyPr wrap="square">
            <a:spAutoFit/>
          </a:bodyPr>
          <a:lstStyle/>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L’analisi di comparabilità è il processo  logico-sistematico che consiste nel porre a confronto le caratteristiche di un’operazione tra parti correlate con le caratteristiche osservabili per operazioni tra soggetti indipendenti.</a:t>
            </a:r>
          </a:p>
          <a:p>
            <a:pPr lvl="2">
              <a:lnSpc>
                <a:spcPts val="2700"/>
              </a:lnSpc>
            </a:pPr>
            <a:endParaRPr lang="it-IT" dirty="0" smtClean="0">
              <a:solidFill>
                <a:srgbClr val="000000"/>
              </a:solidFill>
              <a:latin typeface="Garamond" panose="02020404030301010803" pitchFamily="18" charset="0"/>
            </a:endParaRPr>
          </a:p>
          <a:p>
            <a:pPr marL="1200150" lvl="2" indent="-285750">
              <a:lnSpc>
                <a:spcPts val="2700"/>
              </a:lnSpc>
              <a:buFont typeface="Wingdings" panose="05000000000000000000" pitchFamily="2" charset="2"/>
              <a:buChar char="v"/>
            </a:pPr>
            <a:r>
              <a:rPr lang="it-IT" dirty="0">
                <a:solidFill>
                  <a:srgbClr val="000000"/>
                </a:solidFill>
                <a:latin typeface="Garamond" panose="02020404030301010803" pitchFamily="18" charset="0"/>
              </a:rPr>
              <a:t>Fattori di comparabilità:</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Caratteristiche dei beni o servizi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Analisi funzionale</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Termini contrattuali</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Condizioni economiche</a:t>
            </a:r>
          </a:p>
          <a:p>
            <a:pPr marL="1200150" lvl="2" indent="-285750">
              <a:lnSpc>
                <a:spcPts val="2700"/>
              </a:lnSpc>
              <a:buFont typeface="Wingdings" panose="05000000000000000000" pitchFamily="2" charset="2"/>
              <a:buChar char="ü"/>
            </a:pPr>
            <a:r>
              <a:rPr lang="it-IT" dirty="0">
                <a:solidFill>
                  <a:srgbClr val="000000"/>
                </a:solidFill>
                <a:latin typeface="Garamond" panose="02020404030301010803" pitchFamily="18" charset="0"/>
              </a:rPr>
              <a:t>Strategie di business conseguite</a:t>
            </a:r>
          </a:p>
          <a:p>
            <a:pPr lvl="2">
              <a:lnSpc>
                <a:spcPts val="2700"/>
              </a:lnSpc>
            </a:pPr>
            <a:endParaRPr lang="it-IT" dirty="0">
              <a:solidFill>
                <a:srgbClr val="000000"/>
              </a:solidFill>
              <a:latin typeface="Garamond" panose="02020404030301010803" pitchFamily="18" charset="0"/>
            </a:endParaRPr>
          </a:p>
        </p:txBody>
      </p:sp>
      <p:sp>
        <p:nvSpPr>
          <p:cNvPr id="6" name="TextBox 5"/>
          <p:cNvSpPr txBox="1"/>
          <p:nvPr/>
        </p:nvSpPr>
        <p:spPr>
          <a:xfrm>
            <a:off x="576245" y="438412"/>
            <a:ext cx="6792618"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Analisi di comparabilità</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Valutazione delle operazioni</a:t>
            </a:r>
            <a:endParaRPr lang="en-US" sz="2800" b="1" i="1" u="sng" dirty="0">
              <a:solidFill>
                <a:prstClr val="black"/>
              </a:solidFill>
              <a:latin typeface="Garamond" panose="02020404030301010803" pitchFamily="18" charset="0"/>
            </a:endParaRPr>
          </a:p>
        </p:txBody>
      </p:sp>
      <p:grpSp>
        <p:nvGrpSpPr>
          <p:cNvPr id="8" name="Group 7"/>
          <p:cNvGrpSpPr/>
          <p:nvPr/>
        </p:nvGrpSpPr>
        <p:grpSpPr>
          <a:xfrm>
            <a:off x="395926" y="364176"/>
            <a:ext cx="8328581" cy="148472"/>
            <a:chOff x="527901" y="527901"/>
            <a:chExt cx="11104775" cy="197963"/>
          </a:xfrm>
        </p:grpSpPr>
        <p:cxnSp>
          <p:nvCxnSpPr>
            <p:cNvPr id="9" name="Straight Connector 8"/>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456193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Analisi di comparabilità</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Caratteristiche dei beni e servizi</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solidFill>
                  <a:prstClr val="black">
                    <a:tint val="75000"/>
                  </a:prstClr>
                </a:solidFill>
              </a:rPr>
              <a:pPr/>
              <a:t>17</a:t>
            </a:fld>
            <a:endParaRPr lang="en-US">
              <a:solidFill>
                <a:prstClr val="black">
                  <a:tint val="75000"/>
                </a:prstClr>
              </a:solidFill>
            </a:endParaRPr>
          </a:p>
        </p:txBody>
      </p:sp>
      <p:sp>
        <p:nvSpPr>
          <p:cNvPr id="9" name="Rounded Rectangle 4"/>
          <p:cNvSpPr/>
          <p:nvPr/>
        </p:nvSpPr>
        <p:spPr>
          <a:xfrm>
            <a:off x="1099078" y="1926967"/>
            <a:ext cx="3258738" cy="1200329"/>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BENI MATERIALI</a:t>
            </a:r>
          </a:p>
        </p:txBody>
      </p:sp>
      <p:sp>
        <p:nvSpPr>
          <p:cNvPr id="10" name="Rectangle 9"/>
          <p:cNvSpPr/>
          <p:nvPr/>
        </p:nvSpPr>
        <p:spPr>
          <a:xfrm>
            <a:off x="4473655" y="1926968"/>
            <a:ext cx="3356918" cy="1200329"/>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latin typeface="Garamond" panose="02020404030301010803" pitchFamily="18" charset="0"/>
              </a:rPr>
              <a:t>Caratteristiche fisiche e tecniche</a:t>
            </a:r>
          </a:p>
          <a:p>
            <a:pPr marL="285750" indent="-285750">
              <a:buFont typeface="Wingdings" panose="05000000000000000000" pitchFamily="2" charset="2"/>
              <a:buChar char="ü"/>
            </a:pPr>
            <a:r>
              <a:rPr lang="it-IT" dirty="0">
                <a:latin typeface="Garamond" panose="02020404030301010803" pitchFamily="18" charset="0"/>
              </a:rPr>
              <a:t>quantità / volume delle forniture</a:t>
            </a:r>
          </a:p>
          <a:p>
            <a:pPr marL="285750" indent="-285750">
              <a:buFont typeface="Wingdings" panose="05000000000000000000" pitchFamily="2" charset="2"/>
              <a:buChar char="ü"/>
            </a:pPr>
            <a:r>
              <a:rPr lang="it-IT" dirty="0">
                <a:latin typeface="Garamond" panose="02020404030301010803" pitchFamily="18" charset="0"/>
              </a:rPr>
              <a:t>Qualità e affidabilità</a:t>
            </a:r>
          </a:p>
        </p:txBody>
      </p:sp>
      <p:sp>
        <p:nvSpPr>
          <p:cNvPr id="11" name="Rounded Rectangle 4"/>
          <p:cNvSpPr/>
          <p:nvPr/>
        </p:nvSpPr>
        <p:spPr>
          <a:xfrm>
            <a:off x="1099078" y="3274270"/>
            <a:ext cx="3258738" cy="1477327"/>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Garamond" panose="02020404030301010803" pitchFamily="18" charset="0"/>
              </a:rPr>
              <a:t>BENI </a:t>
            </a:r>
            <a:r>
              <a:rPr lang="it-IT" b="1" dirty="0" smtClean="0">
                <a:solidFill>
                  <a:schemeClr val="tx1"/>
                </a:solidFill>
                <a:latin typeface="Garamond" panose="02020404030301010803" pitchFamily="18" charset="0"/>
              </a:rPr>
              <a:t>IMMATERIALI</a:t>
            </a:r>
            <a:endParaRPr lang="it-IT" b="1" dirty="0">
              <a:solidFill>
                <a:schemeClr val="tx1"/>
              </a:solidFill>
              <a:latin typeface="Garamond" panose="02020404030301010803" pitchFamily="18" charset="0"/>
            </a:endParaRPr>
          </a:p>
        </p:txBody>
      </p:sp>
      <p:sp>
        <p:nvSpPr>
          <p:cNvPr id="12" name="Rectangle 11"/>
          <p:cNvSpPr/>
          <p:nvPr/>
        </p:nvSpPr>
        <p:spPr>
          <a:xfrm>
            <a:off x="4473655" y="4896725"/>
            <a:ext cx="3356918" cy="923330"/>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latin typeface="Garamond" panose="02020404030301010803" pitchFamily="18" charset="0"/>
              </a:rPr>
              <a:t>Effettività</a:t>
            </a:r>
          </a:p>
          <a:p>
            <a:pPr marL="285750" indent="-285750">
              <a:buFont typeface="Wingdings" panose="05000000000000000000" pitchFamily="2" charset="2"/>
              <a:buChar char="ü"/>
            </a:pPr>
            <a:r>
              <a:rPr lang="it-IT" dirty="0">
                <a:latin typeface="Garamond" panose="02020404030301010803" pitchFamily="18" charset="0"/>
              </a:rPr>
              <a:t>Natura dell’attività</a:t>
            </a:r>
          </a:p>
          <a:p>
            <a:pPr marL="285750" indent="-285750">
              <a:buFont typeface="Wingdings" panose="05000000000000000000" pitchFamily="2" charset="2"/>
              <a:buChar char="ü"/>
            </a:pPr>
            <a:r>
              <a:rPr lang="it-IT" dirty="0">
                <a:latin typeface="Garamond" panose="02020404030301010803" pitchFamily="18" charset="0"/>
              </a:rPr>
              <a:t>Estensione e scopo del servizio</a:t>
            </a:r>
          </a:p>
        </p:txBody>
      </p:sp>
      <p:sp>
        <p:nvSpPr>
          <p:cNvPr id="13" name="Rounded Rectangle 4"/>
          <p:cNvSpPr/>
          <p:nvPr/>
        </p:nvSpPr>
        <p:spPr>
          <a:xfrm>
            <a:off x="1099078" y="4879024"/>
            <a:ext cx="3258738" cy="941031"/>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Garamond" panose="02020404030301010803" pitchFamily="18" charset="0"/>
              </a:rPr>
              <a:t>SERVIZI </a:t>
            </a:r>
            <a:endParaRPr lang="it-IT" b="1" dirty="0">
              <a:solidFill>
                <a:schemeClr val="tx1"/>
              </a:solidFill>
              <a:latin typeface="Garamond" panose="02020404030301010803" pitchFamily="18" charset="0"/>
            </a:endParaRPr>
          </a:p>
        </p:txBody>
      </p:sp>
      <p:sp>
        <p:nvSpPr>
          <p:cNvPr id="14" name="Rectangle 13"/>
          <p:cNvSpPr/>
          <p:nvPr/>
        </p:nvSpPr>
        <p:spPr>
          <a:xfrm>
            <a:off x="4473655" y="3273347"/>
            <a:ext cx="3356918" cy="1477328"/>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latin typeface="Garamond" panose="02020404030301010803" pitchFamily="18" charset="0"/>
              </a:rPr>
              <a:t>Tipologia (brevetto, marchio, know-how)</a:t>
            </a:r>
          </a:p>
          <a:p>
            <a:pPr marL="285750" indent="-285750">
              <a:buFont typeface="Wingdings" panose="05000000000000000000" pitchFamily="2" charset="2"/>
              <a:buChar char="ü"/>
            </a:pPr>
            <a:r>
              <a:rPr lang="it-IT" dirty="0">
                <a:latin typeface="Garamond" panose="02020404030301010803" pitchFamily="18" charset="0"/>
              </a:rPr>
              <a:t>Condizioni contrattuali</a:t>
            </a:r>
          </a:p>
          <a:p>
            <a:pPr marL="285750" indent="-285750">
              <a:buFont typeface="Wingdings" panose="05000000000000000000" pitchFamily="2" charset="2"/>
              <a:buChar char="ü"/>
            </a:pPr>
            <a:r>
              <a:rPr lang="it-IT" dirty="0">
                <a:latin typeface="Garamond" panose="02020404030301010803" pitchFamily="18" charset="0"/>
              </a:rPr>
              <a:t>Durata e protezione del diritto</a:t>
            </a:r>
          </a:p>
          <a:p>
            <a:pPr marL="285750" indent="-285750">
              <a:buFont typeface="Wingdings" panose="05000000000000000000" pitchFamily="2" charset="2"/>
              <a:buChar char="ü"/>
            </a:pPr>
            <a:r>
              <a:rPr lang="it-IT" dirty="0">
                <a:latin typeface="Garamond" panose="02020404030301010803" pitchFamily="18" charset="0"/>
              </a:rPr>
              <a:t>Vantaggi conseguiti</a:t>
            </a:r>
          </a:p>
        </p:txBody>
      </p:sp>
    </p:spTree>
    <p:extLst>
      <p:ext uri="{BB962C8B-B14F-4D97-AF65-F5344CB8AC3E}">
        <p14:creationId xmlns:p14="http://schemas.microsoft.com/office/powerpoint/2010/main" val="3531308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Analisi di comparabilità</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Analisi funzionale</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solidFill>
                  <a:prstClr val="black">
                    <a:tint val="75000"/>
                  </a:prstClr>
                </a:solidFill>
              </a:rPr>
              <a:pPr/>
              <a:t>18</a:t>
            </a:fld>
            <a:endParaRPr lang="en-US">
              <a:solidFill>
                <a:prstClr val="black">
                  <a:tint val="75000"/>
                </a:prstClr>
              </a:solidFill>
            </a:endParaRPr>
          </a:p>
        </p:txBody>
      </p:sp>
      <p:sp>
        <p:nvSpPr>
          <p:cNvPr id="15" name="Oval 14"/>
          <p:cNvSpPr/>
          <p:nvPr/>
        </p:nvSpPr>
        <p:spPr>
          <a:xfrm>
            <a:off x="3781168" y="2938627"/>
            <a:ext cx="1762898" cy="136976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err="1">
                <a:latin typeface="Garamond" panose="02020404030301010803" pitchFamily="18" charset="0"/>
              </a:rPr>
              <a:t>Analisi</a:t>
            </a:r>
            <a:r>
              <a:rPr lang="en-US" i="1" dirty="0">
                <a:latin typeface="Garamond" panose="02020404030301010803" pitchFamily="18" charset="0"/>
              </a:rPr>
              <a:t> </a:t>
            </a:r>
            <a:r>
              <a:rPr lang="en-US" i="1" dirty="0" err="1">
                <a:latin typeface="Garamond" panose="02020404030301010803" pitchFamily="18" charset="0"/>
              </a:rPr>
              <a:t>funzionale</a:t>
            </a:r>
            <a:endParaRPr lang="en-US" i="1" dirty="0">
              <a:latin typeface="Garamond" panose="02020404030301010803" pitchFamily="18" charset="0"/>
            </a:endParaRPr>
          </a:p>
        </p:txBody>
      </p:sp>
      <p:graphicFrame>
        <p:nvGraphicFramePr>
          <p:cNvPr id="2" name="Diagram 1"/>
          <p:cNvGraphicFramePr/>
          <p:nvPr>
            <p:extLst>
              <p:ext uri="{D42A27DB-BD31-4B8C-83A1-F6EECF244321}">
                <p14:modId xmlns:p14="http://schemas.microsoft.com/office/powerpoint/2010/main" val="242124799"/>
              </p:ext>
            </p:extLst>
          </p:nvPr>
        </p:nvGraphicFramePr>
        <p:xfrm>
          <a:off x="1523999" y="1396999"/>
          <a:ext cx="6326659" cy="4959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192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1384995"/>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Analisi di comparabilità</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Condizioni contrattuali, circostanze economiche, strategie commerciali</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 name="Slide Number Placeholder 7"/>
          <p:cNvSpPr>
            <a:spLocks noGrp="1"/>
          </p:cNvSpPr>
          <p:nvPr>
            <p:ph type="sldNum" sz="quarter" idx="12"/>
          </p:nvPr>
        </p:nvSpPr>
        <p:spPr/>
        <p:txBody>
          <a:bodyPr/>
          <a:lstStyle/>
          <a:p>
            <a:fld id="{EEC5C06A-4225-44F2-97B0-5B6E32F4D6CD}" type="slidenum">
              <a:rPr lang="en-US" smtClean="0">
                <a:solidFill>
                  <a:prstClr val="black">
                    <a:tint val="75000"/>
                  </a:prstClr>
                </a:solidFill>
              </a:rPr>
              <a:pPr/>
              <a:t>19</a:t>
            </a:fld>
            <a:endParaRPr lang="en-US">
              <a:solidFill>
                <a:prstClr val="black">
                  <a:tint val="75000"/>
                </a:prstClr>
              </a:solidFill>
            </a:endParaRPr>
          </a:p>
        </p:txBody>
      </p:sp>
      <p:sp>
        <p:nvSpPr>
          <p:cNvPr id="9" name="Rounded Rectangle 4"/>
          <p:cNvSpPr/>
          <p:nvPr/>
        </p:nvSpPr>
        <p:spPr>
          <a:xfrm>
            <a:off x="1107316" y="2176975"/>
            <a:ext cx="3258738" cy="923331"/>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black"/>
                </a:solidFill>
                <a:latin typeface="Garamond" panose="02020404030301010803" pitchFamily="18" charset="0"/>
              </a:rPr>
              <a:t>CONDIZIONI CONTRATTUALI</a:t>
            </a:r>
            <a:endParaRPr lang="it-IT" b="1" dirty="0">
              <a:solidFill>
                <a:prstClr val="black"/>
              </a:solidFill>
              <a:latin typeface="Garamond" panose="02020404030301010803" pitchFamily="18" charset="0"/>
            </a:endParaRPr>
          </a:p>
        </p:txBody>
      </p:sp>
      <p:sp>
        <p:nvSpPr>
          <p:cNvPr id="10" name="Rectangle 9"/>
          <p:cNvSpPr/>
          <p:nvPr/>
        </p:nvSpPr>
        <p:spPr>
          <a:xfrm>
            <a:off x="4481893" y="2176976"/>
            <a:ext cx="3356918" cy="923330"/>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solidFill>
                  <a:prstClr val="black"/>
                </a:solidFill>
                <a:latin typeface="Garamond" panose="02020404030301010803" pitchFamily="18" charset="0"/>
              </a:rPr>
              <a:t>Rapporti di esclusiva</a:t>
            </a:r>
          </a:p>
          <a:p>
            <a:pPr marL="285750" indent="-285750">
              <a:buFont typeface="Wingdings" panose="05000000000000000000" pitchFamily="2" charset="2"/>
              <a:buChar char="ü"/>
            </a:pPr>
            <a:r>
              <a:rPr lang="it-IT" dirty="0">
                <a:solidFill>
                  <a:prstClr val="black"/>
                </a:solidFill>
                <a:latin typeface="Garamond" panose="02020404030301010803" pitchFamily="18" charset="0"/>
              </a:rPr>
              <a:t>Delimitazioni territoriali</a:t>
            </a:r>
          </a:p>
          <a:p>
            <a:pPr marL="285750" indent="-285750">
              <a:buFont typeface="Wingdings" panose="05000000000000000000" pitchFamily="2" charset="2"/>
              <a:buChar char="ü"/>
            </a:pPr>
            <a:r>
              <a:rPr lang="it-IT" dirty="0">
                <a:solidFill>
                  <a:prstClr val="black"/>
                </a:solidFill>
                <a:latin typeface="Garamond" panose="02020404030301010803" pitchFamily="18" charset="0"/>
              </a:rPr>
              <a:t>Durata dei contratti</a:t>
            </a:r>
          </a:p>
        </p:txBody>
      </p:sp>
      <p:sp>
        <p:nvSpPr>
          <p:cNvPr id="11" name="Rounded Rectangle 4"/>
          <p:cNvSpPr/>
          <p:nvPr/>
        </p:nvSpPr>
        <p:spPr>
          <a:xfrm>
            <a:off x="1107316" y="3203866"/>
            <a:ext cx="3258738" cy="1477327"/>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latin typeface="Garamond" panose="02020404030301010803" pitchFamily="18" charset="0"/>
              </a:rPr>
              <a:t>CIRCOSTANZE ECONOMICHE</a:t>
            </a:r>
          </a:p>
        </p:txBody>
      </p:sp>
      <p:sp>
        <p:nvSpPr>
          <p:cNvPr id="12" name="Rectangle 11"/>
          <p:cNvSpPr/>
          <p:nvPr/>
        </p:nvSpPr>
        <p:spPr>
          <a:xfrm>
            <a:off x="4481893" y="4784753"/>
            <a:ext cx="3356918" cy="1200329"/>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solidFill>
                  <a:prstClr val="black"/>
                </a:solidFill>
                <a:latin typeface="Garamond" panose="02020404030301010803" pitchFamily="18" charset="0"/>
              </a:rPr>
              <a:t>Penetrazione di un nuovo mercato</a:t>
            </a:r>
          </a:p>
          <a:p>
            <a:pPr marL="285750" indent="-285750">
              <a:buFont typeface="Wingdings" panose="05000000000000000000" pitchFamily="2" charset="2"/>
              <a:buChar char="ü"/>
            </a:pPr>
            <a:r>
              <a:rPr lang="it-IT" dirty="0">
                <a:solidFill>
                  <a:prstClr val="black"/>
                </a:solidFill>
                <a:latin typeface="Garamond" panose="02020404030301010803" pitchFamily="18" charset="0"/>
              </a:rPr>
              <a:t>Ampliamento della gamma di prodotti/servizi</a:t>
            </a:r>
          </a:p>
        </p:txBody>
      </p:sp>
      <p:sp>
        <p:nvSpPr>
          <p:cNvPr id="13" name="Rounded Rectangle 4"/>
          <p:cNvSpPr/>
          <p:nvPr/>
        </p:nvSpPr>
        <p:spPr>
          <a:xfrm>
            <a:off x="1107316" y="4784753"/>
            <a:ext cx="3258738" cy="121803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black"/>
                </a:solidFill>
                <a:latin typeface="Garamond" panose="02020404030301010803" pitchFamily="18" charset="0"/>
              </a:rPr>
              <a:t>SERVIZI </a:t>
            </a:r>
            <a:endParaRPr lang="it-IT" b="1" dirty="0">
              <a:solidFill>
                <a:prstClr val="black"/>
              </a:solidFill>
              <a:latin typeface="Garamond" panose="02020404030301010803" pitchFamily="18" charset="0"/>
            </a:endParaRPr>
          </a:p>
        </p:txBody>
      </p:sp>
      <p:sp>
        <p:nvSpPr>
          <p:cNvPr id="14" name="Rectangle 13"/>
          <p:cNvSpPr/>
          <p:nvPr/>
        </p:nvSpPr>
        <p:spPr>
          <a:xfrm>
            <a:off x="4481893" y="3203866"/>
            <a:ext cx="3356918" cy="1477328"/>
          </a:xfrm>
          <a:prstGeom prst="rect">
            <a:avLst/>
          </a:prstGeom>
          <a:ln w="22225">
            <a:solidFill>
              <a:srgbClr val="002060"/>
            </a:solidFill>
          </a:ln>
        </p:spPr>
        <p:txBody>
          <a:bodyPr wrap="square">
            <a:spAutoFit/>
          </a:bodyPr>
          <a:lstStyle/>
          <a:p>
            <a:pPr marL="285750" indent="-285750">
              <a:buFont typeface="Wingdings" panose="05000000000000000000" pitchFamily="2" charset="2"/>
              <a:buChar char="ü"/>
            </a:pPr>
            <a:r>
              <a:rPr lang="it-IT" dirty="0">
                <a:solidFill>
                  <a:prstClr val="black"/>
                </a:solidFill>
                <a:latin typeface="Garamond" panose="02020404030301010803" pitchFamily="18" charset="0"/>
              </a:rPr>
              <a:t>Situazione del mercato di riferimento delle imprese</a:t>
            </a:r>
          </a:p>
          <a:p>
            <a:pPr marL="285750" indent="-285750">
              <a:buFont typeface="Wingdings" panose="05000000000000000000" pitchFamily="2" charset="2"/>
              <a:buChar char="ü"/>
            </a:pPr>
            <a:r>
              <a:rPr lang="it-IT" dirty="0">
                <a:solidFill>
                  <a:prstClr val="black"/>
                </a:solidFill>
                <a:latin typeface="Garamond" panose="02020404030301010803" pitchFamily="18" charset="0"/>
              </a:rPr>
              <a:t>Livelli di concorrenza e quote di mercato</a:t>
            </a:r>
          </a:p>
          <a:p>
            <a:pPr marL="285750" indent="-285750">
              <a:buFont typeface="Wingdings" panose="05000000000000000000" pitchFamily="2" charset="2"/>
              <a:buChar char="ü"/>
            </a:pPr>
            <a:r>
              <a:rPr lang="it-IT" dirty="0">
                <a:solidFill>
                  <a:prstClr val="black"/>
                </a:solidFill>
                <a:latin typeface="Garamond" panose="02020404030301010803" pitchFamily="18" charset="0"/>
              </a:rPr>
              <a:t>Regolamenti</a:t>
            </a:r>
          </a:p>
        </p:txBody>
      </p:sp>
    </p:spTree>
    <p:extLst>
      <p:ext uri="{BB962C8B-B14F-4D97-AF65-F5344CB8AC3E}">
        <p14:creationId xmlns:p14="http://schemas.microsoft.com/office/powerpoint/2010/main" val="2791547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1119943" y="1629482"/>
            <a:ext cx="5400600" cy="3854901"/>
          </a:xfrm>
          <a:prstGeom prst="rect">
            <a:avLst/>
          </a:prstGeom>
          <a:noFill/>
        </p:spPr>
        <p:txBody>
          <a:bodyPr wrap="square" rtlCol="0">
            <a:spAutoFit/>
          </a:bodyPr>
          <a:lstStyle/>
          <a:p>
            <a:pPr>
              <a:spcAft>
                <a:spcPts val="900"/>
              </a:spcAft>
              <a:buFont typeface="Wingdings" pitchFamily="2" charset="2"/>
              <a:buChar char="§"/>
              <a:tabLst>
                <a:tab pos="266700" algn="l"/>
              </a:tabLst>
            </a:pPr>
            <a:r>
              <a:rPr lang="it-IT" b="1" i="1" dirty="0">
                <a:solidFill>
                  <a:schemeClr val="bg1"/>
                </a:solidFill>
                <a:latin typeface="Garamond" panose="02020404030301010803" pitchFamily="18" charset="0"/>
              </a:rPr>
              <a:t> </a:t>
            </a:r>
            <a:r>
              <a:rPr lang="it-IT" b="1" dirty="0" smtClean="0">
                <a:solidFill>
                  <a:schemeClr val="bg1"/>
                </a:solidFill>
                <a:latin typeface="Garamond" panose="02020404030301010803" pitchFamily="18" charset="0"/>
              </a:rPr>
              <a:t>Il </a:t>
            </a:r>
            <a:r>
              <a:rPr lang="it-IT" b="1" dirty="0">
                <a:solidFill>
                  <a:schemeClr val="bg1"/>
                </a:solidFill>
                <a:latin typeface="Garamond" panose="02020404030301010803" pitchFamily="18" charset="0"/>
              </a:rPr>
              <a:t>progetto Transfer </a:t>
            </a:r>
            <a:r>
              <a:rPr lang="it-IT" b="1" dirty="0" err="1" smtClean="0">
                <a:solidFill>
                  <a:schemeClr val="bg1"/>
                </a:solidFill>
                <a:latin typeface="Garamond" panose="02020404030301010803" pitchFamily="18" charset="0"/>
              </a:rPr>
              <a:t>Pricing</a:t>
            </a:r>
            <a:endParaRPr lang="it-IT" b="1" dirty="0" smtClean="0">
              <a:solidFill>
                <a:schemeClr val="bg1"/>
              </a:solidFill>
              <a:latin typeface="Garamond" panose="02020404030301010803" pitchFamily="18" charset="0"/>
            </a:endParaRPr>
          </a:p>
          <a:p>
            <a:pPr>
              <a:spcAft>
                <a:spcPts val="900"/>
              </a:spcAft>
              <a:tabLst>
                <a:tab pos="266700" algn="l"/>
              </a:tabLst>
            </a:pPr>
            <a:endParaRPr lang="it-IT" b="1" dirty="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Industry Analysis</a:t>
            </a:r>
          </a:p>
          <a:p>
            <a:pPr>
              <a:spcAft>
                <a:spcPts val="900"/>
              </a:spcAft>
              <a:tabLst>
                <a:tab pos="266700" algn="l"/>
              </a:tabLst>
            </a:pPr>
            <a:endParaRPr lang="it-IT" b="1" dirty="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a:t>
            </a:r>
            <a:r>
              <a:rPr lang="it-IT" b="1" dirty="0" err="1" smtClean="0">
                <a:solidFill>
                  <a:schemeClr val="bg1"/>
                </a:solidFill>
                <a:latin typeface="Garamond" panose="02020404030301010803" pitchFamily="18" charset="0"/>
              </a:rPr>
              <a:t>Comparability</a:t>
            </a:r>
            <a:r>
              <a:rPr lang="it-IT" b="1" dirty="0" smtClean="0">
                <a:solidFill>
                  <a:schemeClr val="bg1"/>
                </a:solidFill>
                <a:latin typeface="Garamond" panose="02020404030301010803" pitchFamily="18" charset="0"/>
              </a:rPr>
              <a:t> </a:t>
            </a:r>
            <a:r>
              <a:rPr lang="it-IT" b="1" dirty="0">
                <a:solidFill>
                  <a:schemeClr val="bg1"/>
                </a:solidFill>
                <a:latin typeface="Garamond" panose="02020404030301010803" pitchFamily="18" charset="0"/>
              </a:rPr>
              <a:t>- </a:t>
            </a:r>
            <a:r>
              <a:rPr lang="it-IT" b="1" dirty="0" err="1">
                <a:solidFill>
                  <a:schemeClr val="bg1"/>
                </a:solidFill>
                <a:latin typeface="Garamond" panose="02020404030301010803" pitchFamily="18" charset="0"/>
              </a:rPr>
              <a:t>Functional</a:t>
            </a:r>
            <a:r>
              <a:rPr lang="it-IT" b="1" dirty="0">
                <a:solidFill>
                  <a:schemeClr val="bg1"/>
                </a:solidFill>
                <a:latin typeface="Garamond" panose="02020404030301010803" pitchFamily="18" charset="0"/>
              </a:rPr>
              <a:t> </a:t>
            </a:r>
            <a:r>
              <a:rPr lang="it-IT" b="1" dirty="0" smtClean="0">
                <a:solidFill>
                  <a:schemeClr val="bg1"/>
                </a:solidFill>
                <a:latin typeface="Garamond" panose="02020404030301010803" pitchFamily="18" charset="0"/>
              </a:rPr>
              <a:t>Analysis</a:t>
            </a:r>
          </a:p>
          <a:p>
            <a:pPr>
              <a:spcAft>
                <a:spcPts val="900"/>
              </a:spcAft>
              <a:tabLst>
                <a:tab pos="266700" algn="l"/>
              </a:tabLst>
            </a:pPr>
            <a:endParaRPr lang="it-IT" b="1" dirty="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Documentazione Nazionale</a:t>
            </a:r>
          </a:p>
          <a:p>
            <a:pPr>
              <a:spcAft>
                <a:spcPts val="900"/>
              </a:spcAft>
              <a:tabLst>
                <a:tab pos="266700" algn="l"/>
              </a:tabLst>
            </a:pPr>
            <a:endParaRPr lang="it-IT" b="1" dirty="0">
              <a:solidFill>
                <a:schemeClr val="bg1"/>
              </a:solidFill>
              <a:latin typeface="Garamond" panose="02020404030301010803" pitchFamily="18" charset="0"/>
            </a:endParaRPr>
          </a:p>
          <a:p>
            <a:pPr>
              <a:spcAft>
                <a:spcPts val="900"/>
              </a:spcAft>
              <a:buFont typeface="Wingdings" pitchFamily="2" charset="2"/>
              <a:buChar char="§"/>
              <a:tabLst>
                <a:tab pos="266700" algn="l"/>
              </a:tabLst>
            </a:pPr>
            <a:r>
              <a:rPr lang="it-IT" b="1" dirty="0" smtClean="0">
                <a:solidFill>
                  <a:schemeClr val="bg1"/>
                </a:solidFill>
                <a:latin typeface="Garamond" panose="02020404030301010803" pitchFamily="18" charset="0"/>
              </a:rPr>
              <a:t> Transazioni </a:t>
            </a:r>
            <a:r>
              <a:rPr lang="it-IT" b="1" dirty="0">
                <a:solidFill>
                  <a:schemeClr val="bg1"/>
                </a:solidFill>
                <a:latin typeface="Garamond" panose="02020404030301010803" pitchFamily="18" charset="0"/>
              </a:rPr>
              <a:t>finanziarie</a:t>
            </a:r>
          </a:p>
          <a:p>
            <a:pPr>
              <a:spcAft>
                <a:spcPts val="900"/>
              </a:spcAft>
              <a:buFont typeface="Wingdings" pitchFamily="2" charset="2"/>
              <a:buChar char="§"/>
              <a:tabLst>
                <a:tab pos="266700" algn="l"/>
              </a:tabLst>
            </a:pPr>
            <a:endParaRPr lang="it-IT" sz="1500" i="1" dirty="0">
              <a:solidFill>
                <a:schemeClr val="bg1"/>
              </a:solidFill>
              <a:latin typeface="Garamond" panose="02020404030301010803" pitchFamily="18" charset="0"/>
            </a:endParaRPr>
          </a:p>
        </p:txBody>
      </p:sp>
      <p:sp>
        <p:nvSpPr>
          <p:cNvPr id="10" name="TextBox 9"/>
          <p:cNvSpPr txBox="1"/>
          <p:nvPr/>
        </p:nvSpPr>
        <p:spPr>
          <a:xfrm>
            <a:off x="617435" y="606696"/>
            <a:ext cx="3400720" cy="523220"/>
          </a:xfrm>
          <a:prstGeom prst="rect">
            <a:avLst/>
          </a:prstGeom>
          <a:noFill/>
        </p:spPr>
        <p:txBody>
          <a:bodyPr wrap="square" rtlCol="0">
            <a:spAutoFit/>
          </a:bodyPr>
          <a:lstStyle/>
          <a:p>
            <a:r>
              <a:rPr lang="en-US" sz="2800" b="1" i="1" u="sng" dirty="0">
                <a:solidFill>
                  <a:schemeClr val="bg1"/>
                </a:solidFill>
                <a:latin typeface="Garamond" panose="02020404030301010803" pitchFamily="18" charset="0"/>
              </a:rPr>
              <a:t>AGENDA</a:t>
            </a:r>
            <a:endParaRPr lang="en-US" sz="2100" b="1" i="1" u="sng" dirty="0">
              <a:solidFill>
                <a:schemeClr val="bg1"/>
              </a:solidFill>
              <a:latin typeface="Garamond" panose="02020404030301010803" pitchFamily="18" charset="0"/>
            </a:endParaRP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21670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 name="TextBox 9"/>
          <p:cNvSpPr txBox="1"/>
          <p:nvPr/>
        </p:nvSpPr>
        <p:spPr>
          <a:xfrm>
            <a:off x="395926" y="512648"/>
            <a:ext cx="8328581" cy="584775"/>
          </a:xfrm>
          <a:prstGeom prst="rect">
            <a:avLst/>
          </a:prstGeom>
          <a:noFill/>
        </p:spPr>
        <p:txBody>
          <a:bodyPr wrap="square" rtlCol="0">
            <a:spAutoFit/>
          </a:bodyPr>
          <a:lstStyle/>
          <a:p>
            <a:r>
              <a:rPr lang="en-US" sz="3200" b="1" i="1" u="sng" dirty="0">
                <a:solidFill>
                  <a:prstClr val="white"/>
                </a:solidFill>
                <a:latin typeface="Garamond" panose="02020404030301010803" pitchFamily="18" charset="0"/>
              </a:rPr>
              <a:t>Focus </a:t>
            </a:r>
            <a:r>
              <a:rPr lang="en-US" sz="3200" b="1" i="1" u="sng" dirty="0" err="1" smtClean="0">
                <a:solidFill>
                  <a:prstClr val="white"/>
                </a:solidFill>
                <a:latin typeface="Garamond" panose="02020404030301010803" pitchFamily="18" charset="0"/>
              </a:rPr>
              <a:t>sulla</a:t>
            </a:r>
            <a:r>
              <a:rPr lang="en-US" sz="3200" b="1" i="1" u="sng" dirty="0" smtClean="0">
                <a:solidFill>
                  <a:prstClr val="white"/>
                </a:solidFill>
                <a:latin typeface="Garamond" panose="02020404030301010803" pitchFamily="18" charset="0"/>
              </a:rPr>
              <a:t> Functional </a:t>
            </a:r>
            <a:r>
              <a:rPr lang="en-US" sz="3200" b="1" i="1" u="sng" dirty="0">
                <a:solidFill>
                  <a:prstClr val="white"/>
                </a:solidFill>
                <a:latin typeface="Garamond" panose="02020404030301010803" pitchFamily="18" charset="0"/>
              </a:rPr>
              <a:t>Analysis</a:t>
            </a: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5761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925" y="365983"/>
            <a:ext cx="7886700" cy="1001498"/>
          </a:xfrm>
        </p:spPr>
        <p:txBody>
          <a:bodyPr>
            <a:normAutofit/>
          </a:bodyPr>
          <a:lstStyle/>
          <a:p>
            <a:r>
              <a:rPr lang="it-IT" sz="2800" b="1" i="1" u="sng" dirty="0">
                <a:latin typeface="Garamond" panose="02020404030301010803" pitchFamily="18" charset="0"/>
              </a:rPr>
              <a:t>Definizione OCSE</a:t>
            </a:r>
            <a:br>
              <a:rPr lang="it-IT" sz="2800" b="1" i="1" u="sng" dirty="0">
                <a:latin typeface="Garamond" panose="02020404030301010803" pitchFamily="18" charset="0"/>
              </a:rPr>
            </a:br>
            <a:r>
              <a:rPr lang="it-IT" sz="2800" b="1" i="1" u="sng" dirty="0">
                <a:latin typeface="Garamond" panose="02020404030301010803" pitchFamily="18" charset="0"/>
              </a:rPr>
              <a:t>OECD </a:t>
            </a:r>
            <a:r>
              <a:rPr lang="it-IT" sz="2800" b="1" i="1" u="sng" dirty="0" err="1">
                <a:latin typeface="Garamond" panose="02020404030301010803" pitchFamily="18" charset="0"/>
              </a:rPr>
              <a:t>Guidelines</a:t>
            </a:r>
            <a:r>
              <a:rPr lang="it-IT" sz="2800" b="1" i="1" u="sng" dirty="0">
                <a:latin typeface="Garamond" panose="02020404030301010803" pitchFamily="18" charset="0"/>
              </a:rPr>
              <a:t>, </a:t>
            </a:r>
            <a:r>
              <a:rPr lang="it-IT" sz="2800" b="1" i="1" u="sng" dirty="0" err="1">
                <a:latin typeface="Garamond" panose="02020404030301010803" pitchFamily="18" charset="0"/>
              </a:rPr>
              <a:t>Definitions</a:t>
            </a:r>
            <a:endParaRPr lang="it-IT"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solidFill>
                  <a:prstClr val="black">
                    <a:tint val="75000"/>
                  </a:prstClr>
                </a:solidFill>
              </a:rPr>
              <a:pPr/>
              <a:t>21</a:t>
            </a:fld>
            <a:endParaRPr lang="en-US">
              <a:solidFill>
                <a:prstClr val="black">
                  <a:tint val="75000"/>
                </a:prstClr>
              </a:solidFill>
            </a:endParaRPr>
          </a:p>
        </p:txBody>
      </p:sp>
      <p:sp>
        <p:nvSpPr>
          <p:cNvPr id="5" name="Content Placeholder 4"/>
          <p:cNvSpPr>
            <a:spLocks noGrp="1"/>
          </p:cNvSpPr>
          <p:nvPr>
            <p:ph idx="1"/>
          </p:nvPr>
        </p:nvSpPr>
        <p:spPr>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US" i="1" dirty="0" smtClean="0">
              <a:solidFill>
                <a:schemeClr val="bg1"/>
              </a:solidFill>
              <a:latin typeface="Garamond" panose="02020404030301010803" pitchFamily="18" charset="0"/>
            </a:endParaRPr>
          </a:p>
          <a:p>
            <a:pPr marL="0" indent="0" algn="just">
              <a:buNone/>
            </a:pPr>
            <a:r>
              <a:rPr lang="en-US" i="1" dirty="0" smtClean="0">
                <a:solidFill>
                  <a:schemeClr val="bg1"/>
                </a:solidFill>
                <a:latin typeface="Garamond" panose="02020404030301010803" pitchFamily="18" charset="0"/>
              </a:rPr>
              <a:t>“An analysis of the functions performed (taking into account assets used and risks assumed) by associated enterprises in controlled transactions and by independent enterprises in comparable uncontrolled transactions"</a:t>
            </a:r>
          </a:p>
          <a:p>
            <a:pPr algn="just"/>
            <a:endParaRPr lang="it-IT" dirty="0"/>
          </a:p>
        </p:txBody>
      </p:sp>
      <p:sp>
        <p:nvSpPr>
          <p:cNvPr id="6" name="Rectangle 5"/>
          <p:cNvSpPr/>
          <p:nvPr/>
        </p:nvSpPr>
        <p:spPr>
          <a:xfrm>
            <a:off x="628650" y="1828800"/>
            <a:ext cx="7886700" cy="757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98513" eaLnBrk="0" hangingPunct="0">
              <a:spcAft>
                <a:spcPts val="600"/>
              </a:spcAft>
              <a:defRPr/>
            </a:pPr>
            <a:r>
              <a:rPr lang="fr-FR" sz="3000" b="1" i="1" kern="0" dirty="0">
                <a:solidFill>
                  <a:srgbClr val="E7E6E6"/>
                </a:solidFill>
                <a:latin typeface="Garamond" panose="02020404030301010803" pitchFamily="18" charset="0"/>
                <a:cs typeface="Arial" charset="0"/>
              </a:rPr>
              <a:t>« </a:t>
            </a:r>
            <a:r>
              <a:rPr lang="fr-FR" sz="3000" b="1" i="1" kern="0" dirty="0" err="1">
                <a:solidFill>
                  <a:srgbClr val="E7E6E6"/>
                </a:solidFill>
                <a:latin typeface="Garamond" panose="02020404030301010803" pitchFamily="18" charset="0"/>
                <a:cs typeface="Arial" charset="0"/>
              </a:rPr>
              <a:t>Functional</a:t>
            </a:r>
            <a:r>
              <a:rPr lang="fr-FR" sz="3000" b="1" i="1" kern="0" dirty="0">
                <a:solidFill>
                  <a:srgbClr val="E7E6E6"/>
                </a:solidFill>
                <a:latin typeface="Garamond" panose="02020404030301010803" pitchFamily="18" charset="0"/>
                <a:cs typeface="Arial" charset="0"/>
              </a:rPr>
              <a:t> </a:t>
            </a:r>
            <a:r>
              <a:rPr lang="fr-FR" sz="3000" b="1" i="1" kern="0" dirty="0" err="1">
                <a:solidFill>
                  <a:srgbClr val="E7E6E6"/>
                </a:solidFill>
                <a:latin typeface="Garamond" panose="02020404030301010803" pitchFamily="18" charset="0"/>
                <a:cs typeface="Arial" charset="0"/>
              </a:rPr>
              <a:t>Analysis</a:t>
            </a:r>
            <a:r>
              <a:rPr lang="fr-FR" sz="3000" b="1" i="1" kern="0" dirty="0">
                <a:solidFill>
                  <a:srgbClr val="E7E6E6"/>
                </a:solidFill>
                <a:latin typeface="Garamond" panose="02020404030301010803" pitchFamily="18" charset="0"/>
                <a:cs typeface="Arial" charset="0"/>
              </a:rPr>
              <a:t> »</a:t>
            </a:r>
          </a:p>
        </p:txBody>
      </p:sp>
      <p:grpSp>
        <p:nvGrpSpPr>
          <p:cNvPr id="7" name="Group 6"/>
          <p:cNvGrpSpPr/>
          <p:nvPr/>
        </p:nvGrpSpPr>
        <p:grpSpPr>
          <a:xfrm>
            <a:off x="395926" y="364176"/>
            <a:ext cx="8328581" cy="148472"/>
            <a:chOff x="527901" y="527901"/>
            <a:chExt cx="11104775" cy="197963"/>
          </a:xfrm>
        </p:grpSpPr>
        <p:cxnSp>
          <p:nvCxnSpPr>
            <p:cNvPr id="8" name="Straight Connector 7"/>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4793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925" y="364176"/>
            <a:ext cx="7886700" cy="573988"/>
          </a:xfrm>
        </p:spPr>
        <p:txBody>
          <a:bodyPr>
            <a:normAutofit/>
          </a:bodyPr>
          <a:lstStyle/>
          <a:p>
            <a:r>
              <a:rPr lang="it-IT" sz="2800" b="1" i="1" u="sng" dirty="0">
                <a:latin typeface="Garamond" panose="02020404030301010803" pitchFamily="18" charset="0"/>
              </a:rPr>
              <a:t>Cos’è la </a:t>
            </a:r>
            <a:r>
              <a:rPr lang="it-IT" sz="2800" b="1" i="1" u="sng" dirty="0" err="1">
                <a:latin typeface="Garamond" panose="02020404030301010803" pitchFamily="18" charset="0"/>
              </a:rPr>
              <a:t>Functional</a:t>
            </a:r>
            <a:r>
              <a:rPr lang="it-IT" sz="2800" b="1" i="1" u="sng" dirty="0">
                <a:latin typeface="Garamond" panose="02020404030301010803" pitchFamily="18" charset="0"/>
              </a:rPr>
              <a:t> Analysis?</a:t>
            </a:r>
          </a:p>
        </p:txBody>
      </p:sp>
      <p:sp>
        <p:nvSpPr>
          <p:cNvPr id="4" name="Slide Number Placeholder 3"/>
          <p:cNvSpPr>
            <a:spLocks noGrp="1"/>
          </p:cNvSpPr>
          <p:nvPr>
            <p:ph type="sldNum" sz="quarter" idx="12"/>
          </p:nvPr>
        </p:nvSpPr>
        <p:spPr/>
        <p:txBody>
          <a:bodyPr/>
          <a:lstStyle/>
          <a:p>
            <a:fld id="{EEC5C06A-4225-44F2-97B0-5B6E32F4D6CD}" type="slidenum">
              <a:rPr lang="en-US" smtClean="0">
                <a:solidFill>
                  <a:prstClr val="black">
                    <a:tint val="75000"/>
                  </a:prstClr>
                </a:solidFill>
              </a:rPr>
              <a:pPr/>
              <a:t>22</a:t>
            </a:fld>
            <a:endParaRPr lang="en-US">
              <a:solidFill>
                <a:prstClr val="black">
                  <a:tint val="75000"/>
                </a:prstClr>
              </a:solidFill>
            </a:endParaRPr>
          </a:p>
        </p:txBody>
      </p:sp>
      <p:sp>
        <p:nvSpPr>
          <p:cNvPr id="5" name="Pentagon 4"/>
          <p:cNvSpPr/>
          <p:nvPr/>
        </p:nvSpPr>
        <p:spPr bwMode="ltGray">
          <a:xfrm>
            <a:off x="639178" y="1815404"/>
            <a:ext cx="7886700" cy="958009"/>
          </a:xfrm>
          <a:prstGeom prst="homePlate">
            <a:avLst>
              <a:gd name="adj" fmla="val 31469"/>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000" b="1" i="1" dirty="0">
                <a:solidFill>
                  <a:prstClr val="white"/>
                </a:solidFill>
                <a:latin typeface="Garamond" panose="02020404030301010803" pitchFamily="18" charset="0"/>
              </a:rPr>
              <a:t>Un elemento essenziale di ogni studio o programmazione di transfer </a:t>
            </a:r>
            <a:r>
              <a:rPr lang="it-IT" sz="2000" b="1" i="1" dirty="0" err="1">
                <a:solidFill>
                  <a:prstClr val="white"/>
                </a:solidFill>
                <a:latin typeface="Garamond" panose="02020404030301010803" pitchFamily="18" charset="0"/>
              </a:rPr>
              <a:t>pricing</a:t>
            </a:r>
            <a:r>
              <a:rPr lang="it-IT" sz="2000" b="1" i="1" dirty="0">
                <a:solidFill>
                  <a:prstClr val="white"/>
                </a:solidFill>
                <a:latin typeface="Garamond" panose="02020404030301010803" pitchFamily="18" charset="0"/>
              </a:rPr>
              <a:t>, documentazione o difesa</a:t>
            </a:r>
          </a:p>
          <a:p>
            <a:pPr algn="ctr"/>
            <a:endParaRPr lang="en-GB" b="1" i="1" dirty="0" smtClean="0">
              <a:solidFill>
                <a:prstClr val="white"/>
              </a:solidFill>
              <a:latin typeface="Georgia" pitchFamily="18" charset="0"/>
            </a:endParaRPr>
          </a:p>
        </p:txBody>
      </p:sp>
      <p:sp>
        <p:nvSpPr>
          <p:cNvPr id="12" name="Pentagon 11"/>
          <p:cNvSpPr/>
          <p:nvPr/>
        </p:nvSpPr>
        <p:spPr bwMode="ltGray">
          <a:xfrm>
            <a:off x="628508" y="2908349"/>
            <a:ext cx="7886700" cy="958009"/>
          </a:xfrm>
          <a:prstGeom prst="homePlate">
            <a:avLst>
              <a:gd name="adj" fmla="val 31469"/>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000" b="1" i="1" dirty="0" err="1" smtClean="0">
                <a:solidFill>
                  <a:prstClr val="white"/>
                </a:solidFill>
                <a:latin typeface="Garamond" panose="02020404030301010803" pitchFamily="18" charset="0"/>
              </a:rPr>
              <a:t>L’identificazione</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delle</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funzioni</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degli</a:t>
            </a:r>
            <a:r>
              <a:rPr lang="en-GB" sz="2000" b="1" i="1" dirty="0" smtClean="0">
                <a:solidFill>
                  <a:prstClr val="white"/>
                </a:solidFill>
                <a:latin typeface="Garamond" panose="02020404030301010803" pitchFamily="18" charset="0"/>
              </a:rPr>
              <a:t> assets e </a:t>
            </a:r>
            <a:r>
              <a:rPr lang="en-GB" sz="2000" b="1" i="1" dirty="0" err="1" smtClean="0">
                <a:solidFill>
                  <a:prstClr val="white"/>
                </a:solidFill>
                <a:latin typeface="Garamond" panose="02020404030301010803" pitchFamily="18" charset="0"/>
              </a:rPr>
              <a:t>dei</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rischi</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nelle</a:t>
            </a:r>
            <a:r>
              <a:rPr lang="en-GB" sz="2000" b="1" i="1" dirty="0" smtClean="0">
                <a:solidFill>
                  <a:prstClr val="white"/>
                </a:solidFill>
                <a:latin typeface="Garamond" panose="02020404030301010803" pitchFamily="18" charset="0"/>
              </a:rPr>
              <a:t> </a:t>
            </a:r>
            <a:r>
              <a:rPr lang="en-GB" sz="2000" b="1" i="1" dirty="0" err="1" smtClean="0">
                <a:solidFill>
                  <a:prstClr val="white"/>
                </a:solidFill>
                <a:latin typeface="Garamond" panose="02020404030301010803" pitchFamily="18" charset="0"/>
              </a:rPr>
              <a:t>transazioni</a:t>
            </a:r>
            <a:r>
              <a:rPr lang="en-GB" sz="2000" b="1" i="1" dirty="0" smtClean="0">
                <a:solidFill>
                  <a:prstClr val="white"/>
                </a:solidFill>
                <a:latin typeface="Garamond" panose="02020404030301010803" pitchFamily="18" charset="0"/>
              </a:rPr>
              <a:t> intercompany </a:t>
            </a:r>
            <a:r>
              <a:rPr lang="en-GB" sz="2000" b="1" i="1" dirty="0" err="1" smtClean="0">
                <a:solidFill>
                  <a:prstClr val="white"/>
                </a:solidFill>
                <a:latin typeface="Garamond" panose="02020404030301010803" pitchFamily="18" charset="0"/>
              </a:rPr>
              <a:t>analizzate</a:t>
            </a:r>
            <a:endParaRPr lang="en-GB" sz="2000" b="1" i="1" dirty="0" smtClean="0">
              <a:solidFill>
                <a:prstClr val="white"/>
              </a:solidFill>
              <a:latin typeface="Garamond" panose="02020404030301010803" pitchFamily="18" charset="0"/>
            </a:endParaRPr>
          </a:p>
        </p:txBody>
      </p:sp>
      <p:sp>
        <p:nvSpPr>
          <p:cNvPr id="13" name="Content Placeholder 12"/>
          <p:cNvSpPr>
            <a:spLocks noGrp="1"/>
          </p:cNvSpPr>
          <p:nvPr>
            <p:ph idx="1"/>
          </p:nvPr>
        </p:nvSpPr>
        <p:spPr>
          <a:xfrm flipH="1" flipV="1">
            <a:off x="10544430" y="7259686"/>
            <a:ext cx="115331" cy="294411"/>
          </a:xfrm>
        </p:spPr>
        <p:txBody>
          <a:bodyPr>
            <a:normAutofit fontScale="62500" lnSpcReduction="20000"/>
          </a:bodyPr>
          <a:lstStyle/>
          <a:p>
            <a:pPr marL="0" indent="0">
              <a:buNone/>
            </a:pPr>
            <a:endParaRPr lang="it-IT" dirty="0"/>
          </a:p>
        </p:txBody>
      </p:sp>
      <p:sp>
        <p:nvSpPr>
          <p:cNvPr id="7" name="Pentagon 6"/>
          <p:cNvSpPr/>
          <p:nvPr/>
        </p:nvSpPr>
        <p:spPr bwMode="ltGray">
          <a:xfrm>
            <a:off x="639178" y="4001294"/>
            <a:ext cx="7886700" cy="958009"/>
          </a:xfrm>
          <a:prstGeom prst="homePlate">
            <a:avLst>
              <a:gd name="adj" fmla="val 31469"/>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i="1" dirty="0" err="1">
                <a:solidFill>
                  <a:prstClr val="white"/>
                </a:solidFill>
                <a:latin typeface="Garamond" panose="02020404030301010803" pitchFamily="18" charset="0"/>
              </a:rPr>
              <a:t>Allocazione</a:t>
            </a:r>
            <a:r>
              <a:rPr lang="en-GB" sz="2000" b="1" i="1" dirty="0">
                <a:solidFill>
                  <a:prstClr val="white"/>
                </a:solidFill>
                <a:latin typeface="Garamond" panose="02020404030301010803" pitchFamily="18" charset="0"/>
              </a:rPr>
              <a:t> di </a:t>
            </a:r>
            <a:r>
              <a:rPr lang="en-GB" sz="2000" b="1" i="1" dirty="0" err="1">
                <a:solidFill>
                  <a:prstClr val="white"/>
                </a:solidFill>
                <a:latin typeface="Garamond" panose="02020404030301010803" pitchFamily="18" charset="0"/>
              </a:rPr>
              <a:t>questi</a:t>
            </a:r>
            <a:r>
              <a:rPr lang="en-GB" sz="2000" b="1" i="1" dirty="0">
                <a:solidFill>
                  <a:prstClr val="white"/>
                </a:solidFill>
                <a:latin typeface="Garamond" panose="02020404030301010803" pitchFamily="18" charset="0"/>
              </a:rPr>
              <a:t> assets, </a:t>
            </a:r>
            <a:r>
              <a:rPr lang="en-GB" sz="2000" b="1" i="1" dirty="0" err="1">
                <a:solidFill>
                  <a:prstClr val="white"/>
                </a:solidFill>
                <a:latin typeface="Garamond" panose="02020404030301010803" pitchFamily="18" charset="0"/>
              </a:rPr>
              <a:t>funzioni</a:t>
            </a:r>
            <a:r>
              <a:rPr lang="en-GB" sz="2000" b="1" i="1" dirty="0">
                <a:solidFill>
                  <a:prstClr val="white"/>
                </a:solidFill>
                <a:latin typeface="Garamond" panose="02020404030301010803" pitchFamily="18" charset="0"/>
              </a:rPr>
              <a:t> e </a:t>
            </a:r>
            <a:r>
              <a:rPr lang="en-GB" sz="2000" b="1" i="1" dirty="0" err="1">
                <a:solidFill>
                  <a:prstClr val="white"/>
                </a:solidFill>
                <a:latin typeface="Garamond" panose="02020404030301010803" pitchFamily="18" charset="0"/>
              </a:rPr>
              <a:t>rischi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tra</a:t>
            </a:r>
            <a:r>
              <a:rPr lang="en-GB" sz="2000" b="1" i="1" dirty="0">
                <a:solidFill>
                  <a:prstClr val="white"/>
                </a:solidFill>
                <a:latin typeface="Garamond" panose="02020404030301010803" pitchFamily="18" charset="0"/>
              </a:rPr>
              <a:t> le </a:t>
            </a:r>
            <a:r>
              <a:rPr lang="en-GB" sz="2000" b="1" i="1" dirty="0" err="1">
                <a:solidFill>
                  <a:prstClr val="white"/>
                </a:solidFill>
                <a:latin typeface="Garamond" panose="02020404030301010803" pitchFamily="18" charset="0"/>
              </a:rPr>
              <a:t>entità</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coinvolte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nelle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transazioni</a:t>
            </a:r>
            <a:r>
              <a:rPr lang="en-GB" sz="2000" b="1" i="1" dirty="0">
                <a:solidFill>
                  <a:prstClr val="white"/>
                </a:solidFill>
                <a:latin typeface="Garamond" panose="02020404030301010803" pitchFamily="18" charset="0"/>
              </a:rPr>
              <a:t> intercompany </a:t>
            </a:r>
            <a:r>
              <a:rPr lang="en-GB" sz="2000" b="1" i="1" dirty="0" err="1">
                <a:solidFill>
                  <a:prstClr val="white"/>
                </a:solidFill>
                <a:latin typeface="Garamond" panose="02020404030301010803" pitchFamily="18" charset="0"/>
              </a:rPr>
              <a:t>analizzate</a:t>
            </a:r>
            <a:endParaRPr lang="en-GB" sz="2000" b="1" i="1" dirty="0">
              <a:solidFill>
                <a:prstClr val="white"/>
              </a:solidFill>
              <a:latin typeface="Garamond" panose="02020404030301010803" pitchFamily="18" charset="0"/>
            </a:endParaRPr>
          </a:p>
          <a:p>
            <a:pPr algn="ctr"/>
            <a:endParaRPr lang="en-GB" b="1" i="1" dirty="0" smtClean="0">
              <a:solidFill>
                <a:prstClr val="white"/>
              </a:solidFill>
              <a:latin typeface="Georgia" pitchFamily="18" charset="0"/>
            </a:endParaRPr>
          </a:p>
        </p:txBody>
      </p:sp>
      <p:sp>
        <p:nvSpPr>
          <p:cNvPr id="8" name="Pentagon 7"/>
          <p:cNvSpPr/>
          <p:nvPr/>
        </p:nvSpPr>
        <p:spPr bwMode="ltGray">
          <a:xfrm>
            <a:off x="639178" y="5084018"/>
            <a:ext cx="7886700" cy="958009"/>
          </a:xfrm>
          <a:prstGeom prst="homePlate">
            <a:avLst>
              <a:gd name="adj" fmla="val 31469"/>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000" b="1" i="1" dirty="0" err="1">
                <a:solidFill>
                  <a:prstClr val="white"/>
                </a:solidFill>
                <a:latin typeface="Garamond" panose="02020404030301010803" pitchFamily="18" charset="0"/>
              </a:rPr>
              <a:t>Identificazione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delle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funzioni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degli</a:t>
            </a:r>
            <a:r>
              <a:rPr lang="en-GB" sz="2000" b="1" i="1" dirty="0">
                <a:solidFill>
                  <a:prstClr val="white"/>
                </a:solidFill>
                <a:latin typeface="Garamond" panose="02020404030301010803" pitchFamily="18" charset="0"/>
              </a:rPr>
              <a:t> assets e </a:t>
            </a:r>
            <a:r>
              <a:rPr lang="en-GB" sz="2000" b="1" i="1" dirty="0" err="1">
                <a:solidFill>
                  <a:prstClr val="white"/>
                </a:solidFill>
                <a:latin typeface="Garamond" panose="02020404030301010803" pitchFamily="18" charset="0"/>
              </a:rPr>
              <a:t>dei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rischi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che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attesi</a:t>
            </a:r>
            <a:r>
              <a:rPr lang="en-GB" sz="2000" b="1" i="1" dirty="0">
                <a:solidFill>
                  <a:prstClr val="white"/>
                </a:solidFill>
                <a:latin typeface="Garamond" panose="02020404030301010803" pitchFamily="18" charset="0"/>
              </a:rPr>
              <a:t> di </a:t>
            </a:r>
            <a:r>
              <a:rPr lang="en-GB" sz="2000" b="1" i="1" dirty="0" err="1">
                <a:solidFill>
                  <a:prstClr val="white"/>
                </a:solidFill>
                <a:latin typeface="Garamond" panose="02020404030301010803" pitchFamily="18" charset="0"/>
              </a:rPr>
              <a:t>ogni</a:t>
            </a:r>
            <a:r>
              <a:rPr lang="en-GB" sz="2000" b="1" i="1" dirty="0">
                <a:solidFill>
                  <a:prstClr val="white"/>
                </a:solidFill>
                <a:latin typeface="Garamond" panose="02020404030301010803" pitchFamily="18" charset="0"/>
              </a:rPr>
              <a:t> comparable</a:t>
            </a:r>
          </a:p>
          <a:p>
            <a:pPr algn="ctr"/>
            <a:endParaRPr lang="en-GB" sz="2000" b="1" i="1" dirty="0" smtClean="0">
              <a:solidFill>
                <a:prstClr val="white"/>
              </a:solidFill>
              <a:latin typeface="Garamond" panose="02020404030301010803" pitchFamily="18" charset="0"/>
            </a:endParaRPr>
          </a:p>
        </p:txBody>
      </p:sp>
      <p:grpSp>
        <p:nvGrpSpPr>
          <p:cNvPr id="9" name="Group 8"/>
          <p:cNvGrpSpPr/>
          <p:nvPr/>
        </p:nvGrpSpPr>
        <p:grpSpPr>
          <a:xfrm>
            <a:off x="395926" y="364176"/>
            <a:ext cx="8328581" cy="148472"/>
            <a:chOff x="527901" y="527901"/>
            <a:chExt cx="11104775" cy="197963"/>
          </a:xfrm>
        </p:grpSpPr>
        <p:cxnSp>
          <p:nvCxnSpPr>
            <p:cNvPr id="10" name="Straight Connector 9"/>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8571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926" y="364176"/>
            <a:ext cx="7886700" cy="584558"/>
          </a:xfrm>
        </p:spPr>
        <p:txBody>
          <a:bodyPr>
            <a:normAutofit/>
          </a:bodyPr>
          <a:lstStyle/>
          <a:p>
            <a:r>
              <a:rPr lang="it-IT" sz="2800" b="1" i="1" u="sng" dirty="0" smtClean="0">
                <a:latin typeface="Garamond" panose="02020404030301010803" pitchFamily="18" charset="0"/>
              </a:rPr>
              <a:t>Perché la </a:t>
            </a:r>
            <a:r>
              <a:rPr lang="it-IT" sz="2800" b="1" i="1" u="sng" dirty="0" err="1">
                <a:latin typeface="Garamond" panose="02020404030301010803" pitchFamily="18" charset="0"/>
              </a:rPr>
              <a:t>Functional</a:t>
            </a:r>
            <a:r>
              <a:rPr lang="it-IT" sz="2800" b="1" i="1" u="sng" dirty="0">
                <a:latin typeface="Garamond" panose="02020404030301010803" pitchFamily="18" charset="0"/>
              </a:rPr>
              <a:t> </a:t>
            </a:r>
            <a:r>
              <a:rPr lang="it-IT" sz="2800" b="1" i="1" u="sng" dirty="0" smtClean="0">
                <a:latin typeface="Garamond" panose="02020404030301010803" pitchFamily="18" charset="0"/>
              </a:rPr>
              <a:t>Analysis è importante?</a:t>
            </a:r>
            <a:endParaRPr lang="it-IT" sz="2800" b="1" i="1" u="sng" dirty="0">
              <a:latin typeface="Garamond" panose="02020404030301010803" pitchFamily="18" charset="0"/>
            </a:endParaRPr>
          </a:p>
        </p:txBody>
      </p:sp>
      <p:sp>
        <p:nvSpPr>
          <p:cNvPr id="4" name="Slide Number Placeholder 3"/>
          <p:cNvSpPr>
            <a:spLocks noGrp="1"/>
          </p:cNvSpPr>
          <p:nvPr>
            <p:ph type="sldNum" sz="quarter" idx="12"/>
          </p:nvPr>
        </p:nvSpPr>
        <p:spPr/>
        <p:txBody>
          <a:bodyPr/>
          <a:lstStyle/>
          <a:p>
            <a:fld id="{EEC5C06A-4225-44F2-97B0-5B6E32F4D6CD}" type="slidenum">
              <a:rPr lang="en-US" smtClean="0">
                <a:solidFill>
                  <a:prstClr val="black">
                    <a:tint val="75000"/>
                  </a:prstClr>
                </a:solidFill>
              </a:rPr>
              <a:pPr/>
              <a:t>23</a:t>
            </a:fld>
            <a:endParaRPr lang="en-US">
              <a:solidFill>
                <a:prstClr val="black">
                  <a:tint val="75000"/>
                </a:prstClr>
              </a:solidFill>
            </a:endParaRPr>
          </a:p>
        </p:txBody>
      </p:sp>
      <p:sp>
        <p:nvSpPr>
          <p:cNvPr id="5" name="Pentagon 4"/>
          <p:cNvSpPr/>
          <p:nvPr/>
        </p:nvSpPr>
        <p:spPr bwMode="ltGray">
          <a:xfrm>
            <a:off x="639178" y="1815404"/>
            <a:ext cx="7886700" cy="958009"/>
          </a:xfrm>
          <a:prstGeom prst="homePlate">
            <a:avLst>
              <a:gd name="adj" fmla="val 31469"/>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000" b="1" i="1" dirty="0">
                <a:solidFill>
                  <a:prstClr val="white"/>
                </a:solidFill>
                <a:latin typeface="Garamond" panose="02020404030301010803" pitchFamily="18" charset="0"/>
              </a:rPr>
              <a:t>Al fine di comprendere i business e i ruoli delle singole società del Gruppo</a:t>
            </a:r>
          </a:p>
        </p:txBody>
      </p:sp>
      <p:sp>
        <p:nvSpPr>
          <p:cNvPr id="12" name="Pentagon 11"/>
          <p:cNvSpPr/>
          <p:nvPr/>
        </p:nvSpPr>
        <p:spPr bwMode="ltGray">
          <a:xfrm>
            <a:off x="628508" y="2908349"/>
            <a:ext cx="7886700" cy="958009"/>
          </a:xfrm>
          <a:prstGeom prst="homePlate">
            <a:avLst>
              <a:gd name="adj" fmla="val 31469"/>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n-GB" sz="2000" b="1" i="1" dirty="0">
                <a:solidFill>
                  <a:prstClr val="white"/>
                </a:solidFill>
                <a:latin typeface="Garamond" panose="02020404030301010803" pitchFamily="18" charset="0"/>
              </a:rPr>
              <a:t>Al fine di </a:t>
            </a:r>
            <a:r>
              <a:rPr lang="en-GB" sz="2000" b="1" i="1" dirty="0" err="1">
                <a:solidFill>
                  <a:prstClr val="white"/>
                </a:solidFill>
                <a:latin typeface="Garamond" panose="02020404030301010803" pitchFamily="18" charset="0"/>
              </a:rPr>
              <a:t>identificare</a:t>
            </a:r>
            <a:r>
              <a:rPr lang="en-GB" sz="2000" b="1" i="1" dirty="0">
                <a:solidFill>
                  <a:prstClr val="white"/>
                </a:solidFill>
                <a:latin typeface="Garamond" panose="02020404030301010803" pitchFamily="18" charset="0"/>
              </a:rPr>
              <a:t> le </a:t>
            </a:r>
            <a:r>
              <a:rPr lang="en-GB" sz="2000" b="1" i="1" dirty="0" err="1">
                <a:solidFill>
                  <a:prstClr val="white"/>
                </a:solidFill>
                <a:latin typeface="Garamond" panose="02020404030301010803" pitchFamily="18" charset="0"/>
              </a:rPr>
              <a:t>transazioni</a:t>
            </a:r>
            <a:r>
              <a:rPr lang="en-GB" sz="2000" b="1" i="1" dirty="0">
                <a:solidFill>
                  <a:prstClr val="white"/>
                </a:solidFill>
                <a:latin typeface="Garamond" panose="02020404030301010803" pitchFamily="18" charset="0"/>
              </a:rPr>
              <a:t> intercompany – </a:t>
            </a:r>
            <a:r>
              <a:rPr lang="en-GB" sz="2000" b="1" i="1" dirty="0" err="1">
                <a:solidFill>
                  <a:prstClr val="white"/>
                </a:solidFill>
                <a:latin typeface="Garamond" panose="02020404030301010803" pitchFamily="18" charset="0"/>
              </a:rPr>
              <a:t>comprese</a:t>
            </a:r>
            <a:r>
              <a:rPr lang="en-GB" sz="2000" b="1" i="1" dirty="0">
                <a:solidFill>
                  <a:prstClr val="white"/>
                </a:solidFill>
                <a:latin typeface="Garamond" panose="02020404030301010803" pitchFamily="18" charset="0"/>
              </a:rPr>
              <a:t> le </a:t>
            </a:r>
            <a:r>
              <a:rPr lang="en-GB" sz="2000" b="1" i="1" dirty="0" err="1">
                <a:solidFill>
                  <a:prstClr val="white"/>
                </a:solidFill>
                <a:latin typeface="Garamond" panose="02020404030301010803" pitchFamily="18" charset="0"/>
              </a:rPr>
              <a:t>transazioni</a:t>
            </a:r>
            <a:r>
              <a:rPr lang="en-GB" sz="2000" b="1" i="1" dirty="0">
                <a:solidFill>
                  <a:prstClr val="white"/>
                </a:solidFill>
                <a:latin typeface="Garamond" panose="02020404030301010803" pitchFamily="18" charset="0"/>
              </a:rPr>
              <a:t> “non existent” </a:t>
            </a:r>
          </a:p>
          <a:p>
            <a:pPr algn="ctr"/>
            <a:endParaRPr lang="en-GB" sz="2000" b="1" i="1" dirty="0" smtClean="0">
              <a:solidFill>
                <a:prstClr val="white"/>
              </a:solidFill>
              <a:latin typeface="Garamond" panose="02020404030301010803" pitchFamily="18" charset="0"/>
            </a:endParaRPr>
          </a:p>
        </p:txBody>
      </p:sp>
      <p:sp>
        <p:nvSpPr>
          <p:cNvPr id="13" name="Content Placeholder 12"/>
          <p:cNvSpPr>
            <a:spLocks noGrp="1"/>
          </p:cNvSpPr>
          <p:nvPr>
            <p:ph idx="1"/>
          </p:nvPr>
        </p:nvSpPr>
        <p:spPr>
          <a:xfrm flipH="1" flipV="1">
            <a:off x="10544430" y="7259686"/>
            <a:ext cx="115331" cy="294411"/>
          </a:xfrm>
        </p:spPr>
        <p:txBody>
          <a:bodyPr>
            <a:normAutofit fontScale="62500" lnSpcReduction="20000"/>
          </a:bodyPr>
          <a:lstStyle/>
          <a:p>
            <a:pPr marL="0" indent="0">
              <a:buNone/>
            </a:pPr>
            <a:endParaRPr lang="it-IT" dirty="0"/>
          </a:p>
        </p:txBody>
      </p:sp>
      <p:sp>
        <p:nvSpPr>
          <p:cNvPr id="7" name="Pentagon 6"/>
          <p:cNvSpPr/>
          <p:nvPr/>
        </p:nvSpPr>
        <p:spPr bwMode="ltGray">
          <a:xfrm>
            <a:off x="639178" y="4001294"/>
            <a:ext cx="7886700" cy="958009"/>
          </a:xfrm>
          <a:prstGeom prst="homePlate">
            <a:avLst>
              <a:gd name="adj" fmla="val 31469"/>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2000" b="1" i="1" dirty="0">
                <a:solidFill>
                  <a:prstClr val="white"/>
                </a:solidFill>
                <a:latin typeface="Garamond" panose="02020404030301010803" pitchFamily="18" charset="0"/>
              </a:rPr>
              <a:t>Al fine di </a:t>
            </a:r>
            <a:r>
              <a:rPr lang="en-GB" sz="2000" b="1" i="1" dirty="0" err="1">
                <a:solidFill>
                  <a:prstClr val="white"/>
                </a:solidFill>
                <a:latin typeface="Garamond" panose="02020404030301010803" pitchFamily="18" charset="0"/>
              </a:rPr>
              <a:t>descrivere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un’entità</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sulla</a:t>
            </a:r>
            <a:r>
              <a:rPr lang="en-GB" sz="2000" b="1" i="1" dirty="0">
                <a:solidFill>
                  <a:prstClr val="white"/>
                </a:solidFill>
                <a:latin typeface="Garamond" panose="02020404030301010803" pitchFamily="18" charset="0"/>
              </a:rPr>
              <a:t> base del </a:t>
            </a:r>
            <a:r>
              <a:rPr lang="en-GB" sz="2000" b="1" i="1" dirty="0" err="1">
                <a:solidFill>
                  <a:prstClr val="white"/>
                </a:solidFill>
                <a:latin typeface="Garamond" panose="02020404030301010803" pitchFamily="18" charset="0"/>
              </a:rPr>
              <a:t>suo</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livello</a:t>
            </a:r>
            <a:r>
              <a:rPr lang="en-GB" sz="2000" b="1" i="1" dirty="0">
                <a:solidFill>
                  <a:prstClr val="white"/>
                </a:solidFill>
                <a:latin typeface="Garamond" panose="02020404030301010803" pitchFamily="18" charset="0"/>
              </a:rPr>
              <a:t> di </a:t>
            </a:r>
            <a:r>
              <a:rPr lang="en-GB" sz="2000" b="1" i="1" dirty="0" err="1">
                <a:solidFill>
                  <a:prstClr val="white"/>
                </a:solidFill>
                <a:latin typeface="Garamond" panose="02020404030301010803" pitchFamily="18" charset="0"/>
              </a:rPr>
              <a:t>funzioni</a:t>
            </a:r>
            <a:r>
              <a:rPr lang="en-GB" sz="2000" b="1" i="1" dirty="0">
                <a:solidFill>
                  <a:prstClr val="white"/>
                </a:solidFill>
                <a:latin typeface="Garamond" panose="02020404030301010803" pitchFamily="18" charset="0"/>
              </a:rPr>
              <a:t>, assets e </a:t>
            </a:r>
            <a:r>
              <a:rPr lang="en-GB" sz="2000" b="1" i="1" dirty="0" err="1">
                <a:solidFill>
                  <a:prstClr val="white"/>
                </a:solidFill>
                <a:latin typeface="Garamond" panose="02020404030301010803" pitchFamily="18" charset="0"/>
              </a:rPr>
              <a:t>rischi</a:t>
            </a:r>
            <a:endParaRPr lang="en-GB" sz="2000" b="1" i="1" dirty="0">
              <a:solidFill>
                <a:prstClr val="white"/>
              </a:solidFill>
              <a:latin typeface="Garamond" panose="02020404030301010803" pitchFamily="18" charset="0"/>
            </a:endParaRPr>
          </a:p>
          <a:p>
            <a:pPr algn="ctr"/>
            <a:endParaRPr lang="en-GB" b="1" i="1" dirty="0" smtClean="0">
              <a:solidFill>
                <a:prstClr val="white"/>
              </a:solidFill>
              <a:latin typeface="Georgia" pitchFamily="18" charset="0"/>
            </a:endParaRPr>
          </a:p>
        </p:txBody>
      </p:sp>
      <p:sp>
        <p:nvSpPr>
          <p:cNvPr id="8" name="Pentagon 7"/>
          <p:cNvSpPr/>
          <p:nvPr/>
        </p:nvSpPr>
        <p:spPr bwMode="ltGray">
          <a:xfrm>
            <a:off x="639178" y="5084018"/>
            <a:ext cx="7886700" cy="958009"/>
          </a:xfrm>
          <a:prstGeom prst="homePlate">
            <a:avLst>
              <a:gd name="adj" fmla="val 31469"/>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000" b="1" i="1" dirty="0">
                <a:solidFill>
                  <a:prstClr val="white"/>
                </a:solidFill>
                <a:latin typeface="Garamond" panose="02020404030301010803" pitchFamily="18" charset="0"/>
              </a:rPr>
              <a:t>Al fine di </a:t>
            </a:r>
            <a:r>
              <a:rPr lang="en-GB" sz="2000" b="1" i="1" dirty="0" err="1">
                <a:solidFill>
                  <a:prstClr val="white"/>
                </a:solidFill>
                <a:latin typeface="Garamond" panose="02020404030301010803" pitchFamily="18" charset="0"/>
              </a:rPr>
              <a:t>selezionare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il</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metodo</a:t>
            </a:r>
            <a:r>
              <a:rPr lang="en-GB" sz="2000" b="1" i="1" dirty="0">
                <a:solidFill>
                  <a:prstClr val="white"/>
                </a:solidFill>
                <a:latin typeface="Garamond" panose="02020404030301010803" pitchFamily="18" charset="0"/>
              </a:rPr>
              <a:t> di transfer pricing </a:t>
            </a:r>
            <a:r>
              <a:rPr lang="en-GB" sz="2000" b="1" i="1" dirty="0" err="1">
                <a:solidFill>
                  <a:prstClr val="white"/>
                </a:solidFill>
                <a:latin typeface="Garamond" panose="02020404030301010803" pitchFamily="18" charset="0"/>
              </a:rPr>
              <a:t>più</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appropriato</a:t>
            </a:r>
            <a:r>
              <a:rPr lang="en-GB" sz="2000" b="1" i="1" dirty="0">
                <a:solidFill>
                  <a:prstClr val="white"/>
                </a:solidFill>
                <a:latin typeface="Garamond" panose="02020404030301010803" pitchFamily="18" charset="0"/>
              </a:rPr>
              <a:t> e di </a:t>
            </a:r>
            <a:r>
              <a:rPr lang="en-GB" sz="2000" b="1" i="1" dirty="0" err="1">
                <a:solidFill>
                  <a:prstClr val="white"/>
                </a:solidFill>
                <a:latin typeface="Garamond" panose="02020404030301010803" pitchFamily="18" charset="0"/>
              </a:rPr>
              <a:t>identificare</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gli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effettivi</a:t>
            </a:r>
            <a:r>
              <a:rPr lang="en-GB" sz="2000" b="1" i="1" dirty="0">
                <a:solidFill>
                  <a:prstClr val="white"/>
                </a:solidFill>
                <a:latin typeface="Garamond" panose="02020404030301010803" pitchFamily="18" charset="0"/>
              </a:rPr>
              <a:t> </a:t>
            </a:r>
            <a:r>
              <a:rPr lang="en-GB" sz="2000" b="1" i="1" dirty="0" err="1">
                <a:solidFill>
                  <a:prstClr val="white"/>
                </a:solidFill>
                <a:latin typeface="Garamond" panose="02020404030301010803" pitchFamily="18" charset="0"/>
              </a:rPr>
              <a:t>comparables</a:t>
            </a:r>
            <a:endParaRPr lang="en-GB" sz="2000" b="1" i="1" dirty="0">
              <a:solidFill>
                <a:prstClr val="white"/>
              </a:solidFill>
              <a:latin typeface="Garamond" panose="02020404030301010803" pitchFamily="18" charset="0"/>
            </a:endParaRPr>
          </a:p>
          <a:p>
            <a:pPr algn="ctr"/>
            <a:endParaRPr lang="en-GB" sz="2000" b="1" i="1" dirty="0" smtClean="0">
              <a:solidFill>
                <a:prstClr val="white"/>
              </a:solidFill>
              <a:latin typeface="Garamond" panose="02020404030301010803" pitchFamily="18" charset="0"/>
            </a:endParaRPr>
          </a:p>
        </p:txBody>
      </p:sp>
      <p:grpSp>
        <p:nvGrpSpPr>
          <p:cNvPr id="10" name="Group 9"/>
          <p:cNvGrpSpPr/>
          <p:nvPr/>
        </p:nvGrpSpPr>
        <p:grpSpPr>
          <a:xfrm>
            <a:off x="395926" y="364176"/>
            <a:ext cx="8328581" cy="148472"/>
            <a:chOff x="527901" y="527901"/>
            <a:chExt cx="11104775" cy="197963"/>
          </a:xfrm>
        </p:grpSpPr>
        <p:cxnSp>
          <p:nvCxnSpPr>
            <p:cNvPr id="11" name="Straight Connector 10"/>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82004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243" y="1675674"/>
            <a:ext cx="7825946" cy="3370153"/>
          </a:xfrm>
          <a:prstGeom prst="rect">
            <a:avLst/>
          </a:prstGeom>
        </p:spPr>
        <p:txBody>
          <a:bodyPr wrap="square">
            <a:spAutoFit/>
          </a:bodyPr>
          <a:lstStyle/>
          <a:p>
            <a:pPr marL="68580" indent="-342900">
              <a:spcAft>
                <a:spcPts val="900"/>
              </a:spcAft>
              <a:buClr>
                <a:srgbClr val="000000"/>
              </a:buClr>
              <a:buFont typeface="Wingdings" panose="05000000000000000000" pitchFamily="2" charset="2"/>
              <a:buChar char="ü"/>
            </a:pPr>
            <a:r>
              <a:rPr lang="it-IT" sz="2400" dirty="0">
                <a:solidFill>
                  <a:srgbClr val="000000"/>
                </a:solidFill>
                <a:latin typeface="Garamond" panose="02020404030301010803" pitchFamily="18" charset="0"/>
              </a:rPr>
              <a:t>Preparazione dell’</a:t>
            </a:r>
            <a:r>
              <a:rPr lang="it-IT" sz="2400" i="1" dirty="0">
                <a:solidFill>
                  <a:srgbClr val="000000"/>
                </a:solidFill>
                <a:latin typeface="Garamond" panose="02020404030301010803" pitchFamily="18" charset="0"/>
              </a:rPr>
              <a:t>information </a:t>
            </a:r>
            <a:r>
              <a:rPr lang="it-IT" sz="2400" i="1" dirty="0" err="1">
                <a:solidFill>
                  <a:srgbClr val="000000"/>
                </a:solidFill>
                <a:latin typeface="Garamond" panose="02020404030301010803" pitchFamily="18" charset="0"/>
              </a:rPr>
              <a:t>request</a:t>
            </a:r>
            <a:endParaRPr lang="it-IT" sz="2400" i="1" dirty="0">
              <a:solidFill>
                <a:srgbClr val="000000"/>
              </a:solidFill>
              <a:latin typeface="Garamond" panose="02020404030301010803" pitchFamily="18" charset="0"/>
            </a:endParaRPr>
          </a:p>
          <a:p>
            <a:pPr marL="68580" indent="-342900">
              <a:spcAft>
                <a:spcPts val="900"/>
              </a:spcAft>
              <a:buClr>
                <a:srgbClr val="000000"/>
              </a:buClr>
              <a:buFont typeface="Wingdings" panose="05000000000000000000" pitchFamily="2" charset="2"/>
              <a:buChar char="ü"/>
            </a:pPr>
            <a:r>
              <a:rPr lang="it-IT" sz="2400" i="1" dirty="0" err="1">
                <a:solidFill>
                  <a:srgbClr val="000000"/>
                </a:solidFill>
                <a:latin typeface="Garamond" panose="02020404030301010803" pitchFamily="18" charset="0"/>
              </a:rPr>
              <a:t>Review</a:t>
            </a:r>
            <a:r>
              <a:rPr lang="it-IT" sz="2400" dirty="0">
                <a:solidFill>
                  <a:srgbClr val="000000"/>
                </a:solidFill>
                <a:latin typeface="Garamond" panose="02020404030301010803" pitchFamily="18" charset="0"/>
              </a:rPr>
              <a:t> delle informazioni ricevute dal cliente</a:t>
            </a:r>
          </a:p>
          <a:p>
            <a:pPr marL="68580" indent="-342900">
              <a:spcAft>
                <a:spcPts val="900"/>
              </a:spcAft>
              <a:buClr>
                <a:srgbClr val="000000"/>
              </a:buClr>
              <a:buFont typeface="Wingdings" panose="05000000000000000000" pitchFamily="2" charset="2"/>
              <a:buChar char="ü"/>
            </a:pPr>
            <a:r>
              <a:rPr lang="it-IT" sz="2400" dirty="0">
                <a:solidFill>
                  <a:srgbClr val="000000"/>
                </a:solidFill>
                <a:latin typeface="Garamond" panose="02020404030301010803" pitchFamily="18" charset="0"/>
              </a:rPr>
              <a:t>Preparazione dell’ordine del giorno dei meeting</a:t>
            </a:r>
          </a:p>
          <a:p>
            <a:pPr marL="68580" indent="-342900">
              <a:spcAft>
                <a:spcPts val="900"/>
              </a:spcAft>
              <a:buClr>
                <a:srgbClr val="000000"/>
              </a:buClr>
              <a:buFont typeface="Wingdings" panose="05000000000000000000" pitchFamily="2" charset="2"/>
              <a:buChar char="ü"/>
            </a:pPr>
            <a:r>
              <a:rPr lang="it-IT" sz="2400" dirty="0">
                <a:solidFill>
                  <a:srgbClr val="000000"/>
                </a:solidFill>
                <a:latin typeface="Garamond" panose="02020404030301010803" pitchFamily="18" charset="0"/>
              </a:rPr>
              <a:t>Appunti presi durante le interviste e le </a:t>
            </a:r>
            <a:r>
              <a:rPr lang="it-IT" sz="2400" i="1" dirty="0">
                <a:solidFill>
                  <a:srgbClr val="000000"/>
                </a:solidFill>
                <a:latin typeface="Garamond" panose="02020404030301010803" pitchFamily="18" charset="0"/>
              </a:rPr>
              <a:t>conference </a:t>
            </a:r>
            <a:r>
              <a:rPr lang="it-IT" sz="2400" i="1" dirty="0" err="1">
                <a:solidFill>
                  <a:srgbClr val="000000"/>
                </a:solidFill>
                <a:latin typeface="Garamond" panose="02020404030301010803" pitchFamily="18" charset="0"/>
              </a:rPr>
              <a:t>calls</a:t>
            </a:r>
            <a:endParaRPr lang="it-IT" sz="2400" i="1" dirty="0">
              <a:solidFill>
                <a:srgbClr val="000000"/>
              </a:solidFill>
              <a:latin typeface="Garamond" panose="02020404030301010803" pitchFamily="18" charset="0"/>
            </a:endParaRPr>
          </a:p>
          <a:p>
            <a:pPr marL="68580" indent="-342900">
              <a:spcAft>
                <a:spcPts val="900"/>
              </a:spcAft>
              <a:buClr>
                <a:srgbClr val="000000"/>
              </a:buClr>
              <a:buFont typeface="Wingdings" panose="05000000000000000000" pitchFamily="2" charset="2"/>
              <a:buChar char="ü"/>
            </a:pPr>
            <a:r>
              <a:rPr lang="it-IT" sz="2400" dirty="0">
                <a:solidFill>
                  <a:srgbClr val="000000"/>
                </a:solidFill>
                <a:latin typeface="Garamond" panose="02020404030301010803" pitchFamily="18" charset="0"/>
              </a:rPr>
              <a:t>Aggregazione delle informazioni provenienti da diverse fonti</a:t>
            </a:r>
          </a:p>
          <a:p>
            <a:pPr marL="68580" indent="-342900">
              <a:spcAft>
                <a:spcPts val="900"/>
              </a:spcAft>
              <a:buClr>
                <a:srgbClr val="000000"/>
              </a:buClr>
              <a:buFont typeface="Wingdings" panose="05000000000000000000" pitchFamily="2" charset="2"/>
              <a:buChar char="ü"/>
            </a:pPr>
            <a:r>
              <a:rPr lang="it-IT" sz="2400" i="1" dirty="0" err="1">
                <a:solidFill>
                  <a:srgbClr val="000000"/>
                </a:solidFill>
                <a:latin typeface="Garamond" panose="02020404030301010803" pitchFamily="18" charset="0"/>
              </a:rPr>
              <a:t>Review</a:t>
            </a:r>
            <a:r>
              <a:rPr lang="it-IT" sz="2400" dirty="0">
                <a:solidFill>
                  <a:srgbClr val="000000"/>
                </a:solidFill>
                <a:latin typeface="Garamond" panose="02020404030301010803" pitchFamily="18" charset="0"/>
              </a:rPr>
              <a:t> degli accordi </a:t>
            </a:r>
            <a:r>
              <a:rPr lang="it-IT" sz="2400" i="1" dirty="0" err="1">
                <a:solidFill>
                  <a:srgbClr val="000000"/>
                </a:solidFill>
                <a:latin typeface="Garamond" panose="02020404030301010803" pitchFamily="18" charset="0"/>
              </a:rPr>
              <a:t>intercompany</a:t>
            </a:r>
            <a:endParaRPr lang="it-IT" sz="2400" i="1" dirty="0">
              <a:solidFill>
                <a:srgbClr val="000000"/>
              </a:solidFill>
              <a:latin typeface="Garamond" panose="02020404030301010803" pitchFamily="18" charset="0"/>
            </a:endParaRPr>
          </a:p>
          <a:p>
            <a:pPr marL="68580" indent="-342900">
              <a:spcAft>
                <a:spcPts val="900"/>
              </a:spcAft>
              <a:buClr>
                <a:srgbClr val="000000"/>
              </a:buClr>
              <a:buFont typeface="Wingdings" panose="05000000000000000000" pitchFamily="2" charset="2"/>
              <a:buChar char="ü"/>
            </a:pPr>
            <a:r>
              <a:rPr lang="it-IT" sz="2400" dirty="0">
                <a:solidFill>
                  <a:srgbClr val="000000"/>
                </a:solidFill>
                <a:latin typeface="Garamond" panose="02020404030301010803" pitchFamily="18" charset="0"/>
              </a:rPr>
              <a:t>Stesura della </a:t>
            </a:r>
            <a:r>
              <a:rPr lang="it-IT" sz="2400" i="1" dirty="0" err="1">
                <a:solidFill>
                  <a:srgbClr val="000000"/>
                </a:solidFill>
                <a:latin typeface="Garamond" panose="02020404030301010803" pitchFamily="18" charset="0"/>
              </a:rPr>
              <a:t>functional</a:t>
            </a:r>
            <a:r>
              <a:rPr lang="it-IT" sz="2400" i="1" dirty="0">
                <a:solidFill>
                  <a:srgbClr val="000000"/>
                </a:solidFill>
                <a:latin typeface="Garamond" panose="02020404030301010803" pitchFamily="18" charset="0"/>
              </a:rPr>
              <a:t> </a:t>
            </a:r>
            <a:r>
              <a:rPr lang="it-IT" sz="2400" i="1" dirty="0" err="1" smtClean="0">
                <a:solidFill>
                  <a:srgbClr val="000000"/>
                </a:solidFill>
                <a:latin typeface="Garamond" panose="02020404030301010803" pitchFamily="18" charset="0"/>
              </a:rPr>
              <a:t>analysis</a:t>
            </a:r>
            <a:endParaRPr lang="it-IT" sz="2400" i="1" dirty="0">
              <a:solidFill>
                <a:srgbClr val="000000"/>
              </a:solidFill>
              <a:latin typeface="Garamond" panose="02020404030301010803" pitchFamily="18" charset="0"/>
            </a:endParaRP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smtClean="0">
                <a:solidFill>
                  <a:prstClr val="black"/>
                </a:solidFill>
                <a:latin typeface="Garamond" panose="02020404030301010803" pitchFamily="18" charset="0"/>
              </a:rPr>
              <a:t>Come </a:t>
            </a:r>
            <a:r>
              <a:rPr lang="en-US" sz="2800" b="1" i="1" u="sng" dirty="0" err="1" smtClean="0">
                <a:solidFill>
                  <a:prstClr val="black"/>
                </a:solidFill>
                <a:latin typeface="Garamond" panose="02020404030301010803" pitchFamily="18" charset="0"/>
              </a:rPr>
              <a:t>svolgere</a:t>
            </a:r>
            <a:r>
              <a:rPr lang="en-US" sz="2800" b="1" i="1" u="sng" dirty="0" smtClean="0">
                <a:solidFill>
                  <a:prstClr val="black"/>
                </a:solidFill>
                <a:latin typeface="Garamond" panose="02020404030301010803" pitchFamily="18" charset="0"/>
              </a:rPr>
              <a:t> l</a:t>
            </a:r>
            <a:r>
              <a:rPr lang="it-IT" sz="2800" b="1" i="1" u="sng" dirty="0" smtClean="0">
                <a:solidFill>
                  <a:prstClr val="black"/>
                </a:solidFill>
                <a:latin typeface="Garamond" panose="02020404030301010803" pitchFamily="18" charset="0"/>
              </a:rPr>
              <a:t>a </a:t>
            </a:r>
            <a:r>
              <a:rPr lang="it-IT" sz="2800" b="1" i="1" u="sng" dirty="0" err="1">
                <a:solidFill>
                  <a:prstClr val="black"/>
                </a:solidFill>
                <a:latin typeface="Garamond" panose="02020404030301010803" pitchFamily="18" charset="0"/>
              </a:rPr>
              <a:t>Functional</a:t>
            </a:r>
            <a:r>
              <a:rPr lang="it-IT" sz="2800" b="1" i="1" u="sng" dirty="0">
                <a:solidFill>
                  <a:prstClr val="black"/>
                </a:solidFill>
                <a:latin typeface="Garamond" panose="02020404030301010803" pitchFamily="18" charset="0"/>
              </a:rPr>
              <a:t> </a:t>
            </a:r>
            <a:r>
              <a:rPr lang="it-IT" sz="2800" b="1" i="1" u="sng" dirty="0" smtClean="0">
                <a:solidFill>
                  <a:prstClr val="black"/>
                </a:solidFill>
                <a:latin typeface="Garamond" panose="02020404030301010803" pitchFamily="18" charset="0"/>
              </a:rPr>
              <a:t>Analysis</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2980302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747" y="1675674"/>
            <a:ext cx="7825946" cy="3046988"/>
          </a:xfrm>
          <a:prstGeom prst="rect">
            <a:avLst/>
          </a:prstGeom>
        </p:spPr>
        <p:txBody>
          <a:bodyPr wrap="square">
            <a:spAutoFit/>
          </a:bodyPr>
          <a:lstStyle/>
          <a:p>
            <a:pPr marL="68580" indent="-342900">
              <a:buFont typeface="Wingdings" panose="05000000000000000000" pitchFamily="2" charset="2"/>
              <a:buChar char="ü"/>
            </a:pPr>
            <a:r>
              <a:rPr lang="it-IT" sz="2400" dirty="0">
                <a:solidFill>
                  <a:prstClr val="black"/>
                </a:solidFill>
                <a:latin typeface="Garamond" panose="02020404030301010803" pitchFamily="18" charset="0"/>
              </a:rPr>
              <a:t>Ricerca e sviluppo</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Produzione</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Marketing</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Distribuzione e vendite</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Servizi </a:t>
            </a:r>
            <a:r>
              <a:rPr lang="it-IT" sz="2400" dirty="0" err="1">
                <a:solidFill>
                  <a:prstClr val="black"/>
                </a:solidFill>
                <a:latin typeface="Garamond" panose="02020404030301010803" pitchFamily="18" charset="0"/>
              </a:rPr>
              <a:t>after</a:t>
            </a:r>
            <a:r>
              <a:rPr lang="it-IT" sz="2400" dirty="0">
                <a:solidFill>
                  <a:prstClr val="black"/>
                </a:solidFill>
                <a:latin typeface="Garamond" panose="02020404030301010803" pitchFamily="18" charset="0"/>
              </a:rPr>
              <a:t>-sale ed assistenza tecnica</a:t>
            </a:r>
          </a:p>
          <a:p>
            <a:pPr marL="68580" indent="-342900">
              <a:buFont typeface="Wingdings" panose="05000000000000000000" pitchFamily="2" charset="2"/>
              <a:buChar char="ü"/>
            </a:pPr>
            <a:r>
              <a:rPr lang="it-IT" sz="2400" dirty="0" err="1">
                <a:solidFill>
                  <a:prstClr val="black"/>
                </a:solidFill>
                <a:latin typeface="Garamond" panose="02020404030301010803" pitchFamily="18" charset="0"/>
              </a:rPr>
              <a:t>Compliance</a:t>
            </a:r>
            <a:r>
              <a:rPr lang="it-IT" sz="2400" dirty="0">
                <a:solidFill>
                  <a:prstClr val="black"/>
                </a:solidFill>
                <a:latin typeface="Garamond" panose="02020404030301010803" pitchFamily="18" charset="0"/>
              </a:rPr>
              <a:t> </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Supporto amministrativo</a:t>
            </a:r>
          </a:p>
          <a:p>
            <a:pPr marL="68580" indent="-342900">
              <a:buFont typeface="Wingdings" panose="05000000000000000000" pitchFamily="2" charset="2"/>
              <a:buChar char="ü"/>
            </a:pPr>
            <a:r>
              <a:rPr lang="it-IT" sz="2400" dirty="0" smtClean="0">
                <a:solidFill>
                  <a:prstClr val="black"/>
                </a:solidFill>
                <a:latin typeface="Garamond" panose="02020404030301010803" pitchFamily="18" charset="0"/>
              </a:rPr>
              <a:t>Executive</a:t>
            </a:r>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954107"/>
          </a:xfrm>
          <a:prstGeom prst="rect">
            <a:avLst/>
          </a:prstGeom>
          <a:noFill/>
        </p:spPr>
        <p:txBody>
          <a:bodyPr wrap="square" rtlCol="0">
            <a:spAutoFit/>
          </a:bodyPr>
          <a:lstStyle/>
          <a:p>
            <a:r>
              <a:rPr lang="it-IT" sz="2800" b="1" i="1" u="sng" dirty="0">
                <a:solidFill>
                  <a:srgbClr val="000000"/>
                </a:solidFill>
                <a:latin typeface="Garamond" panose="02020404030301010803" pitchFamily="18" charset="0"/>
              </a:rPr>
              <a:t>Funzioni</a:t>
            </a:r>
            <a:br>
              <a:rPr lang="it-IT" sz="2800" b="1" i="1" u="sng" dirty="0">
                <a:solidFill>
                  <a:srgbClr val="000000"/>
                </a:solidFill>
                <a:latin typeface="Garamond" panose="02020404030301010803" pitchFamily="18" charset="0"/>
              </a:rPr>
            </a:br>
            <a:r>
              <a:rPr lang="it-IT" sz="2800" b="1" i="1" u="sng" dirty="0">
                <a:solidFill>
                  <a:srgbClr val="000000"/>
                </a:solidFill>
                <a:latin typeface="Garamond" panose="02020404030301010803" pitchFamily="18" charset="0"/>
              </a:rPr>
              <a:t>Esempi di funzioni </a:t>
            </a:r>
            <a:r>
              <a:rPr lang="it-IT" sz="2800" b="1" i="1" u="sng" dirty="0" smtClean="0">
                <a:solidFill>
                  <a:srgbClr val="000000"/>
                </a:solidFill>
                <a:latin typeface="Garamond" panose="02020404030301010803" pitchFamily="18" charset="0"/>
              </a:rPr>
              <a:t>aziendali</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25</a:t>
            </a:fld>
            <a:endParaRPr lang="en-US">
              <a:solidFill>
                <a:prstClr val="black">
                  <a:tint val="75000"/>
                </a:prstClr>
              </a:solidFill>
            </a:endParaRPr>
          </a:p>
        </p:txBody>
      </p:sp>
      <p:sp>
        <p:nvSpPr>
          <p:cNvPr id="8" name="Rectangle 7"/>
          <p:cNvSpPr/>
          <p:nvPr/>
        </p:nvSpPr>
        <p:spPr>
          <a:xfrm>
            <a:off x="500504" y="4877787"/>
            <a:ext cx="8119424" cy="1323439"/>
          </a:xfrm>
          <a:prstGeom prst="rect">
            <a:avLst/>
          </a:prstGeom>
        </p:spPr>
        <p:txBody>
          <a:bodyPr wrap="square">
            <a:spAutoFit/>
          </a:bodyPr>
          <a:lstStyle/>
          <a:p>
            <a:pPr algn="just"/>
            <a:r>
              <a:rPr lang="it-IT" sz="2000" b="1" dirty="0">
                <a:solidFill>
                  <a:prstClr val="black"/>
                </a:solidFill>
                <a:latin typeface="Garamond" panose="02020404030301010803" pitchFamily="18" charset="0"/>
              </a:rPr>
              <a:t>N.B:</a:t>
            </a:r>
          </a:p>
          <a:p>
            <a:pPr algn="just"/>
            <a:r>
              <a:rPr lang="it-IT" sz="2000" i="1" dirty="0">
                <a:solidFill>
                  <a:prstClr val="black"/>
                </a:solidFill>
                <a:latin typeface="Garamond" panose="02020404030301010803" pitchFamily="18" charset="0"/>
              </a:rPr>
              <a:t>Diverse funzioni aziendali coinvolgono attività con diversi livelli di autonomia, competenze, potere decisionale. E’ necessario </a:t>
            </a:r>
            <a:r>
              <a:rPr lang="it-IT" sz="2000" i="1" dirty="0" smtClean="0">
                <a:solidFill>
                  <a:prstClr val="black"/>
                </a:solidFill>
                <a:latin typeface="Garamond" panose="02020404030301010803" pitchFamily="18" charset="0"/>
              </a:rPr>
              <a:t>individuarle. Spesso </a:t>
            </a:r>
            <a:r>
              <a:rPr lang="it-IT" sz="2000" i="1" dirty="0">
                <a:solidFill>
                  <a:prstClr val="black"/>
                </a:solidFill>
                <a:latin typeface="Garamond" panose="02020404030301010803" pitchFamily="18" charset="0"/>
              </a:rPr>
              <a:t>diverse </a:t>
            </a:r>
            <a:r>
              <a:rPr lang="it-IT" sz="2000" i="1" dirty="0" err="1">
                <a:solidFill>
                  <a:prstClr val="black"/>
                </a:solidFill>
                <a:latin typeface="Garamond" panose="02020404030301010803" pitchFamily="18" charset="0"/>
              </a:rPr>
              <a:t>industries</a:t>
            </a:r>
            <a:r>
              <a:rPr lang="it-IT" sz="2000" i="1" dirty="0">
                <a:solidFill>
                  <a:prstClr val="black"/>
                </a:solidFill>
                <a:latin typeface="Garamond" panose="02020404030301010803" pitchFamily="18" charset="0"/>
              </a:rPr>
              <a:t> hanno le stesse funzioni aziendali anche se la loro importanza può variare.</a:t>
            </a:r>
          </a:p>
        </p:txBody>
      </p:sp>
    </p:spTree>
    <p:extLst>
      <p:ext uri="{BB962C8B-B14F-4D97-AF65-F5344CB8AC3E}">
        <p14:creationId xmlns:p14="http://schemas.microsoft.com/office/powerpoint/2010/main" val="1988746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243" y="1675674"/>
            <a:ext cx="7825946" cy="3531736"/>
          </a:xfrm>
          <a:prstGeom prst="rect">
            <a:avLst/>
          </a:prstGeom>
        </p:spPr>
        <p:txBody>
          <a:bodyPr wrap="square">
            <a:spAutoFit/>
          </a:bodyPr>
          <a:lstStyle/>
          <a:p>
            <a:pPr marL="342900" indent="-342900">
              <a:buFont typeface="+mj-lt"/>
              <a:buAutoNum type="alphaUcPeriod"/>
            </a:pPr>
            <a:r>
              <a:rPr lang="it-IT" sz="2400" dirty="0">
                <a:solidFill>
                  <a:prstClr val="black"/>
                </a:solidFill>
                <a:latin typeface="Garamond" panose="02020404030301010803" pitchFamily="18" charset="0"/>
              </a:rPr>
              <a:t>Gruppo Farmaceutico</a:t>
            </a:r>
          </a:p>
          <a:p>
            <a:pPr marL="342900" indent="-342900">
              <a:buFont typeface="+mj-lt"/>
              <a:buAutoNum type="alphaUcPeriod"/>
            </a:pPr>
            <a:r>
              <a:rPr lang="it-IT" sz="2400" dirty="0">
                <a:solidFill>
                  <a:prstClr val="black"/>
                </a:solidFill>
                <a:latin typeface="Garamond" panose="02020404030301010803" pitchFamily="18" charset="0"/>
              </a:rPr>
              <a:t>Gruppo GDO</a:t>
            </a:r>
          </a:p>
          <a:p>
            <a:pPr>
              <a:spcAft>
                <a:spcPts val="900"/>
              </a:spcAft>
              <a:buClr>
                <a:srgbClr val="000000"/>
              </a:buClr>
            </a:pPr>
            <a:endParaRPr lang="it-IT" sz="2400" i="1" dirty="0" smtClean="0">
              <a:solidFill>
                <a:srgbClr val="000000"/>
              </a:solidFill>
              <a:latin typeface="Garamond" panose="02020404030301010803" pitchFamily="18" charset="0"/>
            </a:endParaRP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Come immagini le funzioni nei casi delle aziende di cui ai punti A e B?</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Quale pensi possano essere le funzioni più importanti rispetto alle altre?</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Quali pensi possano essere le attività critiche nelle specifiche funzioni aziendali</a:t>
            </a:r>
            <a:r>
              <a:rPr lang="it-IT" sz="2400" dirty="0" smtClean="0">
                <a:solidFill>
                  <a:prstClr val="black"/>
                </a:solidFill>
                <a:latin typeface="Garamond" panose="02020404030301010803" pitchFamily="18" charset="0"/>
              </a:rPr>
              <a:t>?</a:t>
            </a:r>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523220"/>
          </a:xfrm>
          <a:prstGeom prst="rect">
            <a:avLst/>
          </a:prstGeom>
          <a:noFill/>
        </p:spPr>
        <p:txBody>
          <a:bodyPr wrap="square" rtlCol="0">
            <a:spAutoFit/>
          </a:bodyPr>
          <a:lstStyle/>
          <a:p>
            <a:r>
              <a:rPr lang="it-IT" sz="2800" b="1" i="1" u="sng" dirty="0" err="1">
                <a:solidFill>
                  <a:prstClr val="black"/>
                </a:solidFill>
                <a:latin typeface="Garamond" panose="02020404030301010803" pitchFamily="18" charset="0"/>
              </a:rPr>
              <a:t>Quick</a:t>
            </a:r>
            <a:r>
              <a:rPr lang="it-IT" sz="2800" b="1" i="1" u="sng" dirty="0">
                <a:solidFill>
                  <a:prstClr val="black"/>
                </a:solidFill>
                <a:latin typeface="Garamond" panose="02020404030301010803" pitchFamily="18" charset="0"/>
              </a:rPr>
              <a:t> Quiz</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42347393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243" y="1675674"/>
            <a:ext cx="7825946" cy="5262979"/>
          </a:xfrm>
          <a:prstGeom prst="rect">
            <a:avLst/>
          </a:prstGeom>
        </p:spPr>
        <p:txBody>
          <a:bodyPr wrap="square">
            <a:spAutoFit/>
          </a:bodyPr>
          <a:lstStyle/>
          <a:p>
            <a:pPr marL="68580" indent="-342900">
              <a:buFont typeface="Wingdings" panose="05000000000000000000" pitchFamily="2" charset="2"/>
              <a:buChar char="ü"/>
            </a:pPr>
            <a:r>
              <a:rPr lang="it-IT" sz="2400" dirty="0">
                <a:solidFill>
                  <a:prstClr val="black"/>
                </a:solidFill>
                <a:latin typeface="Garamond" panose="02020404030301010803" pitchFamily="18" charset="0"/>
              </a:rPr>
              <a:t>Rischio di investimento</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Rischio di mercato: volumi, mix, prezzi, concorrenza</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Rischio di magazzino</a:t>
            </a:r>
          </a:p>
          <a:p>
            <a:r>
              <a:rPr lang="it-IT" sz="2400" dirty="0">
                <a:solidFill>
                  <a:prstClr val="black"/>
                </a:solidFill>
                <a:latin typeface="Garamond" panose="02020404030301010803" pitchFamily="18" charset="0"/>
              </a:rPr>
              <a:t>	- </a:t>
            </a:r>
            <a:r>
              <a:rPr lang="it-IT" sz="2000" dirty="0">
                <a:solidFill>
                  <a:prstClr val="black"/>
                </a:solidFill>
                <a:latin typeface="Garamond" panose="02020404030301010803" pitchFamily="18" charset="0"/>
              </a:rPr>
              <a:t>materie prime, lavori in corso, prodotti finiti</a:t>
            </a:r>
          </a:p>
          <a:p>
            <a:r>
              <a:rPr lang="it-IT" sz="2000" dirty="0">
                <a:solidFill>
                  <a:prstClr val="black"/>
                </a:solidFill>
                <a:latin typeface="Garamond" panose="02020404030301010803" pitchFamily="18" charset="0"/>
              </a:rPr>
              <a:t>	- fluttuazioni dei prezzi degli input, </a:t>
            </a:r>
            <a:r>
              <a:rPr lang="it-IT" sz="2000" dirty="0" err="1" smtClean="0">
                <a:solidFill>
                  <a:prstClr val="black"/>
                </a:solidFill>
                <a:latin typeface="Garamond" panose="02020404030301010803" pitchFamily="18" charset="0"/>
              </a:rPr>
              <a:t>obsolescenza,perdite</a:t>
            </a:r>
            <a:endParaRPr lang="it-IT" sz="2000" dirty="0">
              <a:solidFill>
                <a:prstClr val="black"/>
              </a:solidFill>
              <a:latin typeface="Garamond" panose="02020404030301010803" pitchFamily="18" charset="0"/>
            </a:endParaRPr>
          </a:p>
          <a:p>
            <a:pPr marL="342900" indent="-342900">
              <a:buFont typeface="Wingdings" panose="05000000000000000000" pitchFamily="2" charset="2"/>
              <a:buChar char="ü"/>
            </a:pPr>
            <a:r>
              <a:rPr lang="it-IT" sz="2400" dirty="0" err="1">
                <a:solidFill>
                  <a:prstClr val="black"/>
                </a:solidFill>
                <a:latin typeface="Garamond" panose="02020404030301010803" pitchFamily="18" charset="0"/>
              </a:rPr>
              <a:t>Capacity</a:t>
            </a:r>
            <a:r>
              <a:rPr lang="it-IT" sz="2400" dirty="0">
                <a:solidFill>
                  <a:prstClr val="black"/>
                </a:solidFill>
                <a:latin typeface="Garamond" panose="02020404030301010803" pitchFamily="18" charset="0"/>
              </a:rPr>
              <a:t> management and </a:t>
            </a:r>
            <a:r>
              <a:rPr lang="it-IT" sz="2400" dirty="0" err="1">
                <a:solidFill>
                  <a:prstClr val="black"/>
                </a:solidFill>
                <a:latin typeface="Garamond" panose="02020404030301010803" pitchFamily="18" charset="0"/>
              </a:rPr>
              <a:t>downtime</a:t>
            </a:r>
            <a:endParaRPr lang="it-IT" sz="2400" dirty="0">
              <a:solidFill>
                <a:prstClr val="black"/>
              </a:solidFill>
              <a:latin typeface="Garamond" panose="02020404030301010803" pitchFamily="18" charset="0"/>
            </a:endParaRP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di prodotto difettoso</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di garanzia</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di credito</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di tasso di cambio</a:t>
            </a:r>
          </a:p>
          <a:p>
            <a:pPr marL="342900" indent="-342900">
              <a:buFont typeface="Wingdings" panose="05000000000000000000" pitchFamily="2" charset="2"/>
              <a:buChar char="ü"/>
            </a:pPr>
            <a:r>
              <a:rPr lang="it-IT" sz="2400" dirty="0" err="1">
                <a:solidFill>
                  <a:prstClr val="black"/>
                </a:solidFill>
                <a:latin typeface="Garamond" panose="02020404030301010803" pitchFamily="18" charset="0"/>
              </a:rPr>
              <a:t>Rischo</a:t>
            </a:r>
            <a:r>
              <a:rPr lang="it-IT" sz="2400" dirty="0">
                <a:solidFill>
                  <a:prstClr val="black"/>
                </a:solidFill>
                <a:latin typeface="Garamond" panose="02020404030301010803" pitchFamily="18" charset="0"/>
              </a:rPr>
              <a:t> di liquidità </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ambientale</a:t>
            </a:r>
          </a:p>
          <a:p>
            <a:pPr marL="342900" indent="-342900">
              <a:buFont typeface="Wingdings" panose="05000000000000000000" pitchFamily="2" charset="2"/>
              <a:buChar char="ü"/>
            </a:pPr>
            <a:r>
              <a:rPr lang="it-IT" sz="2400" dirty="0">
                <a:solidFill>
                  <a:prstClr val="black"/>
                </a:solidFill>
                <a:latin typeface="Garamond" panose="02020404030301010803" pitchFamily="18" charset="0"/>
              </a:rPr>
              <a:t>Rischio </a:t>
            </a:r>
            <a:r>
              <a:rPr lang="it-IT" sz="2400" dirty="0" err="1">
                <a:solidFill>
                  <a:prstClr val="black"/>
                </a:solidFill>
                <a:latin typeface="Garamond" panose="02020404030301010803" pitchFamily="18" charset="0"/>
              </a:rPr>
              <a:t>reputazionale</a:t>
            </a:r>
            <a:r>
              <a:rPr lang="it-IT" sz="2400" dirty="0">
                <a:solidFill>
                  <a:prstClr val="black"/>
                </a:solidFill>
                <a:latin typeface="Garamond" panose="02020404030301010803" pitchFamily="18" charset="0"/>
              </a:rPr>
              <a:t> / regolamentale</a:t>
            </a:r>
          </a:p>
          <a:p>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954107"/>
          </a:xfrm>
          <a:prstGeom prst="rect">
            <a:avLst/>
          </a:prstGeom>
          <a:noFill/>
        </p:spPr>
        <p:txBody>
          <a:bodyPr wrap="square" rtlCol="0">
            <a:spAutoFit/>
          </a:bodyPr>
          <a:lstStyle/>
          <a:p>
            <a:r>
              <a:rPr lang="it-IT" sz="2800" b="1" i="1" u="sng" dirty="0">
                <a:solidFill>
                  <a:srgbClr val="000000"/>
                </a:solidFill>
                <a:latin typeface="Garamond" panose="02020404030301010803" pitchFamily="18" charset="0"/>
              </a:rPr>
              <a:t>Rischi</a:t>
            </a:r>
            <a:br>
              <a:rPr lang="it-IT" sz="2800" b="1" i="1" u="sng" dirty="0">
                <a:solidFill>
                  <a:srgbClr val="000000"/>
                </a:solidFill>
                <a:latin typeface="Garamond" panose="02020404030301010803" pitchFamily="18" charset="0"/>
              </a:rPr>
            </a:br>
            <a:r>
              <a:rPr lang="it-IT" sz="2800" b="1" i="1" u="sng" dirty="0">
                <a:solidFill>
                  <a:srgbClr val="000000"/>
                </a:solidFill>
                <a:latin typeface="Garamond" panose="02020404030301010803" pitchFamily="18" charset="0"/>
              </a:rPr>
              <a:t>Esempi di rischi aziendali</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9406744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243" y="1675674"/>
            <a:ext cx="7825946" cy="1938992"/>
          </a:xfrm>
          <a:prstGeom prst="rect">
            <a:avLst/>
          </a:prstGeom>
        </p:spPr>
        <p:txBody>
          <a:bodyPr wrap="square">
            <a:spAutoFit/>
          </a:bodyPr>
          <a:lstStyle/>
          <a:p>
            <a:pPr marL="68580" indent="-342900">
              <a:buFont typeface="Wingdings" panose="05000000000000000000" pitchFamily="2" charset="2"/>
              <a:buChar char="ü"/>
            </a:pPr>
            <a:r>
              <a:rPr lang="it-IT" sz="2400" dirty="0">
                <a:solidFill>
                  <a:prstClr val="black"/>
                </a:solidFill>
                <a:latin typeface="Garamond" panose="02020404030301010803" pitchFamily="18" charset="0"/>
              </a:rPr>
              <a:t>Non tutti i rischi hanno la stessa importanza per </a:t>
            </a:r>
            <a:r>
              <a:rPr lang="it-IT" sz="2400" dirty="0" smtClean="0">
                <a:solidFill>
                  <a:prstClr val="black"/>
                </a:solidFill>
                <a:latin typeface="Garamond" panose="02020404030301010803" pitchFamily="18" charset="0"/>
              </a:rPr>
              <a:t>un</a:t>
            </a:r>
          </a:p>
          <a:p>
            <a:r>
              <a:rPr lang="it-IT" sz="2400" dirty="0" smtClean="0">
                <a:solidFill>
                  <a:prstClr val="black"/>
                </a:solidFill>
                <a:latin typeface="Garamond" panose="02020404030301010803" pitchFamily="18" charset="0"/>
              </a:rPr>
              <a:t>determinato </a:t>
            </a:r>
            <a:r>
              <a:rPr lang="it-IT" sz="2400" dirty="0">
                <a:solidFill>
                  <a:prstClr val="black"/>
                </a:solidFill>
                <a:latin typeface="Garamond" panose="02020404030301010803" pitchFamily="18" charset="0"/>
              </a:rPr>
              <a:t>business</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Alcuni rischi possono essere talmente prevedibili che possono essere considerati costi legati al business</a:t>
            </a:r>
          </a:p>
          <a:p>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954107"/>
          </a:xfrm>
          <a:prstGeom prst="rect">
            <a:avLst/>
          </a:prstGeom>
          <a:noFill/>
        </p:spPr>
        <p:txBody>
          <a:bodyPr wrap="square" rtlCol="0">
            <a:spAutoFit/>
          </a:bodyPr>
          <a:lstStyle/>
          <a:p>
            <a:r>
              <a:rPr lang="it-IT" sz="2800" b="1" i="1" u="sng" dirty="0">
                <a:solidFill>
                  <a:srgbClr val="000000"/>
                </a:solidFill>
                <a:latin typeface="Garamond" panose="02020404030301010803" pitchFamily="18" charset="0"/>
              </a:rPr>
              <a:t>Rischi</a:t>
            </a:r>
            <a:br>
              <a:rPr lang="it-IT" sz="2800" b="1" i="1" u="sng" dirty="0">
                <a:solidFill>
                  <a:srgbClr val="000000"/>
                </a:solidFill>
                <a:latin typeface="Garamond" panose="02020404030301010803" pitchFamily="18" charset="0"/>
              </a:rPr>
            </a:br>
            <a:r>
              <a:rPr lang="it-IT" sz="2800" b="1" i="1" u="sng" dirty="0">
                <a:solidFill>
                  <a:srgbClr val="000000"/>
                </a:solidFill>
                <a:latin typeface="Garamond" panose="02020404030301010803" pitchFamily="18" charset="0"/>
              </a:rPr>
              <a:t>Concetti da ricordare</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971044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243" y="1675674"/>
            <a:ext cx="7825946" cy="1569660"/>
          </a:xfrm>
          <a:prstGeom prst="rect">
            <a:avLst/>
          </a:prstGeom>
        </p:spPr>
        <p:txBody>
          <a:bodyPr wrap="square">
            <a:spAutoFit/>
          </a:bodyPr>
          <a:lstStyle/>
          <a:p>
            <a:pPr marL="68580" indent="-342900">
              <a:buFont typeface="Wingdings" panose="05000000000000000000" pitchFamily="2" charset="2"/>
              <a:buChar char="ü"/>
            </a:pPr>
            <a:r>
              <a:rPr lang="it-IT" sz="2400" dirty="0">
                <a:solidFill>
                  <a:prstClr val="black"/>
                </a:solidFill>
                <a:latin typeface="Garamond" panose="02020404030301010803" pitchFamily="18" charset="0"/>
              </a:rPr>
              <a:t>Considera i tre scenari e i rischi descritti</a:t>
            </a:r>
          </a:p>
          <a:p>
            <a:pPr marL="68580" indent="-342900">
              <a:buFont typeface="Wingdings" panose="05000000000000000000" pitchFamily="2" charset="2"/>
              <a:buChar char="ü"/>
            </a:pPr>
            <a:r>
              <a:rPr lang="it-IT" sz="2400" dirty="0">
                <a:solidFill>
                  <a:prstClr val="black"/>
                </a:solidFill>
                <a:latin typeface="Garamond" panose="02020404030301010803" pitchFamily="18" charset="0"/>
              </a:rPr>
              <a:t>Descrivi la natura del rischio e la significatività dello stesso in </a:t>
            </a:r>
            <a:r>
              <a:rPr lang="it-IT" sz="2400" dirty="0" smtClean="0">
                <a:solidFill>
                  <a:prstClr val="black"/>
                </a:solidFill>
                <a:latin typeface="Garamond" panose="02020404030301010803" pitchFamily="18" charset="0"/>
              </a:rPr>
              <a:t>ogni </a:t>
            </a:r>
            <a:r>
              <a:rPr lang="it-IT" sz="2400" dirty="0">
                <a:solidFill>
                  <a:prstClr val="black"/>
                </a:solidFill>
                <a:latin typeface="Garamond" panose="02020404030301010803" pitchFamily="18" charset="0"/>
              </a:rPr>
              <a:t>scenario</a:t>
            </a:r>
            <a:endParaRPr lang="it-IT" sz="2400" dirty="0">
              <a:solidFill>
                <a:srgbClr val="70AD47"/>
              </a:solidFill>
              <a:latin typeface="Garamond" panose="02020404030301010803" pitchFamily="18" charset="0"/>
            </a:endParaRPr>
          </a:p>
          <a:p>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954107"/>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Rischi</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Quiz - Esercitazione</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244507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0959" y="438412"/>
            <a:ext cx="8123548" cy="52322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Fasi chiave di un progetto di Transfer </a:t>
            </a:r>
            <a:r>
              <a:rPr lang="it-IT" sz="2800" b="1" i="1" u="sng" dirty="0" err="1">
                <a:solidFill>
                  <a:prstClr val="black"/>
                </a:solidFill>
                <a:latin typeface="Garamond" panose="02020404030301010803" pitchFamily="18" charset="0"/>
              </a:rPr>
              <a:t>Pricing</a:t>
            </a:r>
            <a:endParaRPr lang="it-IT"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Gallone 9"/>
          <p:cNvSpPr/>
          <p:nvPr/>
        </p:nvSpPr>
        <p:spPr>
          <a:xfrm>
            <a:off x="73553" y="2945027"/>
            <a:ext cx="1594596"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prstClr val="white"/>
                </a:solidFill>
                <a:latin typeface="Garamond" panose="02020404030301010803" pitchFamily="18" charset="0"/>
              </a:rPr>
              <a:t>Pianificazione e inizio</a:t>
            </a:r>
          </a:p>
        </p:txBody>
      </p:sp>
      <p:sp>
        <p:nvSpPr>
          <p:cNvPr id="27" name="Gallone 26"/>
          <p:cNvSpPr/>
          <p:nvPr/>
        </p:nvSpPr>
        <p:spPr>
          <a:xfrm>
            <a:off x="1550473" y="2945027"/>
            <a:ext cx="1594596"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prstClr val="white"/>
                </a:solidFill>
                <a:latin typeface="Garamond" panose="02020404030301010803" pitchFamily="18" charset="0"/>
              </a:rPr>
              <a:t>Comprensione del business</a:t>
            </a:r>
          </a:p>
        </p:txBody>
      </p:sp>
      <p:sp>
        <p:nvSpPr>
          <p:cNvPr id="28" name="Gallone 27"/>
          <p:cNvSpPr/>
          <p:nvPr/>
        </p:nvSpPr>
        <p:spPr>
          <a:xfrm>
            <a:off x="3077867" y="2945027"/>
            <a:ext cx="1482349"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prstClr val="white"/>
                </a:solidFill>
                <a:latin typeface="Garamond" panose="02020404030301010803" pitchFamily="18" charset="0"/>
              </a:rPr>
              <a:t>Revisione ed analisi</a:t>
            </a:r>
          </a:p>
        </p:txBody>
      </p:sp>
      <p:sp>
        <p:nvSpPr>
          <p:cNvPr id="29" name="Gallone 28"/>
          <p:cNvSpPr/>
          <p:nvPr/>
        </p:nvSpPr>
        <p:spPr>
          <a:xfrm>
            <a:off x="4479684" y="2945027"/>
            <a:ext cx="1594596"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prstClr val="white"/>
                </a:solidFill>
                <a:latin typeface="Garamond" panose="02020404030301010803" pitchFamily="18" charset="0"/>
              </a:rPr>
              <a:t>Discussione e </a:t>
            </a:r>
          </a:p>
          <a:p>
            <a:pPr algn="ctr"/>
            <a:r>
              <a:rPr lang="it-IT" sz="1050" dirty="0">
                <a:solidFill>
                  <a:prstClr val="white"/>
                </a:solidFill>
                <a:latin typeface="Garamond" panose="02020404030301010803" pitchFamily="18" charset="0"/>
              </a:rPr>
              <a:t>miglioramento</a:t>
            </a:r>
          </a:p>
        </p:txBody>
      </p:sp>
      <p:sp>
        <p:nvSpPr>
          <p:cNvPr id="30" name="Gallone 29"/>
          <p:cNvSpPr/>
          <p:nvPr/>
        </p:nvSpPr>
        <p:spPr>
          <a:xfrm>
            <a:off x="5969934" y="2945027"/>
            <a:ext cx="1686337"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a:solidFill>
                  <a:prstClr val="white"/>
                </a:solidFill>
                <a:latin typeface="Garamond" panose="02020404030301010803" pitchFamily="18" charset="0"/>
              </a:rPr>
              <a:t>Documentazione</a:t>
            </a:r>
          </a:p>
          <a:p>
            <a:pPr algn="ctr"/>
            <a:r>
              <a:rPr lang="it-IT" sz="1050" dirty="0">
                <a:solidFill>
                  <a:prstClr val="white"/>
                </a:solidFill>
                <a:latin typeface="Garamond" panose="02020404030301010803" pitchFamily="18" charset="0"/>
              </a:rPr>
              <a:t> e </a:t>
            </a:r>
          </a:p>
          <a:p>
            <a:pPr algn="ctr"/>
            <a:r>
              <a:rPr lang="it-IT" sz="1050" dirty="0">
                <a:solidFill>
                  <a:prstClr val="white"/>
                </a:solidFill>
                <a:latin typeface="Garamond" panose="02020404030301010803" pitchFamily="18" charset="0"/>
              </a:rPr>
              <a:t>implementazione</a:t>
            </a:r>
          </a:p>
        </p:txBody>
      </p:sp>
      <p:sp>
        <p:nvSpPr>
          <p:cNvPr id="2" name="Slide Number Placeholder 1"/>
          <p:cNvSpPr>
            <a:spLocks noGrp="1"/>
          </p:cNvSpPr>
          <p:nvPr>
            <p:ph type="sldNum" sz="quarter" idx="12"/>
          </p:nvPr>
        </p:nvSpPr>
        <p:spPr/>
        <p:txBody>
          <a:bodyPr/>
          <a:lstStyle/>
          <a:p>
            <a:fld id="{EEC5C06A-4225-44F2-97B0-5B6E32F4D6CD}" type="slidenum">
              <a:rPr lang="en-US" smtClean="0">
                <a:solidFill>
                  <a:prstClr val="black">
                    <a:tint val="75000"/>
                  </a:prstClr>
                </a:solidFill>
              </a:rPr>
              <a:pPr/>
              <a:t>3</a:t>
            </a:fld>
            <a:endParaRPr lang="en-US">
              <a:solidFill>
                <a:prstClr val="black">
                  <a:tint val="75000"/>
                </a:prstClr>
              </a:solidFill>
            </a:endParaRPr>
          </a:p>
        </p:txBody>
      </p:sp>
      <p:sp>
        <p:nvSpPr>
          <p:cNvPr id="24" name="Gallone 29"/>
          <p:cNvSpPr/>
          <p:nvPr/>
        </p:nvSpPr>
        <p:spPr>
          <a:xfrm>
            <a:off x="7553328" y="2945027"/>
            <a:ext cx="1450629" cy="593124"/>
          </a:xfrm>
          <a:prstGeom prst="chevron">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50" dirty="0" smtClean="0">
                <a:solidFill>
                  <a:prstClr val="white"/>
                </a:solidFill>
                <a:latin typeface="Garamond" panose="02020404030301010803" pitchFamily="18" charset="0"/>
              </a:rPr>
              <a:t>Assistenza e difesa </a:t>
            </a:r>
            <a:endParaRPr lang="it-IT" sz="1050" dirty="0">
              <a:solidFill>
                <a:prstClr val="white"/>
              </a:solidFill>
              <a:latin typeface="Garamond" panose="02020404030301010803" pitchFamily="18" charset="0"/>
            </a:endParaRPr>
          </a:p>
        </p:txBody>
      </p:sp>
      <p:cxnSp>
        <p:nvCxnSpPr>
          <p:cNvPr id="11" name="Straight Connector 10"/>
          <p:cNvCxnSpPr/>
          <p:nvPr/>
        </p:nvCxnSpPr>
        <p:spPr>
          <a:xfrm>
            <a:off x="1963797" y="2025135"/>
            <a:ext cx="0" cy="731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418704" y="3707026"/>
            <a:ext cx="0" cy="820487"/>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963797" y="1867812"/>
            <a:ext cx="1941557" cy="646331"/>
          </a:xfrm>
          <a:prstGeom prst="rect">
            <a:avLst/>
          </a:prstGeom>
          <a:noFill/>
        </p:spPr>
        <p:txBody>
          <a:bodyPr wrap="none" rtlCol="0">
            <a:spAutoFit/>
          </a:bodyPr>
          <a:lstStyle/>
          <a:p>
            <a:r>
              <a:rPr lang="it-IT" dirty="0">
                <a:latin typeface="Garamond" panose="02020404030301010803" pitchFamily="18" charset="0"/>
              </a:rPr>
              <a:t>Industry Analysis</a:t>
            </a:r>
          </a:p>
          <a:p>
            <a:r>
              <a:rPr lang="it-IT" dirty="0" err="1">
                <a:latin typeface="Garamond" panose="02020404030301010803" pitchFamily="18" charset="0"/>
              </a:rPr>
              <a:t>Functional</a:t>
            </a:r>
            <a:r>
              <a:rPr lang="it-IT" dirty="0">
                <a:latin typeface="Garamond" panose="02020404030301010803" pitchFamily="18" charset="0"/>
              </a:rPr>
              <a:t> Analysis</a:t>
            </a:r>
          </a:p>
        </p:txBody>
      </p:sp>
      <p:sp>
        <p:nvSpPr>
          <p:cNvPr id="22" name="TextBox 21"/>
          <p:cNvSpPr txBox="1"/>
          <p:nvPr/>
        </p:nvSpPr>
        <p:spPr>
          <a:xfrm>
            <a:off x="3389863" y="4273282"/>
            <a:ext cx="2634054" cy="338554"/>
          </a:xfrm>
          <a:prstGeom prst="rect">
            <a:avLst/>
          </a:prstGeom>
          <a:noFill/>
        </p:spPr>
        <p:txBody>
          <a:bodyPr wrap="none" rtlCol="0">
            <a:spAutoFit/>
          </a:bodyPr>
          <a:lstStyle/>
          <a:p>
            <a:r>
              <a:rPr lang="it-IT" sz="1600" dirty="0" err="1">
                <a:latin typeface="Garamond" panose="02020404030301010803" pitchFamily="18" charset="0"/>
              </a:rPr>
              <a:t>Economic</a:t>
            </a:r>
            <a:r>
              <a:rPr lang="it-IT" sz="1600" dirty="0">
                <a:latin typeface="Garamond" panose="02020404030301010803" pitchFamily="18" charset="0"/>
              </a:rPr>
              <a:t> / Financial Analysis</a:t>
            </a:r>
          </a:p>
        </p:txBody>
      </p:sp>
    </p:spTree>
    <p:extLst>
      <p:ext uri="{BB962C8B-B14F-4D97-AF65-F5344CB8AC3E}">
        <p14:creationId xmlns:p14="http://schemas.microsoft.com/office/powerpoint/2010/main" val="4436616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30</a:t>
            </a:fld>
            <a:endParaRPr lang="en-US">
              <a:solidFill>
                <a:prstClr val="black">
                  <a:tint val="75000"/>
                </a:prstClr>
              </a:solidFill>
            </a:endParaRPr>
          </a:p>
        </p:txBody>
      </p:sp>
      <p:sp>
        <p:nvSpPr>
          <p:cNvPr id="8" name="Rectangle 7"/>
          <p:cNvSpPr/>
          <p:nvPr/>
        </p:nvSpPr>
        <p:spPr>
          <a:xfrm>
            <a:off x="395925" y="364176"/>
            <a:ext cx="4572001" cy="954107"/>
          </a:xfrm>
          <a:prstGeom prst="rect">
            <a:avLst/>
          </a:prstGeom>
        </p:spPr>
        <p:txBody>
          <a:bodyPr wrap="square">
            <a:spAutoFit/>
          </a:bodyPr>
          <a:lstStyle/>
          <a:p>
            <a:r>
              <a:rPr lang="it-IT" sz="2800" b="1" i="1" u="sng" dirty="0" err="1">
                <a:solidFill>
                  <a:prstClr val="black"/>
                </a:solidFill>
                <a:latin typeface="Garamond" panose="02020404030301010803" pitchFamily="18" charset="0"/>
              </a:rPr>
              <a:t>Assets</a:t>
            </a:r>
            <a:r>
              <a:rPr lang="it-IT" sz="2800" b="1" i="1" u="sng" dirty="0">
                <a:solidFill>
                  <a:prstClr val="black"/>
                </a:solidFill>
                <a:latin typeface="Garamond" panose="02020404030301010803" pitchFamily="18" charset="0"/>
              </a:rPr>
              <a:t/>
            </a:r>
            <a:br>
              <a:rPr lang="it-IT" sz="2800" b="1" i="1" u="sng" dirty="0">
                <a:solidFill>
                  <a:prstClr val="black"/>
                </a:solidFill>
                <a:latin typeface="Garamond" panose="02020404030301010803" pitchFamily="18" charset="0"/>
              </a:rPr>
            </a:br>
            <a:r>
              <a:rPr lang="it-IT" sz="2800" b="1" i="1" u="sng" dirty="0">
                <a:solidFill>
                  <a:prstClr val="black"/>
                </a:solidFill>
                <a:latin typeface="Garamond" panose="02020404030301010803" pitchFamily="18" charset="0"/>
              </a:rPr>
              <a:t>Esempi di </a:t>
            </a:r>
            <a:r>
              <a:rPr lang="it-IT" sz="2800" b="1" i="1" u="sng" dirty="0" err="1">
                <a:solidFill>
                  <a:prstClr val="black"/>
                </a:solidFill>
                <a:latin typeface="Garamond" panose="02020404030301010803" pitchFamily="18" charset="0"/>
              </a:rPr>
              <a:t>asset</a:t>
            </a:r>
            <a:r>
              <a:rPr lang="it-IT" sz="2800" b="1" i="1" u="sng" dirty="0">
                <a:solidFill>
                  <a:prstClr val="black"/>
                </a:solidFill>
                <a:latin typeface="Garamond" panose="02020404030301010803" pitchFamily="18" charset="0"/>
              </a:rPr>
              <a:t> aziendali</a:t>
            </a:r>
            <a:endParaRPr lang="it-IT" sz="2800" u="sng" dirty="0">
              <a:solidFill>
                <a:prstClr val="black"/>
              </a:solidFill>
            </a:endParaRPr>
          </a:p>
        </p:txBody>
      </p:sp>
      <p:graphicFrame>
        <p:nvGraphicFramePr>
          <p:cNvPr id="9" name="Diagram 8"/>
          <p:cNvGraphicFramePr/>
          <p:nvPr>
            <p:extLst/>
          </p:nvPr>
        </p:nvGraphicFramePr>
        <p:xfrm>
          <a:off x="533400" y="1934512"/>
          <a:ext cx="7794172" cy="23485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11"/>
          <p:cNvSpPr/>
          <p:nvPr/>
        </p:nvSpPr>
        <p:spPr>
          <a:xfrm>
            <a:off x="533400" y="4789255"/>
            <a:ext cx="7794172" cy="1105431"/>
          </a:xfrm>
          <a:prstGeom prst="rect">
            <a:avLst/>
          </a:prstGeom>
        </p:spPr>
        <p:txBody>
          <a:bodyPr wrap="square">
            <a:spAutoFit/>
          </a:bodyPr>
          <a:lstStyle/>
          <a:p>
            <a:pPr marL="51435" indent="-257175">
              <a:spcAft>
                <a:spcPts val="675"/>
              </a:spcAft>
              <a:buFont typeface="Arial" panose="020B0604020202020204" pitchFamily="34" charset="0"/>
              <a:buChar char="•"/>
            </a:pPr>
            <a:r>
              <a:rPr lang="it-IT" sz="2000" dirty="0">
                <a:solidFill>
                  <a:prstClr val="black"/>
                </a:solidFill>
                <a:latin typeface="Garamond" panose="02020404030301010803" pitchFamily="18" charset="0"/>
              </a:rPr>
              <a:t>Gli </a:t>
            </a:r>
            <a:r>
              <a:rPr lang="it-IT" sz="2000" dirty="0" err="1">
                <a:solidFill>
                  <a:prstClr val="black"/>
                </a:solidFill>
                <a:latin typeface="Garamond" panose="02020404030301010803" pitchFamily="18" charset="0"/>
              </a:rPr>
              <a:t>asset</a:t>
            </a:r>
            <a:r>
              <a:rPr lang="it-IT" sz="2000" dirty="0">
                <a:solidFill>
                  <a:prstClr val="black"/>
                </a:solidFill>
                <a:latin typeface="Garamond" panose="02020404030301010803" pitchFamily="18" charset="0"/>
              </a:rPr>
              <a:t> intangibili non devono essere ricercati solo nel bilancio, diversi intangibili non sono illustrati nei bilanci</a:t>
            </a:r>
          </a:p>
          <a:p>
            <a:pPr marL="51435" indent="-257175">
              <a:spcAft>
                <a:spcPts val="675"/>
              </a:spcAft>
              <a:buFont typeface="Arial" panose="020B0604020202020204" pitchFamily="34" charset="0"/>
              <a:buChar char="•"/>
            </a:pPr>
            <a:r>
              <a:rPr lang="it-IT" sz="2000" dirty="0">
                <a:solidFill>
                  <a:prstClr val="black"/>
                </a:solidFill>
                <a:latin typeface="Garamond" panose="02020404030301010803" pitchFamily="18" charset="0"/>
              </a:rPr>
              <a:t>Alcuni </a:t>
            </a:r>
            <a:r>
              <a:rPr lang="it-IT" sz="2000" dirty="0" err="1">
                <a:solidFill>
                  <a:prstClr val="black"/>
                </a:solidFill>
                <a:latin typeface="Garamond" panose="02020404030301010803" pitchFamily="18" charset="0"/>
              </a:rPr>
              <a:t>assets</a:t>
            </a:r>
            <a:r>
              <a:rPr lang="it-IT" sz="2000" dirty="0">
                <a:solidFill>
                  <a:prstClr val="black"/>
                </a:solidFill>
                <a:latin typeface="Garamond" panose="02020404030301010803" pitchFamily="18" charset="0"/>
              </a:rPr>
              <a:t> sono più importanti in alcune </a:t>
            </a:r>
            <a:r>
              <a:rPr lang="it-IT" sz="2000" dirty="0" err="1">
                <a:solidFill>
                  <a:prstClr val="black"/>
                </a:solidFill>
                <a:latin typeface="Garamond" panose="02020404030301010803" pitchFamily="18" charset="0"/>
              </a:rPr>
              <a:t>industries</a:t>
            </a:r>
            <a:r>
              <a:rPr lang="it-IT" sz="2000" dirty="0">
                <a:solidFill>
                  <a:prstClr val="black"/>
                </a:solidFill>
                <a:latin typeface="Garamond" panose="02020404030301010803" pitchFamily="18" charset="0"/>
              </a:rPr>
              <a:t> rispetto ad altre.</a:t>
            </a:r>
          </a:p>
        </p:txBody>
      </p:sp>
    </p:spTree>
    <p:extLst>
      <p:ext uri="{BB962C8B-B14F-4D97-AF65-F5344CB8AC3E}">
        <p14:creationId xmlns:p14="http://schemas.microsoft.com/office/powerpoint/2010/main" val="2493192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15" y="1125358"/>
            <a:ext cx="7825946" cy="2077492"/>
          </a:xfrm>
          <a:prstGeom prst="rect">
            <a:avLst/>
          </a:prstGeom>
        </p:spPr>
        <p:txBody>
          <a:bodyPr wrap="square">
            <a:spAutoFit/>
          </a:bodyPr>
          <a:lstStyle/>
          <a:p>
            <a:pPr marL="342900" indent="-342900" algn="just" defTabSz="1018824">
              <a:spcBef>
                <a:spcPts val="600"/>
              </a:spcBef>
              <a:spcAft>
                <a:spcPts val="600"/>
              </a:spcAft>
              <a:buFont typeface="Wingdings" panose="05000000000000000000" pitchFamily="2" charset="2"/>
              <a:buChar char="ü"/>
            </a:pPr>
            <a:r>
              <a:rPr lang="it-IT" dirty="0">
                <a:solidFill>
                  <a:srgbClr val="000000"/>
                </a:solidFill>
                <a:latin typeface="Garamond" panose="02020404030301010803" pitchFamily="18" charset="0"/>
              </a:rPr>
              <a:t>Il metodo del confronto del prezzo (</a:t>
            </a:r>
            <a:r>
              <a:rPr lang="it-IT" dirty="0" err="1">
                <a:solidFill>
                  <a:srgbClr val="000000"/>
                </a:solidFill>
                <a:latin typeface="Garamond" panose="02020404030301010803" pitchFamily="18" charset="0"/>
              </a:rPr>
              <a:t>Comparable</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Uncontrolled</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price</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method</a:t>
            </a:r>
            <a:r>
              <a:rPr lang="it-IT" dirty="0">
                <a:solidFill>
                  <a:srgbClr val="000000"/>
                </a:solidFill>
                <a:latin typeface="Garamond" panose="02020404030301010803" pitchFamily="18" charset="0"/>
              </a:rPr>
              <a:t> “CUP”) valuta la natura </a:t>
            </a:r>
            <a:r>
              <a:rPr lang="it-IT" i="1" dirty="0" err="1">
                <a:solidFill>
                  <a:srgbClr val="000000"/>
                </a:solidFill>
                <a:latin typeface="Garamond" panose="02020404030301010803" pitchFamily="18" charset="0"/>
              </a:rPr>
              <a:t>arm’s</a:t>
            </a:r>
            <a:r>
              <a:rPr lang="it-IT" i="1" dirty="0">
                <a:solidFill>
                  <a:srgbClr val="000000"/>
                </a:solidFill>
                <a:latin typeface="Garamond" panose="02020404030301010803" pitchFamily="18" charset="0"/>
              </a:rPr>
              <a:t> </a:t>
            </a:r>
            <a:r>
              <a:rPr lang="it-IT" i="1" dirty="0" err="1">
                <a:solidFill>
                  <a:srgbClr val="000000"/>
                </a:solidFill>
                <a:latin typeface="Garamond" panose="02020404030301010803" pitchFamily="18" charset="0"/>
              </a:rPr>
              <a:t>length</a:t>
            </a:r>
            <a:r>
              <a:rPr lang="it-IT" i="1" dirty="0">
                <a:solidFill>
                  <a:srgbClr val="000000"/>
                </a:solidFill>
                <a:latin typeface="Garamond" panose="02020404030301010803" pitchFamily="18" charset="0"/>
              </a:rPr>
              <a:t> </a:t>
            </a:r>
            <a:r>
              <a:rPr lang="it-IT" dirty="0">
                <a:solidFill>
                  <a:srgbClr val="000000"/>
                </a:solidFill>
                <a:latin typeface="Garamond" panose="02020404030301010803" pitchFamily="18" charset="0"/>
              </a:rPr>
              <a:t>di una transazione tra imprese associate confrontando il prezzo di beni o servizi trasferiti con il prezzo applicato a beni o servizi trasferiti nel corso di una transazione comparabile sul libero mercato.</a:t>
            </a:r>
          </a:p>
          <a:p>
            <a:pPr marL="342900" indent="-342900" algn="just" defTabSz="1018824">
              <a:spcBef>
                <a:spcPts val="600"/>
              </a:spcBef>
              <a:spcAft>
                <a:spcPts val="600"/>
              </a:spcAft>
              <a:buFont typeface="Wingdings" panose="05000000000000000000" pitchFamily="2" charset="2"/>
              <a:buChar char="ü"/>
            </a:pPr>
            <a:r>
              <a:rPr lang="it-IT" dirty="0">
                <a:solidFill>
                  <a:srgbClr val="000000"/>
                </a:solidFill>
                <a:latin typeface="Garamond" panose="02020404030301010803" pitchFamily="18" charset="0"/>
              </a:rPr>
              <a:t>Si tratta del metodo </a:t>
            </a:r>
            <a:r>
              <a:rPr lang="it-IT" b="1" i="1" dirty="0">
                <a:solidFill>
                  <a:srgbClr val="000000"/>
                </a:solidFill>
                <a:latin typeface="Garamond" panose="02020404030301010803" pitchFamily="18" charset="0"/>
              </a:rPr>
              <a:t>maggiormente influenzato dall’analisi di comparabilità</a:t>
            </a:r>
            <a:r>
              <a:rPr lang="it-IT" dirty="0">
                <a:solidFill>
                  <a:srgbClr val="000000"/>
                </a:solidFill>
                <a:latin typeface="Garamond" panose="02020404030301010803" pitchFamily="18" charset="0"/>
              </a:rPr>
              <a:t>.</a:t>
            </a:r>
          </a:p>
          <a:p>
            <a:endParaRPr lang="it-IT" sz="2400" dirty="0">
              <a:solidFill>
                <a:prstClr val="black"/>
              </a:solidFill>
              <a:latin typeface="Garamond" panose="02020404030301010803" pitchFamily="18" charset="0"/>
            </a:endParaRPr>
          </a:p>
        </p:txBody>
      </p:sp>
      <p:sp>
        <p:nvSpPr>
          <p:cNvPr id="3" name="TextBox 2"/>
          <p:cNvSpPr txBox="1"/>
          <p:nvPr/>
        </p:nvSpPr>
        <p:spPr>
          <a:xfrm>
            <a:off x="395926" y="408133"/>
            <a:ext cx="7002565" cy="92333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Quiz - Esercitazione</a:t>
            </a:r>
            <a:r>
              <a:rPr lang="it-IT" sz="2400" dirty="0">
                <a:solidFill>
                  <a:prstClr val="black"/>
                </a:solidFill>
              </a:rPr>
              <a:t/>
            </a:r>
            <a:br>
              <a:rPr lang="it-IT" sz="2400" dirty="0">
                <a:solidFill>
                  <a:prstClr val="black"/>
                </a:solidFill>
              </a:rPr>
            </a:br>
            <a:endParaRPr lang="en-US" sz="2400" b="1" i="1"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31</a:t>
            </a:fld>
            <a:endParaRPr lang="en-US">
              <a:solidFill>
                <a:prstClr val="black">
                  <a:tint val="75000"/>
                </a:prstClr>
              </a:solidFill>
            </a:endParaRPr>
          </a:p>
        </p:txBody>
      </p:sp>
      <p:grpSp>
        <p:nvGrpSpPr>
          <p:cNvPr id="8" name="Group 7"/>
          <p:cNvGrpSpPr/>
          <p:nvPr/>
        </p:nvGrpSpPr>
        <p:grpSpPr>
          <a:xfrm>
            <a:off x="395927" y="3202850"/>
            <a:ext cx="3179296" cy="2860199"/>
            <a:chOff x="3750906" y="2761861"/>
            <a:chExt cx="3782008" cy="3537381"/>
          </a:xfrm>
        </p:grpSpPr>
        <p:sp>
          <p:nvSpPr>
            <p:cNvPr id="9" name="Rectangle 8"/>
            <p:cNvSpPr/>
            <p:nvPr/>
          </p:nvSpPr>
          <p:spPr bwMode="ltGray">
            <a:xfrm>
              <a:off x="4012164" y="2761861"/>
              <a:ext cx="1222310" cy="587829"/>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dirty="0" smtClean="0">
                  <a:solidFill>
                    <a:prstClr val="black"/>
                  </a:solidFill>
                  <a:latin typeface="Georgia" pitchFamily="18" charset="0"/>
                </a:rPr>
                <a:t>AZIENDA PRODUTTRICE</a:t>
              </a:r>
            </a:p>
          </p:txBody>
        </p:sp>
        <p:sp>
          <p:nvSpPr>
            <p:cNvPr id="10" name="Rectangle 9"/>
            <p:cNvSpPr/>
            <p:nvPr/>
          </p:nvSpPr>
          <p:spPr bwMode="ltGray">
            <a:xfrm>
              <a:off x="3974842" y="3898641"/>
              <a:ext cx="1296954" cy="61271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dirty="0" smtClean="0">
                  <a:solidFill>
                    <a:prstClr val="black"/>
                  </a:solidFill>
                  <a:latin typeface="Georgia" pitchFamily="18" charset="0"/>
                </a:rPr>
                <a:t>AZIENDA DISTRIBUTRICE</a:t>
              </a:r>
            </a:p>
          </p:txBody>
        </p:sp>
        <p:cxnSp>
          <p:nvCxnSpPr>
            <p:cNvPr id="11" name="Straight Arrow Connector 10"/>
            <p:cNvCxnSpPr>
              <a:stCxn id="9" idx="2"/>
              <a:endCxn id="10" idx="0"/>
            </p:cNvCxnSpPr>
            <p:nvPr/>
          </p:nvCxnSpPr>
          <p:spPr>
            <a:xfrm>
              <a:off x="4623319" y="3349690"/>
              <a:ext cx="0" cy="548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623319" y="4511351"/>
              <a:ext cx="0" cy="548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bwMode="ltGray">
            <a:xfrm>
              <a:off x="4012164" y="5124061"/>
              <a:ext cx="1296954" cy="485192"/>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prstClr val="black"/>
                  </a:solidFill>
                  <a:latin typeface="Georgia" pitchFamily="18" charset="0"/>
                </a:rPr>
                <a:t>CLIENTE FINALE</a:t>
              </a:r>
            </a:p>
          </p:txBody>
        </p:sp>
        <p:cxnSp>
          <p:nvCxnSpPr>
            <p:cNvPr id="14" name="Straight Arrow Connector 13"/>
            <p:cNvCxnSpPr/>
            <p:nvPr/>
          </p:nvCxnSpPr>
          <p:spPr>
            <a:xfrm>
              <a:off x="5150498" y="3349690"/>
              <a:ext cx="1539550" cy="1530220"/>
            </a:xfrm>
            <a:prstGeom prst="straightConnector1">
              <a:avLst/>
            </a:prstGeom>
            <a:ln>
              <a:solidFill>
                <a:srgbClr val="43BB57"/>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bwMode="ltGray">
            <a:xfrm>
              <a:off x="6235960" y="5060302"/>
              <a:ext cx="1296954" cy="485192"/>
            </a:xfrm>
            <a:prstGeom prst="ellipse">
              <a:avLst/>
            </a:prstGeom>
            <a:noFill/>
            <a:ln w="12700">
              <a:solidFill>
                <a:srgbClr val="43BB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smtClean="0">
                  <a:solidFill>
                    <a:prstClr val="black"/>
                  </a:solidFill>
                  <a:latin typeface="Georgia" pitchFamily="18" charset="0"/>
                </a:rPr>
                <a:t>CLIENTE FINALE</a:t>
              </a:r>
            </a:p>
          </p:txBody>
        </p:sp>
        <p:sp>
          <p:nvSpPr>
            <p:cNvPr id="16" name="Oval 15"/>
            <p:cNvSpPr/>
            <p:nvPr/>
          </p:nvSpPr>
          <p:spPr bwMode="ltGray">
            <a:xfrm>
              <a:off x="3750906" y="3349690"/>
              <a:ext cx="1819469" cy="2780522"/>
            </a:xfrm>
            <a:prstGeom prst="ellipse">
              <a:avLst/>
            </a:prstGeom>
            <a:noFill/>
            <a:ln w="28575">
              <a:solidFill>
                <a:schemeClr val="tx2"/>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prstClr val="white"/>
                </a:solidFill>
                <a:latin typeface="Georgia" pitchFamily="18" charset="0"/>
              </a:endParaRPr>
            </a:p>
          </p:txBody>
        </p:sp>
        <p:sp>
          <p:nvSpPr>
            <p:cNvPr id="17" name="Oval 16"/>
            <p:cNvSpPr/>
            <p:nvPr/>
          </p:nvSpPr>
          <p:spPr bwMode="ltGray">
            <a:xfrm rot="19090390">
              <a:off x="5560322" y="2903007"/>
              <a:ext cx="1643626" cy="3396235"/>
            </a:xfrm>
            <a:prstGeom prst="ellipse">
              <a:avLst/>
            </a:prstGeom>
            <a:noFill/>
            <a:ln w="28575">
              <a:solidFill>
                <a:srgbClr val="43BB5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prstClr val="white"/>
                </a:solidFill>
                <a:latin typeface="Georgia" pitchFamily="18" charset="0"/>
              </a:endParaRPr>
            </a:p>
          </p:txBody>
        </p:sp>
      </p:grpSp>
      <p:sp>
        <p:nvSpPr>
          <p:cNvPr id="18" name="Rectangle 17"/>
          <p:cNvSpPr/>
          <p:nvPr/>
        </p:nvSpPr>
        <p:spPr>
          <a:xfrm>
            <a:off x="4009670" y="3720516"/>
            <a:ext cx="4714837" cy="969496"/>
          </a:xfrm>
          <a:prstGeom prst="rect">
            <a:avLst/>
          </a:prstGeom>
        </p:spPr>
        <p:txBody>
          <a:bodyPr wrap="square">
            <a:spAutoFit/>
          </a:bodyPr>
          <a:lstStyle/>
          <a:p>
            <a:pPr indent="-274320" algn="ctr">
              <a:spcAft>
                <a:spcPts val="900"/>
              </a:spcAft>
            </a:pPr>
            <a:r>
              <a:rPr lang="it-IT" sz="1400" dirty="0">
                <a:solidFill>
                  <a:prstClr val="black"/>
                </a:solidFill>
                <a:latin typeface="Georgia" pitchFamily="18" charset="0"/>
              </a:rPr>
              <a:t>I beni ceduti sono identici, il mercato è quello Italiano…</a:t>
            </a:r>
          </a:p>
          <a:p>
            <a:pPr indent="-274320" algn="ctr">
              <a:spcAft>
                <a:spcPts val="900"/>
              </a:spcAft>
            </a:pPr>
            <a:r>
              <a:rPr lang="it-IT" sz="1400" dirty="0">
                <a:solidFill>
                  <a:prstClr val="black"/>
                </a:solidFill>
                <a:latin typeface="Georgia" pitchFamily="18" charset="0"/>
              </a:rPr>
              <a:t>…ma le due transazioni sono effettivamente comparabili?</a:t>
            </a:r>
          </a:p>
          <a:p>
            <a:pPr indent="-274320" algn="ctr">
              <a:spcAft>
                <a:spcPts val="900"/>
              </a:spcAft>
            </a:pPr>
            <a:r>
              <a:rPr lang="it-IT" sz="1400" dirty="0">
                <a:solidFill>
                  <a:prstClr val="black"/>
                </a:solidFill>
                <a:latin typeface="Georgia" pitchFamily="18" charset="0"/>
              </a:rPr>
              <a:t>Posso confrontare i due prezzi?</a:t>
            </a:r>
          </a:p>
        </p:txBody>
      </p:sp>
      <p:sp>
        <p:nvSpPr>
          <p:cNvPr id="19" name="Right Arrow 18"/>
          <p:cNvSpPr/>
          <p:nvPr/>
        </p:nvSpPr>
        <p:spPr bwMode="ltGray">
          <a:xfrm>
            <a:off x="3315694" y="3917565"/>
            <a:ext cx="606490" cy="216160"/>
          </a:xfrm>
          <a:prstGeom prst="rightArrow">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err="1" smtClean="0">
              <a:solidFill>
                <a:prstClr val="white"/>
              </a:solidFill>
              <a:latin typeface="Georgia" pitchFamily="18" charset="0"/>
            </a:endParaRPr>
          </a:p>
        </p:txBody>
      </p:sp>
    </p:spTree>
    <p:extLst>
      <p:ext uri="{BB962C8B-B14F-4D97-AF65-F5344CB8AC3E}">
        <p14:creationId xmlns:p14="http://schemas.microsoft.com/office/powerpoint/2010/main" val="2347864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 name="TextBox 9"/>
          <p:cNvSpPr txBox="1"/>
          <p:nvPr/>
        </p:nvSpPr>
        <p:spPr>
          <a:xfrm>
            <a:off x="395925" y="438412"/>
            <a:ext cx="8328581" cy="1077218"/>
          </a:xfrm>
          <a:prstGeom prst="rect">
            <a:avLst/>
          </a:prstGeom>
          <a:noFill/>
        </p:spPr>
        <p:txBody>
          <a:bodyPr wrap="square" rtlCol="0">
            <a:spAutoFit/>
          </a:bodyPr>
          <a:lstStyle/>
          <a:p>
            <a:r>
              <a:rPr lang="it-IT" sz="3200" b="1" i="1" u="sng" dirty="0" err="1">
                <a:solidFill>
                  <a:prstClr val="white"/>
                </a:solidFill>
                <a:latin typeface="Garamond" panose="02020404030301010803" pitchFamily="18" charset="0"/>
              </a:rPr>
              <a:t>Industry</a:t>
            </a:r>
            <a:r>
              <a:rPr lang="it-IT" sz="3200" b="1" i="1" u="sng" dirty="0">
                <a:solidFill>
                  <a:prstClr val="white"/>
                </a:solidFill>
                <a:latin typeface="Garamond" panose="02020404030301010803" pitchFamily="18" charset="0"/>
              </a:rPr>
              <a:t> e </a:t>
            </a:r>
            <a:r>
              <a:rPr lang="it-IT" sz="3200" b="1" i="1" u="sng" dirty="0" err="1">
                <a:solidFill>
                  <a:prstClr val="white"/>
                </a:solidFill>
                <a:latin typeface="Garamond" panose="02020404030301010803" pitchFamily="18" charset="0"/>
              </a:rPr>
              <a:t>Functional</a:t>
            </a:r>
            <a:r>
              <a:rPr lang="it-IT" sz="3200" b="1" i="1" u="sng" dirty="0">
                <a:solidFill>
                  <a:prstClr val="white"/>
                </a:solidFill>
                <a:latin typeface="Garamond" panose="02020404030301010803" pitchFamily="18" charset="0"/>
              </a:rPr>
              <a:t> Analysis nella Documentazione Nazionale</a:t>
            </a:r>
            <a:endParaRPr lang="en-US" sz="3200" b="1" i="1" u="sng" dirty="0">
              <a:solidFill>
                <a:prstClr val="white"/>
              </a:solidFill>
              <a:latin typeface="Garamond" panose="02020404030301010803" pitchFamily="18" charset="0"/>
            </a:endParaRP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334666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1453252"/>
            <a:ext cx="7825946" cy="3693319"/>
          </a:xfrm>
          <a:prstGeom prst="rect">
            <a:avLst/>
          </a:prstGeom>
        </p:spPr>
        <p:txBody>
          <a:bodyPr wrap="square">
            <a:spAutoFit/>
          </a:bodyPr>
          <a:lstStyle/>
          <a:p>
            <a:pPr marL="68580" indent="-342900">
              <a:spcAft>
                <a:spcPts val="600"/>
              </a:spcAft>
              <a:buFont typeface="Wingdings" panose="05000000000000000000" pitchFamily="2" charset="2"/>
              <a:buChar char="ü"/>
            </a:pPr>
            <a:r>
              <a:rPr lang="it-IT" sz="2400" dirty="0" smtClean="0">
                <a:solidFill>
                  <a:prstClr val="black"/>
                </a:solidFill>
                <a:latin typeface="Garamond" panose="02020404030301010803" pitchFamily="18" charset="0"/>
              </a:rPr>
              <a:t>Descrizione generale </a:t>
            </a:r>
            <a:r>
              <a:rPr lang="it-IT" sz="2400" dirty="0">
                <a:solidFill>
                  <a:prstClr val="black"/>
                </a:solidFill>
                <a:latin typeface="Garamond" panose="02020404030301010803" pitchFamily="18" charset="0"/>
              </a:rPr>
              <a:t>della Società</a:t>
            </a:r>
          </a:p>
          <a:p>
            <a:pPr marL="525780" lvl="1" indent="-342900">
              <a:buFont typeface="Arial" panose="020B0604020202020204" pitchFamily="34" charset="0"/>
              <a:buChar char="•"/>
            </a:pPr>
            <a:r>
              <a:rPr lang="it-IT" sz="2000" dirty="0" smtClean="0">
                <a:solidFill>
                  <a:prstClr val="black"/>
                </a:solidFill>
                <a:latin typeface="Garamond" panose="02020404030301010803" pitchFamily="18" charset="0"/>
              </a:rPr>
              <a:t>Si </a:t>
            </a:r>
            <a:r>
              <a:rPr lang="it-IT" sz="2000" dirty="0">
                <a:solidFill>
                  <a:prstClr val="black"/>
                </a:solidFill>
                <a:latin typeface="Garamond" panose="02020404030301010803" pitchFamily="18" charset="0"/>
              </a:rPr>
              <a:t>intende l’impresa italiana che predispone la documentazione; </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Generalmente </a:t>
            </a:r>
            <a:r>
              <a:rPr lang="it-IT" sz="2000" dirty="0">
                <a:solidFill>
                  <a:prstClr val="black"/>
                </a:solidFill>
                <a:latin typeface="Garamond" panose="02020404030301010803" pitchFamily="18" charset="0"/>
              </a:rPr>
              <a:t>include informazioni generali sul Gruppo ed un grafico con la struttura delle partecipazioni azionarie.</a:t>
            </a: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Storia</a:t>
            </a: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Evoluzione recente</a:t>
            </a: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Lineamenti generali del mercato di riferimento</a:t>
            </a:r>
          </a:p>
          <a:p>
            <a:pPr marL="68580" indent="-342900">
              <a:spcAft>
                <a:spcPts val="600"/>
              </a:spcAft>
              <a:buFont typeface="Wingdings" panose="05000000000000000000" pitchFamily="2" charset="2"/>
              <a:buChar char="ü"/>
            </a:pPr>
            <a:endParaRPr lang="it-IT" sz="2400" dirty="0">
              <a:solidFill>
                <a:srgbClr val="70AD47"/>
              </a:solidFill>
              <a:latin typeface="Garamond" panose="02020404030301010803" pitchFamily="18" charset="0"/>
            </a:endParaRPr>
          </a:p>
          <a:p>
            <a:endParaRPr lang="it-IT" sz="2400" dirty="0">
              <a:solidFill>
                <a:prstClr val="black"/>
              </a:solidFill>
              <a:latin typeface="Garamond" panose="02020404030301010803" pitchFamily="18" charset="0"/>
            </a:endParaRP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Documentazione</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Nazionale</a:t>
            </a:r>
            <a:r>
              <a:rPr lang="en-US" sz="2800" b="1" i="1" u="sng" dirty="0">
                <a:solidFill>
                  <a:prstClr val="black"/>
                </a:solidFill>
                <a:latin typeface="Garamond" panose="02020404030301010803" pitchFamily="18" charset="0"/>
              </a:rPr>
              <a:t> – </a:t>
            </a:r>
            <a:r>
              <a:rPr lang="en-US" sz="2800" b="1" i="1" u="sng" dirty="0" err="1">
                <a:solidFill>
                  <a:prstClr val="black"/>
                </a:solidFill>
                <a:latin typeface="Garamond" panose="02020404030301010803" pitchFamily="18" charset="0"/>
              </a:rPr>
              <a:t>Capitolo</a:t>
            </a:r>
            <a:r>
              <a:rPr lang="en-US" sz="2800" b="1" i="1" u="sng" dirty="0">
                <a:solidFill>
                  <a:prstClr val="black"/>
                </a:solidFill>
                <a:latin typeface="Garamond" panose="02020404030301010803" pitchFamily="18" charset="0"/>
              </a:rPr>
              <a:t> 1</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33</a:t>
            </a:fld>
            <a:endParaRPr lang="en-US">
              <a:solidFill>
                <a:prstClr val="black">
                  <a:tint val="75000"/>
                </a:prstClr>
              </a:solidFill>
            </a:endParaRPr>
          </a:p>
        </p:txBody>
      </p:sp>
    </p:spTree>
    <p:extLst>
      <p:ext uri="{BB962C8B-B14F-4D97-AF65-F5344CB8AC3E}">
        <p14:creationId xmlns:p14="http://schemas.microsoft.com/office/powerpoint/2010/main" val="16338575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1629508"/>
            <a:ext cx="7825946" cy="1154162"/>
          </a:xfrm>
          <a:prstGeom prst="rect">
            <a:avLst/>
          </a:prstGeom>
        </p:spPr>
        <p:txBody>
          <a:bodyPr wrap="square">
            <a:spAutoFit/>
          </a:bodyPr>
          <a:lstStyle/>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Settori in cui opera la Società</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Elenco </a:t>
            </a:r>
            <a:r>
              <a:rPr lang="it-IT" sz="2000" dirty="0">
                <a:solidFill>
                  <a:prstClr val="black"/>
                </a:solidFill>
                <a:latin typeface="Garamond" panose="02020404030301010803" pitchFamily="18" charset="0"/>
              </a:rPr>
              <a:t>e descrizione dei settori in cui opera la società (</a:t>
            </a:r>
            <a:r>
              <a:rPr lang="it-IT" sz="2000" dirty="0" err="1">
                <a:solidFill>
                  <a:prstClr val="black"/>
                </a:solidFill>
                <a:latin typeface="Garamond" panose="02020404030301010803" pitchFamily="18" charset="0"/>
              </a:rPr>
              <a:t>Industry</a:t>
            </a:r>
            <a:r>
              <a:rPr lang="it-IT" sz="2000" dirty="0">
                <a:solidFill>
                  <a:prstClr val="black"/>
                </a:solidFill>
                <a:latin typeface="Garamond" panose="02020404030301010803" pitchFamily="18" charset="0"/>
              </a:rPr>
              <a:t> </a:t>
            </a:r>
            <a:r>
              <a:rPr lang="it-IT" sz="2000" dirty="0" smtClean="0">
                <a:solidFill>
                  <a:prstClr val="black"/>
                </a:solidFill>
                <a:latin typeface="Garamond" panose="02020404030301010803" pitchFamily="18" charset="0"/>
              </a:rPr>
              <a:t>Analysis)</a:t>
            </a:r>
            <a:endParaRPr lang="it-IT" sz="2000" dirty="0">
              <a:solidFill>
                <a:prstClr val="black"/>
              </a:solidFill>
              <a:latin typeface="Garamond" panose="02020404030301010803" pitchFamily="18" charset="0"/>
            </a:endParaRP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Documentazione</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Nazionale</a:t>
            </a:r>
            <a:r>
              <a:rPr lang="en-US" sz="2800" b="1" i="1" u="sng" dirty="0">
                <a:solidFill>
                  <a:prstClr val="black"/>
                </a:solidFill>
                <a:latin typeface="Garamond" panose="02020404030301010803" pitchFamily="18" charset="0"/>
              </a:rPr>
              <a:t> – </a:t>
            </a:r>
            <a:r>
              <a:rPr lang="en-US" sz="2800" b="1" i="1" u="sng" dirty="0" err="1">
                <a:solidFill>
                  <a:prstClr val="black"/>
                </a:solidFill>
                <a:latin typeface="Garamond" panose="02020404030301010803" pitchFamily="18" charset="0"/>
              </a:rPr>
              <a:t>Capitolo</a:t>
            </a:r>
            <a:r>
              <a:rPr lang="en-US" sz="2800" b="1" i="1" u="sng" dirty="0">
                <a:solidFill>
                  <a:prstClr val="black"/>
                </a:solidFill>
                <a:latin typeface="Garamond" panose="02020404030301010803" pitchFamily="18" charset="0"/>
              </a:rPr>
              <a:t> </a:t>
            </a:r>
            <a:r>
              <a:rPr lang="en-US" sz="2800" b="1" i="1" u="sng" dirty="0" smtClean="0">
                <a:solidFill>
                  <a:prstClr val="black"/>
                </a:solidFill>
                <a:latin typeface="Garamond" panose="02020404030301010803" pitchFamily="18" charset="0"/>
              </a:rPr>
              <a:t>2</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34</a:t>
            </a:fld>
            <a:endParaRPr lang="en-US">
              <a:solidFill>
                <a:prstClr val="black">
                  <a:tint val="75000"/>
                </a:prstClr>
              </a:solidFill>
            </a:endParaRPr>
          </a:p>
        </p:txBody>
      </p:sp>
    </p:spTree>
    <p:extLst>
      <p:ext uri="{BB962C8B-B14F-4D97-AF65-F5344CB8AC3E}">
        <p14:creationId xmlns:p14="http://schemas.microsoft.com/office/powerpoint/2010/main" val="3186707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1684672"/>
            <a:ext cx="7825946" cy="1215717"/>
          </a:xfrm>
          <a:prstGeom prst="rect">
            <a:avLst/>
          </a:prstGeom>
        </p:spPr>
        <p:txBody>
          <a:bodyPr wrap="square">
            <a:spAutoFit/>
          </a:bodyPr>
          <a:lstStyle/>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Struttura operativa</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Descrizione </a:t>
            </a:r>
            <a:r>
              <a:rPr lang="it-IT" sz="2000" dirty="0">
                <a:solidFill>
                  <a:prstClr val="black"/>
                </a:solidFill>
                <a:latin typeface="Garamond" panose="02020404030301010803" pitchFamily="18" charset="0"/>
              </a:rPr>
              <a:t>del ruolo che ciascuna delle articolazioni e delle unità organizzative dell’impresa svolge nell’ambito dell’attiv</a:t>
            </a:r>
            <a:r>
              <a:rPr lang="it-IT" sz="2400" dirty="0">
                <a:solidFill>
                  <a:prstClr val="black"/>
                </a:solidFill>
                <a:latin typeface="Garamond" panose="02020404030301010803" pitchFamily="18" charset="0"/>
              </a:rPr>
              <a:t>ità</a:t>
            </a: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Documentazione</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Nazionale</a:t>
            </a:r>
            <a:r>
              <a:rPr lang="en-US" sz="2800" b="1" i="1" u="sng" dirty="0">
                <a:solidFill>
                  <a:prstClr val="black"/>
                </a:solidFill>
                <a:latin typeface="Garamond" panose="02020404030301010803" pitchFamily="18" charset="0"/>
              </a:rPr>
              <a:t> – </a:t>
            </a:r>
            <a:r>
              <a:rPr lang="en-US" sz="2800" b="1" i="1" u="sng" dirty="0" err="1">
                <a:solidFill>
                  <a:prstClr val="black"/>
                </a:solidFill>
                <a:latin typeface="Garamond" panose="02020404030301010803" pitchFamily="18" charset="0"/>
              </a:rPr>
              <a:t>Capitolo</a:t>
            </a:r>
            <a:r>
              <a:rPr lang="en-US" sz="2800" b="1" i="1" u="sng" dirty="0">
                <a:solidFill>
                  <a:prstClr val="black"/>
                </a:solidFill>
                <a:latin typeface="Garamond" panose="02020404030301010803" pitchFamily="18" charset="0"/>
              </a:rPr>
              <a:t> 3</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35</a:t>
            </a:fld>
            <a:endParaRPr lang="en-US">
              <a:solidFill>
                <a:prstClr val="black">
                  <a:tint val="75000"/>
                </a:prstClr>
              </a:solidFill>
            </a:endParaRPr>
          </a:p>
        </p:txBody>
      </p:sp>
    </p:spTree>
    <p:extLst>
      <p:ext uri="{BB962C8B-B14F-4D97-AF65-F5344CB8AC3E}">
        <p14:creationId xmlns:p14="http://schemas.microsoft.com/office/powerpoint/2010/main" val="36275669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1529479"/>
            <a:ext cx="7825946" cy="1831271"/>
          </a:xfrm>
          <a:prstGeom prst="rect">
            <a:avLst/>
          </a:prstGeom>
        </p:spPr>
        <p:txBody>
          <a:bodyPr wrap="square">
            <a:spAutoFit/>
          </a:bodyPr>
          <a:lstStyle/>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Strategie generali perseguite dall’impresa ed eventuali mutamenti rispetto all’anno precedente</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Focus </a:t>
            </a:r>
            <a:r>
              <a:rPr lang="it-IT" sz="2000" dirty="0">
                <a:solidFill>
                  <a:prstClr val="black"/>
                </a:solidFill>
                <a:latin typeface="Garamond" panose="02020404030301010803" pitchFamily="18" charset="0"/>
              </a:rPr>
              <a:t>sulle strategie che hanno un impatto sul Transfer </a:t>
            </a:r>
            <a:r>
              <a:rPr lang="it-IT" sz="2000" dirty="0" err="1">
                <a:solidFill>
                  <a:prstClr val="black"/>
                </a:solidFill>
                <a:latin typeface="Garamond" panose="02020404030301010803" pitchFamily="18" charset="0"/>
              </a:rPr>
              <a:t>Pricing</a:t>
            </a:r>
            <a:r>
              <a:rPr lang="it-IT" sz="2000" dirty="0">
                <a:solidFill>
                  <a:prstClr val="black"/>
                </a:solidFill>
                <a:latin typeface="Garamond" panose="02020404030301010803" pitchFamily="18" charset="0"/>
              </a:rPr>
              <a:t> (investimento su un nuovo prodotto - strategie legate ad una specifica attività)</a:t>
            </a: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Documentazione</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Nazionale</a:t>
            </a:r>
            <a:r>
              <a:rPr lang="en-US" sz="2800" b="1" i="1" u="sng" dirty="0">
                <a:solidFill>
                  <a:prstClr val="black"/>
                </a:solidFill>
                <a:latin typeface="Garamond" panose="02020404030301010803" pitchFamily="18" charset="0"/>
              </a:rPr>
              <a:t> – </a:t>
            </a:r>
            <a:r>
              <a:rPr lang="en-US" sz="2800" b="1" i="1" u="sng" dirty="0" err="1">
                <a:solidFill>
                  <a:prstClr val="black"/>
                </a:solidFill>
                <a:latin typeface="Garamond" panose="02020404030301010803" pitchFamily="18" charset="0"/>
              </a:rPr>
              <a:t>Capitolo</a:t>
            </a:r>
            <a:r>
              <a:rPr lang="en-US" sz="2800" b="1" i="1" u="sng" dirty="0">
                <a:solidFill>
                  <a:prstClr val="black"/>
                </a:solidFill>
                <a:latin typeface="Garamond" panose="02020404030301010803" pitchFamily="18" charset="0"/>
              </a:rPr>
              <a:t> </a:t>
            </a:r>
            <a:r>
              <a:rPr lang="en-US" sz="2800" b="1" i="1" u="sng" dirty="0" smtClean="0">
                <a:solidFill>
                  <a:prstClr val="black"/>
                </a:solidFill>
                <a:latin typeface="Garamond" panose="02020404030301010803" pitchFamily="18" charset="0"/>
              </a:rPr>
              <a:t>4</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36</a:t>
            </a:fld>
            <a:endParaRPr lang="en-US">
              <a:solidFill>
                <a:prstClr val="black">
                  <a:tint val="75000"/>
                </a:prstClr>
              </a:solidFill>
            </a:endParaRPr>
          </a:p>
        </p:txBody>
      </p:sp>
    </p:spTree>
    <p:extLst>
      <p:ext uri="{BB962C8B-B14F-4D97-AF65-F5344CB8AC3E}">
        <p14:creationId xmlns:p14="http://schemas.microsoft.com/office/powerpoint/2010/main" val="12588173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26" y="1156339"/>
            <a:ext cx="7825946" cy="5109091"/>
          </a:xfrm>
          <a:prstGeom prst="rect">
            <a:avLst/>
          </a:prstGeom>
        </p:spPr>
        <p:txBody>
          <a:bodyPr wrap="square">
            <a:spAutoFit/>
          </a:bodyPr>
          <a:lstStyle/>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Il Capitolo 5 è dedicato alle operazioni infragruppo quali cessioni di beni materiali e immateriali, prestazioni di servizi e prestazioni di servizi </a:t>
            </a:r>
            <a:r>
              <a:rPr lang="it-IT" sz="2400" dirty="0" smtClean="0">
                <a:solidFill>
                  <a:prstClr val="black"/>
                </a:solidFill>
                <a:latin typeface="Garamond" panose="02020404030301010803" pitchFamily="18" charset="0"/>
              </a:rPr>
              <a:t>finanziari</a:t>
            </a:r>
            <a:endParaRPr lang="it-IT" sz="2400" dirty="0">
              <a:solidFill>
                <a:prstClr val="black"/>
              </a:solidFill>
              <a:latin typeface="Garamond" panose="02020404030301010803" pitchFamily="18" charset="0"/>
            </a:endParaRP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Descrizione delle operazioni (con indicazione dei soggetti appartenenti al gruppo con i quali le operazioni sono intrattenute);</a:t>
            </a: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Analisi di comparabilità</a:t>
            </a:r>
          </a:p>
          <a:p>
            <a:pPr marL="68580" indent="-342900">
              <a:spcAft>
                <a:spcPts val="600"/>
              </a:spcAft>
              <a:buFont typeface="Wingdings" panose="05000000000000000000" pitchFamily="2" charset="2"/>
              <a:buChar char="ü"/>
            </a:pPr>
            <a:r>
              <a:rPr lang="it-IT" sz="2400" dirty="0">
                <a:solidFill>
                  <a:prstClr val="black"/>
                </a:solidFill>
                <a:latin typeface="Garamond" panose="02020404030301010803" pitchFamily="18" charset="0"/>
              </a:rPr>
              <a:t>Metodo adottato per la determinazione dei prezzi di trasferimento:</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Enunciazione </a:t>
            </a:r>
            <a:r>
              <a:rPr lang="it-IT" sz="2000" dirty="0">
                <a:solidFill>
                  <a:prstClr val="black"/>
                </a:solidFill>
                <a:latin typeface="Garamond" panose="02020404030301010803" pitchFamily="18" charset="0"/>
              </a:rPr>
              <a:t>del metodo prescelto e delle ragioni della sua conformità al principio di libera concorrenza;</a:t>
            </a:r>
          </a:p>
          <a:p>
            <a:pPr marL="525780" lvl="1" indent="-342900">
              <a:spcAft>
                <a:spcPts val="600"/>
              </a:spcAft>
              <a:buFont typeface="Arial" panose="020B0604020202020204" pitchFamily="34" charset="0"/>
              <a:buChar char="•"/>
            </a:pPr>
            <a:r>
              <a:rPr lang="it-IT" sz="2000" dirty="0" smtClean="0">
                <a:solidFill>
                  <a:prstClr val="black"/>
                </a:solidFill>
                <a:latin typeface="Garamond" panose="02020404030301010803" pitchFamily="18" charset="0"/>
              </a:rPr>
              <a:t>Criteri </a:t>
            </a:r>
            <a:r>
              <a:rPr lang="it-IT" sz="2000" dirty="0">
                <a:solidFill>
                  <a:prstClr val="black"/>
                </a:solidFill>
                <a:latin typeface="Garamond" panose="02020404030301010803" pitchFamily="18" charset="0"/>
              </a:rPr>
              <a:t>di applicazione del metodo prescelto;</a:t>
            </a:r>
          </a:p>
          <a:p>
            <a:pPr marL="525780" lvl="1" indent="-342900">
              <a:spcAft>
                <a:spcPts val="600"/>
              </a:spcAft>
              <a:buFont typeface="Arial" panose="020B0604020202020204" pitchFamily="34" charset="0"/>
              <a:buChar char="•"/>
            </a:pPr>
            <a:r>
              <a:rPr lang="it-IT" sz="2000" dirty="0">
                <a:solidFill>
                  <a:prstClr val="black"/>
                </a:solidFill>
                <a:latin typeface="Garamond" panose="02020404030301010803" pitchFamily="18" charset="0"/>
              </a:rPr>
              <a:t>risultati derivanti dall’applicazione del metodo adottato.</a:t>
            </a:r>
          </a:p>
        </p:txBody>
      </p:sp>
      <p:sp>
        <p:nvSpPr>
          <p:cNvPr id="3" name="TextBox 2"/>
          <p:cNvSpPr txBox="1"/>
          <p:nvPr/>
        </p:nvSpPr>
        <p:spPr>
          <a:xfrm>
            <a:off x="395926" y="388309"/>
            <a:ext cx="7002565" cy="523220"/>
          </a:xfrm>
          <a:prstGeom prst="rect">
            <a:avLst/>
          </a:prstGeom>
          <a:noFill/>
        </p:spPr>
        <p:txBody>
          <a:bodyPr wrap="square" rtlCol="0">
            <a:spAutoFit/>
          </a:bodyPr>
          <a:lstStyle/>
          <a:p>
            <a:r>
              <a:rPr lang="en-US" sz="2800" b="1" i="1" u="sng" dirty="0" err="1">
                <a:solidFill>
                  <a:prstClr val="black"/>
                </a:solidFill>
                <a:latin typeface="Garamond" panose="02020404030301010803" pitchFamily="18" charset="0"/>
              </a:rPr>
              <a:t>Documentazione</a:t>
            </a:r>
            <a:r>
              <a:rPr lang="en-US" sz="2800" b="1" i="1" u="sng" dirty="0">
                <a:solidFill>
                  <a:prstClr val="black"/>
                </a:solidFill>
                <a:latin typeface="Garamond" panose="02020404030301010803" pitchFamily="18" charset="0"/>
              </a:rPr>
              <a:t> </a:t>
            </a:r>
            <a:r>
              <a:rPr lang="en-US" sz="2800" b="1" i="1" u="sng" dirty="0" err="1">
                <a:solidFill>
                  <a:prstClr val="black"/>
                </a:solidFill>
                <a:latin typeface="Garamond" panose="02020404030301010803" pitchFamily="18" charset="0"/>
              </a:rPr>
              <a:t>Nazionale</a:t>
            </a:r>
            <a:r>
              <a:rPr lang="en-US" sz="2800" b="1" i="1" u="sng" dirty="0">
                <a:solidFill>
                  <a:prstClr val="black"/>
                </a:solidFill>
                <a:latin typeface="Garamond" panose="02020404030301010803" pitchFamily="18" charset="0"/>
              </a:rPr>
              <a:t> – </a:t>
            </a:r>
            <a:r>
              <a:rPr lang="en-US" sz="2800" b="1" i="1" u="sng" dirty="0" err="1">
                <a:solidFill>
                  <a:prstClr val="black"/>
                </a:solidFill>
                <a:latin typeface="Garamond" panose="02020404030301010803" pitchFamily="18" charset="0"/>
              </a:rPr>
              <a:t>Capitolo</a:t>
            </a:r>
            <a:r>
              <a:rPr lang="en-US" sz="2800" b="1" i="1" u="sng" dirty="0">
                <a:solidFill>
                  <a:prstClr val="black"/>
                </a:solidFill>
                <a:latin typeface="Garamond" panose="02020404030301010803" pitchFamily="18" charset="0"/>
              </a:rPr>
              <a:t> 5</a:t>
            </a: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40908824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 name="TextBox 9"/>
          <p:cNvSpPr txBox="1"/>
          <p:nvPr/>
        </p:nvSpPr>
        <p:spPr>
          <a:xfrm>
            <a:off x="395925" y="438412"/>
            <a:ext cx="8328581" cy="584775"/>
          </a:xfrm>
          <a:prstGeom prst="rect">
            <a:avLst/>
          </a:prstGeom>
          <a:noFill/>
        </p:spPr>
        <p:txBody>
          <a:bodyPr wrap="square" rtlCol="0">
            <a:spAutoFit/>
          </a:bodyPr>
          <a:lstStyle/>
          <a:p>
            <a:r>
              <a:rPr lang="en-GB" sz="3200" b="1" i="1" u="sng" dirty="0">
                <a:solidFill>
                  <a:prstClr val="white"/>
                </a:solidFill>
                <a:latin typeface="Garamond" panose="02020404030301010803" pitchFamily="18" charset="0"/>
              </a:rPr>
              <a:t>Focus </a:t>
            </a:r>
            <a:r>
              <a:rPr lang="en-GB" sz="3200" b="1" i="1" u="sng" dirty="0" err="1" smtClean="0">
                <a:solidFill>
                  <a:prstClr val="white"/>
                </a:solidFill>
                <a:latin typeface="Garamond" panose="02020404030301010803" pitchFamily="18" charset="0"/>
              </a:rPr>
              <a:t>sulleTransazioni</a:t>
            </a:r>
            <a:r>
              <a:rPr lang="en-GB" sz="3200" b="1" i="1" u="sng" dirty="0" smtClean="0">
                <a:solidFill>
                  <a:prstClr val="white"/>
                </a:solidFill>
                <a:latin typeface="Garamond" panose="02020404030301010803" pitchFamily="18" charset="0"/>
              </a:rPr>
              <a:t> </a:t>
            </a:r>
            <a:r>
              <a:rPr lang="en-GB" sz="3200" b="1" i="1" u="sng" dirty="0" err="1">
                <a:solidFill>
                  <a:prstClr val="white"/>
                </a:solidFill>
                <a:latin typeface="Garamond" panose="02020404030301010803" pitchFamily="18" charset="0"/>
              </a:rPr>
              <a:t>finanziarie</a:t>
            </a:r>
            <a:endParaRPr lang="en-US" sz="3200" b="1" i="1" u="sng" dirty="0">
              <a:solidFill>
                <a:prstClr val="white"/>
              </a:solidFill>
              <a:latin typeface="Garamond" panose="02020404030301010803" pitchFamily="18" charset="0"/>
            </a:endParaRP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9479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547" y="1519464"/>
            <a:ext cx="7825946" cy="461665"/>
          </a:xfrm>
          <a:prstGeom prst="rect">
            <a:avLst/>
          </a:prstGeom>
        </p:spPr>
        <p:txBody>
          <a:bodyPr wrap="square">
            <a:spAutoFit/>
          </a:bodyPr>
          <a:lstStyle/>
          <a:p>
            <a:pPr marL="271463">
              <a:spcBef>
                <a:spcPts val="600"/>
              </a:spcBef>
              <a:spcAft>
                <a:spcPts val="600"/>
              </a:spcAft>
            </a:pPr>
            <a:endParaRPr lang="it-IT" sz="2400" i="1" dirty="0">
              <a:solidFill>
                <a:prstClr val="black"/>
              </a:solidFill>
              <a:latin typeface="Garamond" panose="02020404030301010803" pitchFamily="18" charset="0"/>
            </a:endParaRPr>
          </a:p>
        </p:txBody>
      </p:sp>
      <p:sp>
        <p:nvSpPr>
          <p:cNvPr id="3" name="TextBox 2"/>
          <p:cNvSpPr txBox="1"/>
          <p:nvPr/>
        </p:nvSpPr>
        <p:spPr>
          <a:xfrm>
            <a:off x="395926" y="419087"/>
            <a:ext cx="7002565" cy="52322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Finanziamento Intercompany</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39</a:t>
            </a:fld>
            <a:endParaRPr lang="en-US">
              <a:solidFill>
                <a:prstClr val="black">
                  <a:tint val="75000"/>
                </a:prstClr>
              </a:solidFill>
            </a:endParaRPr>
          </a:p>
        </p:txBody>
      </p:sp>
      <p:grpSp>
        <p:nvGrpSpPr>
          <p:cNvPr id="20" name="Group 19"/>
          <p:cNvGrpSpPr/>
          <p:nvPr/>
        </p:nvGrpSpPr>
        <p:grpSpPr>
          <a:xfrm>
            <a:off x="2712053" y="1750600"/>
            <a:ext cx="3853503" cy="1553816"/>
            <a:chOff x="3371850" y="4191000"/>
            <a:chExt cx="5425044" cy="1786888"/>
          </a:xfrm>
        </p:grpSpPr>
        <p:sp>
          <p:nvSpPr>
            <p:cNvPr id="21" name="Rectangle 20"/>
            <p:cNvSpPr/>
            <p:nvPr/>
          </p:nvSpPr>
          <p:spPr bwMode="ltGray">
            <a:xfrm>
              <a:off x="3371850" y="4191000"/>
              <a:ext cx="2133600" cy="6858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2000" b="1" i="1" dirty="0" err="1">
                  <a:solidFill>
                    <a:prstClr val="white"/>
                  </a:solidFill>
                  <a:latin typeface="Garamond" panose="02020404030301010803" pitchFamily="18" charset="0"/>
                </a:rPr>
                <a:t>Lender</a:t>
              </a:r>
              <a:endParaRPr lang="it-IT" sz="2000" b="1" i="1" dirty="0">
                <a:solidFill>
                  <a:prstClr val="white"/>
                </a:solidFill>
                <a:latin typeface="Garamond" panose="02020404030301010803" pitchFamily="18" charset="0"/>
              </a:endParaRPr>
            </a:p>
          </p:txBody>
        </p:sp>
        <p:sp>
          <p:nvSpPr>
            <p:cNvPr id="22" name="Rectangle 21"/>
            <p:cNvSpPr/>
            <p:nvPr/>
          </p:nvSpPr>
          <p:spPr bwMode="ltGray">
            <a:xfrm>
              <a:off x="6038850" y="5257800"/>
              <a:ext cx="2133600" cy="68580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err="1">
                  <a:solidFill>
                    <a:prstClr val="white"/>
                  </a:solidFill>
                  <a:latin typeface="Garamond" panose="02020404030301010803" pitchFamily="18" charset="0"/>
                </a:rPr>
                <a:t>Borrower</a:t>
              </a:r>
              <a:endParaRPr lang="it-IT" sz="2000" b="1" i="1" dirty="0">
                <a:solidFill>
                  <a:prstClr val="white"/>
                </a:solidFill>
                <a:latin typeface="Garamond" panose="02020404030301010803" pitchFamily="18" charset="0"/>
              </a:endParaRPr>
            </a:p>
          </p:txBody>
        </p:sp>
        <p:cxnSp>
          <p:nvCxnSpPr>
            <p:cNvPr id="23" name="Shape 38"/>
            <p:cNvCxnSpPr>
              <a:stCxn id="21" idx="3"/>
              <a:endCxn id="22" idx="0"/>
            </p:cNvCxnSpPr>
            <p:nvPr/>
          </p:nvCxnSpPr>
          <p:spPr>
            <a:xfrm>
              <a:off x="5505450" y="4533900"/>
              <a:ext cx="1600200" cy="723900"/>
            </a:xfrm>
            <a:prstGeom prst="bentConnector2">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4" name="Shape 40"/>
            <p:cNvCxnSpPr>
              <a:stCxn id="22" idx="1"/>
              <a:endCxn id="21" idx="2"/>
            </p:cNvCxnSpPr>
            <p:nvPr/>
          </p:nvCxnSpPr>
          <p:spPr>
            <a:xfrm rot="10800000">
              <a:off x="4438650" y="4876800"/>
              <a:ext cx="1600200" cy="723900"/>
            </a:xfrm>
            <a:prstGeom prst="bentConnector2">
              <a:avLst/>
            </a:prstGeom>
            <a:ln>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bwMode="ltGray">
            <a:xfrm>
              <a:off x="3763621" y="5730377"/>
              <a:ext cx="1527276" cy="2475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b="1" i="1" dirty="0">
                  <a:solidFill>
                    <a:srgbClr val="5B9BD5">
                      <a:lumMod val="50000"/>
                    </a:srgbClr>
                  </a:solidFill>
                  <a:latin typeface="Garamond" panose="02020404030301010803" pitchFamily="18" charset="0"/>
                  <a:cs typeface="Calibri" pitchFamily="34" charset="0"/>
                </a:rPr>
                <a:t>Interessi</a:t>
              </a:r>
            </a:p>
          </p:txBody>
        </p:sp>
        <p:sp>
          <p:nvSpPr>
            <p:cNvPr id="26" name="Rectangle 25"/>
            <p:cNvSpPr/>
            <p:nvPr/>
          </p:nvSpPr>
          <p:spPr bwMode="ltGray">
            <a:xfrm>
              <a:off x="6440399" y="4203598"/>
              <a:ext cx="2356495" cy="25028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it-IT" b="1" i="1" dirty="0">
                  <a:solidFill>
                    <a:srgbClr val="5B9BD5">
                      <a:lumMod val="50000"/>
                    </a:srgbClr>
                  </a:solidFill>
                  <a:latin typeface="Garamond" panose="02020404030301010803" pitchFamily="18" charset="0"/>
                  <a:cs typeface="Calibri" pitchFamily="34" charset="0"/>
                </a:rPr>
                <a:t>Finanziamento</a:t>
              </a:r>
            </a:p>
          </p:txBody>
        </p:sp>
      </p:grpSp>
      <p:sp>
        <p:nvSpPr>
          <p:cNvPr id="27" name="Rectangle 26"/>
          <p:cNvSpPr/>
          <p:nvPr/>
        </p:nvSpPr>
        <p:spPr bwMode="ltGray">
          <a:xfrm>
            <a:off x="2656091" y="4119628"/>
            <a:ext cx="2304000" cy="55245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i="1" dirty="0">
                <a:solidFill>
                  <a:prstClr val="white"/>
                </a:solidFill>
                <a:latin typeface="Garamond" panose="02020404030301010803" pitchFamily="18" charset="0"/>
                <a:cs typeface="Calibri" pitchFamily="34" charset="0"/>
              </a:rPr>
              <a:t>Tasso di interesse</a:t>
            </a:r>
          </a:p>
        </p:txBody>
      </p:sp>
      <p:sp>
        <p:nvSpPr>
          <p:cNvPr id="28" name="Rectangle 27"/>
          <p:cNvSpPr/>
          <p:nvPr/>
        </p:nvSpPr>
        <p:spPr bwMode="ltGray">
          <a:xfrm>
            <a:off x="1180957" y="3655600"/>
            <a:ext cx="1828800" cy="5400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it-IT" b="1" dirty="0">
                <a:solidFill>
                  <a:prstClr val="white"/>
                </a:solidFill>
                <a:latin typeface="Garamond" panose="02020404030301010803" pitchFamily="18" charset="0"/>
                <a:cs typeface="Calibri" pitchFamily="34" charset="0"/>
              </a:rPr>
              <a:t>Aspetti essenziali</a:t>
            </a:r>
          </a:p>
        </p:txBody>
      </p:sp>
      <p:sp>
        <p:nvSpPr>
          <p:cNvPr id="29" name="Rectangle 28"/>
          <p:cNvSpPr/>
          <p:nvPr/>
        </p:nvSpPr>
        <p:spPr bwMode="ltGray">
          <a:xfrm>
            <a:off x="5094491" y="4119628"/>
            <a:ext cx="2304000" cy="55245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it-IT" b="1" i="1" dirty="0">
                <a:solidFill>
                  <a:prstClr val="white"/>
                </a:solidFill>
                <a:latin typeface="Garamond" panose="02020404030301010803" pitchFamily="18" charset="0"/>
                <a:cs typeface="Calibri" pitchFamily="34" charset="0"/>
              </a:rPr>
              <a:t>Scadenza</a:t>
            </a:r>
          </a:p>
        </p:txBody>
      </p:sp>
      <p:sp>
        <p:nvSpPr>
          <p:cNvPr id="30" name="Rectangle 29"/>
          <p:cNvSpPr/>
          <p:nvPr/>
        </p:nvSpPr>
        <p:spPr bwMode="ltGray">
          <a:xfrm>
            <a:off x="2656091" y="4805428"/>
            <a:ext cx="2304000" cy="55245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i="1" dirty="0">
                <a:solidFill>
                  <a:prstClr val="white"/>
                </a:solidFill>
                <a:latin typeface="Garamond" panose="02020404030301010803" pitchFamily="18" charset="0"/>
                <a:cs typeface="Calibri" pitchFamily="34" charset="0"/>
              </a:rPr>
              <a:t>Valuta</a:t>
            </a:r>
          </a:p>
        </p:txBody>
      </p:sp>
      <p:sp>
        <p:nvSpPr>
          <p:cNvPr id="31" name="Rectangle 30"/>
          <p:cNvSpPr/>
          <p:nvPr/>
        </p:nvSpPr>
        <p:spPr bwMode="ltGray">
          <a:xfrm>
            <a:off x="5094491" y="4805428"/>
            <a:ext cx="2304000" cy="55245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r>
              <a:rPr lang="it-IT" b="1" i="1" dirty="0">
                <a:solidFill>
                  <a:prstClr val="white"/>
                </a:solidFill>
                <a:latin typeface="Garamond" panose="02020404030301010803" pitchFamily="18" charset="0"/>
                <a:cs typeface="Calibri" pitchFamily="34" charset="0"/>
              </a:rPr>
              <a:t>Frequenza e tipologia di rimborso</a:t>
            </a:r>
          </a:p>
        </p:txBody>
      </p:sp>
    </p:spTree>
    <p:extLst>
      <p:ext uri="{BB962C8B-B14F-4D97-AF65-F5344CB8AC3E}">
        <p14:creationId xmlns:p14="http://schemas.microsoft.com/office/powerpoint/2010/main" val="1065620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547" y="1519464"/>
            <a:ext cx="7825946" cy="4370427"/>
          </a:xfrm>
          <a:prstGeom prst="rect">
            <a:avLst/>
          </a:prstGeom>
        </p:spPr>
        <p:txBody>
          <a:bodyPr wrap="square">
            <a:spAutoFit/>
          </a:bodyPr>
          <a:lstStyle/>
          <a:p>
            <a:pPr>
              <a:spcBef>
                <a:spcPts val="600"/>
              </a:spcBef>
              <a:spcAft>
                <a:spcPts val="600"/>
              </a:spcAft>
              <a:buClr>
                <a:schemeClr val="accent1"/>
              </a:buClr>
            </a:pPr>
            <a:r>
              <a:rPr lang="it-IT" b="1" i="1" u="sng" dirty="0" smtClean="0">
                <a:solidFill>
                  <a:srgbClr val="000000"/>
                </a:solidFill>
                <a:latin typeface="Garamond" panose="02020404030301010803" pitchFamily="18" charset="0"/>
              </a:rPr>
              <a:t>VALORE NORMALE </a:t>
            </a:r>
            <a:r>
              <a:rPr lang="it-IT" dirty="0" smtClean="0">
                <a:solidFill>
                  <a:srgbClr val="000000"/>
                </a:solidFill>
                <a:latin typeface="Garamond" panose="02020404030301010803" pitchFamily="18" charset="0"/>
              </a:rPr>
              <a:t>(art. 9 TUIR):</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prezzo mediamente praticato in condizioni di libera concorrenza</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per beni e servizi della stessa specie o simili </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nel medesimo stadio di commercializzazione</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nello stesso tempo e nello stesso luogo in cui i beni o i servizi sono stati acquisiti</a:t>
            </a:r>
          </a:p>
          <a:p>
            <a:pPr marL="557213" indent="-285750">
              <a:spcBef>
                <a:spcPts val="600"/>
              </a:spcBef>
              <a:spcAft>
                <a:spcPts val="600"/>
              </a:spcAft>
              <a:buFont typeface="Wingdings" panose="05000000000000000000" pitchFamily="2" charset="2"/>
              <a:buChar char="ü"/>
            </a:pPr>
            <a:r>
              <a:rPr lang="it-IT" dirty="0">
                <a:latin typeface="Garamond" panose="02020404030301010803" pitchFamily="18" charset="0"/>
              </a:rPr>
              <a:t>se possibile riferendosi a listini o tariffe: confronto interno ed esterno</a:t>
            </a:r>
          </a:p>
          <a:p>
            <a:pPr marL="271463">
              <a:spcBef>
                <a:spcPts val="600"/>
              </a:spcBef>
              <a:spcAft>
                <a:spcPts val="600"/>
              </a:spcAft>
            </a:pPr>
            <a:endParaRPr lang="it-IT" dirty="0" smtClean="0">
              <a:solidFill>
                <a:srgbClr val="000000"/>
              </a:solidFill>
              <a:latin typeface="Garamond" panose="02020404030301010803" pitchFamily="18" charset="0"/>
            </a:endParaRPr>
          </a:p>
          <a:p>
            <a:pPr>
              <a:spcBef>
                <a:spcPts val="600"/>
              </a:spcBef>
              <a:spcAft>
                <a:spcPts val="600"/>
              </a:spcAft>
              <a:buClr>
                <a:schemeClr val="accent1"/>
              </a:buClr>
            </a:pPr>
            <a:r>
              <a:rPr lang="it-IT" b="1" i="1" u="sng" dirty="0">
                <a:solidFill>
                  <a:srgbClr val="000000"/>
                </a:solidFill>
                <a:latin typeface="Garamond" panose="02020404030301010803" pitchFamily="18" charset="0"/>
              </a:rPr>
              <a:t>PREZZO DI LIBERA CONCORRENZA </a:t>
            </a:r>
            <a:r>
              <a:rPr lang="it-IT" dirty="0">
                <a:solidFill>
                  <a:srgbClr val="000000"/>
                </a:solidFill>
                <a:latin typeface="Garamond" panose="02020404030301010803" pitchFamily="18" charset="0"/>
              </a:rPr>
              <a:t>(Art. 9 Modello Convenzione OCSE):</a:t>
            </a:r>
          </a:p>
          <a:p>
            <a:pPr marL="557213" indent="-285750">
              <a:spcBef>
                <a:spcPts val="600"/>
              </a:spcBef>
              <a:spcAft>
                <a:spcPts val="600"/>
              </a:spcAft>
              <a:buFont typeface="Wingdings" panose="05000000000000000000" pitchFamily="2" charset="2"/>
              <a:buChar char="ü"/>
            </a:pPr>
            <a:r>
              <a:rPr lang="it-IT" dirty="0">
                <a:solidFill>
                  <a:srgbClr val="000000"/>
                </a:solidFill>
                <a:latin typeface="Garamond" panose="02020404030301010803" pitchFamily="18" charset="0"/>
              </a:rPr>
              <a:t>prezzo applicato sulle medesime transazioni da imprese indipendenti, non legate da particolari rapporti e relazioni (</a:t>
            </a:r>
            <a:r>
              <a:rPr lang="it-IT" dirty="0" err="1">
                <a:solidFill>
                  <a:srgbClr val="000000"/>
                </a:solidFill>
                <a:latin typeface="Garamond" panose="02020404030301010803" pitchFamily="18" charset="0"/>
              </a:rPr>
              <a:t>Arm’s</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length</a:t>
            </a:r>
            <a:r>
              <a:rPr lang="it-IT" dirty="0">
                <a:solidFill>
                  <a:srgbClr val="000000"/>
                </a:solidFill>
                <a:latin typeface="Garamond" panose="02020404030301010803" pitchFamily="18" charset="0"/>
              </a:rPr>
              <a:t> </a:t>
            </a:r>
            <a:r>
              <a:rPr lang="it-IT" dirty="0" err="1">
                <a:solidFill>
                  <a:srgbClr val="000000"/>
                </a:solidFill>
                <a:latin typeface="Garamond" panose="02020404030301010803" pitchFamily="18" charset="0"/>
              </a:rPr>
              <a:t>principle</a:t>
            </a:r>
            <a:r>
              <a:rPr lang="it-IT" dirty="0">
                <a:solidFill>
                  <a:srgbClr val="000000"/>
                </a:solidFill>
                <a:latin typeface="Garamond" panose="02020404030301010803" pitchFamily="18" charset="0"/>
              </a:rPr>
              <a:t>).</a:t>
            </a:r>
          </a:p>
        </p:txBody>
      </p:sp>
      <p:sp>
        <p:nvSpPr>
          <p:cNvPr id="3" name="TextBox 2"/>
          <p:cNvSpPr txBox="1"/>
          <p:nvPr/>
        </p:nvSpPr>
        <p:spPr>
          <a:xfrm>
            <a:off x="600959" y="438412"/>
            <a:ext cx="7002565" cy="523220"/>
          </a:xfrm>
          <a:prstGeom prst="rect">
            <a:avLst/>
          </a:prstGeom>
          <a:noFill/>
        </p:spPr>
        <p:txBody>
          <a:bodyPr wrap="square" rtlCol="0">
            <a:spAutoFit/>
          </a:bodyPr>
          <a:lstStyle/>
          <a:p>
            <a:r>
              <a:rPr lang="it-IT" sz="2800" b="1" i="1" u="sng" dirty="0">
                <a:latin typeface="Garamond" panose="02020404030301010803" pitchFamily="18" charset="0"/>
              </a:rPr>
              <a:t>Valutazione di un prezzo di trasferimento</a:t>
            </a:r>
            <a:endParaRPr lang="en-US" sz="2800" b="1" i="1" u="sng" dirty="0">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t>4</a:t>
            </a:fld>
            <a:endParaRPr lang="en-US"/>
          </a:p>
        </p:txBody>
      </p:sp>
    </p:spTree>
    <p:extLst>
      <p:ext uri="{BB962C8B-B14F-4D97-AF65-F5344CB8AC3E}">
        <p14:creationId xmlns:p14="http://schemas.microsoft.com/office/powerpoint/2010/main" val="20641823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926" y="419087"/>
            <a:ext cx="7002565" cy="52322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Il profilo di </a:t>
            </a:r>
            <a:r>
              <a:rPr lang="it-IT" sz="2800" b="1" i="1" u="sng" dirty="0" smtClean="0">
                <a:solidFill>
                  <a:prstClr val="black"/>
                </a:solidFill>
                <a:latin typeface="Garamond" panose="02020404030301010803" pitchFamily="18" charset="0"/>
              </a:rPr>
              <a:t>rischio </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40</a:t>
            </a:fld>
            <a:endParaRPr lang="en-US">
              <a:solidFill>
                <a:prstClr val="black">
                  <a:tint val="75000"/>
                </a:prstClr>
              </a:solidFill>
            </a:endParaRPr>
          </a:p>
        </p:txBody>
      </p:sp>
      <p:sp>
        <p:nvSpPr>
          <p:cNvPr id="8" name="Rectangle 7"/>
          <p:cNvSpPr/>
          <p:nvPr/>
        </p:nvSpPr>
        <p:spPr bwMode="ltGray">
          <a:xfrm>
            <a:off x="2944801" y="1532664"/>
            <a:ext cx="1404000" cy="133521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it-IT" sz="2000" b="1" i="1" dirty="0" err="1">
                <a:solidFill>
                  <a:prstClr val="white"/>
                </a:solidFill>
                <a:latin typeface="Garamond" panose="02020404030301010803" pitchFamily="18" charset="0"/>
                <a:cs typeface="Calibri" pitchFamily="34" charset="0"/>
              </a:rPr>
              <a:t>Credit</a:t>
            </a:r>
            <a:r>
              <a:rPr lang="it-IT" sz="2000" b="1" i="1" dirty="0">
                <a:solidFill>
                  <a:prstClr val="white"/>
                </a:solidFill>
                <a:latin typeface="Garamond" panose="02020404030301010803" pitchFamily="18" charset="0"/>
                <a:cs typeface="Calibri" pitchFamily="34" charset="0"/>
              </a:rPr>
              <a:t> rating</a:t>
            </a:r>
          </a:p>
        </p:txBody>
      </p:sp>
      <p:sp>
        <p:nvSpPr>
          <p:cNvPr id="9" name="Pentagon 8"/>
          <p:cNvSpPr/>
          <p:nvPr/>
        </p:nvSpPr>
        <p:spPr bwMode="ltGray">
          <a:xfrm>
            <a:off x="1653226" y="1532664"/>
            <a:ext cx="1404000" cy="1335210"/>
          </a:xfrm>
          <a:prstGeom prst="homePlate">
            <a:avLst>
              <a:gd name="adj" fmla="val 2354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i="1" dirty="0">
                <a:solidFill>
                  <a:prstClr val="white"/>
                </a:solidFill>
                <a:latin typeface="Garamond" panose="02020404030301010803" pitchFamily="18" charset="0"/>
                <a:cs typeface="Calibri" pitchFamily="34" charset="0"/>
              </a:rPr>
              <a:t>Centralità del </a:t>
            </a:r>
            <a:r>
              <a:rPr lang="it-IT" sz="2000" b="1" i="1" dirty="0" err="1">
                <a:solidFill>
                  <a:prstClr val="white"/>
                </a:solidFill>
                <a:latin typeface="Garamond" panose="02020404030301010803" pitchFamily="18" charset="0"/>
                <a:cs typeface="Calibri" pitchFamily="34" charset="0"/>
              </a:rPr>
              <a:t>Borrower</a:t>
            </a:r>
            <a:endParaRPr lang="it-IT" sz="2000" b="1" i="1" dirty="0">
              <a:solidFill>
                <a:prstClr val="white"/>
              </a:solidFill>
              <a:latin typeface="Garamond" panose="02020404030301010803" pitchFamily="18" charset="0"/>
              <a:cs typeface="Calibri" pitchFamily="34" charset="0"/>
            </a:endParaRPr>
          </a:p>
        </p:txBody>
      </p:sp>
      <p:sp>
        <p:nvSpPr>
          <p:cNvPr id="10" name="Pentagon 9"/>
          <p:cNvSpPr/>
          <p:nvPr/>
        </p:nvSpPr>
        <p:spPr bwMode="ltGray">
          <a:xfrm>
            <a:off x="395926" y="1519463"/>
            <a:ext cx="1371600" cy="1348411"/>
          </a:xfrm>
          <a:prstGeom prst="homePlate">
            <a:avLst>
              <a:gd name="adj" fmla="val 26694"/>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it-IT" sz="2000" b="1" i="1" dirty="0">
                <a:solidFill>
                  <a:prstClr val="white"/>
                </a:solidFill>
                <a:latin typeface="Garamond" panose="02020404030301010803" pitchFamily="18" charset="0"/>
                <a:cs typeface="Calibri" pitchFamily="34" charset="0"/>
              </a:rPr>
              <a:t>Valutare il rischio</a:t>
            </a:r>
          </a:p>
        </p:txBody>
      </p:sp>
      <p:sp>
        <p:nvSpPr>
          <p:cNvPr id="11" name="Rectangle 10"/>
          <p:cNvSpPr/>
          <p:nvPr/>
        </p:nvSpPr>
        <p:spPr bwMode="ltGray">
          <a:xfrm>
            <a:off x="4234501" y="1313491"/>
            <a:ext cx="1404000" cy="504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000" b="1" i="1" dirty="0" smtClean="0">
                <a:solidFill>
                  <a:prstClr val="white"/>
                </a:solidFill>
                <a:latin typeface="Garamond" panose="02020404030301010803" pitchFamily="18" charset="0"/>
                <a:cs typeface="Calibri" pitchFamily="34" charset="0"/>
              </a:rPr>
              <a:t>Agenzie</a:t>
            </a:r>
            <a:endParaRPr lang="it-IT" sz="2000" b="1" i="1" dirty="0">
              <a:solidFill>
                <a:prstClr val="white"/>
              </a:solidFill>
              <a:latin typeface="Garamond" panose="02020404030301010803" pitchFamily="18" charset="0"/>
              <a:cs typeface="Calibri" pitchFamily="34" charset="0"/>
            </a:endParaRPr>
          </a:p>
        </p:txBody>
      </p:sp>
      <p:pic>
        <p:nvPicPr>
          <p:cNvPr id="12" name="Picture 7" descr="http://www.formiche.net/wp-content/uploads/2012/11/moodys3100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6150" y="2274247"/>
            <a:ext cx="1219200" cy="8128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bwMode="ltGray">
          <a:xfrm>
            <a:off x="4234501" y="2583047"/>
            <a:ext cx="1404000" cy="504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2000" b="1" i="1" dirty="0">
                <a:solidFill>
                  <a:prstClr val="white"/>
                </a:solidFill>
                <a:latin typeface="Garamond" panose="02020404030301010803" pitchFamily="18" charset="0"/>
                <a:cs typeface="Calibri" pitchFamily="34" charset="0"/>
              </a:rPr>
              <a:t>Stima</a:t>
            </a:r>
          </a:p>
        </p:txBody>
      </p:sp>
      <p:pic>
        <p:nvPicPr>
          <p:cNvPr id="14" name="Picture 4" descr="http://www.libertiamo.it/wp-content/uploads/2012/01/Standard-and-poo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4453" y="1339814"/>
            <a:ext cx="1359240" cy="7611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l="4299" t="30864" r="25384" b="9999"/>
          <a:stretch/>
        </p:blipFill>
        <p:spPr bwMode="auto">
          <a:xfrm>
            <a:off x="1081726" y="3288966"/>
            <a:ext cx="2413447" cy="3281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Flowchart: Document 5"/>
          <p:cNvSpPr/>
          <p:nvPr/>
        </p:nvSpPr>
        <p:spPr>
          <a:xfrm>
            <a:off x="3814045" y="3288965"/>
            <a:ext cx="3352525" cy="3281892"/>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52"/>
              <a:gd name="connsiteY0" fmla="*/ 0 h 21759"/>
              <a:gd name="connsiteX1" fmla="*/ 21600 w 21652"/>
              <a:gd name="connsiteY1" fmla="*/ 0 h 21759"/>
              <a:gd name="connsiteX2" fmla="*/ 21652 w 21652"/>
              <a:gd name="connsiteY2" fmla="*/ 19850 h 21759"/>
              <a:gd name="connsiteX3" fmla="*/ 0 w 21652"/>
              <a:gd name="connsiteY3" fmla="*/ 20172 h 21759"/>
              <a:gd name="connsiteX4" fmla="*/ 0 w 21652"/>
              <a:gd name="connsiteY4" fmla="*/ 0 h 2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52" h="21759">
                <a:moveTo>
                  <a:pt x="0" y="0"/>
                </a:moveTo>
                <a:lnTo>
                  <a:pt x="21600" y="0"/>
                </a:lnTo>
                <a:cubicBezTo>
                  <a:pt x="21600" y="5774"/>
                  <a:pt x="21652" y="14076"/>
                  <a:pt x="21652" y="19850"/>
                </a:cubicBezTo>
                <a:cubicBezTo>
                  <a:pt x="10852" y="19850"/>
                  <a:pt x="10800" y="23922"/>
                  <a:pt x="0" y="20172"/>
                </a:cubicBezTo>
                <a:lnTo>
                  <a:pt x="0" y="0"/>
                </a:lnTo>
                <a:close/>
              </a:path>
            </a:pathLst>
          </a:custGeom>
          <a:solidFill>
            <a:schemeClr val="bg1"/>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7" name="Picture 16"/>
          <p:cNvPicPr>
            <a:picLocks noChangeAspect="1"/>
          </p:cNvPicPr>
          <p:nvPr/>
        </p:nvPicPr>
        <p:blipFill rotWithShape="1">
          <a:blip r:embed="rId5">
            <a:extLst>
              <a:ext uri="{28A0092B-C50C-407E-A947-70E740481C1C}">
                <a14:useLocalDpi xmlns:a14="http://schemas.microsoft.com/office/drawing/2010/main" val="0"/>
              </a:ext>
            </a:extLst>
          </a:blip>
          <a:srcRect b="61698"/>
          <a:stretch/>
        </p:blipFill>
        <p:spPr>
          <a:xfrm>
            <a:off x="3920082" y="3347655"/>
            <a:ext cx="3140450" cy="1622501"/>
          </a:xfrm>
          <a:prstGeom prst="rect">
            <a:avLst/>
          </a:prstGeom>
        </p:spPr>
      </p:pic>
      <p:pic>
        <p:nvPicPr>
          <p:cNvPr id="18" name="Picture 17"/>
          <p:cNvPicPr>
            <a:picLocks noChangeAspect="1"/>
          </p:cNvPicPr>
          <p:nvPr/>
        </p:nvPicPr>
        <p:blipFill rotWithShape="1">
          <a:blip r:embed="rId6">
            <a:extLst>
              <a:ext uri="{28A0092B-C50C-407E-A947-70E740481C1C}">
                <a14:useLocalDpi xmlns:a14="http://schemas.microsoft.com/office/drawing/2010/main" val="0"/>
              </a:ext>
            </a:extLst>
          </a:blip>
          <a:srcRect b="61380"/>
          <a:stretch/>
        </p:blipFill>
        <p:spPr>
          <a:xfrm>
            <a:off x="3957232" y="4493703"/>
            <a:ext cx="3110156" cy="1712029"/>
          </a:xfrm>
          <a:prstGeom prst="rect">
            <a:avLst/>
          </a:prstGeom>
        </p:spPr>
      </p:pic>
    </p:spTree>
    <p:extLst>
      <p:ext uri="{BB962C8B-B14F-4D97-AF65-F5344CB8AC3E}">
        <p14:creationId xmlns:p14="http://schemas.microsoft.com/office/powerpoint/2010/main" val="21589703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926" y="419087"/>
            <a:ext cx="7002565" cy="52322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L’esercizio di </a:t>
            </a:r>
            <a:r>
              <a:rPr lang="it-IT" sz="2800" b="1" i="1" u="sng" dirty="0" err="1">
                <a:solidFill>
                  <a:prstClr val="black"/>
                </a:solidFill>
                <a:latin typeface="Garamond" panose="02020404030301010803" pitchFamily="18" charset="0"/>
              </a:rPr>
              <a:t>benchmarking</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41</a:t>
            </a:fld>
            <a:endParaRPr lang="en-US">
              <a:solidFill>
                <a:prstClr val="black">
                  <a:tint val="75000"/>
                </a:prstClr>
              </a:solidFill>
            </a:endParaRPr>
          </a:p>
        </p:txBody>
      </p:sp>
      <p:sp>
        <p:nvSpPr>
          <p:cNvPr id="8" name="Rectangle 7"/>
          <p:cNvSpPr/>
          <p:nvPr/>
        </p:nvSpPr>
        <p:spPr bwMode="ltGray">
          <a:xfrm>
            <a:off x="3102349" y="1532664"/>
            <a:ext cx="1404000" cy="133521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it-IT" b="1" i="1" dirty="0">
                <a:solidFill>
                  <a:prstClr val="white"/>
                </a:solidFill>
                <a:latin typeface="Garamond" panose="02020404030301010803" pitchFamily="18" charset="0"/>
                <a:cs typeface="Calibri" pitchFamily="34" charset="0"/>
              </a:rPr>
              <a:t>Credit rating</a:t>
            </a:r>
          </a:p>
        </p:txBody>
      </p:sp>
      <p:sp>
        <p:nvSpPr>
          <p:cNvPr id="9" name="Pentagon 8"/>
          <p:cNvSpPr/>
          <p:nvPr/>
        </p:nvSpPr>
        <p:spPr bwMode="ltGray">
          <a:xfrm>
            <a:off x="1879811" y="1532664"/>
            <a:ext cx="1404000" cy="1335210"/>
          </a:xfrm>
          <a:prstGeom prst="homePlate">
            <a:avLst>
              <a:gd name="adj" fmla="val 2354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b="1" i="1" dirty="0" smtClean="0">
              <a:solidFill>
                <a:prstClr val="white"/>
              </a:solidFill>
              <a:latin typeface="Garamond" panose="02020404030301010803" pitchFamily="18" charset="0"/>
              <a:cs typeface="Calibri" pitchFamily="34" charset="0"/>
            </a:endParaRPr>
          </a:p>
          <a:p>
            <a:pPr algn="ctr"/>
            <a:r>
              <a:rPr lang="it-IT" b="1" i="1" dirty="0" smtClean="0">
                <a:solidFill>
                  <a:prstClr val="white"/>
                </a:solidFill>
                <a:latin typeface="Garamond" panose="02020404030301010803" pitchFamily="18" charset="0"/>
                <a:cs typeface="Calibri" pitchFamily="34" charset="0"/>
              </a:rPr>
              <a:t>Criteri </a:t>
            </a:r>
            <a:r>
              <a:rPr lang="it-IT" b="1" i="1" dirty="0">
                <a:solidFill>
                  <a:prstClr val="white"/>
                </a:solidFill>
                <a:latin typeface="Garamond" panose="02020404030301010803" pitchFamily="18" charset="0"/>
                <a:cs typeface="Calibri" pitchFamily="34" charset="0"/>
              </a:rPr>
              <a:t>di ricerca</a:t>
            </a:r>
          </a:p>
          <a:p>
            <a:pPr algn="ctr"/>
            <a:endParaRPr lang="it-IT" sz="2000" b="1" i="1" dirty="0">
              <a:solidFill>
                <a:prstClr val="white"/>
              </a:solidFill>
              <a:latin typeface="Garamond" panose="02020404030301010803" pitchFamily="18" charset="0"/>
              <a:cs typeface="Calibri" pitchFamily="34" charset="0"/>
            </a:endParaRPr>
          </a:p>
        </p:txBody>
      </p:sp>
      <p:sp>
        <p:nvSpPr>
          <p:cNvPr id="10" name="Pentagon 9"/>
          <p:cNvSpPr/>
          <p:nvPr/>
        </p:nvSpPr>
        <p:spPr bwMode="ltGray">
          <a:xfrm>
            <a:off x="395924" y="1519463"/>
            <a:ext cx="1656881" cy="1348411"/>
          </a:xfrm>
          <a:prstGeom prst="homePlate">
            <a:avLst>
              <a:gd name="adj" fmla="val 26694"/>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it-IT" b="1" i="1" dirty="0" smtClean="0">
              <a:solidFill>
                <a:prstClr val="white"/>
              </a:solidFill>
              <a:latin typeface="Garamond" panose="02020404030301010803" pitchFamily="18" charset="0"/>
              <a:cs typeface="Calibri" pitchFamily="34" charset="0"/>
            </a:endParaRPr>
          </a:p>
          <a:p>
            <a:pPr algn="ctr"/>
            <a:r>
              <a:rPr lang="it-IT" sz="1600" b="1" i="1" dirty="0" err="1" smtClean="0">
                <a:solidFill>
                  <a:prstClr val="white"/>
                </a:solidFill>
                <a:latin typeface="Garamond" panose="02020404030301010803" pitchFamily="18" charset="0"/>
                <a:cs typeface="Calibri" pitchFamily="34" charset="0"/>
              </a:rPr>
              <a:t>Caratteristichetransazione</a:t>
            </a:r>
            <a:endParaRPr lang="it-IT" sz="1600" b="1" i="1" dirty="0">
              <a:solidFill>
                <a:prstClr val="white"/>
              </a:solidFill>
              <a:latin typeface="Garamond" panose="02020404030301010803" pitchFamily="18" charset="0"/>
              <a:cs typeface="Calibri" pitchFamily="34" charset="0"/>
            </a:endParaRPr>
          </a:p>
          <a:p>
            <a:pPr algn="ctr"/>
            <a:endParaRPr lang="it-IT" sz="1600" b="1" i="1" dirty="0">
              <a:solidFill>
                <a:prstClr val="white"/>
              </a:solidFill>
              <a:latin typeface="Garamond" panose="02020404030301010803" pitchFamily="18" charset="0"/>
              <a:cs typeface="Calibri" pitchFamily="34" charset="0"/>
            </a:endParaRPr>
          </a:p>
        </p:txBody>
      </p:sp>
      <p:sp>
        <p:nvSpPr>
          <p:cNvPr id="11" name="Rectangle 10"/>
          <p:cNvSpPr/>
          <p:nvPr/>
        </p:nvSpPr>
        <p:spPr bwMode="ltGray">
          <a:xfrm>
            <a:off x="4151893" y="1211467"/>
            <a:ext cx="1404000" cy="504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600" b="1" i="1" dirty="0">
                <a:solidFill>
                  <a:prstClr val="white"/>
                </a:solidFill>
                <a:latin typeface="Garamond" panose="02020404030301010803" pitchFamily="18" charset="0"/>
                <a:cs typeface="Calibri" pitchFamily="34" charset="0"/>
              </a:rPr>
              <a:t>Set</a:t>
            </a:r>
            <a:r>
              <a:rPr lang="it-IT" sz="1400" b="1" i="1" dirty="0">
                <a:solidFill>
                  <a:prstClr val="white"/>
                </a:solidFill>
                <a:latin typeface="Garamond" panose="02020404030301010803" pitchFamily="18" charset="0"/>
                <a:cs typeface="Calibri" pitchFamily="34" charset="0"/>
              </a:rPr>
              <a:t> </a:t>
            </a:r>
            <a:r>
              <a:rPr lang="it-IT" sz="1600" b="1" i="1" dirty="0">
                <a:solidFill>
                  <a:prstClr val="white"/>
                </a:solidFill>
                <a:latin typeface="Garamond" panose="02020404030301010803" pitchFamily="18" charset="0"/>
                <a:cs typeface="Calibri" pitchFamily="34" charset="0"/>
              </a:rPr>
              <a:t>comparabili</a:t>
            </a:r>
          </a:p>
        </p:txBody>
      </p:sp>
      <p:sp>
        <p:nvSpPr>
          <p:cNvPr id="13" name="Rectangle 12"/>
          <p:cNvSpPr/>
          <p:nvPr/>
        </p:nvSpPr>
        <p:spPr bwMode="ltGray">
          <a:xfrm>
            <a:off x="4151893" y="2685519"/>
            <a:ext cx="1404000" cy="504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it-IT" sz="1600" b="1" i="1" dirty="0">
                <a:solidFill>
                  <a:prstClr val="white"/>
                </a:solidFill>
                <a:latin typeface="Garamond" panose="02020404030301010803" pitchFamily="18" charset="0"/>
                <a:cs typeface="Calibri" pitchFamily="34" charset="0"/>
              </a:rPr>
              <a:t>Quotazioni</a:t>
            </a:r>
          </a:p>
        </p:txBody>
      </p:sp>
      <p:pic>
        <p:nvPicPr>
          <p:cNvPr id="19" name="Picture 18"/>
          <p:cNvPicPr>
            <a:picLocks noChangeAspect="1"/>
          </p:cNvPicPr>
          <p:nvPr/>
        </p:nvPicPr>
        <p:blipFill>
          <a:blip r:embed="rId2"/>
          <a:stretch>
            <a:fillRect/>
          </a:stretch>
        </p:blipFill>
        <p:spPr>
          <a:xfrm>
            <a:off x="395924" y="3675026"/>
            <a:ext cx="5870957" cy="2792210"/>
          </a:xfrm>
          <a:prstGeom prst="rect">
            <a:avLst/>
          </a:prstGeom>
        </p:spPr>
      </p:pic>
      <p:pic>
        <p:nvPicPr>
          <p:cNvPr id="20" name="Picture 19"/>
          <p:cNvPicPr>
            <a:picLocks noChangeAspect="1"/>
          </p:cNvPicPr>
          <p:nvPr/>
        </p:nvPicPr>
        <p:blipFill>
          <a:blip r:embed="rId3"/>
          <a:stretch>
            <a:fillRect/>
          </a:stretch>
        </p:blipFill>
        <p:spPr>
          <a:xfrm>
            <a:off x="5778484" y="1417403"/>
            <a:ext cx="2946023" cy="2937713"/>
          </a:xfrm>
          <a:prstGeom prst="rect">
            <a:avLst/>
          </a:prstGeom>
        </p:spPr>
      </p:pic>
    </p:spTree>
    <p:extLst>
      <p:ext uri="{BB962C8B-B14F-4D97-AF65-F5344CB8AC3E}">
        <p14:creationId xmlns:p14="http://schemas.microsoft.com/office/powerpoint/2010/main" val="26915955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926" y="419087"/>
            <a:ext cx="7002565" cy="523220"/>
          </a:xfrm>
          <a:prstGeom prst="rect">
            <a:avLst/>
          </a:prstGeom>
          <a:noFill/>
        </p:spPr>
        <p:txBody>
          <a:bodyPr wrap="square" rtlCol="0">
            <a:spAutoFit/>
          </a:bodyPr>
          <a:lstStyle/>
          <a:p>
            <a:r>
              <a:rPr lang="it-IT" sz="2800" b="1" i="1" u="sng" dirty="0">
                <a:solidFill>
                  <a:prstClr val="black"/>
                </a:solidFill>
                <a:latin typeface="Garamond" panose="02020404030301010803" pitchFamily="18" charset="0"/>
              </a:rPr>
              <a:t>L’importanza della comparabilità</a:t>
            </a:r>
            <a:endParaRPr lang="en-US" sz="2800" b="1" i="1" u="sng" dirty="0">
              <a:solidFill>
                <a:prstClr val="black"/>
              </a:solidFill>
              <a:latin typeface="Garamond" panose="02020404030301010803" pitchFamily="18" charset="0"/>
            </a:endParaRPr>
          </a:p>
        </p:txBody>
      </p:sp>
      <p:grpSp>
        <p:nvGrpSpPr>
          <p:cNvPr id="4" name="Group 3"/>
          <p:cNvGrpSpPr/>
          <p:nvPr/>
        </p:nvGrpSpPr>
        <p:grpSpPr>
          <a:xfrm>
            <a:off x="395926" y="364176"/>
            <a:ext cx="8328581" cy="148472"/>
            <a:chOff x="527901" y="527901"/>
            <a:chExt cx="11104775" cy="197963"/>
          </a:xfrm>
        </p:grpSpPr>
        <p:cxnSp>
          <p:nvCxnSpPr>
            <p:cNvPr id="5" name="Straight Connector 4"/>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EEC5C06A-4225-44F2-97B0-5B6E32F4D6CD}" type="slidenum">
              <a:rPr lang="en-US" smtClean="0">
                <a:solidFill>
                  <a:prstClr val="black">
                    <a:tint val="75000"/>
                  </a:prstClr>
                </a:solidFill>
              </a:rPr>
              <a:pPr/>
              <a:t>42</a:t>
            </a:fld>
            <a:endParaRPr lang="en-US">
              <a:solidFill>
                <a:prstClr val="black">
                  <a:tint val="75000"/>
                </a:prstClr>
              </a:solidFill>
            </a:endParaRPr>
          </a:p>
        </p:txBody>
      </p:sp>
      <p:pic>
        <p:nvPicPr>
          <p:cNvPr id="15" name="Picture 14"/>
          <p:cNvPicPr>
            <a:picLocks noChangeAspect="1"/>
          </p:cNvPicPr>
          <p:nvPr/>
        </p:nvPicPr>
        <p:blipFill>
          <a:blip r:embed="rId2">
            <a:duotone>
              <a:schemeClr val="accent1">
                <a:shade val="45000"/>
                <a:satMod val="135000"/>
              </a:schemeClr>
              <a:prstClr val="white"/>
            </a:duotone>
          </a:blip>
          <a:stretch>
            <a:fillRect/>
          </a:stretch>
        </p:blipFill>
        <p:spPr>
          <a:xfrm>
            <a:off x="420308" y="2666640"/>
            <a:ext cx="1926503" cy="627942"/>
          </a:xfrm>
          <a:prstGeom prst="rect">
            <a:avLst/>
          </a:prstGeom>
        </p:spPr>
      </p:pic>
      <p:pic>
        <p:nvPicPr>
          <p:cNvPr id="19" name="Picture 18"/>
          <p:cNvPicPr>
            <a:picLocks noChangeAspect="1"/>
          </p:cNvPicPr>
          <p:nvPr/>
        </p:nvPicPr>
        <p:blipFill>
          <a:blip r:embed="rId3">
            <a:duotone>
              <a:prstClr val="black"/>
              <a:schemeClr val="bg1">
                <a:tint val="45000"/>
                <a:satMod val="400000"/>
              </a:schemeClr>
            </a:duotone>
          </a:blip>
          <a:stretch>
            <a:fillRect/>
          </a:stretch>
        </p:blipFill>
        <p:spPr>
          <a:xfrm>
            <a:off x="408116" y="1348906"/>
            <a:ext cx="1926503" cy="627942"/>
          </a:xfrm>
          <a:prstGeom prst="rect">
            <a:avLst/>
          </a:prstGeom>
        </p:spPr>
      </p:pic>
      <p:pic>
        <p:nvPicPr>
          <p:cNvPr id="20" name="Picture 19"/>
          <p:cNvPicPr>
            <a:picLocks noChangeAspect="1"/>
          </p:cNvPicPr>
          <p:nvPr/>
        </p:nvPicPr>
        <p:blipFill>
          <a:blip r:embed="rId4">
            <a:duotone>
              <a:schemeClr val="accent5">
                <a:shade val="45000"/>
                <a:satMod val="135000"/>
              </a:schemeClr>
              <a:prstClr val="white"/>
            </a:duotone>
          </a:blip>
          <a:stretch>
            <a:fillRect/>
          </a:stretch>
        </p:blipFill>
        <p:spPr>
          <a:xfrm>
            <a:off x="395926" y="3884368"/>
            <a:ext cx="1932599" cy="627942"/>
          </a:xfrm>
          <a:prstGeom prst="rect">
            <a:avLst/>
          </a:prstGeom>
        </p:spPr>
      </p:pic>
      <p:pic>
        <p:nvPicPr>
          <p:cNvPr id="21" name="Picture 20"/>
          <p:cNvPicPr>
            <a:picLocks noChangeAspect="1"/>
          </p:cNvPicPr>
          <p:nvPr/>
        </p:nvPicPr>
        <p:blipFill>
          <a:blip r:embed="rId5">
            <a:biLevel thresh="75000"/>
          </a:blip>
          <a:stretch>
            <a:fillRect/>
          </a:stretch>
        </p:blipFill>
        <p:spPr>
          <a:xfrm>
            <a:off x="408116" y="5102096"/>
            <a:ext cx="1950889" cy="634039"/>
          </a:xfrm>
          <a:prstGeom prst="rect">
            <a:avLst/>
          </a:prstGeom>
        </p:spPr>
      </p:pic>
      <p:pic>
        <p:nvPicPr>
          <p:cNvPr id="22" name="Picture 21"/>
          <p:cNvPicPr>
            <a:picLocks noChangeAspect="1"/>
          </p:cNvPicPr>
          <p:nvPr/>
        </p:nvPicPr>
        <p:blipFill rotWithShape="1">
          <a:blip r:embed="rId6"/>
          <a:srcRect l="665" r="41453" b="28931"/>
          <a:stretch/>
        </p:blipFill>
        <p:spPr bwMode="auto">
          <a:xfrm>
            <a:off x="2503836" y="1348906"/>
            <a:ext cx="6378631" cy="438713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88417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0" name="TextBox 9"/>
          <p:cNvSpPr txBox="1"/>
          <p:nvPr/>
        </p:nvSpPr>
        <p:spPr>
          <a:xfrm>
            <a:off x="617435" y="606696"/>
            <a:ext cx="3913376" cy="584775"/>
          </a:xfrm>
          <a:prstGeom prst="rect">
            <a:avLst/>
          </a:prstGeom>
          <a:noFill/>
        </p:spPr>
        <p:txBody>
          <a:bodyPr wrap="square" rtlCol="0">
            <a:spAutoFit/>
          </a:bodyPr>
          <a:lstStyle/>
          <a:p>
            <a:r>
              <a:rPr lang="en-US" sz="3200" b="1" i="1" u="sng" dirty="0">
                <a:solidFill>
                  <a:prstClr val="white"/>
                </a:solidFill>
                <a:latin typeface="Garamond" panose="02020404030301010803" pitchFamily="18" charset="0"/>
              </a:rPr>
              <a:t>Industry Analysis</a:t>
            </a:r>
          </a:p>
        </p:txBody>
      </p:sp>
      <p:grpSp>
        <p:nvGrpSpPr>
          <p:cNvPr id="16" name="Group 15"/>
          <p:cNvGrpSpPr/>
          <p:nvPr/>
        </p:nvGrpSpPr>
        <p:grpSpPr>
          <a:xfrm>
            <a:off x="395926" y="364176"/>
            <a:ext cx="8328581" cy="148472"/>
            <a:chOff x="527901" y="527901"/>
            <a:chExt cx="11104775" cy="197963"/>
          </a:xfrm>
        </p:grpSpPr>
        <p:cxnSp>
          <p:nvCxnSpPr>
            <p:cNvPr id="12" name="Straight Connector 11"/>
            <p:cNvCxnSpPr/>
            <p:nvPr/>
          </p:nvCxnSpPr>
          <p:spPr>
            <a:xfrm>
              <a:off x="527901" y="529200"/>
              <a:ext cx="1110477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7901" y="527901"/>
              <a:ext cx="0" cy="19796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486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76246" y="438412"/>
            <a:ext cx="6788382" cy="954107"/>
          </a:xfrm>
          <a:prstGeom prst="rect">
            <a:avLst/>
          </a:prstGeom>
          <a:noFill/>
        </p:spPr>
        <p:txBody>
          <a:bodyPr wrap="square" rtlCol="0">
            <a:spAutoFit/>
          </a:bodyPr>
          <a:lstStyle/>
          <a:p>
            <a:r>
              <a:rPr lang="en-US" sz="2800" b="1" i="1" u="sng" dirty="0" err="1">
                <a:latin typeface="Garamond" panose="02020404030301010803" pitchFamily="18" charset="0"/>
              </a:rPr>
              <a:t>Definizione</a:t>
            </a:r>
            <a:r>
              <a:rPr lang="en-US" sz="2800" b="1" i="1" u="sng" dirty="0">
                <a:latin typeface="Garamond" panose="02020404030301010803" pitchFamily="18" charset="0"/>
              </a:rPr>
              <a:t> OCSE</a:t>
            </a:r>
            <a:br>
              <a:rPr lang="en-US" sz="2800" b="1" i="1" u="sng" dirty="0">
                <a:latin typeface="Garamond" panose="02020404030301010803" pitchFamily="18" charset="0"/>
              </a:rPr>
            </a:br>
            <a:r>
              <a:rPr lang="en-US" sz="2800" dirty="0">
                <a:latin typeface="Garamond" panose="02020404030301010803" pitchFamily="18" charset="0"/>
              </a:rPr>
              <a:t>OECD Guidelines, Chapter III, Para 3 – 7 </a:t>
            </a:r>
          </a:p>
        </p:txBody>
      </p:sp>
      <p:sp>
        <p:nvSpPr>
          <p:cNvPr id="8" name="Rectangle 7"/>
          <p:cNvSpPr/>
          <p:nvPr/>
        </p:nvSpPr>
        <p:spPr>
          <a:xfrm>
            <a:off x="724526" y="2911499"/>
            <a:ext cx="7999981" cy="1754326"/>
          </a:xfrm>
          <a:prstGeom prst="rect">
            <a:avLst/>
          </a:prstGeom>
        </p:spPr>
        <p:txBody>
          <a:bodyPr wrap="square">
            <a:spAutoFit/>
          </a:bodyPr>
          <a:lstStyle/>
          <a:p>
            <a:r>
              <a:rPr lang="en-US" dirty="0">
                <a:latin typeface="Garamond" panose="02020404030301010803" pitchFamily="18" charset="0"/>
              </a:rPr>
              <a:t>The broad based analysis  is an essential step in the comparability analysis. It can be defined as an analysis of the industry, competition economic and regulatory factors  and other elements that affect the taxpayer and its environment, but not yet within the context of looking at the specific transactions in question.  This step helps understand the conditions in the taxpayer's controlled transaction as well as those in the uncontrolled transactions to be compared” </a:t>
            </a:r>
          </a:p>
        </p:txBody>
      </p:sp>
      <p:grpSp>
        <p:nvGrpSpPr>
          <p:cNvPr id="10" name="Group 9"/>
          <p:cNvGrpSpPr/>
          <p:nvPr/>
        </p:nvGrpSpPr>
        <p:grpSpPr>
          <a:xfrm>
            <a:off x="395926" y="364176"/>
            <a:ext cx="8328581" cy="148472"/>
            <a:chOff x="527901" y="527901"/>
            <a:chExt cx="11104775" cy="197963"/>
          </a:xfrm>
        </p:grpSpPr>
        <p:cxnSp>
          <p:nvCxnSpPr>
            <p:cNvPr id="11" name="Straight Connector 10"/>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Rounded Rectangle 12"/>
          <p:cNvSpPr/>
          <p:nvPr/>
        </p:nvSpPr>
        <p:spPr>
          <a:xfrm>
            <a:off x="576246" y="2761294"/>
            <a:ext cx="8151288" cy="2115506"/>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smtClean="0"/>
          </a:p>
          <a:p>
            <a:pPr algn="just"/>
            <a:endParaRPr lang="en-US" dirty="0"/>
          </a:p>
          <a:p>
            <a:pPr algn="just"/>
            <a:endParaRPr lang="en-US" dirty="0" smtClean="0"/>
          </a:p>
          <a:p>
            <a:pPr algn="just"/>
            <a:endParaRPr lang="en-US" dirty="0"/>
          </a:p>
          <a:p>
            <a:pPr algn="just"/>
            <a:endParaRPr lang="en-US" dirty="0"/>
          </a:p>
        </p:txBody>
      </p:sp>
      <p:sp>
        <p:nvSpPr>
          <p:cNvPr id="2" name="Slide Number Placeholder 1"/>
          <p:cNvSpPr>
            <a:spLocks noGrp="1"/>
          </p:cNvSpPr>
          <p:nvPr>
            <p:ph type="sldNum" sz="quarter" idx="12"/>
          </p:nvPr>
        </p:nvSpPr>
        <p:spPr/>
        <p:txBody>
          <a:bodyPr/>
          <a:lstStyle/>
          <a:p>
            <a:fld id="{EEC5C06A-4225-44F2-97B0-5B6E32F4D6CD}" type="slidenum">
              <a:rPr lang="en-US" smtClean="0"/>
              <a:t>6</a:t>
            </a:fld>
            <a:endParaRPr lang="en-US"/>
          </a:p>
        </p:txBody>
      </p:sp>
      <p:sp>
        <p:nvSpPr>
          <p:cNvPr id="4" name="TextBox 3"/>
          <p:cNvSpPr txBox="1"/>
          <p:nvPr/>
        </p:nvSpPr>
        <p:spPr>
          <a:xfrm>
            <a:off x="3245708" y="2391962"/>
            <a:ext cx="2479140" cy="369332"/>
          </a:xfrm>
          <a:prstGeom prst="rect">
            <a:avLst/>
          </a:prstGeom>
          <a:noFill/>
        </p:spPr>
        <p:txBody>
          <a:bodyPr wrap="none" rtlCol="0">
            <a:spAutoFit/>
          </a:bodyPr>
          <a:lstStyle/>
          <a:p>
            <a:r>
              <a:rPr lang="it-IT"/>
              <a:t>« Broad based analysis »</a:t>
            </a:r>
            <a:endParaRPr lang="it-IT" dirty="0"/>
          </a:p>
        </p:txBody>
      </p:sp>
    </p:spTree>
    <p:extLst>
      <p:ext uri="{BB962C8B-B14F-4D97-AF65-F5344CB8AC3E}">
        <p14:creationId xmlns:p14="http://schemas.microsoft.com/office/powerpoint/2010/main" val="185224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b="1" i="1" u="sng" dirty="0" smtClean="0">
                <a:latin typeface="Garamond" panose="02020404030301010803" pitchFamily="18" charset="0"/>
              </a:rPr>
              <a:t>Obiettivi della Industrial Analysis</a:t>
            </a:r>
            <a:endParaRPr lang="it-IT" sz="2800" b="1" i="1" u="sng" dirty="0">
              <a:latin typeface="Garamond" panose="02020404030301010803" pitchFamily="18" charset="0"/>
            </a:endParaRPr>
          </a:p>
        </p:txBody>
      </p:sp>
      <p:sp>
        <p:nvSpPr>
          <p:cNvPr id="4" name="Content Placeholder 3"/>
          <p:cNvSpPr>
            <a:spLocks noGrp="1"/>
          </p:cNvSpPr>
          <p:nvPr>
            <p:ph sz="quarter" idx="15"/>
          </p:nvPr>
        </p:nvSpPr>
        <p:spPr bwMode="ltGray">
          <a:xfrm>
            <a:off x="1104900" y="2032172"/>
            <a:ext cx="7066006" cy="866518"/>
          </a:xfrm>
          <a:prstGeom prst="homePlate">
            <a:avLst>
              <a:gd name="adj" fmla="val 31469"/>
            </a:avLst>
          </a:prstGeom>
          <a:solidFill>
            <a:schemeClr val="accent1">
              <a:lumMod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it-IT" sz="1800" dirty="0">
                <a:solidFill>
                  <a:schemeClr val="tx1"/>
                </a:solidFill>
                <a:latin typeface="Garamond" panose="02020404030301010803" pitchFamily="18" charset="0"/>
              </a:rPr>
              <a:t>Fornire il background della transazione</a:t>
            </a:r>
          </a:p>
        </p:txBody>
      </p:sp>
      <p:sp>
        <p:nvSpPr>
          <p:cNvPr id="7" name="Pentagon 6"/>
          <p:cNvSpPr/>
          <p:nvPr/>
        </p:nvSpPr>
        <p:spPr bwMode="ltGray">
          <a:xfrm>
            <a:off x="1105006" y="2942880"/>
            <a:ext cx="7065900" cy="866700"/>
          </a:xfrm>
          <a:prstGeom prst="homePlate">
            <a:avLst>
              <a:gd name="adj" fmla="val 31469"/>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latin typeface="Garamond" panose="02020404030301010803" pitchFamily="18" charset="0"/>
              </a:rPr>
              <a:t>Fornire</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una</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visione</a:t>
            </a:r>
            <a:r>
              <a:rPr lang="en-GB" dirty="0">
                <a:solidFill>
                  <a:schemeClr val="tx1"/>
                </a:solidFill>
                <a:latin typeface="Garamond" panose="02020404030301010803" pitchFamily="18" charset="0"/>
              </a:rPr>
              <a:t> di </a:t>
            </a:r>
            <a:r>
              <a:rPr lang="en-GB" dirty="0" err="1">
                <a:solidFill>
                  <a:schemeClr val="tx1"/>
                </a:solidFill>
                <a:latin typeface="Garamond" panose="02020404030301010803" pitchFamily="18" charset="0"/>
              </a:rPr>
              <a:t>insieme</a:t>
            </a:r>
            <a:r>
              <a:rPr lang="en-GB" dirty="0">
                <a:solidFill>
                  <a:schemeClr val="tx1"/>
                </a:solidFill>
                <a:latin typeface="Garamond" panose="02020404030301010803" pitchFamily="18" charset="0"/>
              </a:rPr>
              <a:t> utile </a:t>
            </a:r>
            <a:r>
              <a:rPr lang="en-GB" dirty="0" err="1">
                <a:solidFill>
                  <a:schemeClr val="tx1"/>
                </a:solidFill>
                <a:latin typeface="Garamond" panose="02020404030301010803" pitchFamily="18" charset="0"/>
              </a:rPr>
              <a:t>all’analidi</a:t>
            </a:r>
            <a:r>
              <a:rPr lang="en-GB" dirty="0">
                <a:solidFill>
                  <a:schemeClr val="tx1"/>
                </a:solidFill>
                <a:latin typeface="Garamond" panose="02020404030301010803" pitchFamily="18" charset="0"/>
              </a:rPr>
              <a:t> di </a:t>
            </a:r>
            <a:r>
              <a:rPr lang="en-GB" dirty="0" err="1">
                <a:solidFill>
                  <a:schemeClr val="tx1"/>
                </a:solidFill>
                <a:latin typeface="Garamond" panose="02020404030301010803" pitchFamily="18" charset="0"/>
              </a:rPr>
              <a:t>comparabilità</a:t>
            </a:r>
            <a:r>
              <a:rPr lang="en-GB" dirty="0">
                <a:solidFill>
                  <a:schemeClr val="tx1"/>
                </a:solidFill>
                <a:latin typeface="Garamond" panose="02020404030301010803" pitchFamily="18" charset="0"/>
              </a:rPr>
              <a:t> (in </a:t>
            </a:r>
            <a:r>
              <a:rPr lang="en-GB" dirty="0" err="1">
                <a:solidFill>
                  <a:schemeClr val="tx1"/>
                </a:solidFill>
                <a:latin typeface="Garamond" panose="02020404030301010803" pitchFamily="18" charset="0"/>
              </a:rPr>
              <a:t>particolare</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modo</a:t>
            </a:r>
            <a:r>
              <a:rPr lang="en-GB" dirty="0">
                <a:solidFill>
                  <a:schemeClr val="tx1"/>
                </a:solidFill>
                <a:latin typeface="Garamond" panose="02020404030301010803" pitchFamily="18" charset="0"/>
              </a:rPr>
              <a:t> per </a:t>
            </a:r>
            <a:r>
              <a:rPr lang="en-GB" dirty="0" err="1">
                <a:solidFill>
                  <a:schemeClr val="tx1"/>
                </a:solidFill>
                <a:latin typeface="Garamond" panose="02020404030301010803" pitchFamily="18" charset="0"/>
              </a:rPr>
              <a:t>il</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fattore</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condizioni</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economiche</a:t>
            </a:r>
            <a:r>
              <a:rPr lang="en-GB" dirty="0">
                <a:solidFill>
                  <a:schemeClr val="tx1"/>
                </a:solidFill>
                <a:latin typeface="Garamond" panose="02020404030301010803" pitchFamily="18" charset="0"/>
              </a:rPr>
              <a:t>”)</a:t>
            </a:r>
          </a:p>
        </p:txBody>
      </p:sp>
      <p:sp>
        <p:nvSpPr>
          <p:cNvPr id="8" name="Pentagon 7"/>
          <p:cNvSpPr/>
          <p:nvPr/>
        </p:nvSpPr>
        <p:spPr bwMode="ltGray">
          <a:xfrm>
            <a:off x="1104900" y="3853771"/>
            <a:ext cx="7065900" cy="866700"/>
          </a:xfrm>
          <a:prstGeom prst="homePlate">
            <a:avLst>
              <a:gd name="adj" fmla="val 31469"/>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latin typeface="Garamond" panose="02020404030301010803" pitchFamily="18" charset="0"/>
              </a:rPr>
              <a:t>Fornire</a:t>
            </a:r>
            <a:r>
              <a:rPr lang="en-GB" dirty="0">
                <a:solidFill>
                  <a:schemeClr val="tx1"/>
                </a:solidFill>
                <a:latin typeface="Garamond" panose="02020404030301010803" pitchFamily="18" charset="0"/>
              </a:rPr>
              <a:t> le </a:t>
            </a:r>
            <a:r>
              <a:rPr lang="en-GB" dirty="0" err="1">
                <a:solidFill>
                  <a:schemeClr val="tx1"/>
                </a:solidFill>
                <a:latin typeface="Garamond" panose="02020404030301010803" pitchFamily="18" charset="0"/>
              </a:rPr>
              <a:t>basi</a:t>
            </a:r>
            <a:r>
              <a:rPr lang="en-GB" dirty="0">
                <a:solidFill>
                  <a:schemeClr val="tx1"/>
                </a:solidFill>
                <a:latin typeface="Garamond" panose="02020404030301010803" pitchFamily="18" charset="0"/>
              </a:rPr>
              <a:t> per la </a:t>
            </a:r>
            <a:r>
              <a:rPr lang="en-GB" dirty="0" err="1">
                <a:solidFill>
                  <a:schemeClr val="tx1"/>
                </a:solidFill>
                <a:latin typeface="Garamond" panose="02020404030301010803" pitchFamily="18" charset="0"/>
              </a:rPr>
              <a:t>selezione</a:t>
            </a:r>
            <a:r>
              <a:rPr lang="en-GB" dirty="0">
                <a:solidFill>
                  <a:schemeClr val="tx1"/>
                </a:solidFill>
                <a:latin typeface="Garamond" panose="02020404030301010803" pitchFamily="18" charset="0"/>
              </a:rPr>
              <a:t> di </a:t>
            </a:r>
            <a:r>
              <a:rPr lang="en-GB" dirty="0" err="1">
                <a:solidFill>
                  <a:schemeClr val="tx1"/>
                </a:solidFill>
                <a:latin typeface="Garamond" panose="02020404030301010803" pitchFamily="18" charset="0"/>
              </a:rPr>
              <a:t>comparables</a:t>
            </a:r>
            <a:endParaRPr lang="en-GB" dirty="0">
              <a:solidFill>
                <a:schemeClr val="tx1"/>
              </a:solidFill>
              <a:latin typeface="Garamond" panose="02020404030301010803" pitchFamily="18" charset="0"/>
            </a:endParaRPr>
          </a:p>
        </p:txBody>
      </p:sp>
      <p:sp>
        <p:nvSpPr>
          <p:cNvPr id="9" name="Pentagon 8"/>
          <p:cNvSpPr/>
          <p:nvPr/>
        </p:nvSpPr>
        <p:spPr bwMode="ltGray">
          <a:xfrm>
            <a:off x="1104900" y="4764662"/>
            <a:ext cx="7065900" cy="866700"/>
          </a:xfrm>
          <a:prstGeom prst="homePlate">
            <a:avLst>
              <a:gd name="adj" fmla="val 3146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latin typeface="Garamond" panose="02020404030301010803" pitchFamily="18" charset="0"/>
              </a:rPr>
              <a:t>Fornire</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motivazioni</a:t>
            </a:r>
            <a:r>
              <a:rPr lang="en-GB" dirty="0">
                <a:solidFill>
                  <a:schemeClr val="tx1"/>
                </a:solidFill>
                <a:latin typeface="Garamond" panose="02020404030301010803" pitchFamily="18" charset="0"/>
              </a:rPr>
              <a:t> qualitative a support di </a:t>
            </a:r>
            <a:r>
              <a:rPr lang="en-GB" dirty="0" err="1">
                <a:solidFill>
                  <a:schemeClr val="tx1"/>
                </a:solidFill>
                <a:latin typeface="Garamond" panose="02020404030301010803" pitchFamily="18" charset="0"/>
              </a:rPr>
              <a:t>specifiche</a:t>
            </a:r>
            <a:r>
              <a:rPr lang="en-GB" dirty="0">
                <a:solidFill>
                  <a:schemeClr val="tx1"/>
                </a:solidFill>
                <a:latin typeface="Garamond" panose="02020404030301010803" pitchFamily="18" charset="0"/>
              </a:rPr>
              <a:t> </a:t>
            </a:r>
            <a:r>
              <a:rPr lang="en-GB" dirty="0" err="1">
                <a:solidFill>
                  <a:schemeClr val="tx1"/>
                </a:solidFill>
                <a:latin typeface="Garamond" panose="02020404030301010803" pitchFamily="18" charset="0"/>
              </a:rPr>
              <a:t>situazioni</a:t>
            </a:r>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86668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0959" y="438412"/>
            <a:ext cx="5627801" cy="954107"/>
          </a:xfrm>
          <a:prstGeom prst="rect">
            <a:avLst/>
          </a:prstGeom>
          <a:noFill/>
        </p:spPr>
        <p:txBody>
          <a:bodyPr wrap="square" rtlCol="0">
            <a:spAutoFit/>
          </a:bodyPr>
          <a:lstStyle/>
          <a:p>
            <a:r>
              <a:rPr lang="it-IT" sz="2800" b="1" i="1" u="sng" dirty="0">
                <a:latin typeface="Garamond" panose="02020404030301010803" pitchFamily="18" charset="0"/>
              </a:rPr>
              <a:t>Obiettivi della Industry Analysis - implicazioni</a:t>
            </a:r>
            <a:endParaRPr lang="en-US" sz="2800" b="1" i="1" u="sng" dirty="0">
              <a:latin typeface="Garamond" panose="02020404030301010803" pitchFamily="18" charset="0"/>
            </a:endParaRPr>
          </a:p>
        </p:txBody>
      </p:sp>
      <p:sp>
        <p:nvSpPr>
          <p:cNvPr id="9" name="Content Placeholder 2"/>
          <p:cNvSpPr txBox="1">
            <a:spLocks/>
          </p:cNvSpPr>
          <p:nvPr/>
        </p:nvSpPr>
        <p:spPr>
          <a:xfrm>
            <a:off x="395926" y="1516924"/>
            <a:ext cx="8077200" cy="4694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it-IT" sz="1400" dirty="0" smtClean="0">
              <a:latin typeface="Garamond" panose="02020404030301010803" pitchFamily="18" charset="0"/>
            </a:endParaRPr>
          </a:p>
          <a:p>
            <a:pPr lvl="1">
              <a:buFont typeface="Wingdings" panose="05000000000000000000" pitchFamily="2" charset="2"/>
              <a:buChar char="v"/>
            </a:pPr>
            <a:r>
              <a:rPr lang="it-IT" sz="1800" dirty="0" smtClean="0">
                <a:latin typeface="Garamond" panose="02020404030301010803" pitchFamily="18" charset="0"/>
              </a:rPr>
              <a:t>L’</a:t>
            </a:r>
            <a:r>
              <a:rPr lang="it-IT" sz="1800" dirty="0" err="1" smtClean="0">
                <a:latin typeface="Garamond" panose="02020404030301010803" pitchFamily="18" charset="0"/>
              </a:rPr>
              <a:t>Industry</a:t>
            </a:r>
            <a:r>
              <a:rPr lang="it-IT" sz="1800" dirty="0" smtClean="0">
                <a:latin typeface="Garamond" panose="02020404030301010803" pitchFamily="18" charset="0"/>
              </a:rPr>
              <a:t> Analysis è una parte integrante dell’analisi di transfer </a:t>
            </a:r>
            <a:r>
              <a:rPr lang="it-IT" sz="1800" dirty="0" err="1" smtClean="0">
                <a:latin typeface="Garamond" panose="02020404030301010803" pitchFamily="18" charset="0"/>
              </a:rPr>
              <a:t>pricing</a:t>
            </a:r>
            <a:r>
              <a:rPr lang="it-IT" sz="1800" dirty="0" smtClean="0">
                <a:latin typeface="Garamond" panose="02020404030301010803" pitchFamily="18" charset="0"/>
              </a:rPr>
              <a:t> </a:t>
            </a:r>
          </a:p>
          <a:p>
            <a:pPr lvl="1">
              <a:buFont typeface="Wingdings" panose="05000000000000000000" pitchFamily="2" charset="2"/>
              <a:buChar char="v"/>
            </a:pPr>
            <a:endParaRPr lang="it-IT" sz="1800" dirty="0" smtClean="0">
              <a:latin typeface="Garamond" panose="02020404030301010803" pitchFamily="18" charset="0"/>
            </a:endParaRPr>
          </a:p>
          <a:p>
            <a:pPr lvl="1">
              <a:buFont typeface="Wingdings" panose="05000000000000000000" pitchFamily="2" charset="2"/>
              <a:buChar char="v"/>
            </a:pPr>
            <a:r>
              <a:rPr lang="it-IT" sz="1800" dirty="0" smtClean="0">
                <a:latin typeface="Garamond" panose="02020404030301010803" pitchFamily="18" charset="0"/>
              </a:rPr>
              <a:t>È necessario conoscere nel dettaglio l’azienda e le transazioni</a:t>
            </a:r>
          </a:p>
          <a:p>
            <a:pPr lvl="1">
              <a:buFont typeface="Wingdings" panose="05000000000000000000" pitchFamily="2" charset="2"/>
              <a:buChar char="v"/>
            </a:pPr>
            <a:endParaRPr lang="it-IT" sz="1800" dirty="0" smtClean="0">
              <a:latin typeface="Garamond" panose="02020404030301010803" pitchFamily="18" charset="0"/>
            </a:endParaRPr>
          </a:p>
          <a:p>
            <a:pPr lvl="1">
              <a:buFont typeface="Wingdings" panose="05000000000000000000" pitchFamily="2" charset="2"/>
              <a:buChar char="v"/>
            </a:pPr>
            <a:r>
              <a:rPr lang="it-IT" sz="1800" dirty="0" smtClean="0">
                <a:latin typeface="Garamond" panose="02020404030301010803" pitchFamily="18" charset="0"/>
              </a:rPr>
              <a:t>Le informazioni relative alla </a:t>
            </a:r>
            <a:r>
              <a:rPr lang="it-IT" sz="1800" dirty="0" err="1" smtClean="0">
                <a:latin typeface="Garamond" panose="02020404030301010803" pitchFamily="18" charset="0"/>
              </a:rPr>
              <a:t>industry</a:t>
            </a:r>
            <a:r>
              <a:rPr lang="it-IT" sz="1800" dirty="0" smtClean="0">
                <a:latin typeface="Garamond" panose="02020404030301010803" pitchFamily="18" charset="0"/>
              </a:rPr>
              <a:t> </a:t>
            </a:r>
            <a:r>
              <a:rPr lang="it-IT" sz="1800" dirty="0" err="1" smtClean="0">
                <a:latin typeface="Garamond" panose="02020404030301010803" pitchFamily="18" charset="0"/>
              </a:rPr>
              <a:t>analysis</a:t>
            </a:r>
            <a:r>
              <a:rPr lang="it-IT" sz="1800" dirty="0" smtClean="0">
                <a:latin typeface="Garamond" panose="02020404030301010803" pitchFamily="18" charset="0"/>
              </a:rPr>
              <a:t> devono essere coerenti con: </a:t>
            </a:r>
          </a:p>
          <a:p>
            <a:pPr lvl="1">
              <a:buFont typeface="Wingdings" panose="05000000000000000000" pitchFamily="2" charset="2"/>
              <a:buChar char="v"/>
            </a:pPr>
            <a:endParaRPr lang="it-IT" sz="1800" dirty="0" smtClean="0">
              <a:latin typeface="Garamond" panose="02020404030301010803" pitchFamily="18" charset="0"/>
            </a:endParaRPr>
          </a:p>
          <a:p>
            <a:pPr lvl="2">
              <a:buFont typeface="Wingdings" panose="05000000000000000000" pitchFamily="2" charset="2"/>
              <a:buChar char="ü"/>
            </a:pPr>
            <a:r>
              <a:rPr lang="it-IT" sz="1800" dirty="0" smtClean="0">
                <a:latin typeface="Garamond" panose="02020404030301010803" pitchFamily="18" charset="0"/>
              </a:rPr>
              <a:t>le informazioni contenute nella sezione relativa alle «condizioni economiche»</a:t>
            </a:r>
          </a:p>
          <a:p>
            <a:pPr lvl="2">
              <a:buFont typeface="Wingdings" panose="05000000000000000000" pitchFamily="2" charset="2"/>
              <a:buChar char="ü"/>
            </a:pPr>
            <a:endParaRPr lang="it-IT" sz="1800" dirty="0" smtClean="0">
              <a:latin typeface="Garamond" panose="02020404030301010803" pitchFamily="18" charset="0"/>
            </a:endParaRPr>
          </a:p>
          <a:p>
            <a:pPr lvl="2">
              <a:buFont typeface="Wingdings" panose="05000000000000000000" pitchFamily="2" charset="2"/>
              <a:buChar char="ü"/>
            </a:pPr>
            <a:r>
              <a:rPr lang="it-IT" sz="1800" dirty="0" smtClean="0">
                <a:latin typeface="Garamond" panose="02020404030301010803" pitchFamily="18" charset="0"/>
              </a:rPr>
              <a:t>le informazioni contenute nella sezione relativa alle «strategie aziendali»</a:t>
            </a:r>
          </a:p>
          <a:p>
            <a:pPr lvl="2">
              <a:buFont typeface="Wingdings" panose="05000000000000000000" pitchFamily="2" charset="2"/>
              <a:buChar char="ü"/>
            </a:pPr>
            <a:endParaRPr lang="it-IT" sz="1800" dirty="0" smtClean="0">
              <a:latin typeface="Garamond" panose="02020404030301010803" pitchFamily="18" charset="0"/>
            </a:endParaRPr>
          </a:p>
          <a:p>
            <a:pPr lvl="2">
              <a:buFont typeface="Wingdings" panose="05000000000000000000" pitchFamily="2" charset="2"/>
              <a:buChar char="ü"/>
            </a:pPr>
            <a:r>
              <a:rPr lang="it-IT" sz="1800" dirty="0" smtClean="0">
                <a:latin typeface="Garamond" panose="02020404030301010803" pitchFamily="18" charset="0"/>
              </a:rPr>
              <a:t>l’analisi economica – compresi i </a:t>
            </a:r>
            <a:r>
              <a:rPr lang="it-IT" sz="1800" dirty="0" err="1" smtClean="0">
                <a:latin typeface="Garamond" panose="02020404030301010803" pitchFamily="18" charset="0"/>
              </a:rPr>
              <a:t>comparables</a:t>
            </a:r>
            <a:r>
              <a:rPr lang="it-IT" sz="1800" dirty="0" smtClean="0">
                <a:latin typeface="Garamond" panose="02020404030301010803" pitchFamily="18" charset="0"/>
              </a:rPr>
              <a:t> selezionati.</a:t>
            </a:r>
          </a:p>
          <a:p>
            <a:pPr marL="914400" lvl="2" indent="0">
              <a:buNone/>
            </a:pPr>
            <a:endParaRPr lang="it-IT" sz="1400" dirty="0" smtClean="0">
              <a:latin typeface="Garamond" panose="02020404030301010803" pitchFamily="18" charset="0"/>
            </a:endParaRPr>
          </a:p>
          <a:p>
            <a:pPr lvl="2"/>
            <a:endParaRPr lang="it-IT" sz="1200" dirty="0" smtClean="0">
              <a:latin typeface="Garamond" panose="02020404030301010803" pitchFamily="18" charset="0"/>
            </a:endParaRPr>
          </a:p>
        </p:txBody>
      </p:sp>
      <p:grpSp>
        <p:nvGrpSpPr>
          <p:cNvPr id="15" name="Group 14"/>
          <p:cNvGrpSpPr/>
          <p:nvPr/>
        </p:nvGrpSpPr>
        <p:grpSpPr>
          <a:xfrm>
            <a:off x="395926" y="364176"/>
            <a:ext cx="8328581" cy="148472"/>
            <a:chOff x="527901" y="527901"/>
            <a:chExt cx="11104775" cy="197963"/>
          </a:xfrm>
        </p:grpSpPr>
        <p:cxnSp>
          <p:nvCxnSpPr>
            <p:cNvPr id="16" name="Straight Connector 1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8</a:t>
            </a:fld>
            <a:endParaRPr lang="en-US"/>
          </a:p>
        </p:txBody>
      </p:sp>
    </p:spTree>
    <p:extLst>
      <p:ext uri="{BB962C8B-B14F-4D97-AF65-F5344CB8AC3E}">
        <p14:creationId xmlns:p14="http://schemas.microsoft.com/office/powerpoint/2010/main" val="266535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0959" y="438412"/>
            <a:ext cx="7109657" cy="954107"/>
          </a:xfrm>
          <a:prstGeom prst="rect">
            <a:avLst/>
          </a:prstGeom>
          <a:noFill/>
        </p:spPr>
        <p:txBody>
          <a:bodyPr wrap="square" rtlCol="0">
            <a:spAutoFit/>
          </a:bodyPr>
          <a:lstStyle/>
          <a:p>
            <a:r>
              <a:rPr lang="it-IT" sz="2800" b="1" i="1" u="sng" dirty="0">
                <a:latin typeface="Garamond" panose="02020404030301010803" pitchFamily="18" charset="0"/>
              </a:rPr>
              <a:t>Descrizione delle informazioni rilevanti</a:t>
            </a:r>
            <a:br>
              <a:rPr lang="it-IT" sz="2800" b="1" i="1" u="sng" dirty="0">
                <a:latin typeface="Garamond" panose="02020404030301010803" pitchFamily="18" charset="0"/>
              </a:rPr>
            </a:br>
            <a:r>
              <a:rPr lang="it-IT" sz="2800" dirty="0">
                <a:latin typeface="Garamond" panose="02020404030301010803" pitchFamily="18" charset="0"/>
              </a:rPr>
              <a:t>Suggerimenti dall’OCSE (par. 1.55 – 1.58)</a:t>
            </a:r>
            <a:endParaRPr lang="en-US" sz="2800" dirty="0">
              <a:latin typeface="Garamond" panose="02020404030301010803" pitchFamily="18" charset="0"/>
            </a:endParaRPr>
          </a:p>
        </p:txBody>
      </p:sp>
      <p:sp>
        <p:nvSpPr>
          <p:cNvPr id="9" name="Content Placeholder 2"/>
          <p:cNvSpPr txBox="1">
            <a:spLocks/>
          </p:cNvSpPr>
          <p:nvPr/>
        </p:nvSpPr>
        <p:spPr>
          <a:xfrm>
            <a:off x="395926" y="1516924"/>
            <a:ext cx="8077200" cy="46944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it-IT" sz="1400" dirty="0" smtClean="0">
              <a:latin typeface="Garamond" panose="02020404030301010803" pitchFamily="18" charset="0"/>
            </a:endParaRPr>
          </a:p>
          <a:p>
            <a:pPr lvl="1">
              <a:buFont typeface="Wingdings" panose="05000000000000000000" pitchFamily="2" charset="2"/>
              <a:buChar char="v"/>
            </a:pPr>
            <a:r>
              <a:rPr lang="it-IT" sz="1800" dirty="0">
                <a:latin typeface="Garamond" panose="02020404030301010803" pitchFamily="18" charset="0"/>
              </a:rPr>
              <a:t>Quasi tutto ciò che l’OCSE definisce come «circostanze economiche» nella sezione relativa ai fattori di comparabilità è rilevante per la </a:t>
            </a:r>
            <a:r>
              <a:rPr lang="it-IT" sz="1800" dirty="0" err="1">
                <a:latin typeface="Garamond" panose="02020404030301010803" pitchFamily="18" charset="0"/>
              </a:rPr>
              <a:t>industry</a:t>
            </a:r>
            <a:r>
              <a:rPr lang="it-IT" sz="1800" dirty="0">
                <a:latin typeface="Garamond" panose="02020404030301010803" pitchFamily="18" charset="0"/>
              </a:rPr>
              <a:t> </a:t>
            </a:r>
            <a:r>
              <a:rPr lang="it-IT" sz="1800" dirty="0" err="1">
                <a:latin typeface="Garamond" panose="02020404030301010803" pitchFamily="18" charset="0"/>
              </a:rPr>
              <a:t>analysis</a:t>
            </a:r>
            <a:r>
              <a:rPr lang="it-IT" sz="1800" dirty="0">
                <a:latin typeface="Garamond" panose="02020404030301010803" pitchFamily="18" charset="0"/>
              </a:rPr>
              <a:t>:</a:t>
            </a:r>
          </a:p>
          <a:p>
            <a:pPr marL="457200" lvl="1" indent="0">
              <a:buNone/>
            </a:pPr>
            <a:endParaRPr lang="it-IT" sz="1800" dirty="0" smtClean="0">
              <a:latin typeface="Garamond" panose="02020404030301010803" pitchFamily="18" charset="0"/>
            </a:endParaRPr>
          </a:p>
          <a:p>
            <a:pPr lvl="2">
              <a:lnSpc>
                <a:spcPct val="150000"/>
              </a:lnSpc>
              <a:buFont typeface="Wingdings" panose="05000000000000000000" pitchFamily="2" charset="2"/>
              <a:buChar char="ü"/>
            </a:pPr>
            <a:r>
              <a:rPr lang="it-IT" sz="1800" dirty="0">
                <a:latin typeface="Garamond" panose="02020404030301010803" pitchFamily="18" charset="0"/>
              </a:rPr>
              <a:t>Mercato rilevante – prodotti sostitutivi</a:t>
            </a:r>
          </a:p>
          <a:p>
            <a:pPr lvl="2">
              <a:lnSpc>
                <a:spcPct val="150000"/>
              </a:lnSpc>
              <a:buFont typeface="Wingdings" panose="05000000000000000000" pitchFamily="2" charset="2"/>
              <a:buChar char="ü"/>
            </a:pPr>
            <a:r>
              <a:rPr lang="it-IT" sz="1800" dirty="0">
                <a:latin typeface="Garamond" panose="02020404030301010803" pitchFamily="18" charset="0"/>
              </a:rPr>
              <a:t>Quale mercato geografico – regionale o domestico?</a:t>
            </a:r>
          </a:p>
          <a:p>
            <a:pPr lvl="2">
              <a:lnSpc>
                <a:spcPct val="150000"/>
              </a:lnSpc>
              <a:buFont typeface="Wingdings" panose="05000000000000000000" pitchFamily="2" charset="2"/>
              <a:buChar char="ü"/>
            </a:pPr>
            <a:r>
              <a:rPr lang="it-IT" sz="1800" dirty="0">
                <a:latin typeface="Garamond" panose="02020404030301010803" pitchFamily="18" charset="0"/>
              </a:rPr>
              <a:t>Grado di concorrenza e posizione competitiva di compratori e venditori</a:t>
            </a:r>
          </a:p>
          <a:p>
            <a:pPr lvl="2">
              <a:lnSpc>
                <a:spcPct val="150000"/>
              </a:lnSpc>
              <a:buFont typeface="Wingdings" panose="05000000000000000000" pitchFamily="2" charset="2"/>
              <a:buChar char="ü"/>
            </a:pPr>
            <a:r>
              <a:rPr lang="it-IT" sz="1800" dirty="0">
                <a:latin typeface="Garamond" panose="02020404030301010803" pitchFamily="18" charset="0"/>
              </a:rPr>
              <a:t>Esistenza di regolamentazione governativa</a:t>
            </a:r>
          </a:p>
          <a:p>
            <a:pPr lvl="2">
              <a:lnSpc>
                <a:spcPct val="150000"/>
              </a:lnSpc>
              <a:buFont typeface="Wingdings" panose="05000000000000000000" pitchFamily="2" charset="2"/>
              <a:buChar char="ü"/>
            </a:pPr>
            <a:r>
              <a:rPr lang="it-IT" sz="1800" dirty="0">
                <a:latin typeface="Garamond" panose="02020404030301010803" pitchFamily="18" charset="0"/>
              </a:rPr>
              <a:t>Costo della produzione</a:t>
            </a:r>
          </a:p>
          <a:p>
            <a:pPr lvl="2">
              <a:lnSpc>
                <a:spcPct val="150000"/>
              </a:lnSpc>
              <a:buFont typeface="Wingdings" panose="05000000000000000000" pitchFamily="2" charset="2"/>
              <a:buChar char="ü"/>
            </a:pPr>
            <a:r>
              <a:rPr lang="it-IT" sz="1800" dirty="0">
                <a:latin typeface="Garamond" panose="02020404030301010803" pitchFamily="18" charset="0"/>
              </a:rPr>
              <a:t>Esistenza di un ciclo economico - di business o di prodotto</a:t>
            </a:r>
          </a:p>
          <a:p>
            <a:pPr lvl="2">
              <a:lnSpc>
                <a:spcPct val="150000"/>
              </a:lnSpc>
              <a:buFont typeface="Wingdings" panose="05000000000000000000" pitchFamily="2" charset="2"/>
              <a:buChar char="ü"/>
            </a:pPr>
            <a:r>
              <a:rPr lang="it-IT" sz="1800" dirty="0">
                <a:latin typeface="Garamond" panose="02020404030301010803" pitchFamily="18" charset="0"/>
              </a:rPr>
              <a:t>…</a:t>
            </a:r>
          </a:p>
          <a:p>
            <a:pPr lvl="2">
              <a:buFont typeface="Wingdings" panose="05000000000000000000" pitchFamily="2" charset="2"/>
              <a:buChar char="ü"/>
            </a:pPr>
            <a:endParaRPr lang="it-IT" sz="1800" dirty="0" smtClean="0">
              <a:latin typeface="Garamond" panose="02020404030301010803" pitchFamily="18" charset="0"/>
            </a:endParaRPr>
          </a:p>
          <a:p>
            <a:pPr marL="914400" lvl="2" indent="0">
              <a:buNone/>
            </a:pPr>
            <a:endParaRPr lang="it-IT" sz="1400" dirty="0" smtClean="0">
              <a:latin typeface="Garamond" panose="02020404030301010803" pitchFamily="18" charset="0"/>
            </a:endParaRPr>
          </a:p>
          <a:p>
            <a:pPr lvl="2"/>
            <a:endParaRPr lang="it-IT" sz="1200" dirty="0" smtClean="0">
              <a:latin typeface="Garamond" panose="02020404030301010803" pitchFamily="18" charset="0"/>
            </a:endParaRPr>
          </a:p>
        </p:txBody>
      </p:sp>
      <p:grpSp>
        <p:nvGrpSpPr>
          <p:cNvPr id="15" name="Group 14"/>
          <p:cNvGrpSpPr/>
          <p:nvPr/>
        </p:nvGrpSpPr>
        <p:grpSpPr>
          <a:xfrm>
            <a:off x="395926" y="364176"/>
            <a:ext cx="8328581" cy="148472"/>
            <a:chOff x="527901" y="527901"/>
            <a:chExt cx="11104775" cy="197963"/>
          </a:xfrm>
        </p:grpSpPr>
        <p:cxnSp>
          <p:nvCxnSpPr>
            <p:cNvPr id="16" name="Straight Connector 15"/>
            <p:cNvCxnSpPr/>
            <p:nvPr/>
          </p:nvCxnSpPr>
          <p:spPr>
            <a:xfrm>
              <a:off x="527901" y="529200"/>
              <a:ext cx="111047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27901" y="527901"/>
              <a:ext cx="0" cy="1979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EEC5C06A-4225-44F2-97B0-5B6E32F4D6CD}" type="slidenum">
              <a:rPr lang="en-US" smtClean="0"/>
              <a:t>9</a:t>
            </a:fld>
            <a:endParaRPr lang="en-US"/>
          </a:p>
        </p:txBody>
      </p:sp>
    </p:spTree>
    <p:extLst>
      <p:ext uri="{BB962C8B-B14F-4D97-AF65-F5344CB8AC3E}">
        <p14:creationId xmlns:p14="http://schemas.microsoft.com/office/powerpoint/2010/main" val="3338770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3851</TotalTime>
  <Words>1826</Words>
  <Application>Microsoft Office PowerPoint</Application>
  <PresentationFormat>On-screen Show (4:3)</PresentationFormat>
  <Paragraphs>352</Paragraphs>
  <Slides>42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Calibri Light</vt:lpstr>
      <vt:lpstr>Courier New</vt:lpstr>
      <vt:lpstr>Garamond</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Obiettivi della Industrial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Definizione OCSE OECD Guidelines, Definitions</vt:lpstr>
      <vt:lpstr>Cos’è la Functional Analysis?</vt:lpstr>
      <vt:lpstr>Perché la Functional Analysis è importante?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PwC IT</dc:creator>
  <cp:lastModifiedBy>Giorgio Carmelo Massa</cp:lastModifiedBy>
  <cp:revision>156</cp:revision>
  <cp:lastPrinted>2016-03-18T09:01:48Z</cp:lastPrinted>
  <dcterms:created xsi:type="dcterms:W3CDTF">2016-03-15T16:58:04Z</dcterms:created>
  <dcterms:modified xsi:type="dcterms:W3CDTF">2016-04-11T10:33:58Z</dcterms:modified>
</cp:coreProperties>
</file>