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62"/>
  </p:notesMasterIdLst>
  <p:handoutMasterIdLst>
    <p:handoutMasterId r:id="rId63"/>
  </p:handoutMasterIdLst>
  <p:sldIdLst>
    <p:sldId id="257" r:id="rId2"/>
    <p:sldId id="258" r:id="rId3"/>
    <p:sldId id="305" r:id="rId4"/>
    <p:sldId id="259" r:id="rId5"/>
    <p:sldId id="264" r:id="rId6"/>
    <p:sldId id="265" r:id="rId7"/>
    <p:sldId id="338" r:id="rId8"/>
    <p:sldId id="339" r:id="rId9"/>
    <p:sldId id="299" r:id="rId10"/>
    <p:sldId id="266" r:id="rId11"/>
    <p:sldId id="340" r:id="rId12"/>
    <p:sldId id="316" r:id="rId13"/>
    <p:sldId id="270" r:id="rId14"/>
    <p:sldId id="341" r:id="rId15"/>
    <p:sldId id="349" r:id="rId16"/>
    <p:sldId id="287" r:id="rId17"/>
    <p:sldId id="304" r:id="rId18"/>
    <p:sldId id="342" r:id="rId19"/>
    <p:sldId id="303" r:id="rId20"/>
    <p:sldId id="306" r:id="rId21"/>
    <p:sldId id="274" r:id="rId22"/>
    <p:sldId id="309" r:id="rId23"/>
    <p:sldId id="347" r:id="rId24"/>
    <p:sldId id="348" r:id="rId25"/>
    <p:sldId id="289" r:id="rId26"/>
    <p:sldId id="310" r:id="rId27"/>
    <p:sldId id="344" r:id="rId28"/>
    <p:sldId id="311" r:id="rId29"/>
    <p:sldId id="312" r:id="rId30"/>
    <p:sldId id="278" r:id="rId31"/>
    <p:sldId id="313" r:id="rId32"/>
    <p:sldId id="330" r:id="rId33"/>
    <p:sldId id="346" r:id="rId34"/>
    <p:sldId id="279" r:id="rId35"/>
    <p:sldId id="329" r:id="rId36"/>
    <p:sldId id="345" r:id="rId37"/>
    <p:sldId id="315" r:id="rId38"/>
    <p:sldId id="327" r:id="rId39"/>
    <p:sldId id="293" r:id="rId40"/>
    <p:sldId id="332" r:id="rId41"/>
    <p:sldId id="294" r:id="rId42"/>
    <p:sldId id="331" r:id="rId43"/>
    <p:sldId id="360" r:id="rId44"/>
    <p:sldId id="361" r:id="rId45"/>
    <p:sldId id="362" r:id="rId46"/>
    <p:sldId id="363" r:id="rId47"/>
    <p:sldId id="364" r:id="rId48"/>
    <p:sldId id="365" r:id="rId49"/>
    <p:sldId id="351" r:id="rId50"/>
    <p:sldId id="352" r:id="rId51"/>
    <p:sldId id="353" r:id="rId52"/>
    <p:sldId id="350" r:id="rId53"/>
    <p:sldId id="323" r:id="rId54"/>
    <p:sldId id="328" r:id="rId55"/>
    <p:sldId id="324" r:id="rId56"/>
    <p:sldId id="325" r:id="rId57"/>
    <p:sldId id="337" r:id="rId58"/>
    <p:sldId id="326" r:id="rId59"/>
    <p:sldId id="291" r:id="rId60"/>
    <p:sldId id="262" r:id="rId6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13" d="100"/>
          <a:sy n="113" d="100"/>
        </p:scale>
        <p:origin x="16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7D8B32-F3DB-4429-B236-99CBE52DC978}" type="datetimeFigureOut">
              <a:rPr lang="it-IT" smtClean="0"/>
              <a:t>21/03/2016</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C67D0C-56AD-41C8-AFE3-F861883BC11D}" type="slidenum">
              <a:rPr lang="it-IT" smtClean="0"/>
              <a:t>‹#›</a:t>
            </a:fld>
            <a:endParaRPr lang="it-IT"/>
          </a:p>
        </p:txBody>
      </p:sp>
    </p:spTree>
    <p:extLst>
      <p:ext uri="{BB962C8B-B14F-4D97-AF65-F5344CB8AC3E}">
        <p14:creationId xmlns:p14="http://schemas.microsoft.com/office/powerpoint/2010/main" val="2394994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1591BB0-5740-42E4-BDF1-6C3588B8910A}" type="datetimeFigureOut">
              <a:rPr lang="en-US" smtClean="0"/>
              <a:t>3/21/2016</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0695E41-4027-4181-A384-63DFFE5668E6}" type="slidenum">
              <a:rPr lang="en-US" smtClean="0"/>
              <a:t>‹#›</a:t>
            </a:fld>
            <a:endParaRPr lang="en-US"/>
          </a:p>
        </p:txBody>
      </p:sp>
    </p:spTree>
    <p:extLst>
      <p:ext uri="{BB962C8B-B14F-4D97-AF65-F5344CB8AC3E}">
        <p14:creationId xmlns:p14="http://schemas.microsoft.com/office/powerpoint/2010/main" val="3331809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695E41-4027-4181-A384-63DFFE5668E6}" type="slidenum">
              <a:rPr lang="en-US" smtClean="0"/>
              <a:t>1</a:t>
            </a:fld>
            <a:endParaRPr lang="en-US"/>
          </a:p>
        </p:txBody>
      </p:sp>
    </p:spTree>
    <p:extLst>
      <p:ext uri="{BB962C8B-B14F-4D97-AF65-F5344CB8AC3E}">
        <p14:creationId xmlns:p14="http://schemas.microsoft.com/office/powerpoint/2010/main" val="89216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695E41-4027-4181-A384-63DFFE5668E6}" type="slidenum">
              <a:rPr lang="en-US" smtClean="0"/>
              <a:t>18</a:t>
            </a:fld>
            <a:endParaRPr lang="en-US"/>
          </a:p>
        </p:txBody>
      </p:sp>
    </p:spTree>
    <p:extLst>
      <p:ext uri="{BB962C8B-B14F-4D97-AF65-F5344CB8AC3E}">
        <p14:creationId xmlns:p14="http://schemas.microsoft.com/office/powerpoint/2010/main" val="117480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F0695E41-4027-4181-A384-63DFFE5668E6}" type="slidenum">
              <a:rPr lang="en-US" smtClean="0"/>
              <a:t>48</a:t>
            </a:fld>
            <a:endParaRPr lang="en-US"/>
          </a:p>
        </p:txBody>
      </p:sp>
    </p:spTree>
    <p:extLst>
      <p:ext uri="{BB962C8B-B14F-4D97-AF65-F5344CB8AC3E}">
        <p14:creationId xmlns:p14="http://schemas.microsoft.com/office/powerpoint/2010/main" val="148992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142652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11732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171718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53033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91857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46649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it-IT" smtClean="0"/>
              <a:t>marzo 2011</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02836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it-IT" smtClean="0"/>
              <a:t>marzo 2011</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197878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smtClean="0"/>
              <a:t>marzo 2011</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5446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2643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37867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marzo 2011</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5C06A-4225-44F2-97B0-5B6E32F4D6CD}" type="slidenum">
              <a:rPr lang="en-US" smtClean="0"/>
              <a:t>‹#›</a:t>
            </a:fld>
            <a:endParaRPr lang="en-US"/>
          </a:p>
        </p:txBody>
      </p:sp>
    </p:spTree>
    <p:extLst>
      <p:ext uri="{BB962C8B-B14F-4D97-AF65-F5344CB8AC3E}">
        <p14:creationId xmlns:p14="http://schemas.microsoft.com/office/powerpoint/2010/main" val="12746604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68275"/>
            <a:ext cx="9144000" cy="215638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p:cNvSpPr/>
          <p:nvPr/>
        </p:nvSpPr>
        <p:spPr>
          <a:xfrm>
            <a:off x="2268936" y="2408870"/>
            <a:ext cx="4528034" cy="553998"/>
          </a:xfrm>
          <a:prstGeom prst="rect">
            <a:avLst/>
          </a:prstGeom>
        </p:spPr>
        <p:txBody>
          <a:bodyPr wrap="none">
            <a:spAutoFit/>
          </a:bodyPr>
          <a:lstStyle/>
          <a:p>
            <a:pPr algn="ctr"/>
            <a:r>
              <a:rPr lang="it-IT" sz="3000" b="1" u="sng" dirty="0">
                <a:solidFill>
                  <a:schemeClr val="bg1"/>
                </a:solidFill>
                <a:latin typeface="Garamond" panose="02020404030301010803" pitchFamily="18" charset="0"/>
              </a:rPr>
              <a:t>Metodi di Transfer </a:t>
            </a:r>
            <a:r>
              <a:rPr lang="it-IT" sz="3000" b="1" u="sng" dirty="0" err="1">
                <a:solidFill>
                  <a:schemeClr val="bg1"/>
                </a:solidFill>
                <a:latin typeface="Garamond" panose="02020404030301010803" pitchFamily="18" charset="0"/>
              </a:rPr>
              <a:t>Pricing</a:t>
            </a:r>
            <a:endParaRPr lang="en-US" sz="3000" b="1" dirty="0">
              <a:solidFill>
                <a:schemeClr val="bg1"/>
              </a:solidFill>
              <a:latin typeface="Garamond" panose="02020404030301010803" pitchFamily="18" charset="0"/>
            </a:endParaRPr>
          </a:p>
        </p:txBody>
      </p:sp>
      <p:sp>
        <p:nvSpPr>
          <p:cNvPr id="5" name="Rectangle 4"/>
          <p:cNvSpPr/>
          <p:nvPr/>
        </p:nvSpPr>
        <p:spPr>
          <a:xfrm>
            <a:off x="3751390" y="3100000"/>
            <a:ext cx="1563120" cy="369332"/>
          </a:xfrm>
          <a:prstGeom prst="rect">
            <a:avLst/>
          </a:prstGeom>
        </p:spPr>
        <p:txBody>
          <a:bodyPr wrap="none">
            <a:spAutoFit/>
          </a:bodyPr>
          <a:lstStyle/>
          <a:p>
            <a:pPr algn="ctr"/>
            <a:r>
              <a:rPr lang="it-IT" dirty="0">
                <a:solidFill>
                  <a:schemeClr val="bg1"/>
                </a:solidFill>
                <a:latin typeface="Garamond" panose="02020404030301010803" pitchFamily="18" charset="0"/>
              </a:rPr>
              <a:t>Teoria e pratica</a:t>
            </a: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034741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 - esempio</a:t>
            </a:r>
            <a:endParaRPr lang="en-US" sz="2800" b="1" i="1" u="sng" dirty="0">
              <a:latin typeface="Garamond" panose="02020404030301010803" pitchFamily="18" charset="0"/>
            </a:endParaRPr>
          </a:p>
        </p:txBody>
      </p:sp>
      <p:sp>
        <p:nvSpPr>
          <p:cNvPr id="7" name="TextBox 6"/>
          <p:cNvSpPr txBox="1"/>
          <p:nvPr/>
        </p:nvSpPr>
        <p:spPr>
          <a:xfrm>
            <a:off x="689449" y="1766165"/>
            <a:ext cx="7638167" cy="4801314"/>
          </a:xfrm>
          <a:prstGeom prst="rect">
            <a:avLst/>
          </a:prstGeom>
          <a:noFill/>
        </p:spPr>
        <p:txBody>
          <a:bodyPr wrap="square" rtlCol="0">
            <a:spAutoFit/>
          </a:bodyPr>
          <a:lstStyle/>
          <a:p>
            <a:pPr marL="285750" indent="-285750">
              <a:buFont typeface="Courier New" panose="02070309020205020404" pitchFamily="49" charset="0"/>
              <a:buChar char="o"/>
            </a:pPr>
            <a:r>
              <a:rPr lang="it-IT" dirty="0" smtClean="0">
                <a:latin typeface="Garamond" panose="02020404030301010803" pitchFamily="18" charset="0"/>
              </a:rPr>
              <a:t>La </a:t>
            </a:r>
            <a:r>
              <a:rPr lang="it-IT" b="1" dirty="0">
                <a:latin typeface="Garamond" panose="02020404030301010803" pitchFamily="18" charset="0"/>
              </a:rPr>
              <a:t>società </a:t>
            </a:r>
            <a:r>
              <a:rPr lang="it-IT" b="1" dirty="0" smtClean="0">
                <a:latin typeface="Garamond" panose="02020404030301010803" pitchFamily="18" charset="0"/>
              </a:rPr>
              <a:t>B</a:t>
            </a:r>
            <a:r>
              <a:rPr lang="it-IT" dirty="0" smtClean="0">
                <a:latin typeface="Garamond" panose="02020404030301010803" pitchFamily="18" charset="0"/>
              </a:rPr>
              <a:t> </a:t>
            </a:r>
            <a:r>
              <a:rPr lang="it-IT" dirty="0">
                <a:latin typeface="Garamond" panose="02020404030301010803" pitchFamily="18" charset="0"/>
              </a:rPr>
              <a:t>è il distributore italiano della </a:t>
            </a:r>
            <a:r>
              <a:rPr lang="it-IT" b="1" dirty="0">
                <a:latin typeface="Garamond" panose="02020404030301010803" pitchFamily="18" charset="0"/>
              </a:rPr>
              <a:t>casa madre </a:t>
            </a:r>
            <a:r>
              <a:rPr lang="it-IT" b="1" dirty="0" smtClean="0">
                <a:latin typeface="Garamond" panose="02020404030301010803" pitchFamily="18" charset="0"/>
              </a:rPr>
              <a:t>A</a:t>
            </a:r>
            <a:r>
              <a:rPr lang="it-IT" dirty="0" smtClean="0">
                <a:latin typeface="Garamond" panose="02020404030301010803" pitchFamily="18" charset="0"/>
              </a:rPr>
              <a:t>, </a:t>
            </a:r>
            <a:r>
              <a:rPr lang="it-IT" dirty="0">
                <a:latin typeface="Garamond" panose="02020404030301010803" pitchFamily="18" charset="0"/>
              </a:rPr>
              <a:t>che è un produttore </a:t>
            </a:r>
            <a:r>
              <a:rPr lang="it-IT" dirty="0" smtClean="0">
                <a:latin typeface="Garamond" panose="02020404030301010803" pitchFamily="18" charset="0"/>
              </a:rPr>
              <a:t>di lavastoviglie </a:t>
            </a:r>
            <a:r>
              <a:rPr lang="it-IT" dirty="0">
                <a:latin typeface="Garamond" panose="02020404030301010803" pitchFamily="18" charset="0"/>
              </a:rPr>
              <a:t>con sede in Germania</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La </a:t>
            </a:r>
            <a:r>
              <a:rPr lang="it-IT" dirty="0">
                <a:latin typeface="Garamond" panose="02020404030301010803" pitchFamily="18" charset="0"/>
              </a:rPr>
              <a:t>società </a:t>
            </a:r>
            <a:r>
              <a:rPr lang="it-IT" dirty="0" smtClean="0">
                <a:latin typeface="Garamond" panose="02020404030301010803" pitchFamily="18" charset="0"/>
              </a:rPr>
              <a:t>B </a:t>
            </a:r>
            <a:r>
              <a:rPr lang="it-IT" dirty="0">
                <a:latin typeface="Garamond" panose="02020404030301010803" pitchFamily="18" charset="0"/>
              </a:rPr>
              <a:t>acquista dalla controllante </a:t>
            </a:r>
            <a:r>
              <a:rPr lang="it-IT" dirty="0" smtClean="0">
                <a:latin typeface="Garamond" panose="02020404030301010803" pitchFamily="18" charset="0"/>
              </a:rPr>
              <a:t>A </a:t>
            </a:r>
            <a:r>
              <a:rPr lang="it-IT" dirty="0">
                <a:latin typeface="Garamond" panose="02020404030301010803" pitchFamily="18" charset="0"/>
              </a:rPr>
              <a:t>la totalità dei prodotti, che rivende </a:t>
            </a:r>
            <a:r>
              <a:rPr lang="it-IT" dirty="0" smtClean="0">
                <a:latin typeface="Garamond" panose="02020404030301010803" pitchFamily="18" charset="0"/>
              </a:rPr>
              <a:t>sul mercato </a:t>
            </a:r>
            <a:r>
              <a:rPr lang="it-IT" dirty="0">
                <a:latin typeface="Garamond" panose="02020404030301010803" pitchFamily="18" charset="0"/>
              </a:rPr>
              <a:t>italiano attraverso due canali: i) catene di grande distribuzione; ii) </a:t>
            </a:r>
            <a:r>
              <a:rPr lang="it-IT" dirty="0" smtClean="0">
                <a:latin typeface="Garamond" panose="02020404030301010803" pitchFamily="18" charset="0"/>
              </a:rPr>
              <a:t>negozi </a:t>
            </a:r>
            <a:r>
              <a:rPr lang="en-US" dirty="0" err="1" smtClean="0">
                <a:latin typeface="Garamond" panose="02020404030301010803" pitchFamily="18" charset="0"/>
              </a:rPr>
              <a:t>specializzati</a:t>
            </a:r>
            <a:r>
              <a:rPr lang="en-US" dirty="0" smtClean="0">
                <a:latin typeface="Garamond" panose="02020404030301010803" pitchFamily="18" charset="0"/>
              </a:rPr>
              <a:t>.</a:t>
            </a:r>
          </a:p>
          <a:p>
            <a:pPr marL="285750" indent="-285750">
              <a:buFont typeface="Courier New" panose="02070309020205020404" pitchFamily="49" charset="0"/>
              <a:buChar char="o"/>
            </a:pPr>
            <a:endParaRPr lang="en-US"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Per </a:t>
            </a:r>
            <a:r>
              <a:rPr lang="it-IT" dirty="0">
                <a:latin typeface="Garamond" panose="02020404030301010803" pitchFamily="18" charset="0"/>
              </a:rPr>
              <a:t>sfruttare al meglio il mercato locale, la casa madre vende gli stessi </a:t>
            </a:r>
            <a:r>
              <a:rPr lang="it-IT" dirty="0" smtClean="0">
                <a:latin typeface="Garamond" panose="02020404030301010803" pitchFamily="18" charset="0"/>
              </a:rPr>
              <a:t>prodotti anche </a:t>
            </a:r>
            <a:r>
              <a:rPr lang="it-IT" dirty="0">
                <a:latin typeface="Garamond" panose="02020404030301010803" pitchFamily="18" charset="0"/>
              </a:rPr>
              <a:t>a </a:t>
            </a:r>
            <a:r>
              <a:rPr lang="it-IT" b="1" dirty="0">
                <a:latin typeface="Garamond" panose="02020404030301010803" pitchFamily="18" charset="0"/>
              </a:rPr>
              <a:t>C</a:t>
            </a:r>
            <a:r>
              <a:rPr lang="it-IT" dirty="0" smtClean="0">
                <a:latin typeface="Garamond" panose="02020404030301010803" pitchFamily="18" charset="0"/>
              </a:rPr>
              <a:t>, </a:t>
            </a:r>
            <a:r>
              <a:rPr lang="it-IT" dirty="0">
                <a:latin typeface="Garamond" panose="02020404030301010803" pitchFamily="18" charset="0"/>
              </a:rPr>
              <a:t>che è un </a:t>
            </a:r>
            <a:r>
              <a:rPr lang="it-IT" b="1" dirty="0">
                <a:latin typeface="Garamond" panose="02020404030301010803" pitchFamily="18" charset="0"/>
              </a:rPr>
              <a:t>distributore italiano indipendente </a:t>
            </a:r>
            <a:r>
              <a:rPr lang="it-IT" dirty="0">
                <a:latin typeface="Garamond" panose="02020404030301010803" pitchFamily="18" charset="0"/>
              </a:rPr>
              <a:t>di elettrodomestici di </a:t>
            </a:r>
            <a:r>
              <a:rPr lang="it-IT" dirty="0" smtClean="0">
                <a:latin typeface="Garamond" panose="02020404030301010803" pitchFamily="18" charset="0"/>
              </a:rPr>
              <a:t>vari marchi</a:t>
            </a:r>
            <a:r>
              <a:rPr lang="it-IT" dirty="0">
                <a:latin typeface="Garamond" panose="02020404030301010803" pitchFamily="18" charset="0"/>
              </a:rPr>
              <a:t>. Al distributore C</a:t>
            </a:r>
            <a:r>
              <a:rPr lang="it-IT" dirty="0" smtClean="0">
                <a:latin typeface="Garamond" panose="02020404030301010803" pitchFamily="18" charset="0"/>
              </a:rPr>
              <a:t> </a:t>
            </a:r>
            <a:r>
              <a:rPr lang="it-IT" dirty="0">
                <a:latin typeface="Garamond" panose="02020404030301010803" pitchFamily="18" charset="0"/>
              </a:rPr>
              <a:t>viene addebitato anche il costo di trasporto da </a:t>
            </a:r>
            <a:r>
              <a:rPr lang="it-IT" dirty="0" smtClean="0">
                <a:latin typeface="Garamond" panose="02020404030301010803" pitchFamily="18" charset="0"/>
              </a:rPr>
              <a:t>A </a:t>
            </a:r>
            <a:r>
              <a:rPr lang="it-IT" dirty="0" err="1">
                <a:latin typeface="Garamond" panose="02020404030301010803" pitchFamily="18" charset="0"/>
              </a:rPr>
              <a:t>a</a:t>
            </a:r>
            <a:r>
              <a:rPr lang="it-IT" dirty="0">
                <a:latin typeface="Garamond" panose="02020404030301010803" pitchFamily="18" charset="0"/>
              </a:rPr>
              <a:t> C</a:t>
            </a:r>
            <a:r>
              <a:rPr lang="it-IT" dirty="0" smtClean="0">
                <a:latin typeface="Garamond" panose="02020404030301010803" pitchFamily="18" charset="0"/>
              </a:rPr>
              <a:t>, contrariamente </a:t>
            </a:r>
            <a:r>
              <a:rPr lang="it-IT" dirty="0">
                <a:latin typeface="Garamond" panose="02020404030301010803" pitchFamily="18" charset="0"/>
              </a:rPr>
              <a:t>a quanto avviene nei confronti della controllata </a:t>
            </a:r>
            <a:r>
              <a:rPr lang="it-IT" dirty="0" smtClean="0">
                <a:latin typeface="Garamond" panose="02020404030301010803" pitchFamily="18" charset="0"/>
              </a:rPr>
              <a:t>B, </a:t>
            </a:r>
            <a:r>
              <a:rPr lang="it-IT" dirty="0">
                <a:latin typeface="Garamond" panose="02020404030301010803" pitchFamily="18" charset="0"/>
              </a:rPr>
              <a:t>che cura </a:t>
            </a:r>
            <a:r>
              <a:rPr lang="it-IT" dirty="0" smtClean="0">
                <a:latin typeface="Garamond" panose="02020404030301010803" pitchFamily="18" charset="0"/>
              </a:rPr>
              <a:t>il trasporto </a:t>
            </a:r>
            <a:r>
              <a:rPr lang="it-IT" dirty="0">
                <a:latin typeface="Garamond" panose="02020404030301010803" pitchFamily="18" charset="0"/>
              </a:rPr>
              <a:t>autonomamente. Non vi sono altre differenze sostanziali nelle </a:t>
            </a:r>
            <a:r>
              <a:rPr lang="it-IT" dirty="0" smtClean="0">
                <a:latin typeface="Garamond" panose="02020404030301010803" pitchFamily="18" charset="0"/>
              </a:rPr>
              <a:t>transazioni tra A </a:t>
            </a:r>
            <a:r>
              <a:rPr lang="it-IT" dirty="0">
                <a:latin typeface="Garamond" panose="02020404030301010803" pitchFamily="18" charset="0"/>
              </a:rPr>
              <a:t>e i due distributori (</a:t>
            </a:r>
            <a:r>
              <a:rPr lang="it-IT" dirty="0" smtClean="0">
                <a:latin typeface="Garamond" panose="02020404030301010803" pitchFamily="18" charset="0"/>
              </a:rPr>
              <a:t>B </a:t>
            </a:r>
            <a:r>
              <a:rPr lang="it-IT" dirty="0">
                <a:latin typeface="Garamond" panose="02020404030301010803" pitchFamily="18" charset="0"/>
              </a:rPr>
              <a:t>e C</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Alcuni </a:t>
            </a:r>
            <a:r>
              <a:rPr lang="it-IT" dirty="0">
                <a:latin typeface="Garamond" panose="02020404030301010803" pitchFamily="18" charset="0"/>
              </a:rPr>
              <a:t>prodotti specifici, di alta </a:t>
            </a:r>
            <a:r>
              <a:rPr lang="it-IT" dirty="0" smtClean="0">
                <a:latin typeface="Garamond" panose="02020404030301010803" pitchFamily="18" charset="0"/>
              </a:rPr>
              <a:t>qualità e </a:t>
            </a:r>
            <a:r>
              <a:rPr lang="it-IT" dirty="0">
                <a:latin typeface="Garamond" panose="02020404030301010803" pitchFamily="18" charset="0"/>
              </a:rPr>
              <a:t>adatti ad un uso professionale, </a:t>
            </a:r>
            <a:r>
              <a:rPr lang="it-IT" dirty="0" smtClean="0">
                <a:latin typeface="Garamond" panose="02020404030301010803" pitchFamily="18" charset="0"/>
              </a:rPr>
              <a:t>sono distribuiti </a:t>
            </a:r>
            <a:r>
              <a:rPr lang="it-IT" dirty="0">
                <a:latin typeface="Garamond" panose="02020404030301010803" pitchFamily="18" charset="0"/>
              </a:rPr>
              <a:t>in Italia direttamente dalla controllante </a:t>
            </a:r>
            <a:r>
              <a:rPr lang="it-IT" dirty="0" smtClean="0">
                <a:latin typeface="Garamond" panose="02020404030301010803" pitchFamily="18" charset="0"/>
              </a:rPr>
              <a:t>A </a:t>
            </a:r>
            <a:r>
              <a:rPr lang="it-IT" dirty="0">
                <a:latin typeface="Garamond" panose="02020404030301010803" pitchFamily="18" charset="0"/>
              </a:rPr>
              <a:t>attraverso un limitato numero </a:t>
            </a:r>
            <a:r>
              <a:rPr lang="it-IT" dirty="0" smtClean="0">
                <a:latin typeface="Garamond" panose="02020404030301010803" pitchFamily="18" charset="0"/>
              </a:rPr>
              <a:t>di grossisti </a:t>
            </a:r>
            <a:r>
              <a:rPr lang="it-IT" dirty="0">
                <a:latin typeface="Garamond" panose="02020404030301010803" pitchFamily="18" charset="0"/>
              </a:rPr>
              <a:t>specializzati nella vendita di tali apparecchiature</a:t>
            </a:r>
            <a:endParaRPr lang="en-US" dirty="0">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1</a:t>
            </a:r>
            <a:endParaRPr lang="en-US"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10</a:t>
            </a:fld>
            <a:endParaRPr lang="en-US"/>
          </a:p>
        </p:txBody>
      </p:sp>
    </p:spTree>
    <p:extLst>
      <p:ext uri="{BB962C8B-B14F-4D97-AF65-F5344CB8AC3E}">
        <p14:creationId xmlns:p14="http://schemas.microsoft.com/office/powerpoint/2010/main" val="4282682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24647" y="3352800"/>
            <a:ext cx="1828800" cy="864974"/>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A </a:t>
            </a:r>
          </a:p>
          <a:p>
            <a:pPr algn="ctr"/>
            <a:r>
              <a:rPr lang="it-IT" b="1" dirty="0" smtClean="0">
                <a:solidFill>
                  <a:schemeClr val="tx1"/>
                </a:solidFill>
                <a:latin typeface="Garamond" panose="02020404030301010803" pitchFamily="18" charset="0"/>
              </a:rPr>
              <a:t>Controllante Germania</a:t>
            </a:r>
            <a:endParaRPr lang="it-IT" b="1" dirty="0">
              <a:solidFill>
                <a:schemeClr val="tx1"/>
              </a:solidFill>
              <a:latin typeface="Garamond" panose="02020404030301010803" pitchFamily="18" charset="0"/>
            </a:endParaRPr>
          </a:p>
        </p:txBody>
      </p:sp>
      <p:sp>
        <p:nvSpPr>
          <p:cNvPr id="4" name="Rounded Rectangle 3"/>
          <p:cNvSpPr/>
          <p:nvPr/>
        </p:nvSpPr>
        <p:spPr>
          <a:xfrm>
            <a:off x="3494388" y="4175207"/>
            <a:ext cx="1828800" cy="83202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C </a:t>
            </a:r>
          </a:p>
          <a:p>
            <a:pPr algn="ctr"/>
            <a:r>
              <a:rPr lang="it-IT" b="1" dirty="0">
                <a:solidFill>
                  <a:schemeClr val="tx1"/>
                </a:solidFill>
                <a:latin typeface="Garamond" panose="02020404030301010803" pitchFamily="18" charset="0"/>
              </a:rPr>
              <a:t>Distributore Terzo Italia</a:t>
            </a:r>
          </a:p>
        </p:txBody>
      </p:sp>
      <p:sp>
        <p:nvSpPr>
          <p:cNvPr id="5" name="Rounded Rectangle 4"/>
          <p:cNvSpPr/>
          <p:nvPr/>
        </p:nvSpPr>
        <p:spPr>
          <a:xfrm>
            <a:off x="3494388" y="2587367"/>
            <a:ext cx="1828800"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 </a:t>
            </a:r>
          </a:p>
          <a:p>
            <a:pPr algn="ctr"/>
            <a:r>
              <a:rPr lang="it-IT" b="1" dirty="0">
                <a:solidFill>
                  <a:schemeClr val="tx1"/>
                </a:solidFill>
                <a:latin typeface="Garamond" panose="02020404030301010803" pitchFamily="18" charset="0"/>
              </a:rPr>
              <a:t>Controllata Italia</a:t>
            </a:r>
          </a:p>
        </p:txBody>
      </p:sp>
      <p:cxnSp>
        <p:nvCxnSpPr>
          <p:cNvPr id="7" name="Elbow Connector 6"/>
          <p:cNvCxnSpPr>
            <a:stCxn id="3" idx="3"/>
            <a:endCxn id="4" idx="1"/>
          </p:cNvCxnSpPr>
          <p:nvPr/>
        </p:nvCxnSpPr>
        <p:spPr>
          <a:xfrm>
            <a:off x="2353447" y="3785287"/>
            <a:ext cx="1140941" cy="805934"/>
          </a:xfrm>
          <a:prstGeom prst="bentConnector3">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3" idx="3"/>
            <a:endCxn id="5" idx="1"/>
          </p:cNvCxnSpPr>
          <p:nvPr/>
        </p:nvCxnSpPr>
        <p:spPr>
          <a:xfrm flipV="1">
            <a:off x="2353447" y="2975918"/>
            <a:ext cx="1140941" cy="809369"/>
          </a:xfrm>
          <a:prstGeom prst="bentConnector3">
            <a:avLst>
              <a:gd name="adj1" fmla="val 50000"/>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6208240" y="2892853"/>
            <a:ext cx="2389488" cy="5766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Grande distribuzione </a:t>
            </a:r>
            <a:r>
              <a:rPr lang="it-IT" dirty="0" smtClean="0">
                <a:solidFill>
                  <a:schemeClr val="tx1"/>
                </a:solidFill>
                <a:latin typeface="Garamond" panose="02020404030301010803" pitchFamily="18" charset="0"/>
              </a:rPr>
              <a:t>/ Catene</a:t>
            </a:r>
            <a:endParaRPr lang="it-IT" dirty="0">
              <a:solidFill>
                <a:schemeClr val="tx1"/>
              </a:solidFill>
              <a:latin typeface="Garamond" panose="02020404030301010803" pitchFamily="18" charset="0"/>
            </a:endParaRPr>
          </a:p>
        </p:txBody>
      </p:sp>
      <p:sp>
        <p:nvSpPr>
          <p:cNvPr id="14" name="Rounded Rectangle 13"/>
          <p:cNvSpPr/>
          <p:nvPr/>
        </p:nvSpPr>
        <p:spPr>
          <a:xfrm>
            <a:off x="6208240" y="3727364"/>
            <a:ext cx="2389488" cy="5766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Negozi Specializzati</a:t>
            </a:r>
          </a:p>
        </p:txBody>
      </p:sp>
      <p:sp>
        <p:nvSpPr>
          <p:cNvPr id="15" name="Rounded Rectangle 14"/>
          <p:cNvSpPr/>
          <p:nvPr/>
        </p:nvSpPr>
        <p:spPr>
          <a:xfrm>
            <a:off x="6052236" y="5572897"/>
            <a:ext cx="2545492" cy="5766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Grossisti specializzati in prodotti professionali</a:t>
            </a:r>
          </a:p>
        </p:txBody>
      </p:sp>
      <p:cxnSp>
        <p:nvCxnSpPr>
          <p:cNvPr id="17" name="Elbow Connector 16"/>
          <p:cNvCxnSpPr>
            <a:stCxn id="3" idx="2"/>
            <a:endCxn id="15" idx="1"/>
          </p:cNvCxnSpPr>
          <p:nvPr/>
        </p:nvCxnSpPr>
        <p:spPr>
          <a:xfrm rot="16200000" flipH="1">
            <a:off x="2923917" y="2732903"/>
            <a:ext cx="1643448" cy="4613189"/>
          </a:xfrm>
          <a:prstGeom prst="bentConnector2">
            <a:avLst/>
          </a:prstGeom>
          <a:ln w="15875">
            <a:solidFill>
              <a:schemeClr val="accent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3"/>
          </p:cNvCxnSpPr>
          <p:nvPr/>
        </p:nvCxnSpPr>
        <p:spPr>
          <a:xfrm>
            <a:off x="5323188" y="2975918"/>
            <a:ext cx="425149" cy="578021"/>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321515" y="3628423"/>
            <a:ext cx="426822" cy="609258"/>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p:cNvSpPr/>
          <p:nvPr/>
        </p:nvSpPr>
        <p:spPr>
          <a:xfrm>
            <a:off x="5904341" y="2765593"/>
            <a:ext cx="293859" cy="1604322"/>
          </a:xfrm>
          <a:prstGeom prst="leftBrac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8" name="TextBox 27"/>
          <p:cNvSpPr txBox="1"/>
          <p:nvPr/>
        </p:nvSpPr>
        <p:spPr>
          <a:xfrm>
            <a:off x="3381711" y="1181650"/>
            <a:ext cx="2208622" cy="369332"/>
          </a:xfrm>
          <a:prstGeom prst="rect">
            <a:avLst/>
          </a:prstGeom>
          <a:noFill/>
          <a:ln>
            <a:solidFill>
              <a:schemeClr val="accent1">
                <a:lumMod val="50000"/>
              </a:schemeClr>
            </a:solidFill>
          </a:ln>
        </p:spPr>
        <p:txBody>
          <a:bodyPr wrap="square" rtlCol="0">
            <a:spAutoFit/>
          </a:bodyPr>
          <a:lstStyle/>
          <a:p>
            <a:pPr algn="ctr"/>
            <a:r>
              <a:rPr lang="it-IT" b="1" dirty="0" smtClean="0">
                <a:solidFill>
                  <a:schemeClr val="accent1">
                    <a:lumMod val="50000"/>
                  </a:schemeClr>
                </a:solidFill>
              </a:rPr>
              <a:t>Mappatura dei flussi</a:t>
            </a:r>
            <a:endParaRPr lang="it-IT" b="1" dirty="0">
              <a:solidFill>
                <a:schemeClr val="accent1">
                  <a:lumMod val="50000"/>
                </a:schemeClr>
              </a:solidFill>
            </a:endParaRPr>
          </a:p>
        </p:txBody>
      </p: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639" y="2892853"/>
            <a:ext cx="1021581" cy="766186"/>
          </a:xfrm>
          <a:prstGeom prst="rect">
            <a:avLst/>
          </a:prstGeom>
        </p:spPr>
      </p:pic>
      <p:pic>
        <p:nvPicPr>
          <p:cNvPr id="44" name="Picture 4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9124" y="2159408"/>
            <a:ext cx="1055177" cy="791383"/>
          </a:xfrm>
          <a:prstGeom prst="rect">
            <a:avLst/>
          </a:prstGeom>
        </p:spPr>
      </p:pic>
      <p:pic>
        <p:nvPicPr>
          <p:cNvPr id="45" name="Picture 4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8581" y="4591220"/>
            <a:ext cx="1055177" cy="791383"/>
          </a:xfrm>
          <a:prstGeom prst="rect">
            <a:avLst/>
          </a:prstGeom>
        </p:spPr>
      </p:pic>
      <p:cxnSp>
        <p:nvCxnSpPr>
          <p:cNvPr id="47" name="Straight Arrow Connector 46"/>
          <p:cNvCxnSpPr>
            <a:stCxn id="50" idx="2"/>
          </p:cNvCxnSpPr>
          <p:nvPr/>
        </p:nvCxnSpPr>
        <p:spPr>
          <a:xfrm>
            <a:off x="2532826" y="2417332"/>
            <a:ext cx="510620" cy="475803"/>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00959" y="438412"/>
            <a:ext cx="8403704"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 - esempio</a:t>
            </a:r>
            <a:endParaRPr lang="en-US" sz="2800" b="1" i="1" u="sng" dirty="0">
              <a:latin typeface="Garamond" panose="02020404030301010803" pitchFamily="18" charset="0"/>
            </a:endParaRPr>
          </a:p>
        </p:txBody>
      </p:sp>
      <p:sp>
        <p:nvSpPr>
          <p:cNvPr id="50" name="TextBox 49"/>
          <p:cNvSpPr txBox="1"/>
          <p:nvPr/>
        </p:nvSpPr>
        <p:spPr>
          <a:xfrm>
            <a:off x="1715860" y="1771001"/>
            <a:ext cx="1633931" cy="646331"/>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standard per uso domestico</a:t>
            </a:r>
          </a:p>
          <a:p>
            <a:pPr algn="ctr"/>
            <a:r>
              <a:rPr lang="it-IT" sz="1200" dirty="0" smtClean="0">
                <a:latin typeface="Garamond" panose="02020404030301010803" pitchFamily="18" charset="0"/>
              </a:rPr>
              <a:t>Transfer price = ?</a:t>
            </a:r>
            <a:endParaRPr lang="it-IT" sz="1200" dirty="0">
              <a:latin typeface="Garamond" panose="02020404030301010803" pitchFamily="18" charset="0"/>
            </a:endParaRPr>
          </a:p>
        </p:txBody>
      </p:sp>
      <p:cxnSp>
        <p:nvCxnSpPr>
          <p:cNvPr id="52" name="Straight Arrow Connector 51"/>
          <p:cNvCxnSpPr/>
          <p:nvPr/>
        </p:nvCxnSpPr>
        <p:spPr>
          <a:xfrm flipV="1">
            <a:off x="2903818" y="4691612"/>
            <a:ext cx="199132" cy="53943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590601" y="5231046"/>
            <a:ext cx="3389172"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standard per uso domestico</a:t>
            </a:r>
          </a:p>
          <a:p>
            <a:r>
              <a:rPr lang="it-IT" sz="1200" dirty="0" smtClean="0">
                <a:latin typeface="Garamond" panose="02020404030301010803" pitchFamily="18" charset="0"/>
              </a:rPr>
              <a:t>Prezzo unitario = 105 (di cui 5 costi di trasporto)</a:t>
            </a:r>
            <a:endParaRPr lang="it-IT" sz="1200" dirty="0">
              <a:latin typeface="Garamond" panose="02020404030301010803" pitchFamily="18" charset="0"/>
            </a:endParaRPr>
          </a:p>
        </p:txBody>
      </p:sp>
      <p:sp>
        <p:nvSpPr>
          <p:cNvPr id="58" name="TextBox 57"/>
          <p:cNvSpPr txBox="1"/>
          <p:nvPr/>
        </p:nvSpPr>
        <p:spPr>
          <a:xfrm>
            <a:off x="3223708" y="6001312"/>
            <a:ext cx="2524629"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specifici per uso professionale</a:t>
            </a:r>
          </a:p>
          <a:p>
            <a:pPr algn="ctr"/>
            <a:r>
              <a:rPr lang="it-IT" sz="1200" dirty="0" smtClean="0">
                <a:latin typeface="Garamond" panose="02020404030301010803" pitchFamily="18" charset="0"/>
              </a:rPr>
              <a:t>Prezzo unitario = 150</a:t>
            </a:r>
            <a:endParaRPr lang="it-IT" sz="1200" dirty="0">
              <a:latin typeface="Garamond" panose="02020404030301010803" pitchFamily="18" charset="0"/>
            </a:endParaRPr>
          </a:p>
        </p:txBody>
      </p:sp>
      <p:grpSp>
        <p:nvGrpSpPr>
          <p:cNvPr id="26" name="Group 7"/>
          <p:cNvGrpSpPr/>
          <p:nvPr/>
        </p:nvGrpSpPr>
        <p:grpSpPr>
          <a:xfrm>
            <a:off x="395926" y="364176"/>
            <a:ext cx="8328581" cy="148472"/>
            <a:chOff x="527901" y="527901"/>
            <a:chExt cx="11104775" cy="197963"/>
          </a:xfrm>
        </p:grpSpPr>
        <p:cxnSp>
          <p:nvCxnSpPr>
            <p:cNvPr id="27"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Slide Number Placeholder 5"/>
          <p:cNvSpPr>
            <a:spLocks noGrp="1"/>
          </p:cNvSpPr>
          <p:nvPr>
            <p:ph type="sldNum" sz="quarter" idx="12"/>
          </p:nvPr>
        </p:nvSpPr>
        <p:spPr/>
        <p:txBody>
          <a:bodyPr/>
          <a:lstStyle/>
          <a:p>
            <a:fld id="{EEC5C06A-4225-44F2-97B0-5B6E32F4D6CD}" type="slidenum">
              <a:rPr lang="en-US" smtClean="0"/>
              <a:t>11</a:t>
            </a:fld>
            <a:endParaRPr lang="en-US"/>
          </a:p>
        </p:txBody>
      </p:sp>
    </p:spTree>
    <p:extLst>
      <p:ext uri="{BB962C8B-B14F-4D97-AF65-F5344CB8AC3E}">
        <p14:creationId xmlns:p14="http://schemas.microsoft.com/office/powerpoint/2010/main" val="22457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903" y="2007169"/>
            <a:ext cx="7192681" cy="2862322"/>
          </a:xfrm>
          <a:prstGeom prst="rect">
            <a:avLst/>
          </a:prstGeom>
        </p:spPr>
        <p:txBody>
          <a:bodyPr wrap="square">
            <a:spAutoFit/>
          </a:bodyPr>
          <a:lstStyle/>
          <a:p>
            <a:r>
              <a:rPr lang="it-IT" b="1" u="sng" dirty="0">
                <a:latin typeface="Garamond" panose="02020404030301010803" pitchFamily="18" charset="0"/>
              </a:rPr>
              <a:t>Scelta e applicazione del </a:t>
            </a:r>
            <a:r>
              <a:rPr lang="it-IT" b="1" u="sng" dirty="0" smtClean="0">
                <a:latin typeface="Garamond" panose="02020404030301010803" pitchFamily="18" charset="0"/>
              </a:rPr>
              <a:t>metodo</a:t>
            </a:r>
          </a:p>
          <a:p>
            <a:endParaRPr lang="it-IT" b="1" u="sng" dirty="0">
              <a:latin typeface="Garamond" panose="02020404030301010803" pitchFamily="18" charset="0"/>
            </a:endParaRPr>
          </a:p>
          <a:p>
            <a:pPr marL="285750" indent="-285750">
              <a:buFont typeface="Courier New" panose="02070309020205020404" pitchFamily="49" charset="0"/>
              <a:buChar char="o"/>
            </a:pPr>
            <a:r>
              <a:rPr lang="it-IT" u="sng" dirty="0" smtClean="0">
                <a:latin typeface="Garamond" panose="02020404030301010803" pitchFamily="18" charset="0"/>
              </a:rPr>
              <a:t>Le </a:t>
            </a:r>
            <a:r>
              <a:rPr lang="it-IT" u="sng" dirty="0">
                <a:latin typeface="Garamond" panose="02020404030301010803" pitchFamily="18" charset="0"/>
              </a:rPr>
              <a:t>transazioni tra A e B sono comparabili alle transazioni tra A e C</a:t>
            </a:r>
            <a:r>
              <a:rPr lang="it-IT" dirty="0">
                <a:latin typeface="Garamond" panose="02020404030301010803" pitchFamily="18" charset="0"/>
              </a:rPr>
              <a:t>. Essendo il </a:t>
            </a:r>
            <a:r>
              <a:rPr lang="it-IT" dirty="0" smtClean="0">
                <a:latin typeface="Garamond" panose="02020404030301010803" pitchFamily="18" charset="0"/>
              </a:rPr>
              <a:t>costo di </a:t>
            </a:r>
            <a:r>
              <a:rPr lang="it-IT" dirty="0">
                <a:latin typeface="Garamond" panose="02020404030301010803" pitchFamily="18" charset="0"/>
              </a:rPr>
              <a:t>trasporto facilmente identificabile, il metodo del confronto di prezzo (prendendo </a:t>
            </a:r>
            <a:r>
              <a:rPr lang="it-IT" dirty="0" smtClean="0">
                <a:latin typeface="Garamond" panose="02020404030301010803" pitchFamily="18" charset="0"/>
              </a:rPr>
              <a:t>a riferimento </a:t>
            </a:r>
            <a:r>
              <a:rPr lang="it-IT" dirty="0">
                <a:latin typeface="Garamond" panose="02020404030301010803" pitchFamily="18" charset="0"/>
              </a:rPr>
              <a:t>il prezzo praticato da A </a:t>
            </a:r>
            <a:r>
              <a:rPr lang="it-IT" dirty="0" err="1">
                <a:latin typeface="Garamond" panose="02020404030301010803" pitchFamily="18" charset="0"/>
              </a:rPr>
              <a:t>a</a:t>
            </a:r>
            <a:r>
              <a:rPr lang="it-IT" dirty="0">
                <a:latin typeface="Garamond" panose="02020404030301010803" pitchFamily="18" charset="0"/>
              </a:rPr>
              <a:t> C) risulta il modo più semplice e diretto </a:t>
            </a:r>
            <a:r>
              <a:rPr lang="it-IT" dirty="0" smtClean="0">
                <a:latin typeface="Garamond" panose="02020404030301010803" pitchFamily="18" charset="0"/>
              </a:rPr>
              <a:t>di determinazione </a:t>
            </a:r>
            <a:r>
              <a:rPr lang="it-IT" dirty="0">
                <a:latin typeface="Garamond" panose="02020404030301010803" pitchFamily="18" charset="0"/>
              </a:rPr>
              <a:t>del prezzo di trasferimento da A </a:t>
            </a:r>
            <a:r>
              <a:rPr lang="it-IT" dirty="0" err="1">
                <a:latin typeface="Garamond" panose="02020404030301010803" pitchFamily="18" charset="0"/>
              </a:rPr>
              <a:t>a</a:t>
            </a:r>
            <a:r>
              <a:rPr lang="it-IT" dirty="0">
                <a:latin typeface="Garamond" panose="02020404030301010803" pitchFamily="18" charset="0"/>
              </a:rPr>
              <a:t> B, che sarà pari a 100 (105 </a:t>
            </a:r>
            <a:r>
              <a:rPr lang="it-IT" dirty="0" smtClean="0">
                <a:latin typeface="Garamond" panose="02020404030301010803" pitchFamily="18" charset="0"/>
              </a:rPr>
              <a:t>meno </a:t>
            </a:r>
            <a:r>
              <a:rPr lang="en-US" dirty="0" err="1" smtClean="0">
                <a:latin typeface="Garamond" panose="02020404030301010803" pitchFamily="18" charset="0"/>
              </a:rPr>
              <a:t>il</a:t>
            </a:r>
            <a:r>
              <a:rPr lang="en-US" dirty="0" smtClean="0">
                <a:latin typeface="Garamond" panose="02020404030301010803" pitchFamily="18" charset="0"/>
              </a:rPr>
              <a:t> </a:t>
            </a:r>
            <a:r>
              <a:rPr lang="en-US" dirty="0" err="1">
                <a:latin typeface="Garamond" panose="02020404030301010803" pitchFamily="18" charset="0"/>
              </a:rPr>
              <a:t>costo</a:t>
            </a:r>
            <a:r>
              <a:rPr lang="en-US" dirty="0">
                <a:latin typeface="Garamond" panose="02020404030301010803" pitchFamily="18" charset="0"/>
              </a:rPr>
              <a:t> di </a:t>
            </a:r>
            <a:r>
              <a:rPr lang="en-US" dirty="0" err="1">
                <a:latin typeface="Garamond" panose="02020404030301010803" pitchFamily="18" charset="0"/>
              </a:rPr>
              <a:t>trasporto</a:t>
            </a:r>
            <a:r>
              <a:rPr lang="en-US" dirty="0" smtClean="0">
                <a:latin typeface="Garamond" panose="02020404030301010803" pitchFamily="18" charset="0"/>
              </a:rPr>
              <a:t>).</a:t>
            </a:r>
          </a:p>
          <a:p>
            <a:pPr marL="285750" indent="-285750">
              <a:buFont typeface="Courier New" panose="02070309020205020404" pitchFamily="49" charset="0"/>
              <a:buChar char="o"/>
            </a:pPr>
            <a:endParaRPr lang="en-US"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a:t>
            </a:r>
            <a:r>
              <a:rPr lang="it-IT" dirty="0">
                <a:latin typeface="Garamond" panose="02020404030301010803" pitchFamily="18" charset="0"/>
              </a:rPr>
              <a:t>transazioni tra A e i grossisti specializzati non sono invece comparabili a </a:t>
            </a:r>
            <a:r>
              <a:rPr lang="it-IT" dirty="0" smtClean="0">
                <a:latin typeface="Garamond" panose="02020404030301010803" pitchFamily="18" charset="0"/>
              </a:rPr>
              <a:t>quelle tra </a:t>
            </a:r>
            <a:r>
              <a:rPr lang="it-IT" dirty="0">
                <a:latin typeface="Garamond" panose="02020404030301010803" pitchFamily="18" charset="0"/>
              </a:rPr>
              <a:t>A e B, trattandosi di prodotti e segmenti di mercato differenti</a:t>
            </a:r>
            <a:endParaRPr lang="en-US" dirty="0">
              <a:latin typeface="Garamond" panose="02020404030301010803" pitchFamily="18" charset="0"/>
            </a:endParaRPr>
          </a:p>
        </p:txBody>
      </p:sp>
      <p:sp>
        <p:nvSpPr>
          <p:cNvPr id="3" name="TextBox 2"/>
          <p:cNvSpPr txBox="1"/>
          <p:nvPr/>
        </p:nvSpPr>
        <p:spPr>
          <a:xfrm>
            <a:off x="600959" y="438412"/>
            <a:ext cx="8403704"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 - esempio</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12</a:t>
            </a:fld>
            <a:endParaRPr lang="en-US"/>
          </a:p>
        </p:txBody>
      </p:sp>
    </p:spTree>
    <p:extLst>
      <p:ext uri="{BB962C8B-B14F-4D97-AF65-F5344CB8AC3E}">
        <p14:creationId xmlns:p14="http://schemas.microsoft.com/office/powerpoint/2010/main" val="1433858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0959" y="438412"/>
            <a:ext cx="5627801" cy="523220"/>
          </a:xfrm>
          <a:prstGeom prst="rect">
            <a:avLst/>
          </a:prstGeom>
          <a:noFill/>
        </p:spPr>
        <p:txBody>
          <a:bodyPr wrap="square" rtlCol="0">
            <a:spAutoFit/>
          </a:bodyPr>
          <a:lstStyle/>
          <a:p>
            <a:r>
              <a:rPr lang="it-IT" sz="2800" b="1" i="1" u="sng" dirty="0" smtClean="0">
                <a:latin typeface="Garamond" panose="02020404030301010803" pitchFamily="18" charset="0"/>
              </a:rPr>
              <a:t>RPM – Resale Price Method</a:t>
            </a:r>
            <a:endParaRPr lang="it-IT" sz="2800" b="1" i="1" u="sng" dirty="0">
              <a:latin typeface="Garamond" panose="02020404030301010803" pitchFamily="18" charset="0"/>
            </a:endParaRPr>
          </a:p>
        </p:txBody>
      </p:sp>
      <p:sp>
        <p:nvSpPr>
          <p:cNvPr id="2" name="TextBox 1"/>
          <p:cNvSpPr txBox="1"/>
          <p:nvPr/>
        </p:nvSpPr>
        <p:spPr>
          <a:xfrm>
            <a:off x="934832" y="3466840"/>
            <a:ext cx="7503622" cy="2000548"/>
          </a:xfrm>
          <a:prstGeom prst="rect">
            <a:avLst/>
          </a:prstGeom>
          <a:noFill/>
        </p:spPr>
        <p:txBody>
          <a:bodyPr wrap="square" rtlCol="0">
            <a:spAutoFit/>
          </a:bodyPr>
          <a:lstStyle/>
          <a:p>
            <a:endParaRPr lang="it-IT" sz="1600" dirty="0" smtClean="0">
              <a:latin typeface="Garamond" panose="02020404030301010803" pitchFamily="18" charset="0"/>
            </a:endParaRPr>
          </a:p>
          <a:p>
            <a:pPr marL="285750" indent="-285750">
              <a:buFont typeface="Wingdings" panose="05000000000000000000" pitchFamily="2" charset="2"/>
              <a:buChar char="ü"/>
            </a:pPr>
            <a:r>
              <a:rPr lang="it-IT" dirty="0" smtClean="0">
                <a:latin typeface="Garamond" panose="02020404030301010803" pitchFamily="18" charset="0"/>
              </a:rPr>
              <a:t>Il metodo si adatta perfettamente ai casi in cui l’acquirente del gruppo provvede alla mera commercializzazione del bene;</a:t>
            </a:r>
          </a:p>
          <a:p>
            <a:pPr marL="285750" indent="-285750">
              <a:buFont typeface="Wingdings" panose="05000000000000000000" pitchFamily="2" charset="2"/>
              <a:buChar char="ü"/>
            </a:pPr>
            <a:endParaRPr lang="it-IT" dirty="0" smtClean="0">
              <a:latin typeface="Garamond" panose="02020404030301010803" pitchFamily="18" charset="0"/>
            </a:endParaRPr>
          </a:p>
          <a:p>
            <a:pPr marL="285750" indent="-285750">
              <a:buFont typeface="Wingdings" panose="05000000000000000000" pitchFamily="2" charset="2"/>
              <a:buChar char="ü"/>
            </a:pPr>
            <a:r>
              <a:rPr lang="it-IT" dirty="0" smtClean="0">
                <a:latin typeface="Garamond" panose="02020404030301010803" pitchFamily="18" charset="0"/>
              </a:rPr>
              <a:t>L’utilizzo di tale metodo tenderà a produrre risultati distorti nel caso in cui, prima della rivendita, tale bene sia oggetto a trasformazioni significative o incorporato in un prodotto più complesso.</a:t>
            </a:r>
            <a:endParaRPr lang="it-IT" dirty="0">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11" name="Straight Connector 10"/>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810740" y="1880286"/>
            <a:ext cx="7751805" cy="1477328"/>
          </a:xfrm>
          <a:prstGeom prst="rect">
            <a:avLst/>
          </a:prstGeom>
          <a:noFill/>
        </p:spPr>
        <p:txBody>
          <a:bodyPr wrap="square" rtlCol="0">
            <a:spAutoFit/>
          </a:bodyPr>
          <a:lstStyle/>
          <a:p>
            <a:r>
              <a:rPr lang="it-IT" dirty="0" smtClean="0">
                <a:latin typeface="Garamond" panose="02020404030301010803" pitchFamily="18" charset="0"/>
              </a:rPr>
              <a:t>Secondo il metodo del prezzo di rivendita, </a:t>
            </a:r>
            <a:r>
              <a:rPr lang="it-IT" b="1" dirty="0" smtClean="0">
                <a:latin typeface="Garamond" panose="02020404030301010803" pitchFamily="18" charset="0"/>
              </a:rPr>
              <a:t>il valore normale di una transazione di compravendita è il prezzo al quale un bene </a:t>
            </a:r>
            <a:r>
              <a:rPr lang="it-IT" dirty="0" smtClean="0">
                <a:latin typeface="Garamond" panose="02020404030301010803" pitchFamily="18" charset="0"/>
              </a:rPr>
              <a:t>(il metodo mal si presta alla valutazione di servizi), </a:t>
            </a:r>
            <a:r>
              <a:rPr lang="it-IT" b="1" dirty="0" smtClean="0">
                <a:latin typeface="Garamond" panose="02020404030301010803" pitchFamily="18" charset="0"/>
              </a:rPr>
              <a:t>acquistato da un’impresa associata, è rivenduto a un soggetto indipendente, diminuito di un margine di profitto lordo di mercato.</a:t>
            </a:r>
          </a:p>
          <a:p>
            <a:endParaRPr lang="it-IT" b="1" dirty="0"/>
          </a:p>
        </p:txBody>
      </p:sp>
      <p:sp>
        <p:nvSpPr>
          <p:cNvPr id="14" name="Rounded Rectangle 13"/>
          <p:cNvSpPr/>
          <p:nvPr/>
        </p:nvSpPr>
        <p:spPr>
          <a:xfrm>
            <a:off x="395926" y="1345363"/>
            <a:ext cx="8446991" cy="4580272"/>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Slide Number Placeholder 4"/>
          <p:cNvSpPr>
            <a:spLocks noGrp="1"/>
          </p:cNvSpPr>
          <p:nvPr>
            <p:ph type="sldNum" sz="quarter" idx="12"/>
          </p:nvPr>
        </p:nvSpPr>
        <p:spPr/>
        <p:txBody>
          <a:bodyPr/>
          <a:lstStyle/>
          <a:p>
            <a:fld id="{EEC5C06A-4225-44F2-97B0-5B6E32F4D6CD}" type="slidenum">
              <a:rPr lang="en-US" smtClean="0"/>
              <a:t>13</a:t>
            </a:fld>
            <a:endParaRPr lang="en-US"/>
          </a:p>
        </p:txBody>
      </p:sp>
    </p:spTree>
    <p:extLst>
      <p:ext uri="{BB962C8B-B14F-4D97-AF65-F5344CB8AC3E}">
        <p14:creationId xmlns:p14="http://schemas.microsoft.com/office/powerpoint/2010/main" val="431302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a:t>
            </a:r>
            <a:r>
              <a:rPr lang="en-US" sz="2800" b="1" i="1" u="sng" dirty="0">
                <a:latin typeface="Garamond" panose="02020404030301010803" pitchFamily="18" charset="0"/>
              </a:rPr>
              <a:t>M</a:t>
            </a:r>
            <a:r>
              <a:rPr lang="en-US" sz="2800" b="1" i="1" u="sng" dirty="0" smtClean="0">
                <a:latin typeface="Garamond" panose="02020404030301010803" pitchFamily="18" charset="0"/>
              </a:rPr>
              <a:t>ethod</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Rectangle 50"/>
          <p:cNvSpPr/>
          <p:nvPr/>
        </p:nvSpPr>
        <p:spPr>
          <a:xfrm>
            <a:off x="5918244" y="4397820"/>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ctangle 3"/>
          <p:cNvSpPr/>
          <p:nvPr/>
        </p:nvSpPr>
        <p:spPr>
          <a:xfrm>
            <a:off x="2977124" y="2773406"/>
            <a:ext cx="1441544" cy="708454"/>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12" name="Left-Right Arrow Callout 7"/>
          <p:cNvSpPr/>
          <p:nvPr/>
        </p:nvSpPr>
        <p:spPr>
          <a:xfrm rot="5400000">
            <a:off x="6750173" y="2863791"/>
            <a:ext cx="1376661"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14" name="Pentagon 9"/>
          <p:cNvSpPr/>
          <p:nvPr/>
        </p:nvSpPr>
        <p:spPr>
          <a:xfrm>
            <a:off x="6063274" y="5473931"/>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VENDITA</a:t>
            </a:r>
            <a:endParaRPr lang="it-IT" sz="1200" b="1" dirty="0">
              <a:solidFill>
                <a:schemeClr val="tx1"/>
              </a:solidFill>
              <a:latin typeface="Garamond" panose="02020404030301010803" pitchFamily="18" charset="0"/>
            </a:endParaRPr>
          </a:p>
        </p:txBody>
      </p:sp>
      <p:sp>
        <p:nvSpPr>
          <p:cNvPr id="15" name="Rectangle 16"/>
          <p:cNvSpPr/>
          <p:nvPr/>
        </p:nvSpPr>
        <p:spPr>
          <a:xfrm>
            <a:off x="1973826" y="2440668"/>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Acquisto</a:t>
            </a:r>
          </a:p>
          <a:p>
            <a:pPr algn="ctr"/>
            <a:r>
              <a:rPr lang="it-IT" sz="1200" dirty="0" smtClean="0">
                <a:solidFill>
                  <a:schemeClr val="tx1"/>
                </a:solidFill>
                <a:latin typeface="Garamond" panose="02020404030301010803" pitchFamily="18" charset="0"/>
              </a:rPr>
              <a:t>infragruppo</a:t>
            </a:r>
          </a:p>
        </p:txBody>
      </p:sp>
      <p:sp>
        <p:nvSpPr>
          <p:cNvPr id="16" name="Rectangle 17"/>
          <p:cNvSpPr/>
          <p:nvPr/>
        </p:nvSpPr>
        <p:spPr>
          <a:xfrm>
            <a:off x="2219240" y="4692468"/>
            <a:ext cx="1020719"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Acquisto</a:t>
            </a:r>
          </a:p>
          <a:p>
            <a:pPr algn="ctr"/>
            <a:r>
              <a:rPr lang="it-IT" sz="1200" dirty="0" smtClean="0">
                <a:solidFill>
                  <a:schemeClr val="tx1"/>
                </a:solidFill>
                <a:latin typeface="Garamond" panose="02020404030301010803" pitchFamily="18" charset="0"/>
              </a:rPr>
              <a:t>indipendente</a:t>
            </a:r>
            <a:endParaRPr lang="it-IT" sz="1200" dirty="0">
              <a:solidFill>
                <a:schemeClr val="tx1"/>
              </a:solidFill>
              <a:latin typeface="Garamond" panose="02020404030301010803" pitchFamily="18" charset="0"/>
            </a:endParaRPr>
          </a:p>
        </p:txBody>
      </p:sp>
      <p:sp>
        <p:nvSpPr>
          <p:cNvPr id="17" name="Right Arrow Callout 19"/>
          <p:cNvSpPr/>
          <p:nvPr/>
        </p:nvSpPr>
        <p:spPr>
          <a:xfrm>
            <a:off x="280684" y="2765168"/>
            <a:ext cx="2535687" cy="716692"/>
          </a:xfrm>
          <a:prstGeom prst="rightArrowCallout">
            <a:avLst>
              <a:gd name="adj1" fmla="val 22659"/>
              <a:gd name="adj2" fmla="val 25000"/>
              <a:gd name="adj3" fmla="val 32023"/>
              <a:gd name="adj4" fmla="val 64231"/>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18" name="TextBox 27"/>
          <p:cNvSpPr txBox="1"/>
          <p:nvPr/>
        </p:nvSpPr>
        <p:spPr>
          <a:xfrm>
            <a:off x="6780764" y="3294172"/>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19" name="Rectangle 28"/>
          <p:cNvSpPr/>
          <p:nvPr/>
        </p:nvSpPr>
        <p:spPr>
          <a:xfrm>
            <a:off x="252890" y="4190383"/>
            <a:ext cx="1647568" cy="708454"/>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FORNITORE</a:t>
            </a:r>
          </a:p>
          <a:p>
            <a:pPr algn="ctr"/>
            <a:r>
              <a:rPr lang="it-IT" sz="1200" b="1" dirty="0" smtClean="0">
                <a:solidFill>
                  <a:schemeClr val="tx1"/>
                </a:solidFill>
                <a:latin typeface="Garamond" panose="02020404030301010803" pitchFamily="18" charset="0"/>
              </a:rPr>
              <a:t>INDIPENDENTE</a:t>
            </a:r>
            <a:endParaRPr lang="it-IT" sz="1200" b="1" dirty="0">
              <a:solidFill>
                <a:schemeClr val="tx1"/>
              </a:solidFill>
              <a:latin typeface="Garamond" panose="02020404030301010803" pitchFamily="18" charset="0"/>
            </a:endParaRPr>
          </a:p>
        </p:txBody>
      </p:sp>
      <p:cxnSp>
        <p:nvCxnSpPr>
          <p:cNvPr id="23" name="Straight Arrow Connector 35"/>
          <p:cNvCxnSpPr/>
          <p:nvPr/>
        </p:nvCxnSpPr>
        <p:spPr>
          <a:xfrm flipV="1">
            <a:off x="1944623" y="3512888"/>
            <a:ext cx="1699051" cy="1098552"/>
          </a:xfrm>
          <a:prstGeom prst="curvedConnector2">
            <a:avLst/>
          </a:prstGeom>
          <a:ln w="117475">
            <a:gradFill>
              <a:gsLst>
                <a:gs pos="0">
                  <a:schemeClr val="bg1">
                    <a:lumMod val="85000"/>
                  </a:schemeClr>
                </a:gs>
                <a:gs pos="100000">
                  <a:schemeClr val="tx1">
                    <a:lumMod val="65000"/>
                    <a:lumOff val="35000"/>
                  </a:schemeClr>
                </a:gs>
              </a:gsLst>
              <a:lin ang="5400000" scaled="1"/>
            </a:gradFill>
            <a:beve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Rectangle 3"/>
          <p:cNvSpPr/>
          <p:nvPr/>
        </p:nvSpPr>
        <p:spPr>
          <a:xfrm>
            <a:off x="4169571" y="3707937"/>
            <a:ext cx="1441544" cy="708454"/>
          </a:xfrm>
          <a:prstGeom prst="rect">
            <a:avLst/>
          </a:prstGeom>
          <a:solidFill>
            <a:schemeClr val="bg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bg1"/>
                </a:solidFill>
                <a:latin typeface="Garamond" panose="02020404030301010803" pitchFamily="18" charset="0"/>
              </a:rPr>
              <a:t>CLIENTE</a:t>
            </a:r>
            <a:endParaRPr lang="it-IT" sz="1200" b="1" dirty="0">
              <a:solidFill>
                <a:schemeClr val="bg1"/>
              </a:solidFill>
              <a:latin typeface="Garamond" panose="02020404030301010803" pitchFamily="18" charset="0"/>
            </a:endParaRPr>
          </a:p>
        </p:txBody>
      </p:sp>
      <p:cxnSp>
        <p:nvCxnSpPr>
          <p:cNvPr id="27" name="Straight Arrow Connector 35"/>
          <p:cNvCxnSpPr/>
          <p:nvPr/>
        </p:nvCxnSpPr>
        <p:spPr>
          <a:xfrm>
            <a:off x="4424929" y="3061964"/>
            <a:ext cx="648080" cy="645973"/>
          </a:xfrm>
          <a:prstGeom prst="curvedConnector3">
            <a:avLst>
              <a:gd name="adj1" fmla="val 50000"/>
            </a:avLst>
          </a:prstGeom>
          <a:ln w="117475">
            <a:gradFill>
              <a:gsLst>
                <a:gs pos="0">
                  <a:schemeClr val="bg1">
                    <a:lumMod val="85000"/>
                  </a:schemeClr>
                </a:gs>
                <a:gs pos="100000">
                  <a:schemeClr val="tx1">
                    <a:lumMod val="65000"/>
                    <a:lumOff val="35000"/>
                  </a:schemeClr>
                </a:gs>
              </a:gsLst>
              <a:lin ang="5400000" scaled="1"/>
            </a:gradFill>
            <a:beve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Rectangle 17"/>
          <p:cNvSpPr/>
          <p:nvPr/>
        </p:nvSpPr>
        <p:spPr>
          <a:xfrm>
            <a:off x="4639522" y="2765168"/>
            <a:ext cx="1020719"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Vendita</a:t>
            </a:r>
          </a:p>
          <a:p>
            <a:pPr algn="ctr"/>
            <a:r>
              <a:rPr lang="it-IT" sz="1200" dirty="0" smtClean="0">
                <a:solidFill>
                  <a:schemeClr val="tx1"/>
                </a:solidFill>
                <a:latin typeface="Garamond" panose="02020404030301010803" pitchFamily="18" charset="0"/>
              </a:rPr>
              <a:t>indipendente</a:t>
            </a:r>
            <a:endParaRPr lang="it-IT" sz="1200" dirty="0">
              <a:solidFill>
                <a:schemeClr val="tx1"/>
              </a:solidFill>
              <a:latin typeface="Garamond" panose="02020404030301010803" pitchFamily="18" charset="0"/>
            </a:endParaRPr>
          </a:p>
        </p:txBody>
      </p:sp>
      <p:sp>
        <p:nvSpPr>
          <p:cNvPr id="32" name="Pentagon 9"/>
          <p:cNvSpPr/>
          <p:nvPr/>
        </p:nvSpPr>
        <p:spPr>
          <a:xfrm>
            <a:off x="6088900" y="4708867"/>
            <a:ext cx="1536693"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PREZZO DI ACQUISTO ARM’S LENGHT</a:t>
            </a:r>
          </a:p>
        </p:txBody>
      </p:sp>
      <p:sp>
        <p:nvSpPr>
          <p:cNvPr id="33" name="Pentagon 9"/>
          <p:cNvSpPr/>
          <p:nvPr/>
        </p:nvSpPr>
        <p:spPr>
          <a:xfrm>
            <a:off x="7625593" y="4708867"/>
            <a:ext cx="1233181" cy="550376"/>
          </a:xfrm>
          <a:prstGeom prst="homePlate">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latin typeface="Garamond" panose="02020404030301010803" pitchFamily="18" charset="0"/>
              </a:rPr>
              <a:t>MARGINE LORDO ARM’S LENGTH</a:t>
            </a:r>
            <a:endParaRPr lang="it-IT" sz="800" b="1" dirty="0">
              <a:solidFill>
                <a:schemeClr val="tx1"/>
              </a:solidFill>
              <a:latin typeface="Garamond" panose="02020404030301010803" pitchFamily="18" charset="0"/>
            </a:endParaRPr>
          </a:p>
        </p:txBody>
      </p:sp>
      <p:sp>
        <p:nvSpPr>
          <p:cNvPr id="34" name="Rectangle 50"/>
          <p:cNvSpPr/>
          <p:nvPr/>
        </p:nvSpPr>
        <p:spPr>
          <a:xfrm>
            <a:off x="5918244" y="878794"/>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ntagon 9"/>
          <p:cNvSpPr/>
          <p:nvPr/>
        </p:nvSpPr>
        <p:spPr>
          <a:xfrm>
            <a:off x="6088900" y="1104617"/>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PREZZO DI VENDITA</a:t>
            </a:r>
          </a:p>
        </p:txBody>
      </p:sp>
      <p:sp>
        <p:nvSpPr>
          <p:cNvPr id="36" name="Pentagon 9"/>
          <p:cNvSpPr/>
          <p:nvPr/>
        </p:nvSpPr>
        <p:spPr>
          <a:xfrm>
            <a:off x="6088900" y="1952962"/>
            <a:ext cx="1536693" cy="550376"/>
          </a:xfrm>
          <a:prstGeom prst="homePlate">
            <a:avLst/>
          </a:prstGeom>
          <a:noFill/>
          <a:ln w="53975">
            <a:solidFill>
              <a:schemeClr val="accent5">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PREZZO DI ACQUISTO INTERCOMPANY</a:t>
            </a:r>
          </a:p>
        </p:txBody>
      </p:sp>
      <p:sp>
        <p:nvSpPr>
          <p:cNvPr id="37" name="Pentagon 9"/>
          <p:cNvSpPr/>
          <p:nvPr/>
        </p:nvSpPr>
        <p:spPr>
          <a:xfrm>
            <a:off x="7621872" y="1961834"/>
            <a:ext cx="1233181" cy="550376"/>
          </a:xfrm>
          <a:prstGeom prst="homePlate">
            <a:avLst/>
          </a:prstGeom>
          <a:solidFill>
            <a:schemeClr val="accent5">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bg1"/>
                </a:solidFill>
                <a:latin typeface="Garamond" panose="02020404030301010803" pitchFamily="18" charset="0"/>
              </a:rPr>
              <a:t>MARGINE LORDO INTERCOMPANY</a:t>
            </a:r>
            <a:endParaRPr lang="it-IT" sz="800" b="1" dirty="0">
              <a:solidFill>
                <a:schemeClr val="bg1"/>
              </a:solidFill>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14</a:t>
            </a:fld>
            <a:endParaRPr lang="en-US"/>
          </a:p>
        </p:txBody>
      </p:sp>
    </p:spTree>
    <p:extLst>
      <p:ext uri="{BB962C8B-B14F-4D97-AF65-F5344CB8AC3E}">
        <p14:creationId xmlns:p14="http://schemas.microsoft.com/office/powerpoint/2010/main" val="874971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a:t>
            </a:r>
            <a:r>
              <a:rPr lang="en-US" sz="2800" b="1" i="1" u="sng" dirty="0">
                <a:latin typeface="Garamond" panose="02020404030301010803" pitchFamily="18" charset="0"/>
              </a:rPr>
              <a:t>M</a:t>
            </a:r>
            <a:r>
              <a:rPr lang="en-US" sz="2800" b="1" i="1" u="sng" dirty="0" smtClean="0">
                <a:latin typeface="Garamond" panose="02020404030301010803" pitchFamily="18" charset="0"/>
              </a:rPr>
              <a:t>ethod</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33" name="Immagine 32"/>
          <p:cNvPicPr>
            <a:picLocks noChangeAspect="1"/>
          </p:cNvPicPr>
          <p:nvPr/>
        </p:nvPicPr>
        <p:blipFill>
          <a:blip r:embed="rId2"/>
          <a:stretch>
            <a:fillRect/>
          </a:stretch>
        </p:blipFill>
        <p:spPr>
          <a:xfrm>
            <a:off x="457916" y="1583342"/>
            <a:ext cx="4795660" cy="1828944"/>
          </a:xfrm>
          <a:prstGeom prst="rect">
            <a:avLst/>
          </a:prstGeom>
        </p:spPr>
      </p:pic>
      <p:pic>
        <p:nvPicPr>
          <p:cNvPr id="40" name="Immagine 39"/>
          <p:cNvPicPr>
            <a:picLocks noChangeAspect="1"/>
          </p:cNvPicPr>
          <p:nvPr/>
        </p:nvPicPr>
        <p:blipFill>
          <a:blip r:embed="rId3"/>
          <a:stretch>
            <a:fillRect/>
          </a:stretch>
        </p:blipFill>
        <p:spPr>
          <a:xfrm>
            <a:off x="395926" y="4008767"/>
            <a:ext cx="5031758" cy="1971378"/>
          </a:xfrm>
          <a:prstGeom prst="rect">
            <a:avLst/>
          </a:prstGeom>
        </p:spPr>
      </p:pic>
      <p:sp>
        <p:nvSpPr>
          <p:cNvPr id="41" name="Rectangle 50"/>
          <p:cNvSpPr/>
          <p:nvPr/>
        </p:nvSpPr>
        <p:spPr>
          <a:xfrm>
            <a:off x="5613444" y="4353658"/>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Left-Right Arrow Callout 7"/>
          <p:cNvSpPr/>
          <p:nvPr/>
        </p:nvSpPr>
        <p:spPr>
          <a:xfrm rot="5400000">
            <a:off x="6587341" y="2933892"/>
            <a:ext cx="1092728"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43" name="Pentagon 9"/>
          <p:cNvSpPr/>
          <p:nvPr/>
        </p:nvSpPr>
        <p:spPr>
          <a:xfrm>
            <a:off x="5758474" y="5429769"/>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VENDITA</a:t>
            </a:r>
            <a:endParaRPr lang="it-IT" sz="1200" b="1" dirty="0">
              <a:solidFill>
                <a:schemeClr val="tx1"/>
              </a:solidFill>
              <a:latin typeface="Garamond" panose="02020404030301010803" pitchFamily="18" charset="0"/>
            </a:endParaRPr>
          </a:p>
        </p:txBody>
      </p:sp>
      <p:sp>
        <p:nvSpPr>
          <p:cNvPr id="44" name="TextBox 27"/>
          <p:cNvSpPr txBox="1"/>
          <p:nvPr/>
        </p:nvSpPr>
        <p:spPr>
          <a:xfrm>
            <a:off x="6475964" y="3377010"/>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45" name="Pentagon 9"/>
          <p:cNvSpPr/>
          <p:nvPr/>
        </p:nvSpPr>
        <p:spPr>
          <a:xfrm>
            <a:off x="5784100" y="4664705"/>
            <a:ext cx="1536693"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PREZZO DI ACQUISTO ARM’S LENGHT</a:t>
            </a:r>
          </a:p>
        </p:txBody>
      </p:sp>
      <p:sp>
        <p:nvSpPr>
          <p:cNvPr id="46" name="Pentagon 9"/>
          <p:cNvSpPr/>
          <p:nvPr/>
        </p:nvSpPr>
        <p:spPr>
          <a:xfrm>
            <a:off x="7320793" y="4664705"/>
            <a:ext cx="1233181" cy="550376"/>
          </a:xfrm>
          <a:prstGeom prst="homePlate">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latin typeface="Garamond" panose="02020404030301010803" pitchFamily="18" charset="0"/>
              </a:rPr>
              <a:t>MARGINE LORDO ARM’S LENGTH</a:t>
            </a:r>
            <a:endParaRPr lang="it-IT" sz="800" b="1" dirty="0">
              <a:solidFill>
                <a:schemeClr val="tx1"/>
              </a:solidFill>
              <a:latin typeface="Garamond" panose="02020404030301010803" pitchFamily="18" charset="0"/>
            </a:endParaRPr>
          </a:p>
        </p:txBody>
      </p:sp>
      <p:sp>
        <p:nvSpPr>
          <p:cNvPr id="47" name="Rectangle 50"/>
          <p:cNvSpPr/>
          <p:nvPr/>
        </p:nvSpPr>
        <p:spPr>
          <a:xfrm>
            <a:off x="5613444" y="1088632"/>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Pentagon 9"/>
          <p:cNvSpPr/>
          <p:nvPr/>
        </p:nvSpPr>
        <p:spPr>
          <a:xfrm>
            <a:off x="5784100" y="1314455"/>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PREZZO DI VENDITA</a:t>
            </a:r>
          </a:p>
        </p:txBody>
      </p:sp>
      <p:sp>
        <p:nvSpPr>
          <p:cNvPr id="49" name="Pentagon 9"/>
          <p:cNvSpPr/>
          <p:nvPr/>
        </p:nvSpPr>
        <p:spPr>
          <a:xfrm>
            <a:off x="5784100" y="2162800"/>
            <a:ext cx="1536693" cy="550376"/>
          </a:xfrm>
          <a:prstGeom prst="homePlate">
            <a:avLst/>
          </a:prstGeom>
          <a:noFill/>
          <a:ln w="53975">
            <a:solidFill>
              <a:schemeClr val="accent5">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tx1"/>
                </a:solidFill>
                <a:latin typeface="Garamond" panose="02020404030301010803" pitchFamily="18" charset="0"/>
              </a:rPr>
              <a:t>PREZZO DI ACQUISTO INTERCOMPANY</a:t>
            </a:r>
            <a:endParaRPr lang="it-IT" sz="800" b="1" dirty="0">
              <a:solidFill>
                <a:schemeClr val="tx1"/>
              </a:solidFill>
              <a:latin typeface="Garamond" panose="02020404030301010803" pitchFamily="18" charset="0"/>
            </a:endParaRPr>
          </a:p>
        </p:txBody>
      </p:sp>
      <p:sp>
        <p:nvSpPr>
          <p:cNvPr id="50" name="Pentagon 9"/>
          <p:cNvSpPr/>
          <p:nvPr/>
        </p:nvSpPr>
        <p:spPr>
          <a:xfrm>
            <a:off x="7317072" y="2171672"/>
            <a:ext cx="1233181" cy="550376"/>
          </a:xfrm>
          <a:prstGeom prst="homePlate">
            <a:avLst/>
          </a:prstGeom>
          <a:solidFill>
            <a:schemeClr val="accent5">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smtClean="0">
                <a:solidFill>
                  <a:schemeClr val="bg1"/>
                </a:solidFill>
                <a:latin typeface="Garamond" panose="02020404030301010803" pitchFamily="18" charset="0"/>
              </a:rPr>
              <a:t>MARGINE LORDO INTERCOMPANY</a:t>
            </a:r>
            <a:endParaRPr lang="it-IT" sz="800" b="1" dirty="0">
              <a:solidFill>
                <a:schemeClr val="bg1"/>
              </a:solidFill>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15</a:t>
            </a:fld>
            <a:endParaRPr lang="en-US"/>
          </a:p>
        </p:txBody>
      </p:sp>
    </p:spTree>
    <p:extLst>
      <p:ext uri="{BB962C8B-B14F-4D97-AF65-F5344CB8AC3E}">
        <p14:creationId xmlns:p14="http://schemas.microsoft.com/office/powerpoint/2010/main" val="3003578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23193" y="1504450"/>
            <a:ext cx="7711844" cy="4739759"/>
          </a:xfrm>
          <a:prstGeom prst="rect">
            <a:avLst/>
          </a:prstGeom>
        </p:spPr>
        <p:txBody>
          <a:bodyPr wrap="square">
            <a:spAutoFit/>
          </a:bodyPr>
          <a:lstStyle/>
          <a:p>
            <a:r>
              <a:rPr lang="it-IT" b="1" dirty="0" smtClean="0">
                <a:latin typeface="Garamond" panose="02020404030301010803" pitchFamily="18" charset="0"/>
              </a:rPr>
              <a:t>Ipotesi (1/2)</a:t>
            </a:r>
            <a:r>
              <a:rPr lang="it-IT" dirty="0" smtClean="0">
                <a:latin typeface="Garamond" panose="02020404030301010803" pitchFamily="18" charset="0"/>
              </a:rPr>
              <a:t>:</a:t>
            </a:r>
          </a:p>
          <a:p>
            <a:endParaRPr lang="it-IT" dirty="0" smtClean="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La </a:t>
            </a:r>
            <a:r>
              <a:rPr lang="it-IT" b="1" dirty="0" smtClean="0">
                <a:latin typeface="Garamond" panose="02020404030301010803" pitchFamily="18" charset="0"/>
              </a:rPr>
              <a:t>società B</a:t>
            </a:r>
            <a:r>
              <a:rPr lang="it-IT" dirty="0" smtClean="0">
                <a:latin typeface="Garamond" panose="02020404030301010803" pitchFamily="18" charset="0"/>
              </a:rPr>
              <a:t> è il distributore italiano della </a:t>
            </a:r>
            <a:r>
              <a:rPr lang="it-IT" b="1" dirty="0" smtClean="0">
                <a:latin typeface="Garamond" panose="02020404030301010803" pitchFamily="18" charset="0"/>
              </a:rPr>
              <a:t>casa madre A</a:t>
            </a:r>
            <a:r>
              <a:rPr lang="it-IT" dirty="0" smtClean="0">
                <a:latin typeface="Garamond" panose="02020404030301010803" pitchFamily="18" charset="0"/>
              </a:rPr>
              <a:t>, che è un produttore di lavastoviglie con sede in Germania.</a:t>
            </a:r>
          </a:p>
          <a:p>
            <a:pPr marL="171450" indent="-171450">
              <a:buFont typeface="Courier New" panose="02070309020205020404" pitchFamily="49" charset="0"/>
              <a:buChar char="o"/>
            </a:pPr>
            <a:endParaRPr lang="it-IT" dirty="0" smtClean="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La società B acquista dalla controllante A la totalità dei prodotti, che rivende sul mercato italiano attraverso due canali: i) catene di grande distribuzione; ii) negozi specializzati.</a:t>
            </a:r>
          </a:p>
          <a:p>
            <a:pPr marL="171450" indent="-171450">
              <a:buFont typeface="Courier New" panose="02070309020205020404" pitchFamily="49" charset="0"/>
              <a:buChar char="o"/>
            </a:pPr>
            <a:endParaRPr lang="it-IT" dirty="0" smtClean="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Le lavastoviglie prodotte dalla controllante A sono distribuite in Italia sia tramite B, sia tramite </a:t>
            </a:r>
            <a:r>
              <a:rPr lang="it-IT" b="1" dirty="0" smtClean="0">
                <a:latin typeface="Garamond" panose="02020404030301010803" pitchFamily="18" charset="0"/>
              </a:rPr>
              <a:t>C</a:t>
            </a:r>
            <a:r>
              <a:rPr lang="it-IT" dirty="0" smtClean="0">
                <a:latin typeface="Garamond" panose="02020404030301010803" pitchFamily="18" charset="0"/>
              </a:rPr>
              <a:t>; quest’ultimo è un </a:t>
            </a:r>
            <a:r>
              <a:rPr lang="it-IT" b="1" dirty="0" smtClean="0">
                <a:latin typeface="Garamond" panose="02020404030301010803" pitchFamily="18" charset="0"/>
              </a:rPr>
              <a:t>distributore indipendente </a:t>
            </a:r>
            <a:r>
              <a:rPr lang="it-IT" dirty="0" smtClean="0">
                <a:latin typeface="Garamond" panose="02020404030301010803" pitchFamily="18" charset="0"/>
              </a:rPr>
              <a:t>di elettrodomestici, il quale garantisce un adeguato sbocco ai prodotti, aggiuntivo rispetto a quello garantito da B. Tuttavia, poiché la gamma dei prodotti venduti a B è superiore rispetto a quella dei prodotti venduti a C, contrassegnati anche da un diverso marchio, non è possibile, o comunque agevole, calcolare aggiustamenti ai prezzi per rendere le due transazioni sufficientemente confrontabili.</a:t>
            </a:r>
          </a:p>
          <a:p>
            <a:pPr marL="171450" indent="-171450">
              <a:buFont typeface="Courier New" panose="02070309020205020404" pitchFamily="49" charset="0"/>
              <a:buChar char="o"/>
            </a:pPr>
            <a:endParaRPr lang="it-IT" sz="1400" dirty="0">
              <a:latin typeface="Garamond" panose="02020404030301010803" pitchFamily="18" charset="0"/>
            </a:endParaRPr>
          </a:p>
        </p:txBody>
      </p:sp>
      <p:grpSp>
        <p:nvGrpSpPr>
          <p:cNvPr id="7" name="Group 6"/>
          <p:cNvGrpSpPr/>
          <p:nvPr/>
        </p:nvGrpSpPr>
        <p:grpSpPr>
          <a:xfrm>
            <a:off x="395926" y="364176"/>
            <a:ext cx="8328581" cy="148472"/>
            <a:chOff x="527901" y="527901"/>
            <a:chExt cx="11104775" cy="197963"/>
          </a:xfrm>
        </p:grpSpPr>
        <p:cxnSp>
          <p:nvCxnSpPr>
            <p:cNvPr id="8" name="Straight Connector 7"/>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600959" y="438412"/>
            <a:ext cx="6351776"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Method - esempio</a:t>
            </a:r>
            <a:endParaRPr lang="en-US" sz="2800" b="1" i="1" u="sng" dirty="0">
              <a:latin typeface="Garamond" panose="02020404030301010803" pitchFamily="18" charset="0"/>
            </a:endParaRPr>
          </a:p>
        </p:txBody>
      </p:sp>
      <p:sp>
        <p:nvSpPr>
          <p:cNvPr id="13" name="TextBox 12"/>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2</a:t>
            </a:r>
            <a:endParaRPr lang="en-US" i="1" u="sng" dirty="0">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16</a:t>
            </a:fld>
            <a:endParaRPr lang="en-US"/>
          </a:p>
        </p:txBody>
      </p:sp>
    </p:spTree>
    <p:extLst>
      <p:ext uri="{BB962C8B-B14F-4D97-AF65-F5344CB8AC3E}">
        <p14:creationId xmlns:p14="http://schemas.microsoft.com/office/powerpoint/2010/main" val="4041435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2297" y="1663857"/>
            <a:ext cx="7475838" cy="4247317"/>
          </a:xfrm>
          <a:prstGeom prst="rect">
            <a:avLst/>
          </a:prstGeom>
        </p:spPr>
        <p:txBody>
          <a:bodyPr wrap="square">
            <a:spAutoFit/>
          </a:bodyPr>
          <a:lstStyle/>
          <a:p>
            <a:pPr marL="171450" indent="-171450">
              <a:buFont typeface="Courier New" panose="02070309020205020404" pitchFamily="49" charset="0"/>
              <a:buChar char="o"/>
            </a:pPr>
            <a:r>
              <a:rPr lang="it-IT" dirty="0" smtClean="0">
                <a:latin typeface="Garamond" panose="02020404030301010803" pitchFamily="18" charset="0"/>
              </a:rPr>
              <a:t>Per completare la linea di prodotti, B acquista anche lavatrici da un </a:t>
            </a:r>
            <a:r>
              <a:rPr lang="it-IT" b="1" dirty="0" smtClean="0">
                <a:latin typeface="Garamond" panose="02020404030301010803" pitchFamily="18" charset="0"/>
              </a:rPr>
              <a:t>produttore terzo indipendente, D</a:t>
            </a:r>
            <a:r>
              <a:rPr lang="it-IT" dirty="0" smtClean="0">
                <a:latin typeface="Garamond" panose="02020404030301010803" pitchFamily="18" charset="0"/>
              </a:rPr>
              <a:t>. Le lavatrici sono vendute alla stessa tipologia di consumatori che acquistano le lavastoviglie, hanno un valore unitario abbastanza simile a queste ultimi e sono acquistate a condizioni contrattuali e per volumi comparabili.</a:t>
            </a:r>
          </a:p>
          <a:p>
            <a:pPr marL="171450" indent="-171450">
              <a:buFont typeface="Courier New" panose="02070309020205020404" pitchFamily="49" charset="0"/>
              <a:buChar char="o"/>
            </a:pPr>
            <a:endParaRPr lang="it-IT" dirty="0" smtClean="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Le funzioni svolte e i rischi assunti da B nell'attività di distribuzione, rispettivamente, delle lavatrici acquistate da D, e delle lavastoviglie acquistate da A, sono comparabili.</a:t>
            </a:r>
          </a:p>
          <a:p>
            <a:endParaRPr lang="it-IT" dirty="0" smtClean="0">
              <a:latin typeface="Garamond" panose="02020404030301010803" pitchFamily="18" charset="0"/>
            </a:endParaRPr>
          </a:p>
          <a:p>
            <a:r>
              <a:rPr lang="it-IT" b="1" dirty="0" smtClean="0">
                <a:latin typeface="Garamond" panose="02020404030301010803" pitchFamily="18" charset="0"/>
              </a:rPr>
              <a:t>Ipotesi (2/2)</a:t>
            </a:r>
            <a:r>
              <a:rPr lang="it-IT" dirty="0" smtClean="0">
                <a:latin typeface="Garamond" panose="02020404030301010803" pitchFamily="18" charset="0"/>
              </a:rPr>
              <a:t>:</a:t>
            </a:r>
          </a:p>
          <a:p>
            <a:endParaRPr lang="it-IT" dirty="0" smtClean="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La casa madre A sta adottando una strategia di espansione in alcuni mercati emergenti dell'Est Europa, attraverso un </a:t>
            </a:r>
            <a:r>
              <a:rPr lang="it-IT" b="1" dirty="0" smtClean="0">
                <a:latin typeface="Garamond" panose="02020404030301010803" pitchFamily="18" charset="0"/>
              </a:rPr>
              <a:t>distributore terzo, E</a:t>
            </a:r>
            <a:r>
              <a:rPr lang="it-IT" dirty="0" smtClean="0">
                <a:latin typeface="Garamond" panose="02020404030301010803" pitchFamily="18" charset="0"/>
              </a:rPr>
              <a:t>. Il mercato italiano è invece considerato un mercato consolidato / maturo per il gruppo.</a:t>
            </a:r>
            <a:endParaRPr lang="it-IT"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600959" y="438412"/>
            <a:ext cx="6458868"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Method - esempio</a:t>
            </a:r>
            <a:endParaRPr lang="en-US" sz="2800" b="1" i="1" u="sng" dirty="0">
              <a:latin typeface="Garamond" panose="02020404030301010803" pitchFamily="18" charset="0"/>
            </a:endParaRPr>
          </a:p>
        </p:txBody>
      </p:sp>
      <p:sp>
        <p:nvSpPr>
          <p:cNvPr id="10" name="TextBox 9"/>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2 - continua</a:t>
            </a:r>
            <a:endParaRPr lang="en-US"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17</a:t>
            </a:fld>
            <a:endParaRPr lang="en-US"/>
          </a:p>
        </p:txBody>
      </p:sp>
    </p:spTree>
    <p:extLst>
      <p:ext uri="{BB962C8B-B14F-4D97-AF65-F5344CB8AC3E}">
        <p14:creationId xmlns:p14="http://schemas.microsoft.com/office/powerpoint/2010/main" val="935988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0959" y="438412"/>
            <a:ext cx="6505235"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a:t>
            </a:r>
            <a:r>
              <a:rPr lang="en-US" sz="2800" b="1" i="1" u="sng" dirty="0">
                <a:latin typeface="Garamond" panose="02020404030301010803" pitchFamily="18" charset="0"/>
              </a:rPr>
              <a:t>M</a:t>
            </a:r>
            <a:r>
              <a:rPr lang="en-US" sz="2800" b="1" i="1" u="sng" dirty="0" smtClean="0">
                <a:latin typeface="Garamond" panose="02020404030301010803" pitchFamily="18" charset="0"/>
              </a:rPr>
              <a:t>ethod - esempio</a:t>
            </a:r>
            <a:endParaRPr lang="en-US" sz="2800" b="1" i="1" u="sng" dirty="0">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10" name="Straight Connector 9"/>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Slide Number Placeholder 1"/>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EC5C06A-4225-44F2-97B0-5B6E32F4D6CD}" type="slidenum">
              <a:rPr lang="en-US" smtClean="0"/>
              <a:pPr/>
              <a:t>18</a:t>
            </a:fld>
            <a:endParaRPr lang="en-US"/>
          </a:p>
        </p:txBody>
      </p:sp>
      <p:sp>
        <p:nvSpPr>
          <p:cNvPr id="30" name="Rounded Rectangle 2"/>
          <p:cNvSpPr/>
          <p:nvPr/>
        </p:nvSpPr>
        <p:spPr>
          <a:xfrm>
            <a:off x="524647" y="3606800"/>
            <a:ext cx="1828800" cy="864974"/>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A </a:t>
            </a:r>
          </a:p>
          <a:p>
            <a:pPr algn="ctr"/>
            <a:r>
              <a:rPr lang="it-IT" b="1" dirty="0" smtClean="0">
                <a:solidFill>
                  <a:schemeClr val="tx1"/>
                </a:solidFill>
                <a:latin typeface="Garamond" panose="02020404030301010803" pitchFamily="18" charset="0"/>
              </a:rPr>
              <a:t>Controllante Germania</a:t>
            </a:r>
            <a:endParaRPr lang="it-IT" b="1" dirty="0">
              <a:solidFill>
                <a:schemeClr val="tx1"/>
              </a:solidFill>
              <a:latin typeface="Garamond" panose="02020404030301010803" pitchFamily="18" charset="0"/>
            </a:endParaRPr>
          </a:p>
        </p:txBody>
      </p:sp>
      <p:sp>
        <p:nvSpPr>
          <p:cNvPr id="31" name="Rounded Rectangle 3"/>
          <p:cNvSpPr/>
          <p:nvPr/>
        </p:nvSpPr>
        <p:spPr>
          <a:xfrm>
            <a:off x="3494388" y="4429207"/>
            <a:ext cx="1828800" cy="83202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C </a:t>
            </a:r>
          </a:p>
          <a:p>
            <a:pPr algn="ctr"/>
            <a:r>
              <a:rPr lang="it-IT" b="1" dirty="0">
                <a:solidFill>
                  <a:schemeClr val="tx1"/>
                </a:solidFill>
                <a:latin typeface="Garamond" panose="02020404030301010803" pitchFamily="18" charset="0"/>
              </a:rPr>
              <a:t>Distributore Terzo Italia</a:t>
            </a:r>
          </a:p>
        </p:txBody>
      </p:sp>
      <p:sp>
        <p:nvSpPr>
          <p:cNvPr id="32" name="Rounded Rectangle 4"/>
          <p:cNvSpPr/>
          <p:nvPr/>
        </p:nvSpPr>
        <p:spPr>
          <a:xfrm>
            <a:off x="3494388" y="2841367"/>
            <a:ext cx="1828800"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 </a:t>
            </a:r>
          </a:p>
          <a:p>
            <a:pPr algn="ctr"/>
            <a:r>
              <a:rPr lang="it-IT" b="1" dirty="0">
                <a:solidFill>
                  <a:schemeClr val="tx1"/>
                </a:solidFill>
                <a:latin typeface="Garamond" panose="02020404030301010803" pitchFamily="18" charset="0"/>
              </a:rPr>
              <a:t>Controllata Italia</a:t>
            </a:r>
          </a:p>
        </p:txBody>
      </p:sp>
      <p:cxnSp>
        <p:nvCxnSpPr>
          <p:cNvPr id="33" name="Elbow Connector 6"/>
          <p:cNvCxnSpPr>
            <a:stCxn id="30" idx="3"/>
            <a:endCxn id="31" idx="1"/>
          </p:cNvCxnSpPr>
          <p:nvPr/>
        </p:nvCxnSpPr>
        <p:spPr>
          <a:xfrm>
            <a:off x="2353447" y="4039287"/>
            <a:ext cx="1140941" cy="805934"/>
          </a:xfrm>
          <a:prstGeom prst="bentConnector3">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7"/>
          <p:cNvCxnSpPr>
            <a:stCxn id="30" idx="3"/>
            <a:endCxn id="32" idx="1"/>
          </p:cNvCxnSpPr>
          <p:nvPr/>
        </p:nvCxnSpPr>
        <p:spPr>
          <a:xfrm flipV="1">
            <a:off x="2353447" y="3229918"/>
            <a:ext cx="1140941" cy="809369"/>
          </a:xfrm>
          <a:prstGeom prst="bentConnector3">
            <a:avLst>
              <a:gd name="adj1" fmla="val 50000"/>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12"/>
          <p:cNvSpPr/>
          <p:nvPr/>
        </p:nvSpPr>
        <p:spPr>
          <a:xfrm>
            <a:off x="6208240" y="3146853"/>
            <a:ext cx="2389488" cy="5766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Grande </a:t>
            </a:r>
            <a:r>
              <a:rPr lang="it-IT" dirty="0" smtClean="0">
                <a:solidFill>
                  <a:schemeClr val="tx1"/>
                </a:solidFill>
                <a:latin typeface="Garamond" panose="02020404030301010803" pitchFamily="18" charset="0"/>
              </a:rPr>
              <a:t>distribuzione / Catene</a:t>
            </a:r>
            <a:endParaRPr lang="it-IT" dirty="0">
              <a:solidFill>
                <a:schemeClr val="tx1"/>
              </a:solidFill>
              <a:latin typeface="Garamond" panose="02020404030301010803" pitchFamily="18" charset="0"/>
            </a:endParaRPr>
          </a:p>
        </p:txBody>
      </p:sp>
      <p:sp>
        <p:nvSpPr>
          <p:cNvPr id="36" name="Rounded Rectangle 13"/>
          <p:cNvSpPr/>
          <p:nvPr/>
        </p:nvSpPr>
        <p:spPr>
          <a:xfrm>
            <a:off x="6208240" y="3981364"/>
            <a:ext cx="2389488" cy="5766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Negozi Specializzati</a:t>
            </a:r>
          </a:p>
        </p:txBody>
      </p:sp>
      <p:sp>
        <p:nvSpPr>
          <p:cNvPr id="37" name="Rounded Rectangle 14"/>
          <p:cNvSpPr/>
          <p:nvPr/>
        </p:nvSpPr>
        <p:spPr>
          <a:xfrm>
            <a:off x="3483213" y="5882502"/>
            <a:ext cx="1971724" cy="74314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E</a:t>
            </a:r>
          </a:p>
          <a:p>
            <a:pPr algn="ctr"/>
            <a:r>
              <a:rPr lang="it-IT" sz="1600" dirty="0" smtClean="0">
                <a:solidFill>
                  <a:schemeClr val="tx1"/>
                </a:solidFill>
                <a:latin typeface="Garamond" panose="02020404030301010803" pitchFamily="18" charset="0"/>
              </a:rPr>
              <a:t>Distributore Terzo Est Europa</a:t>
            </a:r>
            <a:endParaRPr lang="it-IT" sz="1600" dirty="0">
              <a:solidFill>
                <a:schemeClr val="tx1"/>
              </a:solidFill>
              <a:latin typeface="Garamond" panose="02020404030301010803" pitchFamily="18" charset="0"/>
            </a:endParaRPr>
          </a:p>
        </p:txBody>
      </p:sp>
      <p:cxnSp>
        <p:nvCxnSpPr>
          <p:cNvPr id="38" name="Elbow Connector 16"/>
          <p:cNvCxnSpPr/>
          <p:nvPr/>
        </p:nvCxnSpPr>
        <p:spPr>
          <a:xfrm>
            <a:off x="821318" y="4471774"/>
            <a:ext cx="2661895" cy="1782302"/>
          </a:xfrm>
          <a:prstGeom prst="bentConnector3">
            <a:avLst>
              <a:gd name="adj1" fmla="val -5467"/>
            </a:avLst>
          </a:prstGeom>
          <a:ln w="15875">
            <a:solidFill>
              <a:schemeClr val="accent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19"/>
          <p:cNvCxnSpPr>
            <a:stCxn id="32" idx="3"/>
          </p:cNvCxnSpPr>
          <p:nvPr/>
        </p:nvCxnSpPr>
        <p:spPr>
          <a:xfrm>
            <a:off x="5323188" y="3229918"/>
            <a:ext cx="425149" cy="578021"/>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21"/>
          <p:cNvCxnSpPr/>
          <p:nvPr/>
        </p:nvCxnSpPr>
        <p:spPr>
          <a:xfrm flipV="1">
            <a:off x="5321515" y="3882423"/>
            <a:ext cx="426822" cy="609258"/>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Left Brace 24"/>
          <p:cNvSpPr/>
          <p:nvPr/>
        </p:nvSpPr>
        <p:spPr>
          <a:xfrm>
            <a:off x="5904341" y="3019593"/>
            <a:ext cx="293859" cy="1604322"/>
          </a:xfrm>
          <a:prstGeom prst="leftBrac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2" name="TextBox 27"/>
          <p:cNvSpPr txBox="1"/>
          <p:nvPr/>
        </p:nvSpPr>
        <p:spPr>
          <a:xfrm>
            <a:off x="252617" y="1105847"/>
            <a:ext cx="2208622" cy="369332"/>
          </a:xfrm>
          <a:prstGeom prst="rect">
            <a:avLst/>
          </a:prstGeom>
          <a:noFill/>
          <a:ln>
            <a:solidFill>
              <a:schemeClr val="accent1">
                <a:lumMod val="50000"/>
              </a:schemeClr>
            </a:solidFill>
          </a:ln>
        </p:spPr>
        <p:txBody>
          <a:bodyPr wrap="square" rtlCol="0">
            <a:spAutoFit/>
          </a:bodyPr>
          <a:lstStyle/>
          <a:p>
            <a:pPr algn="ctr"/>
            <a:r>
              <a:rPr lang="it-IT" b="1" dirty="0" smtClean="0">
                <a:solidFill>
                  <a:schemeClr val="accent1">
                    <a:lumMod val="50000"/>
                  </a:schemeClr>
                </a:solidFill>
              </a:rPr>
              <a:t>Mappatura dei flussi</a:t>
            </a:r>
            <a:endParaRPr lang="it-IT" b="1" dirty="0">
              <a:solidFill>
                <a:schemeClr val="accent1">
                  <a:lumMod val="50000"/>
                </a:schemeClr>
              </a:solidFill>
            </a:endParaRPr>
          </a:p>
        </p:txBody>
      </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4639" y="3146853"/>
            <a:ext cx="1021581" cy="766186"/>
          </a:xfrm>
          <a:prstGeom prst="rect">
            <a:avLst/>
          </a:prstGeom>
        </p:spPr>
      </p:pic>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9124" y="2413408"/>
            <a:ext cx="1055177" cy="791383"/>
          </a:xfrm>
          <a:prstGeom prst="rect">
            <a:avLst/>
          </a:prstGeom>
        </p:spPr>
      </p:pic>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8581" y="4845220"/>
            <a:ext cx="1055177" cy="791383"/>
          </a:xfrm>
          <a:prstGeom prst="rect">
            <a:avLst/>
          </a:prstGeom>
        </p:spPr>
      </p:pic>
      <p:cxnSp>
        <p:nvCxnSpPr>
          <p:cNvPr id="46" name="Straight Arrow Connector 46"/>
          <p:cNvCxnSpPr>
            <a:stCxn id="47" idx="2"/>
          </p:cNvCxnSpPr>
          <p:nvPr/>
        </p:nvCxnSpPr>
        <p:spPr>
          <a:xfrm>
            <a:off x="1394050" y="2879526"/>
            <a:ext cx="1801562" cy="3352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7" name="TextBox 49"/>
          <p:cNvSpPr txBox="1"/>
          <p:nvPr/>
        </p:nvSpPr>
        <p:spPr>
          <a:xfrm>
            <a:off x="434653" y="2048529"/>
            <a:ext cx="1918794" cy="830997"/>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standard per uso domestico</a:t>
            </a:r>
          </a:p>
          <a:p>
            <a:pPr algn="ctr"/>
            <a:r>
              <a:rPr lang="it-IT" sz="1200" dirty="0" smtClean="0">
                <a:latin typeface="Garamond" panose="02020404030301010803" pitchFamily="18" charset="0"/>
              </a:rPr>
              <a:t>(lavastoviglie a marchio alfa) Transfer </a:t>
            </a:r>
            <a:r>
              <a:rPr lang="it-IT" sz="1200" dirty="0" err="1" smtClean="0">
                <a:latin typeface="Garamond" panose="02020404030301010803" pitchFamily="18" charset="0"/>
              </a:rPr>
              <a:t>price</a:t>
            </a:r>
            <a:r>
              <a:rPr lang="it-IT" sz="1200" dirty="0" smtClean="0">
                <a:latin typeface="Garamond" panose="02020404030301010803" pitchFamily="18" charset="0"/>
              </a:rPr>
              <a:t>= ?</a:t>
            </a:r>
            <a:endParaRPr lang="it-IT" sz="1200" dirty="0">
              <a:latin typeface="Garamond" panose="02020404030301010803" pitchFamily="18" charset="0"/>
            </a:endParaRPr>
          </a:p>
        </p:txBody>
      </p:sp>
      <p:sp>
        <p:nvSpPr>
          <p:cNvPr id="80" name="Rounded Rectangle 14"/>
          <p:cNvSpPr/>
          <p:nvPr/>
        </p:nvSpPr>
        <p:spPr>
          <a:xfrm>
            <a:off x="3483213" y="1559035"/>
            <a:ext cx="1838302" cy="531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Garamond" panose="02020404030301010803" pitchFamily="18" charset="0"/>
              </a:rPr>
              <a:t>D</a:t>
            </a:r>
            <a:endParaRPr lang="it-IT" dirty="0" smtClean="0">
              <a:solidFill>
                <a:schemeClr val="tx1"/>
              </a:solidFill>
              <a:latin typeface="Garamond" panose="02020404030301010803" pitchFamily="18" charset="0"/>
            </a:endParaRPr>
          </a:p>
          <a:p>
            <a:pPr algn="ctr"/>
            <a:r>
              <a:rPr lang="it-IT" dirty="0" smtClean="0">
                <a:solidFill>
                  <a:schemeClr val="tx1"/>
                </a:solidFill>
                <a:latin typeface="Garamond" panose="02020404030301010803" pitchFamily="18" charset="0"/>
              </a:rPr>
              <a:t>Fornitore Terzo</a:t>
            </a:r>
            <a:endParaRPr lang="it-IT" dirty="0">
              <a:solidFill>
                <a:schemeClr val="tx1"/>
              </a:solidFill>
              <a:latin typeface="Garamond" panose="02020404030301010803" pitchFamily="18" charset="0"/>
            </a:endParaRPr>
          </a:p>
        </p:txBody>
      </p:sp>
      <p:cxnSp>
        <p:nvCxnSpPr>
          <p:cNvPr id="81" name="Straight Arrow Connector 46"/>
          <p:cNvCxnSpPr>
            <a:stCxn id="80" idx="2"/>
            <a:endCxn id="32" idx="0"/>
          </p:cNvCxnSpPr>
          <p:nvPr/>
        </p:nvCxnSpPr>
        <p:spPr>
          <a:xfrm>
            <a:off x="4402364" y="2090235"/>
            <a:ext cx="6424" cy="751132"/>
          </a:xfrm>
          <a:prstGeom prst="straightConnector1">
            <a:avLst/>
          </a:prstGeom>
          <a:ln w="317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46"/>
          <p:cNvCxnSpPr/>
          <p:nvPr/>
        </p:nvCxnSpPr>
        <p:spPr>
          <a:xfrm>
            <a:off x="5399972" y="3216075"/>
            <a:ext cx="513786" cy="418527"/>
          </a:xfrm>
          <a:prstGeom prst="straightConnector1">
            <a:avLst/>
          </a:prstGeom>
          <a:ln w="31750">
            <a:prstDash val="dash"/>
            <a:tailEnd type="triangle"/>
          </a:ln>
        </p:spPr>
        <p:style>
          <a:lnRef idx="1">
            <a:schemeClr val="accent1"/>
          </a:lnRef>
          <a:fillRef idx="0">
            <a:schemeClr val="accent1"/>
          </a:fillRef>
          <a:effectRef idx="0">
            <a:schemeClr val="accent1"/>
          </a:effectRef>
          <a:fontRef idx="minor">
            <a:schemeClr val="tx1"/>
          </a:fontRef>
        </p:style>
      </p:cxnSp>
      <p:sp>
        <p:nvSpPr>
          <p:cNvPr id="88" name="TextBox 49"/>
          <p:cNvSpPr txBox="1"/>
          <p:nvPr/>
        </p:nvSpPr>
        <p:spPr>
          <a:xfrm>
            <a:off x="6113127" y="1658759"/>
            <a:ext cx="1986134"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standard per uso domestico (lavatrici)</a:t>
            </a:r>
            <a:endParaRPr lang="it-IT" sz="1200" dirty="0">
              <a:latin typeface="Garamond" panose="02020404030301010803" pitchFamily="18" charset="0"/>
            </a:endParaRPr>
          </a:p>
        </p:txBody>
      </p:sp>
      <p:cxnSp>
        <p:nvCxnSpPr>
          <p:cNvPr id="89" name="Straight Arrow Connector 46"/>
          <p:cNvCxnSpPr/>
          <p:nvPr/>
        </p:nvCxnSpPr>
        <p:spPr>
          <a:xfrm flipH="1">
            <a:off x="4408787" y="2123514"/>
            <a:ext cx="2375244" cy="28989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1" name="TextBox 49"/>
          <p:cNvSpPr txBox="1"/>
          <p:nvPr/>
        </p:nvSpPr>
        <p:spPr>
          <a:xfrm>
            <a:off x="972734" y="5128769"/>
            <a:ext cx="2026598" cy="646331"/>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ad alta gamma per uso domestico</a:t>
            </a:r>
          </a:p>
          <a:p>
            <a:pPr algn="ctr"/>
            <a:r>
              <a:rPr lang="it-IT" sz="1200" dirty="0" smtClean="0">
                <a:latin typeface="Garamond" panose="02020404030301010803" pitchFamily="18" charset="0"/>
              </a:rPr>
              <a:t>(lavastoviglie a marchio beta)</a:t>
            </a:r>
            <a:endParaRPr lang="it-IT" sz="1200" dirty="0">
              <a:latin typeface="Garamond" panose="02020404030301010803" pitchFamily="18" charset="0"/>
            </a:endParaRPr>
          </a:p>
        </p:txBody>
      </p:sp>
      <p:cxnSp>
        <p:nvCxnSpPr>
          <p:cNvPr id="92" name="Straight Arrow Connector 46"/>
          <p:cNvCxnSpPr>
            <a:stCxn id="91" idx="0"/>
          </p:cNvCxnSpPr>
          <p:nvPr/>
        </p:nvCxnSpPr>
        <p:spPr>
          <a:xfrm flipV="1">
            <a:off x="1986033" y="4860409"/>
            <a:ext cx="1238670" cy="26836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5" name="TextBox 49"/>
          <p:cNvSpPr txBox="1"/>
          <p:nvPr/>
        </p:nvSpPr>
        <p:spPr>
          <a:xfrm>
            <a:off x="600959" y="6305040"/>
            <a:ext cx="2594653"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Prodotti standard per uso domestico</a:t>
            </a:r>
          </a:p>
          <a:p>
            <a:pPr algn="ctr"/>
            <a:r>
              <a:rPr lang="it-IT" sz="1200" dirty="0" smtClean="0">
                <a:latin typeface="Garamond" panose="02020404030301010803" pitchFamily="18" charset="0"/>
              </a:rPr>
              <a:t>(lavastoviglie a marchio alfa)</a:t>
            </a:r>
            <a:endParaRPr lang="it-IT" sz="1200" dirty="0">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18</a:t>
            </a:fld>
            <a:endParaRPr lang="en-US"/>
          </a:p>
        </p:txBody>
      </p:sp>
    </p:spTree>
    <p:extLst>
      <p:ext uri="{BB962C8B-B14F-4D97-AF65-F5344CB8AC3E}">
        <p14:creationId xmlns:p14="http://schemas.microsoft.com/office/powerpoint/2010/main" val="1462274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213" y="1604801"/>
            <a:ext cx="7550474" cy="4493538"/>
          </a:xfrm>
          <a:prstGeom prst="rect">
            <a:avLst/>
          </a:prstGeom>
        </p:spPr>
        <p:txBody>
          <a:bodyPr wrap="square">
            <a:spAutoFit/>
          </a:bodyPr>
          <a:lstStyle/>
          <a:p>
            <a:r>
              <a:rPr lang="it-IT" b="1" u="sng" dirty="0">
                <a:latin typeface="Garamond" panose="02020404030301010803" pitchFamily="18" charset="0"/>
              </a:rPr>
              <a:t>Scelta e applicazione del </a:t>
            </a:r>
            <a:r>
              <a:rPr lang="it-IT" b="1" u="sng" dirty="0" smtClean="0">
                <a:latin typeface="Garamond" panose="02020404030301010803" pitchFamily="18" charset="0"/>
              </a:rPr>
              <a:t>metodo</a:t>
            </a:r>
          </a:p>
          <a:p>
            <a:endParaRPr lang="it-IT" b="1" u="sng"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Il </a:t>
            </a:r>
            <a:r>
              <a:rPr lang="it-IT" dirty="0">
                <a:latin typeface="Garamond" panose="02020404030301010803" pitchFamily="18" charset="0"/>
              </a:rPr>
              <a:t>metodo del </a:t>
            </a:r>
            <a:r>
              <a:rPr lang="it-IT" b="1" dirty="0">
                <a:latin typeface="Garamond" panose="02020404030301010803" pitchFamily="18" charset="0"/>
              </a:rPr>
              <a:t>prezzo di rivendita</a:t>
            </a:r>
            <a:r>
              <a:rPr lang="it-IT" dirty="0">
                <a:latin typeface="Garamond" panose="02020404030301010803" pitchFamily="18" charset="0"/>
              </a:rPr>
              <a:t>, applicato confrontando le transazioni controllate </a:t>
            </a:r>
            <a:r>
              <a:rPr lang="it-IT" dirty="0" smtClean="0">
                <a:latin typeface="Garamond" panose="02020404030301010803" pitchFamily="18" charset="0"/>
              </a:rPr>
              <a:t>con quelle </a:t>
            </a:r>
            <a:r>
              <a:rPr lang="it-IT" dirty="0">
                <a:latin typeface="Garamond" panose="02020404030301010803" pitchFamily="18" charset="0"/>
              </a:rPr>
              <a:t>tra D e B, </a:t>
            </a:r>
            <a:r>
              <a:rPr lang="it-IT" dirty="0" smtClean="0">
                <a:latin typeface="Garamond" panose="02020404030301010803" pitchFamily="18" charset="0"/>
              </a:rPr>
              <a:t>potrebbe approssimare </a:t>
            </a:r>
            <a:r>
              <a:rPr lang="it-IT" dirty="0">
                <a:latin typeface="Garamond" panose="02020404030301010803" pitchFamily="18" charset="0"/>
              </a:rPr>
              <a:t>con buona precisione condizioni di </a:t>
            </a:r>
            <a:r>
              <a:rPr lang="it-IT" dirty="0" smtClean="0">
                <a:latin typeface="Garamond" panose="02020404030301010803" pitchFamily="18" charset="0"/>
              </a:rPr>
              <a:t>libera concorrenza</a:t>
            </a:r>
            <a:r>
              <a:rPr lang="it-IT" dirty="0">
                <a:latin typeface="Garamond" panose="02020404030301010803" pitchFamily="18" charset="0"/>
              </a:rPr>
              <a:t>. Perciò, si procederà confrontando, all’interno </a:t>
            </a:r>
            <a:r>
              <a:rPr lang="it-IT" dirty="0" smtClean="0">
                <a:latin typeface="Garamond" panose="02020404030301010803" pitchFamily="18" charset="0"/>
              </a:rPr>
              <a:t>dell’attività economica </a:t>
            </a:r>
            <a:r>
              <a:rPr lang="it-IT" dirty="0">
                <a:latin typeface="Garamond" panose="02020404030301010803" pitchFamily="18" charset="0"/>
              </a:rPr>
              <a:t>di </a:t>
            </a:r>
            <a:r>
              <a:rPr lang="it-IT" dirty="0" smtClean="0">
                <a:latin typeface="Garamond" panose="02020404030301010803" pitchFamily="18" charset="0"/>
              </a:rPr>
              <a:t>B, i </a:t>
            </a:r>
            <a:r>
              <a:rPr lang="it-IT" dirty="0">
                <a:latin typeface="Garamond" panose="02020404030301010803" pitchFamily="18" charset="0"/>
              </a:rPr>
              <a:t>margini di profitto lordi (prezzo di vendita meno costo di acquisto) conseguiti </a:t>
            </a:r>
            <a:r>
              <a:rPr lang="it-IT" dirty="0" smtClean="0">
                <a:latin typeface="Garamond" panose="02020404030301010803" pitchFamily="18" charset="0"/>
              </a:rPr>
              <a:t>nelle vendite </a:t>
            </a:r>
            <a:r>
              <a:rPr lang="it-IT" dirty="0">
                <a:latin typeface="Garamond" panose="02020404030301010803" pitchFamily="18" charset="0"/>
              </a:rPr>
              <a:t>di lavastoviglie (transazione controllata) con quelli conseguiti nelle vendite </a:t>
            </a:r>
            <a:r>
              <a:rPr lang="it-IT" dirty="0" smtClean="0">
                <a:latin typeface="Garamond" panose="02020404030301010803" pitchFamily="18" charset="0"/>
              </a:rPr>
              <a:t>di lavatrici </a:t>
            </a:r>
            <a:r>
              <a:rPr lang="it-IT" dirty="0">
                <a:latin typeface="Garamond" panose="02020404030301010803" pitchFamily="18" charset="0"/>
              </a:rPr>
              <a:t>(transazione non controllata) tramite "confronto interno</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Ipotizzando </a:t>
            </a:r>
            <a:r>
              <a:rPr lang="it-IT" dirty="0">
                <a:latin typeface="Garamond" panose="02020404030301010803" pitchFamily="18" charset="0"/>
              </a:rPr>
              <a:t>che le lavatrici siano acquistate (per unità) a 50 e rivendute a 100, e che </a:t>
            </a:r>
            <a:r>
              <a:rPr lang="it-IT" dirty="0" smtClean="0">
                <a:latin typeface="Garamond" panose="02020404030301010803" pitchFamily="18" charset="0"/>
              </a:rPr>
              <a:t>le lavastoviglie </a:t>
            </a:r>
            <a:r>
              <a:rPr lang="it-IT" dirty="0">
                <a:latin typeface="Garamond" panose="02020404030301010803" pitchFamily="18" charset="0"/>
              </a:rPr>
              <a:t>siano rivendute ai </a:t>
            </a:r>
            <a:r>
              <a:rPr lang="it-IT" dirty="0" smtClean="0">
                <a:latin typeface="Garamond" panose="02020404030301010803" pitchFamily="18" charset="0"/>
              </a:rPr>
              <a:t>clienti indipendenti </a:t>
            </a:r>
            <a:r>
              <a:rPr lang="it-IT" dirty="0">
                <a:latin typeface="Garamond" panose="02020404030301010803" pitchFamily="18" charset="0"/>
              </a:rPr>
              <a:t>(per unità) a 80, ne consegue </a:t>
            </a:r>
            <a:r>
              <a:rPr lang="it-IT" dirty="0" smtClean="0">
                <a:latin typeface="Garamond" panose="02020404030301010803" pitchFamily="18" charset="0"/>
              </a:rPr>
              <a:t>che queste </a:t>
            </a:r>
            <a:r>
              <a:rPr lang="it-IT" dirty="0">
                <a:latin typeface="Garamond" panose="02020404030301010803" pitchFamily="18" charset="0"/>
              </a:rPr>
              <a:t>ultime dovranno essere acquistate dalla casa madre a 40, affinché il </a:t>
            </a:r>
            <a:r>
              <a:rPr lang="it-IT" dirty="0" smtClean="0">
                <a:latin typeface="Garamond" panose="02020404030301010803" pitchFamily="18" charset="0"/>
              </a:rPr>
              <a:t>prezzo d’acquisto </a:t>
            </a:r>
            <a:r>
              <a:rPr lang="it-IT" dirty="0">
                <a:latin typeface="Garamond" panose="02020404030301010803" pitchFamily="18" charset="0"/>
              </a:rPr>
              <a:t>sia </a:t>
            </a:r>
            <a:r>
              <a:rPr lang="it-IT" dirty="0" smtClean="0">
                <a:latin typeface="Garamond" panose="02020404030301010803" pitchFamily="18" charset="0"/>
              </a:rPr>
              <a:t>considerato “normale</a:t>
            </a:r>
            <a:r>
              <a:rPr lang="it-IT" dirty="0">
                <a:latin typeface="Garamond" panose="02020404030301010803" pitchFamily="18" charset="0"/>
              </a:rPr>
              <a:t>” (il margine lordo è in entrambi i casi del 50</a:t>
            </a:r>
            <a:r>
              <a:rPr lang="it-IT" dirty="0" smtClean="0">
                <a:latin typeface="Garamond" panose="02020404030301010803" pitchFamily="18" charset="0"/>
              </a:rPr>
              <a:t>%).</a:t>
            </a:r>
          </a:p>
          <a:p>
            <a:pPr marL="171450" indent="-171450">
              <a:buFont typeface="Courier New" panose="02070309020205020404" pitchFamily="49" charset="0"/>
              <a:buChar char="o"/>
            </a:pPr>
            <a:endParaRPr lang="it-IT" sz="1600" dirty="0">
              <a:latin typeface="Garamond" panose="02020404030301010803" pitchFamily="18" charset="0"/>
            </a:endParaRPr>
          </a:p>
        </p:txBody>
      </p:sp>
      <p:sp>
        <p:nvSpPr>
          <p:cNvPr id="3" name="TextBox 2"/>
          <p:cNvSpPr txBox="1"/>
          <p:nvPr/>
        </p:nvSpPr>
        <p:spPr>
          <a:xfrm>
            <a:off x="600959" y="438412"/>
            <a:ext cx="6505235" cy="523220"/>
          </a:xfrm>
          <a:prstGeom prst="rect">
            <a:avLst/>
          </a:prstGeom>
          <a:noFill/>
        </p:spPr>
        <p:txBody>
          <a:bodyPr wrap="square" rtlCol="0">
            <a:spAutoFit/>
          </a:bodyPr>
          <a:lstStyle/>
          <a:p>
            <a:r>
              <a:rPr lang="en-US" sz="2800" b="1" i="1" u="sng" dirty="0" smtClean="0">
                <a:latin typeface="Garamond" panose="02020404030301010803" pitchFamily="18" charset="0"/>
              </a:rPr>
              <a:t>RPM – Resale </a:t>
            </a:r>
            <a:r>
              <a:rPr lang="en-US" sz="2800" b="1" i="1" u="sng" dirty="0">
                <a:latin typeface="Garamond" panose="02020404030301010803" pitchFamily="18" charset="0"/>
              </a:rPr>
              <a:t>P</a:t>
            </a:r>
            <a:r>
              <a:rPr lang="en-US" sz="2800" b="1" i="1" u="sng" dirty="0" smtClean="0">
                <a:latin typeface="Garamond" panose="02020404030301010803" pitchFamily="18" charset="0"/>
              </a:rPr>
              <a:t>rice </a:t>
            </a:r>
            <a:r>
              <a:rPr lang="en-US" sz="2800" b="1" i="1" u="sng" dirty="0">
                <a:latin typeface="Garamond" panose="02020404030301010803" pitchFamily="18" charset="0"/>
              </a:rPr>
              <a:t>M</a:t>
            </a:r>
            <a:r>
              <a:rPr lang="en-US" sz="2800" b="1" i="1" u="sng" dirty="0" smtClean="0">
                <a:latin typeface="Garamond" panose="02020404030301010803" pitchFamily="18" charset="0"/>
              </a:rPr>
              <a:t>ethod - esempio</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t>19</a:t>
            </a:fld>
            <a:endParaRPr lang="en-US"/>
          </a:p>
        </p:txBody>
      </p:sp>
    </p:spTree>
    <p:extLst>
      <p:ext uri="{BB962C8B-B14F-4D97-AF65-F5344CB8AC3E}">
        <p14:creationId xmlns:p14="http://schemas.microsoft.com/office/powerpoint/2010/main" val="55407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1119943" y="1629482"/>
            <a:ext cx="5400600" cy="3854901"/>
          </a:xfrm>
          <a:prstGeom prst="rect">
            <a:avLst/>
          </a:prstGeom>
          <a:noFill/>
        </p:spPr>
        <p:txBody>
          <a:bodyPr wrap="square" rtlCol="0">
            <a:spAutoFit/>
          </a:bodyPr>
          <a:lstStyle/>
          <a:p>
            <a:pPr>
              <a:spcAft>
                <a:spcPts val="900"/>
              </a:spcAft>
              <a:buFont typeface="Wingdings" pitchFamily="2" charset="2"/>
              <a:buChar char="§"/>
              <a:tabLst>
                <a:tab pos="266700" algn="l"/>
              </a:tabLst>
            </a:pPr>
            <a:r>
              <a:rPr lang="it-IT" b="1" i="1" dirty="0">
                <a:solidFill>
                  <a:schemeClr val="bg1"/>
                </a:solidFill>
                <a:latin typeface="Garamond" panose="02020404030301010803" pitchFamily="18" charset="0"/>
              </a:rPr>
              <a:t> 	</a:t>
            </a:r>
            <a:r>
              <a:rPr lang="it-IT" b="1" dirty="0" smtClean="0">
                <a:solidFill>
                  <a:schemeClr val="bg1"/>
                </a:solidFill>
                <a:latin typeface="Garamond" panose="02020404030301010803" pitchFamily="18" charset="0"/>
              </a:rPr>
              <a:t>Valore normale e </a:t>
            </a:r>
            <a:r>
              <a:rPr lang="it-IT" b="1" i="1" dirty="0" err="1" smtClean="0">
                <a:solidFill>
                  <a:schemeClr val="bg1"/>
                </a:solidFill>
                <a:latin typeface="Garamond" panose="02020404030301010803" pitchFamily="18" charset="0"/>
              </a:rPr>
              <a:t>arm’s</a:t>
            </a:r>
            <a:r>
              <a:rPr lang="it-IT" b="1" i="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length</a:t>
            </a:r>
            <a:r>
              <a:rPr lang="it-IT" b="1" i="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principle</a:t>
            </a:r>
            <a:endParaRPr lang="it-IT" b="1" i="1" dirty="0" smtClean="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I </a:t>
            </a:r>
            <a:r>
              <a:rPr lang="it-IT" b="1" dirty="0">
                <a:solidFill>
                  <a:schemeClr val="bg1"/>
                </a:solidFill>
                <a:latin typeface="Garamond" panose="02020404030301010803" pitchFamily="18" charset="0"/>
              </a:rPr>
              <a:t>cinque metodi TP</a:t>
            </a:r>
          </a:p>
          <a:p>
            <a:pPr lvl="1">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Comparable</a:t>
            </a:r>
            <a:r>
              <a:rPr lang="it-IT" b="1" i="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Uncontrolled</a:t>
            </a:r>
            <a:r>
              <a:rPr lang="it-IT" b="1" i="1" dirty="0" smtClean="0">
                <a:solidFill>
                  <a:schemeClr val="bg1"/>
                </a:solidFill>
                <a:latin typeface="Garamond" panose="02020404030301010803" pitchFamily="18" charset="0"/>
              </a:rPr>
              <a:t> Price</a:t>
            </a:r>
            <a:endParaRPr lang="it-IT" b="1" i="1" dirty="0">
              <a:solidFill>
                <a:schemeClr val="bg1"/>
              </a:solidFill>
              <a:latin typeface="Garamond" panose="02020404030301010803" pitchFamily="18" charset="0"/>
            </a:endParaRPr>
          </a:p>
          <a:p>
            <a:pPr lvl="1">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smtClean="0">
                <a:solidFill>
                  <a:schemeClr val="bg1"/>
                </a:solidFill>
                <a:latin typeface="Garamond" panose="02020404030301010803" pitchFamily="18" charset="0"/>
              </a:rPr>
              <a:t>Resale Price Method</a:t>
            </a:r>
            <a:endParaRPr lang="it-IT" b="1" i="1" dirty="0">
              <a:solidFill>
                <a:schemeClr val="bg1"/>
              </a:solidFill>
              <a:latin typeface="Garamond" panose="02020404030301010803" pitchFamily="18" charset="0"/>
            </a:endParaRPr>
          </a:p>
          <a:p>
            <a:pPr lvl="1">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Cost</a:t>
            </a:r>
            <a:r>
              <a:rPr lang="it-IT" b="1" i="1" dirty="0" smtClean="0">
                <a:solidFill>
                  <a:schemeClr val="bg1"/>
                </a:solidFill>
                <a:latin typeface="Garamond" panose="02020404030301010803" pitchFamily="18" charset="0"/>
              </a:rPr>
              <a:t> Plus Method</a:t>
            </a:r>
            <a:endParaRPr lang="it-IT" b="1" i="1" dirty="0">
              <a:solidFill>
                <a:schemeClr val="bg1"/>
              </a:solidFill>
              <a:latin typeface="Garamond" panose="02020404030301010803" pitchFamily="18" charset="0"/>
            </a:endParaRPr>
          </a:p>
          <a:p>
            <a:pPr lvl="1">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err="1" smtClean="0">
                <a:solidFill>
                  <a:schemeClr val="bg1"/>
                </a:solidFill>
                <a:latin typeface="Garamond" panose="02020404030301010803" pitchFamily="18" charset="0"/>
              </a:rPr>
              <a:t>Transactional</a:t>
            </a:r>
            <a:r>
              <a:rPr lang="it-IT" b="1" i="1" dirty="0" smtClean="0">
                <a:solidFill>
                  <a:schemeClr val="bg1"/>
                </a:solidFill>
                <a:latin typeface="Garamond" panose="02020404030301010803" pitchFamily="18" charset="0"/>
              </a:rPr>
              <a:t> Net </a:t>
            </a:r>
            <a:r>
              <a:rPr lang="it-IT" b="1" i="1" dirty="0" err="1" smtClean="0">
                <a:solidFill>
                  <a:schemeClr val="bg1"/>
                </a:solidFill>
                <a:latin typeface="Garamond" panose="02020404030301010803" pitchFamily="18" charset="0"/>
              </a:rPr>
              <a:t>Margin</a:t>
            </a:r>
            <a:r>
              <a:rPr lang="it-IT" b="1" i="1" dirty="0" smtClean="0">
                <a:solidFill>
                  <a:schemeClr val="bg1"/>
                </a:solidFill>
                <a:latin typeface="Garamond" panose="02020404030301010803" pitchFamily="18" charset="0"/>
              </a:rPr>
              <a:t> Method</a:t>
            </a:r>
            <a:endParaRPr lang="it-IT" b="1" i="1" dirty="0">
              <a:solidFill>
                <a:schemeClr val="bg1"/>
              </a:solidFill>
              <a:latin typeface="Garamond" panose="02020404030301010803" pitchFamily="18" charset="0"/>
            </a:endParaRPr>
          </a:p>
          <a:p>
            <a:pPr lvl="1">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smtClean="0">
                <a:solidFill>
                  <a:schemeClr val="bg1"/>
                </a:solidFill>
                <a:latin typeface="Garamond" panose="02020404030301010803" pitchFamily="18" charset="0"/>
              </a:rPr>
              <a:t>Profit Split Method</a:t>
            </a: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i="1" dirty="0" smtClean="0">
                <a:solidFill>
                  <a:schemeClr val="bg1"/>
                </a:solidFill>
                <a:latin typeface="Garamond" panose="02020404030301010803" pitchFamily="18" charset="0"/>
              </a:rPr>
              <a:t>Best Method </a:t>
            </a:r>
            <a:r>
              <a:rPr lang="it-IT" b="1" i="1" dirty="0" err="1" smtClean="0">
                <a:solidFill>
                  <a:schemeClr val="bg1"/>
                </a:solidFill>
                <a:latin typeface="Garamond" panose="02020404030301010803" pitchFamily="18" charset="0"/>
              </a:rPr>
              <a:t>Rule</a:t>
            </a:r>
            <a:endParaRPr lang="it-IT" b="1" i="1" dirty="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a:solidFill>
                  <a:schemeClr val="bg1"/>
                </a:solidFill>
                <a:latin typeface="Garamond" panose="02020404030301010803" pitchFamily="18" charset="0"/>
              </a:rPr>
              <a:t>   </a:t>
            </a:r>
            <a:r>
              <a:rPr lang="it-IT" b="1" dirty="0" smtClean="0">
                <a:solidFill>
                  <a:schemeClr val="bg1"/>
                </a:solidFill>
                <a:latin typeface="Garamond" panose="02020404030301010803" pitchFamily="18" charset="0"/>
              </a:rPr>
              <a:t>Punti di forza </a:t>
            </a:r>
            <a:r>
              <a:rPr lang="it-IT" b="1" dirty="0">
                <a:solidFill>
                  <a:schemeClr val="bg1"/>
                </a:solidFill>
                <a:latin typeface="Garamond" panose="02020404030301010803" pitchFamily="18" charset="0"/>
              </a:rPr>
              <a:t>e debolezza</a:t>
            </a:r>
          </a:p>
          <a:p>
            <a:pPr>
              <a:spcAft>
                <a:spcPts val="900"/>
              </a:spcAft>
              <a:buFont typeface="Wingdings" pitchFamily="2" charset="2"/>
              <a:buChar char="§"/>
              <a:tabLst>
                <a:tab pos="266700" algn="l"/>
              </a:tabLst>
            </a:pPr>
            <a:endParaRPr lang="it-IT" sz="1500" i="1" dirty="0">
              <a:solidFill>
                <a:schemeClr val="bg1"/>
              </a:solidFill>
              <a:latin typeface="Garamond" panose="02020404030301010803" pitchFamily="18" charset="0"/>
            </a:endParaRPr>
          </a:p>
        </p:txBody>
      </p:sp>
      <p:sp>
        <p:nvSpPr>
          <p:cNvPr id="10" name="TextBox 9"/>
          <p:cNvSpPr txBox="1"/>
          <p:nvPr/>
        </p:nvSpPr>
        <p:spPr>
          <a:xfrm>
            <a:off x="617435" y="606696"/>
            <a:ext cx="3400720" cy="523220"/>
          </a:xfrm>
          <a:prstGeom prst="rect">
            <a:avLst/>
          </a:prstGeom>
          <a:noFill/>
        </p:spPr>
        <p:txBody>
          <a:bodyPr wrap="square" rtlCol="0">
            <a:spAutoFit/>
          </a:bodyPr>
          <a:lstStyle/>
          <a:p>
            <a:r>
              <a:rPr lang="en-US" sz="2800" b="1" i="1" u="sng" dirty="0">
                <a:solidFill>
                  <a:schemeClr val="bg1"/>
                </a:solidFill>
                <a:latin typeface="Garamond" panose="02020404030301010803" pitchFamily="18" charset="0"/>
              </a:rPr>
              <a:t>AGENDA</a:t>
            </a:r>
            <a:endParaRPr lang="en-US" sz="2100" b="1" i="1" u="sng" dirty="0">
              <a:solidFill>
                <a:schemeClr val="bg1"/>
              </a:solidFill>
              <a:latin typeface="Garamond" panose="02020404030301010803" pitchFamily="18" charset="0"/>
            </a:endParaRP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1670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427" y="2015341"/>
            <a:ext cx="7574692" cy="2862322"/>
          </a:xfrm>
          <a:prstGeom prst="rect">
            <a:avLst/>
          </a:prstGeom>
        </p:spPr>
        <p:txBody>
          <a:bodyPr wrap="square">
            <a:spAutoFit/>
          </a:bodyPr>
          <a:lstStyle/>
          <a:p>
            <a:pPr marL="285750" indent="-285750">
              <a:buFont typeface="Courier New" panose="02070309020205020404" pitchFamily="49" charset="0"/>
              <a:buChar char="o"/>
            </a:pPr>
            <a:r>
              <a:rPr lang="it-IT" dirty="0" smtClean="0">
                <a:latin typeface="Garamond" panose="02020404030301010803" pitchFamily="18" charset="0"/>
              </a:rPr>
              <a:t>Le differenze qualitative e di marchio non rendono invece comparabili le transazioni controllate con quelle con il distributore terzo italiano. Il segmento di alta gamma e un marchio percepito come prestigioso dai consumatori possono comportare una diversa redditività (presumibilmente più elevata). Inoltre, le informazioni relative al margine lordo conseguito da C nella rivendita di prodotti acquistatati da A non sono note / pubblicamente disponibili.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differenze tra il mercato italiano (maturo) e quello dell'Est Europa (emergente) annullano la comparabilità delle transazioni tra A ed E rispetto alle transazioni controllate.</a:t>
            </a:r>
            <a:endParaRPr lang="it-IT" dirty="0">
              <a:latin typeface="Garamond" panose="02020404030301010803" pitchFamily="18" charset="0"/>
            </a:endParaRPr>
          </a:p>
        </p:txBody>
      </p:sp>
      <p:sp>
        <p:nvSpPr>
          <p:cNvPr id="3" name="TextBox 2"/>
          <p:cNvSpPr txBox="1"/>
          <p:nvPr/>
        </p:nvSpPr>
        <p:spPr>
          <a:xfrm>
            <a:off x="600959" y="438412"/>
            <a:ext cx="6505235" cy="523220"/>
          </a:xfrm>
          <a:prstGeom prst="rect">
            <a:avLst/>
          </a:prstGeom>
          <a:noFill/>
        </p:spPr>
        <p:txBody>
          <a:bodyPr wrap="square" rtlCol="0">
            <a:spAutoFit/>
          </a:bodyPr>
          <a:lstStyle/>
          <a:p>
            <a:r>
              <a:rPr lang="it-IT" sz="2800" b="1" i="1" u="sng" dirty="0" smtClean="0">
                <a:latin typeface="Garamond" panose="02020404030301010803" pitchFamily="18" charset="0"/>
              </a:rPr>
              <a:t>RPM – </a:t>
            </a:r>
            <a:r>
              <a:rPr lang="it-IT" sz="2800" b="1" i="1" u="sng" dirty="0">
                <a:latin typeface="Garamond" panose="02020404030301010803" pitchFamily="18" charset="0"/>
              </a:rPr>
              <a:t>R</a:t>
            </a:r>
            <a:r>
              <a:rPr lang="it-IT" sz="2800" b="1" i="1" u="sng" dirty="0" smtClean="0">
                <a:latin typeface="Garamond" panose="02020404030301010803" pitchFamily="18" charset="0"/>
              </a:rPr>
              <a:t>esale </a:t>
            </a:r>
            <a:r>
              <a:rPr lang="it-IT" sz="2800" b="1" i="1" u="sng" dirty="0">
                <a:latin typeface="Garamond" panose="02020404030301010803" pitchFamily="18" charset="0"/>
              </a:rPr>
              <a:t>P</a:t>
            </a:r>
            <a:r>
              <a:rPr lang="it-IT" sz="2800" b="1" i="1" u="sng" dirty="0" smtClean="0">
                <a:latin typeface="Garamond" panose="02020404030301010803" pitchFamily="18" charset="0"/>
              </a:rPr>
              <a:t>rice </a:t>
            </a:r>
            <a:r>
              <a:rPr lang="it-IT" sz="2800" b="1" i="1" u="sng" dirty="0">
                <a:latin typeface="Garamond" panose="02020404030301010803" pitchFamily="18" charset="0"/>
              </a:rPr>
              <a:t>M</a:t>
            </a:r>
            <a:r>
              <a:rPr lang="it-IT" sz="2800" b="1" i="1" u="sng" dirty="0" smtClean="0">
                <a:latin typeface="Garamond" panose="02020404030301010803" pitchFamily="18" charset="0"/>
              </a:rPr>
              <a:t>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t>20</a:t>
            </a:fld>
            <a:endParaRPr lang="en-US"/>
          </a:p>
        </p:txBody>
      </p:sp>
    </p:spTree>
    <p:extLst>
      <p:ext uri="{BB962C8B-B14F-4D97-AF65-F5344CB8AC3E}">
        <p14:creationId xmlns:p14="http://schemas.microsoft.com/office/powerpoint/2010/main" val="694892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00959" y="438412"/>
            <a:ext cx="5627801" cy="523220"/>
          </a:xfrm>
          <a:prstGeom prst="rect">
            <a:avLst/>
          </a:prstGeom>
          <a:noFill/>
        </p:spPr>
        <p:txBody>
          <a:bodyPr wrap="square" rtlCol="0">
            <a:spAutoFit/>
          </a:bodyPr>
          <a:lstStyle/>
          <a:p>
            <a:r>
              <a:rPr lang="it-IT" sz="2800" b="1" i="1" u="sng" dirty="0" smtClean="0">
                <a:latin typeface="Garamond" panose="02020404030301010803" pitchFamily="18" charset="0"/>
              </a:rPr>
              <a:t>CPM – </a:t>
            </a:r>
            <a:r>
              <a:rPr lang="it-IT" sz="2800" b="1" i="1" u="sng" dirty="0" err="1" smtClean="0">
                <a:latin typeface="Garamond" panose="02020404030301010803" pitchFamily="18" charset="0"/>
              </a:rPr>
              <a:t>Cost</a:t>
            </a:r>
            <a:r>
              <a:rPr lang="it-IT" sz="2800" b="1" i="1" u="sng" dirty="0" smtClean="0">
                <a:latin typeface="Garamond" panose="02020404030301010803" pitchFamily="18" charset="0"/>
              </a:rPr>
              <a:t> Plus Method</a:t>
            </a:r>
            <a:endParaRPr lang="it-IT" sz="2800" b="1" i="1" u="sng" dirty="0">
              <a:latin typeface="Garamond" panose="02020404030301010803" pitchFamily="18" charset="0"/>
            </a:endParaRPr>
          </a:p>
        </p:txBody>
      </p:sp>
      <p:sp>
        <p:nvSpPr>
          <p:cNvPr id="2" name="TextBox 1"/>
          <p:cNvSpPr txBox="1"/>
          <p:nvPr/>
        </p:nvSpPr>
        <p:spPr>
          <a:xfrm>
            <a:off x="721182" y="1576570"/>
            <a:ext cx="7678068" cy="4524315"/>
          </a:xfrm>
          <a:prstGeom prst="rect">
            <a:avLst/>
          </a:prstGeom>
          <a:noFill/>
        </p:spPr>
        <p:txBody>
          <a:bodyPr wrap="square" rtlCol="0">
            <a:spAutoFit/>
          </a:bodyPr>
          <a:lstStyle/>
          <a:p>
            <a:r>
              <a:rPr lang="it-IT" b="1" dirty="0" smtClean="0">
                <a:latin typeface="Garamond" panose="02020404030301010803" pitchFamily="18" charset="0"/>
              </a:rPr>
              <a:t>Il metodo del costo maggiorato prevede la determinazione del prezzo normale di trasferimento di un bene o di un servizio partendo dal suo costo </a:t>
            </a:r>
            <a:r>
              <a:rPr lang="it-IT" dirty="0" smtClean="0">
                <a:latin typeface="Garamond" panose="02020404030301010803" pitchFamily="18" charset="0"/>
              </a:rPr>
              <a:t>(di produzione) </a:t>
            </a:r>
            <a:r>
              <a:rPr lang="it-IT" b="1" dirty="0" smtClean="0">
                <a:latin typeface="Garamond" panose="02020404030301010803" pitchFamily="18" charset="0"/>
              </a:rPr>
              <a:t>ed aumentandolo di un </a:t>
            </a:r>
            <a:r>
              <a:rPr lang="it-IT" b="1" i="1" dirty="0" smtClean="0">
                <a:latin typeface="Garamond" panose="02020404030301010803" pitchFamily="18" charset="0"/>
              </a:rPr>
              <a:t>margine di utile lordo </a:t>
            </a:r>
            <a:r>
              <a:rPr lang="it-IT" dirty="0" smtClean="0">
                <a:latin typeface="Garamond" panose="02020404030301010803" pitchFamily="18" charset="0"/>
              </a:rPr>
              <a:t>(</a:t>
            </a:r>
            <a:r>
              <a:rPr lang="it-IT" i="1" dirty="0" err="1" smtClean="0">
                <a:latin typeface="Garamond" panose="02020404030301010803" pitchFamily="18" charset="0"/>
              </a:rPr>
              <a:t>mark</a:t>
            </a:r>
            <a:r>
              <a:rPr lang="it-IT" i="1" dirty="0" smtClean="0">
                <a:latin typeface="Garamond" panose="02020404030301010803" pitchFamily="18" charset="0"/>
              </a:rPr>
              <a:t>-up</a:t>
            </a:r>
            <a:r>
              <a:rPr lang="it-IT" dirty="0" smtClean="0">
                <a:latin typeface="Garamond" panose="02020404030301010803" pitchFamily="18" charset="0"/>
              </a:rPr>
              <a:t>) </a:t>
            </a:r>
            <a:r>
              <a:rPr lang="it-IT" b="1" dirty="0" smtClean="0">
                <a:latin typeface="Garamond" panose="02020404030301010803" pitchFamily="18" charset="0"/>
              </a:rPr>
              <a:t>normale</a:t>
            </a:r>
            <a:r>
              <a:rPr lang="it-IT" dirty="0" smtClean="0">
                <a:latin typeface="Garamond" panose="02020404030301010803" pitchFamily="18" charset="0"/>
              </a:rPr>
              <a:t>.</a:t>
            </a:r>
          </a:p>
          <a:p>
            <a:endParaRPr lang="it-IT" dirty="0" smtClean="0">
              <a:latin typeface="Garamond" panose="02020404030301010803" pitchFamily="18" charset="0"/>
            </a:endParaRPr>
          </a:p>
          <a:p>
            <a:endParaRPr lang="it-IT" dirty="0" smtClean="0">
              <a:latin typeface="Garamond" panose="02020404030301010803" pitchFamily="18" charset="0"/>
            </a:endParaRPr>
          </a:p>
          <a:p>
            <a:r>
              <a:rPr lang="it-IT" dirty="0" smtClean="0">
                <a:latin typeface="Garamond" panose="02020404030301010803" pitchFamily="18" charset="0"/>
              </a:rPr>
              <a:t>Tale margine normale di utile lordo potrà essere stabilito:</a:t>
            </a:r>
          </a:p>
          <a:p>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Attraverso la comparazione tra il margine di utile della transazione da verificare con quello ricavato dalla stessa impresa in transazioni similari con soggetti indipendenti (confronto interno)</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In assenza di transazioni similari con terzi, attraverso la comparazione del margine di utile della transazione da verificare con quello ricavato da terzi indipendenti in transazioni similari (confronto esterno)</a:t>
            </a:r>
          </a:p>
          <a:p>
            <a:endParaRPr lang="it-IT" dirty="0">
              <a:latin typeface="Garamond" panose="02020404030301010803" pitchFamily="18" charset="0"/>
            </a:endParaRPr>
          </a:p>
        </p:txBody>
      </p:sp>
      <p:grpSp>
        <p:nvGrpSpPr>
          <p:cNvPr id="12" name="Group 11"/>
          <p:cNvGrpSpPr/>
          <p:nvPr/>
        </p:nvGrpSpPr>
        <p:grpSpPr>
          <a:xfrm>
            <a:off x="395926" y="364176"/>
            <a:ext cx="8328581" cy="148472"/>
            <a:chOff x="527901" y="527901"/>
            <a:chExt cx="11104775" cy="197963"/>
          </a:xfrm>
        </p:grpSpPr>
        <p:cxnSp>
          <p:nvCxnSpPr>
            <p:cNvPr id="13" name="Straight Connector 12"/>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Rounded Rectangle 3"/>
          <p:cNvSpPr/>
          <p:nvPr/>
        </p:nvSpPr>
        <p:spPr>
          <a:xfrm>
            <a:off x="498442" y="1409148"/>
            <a:ext cx="7900808" cy="1527806"/>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Slide Number Placeholder 4"/>
          <p:cNvSpPr>
            <a:spLocks noGrp="1"/>
          </p:cNvSpPr>
          <p:nvPr>
            <p:ph type="sldNum" sz="quarter" idx="12"/>
          </p:nvPr>
        </p:nvSpPr>
        <p:spPr/>
        <p:txBody>
          <a:bodyPr/>
          <a:lstStyle/>
          <a:p>
            <a:fld id="{EEC5C06A-4225-44F2-97B0-5B6E32F4D6CD}" type="slidenum">
              <a:rPr lang="en-US" smtClean="0"/>
              <a:t>21</a:t>
            </a:fld>
            <a:endParaRPr lang="en-US"/>
          </a:p>
        </p:txBody>
      </p:sp>
    </p:spTree>
    <p:extLst>
      <p:ext uri="{BB962C8B-B14F-4D97-AF65-F5344CB8AC3E}">
        <p14:creationId xmlns:p14="http://schemas.microsoft.com/office/powerpoint/2010/main" val="3798408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6212" y="2197092"/>
            <a:ext cx="7425324" cy="2585323"/>
          </a:xfrm>
          <a:prstGeom prst="rect">
            <a:avLst/>
          </a:prstGeom>
        </p:spPr>
        <p:txBody>
          <a:bodyPr wrap="square">
            <a:spAutoFit/>
          </a:bodyPr>
          <a:lstStyle/>
          <a:p>
            <a:r>
              <a:rPr lang="it-IT" dirty="0" smtClean="0">
                <a:latin typeface="Garamond" panose="02020404030301010803" pitchFamily="18" charset="0"/>
              </a:rPr>
              <a:t>Con il metodo del costo maggiorato quindi non avviene un confronto diretto tra i prezzi delle transazioni, bensì un confronto tra i margini ricavati rispettivamente nella transazione oggetto di verifica e nella transazione “di confronto”.</a:t>
            </a:r>
          </a:p>
          <a:p>
            <a:endParaRPr lang="it-IT" dirty="0" smtClean="0">
              <a:latin typeface="Garamond" panose="02020404030301010803" pitchFamily="18" charset="0"/>
            </a:endParaRPr>
          </a:p>
          <a:p>
            <a:endParaRPr lang="it-IT" dirty="0" smtClean="0">
              <a:latin typeface="Garamond" panose="02020404030301010803" pitchFamily="18" charset="0"/>
            </a:endParaRPr>
          </a:p>
          <a:p>
            <a:r>
              <a:rPr lang="it-IT" dirty="0" smtClean="0">
                <a:latin typeface="Garamond" panose="02020404030301010803" pitchFamily="18" charset="0"/>
              </a:rPr>
              <a:t>In generale vale quanto detto a proposito del metodo del prezzo di rivendita mentre particolare importanza rivestono in questo caso i criteri assunti per definire e calcolare la base di costo cui applicare il </a:t>
            </a:r>
            <a:r>
              <a:rPr lang="it-IT" i="1" dirty="0" err="1" smtClean="0">
                <a:latin typeface="Garamond" panose="02020404030301010803" pitchFamily="18" charset="0"/>
              </a:rPr>
              <a:t>mark</a:t>
            </a:r>
            <a:r>
              <a:rPr lang="it-IT" i="1" dirty="0" smtClean="0">
                <a:latin typeface="Garamond" panose="02020404030301010803" pitchFamily="18" charset="0"/>
              </a:rPr>
              <a:t> up</a:t>
            </a:r>
            <a:r>
              <a:rPr lang="it-IT" dirty="0" smtClean="0">
                <a:latin typeface="Garamond" panose="02020404030301010803" pitchFamily="18" charset="0"/>
              </a:rPr>
              <a:t>, ovvero il margine di profitto normale.</a:t>
            </a:r>
            <a:endParaRPr lang="it-IT" dirty="0">
              <a:latin typeface="Garamond" panose="02020404030301010803" pitchFamily="18" charset="0"/>
            </a:endParaRPr>
          </a:p>
        </p:txBody>
      </p:sp>
      <p:sp>
        <p:nvSpPr>
          <p:cNvPr id="3" name="TextBox 2"/>
          <p:cNvSpPr txBox="1"/>
          <p:nvPr/>
        </p:nvSpPr>
        <p:spPr>
          <a:xfrm>
            <a:off x="600959" y="438412"/>
            <a:ext cx="5627801" cy="523220"/>
          </a:xfrm>
          <a:prstGeom prst="rect">
            <a:avLst/>
          </a:prstGeom>
          <a:noFill/>
        </p:spPr>
        <p:txBody>
          <a:bodyPr wrap="square" rtlCol="0">
            <a:spAutoFit/>
          </a:bodyPr>
          <a:lstStyle/>
          <a:p>
            <a:r>
              <a:rPr lang="it-IT" sz="2800" b="1" i="1" u="sng" dirty="0" smtClean="0">
                <a:latin typeface="Garamond" panose="02020404030301010803" pitchFamily="18" charset="0"/>
              </a:rPr>
              <a:t>CPM – </a:t>
            </a:r>
            <a:r>
              <a:rPr lang="it-IT" sz="2800" b="1" i="1" u="sng" dirty="0" err="1" smtClean="0">
                <a:latin typeface="Garamond" panose="02020404030301010803" pitchFamily="18" charset="0"/>
              </a:rPr>
              <a:t>Cost</a:t>
            </a:r>
            <a:r>
              <a:rPr lang="it-IT" sz="2800" b="1" i="1" u="sng" dirty="0" smtClean="0">
                <a:latin typeface="Garamond" panose="02020404030301010803" pitchFamily="18" charset="0"/>
              </a:rPr>
              <a:t> Plus Method</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t>22</a:t>
            </a:fld>
            <a:endParaRPr lang="en-US"/>
          </a:p>
        </p:txBody>
      </p:sp>
    </p:spTree>
    <p:extLst>
      <p:ext uri="{BB962C8B-B14F-4D97-AF65-F5344CB8AC3E}">
        <p14:creationId xmlns:p14="http://schemas.microsoft.com/office/powerpoint/2010/main" val="3521383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CPM – Cost Plus Method</a:t>
            </a:r>
            <a:endParaRPr lang="en-US" sz="2800" b="1" i="1" u="sng" dirty="0">
              <a:latin typeface="Garamond" panose="02020404030301010803" pitchFamily="18" charset="0"/>
            </a:endParaRPr>
          </a:p>
        </p:txBody>
      </p:sp>
      <p:grpSp>
        <p:nvGrpSpPr>
          <p:cNvPr id="5" name="Group 4"/>
          <p:cNvGrpSpPr/>
          <p:nvPr/>
        </p:nvGrpSpPr>
        <p:grpSpPr>
          <a:xfrm>
            <a:off x="395926" y="364176"/>
            <a:ext cx="8328581" cy="148472"/>
            <a:chOff x="527901" y="527901"/>
            <a:chExt cx="11104775" cy="197963"/>
          </a:xfrm>
        </p:grpSpPr>
        <p:cxnSp>
          <p:nvCxnSpPr>
            <p:cNvPr id="6" name="Straight Connector 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Rectangle 3"/>
          <p:cNvSpPr/>
          <p:nvPr/>
        </p:nvSpPr>
        <p:spPr>
          <a:xfrm>
            <a:off x="3277973" y="2638168"/>
            <a:ext cx="1647568" cy="708454"/>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14" name="Rectangle 16"/>
          <p:cNvSpPr/>
          <p:nvPr/>
        </p:nvSpPr>
        <p:spPr>
          <a:xfrm>
            <a:off x="1973826" y="3164847"/>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Cessione infragruppo</a:t>
            </a:r>
          </a:p>
        </p:txBody>
      </p:sp>
      <p:sp>
        <p:nvSpPr>
          <p:cNvPr id="15" name="Rectangle 17"/>
          <p:cNvSpPr/>
          <p:nvPr/>
        </p:nvSpPr>
        <p:spPr>
          <a:xfrm>
            <a:off x="843303" y="4388709"/>
            <a:ext cx="1020719"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Cessione</a:t>
            </a:r>
          </a:p>
          <a:p>
            <a:pPr algn="ctr"/>
            <a:r>
              <a:rPr lang="it-IT" sz="1200" dirty="0" smtClean="0">
                <a:solidFill>
                  <a:schemeClr val="tx1"/>
                </a:solidFill>
                <a:latin typeface="Garamond" panose="02020404030301010803" pitchFamily="18" charset="0"/>
              </a:rPr>
              <a:t>indipendente</a:t>
            </a:r>
            <a:endParaRPr lang="it-IT" sz="1200" dirty="0">
              <a:solidFill>
                <a:schemeClr val="tx1"/>
              </a:solidFill>
              <a:latin typeface="Garamond" panose="02020404030301010803" pitchFamily="18" charset="0"/>
            </a:endParaRPr>
          </a:p>
        </p:txBody>
      </p:sp>
      <p:sp>
        <p:nvSpPr>
          <p:cNvPr id="16" name="Right Arrow Callout 19"/>
          <p:cNvSpPr/>
          <p:nvPr/>
        </p:nvSpPr>
        <p:spPr>
          <a:xfrm>
            <a:off x="280684" y="2638168"/>
            <a:ext cx="2939624" cy="716692"/>
          </a:xfrm>
          <a:prstGeom prst="rightArrowCallout">
            <a:avLst>
              <a:gd name="adj1" fmla="val 25000"/>
              <a:gd name="adj2" fmla="val 25000"/>
              <a:gd name="adj3" fmla="val 25000"/>
              <a:gd name="adj4" fmla="val 49844"/>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18" name="Rectangle 28"/>
          <p:cNvSpPr/>
          <p:nvPr/>
        </p:nvSpPr>
        <p:spPr>
          <a:xfrm>
            <a:off x="3277973" y="4193460"/>
            <a:ext cx="1647568" cy="708454"/>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DISTRIBUTORE </a:t>
            </a:r>
            <a:r>
              <a:rPr lang="it-IT" sz="1200" b="1" dirty="0" smtClean="0">
                <a:solidFill>
                  <a:schemeClr val="tx1"/>
                </a:solidFill>
                <a:latin typeface="Garamond" panose="02020404030301010803" pitchFamily="18" charset="0"/>
              </a:rPr>
              <a:t> INDIPENDENTE</a:t>
            </a:r>
            <a:endParaRPr lang="it-IT" sz="1200" b="1" dirty="0">
              <a:solidFill>
                <a:schemeClr val="tx1"/>
              </a:solidFill>
              <a:latin typeface="Garamond" panose="02020404030301010803" pitchFamily="18" charset="0"/>
            </a:endParaRPr>
          </a:p>
        </p:txBody>
      </p:sp>
      <p:cxnSp>
        <p:nvCxnSpPr>
          <p:cNvPr id="19" name="Straight Arrow Connector 35"/>
          <p:cNvCxnSpPr/>
          <p:nvPr/>
        </p:nvCxnSpPr>
        <p:spPr>
          <a:xfrm rot="16200000" flipH="1">
            <a:off x="1480023" y="2974618"/>
            <a:ext cx="1315996" cy="2164574"/>
          </a:xfrm>
          <a:prstGeom prst="curvedConnector2">
            <a:avLst/>
          </a:prstGeom>
          <a:ln w="117475">
            <a:gradFill>
              <a:gsLst>
                <a:gs pos="0">
                  <a:schemeClr val="bg1">
                    <a:lumMod val="85000"/>
                  </a:schemeClr>
                </a:gs>
                <a:gs pos="100000">
                  <a:schemeClr val="tx1">
                    <a:lumMod val="65000"/>
                    <a:lumOff val="35000"/>
                  </a:schemeClr>
                </a:gs>
              </a:gsLst>
              <a:lin ang="5400000" scaled="1"/>
            </a:gradFill>
            <a:beve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50"/>
          <p:cNvSpPr/>
          <p:nvPr/>
        </p:nvSpPr>
        <p:spPr>
          <a:xfrm>
            <a:off x="5791244" y="4143820"/>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Left-Right Arrow Callout 7"/>
          <p:cNvSpPr/>
          <p:nvPr/>
        </p:nvSpPr>
        <p:spPr>
          <a:xfrm rot="5400000">
            <a:off x="6940114" y="2856794"/>
            <a:ext cx="996780"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24" name="Pentagon 9"/>
          <p:cNvSpPr/>
          <p:nvPr/>
        </p:nvSpPr>
        <p:spPr>
          <a:xfrm>
            <a:off x="5936274" y="5219931"/>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PREZZO DI VENDITA</a:t>
            </a:r>
          </a:p>
        </p:txBody>
      </p:sp>
      <p:sp>
        <p:nvSpPr>
          <p:cNvPr id="25" name="TextBox 27"/>
          <p:cNvSpPr txBox="1"/>
          <p:nvPr/>
        </p:nvSpPr>
        <p:spPr>
          <a:xfrm>
            <a:off x="6780764" y="3294172"/>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26" name="Pentagon 9"/>
          <p:cNvSpPr/>
          <p:nvPr/>
        </p:nvSpPr>
        <p:spPr>
          <a:xfrm>
            <a:off x="5961900" y="4454867"/>
            <a:ext cx="1536693"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COSTI DI PRODUZIONE</a:t>
            </a:r>
          </a:p>
        </p:txBody>
      </p:sp>
      <p:sp>
        <p:nvSpPr>
          <p:cNvPr id="27" name="Pentagon 9"/>
          <p:cNvSpPr/>
          <p:nvPr/>
        </p:nvSpPr>
        <p:spPr>
          <a:xfrm>
            <a:off x="7498593" y="4454867"/>
            <a:ext cx="1233181" cy="550376"/>
          </a:xfrm>
          <a:prstGeom prst="homePlate">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tx1"/>
                </a:solidFill>
                <a:latin typeface="Garamond" panose="02020404030301010803" pitchFamily="18" charset="0"/>
              </a:rPr>
              <a:t>MARK UP </a:t>
            </a:r>
          </a:p>
          <a:p>
            <a:pPr algn="ctr"/>
            <a:r>
              <a:rPr lang="it-IT" sz="900" b="1" dirty="0" smtClean="0">
                <a:solidFill>
                  <a:schemeClr val="tx1"/>
                </a:solidFill>
                <a:latin typeface="Garamond" panose="02020404030301010803" pitchFamily="18" charset="0"/>
              </a:rPr>
              <a:t>ARM’S LENGTH</a:t>
            </a:r>
            <a:endParaRPr lang="it-IT" sz="900" b="1" dirty="0">
              <a:solidFill>
                <a:schemeClr val="tx1"/>
              </a:solidFill>
              <a:latin typeface="Garamond" panose="02020404030301010803" pitchFamily="18" charset="0"/>
            </a:endParaRPr>
          </a:p>
        </p:txBody>
      </p:sp>
      <p:sp>
        <p:nvSpPr>
          <p:cNvPr id="28" name="Rectangle 50"/>
          <p:cNvSpPr/>
          <p:nvPr/>
        </p:nvSpPr>
        <p:spPr>
          <a:xfrm>
            <a:off x="5791244" y="1056803"/>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Pentagon 9"/>
          <p:cNvSpPr/>
          <p:nvPr/>
        </p:nvSpPr>
        <p:spPr>
          <a:xfrm>
            <a:off x="5961900" y="1272679"/>
            <a:ext cx="2795500"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VENDITA</a:t>
            </a:r>
            <a:endParaRPr lang="it-IT" sz="1200" b="1" dirty="0">
              <a:solidFill>
                <a:schemeClr val="tx1"/>
              </a:solidFill>
              <a:latin typeface="Garamond" panose="02020404030301010803" pitchFamily="18" charset="0"/>
            </a:endParaRPr>
          </a:p>
        </p:txBody>
      </p:sp>
      <p:sp>
        <p:nvSpPr>
          <p:cNvPr id="30" name="Pentagon 9"/>
          <p:cNvSpPr/>
          <p:nvPr/>
        </p:nvSpPr>
        <p:spPr>
          <a:xfrm>
            <a:off x="5954633" y="2095571"/>
            <a:ext cx="1536693"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b="1" dirty="0">
                <a:solidFill>
                  <a:schemeClr val="tx1"/>
                </a:solidFill>
                <a:latin typeface="Garamond" panose="02020404030301010803" pitchFamily="18" charset="0"/>
              </a:rPr>
              <a:t>COSTI DI PRODUZIONE</a:t>
            </a:r>
          </a:p>
        </p:txBody>
      </p:sp>
      <p:sp>
        <p:nvSpPr>
          <p:cNvPr id="31" name="Pentagon 9"/>
          <p:cNvSpPr/>
          <p:nvPr/>
        </p:nvSpPr>
        <p:spPr>
          <a:xfrm>
            <a:off x="7491326" y="2095571"/>
            <a:ext cx="1266074" cy="550376"/>
          </a:xfrm>
          <a:prstGeom prst="homePlate">
            <a:avLst/>
          </a:prstGeom>
          <a:solidFill>
            <a:schemeClr val="accent5">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bg1"/>
                </a:solidFill>
                <a:latin typeface="Garamond" panose="02020404030301010803" pitchFamily="18" charset="0"/>
              </a:rPr>
              <a:t>MARK UP </a:t>
            </a:r>
          </a:p>
          <a:p>
            <a:pPr algn="ctr"/>
            <a:r>
              <a:rPr lang="it-IT" sz="800" b="1" dirty="0" smtClean="0">
                <a:solidFill>
                  <a:schemeClr val="bg1"/>
                </a:solidFill>
                <a:latin typeface="Garamond" panose="02020404030301010803" pitchFamily="18" charset="0"/>
              </a:rPr>
              <a:t>INTERCOMPANY</a:t>
            </a:r>
            <a:endParaRPr lang="it-IT" sz="800" b="1" dirty="0">
              <a:solidFill>
                <a:schemeClr val="bg1"/>
              </a:solidFill>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23</a:t>
            </a:fld>
            <a:endParaRPr lang="en-US"/>
          </a:p>
        </p:txBody>
      </p:sp>
    </p:spTree>
    <p:extLst>
      <p:ext uri="{BB962C8B-B14F-4D97-AF65-F5344CB8AC3E}">
        <p14:creationId xmlns:p14="http://schemas.microsoft.com/office/powerpoint/2010/main" val="407819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CPM – Cost Plus Method</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Rectangle 50"/>
          <p:cNvSpPr/>
          <p:nvPr/>
        </p:nvSpPr>
        <p:spPr>
          <a:xfrm>
            <a:off x="5791244" y="4143820"/>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Left-Right Arrow Callout 7"/>
          <p:cNvSpPr/>
          <p:nvPr/>
        </p:nvSpPr>
        <p:spPr>
          <a:xfrm rot="5400000">
            <a:off x="6940114" y="2856794"/>
            <a:ext cx="996780"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10" name="Pentagon 9"/>
          <p:cNvSpPr/>
          <p:nvPr/>
        </p:nvSpPr>
        <p:spPr>
          <a:xfrm>
            <a:off x="5936274" y="5219931"/>
            <a:ext cx="2795500"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PREZZO DI VENDITA</a:t>
            </a:r>
          </a:p>
        </p:txBody>
      </p:sp>
      <p:sp>
        <p:nvSpPr>
          <p:cNvPr id="11" name="TextBox 27"/>
          <p:cNvSpPr txBox="1"/>
          <p:nvPr/>
        </p:nvSpPr>
        <p:spPr>
          <a:xfrm>
            <a:off x="6780764" y="3294172"/>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12" name="Pentagon 9"/>
          <p:cNvSpPr/>
          <p:nvPr/>
        </p:nvSpPr>
        <p:spPr>
          <a:xfrm>
            <a:off x="5961900" y="4454867"/>
            <a:ext cx="1536693" cy="550376"/>
          </a:xfrm>
          <a:prstGeom prst="homePlate">
            <a:avLst/>
          </a:prstGeom>
          <a:noFill/>
          <a:ln w="539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COSTI DI PRODUZIONE</a:t>
            </a:r>
          </a:p>
        </p:txBody>
      </p:sp>
      <p:sp>
        <p:nvSpPr>
          <p:cNvPr id="13" name="Pentagon 9"/>
          <p:cNvSpPr/>
          <p:nvPr/>
        </p:nvSpPr>
        <p:spPr>
          <a:xfrm>
            <a:off x="7498593" y="4454867"/>
            <a:ext cx="1233181" cy="550376"/>
          </a:xfrm>
          <a:prstGeom prst="homePlate">
            <a:avLst/>
          </a:prstGeom>
          <a:solidFill>
            <a:schemeClr val="bg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tx1"/>
                </a:solidFill>
                <a:latin typeface="Garamond" panose="02020404030301010803" pitchFamily="18" charset="0"/>
              </a:rPr>
              <a:t>MARGINE LORDO</a:t>
            </a:r>
          </a:p>
          <a:p>
            <a:pPr algn="ctr"/>
            <a:r>
              <a:rPr lang="it-IT" sz="900" b="1" dirty="0" smtClean="0">
                <a:solidFill>
                  <a:schemeClr val="tx1"/>
                </a:solidFill>
                <a:latin typeface="Garamond" panose="02020404030301010803" pitchFamily="18" charset="0"/>
              </a:rPr>
              <a:t>ARM’S LENGTH</a:t>
            </a:r>
            <a:endParaRPr lang="it-IT" sz="900" b="1" dirty="0">
              <a:solidFill>
                <a:schemeClr val="tx1"/>
              </a:solidFill>
              <a:latin typeface="Garamond" panose="02020404030301010803" pitchFamily="18" charset="0"/>
            </a:endParaRPr>
          </a:p>
        </p:txBody>
      </p:sp>
      <p:sp>
        <p:nvSpPr>
          <p:cNvPr id="14" name="Rectangle 50"/>
          <p:cNvSpPr/>
          <p:nvPr/>
        </p:nvSpPr>
        <p:spPr>
          <a:xfrm>
            <a:off x="5791244" y="1056803"/>
            <a:ext cx="3040518"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Pentagon 9"/>
          <p:cNvSpPr/>
          <p:nvPr/>
        </p:nvSpPr>
        <p:spPr>
          <a:xfrm>
            <a:off x="5961900" y="1272679"/>
            <a:ext cx="2795500"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VENDITA</a:t>
            </a:r>
            <a:endParaRPr lang="it-IT" sz="1200" b="1" dirty="0">
              <a:solidFill>
                <a:schemeClr val="tx1"/>
              </a:solidFill>
              <a:latin typeface="Garamond" panose="02020404030301010803" pitchFamily="18" charset="0"/>
            </a:endParaRPr>
          </a:p>
        </p:txBody>
      </p:sp>
      <p:sp>
        <p:nvSpPr>
          <p:cNvPr id="16" name="Pentagon 9"/>
          <p:cNvSpPr/>
          <p:nvPr/>
        </p:nvSpPr>
        <p:spPr>
          <a:xfrm>
            <a:off x="5954633" y="2095571"/>
            <a:ext cx="1536693"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COSTI DI PRODUZIONE</a:t>
            </a:r>
          </a:p>
        </p:txBody>
      </p:sp>
      <p:sp>
        <p:nvSpPr>
          <p:cNvPr id="17" name="Pentagon 9"/>
          <p:cNvSpPr/>
          <p:nvPr/>
        </p:nvSpPr>
        <p:spPr>
          <a:xfrm>
            <a:off x="7491326" y="2095571"/>
            <a:ext cx="1233181" cy="550376"/>
          </a:xfrm>
          <a:prstGeom prst="homePlate">
            <a:avLst/>
          </a:prstGeom>
          <a:solidFill>
            <a:schemeClr val="accent5">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bg1"/>
                </a:solidFill>
                <a:latin typeface="Garamond" panose="02020404030301010803" pitchFamily="18" charset="0"/>
              </a:rPr>
              <a:t>MARK UP </a:t>
            </a:r>
          </a:p>
          <a:p>
            <a:pPr algn="ctr"/>
            <a:r>
              <a:rPr lang="it-IT" sz="800" b="1" dirty="0" smtClean="0">
                <a:solidFill>
                  <a:schemeClr val="bg1"/>
                </a:solidFill>
                <a:latin typeface="Garamond" panose="02020404030301010803" pitchFamily="18" charset="0"/>
              </a:rPr>
              <a:t>INTERCOMPANY</a:t>
            </a:r>
            <a:endParaRPr lang="it-IT" sz="900" b="1" dirty="0">
              <a:solidFill>
                <a:schemeClr val="bg1"/>
              </a:solidFill>
              <a:latin typeface="Garamond" panose="02020404030301010803" pitchFamily="18" charset="0"/>
            </a:endParaRPr>
          </a:p>
        </p:txBody>
      </p:sp>
      <p:sp>
        <p:nvSpPr>
          <p:cNvPr id="18" name="Rectangle 3"/>
          <p:cNvSpPr/>
          <p:nvPr/>
        </p:nvSpPr>
        <p:spPr>
          <a:xfrm>
            <a:off x="3689988" y="2189152"/>
            <a:ext cx="1647568" cy="708454"/>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19" name="Rectangle 16"/>
          <p:cNvSpPr/>
          <p:nvPr/>
        </p:nvSpPr>
        <p:spPr>
          <a:xfrm>
            <a:off x="2385841" y="2715831"/>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Cessione infragruppo</a:t>
            </a:r>
          </a:p>
        </p:txBody>
      </p:sp>
      <p:sp>
        <p:nvSpPr>
          <p:cNvPr id="21" name="Right Arrow Callout 19"/>
          <p:cNvSpPr/>
          <p:nvPr/>
        </p:nvSpPr>
        <p:spPr>
          <a:xfrm>
            <a:off x="692699" y="2189152"/>
            <a:ext cx="2939624" cy="716692"/>
          </a:xfrm>
          <a:prstGeom prst="rightArrowCallout">
            <a:avLst>
              <a:gd name="adj1" fmla="val 25000"/>
              <a:gd name="adj2" fmla="val 25000"/>
              <a:gd name="adj3" fmla="val 25000"/>
              <a:gd name="adj4" fmla="val 49844"/>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24" name="Rectangle 46"/>
          <p:cNvSpPr/>
          <p:nvPr/>
        </p:nvSpPr>
        <p:spPr>
          <a:xfrm>
            <a:off x="3689988" y="4311461"/>
            <a:ext cx="1647568" cy="708454"/>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DISTRIBUTORE INDIPENDENTE</a:t>
            </a:r>
          </a:p>
        </p:txBody>
      </p:sp>
      <p:sp>
        <p:nvSpPr>
          <p:cNvPr id="25" name="Right Arrow Callout 48"/>
          <p:cNvSpPr/>
          <p:nvPr/>
        </p:nvSpPr>
        <p:spPr>
          <a:xfrm>
            <a:off x="692699" y="4311461"/>
            <a:ext cx="2939624" cy="716692"/>
          </a:xfrm>
          <a:prstGeom prst="rightArrowCallout">
            <a:avLst>
              <a:gd name="adj1" fmla="val 25000"/>
              <a:gd name="adj2" fmla="val 25000"/>
              <a:gd name="adj3" fmla="val 25000"/>
              <a:gd name="adj4" fmla="val 49844"/>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26" name="Rectangle 16"/>
          <p:cNvSpPr/>
          <p:nvPr/>
        </p:nvSpPr>
        <p:spPr>
          <a:xfrm>
            <a:off x="2385841" y="4804365"/>
            <a:ext cx="1016386"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Cessione indipendente</a:t>
            </a:r>
          </a:p>
        </p:txBody>
      </p:sp>
      <p:sp>
        <p:nvSpPr>
          <p:cNvPr id="2" name="Slide Number Placeholder 1"/>
          <p:cNvSpPr>
            <a:spLocks noGrp="1"/>
          </p:cNvSpPr>
          <p:nvPr>
            <p:ph type="sldNum" sz="quarter" idx="12"/>
          </p:nvPr>
        </p:nvSpPr>
        <p:spPr/>
        <p:txBody>
          <a:bodyPr/>
          <a:lstStyle/>
          <a:p>
            <a:fld id="{EEC5C06A-4225-44F2-97B0-5B6E32F4D6CD}" type="slidenum">
              <a:rPr lang="en-US" smtClean="0"/>
              <a:t>24</a:t>
            </a:fld>
            <a:endParaRPr lang="en-US"/>
          </a:p>
        </p:txBody>
      </p:sp>
    </p:spTree>
    <p:extLst>
      <p:ext uri="{BB962C8B-B14F-4D97-AF65-F5344CB8AC3E}">
        <p14:creationId xmlns:p14="http://schemas.microsoft.com/office/powerpoint/2010/main" val="972780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198" y="1359760"/>
            <a:ext cx="7020232" cy="4708981"/>
          </a:xfrm>
          <a:prstGeom prst="rect">
            <a:avLst/>
          </a:prstGeom>
        </p:spPr>
        <p:txBody>
          <a:bodyPr wrap="square">
            <a:spAutoFit/>
          </a:bodyPr>
          <a:lstStyle/>
          <a:p>
            <a:endParaRPr lang="en-US" sz="1400" b="1" dirty="0">
              <a:latin typeface="Garamond" panose="02020404030301010803" pitchFamily="18" charset="0"/>
            </a:endParaRPr>
          </a:p>
          <a:p>
            <a:r>
              <a:rPr lang="en-US" b="1" dirty="0" err="1">
                <a:latin typeface="Garamond" panose="02020404030301010803" pitchFamily="18" charset="0"/>
              </a:rPr>
              <a:t>Ipotesi</a:t>
            </a:r>
            <a:r>
              <a:rPr lang="en-US" dirty="0" smtClean="0">
                <a:latin typeface="Garamond" panose="02020404030301010803" pitchFamily="18" charset="0"/>
              </a:rPr>
              <a:t>:</a:t>
            </a:r>
          </a:p>
          <a:p>
            <a:endParaRPr lang="en-US"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La </a:t>
            </a:r>
            <a:r>
              <a:rPr lang="it-IT" b="1" dirty="0">
                <a:latin typeface="Garamond" panose="02020404030301010803" pitchFamily="18" charset="0"/>
              </a:rPr>
              <a:t>società A</a:t>
            </a:r>
            <a:r>
              <a:rPr lang="it-IT" dirty="0">
                <a:latin typeface="Garamond" panose="02020404030301010803" pitchFamily="18" charset="0"/>
              </a:rPr>
              <a:t> è un produttore italiano di componentistica per auto, controllato da </a:t>
            </a:r>
            <a:r>
              <a:rPr lang="it-IT" b="1" dirty="0" smtClean="0">
                <a:latin typeface="Garamond" panose="02020404030301010803" pitchFamily="18" charset="0"/>
              </a:rPr>
              <a:t>B</a:t>
            </a:r>
            <a:r>
              <a:rPr lang="it-IT" dirty="0" smtClean="0">
                <a:latin typeface="Garamond" panose="02020404030301010803" pitchFamily="18" charset="0"/>
              </a:rPr>
              <a:t>, casa </a:t>
            </a:r>
            <a:r>
              <a:rPr lang="it-IT" dirty="0">
                <a:latin typeface="Garamond" panose="02020404030301010803" pitchFamily="18" charset="0"/>
              </a:rPr>
              <a:t>automobilistica </a:t>
            </a:r>
            <a:r>
              <a:rPr lang="it-IT" dirty="0" smtClean="0">
                <a:latin typeface="Garamond" panose="02020404030301010803" pitchFamily="18" charset="0"/>
              </a:rPr>
              <a:t>con sede </a:t>
            </a:r>
            <a:r>
              <a:rPr lang="it-IT" dirty="0">
                <a:latin typeface="Garamond" panose="02020404030301010803" pitchFamily="18" charset="0"/>
              </a:rPr>
              <a:t>in Germania</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La </a:t>
            </a:r>
            <a:r>
              <a:rPr lang="it-IT" dirty="0">
                <a:latin typeface="Garamond" panose="02020404030301010803" pitchFamily="18" charset="0"/>
              </a:rPr>
              <a:t>società B acquista dalla controllata A iniettori per motori, che assembla nei </a:t>
            </a:r>
            <a:r>
              <a:rPr lang="it-IT" dirty="0" smtClean="0">
                <a:latin typeface="Garamond" panose="02020404030301010803" pitchFamily="18" charset="0"/>
              </a:rPr>
              <a:t>motori di </a:t>
            </a:r>
            <a:r>
              <a:rPr lang="it-IT" dirty="0">
                <a:latin typeface="Garamond" panose="02020404030301010803" pitchFamily="18" charset="0"/>
              </a:rPr>
              <a:t>propria produzione. Gli iniettori sono stati sviluppati dalla stessa società B, </a:t>
            </a:r>
            <a:r>
              <a:rPr lang="it-IT" dirty="0" smtClean="0">
                <a:latin typeface="Garamond" panose="02020404030301010803" pitchFamily="18" charset="0"/>
              </a:rPr>
              <a:t>ma sono </a:t>
            </a:r>
            <a:r>
              <a:rPr lang="it-IT" dirty="0">
                <a:latin typeface="Garamond" panose="02020404030301010803" pitchFamily="18" charset="0"/>
              </a:rPr>
              <a:t>ormai caratterizzati da una tecnologia matura, non coperta da brevetto</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A </a:t>
            </a:r>
            <a:r>
              <a:rPr lang="it-IT" dirty="0">
                <a:latin typeface="Garamond" panose="02020404030301010803" pitchFamily="18" charset="0"/>
              </a:rPr>
              <a:t>vende iniettori per motori anche ad un </a:t>
            </a:r>
            <a:r>
              <a:rPr lang="it-IT" b="1" dirty="0">
                <a:latin typeface="Garamond" panose="02020404030301010803" pitchFamily="18" charset="0"/>
              </a:rPr>
              <a:t>soggetto terzo, C, produttore </a:t>
            </a:r>
            <a:r>
              <a:rPr lang="it-IT" dirty="0">
                <a:latin typeface="Garamond" panose="02020404030301010803" pitchFamily="18" charset="0"/>
              </a:rPr>
              <a:t>di </a:t>
            </a:r>
            <a:r>
              <a:rPr lang="it-IT" dirty="0" smtClean="0">
                <a:latin typeface="Garamond" panose="02020404030301010803" pitchFamily="18" charset="0"/>
              </a:rPr>
              <a:t>macchine agricole</a:t>
            </a:r>
            <a:r>
              <a:rPr lang="it-IT" dirty="0">
                <a:latin typeface="Garamond" panose="02020404030301010803" pitchFamily="18" charset="0"/>
              </a:rPr>
              <a:t>. Tuttavia, al contrario degli iniettori ceduti a B, i componenti per </a:t>
            </a:r>
            <a:r>
              <a:rPr lang="it-IT" dirty="0" smtClean="0">
                <a:latin typeface="Garamond" panose="02020404030301010803" pitchFamily="18" charset="0"/>
              </a:rPr>
              <a:t>macchine agricole </a:t>
            </a:r>
            <a:r>
              <a:rPr lang="it-IT" dirty="0">
                <a:latin typeface="Garamond" panose="02020404030301010803" pitchFamily="18" charset="0"/>
              </a:rPr>
              <a:t>sono interamente sviluppati da A, </a:t>
            </a:r>
            <a:r>
              <a:rPr lang="it-IT" dirty="0" smtClean="0">
                <a:latin typeface="Garamond" panose="02020404030301010803" pitchFamily="18" charset="0"/>
              </a:rPr>
              <a:t>e richiedono </a:t>
            </a:r>
            <a:r>
              <a:rPr lang="it-IT" dirty="0">
                <a:latin typeface="Garamond" panose="02020404030301010803" pitchFamily="18" charset="0"/>
              </a:rPr>
              <a:t>un processo </a:t>
            </a:r>
            <a:r>
              <a:rPr lang="it-IT" dirty="0" smtClean="0">
                <a:latin typeface="Garamond" panose="02020404030301010803" pitchFamily="18" charset="0"/>
              </a:rPr>
              <a:t>produttivo specifico</a:t>
            </a:r>
            <a:r>
              <a:rPr lang="it-IT" dirty="0">
                <a:latin typeface="Garamond" panose="02020404030301010803" pitchFamily="18" charset="0"/>
              </a:rPr>
              <a:t>, significativamente più costoso e complesso</a:t>
            </a:r>
            <a:r>
              <a:rPr lang="it-IT" dirty="0" smtClean="0">
                <a:latin typeface="Garamond" panose="02020404030301010803" pitchFamily="18" charset="0"/>
              </a:rPr>
              <a:t>.</a:t>
            </a:r>
          </a:p>
          <a:p>
            <a:pPr marL="285750" indent="-285750">
              <a:buFont typeface="Courier New" panose="02070309020205020404" pitchFamily="49" charset="0"/>
              <a:buChar char="o"/>
            </a:pPr>
            <a:endParaRPr lang="it-IT" sz="1600" dirty="0">
              <a:latin typeface="Garamond" panose="02020404030301010803" pitchFamily="18" charset="0"/>
            </a:endParaRPr>
          </a:p>
        </p:txBody>
      </p:sp>
      <p:sp>
        <p:nvSpPr>
          <p:cNvPr id="6" name="TextBox 5"/>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CPM – Cost Plus Method - esempio</a:t>
            </a:r>
            <a:endParaRPr lang="en-US" sz="2800" b="1" i="1" u="sng" dirty="0">
              <a:latin typeface="Garamond" panose="02020404030301010803" pitchFamily="18" charset="0"/>
            </a:endParaRPr>
          </a:p>
        </p:txBody>
      </p:sp>
      <p:grpSp>
        <p:nvGrpSpPr>
          <p:cNvPr id="10" name="Group 9"/>
          <p:cNvGrpSpPr/>
          <p:nvPr/>
        </p:nvGrpSpPr>
        <p:grpSpPr>
          <a:xfrm>
            <a:off x="395926" y="364176"/>
            <a:ext cx="8328581" cy="148472"/>
            <a:chOff x="527901" y="527901"/>
            <a:chExt cx="11104775" cy="197963"/>
          </a:xfrm>
        </p:grpSpPr>
        <p:cxnSp>
          <p:nvCxnSpPr>
            <p:cNvPr id="11" name="Straight Connector 10"/>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3</a:t>
            </a:r>
            <a:endParaRPr lang="en-US"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25</a:t>
            </a:fld>
            <a:endParaRPr lang="en-US"/>
          </a:p>
        </p:txBody>
      </p:sp>
    </p:spTree>
    <p:extLst>
      <p:ext uri="{BB962C8B-B14F-4D97-AF65-F5344CB8AC3E}">
        <p14:creationId xmlns:p14="http://schemas.microsoft.com/office/powerpoint/2010/main" val="3674597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2405" y="2117800"/>
            <a:ext cx="6775621" cy="2585323"/>
          </a:xfrm>
          <a:prstGeom prst="rect">
            <a:avLst/>
          </a:prstGeom>
        </p:spPr>
        <p:txBody>
          <a:bodyPr wrap="square">
            <a:spAutoFit/>
          </a:bodyPr>
          <a:lstStyle/>
          <a:p>
            <a:pPr marL="285750" indent="-285750">
              <a:buFont typeface="Courier New" panose="02070309020205020404" pitchFamily="49" charset="0"/>
              <a:buChar char="o"/>
            </a:pPr>
            <a:r>
              <a:rPr lang="it-IT" dirty="0" smtClean="0">
                <a:latin typeface="Garamond" panose="02020404030301010803" pitchFamily="18" charset="0"/>
              </a:rPr>
              <a:t>A vende iniettori per auto anche a una </a:t>
            </a:r>
            <a:r>
              <a:rPr lang="it-IT" b="1" dirty="0" smtClean="0">
                <a:latin typeface="Garamond" panose="02020404030301010803" pitchFamily="18" charset="0"/>
              </a:rPr>
              <a:t>casa automobilistica D</a:t>
            </a:r>
            <a:r>
              <a:rPr lang="it-IT" dirty="0" smtClean="0">
                <a:latin typeface="Garamond" panose="02020404030301010803" pitchFamily="18" charset="0"/>
              </a:rPr>
              <a:t>. Gli iniettori venduti a D non sono identici a quelli prodotti per B, ma presentano numerosi aspetti di analogia (tecnologia e processo produttivo simili, segmento di motori analogo, analoga tipologia di auto). I volumi e le condizioni contrattuali sono anch'essi comparabili.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funzioni svolte e i rischi assunti da A nell'attività di produzione, rispettivamente, degli iniettori per motori ceduti alle due case automobilistiche, B e D, sono comparabili.</a:t>
            </a:r>
            <a:endParaRPr lang="it-IT" dirty="0">
              <a:latin typeface="Garamond" panose="02020404030301010803" pitchFamily="18" charset="0"/>
            </a:endParaRPr>
          </a:p>
        </p:txBody>
      </p:sp>
      <p:sp>
        <p:nvSpPr>
          <p:cNvPr id="3" name="TextBox 2"/>
          <p:cNvSpPr txBox="1"/>
          <p:nvPr/>
        </p:nvSpPr>
        <p:spPr>
          <a:xfrm>
            <a:off x="600959" y="438412"/>
            <a:ext cx="5627801" cy="523220"/>
          </a:xfrm>
          <a:prstGeom prst="rect">
            <a:avLst/>
          </a:prstGeom>
          <a:noFill/>
        </p:spPr>
        <p:txBody>
          <a:bodyPr wrap="square" rtlCol="0">
            <a:spAutoFit/>
          </a:bodyPr>
          <a:lstStyle/>
          <a:p>
            <a:r>
              <a:rPr lang="it-IT" sz="2800" b="1" i="1" u="sng" dirty="0" smtClean="0">
                <a:latin typeface="Garamond" panose="02020404030301010803" pitchFamily="18" charset="0"/>
              </a:rPr>
              <a:t>CPM – </a:t>
            </a:r>
            <a:r>
              <a:rPr lang="it-IT" sz="2800" b="1" i="1" u="sng" dirty="0" err="1" smtClean="0">
                <a:latin typeface="Garamond" panose="02020404030301010803" pitchFamily="18" charset="0"/>
              </a:rPr>
              <a:t>Cost</a:t>
            </a:r>
            <a:r>
              <a:rPr lang="it-IT" sz="2800" b="1" i="1" u="sng" dirty="0" smtClean="0">
                <a:latin typeface="Garamond" panose="02020404030301010803" pitchFamily="18" charset="0"/>
              </a:rPr>
              <a:t> Plus Method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689449" y="1070021"/>
            <a:ext cx="2131810" cy="369332"/>
          </a:xfrm>
          <a:prstGeom prst="rect">
            <a:avLst/>
          </a:prstGeom>
          <a:noFill/>
        </p:spPr>
        <p:txBody>
          <a:bodyPr wrap="square" rtlCol="0">
            <a:spAutoFit/>
          </a:bodyPr>
          <a:lstStyle/>
          <a:p>
            <a:r>
              <a:rPr lang="it-IT" i="1" u="sng" dirty="0" smtClean="0">
                <a:latin typeface="Garamond" panose="02020404030301010803" pitchFamily="18" charset="0"/>
              </a:rPr>
              <a:t>Caso 3 - continua</a:t>
            </a:r>
            <a:endParaRPr lang="it-IT" i="1" u="sng" dirty="0">
              <a:latin typeface="Garamond" panose="02020404030301010803" pitchFamily="18" charset="0"/>
            </a:endParaRPr>
          </a:p>
        </p:txBody>
      </p:sp>
      <p:sp>
        <p:nvSpPr>
          <p:cNvPr id="7" name="Slide Number Placeholder 6"/>
          <p:cNvSpPr>
            <a:spLocks noGrp="1"/>
          </p:cNvSpPr>
          <p:nvPr>
            <p:ph type="sldNum" sz="quarter" idx="12"/>
          </p:nvPr>
        </p:nvSpPr>
        <p:spPr/>
        <p:txBody>
          <a:bodyPr/>
          <a:lstStyle/>
          <a:p>
            <a:fld id="{EEC5C06A-4225-44F2-97B0-5B6E32F4D6CD}" type="slidenum">
              <a:rPr lang="en-US" smtClean="0"/>
              <a:t>26</a:t>
            </a:fld>
            <a:endParaRPr lang="en-US"/>
          </a:p>
        </p:txBody>
      </p:sp>
    </p:spTree>
    <p:extLst>
      <p:ext uri="{BB962C8B-B14F-4D97-AF65-F5344CB8AC3E}">
        <p14:creationId xmlns:p14="http://schemas.microsoft.com/office/powerpoint/2010/main" val="496337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9"/>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CPM – Cost Plus Method - esempio</a:t>
            </a:r>
            <a:endParaRPr lang="en-US" sz="2800" b="1" i="1" u="sng" dirty="0">
              <a:latin typeface="Garamond" panose="02020404030301010803" pitchFamily="18" charset="0"/>
            </a:endParaRPr>
          </a:p>
        </p:txBody>
      </p:sp>
      <p:grpSp>
        <p:nvGrpSpPr>
          <p:cNvPr id="26" name="Group 10"/>
          <p:cNvGrpSpPr/>
          <p:nvPr/>
        </p:nvGrpSpPr>
        <p:grpSpPr>
          <a:xfrm>
            <a:off x="395926" y="364176"/>
            <a:ext cx="8328581" cy="148472"/>
            <a:chOff x="527901" y="527901"/>
            <a:chExt cx="11104775" cy="197963"/>
          </a:xfrm>
        </p:grpSpPr>
        <p:cxnSp>
          <p:nvCxnSpPr>
            <p:cNvPr id="27" name="Straight Connector 11"/>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12"/>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TextBox 27"/>
          <p:cNvSpPr txBox="1"/>
          <p:nvPr/>
        </p:nvSpPr>
        <p:spPr>
          <a:xfrm>
            <a:off x="3381711" y="1181650"/>
            <a:ext cx="2208622" cy="369332"/>
          </a:xfrm>
          <a:prstGeom prst="rect">
            <a:avLst/>
          </a:prstGeom>
          <a:noFill/>
          <a:ln>
            <a:solidFill>
              <a:schemeClr val="accent1">
                <a:lumMod val="50000"/>
              </a:schemeClr>
            </a:solidFill>
          </a:ln>
        </p:spPr>
        <p:txBody>
          <a:bodyPr wrap="square" rtlCol="0">
            <a:spAutoFit/>
          </a:bodyPr>
          <a:lstStyle/>
          <a:p>
            <a:pPr algn="ctr"/>
            <a:r>
              <a:rPr lang="it-IT" b="1" dirty="0" smtClean="0">
                <a:solidFill>
                  <a:schemeClr val="accent1">
                    <a:lumMod val="50000"/>
                  </a:schemeClr>
                </a:solidFill>
              </a:rPr>
              <a:t>Mappatura dei flussi</a:t>
            </a:r>
            <a:endParaRPr lang="it-IT" b="1" dirty="0">
              <a:solidFill>
                <a:schemeClr val="accent1">
                  <a:lumMod val="50000"/>
                </a:schemeClr>
              </a:solidFill>
            </a:endParaRPr>
          </a:p>
        </p:txBody>
      </p:sp>
      <p:sp>
        <p:nvSpPr>
          <p:cNvPr id="30" name="Rounded Rectangle 3"/>
          <p:cNvSpPr/>
          <p:nvPr/>
        </p:nvSpPr>
        <p:spPr>
          <a:xfrm>
            <a:off x="5180575" y="2002459"/>
            <a:ext cx="2126236" cy="100918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latin typeface="Garamond" panose="02020404030301010803" pitchFamily="18" charset="0"/>
              </a:rPr>
              <a:t>D</a:t>
            </a:r>
          </a:p>
          <a:p>
            <a:pPr algn="ctr"/>
            <a:r>
              <a:rPr lang="it-IT" sz="1600" b="1" dirty="0" smtClean="0">
                <a:solidFill>
                  <a:schemeClr val="tx1"/>
                </a:solidFill>
                <a:latin typeface="Garamond" panose="02020404030301010803" pitchFamily="18" charset="0"/>
              </a:rPr>
              <a:t>Casa automobilistica indipendente </a:t>
            </a:r>
            <a:r>
              <a:rPr lang="it-IT" sz="1600" b="1" dirty="0">
                <a:solidFill>
                  <a:schemeClr val="tx1"/>
                </a:solidFill>
                <a:latin typeface="Garamond" panose="02020404030301010803" pitchFamily="18" charset="0"/>
              </a:rPr>
              <a:t>I</a:t>
            </a:r>
            <a:r>
              <a:rPr lang="it-IT" sz="1600" b="1" dirty="0" smtClean="0">
                <a:solidFill>
                  <a:schemeClr val="tx1"/>
                </a:solidFill>
                <a:latin typeface="Garamond" panose="02020404030301010803" pitchFamily="18" charset="0"/>
              </a:rPr>
              <a:t>talia</a:t>
            </a:r>
            <a:endParaRPr lang="it-IT" sz="1600" b="1" dirty="0">
              <a:solidFill>
                <a:schemeClr val="tx1"/>
              </a:solidFill>
              <a:latin typeface="Garamond" panose="02020404030301010803" pitchFamily="18" charset="0"/>
            </a:endParaRPr>
          </a:p>
        </p:txBody>
      </p:sp>
      <p:pic>
        <p:nvPicPr>
          <p:cNvPr id="31"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9535" y="1509906"/>
            <a:ext cx="1055177" cy="791383"/>
          </a:xfrm>
          <a:prstGeom prst="rect">
            <a:avLst/>
          </a:prstGeom>
        </p:spPr>
      </p:pic>
      <p:sp>
        <p:nvSpPr>
          <p:cNvPr id="32" name="Rounded Rectangle 2"/>
          <p:cNvSpPr/>
          <p:nvPr/>
        </p:nvSpPr>
        <p:spPr>
          <a:xfrm>
            <a:off x="5180575" y="3855821"/>
            <a:ext cx="2210565" cy="793135"/>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a:t>
            </a:r>
            <a:endParaRPr lang="it-IT" b="1" dirty="0" smtClean="0">
              <a:solidFill>
                <a:schemeClr val="tx1"/>
              </a:solidFill>
              <a:latin typeface="Garamond" panose="02020404030301010803" pitchFamily="18" charset="0"/>
            </a:endParaRPr>
          </a:p>
          <a:p>
            <a:pPr algn="ctr"/>
            <a:r>
              <a:rPr lang="it-IT" b="1" dirty="0" smtClean="0">
                <a:solidFill>
                  <a:schemeClr val="tx1"/>
                </a:solidFill>
                <a:latin typeface="Garamond" panose="02020404030301010803" pitchFamily="18" charset="0"/>
              </a:rPr>
              <a:t>Controllante Germania</a:t>
            </a:r>
            <a:endParaRPr lang="it-IT" b="1" dirty="0">
              <a:solidFill>
                <a:schemeClr val="tx1"/>
              </a:solidFill>
              <a:latin typeface="Garamond" panose="02020404030301010803" pitchFamily="18" charset="0"/>
            </a:endParaRPr>
          </a:p>
        </p:txBody>
      </p:sp>
      <p:sp>
        <p:nvSpPr>
          <p:cNvPr id="33" name="Rounded Rectangle 2"/>
          <p:cNvSpPr/>
          <p:nvPr/>
        </p:nvSpPr>
        <p:spPr>
          <a:xfrm>
            <a:off x="1145432" y="4451361"/>
            <a:ext cx="2236279" cy="864974"/>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A </a:t>
            </a:r>
          </a:p>
          <a:p>
            <a:pPr algn="ctr"/>
            <a:r>
              <a:rPr lang="it-IT" b="1" dirty="0" smtClean="0">
                <a:solidFill>
                  <a:schemeClr val="tx1"/>
                </a:solidFill>
                <a:latin typeface="Garamond" panose="02020404030301010803" pitchFamily="18" charset="0"/>
              </a:rPr>
              <a:t>Controllata Italia</a:t>
            </a:r>
            <a:endParaRPr lang="it-IT" b="1" dirty="0">
              <a:solidFill>
                <a:schemeClr val="tx1"/>
              </a:solidFill>
              <a:latin typeface="Garamond" panose="02020404030301010803" pitchFamily="18" charset="0"/>
            </a:endParaRPr>
          </a:p>
        </p:txBody>
      </p:sp>
      <p:sp>
        <p:nvSpPr>
          <p:cNvPr id="35" name="Rounded Rectangle 2"/>
          <p:cNvSpPr/>
          <p:nvPr/>
        </p:nvSpPr>
        <p:spPr>
          <a:xfrm>
            <a:off x="5180575" y="5077571"/>
            <a:ext cx="2210565" cy="79313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C</a:t>
            </a:r>
          </a:p>
          <a:p>
            <a:pPr algn="ctr"/>
            <a:r>
              <a:rPr lang="it-IT" b="1" dirty="0" smtClean="0">
                <a:solidFill>
                  <a:schemeClr val="tx1"/>
                </a:solidFill>
                <a:latin typeface="Garamond" panose="02020404030301010803" pitchFamily="18" charset="0"/>
              </a:rPr>
              <a:t>Produttore terzo di macchine agricole</a:t>
            </a:r>
            <a:endParaRPr lang="it-IT" b="1" dirty="0">
              <a:solidFill>
                <a:schemeClr val="tx1"/>
              </a:solidFill>
              <a:latin typeface="Garamond" panose="02020404030301010803" pitchFamily="18" charset="0"/>
            </a:endParaRPr>
          </a:p>
        </p:txBody>
      </p:sp>
      <p:cxnSp>
        <p:nvCxnSpPr>
          <p:cNvPr id="50" name="Connettore 4 49"/>
          <p:cNvCxnSpPr>
            <a:stCxn id="33" idx="3"/>
            <a:endCxn id="32" idx="1"/>
          </p:cNvCxnSpPr>
          <p:nvPr/>
        </p:nvCxnSpPr>
        <p:spPr>
          <a:xfrm flipV="1">
            <a:off x="3381711" y="4252389"/>
            <a:ext cx="1798864" cy="631459"/>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52" name="Connettore 4 51"/>
          <p:cNvCxnSpPr>
            <a:stCxn id="33" idx="3"/>
            <a:endCxn id="35" idx="1"/>
          </p:cNvCxnSpPr>
          <p:nvPr/>
        </p:nvCxnSpPr>
        <p:spPr>
          <a:xfrm>
            <a:off x="3381711" y="4883848"/>
            <a:ext cx="1798864" cy="590291"/>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54" name="Connettore 4 53"/>
          <p:cNvCxnSpPr>
            <a:stCxn id="33" idx="1"/>
            <a:endCxn id="30" idx="1"/>
          </p:cNvCxnSpPr>
          <p:nvPr/>
        </p:nvCxnSpPr>
        <p:spPr>
          <a:xfrm rot="10800000" flipH="1">
            <a:off x="1145431" y="2507054"/>
            <a:ext cx="4035143" cy="2376794"/>
          </a:xfrm>
          <a:prstGeom prst="bentConnector3">
            <a:avLst>
              <a:gd name="adj1" fmla="val -5665"/>
            </a:avLst>
          </a:prstGeom>
          <a:ln w="22225">
            <a:prstDash val="dash"/>
            <a:tailEnd type="triangle"/>
          </a:ln>
        </p:spPr>
        <p:style>
          <a:lnRef idx="1">
            <a:schemeClr val="accent1"/>
          </a:lnRef>
          <a:fillRef idx="0">
            <a:schemeClr val="accent1"/>
          </a:fillRef>
          <a:effectRef idx="0">
            <a:schemeClr val="accent1"/>
          </a:effectRef>
          <a:fontRef idx="minor">
            <a:schemeClr val="tx1"/>
          </a:fontRef>
        </p:style>
      </p:cxnSp>
      <p:pic>
        <p:nvPicPr>
          <p:cNvPr id="55"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414" y="5048537"/>
            <a:ext cx="1055177" cy="791383"/>
          </a:xfrm>
          <a:prstGeom prst="rect">
            <a:avLst/>
          </a:prstGeom>
        </p:spPr>
      </p:pic>
      <p:pic>
        <p:nvPicPr>
          <p:cNvPr id="56"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020" y="3486202"/>
            <a:ext cx="1021581" cy="766186"/>
          </a:xfrm>
          <a:prstGeom prst="rect">
            <a:avLst/>
          </a:prstGeom>
        </p:spPr>
      </p:pic>
      <p:sp>
        <p:nvSpPr>
          <p:cNvPr id="57" name="TextBox 49"/>
          <p:cNvSpPr txBox="1"/>
          <p:nvPr/>
        </p:nvSpPr>
        <p:spPr>
          <a:xfrm>
            <a:off x="1031002" y="1917704"/>
            <a:ext cx="2350709"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Iniettori per motori auto D, tecnologia matura</a:t>
            </a:r>
            <a:endParaRPr lang="it-IT" sz="1200" dirty="0">
              <a:latin typeface="Garamond" panose="02020404030301010803" pitchFamily="18" charset="0"/>
            </a:endParaRPr>
          </a:p>
        </p:txBody>
      </p:sp>
      <p:sp>
        <p:nvSpPr>
          <p:cNvPr id="58" name="TextBox 49"/>
          <p:cNvSpPr txBox="1"/>
          <p:nvPr/>
        </p:nvSpPr>
        <p:spPr>
          <a:xfrm>
            <a:off x="1654511" y="3267139"/>
            <a:ext cx="2350709" cy="646331"/>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Iniettori per motori auto B, tecnologia matura (sviluppata da B) Transfer Price=?</a:t>
            </a:r>
            <a:endParaRPr lang="it-IT" sz="1200" dirty="0">
              <a:latin typeface="Garamond" panose="02020404030301010803" pitchFamily="18" charset="0"/>
            </a:endParaRPr>
          </a:p>
        </p:txBody>
      </p:sp>
      <p:cxnSp>
        <p:nvCxnSpPr>
          <p:cNvPr id="60" name="Connettore 2 59"/>
          <p:cNvCxnSpPr>
            <a:stCxn id="58" idx="3"/>
          </p:cNvCxnSpPr>
          <p:nvPr/>
        </p:nvCxnSpPr>
        <p:spPr>
          <a:xfrm>
            <a:off x="4005220" y="3590305"/>
            <a:ext cx="642281" cy="654648"/>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sp>
        <p:nvSpPr>
          <p:cNvPr id="61" name="TextBox 49"/>
          <p:cNvSpPr txBox="1"/>
          <p:nvPr/>
        </p:nvSpPr>
        <p:spPr>
          <a:xfrm>
            <a:off x="1458097" y="5982852"/>
            <a:ext cx="2547123" cy="461665"/>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Iniettori per motori ad uso agricolo, tecnologia complessa (sviluppata da A)</a:t>
            </a:r>
            <a:endParaRPr lang="it-IT" sz="1200" dirty="0">
              <a:latin typeface="Garamond" panose="02020404030301010803" pitchFamily="18" charset="0"/>
            </a:endParaRPr>
          </a:p>
        </p:txBody>
      </p:sp>
      <p:cxnSp>
        <p:nvCxnSpPr>
          <p:cNvPr id="63" name="Connettore 2 62"/>
          <p:cNvCxnSpPr>
            <a:stCxn id="61" idx="3"/>
          </p:cNvCxnSpPr>
          <p:nvPr/>
        </p:nvCxnSpPr>
        <p:spPr>
          <a:xfrm flipV="1">
            <a:off x="4005220" y="5464976"/>
            <a:ext cx="639671" cy="748709"/>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EEC5C06A-4225-44F2-97B0-5B6E32F4D6CD}" type="slidenum">
              <a:rPr lang="en-US" smtClean="0"/>
              <a:t>27</a:t>
            </a:fld>
            <a:endParaRPr lang="en-US"/>
          </a:p>
        </p:txBody>
      </p:sp>
    </p:spTree>
    <p:extLst>
      <p:ext uri="{BB962C8B-B14F-4D97-AF65-F5344CB8AC3E}">
        <p14:creationId xmlns:p14="http://schemas.microsoft.com/office/powerpoint/2010/main" val="3597417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449" y="1667209"/>
            <a:ext cx="7545728" cy="4247317"/>
          </a:xfrm>
          <a:prstGeom prst="rect">
            <a:avLst/>
          </a:prstGeom>
        </p:spPr>
        <p:txBody>
          <a:bodyPr wrap="square">
            <a:spAutoFit/>
          </a:bodyPr>
          <a:lstStyle/>
          <a:p>
            <a:r>
              <a:rPr lang="it-IT" b="1" u="sng" dirty="0" smtClean="0">
                <a:latin typeface="Garamond" panose="02020404030301010803" pitchFamily="18" charset="0"/>
              </a:rPr>
              <a:t>Scelta e applicazione del metodo</a:t>
            </a:r>
          </a:p>
          <a:p>
            <a:endParaRPr lang="it-IT" b="1"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Il metodo del </a:t>
            </a:r>
            <a:r>
              <a:rPr lang="it-IT" b="1" dirty="0" smtClean="0">
                <a:latin typeface="Garamond" panose="02020404030301010803" pitchFamily="18" charset="0"/>
              </a:rPr>
              <a:t>costo maggiorato</a:t>
            </a:r>
            <a:r>
              <a:rPr lang="it-IT" dirty="0" smtClean="0">
                <a:latin typeface="Garamond" panose="02020404030301010803" pitchFamily="18" charset="0"/>
              </a:rPr>
              <a:t>, applicato confrontando le transazioni controllate con quelle tra A e D, potrebbe approssimare con buona precisione condizioni di libera concorrenza. Perciò, si procederà confrontando, all’interno dell’attività economica di A, i </a:t>
            </a:r>
            <a:r>
              <a:rPr lang="it-IT" i="1" dirty="0" err="1" smtClean="0">
                <a:latin typeface="Garamond" panose="02020404030301010803" pitchFamily="18" charset="0"/>
              </a:rPr>
              <a:t>mark</a:t>
            </a:r>
            <a:r>
              <a:rPr lang="it-IT" i="1" dirty="0" smtClean="0">
                <a:latin typeface="Garamond" panose="02020404030301010803" pitchFamily="18" charset="0"/>
              </a:rPr>
              <a:t>-up</a:t>
            </a:r>
            <a:r>
              <a:rPr lang="it-IT" dirty="0" smtClean="0">
                <a:latin typeface="Garamond" panose="02020404030301010803" pitchFamily="18" charset="0"/>
              </a:rPr>
              <a:t> sul "costo pieno" di produzione conseguiti nelle vendite di iniettori per auto alle due case automobilistiche, la controllante B e la casa indipendente D.</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Ipotizzando che gli iniettori per motori "D" abbiano un costo unitario pari a 50 e siano ceduti a 55, e che il costo degli iniettori per motori "B" (simili ma non identici) sia pari a 45, ne consegue che questi ultimi dovranno essere acquistati dalla controllante a 49,5, affinché il prezzo d’acquisto sia considerato “normale” (il </a:t>
            </a:r>
            <a:r>
              <a:rPr lang="it-IT" dirty="0" err="1" smtClean="0">
                <a:latin typeface="Garamond" panose="02020404030301010803" pitchFamily="18" charset="0"/>
              </a:rPr>
              <a:t>mark</a:t>
            </a:r>
            <a:r>
              <a:rPr lang="it-IT" dirty="0" smtClean="0">
                <a:latin typeface="Garamond" panose="02020404030301010803" pitchFamily="18" charset="0"/>
              </a:rPr>
              <a:t>-up sul costo pieno di produzione lordo è in entrambi i casi del 10%).</a:t>
            </a:r>
          </a:p>
          <a:p>
            <a:pPr marL="171450" indent="-171450">
              <a:buFont typeface="Courier New" panose="02070309020205020404" pitchFamily="49" charset="0"/>
              <a:buChar char="o"/>
            </a:pPr>
            <a:endParaRPr lang="it-IT" dirty="0">
              <a:latin typeface="Garamond" panose="02020404030301010803" pitchFamily="18" charset="0"/>
            </a:endParaRPr>
          </a:p>
        </p:txBody>
      </p:sp>
      <p:sp>
        <p:nvSpPr>
          <p:cNvPr id="3" name="TextBox 2"/>
          <p:cNvSpPr txBox="1"/>
          <p:nvPr/>
        </p:nvSpPr>
        <p:spPr>
          <a:xfrm>
            <a:off x="600959" y="438412"/>
            <a:ext cx="5627801" cy="523220"/>
          </a:xfrm>
          <a:prstGeom prst="rect">
            <a:avLst/>
          </a:prstGeom>
          <a:noFill/>
        </p:spPr>
        <p:txBody>
          <a:bodyPr wrap="square" rtlCol="0">
            <a:spAutoFit/>
          </a:bodyPr>
          <a:lstStyle/>
          <a:p>
            <a:r>
              <a:rPr lang="it-IT" sz="2800" b="1" i="1" u="sng" dirty="0" smtClean="0">
                <a:latin typeface="Garamond" panose="02020404030301010803" pitchFamily="18" charset="0"/>
              </a:rPr>
              <a:t>CPM – </a:t>
            </a:r>
            <a:r>
              <a:rPr lang="it-IT" sz="2800" b="1" i="1" u="sng" dirty="0" err="1" smtClean="0">
                <a:latin typeface="Garamond" panose="02020404030301010803" pitchFamily="18" charset="0"/>
              </a:rPr>
              <a:t>Cost</a:t>
            </a:r>
            <a:r>
              <a:rPr lang="it-IT" sz="2800" b="1" i="1" u="sng" dirty="0" smtClean="0">
                <a:latin typeface="Garamond" panose="02020404030301010803" pitchFamily="18" charset="0"/>
              </a:rPr>
              <a:t> Plus Method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28</a:t>
            </a:fld>
            <a:endParaRPr lang="en-US"/>
          </a:p>
        </p:txBody>
      </p:sp>
    </p:spTree>
    <p:extLst>
      <p:ext uri="{BB962C8B-B14F-4D97-AF65-F5344CB8AC3E}">
        <p14:creationId xmlns:p14="http://schemas.microsoft.com/office/powerpoint/2010/main" val="31036024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3427" y="2091543"/>
            <a:ext cx="5976551" cy="2862322"/>
          </a:xfrm>
          <a:prstGeom prst="rect">
            <a:avLst/>
          </a:prstGeom>
        </p:spPr>
        <p:txBody>
          <a:bodyPr wrap="square">
            <a:spAutoFit/>
          </a:bodyPr>
          <a:lstStyle/>
          <a:p>
            <a:pPr marL="285750" indent="-285750">
              <a:buFont typeface="Courier New" panose="02070309020205020404" pitchFamily="49" charset="0"/>
              <a:buChar char="o"/>
            </a:pPr>
            <a:r>
              <a:rPr lang="it-IT" dirty="0">
                <a:latin typeface="Garamond" panose="02020404030301010803" pitchFamily="18" charset="0"/>
              </a:rPr>
              <a:t>Le differenze in termini di processo produttivo, tecnologia, mercato di sbocco e funzioni svolte dal produttore (sviluppo di una tecnologia complessa) rendono le transazioni con B e C non comparabili tra loro.</a:t>
            </a:r>
          </a:p>
          <a:p>
            <a:pPr marL="285750" indent="-285750">
              <a:buFont typeface="Courier New" panose="02070309020205020404" pitchFamily="49" charset="0"/>
              <a:buChar char="o"/>
            </a:pPr>
            <a:endParaRPr lang="it-IT" dirty="0">
              <a:latin typeface="Garamond" panose="02020404030301010803" pitchFamily="18" charset="0"/>
            </a:endParaRPr>
          </a:p>
          <a:p>
            <a:pPr marL="285750" indent="-285750">
              <a:buFont typeface="Courier New" panose="02070309020205020404" pitchFamily="49" charset="0"/>
              <a:buChar char="o"/>
            </a:pPr>
            <a:r>
              <a:rPr lang="it-IT" dirty="0">
                <a:latin typeface="Garamond" panose="02020404030301010803" pitchFamily="18" charset="0"/>
              </a:rPr>
              <a:t>Si noti che, contrariamente al caso 2 (prezzo di rivendita) il mercato geografico non costituisce un primario fattore di comparabilità, dato che il metodo si focalizza sulla redditività del produttore anziché su quella del rivenditore sul mercato di </a:t>
            </a:r>
            <a:r>
              <a:rPr lang="en-US" dirty="0" err="1">
                <a:latin typeface="Garamond" panose="02020404030301010803" pitchFamily="18" charset="0"/>
              </a:rPr>
              <a:t>destinazione</a:t>
            </a:r>
            <a:r>
              <a:rPr lang="en-US" dirty="0">
                <a:latin typeface="Garamond" panose="02020404030301010803" pitchFamily="18" charset="0"/>
              </a:rPr>
              <a:t>.</a:t>
            </a:r>
          </a:p>
        </p:txBody>
      </p:sp>
      <p:sp>
        <p:nvSpPr>
          <p:cNvPr id="3" name="TextBox 2"/>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CPM – Cost Plus Method - esempio</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29</a:t>
            </a:fld>
            <a:endParaRPr lang="en-US"/>
          </a:p>
        </p:txBody>
      </p:sp>
    </p:spTree>
    <p:extLst>
      <p:ext uri="{BB962C8B-B14F-4D97-AF65-F5344CB8AC3E}">
        <p14:creationId xmlns:p14="http://schemas.microsoft.com/office/powerpoint/2010/main" val="3061810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547" y="1519464"/>
            <a:ext cx="7825946" cy="4370427"/>
          </a:xfrm>
          <a:prstGeom prst="rect">
            <a:avLst/>
          </a:prstGeom>
        </p:spPr>
        <p:txBody>
          <a:bodyPr wrap="square">
            <a:spAutoFit/>
          </a:bodyPr>
          <a:lstStyle/>
          <a:p>
            <a:pPr>
              <a:spcBef>
                <a:spcPts val="600"/>
              </a:spcBef>
              <a:spcAft>
                <a:spcPts val="600"/>
              </a:spcAft>
              <a:buClr>
                <a:schemeClr val="accent1"/>
              </a:buClr>
            </a:pPr>
            <a:r>
              <a:rPr lang="it-IT" b="1" i="1" u="sng" dirty="0">
                <a:solidFill>
                  <a:srgbClr val="000000"/>
                </a:solidFill>
                <a:latin typeface="Garamond" panose="02020404030301010803" pitchFamily="18" charset="0"/>
              </a:rPr>
              <a:t>VALORE NORMALE </a:t>
            </a:r>
            <a:r>
              <a:rPr lang="it-IT" dirty="0">
                <a:solidFill>
                  <a:srgbClr val="000000"/>
                </a:solidFill>
                <a:latin typeface="Garamond" panose="02020404030301010803" pitchFamily="18" charset="0"/>
              </a:rPr>
              <a:t>(art. 9 TUIR):</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P</a:t>
            </a:r>
            <a:r>
              <a:rPr lang="it-IT" dirty="0" smtClean="0">
                <a:latin typeface="Garamond" panose="02020404030301010803" pitchFamily="18" charset="0"/>
              </a:rPr>
              <a:t>rezzo </a:t>
            </a:r>
            <a:r>
              <a:rPr lang="it-IT" dirty="0">
                <a:latin typeface="Garamond" panose="02020404030301010803" pitchFamily="18" charset="0"/>
              </a:rPr>
              <a:t>mediamente praticato in condizioni di libera concorrenza</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P</a:t>
            </a:r>
            <a:r>
              <a:rPr lang="it-IT" dirty="0" smtClean="0">
                <a:latin typeface="Garamond" panose="02020404030301010803" pitchFamily="18" charset="0"/>
              </a:rPr>
              <a:t>er </a:t>
            </a:r>
            <a:r>
              <a:rPr lang="it-IT" dirty="0">
                <a:latin typeface="Garamond" panose="02020404030301010803" pitchFamily="18" charset="0"/>
              </a:rPr>
              <a:t>beni e servizi della stessa specie o simili </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N</a:t>
            </a:r>
            <a:r>
              <a:rPr lang="it-IT" dirty="0" smtClean="0">
                <a:latin typeface="Garamond" panose="02020404030301010803" pitchFamily="18" charset="0"/>
              </a:rPr>
              <a:t>el </a:t>
            </a:r>
            <a:r>
              <a:rPr lang="it-IT" dirty="0">
                <a:latin typeface="Garamond" panose="02020404030301010803" pitchFamily="18" charset="0"/>
              </a:rPr>
              <a:t>medesimo stadio di commercializzazione</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N</a:t>
            </a:r>
            <a:r>
              <a:rPr lang="it-IT" dirty="0" smtClean="0">
                <a:latin typeface="Garamond" panose="02020404030301010803" pitchFamily="18" charset="0"/>
              </a:rPr>
              <a:t>ello </a:t>
            </a:r>
            <a:r>
              <a:rPr lang="it-IT" dirty="0">
                <a:latin typeface="Garamond" panose="02020404030301010803" pitchFamily="18" charset="0"/>
              </a:rPr>
              <a:t>stesso tempo e nello stesso luogo in cui i beni o i servizi sono stati acquisiti</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S</a:t>
            </a:r>
            <a:r>
              <a:rPr lang="it-IT" dirty="0" smtClean="0">
                <a:latin typeface="Garamond" panose="02020404030301010803" pitchFamily="18" charset="0"/>
              </a:rPr>
              <a:t>e </a:t>
            </a:r>
            <a:r>
              <a:rPr lang="it-IT" dirty="0">
                <a:latin typeface="Garamond" panose="02020404030301010803" pitchFamily="18" charset="0"/>
              </a:rPr>
              <a:t>possibile riferendosi </a:t>
            </a:r>
            <a:r>
              <a:rPr lang="it-IT" dirty="0">
                <a:solidFill>
                  <a:srgbClr val="000000"/>
                </a:solidFill>
                <a:latin typeface="Garamond" panose="02020404030301010803" pitchFamily="18" charset="0"/>
              </a:rPr>
              <a:t>a listini o tariffe: confronto interno ed </a:t>
            </a:r>
            <a:r>
              <a:rPr lang="it-IT" dirty="0" smtClean="0">
                <a:solidFill>
                  <a:srgbClr val="000000"/>
                </a:solidFill>
                <a:latin typeface="Garamond" panose="02020404030301010803" pitchFamily="18" charset="0"/>
              </a:rPr>
              <a:t>esterno</a:t>
            </a:r>
          </a:p>
          <a:p>
            <a:pPr marL="557213" indent="-285750">
              <a:spcBef>
                <a:spcPts val="600"/>
              </a:spcBef>
              <a:spcAft>
                <a:spcPts val="600"/>
              </a:spcAft>
              <a:buFont typeface="Wingdings" panose="05000000000000000000" pitchFamily="2" charset="2"/>
              <a:buChar char="ü"/>
            </a:pPr>
            <a:endParaRPr lang="it-IT" dirty="0">
              <a:solidFill>
                <a:srgbClr val="000000"/>
              </a:solidFill>
              <a:latin typeface="Garamond" panose="02020404030301010803" pitchFamily="18" charset="0"/>
            </a:endParaRPr>
          </a:p>
          <a:p>
            <a:pPr>
              <a:spcBef>
                <a:spcPts val="600"/>
              </a:spcBef>
              <a:spcAft>
                <a:spcPts val="600"/>
              </a:spcAft>
              <a:buClr>
                <a:schemeClr val="accent1"/>
              </a:buClr>
            </a:pPr>
            <a:r>
              <a:rPr lang="it-IT" b="1" i="1" u="sng" dirty="0">
                <a:solidFill>
                  <a:srgbClr val="000000"/>
                </a:solidFill>
                <a:latin typeface="Garamond" panose="02020404030301010803" pitchFamily="18" charset="0"/>
              </a:rPr>
              <a:t>PREZZO DI LIBERA CONCORRENZA</a:t>
            </a:r>
            <a:r>
              <a:rPr lang="it-IT" b="1" i="1" dirty="0">
                <a:solidFill>
                  <a:srgbClr val="000000"/>
                </a:solidFill>
                <a:latin typeface="Garamond" panose="02020404030301010803" pitchFamily="18" charset="0"/>
              </a:rPr>
              <a:t> </a:t>
            </a:r>
            <a:r>
              <a:rPr lang="it-IT" dirty="0">
                <a:solidFill>
                  <a:srgbClr val="000000"/>
                </a:solidFill>
                <a:latin typeface="Garamond" panose="02020404030301010803" pitchFamily="18" charset="0"/>
              </a:rPr>
              <a:t>(Art. 9 Modello </a:t>
            </a:r>
            <a:r>
              <a:rPr lang="it-IT" dirty="0" smtClean="0">
                <a:solidFill>
                  <a:srgbClr val="000000"/>
                </a:solidFill>
                <a:latin typeface="Garamond" panose="02020404030301010803" pitchFamily="18" charset="0"/>
              </a:rPr>
              <a:t>Convenzione OCSE</a:t>
            </a:r>
            <a:r>
              <a:rPr lang="it-IT" dirty="0">
                <a:solidFill>
                  <a:srgbClr val="000000"/>
                </a:solidFill>
                <a:latin typeface="Garamond" panose="02020404030301010803" pitchFamily="18" charset="0"/>
              </a:rPr>
              <a:t>):</a:t>
            </a:r>
          </a:p>
          <a:p>
            <a:pPr marL="557213" indent="-285750">
              <a:spcBef>
                <a:spcPts val="600"/>
              </a:spcBef>
              <a:spcAft>
                <a:spcPts val="600"/>
              </a:spcAft>
              <a:buFont typeface="Wingdings" panose="05000000000000000000" pitchFamily="2" charset="2"/>
              <a:buChar char="ü"/>
            </a:pPr>
            <a:r>
              <a:rPr lang="it-IT" dirty="0">
                <a:solidFill>
                  <a:srgbClr val="000000"/>
                </a:solidFill>
                <a:latin typeface="Garamond" panose="02020404030301010803" pitchFamily="18" charset="0"/>
              </a:rPr>
              <a:t>P</a:t>
            </a:r>
            <a:r>
              <a:rPr lang="it-IT" dirty="0" smtClean="0">
                <a:solidFill>
                  <a:srgbClr val="000000"/>
                </a:solidFill>
                <a:latin typeface="Garamond" panose="02020404030301010803" pitchFamily="18" charset="0"/>
              </a:rPr>
              <a:t>rezzo </a:t>
            </a:r>
            <a:r>
              <a:rPr lang="it-IT" dirty="0">
                <a:solidFill>
                  <a:srgbClr val="000000"/>
                </a:solidFill>
                <a:latin typeface="Garamond" panose="02020404030301010803" pitchFamily="18" charset="0"/>
              </a:rPr>
              <a:t>applicato sulle medesime transazioni da imprese indipendenti, non legate da particolari rapporti e relazioni (</a:t>
            </a:r>
            <a:r>
              <a:rPr lang="en-AU" i="1" dirty="0">
                <a:solidFill>
                  <a:srgbClr val="000000"/>
                </a:solidFill>
                <a:latin typeface="Garamond" panose="02020404030301010803" pitchFamily="18" charset="0"/>
              </a:rPr>
              <a:t>Arm’s length principle</a:t>
            </a:r>
            <a:r>
              <a:rPr lang="it-IT" dirty="0">
                <a:solidFill>
                  <a:srgbClr val="000000"/>
                </a:solidFill>
                <a:latin typeface="Garamond" panose="02020404030301010803" pitchFamily="18" charset="0"/>
              </a:rPr>
              <a:t>).</a:t>
            </a:r>
          </a:p>
        </p:txBody>
      </p:sp>
      <p:sp>
        <p:nvSpPr>
          <p:cNvPr id="3" name="TextBox 2"/>
          <p:cNvSpPr txBox="1"/>
          <p:nvPr/>
        </p:nvSpPr>
        <p:spPr>
          <a:xfrm>
            <a:off x="600959" y="438412"/>
            <a:ext cx="7002565" cy="523220"/>
          </a:xfrm>
          <a:prstGeom prst="rect">
            <a:avLst/>
          </a:prstGeom>
          <a:noFill/>
        </p:spPr>
        <p:txBody>
          <a:bodyPr wrap="square" rtlCol="0">
            <a:spAutoFit/>
          </a:bodyPr>
          <a:lstStyle/>
          <a:p>
            <a:r>
              <a:rPr lang="en-US" sz="2800" b="1" i="1" u="sng" dirty="0" err="1" smtClean="0">
                <a:latin typeface="Garamond" panose="02020404030301010803" pitchFamily="18" charset="0"/>
              </a:rPr>
              <a:t>Valore</a:t>
            </a:r>
            <a:r>
              <a:rPr lang="en-US" sz="2800" b="1" i="1" u="sng" dirty="0" smtClean="0">
                <a:latin typeface="Garamond" panose="02020404030301010803" pitchFamily="18" charset="0"/>
              </a:rPr>
              <a:t> </a:t>
            </a:r>
            <a:r>
              <a:rPr lang="en-US" sz="2800" b="1" i="1" u="sng" dirty="0" err="1" smtClean="0">
                <a:latin typeface="Garamond" panose="02020404030301010803" pitchFamily="18" charset="0"/>
              </a:rPr>
              <a:t>normale</a:t>
            </a:r>
            <a:r>
              <a:rPr lang="en-US" sz="2800" b="1" i="1" u="sng" dirty="0" smtClean="0">
                <a:latin typeface="Garamond" panose="02020404030301010803" pitchFamily="18" charset="0"/>
              </a:rPr>
              <a:t> e arm’s length principle</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t>3</a:t>
            </a:fld>
            <a:endParaRPr lang="en-US"/>
          </a:p>
        </p:txBody>
      </p:sp>
    </p:spTree>
    <p:extLst>
      <p:ext uri="{BB962C8B-B14F-4D97-AF65-F5344CB8AC3E}">
        <p14:creationId xmlns:p14="http://schemas.microsoft.com/office/powerpoint/2010/main" val="1917348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0959" y="438412"/>
            <a:ext cx="6788382"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8" name="Rectangle 7"/>
          <p:cNvSpPr/>
          <p:nvPr/>
        </p:nvSpPr>
        <p:spPr>
          <a:xfrm>
            <a:off x="724526" y="1685560"/>
            <a:ext cx="7999981" cy="4247317"/>
          </a:xfrm>
          <a:prstGeom prst="rect">
            <a:avLst/>
          </a:prstGeom>
        </p:spPr>
        <p:txBody>
          <a:bodyPr wrap="square">
            <a:spAutoFit/>
          </a:bodyPr>
          <a:lstStyle/>
          <a:p>
            <a:r>
              <a:rPr lang="it-IT" dirty="0" smtClean="0">
                <a:latin typeface="Garamond" panose="02020404030301010803" pitchFamily="18" charset="0"/>
              </a:rPr>
              <a:t>Il metodo TNMM si </a:t>
            </a:r>
            <a:r>
              <a:rPr lang="it-IT" dirty="0">
                <a:latin typeface="Garamond" panose="02020404030301010803" pitchFamily="18" charset="0"/>
              </a:rPr>
              <a:t>basa sulla </a:t>
            </a:r>
            <a:r>
              <a:rPr lang="it-IT" b="1" dirty="0">
                <a:latin typeface="Garamond" panose="02020404030301010803" pitchFamily="18" charset="0"/>
              </a:rPr>
              <a:t>comparazione </a:t>
            </a:r>
            <a:r>
              <a:rPr lang="it-IT" dirty="0">
                <a:latin typeface="Garamond" panose="02020404030301010803" pitchFamily="18" charset="0"/>
              </a:rPr>
              <a:t>tra il </a:t>
            </a:r>
            <a:r>
              <a:rPr lang="it-IT" b="1" dirty="0">
                <a:latin typeface="Garamond" panose="02020404030301010803" pitchFamily="18" charset="0"/>
              </a:rPr>
              <a:t>profitto operativo </a:t>
            </a:r>
            <a:r>
              <a:rPr lang="it-IT" dirty="0">
                <a:latin typeface="Garamond" panose="02020404030301010803" pitchFamily="18" charset="0"/>
              </a:rPr>
              <a:t>“globale” dell’impresa oggetto </a:t>
            </a:r>
            <a:r>
              <a:rPr lang="it-IT" dirty="0" smtClean="0">
                <a:latin typeface="Garamond" panose="02020404030301010803" pitchFamily="18" charset="0"/>
              </a:rPr>
              <a:t>di verifica</a:t>
            </a:r>
            <a:r>
              <a:rPr lang="it-IT" dirty="0">
                <a:latin typeface="Garamond" panose="02020404030301010803" pitchFamily="18" charset="0"/>
              </a:rPr>
              <a:t>, misurato in base ad un appropriato indicatore di profitto (margine operativo, </a:t>
            </a:r>
            <a:r>
              <a:rPr lang="it-IT" dirty="0" smtClean="0">
                <a:latin typeface="Garamond" panose="02020404030301010803" pitchFamily="18" charset="0"/>
              </a:rPr>
              <a:t>ROA, margine </a:t>
            </a:r>
            <a:r>
              <a:rPr lang="it-IT" dirty="0">
                <a:latin typeface="Garamond" panose="02020404030301010803" pitchFamily="18" charset="0"/>
              </a:rPr>
              <a:t>operativo sui costi totali, ecc.) e quello realizzato da altre </a:t>
            </a:r>
            <a:r>
              <a:rPr lang="it-IT" b="1" dirty="0">
                <a:latin typeface="Garamond" panose="02020404030301010803" pitchFamily="18" charset="0"/>
              </a:rPr>
              <a:t>imprese </a:t>
            </a:r>
            <a:r>
              <a:rPr lang="it-IT" b="1" dirty="0" smtClean="0">
                <a:latin typeface="Garamond" panose="02020404030301010803" pitchFamily="18" charset="0"/>
              </a:rPr>
              <a:t>indipendenti </a:t>
            </a:r>
            <a:r>
              <a:rPr lang="it-IT" dirty="0" smtClean="0">
                <a:latin typeface="Garamond" panose="02020404030301010803" pitchFamily="18" charset="0"/>
              </a:rPr>
              <a:t>“</a:t>
            </a:r>
            <a:r>
              <a:rPr lang="it-IT" i="1" dirty="0" smtClean="0">
                <a:latin typeface="Garamond" panose="02020404030301010803" pitchFamily="18" charset="0"/>
              </a:rPr>
              <a:t>operanti </a:t>
            </a:r>
            <a:r>
              <a:rPr lang="it-IT" i="1" dirty="0">
                <a:latin typeface="Garamond" panose="02020404030301010803" pitchFamily="18" charset="0"/>
              </a:rPr>
              <a:t>nello stesso settore economico</a:t>
            </a:r>
            <a:r>
              <a:rPr lang="it-IT" dirty="0" smtClean="0">
                <a:latin typeface="Garamond" panose="02020404030301010803" pitchFamily="18" charset="0"/>
              </a:rPr>
              <a:t>”.</a:t>
            </a:r>
          </a:p>
          <a:p>
            <a:endParaRPr lang="it-IT" dirty="0">
              <a:latin typeface="Garamond" panose="02020404030301010803" pitchFamily="18" charset="0"/>
            </a:endParaRPr>
          </a:p>
          <a:p>
            <a:endParaRPr lang="it-IT" dirty="0" smtClean="0">
              <a:latin typeface="Garamond" panose="02020404030301010803" pitchFamily="18" charset="0"/>
            </a:endParaRPr>
          </a:p>
          <a:p>
            <a:endParaRPr lang="it-IT" dirty="0">
              <a:latin typeface="Garamond" panose="02020404030301010803" pitchFamily="18" charset="0"/>
            </a:endParaRPr>
          </a:p>
          <a:p>
            <a:r>
              <a:rPr lang="it-IT" dirty="0">
                <a:latin typeface="Garamond" panose="02020404030301010803" pitchFamily="18" charset="0"/>
              </a:rPr>
              <a:t>L’aggettivo “globale” non va però inteso nel senso che nella nozione di profitto </a:t>
            </a:r>
            <a:r>
              <a:rPr lang="it-IT" dirty="0" smtClean="0">
                <a:latin typeface="Garamond" panose="02020404030301010803" pitchFamily="18" charset="0"/>
              </a:rPr>
              <a:t>da confrontare </a:t>
            </a:r>
            <a:r>
              <a:rPr lang="it-IT" dirty="0">
                <a:latin typeface="Garamond" panose="02020404030301010803" pitchFamily="18" charset="0"/>
              </a:rPr>
              <a:t>sarebbe </a:t>
            </a:r>
            <a:r>
              <a:rPr lang="it-IT" dirty="0" smtClean="0">
                <a:latin typeface="Garamond" panose="02020404030301010803" pitchFamily="18" charset="0"/>
              </a:rPr>
              <a:t>incluso l’intero </a:t>
            </a:r>
            <a:r>
              <a:rPr lang="it-IT" dirty="0">
                <a:latin typeface="Garamond" panose="02020404030301010803" pitchFamily="18" charset="0"/>
              </a:rPr>
              <a:t>reddito ricavato dall’impresa sotto esame, bensì che </a:t>
            </a:r>
            <a:r>
              <a:rPr lang="it-IT" dirty="0" smtClean="0">
                <a:latin typeface="Garamond" panose="02020404030301010803" pitchFamily="18" charset="0"/>
              </a:rPr>
              <a:t>la comparazione </a:t>
            </a:r>
            <a:r>
              <a:rPr lang="it-IT" i="1" dirty="0">
                <a:latin typeface="Garamond" panose="02020404030301010803" pitchFamily="18" charset="0"/>
              </a:rPr>
              <a:t>“dovrebbe avere ad oggetto esclusivamente gli utili realizzati attraverso </a:t>
            </a:r>
            <a:r>
              <a:rPr lang="it-IT" i="1" dirty="0" smtClean="0">
                <a:latin typeface="Garamond" panose="02020404030301010803" pitchFamily="18" charset="0"/>
              </a:rPr>
              <a:t>la vendita </a:t>
            </a:r>
            <a:r>
              <a:rPr lang="it-IT" i="1" dirty="0">
                <a:latin typeface="Garamond" panose="02020404030301010803" pitchFamily="18" charset="0"/>
              </a:rPr>
              <a:t>dei beni </a:t>
            </a:r>
            <a:r>
              <a:rPr lang="it-IT" dirty="0">
                <a:latin typeface="Garamond" panose="02020404030301010803" pitchFamily="18" charset="0"/>
              </a:rPr>
              <a:t>[o la prestazione dei servizi] </a:t>
            </a:r>
            <a:r>
              <a:rPr lang="it-IT" i="1" dirty="0">
                <a:latin typeface="Garamond" panose="02020404030301010803" pitchFamily="18" charset="0"/>
              </a:rPr>
              <a:t>oggetto di verifica</a:t>
            </a:r>
            <a:r>
              <a:rPr lang="it-IT" dirty="0">
                <a:latin typeface="Garamond" panose="02020404030301010803" pitchFamily="18" charset="0"/>
              </a:rPr>
              <a:t>”.</a:t>
            </a:r>
          </a:p>
          <a:p>
            <a:endParaRPr lang="it-IT" dirty="0" smtClean="0">
              <a:latin typeface="Garamond" panose="02020404030301010803" pitchFamily="18" charset="0"/>
            </a:endParaRPr>
          </a:p>
          <a:p>
            <a:r>
              <a:rPr lang="it-IT" dirty="0" smtClean="0">
                <a:latin typeface="Garamond" panose="02020404030301010803" pitchFamily="18" charset="0"/>
              </a:rPr>
              <a:t>In </a:t>
            </a:r>
            <a:r>
              <a:rPr lang="it-IT" dirty="0">
                <a:latin typeface="Garamond" panose="02020404030301010803" pitchFamily="18" charset="0"/>
              </a:rPr>
              <a:t>altre parole, si potranno </a:t>
            </a:r>
            <a:r>
              <a:rPr lang="it-IT" b="1" dirty="0">
                <a:latin typeface="Garamond" panose="02020404030301010803" pitchFamily="18" charset="0"/>
              </a:rPr>
              <a:t>aggregare transazioni simili</a:t>
            </a:r>
            <a:r>
              <a:rPr lang="it-IT" dirty="0">
                <a:latin typeface="Garamond" panose="02020404030301010803" pitchFamily="18" charset="0"/>
              </a:rPr>
              <a:t>, costituenti l’esercizio di un </a:t>
            </a:r>
            <a:r>
              <a:rPr lang="it-IT" dirty="0" smtClean="0">
                <a:latin typeface="Garamond" panose="02020404030301010803" pitchFamily="18" charset="0"/>
              </a:rPr>
              <a:t>certo “ramo</a:t>
            </a:r>
            <a:r>
              <a:rPr lang="it-IT" dirty="0">
                <a:latin typeface="Garamond" panose="02020404030301010803" pitchFamily="18" charset="0"/>
              </a:rPr>
              <a:t>” d’azienda, ma non transazioni relative a rami d’azienda funzionalmente diversi </a:t>
            </a:r>
            <a:r>
              <a:rPr lang="it-IT" dirty="0" smtClean="0">
                <a:latin typeface="Garamond" panose="02020404030301010803" pitchFamily="18" charset="0"/>
              </a:rPr>
              <a:t>o appartenenti </a:t>
            </a:r>
            <a:r>
              <a:rPr lang="it-IT" dirty="0">
                <a:latin typeface="Garamond" panose="02020404030301010803" pitchFamily="18" charset="0"/>
              </a:rPr>
              <a:t>a diversi settori economici.</a:t>
            </a:r>
            <a:endParaRPr lang="en-US" dirty="0">
              <a:latin typeface="Garamond" panose="02020404030301010803" pitchFamily="18" charset="0"/>
            </a:endParaRPr>
          </a:p>
        </p:txBody>
      </p:sp>
      <p:grpSp>
        <p:nvGrpSpPr>
          <p:cNvPr id="10" name="Group 9"/>
          <p:cNvGrpSpPr/>
          <p:nvPr/>
        </p:nvGrpSpPr>
        <p:grpSpPr>
          <a:xfrm>
            <a:off x="395926" y="364176"/>
            <a:ext cx="8328581" cy="148472"/>
            <a:chOff x="527901" y="527901"/>
            <a:chExt cx="11104775" cy="197963"/>
          </a:xfrm>
        </p:grpSpPr>
        <p:cxnSp>
          <p:nvCxnSpPr>
            <p:cNvPr id="11" name="Straight Connector 10"/>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Rounded Rectangle 12"/>
          <p:cNvSpPr/>
          <p:nvPr/>
        </p:nvSpPr>
        <p:spPr>
          <a:xfrm>
            <a:off x="498442" y="1393813"/>
            <a:ext cx="8123548" cy="1739679"/>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EC5C06A-4225-44F2-97B0-5B6E32F4D6CD}" type="slidenum">
              <a:rPr lang="en-US" smtClean="0"/>
              <a:t>30</a:t>
            </a:fld>
            <a:endParaRPr lang="en-US"/>
          </a:p>
        </p:txBody>
      </p:sp>
    </p:spTree>
    <p:extLst>
      <p:ext uri="{BB962C8B-B14F-4D97-AF65-F5344CB8AC3E}">
        <p14:creationId xmlns:p14="http://schemas.microsoft.com/office/powerpoint/2010/main" val="1258827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2077087"/>
            <a:ext cx="7928092" cy="3416320"/>
          </a:xfrm>
          <a:prstGeom prst="rect">
            <a:avLst/>
          </a:prstGeom>
        </p:spPr>
        <p:txBody>
          <a:bodyPr wrap="square">
            <a:spAutoFit/>
          </a:bodyPr>
          <a:lstStyle/>
          <a:p>
            <a:pPr algn="ctr"/>
            <a:r>
              <a:rPr lang="it-IT" b="1" dirty="0" smtClean="0">
                <a:latin typeface="Garamond" panose="02020404030301010803" pitchFamily="18" charset="0"/>
              </a:rPr>
              <a:t>Vantaggi</a:t>
            </a:r>
            <a:r>
              <a:rPr lang="it-IT" dirty="0" smtClean="0">
                <a:latin typeface="Garamond" panose="02020404030301010803" pitchFamily="18" charset="0"/>
              </a:rPr>
              <a:t>:</a:t>
            </a:r>
          </a:p>
          <a:p>
            <a:endParaRPr lang="it-IT" dirty="0" smtClean="0">
              <a:latin typeface="Garamond" panose="02020404030301010803" pitchFamily="18" charset="0"/>
            </a:endParaRPr>
          </a:p>
          <a:p>
            <a:pPr marL="742950" lvl="1" indent="-285750">
              <a:buFont typeface="Courier New" panose="02070309020205020404" pitchFamily="49" charset="0"/>
              <a:buChar char="o"/>
            </a:pPr>
            <a:r>
              <a:rPr lang="it-IT" dirty="0" smtClean="0">
                <a:latin typeface="Garamond" panose="02020404030301010803" pitchFamily="18" charset="0"/>
              </a:rPr>
              <a:t>I margini di profitto sono meno influenzati dalle differenze relative alle singole transazioni;</a:t>
            </a:r>
          </a:p>
          <a:p>
            <a:pPr marL="742950" lvl="1" indent="-285750">
              <a:buFont typeface="Courier New" panose="02070309020205020404" pitchFamily="49" charset="0"/>
              <a:buChar char="o"/>
            </a:pPr>
            <a:endParaRPr lang="it-IT" dirty="0" smtClean="0">
              <a:latin typeface="Garamond" panose="02020404030301010803" pitchFamily="18" charset="0"/>
            </a:endParaRPr>
          </a:p>
          <a:p>
            <a:pPr marL="742950" lvl="1" indent="-285750">
              <a:buFont typeface="Courier New" panose="02070309020205020404" pitchFamily="49" charset="0"/>
              <a:buChar char="o"/>
            </a:pPr>
            <a:r>
              <a:rPr lang="it-IT" dirty="0" smtClean="0">
                <a:latin typeface="Garamond" panose="02020404030301010803" pitchFamily="18" charset="0"/>
              </a:rPr>
              <a:t>Non è generalmente necessario considerare, ai fini del confronto con imprese indipendenti, funzioni svolte e rischi assunti da più di una delle imprese associate;</a:t>
            </a:r>
          </a:p>
          <a:p>
            <a:pPr marL="742950" lvl="1" indent="-285750">
              <a:buFont typeface="Courier New" panose="02070309020205020404" pitchFamily="49" charset="0"/>
              <a:buChar char="o"/>
            </a:pPr>
            <a:endParaRPr lang="it-IT" dirty="0" smtClean="0">
              <a:latin typeface="Garamond" panose="02020404030301010803" pitchFamily="18" charset="0"/>
            </a:endParaRPr>
          </a:p>
          <a:p>
            <a:pPr marL="742950" lvl="1" indent="-285750">
              <a:buFont typeface="Courier New" panose="02070309020205020404" pitchFamily="49" charset="0"/>
              <a:buChar char="o"/>
            </a:pPr>
            <a:r>
              <a:rPr lang="it-IT" dirty="0" smtClean="0">
                <a:latin typeface="Garamond" panose="02020404030301010803" pitchFamily="18" charset="0"/>
              </a:rPr>
              <a:t>Relativamente alle società cui confrontarsi è più agevole reperire informazioni di sintesi che non di dettaglio su singole transazioni.</a:t>
            </a:r>
          </a:p>
          <a:p>
            <a:endParaRPr lang="it-IT"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6"/>
          <p:cNvSpPr txBox="1"/>
          <p:nvPr/>
        </p:nvSpPr>
        <p:spPr>
          <a:xfrm>
            <a:off x="600959" y="438412"/>
            <a:ext cx="6788382"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31</a:t>
            </a:fld>
            <a:endParaRPr lang="en-US"/>
          </a:p>
        </p:txBody>
      </p:sp>
    </p:spTree>
    <p:extLst>
      <p:ext uri="{BB962C8B-B14F-4D97-AF65-F5344CB8AC3E}">
        <p14:creationId xmlns:p14="http://schemas.microsoft.com/office/powerpoint/2010/main" val="3306220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0959" y="1950831"/>
            <a:ext cx="7377106" cy="3416320"/>
          </a:xfrm>
          <a:prstGeom prst="rect">
            <a:avLst/>
          </a:prstGeom>
        </p:spPr>
        <p:txBody>
          <a:bodyPr wrap="square">
            <a:spAutoFit/>
          </a:bodyPr>
          <a:lstStyle/>
          <a:p>
            <a:pPr algn="ctr"/>
            <a:r>
              <a:rPr lang="en-US" b="1" dirty="0" err="1">
                <a:latin typeface="Garamond" panose="02020404030301010803" pitchFamily="18" charset="0"/>
              </a:rPr>
              <a:t>Limiti</a:t>
            </a:r>
            <a:r>
              <a:rPr lang="en-US" dirty="0">
                <a:latin typeface="Garamond" panose="02020404030301010803" pitchFamily="18" charset="0"/>
              </a:rPr>
              <a:t>:</a:t>
            </a:r>
          </a:p>
          <a:p>
            <a:endParaRPr lang="en-US" dirty="0">
              <a:latin typeface="Garamond" panose="02020404030301010803" pitchFamily="18" charset="0"/>
            </a:endParaRPr>
          </a:p>
          <a:p>
            <a:pPr marL="742950" lvl="1" indent="-285750">
              <a:buFont typeface="Courier New" panose="02070309020205020404" pitchFamily="49" charset="0"/>
              <a:buChar char="o"/>
            </a:pPr>
            <a:r>
              <a:rPr lang="it-IT" dirty="0">
                <a:latin typeface="Garamond" panose="02020404030301010803" pitchFamily="18" charset="0"/>
              </a:rPr>
              <a:t>Il margine “netto” può essere influenzato da fattori che non incidono, invece, sul prezzo o sui margini lordi</a:t>
            </a:r>
            <a:r>
              <a:rPr lang="it-IT" dirty="0" smtClean="0">
                <a:latin typeface="Garamond" panose="02020404030301010803" pitchFamily="18" charset="0"/>
              </a:rPr>
              <a:t>;</a:t>
            </a:r>
          </a:p>
          <a:p>
            <a:pPr marL="742950" lvl="1" indent="-285750">
              <a:buFont typeface="Courier New" panose="02070309020205020404" pitchFamily="49" charset="0"/>
              <a:buChar char="o"/>
            </a:pPr>
            <a:endParaRPr lang="it-IT" dirty="0">
              <a:latin typeface="Garamond" panose="02020404030301010803" pitchFamily="18" charset="0"/>
            </a:endParaRPr>
          </a:p>
          <a:p>
            <a:pPr marL="742950" lvl="1" indent="-285750">
              <a:buFont typeface="Courier New" panose="02070309020205020404" pitchFamily="49" charset="0"/>
              <a:buChar char="o"/>
            </a:pPr>
            <a:r>
              <a:rPr lang="it-IT" dirty="0">
                <a:latin typeface="Garamond" panose="02020404030301010803" pitchFamily="18" charset="0"/>
              </a:rPr>
              <a:t>Difficoltà di reperire informazioni su imprese indipendenti “contemporanee” a quelle disponibili per l’impresa le cui transazioni sono oggetto di verifica</a:t>
            </a:r>
            <a:r>
              <a:rPr lang="it-IT" dirty="0" smtClean="0">
                <a:latin typeface="Garamond" panose="02020404030301010803" pitchFamily="18" charset="0"/>
              </a:rPr>
              <a:t>;</a:t>
            </a:r>
          </a:p>
          <a:p>
            <a:pPr marL="742950" lvl="1" indent="-285750">
              <a:buFont typeface="Courier New" panose="02070309020205020404" pitchFamily="49" charset="0"/>
              <a:buChar char="o"/>
            </a:pPr>
            <a:endParaRPr lang="it-IT" dirty="0">
              <a:latin typeface="Garamond" panose="02020404030301010803" pitchFamily="18" charset="0"/>
            </a:endParaRPr>
          </a:p>
          <a:p>
            <a:pPr marL="742950" lvl="1" indent="-285750">
              <a:buFont typeface="Courier New" panose="02070309020205020404" pitchFamily="49" charset="0"/>
              <a:buChar char="o"/>
            </a:pPr>
            <a:r>
              <a:rPr lang="it-IT" dirty="0">
                <a:latin typeface="Garamond" panose="02020404030301010803" pitchFamily="18" charset="0"/>
              </a:rPr>
              <a:t>Difficoltà nell’attribuire eventuali aggiustamenti nel caso l’impresa oggetto di esame intrattenga rapporti commerciali con più di un’impresa associata</a:t>
            </a:r>
            <a:r>
              <a:rPr lang="it-IT" dirty="0">
                <a:solidFill>
                  <a:srgbClr val="002060"/>
                </a:solidFill>
                <a:latin typeface="Garamond" panose="02020404030301010803" pitchFamily="18" charset="0"/>
              </a:rPr>
              <a:t>.</a:t>
            </a:r>
            <a:endParaRPr lang="en-US" dirty="0">
              <a:latin typeface="Garamond" panose="02020404030301010803" pitchFamily="18" charset="0"/>
            </a:endParaRPr>
          </a:p>
        </p:txBody>
      </p:sp>
      <p:grpSp>
        <p:nvGrpSpPr>
          <p:cNvPr id="5" name="Group 4"/>
          <p:cNvGrpSpPr/>
          <p:nvPr/>
        </p:nvGrpSpPr>
        <p:grpSpPr>
          <a:xfrm>
            <a:off x="395926" y="364176"/>
            <a:ext cx="8328581" cy="148472"/>
            <a:chOff x="527901" y="527901"/>
            <a:chExt cx="11104775" cy="197963"/>
          </a:xfrm>
        </p:grpSpPr>
        <p:cxnSp>
          <p:nvCxnSpPr>
            <p:cNvPr id="6" name="Straight Connector 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6"/>
          <p:cNvSpPr txBox="1"/>
          <p:nvPr/>
        </p:nvSpPr>
        <p:spPr>
          <a:xfrm>
            <a:off x="600959" y="438412"/>
            <a:ext cx="6788382"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32</a:t>
            </a:fld>
            <a:endParaRPr lang="en-US"/>
          </a:p>
        </p:txBody>
      </p:sp>
    </p:spTree>
    <p:extLst>
      <p:ext uri="{BB962C8B-B14F-4D97-AF65-F5344CB8AC3E}">
        <p14:creationId xmlns:p14="http://schemas.microsoft.com/office/powerpoint/2010/main" val="15147187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0"/>
          <p:cNvSpPr/>
          <p:nvPr/>
        </p:nvSpPr>
        <p:spPr>
          <a:xfrm>
            <a:off x="5369787" y="4431065"/>
            <a:ext cx="3491010"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Ovale 1"/>
          <p:cNvSpPr/>
          <p:nvPr/>
        </p:nvSpPr>
        <p:spPr>
          <a:xfrm>
            <a:off x="160235" y="3459892"/>
            <a:ext cx="4432360" cy="2784389"/>
          </a:xfrm>
          <a:prstGeom prst="ellipse">
            <a:avLst/>
          </a:prstGeom>
          <a:pattFill prst="dk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Rectangle 3"/>
          <p:cNvSpPr/>
          <p:nvPr/>
        </p:nvSpPr>
        <p:spPr>
          <a:xfrm>
            <a:off x="3208332" y="1922886"/>
            <a:ext cx="1569655" cy="690937"/>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14" name="Rectangle 16"/>
          <p:cNvSpPr/>
          <p:nvPr/>
        </p:nvSpPr>
        <p:spPr>
          <a:xfrm>
            <a:off x="1904186" y="2449566"/>
            <a:ext cx="902552" cy="465980"/>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Cessione infragruppo</a:t>
            </a:r>
          </a:p>
        </p:txBody>
      </p:sp>
      <p:sp>
        <p:nvSpPr>
          <p:cNvPr id="16" name="Right Arrow Callout 19"/>
          <p:cNvSpPr/>
          <p:nvPr/>
        </p:nvSpPr>
        <p:spPr>
          <a:xfrm>
            <a:off x="211044" y="1922887"/>
            <a:ext cx="2800610" cy="698972"/>
          </a:xfrm>
          <a:prstGeom prst="rightArrowCallout">
            <a:avLst>
              <a:gd name="adj1" fmla="val 25000"/>
              <a:gd name="adj2" fmla="val 25000"/>
              <a:gd name="adj3" fmla="val 25000"/>
              <a:gd name="adj4" fmla="val 49844"/>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21" name="Right Arrow Callout 48"/>
          <p:cNvSpPr/>
          <p:nvPr/>
        </p:nvSpPr>
        <p:spPr>
          <a:xfrm>
            <a:off x="560549" y="4421146"/>
            <a:ext cx="2254732" cy="708454"/>
          </a:xfrm>
          <a:prstGeom prst="rightArrowCallout">
            <a:avLst>
              <a:gd name="adj1" fmla="val 25000"/>
              <a:gd name="adj2" fmla="val 25000"/>
              <a:gd name="adj3" fmla="val 25000"/>
              <a:gd name="adj4" fmla="val 77660"/>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22" name="Right Arrow Callout 48"/>
          <p:cNvSpPr/>
          <p:nvPr/>
        </p:nvSpPr>
        <p:spPr>
          <a:xfrm>
            <a:off x="1100460" y="5049794"/>
            <a:ext cx="2254732" cy="708454"/>
          </a:xfrm>
          <a:prstGeom prst="rightArrowCallout">
            <a:avLst>
              <a:gd name="adj1" fmla="val 25000"/>
              <a:gd name="adj2" fmla="val 25000"/>
              <a:gd name="adj3" fmla="val 25000"/>
              <a:gd name="adj4" fmla="val 77660"/>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23" name="Right Arrow Callout 48"/>
          <p:cNvSpPr/>
          <p:nvPr/>
        </p:nvSpPr>
        <p:spPr>
          <a:xfrm>
            <a:off x="1360062" y="3792498"/>
            <a:ext cx="2254732" cy="708454"/>
          </a:xfrm>
          <a:prstGeom prst="rightArrowCallout">
            <a:avLst>
              <a:gd name="adj1" fmla="val 25000"/>
              <a:gd name="adj2" fmla="val 25000"/>
              <a:gd name="adj3" fmla="val 25000"/>
              <a:gd name="adj4" fmla="val 77660"/>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24" name="Right Arrow Callout 48"/>
          <p:cNvSpPr/>
          <p:nvPr/>
        </p:nvSpPr>
        <p:spPr>
          <a:xfrm>
            <a:off x="1924484" y="4622053"/>
            <a:ext cx="2254732" cy="708454"/>
          </a:xfrm>
          <a:prstGeom prst="rightArrowCallout">
            <a:avLst>
              <a:gd name="adj1" fmla="val 25000"/>
              <a:gd name="adj2" fmla="val 25000"/>
              <a:gd name="adj3" fmla="val 25000"/>
              <a:gd name="adj4" fmla="val 77660"/>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25" name="Rectangle 16"/>
          <p:cNvSpPr/>
          <p:nvPr/>
        </p:nvSpPr>
        <p:spPr>
          <a:xfrm>
            <a:off x="3497913" y="3418303"/>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Cessioni indipendenti</a:t>
            </a:r>
          </a:p>
        </p:txBody>
      </p:sp>
      <p:sp>
        <p:nvSpPr>
          <p:cNvPr id="27" name="Left-Right Arrow Callout 7"/>
          <p:cNvSpPr/>
          <p:nvPr/>
        </p:nvSpPr>
        <p:spPr>
          <a:xfrm rot="5400000">
            <a:off x="6511430" y="3006802"/>
            <a:ext cx="996780" cy="1510388"/>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28" name="Pentagon 9"/>
          <p:cNvSpPr/>
          <p:nvPr/>
        </p:nvSpPr>
        <p:spPr>
          <a:xfrm>
            <a:off x="5514817" y="5507176"/>
            <a:ext cx="3209690" cy="550376"/>
          </a:xfrm>
          <a:prstGeom prst="homePlate">
            <a:avLst/>
          </a:prstGeom>
          <a:noFill/>
          <a:ln w="5397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FATTURATO</a:t>
            </a:r>
            <a:endParaRPr lang="it-IT" sz="1200" b="1" dirty="0">
              <a:solidFill>
                <a:schemeClr val="tx1"/>
              </a:solidFill>
              <a:latin typeface="Garamond" panose="02020404030301010803" pitchFamily="18" charset="0"/>
            </a:endParaRPr>
          </a:p>
        </p:txBody>
      </p:sp>
      <p:sp>
        <p:nvSpPr>
          <p:cNvPr id="29" name="TextBox 27"/>
          <p:cNvSpPr txBox="1"/>
          <p:nvPr/>
        </p:nvSpPr>
        <p:spPr>
          <a:xfrm>
            <a:off x="6272557" y="3623497"/>
            <a:ext cx="1510386" cy="276999"/>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30" name="Pentagon 9"/>
          <p:cNvSpPr/>
          <p:nvPr/>
        </p:nvSpPr>
        <p:spPr>
          <a:xfrm>
            <a:off x="5540445" y="4742112"/>
            <a:ext cx="1157792" cy="550376"/>
          </a:xfrm>
          <a:prstGeom prst="homePlate">
            <a:avLst/>
          </a:prstGeom>
          <a:noFill/>
          <a:ln w="5397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COSTI DI PRODUZIONE</a:t>
            </a:r>
          </a:p>
        </p:txBody>
      </p:sp>
      <p:sp>
        <p:nvSpPr>
          <p:cNvPr id="31" name="Pentagon 9"/>
          <p:cNvSpPr/>
          <p:nvPr/>
        </p:nvSpPr>
        <p:spPr>
          <a:xfrm>
            <a:off x="6723863" y="4742112"/>
            <a:ext cx="1021678" cy="550376"/>
          </a:xfrm>
          <a:prstGeom prst="homePlate">
            <a:avLst/>
          </a:prstGeom>
          <a:noFill/>
          <a:ln w="5397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solidFill>
                  <a:schemeClr val="tx1"/>
                </a:solidFill>
                <a:latin typeface="Garamond" panose="02020404030301010803" pitchFamily="18" charset="0"/>
              </a:rPr>
              <a:t>COSTI </a:t>
            </a:r>
            <a:r>
              <a:rPr lang="it-IT" sz="800" b="1" dirty="0">
                <a:solidFill>
                  <a:schemeClr val="tx1"/>
                </a:solidFill>
                <a:latin typeface="Garamond" panose="02020404030301010803" pitchFamily="18" charset="0"/>
              </a:rPr>
              <a:t>OPERATIVI</a:t>
            </a:r>
            <a:endParaRPr lang="it-IT" sz="1200" b="1" dirty="0">
              <a:solidFill>
                <a:schemeClr val="tx1"/>
              </a:solidFill>
              <a:latin typeface="Garamond" panose="02020404030301010803" pitchFamily="18" charset="0"/>
            </a:endParaRPr>
          </a:p>
        </p:txBody>
      </p:sp>
      <p:sp>
        <p:nvSpPr>
          <p:cNvPr id="36" name="Pentagon 9"/>
          <p:cNvSpPr/>
          <p:nvPr/>
        </p:nvSpPr>
        <p:spPr>
          <a:xfrm>
            <a:off x="7742693" y="4742112"/>
            <a:ext cx="1021678" cy="550376"/>
          </a:xfrm>
          <a:prstGeom prst="homePlate">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tx1"/>
                </a:solidFill>
                <a:latin typeface="Garamond" panose="02020404030301010803" pitchFamily="18" charset="0"/>
              </a:rPr>
              <a:t>MARGINE NETTO</a:t>
            </a:r>
            <a:endParaRPr lang="it-IT" sz="900" b="1" dirty="0">
              <a:solidFill>
                <a:schemeClr val="tx1"/>
              </a:solidFill>
              <a:latin typeface="Garamond" panose="02020404030301010803" pitchFamily="18" charset="0"/>
            </a:endParaRPr>
          </a:p>
        </p:txBody>
      </p:sp>
      <p:sp>
        <p:nvSpPr>
          <p:cNvPr id="37" name="Rectangle 50"/>
          <p:cNvSpPr/>
          <p:nvPr/>
        </p:nvSpPr>
        <p:spPr>
          <a:xfrm>
            <a:off x="5369787" y="1314321"/>
            <a:ext cx="3491010" cy="1798884"/>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Pentagon 9"/>
          <p:cNvSpPr/>
          <p:nvPr/>
        </p:nvSpPr>
        <p:spPr>
          <a:xfrm>
            <a:off x="5537138" y="1550638"/>
            <a:ext cx="3209690"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FATTURATO</a:t>
            </a:r>
            <a:endParaRPr lang="it-IT" sz="1200" b="1" dirty="0">
              <a:solidFill>
                <a:schemeClr val="tx1"/>
              </a:solidFill>
              <a:latin typeface="Garamond" panose="02020404030301010803" pitchFamily="18" charset="0"/>
            </a:endParaRPr>
          </a:p>
        </p:txBody>
      </p:sp>
      <p:sp>
        <p:nvSpPr>
          <p:cNvPr id="39" name="Pentagon 9"/>
          <p:cNvSpPr/>
          <p:nvPr/>
        </p:nvSpPr>
        <p:spPr>
          <a:xfrm>
            <a:off x="5537138" y="2341943"/>
            <a:ext cx="1186267"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COSTI DI PRODUZIONE</a:t>
            </a:r>
          </a:p>
        </p:txBody>
      </p:sp>
      <p:sp>
        <p:nvSpPr>
          <p:cNvPr id="40" name="Pentagon 9"/>
          <p:cNvSpPr/>
          <p:nvPr/>
        </p:nvSpPr>
        <p:spPr>
          <a:xfrm>
            <a:off x="6720557" y="2341943"/>
            <a:ext cx="1021678" cy="550376"/>
          </a:xfrm>
          <a:prstGeom prst="homePlate">
            <a:avLst/>
          </a:prstGeom>
          <a:noFill/>
          <a:ln w="53975">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b="1" dirty="0">
                <a:solidFill>
                  <a:schemeClr val="tx1"/>
                </a:solidFill>
                <a:latin typeface="Garamond" panose="02020404030301010803" pitchFamily="18" charset="0"/>
              </a:rPr>
              <a:t>COSTI OPERATIVI</a:t>
            </a:r>
          </a:p>
        </p:txBody>
      </p:sp>
      <p:sp>
        <p:nvSpPr>
          <p:cNvPr id="41" name="Pentagon 9"/>
          <p:cNvSpPr/>
          <p:nvPr/>
        </p:nvSpPr>
        <p:spPr>
          <a:xfrm>
            <a:off x="7739387" y="2341943"/>
            <a:ext cx="1021678" cy="550376"/>
          </a:xfrm>
          <a:prstGeom prst="homePlate">
            <a:avLst/>
          </a:prstGeom>
          <a:solidFill>
            <a:schemeClr val="accent1">
              <a:lumMod val="5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smtClean="0">
                <a:solidFill>
                  <a:schemeClr val="bg1"/>
                </a:solidFill>
                <a:latin typeface="Garamond" panose="02020404030301010803" pitchFamily="18" charset="0"/>
              </a:rPr>
              <a:t>MARGINE NETTO</a:t>
            </a:r>
            <a:endParaRPr lang="it-IT" sz="900" b="1" dirty="0">
              <a:solidFill>
                <a:schemeClr val="bg1"/>
              </a:solidFill>
              <a:latin typeface="Garamond" panose="02020404030301010803" pitchFamily="18" charset="0"/>
            </a:endParaRPr>
          </a:p>
        </p:txBody>
      </p:sp>
      <p:sp>
        <p:nvSpPr>
          <p:cNvPr id="42" name="TextBox 6"/>
          <p:cNvSpPr txBox="1"/>
          <p:nvPr/>
        </p:nvSpPr>
        <p:spPr>
          <a:xfrm>
            <a:off x="600959" y="438412"/>
            <a:ext cx="6788382"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33</a:t>
            </a:fld>
            <a:endParaRPr lang="en-US"/>
          </a:p>
        </p:txBody>
      </p:sp>
    </p:spTree>
    <p:extLst>
      <p:ext uri="{BB962C8B-B14F-4D97-AF65-F5344CB8AC3E}">
        <p14:creationId xmlns:p14="http://schemas.microsoft.com/office/powerpoint/2010/main" val="562863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 - esempio</a:t>
            </a:r>
            <a:endParaRPr lang="en-US" sz="2800" b="1" i="1" u="sng" dirty="0">
              <a:latin typeface="Garamond" panose="02020404030301010803" pitchFamily="18" charset="0"/>
            </a:endParaRPr>
          </a:p>
        </p:txBody>
      </p:sp>
      <p:sp>
        <p:nvSpPr>
          <p:cNvPr id="2" name="Rectangle 1"/>
          <p:cNvSpPr/>
          <p:nvPr/>
        </p:nvSpPr>
        <p:spPr>
          <a:xfrm>
            <a:off x="600959" y="1547742"/>
            <a:ext cx="7962867" cy="4247317"/>
          </a:xfrm>
          <a:prstGeom prst="rect">
            <a:avLst/>
          </a:prstGeom>
        </p:spPr>
        <p:txBody>
          <a:bodyPr wrap="square">
            <a:spAutoFit/>
          </a:bodyPr>
          <a:lstStyle/>
          <a:p>
            <a:endParaRPr lang="en-US" b="1" dirty="0">
              <a:latin typeface="Garamond" panose="02020404030301010803" pitchFamily="18" charset="0"/>
            </a:endParaRPr>
          </a:p>
          <a:p>
            <a:r>
              <a:rPr lang="en-US" b="1" dirty="0" err="1">
                <a:latin typeface="Garamond" panose="02020404030301010803" pitchFamily="18" charset="0"/>
              </a:rPr>
              <a:t>Ipotesi</a:t>
            </a:r>
            <a:r>
              <a:rPr lang="en-US" dirty="0" smtClean="0">
                <a:latin typeface="Garamond" panose="02020404030301010803" pitchFamily="18" charset="0"/>
              </a:rPr>
              <a:t>:</a:t>
            </a:r>
          </a:p>
          <a:p>
            <a:endParaRPr lang="en-US" dirty="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La </a:t>
            </a:r>
            <a:r>
              <a:rPr lang="it-IT" b="1" dirty="0">
                <a:latin typeface="Garamond" panose="02020404030301010803" pitchFamily="18" charset="0"/>
              </a:rPr>
              <a:t>società A</a:t>
            </a:r>
            <a:r>
              <a:rPr lang="it-IT" dirty="0">
                <a:latin typeface="Garamond" panose="02020404030301010803" pitchFamily="18" charset="0"/>
              </a:rPr>
              <a:t> è un produttore italiano di componentistica per auto, controllato da </a:t>
            </a:r>
            <a:r>
              <a:rPr lang="it-IT" b="1" dirty="0" smtClean="0">
                <a:latin typeface="Garamond" panose="02020404030301010803" pitchFamily="18" charset="0"/>
              </a:rPr>
              <a:t>B, casa </a:t>
            </a:r>
            <a:r>
              <a:rPr lang="it-IT" b="1" dirty="0">
                <a:latin typeface="Garamond" panose="02020404030301010803" pitchFamily="18" charset="0"/>
              </a:rPr>
              <a:t>automobilistica</a:t>
            </a:r>
            <a:r>
              <a:rPr lang="it-IT" dirty="0">
                <a:latin typeface="Garamond" panose="02020404030301010803" pitchFamily="18" charset="0"/>
              </a:rPr>
              <a:t> con sede in Germania</a:t>
            </a:r>
            <a:r>
              <a:rPr lang="it-IT" dirty="0" smtClean="0">
                <a:latin typeface="Garamond" panose="02020404030301010803" pitchFamily="18" charset="0"/>
              </a:rPr>
              <a:t>.</a:t>
            </a:r>
          </a:p>
          <a:p>
            <a:pPr marL="171450" indent="-171450">
              <a:buFont typeface="Courier New" panose="02070309020205020404" pitchFamily="49" charset="0"/>
              <a:buChar char="o"/>
            </a:pPr>
            <a:endParaRPr lang="it-IT" dirty="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La </a:t>
            </a:r>
            <a:r>
              <a:rPr lang="it-IT" dirty="0">
                <a:latin typeface="Garamond" panose="02020404030301010803" pitchFamily="18" charset="0"/>
              </a:rPr>
              <a:t>società B acquista dalla controllata A iniettori per motori, che assembla nei </a:t>
            </a:r>
            <a:r>
              <a:rPr lang="it-IT" dirty="0" smtClean="0">
                <a:latin typeface="Garamond" panose="02020404030301010803" pitchFamily="18" charset="0"/>
              </a:rPr>
              <a:t>motori di </a:t>
            </a:r>
            <a:r>
              <a:rPr lang="it-IT" dirty="0">
                <a:latin typeface="Garamond" panose="02020404030301010803" pitchFamily="18" charset="0"/>
              </a:rPr>
              <a:t>propria produzione. Gli iniettori sono stati sviluppati dalla stessa società B </a:t>
            </a:r>
            <a:r>
              <a:rPr lang="it-IT" dirty="0" smtClean="0">
                <a:latin typeface="Garamond" panose="02020404030301010803" pitchFamily="18" charset="0"/>
              </a:rPr>
              <a:t>ma sono </a:t>
            </a:r>
            <a:r>
              <a:rPr lang="it-IT" dirty="0">
                <a:latin typeface="Garamond" panose="02020404030301010803" pitchFamily="18" charset="0"/>
              </a:rPr>
              <a:t>ormai caratterizzati da una tecnologia matura, non più coperta da brevetto</a:t>
            </a:r>
            <a:r>
              <a:rPr lang="it-IT" dirty="0" smtClean="0">
                <a:latin typeface="Garamond" panose="02020404030301010803" pitchFamily="18" charset="0"/>
              </a:rPr>
              <a:t>.</a:t>
            </a:r>
          </a:p>
          <a:p>
            <a:pPr marL="171450" indent="-171450">
              <a:buFont typeface="Courier New" panose="02070309020205020404" pitchFamily="49" charset="0"/>
              <a:buChar char="o"/>
            </a:pPr>
            <a:endParaRPr lang="it-IT" dirty="0">
              <a:latin typeface="Garamond" panose="02020404030301010803" pitchFamily="18" charset="0"/>
            </a:endParaRPr>
          </a:p>
          <a:p>
            <a:pPr marL="171450" indent="-171450">
              <a:buFont typeface="Courier New" panose="02070309020205020404" pitchFamily="49" charset="0"/>
              <a:buChar char="o"/>
            </a:pPr>
            <a:r>
              <a:rPr lang="it-IT" dirty="0" smtClean="0">
                <a:latin typeface="Garamond" panose="02020404030301010803" pitchFamily="18" charset="0"/>
              </a:rPr>
              <a:t>A </a:t>
            </a:r>
            <a:r>
              <a:rPr lang="it-IT" dirty="0">
                <a:latin typeface="Garamond" panose="02020404030301010803" pitchFamily="18" charset="0"/>
              </a:rPr>
              <a:t>vende iniettori per motori anche ad un </a:t>
            </a:r>
            <a:r>
              <a:rPr lang="it-IT" b="1" dirty="0">
                <a:latin typeface="Garamond" panose="02020404030301010803" pitchFamily="18" charset="0"/>
              </a:rPr>
              <a:t>soggetto terzo, C, produttore </a:t>
            </a:r>
            <a:r>
              <a:rPr lang="it-IT" dirty="0">
                <a:latin typeface="Garamond" panose="02020404030301010803" pitchFamily="18" charset="0"/>
              </a:rPr>
              <a:t>di </a:t>
            </a:r>
            <a:r>
              <a:rPr lang="it-IT" dirty="0" smtClean="0">
                <a:latin typeface="Garamond" panose="02020404030301010803" pitchFamily="18" charset="0"/>
              </a:rPr>
              <a:t>macchine agricole</a:t>
            </a:r>
            <a:r>
              <a:rPr lang="it-IT" dirty="0">
                <a:latin typeface="Garamond" panose="02020404030301010803" pitchFamily="18" charset="0"/>
              </a:rPr>
              <a:t>. Tuttavia, al contrario degli iniettori ceduti a B, i componenti per </a:t>
            </a:r>
            <a:r>
              <a:rPr lang="it-IT" dirty="0" smtClean="0">
                <a:latin typeface="Garamond" panose="02020404030301010803" pitchFamily="18" charset="0"/>
              </a:rPr>
              <a:t>macchine agricole </a:t>
            </a:r>
            <a:r>
              <a:rPr lang="it-IT" dirty="0">
                <a:latin typeface="Garamond" panose="02020404030301010803" pitchFamily="18" charset="0"/>
              </a:rPr>
              <a:t>sono interamente sviluppati da A, e richiedono un processo </a:t>
            </a:r>
            <a:r>
              <a:rPr lang="it-IT" dirty="0" smtClean="0">
                <a:latin typeface="Garamond" panose="02020404030301010803" pitchFamily="18" charset="0"/>
              </a:rPr>
              <a:t>produttivo specifico</a:t>
            </a:r>
            <a:r>
              <a:rPr lang="it-IT" dirty="0">
                <a:latin typeface="Garamond" panose="02020404030301010803" pitchFamily="18" charset="0"/>
              </a:rPr>
              <a:t>, significativamente più costoso e complesso</a:t>
            </a:r>
            <a:r>
              <a:rPr lang="it-IT" dirty="0" smtClean="0">
                <a:latin typeface="Garamond" panose="02020404030301010803" pitchFamily="18" charset="0"/>
              </a:rPr>
              <a:t>.</a:t>
            </a:r>
          </a:p>
          <a:p>
            <a:pPr marL="171450" indent="-171450">
              <a:buFont typeface="Courier New" panose="02070309020205020404" pitchFamily="49" charset="0"/>
              <a:buChar char="o"/>
            </a:pPr>
            <a:endParaRPr lang="it-IT" dirty="0">
              <a:latin typeface="Garamond" panose="02020404030301010803" pitchFamily="18" charset="0"/>
            </a:endParaRPr>
          </a:p>
        </p:txBody>
      </p:sp>
      <p:grpSp>
        <p:nvGrpSpPr>
          <p:cNvPr id="11" name="Group 10"/>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4</a:t>
            </a:r>
            <a:endParaRPr lang="en-US"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34</a:t>
            </a:fld>
            <a:endParaRPr lang="en-US"/>
          </a:p>
        </p:txBody>
      </p:sp>
    </p:spTree>
    <p:extLst>
      <p:ext uri="{BB962C8B-B14F-4D97-AF65-F5344CB8AC3E}">
        <p14:creationId xmlns:p14="http://schemas.microsoft.com/office/powerpoint/2010/main" val="1025508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08306" y="2548934"/>
            <a:ext cx="6708853" cy="1754326"/>
          </a:xfrm>
          <a:prstGeom prst="rect">
            <a:avLst/>
          </a:prstGeom>
        </p:spPr>
        <p:txBody>
          <a:bodyPr wrap="square">
            <a:spAutoFit/>
          </a:bodyPr>
          <a:lstStyle/>
          <a:p>
            <a:pPr marL="285750" indent="-285750">
              <a:buFont typeface="Courier New" panose="02070309020205020404" pitchFamily="49" charset="0"/>
              <a:buChar char="o"/>
            </a:pPr>
            <a:r>
              <a:rPr lang="it-IT" dirty="0" smtClean="0">
                <a:latin typeface="Garamond" panose="02020404030301010803" pitchFamily="18" charset="0"/>
              </a:rPr>
              <a:t>A non vende iniettori per auto ad altre case automobilistiche oltre a B, se non in casi sporadici.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Attraverso un'analisi del settore, è però possibile individuare un certo numero di produttori </a:t>
            </a:r>
            <a:r>
              <a:rPr lang="it-IT" b="1" dirty="0" smtClean="0">
                <a:latin typeface="Garamond" panose="02020404030301010803" pitchFamily="18" charset="0"/>
              </a:rPr>
              <a:t>indipendenti </a:t>
            </a:r>
            <a:r>
              <a:rPr lang="it-IT" dirty="0" smtClean="0">
                <a:latin typeface="Garamond" panose="02020404030301010803" pitchFamily="18" charset="0"/>
              </a:rPr>
              <a:t>di componentistica meccanica per auto, inclusi iniettori e componenti per motori.</a:t>
            </a:r>
            <a:endParaRPr lang="it-IT" dirty="0">
              <a:latin typeface="Garamond" panose="02020404030301010803" pitchFamily="18" charset="0"/>
            </a:endParaRPr>
          </a:p>
        </p:txBody>
      </p:sp>
      <p:grpSp>
        <p:nvGrpSpPr>
          <p:cNvPr id="5" name="Group 4"/>
          <p:cNvGrpSpPr/>
          <p:nvPr/>
        </p:nvGrpSpPr>
        <p:grpSpPr>
          <a:xfrm>
            <a:off x="395926" y="364176"/>
            <a:ext cx="8328581" cy="148472"/>
            <a:chOff x="527901" y="527901"/>
            <a:chExt cx="11104775" cy="197963"/>
          </a:xfrm>
        </p:grpSpPr>
        <p:cxnSp>
          <p:nvCxnSpPr>
            <p:cNvPr id="6" name="Straight Connector 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689449" y="1070021"/>
            <a:ext cx="2131810" cy="369332"/>
          </a:xfrm>
          <a:prstGeom prst="rect">
            <a:avLst/>
          </a:prstGeom>
          <a:noFill/>
        </p:spPr>
        <p:txBody>
          <a:bodyPr wrap="square" rtlCol="0">
            <a:spAutoFit/>
          </a:bodyPr>
          <a:lstStyle/>
          <a:p>
            <a:r>
              <a:rPr lang="it-IT" i="1" u="sng" dirty="0" smtClean="0">
                <a:latin typeface="Garamond" panose="02020404030301010803" pitchFamily="18" charset="0"/>
              </a:rPr>
              <a:t>Caso 4 - continua</a:t>
            </a:r>
            <a:endParaRPr lang="it-IT" i="1" u="sng" dirty="0">
              <a:latin typeface="Garamond" panose="02020404030301010803" pitchFamily="18" charset="0"/>
            </a:endParaRPr>
          </a:p>
        </p:txBody>
      </p:sp>
      <p:sp>
        <p:nvSpPr>
          <p:cNvPr id="9"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 - esempio</a:t>
            </a:r>
            <a:endParaRPr lang="en-US"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35</a:t>
            </a:fld>
            <a:endParaRPr lang="en-US"/>
          </a:p>
        </p:txBody>
      </p:sp>
    </p:spTree>
    <p:extLst>
      <p:ext uri="{BB962C8B-B14F-4D97-AF65-F5344CB8AC3E}">
        <p14:creationId xmlns:p14="http://schemas.microsoft.com/office/powerpoint/2010/main" val="4553137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95926" y="364176"/>
            <a:ext cx="8328581" cy="148472"/>
            <a:chOff x="527901" y="527901"/>
            <a:chExt cx="11104775" cy="197963"/>
          </a:xfrm>
        </p:grpSpPr>
        <p:cxnSp>
          <p:nvCxnSpPr>
            <p:cNvPr id="10" name="Straight Connector 9"/>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Rounded Rectangle 4"/>
          <p:cNvSpPr/>
          <p:nvPr/>
        </p:nvSpPr>
        <p:spPr>
          <a:xfrm>
            <a:off x="588628" y="3270440"/>
            <a:ext cx="2130803"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A</a:t>
            </a:r>
            <a:r>
              <a:rPr lang="it-IT" b="1" dirty="0" smtClean="0">
                <a:solidFill>
                  <a:schemeClr val="tx1"/>
                </a:solidFill>
                <a:latin typeface="Garamond" panose="02020404030301010803" pitchFamily="18" charset="0"/>
              </a:rPr>
              <a:t> </a:t>
            </a:r>
            <a:endParaRPr lang="it-IT" b="1" dirty="0">
              <a:solidFill>
                <a:schemeClr val="tx1"/>
              </a:solidFill>
              <a:latin typeface="Garamond" panose="02020404030301010803" pitchFamily="18" charset="0"/>
            </a:endParaRPr>
          </a:p>
          <a:p>
            <a:pPr algn="ctr"/>
            <a:r>
              <a:rPr lang="it-IT" b="1" dirty="0">
                <a:solidFill>
                  <a:schemeClr val="tx1"/>
                </a:solidFill>
                <a:latin typeface="Garamond" panose="02020404030301010803" pitchFamily="18" charset="0"/>
              </a:rPr>
              <a:t>Controllata Italia</a:t>
            </a:r>
          </a:p>
        </p:txBody>
      </p:sp>
      <p:sp>
        <p:nvSpPr>
          <p:cNvPr id="14" name="Rounded Rectangle 4"/>
          <p:cNvSpPr/>
          <p:nvPr/>
        </p:nvSpPr>
        <p:spPr>
          <a:xfrm>
            <a:off x="4037901" y="2493338"/>
            <a:ext cx="2130803"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a:t>
            </a:r>
            <a:r>
              <a:rPr lang="it-IT" b="1" dirty="0" smtClean="0">
                <a:solidFill>
                  <a:schemeClr val="tx1"/>
                </a:solidFill>
                <a:latin typeface="Garamond" panose="02020404030301010803" pitchFamily="18" charset="0"/>
              </a:rPr>
              <a:t> </a:t>
            </a:r>
            <a:endParaRPr lang="it-IT" b="1" dirty="0">
              <a:solidFill>
                <a:schemeClr val="tx1"/>
              </a:solidFill>
              <a:latin typeface="Garamond" panose="02020404030301010803" pitchFamily="18" charset="0"/>
            </a:endParaRPr>
          </a:p>
          <a:p>
            <a:pPr algn="ctr"/>
            <a:r>
              <a:rPr lang="it-IT" b="1" dirty="0" smtClean="0">
                <a:solidFill>
                  <a:schemeClr val="tx1"/>
                </a:solidFill>
                <a:latin typeface="Garamond" panose="02020404030301010803" pitchFamily="18" charset="0"/>
              </a:rPr>
              <a:t>Controllante Germania</a:t>
            </a:r>
            <a:endParaRPr lang="it-IT" b="1" dirty="0">
              <a:solidFill>
                <a:schemeClr val="tx1"/>
              </a:solidFill>
              <a:latin typeface="Garamond" panose="02020404030301010803" pitchFamily="18" charset="0"/>
            </a:endParaRPr>
          </a:p>
        </p:txBody>
      </p:sp>
      <p:sp>
        <p:nvSpPr>
          <p:cNvPr id="15" name="Rounded Rectangle 4"/>
          <p:cNvSpPr/>
          <p:nvPr/>
        </p:nvSpPr>
        <p:spPr>
          <a:xfrm>
            <a:off x="4037901" y="4025044"/>
            <a:ext cx="2130803" cy="84896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C</a:t>
            </a:r>
          </a:p>
          <a:p>
            <a:pPr algn="ctr"/>
            <a:r>
              <a:rPr lang="it-IT" b="1" dirty="0" smtClean="0">
                <a:solidFill>
                  <a:schemeClr val="tx1"/>
                </a:solidFill>
                <a:latin typeface="Garamond" panose="02020404030301010803" pitchFamily="18" charset="0"/>
              </a:rPr>
              <a:t>Produttore terzo di macchine agricole</a:t>
            </a:r>
            <a:endParaRPr lang="it-IT" b="1" dirty="0">
              <a:solidFill>
                <a:schemeClr val="tx1"/>
              </a:solidFill>
              <a:latin typeface="Garamond" panose="02020404030301010803" pitchFamily="18" charset="0"/>
            </a:endParaRPr>
          </a:p>
        </p:txBody>
      </p:sp>
      <p:sp>
        <p:nvSpPr>
          <p:cNvPr id="19" name="Rounded Rectangle 4"/>
          <p:cNvSpPr/>
          <p:nvPr/>
        </p:nvSpPr>
        <p:spPr>
          <a:xfrm>
            <a:off x="6756983" y="2696357"/>
            <a:ext cx="2128007" cy="1753167"/>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Campione di produttori indipendenti di componentistica per motori</a:t>
            </a:r>
            <a:endParaRPr lang="it-IT" b="1" dirty="0">
              <a:solidFill>
                <a:schemeClr val="tx1"/>
              </a:solidFill>
              <a:latin typeface="Garamond" panose="02020404030301010803" pitchFamily="18" charset="0"/>
            </a:endParaRPr>
          </a:p>
        </p:txBody>
      </p:sp>
      <p:cxnSp>
        <p:nvCxnSpPr>
          <p:cNvPr id="4" name="Connettore 4 3"/>
          <p:cNvCxnSpPr>
            <a:stCxn id="13" idx="3"/>
            <a:endCxn id="14" idx="1"/>
          </p:cNvCxnSpPr>
          <p:nvPr/>
        </p:nvCxnSpPr>
        <p:spPr>
          <a:xfrm flipV="1">
            <a:off x="2719431" y="2881889"/>
            <a:ext cx="1318470" cy="777102"/>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6" name="Connettore 4 5"/>
          <p:cNvCxnSpPr>
            <a:stCxn id="13" idx="3"/>
            <a:endCxn id="15" idx="1"/>
          </p:cNvCxnSpPr>
          <p:nvPr/>
        </p:nvCxnSpPr>
        <p:spPr>
          <a:xfrm>
            <a:off x="2719431" y="3658991"/>
            <a:ext cx="1318470" cy="790533"/>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0" name="TextBox 49"/>
          <p:cNvSpPr txBox="1"/>
          <p:nvPr/>
        </p:nvSpPr>
        <p:spPr>
          <a:xfrm>
            <a:off x="879269" y="1912393"/>
            <a:ext cx="1918794" cy="646331"/>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Iniettori per motori auto B, tecnologia matura (sviluppata da B). Transfer </a:t>
            </a:r>
            <a:r>
              <a:rPr lang="it-IT" sz="1200" dirty="0" err="1" smtClean="0">
                <a:latin typeface="Garamond" panose="02020404030301010803" pitchFamily="18" charset="0"/>
              </a:rPr>
              <a:t>price</a:t>
            </a:r>
            <a:r>
              <a:rPr lang="it-IT" sz="1200" dirty="0" smtClean="0">
                <a:latin typeface="Garamond" panose="02020404030301010803" pitchFamily="18" charset="0"/>
              </a:rPr>
              <a:t> =?</a:t>
            </a:r>
            <a:endParaRPr lang="it-IT" sz="1200" dirty="0">
              <a:latin typeface="Garamond" panose="02020404030301010803" pitchFamily="18" charset="0"/>
            </a:endParaRPr>
          </a:p>
        </p:txBody>
      </p:sp>
      <p:sp>
        <p:nvSpPr>
          <p:cNvPr id="21" name="TextBox 49"/>
          <p:cNvSpPr txBox="1"/>
          <p:nvPr/>
        </p:nvSpPr>
        <p:spPr>
          <a:xfrm>
            <a:off x="879269" y="5128663"/>
            <a:ext cx="1918794" cy="646331"/>
          </a:xfrm>
          <a:prstGeom prst="rect">
            <a:avLst/>
          </a:prstGeom>
          <a:noFill/>
          <a:ln>
            <a:solidFill>
              <a:schemeClr val="tx1"/>
            </a:solidFill>
          </a:ln>
        </p:spPr>
        <p:txBody>
          <a:bodyPr wrap="square" rtlCol="0">
            <a:spAutoFit/>
          </a:bodyPr>
          <a:lstStyle/>
          <a:p>
            <a:pPr algn="ctr"/>
            <a:r>
              <a:rPr lang="it-IT" sz="1200" dirty="0" smtClean="0">
                <a:latin typeface="Garamond" panose="02020404030301010803" pitchFamily="18" charset="0"/>
              </a:rPr>
              <a:t>Iniettori per motori ad uso agricolo, tecnologia complessa (sviluppata da A)</a:t>
            </a:r>
            <a:endParaRPr lang="it-IT" sz="1200" dirty="0">
              <a:latin typeface="Garamond" panose="02020404030301010803" pitchFamily="18" charset="0"/>
            </a:endParaRPr>
          </a:p>
        </p:txBody>
      </p:sp>
      <p:cxnSp>
        <p:nvCxnSpPr>
          <p:cNvPr id="22" name="Connettore 2 21"/>
          <p:cNvCxnSpPr>
            <a:stCxn id="20" idx="3"/>
          </p:cNvCxnSpPr>
          <p:nvPr/>
        </p:nvCxnSpPr>
        <p:spPr>
          <a:xfrm>
            <a:off x="2798063" y="2235559"/>
            <a:ext cx="817592" cy="646330"/>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798063" y="4478981"/>
            <a:ext cx="817592" cy="1100267"/>
          </a:xfrm>
          <a:prstGeom prst="straightConnector1">
            <a:avLst/>
          </a:prstGeom>
          <a:ln>
            <a:prstDash val="sysDot"/>
            <a:tailEnd type="triangle"/>
          </a:ln>
        </p:spPr>
        <p:style>
          <a:lnRef idx="1">
            <a:schemeClr val="accent1"/>
          </a:lnRef>
          <a:fillRef idx="0">
            <a:schemeClr val="accent1"/>
          </a:fillRef>
          <a:effectRef idx="0">
            <a:schemeClr val="accent1"/>
          </a:effectRef>
          <a:fontRef idx="minor">
            <a:schemeClr val="tx1"/>
          </a:fontRef>
        </p:style>
      </p:cxnSp>
      <p:sp>
        <p:nvSpPr>
          <p:cNvPr id="26" name="TextBox 27"/>
          <p:cNvSpPr txBox="1"/>
          <p:nvPr/>
        </p:nvSpPr>
        <p:spPr>
          <a:xfrm>
            <a:off x="3381711" y="1181650"/>
            <a:ext cx="2208622" cy="369332"/>
          </a:xfrm>
          <a:prstGeom prst="rect">
            <a:avLst/>
          </a:prstGeom>
          <a:noFill/>
          <a:ln>
            <a:solidFill>
              <a:schemeClr val="accent1">
                <a:lumMod val="50000"/>
              </a:schemeClr>
            </a:solidFill>
          </a:ln>
        </p:spPr>
        <p:txBody>
          <a:bodyPr wrap="square" rtlCol="0">
            <a:spAutoFit/>
          </a:bodyPr>
          <a:lstStyle/>
          <a:p>
            <a:pPr algn="ctr"/>
            <a:r>
              <a:rPr lang="it-IT" b="1" dirty="0" smtClean="0">
                <a:solidFill>
                  <a:schemeClr val="accent1">
                    <a:lumMod val="50000"/>
                  </a:schemeClr>
                </a:solidFill>
              </a:rPr>
              <a:t>Mappatura dei flussi</a:t>
            </a:r>
            <a:endParaRPr lang="it-IT" b="1" dirty="0">
              <a:solidFill>
                <a:schemeClr val="accent1">
                  <a:lumMod val="50000"/>
                </a:schemeClr>
              </a:solidFill>
            </a:endParaRPr>
          </a:p>
        </p:txBody>
      </p:sp>
      <p:sp>
        <p:nvSpPr>
          <p:cNvPr id="18"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 - esempio</a:t>
            </a:r>
            <a:endParaRPr lang="en-US" sz="2800" b="1" i="1" u="sng" dirty="0">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36</a:t>
            </a:fld>
            <a:endParaRPr lang="en-US"/>
          </a:p>
        </p:txBody>
      </p:sp>
    </p:spTree>
    <p:extLst>
      <p:ext uri="{BB962C8B-B14F-4D97-AF65-F5344CB8AC3E}">
        <p14:creationId xmlns:p14="http://schemas.microsoft.com/office/powerpoint/2010/main" val="15257443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158" y="2123205"/>
            <a:ext cx="8417149" cy="2862322"/>
          </a:xfrm>
          <a:prstGeom prst="rect">
            <a:avLst/>
          </a:prstGeom>
        </p:spPr>
        <p:txBody>
          <a:bodyPr wrap="square">
            <a:spAutoFit/>
          </a:bodyPr>
          <a:lstStyle/>
          <a:p>
            <a:r>
              <a:rPr lang="it-IT" b="1" dirty="0">
                <a:latin typeface="Garamond" panose="02020404030301010803" pitchFamily="18" charset="0"/>
              </a:rPr>
              <a:t>Scelta e applicazione del metodo</a:t>
            </a:r>
            <a:r>
              <a:rPr lang="it-IT" b="1" dirty="0" smtClean="0">
                <a:latin typeface="Garamond" panose="02020404030301010803" pitchFamily="18" charset="0"/>
              </a:rPr>
              <a:t>:</a:t>
            </a:r>
          </a:p>
          <a:p>
            <a:endParaRPr lang="it-IT" b="1"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Poiché </a:t>
            </a:r>
            <a:r>
              <a:rPr lang="it-IT" dirty="0">
                <a:latin typeface="Garamond" panose="02020404030301010803" pitchFamily="18" charset="0"/>
              </a:rPr>
              <a:t>il </a:t>
            </a:r>
            <a:r>
              <a:rPr lang="it-IT" b="1" dirty="0">
                <a:latin typeface="Garamond" panose="02020404030301010803" pitchFamily="18" charset="0"/>
              </a:rPr>
              <a:t>metodo del margine netto della transazione</a:t>
            </a:r>
            <a:r>
              <a:rPr lang="it-IT" dirty="0">
                <a:latin typeface="Garamond" panose="02020404030301010803" pitchFamily="18" charset="0"/>
              </a:rPr>
              <a:t>) si basa sul confronto di </a:t>
            </a:r>
            <a:r>
              <a:rPr lang="it-IT" dirty="0" smtClean="0">
                <a:latin typeface="Garamond" panose="02020404030301010803" pitchFamily="18" charset="0"/>
              </a:rPr>
              <a:t>indici che </a:t>
            </a:r>
            <a:r>
              <a:rPr lang="it-IT" dirty="0">
                <a:latin typeface="Garamond" panose="02020404030301010803" pitchFamily="18" charset="0"/>
              </a:rPr>
              <a:t>si riferiscono a margini netti (già comprensivi cioè di tutti i costi), esso è </a:t>
            </a:r>
            <a:r>
              <a:rPr lang="it-IT" dirty="0" smtClean="0">
                <a:latin typeface="Garamond" panose="02020404030301010803" pitchFamily="18" charset="0"/>
              </a:rPr>
              <a:t>meno sensibile</a:t>
            </a:r>
            <a:r>
              <a:rPr lang="it-IT" dirty="0">
                <a:latin typeface="Garamond" panose="02020404030301010803" pitchFamily="18" charset="0"/>
              </a:rPr>
              <a:t>, rispetto ai metodi transazionali, a eventuali (limitate) differenze funzionali </a:t>
            </a:r>
            <a:r>
              <a:rPr lang="it-IT" dirty="0" smtClean="0">
                <a:latin typeface="Garamond" panose="02020404030301010803" pitchFamily="18" charset="0"/>
              </a:rPr>
              <a:t>tra A </a:t>
            </a:r>
            <a:r>
              <a:rPr lang="it-IT" dirty="0">
                <a:latin typeface="Garamond" panose="02020404030301010803" pitchFamily="18" charset="0"/>
              </a:rPr>
              <a:t>e il campione di produttori indipendenti: in questo caso, sarà perciò il metodo </a:t>
            </a:r>
            <a:r>
              <a:rPr lang="it-IT" dirty="0" smtClean="0">
                <a:latin typeface="Garamond" panose="02020404030301010803" pitchFamily="18" charset="0"/>
              </a:rPr>
              <a:t>più appropriato </a:t>
            </a:r>
            <a:r>
              <a:rPr lang="it-IT" dirty="0">
                <a:latin typeface="Garamond" panose="02020404030301010803" pitchFamily="18" charset="0"/>
              </a:rPr>
              <a:t>per determinare prezzi di libera concorrenza nelle transazioni tra A e </a:t>
            </a:r>
            <a:r>
              <a:rPr lang="it-IT" dirty="0" smtClean="0">
                <a:latin typeface="Garamond" panose="02020404030301010803" pitchFamily="18" charset="0"/>
              </a:rPr>
              <a:t>B, stante </a:t>
            </a:r>
            <a:r>
              <a:rPr lang="it-IT" dirty="0">
                <a:latin typeface="Garamond" panose="02020404030301010803" pitchFamily="18" charset="0"/>
              </a:rPr>
              <a:t>la mancanza di transazioni comparabili CON o TRA imprese indipendenti, </a:t>
            </a:r>
            <a:r>
              <a:rPr lang="it-IT" dirty="0" smtClean="0">
                <a:latin typeface="Garamond" panose="02020404030301010803" pitchFamily="18" charset="0"/>
              </a:rPr>
              <a:t>che permetta </a:t>
            </a:r>
            <a:r>
              <a:rPr lang="it-IT" dirty="0">
                <a:latin typeface="Garamond" panose="02020404030301010803" pitchFamily="18" charset="0"/>
              </a:rPr>
              <a:t>l’applicazione di un metodo transazionale</a:t>
            </a:r>
            <a:r>
              <a:rPr lang="it-IT" dirty="0" smtClean="0">
                <a:latin typeface="Garamond" panose="02020404030301010803" pitchFamily="18" charset="0"/>
              </a:rPr>
              <a:t>.</a:t>
            </a:r>
          </a:p>
          <a:p>
            <a:pPr marL="171450" indent="-171450">
              <a:buFont typeface="Courier New" panose="02070309020205020404" pitchFamily="49" charset="0"/>
              <a:buChar char="o"/>
            </a:pPr>
            <a:endParaRPr lang="it-IT"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 - esempio</a:t>
            </a:r>
            <a:endParaRPr lang="en-US" sz="2800" b="1"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37</a:t>
            </a:fld>
            <a:endParaRPr lang="en-US"/>
          </a:p>
        </p:txBody>
      </p:sp>
    </p:spTree>
    <p:extLst>
      <p:ext uri="{BB962C8B-B14F-4D97-AF65-F5344CB8AC3E}">
        <p14:creationId xmlns:p14="http://schemas.microsoft.com/office/powerpoint/2010/main" val="42696420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591" y="1885078"/>
            <a:ext cx="7681668" cy="3416320"/>
          </a:xfrm>
          <a:prstGeom prst="rect">
            <a:avLst/>
          </a:prstGeom>
        </p:spPr>
        <p:txBody>
          <a:bodyPr wrap="square">
            <a:spAutoFit/>
          </a:bodyPr>
          <a:lstStyle/>
          <a:p>
            <a:r>
              <a:rPr lang="it-IT" dirty="0">
                <a:latin typeface="Garamond" panose="02020404030301010803" pitchFamily="18" charset="0"/>
              </a:rPr>
              <a:t>Ne consegue che l’applicazione del metodo in questione, estrapolando il </a:t>
            </a:r>
            <a:r>
              <a:rPr lang="it-IT" b="1" dirty="0">
                <a:latin typeface="Garamond" panose="02020404030301010803" pitchFamily="18" charset="0"/>
              </a:rPr>
              <a:t>margine di profitto operativo netto </a:t>
            </a:r>
            <a:r>
              <a:rPr lang="it-IT" dirty="0">
                <a:latin typeface="Garamond" panose="02020404030301010803" pitchFamily="18" charset="0"/>
              </a:rPr>
              <a:t>(individuabile nel </a:t>
            </a:r>
            <a:r>
              <a:rPr lang="it-IT" i="1" dirty="0">
                <a:latin typeface="Garamond" panose="02020404030301010803" pitchFamily="18" charset="0"/>
              </a:rPr>
              <a:t>Net </a:t>
            </a:r>
            <a:r>
              <a:rPr lang="it-IT" i="1" dirty="0" err="1">
                <a:latin typeface="Garamond" panose="02020404030301010803" pitchFamily="18" charset="0"/>
              </a:rPr>
              <a:t>Cost</a:t>
            </a:r>
            <a:r>
              <a:rPr lang="it-IT" i="1" dirty="0">
                <a:latin typeface="Garamond" panose="02020404030301010803" pitchFamily="18" charset="0"/>
              </a:rPr>
              <a:t> Plus, </a:t>
            </a:r>
            <a:r>
              <a:rPr lang="it-IT" dirty="0">
                <a:latin typeface="Garamond" panose="02020404030301010803" pitchFamily="18" charset="0"/>
              </a:rPr>
              <a:t>margine di ricarico sui costi operativi, nel caso in esame) di mercato conseguito da produttori indipendenti, ed applicandolo ai costi operativi del produttore A, consente di approssimare in modo sufficientemente preciso il prezzo di libera concorrenza nelle transazioni tra A e B.</a:t>
            </a:r>
          </a:p>
          <a:p>
            <a:pPr marL="171450" indent="-171450">
              <a:buFont typeface="Courier New" panose="02070309020205020404" pitchFamily="49" charset="0"/>
              <a:buChar char="o"/>
            </a:pPr>
            <a:endParaRPr lang="it-IT" dirty="0">
              <a:latin typeface="Garamond" panose="02020404030301010803" pitchFamily="18" charset="0"/>
            </a:endParaRPr>
          </a:p>
          <a:p>
            <a:pPr marL="285750" indent="-285750">
              <a:buFont typeface="Wingdings" panose="05000000000000000000" pitchFamily="2" charset="2"/>
              <a:buChar char="ü"/>
            </a:pPr>
            <a:r>
              <a:rPr lang="it-IT" dirty="0" smtClean="0">
                <a:latin typeface="Garamond" panose="02020404030301010803" pitchFamily="18" charset="0"/>
              </a:rPr>
              <a:t>Margine </a:t>
            </a:r>
            <a:r>
              <a:rPr lang="it-IT" dirty="0">
                <a:latin typeface="Garamond" panose="02020404030301010803" pitchFamily="18" charset="0"/>
              </a:rPr>
              <a:t>netto di mercato: 8% (estratto da un "intervallo" di riferimento</a:t>
            </a:r>
            <a:r>
              <a:rPr lang="it-IT" dirty="0" smtClean="0">
                <a:latin typeface="Garamond" panose="02020404030301010803" pitchFamily="18" charset="0"/>
              </a:rPr>
              <a:t>)</a:t>
            </a:r>
          </a:p>
          <a:p>
            <a:pPr marL="285750" indent="-285750">
              <a:buFont typeface="Wingdings" panose="05000000000000000000" pitchFamily="2" charset="2"/>
              <a:buChar char="ü"/>
            </a:pPr>
            <a:endParaRPr lang="it-IT" dirty="0">
              <a:latin typeface="Garamond" panose="02020404030301010803" pitchFamily="18" charset="0"/>
            </a:endParaRPr>
          </a:p>
          <a:p>
            <a:pPr marL="285750" indent="-285750">
              <a:buFont typeface="Wingdings" panose="05000000000000000000" pitchFamily="2" charset="2"/>
              <a:buChar char="ü"/>
            </a:pPr>
            <a:r>
              <a:rPr lang="it-IT" dirty="0" smtClean="0">
                <a:latin typeface="Garamond" panose="02020404030301010803" pitchFamily="18" charset="0"/>
              </a:rPr>
              <a:t>Costi </a:t>
            </a:r>
            <a:r>
              <a:rPr lang="it-IT" dirty="0">
                <a:latin typeface="Garamond" panose="02020404030301010803" pitchFamily="18" charset="0"/>
              </a:rPr>
              <a:t>operativi di A (se possibile, «</a:t>
            </a:r>
            <a:r>
              <a:rPr lang="it-IT" i="1" dirty="0">
                <a:latin typeface="Garamond" panose="02020404030301010803" pitchFamily="18" charset="0"/>
              </a:rPr>
              <a:t>full </a:t>
            </a:r>
            <a:r>
              <a:rPr lang="it-IT" i="1" dirty="0" err="1">
                <a:latin typeface="Garamond" panose="02020404030301010803" pitchFamily="18" charset="0"/>
              </a:rPr>
              <a:t>cost</a:t>
            </a:r>
            <a:r>
              <a:rPr lang="it-IT" dirty="0">
                <a:latin typeface="Garamond" panose="02020404030301010803" pitchFamily="18" charset="0"/>
              </a:rPr>
              <a:t>» unitario, ma normalmente su base aggregata) relativi alle sole transazioni con B = </a:t>
            </a:r>
            <a:r>
              <a:rPr lang="it-IT" dirty="0" smtClean="0">
                <a:latin typeface="Garamond" panose="02020404030301010803" pitchFamily="18" charset="0"/>
              </a:rPr>
              <a:t>45</a:t>
            </a:r>
          </a:p>
          <a:p>
            <a:pPr marL="285750" indent="-285750">
              <a:buFont typeface="Wingdings" panose="05000000000000000000" pitchFamily="2" charset="2"/>
              <a:buChar char="ü"/>
            </a:pPr>
            <a:endParaRPr lang="it-IT" dirty="0">
              <a:latin typeface="Garamond" panose="02020404030301010803" pitchFamily="18" charset="0"/>
            </a:endParaRPr>
          </a:p>
          <a:p>
            <a:pPr marL="285750" indent="-285750">
              <a:buFont typeface="Wingdings" panose="05000000000000000000" pitchFamily="2" charset="2"/>
              <a:buChar char="ü"/>
            </a:pPr>
            <a:r>
              <a:rPr lang="en-US" dirty="0" smtClean="0">
                <a:latin typeface="Garamond" panose="02020404030301010803" pitchFamily="18" charset="0"/>
              </a:rPr>
              <a:t>Transfer </a:t>
            </a:r>
            <a:r>
              <a:rPr lang="en-US" dirty="0">
                <a:latin typeface="Garamond" panose="02020404030301010803" pitchFamily="18" charset="0"/>
              </a:rPr>
              <a:t>Price = 45*(1+8%) = 48,6</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 - esempio</a:t>
            </a:r>
            <a:endParaRPr lang="en-US" sz="2800" b="1"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38</a:t>
            </a:fld>
            <a:endParaRPr lang="en-US"/>
          </a:p>
        </p:txBody>
      </p:sp>
    </p:spTree>
    <p:extLst>
      <p:ext uri="{BB962C8B-B14F-4D97-AF65-F5344CB8AC3E}">
        <p14:creationId xmlns:p14="http://schemas.microsoft.com/office/powerpoint/2010/main" val="20101975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926" y="2354830"/>
            <a:ext cx="8164286" cy="2862322"/>
          </a:xfrm>
          <a:prstGeom prst="rect">
            <a:avLst/>
          </a:prstGeom>
        </p:spPr>
        <p:txBody>
          <a:bodyPr wrap="square">
            <a:spAutoFit/>
          </a:bodyPr>
          <a:lstStyle/>
          <a:p>
            <a:pPr marL="342900" indent="-342900">
              <a:buFont typeface="+mj-lt"/>
              <a:buAutoNum type="arabicPeriod"/>
            </a:pPr>
            <a:r>
              <a:rPr lang="it-IT" dirty="0" smtClean="0">
                <a:latin typeface="Garamond" panose="02020404030301010803" pitchFamily="18" charset="0"/>
              </a:rPr>
              <a:t>Identificazione, tra le parti coinvolte nella transazione infragruppo (A e B), del soggetto per il quale si intende selezionare società "comparabili" (c.d. «</a:t>
            </a:r>
            <a:r>
              <a:rPr lang="it-IT" i="1" dirty="0" err="1" smtClean="0">
                <a:latin typeface="Garamond" panose="02020404030301010803" pitchFamily="18" charset="0"/>
              </a:rPr>
              <a:t>tested</a:t>
            </a:r>
            <a:r>
              <a:rPr lang="it-IT" i="1" dirty="0" smtClean="0">
                <a:latin typeface="Garamond" panose="02020404030301010803" pitchFamily="18" charset="0"/>
              </a:rPr>
              <a:t> party»</a:t>
            </a:r>
            <a:r>
              <a:rPr lang="it-IT" dirty="0" smtClean="0">
                <a:latin typeface="Garamond" panose="02020404030301010803" pitchFamily="18" charset="0"/>
              </a:rPr>
              <a:t>). Normalmente, il soggetto con il profilo funzionale / di rischio imprenditoriale più semplice.</a:t>
            </a:r>
          </a:p>
          <a:p>
            <a:pPr marL="342900" indent="-342900">
              <a:buFont typeface="+mj-lt"/>
              <a:buAutoNum type="arabicPeriod"/>
            </a:pPr>
            <a:endParaRPr lang="it-IT" dirty="0" smtClean="0">
              <a:latin typeface="Garamond" panose="02020404030301010803" pitchFamily="18" charset="0"/>
            </a:endParaRPr>
          </a:p>
          <a:p>
            <a:pPr marL="342900" indent="-342900">
              <a:buFont typeface="+mj-lt"/>
              <a:buAutoNum type="arabicPeriod"/>
            </a:pPr>
            <a:r>
              <a:rPr lang="it-IT" dirty="0" smtClean="0">
                <a:latin typeface="Garamond" panose="02020404030301010803" pitchFamily="18" charset="0"/>
              </a:rPr>
              <a:t>La </a:t>
            </a:r>
            <a:r>
              <a:rPr lang="it-IT" b="1" dirty="0" smtClean="0">
                <a:latin typeface="Garamond" panose="02020404030301010803" pitchFamily="18" charset="0"/>
              </a:rPr>
              <a:t>procedura </a:t>
            </a:r>
            <a:r>
              <a:rPr lang="it-IT" dirty="0" smtClean="0">
                <a:latin typeface="Garamond" panose="02020404030301010803" pitchFamily="18" charset="0"/>
              </a:rPr>
              <a:t>di ricerca / selezione deve essere </a:t>
            </a:r>
            <a:r>
              <a:rPr lang="it-IT" b="1" dirty="0" smtClean="0">
                <a:latin typeface="Garamond" panose="02020404030301010803" pitchFamily="18" charset="0"/>
              </a:rPr>
              <a:t>documentata e oggettiva, quindi replicabile </a:t>
            </a:r>
            <a:r>
              <a:rPr lang="it-IT" dirty="0" smtClean="0">
                <a:latin typeface="Garamond" panose="02020404030301010803" pitchFamily="18" charset="0"/>
              </a:rPr>
              <a:t>anche a distanza di tempo (es. verifica fiscale).</a:t>
            </a:r>
          </a:p>
          <a:p>
            <a:pPr marL="342900" indent="-342900">
              <a:buFont typeface="+mj-lt"/>
              <a:buAutoNum type="arabicPeriod"/>
            </a:pPr>
            <a:endParaRPr lang="it-IT" dirty="0" smtClean="0">
              <a:latin typeface="Garamond" panose="02020404030301010803" pitchFamily="18" charset="0"/>
            </a:endParaRPr>
          </a:p>
          <a:p>
            <a:pPr marL="342900" indent="-342900">
              <a:buFont typeface="+mj-lt"/>
              <a:buAutoNum type="arabicPeriod"/>
            </a:pPr>
            <a:r>
              <a:rPr lang="it-IT" dirty="0" smtClean="0">
                <a:latin typeface="Garamond" panose="02020404030301010803" pitchFamily="18" charset="0"/>
              </a:rPr>
              <a:t>Utilizzo di </a:t>
            </a:r>
            <a:r>
              <a:rPr lang="it-IT" b="1" dirty="0" smtClean="0">
                <a:latin typeface="Garamond" panose="02020404030301010803" pitchFamily="18" charset="0"/>
              </a:rPr>
              <a:t>banche dati </a:t>
            </a:r>
            <a:r>
              <a:rPr lang="it-IT" dirty="0" smtClean="0">
                <a:latin typeface="Garamond" panose="02020404030301010803" pitchFamily="18" charset="0"/>
              </a:rPr>
              <a:t>che raccolgono dati di bilancio e altre informazioni qualitative e quantitative sulle aziende.</a:t>
            </a:r>
            <a:endParaRPr lang="it-IT" dirty="0">
              <a:latin typeface="Garamond" panose="02020404030301010803" pitchFamily="18" charset="0"/>
            </a:endParaRPr>
          </a:p>
        </p:txBody>
      </p:sp>
      <p:grpSp>
        <p:nvGrpSpPr>
          <p:cNvPr id="5" name="Group 4"/>
          <p:cNvGrpSpPr/>
          <p:nvPr/>
        </p:nvGrpSpPr>
        <p:grpSpPr>
          <a:xfrm>
            <a:off x="395926" y="364176"/>
            <a:ext cx="8328581" cy="148472"/>
            <a:chOff x="527901" y="527901"/>
            <a:chExt cx="11104775" cy="197963"/>
          </a:xfrm>
        </p:grpSpPr>
        <p:cxnSp>
          <p:nvCxnSpPr>
            <p:cNvPr id="6" name="Straight Connector 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CasellaDiTesto 7"/>
          <p:cNvSpPr txBox="1"/>
          <p:nvPr/>
        </p:nvSpPr>
        <p:spPr>
          <a:xfrm>
            <a:off x="803762" y="1446683"/>
            <a:ext cx="7244606" cy="369332"/>
          </a:xfrm>
          <a:prstGeom prst="rect">
            <a:avLst/>
          </a:prstGeom>
          <a:noFill/>
        </p:spPr>
        <p:txBody>
          <a:bodyPr wrap="square" rtlCol="0">
            <a:spAutoFit/>
          </a:bodyPr>
          <a:lstStyle/>
          <a:p>
            <a:pPr algn="ctr"/>
            <a:r>
              <a:rPr lang="it-IT" b="1" u="sng" dirty="0">
                <a:latin typeface="Garamond" panose="02020404030301010803" pitchFamily="18" charset="0"/>
              </a:rPr>
              <a:t>Come individuare il "campione" di società "comparabili" indipendenti</a:t>
            </a:r>
            <a:r>
              <a:rPr lang="it-IT" b="1" u="sng" dirty="0" smtClean="0">
                <a:latin typeface="Garamond" panose="02020404030301010803" pitchFamily="18" charset="0"/>
              </a:rPr>
              <a:t>?</a:t>
            </a:r>
            <a:endParaRPr lang="it-IT" b="1" u="sng" dirty="0">
              <a:latin typeface="Garamond" panose="02020404030301010803" pitchFamily="18" charset="0"/>
            </a:endParaRPr>
          </a:p>
        </p:txBody>
      </p:sp>
      <p:sp>
        <p:nvSpPr>
          <p:cNvPr id="9"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p>
        </p:txBody>
      </p:sp>
      <p:sp>
        <p:nvSpPr>
          <p:cNvPr id="4" name="Slide Number Placeholder 3"/>
          <p:cNvSpPr>
            <a:spLocks noGrp="1"/>
          </p:cNvSpPr>
          <p:nvPr>
            <p:ph type="sldNum" sz="quarter" idx="12"/>
          </p:nvPr>
        </p:nvSpPr>
        <p:spPr/>
        <p:txBody>
          <a:bodyPr/>
          <a:lstStyle/>
          <a:p>
            <a:fld id="{EEC5C06A-4225-44F2-97B0-5B6E32F4D6CD}" type="slidenum">
              <a:rPr lang="en-US" smtClean="0"/>
              <a:t>39</a:t>
            </a:fld>
            <a:endParaRPr lang="en-US"/>
          </a:p>
        </p:txBody>
      </p:sp>
    </p:spTree>
    <p:extLst>
      <p:ext uri="{BB962C8B-B14F-4D97-AF65-F5344CB8AC3E}">
        <p14:creationId xmlns:p14="http://schemas.microsoft.com/office/powerpoint/2010/main" val="2580076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I cinque </a:t>
            </a:r>
            <a:r>
              <a:rPr lang="en-US" sz="2800" b="1" i="1" u="sng" dirty="0" err="1" smtClean="0">
                <a:latin typeface="Garamond" panose="02020404030301010803" pitchFamily="18" charset="0"/>
              </a:rPr>
              <a:t>metodi</a:t>
            </a:r>
            <a:r>
              <a:rPr lang="en-US" sz="2800" b="1" i="1" u="sng" dirty="0" smtClean="0">
                <a:latin typeface="Garamond" panose="02020404030301010803" pitchFamily="18" charset="0"/>
              </a:rPr>
              <a:t> di Transfer Pricing</a:t>
            </a:r>
            <a:endParaRPr lang="en-US" sz="2800" b="1" i="1" u="sng" dirty="0">
              <a:latin typeface="Garamond" panose="02020404030301010803" pitchFamily="18" charset="0"/>
            </a:endParaRPr>
          </a:p>
        </p:txBody>
      </p:sp>
      <p:sp>
        <p:nvSpPr>
          <p:cNvPr id="6" name="Rectangle 6"/>
          <p:cNvSpPr txBox="1">
            <a:spLocks noChangeArrowheads="1"/>
          </p:cNvSpPr>
          <p:nvPr/>
        </p:nvSpPr>
        <p:spPr>
          <a:xfrm>
            <a:off x="654050" y="1217822"/>
            <a:ext cx="7881803" cy="857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defTabSz="489347">
              <a:buNone/>
              <a:tabLst>
                <a:tab pos="316706" algn="l"/>
                <a:tab pos="508397" algn="l"/>
                <a:tab pos="757238" algn="l"/>
                <a:tab pos="1006079" algn="l"/>
                <a:tab pos="1197769" algn="l"/>
              </a:tabLst>
            </a:pPr>
            <a:r>
              <a:rPr lang="it-IT" sz="1600" dirty="0">
                <a:latin typeface="Garamond" panose="02020404030301010803" pitchFamily="18" charset="0"/>
              </a:rPr>
              <a:t>Le Linee Guida OCSE e la prassi amministrativa italiana hanno individuato una serie di </a:t>
            </a:r>
            <a:r>
              <a:rPr lang="it-IT" sz="1600" b="1" dirty="0">
                <a:latin typeface="Garamond" panose="02020404030301010803" pitchFamily="18" charset="0"/>
              </a:rPr>
              <a:t>metodologie</a:t>
            </a:r>
            <a:r>
              <a:rPr lang="it-IT" sz="1600" dirty="0">
                <a:latin typeface="Garamond" panose="02020404030301010803" pitchFamily="18" charset="0"/>
              </a:rPr>
              <a:t> che permettono di quantificare  il </a:t>
            </a:r>
            <a:r>
              <a:rPr lang="it-IT" sz="1600" b="1" dirty="0">
                <a:latin typeface="Garamond" panose="02020404030301010803" pitchFamily="18" charset="0"/>
              </a:rPr>
              <a:t>prezzo di libera concorrenza </a:t>
            </a:r>
            <a:r>
              <a:rPr lang="it-IT" sz="1600" dirty="0">
                <a:latin typeface="Garamond" panose="02020404030301010803" pitchFamily="18" charset="0"/>
              </a:rPr>
              <a:t>da applicare alle transazioni inter-company. I metodi attualmente previsti sono i seguenti:</a:t>
            </a:r>
          </a:p>
          <a:p>
            <a:pPr algn="just" defTabSz="489347">
              <a:buFont typeface="Wingdings" pitchFamily="2" charset="2"/>
              <a:buChar char="ü"/>
              <a:tabLst>
                <a:tab pos="316706" algn="l"/>
                <a:tab pos="508397" algn="l"/>
                <a:tab pos="757238" algn="l"/>
                <a:tab pos="1006079" algn="l"/>
                <a:tab pos="1197769" algn="l"/>
              </a:tabLst>
            </a:pPr>
            <a:endParaRPr lang="it-IT" sz="1200" dirty="0"/>
          </a:p>
        </p:txBody>
      </p:sp>
      <p:sp>
        <p:nvSpPr>
          <p:cNvPr id="12" name="Rounded Rectangle 11"/>
          <p:cNvSpPr/>
          <p:nvPr/>
        </p:nvSpPr>
        <p:spPr bwMode="ltGray">
          <a:xfrm>
            <a:off x="596708" y="5004547"/>
            <a:ext cx="8127799" cy="1284775"/>
          </a:xfrm>
          <a:prstGeom prst="roundRect">
            <a:avLst/>
          </a:prstGeom>
          <a:ln>
            <a:solidFill>
              <a:srgbClr val="00206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it-IT" sz="1600" dirty="0">
                <a:solidFill>
                  <a:schemeClr val="tx1"/>
                </a:solidFill>
                <a:latin typeface="Garamond" panose="02020404030301010803" pitchFamily="18" charset="0"/>
              </a:rPr>
              <a:t>Il rapporto </a:t>
            </a:r>
            <a:r>
              <a:rPr lang="it-IT" sz="1600" b="1" dirty="0">
                <a:solidFill>
                  <a:schemeClr val="tx1"/>
                </a:solidFill>
                <a:latin typeface="Garamond" panose="02020404030301010803" pitchFamily="18" charset="0"/>
              </a:rPr>
              <a:t>OCSE</a:t>
            </a:r>
            <a:r>
              <a:rPr lang="it-IT" sz="1600" dirty="0">
                <a:solidFill>
                  <a:schemeClr val="tx1"/>
                </a:solidFill>
                <a:latin typeface="Garamond" panose="02020404030301010803" pitchFamily="18" charset="0"/>
              </a:rPr>
              <a:t> del </a:t>
            </a:r>
            <a:r>
              <a:rPr lang="it-IT" sz="1600" b="1" dirty="0">
                <a:solidFill>
                  <a:schemeClr val="tx1"/>
                </a:solidFill>
                <a:latin typeface="Garamond" panose="02020404030301010803" pitchFamily="18" charset="0"/>
              </a:rPr>
              <a:t>1995</a:t>
            </a:r>
            <a:r>
              <a:rPr lang="it-IT" sz="1600" dirty="0">
                <a:solidFill>
                  <a:schemeClr val="tx1"/>
                </a:solidFill>
                <a:latin typeface="Garamond" panose="02020404030301010803" pitchFamily="18" charset="0"/>
              </a:rPr>
              <a:t> scoraggiava espressamente l’applicazione dei </a:t>
            </a:r>
            <a:r>
              <a:rPr lang="it-IT" sz="1600" b="1" dirty="0">
                <a:solidFill>
                  <a:schemeClr val="tx1"/>
                </a:solidFill>
                <a:latin typeface="Garamond" panose="02020404030301010803" pitchFamily="18" charset="0"/>
              </a:rPr>
              <a:t>metodi reddituali</a:t>
            </a:r>
            <a:r>
              <a:rPr lang="it-IT" sz="1600" dirty="0">
                <a:solidFill>
                  <a:schemeClr val="tx1"/>
                </a:solidFill>
                <a:latin typeface="Garamond" panose="02020404030301010803" pitchFamily="18" charset="0"/>
              </a:rPr>
              <a:t>, i quali dovevano essere considerati dei </a:t>
            </a:r>
            <a:r>
              <a:rPr lang="it-IT" sz="1600" i="1" dirty="0" err="1">
                <a:solidFill>
                  <a:schemeClr val="tx1"/>
                </a:solidFill>
                <a:latin typeface="Garamond" panose="02020404030301010803" pitchFamily="18" charset="0"/>
              </a:rPr>
              <a:t>checking</a:t>
            </a:r>
            <a:r>
              <a:rPr lang="it-IT" sz="1600" i="1" dirty="0">
                <a:solidFill>
                  <a:schemeClr val="tx1"/>
                </a:solidFill>
                <a:latin typeface="Garamond" panose="02020404030301010803" pitchFamily="18" charset="0"/>
              </a:rPr>
              <a:t> </a:t>
            </a:r>
            <a:r>
              <a:rPr lang="it-IT" sz="1600" i="1" dirty="0" err="1">
                <a:solidFill>
                  <a:schemeClr val="tx1"/>
                </a:solidFill>
                <a:latin typeface="Garamond" panose="02020404030301010803" pitchFamily="18" charset="0"/>
              </a:rPr>
              <a:t>methods</a:t>
            </a:r>
            <a:r>
              <a:rPr lang="it-IT" sz="1600" i="1" dirty="0">
                <a:solidFill>
                  <a:schemeClr val="tx1"/>
                </a:solidFill>
                <a:latin typeface="Garamond" panose="02020404030301010803" pitchFamily="18" charset="0"/>
              </a:rPr>
              <a:t> </a:t>
            </a:r>
            <a:r>
              <a:rPr lang="it-IT" sz="1600" dirty="0" smtClean="0">
                <a:solidFill>
                  <a:schemeClr val="tx1"/>
                </a:solidFill>
                <a:latin typeface="Garamond" panose="02020404030301010803" pitchFamily="18" charset="0"/>
              </a:rPr>
              <a:t>o </a:t>
            </a:r>
            <a:r>
              <a:rPr lang="it-IT" sz="1600" dirty="0">
                <a:solidFill>
                  <a:schemeClr val="tx1"/>
                </a:solidFill>
                <a:latin typeface="Garamond" panose="02020404030301010803" pitchFamily="18" charset="0"/>
              </a:rPr>
              <a:t>da utilizzare in </a:t>
            </a:r>
            <a:r>
              <a:rPr lang="it-IT" sz="1600" b="1" dirty="0">
                <a:solidFill>
                  <a:schemeClr val="tx1"/>
                </a:solidFill>
                <a:latin typeface="Garamond" panose="02020404030301010803" pitchFamily="18" charset="0"/>
              </a:rPr>
              <a:t>ultima analisi </a:t>
            </a:r>
            <a:r>
              <a:rPr lang="it-IT" sz="1600" dirty="0">
                <a:solidFill>
                  <a:schemeClr val="tx1"/>
                </a:solidFill>
                <a:latin typeface="Garamond" panose="02020404030301010803" pitchFamily="18" charset="0"/>
              </a:rPr>
              <a:t>qualora non fossero applicabili i metodi tradizionali a causa dell’insufficienza o inattendibilità di dati sulle transazioni con (o tra) soggetti indipendenti.</a:t>
            </a:r>
          </a:p>
        </p:txBody>
      </p:sp>
      <p:sp>
        <p:nvSpPr>
          <p:cNvPr id="14" name="Rectangle 13"/>
          <p:cNvSpPr/>
          <p:nvPr/>
        </p:nvSpPr>
        <p:spPr>
          <a:xfrm>
            <a:off x="1669189" y="2182605"/>
            <a:ext cx="2219991" cy="3802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Garamond" panose="02020404030301010803" pitchFamily="18" charset="0"/>
              </a:rPr>
              <a:t>Metodi</a:t>
            </a:r>
            <a:r>
              <a:rPr lang="en-US" dirty="0">
                <a:latin typeface="Garamond" panose="02020404030301010803" pitchFamily="18" charset="0"/>
              </a:rPr>
              <a:t> </a:t>
            </a:r>
            <a:r>
              <a:rPr lang="en-US" b="1" dirty="0" err="1">
                <a:latin typeface="Garamond" panose="02020404030301010803" pitchFamily="18" charset="0"/>
              </a:rPr>
              <a:t>Tradizionali</a:t>
            </a:r>
            <a:endParaRPr lang="en-US" b="1" dirty="0">
              <a:latin typeface="Garamond" panose="02020404030301010803" pitchFamily="18" charset="0"/>
            </a:endParaRPr>
          </a:p>
        </p:txBody>
      </p:sp>
      <p:sp>
        <p:nvSpPr>
          <p:cNvPr id="16" name="Rectangle 15"/>
          <p:cNvSpPr/>
          <p:nvPr/>
        </p:nvSpPr>
        <p:spPr>
          <a:xfrm>
            <a:off x="5688890" y="2182605"/>
            <a:ext cx="2219991" cy="3802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Garamond" panose="02020404030301010803" pitchFamily="18" charset="0"/>
              </a:rPr>
              <a:t>Metodi</a:t>
            </a:r>
            <a:r>
              <a:rPr lang="en-US" b="1" dirty="0">
                <a:latin typeface="Garamond" panose="02020404030301010803" pitchFamily="18" charset="0"/>
              </a:rPr>
              <a:t> </a:t>
            </a:r>
            <a:r>
              <a:rPr lang="en-US" b="1" dirty="0" err="1">
                <a:latin typeface="Garamond" panose="02020404030301010803" pitchFamily="18" charset="0"/>
              </a:rPr>
              <a:t>Reddituali</a:t>
            </a:r>
            <a:endParaRPr lang="en-US" b="1" dirty="0">
              <a:latin typeface="Garamond" panose="02020404030301010803" pitchFamily="18" charset="0"/>
            </a:endParaRPr>
          </a:p>
        </p:txBody>
      </p:sp>
      <p:sp>
        <p:nvSpPr>
          <p:cNvPr id="17" name="Rectangle 16"/>
          <p:cNvSpPr/>
          <p:nvPr/>
        </p:nvSpPr>
        <p:spPr>
          <a:xfrm>
            <a:off x="1292652" y="2747137"/>
            <a:ext cx="2973067" cy="6373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Garamond" panose="02020404030301010803" pitchFamily="18" charset="0"/>
              </a:rPr>
              <a:t>Comparable Uncontrolled Price Method </a:t>
            </a:r>
            <a:r>
              <a:rPr lang="en-US" dirty="0">
                <a:solidFill>
                  <a:schemeClr val="tx1"/>
                </a:solidFill>
                <a:latin typeface="Garamond" panose="02020404030301010803" pitchFamily="18" charset="0"/>
              </a:rPr>
              <a:t>(CUP)</a:t>
            </a:r>
          </a:p>
        </p:txBody>
      </p:sp>
      <p:sp>
        <p:nvSpPr>
          <p:cNvPr id="20" name="Rectangle 19"/>
          <p:cNvSpPr/>
          <p:nvPr/>
        </p:nvSpPr>
        <p:spPr>
          <a:xfrm>
            <a:off x="1292652" y="3477968"/>
            <a:ext cx="2973067" cy="63734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Garamond" panose="02020404030301010803" pitchFamily="18" charset="0"/>
              </a:rPr>
              <a:t>Resale Price Method </a:t>
            </a:r>
            <a:r>
              <a:rPr lang="en-US" dirty="0">
                <a:solidFill>
                  <a:schemeClr val="tx1"/>
                </a:solidFill>
                <a:latin typeface="Garamond" panose="02020404030301010803" pitchFamily="18" charset="0"/>
              </a:rPr>
              <a:t>(RPM)</a:t>
            </a:r>
          </a:p>
        </p:txBody>
      </p:sp>
      <p:sp>
        <p:nvSpPr>
          <p:cNvPr id="21" name="Rectangle 20"/>
          <p:cNvSpPr/>
          <p:nvPr/>
        </p:nvSpPr>
        <p:spPr>
          <a:xfrm>
            <a:off x="1292652" y="4208800"/>
            <a:ext cx="2973067" cy="63734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Garamond" panose="02020404030301010803" pitchFamily="18" charset="0"/>
              </a:rPr>
              <a:t>Cost Plus Method </a:t>
            </a:r>
            <a:r>
              <a:rPr lang="en-US" dirty="0">
                <a:solidFill>
                  <a:schemeClr val="tx1"/>
                </a:solidFill>
                <a:latin typeface="Garamond" panose="02020404030301010803" pitchFamily="18" charset="0"/>
              </a:rPr>
              <a:t>(CPM)</a:t>
            </a:r>
          </a:p>
        </p:txBody>
      </p:sp>
      <p:sp>
        <p:nvSpPr>
          <p:cNvPr id="22" name="Rectangle 21"/>
          <p:cNvSpPr/>
          <p:nvPr/>
        </p:nvSpPr>
        <p:spPr>
          <a:xfrm>
            <a:off x="5312353" y="2747137"/>
            <a:ext cx="2973067" cy="6373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Garamond" panose="02020404030301010803" pitchFamily="18" charset="0"/>
              </a:rPr>
              <a:t>Transactional Net Margin Method </a:t>
            </a:r>
            <a:r>
              <a:rPr lang="en-US" dirty="0">
                <a:solidFill>
                  <a:schemeClr val="tx1"/>
                </a:solidFill>
                <a:latin typeface="Garamond" panose="02020404030301010803" pitchFamily="18" charset="0"/>
              </a:rPr>
              <a:t>(TNMM)</a:t>
            </a:r>
          </a:p>
        </p:txBody>
      </p:sp>
      <p:sp>
        <p:nvSpPr>
          <p:cNvPr id="23" name="Rectangle 22"/>
          <p:cNvSpPr/>
          <p:nvPr/>
        </p:nvSpPr>
        <p:spPr>
          <a:xfrm>
            <a:off x="5312353" y="3477968"/>
            <a:ext cx="2973067" cy="6373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Garamond" panose="02020404030301010803" pitchFamily="18" charset="0"/>
              </a:rPr>
              <a:t>Profit Split Method </a:t>
            </a:r>
            <a:r>
              <a:rPr lang="en-US" dirty="0">
                <a:solidFill>
                  <a:schemeClr val="tx1"/>
                </a:solidFill>
                <a:latin typeface="Garamond" panose="02020404030301010803" pitchFamily="18" charset="0"/>
              </a:rPr>
              <a:t>(PSM)</a:t>
            </a:r>
          </a:p>
        </p:txBody>
      </p:sp>
      <p:grpSp>
        <p:nvGrpSpPr>
          <p:cNvPr id="15" name="Group 14"/>
          <p:cNvGrpSpPr/>
          <p:nvPr/>
        </p:nvGrpSpPr>
        <p:grpSpPr>
          <a:xfrm>
            <a:off x="395926" y="364176"/>
            <a:ext cx="8328581" cy="148472"/>
            <a:chOff x="527901" y="527901"/>
            <a:chExt cx="11104775" cy="197963"/>
          </a:xfrm>
        </p:grpSpPr>
        <p:cxnSp>
          <p:nvCxnSpPr>
            <p:cNvPr id="18" name="Straight Connector 17"/>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Oval 6"/>
          <p:cNvSpPr/>
          <p:nvPr/>
        </p:nvSpPr>
        <p:spPr>
          <a:xfrm>
            <a:off x="756400" y="2839774"/>
            <a:ext cx="463357" cy="41085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latin typeface="Garamond" panose="02020404030301010803" pitchFamily="18" charset="0"/>
              </a:rPr>
              <a:t>1</a:t>
            </a:r>
            <a:endParaRPr lang="en-US" i="1" dirty="0">
              <a:latin typeface="Garamond" panose="02020404030301010803" pitchFamily="18" charset="0"/>
            </a:endParaRPr>
          </a:p>
        </p:txBody>
      </p:sp>
      <p:sp>
        <p:nvSpPr>
          <p:cNvPr id="24" name="Oval 23"/>
          <p:cNvSpPr/>
          <p:nvPr/>
        </p:nvSpPr>
        <p:spPr>
          <a:xfrm>
            <a:off x="756400" y="3478355"/>
            <a:ext cx="463357" cy="41085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Garamond" panose="02020404030301010803" pitchFamily="18" charset="0"/>
              </a:rPr>
              <a:t>2</a:t>
            </a:r>
          </a:p>
        </p:txBody>
      </p:sp>
      <p:sp>
        <p:nvSpPr>
          <p:cNvPr id="25" name="Oval 24"/>
          <p:cNvSpPr/>
          <p:nvPr/>
        </p:nvSpPr>
        <p:spPr>
          <a:xfrm>
            <a:off x="756400" y="4113088"/>
            <a:ext cx="463357" cy="41085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Garamond" panose="02020404030301010803" pitchFamily="18" charset="0"/>
              </a:rPr>
              <a:t>3</a:t>
            </a:r>
          </a:p>
        </p:txBody>
      </p:sp>
      <p:sp>
        <p:nvSpPr>
          <p:cNvPr id="26" name="Oval 25"/>
          <p:cNvSpPr/>
          <p:nvPr/>
        </p:nvSpPr>
        <p:spPr>
          <a:xfrm>
            <a:off x="4745209" y="2798164"/>
            <a:ext cx="463357" cy="41085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Garamond" panose="02020404030301010803" pitchFamily="18" charset="0"/>
              </a:rPr>
              <a:t>4</a:t>
            </a:r>
          </a:p>
        </p:txBody>
      </p:sp>
      <p:sp>
        <p:nvSpPr>
          <p:cNvPr id="27" name="Oval 26"/>
          <p:cNvSpPr/>
          <p:nvPr/>
        </p:nvSpPr>
        <p:spPr>
          <a:xfrm>
            <a:off x="4745209" y="3436745"/>
            <a:ext cx="463357" cy="41085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Garamond" panose="02020404030301010803" pitchFamily="18" charset="0"/>
              </a:rPr>
              <a:t>5</a:t>
            </a:r>
          </a:p>
        </p:txBody>
      </p:sp>
      <p:sp>
        <p:nvSpPr>
          <p:cNvPr id="3" name="Slide Number Placeholder 2"/>
          <p:cNvSpPr>
            <a:spLocks noGrp="1"/>
          </p:cNvSpPr>
          <p:nvPr>
            <p:ph type="sldNum" sz="quarter" idx="12"/>
          </p:nvPr>
        </p:nvSpPr>
        <p:spPr/>
        <p:txBody>
          <a:bodyPr/>
          <a:lstStyle/>
          <a:p>
            <a:fld id="{EEC5C06A-4225-44F2-97B0-5B6E32F4D6CD}" type="slidenum">
              <a:rPr lang="en-US" smtClean="0"/>
              <a:t>4</a:t>
            </a:fld>
            <a:endParaRPr lang="en-US"/>
          </a:p>
        </p:txBody>
      </p:sp>
    </p:spTree>
    <p:extLst>
      <p:ext uri="{BB962C8B-B14F-4D97-AF65-F5344CB8AC3E}">
        <p14:creationId xmlns:p14="http://schemas.microsoft.com/office/powerpoint/2010/main" val="34534798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00789" y="2501133"/>
            <a:ext cx="7718854" cy="3447098"/>
          </a:xfrm>
          <a:prstGeom prst="rect">
            <a:avLst/>
          </a:prstGeom>
        </p:spPr>
        <p:txBody>
          <a:bodyPr wrap="square">
            <a:spAutoFit/>
          </a:bodyPr>
          <a:lstStyle/>
          <a:p>
            <a:pPr marL="342900" indent="-342900">
              <a:buFont typeface="+mj-lt"/>
              <a:buAutoNum type="arabicPeriod" startAt="4"/>
            </a:pPr>
            <a:r>
              <a:rPr lang="it-IT" dirty="0" smtClean="0">
                <a:latin typeface="Garamond" panose="02020404030301010803" pitchFamily="18" charset="0"/>
              </a:rPr>
              <a:t>Selezione progressiva attraverso l'</a:t>
            </a:r>
            <a:r>
              <a:rPr lang="it-IT" b="1" dirty="0" smtClean="0">
                <a:latin typeface="Garamond" panose="02020404030301010803" pitchFamily="18" charset="0"/>
              </a:rPr>
              <a:t>adozione di criteri di selezione automatici</a:t>
            </a:r>
            <a:r>
              <a:rPr lang="it-IT" dirty="0" smtClean="0">
                <a:latin typeface="Garamond" panose="02020404030301010803" pitchFamily="18" charset="0"/>
              </a:rPr>
              <a:t>, impostati in funzione delle caratteristiche della </a:t>
            </a:r>
            <a:r>
              <a:rPr lang="it-IT" i="1" dirty="0" err="1" smtClean="0">
                <a:latin typeface="Garamond" panose="02020404030301010803" pitchFamily="18" charset="0"/>
              </a:rPr>
              <a:t>tested</a:t>
            </a:r>
            <a:r>
              <a:rPr lang="it-IT" i="1" dirty="0" smtClean="0">
                <a:latin typeface="Garamond" panose="02020404030301010803" pitchFamily="18" charset="0"/>
              </a:rPr>
              <a:t> party </a:t>
            </a:r>
            <a:r>
              <a:rPr lang="it-IT" dirty="0" smtClean="0">
                <a:latin typeface="Garamond" panose="02020404030301010803" pitchFamily="18" charset="0"/>
              </a:rPr>
              <a:t>e delle finalità della ricerca.</a:t>
            </a:r>
          </a:p>
          <a:p>
            <a:r>
              <a:rPr lang="it-IT" dirty="0" smtClean="0">
                <a:latin typeface="Garamond" panose="02020404030301010803" pitchFamily="18" charset="0"/>
              </a:rPr>
              <a:t>	</a:t>
            </a:r>
          </a:p>
          <a:p>
            <a:r>
              <a:rPr lang="it-IT" dirty="0" smtClean="0">
                <a:latin typeface="Garamond" panose="02020404030301010803" pitchFamily="18" charset="0"/>
              </a:rPr>
              <a:t>Ad esempio:</a:t>
            </a:r>
          </a:p>
          <a:p>
            <a:endParaRPr lang="it-IT" sz="1600" dirty="0" smtClean="0">
              <a:latin typeface="Garamond" panose="02020404030301010803" pitchFamily="18" charset="0"/>
            </a:endParaRPr>
          </a:p>
          <a:p>
            <a:pPr marL="742950" lvl="1" indent="-285750">
              <a:buFont typeface="Wingdings" panose="05000000000000000000" pitchFamily="2" charset="2"/>
              <a:buChar char="ü"/>
            </a:pPr>
            <a:r>
              <a:rPr lang="it-IT" sz="1600" dirty="0" smtClean="0">
                <a:latin typeface="Garamond" panose="02020404030301010803" pitchFamily="18" charset="0"/>
              </a:rPr>
              <a:t> Codice attività</a:t>
            </a:r>
          </a:p>
          <a:p>
            <a:pPr marL="742950" lvl="1" indent="-285750">
              <a:buFont typeface="Wingdings" panose="05000000000000000000" pitchFamily="2" charset="2"/>
              <a:buChar char="ü"/>
            </a:pPr>
            <a:r>
              <a:rPr lang="it-IT" sz="1600" dirty="0" smtClean="0">
                <a:latin typeface="Garamond" panose="02020404030301010803" pitchFamily="18" charset="0"/>
              </a:rPr>
              <a:t> Soglia di fatturato</a:t>
            </a:r>
          </a:p>
          <a:p>
            <a:pPr marL="742950" lvl="1" indent="-285750">
              <a:buFont typeface="Wingdings" panose="05000000000000000000" pitchFamily="2" charset="2"/>
              <a:buChar char="ü"/>
            </a:pPr>
            <a:r>
              <a:rPr lang="it-IT" sz="1600" dirty="0" smtClean="0">
                <a:latin typeface="Garamond" panose="02020404030301010803" pitchFamily="18" charset="0"/>
              </a:rPr>
              <a:t> Presenza o assenza di "parole chiave" all'interno della descrizione fornita in banca dati</a:t>
            </a:r>
          </a:p>
          <a:p>
            <a:pPr marL="742950" lvl="1" indent="-285750">
              <a:buFont typeface="Wingdings" panose="05000000000000000000" pitchFamily="2" charset="2"/>
              <a:buChar char="ü"/>
            </a:pPr>
            <a:r>
              <a:rPr lang="it-IT" sz="1600" dirty="0" smtClean="0">
                <a:latin typeface="Garamond" panose="02020404030301010803" pitchFamily="18" charset="0"/>
              </a:rPr>
              <a:t> Indice di indipendenza (mancanza di "controllo" da parte di altre aziende)</a:t>
            </a:r>
          </a:p>
          <a:p>
            <a:pPr marL="742950" lvl="1" indent="-285750">
              <a:buFont typeface="Wingdings" panose="05000000000000000000" pitchFamily="2" charset="2"/>
              <a:buChar char="ü"/>
            </a:pPr>
            <a:r>
              <a:rPr lang="it-IT" sz="1600" dirty="0" smtClean="0">
                <a:latin typeface="Garamond" panose="02020404030301010803" pitchFamily="18" charset="0"/>
              </a:rPr>
              <a:t> Presenza di dati di bilancio per un numero sufficiente di esercizi (2/3 anni)</a:t>
            </a:r>
          </a:p>
          <a:p>
            <a:pPr marL="742950" lvl="1" indent="-285750">
              <a:buFont typeface="Wingdings" panose="05000000000000000000" pitchFamily="2" charset="2"/>
              <a:buChar char="ü"/>
            </a:pPr>
            <a:r>
              <a:rPr lang="it-IT" sz="1600" dirty="0" smtClean="0">
                <a:latin typeface="Garamond" panose="02020404030301010803" pitchFamily="18" charset="0"/>
              </a:rPr>
              <a:t> Anno di costituzione non eccessivamente recente (effetto s</a:t>
            </a:r>
            <a:r>
              <a:rPr lang="it-IT" sz="1600" i="1" dirty="0" smtClean="0">
                <a:latin typeface="Garamond" panose="02020404030301010803" pitchFamily="18" charset="0"/>
              </a:rPr>
              <a:t>tart-up</a:t>
            </a:r>
            <a:r>
              <a:rPr lang="it-IT" sz="1600" dirty="0" smtClean="0">
                <a:latin typeface="Garamond" panose="02020404030301010803" pitchFamily="18" charset="0"/>
              </a:rPr>
              <a:t>)</a:t>
            </a:r>
          </a:p>
          <a:p>
            <a:pPr marL="742950" lvl="1" indent="-285750">
              <a:buFont typeface="Wingdings" panose="05000000000000000000" pitchFamily="2" charset="2"/>
              <a:buChar char="ü"/>
            </a:pPr>
            <a:r>
              <a:rPr lang="it-IT" sz="1600" dirty="0" smtClean="0">
                <a:latin typeface="Garamond" panose="02020404030301010803" pitchFamily="18" charset="0"/>
              </a:rPr>
              <a:t> Area geografica (per ricerche "pan-europee")</a:t>
            </a:r>
            <a:endParaRPr lang="it-IT" sz="1600" dirty="0">
              <a:latin typeface="Garamond" panose="02020404030301010803" pitchFamily="18" charset="0"/>
            </a:endParaRPr>
          </a:p>
        </p:txBody>
      </p:sp>
      <p:grpSp>
        <p:nvGrpSpPr>
          <p:cNvPr id="5" name="Group 4"/>
          <p:cNvGrpSpPr/>
          <p:nvPr/>
        </p:nvGrpSpPr>
        <p:grpSpPr>
          <a:xfrm>
            <a:off x="395926" y="364176"/>
            <a:ext cx="8328581" cy="148472"/>
            <a:chOff x="527901" y="527901"/>
            <a:chExt cx="11104775" cy="197963"/>
          </a:xfrm>
        </p:grpSpPr>
        <p:cxnSp>
          <p:nvCxnSpPr>
            <p:cNvPr id="6" name="Straight Connector 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CasellaDiTesto 7"/>
          <p:cNvSpPr txBox="1"/>
          <p:nvPr/>
        </p:nvSpPr>
        <p:spPr>
          <a:xfrm>
            <a:off x="803762" y="1446683"/>
            <a:ext cx="7244606" cy="369332"/>
          </a:xfrm>
          <a:prstGeom prst="rect">
            <a:avLst/>
          </a:prstGeom>
          <a:noFill/>
        </p:spPr>
        <p:txBody>
          <a:bodyPr wrap="square" rtlCol="0">
            <a:spAutoFit/>
          </a:bodyPr>
          <a:lstStyle/>
          <a:p>
            <a:pPr algn="ctr"/>
            <a:r>
              <a:rPr lang="it-IT" b="1" u="sng" dirty="0">
                <a:latin typeface="Garamond" panose="02020404030301010803" pitchFamily="18" charset="0"/>
              </a:rPr>
              <a:t>Come individuare il "campione" di società "comparabili" indipendenti</a:t>
            </a:r>
            <a:r>
              <a:rPr lang="it-IT" b="1" u="sng" dirty="0" smtClean="0">
                <a:latin typeface="Garamond" panose="02020404030301010803" pitchFamily="18" charset="0"/>
              </a:rPr>
              <a:t>?</a:t>
            </a:r>
            <a:endParaRPr lang="it-IT" b="1" u="sng" dirty="0">
              <a:latin typeface="Garamond" panose="02020404030301010803" pitchFamily="18" charset="0"/>
            </a:endParaRPr>
          </a:p>
        </p:txBody>
      </p:sp>
      <p:sp>
        <p:nvSpPr>
          <p:cNvPr id="9"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40</a:t>
            </a:fld>
            <a:endParaRPr lang="en-US"/>
          </a:p>
        </p:txBody>
      </p:sp>
    </p:spTree>
    <p:extLst>
      <p:ext uri="{BB962C8B-B14F-4D97-AF65-F5344CB8AC3E}">
        <p14:creationId xmlns:p14="http://schemas.microsoft.com/office/powerpoint/2010/main" val="22442404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616" y="2330378"/>
            <a:ext cx="8077200" cy="3939540"/>
          </a:xfrm>
          <a:prstGeom prst="rect">
            <a:avLst/>
          </a:prstGeom>
        </p:spPr>
        <p:txBody>
          <a:bodyPr wrap="square">
            <a:spAutoFit/>
          </a:bodyPr>
          <a:lstStyle/>
          <a:p>
            <a:pPr marL="342900" indent="-342900">
              <a:buFont typeface="+mj-lt"/>
              <a:buAutoNum type="arabicPeriod" startAt="5"/>
            </a:pPr>
            <a:r>
              <a:rPr lang="it-IT" dirty="0" smtClean="0">
                <a:latin typeface="Garamond" panose="02020404030301010803" pitchFamily="18" charset="0"/>
              </a:rPr>
              <a:t>La selezione automatica in banca dati consente di restringere il campo di ricerca ad un numero relativamente limitato di società (normalmente, tra 100 e 500).</a:t>
            </a:r>
          </a:p>
          <a:p>
            <a:pPr marL="342900" indent="-342900">
              <a:buFont typeface="+mj-lt"/>
              <a:buAutoNum type="arabicPeriod" startAt="5"/>
            </a:pPr>
            <a:endParaRPr lang="it-IT" dirty="0" smtClean="0">
              <a:latin typeface="Garamond" panose="02020404030301010803" pitchFamily="18" charset="0"/>
            </a:endParaRPr>
          </a:p>
          <a:p>
            <a:pPr marL="342900" indent="-342900">
              <a:buFont typeface="+mj-lt"/>
              <a:buAutoNum type="arabicPeriod" startAt="5"/>
            </a:pPr>
            <a:r>
              <a:rPr lang="it-IT" dirty="0" smtClean="0">
                <a:latin typeface="Garamond" panose="02020404030301010803" pitchFamily="18" charset="0"/>
              </a:rPr>
              <a:t>La successiva selezione manuale o analitica, basata su fonti informative pubbliche (siti web aziendali, bilanci, …) è volta ad escludere le società che:</a:t>
            </a:r>
          </a:p>
          <a:p>
            <a:pPr marL="800100" lvl="1" indent="-342900">
              <a:buFont typeface="Wingdings" panose="05000000000000000000" pitchFamily="2" charset="2"/>
              <a:buChar char="ü"/>
            </a:pPr>
            <a:r>
              <a:rPr lang="it-IT" dirty="0" smtClean="0">
                <a:latin typeface="Garamond" panose="02020404030301010803" pitchFamily="18" charset="0"/>
              </a:rPr>
              <a:t> non soddisfano i requisiti di comparabilità "funzionale"</a:t>
            </a:r>
          </a:p>
          <a:p>
            <a:pPr marL="800100" lvl="1" indent="-342900">
              <a:buFont typeface="Wingdings" panose="05000000000000000000" pitchFamily="2" charset="2"/>
              <a:buChar char="ü"/>
            </a:pPr>
            <a:r>
              <a:rPr lang="it-IT" dirty="0" smtClean="0">
                <a:latin typeface="Garamond" panose="02020404030301010803" pitchFamily="18" charset="0"/>
              </a:rPr>
              <a:t> non soddisfano i requisiti di comparabilità di prodotto / settore</a:t>
            </a:r>
          </a:p>
          <a:p>
            <a:pPr marL="800100" lvl="1" indent="-342900">
              <a:buFont typeface="Wingdings" panose="05000000000000000000" pitchFamily="2" charset="2"/>
              <a:buChar char="ü"/>
            </a:pPr>
            <a:r>
              <a:rPr lang="it-IT" dirty="0" smtClean="0">
                <a:latin typeface="Garamond" panose="02020404030301010803" pitchFamily="18" charset="0"/>
              </a:rPr>
              <a:t> non sono indipendenti</a:t>
            </a:r>
          </a:p>
          <a:p>
            <a:pPr marL="800100" lvl="1" indent="-342900">
              <a:buFont typeface="Wingdings" panose="05000000000000000000" pitchFamily="2" charset="2"/>
              <a:buChar char="ü"/>
            </a:pPr>
            <a:r>
              <a:rPr lang="it-IT" dirty="0" smtClean="0">
                <a:latin typeface="Garamond" panose="02020404030301010803" pitchFamily="18" charset="0"/>
              </a:rPr>
              <a:t> non presentano informazioni qualitative sufficienti</a:t>
            </a:r>
          </a:p>
          <a:p>
            <a:pPr marL="800100" lvl="1" indent="-342900">
              <a:buFont typeface="Wingdings" panose="05000000000000000000" pitchFamily="2" charset="2"/>
              <a:buChar char="ü"/>
            </a:pPr>
            <a:r>
              <a:rPr lang="it-IT" dirty="0" smtClean="0">
                <a:latin typeface="Garamond" panose="02020404030301010803" pitchFamily="18" charset="0"/>
              </a:rPr>
              <a:t> presentano dati di bilancio non coerenti con condizioni di normale operatività</a:t>
            </a:r>
          </a:p>
          <a:p>
            <a:pPr marL="800100" lvl="1" indent="-342900">
              <a:buFont typeface="+mj-lt"/>
              <a:buAutoNum type="arabicPeriod"/>
            </a:pPr>
            <a:endParaRPr lang="it-IT" dirty="0" smtClean="0">
              <a:latin typeface="Garamond" panose="02020404030301010803" pitchFamily="18" charset="0"/>
            </a:endParaRPr>
          </a:p>
          <a:p>
            <a:pPr marL="342900" indent="-342900">
              <a:buFont typeface="+mj-lt"/>
              <a:buAutoNum type="arabicPeriod" startAt="5"/>
            </a:pPr>
            <a:r>
              <a:rPr lang="it-IT" dirty="0" smtClean="0">
                <a:latin typeface="Garamond" panose="02020404030301010803" pitchFamily="18" charset="0"/>
              </a:rPr>
              <a:t>Le società che soddisfano i requisiti necessari costituiscono il campione di soggetti "comparabili" indipendenti.</a:t>
            </a:r>
          </a:p>
          <a:p>
            <a:pPr marL="342900" indent="-342900">
              <a:buFont typeface="+mj-lt"/>
              <a:buAutoNum type="arabicPeriod" startAt="5"/>
            </a:pPr>
            <a:endParaRPr lang="it-IT" sz="1600"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CasellaDiTesto 7"/>
          <p:cNvSpPr txBox="1"/>
          <p:nvPr/>
        </p:nvSpPr>
        <p:spPr>
          <a:xfrm>
            <a:off x="803762" y="1446683"/>
            <a:ext cx="7244606" cy="369332"/>
          </a:xfrm>
          <a:prstGeom prst="rect">
            <a:avLst/>
          </a:prstGeom>
          <a:noFill/>
        </p:spPr>
        <p:txBody>
          <a:bodyPr wrap="square" rtlCol="0">
            <a:spAutoFit/>
          </a:bodyPr>
          <a:lstStyle/>
          <a:p>
            <a:pPr algn="ctr"/>
            <a:r>
              <a:rPr lang="it-IT" b="1" u="sng" dirty="0">
                <a:latin typeface="Garamond" panose="02020404030301010803" pitchFamily="18" charset="0"/>
              </a:rPr>
              <a:t>Come individuare il "campione" di società "comparabili" indipendenti</a:t>
            </a:r>
            <a:r>
              <a:rPr lang="it-IT" b="1" u="sng" dirty="0" smtClean="0">
                <a:latin typeface="Garamond" panose="02020404030301010803" pitchFamily="18" charset="0"/>
              </a:rPr>
              <a:t>?</a:t>
            </a:r>
            <a:endParaRPr lang="it-IT" b="1" u="sng" dirty="0">
              <a:latin typeface="Garamond" panose="02020404030301010803" pitchFamily="18" charset="0"/>
            </a:endParaRPr>
          </a:p>
        </p:txBody>
      </p:sp>
      <p:sp>
        <p:nvSpPr>
          <p:cNvPr id="9"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41</a:t>
            </a:fld>
            <a:endParaRPr lang="en-US"/>
          </a:p>
        </p:txBody>
      </p:sp>
    </p:spTree>
    <p:extLst>
      <p:ext uri="{BB962C8B-B14F-4D97-AF65-F5344CB8AC3E}">
        <p14:creationId xmlns:p14="http://schemas.microsoft.com/office/powerpoint/2010/main" val="33147744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88540" y="2516522"/>
            <a:ext cx="7059828" cy="2862322"/>
          </a:xfrm>
          <a:prstGeom prst="rect">
            <a:avLst/>
          </a:prstGeom>
        </p:spPr>
        <p:txBody>
          <a:bodyPr wrap="square">
            <a:spAutoFit/>
          </a:bodyPr>
          <a:lstStyle/>
          <a:p>
            <a:pPr marL="342900" indent="-342900">
              <a:buFont typeface="+mj-lt"/>
              <a:buAutoNum type="arabicPeriod" startAt="8"/>
            </a:pPr>
            <a:r>
              <a:rPr lang="it-IT" dirty="0">
                <a:latin typeface="Garamond" panose="02020404030301010803" pitchFamily="18" charset="0"/>
              </a:rPr>
              <a:t>La successiva analisi dei dati di bilancio (su un periodo di 3-5 anni, al fine di "normalizzare" l'effetto di esercizi particolarmente negativi o positivi) consentirà di calcolare, per ciascun soggetto, il valore medio dell'indicatore di profittabilità.</a:t>
            </a:r>
          </a:p>
          <a:p>
            <a:pPr marL="342900" indent="-342900">
              <a:buFont typeface="+mj-lt"/>
              <a:buAutoNum type="arabicPeriod" startAt="8"/>
            </a:pPr>
            <a:endParaRPr lang="it-IT" dirty="0">
              <a:latin typeface="Garamond" panose="02020404030301010803" pitchFamily="18" charset="0"/>
            </a:endParaRPr>
          </a:p>
          <a:p>
            <a:pPr marL="342900" indent="-342900">
              <a:buFont typeface="+mj-lt"/>
              <a:buAutoNum type="arabicPeriod" startAt="8"/>
            </a:pPr>
            <a:r>
              <a:rPr lang="it-IT" dirty="0">
                <a:latin typeface="Garamond" panose="02020404030301010803" pitchFamily="18" charset="0"/>
              </a:rPr>
              <a:t>La distribuzione statistica dei valori così individuati consente di costruire un intervallo di profittabilità "a valore normale" (minimo, I quartile, mediana, III quartile, massimo). L'intervallo interquartile costituisce il riferimento più significativo. Il posizionamento all'interno dello stesso dipende poi dalle specifiche circostanze.</a:t>
            </a:r>
            <a:endParaRPr lang="en-US" dirty="0">
              <a:latin typeface="Garamond" panose="02020404030301010803" pitchFamily="18" charset="0"/>
            </a:endParaRPr>
          </a:p>
        </p:txBody>
      </p:sp>
      <p:grpSp>
        <p:nvGrpSpPr>
          <p:cNvPr id="5" name="Group 3"/>
          <p:cNvGrpSpPr/>
          <p:nvPr/>
        </p:nvGrpSpPr>
        <p:grpSpPr>
          <a:xfrm>
            <a:off x="395926" y="364176"/>
            <a:ext cx="8328581" cy="148472"/>
            <a:chOff x="527901" y="527901"/>
            <a:chExt cx="11104775" cy="197963"/>
          </a:xfrm>
        </p:grpSpPr>
        <p:cxnSp>
          <p:nvCxnSpPr>
            <p:cNvPr id="6"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CasellaDiTesto 7"/>
          <p:cNvSpPr txBox="1"/>
          <p:nvPr/>
        </p:nvSpPr>
        <p:spPr>
          <a:xfrm>
            <a:off x="803762" y="1446683"/>
            <a:ext cx="7244606" cy="369332"/>
          </a:xfrm>
          <a:prstGeom prst="rect">
            <a:avLst/>
          </a:prstGeom>
          <a:noFill/>
        </p:spPr>
        <p:txBody>
          <a:bodyPr wrap="square" rtlCol="0">
            <a:spAutoFit/>
          </a:bodyPr>
          <a:lstStyle/>
          <a:p>
            <a:pPr algn="ctr"/>
            <a:r>
              <a:rPr lang="it-IT" b="1" u="sng" dirty="0">
                <a:latin typeface="Garamond" panose="02020404030301010803" pitchFamily="18" charset="0"/>
              </a:rPr>
              <a:t>Come individuare il "campione" di società "comparabili" indipendenti</a:t>
            </a:r>
            <a:r>
              <a:rPr lang="it-IT" b="1" u="sng" dirty="0" smtClean="0">
                <a:latin typeface="Garamond" panose="02020404030301010803" pitchFamily="18" charset="0"/>
              </a:rPr>
              <a:t>?</a:t>
            </a:r>
            <a:endParaRPr lang="it-IT" b="1" u="sng" dirty="0">
              <a:latin typeface="Garamond" panose="02020404030301010803" pitchFamily="18" charset="0"/>
            </a:endParaRPr>
          </a:p>
        </p:txBody>
      </p:sp>
      <p:sp>
        <p:nvSpPr>
          <p:cNvPr id="9" name="TextBox 9"/>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TNMM– Transactional Net Margin Profit</a:t>
            </a:r>
            <a:endParaRPr lang="en-US"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42</a:t>
            </a:fld>
            <a:endParaRPr lang="en-US"/>
          </a:p>
        </p:txBody>
      </p:sp>
    </p:spTree>
    <p:extLst>
      <p:ext uri="{BB962C8B-B14F-4D97-AF65-F5344CB8AC3E}">
        <p14:creationId xmlns:p14="http://schemas.microsoft.com/office/powerpoint/2010/main" val="31457635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396563" y="628998"/>
            <a:ext cx="8077200" cy="5741059"/>
          </a:xfrm>
          <a:prstGeom prst="rect">
            <a:avLst/>
          </a:prstGeom>
        </p:spPr>
        <p:txBody>
          <a:bodyPr wrap="square">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it-IT" sz="1800" dirty="0" smtClean="0">
              <a:latin typeface="Garamond" panose="02020404030301010803" pitchFamily="18" charset="0"/>
            </a:endParaRPr>
          </a:p>
          <a:p>
            <a:pPr marL="0" indent="0" algn="just">
              <a:buFont typeface="Arial" panose="020B0604020202020204" pitchFamily="34" charset="0"/>
              <a:buNone/>
            </a:pPr>
            <a:r>
              <a:rPr lang="it-IT" sz="1800" dirty="0" smtClean="0">
                <a:latin typeface="Garamond" panose="02020404030301010803" pitchFamily="18" charset="0"/>
              </a:rPr>
              <a:t>Secondo l’OCSE (par. 3.4), le fasi per il processo di selezione dei comparabili dovrebbero ricomprendere i seguenti 9 step (</a:t>
            </a:r>
            <a:r>
              <a:rPr lang="it-IT" sz="1800" i="1" dirty="0" smtClean="0">
                <a:latin typeface="Garamond" panose="02020404030301010803" pitchFamily="18" charset="0"/>
              </a:rPr>
              <a:t>good practice</a:t>
            </a:r>
            <a:r>
              <a:rPr lang="it-IT" sz="1800" dirty="0" smtClean="0">
                <a:latin typeface="Garamond" panose="02020404030301010803" pitchFamily="18" charset="0"/>
              </a:rPr>
              <a:t>):</a:t>
            </a:r>
          </a:p>
          <a:p>
            <a:pPr marL="342900" indent="-342900" algn="just">
              <a:buFont typeface="+mj-lt"/>
              <a:buAutoNum type="arabicPeriod"/>
            </a:pPr>
            <a:r>
              <a:rPr lang="it-IT" sz="1800" dirty="0" smtClean="0">
                <a:latin typeface="Garamond" panose="02020404030301010803" pitchFamily="18" charset="0"/>
              </a:rPr>
              <a:t>Identificazione degli anni oggetto di analisi;</a:t>
            </a:r>
          </a:p>
          <a:p>
            <a:pPr marL="342900" indent="-342900" algn="just">
              <a:buFont typeface="+mj-lt"/>
              <a:buAutoNum type="arabicPeriod"/>
            </a:pPr>
            <a:r>
              <a:rPr lang="it-IT" sz="1800" dirty="0" smtClean="0">
                <a:latin typeface="Garamond" panose="02020404030301010803" pitchFamily="18" charset="0"/>
              </a:rPr>
              <a:t>Analisi generale delle circostanze in cui opera il contribuente;</a:t>
            </a:r>
          </a:p>
          <a:p>
            <a:pPr marL="342900" indent="-342900" algn="just">
              <a:buFont typeface="+mj-lt"/>
              <a:buAutoNum type="arabicPeriod"/>
            </a:pPr>
            <a:r>
              <a:rPr lang="it-IT" sz="1800" dirty="0" smtClean="0">
                <a:latin typeface="Garamond" panose="02020404030301010803" pitchFamily="18" charset="0"/>
              </a:rPr>
              <a:t>Comprensione delle transazioni controllate attraverso l’esame dei cinque fattori </a:t>
            </a:r>
            <a:r>
              <a:rPr lang="it-IT" sz="1800" b="1" dirty="0" smtClean="0">
                <a:latin typeface="Garamond" panose="02020404030301010803" pitchFamily="18" charset="0"/>
              </a:rPr>
              <a:t>(*)</a:t>
            </a:r>
            <a:r>
              <a:rPr lang="it-IT" sz="1800" dirty="0" smtClean="0">
                <a:latin typeface="Garamond" panose="02020404030301010803" pitchFamily="18" charset="0"/>
              </a:rPr>
              <a:t>;</a:t>
            </a:r>
          </a:p>
          <a:p>
            <a:pPr marL="342900" indent="-342900" algn="just">
              <a:buFont typeface="+mj-lt"/>
              <a:buAutoNum type="arabicPeriod"/>
            </a:pPr>
            <a:r>
              <a:rPr lang="it-IT" sz="1800" dirty="0" smtClean="0">
                <a:latin typeface="Garamond" panose="02020404030301010803" pitchFamily="18" charset="0"/>
              </a:rPr>
              <a:t>Verifica della possibilità di utilizzare comparabili interni;</a:t>
            </a:r>
          </a:p>
          <a:p>
            <a:pPr marL="342900" indent="-342900" algn="just">
              <a:buFont typeface="+mj-lt"/>
              <a:buAutoNum type="arabicPeriod"/>
            </a:pPr>
            <a:r>
              <a:rPr lang="it-IT" sz="1800" dirty="0" smtClean="0">
                <a:latin typeface="Garamond" panose="02020404030301010803" pitchFamily="18" charset="0"/>
              </a:rPr>
              <a:t>Identificazione delle fonti di informazione relative a comparabili esterni e verifica della loro affidabilità;</a:t>
            </a:r>
          </a:p>
          <a:p>
            <a:pPr marL="342900" indent="-342900" algn="just">
              <a:buFont typeface="+mj-lt"/>
              <a:buAutoNum type="arabicPeriod"/>
            </a:pPr>
            <a:r>
              <a:rPr lang="it-IT" sz="1800" dirty="0" smtClean="0">
                <a:latin typeface="Garamond" panose="02020404030301010803" pitchFamily="18" charset="0"/>
              </a:rPr>
              <a:t>Scelta del metodo di determinazione del prezzo di trasferimento e successiva selezione degli indicatori finanziari rilevanti per l’applicazione del metodo;</a:t>
            </a:r>
          </a:p>
          <a:p>
            <a:pPr marL="342900" indent="-342900" algn="just">
              <a:buFont typeface="+mj-lt"/>
              <a:buAutoNum type="arabicPeriod"/>
            </a:pPr>
            <a:r>
              <a:rPr lang="it-IT" sz="1800" dirty="0" smtClean="0">
                <a:latin typeface="Garamond" panose="02020404030301010803" pitchFamily="18" charset="0"/>
              </a:rPr>
              <a:t>Selezione dei comparabili;</a:t>
            </a:r>
          </a:p>
          <a:p>
            <a:pPr marL="342900" indent="-342900" algn="just">
              <a:buFont typeface="+mj-lt"/>
              <a:buAutoNum type="arabicPeriod"/>
            </a:pPr>
            <a:r>
              <a:rPr lang="it-IT" sz="1800" dirty="0" smtClean="0">
                <a:latin typeface="Garamond" panose="02020404030301010803" pitchFamily="18" charset="0"/>
              </a:rPr>
              <a:t>Effettuazione di eventuali aggiustamenti per rendere le transazioni comparabili;</a:t>
            </a:r>
          </a:p>
          <a:p>
            <a:pPr marL="342900" indent="-342900" algn="just">
              <a:buFont typeface="+mj-lt"/>
              <a:buAutoNum type="arabicPeriod"/>
            </a:pPr>
            <a:r>
              <a:rPr lang="it-IT" sz="1800" dirty="0" smtClean="0">
                <a:latin typeface="Garamond" panose="02020404030301010803" pitchFamily="18" charset="0"/>
              </a:rPr>
              <a:t>Interpretazione dei dati ottenuti e determinazione della remunerazione arm’s length.</a:t>
            </a:r>
          </a:p>
          <a:p>
            <a:pPr marL="0" indent="0" algn="just">
              <a:buFont typeface="Arial" panose="020B0604020202020204" pitchFamily="34" charset="0"/>
              <a:buNone/>
            </a:pPr>
            <a:r>
              <a:rPr lang="it-IT" sz="1800" b="1" dirty="0" smtClean="0">
                <a:latin typeface="Garamond" panose="02020404030301010803" pitchFamily="18" charset="0"/>
              </a:rPr>
              <a:t>(*) </a:t>
            </a:r>
            <a:r>
              <a:rPr lang="it-IT" sz="1800" dirty="0" smtClean="0">
                <a:latin typeface="Garamond" panose="02020404030301010803" pitchFamily="18" charset="0"/>
              </a:rPr>
              <a:t>I cinque fattori sono: i) caratteristiche di beni e servizi; ii) analisi delle funzioni svolte, dei rischi assunti e dei beni utilizzati; iii) termini contrattuali; iv) condizioni economiche; v) strategie d'impresa</a:t>
            </a:r>
            <a:endParaRPr lang="it-IT" sz="1800" dirty="0">
              <a:latin typeface="Garamond" panose="02020404030301010803" pitchFamily="18" charset="0"/>
            </a:endParaRPr>
          </a:p>
        </p:txBody>
      </p:sp>
      <p:grpSp>
        <p:nvGrpSpPr>
          <p:cNvPr id="13" name="Group 3"/>
          <p:cNvGrpSpPr/>
          <p:nvPr/>
        </p:nvGrpSpPr>
        <p:grpSpPr>
          <a:xfrm>
            <a:off x="395926" y="364176"/>
            <a:ext cx="8328581" cy="148472"/>
            <a:chOff x="527901" y="527901"/>
            <a:chExt cx="11104775" cy="197963"/>
          </a:xfrm>
        </p:grpSpPr>
        <p:cxnSp>
          <p:nvCxnSpPr>
            <p:cNvPr id="14"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Title 1"/>
          <p:cNvSpPr txBox="1">
            <a:spLocks/>
          </p:cNvSpPr>
          <p:nvPr/>
        </p:nvSpPr>
        <p:spPr>
          <a:xfrm>
            <a:off x="647307" y="481501"/>
            <a:ext cx="8077200" cy="480131"/>
          </a:xfrm>
          <a:prstGeom prst="rect">
            <a:avLst/>
          </a:prstGeom>
          <a:noFill/>
        </p:spPr>
        <p:txBody>
          <a:bodyPr wrap="square"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i="1" u="sng" smtClean="0">
                <a:latin typeface="Garamond" panose="02020404030301010803" pitchFamily="18" charset="0"/>
                <a:ea typeface="+mn-ea"/>
                <a:cs typeface="+mn-cs"/>
              </a:rPr>
              <a:t>Fasi in cui si sviluppa un’analisi di benchmark</a:t>
            </a:r>
            <a:endParaRPr lang="it-IT" sz="2800" b="1" i="1" u="sng" dirty="0">
              <a:latin typeface="Garamond" panose="02020404030301010803" pitchFamily="18" charset="0"/>
              <a:ea typeface="+mn-ea"/>
              <a:cs typeface="+mn-cs"/>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43</a:t>
            </a:fld>
            <a:endParaRPr lang="en-US"/>
          </a:p>
        </p:txBody>
      </p:sp>
    </p:spTree>
    <p:extLst>
      <p:ext uri="{BB962C8B-B14F-4D97-AF65-F5344CB8AC3E}">
        <p14:creationId xmlns:p14="http://schemas.microsoft.com/office/powerpoint/2010/main" val="15310908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3"/>
          <p:cNvGrpSpPr/>
          <p:nvPr/>
        </p:nvGrpSpPr>
        <p:grpSpPr>
          <a:xfrm>
            <a:off x="395926" y="364176"/>
            <a:ext cx="8328581" cy="148472"/>
            <a:chOff x="527901" y="527901"/>
            <a:chExt cx="11104775" cy="197963"/>
          </a:xfrm>
        </p:grpSpPr>
        <p:cxnSp>
          <p:nvCxnSpPr>
            <p:cNvPr id="14"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itle 1"/>
          <p:cNvSpPr txBox="1">
            <a:spLocks/>
          </p:cNvSpPr>
          <p:nvPr/>
        </p:nvSpPr>
        <p:spPr>
          <a:xfrm>
            <a:off x="647307" y="481501"/>
            <a:ext cx="8077200" cy="9144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i="1" u="sng" dirty="0" smtClean="0">
                <a:latin typeface="Garamond" panose="02020404030301010803" pitchFamily="18" charset="0"/>
                <a:ea typeface="+mn-ea"/>
                <a:cs typeface="+mn-cs"/>
              </a:rPr>
              <a:t>Metodi ed indicatori</a:t>
            </a:r>
            <a:endParaRPr lang="it-IT" sz="2800" b="1" i="1" u="sng" dirty="0">
              <a:latin typeface="Garamond" panose="02020404030301010803" pitchFamily="18" charset="0"/>
              <a:ea typeface="+mn-ea"/>
              <a:cs typeface="+mn-cs"/>
            </a:endParaRPr>
          </a:p>
        </p:txBody>
      </p:sp>
      <p:sp>
        <p:nvSpPr>
          <p:cNvPr id="9" name="Content Placeholder 2"/>
          <p:cNvSpPr txBox="1">
            <a:spLocks/>
          </p:cNvSpPr>
          <p:nvPr/>
        </p:nvSpPr>
        <p:spPr>
          <a:xfrm>
            <a:off x="536535" y="1199206"/>
            <a:ext cx="8077200" cy="49530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50000"/>
              </a:spcBef>
              <a:buFontTx/>
              <a:buNone/>
            </a:pPr>
            <a:r>
              <a:rPr lang="en-US" sz="2000" b="1" u="sng" dirty="0" err="1" smtClean="0">
                <a:latin typeface="Garamond" panose="02020404030301010803" pitchFamily="18" charset="0"/>
              </a:rPr>
              <a:t>Metodi</a:t>
            </a:r>
            <a:r>
              <a:rPr lang="en-US" sz="2000" b="1" u="sng" dirty="0" smtClean="0">
                <a:latin typeface="Garamond" panose="02020404030301010803" pitchFamily="18" charset="0"/>
              </a:rPr>
              <a:t>  TP</a:t>
            </a:r>
          </a:p>
          <a:p>
            <a:pPr marL="0" indent="0" algn="ctr">
              <a:spcBef>
                <a:spcPct val="50000"/>
              </a:spcBef>
              <a:buFontTx/>
              <a:buNone/>
            </a:pPr>
            <a:endParaRPr lang="en-US" sz="1800" u="sng" dirty="0" smtClean="0">
              <a:latin typeface="Garamond" panose="02020404030301010803" pitchFamily="18" charset="0"/>
            </a:endParaRPr>
          </a:p>
          <a:p>
            <a:pPr marL="0" indent="0" algn="ctr">
              <a:spcBef>
                <a:spcPct val="50000"/>
              </a:spcBef>
              <a:buFontTx/>
              <a:buNone/>
            </a:pPr>
            <a:endParaRPr lang="en-US" sz="1800" u="sng" dirty="0" smtClean="0">
              <a:latin typeface="Garamond" panose="02020404030301010803" pitchFamily="18" charset="0"/>
            </a:endParaRPr>
          </a:p>
          <a:p>
            <a:pPr marL="0" indent="0" algn="ctr">
              <a:spcBef>
                <a:spcPct val="50000"/>
              </a:spcBef>
              <a:buFontTx/>
              <a:buNone/>
            </a:pPr>
            <a:endParaRPr lang="en-US" sz="1800" u="sng" dirty="0" smtClean="0">
              <a:latin typeface="Garamond" panose="02020404030301010803" pitchFamily="18" charset="0"/>
            </a:endParaRPr>
          </a:p>
          <a:p>
            <a:pPr marL="0" indent="0" algn="ctr">
              <a:spcBef>
                <a:spcPct val="50000"/>
              </a:spcBef>
              <a:buFontTx/>
              <a:buNone/>
            </a:pPr>
            <a:endParaRPr lang="en-US" sz="1800" u="sng" dirty="0">
              <a:latin typeface="Garamond" panose="02020404030301010803" pitchFamily="18" charset="0"/>
            </a:endParaRPr>
          </a:p>
          <a:p>
            <a:pPr marL="0" indent="0" algn="ctr">
              <a:spcBef>
                <a:spcPct val="50000"/>
              </a:spcBef>
              <a:buFontTx/>
              <a:buNone/>
            </a:pPr>
            <a:endParaRPr lang="en-US" sz="1800" u="sng" dirty="0" smtClean="0">
              <a:latin typeface="Garamond" panose="02020404030301010803" pitchFamily="18" charset="0"/>
            </a:endParaRPr>
          </a:p>
          <a:p>
            <a:pPr marL="0" indent="0" algn="ctr">
              <a:spcBef>
                <a:spcPct val="50000"/>
              </a:spcBef>
              <a:buFontTx/>
              <a:buNone/>
            </a:pPr>
            <a:r>
              <a:rPr lang="en-US" sz="2000" b="1" u="sng" dirty="0" err="1" smtClean="0">
                <a:latin typeface="Garamond" panose="02020404030301010803" pitchFamily="18" charset="0"/>
              </a:rPr>
              <a:t>Principali</a:t>
            </a:r>
            <a:r>
              <a:rPr lang="en-US" sz="2000" b="1" u="sng" dirty="0" smtClean="0">
                <a:latin typeface="Garamond" panose="02020404030301010803" pitchFamily="18" charset="0"/>
              </a:rPr>
              <a:t> </a:t>
            </a:r>
            <a:r>
              <a:rPr lang="en-US" sz="2000" b="1" u="sng" dirty="0" err="1" smtClean="0">
                <a:latin typeface="Garamond" panose="02020404030301010803" pitchFamily="18" charset="0"/>
              </a:rPr>
              <a:t>indicatori</a:t>
            </a:r>
            <a:r>
              <a:rPr lang="en-US" sz="2000" b="1" u="sng" dirty="0" smtClean="0">
                <a:latin typeface="Garamond" panose="02020404030301010803" pitchFamily="18" charset="0"/>
              </a:rPr>
              <a:t> </a:t>
            </a:r>
            <a:r>
              <a:rPr lang="en-US" sz="2000" b="1" u="sng" dirty="0" err="1" smtClean="0">
                <a:latin typeface="Garamond" panose="02020404030301010803" pitchFamily="18" charset="0"/>
              </a:rPr>
              <a:t>utilizzati</a:t>
            </a:r>
            <a:r>
              <a:rPr lang="en-US" sz="2000" b="1" u="sng" dirty="0" smtClean="0">
                <a:latin typeface="Garamond" panose="02020404030301010803" pitchFamily="18" charset="0"/>
              </a:rPr>
              <a:t>:</a:t>
            </a:r>
          </a:p>
          <a:p>
            <a:pPr marL="12700" indent="-285750">
              <a:lnSpc>
                <a:spcPct val="150000"/>
              </a:lnSpc>
              <a:buFont typeface="Wingdings" pitchFamily="2" charset="2"/>
              <a:buChar char="§"/>
            </a:pPr>
            <a:r>
              <a:rPr lang="en-US" sz="1800" b="1" dirty="0" smtClean="0">
                <a:latin typeface="Garamond" panose="02020404030301010803" pitchFamily="18" charset="0"/>
              </a:rPr>
              <a:t>ROS (Return on Sales)</a:t>
            </a:r>
            <a:r>
              <a:rPr lang="en-US" sz="1800" dirty="0" smtClean="0">
                <a:latin typeface="Garamond" panose="02020404030301010803" pitchFamily="18" charset="0"/>
              </a:rPr>
              <a:t>: EBIT /TURNOVER </a:t>
            </a:r>
          </a:p>
          <a:p>
            <a:pPr marL="12700" indent="-285750">
              <a:lnSpc>
                <a:spcPct val="150000"/>
              </a:lnSpc>
              <a:buFont typeface="Wingdings" pitchFamily="2" charset="2"/>
              <a:buChar char="§"/>
            </a:pPr>
            <a:r>
              <a:rPr lang="en-US" sz="1800" b="1" dirty="0" smtClean="0">
                <a:latin typeface="Garamond" panose="02020404030301010803" pitchFamily="18" charset="0"/>
              </a:rPr>
              <a:t>GROSS MARGIN: </a:t>
            </a:r>
            <a:r>
              <a:rPr lang="en-US" sz="1800" dirty="0" smtClean="0">
                <a:latin typeface="Garamond" panose="02020404030301010803" pitchFamily="18" charset="0"/>
              </a:rPr>
              <a:t>(TURNOVER – COGS) / TURNOVER     </a:t>
            </a:r>
          </a:p>
          <a:p>
            <a:pPr marL="12700" indent="-285750">
              <a:lnSpc>
                <a:spcPct val="150000"/>
              </a:lnSpc>
              <a:buFont typeface="Wingdings" pitchFamily="2" charset="2"/>
              <a:buChar char="§"/>
            </a:pPr>
            <a:r>
              <a:rPr lang="en-US" sz="1800" b="1" dirty="0" smtClean="0">
                <a:latin typeface="Garamond" panose="02020404030301010803" pitchFamily="18" charset="0"/>
              </a:rPr>
              <a:t>FCMU (Full Cost Mark-Up) </a:t>
            </a:r>
            <a:r>
              <a:rPr lang="en-US" sz="1800" dirty="0" smtClean="0">
                <a:latin typeface="Garamond" panose="02020404030301010803" pitchFamily="18" charset="0"/>
              </a:rPr>
              <a:t>: (EBIT /TURNOVER – EBIT)</a:t>
            </a:r>
          </a:p>
          <a:p>
            <a:pPr marL="12700" indent="-285750">
              <a:lnSpc>
                <a:spcPct val="150000"/>
              </a:lnSpc>
              <a:buFont typeface="Wingdings" pitchFamily="2" charset="2"/>
              <a:buChar char="§"/>
            </a:pPr>
            <a:r>
              <a:rPr lang="en-US" sz="1800" b="1" dirty="0" smtClean="0">
                <a:latin typeface="Garamond" panose="02020404030301010803" pitchFamily="18" charset="0"/>
              </a:rPr>
              <a:t>BERRY RATIO: </a:t>
            </a:r>
            <a:r>
              <a:rPr lang="en-US" sz="1800" dirty="0" smtClean="0">
                <a:latin typeface="Garamond" panose="02020404030301010803" pitchFamily="18" charset="0"/>
              </a:rPr>
              <a:t>GROSS PROFIT / OPERATING EXPENSES</a:t>
            </a:r>
          </a:p>
        </p:txBody>
      </p:sp>
      <p:sp>
        <p:nvSpPr>
          <p:cNvPr id="2" name="Rounded Rectangle 1"/>
          <p:cNvSpPr/>
          <p:nvPr/>
        </p:nvSpPr>
        <p:spPr>
          <a:xfrm>
            <a:off x="1161301" y="1870590"/>
            <a:ext cx="1257276" cy="486032"/>
          </a:xfrm>
          <a:prstGeom prst="round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CUP</a:t>
            </a:r>
            <a:endParaRPr lang="it-IT" dirty="0">
              <a:solidFill>
                <a:schemeClr val="tx1"/>
              </a:solidFill>
              <a:latin typeface="Garamond" panose="02020404030301010803" pitchFamily="18" charset="0"/>
            </a:endParaRPr>
          </a:p>
        </p:txBody>
      </p:sp>
      <p:sp>
        <p:nvSpPr>
          <p:cNvPr id="12" name="Rounded Rectangle 11"/>
          <p:cNvSpPr/>
          <p:nvPr/>
        </p:nvSpPr>
        <p:spPr>
          <a:xfrm>
            <a:off x="3962972" y="1870684"/>
            <a:ext cx="1317482" cy="486032"/>
          </a:xfrm>
          <a:prstGeom prst="round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Resale Price</a:t>
            </a:r>
            <a:endParaRPr lang="it-IT" dirty="0">
              <a:solidFill>
                <a:schemeClr val="tx1"/>
              </a:solidFill>
              <a:latin typeface="Garamond" panose="02020404030301010803" pitchFamily="18" charset="0"/>
            </a:endParaRPr>
          </a:p>
        </p:txBody>
      </p:sp>
      <p:sp>
        <p:nvSpPr>
          <p:cNvPr id="18" name="Rounded Rectangle 17"/>
          <p:cNvSpPr/>
          <p:nvPr/>
        </p:nvSpPr>
        <p:spPr>
          <a:xfrm>
            <a:off x="6764643" y="1870684"/>
            <a:ext cx="1257276" cy="486032"/>
          </a:xfrm>
          <a:prstGeom prst="round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Cost Plus</a:t>
            </a:r>
            <a:endParaRPr lang="it-IT" dirty="0">
              <a:solidFill>
                <a:schemeClr val="tx1"/>
              </a:solidFill>
              <a:latin typeface="Garamond" panose="02020404030301010803" pitchFamily="18" charset="0"/>
            </a:endParaRPr>
          </a:p>
        </p:txBody>
      </p:sp>
      <p:sp>
        <p:nvSpPr>
          <p:cNvPr id="19" name="Rounded Rectangle 18"/>
          <p:cNvSpPr/>
          <p:nvPr/>
        </p:nvSpPr>
        <p:spPr>
          <a:xfrm>
            <a:off x="2388739" y="2737684"/>
            <a:ext cx="1257276" cy="486032"/>
          </a:xfrm>
          <a:prstGeom prst="round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TNMM</a:t>
            </a:r>
            <a:endParaRPr lang="it-IT" dirty="0">
              <a:solidFill>
                <a:schemeClr val="tx1"/>
              </a:solidFill>
              <a:latin typeface="Garamond" panose="02020404030301010803" pitchFamily="18" charset="0"/>
            </a:endParaRPr>
          </a:p>
        </p:txBody>
      </p:sp>
      <p:sp>
        <p:nvSpPr>
          <p:cNvPr id="20" name="Rounded Rectangle 19"/>
          <p:cNvSpPr/>
          <p:nvPr/>
        </p:nvSpPr>
        <p:spPr>
          <a:xfrm>
            <a:off x="5505988" y="2744908"/>
            <a:ext cx="1257276" cy="486032"/>
          </a:xfrm>
          <a:prstGeom prst="round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latin typeface="Garamond" panose="02020404030301010803" pitchFamily="18" charset="0"/>
              </a:rPr>
              <a:t>Profit Split</a:t>
            </a:r>
            <a:endParaRPr lang="it-IT" dirty="0">
              <a:solidFill>
                <a:schemeClr val="tx1"/>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t>44</a:t>
            </a:fld>
            <a:endParaRPr lang="en-US"/>
          </a:p>
        </p:txBody>
      </p:sp>
    </p:spTree>
    <p:extLst>
      <p:ext uri="{BB962C8B-B14F-4D97-AF65-F5344CB8AC3E}">
        <p14:creationId xmlns:p14="http://schemas.microsoft.com/office/powerpoint/2010/main" val="32595135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6597" y="1060294"/>
            <a:ext cx="5478619" cy="5478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3"/>
          <p:cNvGrpSpPr/>
          <p:nvPr/>
        </p:nvGrpSpPr>
        <p:grpSpPr>
          <a:xfrm>
            <a:off x="395926" y="364176"/>
            <a:ext cx="8328581" cy="148472"/>
            <a:chOff x="527901" y="527901"/>
            <a:chExt cx="11104775" cy="197963"/>
          </a:xfrm>
        </p:grpSpPr>
        <p:cxnSp>
          <p:nvCxnSpPr>
            <p:cNvPr id="8"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itle 1"/>
          <p:cNvSpPr txBox="1">
            <a:spLocks/>
          </p:cNvSpPr>
          <p:nvPr/>
        </p:nvSpPr>
        <p:spPr>
          <a:xfrm>
            <a:off x="647307" y="319468"/>
            <a:ext cx="8077200" cy="9144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i="1" u="sng" dirty="0" smtClean="0">
                <a:latin typeface="Garamond" panose="02020404030301010803" pitchFamily="18" charset="0"/>
                <a:ea typeface="+mn-ea"/>
                <a:cs typeface="+mn-cs"/>
              </a:rPr>
              <a:t>Search</a:t>
            </a:r>
            <a:r>
              <a:rPr lang="it-IT" u="sng" dirty="0">
                <a:latin typeface="Garamond" panose="02020404030301010803" pitchFamily="18" charset="0"/>
              </a:rPr>
              <a:t> </a:t>
            </a:r>
            <a:r>
              <a:rPr lang="it-IT" sz="2800" b="1" i="1" u="sng" dirty="0" smtClean="0">
                <a:latin typeface="Garamond" panose="02020404030301010803" pitchFamily="18" charset="0"/>
                <a:ea typeface="+mn-ea"/>
                <a:cs typeface="+mn-cs"/>
              </a:rPr>
              <a:t>process</a:t>
            </a:r>
            <a:endParaRPr lang="it-IT" sz="2800" b="1" i="1" u="sng" dirty="0">
              <a:latin typeface="Garamond" panose="02020404030301010803" pitchFamily="18" charset="0"/>
              <a:ea typeface="+mn-ea"/>
              <a:cs typeface="+mn-cs"/>
            </a:endParaRPr>
          </a:p>
        </p:txBody>
      </p:sp>
      <p:sp>
        <p:nvSpPr>
          <p:cNvPr id="14" name="Slide Number Placeholder 13"/>
          <p:cNvSpPr>
            <a:spLocks noGrp="1"/>
          </p:cNvSpPr>
          <p:nvPr>
            <p:ph type="sldNum" sz="quarter" idx="12"/>
          </p:nvPr>
        </p:nvSpPr>
        <p:spPr/>
        <p:txBody>
          <a:bodyPr/>
          <a:lstStyle/>
          <a:p>
            <a:fld id="{EEC5C06A-4225-44F2-97B0-5B6E32F4D6CD}" type="slidenum">
              <a:rPr lang="en-US" smtClean="0"/>
              <a:t>45</a:t>
            </a:fld>
            <a:endParaRPr lang="en-US"/>
          </a:p>
        </p:txBody>
      </p:sp>
    </p:spTree>
    <p:extLst>
      <p:ext uri="{BB962C8B-B14F-4D97-AF65-F5344CB8AC3E}">
        <p14:creationId xmlns:p14="http://schemas.microsoft.com/office/powerpoint/2010/main" val="1120296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
          <p:cNvGrpSpPr/>
          <p:nvPr/>
        </p:nvGrpSpPr>
        <p:grpSpPr>
          <a:xfrm>
            <a:off x="395926" y="364176"/>
            <a:ext cx="8328581" cy="148472"/>
            <a:chOff x="527901" y="527901"/>
            <a:chExt cx="11104775" cy="197963"/>
          </a:xfrm>
        </p:grpSpPr>
        <p:cxnSp>
          <p:nvCxnSpPr>
            <p:cNvPr id="8"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77" y="1640687"/>
            <a:ext cx="8723342" cy="173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147119" y="3937815"/>
            <a:ext cx="7848600" cy="1143000"/>
          </a:xfrm>
          <a:prstGeom prst="rect">
            <a:avLst/>
          </a:prstGeom>
          <a:noFill/>
        </p:spPr>
        <p:txBody>
          <a:bodyPr wrap="square" lIns="0" tIns="0" rIns="0" bIns="0" rtlCol="0">
            <a:noAutofit/>
          </a:bodyPr>
          <a:lstStyle/>
          <a:p>
            <a:pPr marL="68580" indent="-342900">
              <a:spcAft>
                <a:spcPts val="900"/>
              </a:spcAft>
              <a:buFont typeface="Wingdings" pitchFamily="2" charset="2"/>
              <a:buChar char="§"/>
            </a:pPr>
            <a:r>
              <a:rPr lang="it-IT" dirty="0" smtClean="0">
                <a:latin typeface="Garamond" panose="02020404030301010803" pitchFamily="18" charset="0"/>
              </a:rPr>
              <a:t>Criteri quantitativi (livello minimo fatturato, consolidation status…);</a:t>
            </a:r>
          </a:p>
          <a:p>
            <a:pPr marL="68580" indent="-342900">
              <a:spcAft>
                <a:spcPts val="900"/>
              </a:spcAft>
              <a:buFont typeface="Wingdings" pitchFamily="2" charset="2"/>
              <a:buChar char="§"/>
            </a:pPr>
            <a:r>
              <a:rPr lang="it-IT" dirty="0" smtClean="0">
                <a:latin typeface="Garamond" panose="02020404030301010803" pitchFamily="18" charset="0"/>
              </a:rPr>
              <a:t>Manual review (analisi dei siti internet…).</a:t>
            </a:r>
          </a:p>
        </p:txBody>
      </p:sp>
      <p:sp>
        <p:nvSpPr>
          <p:cNvPr id="17" name="Title 1"/>
          <p:cNvSpPr txBox="1">
            <a:spLocks/>
          </p:cNvSpPr>
          <p:nvPr/>
        </p:nvSpPr>
        <p:spPr>
          <a:xfrm>
            <a:off x="647307" y="512647"/>
            <a:ext cx="4295397" cy="36508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i="1" u="sng" dirty="0" smtClean="0">
                <a:latin typeface="Garamond" panose="02020404030301010803" pitchFamily="18" charset="0"/>
                <a:ea typeface="+mn-ea"/>
                <a:cs typeface="+mn-cs"/>
              </a:rPr>
              <a:t>Further selection process</a:t>
            </a:r>
            <a:endParaRPr lang="en-GB" sz="2800" b="1" i="1" u="sng" dirty="0">
              <a:latin typeface="Garamond" panose="02020404030301010803" pitchFamily="18" charset="0"/>
              <a:ea typeface="+mn-ea"/>
              <a:cs typeface="+mn-cs"/>
            </a:endParaRPr>
          </a:p>
        </p:txBody>
      </p:sp>
      <p:sp>
        <p:nvSpPr>
          <p:cNvPr id="3" name="Slide Number Placeholder 2"/>
          <p:cNvSpPr>
            <a:spLocks noGrp="1"/>
          </p:cNvSpPr>
          <p:nvPr>
            <p:ph type="sldNum" sz="quarter" idx="12"/>
          </p:nvPr>
        </p:nvSpPr>
        <p:spPr/>
        <p:txBody>
          <a:bodyPr/>
          <a:lstStyle/>
          <a:p>
            <a:fld id="{EEC5C06A-4225-44F2-97B0-5B6E32F4D6CD}" type="slidenum">
              <a:rPr lang="en-US" smtClean="0"/>
              <a:t>46</a:t>
            </a:fld>
            <a:endParaRPr lang="en-US"/>
          </a:p>
        </p:txBody>
      </p:sp>
    </p:spTree>
    <p:extLst>
      <p:ext uri="{BB962C8B-B14F-4D97-AF65-F5344CB8AC3E}">
        <p14:creationId xmlns:p14="http://schemas.microsoft.com/office/powerpoint/2010/main" val="573761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
          <p:cNvGrpSpPr/>
          <p:nvPr/>
        </p:nvGrpSpPr>
        <p:grpSpPr>
          <a:xfrm>
            <a:off x="395926" y="364176"/>
            <a:ext cx="8328581" cy="148472"/>
            <a:chOff x="527901" y="527901"/>
            <a:chExt cx="11104775" cy="197963"/>
          </a:xfrm>
        </p:grpSpPr>
        <p:cxnSp>
          <p:nvCxnSpPr>
            <p:cNvPr id="8"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155" y="1955799"/>
            <a:ext cx="5896495" cy="321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itle 1"/>
          <p:cNvSpPr txBox="1">
            <a:spLocks/>
          </p:cNvSpPr>
          <p:nvPr/>
        </p:nvSpPr>
        <p:spPr>
          <a:xfrm>
            <a:off x="647306" y="512648"/>
            <a:ext cx="8077200" cy="9144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i="1" u="sng" dirty="0">
                <a:latin typeface="Garamond" panose="02020404030301010803" pitchFamily="18" charset="0"/>
                <a:ea typeface="+mn-ea"/>
                <a:cs typeface="+mn-cs"/>
              </a:rPr>
              <a:t>Risultati</a:t>
            </a:r>
          </a:p>
        </p:txBody>
      </p:sp>
      <p:sp>
        <p:nvSpPr>
          <p:cNvPr id="3" name="Slide Number Placeholder 2"/>
          <p:cNvSpPr>
            <a:spLocks noGrp="1"/>
          </p:cNvSpPr>
          <p:nvPr>
            <p:ph type="sldNum" sz="quarter" idx="12"/>
          </p:nvPr>
        </p:nvSpPr>
        <p:spPr/>
        <p:txBody>
          <a:bodyPr/>
          <a:lstStyle/>
          <a:p>
            <a:fld id="{EEC5C06A-4225-44F2-97B0-5B6E32F4D6CD}" type="slidenum">
              <a:rPr lang="en-US" smtClean="0"/>
              <a:t>47</a:t>
            </a:fld>
            <a:endParaRPr lang="en-US"/>
          </a:p>
        </p:txBody>
      </p:sp>
    </p:spTree>
    <p:extLst>
      <p:ext uri="{BB962C8B-B14F-4D97-AF65-F5344CB8AC3E}">
        <p14:creationId xmlns:p14="http://schemas.microsoft.com/office/powerpoint/2010/main" val="177035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
          <p:cNvGrpSpPr/>
          <p:nvPr/>
        </p:nvGrpSpPr>
        <p:grpSpPr>
          <a:xfrm>
            <a:off x="395926" y="364176"/>
            <a:ext cx="8328581" cy="148472"/>
            <a:chOff x="527901" y="527901"/>
            <a:chExt cx="11104775" cy="197963"/>
          </a:xfrm>
        </p:grpSpPr>
        <p:cxnSp>
          <p:nvCxnSpPr>
            <p:cNvPr id="8"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Content Placeholder 2"/>
          <p:cNvSpPr txBox="1">
            <a:spLocks/>
          </p:cNvSpPr>
          <p:nvPr/>
        </p:nvSpPr>
        <p:spPr>
          <a:xfrm>
            <a:off x="533400" y="1447800"/>
            <a:ext cx="7391400" cy="4419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22300" indent="0" algn="just">
              <a:buNone/>
            </a:pPr>
            <a:r>
              <a:rPr lang="it-IT" sz="1800" b="1" dirty="0" smtClean="0">
                <a:latin typeface="Garamond" panose="02020404030301010803" pitchFamily="18" charset="0"/>
              </a:rPr>
              <a:t>OECD, par. 3.50 </a:t>
            </a:r>
            <a:r>
              <a:rPr lang="en-GB" sz="1800" dirty="0" smtClean="0">
                <a:latin typeface="Garamond" panose="02020404030301010803" pitchFamily="18" charset="0"/>
              </a:rPr>
              <a:t>“</a:t>
            </a:r>
            <a:r>
              <a:rPr lang="en-GB" sz="1800" i="1" dirty="0" smtClean="0">
                <a:latin typeface="Garamond" panose="02020404030301010803" pitchFamily="18" charset="0"/>
              </a:rPr>
              <a:t>Comparability adjustments should be considered if (and only if) they are expected to increase the reliability of the results. Relevant considerations in this regard include the materiality of the difference for which an adjustment is being considered, the quality of the data subject to adjustment, the purpose of the adjustment and the reliability of the approach used to make the adjustments”.</a:t>
            </a:r>
          </a:p>
          <a:p>
            <a:endParaRPr lang="it-IT" sz="1800" i="1" dirty="0" smtClean="0">
              <a:latin typeface="Garamond" panose="02020404030301010803" pitchFamily="18" charset="0"/>
            </a:endParaRPr>
          </a:p>
          <a:p>
            <a:pPr marL="0" indent="0">
              <a:buNone/>
            </a:pPr>
            <a:r>
              <a:rPr lang="it-IT" sz="1800" b="1" dirty="0" smtClean="0">
                <a:latin typeface="Garamond" panose="02020404030301010803" pitchFamily="18" charset="0"/>
              </a:rPr>
              <a:t>Esempi di </a:t>
            </a:r>
            <a:r>
              <a:rPr lang="it-IT" sz="1800" b="1" i="1" dirty="0" smtClean="0">
                <a:latin typeface="Garamond" panose="02020404030301010803" pitchFamily="18" charset="0"/>
              </a:rPr>
              <a:t>adjustments:</a:t>
            </a:r>
          </a:p>
          <a:p>
            <a:pPr marL="12700" indent="-285750">
              <a:lnSpc>
                <a:spcPct val="150000"/>
              </a:lnSpc>
              <a:buFont typeface="Wingdings" pitchFamily="2" charset="2"/>
              <a:buChar char="§"/>
            </a:pPr>
            <a:r>
              <a:rPr lang="it-IT" sz="1800" dirty="0" smtClean="0">
                <a:latin typeface="Garamond" panose="02020404030301010803" pitchFamily="18" charset="0"/>
              </a:rPr>
              <a:t>Aggiustamenti di inventario</a:t>
            </a:r>
          </a:p>
          <a:p>
            <a:pPr marL="12700" indent="-285750">
              <a:lnSpc>
                <a:spcPct val="150000"/>
              </a:lnSpc>
              <a:buFont typeface="Wingdings" pitchFamily="2" charset="2"/>
              <a:buChar char="§"/>
            </a:pPr>
            <a:r>
              <a:rPr lang="it-IT" sz="1800" dirty="0" smtClean="0">
                <a:latin typeface="Garamond" panose="02020404030301010803" pitchFamily="18" charset="0"/>
              </a:rPr>
              <a:t>Aggiustamenti dei crediti commerciali</a:t>
            </a:r>
          </a:p>
          <a:p>
            <a:pPr marL="12700" indent="-285750">
              <a:lnSpc>
                <a:spcPct val="150000"/>
              </a:lnSpc>
              <a:buFont typeface="Wingdings" pitchFamily="2" charset="2"/>
              <a:buChar char="§"/>
            </a:pPr>
            <a:r>
              <a:rPr lang="it-IT" sz="1800" dirty="0" smtClean="0">
                <a:latin typeface="Garamond" panose="02020404030301010803" pitchFamily="18" charset="0"/>
              </a:rPr>
              <a:t>Aggiustamenti dei debiti commerciali</a:t>
            </a:r>
          </a:p>
          <a:p>
            <a:pPr marL="69850" indent="-342900">
              <a:buFont typeface="Arial"/>
              <a:buChar char="•"/>
            </a:pPr>
            <a:endParaRPr lang="it-IT" sz="1600" dirty="0">
              <a:latin typeface="Garamond" panose="02020404030301010803" pitchFamily="18" charset="0"/>
            </a:endParaRPr>
          </a:p>
        </p:txBody>
      </p:sp>
      <p:sp>
        <p:nvSpPr>
          <p:cNvPr id="13" name="Title 1"/>
          <p:cNvSpPr txBox="1">
            <a:spLocks/>
          </p:cNvSpPr>
          <p:nvPr/>
        </p:nvSpPr>
        <p:spPr>
          <a:xfrm>
            <a:off x="647306" y="528372"/>
            <a:ext cx="8077200" cy="9144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i="1" u="sng" dirty="0">
                <a:latin typeface="Garamond" panose="02020404030301010803" pitchFamily="18" charset="0"/>
                <a:ea typeface="+mn-ea"/>
                <a:cs typeface="+mn-cs"/>
              </a:rPr>
              <a:t>Working Capital Adjustments (WCA)</a:t>
            </a:r>
          </a:p>
        </p:txBody>
      </p:sp>
      <p:sp>
        <p:nvSpPr>
          <p:cNvPr id="3" name="Slide Number Placeholder 2"/>
          <p:cNvSpPr>
            <a:spLocks noGrp="1"/>
          </p:cNvSpPr>
          <p:nvPr>
            <p:ph type="sldNum" sz="quarter" idx="12"/>
          </p:nvPr>
        </p:nvSpPr>
        <p:spPr/>
        <p:txBody>
          <a:bodyPr/>
          <a:lstStyle/>
          <a:p>
            <a:fld id="{EEC5C06A-4225-44F2-97B0-5B6E32F4D6CD}" type="slidenum">
              <a:rPr lang="en-US" smtClean="0"/>
              <a:t>48</a:t>
            </a:fld>
            <a:endParaRPr lang="en-US"/>
          </a:p>
        </p:txBody>
      </p:sp>
    </p:spTree>
    <p:extLst>
      <p:ext uri="{BB962C8B-B14F-4D97-AF65-F5344CB8AC3E}">
        <p14:creationId xmlns:p14="http://schemas.microsoft.com/office/powerpoint/2010/main" val="1872860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879962" y="1848683"/>
            <a:ext cx="7360508" cy="4247317"/>
          </a:xfrm>
          <a:prstGeom prst="rect">
            <a:avLst/>
          </a:prstGeom>
        </p:spPr>
        <p:txBody>
          <a:bodyPr wrap="square">
            <a:spAutoFit/>
          </a:bodyPr>
          <a:lstStyle/>
          <a:p>
            <a:r>
              <a:rPr lang="it-IT" u="sng" dirty="0" smtClean="0">
                <a:latin typeface="Garamond" panose="02020404030301010803" pitchFamily="18" charset="0"/>
              </a:rPr>
              <a:t>Il metodo Profit Split </a:t>
            </a:r>
            <a:r>
              <a:rPr lang="it-IT" u="sng" dirty="0">
                <a:latin typeface="Garamond" panose="02020404030301010803" pitchFamily="18" charset="0"/>
              </a:rPr>
              <a:t>c</a:t>
            </a:r>
            <a:r>
              <a:rPr lang="it-IT" u="sng" dirty="0" smtClean="0">
                <a:latin typeface="Garamond" panose="02020404030301010803" pitchFamily="18" charset="0"/>
              </a:rPr>
              <a:t>onsiste </a:t>
            </a:r>
            <a:r>
              <a:rPr lang="it-IT" u="sng" dirty="0">
                <a:latin typeface="Garamond" panose="02020404030301010803" pitchFamily="18" charset="0"/>
              </a:rPr>
              <a:t>nella ripartizione dell’utile derivante da </a:t>
            </a:r>
            <a:r>
              <a:rPr lang="it-IT" u="sng" dirty="0" smtClean="0">
                <a:latin typeface="Garamond" panose="02020404030301010803" pitchFamily="18" charset="0"/>
              </a:rPr>
              <a:t>una vendita </a:t>
            </a:r>
            <a:r>
              <a:rPr lang="it-IT" u="sng" dirty="0">
                <a:latin typeface="Garamond" panose="02020404030301010803" pitchFamily="18" charset="0"/>
              </a:rPr>
              <a:t>o da una serie di vendite effettuate tra due imprese </a:t>
            </a:r>
            <a:r>
              <a:rPr lang="it-IT" u="sng" dirty="0" smtClean="0">
                <a:latin typeface="Garamond" panose="02020404030301010803" pitchFamily="18" charset="0"/>
              </a:rPr>
              <a:t>collegate. L’utile</a:t>
            </a:r>
            <a:r>
              <a:rPr lang="it-IT" u="sng" dirty="0">
                <a:latin typeface="Garamond" panose="02020404030301010803" pitchFamily="18" charset="0"/>
              </a:rPr>
              <a:t>, una volta determinato “globalmente”, viene ripartito in proporzione alle determinate tipologie di costi sostenuti dalle due imprese</a:t>
            </a:r>
            <a:r>
              <a:rPr lang="it-IT" dirty="0">
                <a:latin typeface="Garamond" panose="02020404030301010803" pitchFamily="18" charset="0"/>
              </a:rPr>
              <a:t>.</a:t>
            </a:r>
          </a:p>
          <a:p>
            <a:endParaRPr lang="it-IT" dirty="0">
              <a:latin typeface="Garamond" panose="02020404030301010803" pitchFamily="18" charset="0"/>
            </a:endParaRPr>
          </a:p>
          <a:p>
            <a:r>
              <a:rPr lang="it-IT" dirty="0">
                <a:latin typeface="Garamond" panose="02020404030301010803" pitchFamily="18" charset="0"/>
              </a:rPr>
              <a:t>Il suo utilizzo è considerato di ultima </a:t>
            </a:r>
            <a:r>
              <a:rPr lang="it-IT" dirty="0" smtClean="0">
                <a:latin typeface="Garamond" panose="02020404030301010803" pitchFamily="18" charset="0"/>
              </a:rPr>
              <a:t>istanza dall’OCSE</a:t>
            </a:r>
            <a:r>
              <a:rPr lang="it-IT" dirty="0">
                <a:latin typeface="Garamond" panose="02020404030301010803" pitchFamily="18" charset="0"/>
              </a:rPr>
              <a:t>, dato che si allontana dal criterio della comparazione con transazioni di mercato</a:t>
            </a:r>
            <a:r>
              <a:rPr lang="it-IT" dirty="0" smtClean="0">
                <a:latin typeface="Garamond" panose="02020404030301010803" pitchFamily="18" charset="0"/>
              </a:rPr>
              <a:t>.</a:t>
            </a:r>
          </a:p>
          <a:p>
            <a:endParaRPr lang="it-IT" dirty="0">
              <a:latin typeface="Garamond" panose="02020404030301010803" pitchFamily="18" charset="0"/>
            </a:endParaRPr>
          </a:p>
          <a:p>
            <a:r>
              <a:rPr lang="it-IT" dirty="0">
                <a:latin typeface="Garamond" panose="02020404030301010803" pitchFamily="18" charset="0"/>
              </a:rPr>
              <a:t>Tuttavia, esso può essere indicato, oltre che nei casi in cui non risulti possibile individuare nessuna transazione tra imprese indipendenti che sia comparabile a </a:t>
            </a:r>
            <a:r>
              <a:rPr lang="it-IT" dirty="0" smtClean="0">
                <a:latin typeface="Garamond" panose="02020404030301010803" pitchFamily="18" charset="0"/>
              </a:rPr>
              <a:t>quella </a:t>
            </a:r>
            <a:r>
              <a:rPr lang="it-IT" dirty="0">
                <a:latin typeface="Garamond" panose="02020404030301010803" pitchFamily="18" charset="0"/>
              </a:rPr>
              <a:t>da verificare, anche </a:t>
            </a:r>
            <a:r>
              <a:rPr lang="it-IT" dirty="0" smtClean="0">
                <a:latin typeface="Garamond" panose="02020404030301010803" pitchFamily="18" charset="0"/>
              </a:rPr>
              <a:t>nei casi </a:t>
            </a:r>
            <a:r>
              <a:rPr lang="it-IT" dirty="0">
                <a:latin typeface="Garamond" panose="02020404030301010803" pitchFamily="18" charset="0"/>
              </a:rPr>
              <a:t>in cui il rapporto instaurato tra le imprese associate assuma le caratteristiche di una joint venture contrattuale, generalmente caratterizzata da un accordo tra i partecipanti per la ripartizione degli utili ricavati dall’impresa comune.</a:t>
            </a:r>
          </a:p>
          <a:p>
            <a:endParaRPr lang="it-IT" dirty="0">
              <a:latin typeface="Garamond" panose="02020404030301010803" pitchFamily="18" charset="0"/>
            </a:endParaRPr>
          </a:p>
        </p:txBody>
      </p:sp>
      <p:sp>
        <p:nvSpPr>
          <p:cNvPr id="4" name="TextBox 1"/>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PSM – Profit Split Method</a:t>
            </a:r>
            <a:endParaRPr lang="en-US" sz="2800" b="1" i="1" u="sng" dirty="0">
              <a:latin typeface="Garamond" panose="02020404030301010803" pitchFamily="18" charset="0"/>
            </a:endParaRPr>
          </a:p>
        </p:txBody>
      </p:sp>
      <p:grpSp>
        <p:nvGrpSpPr>
          <p:cNvPr id="5" name="Group 2"/>
          <p:cNvGrpSpPr/>
          <p:nvPr/>
        </p:nvGrpSpPr>
        <p:grpSpPr>
          <a:xfrm>
            <a:off x="395926" y="364176"/>
            <a:ext cx="8328581" cy="148472"/>
            <a:chOff x="527901" y="527901"/>
            <a:chExt cx="11104775" cy="197963"/>
          </a:xfrm>
        </p:grpSpPr>
        <p:cxnSp>
          <p:nvCxnSpPr>
            <p:cNvPr id="6" name="Straight Connector 3"/>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4"/>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Rounded Rectangle 12"/>
          <p:cNvSpPr/>
          <p:nvPr/>
        </p:nvSpPr>
        <p:spPr>
          <a:xfrm>
            <a:off x="498442" y="1420373"/>
            <a:ext cx="8123548" cy="4675627"/>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EEC5C06A-4225-44F2-97B0-5B6E32F4D6CD}" type="slidenum">
              <a:rPr lang="en-US" smtClean="0"/>
              <a:t>49</a:t>
            </a:fld>
            <a:endParaRPr lang="en-US"/>
          </a:p>
        </p:txBody>
      </p:sp>
    </p:spTree>
    <p:extLst>
      <p:ext uri="{BB962C8B-B14F-4D97-AF65-F5344CB8AC3E}">
        <p14:creationId xmlns:p14="http://schemas.microsoft.com/office/powerpoint/2010/main" val="172138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0959" y="438412"/>
            <a:ext cx="5627801" cy="523220"/>
          </a:xfrm>
          <a:prstGeom prst="rect">
            <a:avLst/>
          </a:prstGeom>
          <a:noFill/>
        </p:spPr>
        <p:txBody>
          <a:bodyPr wrap="square" rtlCol="0">
            <a:spAutoFit/>
          </a:bodyPr>
          <a:lstStyle/>
          <a:p>
            <a:r>
              <a:rPr lang="en-US" sz="2800" b="1" i="1" u="sng" dirty="0" smtClean="0">
                <a:latin typeface="Garamond" panose="02020404030301010803" pitchFamily="18" charset="0"/>
              </a:rPr>
              <a:t>I cinque </a:t>
            </a:r>
            <a:r>
              <a:rPr lang="en-US" sz="2800" b="1" i="1" u="sng" dirty="0" err="1" smtClean="0">
                <a:latin typeface="Garamond" panose="02020404030301010803" pitchFamily="18" charset="0"/>
              </a:rPr>
              <a:t>metodi</a:t>
            </a:r>
            <a:r>
              <a:rPr lang="en-US" sz="2800" b="1" i="1" u="sng" dirty="0" smtClean="0">
                <a:latin typeface="Garamond" panose="02020404030301010803" pitchFamily="18" charset="0"/>
              </a:rPr>
              <a:t> di Transfer Pricing</a:t>
            </a:r>
            <a:endParaRPr lang="en-US" sz="2800" b="1" i="1" u="sng" dirty="0">
              <a:latin typeface="Garamond" panose="02020404030301010803" pitchFamily="18" charset="0"/>
            </a:endParaRPr>
          </a:p>
        </p:txBody>
      </p:sp>
      <p:sp>
        <p:nvSpPr>
          <p:cNvPr id="9" name="Content Placeholder 2"/>
          <p:cNvSpPr txBox="1">
            <a:spLocks/>
          </p:cNvSpPr>
          <p:nvPr/>
        </p:nvSpPr>
        <p:spPr>
          <a:xfrm>
            <a:off x="395926" y="1516924"/>
            <a:ext cx="8077200" cy="4694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it-IT" sz="1800" b="1" dirty="0" smtClean="0">
                <a:latin typeface="Garamond" panose="02020404030301010803" pitchFamily="18" charset="0"/>
              </a:rPr>
              <a:t>QUALE METODO UTILIZZARE?</a:t>
            </a:r>
          </a:p>
          <a:p>
            <a:pPr marL="457200" lvl="1" indent="0">
              <a:buNone/>
            </a:pPr>
            <a:endParaRPr lang="it-IT" sz="1400" dirty="0" smtClean="0">
              <a:latin typeface="Garamond" panose="02020404030301010803" pitchFamily="18" charset="0"/>
            </a:endParaRPr>
          </a:p>
          <a:p>
            <a:pPr lvl="1">
              <a:buFont typeface="Wingdings" panose="05000000000000000000" pitchFamily="2" charset="2"/>
              <a:buChar char="v"/>
            </a:pPr>
            <a:r>
              <a:rPr lang="it-IT" sz="1600" dirty="0" smtClean="0">
                <a:latin typeface="Garamond" panose="02020404030301010803" pitchFamily="18" charset="0"/>
              </a:rPr>
              <a:t>Per valutare l’appropriatezza del metodo è necessario considerare i seguenti elementi:</a:t>
            </a:r>
          </a:p>
          <a:p>
            <a:pPr marL="457200" lvl="1" indent="0">
              <a:buNone/>
            </a:pPr>
            <a:endParaRPr lang="it-IT" sz="1600" dirty="0" smtClean="0">
              <a:latin typeface="Garamond" panose="02020404030301010803" pitchFamily="18" charset="0"/>
            </a:endParaRPr>
          </a:p>
          <a:p>
            <a:pPr lvl="2">
              <a:buFont typeface="Wingdings" panose="05000000000000000000" pitchFamily="2" charset="2"/>
              <a:buChar char="ü"/>
            </a:pPr>
            <a:r>
              <a:rPr lang="it-IT" sz="1600" dirty="0" smtClean="0">
                <a:latin typeface="Garamond" panose="02020404030301010803" pitchFamily="18" charset="0"/>
              </a:rPr>
              <a:t>La </a:t>
            </a:r>
            <a:r>
              <a:rPr lang="it-IT" sz="1600" b="1" dirty="0" smtClean="0">
                <a:latin typeface="Garamond" panose="02020404030301010803" pitchFamily="18" charset="0"/>
              </a:rPr>
              <a:t>natura della transazione </a:t>
            </a:r>
            <a:r>
              <a:rPr lang="it-IT" sz="1600" dirty="0" smtClean="0">
                <a:latin typeface="Garamond" panose="02020404030301010803" pitchFamily="18" charset="0"/>
              </a:rPr>
              <a:t>controllata;</a:t>
            </a:r>
          </a:p>
          <a:p>
            <a:pPr lvl="2">
              <a:buFont typeface="Wingdings" panose="05000000000000000000" pitchFamily="2" charset="2"/>
              <a:buChar char="ü"/>
            </a:pPr>
            <a:r>
              <a:rPr lang="it-IT" sz="1600" dirty="0" smtClean="0">
                <a:latin typeface="Garamond" panose="02020404030301010803" pitchFamily="18" charset="0"/>
              </a:rPr>
              <a:t>La </a:t>
            </a:r>
            <a:r>
              <a:rPr lang="it-IT" sz="1600" b="1" dirty="0" smtClean="0">
                <a:latin typeface="Garamond" panose="02020404030301010803" pitchFamily="18" charset="0"/>
              </a:rPr>
              <a:t>disponibilità di informazioni </a:t>
            </a:r>
            <a:r>
              <a:rPr lang="it-IT" sz="1600" dirty="0" smtClean="0">
                <a:latin typeface="Garamond" panose="02020404030301010803" pitchFamily="18" charset="0"/>
              </a:rPr>
              <a:t>affidabili; </a:t>
            </a:r>
          </a:p>
          <a:p>
            <a:pPr lvl="2">
              <a:buFont typeface="Wingdings" panose="05000000000000000000" pitchFamily="2" charset="2"/>
              <a:buChar char="ü"/>
            </a:pPr>
            <a:r>
              <a:rPr lang="it-IT" sz="1600" dirty="0" smtClean="0">
                <a:latin typeface="Garamond" panose="02020404030301010803" pitchFamily="18" charset="0"/>
              </a:rPr>
              <a:t>Il </a:t>
            </a:r>
            <a:r>
              <a:rPr lang="it-IT" sz="1600" b="1" dirty="0" smtClean="0">
                <a:latin typeface="Garamond" panose="02020404030301010803" pitchFamily="18" charset="0"/>
              </a:rPr>
              <a:t>grado di comparabilità </a:t>
            </a:r>
            <a:r>
              <a:rPr lang="it-IT" sz="1600" dirty="0" smtClean="0">
                <a:latin typeface="Garamond" panose="02020404030301010803" pitchFamily="18" charset="0"/>
              </a:rPr>
              <a:t>tra la transazione controllata e la transazione indipendente</a:t>
            </a:r>
            <a:r>
              <a:rPr lang="it-IT" sz="1400" dirty="0" smtClean="0">
                <a:latin typeface="Garamond" panose="02020404030301010803" pitchFamily="18" charset="0"/>
              </a:rPr>
              <a:t>.</a:t>
            </a:r>
          </a:p>
          <a:p>
            <a:pPr lvl="2"/>
            <a:endParaRPr lang="it-IT" sz="1400" dirty="0" smtClean="0">
              <a:latin typeface="Garamond" panose="02020404030301010803" pitchFamily="18" charset="0"/>
            </a:endParaRPr>
          </a:p>
          <a:p>
            <a:pPr lvl="2"/>
            <a:endParaRPr lang="it-IT" sz="1200" dirty="0" smtClean="0">
              <a:latin typeface="Garamond" panose="02020404030301010803" pitchFamily="18" charset="0"/>
            </a:endParaRPr>
          </a:p>
          <a:p>
            <a:pPr lvl="1">
              <a:buFont typeface="Wingdings" panose="05000000000000000000" pitchFamily="2" charset="2"/>
              <a:buChar char="v"/>
            </a:pPr>
            <a:r>
              <a:rPr lang="it-IT" sz="1600" u="sng" dirty="0" smtClean="0">
                <a:latin typeface="Garamond" panose="02020404030301010803" pitchFamily="18" charset="0"/>
              </a:rPr>
              <a:t>Non esiste una vera gerarchia tra i metodi</a:t>
            </a:r>
            <a:r>
              <a:rPr lang="it-IT" sz="1600" dirty="0" smtClean="0">
                <a:latin typeface="Garamond" panose="02020404030301010803" pitchFamily="18" charset="0"/>
              </a:rPr>
              <a:t>, tuttavia:</a:t>
            </a:r>
          </a:p>
          <a:p>
            <a:pPr marL="457200" lvl="1" indent="0">
              <a:buNone/>
            </a:pPr>
            <a:endParaRPr lang="it-IT" sz="1600" dirty="0" smtClean="0">
              <a:latin typeface="Garamond" panose="02020404030301010803" pitchFamily="18" charset="0"/>
            </a:endParaRPr>
          </a:p>
          <a:p>
            <a:pPr lvl="2">
              <a:buFont typeface="Wingdings" panose="05000000000000000000" pitchFamily="2" charset="2"/>
              <a:buChar char="ü"/>
            </a:pPr>
            <a:r>
              <a:rPr lang="it-IT" sz="1600" dirty="0" smtClean="0">
                <a:latin typeface="Garamond" panose="02020404030301010803" pitchFamily="18" charset="0"/>
              </a:rPr>
              <a:t>Quando, dopo aver preso in considerazione gli elementi sopra elencati, il metodo CUP ed un altro metodo possono essere applicati in maniera indifferente, allora il metodo CUP deve essere in questo caso preferibile.</a:t>
            </a:r>
          </a:p>
          <a:p>
            <a:pPr lvl="2">
              <a:buFont typeface="Wingdings" panose="05000000000000000000" pitchFamily="2" charset="2"/>
              <a:buChar char="ü"/>
            </a:pPr>
            <a:r>
              <a:rPr lang="it-IT" sz="1600" dirty="0" smtClean="0">
                <a:latin typeface="Garamond" panose="02020404030301010803" pitchFamily="18" charset="0"/>
              </a:rPr>
              <a:t>Questo perché fornisce una stima diretta del prezzo che le parti avrebbero pattuito sul libero mercato in alternativa alla transazione controllata.</a:t>
            </a:r>
            <a:endParaRPr lang="it-IT" sz="2400" dirty="0"/>
          </a:p>
        </p:txBody>
      </p:sp>
      <p:grpSp>
        <p:nvGrpSpPr>
          <p:cNvPr id="15" name="Group 14"/>
          <p:cNvGrpSpPr/>
          <p:nvPr/>
        </p:nvGrpSpPr>
        <p:grpSpPr>
          <a:xfrm>
            <a:off x="395926" y="364176"/>
            <a:ext cx="8328581" cy="148472"/>
            <a:chOff x="527901" y="527901"/>
            <a:chExt cx="11104775" cy="197963"/>
          </a:xfrm>
        </p:grpSpPr>
        <p:cxnSp>
          <p:nvCxnSpPr>
            <p:cNvPr id="16" name="Straight Connector 1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5</a:t>
            </a:fld>
            <a:endParaRPr lang="en-US"/>
          </a:p>
        </p:txBody>
      </p:sp>
    </p:spTree>
    <p:extLst>
      <p:ext uri="{BB962C8B-B14F-4D97-AF65-F5344CB8AC3E}">
        <p14:creationId xmlns:p14="http://schemas.microsoft.com/office/powerpoint/2010/main" val="26653514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PSM – Profit Split Method</a:t>
            </a:r>
            <a:endParaRPr lang="en-US" sz="2800" b="1" i="1" u="sng" dirty="0">
              <a:latin typeface="Garamond" panose="02020404030301010803" pitchFamily="18" charset="0"/>
            </a:endParaRPr>
          </a:p>
        </p:txBody>
      </p:sp>
      <p:grpSp>
        <p:nvGrpSpPr>
          <p:cNvPr id="5" name="Group 2"/>
          <p:cNvGrpSpPr/>
          <p:nvPr/>
        </p:nvGrpSpPr>
        <p:grpSpPr>
          <a:xfrm>
            <a:off x="395926" y="364176"/>
            <a:ext cx="8328581" cy="148472"/>
            <a:chOff x="527901" y="527901"/>
            <a:chExt cx="11104775" cy="197963"/>
          </a:xfrm>
        </p:grpSpPr>
        <p:cxnSp>
          <p:nvCxnSpPr>
            <p:cNvPr id="6" name="Straight Connector 3"/>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4"/>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Rounded Rectangle 12"/>
          <p:cNvSpPr/>
          <p:nvPr/>
        </p:nvSpPr>
        <p:spPr>
          <a:xfrm>
            <a:off x="498442" y="1420373"/>
            <a:ext cx="8123548" cy="4675627"/>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ttangolo 8"/>
          <p:cNvSpPr/>
          <p:nvPr/>
        </p:nvSpPr>
        <p:spPr>
          <a:xfrm>
            <a:off x="1242740" y="2188525"/>
            <a:ext cx="6634951" cy="3139321"/>
          </a:xfrm>
          <a:prstGeom prst="rect">
            <a:avLst/>
          </a:prstGeom>
        </p:spPr>
        <p:txBody>
          <a:bodyPr wrap="square">
            <a:spAutoFit/>
          </a:bodyPr>
          <a:lstStyle/>
          <a:p>
            <a:r>
              <a:rPr lang="it-IT" dirty="0">
                <a:latin typeface="Garamond" panose="02020404030301010803" pitchFamily="18" charset="0"/>
              </a:rPr>
              <a:t>Le Linee Guida OCSE propongono, tra quelle possibili, due tecniche di ripartizione: </a:t>
            </a:r>
            <a:endParaRPr lang="it-IT" dirty="0" smtClean="0">
              <a:latin typeface="Garamond" panose="02020404030301010803" pitchFamily="18" charset="0"/>
            </a:endParaRPr>
          </a:p>
          <a:p>
            <a:endParaRPr lang="it-IT" dirty="0" smtClean="0">
              <a:latin typeface="Garamond" panose="02020404030301010803" pitchFamily="18" charset="0"/>
            </a:endParaRPr>
          </a:p>
          <a:p>
            <a:pPr marL="742950" lvl="1" indent="-285750">
              <a:buFont typeface="Wingdings" panose="05000000000000000000" pitchFamily="2" charset="2"/>
              <a:buChar char="ü"/>
            </a:pPr>
            <a:r>
              <a:rPr lang="it-IT" b="1" dirty="0" smtClean="0">
                <a:latin typeface="Garamond" panose="02020404030301010803" pitchFamily="18" charset="0"/>
              </a:rPr>
              <a:t>l’analisi </a:t>
            </a:r>
            <a:r>
              <a:rPr lang="it-IT" b="1" dirty="0">
                <a:latin typeface="Garamond" panose="02020404030301010803" pitchFamily="18" charset="0"/>
              </a:rPr>
              <a:t>del contributo </a:t>
            </a:r>
            <a:r>
              <a:rPr lang="it-IT" b="1" dirty="0" smtClean="0">
                <a:latin typeface="Garamond" panose="02020404030301010803" pitchFamily="18" charset="0"/>
              </a:rPr>
              <a:t> </a:t>
            </a:r>
          </a:p>
          <a:p>
            <a:pPr marL="742950" lvl="1" indent="-285750">
              <a:buFont typeface="Wingdings" panose="05000000000000000000" pitchFamily="2" charset="2"/>
              <a:buChar char="ü"/>
            </a:pPr>
            <a:r>
              <a:rPr lang="it-IT" b="1" dirty="0" smtClean="0">
                <a:latin typeface="Garamond" panose="02020404030301010803" pitchFamily="18" charset="0"/>
              </a:rPr>
              <a:t>l’analisi </a:t>
            </a:r>
            <a:r>
              <a:rPr lang="it-IT" b="1" dirty="0">
                <a:latin typeface="Garamond" panose="02020404030301010803" pitchFamily="18" charset="0"/>
              </a:rPr>
              <a:t>del residuo</a:t>
            </a:r>
            <a:r>
              <a:rPr lang="it-IT" dirty="0">
                <a:latin typeface="Garamond" panose="02020404030301010803" pitchFamily="18" charset="0"/>
              </a:rPr>
              <a:t>.</a:t>
            </a:r>
          </a:p>
          <a:p>
            <a:endParaRPr lang="it-IT" dirty="0">
              <a:latin typeface="Garamond" panose="02020404030301010803" pitchFamily="18" charset="0"/>
            </a:endParaRPr>
          </a:p>
          <a:p>
            <a:r>
              <a:rPr lang="it-IT" dirty="0">
                <a:latin typeface="Garamond" panose="02020404030301010803" pitchFamily="18" charset="0"/>
              </a:rPr>
              <a:t>Sulla base dell’</a:t>
            </a:r>
            <a:r>
              <a:rPr lang="it-IT" u="sng" dirty="0">
                <a:latin typeface="Garamond" panose="02020404030301010803" pitchFamily="18" charset="0"/>
              </a:rPr>
              <a:t>analisi del contributo</a:t>
            </a:r>
            <a:r>
              <a:rPr lang="it-IT" dirty="0">
                <a:latin typeface="Garamond" panose="02020404030301010803" pitchFamily="18" charset="0"/>
              </a:rPr>
              <a:t>, gli utili totali derivanti dalle transazioni in esame vengono ripartiti tra le imprese associate in virtù del “valore relativo” delle funzioni svolte da ciascuna, possibilmente con riferimento a dati di mercato che indichino come imprese indipendenti avrebbero proceduto alla ripartizione in circostanze analoghe.</a:t>
            </a:r>
          </a:p>
        </p:txBody>
      </p:sp>
      <p:sp>
        <p:nvSpPr>
          <p:cNvPr id="3" name="Slide Number Placeholder 2"/>
          <p:cNvSpPr>
            <a:spLocks noGrp="1"/>
          </p:cNvSpPr>
          <p:nvPr>
            <p:ph type="sldNum" sz="quarter" idx="12"/>
          </p:nvPr>
        </p:nvSpPr>
        <p:spPr/>
        <p:txBody>
          <a:bodyPr/>
          <a:lstStyle/>
          <a:p>
            <a:fld id="{EEC5C06A-4225-44F2-97B0-5B6E32F4D6CD}" type="slidenum">
              <a:rPr lang="en-US" smtClean="0"/>
              <a:t>50</a:t>
            </a:fld>
            <a:endParaRPr lang="en-US"/>
          </a:p>
        </p:txBody>
      </p:sp>
    </p:spTree>
    <p:extLst>
      <p:ext uri="{BB962C8B-B14F-4D97-AF65-F5344CB8AC3E}">
        <p14:creationId xmlns:p14="http://schemas.microsoft.com/office/powerpoint/2010/main" val="20908293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PSM – Profit Split Method</a:t>
            </a:r>
            <a:endParaRPr lang="en-US" sz="2800" b="1" i="1" u="sng" dirty="0">
              <a:latin typeface="Garamond" panose="02020404030301010803" pitchFamily="18" charset="0"/>
            </a:endParaRPr>
          </a:p>
        </p:txBody>
      </p:sp>
      <p:grpSp>
        <p:nvGrpSpPr>
          <p:cNvPr id="5" name="Group 2"/>
          <p:cNvGrpSpPr/>
          <p:nvPr/>
        </p:nvGrpSpPr>
        <p:grpSpPr>
          <a:xfrm>
            <a:off x="395926" y="364176"/>
            <a:ext cx="8328581" cy="148472"/>
            <a:chOff x="527901" y="527901"/>
            <a:chExt cx="11104775" cy="197963"/>
          </a:xfrm>
        </p:grpSpPr>
        <p:cxnSp>
          <p:nvCxnSpPr>
            <p:cNvPr id="6" name="Straight Connector 3"/>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4"/>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Rounded Rectangle 12"/>
          <p:cNvSpPr/>
          <p:nvPr/>
        </p:nvSpPr>
        <p:spPr>
          <a:xfrm>
            <a:off x="498442" y="1420373"/>
            <a:ext cx="8123548" cy="4675627"/>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ttangolo 2"/>
          <p:cNvSpPr/>
          <p:nvPr/>
        </p:nvSpPr>
        <p:spPr>
          <a:xfrm>
            <a:off x="1122205" y="1933840"/>
            <a:ext cx="7140345" cy="3525196"/>
          </a:xfrm>
          <a:prstGeom prst="rect">
            <a:avLst/>
          </a:prstGeom>
        </p:spPr>
        <p:txBody>
          <a:bodyPr wrap="square">
            <a:spAutoFit/>
          </a:bodyPr>
          <a:lstStyle/>
          <a:p>
            <a:pPr>
              <a:lnSpc>
                <a:spcPct val="107000"/>
              </a:lnSpc>
              <a:spcAft>
                <a:spcPts val="0"/>
              </a:spcAft>
            </a:pP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L’</a:t>
            </a:r>
            <a:r>
              <a:rPr lang="it-IT" u="sng" dirty="0">
                <a:solidFill>
                  <a:srgbClr val="000000"/>
                </a:solidFill>
                <a:latin typeface="Garamond" panose="02020404030301010803" pitchFamily="18" charset="0"/>
                <a:ea typeface="Calibri" panose="020F0502020204030204" pitchFamily="34" charset="0"/>
                <a:cs typeface="Times New Roman" panose="02020603050405020304" pitchFamily="18" charset="0"/>
              </a:rPr>
              <a:t>analisi del residuo </a:t>
            </a: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applica le stesse tecniche di ripartizione dell’analisi del contributo, ma solo con riferimento alla quota di utile che “residua” dopo che a ciascuna parte associata sia stato attribuito un utile sufficiente ad assicurare un rendimento “normale” alle funzioni ordinarie da essa svolte nell’ambito della(e) transazione(i) esaminate.</a:t>
            </a:r>
            <a:endParaRPr lang="it-IT" sz="1050" dirty="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0"/>
              </a:spcAft>
            </a:pP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it-IT" sz="1050" dirty="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0"/>
              </a:spcAft>
            </a:pP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Per la determinazione dell’utile normale “ordinario”, si utilizzano le stesse tecniche e criteri previsti dagli altri metodi di determinazione del valore normale</a:t>
            </a:r>
            <a:r>
              <a:rPr lang="it-IT" dirty="0" smtClean="0">
                <a:solidFill>
                  <a:srgbClr val="000000"/>
                </a:solidFill>
                <a:latin typeface="Garamond" panose="02020404030301010803" pitchFamily="18" charset="0"/>
                <a:ea typeface="Calibri" panose="020F0502020204030204" pitchFamily="34" charset="0"/>
                <a:cs typeface="Times New Roman" panose="02020603050405020304" pitchFamily="18" charset="0"/>
              </a:rPr>
              <a:t>.</a:t>
            </a:r>
          </a:p>
          <a:p>
            <a:pPr>
              <a:lnSpc>
                <a:spcPct val="107000"/>
              </a:lnSpc>
              <a:spcAft>
                <a:spcPts val="0"/>
              </a:spcAft>
            </a:pPr>
            <a:endParaRPr lang="it-IT" sz="1050" dirty="0">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0"/>
              </a:spcAft>
            </a:pP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Pertanto, la ripartizione dei profitti globali mediante l’analisi del residuo si risolve spesso nell’applicazione di un metodo “</a:t>
            </a:r>
            <a:r>
              <a:rPr lang="it-IT" dirty="0" smtClean="0">
                <a:solidFill>
                  <a:srgbClr val="000000"/>
                </a:solidFill>
                <a:latin typeface="Garamond" panose="02020404030301010803" pitchFamily="18" charset="0"/>
                <a:ea typeface="Calibri" panose="020F0502020204030204" pitchFamily="34" charset="0"/>
                <a:cs typeface="Times New Roman" panose="02020603050405020304" pitchFamily="18" charset="0"/>
              </a:rPr>
              <a:t>misto” reddituale/</a:t>
            </a:r>
            <a:r>
              <a:rPr lang="it-IT" dirty="0" err="1" smtClean="0">
                <a:solidFill>
                  <a:srgbClr val="000000"/>
                </a:solidFill>
                <a:latin typeface="Garamond" panose="02020404030301010803" pitchFamily="18" charset="0"/>
                <a:ea typeface="Calibri" panose="020F0502020204030204" pitchFamily="34" charset="0"/>
                <a:cs typeface="Times New Roman" panose="02020603050405020304" pitchFamily="18" charset="0"/>
              </a:rPr>
              <a:t>tradazionale</a:t>
            </a:r>
            <a:r>
              <a:rPr lang="it-IT" dirty="0">
                <a:solidFill>
                  <a:srgbClr val="000000"/>
                </a:solidFill>
                <a:latin typeface="Garamond" panose="02020404030301010803" pitchFamily="18" charset="0"/>
                <a:ea typeface="Calibri" panose="020F0502020204030204" pitchFamily="34" charset="0"/>
                <a:cs typeface="Times New Roman" panose="02020603050405020304" pitchFamily="18" charset="0"/>
              </a:rPr>
              <a:t>.</a:t>
            </a:r>
            <a:endParaRPr lang="it-IT" sz="1050"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EEC5C06A-4225-44F2-97B0-5B6E32F4D6CD}" type="slidenum">
              <a:rPr lang="en-US" smtClean="0"/>
              <a:t>51</a:t>
            </a:fld>
            <a:endParaRPr lang="en-US"/>
          </a:p>
        </p:txBody>
      </p:sp>
    </p:spTree>
    <p:extLst>
      <p:ext uri="{BB962C8B-B14F-4D97-AF65-F5344CB8AC3E}">
        <p14:creationId xmlns:p14="http://schemas.microsoft.com/office/powerpoint/2010/main" val="36526827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Gallone 9"/>
          <p:cNvSpPr/>
          <p:nvPr/>
        </p:nvSpPr>
        <p:spPr>
          <a:xfrm>
            <a:off x="424343" y="1929027"/>
            <a:ext cx="1707198"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schemeClr val="bg1"/>
                </a:solidFill>
                <a:latin typeface="Garamond" panose="02020404030301010803" pitchFamily="18" charset="0"/>
              </a:rPr>
              <a:t>R&amp;S</a:t>
            </a:r>
            <a:endParaRPr lang="it-IT" dirty="0">
              <a:solidFill>
                <a:schemeClr val="bg1"/>
              </a:solidFill>
              <a:latin typeface="Garamond" panose="02020404030301010803" pitchFamily="18" charset="0"/>
            </a:endParaRPr>
          </a:p>
        </p:txBody>
      </p:sp>
      <p:sp>
        <p:nvSpPr>
          <p:cNvPr id="15" name="Gallone 14"/>
          <p:cNvSpPr/>
          <p:nvPr/>
        </p:nvSpPr>
        <p:spPr>
          <a:xfrm>
            <a:off x="424343" y="2804363"/>
            <a:ext cx="4785918"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RISCHI</a:t>
            </a:r>
            <a:endParaRPr lang="it-IT" dirty="0">
              <a:solidFill>
                <a:schemeClr val="bg1"/>
              </a:solidFill>
              <a:latin typeface="Garamond" panose="02020404030301010803" pitchFamily="18" charset="0"/>
            </a:endParaRPr>
          </a:p>
        </p:txBody>
      </p:sp>
      <p:sp>
        <p:nvSpPr>
          <p:cNvPr id="16" name="Gallone 15"/>
          <p:cNvSpPr/>
          <p:nvPr/>
        </p:nvSpPr>
        <p:spPr>
          <a:xfrm>
            <a:off x="424343" y="3383206"/>
            <a:ext cx="4785918"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ASSET</a:t>
            </a:r>
            <a:endParaRPr lang="it-IT" dirty="0">
              <a:solidFill>
                <a:schemeClr val="bg1"/>
              </a:solidFill>
              <a:latin typeface="Garamond" panose="02020404030301010803" pitchFamily="18" charset="0"/>
            </a:endParaRPr>
          </a:p>
        </p:txBody>
      </p:sp>
      <p:sp>
        <p:nvSpPr>
          <p:cNvPr id="17" name="Gallone 16"/>
          <p:cNvSpPr/>
          <p:nvPr/>
        </p:nvSpPr>
        <p:spPr>
          <a:xfrm>
            <a:off x="5177291" y="2804220"/>
            <a:ext cx="3335474"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RISCHI</a:t>
            </a:r>
            <a:endParaRPr lang="it-IT" dirty="0">
              <a:solidFill>
                <a:schemeClr val="bg1"/>
              </a:solidFill>
              <a:latin typeface="Garamond" panose="02020404030301010803" pitchFamily="18" charset="0"/>
            </a:endParaRPr>
          </a:p>
        </p:txBody>
      </p:sp>
      <p:sp>
        <p:nvSpPr>
          <p:cNvPr id="18" name="Gallone 17"/>
          <p:cNvSpPr/>
          <p:nvPr/>
        </p:nvSpPr>
        <p:spPr>
          <a:xfrm>
            <a:off x="5177291" y="3383063"/>
            <a:ext cx="3335474"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ASSET</a:t>
            </a:r>
            <a:endParaRPr lang="it-IT" dirty="0">
              <a:solidFill>
                <a:schemeClr val="bg1"/>
              </a:solidFill>
              <a:latin typeface="Garamond" panose="02020404030301010803" pitchFamily="18" charset="0"/>
            </a:endParaRPr>
          </a:p>
        </p:txBody>
      </p:sp>
      <p:sp>
        <p:nvSpPr>
          <p:cNvPr id="23" name="Parentesi graffa aperta 22"/>
          <p:cNvSpPr/>
          <p:nvPr/>
        </p:nvSpPr>
        <p:spPr>
          <a:xfrm rot="5400000" flipH="1">
            <a:off x="2604310" y="1880329"/>
            <a:ext cx="336204" cy="4420361"/>
          </a:xfrm>
          <a:prstGeom prst="leftBrace">
            <a:avLst/>
          </a:prstGeom>
          <a:noFill/>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solidFill>
                <a:schemeClr val="bg1"/>
              </a:solidFill>
              <a:latin typeface="Garamond" panose="02020404030301010803" pitchFamily="18" charset="0"/>
            </a:endParaRPr>
          </a:p>
        </p:txBody>
      </p:sp>
      <p:sp>
        <p:nvSpPr>
          <p:cNvPr id="25" name="Rettangolo 24"/>
          <p:cNvSpPr/>
          <p:nvPr/>
        </p:nvSpPr>
        <p:spPr>
          <a:xfrm>
            <a:off x="2019649" y="4376400"/>
            <a:ext cx="1581665" cy="39541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SOCIETÀ 1</a:t>
            </a:r>
            <a:endParaRPr lang="it-IT" dirty="0">
              <a:solidFill>
                <a:schemeClr val="bg1"/>
              </a:solidFill>
              <a:latin typeface="Garamond" panose="02020404030301010803" pitchFamily="18" charset="0"/>
            </a:endParaRPr>
          </a:p>
        </p:txBody>
      </p:sp>
      <p:sp>
        <p:nvSpPr>
          <p:cNvPr id="26" name="Rettangolo 25"/>
          <p:cNvSpPr/>
          <p:nvPr/>
        </p:nvSpPr>
        <p:spPr>
          <a:xfrm>
            <a:off x="5988112" y="4376400"/>
            <a:ext cx="1581665" cy="39541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SOCIETÀ 2</a:t>
            </a:r>
            <a:endParaRPr lang="it-IT" dirty="0">
              <a:solidFill>
                <a:schemeClr val="bg1"/>
              </a:solidFill>
              <a:latin typeface="Garamond" panose="02020404030301010803" pitchFamily="18" charset="0"/>
            </a:endParaRPr>
          </a:p>
        </p:txBody>
      </p:sp>
      <p:sp>
        <p:nvSpPr>
          <p:cNvPr id="27" name="Gallone 26"/>
          <p:cNvSpPr/>
          <p:nvPr/>
        </p:nvSpPr>
        <p:spPr>
          <a:xfrm>
            <a:off x="2019649" y="1929027"/>
            <a:ext cx="1707198"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schemeClr val="bg1"/>
                </a:solidFill>
                <a:latin typeface="Garamond" panose="02020404030301010803" pitchFamily="18" charset="0"/>
              </a:rPr>
              <a:t>PRODUZIONE</a:t>
            </a:r>
            <a:endParaRPr lang="it-IT" dirty="0">
              <a:solidFill>
                <a:schemeClr val="bg1"/>
              </a:solidFill>
              <a:latin typeface="Garamond" panose="02020404030301010803" pitchFamily="18" charset="0"/>
            </a:endParaRPr>
          </a:p>
        </p:txBody>
      </p:sp>
      <p:sp>
        <p:nvSpPr>
          <p:cNvPr id="28" name="Gallone 27"/>
          <p:cNvSpPr/>
          <p:nvPr/>
        </p:nvSpPr>
        <p:spPr>
          <a:xfrm>
            <a:off x="3614955" y="1930479"/>
            <a:ext cx="1707198"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schemeClr val="bg1"/>
                </a:solidFill>
                <a:latin typeface="Garamond" panose="02020404030301010803" pitchFamily="18" charset="0"/>
              </a:rPr>
              <a:t>LOGISTICA</a:t>
            </a:r>
            <a:endParaRPr lang="it-IT" dirty="0">
              <a:solidFill>
                <a:schemeClr val="bg1"/>
              </a:solidFill>
              <a:latin typeface="Garamond" panose="02020404030301010803" pitchFamily="18" charset="0"/>
            </a:endParaRPr>
          </a:p>
        </p:txBody>
      </p:sp>
      <p:sp>
        <p:nvSpPr>
          <p:cNvPr id="29" name="Gallone 28"/>
          <p:cNvSpPr/>
          <p:nvPr/>
        </p:nvSpPr>
        <p:spPr>
          <a:xfrm>
            <a:off x="5210261" y="1919861"/>
            <a:ext cx="1707198"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schemeClr val="bg1"/>
                </a:solidFill>
                <a:latin typeface="Garamond" panose="02020404030301010803" pitchFamily="18" charset="0"/>
              </a:rPr>
              <a:t>DISTRIBUZIONE</a:t>
            </a:r>
            <a:endParaRPr lang="it-IT" dirty="0">
              <a:solidFill>
                <a:schemeClr val="bg1"/>
              </a:solidFill>
              <a:latin typeface="Garamond" panose="02020404030301010803" pitchFamily="18" charset="0"/>
            </a:endParaRPr>
          </a:p>
        </p:txBody>
      </p:sp>
      <p:sp>
        <p:nvSpPr>
          <p:cNvPr id="30" name="Gallone 29"/>
          <p:cNvSpPr/>
          <p:nvPr/>
        </p:nvSpPr>
        <p:spPr>
          <a:xfrm>
            <a:off x="6805567" y="1919861"/>
            <a:ext cx="1707198"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schemeClr val="bg1"/>
                </a:solidFill>
                <a:latin typeface="Garamond" panose="02020404030301010803" pitchFamily="18" charset="0"/>
              </a:rPr>
              <a:t>POST VENDITA</a:t>
            </a:r>
            <a:endParaRPr lang="it-IT" dirty="0">
              <a:solidFill>
                <a:schemeClr val="bg1"/>
              </a:solidFill>
              <a:latin typeface="Garamond" panose="02020404030301010803" pitchFamily="18" charset="0"/>
            </a:endParaRPr>
          </a:p>
        </p:txBody>
      </p:sp>
      <p:sp>
        <p:nvSpPr>
          <p:cNvPr id="31" name="Gallone 30"/>
          <p:cNvSpPr/>
          <p:nvPr/>
        </p:nvSpPr>
        <p:spPr>
          <a:xfrm>
            <a:off x="424343" y="5568340"/>
            <a:ext cx="4785918"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MARGINE</a:t>
            </a:r>
            <a:endParaRPr lang="it-IT" dirty="0">
              <a:solidFill>
                <a:schemeClr val="bg1"/>
              </a:solidFill>
              <a:latin typeface="Garamond" panose="02020404030301010803" pitchFamily="18" charset="0"/>
            </a:endParaRPr>
          </a:p>
        </p:txBody>
      </p:sp>
      <p:sp>
        <p:nvSpPr>
          <p:cNvPr id="32" name="Gallone 31"/>
          <p:cNvSpPr/>
          <p:nvPr/>
        </p:nvSpPr>
        <p:spPr>
          <a:xfrm>
            <a:off x="5177291" y="5568197"/>
            <a:ext cx="3335474" cy="383060"/>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bg1"/>
                </a:solidFill>
                <a:latin typeface="Garamond" panose="02020404030301010803" pitchFamily="18" charset="0"/>
              </a:rPr>
              <a:t>MARGINE</a:t>
            </a:r>
            <a:endParaRPr lang="it-IT" dirty="0">
              <a:solidFill>
                <a:schemeClr val="bg1"/>
              </a:solidFill>
              <a:latin typeface="Garamond" panose="02020404030301010803" pitchFamily="18" charset="0"/>
            </a:endParaRPr>
          </a:p>
        </p:txBody>
      </p:sp>
      <p:sp>
        <p:nvSpPr>
          <p:cNvPr id="35" name="CasellaDiTesto 34"/>
          <p:cNvSpPr txBox="1"/>
          <p:nvPr/>
        </p:nvSpPr>
        <p:spPr>
          <a:xfrm>
            <a:off x="2592199" y="4865345"/>
            <a:ext cx="1275126" cy="523220"/>
          </a:xfrm>
          <a:prstGeom prst="rect">
            <a:avLst/>
          </a:prstGeom>
          <a:noFill/>
        </p:spPr>
        <p:txBody>
          <a:bodyPr wrap="square" rtlCol="0">
            <a:spAutoFit/>
          </a:bodyPr>
          <a:lstStyle/>
          <a:p>
            <a:r>
              <a:rPr lang="it-IT" sz="2800" dirty="0" smtClean="0"/>
              <a:t>%</a:t>
            </a:r>
            <a:endParaRPr lang="it-IT" sz="2800" dirty="0"/>
          </a:p>
        </p:txBody>
      </p:sp>
      <p:sp>
        <p:nvSpPr>
          <p:cNvPr id="36" name="CasellaDiTesto 35"/>
          <p:cNvSpPr txBox="1"/>
          <p:nvPr/>
        </p:nvSpPr>
        <p:spPr>
          <a:xfrm>
            <a:off x="6603534" y="4889665"/>
            <a:ext cx="1275126" cy="523220"/>
          </a:xfrm>
          <a:prstGeom prst="rect">
            <a:avLst/>
          </a:prstGeom>
          <a:noFill/>
        </p:spPr>
        <p:txBody>
          <a:bodyPr wrap="square" rtlCol="0">
            <a:spAutoFit/>
          </a:bodyPr>
          <a:lstStyle/>
          <a:p>
            <a:r>
              <a:rPr lang="it-IT" sz="2800" dirty="0" smtClean="0"/>
              <a:t>%</a:t>
            </a:r>
            <a:endParaRPr lang="it-IT" sz="2800" dirty="0"/>
          </a:p>
        </p:txBody>
      </p:sp>
      <p:sp>
        <p:nvSpPr>
          <p:cNvPr id="37" name="Parentesi graffa aperta 36"/>
          <p:cNvSpPr/>
          <p:nvPr/>
        </p:nvSpPr>
        <p:spPr>
          <a:xfrm rot="5400000" flipH="1">
            <a:off x="6691664" y="2554981"/>
            <a:ext cx="336204" cy="3075227"/>
          </a:xfrm>
          <a:prstGeom prst="leftBrace">
            <a:avLst/>
          </a:prstGeom>
          <a:noFill/>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solidFill>
                <a:schemeClr val="bg1"/>
              </a:solidFill>
              <a:latin typeface="Garamond" panose="02020404030301010803" pitchFamily="18" charset="0"/>
            </a:endParaRPr>
          </a:p>
        </p:txBody>
      </p:sp>
      <p:sp>
        <p:nvSpPr>
          <p:cNvPr id="2" name="Slide Number Placeholder 1"/>
          <p:cNvSpPr>
            <a:spLocks noGrp="1"/>
          </p:cNvSpPr>
          <p:nvPr>
            <p:ph type="sldNum" sz="quarter" idx="12"/>
          </p:nvPr>
        </p:nvSpPr>
        <p:spPr/>
        <p:txBody>
          <a:bodyPr/>
          <a:lstStyle/>
          <a:p>
            <a:fld id="{EEC5C06A-4225-44F2-97B0-5B6E32F4D6CD}" type="slidenum">
              <a:rPr lang="en-US" smtClean="0"/>
              <a:t>52</a:t>
            </a:fld>
            <a:endParaRPr lang="en-US"/>
          </a:p>
        </p:txBody>
      </p:sp>
    </p:spTree>
    <p:extLst>
      <p:ext uri="{BB962C8B-B14F-4D97-AF65-F5344CB8AC3E}">
        <p14:creationId xmlns:p14="http://schemas.microsoft.com/office/powerpoint/2010/main" val="37773499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959" y="438412"/>
            <a:ext cx="8123548" cy="523220"/>
          </a:xfrm>
          <a:prstGeom prst="rect">
            <a:avLst/>
          </a:prstGeom>
          <a:noFill/>
        </p:spPr>
        <p:txBody>
          <a:bodyPr wrap="square" rtlCol="0">
            <a:spAutoFit/>
          </a:bodyPr>
          <a:lstStyle/>
          <a:p>
            <a:r>
              <a:rPr lang="en-US" sz="2800" b="1" i="1" u="sng" dirty="0" smtClean="0">
                <a:latin typeface="Garamond" panose="02020404030301010803" pitchFamily="18" charset="0"/>
              </a:rPr>
              <a:t>PSM – Profit Split Method - esempio</a:t>
            </a:r>
            <a:endParaRPr lang="en-US" sz="2800" b="1" i="1" u="sng" dirty="0">
              <a:latin typeface="Garamond" panose="02020404030301010803" pitchFamily="18" charset="0"/>
            </a:endParaRPr>
          </a:p>
        </p:txBody>
      </p:sp>
      <p:grpSp>
        <p:nvGrpSpPr>
          <p:cNvPr id="3" name="Group 2"/>
          <p:cNvGrpSpPr/>
          <p:nvPr/>
        </p:nvGrpSpPr>
        <p:grpSpPr>
          <a:xfrm>
            <a:off x="395926" y="364176"/>
            <a:ext cx="8328581" cy="148472"/>
            <a:chOff x="527901" y="527901"/>
            <a:chExt cx="11104775" cy="197963"/>
          </a:xfrm>
        </p:grpSpPr>
        <p:cxnSp>
          <p:nvCxnSpPr>
            <p:cNvPr id="4" name="Straight Connector 3"/>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869262" y="1751585"/>
            <a:ext cx="7586942" cy="3847207"/>
          </a:xfrm>
          <a:prstGeom prst="rect">
            <a:avLst/>
          </a:prstGeom>
        </p:spPr>
        <p:txBody>
          <a:bodyPr wrap="square">
            <a:spAutoFit/>
          </a:bodyPr>
          <a:lstStyle/>
          <a:p>
            <a:endParaRPr lang="en-US" sz="1000" b="1" dirty="0">
              <a:latin typeface="Garamond" panose="02020404030301010803" pitchFamily="18" charset="0"/>
            </a:endParaRPr>
          </a:p>
          <a:p>
            <a:r>
              <a:rPr lang="en-US" b="1" dirty="0" err="1">
                <a:latin typeface="Garamond" panose="02020404030301010803" pitchFamily="18" charset="0"/>
              </a:rPr>
              <a:t>Ipotesi</a:t>
            </a:r>
            <a:r>
              <a:rPr lang="en-US" dirty="0" smtClean="0">
                <a:latin typeface="Garamond" panose="02020404030301010803" pitchFamily="18" charset="0"/>
              </a:rPr>
              <a:t>:</a:t>
            </a:r>
          </a:p>
          <a:p>
            <a:endParaRPr lang="en-US"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La </a:t>
            </a:r>
            <a:r>
              <a:rPr lang="it-IT" b="1" dirty="0">
                <a:latin typeface="Garamond" panose="02020404030301010803" pitchFamily="18" charset="0"/>
              </a:rPr>
              <a:t>società A</a:t>
            </a:r>
            <a:r>
              <a:rPr lang="it-IT" dirty="0">
                <a:latin typeface="Garamond" panose="02020404030301010803" pitchFamily="18" charset="0"/>
              </a:rPr>
              <a:t> è un produttore italiano di sofisticati componenti elettronici </a:t>
            </a:r>
            <a:r>
              <a:rPr lang="it-IT" dirty="0" smtClean="0">
                <a:latin typeface="Garamond" panose="02020404030301010803" pitchFamily="18" charset="0"/>
              </a:rPr>
              <a:t>per macchinari </a:t>
            </a:r>
            <a:r>
              <a:rPr lang="it-IT" dirty="0">
                <a:latin typeface="Garamond" panose="02020404030301010803" pitchFamily="18" charset="0"/>
              </a:rPr>
              <a:t>industriali, che controlla una </a:t>
            </a:r>
            <a:r>
              <a:rPr lang="it-IT" b="1" dirty="0">
                <a:latin typeface="Garamond" panose="02020404030301010803" pitchFamily="18" charset="0"/>
              </a:rPr>
              <a:t>società B</a:t>
            </a:r>
            <a:r>
              <a:rPr lang="it-IT" dirty="0">
                <a:latin typeface="Garamond" panose="02020404030301010803" pitchFamily="18" charset="0"/>
              </a:rPr>
              <a:t> in Germania. La società </a:t>
            </a:r>
            <a:r>
              <a:rPr lang="it-IT" dirty="0" smtClean="0">
                <a:latin typeface="Garamond" panose="02020404030301010803" pitchFamily="18" charset="0"/>
              </a:rPr>
              <a:t>B acquista </a:t>
            </a:r>
            <a:r>
              <a:rPr lang="it-IT" dirty="0">
                <a:latin typeface="Garamond" panose="02020404030301010803" pitchFamily="18" charset="0"/>
              </a:rPr>
              <a:t>dalla controllante A i prodotti che distribuisce sul mercato locale</a:t>
            </a:r>
            <a:r>
              <a:rPr lang="it-IT" dirty="0" smtClean="0">
                <a:latin typeface="Garamond" panose="02020404030301010803" pitchFamily="18" charset="0"/>
              </a:rPr>
              <a:t>.</a:t>
            </a:r>
          </a:p>
          <a:p>
            <a:endParaRPr lang="it-IT" dirty="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a:t>
            </a:r>
            <a:r>
              <a:rPr lang="it-IT" dirty="0">
                <a:latin typeface="Garamond" panose="02020404030301010803" pitchFamily="18" charset="0"/>
              </a:rPr>
              <a:t>funzioni di B non sono limitate alla mera rivendita (pura distribuzione) </a:t>
            </a:r>
            <a:r>
              <a:rPr lang="it-IT" dirty="0" smtClean="0">
                <a:latin typeface="Garamond" panose="02020404030301010803" pitchFamily="18" charset="0"/>
              </a:rPr>
              <a:t>del prodotto</a:t>
            </a:r>
            <a:r>
              <a:rPr lang="it-IT" dirty="0">
                <a:latin typeface="Garamond" panose="02020404030301010803" pitchFamily="18" charset="0"/>
              </a:rPr>
              <a:t>. In particolare, i componenti in questione devono essere </a:t>
            </a:r>
            <a:r>
              <a:rPr lang="it-IT" dirty="0" smtClean="0">
                <a:latin typeface="Garamond" panose="02020404030301010803" pitchFamily="18" charset="0"/>
              </a:rPr>
              <a:t>perfettamente adattati </a:t>
            </a:r>
            <a:r>
              <a:rPr lang="it-IT" dirty="0">
                <a:latin typeface="Garamond" panose="02020404030301010803" pitchFamily="18" charset="0"/>
              </a:rPr>
              <a:t>agli impianti dei clienti, attraverso rilevanti interventi di personalizzazione </a:t>
            </a:r>
            <a:r>
              <a:rPr lang="it-IT" dirty="0" smtClean="0">
                <a:latin typeface="Garamond" panose="02020404030301010803" pitchFamily="18" charset="0"/>
              </a:rPr>
              <a:t>del software </a:t>
            </a:r>
            <a:r>
              <a:rPr lang="it-IT" dirty="0">
                <a:latin typeface="Garamond" panose="02020404030301010803" pitchFamily="18" charset="0"/>
              </a:rPr>
              <a:t>di controllo sottostante. B svolge quindi una rilevante attività </a:t>
            </a:r>
            <a:r>
              <a:rPr lang="it-IT" dirty="0" smtClean="0">
                <a:latin typeface="Garamond" panose="02020404030301010803" pitchFamily="18" charset="0"/>
              </a:rPr>
              <a:t>di programmazione </a:t>
            </a:r>
            <a:r>
              <a:rPr lang="it-IT" dirty="0">
                <a:latin typeface="Garamond" panose="02020404030301010803" pitchFamily="18" charset="0"/>
              </a:rPr>
              <a:t>e sviluppo del software, fondamentale per la vendita al cliente</a:t>
            </a:r>
            <a:r>
              <a:rPr lang="it-IT" dirty="0" smtClean="0">
                <a:latin typeface="Garamond" panose="02020404030301010803" pitchFamily="18" charset="0"/>
              </a:rPr>
              <a:t>.</a:t>
            </a:r>
          </a:p>
          <a:p>
            <a:endParaRPr lang="it-IT" dirty="0">
              <a:latin typeface="Garamond" panose="02020404030301010803" pitchFamily="18" charset="0"/>
            </a:endParaRPr>
          </a:p>
        </p:txBody>
      </p:sp>
      <p:sp>
        <p:nvSpPr>
          <p:cNvPr id="8" name="TextBox 7"/>
          <p:cNvSpPr txBox="1"/>
          <p:nvPr/>
        </p:nvSpPr>
        <p:spPr>
          <a:xfrm>
            <a:off x="689449" y="1070021"/>
            <a:ext cx="2131810" cy="369332"/>
          </a:xfrm>
          <a:prstGeom prst="rect">
            <a:avLst/>
          </a:prstGeom>
          <a:noFill/>
        </p:spPr>
        <p:txBody>
          <a:bodyPr wrap="square" rtlCol="0">
            <a:spAutoFit/>
          </a:bodyPr>
          <a:lstStyle/>
          <a:p>
            <a:r>
              <a:rPr lang="en-US" i="1" u="sng" dirty="0" err="1" smtClean="0">
                <a:latin typeface="Garamond" panose="02020404030301010803" pitchFamily="18" charset="0"/>
              </a:rPr>
              <a:t>Caso</a:t>
            </a:r>
            <a:r>
              <a:rPr lang="en-US" i="1" u="sng" dirty="0" smtClean="0">
                <a:latin typeface="Garamond" panose="02020404030301010803" pitchFamily="18" charset="0"/>
              </a:rPr>
              <a:t> 5</a:t>
            </a:r>
          </a:p>
        </p:txBody>
      </p:sp>
      <p:sp>
        <p:nvSpPr>
          <p:cNvPr id="9" name="Slide Number Placeholder 8"/>
          <p:cNvSpPr>
            <a:spLocks noGrp="1"/>
          </p:cNvSpPr>
          <p:nvPr>
            <p:ph type="sldNum" sz="quarter" idx="12"/>
          </p:nvPr>
        </p:nvSpPr>
        <p:spPr/>
        <p:txBody>
          <a:bodyPr/>
          <a:lstStyle/>
          <a:p>
            <a:fld id="{EEC5C06A-4225-44F2-97B0-5B6E32F4D6CD}" type="slidenum">
              <a:rPr lang="en-US" smtClean="0"/>
              <a:t>53</a:t>
            </a:fld>
            <a:endParaRPr lang="en-US"/>
          </a:p>
        </p:txBody>
      </p:sp>
    </p:spTree>
    <p:extLst>
      <p:ext uri="{BB962C8B-B14F-4D97-AF65-F5344CB8AC3E}">
        <p14:creationId xmlns:p14="http://schemas.microsoft.com/office/powerpoint/2010/main" val="31371358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403" y="1871689"/>
            <a:ext cx="7850659" cy="3693319"/>
          </a:xfrm>
          <a:prstGeom prst="rect">
            <a:avLst/>
          </a:prstGeom>
        </p:spPr>
        <p:txBody>
          <a:bodyPr wrap="square">
            <a:spAutoFit/>
          </a:bodyPr>
          <a:lstStyle/>
          <a:p>
            <a:pPr marL="285750" indent="-285750">
              <a:buFont typeface="Courier New" panose="02070309020205020404" pitchFamily="49" charset="0"/>
              <a:buChar char="o"/>
            </a:pPr>
            <a:r>
              <a:rPr lang="it-IT" dirty="0" smtClean="0">
                <a:latin typeface="Garamond" panose="02020404030301010803" pitchFamily="18" charset="0"/>
              </a:rPr>
              <a:t>La controllante A, oltre a produrre e sviluppare il componente (hardware, di cui detiene il brevetto), progetta il software "base", che viene poi sostanzialmente elaborato da B in funzione delle esigenze del cliente finale.</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Ciascun componente prodotto da A, essendo fabbricato su specifico ordine, è "unico" e altamente specifico. Pertanto, non esistono casi in cui A venda lo stesso componente anche a terzi.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B non ha la possibilità di acquistare da terzi i componenti richiesti dai clienti finali.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Il mercato è altamente concentrato (sostanzialmente monopolistico) e non sono quindi identificabili, nel settore, imprese indipendenti  che svolgano funzioni comparabili a quelle svolte da A e B, rispettivamente.</a:t>
            </a:r>
            <a:endParaRPr lang="it-IT" dirty="0">
              <a:latin typeface="Garamond" panose="02020404030301010803" pitchFamily="18" charset="0"/>
            </a:endParaRPr>
          </a:p>
        </p:txBody>
      </p:sp>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TextBox 7"/>
          <p:cNvSpPr txBox="1"/>
          <p:nvPr/>
        </p:nvSpPr>
        <p:spPr>
          <a:xfrm>
            <a:off x="689449" y="1070021"/>
            <a:ext cx="2131810" cy="369332"/>
          </a:xfrm>
          <a:prstGeom prst="rect">
            <a:avLst/>
          </a:prstGeom>
          <a:noFill/>
        </p:spPr>
        <p:txBody>
          <a:bodyPr wrap="square" rtlCol="0">
            <a:spAutoFit/>
          </a:bodyPr>
          <a:lstStyle/>
          <a:p>
            <a:r>
              <a:rPr lang="it-IT" i="1" u="sng" dirty="0" smtClean="0">
                <a:latin typeface="Garamond" panose="02020404030301010803" pitchFamily="18" charset="0"/>
              </a:rPr>
              <a:t>Caso 5 - continua</a:t>
            </a:r>
            <a:endParaRPr lang="it-IT" i="1" u="sng" dirty="0">
              <a:latin typeface="Garamond" panose="02020404030301010803" pitchFamily="18" charset="0"/>
            </a:endParaRPr>
          </a:p>
        </p:txBody>
      </p:sp>
      <p:sp>
        <p:nvSpPr>
          <p:cNvPr id="8" name="Slide Number Placeholder 7"/>
          <p:cNvSpPr>
            <a:spLocks noGrp="1"/>
          </p:cNvSpPr>
          <p:nvPr>
            <p:ph type="sldNum" sz="quarter" idx="12"/>
          </p:nvPr>
        </p:nvSpPr>
        <p:spPr/>
        <p:txBody>
          <a:bodyPr/>
          <a:lstStyle/>
          <a:p>
            <a:fld id="{EEC5C06A-4225-44F2-97B0-5B6E32F4D6CD}" type="slidenum">
              <a:rPr lang="en-US" smtClean="0"/>
              <a:t>54</a:t>
            </a:fld>
            <a:endParaRPr lang="en-US"/>
          </a:p>
        </p:txBody>
      </p:sp>
    </p:spTree>
    <p:extLst>
      <p:ext uri="{BB962C8B-B14F-4D97-AF65-F5344CB8AC3E}">
        <p14:creationId xmlns:p14="http://schemas.microsoft.com/office/powerpoint/2010/main" val="17291555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 - esempio</a:t>
            </a:r>
            <a:endParaRPr lang="it-IT" sz="2800" b="1" i="1" u="sng" dirty="0">
              <a:latin typeface="Garamond" panose="02020404030301010803" pitchFamily="18" charset="0"/>
            </a:endParaRPr>
          </a:p>
        </p:txBody>
      </p:sp>
      <p:grpSp>
        <p:nvGrpSpPr>
          <p:cNvPr id="3" name="Group 2"/>
          <p:cNvGrpSpPr/>
          <p:nvPr/>
        </p:nvGrpSpPr>
        <p:grpSpPr>
          <a:xfrm>
            <a:off x="395926" y="364176"/>
            <a:ext cx="8328581" cy="148472"/>
            <a:chOff x="527901" y="527901"/>
            <a:chExt cx="11104775" cy="197963"/>
          </a:xfrm>
        </p:grpSpPr>
        <p:cxnSp>
          <p:nvCxnSpPr>
            <p:cNvPr id="4" name="Straight Connector 3"/>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Rectangle 7"/>
          <p:cNvSpPr/>
          <p:nvPr/>
        </p:nvSpPr>
        <p:spPr>
          <a:xfrm>
            <a:off x="395926" y="3349515"/>
            <a:ext cx="3356918" cy="3139321"/>
          </a:xfrm>
          <a:prstGeom prst="rect">
            <a:avLst/>
          </a:prstGeom>
          <a:ln w="22225">
            <a:solidFill>
              <a:srgbClr val="002060"/>
            </a:solidFill>
          </a:ln>
        </p:spPr>
        <p:txBody>
          <a:bodyPr wrap="square">
            <a:spAutoFit/>
          </a:bodyPr>
          <a:lstStyle/>
          <a:p>
            <a:r>
              <a:rPr lang="it-IT" dirty="0" smtClean="0">
                <a:latin typeface="Garamond" panose="02020404030301010803" pitchFamily="18" charset="0"/>
              </a:rPr>
              <a:t>Ricerca e sviluppo su componenti e</a:t>
            </a:r>
          </a:p>
          <a:p>
            <a:r>
              <a:rPr lang="it-IT" dirty="0" smtClean="0">
                <a:latin typeface="Garamond" panose="02020404030301010803" pitchFamily="18" charset="0"/>
              </a:rPr>
              <a:t>software di controllo.</a:t>
            </a:r>
          </a:p>
          <a:p>
            <a:pPr marL="285750" indent="-285750">
              <a:buFont typeface="Wingdings" panose="05000000000000000000" pitchFamily="2" charset="2"/>
              <a:buChar char="ü"/>
            </a:pPr>
            <a:r>
              <a:rPr lang="it-IT" dirty="0" smtClean="0">
                <a:latin typeface="Garamond" panose="02020404030301010803" pitchFamily="18" charset="0"/>
              </a:rPr>
              <a:t>Produzione del componente.</a:t>
            </a:r>
          </a:p>
          <a:p>
            <a:pPr marL="285750" indent="-285750">
              <a:buFont typeface="Wingdings" panose="05000000000000000000" pitchFamily="2" charset="2"/>
              <a:buChar char="ü"/>
            </a:pPr>
            <a:r>
              <a:rPr lang="it-IT" dirty="0" smtClean="0">
                <a:latin typeface="Garamond" panose="02020404030301010803" pitchFamily="18" charset="0"/>
              </a:rPr>
              <a:t>Sviluppo del software "base" di controllo.</a:t>
            </a:r>
          </a:p>
          <a:p>
            <a:pPr marL="285750" indent="-285750">
              <a:buFont typeface="Wingdings" panose="05000000000000000000" pitchFamily="2" charset="2"/>
              <a:buChar char="ü"/>
            </a:pPr>
            <a:endParaRPr lang="it-IT" dirty="0" smtClean="0">
              <a:latin typeface="Garamond" panose="02020404030301010803" pitchFamily="18" charset="0"/>
            </a:endParaRPr>
          </a:p>
          <a:p>
            <a:r>
              <a:rPr lang="it-IT" dirty="0" smtClean="0">
                <a:latin typeface="Garamond" panose="02020404030301010803" pitchFamily="18" charset="0"/>
              </a:rPr>
              <a:t>COSTI SOSTENUTI = 100</a:t>
            </a:r>
          </a:p>
          <a:p>
            <a:r>
              <a:rPr lang="it-IT" dirty="0" smtClean="0">
                <a:latin typeface="Garamond" panose="02020404030301010803" pitchFamily="18" charset="0"/>
              </a:rPr>
              <a:t>(di cui 80 "a valore aggiunto", cioè</a:t>
            </a:r>
          </a:p>
          <a:p>
            <a:r>
              <a:rPr lang="it-IT" dirty="0" smtClean="0">
                <a:latin typeface="Garamond" panose="02020404030301010803" pitchFamily="18" charset="0"/>
              </a:rPr>
              <a:t>relativi alle funzioni descritte, e 20 da ritenersi "generali / amministrativi")</a:t>
            </a:r>
          </a:p>
        </p:txBody>
      </p:sp>
      <p:sp>
        <p:nvSpPr>
          <p:cNvPr id="9" name="Rectangle 8"/>
          <p:cNvSpPr/>
          <p:nvPr/>
        </p:nvSpPr>
        <p:spPr>
          <a:xfrm>
            <a:off x="4148324" y="3349515"/>
            <a:ext cx="3702908" cy="3139321"/>
          </a:xfrm>
          <a:prstGeom prst="rect">
            <a:avLst/>
          </a:prstGeom>
          <a:ln w="22225">
            <a:solidFill>
              <a:srgbClr val="002060"/>
            </a:solidFill>
          </a:ln>
        </p:spPr>
        <p:txBody>
          <a:bodyPr wrap="square">
            <a:spAutoFit/>
          </a:bodyPr>
          <a:lstStyle/>
          <a:p>
            <a:r>
              <a:rPr lang="it-IT" dirty="0" smtClean="0">
                <a:latin typeface="Garamond" panose="02020404030301010803" pitchFamily="18" charset="0"/>
              </a:rPr>
              <a:t>Vendita e installazione dei prodotti</a:t>
            </a:r>
          </a:p>
          <a:p>
            <a:r>
              <a:rPr lang="it-IT" dirty="0" smtClean="0">
                <a:latin typeface="Garamond" panose="02020404030301010803" pitchFamily="18" charset="0"/>
              </a:rPr>
              <a:t>sul mercato locale.</a:t>
            </a:r>
          </a:p>
          <a:p>
            <a:pPr marL="285750" indent="-285750">
              <a:buFont typeface="Wingdings" panose="05000000000000000000" pitchFamily="2" charset="2"/>
              <a:buChar char="ü"/>
            </a:pPr>
            <a:r>
              <a:rPr lang="it-IT" dirty="0" smtClean="0">
                <a:latin typeface="Garamond" panose="02020404030301010803" pitchFamily="18" charset="0"/>
              </a:rPr>
              <a:t>Personalizzazione e sviluppo del</a:t>
            </a:r>
          </a:p>
          <a:p>
            <a:r>
              <a:rPr lang="it-IT" dirty="0" smtClean="0">
                <a:latin typeface="Garamond" panose="02020404030301010803" pitchFamily="18" charset="0"/>
              </a:rPr>
              <a:t>software di controllo in funzione delle</a:t>
            </a:r>
          </a:p>
          <a:p>
            <a:r>
              <a:rPr lang="it-IT" dirty="0" smtClean="0">
                <a:latin typeface="Garamond" panose="02020404030301010803" pitchFamily="18" charset="0"/>
              </a:rPr>
              <a:t>esigenze del cliente finale</a:t>
            </a:r>
          </a:p>
          <a:p>
            <a:pPr marL="285750" indent="-285750">
              <a:buFont typeface="Wingdings" panose="05000000000000000000" pitchFamily="2" charset="2"/>
              <a:buChar char="ü"/>
            </a:pPr>
            <a:r>
              <a:rPr lang="it-IT" dirty="0" smtClean="0">
                <a:latin typeface="Garamond" panose="02020404030301010803" pitchFamily="18" charset="0"/>
              </a:rPr>
              <a:t>Assistenza tecnica in loco</a:t>
            </a:r>
          </a:p>
          <a:p>
            <a:pPr marL="285750" indent="-285750">
              <a:buFont typeface="Wingdings" panose="05000000000000000000" pitchFamily="2" charset="2"/>
              <a:buChar char="ü"/>
            </a:pPr>
            <a:endParaRPr lang="it-IT" dirty="0" smtClean="0">
              <a:latin typeface="Garamond" panose="02020404030301010803" pitchFamily="18" charset="0"/>
            </a:endParaRPr>
          </a:p>
          <a:p>
            <a:r>
              <a:rPr lang="it-IT" dirty="0" smtClean="0">
                <a:latin typeface="Garamond" panose="02020404030301010803" pitchFamily="18" charset="0"/>
              </a:rPr>
              <a:t>COSTI SOSTENUTI = 70</a:t>
            </a:r>
          </a:p>
          <a:p>
            <a:r>
              <a:rPr lang="it-IT" dirty="0" smtClean="0">
                <a:latin typeface="Garamond" panose="02020404030301010803" pitchFamily="18" charset="0"/>
              </a:rPr>
              <a:t>(di cui 60 "a valore aggiunto", cioè</a:t>
            </a:r>
          </a:p>
          <a:p>
            <a:r>
              <a:rPr lang="it-IT" dirty="0" smtClean="0">
                <a:latin typeface="Garamond" panose="02020404030301010803" pitchFamily="18" charset="0"/>
              </a:rPr>
              <a:t>relativi alle funzioni descritte, e 10 da</a:t>
            </a:r>
          </a:p>
          <a:p>
            <a:r>
              <a:rPr lang="it-IT" dirty="0" smtClean="0">
                <a:latin typeface="Garamond" panose="02020404030301010803" pitchFamily="18" charset="0"/>
              </a:rPr>
              <a:t>ritenersi "generali / amministrativi")</a:t>
            </a:r>
            <a:endParaRPr lang="it-IT" dirty="0">
              <a:latin typeface="Garamond" panose="02020404030301010803" pitchFamily="18" charset="0"/>
            </a:endParaRPr>
          </a:p>
        </p:txBody>
      </p:sp>
      <p:cxnSp>
        <p:nvCxnSpPr>
          <p:cNvPr id="11" name="Connettore 2 10"/>
          <p:cNvCxnSpPr/>
          <p:nvPr/>
        </p:nvCxnSpPr>
        <p:spPr>
          <a:xfrm flipH="1">
            <a:off x="2074384" y="2704070"/>
            <a:ext cx="1" cy="64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H="1">
            <a:off x="4837721" y="2704070"/>
            <a:ext cx="1" cy="645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27"/>
          <p:cNvSpPr txBox="1"/>
          <p:nvPr/>
        </p:nvSpPr>
        <p:spPr>
          <a:xfrm>
            <a:off x="3381711" y="1181650"/>
            <a:ext cx="2208622" cy="369332"/>
          </a:xfrm>
          <a:prstGeom prst="rect">
            <a:avLst/>
          </a:prstGeom>
          <a:noFill/>
          <a:ln>
            <a:solidFill>
              <a:schemeClr val="accent1">
                <a:lumMod val="50000"/>
              </a:schemeClr>
            </a:solidFill>
          </a:ln>
        </p:spPr>
        <p:txBody>
          <a:bodyPr wrap="square" rtlCol="0">
            <a:spAutoFit/>
          </a:bodyPr>
          <a:lstStyle/>
          <a:p>
            <a:pPr algn="ctr"/>
            <a:r>
              <a:rPr lang="it-IT" b="1" dirty="0" smtClean="0">
                <a:solidFill>
                  <a:schemeClr val="accent1">
                    <a:lumMod val="50000"/>
                  </a:schemeClr>
                </a:solidFill>
              </a:rPr>
              <a:t>Mappatura dei flussi</a:t>
            </a:r>
            <a:endParaRPr lang="it-IT" b="1" dirty="0">
              <a:solidFill>
                <a:schemeClr val="accent1">
                  <a:lumMod val="50000"/>
                </a:schemeClr>
              </a:solidFill>
            </a:endParaRPr>
          </a:p>
        </p:txBody>
      </p:sp>
      <p:sp>
        <p:nvSpPr>
          <p:cNvPr id="14" name="Rounded Rectangle 4"/>
          <p:cNvSpPr/>
          <p:nvPr/>
        </p:nvSpPr>
        <p:spPr>
          <a:xfrm>
            <a:off x="1099078" y="1926968"/>
            <a:ext cx="2130803"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A</a:t>
            </a:r>
            <a:r>
              <a:rPr lang="it-IT" b="1" dirty="0" smtClean="0">
                <a:solidFill>
                  <a:schemeClr val="tx1"/>
                </a:solidFill>
                <a:latin typeface="Garamond" panose="02020404030301010803" pitchFamily="18" charset="0"/>
              </a:rPr>
              <a:t> </a:t>
            </a:r>
            <a:endParaRPr lang="it-IT" b="1" dirty="0">
              <a:solidFill>
                <a:schemeClr val="tx1"/>
              </a:solidFill>
              <a:latin typeface="Garamond" panose="02020404030301010803" pitchFamily="18" charset="0"/>
            </a:endParaRPr>
          </a:p>
          <a:p>
            <a:pPr algn="ctr"/>
            <a:r>
              <a:rPr lang="it-IT" b="1" dirty="0" smtClean="0">
                <a:solidFill>
                  <a:schemeClr val="tx1"/>
                </a:solidFill>
                <a:latin typeface="Garamond" panose="02020404030301010803" pitchFamily="18" charset="0"/>
              </a:rPr>
              <a:t>Controllante </a:t>
            </a:r>
            <a:r>
              <a:rPr lang="it-IT" b="1" dirty="0">
                <a:solidFill>
                  <a:schemeClr val="tx1"/>
                </a:solidFill>
                <a:latin typeface="Garamond" panose="02020404030301010803" pitchFamily="18" charset="0"/>
              </a:rPr>
              <a:t>Italia</a:t>
            </a:r>
          </a:p>
        </p:txBody>
      </p:sp>
      <p:sp>
        <p:nvSpPr>
          <p:cNvPr id="15" name="Rounded Rectangle 4"/>
          <p:cNvSpPr/>
          <p:nvPr/>
        </p:nvSpPr>
        <p:spPr>
          <a:xfrm>
            <a:off x="3868975" y="1926968"/>
            <a:ext cx="2380823" cy="777102"/>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a:t>
            </a:r>
            <a:r>
              <a:rPr lang="it-IT" b="1" dirty="0" smtClean="0">
                <a:solidFill>
                  <a:schemeClr val="tx1"/>
                </a:solidFill>
                <a:latin typeface="Garamond" panose="02020404030301010803" pitchFamily="18" charset="0"/>
              </a:rPr>
              <a:t> </a:t>
            </a:r>
            <a:endParaRPr lang="it-IT" b="1" dirty="0">
              <a:solidFill>
                <a:schemeClr val="tx1"/>
              </a:solidFill>
              <a:latin typeface="Garamond" panose="02020404030301010803" pitchFamily="18" charset="0"/>
            </a:endParaRPr>
          </a:p>
          <a:p>
            <a:pPr algn="ctr"/>
            <a:r>
              <a:rPr lang="it-IT" b="1" dirty="0" smtClean="0">
                <a:solidFill>
                  <a:schemeClr val="tx1"/>
                </a:solidFill>
                <a:latin typeface="Garamond" panose="02020404030301010803" pitchFamily="18" charset="0"/>
              </a:rPr>
              <a:t>Controllata Germania</a:t>
            </a:r>
            <a:endParaRPr lang="it-IT" b="1" dirty="0">
              <a:solidFill>
                <a:schemeClr val="tx1"/>
              </a:solidFill>
              <a:latin typeface="Garamond" panose="02020404030301010803" pitchFamily="18" charset="0"/>
            </a:endParaRPr>
          </a:p>
        </p:txBody>
      </p:sp>
      <p:sp>
        <p:nvSpPr>
          <p:cNvPr id="16" name="Rounded Rectangle 4"/>
          <p:cNvSpPr/>
          <p:nvPr/>
        </p:nvSpPr>
        <p:spPr>
          <a:xfrm>
            <a:off x="6792236" y="1926968"/>
            <a:ext cx="2130803" cy="777102"/>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Cliente finale</a:t>
            </a:r>
            <a:endParaRPr lang="it-IT" b="1" dirty="0">
              <a:solidFill>
                <a:schemeClr val="tx1"/>
              </a:solidFill>
              <a:latin typeface="Garamond" panose="02020404030301010803" pitchFamily="18" charset="0"/>
            </a:endParaRPr>
          </a:p>
        </p:txBody>
      </p:sp>
      <p:cxnSp>
        <p:nvCxnSpPr>
          <p:cNvPr id="17" name="Connettore 2 16"/>
          <p:cNvCxnSpPr>
            <a:stCxn id="14" idx="3"/>
            <a:endCxn id="15" idx="1"/>
          </p:cNvCxnSpPr>
          <p:nvPr/>
        </p:nvCxnSpPr>
        <p:spPr>
          <a:xfrm>
            <a:off x="3229881" y="2315519"/>
            <a:ext cx="63909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p:cNvCxnSpPr>
            <a:endCxn id="16" idx="1"/>
          </p:cNvCxnSpPr>
          <p:nvPr/>
        </p:nvCxnSpPr>
        <p:spPr>
          <a:xfrm>
            <a:off x="6249798" y="2315519"/>
            <a:ext cx="54243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EEC5C06A-4225-44F2-97B0-5B6E32F4D6CD}" type="slidenum">
              <a:rPr lang="en-US" smtClean="0"/>
              <a:t>55</a:t>
            </a:fld>
            <a:endParaRPr lang="en-US"/>
          </a:p>
        </p:txBody>
      </p:sp>
    </p:spTree>
    <p:extLst>
      <p:ext uri="{BB962C8B-B14F-4D97-AF65-F5344CB8AC3E}">
        <p14:creationId xmlns:p14="http://schemas.microsoft.com/office/powerpoint/2010/main" val="29841075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776" y="1789552"/>
            <a:ext cx="7636879" cy="3970318"/>
          </a:xfrm>
          <a:prstGeom prst="rect">
            <a:avLst/>
          </a:prstGeom>
        </p:spPr>
        <p:txBody>
          <a:bodyPr wrap="square">
            <a:spAutoFit/>
          </a:bodyPr>
          <a:lstStyle/>
          <a:p>
            <a:r>
              <a:rPr lang="it-IT" b="1" dirty="0" smtClean="0">
                <a:latin typeface="Garamond" panose="02020404030301010803" pitchFamily="18" charset="0"/>
              </a:rPr>
              <a:t>Scelta e applicazione del metodo (1/2)</a:t>
            </a:r>
          </a:p>
          <a:p>
            <a:endParaRPr lang="it-IT" b="1"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funzioni svolte da B non possono essere ricondotte a quelle tipiche di un puro distributore (acquisto e rivendita, eventuale assistenza tecnica). In particolare, l'attività di personalizzazione e sviluppo del software di controllo è altamente specifica e necessaria per l'acquisizione e il mantenimento della base clienti.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Le funzioni svolte da A sono anch'esse altamente specifiche e il prodotto non è sostituibile con quello di terzi.</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Ne</a:t>
            </a:r>
            <a:r>
              <a:rPr lang="it-IT" b="1" dirty="0" smtClean="0">
                <a:latin typeface="Garamond" panose="02020404030301010803" pitchFamily="18" charset="0"/>
              </a:rPr>
              <a:t> </a:t>
            </a:r>
            <a:r>
              <a:rPr lang="it-IT" dirty="0" smtClean="0">
                <a:latin typeface="Garamond" panose="02020404030301010803" pitchFamily="18" charset="0"/>
              </a:rPr>
              <a:t>consegue</a:t>
            </a:r>
            <a:r>
              <a:rPr lang="it-IT" b="1" dirty="0" smtClean="0">
                <a:latin typeface="Garamond" panose="02020404030301010803" pitchFamily="18" charset="0"/>
              </a:rPr>
              <a:t> </a:t>
            </a:r>
            <a:r>
              <a:rPr lang="it-IT" dirty="0" smtClean="0">
                <a:latin typeface="Garamond" panose="02020404030301010803" pitchFamily="18" charset="0"/>
              </a:rPr>
              <a:t>che l'unico metodo in grado di approssimare con sufficiente accuratezza le condizioni di libera concorrenza è costituito dalla </a:t>
            </a:r>
            <a:r>
              <a:rPr lang="it-IT" b="1" dirty="0" smtClean="0">
                <a:latin typeface="Garamond" panose="02020404030301010803" pitchFamily="18" charset="0"/>
              </a:rPr>
              <a:t>ripartizione del profitto </a:t>
            </a:r>
            <a:r>
              <a:rPr lang="it-IT" dirty="0" smtClean="0">
                <a:latin typeface="Garamond" panose="02020404030301010803" pitchFamily="18" charset="0"/>
              </a:rPr>
              <a:t>complessivo generato.</a:t>
            </a:r>
            <a:endParaRPr lang="it-IT" dirty="0">
              <a:latin typeface="Garamond" panose="02020404030301010803" pitchFamily="18" charset="0"/>
            </a:endParaRPr>
          </a:p>
        </p:txBody>
      </p:sp>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56</a:t>
            </a:fld>
            <a:endParaRPr lang="en-US"/>
          </a:p>
        </p:txBody>
      </p:sp>
    </p:spTree>
    <p:extLst>
      <p:ext uri="{BB962C8B-B14F-4D97-AF65-F5344CB8AC3E}">
        <p14:creationId xmlns:p14="http://schemas.microsoft.com/office/powerpoint/2010/main" val="33415213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97351" y="2150886"/>
            <a:ext cx="7125730" cy="3293209"/>
          </a:xfrm>
          <a:prstGeom prst="rect">
            <a:avLst/>
          </a:prstGeom>
        </p:spPr>
        <p:txBody>
          <a:bodyPr wrap="square">
            <a:spAutoFit/>
          </a:bodyPr>
          <a:lstStyle/>
          <a:p>
            <a:pPr marL="285750" indent="-285750">
              <a:buFont typeface="Courier New" panose="02070309020205020404" pitchFamily="49" charset="0"/>
              <a:buChar char="o"/>
            </a:pPr>
            <a:r>
              <a:rPr lang="it-IT" dirty="0" smtClean="0">
                <a:latin typeface="Garamond" panose="02020404030301010803" pitchFamily="18" charset="0"/>
              </a:rPr>
              <a:t>Sia pari a 250 il ricavo ottenuto dalla vendita al cliente finale. Complessivamente, la vendita genera un </a:t>
            </a:r>
            <a:r>
              <a:rPr lang="it-IT" b="1" dirty="0" smtClean="0">
                <a:latin typeface="Garamond" panose="02020404030301010803" pitchFamily="18" charset="0"/>
              </a:rPr>
              <a:t>profitto consolidato </a:t>
            </a:r>
            <a:r>
              <a:rPr lang="it-IT" dirty="0" smtClean="0">
                <a:latin typeface="Garamond" panose="02020404030301010803" pitchFamily="18" charset="0"/>
              </a:rPr>
              <a:t>pari a 250-(100+70) = 80.</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Si ritiene che i costi "a valore aggiunto" sostenuti rispettivamente da A e B per le funzioni descritte possano costituire un parametro rappresentativo del contributo di ciascuna delle parti alla generazione del profitto complessivo. Pertanto, il prezzo di trasferimento sarà determinato sulla base della seguente ripartizione del profitto consolidato:</a:t>
            </a:r>
          </a:p>
          <a:p>
            <a:endParaRPr lang="it-IT" dirty="0" smtClean="0">
              <a:latin typeface="Garamond" panose="02020404030301010803" pitchFamily="18" charset="0"/>
            </a:endParaRPr>
          </a:p>
          <a:p>
            <a:pPr algn="ctr"/>
            <a:r>
              <a:rPr lang="it-IT" sz="1400" dirty="0" smtClean="0">
                <a:latin typeface="Garamond" panose="02020404030301010803" pitchFamily="18" charset="0"/>
              </a:rPr>
              <a:t>% profitto(A) = costi a valore aggiunto (A) / costi a valore aggiunto totali = 80 / (80+60) = 57,1%</a:t>
            </a:r>
          </a:p>
          <a:p>
            <a:pPr algn="ctr"/>
            <a:r>
              <a:rPr lang="it-IT" sz="1400" dirty="0" smtClean="0">
                <a:latin typeface="Garamond" panose="02020404030301010803" pitchFamily="18" charset="0"/>
              </a:rPr>
              <a:t>% profitto(B) = 1- % profitto(A) = 42,9%</a:t>
            </a:r>
            <a:endParaRPr lang="it-IT" dirty="0">
              <a:latin typeface="Garamond" panose="02020404030301010803" pitchFamily="18" charset="0"/>
            </a:endParaRPr>
          </a:p>
        </p:txBody>
      </p:sp>
      <p:sp>
        <p:nvSpPr>
          <p:cNvPr id="4"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 - esempio</a:t>
            </a:r>
            <a:endParaRPr lang="it-IT" sz="2800" b="1" i="1" u="sng" dirty="0">
              <a:latin typeface="Garamond" panose="02020404030301010803" pitchFamily="18" charset="0"/>
            </a:endParaRPr>
          </a:p>
        </p:txBody>
      </p:sp>
      <p:grpSp>
        <p:nvGrpSpPr>
          <p:cNvPr id="5" name="Group 3"/>
          <p:cNvGrpSpPr/>
          <p:nvPr/>
        </p:nvGrpSpPr>
        <p:grpSpPr>
          <a:xfrm>
            <a:off x="395926" y="364176"/>
            <a:ext cx="8328581" cy="148472"/>
            <a:chOff x="527901" y="527901"/>
            <a:chExt cx="11104775" cy="197963"/>
          </a:xfrm>
        </p:grpSpPr>
        <p:cxnSp>
          <p:nvCxnSpPr>
            <p:cNvPr id="6"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57</a:t>
            </a:fld>
            <a:endParaRPr lang="en-US"/>
          </a:p>
        </p:txBody>
      </p:sp>
    </p:spTree>
    <p:extLst>
      <p:ext uri="{BB962C8B-B14F-4D97-AF65-F5344CB8AC3E}">
        <p14:creationId xmlns:p14="http://schemas.microsoft.com/office/powerpoint/2010/main" val="12944077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0833" y="2006077"/>
            <a:ext cx="8138984" cy="2862322"/>
          </a:xfrm>
          <a:prstGeom prst="rect">
            <a:avLst/>
          </a:prstGeom>
        </p:spPr>
        <p:txBody>
          <a:bodyPr wrap="square">
            <a:spAutoFit/>
          </a:bodyPr>
          <a:lstStyle/>
          <a:p>
            <a:r>
              <a:rPr lang="it-IT" b="1" dirty="0" smtClean="0">
                <a:latin typeface="Garamond" panose="02020404030301010803" pitchFamily="18" charset="0"/>
              </a:rPr>
              <a:t>Scelta e applicazione del metodo (2/2)</a:t>
            </a:r>
          </a:p>
          <a:p>
            <a:endParaRPr lang="it-IT" b="1"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Profitto(A) = 80*57,1% = 45,68</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Profitto(B) = 80-45,68 = 34,32</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Transfer Price = Totale costi sostenuti da A + Profitto(A) = 100+45,68 = 145,68</a:t>
            </a:r>
          </a:p>
          <a:p>
            <a:pPr marL="285750" indent="-285750">
              <a:buFont typeface="Courier New" panose="02070309020205020404" pitchFamily="49" charset="0"/>
              <a:buChar char="o"/>
            </a:pPr>
            <a:endParaRPr lang="it-IT" dirty="0" smtClean="0">
              <a:latin typeface="Garamond" panose="02020404030301010803" pitchFamily="18" charset="0"/>
            </a:endParaRPr>
          </a:p>
          <a:p>
            <a:pPr marL="285750" indent="-285750">
              <a:buFont typeface="Courier New" panose="02070309020205020404" pitchFamily="49" charset="0"/>
              <a:buChar char="o"/>
            </a:pPr>
            <a:r>
              <a:rPr lang="it-IT" dirty="0" smtClean="0">
                <a:latin typeface="Garamond" panose="02020404030301010803" pitchFamily="18" charset="0"/>
              </a:rPr>
              <a:t>B rivende a 250 il prodotto che acquista a 145,68, sostenendo costi aggiuntivi pari a 70. Il profitto complessivo di B è quindi pari a 250-(145,68+70) = 34,32.</a:t>
            </a:r>
            <a:endParaRPr lang="it-IT" dirty="0">
              <a:latin typeface="Garamond" panose="02020404030301010803" pitchFamily="18" charset="0"/>
            </a:endParaRPr>
          </a:p>
        </p:txBody>
      </p:sp>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PSM – Profit Split Method - esempio</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t>58</a:t>
            </a:fld>
            <a:endParaRPr lang="en-US"/>
          </a:p>
        </p:txBody>
      </p:sp>
    </p:spTree>
    <p:extLst>
      <p:ext uri="{BB962C8B-B14F-4D97-AF65-F5344CB8AC3E}">
        <p14:creationId xmlns:p14="http://schemas.microsoft.com/office/powerpoint/2010/main" val="16716063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Best Method </a:t>
            </a:r>
            <a:r>
              <a:rPr lang="it-IT" sz="2800" b="1" i="1" u="sng" dirty="0" err="1" smtClean="0">
                <a:latin typeface="Garamond" panose="02020404030301010803" pitchFamily="18" charset="0"/>
              </a:rPr>
              <a:t>Rule</a:t>
            </a:r>
            <a:endParaRPr lang="it-IT"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354226" y="1088632"/>
            <a:ext cx="8617014" cy="5536104"/>
            <a:chOff x="461432" y="687039"/>
            <a:chExt cx="8617014" cy="5536104"/>
          </a:xfrm>
        </p:grpSpPr>
        <p:sp>
          <p:nvSpPr>
            <p:cNvPr id="8" name="Rectangle 7"/>
            <p:cNvSpPr/>
            <p:nvPr/>
          </p:nvSpPr>
          <p:spPr>
            <a:xfrm>
              <a:off x="898634" y="912164"/>
              <a:ext cx="2042984" cy="58488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latin typeface="Garamond" panose="02020404030301010803" pitchFamily="18" charset="0"/>
                </a:rPr>
                <a:t>Esistono nel mercato beni o servizi simili</a:t>
              </a:r>
              <a:endParaRPr lang="it-IT" sz="1600" dirty="0">
                <a:latin typeface="Garamond" panose="02020404030301010803" pitchFamily="18" charset="0"/>
              </a:endParaRPr>
            </a:p>
          </p:txBody>
        </p:sp>
        <p:sp>
          <p:nvSpPr>
            <p:cNvPr id="9" name="Rectangle 8"/>
            <p:cNvSpPr/>
            <p:nvPr/>
          </p:nvSpPr>
          <p:spPr>
            <a:xfrm>
              <a:off x="461432" y="4029489"/>
              <a:ext cx="2917388" cy="14655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latin typeface="Garamond" panose="02020404030301010803" pitchFamily="18" charset="0"/>
                </a:rPr>
                <a:t>Nel mercato esistono imprese con funzioni simili ma non esiste una benchmark sulle singole transazioni</a:t>
              </a:r>
              <a:endParaRPr lang="it-IT" sz="1600" dirty="0">
                <a:latin typeface="Garamond" panose="02020404030301010803" pitchFamily="18" charset="0"/>
              </a:endParaRPr>
            </a:p>
          </p:txBody>
        </p:sp>
        <p:sp>
          <p:nvSpPr>
            <p:cNvPr id="10" name="Rectangle 9"/>
            <p:cNvSpPr/>
            <p:nvPr/>
          </p:nvSpPr>
          <p:spPr>
            <a:xfrm>
              <a:off x="4081982" y="5479910"/>
              <a:ext cx="2602051" cy="74323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Garamond" panose="02020404030301010803" pitchFamily="18" charset="0"/>
                </a:rPr>
                <a:t>PROFIT SPLIT</a:t>
              </a:r>
            </a:p>
          </p:txBody>
        </p:sp>
        <p:sp>
          <p:nvSpPr>
            <p:cNvPr id="11" name="Rectangle 10"/>
            <p:cNvSpPr/>
            <p:nvPr/>
          </p:nvSpPr>
          <p:spPr>
            <a:xfrm>
              <a:off x="3670760" y="687039"/>
              <a:ext cx="2544806" cy="103513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latin typeface="Garamond" panose="02020404030301010803" pitchFamily="18" charset="0"/>
                </a:rPr>
                <a:t>Esistono transazioni con/tra imprese terze che avvengono a condizioni comparabili?</a:t>
              </a:r>
              <a:endParaRPr lang="it-IT" sz="1600" dirty="0">
                <a:latin typeface="Garamond" panose="02020404030301010803" pitchFamily="18" charset="0"/>
              </a:endParaRPr>
            </a:p>
          </p:txBody>
        </p:sp>
        <p:sp>
          <p:nvSpPr>
            <p:cNvPr id="12" name="Rectangle 11"/>
            <p:cNvSpPr/>
            <p:nvPr/>
          </p:nvSpPr>
          <p:spPr>
            <a:xfrm>
              <a:off x="7035462" y="912164"/>
              <a:ext cx="2042984" cy="58488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Garamond" panose="02020404030301010803" pitchFamily="18" charset="0"/>
                </a:rPr>
                <a:t>METODO CUP</a:t>
              </a:r>
              <a:endParaRPr lang="it-IT" dirty="0">
                <a:latin typeface="Garamond" panose="02020404030301010803" pitchFamily="18" charset="0"/>
              </a:endParaRPr>
            </a:p>
          </p:txBody>
        </p:sp>
        <p:sp>
          <p:nvSpPr>
            <p:cNvPr id="13" name="Rectangle 12"/>
            <p:cNvSpPr/>
            <p:nvPr/>
          </p:nvSpPr>
          <p:spPr>
            <a:xfrm>
              <a:off x="5023139" y="2503683"/>
              <a:ext cx="3321789" cy="58488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Garamond" panose="02020404030301010803" pitchFamily="18" charset="0"/>
                </a:rPr>
                <a:t>METODO COST PLUS</a:t>
              </a:r>
              <a:endParaRPr lang="it-IT" dirty="0">
                <a:latin typeface="Garamond" panose="02020404030301010803" pitchFamily="18" charset="0"/>
              </a:endParaRPr>
            </a:p>
          </p:txBody>
        </p:sp>
        <p:sp>
          <p:nvSpPr>
            <p:cNvPr id="14" name="Rectangle 13"/>
            <p:cNvSpPr/>
            <p:nvPr/>
          </p:nvSpPr>
          <p:spPr>
            <a:xfrm>
              <a:off x="5023139" y="3194405"/>
              <a:ext cx="3321789" cy="58488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Garamond" panose="02020404030301010803" pitchFamily="18" charset="0"/>
                </a:rPr>
                <a:t>METODO RESALE PRICE</a:t>
              </a:r>
              <a:endParaRPr lang="it-IT" dirty="0">
                <a:latin typeface="Garamond" panose="02020404030301010803" pitchFamily="18" charset="0"/>
              </a:endParaRPr>
            </a:p>
          </p:txBody>
        </p:sp>
        <p:sp>
          <p:nvSpPr>
            <p:cNvPr id="15" name="Rectangle 14"/>
            <p:cNvSpPr/>
            <p:nvPr/>
          </p:nvSpPr>
          <p:spPr>
            <a:xfrm>
              <a:off x="5023139" y="4469837"/>
              <a:ext cx="3321789" cy="58488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latin typeface="Garamond" panose="02020404030301010803" pitchFamily="18" charset="0"/>
                </a:rPr>
                <a:t>TNMM</a:t>
              </a:r>
              <a:endParaRPr lang="it-IT" dirty="0">
                <a:latin typeface="Garamond" panose="02020404030301010803" pitchFamily="18" charset="0"/>
              </a:endParaRPr>
            </a:p>
          </p:txBody>
        </p:sp>
        <p:sp>
          <p:nvSpPr>
            <p:cNvPr id="16" name="Rectangle 15"/>
            <p:cNvSpPr/>
            <p:nvPr/>
          </p:nvSpPr>
          <p:spPr>
            <a:xfrm>
              <a:off x="461432" y="2070659"/>
              <a:ext cx="2917388" cy="153995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latin typeface="Garamond" panose="02020404030301010803" pitchFamily="18" charset="0"/>
                </a:rPr>
                <a:t>Esistono nel mercato imprese con funzioni e fattori di produzione simili e si hanno informazioni sufficienti (benchmark) per analizzare le single transazioni</a:t>
              </a:r>
              <a:endParaRPr lang="it-IT" sz="1600" dirty="0">
                <a:latin typeface="Garamond" panose="02020404030301010803" pitchFamily="18" charset="0"/>
              </a:endParaRPr>
            </a:p>
          </p:txBody>
        </p:sp>
        <p:cxnSp>
          <p:nvCxnSpPr>
            <p:cNvPr id="17" name="Straight Arrow Connector 16"/>
            <p:cNvCxnSpPr>
              <a:stCxn id="8" idx="2"/>
              <a:endCxn id="16" idx="0"/>
            </p:cNvCxnSpPr>
            <p:nvPr/>
          </p:nvCxnSpPr>
          <p:spPr>
            <a:xfrm>
              <a:off x="1920126" y="1497051"/>
              <a:ext cx="0" cy="57360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6" idx="2"/>
              <a:endCxn id="9" idx="0"/>
            </p:cNvCxnSpPr>
            <p:nvPr/>
          </p:nvCxnSpPr>
          <p:spPr>
            <a:xfrm>
              <a:off x="1920126" y="3610617"/>
              <a:ext cx="0" cy="4188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11" idx="1"/>
            </p:cNvCxnSpPr>
            <p:nvPr/>
          </p:nvCxnSpPr>
          <p:spPr>
            <a:xfrm>
              <a:off x="2941618" y="1204608"/>
              <a:ext cx="72914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3"/>
              <a:endCxn id="12" idx="1"/>
            </p:cNvCxnSpPr>
            <p:nvPr/>
          </p:nvCxnSpPr>
          <p:spPr>
            <a:xfrm>
              <a:off x="6215566" y="1204608"/>
              <a:ext cx="81989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2"/>
            </p:cNvCxnSpPr>
            <p:nvPr/>
          </p:nvCxnSpPr>
          <p:spPr>
            <a:xfrm flipH="1">
              <a:off x="3378820" y="1722177"/>
              <a:ext cx="1564343" cy="78150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9" idx="2"/>
            </p:cNvCxnSpPr>
            <p:nvPr/>
          </p:nvCxnSpPr>
          <p:spPr>
            <a:xfrm>
              <a:off x="1920126" y="5495073"/>
              <a:ext cx="2161856" cy="35645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6" idx="3"/>
              <a:endCxn id="13" idx="1"/>
            </p:cNvCxnSpPr>
            <p:nvPr/>
          </p:nvCxnSpPr>
          <p:spPr>
            <a:xfrm flipV="1">
              <a:off x="3378820" y="2796127"/>
              <a:ext cx="1644319" cy="445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6" idx="3"/>
              <a:endCxn id="14" idx="1"/>
            </p:cNvCxnSpPr>
            <p:nvPr/>
          </p:nvCxnSpPr>
          <p:spPr>
            <a:xfrm>
              <a:off x="3378820" y="2840638"/>
              <a:ext cx="1644319" cy="6462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3"/>
              <a:endCxn id="15" idx="1"/>
            </p:cNvCxnSpPr>
            <p:nvPr/>
          </p:nvCxnSpPr>
          <p:spPr>
            <a:xfrm>
              <a:off x="3378820" y="4762281"/>
              <a:ext cx="164431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58987" y="835276"/>
              <a:ext cx="702527" cy="369332"/>
            </a:xfrm>
            <a:prstGeom prst="rect">
              <a:avLst/>
            </a:prstGeom>
            <a:noFill/>
          </p:spPr>
          <p:txBody>
            <a:bodyPr wrap="square" rtlCol="0">
              <a:spAutoFit/>
            </a:bodyPr>
            <a:lstStyle/>
            <a:p>
              <a:r>
                <a:rPr lang="it-IT" dirty="0" smtClean="0">
                  <a:latin typeface="Garamond" panose="02020404030301010803" pitchFamily="18" charset="0"/>
                </a:rPr>
                <a:t>SI</a:t>
              </a:r>
              <a:endParaRPr lang="it-IT" dirty="0">
                <a:latin typeface="Garamond" panose="02020404030301010803" pitchFamily="18" charset="0"/>
              </a:endParaRPr>
            </a:p>
          </p:txBody>
        </p:sp>
        <p:sp>
          <p:nvSpPr>
            <p:cNvPr id="27" name="TextBox 26"/>
            <p:cNvSpPr txBox="1"/>
            <p:nvPr/>
          </p:nvSpPr>
          <p:spPr>
            <a:xfrm>
              <a:off x="6476075" y="865655"/>
              <a:ext cx="702527" cy="369332"/>
            </a:xfrm>
            <a:prstGeom prst="rect">
              <a:avLst/>
            </a:prstGeom>
            <a:noFill/>
          </p:spPr>
          <p:txBody>
            <a:bodyPr wrap="square" rtlCol="0">
              <a:spAutoFit/>
            </a:bodyPr>
            <a:lstStyle/>
            <a:p>
              <a:r>
                <a:rPr lang="it-IT" dirty="0" smtClean="0">
                  <a:latin typeface="Garamond" panose="02020404030301010803" pitchFamily="18" charset="0"/>
                </a:rPr>
                <a:t>SI</a:t>
              </a:r>
              <a:endParaRPr lang="it-IT" dirty="0">
                <a:latin typeface="Garamond" panose="02020404030301010803" pitchFamily="18" charset="0"/>
              </a:endParaRPr>
            </a:p>
          </p:txBody>
        </p:sp>
        <p:sp>
          <p:nvSpPr>
            <p:cNvPr id="28" name="TextBox 27"/>
            <p:cNvSpPr txBox="1"/>
            <p:nvPr/>
          </p:nvSpPr>
          <p:spPr>
            <a:xfrm>
              <a:off x="3926578" y="2796126"/>
              <a:ext cx="702527" cy="369332"/>
            </a:xfrm>
            <a:prstGeom prst="rect">
              <a:avLst/>
            </a:prstGeom>
            <a:noFill/>
          </p:spPr>
          <p:txBody>
            <a:bodyPr wrap="square" rtlCol="0">
              <a:spAutoFit/>
            </a:bodyPr>
            <a:lstStyle/>
            <a:p>
              <a:r>
                <a:rPr lang="it-IT" dirty="0" smtClean="0">
                  <a:latin typeface="Garamond" panose="02020404030301010803" pitchFamily="18" charset="0"/>
                </a:rPr>
                <a:t>SI</a:t>
              </a:r>
              <a:endParaRPr lang="it-IT" dirty="0">
                <a:latin typeface="Garamond" panose="02020404030301010803" pitchFamily="18" charset="0"/>
              </a:endParaRPr>
            </a:p>
          </p:txBody>
        </p:sp>
        <p:sp>
          <p:nvSpPr>
            <p:cNvPr id="29" name="TextBox 28"/>
            <p:cNvSpPr txBox="1"/>
            <p:nvPr/>
          </p:nvSpPr>
          <p:spPr>
            <a:xfrm>
              <a:off x="3997904" y="4446376"/>
              <a:ext cx="702527" cy="369332"/>
            </a:xfrm>
            <a:prstGeom prst="rect">
              <a:avLst/>
            </a:prstGeom>
            <a:noFill/>
          </p:spPr>
          <p:txBody>
            <a:bodyPr wrap="square" rtlCol="0">
              <a:spAutoFit/>
            </a:bodyPr>
            <a:lstStyle/>
            <a:p>
              <a:r>
                <a:rPr lang="it-IT" dirty="0" smtClean="0">
                  <a:latin typeface="Garamond" panose="02020404030301010803" pitchFamily="18" charset="0"/>
                </a:rPr>
                <a:t>SI</a:t>
              </a:r>
              <a:endParaRPr lang="it-IT" dirty="0">
                <a:latin typeface="Garamond" panose="02020404030301010803" pitchFamily="18" charset="0"/>
              </a:endParaRPr>
            </a:p>
          </p:txBody>
        </p:sp>
        <p:sp>
          <p:nvSpPr>
            <p:cNvPr id="30" name="TextBox 29"/>
            <p:cNvSpPr txBox="1"/>
            <p:nvPr/>
          </p:nvSpPr>
          <p:spPr>
            <a:xfrm>
              <a:off x="3821708" y="1766688"/>
              <a:ext cx="702527" cy="369332"/>
            </a:xfrm>
            <a:prstGeom prst="rect">
              <a:avLst/>
            </a:prstGeom>
            <a:noFill/>
          </p:spPr>
          <p:txBody>
            <a:bodyPr wrap="square" rtlCol="0">
              <a:spAutoFit/>
            </a:bodyPr>
            <a:lstStyle/>
            <a:p>
              <a:r>
                <a:rPr lang="it-IT" dirty="0" smtClean="0">
                  <a:latin typeface="Garamond" panose="02020404030301010803" pitchFamily="18" charset="0"/>
                </a:rPr>
                <a:t>NO</a:t>
              </a:r>
              <a:endParaRPr lang="it-IT" dirty="0">
                <a:latin typeface="Garamond" panose="02020404030301010803" pitchFamily="18" charset="0"/>
              </a:endParaRPr>
            </a:p>
          </p:txBody>
        </p:sp>
        <p:sp>
          <p:nvSpPr>
            <p:cNvPr id="31" name="TextBox 30"/>
            <p:cNvSpPr txBox="1"/>
            <p:nvPr/>
          </p:nvSpPr>
          <p:spPr>
            <a:xfrm>
              <a:off x="1367276" y="1645806"/>
              <a:ext cx="702527" cy="369332"/>
            </a:xfrm>
            <a:prstGeom prst="rect">
              <a:avLst/>
            </a:prstGeom>
            <a:noFill/>
          </p:spPr>
          <p:txBody>
            <a:bodyPr wrap="square" rtlCol="0">
              <a:spAutoFit/>
            </a:bodyPr>
            <a:lstStyle/>
            <a:p>
              <a:r>
                <a:rPr lang="it-IT" dirty="0" smtClean="0">
                  <a:latin typeface="Garamond" panose="02020404030301010803" pitchFamily="18" charset="0"/>
                </a:rPr>
                <a:t>NO</a:t>
              </a:r>
              <a:endParaRPr lang="it-IT" dirty="0">
                <a:latin typeface="Garamond" panose="02020404030301010803" pitchFamily="18" charset="0"/>
              </a:endParaRPr>
            </a:p>
          </p:txBody>
        </p:sp>
        <p:sp>
          <p:nvSpPr>
            <p:cNvPr id="32" name="TextBox 31"/>
            <p:cNvSpPr txBox="1"/>
            <p:nvPr/>
          </p:nvSpPr>
          <p:spPr>
            <a:xfrm>
              <a:off x="1364116" y="3657873"/>
              <a:ext cx="702527" cy="369332"/>
            </a:xfrm>
            <a:prstGeom prst="rect">
              <a:avLst/>
            </a:prstGeom>
            <a:noFill/>
          </p:spPr>
          <p:txBody>
            <a:bodyPr wrap="square" rtlCol="0">
              <a:spAutoFit/>
            </a:bodyPr>
            <a:lstStyle/>
            <a:p>
              <a:r>
                <a:rPr lang="it-IT" dirty="0" smtClean="0">
                  <a:latin typeface="Garamond" panose="02020404030301010803" pitchFamily="18" charset="0"/>
                </a:rPr>
                <a:t>NO</a:t>
              </a:r>
              <a:endParaRPr lang="it-IT" dirty="0">
                <a:latin typeface="Garamond" panose="02020404030301010803" pitchFamily="18" charset="0"/>
              </a:endParaRPr>
            </a:p>
          </p:txBody>
        </p:sp>
        <p:sp>
          <p:nvSpPr>
            <p:cNvPr id="33" name="TextBox 32"/>
            <p:cNvSpPr txBox="1"/>
            <p:nvPr/>
          </p:nvSpPr>
          <p:spPr>
            <a:xfrm>
              <a:off x="2589615" y="5682024"/>
              <a:ext cx="702527" cy="369332"/>
            </a:xfrm>
            <a:prstGeom prst="rect">
              <a:avLst/>
            </a:prstGeom>
            <a:noFill/>
          </p:spPr>
          <p:txBody>
            <a:bodyPr wrap="square" rtlCol="0">
              <a:spAutoFit/>
            </a:bodyPr>
            <a:lstStyle/>
            <a:p>
              <a:r>
                <a:rPr lang="it-IT" dirty="0" smtClean="0">
                  <a:latin typeface="Garamond" panose="02020404030301010803" pitchFamily="18" charset="0"/>
                </a:rPr>
                <a:t>NO</a:t>
              </a:r>
              <a:endParaRPr lang="it-IT" dirty="0">
                <a:latin typeface="Garamond" panose="02020404030301010803" pitchFamily="18" charset="0"/>
              </a:endParaRPr>
            </a:p>
          </p:txBody>
        </p:sp>
      </p:grpSp>
      <p:sp>
        <p:nvSpPr>
          <p:cNvPr id="2" name="Slide Number Placeholder 1"/>
          <p:cNvSpPr>
            <a:spLocks noGrp="1"/>
          </p:cNvSpPr>
          <p:nvPr>
            <p:ph type="sldNum" sz="quarter" idx="12"/>
          </p:nvPr>
        </p:nvSpPr>
        <p:spPr/>
        <p:txBody>
          <a:bodyPr/>
          <a:lstStyle/>
          <a:p>
            <a:fld id="{EEC5C06A-4225-44F2-97B0-5B6E32F4D6CD}" type="slidenum">
              <a:rPr lang="en-US" smtClean="0"/>
              <a:t>59</a:t>
            </a:fld>
            <a:endParaRPr lang="en-US"/>
          </a:p>
        </p:txBody>
      </p:sp>
    </p:spTree>
    <p:extLst>
      <p:ext uri="{BB962C8B-B14F-4D97-AF65-F5344CB8AC3E}">
        <p14:creationId xmlns:p14="http://schemas.microsoft.com/office/powerpoint/2010/main" val="336646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00959" y="438412"/>
            <a:ext cx="6792618" cy="523220"/>
          </a:xfrm>
          <a:prstGeom prst="rect">
            <a:avLst/>
          </a:prstGeom>
          <a:noFill/>
        </p:spPr>
        <p:txBody>
          <a:bodyPr wrap="square" rtlCol="0">
            <a:spAutoFit/>
          </a:bodyPr>
          <a:lstStyle/>
          <a:p>
            <a:r>
              <a:rPr lang="it-IT" sz="2800" b="1" i="1" u="sng" dirty="0" smtClean="0">
                <a:latin typeface="Garamond" panose="02020404030301010803" pitchFamily="18" charset="0"/>
              </a:rPr>
              <a:t>CUP – </a:t>
            </a:r>
            <a:r>
              <a:rPr lang="it-IT" sz="2800" b="1" i="1" u="sng" dirty="0" err="1" smtClean="0">
                <a:latin typeface="Garamond" panose="02020404030301010803" pitchFamily="18" charset="0"/>
              </a:rPr>
              <a:t>Comparable</a:t>
            </a:r>
            <a:r>
              <a:rPr lang="it-IT" sz="2800" b="1" i="1" u="sng" dirty="0" smtClean="0">
                <a:latin typeface="Garamond" panose="02020404030301010803" pitchFamily="18" charset="0"/>
              </a:rPr>
              <a:t> </a:t>
            </a:r>
            <a:r>
              <a:rPr lang="it-IT" sz="2800" b="1" i="1" u="sng" dirty="0" err="1" smtClean="0">
                <a:latin typeface="Garamond" panose="02020404030301010803" pitchFamily="18" charset="0"/>
              </a:rPr>
              <a:t>Uncontrolled</a:t>
            </a:r>
            <a:r>
              <a:rPr lang="it-IT" sz="2800" b="1" i="1" u="sng" dirty="0" smtClean="0">
                <a:latin typeface="Garamond" panose="02020404030301010803" pitchFamily="18" charset="0"/>
              </a:rPr>
              <a:t> Price</a:t>
            </a:r>
            <a:endParaRPr lang="it-IT" sz="2800" b="1" i="1" u="sng" dirty="0">
              <a:latin typeface="Garamond" panose="02020404030301010803" pitchFamily="18" charset="0"/>
            </a:endParaRPr>
          </a:p>
        </p:txBody>
      </p:sp>
      <p:sp>
        <p:nvSpPr>
          <p:cNvPr id="5" name="TextBox 4"/>
          <p:cNvSpPr txBox="1"/>
          <p:nvPr/>
        </p:nvSpPr>
        <p:spPr>
          <a:xfrm>
            <a:off x="673369" y="1894613"/>
            <a:ext cx="7872548" cy="1815882"/>
          </a:xfrm>
          <a:prstGeom prst="rect">
            <a:avLst/>
          </a:prstGeom>
          <a:noFill/>
          <a:ln>
            <a:noFill/>
          </a:ln>
        </p:spPr>
        <p:txBody>
          <a:bodyPr wrap="square" rtlCol="0">
            <a:spAutoFit/>
          </a:bodyPr>
          <a:lstStyle/>
          <a:p>
            <a:pPr algn="just"/>
            <a:r>
              <a:rPr lang="it-IT" sz="1600" u="sng" dirty="0" smtClean="0">
                <a:latin typeface="Garamond" panose="02020404030301010803" pitchFamily="18" charset="0"/>
              </a:rPr>
              <a:t>Il metodo  CUP deve essere utilizzato in via preferenziale, quando sussistono le condizioni necessarie</a:t>
            </a:r>
            <a:r>
              <a:rPr lang="it-IT" sz="1600" dirty="0" smtClean="0">
                <a:latin typeface="Garamond" panose="02020404030301010803" pitchFamily="18" charset="0"/>
              </a:rPr>
              <a:t>, in quanto costituisce l’applicazione più immediata del principio di libera concorrenza.</a:t>
            </a:r>
          </a:p>
          <a:p>
            <a:pPr algn="just"/>
            <a:endParaRPr lang="it-IT" sz="1600" dirty="0" smtClean="0">
              <a:latin typeface="Garamond" panose="02020404030301010803" pitchFamily="18" charset="0"/>
            </a:endParaRPr>
          </a:p>
          <a:p>
            <a:pPr algn="just"/>
            <a:r>
              <a:rPr lang="it-IT" sz="1600" dirty="0" smtClean="0">
                <a:latin typeface="Garamond" panose="02020404030301010803" pitchFamily="18" charset="0"/>
              </a:rPr>
              <a:t>Consiste nel confrontare il prezzo a cui avviene la transazione oggetto di verifica con quello praticato in una transazione comparabile, relativamente all’oggetto e alle condizioni della transazione stessa. La comparazione può essere effettuata, in ordine di preferenza, tra:</a:t>
            </a:r>
          </a:p>
          <a:p>
            <a:pPr algn="just"/>
            <a:endParaRPr lang="it-IT" sz="1600" dirty="0">
              <a:latin typeface="Garamond" panose="02020404030301010803" pitchFamily="18" charset="0"/>
            </a:endParaRPr>
          </a:p>
        </p:txBody>
      </p:sp>
      <p:sp>
        <p:nvSpPr>
          <p:cNvPr id="2" name="TextBox 1"/>
          <p:cNvSpPr txBox="1"/>
          <p:nvPr/>
        </p:nvSpPr>
        <p:spPr>
          <a:xfrm>
            <a:off x="1918720" y="3872038"/>
            <a:ext cx="5124632" cy="923330"/>
          </a:xfrm>
          <a:prstGeom prst="rect">
            <a:avLst/>
          </a:prstGeom>
          <a:noFill/>
        </p:spPr>
        <p:txBody>
          <a:bodyPr wrap="square" rtlCol="0">
            <a:spAutoFit/>
          </a:bodyPr>
          <a:lstStyle/>
          <a:p>
            <a:pPr marL="285750" indent="-285750">
              <a:buFont typeface="Wingdings" panose="05000000000000000000" pitchFamily="2" charset="2"/>
              <a:buChar char="ü"/>
            </a:pPr>
            <a:r>
              <a:rPr lang="it-IT" dirty="0" smtClean="0">
                <a:latin typeface="Garamond" panose="02020404030301010803" pitchFamily="18" charset="0"/>
              </a:rPr>
              <a:t>la transazione oggetto di verifica e una transazione CON un’impresa indipendente (c.d. </a:t>
            </a:r>
            <a:r>
              <a:rPr lang="it-IT" b="1" dirty="0" smtClean="0">
                <a:latin typeface="Garamond" panose="02020404030301010803" pitchFamily="18" charset="0"/>
              </a:rPr>
              <a:t>CUP interno</a:t>
            </a:r>
            <a:r>
              <a:rPr lang="it-IT" dirty="0" smtClean="0">
                <a:latin typeface="Garamond" panose="02020404030301010803" pitchFamily="18" charset="0"/>
              </a:rPr>
              <a:t>)</a:t>
            </a:r>
          </a:p>
          <a:p>
            <a:endParaRPr lang="it-IT" dirty="0"/>
          </a:p>
        </p:txBody>
      </p:sp>
      <p:sp>
        <p:nvSpPr>
          <p:cNvPr id="3" name="TextBox 2"/>
          <p:cNvSpPr txBox="1"/>
          <p:nvPr/>
        </p:nvSpPr>
        <p:spPr>
          <a:xfrm>
            <a:off x="1918719" y="4981307"/>
            <a:ext cx="5338815" cy="923330"/>
          </a:xfrm>
          <a:prstGeom prst="rect">
            <a:avLst/>
          </a:prstGeom>
          <a:noFill/>
        </p:spPr>
        <p:txBody>
          <a:bodyPr wrap="square" rtlCol="0">
            <a:spAutoFit/>
          </a:bodyPr>
          <a:lstStyle/>
          <a:p>
            <a:pPr marL="285750" indent="-285750">
              <a:buFont typeface="Wingdings" panose="05000000000000000000" pitchFamily="2" charset="2"/>
              <a:buChar char="ü"/>
            </a:pPr>
            <a:r>
              <a:rPr lang="it-IT" dirty="0" smtClean="0">
                <a:latin typeface="Garamond" panose="02020404030301010803" pitchFamily="18" charset="0"/>
              </a:rPr>
              <a:t>la transazione oggetto di verifica e una transazione TRA imprese tra loro indipendenti (c.d. </a:t>
            </a:r>
            <a:r>
              <a:rPr lang="it-IT" b="1" dirty="0" smtClean="0">
                <a:latin typeface="Garamond" panose="02020404030301010803" pitchFamily="18" charset="0"/>
              </a:rPr>
              <a:t>CUP esterno</a:t>
            </a:r>
            <a:r>
              <a:rPr lang="it-IT" dirty="0" smtClean="0">
                <a:latin typeface="Garamond" panose="02020404030301010803" pitchFamily="18" charset="0"/>
              </a:rPr>
              <a:t>)</a:t>
            </a:r>
          </a:p>
          <a:p>
            <a:endParaRPr lang="it-IT" dirty="0"/>
          </a:p>
        </p:txBody>
      </p:sp>
      <p:grpSp>
        <p:nvGrpSpPr>
          <p:cNvPr id="15" name="Group 14"/>
          <p:cNvGrpSpPr/>
          <p:nvPr/>
        </p:nvGrpSpPr>
        <p:grpSpPr>
          <a:xfrm>
            <a:off x="395926" y="364176"/>
            <a:ext cx="8328581" cy="148472"/>
            <a:chOff x="527901" y="527901"/>
            <a:chExt cx="11104775" cy="197963"/>
          </a:xfrm>
        </p:grpSpPr>
        <p:cxnSp>
          <p:nvCxnSpPr>
            <p:cNvPr id="16" name="Straight Connector 1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Rounded Rectangle 6"/>
          <p:cNvSpPr/>
          <p:nvPr/>
        </p:nvSpPr>
        <p:spPr>
          <a:xfrm>
            <a:off x="395926" y="1472363"/>
            <a:ext cx="8446991" cy="4580272"/>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Slide Number Placeholder 3"/>
          <p:cNvSpPr>
            <a:spLocks noGrp="1"/>
          </p:cNvSpPr>
          <p:nvPr>
            <p:ph type="sldNum" sz="quarter" idx="12"/>
          </p:nvPr>
        </p:nvSpPr>
        <p:spPr/>
        <p:txBody>
          <a:bodyPr/>
          <a:lstStyle/>
          <a:p>
            <a:fld id="{EEC5C06A-4225-44F2-97B0-5B6E32F4D6CD}" type="slidenum">
              <a:rPr lang="en-US" smtClean="0"/>
              <a:t>6</a:t>
            </a:fld>
            <a:endParaRPr lang="en-US"/>
          </a:p>
        </p:txBody>
      </p:sp>
    </p:spTree>
    <p:extLst>
      <p:ext uri="{BB962C8B-B14F-4D97-AF65-F5344CB8AC3E}">
        <p14:creationId xmlns:p14="http://schemas.microsoft.com/office/powerpoint/2010/main" val="3313275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037141903"/>
              </p:ext>
            </p:extLst>
          </p:nvPr>
        </p:nvGraphicFramePr>
        <p:xfrm>
          <a:off x="1278539" y="1219202"/>
          <a:ext cx="7445968" cy="5255311"/>
        </p:xfrm>
        <a:graphic>
          <a:graphicData uri="http://schemas.openxmlformats.org/drawingml/2006/table">
            <a:tbl>
              <a:tblPr firstRow="1" bandRow="1">
                <a:tableStyleId>{5C22544A-7EE6-4342-B048-85BDC9FD1C3A}</a:tableStyleId>
              </a:tblPr>
              <a:tblGrid>
                <a:gridCol w="1861492"/>
                <a:gridCol w="1861492"/>
                <a:gridCol w="1861492"/>
                <a:gridCol w="1861492"/>
              </a:tblGrid>
              <a:tr h="546487">
                <a:tc>
                  <a:txBody>
                    <a:bodyPr/>
                    <a:lstStyle/>
                    <a:p>
                      <a:pPr algn="ctr"/>
                      <a:r>
                        <a:rPr lang="it-IT" sz="1600" noProof="0" dirty="0" smtClean="0">
                          <a:latin typeface="Garamond" panose="02020404030301010803" pitchFamily="18" charset="0"/>
                        </a:rPr>
                        <a:t>Metodi</a:t>
                      </a:r>
                      <a:endParaRPr lang="it-IT" sz="1600" noProof="0" dirty="0">
                        <a:latin typeface="Garamond" panose="02020404030301010803" pitchFamily="18" charset="0"/>
                      </a:endParaRPr>
                    </a:p>
                  </a:txBody>
                  <a:tcPr marL="68580" marR="68580" marT="34290" marB="34290" anchor="ctr">
                    <a:solidFill>
                      <a:srgbClr val="002060"/>
                    </a:solidFill>
                  </a:tcPr>
                </a:tc>
                <a:tc>
                  <a:txBody>
                    <a:bodyPr/>
                    <a:lstStyle/>
                    <a:p>
                      <a:pPr algn="ctr"/>
                      <a:r>
                        <a:rPr lang="it-IT" sz="1600" noProof="0" dirty="0" smtClean="0">
                          <a:latin typeface="Garamond" panose="02020404030301010803" pitchFamily="18" charset="0"/>
                        </a:rPr>
                        <a:t>Punti di forza</a:t>
                      </a:r>
                      <a:endParaRPr lang="it-IT" sz="1600" noProof="0" dirty="0">
                        <a:latin typeface="Garamond" panose="02020404030301010803" pitchFamily="18" charset="0"/>
                      </a:endParaRPr>
                    </a:p>
                  </a:txBody>
                  <a:tcPr marL="68580" marR="68580" marT="34290" marB="34290" anchor="ctr">
                    <a:solidFill>
                      <a:srgbClr val="002060"/>
                    </a:solidFill>
                  </a:tcPr>
                </a:tc>
                <a:tc>
                  <a:txBody>
                    <a:bodyPr/>
                    <a:lstStyle/>
                    <a:p>
                      <a:pPr algn="ctr"/>
                      <a:r>
                        <a:rPr lang="it-IT" sz="1600" noProof="0" dirty="0" smtClean="0">
                          <a:latin typeface="Garamond" panose="02020404030301010803" pitchFamily="18" charset="0"/>
                        </a:rPr>
                        <a:t>Punti di debolezza</a:t>
                      </a:r>
                      <a:endParaRPr lang="it-IT" sz="1600" noProof="0" dirty="0">
                        <a:latin typeface="Garamond" panose="02020404030301010803" pitchFamily="18" charset="0"/>
                      </a:endParaRPr>
                    </a:p>
                  </a:txBody>
                  <a:tcPr marL="68580" marR="68580" marT="34290" marB="34290" anchor="ctr">
                    <a:solidFill>
                      <a:srgbClr val="002060"/>
                    </a:solidFill>
                  </a:tcPr>
                </a:tc>
                <a:tc>
                  <a:txBody>
                    <a:bodyPr/>
                    <a:lstStyle/>
                    <a:p>
                      <a:pPr algn="ctr"/>
                      <a:r>
                        <a:rPr lang="it-IT" sz="1600" noProof="0" dirty="0" smtClean="0">
                          <a:latin typeface="Garamond" panose="02020404030301010803" pitchFamily="18" charset="0"/>
                        </a:rPr>
                        <a:t>Utilizzo</a:t>
                      </a:r>
                      <a:endParaRPr lang="it-IT" sz="1600" noProof="0" dirty="0">
                        <a:latin typeface="Garamond" panose="02020404030301010803" pitchFamily="18" charset="0"/>
                      </a:endParaRPr>
                    </a:p>
                  </a:txBody>
                  <a:tcPr marL="68580" marR="68580" marT="34290" marB="34290" anchor="ctr">
                    <a:solidFill>
                      <a:srgbClr val="002060"/>
                    </a:solidFill>
                  </a:tcPr>
                </a:tc>
              </a:tr>
              <a:tr h="782321">
                <a:tc>
                  <a:txBody>
                    <a:bodyPr/>
                    <a:lstStyle/>
                    <a:p>
                      <a:pPr algn="ctr"/>
                      <a:r>
                        <a:rPr lang="it-IT" sz="1600" noProof="0" dirty="0" smtClean="0">
                          <a:solidFill>
                            <a:schemeClr val="tx1"/>
                          </a:solidFill>
                          <a:latin typeface="Garamond" panose="02020404030301010803" pitchFamily="18" charset="0"/>
                        </a:rPr>
                        <a:t>CUP</a:t>
                      </a:r>
                      <a:endParaRPr lang="it-IT" sz="1600" noProof="0" dirty="0">
                        <a:solidFill>
                          <a:schemeClr val="tx1"/>
                        </a:solidFill>
                        <a:latin typeface="Garamond" panose="02020404030301010803" pitchFamily="18" charset="0"/>
                      </a:endParaRPr>
                    </a:p>
                  </a:txBody>
                  <a:tcPr marL="68580" marR="68580" marT="34290" marB="34290" anchor="ctr">
                    <a:solidFill>
                      <a:srgbClr val="002060">
                        <a:alpha val="37000"/>
                      </a:srgbClr>
                    </a:solidFill>
                  </a:tcPr>
                </a:tc>
                <a:tc>
                  <a:txBody>
                    <a:bodyPr/>
                    <a:lstStyle/>
                    <a:p>
                      <a:pPr algn="ctr"/>
                      <a:r>
                        <a:rPr lang="it-IT" sz="1600" i="0" noProof="0" dirty="0" smtClean="0">
                          <a:latin typeface="Garamond" panose="02020404030301010803" pitchFamily="18" charset="0"/>
                        </a:rPr>
                        <a:t>Perfetto prezzo di libera</a:t>
                      </a:r>
                      <a:r>
                        <a:rPr lang="it-IT" sz="1600" i="0" baseline="0" noProof="0" dirty="0" smtClean="0">
                          <a:latin typeface="Garamond" panose="02020404030301010803" pitchFamily="18" charset="0"/>
                        </a:rPr>
                        <a:t> concorrenza</a:t>
                      </a:r>
                      <a:endParaRPr lang="it-IT" sz="1600" i="0" noProof="0" dirty="0">
                        <a:latin typeface="Garamond" panose="02020404030301010803" pitchFamily="18" charset="0"/>
                      </a:endParaRPr>
                    </a:p>
                  </a:txBody>
                  <a:tcPr marL="68580" marR="68580" marT="34290" marB="34290" anchor="ctr">
                    <a:solidFill>
                      <a:srgbClr val="002060">
                        <a:alpha val="37000"/>
                      </a:srgbClr>
                    </a:solidFill>
                  </a:tcPr>
                </a:tc>
                <a:tc>
                  <a:txBody>
                    <a:bodyPr/>
                    <a:lstStyle/>
                    <a:p>
                      <a:pPr algn="ctr"/>
                      <a:r>
                        <a:rPr lang="it-IT" sz="1600" i="0" noProof="0" dirty="0" smtClean="0">
                          <a:latin typeface="Garamond" panose="02020404030301010803" pitchFamily="18" charset="0"/>
                        </a:rPr>
                        <a:t>Richiede</a:t>
                      </a:r>
                      <a:r>
                        <a:rPr lang="it-IT" sz="1600" i="0" baseline="0" noProof="0" dirty="0" smtClean="0">
                          <a:latin typeface="Garamond" panose="02020404030301010803" pitchFamily="18" charset="0"/>
                        </a:rPr>
                        <a:t> elevate comparabilità di tutti i fattori</a:t>
                      </a:r>
                      <a:endParaRPr lang="it-IT" sz="1600" i="0" noProof="0" dirty="0">
                        <a:latin typeface="Garamond" panose="02020404030301010803" pitchFamily="18" charset="0"/>
                      </a:endParaRPr>
                    </a:p>
                  </a:txBody>
                  <a:tcPr marL="68580" marR="68580" marT="34290" marB="34290" anchor="ctr">
                    <a:solidFill>
                      <a:srgbClr val="002060">
                        <a:alpha val="37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Qualsiasi transazione, + interessi + canoni</a:t>
                      </a:r>
                    </a:p>
                  </a:txBody>
                  <a:tcPr marL="68580" marR="68580" marT="34290" marB="34290" anchor="ctr">
                    <a:solidFill>
                      <a:srgbClr val="002060">
                        <a:alpha val="37000"/>
                      </a:srgbClr>
                    </a:solidFill>
                  </a:tcPr>
                </a:tc>
              </a:tr>
              <a:tr h="1020744">
                <a:tc>
                  <a:txBody>
                    <a:bodyPr/>
                    <a:lstStyle/>
                    <a:p>
                      <a:pPr algn="ctr"/>
                      <a:r>
                        <a:rPr lang="it-IT" sz="1600" noProof="0" dirty="0" smtClean="0">
                          <a:solidFill>
                            <a:schemeClr val="tx1"/>
                          </a:solidFill>
                          <a:latin typeface="Garamond" panose="02020404030301010803" pitchFamily="18" charset="0"/>
                        </a:rPr>
                        <a:t>RPM</a:t>
                      </a:r>
                      <a:endParaRPr lang="it-IT" sz="1600" noProof="0" dirty="0">
                        <a:solidFill>
                          <a:schemeClr val="tx1"/>
                        </a:solidFill>
                        <a:latin typeface="Garamond" panose="02020404030301010803" pitchFamily="18" charset="0"/>
                      </a:endParaRPr>
                    </a:p>
                  </a:txBody>
                  <a:tcPr marL="68580" marR="68580" marT="34290" marB="34290" anchor="ctr">
                    <a:solidFill>
                      <a:srgbClr val="002060">
                        <a:alpha val="18000"/>
                      </a:srgbClr>
                    </a:solidFill>
                  </a:tcPr>
                </a:tc>
                <a:tc>
                  <a:txBody>
                    <a:bodyPr/>
                    <a:lstStyle/>
                    <a:p>
                      <a:pPr algn="ctr"/>
                      <a:r>
                        <a:rPr lang="it-IT" sz="1600" i="0" noProof="0" dirty="0" smtClean="0">
                          <a:latin typeface="Garamond" panose="02020404030301010803" pitchFamily="18" charset="0"/>
                        </a:rPr>
                        <a:t>Meno sensibile alle differenze di prodotto</a:t>
                      </a:r>
                      <a:endParaRPr lang="it-IT" sz="1600" i="0" noProof="0" dirty="0">
                        <a:latin typeface="Garamond" panose="02020404030301010803" pitchFamily="18" charset="0"/>
                      </a:endParaRPr>
                    </a:p>
                  </a:txBody>
                  <a:tcPr marL="68580" marR="68580" marT="34290" marB="34290" anchor="ctr">
                    <a:solidFill>
                      <a:srgbClr val="002060">
                        <a:alpha val="1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Richiede dettagli informativi sulle riclassificazioni del bilancio</a:t>
                      </a:r>
                    </a:p>
                  </a:txBody>
                  <a:tcPr marL="68580" marR="68580" marT="34290" marB="34290" anchor="ctr">
                    <a:solidFill>
                      <a:srgbClr val="002060">
                        <a:alpha val="1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Società distributrici, commerciali, agenti</a:t>
                      </a:r>
                    </a:p>
                  </a:txBody>
                  <a:tcPr marL="68580" marR="68580" marT="34290" marB="34290" anchor="ctr">
                    <a:solidFill>
                      <a:srgbClr val="002060">
                        <a:alpha val="18000"/>
                      </a:srgbClr>
                    </a:solidFill>
                  </a:tcPr>
                </a:tc>
              </a:tr>
              <a:tr h="1020744">
                <a:tc>
                  <a:txBody>
                    <a:bodyPr/>
                    <a:lstStyle/>
                    <a:p>
                      <a:pPr algn="ctr"/>
                      <a:r>
                        <a:rPr lang="it-IT" sz="1600" noProof="0" dirty="0" smtClean="0">
                          <a:solidFill>
                            <a:schemeClr val="tx1"/>
                          </a:solidFill>
                          <a:latin typeface="Garamond" panose="02020404030301010803" pitchFamily="18" charset="0"/>
                        </a:rPr>
                        <a:t>CPM</a:t>
                      </a:r>
                      <a:endParaRPr lang="it-IT" sz="1600" noProof="0" dirty="0">
                        <a:solidFill>
                          <a:schemeClr val="tx1"/>
                        </a:solidFill>
                        <a:latin typeface="Garamond" panose="02020404030301010803" pitchFamily="18" charset="0"/>
                      </a:endParaRPr>
                    </a:p>
                  </a:txBody>
                  <a:tcPr marL="68580" marR="68580" marT="34290" marB="34290" anchor="ctr">
                    <a:solidFill>
                      <a:srgbClr val="002060">
                        <a:alpha val="38000"/>
                      </a:srgbClr>
                    </a:solidFill>
                  </a:tcPr>
                </a:tc>
                <a:tc>
                  <a:txBody>
                    <a:bodyPr/>
                    <a:lstStyle/>
                    <a:p>
                      <a:pPr algn="ctr"/>
                      <a:r>
                        <a:rPr lang="it-IT" sz="1600" i="0" noProof="0" dirty="0" smtClean="0">
                          <a:latin typeface="Garamond" panose="02020404030301010803" pitchFamily="18" charset="0"/>
                        </a:rPr>
                        <a:t>Meno sensibile alle differenze di prodotto</a:t>
                      </a:r>
                      <a:endParaRPr lang="it-IT" sz="1600" i="0" noProof="0" dirty="0">
                        <a:latin typeface="Garamond" panose="02020404030301010803" pitchFamily="18" charset="0"/>
                      </a:endParaRPr>
                    </a:p>
                  </a:txBody>
                  <a:tcPr marL="68580" marR="68580" marT="34290" marB="34290" anchor="ctr">
                    <a:solidFill>
                      <a:srgbClr val="002060">
                        <a:alpha val="3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Richiede dettagli informativi sulle riclassificazioni del bilancio</a:t>
                      </a:r>
                    </a:p>
                  </a:txBody>
                  <a:tcPr marL="68580" marR="68580" marT="34290" marB="34290" anchor="ctr">
                    <a:solidFill>
                      <a:srgbClr val="002060">
                        <a:alpha val="3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Società produttrici, servizi</a:t>
                      </a:r>
                    </a:p>
                  </a:txBody>
                  <a:tcPr marL="68580" marR="68580" marT="34290" marB="34290" anchor="ctr">
                    <a:solidFill>
                      <a:srgbClr val="002060">
                        <a:alpha val="38000"/>
                      </a:srgbClr>
                    </a:solidFill>
                  </a:tcPr>
                </a:tc>
              </a:tr>
              <a:tr h="1020744">
                <a:tc>
                  <a:txBody>
                    <a:bodyPr/>
                    <a:lstStyle/>
                    <a:p>
                      <a:pPr algn="ctr"/>
                      <a:r>
                        <a:rPr lang="it-IT" sz="1600" noProof="0" dirty="0" smtClean="0">
                          <a:solidFill>
                            <a:schemeClr val="tx1"/>
                          </a:solidFill>
                          <a:latin typeface="Garamond" panose="02020404030301010803" pitchFamily="18" charset="0"/>
                        </a:rPr>
                        <a:t>TNMM</a:t>
                      </a:r>
                      <a:endParaRPr lang="it-IT" sz="1600" noProof="0" dirty="0">
                        <a:solidFill>
                          <a:schemeClr val="tx1"/>
                        </a:solidFill>
                        <a:latin typeface="Garamond" panose="02020404030301010803" pitchFamily="18" charset="0"/>
                      </a:endParaRPr>
                    </a:p>
                  </a:txBody>
                  <a:tcPr marL="68580" marR="68580" marT="34290" marB="34290" anchor="ctr">
                    <a:solidFill>
                      <a:srgbClr val="002060">
                        <a:alpha val="18000"/>
                      </a:srgbClr>
                    </a:solidFill>
                  </a:tcPr>
                </a:tc>
                <a:tc>
                  <a:txBody>
                    <a:bodyPr/>
                    <a:lstStyle/>
                    <a:p>
                      <a:pPr algn="ctr"/>
                      <a:r>
                        <a:rPr lang="it-IT" sz="1600" i="0" noProof="0" dirty="0" smtClean="0">
                          <a:latin typeface="Garamond" panose="02020404030301010803" pitchFamily="18" charset="0"/>
                        </a:rPr>
                        <a:t>Permette</a:t>
                      </a:r>
                      <a:r>
                        <a:rPr lang="it-IT" sz="1600" i="0" baseline="0" noProof="0" dirty="0" smtClean="0">
                          <a:latin typeface="Garamond" panose="02020404030301010803" pitchFamily="18" charset="0"/>
                        </a:rPr>
                        <a:t> confronti anche con funzioni e prodotti diversi</a:t>
                      </a:r>
                      <a:endParaRPr lang="it-IT" sz="1600" i="0" noProof="0" dirty="0">
                        <a:latin typeface="Garamond" panose="02020404030301010803" pitchFamily="18" charset="0"/>
                      </a:endParaRPr>
                    </a:p>
                  </a:txBody>
                  <a:tcPr marL="68580" marR="68580" marT="34290" marB="34290" anchor="ctr">
                    <a:solidFill>
                      <a:srgbClr val="002060">
                        <a:alpha val="1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Necessario utilizzo database</a:t>
                      </a:r>
                    </a:p>
                  </a:txBody>
                  <a:tcPr marL="68580" marR="68580" marT="34290" marB="34290" anchor="ctr">
                    <a:solidFill>
                      <a:srgbClr val="002060">
                        <a:alpha val="1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Qualsiasi transazione, se disponibili informazioni</a:t>
                      </a:r>
                    </a:p>
                  </a:txBody>
                  <a:tcPr marL="68580" marR="68580" marT="34290" marB="34290" anchor="ctr">
                    <a:solidFill>
                      <a:srgbClr val="002060">
                        <a:alpha val="18000"/>
                      </a:srgbClr>
                    </a:solidFill>
                  </a:tcPr>
                </a:tc>
              </a:tr>
              <a:tr h="782321">
                <a:tc>
                  <a:txBody>
                    <a:bodyPr/>
                    <a:lstStyle/>
                    <a:p>
                      <a:pPr marL="0" algn="ctr" defTabSz="914400" rtl="0" eaLnBrk="1" latinLnBrk="0" hangingPunct="1"/>
                      <a:r>
                        <a:rPr lang="it-IT" sz="1600" kern="1200" noProof="0" dirty="0" smtClean="0">
                          <a:solidFill>
                            <a:schemeClr val="tx1"/>
                          </a:solidFill>
                          <a:latin typeface="Garamond" panose="02020404030301010803" pitchFamily="18" charset="0"/>
                          <a:ea typeface="+mn-ea"/>
                          <a:cs typeface="+mn-cs"/>
                        </a:rPr>
                        <a:t>PSM</a:t>
                      </a:r>
                      <a:endParaRPr lang="it-IT" sz="1600" kern="1200" noProof="0" dirty="0">
                        <a:solidFill>
                          <a:schemeClr val="tx1"/>
                        </a:solidFill>
                        <a:latin typeface="Garamond" panose="02020404030301010803" pitchFamily="18" charset="0"/>
                        <a:ea typeface="+mn-ea"/>
                        <a:cs typeface="+mn-cs"/>
                      </a:endParaRPr>
                    </a:p>
                  </a:txBody>
                  <a:tcPr marL="68580" marR="68580" marT="34290" marB="34290" anchor="ctr">
                    <a:solidFill>
                      <a:srgbClr val="002060">
                        <a:alpha val="38000"/>
                      </a:srgbClr>
                    </a:solidFill>
                  </a:tcPr>
                </a:tc>
                <a:tc>
                  <a:txBody>
                    <a:bodyPr/>
                    <a:lstStyle/>
                    <a:p>
                      <a:pPr marL="0" algn="ctr" defTabSz="914400" rtl="0" eaLnBrk="1" latinLnBrk="0" hangingPunct="1"/>
                      <a:r>
                        <a:rPr lang="it-IT" sz="1600" i="0" kern="1200" noProof="0" dirty="0" smtClean="0">
                          <a:solidFill>
                            <a:schemeClr val="dk1"/>
                          </a:solidFill>
                          <a:latin typeface="Garamond" panose="02020404030301010803" pitchFamily="18" charset="0"/>
                          <a:ea typeface="+mn-ea"/>
                          <a:cs typeface="+mn-cs"/>
                        </a:rPr>
                        <a:t>Metodo concettualmente ottimale (?)</a:t>
                      </a:r>
                      <a:endParaRPr lang="it-IT" sz="1600" i="0" kern="1200" noProof="0" dirty="0">
                        <a:solidFill>
                          <a:schemeClr val="dk1"/>
                        </a:solidFill>
                        <a:latin typeface="Garamond" panose="02020404030301010803" pitchFamily="18" charset="0"/>
                        <a:ea typeface="+mn-ea"/>
                        <a:cs typeface="+mn-cs"/>
                      </a:endParaRPr>
                    </a:p>
                  </a:txBody>
                  <a:tcPr marL="68580" marR="68580" marT="34290" marB="34290" anchor="ctr">
                    <a:solidFill>
                      <a:srgbClr val="002060">
                        <a:alpha val="3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Processo di determinazione complesso</a:t>
                      </a:r>
                    </a:p>
                  </a:txBody>
                  <a:tcPr marL="68580" marR="68580" marT="34290" marB="34290" anchor="ctr">
                    <a:solidFill>
                      <a:srgbClr val="002060">
                        <a:alpha val="38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i="0" noProof="0" dirty="0" smtClean="0">
                          <a:latin typeface="Garamond" panose="02020404030301010803" pitchFamily="18" charset="0"/>
                        </a:rPr>
                        <a:t>Entrambe le parti posseggono intangibili specifici</a:t>
                      </a:r>
                    </a:p>
                  </a:txBody>
                  <a:tcPr marL="68580" marR="68580" marT="34290" marB="34290" anchor="ctr">
                    <a:solidFill>
                      <a:srgbClr val="002060">
                        <a:alpha val="38000"/>
                      </a:srgbClr>
                    </a:solidFill>
                  </a:tcPr>
                </a:tc>
              </a:tr>
            </a:tbl>
          </a:graphicData>
        </a:graphic>
      </p:graphicFrame>
      <p:sp>
        <p:nvSpPr>
          <p:cNvPr id="12" name="Left Brace 11"/>
          <p:cNvSpPr/>
          <p:nvPr/>
        </p:nvSpPr>
        <p:spPr>
          <a:xfrm>
            <a:off x="732854" y="2132578"/>
            <a:ext cx="362902" cy="194758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dirty="0"/>
          </a:p>
        </p:txBody>
      </p:sp>
      <p:sp>
        <p:nvSpPr>
          <p:cNvPr id="13" name="Left Brace 12"/>
          <p:cNvSpPr/>
          <p:nvPr/>
        </p:nvSpPr>
        <p:spPr>
          <a:xfrm>
            <a:off x="714995" y="5041447"/>
            <a:ext cx="362902" cy="10733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dirty="0"/>
          </a:p>
        </p:txBody>
      </p:sp>
      <p:sp>
        <p:nvSpPr>
          <p:cNvPr id="7" name="TextBox 6"/>
          <p:cNvSpPr txBox="1"/>
          <p:nvPr/>
        </p:nvSpPr>
        <p:spPr>
          <a:xfrm>
            <a:off x="269660" y="4603578"/>
            <a:ext cx="430887" cy="1765240"/>
          </a:xfrm>
          <a:prstGeom prst="rect">
            <a:avLst/>
          </a:prstGeom>
          <a:noFill/>
        </p:spPr>
        <p:txBody>
          <a:bodyPr vert="vert270" wrap="square" rtlCol="0">
            <a:spAutoFit/>
          </a:bodyPr>
          <a:lstStyle/>
          <a:p>
            <a:r>
              <a:rPr lang="it-IT" sz="1600" dirty="0" smtClean="0">
                <a:latin typeface="Garamond" panose="02020404030301010803" pitchFamily="18" charset="0"/>
              </a:rPr>
              <a:t>Metodi reddituali</a:t>
            </a:r>
            <a:endParaRPr lang="it-IT" sz="1600" dirty="0">
              <a:latin typeface="Garamond" panose="02020404030301010803" pitchFamily="18" charset="0"/>
            </a:endParaRPr>
          </a:p>
        </p:txBody>
      </p:sp>
      <p:sp>
        <p:nvSpPr>
          <p:cNvPr id="14" name="TextBox 13"/>
          <p:cNvSpPr txBox="1"/>
          <p:nvPr/>
        </p:nvSpPr>
        <p:spPr>
          <a:xfrm>
            <a:off x="228415" y="1885603"/>
            <a:ext cx="430887" cy="2014991"/>
          </a:xfrm>
          <a:prstGeom prst="rect">
            <a:avLst/>
          </a:prstGeom>
          <a:noFill/>
        </p:spPr>
        <p:txBody>
          <a:bodyPr vert="vert270" wrap="square" rtlCol="0">
            <a:spAutoFit/>
          </a:bodyPr>
          <a:lstStyle/>
          <a:p>
            <a:r>
              <a:rPr lang="it-IT" sz="1600" dirty="0" smtClean="0">
                <a:latin typeface="Garamond" panose="02020404030301010803" pitchFamily="18" charset="0"/>
              </a:rPr>
              <a:t>Metodi</a:t>
            </a:r>
            <a:r>
              <a:rPr lang="it-IT" sz="1100" dirty="0" smtClean="0"/>
              <a:t> </a:t>
            </a:r>
            <a:r>
              <a:rPr lang="it-IT" sz="1600" dirty="0" smtClean="0">
                <a:latin typeface="Garamond" panose="02020404030301010803" pitchFamily="18" charset="0"/>
              </a:rPr>
              <a:t>tradizionali</a:t>
            </a:r>
            <a:endParaRPr lang="it-IT" sz="1600" dirty="0">
              <a:latin typeface="Garamond" panose="02020404030301010803" pitchFamily="18" charset="0"/>
            </a:endParaRPr>
          </a:p>
        </p:txBody>
      </p:sp>
      <p:sp>
        <p:nvSpPr>
          <p:cNvPr id="15" name="TextBox 14"/>
          <p:cNvSpPr txBox="1"/>
          <p:nvPr/>
        </p:nvSpPr>
        <p:spPr>
          <a:xfrm>
            <a:off x="600959" y="438412"/>
            <a:ext cx="8123548" cy="523220"/>
          </a:xfrm>
          <a:prstGeom prst="rect">
            <a:avLst/>
          </a:prstGeom>
          <a:noFill/>
        </p:spPr>
        <p:txBody>
          <a:bodyPr wrap="square" rtlCol="0">
            <a:spAutoFit/>
          </a:bodyPr>
          <a:lstStyle/>
          <a:p>
            <a:r>
              <a:rPr lang="it-IT" sz="2800" b="1" i="1" u="sng" dirty="0" smtClean="0">
                <a:latin typeface="Garamond" panose="02020404030301010803" pitchFamily="18" charset="0"/>
              </a:rPr>
              <a:t>Forze e debolezze dei metodi</a:t>
            </a:r>
            <a:endParaRPr lang="it-IT" sz="2800" b="1" i="1" u="sng" dirty="0">
              <a:latin typeface="Garamond" panose="02020404030301010803" pitchFamily="18" charset="0"/>
            </a:endParaRPr>
          </a:p>
        </p:txBody>
      </p:sp>
      <p:grpSp>
        <p:nvGrpSpPr>
          <p:cNvPr id="16" name="Group 15"/>
          <p:cNvGrpSpPr/>
          <p:nvPr/>
        </p:nvGrpSpPr>
        <p:grpSpPr>
          <a:xfrm>
            <a:off x="395926" y="364176"/>
            <a:ext cx="8328581" cy="148472"/>
            <a:chOff x="527901" y="527901"/>
            <a:chExt cx="11104775" cy="197963"/>
          </a:xfrm>
        </p:grpSpPr>
        <p:cxnSp>
          <p:nvCxnSpPr>
            <p:cNvPr id="17" name="Straight Connector 16"/>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60</a:t>
            </a:fld>
            <a:endParaRPr lang="en-US"/>
          </a:p>
        </p:txBody>
      </p:sp>
    </p:spTree>
    <p:extLst>
      <p:ext uri="{BB962C8B-B14F-4D97-AF65-F5344CB8AC3E}">
        <p14:creationId xmlns:p14="http://schemas.microsoft.com/office/powerpoint/2010/main" val="3302431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6391012" y="1379838"/>
            <a:ext cx="2093961" cy="4024183"/>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ctangle 3"/>
          <p:cNvSpPr/>
          <p:nvPr/>
        </p:nvSpPr>
        <p:spPr>
          <a:xfrm>
            <a:off x="3912973" y="1495168"/>
            <a:ext cx="1647568" cy="708454"/>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8" name="Left-Right Arrow Callout 7"/>
          <p:cNvSpPr/>
          <p:nvPr/>
        </p:nvSpPr>
        <p:spPr>
          <a:xfrm rot="5400000">
            <a:off x="6750173" y="2736791"/>
            <a:ext cx="1376661"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9" name="Pentagon 8"/>
          <p:cNvSpPr/>
          <p:nvPr/>
        </p:nvSpPr>
        <p:spPr>
          <a:xfrm>
            <a:off x="6650503" y="1659464"/>
            <a:ext cx="1706395" cy="713209"/>
          </a:xfrm>
          <a:prstGeom prst="homePlate">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bg1"/>
                </a:solidFill>
                <a:latin typeface="Garamond" panose="02020404030301010803" pitchFamily="18" charset="0"/>
              </a:rPr>
              <a:t>PREZZO DI VENDITA INTERCOMPANY</a:t>
            </a:r>
            <a:endParaRPr lang="it-IT" sz="1200" b="1" dirty="0">
              <a:solidFill>
                <a:schemeClr val="bg1"/>
              </a:solidFill>
              <a:latin typeface="Garamond" panose="02020404030301010803" pitchFamily="18" charset="0"/>
            </a:endParaRPr>
          </a:p>
        </p:txBody>
      </p:sp>
      <p:sp>
        <p:nvSpPr>
          <p:cNvPr id="10" name="Pentagon 9"/>
          <p:cNvSpPr/>
          <p:nvPr/>
        </p:nvSpPr>
        <p:spPr>
          <a:xfrm>
            <a:off x="6650504" y="4416391"/>
            <a:ext cx="1706394" cy="713209"/>
          </a:xfrm>
          <a:prstGeom prst="homePlate">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VENDITA INDIPENDENTE</a:t>
            </a:r>
            <a:endParaRPr lang="it-IT" sz="1200" b="1" dirty="0">
              <a:solidFill>
                <a:schemeClr val="tx1"/>
              </a:solidFill>
              <a:latin typeface="Garamond" panose="02020404030301010803" pitchFamily="18" charset="0"/>
            </a:endParaRPr>
          </a:p>
        </p:txBody>
      </p:sp>
      <p:sp>
        <p:nvSpPr>
          <p:cNvPr id="17" name="Rectangle 16"/>
          <p:cNvSpPr/>
          <p:nvPr/>
        </p:nvSpPr>
        <p:spPr>
          <a:xfrm>
            <a:off x="2608826" y="2021847"/>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Vendita infragruppo</a:t>
            </a:r>
          </a:p>
        </p:txBody>
      </p:sp>
      <p:sp>
        <p:nvSpPr>
          <p:cNvPr id="18" name="Rectangle 17"/>
          <p:cNvSpPr/>
          <p:nvPr/>
        </p:nvSpPr>
        <p:spPr>
          <a:xfrm>
            <a:off x="1478303" y="3245709"/>
            <a:ext cx="1020719"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solidFill>
                  <a:schemeClr val="tx1"/>
                </a:solidFill>
                <a:latin typeface="Garamond" panose="02020404030301010803" pitchFamily="18" charset="0"/>
              </a:rPr>
              <a:t>Vendita indipendente</a:t>
            </a:r>
          </a:p>
        </p:txBody>
      </p:sp>
      <p:sp>
        <p:nvSpPr>
          <p:cNvPr id="20" name="Right Arrow Callout 19"/>
          <p:cNvSpPr/>
          <p:nvPr/>
        </p:nvSpPr>
        <p:spPr>
          <a:xfrm>
            <a:off x="915684" y="1495168"/>
            <a:ext cx="2939624" cy="716692"/>
          </a:xfrm>
          <a:prstGeom prst="rightArrowCallout">
            <a:avLst>
              <a:gd name="adj1" fmla="val 25000"/>
              <a:gd name="adj2" fmla="val 25000"/>
              <a:gd name="adj3" fmla="val 25000"/>
              <a:gd name="adj4" fmla="val 49844"/>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28" name="TextBox 27"/>
          <p:cNvSpPr txBox="1"/>
          <p:nvPr/>
        </p:nvSpPr>
        <p:spPr>
          <a:xfrm>
            <a:off x="6780764" y="3167172"/>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sp>
        <p:nvSpPr>
          <p:cNvPr id="29" name="Rectangle 28"/>
          <p:cNvSpPr/>
          <p:nvPr/>
        </p:nvSpPr>
        <p:spPr>
          <a:xfrm>
            <a:off x="3912973" y="3050460"/>
            <a:ext cx="1647568" cy="708454"/>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DISTRIBUTORE </a:t>
            </a:r>
            <a:r>
              <a:rPr lang="it-IT" sz="1200" b="1" dirty="0" smtClean="0">
                <a:solidFill>
                  <a:schemeClr val="tx1"/>
                </a:solidFill>
                <a:latin typeface="Garamond" panose="02020404030301010803" pitchFamily="18" charset="0"/>
              </a:rPr>
              <a:t> INDIPENDENTE</a:t>
            </a:r>
            <a:endParaRPr lang="it-IT" sz="1200" b="1" dirty="0">
              <a:solidFill>
                <a:schemeClr val="tx1"/>
              </a:solidFill>
              <a:latin typeface="Garamond" panose="02020404030301010803" pitchFamily="18" charset="0"/>
            </a:endParaRPr>
          </a:p>
        </p:txBody>
      </p:sp>
      <p:cxnSp>
        <p:nvCxnSpPr>
          <p:cNvPr id="36" name="Straight Arrow Connector 35"/>
          <p:cNvCxnSpPr/>
          <p:nvPr/>
        </p:nvCxnSpPr>
        <p:spPr>
          <a:xfrm rot="16200000" flipH="1">
            <a:off x="2115023" y="1831618"/>
            <a:ext cx="1315996" cy="2164574"/>
          </a:xfrm>
          <a:prstGeom prst="curvedConnector2">
            <a:avLst/>
          </a:prstGeom>
          <a:ln w="117475">
            <a:gradFill>
              <a:gsLst>
                <a:gs pos="0">
                  <a:schemeClr val="bg1">
                    <a:lumMod val="85000"/>
                  </a:schemeClr>
                </a:gs>
                <a:gs pos="100000">
                  <a:schemeClr val="tx1">
                    <a:lumMod val="65000"/>
                    <a:lumOff val="35000"/>
                  </a:schemeClr>
                </a:gs>
              </a:gsLst>
              <a:lin ang="5400000" scaled="1"/>
            </a:gradFill>
            <a:beve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938838" y="4421146"/>
            <a:ext cx="1647568" cy="708454"/>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DISTRIBUTORE INDIPENDENTE</a:t>
            </a:r>
          </a:p>
        </p:txBody>
      </p:sp>
      <p:sp>
        <p:nvSpPr>
          <p:cNvPr id="49" name="Right Arrow Callout 48"/>
          <p:cNvSpPr/>
          <p:nvPr/>
        </p:nvSpPr>
        <p:spPr>
          <a:xfrm>
            <a:off x="941549" y="4421146"/>
            <a:ext cx="2939624" cy="716692"/>
          </a:xfrm>
          <a:prstGeom prst="rightArrowCallout">
            <a:avLst>
              <a:gd name="adj1" fmla="val 25000"/>
              <a:gd name="adj2" fmla="val 25000"/>
              <a:gd name="adj3" fmla="val 25000"/>
              <a:gd name="adj4" fmla="val 49844"/>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sp>
        <p:nvSpPr>
          <p:cNvPr id="52" name="TextBox 51"/>
          <p:cNvSpPr txBox="1"/>
          <p:nvPr/>
        </p:nvSpPr>
        <p:spPr>
          <a:xfrm>
            <a:off x="600959" y="438412"/>
            <a:ext cx="6792618"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a:t>
            </a:r>
            <a:endParaRPr lang="en-US" sz="2800" b="1" i="1" u="sng" dirty="0">
              <a:latin typeface="Garamond" panose="02020404030301010803" pitchFamily="18" charset="0"/>
            </a:endParaRPr>
          </a:p>
        </p:txBody>
      </p:sp>
      <p:grpSp>
        <p:nvGrpSpPr>
          <p:cNvPr id="16" name="Group 11"/>
          <p:cNvGrpSpPr/>
          <p:nvPr/>
        </p:nvGrpSpPr>
        <p:grpSpPr>
          <a:xfrm>
            <a:off x="395926" y="364176"/>
            <a:ext cx="8328581" cy="148472"/>
            <a:chOff x="527901" y="527901"/>
            <a:chExt cx="11104775" cy="197963"/>
          </a:xfrm>
        </p:grpSpPr>
        <p:cxnSp>
          <p:nvCxnSpPr>
            <p:cNvPr id="19" name="Straight Connector 12"/>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13"/>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7</a:t>
            </a:fld>
            <a:endParaRPr lang="en-US"/>
          </a:p>
        </p:txBody>
      </p:sp>
    </p:spTree>
    <p:extLst>
      <p:ext uri="{BB962C8B-B14F-4D97-AF65-F5344CB8AC3E}">
        <p14:creationId xmlns:p14="http://schemas.microsoft.com/office/powerpoint/2010/main" val="398114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6391012" y="1379838"/>
            <a:ext cx="2093961" cy="4024183"/>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ctangle 3"/>
          <p:cNvSpPr/>
          <p:nvPr/>
        </p:nvSpPr>
        <p:spPr>
          <a:xfrm>
            <a:off x="4133201" y="2026920"/>
            <a:ext cx="1647568" cy="708454"/>
          </a:xfrm>
          <a:prstGeom prst="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DISTRIBUTORE B GRUPPO</a:t>
            </a:r>
          </a:p>
        </p:txBody>
      </p:sp>
      <p:sp>
        <p:nvSpPr>
          <p:cNvPr id="8" name="Left-Right Arrow Callout 7"/>
          <p:cNvSpPr/>
          <p:nvPr/>
        </p:nvSpPr>
        <p:spPr>
          <a:xfrm rot="5400000">
            <a:off x="6750173" y="2736791"/>
            <a:ext cx="1376661" cy="1315482"/>
          </a:xfrm>
          <a:prstGeom prst="leftRightArrowCallout">
            <a:avLst>
              <a:gd name="adj1" fmla="val 25000"/>
              <a:gd name="adj2" fmla="val 25000"/>
              <a:gd name="adj3" fmla="val 20373"/>
              <a:gd name="adj4" fmla="val 44509"/>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dirty="0">
              <a:solidFill>
                <a:schemeClr val="tx1"/>
              </a:solidFill>
              <a:latin typeface="Garamond" panose="02020404030301010803" pitchFamily="18" charset="0"/>
            </a:endParaRPr>
          </a:p>
        </p:txBody>
      </p:sp>
      <p:sp>
        <p:nvSpPr>
          <p:cNvPr id="9" name="Pentagon 8"/>
          <p:cNvSpPr/>
          <p:nvPr/>
        </p:nvSpPr>
        <p:spPr>
          <a:xfrm>
            <a:off x="6650503" y="1659464"/>
            <a:ext cx="1721491" cy="713209"/>
          </a:xfrm>
          <a:prstGeom prst="homePlate">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bg1"/>
                </a:solidFill>
                <a:latin typeface="Garamond" panose="02020404030301010803" pitchFamily="18" charset="0"/>
              </a:rPr>
              <a:t>PREZZO DI ACQUISTO INTERCOMPANY</a:t>
            </a:r>
            <a:endParaRPr lang="it-IT" sz="1200" b="1" dirty="0">
              <a:solidFill>
                <a:schemeClr val="bg1"/>
              </a:solidFill>
              <a:latin typeface="Garamond" panose="02020404030301010803" pitchFamily="18" charset="0"/>
            </a:endParaRPr>
          </a:p>
        </p:txBody>
      </p:sp>
      <p:sp>
        <p:nvSpPr>
          <p:cNvPr id="10" name="Pentagon 9"/>
          <p:cNvSpPr/>
          <p:nvPr/>
        </p:nvSpPr>
        <p:spPr>
          <a:xfrm>
            <a:off x="6650504" y="4416391"/>
            <a:ext cx="1721490" cy="713209"/>
          </a:xfrm>
          <a:prstGeom prst="homePlate">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smtClean="0">
                <a:solidFill>
                  <a:schemeClr val="tx1"/>
                </a:solidFill>
                <a:latin typeface="Garamond" panose="02020404030301010803" pitchFamily="18" charset="0"/>
              </a:rPr>
              <a:t>PREZZO DI ACQUISTO INDIPENDENTE</a:t>
            </a:r>
            <a:endParaRPr lang="it-IT" sz="1200" b="1" dirty="0">
              <a:solidFill>
                <a:schemeClr val="tx1"/>
              </a:solidFill>
              <a:latin typeface="Garamond" panose="02020404030301010803" pitchFamily="18" charset="0"/>
            </a:endParaRPr>
          </a:p>
        </p:txBody>
      </p:sp>
      <p:sp>
        <p:nvSpPr>
          <p:cNvPr id="17" name="Rectangle 16"/>
          <p:cNvSpPr/>
          <p:nvPr/>
        </p:nvSpPr>
        <p:spPr>
          <a:xfrm>
            <a:off x="2880728" y="2528415"/>
            <a:ext cx="947352"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Acquisto infragruppo</a:t>
            </a:r>
          </a:p>
        </p:txBody>
      </p:sp>
      <p:sp>
        <p:nvSpPr>
          <p:cNvPr id="18" name="Rectangle 17"/>
          <p:cNvSpPr/>
          <p:nvPr/>
        </p:nvSpPr>
        <p:spPr>
          <a:xfrm>
            <a:off x="4184794" y="4251065"/>
            <a:ext cx="1020719" cy="477794"/>
          </a:xfrm>
          <a:prstGeom prst="rect">
            <a:avLst/>
          </a:prstGeom>
          <a:solidFill>
            <a:schemeClr val="bg1"/>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schemeClr val="tx1"/>
                </a:solidFill>
                <a:latin typeface="Garamond" panose="02020404030301010803" pitchFamily="18" charset="0"/>
              </a:rPr>
              <a:t>Acquisto indipendente</a:t>
            </a:r>
            <a:endParaRPr lang="it-IT" sz="1200" dirty="0">
              <a:solidFill>
                <a:schemeClr val="tx1"/>
              </a:solidFill>
              <a:latin typeface="Garamond" panose="02020404030301010803" pitchFamily="18" charset="0"/>
            </a:endParaRPr>
          </a:p>
        </p:txBody>
      </p:sp>
      <p:sp>
        <p:nvSpPr>
          <p:cNvPr id="20" name="Right Arrow Callout 19"/>
          <p:cNvSpPr/>
          <p:nvPr/>
        </p:nvSpPr>
        <p:spPr>
          <a:xfrm>
            <a:off x="1135912" y="2026920"/>
            <a:ext cx="2939624" cy="716692"/>
          </a:xfrm>
          <a:prstGeom prst="rightArrowCallout">
            <a:avLst>
              <a:gd name="adj1" fmla="val 25000"/>
              <a:gd name="adj2" fmla="val 25000"/>
              <a:gd name="adj3" fmla="val 25000"/>
              <a:gd name="adj4" fmla="val 49844"/>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latin typeface="Garamond" panose="02020404030301010803" pitchFamily="18" charset="0"/>
              </a:rPr>
              <a:t>PRODUTTORE A GRUPPO</a:t>
            </a:r>
          </a:p>
        </p:txBody>
      </p:sp>
      <p:sp>
        <p:nvSpPr>
          <p:cNvPr id="28" name="TextBox 27"/>
          <p:cNvSpPr txBox="1"/>
          <p:nvPr/>
        </p:nvSpPr>
        <p:spPr>
          <a:xfrm>
            <a:off x="6780764" y="3167172"/>
            <a:ext cx="1315481" cy="461665"/>
          </a:xfrm>
          <a:prstGeom prst="rect">
            <a:avLst/>
          </a:prstGeom>
          <a:noFill/>
        </p:spPr>
        <p:txBody>
          <a:bodyPr wrap="square" rtlCol="0">
            <a:spAutoFit/>
          </a:bodyPr>
          <a:lstStyle/>
          <a:p>
            <a:pPr algn="ctr"/>
            <a:r>
              <a:rPr lang="it-IT" sz="1200" dirty="0" smtClean="0">
                <a:latin typeface="Garamond" panose="02020404030301010803" pitchFamily="18" charset="0"/>
              </a:rPr>
              <a:t>CONFRONTO TRA</a:t>
            </a:r>
            <a:endParaRPr lang="it-IT" sz="1200" dirty="0">
              <a:latin typeface="Garamond" panose="02020404030301010803" pitchFamily="18" charset="0"/>
            </a:endParaRPr>
          </a:p>
        </p:txBody>
      </p:sp>
      <p:cxnSp>
        <p:nvCxnSpPr>
          <p:cNvPr id="36" name="Straight Arrow Connector 35"/>
          <p:cNvCxnSpPr/>
          <p:nvPr/>
        </p:nvCxnSpPr>
        <p:spPr>
          <a:xfrm rot="11580000" flipH="1">
            <a:off x="3378454" y="2622136"/>
            <a:ext cx="1315996" cy="2387490"/>
          </a:xfrm>
          <a:prstGeom prst="curvedConnector2">
            <a:avLst/>
          </a:prstGeom>
          <a:ln w="117475">
            <a:gradFill>
              <a:gsLst>
                <a:gs pos="0">
                  <a:schemeClr val="bg1">
                    <a:lumMod val="85000"/>
                  </a:schemeClr>
                </a:gs>
                <a:gs pos="100000">
                  <a:schemeClr val="tx1">
                    <a:lumMod val="65000"/>
                    <a:lumOff val="35000"/>
                  </a:schemeClr>
                </a:gs>
              </a:gsLst>
              <a:lin ang="5400000" scaled="1"/>
            </a:gradFill>
            <a:beve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0959" y="438412"/>
            <a:ext cx="6792618"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a:t>
            </a:r>
            <a:endParaRPr lang="en-US" sz="2800" b="1" i="1" u="sng" dirty="0">
              <a:latin typeface="Garamond" panose="02020404030301010803" pitchFamily="18" charset="0"/>
            </a:endParaRPr>
          </a:p>
        </p:txBody>
      </p:sp>
      <p:sp>
        <p:nvSpPr>
          <p:cNvPr id="12" name="Rectangle 11"/>
          <p:cNvSpPr/>
          <p:nvPr/>
        </p:nvSpPr>
        <p:spPr>
          <a:xfrm>
            <a:off x="1656972" y="4424059"/>
            <a:ext cx="1469812" cy="750389"/>
          </a:xfrm>
          <a:prstGeom prst="rect">
            <a:avLst/>
          </a:prstGeom>
          <a:solidFill>
            <a:schemeClr val="bg1">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latin typeface="Garamond" panose="02020404030301010803" pitchFamily="18" charset="0"/>
              </a:rPr>
              <a:t>PRODUTTORE INDIPENDENTE</a:t>
            </a:r>
          </a:p>
        </p:txBody>
      </p:sp>
      <p:grpSp>
        <p:nvGrpSpPr>
          <p:cNvPr id="14" name="Group 11"/>
          <p:cNvGrpSpPr/>
          <p:nvPr/>
        </p:nvGrpSpPr>
        <p:grpSpPr>
          <a:xfrm>
            <a:off x="395926" y="364176"/>
            <a:ext cx="8328581" cy="148472"/>
            <a:chOff x="527901" y="527901"/>
            <a:chExt cx="11104775" cy="197963"/>
          </a:xfrm>
        </p:grpSpPr>
        <p:cxnSp>
          <p:nvCxnSpPr>
            <p:cNvPr id="16" name="Straight Connector 12"/>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3"/>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8</a:t>
            </a:fld>
            <a:endParaRPr lang="en-US"/>
          </a:p>
        </p:txBody>
      </p:sp>
    </p:spTree>
    <p:extLst>
      <p:ext uri="{BB962C8B-B14F-4D97-AF65-F5344CB8AC3E}">
        <p14:creationId xmlns:p14="http://schemas.microsoft.com/office/powerpoint/2010/main" val="145732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627" y="2295771"/>
            <a:ext cx="8617178" cy="4178067"/>
          </a:xfrm>
          <a:prstGeom prst="rect">
            <a:avLst/>
          </a:prstGeom>
        </p:spPr>
        <p:txBody>
          <a:bodyPr wrap="square">
            <a:spAutoFit/>
          </a:bodyPr>
          <a:lstStyle/>
          <a:p>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Mercato rilevante (in linea di massima quello del destinatario dei beni o dei servizi);</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Livello di commercializzazione;</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Qualità del prodotto (sia oggettiva, sia “percepita”);</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Volumi / valori delle transazioni da confrontare ed i tempi in cui sono avvenute;</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Condizioni contrattuali: trasporto, garanzia, sconti, valuta di regolamento, termini di pagamento, ecc.;</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Confezionamento / imballaggio;</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Pubblicità;</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Eventuale concessione di diritti su beni immateriali;</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Applicazione di condizioni “promozionali”.</a:t>
            </a:r>
            <a:endParaRPr lang="it-IT" dirty="0">
              <a:solidFill>
                <a:srgbClr val="000000"/>
              </a:solidFill>
              <a:latin typeface="Garamond" panose="02020404030301010803" pitchFamily="18" charset="0"/>
            </a:endParaRPr>
          </a:p>
        </p:txBody>
      </p:sp>
      <p:sp>
        <p:nvSpPr>
          <p:cNvPr id="6" name="TextBox 5"/>
          <p:cNvSpPr txBox="1"/>
          <p:nvPr/>
        </p:nvSpPr>
        <p:spPr>
          <a:xfrm>
            <a:off x="600959" y="438412"/>
            <a:ext cx="6792618" cy="523220"/>
          </a:xfrm>
          <a:prstGeom prst="rect">
            <a:avLst/>
          </a:prstGeom>
          <a:noFill/>
        </p:spPr>
        <p:txBody>
          <a:bodyPr wrap="square" rtlCol="0">
            <a:spAutoFit/>
          </a:bodyPr>
          <a:lstStyle/>
          <a:p>
            <a:r>
              <a:rPr lang="en-US" sz="2800" b="1" i="1" u="sng" dirty="0" smtClean="0">
                <a:latin typeface="Garamond" panose="02020404030301010803" pitchFamily="18" charset="0"/>
              </a:rPr>
              <a:t>CUP – Comparable Uncontrolled Price</a:t>
            </a:r>
            <a:endParaRPr lang="en-US" sz="2800" b="1" i="1" u="sng" dirty="0">
              <a:latin typeface="Garamond" panose="02020404030301010803" pitchFamily="18" charset="0"/>
            </a:endParaRPr>
          </a:p>
        </p:txBody>
      </p:sp>
      <p:sp>
        <p:nvSpPr>
          <p:cNvPr id="7" name="TextBox 6"/>
          <p:cNvSpPr txBox="1"/>
          <p:nvPr/>
        </p:nvSpPr>
        <p:spPr>
          <a:xfrm>
            <a:off x="659262" y="1484720"/>
            <a:ext cx="8065245" cy="1200329"/>
          </a:xfrm>
          <a:prstGeom prst="rect">
            <a:avLst/>
          </a:prstGeom>
          <a:noFill/>
        </p:spPr>
        <p:txBody>
          <a:bodyPr wrap="square" rtlCol="0">
            <a:spAutoFit/>
          </a:bodyPr>
          <a:lstStyle/>
          <a:p>
            <a:pPr algn="just"/>
            <a:r>
              <a:rPr lang="it-IT" b="1" dirty="0">
                <a:solidFill>
                  <a:srgbClr val="000000"/>
                </a:solidFill>
                <a:latin typeface="Garamond" panose="02020404030301010803" pitchFamily="18" charset="0"/>
              </a:rPr>
              <a:t>Per giudicare se una transazione sul libero mercato sia comparabile a quella oggetto </a:t>
            </a:r>
            <a:r>
              <a:rPr lang="it-IT" b="1" dirty="0" smtClean="0">
                <a:solidFill>
                  <a:srgbClr val="000000"/>
                </a:solidFill>
                <a:latin typeface="Garamond" panose="02020404030301010803" pitchFamily="18" charset="0"/>
              </a:rPr>
              <a:t>di verifica</a:t>
            </a:r>
            <a:r>
              <a:rPr lang="it-IT" dirty="0">
                <a:solidFill>
                  <a:srgbClr val="000000"/>
                </a:solidFill>
                <a:latin typeface="Garamond" panose="02020404030301010803" pitchFamily="18" charset="0"/>
              </a:rPr>
              <a:t>, occorrerà fare riferimento, oltre al tipo di bene o servizio scambiato, anche </a:t>
            </a:r>
            <a:r>
              <a:rPr lang="it-IT" dirty="0" smtClean="0">
                <a:solidFill>
                  <a:srgbClr val="000000"/>
                </a:solidFill>
                <a:latin typeface="Garamond" panose="02020404030301010803" pitchFamily="18" charset="0"/>
              </a:rPr>
              <a:t>ad un’ulteriore </a:t>
            </a:r>
            <a:r>
              <a:rPr lang="it-IT" dirty="0">
                <a:solidFill>
                  <a:srgbClr val="000000"/>
                </a:solidFill>
                <a:latin typeface="Garamond" panose="02020404030301010803" pitchFamily="18" charset="0"/>
              </a:rPr>
              <a:t>serie di elementi, quali, ad esempio:</a:t>
            </a:r>
          </a:p>
          <a:p>
            <a:endParaRPr lang="en-US" dirty="0"/>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9</a:t>
            </a:fld>
            <a:endParaRPr lang="en-US"/>
          </a:p>
        </p:txBody>
      </p:sp>
    </p:spTree>
    <p:extLst>
      <p:ext uri="{BB962C8B-B14F-4D97-AF65-F5344CB8AC3E}">
        <p14:creationId xmlns:p14="http://schemas.microsoft.com/office/powerpoint/2010/main" val="85957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3750</TotalTime>
  <Words>5511</Words>
  <Application>Microsoft Office PowerPoint</Application>
  <PresentationFormat>On-screen Show (4:3)</PresentationFormat>
  <Paragraphs>656</Paragraphs>
  <Slides>60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Arial</vt:lpstr>
      <vt:lpstr>Calibri</vt:lpstr>
      <vt:lpstr>Calibri Light</vt:lpstr>
      <vt:lpstr>Courier New</vt:lpstr>
      <vt:lpstr>Garamond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PwC IT</dc:creator>
  <cp:lastModifiedBy>PwC Tax</cp:lastModifiedBy>
  <cp:revision>128</cp:revision>
  <cp:lastPrinted>2016-03-18T09:01:48Z</cp:lastPrinted>
  <dcterms:created xsi:type="dcterms:W3CDTF">2016-03-15T16:58:04Z</dcterms:created>
  <dcterms:modified xsi:type="dcterms:W3CDTF">2016-03-21T10:43:25Z</dcterms:modified>
</cp:coreProperties>
</file>