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9" r:id="rId4"/>
    <p:sldId id="340" r:id="rId5"/>
    <p:sldId id="293" r:id="rId6"/>
    <p:sldId id="292" r:id="rId7"/>
    <p:sldId id="294" r:id="rId8"/>
    <p:sldId id="295" r:id="rId9"/>
    <p:sldId id="298" r:id="rId10"/>
    <p:sldId id="300" r:id="rId11"/>
    <p:sldId id="301" r:id="rId12"/>
    <p:sldId id="302" r:id="rId13"/>
    <p:sldId id="331" r:id="rId14"/>
    <p:sldId id="338" r:id="rId15"/>
    <p:sldId id="339" r:id="rId16"/>
    <p:sldId id="337" r:id="rId17"/>
    <p:sldId id="333" r:id="rId18"/>
    <p:sldId id="304" r:id="rId19"/>
    <p:sldId id="341" r:id="rId20"/>
    <p:sldId id="303" r:id="rId21"/>
    <p:sldId id="306" r:id="rId22"/>
    <p:sldId id="342" r:id="rId23"/>
    <p:sldId id="343" r:id="rId24"/>
    <p:sldId id="344" r:id="rId25"/>
    <p:sldId id="345" r:id="rId26"/>
    <p:sldId id="307" r:id="rId27"/>
    <p:sldId id="334" r:id="rId28"/>
    <p:sldId id="309" r:id="rId29"/>
    <p:sldId id="310" r:id="rId30"/>
    <p:sldId id="311" r:id="rId31"/>
    <p:sldId id="312" r:id="rId32"/>
    <p:sldId id="314" r:id="rId33"/>
    <p:sldId id="313" r:id="rId34"/>
    <p:sldId id="335" r:id="rId35"/>
    <p:sldId id="315" r:id="rId36"/>
    <p:sldId id="316" r:id="rId37"/>
    <p:sldId id="319" r:id="rId38"/>
    <p:sldId id="318" r:id="rId39"/>
    <p:sldId id="317" r:id="rId40"/>
    <p:sldId id="322" r:id="rId41"/>
    <p:sldId id="320" r:id="rId42"/>
    <p:sldId id="324" r:id="rId43"/>
    <p:sldId id="323" r:id="rId44"/>
    <p:sldId id="327" r:id="rId45"/>
    <p:sldId id="325" r:id="rId46"/>
    <p:sldId id="330" r:id="rId47"/>
    <p:sldId id="328" r:id="rId48"/>
    <p:sldId id="329" r:id="rId49"/>
    <p:sldId id="326" r:id="rId50"/>
    <p:sldId id="346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5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5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39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5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24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9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98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76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58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6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67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16BF-3536-4598-A015-BD7359ED0373}" type="datetimeFigureOut">
              <a:rPr lang="it-IT" smtClean="0"/>
              <a:t>21/02/2016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639C-2481-4178-883D-8217BBB3A4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8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8L0099:IT:NOT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65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Nel corso del Secolo XX, </a:t>
            </a:r>
            <a:r>
              <a:rPr lang="it-IT" b="1" dirty="0"/>
              <a:t>l’impatto della accresciuta popolazione </a:t>
            </a:r>
            <a:r>
              <a:rPr lang="it-IT" b="1" dirty="0" smtClean="0"/>
              <a:t>umana e </a:t>
            </a:r>
            <a:r>
              <a:rPr lang="it-IT" b="1" dirty="0"/>
              <a:t>l’uso diffuso di nuove tecnologie </a:t>
            </a:r>
            <a:r>
              <a:rPr lang="it-IT" dirty="0"/>
              <a:t>assumono una rilevanza tale </a:t>
            </a:r>
            <a:r>
              <a:rPr lang="it-IT" dirty="0" smtClean="0"/>
              <a:t>da rendere  progressivamente </a:t>
            </a:r>
            <a:r>
              <a:rPr lang="it-IT" dirty="0"/>
              <a:t>evidente, la necessità di una </a:t>
            </a:r>
            <a:r>
              <a:rPr lang="it-IT" dirty="0" smtClean="0"/>
              <a:t>risposta organizzata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Sono </a:t>
            </a:r>
            <a:r>
              <a:rPr lang="it-IT" dirty="0"/>
              <a:t>eventi che contraddistinguono il secolo appena trascorso: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Acqua ed energia a buon mercato.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Aumento della popolazione e, in generale, del benessere.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Inquinamento dell’aria, dell’acqua, del suolo.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Cambiamenti climatici.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32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crescente sensibilità in materia ambientale, </a:t>
            </a:r>
            <a:r>
              <a:rPr lang="it-IT" dirty="0" smtClean="0"/>
              <a:t>dettata soprattutto </a:t>
            </a:r>
            <a:r>
              <a:rPr lang="it-IT" dirty="0"/>
              <a:t>dallo sviluppo economico, tecnologico </a:t>
            </a:r>
            <a:r>
              <a:rPr lang="it-IT" dirty="0" smtClean="0"/>
              <a:t>e demografico </a:t>
            </a:r>
            <a:r>
              <a:rPr lang="it-IT" dirty="0"/>
              <a:t>(cui è seguito un forte incremento </a:t>
            </a:r>
            <a:r>
              <a:rPr lang="it-IT" dirty="0" smtClean="0"/>
              <a:t>delle problematiche </a:t>
            </a:r>
            <a:r>
              <a:rPr lang="it-IT" dirty="0"/>
              <a:t>ambientali) ha condotto a </a:t>
            </a:r>
            <a:r>
              <a:rPr lang="it-IT" b="1" dirty="0"/>
              <a:t>una </a:t>
            </a:r>
            <a:r>
              <a:rPr lang="it-IT" b="1" dirty="0" smtClean="0"/>
              <a:t>sempre maggiore </a:t>
            </a:r>
            <a:r>
              <a:rPr lang="it-IT" b="1" dirty="0"/>
              <a:t>attenzione</a:t>
            </a:r>
            <a:r>
              <a:rPr lang="it-IT" dirty="0"/>
              <a:t> </a:t>
            </a:r>
            <a:r>
              <a:rPr lang="it-IT" dirty="0" smtClean="0"/>
              <a:t>verso la tutela del bene ambiente.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5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sz="2200" dirty="0"/>
              <a:t>Dopo aver considerato sino agli anni ’70 del XX secolo gli interessi ambientali come un gravoso fardello (in particolare per i costi economici e sociali che una efficace politica di tutela avrebbe comportato), gli Stati </a:t>
            </a:r>
            <a:r>
              <a:rPr lang="it-IT" altLang="it-IT" sz="2200" dirty="0" smtClean="0"/>
              <a:t>hanno </a:t>
            </a:r>
            <a:r>
              <a:rPr lang="it-IT" altLang="it-IT" sz="2200" dirty="0"/>
              <a:t>riscoperto la </a:t>
            </a:r>
            <a:r>
              <a:rPr lang="it-IT" altLang="it-IT" sz="2200" dirty="0">
                <a:solidFill>
                  <a:srgbClr val="FF0000"/>
                </a:solidFill>
              </a:rPr>
              <a:t>centralità della questione ambientale</a:t>
            </a:r>
            <a:r>
              <a:rPr lang="it-IT" altLang="it-IT" sz="2200" dirty="0"/>
              <a:t>: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sz="2200" dirty="0"/>
          </a:p>
          <a:p>
            <a:pPr marL="823913"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it-IT" altLang="it-IT" sz="2200" dirty="0"/>
              <a:t>come </a:t>
            </a:r>
            <a:r>
              <a:rPr lang="it-IT" altLang="it-IT" sz="2200" u="sng" dirty="0"/>
              <a:t>obbligo</a:t>
            </a:r>
            <a:r>
              <a:rPr lang="it-IT" altLang="it-IT" sz="2200" dirty="0"/>
              <a:t> derivante da impegni comunitari;</a:t>
            </a:r>
          </a:p>
          <a:p>
            <a:pPr marL="823913"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it-IT" altLang="it-IT" sz="2200" dirty="0"/>
              <a:t>come </a:t>
            </a:r>
            <a:r>
              <a:rPr lang="it-IT" altLang="it-IT" sz="2200" u="sng" dirty="0"/>
              <a:t>esigenza</a:t>
            </a:r>
            <a:r>
              <a:rPr lang="it-IT" altLang="it-IT" sz="2200" dirty="0"/>
              <a:t> di uniformità nazionale nelle tematiche produttive e sanitarie;</a:t>
            </a:r>
          </a:p>
          <a:p>
            <a:pPr marL="823913"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it-IT" altLang="it-IT" sz="2200" dirty="0"/>
              <a:t>come </a:t>
            </a:r>
            <a:r>
              <a:rPr lang="it-IT" altLang="it-IT" sz="2200" u="sng" dirty="0"/>
              <a:t>necessità</a:t>
            </a:r>
            <a:r>
              <a:rPr lang="it-IT" altLang="it-IT" sz="2200" dirty="0"/>
              <a:t> di combattere gli inquinamenti secondo un approccio globale e sistemico.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9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L’evoluzione normativa, internazionale, comunitaria e nazionale, ha portato a concepire il diritto </a:t>
            </a:r>
            <a:r>
              <a:rPr lang="it-IT" altLang="it-IT" dirty="0"/>
              <a:t>all'ambiente </a:t>
            </a:r>
            <a:r>
              <a:rPr lang="it-IT" altLang="it-IT" dirty="0" smtClean="0"/>
              <a:t>come </a:t>
            </a:r>
            <a:r>
              <a:rPr lang="it-IT" altLang="it-IT" u="sng" dirty="0"/>
              <a:t>diritto umano fondamentale</a:t>
            </a:r>
            <a:r>
              <a:rPr lang="it-IT" altLang="it-IT" dirty="0"/>
              <a:t> il cui esercizio è diretto a soddisfare esigenze primarie della vita dell'uomo e insieme come </a:t>
            </a:r>
            <a:r>
              <a:rPr lang="it-IT" altLang="it-IT" u="sng" dirty="0"/>
              <a:t>dovere del cittadino</a:t>
            </a:r>
            <a:r>
              <a:rPr lang="it-IT" altLang="it-IT" dirty="0"/>
              <a:t> di contribuire alla salvaguardia, al recupero e alla valorizzazione dell'ambiente.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>
              <a:buNone/>
            </a:pPr>
            <a:r>
              <a:rPr lang="it-IT" altLang="it-IT" dirty="0"/>
              <a:t>Il concetto di </a:t>
            </a:r>
            <a:r>
              <a:rPr lang="it-IT" altLang="it-IT" dirty="0">
                <a:solidFill>
                  <a:srgbClr val="FF0000"/>
                </a:solidFill>
              </a:rPr>
              <a:t>ambiente come attributo e diritto fondamentale di ogni persona umana</a:t>
            </a:r>
            <a:r>
              <a:rPr lang="it-IT" altLang="it-IT" dirty="0"/>
              <a:t>, si è via via sviluppato</a:t>
            </a:r>
            <a:r>
              <a:rPr lang="it-IT" altLang="it-IT" dirty="0" smtClean="0"/>
              <a:t>.</a:t>
            </a:r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r>
              <a:rPr lang="it-IT" altLang="it-IT" dirty="0"/>
              <a:t>Fin dalla Conferenza delle Nazioni Unite di Stoccolma del 1972, </a:t>
            </a:r>
            <a:r>
              <a:rPr lang="it-IT" altLang="it-IT" dirty="0">
                <a:solidFill>
                  <a:srgbClr val="FF0000"/>
                </a:solidFill>
              </a:rPr>
              <a:t>l’ambiente</a:t>
            </a:r>
            <a:r>
              <a:rPr lang="it-IT" altLang="it-IT" dirty="0"/>
              <a:t> viene configurato </a:t>
            </a:r>
            <a:r>
              <a:rPr lang="it-IT" altLang="it-IT" dirty="0">
                <a:solidFill>
                  <a:srgbClr val="FF0000"/>
                </a:solidFill>
              </a:rPr>
              <a:t>come “diritto umano”.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50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Il diritto dell’ambiente è nato e si è sviluppato in tre tappe: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1 – il riconoscimento dell’ambiente in senso giuridico, meritevole di tutela;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2 – il riconoscimento dell’ambiente come diritto di ogni individuo e della collettività;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3 – la delimitazione e la regolamentazione di quei comportamenti in grado di produrre effetti sul bene ambiente.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>
                <a:solidFill>
                  <a:srgbClr val="FF0000"/>
                </a:solidFill>
              </a:rPr>
              <a:t> </a:t>
            </a: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23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/>
              <a:t>L’ambiente è oggi tutelato dalla normativa come: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it-IT" altLang="it-IT" dirty="0" smtClean="0">
                <a:solidFill>
                  <a:srgbClr val="FF0000"/>
                </a:solidFill>
              </a:rPr>
              <a:t>Risorsa da proteggere</a:t>
            </a:r>
            <a:r>
              <a:rPr lang="it-IT" altLang="it-IT" dirty="0" smtClean="0"/>
              <a:t>, in modo compatibile con le esigenze di sviluppo economico/sociale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it-IT" altLang="it-IT" dirty="0" smtClean="0">
                <a:solidFill>
                  <a:srgbClr val="FF0000"/>
                </a:solidFill>
              </a:rPr>
              <a:t>Diritto fondamentale dell’uomo </a:t>
            </a:r>
            <a:r>
              <a:rPr lang="it-IT" altLang="it-IT" dirty="0" smtClean="0"/>
              <a:t>(ambiente come salubrità ambientale)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 smtClean="0">
                <a:solidFill>
                  <a:srgbClr val="FF0000"/>
                </a:solidFill>
              </a:rPr>
              <a:t> </a:t>
            </a:r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09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dirty="0" smtClean="0"/>
              <a:t>Oggi il Diritto dell’ambiente ha l’obiettivo di: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it-IT" altLang="it-IT" dirty="0" smtClean="0"/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Tutelare, proteggere e salvaguardare l’ambiente</a:t>
            </a:r>
            <a:r>
              <a:rPr lang="it-IT" altLang="it-IT" dirty="0"/>
              <a:t>;</a:t>
            </a:r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Regolare lo sviluppo economico e sociale in modo «compatibile» con l’ambiente;</a:t>
            </a:r>
            <a:endParaRPr lang="it-IT" altLang="it-IT" dirty="0"/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Disincentivare e reprimere danni al bene ambiente.</a:t>
            </a:r>
          </a:p>
          <a:p>
            <a:pPr marL="609600" indent="-609600" algn="just">
              <a:lnSpc>
                <a:spcPct val="80000"/>
              </a:lnSpc>
            </a:pPr>
            <a:r>
              <a:rPr lang="it-IT" altLang="it-IT" dirty="0" smtClean="0"/>
              <a:t>Incentivare e premiare i comportamenti più diligenti. </a:t>
            </a:r>
            <a:endParaRPr lang="it-IT" altLang="it-IT" dirty="0"/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49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Fonti normative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pPr marL="0" indent="0">
              <a:buNone/>
            </a:pPr>
            <a:endParaRPr lang="it-IT" alt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54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Sono stati elaborati in sede internazionale i fondamentali principi che ancora oggi ispirano il diritto dell’ambiente: 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Tx/>
              <a:buChar char="-"/>
            </a:pPr>
            <a:r>
              <a:rPr lang="it-IT" dirty="0" smtClean="0"/>
              <a:t>Il principio dello </a:t>
            </a:r>
            <a:r>
              <a:rPr lang="it-IT" dirty="0" smtClean="0">
                <a:solidFill>
                  <a:srgbClr val="FF0000"/>
                </a:solidFill>
              </a:rPr>
              <a:t>sviluppo </a:t>
            </a:r>
            <a:r>
              <a:rPr lang="it-IT" dirty="0">
                <a:solidFill>
                  <a:srgbClr val="FF0000"/>
                </a:solidFill>
              </a:rPr>
              <a:t>sostenibile </a:t>
            </a:r>
            <a:r>
              <a:rPr lang="it-IT" dirty="0"/>
              <a:t>(uno sviluppo che risponde alle esigenze del presente senza compromettere la capacità delle generazioni future di soddisfare le </a:t>
            </a:r>
            <a:r>
              <a:rPr lang="it-IT" dirty="0" smtClean="0"/>
              <a:t>proprie)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Il principio di </a:t>
            </a:r>
            <a:r>
              <a:rPr lang="it-IT" dirty="0" smtClean="0">
                <a:solidFill>
                  <a:srgbClr val="FF0000"/>
                </a:solidFill>
              </a:rPr>
              <a:t>precauzione</a:t>
            </a:r>
            <a:r>
              <a:rPr lang="it-IT" dirty="0" smtClean="0"/>
              <a:t> (</a:t>
            </a:r>
            <a:r>
              <a:rPr lang="it-IT" dirty="0"/>
              <a:t>reagire rapidamente di fronte a un possibile </a:t>
            </a:r>
            <a:r>
              <a:rPr lang="it-IT" dirty="0" smtClean="0"/>
              <a:t>pericolo)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-  Il principio «</a:t>
            </a:r>
            <a:r>
              <a:rPr lang="it-IT" dirty="0" smtClean="0">
                <a:solidFill>
                  <a:srgbClr val="FF0000"/>
                </a:solidFill>
              </a:rPr>
              <a:t>chi inquina paga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5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 smtClean="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 smtClean="0">
                <a:solidFill>
                  <a:srgbClr val="000000"/>
                </a:solidFill>
              </a:rPr>
              <a:t>Il </a:t>
            </a:r>
            <a:r>
              <a:rPr lang="it-IT" altLang="it-IT" sz="2400" kern="0" dirty="0">
                <a:solidFill>
                  <a:srgbClr val="000000"/>
                </a:solidFill>
              </a:rPr>
              <a:t>primo campo nel quale si è sviluppata la cooperazione internazionale in difesa dell’ambiente è stato quello dell’</a:t>
            </a:r>
            <a:r>
              <a:rPr lang="it-IT" altLang="it-IT" sz="2400" kern="0" dirty="0">
                <a:solidFill>
                  <a:srgbClr val="FF0000"/>
                </a:solidFill>
              </a:rPr>
              <a:t>inquinamento marino da idrocarburi</a:t>
            </a:r>
            <a:r>
              <a:rPr lang="it-IT" altLang="it-IT" sz="2400" kern="0" dirty="0">
                <a:solidFill>
                  <a:srgbClr val="000000"/>
                </a:solidFill>
              </a:rPr>
              <a:t>. 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</a:rPr>
              <a:t>Il </a:t>
            </a:r>
            <a:r>
              <a:rPr lang="it-IT" altLang="it-IT" sz="2400" u="sng" kern="0" dirty="0">
                <a:solidFill>
                  <a:srgbClr val="000000"/>
                </a:solidFill>
              </a:rPr>
              <a:t>traffico di petroliere</a:t>
            </a:r>
            <a:r>
              <a:rPr lang="it-IT" altLang="it-IT" sz="2400" kern="0" dirty="0">
                <a:solidFill>
                  <a:srgbClr val="000000"/>
                </a:solidFill>
              </a:rPr>
              <a:t> fu il primo fenomeno ad attirare l’impegno degli Stati per l’adozione di misure comuni, attraverso la sottoscrizione di </a:t>
            </a:r>
            <a:r>
              <a:rPr lang="it-IT" altLang="it-IT" sz="2400" u="sng" kern="0" dirty="0">
                <a:solidFill>
                  <a:srgbClr val="000000"/>
                </a:solidFill>
              </a:rPr>
              <a:t>trattati internazionali</a:t>
            </a:r>
            <a:r>
              <a:rPr lang="it-IT" altLang="it-IT" sz="2400" kern="0" dirty="0">
                <a:solidFill>
                  <a:srgbClr val="000000"/>
                </a:solidFill>
              </a:rPr>
              <a:t>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</a:rPr>
              <a:t>Il diritto internazionale dell’ambiente ha tratto la sua origine dalla necessità di risolvere questioni di </a:t>
            </a:r>
            <a:r>
              <a:rPr lang="it-IT" altLang="it-IT" sz="2400" u="sng" kern="0" dirty="0">
                <a:solidFill>
                  <a:srgbClr val="000000"/>
                </a:solidFill>
              </a:rPr>
              <a:t>inquinamento transfrontaliero</a:t>
            </a:r>
            <a:r>
              <a:rPr lang="it-IT" altLang="it-IT" sz="2400" kern="0" dirty="0">
                <a:solidFill>
                  <a:srgbClr val="000000"/>
                </a:solidFill>
              </a:rPr>
              <a:t>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972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dell’Ambiente: obiettivi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3400" dirty="0" smtClean="0"/>
              <a:t>Le </a:t>
            </a:r>
            <a:r>
              <a:rPr lang="it-IT" sz="3400" dirty="0"/>
              <a:t>problematiche ambientali sono oggetto di ampia discussione nei diversi ambiti della vita sociale, economica e politica. </a:t>
            </a:r>
            <a:endParaRPr lang="it-IT" sz="3400" dirty="0" smtClean="0"/>
          </a:p>
          <a:p>
            <a:pPr marL="0" indent="0" algn="just">
              <a:buNone/>
            </a:pPr>
            <a:endParaRPr lang="it-IT" sz="3400" dirty="0"/>
          </a:p>
          <a:p>
            <a:pPr algn="just"/>
            <a:r>
              <a:rPr lang="it-IT" sz="3400" dirty="0"/>
              <a:t>Il rapporto tra Uomo e ambiente si è sviluppato nel tempo alternando conflitti e politiche di tutela ambientale indirizzate a perseguire, nel lungo periodo, la migliore qualità della vita. Oggi, la tutela dell’ambiente è da considerarsi non più vincolo allo sviluppo economico bensì opportunità per nuove aree di sviluppo e per diversi sentieri di evoluzione strategica. </a:t>
            </a:r>
            <a:endParaRPr lang="it-IT" sz="3400" dirty="0" smtClean="0"/>
          </a:p>
          <a:p>
            <a:pPr marL="0" indent="0" algn="just">
              <a:buNone/>
            </a:pPr>
            <a:endParaRPr lang="it-IT" sz="3400" dirty="0"/>
          </a:p>
          <a:p>
            <a:pPr algn="just"/>
            <a:r>
              <a:rPr lang="it-IT" sz="3400" dirty="0"/>
              <a:t>Il corso si propone di effettuare una ricognizione complessiva e ragionata del quadro internazionale, comunitario e nazionale in campo ambientale e inoltre di individuare, anche tramite l’approfondimento di casi pratici e della giurisprudenza, gli strumenti giuridici disponibili per la crescita sostenibile.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2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it-IT" altLang="it-IT" sz="1800" dirty="0"/>
              <a:t>A scopi puramente esemplificativi, si possono individuare una serie di </a:t>
            </a:r>
            <a:r>
              <a:rPr lang="it-IT" altLang="it-IT" sz="1800" dirty="0">
                <a:solidFill>
                  <a:srgbClr val="FF0000"/>
                </a:solidFill>
              </a:rPr>
              <a:t>fasi dell’evoluzione del diritto internazionale dell’ambiente</a:t>
            </a:r>
            <a:r>
              <a:rPr lang="it-IT" altLang="it-IT" sz="1800" dirty="0"/>
              <a:t>, che nasce e si sviluppa in relazione all’estensione dei problemi ambientali – e dei relativi effetti – di natura globale.</a:t>
            </a:r>
          </a:p>
          <a:p>
            <a:pPr algn="just">
              <a:lnSpc>
                <a:spcPct val="80000"/>
              </a:lnSpc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Prima fase (fino al 1945): precede l’istituzione dell’Organizzazione delle Nazioni Unite  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Seconda fase (1945 - 1972): dalla istituzione dell’ONU e degli altri organismi e agenzie operanti a livello mondiale</a:t>
            </a:r>
          </a:p>
          <a:p>
            <a:pPr lvl="2" algn="just">
              <a:lnSpc>
                <a:spcPct val="80000"/>
              </a:lnSpc>
              <a:buClr>
                <a:srgbClr val="FAFD00"/>
              </a:buClr>
              <a:buSzPct val="150000"/>
              <a:buFont typeface="Symbol" pitchFamily="18" charset="2"/>
              <a:buChar char="ß"/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Terza fase (1972 - 1992): dalla Conferenza di Stoccolma (</a:t>
            </a:r>
            <a:r>
              <a:rPr lang="it-IT" altLang="it-IT" sz="1800" dirty="0" err="1"/>
              <a:t>Declaration</a:t>
            </a:r>
            <a:r>
              <a:rPr lang="it-IT" altLang="it-IT" sz="1800" dirty="0"/>
              <a:t> of the </a:t>
            </a:r>
            <a:r>
              <a:rPr lang="it-IT" altLang="it-IT" sz="1800" dirty="0" err="1"/>
              <a:t>United</a:t>
            </a:r>
            <a:r>
              <a:rPr lang="it-IT" altLang="it-IT" sz="1800" dirty="0"/>
              <a:t> Conference on the Human Environment) alla Conferenza di Rio</a:t>
            </a:r>
          </a:p>
          <a:p>
            <a:pPr lvl="1" algn="just">
              <a:lnSpc>
                <a:spcPct val="80000"/>
              </a:lnSpc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Quarta fase (1992 – 2002): dalla Dichiarazione di Rio (Rio </a:t>
            </a:r>
            <a:r>
              <a:rPr lang="it-IT" altLang="it-IT" sz="1800" dirty="0" err="1"/>
              <a:t>Declaration</a:t>
            </a:r>
            <a:r>
              <a:rPr lang="it-IT" altLang="it-IT" sz="1800" dirty="0"/>
              <a:t> on Environment and Development) alla Dichiarazione di Johannesburg</a:t>
            </a:r>
          </a:p>
          <a:p>
            <a:pPr lvl="1" algn="just">
              <a:lnSpc>
                <a:spcPct val="80000"/>
              </a:lnSpc>
            </a:pPr>
            <a:endParaRPr lang="it-IT" altLang="it-IT" sz="1800" dirty="0"/>
          </a:p>
          <a:p>
            <a:pPr lvl="1" algn="just">
              <a:lnSpc>
                <a:spcPct val="80000"/>
              </a:lnSpc>
            </a:pPr>
            <a:r>
              <a:rPr lang="it-IT" altLang="it-IT" sz="1800" dirty="0"/>
              <a:t>Quinta fase (2002 a oggi): dalla Dichiarazione di Johannesburg (Johannesburg </a:t>
            </a:r>
            <a:r>
              <a:rPr lang="it-IT" altLang="it-IT" sz="1800" dirty="0" err="1"/>
              <a:t>Declaration</a:t>
            </a:r>
            <a:r>
              <a:rPr lang="it-IT" altLang="it-IT" sz="1800" dirty="0"/>
              <a:t> on </a:t>
            </a:r>
            <a:r>
              <a:rPr lang="it-IT" altLang="it-IT" sz="1800" dirty="0" err="1"/>
              <a:t>Sustainable</a:t>
            </a:r>
            <a:r>
              <a:rPr lang="it-IT" altLang="it-IT" sz="1800" dirty="0"/>
              <a:t> Development</a:t>
            </a:r>
            <a:r>
              <a:rPr lang="it-IT" altLang="it-IT" sz="1400" dirty="0"/>
              <a:t>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62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Arial"/>
              </a:rPr>
              <a:t>Convenzione sull’alto mare, Ginevra 29 aprile 1958</a:t>
            </a:r>
            <a:r>
              <a:rPr lang="it-IT" altLang="it-IT" sz="2800" kern="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Arial"/>
              </a:rPr>
              <a:t> Trattato sull’utilizzazione e l’esplorazione dello spazio extra atmosferico, Londra-Mosca-Washington, 27 gennaio 1967</a:t>
            </a:r>
            <a:r>
              <a:rPr lang="it-IT" altLang="it-IT" sz="2800" kern="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it-IT" altLang="it-IT" sz="28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Arial"/>
              </a:rPr>
              <a:t> Trattato antartico, Washington, 1 dicembre 1959;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9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Nonostante ci fossero già stati trattati bilaterali e multilaterali che contenevano norme per la tutela dell’ambiente, la prima grande </a:t>
            </a:r>
            <a:r>
              <a:rPr lang="it-IT" b="1" dirty="0" smtClean="0">
                <a:solidFill>
                  <a:srgbClr val="FF0000"/>
                </a:solidFill>
              </a:rPr>
              <a:t>conferenza</a:t>
            </a:r>
            <a:r>
              <a:rPr lang="it-IT" dirty="0" smtClean="0"/>
              <a:t> «ambientale» internazionale, promossa dalle Nazioni Unite, è stata quella </a:t>
            </a:r>
            <a:r>
              <a:rPr lang="it-IT" b="1" dirty="0" smtClean="0">
                <a:solidFill>
                  <a:srgbClr val="FF0000"/>
                </a:solidFill>
              </a:rPr>
              <a:t>di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Stoccolma sull’Ambiente Umano del 1972</a:t>
            </a:r>
            <a:r>
              <a:rPr lang="it-IT" dirty="0" smtClean="0"/>
              <a:t>, che segna la nascita del diritto internazionale dell’ambiente.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Prima di allora, infatti, mancava probabilmente a livello internazionale la piena consapevolezza dell’esistenza di una crisi ambientale globale, che necessitava interventi coordinati da parte degli Stati.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2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b="1" dirty="0" smtClean="0">
                <a:solidFill>
                  <a:srgbClr val="FF0000"/>
                </a:solidFill>
              </a:rPr>
              <a:t>premesse</a:t>
            </a:r>
            <a:r>
              <a:rPr lang="it-IT" dirty="0" smtClean="0"/>
              <a:t> alla Dichiarazione di Stoccolma sull’ambiente umano, 1972: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i="1" dirty="0" smtClean="0"/>
              <a:t>La </a:t>
            </a:r>
            <a:r>
              <a:rPr lang="it-IT" i="1" dirty="0"/>
              <a:t>protezione ed il miglioramento dell'ambiente è una questione di capitale importanza </a:t>
            </a:r>
            <a:r>
              <a:rPr lang="it-IT" i="1" dirty="0" smtClean="0"/>
              <a:t>che riguarda </a:t>
            </a:r>
            <a:r>
              <a:rPr lang="it-IT" i="1" dirty="0"/>
              <a:t>il benessere dei popoli e lo sviluppo economico del mondo intero; essa risponde </a:t>
            </a:r>
            <a:r>
              <a:rPr lang="it-IT" i="1" dirty="0" smtClean="0"/>
              <a:t>all'urgente desiderio </a:t>
            </a:r>
            <a:r>
              <a:rPr lang="it-IT" i="1" dirty="0"/>
              <a:t>dei popoli di tutto il mondo e costituisce un dovere per tutti i </a:t>
            </a:r>
            <a:r>
              <a:rPr lang="it-IT" i="1" dirty="0" smtClean="0"/>
              <a:t>governi</a:t>
            </a:r>
            <a:r>
              <a:rPr lang="it-IT" dirty="0" smtClean="0"/>
              <a:t>».</a:t>
            </a:r>
          </a:p>
          <a:p>
            <a:pPr marL="0" indent="0" algn="just">
              <a:buNone/>
            </a:pPr>
            <a:r>
              <a:rPr lang="it-IT" dirty="0" smtClean="0"/>
              <a:t>[…]</a:t>
            </a:r>
          </a:p>
          <a:p>
            <a:pPr marL="0" indent="0" algn="just">
              <a:buNone/>
            </a:pPr>
            <a:r>
              <a:rPr lang="it-IT" dirty="0"/>
              <a:t>«</a:t>
            </a:r>
            <a:r>
              <a:rPr lang="it-IT" i="1" dirty="0"/>
              <a:t>Siamo arrivati ad un punto della storia in cui dobbiamo regolare le nostre azioni verso il </a:t>
            </a:r>
            <a:r>
              <a:rPr lang="it-IT" i="1" dirty="0" smtClean="0"/>
              <a:t>mondo intero</a:t>
            </a:r>
            <a:r>
              <a:rPr lang="it-IT" i="1" dirty="0"/>
              <a:t>, tenendo conto innanzitutto delle loro </a:t>
            </a:r>
            <a:r>
              <a:rPr lang="it-IT" i="1" dirty="0" smtClean="0"/>
              <a:t>ripercussioni </a:t>
            </a:r>
            <a:r>
              <a:rPr lang="it-IT" i="1" dirty="0"/>
              <a:t>sull'ambiente. Per ignoranza o </a:t>
            </a:r>
            <a:r>
              <a:rPr lang="it-IT" i="1" dirty="0" smtClean="0"/>
              <a:t>per negligenza </a:t>
            </a:r>
            <a:r>
              <a:rPr lang="it-IT" i="1" dirty="0"/>
              <a:t>possiamo causare danni considerevoli ed irreparabili all'ambiente terrestre da </a:t>
            </a:r>
            <a:r>
              <a:rPr lang="it-IT" i="1" dirty="0" smtClean="0"/>
              <a:t>cui dipendono </a:t>
            </a:r>
            <a:r>
              <a:rPr lang="it-IT" i="1" dirty="0"/>
              <a:t>la nostra vita ed il nostro benessere. Viceversa, approfondendo le nostre conoscenze </a:t>
            </a:r>
            <a:r>
              <a:rPr lang="it-IT" i="1" dirty="0" smtClean="0"/>
              <a:t>ed agendo </a:t>
            </a:r>
            <a:r>
              <a:rPr lang="it-IT" i="1" dirty="0"/>
              <a:t>più saggiamente, possiamo assicurare a noi stessi ed alla nostra posterità, condizioni di </a:t>
            </a:r>
            <a:r>
              <a:rPr lang="it-IT" i="1" dirty="0" smtClean="0"/>
              <a:t>vita migliori </a:t>
            </a:r>
            <a:r>
              <a:rPr lang="it-IT" i="1" dirty="0"/>
              <a:t>in un ambiente più adatto ai bisogni ed alle aspirazioni </a:t>
            </a:r>
            <a:r>
              <a:rPr lang="it-IT" i="1" dirty="0" smtClean="0"/>
              <a:t>dell'umanità</a:t>
            </a:r>
            <a:r>
              <a:rPr lang="it-IT" dirty="0" smtClean="0"/>
              <a:t>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15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Sono 26 i </a:t>
            </a:r>
            <a:r>
              <a:rPr lang="it-IT" b="1" dirty="0" smtClean="0">
                <a:solidFill>
                  <a:srgbClr val="FF0000"/>
                </a:solidFill>
              </a:rPr>
              <a:t>Principi</a:t>
            </a:r>
            <a:r>
              <a:rPr lang="it-IT" dirty="0" smtClean="0"/>
              <a:t> della Dichiarazione di Stoccolma sull’ambiente umano, 1972: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1. «</a:t>
            </a:r>
            <a:r>
              <a:rPr lang="it-IT" i="1" dirty="0" smtClean="0"/>
              <a:t>L'uomo </a:t>
            </a:r>
            <a:r>
              <a:rPr lang="it-IT" i="1" dirty="0"/>
              <a:t>ha un diritto fondamentale alla libertà, all'uguaglianza e a condizioni di </a:t>
            </a:r>
            <a:r>
              <a:rPr lang="it-IT" i="1" dirty="0" smtClean="0"/>
              <a:t>vita soddisfacenti</a:t>
            </a:r>
            <a:r>
              <a:rPr lang="it-IT" i="1" dirty="0"/>
              <a:t>, in un ambiente che gli consenta di vivere nella dignità e nel benessere. Egli ha </a:t>
            </a:r>
            <a:r>
              <a:rPr lang="it-IT" i="1" dirty="0" smtClean="0"/>
              <a:t>il dovere </a:t>
            </a:r>
            <a:r>
              <a:rPr lang="it-IT" i="1" dirty="0"/>
              <a:t>solenne di proteggere e migliorare l'ambiente a favore delle generazioni presenti e </a:t>
            </a:r>
            <a:r>
              <a:rPr lang="it-IT" i="1" dirty="0" smtClean="0"/>
              <a:t>future</a:t>
            </a:r>
            <a:r>
              <a:rPr lang="it-IT" dirty="0" smtClean="0"/>
              <a:t>».</a:t>
            </a:r>
          </a:p>
          <a:p>
            <a:pPr marL="0" indent="0">
              <a:buNone/>
            </a:pPr>
            <a:r>
              <a:rPr lang="it-IT" dirty="0" smtClean="0"/>
              <a:t>[…]</a:t>
            </a:r>
          </a:p>
          <a:p>
            <a:pPr marL="0" indent="0">
              <a:buNone/>
            </a:pPr>
            <a:r>
              <a:rPr lang="it-IT" dirty="0"/>
              <a:t>21. </a:t>
            </a:r>
            <a:r>
              <a:rPr lang="it-IT" dirty="0" smtClean="0"/>
              <a:t>«</a:t>
            </a:r>
            <a:r>
              <a:rPr lang="it-IT" i="1" dirty="0" smtClean="0"/>
              <a:t>La </a:t>
            </a:r>
            <a:r>
              <a:rPr lang="it-IT" i="1" dirty="0"/>
              <a:t>Carta delle Nazioni Unite e i principi del diritto internazionale riconoscono agli Stati il </a:t>
            </a:r>
            <a:r>
              <a:rPr lang="it-IT" i="1" dirty="0" smtClean="0"/>
              <a:t>diritto sovrano </a:t>
            </a:r>
            <a:r>
              <a:rPr lang="it-IT" i="1" dirty="0"/>
              <a:t>di sfruttare le risorse in loro possesso, secondo le loro politiche ambientali, ed il dovere di</a:t>
            </a:r>
          </a:p>
          <a:p>
            <a:pPr marL="0" indent="0">
              <a:buNone/>
            </a:pPr>
            <a:r>
              <a:rPr lang="it-IT" i="1" dirty="0"/>
              <a:t>impedire che le attività svolte entro la propria giurisdizione o sotto il proprio controllo non arrechino </a:t>
            </a:r>
            <a:r>
              <a:rPr lang="it-IT" i="1" dirty="0" smtClean="0"/>
              <a:t>danni all'ambiente </a:t>
            </a:r>
            <a:r>
              <a:rPr lang="it-IT" i="1" dirty="0"/>
              <a:t>di altri Stati o a zone situate al di fuori dei limiti della loro giurisdizione </a:t>
            </a:r>
            <a:r>
              <a:rPr lang="it-IT" i="1" dirty="0" smtClean="0"/>
              <a:t>nazionale</a:t>
            </a:r>
            <a:r>
              <a:rPr lang="it-IT" dirty="0" smtClean="0"/>
              <a:t>».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5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 internazionali del diritto ambientale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+mj-lt"/>
              </a:rPr>
              <a:t>Altri atti importanti sono seguiti:</a:t>
            </a:r>
          </a:p>
          <a:p>
            <a:pPr marL="0" indent="0">
              <a:buNone/>
            </a:pPr>
            <a:endParaRPr lang="it-IT" dirty="0">
              <a:latin typeface="+mj-lt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+mj-lt"/>
              </a:rPr>
              <a:t>Conferenza sull’Ambiente delle Nazioni Unite, Rio de Janeiro, 14 giugno 1992;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+mj-lt"/>
              </a:rPr>
              <a:t> Protocollo di Kyoto, 11 dicembre 1997;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800" kern="0" dirty="0">
                <a:solidFill>
                  <a:srgbClr val="000000"/>
                </a:solidFill>
                <a:latin typeface="+mj-lt"/>
              </a:rPr>
              <a:t> Dichiarazione di Johannesburg sullo Sviluppo Sostenibile, 2-4 settembre 2002.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14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Quasi tutta la normativa italiana in materia di Diritto dell’Ambiente trova la sua fonte nel diritto comunitaria.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01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it-IT" altLang="it-IT" dirty="0"/>
              <a:t>Il </a:t>
            </a:r>
            <a:r>
              <a:rPr lang="it-IT" altLang="it-IT" dirty="0">
                <a:solidFill>
                  <a:srgbClr val="FF0000"/>
                </a:solidFill>
              </a:rPr>
              <a:t>Trattato di Roma (25 marzo 1957)</a:t>
            </a:r>
            <a:r>
              <a:rPr lang="it-IT" altLang="it-IT" dirty="0"/>
              <a:t> conteneva solo generici riferimenti al miglioramento delle condizioni di vita e di lavoro dei cittadini.</a:t>
            </a:r>
          </a:p>
          <a:p>
            <a:pPr marL="0" indent="0" algn="just">
              <a:buFontTx/>
              <a:buNone/>
            </a:pPr>
            <a:endParaRPr lang="it-IT" altLang="it-IT" dirty="0"/>
          </a:p>
          <a:p>
            <a:pPr marL="0" indent="0" algn="just">
              <a:buFontTx/>
              <a:buNone/>
            </a:pPr>
            <a:r>
              <a:rPr lang="it-IT" altLang="it-IT" dirty="0"/>
              <a:t>Con </a:t>
            </a:r>
            <a:r>
              <a:rPr lang="it-IT" altLang="it-IT" dirty="0">
                <a:solidFill>
                  <a:srgbClr val="FF0000"/>
                </a:solidFill>
              </a:rPr>
              <a:t>l’art. 25 dell’Atto Unico Europeo del 1986</a:t>
            </a:r>
            <a:r>
              <a:rPr lang="it-IT" altLang="it-IT" dirty="0"/>
              <a:t> (recepito in Italia con l’art. 2 della Legge n. 909 del 23 dicembre 1986), venne inserito nel Trattato un apposito titolo dedicato all’ambiente e vennero modificati i primi articoli.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57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altLang="it-IT" dirty="0"/>
              <a:t>Gli obiettivi chiave dell’azione della comunità sono individuati: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marL="0" indent="0" algn="just">
              <a:lnSpc>
                <a:spcPct val="90000"/>
              </a:lnSpc>
            </a:pPr>
            <a:r>
              <a:rPr lang="it-IT" altLang="it-IT" dirty="0"/>
              <a:t> nella salvaguardia, protezione e miglioramento della qualità dell’</a:t>
            </a:r>
            <a:r>
              <a:rPr lang="it-IT" altLang="it-IT" dirty="0">
                <a:solidFill>
                  <a:srgbClr val="FF0000"/>
                </a:solidFill>
              </a:rPr>
              <a:t>ambiente</a:t>
            </a:r>
            <a:r>
              <a:rPr lang="it-IT" altLang="it-IT" dirty="0"/>
              <a:t>;</a:t>
            </a:r>
          </a:p>
          <a:p>
            <a:pPr marL="0" indent="0" algn="just">
              <a:lnSpc>
                <a:spcPct val="90000"/>
              </a:lnSpc>
            </a:pPr>
            <a:r>
              <a:rPr lang="it-IT" altLang="it-IT" dirty="0"/>
              <a:t> nel contributo alla protezione della </a:t>
            </a:r>
            <a:r>
              <a:rPr lang="it-IT" altLang="it-IT" dirty="0">
                <a:solidFill>
                  <a:srgbClr val="FF0000"/>
                </a:solidFill>
              </a:rPr>
              <a:t>salute umana</a:t>
            </a:r>
            <a:r>
              <a:rPr lang="it-IT" altLang="it-IT" dirty="0"/>
              <a:t>;</a:t>
            </a:r>
          </a:p>
          <a:p>
            <a:pPr marL="0" indent="0" algn="just">
              <a:lnSpc>
                <a:spcPct val="90000"/>
              </a:lnSpc>
            </a:pPr>
            <a:r>
              <a:rPr lang="it-IT" altLang="it-IT" dirty="0"/>
              <a:t> nella garanzia di una utilizzazione accorta e razionale delle </a:t>
            </a:r>
            <a:r>
              <a:rPr lang="it-IT" altLang="it-IT" dirty="0">
                <a:solidFill>
                  <a:srgbClr val="FF0000"/>
                </a:solidFill>
              </a:rPr>
              <a:t>risorse naturali</a:t>
            </a:r>
            <a:r>
              <a:rPr lang="it-IT" altLang="it-IT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7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Il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Trattato di Maastricht (1992, entrato in vigore il 1° novembre 1993)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ha aggiunto agli obiettivi già fissati dall’Atto Unico quello della promozione, a livello internazionale, di misure idonee a fronteggiare i problemi regionali e planetari dell’inquinamento.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0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Gli obiettivi della politica ambientale comune, sono stati ulteriormente arricchiti dal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Trattato di Amsterdam (1998)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, che così li specifica (art. 174, comma 1):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000" kern="0" dirty="0">
              <a:solidFill>
                <a:srgbClr val="000000"/>
              </a:solidFill>
              <a:latin typeface="Arial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salvaguardare,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tutelare e migliorare la qualità dell’ambiente;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 proteggere la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salute;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utilizzare le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risorse naturali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in modo accorto e razionale;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promuovere le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misure a livello internazionale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per affrontare i problemi ambientali su scala regionale e mondiale;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indirizzare le scelte degli Stati in materia di </a:t>
            </a:r>
            <a:r>
              <a:rPr lang="it-IT" altLang="it-IT" sz="2000" kern="0" dirty="0">
                <a:solidFill>
                  <a:srgbClr val="FF0000"/>
                </a:solidFill>
                <a:latin typeface="Arial"/>
              </a:rPr>
              <a:t>fonti d’energia</a:t>
            </a:r>
            <a:r>
              <a:rPr lang="it-IT" altLang="it-IT" sz="2000" kern="0" dirty="0">
                <a:solidFill>
                  <a:srgbClr val="000000"/>
                </a:solidFill>
                <a:latin typeface="Arial"/>
              </a:rPr>
              <a:t> e di approvvigionamento energetico.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6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Approccio interdisciplinare</a:t>
            </a:r>
          </a:p>
          <a:p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		Normativa comunitaria e internazionale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		Diritto civile: la disciplina del danno 				ambientale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smtClean="0"/>
              <a:t>	Diritto amministrativo: il sistema di 				autorizzazioni</a:t>
            </a:r>
          </a:p>
          <a:p>
            <a:pPr marL="457200" lvl="1" indent="0">
              <a:buNone/>
            </a:pPr>
            <a:r>
              <a:rPr lang="it-IT" dirty="0" smtClean="0"/>
              <a:t>		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smtClean="0"/>
              <a:t>	Diritto penale: contravvenzioni, delitti, 				responsabilità amministrativa degli enti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		Impatto sulle imprese</a:t>
            </a:r>
          </a:p>
          <a:p>
            <a:pPr marL="457200" lvl="1" indent="0">
              <a:buNone/>
            </a:pPr>
            <a:endParaRPr lang="it-IT" dirty="0" smtClean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768388" y="224086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768388" y="301791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747528" y="3710930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768388" y="4693654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768388" y="558197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3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Nella Carta dei diritti fondamentali dell’Unione Europea del 2000 si enuncia la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necessità di un elevato livello di protezione ambientale e del miglioramento della qualità dell’ambiente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e la necessità di integrazione della politica ambientale nelle altre politiche dell’Unione Europea, adottando il principio dello sviluppo sostenibile come parametro di riferimento (art. 37). </a:t>
            </a: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just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Gli </a:t>
            </a:r>
            <a:r>
              <a:rPr lang="it-IT" altLang="it-IT" sz="2400" u="sng" kern="0" dirty="0">
                <a:solidFill>
                  <a:srgbClr val="000000"/>
                </a:solidFill>
                <a:latin typeface="+mj-lt"/>
              </a:rPr>
              <a:t>interessi ambientali devono essere mediati con altri diritti individuali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, di carattere economico, quali la libertà di impresa e il diritto alla proprietà privata (a loro volta, intesi quali posizioni di vantaggio non assolute o incondizionate).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2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La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Decisione n. 1600/2002/CE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, che istituisce il sesto programma decennale comunitario di azione in materia di ambiente, riassume i </a:t>
            </a:r>
            <a:r>
              <a:rPr lang="it-IT" altLang="it-IT" sz="2400" b="1" kern="0" dirty="0">
                <a:solidFill>
                  <a:srgbClr val="000000"/>
                </a:solidFill>
                <a:latin typeface="+mj-lt"/>
              </a:rPr>
              <a:t>principi fondamentali europei in materia di ambiente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La politica ambientale comunitaria deve assicurare un </a:t>
            </a:r>
            <a:r>
              <a:rPr lang="it-IT" altLang="it-IT" sz="2400" u="sng" kern="0" dirty="0">
                <a:solidFill>
                  <a:srgbClr val="000000"/>
                </a:solidFill>
                <a:latin typeface="+mj-lt"/>
              </a:rPr>
              <a:t>elevato livello di protezione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, tenendo conto: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None/>
            </a:pPr>
            <a:endParaRPr lang="it-IT" altLang="it-IT" sz="2400" kern="0" dirty="0">
              <a:solidFill>
                <a:srgbClr val="000000"/>
              </a:solidFill>
              <a:latin typeface="+mj-lt"/>
            </a:endParaRP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del principio di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sussidiarietà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della </a:t>
            </a:r>
            <a:r>
              <a:rPr lang="it-IT" altLang="it-IT" sz="2400" kern="0" dirty="0">
                <a:solidFill>
                  <a:srgbClr val="FF0000"/>
                </a:solidFill>
                <a:latin typeface="+mj-lt"/>
              </a:rPr>
              <a:t>diversità di situazioni</a:t>
            </a: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nelle varie regioni della Comunità;</a:t>
            </a:r>
          </a:p>
          <a:p>
            <a:pPr marL="0" lvl="0" indent="0" algn="just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latin typeface="+mj-lt"/>
              </a:rPr>
              <a:t> di sganciare le pressioni ambientali dalla crescita economica.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48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Le due Direttive più recenti di maggior rilevanza hanno avuto ad oggetto profili di diritto civile e penale: 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LA </a:t>
            </a:r>
            <a:r>
              <a:rPr lang="it-IT" sz="2400" dirty="0"/>
              <a:t>DIRETTIVA </a:t>
            </a:r>
            <a:r>
              <a:rPr lang="it-IT" sz="2400" dirty="0" smtClean="0"/>
              <a:t>35/2004/CE: Responsabilità </a:t>
            </a:r>
            <a:r>
              <a:rPr lang="it-IT" sz="2400" dirty="0"/>
              <a:t>ambientale in materia di prevenzione e riparazione del danno ambientale, 21.4.2004</a:t>
            </a:r>
            <a:r>
              <a:rPr lang="it-IT" sz="2400" dirty="0" smtClean="0"/>
              <a:t>.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it-IT" altLang="it-IT" sz="2400" kern="0" dirty="0">
                <a:solidFill>
                  <a:srgbClr val="000000"/>
                </a:solidFill>
                <a:cs typeface="Arial"/>
              </a:rPr>
              <a:t>Direttiva </a:t>
            </a:r>
            <a:r>
              <a:rPr lang="it-IT" altLang="it-IT" sz="2400" kern="0" dirty="0">
                <a:cs typeface="Arial"/>
                <a:hlinkClick r:id="rId2" tooltip="2008/99/CE"/>
              </a:rPr>
              <a:t>2008/99/CE</a:t>
            </a:r>
            <a:r>
              <a:rPr lang="it-IT" altLang="it-IT" sz="2400" kern="0" dirty="0">
                <a:cs typeface="Arial"/>
              </a:rPr>
              <a:t> </a:t>
            </a:r>
            <a:r>
              <a:rPr lang="it-IT" altLang="it-IT" sz="2400" kern="0" dirty="0">
                <a:solidFill>
                  <a:srgbClr val="000000"/>
                </a:solidFill>
                <a:cs typeface="Arial"/>
              </a:rPr>
              <a:t>del Parlamento europeo e del Consiglio, del 19 novembre 2008, sulla tutela penale dell’ambiente.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57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31971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Legge n. 615 del 13 luglio </a:t>
            </a:r>
            <a:r>
              <a:rPr lang="it-IT" b="1" dirty="0">
                <a:solidFill>
                  <a:srgbClr val="FF0000"/>
                </a:solidFill>
              </a:rPr>
              <a:t>1966</a:t>
            </a:r>
            <a:r>
              <a:rPr lang="it-IT" dirty="0"/>
              <a:t> “Provvedimenti contro</a:t>
            </a:r>
          </a:p>
          <a:p>
            <a:pPr marL="0" indent="0" algn="just">
              <a:buNone/>
            </a:pPr>
            <a:r>
              <a:rPr lang="it-IT" dirty="0"/>
              <a:t>l’inquinamento atmosferico” può essere considerata </a:t>
            </a:r>
            <a:r>
              <a:rPr lang="it-IT" dirty="0" smtClean="0"/>
              <a:t>la prima </a:t>
            </a:r>
            <a:r>
              <a:rPr lang="it-IT" dirty="0"/>
              <a:t>legge ambientale a pieno titolo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Fino a quel momento si avevano leggi che </a:t>
            </a:r>
            <a:r>
              <a:rPr lang="it-IT" dirty="0" smtClean="0"/>
              <a:t>consideravano le </a:t>
            </a:r>
            <a:r>
              <a:rPr lang="it-IT" dirty="0"/>
              <a:t>fattispecie ambientali esclusivamente in via incidentale.</a:t>
            </a:r>
          </a:p>
          <a:p>
            <a:pPr marL="0" indent="0" algn="just">
              <a:buNone/>
            </a:pPr>
            <a:r>
              <a:rPr lang="it-IT" dirty="0"/>
              <a:t>Si trattava spesso di norme che tutelavano più </a:t>
            </a:r>
            <a:r>
              <a:rPr lang="it-IT" dirty="0" smtClean="0"/>
              <a:t>interessi contemporaneamente</a:t>
            </a:r>
            <a:r>
              <a:rPr lang="it-IT" dirty="0"/>
              <a:t>: tra i quali, ad esempio, il </a:t>
            </a:r>
            <a:r>
              <a:rPr lang="it-IT" dirty="0" smtClean="0"/>
              <a:t>paesaggio</a:t>
            </a:r>
            <a:r>
              <a:rPr lang="it-IT" dirty="0"/>
              <a:t>, la salute, </a:t>
            </a:r>
            <a:r>
              <a:rPr lang="it-IT" dirty="0" smtClean="0"/>
              <a:t>il decoro </a:t>
            </a:r>
            <a:r>
              <a:rPr lang="it-IT" dirty="0"/>
              <a:t>urbano, ecc. Non avevano, quindi, come scopo principale </a:t>
            </a:r>
            <a:r>
              <a:rPr lang="it-IT" dirty="0" smtClean="0"/>
              <a:t>la tutela </a:t>
            </a:r>
            <a:r>
              <a:rPr lang="it-IT" dirty="0"/>
              <a:t>dell’ambiente.</a:t>
            </a:r>
          </a:p>
        </p:txBody>
      </p:sp>
    </p:spTree>
    <p:extLst>
      <p:ext uri="{BB962C8B-B14F-4D97-AF65-F5344CB8AC3E}">
        <p14:creationId xmlns:p14="http://schemas.microsoft.com/office/powerpoint/2010/main" val="42396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le origini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Legge n. 615 del 1966, invece, era rivolta direttamente</a:t>
            </a:r>
          </a:p>
          <a:p>
            <a:pPr marL="0" indent="0" algn="just">
              <a:buNone/>
            </a:pPr>
            <a:r>
              <a:rPr lang="it-IT" dirty="0"/>
              <a:t>alla tutela dell’ambiente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Avendo preso atto dell’inquinamento atmosferico </a:t>
            </a:r>
            <a:r>
              <a:rPr lang="it-IT" dirty="0" smtClean="0"/>
              <a:t>causato dagli </a:t>
            </a:r>
            <a:r>
              <a:rPr lang="it-IT" dirty="0"/>
              <a:t>impianti industriali e dai mezzi di trasporto, </a:t>
            </a:r>
            <a:r>
              <a:rPr lang="it-IT" dirty="0" smtClean="0"/>
              <a:t>questa nuova </a:t>
            </a:r>
            <a:r>
              <a:rPr lang="it-IT" dirty="0"/>
              <a:t>legge aveva l’obiettivo di regolamentare e </a:t>
            </a:r>
            <a:r>
              <a:rPr lang="it-IT" dirty="0" smtClean="0"/>
              <a:t>ridurre l’emissione </a:t>
            </a:r>
            <a:r>
              <a:rPr lang="it-IT" dirty="0"/>
              <a:t>in atmosfera di fumi, gas, polveri, etc.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stessa fu poi abrogata e sostituita dal DPR n. 203 </a:t>
            </a:r>
            <a:r>
              <a:rPr lang="it-IT" dirty="0" smtClean="0"/>
              <a:t>del 1998</a:t>
            </a:r>
            <a:r>
              <a:rPr lang="it-IT" dirty="0"/>
              <a:t>, sostituito a sua volta dal </a:t>
            </a:r>
            <a:r>
              <a:rPr lang="it-IT" dirty="0" err="1"/>
              <a:t>D.Lgs.</a:t>
            </a:r>
            <a:r>
              <a:rPr lang="it-IT" dirty="0"/>
              <a:t> n. 152 del 2006 (che</a:t>
            </a:r>
          </a:p>
          <a:p>
            <a:pPr marL="0" indent="0" algn="just">
              <a:buNone/>
            </a:pPr>
            <a:r>
              <a:rPr lang="it-IT" dirty="0"/>
              <a:t>viene approfondito più avanti).</a:t>
            </a:r>
          </a:p>
        </p:txBody>
      </p:sp>
    </p:spTree>
    <p:extLst>
      <p:ext uri="{BB962C8B-B14F-4D97-AF65-F5344CB8AC3E}">
        <p14:creationId xmlns:p14="http://schemas.microsoft.com/office/powerpoint/2010/main" val="34876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la Legge Merli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Una successiva legge di rilievo nell’ambito </a:t>
            </a:r>
            <a:r>
              <a:rPr lang="it-IT" dirty="0" smtClean="0"/>
              <a:t>dell’evoluzione della </a:t>
            </a:r>
            <a:r>
              <a:rPr lang="it-IT" dirty="0"/>
              <a:t>tutela ambientale nell’ordinamento interno è stata </a:t>
            </a:r>
            <a:r>
              <a:rPr lang="it-IT" dirty="0" smtClean="0"/>
              <a:t>la Legge </a:t>
            </a:r>
            <a:r>
              <a:rPr lang="it-IT" dirty="0"/>
              <a:t>n. 319 del 10 maggio </a:t>
            </a:r>
            <a:r>
              <a:rPr lang="it-IT" b="1" dirty="0">
                <a:solidFill>
                  <a:srgbClr val="FF0000"/>
                </a:solidFill>
              </a:rPr>
              <a:t>1976</a:t>
            </a:r>
            <a:r>
              <a:rPr lang="it-IT" dirty="0"/>
              <a:t> (c.d. “Legge Merli</a:t>
            </a:r>
            <a:r>
              <a:rPr lang="it-IT" dirty="0" smtClean="0"/>
              <a:t>”).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Legge Merli, recante norme per la tutela delle </a:t>
            </a:r>
            <a:r>
              <a:rPr lang="it-IT" dirty="0" smtClean="0"/>
              <a:t>acque dall’inquinamento</a:t>
            </a:r>
            <a:r>
              <a:rPr lang="it-IT" dirty="0"/>
              <a:t>, ha il merito di aver effettuato (per prima</a:t>
            </a:r>
            <a:r>
              <a:rPr lang="it-IT" dirty="0" smtClean="0"/>
              <a:t>) una </a:t>
            </a:r>
            <a:r>
              <a:rPr lang="it-IT" dirty="0"/>
              <a:t>ricognizione organica della regolamentazione </a:t>
            </a:r>
            <a:r>
              <a:rPr lang="it-IT" dirty="0" smtClean="0"/>
              <a:t>degli impianti </a:t>
            </a:r>
            <a:r>
              <a:rPr lang="it-IT" dirty="0"/>
              <a:t>industriali, di quelli civili e delle fognature, </a:t>
            </a:r>
            <a:r>
              <a:rPr lang="it-IT" dirty="0" err="1" smtClean="0"/>
              <a:t>nonchédi</a:t>
            </a:r>
            <a:r>
              <a:rPr lang="it-IT" dirty="0" smtClean="0"/>
              <a:t> </a:t>
            </a:r>
            <a:r>
              <a:rPr lang="it-IT" dirty="0"/>
              <a:t>aver introdotto i primi criteri per la </a:t>
            </a:r>
            <a:r>
              <a:rPr lang="it-IT" dirty="0" smtClean="0"/>
              <a:t>razionalizzazione dell’uso </a:t>
            </a:r>
            <a:r>
              <a:rPr lang="it-IT" dirty="0"/>
              <a:t>delle risorse idriche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Anche tale normativa è oggi sostituita dalle </a:t>
            </a:r>
            <a:r>
              <a:rPr lang="it-IT" dirty="0" smtClean="0"/>
              <a:t>previsioni contenute </a:t>
            </a:r>
            <a:r>
              <a:rPr lang="it-IT" dirty="0"/>
              <a:t>nel </a:t>
            </a:r>
            <a:r>
              <a:rPr lang="it-IT" dirty="0" err="1"/>
              <a:t>D.Lgs.</a:t>
            </a:r>
            <a:r>
              <a:rPr lang="it-IT" dirty="0"/>
              <a:t> n. 152 del 2006.</a:t>
            </a:r>
          </a:p>
        </p:txBody>
      </p:sp>
    </p:spTree>
    <p:extLst>
      <p:ext uri="{BB962C8B-B14F-4D97-AF65-F5344CB8AC3E}">
        <p14:creationId xmlns:p14="http://schemas.microsoft.com/office/powerpoint/2010/main" val="12929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la L. 349/1986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Con la Legge n. 349 del 8 luglio </a:t>
            </a:r>
            <a:r>
              <a:rPr lang="it-IT" dirty="0">
                <a:solidFill>
                  <a:srgbClr val="FF0000"/>
                </a:solidFill>
              </a:rPr>
              <a:t>1986</a:t>
            </a:r>
            <a:r>
              <a:rPr lang="it-IT" dirty="0"/>
              <a:t> viene istituito </a:t>
            </a:r>
            <a:r>
              <a:rPr lang="it-IT" dirty="0" smtClean="0"/>
              <a:t>il Ministero </a:t>
            </a:r>
            <a:r>
              <a:rPr lang="it-IT" dirty="0"/>
              <a:t>dell’Ambiente: il primo dicastero </a:t>
            </a:r>
            <a:r>
              <a:rPr lang="it-IT" dirty="0" smtClean="0"/>
              <a:t>completamente dedicato </a:t>
            </a:r>
            <a:r>
              <a:rPr lang="it-IT" dirty="0"/>
              <a:t>all’ambiente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Dal 1986, quindi, le attività ambientali prima </a:t>
            </a:r>
            <a:r>
              <a:rPr lang="it-IT" dirty="0" smtClean="0"/>
              <a:t>frammentate tra </a:t>
            </a:r>
            <a:r>
              <a:rPr lang="it-IT" dirty="0"/>
              <a:t>i vari ministeri, vengono ora tutte concentrate in capo </a:t>
            </a:r>
            <a:r>
              <a:rPr lang="it-IT" dirty="0" smtClean="0"/>
              <a:t>a un </a:t>
            </a:r>
            <a:r>
              <a:rPr lang="it-IT" dirty="0"/>
              <a:t>organismo unico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Inoltre, tale legge avvia l’introduzione in Italia </a:t>
            </a:r>
            <a:r>
              <a:rPr lang="it-IT" dirty="0" smtClean="0"/>
              <a:t>dell’istituto della </a:t>
            </a:r>
            <a:r>
              <a:rPr lang="it-IT" dirty="0"/>
              <a:t>valutazione di impatto ambientale (dando impulso </a:t>
            </a:r>
            <a:r>
              <a:rPr lang="it-IT" dirty="0" smtClean="0"/>
              <a:t>al recepimento </a:t>
            </a:r>
            <a:r>
              <a:rPr lang="it-IT" dirty="0"/>
              <a:t>delle direttive comunitarie in materia</a:t>
            </a:r>
            <a:r>
              <a:rPr lang="it-IT" dirty="0" smtClean="0"/>
              <a:t>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Infine, introduce una prima disciplina dedicata al </a:t>
            </a:r>
            <a:r>
              <a:rPr lang="it-IT" dirty="0" smtClean="0"/>
              <a:t>danno ambientale.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59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Decreto Ronchi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dirty="0" err="1"/>
              <a:t>D.Lgs.</a:t>
            </a:r>
            <a:r>
              <a:rPr lang="it-IT" dirty="0"/>
              <a:t> n. 22 del 5 febbraio 1997 (c.d. “Decreto Ronchi” </a:t>
            </a:r>
            <a:r>
              <a:rPr lang="it-IT" dirty="0" smtClean="0"/>
              <a:t>dal nome </a:t>
            </a:r>
            <a:r>
              <a:rPr lang="it-IT" dirty="0"/>
              <a:t>dell’allora Ministro dell’Ambiente</a:t>
            </a:r>
            <a:r>
              <a:rPr lang="it-IT" dirty="0" smtClean="0"/>
              <a:t>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ha recepito le direttive comunitarie in materia di rifiuti</a:t>
            </a:r>
            <a:r>
              <a:rPr lang="it-IT" dirty="0" smtClean="0"/>
              <a:t>, introducendo </a:t>
            </a:r>
            <a:r>
              <a:rPr lang="it-IT" dirty="0"/>
              <a:t>nel nostro ordinamento, tra l’altro, il </a:t>
            </a:r>
            <a:r>
              <a:rPr lang="it-IT" dirty="0" smtClean="0"/>
              <a:t>principio della </a:t>
            </a:r>
            <a:r>
              <a:rPr lang="it-IT" dirty="0"/>
              <a:t>gestione dei rifiuti in sostituzione del </a:t>
            </a:r>
            <a:r>
              <a:rPr lang="it-IT" dirty="0" smtClean="0"/>
              <a:t>semplice smaltimento </a:t>
            </a:r>
            <a:r>
              <a:rPr lang="it-IT" dirty="0"/>
              <a:t>degli stessi, trasformando i rifiuti da </a:t>
            </a:r>
            <a:r>
              <a:rPr lang="it-IT" dirty="0" smtClean="0"/>
              <a:t>semplice scarto </a:t>
            </a:r>
            <a:r>
              <a:rPr lang="it-IT" dirty="0"/>
              <a:t>a risorsa;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smtClean="0"/>
              <a:t>ha </a:t>
            </a:r>
            <a:r>
              <a:rPr lang="it-IT" dirty="0"/>
              <a:t>introdotto una disciplina innovativa delle </a:t>
            </a:r>
            <a:r>
              <a:rPr lang="it-IT" dirty="0" smtClean="0"/>
              <a:t>necessarie attività </a:t>
            </a:r>
            <a:r>
              <a:rPr lang="it-IT" dirty="0"/>
              <a:t>di bonifica dei siti contaminati (attuando anche </a:t>
            </a:r>
            <a:r>
              <a:rPr lang="it-IT" dirty="0" smtClean="0"/>
              <a:t>i principi </a:t>
            </a:r>
            <a:r>
              <a:rPr lang="it-IT" dirty="0"/>
              <a:t>comunitari. Ad es. “chi inquina paga</a:t>
            </a:r>
            <a:r>
              <a:rPr lang="it-IT" dirty="0" smtClean="0"/>
              <a:t>”).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Anche tale normativa è oggi sostituita dalle previsioni </a:t>
            </a:r>
            <a:r>
              <a:rPr lang="it-IT" dirty="0" smtClean="0"/>
              <a:t>contenute nel </a:t>
            </a:r>
            <a:r>
              <a:rPr lang="it-IT" dirty="0" err="1"/>
              <a:t>D.Lgs.</a:t>
            </a:r>
            <a:r>
              <a:rPr lang="it-IT" dirty="0"/>
              <a:t> n. 152 del 2006.</a:t>
            </a:r>
          </a:p>
        </p:txBody>
      </p:sp>
    </p:spTree>
    <p:extLst>
      <p:ext uri="{BB962C8B-B14F-4D97-AF65-F5344CB8AC3E}">
        <p14:creationId xmlns:p14="http://schemas.microsoft.com/office/powerpoint/2010/main" val="41870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Il 29 aprile </a:t>
            </a:r>
            <a:r>
              <a:rPr lang="it-IT" dirty="0">
                <a:solidFill>
                  <a:srgbClr val="FF0000"/>
                </a:solidFill>
              </a:rPr>
              <a:t>2006</a:t>
            </a:r>
            <a:r>
              <a:rPr lang="it-IT" dirty="0"/>
              <a:t> è entrato in vigore il </a:t>
            </a:r>
            <a:r>
              <a:rPr lang="it-IT" dirty="0" err="1"/>
              <a:t>D.Lgs.</a:t>
            </a:r>
            <a:r>
              <a:rPr lang="it-IT" dirty="0"/>
              <a:t> n. 152 del 3 aprile </a:t>
            </a:r>
            <a:r>
              <a:rPr lang="it-IT" dirty="0" smtClean="0"/>
              <a:t>2006 “Norme </a:t>
            </a:r>
            <a:r>
              <a:rPr lang="it-IT" dirty="0"/>
              <a:t>in materia ambientale” di riordino della disciplina nel </a:t>
            </a:r>
            <a:r>
              <a:rPr lang="it-IT" dirty="0" smtClean="0"/>
              <a:t>settore ambientale </a:t>
            </a:r>
            <a:r>
              <a:rPr lang="it-IT" dirty="0"/>
              <a:t>(“Testo unico ambientale” o “Codice dell’ambiente</a:t>
            </a:r>
            <a:r>
              <a:rPr lang="it-IT" dirty="0" smtClean="0"/>
              <a:t>”).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Sin dal 2001 il Parlamento aveva preso in esame il progetto di </a:t>
            </a:r>
            <a:r>
              <a:rPr lang="it-IT" dirty="0" smtClean="0"/>
              <a:t>una legge </a:t>
            </a:r>
            <a:r>
              <a:rPr lang="it-IT" dirty="0"/>
              <a:t>delega per:</a:t>
            </a:r>
          </a:p>
          <a:p>
            <a:pPr marL="0" indent="0" algn="just">
              <a:buNone/>
            </a:pPr>
            <a:r>
              <a:rPr lang="it-IT" dirty="0"/>
              <a:t>• il riordino della materia ambientale e</a:t>
            </a:r>
          </a:p>
          <a:p>
            <a:pPr marL="0" indent="0" algn="just">
              <a:buNone/>
            </a:pPr>
            <a:r>
              <a:rPr lang="it-IT" dirty="0"/>
              <a:t>• l’integrazione con le normative internazionali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legge delega n. 308 del 15 dicembre 2004 “Delega al Governo per </a:t>
            </a:r>
            <a:r>
              <a:rPr lang="it-IT" dirty="0" smtClean="0"/>
              <a:t>il riordino</a:t>
            </a:r>
            <a:r>
              <a:rPr lang="it-IT" dirty="0"/>
              <a:t>, il coordinamento e l’integrazione della legislazione in </a:t>
            </a:r>
            <a:r>
              <a:rPr lang="it-IT" dirty="0" smtClean="0"/>
              <a:t>materia ambientale </a:t>
            </a:r>
            <a:r>
              <a:rPr lang="it-IT" dirty="0"/>
              <a:t>e misure di diretta applicazione” è entrata in vigore </a:t>
            </a:r>
            <a:r>
              <a:rPr lang="it-IT" dirty="0" smtClean="0"/>
              <a:t>l’11 gennaio </a:t>
            </a:r>
            <a:r>
              <a:rPr lang="it-IT" dirty="0"/>
              <a:t>2005 (un unico articolo suddiviso in 54 commi).</a:t>
            </a:r>
          </a:p>
        </p:txBody>
      </p:sp>
    </p:spTree>
    <p:extLst>
      <p:ext uri="{BB962C8B-B14F-4D97-AF65-F5344CB8AC3E}">
        <p14:creationId xmlns:p14="http://schemas.microsoft.com/office/powerpoint/2010/main" val="282101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it-IT" dirty="0" smtClean="0"/>
              <a:t>Il Diritto dell’Ambiente è l’insieme di norme appartenenti ai diversi rami del diritto che hanno come obiettivo comune la tutela del bene ambiente e la repressione di comportamenti lesivi di tale bene. </a:t>
            </a:r>
          </a:p>
          <a:p>
            <a:pPr marL="457200" lvl="1" indent="0" algn="just">
              <a:buNone/>
            </a:pPr>
            <a:endParaRPr lang="it-IT" dirty="0"/>
          </a:p>
          <a:p>
            <a:pPr marL="457200" lvl="1" indent="0" algn="just">
              <a:buNone/>
            </a:pPr>
            <a:r>
              <a:rPr lang="it-IT" dirty="0" smtClean="0"/>
              <a:t>I destinatari delle norme del diritto dell’ambiente non sono solo i singoli cittadini, ma anche enti, istituzioni, imprese.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633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Con la legge delega il Legislatore conferiva al Governo </a:t>
            </a:r>
            <a:r>
              <a:rPr lang="it-IT" dirty="0" smtClean="0"/>
              <a:t>ampia delega </a:t>
            </a:r>
            <a:r>
              <a:rPr lang="it-IT" dirty="0"/>
              <a:t>per la riforma della normativa ambientale nei </a:t>
            </a:r>
            <a:r>
              <a:rPr lang="it-IT" dirty="0" smtClean="0"/>
              <a:t>seguenti settori: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1. La gestione dei rifiuti e bonifica dei siti contaminati.</a:t>
            </a:r>
          </a:p>
          <a:p>
            <a:pPr marL="0" indent="0" algn="just">
              <a:buNone/>
            </a:pPr>
            <a:r>
              <a:rPr lang="it-IT" dirty="0"/>
              <a:t>2. La tutela delle acque dall’inquinamento e gestione delle</a:t>
            </a:r>
          </a:p>
          <a:p>
            <a:pPr marL="0" indent="0" algn="just">
              <a:buNone/>
            </a:pPr>
            <a:r>
              <a:rPr lang="it-IT" dirty="0"/>
              <a:t>risorse idriche.</a:t>
            </a:r>
          </a:p>
          <a:p>
            <a:pPr marL="0" indent="0" algn="just">
              <a:buNone/>
            </a:pPr>
            <a:r>
              <a:rPr lang="it-IT" dirty="0"/>
              <a:t>3. La difesa del suolo e lotta alla desertificazione.</a:t>
            </a:r>
          </a:p>
          <a:p>
            <a:pPr marL="0" indent="0" algn="just">
              <a:buNone/>
            </a:pPr>
            <a:r>
              <a:rPr lang="it-IT" dirty="0"/>
              <a:t>4. La gestione delle aree protette, conservazione e utilizzo</a:t>
            </a:r>
          </a:p>
          <a:p>
            <a:pPr marL="0" indent="0" algn="just">
              <a:buNone/>
            </a:pPr>
            <a:r>
              <a:rPr lang="it-IT" dirty="0"/>
              <a:t>sostenibile degli esemplari di specie protette di flora e fauna.</a:t>
            </a:r>
          </a:p>
          <a:p>
            <a:pPr marL="0" indent="0" algn="just">
              <a:buNone/>
            </a:pPr>
            <a:r>
              <a:rPr lang="it-IT" dirty="0"/>
              <a:t>5. Le procedure per la valutazione di impatto ambientale (VIA),</a:t>
            </a:r>
          </a:p>
          <a:p>
            <a:pPr marL="0" indent="0" algn="just">
              <a:buNone/>
            </a:pPr>
            <a:r>
              <a:rPr lang="it-IT" dirty="0"/>
              <a:t>per la valutazione ambientale strategica (VAS) e per</a:t>
            </a:r>
          </a:p>
          <a:p>
            <a:pPr marL="0" indent="0" algn="just">
              <a:buNone/>
            </a:pPr>
            <a:r>
              <a:rPr lang="it-IT" dirty="0"/>
              <a:t>l’autorizzazione ambientale integrata (IPPC).</a:t>
            </a:r>
          </a:p>
          <a:p>
            <a:pPr marL="0" indent="0" algn="just">
              <a:buNone/>
            </a:pPr>
            <a:r>
              <a:rPr lang="it-IT" dirty="0"/>
              <a:t>6. La tutela dell’aria e riduzione delle emissioni in atmosfera.</a:t>
            </a:r>
          </a:p>
        </p:txBody>
      </p:sp>
    </p:spTree>
    <p:extLst>
      <p:ext uri="{BB962C8B-B14F-4D97-AF65-F5344CB8AC3E}">
        <p14:creationId xmlns:p14="http://schemas.microsoft.com/office/powerpoint/2010/main" val="7665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dirty="0" err="1"/>
              <a:t>D.Lgs.</a:t>
            </a:r>
            <a:r>
              <a:rPr lang="it-IT" dirty="0"/>
              <a:t> n. 152 del 3 aprile 2006 “Norme in materia ambientale</a:t>
            </a:r>
            <a:r>
              <a:rPr lang="it-IT" dirty="0" smtClean="0"/>
              <a:t>” è </a:t>
            </a:r>
            <a:r>
              <a:rPr lang="it-IT" dirty="0"/>
              <a:t>un compendio di </a:t>
            </a:r>
            <a:r>
              <a:rPr lang="it-IT" dirty="0" smtClean="0"/>
              <a:t>oltre 300 </a:t>
            </a:r>
            <a:r>
              <a:rPr lang="it-IT" dirty="0"/>
              <a:t>articoli e </a:t>
            </a:r>
            <a:r>
              <a:rPr lang="it-IT" dirty="0" smtClean="0"/>
              <a:t>40 </a:t>
            </a:r>
            <a:r>
              <a:rPr lang="it-IT" dirty="0"/>
              <a:t>allegati relativi a </a:t>
            </a:r>
            <a:r>
              <a:rPr lang="it-IT" dirty="0" smtClean="0"/>
              <a:t>settori dell’agire </a:t>
            </a:r>
            <a:r>
              <a:rPr lang="it-IT" dirty="0"/>
              <a:t>umano che, in precedenza, erano oggetto di </a:t>
            </a:r>
            <a:r>
              <a:rPr lang="it-IT" dirty="0" smtClean="0"/>
              <a:t>autonome discipline </a:t>
            </a:r>
            <a:r>
              <a:rPr lang="it-IT" dirty="0"/>
              <a:t>normative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Successivamente</a:t>
            </a:r>
            <a:r>
              <a:rPr lang="it-IT" dirty="0"/>
              <a:t>, il decreto legislativo è stato oggetto </a:t>
            </a:r>
            <a:r>
              <a:rPr lang="it-IT" dirty="0" smtClean="0"/>
              <a:t>di numerosi </a:t>
            </a:r>
            <a:r>
              <a:rPr lang="it-IT" dirty="0"/>
              <a:t>interventi di integrazione e modifica anche per </a:t>
            </a:r>
            <a:r>
              <a:rPr lang="it-IT" dirty="0" smtClean="0"/>
              <a:t>recepire gli </a:t>
            </a:r>
            <a:r>
              <a:rPr lang="it-IT" dirty="0"/>
              <a:t>orientamenti giurisprudenziali nel frattempo formatisi. </a:t>
            </a:r>
          </a:p>
        </p:txBody>
      </p:sp>
    </p:spTree>
    <p:extLst>
      <p:ext uri="{BB962C8B-B14F-4D97-AF65-F5344CB8AC3E}">
        <p14:creationId xmlns:p14="http://schemas.microsoft.com/office/powerpoint/2010/main" val="2348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Sono recepiti i seguenti principi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– principio di precauzione,</a:t>
            </a:r>
          </a:p>
          <a:p>
            <a:pPr marL="0" indent="0" algn="just">
              <a:buNone/>
            </a:pPr>
            <a:r>
              <a:rPr lang="it-IT" dirty="0"/>
              <a:t>– principio di azione preventiva (prevenzione),</a:t>
            </a:r>
          </a:p>
          <a:p>
            <a:pPr marL="0" indent="0" algn="just">
              <a:buNone/>
            </a:pPr>
            <a:r>
              <a:rPr lang="it-IT" dirty="0"/>
              <a:t>– principio “chi inquina paga”,</a:t>
            </a:r>
          </a:p>
          <a:p>
            <a:pPr marL="0" indent="0" algn="just">
              <a:buNone/>
            </a:pPr>
            <a:r>
              <a:rPr lang="it-IT" dirty="0"/>
              <a:t>– principio di correzione, in via prioritaria alla fonte, </a:t>
            </a:r>
            <a:r>
              <a:rPr lang="it-IT" dirty="0" smtClean="0"/>
              <a:t>dei danni </a:t>
            </a:r>
            <a:r>
              <a:rPr lang="it-IT" dirty="0"/>
              <a:t>causati all’ambiente e riduzione degli </a:t>
            </a:r>
            <a:r>
              <a:rPr lang="it-IT" dirty="0" smtClean="0"/>
              <a:t>inquinamenti e </a:t>
            </a:r>
            <a:r>
              <a:rPr lang="it-IT" dirty="0"/>
              <a:t>dei </a:t>
            </a:r>
            <a:r>
              <a:rPr lang="it-IT" dirty="0" smtClean="0"/>
              <a:t>danni </a:t>
            </a:r>
            <a:r>
              <a:rPr lang="it-IT" dirty="0"/>
              <a:t>ambientali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Nello specifico, il “principio dell’azione ambientale” ex art. 3-ter </a:t>
            </a:r>
            <a:r>
              <a:rPr lang="it-IT" dirty="0" smtClean="0"/>
              <a:t>del Testo </a:t>
            </a:r>
            <a:r>
              <a:rPr lang="it-IT" dirty="0"/>
              <a:t>Unico richiama il dovere di tutti gli enti pubblici e privati </a:t>
            </a:r>
            <a:r>
              <a:rPr lang="it-IT" dirty="0" smtClean="0"/>
              <a:t>di garantire </a:t>
            </a:r>
            <a:r>
              <a:rPr lang="it-IT" dirty="0"/>
              <a:t>la tutela dell’ambiente e degli ecosistemi naturali e </a:t>
            </a:r>
            <a:r>
              <a:rPr lang="it-IT" dirty="0" smtClean="0"/>
              <a:t>del patrimonio </a:t>
            </a:r>
            <a:r>
              <a:rPr lang="it-IT" dirty="0"/>
              <a:t>culturale, mediante una adeguata azione che sia </a:t>
            </a:r>
            <a:r>
              <a:rPr lang="it-IT" dirty="0" smtClean="0"/>
              <a:t>informata ai </a:t>
            </a:r>
            <a:r>
              <a:rPr lang="it-IT" dirty="0"/>
              <a:t>principi suddetti.</a:t>
            </a:r>
          </a:p>
        </p:txBody>
      </p:sp>
    </p:spTree>
    <p:extLst>
      <p:ext uri="{BB962C8B-B14F-4D97-AF65-F5344CB8AC3E}">
        <p14:creationId xmlns:p14="http://schemas.microsoft.com/office/powerpoint/2010/main" val="8193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Le novità principali sono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 Introduzione della VAS;</a:t>
            </a:r>
          </a:p>
          <a:p>
            <a:pPr marL="0" indent="0">
              <a:buNone/>
            </a:pPr>
            <a:r>
              <a:rPr lang="it-IT" dirty="0"/>
              <a:t>2. miglioramento della disciplina in materia di VIA;</a:t>
            </a:r>
          </a:p>
          <a:p>
            <a:pPr marL="0" indent="0">
              <a:buNone/>
            </a:pPr>
            <a:r>
              <a:rPr lang="it-IT" dirty="0"/>
              <a:t>3. attuazione della gestione del ciclo idrico integrato e istituzione</a:t>
            </a:r>
          </a:p>
          <a:p>
            <a:pPr marL="0" indent="0">
              <a:buNone/>
            </a:pPr>
            <a:r>
              <a:rPr lang="it-IT" dirty="0"/>
              <a:t>dell’Autorità di Bacino distrettuali;</a:t>
            </a:r>
          </a:p>
          <a:p>
            <a:pPr marL="0" indent="0">
              <a:buNone/>
            </a:pPr>
            <a:r>
              <a:rPr lang="it-IT" dirty="0"/>
              <a:t>4. prevenzione e contenimento della produzione di rifiuti e</a:t>
            </a:r>
          </a:p>
          <a:p>
            <a:pPr marL="0" indent="0">
              <a:buNone/>
            </a:pPr>
            <a:r>
              <a:rPr lang="it-IT" dirty="0"/>
              <a:t>promozione del loro riutilizzo e recupero;</a:t>
            </a:r>
          </a:p>
          <a:p>
            <a:pPr marL="0" indent="0">
              <a:buNone/>
            </a:pPr>
            <a:r>
              <a:rPr lang="it-IT" dirty="0"/>
              <a:t>5. costituzione degli Ambiti Territoriali Ottimali (ATO);</a:t>
            </a:r>
          </a:p>
          <a:p>
            <a:pPr marL="0" indent="0">
              <a:buNone/>
            </a:pPr>
            <a:r>
              <a:rPr lang="it-IT" dirty="0"/>
              <a:t>6. mantenimento della Tariffa per la gestione dei rifiuti;</a:t>
            </a:r>
          </a:p>
          <a:p>
            <a:pPr marL="0" indent="0">
              <a:buNone/>
            </a:pPr>
            <a:r>
              <a:rPr lang="it-IT" dirty="0"/>
              <a:t>7. promozione degli interventi di messa in sicurezza e bonifica</a:t>
            </a:r>
          </a:p>
          <a:p>
            <a:pPr marL="0" indent="0">
              <a:buNone/>
            </a:pPr>
            <a:r>
              <a:rPr lang="it-IT" dirty="0"/>
              <a:t>dei siti contaminati;</a:t>
            </a:r>
          </a:p>
          <a:p>
            <a:pPr marL="0" indent="0">
              <a:buNone/>
            </a:pPr>
            <a:r>
              <a:rPr lang="it-IT" dirty="0"/>
              <a:t>8. revisione della disciplina delle emissioni atmosferiche;</a:t>
            </a:r>
          </a:p>
          <a:p>
            <a:pPr marL="0" indent="0">
              <a:buNone/>
            </a:pPr>
            <a:r>
              <a:rPr lang="it-IT" dirty="0"/>
              <a:t>9. definizione del concetto di danno ambientale;</a:t>
            </a:r>
          </a:p>
          <a:p>
            <a:pPr marL="0" indent="0">
              <a:buNone/>
            </a:pPr>
            <a:r>
              <a:rPr lang="it-IT" dirty="0"/>
              <a:t>10. introduzione del principio comunitario di precauzione.</a:t>
            </a:r>
          </a:p>
        </p:txBody>
      </p:sp>
    </p:spTree>
    <p:extLst>
      <p:ext uri="{BB962C8B-B14F-4D97-AF65-F5344CB8AC3E}">
        <p14:creationId xmlns:p14="http://schemas.microsoft.com/office/powerpoint/2010/main" val="31812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Prima Parte </a:t>
            </a:r>
            <a:r>
              <a:rPr lang="it-IT" dirty="0"/>
              <a:t>è dedicata ai principi generali e </a:t>
            </a:r>
            <a:r>
              <a:rPr lang="it-IT" dirty="0" smtClean="0"/>
              <a:t>alle disposizioni </a:t>
            </a:r>
            <a:r>
              <a:rPr lang="it-IT" dirty="0"/>
              <a:t>comuni:</a:t>
            </a:r>
          </a:p>
          <a:p>
            <a:pPr marL="0" indent="0" algn="just">
              <a:buNone/>
            </a:pPr>
            <a:r>
              <a:rPr lang="it-IT" dirty="0"/>
              <a:t>– ambito di applicazione;</a:t>
            </a:r>
          </a:p>
          <a:p>
            <a:pPr marL="0" indent="0" algn="just">
              <a:buNone/>
            </a:pPr>
            <a:r>
              <a:rPr lang="it-IT" dirty="0"/>
              <a:t>– finalità;</a:t>
            </a:r>
          </a:p>
          <a:p>
            <a:pPr marL="0" indent="0" algn="just">
              <a:buNone/>
            </a:pPr>
            <a:r>
              <a:rPr lang="it-IT" dirty="0"/>
              <a:t>– criteri per l’adozione dei provvedimenti</a:t>
            </a:r>
          </a:p>
          <a:p>
            <a:pPr marL="0" indent="0" algn="just">
              <a:buNone/>
            </a:pPr>
            <a:r>
              <a:rPr lang="it-IT" dirty="0"/>
              <a:t>successivi.</a:t>
            </a:r>
          </a:p>
        </p:txBody>
      </p:sp>
    </p:spTree>
    <p:extLst>
      <p:ext uri="{BB962C8B-B14F-4D97-AF65-F5344CB8AC3E}">
        <p14:creationId xmlns:p14="http://schemas.microsoft.com/office/powerpoint/2010/main" val="10563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Seconda Parte </a:t>
            </a:r>
            <a:r>
              <a:rPr lang="it-IT" dirty="0"/>
              <a:t>è dedicata alle procedure</a:t>
            </a:r>
          </a:p>
          <a:p>
            <a:pPr marL="0" indent="0" algn="just">
              <a:buNone/>
            </a:pPr>
            <a:r>
              <a:rPr lang="it-IT" dirty="0"/>
              <a:t>amministrative relative alla:</a:t>
            </a:r>
          </a:p>
          <a:p>
            <a:pPr marL="0" indent="0" algn="just">
              <a:buNone/>
            </a:pPr>
            <a:r>
              <a:rPr lang="it-IT" dirty="0"/>
              <a:t>– valutazione ambientale strategica (VAS);</a:t>
            </a:r>
          </a:p>
          <a:p>
            <a:pPr marL="0" indent="0" algn="just">
              <a:buNone/>
            </a:pPr>
            <a:r>
              <a:rPr lang="it-IT" dirty="0"/>
              <a:t>– valutazione di impatto ambientale (VIA);</a:t>
            </a:r>
          </a:p>
          <a:p>
            <a:pPr marL="0" indent="0" algn="just">
              <a:buNone/>
            </a:pPr>
            <a:r>
              <a:rPr lang="it-IT" dirty="0"/>
              <a:t>– autorizzazione ambientale integrata (IPPC).</a:t>
            </a:r>
          </a:p>
        </p:txBody>
      </p:sp>
    </p:spTree>
    <p:extLst>
      <p:ext uri="{BB962C8B-B14F-4D97-AF65-F5344CB8AC3E}">
        <p14:creationId xmlns:p14="http://schemas.microsoft.com/office/powerpoint/2010/main" val="40584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Nella </a:t>
            </a:r>
            <a:r>
              <a:rPr lang="it-IT" dirty="0">
                <a:solidFill>
                  <a:srgbClr val="FF0000"/>
                </a:solidFill>
              </a:rPr>
              <a:t>Terza Parte </a:t>
            </a:r>
            <a:r>
              <a:rPr lang="it-IT" dirty="0"/>
              <a:t>è contenuta la disciplina in</a:t>
            </a:r>
          </a:p>
          <a:p>
            <a:pPr marL="0" indent="0">
              <a:buNone/>
            </a:pPr>
            <a:r>
              <a:rPr lang="it-IT" dirty="0"/>
              <a:t>materia di:</a:t>
            </a:r>
          </a:p>
          <a:p>
            <a:pPr marL="0" indent="0">
              <a:buNone/>
            </a:pPr>
            <a:r>
              <a:rPr lang="it-IT" dirty="0"/>
              <a:t>– difesa del suolo;</a:t>
            </a:r>
          </a:p>
          <a:p>
            <a:pPr marL="0" indent="0">
              <a:buNone/>
            </a:pPr>
            <a:r>
              <a:rPr lang="it-IT" dirty="0"/>
              <a:t>– lotta alla desertificazione;</a:t>
            </a:r>
          </a:p>
          <a:p>
            <a:pPr marL="0" indent="0">
              <a:buNone/>
            </a:pPr>
            <a:r>
              <a:rPr lang="it-IT" dirty="0"/>
              <a:t>– tutela delle acque dall’inquinamento;</a:t>
            </a:r>
          </a:p>
          <a:p>
            <a:pPr marL="0" indent="0">
              <a:buNone/>
            </a:pPr>
            <a:r>
              <a:rPr lang="it-IT" dirty="0"/>
              <a:t>– gestione delle risorse idriche.</a:t>
            </a:r>
          </a:p>
        </p:txBody>
      </p:sp>
    </p:spTree>
    <p:extLst>
      <p:ext uri="{BB962C8B-B14F-4D97-AF65-F5344CB8AC3E}">
        <p14:creationId xmlns:p14="http://schemas.microsoft.com/office/powerpoint/2010/main" val="10083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Quarta Parte </a:t>
            </a:r>
            <a:r>
              <a:rPr lang="it-IT" dirty="0"/>
              <a:t>del Testo Unico contiene la</a:t>
            </a:r>
          </a:p>
          <a:p>
            <a:pPr marL="0" indent="0">
              <a:buNone/>
            </a:pPr>
            <a:r>
              <a:rPr lang="it-IT" dirty="0"/>
              <a:t>disciplina giuridica in materia di:</a:t>
            </a:r>
          </a:p>
          <a:p>
            <a:pPr marL="0" indent="0">
              <a:buNone/>
            </a:pPr>
            <a:r>
              <a:rPr lang="it-IT" dirty="0"/>
              <a:t>– gestione dei rifiuti;</a:t>
            </a:r>
          </a:p>
          <a:p>
            <a:pPr marL="0" indent="0">
              <a:buNone/>
            </a:pPr>
            <a:r>
              <a:rPr lang="it-IT" dirty="0"/>
              <a:t>– bonifica dei siti contaminati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0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Quinta Parte </a:t>
            </a:r>
            <a:r>
              <a:rPr lang="it-IT" dirty="0"/>
              <a:t>contiene le norme in materia di:</a:t>
            </a:r>
          </a:p>
          <a:p>
            <a:pPr marL="0" indent="0">
              <a:buNone/>
            </a:pPr>
            <a:r>
              <a:rPr lang="it-IT" dirty="0"/>
              <a:t>• tutela dell’aria;</a:t>
            </a:r>
          </a:p>
          <a:p>
            <a:pPr marL="0" indent="0">
              <a:buNone/>
            </a:pPr>
            <a:r>
              <a:rPr lang="it-IT" dirty="0"/>
              <a:t>• riduzione delle emissioni in atmosfera.</a:t>
            </a:r>
          </a:p>
        </p:txBody>
      </p:sp>
    </p:spTree>
    <p:extLst>
      <p:ext uri="{BB962C8B-B14F-4D97-AF65-F5344CB8AC3E}">
        <p14:creationId xmlns:p14="http://schemas.microsoft.com/office/powerpoint/2010/main" val="25664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il c.d. Testo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>
                <a:latin typeface="+mj-lt"/>
              </a:rPr>
              <a:t>La </a:t>
            </a:r>
            <a:r>
              <a:rPr lang="it-IT" sz="2800" dirty="0">
                <a:solidFill>
                  <a:srgbClr val="FF0000"/>
                </a:solidFill>
                <a:latin typeface="+mj-lt"/>
              </a:rPr>
              <a:t>Sesta Parte </a:t>
            </a:r>
            <a:r>
              <a:rPr lang="it-IT" sz="2800" dirty="0">
                <a:latin typeface="+mj-lt"/>
              </a:rPr>
              <a:t>disciplina la tutela risarcitoria contro i </a:t>
            </a:r>
            <a:r>
              <a:rPr lang="it-IT" sz="2800" dirty="0" smtClean="0">
                <a:latin typeface="+mj-lt"/>
              </a:rPr>
              <a:t>danni all’ambiente</a:t>
            </a:r>
            <a:r>
              <a:rPr lang="it-IT" sz="2800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it-IT" sz="2800" dirty="0">
                <a:latin typeface="+mj-lt"/>
              </a:rPr>
              <a:t>In tale prospettiva ogni attività che esponga a rischio </a:t>
            </a:r>
            <a:r>
              <a:rPr lang="it-IT" sz="2800" dirty="0" smtClean="0">
                <a:latin typeface="+mj-lt"/>
              </a:rPr>
              <a:t>la salubrità </a:t>
            </a:r>
            <a:r>
              <a:rPr lang="it-IT" sz="2800" dirty="0">
                <a:latin typeface="+mj-lt"/>
              </a:rPr>
              <a:t>dell’ambiente e la salute costituisce di per sé </a:t>
            </a:r>
            <a:r>
              <a:rPr lang="it-IT" sz="2800" dirty="0" smtClean="0">
                <a:latin typeface="+mj-lt"/>
              </a:rPr>
              <a:t>un illecito</a:t>
            </a:r>
            <a:r>
              <a:rPr lang="it-IT" sz="2800" dirty="0">
                <a:latin typeface="+mj-lt"/>
              </a:rPr>
              <a:t>, di fronte al quale si può affermare </a:t>
            </a:r>
            <a:r>
              <a:rPr lang="it-IT" sz="2800" dirty="0" smtClean="0">
                <a:latin typeface="+mj-lt"/>
              </a:rPr>
              <a:t>che l’ordinamento </a:t>
            </a:r>
            <a:r>
              <a:rPr lang="it-IT" sz="2800" dirty="0">
                <a:latin typeface="+mj-lt"/>
              </a:rPr>
              <a:t>reagisca non solo con la repressione penale</a:t>
            </a:r>
            <a:r>
              <a:rPr lang="it-IT" sz="2800" dirty="0" smtClean="0">
                <a:latin typeface="+mj-lt"/>
              </a:rPr>
              <a:t>, ma </a:t>
            </a:r>
            <a:r>
              <a:rPr lang="it-IT" sz="2800" dirty="0">
                <a:latin typeface="+mj-lt"/>
              </a:rPr>
              <a:t>altresì accordando una tutela civilistica di tipo inibitorio.</a:t>
            </a:r>
          </a:p>
        </p:txBody>
      </p:sp>
    </p:spTree>
    <p:extLst>
      <p:ext uri="{BB962C8B-B14F-4D97-AF65-F5344CB8AC3E}">
        <p14:creationId xmlns:p14="http://schemas.microsoft.com/office/powerpoint/2010/main" val="335830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contenuto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/>
              <a:t>La tutela dell’ambiente e i diritti dell’Uomo: principi generali e quadro normativo.</a:t>
            </a:r>
          </a:p>
          <a:p>
            <a:pPr lvl="0"/>
            <a:r>
              <a:rPr lang="it-IT" dirty="0"/>
              <a:t>Storia ed evoluzione della nozione giuridica di “ambiente”.</a:t>
            </a:r>
          </a:p>
          <a:p>
            <a:pPr lvl="0"/>
            <a:r>
              <a:rPr lang="it-IT" dirty="0" smtClean="0"/>
              <a:t>Norme </a:t>
            </a:r>
            <a:r>
              <a:rPr lang="it-IT" dirty="0"/>
              <a:t>della Costituzione italiana. </a:t>
            </a:r>
          </a:p>
          <a:p>
            <a:pPr lvl="0"/>
            <a:r>
              <a:rPr lang="it-IT" dirty="0"/>
              <a:t>Correlazione tra ambiente e salute dell’Uomo. </a:t>
            </a:r>
          </a:p>
          <a:p>
            <a:pPr lvl="0"/>
            <a:r>
              <a:rPr lang="it-IT" dirty="0"/>
              <a:t>Contributo della giurisprudenza costituzionale. </a:t>
            </a:r>
          </a:p>
          <a:p>
            <a:pPr lvl="0"/>
            <a:r>
              <a:rPr lang="it-IT" dirty="0"/>
              <a:t>Diritto umano all’ambiente</a:t>
            </a:r>
            <a:r>
              <a:rPr lang="it-IT" dirty="0" smtClean="0"/>
              <a:t>.</a:t>
            </a:r>
            <a:r>
              <a:rPr lang="it-IT" dirty="0"/>
              <a:t> Il quadro normativo nel contesto internazionale, comunitario e nazionale.</a:t>
            </a:r>
          </a:p>
          <a:p>
            <a:pPr lvl="0"/>
            <a:r>
              <a:rPr lang="it-IT" dirty="0"/>
              <a:t>Principali convenzioni internazionali.</a:t>
            </a:r>
          </a:p>
          <a:p>
            <a:pPr lvl="0"/>
            <a:r>
              <a:rPr lang="it-IT" dirty="0"/>
              <a:t>Sviluppo e sostenibilità. </a:t>
            </a:r>
          </a:p>
          <a:p>
            <a:pPr lvl="0"/>
            <a:r>
              <a:rPr lang="it-IT" dirty="0"/>
              <a:t>Linee principali della normativa comunitaria e nazionale in materia ambientale. </a:t>
            </a:r>
          </a:p>
          <a:p>
            <a:pPr lvl="0"/>
            <a:r>
              <a:rPr lang="it-IT" dirty="0"/>
              <a:t>Nozione di rischio e di pericolo e i principi di prevenzione e di precauzione.</a:t>
            </a:r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65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L’ambiente in Italia: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nuovi eco reati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+mj-lt"/>
              </a:rPr>
              <a:t>La Legge</a:t>
            </a:r>
            <a:r>
              <a:rPr lang="it-IT" sz="2800" dirty="0" smtClean="0">
                <a:latin typeface="+mj-lt"/>
              </a:rPr>
              <a:t> 68/2015 ha introdotto specifici reati ambientali nel Codice Penale, con l’introduzione del </a:t>
            </a:r>
          </a:p>
          <a:p>
            <a:pPr marL="0" indent="0" algn="just">
              <a:buNone/>
            </a:pPr>
            <a:r>
              <a:rPr lang="it-IT" sz="2800" i="1" dirty="0" smtClean="0">
                <a:latin typeface="+mj-lt"/>
              </a:rPr>
              <a:t>Titolo VI – bis – Dei delitti contro l’ambiente</a:t>
            </a:r>
            <a:r>
              <a:rPr lang="it-IT" sz="2800" dirty="0" smtClean="0">
                <a:latin typeface="+mj-lt"/>
              </a:rPr>
              <a:t>:</a:t>
            </a:r>
          </a:p>
          <a:p>
            <a:pPr marL="0" indent="0" algn="just">
              <a:buNone/>
            </a:pPr>
            <a:r>
              <a:rPr lang="it-IT" sz="2800" dirty="0" smtClean="0">
                <a:latin typeface="+mj-lt"/>
              </a:rPr>
              <a:t>-   Disastro ambientale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latin typeface="+mj-lt"/>
              </a:rPr>
              <a:t>Inquinamento ambientale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latin typeface="+mj-lt"/>
              </a:rPr>
              <a:t>Morte </a:t>
            </a:r>
            <a:r>
              <a:rPr lang="it-IT" sz="2800" dirty="0">
                <a:latin typeface="+mj-lt"/>
              </a:rPr>
              <a:t>o lesioni come conseguenza  del  delitto  </a:t>
            </a:r>
            <a:r>
              <a:rPr lang="it-IT" sz="2800" dirty="0" smtClean="0">
                <a:latin typeface="+mj-lt"/>
              </a:rPr>
              <a:t>di inquinamento ambientale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latin typeface="+mj-lt"/>
              </a:rPr>
              <a:t>Impedimento del controllo</a:t>
            </a:r>
          </a:p>
          <a:p>
            <a:pPr algn="just">
              <a:buFontTx/>
              <a:buChar char="-"/>
            </a:pPr>
            <a:r>
              <a:rPr lang="it-IT" sz="2800" dirty="0">
                <a:latin typeface="+mj-lt"/>
              </a:rPr>
              <a:t>Traffico  e  abbandono  di  materiale  ad  </a:t>
            </a:r>
            <a:r>
              <a:rPr lang="it-IT" sz="2800" dirty="0" smtClean="0">
                <a:latin typeface="+mj-lt"/>
              </a:rPr>
              <a:t>alta </a:t>
            </a:r>
            <a:r>
              <a:rPr lang="it-IT" sz="2800" dirty="0" err="1" smtClean="0">
                <a:latin typeface="+mj-lt"/>
              </a:rPr>
              <a:t>radioattivita</a:t>
            </a:r>
            <a:r>
              <a:rPr lang="it-IT" sz="2800" dirty="0" err="1">
                <a:latin typeface="+mj-lt"/>
              </a:rPr>
              <a:t>'</a:t>
            </a:r>
            <a:endParaRPr lang="it-IT" sz="2800" dirty="0" smtClean="0">
              <a:latin typeface="+mj-lt"/>
            </a:endParaRPr>
          </a:p>
          <a:p>
            <a:pPr marL="0" indent="0" algn="just">
              <a:buNone/>
            </a:pPr>
            <a:endParaRPr lang="it-IT" sz="28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53393" y="-161149"/>
            <a:ext cx="3637214" cy="779499"/>
          </a:xfrm>
          <a:prstGeom prst="rect">
            <a:avLst/>
          </a:prstGeom>
          <a:solidFill>
            <a:srgbClr val="F9F8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400" rIns="0" bIns="3174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orte</a:t>
            </a:r>
            <a:r>
              <a:rPr kumimoji="0" lang="it-IT" altLang="it-IT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o lesioni come </a:t>
            </a:r>
            <a:r>
              <a:rPr kumimoji="0" lang="it-IT" altLang="it-IT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conseguenzadel</a:t>
            </a:r>
            <a:r>
              <a:rPr kumimoji="0" lang="it-IT" altLang="it-IT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delitto di inquinamento ambientale</a:t>
            </a:r>
            <a:r>
              <a:rPr kumimoji="0" lang="it-IT" altLang="it-IT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del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t-IT" dirty="0"/>
              <a:t>La disciplina del danno ambientale: normativa e principi </a:t>
            </a:r>
            <a:r>
              <a:rPr lang="it-IT" dirty="0" smtClean="0"/>
              <a:t>fondamentali,</a:t>
            </a:r>
            <a:r>
              <a:rPr lang="it-IT" dirty="0"/>
              <a:t> elementi costitutivi </a:t>
            </a:r>
            <a:r>
              <a:rPr lang="it-IT" dirty="0" smtClean="0"/>
              <a:t>e profili processuali. </a:t>
            </a:r>
          </a:p>
          <a:p>
            <a:pPr lvl="0" algn="just"/>
            <a:r>
              <a:rPr lang="it-IT" dirty="0"/>
              <a:t>Evoluzione della responsabilità d’impresa: sistemi di gestione e di controllo interno. </a:t>
            </a:r>
            <a:endParaRPr lang="it-IT" dirty="0" smtClean="0"/>
          </a:p>
          <a:p>
            <a:pPr lvl="0" algn="just"/>
            <a:r>
              <a:rPr lang="it-IT" dirty="0" smtClean="0"/>
              <a:t>I </a:t>
            </a:r>
            <a:r>
              <a:rPr lang="it-IT" dirty="0"/>
              <a:t>reati ambientali </a:t>
            </a:r>
            <a:r>
              <a:rPr lang="it-IT" dirty="0" smtClean="0"/>
              <a:t>– la responsabilità amministrativa degli enti dipendente da reato</a:t>
            </a:r>
            <a:endParaRPr lang="it-IT" dirty="0"/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10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del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t-IT" dirty="0"/>
              <a:t>Organismi geneticamente modificati: casi pratici di tutela della salute.</a:t>
            </a:r>
          </a:p>
          <a:p>
            <a:pPr algn="just"/>
            <a:r>
              <a:rPr lang="it-IT" dirty="0"/>
              <a:t>Ambiente e fonti di </a:t>
            </a:r>
            <a:r>
              <a:rPr lang="it-IT" dirty="0" smtClean="0"/>
              <a:t>energia – fonti alternative di energia. </a:t>
            </a:r>
            <a:r>
              <a:rPr lang="it-IT" dirty="0"/>
              <a:t>Disciplina e casi pratici di legislazione, regolazione e crescita </a:t>
            </a:r>
            <a:r>
              <a:rPr lang="it-IT" dirty="0" smtClean="0"/>
              <a:t>sostenibile.</a:t>
            </a:r>
          </a:p>
          <a:p>
            <a:pPr algn="just"/>
            <a:r>
              <a:rPr lang="it-IT" dirty="0" smtClean="0"/>
              <a:t>Procedure </a:t>
            </a:r>
            <a:r>
              <a:rPr lang="it-IT" dirty="0"/>
              <a:t>amministrative di valutazione ambientale.</a:t>
            </a:r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91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dell’Ambiente: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del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lvl="0"/>
            <a:r>
              <a:rPr lang="it-IT" dirty="0"/>
              <a:t>Inquinamento e tutela delle risorse naturali.</a:t>
            </a:r>
          </a:p>
          <a:p>
            <a:pPr lvl="0"/>
            <a:r>
              <a:rPr lang="it-IT" dirty="0"/>
              <a:t>Inquinamento delle acque.</a:t>
            </a:r>
          </a:p>
          <a:p>
            <a:pPr lvl="0"/>
            <a:r>
              <a:rPr lang="it-IT" dirty="0"/>
              <a:t>Inquinamento elettromagnetico.</a:t>
            </a:r>
          </a:p>
          <a:p>
            <a:pPr lvl="0"/>
            <a:r>
              <a:rPr lang="it-IT" dirty="0"/>
              <a:t>Inquinamento </a:t>
            </a:r>
            <a:r>
              <a:rPr lang="it-IT" dirty="0" smtClean="0"/>
              <a:t>atmosferico</a:t>
            </a:r>
            <a:endParaRPr lang="it-IT" dirty="0" smtClean="0"/>
          </a:p>
          <a:p>
            <a:pPr lvl="0"/>
            <a:r>
              <a:rPr lang="it-IT" dirty="0" smtClean="0"/>
              <a:t>Gestione dei rifiuti</a:t>
            </a:r>
          </a:p>
          <a:p>
            <a:pPr lvl="0"/>
            <a:r>
              <a:rPr lang="it-IT" dirty="0" smtClean="0"/>
              <a:t>Bonifica dei siti contaminati</a:t>
            </a:r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16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Diritto dell’Ambiente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L’uomo è sempre intervenuto sull’ambiente, </a:t>
            </a:r>
            <a:r>
              <a:rPr lang="it-IT" dirty="0" smtClean="0"/>
              <a:t>trasformandolo, alterandolo </a:t>
            </a:r>
            <a:r>
              <a:rPr lang="it-IT" dirty="0"/>
              <a:t>o distruggendolo con i mezzi e con le </a:t>
            </a:r>
            <a:r>
              <a:rPr lang="it-IT" dirty="0" smtClean="0"/>
              <a:t>tecniche disponibili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r>
              <a:rPr lang="it-IT" dirty="0"/>
              <a:t>A partire dalla seconda metà del Secolo </a:t>
            </a:r>
            <a:r>
              <a:rPr lang="it-IT" dirty="0" smtClean="0"/>
              <a:t>XIX, a </a:t>
            </a:r>
            <a:r>
              <a:rPr lang="it-IT" dirty="0"/>
              <a:t>fronte del manifestarsi degli </a:t>
            </a:r>
            <a:r>
              <a:rPr lang="it-IT" b="1" dirty="0"/>
              <a:t>effetti </a:t>
            </a:r>
            <a:r>
              <a:rPr lang="it-IT" b="1" dirty="0" smtClean="0"/>
              <a:t>negativi dell’incremento </a:t>
            </a:r>
            <a:r>
              <a:rPr lang="it-IT" b="1" dirty="0"/>
              <a:t>di popolazione e dell’incidenza delle attività e </a:t>
            </a:r>
            <a:r>
              <a:rPr lang="it-IT" b="1" dirty="0" smtClean="0"/>
              <a:t>degli interventi </a:t>
            </a:r>
            <a:r>
              <a:rPr lang="it-IT" b="1" dirty="0"/>
              <a:t>sulla natura da parte dell’uomo</a:t>
            </a:r>
            <a:r>
              <a:rPr lang="it-IT" dirty="0"/>
              <a:t>, compaiono le </a:t>
            </a:r>
            <a:r>
              <a:rPr lang="it-IT" dirty="0" smtClean="0"/>
              <a:t>prime regolamentazioni </a:t>
            </a:r>
            <a:r>
              <a:rPr lang="it-IT" dirty="0"/>
              <a:t>giuridiche che riguardano singoli aspetti dell’ambiente. </a:t>
            </a:r>
            <a:r>
              <a:rPr lang="it-IT" dirty="0" smtClean="0"/>
              <a:t>Ad esempio </a:t>
            </a:r>
            <a:r>
              <a:rPr lang="it-IT" dirty="0"/>
              <a:t>è in questo periodo che sono creati i </a:t>
            </a:r>
            <a:r>
              <a:rPr lang="it-IT" b="1" dirty="0"/>
              <a:t>primi parchi naturali </a:t>
            </a:r>
            <a:r>
              <a:rPr lang="it-IT" b="1" dirty="0" smtClean="0"/>
              <a:t>negli Stati </a:t>
            </a:r>
            <a:r>
              <a:rPr lang="it-IT" b="1" dirty="0"/>
              <a:t>Uniti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1795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3594</Words>
  <Application>Microsoft Office PowerPoint</Application>
  <PresentationFormat>Presentazione su schermo (4:3)</PresentationFormat>
  <Paragraphs>323</Paragraphs>
  <Slides>50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6" baseType="lpstr">
      <vt:lpstr>Arial Unicode MS</vt:lpstr>
      <vt:lpstr>Arial</vt:lpstr>
      <vt:lpstr>Calibri</vt:lpstr>
      <vt:lpstr>Symbol</vt:lpstr>
      <vt:lpstr>Wingdings</vt:lpstr>
      <vt:lpstr>Tema di Office</vt:lpstr>
      <vt:lpstr>Diritto dell’Ambiente</vt:lpstr>
      <vt:lpstr>Diritto dell’Ambiente: obiettivi del corso</vt:lpstr>
      <vt:lpstr>Diritto dell’Ambiente</vt:lpstr>
      <vt:lpstr>Diritto dell’Ambiente</vt:lpstr>
      <vt:lpstr>Diritto dell’Ambiente: contenuto del corso</vt:lpstr>
      <vt:lpstr>Diritto dell’Ambiente: contenuto del corso</vt:lpstr>
      <vt:lpstr>Diritto dell’Ambiente: contenuto del corso</vt:lpstr>
      <vt:lpstr>Diritto dell’Ambiente: contenuto del corso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Il Diritto dell’Ambiente</vt:lpstr>
      <vt:lpstr>Fonti normative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Profili internazionali del diritto ambientale</vt:lpstr>
      <vt:lpstr>L’ambiente in Europa</vt:lpstr>
      <vt:lpstr>L’ambiente in Europa</vt:lpstr>
      <vt:lpstr>L’ambiente in Europa</vt:lpstr>
      <vt:lpstr>L’ambiente in Europa</vt:lpstr>
      <vt:lpstr>L’ambiente in Europa</vt:lpstr>
      <vt:lpstr>L’ambiente in Europa</vt:lpstr>
      <vt:lpstr>L’ambiente in Europa</vt:lpstr>
      <vt:lpstr>Presentazione standard di PowerPoint</vt:lpstr>
      <vt:lpstr>L’ambiente in Italia</vt:lpstr>
      <vt:lpstr>L’ambiente in Italia: le origini</vt:lpstr>
      <vt:lpstr>L’ambiente in Italia: la Legge Merli</vt:lpstr>
      <vt:lpstr>L’ambiente in Italia: la L. 349/1986</vt:lpstr>
      <vt:lpstr>L’ambiente in Italia: il Decreto Ronchi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il c.d. Testo Unico</vt:lpstr>
      <vt:lpstr>L’ambiente in Italia: i nuovi eco reati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dell’Ambiente</dc:title>
  <dc:creator>user</dc:creator>
  <cp:lastModifiedBy>chiara calcagno</cp:lastModifiedBy>
  <cp:revision>54</cp:revision>
  <dcterms:created xsi:type="dcterms:W3CDTF">2013-05-18T17:18:19Z</dcterms:created>
  <dcterms:modified xsi:type="dcterms:W3CDTF">2016-02-21T10:59:13Z</dcterms:modified>
</cp:coreProperties>
</file>