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315" r:id="rId17"/>
    <p:sldId id="316" r:id="rId18"/>
    <p:sldId id="317" r:id="rId19"/>
    <p:sldId id="318" r:id="rId20"/>
    <p:sldId id="319" r:id="rId21"/>
    <p:sldId id="271" r:id="rId22"/>
    <p:sldId id="272" r:id="rId23"/>
    <p:sldId id="273" r:id="rId24"/>
    <p:sldId id="274" r:id="rId25"/>
    <p:sldId id="275" r:id="rId26"/>
    <p:sldId id="276" r:id="rId27"/>
    <p:sldId id="277" r:id="rId28"/>
    <p:sldId id="278" r:id="rId29"/>
    <p:sldId id="309" r:id="rId30"/>
    <p:sldId id="326" r:id="rId31"/>
    <p:sldId id="329" r:id="rId32"/>
    <p:sldId id="321" r:id="rId33"/>
    <p:sldId id="325" r:id="rId34"/>
    <p:sldId id="327" r:id="rId35"/>
    <p:sldId id="328" r:id="rId36"/>
    <p:sldId id="322" r:id="rId3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7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19/03/2016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19/03/2016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19/03/2016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19/03/2016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sz="6000" dirty="0" smtClean="0">
                <a:solidFill>
                  <a:srgbClr val="FF0000"/>
                </a:solidFill>
                <a:effectLst>
                  <a:outerShdw blurRad="38100" dist="38100" dir="2700000" algn="tl">
                    <a:srgbClr val="000000">
                      <a:alpha val="43137"/>
                    </a:srgbClr>
                  </a:outerShdw>
                </a:effectLst>
              </a:rPr>
              <a:t>IL DANNO AMBIENTALE</a:t>
            </a:r>
            <a:endParaRPr lang="it-IT" sz="6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764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81000"/>
            <a:ext cx="8229600" cy="715963"/>
          </a:xfrm>
        </p:spPr>
        <p:txBody>
          <a:bodyPr/>
          <a:lstStyle/>
          <a:p>
            <a:pPr eaLnBrk="1" hangingPunct="1"/>
            <a:r>
              <a:rPr lang="it-IT" altLang="it-IT" sz="2400" b="1" smtClean="0">
                <a:solidFill>
                  <a:srgbClr val="FF0000"/>
                </a:solidFill>
              </a:rPr>
              <a:t>LE ASSOCIAZIONI AMBIENTALISTE:</a:t>
            </a:r>
          </a:p>
        </p:txBody>
      </p:sp>
      <p:sp>
        <p:nvSpPr>
          <p:cNvPr id="39939" name="Rectangle 3"/>
          <p:cNvSpPr>
            <a:spLocks noGrp="1" noChangeArrowheads="1"/>
          </p:cNvSpPr>
          <p:nvPr>
            <p:ph type="body" idx="1"/>
          </p:nvPr>
        </p:nvSpPr>
        <p:spPr/>
        <p:txBody>
          <a:bodyPr/>
          <a:lstStyle/>
          <a:p>
            <a:pPr algn="just" eaLnBrk="1" hangingPunct="1">
              <a:lnSpc>
                <a:spcPct val="90000"/>
              </a:lnSpc>
              <a:buFontTx/>
              <a:buNone/>
            </a:pPr>
            <a:r>
              <a:rPr lang="it-IT" altLang="it-IT" sz="2400" smtClean="0"/>
              <a:t>	“</a:t>
            </a:r>
            <a:r>
              <a:rPr lang="it-IT" altLang="it-IT" sz="2400" i="1" smtClean="0"/>
              <a:t>Il danno ambientale presenta una triplice dimensione: personale (quale lesione del diritto fondamentale dell'ambiente di ogni uomo); sociale (quale lesione del diritto fondamentale dell'ambiente nelle formazioni sociali in cui si sviluppa la personalità umana (art. 2 Cost.); pubblica (quale lesione del diritto-dovere pubblico delle istituzioni centrali e periferiche con specifiche competenze ambientali). </a:t>
            </a:r>
            <a:r>
              <a:rPr lang="it-IT" altLang="it-IT" sz="2400" b="1" i="1" smtClean="0"/>
              <a:t>In questo contesto persone, gruppi, associazioni ed anche gli enti territoriali non fanno valere un generico interesse diffuso, ma dei diritti ed </a:t>
            </a:r>
            <a:r>
              <a:rPr lang="it-IT" altLang="it-IT" sz="2400" b="1" i="1" u="sng" smtClean="0"/>
              <a:t>agiscono in forza di una autonoma legittimazione</a:t>
            </a:r>
            <a:r>
              <a:rPr lang="it-IT" altLang="it-IT" sz="2400" b="1" u="sng" smtClean="0"/>
              <a:t>”</a:t>
            </a:r>
            <a:r>
              <a:rPr lang="it-IT" altLang="it-IT" sz="2400" b="1" smtClean="0"/>
              <a:t>.</a:t>
            </a:r>
            <a:r>
              <a:rPr lang="it-IT" altLang="it-IT" sz="2400" smtClean="0"/>
              <a:t> (Fattispecie in tema di inquinamento idrico) (Cass. Pen.  Sez. III 10.11.1993 n. 439).</a:t>
            </a:r>
          </a:p>
        </p:txBody>
      </p:sp>
    </p:spTree>
    <p:extLst>
      <p:ext uri="{BB962C8B-B14F-4D97-AF65-F5344CB8AC3E}">
        <p14:creationId xmlns:p14="http://schemas.microsoft.com/office/powerpoint/2010/main" val="1721892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it-IT" altLang="it-IT" sz="2800" b="1" dirty="0" smtClean="0">
                <a:solidFill>
                  <a:srgbClr val="FF0000"/>
                </a:solidFill>
                <a:effectLst>
                  <a:outerShdw blurRad="38100" dist="38100" dir="2700000" algn="tl">
                    <a:srgbClr val="000000">
                      <a:alpha val="43137"/>
                    </a:srgbClr>
                  </a:outerShdw>
                </a:effectLst>
              </a:rPr>
              <a:t>LE ASSOCIAZIONI AMBIENTALISTE:</a:t>
            </a:r>
          </a:p>
        </p:txBody>
      </p:sp>
      <p:sp>
        <p:nvSpPr>
          <p:cNvPr id="40963" name="Rectangle 3"/>
          <p:cNvSpPr>
            <a:spLocks noGrp="1" noChangeArrowheads="1"/>
          </p:cNvSpPr>
          <p:nvPr>
            <p:ph type="body" idx="1"/>
          </p:nvPr>
        </p:nvSpPr>
        <p:spPr>
          <a:xfrm>
            <a:off x="152400" y="1600200"/>
            <a:ext cx="8534400" cy="4525963"/>
          </a:xfrm>
        </p:spPr>
        <p:txBody>
          <a:bodyPr/>
          <a:lstStyle/>
          <a:p>
            <a:pPr algn="just" eaLnBrk="1" hangingPunct="1">
              <a:buFontTx/>
              <a:buNone/>
            </a:pPr>
            <a:r>
              <a:rPr lang="it-IT" altLang="it-IT" smtClean="0"/>
              <a:t>	Inoltre, “</a:t>
            </a:r>
            <a:r>
              <a:rPr lang="it-IT" altLang="it-IT" i="1" smtClean="0"/>
              <a:t>permarrebbe sempre la lesione del diritto alla personalità dell’ente e, quindi, l’azione da parte delle associazioni di protezione ambientale per far valere i danni, morali e materiali, relativi all’offesa in modo diretto ed immediato, dello scopo sociale, che  costituisce la finalità propria di tali enti</a:t>
            </a:r>
            <a:r>
              <a:rPr lang="it-IT" altLang="it-IT" smtClean="0"/>
              <a:t>” (Cass. Pen. sez, III 6.4.1996). </a:t>
            </a:r>
          </a:p>
        </p:txBody>
      </p:sp>
    </p:spTree>
    <p:extLst>
      <p:ext uri="{BB962C8B-B14F-4D97-AF65-F5344CB8AC3E}">
        <p14:creationId xmlns:p14="http://schemas.microsoft.com/office/powerpoint/2010/main" val="4149981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it-IT" altLang="it-IT" sz="3200" b="1" dirty="0" smtClean="0">
                <a:solidFill>
                  <a:srgbClr val="FF0000"/>
                </a:solidFill>
                <a:effectLst>
                  <a:outerShdw blurRad="38100" dist="38100" dir="2700000" algn="tl">
                    <a:srgbClr val="000000">
                      <a:alpha val="43137"/>
                    </a:srgbClr>
                  </a:outerShdw>
                </a:effectLst>
              </a:rPr>
              <a:t>LE ASSOCIAZIONI AMBIENTALISTE:</a:t>
            </a:r>
          </a:p>
        </p:txBody>
      </p:sp>
      <p:sp>
        <p:nvSpPr>
          <p:cNvPr id="41987" name="Rectangle 3"/>
          <p:cNvSpPr>
            <a:spLocks noGrp="1" noChangeArrowheads="1"/>
          </p:cNvSpPr>
          <p:nvPr>
            <p:ph type="body" idx="1"/>
          </p:nvPr>
        </p:nvSpPr>
        <p:spPr/>
        <p:txBody>
          <a:bodyPr/>
          <a:lstStyle/>
          <a:p>
            <a:pPr algn="just" eaLnBrk="1" hangingPunct="1">
              <a:lnSpc>
                <a:spcPct val="80000"/>
              </a:lnSpc>
            </a:pPr>
            <a:r>
              <a:rPr lang="it-IT" altLang="it-IT" sz="2000" smtClean="0"/>
              <a:t>“</a:t>
            </a:r>
            <a:r>
              <a:rPr lang="it-IT" altLang="it-IT" sz="2000" i="1" smtClean="0"/>
              <a:t>Inoltre, può anche ipotizzarsi una lesione del diritto di personalità dell'associazione stessa quando il reale e concreto scopo statutario di tutela dell'ambiente venga leso e frustrato dal fatto addebitato all'imputato (Cass. pen., Sez. VI, 16 febbraio1990; Cass. pen., Sez. III, 9 luglio 1996 n. 8699). L'obiezione che l'associazione non ha un diritto a conseguire il suo scopo è pertinente e fondata. Non altrettanto, e comunque non sempre, appare invece fondata l'obiezione che un fatto illecito altrui non può in sé menomare l'immagine della associazione. Si ipotizzi il caso di una associazione il cui scopo è in sintonia con primari valori costituzionali, sia presente sul territorio e sia impegnata in opere di sensibilizzazione e denuncia. Se detta associazione vede ogni (o qualche) suo (significativo) sforzo vanificato da quelle condotte contro le quali statutariamente si batte, finirà sempre più con l'assumere, agli occhi di tanti, una connotazione meramente simbolica, di bandiera, di sterile testimonianza, se non oggetto di velata irrisione per l'utopismo dei suoi fini</a:t>
            </a:r>
            <a:r>
              <a:rPr lang="it-IT" altLang="it-IT" sz="2000" smtClean="0"/>
              <a:t>” (Trib. Venezia, 27.11.2002 n. 1286). </a:t>
            </a:r>
          </a:p>
        </p:txBody>
      </p:sp>
    </p:spTree>
    <p:extLst>
      <p:ext uri="{BB962C8B-B14F-4D97-AF65-F5344CB8AC3E}">
        <p14:creationId xmlns:p14="http://schemas.microsoft.com/office/powerpoint/2010/main" val="1438849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it-IT" altLang="it-IT" sz="2800" b="1" dirty="0" smtClean="0">
                <a:solidFill>
                  <a:srgbClr val="FF0000"/>
                </a:solidFill>
                <a:effectLst>
                  <a:outerShdw blurRad="38100" dist="38100" dir="2700000" algn="tl">
                    <a:srgbClr val="000000">
                      <a:alpha val="43137"/>
                    </a:srgbClr>
                  </a:outerShdw>
                </a:effectLst>
              </a:rPr>
              <a:t>LE ASSOCIAZIONI AMBIENTALISTE: REQUISITI.</a:t>
            </a:r>
          </a:p>
        </p:txBody>
      </p:sp>
      <p:sp>
        <p:nvSpPr>
          <p:cNvPr id="43011" name="Rectangle 3"/>
          <p:cNvSpPr>
            <a:spLocks noGrp="1" noChangeArrowheads="1"/>
          </p:cNvSpPr>
          <p:nvPr>
            <p:ph type="body" idx="1"/>
          </p:nvPr>
        </p:nvSpPr>
        <p:spPr/>
        <p:txBody>
          <a:bodyPr/>
          <a:lstStyle/>
          <a:p>
            <a:pPr algn="just" eaLnBrk="1" hangingPunct="1">
              <a:lnSpc>
                <a:spcPct val="80000"/>
              </a:lnSpc>
              <a:buFontTx/>
              <a:buNone/>
            </a:pPr>
            <a:r>
              <a:rPr lang="it-IT" altLang="it-IT" sz="2400" smtClean="0"/>
              <a:t>	“</a:t>
            </a:r>
            <a:r>
              <a:rPr lang="it-IT" altLang="it-IT" sz="2400" i="1" smtClean="0"/>
              <a:t>Non sono legittimati a costituirsi parte civile gli enti e le associazioni, ancorchè abbiano ottenuto il riconoscimento governativo ex art. 13 l. 349/1986, quando l’interesse perseguito sia quello, genericamente inteso, all’ambiente o comunque un interesse che, per essere caratterizzato da un mero collegamento con l’interesse pubblico, resta diffuso e, come tale, non proprio del sodalizio e non risarcibile. </a:t>
            </a:r>
            <a:r>
              <a:rPr lang="it-IT" altLang="it-IT" sz="2400" b="1" i="1" smtClean="0"/>
              <a:t>Quando, invece, l’interesse diffuso alla tutela dell’ambiente non rimane una categoria astratta, ma si concretizza in una determinata realtà storica di cui il sodalizio ha fatto il proprio scopo, esso cessa di essere comune alla generalità dei cittadini</a:t>
            </a:r>
            <a:r>
              <a:rPr lang="it-IT" altLang="it-IT" sz="2400" smtClean="0"/>
              <a:t>” (Cass. Pen. sez. III del  26.9.1996 n. 8699). </a:t>
            </a:r>
          </a:p>
        </p:txBody>
      </p:sp>
    </p:spTree>
    <p:extLst>
      <p:ext uri="{BB962C8B-B14F-4D97-AF65-F5344CB8AC3E}">
        <p14:creationId xmlns:p14="http://schemas.microsoft.com/office/powerpoint/2010/main" val="2192161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 REQUISITI.</a:t>
            </a:r>
          </a:p>
        </p:txBody>
      </p:sp>
      <p:sp>
        <p:nvSpPr>
          <p:cNvPr id="44035" name="Rectangle 3"/>
          <p:cNvSpPr>
            <a:spLocks noGrp="1" noChangeArrowheads="1"/>
          </p:cNvSpPr>
          <p:nvPr>
            <p:ph type="body" idx="1"/>
          </p:nvPr>
        </p:nvSpPr>
        <p:spPr>
          <a:xfrm>
            <a:off x="228600" y="1295400"/>
            <a:ext cx="8458200" cy="5257800"/>
          </a:xfrm>
        </p:spPr>
        <p:txBody>
          <a:bodyPr/>
          <a:lstStyle/>
          <a:p>
            <a:pPr algn="just" eaLnBrk="1" hangingPunct="1">
              <a:lnSpc>
                <a:spcPct val="90000"/>
              </a:lnSpc>
              <a:buFontTx/>
              <a:buNone/>
            </a:pPr>
            <a:r>
              <a:rPr lang="it-IT" altLang="it-IT" sz="2200" smtClean="0"/>
              <a:t>	“</a:t>
            </a:r>
            <a:r>
              <a:rPr lang="it-IT" altLang="it-IT" sz="2200" i="1" smtClean="0"/>
              <a:t>In questo caso le associazioni sono centri di tutela e di imputazione dell’interesse collettivo all’ambiente che, in tale modo, cessa di essere diffuso e diviene soggettivizzato e personificato. Poiché un’associazione possa essere considerata esponenziale di un interesse della collettività, in cui trova il bene oggetto di protezione, necessita che abbia come fine essenziale statutario la tutela dell’ambiente, sia radicata nel territorio anche attraverso sedi sociali, sia rappresentativa di un gruppo significativo di consociati, abbia dato prova di continuità del suo contributo a difesa del territorio. </a:t>
            </a:r>
            <a:r>
              <a:rPr lang="it-IT" altLang="it-IT" sz="2200" b="1" i="1" u="sng" smtClean="0"/>
              <a:t>A tali condizioni, le associazioni ecologiste sono legittimate in via autonoma e principale alla azione di risarcimento per il danno ambientale con diritto al ristoro del nocumento commisurato alla lesione degli interessi collettivi rappresentati</a:t>
            </a:r>
            <a:r>
              <a:rPr lang="it-IT" altLang="it-IT" sz="2200" smtClean="0"/>
              <a:t> (Cass. Pen. Sez. III n. 14828 16.4.2010). </a:t>
            </a:r>
          </a:p>
        </p:txBody>
      </p:sp>
    </p:spTree>
    <p:extLst>
      <p:ext uri="{BB962C8B-B14F-4D97-AF65-F5344CB8AC3E}">
        <p14:creationId xmlns:p14="http://schemas.microsoft.com/office/powerpoint/2010/main" val="1334163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 REQUISITI.</a:t>
            </a:r>
          </a:p>
        </p:txBody>
      </p:sp>
      <p:sp>
        <p:nvSpPr>
          <p:cNvPr id="45059" name="Rectangle 3"/>
          <p:cNvSpPr>
            <a:spLocks noGrp="1" noChangeArrowheads="1"/>
          </p:cNvSpPr>
          <p:nvPr>
            <p:ph type="body" idx="1"/>
          </p:nvPr>
        </p:nvSpPr>
        <p:spPr/>
        <p:txBody>
          <a:bodyPr/>
          <a:lstStyle/>
          <a:p>
            <a:pPr algn="just" eaLnBrk="1" hangingPunct="1">
              <a:lnSpc>
                <a:spcPct val="80000"/>
              </a:lnSpc>
              <a:buFontTx/>
              <a:buNone/>
            </a:pPr>
            <a:r>
              <a:rPr lang="it-IT" altLang="it-IT" sz="2000" smtClean="0"/>
              <a:t>I presupposti per il riconoscimento di tale legittimazione sono ormai saldamente individuati dalla giurisprudenza di legittimità:</a:t>
            </a:r>
          </a:p>
          <a:p>
            <a:pPr algn="just" eaLnBrk="1" hangingPunct="1">
              <a:lnSpc>
                <a:spcPct val="80000"/>
              </a:lnSpc>
              <a:buFontTx/>
              <a:buNone/>
            </a:pPr>
            <a:endParaRPr lang="it-IT" altLang="it-IT" sz="2000" smtClean="0"/>
          </a:p>
          <a:p>
            <a:pPr algn="just" eaLnBrk="1" hangingPunct="1">
              <a:lnSpc>
                <a:spcPct val="80000"/>
              </a:lnSpc>
            </a:pPr>
            <a:r>
              <a:rPr lang="it-IT" altLang="it-IT" sz="2000" smtClean="0"/>
              <a:t>esistenza di una posizione giuridica consona al bene giuridico tutelato posta dall'ente stesso come proprio fine statutario essenziale; </a:t>
            </a:r>
          </a:p>
          <a:p>
            <a:pPr algn="just" eaLnBrk="1" hangingPunct="1">
              <a:lnSpc>
                <a:spcPct val="80000"/>
              </a:lnSpc>
            </a:pPr>
            <a:r>
              <a:rPr lang="it-IT" altLang="it-IT" sz="2000" smtClean="0"/>
              <a:t>radicamento sul territorio dell'ente, anche attraverso articolazioni locali;</a:t>
            </a:r>
          </a:p>
          <a:p>
            <a:pPr algn="just" eaLnBrk="1" hangingPunct="1">
              <a:lnSpc>
                <a:spcPct val="80000"/>
              </a:lnSpc>
            </a:pPr>
            <a:r>
              <a:rPr lang="it-IT" altLang="it-IT" sz="2000" smtClean="0"/>
              <a:t>rappresentatività di un gruppo significativo di consociati;</a:t>
            </a:r>
          </a:p>
          <a:p>
            <a:pPr algn="just" eaLnBrk="1" hangingPunct="1">
              <a:lnSpc>
                <a:spcPct val="80000"/>
              </a:lnSpc>
            </a:pPr>
            <a:r>
              <a:rPr lang="it-IT" altLang="it-IT" sz="2000" smtClean="0"/>
              <a:t>dimostrazione della continuità e della rilevanza del contributo concretamente apportato alla difesa della posizione giuridica che si ritiene lesa dalla condotta illecita altrui.</a:t>
            </a:r>
            <a:r>
              <a:rPr lang="it-IT" altLang="it-IT" sz="2000" b="1" smtClean="0"/>
              <a:t> </a:t>
            </a:r>
            <a:r>
              <a:rPr lang="it-IT" altLang="it-IT" sz="2000" smtClean="0"/>
              <a:t>In particolare, per quanto concerne quest’ultimo profilo, l’ente esponenziale deve dar prova di avere come fine precipuo la tutela dello specifico tipo di interesse leso e di aver concretamente svolto attività a difesa del medesimo interesse.</a:t>
            </a:r>
          </a:p>
        </p:txBody>
      </p:sp>
    </p:spTree>
    <p:extLst>
      <p:ext uri="{BB962C8B-B14F-4D97-AF65-F5344CB8AC3E}">
        <p14:creationId xmlns:p14="http://schemas.microsoft.com/office/powerpoint/2010/main" val="159656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defRPr/>
            </a:pPr>
            <a:r>
              <a:rPr lang="it-IT" altLang="it-IT" sz="3200" b="1" dirty="0" smtClean="0">
                <a:solidFill>
                  <a:srgbClr val="FF0000"/>
                </a:solidFill>
                <a:effectLst>
                  <a:outerShdw blurRad="38100" dist="38100" dir="2700000" algn="tl">
                    <a:srgbClr val="000000">
                      <a:alpha val="43137"/>
                    </a:srgbClr>
                  </a:outerShdw>
                </a:effectLst>
              </a:rPr>
              <a:t>Il caso: </a:t>
            </a:r>
            <a:r>
              <a:rPr lang="it-IT" altLang="it-IT" sz="3200" b="1" dirty="0" err="1" smtClean="0">
                <a:solidFill>
                  <a:srgbClr val="FF0000"/>
                </a:solidFill>
                <a:effectLst>
                  <a:outerShdw blurRad="38100" dist="38100" dir="2700000" algn="tl">
                    <a:srgbClr val="000000">
                      <a:alpha val="43137"/>
                    </a:srgbClr>
                  </a:outerShdw>
                </a:effectLst>
              </a:rPr>
              <a:t>Cass</a:t>
            </a:r>
            <a:r>
              <a:rPr lang="it-IT" altLang="it-IT" sz="3200" b="1" dirty="0" smtClean="0">
                <a:solidFill>
                  <a:srgbClr val="FF0000"/>
                </a:solidFill>
                <a:effectLst>
                  <a:outerShdw blurRad="38100" dist="38100" dir="2700000" algn="tl">
                    <a:srgbClr val="000000">
                      <a:alpha val="43137"/>
                    </a:srgbClr>
                  </a:outerShdw>
                </a:effectLst>
              </a:rPr>
              <a:t>. Sez. IV n. 24619 del 11.6.2014	</a:t>
            </a:r>
            <a:endParaRPr lang="it-IT" altLang="it-IT" sz="32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noAutofit/>
          </a:bodyPr>
          <a:lstStyle/>
          <a:p>
            <a:pPr algn="just" eaLnBrk="1" hangingPunct="1">
              <a:lnSpc>
                <a:spcPct val="80000"/>
              </a:lnSpc>
              <a:buFontTx/>
              <a:buNone/>
            </a:pPr>
            <a:r>
              <a:rPr lang="it-IT" altLang="it-IT" sz="2400" dirty="0" smtClean="0"/>
              <a:t>	</a:t>
            </a:r>
            <a:r>
              <a:rPr lang="it-IT" altLang="it-IT" sz="2400" dirty="0" smtClean="0"/>
              <a:t>Procedimento penale per aver gestito, in assenza di autorizzazione, iscrizione e comunicazione di legge, una quantità di circa 2.474.550 kg di rifiuti speciali non pericolos</a:t>
            </a:r>
            <a:r>
              <a:rPr lang="it-IT" altLang="it-IT" sz="2400" dirty="0" smtClean="0"/>
              <a:t>i classificati come terre e rocce da scavo. </a:t>
            </a:r>
          </a:p>
          <a:p>
            <a:pPr algn="just" eaLnBrk="1" hangingPunct="1">
              <a:lnSpc>
                <a:spcPct val="80000"/>
              </a:lnSpc>
              <a:buFontTx/>
              <a:buNone/>
            </a:pPr>
            <a:endParaRPr lang="it-IT" altLang="it-IT" sz="2400" dirty="0"/>
          </a:p>
          <a:p>
            <a:pPr algn="just" eaLnBrk="1" hangingPunct="1">
              <a:lnSpc>
                <a:spcPct val="80000"/>
              </a:lnSpc>
              <a:buFont typeface="Wingdings" panose="05000000000000000000" pitchFamily="2" charset="2"/>
              <a:buChar char="Ø"/>
            </a:pPr>
            <a:r>
              <a:rPr lang="it-IT" altLang="it-IT" sz="2400" dirty="0" smtClean="0"/>
              <a:t>Condanna anche al risarcimento del danno nei confronti delle costituite parti civili </a:t>
            </a:r>
            <a:r>
              <a:rPr lang="it-IT" altLang="it-IT" sz="2400" b="1" dirty="0" smtClean="0"/>
              <a:t>Comune e Provincia di Milano e Regione Lombardia. </a:t>
            </a:r>
          </a:p>
          <a:p>
            <a:pPr algn="just" eaLnBrk="1" hangingPunct="1">
              <a:lnSpc>
                <a:spcPct val="80000"/>
              </a:lnSpc>
              <a:buFont typeface="Wingdings" panose="05000000000000000000" pitchFamily="2" charset="2"/>
              <a:buChar char="Ø"/>
            </a:pPr>
            <a:endParaRPr lang="it-IT" altLang="it-IT" sz="2400" dirty="0"/>
          </a:p>
          <a:p>
            <a:pPr marL="0" indent="0" algn="just">
              <a:lnSpc>
                <a:spcPct val="80000"/>
              </a:lnSpc>
              <a:buNone/>
            </a:pPr>
            <a:r>
              <a:rPr lang="it-IT" altLang="it-IT" sz="2400" dirty="0"/>
              <a:t>La sentenza </a:t>
            </a:r>
            <a:r>
              <a:rPr lang="it-IT" altLang="it-IT" sz="2400" dirty="0" smtClean="0"/>
              <a:t>svolge </a:t>
            </a:r>
            <a:r>
              <a:rPr lang="it-IT" altLang="it-IT" sz="2400" dirty="0"/>
              <a:t>alcune considerazioni, anche di carattere diacronico, sulla disciplina positiva dedicata al risarcimento del danno all'ambiente, con particolare riferimento al tema - che in questa sede viene in rilievo - della risarcibilità dei danni diversi dal danno all'ambiente propriamente inteso ma pur sempre derivanti dal medesimo fatto illecito (ossia dallo stesso fatto produttivo di danno ambientale).</a:t>
            </a:r>
            <a:endParaRPr lang="it-IT" altLang="it-IT" sz="2400" dirty="0" smtClean="0"/>
          </a:p>
        </p:txBody>
      </p:sp>
    </p:spTree>
    <p:extLst>
      <p:ext uri="{BB962C8B-B14F-4D97-AF65-F5344CB8AC3E}">
        <p14:creationId xmlns:p14="http://schemas.microsoft.com/office/powerpoint/2010/main" val="2348981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defRPr/>
            </a:pPr>
            <a:r>
              <a:rPr lang="it-IT" altLang="it-IT" sz="3200" b="1" dirty="0">
                <a:solidFill>
                  <a:srgbClr val="FF0000"/>
                </a:solidFill>
                <a:effectLst>
                  <a:outerShdw blurRad="38100" dist="38100" dir="2700000" algn="tl">
                    <a:srgbClr val="000000">
                      <a:alpha val="43137"/>
                    </a:srgbClr>
                  </a:outerShdw>
                </a:effectLst>
              </a:rPr>
              <a:t>Il caso: </a:t>
            </a:r>
            <a:r>
              <a:rPr lang="it-IT" altLang="it-IT" sz="3200" b="1" dirty="0" err="1">
                <a:solidFill>
                  <a:srgbClr val="FF0000"/>
                </a:solidFill>
                <a:effectLst>
                  <a:outerShdw blurRad="38100" dist="38100" dir="2700000" algn="tl">
                    <a:srgbClr val="000000">
                      <a:alpha val="43137"/>
                    </a:srgbClr>
                  </a:outerShdw>
                </a:effectLst>
              </a:rPr>
              <a:t>Cass</a:t>
            </a:r>
            <a:r>
              <a:rPr lang="it-IT" altLang="it-IT" sz="3200" b="1" dirty="0">
                <a:solidFill>
                  <a:srgbClr val="FF0000"/>
                </a:solidFill>
                <a:effectLst>
                  <a:outerShdw blurRad="38100" dist="38100" dir="2700000" algn="tl">
                    <a:srgbClr val="000000">
                      <a:alpha val="43137"/>
                    </a:srgbClr>
                  </a:outerShdw>
                </a:effectLst>
              </a:rPr>
              <a:t>. Sez. IV n. 24619 del 11.6.2014	</a:t>
            </a:r>
            <a:endParaRPr lang="it-IT" altLang="it-IT" sz="32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noAutofit/>
          </a:bodyPr>
          <a:lstStyle/>
          <a:p>
            <a:pPr algn="just">
              <a:lnSpc>
                <a:spcPct val="80000"/>
              </a:lnSpc>
            </a:pPr>
            <a:r>
              <a:rPr lang="it-IT" altLang="it-IT" sz="2200" dirty="0" smtClean="0"/>
              <a:t>Allo Stato (MATTM) è riservata l’azione per il danno ambientale. </a:t>
            </a:r>
          </a:p>
          <a:p>
            <a:pPr marL="0" indent="0" algn="just">
              <a:lnSpc>
                <a:spcPct val="80000"/>
              </a:lnSpc>
              <a:buNone/>
            </a:pPr>
            <a:endParaRPr lang="it-IT" altLang="it-IT" sz="2200" dirty="0" smtClean="0"/>
          </a:p>
          <a:p>
            <a:pPr algn="just">
              <a:lnSpc>
                <a:spcPct val="80000"/>
              </a:lnSpc>
            </a:pPr>
            <a:r>
              <a:rPr lang="it-IT" sz="2200" dirty="0" smtClean="0"/>
              <a:t>Ridimensionamento </a:t>
            </a:r>
            <a:r>
              <a:rPr lang="it-IT" sz="2200" dirty="0"/>
              <a:t>del ruolo degli </a:t>
            </a:r>
            <a:r>
              <a:rPr lang="it-IT" sz="2200" b="1" dirty="0"/>
              <a:t>enti locali</a:t>
            </a:r>
            <a:r>
              <a:rPr lang="it-IT" sz="2200" dirty="0"/>
              <a:t>, ai quali è stata espressamente attribuita la sola facoltà di sollecitare l'intervento statale (art. 309) e di ricorrere in caso di inerzie od omissioni (art. 310), ma non la legittimazione ad agire ed intervenire in proprio per il risarcimento del danno ambientale, rientrando nella esclusiva pertinenza statale i profili strettamente riparatori dell'ambiente in </a:t>
            </a:r>
            <a:r>
              <a:rPr lang="it-IT" sz="2200" dirty="0" smtClean="0"/>
              <a:t>sé.</a:t>
            </a:r>
            <a:r>
              <a:rPr lang="it-IT" sz="2200" dirty="0"/>
              <a:t/>
            </a:r>
            <a:br>
              <a:rPr lang="it-IT" sz="2200" dirty="0"/>
            </a:br>
            <a:endParaRPr lang="it-IT" sz="2200" dirty="0" smtClean="0"/>
          </a:p>
          <a:p>
            <a:pPr algn="just">
              <a:lnSpc>
                <a:spcPct val="80000"/>
              </a:lnSpc>
            </a:pPr>
            <a:r>
              <a:rPr lang="it-IT" sz="2200" dirty="0" smtClean="0"/>
              <a:t>Resta </a:t>
            </a:r>
            <a:r>
              <a:rPr lang="it-IT" sz="2200" dirty="0"/>
              <a:t>però salva la possibilità per detti enti, al pari di ogni altro soggetto danneggiato "dal fatto produttivo di danno ambientale", di agire per il risarcimento dei danni diversi, derivanti dalla lesione di interessi locali specifici e differenziati di cui sono portatori, ad essi eventualmente arrecati (v. Sez. 3, n. 755 del 28/10/2009 - </a:t>
            </a:r>
            <a:r>
              <a:rPr lang="it-IT" sz="2200" dirty="0" err="1"/>
              <a:t>dep</a:t>
            </a:r>
            <a:r>
              <a:rPr lang="it-IT" sz="2200" dirty="0"/>
              <a:t>. 11/01/2010, </a:t>
            </a:r>
            <a:r>
              <a:rPr lang="it-IT" sz="2200" dirty="0" err="1"/>
              <a:t>Ciaroni</a:t>
            </a:r>
            <a:r>
              <a:rPr lang="it-IT" sz="2200" dirty="0"/>
              <a:t>, </a:t>
            </a:r>
            <a:r>
              <a:rPr lang="it-IT" sz="2200" dirty="0" err="1"/>
              <a:t>Rv</a:t>
            </a:r>
            <a:r>
              <a:rPr lang="it-IT" sz="2200" dirty="0"/>
              <a:t>. 246015). </a:t>
            </a:r>
            <a:endParaRPr lang="it-IT" altLang="it-IT" sz="2200" dirty="0" smtClean="0"/>
          </a:p>
        </p:txBody>
      </p:sp>
    </p:spTree>
    <p:extLst>
      <p:ext uri="{BB962C8B-B14F-4D97-AF65-F5344CB8AC3E}">
        <p14:creationId xmlns:p14="http://schemas.microsoft.com/office/powerpoint/2010/main" val="4044891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defRPr/>
            </a:pPr>
            <a:r>
              <a:rPr lang="it-IT" altLang="it-IT" sz="3200" b="1" dirty="0">
                <a:solidFill>
                  <a:srgbClr val="FF0000"/>
                </a:solidFill>
                <a:effectLst>
                  <a:outerShdw blurRad="38100" dist="38100" dir="2700000" algn="tl">
                    <a:srgbClr val="000000">
                      <a:alpha val="43137"/>
                    </a:srgbClr>
                  </a:outerShdw>
                </a:effectLst>
              </a:rPr>
              <a:t>Il caso: </a:t>
            </a:r>
            <a:r>
              <a:rPr lang="it-IT" altLang="it-IT" sz="3200" b="1" dirty="0" err="1">
                <a:solidFill>
                  <a:srgbClr val="FF0000"/>
                </a:solidFill>
                <a:effectLst>
                  <a:outerShdw blurRad="38100" dist="38100" dir="2700000" algn="tl">
                    <a:srgbClr val="000000">
                      <a:alpha val="43137"/>
                    </a:srgbClr>
                  </a:outerShdw>
                </a:effectLst>
              </a:rPr>
              <a:t>Cass</a:t>
            </a:r>
            <a:r>
              <a:rPr lang="it-IT" altLang="it-IT" sz="3200" b="1" dirty="0">
                <a:solidFill>
                  <a:srgbClr val="FF0000"/>
                </a:solidFill>
                <a:effectLst>
                  <a:outerShdw blurRad="38100" dist="38100" dir="2700000" algn="tl">
                    <a:srgbClr val="000000">
                      <a:alpha val="43137"/>
                    </a:srgbClr>
                  </a:outerShdw>
                </a:effectLst>
              </a:rPr>
              <a:t>. Sez. IV n. 24619 del 11.6.2014	</a:t>
            </a:r>
            <a:endParaRPr lang="it-IT" altLang="it-IT" sz="32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normAutofit lnSpcReduction="10000"/>
          </a:bodyPr>
          <a:lstStyle/>
          <a:p>
            <a:pPr algn="just">
              <a:lnSpc>
                <a:spcPct val="80000"/>
              </a:lnSpc>
              <a:buNone/>
            </a:pPr>
            <a:r>
              <a:rPr lang="it-IT" altLang="it-IT" sz="2000" dirty="0"/>
              <a:t>	</a:t>
            </a:r>
            <a:r>
              <a:rPr lang="it-IT" altLang="it-IT" sz="2400" dirty="0" smtClean="0"/>
              <a:t>La </a:t>
            </a:r>
            <a:r>
              <a:rPr lang="it-IT" altLang="it-IT" sz="2400" dirty="0"/>
              <a:t>normativa speciale sul danno ambientale </a:t>
            </a:r>
            <a:r>
              <a:rPr lang="it-IT" altLang="it-IT" sz="2400" dirty="0" smtClean="0"/>
              <a:t>si </a:t>
            </a:r>
            <a:r>
              <a:rPr lang="it-IT" altLang="it-IT" sz="2400" dirty="0"/>
              <a:t>affianca (non sussistendo alcuna antinomia reale) alla disciplina generale del danno posta dal codice civile, non potendosi pertanto dubitare della legittimazione degli enti territoriali a costituirsi parte civile iure proprio, nel processo per reati che abbiano cagionato pregiudizi all'ambiente, per il risarcimento non del danno all'ambiente come interesse pubblico, bensì (al pari di ogni persona singola od associata) dei danni direttamente subiti</a:t>
            </a:r>
            <a:r>
              <a:rPr lang="it-IT" altLang="it-IT" sz="2400" dirty="0" smtClean="0"/>
              <a:t>:</a:t>
            </a:r>
          </a:p>
          <a:p>
            <a:pPr algn="just">
              <a:lnSpc>
                <a:spcPct val="80000"/>
              </a:lnSpc>
              <a:buNone/>
            </a:pPr>
            <a:endParaRPr lang="it-IT" altLang="it-IT" sz="2400" dirty="0"/>
          </a:p>
          <a:p>
            <a:pPr algn="just">
              <a:lnSpc>
                <a:spcPct val="80000"/>
              </a:lnSpc>
              <a:buFont typeface="Wingdings" panose="05000000000000000000" pitchFamily="2" charset="2"/>
              <a:buChar char="Ø"/>
            </a:pPr>
            <a:r>
              <a:rPr lang="it-IT" altLang="it-IT" sz="2400" b="1" dirty="0" smtClean="0"/>
              <a:t>danni </a:t>
            </a:r>
            <a:r>
              <a:rPr lang="it-IT" altLang="it-IT" sz="2400" b="1" dirty="0"/>
              <a:t>diretti e specifici, ulteriori e diversi rispetto a quello, generico </a:t>
            </a:r>
            <a:r>
              <a:rPr lang="it-IT" altLang="it-IT" sz="2400" b="1" dirty="0" smtClean="0"/>
              <a:t>	di </a:t>
            </a:r>
            <a:r>
              <a:rPr lang="it-IT" altLang="it-IT" sz="2400" b="1" dirty="0"/>
              <a:t>natura pubblica, della lesione dell'ambiente come bene pubblico e </a:t>
            </a:r>
            <a:r>
              <a:rPr lang="it-IT" altLang="it-IT" sz="2400" b="1" dirty="0" smtClean="0"/>
              <a:t>	diritto fondamentale </a:t>
            </a:r>
            <a:r>
              <a:rPr lang="it-IT" altLang="it-IT" sz="2400" b="1" dirty="0"/>
              <a:t>di rilievo costituzionale </a:t>
            </a:r>
            <a:r>
              <a:rPr lang="it-IT" altLang="it-IT" sz="2400" dirty="0"/>
              <a:t>(Sez. 3, n. 36514 del </a:t>
            </a:r>
            <a:r>
              <a:rPr lang="it-IT" altLang="it-IT" sz="2400" dirty="0" smtClean="0"/>
              <a:t>03/10/2006 </a:t>
            </a:r>
            <a:r>
              <a:rPr lang="it-IT" altLang="it-IT" sz="2400" dirty="0"/>
              <a:t>- </a:t>
            </a:r>
            <a:r>
              <a:rPr lang="it-IT" altLang="it-IT" sz="2400" dirty="0" err="1"/>
              <a:t>dep</a:t>
            </a:r>
            <a:r>
              <a:rPr lang="it-IT" altLang="it-IT" sz="2400" dirty="0"/>
              <a:t>. 03/11/2006, Censi e altri, </a:t>
            </a:r>
            <a:r>
              <a:rPr lang="it-IT" altLang="it-IT" sz="2400" dirty="0" err="1"/>
              <a:t>Rv</a:t>
            </a:r>
            <a:r>
              <a:rPr lang="it-IT" altLang="it-IT" sz="2400" dirty="0"/>
              <a:t>. 235059</a:t>
            </a:r>
            <a:r>
              <a:rPr lang="it-IT" altLang="it-IT" sz="2400" dirty="0" smtClean="0"/>
              <a:t>; Sez</a:t>
            </a:r>
            <a:r>
              <a:rPr lang="it-IT" altLang="it-IT" sz="2400" dirty="0"/>
              <a:t>. 3, n. </a:t>
            </a:r>
            <a:r>
              <a:rPr lang="it-IT" altLang="it-IT" sz="2400" dirty="0" smtClean="0"/>
              <a:t>	14828 </a:t>
            </a:r>
            <a:r>
              <a:rPr lang="it-IT" altLang="it-IT" sz="2400" dirty="0"/>
              <a:t>del 11/02/2010 - </a:t>
            </a:r>
            <a:r>
              <a:rPr lang="it-IT" altLang="it-IT" sz="2400" dirty="0" err="1"/>
              <a:t>dep</a:t>
            </a:r>
            <a:r>
              <a:rPr lang="it-IT" altLang="it-IT" sz="2400" dirty="0"/>
              <a:t>. 16/04/2010, De </a:t>
            </a:r>
            <a:r>
              <a:rPr lang="it-IT" altLang="it-IT" sz="2400" dirty="0" err="1"/>
              <a:t>Flammineis</a:t>
            </a:r>
            <a:r>
              <a:rPr lang="it-IT" altLang="it-IT" sz="2400" dirty="0"/>
              <a:t> e </a:t>
            </a:r>
            <a:r>
              <a:rPr lang="it-IT" altLang="it-IT" sz="2400" dirty="0" smtClean="0"/>
              <a:t>altro</a:t>
            </a:r>
            <a:r>
              <a:rPr lang="it-IT" altLang="it-IT" sz="2400" dirty="0"/>
              <a:t>, </a:t>
            </a:r>
            <a:r>
              <a:rPr lang="it-IT" altLang="it-IT" sz="2400" dirty="0" err="1"/>
              <a:t>Rv</a:t>
            </a:r>
            <a:r>
              <a:rPr lang="it-IT" altLang="it-IT" sz="2400" dirty="0"/>
              <a:t>. </a:t>
            </a:r>
            <a:r>
              <a:rPr lang="it-IT" altLang="it-IT" sz="2400" dirty="0" smtClean="0"/>
              <a:t>246812</a:t>
            </a:r>
            <a:r>
              <a:rPr lang="it-IT" altLang="it-IT" sz="2400" dirty="0"/>
              <a:t>).</a:t>
            </a:r>
            <a:endParaRPr lang="it-IT" altLang="it-IT" sz="2400" dirty="0" smtClean="0"/>
          </a:p>
        </p:txBody>
      </p:sp>
    </p:spTree>
    <p:extLst>
      <p:ext uri="{BB962C8B-B14F-4D97-AF65-F5344CB8AC3E}">
        <p14:creationId xmlns:p14="http://schemas.microsoft.com/office/powerpoint/2010/main" val="1469857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defRPr/>
            </a:pPr>
            <a:r>
              <a:rPr lang="it-IT" altLang="it-IT" sz="3200" b="1" dirty="0">
                <a:solidFill>
                  <a:srgbClr val="FF0000"/>
                </a:solidFill>
                <a:effectLst>
                  <a:outerShdw blurRad="38100" dist="38100" dir="2700000" algn="tl">
                    <a:srgbClr val="000000">
                      <a:alpha val="43137"/>
                    </a:srgbClr>
                  </a:outerShdw>
                </a:effectLst>
              </a:rPr>
              <a:t>Il caso: </a:t>
            </a:r>
            <a:r>
              <a:rPr lang="it-IT" altLang="it-IT" sz="3200" b="1" dirty="0" err="1">
                <a:solidFill>
                  <a:srgbClr val="FF0000"/>
                </a:solidFill>
                <a:effectLst>
                  <a:outerShdw blurRad="38100" dist="38100" dir="2700000" algn="tl">
                    <a:srgbClr val="000000">
                      <a:alpha val="43137"/>
                    </a:srgbClr>
                  </a:outerShdw>
                </a:effectLst>
              </a:rPr>
              <a:t>Cass</a:t>
            </a:r>
            <a:r>
              <a:rPr lang="it-IT" altLang="it-IT" sz="3200" b="1" dirty="0">
                <a:solidFill>
                  <a:srgbClr val="FF0000"/>
                </a:solidFill>
                <a:effectLst>
                  <a:outerShdw blurRad="38100" dist="38100" dir="2700000" algn="tl">
                    <a:srgbClr val="000000">
                      <a:alpha val="43137"/>
                    </a:srgbClr>
                  </a:outerShdw>
                </a:effectLst>
              </a:rPr>
              <a:t>. Sez. IV n. 24619 del 11.6.2014	</a:t>
            </a:r>
            <a:endParaRPr lang="it-IT" altLang="it-IT" sz="32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lstStyle/>
          <a:p>
            <a:pPr algn="just" eaLnBrk="1" hangingPunct="1">
              <a:lnSpc>
                <a:spcPct val="80000"/>
              </a:lnSpc>
              <a:buFont typeface="Wingdings" panose="05000000000000000000" pitchFamily="2" charset="2"/>
              <a:buChar char="Ø"/>
            </a:pPr>
            <a:r>
              <a:rPr lang="it-IT" altLang="it-IT" sz="2400" dirty="0" smtClean="0"/>
              <a:t>Danni patrimoniali </a:t>
            </a:r>
          </a:p>
          <a:p>
            <a:pPr algn="just" eaLnBrk="1" hangingPunct="1">
              <a:lnSpc>
                <a:spcPct val="80000"/>
              </a:lnSpc>
              <a:buFont typeface="Wingdings" panose="05000000000000000000" pitchFamily="2" charset="2"/>
              <a:buChar char="Ø"/>
            </a:pPr>
            <a:r>
              <a:rPr lang="it-IT" altLang="it-IT" sz="2400" dirty="0" smtClean="0"/>
              <a:t>Danni non patrimoniali </a:t>
            </a:r>
          </a:p>
          <a:p>
            <a:pPr algn="just" eaLnBrk="1" hangingPunct="1">
              <a:lnSpc>
                <a:spcPct val="80000"/>
              </a:lnSpc>
              <a:buFont typeface="Wingdings" panose="05000000000000000000" pitchFamily="2" charset="2"/>
              <a:buChar char="Ø"/>
            </a:pPr>
            <a:endParaRPr lang="it-IT" altLang="it-IT" sz="1400" dirty="0"/>
          </a:p>
          <a:p>
            <a:pPr marL="0" indent="0" algn="just">
              <a:lnSpc>
                <a:spcPct val="80000"/>
              </a:lnSpc>
              <a:buNone/>
            </a:pPr>
            <a:r>
              <a:rPr lang="it-IT" sz="2400" dirty="0"/>
              <a:t>È stato in particolare evidenziato che danno non patrimoniale in capo all'ente collettivo, sub specie di danno all'immagine, può essere rappresentato dalla diminuzione della considerazione della persona giuridica o dell'ente nel che si esprime la sua immagine, sia sotto il profilo della incidenza negativa che tale diminuzione comporta nell'agire delle persone fisiche che ricoprano gli organi della persona giuridica o dell'ente e, quindi, nell'agire dell'ente, sia sotto il profilo della diminuzione della considerazione da parte dei consociati in genere o di settori o categorie di essi con le quali la persona giuridica o l'ente di norma interagisca (v. </a:t>
            </a:r>
            <a:r>
              <a:rPr lang="it-IT" sz="2400" dirty="0" err="1"/>
              <a:t>Cass</a:t>
            </a:r>
            <a:r>
              <a:rPr lang="it-IT" sz="2400" dirty="0"/>
              <a:t>. civ., Sez. 3, n. 4542 del 22/03/2012, </a:t>
            </a:r>
            <a:r>
              <a:rPr lang="it-IT" sz="2400" dirty="0" err="1"/>
              <a:t>Rv</a:t>
            </a:r>
            <a:r>
              <a:rPr lang="it-IT" sz="2400" dirty="0"/>
              <a:t>. 621596; Sez. 3, n. 12929 del 04/06/2007, </a:t>
            </a:r>
            <a:r>
              <a:rPr lang="it-IT" sz="2400" dirty="0" err="1"/>
              <a:t>Rv</a:t>
            </a:r>
            <a:r>
              <a:rPr lang="it-IT" sz="2400" dirty="0"/>
              <a:t>. 597309).</a:t>
            </a:r>
            <a:endParaRPr lang="it-IT" altLang="it-IT" sz="2400" dirty="0" smtClean="0"/>
          </a:p>
        </p:txBody>
      </p:sp>
    </p:spTree>
    <p:extLst>
      <p:ext uri="{BB962C8B-B14F-4D97-AF65-F5344CB8AC3E}">
        <p14:creationId xmlns:p14="http://schemas.microsoft.com/office/powerpoint/2010/main" val="1606536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it-IT" altLang="it-IT" sz="3600" b="1" u="sng" dirty="0" smtClean="0">
                <a:solidFill>
                  <a:srgbClr val="FF0000"/>
                </a:solidFill>
                <a:effectLst>
                  <a:outerShdw blurRad="38100" dist="38100" dir="2700000" algn="tl">
                    <a:srgbClr val="000000">
                      <a:alpha val="43137"/>
                    </a:srgbClr>
                  </a:outerShdw>
                </a:effectLst>
              </a:rPr>
              <a:t>LEGITTIMATI ATTIVI</a:t>
            </a:r>
            <a:r>
              <a:rPr lang="it-IT" altLang="it-IT" sz="3600" b="1" dirty="0" smtClean="0">
                <a:solidFill>
                  <a:srgbClr val="FF0000"/>
                </a:solidFill>
                <a:effectLst>
                  <a:outerShdw blurRad="38100" dist="38100" dir="2700000" algn="tl">
                    <a:srgbClr val="000000">
                      <a:alpha val="43137"/>
                    </a:srgbClr>
                  </a:outerShdw>
                </a:effectLst>
              </a:rPr>
              <a:t>: GLI ENTI PUBBLICI.</a:t>
            </a:r>
            <a:endParaRPr lang="it-IT" altLang="it-IT" sz="3600" dirty="0" smtClean="0">
              <a:solidFill>
                <a:srgbClr val="FF0000"/>
              </a:solidFill>
              <a:effectLst>
                <a:outerShdw blurRad="38100" dist="38100" dir="2700000" algn="tl">
                  <a:srgbClr val="000000">
                    <a:alpha val="43137"/>
                  </a:srgbClr>
                </a:outerShdw>
              </a:effectLst>
            </a:endParaRPr>
          </a:p>
        </p:txBody>
      </p:sp>
      <p:sp>
        <p:nvSpPr>
          <p:cNvPr id="31747" name="Rectangle 3"/>
          <p:cNvSpPr>
            <a:spLocks noGrp="1" noChangeArrowheads="1"/>
          </p:cNvSpPr>
          <p:nvPr>
            <p:ph type="body" idx="1"/>
          </p:nvPr>
        </p:nvSpPr>
        <p:spPr>
          <a:xfrm>
            <a:off x="457200" y="1524000"/>
            <a:ext cx="8229600" cy="5029200"/>
          </a:xfrm>
        </p:spPr>
        <p:txBody>
          <a:bodyPr/>
          <a:lstStyle/>
          <a:p>
            <a:pPr algn="just" eaLnBrk="1" hangingPunct="1">
              <a:lnSpc>
                <a:spcPct val="80000"/>
              </a:lnSpc>
              <a:buFontTx/>
              <a:buNone/>
            </a:pPr>
            <a:r>
              <a:rPr lang="it-IT" altLang="it-IT" sz="2000" smtClean="0"/>
              <a:t>	L’art. 18 l. 349/86 prevedeva che “</a:t>
            </a:r>
            <a:r>
              <a:rPr lang="it-IT" altLang="it-IT" sz="2000" i="1" smtClean="0"/>
              <a:t>L'azione di risarcimento del danno ambientale, anche se esercitata in sede penale, è promossa dallo Stato, nonché dagli enti territoriali sui quali incidano i beni oggetto del fatto lesivo</a:t>
            </a:r>
            <a:r>
              <a:rPr lang="it-IT" altLang="it-IT" sz="2000" smtClean="0"/>
              <a:t>”. Potevano agire, quindi, per il risarcimento del danno ambientale lo Stato, la Regione, la Provincia e il Comune. </a:t>
            </a:r>
          </a:p>
          <a:p>
            <a:pPr algn="just" eaLnBrk="1" hangingPunct="1">
              <a:lnSpc>
                <a:spcPct val="80000"/>
              </a:lnSpc>
              <a:buFontTx/>
              <a:buNone/>
            </a:pPr>
            <a:endParaRPr lang="it-IT" altLang="it-IT" sz="2000" smtClean="0"/>
          </a:p>
          <a:p>
            <a:pPr algn="just" eaLnBrk="1" hangingPunct="1">
              <a:lnSpc>
                <a:spcPct val="80000"/>
              </a:lnSpc>
              <a:buFontTx/>
              <a:buNone/>
            </a:pPr>
            <a:r>
              <a:rPr lang="it-IT" altLang="it-IT" sz="2000" smtClean="0"/>
              <a:t>	In applicazione della previgente normativa è stato osservato che “</a:t>
            </a:r>
            <a:r>
              <a:rPr lang="it-IT" altLang="it-IT" sz="2000" i="1" smtClean="0"/>
              <a:t>La legittimazione ad agire, che è attribuita allo Stato ed agli enti minori non trova fondamento nel fatto che essi hanno affrontato spese per riparare il danno o nel fatto che essi abbiano subito una perdita economica ma nella loro funzione a tutela della collettività e delle comunità nel proprio ambito territoriale e degli interessi all'equilibrio ecologico, biologico e sociologico del territorio che ad essi fanno capo</a:t>
            </a:r>
            <a:r>
              <a:rPr lang="it-IT" altLang="it-IT" sz="2000" smtClean="0"/>
              <a:t>” (Cass. pen., Sez. III, 10 giugno 2002, n. 22539).</a:t>
            </a:r>
          </a:p>
          <a:p>
            <a:pPr algn="just" eaLnBrk="1" hangingPunct="1">
              <a:lnSpc>
                <a:spcPct val="80000"/>
              </a:lnSpc>
              <a:buFontTx/>
              <a:buNone/>
            </a:pPr>
            <a:endParaRPr lang="it-IT" altLang="it-IT" sz="2000" smtClean="0"/>
          </a:p>
          <a:p>
            <a:pPr algn="just" eaLnBrk="1" hangingPunct="1">
              <a:lnSpc>
                <a:spcPct val="80000"/>
              </a:lnSpc>
              <a:buFontTx/>
              <a:buNone/>
            </a:pPr>
            <a:r>
              <a:rPr lang="it-IT" altLang="it-IT" sz="1800" smtClean="0"/>
              <a:t>	</a:t>
            </a:r>
            <a:r>
              <a:rPr lang="it-IT" altLang="it-IT" sz="2200" smtClean="0"/>
              <a:t>La </a:t>
            </a:r>
            <a:r>
              <a:rPr lang="it-IT" altLang="it-IT" sz="2200" i="1" smtClean="0"/>
              <a:t>ratio</a:t>
            </a:r>
            <a:r>
              <a:rPr lang="it-IT" altLang="it-IT" sz="2200" smtClean="0"/>
              <a:t> non è mutata con l’introduzione del Testo Unico, che però ha concentrato la legittimazione attiva nei confronti del solo Ministero dell’Ambiente (art. 311).</a:t>
            </a:r>
          </a:p>
        </p:txBody>
      </p:sp>
    </p:spTree>
    <p:extLst>
      <p:ext uri="{BB962C8B-B14F-4D97-AF65-F5344CB8AC3E}">
        <p14:creationId xmlns:p14="http://schemas.microsoft.com/office/powerpoint/2010/main" val="932679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defRPr/>
            </a:pPr>
            <a:r>
              <a:rPr lang="it-IT" altLang="it-IT" sz="3200" b="1" dirty="0">
                <a:solidFill>
                  <a:srgbClr val="FF0000"/>
                </a:solidFill>
                <a:effectLst>
                  <a:outerShdw blurRad="38100" dist="38100" dir="2700000" algn="tl">
                    <a:srgbClr val="000000">
                      <a:alpha val="43137"/>
                    </a:srgbClr>
                  </a:outerShdw>
                </a:effectLst>
              </a:rPr>
              <a:t>Il caso: </a:t>
            </a:r>
            <a:r>
              <a:rPr lang="it-IT" altLang="it-IT" sz="3200" b="1" dirty="0" err="1">
                <a:solidFill>
                  <a:srgbClr val="FF0000"/>
                </a:solidFill>
                <a:effectLst>
                  <a:outerShdw blurRad="38100" dist="38100" dir="2700000" algn="tl">
                    <a:srgbClr val="000000">
                      <a:alpha val="43137"/>
                    </a:srgbClr>
                  </a:outerShdw>
                </a:effectLst>
              </a:rPr>
              <a:t>Cass</a:t>
            </a:r>
            <a:r>
              <a:rPr lang="it-IT" altLang="it-IT" sz="3200" b="1" dirty="0">
                <a:solidFill>
                  <a:srgbClr val="FF0000"/>
                </a:solidFill>
                <a:effectLst>
                  <a:outerShdw blurRad="38100" dist="38100" dir="2700000" algn="tl">
                    <a:srgbClr val="000000">
                      <a:alpha val="43137"/>
                    </a:srgbClr>
                  </a:outerShdw>
                </a:effectLst>
              </a:rPr>
              <a:t>. Sez. IV n. 24619 del 11.6.2014	</a:t>
            </a:r>
            <a:endParaRPr lang="it-IT" altLang="it-IT" sz="32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normAutofit fontScale="92500" lnSpcReduction="10000"/>
          </a:bodyPr>
          <a:lstStyle/>
          <a:p>
            <a:pPr algn="just">
              <a:lnSpc>
                <a:spcPct val="80000"/>
              </a:lnSpc>
              <a:buNone/>
            </a:pPr>
            <a:r>
              <a:rPr lang="it-IT" sz="2000" dirty="0"/>
              <a:t>	</a:t>
            </a:r>
            <a:r>
              <a:rPr lang="it-IT" sz="2000" dirty="0" smtClean="0"/>
              <a:t>Giova </a:t>
            </a:r>
            <a:r>
              <a:rPr lang="it-IT" sz="2000" dirty="0"/>
              <a:t>anzitutto ribadire che, con la considerazione di un danno all'immagine distinto dal danno all'ambiente e come tale risarcibile in capo all'ente che assume l'esistenza di una tale lesione, il giudice a quo non è incorso in alcuna contraddizione, essendo ben ipotizzabile, come detto, che dallo stesso fatto lesivo accertato derivino, oltre che un danno ambientale nei termini descritti dal </a:t>
            </a:r>
            <a:r>
              <a:rPr lang="it-IT" sz="2000" dirty="0" err="1"/>
              <a:t>D.Lgs.</a:t>
            </a:r>
            <a:r>
              <a:rPr lang="it-IT" sz="2000" dirty="0"/>
              <a:t> n. 152 del 2006, art. 300, anche un danno all'immagine dell'ente territoriale in relazione alla lesione che lo stesso ne può indirettamente </a:t>
            </a:r>
            <a:r>
              <a:rPr lang="it-IT" sz="2000" dirty="0" smtClean="0"/>
              <a:t>subire</a:t>
            </a:r>
          </a:p>
          <a:p>
            <a:pPr algn="just">
              <a:lnSpc>
                <a:spcPct val="80000"/>
              </a:lnSpc>
              <a:buNone/>
            </a:pPr>
            <a:endParaRPr lang="it-IT" sz="2000" dirty="0"/>
          </a:p>
          <a:p>
            <a:pPr algn="just">
              <a:lnSpc>
                <a:spcPct val="80000"/>
              </a:lnSpc>
              <a:buFont typeface="Wingdings" panose="05000000000000000000" pitchFamily="2" charset="2"/>
              <a:buChar char="ü"/>
            </a:pPr>
            <a:r>
              <a:rPr lang="it-IT" sz="2000" dirty="0" smtClean="0"/>
              <a:t>sul </a:t>
            </a:r>
            <a:r>
              <a:rPr lang="it-IT" sz="2000" dirty="0"/>
              <a:t>piano del prestigio e della reputazione, </a:t>
            </a:r>
            <a:endParaRPr lang="it-IT" sz="2000" dirty="0" smtClean="0"/>
          </a:p>
          <a:p>
            <a:pPr algn="just">
              <a:lnSpc>
                <a:spcPct val="80000"/>
              </a:lnSpc>
              <a:buFont typeface="Wingdings" panose="05000000000000000000" pitchFamily="2" charset="2"/>
              <a:buChar char="ü"/>
            </a:pPr>
            <a:r>
              <a:rPr lang="it-IT" sz="2000" dirty="0" smtClean="0"/>
              <a:t>nei </a:t>
            </a:r>
            <a:r>
              <a:rPr lang="it-IT" sz="2000" dirty="0"/>
              <a:t>confronti della </a:t>
            </a:r>
            <a:r>
              <a:rPr lang="it-IT" sz="2000" dirty="0" smtClean="0"/>
              <a:t>collettività</a:t>
            </a:r>
          </a:p>
          <a:p>
            <a:pPr algn="just">
              <a:lnSpc>
                <a:spcPct val="80000"/>
              </a:lnSpc>
              <a:buFont typeface="Wingdings" panose="05000000000000000000" pitchFamily="2" charset="2"/>
              <a:buChar char="ü"/>
            </a:pPr>
            <a:r>
              <a:rPr lang="it-IT" sz="2000" dirty="0" smtClean="0"/>
              <a:t>in </a:t>
            </a:r>
            <a:r>
              <a:rPr lang="it-IT" sz="2000" dirty="0"/>
              <a:t>quanto evidentemente strettamente connessi - in senso positivo o negativo - anche all'efficacia dell'azione ad esso demandata di custodia e valorizzazione di beni ambientali di particolare rilievo. </a:t>
            </a:r>
            <a:endParaRPr lang="it-IT" sz="2000" dirty="0" smtClean="0"/>
          </a:p>
          <a:p>
            <a:pPr marL="0" indent="0" algn="just">
              <a:lnSpc>
                <a:spcPct val="80000"/>
              </a:lnSpc>
              <a:buNone/>
            </a:pPr>
            <a:endParaRPr lang="it-IT" sz="2000" dirty="0"/>
          </a:p>
          <a:p>
            <a:pPr marL="0" indent="0" algn="just">
              <a:lnSpc>
                <a:spcPct val="80000"/>
              </a:lnSpc>
              <a:buNone/>
            </a:pPr>
            <a:r>
              <a:rPr lang="it-IT" sz="2000" dirty="0" err="1" smtClean="0"/>
              <a:t>Trovasi</a:t>
            </a:r>
            <a:r>
              <a:rPr lang="it-IT" sz="2000" dirty="0" smtClean="0"/>
              <a:t> </a:t>
            </a:r>
            <a:r>
              <a:rPr lang="it-IT" sz="2000" dirty="0"/>
              <a:t>in tal senso espressamente riconosciuto nella giurisprudenza civile di questa S.C. che "l'immagine, il prestigio e la reputazione di un ente territoriale costituiscono beni essenziali ai fini della sua credibilità politica" e che "non può dubitarsi che la lesione di tali valori alla cui tutela la persona giuridica pubblica ha un diritto costituzionalmente garantito determini sicuramente, e di per </a:t>
            </a:r>
            <a:r>
              <a:rPr lang="it-IT" sz="2000" dirty="0" err="1"/>
              <a:t>sè</a:t>
            </a:r>
            <a:r>
              <a:rPr lang="it-IT" sz="2000" dirty="0"/>
              <a:t>, un danno non patrimoniale, costituito dalla diminuzione della considerazione dell'ente da parte dei consociati in genere o di settori o categorie di essi con le quali di norma interagisca" (v. </a:t>
            </a:r>
            <a:r>
              <a:rPr lang="it-IT" sz="2000" dirty="0" err="1"/>
              <a:t>Cass</a:t>
            </a:r>
            <a:r>
              <a:rPr lang="it-IT" sz="2000" dirty="0"/>
              <a:t>. civ., Sez. 3, n. 4542 del 22/03/2012, cit.).</a:t>
            </a:r>
            <a:endParaRPr lang="it-IT" altLang="it-IT" sz="2000" dirty="0" smtClean="0"/>
          </a:p>
        </p:txBody>
      </p:sp>
    </p:spTree>
    <p:extLst>
      <p:ext uri="{BB962C8B-B14F-4D97-AF65-F5344CB8AC3E}">
        <p14:creationId xmlns:p14="http://schemas.microsoft.com/office/powerpoint/2010/main" val="1700009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it-IT" altLang="it-IT" sz="3600" b="1" u="sng" dirty="0" smtClean="0">
                <a:solidFill>
                  <a:srgbClr val="FF0000"/>
                </a:solidFill>
                <a:effectLst>
                  <a:outerShdw blurRad="38100" dist="38100" dir="2700000" algn="tl">
                    <a:srgbClr val="000000">
                      <a:alpha val="43137"/>
                    </a:srgbClr>
                  </a:outerShdw>
                </a:effectLst>
              </a:rPr>
              <a:t>AZIONI ESPERIBILI</a:t>
            </a:r>
          </a:p>
        </p:txBody>
      </p:sp>
      <p:sp>
        <p:nvSpPr>
          <p:cNvPr id="47107" name="Rectangle 3"/>
          <p:cNvSpPr>
            <a:spLocks noGrp="1" noChangeArrowheads="1"/>
          </p:cNvSpPr>
          <p:nvPr>
            <p:ph type="body" idx="1"/>
          </p:nvPr>
        </p:nvSpPr>
        <p:spPr/>
        <p:txBody>
          <a:bodyPr/>
          <a:lstStyle/>
          <a:p>
            <a:pPr algn="just" eaLnBrk="1" hangingPunct="1">
              <a:lnSpc>
                <a:spcPct val="90000"/>
              </a:lnSpc>
              <a:buFontTx/>
              <a:buNone/>
            </a:pPr>
            <a:r>
              <a:rPr lang="it-IT" altLang="it-IT" sz="2800" b="1" smtClean="0"/>
              <a:t>Il Ministero dell’Ambiente,</a:t>
            </a:r>
            <a:r>
              <a:rPr lang="it-IT" altLang="it-IT" sz="2800" smtClean="0"/>
              <a:t> cui compete, oggi, l’azione per il danno ambientale ha due possibilità: </a:t>
            </a:r>
          </a:p>
          <a:p>
            <a:pPr algn="just" eaLnBrk="1" hangingPunct="1">
              <a:lnSpc>
                <a:spcPct val="90000"/>
              </a:lnSpc>
            </a:pPr>
            <a:r>
              <a:rPr lang="it-IT" altLang="it-IT" sz="2800" smtClean="0"/>
              <a:t>ottenere il risarcimento del danno (in forma specifica) agendo in via giudiziaria (avanti al giudice civile o penale) ex art. 311. </a:t>
            </a:r>
          </a:p>
          <a:p>
            <a:pPr algn="just" eaLnBrk="1" hangingPunct="1">
              <a:lnSpc>
                <a:spcPct val="90000"/>
              </a:lnSpc>
            </a:pPr>
            <a:r>
              <a:rPr lang="it-IT" altLang="it-IT" sz="2800" smtClean="0"/>
              <a:t>agire in via amministrativa attraverso la procedura di recupero disciplinata dagli artt. 312 e ss. </a:t>
            </a:r>
          </a:p>
          <a:p>
            <a:pPr algn="just" eaLnBrk="1" hangingPunct="1">
              <a:lnSpc>
                <a:spcPct val="90000"/>
              </a:lnSpc>
            </a:pPr>
            <a:endParaRPr lang="it-IT" altLang="it-IT" sz="2800" smtClean="0"/>
          </a:p>
        </p:txBody>
      </p:sp>
    </p:spTree>
    <p:extLst>
      <p:ext uri="{BB962C8B-B14F-4D97-AF65-F5344CB8AC3E}">
        <p14:creationId xmlns:p14="http://schemas.microsoft.com/office/powerpoint/2010/main" val="3962805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868363"/>
          </a:xfrm>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AZIONI ESPERIBILI</a:t>
            </a:r>
          </a:p>
        </p:txBody>
      </p:sp>
      <p:sp>
        <p:nvSpPr>
          <p:cNvPr id="48131" name="Rectangle 3"/>
          <p:cNvSpPr>
            <a:spLocks noGrp="1" noChangeArrowheads="1"/>
          </p:cNvSpPr>
          <p:nvPr>
            <p:ph type="body" idx="1"/>
          </p:nvPr>
        </p:nvSpPr>
        <p:spPr>
          <a:xfrm>
            <a:off x="533400" y="990600"/>
            <a:ext cx="8229600" cy="5257800"/>
          </a:xfrm>
        </p:spPr>
        <p:txBody>
          <a:bodyPr/>
          <a:lstStyle/>
          <a:p>
            <a:pPr marL="381000" indent="-381000" algn="just" eaLnBrk="1" hangingPunct="1">
              <a:lnSpc>
                <a:spcPct val="80000"/>
              </a:lnSpc>
              <a:buFontTx/>
              <a:buAutoNum type="arabicPeriod"/>
            </a:pPr>
            <a:r>
              <a:rPr lang="it-IT" altLang="it-IT" sz="2200" dirty="0" smtClean="0"/>
              <a:t>via giudiziaria: normale azione civile, avanti al giudice civile o al giudice penale con la costituzione di parte civile. </a:t>
            </a:r>
          </a:p>
          <a:p>
            <a:pPr marL="381000" indent="-381000" algn="just" eaLnBrk="1" hangingPunct="1">
              <a:lnSpc>
                <a:spcPct val="80000"/>
              </a:lnSpc>
              <a:buFontTx/>
              <a:buNone/>
            </a:pPr>
            <a:endParaRPr lang="it-IT" altLang="it-IT" sz="2200" dirty="0" smtClean="0"/>
          </a:p>
          <a:p>
            <a:pPr marL="381000" indent="-381000" algn="just" eaLnBrk="1" hangingPunct="1">
              <a:lnSpc>
                <a:spcPct val="80000"/>
              </a:lnSpc>
              <a:buFontTx/>
              <a:buNone/>
            </a:pPr>
            <a:r>
              <a:rPr lang="it-IT" altLang="it-IT" sz="2200" dirty="0" smtClean="0"/>
              <a:t>2. procedura amministrativa attraverso la quale il Ministero dell’Ambiente emette un’ordinanza immediatamente esecutiva con cui si ingiunge, ai responsabili del fatto causativo del danno, il ripristino ambientale entro un termine fissato, a titolo di risarcimento in forma specifica. In caso di inottemperanza in tutto o in parte, viene emessa una successiva ordinanza che ingiunge il pagamento, entro il termine di 60 giorni dalla notifica, di una somma pari ai costi delle attività necessarie a conseguire la completa attuazione delle misure di ripristino (art. 313). 	</a:t>
            </a:r>
          </a:p>
          <a:p>
            <a:pPr marL="381000" indent="-381000" algn="just" eaLnBrk="1" hangingPunct="1">
              <a:lnSpc>
                <a:spcPct val="80000"/>
              </a:lnSpc>
              <a:buFontTx/>
              <a:buNone/>
            </a:pPr>
            <a:r>
              <a:rPr lang="it-IT" altLang="it-IT" sz="2200" dirty="0" smtClean="0"/>
              <a:t>	Qualora venga adottata questa ordinanza il Ministero non potrà più agire giudizialmente per il risarcimento del danno, salva la possibilità di intervento in qualità di persona offesa del reato nel giudizio penale. </a:t>
            </a:r>
          </a:p>
        </p:txBody>
      </p:sp>
    </p:spTree>
    <p:extLst>
      <p:ext uri="{BB962C8B-B14F-4D97-AF65-F5344CB8AC3E}">
        <p14:creationId xmlns:p14="http://schemas.microsoft.com/office/powerpoint/2010/main" val="3855158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AZIONI ESPERIBILI</a:t>
            </a:r>
          </a:p>
        </p:txBody>
      </p:sp>
      <p:sp>
        <p:nvSpPr>
          <p:cNvPr id="49155" name="Rectangle 3"/>
          <p:cNvSpPr>
            <a:spLocks noGrp="1" noChangeArrowheads="1"/>
          </p:cNvSpPr>
          <p:nvPr>
            <p:ph type="body" idx="1"/>
          </p:nvPr>
        </p:nvSpPr>
        <p:spPr/>
        <p:txBody>
          <a:bodyPr/>
          <a:lstStyle/>
          <a:p>
            <a:pPr algn="just" eaLnBrk="1" hangingPunct="1">
              <a:lnSpc>
                <a:spcPct val="90000"/>
              </a:lnSpc>
              <a:buFontTx/>
              <a:buNone/>
            </a:pPr>
            <a:r>
              <a:rPr lang="it-IT" altLang="it-IT" sz="2800" smtClean="0"/>
              <a:t>	“</a:t>
            </a:r>
            <a:r>
              <a:rPr lang="it-IT" altLang="it-IT" sz="2800" i="1" smtClean="0"/>
              <a:t>La scelta legislativa di attribuire all’amministrazione statale, anziché alle diverse amministrazioni regionali, il potere di adottare l’ordinanza che ingiunge al responsabile del danno ambientale il risarcimento (artt. 312 e 313 Codice dell’ambiente) trova una ragionevole giustificazione nell’esigenza di assicurare che tale speciale potere amministrativo venga esercitato secondo criteri di uniformità e unitarietà</a:t>
            </a:r>
            <a:r>
              <a:rPr lang="it-IT" altLang="it-IT" sz="2800" smtClean="0"/>
              <a:t>” (CORTE COSTITUZIONALE, 23.7.2009 n. 235).</a:t>
            </a:r>
            <a:endParaRPr lang="it-IT" altLang="it-IT" sz="2800" b="1" smtClean="0"/>
          </a:p>
        </p:txBody>
      </p:sp>
    </p:spTree>
    <p:extLst>
      <p:ext uri="{BB962C8B-B14F-4D97-AF65-F5344CB8AC3E}">
        <p14:creationId xmlns:p14="http://schemas.microsoft.com/office/powerpoint/2010/main" val="1537370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AZIONI ESPERIBILI</a:t>
            </a:r>
          </a:p>
        </p:txBody>
      </p:sp>
      <p:sp>
        <p:nvSpPr>
          <p:cNvPr id="50179" name="Rectangle 3"/>
          <p:cNvSpPr>
            <a:spLocks noGrp="1" noChangeArrowheads="1"/>
          </p:cNvSpPr>
          <p:nvPr>
            <p:ph type="body" idx="1"/>
          </p:nvPr>
        </p:nvSpPr>
        <p:spPr>
          <a:xfrm>
            <a:off x="457200" y="2438400"/>
            <a:ext cx="8229600" cy="3687763"/>
          </a:xfrm>
        </p:spPr>
        <p:txBody>
          <a:bodyPr/>
          <a:lstStyle/>
          <a:p>
            <a:pPr algn="just" eaLnBrk="1" hangingPunct="1"/>
            <a:r>
              <a:rPr lang="it-IT" altLang="it-IT" b="1" smtClean="0"/>
              <a:t>Ai privati e alle associazioni</a:t>
            </a:r>
            <a:r>
              <a:rPr lang="it-IT" altLang="it-IT" smtClean="0"/>
              <a:t> resta la possibilità di agire in via giudiziaria (civile o penale). </a:t>
            </a:r>
          </a:p>
        </p:txBody>
      </p:sp>
    </p:spTree>
    <p:extLst>
      <p:ext uri="{BB962C8B-B14F-4D97-AF65-F5344CB8AC3E}">
        <p14:creationId xmlns:p14="http://schemas.microsoft.com/office/powerpoint/2010/main" val="3671036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it-IT" altLang="it-IT" sz="3600" b="1" u="sng" dirty="0" smtClean="0">
                <a:solidFill>
                  <a:srgbClr val="FF0000"/>
                </a:solidFill>
                <a:effectLst>
                  <a:outerShdw blurRad="38100" dist="38100" dir="2700000" algn="tl">
                    <a:srgbClr val="000000">
                      <a:alpha val="43137"/>
                    </a:srgbClr>
                  </a:outerShdw>
                </a:effectLst>
              </a:rPr>
              <a:t>LEGITTIMATO PASSIVO</a:t>
            </a:r>
          </a:p>
        </p:txBody>
      </p:sp>
      <p:sp>
        <p:nvSpPr>
          <p:cNvPr id="51203" name="Rectangle 3"/>
          <p:cNvSpPr>
            <a:spLocks noGrp="1" noChangeArrowheads="1"/>
          </p:cNvSpPr>
          <p:nvPr>
            <p:ph type="body" idx="1"/>
          </p:nvPr>
        </p:nvSpPr>
        <p:spPr/>
        <p:txBody>
          <a:bodyPr/>
          <a:lstStyle/>
          <a:p>
            <a:pPr algn="just" eaLnBrk="1" hangingPunct="1">
              <a:lnSpc>
                <a:spcPct val="90000"/>
              </a:lnSpc>
              <a:buFontTx/>
              <a:buNone/>
            </a:pPr>
            <a:r>
              <a:rPr lang="it-IT" altLang="it-IT" smtClean="0"/>
              <a:t>	L’inquinamento può essere addebitato ad un soggetto solo se alla sua qualità si associ un qualche elemento di responsabilità nella causazione dello stesso: il principio chi inquina paga significa anche che è chiamato a rispondere solo l’effettivo responsabile dell’inquinamento, ovvero colui la cui azione o omissione è causale alla realizzazione del danno. </a:t>
            </a:r>
          </a:p>
        </p:txBody>
      </p:sp>
    </p:spTree>
    <p:extLst>
      <p:ext uri="{BB962C8B-B14F-4D97-AF65-F5344CB8AC3E}">
        <p14:creationId xmlns:p14="http://schemas.microsoft.com/office/powerpoint/2010/main" val="2002284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LEGITTIMATO PASSIVO</a:t>
            </a:r>
          </a:p>
        </p:txBody>
      </p:sp>
      <p:sp>
        <p:nvSpPr>
          <p:cNvPr id="52227" name="Rectangle 3"/>
          <p:cNvSpPr>
            <a:spLocks noGrp="1" noChangeArrowheads="1"/>
          </p:cNvSpPr>
          <p:nvPr>
            <p:ph type="body" idx="1"/>
          </p:nvPr>
        </p:nvSpPr>
        <p:spPr/>
        <p:txBody>
          <a:bodyPr/>
          <a:lstStyle/>
          <a:p>
            <a:pPr algn="just" eaLnBrk="1" hangingPunct="1">
              <a:buFontTx/>
              <a:buNone/>
            </a:pPr>
            <a:r>
              <a:rPr lang="it-IT" altLang="it-IT" smtClean="0"/>
              <a:t>	“</a:t>
            </a:r>
            <a:r>
              <a:rPr lang="it-IT" altLang="it-IT" i="1" smtClean="0"/>
              <a:t>In caso di danno ambientale cagionato da attività illecita compiuta da una società, la legittimazione passiva rispetto all’azione di responsabilità ex art. 18 n. 349/1986 spetta sia alla società stessa, sia a chi la amministra, sia agli altri soggetti che abbiano eventualmente concorso nel fatto illecito</a:t>
            </a:r>
            <a:r>
              <a:rPr lang="it-IT" altLang="it-IT" smtClean="0"/>
              <a:t>” (Trib. Bologna, 9.5.2005). </a:t>
            </a:r>
          </a:p>
        </p:txBody>
      </p:sp>
    </p:spTree>
    <p:extLst>
      <p:ext uri="{BB962C8B-B14F-4D97-AF65-F5344CB8AC3E}">
        <p14:creationId xmlns:p14="http://schemas.microsoft.com/office/powerpoint/2010/main" val="2711474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LEGITTIMATO PASSIVO: IL CASO</a:t>
            </a:r>
          </a:p>
        </p:txBody>
      </p:sp>
      <p:sp>
        <p:nvSpPr>
          <p:cNvPr id="53251" name="Rectangle 3"/>
          <p:cNvSpPr>
            <a:spLocks noGrp="1" noChangeArrowheads="1"/>
          </p:cNvSpPr>
          <p:nvPr>
            <p:ph type="body" idx="1"/>
          </p:nvPr>
        </p:nvSpPr>
        <p:spPr/>
        <p:txBody>
          <a:bodyPr/>
          <a:lstStyle/>
          <a:p>
            <a:pPr algn="just" eaLnBrk="1" hangingPunct="1">
              <a:lnSpc>
                <a:spcPct val="80000"/>
              </a:lnSpc>
              <a:buFontTx/>
              <a:buNone/>
            </a:pPr>
            <a:r>
              <a:rPr lang="it-IT" altLang="it-IT" sz="2000" smtClean="0"/>
              <a:t>Il caso del proprietario incolpevole è trattato anche dai tribunali amministrativi in materia di bonifica dei siti inquinati. </a:t>
            </a:r>
          </a:p>
          <a:p>
            <a:pPr algn="just" eaLnBrk="1" hangingPunct="1">
              <a:lnSpc>
                <a:spcPct val="80000"/>
              </a:lnSpc>
              <a:buFontTx/>
              <a:buNone/>
            </a:pPr>
            <a:r>
              <a:rPr lang="it-IT" altLang="it-IT" sz="2000" smtClean="0"/>
              <a:t>	</a:t>
            </a:r>
          </a:p>
          <a:p>
            <a:pPr algn="just" eaLnBrk="1" hangingPunct="1">
              <a:lnSpc>
                <a:spcPct val="80000"/>
              </a:lnSpc>
              <a:buFontTx/>
              <a:buNone/>
            </a:pPr>
            <a:r>
              <a:rPr lang="it-IT" altLang="it-IT" sz="2000" smtClean="0"/>
              <a:t>	“</a:t>
            </a:r>
            <a:r>
              <a:rPr lang="it-IT" altLang="it-IT" sz="2000" i="1" smtClean="0"/>
              <a:t>Tanto la disciplina di cui al d.lgs 22/1997 (in particolare, l’art. 17, comma 2), quanto quella introdotta dal D.lgs 152/2006 (ed in particolare, gli artt. 240 e segg.), si ispirano al principio secondo cui l’obbligo di adottare le misure, sia urgenti che definitive, idonee a fronteggiare al situazione di inquinamento, è a carico unicamente di colui che di tale situazione sia responsabile, per avervi dato causa a titolo di dolo o colpa: l’obbligo di bonifica o di messa in sicurezza non può essere invece addossato al proprietario incolpevole, ove manchi ogni sua responsabilità […] L’enunciato è conforme al principio “chi inquina paga”, cui si ispira la normativa comunitaria (cfr art. 174, ex art. 130/R del Trattato Ce), la quale impone al soggetto che fa correre il rischio di inquinamento a sostenere i costi della prevenzione o della riparazione</a:t>
            </a:r>
            <a:r>
              <a:rPr lang="it-IT" altLang="it-IT" sz="2000" smtClean="0"/>
              <a:t>” (TAR Toscana, 4.2.2010 n. 2316).</a:t>
            </a:r>
          </a:p>
        </p:txBody>
      </p:sp>
    </p:spTree>
    <p:extLst>
      <p:ext uri="{BB962C8B-B14F-4D97-AF65-F5344CB8AC3E}">
        <p14:creationId xmlns:p14="http://schemas.microsoft.com/office/powerpoint/2010/main" val="30113662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LEGITTIMATO PASSIVO: IL CASO</a:t>
            </a:r>
          </a:p>
        </p:txBody>
      </p:sp>
      <p:sp>
        <p:nvSpPr>
          <p:cNvPr id="54275" name="Rectangle 3"/>
          <p:cNvSpPr>
            <a:spLocks noGrp="1" noChangeArrowheads="1"/>
          </p:cNvSpPr>
          <p:nvPr>
            <p:ph type="body" idx="1"/>
          </p:nvPr>
        </p:nvSpPr>
        <p:spPr>
          <a:xfrm>
            <a:off x="467544" y="1268760"/>
            <a:ext cx="8229600" cy="5105400"/>
          </a:xfrm>
        </p:spPr>
        <p:txBody>
          <a:bodyPr/>
          <a:lstStyle/>
          <a:p>
            <a:pPr algn="just" eaLnBrk="1" hangingPunct="1">
              <a:lnSpc>
                <a:spcPct val="80000"/>
              </a:lnSpc>
              <a:buFontTx/>
              <a:buNone/>
            </a:pPr>
            <a:r>
              <a:rPr lang="it-IT" altLang="it-IT" sz="2000" smtClean="0"/>
              <a:t>	“</a:t>
            </a:r>
            <a:r>
              <a:rPr lang="it-IT" altLang="it-IT" sz="2000" i="1" smtClean="0">
                <a:cs typeface="Arial" charset="0"/>
              </a:rPr>
              <a:t>È e</a:t>
            </a:r>
            <a:r>
              <a:rPr lang="it-IT" altLang="it-IT" sz="2000" i="1" smtClean="0"/>
              <a:t>vidente che il proprietario del suolo – che non abbia apportato alcun contributo causale, neppure incolpevole, all’inquinamento – non si trova in alcun modo in una posizione analoga od assimilabile a quella dell’inquinator</a:t>
            </a:r>
            <a:r>
              <a:rPr lang="it-IT" altLang="it-IT" sz="2000" smtClean="0"/>
              <a:t>e” (CdS 30.3.2010). </a:t>
            </a:r>
          </a:p>
          <a:p>
            <a:pPr algn="just" eaLnBrk="1" hangingPunct="1">
              <a:lnSpc>
                <a:spcPct val="80000"/>
              </a:lnSpc>
              <a:buFontTx/>
              <a:buNone/>
            </a:pPr>
            <a:r>
              <a:rPr lang="it-IT" altLang="it-IT" sz="2000" smtClean="0"/>
              <a:t>	</a:t>
            </a:r>
          </a:p>
          <a:p>
            <a:pPr algn="just" eaLnBrk="1" hangingPunct="1">
              <a:lnSpc>
                <a:spcPct val="80000"/>
              </a:lnSpc>
              <a:buFontTx/>
              <a:buNone/>
            </a:pPr>
            <a:r>
              <a:rPr lang="it-IT" altLang="it-IT" sz="2000" smtClean="0"/>
              <a:t>	Se, tuttavia, anche il proprietario ha dato un contributo, anche solo omissivo, potrà essere chiamato a rispondere (lasciando, ad esempio che si estendano o peggiorino i danni derivanti da un inquinamento storico posto in essere da altri di cui è al corrente). </a:t>
            </a:r>
          </a:p>
          <a:p>
            <a:pPr algn="just" eaLnBrk="1" hangingPunct="1">
              <a:lnSpc>
                <a:spcPct val="80000"/>
              </a:lnSpc>
              <a:buFontTx/>
              <a:buNone/>
            </a:pPr>
            <a:endParaRPr lang="it-IT" altLang="it-IT" sz="2000" smtClean="0"/>
          </a:p>
          <a:p>
            <a:pPr algn="just" eaLnBrk="1" hangingPunct="1">
              <a:lnSpc>
                <a:spcPct val="80000"/>
              </a:lnSpc>
              <a:buFontTx/>
              <a:buNone/>
            </a:pPr>
            <a:r>
              <a:rPr lang="it-IT" altLang="it-IT" sz="2000" smtClean="0"/>
              <a:t>	In questo caso il Consiglio di Stato aveva accertato che: “</a:t>
            </a:r>
            <a:r>
              <a:rPr lang="it-IT" altLang="it-IT" sz="2000" i="1" smtClean="0"/>
              <a:t>da quando, nel 1994, la società Elfe scoprì, eseguendo lavori di scavo sui terreni per cui è causa, flussi di vernici e coloranti e rifiuti di varia natura, il livello di inquinamento è costantemente aumentato. Tale circostanza è di per sé sufficiente a ritenere dimostrato un rapporto di causalità tra il comportamento omissivo di Elfe (che, pur non potendo rispondere dell’inquinamento pregresso aveva però l’obbligo di attivarsi per impedire che lo stesso aumentasse) e l’aumento della contaminazione</a:t>
            </a:r>
            <a:r>
              <a:rPr lang="it-IT" altLang="it-IT" sz="2000" smtClean="0"/>
              <a:t>”. </a:t>
            </a:r>
          </a:p>
        </p:txBody>
      </p:sp>
    </p:spTree>
    <p:extLst>
      <p:ext uri="{BB962C8B-B14F-4D97-AF65-F5344CB8AC3E}">
        <p14:creationId xmlns:p14="http://schemas.microsoft.com/office/powerpoint/2010/main" val="4166879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lstStyle/>
          <a:p>
            <a:pPr algn="just" eaLnBrk="1" hangingPunct="1">
              <a:lnSpc>
                <a:spcPct val="80000"/>
              </a:lnSpc>
              <a:buFont typeface="Wingdings" panose="05000000000000000000" pitchFamily="2" charset="2"/>
              <a:buChar char="Ø"/>
            </a:pPr>
            <a:r>
              <a:rPr lang="it-IT" altLang="it-IT" sz="2400" dirty="0" smtClean="0"/>
              <a:t>Procedimento penale per getto pericoloso di cose (art. 674 c.p.), danneggiamento aggravato (635 c.p.), violazioni in materia di emissioni in atmosfera. </a:t>
            </a:r>
          </a:p>
          <a:p>
            <a:pPr algn="just" eaLnBrk="1" hangingPunct="1">
              <a:lnSpc>
                <a:spcPct val="80000"/>
              </a:lnSpc>
              <a:buFont typeface="Wingdings" panose="05000000000000000000" pitchFamily="2" charset="2"/>
              <a:buChar char="Ø"/>
            </a:pPr>
            <a:endParaRPr lang="it-IT" altLang="it-IT" sz="2400" dirty="0"/>
          </a:p>
          <a:p>
            <a:pPr algn="just" eaLnBrk="1" hangingPunct="1">
              <a:lnSpc>
                <a:spcPct val="80000"/>
              </a:lnSpc>
              <a:buFont typeface="Wingdings" panose="05000000000000000000" pitchFamily="2" charset="2"/>
              <a:buChar char="Ø"/>
            </a:pPr>
            <a:r>
              <a:rPr lang="it-IT" altLang="it-IT" sz="2400" dirty="0" smtClean="0"/>
              <a:t>Contestazione: centrale elettrica di Porto Tolle che, in violazione della legge, era alimentata da oli combustibili a elevato tenor</a:t>
            </a:r>
            <a:r>
              <a:rPr lang="it-IT" altLang="it-IT" sz="2400" dirty="0" smtClean="0"/>
              <a:t>e di zolfo, provocando emissioni dannose di gas, vapori e fumo contenenti macro e micro inquinanti prodotti dalla combustione sia di sostanze oleose, con il risultato che le polveri, i residui e le sostanze oleose hanno provocato molestie e imbrattato cose e persone situate nei territori situati nel raggio di alcuni chilometri dall’impianto. </a:t>
            </a:r>
          </a:p>
          <a:p>
            <a:pPr algn="just" eaLnBrk="1" hangingPunct="1">
              <a:lnSpc>
                <a:spcPct val="80000"/>
              </a:lnSpc>
              <a:buFont typeface="Wingdings" panose="05000000000000000000" pitchFamily="2" charset="2"/>
              <a:buChar char="Ø"/>
            </a:pPr>
            <a:endParaRPr lang="it-IT" altLang="it-IT" sz="2400" dirty="0"/>
          </a:p>
          <a:p>
            <a:pPr marL="0" indent="0" algn="just" eaLnBrk="1" hangingPunct="1">
              <a:lnSpc>
                <a:spcPct val="80000"/>
              </a:lnSpc>
              <a:buNone/>
            </a:pPr>
            <a:r>
              <a:rPr lang="it-IT" altLang="it-IT" sz="2400" dirty="0" smtClean="0"/>
              <a:t>Le particelle potevano ricadere perfino a due chilometri di distanza – conseguenze dannose con riferimento alle autovetture, alle culture, ai materiali plastici. </a:t>
            </a:r>
            <a:endParaRPr lang="it-IT" altLang="it-IT" sz="2400" dirty="0" smtClean="0"/>
          </a:p>
        </p:txBody>
      </p:sp>
    </p:spTree>
    <p:extLst>
      <p:ext uri="{BB962C8B-B14F-4D97-AF65-F5344CB8AC3E}">
        <p14:creationId xmlns:p14="http://schemas.microsoft.com/office/powerpoint/2010/main" val="4272969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it-IT" altLang="it-IT" sz="3600" b="1" dirty="0" smtClean="0">
                <a:solidFill>
                  <a:srgbClr val="FF0000"/>
                </a:solidFill>
                <a:effectLst>
                  <a:outerShdw blurRad="38100" dist="38100" dir="2700000" algn="tl">
                    <a:srgbClr val="000000">
                      <a:alpha val="43137"/>
                    </a:srgbClr>
                  </a:outerShdw>
                </a:effectLst>
              </a:rPr>
              <a:t>I PRIVATI:</a:t>
            </a:r>
          </a:p>
        </p:txBody>
      </p:sp>
      <p:sp>
        <p:nvSpPr>
          <p:cNvPr id="32771" name="Rectangle 3"/>
          <p:cNvSpPr>
            <a:spLocks noGrp="1" noChangeArrowheads="1"/>
          </p:cNvSpPr>
          <p:nvPr>
            <p:ph type="body" idx="1"/>
          </p:nvPr>
        </p:nvSpPr>
        <p:spPr>
          <a:xfrm>
            <a:off x="457200" y="1371600"/>
            <a:ext cx="8229600" cy="5105400"/>
          </a:xfrm>
        </p:spPr>
        <p:txBody>
          <a:bodyPr/>
          <a:lstStyle/>
          <a:p>
            <a:pPr algn="just" eaLnBrk="1" hangingPunct="1">
              <a:lnSpc>
                <a:spcPct val="80000"/>
              </a:lnSpc>
              <a:buFontTx/>
              <a:buNone/>
            </a:pPr>
            <a:r>
              <a:rPr lang="it-IT" altLang="it-IT" sz="2400" smtClean="0"/>
              <a:t>	Diversa è la situazione dei singoli cittadini che ritengono di aver subito una lesione ai loro diritti individuali da un comportamento che produce, al tempo stesso, un danno ambientale. </a:t>
            </a:r>
          </a:p>
          <a:p>
            <a:pPr algn="just" eaLnBrk="1" hangingPunct="1">
              <a:lnSpc>
                <a:spcPct val="80000"/>
              </a:lnSpc>
              <a:buFontTx/>
              <a:buNone/>
            </a:pPr>
            <a:endParaRPr lang="it-IT" altLang="it-IT" sz="2400" smtClean="0"/>
          </a:p>
          <a:p>
            <a:pPr algn="just" eaLnBrk="1" hangingPunct="1">
              <a:lnSpc>
                <a:spcPct val="80000"/>
              </a:lnSpc>
              <a:buFontTx/>
              <a:buNone/>
            </a:pPr>
            <a:r>
              <a:rPr lang="it-IT" altLang="it-IT" sz="2400" smtClean="0"/>
              <a:t>	In questo caso il soggetto privato potrà agire a tutela dei suoi diritti, ma solo come individuo e non potrà agire per il risarcimento del generico interesse collettivo ad un ambiente salubre. </a:t>
            </a:r>
          </a:p>
          <a:p>
            <a:pPr algn="just" eaLnBrk="1" hangingPunct="1">
              <a:lnSpc>
                <a:spcPct val="80000"/>
              </a:lnSpc>
              <a:buFontTx/>
              <a:buNone/>
            </a:pPr>
            <a:r>
              <a:rPr lang="it-IT" altLang="it-IT" sz="2400" smtClean="0"/>
              <a:t>	</a:t>
            </a:r>
          </a:p>
          <a:p>
            <a:pPr algn="just" eaLnBrk="1" hangingPunct="1">
              <a:lnSpc>
                <a:spcPct val="80000"/>
              </a:lnSpc>
              <a:buFontTx/>
              <a:buNone/>
            </a:pPr>
            <a:r>
              <a:rPr lang="it-IT" altLang="it-IT" sz="2400" smtClean="0"/>
              <a:t>	Art. 313 co. 7: </a:t>
            </a:r>
            <a:r>
              <a:rPr lang="it-IT" altLang="it-IT" sz="2400" i="1" smtClean="0"/>
              <a:t>"resta in ogni caso fermo il diritto dei soggetti danneggiati dal fatto produttivo di danno ambientale, nella loro salute o nei beni di loro proprietà, di agire in giudizio nei confronti del responsabile a tutela dei diritti e degli interessi lesi”.</a:t>
            </a:r>
            <a:endParaRPr lang="it-IT" altLang="it-IT" sz="2400" smtClean="0"/>
          </a:p>
        </p:txBody>
      </p:sp>
    </p:spTree>
    <p:extLst>
      <p:ext uri="{BB962C8B-B14F-4D97-AF65-F5344CB8AC3E}">
        <p14:creationId xmlns:p14="http://schemas.microsoft.com/office/powerpoint/2010/main" val="3680963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lstStyle/>
          <a:p>
            <a:pPr algn="just" eaLnBrk="1" hangingPunct="1">
              <a:lnSpc>
                <a:spcPct val="80000"/>
              </a:lnSpc>
              <a:buFont typeface="Wingdings" panose="05000000000000000000" pitchFamily="2" charset="2"/>
              <a:buChar char="Ø"/>
            </a:pPr>
            <a:r>
              <a:rPr lang="it-IT" altLang="it-IT" sz="2400" dirty="0" smtClean="0"/>
              <a:t>Ricadute oleose: singoli episodi di ricaduta delle particelle </a:t>
            </a:r>
          </a:p>
          <a:p>
            <a:pPr algn="just" eaLnBrk="1" hangingPunct="1">
              <a:lnSpc>
                <a:spcPct val="80000"/>
              </a:lnSpc>
              <a:buFont typeface="Wingdings" panose="05000000000000000000" pitchFamily="2" charset="2"/>
              <a:buChar char="Ø"/>
            </a:pPr>
            <a:r>
              <a:rPr lang="it-IT" altLang="it-IT" sz="2400" dirty="0" smtClean="0"/>
              <a:t>Emissioni ordinarie: fumi della centrale. </a:t>
            </a:r>
          </a:p>
          <a:p>
            <a:pPr algn="just" eaLnBrk="1" hangingPunct="1">
              <a:lnSpc>
                <a:spcPct val="80000"/>
              </a:lnSpc>
              <a:buFont typeface="Wingdings" panose="05000000000000000000" pitchFamily="2" charset="2"/>
              <a:buChar char="Ø"/>
            </a:pPr>
            <a:endParaRPr lang="it-IT" altLang="it-IT" sz="2400" dirty="0"/>
          </a:p>
          <a:p>
            <a:pPr algn="just" eaLnBrk="1" hangingPunct="1">
              <a:lnSpc>
                <a:spcPct val="80000"/>
              </a:lnSpc>
              <a:buFont typeface="Wingdings" panose="05000000000000000000" pitchFamily="2" charset="2"/>
              <a:buChar char="§"/>
            </a:pPr>
            <a:r>
              <a:rPr lang="it-IT" altLang="it-IT" sz="2400" dirty="0" smtClean="0"/>
              <a:t>Danneggiamento ambiente circostante, flora, nel raggio di 25km dalla centrale, ha riportato alterazione della biodiversità, e </a:t>
            </a:r>
            <a:r>
              <a:rPr lang="it-IT" altLang="it-IT" sz="2400" dirty="0" err="1" smtClean="0"/>
              <a:t>bioaccumulo</a:t>
            </a:r>
            <a:r>
              <a:rPr lang="it-IT" altLang="it-IT" sz="2400" dirty="0" smtClean="0"/>
              <a:t> di inquinanti</a:t>
            </a:r>
          </a:p>
          <a:p>
            <a:pPr algn="just" eaLnBrk="1" hangingPunct="1">
              <a:lnSpc>
                <a:spcPct val="80000"/>
              </a:lnSpc>
              <a:buFont typeface="Wingdings" panose="05000000000000000000" pitchFamily="2" charset="2"/>
              <a:buChar char="§"/>
            </a:pPr>
            <a:r>
              <a:rPr lang="it-IT" altLang="it-IT" sz="2400" dirty="0" smtClean="0"/>
              <a:t>Danneggiamento a cose, mobili e immobili, appartenenti a privati cittadini e enti pubblici, imbrattate irrimediabilmente dalle ricadute oleose. </a:t>
            </a:r>
          </a:p>
          <a:p>
            <a:pPr algn="just" eaLnBrk="1" hangingPunct="1">
              <a:lnSpc>
                <a:spcPct val="80000"/>
              </a:lnSpc>
              <a:buFont typeface="Wingdings" panose="05000000000000000000" pitchFamily="2" charset="2"/>
              <a:buChar char="§"/>
            </a:pPr>
            <a:endParaRPr lang="it-IT" altLang="it-IT" sz="2400" dirty="0"/>
          </a:p>
          <a:p>
            <a:pPr algn="just" eaLnBrk="1" hangingPunct="1">
              <a:lnSpc>
                <a:spcPct val="80000"/>
              </a:lnSpc>
              <a:buFont typeface="Wingdings" panose="05000000000000000000" pitchFamily="2" charset="2"/>
              <a:buChar char="§"/>
            </a:pPr>
            <a:endParaRPr lang="it-IT" altLang="it-IT" sz="2400" dirty="0" smtClean="0"/>
          </a:p>
          <a:p>
            <a:pPr algn="just" eaLnBrk="1" hangingPunct="1">
              <a:lnSpc>
                <a:spcPct val="80000"/>
              </a:lnSpc>
              <a:buFont typeface="Wingdings" panose="05000000000000000000" pitchFamily="2" charset="2"/>
              <a:buChar char="v"/>
            </a:pPr>
            <a:r>
              <a:rPr lang="it-IT" altLang="it-IT" sz="2400" dirty="0" smtClean="0"/>
              <a:t>Relazione causa effetto tra le ricadute oleose e la caduta delle polveri, da un lato, e i danni lamentati dalle parti civili e dai cittadini, dall’altro, anche con riguardo all’esclusione della riferibilità dei danni a fonti diverse dalla centrale.  </a:t>
            </a:r>
            <a:endParaRPr lang="it-IT" altLang="it-IT" sz="2400" dirty="0" smtClean="0"/>
          </a:p>
        </p:txBody>
      </p:sp>
    </p:spTree>
    <p:extLst>
      <p:ext uri="{BB962C8B-B14F-4D97-AF65-F5344CB8AC3E}">
        <p14:creationId xmlns:p14="http://schemas.microsoft.com/office/powerpoint/2010/main" val="3640347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normAutofit/>
          </a:bodyPr>
          <a:lstStyle/>
          <a:p>
            <a:pPr marL="0" indent="0" algn="just" eaLnBrk="1" hangingPunct="1">
              <a:lnSpc>
                <a:spcPct val="80000"/>
              </a:lnSpc>
              <a:buNone/>
            </a:pPr>
            <a:r>
              <a:rPr lang="it-IT" altLang="it-IT" sz="2400" dirty="0" smtClean="0"/>
              <a:t>Parti: </a:t>
            </a:r>
          </a:p>
          <a:p>
            <a:pPr marL="0" indent="0" algn="just" eaLnBrk="1" hangingPunct="1">
              <a:lnSpc>
                <a:spcPct val="80000"/>
              </a:lnSpc>
              <a:buNone/>
            </a:pPr>
            <a:endParaRPr lang="it-IT" altLang="it-IT" sz="2400" dirty="0"/>
          </a:p>
          <a:p>
            <a:pPr algn="just" eaLnBrk="1" hangingPunct="1">
              <a:lnSpc>
                <a:spcPct val="80000"/>
              </a:lnSpc>
              <a:buFontTx/>
              <a:buChar char="-"/>
            </a:pPr>
            <a:r>
              <a:rPr lang="it-IT" altLang="it-IT" sz="2400" dirty="0" smtClean="0"/>
              <a:t>MATTM</a:t>
            </a:r>
          </a:p>
          <a:p>
            <a:pPr algn="just" eaLnBrk="1" hangingPunct="1">
              <a:lnSpc>
                <a:spcPct val="80000"/>
              </a:lnSpc>
              <a:buFontTx/>
              <a:buChar char="-"/>
            </a:pPr>
            <a:r>
              <a:rPr lang="it-IT" altLang="it-IT" sz="2400" dirty="0" smtClean="0"/>
              <a:t>Privati cittadini</a:t>
            </a:r>
          </a:p>
          <a:p>
            <a:pPr algn="just" eaLnBrk="1" hangingPunct="1">
              <a:lnSpc>
                <a:spcPct val="80000"/>
              </a:lnSpc>
              <a:buFontTx/>
              <a:buChar char="-"/>
            </a:pPr>
            <a:r>
              <a:rPr lang="it-IT" altLang="it-IT" sz="2400" dirty="0" smtClean="0"/>
              <a:t>WWF</a:t>
            </a:r>
          </a:p>
          <a:p>
            <a:pPr algn="just" eaLnBrk="1" hangingPunct="1">
              <a:lnSpc>
                <a:spcPct val="80000"/>
              </a:lnSpc>
              <a:buFontTx/>
              <a:buChar char="-"/>
            </a:pPr>
            <a:r>
              <a:rPr lang="it-IT" altLang="it-IT" sz="2400" dirty="0" smtClean="0"/>
              <a:t>Italia Nostra </a:t>
            </a:r>
            <a:r>
              <a:rPr lang="it-IT" altLang="it-IT" sz="2400" dirty="0" err="1" smtClean="0"/>
              <a:t>Onlus</a:t>
            </a:r>
            <a:endParaRPr lang="it-IT" altLang="it-IT" sz="2400" dirty="0" smtClean="0"/>
          </a:p>
          <a:p>
            <a:pPr algn="just" eaLnBrk="1" hangingPunct="1">
              <a:lnSpc>
                <a:spcPct val="80000"/>
              </a:lnSpc>
              <a:buFontTx/>
              <a:buChar char="-"/>
            </a:pPr>
            <a:r>
              <a:rPr lang="it-IT" altLang="it-IT" sz="2400" dirty="0" smtClean="0"/>
              <a:t>Comitato Cittadini Liberi di Porto Torres</a:t>
            </a:r>
          </a:p>
          <a:p>
            <a:pPr algn="just" eaLnBrk="1" hangingPunct="1">
              <a:lnSpc>
                <a:spcPct val="80000"/>
              </a:lnSpc>
              <a:buFontTx/>
              <a:buChar char="-"/>
            </a:pPr>
            <a:r>
              <a:rPr lang="it-IT" altLang="it-IT" sz="2400" dirty="0" smtClean="0"/>
              <a:t>Regione Emilia Romagna</a:t>
            </a:r>
          </a:p>
          <a:p>
            <a:pPr marL="0" indent="0" algn="just" eaLnBrk="1" hangingPunct="1">
              <a:lnSpc>
                <a:spcPct val="80000"/>
              </a:lnSpc>
              <a:buNone/>
            </a:pPr>
            <a:r>
              <a:rPr lang="it-IT" altLang="it-IT" sz="2400" dirty="0" smtClean="0"/>
              <a:t>…</a:t>
            </a:r>
          </a:p>
        </p:txBody>
      </p:sp>
    </p:spTree>
    <p:extLst>
      <p:ext uri="{BB962C8B-B14F-4D97-AF65-F5344CB8AC3E}">
        <p14:creationId xmlns:p14="http://schemas.microsoft.com/office/powerpoint/2010/main" val="5396290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lstStyle/>
          <a:p>
            <a:pPr marL="0" indent="0" algn="just" eaLnBrk="1" hangingPunct="1">
              <a:lnSpc>
                <a:spcPct val="80000"/>
              </a:lnSpc>
              <a:buNone/>
            </a:pPr>
            <a:r>
              <a:rPr lang="it-IT" altLang="it-IT" sz="2400" dirty="0" smtClean="0"/>
              <a:t>Primo grado: </a:t>
            </a:r>
          </a:p>
          <a:p>
            <a:pPr algn="just" eaLnBrk="1" hangingPunct="1">
              <a:lnSpc>
                <a:spcPct val="80000"/>
              </a:lnSpc>
              <a:buFont typeface="Wingdings" panose="05000000000000000000" pitchFamily="2" charset="2"/>
              <a:buChar char="Ø"/>
            </a:pPr>
            <a:endParaRPr lang="it-IT" altLang="it-IT" sz="2400" dirty="0"/>
          </a:p>
          <a:p>
            <a:pPr algn="just" eaLnBrk="1" hangingPunct="1">
              <a:lnSpc>
                <a:spcPct val="80000"/>
              </a:lnSpc>
              <a:buFont typeface="Wingdings" panose="05000000000000000000" pitchFamily="2" charset="2"/>
              <a:buChar char="Ø"/>
            </a:pPr>
            <a:r>
              <a:rPr lang="it-IT" altLang="it-IT" sz="2400" dirty="0" smtClean="0"/>
              <a:t>danno non patrimoniale e danno ambientale in favore del MATTM</a:t>
            </a:r>
          </a:p>
          <a:p>
            <a:pPr marL="0" indent="0" algn="just" eaLnBrk="1" hangingPunct="1">
              <a:lnSpc>
                <a:spcPct val="80000"/>
              </a:lnSpc>
              <a:buNone/>
            </a:pPr>
            <a:endParaRPr lang="it-IT" altLang="it-IT" sz="2400" dirty="0" smtClean="0"/>
          </a:p>
          <a:p>
            <a:pPr algn="just" eaLnBrk="1" hangingPunct="1">
              <a:lnSpc>
                <a:spcPct val="80000"/>
              </a:lnSpc>
              <a:buFont typeface="Wingdings" panose="05000000000000000000" pitchFamily="2" charset="2"/>
              <a:buChar char="Ø"/>
            </a:pPr>
            <a:r>
              <a:rPr lang="it-IT" altLang="it-IT" sz="2400" dirty="0" smtClean="0"/>
              <a:t>Danno non patrimoniale (e ambientale ex art. 18 L. 349/86) in favore degli enti territoriali</a:t>
            </a:r>
          </a:p>
          <a:p>
            <a:pPr marL="0" indent="0" algn="just" eaLnBrk="1" hangingPunct="1">
              <a:lnSpc>
                <a:spcPct val="80000"/>
              </a:lnSpc>
              <a:buNone/>
            </a:pPr>
            <a:endParaRPr lang="it-IT" altLang="it-IT" sz="2400" dirty="0" smtClean="0"/>
          </a:p>
          <a:p>
            <a:pPr algn="just" eaLnBrk="1" hangingPunct="1">
              <a:lnSpc>
                <a:spcPct val="80000"/>
              </a:lnSpc>
              <a:buFont typeface="Wingdings" panose="05000000000000000000" pitchFamily="2" charset="2"/>
              <a:buChar char="Ø"/>
            </a:pPr>
            <a:r>
              <a:rPr lang="it-IT" altLang="it-IT" sz="2400" dirty="0" smtClean="0"/>
              <a:t>Danno morale e danno patrimoniale in favore dei privati </a:t>
            </a:r>
          </a:p>
          <a:p>
            <a:pPr algn="just" eaLnBrk="1" hangingPunct="1">
              <a:lnSpc>
                <a:spcPct val="80000"/>
              </a:lnSpc>
              <a:buFont typeface="Wingdings" panose="05000000000000000000" pitchFamily="2" charset="2"/>
              <a:buChar char="Ø"/>
            </a:pPr>
            <a:endParaRPr lang="it-IT" altLang="it-IT" sz="2400" dirty="0" smtClean="0"/>
          </a:p>
          <a:p>
            <a:pPr algn="just" eaLnBrk="1" hangingPunct="1">
              <a:lnSpc>
                <a:spcPct val="80000"/>
              </a:lnSpc>
              <a:buFont typeface="Wingdings" panose="05000000000000000000" pitchFamily="2" charset="2"/>
              <a:buChar char="Ø"/>
            </a:pPr>
            <a:r>
              <a:rPr lang="it-IT" altLang="it-IT" sz="2400" dirty="0" smtClean="0"/>
              <a:t>Danno in favore delle associazioni che operano a tutela dell’ambiente: per il loro impegno effettivo per la tutela della zona e la sensibilizzazione della popolazione e, in taluni casi, per la funzione di supplenza svolta nei confronti di alcuni enti territoriali.  </a:t>
            </a:r>
          </a:p>
          <a:p>
            <a:pPr algn="just" eaLnBrk="1" hangingPunct="1">
              <a:lnSpc>
                <a:spcPct val="80000"/>
              </a:lnSpc>
              <a:buFont typeface="Wingdings" panose="05000000000000000000" pitchFamily="2" charset="2"/>
              <a:buChar char="Ø"/>
            </a:pPr>
            <a:endParaRPr lang="it-IT" altLang="it-IT" sz="2400" dirty="0" smtClean="0"/>
          </a:p>
        </p:txBody>
      </p:sp>
    </p:spTree>
    <p:extLst>
      <p:ext uri="{BB962C8B-B14F-4D97-AF65-F5344CB8AC3E}">
        <p14:creationId xmlns:p14="http://schemas.microsoft.com/office/powerpoint/2010/main" val="1234974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lstStyle/>
          <a:p>
            <a:pPr algn="just" eaLnBrk="1" hangingPunct="1">
              <a:lnSpc>
                <a:spcPct val="80000"/>
              </a:lnSpc>
              <a:buFont typeface="Wingdings" panose="05000000000000000000" pitchFamily="2" charset="2"/>
              <a:buChar char="Ø"/>
            </a:pPr>
            <a:endParaRPr lang="it-IT" altLang="it-IT" sz="2400" dirty="0"/>
          </a:p>
          <a:p>
            <a:pPr algn="just" eaLnBrk="1" hangingPunct="1">
              <a:lnSpc>
                <a:spcPct val="80000"/>
              </a:lnSpc>
              <a:buFont typeface="Wingdings" panose="05000000000000000000" pitchFamily="2" charset="2"/>
              <a:buChar char="Ø"/>
            </a:pPr>
            <a:r>
              <a:rPr lang="it-IT" altLang="it-IT" sz="2400" dirty="0" smtClean="0"/>
              <a:t>Condanna anche del Responsabile Civile citato: società proprietaria degli impianti e capogruppo (direzione e coordinamento). </a:t>
            </a:r>
          </a:p>
          <a:p>
            <a:pPr algn="just" eaLnBrk="1" hangingPunct="1">
              <a:lnSpc>
                <a:spcPct val="80000"/>
              </a:lnSpc>
              <a:buFont typeface="Wingdings" panose="05000000000000000000" pitchFamily="2" charset="2"/>
              <a:buChar char="Ø"/>
            </a:pPr>
            <a:endParaRPr lang="it-IT" altLang="it-IT" sz="2400" dirty="0" smtClean="0"/>
          </a:p>
          <a:p>
            <a:pPr algn="just" eaLnBrk="1" hangingPunct="1">
              <a:lnSpc>
                <a:spcPct val="80000"/>
              </a:lnSpc>
              <a:buFont typeface="Wingdings" panose="05000000000000000000" pitchFamily="2" charset="2"/>
              <a:buChar char="Ø"/>
            </a:pPr>
            <a:r>
              <a:rPr lang="it-IT" altLang="it-IT" sz="2400" dirty="0" smtClean="0"/>
              <a:t>CT PM: diversità lichenica seriamente compromessa o quanto meno considerevolmente ridotta rispetto a zone omogenee non interessate dalla ricaduta delle sostanze. </a:t>
            </a:r>
          </a:p>
          <a:p>
            <a:pPr algn="just" eaLnBrk="1" hangingPunct="1">
              <a:lnSpc>
                <a:spcPct val="80000"/>
              </a:lnSpc>
              <a:buFont typeface="Wingdings" panose="05000000000000000000" pitchFamily="2" charset="2"/>
              <a:buChar char="Ø"/>
            </a:pPr>
            <a:endParaRPr lang="it-IT" altLang="it-IT" sz="2400" dirty="0"/>
          </a:p>
          <a:p>
            <a:pPr algn="just" eaLnBrk="1" hangingPunct="1">
              <a:lnSpc>
                <a:spcPct val="80000"/>
              </a:lnSpc>
              <a:buFont typeface="Wingdings" panose="05000000000000000000" pitchFamily="2" charset="2"/>
              <a:buChar char="Ø"/>
            </a:pPr>
            <a:r>
              <a:rPr lang="it-IT" altLang="it-IT" sz="2400" dirty="0" smtClean="0"/>
              <a:t>Area ad alto pregio naturalistico, Parco Regionale Delta Po Emilia Romagna, comprendente due riserve naturali. Varietà floristica e faunistica, ambiente di particolare interesse. </a:t>
            </a:r>
            <a:endParaRPr lang="it-IT" altLang="it-IT" sz="2400" dirty="0" smtClean="0"/>
          </a:p>
        </p:txBody>
      </p:sp>
    </p:spTree>
    <p:extLst>
      <p:ext uri="{BB962C8B-B14F-4D97-AF65-F5344CB8AC3E}">
        <p14:creationId xmlns:p14="http://schemas.microsoft.com/office/powerpoint/2010/main" val="3970081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lstStyle/>
          <a:p>
            <a:pPr algn="just" eaLnBrk="1" hangingPunct="1">
              <a:lnSpc>
                <a:spcPct val="80000"/>
              </a:lnSpc>
              <a:buFont typeface="Wingdings" panose="05000000000000000000" pitchFamily="2" charset="2"/>
              <a:buChar char="Ø"/>
            </a:pPr>
            <a:endParaRPr lang="it-IT" altLang="it-IT" sz="2400" dirty="0"/>
          </a:p>
          <a:p>
            <a:pPr algn="just" eaLnBrk="1" hangingPunct="1">
              <a:lnSpc>
                <a:spcPct val="80000"/>
              </a:lnSpc>
              <a:buFont typeface="Wingdings" panose="05000000000000000000" pitchFamily="2" charset="2"/>
              <a:buChar char="Ø"/>
            </a:pPr>
            <a:r>
              <a:rPr lang="it-IT" altLang="it-IT" sz="2400" dirty="0" smtClean="0"/>
              <a:t>Privati cittadini: </a:t>
            </a:r>
          </a:p>
          <a:p>
            <a:pPr lvl="1" algn="just">
              <a:lnSpc>
                <a:spcPct val="80000"/>
              </a:lnSpc>
              <a:buFont typeface="Arial" panose="020B0604020202020204" pitchFamily="34" charset="0"/>
              <a:buChar char="•"/>
            </a:pPr>
            <a:r>
              <a:rPr lang="it-IT" altLang="it-IT" sz="2000" dirty="0" smtClean="0"/>
              <a:t>Coltivatore diretto </a:t>
            </a:r>
          </a:p>
          <a:p>
            <a:pPr lvl="1" algn="just">
              <a:lnSpc>
                <a:spcPct val="80000"/>
              </a:lnSpc>
              <a:buFont typeface="Arial" panose="020B0604020202020204" pitchFamily="34" charset="0"/>
              <a:buChar char="•"/>
            </a:pPr>
            <a:r>
              <a:rPr lang="it-IT" altLang="it-IT" sz="2000" dirty="0" smtClean="0"/>
              <a:t>Colture presentavano macchie, si perforavano le foglie e si staccavano. </a:t>
            </a:r>
          </a:p>
          <a:p>
            <a:pPr lvl="1" algn="just">
              <a:lnSpc>
                <a:spcPct val="80000"/>
              </a:lnSpc>
              <a:buFont typeface="Arial" panose="020B0604020202020204" pitchFamily="34" charset="0"/>
              <a:buChar char="•"/>
            </a:pPr>
            <a:r>
              <a:rPr lang="it-IT" altLang="it-IT" sz="2000" dirty="0" smtClean="0"/>
              <a:t>Stato di preoccupazione e allarme circa ai danni eventuali alla salute</a:t>
            </a:r>
          </a:p>
          <a:p>
            <a:pPr lvl="1" algn="just">
              <a:lnSpc>
                <a:spcPct val="80000"/>
              </a:lnSpc>
              <a:buFont typeface="Arial" panose="020B0604020202020204" pitchFamily="34" charset="0"/>
              <a:buChar char="•"/>
            </a:pPr>
            <a:r>
              <a:rPr lang="it-IT" altLang="it-IT" sz="2000" dirty="0" smtClean="0"/>
              <a:t>Carrozzerie delle auto, davanzali delle finestre </a:t>
            </a:r>
            <a:endParaRPr lang="it-IT" altLang="it-IT" sz="2000" dirty="0"/>
          </a:p>
          <a:p>
            <a:pPr lvl="1" algn="just">
              <a:lnSpc>
                <a:spcPct val="80000"/>
              </a:lnSpc>
              <a:buFont typeface="Arial" panose="020B0604020202020204" pitchFamily="34" charset="0"/>
              <a:buChar char="•"/>
            </a:pPr>
            <a:endParaRPr lang="it-IT" altLang="it-IT" sz="2000" dirty="0" smtClean="0"/>
          </a:p>
          <a:p>
            <a:pPr algn="just">
              <a:lnSpc>
                <a:spcPct val="80000"/>
              </a:lnSpc>
              <a:buFont typeface="Wingdings" panose="05000000000000000000" pitchFamily="2" charset="2"/>
              <a:buChar char="Ø"/>
            </a:pPr>
            <a:r>
              <a:rPr lang="it-IT" altLang="it-IT" sz="2400" dirty="0" smtClean="0"/>
              <a:t>Ministero dell’Ambiente:</a:t>
            </a:r>
          </a:p>
          <a:p>
            <a:pPr lvl="1" algn="just">
              <a:lnSpc>
                <a:spcPct val="80000"/>
              </a:lnSpc>
              <a:buFont typeface="Arial" panose="020B0604020202020204" pitchFamily="34" charset="0"/>
              <a:buChar char="•"/>
            </a:pPr>
            <a:r>
              <a:rPr lang="it-IT" altLang="it-IT" sz="2000" dirty="0" smtClean="0"/>
              <a:t>Condanna generica al risarcimento del danno – da liquidarsi in separato giudizio.  </a:t>
            </a:r>
            <a:endParaRPr lang="it-IT" altLang="it-IT" sz="2000" dirty="0"/>
          </a:p>
          <a:p>
            <a:pPr lvl="1" algn="just">
              <a:lnSpc>
                <a:spcPct val="80000"/>
              </a:lnSpc>
              <a:buFont typeface="Arial" panose="020B0604020202020204" pitchFamily="34" charset="0"/>
              <a:buChar char="•"/>
            </a:pPr>
            <a:endParaRPr lang="it-IT" altLang="it-IT" sz="2000" dirty="0" smtClean="0"/>
          </a:p>
        </p:txBody>
      </p:sp>
    </p:spTree>
    <p:extLst>
      <p:ext uri="{BB962C8B-B14F-4D97-AF65-F5344CB8AC3E}">
        <p14:creationId xmlns:p14="http://schemas.microsoft.com/office/powerpoint/2010/main" val="23974767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373960"/>
          </a:xfrm>
        </p:spPr>
        <p:txBody>
          <a:bodyPr>
            <a:normAutofit/>
          </a:bodyPr>
          <a:lstStyle/>
          <a:p>
            <a:pPr algn="just" eaLnBrk="1" hangingPunct="1">
              <a:lnSpc>
                <a:spcPct val="80000"/>
              </a:lnSpc>
              <a:buFont typeface="Wingdings" panose="05000000000000000000" pitchFamily="2" charset="2"/>
              <a:buChar char="Ø"/>
            </a:pPr>
            <a:endParaRPr lang="it-IT" altLang="it-IT" sz="2400" dirty="0"/>
          </a:p>
          <a:p>
            <a:pPr algn="just">
              <a:lnSpc>
                <a:spcPct val="80000"/>
              </a:lnSpc>
              <a:buFont typeface="Wingdings" panose="05000000000000000000" pitchFamily="2" charset="2"/>
              <a:buChar char="Ø"/>
            </a:pPr>
            <a:r>
              <a:rPr lang="it-IT" altLang="it-IT" sz="2400" dirty="0"/>
              <a:t>Associazioni ambientaliste: </a:t>
            </a:r>
          </a:p>
          <a:p>
            <a:pPr lvl="1" algn="just">
              <a:lnSpc>
                <a:spcPct val="80000"/>
              </a:lnSpc>
              <a:buFont typeface="Arial" panose="020B0604020202020204" pitchFamily="34" charset="0"/>
              <a:buChar char="•"/>
            </a:pPr>
            <a:r>
              <a:rPr lang="it-IT" altLang="it-IT" sz="2000" dirty="0"/>
              <a:t>Titolare iure proprio di un diritto soggettivo a condizione che: </a:t>
            </a:r>
          </a:p>
          <a:p>
            <a:pPr lvl="2" algn="just">
              <a:lnSpc>
                <a:spcPct val="80000"/>
              </a:lnSpc>
            </a:pPr>
            <a:r>
              <a:rPr lang="it-IT" altLang="it-IT" sz="1600" dirty="0"/>
              <a:t> la tutela dell’ambiente costituisca il suo essenziale fine statutario </a:t>
            </a:r>
          </a:p>
          <a:p>
            <a:pPr lvl="2" algn="just">
              <a:lnSpc>
                <a:spcPct val="80000"/>
              </a:lnSpc>
            </a:pPr>
            <a:r>
              <a:rPr lang="it-IT" altLang="it-IT" sz="1600" dirty="0"/>
              <a:t>che sia radicata sul territorio</a:t>
            </a:r>
          </a:p>
          <a:p>
            <a:pPr lvl="2" algn="just">
              <a:lnSpc>
                <a:spcPct val="80000"/>
              </a:lnSpc>
            </a:pPr>
            <a:r>
              <a:rPr lang="it-IT" altLang="it-IT" sz="1600" dirty="0"/>
              <a:t>che rappresenti un gruppo significativo di consociati</a:t>
            </a:r>
          </a:p>
          <a:p>
            <a:pPr lvl="2" algn="just">
              <a:lnSpc>
                <a:spcPct val="80000"/>
              </a:lnSpc>
            </a:pPr>
            <a:r>
              <a:rPr lang="it-IT" altLang="it-IT" sz="1600" dirty="0"/>
              <a:t>prova della continuità e della rilevanza del contributo alla difesa dell’ambiente. </a:t>
            </a:r>
          </a:p>
          <a:p>
            <a:pPr lvl="1" algn="just">
              <a:lnSpc>
                <a:spcPct val="80000"/>
              </a:lnSpc>
              <a:buFont typeface="Arial" panose="020B0604020202020204" pitchFamily="34" charset="0"/>
              <a:buChar char="•"/>
            </a:pPr>
            <a:r>
              <a:rPr lang="it-IT" altLang="it-IT" sz="2000" dirty="0" smtClean="0"/>
              <a:t>Il danno, diverso da quello all’ambiente come bene pubblico, può avere natura patrimoniale e non patrimoniale, derivante dal pregiudizio arrecato all’attività da esse concretamente svolta per la valorizzazione e la tutela del territorio sul quale incidono i beni oggetti del fatto lesivo. </a:t>
            </a:r>
          </a:p>
          <a:p>
            <a:pPr lvl="1" algn="just">
              <a:lnSpc>
                <a:spcPct val="80000"/>
              </a:lnSpc>
              <a:buFont typeface="Arial" panose="020B0604020202020204" pitchFamily="34" charset="0"/>
              <a:buChar char="•"/>
            </a:pPr>
            <a:r>
              <a:rPr lang="it-IT" altLang="it-IT" sz="2000" dirty="0" smtClean="0"/>
              <a:t>In particolare i pregiudizi sono correlati all’interesse perseguito dal sodalizio e posto nello statuto quale ragione istituzionale della propria esistenza ed azione.</a:t>
            </a:r>
          </a:p>
          <a:p>
            <a:pPr lvl="1" algn="just">
              <a:lnSpc>
                <a:spcPct val="80000"/>
              </a:lnSpc>
              <a:buFont typeface="Arial" panose="020B0604020202020204" pitchFamily="34" charset="0"/>
              <a:buChar char="•"/>
            </a:pPr>
            <a:r>
              <a:rPr lang="it-IT" altLang="it-IT" sz="2000" dirty="0" smtClean="0"/>
              <a:t>Danno patrimoniale: costi di attività finalizzate a prevenire il pregiudizio ambientale o costi per esercitare l’attività di tutela.</a:t>
            </a:r>
          </a:p>
          <a:p>
            <a:pPr lvl="1" algn="just">
              <a:lnSpc>
                <a:spcPct val="80000"/>
              </a:lnSpc>
              <a:buFont typeface="Arial" panose="020B0604020202020204" pitchFamily="34" charset="0"/>
              <a:buChar char="•"/>
            </a:pPr>
            <a:r>
              <a:rPr lang="it-IT" altLang="it-IT" sz="2000" dirty="0" smtClean="0"/>
              <a:t>Danno non patrimoniale: discredito derivante dalla frustrazione dei fini istituzionali. </a:t>
            </a:r>
            <a:endParaRPr lang="it-IT" altLang="it-IT" sz="2000" dirty="0"/>
          </a:p>
          <a:p>
            <a:pPr marL="457200" lvl="1" indent="0" algn="just">
              <a:lnSpc>
                <a:spcPct val="80000"/>
              </a:lnSpc>
              <a:buNone/>
            </a:pPr>
            <a:endParaRPr lang="it-IT" altLang="it-IT" sz="2000" dirty="0" smtClean="0"/>
          </a:p>
          <a:p>
            <a:pPr lvl="1" algn="just">
              <a:lnSpc>
                <a:spcPct val="80000"/>
              </a:lnSpc>
              <a:buFont typeface="Arial" panose="020B0604020202020204" pitchFamily="34" charset="0"/>
              <a:buChar char="•"/>
            </a:pPr>
            <a:endParaRPr lang="it-IT" altLang="it-IT" sz="2000" dirty="0" smtClean="0"/>
          </a:p>
        </p:txBody>
      </p:sp>
    </p:spTree>
    <p:extLst>
      <p:ext uri="{BB962C8B-B14F-4D97-AF65-F5344CB8AC3E}">
        <p14:creationId xmlns:p14="http://schemas.microsoft.com/office/powerpoint/2010/main" val="31094208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Corte d’Appello di Venezia – Civile 2/4/2014</a:t>
            </a:r>
            <a:endParaRPr lang="it-IT" altLang="it-IT" sz="2400" b="1" dirty="0" smtClean="0">
              <a:solidFill>
                <a:srgbClr val="FF0000"/>
              </a:solidFill>
              <a:effectLst>
                <a:outerShdw blurRad="38100" dist="38100" dir="2700000" algn="tl">
                  <a:srgbClr val="000000">
                    <a:alpha val="43137"/>
                  </a:srgbClr>
                </a:outerShdw>
              </a:effectLst>
            </a:endParaRPr>
          </a:p>
        </p:txBody>
      </p:sp>
      <p:sp>
        <p:nvSpPr>
          <p:cNvPr id="54275" name="Rectangle 3"/>
          <p:cNvSpPr>
            <a:spLocks noGrp="1" noChangeArrowheads="1"/>
          </p:cNvSpPr>
          <p:nvPr>
            <p:ph type="body" idx="1"/>
          </p:nvPr>
        </p:nvSpPr>
        <p:spPr>
          <a:xfrm>
            <a:off x="457200" y="1295400"/>
            <a:ext cx="8229600" cy="5105400"/>
          </a:xfrm>
        </p:spPr>
        <p:txBody>
          <a:bodyPr>
            <a:normAutofit lnSpcReduction="10000"/>
          </a:bodyPr>
          <a:lstStyle/>
          <a:p>
            <a:pPr marL="0" indent="0" algn="just" eaLnBrk="1" hangingPunct="1">
              <a:lnSpc>
                <a:spcPct val="80000"/>
              </a:lnSpc>
              <a:buNone/>
            </a:pPr>
            <a:r>
              <a:rPr lang="it-IT" altLang="it-IT" sz="2400" dirty="0" smtClean="0"/>
              <a:t>Secondo grado: </a:t>
            </a:r>
          </a:p>
          <a:p>
            <a:pPr algn="just" eaLnBrk="1" hangingPunct="1">
              <a:lnSpc>
                <a:spcPct val="80000"/>
              </a:lnSpc>
              <a:buFont typeface="Wingdings" panose="05000000000000000000" pitchFamily="2" charset="2"/>
              <a:buChar char="Ø"/>
            </a:pPr>
            <a:endParaRPr lang="it-IT" altLang="it-IT" sz="2400" dirty="0" smtClean="0"/>
          </a:p>
          <a:p>
            <a:pPr algn="just" eaLnBrk="1" hangingPunct="1">
              <a:lnSpc>
                <a:spcPct val="80000"/>
              </a:lnSpc>
              <a:buFont typeface="Wingdings" panose="05000000000000000000" pitchFamily="2" charset="2"/>
              <a:buChar char="Ø"/>
            </a:pPr>
            <a:r>
              <a:rPr lang="it-IT" altLang="it-IT" sz="2400" dirty="0" smtClean="0"/>
              <a:t>Alcuni enti e associazioni hanno revocato la costituzione di parte civile</a:t>
            </a:r>
          </a:p>
          <a:p>
            <a:pPr algn="just" eaLnBrk="1" hangingPunct="1">
              <a:lnSpc>
                <a:spcPct val="80000"/>
              </a:lnSpc>
              <a:buFont typeface="Wingdings" panose="05000000000000000000" pitchFamily="2" charset="2"/>
              <a:buChar char="Ø"/>
            </a:pPr>
            <a:endParaRPr lang="it-IT" altLang="it-IT" sz="2400" dirty="0"/>
          </a:p>
          <a:p>
            <a:pPr algn="just" eaLnBrk="1" hangingPunct="1">
              <a:lnSpc>
                <a:spcPct val="80000"/>
              </a:lnSpc>
              <a:buFont typeface="Wingdings" panose="05000000000000000000" pitchFamily="2" charset="2"/>
              <a:buChar char="Ø"/>
            </a:pPr>
            <a:r>
              <a:rPr lang="it-IT" altLang="it-IT" sz="2400" dirty="0" smtClean="0"/>
              <a:t>Confermate le condanne ma revoca della provvisionale. </a:t>
            </a:r>
          </a:p>
          <a:p>
            <a:pPr algn="just" eaLnBrk="1" hangingPunct="1">
              <a:lnSpc>
                <a:spcPct val="80000"/>
              </a:lnSpc>
              <a:buFont typeface="Wingdings" panose="05000000000000000000" pitchFamily="2" charset="2"/>
              <a:buChar char="Ø"/>
            </a:pPr>
            <a:endParaRPr lang="it-IT" altLang="it-IT" sz="2400" dirty="0"/>
          </a:p>
          <a:p>
            <a:pPr marL="0" indent="0" algn="just" eaLnBrk="1" hangingPunct="1">
              <a:lnSpc>
                <a:spcPct val="80000"/>
              </a:lnSpc>
              <a:buNone/>
            </a:pPr>
            <a:r>
              <a:rPr lang="it-IT" altLang="it-IT" sz="2400" dirty="0" smtClean="0"/>
              <a:t>Cassazione: </a:t>
            </a:r>
          </a:p>
          <a:p>
            <a:pPr marL="0" indent="0" algn="just" eaLnBrk="1" hangingPunct="1">
              <a:lnSpc>
                <a:spcPct val="80000"/>
              </a:lnSpc>
              <a:buNone/>
            </a:pPr>
            <a:endParaRPr lang="it-IT" altLang="it-IT" sz="2400" dirty="0"/>
          </a:p>
          <a:p>
            <a:pPr algn="just">
              <a:lnSpc>
                <a:spcPct val="80000"/>
              </a:lnSpc>
            </a:pPr>
            <a:r>
              <a:rPr lang="it-IT" altLang="it-IT" sz="2400" dirty="0" smtClean="0"/>
              <a:t>Annulla con rinvio la sentenza impugnata con riferimento alla revoca della provvisionale</a:t>
            </a:r>
          </a:p>
          <a:p>
            <a:pPr algn="just">
              <a:lnSpc>
                <a:spcPct val="80000"/>
              </a:lnSpc>
            </a:pPr>
            <a:r>
              <a:rPr lang="it-IT" altLang="it-IT" sz="2400" dirty="0" smtClean="0"/>
              <a:t>Prescrizione</a:t>
            </a:r>
          </a:p>
          <a:p>
            <a:pPr algn="just">
              <a:lnSpc>
                <a:spcPct val="80000"/>
              </a:lnSpc>
            </a:pPr>
            <a:endParaRPr lang="it-IT" altLang="it-IT" sz="2400" dirty="0"/>
          </a:p>
          <a:p>
            <a:pPr algn="just">
              <a:lnSpc>
                <a:spcPct val="80000"/>
              </a:lnSpc>
              <a:buFont typeface="Wingdings" panose="05000000000000000000" pitchFamily="2" charset="2"/>
              <a:buChar char="Ø"/>
            </a:pPr>
            <a:r>
              <a:rPr lang="it-IT" altLang="it-IT" sz="2400" dirty="0" smtClean="0"/>
              <a:t>Rinvio alla Corte d’Appello di Venezia in sede civile per le statuizioni sul risarcimento del danno. </a:t>
            </a:r>
          </a:p>
        </p:txBody>
      </p:sp>
    </p:spTree>
    <p:extLst>
      <p:ext uri="{BB962C8B-B14F-4D97-AF65-F5344CB8AC3E}">
        <p14:creationId xmlns:p14="http://schemas.microsoft.com/office/powerpoint/2010/main" val="1090395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defRPr/>
            </a:pPr>
            <a:r>
              <a:rPr lang="it-IT" altLang="it-IT" sz="3600" b="1" dirty="0" smtClean="0">
                <a:solidFill>
                  <a:srgbClr val="FF0000"/>
                </a:solidFill>
                <a:effectLst>
                  <a:outerShdw blurRad="38100" dist="38100" dir="2700000" algn="tl">
                    <a:srgbClr val="000000">
                      <a:alpha val="43137"/>
                    </a:srgbClr>
                  </a:outerShdw>
                </a:effectLst>
              </a:rPr>
              <a:t>I PRIVATI: IL CASO, </a:t>
            </a:r>
            <a:r>
              <a:rPr lang="it-IT" altLang="it-IT" sz="3600" b="1" dirty="0" err="1" smtClean="0">
                <a:solidFill>
                  <a:srgbClr val="FF0000"/>
                </a:solidFill>
                <a:effectLst>
                  <a:outerShdw blurRad="38100" dist="38100" dir="2700000" algn="tl">
                    <a:srgbClr val="000000">
                      <a:alpha val="43137"/>
                    </a:srgbClr>
                  </a:outerShdw>
                </a:effectLst>
              </a:rPr>
              <a:t>Cass</a:t>
            </a:r>
            <a:r>
              <a:rPr lang="it-IT" altLang="it-IT" sz="3600" b="1" dirty="0" smtClean="0">
                <a:solidFill>
                  <a:srgbClr val="FF0000"/>
                </a:solidFill>
                <a:effectLst>
                  <a:outerShdw blurRad="38100" dist="38100" dir="2700000" algn="tl">
                    <a:srgbClr val="000000">
                      <a:alpha val="43137"/>
                    </a:srgbClr>
                  </a:outerShdw>
                </a:effectLst>
              </a:rPr>
              <a:t>. Pen. III 2.5.2007 n. 165757</a:t>
            </a:r>
            <a:r>
              <a:rPr lang="it-IT" altLang="it-IT" sz="3600" dirty="0" smtClean="0">
                <a:solidFill>
                  <a:srgbClr val="FF0000"/>
                </a:solidFill>
                <a:effectLst>
                  <a:outerShdw blurRad="38100" dist="38100" dir="2700000" algn="tl">
                    <a:srgbClr val="000000">
                      <a:alpha val="43137"/>
                    </a:srgbClr>
                  </a:outerShdw>
                </a:effectLst>
              </a:rPr>
              <a:t>.</a:t>
            </a:r>
          </a:p>
        </p:txBody>
      </p:sp>
      <p:sp>
        <p:nvSpPr>
          <p:cNvPr id="33795" name="Rectangle 3"/>
          <p:cNvSpPr>
            <a:spLocks noGrp="1" noChangeArrowheads="1"/>
          </p:cNvSpPr>
          <p:nvPr>
            <p:ph type="body" idx="1"/>
          </p:nvPr>
        </p:nvSpPr>
        <p:spPr>
          <a:xfrm>
            <a:off x="457200" y="1752600"/>
            <a:ext cx="8229600" cy="4876800"/>
          </a:xfrm>
        </p:spPr>
        <p:txBody>
          <a:bodyPr/>
          <a:lstStyle/>
          <a:p>
            <a:pPr algn="just" eaLnBrk="1" hangingPunct="1">
              <a:lnSpc>
                <a:spcPct val="80000"/>
              </a:lnSpc>
              <a:buFontTx/>
              <a:buNone/>
            </a:pPr>
            <a:r>
              <a:rPr lang="it-IT" altLang="it-IT" sz="2200" smtClean="0"/>
              <a:t>	Un caso di cui abbiamo già parlato: un giudizio penale per il reato, fra l’altro, di realizzazione abusiva di discarica, imputati il progettista che aveva eseguito i lavori e gli amministratori comunali che li avevano approvati, perché per il  ripascimento di una spiaggia dell’Isola d’Elba avevano usato materiali ferrosi derivante dagli scarti di miniere, contenti alti livelli di metalli pesanti e quindi inquinanti.</a:t>
            </a:r>
          </a:p>
          <a:p>
            <a:pPr algn="just" eaLnBrk="1" hangingPunct="1">
              <a:lnSpc>
                <a:spcPct val="80000"/>
              </a:lnSpc>
              <a:buFontTx/>
              <a:buNone/>
            </a:pPr>
            <a:r>
              <a:rPr lang="it-IT" altLang="it-IT" sz="2200" smtClean="0"/>
              <a:t>	</a:t>
            </a:r>
          </a:p>
          <a:p>
            <a:pPr algn="just" eaLnBrk="1" hangingPunct="1">
              <a:lnSpc>
                <a:spcPct val="80000"/>
              </a:lnSpc>
              <a:buFontTx/>
              <a:buNone/>
            </a:pPr>
            <a:r>
              <a:rPr lang="it-IT" altLang="it-IT" sz="2200" smtClean="0"/>
              <a:t>	Si era costituito parte civile per il risarcimento del danno anche il proprietario di un albergo prospiciente la spiaggia, lamentando di aver subito un danno alla sua attività derivante dal danno ambientale alla spiaggia stessa. L'attività di ricezione turistica era sensibilmente diminuita e l'esercizio alberghiero, che aveva subito una notevole lesione alla reputazione commerciale, è stato chiuso.</a:t>
            </a:r>
          </a:p>
          <a:p>
            <a:pPr algn="just" eaLnBrk="1" hangingPunct="1">
              <a:lnSpc>
                <a:spcPct val="80000"/>
              </a:lnSpc>
            </a:pPr>
            <a:endParaRPr lang="it-IT" altLang="it-IT" sz="2200" smtClean="0"/>
          </a:p>
          <a:p>
            <a:pPr algn="just" eaLnBrk="1" hangingPunct="1">
              <a:lnSpc>
                <a:spcPct val="80000"/>
              </a:lnSpc>
            </a:pPr>
            <a:endParaRPr lang="it-IT" altLang="it-IT" sz="2200" smtClean="0"/>
          </a:p>
        </p:txBody>
      </p:sp>
    </p:spTree>
    <p:extLst>
      <p:ext uri="{BB962C8B-B14F-4D97-AF65-F5344CB8AC3E}">
        <p14:creationId xmlns:p14="http://schemas.microsoft.com/office/powerpoint/2010/main" val="942242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I PRIVATI: IL CASO, </a:t>
            </a:r>
            <a:r>
              <a:rPr lang="it-IT" altLang="it-IT" sz="2400" b="1" dirty="0" err="1" smtClean="0">
                <a:solidFill>
                  <a:srgbClr val="FF0000"/>
                </a:solidFill>
                <a:effectLst>
                  <a:outerShdw blurRad="38100" dist="38100" dir="2700000" algn="tl">
                    <a:srgbClr val="000000">
                      <a:alpha val="43137"/>
                    </a:srgbClr>
                  </a:outerShdw>
                </a:effectLst>
              </a:rPr>
              <a:t>Cass</a:t>
            </a:r>
            <a:r>
              <a:rPr lang="it-IT" altLang="it-IT" sz="2400" b="1" dirty="0" smtClean="0">
                <a:solidFill>
                  <a:srgbClr val="FF0000"/>
                </a:solidFill>
                <a:effectLst>
                  <a:outerShdw blurRad="38100" dist="38100" dir="2700000" algn="tl">
                    <a:srgbClr val="000000">
                      <a:alpha val="43137"/>
                    </a:srgbClr>
                  </a:outerShdw>
                </a:effectLst>
              </a:rPr>
              <a:t>. Pen. III 2.5.2007 n. 165757</a:t>
            </a:r>
            <a:r>
              <a:rPr lang="it-IT" altLang="it-IT" sz="2400" dirty="0" smtClean="0">
                <a:solidFill>
                  <a:srgbClr val="FF0000"/>
                </a:solidFill>
                <a:effectLst>
                  <a:outerShdw blurRad="38100" dist="38100" dir="2700000" algn="tl">
                    <a:srgbClr val="000000">
                      <a:alpha val="43137"/>
                    </a:srgbClr>
                  </a:outerShdw>
                </a:effectLst>
              </a:rPr>
              <a:t>.</a:t>
            </a:r>
          </a:p>
        </p:txBody>
      </p:sp>
      <p:sp>
        <p:nvSpPr>
          <p:cNvPr id="34819" name="Rectangle 3"/>
          <p:cNvSpPr>
            <a:spLocks noGrp="1" noChangeArrowheads="1"/>
          </p:cNvSpPr>
          <p:nvPr>
            <p:ph type="body" idx="1"/>
          </p:nvPr>
        </p:nvSpPr>
        <p:spPr/>
        <p:txBody>
          <a:bodyPr/>
          <a:lstStyle/>
          <a:p>
            <a:pPr algn="just" eaLnBrk="1" hangingPunct="1">
              <a:lnSpc>
                <a:spcPct val="80000"/>
              </a:lnSpc>
              <a:buFontTx/>
              <a:buNone/>
            </a:pPr>
            <a:r>
              <a:rPr lang="it-IT" altLang="it-IT" sz="2200" smtClean="0"/>
              <a:t>	La Corte di Cassazione in questo caso ha ritenuto che “</a:t>
            </a:r>
            <a:r>
              <a:rPr lang="it-IT" altLang="it-IT" sz="2200" i="1" smtClean="0"/>
              <a:t> - anche ai sensi dell'art. 313, 7 comma, del D.Lgs. n. 152 del 2006 - "resta in ogni caso fermo il diritto dei soggetti danneggiati dal fatto produttivo di danno ambientale, nella loro salute o nei beni di loro proprietà, di agire in giudizio nei confronti del responsabile a tutela dei diritti e degli interessi lesi.	</a:t>
            </a:r>
          </a:p>
          <a:p>
            <a:pPr algn="just" eaLnBrk="1" hangingPunct="1">
              <a:lnSpc>
                <a:spcPct val="80000"/>
              </a:lnSpc>
              <a:buFontTx/>
              <a:buNone/>
            </a:pPr>
            <a:r>
              <a:rPr lang="it-IT" altLang="it-IT" sz="2200" i="1" smtClean="0"/>
              <a:t>	In tale prospettiva va rilevato, quindi, che detta parte civile è coinvolta direttamente nella vicenda con profili spiccatamente personali (lesione alla reputazione commerciale e diminuzione dell'attività di ricezione turistica dell'albergo) e l'entità oggettiva dell'intervento contestato si pone come potenzialmente idonea a compromettere, anche sotto il profilo patrimoniale, le caratteristiche della struttura alberghiera da lui gestita</a:t>
            </a:r>
            <a:r>
              <a:rPr lang="it-IT" altLang="it-IT" sz="2200" smtClean="0"/>
              <a:t>” </a:t>
            </a:r>
          </a:p>
        </p:txBody>
      </p:sp>
    </p:spTree>
    <p:extLst>
      <p:ext uri="{BB962C8B-B14F-4D97-AF65-F5344CB8AC3E}">
        <p14:creationId xmlns:p14="http://schemas.microsoft.com/office/powerpoint/2010/main" val="3280918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it-IT" altLang="it-IT" sz="4000" b="1" dirty="0" smtClean="0">
                <a:solidFill>
                  <a:srgbClr val="FF0000"/>
                </a:solidFill>
                <a:effectLst>
                  <a:outerShdw blurRad="38100" dist="38100" dir="2700000" algn="tl">
                    <a:srgbClr val="000000">
                      <a:alpha val="43137"/>
                    </a:srgbClr>
                  </a:outerShdw>
                </a:effectLst>
              </a:rPr>
              <a:t>LE ASSOCIAZIONI AMBIENTALISTE:</a:t>
            </a:r>
            <a:r>
              <a:rPr lang="it-IT" altLang="it-IT" sz="4000" dirty="0" smtClean="0">
                <a:solidFill>
                  <a:srgbClr val="FF0000"/>
                </a:solidFill>
                <a:effectLst>
                  <a:outerShdw blurRad="38100" dist="38100" dir="2700000" algn="tl">
                    <a:srgbClr val="000000">
                      <a:alpha val="43137"/>
                    </a:srgbClr>
                  </a:outerShdw>
                </a:effectLst>
              </a:rPr>
              <a:t> </a:t>
            </a:r>
          </a:p>
        </p:txBody>
      </p:sp>
      <p:sp>
        <p:nvSpPr>
          <p:cNvPr id="35843" name="Rectangle 3"/>
          <p:cNvSpPr>
            <a:spLocks noGrp="1" noChangeArrowheads="1"/>
          </p:cNvSpPr>
          <p:nvPr>
            <p:ph type="body" idx="1"/>
          </p:nvPr>
        </p:nvSpPr>
        <p:spPr/>
        <p:txBody>
          <a:bodyPr/>
          <a:lstStyle/>
          <a:p>
            <a:pPr algn="just" eaLnBrk="1" hangingPunct="1">
              <a:lnSpc>
                <a:spcPct val="90000"/>
              </a:lnSpc>
              <a:buFontTx/>
              <a:buNone/>
            </a:pPr>
            <a:r>
              <a:rPr lang="it-IT" altLang="it-IT" sz="2400" smtClean="0"/>
              <a:t>	</a:t>
            </a:r>
          </a:p>
          <a:p>
            <a:pPr algn="just" eaLnBrk="1" hangingPunct="1">
              <a:lnSpc>
                <a:spcPct val="90000"/>
              </a:lnSpc>
              <a:buFontTx/>
              <a:buNone/>
            </a:pPr>
            <a:r>
              <a:rPr lang="it-IT" altLang="it-IT" sz="2400" smtClean="0"/>
              <a:t>Art. 18 l. 349/1986:</a:t>
            </a:r>
          </a:p>
          <a:p>
            <a:pPr algn="just" eaLnBrk="1" hangingPunct="1">
              <a:lnSpc>
                <a:spcPct val="90000"/>
              </a:lnSpc>
              <a:buFontTx/>
              <a:buNone/>
            </a:pPr>
            <a:r>
              <a:rPr lang="it-IT" altLang="it-IT" sz="2400" smtClean="0"/>
              <a:t>	le associazioni di protezione ambientale a carattere nazionale e quelle presenti in almeno cinque regioni e individuate con decreto del Ministro dell'ambiente, nonché i cittadini, al fine di sollecitare l'esercizio dell'azione da parte dei soggetti legittimati, possono denunciare i fatti lesivi di beni ambientali dei quali siano a conoscenza. </a:t>
            </a:r>
          </a:p>
          <a:p>
            <a:pPr algn="just" eaLnBrk="1" hangingPunct="1">
              <a:lnSpc>
                <a:spcPct val="90000"/>
              </a:lnSpc>
              <a:buFontTx/>
              <a:buNone/>
            </a:pPr>
            <a:endParaRPr lang="it-IT" altLang="it-IT" sz="2400" smtClean="0"/>
          </a:p>
          <a:p>
            <a:pPr algn="just" eaLnBrk="1" hangingPunct="1">
              <a:lnSpc>
                <a:spcPct val="90000"/>
              </a:lnSpc>
              <a:buFontTx/>
              <a:buNone/>
            </a:pPr>
            <a:r>
              <a:rPr lang="it-IT" altLang="it-IT" sz="2400" smtClean="0"/>
              <a:t>	</a:t>
            </a:r>
          </a:p>
        </p:txBody>
      </p:sp>
    </p:spTree>
    <p:extLst>
      <p:ext uri="{BB962C8B-B14F-4D97-AF65-F5344CB8AC3E}">
        <p14:creationId xmlns:p14="http://schemas.microsoft.com/office/powerpoint/2010/main" val="814752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a:t>
            </a:r>
          </a:p>
        </p:txBody>
      </p:sp>
      <p:sp>
        <p:nvSpPr>
          <p:cNvPr id="36867" name="Rectangle 3"/>
          <p:cNvSpPr>
            <a:spLocks noGrp="1" noChangeArrowheads="1"/>
          </p:cNvSpPr>
          <p:nvPr>
            <p:ph type="body" idx="1"/>
          </p:nvPr>
        </p:nvSpPr>
        <p:spPr/>
        <p:txBody>
          <a:bodyPr/>
          <a:lstStyle/>
          <a:p>
            <a:pPr algn="just" eaLnBrk="1" hangingPunct="1">
              <a:lnSpc>
                <a:spcPct val="90000"/>
              </a:lnSpc>
              <a:buFontTx/>
              <a:buNone/>
            </a:pPr>
            <a:r>
              <a:rPr lang="it-IT" altLang="it-IT" smtClean="0"/>
              <a:t>	Le stesse associazioni, inoltre, “</a:t>
            </a:r>
            <a:r>
              <a:rPr lang="it-IT" altLang="it-IT" i="1" smtClean="0"/>
              <a:t>possono intervenire nei giudizi per danno ambientale e ricorrere in sede di giurisdizione amministrativa per l'annullamento di atti illegittimi</a:t>
            </a:r>
            <a:r>
              <a:rPr lang="it-IT" altLang="it-IT" smtClean="0"/>
              <a:t>”.</a:t>
            </a:r>
          </a:p>
          <a:p>
            <a:pPr eaLnBrk="1" hangingPunct="1">
              <a:lnSpc>
                <a:spcPct val="90000"/>
              </a:lnSpc>
            </a:pPr>
            <a:endParaRPr lang="it-IT" altLang="it-IT" smtClean="0"/>
          </a:p>
          <a:p>
            <a:pPr eaLnBrk="1" hangingPunct="1">
              <a:lnSpc>
                <a:spcPct val="90000"/>
              </a:lnSpc>
            </a:pPr>
            <a:r>
              <a:rPr lang="it-IT" altLang="it-IT" smtClean="0"/>
              <a:t>Il D.Lgs 152/2006 ha abrogato l’art. 18 ad eccezione di questa previsione, che rimane quindi in vigore. </a:t>
            </a:r>
          </a:p>
        </p:txBody>
      </p:sp>
    </p:spTree>
    <p:extLst>
      <p:ext uri="{BB962C8B-B14F-4D97-AF65-F5344CB8AC3E}">
        <p14:creationId xmlns:p14="http://schemas.microsoft.com/office/powerpoint/2010/main" val="2330213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a:t>
            </a:r>
          </a:p>
        </p:txBody>
      </p:sp>
      <p:sp>
        <p:nvSpPr>
          <p:cNvPr id="37891" name="Rectangle 3"/>
          <p:cNvSpPr>
            <a:spLocks noGrp="1" noChangeArrowheads="1"/>
          </p:cNvSpPr>
          <p:nvPr>
            <p:ph type="body" idx="1"/>
          </p:nvPr>
        </p:nvSpPr>
        <p:spPr/>
        <p:txBody>
          <a:bodyPr/>
          <a:lstStyle/>
          <a:p>
            <a:pPr algn="just" eaLnBrk="1" hangingPunct="1">
              <a:lnSpc>
                <a:spcPct val="90000"/>
              </a:lnSpc>
            </a:pPr>
            <a:r>
              <a:rPr lang="it-IT" altLang="it-IT" sz="2800" smtClean="0"/>
              <a:t>Inizialmente, si riteneva che alle associazioni ambientaliste fosse permesso solo un ruolo di stimolo e di supporto all’attività della pubblica amministrazione, e che quindi non potessero agire in proprio per ottenere il risarcimento del danno (Cass. Sez. VI 14.10.1988 n. 12659).</a:t>
            </a:r>
          </a:p>
          <a:p>
            <a:pPr algn="just" eaLnBrk="1" hangingPunct="1">
              <a:lnSpc>
                <a:spcPct val="90000"/>
              </a:lnSpc>
            </a:pPr>
            <a:endParaRPr lang="it-IT" altLang="it-IT" sz="2800" smtClean="0"/>
          </a:p>
          <a:p>
            <a:pPr algn="just" eaLnBrk="1" hangingPunct="1">
              <a:lnSpc>
                <a:spcPct val="90000"/>
              </a:lnSpc>
            </a:pPr>
            <a:r>
              <a:rPr lang="it-IT" altLang="it-IT" sz="2800" smtClean="0"/>
              <a:t>La giurisprudenza, tuttavia, è presto giunta a riconoscere una legittimazione attiva in capo agli enti e associazioni che operano per la tutela del diritto all’ambiente salubre.</a:t>
            </a:r>
          </a:p>
        </p:txBody>
      </p:sp>
    </p:spTree>
    <p:extLst>
      <p:ext uri="{BB962C8B-B14F-4D97-AF65-F5344CB8AC3E}">
        <p14:creationId xmlns:p14="http://schemas.microsoft.com/office/powerpoint/2010/main" val="1751590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it-IT" altLang="it-IT" sz="2400" b="1" dirty="0" smtClean="0">
                <a:solidFill>
                  <a:srgbClr val="FF0000"/>
                </a:solidFill>
                <a:effectLst>
                  <a:outerShdw blurRad="38100" dist="38100" dir="2700000" algn="tl">
                    <a:srgbClr val="000000">
                      <a:alpha val="43137"/>
                    </a:srgbClr>
                  </a:outerShdw>
                </a:effectLst>
              </a:rPr>
              <a:t>LE ASSOCIAZIONI AMBIENTALISTE:</a:t>
            </a:r>
          </a:p>
        </p:txBody>
      </p:sp>
      <p:sp>
        <p:nvSpPr>
          <p:cNvPr id="38915" name="Rectangle 3"/>
          <p:cNvSpPr>
            <a:spLocks noGrp="1" noChangeArrowheads="1"/>
          </p:cNvSpPr>
          <p:nvPr>
            <p:ph type="body" idx="1"/>
          </p:nvPr>
        </p:nvSpPr>
        <p:spPr>
          <a:xfrm>
            <a:off x="152400" y="1295400"/>
            <a:ext cx="8534400" cy="5029200"/>
          </a:xfrm>
        </p:spPr>
        <p:txBody>
          <a:bodyPr/>
          <a:lstStyle/>
          <a:p>
            <a:pPr algn="just" eaLnBrk="1" hangingPunct="1">
              <a:lnSpc>
                <a:spcPct val="80000"/>
              </a:lnSpc>
              <a:buFontTx/>
              <a:buNone/>
            </a:pPr>
            <a:r>
              <a:rPr lang="it-IT" altLang="it-IT" sz="2000" smtClean="0"/>
              <a:t>	“</a:t>
            </a:r>
            <a:r>
              <a:rPr lang="it-IT" altLang="it-IT" sz="2000" i="1" smtClean="0"/>
              <a:t>L’interesse diffuso è indeterminato e non personalizzato, mentre quello denominato collettivo attiene a beni determinati, molto spesso immateriali, la cui tutela è affidata a soggetti reali, partecipi di collettività e destinatari, anche in base alla protezione costituzionale del diritto, di una rappresentanza per la protezione del bene collettivo in questione. In sostanza ogni bene collettivo come ad esempio il diritto ad un ambiente salubre è indivisibile in quanto non suscettibile di appropriazione da parte dei singoli e nel contempo, per la sua limitatezza e per la sua capacità di essere leso, è da ritenersi giuridico ed oggetto di tutela, nonché risarcibile.</a:t>
            </a:r>
            <a:r>
              <a:rPr lang="it-IT" altLang="it-IT" sz="2000" smtClean="0"/>
              <a:t> […] </a:t>
            </a:r>
            <a:r>
              <a:rPr lang="it-IT" altLang="it-IT" sz="2000" i="1" smtClean="0"/>
              <a:t>Le dimensioni del c.d danno ambientale sono diverse e si manifestano in varie forme quale lesione del diritto individuale all’ambiente oppure del diritto sociale all’ecologia (il c.d. diritto collettivo) ovvero del diritto pubblico all’ambiente, nel quale ultimo è predominante ed essenziale il ruolo dei diversi enti istituzionali</a:t>
            </a:r>
            <a:r>
              <a:rPr lang="it-IT" altLang="it-IT" sz="2000" smtClean="0"/>
              <a:t> […] </a:t>
            </a:r>
            <a:r>
              <a:rPr lang="it-IT" altLang="it-IT" sz="2000" i="1" smtClean="0"/>
              <a:t>la costituzione di parte civile delle associazioni ambientaliste si fonda sulla esigenza di tutela dell’interesse collettivo, soggettivizzato e personificato rispetto all’indistinto interesse diffuso, del quale diviene centro di imputazione e legittimazione e, quindi, risente un danno per l’aggressione di esso; danno diretto ed immediato</a:t>
            </a:r>
            <a:r>
              <a:rPr lang="it-IT" altLang="it-IT" sz="2000" smtClean="0"/>
              <a:t>” (Cass. Pen. sez, III 6.4.1996). </a:t>
            </a:r>
          </a:p>
        </p:txBody>
      </p:sp>
    </p:spTree>
    <p:extLst>
      <p:ext uri="{BB962C8B-B14F-4D97-AF65-F5344CB8AC3E}">
        <p14:creationId xmlns:p14="http://schemas.microsoft.com/office/powerpoint/2010/main" val="282228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1737</Words>
  <Application>Microsoft Office PowerPoint</Application>
  <PresentationFormat>Presentazione su schermo (4:3)</PresentationFormat>
  <Paragraphs>185</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Tema di Office</vt:lpstr>
      <vt:lpstr>Presentazione standard di PowerPoint</vt:lpstr>
      <vt:lpstr>LEGITTIMATI ATTIVI: GLI ENTI PUBBLICI.</vt:lpstr>
      <vt:lpstr>I PRIVATI:</vt:lpstr>
      <vt:lpstr>I PRIVATI: IL CASO, Cass. Pen. III 2.5.2007 n. 165757.</vt:lpstr>
      <vt:lpstr>I PRIVATI: IL CASO, Cass. Pen. III 2.5.2007 n. 165757.</vt:lpstr>
      <vt:lpstr>LE ASSOCIAZIONI AMBIENTALISTE: </vt:lpstr>
      <vt:lpstr>LE ASSOCIAZIONI AMBIENTALISTE:</vt:lpstr>
      <vt:lpstr>LE ASSOCIAZIONI AMBIENTALISTE:</vt:lpstr>
      <vt:lpstr>LE ASSOCIAZIONI AMBIENTALISTE:</vt:lpstr>
      <vt:lpstr>LE ASSOCIAZIONI AMBIENTALISTE:</vt:lpstr>
      <vt:lpstr>LE ASSOCIAZIONI AMBIENTALISTE:</vt:lpstr>
      <vt:lpstr>LE ASSOCIAZIONI AMBIENTALISTE:</vt:lpstr>
      <vt:lpstr>LE ASSOCIAZIONI AMBIENTALISTE: REQUISITI.</vt:lpstr>
      <vt:lpstr>LE ASSOCIAZIONI AMBIENTALISTE: REQUISITI.</vt:lpstr>
      <vt:lpstr>LE ASSOCIAZIONI AMBIENTALISTE: REQUISITI.</vt:lpstr>
      <vt:lpstr>Il caso: Cass. Sez. IV n. 24619 del 11.6.2014 </vt:lpstr>
      <vt:lpstr>Il caso: Cass. Sez. IV n. 24619 del 11.6.2014 </vt:lpstr>
      <vt:lpstr>Il caso: Cass. Sez. IV n. 24619 del 11.6.2014 </vt:lpstr>
      <vt:lpstr>Il caso: Cass. Sez. IV n. 24619 del 11.6.2014 </vt:lpstr>
      <vt:lpstr>Il caso: Cass. Sez. IV n. 24619 del 11.6.2014 </vt:lpstr>
      <vt:lpstr>AZIONI ESPERIBILI</vt:lpstr>
      <vt:lpstr>AZIONI ESPERIBILI</vt:lpstr>
      <vt:lpstr>AZIONI ESPERIBILI</vt:lpstr>
      <vt:lpstr>AZIONI ESPERIBILI</vt:lpstr>
      <vt:lpstr>LEGITTIMATO PASSIVO</vt:lpstr>
      <vt:lpstr>LEGITTIMATO PASSIVO</vt:lpstr>
      <vt:lpstr>LEGITTIMATO PASSIVO: IL CASO</vt:lpstr>
      <vt:lpstr>LEGITTIMATO PASSIVO: IL CASO</vt:lpstr>
      <vt:lpstr>Corte d’Appello di Venezia – Civile 2/4/2014</vt:lpstr>
      <vt:lpstr>Corte d’Appello di Venezia – Civile 2/4/2014</vt:lpstr>
      <vt:lpstr>Corte d’Appello di Venezia – Civile 2/4/2014</vt:lpstr>
      <vt:lpstr>Corte d’Appello di Venezia – Civile 2/4/2014</vt:lpstr>
      <vt:lpstr>Corte d’Appello di Venezia – Civile 2/4/2014</vt:lpstr>
      <vt:lpstr>Corte d’Appello di Venezia – Civile 2/4/2014</vt:lpstr>
      <vt:lpstr>Corte d’Appello di Venezia – Civile 2/4/2014</vt:lpstr>
      <vt:lpstr>Corte d’Appello di Venezia – Civile 2/4/2014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LEGITTIMATI ATTIVI: GLI ENTI PUBBLICI.</dc:title>
  <dc:creator>Chiara</dc:creator>
  <cp:lastModifiedBy>pz</cp:lastModifiedBy>
  <cp:revision>17</cp:revision>
  <dcterms:created xsi:type="dcterms:W3CDTF">2014-03-02T09:45:40Z</dcterms:created>
  <dcterms:modified xsi:type="dcterms:W3CDTF">2016-03-19T12:59:52Z</dcterms:modified>
</cp:coreProperties>
</file>