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57" r:id="rId4"/>
    <p:sldId id="258" r:id="rId5"/>
    <p:sldId id="259" r:id="rId6"/>
    <p:sldId id="260" r:id="rId7"/>
    <p:sldId id="261" r:id="rId8"/>
    <p:sldId id="277" r:id="rId9"/>
    <p:sldId id="278" r:id="rId10"/>
    <p:sldId id="279" r:id="rId11"/>
    <p:sldId id="280" r:id="rId12"/>
    <p:sldId id="281" r:id="rId13"/>
    <p:sldId id="262" r:id="rId14"/>
    <p:sldId id="296" r:id="rId15"/>
    <p:sldId id="297" r:id="rId16"/>
    <p:sldId id="263" r:id="rId17"/>
    <p:sldId id="264" r:id="rId18"/>
    <p:sldId id="265" r:id="rId19"/>
    <p:sldId id="266" r:id="rId20"/>
    <p:sldId id="287" r:id="rId21"/>
    <p:sldId id="288" r:id="rId22"/>
    <p:sldId id="289" r:id="rId23"/>
    <p:sldId id="290" r:id="rId24"/>
    <p:sldId id="291" r:id="rId25"/>
    <p:sldId id="267" r:id="rId26"/>
    <p:sldId id="292" r:id="rId27"/>
    <p:sldId id="293" r:id="rId28"/>
    <p:sldId id="268" r:id="rId29"/>
    <p:sldId id="294" r:id="rId30"/>
    <p:sldId id="269" r:id="rId31"/>
    <p:sldId id="270" r:id="rId32"/>
    <p:sldId id="271" r:id="rId33"/>
    <p:sldId id="272" r:id="rId34"/>
    <p:sldId id="276" r:id="rId35"/>
    <p:sldId id="282" r:id="rId36"/>
    <p:sldId id="283" r:id="rId37"/>
    <p:sldId id="284" r:id="rId38"/>
    <p:sldId id="298" r:id="rId39"/>
    <p:sldId id="299" r:id="rId40"/>
    <p:sldId id="285" r:id="rId41"/>
    <p:sldId id="286" r:id="rId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0" y="-33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25/03/2016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25/03/2016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25/03/2016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25/03/2016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25/03/2016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25/03/2016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25/03/2016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25/03/2016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25/03/2016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25/03/2016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25/03/2016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25/03/2016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La bonifica dei siti contaminati</a:t>
            </a:r>
            <a:endParaRPr lang="it-IT" dirty="0"/>
          </a:p>
        </p:txBody>
      </p:sp>
      <p:sp>
        <p:nvSpPr>
          <p:cNvPr id="3" name="Segnaposto contenuto 2"/>
          <p:cNvSpPr>
            <a:spLocks noGrp="1"/>
          </p:cNvSpPr>
          <p:nvPr>
            <p:ph idx="1"/>
          </p:nvPr>
        </p:nvSpPr>
        <p:spPr/>
        <p:txBody>
          <a:bodyPr/>
          <a:lstStyle/>
          <a:p>
            <a:r>
              <a:rPr lang="it-IT" dirty="0" smtClean="0"/>
              <a:t>Decreto Ronchi: </a:t>
            </a:r>
            <a:r>
              <a:rPr lang="it-IT" dirty="0" err="1" smtClean="0"/>
              <a:t>D.Lgs</a:t>
            </a:r>
            <a:r>
              <a:rPr lang="it-IT" dirty="0" smtClean="0"/>
              <a:t> 22/1997</a:t>
            </a:r>
          </a:p>
          <a:p>
            <a:r>
              <a:rPr lang="it-IT" dirty="0" smtClean="0"/>
              <a:t>DM 491/1999 – tabella A e B</a:t>
            </a:r>
          </a:p>
          <a:p>
            <a:r>
              <a:rPr lang="it-IT" dirty="0" smtClean="0"/>
              <a:t>Norme transitorie – autodenuncia e classifica </a:t>
            </a:r>
          </a:p>
          <a:p>
            <a:endParaRPr lang="it-IT" dirty="0"/>
          </a:p>
        </p:txBody>
      </p:sp>
    </p:spTree>
    <p:extLst>
      <p:ext uri="{BB962C8B-B14F-4D97-AF65-F5344CB8AC3E}">
        <p14:creationId xmlns:p14="http://schemas.microsoft.com/office/powerpoint/2010/main" val="97018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effectLst>
                  <a:outerShdw blurRad="38100" dist="38100" dir="2700000" algn="tl">
                    <a:srgbClr val="000000">
                      <a:alpha val="43137"/>
                    </a:srgbClr>
                  </a:outerShdw>
                </a:effectLst>
              </a:rPr>
              <a:t>Siti di interesse nazionale (SIN)</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70000" lnSpcReduction="20000"/>
          </a:bodyPr>
          <a:lstStyle/>
          <a:p>
            <a:pPr algn="just"/>
            <a:r>
              <a:rPr lang="it-IT" dirty="0"/>
              <a:t>I siti d’interesse nazionale, ai fini della bonifica, sono individuabili in relazione alle caratteristiche del sito, alle quantità e pericolosità degli inquinanti presenti, al rilievo dell’impatto sull'ambiente circostante in termini di rischio sanitario ed ecologico, nonché di pregiudizio per i beni culturali ed ambientali</a:t>
            </a:r>
            <a:r>
              <a:rPr lang="it-IT" dirty="0" smtClean="0"/>
              <a:t>. Art. 252</a:t>
            </a:r>
          </a:p>
          <a:p>
            <a:pPr algn="just"/>
            <a:r>
              <a:rPr lang="it-IT" dirty="0"/>
              <a:t>La procedura di bonifica dei SIN è attribuita alla competenza del MATTM, che può avvalersi anche di ISPRA, delle ARPA/APPA, dell’Istituto Superiore di Sanità ed altri soggetti qualificati pubblici o privati</a:t>
            </a:r>
            <a:r>
              <a:rPr lang="it-IT" dirty="0" smtClean="0"/>
              <a:t>.</a:t>
            </a:r>
          </a:p>
          <a:p>
            <a:pPr algn="just"/>
            <a:r>
              <a:rPr lang="it-IT" dirty="0"/>
              <a:t>L’art. 36-bis della Legge 07 agosto 2012 n. 134 ha apportato delle modiche ai criteri di individuazione dei SIN (art. 252 del </a:t>
            </a:r>
            <a:r>
              <a:rPr lang="it-IT" dirty="0" err="1"/>
              <a:t>D.Lgs.</a:t>
            </a:r>
            <a:r>
              <a:rPr lang="it-IT" dirty="0"/>
              <a:t> 152/06 e </a:t>
            </a:r>
            <a:r>
              <a:rPr lang="it-IT" dirty="0" err="1"/>
              <a:t>ss.mm.ii</a:t>
            </a:r>
            <a:r>
              <a:rPr lang="it-IT" dirty="0"/>
              <a:t>.). Sulla base di tali criteri è stata effettuata una ricognizione dei 57 siti classificati di interesse nazionale e, con il D.M. 11 gennaio 2013, il numero dei SIN è stato ridotto a 39.</a:t>
            </a:r>
          </a:p>
        </p:txBody>
      </p:sp>
    </p:spTree>
    <p:extLst>
      <p:ext uri="{BB962C8B-B14F-4D97-AF65-F5344CB8AC3E}">
        <p14:creationId xmlns:p14="http://schemas.microsoft.com/office/powerpoint/2010/main" val="3013605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effectLst>
                  <a:outerShdw blurRad="38100" dist="38100" dir="2700000" algn="tl">
                    <a:srgbClr val="000000">
                      <a:alpha val="43137"/>
                    </a:srgbClr>
                  </a:outerShdw>
                </a:effectLst>
              </a:rPr>
              <a:t>Siti di interesse nazionale (SIN)</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r>
              <a:rPr lang="it-IT" dirty="0"/>
              <a:t>Al marzo 2013 sono state tenute, complessivamente, per i 57 Siti di Bonifica di Interesse Nazionale: </a:t>
            </a:r>
          </a:p>
          <a:p>
            <a:endParaRPr lang="it-IT" dirty="0"/>
          </a:p>
          <a:p>
            <a:pPr marL="0" indent="0">
              <a:buNone/>
            </a:pPr>
            <a:r>
              <a:rPr lang="it-IT" dirty="0"/>
              <a:t>• </a:t>
            </a:r>
            <a:r>
              <a:rPr lang="it-IT" b="1" dirty="0"/>
              <a:t>804 </a:t>
            </a:r>
            <a:r>
              <a:rPr lang="it-IT" dirty="0"/>
              <a:t>Conferenze di Servizi Istruttorie </a:t>
            </a:r>
          </a:p>
          <a:p>
            <a:pPr marL="0" indent="0">
              <a:buNone/>
            </a:pPr>
            <a:r>
              <a:rPr lang="it-IT" dirty="0"/>
              <a:t>• </a:t>
            </a:r>
            <a:r>
              <a:rPr lang="it-IT" b="1" dirty="0"/>
              <a:t>703 </a:t>
            </a:r>
            <a:r>
              <a:rPr lang="it-IT" dirty="0"/>
              <a:t>Conferenze di Servizi Decisorie per un totale di </a:t>
            </a:r>
            <a:r>
              <a:rPr lang="it-IT" b="1" dirty="0"/>
              <a:t>1507 </a:t>
            </a:r>
            <a:r>
              <a:rPr lang="it-IT" dirty="0"/>
              <a:t>Conferenze di Servizi. </a:t>
            </a:r>
          </a:p>
          <a:p>
            <a:pPr marL="0" indent="0" algn="just">
              <a:buNone/>
            </a:pPr>
            <a:r>
              <a:rPr lang="it-IT" sz="1800" dirty="0"/>
              <a:t>(Stato delle procedure per la bonifica di aree </a:t>
            </a:r>
            <a:r>
              <a:rPr lang="it-IT" sz="1800" dirty="0" smtClean="0"/>
              <a:t>contaminate – Marzo 2013 – MATTM)</a:t>
            </a:r>
            <a:endParaRPr lang="it-IT" sz="1800" dirty="0"/>
          </a:p>
        </p:txBody>
      </p:sp>
    </p:spTree>
    <p:extLst>
      <p:ext uri="{BB962C8B-B14F-4D97-AF65-F5344CB8AC3E}">
        <p14:creationId xmlns:p14="http://schemas.microsoft.com/office/powerpoint/2010/main" val="1961497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effectLst>
                  <a:outerShdw blurRad="38100" dist="38100" dir="2700000" algn="tl">
                    <a:srgbClr val="000000">
                      <a:alpha val="43137"/>
                    </a:srgbClr>
                  </a:outerShdw>
                </a:effectLst>
              </a:rPr>
              <a:t>Siti di interesse nazionale (SIN)</a:t>
            </a:r>
            <a:endParaRPr lang="it-IT" dirty="0">
              <a:solidFill>
                <a:srgbClr val="FF0000"/>
              </a:solidFill>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71296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337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Procedura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sz="2800" dirty="0"/>
              <a:t>Al verificarsi di un evento che sia potenzialmente in grado di contaminare il sito, </a:t>
            </a:r>
            <a:r>
              <a:rPr lang="it-IT" sz="2800" b="1" dirty="0">
                <a:effectLst>
                  <a:outerShdw blurRad="38100" dist="38100" dir="2700000" algn="tl">
                    <a:srgbClr val="000000">
                      <a:alpha val="43137"/>
                    </a:srgbClr>
                  </a:outerShdw>
                </a:effectLst>
              </a:rPr>
              <a:t>il responsabile dell'inquinamento</a:t>
            </a:r>
            <a:r>
              <a:rPr lang="it-IT" sz="2800" dirty="0"/>
              <a:t> mette in opera entro ventiquattro ore le misure necessarie di prevenzione e ne da' immediata </a:t>
            </a:r>
            <a:r>
              <a:rPr lang="it-IT" sz="2800" dirty="0" smtClean="0"/>
              <a:t>comunicazione. </a:t>
            </a:r>
            <a:r>
              <a:rPr lang="it-IT" sz="2800" dirty="0"/>
              <a:t>La medesima procedura si applica all'atto di individuazione di </a:t>
            </a:r>
            <a:r>
              <a:rPr lang="it-IT" sz="2800" b="1" dirty="0"/>
              <a:t>contaminazioni storiche </a:t>
            </a:r>
            <a:r>
              <a:rPr lang="it-IT" sz="2800" dirty="0"/>
              <a:t>che possano ancora comportare rischi di aggravamento della situazione di contaminazione. </a:t>
            </a:r>
            <a:r>
              <a:rPr lang="it-IT" sz="2800" dirty="0" smtClean="0"/>
              <a:t> </a:t>
            </a:r>
          </a:p>
          <a:p>
            <a:pPr algn="just"/>
            <a:r>
              <a:rPr lang="it-IT" sz="2800" dirty="0" smtClean="0"/>
              <a:t>Il </a:t>
            </a:r>
            <a:r>
              <a:rPr lang="it-IT" sz="2800" dirty="0"/>
              <a:t>responsabile dell'inquinamento, </a:t>
            </a:r>
            <a:r>
              <a:rPr lang="it-IT" sz="2800" dirty="0" smtClean="0"/>
              <a:t>attua </a:t>
            </a:r>
            <a:r>
              <a:rPr lang="it-IT" sz="2800" dirty="0"/>
              <a:t>le necessarie misure di </a:t>
            </a:r>
            <a:r>
              <a:rPr lang="it-IT" sz="2800" dirty="0" smtClean="0"/>
              <a:t>prevenzione.</a:t>
            </a:r>
            <a:endParaRPr lang="it-IT" sz="2800" dirty="0"/>
          </a:p>
        </p:txBody>
      </p:sp>
    </p:spTree>
    <p:extLst>
      <p:ext uri="{BB962C8B-B14F-4D97-AF65-F5344CB8AC3E}">
        <p14:creationId xmlns:p14="http://schemas.microsoft.com/office/powerpoint/2010/main" val="831680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Procedura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pPr algn="just"/>
            <a:r>
              <a:rPr lang="it-IT" sz="2800" dirty="0" smtClean="0"/>
              <a:t>Le </a:t>
            </a:r>
            <a:r>
              <a:rPr lang="it-IT" sz="2800" dirty="0"/>
              <a:t>procedure per gli interventi di messa in sicurezza, di bonifica e di ripristino ambientale disciplinate dal presente titolo possono essere comunque attivate su </a:t>
            </a:r>
            <a:r>
              <a:rPr lang="it-IT" sz="2800" dirty="0" smtClean="0"/>
              <a:t>iniziativa </a:t>
            </a:r>
            <a:r>
              <a:rPr lang="it-IT" sz="2800" dirty="0"/>
              <a:t>degli interessati non responsabili</a:t>
            </a:r>
            <a:r>
              <a:rPr lang="it-IT" sz="2800" dirty="0" smtClean="0"/>
              <a:t>.</a:t>
            </a:r>
          </a:p>
          <a:p>
            <a:pPr algn="just"/>
            <a:endParaRPr lang="it-IT" sz="2800" dirty="0"/>
          </a:p>
          <a:p>
            <a:pPr marL="0" indent="0" algn="just">
              <a:buNone/>
            </a:pPr>
            <a:endParaRPr lang="it-IT" sz="2800" dirty="0"/>
          </a:p>
        </p:txBody>
      </p:sp>
    </p:spTree>
    <p:extLst>
      <p:ext uri="{BB962C8B-B14F-4D97-AF65-F5344CB8AC3E}">
        <p14:creationId xmlns:p14="http://schemas.microsoft.com/office/powerpoint/2010/main" val="1548113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Procedura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925144"/>
          </a:xfrm>
        </p:spPr>
        <p:txBody>
          <a:bodyPr>
            <a:normAutofit fontScale="85000" lnSpcReduction="20000"/>
          </a:bodyPr>
          <a:lstStyle/>
          <a:p>
            <a:pPr algn="just"/>
            <a:r>
              <a:rPr lang="it-IT" sz="2800" dirty="0"/>
              <a:t>Fatti salvi gli obblighi del responsabile della potenziale contaminazione di cui all'articolo 242, il proprietario o il gestore dell'area che rilevi il superamento o il pericolo concreto e attuale del superamento delle concentrazione soglia di contaminazione (CSC) deve darne comunicazione alla regione, alla provincia ed al comune territorialmente competenti e attuare le misure di prevenzione secondo la procedura di cui all'articolo 242. La provincia, una volta ricevute le comunicazioni di cui sopra, si attiva, sentito il comune, per l'identificazione del soggetto responsabile al fine di dar corso agli interventi di bonifica. E' comunque riconosciuta al proprietario o ad altro soggetto interessato la </a:t>
            </a:r>
            <a:r>
              <a:rPr lang="it-IT" sz="2800" dirty="0" err="1"/>
              <a:t>facolta'</a:t>
            </a:r>
            <a:r>
              <a:rPr lang="it-IT" sz="2800" dirty="0"/>
              <a:t> di intervenire in qualunque momento volontariamente per la realizzazione degli interventi di bonifica necessari nell'ambito del sito in </a:t>
            </a:r>
            <a:r>
              <a:rPr lang="it-IT" sz="2800" dirty="0" err="1"/>
              <a:t>proprieta'</a:t>
            </a:r>
            <a:r>
              <a:rPr lang="it-IT" sz="2800" dirty="0"/>
              <a:t> o </a:t>
            </a:r>
            <a:r>
              <a:rPr lang="it-IT" sz="2800" dirty="0" err="1"/>
              <a:t>disponibilita'</a:t>
            </a:r>
            <a:r>
              <a:rPr lang="it-IT" sz="2800" dirty="0"/>
              <a:t>.</a:t>
            </a:r>
          </a:p>
          <a:p>
            <a:pPr marL="0" indent="0" algn="just">
              <a:buNone/>
            </a:pPr>
            <a:endParaRPr lang="it-IT" sz="2800" dirty="0"/>
          </a:p>
        </p:txBody>
      </p:sp>
    </p:spTree>
    <p:extLst>
      <p:ext uri="{BB962C8B-B14F-4D97-AF65-F5344CB8AC3E}">
        <p14:creationId xmlns:p14="http://schemas.microsoft.com/office/powerpoint/2010/main" val="4086522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dirty="0"/>
              <a:t>misure di prevenzione: le iniziative per contrastare un evento, un atto o un'omissione che ha creato una minaccia imminente per la salute o per l'ambiente, intesa come rischio sufficientemente probabile che si verifichi un danno sotto il profilo sanitario o ambientale in un futuro prossimo, al fine di impedire o minimizzare il realizzarsi di tale minaccia; </a:t>
            </a:r>
          </a:p>
        </p:txBody>
      </p:sp>
    </p:spTree>
    <p:extLst>
      <p:ext uri="{BB962C8B-B14F-4D97-AF65-F5344CB8AC3E}">
        <p14:creationId xmlns:p14="http://schemas.microsoft.com/office/powerpoint/2010/main" val="2845610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sz="2800" b="1" dirty="0"/>
              <a:t>messa in sicurezza d'emergenza</a:t>
            </a:r>
            <a:r>
              <a:rPr lang="it-IT" sz="2800" dirty="0"/>
              <a:t>: ogni intervento immediato o a breve termine, da mettere in opera nelle condizioni di </a:t>
            </a:r>
            <a:r>
              <a:rPr lang="it-IT" sz="2800" dirty="0" smtClean="0"/>
              <a:t>emergenza </a:t>
            </a:r>
            <a:r>
              <a:rPr lang="it-IT" sz="2800" dirty="0"/>
              <a:t>in caso di eventi di contaminazione repentini di qualsiasi natura, atto a contenere la diffusione delle sorgenti primarie di contaminazione, impedirne il contatto con altre matrici presenti nel sito e a rimuoverle, in attesa di eventuali ulteriori interventi di bonifica o di messa in sicurezza operativa o permanente</a:t>
            </a:r>
            <a:r>
              <a:rPr lang="it-IT" dirty="0"/>
              <a:t>; </a:t>
            </a:r>
          </a:p>
        </p:txBody>
      </p:sp>
    </p:spTree>
    <p:extLst>
      <p:ext uri="{BB962C8B-B14F-4D97-AF65-F5344CB8AC3E}">
        <p14:creationId xmlns:p14="http://schemas.microsoft.com/office/powerpoint/2010/main" val="360427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sz="2800" dirty="0" smtClean="0"/>
              <a:t>Il responsabile dell’inquinamento, attuate le misure preventive, svolge</a:t>
            </a:r>
            <a:r>
              <a:rPr lang="it-IT" sz="2800" dirty="0"/>
              <a:t>, nelle zone interessate dalla contaminazione, un'indagine preliminare sui parametri oggetto dell'inquinamento e, ove accerti che il livello delle concentrazioni soglia di contaminazione (CSC) non sia stato superato, provvede al ripristino della zona contaminata, dandone notizia, con apposita autocertificazione, al comune ed alla provincia competenti per territorio entro quarantotto ore dalla </a:t>
            </a:r>
            <a:r>
              <a:rPr lang="it-IT" dirty="0"/>
              <a:t>comunicazione. </a:t>
            </a:r>
          </a:p>
        </p:txBody>
      </p:sp>
    </p:spTree>
    <p:extLst>
      <p:ext uri="{BB962C8B-B14F-4D97-AF65-F5344CB8AC3E}">
        <p14:creationId xmlns:p14="http://schemas.microsoft.com/office/powerpoint/2010/main" val="2628921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sz="2400" dirty="0"/>
              <a:t>Qualora l'indagine preliminare </a:t>
            </a:r>
            <a:r>
              <a:rPr lang="it-IT" sz="2400" dirty="0" smtClean="0"/>
              <a:t>accerti, invece, </a:t>
            </a:r>
            <a:r>
              <a:rPr lang="it-IT" sz="2400" dirty="0"/>
              <a:t>l'avvenuto superamento delle CSC anche per un solo parametro, il responsabile dell'inquinamento ne da' immediata notizia al comune ed alle province competenti per territorio con la descrizione delle misure di prevenzione e di messa in sicurezza di emergenza adottate. Nei successivi trenta giorni, presenta alle predette amministrazioni, </a:t>
            </a:r>
            <a:r>
              <a:rPr lang="it-IT" sz="2400" dirty="0" smtClean="0"/>
              <a:t>nonché' </a:t>
            </a:r>
            <a:r>
              <a:rPr lang="it-IT" sz="2400" dirty="0"/>
              <a:t>alla regione territorialmente </a:t>
            </a:r>
            <a:r>
              <a:rPr lang="it-IT" sz="2400" dirty="0" smtClean="0"/>
              <a:t>competente</a:t>
            </a:r>
            <a:r>
              <a:rPr lang="it-IT" sz="2400" dirty="0" smtClean="0">
                <a:effectLst>
                  <a:outerShdw blurRad="38100" dist="38100" dir="2700000" algn="tl">
                    <a:srgbClr val="000000">
                      <a:alpha val="43137"/>
                    </a:srgbClr>
                  </a:outerShdw>
                </a:effectLst>
              </a:rPr>
              <a:t>, il </a:t>
            </a:r>
            <a:r>
              <a:rPr lang="it-IT" sz="2400" dirty="0">
                <a:effectLst>
                  <a:outerShdw blurRad="38100" dist="38100" dir="2700000" algn="tl">
                    <a:srgbClr val="000000">
                      <a:alpha val="43137"/>
                    </a:srgbClr>
                  </a:outerShdw>
                </a:effectLst>
              </a:rPr>
              <a:t>piano di </a:t>
            </a:r>
            <a:r>
              <a:rPr lang="it-IT" sz="2400" dirty="0" smtClean="0">
                <a:effectLst>
                  <a:outerShdw blurRad="38100" dist="38100" dir="2700000" algn="tl">
                    <a:srgbClr val="000000">
                      <a:alpha val="43137"/>
                    </a:srgbClr>
                  </a:outerShdw>
                </a:effectLst>
              </a:rPr>
              <a:t>caratterizzazione</a:t>
            </a:r>
            <a:r>
              <a:rPr lang="it-IT" sz="2400" dirty="0" smtClean="0"/>
              <a:t>. </a:t>
            </a:r>
            <a:r>
              <a:rPr lang="it-IT" sz="2400" dirty="0"/>
              <a:t>Entro i trenta giorni successivi la regione, convocata la conferenza di servizi, autorizza il piano di caratterizzazione con eventuali prescrizioni integrative. </a:t>
            </a:r>
          </a:p>
        </p:txBody>
      </p:sp>
    </p:spTree>
    <p:extLst>
      <p:ext uri="{BB962C8B-B14F-4D97-AF65-F5344CB8AC3E}">
        <p14:creationId xmlns:p14="http://schemas.microsoft.com/office/powerpoint/2010/main" val="230401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La bonifica dei siti contaminati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lnSpcReduction="10000"/>
          </a:bodyPr>
          <a:lstStyle/>
          <a:p>
            <a:r>
              <a:rPr lang="it-IT" dirty="0" smtClean="0"/>
              <a:t>Titolo V D.Lgs 152 2006</a:t>
            </a:r>
          </a:p>
          <a:p>
            <a:endParaRPr lang="it-IT" dirty="0" smtClean="0"/>
          </a:p>
          <a:p>
            <a:pPr algn="just"/>
            <a:r>
              <a:rPr lang="it-IT" b="1" dirty="0" smtClean="0"/>
              <a:t>sito</a:t>
            </a:r>
            <a:r>
              <a:rPr lang="it-IT" dirty="0" smtClean="0"/>
              <a:t>:  l'area  </a:t>
            </a:r>
            <a:r>
              <a:rPr lang="it-IT" dirty="0"/>
              <a:t>o  porzione  di  territorio,   </a:t>
            </a:r>
            <a:r>
              <a:rPr lang="it-IT" dirty="0" smtClean="0"/>
              <a:t>geograficamente definita </a:t>
            </a:r>
            <a:r>
              <a:rPr lang="it-IT" dirty="0"/>
              <a:t>e  determinata,  intesa  nelle  diverse  matrici  </a:t>
            </a:r>
            <a:r>
              <a:rPr lang="it-IT" dirty="0" smtClean="0"/>
              <a:t>ambientali (</a:t>
            </a:r>
            <a:r>
              <a:rPr lang="it-IT" b="1" dirty="0" smtClean="0">
                <a:effectLst>
                  <a:outerShdw blurRad="38100" dist="38100" dir="2700000" algn="tl">
                    <a:srgbClr val="000000">
                      <a:alpha val="43137"/>
                    </a:srgbClr>
                  </a:outerShdw>
                </a:effectLst>
              </a:rPr>
              <a:t>suolo , </a:t>
            </a:r>
            <a:r>
              <a:rPr lang="it-IT" b="1" dirty="0">
                <a:effectLst>
                  <a:outerShdw blurRad="38100" dist="38100" dir="2700000" algn="tl">
                    <a:srgbClr val="000000">
                      <a:alpha val="43137"/>
                    </a:srgbClr>
                  </a:outerShdw>
                </a:effectLst>
              </a:rPr>
              <a:t>materiali di </a:t>
            </a:r>
            <a:r>
              <a:rPr lang="it-IT" b="1" dirty="0" smtClean="0">
                <a:effectLst>
                  <a:outerShdw blurRad="38100" dist="38100" dir="2700000" algn="tl">
                    <a:srgbClr val="000000">
                      <a:alpha val="43137"/>
                    </a:srgbClr>
                  </a:outerShdw>
                </a:effectLst>
              </a:rPr>
              <a:t>riporto, </a:t>
            </a:r>
            <a:r>
              <a:rPr lang="it-IT" b="1" dirty="0">
                <a:effectLst>
                  <a:outerShdw blurRad="38100" dist="38100" dir="2700000" algn="tl">
                    <a:srgbClr val="000000">
                      <a:alpha val="43137"/>
                    </a:srgbClr>
                  </a:outerShdw>
                </a:effectLst>
              </a:rPr>
              <a:t>sottosuolo ed acque sotterranee</a:t>
            </a:r>
            <a:r>
              <a:rPr lang="it-IT" dirty="0"/>
              <a:t>) </a:t>
            </a:r>
            <a:r>
              <a:rPr lang="it-IT" dirty="0" smtClean="0"/>
              <a:t>e comprensiva  </a:t>
            </a:r>
            <a:r>
              <a:rPr lang="it-IT" dirty="0"/>
              <a:t>delle  eventuali  strutture  edilizie  e  </a:t>
            </a:r>
            <a:r>
              <a:rPr lang="it-IT" dirty="0" smtClean="0"/>
              <a:t>impiantistiche presenti</a:t>
            </a:r>
            <a:r>
              <a:rPr lang="it-IT" dirty="0"/>
              <a:t>; </a:t>
            </a:r>
          </a:p>
          <a:p>
            <a:endParaRPr lang="it-IT" dirty="0"/>
          </a:p>
        </p:txBody>
      </p:sp>
    </p:spTree>
    <p:extLst>
      <p:ext uri="{BB962C8B-B14F-4D97-AF65-F5344CB8AC3E}">
        <p14:creationId xmlns:p14="http://schemas.microsoft.com/office/powerpoint/2010/main" val="1249650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70000" lnSpcReduction="20000"/>
          </a:bodyPr>
          <a:lstStyle/>
          <a:p>
            <a:pPr algn="just"/>
            <a:r>
              <a:rPr lang="it-IT" sz="2400" dirty="0"/>
              <a:t>La caratterizzazione ambientale di un sito </a:t>
            </a:r>
            <a:r>
              <a:rPr lang="it-IT" sz="2400" dirty="0" err="1"/>
              <a:t>e'</a:t>
            </a:r>
            <a:r>
              <a:rPr lang="it-IT" sz="2400" dirty="0"/>
              <a:t> identificabile con l'insieme delle </a:t>
            </a:r>
            <a:r>
              <a:rPr lang="it-IT" sz="2400" dirty="0" err="1"/>
              <a:t>attivita'</a:t>
            </a:r>
            <a:r>
              <a:rPr lang="it-IT" sz="2400" dirty="0"/>
              <a:t> che permettono di ricostruire i fenomeni di contaminazione a carico delle matrici ambientali, in modo da ottenere le informazioni di base su cui prendere decisioni realizzabili e sostenibili per la messa in sicurezza e/o bonifica del sito. </a:t>
            </a:r>
            <a:endParaRPr lang="it-IT" sz="2400" dirty="0" smtClean="0"/>
          </a:p>
          <a:p>
            <a:pPr algn="just"/>
            <a:r>
              <a:rPr lang="it-IT" sz="2400" dirty="0"/>
              <a:t>Per caratterizzazione dei siti contaminati si intende quindi l'intero processo costituito dalle seguenti fasi: 1. Ricostruzione storica delle </a:t>
            </a:r>
            <a:r>
              <a:rPr lang="it-IT" sz="2400" dirty="0" err="1"/>
              <a:t>attivita'</a:t>
            </a:r>
            <a:r>
              <a:rPr lang="it-IT" sz="2400" dirty="0"/>
              <a:t> produttive svolte sul sito. 2. Elaborazione del Modello Concettuale Preliminare del sito e predisposizione di un piano di indagini ambientali finalizzato alla definizione dello stato ambientale del suolo, del sottosuolo e delle acque sotterranee. 3. Esecuzione del piano di indagini e delle eventuali indagini integrative necessarie alla luce dei primi risultati raccolti. 4. Elaborazione dei risultati delle indagini eseguite e dei dati storici raccolti e rappresentazione dello stato di contaminazione del suolo, del sottosuolo e delle acque sotterranee. 5. Elaborazione del Modello Concettuale Definitivo. 6. Identificazione dei livelli di concentrazione residua accettabili - sui quali impostare gli eventuali interventi di messa in sicurezza e/o di bonifica, che si rendessero successivamente necessari a seguito dell'analisi di rischio-calcolati mediante analisi di rischio eseguita secondo i criteri di cui in Allegato </a:t>
            </a:r>
          </a:p>
        </p:txBody>
      </p:sp>
    </p:spTree>
    <p:extLst>
      <p:ext uri="{BB962C8B-B14F-4D97-AF65-F5344CB8AC3E}">
        <p14:creationId xmlns:p14="http://schemas.microsoft.com/office/powerpoint/2010/main" val="3323487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pPr algn="just"/>
            <a:r>
              <a:rPr lang="it-IT" sz="2400" dirty="0" smtClean="0"/>
              <a:t>Modalità tecniche</a:t>
            </a:r>
          </a:p>
          <a:p>
            <a:pPr algn="just"/>
            <a:r>
              <a:rPr lang="it-IT" sz="2400" dirty="0"/>
              <a:t>verificare l'esistenza di inquinamento di suolo, sottosuolo e acque sotterranee; definire il grado, l'estensione volumetrica dell'inquinamento; delimitare il volume delle aree di interramento di rifiuti; individuare le possibili vie di dispersione e migrazione degli inquinanti dalle fonti verso i potenziali ricettori; ricostruire le caratteristiche geologiche ed idrogeologiche dell'area al fine di sviluppare il modello concettuale definitivo del sito; ottenere i parametri necessari a condurre nel dettaglio l'analisi di rischio sito specifica; individuare i possibili ricettori. </a:t>
            </a:r>
          </a:p>
        </p:txBody>
      </p:sp>
    </p:spTree>
    <p:extLst>
      <p:ext uri="{BB962C8B-B14F-4D97-AF65-F5344CB8AC3E}">
        <p14:creationId xmlns:p14="http://schemas.microsoft.com/office/powerpoint/2010/main" val="155980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pPr algn="just"/>
            <a:r>
              <a:rPr lang="it-IT" sz="2400" dirty="0" smtClean="0"/>
              <a:t>Ubicazione campionamenti </a:t>
            </a:r>
          </a:p>
          <a:p>
            <a:pPr lvl="1" algn="just"/>
            <a:r>
              <a:rPr lang="it-IT" sz="2000" dirty="0" smtClean="0"/>
              <a:t>- </a:t>
            </a:r>
            <a:r>
              <a:rPr lang="it-IT" sz="2000" dirty="0"/>
              <a:t>la scelta </a:t>
            </a:r>
            <a:r>
              <a:rPr lang="it-IT" sz="2000" dirty="0" err="1"/>
              <a:t>e'</a:t>
            </a:r>
            <a:r>
              <a:rPr lang="it-IT" sz="2000" dirty="0"/>
              <a:t> basata sull'esame dei dati storici a </a:t>
            </a:r>
            <a:r>
              <a:rPr lang="it-IT" sz="2000" dirty="0" smtClean="0"/>
              <a:t>disposizione</a:t>
            </a:r>
          </a:p>
          <a:p>
            <a:pPr lvl="1" algn="just"/>
            <a:r>
              <a:rPr lang="it-IT" sz="1600" dirty="0"/>
              <a:t>sulla base di un criterio di tipo casuale o statistico, ad esempio campionamento sulla base di una griglia predefinita o casuale</a:t>
            </a:r>
            <a:endParaRPr lang="it-IT" sz="1600" dirty="0" smtClean="0"/>
          </a:p>
          <a:p>
            <a:pPr algn="just"/>
            <a:r>
              <a:rPr lang="it-IT" sz="2400" dirty="0" smtClean="0"/>
              <a:t>Profondità </a:t>
            </a:r>
          </a:p>
          <a:p>
            <a:pPr algn="just"/>
            <a:r>
              <a:rPr lang="it-IT" sz="2400" dirty="0"/>
              <a:t>Selezione delle sostanze inquinanti da ricercare </a:t>
            </a:r>
            <a:endParaRPr lang="it-IT" sz="2400" dirty="0" smtClean="0"/>
          </a:p>
          <a:p>
            <a:pPr lvl="1" algn="just"/>
            <a:r>
              <a:rPr lang="it-IT" sz="2000" dirty="0"/>
              <a:t>Esame del ciclo produttivo e/o dei dati storici del sito </a:t>
            </a:r>
            <a:endParaRPr lang="it-IT" sz="2000" dirty="0" smtClean="0"/>
          </a:p>
          <a:p>
            <a:pPr lvl="1" algn="just"/>
            <a:r>
              <a:rPr lang="it-IT" sz="2000" dirty="0"/>
              <a:t>Esame dello stato fisico, della </a:t>
            </a:r>
            <a:r>
              <a:rPr lang="it-IT" sz="2000" dirty="0" err="1"/>
              <a:t>stabilita'</a:t>
            </a:r>
            <a:r>
              <a:rPr lang="it-IT" sz="2000" dirty="0"/>
              <a:t> e delle caratteristiche di reale </a:t>
            </a:r>
            <a:r>
              <a:rPr lang="it-IT" sz="2000" dirty="0" err="1"/>
              <a:t>pericolosita'</a:t>
            </a:r>
            <a:r>
              <a:rPr lang="it-IT" sz="2000" dirty="0"/>
              <a:t> delle sostanze individuate </a:t>
            </a:r>
          </a:p>
          <a:p>
            <a:pPr lvl="1" algn="just"/>
            <a:endParaRPr lang="it-IT" sz="2000" dirty="0"/>
          </a:p>
          <a:p>
            <a:pPr lvl="1" algn="just"/>
            <a:r>
              <a:rPr lang="it-IT" sz="2000" dirty="0" smtClean="0"/>
              <a:t>Terreni</a:t>
            </a:r>
          </a:p>
          <a:p>
            <a:pPr lvl="1" algn="just"/>
            <a:r>
              <a:rPr lang="it-IT" sz="2000" dirty="0" smtClean="0"/>
              <a:t>Acque sotterranee</a:t>
            </a:r>
          </a:p>
        </p:txBody>
      </p:sp>
    </p:spTree>
    <p:extLst>
      <p:ext uri="{BB962C8B-B14F-4D97-AF65-F5344CB8AC3E}">
        <p14:creationId xmlns:p14="http://schemas.microsoft.com/office/powerpoint/2010/main" val="2121877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3661" y="1600200"/>
            <a:ext cx="571667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49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748883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729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sz="2400" dirty="0"/>
              <a:t>Sulla base delle risultanze della caratterizzazione, al sito </a:t>
            </a:r>
            <a:r>
              <a:rPr lang="it-IT" sz="2400" dirty="0" smtClean="0"/>
              <a:t>è </a:t>
            </a:r>
            <a:r>
              <a:rPr lang="it-IT" sz="2400" dirty="0"/>
              <a:t>applicata la procedura di </a:t>
            </a:r>
            <a:r>
              <a:rPr lang="it-IT" sz="2400" dirty="0">
                <a:effectLst>
                  <a:outerShdw blurRad="38100" dist="38100" dir="2700000" algn="tl">
                    <a:srgbClr val="000000">
                      <a:alpha val="43137"/>
                    </a:srgbClr>
                  </a:outerShdw>
                </a:effectLst>
              </a:rPr>
              <a:t>analisi del rischio sito specifica </a:t>
            </a:r>
            <a:r>
              <a:rPr lang="it-IT" sz="2400" dirty="0"/>
              <a:t>per la determinazione delle concentrazioni soglia di rischio (CSR). </a:t>
            </a:r>
            <a:endParaRPr lang="it-IT" sz="2400" dirty="0" smtClean="0"/>
          </a:p>
          <a:p>
            <a:pPr algn="just"/>
            <a:r>
              <a:rPr lang="it-IT" sz="2400" dirty="0"/>
              <a:t>Entro sei mesi dall'approvazione del piano di caratterizzazione, il soggetto responsabile presenta alla regione i risultati dell'analisi di rischio. La conferenza di servizi convocata dalla regione, a seguito dell'istruttoria svolta in contraddittorio con il soggetto responsabile, cui </a:t>
            </a:r>
            <a:r>
              <a:rPr lang="it-IT" sz="2400" dirty="0" smtClean="0"/>
              <a:t>è </a:t>
            </a:r>
            <a:r>
              <a:rPr lang="it-IT" sz="2400" dirty="0"/>
              <a:t>dato un preavviso di almeno venti giorni, approva il documento di analisi di rischio entro i sessanta giorni dalla ricezione dello stesso. </a:t>
            </a:r>
          </a:p>
        </p:txBody>
      </p:sp>
    </p:spTree>
    <p:extLst>
      <p:ext uri="{BB962C8B-B14F-4D97-AF65-F5344CB8AC3E}">
        <p14:creationId xmlns:p14="http://schemas.microsoft.com/office/powerpoint/2010/main" val="3650553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712968" cy="443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580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endParaRPr lang="it-IT"/>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88" y="523875"/>
            <a:ext cx="7691437"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20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pPr algn="just"/>
            <a:r>
              <a:rPr lang="it-IT" sz="2800" dirty="0" smtClean="0"/>
              <a:t>Sorgenti: suolo superficiale, profondo, acqua</a:t>
            </a:r>
          </a:p>
          <a:p>
            <a:pPr algn="just"/>
            <a:r>
              <a:rPr lang="it-IT" sz="2800" dirty="0" smtClean="0"/>
              <a:t>Vie e modalità di esposizione</a:t>
            </a:r>
          </a:p>
          <a:p>
            <a:pPr algn="just"/>
            <a:r>
              <a:rPr lang="it-IT" sz="2800" dirty="0" smtClean="0"/>
              <a:t>Recettori (bersagli della contaminazione) vicini e lontani, adulti e bambini</a:t>
            </a:r>
          </a:p>
          <a:p>
            <a:pPr algn="just"/>
            <a:endParaRPr lang="it-IT" sz="2800" dirty="0" smtClean="0"/>
          </a:p>
          <a:p>
            <a:pPr algn="just"/>
            <a:endParaRPr lang="it-IT" sz="2800" dirty="0"/>
          </a:p>
        </p:txBody>
      </p:sp>
    </p:spTree>
    <p:extLst>
      <p:ext uri="{BB962C8B-B14F-4D97-AF65-F5344CB8AC3E}">
        <p14:creationId xmlns:p14="http://schemas.microsoft.com/office/powerpoint/2010/main" val="4174178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lnSpcReduction="10000"/>
          </a:bodyPr>
          <a:lstStyle/>
          <a:p>
            <a:pPr algn="just"/>
            <a:r>
              <a:rPr lang="it-IT" sz="2800" dirty="0"/>
              <a:t>Qualora gli esiti della procedura dell'analisi di rischio dimostrino che la concentrazione dei contaminanti presenti nel sito </a:t>
            </a:r>
            <a:r>
              <a:rPr lang="it-IT" sz="2800" dirty="0" smtClean="0"/>
              <a:t>è </a:t>
            </a:r>
            <a:r>
              <a:rPr lang="it-IT" sz="2800" b="1" dirty="0"/>
              <a:t>inferiore</a:t>
            </a:r>
            <a:r>
              <a:rPr lang="it-IT" sz="2800" dirty="0"/>
              <a:t> alle concentrazioni soglia di rischio, la conferenza dei servizi, con l'approvazione del documento dell'analisi del rischio, dichiara concluso positivamente il </a:t>
            </a:r>
            <a:r>
              <a:rPr lang="it-IT" sz="2800" dirty="0" smtClean="0"/>
              <a:t>procedimento</a:t>
            </a:r>
          </a:p>
          <a:p>
            <a:pPr algn="just"/>
            <a:r>
              <a:rPr lang="it-IT" sz="2800" dirty="0"/>
              <a:t>In tal caso la conferenza di servizi </a:t>
            </a:r>
            <a:r>
              <a:rPr lang="it-IT" sz="2800" dirty="0" smtClean="0"/>
              <a:t>può </a:t>
            </a:r>
            <a:r>
              <a:rPr lang="it-IT" sz="2800" dirty="0"/>
              <a:t>prescrivere lo svolgimento di un programma di </a:t>
            </a:r>
            <a:r>
              <a:rPr lang="it-IT" sz="2800" b="1" dirty="0"/>
              <a:t>monitoraggio</a:t>
            </a:r>
            <a:r>
              <a:rPr lang="it-IT" sz="2800" dirty="0"/>
              <a:t> sul sito circa la stabilizzazione della situazione riscontrata in relazione agli esiti dell'analisi di rischio e all'attuale destinazione d'uso del sito</a:t>
            </a:r>
          </a:p>
        </p:txBody>
      </p:sp>
    </p:spTree>
    <p:extLst>
      <p:ext uri="{BB962C8B-B14F-4D97-AF65-F5344CB8AC3E}">
        <p14:creationId xmlns:p14="http://schemas.microsoft.com/office/powerpoint/2010/main" val="18607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Ambito di applicazione</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b="1" dirty="0" smtClean="0"/>
              <a:t>sito </a:t>
            </a:r>
            <a:r>
              <a:rPr lang="it-IT" b="1" dirty="0"/>
              <a:t>potenzialmente contaminato</a:t>
            </a:r>
            <a:r>
              <a:rPr lang="it-IT" dirty="0"/>
              <a:t>: un sito nel quale uno o </a:t>
            </a:r>
            <a:r>
              <a:rPr lang="it-IT" dirty="0" smtClean="0"/>
              <a:t>più </a:t>
            </a:r>
            <a:r>
              <a:rPr lang="it-IT" dirty="0"/>
              <a:t>valori di concentrazione delle sostanze inquinanti rilevati nelle matrici ambientali risultino superiori ai valori di concentrazione soglia di contaminazione (CSC)</a:t>
            </a:r>
          </a:p>
        </p:txBody>
      </p:sp>
    </p:spTree>
    <p:extLst>
      <p:ext uri="{BB962C8B-B14F-4D97-AF65-F5344CB8AC3E}">
        <p14:creationId xmlns:p14="http://schemas.microsoft.com/office/powerpoint/2010/main" val="2926252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sz="2400" dirty="0"/>
              <a:t>Qualora gli esiti della procedura dell'analisi di rischio dimostrino che la concentrazione dei contaminanti presenti nel sito </a:t>
            </a:r>
            <a:r>
              <a:rPr lang="it-IT" sz="2400" dirty="0" smtClean="0"/>
              <a:t>è </a:t>
            </a:r>
            <a:r>
              <a:rPr lang="it-IT" sz="2400" b="1" dirty="0"/>
              <a:t>superiore</a:t>
            </a:r>
            <a:r>
              <a:rPr lang="it-IT" sz="2400" dirty="0"/>
              <a:t> ai valori di concentrazione soglia di rischio (CSR), il soggetto responsabile sottopone alla regione, nei successivi sei mesi dall'approvazione del documento di analisi di rischio, </a:t>
            </a:r>
            <a:r>
              <a:rPr lang="it-IT" sz="2400" b="1" dirty="0"/>
              <a:t>il progetto operativo degli interventi di bonifica o di messa in sicurezza, operativa o permanente</a:t>
            </a:r>
            <a:r>
              <a:rPr lang="it-IT" sz="2400" dirty="0"/>
              <a:t>, e, ove necessario, le ulteriori misure di riparazione e di ripristino ambientale, al fine di minimizzare e ricondurre ad </a:t>
            </a:r>
            <a:r>
              <a:rPr lang="it-IT" sz="2400" dirty="0" smtClean="0"/>
              <a:t>accettabilità </a:t>
            </a:r>
            <a:r>
              <a:rPr lang="it-IT" sz="2400" dirty="0"/>
              <a:t>il rischio derivante dallo stato di contaminazione presente nel sito. </a:t>
            </a:r>
          </a:p>
        </p:txBody>
      </p:sp>
    </p:spTree>
    <p:extLst>
      <p:ext uri="{BB962C8B-B14F-4D97-AF65-F5344CB8AC3E}">
        <p14:creationId xmlns:p14="http://schemas.microsoft.com/office/powerpoint/2010/main" val="4100697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lnSpcReduction="10000"/>
          </a:bodyPr>
          <a:lstStyle/>
          <a:p>
            <a:pPr algn="just"/>
            <a:r>
              <a:rPr lang="it-IT" sz="2400" b="1" dirty="0"/>
              <a:t>messa in sicurezza operativa</a:t>
            </a:r>
            <a:r>
              <a:rPr lang="it-IT" sz="2400" dirty="0"/>
              <a:t>: l'insieme degli interventi eseguiti in un sito con </a:t>
            </a:r>
            <a:r>
              <a:rPr lang="it-IT" sz="2400" dirty="0" smtClean="0"/>
              <a:t>attività </a:t>
            </a:r>
            <a:r>
              <a:rPr lang="it-IT" sz="2400" dirty="0">
                <a:effectLst>
                  <a:outerShdw blurRad="38100" dist="38100" dir="2700000" algn="tl">
                    <a:srgbClr val="000000">
                      <a:alpha val="43137"/>
                    </a:srgbClr>
                  </a:outerShdw>
                </a:effectLst>
              </a:rPr>
              <a:t>in esercizio </a:t>
            </a:r>
            <a:r>
              <a:rPr lang="it-IT" sz="2400" dirty="0"/>
              <a:t>atti a garantire un adeguato livello di sicurezza per le persone e per l'ambiente, in attesa di ulteriori interventi di messa in sicurezza permanente o bonifica da realizzarsi alla cessazione </a:t>
            </a:r>
            <a:r>
              <a:rPr lang="it-IT" sz="2400" dirty="0" smtClean="0"/>
              <a:t>dell'attività. </a:t>
            </a:r>
            <a:r>
              <a:rPr lang="it-IT" sz="2400" dirty="0"/>
              <a:t>Essi comprendono </a:t>
            </a:r>
            <a:r>
              <a:rPr lang="it-IT" sz="2400" dirty="0" smtClean="0"/>
              <a:t>altresì </a:t>
            </a:r>
            <a:r>
              <a:rPr lang="it-IT" sz="2400" dirty="0"/>
              <a:t>gli interventi di contenimento della contaminazione da mettere in atto in via transitoria fino all'esecuzione della bonifica o della messa in sicurezza permanente, al fine di evitare la diffusione della contaminazione all'interno della stessa matrice o tra matrici differenti. In tali casi devono essere predisposti idonei piani di monitoraggio e controllo che consentano di verificare l'efficacia delle soluzioni adottate; </a:t>
            </a:r>
          </a:p>
        </p:txBody>
      </p:sp>
    </p:spTree>
    <p:extLst>
      <p:ext uri="{BB962C8B-B14F-4D97-AF65-F5344CB8AC3E}">
        <p14:creationId xmlns:p14="http://schemas.microsoft.com/office/powerpoint/2010/main" val="228297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Procedura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lvl="0" algn="just"/>
            <a:r>
              <a:rPr lang="it-IT" b="1" dirty="0" smtClean="0">
                <a:solidFill>
                  <a:prstClr val="black"/>
                </a:solidFill>
              </a:rPr>
              <a:t>messa </a:t>
            </a:r>
            <a:r>
              <a:rPr lang="it-IT" b="1" dirty="0">
                <a:solidFill>
                  <a:prstClr val="black"/>
                </a:solidFill>
              </a:rPr>
              <a:t>in sicurezza permanente</a:t>
            </a:r>
            <a:r>
              <a:rPr lang="it-IT" dirty="0">
                <a:solidFill>
                  <a:prstClr val="black"/>
                </a:solidFill>
              </a:rPr>
              <a:t>: l'insieme degli interventi atti a isolare in modo definitivo le fonti inquinanti rispetto alle matrici ambientali circostanti e a garantire un elevato e definitivo livello di sicurezza per le persone e per l'ambiente. In tali casi devono essere previsti piani di monitoraggio e controllo e limitazioni d'uso rispetto alle previsioni degli strumenti urbanistici; </a:t>
            </a:r>
          </a:p>
          <a:p>
            <a:pPr algn="just"/>
            <a:endParaRPr lang="it-IT" dirty="0"/>
          </a:p>
        </p:txBody>
      </p:sp>
    </p:spTree>
    <p:extLst>
      <p:ext uri="{BB962C8B-B14F-4D97-AF65-F5344CB8AC3E}">
        <p14:creationId xmlns:p14="http://schemas.microsoft.com/office/powerpoint/2010/main" val="977790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Procedura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r>
              <a:rPr lang="it-IT" dirty="0" smtClean="0"/>
              <a:t>Comunicazione</a:t>
            </a:r>
          </a:p>
          <a:p>
            <a:r>
              <a:rPr lang="it-IT" dirty="0" smtClean="0"/>
              <a:t>Messa in sicurezza</a:t>
            </a:r>
          </a:p>
          <a:p>
            <a:r>
              <a:rPr lang="it-IT" dirty="0" smtClean="0"/>
              <a:t>Piano di Caratterizzazione</a:t>
            </a:r>
          </a:p>
          <a:p>
            <a:r>
              <a:rPr lang="it-IT" dirty="0" smtClean="0"/>
              <a:t>Analisi rischio sito specifica</a:t>
            </a:r>
          </a:p>
          <a:p>
            <a:r>
              <a:rPr lang="it-IT" dirty="0" smtClean="0"/>
              <a:t>Progetto di bonifica</a:t>
            </a:r>
            <a:endParaRPr lang="it-IT" dirty="0"/>
          </a:p>
        </p:txBody>
      </p:sp>
    </p:spTree>
    <p:extLst>
      <p:ext uri="{BB962C8B-B14F-4D97-AF65-F5344CB8AC3E}">
        <p14:creationId xmlns:p14="http://schemas.microsoft.com/office/powerpoint/2010/main" val="251678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Comune</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dirty="0"/>
              <a:t>Qualora i soggetti responsabili della contaminazione non provvedano direttamente agli adempimenti disposti dal presente titolo ovvero non siano individuabili e non provvedano ne' il proprietario del sito ne' altri soggetti interessati, le procedure e gli interventi </a:t>
            </a:r>
            <a:r>
              <a:rPr lang="it-IT" dirty="0" smtClean="0"/>
              <a:t>sono </a:t>
            </a:r>
            <a:r>
              <a:rPr lang="it-IT" dirty="0"/>
              <a:t>realizzati d'ufficio dal comune territorialmente competente e, ove questo non provveda, </a:t>
            </a:r>
            <a:r>
              <a:rPr lang="it-IT"/>
              <a:t>dalla </a:t>
            </a:r>
            <a:r>
              <a:rPr lang="it-IT" smtClean="0"/>
              <a:t>regione</a:t>
            </a:r>
            <a:r>
              <a:rPr lang="it-IT"/>
              <a:t>.</a:t>
            </a:r>
            <a:endParaRPr lang="it-IT" dirty="0"/>
          </a:p>
        </p:txBody>
      </p:sp>
    </p:spTree>
    <p:extLst>
      <p:ext uri="{BB962C8B-B14F-4D97-AF65-F5344CB8AC3E}">
        <p14:creationId xmlns:p14="http://schemas.microsoft.com/office/powerpoint/2010/main" val="1319016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Sequestro</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dirty="0"/>
              <a:t>Nel caso in cui il sito inquinato sia soggetto a sequestro, </a:t>
            </a:r>
            <a:r>
              <a:rPr lang="it-IT" dirty="0" err="1"/>
              <a:t>l'autorita'</a:t>
            </a:r>
            <a:r>
              <a:rPr lang="it-IT" dirty="0"/>
              <a:t> giudiziaria che lo ha disposto </a:t>
            </a:r>
            <a:r>
              <a:rPr lang="it-IT" dirty="0" err="1"/>
              <a:t>puo'</a:t>
            </a:r>
            <a:r>
              <a:rPr lang="it-IT" dirty="0"/>
              <a:t> autorizzare l'accesso al sito per l'esecuzione degli interventi di messa in sicurezza, bonifica e ripristino ambientale delle aree, anche al fine di impedire l'ulteriore propagazione degli inquinanti ed il conseguente peggioramento della situazione ambientale. </a:t>
            </a:r>
          </a:p>
        </p:txBody>
      </p:sp>
    </p:spTree>
    <p:extLst>
      <p:ext uri="{BB962C8B-B14F-4D97-AF65-F5344CB8AC3E}">
        <p14:creationId xmlns:p14="http://schemas.microsoft.com/office/powerpoint/2010/main" val="430142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Controlli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dirty="0"/>
              <a:t>Il completamento degli interventi di bonifica, di messa in sicurezza permanente e di messa in sicurezza operativa, </a:t>
            </a:r>
            <a:r>
              <a:rPr lang="it-IT" dirty="0" err="1"/>
              <a:t>nonche</a:t>
            </a:r>
            <a:r>
              <a:rPr lang="it-IT" dirty="0"/>
              <a:t>' la </a:t>
            </a:r>
            <a:r>
              <a:rPr lang="it-IT" dirty="0" err="1"/>
              <a:t>conformita'</a:t>
            </a:r>
            <a:r>
              <a:rPr lang="it-IT" dirty="0"/>
              <a:t> degli stessi al progetto approvato sono accertati dalla provincia mediante apposita certificazione sulla base di una relazione tecnica predisposta dall'Agenzia regionale per la protezione dell'ambiente territorialmente competente. </a:t>
            </a:r>
          </a:p>
        </p:txBody>
      </p:sp>
    </p:spTree>
    <p:extLst>
      <p:ext uri="{BB962C8B-B14F-4D97-AF65-F5344CB8AC3E}">
        <p14:creationId xmlns:p14="http://schemas.microsoft.com/office/powerpoint/2010/main" val="3160436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Ridotte dimensioni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997152"/>
          </a:xfrm>
        </p:spPr>
        <p:txBody>
          <a:bodyPr>
            <a:normAutofit fontScale="77500" lnSpcReduction="20000"/>
          </a:bodyPr>
          <a:lstStyle/>
          <a:p>
            <a:pPr algn="just"/>
            <a:r>
              <a:rPr lang="it-IT" dirty="0"/>
              <a:t>Per le aree contaminate di ridotte dimensioni si applicano le procedure semplificate di intervento riportate nell'Allegato 4 alla parte quarta del presente decreto. </a:t>
            </a:r>
            <a:endParaRPr lang="it-IT" dirty="0" smtClean="0"/>
          </a:p>
          <a:p>
            <a:pPr algn="just"/>
            <a:r>
              <a:rPr lang="it-IT" dirty="0" smtClean="0"/>
              <a:t>superficie </a:t>
            </a:r>
            <a:r>
              <a:rPr lang="it-IT" dirty="0"/>
              <a:t>non superiore a 1000 metri quadri. </a:t>
            </a:r>
            <a:endParaRPr lang="it-IT" dirty="0" smtClean="0"/>
          </a:p>
          <a:p>
            <a:pPr algn="just"/>
            <a:r>
              <a:rPr lang="it-IT" dirty="0"/>
              <a:t>Nel caso in cui anche uno solo dei valori di concentrazione delle sostanze inquinanti presenti in una delle matrici ambientali risulti superiore ai valori delle concentrazioni soglia di contaminazione (CSC), il responsabile deve effettuare una comunicazione di potenziale contaminazione di sito con le seguenti </a:t>
            </a:r>
            <a:r>
              <a:rPr lang="it-IT" dirty="0" err="1"/>
              <a:t>modalita'</a:t>
            </a:r>
            <a:r>
              <a:rPr lang="it-IT" dirty="0"/>
              <a:t>: </a:t>
            </a:r>
            <a:endParaRPr lang="it-IT" dirty="0" smtClean="0"/>
          </a:p>
          <a:p>
            <a:pPr algn="just"/>
            <a:r>
              <a:rPr lang="it-IT" dirty="0" smtClean="0"/>
              <a:t>1</a:t>
            </a:r>
            <a:r>
              <a:rPr lang="it-IT" dirty="0"/>
              <a:t>. Comunicazione a Comune,  Provincia  e  Regione  </a:t>
            </a:r>
            <a:r>
              <a:rPr lang="it-IT" dirty="0" smtClean="0"/>
              <a:t>territorialmente competente</a:t>
            </a:r>
            <a:r>
              <a:rPr lang="it-IT" dirty="0"/>
              <a:t>, della constatazione del superamento  o  del  pericolo  </a:t>
            </a:r>
            <a:r>
              <a:rPr lang="it-IT" dirty="0" smtClean="0"/>
              <a:t>di superamento </a:t>
            </a:r>
            <a:r>
              <a:rPr lang="it-IT" dirty="0"/>
              <a:t>delle soglie di contaminazione CSC; </a:t>
            </a:r>
          </a:p>
          <a:p>
            <a:pPr marL="0" indent="0" algn="just">
              <a:buNone/>
            </a:pPr>
            <a:r>
              <a:rPr lang="it-IT" dirty="0"/>
              <a:t>  </a:t>
            </a:r>
          </a:p>
        </p:txBody>
      </p:sp>
    </p:spTree>
    <p:extLst>
      <p:ext uri="{BB962C8B-B14F-4D97-AF65-F5344CB8AC3E}">
        <p14:creationId xmlns:p14="http://schemas.microsoft.com/office/powerpoint/2010/main" val="1321580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Ridotte dimensioni </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92500" lnSpcReduction="10000"/>
          </a:bodyPr>
          <a:lstStyle/>
          <a:p>
            <a:pPr marL="0" indent="0" algn="just">
              <a:buNone/>
            </a:pPr>
            <a:r>
              <a:rPr lang="it-IT" dirty="0" smtClean="0"/>
              <a:t>2</a:t>
            </a:r>
            <a:r>
              <a:rPr lang="it-IT" dirty="0"/>
              <a:t>. - 1° caso </a:t>
            </a:r>
          </a:p>
          <a:p>
            <a:pPr marL="0" indent="0" algn="just">
              <a:buNone/>
            </a:pPr>
            <a:r>
              <a:rPr lang="it-IT" dirty="0" smtClean="0"/>
              <a:t>Qualora </a:t>
            </a:r>
            <a:r>
              <a:rPr lang="it-IT" dirty="0"/>
              <a:t>gli interventi di messa in sicurezza d'emergenza effettuati </a:t>
            </a:r>
            <a:r>
              <a:rPr lang="it-IT" dirty="0" smtClean="0"/>
              <a:t>riportino </a:t>
            </a:r>
            <a:r>
              <a:rPr lang="it-IT" dirty="0"/>
              <a:t>i valori di contaminazione del sito al di sotto </a:t>
            </a:r>
            <a:r>
              <a:rPr lang="it-IT" dirty="0" smtClean="0"/>
              <a:t>delle CSC</a:t>
            </a:r>
            <a:r>
              <a:rPr lang="it-IT" dirty="0"/>
              <a:t>, la comunicazione di cui al punto precedente </a:t>
            </a:r>
            <a:r>
              <a:rPr lang="it-IT" dirty="0" err="1"/>
              <a:t>sara'</a:t>
            </a:r>
            <a:r>
              <a:rPr lang="it-IT" dirty="0"/>
              <a:t> aggiornata</a:t>
            </a:r>
            <a:r>
              <a:rPr lang="it-IT" dirty="0" smtClean="0"/>
              <a:t>, entro </a:t>
            </a:r>
            <a:r>
              <a:rPr lang="it-IT" dirty="0"/>
              <a:t>trenta giorni, con una relazione tecnica che descriva </a:t>
            </a:r>
            <a:r>
              <a:rPr lang="it-IT" dirty="0" smtClean="0"/>
              <a:t>gli interventi </a:t>
            </a:r>
            <a:r>
              <a:rPr lang="it-IT" dirty="0"/>
              <a:t>effettuati ed eventuale autocertificazione di avvenuto </a:t>
            </a:r>
            <a:r>
              <a:rPr lang="it-IT" dirty="0" smtClean="0"/>
              <a:t>ripristino  </a:t>
            </a:r>
            <a:r>
              <a:rPr lang="it-IT" dirty="0"/>
              <a:t>della  situazione  antecedente   il   superamento   </a:t>
            </a:r>
            <a:r>
              <a:rPr lang="it-IT" dirty="0" smtClean="0"/>
              <a:t>con annullamento </a:t>
            </a:r>
            <a:r>
              <a:rPr lang="it-IT" dirty="0"/>
              <a:t>della comunicazione. </a:t>
            </a:r>
          </a:p>
          <a:p>
            <a:endParaRPr lang="it-IT" dirty="0"/>
          </a:p>
        </p:txBody>
      </p:sp>
    </p:spTree>
    <p:extLst>
      <p:ext uri="{BB962C8B-B14F-4D97-AF65-F5344CB8AC3E}">
        <p14:creationId xmlns:p14="http://schemas.microsoft.com/office/powerpoint/2010/main" val="525351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Ridotte dimensioni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997152"/>
          </a:xfrm>
        </p:spPr>
        <p:txBody>
          <a:bodyPr>
            <a:noAutofit/>
          </a:bodyPr>
          <a:lstStyle/>
          <a:p>
            <a:pPr marL="0" indent="0" algn="just">
              <a:buNone/>
            </a:pPr>
            <a:r>
              <a:rPr lang="it-IT" sz="2200" dirty="0">
                <a:latin typeface="Arial" panose="020B0604020202020204" pitchFamily="34" charset="0"/>
                <a:cs typeface="Arial" panose="020B0604020202020204" pitchFamily="34" charset="0"/>
              </a:rPr>
              <a:t>- 2° caso </a:t>
            </a:r>
          </a:p>
          <a:p>
            <a:pPr marL="0" indent="0" algn="just">
              <a:buNone/>
            </a:pPr>
            <a:r>
              <a:rPr lang="it-IT" sz="2200" dirty="0">
                <a:latin typeface="Arial" panose="020B0604020202020204" pitchFamily="34" charset="0"/>
                <a:cs typeface="Arial" panose="020B0604020202020204" pitchFamily="34" charset="0"/>
              </a:rPr>
              <a:t>  Qualora  invece  oltre  agli  interventi  di  messa  in </a:t>
            </a:r>
            <a:r>
              <a:rPr lang="it-IT" sz="2200" dirty="0" smtClean="0">
                <a:latin typeface="Arial" panose="020B0604020202020204" pitchFamily="34" charset="0"/>
                <a:cs typeface="Arial" panose="020B0604020202020204" pitchFamily="34" charset="0"/>
              </a:rPr>
              <a:t>sicurezza d'emergenza </a:t>
            </a:r>
            <a:r>
              <a:rPr lang="it-IT" sz="2200" dirty="0">
                <a:latin typeface="Arial" panose="020B0604020202020204" pitchFamily="34" charset="0"/>
                <a:cs typeface="Arial" panose="020B0604020202020204" pitchFamily="34" charset="0"/>
              </a:rPr>
              <a:t>siano  necessari  interventi  di  bonifica,  il  </a:t>
            </a:r>
            <a:r>
              <a:rPr lang="it-IT" sz="2200" dirty="0" smtClean="0">
                <a:latin typeface="Arial" panose="020B0604020202020204" pitchFamily="34" charset="0"/>
                <a:cs typeface="Arial" panose="020B0604020202020204" pitchFamily="34" charset="0"/>
              </a:rPr>
              <a:t>soggetto  responsabile </a:t>
            </a:r>
            <a:r>
              <a:rPr lang="it-IT" sz="2200" dirty="0" err="1">
                <a:latin typeface="Arial" panose="020B0604020202020204" pitchFamily="34" charset="0"/>
                <a:cs typeface="Arial" panose="020B0604020202020204" pitchFamily="34" charset="0"/>
              </a:rPr>
              <a:t>puo'</a:t>
            </a:r>
            <a:r>
              <a:rPr lang="it-IT" sz="2200" dirty="0">
                <a:latin typeface="Arial" panose="020B0604020202020204" pitchFamily="34" charset="0"/>
                <a:cs typeface="Arial" panose="020B0604020202020204" pitchFamily="34" charset="0"/>
              </a:rPr>
              <a:t> scegliere una delle seguenti alternative: </a:t>
            </a:r>
            <a:r>
              <a:rPr lang="it-IT" sz="2200" dirty="0" smtClean="0">
                <a:latin typeface="Arial" panose="020B0604020202020204" pitchFamily="34" charset="0"/>
                <a:cs typeface="Arial" panose="020B0604020202020204" pitchFamily="34" charset="0"/>
              </a:rPr>
              <a:t> </a:t>
            </a:r>
          </a:p>
          <a:p>
            <a:pPr marL="0" indent="0" algn="just">
              <a:buNone/>
            </a:pPr>
            <a:r>
              <a:rPr lang="it-IT" sz="2200" dirty="0" smtClean="0">
                <a:latin typeface="Arial" panose="020B0604020202020204" pitchFamily="34" charset="0"/>
                <a:cs typeface="Arial" panose="020B0604020202020204" pitchFamily="34" charset="0"/>
              </a:rPr>
              <a:t>a</a:t>
            </a:r>
            <a:r>
              <a:rPr lang="it-IT" sz="2200" dirty="0">
                <a:latin typeface="Arial" panose="020B0604020202020204" pitchFamily="34" charset="0"/>
                <a:cs typeface="Arial" panose="020B0604020202020204" pitchFamily="34" charset="0"/>
              </a:rPr>
              <a:t>) Bonifica riportando i  valori  di  contaminazione </a:t>
            </a:r>
            <a:r>
              <a:rPr lang="it-IT" sz="2200" dirty="0" smtClean="0">
                <a:latin typeface="Arial" panose="020B0604020202020204" pitchFamily="34" charset="0"/>
                <a:cs typeface="Arial" panose="020B0604020202020204" pitchFamily="34" charset="0"/>
              </a:rPr>
              <a:t>del sito ai livelli </a:t>
            </a:r>
            <a:r>
              <a:rPr lang="it-IT" sz="2200" dirty="0">
                <a:latin typeface="Arial" panose="020B0604020202020204" pitchFamily="34" charset="0"/>
                <a:cs typeface="Arial" panose="020B0604020202020204" pitchFamily="34" charset="0"/>
              </a:rPr>
              <a:t>di soglia di contaminazione CSC (senza  effettuare  </a:t>
            </a:r>
            <a:r>
              <a:rPr lang="it-IT" sz="2200" dirty="0" smtClean="0">
                <a:latin typeface="Arial" panose="020B0604020202020204" pitchFamily="34" charset="0"/>
                <a:cs typeface="Arial" panose="020B0604020202020204" pitchFamily="34" charset="0"/>
              </a:rPr>
              <a:t>l'analisi di </a:t>
            </a:r>
            <a:r>
              <a:rPr lang="it-IT" sz="2200" dirty="0">
                <a:latin typeface="Arial" panose="020B0604020202020204" pitchFamily="34" charset="0"/>
                <a:cs typeface="Arial" panose="020B0604020202020204" pitchFamily="34" charset="0"/>
              </a:rPr>
              <a:t>rischio). </a:t>
            </a:r>
          </a:p>
          <a:p>
            <a:pPr marL="0" indent="0" algn="just">
              <a:buNone/>
            </a:pPr>
            <a:r>
              <a:rPr lang="it-IT" sz="2200" dirty="0" smtClean="0">
                <a:latin typeface="Arial" panose="020B0604020202020204" pitchFamily="34" charset="0"/>
                <a:cs typeface="Arial" panose="020B0604020202020204" pitchFamily="34" charset="0"/>
              </a:rPr>
              <a:t>b</a:t>
            </a:r>
            <a:r>
              <a:rPr lang="it-IT" sz="2200" dirty="0">
                <a:latin typeface="Arial" panose="020B0604020202020204" pitchFamily="34" charset="0"/>
                <a:cs typeface="Arial" panose="020B0604020202020204" pitchFamily="34" charset="0"/>
              </a:rPr>
              <a:t>) Bonifica portando i valori di contaminazione del sito ai </a:t>
            </a:r>
            <a:r>
              <a:rPr lang="it-IT" sz="2200" dirty="0" smtClean="0">
                <a:latin typeface="Arial" panose="020B0604020202020204" pitchFamily="34" charset="0"/>
                <a:cs typeface="Arial" panose="020B0604020202020204" pitchFamily="34" charset="0"/>
              </a:rPr>
              <a:t>livelli di </a:t>
            </a:r>
            <a:r>
              <a:rPr lang="it-IT" sz="2200" dirty="0">
                <a:latin typeface="Arial" panose="020B0604020202020204" pitchFamily="34" charset="0"/>
                <a:cs typeface="Arial" panose="020B0604020202020204" pitchFamily="34" charset="0"/>
              </a:rPr>
              <a:t>soglia di rischio CSR effettuando l'analisi di rischio sulla  </a:t>
            </a:r>
            <a:r>
              <a:rPr lang="it-IT" sz="2200" dirty="0" smtClean="0">
                <a:latin typeface="Arial" panose="020B0604020202020204" pitchFamily="34" charset="0"/>
                <a:cs typeface="Arial" panose="020B0604020202020204" pitchFamily="34" charset="0"/>
              </a:rPr>
              <a:t>base dei </a:t>
            </a:r>
            <a:r>
              <a:rPr lang="it-IT" sz="2200" dirty="0">
                <a:latin typeface="Arial" panose="020B0604020202020204" pitchFamily="34" charset="0"/>
                <a:cs typeface="Arial" panose="020B0604020202020204" pitchFamily="34" charset="0"/>
              </a:rPr>
              <a:t>criteri di cui all'allegato 1. </a:t>
            </a:r>
            <a:r>
              <a:rPr lang="it-IT" sz="2200" dirty="0" smtClean="0">
                <a:latin typeface="Arial" panose="020B0604020202020204" pitchFamily="34" charset="0"/>
                <a:cs typeface="Arial" panose="020B0604020202020204" pitchFamily="34" charset="0"/>
              </a:rPr>
              <a:t> In </a:t>
            </a:r>
            <a:r>
              <a:rPr lang="it-IT" sz="2200" dirty="0">
                <a:latin typeface="Arial" panose="020B0604020202020204" pitchFamily="34" charset="0"/>
                <a:cs typeface="Arial" panose="020B0604020202020204" pitchFamily="34" charset="0"/>
              </a:rPr>
              <a:t>entrambi i casi </a:t>
            </a:r>
            <a:r>
              <a:rPr lang="it-IT" sz="2200" dirty="0" err="1">
                <a:latin typeface="Arial" panose="020B0604020202020204" pitchFamily="34" charset="0"/>
                <a:cs typeface="Arial" panose="020B0604020202020204" pitchFamily="34" charset="0"/>
              </a:rPr>
              <a:t>verra'</a:t>
            </a:r>
            <a:r>
              <a:rPr lang="it-IT" sz="2200" dirty="0">
                <a:latin typeface="Arial" panose="020B0604020202020204" pitchFamily="34" charset="0"/>
                <a:cs typeface="Arial" panose="020B0604020202020204" pitchFamily="34" charset="0"/>
              </a:rPr>
              <a:t> presentato alle </a:t>
            </a:r>
            <a:r>
              <a:rPr lang="it-IT" sz="2200" dirty="0" err="1">
                <a:latin typeface="Arial" panose="020B0604020202020204" pitchFamily="34" charset="0"/>
                <a:cs typeface="Arial" panose="020B0604020202020204" pitchFamily="34" charset="0"/>
              </a:rPr>
              <a:t>Autorita'</a:t>
            </a:r>
            <a:r>
              <a:rPr lang="it-IT" sz="2200" dirty="0">
                <a:latin typeface="Arial" panose="020B0604020202020204" pitchFamily="34" charset="0"/>
                <a:cs typeface="Arial" panose="020B0604020202020204" pitchFamily="34" charset="0"/>
              </a:rPr>
              <a:t> competenti un </a:t>
            </a:r>
            <a:r>
              <a:rPr lang="it-IT" sz="2200" dirty="0" smtClean="0">
                <a:latin typeface="Arial" panose="020B0604020202020204" pitchFamily="34" charset="0"/>
                <a:cs typeface="Arial" panose="020B0604020202020204" pitchFamily="34" charset="0"/>
              </a:rPr>
              <a:t> unico  progetto </a:t>
            </a:r>
            <a:r>
              <a:rPr lang="it-IT" sz="2200" dirty="0">
                <a:latin typeface="Arial" panose="020B0604020202020204" pitchFamily="34" charset="0"/>
                <a:cs typeface="Arial" panose="020B0604020202020204" pitchFamily="34" charset="0"/>
              </a:rPr>
              <a:t>di bonifica che </a:t>
            </a:r>
            <a:r>
              <a:rPr lang="it-IT" sz="2200" dirty="0" err="1">
                <a:latin typeface="Arial" panose="020B0604020202020204" pitchFamily="34" charset="0"/>
                <a:cs typeface="Arial" panose="020B0604020202020204" pitchFamily="34" charset="0"/>
              </a:rPr>
              <a:t>comprendera</a:t>
            </a:r>
            <a:r>
              <a:rPr lang="it-IT" sz="2200" dirty="0" err="1" smtClean="0">
                <a:latin typeface="Arial" panose="020B0604020202020204" pitchFamily="34" charset="0"/>
                <a:cs typeface="Arial" panose="020B0604020202020204" pitchFamily="34" charset="0"/>
              </a:rPr>
              <a:t>'</a:t>
            </a:r>
            <a:r>
              <a:rPr lang="it-IT" sz="2200" dirty="0" smtClean="0">
                <a:latin typeface="Arial" panose="020B0604020202020204" pitchFamily="34" charset="0"/>
                <a:cs typeface="Arial" panose="020B0604020202020204" pitchFamily="34" charset="0"/>
              </a:rPr>
              <a:t>:</a:t>
            </a:r>
            <a:endParaRPr lang="it-IT" sz="2200" dirty="0"/>
          </a:p>
        </p:txBody>
      </p:sp>
    </p:spTree>
    <p:extLst>
      <p:ext uri="{BB962C8B-B14F-4D97-AF65-F5344CB8AC3E}">
        <p14:creationId xmlns:p14="http://schemas.microsoft.com/office/powerpoint/2010/main" val="115271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Ambito di applicazione</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sz="2400" b="1" dirty="0"/>
              <a:t>concentrazioni soglia di contaminazione (CSC): </a:t>
            </a:r>
            <a:r>
              <a:rPr lang="it-IT" sz="2400" dirty="0"/>
              <a:t>i livelli di contaminazione delle matrici ambientali che costituiscono valori al di sopra dei quali </a:t>
            </a:r>
            <a:r>
              <a:rPr lang="it-IT" sz="2400" dirty="0" smtClean="0"/>
              <a:t>è </a:t>
            </a:r>
            <a:r>
              <a:rPr lang="it-IT" sz="2400" dirty="0"/>
              <a:t>necessaria la caratterizzazione del sito e l'analisi di rischio sito </a:t>
            </a:r>
            <a:r>
              <a:rPr lang="it-IT" sz="2400" dirty="0" smtClean="0"/>
              <a:t>specifica.</a:t>
            </a:r>
          </a:p>
          <a:p>
            <a:pPr algn="just"/>
            <a:r>
              <a:rPr lang="it-IT" sz="2400" dirty="0" smtClean="0"/>
              <a:t>Nel </a:t>
            </a:r>
            <a:r>
              <a:rPr lang="it-IT" sz="2400" dirty="0"/>
              <a:t>caso in cui il sito potenzialmente contaminato sia ubicato in un'area interessata da fenomeni antropici o naturali che abbiano determinato il superamento di una o </a:t>
            </a:r>
            <a:r>
              <a:rPr lang="it-IT" sz="2400" dirty="0" smtClean="0"/>
              <a:t>più </a:t>
            </a:r>
            <a:r>
              <a:rPr lang="it-IT" sz="2400" dirty="0"/>
              <a:t>concentrazioni soglia di contaminazione, queste ultime si assumono pari al valore di fondo esistente per tutti i parametri superati</a:t>
            </a:r>
            <a:r>
              <a:rPr lang="it-IT" dirty="0"/>
              <a:t>; </a:t>
            </a:r>
          </a:p>
        </p:txBody>
      </p:sp>
    </p:spTree>
    <p:extLst>
      <p:ext uri="{BB962C8B-B14F-4D97-AF65-F5344CB8AC3E}">
        <p14:creationId xmlns:p14="http://schemas.microsoft.com/office/powerpoint/2010/main" val="907655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Ridotte dimensioni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997152"/>
          </a:xfrm>
        </p:spPr>
        <p:txBody>
          <a:bodyPr>
            <a:noAutofit/>
          </a:bodyPr>
          <a:lstStyle/>
          <a:p>
            <a:pPr marL="0" lvl="0" indent="0" algn="just">
              <a:buNone/>
            </a:pPr>
            <a:endParaRPr lang="it-IT" sz="1800" dirty="0">
              <a:solidFill>
                <a:prstClr val="black"/>
              </a:solidFill>
              <a:latin typeface="Arial" panose="020B0604020202020204" pitchFamily="34" charset="0"/>
              <a:cs typeface="Arial" panose="020B0604020202020204" pitchFamily="34" charset="0"/>
            </a:endParaRPr>
          </a:p>
          <a:p>
            <a:pPr marL="0" lvl="0" indent="0" algn="just">
              <a:buNone/>
            </a:pPr>
            <a:r>
              <a:rPr lang="it-IT" sz="1800" dirty="0" smtClean="0">
                <a:solidFill>
                  <a:prstClr val="black"/>
                </a:solidFill>
                <a:latin typeface="Arial" panose="020B0604020202020204" pitchFamily="34" charset="0"/>
                <a:cs typeface="Arial" panose="020B0604020202020204" pitchFamily="34" charset="0"/>
              </a:rPr>
              <a:t>1</a:t>
            </a:r>
            <a:r>
              <a:rPr lang="it-IT" sz="1800" dirty="0">
                <a:solidFill>
                  <a:prstClr val="black"/>
                </a:solidFill>
                <a:latin typeface="Arial" panose="020B0604020202020204" pitchFamily="34" charset="0"/>
                <a:cs typeface="Arial" panose="020B0604020202020204" pitchFamily="34" charset="0"/>
              </a:rPr>
              <a:t>. la descrizione della situazione di contaminazione riscontrata  a seguito delle </a:t>
            </a:r>
            <a:r>
              <a:rPr lang="it-IT" sz="1800" dirty="0" err="1">
                <a:solidFill>
                  <a:prstClr val="black"/>
                </a:solidFill>
                <a:latin typeface="Arial" panose="020B0604020202020204" pitchFamily="34" charset="0"/>
                <a:cs typeface="Arial" panose="020B0604020202020204" pitchFamily="34" charset="0"/>
              </a:rPr>
              <a:t>attivita'</a:t>
            </a:r>
            <a:r>
              <a:rPr lang="it-IT" sz="1800" dirty="0">
                <a:solidFill>
                  <a:prstClr val="black"/>
                </a:solidFill>
                <a:latin typeface="Arial" panose="020B0604020202020204" pitchFamily="34" charset="0"/>
                <a:cs typeface="Arial" panose="020B0604020202020204" pitchFamily="34" charset="0"/>
              </a:rPr>
              <a:t> di caratterizzazione eseguite, </a:t>
            </a:r>
          </a:p>
          <a:p>
            <a:pPr marL="0" lvl="0" indent="0" algn="just">
              <a:buNone/>
            </a:pPr>
            <a:r>
              <a:rPr lang="it-IT" sz="1800" dirty="0" smtClean="0">
                <a:solidFill>
                  <a:prstClr val="black"/>
                </a:solidFill>
                <a:latin typeface="Arial" panose="020B0604020202020204" pitchFamily="34" charset="0"/>
                <a:cs typeface="Arial" panose="020B0604020202020204" pitchFamily="34" charset="0"/>
              </a:rPr>
              <a:t>2</a:t>
            </a:r>
            <a:r>
              <a:rPr lang="it-IT" sz="1800" dirty="0">
                <a:solidFill>
                  <a:prstClr val="black"/>
                </a:solidFill>
                <a:latin typeface="Arial" panose="020B0604020202020204" pitchFamily="34" charset="0"/>
                <a:cs typeface="Arial" panose="020B0604020202020204" pitchFamily="34" charset="0"/>
              </a:rPr>
              <a:t>. gli eventuali  interventi  di  messa  in  sicurezza  d’emergenza adottati o in fase di  esecuzione  per  assicurare  la  tutela  della salute e dell'ambiente, </a:t>
            </a:r>
          </a:p>
          <a:p>
            <a:pPr marL="0" lvl="0" indent="0" algn="just">
              <a:buNone/>
            </a:pPr>
            <a:r>
              <a:rPr lang="it-IT" sz="1800" dirty="0" smtClean="0">
                <a:solidFill>
                  <a:prstClr val="black"/>
                </a:solidFill>
                <a:latin typeface="Arial" panose="020B0604020202020204" pitchFamily="34" charset="0"/>
                <a:cs typeface="Arial" panose="020B0604020202020204" pitchFamily="34" charset="0"/>
              </a:rPr>
              <a:t>3</a:t>
            </a:r>
            <a:r>
              <a:rPr lang="it-IT" sz="1800" dirty="0">
                <a:solidFill>
                  <a:prstClr val="black"/>
                </a:solidFill>
                <a:latin typeface="Arial" panose="020B0604020202020204" pitchFamily="34" charset="0"/>
                <a:cs typeface="Arial" panose="020B0604020202020204" pitchFamily="34" charset="0"/>
              </a:rPr>
              <a:t>. la descrizione degli interventi di bonifica  da  eseguire  sulla base: </a:t>
            </a:r>
          </a:p>
          <a:p>
            <a:pPr marL="0" lvl="0" indent="0" algn="just">
              <a:buNone/>
            </a:pPr>
            <a:r>
              <a:rPr lang="it-IT" sz="1800" dirty="0" smtClean="0">
                <a:solidFill>
                  <a:prstClr val="black"/>
                </a:solidFill>
                <a:latin typeface="Arial" panose="020B0604020202020204" pitchFamily="34" charset="0"/>
                <a:cs typeface="Arial" panose="020B0604020202020204" pitchFamily="34" charset="0"/>
              </a:rPr>
              <a:t>a</a:t>
            </a:r>
            <a:r>
              <a:rPr lang="it-IT" sz="1800" dirty="0">
                <a:solidFill>
                  <a:prstClr val="black"/>
                </a:solidFill>
                <a:latin typeface="Arial" panose="020B0604020202020204" pitchFamily="34" charset="0"/>
                <a:cs typeface="Arial" panose="020B0604020202020204" pitchFamily="34" charset="0"/>
              </a:rPr>
              <a:t>)  dei  risultati  della  caratterizzazione   per   riportare   la contaminazione ai valori di CSC; </a:t>
            </a:r>
            <a:r>
              <a:rPr lang="it-IT" sz="1800" dirty="0" smtClean="0">
                <a:solidFill>
                  <a:prstClr val="black"/>
                </a:solidFill>
                <a:latin typeface="Arial" panose="020B0604020202020204" pitchFamily="34" charset="0"/>
                <a:cs typeface="Arial" panose="020B0604020202020204" pitchFamily="34" charset="0"/>
              </a:rPr>
              <a:t>oppure </a:t>
            </a:r>
          </a:p>
          <a:p>
            <a:pPr marL="0" lvl="0" indent="0" algn="just">
              <a:buNone/>
            </a:pPr>
            <a:r>
              <a:rPr lang="it-IT" sz="1800" dirty="0" smtClean="0">
                <a:solidFill>
                  <a:prstClr val="black"/>
                </a:solidFill>
                <a:latin typeface="Arial" panose="020B0604020202020204" pitchFamily="34" charset="0"/>
                <a:cs typeface="Arial" panose="020B0604020202020204" pitchFamily="34" charset="0"/>
              </a:rPr>
              <a:t>b</a:t>
            </a:r>
            <a:r>
              <a:rPr lang="it-IT" sz="1800" dirty="0">
                <a:solidFill>
                  <a:prstClr val="black"/>
                </a:solidFill>
                <a:latin typeface="Arial" panose="020B0604020202020204" pitchFamily="34" charset="0"/>
                <a:cs typeface="Arial" panose="020B0604020202020204" pitchFamily="34" charset="0"/>
              </a:rPr>
              <a:t>) dell'analisi di rischio sito-specifica di cui all'allegato 1 per portare la contaminazione ai valori di CSR.</a:t>
            </a:r>
          </a:p>
          <a:p>
            <a:pPr marL="0" lvl="0" indent="0" algn="just">
              <a:buNone/>
            </a:pPr>
            <a:r>
              <a:rPr lang="it-IT" sz="1800" dirty="0">
                <a:solidFill>
                  <a:prstClr val="black"/>
                </a:solidFill>
                <a:latin typeface="Arial" panose="020B0604020202020204" pitchFamily="34" charset="0"/>
                <a:cs typeface="Arial" panose="020B0604020202020204" pitchFamily="34" charset="0"/>
              </a:rPr>
              <a:t> </a:t>
            </a:r>
          </a:p>
          <a:p>
            <a:pPr marL="0" lvl="0" indent="0" algn="just">
              <a:buNone/>
            </a:pPr>
            <a:r>
              <a:rPr lang="it-IT" sz="1800" dirty="0">
                <a:solidFill>
                  <a:prstClr val="black"/>
                </a:solidFill>
                <a:latin typeface="Arial" panose="020B0604020202020204" pitchFamily="34" charset="0"/>
                <a:cs typeface="Arial" panose="020B0604020202020204" pitchFamily="34" charset="0"/>
              </a:rPr>
              <a:t>Tale progetto di bonifica </a:t>
            </a:r>
            <a:r>
              <a:rPr lang="it-IT" sz="1800" dirty="0" smtClean="0">
                <a:solidFill>
                  <a:prstClr val="black"/>
                </a:solidFill>
                <a:latin typeface="Arial" panose="020B0604020202020204" pitchFamily="34" charset="0"/>
                <a:cs typeface="Arial" panose="020B0604020202020204" pitchFamily="34" charset="0"/>
              </a:rPr>
              <a:t>dovrà </a:t>
            </a:r>
            <a:r>
              <a:rPr lang="it-IT" sz="1800" dirty="0">
                <a:solidFill>
                  <a:prstClr val="black"/>
                </a:solidFill>
                <a:latin typeface="Arial" panose="020B0604020202020204" pitchFamily="34" charset="0"/>
                <a:cs typeface="Arial" panose="020B0604020202020204" pitchFamily="34" charset="0"/>
              </a:rPr>
              <a:t>essere approvato  dalle  </a:t>
            </a:r>
            <a:r>
              <a:rPr lang="it-IT" sz="1800" dirty="0" smtClean="0">
                <a:solidFill>
                  <a:prstClr val="black"/>
                </a:solidFill>
                <a:latin typeface="Arial" panose="020B0604020202020204" pitchFamily="34" charset="0"/>
                <a:cs typeface="Arial" panose="020B0604020202020204" pitchFamily="34" charset="0"/>
              </a:rPr>
              <a:t>autorità </a:t>
            </a:r>
            <a:r>
              <a:rPr lang="it-IT" sz="1800" dirty="0">
                <a:solidFill>
                  <a:prstClr val="black"/>
                </a:solidFill>
                <a:latin typeface="Arial" panose="020B0604020202020204" pitchFamily="34" charset="0"/>
                <a:cs typeface="Arial" panose="020B0604020202020204" pitchFamily="34" charset="0"/>
              </a:rPr>
              <a:t>competenti, entro 60 giorni dalla presentazione dello  stesso,  prima dell'esecuzione degli interventi di bonifica. </a:t>
            </a:r>
          </a:p>
          <a:p>
            <a:pPr marL="0" lvl="0" indent="0" algn="just">
              <a:buNone/>
            </a:pPr>
            <a:endParaRPr lang="it-IT" sz="800" dirty="0">
              <a:solidFill>
                <a:prstClr val="black"/>
              </a:solidFill>
            </a:endParaRPr>
          </a:p>
          <a:p>
            <a:pPr marL="0" indent="0" algn="just">
              <a:buNone/>
            </a:pPr>
            <a:endParaRPr lang="it-IT" sz="800" dirty="0"/>
          </a:p>
        </p:txBody>
      </p:sp>
    </p:spTree>
    <p:extLst>
      <p:ext uri="{BB962C8B-B14F-4D97-AF65-F5344CB8AC3E}">
        <p14:creationId xmlns:p14="http://schemas.microsoft.com/office/powerpoint/2010/main" val="3732109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Ridotte dimensioni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925144"/>
          </a:xfrm>
        </p:spPr>
        <p:txBody>
          <a:bodyPr>
            <a:normAutofit fontScale="70000" lnSpcReduction="20000"/>
          </a:bodyPr>
          <a:lstStyle/>
          <a:p>
            <a:pPr marL="0" indent="0" algn="just">
              <a:buNone/>
            </a:pPr>
            <a:r>
              <a:rPr lang="it-IT" dirty="0"/>
              <a:t>- 3° caso </a:t>
            </a:r>
          </a:p>
          <a:p>
            <a:pPr marL="0" indent="0" algn="just">
              <a:buNone/>
            </a:pPr>
            <a:r>
              <a:rPr lang="it-IT" dirty="0"/>
              <a:t>  Qualora si riscontri una contaminazione della  falda,  il  </a:t>
            </a:r>
            <a:r>
              <a:rPr lang="it-IT" dirty="0" smtClean="0"/>
              <a:t>soggetto responsabile </a:t>
            </a:r>
            <a:r>
              <a:rPr lang="it-IT" dirty="0" err="1"/>
              <a:t>provvedera'</a:t>
            </a:r>
            <a:r>
              <a:rPr lang="it-IT" dirty="0"/>
              <a:t> alla presentazione alle </a:t>
            </a:r>
            <a:r>
              <a:rPr lang="it-IT" dirty="0" err="1"/>
              <a:t>autorita'</a:t>
            </a:r>
            <a:r>
              <a:rPr lang="it-IT" dirty="0"/>
              <a:t> </a:t>
            </a:r>
            <a:r>
              <a:rPr lang="it-IT" dirty="0" smtClean="0"/>
              <a:t>competenti entro </a:t>
            </a:r>
            <a:r>
              <a:rPr lang="it-IT" dirty="0"/>
              <a:t>novembre di un unico progetto di bonifica che </a:t>
            </a:r>
            <a:r>
              <a:rPr lang="it-IT" dirty="0" err="1"/>
              <a:t>comprendera'</a:t>
            </a:r>
            <a:r>
              <a:rPr lang="it-IT" dirty="0"/>
              <a:t>: </a:t>
            </a:r>
          </a:p>
          <a:p>
            <a:pPr marL="0" indent="0" algn="just">
              <a:buNone/>
            </a:pPr>
            <a:r>
              <a:rPr lang="it-IT" dirty="0"/>
              <a:t>  1) la descrizione della situazione di contaminazione riscontrata  </a:t>
            </a:r>
            <a:r>
              <a:rPr lang="it-IT" dirty="0" smtClean="0"/>
              <a:t>a seguito </a:t>
            </a:r>
            <a:r>
              <a:rPr lang="it-IT" dirty="0"/>
              <a:t>delle </a:t>
            </a:r>
            <a:r>
              <a:rPr lang="it-IT" dirty="0" err="1"/>
              <a:t>attivita'</a:t>
            </a:r>
            <a:r>
              <a:rPr lang="it-IT" dirty="0"/>
              <a:t> di caratterizzazione eseguite, </a:t>
            </a:r>
            <a:r>
              <a:rPr lang="it-IT" dirty="0" smtClean="0"/>
              <a:t> </a:t>
            </a:r>
            <a:endParaRPr lang="it-IT" dirty="0"/>
          </a:p>
          <a:p>
            <a:pPr marL="0" indent="0" algn="just">
              <a:buNone/>
            </a:pPr>
            <a:r>
              <a:rPr lang="it-IT" dirty="0"/>
              <a:t>  2) gli eventuali  interventi  di  messa  in  sicurezza  </a:t>
            </a:r>
            <a:r>
              <a:rPr lang="it-IT" dirty="0" smtClean="0"/>
              <a:t>d'emergenza adottati </a:t>
            </a:r>
            <a:r>
              <a:rPr lang="it-IT" dirty="0"/>
              <a:t>o in fase di  esecuzione  per  assicurare  la  tutela  </a:t>
            </a:r>
            <a:r>
              <a:rPr lang="it-IT" dirty="0" smtClean="0"/>
              <a:t>della salute </a:t>
            </a:r>
            <a:r>
              <a:rPr lang="it-IT" dirty="0"/>
              <a:t>e dell'ambiente, </a:t>
            </a:r>
          </a:p>
          <a:p>
            <a:pPr marL="0" indent="0" algn="just">
              <a:buNone/>
            </a:pPr>
            <a:r>
              <a:rPr lang="it-IT" dirty="0"/>
              <a:t>  3) la descrizione degli interventi di bonifica  da  </a:t>
            </a:r>
            <a:r>
              <a:rPr lang="it-IT" dirty="0" smtClean="0"/>
              <a:t>eseguire sulla base </a:t>
            </a:r>
            <a:r>
              <a:rPr lang="it-IT" dirty="0"/>
              <a:t>dell'analisi di rischio sito-specifica di cui all'allegato 1 </a:t>
            </a:r>
            <a:r>
              <a:rPr lang="it-IT" dirty="0" smtClean="0"/>
              <a:t>per portare </a:t>
            </a:r>
            <a:r>
              <a:rPr lang="it-IT" dirty="0"/>
              <a:t>la contaminazione ai valori di CSR. </a:t>
            </a:r>
            <a:r>
              <a:rPr lang="it-IT" dirty="0" smtClean="0"/>
              <a:t> </a:t>
            </a:r>
            <a:endParaRPr lang="it-IT" dirty="0"/>
          </a:p>
          <a:p>
            <a:pPr marL="0" indent="0" algn="just">
              <a:buNone/>
            </a:pPr>
            <a:r>
              <a:rPr lang="it-IT" dirty="0" smtClean="0"/>
              <a:t>Tale </a:t>
            </a:r>
            <a:r>
              <a:rPr lang="it-IT" dirty="0"/>
              <a:t>progetto di bonifica </a:t>
            </a:r>
            <a:r>
              <a:rPr lang="it-IT" dirty="0" err="1"/>
              <a:t>dovra'</a:t>
            </a:r>
            <a:r>
              <a:rPr lang="it-IT" dirty="0"/>
              <a:t> essere approvato  dalle  </a:t>
            </a:r>
            <a:r>
              <a:rPr lang="it-IT" dirty="0" err="1" smtClean="0"/>
              <a:t>autorita‘</a:t>
            </a:r>
            <a:r>
              <a:rPr lang="it-IT" dirty="0" smtClean="0"/>
              <a:t> competenti</a:t>
            </a:r>
            <a:r>
              <a:rPr lang="it-IT" dirty="0"/>
              <a:t>, entro sessanta giorni dalla presentazione  dello  stesso,</a:t>
            </a:r>
          </a:p>
          <a:p>
            <a:pPr marL="0" indent="0" algn="just">
              <a:buNone/>
            </a:pPr>
            <a:r>
              <a:rPr lang="it-IT" dirty="0"/>
              <a:t>prima dell'esecuzione degli interventi di bonifica. </a:t>
            </a:r>
          </a:p>
          <a:p>
            <a:pPr marL="0" indent="0">
              <a:buNone/>
            </a:pPr>
            <a:endParaRPr lang="it-IT" dirty="0"/>
          </a:p>
        </p:txBody>
      </p:sp>
    </p:spTree>
    <p:extLst>
      <p:ext uri="{BB962C8B-B14F-4D97-AF65-F5344CB8AC3E}">
        <p14:creationId xmlns:p14="http://schemas.microsoft.com/office/powerpoint/2010/main" val="346555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Ambito di applicazione</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dirty="0">
                <a:solidFill>
                  <a:srgbClr val="FF0000"/>
                </a:solidFill>
              </a:rPr>
              <a:t>sito contaminato</a:t>
            </a:r>
            <a:r>
              <a:rPr lang="it-IT" dirty="0"/>
              <a:t>: un sito nel quale i valori delle concentrazioni soglia di rischio (CSR), determinati con l'applicazione della procedura di analisi di rischio </a:t>
            </a:r>
            <a:r>
              <a:rPr lang="it-IT" dirty="0" smtClean="0"/>
              <a:t>sulla </a:t>
            </a:r>
            <a:r>
              <a:rPr lang="it-IT" dirty="0"/>
              <a:t>base dei risultati del piano di caratterizzazione, risultano superati; </a:t>
            </a:r>
          </a:p>
        </p:txBody>
      </p:sp>
    </p:spTree>
    <p:extLst>
      <p:ext uri="{BB962C8B-B14F-4D97-AF65-F5344CB8AC3E}">
        <p14:creationId xmlns:p14="http://schemas.microsoft.com/office/powerpoint/2010/main" val="175905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Ambito di applicazione</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sz="2800" b="1" dirty="0"/>
              <a:t>concentrazioni soglia di rischio (CSR): </a:t>
            </a:r>
            <a:r>
              <a:rPr lang="it-IT" sz="2800" dirty="0"/>
              <a:t>i livelli di contaminazione delle matrici ambientali, da determinare caso per caso con l'applicazione della procedura di analisi di rischio sito specifica </a:t>
            </a:r>
            <a:r>
              <a:rPr lang="it-IT" sz="2800" dirty="0" smtClean="0"/>
              <a:t>e </a:t>
            </a:r>
            <a:r>
              <a:rPr lang="it-IT" sz="2800" dirty="0"/>
              <a:t>sulla base dei risultati del piano di caratterizzazione, il cui superamento richiede la messa in sicurezza e la bonifica. I livelli di concentrazione </a:t>
            </a:r>
            <a:r>
              <a:rPr lang="it-IT" sz="2800" dirty="0" smtClean="0"/>
              <a:t>così </a:t>
            </a:r>
            <a:r>
              <a:rPr lang="it-IT" sz="2800" dirty="0"/>
              <a:t>definiti costituiscono i livelli di </a:t>
            </a:r>
            <a:r>
              <a:rPr lang="it-IT" sz="2800" dirty="0" smtClean="0"/>
              <a:t>accettabilità </a:t>
            </a:r>
            <a:r>
              <a:rPr lang="it-IT" sz="2800" dirty="0"/>
              <a:t>per il sito</a:t>
            </a:r>
            <a:r>
              <a:rPr lang="it-IT" dirty="0"/>
              <a:t>;</a:t>
            </a:r>
          </a:p>
        </p:txBody>
      </p:sp>
    </p:spTree>
    <p:extLst>
      <p:ext uri="{BB962C8B-B14F-4D97-AF65-F5344CB8AC3E}">
        <p14:creationId xmlns:p14="http://schemas.microsoft.com/office/powerpoint/2010/main" val="2457469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effectLst>
                  <a:outerShdw blurRad="38100" dist="38100" dir="2700000" algn="tl">
                    <a:srgbClr val="000000">
                      <a:alpha val="43137"/>
                    </a:srgbClr>
                  </a:outerShdw>
                </a:effectLst>
              </a:rPr>
              <a:t>Ambito di applicazione</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algn="just"/>
            <a:r>
              <a:rPr lang="it-IT" b="1" dirty="0"/>
              <a:t>sito non contaminato</a:t>
            </a:r>
            <a:r>
              <a:rPr lang="it-IT" dirty="0"/>
              <a:t>: un sito nel quale la contaminazione rilevata nelle matrice ambientali risulti inferiore ai valori di concentrazione soglia di contaminazione (CSC) oppure, se superiore, risulti comunque inferiore ai valori di concentrazione soglia di rischio (CSR) determinate a seguito dell'analisi di rischio sanitario e ambientale sito specifica; </a:t>
            </a:r>
          </a:p>
        </p:txBody>
      </p:sp>
    </p:spTree>
    <p:extLst>
      <p:ext uri="{BB962C8B-B14F-4D97-AF65-F5344CB8AC3E}">
        <p14:creationId xmlns:p14="http://schemas.microsoft.com/office/powerpoint/2010/main" val="3861420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712967"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394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Siti contaminati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r>
              <a:rPr lang="it-IT" dirty="0" smtClean="0"/>
              <a:t>Siti potenzialmente contaminati: 15.000</a:t>
            </a:r>
          </a:p>
          <a:p>
            <a:r>
              <a:rPr lang="it-IT" dirty="0" smtClean="0"/>
              <a:t>Siti contaminati: 3.400</a:t>
            </a:r>
          </a:p>
          <a:p>
            <a:pPr marL="0" indent="0">
              <a:buNone/>
            </a:pPr>
            <a:endParaRPr lang="it-IT" dirty="0"/>
          </a:p>
        </p:txBody>
      </p:sp>
    </p:spTree>
    <p:extLst>
      <p:ext uri="{BB962C8B-B14F-4D97-AF65-F5344CB8AC3E}">
        <p14:creationId xmlns:p14="http://schemas.microsoft.com/office/powerpoint/2010/main" val="3354016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2751</Words>
  <Application>Microsoft Office PowerPoint</Application>
  <PresentationFormat>Presentazione su schermo (4:3)</PresentationFormat>
  <Paragraphs>128</Paragraphs>
  <Slides>41</Slides>
  <Notes>0</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Tema di Office</vt:lpstr>
      <vt:lpstr>La bonifica dei siti contaminati</vt:lpstr>
      <vt:lpstr>La bonifica dei siti contaminati</vt:lpstr>
      <vt:lpstr>Ambito di applicazione</vt:lpstr>
      <vt:lpstr>Ambito di applicazione</vt:lpstr>
      <vt:lpstr>Ambito di applicazione</vt:lpstr>
      <vt:lpstr>Ambito di applicazione</vt:lpstr>
      <vt:lpstr>Ambito di applicazione</vt:lpstr>
      <vt:lpstr>Presentazione standard di PowerPoint</vt:lpstr>
      <vt:lpstr>Siti contaminati</vt:lpstr>
      <vt:lpstr>Siti di interesse nazionale (SIN)</vt:lpstr>
      <vt:lpstr>Siti di interesse nazionale (SIN)</vt:lpstr>
      <vt:lpstr>Siti di interesse nazionale (SIN)</vt:lpstr>
      <vt:lpstr>Procedura</vt:lpstr>
      <vt:lpstr>Procedura</vt:lpstr>
      <vt:lpstr>Procedura</vt:lpstr>
      <vt:lpstr>Procedura</vt:lpstr>
      <vt:lpstr>Procedura</vt:lpstr>
      <vt:lpstr>Procedura</vt:lpstr>
      <vt:lpstr>Procedura</vt:lpstr>
      <vt:lpstr>Procedura</vt:lpstr>
      <vt:lpstr>Procedura</vt:lpstr>
      <vt:lpstr>Procedura</vt:lpstr>
      <vt:lpstr>Procedura</vt:lpstr>
      <vt:lpstr>Procedura</vt:lpstr>
      <vt:lpstr>Procedura</vt:lpstr>
      <vt:lpstr>Procedura</vt:lpstr>
      <vt:lpstr>Procedura</vt:lpstr>
      <vt:lpstr>Procedura</vt:lpstr>
      <vt:lpstr>Procedura</vt:lpstr>
      <vt:lpstr>Procedura</vt:lpstr>
      <vt:lpstr>Procedura</vt:lpstr>
      <vt:lpstr>Procedura</vt:lpstr>
      <vt:lpstr>Procedura</vt:lpstr>
      <vt:lpstr>Comune</vt:lpstr>
      <vt:lpstr>Sequestro</vt:lpstr>
      <vt:lpstr>Controlli</vt:lpstr>
      <vt:lpstr>Ridotte dimensioni</vt:lpstr>
      <vt:lpstr>Ridotte dimensioni </vt:lpstr>
      <vt:lpstr>Ridotte dimensioni</vt:lpstr>
      <vt:lpstr>Ridotte dimensioni</vt:lpstr>
      <vt:lpstr>Ridotte dimensioni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bonifica dei siti contaminati</dc:title>
  <dc:creator>Calcagno</dc:creator>
  <cp:lastModifiedBy>pz</cp:lastModifiedBy>
  <cp:revision>12</cp:revision>
  <dcterms:created xsi:type="dcterms:W3CDTF">2015-04-04T10:08:11Z</dcterms:created>
  <dcterms:modified xsi:type="dcterms:W3CDTF">2016-03-25T16:10:27Z</dcterms:modified>
</cp:coreProperties>
</file>