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97465-1057-4C7F-857F-BC1F0CAE863E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F748-11A5-455A-9BBE-F970E185B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11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8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3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61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3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288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58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16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21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63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4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07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Case-study.</a:t>
            </a:r>
            <a:br>
              <a:rPr lang="en-GB" dirty="0" smtClean="0"/>
            </a:br>
            <a:r>
              <a:rPr lang="en-GB" dirty="0" smtClean="0"/>
              <a:t>Methodological guidelines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deal with a case of the ECJ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5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Order!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→ arrange your case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1373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Keep in mind that a proper approach requires to identify the matter at hand and to distinguish the different issues: what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your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 What problems arise? → what issues did the ECJ addressed? How?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factual aspects of the case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legal issue(s) at stake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5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factual background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28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Keep in mind the features of the preliminary ruling → the ECJ deals with a specific legal issue (interpretation of EU law) referred to it by a national court before which a case is pending (main proceedings)</a:t>
            </a:r>
          </a:p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Look at the main proceedings → in order to define the case → identify →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relevant facts → bearing in mind which freedom applies (ex. cross-border factor)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national rule whose compatibility with EU law is to be determined by the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seised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court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1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The legal issues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1845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approach the law issues at stake</a:t>
            </a:r>
          </a:p>
          <a:p>
            <a:pPr marL="0" indent="0" algn="ctr"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 marL="0" indent="0" algn="ctr"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remarks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look (only) at the final outcome (the decision), but also and above all at the legal reasoning!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Keep in mind the dialectical structure of judicial proceedings → Court’s rulings is based upon the opposite arguments put forward by the parties → don’t forget the Opinion of the Advocate General!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Remember: you are required to study past cases in order to learn how to solve new ones → you don’t have to tell a story! You have to show your ability to understand the case thanks to the skills you are supposed to have acquired</a:t>
            </a:r>
          </a:p>
        </p:txBody>
      </p:sp>
    </p:spTree>
    <p:extLst>
      <p:ext uri="{BB962C8B-B14F-4D97-AF65-F5344CB8AC3E}">
        <p14:creationId xmlns:p14="http://schemas.microsoft.com/office/powerpoint/2010/main" val="157157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Your minimum task is to determine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→ What are the relevant EU rules? Do they apply to the case at hand? Why?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problem the ECJ is faced with?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Court’s decision? (ex. whether the national rule is a restriction or not)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arguments such a decision is based upon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 Quote the relevant parts (numbered paragraphs) of the judgment!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thorough analysis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7525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 critical assessment of the Court’s rulings</a:t>
            </a:r>
          </a:p>
          <a:p>
            <a:pPr marL="0" indent="0" algn="ctr"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↓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 legal background: the decision at hand cannot be read without taking duly into account the previous case-law → is the ECJ merely “applying” the settled case-law or is it adding something or specifying it? → what is the added value of the case (why it is worthy to be studied)?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rationale underlying the Court’s decision? → namely which concept of “restriction on free movement” is the Court pointing out?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70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458</Words>
  <Application>Microsoft Office PowerPoint</Application>
  <PresentationFormat>Presentazione su schermo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Case-study. Methodological guidelines</vt:lpstr>
      <vt:lpstr>Order! → arrange your case</vt:lpstr>
      <vt:lpstr>The factual background</vt:lpstr>
      <vt:lpstr>The legal issues</vt:lpstr>
      <vt:lpstr>Presentazione standard di PowerPoint</vt:lpstr>
      <vt:lpstr>A thorough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Case-study. Methodological guidelines</dc:title>
  <dc:creator>Gaetano Vitellino</dc:creator>
  <cp:lastModifiedBy>Gaetano Vitellino</cp:lastModifiedBy>
  <cp:revision>10</cp:revision>
  <dcterms:created xsi:type="dcterms:W3CDTF">2015-10-28T18:23:20Z</dcterms:created>
  <dcterms:modified xsi:type="dcterms:W3CDTF">2015-10-28T19:55:10Z</dcterms:modified>
</cp:coreProperties>
</file>