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2" r:id="rId4"/>
    <p:sldId id="291" r:id="rId5"/>
    <p:sldId id="263" r:id="rId6"/>
    <p:sldId id="264" r:id="rId7"/>
    <p:sldId id="308" r:id="rId8"/>
    <p:sldId id="292" r:id="rId9"/>
    <p:sldId id="293" r:id="rId10"/>
    <p:sldId id="294" r:id="rId11"/>
    <p:sldId id="265" r:id="rId12"/>
    <p:sldId id="295" r:id="rId13"/>
    <p:sldId id="296" r:id="rId14"/>
    <p:sldId id="297" r:id="rId15"/>
    <p:sldId id="298" r:id="rId16"/>
    <p:sldId id="299" r:id="rId17"/>
    <p:sldId id="300" r:id="rId18"/>
    <p:sldId id="310" r:id="rId19"/>
    <p:sldId id="309" r:id="rId20"/>
    <p:sldId id="302" r:id="rId21"/>
    <p:sldId id="303" r:id="rId22"/>
    <p:sldId id="304" r:id="rId23"/>
    <p:sldId id="305" r:id="rId24"/>
    <p:sldId id="307" r:id="rId25"/>
    <p:sldId id="306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16A0E-9699-4F27-8199-03F3DC0A21B3}" type="doc">
      <dgm:prSet loTypeId="urn:microsoft.com/office/officeart/2005/8/layout/venn2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0DE2170F-9014-48DD-AAF3-9C9735568D41}">
      <dgm:prSet phldrT="[Testo]" custT="1"/>
      <dgm:spPr/>
      <dgm:t>
        <a:bodyPr/>
        <a:lstStyle/>
        <a:p>
          <a:r>
            <a:rPr lang="it-IT" sz="2000" dirty="0" err="1" smtClean="0">
              <a:solidFill>
                <a:schemeClr val="tx1"/>
              </a:solidFill>
            </a:rPr>
            <a:t>Decision-making</a:t>
          </a:r>
          <a:r>
            <a:rPr lang="it-IT" sz="2000" dirty="0" smtClean="0">
              <a:solidFill>
                <a:schemeClr val="tx1"/>
              </a:solidFill>
            </a:rPr>
            <a:t> </a:t>
          </a:r>
          <a:r>
            <a:rPr lang="it-IT" sz="2000" dirty="0" err="1" smtClean="0">
              <a:solidFill>
                <a:schemeClr val="tx1"/>
              </a:solidFill>
            </a:rPr>
            <a:t>system</a:t>
          </a:r>
          <a:endParaRPr lang="it-IT" sz="2000" dirty="0">
            <a:solidFill>
              <a:schemeClr val="tx1"/>
            </a:solidFill>
          </a:endParaRPr>
        </a:p>
      </dgm:t>
    </dgm:pt>
    <dgm:pt modelId="{C6BA982D-674D-4EFC-A4BF-662843C0F5B4}" type="parTrans" cxnId="{1CE7C9CA-3DC2-4845-830E-A1DA3A3AA424}">
      <dgm:prSet/>
      <dgm:spPr/>
      <dgm:t>
        <a:bodyPr/>
        <a:lstStyle/>
        <a:p>
          <a:endParaRPr lang="it-IT"/>
        </a:p>
      </dgm:t>
    </dgm:pt>
    <dgm:pt modelId="{494A45EF-3807-485E-A21C-FB16E142BE1F}" type="sibTrans" cxnId="{1CE7C9CA-3DC2-4845-830E-A1DA3A3AA424}">
      <dgm:prSet/>
      <dgm:spPr/>
      <dgm:t>
        <a:bodyPr/>
        <a:lstStyle/>
        <a:p>
          <a:endParaRPr lang="it-IT"/>
        </a:p>
      </dgm:t>
    </dgm:pt>
    <dgm:pt modelId="{75DDDC05-B0F2-4FE2-B821-EA9F44C3CB00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tx1"/>
              </a:solidFill>
            </a:rPr>
            <a:t>Side-</a:t>
          </a:r>
          <a:r>
            <a:rPr lang="it-IT" sz="2000" dirty="0" err="1" smtClean="0">
              <a:solidFill>
                <a:schemeClr val="tx1"/>
              </a:solidFill>
            </a:rPr>
            <a:t>markers</a:t>
          </a:r>
          <a:r>
            <a:rPr lang="it-IT" sz="2000" dirty="0" smtClean="0">
              <a:solidFill>
                <a:schemeClr val="tx1"/>
              </a:solidFill>
            </a:rPr>
            <a:t> connection</a:t>
          </a:r>
          <a:endParaRPr lang="it-IT" sz="2000" dirty="0">
            <a:solidFill>
              <a:schemeClr val="tx1"/>
            </a:solidFill>
          </a:endParaRPr>
        </a:p>
      </dgm:t>
    </dgm:pt>
    <dgm:pt modelId="{5CE20BF8-29F6-4DFD-9897-92F8F6F21EF2}" type="parTrans" cxnId="{3FD93E69-29D6-461C-A746-44DF203604B6}">
      <dgm:prSet/>
      <dgm:spPr/>
      <dgm:t>
        <a:bodyPr/>
        <a:lstStyle/>
        <a:p>
          <a:endParaRPr lang="it-IT"/>
        </a:p>
      </dgm:t>
    </dgm:pt>
    <dgm:pt modelId="{7908EB74-A2DD-44C2-8F26-5F9A02FB421E}" type="sibTrans" cxnId="{3FD93E69-29D6-461C-A746-44DF203604B6}">
      <dgm:prSet/>
      <dgm:spPr/>
      <dgm:t>
        <a:bodyPr/>
        <a:lstStyle/>
        <a:p>
          <a:endParaRPr lang="it-IT"/>
        </a:p>
      </dgm:t>
    </dgm:pt>
    <dgm:pt modelId="{C67A47D0-67E9-4430-9111-508014C441F3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tx1"/>
              </a:solidFill>
            </a:rPr>
            <a:t>Macro-</a:t>
          </a:r>
          <a:r>
            <a:rPr lang="it-IT" sz="2000" dirty="0" err="1" smtClean="0">
              <a:solidFill>
                <a:schemeClr val="tx1"/>
              </a:solidFill>
            </a:rPr>
            <a:t>structure</a:t>
          </a:r>
          <a:endParaRPr lang="it-IT" sz="2000" dirty="0">
            <a:solidFill>
              <a:schemeClr val="tx1"/>
            </a:solidFill>
          </a:endParaRPr>
        </a:p>
      </dgm:t>
    </dgm:pt>
    <dgm:pt modelId="{493D0843-3B3A-4E95-AE5D-16A785CEF2B2}" type="parTrans" cxnId="{781CC8F4-5390-400D-B755-6F875C548672}">
      <dgm:prSet/>
      <dgm:spPr/>
      <dgm:t>
        <a:bodyPr/>
        <a:lstStyle/>
        <a:p>
          <a:endParaRPr lang="it-IT"/>
        </a:p>
      </dgm:t>
    </dgm:pt>
    <dgm:pt modelId="{DDB4DD94-9937-4BC9-9629-D8EAB3799ABF}" type="sibTrans" cxnId="{781CC8F4-5390-400D-B755-6F875C548672}">
      <dgm:prSet/>
      <dgm:spPr/>
      <dgm:t>
        <a:bodyPr/>
        <a:lstStyle/>
        <a:p>
          <a:endParaRPr lang="it-IT"/>
        </a:p>
      </dgm:t>
    </dgm:pt>
    <dgm:pt modelId="{28AB0436-936B-4FBE-87DA-9459FBA0A279}">
      <dgm:prSet phldrT="[Testo]" custT="1"/>
      <dgm:spPr/>
      <dgm:t>
        <a:bodyPr/>
        <a:lstStyle/>
        <a:p>
          <a:r>
            <a:rPr lang="it-IT" sz="2000" dirty="0" err="1" smtClean="0">
              <a:solidFill>
                <a:schemeClr val="tx1"/>
              </a:solidFill>
            </a:rPr>
            <a:t>Individual</a:t>
          </a:r>
          <a:r>
            <a:rPr lang="it-IT" sz="2000" dirty="0" smtClean="0">
              <a:solidFill>
                <a:schemeClr val="tx1"/>
              </a:solidFill>
            </a:rPr>
            <a:t> position</a:t>
          </a:r>
          <a:endParaRPr lang="it-IT" sz="2000" dirty="0">
            <a:solidFill>
              <a:schemeClr val="tx1"/>
            </a:solidFill>
          </a:endParaRPr>
        </a:p>
      </dgm:t>
    </dgm:pt>
    <dgm:pt modelId="{02386A07-7CBE-46BE-BAB0-63BD715173C1}" type="parTrans" cxnId="{FDE4A1A6-C6A1-4BA6-A3E6-EBC9BC7699FF}">
      <dgm:prSet/>
      <dgm:spPr/>
      <dgm:t>
        <a:bodyPr/>
        <a:lstStyle/>
        <a:p>
          <a:endParaRPr lang="it-IT"/>
        </a:p>
      </dgm:t>
    </dgm:pt>
    <dgm:pt modelId="{6983A3B1-BC28-4356-B777-5B6FB77C2304}" type="sibTrans" cxnId="{FDE4A1A6-C6A1-4BA6-A3E6-EBC9BC7699FF}">
      <dgm:prSet/>
      <dgm:spPr/>
      <dgm:t>
        <a:bodyPr/>
        <a:lstStyle/>
        <a:p>
          <a:endParaRPr lang="it-IT"/>
        </a:p>
      </dgm:t>
    </dgm:pt>
    <dgm:pt modelId="{3E8AFA01-9FDF-4C61-8416-4309A82A1BD6}" type="pres">
      <dgm:prSet presAssocID="{41216A0E-9699-4F27-8199-03F3DC0A21B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4697C9-07B4-424F-9978-879CDE7355A6}" type="pres">
      <dgm:prSet presAssocID="{41216A0E-9699-4F27-8199-03F3DC0A21B3}" presName="comp1" presStyleCnt="0"/>
      <dgm:spPr/>
    </dgm:pt>
    <dgm:pt modelId="{99AF7275-C10A-4DC1-9A50-F9F5FE77FE9B}" type="pres">
      <dgm:prSet presAssocID="{41216A0E-9699-4F27-8199-03F3DC0A21B3}" presName="circle1" presStyleLbl="node1" presStyleIdx="0" presStyleCnt="4"/>
      <dgm:spPr/>
      <dgm:t>
        <a:bodyPr/>
        <a:lstStyle/>
        <a:p>
          <a:endParaRPr lang="it-IT"/>
        </a:p>
      </dgm:t>
    </dgm:pt>
    <dgm:pt modelId="{4E6CB04C-6B91-4525-A9AA-A9B8B9DC4645}" type="pres">
      <dgm:prSet presAssocID="{41216A0E-9699-4F27-8199-03F3DC0A21B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99A6B3-264E-4438-8E4D-B1AA05284688}" type="pres">
      <dgm:prSet presAssocID="{41216A0E-9699-4F27-8199-03F3DC0A21B3}" presName="comp2" presStyleCnt="0"/>
      <dgm:spPr/>
    </dgm:pt>
    <dgm:pt modelId="{3E87E464-2414-415F-A3E5-A9EE9440867A}" type="pres">
      <dgm:prSet presAssocID="{41216A0E-9699-4F27-8199-03F3DC0A21B3}" presName="circle2" presStyleLbl="node1" presStyleIdx="1" presStyleCnt="4"/>
      <dgm:spPr/>
      <dgm:t>
        <a:bodyPr/>
        <a:lstStyle/>
        <a:p>
          <a:endParaRPr lang="it-IT"/>
        </a:p>
      </dgm:t>
    </dgm:pt>
    <dgm:pt modelId="{84A85911-2F99-44BB-BEA6-5CAFD3181E72}" type="pres">
      <dgm:prSet presAssocID="{41216A0E-9699-4F27-8199-03F3DC0A21B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4D8A9D-19E9-444B-8E4A-A4ED0A91B72A}" type="pres">
      <dgm:prSet presAssocID="{41216A0E-9699-4F27-8199-03F3DC0A21B3}" presName="comp3" presStyleCnt="0"/>
      <dgm:spPr/>
    </dgm:pt>
    <dgm:pt modelId="{74452B45-05B7-4929-A856-8CEB580E9255}" type="pres">
      <dgm:prSet presAssocID="{41216A0E-9699-4F27-8199-03F3DC0A21B3}" presName="circle3" presStyleLbl="node1" presStyleIdx="2" presStyleCnt="4"/>
      <dgm:spPr/>
      <dgm:t>
        <a:bodyPr/>
        <a:lstStyle/>
        <a:p>
          <a:endParaRPr lang="it-IT"/>
        </a:p>
      </dgm:t>
    </dgm:pt>
    <dgm:pt modelId="{E41322AB-D5D3-4478-B477-983D8F231096}" type="pres">
      <dgm:prSet presAssocID="{41216A0E-9699-4F27-8199-03F3DC0A21B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E35E66-F294-4489-9F8A-14F3FCD41B65}" type="pres">
      <dgm:prSet presAssocID="{41216A0E-9699-4F27-8199-03F3DC0A21B3}" presName="comp4" presStyleCnt="0"/>
      <dgm:spPr/>
    </dgm:pt>
    <dgm:pt modelId="{1EF00A91-A44E-4DD6-9D15-D6E4AF41AEE3}" type="pres">
      <dgm:prSet presAssocID="{41216A0E-9699-4F27-8199-03F3DC0A21B3}" presName="circle4" presStyleLbl="node1" presStyleIdx="3" presStyleCnt="4"/>
      <dgm:spPr/>
      <dgm:t>
        <a:bodyPr/>
        <a:lstStyle/>
        <a:p>
          <a:endParaRPr lang="it-IT"/>
        </a:p>
      </dgm:t>
    </dgm:pt>
    <dgm:pt modelId="{07C5131D-6E66-44D1-A161-72148F6C4ABB}" type="pres">
      <dgm:prSet presAssocID="{41216A0E-9699-4F27-8199-03F3DC0A21B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FD93E69-29D6-461C-A746-44DF203604B6}" srcId="{41216A0E-9699-4F27-8199-03F3DC0A21B3}" destId="{75DDDC05-B0F2-4FE2-B821-EA9F44C3CB00}" srcOrd="1" destOrd="0" parTransId="{5CE20BF8-29F6-4DFD-9897-92F8F6F21EF2}" sibTransId="{7908EB74-A2DD-44C2-8F26-5F9A02FB421E}"/>
    <dgm:cxn modelId="{E2D13C42-D4D1-4BE5-B0CB-8D313DD5D3D8}" type="presOf" srcId="{75DDDC05-B0F2-4FE2-B821-EA9F44C3CB00}" destId="{3E87E464-2414-415F-A3E5-A9EE9440867A}" srcOrd="0" destOrd="0" presId="urn:microsoft.com/office/officeart/2005/8/layout/venn2"/>
    <dgm:cxn modelId="{B90D00EA-BBA9-4705-8F02-8BADA27BB9FA}" type="presOf" srcId="{41216A0E-9699-4F27-8199-03F3DC0A21B3}" destId="{3E8AFA01-9FDF-4C61-8416-4309A82A1BD6}" srcOrd="0" destOrd="0" presId="urn:microsoft.com/office/officeart/2005/8/layout/venn2"/>
    <dgm:cxn modelId="{148076F0-1CAB-410D-BA61-60A0EABA0416}" type="presOf" srcId="{0DE2170F-9014-48DD-AAF3-9C9735568D41}" destId="{4E6CB04C-6B91-4525-A9AA-A9B8B9DC4645}" srcOrd="1" destOrd="0" presId="urn:microsoft.com/office/officeart/2005/8/layout/venn2"/>
    <dgm:cxn modelId="{BCF2FAC0-3C87-4D4B-817A-7AE204B5736A}" type="presOf" srcId="{75DDDC05-B0F2-4FE2-B821-EA9F44C3CB00}" destId="{84A85911-2F99-44BB-BEA6-5CAFD3181E72}" srcOrd="1" destOrd="0" presId="urn:microsoft.com/office/officeart/2005/8/layout/venn2"/>
    <dgm:cxn modelId="{BC9D2311-B7C2-4022-837D-311698CF65E0}" type="presOf" srcId="{28AB0436-936B-4FBE-87DA-9459FBA0A279}" destId="{07C5131D-6E66-44D1-A161-72148F6C4ABB}" srcOrd="1" destOrd="0" presId="urn:microsoft.com/office/officeart/2005/8/layout/venn2"/>
    <dgm:cxn modelId="{FDE4A1A6-C6A1-4BA6-A3E6-EBC9BC7699FF}" srcId="{41216A0E-9699-4F27-8199-03F3DC0A21B3}" destId="{28AB0436-936B-4FBE-87DA-9459FBA0A279}" srcOrd="3" destOrd="0" parTransId="{02386A07-7CBE-46BE-BAB0-63BD715173C1}" sibTransId="{6983A3B1-BC28-4356-B777-5B6FB77C2304}"/>
    <dgm:cxn modelId="{1CE7C9CA-3DC2-4845-830E-A1DA3A3AA424}" srcId="{41216A0E-9699-4F27-8199-03F3DC0A21B3}" destId="{0DE2170F-9014-48DD-AAF3-9C9735568D41}" srcOrd="0" destOrd="0" parTransId="{C6BA982D-674D-4EFC-A4BF-662843C0F5B4}" sibTransId="{494A45EF-3807-485E-A21C-FB16E142BE1F}"/>
    <dgm:cxn modelId="{781CC8F4-5390-400D-B755-6F875C548672}" srcId="{41216A0E-9699-4F27-8199-03F3DC0A21B3}" destId="{C67A47D0-67E9-4430-9111-508014C441F3}" srcOrd="2" destOrd="0" parTransId="{493D0843-3B3A-4E95-AE5D-16A785CEF2B2}" sibTransId="{DDB4DD94-9937-4BC9-9629-D8EAB3799ABF}"/>
    <dgm:cxn modelId="{331D9E26-43D4-4C4C-A1C9-86CB6ABD99F8}" type="presOf" srcId="{C67A47D0-67E9-4430-9111-508014C441F3}" destId="{E41322AB-D5D3-4478-B477-983D8F231096}" srcOrd="1" destOrd="0" presId="urn:microsoft.com/office/officeart/2005/8/layout/venn2"/>
    <dgm:cxn modelId="{4E336284-8198-40D6-83B1-ADE95A549D82}" type="presOf" srcId="{0DE2170F-9014-48DD-AAF3-9C9735568D41}" destId="{99AF7275-C10A-4DC1-9A50-F9F5FE77FE9B}" srcOrd="0" destOrd="0" presId="urn:microsoft.com/office/officeart/2005/8/layout/venn2"/>
    <dgm:cxn modelId="{2F5BDFC0-FCD5-4860-8D6C-9A8E8F6B6E80}" type="presOf" srcId="{C67A47D0-67E9-4430-9111-508014C441F3}" destId="{74452B45-05B7-4929-A856-8CEB580E9255}" srcOrd="0" destOrd="0" presId="urn:microsoft.com/office/officeart/2005/8/layout/venn2"/>
    <dgm:cxn modelId="{A6FD115B-5B15-45AF-9A58-D9B8CA916ED1}" type="presOf" srcId="{28AB0436-936B-4FBE-87DA-9459FBA0A279}" destId="{1EF00A91-A44E-4DD6-9D15-D6E4AF41AEE3}" srcOrd="0" destOrd="0" presId="urn:microsoft.com/office/officeart/2005/8/layout/venn2"/>
    <dgm:cxn modelId="{96B671E4-C283-4376-A9B0-43FCF049CD31}" type="presParOf" srcId="{3E8AFA01-9FDF-4C61-8416-4309A82A1BD6}" destId="{574697C9-07B4-424F-9978-879CDE7355A6}" srcOrd="0" destOrd="0" presId="urn:microsoft.com/office/officeart/2005/8/layout/venn2"/>
    <dgm:cxn modelId="{816042F0-89C0-4AFA-B86F-28AFB6584E2A}" type="presParOf" srcId="{574697C9-07B4-424F-9978-879CDE7355A6}" destId="{99AF7275-C10A-4DC1-9A50-F9F5FE77FE9B}" srcOrd="0" destOrd="0" presId="urn:microsoft.com/office/officeart/2005/8/layout/venn2"/>
    <dgm:cxn modelId="{E1FC4E79-560F-41D0-96CA-EB6FDB23D5AE}" type="presParOf" srcId="{574697C9-07B4-424F-9978-879CDE7355A6}" destId="{4E6CB04C-6B91-4525-A9AA-A9B8B9DC4645}" srcOrd="1" destOrd="0" presId="urn:microsoft.com/office/officeart/2005/8/layout/venn2"/>
    <dgm:cxn modelId="{401FA852-11A5-4CED-9CCB-1D2341FDB563}" type="presParOf" srcId="{3E8AFA01-9FDF-4C61-8416-4309A82A1BD6}" destId="{1799A6B3-264E-4438-8E4D-B1AA05284688}" srcOrd="1" destOrd="0" presId="urn:microsoft.com/office/officeart/2005/8/layout/venn2"/>
    <dgm:cxn modelId="{61AEC81B-AF0D-443F-AC72-E0D730F388A4}" type="presParOf" srcId="{1799A6B3-264E-4438-8E4D-B1AA05284688}" destId="{3E87E464-2414-415F-A3E5-A9EE9440867A}" srcOrd="0" destOrd="0" presId="urn:microsoft.com/office/officeart/2005/8/layout/venn2"/>
    <dgm:cxn modelId="{C55BFB1E-CCAF-4E26-B687-6FE81A367F1C}" type="presParOf" srcId="{1799A6B3-264E-4438-8E4D-B1AA05284688}" destId="{84A85911-2F99-44BB-BEA6-5CAFD3181E72}" srcOrd="1" destOrd="0" presId="urn:microsoft.com/office/officeart/2005/8/layout/venn2"/>
    <dgm:cxn modelId="{EA662AA7-1E5A-4873-8889-075B9A292B15}" type="presParOf" srcId="{3E8AFA01-9FDF-4C61-8416-4309A82A1BD6}" destId="{694D8A9D-19E9-444B-8E4A-A4ED0A91B72A}" srcOrd="2" destOrd="0" presId="urn:microsoft.com/office/officeart/2005/8/layout/venn2"/>
    <dgm:cxn modelId="{B6E5CC7C-D6FC-4D97-86CA-D84ECB6E4E97}" type="presParOf" srcId="{694D8A9D-19E9-444B-8E4A-A4ED0A91B72A}" destId="{74452B45-05B7-4929-A856-8CEB580E9255}" srcOrd="0" destOrd="0" presId="urn:microsoft.com/office/officeart/2005/8/layout/venn2"/>
    <dgm:cxn modelId="{0A350575-3E27-4707-AA72-66190C69C2E9}" type="presParOf" srcId="{694D8A9D-19E9-444B-8E4A-A4ED0A91B72A}" destId="{E41322AB-D5D3-4478-B477-983D8F231096}" srcOrd="1" destOrd="0" presId="urn:microsoft.com/office/officeart/2005/8/layout/venn2"/>
    <dgm:cxn modelId="{737C986B-CBB2-4332-949B-85F1CDEE1494}" type="presParOf" srcId="{3E8AFA01-9FDF-4C61-8416-4309A82A1BD6}" destId="{59E35E66-F294-4489-9F8A-14F3FCD41B65}" srcOrd="3" destOrd="0" presId="urn:microsoft.com/office/officeart/2005/8/layout/venn2"/>
    <dgm:cxn modelId="{1D39ADDE-F978-4842-BF1D-82ABCA66FAD7}" type="presParOf" srcId="{59E35E66-F294-4489-9F8A-14F3FCD41B65}" destId="{1EF00A91-A44E-4DD6-9D15-D6E4AF41AEE3}" srcOrd="0" destOrd="0" presId="urn:microsoft.com/office/officeart/2005/8/layout/venn2"/>
    <dgm:cxn modelId="{0D28A76F-F7CF-4A77-B0A3-52EA0119516B}" type="presParOf" srcId="{59E35E66-F294-4489-9F8A-14F3FCD41B65}" destId="{07C5131D-6E66-44D1-A161-72148F6C4AB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736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516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028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145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545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https://www.youtube.com/watch?v=DfGs2Y5WJ14 (COORDINATION)</a:t>
            </a:r>
          </a:p>
          <a:p>
            <a:r>
              <a:rPr lang="it-IT" dirty="0" smtClean="0"/>
              <a:t>https://www.youtube.com/watch?v=n_1apYo6-Ow EATING MACHINE - ALIENATION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722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83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628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070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93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9248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52191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7563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269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632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854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53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445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190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077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16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21/04/2016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21/04/2016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21/04/2016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21/04/2016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21/04/2016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21/04/2016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DESIGN OF INDIVIDUAL POSITIONS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38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738252"/>
            <a:ext cx="10515600" cy="430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 smtClean="0"/>
              <a:t>Decision-making</a:t>
            </a:r>
            <a:r>
              <a:rPr lang="it-IT" b="1" dirty="0" smtClean="0"/>
              <a:t> </a:t>
            </a:r>
            <a:r>
              <a:rPr lang="it-IT" b="1" dirty="0" err="1" smtClean="0"/>
              <a:t>system</a:t>
            </a:r>
            <a:endParaRPr lang="it-IT" b="1" dirty="0" smtClean="0"/>
          </a:p>
          <a:p>
            <a:r>
              <a:rPr lang="it-IT" sz="2400" dirty="0" smtClean="0"/>
              <a:t>Vertical </a:t>
            </a:r>
            <a:r>
              <a:rPr lang="it-IT" sz="2400" dirty="0" err="1" smtClean="0"/>
              <a:t>decentralization</a:t>
            </a:r>
            <a:endParaRPr lang="it-IT" sz="2400" u="sng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Division</a:t>
            </a:r>
            <a:r>
              <a:rPr lang="it-IT" i="1" dirty="0" smtClean="0"/>
              <a:t> of </a:t>
            </a:r>
            <a:r>
              <a:rPr lang="it-IT" i="1" dirty="0" err="1" smtClean="0"/>
              <a:t>labour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Formal</a:t>
            </a:r>
            <a:r>
              <a:rPr lang="it-IT" i="1" dirty="0" smtClean="0"/>
              <a:t> authority, </a:t>
            </a:r>
            <a:r>
              <a:rPr lang="it-IT" i="1" dirty="0" err="1" smtClean="0"/>
              <a:t>labour</a:t>
            </a:r>
            <a:r>
              <a:rPr lang="it-IT" i="1" dirty="0" smtClean="0"/>
              <a:t> </a:t>
            </a:r>
            <a:r>
              <a:rPr lang="it-IT" i="1" dirty="0" err="1" smtClean="0"/>
              <a:t>constellation</a:t>
            </a:r>
            <a:r>
              <a:rPr lang="it-IT" i="1" dirty="0" smtClean="0"/>
              <a:t>, ad hoc </a:t>
            </a:r>
            <a:r>
              <a:rPr lang="it-IT" i="1" dirty="0" err="1" smtClean="0"/>
              <a:t>decision-making</a:t>
            </a:r>
            <a:r>
              <a:rPr lang="it-IT" i="1" dirty="0" smtClean="0"/>
              <a:t> </a:t>
            </a:r>
            <a:r>
              <a:rPr lang="it-IT" i="1" dirty="0" err="1" smtClean="0"/>
              <a:t>processes</a:t>
            </a:r>
            <a:endParaRPr lang="it-IT" i="1" dirty="0" smtClean="0"/>
          </a:p>
          <a:p>
            <a:r>
              <a:rPr lang="it-IT" sz="2400" dirty="0" err="1" smtClean="0"/>
              <a:t>Horizontal</a:t>
            </a:r>
            <a:r>
              <a:rPr lang="it-IT" sz="2400" dirty="0" smtClean="0"/>
              <a:t> </a:t>
            </a:r>
            <a:r>
              <a:rPr lang="it-IT" sz="2400" dirty="0" err="1" smtClean="0"/>
              <a:t>decentralization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Division</a:t>
            </a:r>
            <a:r>
              <a:rPr lang="it-IT" i="1" dirty="0" smtClean="0"/>
              <a:t> of </a:t>
            </a:r>
            <a:r>
              <a:rPr lang="it-IT" i="1" dirty="0" err="1" smtClean="0"/>
              <a:t>labour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Informal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r>
              <a:rPr lang="it-IT" i="1" dirty="0" smtClean="0"/>
              <a:t>, work </a:t>
            </a:r>
            <a:r>
              <a:rPr lang="it-IT" i="1" dirty="0" err="1" smtClean="0"/>
              <a:t>constellation</a:t>
            </a:r>
            <a:r>
              <a:rPr lang="it-IT" i="1" dirty="0" smtClean="0"/>
              <a:t>, ad hoc </a:t>
            </a:r>
            <a:r>
              <a:rPr lang="it-IT" i="1" dirty="0" err="1" smtClean="0"/>
              <a:t>decision-makign</a:t>
            </a:r>
            <a:r>
              <a:rPr lang="it-IT" i="1" dirty="0" smtClean="0"/>
              <a:t> </a:t>
            </a:r>
            <a:r>
              <a:rPr lang="it-IT" i="1" dirty="0" err="1" smtClean="0"/>
              <a:t>processes</a:t>
            </a:r>
            <a:endParaRPr lang="it-IT" i="1" dirty="0" smtClean="0"/>
          </a:p>
          <a:p>
            <a:pPr marL="457200" lvl="1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45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373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DESIGN of INDIVIDUAL POSITION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66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Individual</a:t>
            </a:r>
            <a:r>
              <a:rPr lang="it-IT" b="1" dirty="0" smtClean="0">
                <a:solidFill>
                  <a:srgbClr val="FF0000"/>
                </a:solidFill>
              </a:rPr>
              <a:t> position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Individual</a:t>
            </a:r>
            <a:r>
              <a:rPr lang="it-IT" b="1" dirty="0" smtClean="0"/>
              <a:t> position</a:t>
            </a:r>
          </a:p>
          <a:p>
            <a:r>
              <a:rPr lang="it-IT" sz="2400" dirty="0" err="1" smtClean="0"/>
              <a:t>Specialization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tasks</a:t>
            </a:r>
            <a:endParaRPr lang="it-IT" sz="2400" u="sng" dirty="0"/>
          </a:p>
          <a:p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behaviour</a:t>
            </a:r>
            <a:endParaRPr lang="it-IT" sz="2400" dirty="0" smtClean="0"/>
          </a:p>
          <a:p>
            <a:r>
              <a:rPr lang="it-IT" sz="2400" dirty="0" smtClean="0"/>
              <a:t>Training </a:t>
            </a:r>
            <a:r>
              <a:rPr lang="it-IT" sz="2400" dirty="0"/>
              <a:t>and </a:t>
            </a:r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1133341" y="2305318"/>
            <a:ext cx="2884867" cy="4121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3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tasks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4240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7" name="Connettore 2 6"/>
          <p:cNvCxnSpPr>
            <a:stCxn id="16" idx="2"/>
          </p:cNvCxnSpPr>
          <p:nvPr/>
        </p:nvCxnSpPr>
        <p:spPr>
          <a:xfrm flipH="1">
            <a:off x="3618963" y="2459865"/>
            <a:ext cx="2477037" cy="7984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16" idx="2"/>
          </p:cNvCxnSpPr>
          <p:nvPr/>
        </p:nvCxnSpPr>
        <p:spPr>
          <a:xfrm>
            <a:off x="6096000" y="2459865"/>
            <a:ext cx="2514600" cy="669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112134" y="3042590"/>
            <a:ext cx="266592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Extent</a:t>
            </a:r>
            <a:r>
              <a:rPr lang="it-IT" sz="2800" dirty="0" smtClean="0">
                <a:solidFill>
                  <a:schemeClr val="tx1"/>
                </a:solidFill>
              </a:rPr>
              <a:t> of control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602829" y="3000778"/>
            <a:ext cx="266592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Depth of control</a:t>
            </a:r>
            <a:endParaRPr lang="it-IT" sz="2800" dirty="0">
              <a:solidFill>
                <a:schemeClr val="tx1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3445097" y="3876541"/>
            <a:ext cx="0" cy="56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9096776" y="3745606"/>
            <a:ext cx="0" cy="56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978794" y="4546622"/>
            <a:ext cx="379926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Horizontal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specialization</a:t>
            </a:r>
            <a:r>
              <a:rPr lang="it-IT" sz="2800" dirty="0" smtClean="0">
                <a:solidFill>
                  <a:schemeClr val="tx1"/>
                </a:solidFill>
              </a:rPr>
              <a:t> vs </a:t>
            </a:r>
            <a:r>
              <a:rPr lang="it-IT" sz="2800" dirty="0" err="1" smtClean="0">
                <a:solidFill>
                  <a:schemeClr val="tx1"/>
                </a:solidFill>
              </a:rPr>
              <a:t>horizontal</a:t>
            </a:r>
            <a:r>
              <a:rPr lang="it-IT" sz="2800" dirty="0" smtClean="0">
                <a:solidFill>
                  <a:schemeClr val="tx1"/>
                </a:solidFill>
              </a:rPr>
              <a:t> task </a:t>
            </a:r>
            <a:r>
              <a:rPr lang="it-IT" sz="2800" dirty="0" err="1" smtClean="0">
                <a:solidFill>
                  <a:schemeClr val="tx1"/>
                </a:solidFill>
              </a:rPr>
              <a:t>enlargement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036158" y="4503939"/>
            <a:ext cx="379926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Vertical </a:t>
            </a:r>
            <a:r>
              <a:rPr lang="it-IT" sz="2800" dirty="0" err="1" smtClean="0">
                <a:solidFill>
                  <a:schemeClr val="tx1"/>
                </a:solidFill>
              </a:rPr>
              <a:t>specialization</a:t>
            </a:r>
            <a:r>
              <a:rPr lang="it-IT" sz="2800" dirty="0" smtClean="0">
                <a:solidFill>
                  <a:schemeClr val="tx1"/>
                </a:solidFill>
              </a:rPr>
              <a:t> vs </a:t>
            </a:r>
            <a:r>
              <a:rPr lang="it-IT" sz="2800" dirty="0" err="1" smtClean="0">
                <a:solidFill>
                  <a:schemeClr val="tx1"/>
                </a:solidFill>
              </a:rPr>
              <a:t>vertical</a:t>
            </a:r>
            <a:r>
              <a:rPr lang="it-IT" sz="2800" dirty="0" smtClean="0">
                <a:solidFill>
                  <a:schemeClr val="tx1"/>
                </a:solidFill>
              </a:rPr>
              <a:t> task </a:t>
            </a:r>
            <a:r>
              <a:rPr lang="it-IT" sz="2800" dirty="0" err="1" smtClean="0">
                <a:solidFill>
                  <a:schemeClr val="tx1"/>
                </a:solidFill>
              </a:rPr>
              <a:t>enlargement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0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Horizontal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437432"/>
            <a:ext cx="8727091" cy="49189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“</a:t>
            </a:r>
            <a:r>
              <a:rPr lang="en-US" sz="3000" i="1" dirty="0" smtClean="0"/>
              <a:t>One </a:t>
            </a:r>
            <a:r>
              <a:rPr lang="en-US" sz="3000" i="1" dirty="0"/>
              <a:t>man </a:t>
            </a:r>
            <a:r>
              <a:rPr lang="en-US" sz="3000" i="1" dirty="0" smtClean="0"/>
              <a:t>draws out </a:t>
            </a:r>
            <a:r>
              <a:rPr lang="en-US" sz="3000" i="1" dirty="0"/>
              <a:t>the wire, another straights it, a third cuts it, a fourth points it, a fifth grinds it at  </a:t>
            </a:r>
            <a:r>
              <a:rPr lang="en-US" sz="3000" i="1" dirty="0" smtClean="0"/>
              <a:t>the </a:t>
            </a:r>
            <a:r>
              <a:rPr lang="en-US" sz="3000" i="1" dirty="0"/>
              <a:t>top </a:t>
            </a:r>
            <a:r>
              <a:rPr lang="en-US" sz="3000" i="1" dirty="0" smtClean="0"/>
              <a:t>for receiving</a:t>
            </a:r>
            <a:r>
              <a:rPr lang="en-US" sz="3000" i="1" dirty="0"/>
              <a:t>, the head; to make the head requires two or three distinct operations; to put it on is </a:t>
            </a:r>
            <a:r>
              <a:rPr lang="en-US" sz="3000" i="1" dirty="0" smtClean="0"/>
              <a:t>a peculiar </a:t>
            </a:r>
            <a:r>
              <a:rPr lang="en-US" sz="3000" i="1" dirty="0"/>
              <a:t>business, to whiten the pins is another; it is even a trade by itself to put them into </a:t>
            </a:r>
            <a:r>
              <a:rPr lang="en-US" sz="3000" i="1" dirty="0" smtClean="0"/>
              <a:t>the paper</a:t>
            </a:r>
            <a:r>
              <a:rPr lang="en-US" sz="3000" i="1" dirty="0"/>
              <a:t>; and the important business of making a pin is, in this manner, divided into about </a:t>
            </a:r>
            <a:r>
              <a:rPr lang="en-US" sz="3000" i="1" dirty="0" smtClean="0"/>
              <a:t>eighteen distinct </a:t>
            </a:r>
            <a:r>
              <a:rPr lang="en-US" sz="3000" i="1" dirty="0"/>
              <a:t>operations, which, in some manufactories, are all performed by distinct hands, </a:t>
            </a:r>
            <a:r>
              <a:rPr lang="en-US" sz="3000" i="1" dirty="0" smtClean="0"/>
              <a:t>though in </a:t>
            </a:r>
            <a:r>
              <a:rPr lang="en-US" sz="3000" i="1" dirty="0"/>
              <a:t>others the same man will sometimes perform two or three of </a:t>
            </a:r>
            <a:r>
              <a:rPr lang="en-US" sz="3000" i="1" dirty="0" smtClean="0"/>
              <a:t>them</a:t>
            </a:r>
            <a:r>
              <a:rPr lang="en-US" dirty="0" smtClean="0"/>
              <a:t>” (Adam Smith, 1910, p. 8)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90" y="1416005"/>
            <a:ext cx="2626709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Horizontal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(2/2)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43743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most</a:t>
            </a:r>
            <a:r>
              <a:rPr lang="it-IT" sz="2400" dirty="0" smtClean="0"/>
              <a:t> </a:t>
            </a:r>
            <a:r>
              <a:rPr lang="it-IT" sz="2400" dirty="0" err="1" smtClean="0"/>
              <a:t>popular</a:t>
            </a:r>
            <a:r>
              <a:rPr lang="it-IT" sz="2400" dirty="0" smtClean="0"/>
              <a:t> </a:t>
            </a:r>
            <a:r>
              <a:rPr lang="it-IT" sz="2400" dirty="0" err="1" smtClean="0"/>
              <a:t>form</a:t>
            </a:r>
            <a:r>
              <a:rPr lang="it-IT" sz="2400" dirty="0" smtClean="0"/>
              <a:t> of </a:t>
            </a:r>
            <a:r>
              <a:rPr lang="it-IT" sz="2400" dirty="0" err="1" smtClean="0"/>
              <a:t>labour</a:t>
            </a:r>
            <a:r>
              <a:rPr lang="it-IT" sz="2400" dirty="0" smtClean="0"/>
              <a:t> </a:t>
            </a:r>
            <a:r>
              <a:rPr lang="it-IT" sz="2400" dirty="0" err="1" smtClean="0"/>
              <a:t>division</a:t>
            </a:r>
            <a:endParaRPr lang="it-IT" sz="2400" u="sng" dirty="0"/>
          </a:p>
          <a:p>
            <a:r>
              <a:rPr lang="it-IT" sz="2400" dirty="0" smtClean="0"/>
              <a:t>To </a:t>
            </a:r>
            <a:r>
              <a:rPr lang="it-IT" sz="2400" dirty="0" err="1" smtClean="0"/>
              <a:t>improve</a:t>
            </a:r>
            <a:r>
              <a:rPr lang="it-IT" sz="2400" dirty="0" smtClean="0"/>
              <a:t> </a:t>
            </a:r>
            <a:r>
              <a:rPr lang="it-IT" sz="2400" dirty="0" err="1" smtClean="0"/>
              <a:t>productivity</a:t>
            </a:r>
            <a:r>
              <a:rPr lang="it-IT" sz="2400" dirty="0" smtClean="0"/>
              <a:t>: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err="1" smtClean="0"/>
              <a:t>Higher</a:t>
            </a:r>
            <a:r>
              <a:rPr lang="it-IT" sz="2000" dirty="0" smtClean="0"/>
              <a:t> </a:t>
            </a:r>
            <a:r>
              <a:rPr lang="it-IT" sz="2000" dirty="0" err="1" smtClean="0"/>
              <a:t>ability</a:t>
            </a:r>
            <a:r>
              <a:rPr lang="it-IT" sz="2000" dirty="0" smtClean="0"/>
              <a:t> in </a:t>
            </a:r>
            <a:r>
              <a:rPr lang="it-IT" sz="2000" dirty="0" err="1" smtClean="0"/>
              <a:t>specific</a:t>
            </a:r>
            <a:r>
              <a:rPr lang="it-IT" sz="2000" dirty="0" smtClean="0"/>
              <a:t> </a:t>
            </a:r>
            <a:r>
              <a:rPr lang="it-IT" sz="2000" dirty="0" err="1" smtClean="0"/>
              <a:t>operations</a:t>
            </a:r>
            <a:endParaRPr lang="it-IT" sz="20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smtClean="0"/>
              <a:t>Time </a:t>
            </a:r>
            <a:r>
              <a:rPr lang="it-IT" sz="2000" dirty="0" err="1" smtClean="0"/>
              <a:t>savings</a:t>
            </a:r>
            <a:endParaRPr lang="it-IT" sz="20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smtClean="0"/>
              <a:t>New </a:t>
            </a:r>
            <a:r>
              <a:rPr lang="it-IT" sz="2000" dirty="0" err="1" smtClean="0"/>
              <a:t>method</a:t>
            </a:r>
            <a:r>
              <a:rPr lang="it-IT" sz="2000" dirty="0" smtClean="0"/>
              <a:t> and </a:t>
            </a:r>
            <a:r>
              <a:rPr lang="it-IT" sz="2000" dirty="0" err="1" smtClean="0"/>
              <a:t>machinery</a:t>
            </a:r>
            <a:r>
              <a:rPr lang="it-IT" sz="2000" dirty="0" smtClean="0"/>
              <a:t> </a:t>
            </a:r>
            <a:r>
              <a:rPr lang="it-IT" sz="2000" dirty="0" err="1" smtClean="0"/>
              <a:t>development</a:t>
            </a:r>
            <a:endParaRPr lang="it-IT" sz="2000" dirty="0" smtClean="0"/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increases</a:t>
            </a:r>
            <a:r>
              <a:rPr lang="it-IT" sz="2400" dirty="0" smtClean="0"/>
              <a:t> </a:t>
            </a:r>
            <a:r>
              <a:rPr lang="it-IT" sz="2400" dirty="0" err="1" smtClean="0"/>
              <a:t>labour</a:t>
            </a:r>
            <a:r>
              <a:rPr lang="it-IT" sz="2400" dirty="0" smtClean="0"/>
              <a:t> </a:t>
            </a:r>
            <a:r>
              <a:rPr lang="it-IT" sz="2400" dirty="0" err="1" smtClean="0"/>
              <a:t>repetitiveness</a:t>
            </a:r>
            <a:r>
              <a:rPr lang="it-IT" sz="2400" dirty="0" smtClean="0"/>
              <a:t>, and, in turn,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labour</a:t>
            </a:r>
            <a:r>
              <a:rPr lang="it-IT" sz="2400" dirty="0" smtClean="0"/>
              <a:t> </a:t>
            </a:r>
            <a:r>
              <a:rPr lang="it-IT" sz="2400" dirty="0" err="1" smtClean="0"/>
              <a:t>standardization</a:t>
            </a:r>
            <a:r>
              <a:rPr lang="it-IT" sz="2400" dirty="0" smtClean="0"/>
              <a:t> </a:t>
            </a:r>
            <a:r>
              <a:rPr lang="it-IT" sz="2400" dirty="0" err="1" smtClean="0"/>
              <a:t>increases</a:t>
            </a:r>
            <a:endParaRPr lang="it-IT" sz="2400" dirty="0" smtClean="0"/>
          </a:p>
          <a:p>
            <a:r>
              <a:rPr lang="it-IT" sz="2400" dirty="0" smtClean="0"/>
              <a:t>Focus oh the «human-side», </a:t>
            </a:r>
            <a:r>
              <a:rPr lang="it-IT" sz="2400" dirty="0" err="1" smtClean="0"/>
              <a:t>favoring</a:t>
            </a:r>
            <a:r>
              <a:rPr lang="it-IT" sz="2400" dirty="0" smtClean="0"/>
              <a:t> </a:t>
            </a:r>
            <a:r>
              <a:rPr lang="it-IT" sz="2400" dirty="0" err="1" smtClean="0"/>
              <a:t>learning</a:t>
            </a:r>
            <a:endParaRPr lang="it-IT" sz="2400" dirty="0" smtClean="0"/>
          </a:p>
          <a:p>
            <a:r>
              <a:rPr lang="it-IT" sz="2400" dirty="0" smtClean="0"/>
              <a:t>Adaptation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</a:t>
            </a:r>
            <a:r>
              <a:rPr lang="it-IT" sz="2400" dirty="0" err="1" smtClean="0"/>
              <a:t>workers</a:t>
            </a:r>
            <a:r>
              <a:rPr lang="it-IT" sz="2400" dirty="0" smtClean="0"/>
              <a:t> and </a:t>
            </a:r>
            <a:r>
              <a:rPr lang="it-IT" sz="2400" dirty="0" err="1" smtClean="0"/>
              <a:t>activities</a:t>
            </a: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23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Vertical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107335"/>
            <a:ext cx="10515600" cy="31603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r>
              <a:rPr lang="it-IT" sz="2400" dirty="0" err="1" smtClean="0"/>
              <a:t>Separation</a:t>
            </a:r>
            <a:r>
              <a:rPr lang="it-IT" sz="2400" dirty="0" smtClean="0"/>
              <a:t>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</a:t>
            </a:r>
            <a:r>
              <a:rPr lang="it-IT" sz="2400" dirty="0" err="1" smtClean="0"/>
              <a:t>execution</a:t>
            </a:r>
            <a:r>
              <a:rPr lang="it-IT" sz="2400" dirty="0" smtClean="0"/>
              <a:t> and </a:t>
            </a:r>
            <a:r>
              <a:rPr lang="it-IT" sz="2400" dirty="0" err="1" smtClean="0"/>
              <a:t>monitoring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activities</a:t>
            </a:r>
            <a:endParaRPr lang="it-IT" sz="2400" u="sng" dirty="0"/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used</a:t>
            </a:r>
            <a:r>
              <a:rPr lang="it-IT" sz="2400" dirty="0" smtClean="0"/>
              <a:t> to </a:t>
            </a:r>
            <a:r>
              <a:rPr lang="it-IT" sz="2400" dirty="0" err="1" smtClean="0"/>
              <a:t>define</a:t>
            </a:r>
            <a:r>
              <a:rPr lang="it-IT" sz="2400" dirty="0" smtClean="0"/>
              <a:t> </a:t>
            </a:r>
            <a:r>
              <a:rPr lang="it-IT" sz="2400" dirty="0" err="1" smtClean="0"/>
              <a:t>how</a:t>
            </a:r>
            <a:r>
              <a:rPr lang="it-IT" sz="2400" dirty="0" smtClean="0"/>
              <a:t> an </a:t>
            </a:r>
            <a:r>
              <a:rPr lang="it-IT" sz="2400" dirty="0" err="1" smtClean="0"/>
              <a:t>activity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to be </a:t>
            </a:r>
            <a:r>
              <a:rPr lang="it-IT" sz="2400" dirty="0" err="1" smtClean="0"/>
              <a:t>executed</a:t>
            </a:r>
            <a:endParaRPr lang="it-IT" sz="2400" dirty="0" smtClean="0"/>
          </a:p>
          <a:p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used</a:t>
            </a:r>
            <a:r>
              <a:rPr lang="it-IT" sz="2400" dirty="0" smtClean="0"/>
              <a:t> </a:t>
            </a:r>
            <a:r>
              <a:rPr lang="it-IT" sz="2400" dirty="0" err="1" smtClean="0"/>
              <a:t>when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activities</a:t>
            </a:r>
            <a:r>
              <a:rPr lang="it-IT" sz="2400" dirty="0" smtClean="0"/>
              <a:t> are </a:t>
            </a:r>
            <a:r>
              <a:rPr lang="it-IT" sz="2400" dirty="0" err="1" smtClean="0"/>
              <a:t>highly</a:t>
            </a:r>
            <a:r>
              <a:rPr lang="it-IT" sz="2400" dirty="0" smtClean="0"/>
              <a:t> </a:t>
            </a:r>
            <a:r>
              <a:rPr lang="it-IT" sz="2400" dirty="0" err="1" smtClean="0"/>
              <a:t>specialized</a:t>
            </a:r>
            <a:endParaRPr lang="it-IT" sz="2400" dirty="0" smtClean="0"/>
          </a:p>
          <a:p>
            <a:r>
              <a:rPr lang="it-IT" sz="2400" dirty="0" err="1" smtClean="0"/>
              <a:t>Who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in </a:t>
            </a:r>
            <a:r>
              <a:rPr lang="it-IT" sz="2400" dirty="0" err="1" smtClean="0"/>
              <a:t>charge</a:t>
            </a:r>
            <a:r>
              <a:rPr lang="it-IT" sz="2400" dirty="0" smtClean="0"/>
              <a:t> of </a:t>
            </a:r>
            <a:r>
              <a:rPr lang="it-IT" sz="2400" dirty="0" err="1" smtClean="0"/>
              <a:t>monitoring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activities</a:t>
            </a:r>
            <a:r>
              <a:rPr lang="it-IT" sz="2400" dirty="0" smtClean="0"/>
              <a:t> </a:t>
            </a:r>
            <a:r>
              <a:rPr lang="it-IT" sz="2400" dirty="0" err="1" smtClean="0"/>
              <a:t>executed</a:t>
            </a:r>
            <a:r>
              <a:rPr lang="it-IT" sz="2400" dirty="0" smtClean="0"/>
              <a:t>?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err="1" smtClean="0"/>
              <a:t>Managers</a:t>
            </a:r>
            <a:r>
              <a:rPr lang="it-IT" sz="2000" dirty="0" smtClean="0"/>
              <a:t>, </a:t>
            </a:r>
            <a:r>
              <a:rPr lang="it-IT" sz="2000" dirty="0" err="1" smtClean="0"/>
              <a:t>throuh</a:t>
            </a:r>
            <a:r>
              <a:rPr lang="it-IT" sz="2000" dirty="0" smtClean="0"/>
              <a:t> </a:t>
            </a:r>
            <a:r>
              <a:rPr lang="it-IT" sz="2000" dirty="0" err="1" smtClean="0"/>
              <a:t>direct</a:t>
            </a:r>
            <a:r>
              <a:rPr lang="it-IT" sz="2000" dirty="0" smtClean="0"/>
              <a:t> </a:t>
            </a:r>
            <a:r>
              <a:rPr lang="it-IT" sz="2000" dirty="0" err="1" smtClean="0"/>
              <a:t>supervision</a:t>
            </a:r>
            <a:endParaRPr lang="it-IT" sz="20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err="1" smtClean="0"/>
              <a:t>Analysists</a:t>
            </a:r>
            <a:r>
              <a:rPr lang="it-IT" sz="2000" dirty="0" smtClean="0"/>
              <a:t>, </a:t>
            </a:r>
            <a:r>
              <a:rPr lang="it-IT" sz="2000" dirty="0" err="1" smtClean="0"/>
              <a:t>through</a:t>
            </a:r>
            <a:r>
              <a:rPr lang="it-IT" sz="2000" dirty="0" smtClean="0"/>
              <a:t> </a:t>
            </a:r>
            <a:r>
              <a:rPr lang="it-IT" sz="2000" dirty="0" err="1" smtClean="0"/>
              <a:t>standardization</a:t>
            </a:r>
            <a:endParaRPr lang="it-IT" sz="20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977" y="4459443"/>
            <a:ext cx="3032237" cy="2271251"/>
          </a:xfrm>
          <a:prstGeom prst="rect">
            <a:avLst/>
          </a:prstGeom>
        </p:spPr>
      </p:pic>
      <p:sp>
        <p:nvSpPr>
          <p:cNvPr id="6" name="Freccia a destra 5"/>
          <p:cNvSpPr/>
          <p:nvPr/>
        </p:nvSpPr>
        <p:spPr>
          <a:xfrm>
            <a:off x="5602310" y="5434885"/>
            <a:ext cx="1081825" cy="734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27" y="4459442"/>
            <a:ext cx="3122388" cy="233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8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Tasks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enlargement</a:t>
            </a:r>
            <a:r>
              <a:rPr lang="it-IT" b="1" dirty="0" smtClean="0">
                <a:solidFill>
                  <a:srgbClr val="FF0000"/>
                </a:solidFill>
              </a:rPr>
              <a:t> (1/3)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438079"/>
            <a:ext cx="10515600" cy="45078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r>
              <a:rPr lang="it-IT" sz="2400" dirty="0" err="1" smtClean="0"/>
              <a:t>Tasks</a:t>
            </a:r>
            <a:r>
              <a:rPr lang="it-IT" sz="2400" dirty="0" smtClean="0"/>
              <a:t>’ </a:t>
            </a:r>
            <a:r>
              <a:rPr lang="it-IT" sz="2400" dirty="0" err="1" smtClean="0"/>
              <a:t>specialization</a:t>
            </a:r>
            <a:r>
              <a:rPr lang="it-IT" sz="2400" dirty="0" smtClean="0"/>
              <a:t> </a:t>
            </a:r>
            <a:r>
              <a:rPr lang="it-IT" sz="2400" dirty="0" err="1" smtClean="0"/>
              <a:t>lead</a:t>
            </a:r>
            <a:r>
              <a:rPr lang="it-IT" sz="2400" dirty="0" smtClean="0"/>
              <a:t> to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 of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Communication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Coordination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Motivation</a:t>
            </a:r>
            <a:r>
              <a:rPr lang="it-IT" sz="2000" dirty="0" smtClean="0"/>
              <a:t> (</a:t>
            </a:r>
            <a:r>
              <a:rPr lang="it-IT" sz="2000" dirty="0" err="1" smtClean="0"/>
              <a:t>operating</a:t>
            </a:r>
            <a:r>
              <a:rPr lang="it-IT" sz="2000" dirty="0" smtClean="0"/>
              <a:t> </a:t>
            </a:r>
            <a:r>
              <a:rPr lang="it-IT" sz="2000" dirty="0"/>
              <a:t>core) </a:t>
            </a:r>
            <a:endParaRPr lang="it-IT" sz="2000" dirty="0" smtClean="0"/>
          </a:p>
          <a:p>
            <a:r>
              <a:rPr lang="it-IT" sz="2400" dirty="0" smtClean="0"/>
              <a:t>How to deal with </a:t>
            </a:r>
            <a:r>
              <a:rPr lang="it-IT" sz="2400" dirty="0" err="1" smtClean="0"/>
              <a:t>these</a:t>
            </a:r>
            <a:r>
              <a:rPr lang="it-IT" sz="2400" dirty="0" smtClean="0"/>
              <a:t>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?</a:t>
            </a:r>
          </a:p>
          <a:p>
            <a:endParaRPr lang="it-IT" sz="2400" dirty="0"/>
          </a:p>
          <a:p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                                                TASKS ENLARGMENT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0" name="Freccia in giù 9"/>
          <p:cNvSpPr/>
          <p:nvPr/>
        </p:nvSpPr>
        <p:spPr>
          <a:xfrm>
            <a:off x="4881092" y="4045270"/>
            <a:ext cx="940158" cy="643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3176252" y="5147443"/>
            <a:ext cx="2477037" cy="7984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653289" y="5132289"/>
            <a:ext cx="2514600" cy="669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1669423" y="5625611"/>
            <a:ext cx="266592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Horizontally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160118" y="5583799"/>
            <a:ext cx="2665927" cy="875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Vertically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8" name="Fumetto 2 7"/>
          <p:cNvSpPr/>
          <p:nvPr/>
        </p:nvSpPr>
        <p:spPr>
          <a:xfrm>
            <a:off x="502277" y="4163233"/>
            <a:ext cx="3065172" cy="1051961"/>
          </a:xfrm>
          <a:prstGeom prst="wedgeRoundRectCallout">
            <a:avLst>
              <a:gd name="adj1" fmla="val 23467"/>
              <a:gd name="adj2" fmla="val 12248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The </a:t>
            </a:r>
            <a:r>
              <a:rPr lang="it-IT" dirty="0" err="1" smtClean="0">
                <a:solidFill>
                  <a:schemeClr val="tx1"/>
                </a:solidFill>
              </a:rPr>
              <a:t>worker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carries</a:t>
            </a:r>
            <a:r>
              <a:rPr lang="it-IT" dirty="0" smtClean="0">
                <a:solidFill>
                  <a:schemeClr val="tx1"/>
                </a:solidFill>
              </a:rPr>
              <a:t> out </a:t>
            </a:r>
            <a:r>
              <a:rPr lang="it-IT" dirty="0" err="1" smtClean="0">
                <a:solidFill>
                  <a:schemeClr val="tx1"/>
                </a:solidFill>
              </a:rPr>
              <a:t>different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activities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related</a:t>
            </a:r>
            <a:r>
              <a:rPr lang="it-IT" dirty="0" smtClean="0">
                <a:solidFill>
                  <a:schemeClr val="tx1"/>
                </a:solidFill>
              </a:rPr>
              <a:t> to the output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Fumetto 2 16"/>
          <p:cNvSpPr/>
          <p:nvPr/>
        </p:nvSpPr>
        <p:spPr>
          <a:xfrm>
            <a:off x="8707239" y="4018209"/>
            <a:ext cx="3065172" cy="1051961"/>
          </a:xfrm>
          <a:prstGeom prst="wedgeRoundRectCallout">
            <a:avLst>
              <a:gd name="adj1" fmla="val -30735"/>
              <a:gd name="adj2" fmla="val 13350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The </a:t>
            </a:r>
            <a:r>
              <a:rPr lang="it-IT" dirty="0" err="1" smtClean="0">
                <a:solidFill>
                  <a:schemeClr val="tx1"/>
                </a:solidFill>
              </a:rPr>
              <a:t>worker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carries</a:t>
            </a:r>
            <a:r>
              <a:rPr lang="it-IT" dirty="0" smtClean="0">
                <a:solidFill>
                  <a:schemeClr val="tx1"/>
                </a:solidFill>
              </a:rPr>
              <a:t> out </a:t>
            </a:r>
            <a:r>
              <a:rPr lang="it-IT" dirty="0" err="1" smtClean="0">
                <a:solidFill>
                  <a:schemeClr val="tx1"/>
                </a:solidFill>
              </a:rPr>
              <a:t>activities</a:t>
            </a:r>
            <a:r>
              <a:rPr lang="it-IT" dirty="0" smtClean="0">
                <a:solidFill>
                  <a:schemeClr val="tx1"/>
                </a:solidFill>
              </a:rPr>
              <a:t> and </a:t>
            </a:r>
            <a:r>
              <a:rPr lang="it-IT" dirty="0" err="1" smtClean="0">
                <a:solidFill>
                  <a:schemeClr val="tx1"/>
                </a:solidFill>
              </a:rPr>
              <a:t>has</a:t>
            </a:r>
            <a:r>
              <a:rPr lang="it-IT" dirty="0" smtClean="0">
                <a:solidFill>
                  <a:schemeClr val="tx1"/>
                </a:solidFill>
              </a:rPr>
              <a:t> control over </a:t>
            </a:r>
            <a:r>
              <a:rPr lang="it-IT" dirty="0" err="1" smtClean="0">
                <a:solidFill>
                  <a:schemeClr val="tx1"/>
                </a:solidFill>
              </a:rPr>
              <a:t>them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9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8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Tasks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within</a:t>
            </a:r>
            <a:r>
              <a:rPr lang="it-IT" b="1" dirty="0" smtClean="0">
                <a:solidFill>
                  <a:srgbClr val="FF0000"/>
                </a:solidFill>
              </a:rPr>
              <a:t> the </a:t>
            </a:r>
            <a:r>
              <a:rPr lang="it-IT" b="1" dirty="0" err="1" smtClean="0">
                <a:solidFill>
                  <a:srgbClr val="FF0000"/>
                </a:solidFill>
              </a:rPr>
              <a:t>organization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5" y="1690688"/>
            <a:ext cx="5186667" cy="475681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452" y="3252078"/>
            <a:ext cx="2310752" cy="231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943156"/>
              </p:ext>
            </p:extLst>
          </p:nvPr>
        </p:nvGraphicFramePr>
        <p:xfrm>
          <a:off x="3693374" y="2819849"/>
          <a:ext cx="8128000" cy="2665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133277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33277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5228823" y="1509146"/>
            <a:ext cx="558943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HORIZONTAL SPECIALIZATION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96214" y="3656215"/>
            <a:ext cx="2150771" cy="1430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VERTICAL</a:t>
            </a:r>
          </a:p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SPECIALIZATION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507605" y="2293796"/>
            <a:ext cx="251138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smtClean="0">
                <a:solidFill>
                  <a:schemeClr val="tx1"/>
                </a:solidFill>
              </a:rPr>
              <a:t>High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8610600" y="2305655"/>
            <a:ext cx="251138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err="1" smtClean="0">
                <a:solidFill>
                  <a:schemeClr val="tx1"/>
                </a:solidFill>
              </a:rPr>
              <a:t>Low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814488" y="4641710"/>
            <a:ext cx="251138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err="1" smtClean="0">
                <a:solidFill>
                  <a:schemeClr val="tx1"/>
                </a:solidFill>
              </a:rPr>
              <a:t>Low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1814488" y="3242093"/>
            <a:ext cx="2511381" cy="54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smtClean="0">
                <a:solidFill>
                  <a:schemeClr val="tx1"/>
                </a:solidFill>
              </a:rPr>
              <a:t>High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30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Tasks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specialization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within</a:t>
            </a:r>
            <a:r>
              <a:rPr lang="it-IT" b="1" dirty="0" smtClean="0">
                <a:solidFill>
                  <a:srgbClr val="FF0000"/>
                </a:solidFill>
              </a:rPr>
              <a:t> the </a:t>
            </a:r>
            <a:r>
              <a:rPr lang="it-IT" b="1" dirty="0" err="1" smtClean="0">
                <a:solidFill>
                  <a:srgbClr val="FF0000"/>
                </a:solidFill>
              </a:rPr>
              <a:t>organization</a:t>
            </a:r>
            <a:r>
              <a:rPr lang="it-IT" b="1" dirty="0" smtClean="0">
                <a:solidFill>
                  <a:srgbClr val="FF0000"/>
                </a:solidFill>
              </a:rPr>
              <a:t> (2/2)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Agenda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endParaRPr lang="it-IT" dirty="0" smtClean="0"/>
          </a:p>
          <a:p>
            <a:r>
              <a:rPr lang="it-IT" dirty="0" err="1" smtClean="0"/>
              <a:t>Specialization</a:t>
            </a:r>
            <a:r>
              <a:rPr lang="it-IT" dirty="0" smtClean="0"/>
              <a:t> of </a:t>
            </a:r>
            <a:r>
              <a:rPr lang="it-IT" dirty="0" err="1" smtClean="0"/>
              <a:t>tasks</a:t>
            </a:r>
            <a:endParaRPr lang="it-IT" dirty="0" smtClean="0"/>
          </a:p>
          <a:p>
            <a:r>
              <a:rPr lang="it-IT" dirty="0" err="1" smtClean="0"/>
              <a:t>Formalization</a:t>
            </a:r>
            <a:r>
              <a:rPr lang="it-IT" dirty="0" smtClean="0"/>
              <a:t> of the </a:t>
            </a:r>
            <a:r>
              <a:rPr lang="it-IT" dirty="0" err="1" smtClean="0"/>
              <a:t>behaviour</a:t>
            </a:r>
            <a:endParaRPr lang="it-IT" dirty="0" smtClean="0"/>
          </a:p>
          <a:p>
            <a:r>
              <a:rPr lang="it-IT" dirty="0" smtClean="0"/>
              <a:t>Training and </a:t>
            </a:r>
            <a:r>
              <a:rPr lang="it-IT" dirty="0" err="1" smtClean="0"/>
              <a:t>indoctrination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Individual</a:t>
            </a:r>
            <a:r>
              <a:rPr lang="it-IT" b="1" dirty="0" smtClean="0">
                <a:solidFill>
                  <a:srgbClr val="FF0000"/>
                </a:solidFill>
              </a:rPr>
              <a:t> position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Individual</a:t>
            </a:r>
            <a:r>
              <a:rPr lang="it-IT" b="1" dirty="0" smtClean="0"/>
              <a:t> position</a:t>
            </a:r>
          </a:p>
          <a:p>
            <a:r>
              <a:rPr lang="it-IT" sz="2400" dirty="0" err="1" smtClean="0"/>
              <a:t>Specialization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tasks</a:t>
            </a:r>
            <a:endParaRPr lang="it-IT" sz="2400" u="sng" dirty="0"/>
          </a:p>
          <a:p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behaviour</a:t>
            </a:r>
            <a:endParaRPr lang="it-IT" sz="2400" dirty="0" smtClean="0"/>
          </a:p>
          <a:p>
            <a:r>
              <a:rPr lang="it-IT" sz="2400" dirty="0" smtClean="0"/>
              <a:t>Training </a:t>
            </a:r>
            <a:r>
              <a:rPr lang="it-IT" sz="2400" dirty="0"/>
              <a:t>and </a:t>
            </a:r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1146219" y="2756078"/>
            <a:ext cx="3387144" cy="4121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0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Formalization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behaviour</a:t>
            </a:r>
            <a:r>
              <a:rPr lang="it-IT" b="1" dirty="0" smtClean="0">
                <a:solidFill>
                  <a:srgbClr val="FF0000"/>
                </a:solidFill>
              </a:rPr>
              <a:t> (1/3)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sz="2400" dirty="0" err="1" smtClean="0"/>
              <a:t>Standardization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processes</a:t>
            </a:r>
            <a:r>
              <a:rPr lang="it-IT" sz="2400" dirty="0" smtClean="0"/>
              <a:t> to </a:t>
            </a:r>
            <a:r>
              <a:rPr lang="it-IT" sz="2400" dirty="0" err="1" smtClean="0"/>
              <a:t>decrease</a:t>
            </a:r>
            <a:r>
              <a:rPr lang="it-IT" sz="2400" dirty="0" smtClean="0"/>
              <a:t> </a:t>
            </a:r>
            <a:r>
              <a:rPr lang="it-IT" sz="2400" dirty="0" err="1" smtClean="0"/>
              <a:t>workers</a:t>
            </a:r>
            <a:r>
              <a:rPr lang="it-IT" sz="2400" dirty="0" smtClean="0"/>
              <a:t>’ </a:t>
            </a:r>
            <a:r>
              <a:rPr lang="it-IT" sz="2400" dirty="0" err="1" smtClean="0"/>
              <a:t>discretionality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err="1" smtClean="0"/>
              <a:t>Processes</a:t>
            </a:r>
            <a:r>
              <a:rPr lang="it-IT" sz="2000" dirty="0" smtClean="0"/>
              <a:t> </a:t>
            </a:r>
            <a:r>
              <a:rPr lang="it-IT" sz="2000" dirty="0" err="1" smtClean="0"/>
              <a:t>could</a:t>
            </a:r>
            <a:r>
              <a:rPr lang="it-IT" sz="2000" dirty="0" smtClean="0"/>
              <a:t> be </a:t>
            </a:r>
            <a:r>
              <a:rPr lang="it-IT" sz="2000" dirty="0" err="1" smtClean="0"/>
              <a:t>standardized</a:t>
            </a:r>
            <a:r>
              <a:rPr lang="it-IT" sz="2000" dirty="0" smtClean="0"/>
              <a:t>: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smtClean="0"/>
              <a:t>By </a:t>
            </a:r>
            <a:r>
              <a:rPr lang="it-IT" sz="2000" dirty="0" err="1" smtClean="0"/>
              <a:t>describing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details</a:t>
            </a:r>
            <a:r>
              <a:rPr lang="it-IT" sz="2000" dirty="0" smtClean="0"/>
              <a:t> the </a:t>
            </a:r>
            <a:r>
              <a:rPr lang="it-IT" sz="2000" dirty="0" err="1" smtClean="0"/>
              <a:t>activities</a:t>
            </a:r>
            <a:endParaRPr lang="it-IT" sz="20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sz="2000" dirty="0" smtClean="0"/>
              <a:t>By </a:t>
            </a:r>
            <a:r>
              <a:rPr lang="it-IT" sz="2000" dirty="0" err="1" smtClean="0"/>
              <a:t>specifying</a:t>
            </a:r>
            <a:r>
              <a:rPr lang="it-IT" sz="2000" dirty="0" smtClean="0"/>
              <a:t> the work </a:t>
            </a:r>
            <a:r>
              <a:rPr lang="it-IT" sz="2000" dirty="0" err="1" smtClean="0"/>
              <a:t>processes</a:t>
            </a:r>
            <a:endParaRPr lang="it-IT" sz="2000" dirty="0" smtClean="0"/>
          </a:p>
          <a:p>
            <a:r>
              <a:rPr lang="it-IT" sz="2400" dirty="0" err="1" smtClean="0"/>
              <a:t>Through</a:t>
            </a:r>
            <a:r>
              <a:rPr lang="it-IT" sz="2400" dirty="0" smtClean="0"/>
              <a:t> </a:t>
            </a:r>
            <a:r>
              <a:rPr lang="it-IT" sz="2400" dirty="0" err="1" smtClean="0"/>
              <a:t>rules</a:t>
            </a: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 algn="ctr">
              <a:buNone/>
            </a:pPr>
            <a:r>
              <a:rPr lang="it-IT" sz="2400" dirty="0" smtClean="0"/>
              <a:t>In </a:t>
            </a:r>
            <a:r>
              <a:rPr lang="it-IT" sz="2400" dirty="0" err="1" smtClean="0"/>
              <a:t>all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three</a:t>
            </a:r>
            <a:r>
              <a:rPr lang="it-IT" sz="2400" dirty="0" smtClean="0"/>
              <a:t> </a:t>
            </a:r>
            <a:r>
              <a:rPr lang="it-IT" sz="2400" dirty="0" err="1" smtClean="0"/>
              <a:t>cases</a:t>
            </a:r>
            <a:r>
              <a:rPr lang="it-IT" sz="2400" dirty="0" smtClean="0"/>
              <a:t> the </a:t>
            </a:r>
            <a:r>
              <a:rPr lang="it-IT" sz="2400" dirty="0" err="1" smtClean="0"/>
              <a:t>behaviour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formalized</a:t>
            </a:r>
            <a:r>
              <a:rPr lang="it-IT" sz="2400" dirty="0" smtClean="0"/>
              <a:t> and </a:t>
            </a:r>
            <a:r>
              <a:rPr lang="it-IT" sz="2400" dirty="0" err="1" smtClean="0"/>
              <a:t>regulated</a:t>
            </a:r>
            <a:endParaRPr lang="it-IT" sz="24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4765182" y="4001294"/>
            <a:ext cx="940158" cy="643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4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Formalization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behaviour</a:t>
            </a:r>
            <a:r>
              <a:rPr lang="it-IT" b="1" dirty="0" smtClean="0">
                <a:solidFill>
                  <a:srgbClr val="FF0000"/>
                </a:solidFill>
              </a:rPr>
              <a:t> (2/3)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err="1" smtClean="0"/>
              <a:t>Why</a:t>
            </a:r>
            <a:r>
              <a:rPr lang="it-IT" sz="2400" dirty="0" smtClean="0"/>
              <a:t> companies use the </a:t>
            </a:r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behavior</a:t>
            </a:r>
            <a:r>
              <a:rPr lang="it-IT" sz="2400" dirty="0" smtClean="0"/>
              <a:t>?</a:t>
            </a:r>
          </a:p>
          <a:p>
            <a:r>
              <a:rPr lang="it-IT" sz="2400" dirty="0" smtClean="0"/>
              <a:t>To coordinate </a:t>
            </a:r>
            <a:r>
              <a:rPr lang="it-IT" sz="2400" dirty="0" err="1" smtClean="0"/>
              <a:t>activities</a:t>
            </a:r>
            <a:endParaRPr lang="it-IT" sz="2400" dirty="0" smtClean="0"/>
          </a:p>
          <a:p>
            <a:r>
              <a:rPr lang="it-IT" sz="2400" dirty="0" smtClean="0"/>
              <a:t>To </a:t>
            </a:r>
            <a:r>
              <a:rPr lang="it-IT" sz="2400" dirty="0" err="1" smtClean="0"/>
              <a:t>improve</a:t>
            </a:r>
            <a:r>
              <a:rPr lang="it-IT" sz="2400" dirty="0" smtClean="0"/>
              <a:t> </a:t>
            </a:r>
            <a:r>
              <a:rPr lang="it-IT" sz="2400" dirty="0" err="1" smtClean="0"/>
              <a:t>efficiency</a:t>
            </a:r>
            <a:endParaRPr lang="it-IT" sz="2400" dirty="0" smtClean="0"/>
          </a:p>
          <a:p>
            <a:r>
              <a:rPr lang="it-IT" sz="2400" dirty="0" smtClean="0"/>
              <a:t>To </a:t>
            </a:r>
            <a:r>
              <a:rPr lang="it-IT" sz="2400" dirty="0" err="1" smtClean="0"/>
              <a:t>ensure</a:t>
            </a:r>
            <a:r>
              <a:rPr lang="it-IT" sz="2400" dirty="0" smtClean="0"/>
              <a:t> an </a:t>
            </a:r>
            <a:r>
              <a:rPr lang="it-IT" sz="2400" dirty="0" err="1" smtClean="0"/>
              <a:t>impartial</a:t>
            </a:r>
            <a:r>
              <a:rPr lang="it-IT" sz="2400" dirty="0" smtClean="0"/>
              <a:t> </a:t>
            </a:r>
            <a:r>
              <a:rPr lang="it-IT" sz="2400" dirty="0" err="1" smtClean="0"/>
              <a:t>behaviour</a:t>
            </a:r>
            <a:r>
              <a:rPr lang="it-IT" sz="2400" dirty="0" smtClean="0"/>
              <a:t> with </a:t>
            </a:r>
            <a:r>
              <a:rPr lang="it-IT" sz="2400" dirty="0" err="1" smtClean="0"/>
              <a:t>respect</a:t>
            </a:r>
            <a:r>
              <a:rPr lang="it-IT" sz="2400" dirty="0" smtClean="0"/>
              <a:t> to clients</a:t>
            </a:r>
          </a:p>
          <a:p>
            <a:pPr marL="0" indent="0">
              <a:buNone/>
            </a:pPr>
            <a:r>
              <a:rPr lang="it-IT" sz="2400" dirty="0" err="1" smtClean="0"/>
              <a:t>Criticalities</a:t>
            </a:r>
            <a:r>
              <a:rPr lang="it-IT" sz="2400" dirty="0" smtClean="0"/>
              <a:t>:</a:t>
            </a:r>
          </a:p>
          <a:p>
            <a:r>
              <a:rPr lang="it-IT" sz="2400" dirty="0" err="1" smtClean="0"/>
              <a:t>Resistance</a:t>
            </a:r>
            <a:r>
              <a:rPr lang="it-IT" sz="2400" dirty="0" smtClean="0"/>
              <a:t> to </a:t>
            </a:r>
            <a:r>
              <a:rPr lang="it-IT" sz="2400" dirty="0" err="1" smtClean="0"/>
              <a:t>change</a:t>
            </a:r>
            <a:endParaRPr lang="it-IT" sz="2400" dirty="0" smtClean="0"/>
          </a:p>
          <a:p>
            <a:r>
              <a:rPr lang="it-IT" sz="2400" dirty="0" err="1" smtClean="0"/>
              <a:t>Bad</a:t>
            </a:r>
            <a:r>
              <a:rPr lang="it-IT" sz="2400" dirty="0" smtClean="0"/>
              <a:t> client </a:t>
            </a:r>
            <a:r>
              <a:rPr lang="it-IT" sz="2400" dirty="0" err="1" smtClean="0"/>
              <a:t>relationship</a:t>
            </a:r>
            <a:endParaRPr lang="it-IT" sz="2400" dirty="0" smtClean="0"/>
          </a:p>
          <a:p>
            <a:r>
              <a:rPr lang="it-IT" sz="2400" dirty="0" err="1" smtClean="0"/>
              <a:t>Increase</a:t>
            </a:r>
            <a:r>
              <a:rPr lang="it-IT" sz="2400" dirty="0" smtClean="0"/>
              <a:t> of </a:t>
            </a:r>
            <a:r>
              <a:rPr lang="it-IT" sz="2400" dirty="0" err="1" smtClean="0"/>
              <a:t>absenteeism</a:t>
            </a:r>
            <a:r>
              <a:rPr lang="it-IT" sz="2400" dirty="0" smtClean="0"/>
              <a:t>, turnover and strikes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25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Formalization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behaviour</a:t>
            </a:r>
            <a:r>
              <a:rPr lang="it-IT" b="1" dirty="0" smtClean="0">
                <a:solidFill>
                  <a:srgbClr val="FF0000"/>
                </a:solidFill>
              </a:rPr>
              <a:t> (3/3)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690688"/>
            <a:ext cx="5084661" cy="466325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633" y="2774458"/>
            <a:ext cx="2601378" cy="260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4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Individual</a:t>
            </a:r>
            <a:r>
              <a:rPr lang="it-IT" b="1" dirty="0" smtClean="0">
                <a:solidFill>
                  <a:srgbClr val="FF0000"/>
                </a:solidFill>
              </a:rPr>
              <a:t> position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Individual</a:t>
            </a:r>
            <a:r>
              <a:rPr lang="it-IT" b="1" dirty="0" smtClean="0"/>
              <a:t> position</a:t>
            </a:r>
          </a:p>
          <a:p>
            <a:r>
              <a:rPr lang="it-IT" sz="2400" dirty="0" err="1" smtClean="0"/>
              <a:t>Specialization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tasks</a:t>
            </a:r>
            <a:endParaRPr lang="it-IT" sz="2400" u="sng" dirty="0"/>
          </a:p>
          <a:p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behaviour</a:t>
            </a:r>
            <a:endParaRPr lang="it-IT" sz="2400" dirty="0" smtClean="0"/>
          </a:p>
          <a:p>
            <a:r>
              <a:rPr lang="it-IT" sz="2400" dirty="0" smtClean="0"/>
              <a:t>Training </a:t>
            </a:r>
            <a:r>
              <a:rPr lang="it-IT" sz="2400" dirty="0"/>
              <a:t>and </a:t>
            </a:r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1191296" y="3232596"/>
            <a:ext cx="3387144" cy="4121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4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Training and </a:t>
            </a:r>
            <a:r>
              <a:rPr lang="it-IT" b="1" dirty="0" err="1" smtClean="0">
                <a:solidFill>
                  <a:srgbClr val="FF0000"/>
                </a:solidFill>
              </a:rPr>
              <a:t>indoctrination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751760" y="1437432"/>
            <a:ext cx="10515600" cy="5101479"/>
          </a:xfrm>
        </p:spPr>
        <p:txBody>
          <a:bodyPr/>
          <a:lstStyle/>
          <a:p>
            <a:r>
              <a:rPr lang="it-IT" sz="2400" dirty="0" smtClean="0"/>
              <a:t>Definition of </a:t>
            </a:r>
            <a:r>
              <a:rPr lang="it-IT" sz="2400" dirty="0" err="1" smtClean="0"/>
              <a:t>required</a:t>
            </a:r>
            <a:r>
              <a:rPr lang="it-IT" sz="2400" dirty="0" smtClean="0"/>
              <a:t> </a:t>
            </a:r>
            <a:r>
              <a:rPr lang="it-IT" sz="2400" dirty="0" err="1" smtClean="0"/>
              <a:t>skills</a:t>
            </a:r>
            <a:r>
              <a:rPr lang="it-IT" sz="2400" dirty="0" smtClean="0"/>
              <a:t> and </a:t>
            </a:r>
            <a:r>
              <a:rPr lang="it-IT" sz="2400" dirty="0" err="1" smtClean="0"/>
              <a:t>capabilities</a:t>
            </a:r>
            <a:r>
              <a:rPr lang="it-IT" sz="2400" dirty="0" smtClean="0"/>
              <a:t> to </a:t>
            </a:r>
            <a:r>
              <a:rPr lang="it-IT" sz="2400" dirty="0" err="1" smtClean="0"/>
              <a:t>carry</a:t>
            </a:r>
            <a:r>
              <a:rPr lang="it-IT" sz="2400" dirty="0" smtClean="0"/>
              <a:t> out a </a:t>
            </a:r>
            <a:r>
              <a:rPr lang="it-IT" sz="2400" dirty="0" err="1" smtClean="0"/>
              <a:t>specific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activity</a:t>
            </a:r>
            <a:endParaRPr lang="it-IT" sz="2400" dirty="0" smtClean="0"/>
          </a:p>
          <a:p>
            <a:r>
              <a:rPr lang="it-IT" sz="2400" dirty="0" smtClean="0"/>
              <a:t>Definition of </a:t>
            </a:r>
            <a:r>
              <a:rPr lang="it-IT" sz="2400" dirty="0" err="1" smtClean="0"/>
              <a:t>recruitment</a:t>
            </a:r>
            <a:r>
              <a:rPr lang="it-IT" sz="2400" dirty="0" smtClean="0"/>
              <a:t> </a:t>
            </a:r>
            <a:r>
              <a:rPr lang="it-IT" sz="2400" dirty="0" err="1" smtClean="0"/>
              <a:t>procedures</a:t>
            </a:r>
            <a:r>
              <a:rPr lang="it-IT" sz="2400" dirty="0" smtClean="0"/>
              <a:t> or the </a:t>
            </a:r>
            <a:r>
              <a:rPr lang="it-IT" sz="2400" dirty="0" err="1" smtClean="0"/>
              <a:t>definition</a:t>
            </a:r>
            <a:r>
              <a:rPr lang="it-IT" sz="2400" dirty="0" smtClean="0"/>
              <a:t> of training </a:t>
            </a:r>
            <a:r>
              <a:rPr lang="it-IT" sz="2400" dirty="0" err="1" smtClean="0"/>
              <a:t>program</a:t>
            </a:r>
            <a:r>
              <a:rPr lang="it-IT" sz="2400" dirty="0" smtClean="0"/>
              <a:t> to </a:t>
            </a:r>
            <a:r>
              <a:rPr lang="it-IT" sz="2400" dirty="0" err="1" smtClean="0"/>
              <a:t>develop</a:t>
            </a:r>
            <a:r>
              <a:rPr lang="it-IT" sz="2400" dirty="0" smtClean="0"/>
              <a:t> </a:t>
            </a:r>
            <a:r>
              <a:rPr lang="it-IT" sz="2400" dirty="0" err="1" smtClean="0"/>
              <a:t>these</a:t>
            </a:r>
            <a:r>
              <a:rPr lang="it-IT" sz="2400" dirty="0" smtClean="0"/>
              <a:t> </a:t>
            </a:r>
            <a:r>
              <a:rPr lang="it-IT" sz="2400" dirty="0" err="1" smtClean="0"/>
              <a:t>skills</a:t>
            </a:r>
            <a:r>
              <a:rPr lang="it-IT" sz="2400" dirty="0" smtClean="0"/>
              <a:t> and </a:t>
            </a:r>
            <a:r>
              <a:rPr lang="it-IT" sz="2400" dirty="0" err="1" smtClean="0"/>
              <a:t>capabilities</a:t>
            </a:r>
            <a:endParaRPr lang="it-IT" sz="2400" dirty="0" smtClean="0"/>
          </a:p>
          <a:p>
            <a:r>
              <a:rPr lang="it-IT" sz="2400" dirty="0" smtClean="0"/>
              <a:t>Training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smtClean="0"/>
              <a:t>Learning and </a:t>
            </a:r>
            <a:r>
              <a:rPr lang="it-IT" dirty="0" err="1" smtClean="0"/>
              <a:t>teaching</a:t>
            </a:r>
            <a:r>
              <a:rPr lang="it-IT" dirty="0" smtClean="0"/>
              <a:t>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for </a:t>
            </a:r>
            <a:r>
              <a:rPr lang="it-IT" dirty="0" err="1" smtClean="0"/>
              <a:t>professional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err="1" smtClean="0"/>
              <a:t>Standardization</a:t>
            </a:r>
            <a:r>
              <a:rPr lang="it-IT" dirty="0" smtClean="0"/>
              <a:t> of </a:t>
            </a:r>
            <a:r>
              <a:rPr lang="it-IT" dirty="0" err="1" smtClean="0"/>
              <a:t>skills</a:t>
            </a:r>
            <a:endParaRPr lang="it-IT" dirty="0" smtClean="0"/>
          </a:p>
          <a:p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smtClean="0"/>
              <a:t>The </a:t>
            </a:r>
            <a:r>
              <a:rPr lang="it-IT" dirty="0" err="1" smtClean="0"/>
              <a:t>process</a:t>
            </a:r>
            <a:r>
              <a:rPr lang="it-IT" dirty="0" smtClean="0"/>
              <a:t> of </a:t>
            </a:r>
            <a:r>
              <a:rPr lang="it-IT" dirty="0" err="1" smtClean="0"/>
              <a:t>socialization</a:t>
            </a:r>
            <a:r>
              <a:rPr lang="it-IT" dirty="0" smtClean="0"/>
              <a:t> of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in an </a:t>
            </a:r>
            <a:r>
              <a:rPr lang="it-IT" dirty="0" err="1" smtClean="0"/>
              <a:t>organization</a:t>
            </a:r>
            <a:endParaRPr lang="it-IT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starts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the </a:t>
            </a:r>
            <a:r>
              <a:rPr lang="it-IT" dirty="0" err="1" smtClean="0"/>
              <a:t>recruitment</a:t>
            </a:r>
            <a:r>
              <a:rPr lang="it-IT" dirty="0" smtClean="0"/>
              <a:t>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continues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relationship</a:t>
            </a:r>
            <a:endParaRPr lang="it-IT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particularly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are </a:t>
            </a:r>
            <a:r>
              <a:rPr lang="it-IT" dirty="0" err="1" smtClean="0"/>
              <a:t>highly</a:t>
            </a:r>
            <a:r>
              <a:rPr lang="it-IT" dirty="0" smtClean="0"/>
              <a:t> </a:t>
            </a:r>
            <a:r>
              <a:rPr lang="it-IT" dirty="0" err="1" smtClean="0"/>
              <a:t>variables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29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Introduction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do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mean</a:t>
            </a:r>
            <a:r>
              <a:rPr lang="it-IT" dirty="0" smtClean="0"/>
              <a:t> by «</a:t>
            </a:r>
            <a:r>
              <a:rPr lang="it-IT" b="1" dirty="0" smtClean="0"/>
              <a:t>DESIGN</a:t>
            </a:r>
            <a:r>
              <a:rPr lang="it-IT" dirty="0" smtClean="0"/>
              <a:t>»?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531" y="3090930"/>
            <a:ext cx="3518807" cy="233483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20" y="2622818"/>
            <a:ext cx="38481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design of an </a:t>
            </a:r>
            <a:r>
              <a:rPr lang="it-IT" b="1" dirty="0" err="1" smtClean="0">
                <a:solidFill>
                  <a:srgbClr val="FF0000"/>
                </a:solidFill>
              </a:rPr>
              <a:t>organization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Ability</a:t>
            </a:r>
            <a:r>
              <a:rPr lang="it-IT" dirty="0" smtClean="0"/>
              <a:t> to </a:t>
            </a:r>
            <a:r>
              <a:rPr lang="it-IT" dirty="0" err="1" smtClean="0"/>
              <a:t>modify</a:t>
            </a:r>
            <a:r>
              <a:rPr lang="it-IT" dirty="0" smtClean="0"/>
              <a:t> a </a:t>
            </a:r>
            <a:r>
              <a:rPr lang="it-IT" dirty="0" err="1" smtClean="0"/>
              <a:t>system</a:t>
            </a:r>
            <a:endParaRPr lang="it-IT" dirty="0" smtClean="0"/>
          </a:p>
          <a:p>
            <a:r>
              <a:rPr lang="it-IT" dirty="0" smtClean="0"/>
              <a:t>To </a:t>
            </a:r>
            <a:r>
              <a:rPr lang="it-IT" dirty="0" err="1" smtClean="0"/>
              <a:t>modify</a:t>
            </a:r>
            <a:r>
              <a:rPr lang="it-IT" dirty="0" smtClean="0"/>
              <a:t> some </a:t>
            </a:r>
            <a:r>
              <a:rPr lang="it-IT" dirty="0" err="1" smtClean="0"/>
              <a:t>organizational</a:t>
            </a:r>
            <a:r>
              <a:rPr lang="it-IT" dirty="0" smtClean="0"/>
              <a:t> core </a:t>
            </a:r>
            <a:r>
              <a:rPr lang="it-IT" dirty="0" err="1" smtClean="0"/>
              <a:t>elements</a:t>
            </a:r>
            <a:r>
              <a:rPr lang="it-IT" dirty="0" smtClean="0"/>
              <a:t> (e.g. </a:t>
            </a:r>
            <a:r>
              <a:rPr lang="it-IT" dirty="0" err="1" smtClean="0"/>
              <a:t>coordination</a:t>
            </a:r>
            <a:r>
              <a:rPr lang="it-IT" dirty="0" smtClean="0"/>
              <a:t> </a:t>
            </a:r>
            <a:r>
              <a:rPr lang="it-IT" dirty="0" err="1" smtClean="0"/>
              <a:t>mechanisms</a:t>
            </a:r>
            <a:r>
              <a:rPr lang="it-IT" dirty="0" smtClean="0"/>
              <a:t>)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affect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 the </a:t>
            </a:r>
            <a:r>
              <a:rPr lang="it-IT" dirty="0" err="1" smtClean="0"/>
              <a:t>division</a:t>
            </a:r>
            <a:r>
              <a:rPr lang="it-IT" dirty="0" smtClean="0"/>
              <a:t> of </a:t>
            </a:r>
            <a:r>
              <a:rPr lang="it-IT" dirty="0" err="1" smtClean="0"/>
              <a:t>labour</a:t>
            </a:r>
            <a:endParaRPr lang="it-IT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Coordination</a:t>
            </a:r>
            <a:r>
              <a:rPr lang="it-IT" dirty="0" smtClean="0"/>
              <a:t> </a:t>
            </a:r>
            <a:r>
              <a:rPr lang="it-IT" dirty="0" err="1" smtClean="0"/>
              <a:t>mechanisms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err="1" smtClean="0"/>
              <a:t>Modification</a:t>
            </a:r>
            <a:r>
              <a:rPr lang="it-IT" b="1" dirty="0" smtClean="0"/>
              <a:t> of the </a:t>
            </a:r>
            <a:r>
              <a:rPr lang="it-IT" b="1" dirty="0" err="1" smtClean="0"/>
              <a:t>organizational</a:t>
            </a:r>
            <a:r>
              <a:rPr lang="it-IT" b="1" dirty="0" smtClean="0"/>
              <a:t> </a:t>
            </a:r>
            <a:r>
              <a:rPr lang="it-IT" b="1" dirty="0" err="1" smtClean="0"/>
              <a:t>functioning</a:t>
            </a:r>
            <a:r>
              <a:rPr lang="it-IT" b="1" dirty="0" smtClean="0"/>
              <a:t> </a:t>
            </a:r>
            <a:r>
              <a:rPr lang="it-IT" b="1" dirty="0" err="1" smtClean="0"/>
              <a:t>rules</a:t>
            </a: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5155842" y="4378817"/>
            <a:ext cx="940158" cy="643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9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Example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key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questions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31064" y="1690688"/>
            <a:ext cx="10844011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</a:t>
            </a:r>
            <a:r>
              <a:rPr lang="it-IT" sz="2400" dirty="0" err="1" smtClean="0">
                <a:solidFill>
                  <a:schemeClr val="tx1"/>
                </a:solidFill>
              </a:rPr>
              <a:t>many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activities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should</a:t>
            </a:r>
            <a:r>
              <a:rPr lang="it-IT" sz="2400" dirty="0" smtClean="0">
                <a:solidFill>
                  <a:schemeClr val="tx1"/>
                </a:solidFill>
              </a:rPr>
              <a:t> be </a:t>
            </a:r>
            <a:r>
              <a:rPr lang="it-IT" sz="2400" dirty="0" err="1" smtClean="0">
                <a:solidFill>
                  <a:schemeClr val="tx1"/>
                </a:solidFill>
              </a:rPr>
              <a:t>related</a:t>
            </a:r>
            <a:r>
              <a:rPr lang="it-IT" sz="2400" dirty="0" smtClean="0">
                <a:solidFill>
                  <a:schemeClr val="tx1"/>
                </a:solidFill>
              </a:rPr>
              <a:t> to a work position?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09789" y="4552127"/>
            <a:ext cx="8424930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err="1" smtClean="0">
                <a:solidFill>
                  <a:schemeClr val="tx1"/>
                </a:solidFill>
              </a:rPr>
              <a:t>Which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mechanisms</a:t>
            </a:r>
            <a:r>
              <a:rPr lang="it-IT" sz="2400" dirty="0" smtClean="0">
                <a:solidFill>
                  <a:schemeClr val="tx1"/>
                </a:solidFill>
              </a:rPr>
              <a:t> to facilitate the </a:t>
            </a:r>
            <a:r>
              <a:rPr lang="it-IT" sz="2400" dirty="0" err="1" smtClean="0">
                <a:solidFill>
                  <a:schemeClr val="tx1"/>
                </a:solidFill>
              </a:rPr>
              <a:t>mutual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adjustement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09789" y="3149989"/>
            <a:ext cx="10844011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err="1" smtClean="0">
                <a:solidFill>
                  <a:schemeClr val="tx1"/>
                </a:solidFill>
              </a:rPr>
              <a:t>Which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abilities</a:t>
            </a:r>
            <a:r>
              <a:rPr lang="it-IT" sz="2400" dirty="0" smtClean="0">
                <a:solidFill>
                  <a:schemeClr val="tx1"/>
                </a:solidFill>
              </a:rPr>
              <a:t> and </a:t>
            </a:r>
            <a:r>
              <a:rPr lang="it-IT" sz="2400" dirty="0" err="1" smtClean="0">
                <a:solidFill>
                  <a:schemeClr val="tx1"/>
                </a:solidFill>
              </a:rPr>
              <a:t>skills</a:t>
            </a:r>
            <a:r>
              <a:rPr lang="it-IT" sz="2400" dirty="0" smtClean="0">
                <a:solidFill>
                  <a:schemeClr val="tx1"/>
                </a:solidFill>
              </a:rPr>
              <a:t> are </a:t>
            </a:r>
            <a:r>
              <a:rPr lang="it-IT" sz="2400" dirty="0" err="1" smtClean="0">
                <a:solidFill>
                  <a:schemeClr val="tx1"/>
                </a:solidFill>
              </a:rPr>
              <a:t>required</a:t>
            </a:r>
            <a:r>
              <a:rPr lang="it-IT" sz="2400" dirty="0" smtClean="0">
                <a:solidFill>
                  <a:schemeClr val="tx1"/>
                </a:solidFill>
              </a:rPr>
              <a:t> for a </a:t>
            </a:r>
            <a:r>
              <a:rPr lang="it-IT" sz="2400" dirty="0" err="1" smtClean="0">
                <a:solidFill>
                  <a:schemeClr val="tx1"/>
                </a:solidFill>
              </a:rPr>
              <a:t>specific</a:t>
            </a:r>
            <a:r>
              <a:rPr lang="it-IT" sz="2400" dirty="0" smtClean="0">
                <a:solidFill>
                  <a:schemeClr val="tx1"/>
                </a:solidFill>
              </a:rPr>
              <a:t> position?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096000" y="3746285"/>
            <a:ext cx="6264498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</a:t>
            </a:r>
            <a:r>
              <a:rPr lang="it-IT" sz="2400" dirty="0" err="1" smtClean="0">
                <a:solidFill>
                  <a:schemeClr val="tx1"/>
                </a:solidFill>
              </a:rPr>
              <a:t>many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organizational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units</a:t>
            </a:r>
            <a:r>
              <a:rPr lang="it-IT" sz="2400" dirty="0" smtClean="0">
                <a:solidFill>
                  <a:schemeClr val="tx1"/>
                </a:solidFill>
              </a:rPr>
              <a:t> are </a:t>
            </a:r>
            <a:r>
              <a:rPr lang="it-IT" sz="2400" dirty="0" err="1" smtClean="0">
                <a:solidFill>
                  <a:schemeClr val="tx1"/>
                </a:solidFill>
              </a:rPr>
              <a:t>required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796564" y="2286023"/>
            <a:ext cx="4185636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to </a:t>
            </a:r>
            <a:r>
              <a:rPr lang="it-IT" sz="2400" dirty="0" err="1" smtClean="0">
                <a:solidFill>
                  <a:schemeClr val="tx1"/>
                </a:solidFill>
              </a:rPr>
              <a:t>standardize</a:t>
            </a:r>
            <a:r>
              <a:rPr lang="it-IT" sz="2400" dirty="0" smtClean="0">
                <a:solidFill>
                  <a:schemeClr val="tx1"/>
                </a:solidFill>
              </a:rPr>
              <a:t> the output?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83464" y="2489555"/>
            <a:ext cx="4185636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to </a:t>
            </a:r>
            <a:r>
              <a:rPr lang="it-IT" sz="2400" dirty="0" err="1" smtClean="0">
                <a:solidFill>
                  <a:schemeClr val="tx1"/>
                </a:solidFill>
              </a:rPr>
              <a:t>standardize</a:t>
            </a:r>
            <a:r>
              <a:rPr lang="it-IT" sz="2400" dirty="0" smtClean="0">
                <a:solidFill>
                  <a:schemeClr val="tx1"/>
                </a:solidFill>
              </a:rPr>
              <a:t> an </a:t>
            </a:r>
            <a:r>
              <a:rPr lang="it-IT" sz="2400" dirty="0" err="1" smtClean="0">
                <a:solidFill>
                  <a:schemeClr val="tx1"/>
                </a:solidFill>
              </a:rPr>
              <a:t>activity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034861" y="5551034"/>
            <a:ext cx="6413680" cy="537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How </a:t>
            </a:r>
            <a:r>
              <a:rPr lang="it-IT" sz="2400" dirty="0" err="1" smtClean="0">
                <a:solidFill>
                  <a:schemeClr val="tx1"/>
                </a:solidFill>
              </a:rPr>
              <a:t>many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decision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making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power</a:t>
            </a:r>
            <a:r>
              <a:rPr lang="it-IT" sz="2400" dirty="0" smtClean="0">
                <a:solidFill>
                  <a:schemeClr val="tx1"/>
                </a:solidFill>
              </a:rPr>
              <a:t> for </a:t>
            </a:r>
            <a:r>
              <a:rPr lang="it-IT" sz="2400" dirty="0" err="1" smtClean="0">
                <a:solidFill>
                  <a:schemeClr val="tx1"/>
                </a:solidFill>
              </a:rPr>
              <a:t>managers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228045" y="3149989"/>
            <a:ext cx="8551572" cy="1653831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PARAMETERS of ORGANIZATIONAL DESIGN</a:t>
            </a:r>
            <a:endParaRPr lang="it-I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880566999"/>
              </p:ext>
            </p:extLst>
          </p:nvPr>
        </p:nvGraphicFramePr>
        <p:xfrm>
          <a:off x="2112134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931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Individual</a:t>
            </a:r>
            <a:r>
              <a:rPr lang="it-IT" b="1" dirty="0" smtClean="0"/>
              <a:t> position</a:t>
            </a:r>
          </a:p>
          <a:p>
            <a:r>
              <a:rPr lang="it-IT" sz="2400" dirty="0" err="1" smtClean="0"/>
              <a:t>Specialization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tasks</a:t>
            </a:r>
            <a:endParaRPr lang="it-IT" sz="2400" u="sng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Labour</a:t>
            </a:r>
            <a:r>
              <a:rPr lang="it-IT" i="1" dirty="0" smtClean="0"/>
              <a:t> </a:t>
            </a:r>
            <a:r>
              <a:rPr lang="it-IT" i="1" dirty="0" err="1" smtClean="0"/>
              <a:t>division</a:t>
            </a:r>
            <a:endParaRPr lang="it-IT" i="1" dirty="0" smtClean="0"/>
          </a:p>
          <a:p>
            <a:r>
              <a:rPr lang="it-IT" sz="2400" dirty="0" err="1" smtClean="0"/>
              <a:t>Formalization</a:t>
            </a:r>
            <a:r>
              <a:rPr lang="it-IT" sz="2400" dirty="0" smtClean="0"/>
              <a:t> of </a:t>
            </a:r>
            <a:r>
              <a:rPr lang="it-IT" sz="2400" dirty="0" err="1" smtClean="0"/>
              <a:t>behaviour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Standardization</a:t>
            </a:r>
            <a:r>
              <a:rPr lang="it-IT" i="1" dirty="0" smtClean="0"/>
              <a:t> of </a:t>
            </a:r>
            <a:r>
              <a:rPr lang="it-IT" i="1" dirty="0" err="1" smtClean="0"/>
              <a:t>processes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Regulated</a:t>
            </a:r>
            <a:r>
              <a:rPr lang="it-IT" i="1" dirty="0" smtClean="0"/>
              <a:t> flow </a:t>
            </a:r>
            <a:r>
              <a:rPr lang="it-IT" i="1" dirty="0" err="1" smtClean="0"/>
              <a:t>system</a:t>
            </a:r>
            <a:endParaRPr lang="it-IT" i="1" dirty="0" smtClean="0"/>
          </a:p>
          <a:p>
            <a:r>
              <a:rPr lang="it-IT" sz="2400" dirty="0"/>
              <a:t>Training and </a:t>
            </a:r>
            <a:r>
              <a:rPr lang="it-IT" sz="2400" dirty="0" err="1" smtClean="0"/>
              <a:t>indoctrination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Standardization</a:t>
            </a:r>
            <a:r>
              <a:rPr lang="it-IT" i="1" dirty="0" smtClean="0"/>
              <a:t> of </a:t>
            </a:r>
            <a:r>
              <a:rPr lang="it-IT" i="1" dirty="0" err="1" smtClean="0"/>
              <a:t>skills</a:t>
            </a:r>
            <a:endParaRPr lang="it-IT" i="1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9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38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738252"/>
            <a:ext cx="10515600" cy="430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 smtClean="0"/>
              <a:t>Macrostructure</a:t>
            </a:r>
            <a:endParaRPr lang="it-IT" b="1" dirty="0" smtClean="0"/>
          </a:p>
          <a:p>
            <a:r>
              <a:rPr lang="it-IT" sz="2400" dirty="0" err="1" smtClean="0"/>
              <a:t>Units</a:t>
            </a:r>
            <a:r>
              <a:rPr lang="it-IT" sz="2400" dirty="0" smtClean="0"/>
              <a:t> </a:t>
            </a:r>
            <a:r>
              <a:rPr lang="it-IT" sz="2400" dirty="0" err="1" smtClean="0"/>
              <a:t>creation</a:t>
            </a:r>
            <a:endParaRPr lang="it-IT" sz="2400" u="sng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Direct </a:t>
            </a:r>
            <a:r>
              <a:rPr lang="it-IT" i="1" dirty="0" err="1" smtClean="0"/>
              <a:t>supervision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Division</a:t>
            </a:r>
            <a:r>
              <a:rPr lang="it-IT" i="1" dirty="0" smtClean="0"/>
              <a:t> of </a:t>
            </a:r>
            <a:r>
              <a:rPr lang="it-IT" i="1" dirty="0" err="1" smtClean="0"/>
              <a:t>labour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Formal</a:t>
            </a:r>
            <a:r>
              <a:rPr lang="it-IT" i="1" dirty="0" smtClean="0"/>
              <a:t> authority, </a:t>
            </a:r>
            <a:r>
              <a:rPr lang="it-IT" i="1" dirty="0" err="1" smtClean="0"/>
              <a:t>informal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r>
              <a:rPr lang="it-IT" i="1" dirty="0" smtClean="0"/>
              <a:t>, </a:t>
            </a:r>
            <a:r>
              <a:rPr lang="it-IT" i="1" dirty="0" err="1" smtClean="0"/>
              <a:t>labour</a:t>
            </a:r>
            <a:r>
              <a:rPr lang="it-IT" i="1" dirty="0" smtClean="0"/>
              <a:t> </a:t>
            </a:r>
            <a:r>
              <a:rPr lang="it-IT" i="1" dirty="0" err="1" smtClean="0"/>
              <a:t>constellation</a:t>
            </a:r>
            <a:endParaRPr lang="it-IT" i="1" dirty="0" smtClean="0"/>
          </a:p>
          <a:p>
            <a:r>
              <a:rPr lang="it-IT" sz="2400" dirty="0" err="1" smtClean="0"/>
              <a:t>Units</a:t>
            </a:r>
            <a:r>
              <a:rPr lang="it-IT" sz="2400" dirty="0" smtClean="0"/>
              <a:t> </a:t>
            </a:r>
            <a:r>
              <a:rPr lang="it-IT" sz="2400" dirty="0" err="1" smtClean="0"/>
              <a:t>dimension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System of </a:t>
            </a:r>
            <a:r>
              <a:rPr lang="it-IT" i="1" dirty="0" err="1" smtClean="0"/>
              <a:t>informal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Direct </a:t>
            </a:r>
            <a:r>
              <a:rPr lang="it-IT" i="1" dirty="0" err="1" smtClean="0"/>
              <a:t>supervision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Control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17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738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parameters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organizational</a:t>
            </a:r>
            <a:r>
              <a:rPr lang="it-IT" b="1" dirty="0" smtClean="0">
                <a:solidFill>
                  <a:srgbClr val="FF0000"/>
                </a:solidFill>
              </a:rPr>
              <a:t> design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339401" y="6168980"/>
            <a:ext cx="1545467" cy="36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838200" y="1738252"/>
            <a:ext cx="10515600" cy="430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Side marker </a:t>
            </a:r>
            <a:r>
              <a:rPr lang="it-IT" b="1" dirty="0" err="1" smtClean="0"/>
              <a:t>connections</a:t>
            </a:r>
            <a:endParaRPr lang="it-IT" b="1" dirty="0" smtClean="0"/>
          </a:p>
          <a:p>
            <a:r>
              <a:rPr lang="it-IT" sz="2400" dirty="0" smtClean="0"/>
              <a:t>Planning and control</a:t>
            </a:r>
            <a:endParaRPr lang="it-IT" sz="2400" u="sng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smtClean="0"/>
              <a:t>Output </a:t>
            </a:r>
            <a:r>
              <a:rPr lang="it-IT" i="1" dirty="0" err="1" smtClean="0"/>
              <a:t>standardization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Regulated</a:t>
            </a:r>
            <a:r>
              <a:rPr lang="it-IT" i="1" dirty="0" smtClean="0"/>
              <a:t> flow </a:t>
            </a:r>
            <a:r>
              <a:rPr lang="it-IT" i="1" dirty="0" err="1" smtClean="0"/>
              <a:t>system</a:t>
            </a:r>
            <a:endParaRPr lang="it-IT" i="1" dirty="0" smtClean="0"/>
          </a:p>
          <a:p>
            <a:r>
              <a:rPr lang="it-IT" sz="2400" dirty="0" smtClean="0"/>
              <a:t>Connection </a:t>
            </a:r>
            <a:r>
              <a:rPr lang="it-IT" sz="2400" dirty="0" err="1" smtClean="0"/>
              <a:t>mechanisms</a:t>
            </a:r>
            <a:endParaRPr lang="it-IT" sz="24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Mutual</a:t>
            </a:r>
            <a:r>
              <a:rPr lang="it-IT" i="1" dirty="0" smtClean="0"/>
              <a:t> </a:t>
            </a:r>
            <a:r>
              <a:rPr lang="it-IT" i="1" dirty="0" err="1" smtClean="0"/>
              <a:t>adjustment</a:t>
            </a:r>
            <a:endParaRPr lang="it-IT" i="1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it-IT" i="1" dirty="0" err="1" smtClean="0"/>
              <a:t>Informal</a:t>
            </a:r>
            <a:r>
              <a:rPr lang="it-IT" i="1" dirty="0" smtClean="0"/>
              <a:t> </a:t>
            </a:r>
            <a:r>
              <a:rPr lang="it-IT" i="1" dirty="0" err="1" smtClean="0"/>
              <a:t>communication</a:t>
            </a:r>
            <a:r>
              <a:rPr lang="it-IT" i="1" dirty="0" smtClean="0"/>
              <a:t>, work </a:t>
            </a:r>
            <a:r>
              <a:rPr lang="it-IT" i="1" dirty="0" err="1" smtClean="0"/>
              <a:t>constellation</a:t>
            </a:r>
            <a:r>
              <a:rPr lang="it-IT" i="1" dirty="0" smtClean="0"/>
              <a:t>, ad hoc </a:t>
            </a:r>
            <a:r>
              <a:rPr lang="it-IT" i="1" dirty="0" err="1" smtClean="0"/>
              <a:t>decision-makign</a:t>
            </a:r>
            <a:r>
              <a:rPr lang="it-IT" i="1" dirty="0" smtClean="0"/>
              <a:t> </a:t>
            </a:r>
            <a:r>
              <a:rPr lang="it-IT" i="1" dirty="0" err="1" smtClean="0"/>
              <a:t>processes</a:t>
            </a:r>
            <a:endParaRPr lang="it-IT" i="1" dirty="0" smtClean="0"/>
          </a:p>
          <a:p>
            <a:pPr marL="457200" lvl="1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67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884</Words>
  <Application>Microsoft Office PowerPoint</Application>
  <PresentationFormat>Widescreen</PresentationFormat>
  <Paragraphs>249</Paragraphs>
  <Slides>25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Tema di Office</vt:lpstr>
      <vt:lpstr>THE DESIGN OF INDIVIDUAL POSITIONS</vt:lpstr>
      <vt:lpstr>Agenda</vt:lpstr>
      <vt:lpstr>Introduction</vt:lpstr>
      <vt:lpstr>The design of an organization</vt:lpstr>
      <vt:lpstr>Example of key questions</vt:lpstr>
      <vt:lpstr>The parameters of organizational design</vt:lpstr>
      <vt:lpstr>The parameters of organizational design</vt:lpstr>
      <vt:lpstr>The parameters of organizational design</vt:lpstr>
      <vt:lpstr>The parameters of organizational design</vt:lpstr>
      <vt:lpstr>The parameters of organizational design</vt:lpstr>
      <vt:lpstr>THE DESIGN of INDIVIDUAL POSITION</vt:lpstr>
      <vt:lpstr>Individual position</vt:lpstr>
      <vt:lpstr>Specialization of tasks</vt:lpstr>
      <vt:lpstr>Horizontal specialization (1/2)</vt:lpstr>
      <vt:lpstr>Horizontal specialization (2/2)</vt:lpstr>
      <vt:lpstr>Vertical specialization </vt:lpstr>
      <vt:lpstr>Tasks enlargement (1/3)</vt:lpstr>
      <vt:lpstr>Tasks specialization within the organization (1/2)</vt:lpstr>
      <vt:lpstr>Tasks specialization within the organization (2/2)</vt:lpstr>
      <vt:lpstr>Individual position</vt:lpstr>
      <vt:lpstr>Formalization of behaviour (1/3)</vt:lpstr>
      <vt:lpstr>Formalization of behaviour (2/3)</vt:lpstr>
      <vt:lpstr>Formalization of behaviour (3/3)</vt:lpstr>
      <vt:lpstr>Individual position</vt:lpstr>
      <vt:lpstr>Training and indoctrination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97</cp:revision>
  <dcterms:created xsi:type="dcterms:W3CDTF">2016-01-08T15:46:19Z</dcterms:created>
  <dcterms:modified xsi:type="dcterms:W3CDTF">2016-04-21T07:00:39Z</dcterms:modified>
</cp:coreProperties>
</file>