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61" r:id="rId3"/>
    <p:sldId id="262" r:id="rId4"/>
    <p:sldId id="309" r:id="rId5"/>
    <p:sldId id="317" r:id="rId6"/>
    <p:sldId id="329" r:id="rId7"/>
    <p:sldId id="330" r:id="rId8"/>
    <p:sldId id="331" r:id="rId9"/>
    <p:sldId id="264" r:id="rId10"/>
    <p:sldId id="332" r:id="rId11"/>
    <p:sldId id="333" r:id="rId12"/>
    <p:sldId id="310" r:id="rId13"/>
    <p:sldId id="334" r:id="rId14"/>
    <p:sldId id="335" r:id="rId15"/>
    <p:sldId id="320" r:id="rId16"/>
    <p:sldId id="336" r:id="rId17"/>
    <p:sldId id="321" r:id="rId18"/>
    <p:sldId id="322" r:id="rId19"/>
    <p:sldId id="323" r:id="rId20"/>
    <p:sldId id="337" r:id="rId21"/>
    <p:sldId id="338" r:id="rId22"/>
    <p:sldId id="339" r:id="rId23"/>
    <p:sldId id="340" r:id="rId24"/>
    <p:sldId id="341" r:id="rId25"/>
    <p:sldId id="342" r:id="rId26"/>
    <p:sldId id="343" r:id="rId27"/>
    <p:sldId id="344" r:id="rId28"/>
    <p:sldId id="345" r:id="rId29"/>
    <p:sldId id="328" r:id="rId3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Stile chiaro 2 - Color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EB344D84-9AFB-497E-A393-DC336BA19D2E}" styleName="Stile medio 3 - Colore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919EA5-D4C3-43D1-BE6C-48A0A0EAA797}" type="datetimeFigureOut">
              <a:rPr lang="it-IT" smtClean="0"/>
              <a:t>31/03/2016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F76164-923F-45A4-8990-77AE7AE3C1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3368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13714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76815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30977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49882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06493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2535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34729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42310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586424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424269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22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97225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03825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23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298075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24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706494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25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711521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26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413551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27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255821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28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435892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29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84599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45795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02398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52247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5555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21533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473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5032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FCCE5-80DA-4CA5-BD7D-910DF6306A81}" type="datetime1">
              <a:rPr lang="it-IT" smtClean="0"/>
              <a:t>31/03/2016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9670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888B-3983-402C-84AD-AA73F3CA2DAC}" type="datetime1">
              <a:rPr lang="it-IT" smtClean="0"/>
              <a:t>31/03/2016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3190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40AA3-DB05-4BF3-8282-95DCEBEC98AE}" type="datetime1">
              <a:rPr lang="it-IT" smtClean="0"/>
              <a:t>31/03/2016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3371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F064-5F18-4BBF-B9A7-C861DCD6A268}" type="datetime1">
              <a:rPr lang="it-IT" smtClean="0"/>
              <a:t>31/03/2016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8232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D10F4-79C0-428E-AF0B-01358A15B2DA}" type="datetime1">
              <a:rPr lang="it-IT" smtClean="0"/>
              <a:t>31/03/2016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063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6F91-6708-4534-B2FB-E1F6FDD91E7D}" type="datetime1">
              <a:rPr lang="it-IT" smtClean="0"/>
              <a:t>31/03/2016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9437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3050C-8EDC-4FDC-8F62-F69B12F295B4}" type="datetime1">
              <a:rPr lang="it-IT" smtClean="0"/>
              <a:t>31/03/2016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4497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361D1-3062-41FC-8FA2-5D224BA3997B}" type="datetime1">
              <a:rPr lang="it-IT" smtClean="0"/>
              <a:t>31/03/2016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4366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7E4BF-D6C8-407C-80BF-C8194DC76C69}" type="datetime1">
              <a:rPr lang="it-IT" smtClean="0"/>
              <a:t>31/03/2016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1933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233D3-38A8-4865-8202-87032C0B0679}" type="datetime1">
              <a:rPr lang="it-IT" smtClean="0"/>
              <a:t>31/03/2016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5287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4E66C-213D-49C5-A4F2-FAE1A7FFF1A8}" type="datetime1">
              <a:rPr lang="it-IT" smtClean="0"/>
              <a:t>31/03/2016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4936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95FEA-E08B-4BBE-81AC-B3AED2379932}" type="datetime1">
              <a:rPr lang="it-IT" smtClean="0"/>
              <a:t>31/03/2016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7604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1.png"/><Relationship Id="rId7" Type="http://schemas.openxmlformats.org/officeDocument/2006/relationships/image" Target="../media/image7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g"/><Relationship Id="rId4" Type="http://schemas.openxmlformats.org/officeDocument/2006/relationships/image" Target="../media/image9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g"/><Relationship Id="rId4" Type="http://schemas.openxmlformats.org/officeDocument/2006/relationships/image" Target="../media/image9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g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1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LATERAL LINKS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992450"/>
            <a:ext cx="9144000" cy="953037"/>
          </a:xfrm>
        </p:spPr>
        <p:txBody>
          <a:bodyPr/>
          <a:lstStyle/>
          <a:p>
            <a:r>
              <a:rPr lang="it-IT" dirty="0" smtClean="0"/>
              <a:t>Martina Dal Molin</a:t>
            </a:r>
          </a:p>
          <a:p>
            <a:r>
              <a:rPr lang="it-IT" dirty="0" smtClean="0"/>
              <a:t>mdalmolin@liuc.it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6695" y="92053"/>
            <a:ext cx="1849280" cy="1280271"/>
          </a:xfrm>
          <a:prstGeom prst="rect">
            <a:avLst/>
          </a:prstGeom>
        </p:spPr>
      </p:pic>
      <p:sp>
        <p:nvSpPr>
          <p:cNvPr id="5" name="Sottotitolo 2"/>
          <p:cNvSpPr txBox="1">
            <a:spLocks/>
          </p:cNvSpPr>
          <p:nvPr/>
        </p:nvSpPr>
        <p:spPr>
          <a:xfrm>
            <a:off x="1524000" y="5975797"/>
            <a:ext cx="9144000" cy="5956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AA 2015/2016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0978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Performance control (1/2)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10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339401" y="6168980"/>
            <a:ext cx="1545467" cy="36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Segnaposto contenuto 2"/>
          <p:cNvSpPr>
            <a:spLocks noGrp="1"/>
          </p:cNvSpPr>
          <p:nvPr>
            <p:ph idx="1"/>
          </p:nvPr>
        </p:nvSpPr>
        <p:spPr>
          <a:xfrm>
            <a:off x="751760" y="1545510"/>
            <a:ext cx="5430099" cy="49934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err="1" smtClean="0"/>
              <a:t>Obj</a:t>
            </a:r>
            <a:r>
              <a:rPr lang="it-IT" dirty="0" smtClean="0"/>
              <a:t>, budget, </a:t>
            </a:r>
            <a:r>
              <a:rPr lang="it-IT" dirty="0" err="1" smtClean="0"/>
              <a:t>operational</a:t>
            </a:r>
            <a:r>
              <a:rPr lang="it-IT" dirty="0" smtClean="0"/>
              <a:t> </a:t>
            </a:r>
            <a:r>
              <a:rPr lang="it-IT" dirty="0" err="1" smtClean="0"/>
              <a:t>plans</a:t>
            </a:r>
            <a:r>
              <a:rPr lang="it-IT" dirty="0" smtClean="0"/>
              <a:t> are </a:t>
            </a:r>
            <a:r>
              <a:rPr lang="it-IT" dirty="0" err="1" smtClean="0"/>
              <a:t>defined</a:t>
            </a:r>
            <a:r>
              <a:rPr lang="it-IT" dirty="0" smtClean="0"/>
              <a:t> for </a:t>
            </a:r>
            <a:r>
              <a:rPr lang="it-IT" dirty="0" err="1" smtClean="0"/>
              <a:t>each</a:t>
            </a:r>
            <a:r>
              <a:rPr lang="it-IT" dirty="0" smtClean="0"/>
              <a:t> </a:t>
            </a:r>
            <a:r>
              <a:rPr lang="it-IT" dirty="0" err="1" smtClean="0"/>
              <a:t>units</a:t>
            </a: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err="1" smtClean="0"/>
              <a:t>Units</a:t>
            </a:r>
            <a:r>
              <a:rPr lang="it-IT" dirty="0" smtClean="0"/>
              <a:t>’ performance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controlled</a:t>
            </a:r>
            <a:r>
              <a:rPr lang="it-IT" dirty="0" smtClean="0"/>
              <a:t> and </a:t>
            </a:r>
            <a:r>
              <a:rPr lang="it-IT" dirty="0" err="1" smtClean="0"/>
              <a:t>evaluated</a:t>
            </a:r>
            <a:r>
              <a:rPr lang="it-IT" dirty="0" smtClean="0"/>
              <a:t> </a:t>
            </a:r>
            <a:r>
              <a:rPr lang="it-IT" dirty="0" err="1" smtClean="0"/>
              <a:t>according</a:t>
            </a:r>
            <a:r>
              <a:rPr lang="it-IT" dirty="0" smtClean="0"/>
              <a:t> to the </a:t>
            </a:r>
            <a:r>
              <a:rPr lang="it-IT" dirty="0" err="1" smtClean="0"/>
              <a:t>defined</a:t>
            </a:r>
            <a:r>
              <a:rPr lang="it-IT" dirty="0" smtClean="0"/>
              <a:t> standard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Performance </a:t>
            </a:r>
            <a:r>
              <a:rPr lang="it-IT" dirty="0" err="1" smtClean="0"/>
              <a:t>results</a:t>
            </a:r>
            <a:r>
              <a:rPr lang="it-IT" dirty="0" smtClean="0"/>
              <a:t> are </a:t>
            </a:r>
            <a:r>
              <a:rPr lang="it-IT" dirty="0" err="1" smtClean="0"/>
              <a:t>transferred</a:t>
            </a:r>
            <a:r>
              <a:rPr lang="it-IT" dirty="0" smtClean="0"/>
              <a:t> to the </a:t>
            </a:r>
            <a:r>
              <a:rPr lang="it-IT" dirty="0" err="1" smtClean="0"/>
              <a:t>strategic</a:t>
            </a:r>
            <a:r>
              <a:rPr lang="it-IT" dirty="0" smtClean="0"/>
              <a:t> </a:t>
            </a:r>
            <a:r>
              <a:rPr lang="it-IT" dirty="0" err="1" smtClean="0"/>
              <a:t>apex</a:t>
            </a:r>
            <a:endParaRPr lang="it-IT" dirty="0" smtClean="0"/>
          </a:p>
        </p:txBody>
      </p:sp>
      <p:sp>
        <p:nvSpPr>
          <p:cNvPr id="3" name="Freccia in giù 2"/>
          <p:cNvSpPr/>
          <p:nvPr/>
        </p:nvSpPr>
        <p:spPr>
          <a:xfrm>
            <a:off x="2768958" y="2524259"/>
            <a:ext cx="553791" cy="4378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0" name="Freccia in giù 29"/>
          <p:cNvSpPr/>
          <p:nvPr/>
        </p:nvSpPr>
        <p:spPr>
          <a:xfrm>
            <a:off x="2756078" y="4306204"/>
            <a:ext cx="553791" cy="4378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Freccia a destra 5"/>
          <p:cNvSpPr/>
          <p:nvPr/>
        </p:nvSpPr>
        <p:spPr>
          <a:xfrm>
            <a:off x="6275767" y="2926080"/>
            <a:ext cx="1120462" cy="502276"/>
          </a:xfrm>
          <a:prstGeom prst="rightArrow">
            <a:avLst/>
          </a:prstGeom>
          <a:scene3d>
            <a:camera prst="orthographicFront">
              <a:rot lat="0" lon="0" rev="1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7396229" y="1392702"/>
            <a:ext cx="4083008" cy="13504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chemeClr val="tx1"/>
                </a:solidFill>
              </a:rPr>
              <a:t>OVERLAPPING WITH GROUPING</a:t>
            </a:r>
            <a:endParaRPr lang="it-IT" sz="2400" dirty="0">
              <a:solidFill>
                <a:schemeClr val="tx1"/>
              </a:solidFill>
            </a:endParaRPr>
          </a:p>
        </p:txBody>
      </p:sp>
      <p:sp>
        <p:nvSpPr>
          <p:cNvPr id="31" name="Freccia a destra 30"/>
          <p:cNvSpPr/>
          <p:nvPr/>
        </p:nvSpPr>
        <p:spPr>
          <a:xfrm>
            <a:off x="6347674" y="4042211"/>
            <a:ext cx="1120462" cy="502276"/>
          </a:xfrm>
          <a:prstGeom prst="rightArrow">
            <a:avLst/>
          </a:prstGeom>
          <a:scene3d>
            <a:camera prst="orthographicFront">
              <a:rot lat="0" lon="0" rev="20099999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Rettangolo 31"/>
          <p:cNvSpPr/>
          <p:nvPr/>
        </p:nvSpPr>
        <p:spPr>
          <a:xfrm>
            <a:off x="7468136" y="4525145"/>
            <a:ext cx="4083008" cy="17209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chemeClr val="tx1"/>
                </a:solidFill>
              </a:rPr>
              <a:t>RESULS ARE EVALUATED WITH RESPECT TO «TIME» AND TO IN RELATION WITH SPECIFIC DECISION OR ACTION</a:t>
            </a:r>
            <a:endParaRPr lang="it-IT" sz="2400" dirty="0">
              <a:solidFill>
                <a:schemeClr val="tx1"/>
              </a:solidFill>
            </a:endParaRPr>
          </a:p>
        </p:txBody>
      </p:sp>
      <p:sp>
        <p:nvSpPr>
          <p:cNvPr id="33" name="Freccia a destra 32"/>
          <p:cNvSpPr/>
          <p:nvPr/>
        </p:nvSpPr>
        <p:spPr>
          <a:xfrm>
            <a:off x="6347674" y="3512130"/>
            <a:ext cx="1120462" cy="502276"/>
          </a:xfrm>
          <a:prstGeom prst="rightArrow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4" name="Rettangolo 33"/>
          <p:cNvSpPr/>
          <p:nvPr/>
        </p:nvSpPr>
        <p:spPr>
          <a:xfrm>
            <a:off x="7525579" y="2958923"/>
            <a:ext cx="4083008" cy="13504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chemeClr val="tx1"/>
                </a:solidFill>
              </a:rPr>
              <a:t>RELEVANT IN UNITS GROUPED ON THE MARKET</a:t>
            </a:r>
            <a:endParaRPr lang="it-IT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343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Performance control: </a:t>
            </a:r>
            <a:r>
              <a:rPr lang="it-IT" b="1" dirty="0" err="1" smtClean="0">
                <a:solidFill>
                  <a:srgbClr val="FF0000"/>
                </a:solidFill>
              </a:rPr>
              <a:t>finalities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11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339401" y="6168980"/>
            <a:ext cx="1545467" cy="36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Segnaposto contenuto 2"/>
          <p:cNvSpPr>
            <a:spLocks noGrp="1"/>
          </p:cNvSpPr>
          <p:nvPr>
            <p:ph idx="1"/>
          </p:nvPr>
        </p:nvSpPr>
        <p:spPr>
          <a:xfrm>
            <a:off x="665901" y="1690687"/>
            <a:ext cx="11040995" cy="47358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EVALUATION</a:t>
            </a:r>
          </a:p>
          <a:p>
            <a:r>
              <a:rPr lang="it-IT" dirty="0" smtClean="0"/>
              <a:t>To </a:t>
            </a:r>
            <a:r>
              <a:rPr lang="it-IT" dirty="0" err="1" smtClean="0"/>
              <a:t>identify</a:t>
            </a:r>
            <a:r>
              <a:rPr lang="it-IT" dirty="0" smtClean="0"/>
              <a:t> </a:t>
            </a:r>
            <a:r>
              <a:rPr lang="it-IT" dirty="0" err="1" smtClean="0"/>
              <a:t>lower</a:t>
            </a:r>
            <a:r>
              <a:rPr lang="it-IT" dirty="0" smtClean="0"/>
              <a:t> performances and to introduce </a:t>
            </a:r>
            <a:r>
              <a:rPr lang="it-IT" dirty="0" err="1" smtClean="0"/>
              <a:t>corrective</a:t>
            </a:r>
            <a:r>
              <a:rPr lang="it-IT" dirty="0" smtClean="0"/>
              <a:t> </a:t>
            </a:r>
            <a:r>
              <a:rPr lang="it-IT" dirty="0" err="1" smtClean="0"/>
              <a:t>actions</a:t>
            </a:r>
            <a:endParaRPr lang="it-IT" dirty="0" smtClean="0"/>
          </a:p>
          <a:p>
            <a:r>
              <a:rPr lang="it-IT" dirty="0" smtClean="0"/>
              <a:t>To </a:t>
            </a:r>
            <a:r>
              <a:rPr lang="it-IT" dirty="0" err="1" smtClean="0"/>
              <a:t>support</a:t>
            </a:r>
            <a:r>
              <a:rPr lang="it-IT" dirty="0" smtClean="0"/>
              <a:t> and </a:t>
            </a:r>
            <a:r>
              <a:rPr lang="it-IT" dirty="0" err="1" smtClean="0"/>
              <a:t>encourage</a:t>
            </a:r>
            <a:r>
              <a:rPr lang="it-IT" dirty="0" smtClean="0"/>
              <a:t> </a:t>
            </a:r>
            <a:r>
              <a:rPr lang="it-IT" dirty="0" err="1" smtClean="0"/>
              <a:t>better</a:t>
            </a:r>
            <a:r>
              <a:rPr lang="it-IT" dirty="0" smtClean="0"/>
              <a:t> performances</a:t>
            </a:r>
          </a:p>
          <a:p>
            <a:pPr marL="0" indent="0">
              <a:buNone/>
            </a:pPr>
            <a:r>
              <a:rPr lang="it-IT" dirty="0" smtClean="0"/>
              <a:t>MOTIVATION, </a:t>
            </a:r>
            <a:r>
              <a:rPr lang="it-IT" dirty="0" err="1" smtClean="0"/>
              <a:t>problems</a:t>
            </a:r>
            <a:r>
              <a:rPr lang="it-IT" dirty="0" smtClean="0"/>
              <a:t>:</a:t>
            </a:r>
          </a:p>
          <a:p>
            <a:r>
              <a:rPr lang="it-IT" dirty="0" err="1" smtClean="0"/>
              <a:t>Tendency</a:t>
            </a:r>
            <a:r>
              <a:rPr lang="it-IT" dirty="0" smtClean="0"/>
              <a:t> t </a:t>
            </a:r>
            <a:r>
              <a:rPr lang="it-IT" dirty="0" err="1" smtClean="0"/>
              <a:t>define</a:t>
            </a:r>
            <a:r>
              <a:rPr lang="it-IT" dirty="0" smtClean="0"/>
              <a:t> </a:t>
            </a:r>
            <a:r>
              <a:rPr lang="it-IT" dirty="0" err="1" smtClean="0"/>
              <a:t>low</a:t>
            </a:r>
            <a:r>
              <a:rPr lang="it-IT" dirty="0" smtClean="0"/>
              <a:t> performance </a:t>
            </a:r>
            <a:r>
              <a:rPr lang="it-IT" dirty="0" err="1" smtClean="0"/>
              <a:t>standards</a:t>
            </a:r>
            <a:endParaRPr lang="it-IT" dirty="0" smtClean="0"/>
          </a:p>
          <a:p>
            <a:r>
              <a:rPr lang="it-IT" dirty="0" err="1" smtClean="0"/>
              <a:t>Problem</a:t>
            </a:r>
            <a:r>
              <a:rPr lang="it-IT" dirty="0" smtClean="0"/>
              <a:t> of </a:t>
            </a:r>
            <a:r>
              <a:rPr lang="it-IT" dirty="0" err="1" smtClean="0"/>
              <a:t>when</a:t>
            </a:r>
            <a:r>
              <a:rPr lang="it-IT" dirty="0" smtClean="0"/>
              <a:t> to </a:t>
            </a:r>
            <a:r>
              <a:rPr lang="it-IT" dirty="0" err="1" smtClean="0"/>
              <a:t>plan</a:t>
            </a:r>
            <a:endParaRPr lang="it-IT" dirty="0" smtClean="0"/>
          </a:p>
          <a:p>
            <a:r>
              <a:rPr lang="it-IT" dirty="0" err="1" smtClean="0"/>
              <a:t>Sometimes</a:t>
            </a:r>
            <a:r>
              <a:rPr lang="it-IT" dirty="0" smtClean="0"/>
              <a:t> performance </a:t>
            </a:r>
            <a:r>
              <a:rPr lang="it-IT" dirty="0" err="1" smtClean="0"/>
              <a:t>standards</a:t>
            </a:r>
            <a:r>
              <a:rPr lang="it-IT" dirty="0" smtClean="0"/>
              <a:t> are </a:t>
            </a: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achieved</a:t>
            </a:r>
            <a:r>
              <a:rPr lang="it-IT" dirty="0" smtClean="0"/>
              <a:t> for «</a:t>
            </a:r>
            <a:r>
              <a:rPr lang="it-IT" dirty="0" err="1" smtClean="0"/>
              <a:t>external</a:t>
            </a:r>
            <a:r>
              <a:rPr lang="it-IT" dirty="0" smtClean="0"/>
              <a:t>» and </a:t>
            </a:r>
            <a:r>
              <a:rPr lang="it-IT" dirty="0" err="1" smtClean="0"/>
              <a:t>contextual</a:t>
            </a:r>
            <a:r>
              <a:rPr lang="it-IT" dirty="0" smtClean="0"/>
              <a:t> </a:t>
            </a:r>
            <a:r>
              <a:rPr lang="it-IT" dirty="0" err="1" smtClean="0"/>
              <a:t>reasons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5231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Actions</a:t>
            </a:r>
            <a:r>
              <a:rPr lang="it-IT" b="1" dirty="0" smtClean="0">
                <a:solidFill>
                  <a:srgbClr val="FF0000"/>
                </a:solidFill>
              </a:rPr>
              <a:t> planning (1/2)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12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339401" y="6168980"/>
            <a:ext cx="1545467" cy="36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Segnaposto contenut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47896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/>
              <a:t>Planning </a:t>
            </a:r>
            <a:r>
              <a:rPr lang="it-IT" dirty="0" err="1" smtClean="0"/>
              <a:t>actions</a:t>
            </a:r>
            <a:r>
              <a:rPr lang="it-IT" dirty="0" smtClean="0"/>
              <a:t> </a:t>
            </a:r>
            <a:r>
              <a:rPr lang="it-IT" dirty="0" err="1" smtClean="0"/>
              <a:t>means</a:t>
            </a:r>
            <a:r>
              <a:rPr lang="it-IT" dirty="0" smtClean="0"/>
              <a:t> </a:t>
            </a:r>
            <a:r>
              <a:rPr lang="it-IT" dirty="0" err="1" smtClean="0"/>
              <a:t>taking</a:t>
            </a:r>
            <a:r>
              <a:rPr lang="it-IT" dirty="0" smtClean="0"/>
              <a:t> a </a:t>
            </a:r>
            <a:r>
              <a:rPr lang="it-IT" b="1" dirty="0" err="1" smtClean="0"/>
              <a:t>specific</a:t>
            </a:r>
            <a:r>
              <a:rPr lang="it-IT" b="1" dirty="0" smtClean="0"/>
              <a:t> </a:t>
            </a:r>
            <a:r>
              <a:rPr lang="it-IT" b="1" dirty="0" err="1" smtClean="0"/>
              <a:t>decision</a:t>
            </a:r>
            <a:r>
              <a:rPr lang="it-IT" b="1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related</a:t>
            </a:r>
            <a:r>
              <a:rPr lang="it-IT" dirty="0" smtClean="0"/>
              <a:t> to (a set of) </a:t>
            </a:r>
            <a:r>
              <a:rPr lang="it-IT" b="1" dirty="0" err="1" smtClean="0"/>
              <a:t>specific</a:t>
            </a:r>
            <a:r>
              <a:rPr lang="it-IT" b="1" dirty="0" smtClean="0"/>
              <a:t> </a:t>
            </a:r>
            <a:r>
              <a:rPr lang="it-IT" b="1" dirty="0" err="1" smtClean="0"/>
              <a:t>actions</a:t>
            </a:r>
            <a:endParaRPr lang="it-IT" b="1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 algn="ctr">
              <a:buNone/>
            </a:pPr>
            <a:endParaRPr lang="it-IT" b="1" dirty="0" smtClean="0"/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6445" y="2696346"/>
            <a:ext cx="2684064" cy="3657600"/>
          </a:xfrm>
          <a:prstGeom prst="rect">
            <a:avLst/>
          </a:prstGeom>
        </p:spPr>
      </p:pic>
      <p:sp>
        <p:nvSpPr>
          <p:cNvPr id="8" name="Fumetto 3 7"/>
          <p:cNvSpPr/>
          <p:nvPr/>
        </p:nvSpPr>
        <p:spPr>
          <a:xfrm>
            <a:off x="2349944" y="2633263"/>
            <a:ext cx="3046303" cy="1579126"/>
          </a:xfrm>
          <a:prstGeom prst="wedgeEllipseCallout">
            <a:avLst>
              <a:gd name="adj1" fmla="val -76438"/>
              <a:gd name="adj2" fmla="val 48639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i="1" dirty="0" smtClean="0">
                <a:solidFill>
                  <a:schemeClr val="tx1"/>
                </a:solidFill>
              </a:rPr>
              <a:t>Stop </a:t>
            </a:r>
            <a:r>
              <a:rPr lang="it-IT" sz="2000" i="1" dirty="0" err="1" smtClean="0">
                <a:solidFill>
                  <a:schemeClr val="tx1"/>
                </a:solidFill>
              </a:rPr>
              <a:t>producing</a:t>
            </a:r>
            <a:r>
              <a:rPr lang="it-IT" sz="2000" i="1" dirty="0" smtClean="0">
                <a:solidFill>
                  <a:schemeClr val="tx1"/>
                </a:solidFill>
              </a:rPr>
              <a:t> blu Manolo </a:t>
            </a:r>
            <a:r>
              <a:rPr lang="it-IT" sz="2000" i="1" dirty="0" err="1" smtClean="0">
                <a:solidFill>
                  <a:schemeClr val="tx1"/>
                </a:solidFill>
              </a:rPr>
              <a:t>Blahnik</a:t>
            </a:r>
            <a:r>
              <a:rPr lang="it-IT" sz="2000" i="1" dirty="0" smtClean="0">
                <a:solidFill>
                  <a:schemeClr val="tx1"/>
                </a:solidFill>
              </a:rPr>
              <a:t>. Start production of Emerald </a:t>
            </a:r>
            <a:r>
              <a:rPr lang="it-IT" sz="2000" i="1" dirty="0" err="1" smtClean="0">
                <a:solidFill>
                  <a:schemeClr val="tx1"/>
                </a:solidFill>
              </a:rPr>
              <a:t>one</a:t>
            </a:r>
            <a:endParaRPr lang="it-IT" sz="2000" i="1" dirty="0">
              <a:solidFill>
                <a:schemeClr val="tx1"/>
              </a:solidFill>
            </a:endParaRPr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1188" y="4296458"/>
            <a:ext cx="1973419" cy="1973419"/>
          </a:xfrm>
          <a:prstGeom prst="rect">
            <a:avLst/>
          </a:prstGeom>
        </p:spPr>
      </p:pic>
      <p:sp>
        <p:nvSpPr>
          <p:cNvPr id="10" name="Freccia a destra 9"/>
          <p:cNvSpPr/>
          <p:nvPr/>
        </p:nvSpPr>
        <p:spPr>
          <a:xfrm>
            <a:off x="3938770" y="4506395"/>
            <a:ext cx="566670" cy="5035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1" name="Immagin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4885" y="4066982"/>
            <a:ext cx="2962694" cy="2219161"/>
          </a:xfrm>
          <a:prstGeom prst="rect">
            <a:avLst/>
          </a:prstGeom>
        </p:spPr>
      </p:pic>
      <p:sp>
        <p:nvSpPr>
          <p:cNvPr id="12" name="Freccia a destra 11"/>
          <p:cNvSpPr/>
          <p:nvPr/>
        </p:nvSpPr>
        <p:spPr>
          <a:xfrm>
            <a:off x="7219555" y="4779592"/>
            <a:ext cx="566670" cy="5035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2932" y="3649573"/>
            <a:ext cx="2329068" cy="2329068"/>
          </a:xfrm>
          <a:prstGeom prst="rect">
            <a:avLst/>
          </a:prstGeom>
        </p:spPr>
      </p:pic>
      <p:sp>
        <p:nvSpPr>
          <p:cNvPr id="14" name="Freccia a destra 13"/>
          <p:cNvSpPr/>
          <p:nvPr/>
        </p:nvSpPr>
        <p:spPr>
          <a:xfrm>
            <a:off x="9877557" y="4738900"/>
            <a:ext cx="566670" cy="5035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6225" y="3954774"/>
            <a:ext cx="2108202" cy="2354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906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2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Actions</a:t>
            </a:r>
            <a:r>
              <a:rPr lang="it-IT" b="1" dirty="0" smtClean="0">
                <a:solidFill>
                  <a:srgbClr val="FF0000"/>
                </a:solidFill>
              </a:rPr>
              <a:t> planning (2/2)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13</a:t>
            </a:fld>
            <a:endParaRPr lang="it-IT"/>
          </a:p>
        </p:txBody>
      </p:sp>
      <p:sp>
        <p:nvSpPr>
          <p:cNvPr id="14" name="Segnaposto contenuto 2"/>
          <p:cNvSpPr>
            <a:spLocks noGrp="1"/>
          </p:cNvSpPr>
          <p:nvPr>
            <p:ph idx="1"/>
          </p:nvPr>
        </p:nvSpPr>
        <p:spPr>
          <a:xfrm>
            <a:off x="575502" y="1280271"/>
            <a:ext cx="11040995" cy="3164648"/>
          </a:xfrm>
        </p:spPr>
        <p:txBody>
          <a:bodyPr>
            <a:normAutofit/>
          </a:bodyPr>
          <a:lstStyle/>
          <a:p>
            <a:r>
              <a:rPr lang="it-IT" sz="2400" dirty="0" err="1" smtClean="0"/>
              <a:t>Examples</a:t>
            </a:r>
            <a:r>
              <a:rPr lang="it-IT" sz="2400" dirty="0" smtClean="0"/>
              <a:t> of </a:t>
            </a:r>
            <a:r>
              <a:rPr lang="it-IT" sz="2400" dirty="0" err="1" smtClean="0"/>
              <a:t>action</a:t>
            </a:r>
            <a:r>
              <a:rPr lang="it-IT" sz="2400" dirty="0" smtClean="0"/>
              <a:t> planning: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sz="2000" dirty="0" smtClean="0"/>
              <a:t>New </a:t>
            </a:r>
            <a:r>
              <a:rPr lang="it-IT" sz="2000" dirty="0" err="1" smtClean="0"/>
              <a:t>product</a:t>
            </a:r>
            <a:endParaRPr lang="it-IT" sz="2000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it-IT" sz="2000" dirty="0" smtClean="0"/>
              <a:t>Building new </a:t>
            </a:r>
            <a:r>
              <a:rPr lang="it-IT" sz="2000" dirty="0" err="1" smtClean="0"/>
              <a:t>plant</a:t>
            </a:r>
            <a:endParaRPr lang="it-IT" sz="2000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it-IT" sz="2000" dirty="0" smtClean="0"/>
              <a:t>Sell </a:t>
            </a:r>
            <a:r>
              <a:rPr lang="it-IT" sz="2000" dirty="0" err="1" smtClean="0"/>
              <a:t>old</a:t>
            </a:r>
            <a:r>
              <a:rPr lang="it-IT" sz="2000" dirty="0" smtClean="0"/>
              <a:t> </a:t>
            </a:r>
            <a:r>
              <a:rPr lang="it-IT" sz="2000" dirty="0" err="1" smtClean="0"/>
              <a:t>machinery</a:t>
            </a:r>
            <a:endParaRPr lang="it-IT" sz="2000" dirty="0" smtClean="0"/>
          </a:p>
          <a:p>
            <a:r>
              <a:rPr lang="it-IT" sz="2400" dirty="0" err="1" smtClean="0"/>
              <a:t>It</a:t>
            </a:r>
            <a:r>
              <a:rPr lang="it-IT" sz="2400" dirty="0" smtClean="0"/>
              <a:t> </a:t>
            </a:r>
            <a:r>
              <a:rPr lang="it-IT" sz="2400" dirty="0" err="1" smtClean="0"/>
              <a:t>does</a:t>
            </a:r>
            <a:r>
              <a:rPr lang="it-IT" sz="2400" dirty="0" smtClean="0"/>
              <a:t> </a:t>
            </a:r>
            <a:r>
              <a:rPr lang="it-IT" sz="2400" dirty="0" err="1" smtClean="0"/>
              <a:t>not</a:t>
            </a:r>
            <a:r>
              <a:rPr lang="it-IT" sz="2400" dirty="0" smtClean="0"/>
              <a:t> </a:t>
            </a:r>
            <a:r>
              <a:rPr lang="it-IT" sz="2400" dirty="0" err="1" smtClean="0"/>
              <a:t>respect</a:t>
            </a:r>
            <a:r>
              <a:rPr lang="it-IT" sz="2400" dirty="0" smtClean="0"/>
              <a:t> the </a:t>
            </a:r>
            <a:r>
              <a:rPr lang="it-IT" sz="2400" dirty="0" err="1" smtClean="0"/>
              <a:t>autonomy</a:t>
            </a:r>
            <a:r>
              <a:rPr lang="it-IT" sz="2400" dirty="0" smtClean="0"/>
              <a:t> of </a:t>
            </a:r>
            <a:r>
              <a:rPr lang="it-IT" sz="2400" dirty="0" err="1" smtClean="0"/>
              <a:t>organizational</a:t>
            </a:r>
            <a:r>
              <a:rPr lang="it-IT" sz="2400" dirty="0" smtClean="0"/>
              <a:t> </a:t>
            </a:r>
            <a:r>
              <a:rPr lang="it-IT" sz="2400" dirty="0" err="1" smtClean="0"/>
              <a:t>unit</a:t>
            </a:r>
            <a:endParaRPr lang="it-IT" sz="2400" dirty="0" smtClean="0"/>
          </a:p>
          <a:p>
            <a:r>
              <a:rPr lang="it-IT" sz="2400" dirty="0" err="1" smtClean="0"/>
              <a:t>Decision</a:t>
            </a:r>
            <a:r>
              <a:rPr lang="it-IT" sz="2400" dirty="0" smtClean="0"/>
              <a:t> </a:t>
            </a:r>
            <a:r>
              <a:rPr lang="it-IT" sz="2400" dirty="0" err="1" smtClean="0"/>
              <a:t>could</a:t>
            </a:r>
            <a:r>
              <a:rPr lang="it-IT" sz="2400" dirty="0" smtClean="0"/>
              <a:t> </a:t>
            </a:r>
            <a:r>
              <a:rPr lang="it-IT" sz="2400" dirty="0" err="1" smtClean="0"/>
              <a:t>also</a:t>
            </a:r>
            <a:r>
              <a:rPr lang="it-IT" sz="2400" dirty="0" smtClean="0"/>
              <a:t> be inter-</a:t>
            </a:r>
            <a:r>
              <a:rPr lang="it-IT" sz="2400" dirty="0" err="1" smtClean="0"/>
              <a:t>unit</a:t>
            </a:r>
            <a:endParaRPr lang="it-IT" sz="2400" dirty="0" smtClean="0"/>
          </a:p>
          <a:p>
            <a:r>
              <a:rPr lang="it-IT" sz="2400" dirty="0" err="1" smtClean="0"/>
              <a:t>Since</a:t>
            </a:r>
            <a:r>
              <a:rPr lang="it-IT" sz="2400" dirty="0" smtClean="0"/>
              <a:t> </a:t>
            </a:r>
            <a:r>
              <a:rPr lang="it-IT" sz="2400" dirty="0" err="1" smtClean="0"/>
              <a:t>it</a:t>
            </a:r>
            <a:r>
              <a:rPr lang="it-IT" sz="2400" dirty="0" smtClean="0"/>
              <a:t> </a:t>
            </a:r>
            <a:r>
              <a:rPr lang="it-IT" sz="2400" dirty="0" err="1" smtClean="0"/>
              <a:t>is</a:t>
            </a:r>
            <a:r>
              <a:rPr lang="it-IT" sz="2400" dirty="0" smtClean="0"/>
              <a:t> </a:t>
            </a:r>
            <a:r>
              <a:rPr lang="it-IT" sz="2400" dirty="0" err="1" smtClean="0"/>
              <a:t>based</a:t>
            </a:r>
            <a:r>
              <a:rPr lang="it-IT" sz="2400" dirty="0" smtClean="0"/>
              <a:t> on </a:t>
            </a:r>
            <a:r>
              <a:rPr lang="it-IT" sz="2400" dirty="0" err="1" smtClean="0"/>
              <a:t>specific</a:t>
            </a:r>
            <a:r>
              <a:rPr lang="it-IT" sz="2400" dirty="0" smtClean="0"/>
              <a:t> </a:t>
            </a:r>
            <a:r>
              <a:rPr lang="it-IT" sz="2400" dirty="0" err="1" smtClean="0"/>
              <a:t>decision</a:t>
            </a:r>
            <a:r>
              <a:rPr lang="it-IT" sz="2400" dirty="0" smtClean="0"/>
              <a:t>, </a:t>
            </a:r>
            <a:r>
              <a:rPr lang="it-IT" sz="2400" dirty="0" err="1" smtClean="0"/>
              <a:t>action</a:t>
            </a:r>
            <a:r>
              <a:rPr lang="it-IT" sz="2400" dirty="0" smtClean="0"/>
              <a:t> planning </a:t>
            </a:r>
            <a:r>
              <a:rPr lang="it-IT" sz="2400" dirty="0" err="1" smtClean="0"/>
              <a:t>isn’t</a:t>
            </a:r>
            <a:r>
              <a:rPr lang="it-IT" sz="2400" dirty="0" smtClean="0"/>
              <a:t> a </a:t>
            </a:r>
            <a:r>
              <a:rPr lang="it-IT" sz="2400" dirty="0" err="1" smtClean="0"/>
              <a:t>proper</a:t>
            </a:r>
            <a:r>
              <a:rPr lang="it-IT" sz="2400" dirty="0" smtClean="0"/>
              <a:t> </a:t>
            </a:r>
            <a:r>
              <a:rPr lang="it-IT" sz="2400" dirty="0" err="1" smtClean="0"/>
              <a:t>standardization</a:t>
            </a:r>
            <a:r>
              <a:rPr lang="it-IT" sz="2400" dirty="0" smtClean="0"/>
              <a:t> of output</a:t>
            </a:r>
            <a:endParaRPr lang="it-IT" sz="2400" dirty="0"/>
          </a:p>
        </p:txBody>
      </p:sp>
      <p:sp>
        <p:nvSpPr>
          <p:cNvPr id="7" name="Freccia in giù 6"/>
          <p:cNvSpPr/>
          <p:nvPr/>
        </p:nvSpPr>
        <p:spPr>
          <a:xfrm>
            <a:off x="5215945" y="4225978"/>
            <a:ext cx="553791" cy="4378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" name="Connettore 1 5"/>
          <p:cNvCxnSpPr/>
          <p:nvPr/>
        </p:nvCxnSpPr>
        <p:spPr>
          <a:xfrm flipV="1">
            <a:off x="838200" y="5924282"/>
            <a:ext cx="105156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ttangolo 7"/>
          <p:cNvSpPr/>
          <p:nvPr/>
        </p:nvSpPr>
        <p:spPr>
          <a:xfrm>
            <a:off x="838200" y="6168980"/>
            <a:ext cx="1956515" cy="3699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>
                <a:solidFill>
                  <a:schemeClr val="tx1"/>
                </a:solidFill>
              </a:rPr>
              <a:t>Low</a:t>
            </a:r>
            <a:r>
              <a:rPr lang="it-IT" dirty="0" smtClean="0">
                <a:solidFill>
                  <a:schemeClr val="tx1"/>
                </a:solidFill>
              </a:rPr>
              <a:t> </a:t>
            </a:r>
            <a:r>
              <a:rPr lang="it-IT" dirty="0" err="1" smtClean="0">
                <a:solidFill>
                  <a:schemeClr val="tx1"/>
                </a:solidFill>
              </a:rPr>
              <a:t>regulation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9659982" y="6027312"/>
            <a:ext cx="1956515" cy="3699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High </a:t>
            </a:r>
            <a:r>
              <a:rPr lang="it-IT" dirty="0" err="1" smtClean="0">
                <a:solidFill>
                  <a:schemeClr val="tx1"/>
                </a:solidFill>
              </a:rPr>
              <a:t>regulation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4972318" y="5202440"/>
            <a:ext cx="1956515" cy="5795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ACTION PLANNING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990600" y="5202440"/>
            <a:ext cx="1956515" cy="5795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PERFORMANCE CONTROL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9196588" y="5188938"/>
            <a:ext cx="1956515" cy="5795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FORMALIZATION of BEHAVIOUR</a:t>
            </a:r>
            <a:endParaRPr 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877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1" grpId="0" animBg="1"/>
      <p:bldP spid="9" grpId="0" animBg="1"/>
      <p:bldP spid="13" grpId="0" animBg="1"/>
      <p:bldP spid="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Performance control and </a:t>
            </a:r>
            <a:r>
              <a:rPr lang="it-IT" b="1" dirty="0" err="1" smtClean="0">
                <a:solidFill>
                  <a:srgbClr val="FF0000"/>
                </a:solidFill>
              </a:rPr>
              <a:t>action</a:t>
            </a:r>
            <a:r>
              <a:rPr lang="it-IT" b="1" dirty="0" smtClean="0">
                <a:solidFill>
                  <a:srgbClr val="FF0000"/>
                </a:solidFill>
              </a:rPr>
              <a:t> planning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14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339401" y="6168980"/>
            <a:ext cx="1545467" cy="36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Segnaposto contenuto 2"/>
          <p:cNvSpPr>
            <a:spLocks noGrp="1"/>
          </p:cNvSpPr>
          <p:nvPr>
            <p:ph idx="1"/>
          </p:nvPr>
        </p:nvSpPr>
        <p:spPr>
          <a:xfrm>
            <a:off x="665902" y="1690687"/>
            <a:ext cx="5013681" cy="4735847"/>
          </a:xfrm>
          <a:ln w="38100">
            <a:solidFill>
              <a:srgbClr val="00B050"/>
            </a:solidFill>
          </a:ln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it-IT" b="1" dirty="0" smtClean="0">
                <a:solidFill>
                  <a:srgbClr val="00B050"/>
                </a:solidFill>
              </a:rPr>
              <a:t>PERFORMANCE CONTROL</a:t>
            </a:r>
          </a:p>
          <a:p>
            <a:pPr marL="0" indent="0">
              <a:buNone/>
            </a:pPr>
            <a:r>
              <a:rPr lang="it-IT" dirty="0" smtClean="0"/>
              <a:t>The </a:t>
            </a:r>
            <a:r>
              <a:rPr lang="it-IT" dirty="0" err="1" smtClean="0"/>
              <a:t>strategic</a:t>
            </a:r>
            <a:r>
              <a:rPr lang="it-IT" dirty="0" smtClean="0"/>
              <a:t> </a:t>
            </a:r>
            <a:r>
              <a:rPr lang="it-IT" dirty="0" err="1" smtClean="0"/>
              <a:t>apex</a:t>
            </a:r>
            <a:r>
              <a:rPr lang="it-IT" dirty="0" smtClean="0"/>
              <a:t> </a:t>
            </a:r>
            <a:r>
              <a:rPr lang="it-IT" dirty="0" err="1" smtClean="0"/>
              <a:t>defines</a:t>
            </a:r>
            <a:r>
              <a:rPr lang="it-IT" dirty="0" smtClean="0"/>
              <a:t> </a:t>
            </a:r>
            <a:r>
              <a:rPr lang="it-IT" dirty="0" err="1" smtClean="0"/>
              <a:t>obj</a:t>
            </a:r>
            <a:r>
              <a:rPr lang="it-IT" dirty="0" smtClean="0"/>
              <a:t>, </a:t>
            </a:r>
            <a:r>
              <a:rPr lang="it-IT" dirty="0" err="1" smtClean="0"/>
              <a:t>bdg</a:t>
            </a:r>
            <a:r>
              <a:rPr lang="it-IT" dirty="0" smtClean="0"/>
              <a:t>, …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err="1" smtClean="0"/>
              <a:t>These</a:t>
            </a:r>
            <a:r>
              <a:rPr lang="it-IT" dirty="0" smtClean="0"/>
              <a:t> </a:t>
            </a:r>
            <a:r>
              <a:rPr lang="it-IT" dirty="0" err="1" smtClean="0"/>
              <a:t>obj</a:t>
            </a:r>
            <a:r>
              <a:rPr lang="it-IT" dirty="0" smtClean="0"/>
              <a:t> are </a:t>
            </a:r>
            <a:r>
              <a:rPr lang="it-IT" dirty="0" err="1" smtClean="0"/>
              <a:t>articulated</a:t>
            </a:r>
            <a:r>
              <a:rPr lang="it-IT" dirty="0" smtClean="0"/>
              <a:t> in sub-</a:t>
            </a:r>
            <a:r>
              <a:rPr lang="it-IT" dirty="0" err="1" smtClean="0"/>
              <a:t>obj</a:t>
            </a:r>
            <a:r>
              <a:rPr lang="it-IT" dirty="0" smtClean="0"/>
              <a:t> in the </a:t>
            </a:r>
            <a:r>
              <a:rPr lang="it-IT" dirty="0" err="1" smtClean="0"/>
              <a:t>form</a:t>
            </a:r>
            <a:r>
              <a:rPr lang="it-IT" dirty="0" smtClean="0"/>
              <a:t> of </a:t>
            </a:r>
            <a:r>
              <a:rPr lang="it-IT" dirty="0" err="1" smtClean="0"/>
              <a:t>operational</a:t>
            </a:r>
            <a:r>
              <a:rPr lang="it-IT" dirty="0" smtClean="0"/>
              <a:t> </a:t>
            </a:r>
            <a:r>
              <a:rPr lang="it-IT" dirty="0" err="1" smtClean="0"/>
              <a:t>plan</a:t>
            </a:r>
            <a:r>
              <a:rPr lang="it-IT" dirty="0" smtClean="0"/>
              <a:t> (top-down)</a:t>
            </a:r>
          </a:p>
          <a:p>
            <a:pPr marL="0" indent="0" algn="ctr">
              <a:buNone/>
            </a:pPr>
            <a:r>
              <a:rPr lang="it-IT" dirty="0" smtClean="0"/>
              <a:t>OR</a:t>
            </a:r>
          </a:p>
          <a:p>
            <a:pPr marL="0" indent="0">
              <a:buNone/>
            </a:pPr>
            <a:r>
              <a:rPr lang="it-IT" dirty="0" err="1" smtClean="0"/>
              <a:t>Obj</a:t>
            </a:r>
            <a:r>
              <a:rPr lang="it-IT" dirty="0" smtClean="0"/>
              <a:t> are </a:t>
            </a:r>
            <a:r>
              <a:rPr lang="it-IT" dirty="0" err="1" smtClean="0"/>
              <a:t>proposed</a:t>
            </a:r>
            <a:r>
              <a:rPr lang="it-IT" dirty="0" smtClean="0"/>
              <a:t> by the </a:t>
            </a:r>
            <a:r>
              <a:rPr lang="it-IT" dirty="0" err="1" smtClean="0"/>
              <a:t>operating</a:t>
            </a:r>
            <a:r>
              <a:rPr lang="it-IT" dirty="0" smtClean="0"/>
              <a:t> core to the </a:t>
            </a:r>
            <a:r>
              <a:rPr lang="it-IT" dirty="0" err="1" smtClean="0"/>
              <a:t>strategic</a:t>
            </a:r>
            <a:r>
              <a:rPr lang="it-IT" dirty="0" smtClean="0"/>
              <a:t> </a:t>
            </a:r>
            <a:r>
              <a:rPr lang="it-IT" dirty="0" err="1" smtClean="0"/>
              <a:t>apex</a:t>
            </a:r>
            <a:r>
              <a:rPr lang="it-IT" dirty="0" smtClean="0"/>
              <a:t> (botto-up)</a:t>
            </a:r>
          </a:p>
        </p:txBody>
      </p:sp>
      <p:sp>
        <p:nvSpPr>
          <p:cNvPr id="3" name="Freccia in giù 2"/>
          <p:cNvSpPr/>
          <p:nvPr/>
        </p:nvSpPr>
        <p:spPr>
          <a:xfrm>
            <a:off x="2395470" y="3000778"/>
            <a:ext cx="489398" cy="347729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6103759" y="1655596"/>
            <a:ext cx="5013681" cy="4735847"/>
          </a:xfrm>
          <a:prstGeom prst="rect">
            <a:avLst/>
          </a:prstGeom>
          <a:ln w="38100">
            <a:solidFill>
              <a:srgbClr val="0070C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it-IT" b="1" dirty="0" smtClean="0">
                <a:solidFill>
                  <a:srgbClr val="0070C0"/>
                </a:solidFill>
              </a:rPr>
              <a:t>ACTION PLANNING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it-IT" dirty="0" smtClean="0"/>
              <a:t>The </a:t>
            </a:r>
            <a:r>
              <a:rPr lang="it-IT" dirty="0" err="1" smtClean="0"/>
              <a:t>strategic</a:t>
            </a:r>
            <a:r>
              <a:rPr lang="it-IT" dirty="0" smtClean="0"/>
              <a:t> </a:t>
            </a:r>
            <a:r>
              <a:rPr lang="it-IT" dirty="0" err="1" smtClean="0"/>
              <a:t>apex</a:t>
            </a:r>
            <a:r>
              <a:rPr lang="it-IT" dirty="0" smtClean="0"/>
              <a:t> </a:t>
            </a:r>
            <a:r>
              <a:rPr lang="it-IT" dirty="0" err="1" smtClean="0"/>
              <a:t>defines</a:t>
            </a:r>
            <a:r>
              <a:rPr lang="it-IT" dirty="0" smtClean="0"/>
              <a:t> the </a:t>
            </a:r>
            <a:r>
              <a:rPr lang="it-IT" dirty="0" err="1" smtClean="0"/>
              <a:t>organizational</a:t>
            </a:r>
            <a:r>
              <a:rPr lang="it-IT" dirty="0" smtClean="0"/>
              <a:t> </a:t>
            </a:r>
            <a:r>
              <a:rPr lang="it-IT" dirty="0" err="1" smtClean="0"/>
              <a:t>strategy</a:t>
            </a:r>
            <a:endParaRPr lang="it-IT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it-IT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it-IT" dirty="0" smtClean="0"/>
              <a:t>The </a:t>
            </a:r>
            <a:r>
              <a:rPr lang="it-IT" dirty="0" err="1" smtClean="0"/>
              <a:t>strategy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translated</a:t>
            </a:r>
            <a:r>
              <a:rPr lang="it-IT" dirty="0" smtClean="0"/>
              <a:t> in </a:t>
            </a:r>
            <a:r>
              <a:rPr lang="it-IT" dirty="0" err="1" smtClean="0"/>
              <a:t>decision</a:t>
            </a:r>
            <a:endParaRPr lang="it-IT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it-IT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it-IT" dirty="0" err="1" smtClean="0"/>
              <a:t>Decision</a:t>
            </a:r>
            <a:r>
              <a:rPr lang="it-IT" dirty="0" smtClean="0"/>
              <a:t> are </a:t>
            </a:r>
            <a:r>
              <a:rPr lang="it-IT" dirty="0" err="1" smtClean="0"/>
              <a:t>translated</a:t>
            </a:r>
            <a:r>
              <a:rPr lang="it-IT" dirty="0" smtClean="0"/>
              <a:t> </a:t>
            </a:r>
            <a:r>
              <a:rPr lang="it-IT" dirty="0" err="1" smtClean="0"/>
              <a:t>into</a:t>
            </a:r>
            <a:r>
              <a:rPr lang="it-IT" dirty="0" smtClean="0"/>
              <a:t> </a:t>
            </a:r>
            <a:r>
              <a:rPr lang="it-IT" dirty="0" err="1" smtClean="0"/>
              <a:t>actions</a:t>
            </a:r>
            <a:r>
              <a:rPr lang="it-IT" dirty="0" smtClean="0"/>
              <a:t> (top-down </a:t>
            </a:r>
            <a:r>
              <a:rPr lang="it-IT" dirty="0" err="1" smtClean="0"/>
              <a:t>process</a:t>
            </a:r>
            <a:r>
              <a:rPr lang="it-IT" dirty="0" smtClean="0"/>
              <a:t>)</a:t>
            </a:r>
          </a:p>
        </p:txBody>
      </p:sp>
      <p:sp>
        <p:nvSpPr>
          <p:cNvPr id="9" name="Freccia in giù 8"/>
          <p:cNvSpPr/>
          <p:nvPr/>
        </p:nvSpPr>
        <p:spPr>
          <a:xfrm>
            <a:off x="8365900" y="3174642"/>
            <a:ext cx="489398" cy="347729"/>
          </a:xfrm>
          <a:prstGeom prst="down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Freccia in giù 9"/>
          <p:cNvSpPr/>
          <p:nvPr/>
        </p:nvSpPr>
        <p:spPr>
          <a:xfrm>
            <a:off x="8365900" y="4435313"/>
            <a:ext cx="489398" cy="347729"/>
          </a:xfrm>
          <a:prstGeom prst="down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5111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 animBg="1"/>
      <p:bldP spid="3" grpId="0" animBg="1"/>
      <p:bldP spid="8" grpId="0" animBg="1"/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15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339401" y="6168980"/>
            <a:ext cx="1545467" cy="36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Find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smtClean="0">
                <a:solidFill>
                  <a:srgbClr val="00B050"/>
                </a:solidFill>
              </a:rPr>
              <a:t>performance control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5774" y="1690688"/>
            <a:ext cx="5084661" cy="4663258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2633" y="2774458"/>
            <a:ext cx="2601378" cy="2601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71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16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339401" y="6168980"/>
            <a:ext cx="1545467" cy="36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Find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</a:rPr>
              <a:t>action</a:t>
            </a:r>
            <a:r>
              <a:rPr lang="it-IT" b="1" dirty="0" smtClean="0">
                <a:solidFill>
                  <a:srgbClr val="0070C0"/>
                </a:solidFill>
              </a:rPr>
              <a:t> planning</a:t>
            </a:r>
            <a:endParaRPr lang="it-IT" b="1" dirty="0">
              <a:solidFill>
                <a:srgbClr val="0070C0"/>
              </a:solidFill>
            </a:endParaRP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5774" y="1690688"/>
            <a:ext cx="5084661" cy="4663258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2633" y="2774458"/>
            <a:ext cx="2601378" cy="2601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68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2369713"/>
            <a:ext cx="9144000" cy="1462222"/>
          </a:xfrm>
        </p:spPr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CONNECTION MECHANISMS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6695" y="92053"/>
            <a:ext cx="1849280" cy="1280271"/>
          </a:xfrm>
          <a:prstGeom prst="rect">
            <a:avLst/>
          </a:prstGeom>
        </p:spPr>
      </p:pic>
      <p:sp>
        <p:nvSpPr>
          <p:cNvPr id="5" name="Sottotitolo 2"/>
          <p:cNvSpPr txBox="1">
            <a:spLocks/>
          </p:cNvSpPr>
          <p:nvPr/>
        </p:nvSpPr>
        <p:spPr>
          <a:xfrm>
            <a:off x="1524000" y="5975797"/>
            <a:ext cx="9144000" cy="5956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AA 2015/2016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8859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Connection </a:t>
            </a:r>
            <a:r>
              <a:rPr lang="it-IT" b="1" dirty="0" err="1" smtClean="0">
                <a:solidFill>
                  <a:srgbClr val="FF0000"/>
                </a:solidFill>
              </a:rPr>
              <a:t>mechanisms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18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339401" y="6168980"/>
            <a:ext cx="1545467" cy="36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Segnaposto contenuto 2"/>
          <p:cNvSpPr>
            <a:spLocks noGrp="1"/>
          </p:cNvSpPr>
          <p:nvPr>
            <p:ph idx="1"/>
          </p:nvPr>
        </p:nvSpPr>
        <p:spPr>
          <a:xfrm>
            <a:off x="838200" y="1645396"/>
            <a:ext cx="10515600" cy="136826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it-IT" dirty="0" smtClean="0"/>
              <a:t>Connection </a:t>
            </a:r>
            <a:r>
              <a:rPr lang="it-IT" dirty="0" err="1" smtClean="0"/>
              <a:t>mechanisms</a:t>
            </a:r>
            <a:r>
              <a:rPr lang="it-IT" dirty="0" smtClean="0"/>
              <a:t> </a:t>
            </a:r>
            <a:r>
              <a:rPr lang="it-IT" dirty="0" err="1" smtClean="0"/>
              <a:t>have</a:t>
            </a:r>
            <a:r>
              <a:rPr lang="it-IT" dirty="0" smtClean="0"/>
              <a:t> the </a:t>
            </a:r>
            <a:r>
              <a:rPr lang="it-IT" dirty="0" err="1" smtClean="0"/>
              <a:t>objective</a:t>
            </a:r>
            <a:r>
              <a:rPr lang="it-IT" dirty="0" smtClean="0"/>
              <a:t> of </a:t>
            </a:r>
            <a:r>
              <a:rPr lang="it-IT" b="1" dirty="0" err="1" smtClean="0"/>
              <a:t>favoring</a:t>
            </a:r>
            <a:r>
              <a:rPr lang="it-IT" b="1" dirty="0"/>
              <a:t> </a:t>
            </a:r>
            <a:r>
              <a:rPr lang="it-IT" b="1" dirty="0" err="1" smtClean="0"/>
              <a:t>mutual</a:t>
            </a:r>
            <a:r>
              <a:rPr lang="it-IT" b="1" dirty="0" smtClean="0"/>
              <a:t> </a:t>
            </a:r>
            <a:r>
              <a:rPr lang="it-IT" b="1" dirty="0" err="1" smtClean="0"/>
              <a:t>adjustment</a:t>
            </a:r>
            <a:r>
              <a:rPr lang="it-IT" b="1" dirty="0" smtClean="0"/>
              <a:t> </a:t>
            </a:r>
            <a:r>
              <a:rPr lang="it-IT" dirty="0" smtClean="0"/>
              <a:t>with the </a:t>
            </a:r>
            <a:r>
              <a:rPr lang="it-IT" dirty="0" err="1" smtClean="0"/>
              <a:t>final</a:t>
            </a:r>
            <a:r>
              <a:rPr lang="it-IT" dirty="0" smtClean="0"/>
              <a:t> </a:t>
            </a:r>
            <a:r>
              <a:rPr lang="it-IT" dirty="0" err="1" smtClean="0"/>
              <a:t>aim</a:t>
            </a:r>
            <a:r>
              <a:rPr lang="it-IT" dirty="0" smtClean="0"/>
              <a:t> of </a:t>
            </a:r>
            <a:r>
              <a:rPr lang="it-IT" b="1" dirty="0" err="1" smtClean="0"/>
              <a:t>regulating</a:t>
            </a:r>
            <a:r>
              <a:rPr lang="it-IT" b="1" dirty="0" smtClean="0"/>
              <a:t> </a:t>
            </a:r>
            <a:r>
              <a:rPr lang="it-IT" b="1" dirty="0" err="1" smtClean="0"/>
              <a:t>interdependencies</a:t>
            </a:r>
            <a:r>
              <a:rPr lang="it-IT" b="1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could</a:t>
            </a:r>
            <a:r>
              <a:rPr lang="it-IT" dirty="0" smtClean="0"/>
              <a:t> </a:t>
            </a:r>
            <a:r>
              <a:rPr lang="it-IT" dirty="0" err="1" smtClean="0"/>
              <a:t>not</a:t>
            </a:r>
            <a:r>
              <a:rPr lang="it-IT" dirty="0" smtClean="0"/>
              <a:t> the </a:t>
            </a:r>
            <a:r>
              <a:rPr lang="it-IT" dirty="0" err="1" smtClean="0"/>
              <a:t>controlled</a:t>
            </a:r>
            <a:r>
              <a:rPr lang="it-IT" dirty="0" smtClean="0"/>
              <a:t> </a:t>
            </a:r>
            <a:r>
              <a:rPr lang="it-IT" dirty="0" err="1" smtClean="0"/>
              <a:t>through</a:t>
            </a:r>
            <a:r>
              <a:rPr lang="it-IT" dirty="0" smtClean="0"/>
              <a:t> </a:t>
            </a:r>
            <a:r>
              <a:rPr lang="it-IT" dirty="0" err="1" smtClean="0"/>
              <a:t>direct</a:t>
            </a:r>
            <a:r>
              <a:rPr lang="it-IT" dirty="0" smtClean="0"/>
              <a:t> </a:t>
            </a:r>
            <a:r>
              <a:rPr lang="it-IT" dirty="0" err="1" smtClean="0"/>
              <a:t>supervision</a:t>
            </a:r>
            <a:r>
              <a:rPr lang="it-IT" dirty="0" smtClean="0"/>
              <a:t> and </a:t>
            </a:r>
            <a:r>
              <a:rPr lang="it-IT" dirty="0" err="1" smtClean="0"/>
              <a:t>standardization</a:t>
            </a:r>
            <a:endParaRPr lang="it-IT" dirty="0" smtClean="0"/>
          </a:p>
          <a:p>
            <a:pPr marL="457200" lvl="1" indent="0">
              <a:buNone/>
            </a:pPr>
            <a:endParaRPr lang="it-IT" dirty="0"/>
          </a:p>
          <a:p>
            <a:pPr marL="457200" lvl="1" indent="0">
              <a:buNone/>
            </a:pPr>
            <a:endParaRPr lang="it-IT" dirty="0" smtClean="0"/>
          </a:p>
          <a:p>
            <a:pPr marL="457200" lvl="1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319" y="2970959"/>
            <a:ext cx="2890520" cy="3664039"/>
          </a:xfrm>
          <a:prstGeom prst="rect">
            <a:avLst/>
          </a:prstGeom>
        </p:spPr>
      </p:pic>
      <p:sp>
        <p:nvSpPr>
          <p:cNvPr id="13" name="Segnaposto contenuto 2"/>
          <p:cNvSpPr txBox="1">
            <a:spLocks/>
          </p:cNvSpPr>
          <p:nvPr/>
        </p:nvSpPr>
        <p:spPr>
          <a:xfrm>
            <a:off x="3574173" y="3464416"/>
            <a:ext cx="8048961" cy="27045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anose="020B0604020202020204" pitchFamily="34" charset="0"/>
              <a:buNone/>
            </a:pPr>
            <a:r>
              <a:rPr lang="it-IT" dirty="0" smtClean="0"/>
              <a:t>John Kenneth Galbraith (1973) </a:t>
            </a:r>
            <a:r>
              <a:rPr lang="it-IT" dirty="0" err="1" smtClean="0"/>
              <a:t>identified</a:t>
            </a:r>
            <a:r>
              <a:rPr lang="it-IT" dirty="0" smtClean="0"/>
              <a:t> a continuum of </a:t>
            </a:r>
            <a:r>
              <a:rPr lang="it-IT" dirty="0" err="1" smtClean="0"/>
              <a:t>four</a:t>
            </a:r>
            <a:r>
              <a:rPr lang="it-IT" dirty="0" smtClean="0"/>
              <a:t> connection </a:t>
            </a:r>
            <a:r>
              <a:rPr lang="it-IT" dirty="0" err="1" smtClean="0"/>
              <a:t>mechanisms</a:t>
            </a:r>
            <a:r>
              <a:rPr lang="it-IT" dirty="0" smtClean="0"/>
              <a:t>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err="1" smtClean="0"/>
              <a:t>liason</a:t>
            </a:r>
            <a:r>
              <a:rPr lang="it-IT" dirty="0" smtClean="0"/>
              <a:t> positions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smtClean="0"/>
              <a:t>Task </a:t>
            </a:r>
            <a:r>
              <a:rPr lang="it-IT" dirty="0" err="1" smtClean="0"/>
              <a:t>forces</a:t>
            </a:r>
            <a:r>
              <a:rPr lang="it-IT" dirty="0" smtClean="0"/>
              <a:t> and </a:t>
            </a:r>
            <a:r>
              <a:rPr lang="it-IT" dirty="0" err="1" smtClean="0"/>
              <a:t>committees</a:t>
            </a:r>
            <a:endParaRPr lang="it-IT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smtClean="0"/>
              <a:t>Integration </a:t>
            </a:r>
            <a:r>
              <a:rPr lang="it-IT" dirty="0" err="1" smtClean="0"/>
              <a:t>managers</a:t>
            </a:r>
            <a:endParaRPr lang="it-IT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smtClean="0"/>
              <a:t>Matrix </a:t>
            </a:r>
            <a:r>
              <a:rPr lang="it-IT" dirty="0" err="1" smtClean="0"/>
              <a:t>structure</a:t>
            </a:r>
            <a:endParaRPr lang="it-IT" dirty="0" smtClean="0"/>
          </a:p>
          <a:p>
            <a:pPr marL="457200" lvl="1" indent="0">
              <a:buFont typeface="Arial" panose="020B0604020202020204" pitchFamily="34" charset="0"/>
              <a:buNone/>
            </a:pPr>
            <a:endParaRPr lang="it-IT" dirty="0" smtClean="0"/>
          </a:p>
          <a:p>
            <a:pPr marL="457200" lvl="1" indent="0">
              <a:buFont typeface="Arial" panose="020B0604020202020204" pitchFamily="34" charset="0"/>
              <a:buNone/>
            </a:pPr>
            <a:endParaRPr lang="it-IT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96351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  <p:bldP spid="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Liason</a:t>
            </a:r>
            <a:r>
              <a:rPr lang="it-IT" b="1" dirty="0" smtClean="0">
                <a:solidFill>
                  <a:srgbClr val="FF0000"/>
                </a:solidFill>
              </a:rPr>
              <a:t> positions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19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339401" y="6168980"/>
            <a:ext cx="1545467" cy="36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Segnaposto contenuto 2"/>
          <p:cNvSpPr>
            <a:spLocks noGrp="1"/>
          </p:cNvSpPr>
          <p:nvPr>
            <p:ph idx="1"/>
          </p:nvPr>
        </p:nvSpPr>
        <p:spPr>
          <a:xfrm>
            <a:off x="838200" y="1645395"/>
            <a:ext cx="10515600" cy="5076079"/>
          </a:xfrm>
        </p:spPr>
        <p:txBody>
          <a:bodyPr>
            <a:normAutofit/>
          </a:bodyPr>
          <a:lstStyle/>
          <a:p>
            <a:r>
              <a:rPr lang="it-IT" sz="2600" dirty="0" err="1" smtClean="0"/>
              <a:t>They</a:t>
            </a:r>
            <a:r>
              <a:rPr lang="it-IT" sz="2600" dirty="0" smtClean="0"/>
              <a:t> are </a:t>
            </a:r>
            <a:r>
              <a:rPr lang="it-IT" sz="2600" dirty="0" err="1" smtClean="0"/>
              <a:t>used</a:t>
            </a:r>
            <a:r>
              <a:rPr lang="it-IT" sz="2600" dirty="0" smtClean="0"/>
              <a:t> to </a:t>
            </a:r>
            <a:r>
              <a:rPr lang="it-IT" sz="2600" dirty="0" err="1" smtClean="0"/>
              <a:t>to</a:t>
            </a:r>
            <a:r>
              <a:rPr lang="it-IT" sz="2600" dirty="0" smtClean="0"/>
              <a:t>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smtClean="0"/>
              <a:t>Coordinate the </a:t>
            </a:r>
            <a:r>
              <a:rPr lang="it-IT" dirty="0" err="1" smtClean="0"/>
              <a:t>activities</a:t>
            </a:r>
            <a:r>
              <a:rPr lang="it-IT" dirty="0" smtClean="0"/>
              <a:t> of </a:t>
            </a:r>
            <a:r>
              <a:rPr lang="it-IT" dirty="0" err="1" smtClean="0"/>
              <a:t>two</a:t>
            </a:r>
            <a:r>
              <a:rPr lang="it-IT" dirty="0" smtClean="0"/>
              <a:t> </a:t>
            </a:r>
            <a:r>
              <a:rPr lang="it-IT" dirty="0" err="1" smtClean="0"/>
              <a:t>units</a:t>
            </a:r>
            <a:endParaRPr lang="it-IT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err="1" smtClean="0"/>
              <a:t>Favor</a:t>
            </a:r>
            <a:r>
              <a:rPr lang="it-IT" dirty="0" smtClean="0"/>
              <a:t> the </a:t>
            </a:r>
            <a:r>
              <a:rPr lang="it-IT" dirty="0" err="1" smtClean="0"/>
              <a:t>direct</a:t>
            </a:r>
            <a:r>
              <a:rPr lang="it-IT" dirty="0" smtClean="0"/>
              <a:t> flow of information</a:t>
            </a:r>
          </a:p>
          <a:p>
            <a:r>
              <a:rPr lang="it-IT" sz="2600" dirty="0" smtClean="0"/>
              <a:t>No </a:t>
            </a:r>
            <a:r>
              <a:rPr lang="it-IT" sz="2600" dirty="0" err="1" smtClean="0"/>
              <a:t>formal</a:t>
            </a:r>
            <a:r>
              <a:rPr lang="it-IT" sz="2600" dirty="0" smtClean="0"/>
              <a:t> authority, </a:t>
            </a:r>
            <a:r>
              <a:rPr lang="it-IT" sz="2600" dirty="0" err="1" smtClean="0"/>
              <a:t>but</a:t>
            </a:r>
            <a:r>
              <a:rPr lang="it-IT" sz="2600" dirty="0" smtClean="0"/>
              <a:t> </a:t>
            </a:r>
            <a:r>
              <a:rPr lang="it-IT" sz="2600" dirty="0" err="1" smtClean="0"/>
              <a:t>informal</a:t>
            </a:r>
            <a:r>
              <a:rPr lang="it-IT" sz="2600" dirty="0" smtClean="0"/>
              <a:t> </a:t>
            </a:r>
            <a:r>
              <a:rPr lang="it-IT" sz="2600" dirty="0" err="1" smtClean="0"/>
              <a:t>power</a:t>
            </a:r>
            <a:endParaRPr lang="it-IT" sz="2600" dirty="0" smtClean="0"/>
          </a:p>
          <a:p>
            <a:r>
              <a:rPr lang="it-IT" sz="2600" dirty="0" err="1" smtClean="0"/>
              <a:t>Power</a:t>
            </a:r>
            <a:r>
              <a:rPr lang="it-IT" sz="2600" dirty="0" smtClean="0"/>
              <a:t> </a:t>
            </a:r>
            <a:r>
              <a:rPr lang="it-IT" sz="2600" dirty="0" err="1" smtClean="0"/>
              <a:t>is</a:t>
            </a:r>
            <a:r>
              <a:rPr lang="it-IT" sz="2600" dirty="0" smtClean="0"/>
              <a:t> </a:t>
            </a:r>
            <a:r>
              <a:rPr lang="it-IT" sz="2600" dirty="0" err="1" smtClean="0"/>
              <a:t>related</a:t>
            </a:r>
            <a:r>
              <a:rPr lang="it-IT" sz="2600" dirty="0" smtClean="0"/>
              <a:t> to information, </a:t>
            </a:r>
            <a:r>
              <a:rPr lang="it-IT" sz="2600" dirty="0" err="1" smtClean="0"/>
              <a:t>not</a:t>
            </a:r>
            <a:r>
              <a:rPr lang="it-IT" sz="2600" dirty="0" smtClean="0"/>
              <a:t> to the </a:t>
            </a:r>
            <a:r>
              <a:rPr lang="it-IT" sz="2600" dirty="0" err="1" smtClean="0"/>
              <a:t>formal</a:t>
            </a:r>
            <a:r>
              <a:rPr lang="it-IT" sz="2600" dirty="0" smtClean="0"/>
              <a:t> position</a:t>
            </a:r>
          </a:p>
          <a:p>
            <a:r>
              <a:rPr lang="it-IT" sz="2600" dirty="0" err="1" smtClean="0"/>
              <a:t>They</a:t>
            </a:r>
            <a:r>
              <a:rPr lang="it-IT" sz="2600" dirty="0" smtClean="0"/>
              <a:t> </a:t>
            </a:r>
            <a:r>
              <a:rPr lang="it-IT" sz="2600" dirty="0" err="1" smtClean="0"/>
              <a:t>could</a:t>
            </a:r>
            <a:r>
              <a:rPr lang="it-IT" sz="2600" dirty="0" smtClean="0"/>
              <a:t> be </a:t>
            </a:r>
            <a:r>
              <a:rPr lang="it-IT" sz="2600" dirty="0" err="1" smtClean="0"/>
              <a:t>created</a:t>
            </a:r>
            <a:r>
              <a:rPr lang="it-IT" sz="2600" dirty="0" smtClean="0"/>
              <a:t>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err="1" smtClean="0"/>
              <a:t>Between</a:t>
            </a:r>
            <a:r>
              <a:rPr lang="it-IT" dirty="0" smtClean="0"/>
              <a:t> </a:t>
            </a:r>
            <a:r>
              <a:rPr lang="it-IT" dirty="0" err="1" smtClean="0"/>
              <a:t>different</a:t>
            </a:r>
            <a:r>
              <a:rPr lang="it-IT" dirty="0" smtClean="0"/>
              <a:t> line </a:t>
            </a:r>
            <a:r>
              <a:rPr lang="it-IT" dirty="0" err="1" smtClean="0"/>
              <a:t>units</a:t>
            </a:r>
            <a:endParaRPr lang="it-IT" dirty="0" smtClean="0"/>
          </a:p>
          <a:p>
            <a:pPr lvl="2">
              <a:buFont typeface="Wingdings" panose="05000000000000000000" pitchFamily="2" charset="2"/>
              <a:buChar char="Ø"/>
            </a:pPr>
            <a:r>
              <a:rPr lang="it-IT" dirty="0" err="1" smtClean="0"/>
              <a:t>Engineering</a:t>
            </a:r>
            <a:r>
              <a:rPr lang="it-IT" dirty="0" smtClean="0"/>
              <a:t> and production, </a:t>
            </a:r>
            <a:r>
              <a:rPr lang="it-IT" dirty="0" err="1" smtClean="0"/>
              <a:t>engineering</a:t>
            </a:r>
            <a:r>
              <a:rPr lang="it-IT" dirty="0" smtClean="0"/>
              <a:t> and </a:t>
            </a:r>
            <a:r>
              <a:rPr lang="it-IT" dirty="0" err="1" smtClean="0"/>
              <a:t>purchase</a:t>
            </a:r>
            <a:endParaRPr lang="it-IT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err="1" smtClean="0"/>
              <a:t>Between</a:t>
            </a:r>
            <a:r>
              <a:rPr lang="it-IT" dirty="0" smtClean="0"/>
              <a:t> line and staff </a:t>
            </a:r>
            <a:r>
              <a:rPr lang="it-IT" dirty="0" err="1" smtClean="0"/>
              <a:t>units</a:t>
            </a:r>
            <a:endParaRPr lang="it-IT" dirty="0" smtClean="0"/>
          </a:p>
          <a:p>
            <a:pPr lvl="2">
              <a:buFont typeface="Wingdings" panose="05000000000000000000" pitchFamily="2" charset="2"/>
              <a:buChar char="Ø"/>
            </a:pPr>
            <a:r>
              <a:rPr lang="it-IT" dirty="0" smtClean="0"/>
              <a:t>HR and </a:t>
            </a:r>
            <a:r>
              <a:rPr lang="it-IT" dirty="0" err="1" smtClean="0"/>
              <a:t>and</a:t>
            </a:r>
            <a:r>
              <a:rPr lang="it-IT" dirty="0" smtClean="0"/>
              <a:t> </a:t>
            </a:r>
            <a:r>
              <a:rPr lang="it-IT" dirty="0" err="1" smtClean="0"/>
              <a:t>accounting</a:t>
            </a:r>
            <a:endParaRPr lang="it-IT" dirty="0" smtClean="0"/>
          </a:p>
          <a:p>
            <a:pPr marL="0" indent="0">
              <a:buNone/>
            </a:pPr>
            <a:endParaRPr lang="it-IT" sz="2600" dirty="0"/>
          </a:p>
          <a:p>
            <a:pPr marL="0" indent="0" algn="ctr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96805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Agenda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Introduction</a:t>
            </a:r>
            <a:endParaRPr lang="it-IT" dirty="0" smtClean="0"/>
          </a:p>
          <a:p>
            <a:r>
              <a:rPr lang="it-IT" dirty="0" smtClean="0"/>
              <a:t>Planning and control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smtClean="0"/>
              <a:t>Performance control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smtClean="0"/>
              <a:t>Action planning</a:t>
            </a:r>
          </a:p>
          <a:p>
            <a:r>
              <a:rPr lang="it-IT" dirty="0" smtClean="0"/>
              <a:t>Connection </a:t>
            </a:r>
            <a:r>
              <a:rPr lang="it-IT" dirty="0" err="1" smtClean="0"/>
              <a:t>mechanisms</a:t>
            </a: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551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Task </a:t>
            </a:r>
            <a:r>
              <a:rPr lang="it-IT" b="1" dirty="0" err="1" smtClean="0">
                <a:solidFill>
                  <a:srgbClr val="FF0000"/>
                </a:solidFill>
              </a:rPr>
              <a:t>forces</a:t>
            </a:r>
            <a:r>
              <a:rPr lang="it-IT" b="1" dirty="0" smtClean="0">
                <a:solidFill>
                  <a:srgbClr val="FF0000"/>
                </a:solidFill>
              </a:rPr>
              <a:t> and </a:t>
            </a:r>
            <a:r>
              <a:rPr lang="it-IT" b="1" dirty="0" err="1" smtClean="0">
                <a:solidFill>
                  <a:srgbClr val="FF0000"/>
                </a:solidFill>
              </a:rPr>
              <a:t>commitees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20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339401" y="6168980"/>
            <a:ext cx="1545467" cy="36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Segnaposto contenuto 2"/>
          <p:cNvSpPr>
            <a:spLocks noGrp="1"/>
          </p:cNvSpPr>
          <p:nvPr>
            <p:ph idx="1"/>
          </p:nvPr>
        </p:nvSpPr>
        <p:spPr>
          <a:xfrm>
            <a:off x="838200" y="1645395"/>
            <a:ext cx="10515600" cy="5076079"/>
          </a:xfrm>
        </p:spPr>
        <p:txBody>
          <a:bodyPr>
            <a:normAutofit/>
          </a:bodyPr>
          <a:lstStyle/>
          <a:p>
            <a:r>
              <a:rPr lang="it-IT" sz="2600" dirty="0" smtClean="0"/>
              <a:t>Focus on </a:t>
            </a:r>
            <a:r>
              <a:rPr lang="it-IT" sz="2600" dirty="0" err="1" smtClean="0"/>
              <a:t>meetings</a:t>
            </a:r>
            <a:r>
              <a:rPr lang="it-IT" sz="2600" dirty="0" smtClean="0"/>
              <a:t>, </a:t>
            </a:r>
            <a:r>
              <a:rPr lang="it-IT" sz="2600" dirty="0" err="1" smtClean="0"/>
              <a:t>that</a:t>
            </a:r>
            <a:r>
              <a:rPr lang="it-IT" sz="2600" dirty="0" smtClean="0"/>
              <a:t> </a:t>
            </a:r>
            <a:r>
              <a:rPr lang="it-IT" sz="2600" dirty="0" err="1" smtClean="0"/>
              <a:t>favor</a:t>
            </a:r>
            <a:r>
              <a:rPr lang="it-IT" sz="2600" dirty="0" smtClean="0"/>
              <a:t> </a:t>
            </a:r>
            <a:r>
              <a:rPr lang="it-IT" sz="2600" dirty="0" err="1" smtClean="0"/>
              <a:t>mutual</a:t>
            </a:r>
            <a:r>
              <a:rPr lang="it-IT" sz="2600" dirty="0" smtClean="0"/>
              <a:t> </a:t>
            </a:r>
            <a:r>
              <a:rPr lang="it-IT" sz="2600" dirty="0" err="1" smtClean="0"/>
              <a:t>adjustment</a:t>
            </a:r>
            <a:endParaRPr lang="it-IT" sz="2600" dirty="0" smtClean="0"/>
          </a:p>
          <a:p>
            <a:r>
              <a:rPr lang="it-IT" sz="2600" dirty="0" err="1" smtClean="0"/>
              <a:t>Informal</a:t>
            </a:r>
            <a:r>
              <a:rPr lang="it-IT" sz="2600" dirty="0" smtClean="0"/>
              <a:t> meeting </a:t>
            </a:r>
          </a:p>
          <a:p>
            <a:r>
              <a:rPr lang="it-IT" sz="2600" dirty="0" err="1" smtClean="0"/>
              <a:t>Formal</a:t>
            </a:r>
            <a:r>
              <a:rPr lang="it-IT" sz="2600" dirty="0" smtClean="0"/>
              <a:t> and </a:t>
            </a:r>
            <a:r>
              <a:rPr lang="it-IT" sz="2600" dirty="0" err="1" smtClean="0"/>
              <a:t>institutionalized</a:t>
            </a:r>
            <a:r>
              <a:rPr lang="it-IT" sz="2600" dirty="0" smtClean="0"/>
              <a:t> meeting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smtClean="0"/>
              <a:t>i.e. </a:t>
            </a:r>
            <a:r>
              <a:rPr lang="it-IT" dirty="0" err="1" smtClean="0"/>
              <a:t>meetings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are </a:t>
            </a:r>
            <a:r>
              <a:rPr lang="it-IT" dirty="0" err="1" smtClean="0"/>
              <a:t>regularly</a:t>
            </a:r>
            <a:r>
              <a:rPr lang="it-IT" dirty="0" smtClean="0"/>
              <a:t> </a:t>
            </a:r>
            <a:r>
              <a:rPr lang="it-IT" dirty="0" err="1" smtClean="0"/>
              <a:t>scheduled</a:t>
            </a:r>
            <a:endParaRPr lang="it-IT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smtClean="0"/>
              <a:t>i.e. meeting </a:t>
            </a:r>
            <a:r>
              <a:rPr lang="it-IT" dirty="0" err="1" smtClean="0"/>
              <a:t>that</a:t>
            </a:r>
            <a:r>
              <a:rPr lang="it-IT" dirty="0" smtClean="0"/>
              <a:t> are art of the </a:t>
            </a:r>
            <a:r>
              <a:rPr lang="it-IT" dirty="0" err="1" smtClean="0"/>
              <a:t>formal</a:t>
            </a:r>
            <a:r>
              <a:rPr lang="it-IT" dirty="0" smtClean="0"/>
              <a:t> </a:t>
            </a:r>
            <a:r>
              <a:rPr lang="it-IT" dirty="0" err="1" smtClean="0"/>
              <a:t>organization</a:t>
            </a:r>
            <a:endParaRPr lang="it-IT" dirty="0" smtClean="0"/>
          </a:p>
          <a:p>
            <a:r>
              <a:rPr lang="it-IT" sz="2600" dirty="0" err="1" smtClean="0"/>
              <a:t>Meetings</a:t>
            </a:r>
            <a:r>
              <a:rPr lang="it-IT" sz="2600" dirty="0" smtClean="0"/>
              <a:t> are </a:t>
            </a:r>
            <a:r>
              <a:rPr lang="it-IT" sz="2600" dirty="0" err="1" smtClean="0"/>
              <a:t>institutionalized</a:t>
            </a:r>
            <a:r>
              <a:rPr lang="it-IT" sz="2600" dirty="0" smtClean="0"/>
              <a:t> </a:t>
            </a:r>
            <a:r>
              <a:rPr lang="it-IT" sz="2600" dirty="0" err="1" smtClean="0"/>
              <a:t>throguh</a:t>
            </a:r>
            <a:r>
              <a:rPr lang="it-IT" sz="2600" dirty="0" smtClean="0"/>
              <a:t> </a:t>
            </a:r>
            <a:r>
              <a:rPr lang="it-IT" sz="2600" dirty="0" err="1" smtClean="0"/>
              <a:t>two</a:t>
            </a:r>
            <a:r>
              <a:rPr lang="it-IT" sz="2600" dirty="0" smtClean="0"/>
              <a:t> </a:t>
            </a:r>
            <a:r>
              <a:rPr lang="it-IT" sz="2600" dirty="0" err="1" smtClean="0"/>
              <a:t>channels</a:t>
            </a:r>
            <a:r>
              <a:rPr lang="it-IT" sz="2600" dirty="0" smtClean="0"/>
              <a:t>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err="1" smtClean="0"/>
              <a:t>Tasks</a:t>
            </a:r>
            <a:r>
              <a:rPr lang="it-IT" dirty="0" smtClean="0"/>
              <a:t> </a:t>
            </a:r>
            <a:r>
              <a:rPr lang="it-IT" dirty="0" err="1" smtClean="0"/>
              <a:t>forces</a:t>
            </a:r>
            <a:r>
              <a:rPr lang="it-IT" dirty="0" smtClean="0"/>
              <a:t>, i.e. </a:t>
            </a:r>
            <a:r>
              <a:rPr lang="it-IT" dirty="0" err="1" smtClean="0"/>
              <a:t>temporary</a:t>
            </a:r>
            <a:r>
              <a:rPr lang="it-IT" dirty="0" smtClean="0"/>
              <a:t> </a:t>
            </a:r>
            <a:r>
              <a:rPr lang="it-IT" dirty="0" err="1" smtClean="0"/>
              <a:t>committee</a:t>
            </a:r>
            <a:r>
              <a:rPr lang="it-IT" dirty="0" smtClean="0"/>
              <a:t> with a </a:t>
            </a:r>
            <a:r>
              <a:rPr lang="it-IT" dirty="0" err="1" smtClean="0"/>
              <a:t>specific</a:t>
            </a:r>
            <a:r>
              <a:rPr lang="it-IT" dirty="0" smtClean="0"/>
              <a:t> task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err="1" smtClean="0"/>
              <a:t>Committee</a:t>
            </a:r>
            <a:r>
              <a:rPr lang="it-IT" dirty="0" smtClean="0"/>
              <a:t>, i.e. </a:t>
            </a:r>
            <a:r>
              <a:rPr lang="it-IT" dirty="0" err="1" smtClean="0"/>
              <a:t>interunit</a:t>
            </a:r>
            <a:r>
              <a:rPr lang="it-IT" dirty="0" smtClean="0"/>
              <a:t> </a:t>
            </a:r>
            <a:r>
              <a:rPr lang="it-IT" dirty="0" err="1" smtClean="0"/>
              <a:t>committee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organizes</a:t>
            </a:r>
            <a:r>
              <a:rPr lang="it-IT" dirty="0" smtClean="0"/>
              <a:t> regular meeting to </a:t>
            </a:r>
            <a:r>
              <a:rPr lang="it-IT" dirty="0" err="1" smtClean="0"/>
              <a:t>dicuss</a:t>
            </a:r>
            <a:r>
              <a:rPr lang="it-IT" dirty="0" smtClean="0"/>
              <a:t> </a:t>
            </a:r>
            <a:r>
              <a:rPr lang="it-IT" dirty="0" err="1" smtClean="0"/>
              <a:t>specific</a:t>
            </a:r>
            <a:r>
              <a:rPr lang="it-IT" dirty="0" smtClean="0"/>
              <a:t> </a:t>
            </a:r>
            <a:r>
              <a:rPr lang="it-IT" dirty="0" err="1" smtClean="0"/>
              <a:t>problems</a:t>
            </a:r>
            <a:endParaRPr lang="it-IT" dirty="0"/>
          </a:p>
          <a:p>
            <a:pPr marL="0" indent="0" algn="ctr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9806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Integration </a:t>
            </a:r>
            <a:r>
              <a:rPr lang="it-IT" b="1" dirty="0" err="1" smtClean="0">
                <a:solidFill>
                  <a:srgbClr val="FF0000"/>
                </a:solidFill>
              </a:rPr>
              <a:t>managers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21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339401" y="6168980"/>
            <a:ext cx="1545467" cy="36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Segnaposto contenuto 2"/>
          <p:cNvSpPr>
            <a:spLocks noGrp="1"/>
          </p:cNvSpPr>
          <p:nvPr>
            <p:ph idx="1"/>
          </p:nvPr>
        </p:nvSpPr>
        <p:spPr>
          <a:xfrm>
            <a:off x="838200" y="1645395"/>
            <a:ext cx="10515600" cy="5076079"/>
          </a:xfrm>
        </p:spPr>
        <p:txBody>
          <a:bodyPr>
            <a:normAutofit/>
          </a:bodyPr>
          <a:lstStyle/>
          <a:p>
            <a:r>
              <a:rPr lang="it-IT" sz="2600" dirty="0" err="1" smtClean="0"/>
              <a:t>Liason</a:t>
            </a:r>
            <a:r>
              <a:rPr lang="it-IT" sz="2600" dirty="0" smtClean="0"/>
              <a:t> position with </a:t>
            </a:r>
            <a:r>
              <a:rPr lang="it-IT" sz="2600" dirty="0" err="1" smtClean="0"/>
              <a:t>formal</a:t>
            </a:r>
            <a:r>
              <a:rPr lang="it-IT" sz="2600" dirty="0" smtClean="0"/>
              <a:t> authority</a:t>
            </a:r>
          </a:p>
          <a:p>
            <a:r>
              <a:rPr lang="it-IT" sz="2600" dirty="0" err="1" smtClean="0"/>
              <a:t>Formal</a:t>
            </a:r>
            <a:r>
              <a:rPr lang="it-IT" sz="2600" dirty="0" smtClean="0"/>
              <a:t> </a:t>
            </a:r>
            <a:r>
              <a:rPr lang="it-IT" sz="2600" dirty="0" err="1" smtClean="0"/>
              <a:t>power</a:t>
            </a:r>
            <a:r>
              <a:rPr lang="it-IT" sz="2600" dirty="0" smtClean="0"/>
              <a:t> </a:t>
            </a:r>
            <a:r>
              <a:rPr lang="it-IT" sz="2600" dirty="0" err="1" smtClean="0"/>
              <a:t>is</a:t>
            </a:r>
            <a:r>
              <a:rPr lang="it-IT" sz="2600" dirty="0" smtClean="0"/>
              <a:t> </a:t>
            </a:r>
            <a:r>
              <a:rPr lang="it-IT" sz="2600" dirty="0" err="1" smtClean="0"/>
              <a:t>related</a:t>
            </a:r>
            <a:r>
              <a:rPr lang="it-IT" sz="2600" dirty="0" smtClean="0"/>
              <a:t> to the </a:t>
            </a:r>
            <a:r>
              <a:rPr lang="it-IT" sz="2600" dirty="0" err="1" smtClean="0"/>
              <a:t>decision</a:t>
            </a:r>
            <a:r>
              <a:rPr lang="it-IT" sz="2600" dirty="0" smtClean="0"/>
              <a:t> </a:t>
            </a:r>
            <a:r>
              <a:rPr lang="it-IT" sz="2600" dirty="0" err="1" smtClean="0"/>
              <a:t>making</a:t>
            </a:r>
            <a:r>
              <a:rPr lang="it-IT" sz="2600" dirty="0" smtClean="0"/>
              <a:t> </a:t>
            </a:r>
            <a:r>
              <a:rPr lang="it-IT" sz="2600" dirty="0" err="1" smtClean="0"/>
              <a:t>process</a:t>
            </a:r>
            <a:r>
              <a:rPr lang="it-IT" sz="2600" dirty="0" smtClean="0"/>
              <a:t>, </a:t>
            </a:r>
            <a:r>
              <a:rPr lang="it-IT" sz="2600" dirty="0" err="1" smtClean="0"/>
              <a:t>not</a:t>
            </a:r>
            <a:r>
              <a:rPr lang="it-IT" sz="2600" dirty="0" smtClean="0"/>
              <a:t> to </a:t>
            </a:r>
            <a:r>
              <a:rPr lang="it-IT" sz="2600" dirty="0" err="1" smtClean="0"/>
              <a:t>people</a:t>
            </a:r>
            <a:endParaRPr lang="it-IT" sz="2600" dirty="0" smtClean="0"/>
          </a:p>
          <a:p>
            <a:r>
              <a:rPr lang="it-IT" sz="2600" dirty="0" err="1" smtClean="0"/>
              <a:t>Formal</a:t>
            </a:r>
            <a:r>
              <a:rPr lang="it-IT" sz="2600" dirty="0" smtClean="0"/>
              <a:t> </a:t>
            </a:r>
            <a:r>
              <a:rPr lang="it-IT" sz="2600" dirty="0" err="1" smtClean="0"/>
              <a:t>power</a:t>
            </a:r>
            <a:r>
              <a:rPr lang="it-IT" sz="2600" dirty="0" smtClean="0"/>
              <a:t> </a:t>
            </a:r>
            <a:r>
              <a:rPr lang="it-IT" sz="2600" dirty="0" err="1" smtClean="0"/>
              <a:t>is</a:t>
            </a:r>
            <a:r>
              <a:rPr lang="it-IT" sz="2600" dirty="0" smtClean="0"/>
              <a:t> </a:t>
            </a:r>
            <a:r>
              <a:rPr lang="it-IT" sz="2600" dirty="0" err="1" smtClean="0"/>
              <a:t>related</a:t>
            </a:r>
            <a:r>
              <a:rPr lang="it-IT" sz="2600" dirty="0" smtClean="0"/>
              <a:t> to: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err="1" smtClean="0"/>
              <a:t>Power</a:t>
            </a:r>
            <a:r>
              <a:rPr lang="it-IT" dirty="0" smtClean="0"/>
              <a:t> to </a:t>
            </a:r>
            <a:r>
              <a:rPr lang="it-IT" dirty="0" err="1" smtClean="0"/>
              <a:t>approve</a:t>
            </a:r>
            <a:r>
              <a:rPr lang="it-IT" dirty="0" smtClean="0"/>
              <a:t> </a:t>
            </a:r>
            <a:r>
              <a:rPr lang="it-IT" dirty="0" err="1" smtClean="0"/>
              <a:t>decision</a:t>
            </a:r>
            <a:r>
              <a:rPr lang="it-IT" dirty="0" smtClean="0"/>
              <a:t> (e.g. to </a:t>
            </a:r>
            <a:r>
              <a:rPr lang="it-IT" dirty="0" err="1" smtClean="0"/>
              <a:t>approve</a:t>
            </a:r>
            <a:r>
              <a:rPr lang="it-IT" dirty="0" smtClean="0"/>
              <a:t> the budget)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smtClean="0"/>
              <a:t>«</a:t>
            </a:r>
            <a:r>
              <a:rPr lang="it-IT" dirty="0" err="1"/>
              <a:t>P</a:t>
            </a:r>
            <a:r>
              <a:rPr lang="it-IT" dirty="0" err="1" smtClean="0"/>
              <a:t>revisional</a:t>
            </a:r>
            <a:r>
              <a:rPr lang="it-IT" dirty="0" smtClean="0"/>
              <a:t>» </a:t>
            </a:r>
            <a:r>
              <a:rPr lang="it-IT" dirty="0" err="1" smtClean="0"/>
              <a:t>power</a:t>
            </a:r>
            <a:r>
              <a:rPr lang="it-IT" dirty="0" smtClean="0"/>
              <a:t> with </a:t>
            </a:r>
            <a:r>
              <a:rPr lang="it-IT" dirty="0" err="1" smtClean="0"/>
              <a:t>respect</a:t>
            </a:r>
            <a:r>
              <a:rPr lang="it-IT" dirty="0" smtClean="0"/>
              <a:t> to </a:t>
            </a:r>
            <a:r>
              <a:rPr lang="it-IT" dirty="0" err="1" smtClean="0"/>
              <a:t>decision</a:t>
            </a:r>
            <a:r>
              <a:rPr lang="it-IT" dirty="0" smtClean="0"/>
              <a:t> (e.g. </a:t>
            </a:r>
            <a:r>
              <a:rPr lang="it-IT" dirty="0" err="1" smtClean="0"/>
              <a:t>definition</a:t>
            </a:r>
            <a:r>
              <a:rPr lang="it-IT" dirty="0" smtClean="0"/>
              <a:t> of the budget </a:t>
            </a:r>
            <a:r>
              <a:rPr lang="it-IT" dirty="0" err="1" smtClean="0"/>
              <a:t>that</a:t>
            </a:r>
            <a:r>
              <a:rPr lang="it-IT" dirty="0" smtClean="0"/>
              <a:t> in </a:t>
            </a:r>
            <a:r>
              <a:rPr lang="it-IT" dirty="0" err="1" smtClean="0"/>
              <a:t>approved</a:t>
            </a:r>
            <a:r>
              <a:rPr lang="it-IT" dirty="0" smtClean="0"/>
              <a:t> by </a:t>
            </a:r>
            <a:r>
              <a:rPr lang="it-IT" dirty="0" err="1" smtClean="0"/>
              <a:t>units</a:t>
            </a:r>
            <a:r>
              <a:rPr lang="it-IT" dirty="0" smtClean="0"/>
              <a:t>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err="1" smtClean="0"/>
              <a:t>Power</a:t>
            </a:r>
            <a:r>
              <a:rPr lang="it-IT" dirty="0" smtClean="0"/>
              <a:t> to control the </a:t>
            </a:r>
            <a:r>
              <a:rPr lang="it-IT" dirty="0" err="1" smtClean="0"/>
              <a:t>decision-making</a:t>
            </a:r>
            <a:r>
              <a:rPr lang="it-IT" dirty="0" smtClean="0"/>
              <a:t> </a:t>
            </a:r>
            <a:r>
              <a:rPr lang="it-IT" dirty="0" err="1" smtClean="0"/>
              <a:t>process</a:t>
            </a:r>
            <a:r>
              <a:rPr lang="it-IT" dirty="0" smtClean="0"/>
              <a:t> (e.g. the </a:t>
            </a:r>
            <a:r>
              <a:rPr lang="it-IT" dirty="0" err="1" smtClean="0"/>
              <a:t>managers</a:t>
            </a:r>
            <a:r>
              <a:rPr lang="it-IT" dirty="0" smtClean="0"/>
              <a:t> </a:t>
            </a:r>
            <a:r>
              <a:rPr lang="it-IT" dirty="0" err="1" smtClean="0"/>
              <a:t>gives</a:t>
            </a:r>
            <a:r>
              <a:rPr lang="it-IT" dirty="0" smtClean="0"/>
              <a:t> </a:t>
            </a:r>
            <a:r>
              <a:rPr lang="it-IT" dirty="0" err="1" smtClean="0"/>
              <a:t>resources</a:t>
            </a:r>
            <a:r>
              <a:rPr lang="it-IT" dirty="0" smtClean="0"/>
              <a:t> to </a:t>
            </a:r>
            <a:r>
              <a:rPr lang="it-IT" dirty="0" err="1" smtClean="0"/>
              <a:t>units</a:t>
            </a:r>
            <a:r>
              <a:rPr lang="it-IT" dirty="0" smtClean="0"/>
              <a:t> </a:t>
            </a:r>
            <a:r>
              <a:rPr lang="it-IT" dirty="0" err="1" smtClean="0"/>
              <a:t>according</a:t>
            </a:r>
            <a:r>
              <a:rPr lang="it-IT" dirty="0" smtClean="0"/>
              <a:t> to </a:t>
            </a:r>
            <a:r>
              <a:rPr lang="it-IT" dirty="0" err="1" smtClean="0"/>
              <a:t>their</a:t>
            </a:r>
            <a:r>
              <a:rPr lang="it-IT" dirty="0" smtClean="0"/>
              <a:t> </a:t>
            </a:r>
            <a:r>
              <a:rPr lang="it-IT" dirty="0" err="1" smtClean="0"/>
              <a:t>results</a:t>
            </a:r>
            <a:r>
              <a:rPr lang="it-IT" dirty="0" smtClean="0"/>
              <a:t>)</a:t>
            </a:r>
          </a:p>
          <a:p>
            <a:r>
              <a:rPr lang="it-IT" sz="2600" dirty="0" err="1" smtClean="0"/>
              <a:t>Examples</a:t>
            </a:r>
            <a:r>
              <a:rPr lang="it-IT" sz="2600" dirty="0" smtClean="0"/>
              <a:t>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smtClean="0"/>
              <a:t>Product </a:t>
            </a:r>
            <a:r>
              <a:rPr lang="it-IT" dirty="0" err="1" smtClean="0"/>
              <a:t>managers</a:t>
            </a:r>
            <a:endParaRPr lang="it-IT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smtClean="0"/>
              <a:t>Project </a:t>
            </a:r>
            <a:r>
              <a:rPr lang="it-IT" dirty="0" err="1" smtClean="0"/>
              <a:t>managers</a:t>
            </a:r>
            <a:endParaRPr lang="it-IT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smtClean="0"/>
              <a:t>Program </a:t>
            </a:r>
            <a:r>
              <a:rPr lang="it-IT" dirty="0" err="1" smtClean="0"/>
              <a:t>managers</a:t>
            </a:r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0451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Matrix </a:t>
            </a:r>
            <a:r>
              <a:rPr lang="it-IT" b="1" dirty="0" err="1" smtClean="0">
                <a:solidFill>
                  <a:srgbClr val="FF0000"/>
                </a:solidFill>
              </a:rPr>
              <a:t>structure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22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339401" y="6168980"/>
            <a:ext cx="1545467" cy="36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Segnaposto contenuto 2"/>
          <p:cNvSpPr>
            <a:spLocks noGrp="1"/>
          </p:cNvSpPr>
          <p:nvPr>
            <p:ph idx="1"/>
          </p:nvPr>
        </p:nvSpPr>
        <p:spPr>
          <a:xfrm>
            <a:off x="838200" y="1645395"/>
            <a:ext cx="10515600" cy="5076079"/>
          </a:xfrm>
        </p:spPr>
        <p:txBody>
          <a:bodyPr>
            <a:normAutofit/>
          </a:bodyPr>
          <a:lstStyle/>
          <a:p>
            <a:r>
              <a:rPr lang="it-IT" sz="2600" dirty="0" err="1" smtClean="0"/>
              <a:t>Starting</a:t>
            </a:r>
            <a:r>
              <a:rPr lang="it-IT" sz="2600" dirty="0" smtClean="0"/>
              <a:t> </a:t>
            </a:r>
            <a:r>
              <a:rPr lang="it-IT" sz="2600" dirty="0" err="1" smtClean="0"/>
              <a:t>point</a:t>
            </a:r>
            <a:r>
              <a:rPr lang="it-IT" sz="2600" dirty="0" smtClean="0"/>
              <a:t>: no </a:t>
            </a:r>
            <a:r>
              <a:rPr lang="it-IT" sz="2600" dirty="0" err="1" smtClean="0"/>
              <a:t>grouping</a:t>
            </a:r>
            <a:r>
              <a:rPr lang="it-IT" sz="2600" dirty="0" smtClean="0"/>
              <a:t> </a:t>
            </a:r>
            <a:r>
              <a:rPr lang="it-IT" sz="2600" dirty="0" err="1" smtClean="0"/>
              <a:t>basis</a:t>
            </a:r>
            <a:r>
              <a:rPr lang="it-IT" sz="2600" dirty="0" smtClean="0"/>
              <a:t> </a:t>
            </a:r>
            <a:r>
              <a:rPr lang="it-IT" sz="2600" dirty="0" err="1" smtClean="0"/>
              <a:t>is</a:t>
            </a:r>
            <a:r>
              <a:rPr lang="it-IT" sz="2600" dirty="0" smtClean="0"/>
              <a:t> </a:t>
            </a:r>
            <a:r>
              <a:rPr lang="it-IT" sz="2600" dirty="0" err="1" smtClean="0"/>
              <a:t>able</a:t>
            </a:r>
            <a:r>
              <a:rPr lang="it-IT" sz="2600" dirty="0" smtClean="0"/>
              <a:t> to </a:t>
            </a:r>
            <a:r>
              <a:rPr lang="it-IT" sz="2600" dirty="0" err="1" smtClean="0"/>
              <a:t>manage</a:t>
            </a:r>
            <a:r>
              <a:rPr lang="it-IT" sz="2600" dirty="0" smtClean="0"/>
              <a:t> </a:t>
            </a:r>
            <a:r>
              <a:rPr lang="it-IT" sz="2600" dirty="0" err="1" smtClean="0"/>
              <a:t>all</a:t>
            </a:r>
            <a:r>
              <a:rPr lang="it-IT" sz="2600" dirty="0" smtClean="0"/>
              <a:t> the </a:t>
            </a:r>
            <a:r>
              <a:rPr lang="it-IT" sz="2600" dirty="0" err="1" smtClean="0"/>
              <a:t>interdependencies</a:t>
            </a:r>
            <a:endParaRPr lang="it-IT" sz="2600" dirty="0" smtClean="0"/>
          </a:p>
          <a:p>
            <a:r>
              <a:rPr lang="it-IT" sz="2600" dirty="0" err="1" smtClean="0"/>
              <a:t>We</a:t>
            </a:r>
            <a:r>
              <a:rPr lang="it-IT" sz="2600" dirty="0" smtClean="0"/>
              <a:t> </a:t>
            </a:r>
            <a:r>
              <a:rPr lang="it-IT" sz="2600" dirty="0" err="1" smtClean="0"/>
              <a:t>know</a:t>
            </a:r>
            <a:r>
              <a:rPr lang="it-IT" sz="2600" dirty="0" smtClean="0"/>
              <a:t> </a:t>
            </a:r>
            <a:r>
              <a:rPr lang="it-IT" sz="2600" dirty="0" err="1" smtClean="0"/>
              <a:t>that</a:t>
            </a:r>
            <a:r>
              <a:rPr lang="it-IT" sz="2600" dirty="0" smtClean="0"/>
              <a:t> </a:t>
            </a:r>
            <a:r>
              <a:rPr lang="it-IT" sz="2600" dirty="0" err="1" smtClean="0"/>
              <a:t>organizations</a:t>
            </a:r>
            <a:r>
              <a:rPr lang="it-IT" sz="2600" dirty="0" smtClean="0"/>
              <a:t> can solve the </a:t>
            </a:r>
            <a:r>
              <a:rPr lang="it-IT" sz="2600" dirty="0" err="1" smtClean="0"/>
              <a:t>problem</a:t>
            </a:r>
            <a:r>
              <a:rPr lang="it-IT" sz="2600" dirty="0" smtClean="0"/>
              <a:t> by </a:t>
            </a:r>
            <a:r>
              <a:rPr lang="it-IT" sz="2600" dirty="0" err="1" smtClean="0"/>
              <a:t>adopting</a:t>
            </a:r>
            <a:r>
              <a:rPr lang="it-IT" sz="2600" dirty="0" smtClean="0"/>
              <a:t> </a:t>
            </a:r>
            <a:r>
              <a:rPr lang="it-IT" sz="2600" dirty="0" err="1" smtClean="0"/>
              <a:t>one</a:t>
            </a:r>
            <a:r>
              <a:rPr lang="it-IT" sz="2600" dirty="0" smtClean="0"/>
              <a:t> of the </a:t>
            </a:r>
            <a:r>
              <a:rPr lang="it-IT" sz="2600" dirty="0" err="1" smtClean="0"/>
              <a:t>following</a:t>
            </a:r>
            <a:r>
              <a:rPr lang="it-IT" sz="2600" dirty="0" smtClean="0"/>
              <a:t> </a:t>
            </a:r>
            <a:r>
              <a:rPr lang="it-IT" sz="2600" dirty="0" err="1" smtClean="0"/>
              <a:t>three</a:t>
            </a:r>
            <a:r>
              <a:rPr lang="it-IT" sz="2600" dirty="0" smtClean="0"/>
              <a:t> </a:t>
            </a:r>
            <a:r>
              <a:rPr lang="it-IT" sz="2600" dirty="0" err="1" smtClean="0"/>
              <a:t>configuration</a:t>
            </a:r>
            <a:r>
              <a:rPr lang="it-IT" sz="2600" dirty="0" smtClean="0"/>
              <a:t>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err="1" smtClean="0"/>
              <a:t>Hierarchical</a:t>
            </a:r>
            <a:r>
              <a:rPr lang="it-IT" dirty="0" smtClean="0"/>
              <a:t> </a:t>
            </a:r>
            <a:r>
              <a:rPr lang="it-IT" dirty="0" err="1" smtClean="0"/>
              <a:t>structure</a:t>
            </a:r>
            <a:endParaRPr lang="it-IT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smtClean="0"/>
              <a:t>Line and staff </a:t>
            </a:r>
            <a:r>
              <a:rPr lang="it-IT" dirty="0" err="1" smtClean="0"/>
              <a:t>structure</a:t>
            </a:r>
            <a:endParaRPr lang="it-IT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err="1" smtClean="0"/>
              <a:t>Structure</a:t>
            </a:r>
            <a:r>
              <a:rPr lang="it-IT" dirty="0" smtClean="0"/>
              <a:t> with connection </a:t>
            </a:r>
            <a:r>
              <a:rPr lang="it-IT" dirty="0" err="1" smtClean="0"/>
              <a:t>mechanisms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3162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Hierarchical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structure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23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339401" y="6168980"/>
            <a:ext cx="1545467" cy="36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Ovale 5"/>
          <p:cNvSpPr/>
          <p:nvPr/>
        </p:nvSpPr>
        <p:spPr>
          <a:xfrm>
            <a:off x="4739425" y="1906073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" name="Connettore 1 7"/>
          <p:cNvCxnSpPr>
            <a:stCxn id="6" idx="4"/>
          </p:cNvCxnSpPr>
          <p:nvPr/>
        </p:nvCxnSpPr>
        <p:spPr>
          <a:xfrm flipH="1">
            <a:off x="5074276" y="2524259"/>
            <a:ext cx="0" cy="4507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/>
          <p:cNvCxnSpPr/>
          <p:nvPr/>
        </p:nvCxnSpPr>
        <p:spPr>
          <a:xfrm flipV="1">
            <a:off x="2034862" y="2975020"/>
            <a:ext cx="657573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/>
        </p:nvCxnSpPr>
        <p:spPr>
          <a:xfrm flipH="1">
            <a:off x="2034862" y="2975020"/>
            <a:ext cx="0" cy="6181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/>
          <p:nvPr/>
        </p:nvCxnSpPr>
        <p:spPr>
          <a:xfrm flipH="1">
            <a:off x="3964546" y="2975020"/>
            <a:ext cx="0" cy="6181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/>
          <p:nvPr/>
        </p:nvCxnSpPr>
        <p:spPr>
          <a:xfrm flipH="1">
            <a:off x="5677437" y="2975020"/>
            <a:ext cx="0" cy="6181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/>
          <p:cNvCxnSpPr/>
          <p:nvPr/>
        </p:nvCxnSpPr>
        <p:spPr>
          <a:xfrm flipH="1">
            <a:off x="7222902" y="2975020"/>
            <a:ext cx="0" cy="6181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1 18"/>
          <p:cNvCxnSpPr/>
          <p:nvPr/>
        </p:nvCxnSpPr>
        <p:spPr>
          <a:xfrm flipH="1">
            <a:off x="8610600" y="2975020"/>
            <a:ext cx="0" cy="6181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e 19"/>
          <p:cNvSpPr/>
          <p:nvPr/>
        </p:nvSpPr>
        <p:spPr>
          <a:xfrm>
            <a:off x="1693571" y="3593206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Ovale 21"/>
          <p:cNvSpPr/>
          <p:nvPr/>
        </p:nvSpPr>
        <p:spPr>
          <a:xfrm>
            <a:off x="3685504" y="3593206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Ovale 22"/>
          <p:cNvSpPr/>
          <p:nvPr/>
        </p:nvSpPr>
        <p:spPr>
          <a:xfrm>
            <a:off x="5374783" y="3593206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Ovale 23"/>
          <p:cNvSpPr/>
          <p:nvPr/>
        </p:nvSpPr>
        <p:spPr>
          <a:xfrm>
            <a:off x="6881611" y="3607862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Ovale 24"/>
          <p:cNvSpPr/>
          <p:nvPr/>
        </p:nvSpPr>
        <p:spPr>
          <a:xfrm>
            <a:off x="8266090" y="3607862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6" name="Connettore 1 25"/>
          <p:cNvCxnSpPr/>
          <p:nvPr/>
        </p:nvCxnSpPr>
        <p:spPr>
          <a:xfrm flipH="1">
            <a:off x="2019836" y="4226048"/>
            <a:ext cx="0" cy="4507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1 26"/>
          <p:cNvCxnSpPr/>
          <p:nvPr/>
        </p:nvCxnSpPr>
        <p:spPr>
          <a:xfrm>
            <a:off x="1619517" y="4676809"/>
            <a:ext cx="83068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1 27"/>
          <p:cNvCxnSpPr/>
          <p:nvPr/>
        </p:nvCxnSpPr>
        <p:spPr>
          <a:xfrm flipH="1">
            <a:off x="1619517" y="4676809"/>
            <a:ext cx="0" cy="4507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1 28"/>
          <p:cNvCxnSpPr/>
          <p:nvPr/>
        </p:nvCxnSpPr>
        <p:spPr>
          <a:xfrm flipH="1">
            <a:off x="2017689" y="4676809"/>
            <a:ext cx="0" cy="4507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1 29"/>
          <p:cNvCxnSpPr/>
          <p:nvPr/>
        </p:nvCxnSpPr>
        <p:spPr>
          <a:xfrm flipH="1">
            <a:off x="2448057" y="4676809"/>
            <a:ext cx="0" cy="4507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e 30"/>
          <p:cNvSpPr/>
          <p:nvPr/>
        </p:nvSpPr>
        <p:spPr>
          <a:xfrm>
            <a:off x="1461750" y="5127570"/>
            <a:ext cx="315533" cy="309093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Ovale 31"/>
          <p:cNvSpPr/>
          <p:nvPr/>
        </p:nvSpPr>
        <p:spPr>
          <a:xfrm>
            <a:off x="1877093" y="5140447"/>
            <a:ext cx="315533" cy="309093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" name="Ovale 32"/>
          <p:cNvSpPr/>
          <p:nvPr/>
        </p:nvSpPr>
        <p:spPr>
          <a:xfrm>
            <a:off x="2340729" y="5140446"/>
            <a:ext cx="315533" cy="309093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4" name="Connettore 1 33"/>
          <p:cNvCxnSpPr/>
          <p:nvPr/>
        </p:nvCxnSpPr>
        <p:spPr>
          <a:xfrm flipH="1">
            <a:off x="3949521" y="4226048"/>
            <a:ext cx="0" cy="4507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1 34"/>
          <p:cNvCxnSpPr/>
          <p:nvPr/>
        </p:nvCxnSpPr>
        <p:spPr>
          <a:xfrm>
            <a:off x="3549202" y="4676809"/>
            <a:ext cx="83068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1 35"/>
          <p:cNvCxnSpPr/>
          <p:nvPr/>
        </p:nvCxnSpPr>
        <p:spPr>
          <a:xfrm flipH="1">
            <a:off x="3549202" y="4676809"/>
            <a:ext cx="0" cy="4507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1 36"/>
          <p:cNvCxnSpPr/>
          <p:nvPr/>
        </p:nvCxnSpPr>
        <p:spPr>
          <a:xfrm flipH="1">
            <a:off x="3947374" y="4676809"/>
            <a:ext cx="0" cy="4507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1 37"/>
          <p:cNvCxnSpPr/>
          <p:nvPr/>
        </p:nvCxnSpPr>
        <p:spPr>
          <a:xfrm flipH="1">
            <a:off x="4377742" y="4676809"/>
            <a:ext cx="0" cy="4507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e 38"/>
          <p:cNvSpPr/>
          <p:nvPr/>
        </p:nvSpPr>
        <p:spPr>
          <a:xfrm>
            <a:off x="3391435" y="5127570"/>
            <a:ext cx="315533" cy="309093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0" name="Ovale 39"/>
          <p:cNvSpPr/>
          <p:nvPr/>
        </p:nvSpPr>
        <p:spPr>
          <a:xfrm>
            <a:off x="3806778" y="5140447"/>
            <a:ext cx="315533" cy="309093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1" name="Ovale 40"/>
          <p:cNvSpPr/>
          <p:nvPr/>
        </p:nvSpPr>
        <p:spPr>
          <a:xfrm>
            <a:off x="4270414" y="5140446"/>
            <a:ext cx="315533" cy="309093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2" name="Connettore 1 41"/>
          <p:cNvCxnSpPr/>
          <p:nvPr/>
        </p:nvCxnSpPr>
        <p:spPr>
          <a:xfrm flipH="1">
            <a:off x="5673146" y="4238925"/>
            <a:ext cx="0" cy="4507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1 42"/>
          <p:cNvCxnSpPr/>
          <p:nvPr/>
        </p:nvCxnSpPr>
        <p:spPr>
          <a:xfrm>
            <a:off x="5272827" y="4689686"/>
            <a:ext cx="83068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1 43"/>
          <p:cNvCxnSpPr/>
          <p:nvPr/>
        </p:nvCxnSpPr>
        <p:spPr>
          <a:xfrm flipH="1">
            <a:off x="5272827" y="4689686"/>
            <a:ext cx="0" cy="4507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1 44"/>
          <p:cNvCxnSpPr/>
          <p:nvPr/>
        </p:nvCxnSpPr>
        <p:spPr>
          <a:xfrm flipH="1">
            <a:off x="5670999" y="4689686"/>
            <a:ext cx="0" cy="4507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1 45"/>
          <p:cNvCxnSpPr/>
          <p:nvPr/>
        </p:nvCxnSpPr>
        <p:spPr>
          <a:xfrm flipH="1">
            <a:off x="6101367" y="4689686"/>
            <a:ext cx="0" cy="4507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e 46"/>
          <p:cNvSpPr/>
          <p:nvPr/>
        </p:nvSpPr>
        <p:spPr>
          <a:xfrm>
            <a:off x="5115060" y="5140447"/>
            <a:ext cx="315533" cy="309093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8" name="Ovale 47"/>
          <p:cNvSpPr/>
          <p:nvPr/>
        </p:nvSpPr>
        <p:spPr>
          <a:xfrm>
            <a:off x="5530403" y="5153324"/>
            <a:ext cx="315533" cy="309093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9" name="Ovale 48"/>
          <p:cNvSpPr/>
          <p:nvPr/>
        </p:nvSpPr>
        <p:spPr>
          <a:xfrm>
            <a:off x="5994039" y="5153323"/>
            <a:ext cx="315533" cy="309093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50" name="Connettore 1 49"/>
          <p:cNvCxnSpPr/>
          <p:nvPr/>
        </p:nvCxnSpPr>
        <p:spPr>
          <a:xfrm flipH="1">
            <a:off x="7254028" y="4226047"/>
            <a:ext cx="0" cy="4507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1 50"/>
          <p:cNvCxnSpPr/>
          <p:nvPr/>
        </p:nvCxnSpPr>
        <p:spPr>
          <a:xfrm>
            <a:off x="6853709" y="4676808"/>
            <a:ext cx="83068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1 51"/>
          <p:cNvCxnSpPr/>
          <p:nvPr/>
        </p:nvCxnSpPr>
        <p:spPr>
          <a:xfrm flipH="1">
            <a:off x="6853709" y="4676808"/>
            <a:ext cx="0" cy="4507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1 52"/>
          <p:cNvCxnSpPr/>
          <p:nvPr/>
        </p:nvCxnSpPr>
        <p:spPr>
          <a:xfrm flipH="1">
            <a:off x="7251881" y="4676808"/>
            <a:ext cx="0" cy="4507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1 53"/>
          <p:cNvCxnSpPr/>
          <p:nvPr/>
        </p:nvCxnSpPr>
        <p:spPr>
          <a:xfrm flipH="1">
            <a:off x="7682249" y="4676808"/>
            <a:ext cx="0" cy="4507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e 54"/>
          <p:cNvSpPr/>
          <p:nvPr/>
        </p:nvSpPr>
        <p:spPr>
          <a:xfrm>
            <a:off x="6695942" y="5127569"/>
            <a:ext cx="315533" cy="309093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6" name="Ovale 55"/>
          <p:cNvSpPr/>
          <p:nvPr/>
        </p:nvSpPr>
        <p:spPr>
          <a:xfrm>
            <a:off x="7111285" y="5140446"/>
            <a:ext cx="315533" cy="309093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7" name="Ovale 56"/>
          <p:cNvSpPr/>
          <p:nvPr/>
        </p:nvSpPr>
        <p:spPr>
          <a:xfrm>
            <a:off x="7574921" y="5140445"/>
            <a:ext cx="315533" cy="309093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58" name="Connettore 1 57"/>
          <p:cNvCxnSpPr/>
          <p:nvPr/>
        </p:nvCxnSpPr>
        <p:spPr>
          <a:xfrm flipH="1">
            <a:off x="8666409" y="4216679"/>
            <a:ext cx="0" cy="4507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1 58"/>
          <p:cNvCxnSpPr/>
          <p:nvPr/>
        </p:nvCxnSpPr>
        <p:spPr>
          <a:xfrm>
            <a:off x="8266090" y="4667440"/>
            <a:ext cx="83068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ttore 1 59"/>
          <p:cNvCxnSpPr/>
          <p:nvPr/>
        </p:nvCxnSpPr>
        <p:spPr>
          <a:xfrm flipH="1">
            <a:off x="8266090" y="4667440"/>
            <a:ext cx="0" cy="4507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1 60"/>
          <p:cNvCxnSpPr/>
          <p:nvPr/>
        </p:nvCxnSpPr>
        <p:spPr>
          <a:xfrm flipH="1">
            <a:off x="8664262" y="4667440"/>
            <a:ext cx="0" cy="4507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1 61"/>
          <p:cNvCxnSpPr/>
          <p:nvPr/>
        </p:nvCxnSpPr>
        <p:spPr>
          <a:xfrm flipH="1">
            <a:off x="9094630" y="4667440"/>
            <a:ext cx="0" cy="4507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vale 62"/>
          <p:cNvSpPr/>
          <p:nvPr/>
        </p:nvSpPr>
        <p:spPr>
          <a:xfrm>
            <a:off x="8108323" y="5118201"/>
            <a:ext cx="315533" cy="309093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4" name="Ovale 63"/>
          <p:cNvSpPr/>
          <p:nvPr/>
        </p:nvSpPr>
        <p:spPr>
          <a:xfrm>
            <a:off x="8523666" y="5131078"/>
            <a:ext cx="315533" cy="309093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5" name="Ovale 64"/>
          <p:cNvSpPr/>
          <p:nvPr/>
        </p:nvSpPr>
        <p:spPr>
          <a:xfrm>
            <a:off x="8987302" y="5131077"/>
            <a:ext cx="315533" cy="309093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6" name="Rettangolo 65"/>
          <p:cNvSpPr/>
          <p:nvPr/>
        </p:nvSpPr>
        <p:spPr>
          <a:xfrm>
            <a:off x="1339401" y="3464417"/>
            <a:ext cx="7963434" cy="953037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7" name="Rettangolo 66"/>
          <p:cNvSpPr/>
          <p:nvPr/>
        </p:nvSpPr>
        <p:spPr>
          <a:xfrm>
            <a:off x="4377742" y="1712890"/>
            <a:ext cx="1468194" cy="953037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5939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6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Line and staff </a:t>
            </a:r>
            <a:r>
              <a:rPr lang="it-IT" b="1" dirty="0" err="1" smtClean="0">
                <a:solidFill>
                  <a:srgbClr val="FF0000"/>
                </a:solidFill>
              </a:rPr>
              <a:t>structure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24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339401" y="6168980"/>
            <a:ext cx="1545467" cy="36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Ovale 5"/>
          <p:cNvSpPr/>
          <p:nvPr/>
        </p:nvSpPr>
        <p:spPr>
          <a:xfrm>
            <a:off x="4739425" y="1906073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" name="Connettore 1 7"/>
          <p:cNvCxnSpPr>
            <a:stCxn id="6" idx="4"/>
          </p:cNvCxnSpPr>
          <p:nvPr/>
        </p:nvCxnSpPr>
        <p:spPr>
          <a:xfrm flipH="1">
            <a:off x="5074276" y="2524259"/>
            <a:ext cx="0" cy="4507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/>
          <p:cNvCxnSpPr/>
          <p:nvPr/>
        </p:nvCxnSpPr>
        <p:spPr>
          <a:xfrm>
            <a:off x="3166057" y="2975020"/>
            <a:ext cx="443999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/>
          <p:nvPr/>
        </p:nvCxnSpPr>
        <p:spPr>
          <a:xfrm flipH="1">
            <a:off x="3202547" y="2975020"/>
            <a:ext cx="0" cy="6181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/>
          <p:nvPr/>
        </p:nvCxnSpPr>
        <p:spPr>
          <a:xfrm flipH="1">
            <a:off x="4672885" y="2975020"/>
            <a:ext cx="0" cy="6181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/>
          <p:cNvCxnSpPr/>
          <p:nvPr/>
        </p:nvCxnSpPr>
        <p:spPr>
          <a:xfrm flipH="1">
            <a:off x="6218350" y="2975020"/>
            <a:ext cx="0" cy="6181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1 18"/>
          <p:cNvCxnSpPr/>
          <p:nvPr/>
        </p:nvCxnSpPr>
        <p:spPr>
          <a:xfrm flipH="1">
            <a:off x="7606048" y="2975020"/>
            <a:ext cx="0" cy="6181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e 21"/>
          <p:cNvSpPr/>
          <p:nvPr/>
        </p:nvSpPr>
        <p:spPr>
          <a:xfrm>
            <a:off x="2885942" y="3620741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Ovale 22"/>
          <p:cNvSpPr/>
          <p:nvPr/>
        </p:nvSpPr>
        <p:spPr>
          <a:xfrm>
            <a:off x="4370231" y="3593206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Ovale 23"/>
          <p:cNvSpPr/>
          <p:nvPr/>
        </p:nvSpPr>
        <p:spPr>
          <a:xfrm>
            <a:off x="5877059" y="3607862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Ovale 24"/>
          <p:cNvSpPr/>
          <p:nvPr/>
        </p:nvSpPr>
        <p:spPr>
          <a:xfrm>
            <a:off x="7261538" y="3607862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8" name="Connettore 1 67"/>
          <p:cNvCxnSpPr/>
          <p:nvPr/>
        </p:nvCxnSpPr>
        <p:spPr>
          <a:xfrm>
            <a:off x="1526148" y="2724955"/>
            <a:ext cx="777239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1 68"/>
          <p:cNvCxnSpPr/>
          <p:nvPr/>
        </p:nvCxnSpPr>
        <p:spPr>
          <a:xfrm>
            <a:off x="1526148" y="2724955"/>
            <a:ext cx="0" cy="11515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1 69"/>
          <p:cNvCxnSpPr/>
          <p:nvPr/>
        </p:nvCxnSpPr>
        <p:spPr>
          <a:xfrm flipV="1">
            <a:off x="1526148" y="3876541"/>
            <a:ext cx="50764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1 71"/>
          <p:cNvCxnSpPr/>
          <p:nvPr/>
        </p:nvCxnSpPr>
        <p:spPr>
          <a:xfrm>
            <a:off x="2033790" y="3607862"/>
            <a:ext cx="0" cy="83534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1 73"/>
          <p:cNvCxnSpPr/>
          <p:nvPr/>
        </p:nvCxnSpPr>
        <p:spPr>
          <a:xfrm>
            <a:off x="2033790" y="3607862"/>
            <a:ext cx="18137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1 76"/>
          <p:cNvCxnSpPr/>
          <p:nvPr/>
        </p:nvCxnSpPr>
        <p:spPr>
          <a:xfrm>
            <a:off x="2033790" y="4444989"/>
            <a:ext cx="18137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Ovale 77"/>
          <p:cNvSpPr/>
          <p:nvPr/>
        </p:nvSpPr>
        <p:spPr>
          <a:xfrm>
            <a:off x="7946265" y="3096240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9" name="Ovale 78"/>
          <p:cNvSpPr/>
          <p:nvPr/>
        </p:nvSpPr>
        <p:spPr>
          <a:xfrm>
            <a:off x="2215166" y="4211391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1" name="Connettore 1 80"/>
          <p:cNvCxnSpPr/>
          <p:nvPr/>
        </p:nvCxnSpPr>
        <p:spPr>
          <a:xfrm>
            <a:off x="9315719" y="2732099"/>
            <a:ext cx="0" cy="11515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ttore 1 81"/>
          <p:cNvCxnSpPr/>
          <p:nvPr/>
        </p:nvCxnSpPr>
        <p:spPr>
          <a:xfrm flipV="1">
            <a:off x="8808077" y="3887274"/>
            <a:ext cx="50764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ttore 1 82"/>
          <p:cNvCxnSpPr/>
          <p:nvPr/>
        </p:nvCxnSpPr>
        <p:spPr>
          <a:xfrm>
            <a:off x="8808077" y="3458866"/>
            <a:ext cx="0" cy="83534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ttore 1 83"/>
          <p:cNvCxnSpPr/>
          <p:nvPr/>
        </p:nvCxnSpPr>
        <p:spPr>
          <a:xfrm>
            <a:off x="8610600" y="3458866"/>
            <a:ext cx="18137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ttore 1 84"/>
          <p:cNvCxnSpPr/>
          <p:nvPr/>
        </p:nvCxnSpPr>
        <p:spPr>
          <a:xfrm>
            <a:off x="8626701" y="4306725"/>
            <a:ext cx="18137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Ovale 85"/>
          <p:cNvSpPr/>
          <p:nvPr/>
        </p:nvSpPr>
        <p:spPr>
          <a:xfrm>
            <a:off x="8018707" y="4192777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7" name="Ovale 86"/>
          <p:cNvSpPr/>
          <p:nvPr/>
        </p:nvSpPr>
        <p:spPr>
          <a:xfrm>
            <a:off x="2152917" y="3074462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9" name="Rettangolo 88"/>
          <p:cNvSpPr/>
          <p:nvPr/>
        </p:nvSpPr>
        <p:spPr>
          <a:xfrm>
            <a:off x="2884867" y="3464417"/>
            <a:ext cx="5061397" cy="953037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0" name="Rettangolo 89"/>
          <p:cNvSpPr/>
          <p:nvPr/>
        </p:nvSpPr>
        <p:spPr>
          <a:xfrm>
            <a:off x="1893194" y="2859110"/>
            <a:ext cx="1133341" cy="208637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1" name="Rettangolo 90"/>
          <p:cNvSpPr/>
          <p:nvPr/>
        </p:nvSpPr>
        <p:spPr>
          <a:xfrm>
            <a:off x="7838941" y="2951409"/>
            <a:ext cx="1133341" cy="208637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5880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animBg="1"/>
      <p:bldP spid="90" grpId="0" animBg="1"/>
      <p:bldP spid="9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Line and staff </a:t>
            </a:r>
            <a:r>
              <a:rPr lang="it-IT" b="1" dirty="0" err="1" smtClean="0">
                <a:solidFill>
                  <a:srgbClr val="FF0000"/>
                </a:solidFill>
              </a:rPr>
              <a:t>structure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25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339401" y="6168980"/>
            <a:ext cx="1545467" cy="36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Ovale 5"/>
          <p:cNvSpPr/>
          <p:nvPr/>
        </p:nvSpPr>
        <p:spPr>
          <a:xfrm>
            <a:off x="4739425" y="1906073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" name="Connettore 1 7"/>
          <p:cNvCxnSpPr>
            <a:stCxn id="6" idx="4"/>
          </p:cNvCxnSpPr>
          <p:nvPr/>
        </p:nvCxnSpPr>
        <p:spPr>
          <a:xfrm flipH="1">
            <a:off x="5074276" y="2524259"/>
            <a:ext cx="0" cy="4507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/>
          <p:cNvCxnSpPr/>
          <p:nvPr/>
        </p:nvCxnSpPr>
        <p:spPr>
          <a:xfrm>
            <a:off x="3166057" y="2975020"/>
            <a:ext cx="443999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/>
          <p:nvPr/>
        </p:nvCxnSpPr>
        <p:spPr>
          <a:xfrm flipH="1">
            <a:off x="3202547" y="2975020"/>
            <a:ext cx="0" cy="6181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/>
          <p:nvPr/>
        </p:nvCxnSpPr>
        <p:spPr>
          <a:xfrm flipH="1">
            <a:off x="4672885" y="2975020"/>
            <a:ext cx="0" cy="6181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/>
          <p:cNvCxnSpPr/>
          <p:nvPr/>
        </p:nvCxnSpPr>
        <p:spPr>
          <a:xfrm flipH="1">
            <a:off x="6218350" y="2975020"/>
            <a:ext cx="0" cy="6181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1 18"/>
          <p:cNvCxnSpPr/>
          <p:nvPr/>
        </p:nvCxnSpPr>
        <p:spPr>
          <a:xfrm flipH="1">
            <a:off x="7606048" y="2975020"/>
            <a:ext cx="0" cy="6181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e 21"/>
          <p:cNvSpPr/>
          <p:nvPr/>
        </p:nvSpPr>
        <p:spPr>
          <a:xfrm>
            <a:off x="2885942" y="3620741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Ovale 22"/>
          <p:cNvSpPr/>
          <p:nvPr/>
        </p:nvSpPr>
        <p:spPr>
          <a:xfrm>
            <a:off x="4370231" y="3593206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Ovale 23"/>
          <p:cNvSpPr/>
          <p:nvPr/>
        </p:nvSpPr>
        <p:spPr>
          <a:xfrm>
            <a:off x="5877059" y="3607862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Ovale 24"/>
          <p:cNvSpPr/>
          <p:nvPr/>
        </p:nvSpPr>
        <p:spPr>
          <a:xfrm>
            <a:off x="7261538" y="3607862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8" name="Connettore 1 67"/>
          <p:cNvCxnSpPr/>
          <p:nvPr/>
        </p:nvCxnSpPr>
        <p:spPr>
          <a:xfrm>
            <a:off x="1526148" y="2724955"/>
            <a:ext cx="777239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1 68"/>
          <p:cNvCxnSpPr/>
          <p:nvPr/>
        </p:nvCxnSpPr>
        <p:spPr>
          <a:xfrm>
            <a:off x="1526148" y="2724955"/>
            <a:ext cx="0" cy="11515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1 69"/>
          <p:cNvCxnSpPr/>
          <p:nvPr/>
        </p:nvCxnSpPr>
        <p:spPr>
          <a:xfrm flipV="1">
            <a:off x="1526148" y="3876541"/>
            <a:ext cx="50764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1 71"/>
          <p:cNvCxnSpPr/>
          <p:nvPr/>
        </p:nvCxnSpPr>
        <p:spPr>
          <a:xfrm>
            <a:off x="2033790" y="3607862"/>
            <a:ext cx="0" cy="83534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1 73"/>
          <p:cNvCxnSpPr/>
          <p:nvPr/>
        </p:nvCxnSpPr>
        <p:spPr>
          <a:xfrm>
            <a:off x="2033790" y="3607862"/>
            <a:ext cx="18137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1 76"/>
          <p:cNvCxnSpPr/>
          <p:nvPr/>
        </p:nvCxnSpPr>
        <p:spPr>
          <a:xfrm>
            <a:off x="2033790" y="4444989"/>
            <a:ext cx="18137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Ovale 77"/>
          <p:cNvSpPr/>
          <p:nvPr/>
        </p:nvSpPr>
        <p:spPr>
          <a:xfrm>
            <a:off x="7946265" y="3096240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9" name="Ovale 78"/>
          <p:cNvSpPr/>
          <p:nvPr/>
        </p:nvSpPr>
        <p:spPr>
          <a:xfrm>
            <a:off x="2215166" y="4211391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1" name="Connettore 1 80"/>
          <p:cNvCxnSpPr/>
          <p:nvPr/>
        </p:nvCxnSpPr>
        <p:spPr>
          <a:xfrm>
            <a:off x="9315719" y="2732099"/>
            <a:ext cx="0" cy="11515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ttore 1 81"/>
          <p:cNvCxnSpPr/>
          <p:nvPr/>
        </p:nvCxnSpPr>
        <p:spPr>
          <a:xfrm flipV="1">
            <a:off x="8808077" y="3887274"/>
            <a:ext cx="50764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ttore 1 82"/>
          <p:cNvCxnSpPr/>
          <p:nvPr/>
        </p:nvCxnSpPr>
        <p:spPr>
          <a:xfrm>
            <a:off x="8808077" y="3458866"/>
            <a:ext cx="0" cy="83534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ttore 1 83"/>
          <p:cNvCxnSpPr/>
          <p:nvPr/>
        </p:nvCxnSpPr>
        <p:spPr>
          <a:xfrm>
            <a:off x="8610600" y="3458866"/>
            <a:ext cx="18137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ttore 1 84"/>
          <p:cNvCxnSpPr/>
          <p:nvPr/>
        </p:nvCxnSpPr>
        <p:spPr>
          <a:xfrm>
            <a:off x="8626701" y="4306725"/>
            <a:ext cx="18137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Ovale 85"/>
          <p:cNvSpPr/>
          <p:nvPr/>
        </p:nvSpPr>
        <p:spPr>
          <a:xfrm>
            <a:off x="8018707" y="4192777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7" name="Ovale 86"/>
          <p:cNvSpPr/>
          <p:nvPr/>
        </p:nvSpPr>
        <p:spPr>
          <a:xfrm>
            <a:off x="2152917" y="3074462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9" name="Rettangolo 88"/>
          <p:cNvSpPr/>
          <p:nvPr/>
        </p:nvSpPr>
        <p:spPr>
          <a:xfrm>
            <a:off x="2884867" y="3464417"/>
            <a:ext cx="5061397" cy="953037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0" name="Rettangolo 89"/>
          <p:cNvSpPr/>
          <p:nvPr/>
        </p:nvSpPr>
        <p:spPr>
          <a:xfrm>
            <a:off x="1893194" y="2859110"/>
            <a:ext cx="1133341" cy="208637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1" name="Rettangolo 90"/>
          <p:cNvSpPr/>
          <p:nvPr/>
        </p:nvSpPr>
        <p:spPr>
          <a:xfrm>
            <a:off x="7838941" y="2951409"/>
            <a:ext cx="1133341" cy="208637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1469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animBg="1"/>
      <p:bldP spid="90" grpId="0" animBg="1"/>
      <p:bldP spid="9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Structure</a:t>
            </a:r>
            <a:r>
              <a:rPr lang="it-IT" b="1" dirty="0" smtClean="0">
                <a:solidFill>
                  <a:srgbClr val="FF0000"/>
                </a:solidFill>
              </a:rPr>
              <a:t> with connection </a:t>
            </a:r>
            <a:r>
              <a:rPr lang="it-IT" b="1" dirty="0" err="1" smtClean="0">
                <a:solidFill>
                  <a:srgbClr val="FF0000"/>
                </a:solidFill>
              </a:rPr>
              <a:t>mechanisms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26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339401" y="6168980"/>
            <a:ext cx="1545467" cy="36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Ovale 5"/>
          <p:cNvSpPr/>
          <p:nvPr/>
        </p:nvSpPr>
        <p:spPr>
          <a:xfrm>
            <a:off x="4739425" y="1906073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" name="Connettore 1 7"/>
          <p:cNvCxnSpPr>
            <a:stCxn id="6" idx="4"/>
          </p:cNvCxnSpPr>
          <p:nvPr/>
        </p:nvCxnSpPr>
        <p:spPr>
          <a:xfrm flipH="1">
            <a:off x="5074276" y="2524259"/>
            <a:ext cx="0" cy="4507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/>
          <p:cNvCxnSpPr/>
          <p:nvPr/>
        </p:nvCxnSpPr>
        <p:spPr>
          <a:xfrm>
            <a:off x="3166057" y="2975020"/>
            <a:ext cx="443999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/>
          <p:nvPr/>
        </p:nvCxnSpPr>
        <p:spPr>
          <a:xfrm flipH="1">
            <a:off x="3202547" y="2975020"/>
            <a:ext cx="0" cy="6181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/>
          <p:nvPr/>
        </p:nvCxnSpPr>
        <p:spPr>
          <a:xfrm flipH="1">
            <a:off x="4672885" y="2975020"/>
            <a:ext cx="0" cy="6181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/>
          <p:cNvCxnSpPr/>
          <p:nvPr/>
        </p:nvCxnSpPr>
        <p:spPr>
          <a:xfrm flipH="1">
            <a:off x="6218350" y="2975020"/>
            <a:ext cx="0" cy="6181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1 18"/>
          <p:cNvCxnSpPr/>
          <p:nvPr/>
        </p:nvCxnSpPr>
        <p:spPr>
          <a:xfrm flipH="1">
            <a:off x="7606048" y="2975020"/>
            <a:ext cx="0" cy="6181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e 21"/>
          <p:cNvSpPr/>
          <p:nvPr/>
        </p:nvSpPr>
        <p:spPr>
          <a:xfrm>
            <a:off x="2885942" y="3620741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Ovale 22"/>
          <p:cNvSpPr/>
          <p:nvPr/>
        </p:nvSpPr>
        <p:spPr>
          <a:xfrm>
            <a:off x="4370231" y="3593206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Ovale 23"/>
          <p:cNvSpPr/>
          <p:nvPr/>
        </p:nvSpPr>
        <p:spPr>
          <a:xfrm>
            <a:off x="5877059" y="3607862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Ovale 24"/>
          <p:cNvSpPr/>
          <p:nvPr/>
        </p:nvSpPr>
        <p:spPr>
          <a:xfrm>
            <a:off x="7261538" y="3607862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7" name="Connettore 1 6"/>
          <p:cNvCxnSpPr/>
          <p:nvPr/>
        </p:nvCxnSpPr>
        <p:spPr>
          <a:xfrm flipV="1">
            <a:off x="2730321" y="4507606"/>
            <a:ext cx="5409127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1 39"/>
          <p:cNvCxnSpPr/>
          <p:nvPr/>
        </p:nvCxnSpPr>
        <p:spPr>
          <a:xfrm flipH="1" flipV="1">
            <a:off x="2730321" y="3475150"/>
            <a:ext cx="2" cy="1032456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1 44"/>
          <p:cNvCxnSpPr/>
          <p:nvPr/>
        </p:nvCxnSpPr>
        <p:spPr>
          <a:xfrm>
            <a:off x="2730321" y="3475150"/>
            <a:ext cx="2807594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1 47"/>
          <p:cNvCxnSpPr/>
          <p:nvPr/>
        </p:nvCxnSpPr>
        <p:spPr>
          <a:xfrm flipH="1" flipV="1">
            <a:off x="5549720" y="3427560"/>
            <a:ext cx="0" cy="831793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1 49"/>
          <p:cNvCxnSpPr/>
          <p:nvPr/>
        </p:nvCxnSpPr>
        <p:spPr>
          <a:xfrm>
            <a:off x="5549720" y="4259353"/>
            <a:ext cx="1417750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1 51"/>
          <p:cNvCxnSpPr/>
          <p:nvPr/>
        </p:nvCxnSpPr>
        <p:spPr>
          <a:xfrm flipH="1" flipV="1">
            <a:off x="6967470" y="3427560"/>
            <a:ext cx="0" cy="831793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1 52"/>
          <p:cNvCxnSpPr/>
          <p:nvPr/>
        </p:nvCxnSpPr>
        <p:spPr>
          <a:xfrm>
            <a:off x="6967470" y="3417934"/>
            <a:ext cx="1137632" cy="9626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1 53"/>
          <p:cNvCxnSpPr/>
          <p:nvPr/>
        </p:nvCxnSpPr>
        <p:spPr>
          <a:xfrm flipH="1" flipV="1">
            <a:off x="8105102" y="3400727"/>
            <a:ext cx="2" cy="1032456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ttangolo 55"/>
          <p:cNvSpPr/>
          <p:nvPr/>
        </p:nvSpPr>
        <p:spPr>
          <a:xfrm>
            <a:off x="2240924" y="3271235"/>
            <a:ext cx="6722771" cy="1493948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1363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Matrix </a:t>
            </a:r>
            <a:r>
              <a:rPr lang="it-IT" b="1" dirty="0" err="1" smtClean="0">
                <a:solidFill>
                  <a:srgbClr val="FF0000"/>
                </a:solidFill>
              </a:rPr>
              <a:t>structure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27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339401" y="6168980"/>
            <a:ext cx="1545467" cy="36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Segnaposto contenuto 2"/>
          <p:cNvSpPr>
            <a:spLocks noGrp="1"/>
          </p:cNvSpPr>
          <p:nvPr>
            <p:ph idx="1"/>
          </p:nvPr>
        </p:nvSpPr>
        <p:spPr>
          <a:xfrm>
            <a:off x="838200" y="1645395"/>
            <a:ext cx="10515600" cy="5076079"/>
          </a:xfrm>
        </p:spPr>
        <p:txBody>
          <a:bodyPr>
            <a:normAutofit/>
          </a:bodyPr>
          <a:lstStyle/>
          <a:p>
            <a:pPr lvl="1">
              <a:buFont typeface="Courier New" panose="02070309020205020404" pitchFamily="49" charset="0"/>
              <a:buChar char="o"/>
            </a:pPr>
            <a:r>
              <a:rPr lang="it-IT" dirty="0" err="1" smtClean="0"/>
              <a:t>Hierarchical</a:t>
            </a:r>
            <a:r>
              <a:rPr lang="it-IT" dirty="0" smtClean="0"/>
              <a:t> </a:t>
            </a:r>
            <a:r>
              <a:rPr lang="it-IT" dirty="0" err="1" smtClean="0"/>
              <a:t>structure</a:t>
            </a:r>
            <a:endParaRPr lang="it-IT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smtClean="0"/>
              <a:t>Line and staff </a:t>
            </a:r>
            <a:r>
              <a:rPr lang="it-IT" dirty="0" err="1" smtClean="0"/>
              <a:t>structure</a:t>
            </a:r>
            <a:endParaRPr lang="it-IT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err="1" smtClean="0"/>
              <a:t>Structure</a:t>
            </a:r>
            <a:r>
              <a:rPr lang="it-IT" dirty="0" smtClean="0"/>
              <a:t> with connection </a:t>
            </a:r>
            <a:r>
              <a:rPr lang="it-IT" dirty="0" err="1" smtClean="0"/>
              <a:t>mechanisms</a:t>
            </a:r>
            <a:endParaRPr lang="it-IT" dirty="0" smtClean="0"/>
          </a:p>
          <a:p>
            <a:pPr lvl="1">
              <a:buFont typeface="Courier New" panose="02070309020205020404" pitchFamily="49" charset="0"/>
              <a:buChar char="o"/>
            </a:pPr>
            <a:endParaRPr lang="it-IT" dirty="0"/>
          </a:p>
          <a:p>
            <a:pPr marL="457200" lvl="1" indent="0">
              <a:buNone/>
            </a:pPr>
            <a:endParaRPr lang="it-IT" dirty="0" smtClean="0"/>
          </a:p>
          <a:p>
            <a:pPr marL="457200" lvl="1" indent="0">
              <a:buNone/>
            </a:pPr>
            <a:r>
              <a:rPr lang="it-IT" dirty="0" err="1" smtClean="0"/>
              <a:t>They</a:t>
            </a:r>
            <a:r>
              <a:rPr lang="it-IT" dirty="0" smtClean="0"/>
              <a:t> </a:t>
            </a:r>
            <a:r>
              <a:rPr lang="it-IT" dirty="0" err="1" smtClean="0"/>
              <a:t>all</a:t>
            </a:r>
            <a:r>
              <a:rPr lang="it-IT" dirty="0" smtClean="0"/>
              <a:t> </a:t>
            </a:r>
            <a:r>
              <a:rPr lang="it-IT" dirty="0" err="1" smtClean="0"/>
              <a:t>privilege</a:t>
            </a:r>
            <a:r>
              <a:rPr lang="it-IT" dirty="0" smtClean="0"/>
              <a:t> </a:t>
            </a:r>
            <a:r>
              <a:rPr lang="it-IT" dirty="0" err="1" smtClean="0"/>
              <a:t>one</a:t>
            </a:r>
            <a:r>
              <a:rPr lang="it-IT" dirty="0" smtClean="0"/>
              <a:t> </a:t>
            </a:r>
            <a:r>
              <a:rPr lang="it-IT" dirty="0" err="1" smtClean="0"/>
              <a:t>grouping</a:t>
            </a:r>
            <a:r>
              <a:rPr lang="it-IT" dirty="0" smtClean="0"/>
              <a:t> </a:t>
            </a:r>
            <a:r>
              <a:rPr lang="it-IT" dirty="0" err="1" smtClean="0"/>
              <a:t>basis</a:t>
            </a:r>
            <a:r>
              <a:rPr lang="it-IT" dirty="0" smtClean="0"/>
              <a:t> </a:t>
            </a:r>
            <a:r>
              <a:rPr lang="it-IT" dirty="0" err="1" smtClean="0"/>
              <a:t>compared</a:t>
            </a:r>
            <a:r>
              <a:rPr lang="it-IT" dirty="0" smtClean="0"/>
              <a:t> to </a:t>
            </a:r>
            <a:r>
              <a:rPr lang="it-IT" dirty="0" err="1" smtClean="0"/>
              <a:t>others</a:t>
            </a:r>
            <a:r>
              <a:rPr lang="it-IT" dirty="0" smtClean="0"/>
              <a:t>. </a:t>
            </a:r>
            <a:r>
              <a:rPr lang="it-IT" dirty="0" err="1" smtClean="0"/>
              <a:t>Sometimes</a:t>
            </a:r>
            <a:r>
              <a:rPr lang="it-IT" dirty="0" smtClean="0"/>
              <a:t> </a:t>
            </a: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necessary</a:t>
            </a:r>
            <a:r>
              <a:rPr lang="it-IT" dirty="0" smtClean="0"/>
              <a:t> to combine </a:t>
            </a:r>
            <a:r>
              <a:rPr lang="it-IT" dirty="0" err="1" smtClean="0"/>
              <a:t>different</a:t>
            </a:r>
            <a:r>
              <a:rPr lang="it-IT" dirty="0" smtClean="0"/>
              <a:t> </a:t>
            </a:r>
            <a:r>
              <a:rPr lang="it-IT" dirty="0" err="1" smtClean="0"/>
              <a:t>configurations</a:t>
            </a:r>
            <a:r>
              <a:rPr lang="it-IT" dirty="0" smtClean="0"/>
              <a:t> (e.g. market and </a:t>
            </a:r>
            <a:r>
              <a:rPr lang="it-IT" dirty="0" err="1" smtClean="0"/>
              <a:t>product</a:t>
            </a:r>
            <a:r>
              <a:rPr lang="it-IT" dirty="0" smtClean="0"/>
              <a:t>, </a:t>
            </a:r>
            <a:r>
              <a:rPr lang="it-IT" dirty="0" err="1" smtClean="0"/>
              <a:t>geopgraphical</a:t>
            </a:r>
            <a:r>
              <a:rPr lang="it-IT" dirty="0" smtClean="0"/>
              <a:t> location and </a:t>
            </a:r>
            <a:r>
              <a:rPr lang="it-IT" dirty="0"/>
              <a:t>o</a:t>
            </a:r>
            <a:r>
              <a:rPr lang="it-IT" dirty="0" smtClean="0"/>
              <a:t>utput)</a:t>
            </a:r>
          </a:p>
          <a:p>
            <a:pPr marL="457200" lvl="1" indent="0">
              <a:buNone/>
            </a:pPr>
            <a:endParaRPr lang="it-IT" dirty="0"/>
          </a:p>
          <a:p>
            <a:pPr marL="457200" lvl="1" indent="0">
              <a:buNone/>
            </a:pPr>
            <a:endParaRPr lang="it-IT" dirty="0" smtClean="0"/>
          </a:p>
          <a:p>
            <a:pPr marL="457200" lvl="1" indent="0">
              <a:buNone/>
            </a:pPr>
            <a:r>
              <a:rPr lang="it-IT" dirty="0" smtClean="0"/>
              <a:t>Matrix </a:t>
            </a:r>
            <a:r>
              <a:rPr lang="it-IT" dirty="0" err="1" smtClean="0"/>
              <a:t>structure</a:t>
            </a:r>
            <a:endParaRPr lang="it-IT" dirty="0"/>
          </a:p>
        </p:txBody>
      </p:sp>
      <p:sp>
        <p:nvSpPr>
          <p:cNvPr id="3" name="Freccia in giù 2"/>
          <p:cNvSpPr/>
          <p:nvPr/>
        </p:nvSpPr>
        <p:spPr>
          <a:xfrm>
            <a:off x="3296992" y="3039414"/>
            <a:ext cx="463639" cy="4121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Freccia in giù 7"/>
          <p:cNvSpPr/>
          <p:nvPr/>
        </p:nvSpPr>
        <p:spPr>
          <a:xfrm>
            <a:off x="3204694" y="4813143"/>
            <a:ext cx="463639" cy="4121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7496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  <p:bldP spid="3" grpId="0" animBg="1"/>
      <p:bldP spid="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Matrix </a:t>
            </a:r>
            <a:r>
              <a:rPr lang="it-IT" b="1" dirty="0" err="1" smtClean="0">
                <a:solidFill>
                  <a:srgbClr val="FF0000"/>
                </a:solidFill>
              </a:rPr>
              <a:t>structure</a:t>
            </a:r>
            <a:r>
              <a:rPr lang="it-IT" b="1" dirty="0" smtClean="0">
                <a:solidFill>
                  <a:srgbClr val="FF0000"/>
                </a:solidFill>
              </a:rPr>
              <a:t> (1/2)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28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339401" y="6168980"/>
            <a:ext cx="1545467" cy="36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Ovale 9"/>
          <p:cNvSpPr/>
          <p:nvPr/>
        </p:nvSpPr>
        <p:spPr>
          <a:xfrm>
            <a:off x="4739425" y="1906073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" name="Connettore 1 10"/>
          <p:cNvCxnSpPr>
            <a:stCxn id="10" idx="4"/>
          </p:cNvCxnSpPr>
          <p:nvPr/>
        </p:nvCxnSpPr>
        <p:spPr>
          <a:xfrm flipH="1">
            <a:off x="5074276" y="2524259"/>
            <a:ext cx="0" cy="4507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1 11"/>
          <p:cNvCxnSpPr/>
          <p:nvPr/>
        </p:nvCxnSpPr>
        <p:spPr>
          <a:xfrm>
            <a:off x="1339401" y="2975020"/>
            <a:ext cx="81265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/>
          <p:nvPr/>
        </p:nvCxnSpPr>
        <p:spPr>
          <a:xfrm>
            <a:off x="1339401" y="2975020"/>
            <a:ext cx="0" cy="136516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/>
          <p:nvPr/>
        </p:nvCxnSpPr>
        <p:spPr>
          <a:xfrm>
            <a:off x="9465972" y="2975020"/>
            <a:ext cx="0" cy="126212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/>
          <p:cNvCxnSpPr/>
          <p:nvPr/>
        </p:nvCxnSpPr>
        <p:spPr>
          <a:xfrm>
            <a:off x="1339401" y="4353059"/>
            <a:ext cx="83712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1 21"/>
          <p:cNvCxnSpPr/>
          <p:nvPr/>
        </p:nvCxnSpPr>
        <p:spPr>
          <a:xfrm>
            <a:off x="8628843" y="4237149"/>
            <a:ext cx="83712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1 24"/>
          <p:cNvCxnSpPr/>
          <p:nvPr/>
        </p:nvCxnSpPr>
        <p:spPr>
          <a:xfrm flipH="1">
            <a:off x="2189409" y="3508419"/>
            <a:ext cx="1" cy="193934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1 26"/>
          <p:cNvCxnSpPr/>
          <p:nvPr/>
        </p:nvCxnSpPr>
        <p:spPr>
          <a:xfrm>
            <a:off x="8608454" y="3467636"/>
            <a:ext cx="2146" cy="198012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1 27"/>
          <p:cNvCxnSpPr/>
          <p:nvPr/>
        </p:nvCxnSpPr>
        <p:spPr>
          <a:xfrm>
            <a:off x="2189409" y="3508419"/>
            <a:ext cx="83712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1 28"/>
          <p:cNvCxnSpPr/>
          <p:nvPr/>
        </p:nvCxnSpPr>
        <p:spPr>
          <a:xfrm>
            <a:off x="2176530" y="4106214"/>
            <a:ext cx="83712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1 29"/>
          <p:cNvCxnSpPr/>
          <p:nvPr/>
        </p:nvCxnSpPr>
        <p:spPr>
          <a:xfrm>
            <a:off x="2189409" y="4763036"/>
            <a:ext cx="83712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1 32"/>
          <p:cNvCxnSpPr/>
          <p:nvPr/>
        </p:nvCxnSpPr>
        <p:spPr>
          <a:xfrm>
            <a:off x="2187263" y="5447763"/>
            <a:ext cx="83712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1 34"/>
          <p:cNvCxnSpPr/>
          <p:nvPr/>
        </p:nvCxnSpPr>
        <p:spPr>
          <a:xfrm>
            <a:off x="7791714" y="3467636"/>
            <a:ext cx="83712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1 35"/>
          <p:cNvCxnSpPr/>
          <p:nvPr/>
        </p:nvCxnSpPr>
        <p:spPr>
          <a:xfrm>
            <a:off x="7791714" y="4106214"/>
            <a:ext cx="83712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1 36"/>
          <p:cNvCxnSpPr/>
          <p:nvPr/>
        </p:nvCxnSpPr>
        <p:spPr>
          <a:xfrm>
            <a:off x="7791714" y="4763036"/>
            <a:ext cx="83712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1 37"/>
          <p:cNvCxnSpPr/>
          <p:nvPr/>
        </p:nvCxnSpPr>
        <p:spPr>
          <a:xfrm>
            <a:off x="7771325" y="5447763"/>
            <a:ext cx="83712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e 38"/>
          <p:cNvSpPr/>
          <p:nvPr/>
        </p:nvSpPr>
        <p:spPr>
          <a:xfrm>
            <a:off x="3013659" y="3158543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0" name="Ovale 39"/>
          <p:cNvSpPr/>
          <p:nvPr/>
        </p:nvSpPr>
        <p:spPr>
          <a:xfrm>
            <a:off x="3024392" y="3849710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1" name="Ovale 40"/>
          <p:cNvSpPr/>
          <p:nvPr/>
        </p:nvSpPr>
        <p:spPr>
          <a:xfrm>
            <a:off x="3013658" y="4534436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2" name="Ovale 41"/>
          <p:cNvSpPr/>
          <p:nvPr/>
        </p:nvSpPr>
        <p:spPr>
          <a:xfrm>
            <a:off x="3006150" y="5271750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3" name="Ovale 42"/>
          <p:cNvSpPr/>
          <p:nvPr/>
        </p:nvSpPr>
        <p:spPr>
          <a:xfrm>
            <a:off x="7109133" y="3158543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4" name="Ovale 43"/>
          <p:cNvSpPr/>
          <p:nvPr/>
        </p:nvSpPr>
        <p:spPr>
          <a:xfrm>
            <a:off x="7114502" y="3815365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5" name="Ovale 44"/>
          <p:cNvSpPr/>
          <p:nvPr/>
        </p:nvSpPr>
        <p:spPr>
          <a:xfrm>
            <a:off x="7128450" y="4488823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6" name="Ovale 45"/>
          <p:cNvSpPr/>
          <p:nvPr/>
        </p:nvSpPr>
        <p:spPr>
          <a:xfrm>
            <a:off x="7109132" y="5271750"/>
            <a:ext cx="682581" cy="6181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7" name="Segnaposto contenuto 2"/>
          <p:cNvSpPr>
            <a:spLocks noGrp="1"/>
          </p:cNvSpPr>
          <p:nvPr>
            <p:ph idx="1"/>
          </p:nvPr>
        </p:nvSpPr>
        <p:spPr>
          <a:xfrm>
            <a:off x="4868213" y="1220182"/>
            <a:ext cx="7225049" cy="1638718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it-IT" dirty="0" smtClean="0"/>
              <a:t>The </a:t>
            </a:r>
            <a:r>
              <a:rPr lang="it-IT" dirty="0" err="1" smtClean="0"/>
              <a:t>principle</a:t>
            </a:r>
            <a:r>
              <a:rPr lang="it-IT" dirty="0" smtClean="0"/>
              <a:t> of </a:t>
            </a:r>
            <a:r>
              <a:rPr lang="it-IT" dirty="0" err="1" smtClean="0"/>
              <a:t>uniqueness</a:t>
            </a:r>
            <a:r>
              <a:rPr lang="it-IT" dirty="0" smtClean="0"/>
              <a:t> of </a:t>
            </a:r>
            <a:r>
              <a:rPr lang="it-IT" dirty="0" err="1" smtClean="0"/>
              <a:t>command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satisfied</a:t>
            </a:r>
            <a:endParaRPr lang="it-IT" dirty="0" smtClean="0"/>
          </a:p>
          <a:p>
            <a:pPr lvl="1"/>
            <a:r>
              <a:rPr lang="it-IT" dirty="0" err="1" smtClean="0"/>
              <a:t>Formal</a:t>
            </a:r>
            <a:r>
              <a:rPr lang="it-IT" dirty="0" smtClean="0"/>
              <a:t> authority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divided</a:t>
            </a:r>
            <a:r>
              <a:rPr lang="it-IT" dirty="0" smtClean="0"/>
              <a:t> and </a:t>
            </a: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creates</a:t>
            </a:r>
            <a:r>
              <a:rPr lang="it-IT" dirty="0" smtClean="0"/>
              <a:t> joint </a:t>
            </a:r>
            <a:r>
              <a:rPr lang="it-IT" dirty="0" err="1" smtClean="0"/>
              <a:t>responsibilities</a:t>
            </a:r>
            <a:endParaRPr lang="it-IT" dirty="0" smtClean="0"/>
          </a:p>
          <a:p>
            <a:pPr lvl="1"/>
            <a:r>
              <a:rPr lang="it-IT" dirty="0" err="1" smtClean="0"/>
              <a:t>Differen</a:t>
            </a:r>
            <a:r>
              <a:rPr lang="it-IT" dirty="0" smtClean="0"/>
              <a:t> </a:t>
            </a:r>
            <a:r>
              <a:rPr lang="it-IT" dirty="0" err="1" smtClean="0"/>
              <a:t>managers</a:t>
            </a:r>
            <a:r>
              <a:rPr lang="it-IT" dirty="0" smtClean="0"/>
              <a:t> are </a:t>
            </a:r>
            <a:r>
              <a:rPr lang="it-IT" dirty="0" err="1" smtClean="0"/>
              <a:t>equally</a:t>
            </a:r>
            <a:r>
              <a:rPr lang="it-IT" dirty="0" smtClean="0"/>
              <a:t> </a:t>
            </a:r>
            <a:r>
              <a:rPr lang="it-IT" dirty="0" err="1" smtClean="0"/>
              <a:t>responsible</a:t>
            </a:r>
            <a:r>
              <a:rPr lang="it-IT" dirty="0" smtClean="0"/>
              <a:t> for the </a:t>
            </a:r>
            <a:r>
              <a:rPr lang="it-IT" dirty="0" err="1" smtClean="0"/>
              <a:t>same</a:t>
            </a:r>
            <a:r>
              <a:rPr lang="it-IT" dirty="0" smtClean="0"/>
              <a:t> </a:t>
            </a:r>
            <a:r>
              <a:rPr lang="it-IT" dirty="0" err="1" smtClean="0"/>
              <a:t>decision</a:t>
            </a:r>
            <a:endParaRPr lang="it-IT" dirty="0" smtClean="0"/>
          </a:p>
          <a:p>
            <a:pPr lvl="1"/>
            <a:r>
              <a:rPr lang="it-IT" dirty="0" err="1" smtClean="0"/>
              <a:t>Managers</a:t>
            </a:r>
            <a:r>
              <a:rPr lang="it-IT" dirty="0" smtClean="0"/>
              <a:t> must </a:t>
            </a:r>
            <a:r>
              <a:rPr lang="it-IT" dirty="0" err="1" smtClean="0"/>
              <a:t>manage</a:t>
            </a:r>
            <a:r>
              <a:rPr lang="it-IT" dirty="0" smtClean="0"/>
              <a:t> </a:t>
            </a:r>
            <a:r>
              <a:rPr lang="it-IT" dirty="0" err="1" smtClean="0"/>
              <a:t>divergencies</a:t>
            </a:r>
            <a:r>
              <a:rPr lang="it-IT" dirty="0" smtClean="0"/>
              <a:t> by </a:t>
            </a:r>
            <a:r>
              <a:rPr lang="it-IT" dirty="0" err="1" smtClean="0"/>
              <a:t>creating</a:t>
            </a:r>
            <a:r>
              <a:rPr lang="it-IT" dirty="0" smtClean="0"/>
              <a:t> an </a:t>
            </a:r>
            <a:r>
              <a:rPr lang="it-IT" dirty="0" err="1" smtClean="0"/>
              <a:t>internal</a:t>
            </a:r>
            <a:r>
              <a:rPr lang="it-IT" dirty="0" smtClean="0"/>
              <a:t> </a:t>
            </a:r>
            <a:r>
              <a:rPr lang="it-IT" dirty="0" err="1" smtClean="0"/>
              <a:t>equilibrium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25126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29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339401" y="6168980"/>
            <a:ext cx="1545467" cy="36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Connection </a:t>
            </a:r>
            <a:r>
              <a:rPr lang="it-IT" b="1" dirty="0" err="1" smtClean="0">
                <a:solidFill>
                  <a:srgbClr val="FF0000"/>
                </a:solidFill>
              </a:rPr>
              <a:t>mechanisms</a:t>
            </a:r>
            <a:r>
              <a:rPr lang="it-IT" b="1" dirty="0" smtClean="0">
                <a:solidFill>
                  <a:srgbClr val="FF0000"/>
                </a:solidFill>
              </a:rPr>
              <a:t>?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5774" y="1690688"/>
            <a:ext cx="5084661" cy="4663258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2633" y="2774458"/>
            <a:ext cx="2601378" cy="2601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407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Introduction</a:t>
            </a:r>
            <a:r>
              <a:rPr lang="it-IT" b="1" dirty="0" smtClean="0">
                <a:solidFill>
                  <a:srgbClr val="FF0000"/>
                </a:solidFill>
              </a:rPr>
              <a:t> (1/2)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2169270"/>
            <a:ext cx="10515600" cy="659998"/>
          </a:xfrm>
        </p:spPr>
        <p:txBody>
          <a:bodyPr/>
          <a:lstStyle/>
          <a:p>
            <a:pPr marL="0" indent="0" algn="ctr">
              <a:buNone/>
            </a:pPr>
            <a:r>
              <a:rPr lang="it-IT" dirty="0" err="1" smtClean="0"/>
              <a:t>Lateral</a:t>
            </a:r>
            <a:r>
              <a:rPr lang="it-IT" dirty="0" smtClean="0"/>
              <a:t> </a:t>
            </a:r>
            <a:r>
              <a:rPr lang="it-IT" dirty="0" err="1" smtClean="0"/>
              <a:t>links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3</a:t>
            </a:fld>
            <a:endParaRPr lang="it-IT"/>
          </a:p>
        </p:txBody>
      </p:sp>
      <p:sp>
        <p:nvSpPr>
          <p:cNvPr id="10" name="Freccia in giù 9"/>
          <p:cNvSpPr/>
          <p:nvPr/>
        </p:nvSpPr>
        <p:spPr>
          <a:xfrm>
            <a:off x="4301544" y="2767094"/>
            <a:ext cx="695460" cy="927279"/>
          </a:xfrm>
          <a:prstGeom prst="downArrow">
            <a:avLst/>
          </a:prstGeom>
          <a:scene3d>
            <a:camera prst="orthographicFront">
              <a:rot lat="0" lon="0" rev="186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Freccia in giù 10"/>
          <p:cNvSpPr/>
          <p:nvPr/>
        </p:nvSpPr>
        <p:spPr>
          <a:xfrm>
            <a:off x="7245291" y="2767094"/>
            <a:ext cx="695460" cy="927279"/>
          </a:xfrm>
          <a:prstGeom prst="downArrow">
            <a:avLst/>
          </a:prstGeom>
          <a:scene3d>
            <a:camera prst="orthographicFront">
              <a:rot lat="0" lon="0" rev="27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Segnaposto contenuto 2"/>
          <p:cNvSpPr txBox="1">
            <a:spLocks/>
          </p:cNvSpPr>
          <p:nvPr/>
        </p:nvSpPr>
        <p:spPr>
          <a:xfrm>
            <a:off x="1955409" y="3765839"/>
            <a:ext cx="3376246" cy="6599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it-IT" dirty="0" smtClean="0"/>
              <a:t>Planning and control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it-IT" dirty="0"/>
          </a:p>
        </p:txBody>
      </p:sp>
      <p:sp>
        <p:nvSpPr>
          <p:cNvPr id="13" name="Segnaposto contenuto 2"/>
          <p:cNvSpPr txBox="1">
            <a:spLocks/>
          </p:cNvSpPr>
          <p:nvPr/>
        </p:nvSpPr>
        <p:spPr>
          <a:xfrm>
            <a:off x="7106876" y="3694373"/>
            <a:ext cx="3978466" cy="6599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it-IT" dirty="0" smtClean="0"/>
              <a:t>Connection </a:t>
            </a:r>
            <a:r>
              <a:rPr lang="it-IT" dirty="0" err="1" smtClean="0"/>
              <a:t>mechanisms</a:t>
            </a:r>
            <a:endParaRPr lang="it-IT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it-IT" dirty="0"/>
          </a:p>
        </p:txBody>
      </p:sp>
      <p:sp>
        <p:nvSpPr>
          <p:cNvPr id="14" name="Freccia in giù 13"/>
          <p:cNvSpPr/>
          <p:nvPr/>
        </p:nvSpPr>
        <p:spPr>
          <a:xfrm>
            <a:off x="3334043" y="4354371"/>
            <a:ext cx="422031" cy="3442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Segnaposto contenuto 2"/>
          <p:cNvSpPr txBox="1">
            <a:spLocks/>
          </p:cNvSpPr>
          <p:nvPr/>
        </p:nvSpPr>
        <p:spPr>
          <a:xfrm>
            <a:off x="1856935" y="5032409"/>
            <a:ext cx="3376246" cy="6599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it-IT" sz="2400" dirty="0" smtClean="0"/>
              <a:t>Output </a:t>
            </a:r>
            <a:r>
              <a:rPr lang="it-IT" sz="2400" dirty="0" err="1" smtClean="0"/>
              <a:t>standardization</a:t>
            </a:r>
            <a:endParaRPr lang="it-IT" sz="24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it-IT" sz="2400" dirty="0"/>
          </a:p>
        </p:txBody>
      </p:sp>
      <p:sp>
        <p:nvSpPr>
          <p:cNvPr id="16" name="Segnaposto contenuto 2"/>
          <p:cNvSpPr txBox="1">
            <a:spLocks/>
          </p:cNvSpPr>
          <p:nvPr/>
        </p:nvSpPr>
        <p:spPr>
          <a:xfrm>
            <a:off x="7245291" y="5019285"/>
            <a:ext cx="3376246" cy="6599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it-IT" sz="2400" dirty="0" err="1" smtClean="0"/>
              <a:t>Mutual</a:t>
            </a:r>
            <a:r>
              <a:rPr lang="it-IT" sz="2400" dirty="0" smtClean="0"/>
              <a:t> </a:t>
            </a:r>
            <a:r>
              <a:rPr lang="it-IT" sz="2400" dirty="0" err="1" smtClean="0"/>
              <a:t>adjustment</a:t>
            </a:r>
            <a:endParaRPr lang="it-IT" sz="24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it-IT" sz="2400" dirty="0"/>
          </a:p>
        </p:txBody>
      </p:sp>
      <p:sp>
        <p:nvSpPr>
          <p:cNvPr id="17" name="Freccia in giù 16"/>
          <p:cNvSpPr/>
          <p:nvPr/>
        </p:nvSpPr>
        <p:spPr>
          <a:xfrm>
            <a:off x="8722398" y="4472013"/>
            <a:ext cx="422031" cy="3442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6896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  <p:bldP spid="13" grpId="0"/>
      <p:bldP spid="15" grpId="0"/>
      <p:bldP spid="16" grpId="0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2369713"/>
            <a:ext cx="9144000" cy="1462222"/>
          </a:xfrm>
        </p:spPr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PLANNING AND CONTROL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6695" y="92053"/>
            <a:ext cx="1849280" cy="1280271"/>
          </a:xfrm>
          <a:prstGeom prst="rect">
            <a:avLst/>
          </a:prstGeom>
        </p:spPr>
      </p:pic>
      <p:sp>
        <p:nvSpPr>
          <p:cNvPr id="5" name="Sottotitolo 2"/>
          <p:cNvSpPr txBox="1">
            <a:spLocks/>
          </p:cNvSpPr>
          <p:nvPr/>
        </p:nvSpPr>
        <p:spPr>
          <a:xfrm>
            <a:off x="1524000" y="5975797"/>
            <a:ext cx="9144000" cy="5956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AA 2015/2016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3170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Planning…..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 smtClean="0"/>
              <a:t>Planning</a:t>
            </a:r>
          </a:p>
          <a:p>
            <a:r>
              <a:rPr lang="it-IT" dirty="0" err="1" smtClean="0"/>
              <a:t>Is</a:t>
            </a:r>
            <a:r>
              <a:rPr lang="it-IT" dirty="0" smtClean="0"/>
              <a:t> the </a:t>
            </a:r>
            <a:r>
              <a:rPr lang="it-IT" dirty="0" err="1" smtClean="0"/>
              <a:t>specification</a:t>
            </a:r>
            <a:r>
              <a:rPr lang="it-IT" dirty="0" smtClean="0"/>
              <a:t> of an output </a:t>
            </a:r>
            <a:r>
              <a:rPr lang="it-IT" dirty="0" err="1" smtClean="0"/>
              <a:t>at</a:t>
            </a:r>
            <a:r>
              <a:rPr lang="it-IT" dirty="0" smtClean="0"/>
              <a:t> t + 1</a:t>
            </a:r>
          </a:p>
          <a:p>
            <a:r>
              <a:rPr lang="it-IT" dirty="0" smtClean="0"/>
              <a:t>The output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specified</a:t>
            </a:r>
            <a:r>
              <a:rPr lang="it-IT" dirty="0" smtClean="0"/>
              <a:t> in </a:t>
            </a:r>
            <a:r>
              <a:rPr lang="it-IT" dirty="0" err="1" smtClean="0"/>
              <a:t>terms</a:t>
            </a:r>
            <a:r>
              <a:rPr lang="it-IT" dirty="0" smtClean="0"/>
              <a:t> of: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err="1" smtClean="0"/>
              <a:t>Quantity</a:t>
            </a:r>
            <a:endParaRPr lang="it-IT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err="1" smtClean="0"/>
              <a:t>Quality</a:t>
            </a:r>
            <a:endParaRPr lang="it-IT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err="1" smtClean="0"/>
              <a:t>Cost</a:t>
            </a:r>
            <a:endParaRPr lang="it-IT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smtClean="0"/>
              <a:t>Time</a:t>
            </a:r>
          </a:p>
          <a:p>
            <a:r>
              <a:rPr lang="it-IT" dirty="0" err="1"/>
              <a:t>E</a:t>
            </a:r>
            <a:r>
              <a:rPr lang="it-IT" dirty="0" err="1" smtClean="0"/>
              <a:t>xamples</a:t>
            </a:r>
            <a:r>
              <a:rPr lang="it-IT" dirty="0" smtClean="0"/>
              <a:t>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smtClean="0"/>
              <a:t>Budget, </a:t>
            </a:r>
            <a:r>
              <a:rPr lang="it-IT" dirty="0" err="1" smtClean="0"/>
              <a:t>program</a:t>
            </a:r>
            <a:r>
              <a:rPr lang="it-IT" dirty="0" smtClean="0"/>
              <a:t>, </a:t>
            </a:r>
            <a:r>
              <a:rPr lang="it-IT" dirty="0" err="1" smtClean="0"/>
              <a:t>objectives</a:t>
            </a:r>
            <a:r>
              <a:rPr lang="it-IT" dirty="0" smtClean="0"/>
              <a:t>, </a:t>
            </a:r>
            <a:r>
              <a:rPr lang="it-IT" dirty="0" err="1" smtClean="0"/>
              <a:t>operational</a:t>
            </a:r>
            <a:r>
              <a:rPr lang="it-IT" dirty="0" smtClean="0"/>
              <a:t> </a:t>
            </a:r>
            <a:r>
              <a:rPr lang="it-IT" dirty="0" err="1" smtClean="0"/>
              <a:t>plan</a:t>
            </a: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487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….. And control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 smtClean="0"/>
              <a:t>Control</a:t>
            </a:r>
          </a:p>
          <a:p>
            <a:r>
              <a:rPr lang="it-IT" dirty="0" err="1" smtClean="0"/>
              <a:t>Is</a:t>
            </a:r>
            <a:r>
              <a:rPr lang="it-IT" dirty="0" smtClean="0"/>
              <a:t> the </a:t>
            </a:r>
            <a:r>
              <a:rPr lang="it-IT" dirty="0" err="1" smtClean="0"/>
              <a:t>evaluation</a:t>
            </a:r>
            <a:r>
              <a:rPr lang="it-IT" dirty="0" smtClean="0"/>
              <a:t> </a:t>
            </a:r>
            <a:r>
              <a:rPr lang="it-IT" dirty="0" err="1" smtClean="0"/>
              <a:t>if</a:t>
            </a:r>
            <a:r>
              <a:rPr lang="it-IT" dirty="0" smtClean="0"/>
              <a:t> the </a:t>
            </a:r>
            <a:r>
              <a:rPr lang="it-IT" dirty="0" err="1" smtClean="0"/>
              <a:t>objective</a:t>
            </a:r>
            <a:r>
              <a:rPr lang="it-IT" dirty="0" smtClean="0"/>
              <a:t> </a:t>
            </a:r>
            <a:r>
              <a:rPr lang="it-IT" dirty="0" err="1" smtClean="0"/>
              <a:t>has</a:t>
            </a:r>
            <a:r>
              <a:rPr lang="it-IT" dirty="0" smtClean="0"/>
              <a:t> </a:t>
            </a:r>
            <a:r>
              <a:rPr lang="it-IT" dirty="0" err="1" smtClean="0"/>
              <a:t>been</a:t>
            </a:r>
            <a:r>
              <a:rPr lang="it-IT" dirty="0" smtClean="0"/>
              <a:t> </a:t>
            </a:r>
            <a:r>
              <a:rPr lang="it-IT" dirty="0" err="1" smtClean="0"/>
              <a:t>achieved</a:t>
            </a:r>
            <a:endParaRPr lang="it-IT" dirty="0" smtClean="0"/>
          </a:p>
          <a:p>
            <a:r>
              <a:rPr lang="it-IT" dirty="0" smtClean="0"/>
              <a:t>The output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evaluated</a:t>
            </a:r>
            <a:r>
              <a:rPr lang="it-IT" dirty="0" smtClean="0"/>
              <a:t> in </a:t>
            </a:r>
            <a:r>
              <a:rPr lang="it-IT" dirty="0" err="1" smtClean="0"/>
              <a:t>terms</a:t>
            </a:r>
            <a:r>
              <a:rPr lang="it-IT" dirty="0" smtClean="0"/>
              <a:t> of: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err="1" smtClean="0"/>
              <a:t>Quantity</a:t>
            </a:r>
            <a:endParaRPr lang="it-IT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err="1" smtClean="0"/>
              <a:t>Quality</a:t>
            </a:r>
            <a:endParaRPr lang="it-IT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err="1" smtClean="0"/>
              <a:t>Cost</a:t>
            </a:r>
            <a:endParaRPr lang="it-IT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smtClean="0"/>
              <a:t>Time</a:t>
            </a:r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774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Planning and control (1/2)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err="1" smtClean="0"/>
              <a:t>There</a:t>
            </a:r>
            <a:r>
              <a:rPr lang="it-IT" dirty="0" smtClean="0"/>
              <a:t> are </a:t>
            </a:r>
            <a:r>
              <a:rPr lang="it-IT" dirty="0" err="1" smtClean="0"/>
              <a:t>two</a:t>
            </a:r>
            <a:r>
              <a:rPr lang="it-IT" dirty="0" smtClean="0"/>
              <a:t> </a:t>
            </a:r>
            <a:r>
              <a:rPr lang="it-IT" dirty="0" err="1" smtClean="0"/>
              <a:t>types</a:t>
            </a:r>
            <a:r>
              <a:rPr lang="it-IT" dirty="0" smtClean="0"/>
              <a:t> of planning and control:</a:t>
            </a:r>
          </a:p>
          <a:p>
            <a:r>
              <a:rPr lang="it-IT" dirty="0" smtClean="0"/>
              <a:t>Performance </a:t>
            </a:r>
            <a:r>
              <a:rPr lang="it-IT" dirty="0" err="1" smtClean="0"/>
              <a:t>evaluation</a:t>
            </a:r>
            <a:endParaRPr lang="it-IT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it-IT" sz="2800" dirty="0" smtClean="0"/>
              <a:t>Ex-post </a:t>
            </a:r>
            <a:r>
              <a:rPr lang="it-IT" sz="2800" dirty="0" err="1" smtClean="0"/>
              <a:t>results</a:t>
            </a:r>
            <a:r>
              <a:rPr lang="it-IT" sz="2800" dirty="0" smtClean="0"/>
              <a:t>’ </a:t>
            </a:r>
            <a:r>
              <a:rPr lang="it-IT" sz="2800" dirty="0" err="1" smtClean="0"/>
              <a:t>evaluation</a:t>
            </a:r>
            <a:endParaRPr lang="it-IT" sz="2800" dirty="0" smtClean="0"/>
          </a:p>
          <a:p>
            <a:pPr marL="457200" lvl="1" indent="0">
              <a:buNone/>
            </a:pPr>
            <a:endParaRPr lang="it-IT" sz="2800" dirty="0"/>
          </a:p>
          <a:p>
            <a:pPr marL="457200" lvl="1" indent="0">
              <a:buNone/>
            </a:pPr>
            <a:endParaRPr lang="it-IT" sz="2800" dirty="0" smtClean="0"/>
          </a:p>
          <a:p>
            <a:pPr marL="457200" lvl="1" indent="0">
              <a:buNone/>
            </a:pPr>
            <a:endParaRPr lang="it-IT" sz="2800" dirty="0" smtClean="0"/>
          </a:p>
          <a:p>
            <a:r>
              <a:rPr lang="it-IT" dirty="0" smtClean="0"/>
              <a:t>Action planning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sz="2800" dirty="0" smtClean="0"/>
              <a:t>Action are </a:t>
            </a:r>
            <a:r>
              <a:rPr lang="it-IT" sz="2800" dirty="0" err="1" smtClean="0"/>
              <a:t>defined</a:t>
            </a:r>
            <a:r>
              <a:rPr lang="it-IT" sz="2800" dirty="0" smtClean="0"/>
              <a:t> </a:t>
            </a:r>
            <a:r>
              <a:rPr lang="it-IT" sz="2800" dirty="0" err="1" smtClean="0"/>
              <a:t>before</a:t>
            </a:r>
            <a:endParaRPr lang="it-IT" sz="280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7</a:t>
            </a:fld>
            <a:endParaRPr lang="it-IT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0" y="2055813"/>
            <a:ext cx="2919984" cy="3962400"/>
          </a:xfrm>
          <a:prstGeom prst="rect">
            <a:avLst/>
          </a:prstGeom>
        </p:spPr>
      </p:pic>
      <p:sp>
        <p:nvSpPr>
          <p:cNvPr id="8" name="Fumetto 3 7"/>
          <p:cNvSpPr/>
          <p:nvPr/>
        </p:nvSpPr>
        <p:spPr>
          <a:xfrm>
            <a:off x="6246253" y="2257069"/>
            <a:ext cx="2871989" cy="1300766"/>
          </a:xfrm>
          <a:prstGeom prst="wedgeEllipseCallout">
            <a:avLst>
              <a:gd name="adj1" fmla="val 82754"/>
              <a:gd name="adj2" fmla="val 12005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i="1" dirty="0" smtClean="0">
                <a:solidFill>
                  <a:schemeClr val="tx1"/>
                </a:solidFill>
              </a:rPr>
              <a:t>Profit rate </a:t>
            </a:r>
            <a:r>
              <a:rPr lang="it-IT" sz="2000" i="1" dirty="0" err="1" smtClean="0">
                <a:solidFill>
                  <a:schemeClr val="tx1"/>
                </a:solidFill>
              </a:rPr>
              <a:t>should</a:t>
            </a:r>
            <a:r>
              <a:rPr lang="it-IT" sz="2000" i="1" dirty="0" smtClean="0">
                <a:solidFill>
                  <a:schemeClr val="tx1"/>
                </a:solidFill>
              </a:rPr>
              <a:t> be </a:t>
            </a:r>
            <a:r>
              <a:rPr lang="it-IT" sz="2000" i="1" dirty="0" err="1" smtClean="0">
                <a:solidFill>
                  <a:schemeClr val="tx1"/>
                </a:solidFill>
              </a:rPr>
              <a:t>improved</a:t>
            </a:r>
            <a:r>
              <a:rPr lang="it-IT" sz="2000" i="1" dirty="0" smtClean="0">
                <a:solidFill>
                  <a:schemeClr val="tx1"/>
                </a:solidFill>
              </a:rPr>
              <a:t> from 7% to 10%</a:t>
            </a:r>
            <a:endParaRPr lang="it-IT" sz="2000" i="1" dirty="0">
              <a:solidFill>
                <a:schemeClr val="tx1"/>
              </a:solidFill>
            </a:endParaRPr>
          </a:p>
        </p:txBody>
      </p:sp>
      <p:sp>
        <p:nvSpPr>
          <p:cNvPr id="9" name="Fumetto 3 8"/>
          <p:cNvSpPr/>
          <p:nvPr/>
        </p:nvSpPr>
        <p:spPr>
          <a:xfrm>
            <a:off x="5992432" y="3682994"/>
            <a:ext cx="2871989" cy="1300766"/>
          </a:xfrm>
          <a:prstGeom prst="wedgeEllipseCallout">
            <a:avLst>
              <a:gd name="adj1" fmla="val 91723"/>
              <a:gd name="adj2" fmla="val -93936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i="1" dirty="0" smtClean="0">
                <a:solidFill>
                  <a:schemeClr val="tx1"/>
                </a:solidFill>
              </a:rPr>
              <a:t>Manolo </a:t>
            </a:r>
            <a:r>
              <a:rPr lang="it-IT" sz="2000" i="1" dirty="0" err="1" smtClean="0">
                <a:solidFill>
                  <a:schemeClr val="tx1"/>
                </a:solidFill>
              </a:rPr>
              <a:t>Blahnik</a:t>
            </a:r>
            <a:r>
              <a:rPr lang="it-IT" sz="2000" i="1" dirty="0" smtClean="0">
                <a:solidFill>
                  <a:schemeClr val="tx1"/>
                </a:solidFill>
              </a:rPr>
              <a:t> Green </a:t>
            </a:r>
            <a:r>
              <a:rPr lang="it-IT" sz="2000" i="1" dirty="0" err="1" smtClean="0">
                <a:solidFill>
                  <a:schemeClr val="tx1"/>
                </a:solidFill>
              </a:rPr>
              <a:t>has</a:t>
            </a:r>
            <a:r>
              <a:rPr lang="it-IT" sz="2000" i="1" dirty="0" smtClean="0">
                <a:solidFill>
                  <a:schemeClr val="tx1"/>
                </a:solidFill>
              </a:rPr>
              <a:t> to be be </a:t>
            </a:r>
            <a:r>
              <a:rPr lang="it-IT" sz="2000" i="1" dirty="0" err="1" smtClean="0">
                <a:solidFill>
                  <a:schemeClr val="tx1"/>
                </a:solidFill>
              </a:rPr>
              <a:t>sold</a:t>
            </a:r>
            <a:r>
              <a:rPr lang="it-IT" sz="2000" i="1" dirty="0" smtClean="0">
                <a:solidFill>
                  <a:schemeClr val="tx1"/>
                </a:solidFill>
              </a:rPr>
              <a:t> to </a:t>
            </a:r>
            <a:r>
              <a:rPr lang="it-IT" sz="2000" i="1" dirty="0" err="1" smtClean="0">
                <a:solidFill>
                  <a:schemeClr val="tx1"/>
                </a:solidFill>
              </a:rPr>
              <a:t>young</a:t>
            </a:r>
            <a:r>
              <a:rPr lang="it-IT" sz="2000" i="1" dirty="0" smtClean="0">
                <a:solidFill>
                  <a:schemeClr val="tx1"/>
                </a:solidFill>
              </a:rPr>
              <a:t> and </a:t>
            </a:r>
            <a:r>
              <a:rPr lang="it-IT" sz="2000" i="1" dirty="0" err="1" smtClean="0">
                <a:solidFill>
                  <a:schemeClr val="tx1"/>
                </a:solidFill>
              </a:rPr>
              <a:t>old</a:t>
            </a:r>
            <a:r>
              <a:rPr lang="it-IT" sz="2000" i="1" dirty="0" smtClean="0">
                <a:solidFill>
                  <a:schemeClr val="tx1"/>
                </a:solidFill>
              </a:rPr>
              <a:t> </a:t>
            </a:r>
            <a:r>
              <a:rPr lang="it-IT" sz="2000" i="1" dirty="0" err="1" smtClean="0">
                <a:solidFill>
                  <a:schemeClr val="tx1"/>
                </a:solidFill>
              </a:rPr>
              <a:t>women</a:t>
            </a:r>
            <a:endParaRPr lang="it-IT" sz="2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666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Planning and control (2/2)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8</a:t>
            </a:fld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4237149" y="1532586"/>
            <a:ext cx="2150772" cy="1210614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ACTION PLANNING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528034" y="3142445"/>
            <a:ext cx="1725769" cy="6568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DECISION 1</a:t>
            </a:r>
            <a:endParaRPr lang="it-IT" dirty="0">
              <a:solidFill>
                <a:schemeClr val="tx1"/>
              </a:solidFill>
            </a:endParaRPr>
          </a:p>
        </p:txBody>
      </p:sp>
      <p:cxnSp>
        <p:nvCxnSpPr>
          <p:cNvPr id="11" name="Connettore 2 10"/>
          <p:cNvCxnSpPr/>
          <p:nvPr/>
        </p:nvCxnSpPr>
        <p:spPr>
          <a:xfrm flipH="1">
            <a:off x="1236371" y="3701547"/>
            <a:ext cx="1" cy="32197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ttangolo 11"/>
          <p:cNvSpPr/>
          <p:nvPr/>
        </p:nvSpPr>
        <p:spPr>
          <a:xfrm>
            <a:off x="494227" y="3925797"/>
            <a:ext cx="1725769" cy="6568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ACTION  1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1976908" y="3115557"/>
            <a:ext cx="1725769" cy="6568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DECISION 2</a:t>
            </a:r>
            <a:endParaRPr lang="it-IT" dirty="0">
              <a:solidFill>
                <a:schemeClr val="tx1"/>
              </a:solidFill>
            </a:endParaRPr>
          </a:p>
        </p:txBody>
      </p:sp>
      <p:cxnSp>
        <p:nvCxnSpPr>
          <p:cNvPr id="14" name="Connettore 2 13"/>
          <p:cNvCxnSpPr/>
          <p:nvPr/>
        </p:nvCxnSpPr>
        <p:spPr>
          <a:xfrm flipH="1">
            <a:off x="2685245" y="3674659"/>
            <a:ext cx="1" cy="32197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ttangolo 14"/>
          <p:cNvSpPr/>
          <p:nvPr/>
        </p:nvSpPr>
        <p:spPr>
          <a:xfrm>
            <a:off x="1960807" y="3896650"/>
            <a:ext cx="1725769" cy="6568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ACTION  2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3471661" y="3115557"/>
            <a:ext cx="1725769" cy="6568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DECISION 3</a:t>
            </a:r>
            <a:endParaRPr lang="it-IT" dirty="0">
              <a:solidFill>
                <a:schemeClr val="tx1"/>
              </a:solidFill>
            </a:endParaRPr>
          </a:p>
        </p:txBody>
      </p:sp>
      <p:cxnSp>
        <p:nvCxnSpPr>
          <p:cNvPr id="17" name="Connettore 2 16"/>
          <p:cNvCxnSpPr/>
          <p:nvPr/>
        </p:nvCxnSpPr>
        <p:spPr>
          <a:xfrm flipH="1">
            <a:off x="4158266" y="3674659"/>
            <a:ext cx="1" cy="32197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ttangolo 17"/>
          <p:cNvSpPr/>
          <p:nvPr/>
        </p:nvSpPr>
        <p:spPr>
          <a:xfrm>
            <a:off x="3501845" y="3911223"/>
            <a:ext cx="1725769" cy="6568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ACTION  3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22" name="Rettangolo 21"/>
          <p:cNvSpPr/>
          <p:nvPr/>
        </p:nvSpPr>
        <p:spPr>
          <a:xfrm>
            <a:off x="5197430" y="3142445"/>
            <a:ext cx="1725769" cy="6568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DECISION 4</a:t>
            </a:r>
            <a:endParaRPr lang="it-IT" dirty="0">
              <a:solidFill>
                <a:schemeClr val="tx1"/>
              </a:solidFill>
            </a:endParaRPr>
          </a:p>
        </p:txBody>
      </p:sp>
      <p:cxnSp>
        <p:nvCxnSpPr>
          <p:cNvPr id="23" name="Connettore 2 22"/>
          <p:cNvCxnSpPr/>
          <p:nvPr/>
        </p:nvCxnSpPr>
        <p:spPr>
          <a:xfrm flipH="1">
            <a:off x="5905767" y="3701547"/>
            <a:ext cx="1" cy="32197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ttangolo 24"/>
          <p:cNvSpPr/>
          <p:nvPr/>
        </p:nvSpPr>
        <p:spPr>
          <a:xfrm>
            <a:off x="6668839" y="3142445"/>
            <a:ext cx="1725769" cy="6568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DECISION 5</a:t>
            </a:r>
            <a:endParaRPr lang="it-IT" dirty="0">
              <a:solidFill>
                <a:schemeClr val="tx1"/>
              </a:solidFill>
            </a:endParaRPr>
          </a:p>
        </p:txBody>
      </p:sp>
      <p:cxnSp>
        <p:nvCxnSpPr>
          <p:cNvPr id="26" name="Connettore 2 25"/>
          <p:cNvCxnSpPr/>
          <p:nvPr/>
        </p:nvCxnSpPr>
        <p:spPr>
          <a:xfrm flipH="1">
            <a:off x="7377176" y="3701547"/>
            <a:ext cx="1" cy="32197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ttangolo 26"/>
          <p:cNvSpPr/>
          <p:nvPr/>
        </p:nvSpPr>
        <p:spPr>
          <a:xfrm>
            <a:off x="6624565" y="3925797"/>
            <a:ext cx="1725769" cy="6568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ACTION  5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28" name="Rettangolo 27"/>
          <p:cNvSpPr/>
          <p:nvPr/>
        </p:nvSpPr>
        <p:spPr>
          <a:xfrm>
            <a:off x="8345505" y="3142445"/>
            <a:ext cx="1725769" cy="6568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DECISION 6</a:t>
            </a:r>
            <a:endParaRPr lang="it-IT" dirty="0">
              <a:solidFill>
                <a:schemeClr val="tx1"/>
              </a:solidFill>
            </a:endParaRPr>
          </a:p>
        </p:txBody>
      </p:sp>
      <p:cxnSp>
        <p:nvCxnSpPr>
          <p:cNvPr id="29" name="Connettore 2 28"/>
          <p:cNvCxnSpPr/>
          <p:nvPr/>
        </p:nvCxnSpPr>
        <p:spPr>
          <a:xfrm flipH="1">
            <a:off x="9053842" y="3701547"/>
            <a:ext cx="1" cy="32197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ttangolo 29"/>
          <p:cNvSpPr/>
          <p:nvPr/>
        </p:nvSpPr>
        <p:spPr>
          <a:xfrm>
            <a:off x="8301231" y="3925797"/>
            <a:ext cx="1725769" cy="6568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ACTION  6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34" name="Rettangolo 33"/>
          <p:cNvSpPr/>
          <p:nvPr/>
        </p:nvSpPr>
        <p:spPr>
          <a:xfrm>
            <a:off x="10132443" y="3185826"/>
            <a:ext cx="1725769" cy="6568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DECISION n</a:t>
            </a:r>
            <a:endParaRPr lang="it-IT" dirty="0">
              <a:solidFill>
                <a:schemeClr val="tx1"/>
              </a:solidFill>
            </a:endParaRPr>
          </a:p>
        </p:txBody>
      </p:sp>
      <p:cxnSp>
        <p:nvCxnSpPr>
          <p:cNvPr id="35" name="Connettore 2 34"/>
          <p:cNvCxnSpPr/>
          <p:nvPr/>
        </p:nvCxnSpPr>
        <p:spPr>
          <a:xfrm flipH="1">
            <a:off x="10840780" y="3744928"/>
            <a:ext cx="1" cy="32197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ttangolo 35"/>
          <p:cNvSpPr/>
          <p:nvPr/>
        </p:nvSpPr>
        <p:spPr>
          <a:xfrm>
            <a:off x="10088169" y="3969178"/>
            <a:ext cx="1725769" cy="6568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ACTION  n</a:t>
            </a:r>
            <a:endParaRPr lang="it-IT" dirty="0">
              <a:solidFill>
                <a:schemeClr val="tx1"/>
              </a:solidFill>
            </a:endParaRPr>
          </a:p>
        </p:txBody>
      </p:sp>
      <p:cxnSp>
        <p:nvCxnSpPr>
          <p:cNvPr id="40" name="Connettore 1 39"/>
          <p:cNvCxnSpPr/>
          <p:nvPr/>
        </p:nvCxnSpPr>
        <p:spPr>
          <a:xfrm flipV="1">
            <a:off x="697523" y="4797083"/>
            <a:ext cx="10823917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1 41"/>
          <p:cNvCxnSpPr/>
          <p:nvPr/>
        </p:nvCxnSpPr>
        <p:spPr>
          <a:xfrm flipV="1">
            <a:off x="697523" y="4385166"/>
            <a:ext cx="0" cy="43609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1 42"/>
          <p:cNvCxnSpPr/>
          <p:nvPr/>
        </p:nvCxnSpPr>
        <p:spPr>
          <a:xfrm flipV="1">
            <a:off x="11541369" y="4364571"/>
            <a:ext cx="0" cy="43609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ttangolo 43"/>
          <p:cNvSpPr/>
          <p:nvPr/>
        </p:nvSpPr>
        <p:spPr>
          <a:xfrm>
            <a:off x="5178509" y="3932503"/>
            <a:ext cx="1725769" cy="6568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ACTION  4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45" name="Ovale 44"/>
          <p:cNvSpPr/>
          <p:nvPr/>
        </p:nvSpPr>
        <p:spPr>
          <a:xfrm>
            <a:off x="4333335" y="5328297"/>
            <a:ext cx="2335504" cy="1393177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PERFORMANCE CONTROL</a:t>
            </a:r>
            <a:endParaRPr lang="it-IT" dirty="0">
              <a:solidFill>
                <a:schemeClr val="tx1"/>
              </a:solidFill>
            </a:endParaRPr>
          </a:p>
        </p:txBody>
      </p:sp>
      <p:cxnSp>
        <p:nvCxnSpPr>
          <p:cNvPr id="47" name="Connettore 2 46"/>
          <p:cNvCxnSpPr>
            <a:endCxn id="45" idx="0"/>
          </p:cNvCxnSpPr>
          <p:nvPr/>
        </p:nvCxnSpPr>
        <p:spPr>
          <a:xfrm>
            <a:off x="5434885" y="4821264"/>
            <a:ext cx="0" cy="507033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2 48"/>
          <p:cNvCxnSpPr/>
          <p:nvPr/>
        </p:nvCxnSpPr>
        <p:spPr>
          <a:xfrm flipH="1">
            <a:off x="2871989" y="2421228"/>
            <a:ext cx="1461346" cy="566671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vale 51"/>
          <p:cNvSpPr/>
          <p:nvPr/>
        </p:nvSpPr>
        <p:spPr>
          <a:xfrm>
            <a:off x="2128633" y="3010164"/>
            <a:ext cx="1529366" cy="75736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365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45" grpId="0" animBg="1"/>
      <p:bldP spid="5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Performance control (1/2)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9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339401" y="6168980"/>
            <a:ext cx="1545467" cy="36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Segnaposto contenut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0206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Performance control </a:t>
            </a:r>
            <a:r>
              <a:rPr lang="it-IT" dirty="0" err="1" smtClean="0"/>
              <a:t>has</a:t>
            </a:r>
            <a:r>
              <a:rPr lang="it-IT" dirty="0" smtClean="0"/>
              <a:t> the </a:t>
            </a:r>
            <a:r>
              <a:rPr lang="it-IT" dirty="0" err="1" smtClean="0"/>
              <a:t>objective</a:t>
            </a:r>
            <a:r>
              <a:rPr lang="it-IT" dirty="0" smtClean="0"/>
              <a:t> of </a:t>
            </a:r>
            <a:r>
              <a:rPr lang="it-IT" b="1" dirty="0" err="1" smtClean="0"/>
              <a:t>controlling</a:t>
            </a:r>
            <a:r>
              <a:rPr lang="it-IT" b="1" dirty="0" smtClean="0"/>
              <a:t> the </a:t>
            </a:r>
            <a:r>
              <a:rPr lang="it-IT" b="1" dirty="0" err="1" smtClean="0"/>
              <a:t>results</a:t>
            </a:r>
            <a:r>
              <a:rPr lang="it-IT" b="1" dirty="0" smtClean="0"/>
              <a:t> </a:t>
            </a:r>
            <a:r>
              <a:rPr lang="it-IT" dirty="0" smtClean="0"/>
              <a:t>of an </a:t>
            </a:r>
            <a:r>
              <a:rPr lang="it-IT" dirty="0" err="1" smtClean="0"/>
              <a:t>organizational</a:t>
            </a:r>
            <a:r>
              <a:rPr lang="it-IT" dirty="0" smtClean="0"/>
              <a:t> </a:t>
            </a:r>
            <a:r>
              <a:rPr lang="it-IT" dirty="0" err="1" smtClean="0"/>
              <a:t>units</a:t>
            </a:r>
            <a:endParaRPr lang="it-IT" dirty="0" smtClean="0"/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221" y="2686253"/>
            <a:ext cx="2340360" cy="3191362"/>
          </a:xfrm>
          <a:prstGeom prst="rect">
            <a:avLst/>
          </a:prstGeom>
        </p:spPr>
      </p:pic>
      <p:sp>
        <p:nvSpPr>
          <p:cNvPr id="17" name="Fumetto 3 16"/>
          <p:cNvSpPr/>
          <p:nvPr/>
        </p:nvSpPr>
        <p:spPr>
          <a:xfrm>
            <a:off x="2509581" y="2623217"/>
            <a:ext cx="2841938" cy="1435703"/>
          </a:xfrm>
          <a:prstGeom prst="wedgeEllipseCallout">
            <a:avLst>
              <a:gd name="adj1" fmla="val -76438"/>
              <a:gd name="adj2" fmla="val 48639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i="1" dirty="0" smtClean="0">
                <a:solidFill>
                  <a:schemeClr val="tx1"/>
                </a:solidFill>
              </a:rPr>
              <a:t>In </a:t>
            </a:r>
            <a:r>
              <a:rPr lang="it-IT" sz="2000" i="1" dirty="0" err="1">
                <a:solidFill>
                  <a:schemeClr val="tx1"/>
                </a:solidFill>
              </a:rPr>
              <a:t>J</a:t>
            </a:r>
            <a:r>
              <a:rPr lang="it-IT" sz="2000" i="1" dirty="0" err="1" smtClean="0">
                <a:solidFill>
                  <a:schemeClr val="tx1"/>
                </a:solidFill>
              </a:rPr>
              <a:t>une</a:t>
            </a:r>
            <a:r>
              <a:rPr lang="it-IT" sz="2000" i="1" dirty="0" smtClean="0">
                <a:solidFill>
                  <a:schemeClr val="tx1"/>
                </a:solidFill>
              </a:rPr>
              <a:t> 2016 200 </a:t>
            </a:r>
            <a:r>
              <a:rPr lang="it-IT" sz="2000" i="1" dirty="0" err="1" smtClean="0">
                <a:solidFill>
                  <a:schemeClr val="tx1"/>
                </a:solidFill>
              </a:rPr>
              <a:t>pairs</a:t>
            </a:r>
            <a:r>
              <a:rPr lang="it-IT" sz="2000" i="1" dirty="0" smtClean="0">
                <a:solidFill>
                  <a:schemeClr val="tx1"/>
                </a:solidFill>
              </a:rPr>
              <a:t> of Manolo </a:t>
            </a:r>
            <a:r>
              <a:rPr lang="it-IT" sz="2000" i="1" dirty="0" err="1" smtClean="0">
                <a:solidFill>
                  <a:schemeClr val="tx1"/>
                </a:solidFill>
              </a:rPr>
              <a:t>Blahnik</a:t>
            </a:r>
            <a:r>
              <a:rPr lang="it-IT" sz="2000" i="1" dirty="0" smtClean="0">
                <a:solidFill>
                  <a:schemeClr val="tx1"/>
                </a:solidFill>
              </a:rPr>
              <a:t> </a:t>
            </a:r>
            <a:r>
              <a:rPr lang="it-IT" sz="2000" i="1" dirty="0" err="1" smtClean="0">
                <a:solidFill>
                  <a:schemeClr val="tx1"/>
                </a:solidFill>
              </a:rPr>
              <a:t>should</a:t>
            </a:r>
            <a:r>
              <a:rPr lang="it-IT" sz="2000" i="1" dirty="0" smtClean="0">
                <a:solidFill>
                  <a:schemeClr val="tx1"/>
                </a:solidFill>
              </a:rPr>
              <a:t> be </a:t>
            </a:r>
            <a:r>
              <a:rPr lang="it-IT" sz="2000" i="1" dirty="0" err="1" smtClean="0">
                <a:solidFill>
                  <a:schemeClr val="tx1"/>
                </a:solidFill>
              </a:rPr>
              <a:t>produced</a:t>
            </a:r>
            <a:endParaRPr lang="it-IT" sz="2000" i="1" dirty="0">
              <a:solidFill>
                <a:schemeClr val="tx1"/>
              </a:solidFill>
            </a:endParaRPr>
          </a:p>
        </p:txBody>
      </p:sp>
      <p:pic>
        <p:nvPicPr>
          <p:cNvPr id="15" name="Immagin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227" y="4223329"/>
            <a:ext cx="1973419" cy="1973419"/>
          </a:xfrm>
          <a:prstGeom prst="rect">
            <a:avLst/>
          </a:prstGeom>
        </p:spPr>
      </p:pic>
      <p:sp>
        <p:nvSpPr>
          <p:cNvPr id="18" name="Freccia a destra 17"/>
          <p:cNvSpPr/>
          <p:nvPr/>
        </p:nvSpPr>
        <p:spPr>
          <a:xfrm>
            <a:off x="3930550" y="4352937"/>
            <a:ext cx="566670" cy="5035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9" name="Immagine 1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9941" y="3930209"/>
            <a:ext cx="2962694" cy="2219161"/>
          </a:xfrm>
          <a:prstGeom prst="rect">
            <a:avLst/>
          </a:prstGeom>
        </p:spPr>
      </p:pic>
      <p:sp>
        <p:nvSpPr>
          <p:cNvPr id="22" name="Freccia a destra 21"/>
          <p:cNvSpPr/>
          <p:nvPr/>
        </p:nvSpPr>
        <p:spPr>
          <a:xfrm>
            <a:off x="7882021" y="4504544"/>
            <a:ext cx="566670" cy="5035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23" name="Immagine 2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0455" y="2316086"/>
            <a:ext cx="1060289" cy="1060289"/>
          </a:xfrm>
          <a:prstGeom prst="rect">
            <a:avLst/>
          </a:prstGeom>
        </p:spPr>
      </p:pic>
      <p:pic>
        <p:nvPicPr>
          <p:cNvPr id="24" name="Immagine 2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6982" y="2316085"/>
            <a:ext cx="1060289" cy="1060289"/>
          </a:xfrm>
          <a:prstGeom prst="rect">
            <a:avLst/>
          </a:prstGeom>
        </p:spPr>
      </p:pic>
      <p:pic>
        <p:nvPicPr>
          <p:cNvPr id="25" name="Immagine 2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0454" y="3416073"/>
            <a:ext cx="1060289" cy="1060289"/>
          </a:xfrm>
          <a:prstGeom prst="rect">
            <a:avLst/>
          </a:prstGeom>
        </p:spPr>
      </p:pic>
      <p:pic>
        <p:nvPicPr>
          <p:cNvPr id="26" name="Immagine 2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6982" y="3400064"/>
            <a:ext cx="1060289" cy="1060289"/>
          </a:xfrm>
          <a:prstGeom prst="rect">
            <a:avLst/>
          </a:prstGeom>
        </p:spPr>
      </p:pic>
      <p:pic>
        <p:nvPicPr>
          <p:cNvPr id="27" name="Immagine 2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6693" y="5008119"/>
            <a:ext cx="1060289" cy="1060289"/>
          </a:xfrm>
          <a:prstGeom prst="rect">
            <a:avLst/>
          </a:prstGeom>
        </p:spPr>
      </p:pic>
      <p:pic>
        <p:nvPicPr>
          <p:cNvPr id="28" name="Immagine 2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2431" y="5039789"/>
            <a:ext cx="1060289" cy="1060289"/>
          </a:xfrm>
          <a:prstGeom prst="rect">
            <a:avLst/>
          </a:prstGeom>
        </p:spPr>
      </p:pic>
      <p:pic>
        <p:nvPicPr>
          <p:cNvPr id="20" name="Immagine 1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6892" y="3691978"/>
            <a:ext cx="2329068" cy="2329068"/>
          </a:xfrm>
          <a:prstGeom prst="rect">
            <a:avLst/>
          </a:prstGeom>
        </p:spPr>
      </p:pic>
      <p:sp>
        <p:nvSpPr>
          <p:cNvPr id="29" name="Freccia a destra 28"/>
          <p:cNvSpPr/>
          <p:nvPr/>
        </p:nvSpPr>
        <p:spPr>
          <a:xfrm>
            <a:off x="9982200" y="4509646"/>
            <a:ext cx="566670" cy="5035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3105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22" grpId="0" animBg="1"/>
      <p:bldP spid="29" grpId="0" animBg="1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1724</TotalTime>
  <Words>967</Words>
  <Application>Microsoft Office PowerPoint</Application>
  <PresentationFormat>Widescreen</PresentationFormat>
  <Paragraphs>238</Paragraphs>
  <Slides>29</Slides>
  <Notes>26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29</vt:i4>
      </vt:variant>
    </vt:vector>
  </HeadingPairs>
  <TitlesOfParts>
    <vt:vector size="35" baseType="lpstr">
      <vt:lpstr>Arial</vt:lpstr>
      <vt:lpstr>Calibri</vt:lpstr>
      <vt:lpstr>Calibri Light</vt:lpstr>
      <vt:lpstr>Courier New</vt:lpstr>
      <vt:lpstr>Wingdings</vt:lpstr>
      <vt:lpstr>Tema di Office</vt:lpstr>
      <vt:lpstr>LATERAL LINKS</vt:lpstr>
      <vt:lpstr>Agenda</vt:lpstr>
      <vt:lpstr>Introduction (1/2)</vt:lpstr>
      <vt:lpstr>PLANNING AND CONTROL</vt:lpstr>
      <vt:lpstr>Planning…..</vt:lpstr>
      <vt:lpstr>….. And control</vt:lpstr>
      <vt:lpstr>Planning and control (1/2)</vt:lpstr>
      <vt:lpstr>Planning and control (2/2)</vt:lpstr>
      <vt:lpstr>Performance control (1/2)</vt:lpstr>
      <vt:lpstr>Performance control (1/2)</vt:lpstr>
      <vt:lpstr>Performance control: finalities</vt:lpstr>
      <vt:lpstr>Actions planning (1/2)</vt:lpstr>
      <vt:lpstr>Actions planning (2/2)</vt:lpstr>
      <vt:lpstr>Performance control and action planning</vt:lpstr>
      <vt:lpstr>Find performance control</vt:lpstr>
      <vt:lpstr>Find action planning</vt:lpstr>
      <vt:lpstr>CONNECTION MECHANISMS</vt:lpstr>
      <vt:lpstr>Connection mechanisms</vt:lpstr>
      <vt:lpstr>Liason positions</vt:lpstr>
      <vt:lpstr>Task forces and commitees</vt:lpstr>
      <vt:lpstr>Integration managers</vt:lpstr>
      <vt:lpstr>Matrix structure</vt:lpstr>
      <vt:lpstr>Hierarchical structure</vt:lpstr>
      <vt:lpstr>Line and staff structure</vt:lpstr>
      <vt:lpstr>Line and staff structure</vt:lpstr>
      <vt:lpstr>Structure with connection mechanisms</vt:lpstr>
      <vt:lpstr>Matrix structure</vt:lpstr>
      <vt:lpstr>Matrix structure (1/2)</vt:lpstr>
      <vt:lpstr>Connection mechanisms?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Martina Dal Molin</dc:creator>
  <cp:lastModifiedBy>Martina Dal Molin</cp:lastModifiedBy>
  <cp:revision>147</cp:revision>
  <dcterms:created xsi:type="dcterms:W3CDTF">2016-01-08T15:46:19Z</dcterms:created>
  <dcterms:modified xsi:type="dcterms:W3CDTF">2016-03-31T08:36:36Z</dcterms:modified>
</cp:coreProperties>
</file>