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013B92-0B90-4ED8-BB1B-E1DFBF146F23}" type="doc">
      <dgm:prSet loTypeId="urn:microsoft.com/office/officeart/2009/3/layout/IncreasingArrowsProcess" loCatId="process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it-IT"/>
        </a:p>
      </dgm:t>
    </dgm:pt>
    <dgm:pt modelId="{9A12E207-8D04-48C2-9388-4D22FCDD930D}">
      <dgm:prSet phldrT="[Testo]"/>
      <dgm:spPr>
        <a:solidFill>
          <a:schemeClr val="bg1">
            <a:lumMod val="50000"/>
          </a:schemeClr>
        </a:solidFill>
      </dgm:spPr>
      <dgm:t>
        <a:bodyPr/>
        <a:lstStyle/>
        <a:p>
          <a:pPr algn="l"/>
          <a:r>
            <a:rPr lang="it-IT" b="1" dirty="0">
              <a:latin typeface="Times New Roman" panose="02020603050405020304" pitchFamily="18" charset="0"/>
              <a:cs typeface="Times New Roman" panose="02020603050405020304" pitchFamily="18" charset="0"/>
            </a:rPr>
            <a:t>1. FIND PHASE</a:t>
          </a:r>
        </a:p>
      </dgm:t>
    </dgm:pt>
    <dgm:pt modelId="{7E635B65-72F7-43F0-A425-55B661A08B19}" type="parTrans" cxnId="{6876818D-6B86-4C63-AB1E-29F64C49C319}">
      <dgm:prSet/>
      <dgm:spPr/>
      <dgm:t>
        <a:bodyPr/>
        <a:lstStyle/>
        <a:p>
          <a:pPr algn="l"/>
          <a:endParaRPr lang="it-IT"/>
        </a:p>
      </dgm:t>
    </dgm:pt>
    <dgm:pt modelId="{31D486F5-3C81-465C-8A99-1540D37CD4F6}" type="sibTrans" cxnId="{6876818D-6B86-4C63-AB1E-29F64C49C319}">
      <dgm:prSet/>
      <dgm:spPr/>
      <dgm:t>
        <a:bodyPr/>
        <a:lstStyle/>
        <a:p>
          <a:pPr algn="l"/>
          <a:endParaRPr lang="it-IT"/>
        </a:p>
      </dgm:t>
    </dgm:pt>
    <dgm:pt modelId="{91752576-A012-451E-A102-1B0547612606}">
      <dgm:prSet phldrT="[Testo]" custT="1"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pPr algn="l"/>
          <a:r>
            <a:rPr lang="it-IT" sz="1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Definire la business idea </a:t>
          </a:r>
        </a:p>
        <a:p>
          <a:pPr algn="l"/>
          <a:r>
            <a:rPr lang="it-IT" sz="1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per il network</a:t>
          </a:r>
          <a:endParaRPr lang="it-IT" sz="14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C7312C-0206-4502-B19C-2A166DC53AC6}" type="parTrans" cxnId="{ABE77B85-ED45-4DBC-B8E3-77692D3DB59E}">
      <dgm:prSet/>
      <dgm:spPr/>
      <dgm:t>
        <a:bodyPr/>
        <a:lstStyle/>
        <a:p>
          <a:pPr algn="l"/>
          <a:endParaRPr lang="it-IT"/>
        </a:p>
      </dgm:t>
    </dgm:pt>
    <dgm:pt modelId="{91BFF3ED-8E46-49A7-869E-C119C83D6DA3}" type="sibTrans" cxnId="{ABE77B85-ED45-4DBC-B8E3-77692D3DB59E}">
      <dgm:prSet/>
      <dgm:spPr/>
      <dgm:t>
        <a:bodyPr/>
        <a:lstStyle/>
        <a:p>
          <a:pPr algn="l"/>
          <a:endParaRPr lang="it-IT"/>
        </a:p>
      </dgm:t>
    </dgm:pt>
    <dgm:pt modelId="{CCDD9CE5-B5CB-4C73-B993-05646AE8793C}">
      <dgm:prSet phldrT="[Testo]"/>
      <dgm:spPr>
        <a:solidFill>
          <a:schemeClr val="bg1">
            <a:lumMod val="50000"/>
          </a:schemeClr>
        </a:solidFill>
      </dgm:spPr>
      <dgm:t>
        <a:bodyPr/>
        <a:lstStyle/>
        <a:p>
          <a:pPr algn="l"/>
          <a:r>
            <a:rPr lang="it-IT" b="1">
              <a:latin typeface="Times New Roman" panose="02020603050405020304" pitchFamily="18" charset="0"/>
              <a:cs typeface="Times New Roman" panose="02020603050405020304" pitchFamily="18" charset="0"/>
            </a:rPr>
            <a:t>2. DESIGN PHASE</a:t>
          </a:r>
        </a:p>
      </dgm:t>
    </dgm:pt>
    <dgm:pt modelId="{7DA75015-33AE-42C7-8FF2-A0E2539E2681}" type="parTrans" cxnId="{12B3ED42-CAEB-45D8-AC5B-EE71F8AE7CC8}">
      <dgm:prSet/>
      <dgm:spPr/>
      <dgm:t>
        <a:bodyPr/>
        <a:lstStyle/>
        <a:p>
          <a:pPr algn="l"/>
          <a:endParaRPr lang="it-IT"/>
        </a:p>
      </dgm:t>
    </dgm:pt>
    <dgm:pt modelId="{82A26075-463C-4150-88C7-3F3199E34BD3}" type="sibTrans" cxnId="{12B3ED42-CAEB-45D8-AC5B-EE71F8AE7CC8}">
      <dgm:prSet/>
      <dgm:spPr/>
      <dgm:t>
        <a:bodyPr/>
        <a:lstStyle/>
        <a:p>
          <a:pPr algn="l"/>
          <a:endParaRPr lang="it-IT"/>
        </a:p>
      </dgm:t>
    </dgm:pt>
    <dgm:pt modelId="{A68C2C33-0A8A-4569-8CFD-2B6D08C168C0}">
      <dgm:prSet phldrT="[Testo]" custT="1"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pPr algn="l"/>
          <a:r>
            <a:rPr lang="it-IT" sz="1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Stabilire gli obiettivi</a:t>
          </a:r>
          <a:endParaRPr lang="it-IT" sz="14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F005E0-C2D3-436A-A83E-B2405FF0707F}" type="parTrans" cxnId="{712ACD96-A937-426F-83F6-0692E3C820AE}">
      <dgm:prSet/>
      <dgm:spPr/>
      <dgm:t>
        <a:bodyPr/>
        <a:lstStyle/>
        <a:p>
          <a:pPr algn="l"/>
          <a:endParaRPr lang="it-IT"/>
        </a:p>
      </dgm:t>
    </dgm:pt>
    <dgm:pt modelId="{94B9A910-ABFF-4077-A339-453E8A733D4B}" type="sibTrans" cxnId="{712ACD96-A937-426F-83F6-0692E3C820AE}">
      <dgm:prSet/>
      <dgm:spPr/>
      <dgm:t>
        <a:bodyPr/>
        <a:lstStyle/>
        <a:p>
          <a:pPr algn="l"/>
          <a:endParaRPr lang="it-IT"/>
        </a:p>
      </dgm:t>
    </dgm:pt>
    <dgm:pt modelId="{B399C2FD-7D33-4CB0-8F28-E3B591D47E27}">
      <dgm:prSet phldrT="[Testo]"/>
      <dgm:spPr>
        <a:solidFill>
          <a:schemeClr val="bg1">
            <a:lumMod val="50000"/>
          </a:schemeClr>
        </a:solidFill>
      </dgm:spPr>
      <dgm:t>
        <a:bodyPr/>
        <a:lstStyle/>
        <a:p>
          <a:pPr algn="l"/>
          <a:r>
            <a:rPr lang="it-IT" b="1" dirty="0">
              <a:latin typeface="Times New Roman" panose="02020603050405020304" pitchFamily="18" charset="0"/>
              <a:cs typeface="Times New Roman" panose="02020603050405020304" pitchFamily="18" charset="0"/>
            </a:rPr>
            <a:t>3. OPERATION PHASE</a:t>
          </a:r>
        </a:p>
      </dgm:t>
    </dgm:pt>
    <dgm:pt modelId="{64148121-F6C3-4A08-B6E3-36B7C323BBC2}" type="parTrans" cxnId="{D3CCB542-FC0D-424B-B498-702F839956D8}">
      <dgm:prSet/>
      <dgm:spPr/>
      <dgm:t>
        <a:bodyPr/>
        <a:lstStyle/>
        <a:p>
          <a:pPr algn="l"/>
          <a:endParaRPr lang="it-IT"/>
        </a:p>
      </dgm:t>
    </dgm:pt>
    <dgm:pt modelId="{FD722160-542E-470B-B29A-39368FBE6F0A}" type="sibTrans" cxnId="{D3CCB542-FC0D-424B-B498-702F839956D8}">
      <dgm:prSet/>
      <dgm:spPr/>
      <dgm:t>
        <a:bodyPr/>
        <a:lstStyle/>
        <a:p>
          <a:pPr algn="l"/>
          <a:endParaRPr lang="it-IT"/>
        </a:p>
      </dgm:t>
    </dgm:pt>
    <dgm:pt modelId="{C231ECED-A01E-4D9A-A843-7E9746A3AF1C}">
      <dgm:prSet phldrT="[Testo]" custT="1"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pPr algn="l"/>
          <a:r>
            <a:rPr lang="it-IT" sz="1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Comunicare e interagire</a:t>
          </a:r>
        </a:p>
        <a:p>
          <a:pPr algn="l"/>
          <a:r>
            <a:rPr lang="it-IT" sz="1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Monitorare/controllare le attività</a:t>
          </a:r>
        </a:p>
        <a:p>
          <a:pPr algn="l"/>
          <a:r>
            <a:rPr lang="it-IT" sz="1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Gestire problemi e conflitti</a:t>
          </a:r>
          <a:endParaRPr lang="it-IT" sz="14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1F5A79-E745-4F0A-85ED-B6F052C1D32F}" type="parTrans" cxnId="{F7C32546-0F0D-41EC-9F94-6C5BB14E580B}">
      <dgm:prSet/>
      <dgm:spPr/>
      <dgm:t>
        <a:bodyPr/>
        <a:lstStyle/>
        <a:p>
          <a:pPr algn="l"/>
          <a:endParaRPr lang="it-IT"/>
        </a:p>
      </dgm:t>
    </dgm:pt>
    <dgm:pt modelId="{FBE17F9D-B635-45AE-AE61-129C9B9E6CAD}" type="sibTrans" cxnId="{F7C32546-0F0D-41EC-9F94-6C5BB14E580B}">
      <dgm:prSet/>
      <dgm:spPr/>
      <dgm:t>
        <a:bodyPr/>
        <a:lstStyle/>
        <a:p>
          <a:pPr algn="l"/>
          <a:endParaRPr lang="it-IT"/>
        </a:p>
      </dgm:t>
    </dgm:pt>
    <dgm:pt modelId="{29B4188A-2629-4A3A-9049-0506D3FE735A}">
      <dgm:prSet custT="1"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pPr algn="l"/>
          <a:r>
            <a:rPr lang="it-IT" sz="1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Selezionare i partner</a:t>
          </a:r>
          <a:endParaRPr lang="it-IT" sz="14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340E33-919C-4E18-BEF4-C731B7E43C81}" type="parTrans" cxnId="{50EDB469-7D9C-4DAD-8655-739A6A6F21E3}">
      <dgm:prSet/>
      <dgm:spPr/>
      <dgm:t>
        <a:bodyPr/>
        <a:lstStyle/>
        <a:p>
          <a:pPr algn="l"/>
          <a:endParaRPr lang="it-IT"/>
        </a:p>
      </dgm:t>
    </dgm:pt>
    <dgm:pt modelId="{D95425DF-FC98-4117-9515-9E66849451B7}" type="sibTrans" cxnId="{50EDB469-7D9C-4DAD-8655-739A6A6F21E3}">
      <dgm:prSet/>
      <dgm:spPr/>
      <dgm:t>
        <a:bodyPr/>
        <a:lstStyle/>
        <a:p>
          <a:pPr algn="l"/>
          <a:endParaRPr lang="it-IT"/>
        </a:p>
      </dgm:t>
    </dgm:pt>
    <dgm:pt modelId="{FE56E3AC-B12A-455C-9DF8-9169C35EEA2A}">
      <dgm:prSet custT="1"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pPr algn="l"/>
          <a:r>
            <a:rPr lang="it-IT" sz="1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Pianificare le attività </a:t>
          </a:r>
          <a:endParaRPr lang="it-IT" sz="14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E7A0C7-628C-45FE-ABCF-09E882E8FA05}" type="parTrans" cxnId="{121A9BF1-79C0-4140-9B58-1E4016AA432F}">
      <dgm:prSet/>
      <dgm:spPr/>
      <dgm:t>
        <a:bodyPr/>
        <a:lstStyle/>
        <a:p>
          <a:pPr algn="l"/>
          <a:endParaRPr lang="it-IT"/>
        </a:p>
      </dgm:t>
    </dgm:pt>
    <dgm:pt modelId="{AA7B3F1F-0A29-4B09-9090-58CDE6872489}" type="sibTrans" cxnId="{121A9BF1-79C0-4140-9B58-1E4016AA432F}">
      <dgm:prSet/>
      <dgm:spPr/>
      <dgm:t>
        <a:bodyPr/>
        <a:lstStyle/>
        <a:p>
          <a:pPr algn="l"/>
          <a:endParaRPr lang="it-IT"/>
        </a:p>
      </dgm:t>
    </dgm:pt>
    <dgm:pt modelId="{194F913D-C711-4988-B1A4-E83EA3297D47}">
      <dgm:prSet custT="1"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pPr algn="l"/>
          <a:r>
            <a:rPr lang="it-IT" sz="1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Definire la forma giuridica (consorzio, contratto di rete, associazione) e di </a:t>
          </a:r>
          <a:r>
            <a:rPr lang="it-IT" sz="1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governance</a:t>
          </a:r>
          <a:r>
            <a:rPr lang="it-IT" sz="1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interna (network manager e network </a:t>
          </a:r>
          <a:r>
            <a:rPr lang="it-IT" sz="1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board</a:t>
          </a:r>
          <a:r>
            <a:rPr lang="it-IT" sz="1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</a:p>
        <a:p>
          <a:pPr algn="l"/>
          <a:r>
            <a:rPr lang="it-IT" sz="1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Pianificare e valutare le risorse richieste</a:t>
          </a:r>
          <a:endParaRPr lang="it-IT" sz="14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14AD35-CD1B-4451-901B-D9831D7A3EDB}" type="parTrans" cxnId="{F0DF142A-C063-48DB-9C24-D3ED42D59C4D}">
      <dgm:prSet/>
      <dgm:spPr/>
      <dgm:t>
        <a:bodyPr/>
        <a:lstStyle/>
        <a:p>
          <a:pPr algn="l"/>
          <a:endParaRPr lang="it-IT"/>
        </a:p>
      </dgm:t>
    </dgm:pt>
    <dgm:pt modelId="{DBF3EDDC-C923-4EB5-909E-6B89D27150A6}" type="sibTrans" cxnId="{F0DF142A-C063-48DB-9C24-D3ED42D59C4D}">
      <dgm:prSet/>
      <dgm:spPr/>
      <dgm:t>
        <a:bodyPr/>
        <a:lstStyle/>
        <a:p>
          <a:pPr algn="l"/>
          <a:endParaRPr lang="it-IT"/>
        </a:p>
      </dgm:t>
    </dgm:pt>
    <dgm:pt modelId="{9FBFCB67-E652-43FB-A8BC-43DA2E7B7464}">
      <dgm:prSet custT="1"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pPr algn="l"/>
          <a:r>
            <a:rPr lang="it-IT" sz="1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Stabilire norme e procedure</a:t>
          </a:r>
          <a:endParaRPr lang="it-IT" sz="14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C48709-D369-47B2-8FA8-940FE6D73247}" type="parTrans" cxnId="{084DEF17-152C-460B-A939-110BB95C2416}">
      <dgm:prSet/>
      <dgm:spPr/>
      <dgm:t>
        <a:bodyPr/>
        <a:lstStyle/>
        <a:p>
          <a:pPr algn="l"/>
          <a:endParaRPr lang="it-IT"/>
        </a:p>
      </dgm:t>
    </dgm:pt>
    <dgm:pt modelId="{8661EEA0-F50C-4125-8C81-A158D2A9101D}" type="sibTrans" cxnId="{084DEF17-152C-460B-A939-110BB95C2416}">
      <dgm:prSet/>
      <dgm:spPr/>
      <dgm:t>
        <a:bodyPr/>
        <a:lstStyle/>
        <a:p>
          <a:pPr algn="l"/>
          <a:endParaRPr lang="it-IT"/>
        </a:p>
      </dgm:t>
    </dgm:pt>
    <dgm:pt modelId="{6D68E698-46B2-40C9-9F4C-1F33B9F80881}">
      <dgm:prSet custT="1"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pPr algn="l"/>
          <a:r>
            <a:rPr lang="it-IT" sz="1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Misurare le performance</a:t>
          </a:r>
          <a:endParaRPr lang="it-IT" sz="14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62543A-CAEB-430E-9F64-B399177E1258}" type="parTrans" cxnId="{E225FACC-1B71-4821-84A0-C5941450FFB7}">
      <dgm:prSet/>
      <dgm:spPr/>
      <dgm:t>
        <a:bodyPr/>
        <a:lstStyle/>
        <a:p>
          <a:pPr algn="l"/>
          <a:endParaRPr lang="it-IT"/>
        </a:p>
      </dgm:t>
    </dgm:pt>
    <dgm:pt modelId="{2886A132-F51E-479B-BA77-82170A10B720}" type="sibTrans" cxnId="{E225FACC-1B71-4821-84A0-C5941450FFB7}">
      <dgm:prSet/>
      <dgm:spPr/>
      <dgm:t>
        <a:bodyPr/>
        <a:lstStyle/>
        <a:p>
          <a:pPr algn="l"/>
          <a:endParaRPr lang="it-IT"/>
        </a:p>
      </dgm:t>
    </dgm:pt>
    <dgm:pt modelId="{92FA7A30-ABC1-4978-B270-2467C58000DA}">
      <dgm:prSet custT="1"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pPr algn="l"/>
          <a:r>
            <a:rPr lang="it-IT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Valutare nuove opportunità per il network</a:t>
          </a:r>
          <a:endParaRPr lang="it-IT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2CB328-841E-465C-871A-E47BD842260B}" type="parTrans" cxnId="{4A5C16F7-C0E9-4E9E-985E-F5C61EBD2084}">
      <dgm:prSet/>
      <dgm:spPr/>
      <dgm:t>
        <a:bodyPr/>
        <a:lstStyle/>
        <a:p>
          <a:pPr algn="l"/>
          <a:endParaRPr lang="it-IT"/>
        </a:p>
      </dgm:t>
    </dgm:pt>
    <dgm:pt modelId="{B9C49343-1071-4E10-AFA6-72D56CE709E1}" type="sibTrans" cxnId="{4A5C16F7-C0E9-4E9E-985E-F5C61EBD2084}">
      <dgm:prSet/>
      <dgm:spPr/>
      <dgm:t>
        <a:bodyPr/>
        <a:lstStyle/>
        <a:p>
          <a:pPr algn="l"/>
          <a:endParaRPr lang="it-IT"/>
        </a:p>
      </dgm:t>
    </dgm:pt>
    <dgm:pt modelId="{EE6B56A7-995C-4A18-ADE3-3D24E71A9215}" type="pres">
      <dgm:prSet presAssocID="{C5013B92-0B90-4ED8-BB1B-E1DFBF146F23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798603FE-CDCD-40F7-9054-8C1247B392CC}" type="pres">
      <dgm:prSet presAssocID="{9A12E207-8D04-48C2-9388-4D22FCDD930D}" presName="parentText1" presStyleLbl="node1" presStyleIdx="0" presStyleCnt="3" custScaleY="77248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5613C59-0510-4351-B262-1E41198A8732}" type="pres">
      <dgm:prSet presAssocID="{9A12E207-8D04-48C2-9388-4D22FCDD930D}" presName="childText1" presStyleLbl="solidAlignAcc1" presStyleIdx="0" presStyleCnt="3" custScaleX="107002" custScaleY="106932" custLinFactNeighborX="2818" custLinFactNeighborY="-13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0CBFD70-1C2B-4F00-B950-400570DF4D28}" type="pres">
      <dgm:prSet presAssocID="{CCDD9CE5-B5CB-4C73-B993-05646AE8793C}" presName="parentText2" presStyleLbl="node1" presStyleIdx="1" presStyleCnt="3" custScaleY="8365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D620813-DBB8-491A-8D23-D18F6B679A09}" type="pres">
      <dgm:prSet presAssocID="{CCDD9CE5-B5CB-4C73-B993-05646AE8793C}" presName="childText2" presStyleLbl="solidAlignAcc1" presStyleIdx="1" presStyleCnt="3" custScaleX="107002" custScaleY="131337" custLinFactNeighborX="2818" custLinFactNeighborY="50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16857CC-8D8D-4D70-AF39-B099C51CD819}" type="pres">
      <dgm:prSet presAssocID="{B399C2FD-7D33-4CB0-8F28-E3B591D47E27}" presName="parentText3" presStyleLbl="node1" presStyleIdx="2" presStyleCnt="3" custScaleY="80676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F6F3850-03BD-4583-85DF-B207821F8E02}" type="pres">
      <dgm:prSet presAssocID="{B399C2FD-7D33-4CB0-8F28-E3B591D47E27}" presName="childText3" presStyleLbl="solidAlignAcc1" presStyleIdx="2" presStyleCnt="3" custScaleX="107002" custScaleY="128775" custLinFactNeighborX="2818" custLinFactNeighborY="21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03A1D210-0E35-4AC4-BC92-657A68EEF6C4}" type="presOf" srcId="{194F913D-C711-4988-B1A4-E83EA3297D47}" destId="{3D620813-DBB8-491A-8D23-D18F6B679A09}" srcOrd="0" destOrd="2" presId="urn:microsoft.com/office/officeart/2009/3/layout/IncreasingArrowsProcess"/>
    <dgm:cxn modelId="{ABE77B85-ED45-4DBC-B8E3-77692D3DB59E}" srcId="{9A12E207-8D04-48C2-9388-4D22FCDD930D}" destId="{91752576-A012-451E-A102-1B0547612606}" srcOrd="0" destOrd="0" parTransId="{A7C7312C-0206-4502-B19C-2A166DC53AC6}" sibTransId="{91BFF3ED-8E46-49A7-869E-C119C83D6DA3}"/>
    <dgm:cxn modelId="{08FACB4A-FD54-46FB-A49C-31B1A9567E6D}" type="presOf" srcId="{A68C2C33-0A8A-4569-8CFD-2B6D08C168C0}" destId="{3D620813-DBB8-491A-8D23-D18F6B679A09}" srcOrd="0" destOrd="0" presId="urn:microsoft.com/office/officeart/2009/3/layout/IncreasingArrowsProcess"/>
    <dgm:cxn modelId="{A56E45F8-0EF2-4734-9C1E-AA382782071D}" type="presOf" srcId="{C5013B92-0B90-4ED8-BB1B-E1DFBF146F23}" destId="{EE6B56A7-995C-4A18-ADE3-3D24E71A9215}" srcOrd="0" destOrd="0" presId="urn:microsoft.com/office/officeart/2009/3/layout/IncreasingArrowsProcess"/>
    <dgm:cxn modelId="{F7C32546-0F0D-41EC-9F94-6C5BB14E580B}" srcId="{B399C2FD-7D33-4CB0-8F28-E3B591D47E27}" destId="{C231ECED-A01E-4D9A-A843-7E9746A3AF1C}" srcOrd="0" destOrd="0" parTransId="{6F1F5A79-E745-4F0A-85ED-B6F052C1D32F}" sibTransId="{FBE17F9D-B635-45AE-AE61-129C9B9E6CAD}"/>
    <dgm:cxn modelId="{084DEF17-152C-460B-A939-110BB95C2416}" srcId="{CCDD9CE5-B5CB-4C73-B993-05646AE8793C}" destId="{9FBFCB67-E652-43FB-A8BC-43DA2E7B7464}" srcOrd="3" destOrd="0" parTransId="{F7C48709-D369-47B2-8FA8-940FE6D73247}" sibTransId="{8661EEA0-F50C-4125-8C81-A158D2A9101D}"/>
    <dgm:cxn modelId="{F0DF142A-C063-48DB-9C24-D3ED42D59C4D}" srcId="{CCDD9CE5-B5CB-4C73-B993-05646AE8793C}" destId="{194F913D-C711-4988-B1A4-E83EA3297D47}" srcOrd="2" destOrd="0" parTransId="{6814AD35-CD1B-4451-901B-D9831D7A3EDB}" sibTransId="{DBF3EDDC-C923-4EB5-909E-6B89D27150A6}"/>
    <dgm:cxn modelId="{BBD6D85A-CEE9-4D43-B802-E8563C8C8138}" type="presOf" srcId="{91752576-A012-451E-A102-1B0547612606}" destId="{C5613C59-0510-4351-B262-1E41198A8732}" srcOrd="0" destOrd="0" presId="urn:microsoft.com/office/officeart/2009/3/layout/IncreasingArrowsProcess"/>
    <dgm:cxn modelId="{74C4F278-5359-446C-8936-E530DE7A7ADB}" type="presOf" srcId="{9A12E207-8D04-48C2-9388-4D22FCDD930D}" destId="{798603FE-CDCD-40F7-9054-8C1247B392CC}" srcOrd="0" destOrd="0" presId="urn:microsoft.com/office/officeart/2009/3/layout/IncreasingArrowsProcess"/>
    <dgm:cxn modelId="{7FFC1189-19A6-4DC8-BCFF-7D0BCF545FA0}" type="presOf" srcId="{B399C2FD-7D33-4CB0-8F28-E3B591D47E27}" destId="{916857CC-8D8D-4D70-AF39-B099C51CD819}" srcOrd="0" destOrd="0" presId="urn:microsoft.com/office/officeart/2009/3/layout/IncreasingArrowsProcess"/>
    <dgm:cxn modelId="{50EDB469-7D9C-4DAD-8655-739A6A6F21E3}" srcId="{9A12E207-8D04-48C2-9388-4D22FCDD930D}" destId="{29B4188A-2629-4A3A-9049-0506D3FE735A}" srcOrd="1" destOrd="0" parTransId="{25340E33-919C-4E18-BEF4-C731B7E43C81}" sibTransId="{D95425DF-FC98-4117-9515-9E66849451B7}"/>
    <dgm:cxn modelId="{39149D3D-38E9-4C73-9841-6D0E8614BBF0}" type="presOf" srcId="{6D68E698-46B2-40C9-9F4C-1F33B9F80881}" destId="{DF6F3850-03BD-4583-85DF-B207821F8E02}" srcOrd="0" destOrd="1" presId="urn:microsoft.com/office/officeart/2009/3/layout/IncreasingArrowsProcess"/>
    <dgm:cxn modelId="{CF412977-B64A-44BC-9A30-DFBF140A529F}" type="presOf" srcId="{92FA7A30-ABC1-4978-B270-2467C58000DA}" destId="{DF6F3850-03BD-4583-85DF-B207821F8E02}" srcOrd="0" destOrd="2" presId="urn:microsoft.com/office/officeart/2009/3/layout/IncreasingArrowsProcess"/>
    <dgm:cxn modelId="{121A9BF1-79C0-4140-9B58-1E4016AA432F}" srcId="{CCDD9CE5-B5CB-4C73-B993-05646AE8793C}" destId="{FE56E3AC-B12A-455C-9DF8-9169C35EEA2A}" srcOrd="1" destOrd="0" parTransId="{DDE7A0C7-628C-45FE-ABCF-09E882E8FA05}" sibTransId="{AA7B3F1F-0A29-4B09-9090-58CDE6872489}"/>
    <dgm:cxn modelId="{241A0988-D636-4301-998B-35EEEEE89C3B}" type="presOf" srcId="{FE56E3AC-B12A-455C-9DF8-9169C35EEA2A}" destId="{3D620813-DBB8-491A-8D23-D18F6B679A09}" srcOrd="0" destOrd="1" presId="urn:microsoft.com/office/officeart/2009/3/layout/IncreasingArrowsProcess"/>
    <dgm:cxn modelId="{E225FACC-1B71-4821-84A0-C5941450FFB7}" srcId="{B399C2FD-7D33-4CB0-8F28-E3B591D47E27}" destId="{6D68E698-46B2-40C9-9F4C-1F33B9F80881}" srcOrd="1" destOrd="0" parTransId="{FD62543A-CAEB-430E-9F64-B399177E1258}" sibTransId="{2886A132-F51E-479B-BA77-82170A10B720}"/>
    <dgm:cxn modelId="{4A5C16F7-C0E9-4E9E-985E-F5C61EBD2084}" srcId="{B399C2FD-7D33-4CB0-8F28-E3B591D47E27}" destId="{92FA7A30-ABC1-4978-B270-2467C58000DA}" srcOrd="2" destOrd="0" parTransId="{092CB328-841E-465C-871A-E47BD842260B}" sibTransId="{B9C49343-1071-4E10-AFA6-72D56CE709E1}"/>
    <dgm:cxn modelId="{AA2BBF57-FAE8-485F-AE6E-B488FDAC9943}" type="presOf" srcId="{9FBFCB67-E652-43FB-A8BC-43DA2E7B7464}" destId="{3D620813-DBB8-491A-8D23-D18F6B679A09}" srcOrd="0" destOrd="3" presId="urn:microsoft.com/office/officeart/2009/3/layout/IncreasingArrowsProcess"/>
    <dgm:cxn modelId="{AE6F8F64-3D5F-4F0F-BD97-DACAC7D62B9A}" type="presOf" srcId="{29B4188A-2629-4A3A-9049-0506D3FE735A}" destId="{C5613C59-0510-4351-B262-1E41198A8732}" srcOrd="0" destOrd="1" presId="urn:microsoft.com/office/officeart/2009/3/layout/IncreasingArrowsProcess"/>
    <dgm:cxn modelId="{3DB5C061-78E1-47FD-AC68-62E0F2281174}" type="presOf" srcId="{CCDD9CE5-B5CB-4C73-B993-05646AE8793C}" destId="{C0CBFD70-1C2B-4F00-B950-400570DF4D28}" srcOrd="0" destOrd="0" presId="urn:microsoft.com/office/officeart/2009/3/layout/IncreasingArrowsProcess"/>
    <dgm:cxn modelId="{12B3ED42-CAEB-45D8-AC5B-EE71F8AE7CC8}" srcId="{C5013B92-0B90-4ED8-BB1B-E1DFBF146F23}" destId="{CCDD9CE5-B5CB-4C73-B993-05646AE8793C}" srcOrd="1" destOrd="0" parTransId="{7DA75015-33AE-42C7-8FF2-A0E2539E2681}" sibTransId="{82A26075-463C-4150-88C7-3F3199E34BD3}"/>
    <dgm:cxn modelId="{D3CCB542-FC0D-424B-B498-702F839956D8}" srcId="{C5013B92-0B90-4ED8-BB1B-E1DFBF146F23}" destId="{B399C2FD-7D33-4CB0-8F28-E3B591D47E27}" srcOrd="2" destOrd="0" parTransId="{64148121-F6C3-4A08-B6E3-36B7C323BBC2}" sibTransId="{FD722160-542E-470B-B29A-39368FBE6F0A}"/>
    <dgm:cxn modelId="{712ACD96-A937-426F-83F6-0692E3C820AE}" srcId="{CCDD9CE5-B5CB-4C73-B993-05646AE8793C}" destId="{A68C2C33-0A8A-4569-8CFD-2B6D08C168C0}" srcOrd="0" destOrd="0" parTransId="{00F005E0-C2D3-436A-A83E-B2405FF0707F}" sibTransId="{94B9A910-ABFF-4077-A339-453E8A733D4B}"/>
    <dgm:cxn modelId="{6876818D-6B86-4C63-AB1E-29F64C49C319}" srcId="{C5013B92-0B90-4ED8-BB1B-E1DFBF146F23}" destId="{9A12E207-8D04-48C2-9388-4D22FCDD930D}" srcOrd="0" destOrd="0" parTransId="{7E635B65-72F7-43F0-A425-55B661A08B19}" sibTransId="{31D486F5-3C81-465C-8A99-1540D37CD4F6}"/>
    <dgm:cxn modelId="{F1D72A20-6B1D-4908-BAD7-8A21900400C8}" type="presOf" srcId="{C231ECED-A01E-4D9A-A843-7E9746A3AF1C}" destId="{DF6F3850-03BD-4583-85DF-B207821F8E02}" srcOrd="0" destOrd="0" presId="urn:microsoft.com/office/officeart/2009/3/layout/IncreasingArrowsProcess"/>
    <dgm:cxn modelId="{BDE48C86-96D0-4AA8-B4D8-99DC2BE17765}" type="presParOf" srcId="{EE6B56A7-995C-4A18-ADE3-3D24E71A9215}" destId="{798603FE-CDCD-40F7-9054-8C1247B392CC}" srcOrd="0" destOrd="0" presId="urn:microsoft.com/office/officeart/2009/3/layout/IncreasingArrowsProcess"/>
    <dgm:cxn modelId="{E69290D8-C03B-49B9-85C2-2BE00EC1FEFE}" type="presParOf" srcId="{EE6B56A7-995C-4A18-ADE3-3D24E71A9215}" destId="{C5613C59-0510-4351-B262-1E41198A8732}" srcOrd="1" destOrd="0" presId="urn:microsoft.com/office/officeart/2009/3/layout/IncreasingArrowsProcess"/>
    <dgm:cxn modelId="{30D15524-FB21-432F-95FC-9E6602F97767}" type="presParOf" srcId="{EE6B56A7-995C-4A18-ADE3-3D24E71A9215}" destId="{C0CBFD70-1C2B-4F00-B950-400570DF4D28}" srcOrd="2" destOrd="0" presId="urn:microsoft.com/office/officeart/2009/3/layout/IncreasingArrowsProcess"/>
    <dgm:cxn modelId="{AFC805A8-722C-410C-A506-950FFBE68A68}" type="presParOf" srcId="{EE6B56A7-995C-4A18-ADE3-3D24E71A9215}" destId="{3D620813-DBB8-491A-8D23-D18F6B679A09}" srcOrd="3" destOrd="0" presId="urn:microsoft.com/office/officeart/2009/3/layout/IncreasingArrowsProcess"/>
    <dgm:cxn modelId="{2D5DA670-7883-44CB-80E9-BB9E7488A991}" type="presParOf" srcId="{EE6B56A7-995C-4A18-ADE3-3D24E71A9215}" destId="{916857CC-8D8D-4D70-AF39-B099C51CD819}" srcOrd="4" destOrd="0" presId="urn:microsoft.com/office/officeart/2009/3/layout/IncreasingArrowsProcess"/>
    <dgm:cxn modelId="{11D0C1A4-5468-44D3-93A9-A54148C2AF08}" type="presParOf" srcId="{EE6B56A7-995C-4A18-ADE3-3D24E71A9215}" destId="{DF6F3850-03BD-4583-85DF-B207821F8E02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8603FE-CDCD-40F7-9054-8C1247B392CC}">
      <dsp:nvSpPr>
        <dsp:cNvPr id="0" name=""/>
        <dsp:cNvSpPr/>
      </dsp:nvSpPr>
      <dsp:spPr>
        <a:xfrm>
          <a:off x="53723" y="447926"/>
          <a:ext cx="6479333" cy="728941"/>
        </a:xfrm>
        <a:prstGeom prst="rightArrow">
          <a:avLst>
            <a:gd name="adj1" fmla="val 50000"/>
            <a:gd name="adj2" fmla="val 50000"/>
          </a:avLst>
        </a:prstGeom>
        <a:solidFill>
          <a:schemeClr val="bg1">
            <a:lumMod val="5000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254000" bIns="149803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1. FIND PHASE</a:t>
          </a:r>
        </a:p>
      </dsp:txBody>
      <dsp:txXfrm>
        <a:off x="53723" y="630161"/>
        <a:ext cx="6297098" cy="364471"/>
      </dsp:txXfrm>
    </dsp:sp>
    <dsp:sp modelId="{C5613C59-0510-4351-B262-1E41198A8732}">
      <dsp:nvSpPr>
        <dsp:cNvPr id="0" name=""/>
        <dsp:cNvSpPr/>
      </dsp:nvSpPr>
      <dsp:spPr>
        <a:xfrm>
          <a:off x="40093" y="980950"/>
          <a:ext cx="2135369" cy="1943803"/>
        </a:xfrm>
        <a:prstGeom prst="rect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Definire la business idea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per il network</a:t>
          </a:r>
          <a:endParaRPr lang="it-IT" sz="1400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Selezionare i partner</a:t>
          </a:r>
          <a:endParaRPr lang="it-IT" sz="1400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093" y="980950"/>
        <a:ext cx="2135369" cy="1943803"/>
      </dsp:txXfrm>
    </dsp:sp>
    <dsp:sp modelId="{C0CBFD70-1C2B-4F00-B950-400570DF4D28}">
      <dsp:nvSpPr>
        <dsp:cNvPr id="0" name=""/>
        <dsp:cNvSpPr/>
      </dsp:nvSpPr>
      <dsp:spPr>
        <a:xfrm>
          <a:off x="2049358" y="732242"/>
          <a:ext cx="4483699" cy="789400"/>
        </a:xfrm>
        <a:prstGeom prst="rightArrow">
          <a:avLst>
            <a:gd name="adj1" fmla="val 50000"/>
            <a:gd name="adj2" fmla="val 50000"/>
          </a:avLst>
        </a:prstGeom>
        <a:solidFill>
          <a:schemeClr val="bg1">
            <a:lumMod val="5000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254000" bIns="149803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2. DESIGN PHASE</a:t>
          </a:r>
        </a:p>
      </dsp:txBody>
      <dsp:txXfrm>
        <a:off x="2049358" y="929592"/>
        <a:ext cx="4286349" cy="394700"/>
      </dsp:txXfrm>
    </dsp:sp>
    <dsp:sp modelId="{3D620813-DBB8-491A-8D23-D18F6B679A09}">
      <dsp:nvSpPr>
        <dsp:cNvPr id="0" name=""/>
        <dsp:cNvSpPr/>
      </dsp:nvSpPr>
      <dsp:spPr>
        <a:xfrm>
          <a:off x="2035728" y="1190073"/>
          <a:ext cx="2135369" cy="2387436"/>
        </a:xfrm>
        <a:prstGeom prst="rect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Stabilire gli obiettivi</a:t>
          </a:r>
          <a:endParaRPr lang="it-IT" sz="1400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Pianificare le attività </a:t>
          </a:r>
          <a:endParaRPr lang="it-IT" sz="1400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Definire la forma giuridica (consorzio, contratto di rete, associazione) e di </a:t>
          </a:r>
          <a:r>
            <a:rPr lang="it-IT" sz="1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governance</a:t>
          </a:r>
          <a:r>
            <a:rPr lang="it-IT" sz="1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interna (network manager e network </a:t>
          </a:r>
          <a:r>
            <a:rPr lang="it-IT" sz="1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board</a:t>
          </a:r>
          <a:r>
            <a:rPr lang="it-IT" sz="1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Pianificare e valutare le risorse richieste</a:t>
          </a:r>
          <a:endParaRPr lang="it-IT" sz="1400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Stabilire norme e procedure</a:t>
          </a:r>
          <a:endParaRPr lang="it-IT" sz="1400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35728" y="1190073"/>
        <a:ext cx="2135369" cy="2387436"/>
      </dsp:txXfrm>
    </dsp:sp>
    <dsp:sp modelId="{916857CC-8D8D-4D70-AF39-B099C51CD819}">
      <dsp:nvSpPr>
        <dsp:cNvPr id="0" name=""/>
        <dsp:cNvSpPr/>
      </dsp:nvSpPr>
      <dsp:spPr>
        <a:xfrm>
          <a:off x="4044993" y="1060844"/>
          <a:ext cx="2488064" cy="761289"/>
        </a:xfrm>
        <a:prstGeom prst="rightArrow">
          <a:avLst>
            <a:gd name="adj1" fmla="val 50000"/>
            <a:gd name="adj2" fmla="val 50000"/>
          </a:avLst>
        </a:prstGeom>
        <a:solidFill>
          <a:schemeClr val="bg1">
            <a:lumMod val="5000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254000" bIns="149803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3. OPERATION PHASE</a:t>
          </a:r>
        </a:p>
      </dsp:txBody>
      <dsp:txXfrm>
        <a:off x="4044993" y="1251166"/>
        <a:ext cx="2297742" cy="380645"/>
      </dsp:txXfrm>
    </dsp:sp>
    <dsp:sp modelId="{DF6F3850-03BD-4583-85DF-B207821F8E02}">
      <dsp:nvSpPr>
        <dsp:cNvPr id="0" name=""/>
        <dsp:cNvSpPr/>
      </dsp:nvSpPr>
      <dsp:spPr>
        <a:xfrm>
          <a:off x="4031363" y="1477455"/>
          <a:ext cx="2135369" cy="2306605"/>
        </a:xfrm>
        <a:prstGeom prst="rect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Comunicare e interagire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Monitorare/controllare le attività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Gestire problemi e conflitti</a:t>
          </a:r>
          <a:endParaRPr lang="it-IT" sz="1400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Misurare le performance</a:t>
          </a:r>
          <a:endParaRPr lang="it-IT" sz="1400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Valutare nuove opportunità per il network</a:t>
          </a:r>
          <a:endParaRPr lang="it-IT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31363" y="1477455"/>
        <a:ext cx="2135369" cy="23066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D0F555-0CD7-468A-9933-FB70B35AD1C5}" type="datetimeFigureOut">
              <a:rPr lang="it-IT" smtClean="0"/>
              <a:t>10/12/2015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741838-3F47-4993-B7C7-CF1BCD0765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2419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altLang="it-IT" sz="1200" dirty="0" smtClean="0">
                <a:ea typeface="ＭＳ Ｐゴシック" pitchFamily="34" charset="-128"/>
              </a:rPr>
              <a:t>La letteratura dice che in ogni caso ci deve essere un regista («network manager»), anche se non si tratta di un </a:t>
            </a:r>
            <a:r>
              <a:rPr lang="it-IT" altLang="it-IT" sz="1200" dirty="0" err="1" smtClean="0">
                <a:ea typeface="ＭＳ Ｐゴシック" pitchFamily="34" charset="-128"/>
              </a:rPr>
              <a:t>hub</a:t>
            </a:r>
            <a:r>
              <a:rPr lang="it-IT" altLang="it-IT" sz="1200" dirty="0" smtClean="0">
                <a:ea typeface="ＭＳ Ｐゴシック" pitchFamily="34" charset="-128"/>
              </a:rPr>
              <a:t>-network</a:t>
            </a:r>
          </a:p>
          <a:p>
            <a:r>
              <a:rPr lang="it-IT" altLang="it-IT" sz="1200" dirty="0" smtClean="0">
                <a:ea typeface="ＭＳ Ｐゴシック" pitchFamily="34" charset="-128"/>
              </a:rPr>
              <a:t>3 tipi di attori coinvolgibili nella gestione:</a:t>
            </a:r>
          </a:p>
          <a:p>
            <a:r>
              <a:rPr lang="it-IT" altLang="it-IT" sz="1200" dirty="0" smtClean="0">
                <a:ea typeface="ＭＳ Ｐゴシック" pitchFamily="34" charset="-128"/>
              </a:rPr>
              <a:t>Un partner interno «imprenditore» cioè che ha un’azienda del network e che ha un ruolo chiave nella gestione del network</a:t>
            </a:r>
          </a:p>
          <a:p>
            <a:r>
              <a:rPr lang="it-IT" altLang="it-IT" sz="1200" dirty="0" smtClean="0">
                <a:ea typeface="ＭＳ Ｐゴシック" pitchFamily="34" charset="-128"/>
              </a:rPr>
              <a:t>Un intermediario esterno, ad esempio un rappresentante dell’unione industriale, un rappresentante di un’associazione di </a:t>
            </a:r>
            <a:r>
              <a:rPr lang="it-IT" altLang="it-IT" sz="1200" dirty="0" err="1" smtClean="0">
                <a:ea typeface="ＭＳ Ｐゴシック" pitchFamily="34" charset="-128"/>
              </a:rPr>
              <a:t>SMEs</a:t>
            </a:r>
            <a:r>
              <a:rPr lang="it-IT" altLang="it-IT" sz="1200" dirty="0" smtClean="0">
                <a:ea typeface="ＭＳ Ｐゴシック" pitchFamily="34" charset="-128"/>
              </a:rPr>
              <a:t> o anche un professionista esterno</a:t>
            </a:r>
          </a:p>
          <a:p>
            <a:r>
              <a:rPr lang="it-IT" altLang="it-IT" sz="1200" dirty="0" smtClean="0">
                <a:ea typeface="ＭＳ Ｐゴシック" pitchFamily="34" charset="-128"/>
              </a:rPr>
              <a:t>Un sotto-insieme di partner/intermediari che compongono un network </a:t>
            </a:r>
            <a:r>
              <a:rPr lang="it-IT" altLang="it-IT" sz="1200" dirty="0" err="1" smtClean="0">
                <a:ea typeface="ＭＳ Ｐゴシック" pitchFamily="34" charset="-128"/>
              </a:rPr>
              <a:t>board</a:t>
            </a:r>
            <a:endParaRPr lang="it-IT" altLang="it-IT" sz="1200" dirty="0" smtClean="0">
              <a:ea typeface="ＭＳ Ｐゴシック" pitchFamily="34" charset="-128"/>
            </a:endParaRPr>
          </a:p>
          <a:p>
            <a:r>
              <a:rPr lang="it-IT" altLang="it-IT" sz="1200" dirty="0" smtClean="0">
                <a:ea typeface="ＭＳ Ｐゴシック" pitchFamily="34" charset="-128"/>
              </a:rPr>
              <a:t>E le fasi identificabili sono tre, ciascuna caratterizzata da un set di attività </a:t>
            </a:r>
          </a:p>
          <a:p>
            <a:r>
              <a:rPr lang="it-IT" altLang="it-IT" sz="1200" dirty="0" err="1" smtClean="0">
                <a:ea typeface="ＭＳ Ｐゴシック" pitchFamily="34" charset="-128"/>
              </a:rPr>
              <a:t>Find</a:t>
            </a:r>
            <a:r>
              <a:rPr lang="it-IT" altLang="it-IT" sz="1200" dirty="0" smtClean="0">
                <a:ea typeface="ＭＳ Ｐゴシック" pitchFamily="34" charset="-128"/>
              </a:rPr>
              <a:t> fase: definire la business idea e selezionare i partner, cioè decisioni strategiche su che cosa fare insieme e con chi  </a:t>
            </a:r>
          </a:p>
          <a:p>
            <a:r>
              <a:rPr lang="it-IT" altLang="it-IT" sz="1200" dirty="0" smtClean="0">
                <a:ea typeface="ＭＳ Ｐゴシック" pitchFamily="34" charset="-128"/>
              </a:rPr>
              <a:t>Design, cioè definire l’accordo con i partner in termini di obiettivi più concreti da perseguire, pianificare le attività, stabilire la forma giuridica (</a:t>
            </a:r>
            <a:r>
              <a:rPr lang="it-IT" altLang="it-IT" sz="1200" dirty="0" err="1" smtClean="0">
                <a:ea typeface="ＭＳ Ｐゴシック" pitchFamily="34" charset="-128"/>
              </a:rPr>
              <a:t>governance</a:t>
            </a:r>
            <a:r>
              <a:rPr lang="it-IT" altLang="it-IT" sz="1200" dirty="0" smtClean="0">
                <a:ea typeface="ＭＳ Ｐゴシック" pitchFamily="34" charset="-128"/>
              </a:rPr>
              <a:t>) come ad esempio i consorzi, il contratto di rete o l’associazione, valutazione delle risorse necessarie; stabilire norme e procedure ad esempio regole per l’ammissione di nuovi membri o l’uscita di altri o le regole da seguire nel caso di spartizione profitti nel caso di lancio di nuovi prodotti (a chi va la titolarità della proprietà intellettuale creata e i profitti attesi). </a:t>
            </a:r>
            <a:r>
              <a:rPr lang="it-IT" altLang="it-IT" sz="1200" b="1" dirty="0" smtClean="0">
                <a:ea typeface="ＭＳ Ｐゴシック" pitchFamily="34" charset="-128"/>
              </a:rPr>
              <a:t>Si profila la doppia dimensione, network in sé e progetti</a:t>
            </a:r>
            <a:r>
              <a:rPr lang="it-IT" altLang="it-IT" sz="1200" dirty="0" smtClean="0">
                <a:ea typeface="ＭＳ Ｐゴシック" pitchFamily="34" charset="-128"/>
              </a:rPr>
              <a:t>  </a:t>
            </a:r>
          </a:p>
          <a:p>
            <a:r>
              <a:rPr lang="it-IT" altLang="it-IT" sz="1200" dirty="0" err="1" smtClean="0">
                <a:ea typeface="ＭＳ Ｐゴシック" pitchFamily="34" charset="-128"/>
              </a:rPr>
              <a:t>Operation</a:t>
            </a:r>
            <a:r>
              <a:rPr lang="it-IT" altLang="it-IT" sz="1200" dirty="0" smtClean="0">
                <a:ea typeface="ＭＳ Ｐゴシック" pitchFamily="34" charset="-128"/>
              </a:rPr>
              <a:t> nella quale si definiscono le effettive modalità di lavoro/effettivo ambiente di lavoro  dopo che il network è stato avviato e 1 o più progetti lanciati. Si mantiene dunque la doppia prospettiva network/progetti  </a:t>
            </a:r>
          </a:p>
          <a:p>
            <a:r>
              <a:rPr lang="it-IT" altLang="it-IT" sz="1200" dirty="0" err="1" smtClean="0">
                <a:ea typeface="ＭＳ Ｐゴシック" pitchFamily="34" charset="-128"/>
              </a:rPr>
              <a:t>Communicating</a:t>
            </a:r>
            <a:r>
              <a:rPr lang="it-IT" altLang="it-IT" sz="1200" dirty="0" smtClean="0">
                <a:ea typeface="ＭＳ Ｐゴシック" pitchFamily="34" charset="-128"/>
              </a:rPr>
              <a:t> and </a:t>
            </a:r>
            <a:r>
              <a:rPr lang="it-IT" altLang="it-IT" sz="1200" dirty="0" err="1" smtClean="0">
                <a:ea typeface="ＭＳ Ｐゴシック" pitchFamily="34" charset="-128"/>
              </a:rPr>
              <a:t>interacting</a:t>
            </a:r>
            <a:r>
              <a:rPr lang="it-IT" altLang="it-IT" sz="1200" dirty="0" smtClean="0">
                <a:ea typeface="ＭＳ Ｐゴシック" pitchFamily="34" charset="-128"/>
              </a:rPr>
              <a:t> ad esempio organizzando meeting</a:t>
            </a:r>
          </a:p>
          <a:p>
            <a:endParaRPr lang="it-IT" altLang="it-IT" sz="1200" dirty="0" smtClean="0">
              <a:ea typeface="ＭＳ Ｐゴシック" pitchFamily="34" charset="-128"/>
            </a:endParaRPr>
          </a:p>
          <a:p>
            <a:r>
              <a:rPr lang="it-IT" altLang="it-IT" sz="1200" dirty="0" smtClean="0">
                <a:ea typeface="ＭＳ Ｐゴシック" pitchFamily="34" charset="-128"/>
              </a:rPr>
              <a:t>Gli indicatori di successo sono molteplici, in ogni caso raggruppabili in due aree:</a:t>
            </a:r>
          </a:p>
          <a:p>
            <a:pPr marL="342900" indent="-342900">
              <a:buAutoNum type="arabicParenR"/>
            </a:pPr>
            <a:r>
              <a:rPr lang="it-IT" altLang="it-IT" sz="1200" dirty="0" smtClean="0">
                <a:ea typeface="ＭＳ Ｐゴシック" pitchFamily="34" charset="-128"/>
              </a:rPr>
              <a:t>Raggiungimento obiettivi fissati</a:t>
            </a:r>
          </a:p>
          <a:p>
            <a:pPr marL="342900" indent="-342900">
              <a:buAutoNum type="arabicParenR"/>
            </a:pPr>
            <a:r>
              <a:rPr lang="it-IT" altLang="it-IT" sz="1200" dirty="0" smtClean="0">
                <a:ea typeface="ＭＳ Ｐゴシック" pitchFamily="34" charset="-128"/>
              </a:rPr>
              <a:t>Disponibilità a continuare</a:t>
            </a:r>
          </a:p>
          <a:p>
            <a:endParaRPr lang="it-IT" altLang="it-IT" sz="1200" dirty="0" smtClean="0">
              <a:ea typeface="ＭＳ Ｐゴシック" pitchFamily="34" charset="-128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41838-3F47-4993-B7C7-CF1BCD076563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3534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altLang="it-IT" sz="1200" dirty="0" smtClean="0">
                <a:ea typeface="ＭＳ Ｐゴシック" pitchFamily="34" charset="-128"/>
              </a:rPr>
              <a:t>La conoscenza precedente è importante per le </a:t>
            </a:r>
            <a:r>
              <a:rPr lang="it-IT" altLang="it-IT" sz="1200" dirty="0" err="1" smtClean="0">
                <a:ea typeface="ＭＳ Ｐゴシック" pitchFamily="34" charset="-128"/>
              </a:rPr>
              <a:t>smes</a:t>
            </a:r>
            <a:r>
              <a:rPr lang="it-IT" altLang="it-IT" sz="1200" dirty="0" smtClean="0">
                <a:ea typeface="ＭＳ Ｐゴシック" pitchFamily="34" charset="-128"/>
              </a:rPr>
              <a:t> che spesso sono diffidenti e non abituate a collaborare</a:t>
            </a:r>
          </a:p>
          <a:p>
            <a:r>
              <a:rPr lang="it-IT" altLang="it-IT" sz="1200" dirty="0" smtClean="0">
                <a:ea typeface="ＭＳ Ｐゴシック" pitchFamily="34" charset="-128"/>
              </a:rPr>
              <a:t>I valori determinati dall’appartenenza allo stesso territorio e alla stessa cultura</a:t>
            </a:r>
          </a:p>
          <a:p>
            <a:r>
              <a:rPr lang="it-IT" altLang="it-IT" sz="1200" dirty="0" smtClean="0">
                <a:ea typeface="ＭＳ Ｐゴシック" pitchFamily="34" charset="-128"/>
              </a:rPr>
              <a:t>Disponibilità  a condividere (ad esempio lavorare effettivamente insieme; a far visitare e usare i propri laboratori), fiducia reciproca, disponibilità a investire tempo e denaro  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41838-3F47-4993-B7C7-CF1BCD076563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5544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altLang="it-IT" sz="1200" b="1" dirty="0" smtClean="0">
                <a:ea typeface="ＭＳ Ｐゴシック" pitchFamily="34" charset="-128"/>
              </a:rPr>
              <a:t>La pianificazione riguarda sempre un duplice profilo: le attività del network in sé e quello dei progetti che da esso si generano fra partner</a:t>
            </a:r>
          </a:p>
          <a:p>
            <a:r>
              <a:rPr lang="it-IT" altLang="it-IT" sz="1200" dirty="0" smtClean="0">
                <a:ea typeface="ＭＳ Ｐゴシック" pitchFamily="34" charset="-128"/>
              </a:rPr>
              <a:t>La pianificazione formale e dettagliata sembra confortare soggetti come le piccole imprese spesso diffidenti e non abituate a collaborare; è come se la pianificazione consentisse di imparare a collaborare! Ancora si crea fiducia (anche se i valori di fondo sono importantissimi, ad esempio una concezione di lavoro condivisa) </a:t>
            </a:r>
          </a:p>
          <a:p>
            <a:r>
              <a:rPr lang="it-IT" altLang="it-IT" sz="1200" dirty="0" smtClean="0">
                <a:ea typeface="ＭＳ Ｐゴシック" pitchFamily="34" charset="-128"/>
              </a:rPr>
              <a:t>Forma giuridica: attenzione che il contratto di rete non dà diritto a fondi monetari!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41838-3F47-4993-B7C7-CF1BCD076563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1597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altLang="it-IT" sz="1200" b="1" dirty="0" smtClean="0">
                <a:ea typeface="ＭＳ Ｐゴシック" pitchFamily="34" charset="-128"/>
              </a:rPr>
              <a:t>Anche per </a:t>
            </a:r>
            <a:r>
              <a:rPr lang="it-IT" altLang="it-IT" sz="1200" b="1" dirty="0" err="1" smtClean="0">
                <a:ea typeface="ＭＳ Ｐゴシック" pitchFamily="34" charset="-128"/>
              </a:rPr>
              <a:t>operation</a:t>
            </a:r>
            <a:r>
              <a:rPr lang="it-IT" altLang="it-IT" sz="1200" b="1" dirty="0" smtClean="0">
                <a:ea typeface="ＭＳ Ｐゴシック" pitchFamily="34" charset="-128"/>
              </a:rPr>
              <a:t> vale il doppio profilo, network in sé e progetti che si generano fra partner</a:t>
            </a:r>
          </a:p>
          <a:p>
            <a:r>
              <a:rPr lang="it-IT" altLang="it-IT" sz="1200" dirty="0" smtClean="0">
                <a:ea typeface="ＭＳ Ｐゴシック" pitchFamily="34" charset="-128"/>
              </a:rPr>
              <a:t>Comunicazione e monitoraggio formale sembrano dare conforto e creare fiducia e </a:t>
            </a:r>
            <a:r>
              <a:rPr lang="it-IT" altLang="it-IT" sz="1200" dirty="0" err="1" smtClean="0">
                <a:ea typeface="ＭＳ Ｐゴシック" pitchFamily="34" charset="-128"/>
              </a:rPr>
              <a:t>commitment</a:t>
            </a:r>
            <a:r>
              <a:rPr lang="it-IT" altLang="it-IT" sz="1200" dirty="0" smtClean="0">
                <a:ea typeface="ＭＳ Ｐゴシック" pitchFamily="34" charset="-128"/>
              </a:rPr>
              <a:t>, soprattutto in PMI non abituate a condividere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41838-3F47-4993-B7C7-CF1BCD076563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5791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F956-225B-4444-8C4A-826DAF8EE327}" type="datetimeFigureOut">
              <a:rPr lang="it-IT" smtClean="0"/>
              <a:t>10/12/2015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5FC88-1516-4E93-B72B-7114754D5E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5396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F956-225B-4444-8C4A-826DAF8EE327}" type="datetimeFigureOut">
              <a:rPr lang="it-IT" smtClean="0"/>
              <a:t>10/12/2015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5FC88-1516-4E93-B72B-7114754D5E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0083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F956-225B-4444-8C4A-826DAF8EE327}" type="datetimeFigureOut">
              <a:rPr lang="it-IT" smtClean="0"/>
              <a:t>10/12/2015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5FC88-1516-4E93-B72B-7114754D5E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7814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F956-225B-4444-8C4A-826DAF8EE327}" type="datetimeFigureOut">
              <a:rPr lang="it-IT" smtClean="0"/>
              <a:t>10/12/2015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5FC88-1516-4E93-B72B-7114754D5E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2031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F956-225B-4444-8C4A-826DAF8EE327}" type="datetimeFigureOut">
              <a:rPr lang="it-IT" smtClean="0"/>
              <a:t>10/12/2015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5FC88-1516-4E93-B72B-7114754D5E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5854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F956-225B-4444-8C4A-826DAF8EE327}" type="datetimeFigureOut">
              <a:rPr lang="it-IT" smtClean="0"/>
              <a:t>10/12/2015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5FC88-1516-4E93-B72B-7114754D5E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9324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F956-225B-4444-8C4A-826DAF8EE327}" type="datetimeFigureOut">
              <a:rPr lang="it-IT" smtClean="0"/>
              <a:t>10/12/2015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5FC88-1516-4E93-B72B-7114754D5E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6399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F956-225B-4444-8C4A-826DAF8EE327}" type="datetimeFigureOut">
              <a:rPr lang="it-IT" smtClean="0"/>
              <a:t>10/12/2015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5FC88-1516-4E93-B72B-7114754D5E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0681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F956-225B-4444-8C4A-826DAF8EE327}" type="datetimeFigureOut">
              <a:rPr lang="it-IT" smtClean="0"/>
              <a:t>10/12/2015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5FC88-1516-4E93-B72B-7114754D5E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7359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F956-225B-4444-8C4A-826DAF8EE327}" type="datetimeFigureOut">
              <a:rPr lang="it-IT" smtClean="0"/>
              <a:t>10/12/2015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5FC88-1516-4E93-B72B-7114754D5E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2961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F956-225B-4444-8C4A-826DAF8EE327}" type="datetimeFigureOut">
              <a:rPr lang="it-IT" smtClean="0"/>
              <a:t>10/12/2015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5FC88-1516-4E93-B72B-7114754D5E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3923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8F956-225B-4444-8C4A-826DAF8EE327}" type="datetimeFigureOut">
              <a:rPr lang="it-IT" smtClean="0"/>
              <a:t>10/12/2015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5FC88-1516-4E93-B72B-7114754D5E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8709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5800" y="1681163"/>
            <a:ext cx="7772400" cy="2281237"/>
          </a:xfrm>
        </p:spPr>
        <p:txBody>
          <a:bodyPr anchor="t"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00346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ea typeface="ＭＳ Ｐゴシック" charset="-128"/>
              </a:rPr>
              <a:t/>
            </a:r>
            <a:br>
              <a:rPr lang="en-US" sz="2800" dirty="0" smtClean="0">
                <a:solidFill>
                  <a:srgbClr val="00346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ea typeface="ＭＳ Ｐゴシック" charset="-128"/>
              </a:rPr>
            </a:br>
            <a:r>
              <a:rPr lang="en-US" sz="3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ea typeface="ＭＳ Ｐゴシック" charset="-128"/>
              </a:rPr>
              <a:t>Gestione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ea typeface="ＭＳ Ｐゴシック" charset="-128"/>
              </a:rPr>
              <a:t> e performance di </a:t>
            </a:r>
            <a:b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ea typeface="ＭＳ Ｐゴシック" charset="-128"/>
              </a:rPr>
            </a:b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ea typeface="ＭＳ Ｐゴシック" charset="-128"/>
              </a:rPr>
              <a:t>“strategic </a:t>
            </a:r>
            <a:r>
              <a:rPr lang="en-US" sz="3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ea typeface="ＭＳ Ｐゴシック" charset="-128"/>
              </a:rPr>
              <a:t>multipartner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ea typeface="ＭＳ Ｐゴシック" charset="-128"/>
              </a:rPr>
              <a:t> networks”:</a:t>
            </a:r>
            <a:b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ea typeface="ＭＳ Ｐゴシック" charset="-128"/>
              </a:rPr>
            </a:br>
            <a:r>
              <a:rPr lang="en-US" sz="3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ea typeface="ＭＳ Ｐゴシック" charset="-128"/>
              </a:rPr>
              <a:t>il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ea typeface="ＭＳ Ｐゴシック" charset="-128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ea typeface="ＭＳ Ｐゴシック" charset="-128"/>
              </a:rPr>
              <a:t>caso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ea typeface="ＭＳ Ｐゴシック" charset="-128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ea typeface="ＭＳ Ｐゴシック" charset="-128"/>
              </a:rPr>
              <a:t>SIFooD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ea typeface="ＭＳ Ｐゴシック" charset="-128"/>
              </a:rPr>
              <a:t> </a:t>
            </a:r>
            <a:endParaRPr lang="en-US" sz="3600" dirty="0" smtClean="0">
              <a:effectLst>
                <a:outerShdw blurRad="38100" dist="38100" dir="2700000" algn="tl">
                  <a:srgbClr val="C0C0C0"/>
                </a:outerShdw>
              </a:effectLst>
              <a:ea typeface="ＭＳ Ｐゴシック" charset="-128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spcBef>
                <a:spcPts val="400"/>
              </a:spcBef>
            </a:pPr>
            <a:endParaRPr lang="en-US" altLang="it-IT" dirty="0" smtClean="0">
              <a:solidFill>
                <a:srgbClr val="00346C"/>
              </a:solidFill>
              <a:ea typeface="ＭＳ Ｐゴシック" pitchFamily="34" charset="-128"/>
            </a:endParaRPr>
          </a:p>
          <a:p>
            <a:pPr eaLnBrk="1" hangingPunct="1">
              <a:spcBef>
                <a:spcPts val="400"/>
              </a:spcBef>
            </a:pPr>
            <a:endParaRPr lang="en-US" altLang="it-IT" dirty="0" smtClean="0">
              <a:solidFill>
                <a:srgbClr val="00346C"/>
              </a:solidFill>
              <a:ea typeface="ＭＳ Ｐゴシック" pitchFamily="34" charset="-128"/>
            </a:endParaRPr>
          </a:p>
          <a:p>
            <a:pPr eaLnBrk="1" hangingPunct="1">
              <a:spcBef>
                <a:spcPts val="400"/>
              </a:spcBef>
            </a:pPr>
            <a:r>
              <a:rPr lang="it-IT" altLang="it-IT" dirty="0" smtClean="0">
                <a:solidFill>
                  <a:srgbClr val="00346C"/>
                </a:solidFill>
                <a:ea typeface="ＭＳ Ｐゴシック" pitchFamily="34" charset="-128"/>
              </a:rPr>
              <a:t>Valentina Lazzarotti</a:t>
            </a:r>
          </a:p>
          <a:p>
            <a:pPr eaLnBrk="1" hangingPunct="1">
              <a:spcBef>
                <a:spcPts val="400"/>
              </a:spcBef>
            </a:pPr>
            <a:r>
              <a:rPr lang="it-IT" altLang="it-IT" dirty="0" smtClean="0">
                <a:solidFill>
                  <a:srgbClr val="00346C"/>
                </a:solidFill>
                <a:ea typeface="ＭＳ Ｐゴシック" pitchFamily="34" charset="-128"/>
              </a:rPr>
              <a:t>17 e 22 dicembre, 2015</a:t>
            </a:r>
          </a:p>
        </p:txBody>
      </p:sp>
      <p:sp>
        <p:nvSpPr>
          <p:cNvPr id="6" name="CasellaDiTesto 1"/>
          <p:cNvSpPr txBox="1">
            <a:spLocks noChangeArrowheads="1"/>
          </p:cNvSpPr>
          <p:nvPr/>
        </p:nvSpPr>
        <p:spPr bwMode="auto">
          <a:xfrm>
            <a:off x="1944688" y="5999163"/>
            <a:ext cx="5819775" cy="4603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2400" b="1" dirty="0">
                <a:solidFill>
                  <a:schemeClr val="tx1"/>
                </a:solidFill>
                <a:cs typeface="Arial" charset="0"/>
              </a:rPr>
              <a:t>Innovation and New Product Development</a:t>
            </a:r>
          </a:p>
        </p:txBody>
      </p:sp>
    </p:spTree>
    <p:extLst>
      <p:ext uri="{BB962C8B-B14F-4D97-AF65-F5344CB8AC3E}">
        <p14:creationId xmlns:p14="http://schemas.microsoft.com/office/powerpoint/2010/main" val="399755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 fontScale="90000"/>
          </a:bodyPr>
          <a:lstStyle/>
          <a:p>
            <a:pPr algn="l"/>
            <a:r>
              <a:rPr lang="it-IT" altLang="it-IT" sz="2800" dirty="0" smtClean="0">
                <a:ea typeface="ＭＳ Ｐゴシック" pitchFamily="34" charset="-128"/>
              </a:rPr>
              <a:t/>
            </a:r>
            <a:br>
              <a:rPr lang="it-IT" altLang="it-IT" sz="2800" dirty="0" smtClean="0">
                <a:ea typeface="ＭＳ Ｐゴシック" pitchFamily="34" charset="-128"/>
              </a:rPr>
            </a:br>
            <a:r>
              <a:rPr lang="it-IT" altLang="it-IT" sz="3100" b="1" dirty="0" smtClean="0">
                <a:ea typeface="ＭＳ Ｐゴシック" pitchFamily="34" charset="-128"/>
              </a:rPr>
              <a:t>3. Principali evidenze da letteratura: ruoli e attività per network di successo….</a:t>
            </a:r>
            <a:r>
              <a:rPr lang="it-IT" altLang="it-IT" sz="3100" b="1" u="sng" dirty="0" smtClean="0">
                <a:ea typeface="ＭＳ Ｐゴシック" pitchFamily="34" charset="-128"/>
              </a:rPr>
              <a:t>come svolgere al meglio le attività in modo da raggiungere gli obiettivi prefissati (1</a:t>
            </a:r>
            <a:r>
              <a:rPr lang="it-IT" altLang="it-IT" sz="3100" b="1" dirty="0" smtClean="0">
                <a:ea typeface="ＭＳ Ｐゴシック" pitchFamily="34" charset="-128"/>
              </a:rPr>
              <a:t/>
            </a:r>
            <a:br>
              <a:rPr lang="it-IT" altLang="it-IT" sz="3100" b="1" dirty="0" smtClean="0">
                <a:ea typeface="ＭＳ Ｐゴシック" pitchFamily="34" charset="-128"/>
              </a:rPr>
            </a:br>
            <a:endParaRPr lang="it-IT" altLang="it-IT" sz="3100" b="1" dirty="0" smtClean="0">
              <a:ea typeface="ＭＳ Ｐゴシック" pitchFamily="34" charset="-128"/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9544"/>
              </p:ext>
            </p:extLst>
          </p:nvPr>
        </p:nvGraphicFramePr>
        <p:xfrm>
          <a:off x="1030412" y="2231864"/>
          <a:ext cx="5776822" cy="36454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0529"/>
                <a:gridCol w="4216293"/>
              </a:tblGrid>
              <a:tr h="238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FIND</a:t>
                      </a:r>
                      <a:endParaRPr lang="it-I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Casi si successo</a:t>
                      </a:r>
                      <a:endParaRPr lang="it-I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997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Definire la business idea per il network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 </a:t>
                      </a:r>
                      <a:endParaRPr lang="it-I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Idea specifica e dettagliata, non vaga </a:t>
                      </a:r>
                      <a:endParaRPr lang="it-I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143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Selezionare i partner</a:t>
                      </a:r>
                      <a:endParaRPr lang="it-I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Prossimità geografica; stessa industria/filiera; conoscenza precedente; allineamento di obiettivi, valori, aspettative disponibilità a investire; oltre a fornitori e clienti, ammessi anche i competitor come soggetti con cui condividere il rischio dell’innovazione e promuovere l’affermazione di soluzioni e di standard   </a:t>
                      </a:r>
                      <a:endParaRPr lang="it-I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786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686800" cy="1143000"/>
          </a:xfrm>
        </p:spPr>
        <p:txBody>
          <a:bodyPr>
            <a:noAutofit/>
          </a:bodyPr>
          <a:lstStyle/>
          <a:p>
            <a:pPr algn="l"/>
            <a:r>
              <a:rPr lang="it-IT" altLang="it-IT" sz="2800" b="1" dirty="0" smtClean="0">
                <a:ea typeface="ＭＳ Ｐゴシック" pitchFamily="34" charset="-128"/>
              </a:rPr>
              <a:t>3. Principali evidenze da letteratura: ruoli e attività per network di successo….</a:t>
            </a:r>
            <a:r>
              <a:rPr lang="it-IT" altLang="it-IT" sz="2800" b="1" u="sng" dirty="0" smtClean="0">
                <a:ea typeface="ＭＳ Ｐゴシック" pitchFamily="34" charset="-128"/>
              </a:rPr>
              <a:t>come svolgere al meglio le attività in modo da raggiungere gli obiettivi prefissati (2</a:t>
            </a:r>
            <a:r>
              <a:rPr lang="it-IT" altLang="it-IT" sz="2800" b="1" dirty="0" smtClean="0">
                <a:ea typeface="ＭＳ Ｐゴシック" pitchFamily="34" charset="-128"/>
              </a:rPr>
              <a:t/>
            </a:r>
            <a:br>
              <a:rPr lang="it-IT" altLang="it-IT" sz="2800" b="1" dirty="0" smtClean="0">
                <a:ea typeface="ＭＳ Ｐゴシック" pitchFamily="34" charset="-128"/>
              </a:rPr>
            </a:br>
            <a:endParaRPr lang="it-IT" sz="2800" b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371879"/>
              </p:ext>
            </p:extLst>
          </p:nvPr>
        </p:nvGraphicFramePr>
        <p:xfrm>
          <a:off x="971600" y="1772816"/>
          <a:ext cx="6966961" cy="44887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2029"/>
                <a:gridCol w="5084932"/>
              </a:tblGrid>
              <a:tr h="317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</a:rPr>
                        <a:t>DESIGN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Casi si successo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525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Stabilire gli obiettivi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Macro-obiettivi declinati in sotto obiettivi più dettagliati (</a:t>
                      </a:r>
                      <a:r>
                        <a:rPr lang="it-IT" sz="1400" dirty="0" err="1">
                          <a:effectLst/>
                        </a:rPr>
                        <a:t>step</a:t>
                      </a:r>
                      <a:r>
                        <a:rPr lang="it-IT" sz="1400" dirty="0">
                          <a:effectLst/>
                        </a:rPr>
                        <a:t> by </a:t>
                      </a:r>
                      <a:r>
                        <a:rPr lang="it-IT" sz="1400" dirty="0" err="1">
                          <a:effectLst/>
                        </a:rPr>
                        <a:t>step</a:t>
                      </a:r>
                      <a:r>
                        <a:rPr lang="it-IT" sz="1400" dirty="0">
                          <a:effectLst/>
                        </a:rPr>
                        <a:t>), di breve e di lungo periodo. Il raggiungimento di obiettivi intermedi minori dà immediata evidenza dell’efficacia del network creando fiducia e impegno 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525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Pianificare le attività 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Pianificazione formalizzata e dettagliata, con uno </a:t>
                      </a:r>
                      <a:r>
                        <a:rPr lang="it-IT" sz="1400" dirty="0" err="1">
                          <a:effectLst/>
                        </a:rPr>
                        <a:t>scheduling</a:t>
                      </a:r>
                      <a:r>
                        <a:rPr lang="it-IT" sz="1400" dirty="0">
                          <a:effectLst/>
                        </a:rPr>
                        <a:t> sia di breve sia di più lungo periodo; pianificazione condivisa con “scambi” di personale fra aziende, funzionale a trarre vantaggio da competenze complementari 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7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Definire la forma giuridica </a:t>
                      </a:r>
                      <a:r>
                        <a:rPr lang="it-IT" sz="1400" dirty="0" smtClean="0">
                          <a:effectLst/>
                        </a:rPr>
                        <a:t>e di </a:t>
                      </a:r>
                      <a:r>
                        <a:rPr lang="it-IT" sz="1400" dirty="0" err="1" smtClean="0">
                          <a:effectLst/>
                        </a:rPr>
                        <a:t>governance</a:t>
                      </a:r>
                      <a:r>
                        <a:rPr lang="it-IT" sz="1400" dirty="0" smtClean="0">
                          <a:effectLst/>
                        </a:rPr>
                        <a:t> interna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Valutazione attenta di pro e contro (associazione, consorzio, contratto di rete</a:t>
                      </a:r>
                      <a:r>
                        <a:rPr lang="it-IT" sz="1400" dirty="0" smtClean="0">
                          <a:effectLst/>
                        </a:rPr>
                        <a:t>); definizione di un network </a:t>
                      </a:r>
                      <a:r>
                        <a:rPr lang="it-IT" sz="1400" dirty="0" err="1" smtClean="0">
                          <a:effectLst/>
                        </a:rPr>
                        <a:t>board</a:t>
                      </a:r>
                      <a:r>
                        <a:rPr lang="it-IT" sz="1400" dirty="0" smtClean="0">
                          <a:effectLst/>
                        </a:rPr>
                        <a:t> o consiglio direttivo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5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Pianificare e valutare le risorse richieste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Pianificazione formale di costi e ricavi e investimenti (budget e piano strategico) </a:t>
                      </a:r>
                      <a:r>
                        <a:rPr lang="it-IT" sz="1400" dirty="0" smtClean="0">
                          <a:effectLst/>
                        </a:rPr>
                        <a:t>per le attività del network  stesso (iniziative di formazione rivolte ai partner)  e dei progetti  avviati fra i partner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5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Stabilire norme e procedure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Norme e procedure chiare e condivise (regole di entrata e </a:t>
                      </a:r>
                      <a:r>
                        <a:rPr lang="it-IT" sz="1400" dirty="0" smtClean="0">
                          <a:effectLst/>
                        </a:rPr>
                        <a:t>uscita dal network; regole di comunicazione per i progetti avviati da un sotto-insieme di partner; “spartizione</a:t>
                      </a:r>
                      <a:r>
                        <a:rPr lang="it-IT" sz="1400" dirty="0">
                          <a:effectLst/>
                        </a:rPr>
                        <a:t>” benefici innovazione)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063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 fontScale="90000"/>
          </a:bodyPr>
          <a:lstStyle/>
          <a:p>
            <a:pPr algn="l"/>
            <a:r>
              <a:rPr lang="it-IT" altLang="it-IT" sz="2800" dirty="0" smtClean="0">
                <a:ea typeface="ＭＳ Ｐゴシック" pitchFamily="34" charset="-128"/>
              </a:rPr>
              <a:t/>
            </a:r>
            <a:br>
              <a:rPr lang="it-IT" altLang="it-IT" sz="2800" dirty="0" smtClean="0">
                <a:ea typeface="ＭＳ Ｐゴシック" pitchFamily="34" charset="-128"/>
              </a:rPr>
            </a:br>
            <a:r>
              <a:rPr lang="it-IT" altLang="it-IT" sz="3100" b="1" dirty="0" smtClean="0">
                <a:ea typeface="ＭＳ Ｐゴシック" pitchFamily="34" charset="-128"/>
              </a:rPr>
              <a:t>3. Principali evidenze da letteratura: ruoli e attività per network di successo….</a:t>
            </a:r>
            <a:r>
              <a:rPr lang="it-IT" altLang="it-IT" sz="3100" b="1" u="sng" dirty="0" smtClean="0">
                <a:ea typeface="ＭＳ Ｐゴシック" pitchFamily="34" charset="-128"/>
              </a:rPr>
              <a:t>come svolgere al meglio le attività in modo da raggiungere gli obiettivi prefissati (3</a:t>
            </a:r>
            <a:r>
              <a:rPr lang="it-IT" altLang="it-IT" sz="3100" b="1" dirty="0" smtClean="0">
                <a:ea typeface="ＭＳ Ｐゴシック" pitchFamily="34" charset="-128"/>
              </a:rPr>
              <a:t/>
            </a:r>
            <a:br>
              <a:rPr lang="it-IT" altLang="it-IT" sz="3100" b="1" dirty="0" smtClean="0">
                <a:ea typeface="ＭＳ Ｐゴシック" pitchFamily="34" charset="-128"/>
              </a:rPr>
            </a:br>
            <a:endParaRPr lang="it-IT" altLang="it-IT" sz="3100" b="1" dirty="0" smtClean="0">
              <a:ea typeface="ＭＳ Ｐゴシック" pitchFamily="34" charset="-128"/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070453"/>
              </p:ext>
            </p:extLst>
          </p:nvPr>
        </p:nvGraphicFramePr>
        <p:xfrm>
          <a:off x="452537" y="1772816"/>
          <a:ext cx="7878670" cy="46934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8314"/>
                <a:gridCol w="5750356"/>
              </a:tblGrid>
              <a:tr h="1706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</a:rPr>
                        <a:t>OPERATION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08" marR="607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Casi si successo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08" marR="60708" marT="0" marB="0"/>
                </a:tc>
              </a:tr>
              <a:tr h="853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Comunicare e interagire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08" marR="607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Interazione regolare, pianificata e frequente (personale, telefono, </a:t>
                      </a:r>
                      <a:r>
                        <a:rPr lang="it-IT" sz="1400" dirty="0" smtClean="0">
                          <a:effectLst/>
                        </a:rPr>
                        <a:t>e-mail, piattaforme predisposte ad hoc). </a:t>
                      </a:r>
                      <a:r>
                        <a:rPr lang="it-IT" sz="1400" dirty="0">
                          <a:effectLst/>
                        </a:rPr>
                        <a:t>Ancora l’interazione regolare sembra promuovere la fiducia e la capacità di collaborare 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08" marR="60708" marT="0" marB="0"/>
                </a:tc>
              </a:tr>
              <a:tr h="853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Monitorare le attività 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08" marR="607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Regolare, con meeting formali, se occorre anche settimanali. Anche il monitoraggio regolare dell’avanzamento attività sembra essere in grado di incrementare la fiducia nei partner  senza minare la </a:t>
                      </a:r>
                      <a:r>
                        <a:rPr lang="it-IT" sz="1400" dirty="0" smtClean="0">
                          <a:effectLst/>
                        </a:rPr>
                        <a:t>creatività; migliora il coordinamento 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08" marR="60708" marT="0" marB="0"/>
                </a:tc>
              </a:tr>
              <a:tr h="136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Gestire problemi e conflitti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08" marR="607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Discussioni in meeting dedicati per superare il problema; dialogo continuo altrimenti il problema si autoalimenta. Meeting regolari consentono di avere la possibilità di discutere dei problemi (a volte sembra time-</a:t>
                      </a:r>
                      <a:r>
                        <a:rPr lang="it-IT" sz="1400" dirty="0" err="1">
                          <a:effectLst/>
                        </a:rPr>
                        <a:t>consuming</a:t>
                      </a:r>
                      <a:r>
                        <a:rPr lang="it-IT" sz="1400" dirty="0">
                          <a:effectLst/>
                        </a:rPr>
                        <a:t>, ma consente di risolvere i problemi e cambiare </a:t>
                      </a:r>
                      <a:r>
                        <a:rPr lang="it-IT" sz="1400" dirty="0" smtClean="0">
                          <a:effectLst/>
                        </a:rPr>
                        <a:t>orientamento più velocemente)        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08" marR="60708" marT="0" marB="0"/>
                </a:tc>
              </a:tr>
              <a:tr h="6826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Misurare la performance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08" marR="607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Misure qualitative del grado di soddisfazione dei partner; </a:t>
                      </a:r>
                      <a:r>
                        <a:rPr lang="it-IT" sz="1400" dirty="0" smtClean="0">
                          <a:effectLst/>
                        </a:rPr>
                        <a:t>esplicitazione dei pro e dei contro; se </a:t>
                      </a:r>
                      <a:r>
                        <a:rPr lang="it-IT" sz="1400" dirty="0">
                          <a:effectLst/>
                        </a:rPr>
                        <a:t>possibile anche misure quantitative (n. progetti lanciati; numero nuovi prodotti sviluppati) 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08" marR="60708" marT="0" marB="0"/>
                </a:tc>
              </a:tr>
              <a:tr h="5119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Valutare nuove opportunità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08" marR="607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Monitoraggio formale di nuove opportunità (es. </a:t>
                      </a:r>
                      <a:r>
                        <a:rPr lang="it-IT" sz="1400" dirty="0" smtClean="0">
                          <a:effectLst/>
                        </a:rPr>
                        <a:t>un partner incaricato </a:t>
                      </a:r>
                      <a:r>
                        <a:rPr lang="it-IT" sz="1400" dirty="0">
                          <a:effectLst/>
                        </a:rPr>
                        <a:t>dello </a:t>
                      </a:r>
                      <a:r>
                        <a:rPr lang="it-IT" sz="1400" dirty="0" err="1" smtClean="0">
                          <a:effectLst/>
                        </a:rPr>
                        <a:t>scouting</a:t>
                      </a:r>
                      <a:r>
                        <a:rPr lang="it-IT" sz="1400" dirty="0" smtClean="0">
                          <a:effectLst/>
                        </a:rPr>
                        <a:t>, anche internazionale) </a:t>
                      </a:r>
                      <a:r>
                        <a:rPr lang="it-IT" sz="1400" dirty="0">
                          <a:effectLst/>
                        </a:rPr>
                        <a:t>e discussione fra  i partner 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08" marR="6070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398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Autofit/>
          </a:bodyPr>
          <a:lstStyle/>
          <a:p>
            <a:pPr algn="l"/>
            <a:r>
              <a:rPr lang="it-IT" altLang="it-IT" sz="2800" dirty="0" smtClean="0">
                <a:ea typeface="ＭＳ Ｐゴシック" pitchFamily="34" charset="-128"/>
              </a:rPr>
              <a:t/>
            </a:r>
            <a:br>
              <a:rPr lang="it-IT" altLang="it-IT" sz="2800" dirty="0" smtClean="0">
                <a:ea typeface="ＭＳ Ｐゴシック" pitchFamily="34" charset="-128"/>
              </a:rPr>
            </a:br>
            <a:r>
              <a:rPr lang="it-IT" altLang="it-IT" sz="2800" b="1" dirty="0" smtClean="0">
                <a:ea typeface="ＭＳ Ｐゴシック" pitchFamily="34" charset="-128"/>
              </a:rPr>
              <a:t>3. Principali evidenze da letteratura: ruoli e attività per network di successo….</a:t>
            </a:r>
            <a:r>
              <a:rPr lang="it-IT" altLang="it-IT" sz="2800" b="1" u="sng" dirty="0" smtClean="0">
                <a:ea typeface="ＭＳ Ｐゴシック" pitchFamily="34" charset="-128"/>
              </a:rPr>
              <a:t>come svolgere al meglio le attività in modo da raggiungere gli obiettivi prefissati- </a:t>
            </a:r>
            <a:r>
              <a:rPr lang="it-IT" altLang="it-IT" sz="2800" b="1" dirty="0" smtClean="0">
                <a:ea typeface="ＭＳ Ｐゴシック" pitchFamily="34" charset="-128"/>
              </a:rPr>
              <a:t>Sintesi</a:t>
            </a:r>
            <a:r>
              <a:rPr lang="it-IT" altLang="it-IT" sz="2800" dirty="0" smtClean="0">
                <a:ea typeface="ＭＳ Ｐゴシック" pitchFamily="34" charset="-128"/>
              </a:rPr>
              <a:t/>
            </a:r>
            <a:br>
              <a:rPr lang="it-IT" altLang="it-IT" sz="2800" dirty="0" smtClean="0">
                <a:ea typeface="ＭＳ Ｐゴシック" pitchFamily="34" charset="-128"/>
              </a:rPr>
            </a:br>
            <a:endParaRPr lang="it-IT" altLang="it-IT" sz="2800" dirty="0" smtClean="0">
              <a:ea typeface="ＭＳ Ｐゴシック" pitchFamily="34" charset="-128"/>
            </a:endParaRPr>
          </a:p>
        </p:txBody>
      </p:sp>
      <p:sp>
        <p:nvSpPr>
          <p:cNvPr id="5" name="CasellaDiTesto 3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99938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it-IT" altLang="it-IT" sz="2800" dirty="0" smtClean="0">
                <a:solidFill>
                  <a:schemeClr val="tx1"/>
                </a:solidFill>
                <a:cs typeface="Arial" charset="0"/>
              </a:rPr>
              <a:t>Partner </a:t>
            </a:r>
            <a:r>
              <a:rPr lang="it-IT" altLang="it-IT" sz="2800" dirty="0" err="1" smtClean="0">
                <a:solidFill>
                  <a:schemeClr val="tx1"/>
                </a:solidFill>
                <a:cs typeface="Arial" charset="0"/>
              </a:rPr>
              <a:t>fit</a:t>
            </a:r>
            <a:r>
              <a:rPr lang="it-IT" altLang="it-IT" sz="2800" dirty="0" smtClean="0">
                <a:solidFill>
                  <a:schemeClr val="tx1"/>
                </a:solidFill>
                <a:cs typeface="Arial" charset="0"/>
              </a:rPr>
              <a:t>: allineamento di obiettivi, valori, inclinazione ad investire nella fase di </a:t>
            </a:r>
            <a:r>
              <a:rPr lang="it-IT" altLang="it-IT" sz="2800" dirty="0" err="1" smtClean="0">
                <a:solidFill>
                  <a:schemeClr val="tx1"/>
                </a:solidFill>
                <a:cs typeface="Arial" charset="0"/>
              </a:rPr>
              <a:t>find</a:t>
            </a:r>
            <a:endParaRPr lang="it-IT" altLang="it-IT" sz="2800" dirty="0" smtClean="0">
              <a:solidFill>
                <a:schemeClr val="tx1"/>
              </a:solidFill>
              <a:cs typeface="Arial" charset="0"/>
            </a:endParaRPr>
          </a:p>
          <a:p>
            <a:pPr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it-IT" altLang="it-IT" sz="2800" dirty="0" smtClean="0">
                <a:solidFill>
                  <a:schemeClr val="tx1"/>
                </a:solidFill>
                <a:cs typeface="Arial" charset="0"/>
              </a:rPr>
              <a:t>Un approccio formale e sistematico nella fase di design</a:t>
            </a:r>
          </a:p>
          <a:p>
            <a:pPr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it-IT" altLang="it-IT" sz="2800" dirty="0" smtClean="0">
                <a:solidFill>
                  <a:schemeClr val="tx1"/>
                </a:solidFill>
                <a:cs typeface="Arial" charset="0"/>
              </a:rPr>
              <a:t>La creazione di routine (es. interazione costante e meeting svolti con cadenza regolare e sufficientemente frequente) nella fase </a:t>
            </a:r>
            <a:r>
              <a:rPr lang="it-IT" altLang="it-IT" sz="2800" dirty="0" err="1" smtClean="0">
                <a:solidFill>
                  <a:schemeClr val="tx1"/>
                </a:solidFill>
                <a:cs typeface="Arial" charset="0"/>
              </a:rPr>
              <a:t>operation</a:t>
            </a:r>
            <a:r>
              <a:rPr lang="it-IT" altLang="it-IT" sz="2800" dirty="0" smtClean="0">
                <a:solidFill>
                  <a:schemeClr val="tx1"/>
                </a:solidFill>
                <a:cs typeface="Arial" charset="0"/>
              </a:rPr>
              <a:t>   </a:t>
            </a:r>
            <a:endParaRPr lang="it-IT" altLang="it-IT" sz="2800" dirty="0">
              <a:solidFill>
                <a:schemeClr val="tx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55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l"/>
            <a:r>
              <a:rPr lang="it-IT" altLang="it-IT" sz="2800" dirty="0" smtClean="0">
                <a:ea typeface="ＭＳ Ｐゴシック" pitchFamily="34" charset="-128"/>
              </a:rPr>
              <a:t/>
            </a:r>
            <a:br>
              <a:rPr lang="it-IT" altLang="it-IT" sz="2800" dirty="0" smtClean="0">
                <a:ea typeface="ＭＳ Ｐゴシック" pitchFamily="34" charset="-128"/>
              </a:rPr>
            </a:br>
            <a:r>
              <a:rPr lang="it-IT" altLang="it-IT" sz="4000" b="1" dirty="0" smtClean="0">
                <a:ea typeface="ＭＳ Ｐゴシック" pitchFamily="34" charset="-128"/>
              </a:rPr>
              <a:t>4. Il caso </a:t>
            </a:r>
            <a:r>
              <a:rPr lang="it-IT" altLang="it-IT" sz="4000" b="1" dirty="0" err="1" smtClean="0">
                <a:ea typeface="ＭＳ Ｐゴシック" pitchFamily="34" charset="-128"/>
              </a:rPr>
              <a:t>SIFooD</a:t>
            </a:r>
            <a:r>
              <a:rPr lang="it-IT" altLang="it-IT" sz="2800" b="1" dirty="0" smtClean="0">
                <a:ea typeface="ＭＳ Ｐゴシック" pitchFamily="34" charset="-128"/>
              </a:rPr>
              <a:t/>
            </a:r>
            <a:br>
              <a:rPr lang="it-IT" altLang="it-IT" sz="2800" b="1" dirty="0" smtClean="0">
                <a:ea typeface="ＭＳ Ｐゴシック" pitchFamily="34" charset="-128"/>
              </a:rPr>
            </a:br>
            <a:r>
              <a:rPr lang="it-IT" altLang="it-IT" sz="2800" b="1" dirty="0" smtClean="0">
                <a:ea typeface="ＭＳ Ｐゴシック" pitchFamily="34" charset="-128"/>
              </a:rPr>
              <a:t/>
            </a:r>
            <a:br>
              <a:rPr lang="it-IT" altLang="it-IT" sz="2800" b="1" dirty="0" smtClean="0">
                <a:ea typeface="ＭＳ Ｐゴシック" pitchFamily="34" charset="-128"/>
              </a:rPr>
            </a:br>
            <a:endParaRPr lang="it-IT" altLang="it-IT" sz="2800" b="1" dirty="0" smtClean="0">
              <a:ea typeface="ＭＳ Ｐゴシック" pitchFamily="34" charset="-128"/>
            </a:endParaRPr>
          </a:p>
        </p:txBody>
      </p:sp>
      <p:sp>
        <p:nvSpPr>
          <p:cNvPr id="5" name="Segnaposto contenuto 4"/>
          <p:cNvSpPr txBox="1">
            <a:spLocks noGrp="1"/>
          </p:cNvSpPr>
          <p:nvPr>
            <p:ph idx="1"/>
          </p:nvPr>
        </p:nvSpPr>
        <p:spPr>
          <a:xfrm>
            <a:off x="457200" y="1047502"/>
            <a:ext cx="8363272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800" dirty="0" smtClean="0"/>
              <a:t>Leggere </a:t>
            </a:r>
            <a:r>
              <a:rPr lang="it-IT" sz="2800" dirty="0"/>
              <a:t>il caso </a:t>
            </a:r>
            <a:r>
              <a:rPr lang="it-IT" sz="2800" dirty="0" err="1" smtClean="0"/>
              <a:t>SIFooD</a:t>
            </a:r>
            <a:r>
              <a:rPr lang="it-IT" sz="2800" dirty="0" smtClean="0"/>
              <a:t> </a:t>
            </a:r>
            <a:r>
              <a:rPr lang="it-IT" sz="2800" dirty="0"/>
              <a:t>(in aula durante la prima lezione)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800" dirty="0"/>
              <a:t>Preparare a gruppi una breve presentazione per la seconda lezione (15 minuti) mettendo in evidenza</a:t>
            </a:r>
            <a:r>
              <a:rPr lang="it-IT" sz="2800" dirty="0" smtClean="0"/>
              <a:t>: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it-IT" sz="2800" b="1" dirty="0" smtClean="0"/>
              <a:t>ANALISI </a:t>
            </a:r>
            <a:r>
              <a:rPr lang="it-IT" sz="2800" b="1" dirty="0"/>
              <a:t>«AS IS»</a:t>
            </a:r>
            <a:r>
              <a:rPr lang="it-IT" sz="2800" dirty="0"/>
              <a:t>:</a:t>
            </a:r>
          </a:p>
          <a:p>
            <a:pPr marL="800100" lvl="1" indent="-342900">
              <a:buFont typeface="Wingdings" panose="05000000000000000000" pitchFamily="2" charset="2"/>
              <a:buChar char="Ø"/>
              <a:defRPr/>
            </a:pPr>
            <a:r>
              <a:rPr lang="it-IT" sz="2800" dirty="0"/>
              <a:t>gli </a:t>
            </a:r>
            <a:r>
              <a:rPr lang="it-IT" sz="2800" u="sng" dirty="0"/>
              <a:t>attori</a:t>
            </a:r>
            <a:r>
              <a:rPr lang="it-IT" sz="2800" dirty="0"/>
              <a:t> coinvolti nel network e loro </a:t>
            </a:r>
            <a:r>
              <a:rPr lang="it-IT" sz="2800" u="sng" dirty="0"/>
              <a:t>ruolo</a:t>
            </a:r>
            <a:r>
              <a:rPr lang="it-IT" sz="2800" dirty="0"/>
              <a:t> </a:t>
            </a:r>
          </a:p>
          <a:p>
            <a:pPr marL="800100" lvl="1" indent="-342900">
              <a:buFont typeface="Wingdings" panose="05000000000000000000" pitchFamily="2" charset="2"/>
              <a:buChar char="Ø"/>
              <a:defRPr/>
            </a:pPr>
            <a:r>
              <a:rPr lang="it-IT" sz="2800" dirty="0"/>
              <a:t>tramite una tabella che riporta le fasi (FIND, DESIGN and OPERATION) e le attività di dettaglio indicate da letteratura, </a:t>
            </a:r>
            <a:r>
              <a:rPr lang="it-IT" sz="2800" u="sng" dirty="0"/>
              <a:t>come esse sono state svolte da </a:t>
            </a:r>
            <a:r>
              <a:rPr lang="it-IT" sz="2800" u="sng" dirty="0" err="1" smtClean="0"/>
              <a:t>SIFooD</a:t>
            </a:r>
            <a:r>
              <a:rPr lang="it-IT" sz="2800" dirty="0" smtClean="0"/>
              <a:t> </a:t>
            </a:r>
            <a:r>
              <a:rPr lang="it-IT" sz="2800" dirty="0"/>
              <a:t>(se chiaramente identificabili, altrimenti N.D)</a:t>
            </a:r>
            <a:endParaRPr lang="it-IT" sz="2800" u="sng" dirty="0"/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98089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980728"/>
            <a:ext cx="8291264" cy="5663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800100" indent="-3429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371600" indent="-4572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Calibri" pitchFamily="34" charset="0"/>
              <a:buAutoNum type="arabicPeriod" startAt="2"/>
            </a:pPr>
            <a:r>
              <a:rPr lang="it-IT" altLang="it-IT" sz="2400" b="1" dirty="0">
                <a:solidFill>
                  <a:schemeClr val="tx1"/>
                </a:solidFill>
                <a:cs typeface="Arial" charset="0"/>
              </a:rPr>
              <a:t>DISCUSSIONE: 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it-IT" altLang="it-IT" sz="2400" dirty="0">
                <a:solidFill>
                  <a:schemeClr val="tx1"/>
                </a:solidFill>
                <a:cs typeface="Arial" charset="0"/>
              </a:rPr>
              <a:t>E’ un network di successo? Su </a:t>
            </a:r>
            <a:r>
              <a:rPr lang="it-IT" altLang="it-IT" sz="2400" dirty="0" smtClean="0">
                <a:solidFill>
                  <a:schemeClr val="tx1"/>
                </a:solidFill>
                <a:cs typeface="Arial" charset="0"/>
              </a:rPr>
              <a:t>quale dimensione </a:t>
            </a:r>
            <a:r>
              <a:rPr lang="it-IT" altLang="it-IT" sz="2400" dirty="0">
                <a:solidFill>
                  <a:schemeClr val="tx1"/>
                </a:solidFill>
                <a:cs typeface="Arial" charset="0"/>
              </a:rPr>
              <a:t>basate la vostra impressione</a:t>
            </a:r>
            <a:r>
              <a:rPr lang="it-IT" altLang="it-IT" sz="2400" dirty="0" smtClean="0">
                <a:solidFill>
                  <a:schemeClr val="tx1"/>
                </a:solidFill>
                <a:cs typeface="Arial" charset="0"/>
              </a:rPr>
              <a:t>? Vi possono essere degli indicatori specifici?</a:t>
            </a:r>
            <a:endParaRPr lang="it-IT" altLang="it-IT" sz="2400" dirty="0">
              <a:solidFill>
                <a:schemeClr val="tx1"/>
              </a:solidFill>
              <a:cs typeface="Arial" charset="0"/>
            </a:endParaRP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it-IT" altLang="it-IT" sz="2400" dirty="0">
                <a:solidFill>
                  <a:schemeClr val="tx1"/>
                </a:solidFill>
                <a:cs typeface="Arial" charset="0"/>
              </a:rPr>
              <a:t>Basandovi su indicazioni di letteratura e sul vostro giudizio, il </a:t>
            </a:r>
            <a:r>
              <a:rPr lang="it-IT" altLang="it-IT" sz="2400" u="sng" dirty="0">
                <a:solidFill>
                  <a:schemeClr val="tx1"/>
                </a:solidFill>
                <a:cs typeface="Arial" charset="0"/>
              </a:rPr>
              <a:t>ruolo</a:t>
            </a:r>
            <a:r>
              <a:rPr lang="it-IT" altLang="it-IT" sz="2400" dirty="0">
                <a:solidFill>
                  <a:schemeClr val="tx1"/>
                </a:solidFill>
                <a:cs typeface="Arial" charset="0"/>
              </a:rPr>
              <a:t> degli attori e le </a:t>
            </a:r>
            <a:r>
              <a:rPr lang="it-IT" altLang="it-IT" sz="2400" u="sng" dirty="0">
                <a:solidFill>
                  <a:schemeClr val="tx1"/>
                </a:solidFill>
                <a:cs typeface="Arial" charset="0"/>
              </a:rPr>
              <a:t>attività</a:t>
            </a:r>
            <a:r>
              <a:rPr lang="it-IT" altLang="it-IT" sz="2400" dirty="0">
                <a:solidFill>
                  <a:schemeClr val="tx1"/>
                </a:solidFill>
                <a:cs typeface="Arial" charset="0"/>
              </a:rPr>
              <a:t> condotte da </a:t>
            </a:r>
            <a:r>
              <a:rPr lang="it-IT" altLang="it-IT" sz="2400" dirty="0" err="1" smtClean="0">
                <a:solidFill>
                  <a:schemeClr val="tx1"/>
                </a:solidFill>
                <a:cs typeface="Arial" charset="0"/>
              </a:rPr>
              <a:t>SIFooD</a:t>
            </a:r>
            <a:r>
              <a:rPr lang="it-IT" altLang="it-IT" sz="2400" dirty="0" smtClean="0">
                <a:solidFill>
                  <a:schemeClr val="tx1"/>
                </a:solidFill>
                <a:cs typeface="Arial" charset="0"/>
              </a:rPr>
              <a:t> </a:t>
            </a:r>
            <a:r>
              <a:rPr lang="it-IT" altLang="it-IT" sz="2400" dirty="0">
                <a:solidFill>
                  <a:schemeClr val="tx1"/>
                </a:solidFill>
                <a:cs typeface="Arial" charset="0"/>
              </a:rPr>
              <a:t>in ciascuna fase vi sembrano funzionali al successo del network? In </a:t>
            </a:r>
            <a:r>
              <a:rPr lang="it-IT" altLang="it-IT" sz="2400" dirty="0" smtClean="0">
                <a:solidFill>
                  <a:schemeClr val="tx1"/>
                </a:solidFill>
                <a:cs typeface="Arial" charset="0"/>
              </a:rPr>
              <a:t>particolare, con riferimento alle attività di ciascuna fase:</a:t>
            </a:r>
            <a:endParaRPr lang="it-IT" altLang="it-IT" sz="2400" dirty="0">
              <a:solidFill>
                <a:schemeClr val="tx1"/>
              </a:solidFill>
              <a:cs typeface="Arial" charset="0"/>
            </a:endParaRPr>
          </a:p>
          <a:p>
            <a:pPr lvl="2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it-IT" altLang="it-IT" sz="2400" dirty="0">
                <a:solidFill>
                  <a:schemeClr val="tx1"/>
                </a:solidFill>
                <a:cs typeface="Arial" charset="0"/>
              </a:rPr>
              <a:t>evidenziate quali sono funzionali al successo e quali no</a:t>
            </a:r>
          </a:p>
          <a:p>
            <a:pPr lvl="2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it-IT" altLang="it-IT" sz="2400" dirty="0">
                <a:solidFill>
                  <a:schemeClr val="tx1"/>
                </a:solidFill>
                <a:cs typeface="Arial" charset="0"/>
              </a:rPr>
              <a:t>andava fatto qualcosa di diverso fin dall’inizio? E’ partito bene? Quale è la fase che presenta maggiori criticità? Quale ruolo?</a:t>
            </a:r>
          </a:p>
          <a:p>
            <a:pPr lvl="2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it-IT" altLang="it-IT" sz="2400" dirty="0">
                <a:solidFill>
                  <a:schemeClr val="tx1"/>
                </a:solidFill>
                <a:cs typeface="Arial" charset="0"/>
              </a:rPr>
              <a:t>che dire delle attività eventualmente non svolte?</a:t>
            </a:r>
          </a:p>
        </p:txBody>
      </p:sp>
      <p:sp>
        <p:nvSpPr>
          <p:cNvPr id="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l"/>
            <a:r>
              <a:rPr lang="it-IT" altLang="it-IT" sz="2800" dirty="0" smtClean="0">
                <a:ea typeface="ＭＳ Ｐゴシック" pitchFamily="34" charset="-128"/>
              </a:rPr>
              <a:t/>
            </a:r>
            <a:br>
              <a:rPr lang="it-IT" altLang="it-IT" sz="2800" dirty="0" smtClean="0">
                <a:ea typeface="ＭＳ Ｐゴシック" pitchFamily="34" charset="-128"/>
              </a:rPr>
            </a:br>
            <a:r>
              <a:rPr lang="it-IT" altLang="it-IT" sz="4000" b="1" dirty="0" smtClean="0">
                <a:ea typeface="ＭＳ Ｐゴシック" pitchFamily="34" charset="-128"/>
              </a:rPr>
              <a:t>4. Il caso </a:t>
            </a:r>
            <a:r>
              <a:rPr lang="it-IT" altLang="it-IT" sz="4000" b="1" dirty="0" err="1" smtClean="0">
                <a:ea typeface="ＭＳ Ｐゴシック" pitchFamily="34" charset="-128"/>
              </a:rPr>
              <a:t>SIFooD</a:t>
            </a:r>
            <a:r>
              <a:rPr lang="it-IT" altLang="it-IT" sz="2800" b="1" dirty="0" smtClean="0">
                <a:ea typeface="ＭＳ Ｐゴシック" pitchFamily="34" charset="-128"/>
              </a:rPr>
              <a:t/>
            </a:r>
            <a:br>
              <a:rPr lang="it-IT" altLang="it-IT" sz="2800" b="1" dirty="0" smtClean="0">
                <a:ea typeface="ＭＳ Ｐゴシック" pitchFamily="34" charset="-128"/>
              </a:rPr>
            </a:br>
            <a:r>
              <a:rPr lang="it-IT" altLang="it-IT" sz="2800" b="1" dirty="0" smtClean="0">
                <a:ea typeface="ＭＳ Ｐゴシック" pitchFamily="34" charset="-128"/>
              </a:rPr>
              <a:t/>
            </a:r>
            <a:br>
              <a:rPr lang="it-IT" altLang="it-IT" sz="2800" b="1" dirty="0" smtClean="0">
                <a:ea typeface="ＭＳ Ｐゴシック" pitchFamily="34" charset="-128"/>
              </a:rPr>
            </a:br>
            <a:endParaRPr lang="it-IT" altLang="it-IT" sz="2800" b="1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157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t-IT" altLang="it-IT" sz="4000" b="1" dirty="0" smtClean="0">
                <a:ea typeface="ＭＳ Ｐゴシック" pitchFamily="34" charset="-128"/>
              </a:rPr>
              <a:t>4. Il caso </a:t>
            </a:r>
            <a:r>
              <a:rPr lang="it-IT" altLang="it-IT" sz="4000" b="1" dirty="0" err="1" smtClean="0">
                <a:ea typeface="ＭＳ Ｐゴシック" pitchFamily="34" charset="-128"/>
              </a:rPr>
              <a:t>SIFooD</a:t>
            </a:r>
            <a:r>
              <a:rPr lang="it-IT" altLang="it-IT" b="1" dirty="0" smtClean="0">
                <a:ea typeface="ＭＳ Ｐゴシック" pitchFamily="34" charset="-128"/>
              </a:rPr>
              <a:t/>
            </a:r>
            <a:br>
              <a:rPr lang="it-IT" altLang="it-IT" b="1" dirty="0" smtClean="0">
                <a:ea typeface="ＭＳ Ｐゴシック" pitchFamily="34" charset="-128"/>
              </a:rPr>
            </a:br>
            <a:endParaRPr lang="it-IT" dirty="0"/>
          </a:p>
        </p:txBody>
      </p:sp>
      <p:sp>
        <p:nvSpPr>
          <p:cNvPr id="4" name="Segnaposto contenuto 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buFont typeface="+mj-lt"/>
              <a:buAutoNum type="arabicPeriod" startAt="3"/>
              <a:defRPr/>
            </a:pPr>
            <a:r>
              <a:rPr lang="it-IT" sz="3200" b="1" dirty="0"/>
              <a:t>PROPOSTE per TO BE:</a:t>
            </a:r>
          </a:p>
          <a:p>
            <a:pPr marL="457200" indent="-457200">
              <a:buFont typeface="+mj-lt"/>
              <a:buAutoNum type="arabicPeriod" startAt="3"/>
              <a:defRPr/>
            </a:pPr>
            <a:endParaRPr lang="it-IT" sz="3200" b="1" dirty="0"/>
          </a:p>
          <a:p>
            <a:pPr marL="800100" lvl="1" indent="-342900">
              <a:buFont typeface="Wingdings" panose="05000000000000000000" pitchFamily="2" charset="2"/>
              <a:buChar char="Ø"/>
              <a:defRPr/>
            </a:pPr>
            <a:r>
              <a:rPr lang="it-IT" sz="2600" dirty="0"/>
              <a:t>cosa è possibile fare per rivitalizzare il network?  </a:t>
            </a:r>
          </a:p>
          <a:p>
            <a:pPr marL="800100" lvl="1" indent="-342900">
              <a:buFont typeface="Wingdings" panose="05000000000000000000" pitchFamily="2" charset="2"/>
              <a:buChar char="Ø"/>
              <a:defRPr/>
            </a:pPr>
            <a:r>
              <a:rPr lang="it-IT" sz="2600" dirty="0"/>
              <a:t>Su quale ruolo o fase/attività vi sembra possibile e/o più opportuno intervenire?       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361116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it-IT" altLang="it-IT" sz="4000" b="1" dirty="0" smtClean="0">
                <a:ea typeface="ＭＳ Ｐゴシック" pitchFamily="34" charset="-128"/>
              </a:rPr>
              <a:t>Agenda</a:t>
            </a:r>
            <a:r>
              <a:rPr lang="it-IT" altLang="it-IT" dirty="0" smtClean="0">
                <a:ea typeface="ＭＳ Ｐゴシック" pitchFamily="34" charset="-128"/>
              </a:rPr>
              <a:t/>
            </a:r>
            <a:br>
              <a:rPr lang="it-IT" altLang="it-IT" dirty="0" smtClean="0">
                <a:ea typeface="ＭＳ Ｐゴシック" pitchFamily="34" charset="-128"/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 typeface="Calibri" pitchFamily="34" charset="0"/>
              <a:buAutoNum type="arabicPeriod"/>
            </a:pPr>
            <a:r>
              <a:rPr lang="it-IT" altLang="it-IT" dirty="0" smtClean="0">
                <a:solidFill>
                  <a:schemeClr val="tx1"/>
                </a:solidFill>
                <a:cs typeface="Arial" charset="0"/>
              </a:rPr>
              <a:t>Definizione di Strategic </a:t>
            </a:r>
            <a:r>
              <a:rPr lang="it-IT" altLang="it-IT" dirty="0" err="1" smtClean="0">
                <a:solidFill>
                  <a:schemeClr val="tx1"/>
                </a:solidFill>
                <a:cs typeface="Arial" charset="0"/>
              </a:rPr>
              <a:t>Multipartner</a:t>
            </a:r>
            <a:r>
              <a:rPr lang="it-IT" altLang="it-IT" dirty="0" smtClean="0">
                <a:solidFill>
                  <a:schemeClr val="tx1"/>
                </a:solidFill>
                <a:cs typeface="Arial" charset="0"/>
              </a:rPr>
              <a:t> Networks  (SMN)</a:t>
            </a:r>
          </a:p>
          <a:p>
            <a:pPr>
              <a:spcBef>
                <a:spcPct val="0"/>
              </a:spcBef>
              <a:buFont typeface="Calibri" pitchFamily="34" charset="0"/>
              <a:buAutoNum type="arabicPeriod"/>
            </a:pPr>
            <a:r>
              <a:rPr lang="it-IT" altLang="it-IT" dirty="0" smtClean="0">
                <a:solidFill>
                  <a:schemeClr val="tx1"/>
                </a:solidFill>
                <a:cs typeface="Arial" charset="0"/>
              </a:rPr>
              <a:t>Organizzazione, gestione e performance («indicatori di successo»)  di </a:t>
            </a:r>
            <a:r>
              <a:rPr lang="it-IT" altLang="it-IT" dirty="0" err="1" smtClean="0">
                <a:solidFill>
                  <a:schemeClr val="tx1"/>
                </a:solidFill>
                <a:cs typeface="Arial" charset="0"/>
              </a:rPr>
              <a:t>SMNs</a:t>
            </a:r>
            <a:r>
              <a:rPr lang="it-IT" altLang="it-IT" dirty="0" smtClean="0">
                <a:solidFill>
                  <a:schemeClr val="tx1"/>
                </a:solidFill>
                <a:cs typeface="Arial" charset="0"/>
              </a:rPr>
              <a:t>: un quadro di riferimento </a:t>
            </a:r>
          </a:p>
          <a:p>
            <a:pPr>
              <a:spcBef>
                <a:spcPct val="0"/>
              </a:spcBef>
              <a:buFont typeface="Calibri" pitchFamily="34" charset="0"/>
              <a:buAutoNum type="arabicPeriod"/>
            </a:pPr>
            <a:r>
              <a:rPr lang="it-IT" altLang="it-IT" dirty="0" smtClean="0">
                <a:solidFill>
                  <a:schemeClr val="tx1"/>
                </a:solidFill>
                <a:cs typeface="Arial" charset="0"/>
              </a:rPr>
              <a:t>Principali evidenze da letteratura: ruoli e attività per network di successo</a:t>
            </a:r>
          </a:p>
          <a:p>
            <a:pPr>
              <a:spcBef>
                <a:spcPct val="0"/>
              </a:spcBef>
              <a:buFont typeface="Calibri" pitchFamily="34" charset="0"/>
              <a:buAutoNum type="arabicPeriod"/>
            </a:pPr>
            <a:r>
              <a:rPr lang="it-IT" altLang="it-IT" dirty="0" smtClean="0">
                <a:solidFill>
                  <a:schemeClr val="tx1"/>
                </a:solidFill>
                <a:cs typeface="Arial" charset="0"/>
              </a:rPr>
              <a:t>Il caso </a:t>
            </a:r>
            <a:r>
              <a:rPr lang="it-IT" altLang="it-IT" dirty="0" err="1" smtClean="0">
                <a:solidFill>
                  <a:schemeClr val="tx1"/>
                </a:solidFill>
                <a:cs typeface="Arial" charset="0"/>
              </a:rPr>
              <a:t>SIFooD</a:t>
            </a:r>
            <a:endParaRPr lang="en-US" altLang="it-IT" dirty="0" smtClean="0">
              <a:solidFill>
                <a:schemeClr val="tx1"/>
              </a:solidFill>
              <a:cs typeface="Arial" charset="0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1709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t-IT" sz="3600" b="1" dirty="0" smtClean="0"/>
              <a:t>Open innovation (</a:t>
            </a:r>
            <a:r>
              <a:rPr lang="it-IT" sz="3600" b="1" dirty="0" err="1" smtClean="0"/>
              <a:t>at</a:t>
            </a:r>
            <a:r>
              <a:rPr lang="it-IT" sz="3600" b="1" dirty="0" smtClean="0"/>
              <a:t> the </a:t>
            </a:r>
            <a:r>
              <a:rPr lang="it-IT" sz="3600" b="1" dirty="0" err="1" smtClean="0"/>
              <a:t>project</a:t>
            </a:r>
            <a:r>
              <a:rPr lang="it-IT" sz="3600" b="1" dirty="0" smtClean="0"/>
              <a:t> </a:t>
            </a:r>
            <a:r>
              <a:rPr lang="it-IT" sz="3600" b="1" dirty="0" err="1" smtClean="0"/>
              <a:t>level</a:t>
            </a:r>
            <a:r>
              <a:rPr lang="it-IT" sz="3600" b="1" dirty="0" smtClean="0"/>
              <a:t>)</a:t>
            </a:r>
            <a:endParaRPr lang="it-IT" sz="3600" b="1" dirty="0"/>
          </a:p>
        </p:txBody>
      </p:sp>
      <p:pic>
        <p:nvPicPr>
          <p:cNvPr id="4" name="Picture 9" descr="http://thumbs.dreamstime.com/thumbsmall_179/1188473079Mmh35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9351980">
            <a:off x="3049909" y="3071837"/>
            <a:ext cx="1033463" cy="103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arrotondato 4"/>
          <p:cNvSpPr/>
          <p:nvPr/>
        </p:nvSpPr>
        <p:spPr>
          <a:xfrm>
            <a:off x="579759" y="1844700"/>
            <a:ext cx="2808288" cy="72072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dirty="0"/>
              <a:t>OI </a:t>
            </a:r>
            <a:r>
              <a:rPr lang="it-IT" sz="1600" dirty="0" err="1"/>
              <a:t>project</a:t>
            </a:r>
            <a:r>
              <a:rPr lang="it-IT" sz="1600" dirty="0"/>
              <a:t> </a:t>
            </a:r>
            <a:r>
              <a:rPr lang="it-IT" sz="1600" dirty="0" err="1"/>
              <a:t>analysis</a:t>
            </a:r>
            <a:r>
              <a:rPr lang="it-IT" sz="1600" dirty="0"/>
              <a:t>:</a:t>
            </a:r>
          </a:p>
          <a:p>
            <a:pPr algn="ctr">
              <a:defRPr/>
            </a:pPr>
            <a:r>
              <a:rPr lang="it-IT" sz="1200" dirty="0" err="1"/>
              <a:t>Objectives</a:t>
            </a:r>
            <a:r>
              <a:rPr lang="it-IT" sz="1200" dirty="0"/>
              <a:t>, </a:t>
            </a:r>
            <a:r>
              <a:rPr lang="it-IT" sz="1200" dirty="0" err="1"/>
              <a:t>risks</a:t>
            </a:r>
            <a:r>
              <a:rPr lang="it-IT" sz="1200" dirty="0"/>
              <a:t>, </a:t>
            </a:r>
            <a:r>
              <a:rPr lang="it-IT" sz="1200" dirty="0" err="1"/>
              <a:t>partners</a:t>
            </a:r>
            <a:r>
              <a:rPr lang="it-IT" sz="1200" dirty="0"/>
              <a:t>, </a:t>
            </a:r>
            <a:r>
              <a:rPr lang="it-IT" sz="1200" dirty="0" err="1"/>
              <a:t>content</a:t>
            </a:r>
            <a:endParaRPr lang="it-IT" sz="1200" dirty="0"/>
          </a:p>
        </p:txBody>
      </p:sp>
      <p:sp>
        <p:nvSpPr>
          <p:cNvPr id="6" name="Rettangolo arrotondato 5"/>
          <p:cNvSpPr/>
          <p:nvPr/>
        </p:nvSpPr>
        <p:spPr>
          <a:xfrm>
            <a:off x="665484" y="3429025"/>
            <a:ext cx="2636838" cy="136842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dirty="0"/>
              <a:t>OI </a:t>
            </a:r>
            <a:r>
              <a:rPr lang="it-IT" sz="1600" dirty="0" err="1"/>
              <a:t>project</a:t>
            </a:r>
            <a:r>
              <a:rPr lang="it-IT" sz="1600" dirty="0"/>
              <a:t> model:</a:t>
            </a:r>
          </a:p>
          <a:p>
            <a:pPr algn="ctr">
              <a:defRPr/>
            </a:pPr>
            <a:r>
              <a:rPr lang="it-IT" sz="1200" dirty="0" err="1"/>
              <a:t>Partners</a:t>
            </a:r>
            <a:r>
              <a:rPr lang="it-IT" sz="1200" dirty="0"/>
              <a:t>, </a:t>
            </a:r>
            <a:r>
              <a:rPr lang="it-IT" sz="1200" dirty="0" err="1"/>
              <a:t>phases</a:t>
            </a:r>
            <a:r>
              <a:rPr lang="it-IT" sz="1200" dirty="0"/>
              <a:t> of the </a:t>
            </a:r>
            <a:r>
              <a:rPr lang="it-IT" sz="1200" dirty="0" err="1"/>
              <a:t>innovation</a:t>
            </a:r>
            <a:r>
              <a:rPr lang="it-IT" sz="1200" dirty="0"/>
              <a:t> </a:t>
            </a:r>
            <a:r>
              <a:rPr lang="it-IT" sz="1200" dirty="0" err="1"/>
              <a:t>process</a:t>
            </a:r>
            <a:r>
              <a:rPr lang="it-IT" sz="1200" dirty="0"/>
              <a:t>, </a:t>
            </a:r>
            <a:r>
              <a:rPr lang="it-IT" sz="1200" dirty="0" err="1"/>
              <a:t>organisational</a:t>
            </a:r>
            <a:r>
              <a:rPr lang="it-IT" sz="1200" dirty="0"/>
              <a:t> </a:t>
            </a:r>
            <a:r>
              <a:rPr lang="it-IT" sz="1200" dirty="0" err="1"/>
              <a:t>form</a:t>
            </a:r>
            <a:r>
              <a:rPr lang="it-IT" sz="1200" dirty="0"/>
              <a:t>, </a:t>
            </a:r>
            <a:r>
              <a:rPr lang="it-IT" sz="1200" dirty="0" err="1"/>
              <a:t>governance</a:t>
            </a:r>
            <a:r>
              <a:rPr lang="it-IT" sz="1200" dirty="0"/>
              <a:t>, </a:t>
            </a:r>
            <a:r>
              <a:rPr lang="it-IT" sz="1200" dirty="0" err="1"/>
              <a:t>openness</a:t>
            </a:r>
            <a:r>
              <a:rPr lang="it-IT" sz="1200" dirty="0"/>
              <a:t> </a:t>
            </a:r>
            <a:r>
              <a:rPr lang="it-IT" sz="1200" dirty="0" err="1"/>
              <a:t>direction</a:t>
            </a:r>
            <a:endParaRPr lang="it-IT" sz="1200" dirty="0"/>
          </a:p>
          <a:p>
            <a:pPr algn="ctr">
              <a:defRPr/>
            </a:pPr>
            <a:endParaRPr lang="it-IT" sz="1200" dirty="0"/>
          </a:p>
        </p:txBody>
      </p:sp>
      <p:sp>
        <p:nvSpPr>
          <p:cNvPr id="7" name="Rettangolo arrotondato 6"/>
          <p:cNvSpPr/>
          <p:nvPr/>
        </p:nvSpPr>
        <p:spPr>
          <a:xfrm>
            <a:off x="1109984" y="5662637"/>
            <a:ext cx="2232025" cy="57467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dirty="0"/>
              <a:t>OI </a:t>
            </a:r>
            <a:r>
              <a:rPr lang="it-IT" sz="1600" dirty="0" err="1"/>
              <a:t>project</a:t>
            </a:r>
            <a:r>
              <a:rPr lang="it-IT" sz="1600" dirty="0"/>
              <a:t> planning and </a:t>
            </a:r>
            <a:r>
              <a:rPr lang="it-IT" sz="1600" dirty="0" err="1"/>
              <a:t>implementation</a:t>
            </a:r>
            <a:endParaRPr lang="it-IT" sz="1600" dirty="0"/>
          </a:p>
        </p:txBody>
      </p:sp>
      <p:sp>
        <p:nvSpPr>
          <p:cNvPr id="8" name="Rettangolo arrotondato 7"/>
          <p:cNvSpPr/>
          <p:nvPr/>
        </p:nvSpPr>
        <p:spPr>
          <a:xfrm>
            <a:off x="5472434" y="5661050"/>
            <a:ext cx="2232025" cy="50482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dirty="0"/>
              <a:t>OI </a:t>
            </a:r>
            <a:r>
              <a:rPr lang="it-IT" sz="1600" dirty="0" err="1"/>
              <a:t>project</a:t>
            </a:r>
            <a:r>
              <a:rPr lang="it-IT" sz="1600" dirty="0"/>
              <a:t> </a:t>
            </a:r>
            <a:r>
              <a:rPr lang="it-IT" sz="1600" dirty="0" err="1" smtClean="0"/>
              <a:t>monitoring</a:t>
            </a:r>
            <a:endParaRPr lang="it-IT" sz="1600" dirty="0"/>
          </a:p>
        </p:txBody>
      </p:sp>
      <p:sp>
        <p:nvSpPr>
          <p:cNvPr id="9" name="Rettangolo arrotondato 8"/>
          <p:cNvSpPr/>
          <p:nvPr/>
        </p:nvSpPr>
        <p:spPr>
          <a:xfrm>
            <a:off x="6588447" y="4005287"/>
            <a:ext cx="2232025" cy="50482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dirty="0"/>
              <a:t>OI </a:t>
            </a:r>
            <a:r>
              <a:rPr lang="it-IT" sz="1600" dirty="0" err="1"/>
              <a:t>project</a:t>
            </a:r>
            <a:r>
              <a:rPr lang="it-IT" sz="1600" dirty="0"/>
              <a:t> </a:t>
            </a:r>
            <a:r>
              <a:rPr lang="it-IT" sz="1600" dirty="0" err="1"/>
              <a:t>corrective</a:t>
            </a:r>
            <a:r>
              <a:rPr lang="it-IT" sz="1600" dirty="0"/>
              <a:t> </a:t>
            </a:r>
            <a:r>
              <a:rPr lang="it-IT" sz="1600" dirty="0" err="1"/>
              <a:t>actions</a:t>
            </a:r>
            <a:endParaRPr lang="it-IT" sz="1600" dirty="0"/>
          </a:p>
        </p:txBody>
      </p:sp>
      <p:sp>
        <p:nvSpPr>
          <p:cNvPr id="10" name="CasellaDiTesto 2"/>
          <p:cNvSpPr txBox="1">
            <a:spLocks noChangeArrowheads="1"/>
          </p:cNvSpPr>
          <p:nvPr/>
        </p:nvSpPr>
        <p:spPr bwMode="auto">
          <a:xfrm>
            <a:off x="3507109" y="2997225"/>
            <a:ext cx="19446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it-IT" sz="1800"/>
              <a:t>Negotiation with partners</a:t>
            </a:r>
          </a:p>
        </p:txBody>
      </p:sp>
      <p:sp>
        <p:nvSpPr>
          <p:cNvPr id="11" name="Freccia a destra con strisce 10"/>
          <p:cNvSpPr/>
          <p:nvPr/>
        </p:nvSpPr>
        <p:spPr>
          <a:xfrm rot="5400000">
            <a:off x="1614016" y="2709093"/>
            <a:ext cx="649288" cy="574675"/>
          </a:xfrm>
          <a:prstGeom prst="stripedRightArrow">
            <a:avLst/>
          </a:prstGeom>
          <a:solidFill>
            <a:srgbClr val="66FFFF"/>
          </a:solidFill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2" name="Freccia a destra con strisce 11"/>
          <p:cNvSpPr/>
          <p:nvPr/>
        </p:nvSpPr>
        <p:spPr>
          <a:xfrm rot="5400000">
            <a:off x="1614016" y="4977631"/>
            <a:ext cx="649287" cy="574675"/>
          </a:xfrm>
          <a:prstGeom prst="stripedRightArrow">
            <a:avLst/>
          </a:prstGeom>
          <a:solidFill>
            <a:srgbClr val="66FFFF"/>
          </a:solidFill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3" name="Freccia a destra con strisce 12"/>
          <p:cNvSpPr/>
          <p:nvPr/>
        </p:nvSpPr>
        <p:spPr>
          <a:xfrm>
            <a:off x="3829372" y="5662637"/>
            <a:ext cx="1287462" cy="574675"/>
          </a:xfrm>
          <a:prstGeom prst="stripedRightArrow">
            <a:avLst/>
          </a:prstGeom>
          <a:solidFill>
            <a:srgbClr val="66FFFF"/>
          </a:solidFill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4" name="Freccia a destra con strisce 13"/>
          <p:cNvSpPr/>
          <p:nvPr/>
        </p:nvSpPr>
        <p:spPr>
          <a:xfrm rot="16200000">
            <a:off x="6878166" y="4825231"/>
            <a:ext cx="649287" cy="574675"/>
          </a:xfrm>
          <a:prstGeom prst="stripedRightArrow">
            <a:avLst/>
          </a:prstGeom>
          <a:solidFill>
            <a:srgbClr val="66FFFF"/>
          </a:solidFill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cxnSp>
        <p:nvCxnSpPr>
          <p:cNvPr id="15" name="Connettore 2 14"/>
          <p:cNvCxnSpPr>
            <a:stCxn id="9" idx="1"/>
            <a:endCxn id="5" idx="3"/>
          </p:cNvCxnSpPr>
          <p:nvPr/>
        </p:nvCxnSpPr>
        <p:spPr>
          <a:xfrm flipH="1" flipV="1">
            <a:off x="3388047" y="2205062"/>
            <a:ext cx="3200400" cy="20526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Connettore 2 15"/>
          <p:cNvCxnSpPr>
            <a:stCxn id="9" idx="1"/>
          </p:cNvCxnSpPr>
          <p:nvPr/>
        </p:nvCxnSpPr>
        <p:spPr>
          <a:xfrm flipH="1">
            <a:off x="3302322" y="4257700"/>
            <a:ext cx="3286125" cy="142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Connettore 2 16"/>
          <p:cNvCxnSpPr>
            <a:stCxn id="9" idx="1"/>
            <a:endCxn id="7" idx="3"/>
          </p:cNvCxnSpPr>
          <p:nvPr/>
        </p:nvCxnSpPr>
        <p:spPr>
          <a:xfrm flipH="1">
            <a:off x="3342009" y="4257700"/>
            <a:ext cx="3246438" cy="16922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3402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t-IT" altLang="it-IT" sz="2800" dirty="0" smtClean="0">
                <a:ea typeface="ＭＳ Ｐゴシック" pitchFamily="34" charset="-128"/>
              </a:rPr>
              <a:t/>
            </a:r>
            <a:br>
              <a:rPr lang="it-IT" altLang="it-IT" sz="2800" dirty="0" smtClean="0">
                <a:ea typeface="ＭＳ Ｐゴシック" pitchFamily="34" charset="-128"/>
              </a:rPr>
            </a:br>
            <a:r>
              <a:rPr lang="it-IT" altLang="it-IT" sz="4000" b="1" dirty="0" smtClean="0">
                <a:ea typeface="ＭＳ Ｐゴシック" pitchFamily="34" charset="-128"/>
              </a:rPr>
              <a:t>1.</a:t>
            </a:r>
            <a:r>
              <a:rPr lang="it-IT" altLang="it-IT" sz="4000" dirty="0" smtClean="0">
                <a:ea typeface="ＭＳ Ｐゴシック" pitchFamily="34" charset="-128"/>
              </a:rPr>
              <a:t> </a:t>
            </a:r>
            <a:r>
              <a:rPr lang="it-IT" altLang="it-IT" sz="4000" b="1" dirty="0" smtClean="0">
                <a:ea typeface="ＭＳ Ｐゴシック" pitchFamily="34" charset="-128"/>
              </a:rPr>
              <a:t>Definizione di Strategic </a:t>
            </a:r>
            <a:r>
              <a:rPr lang="it-IT" altLang="it-IT" sz="4000" b="1" dirty="0" err="1" smtClean="0">
                <a:ea typeface="ＭＳ Ｐゴシック" pitchFamily="34" charset="-128"/>
              </a:rPr>
              <a:t>Multipartner</a:t>
            </a:r>
            <a:r>
              <a:rPr lang="it-IT" altLang="it-IT" sz="4000" b="1" dirty="0" smtClean="0">
                <a:ea typeface="ＭＳ Ｐゴシック" pitchFamily="34" charset="-128"/>
              </a:rPr>
              <a:t> Networks  (SMN)</a:t>
            </a:r>
            <a:br>
              <a:rPr lang="it-IT" altLang="it-IT" sz="4000" b="1" dirty="0" smtClean="0">
                <a:ea typeface="ＭＳ Ｐゴシック" pitchFamily="34" charset="-128"/>
              </a:rPr>
            </a:br>
            <a:r>
              <a:rPr lang="it-IT" altLang="it-IT" sz="3100" b="1" dirty="0" smtClean="0">
                <a:ea typeface="ＭＳ Ｐゴシック" pitchFamily="34" charset="-128"/>
              </a:rPr>
              <a:t/>
            </a:r>
            <a:br>
              <a:rPr lang="it-IT" altLang="it-IT" sz="3100" b="1" dirty="0" smtClean="0">
                <a:ea typeface="ＭＳ Ｐゴシック" pitchFamily="34" charset="-128"/>
              </a:rPr>
            </a:br>
            <a:endParaRPr lang="it-IT" altLang="it-IT" sz="3100" b="1" dirty="0" smtClean="0">
              <a:ea typeface="ＭＳ Ｐゴシック" pitchFamily="34" charset="-128"/>
            </a:endParaRPr>
          </a:p>
        </p:txBody>
      </p:sp>
      <p:sp>
        <p:nvSpPr>
          <p:cNvPr id="5" name="CasellaDiTesto 3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333212"/>
            <a:ext cx="8363272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it-IT" altLang="it-IT" sz="2800" dirty="0">
                <a:solidFill>
                  <a:schemeClr val="tx1"/>
                </a:solidFill>
                <a:cs typeface="Arial" charset="0"/>
              </a:rPr>
              <a:t>Una serie di relazioni strategiche verticali (fornitore-cliente) e/o orizzontali (fra imprese che svolgono la stessa attività), intenzionalmente formate e gestite, con molteplici partner, giuridicamente indipendenti, caratterizzate da una gestione condivisa e dal perseguimento di un comune obiettivo, che richiede l’interazione dei partner (</a:t>
            </a:r>
            <a:r>
              <a:rPr lang="it-IT" altLang="it-IT" sz="2800" dirty="0" err="1">
                <a:solidFill>
                  <a:schemeClr val="tx1"/>
                </a:solidFill>
                <a:cs typeface="Arial" charset="0"/>
              </a:rPr>
              <a:t>Partanen</a:t>
            </a:r>
            <a:r>
              <a:rPr lang="it-IT" altLang="it-IT" sz="2800" dirty="0">
                <a:solidFill>
                  <a:schemeClr val="tx1"/>
                </a:solidFill>
                <a:cs typeface="Arial" charset="0"/>
              </a:rPr>
              <a:t> and </a:t>
            </a:r>
            <a:r>
              <a:rPr lang="it-IT" altLang="it-IT" sz="2800" dirty="0" err="1">
                <a:solidFill>
                  <a:schemeClr val="tx1"/>
                </a:solidFill>
                <a:cs typeface="Arial" charset="0"/>
              </a:rPr>
              <a:t>Möller</a:t>
            </a:r>
            <a:r>
              <a:rPr lang="it-IT" altLang="it-IT" sz="2800" dirty="0">
                <a:solidFill>
                  <a:schemeClr val="tx1"/>
                </a:solidFill>
                <a:cs typeface="Arial" charset="0"/>
              </a:rPr>
              <a:t>, 2012)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it-IT" altLang="it-IT" sz="2800" dirty="0">
                <a:solidFill>
                  <a:schemeClr val="tx1"/>
                </a:solidFill>
                <a:cs typeface="Arial" charset="0"/>
              </a:rPr>
              <a:t>Chiaramente differente dai cosiddetti «</a:t>
            </a:r>
            <a:r>
              <a:rPr lang="it-IT" altLang="it-IT" sz="2800" dirty="0" err="1">
                <a:solidFill>
                  <a:schemeClr val="tx1"/>
                </a:solidFill>
                <a:cs typeface="Arial" charset="0"/>
              </a:rPr>
              <a:t>hub-driven</a:t>
            </a:r>
            <a:r>
              <a:rPr lang="it-IT" altLang="it-IT" sz="2800" dirty="0">
                <a:solidFill>
                  <a:schemeClr val="tx1"/>
                </a:solidFill>
                <a:cs typeface="Arial" charset="0"/>
              </a:rPr>
              <a:t>» </a:t>
            </a:r>
            <a:r>
              <a:rPr lang="it-IT" altLang="it-IT" sz="2800" dirty="0" err="1">
                <a:solidFill>
                  <a:schemeClr val="tx1"/>
                </a:solidFill>
                <a:cs typeface="Arial" charset="0"/>
              </a:rPr>
              <a:t>strategic</a:t>
            </a:r>
            <a:r>
              <a:rPr lang="it-IT" altLang="it-IT" sz="2800" dirty="0">
                <a:solidFill>
                  <a:schemeClr val="tx1"/>
                </a:solidFill>
                <a:cs typeface="Arial" charset="0"/>
              </a:rPr>
              <a:t> network dove le relazioni sono diadiche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it-IT" altLang="it-IT" sz="2800" dirty="0">
                <a:solidFill>
                  <a:schemeClr val="tx1"/>
                </a:solidFill>
                <a:cs typeface="Arial" charset="0"/>
              </a:rPr>
              <a:t>Costituito prevalentemente da piccole e medie imprese    </a:t>
            </a:r>
            <a:endParaRPr lang="en-US" altLang="it-IT" sz="2800" dirty="0">
              <a:solidFill>
                <a:schemeClr val="tx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30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t-IT" altLang="it-IT" sz="2800" dirty="0" smtClean="0">
                <a:ea typeface="ＭＳ Ｐゴシック" pitchFamily="34" charset="-128"/>
              </a:rPr>
              <a:t/>
            </a:r>
            <a:br>
              <a:rPr lang="it-IT" altLang="it-IT" sz="2800" dirty="0" smtClean="0">
                <a:ea typeface="ＭＳ Ｐゴシック" pitchFamily="34" charset="-128"/>
              </a:rPr>
            </a:br>
            <a:r>
              <a:rPr lang="it-IT" altLang="it-IT" sz="2800" dirty="0" smtClean="0">
                <a:ea typeface="ＭＳ Ｐゴシック" pitchFamily="34" charset="-128"/>
              </a:rPr>
              <a:t/>
            </a:r>
            <a:br>
              <a:rPr lang="it-IT" altLang="it-IT" sz="2800" dirty="0" smtClean="0">
                <a:ea typeface="ＭＳ Ｐゴシック" pitchFamily="34" charset="-128"/>
              </a:rPr>
            </a:br>
            <a:r>
              <a:rPr lang="it-IT" altLang="it-IT" sz="3600" b="1" dirty="0" smtClean="0">
                <a:ea typeface="ＭＳ Ｐゴシック" pitchFamily="34" charset="-128"/>
              </a:rPr>
              <a:t>2. Organizzazione, gestione e performance («indicatori di successo»)  di </a:t>
            </a:r>
            <a:r>
              <a:rPr lang="it-IT" altLang="it-IT" sz="3600" b="1" dirty="0" err="1" smtClean="0">
                <a:ea typeface="ＭＳ Ｐゴシック" pitchFamily="34" charset="-128"/>
              </a:rPr>
              <a:t>SMNs</a:t>
            </a:r>
            <a:r>
              <a:rPr lang="it-IT" altLang="it-IT" sz="3600" b="1" dirty="0" smtClean="0">
                <a:ea typeface="ＭＳ Ｐゴシック" pitchFamily="34" charset="-128"/>
              </a:rPr>
              <a:t>: un quadro di </a:t>
            </a:r>
            <a:r>
              <a:rPr lang="it-IT" altLang="it-IT" sz="3600" b="1" dirty="0" smtClean="0">
                <a:ea typeface="ＭＳ Ｐゴシック" pitchFamily="34" charset="-128"/>
              </a:rPr>
              <a:t>riferimento </a:t>
            </a:r>
            <a:r>
              <a:rPr lang="it-IT" altLang="it-IT" sz="3600" b="1" dirty="0" smtClean="0">
                <a:ea typeface="ＭＳ Ｐゴシック" pitchFamily="34" charset="-128"/>
              </a:rPr>
              <a:t/>
            </a:r>
            <a:br>
              <a:rPr lang="it-IT" altLang="it-IT" sz="3600" b="1" dirty="0" smtClean="0">
                <a:ea typeface="ＭＳ Ｐゴシック" pitchFamily="34" charset="-128"/>
              </a:rPr>
            </a:br>
            <a:r>
              <a:rPr lang="it-IT" altLang="it-IT" sz="2800" dirty="0" smtClean="0">
                <a:ea typeface="ＭＳ Ｐゴシック" pitchFamily="34" charset="-128"/>
              </a:rPr>
              <a:t/>
            </a:r>
            <a:br>
              <a:rPr lang="it-IT" altLang="it-IT" sz="2800" dirty="0" smtClean="0">
                <a:ea typeface="ＭＳ Ｐゴシック" pitchFamily="34" charset="-128"/>
              </a:rPr>
            </a:br>
            <a:endParaRPr lang="it-IT" altLang="it-IT" sz="2800" dirty="0" smtClean="0">
              <a:ea typeface="ＭＳ Ｐゴシック" pitchFamily="34" charset="-128"/>
            </a:endParaRPr>
          </a:p>
        </p:txBody>
      </p:sp>
      <p:graphicFrame>
        <p:nvGraphicFramePr>
          <p:cNvPr id="6" name="Diagramma 5"/>
          <p:cNvGraphicFramePr/>
          <p:nvPr>
            <p:extLst>
              <p:ext uri="{D42A27DB-BD31-4B8C-83A1-F6EECF244321}">
                <p14:modId xmlns:p14="http://schemas.microsoft.com/office/powerpoint/2010/main" val="3357777136"/>
              </p:ext>
            </p:extLst>
          </p:nvPr>
        </p:nvGraphicFramePr>
        <p:xfrm>
          <a:off x="624114" y="1899121"/>
          <a:ext cx="6516914" cy="4194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1331640" y="1772816"/>
            <a:ext cx="2106539" cy="73866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sz="1400" b="1" dirty="0" smtClean="0"/>
              <a:t>Attori coinvolti nella</a:t>
            </a:r>
          </a:p>
          <a:p>
            <a:r>
              <a:rPr lang="it-IT" sz="1400" b="1" dirty="0" smtClean="0"/>
              <a:t>organizzazione e gestione</a:t>
            </a:r>
          </a:p>
          <a:p>
            <a:r>
              <a:rPr lang="it-IT" sz="1400" b="1" dirty="0" smtClean="0"/>
              <a:t>(</a:t>
            </a:r>
            <a:r>
              <a:rPr lang="it-IT" sz="1400" b="1" dirty="0" err="1" smtClean="0"/>
              <a:t>governance</a:t>
            </a:r>
            <a:r>
              <a:rPr lang="it-IT" sz="1400" b="1" dirty="0" smtClean="0"/>
              <a:t> complessiva)</a:t>
            </a:r>
            <a:endParaRPr lang="it-IT" sz="1400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419872" y="1772816"/>
            <a:ext cx="2351926" cy="738664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Imprenditore</a:t>
            </a:r>
          </a:p>
          <a:p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Intermediario</a:t>
            </a:r>
          </a:p>
          <a:p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Altri partner (network </a:t>
            </a:r>
            <a:r>
              <a:rPr lang="it-I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board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reccia a destra 8"/>
          <p:cNvSpPr/>
          <p:nvPr/>
        </p:nvSpPr>
        <p:spPr>
          <a:xfrm>
            <a:off x="6884573" y="4077072"/>
            <a:ext cx="783771" cy="37737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7750632" y="3643094"/>
            <a:ext cx="1340688" cy="52322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sz="1400" b="1" dirty="0" smtClean="0"/>
              <a:t>NETWORK </a:t>
            </a:r>
          </a:p>
          <a:p>
            <a:r>
              <a:rPr lang="it-IT" sz="1400" b="1" dirty="0" smtClean="0"/>
              <a:t>PERFORMANCE</a:t>
            </a:r>
            <a:endParaRPr lang="it-IT" sz="1400" b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7779661" y="4165607"/>
            <a:ext cx="1526380" cy="1169551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Raggiungimento</a:t>
            </a:r>
          </a:p>
          <a:p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Obiettivi prefissati</a:t>
            </a:r>
          </a:p>
          <a:p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Disponibilità</a:t>
            </a:r>
          </a:p>
          <a:p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dei partner a </a:t>
            </a:r>
          </a:p>
          <a:p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continuare </a:t>
            </a:r>
            <a:endParaRPr 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16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it-IT" altLang="it-IT" sz="3200" b="1" dirty="0" smtClean="0">
                <a:ea typeface="ＭＳ Ｐゴシック" pitchFamily="34" charset="-128"/>
              </a:rPr>
              <a:t>3. Principali evidenze da letteratura: ruoli e attività per network di successo……..</a:t>
            </a:r>
            <a:r>
              <a:rPr lang="it-IT" altLang="it-IT" sz="3200" b="1" u="sng" dirty="0" smtClean="0">
                <a:ea typeface="ＭＳ Ｐゴシック" pitchFamily="34" charset="-128"/>
              </a:rPr>
              <a:t>Ruoli (1</a:t>
            </a:r>
            <a:r>
              <a:rPr lang="it-IT" altLang="it-IT" sz="3200" b="1" dirty="0" smtClean="0">
                <a:ea typeface="ＭＳ Ｐゴシック" pitchFamily="34" charset="-128"/>
              </a:rPr>
              <a:t/>
            </a:r>
            <a:br>
              <a:rPr lang="it-IT" altLang="it-IT" sz="3200" b="1" dirty="0" smtClean="0">
                <a:ea typeface="ＭＳ Ｐゴシック" pitchFamily="34" charset="-128"/>
              </a:rPr>
            </a:br>
            <a:endParaRPr lang="it-IT" sz="3200" b="1" dirty="0"/>
          </a:p>
        </p:txBody>
      </p:sp>
      <p:sp>
        <p:nvSpPr>
          <p:cNvPr id="4" name="Segnaposto contenuto 3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340768"/>
            <a:ext cx="8435280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it-IT" altLang="it-IT" b="1" u="sng" dirty="0" smtClean="0">
                <a:solidFill>
                  <a:schemeClr val="tx1"/>
                </a:solidFill>
                <a:cs typeface="Arial" charset="0"/>
              </a:rPr>
              <a:t>Chi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it-IT" altLang="it-IT" dirty="0" smtClean="0">
                <a:solidFill>
                  <a:schemeClr val="tx1"/>
                </a:solidFill>
                <a:cs typeface="Arial" charset="0"/>
              </a:rPr>
              <a:t>Imprenditore (chi possiede un’azienda che fa parte del network) o network manager </a:t>
            </a:r>
            <a:r>
              <a:rPr lang="it-IT" altLang="it-IT" u="sng" dirty="0" smtClean="0">
                <a:solidFill>
                  <a:schemeClr val="tx1"/>
                </a:solidFill>
                <a:cs typeface="Arial" charset="0"/>
              </a:rPr>
              <a:t>interno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it-IT" altLang="it-IT" dirty="0" smtClean="0">
                <a:solidFill>
                  <a:schemeClr val="tx1"/>
                </a:solidFill>
                <a:cs typeface="Arial" charset="0"/>
              </a:rPr>
              <a:t>Intermediario o network manager </a:t>
            </a:r>
            <a:r>
              <a:rPr lang="it-IT" altLang="it-IT" u="sng" dirty="0" smtClean="0">
                <a:solidFill>
                  <a:schemeClr val="tx1"/>
                </a:solidFill>
                <a:cs typeface="Arial" charset="0"/>
              </a:rPr>
              <a:t>esterno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it-IT" altLang="it-IT" dirty="0" smtClean="0">
                <a:solidFill>
                  <a:schemeClr val="tx1"/>
                </a:solidFill>
                <a:cs typeface="Arial" charset="0"/>
              </a:rPr>
              <a:t>Le altre aziende partner (che possono costituire il network </a:t>
            </a:r>
            <a:r>
              <a:rPr lang="en-US" altLang="it-IT" dirty="0" smtClean="0">
                <a:solidFill>
                  <a:schemeClr val="tx1"/>
                </a:solidFill>
                <a:cs typeface="Arial" charset="0"/>
              </a:rPr>
              <a:t>board)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altLang="it-IT" dirty="0" smtClean="0">
              <a:solidFill>
                <a:schemeClr val="tx1"/>
              </a:solidFill>
              <a:cs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it-IT" altLang="it-IT" b="1" u="sng" dirty="0" smtClean="0">
                <a:solidFill>
                  <a:schemeClr val="tx1"/>
                </a:solidFill>
                <a:cs typeface="Arial" charset="0"/>
              </a:rPr>
              <a:t>Grado </a:t>
            </a:r>
            <a:r>
              <a:rPr lang="it-IT" altLang="it-IT" b="1" u="sng" dirty="0">
                <a:solidFill>
                  <a:schemeClr val="tx1"/>
                </a:solidFill>
                <a:cs typeface="Arial" charset="0"/>
              </a:rPr>
              <a:t>di </a:t>
            </a:r>
            <a:r>
              <a:rPr lang="it-IT" altLang="it-IT" b="1" u="sng" dirty="0" smtClean="0">
                <a:solidFill>
                  <a:schemeClr val="tx1"/>
                </a:solidFill>
                <a:cs typeface="Arial" charset="0"/>
              </a:rPr>
              <a:t>coinvolgimento</a:t>
            </a:r>
            <a:endParaRPr lang="it-IT" altLang="it-IT" b="1" u="sng" dirty="0">
              <a:solidFill>
                <a:schemeClr val="tx1"/>
              </a:solidFill>
              <a:cs typeface="Arial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it-IT" altLang="it-IT" b="1" dirty="0">
                <a:solidFill>
                  <a:schemeClr val="tx1"/>
                </a:solidFill>
                <a:cs typeface="Arial" charset="0"/>
              </a:rPr>
              <a:t>Limitato coinvolgimento</a:t>
            </a:r>
            <a:r>
              <a:rPr lang="it-IT" altLang="it-IT" dirty="0">
                <a:solidFill>
                  <a:schemeClr val="tx1"/>
                </a:solidFill>
                <a:cs typeface="Arial" charset="0"/>
              </a:rPr>
              <a:t>: ruolo passivo, sia nel coordinamento sia nella partecipazione alle attività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it-IT" altLang="it-IT" b="1" dirty="0">
                <a:solidFill>
                  <a:schemeClr val="tx1"/>
                </a:solidFill>
                <a:cs typeface="Arial" charset="0"/>
              </a:rPr>
              <a:t>Medio coinvolgimento</a:t>
            </a:r>
            <a:r>
              <a:rPr lang="it-IT" altLang="it-IT" dirty="0">
                <a:solidFill>
                  <a:schemeClr val="tx1"/>
                </a:solidFill>
                <a:cs typeface="Arial" charset="0"/>
              </a:rPr>
              <a:t>:  ruolo di coordinamento, ma senza partecipazione </a:t>
            </a:r>
            <a:r>
              <a:rPr lang="it-IT" altLang="it-IT" dirty="0" smtClean="0">
                <a:solidFill>
                  <a:schemeClr val="tx1"/>
                </a:solidFill>
                <a:cs typeface="Arial" charset="0"/>
              </a:rPr>
              <a:t>diretta alle attività</a:t>
            </a:r>
            <a:endParaRPr lang="it-IT" altLang="it-IT" dirty="0">
              <a:solidFill>
                <a:schemeClr val="tx1"/>
              </a:solidFill>
              <a:cs typeface="Arial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it-IT" altLang="it-IT" b="1" dirty="0">
                <a:solidFill>
                  <a:schemeClr val="tx1"/>
                </a:solidFill>
                <a:cs typeface="Arial" charset="0"/>
              </a:rPr>
              <a:t>Alto grado di coinvolgimento</a:t>
            </a:r>
            <a:r>
              <a:rPr lang="it-IT" altLang="it-IT" dirty="0">
                <a:solidFill>
                  <a:schemeClr val="tx1"/>
                </a:solidFill>
                <a:cs typeface="Arial" charset="0"/>
              </a:rPr>
              <a:t>: ruolo di coordinamento + partecipazione alle </a:t>
            </a:r>
            <a:r>
              <a:rPr lang="it-IT" altLang="it-IT" dirty="0" smtClean="0">
                <a:solidFill>
                  <a:schemeClr val="tx1"/>
                </a:solidFill>
                <a:cs typeface="Arial" charset="0"/>
              </a:rPr>
              <a:t>attività               </a:t>
            </a:r>
            <a:r>
              <a:rPr lang="it-IT" altLang="it-IT" i="1" dirty="0" err="1" smtClean="0">
                <a:solidFill>
                  <a:schemeClr val="tx1"/>
                </a:solidFill>
                <a:cs typeface="Arial" charset="0"/>
              </a:rPr>
              <a:t>Heavyweight</a:t>
            </a:r>
            <a:r>
              <a:rPr lang="it-IT" altLang="it-IT" i="1" dirty="0" smtClean="0">
                <a:solidFill>
                  <a:schemeClr val="tx1"/>
                </a:solidFill>
                <a:cs typeface="Arial" charset="0"/>
              </a:rPr>
              <a:t> network manager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it-IT" altLang="it-IT" u="sng" dirty="0" smtClean="0">
                <a:solidFill>
                  <a:schemeClr val="tx1"/>
                </a:solidFill>
                <a:cs typeface="Arial" charset="0"/>
              </a:rPr>
              <a:t>Anche se solo uno è riconosciuto formalmente come </a:t>
            </a:r>
            <a:r>
              <a:rPr lang="it-IT" altLang="it-IT" b="1" u="sng" dirty="0" smtClean="0">
                <a:solidFill>
                  <a:schemeClr val="tx1"/>
                </a:solidFill>
                <a:cs typeface="Arial" charset="0"/>
              </a:rPr>
              <a:t>network manager</a:t>
            </a:r>
            <a:r>
              <a:rPr lang="it-IT" altLang="it-IT" u="sng" dirty="0" smtClean="0">
                <a:solidFill>
                  <a:schemeClr val="tx1"/>
                </a:solidFill>
                <a:cs typeface="Arial" charset="0"/>
              </a:rPr>
              <a:t>, Il grado di coinvolgimento degli attori non è mutuamente esclusivo</a:t>
            </a:r>
            <a:r>
              <a:rPr lang="it-IT" altLang="it-IT" dirty="0" smtClean="0">
                <a:solidFill>
                  <a:schemeClr val="tx1"/>
                </a:solidFill>
                <a:cs typeface="Arial" charset="0"/>
              </a:rPr>
              <a:t> (es. alto sia intermediario sia imprenditore)</a:t>
            </a:r>
            <a:r>
              <a:rPr lang="it-IT" altLang="it-IT" u="sng" dirty="0" smtClean="0">
                <a:solidFill>
                  <a:schemeClr val="tx1"/>
                </a:solidFill>
                <a:cs typeface="Arial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27244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t-IT" altLang="it-IT" sz="3200" b="1" dirty="0" smtClean="0">
                <a:ea typeface="ＭＳ Ｐゴシック" pitchFamily="34" charset="-128"/>
              </a:rPr>
              <a:t>3. Principali evidenze da letteratura: ruoli e attività per network di successo……..</a:t>
            </a:r>
            <a:r>
              <a:rPr lang="it-IT" altLang="it-IT" sz="3200" b="1" u="sng" dirty="0" smtClean="0">
                <a:ea typeface="ＭＳ Ｐゴシック" pitchFamily="34" charset="-128"/>
              </a:rPr>
              <a:t>Ruoli (2</a:t>
            </a:r>
            <a:endParaRPr lang="it-IT" sz="3200" b="1" dirty="0"/>
          </a:p>
        </p:txBody>
      </p:sp>
      <p:sp>
        <p:nvSpPr>
          <p:cNvPr id="4" name="Segnaposto contenuto 3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5109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it-IT" altLang="it-IT" sz="1800" dirty="0" smtClean="0">
                <a:solidFill>
                  <a:schemeClr val="tx1"/>
                </a:solidFill>
                <a:cs typeface="Arial" charset="0"/>
              </a:rPr>
              <a:t>Anzi è vi è dell’evidenza empirica a favore del fatto che: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it-IT" altLang="it-IT" sz="1800" dirty="0" smtClean="0">
                <a:solidFill>
                  <a:schemeClr val="tx1"/>
                </a:solidFill>
                <a:cs typeface="Arial" charset="0"/>
              </a:rPr>
              <a:t>L’imprenditore, nonostante sia promotore della business idea che fa avviare il network, ha bisogno del supporto di un intermediario soprattutto nelle fasi iniziali (</a:t>
            </a:r>
            <a:r>
              <a:rPr lang="it-IT" altLang="it-IT" sz="1800" dirty="0" err="1" smtClean="0">
                <a:solidFill>
                  <a:schemeClr val="tx1"/>
                </a:solidFill>
                <a:cs typeface="Arial" charset="0"/>
              </a:rPr>
              <a:t>find</a:t>
            </a:r>
            <a:r>
              <a:rPr lang="it-IT" altLang="it-IT" sz="1800" dirty="0" smtClean="0">
                <a:solidFill>
                  <a:schemeClr val="tx1"/>
                </a:solidFill>
                <a:cs typeface="Arial" charset="0"/>
              </a:rPr>
              <a:t> e design) sia per selezionare gli altri partner (ad esempio, grazie ai contatti con il territorio vantati dall’intermediario) sia per definire la forma giuridica del network (es. associazione)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it-IT" altLang="it-IT" sz="1800" dirty="0" smtClean="0">
                <a:solidFill>
                  <a:schemeClr val="tx1"/>
                </a:solidFill>
                <a:cs typeface="Arial" charset="0"/>
              </a:rPr>
              <a:t>L’imprenditore ha bisogno degli altri partner (eventualmente riuniti in un network </a:t>
            </a:r>
            <a:r>
              <a:rPr lang="it-IT" altLang="it-IT" sz="1800" dirty="0" err="1" smtClean="0">
                <a:solidFill>
                  <a:schemeClr val="tx1"/>
                </a:solidFill>
                <a:cs typeface="Arial" charset="0"/>
              </a:rPr>
              <a:t>board</a:t>
            </a:r>
            <a:r>
              <a:rPr lang="it-IT" altLang="it-IT" sz="1800" dirty="0" smtClean="0">
                <a:solidFill>
                  <a:schemeClr val="tx1"/>
                </a:solidFill>
                <a:cs typeface="Arial" charset="0"/>
              </a:rPr>
              <a:t>) soprattutto nella fase </a:t>
            </a:r>
            <a:r>
              <a:rPr lang="it-IT" altLang="it-IT" sz="1800" dirty="0" err="1" smtClean="0">
                <a:solidFill>
                  <a:schemeClr val="tx1"/>
                </a:solidFill>
                <a:cs typeface="Arial" charset="0"/>
              </a:rPr>
              <a:t>operation</a:t>
            </a:r>
            <a:r>
              <a:rPr lang="it-IT" altLang="it-IT" sz="1800" dirty="0" smtClean="0">
                <a:solidFill>
                  <a:schemeClr val="tx1"/>
                </a:solidFill>
                <a:cs typeface="Arial" charset="0"/>
              </a:rPr>
              <a:t> («sgravarsi dell’operatività per pensare a nuove opportunità per il network», da non dimenticare che l’imprenditore ha forti vincoli in termini di tempo perché comunque deve gestire anche la propria azienda)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it-IT" altLang="it-IT" sz="1800" dirty="0" smtClean="0">
                <a:solidFill>
                  <a:schemeClr val="tx1"/>
                </a:solidFill>
                <a:cs typeface="Arial" charset="0"/>
              </a:rPr>
              <a:t>Anche un intermediario coinvolto in modo molto attivo fin dalle fasi inziali deve comunque coinvolgere i partner, pena la perdita di «</a:t>
            </a:r>
            <a:r>
              <a:rPr lang="en-US" altLang="it-IT" sz="1800" dirty="0" smtClean="0">
                <a:solidFill>
                  <a:schemeClr val="tx1"/>
                </a:solidFill>
                <a:cs typeface="Arial" charset="0"/>
              </a:rPr>
              <a:t>commitment</a:t>
            </a:r>
            <a:r>
              <a:rPr lang="it-IT" altLang="it-IT" sz="1800" dirty="0" smtClean="0">
                <a:solidFill>
                  <a:schemeClr val="tx1"/>
                </a:solidFill>
                <a:cs typeface="Arial" charset="0"/>
              </a:rPr>
              <a:t>» da parte di essi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it-IT" altLang="it-IT" sz="1800" dirty="0" smtClean="0">
                <a:solidFill>
                  <a:schemeClr val="tx1"/>
                </a:solidFill>
                <a:cs typeface="Arial" charset="0"/>
              </a:rPr>
              <a:t>L’intermediario non è considerato «</a:t>
            </a:r>
            <a:r>
              <a:rPr lang="it-IT" altLang="it-IT" sz="1800" dirty="0" smtClean="0">
                <a:solidFill>
                  <a:schemeClr val="tx1"/>
                </a:solidFill>
                <a:cs typeface="Arial" charset="0"/>
              </a:rPr>
              <a:t>uno </a:t>
            </a:r>
            <a:r>
              <a:rPr lang="it-IT" altLang="it-IT" sz="1800" dirty="0" smtClean="0">
                <a:solidFill>
                  <a:schemeClr val="tx1"/>
                </a:solidFill>
                <a:cs typeface="Arial" charset="0"/>
              </a:rPr>
              <a:t>di noi» dagli imprenditori/aziende partner, non gestisce una propria azienda, non ha le competenze tecniche del settore </a:t>
            </a:r>
            <a:endParaRPr lang="en-US" altLang="it-IT" sz="1800" dirty="0" smtClean="0">
              <a:solidFill>
                <a:schemeClr val="tx1"/>
              </a:solidFill>
              <a:cs typeface="Arial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it-IT" altLang="it-IT" dirty="0" smtClean="0">
              <a:solidFill>
                <a:schemeClr val="tx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10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t-IT" altLang="it-IT" sz="2800" dirty="0" smtClean="0">
                <a:ea typeface="ＭＳ Ｐゴシック" pitchFamily="34" charset="-128"/>
              </a:rPr>
              <a:t/>
            </a:r>
            <a:br>
              <a:rPr lang="it-IT" altLang="it-IT" sz="2800" dirty="0" smtClean="0">
                <a:ea typeface="ＭＳ Ｐゴシック" pitchFamily="34" charset="-128"/>
              </a:rPr>
            </a:br>
            <a:r>
              <a:rPr lang="it-IT" altLang="it-IT" sz="3600" b="1" dirty="0" smtClean="0">
                <a:ea typeface="ＭＳ Ｐゴシック" pitchFamily="34" charset="-128"/>
              </a:rPr>
              <a:t>3. Principali evidenze da letteratura: ruoli e attività per network di successo……..</a:t>
            </a:r>
            <a:r>
              <a:rPr lang="it-IT" altLang="it-IT" sz="3600" b="1" u="sng" dirty="0" smtClean="0">
                <a:ea typeface="ＭＳ Ｐゴシック" pitchFamily="34" charset="-128"/>
              </a:rPr>
              <a:t>Ruoli (3</a:t>
            </a:r>
            <a:r>
              <a:rPr lang="it-IT" altLang="it-IT" sz="3600" b="1" dirty="0" smtClean="0">
                <a:ea typeface="ＭＳ Ｐゴシック" pitchFamily="34" charset="-128"/>
              </a:rPr>
              <a:t/>
            </a:r>
            <a:br>
              <a:rPr lang="it-IT" altLang="it-IT" sz="3600" b="1" dirty="0" smtClean="0">
                <a:ea typeface="ＭＳ Ｐゴシック" pitchFamily="34" charset="-128"/>
              </a:rPr>
            </a:br>
            <a:endParaRPr lang="it-IT" altLang="it-IT" sz="3600" b="1" dirty="0" smtClean="0">
              <a:ea typeface="ＭＳ Ｐゴシック" pitchFamily="34" charset="-128"/>
            </a:endParaRPr>
          </a:p>
        </p:txBody>
      </p:sp>
      <p:sp>
        <p:nvSpPr>
          <p:cNvPr id="5" name="Segnaposto contenuto 4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it-IT" altLang="it-IT" b="1" u="sng" dirty="0" smtClean="0">
                <a:solidFill>
                  <a:schemeClr val="tx1"/>
                </a:solidFill>
                <a:cs typeface="Arial" charset="0"/>
              </a:rPr>
              <a:t>Chi/grado di coinvolgimento e performance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it-IT" altLang="it-IT" dirty="0" smtClean="0">
                <a:solidFill>
                  <a:schemeClr val="tx1"/>
                </a:solidFill>
                <a:cs typeface="Arial" charset="0"/>
              </a:rPr>
              <a:t>Sul  </a:t>
            </a:r>
            <a:r>
              <a:rPr lang="it-IT" altLang="it-IT" b="1" dirty="0" smtClean="0">
                <a:solidFill>
                  <a:schemeClr val="tx1"/>
                </a:solidFill>
                <a:cs typeface="Arial" charset="0"/>
              </a:rPr>
              <a:t>grado di raggiungimento degli obiettivi </a:t>
            </a:r>
            <a:r>
              <a:rPr lang="it-IT" altLang="it-IT" dirty="0" smtClean="0">
                <a:solidFill>
                  <a:schemeClr val="tx1"/>
                </a:solidFill>
                <a:cs typeface="Arial" charset="0"/>
              </a:rPr>
              <a:t>sembra incidere il livello di coinvolgimento, qualsiasi sia il network manager (imprenditore/interno o intermediario/esterno)</a:t>
            </a:r>
          </a:p>
          <a:p>
            <a:pPr lvl="1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it-IT" altLang="it-IT" dirty="0" smtClean="0">
                <a:solidFill>
                  <a:schemeClr val="tx1"/>
                </a:solidFill>
                <a:cs typeface="Arial" charset="0"/>
              </a:rPr>
              <a:t>Un network manager «pesante» riesce a guidare i partner dalla fase di </a:t>
            </a:r>
            <a:r>
              <a:rPr lang="it-IT" altLang="it-IT" dirty="0" err="1" smtClean="0">
                <a:solidFill>
                  <a:schemeClr val="tx1"/>
                </a:solidFill>
                <a:cs typeface="Arial" charset="0"/>
              </a:rPr>
              <a:t>find</a:t>
            </a:r>
            <a:r>
              <a:rPr lang="it-IT" altLang="it-IT" dirty="0" smtClean="0">
                <a:solidFill>
                  <a:schemeClr val="tx1"/>
                </a:solidFill>
                <a:cs typeface="Arial" charset="0"/>
              </a:rPr>
              <a:t> a quella di </a:t>
            </a:r>
            <a:r>
              <a:rPr lang="it-IT" altLang="it-IT" dirty="0" err="1" smtClean="0">
                <a:solidFill>
                  <a:schemeClr val="tx1"/>
                </a:solidFill>
                <a:cs typeface="Arial" charset="0"/>
              </a:rPr>
              <a:t>operation</a:t>
            </a:r>
            <a:endParaRPr lang="it-IT" altLang="it-IT" dirty="0" smtClean="0">
              <a:solidFill>
                <a:schemeClr val="tx1"/>
              </a:solidFill>
              <a:cs typeface="Arial" charset="0"/>
            </a:endParaRPr>
          </a:p>
          <a:p>
            <a:pPr lvl="1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it-IT" altLang="it-IT" dirty="0" smtClean="0">
                <a:solidFill>
                  <a:schemeClr val="tx1"/>
                </a:solidFill>
                <a:cs typeface="Arial" charset="0"/>
              </a:rPr>
              <a:t>Particolarmente rilevante sembra il suo ruolo nella pianificazione delle attività e nel coordinamento dei partner </a:t>
            </a:r>
          </a:p>
          <a:p>
            <a:pPr lvl="1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it-IT" altLang="it-IT" dirty="0" smtClean="0">
                <a:solidFill>
                  <a:schemeClr val="tx1"/>
                </a:solidFill>
                <a:cs typeface="Arial" charset="0"/>
              </a:rPr>
              <a:t>La debolezza del network manager impedisce che le attività vengano pianificate e svolte in modo accurato  e quindi compromette il raggiungimento degli obiettivi</a:t>
            </a:r>
          </a:p>
          <a:p>
            <a:pPr lvl="1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it-IT" altLang="it-IT" dirty="0" smtClean="0">
                <a:solidFill>
                  <a:schemeClr val="tx1"/>
                </a:solidFill>
                <a:cs typeface="Arial" charset="0"/>
              </a:rPr>
              <a:t>«Chi» dunque sembra non rilevante, basta che sia fortemente coinvolto e ovviamente interagisca, come spiegato prima, con soggetti rilevanti  </a:t>
            </a:r>
          </a:p>
        </p:txBody>
      </p:sp>
    </p:spTree>
    <p:extLst>
      <p:ext uri="{BB962C8B-B14F-4D97-AF65-F5344CB8AC3E}">
        <p14:creationId xmlns:p14="http://schemas.microsoft.com/office/powerpoint/2010/main" val="100896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t-IT" altLang="it-IT" sz="2800" dirty="0" smtClean="0">
                <a:ea typeface="ＭＳ Ｐゴシック" pitchFamily="34" charset="-128"/>
              </a:rPr>
              <a:t/>
            </a:r>
            <a:br>
              <a:rPr lang="it-IT" altLang="it-IT" sz="2800" dirty="0" smtClean="0">
                <a:ea typeface="ＭＳ Ｐゴシック" pitchFamily="34" charset="-128"/>
              </a:rPr>
            </a:br>
            <a:r>
              <a:rPr lang="it-IT" altLang="it-IT" sz="3600" b="1" dirty="0" smtClean="0">
                <a:ea typeface="ＭＳ Ｐゴシック" pitchFamily="34" charset="-128"/>
              </a:rPr>
              <a:t>3. Principali evidenze da letteratura: ruoli e attività per network di successo……..</a:t>
            </a:r>
            <a:r>
              <a:rPr lang="it-IT" altLang="it-IT" sz="3600" b="1" u="sng" dirty="0" smtClean="0">
                <a:ea typeface="ＭＳ Ｐゴシック" pitchFamily="34" charset="-128"/>
              </a:rPr>
              <a:t>Ruoli (4</a:t>
            </a:r>
            <a:r>
              <a:rPr lang="it-IT" altLang="it-IT" sz="3600" b="1" dirty="0" smtClean="0">
                <a:ea typeface="ＭＳ Ｐゴシック" pitchFamily="34" charset="-128"/>
              </a:rPr>
              <a:t/>
            </a:r>
            <a:br>
              <a:rPr lang="it-IT" altLang="it-IT" sz="3600" b="1" dirty="0" smtClean="0">
                <a:ea typeface="ＭＳ Ｐゴシック" pitchFamily="34" charset="-128"/>
              </a:rPr>
            </a:br>
            <a:endParaRPr lang="it-IT" altLang="it-IT" sz="3600" b="1" dirty="0" smtClean="0">
              <a:ea typeface="ＭＳ Ｐゴシック" pitchFamily="34" charset="-128"/>
            </a:endParaRPr>
          </a:p>
        </p:txBody>
      </p:sp>
      <p:sp>
        <p:nvSpPr>
          <p:cNvPr id="5" name="Segnaposto contenuto 4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42347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it-IT" altLang="it-IT" b="1" u="sng" dirty="0" smtClean="0">
                <a:solidFill>
                  <a:schemeClr val="tx1"/>
                </a:solidFill>
                <a:cs typeface="Arial" charset="0"/>
              </a:rPr>
              <a:t>Chi/grado di coinvolgimento e performance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it-IT" altLang="it-IT" sz="1900" dirty="0" smtClean="0">
                <a:solidFill>
                  <a:schemeClr val="tx1"/>
                </a:solidFill>
                <a:cs typeface="Arial" charset="0"/>
              </a:rPr>
              <a:t>Sulla </a:t>
            </a:r>
            <a:r>
              <a:rPr lang="it-IT" altLang="it-IT" sz="1900" b="1" dirty="0" smtClean="0">
                <a:solidFill>
                  <a:schemeClr val="tx1"/>
                </a:solidFill>
                <a:cs typeface="Arial" charset="0"/>
              </a:rPr>
              <a:t>disponibilità a restare nel network, </a:t>
            </a:r>
            <a:r>
              <a:rPr lang="it-IT" altLang="it-IT" sz="1900" dirty="0" smtClean="0">
                <a:solidFill>
                  <a:schemeClr val="tx1"/>
                </a:solidFill>
                <a:cs typeface="Arial" charset="0"/>
              </a:rPr>
              <a:t>a prescindere dal raggiungimento o meno degli obiettivi, sembra invece incidere il fatto che il network manager sia l’imprenditore</a:t>
            </a:r>
          </a:p>
          <a:p>
            <a:pPr lvl="1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it-IT" altLang="it-IT" sz="1900" dirty="0" smtClean="0">
                <a:solidFill>
                  <a:schemeClr val="tx1"/>
                </a:solidFill>
                <a:cs typeface="Arial" charset="0"/>
              </a:rPr>
              <a:t>Proprio perché anche la propria azienda è influenzata  dall’andamento del network, l’imprenditore è molto motivato a ricavarne benefici di lungo periodo e trasmette questo suo «attaccamento» agli altri membri</a:t>
            </a:r>
          </a:p>
          <a:p>
            <a:pPr lvl="1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it-IT" altLang="it-IT" sz="1900" dirty="0" smtClean="0">
                <a:solidFill>
                  <a:schemeClr val="tx1"/>
                </a:solidFill>
                <a:cs typeface="Arial" charset="0"/>
              </a:rPr>
              <a:t>Un intermediario invece, anche se con ruolo pesante/attivo e anche se vi è il raggiungimento dell’obiettivo, sembra non avere l’autorevolezza per persuadere i partner a restare</a:t>
            </a:r>
          </a:p>
          <a:p>
            <a:pPr lvl="1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it-IT" altLang="it-IT" sz="1900" dirty="0" smtClean="0">
                <a:solidFill>
                  <a:schemeClr val="tx1"/>
                </a:solidFill>
                <a:cs typeface="Arial" charset="0"/>
              </a:rPr>
              <a:t>Forse è anche poco motivato dato che non ha un’azienda condizionata dall’andamento del network e non ha le competenze tecniche</a:t>
            </a:r>
          </a:p>
          <a:p>
            <a:pPr lvl="1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it-IT" altLang="it-IT" sz="1900" dirty="0" smtClean="0">
                <a:solidFill>
                  <a:schemeClr val="tx1"/>
                </a:solidFill>
                <a:cs typeface="Arial" charset="0"/>
              </a:rPr>
              <a:t>Comunque prima o poi lo stesso intermediario proprio per la natura della sua attività deve lasciare il network e deve subentragli un imprenditore o il network </a:t>
            </a:r>
            <a:r>
              <a:rPr lang="it-IT" altLang="it-IT" sz="1900" dirty="0" err="1" smtClean="0">
                <a:solidFill>
                  <a:schemeClr val="tx1"/>
                </a:solidFill>
                <a:cs typeface="Arial" charset="0"/>
              </a:rPr>
              <a:t>board</a:t>
            </a:r>
            <a:r>
              <a:rPr lang="it-IT" altLang="it-IT" sz="1900" dirty="0" smtClean="0">
                <a:solidFill>
                  <a:schemeClr val="tx1"/>
                </a:solidFill>
                <a:cs typeface="Arial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94008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2087</Words>
  <Application>Microsoft Office PowerPoint</Application>
  <PresentationFormat>Presentazione su schermo (4:3)</PresentationFormat>
  <Paragraphs>169</Paragraphs>
  <Slides>16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Tema di Office</vt:lpstr>
      <vt:lpstr> Gestione e performance di  “strategic multipartner networks”: il caso SIFooD </vt:lpstr>
      <vt:lpstr>Agenda </vt:lpstr>
      <vt:lpstr>Open innovation (at the project level)</vt:lpstr>
      <vt:lpstr> 1. Definizione di Strategic Multipartner Networks  (SMN)  </vt:lpstr>
      <vt:lpstr>  2. Organizzazione, gestione e performance («indicatori di successo»)  di SMNs: un quadro di riferimento   </vt:lpstr>
      <vt:lpstr>3. Principali evidenze da letteratura: ruoli e attività per network di successo……..Ruoli (1 </vt:lpstr>
      <vt:lpstr>3. Principali evidenze da letteratura: ruoli e attività per network di successo……..Ruoli (2</vt:lpstr>
      <vt:lpstr> 3. Principali evidenze da letteratura: ruoli e attività per network di successo……..Ruoli (3 </vt:lpstr>
      <vt:lpstr> 3. Principali evidenze da letteratura: ruoli e attività per network di successo……..Ruoli (4 </vt:lpstr>
      <vt:lpstr> 3. Principali evidenze da letteratura: ruoli e attività per network di successo….come svolgere al meglio le attività in modo da raggiungere gli obiettivi prefissati (1 </vt:lpstr>
      <vt:lpstr>3. Principali evidenze da letteratura: ruoli e attività per network di successo….come svolgere al meglio le attività in modo da raggiungere gli obiettivi prefissati (2 </vt:lpstr>
      <vt:lpstr> 3. Principali evidenze da letteratura: ruoli e attività per network di successo….come svolgere al meglio le attività in modo da raggiungere gli obiettivi prefissati (3 </vt:lpstr>
      <vt:lpstr> 3. Principali evidenze da letteratura: ruoli e attività per network di successo….come svolgere al meglio le attività in modo da raggiungere gli obiettivi prefissati- Sintesi </vt:lpstr>
      <vt:lpstr> 4. Il caso SIFooD  </vt:lpstr>
      <vt:lpstr> 4. Il caso SIFooD  </vt:lpstr>
      <vt:lpstr>4. Il caso SIFooD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Gestione e performance di  “strategic multipartner networks”: il caso SIFooD</dc:title>
  <dc:creator>Valentina Lazzarotti</dc:creator>
  <cp:lastModifiedBy>Valentina Lazzarotti</cp:lastModifiedBy>
  <cp:revision>10</cp:revision>
  <dcterms:created xsi:type="dcterms:W3CDTF">2015-12-09T20:39:32Z</dcterms:created>
  <dcterms:modified xsi:type="dcterms:W3CDTF">2015-12-10T09:39:57Z</dcterms:modified>
</cp:coreProperties>
</file>