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538" r:id="rId2"/>
    <p:sldId id="632" r:id="rId3"/>
    <p:sldId id="766" r:id="rId4"/>
    <p:sldId id="764" r:id="rId5"/>
    <p:sldId id="765" r:id="rId6"/>
    <p:sldId id="760" r:id="rId7"/>
    <p:sldId id="762" r:id="rId8"/>
    <p:sldId id="703" r:id="rId9"/>
    <p:sldId id="704" r:id="rId10"/>
    <p:sldId id="635" r:id="rId11"/>
    <p:sldId id="707" r:id="rId12"/>
    <p:sldId id="741" r:id="rId13"/>
    <p:sldId id="729" r:id="rId14"/>
    <p:sldId id="730" r:id="rId15"/>
    <p:sldId id="742" r:id="rId16"/>
    <p:sldId id="763" r:id="rId17"/>
    <p:sldId id="706" r:id="rId18"/>
    <p:sldId id="683" r:id="rId19"/>
    <p:sldId id="737" r:id="rId20"/>
    <p:sldId id="709" r:id="rId21"/>
    <p:sldId id="753" r:id="rId22"/>
    <p:sldId id="710" r:id="rId23"/>
    <p:sldId id="712" r:id="rId24"/>
    <p:sldId id="736" r:id="rId25"/>
    <p:sldId id="738" r:id="rId26"/>
    <p:sldId id="743" r:id="rId27"/>
    <p:sldId id="739" r:id="rId28"/>
    <p:sldId id="713" r:id="rId29"/>
    <p:sldId id="715" r:id="rId30"/>
    <p:sldId id="714" r:id="rId31"/>
    <p:sldId id="716" r:id="rId32"/>
    <p:sldId id="717" r:id="rId33"/>
    <p:sldId id="744" r:id="rId34"/>
    <p:sldId id="745" r:id="rId35"/>
    <p:sldId id="746" r:id="rId36"/>
    <p:sldId id="747" r:id="rId37"/>
    <p:sldId id="748" r:id="rId38"/>
    <p:sldId id="749" r:id="rId39"/>
    <p:sldId id="750" r:id="rId40"/>
    <p:sldId id="751" r:id="rId41"/>
    <p:sldId id="752" r:id="rId42"/>
    <p:sldId id="721" r:id="rId43"/>
    <p:sldId id="754" r:id="rId44"/>
    <p:sldId id="722" r:id="rId45"/>
    <p:sldId id="756" r:id="rId46"/>
    <p:sldId id="757" r:id="rId47"/>
    <p:sldId id="769" r:id="rId48"/>
    <p:sldId id="770" r:id="rId49"/>
    <p:sldId id="771" r:id="rId50"/>
    <p:sldId id="672" r:id="rId51"/>
    <p:sldId id="772" r:id="rId52"/>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6683" autoAdjust="0"/>
  </p:normalViewPr>
  <p:slideViewPr>
    <p:cSldViewPr>
      <p:cViewPr varScale="1">
        <p:scale>
          <a:sx n="70" d="100"/>
          <a:sy n="70" d="100"/>
        </p:scale>
        <p:origin x="13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988"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Tree>
    <p:extLst>
      <p:ext uri="{BB962C8B-B14F-4D97-AF65-F5344CB8AC3E}">
        <p14:creationId xmlns:p14="http://schemas.microsoft.com/office/powerpoint/2010/main" val="879207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9690" y="0"/>
            <a:ext cx="2946400" cy="496888"/>
          </a:xfrm>
          <a:prstGeom prst="rect">
            <a:avLst/>
          </a:prstGeom>
        </p:spPr>
        <p:txBody>
          <a:bodyPr vert="horz" lIns="91424" tIns="45712" rIns="91424" bIns="45712" rtlCol="0"/>
          <a:lstStyle>
            <a:lvl1pPr algn="r" fontAlgn="auto">
              <a:spcBef>
                <a:spcPts val="0"/>
              </a:spcBef>
              <a:spcAft>
                <a:spcPts val="0"/>
              </a:spcAft>
              <a:defRPr sz="1200">
                <a:latin typeface="+mn-lt"/>
                <a:cs typeface="+mn-cs"/>
              </a:defRPr>
            </a:lvl1pPr>
          </a:lstStyle>
          <a:p>
            <a:pPr>
              <a:defRPr/>
            </a:pPr>
            <a:fld id="{D1FA9AEA-CFED-4A77-884F-166BFF6D6665}" type="datetimeFigureOut">
              <a:rPr lang="it-IT"/>
              <a:pPr>
                <a:defRPr/>
              </a:pPr>
              <a:t>06/03/2017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pPr lvl="0"/>
            <a:endParaRPr lang="it-IT" noProof="0"/>
          </a:p>
        </p:txBody>
      </p:sp>
      <p:sp>
        <p:nvSpPr>
          <p:cNvPr id="5" name="Segnaposto note 4"/>
          <p:cNvSpPr>
            <a:spLocks noGrp="1"/>
          </p:cNvSpPr>
          <p:nvPr>
            <p:ph type="body" sz="quarter" idx="3"/>
          </p:nvPr>
        </p:nvSpPr>
        <p:spPr>
          <a:xfrm>
            <a:off x="679452" y="4714877"/>
            <a:ext cx="5438775" cy="4467225"/>
          </a:xfrm>
          <a:prstGeom prst="rect">
            <a:avLst/>
          </a:prstGeom>
        </p:spPr>
        <p:txBody>
          <a:bodyPr vert="horz" lIns="91424" tIns="45712" rIns="91424" bIns="45712"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90" y="9428165"/>
            <a:ext cx="2946400" cy="496887"/>
          </a:xfrm>
          <a:prstGeom prst="rect">
            <a:avLst/>
          </a:prstGeom>
        </p:spPr>
        <p:txBody>
          <a:bodyPr vert="horz" lIns="91424" tIns="45712" rIns="91424" bIns="45712" rtlCol="0" anchor="b"/>
          <a:lstStyle>
            <a:lvl1pPr algn="r" fontAlgn="auto">
              <a:spcBef>
                <a:spcPts val="0"/>
              </a:spcBef>
              <a:spcAft>
                <a:spcPts val="0"/>
              </a:spcAft>
              <a:defRPr sz="1200">
                <a:latin typeface="+mn-lt"/>
                <a:cs typeface="+mn-cs"/>
              </a:defRPr>
            </a:lvl1pPr>
          </a:lstStyle>
          <a:p>
            <a:pPr>
              <a:defRPr/>
            </a:pPr>
            <a:fld id="{E8872C5F-52C9-4076-B790-827D891F6F33}" type="slidenum">
              <a:rPr lang="it-IT"/>
              <a:pPr>
                <a:defRPr/>
              </a:pPr>
              <a:t>‹N›</a:t>
            </a:fld>
            <a:endParaRPr lang="it-IT"/>
          </a:p>
        </p:txBody>
      </p:sp>
    </p:spTree>
    <p:extLst>
      <p:ext uri="{BB962C8B-B14F-4D97-AF65-F5344CB8AC3E}">
        <p14:creationId xmlns:p14="http://schemas.microsoft.com/office/powerpoint/2010/main" val="1949019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90" y="9428166"/>
            <a:ext cx="2946400" cy="496887"/>
          </a:xfrm>
          <a:prstGeom prst="rect">
            <a:avLst/>
          </a:prstGeom>
          <a:noFill/>
          <a:ln w="9525">
            <a:noFill/>
            <a:miter lim="800000"/>
            <a:headEnd/>
            <a:tailEnd/>
          </a:ln>
        </p:spPr>
        <p:txBody>
          <a:bodyPr lIns="91417" tIns="45708" rIns="91417" bIns="45708" anchor="b"/>
          <a:lstStyle/>
          <a:p>
            <a:pPr algn="r"/>
            <a:fld id="{3EA6871A-7533-4883-B747-B30C2996EFC6}" type="slidenum">
              <a:rPr lang="it-IT" sz="1200">
                <a:latin typeface="Calibri" pitchFamily="34" charset="0"/>
              </a:rPr>
              <a:pPr algn="r"/>
              <a:t>1</a:t>
            </a:fld>
            <a:endParaRPr lang="it-IT" sz="1200" dirty="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402704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040871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65415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703616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405895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871140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889851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788450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121299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587561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826653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445810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4773056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410307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33</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1523372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37206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338572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770473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164009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6D37B41-EF48-4C58-8EC7-ADDFA4D1EEB9}" type="slidenum">
              <a:rPr lang="it-IT" smtClean="0">
                <a:solidFill>
                  <a:prstClr val="black"/>
                </a:solidFill>
              </a:rPr>
              <a:pPr>
                <a:defRPr/>
              </a:pPr>
              <a:t>49</a:t>
            </a:fld>
            <a:endParaRPr lang="it-IT" smtClean="0">
              <a:solidFill>
                <a:prstClr val="black"/>
              </a:solidFill>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916221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50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4248434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ACA7DE25-09EE-4346-9728-AFBEA63834E6}" type="slidenum">
              <a:rPr lang="it-IT" smtClean="0">
                <a:solidFill>
                  <a:prstClr val="black"/>
                </a:solidFill>
              </a:rPr>
              <a:pPr>
                <a:defRPr/>
              </a:pPr>
              <a:t>51</a:t>
            </a:fld>
            <a:endParaRPr lang="it-IT">
              <a:solidFill>
                <a:prstClr val="black"/>
              </a:solidFill>
            </a:endParaRPr>
          </a:p>
        </p:txBody>
      </p:sp>
    </p:spTree>
    <p:extLst>
      <p:ext uri="{BB962C8B-B14F-4D97-AF65-F5344CB8AC3E}">
        <p14:creationId xmlns:p14="http://schemas.microsoft.com/office/powerpoint/2010/main" val="60094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63727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4</a:t>
            </a:fld>
            <a:endParaRPr lang="nl-NL"/>
          </a:p>
        </p:txBody>
      </p:sp>
    </p:spTree>
    <p:extLst>
      <p:ext uri="{BB962C8B-B14F-4D97-AF65-F5344CB8AC3E}">
        <p14:creationId xmlns:p14="http://schemas.microsoft.com/office/powerpoint/2010/main" val="2385849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509784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36119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91625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950464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848226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cs typeface="+mn-cs"/>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data 3"/>
          <p:cNvSpPr>
            <a:spLocks noGrp="1"/>
          </p:cNvSpPr>
          <p:nvPr>
            <p:ph type="dt" sz="half" idx="10"/>
          </p:nvPr>
        </p:nvSpPr>
        <p:spPr/>
        <p:txBody>
          <a:bodyPr/>
          <a:lstStyle>
            <a:lvl1pPr>
              <a:defRPr/>
            </a:lvl1pPr>
          </a:lstStyle>
          <a:p>
            <a:pPr>
              <a:defRPr/>
            </a:pPr>
            <a:fld id="{DAE00B72-F03F-4C88-A10C-7DED57D3F639}" type="datetime1">
              <a:rPr lang="it-IT" smtClean="0"/>
              <a:pPr>
                <a:defRPr/>
              </a:pPr>
              <a:t>06/03/2017</a:t>
            </a:fld>
            <a:endParaRPr lang="it-IT"/>
          </a:p>
        </p:txBody>
      </p:sp>
      <p:sp>
        <p:nvSpPr>
          <p:cNvPr id="7" name="Segnaposto piè di pagina 4"/>
          <p:cNvSpPr>
            <a:spLocks noGrp="1"/>
          </p:cNvSpPr>
          <p:nvPr>
            <p:ph type="ftr" sz="quarter" idx="11"/>
          </p:nvPr>
        </p:nvSpPr>
        <p:spPr/>
        <p:txBody>
          <a:bodyPr/>
          <a:lstStyle>
            <a:lvl1pPr>
              <a:defRPr/>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E1FA86DF-7963-4FCD-808A-F48AF6FAB11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14D1BE8-B380-4B36-B186-068558854D13}" type="datetime1">
              <a:rPr lang="it-IT" smtClean="0"/>
              <a:pPr>
                <a:defRPr/>
              </a:pPr>
              <a:t>06/03/2017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E03BC98-D5B4-4CD4-A2F6-E770CE95C9F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0C1328B-54BB-47F5-A35F-C9098F2947E0}" type="datetime1">
              <a:rPr lang="it-IT" smtClean="0"/>
              <a:pPr>
                <a:defRPr/>
              </a:pPr>
              <a:t>06/03/2017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D87BC14-C8C7-4ACC-99F7-A8048A4AEEE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00083CFF-EB6A-4FAF-A54A-3503E9700F4C}" type="datetime1">
              <a:rPr lang="it-IT" smtClean="0"/>
              <a:pPr>
                <a:defRPr/>
              </a:pPr>
              <a:t>06/03/2017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614B5DF-AE46-42CF-853B-82A993C99F9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9A41B20C-F189-4A84-B7B6-4475FE5F14B6}" type="datetime1">
              <a:rPr lang="it-IT" smtClean="0"/>
              <a:pPr>
                <a:defRPr/>
              </a:pPr>
              <a:t>06/03/2017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A136DF6-1FFC-47AA-8424-DBFB987ACA7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58964AE-9E95-4A46-ACB1-766E87553A47}" type="datetime1">
              <a:rPr lang="it-IT" smtClean="0"/>
              <a:pPr>
                <a:defRPr/>
              </a:pPr>
              <a:t>06/03/2017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45C6CE6-A32A-46F2-98A1-C3613620137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73B83D5F-2B35-4602-81CE-0DE5C63D14AC}" type="datetime1">
              <a:rPr lang="it-IT" smtClean="0"/>
              <a:pPr>
                <a:defRPr/>
              </a:pPr>
              <a:t>06/03/2017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0CBCB41-F44B-4D98-A6FE-3AD62AB8A37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F72C25E8-7F52-45E6-BA7C-BF7053F6E932}" type="datetime1">
              <a:rPr lang="it-IT" smtClean="0"/>
              <a:pPr>
                <a:defRPr/>
              </a:pPr>
              <a:t>06/03/2017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0A3FE81-03BB-460C-B3F9-CFEF1745C6C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EB04E0A6-2D6C-4000-96A2-EFE7BA2B5FD8}" type="datetime1">
              <a:rPr lang="it-IT" smtClean="0"/>
              <a:pPr>
                <a:defRPr/>
              </a:pPr>
              <a:t>06/03/2017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DFDE3CA-E201-4BB0-B8FA-579ED4E0348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989BA28-08EE-42A7-B782-7A80A3E2D38E}" type="datetime1">
              <a:rPr lang="it-IT" smtClean="0"/>
              <a:pPr>
                <a:defRPr/>
              </a:pPr>
              <a:t>06/03/2017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0A29631-661F-4168-A452-5BCAA25F320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AB3EE520-6224-43B8-836C-620EA20633C8}" type="datetime1">
              <a:rPr lang="it-IT" smtClean="0"/>
              <a:pPr>
                <a:defRPr/>
              </a:pPr>
              <a:t>06/03/2017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A8AD399-10E4-4C4C-8033-07105175DA8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C2DEC91-5C5D-463C-AD14-D9065A172E24}" type="datetime1">
              <a:rPr lang="it-IT" smtClean="0"/>
              <a:pPr>
                <a:defRPr/>
              </a:pPr>
              <a:t>06/03/2017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64E3E64-C7E9-49B6-9373-D87F39F5DCF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numero diapositiva 3"/>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it-IT" sz="1400" dirty="0">
              <a:latin typeface="Calibri" pitchFamily="34" charset="0"/>
            </a:endParaRP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dirty="0">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dirty="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dirty="0">
              <a:latin typeface="Calibri" pitchFamily="34" charset="0"/>
            </a:endParaRPr>
          </a:p>
          <a:p>
            <a:pPr algn="ctr"/>
            <a:endParaRPr lang="it-IT" i="1" dirty="0">
              <a:solidFill>
                <a:schemeClr val="tx2"/>
              </a:solidFill>
              <a:latin typeface="Calibri" pitchFamily="34" charset="0"/>
            </a:endParaRPr>
          </a:p>
          <a:p>
            <a:endParaRPr lang="it-IT" i="1" dirty="0">
              <a:solidFill>
                <a:schemeClr val="tx2"/>
              </a:solidFill>
              <a:latin typeface="Calibri" pitchFamily="34" charset="0"/>
            </a:endParaRPr>
          </a:p>
        </p:txBody>
      </p:sp>
      <p:sp>
        <p:nvSpPr>
          <p:cNvPr id="11" name="CasellaDiTesto 10"/>
          <p:cNvSpPr txBox="1"/>
          <p:nvPr/>
        </p:nvSpPr>
        <p:spPr>
          <a:xfrm>
            <a:off x="323528" y="1484784"/>
            <a:ext cx="8568952" cy="378565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algn="ctr"/>
            <a:r>
              <a:rPr lang="it-IT" sz="4000" b="1" dirty="0" smtClean="0">
                <a:solidFill>
                  <a:srgbClr val="002060"/>
                </a:solidFill>
                <a:cs typeface="Arial" pitchFamily="34" charset="0"/>
              </a:rPr>
              <a:t>AUTONOMIA E SUBORDINAZIONE</a:t>
            </a:r>
            <a:endParaRPr lang="it-IT" sz="4000" dirty="0" smtClean="0">
              <a:solidFill>
                <a:srgbClr val="002060"/>
              </a:solidFill>
              <a:cs typeface="Arial" pitchFamily="34" charset="0"/>
            </a:endParaRPr>
          </a:p>
          <a:p>
            <a:pPr marL="177800" algn="ctr"/>
            <a:endParaRPr lang="it-IT" sz="4000" dirty="0" smtClean="0">
              <a:solidFill>
                <a:srgbClr val="002060"/>
              </a:solidFill>
              <a:cs typeface="Arial" pitchFamily="34" charset="0"/>
            </a:endParaRPr>
          </a:p>
          <a:p>
            <a:pPr marL="177800" algn="ctr"/>
            <a:endParaRPr lang="it-IT" sz="4400" dirty="0" smtClean="0">
              <a:solidFill>
                <a:srgbClr val="002060"/>
              </a:solidFill>
              <a:cs typeface="Arial" pitchFamily="34" charset="0"/>
            </a:endParaRPr>
          </a:p>
          <a:p>
            <a:pPr marL="177800" algn="ctr"/>
            <a:r>
              <a:rPr lang="it-IT" sz="2800" dirty="0" smtClean="0">
                <a:solidFill>
                  <a:srgbClr val="002060"/>
                </a:solidFill>
                <a:cs typeface="Arial" pitchFamily="34" charset="0"/>
              </a:rPr>
              <a:t>8 marzo 2017</a:t>
            </a:r>
          </a:p>
          <a:p>
            <a:pPr marL="177800" algn="ctr"/>
            <a:endParaRPr lang="it-IT" sz="2800" dirty="0" smtClean="0">
              <a:solidFill>
                <a:srgbClr val="002060"/>
              </a:solidFill>
              <a:cs typeface="Arial" pitchFamily="34" charset="0"/>
            </a:endParaRPr>
          </a:p>
          <a:p>
            <a:pPr marL="177800" algn="ctr"/>
            <a:r>
              <a:rPr lang="it-IT" sz="2800" dirty="0" smtClean="0">
                <a:solidFill>
                  <a:srgbClr val="002060"/>
                </a:solidFill>
                <a:cs typeface="Arial" pitchFamily="34" charset="0"/>
              </a:rPr>
              <a:t>Avv. Simone Carrà</a:t>
            </a:r>
          </a:p>
        </p:txBody>
      </p:sp>
      <p:sp>
        <p:nvSpPr>
          <p:cNvPr id="2" name="CasellaDiTesto 1"/>
          <p:cNvSpPr txBox="1"/>
          <p:nvPr/>
        </p:nvSpPr>
        <p:spPr>
          <a:xfrm>
            <a:off x="4283968" y="6453336"/>
            <a:ext cx="288032" cy="276999"/>
          </a:xfrm>
          <a:prstGeom prst="rect">
            <a:avLst/>
          </a:prstGeom>
          <a:noFill/>
        </p:spPr>
        <p:txBody>
          <a:bodyPr wrap="square" rtlCol="0">
            <a:spAutoFit/>
          </a:bodyPr>
          <a:lstStyle/>
          <a:p>
            <a:r>
              <a:rPr lang="it-IT" sz="1200" dirty="0" smtClean="0">
                <a:solidFill>
                  <a:schemeClr val="bg1">
                    <a:lumMod val="50000"/>
                  </a:schemeClr>
                </a:solidFill>
              </a:rPr>
              <a:t>1</a:t>
            </a:r>
            <a:endParaRPr lang="it-IT" sz="1200" dirty="0">
              <a:solidFill>
                <a:schemeClr val="bg1">
                  <a:lumMod val="50000"/>
                </a:schemeClr>
              </a:solidFill>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544181"/>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mn-cs"/>
              </a:rPr>
              <a:t>© Riproduzione riservata</a:t>
            </a:r>
            <a:endParaRPr lang="it-IT" sz="1050" dirty="0">
              <a:solidFill>
                <a:srgbClr val="FFFFFF">
                  <a:lumMod val="50000"/>
                </a:srgbClr>
              </a:solidFill>
              <a:latin typeface="Tahoma" pitchFamily="34" charset="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339752" y="188640"/>
            <a:ext cx="424847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 tipi di contratti</a:t>
            </a:r>
          </a:p>
        </p:txBody>
      </p:sp>
      <p:sp>
        <p:nvSpPr>
          <p:cNvPr id="3" name="CasellaDiTesto 2"/>
          <p:cNvSpPr txBox="1"/>
          <p:nvPr/>
        </p:nvSpPr>
        <p:spPr>
          <a:xfrm>
            <a:off x="0" y="1844824"/>
            <a:ext cx="9144000"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La causa è l’elemento del contratto che richiesto a pena di nullità ne individua la </a:t>
            </a:r>
            <a:r>
              <a:rPr lang="it-IT" u="sng" dirty="0" smtClean="0">
                <a:solidFill>
                  <a:srgbClr val="002060"/>
                </a:solidFill>
                <a:cs typeface="Arial" pitchFamily="34" charset="0"/>
              </a:rPr>
              <a:t>funzione economica e quindi l’interesse meritevole di tutela </a:t>
            </a:r>
            <a:r>
              <a:rPr lang="it-IT" dirty="0" smtClean="0">
                <a:solidFill>
                  <a:srgbClr val="002060"/>
                </a:solidFill>
                <a:cs typeface="Arial" pitchFamily="34" charset="0"/>
              </a:rPr>
              <a:t>concretamente perseguito dalla volontà delle parti </a:t>
            </a:r>
          </a:p>
          <a:p>
            <a:pPr algn="ctr"/>
            <a:r>
              <a:rPr lang="it-IT" b="1" u="sng" dirty="0" smtClean="0">
                <a:solidFill>
                  <a:srgbClr val="002060"/>
                </a:solidFill>
                <a:cs typeface="Arial" pitchFamily="34" charset="0"/>
              </a:rPr>
              <a:t>Con </a:t>
            </a:r>
            <a:r>
              <a:rPr lang="it-IT" b="1" u="sng" dirty="0">
                <a:solidFill>
                  <a:srgbClr val="002060"/>
                </a:solidFill>
                <a:cs typeface="Arial" pitchFamily="34" charset="0"/>
              </a:rPr>
              <a:t>riguardo alla causa si distinguono</a:t>
            </a:r>
            <a:r>
              <a:rPr lang="it-IT" b="1" u="sng" dirty="0" smtClean="0">
                <a:solidFill>
                  <a:srgbClr val="002060"/>
                </a:solidFill>
                <a:cs typeface="Arial" pitchFamily="34" charset="0"/>
              </a:rPr>
              <a:t>:</a:t>
            </a:r>
            <a:endParaRPr lang="it-IT" b="1" u="sng" dirty="0">
              <a:solidFill>
                <a:srgbClr val="002060"/>
              </a:solidFill>
              <a:cs typeface="Arial" pitchFamily="34" charset="0"/>
            </a:endParaRPr>
          </a:p>
        </p:txBody>
      </p:sp>
      <p:sp>
        <p:nvSpPr>
          <p:cNvPr id="4" name="CasellaDiTesto 3"/>
          <p:cNvSpPr txBox="1"/>
          <p:nvPr/>
        </p:nvSpPr>
        <p:spPr>
          <a:xfrm>
            <a:off x="179512" y="3629923"/>
            <a:ext cx="1872208"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b="1" dirty="0">
                <a:solidFill>
                  <a:srgbClr val="002060"/>
                </a:solidFill>
                <a:cs typeface="Arial" pitchFamily="34" charset="0"/>
              </a:rPr>
              <a:t>Contratti tipici </a:t>
            </a:r>
            <a:endParaRPr lang="it-IT" b="1" dirty="0" smtClean="0">
              <a:solidFill>
                <a:srgbClr val="002060"/>
              </a:solidFill>
              <a:cs typeface="Arial" pitchFamily="34" charset="0"/>
            </a:endParaRPr>
          </a:p>
          <a:p>
            <a:endParaRPr lang="it-IT" dirty="0">
              <a:solidFill>
                <a:srgbClr val="002060"/>
              </a:solidFill>
              <a:cs typeface="Arial" pitchFamily="34" charset="0"/>
            </a:endParaRPr>
          </a:p>
          <a:p>
            <a:r>
              <a:rPr lang="it-IT" dirty="0">
                <a:solidFill>
                  <a:srgbClr val="002060"/>
                </a:solidFill>
                <a:cs typeface="Arial" pitchFamily="34" charset="0"/>
              </a:rPr>
              <a:t>Previsti e disciplinati dalla </a:t>
            </a:r>
            <a:r>
              <a:rPr lang="it-IT" dirty="0" smtClean="0">
                <a:solidFill>
                  <a:srgbClr val="002060"/>
                </a:solidFill>
                <a:cs typeface="Arial" pitchFamily="34" charset="0"/>
              </a:rPr>
              <a:t>legge (</a:t>
            </a:r>
            <a:r>
              <a:rPr lang="it-IT" b="1" i="1" u="sng" dirty="0" smtClean="0">
                <a:solidFill>
                  <a:srgbClr val="002060"/>
                </a:solidFill>
                <a:cs typeface="Arial" pitchFamily="34" charset="0"/>
              </a:rPr>
              <a:t>contratto di lavoro subordinato</a:t>
            </a:r>
            <a:r>
              <a:rPr lang="it-IT" dirty="0" smtClean="0">
                <a:solidFill>
                  <a:srgbClr val="002060"/>
                </a:solidFill>
                <a:cs typeface="Arial" pitchFamily="34" charset="0"/>
              </a:rPr>
              <a:t>)</a:t>
            </a:r>
            <a:endParaRPr lang="it-IT" dirty="0">
              <a:solidFill>
                <a:srgbClr val="002060"/>
              </a:solidFill>
              <a:cs typeface="Arial" pitchFamily="34" charset="0"/>
            </a:endParaRPr>
          </a:p>
        </p:txBody>
      </p:sp>
      <p:sp>
        <p:nvSpPr>
          <p:cNvPr id="5" name="CasellaDiTesto 4"/>
          <p:cNvSpPr txBox="1"/>
          <p:nvPr/>
        </p:nvSpPr>
        <p:spPr>
          <a:xfrm>
            <a:off x="2051720" y="3037016"/>
            <a:ext cx="4320480"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b="1" dirty="0">
                <a:solidFill>
                  <a:srgbClr val="002060"/>
                </a:solidFill>
                <a:cs typeface="Arial" pitchFamily="34" charset="0"/>
              </a:rPr>
              <a:t>Contratti </a:t>
            </a:r>
            <a:r>
              <a:rPr lang="it-IT" b="1" dirty="0" smtClean="0">
                <a:solidFill>
                  <a:srgbClr val="002060"/>
                </a:solidFill>
                <a:cs typeface="Arial" pitchFamily="34" charset="0"/>
              </a:rPr>
              <a:t>atipici</a:t>
            </a:r>
          </a:p>
          <a:p>
            <a:endParaRPr lang="it-IT" dirty="0">
              <a:solidFill>
                <a:srgbClr val="002060"/>
              </a:solidFill>
              <a:cs typeface="Arial" pitchFamily="34" charset="0"/>
            </a:endParaRPr>
          </a:p>
          <a:p>
            <a:r>
              <a:rPr lang="it-IT" dirty="0">
                <a:solidFill>
                  <a:srgbClr val="002060"/>
                </a:solidFill>
                <a:cs typeface="Arial" pitchFamily="34" charset="0"/>
              </a:rPr>
              <a:t>Non rientrano in un dato tipo di contratto previsto dalla legge </a:t>
            </a:r>
            <a:r>
              <a:rPr lang="it-IT" dirty="0" smtClean="0">
                <a:solidFill>
                  <a:srgbClr val="002060"/>
                </a:solidFill>
                <a:cs typeface="Arial" pitchFamily="34" charset="0"/>
              </a:rPr>
              <a:t>(</a:t>
            </a:r>
            <a:r>
              <a:rPr lang="it-IT" i="1" dirty="0" smtClean="0">
                <a:solidFill>
                  <a:srgbClr val="002060"/>
                </a:solidFill>
                <a:cs typeface="Arial" pitchFamily="34" charset="0"/>
              </a:rPr>
              <a:t>leasing</a:t>
            </a:r>
            <a:r>
              <a:rPr lang="it-IT" dirty="0" smtClean="0">
                <a:solidFill>
                  <a:srgbClr val="002060"/>
                </a:solidFill>
                <a:cs typeface="Arial" pitchFamily="34" charset="0"/>
              </a:rPr>
              <a:t>)</a:t>
            </a:r>
          </a:p>
          <a:p>
            <a:endParaRPr lang="it-IT" dirty="0">
              <a:solidFill>
                <a:srgbClr val="002060"/>
              </a:solidFill>
              <a:cs typeface="Arial" pitchFamily="34" charset="0"/>
            </a:endParaRPr>
          </a:p>
          <a:p>
            <a:r>
              <a:rPr lang="it-IT" dirty="0" smtClean="0">
                <a:solidFill>
                  <a:srgbClr val="002060"/>
                </a:solidFill>
                <a:cs typeface="Arial" pitchFamily="34" charset="0"/>
              </a:rPr>
              <a:t>ATTENZIONE! Nel linguaggio comune i </a:t>
            </a:r>
            <a:r>
              <a:rPr lang="it-IT" u="sng" dirty="0" smtClean="0">
                <a:solidFill>
                  <a:srgbClr val="002060"/>
                </a:solidFill>
                <a:cs typeface="Arial" pitchFamily="34" charset="0"/>
              </a:rPr>
              <a:t>contratti atipici di lavoro</a:t>
            </a:r>
            <a:r>
              <a:rPr lang="it-IT" dirty="0" smtClean="0">
                <a:solidFill>
                  <a:srgbClr val="002060"/>
                </a:solidFill>
                <a:cs typeface="Arial" pitchFamily="34" charset="0"/>
              </a:rPr>
              <a:t> sono in realtà disciplinati dalla legge, ma si discostano dal </a:t>
            </a:r>
            <a:r>
              <a:rPr lang="it-IT" u="sng" dirty="0" smtClean="0">
                <a:solidFill>
                  <a:srgbClr val="002060"/>
                </a:solidFill>
                <a:cs typeface="Arial" pitchFamily="34" charset="0"/>
              </a:rPr>
              <a:t>lavoro subordinato a tempo indeterminato</a:t>
            </a:r>
            <a:r>
              <a:rPr lang="it-IT" dirty="0" smtClean="0">
                <a:solidFill>
                  <a:srgbClr val="002060"/>
                </a:solidFill>
                <a:cs typeface="Arial" pitchFamily="34" charset="0"/>
              </a:rPr>
              <a:t> (</a:t>
            </a:r>
            <a:r>
              <a:rPr lang="it-IT" i="1" dirty="0" smtClean="0">
                <a:solidFill>
                  <a:srgbClr val="002060"/>
                </a:solidFill>
                <a:cs typeface="Arial" pitchFamily="34" charset="0"/>
              </a:rPr>
              <a:t>part-time</a:t>
            </a:r>
            <a:r>
              <a:rPr lang="it-IT" dirty="0" smtClean="0">
                <a:solidFill>
                  <a:srgbClr val="002060"/>
                </a:solidFill>
                <a:cs typeface="Arial" pitchFamily="34" charset="0"/>
              </a:rPr>
              <a:t>, a progetto, somministrazione, a chiamata, ecc. ecc.)</a:t>
            </a:r>
            <a:endParaRPr lang="it-IT" dirty="0">
              <a:solidFill>
                <a:srgbClr val="002060"/>
              </a:solidFill>
              <a:cs typeface="Arial" pitchFamily="34" charset="0"/>
            </a:endParaRPr>
          </a:p>
        </p:txBody>
      </p:sp>
      <p:sp>
        <p:nvSpPr>
          <p:cNvPr id="6" name="CasellaDiTesto 5"/>
          <p:cNvSpPr txBox="1"/>
          <p:nvPr/>
        </p:nvSpPr>
        <p:spPr>
          <a:xfrm>
            <a:off x="6372200" y="3302982"/>
            <a:ext cx="2592288"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b="1" dirty="0">
                <a:solidFill>
                  <a:srgbClr val="002060"/>
                </a:solidFill>
                <a:cs typeface="Arial" pitchFamily="34" charset="0"/>
              </a:rPr>
              <a:t>Contratti misti </a:t>
            </a:r>
            <a:endParaRPr lang="it-IT" b="1" dirty="0" smtClean="0">
              <a:solidFill>
                <a:srgbClr val="002060"/>
              </a:solidFill>
              <a:cs typeface="Arial" pitchFamily="34" charset="0"/>
            </a:endParaRPr>
          </a:p>
          <a:p>
            <a:endParaRPr lang="it-IT" dirty="0" smtClean="0">
              <a:solidFill>
                <a:srgbClr val="002060"/>
              </a:solidFill>
              <a:cs typeface="Arial" pitchFamily="34" charset="0"/>
            </a:endParaRPr>
          </a:p>
          <a:p>
            <a:r>
              <a:rPr lang="it-IT" dirty="0" smtClean="0">
                <a:solidFill>
                  <a:srgbClr val="002060"/>
                </a:solidFill>
                <a:cs typeface="Arial" pitchFamily="34" charset="0"/>
              </a:rPr>
              <a:t>Fattispecie negoziale atipica che possiede elementi causali propri di più contratti tipici (contratto di portierato = lavoro subordinato + locazione di immobile a uso abitativo)</a:t>
            </a:r>
          </a:p>
        </p:txBody>
      </p:sp>
      <p:sp>
        <p:nvSpPr>
          <p:cNvPr id="7" name="CasellaDiTesto 6"/>
          <p:cNvSpPr txBox="1"/>
          <p:nvPr/>
        </p:nvSpPr>
        <p:spPr>
          <a:xfrm>
            <a:off x="0" y="572487"/>
            <a:ext cx="9144000" cy="1200329"/>
          </a:xfrm>
          <a:prstGeom prst="rect">
            <a:avLst/>
          </a:prstGeom>
          <a:noFill/>
        </p:spPr>
        <p:txBody>
          <a:bodyPr wrap="square" rtlCol="0">
            <a:spAutoFit/>
          </a:bodyPr>
          <a:lstStyle/>
          <a:p>
            <a:pPr marL="285750" indent="-285750">
              <a:buFont typeface="Wingdings" charset="2"/>
              <a:buChar char="Ø"/>
            </a:pPr>
            <a:r>
              <a:rPr lang="it-IT" u="sng" dirty="0">
                <a:solidFill>
                  <a:srgbClr val="002060"/>
                </a:solidFill>
                <a:cs typeface="Arial" pitchFamily="34" charset="0"/>
              </a:rPr>
              <a:t>Contratti a titolo oneroso</a:t>
            </a:r>
            <a:r>
              <a:rPr lang="it-IT" dirty="0">
                <a:solidFill>
                  <a:srgbClr val="002060"/>
                </a:solidFill>
                <a:cs typeface="Arial" pitchFamily="34" charset="0"/>
              </a:rPr>
              <a:t>: se alla prestazione di una parte corrisponde il sacrificio </a:t>
            </a:r>
            <a:r>
              <a:rPr lang="it-IT" dirty="0" smtClean="0">
                <a:solidFill>
                  <a:srgbClr val="002060"/>
                </a:solidFill>
                <a:cs typeface="Arial" pitchFamily="34" charset="0"/>
              </a:rPr>
              <a:t>dell’altra (compravendita, </a:t>
            </a:r>
            <a:r>
              <a:rPr lang="it-IT" b="1" i="1" u="sng" dirty="0" smtClean="0">
                <a:solidFill>
                  <a:srgbClr val="002060"/>
                </a:solidFill>
                <a:cs typeface="Arial" pitchFamily="34" charset="0"/>
              </a:rPr>
              <a:t>lavoro subordinato</a:t>
            </a:r>
            <a:r>
              <a:rPr lang="it-IT" dirty="0" smtClean="0">
                <a:solidFill>
                  <a:srgbClr val="002060"/>
                </a:solidFill>
                <a:cs typeface="Arial" pitchFamily="34" charset="0"/>
              </a:rPr>
              <a:t>);</a:t>
            </a:r>
            <a:endParaRPr lang="it-IT" dirty="0">
              <a:solidFill>
                <a:srgbClr val="002060"/>
              </a:solidFill>
              <a:cs typeface="Arial" pitchFamily="34" charset="0"/>
            </a:endParaRPr>
          </a:p>
          <a:p>
            <a:pPr marL="285750" indent="-285750">
              <a:buFont typeface="Wingdings" charset="2"/>
              <a:buChar char="Ø"/>
            </a:pPr>
            <a:r>
              <a:rPr lang="it-IT" u="sng" dirty="0">
                <a:solidFill>
                  <a:srgbClr val="002060"/>
                </a:solidFill>
                <a:cs typeface="Arial" pitchFamily="34" charset="0"/>
              </a:rPr>
              <a:t>Contratti a titolo gratuito</a:t>
            </a:r>
            <a:r>
              <a:rPr lang="it-IT" dirty="0">
                <a:solidFill>
                  <a:srgbClr val="002060"/>
                </a:solidFill>
                <a:cs typeface="Arial" pitchFamily="34" charset="0"/>
              </a:rPr>
              <a:t>: se la prestazione di una parte è fatta per spirito di liberalità, cioè a favore dell’altra senza che sia imposto un </a:t>
            </a:r>
            <a:r>
              <a:rPr lang="it-IT" dirty="0" smtClean="0">
                <a:solidFill>
                  <a:srgbClr val="002060"/>
                </a:solidFill>
                <a:cs typeface="Arial" pitchFamily="34" charset="0"/>
              </a:rPr>
              <a:t>sacrificio (esiste il </a:t>
            </a:r>
            <a:r>
              <a:rPr lang="it-IT" b="1" i="1" u="sng" dirty="0" smtClean="0">
                <a:solidFill>
                  <a:srgbClr val="002060"/>
                </a:solidFill>
                <a:cs typeface="Arial" pitchFamily="34" charset="0"/>
              </a:rPr>
              <a:t>lavoro gratuito</a:t>
            </a:r>
            <a:r>
              <a:rPr lang="it-IT" dirty="0" smtClean="0">
                <a:solidFill>
                  <a:srgbClr val="002060"/>
                </a:solidFill>
                <a:cs typeface="Arial" pitchFamily="34" charset="0"/>
              </a:rPr>
              <a:t>)</a:t>
            </a:r>
          </a:p>
        </p:txBody>
      </p:sp>
      <p:sp>
        <p:nvSpPr>
          <p:cNvPr id="15" name="Segnaposto piè di pagina 14"/>
          <p:cNvSpPr>
            <a:spLocks noGrp="1"/>
          </p:cNvSpPr>
          <p:nvPr>
            <p:ph type="ftr" sz="quarter" idx="11"/>
          </p:nvPr>
        </p:nvSpPr>
        <p:spPr/>
        <p:txBody>
          <a:bodyPr/>
          <a:lstStyle/>
          <a:p>
            <a:pPr>
              <a:defRPr/>
            </a:pPr>
            <a:r>
              <a:rPr lang="it-IT" dirty="0" smtClean="0"/>
              <a:t>10</a:t>
            </a:r>
            <a:endParaRPr lang="it-IT" dirty="0"/>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65795" y="659451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1943708" y="632882"/>
            <a:ext cx="5256584"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 causa del contratto di lavoro</a:t>
            </a:r>
          </a:p>
          <a:p>
            <a:pPr algn="ctr"/>
            <a:endParaRPr lang="it-IT" sz="2000" b="1" cap="all" dirty="0" smtClean="0">
              <a:solidFill>
                <a:srgbClr val="002060"/>
              </a:solidFill>
              <a:latin typeface="Arial" pitchFamily="34" charset="0"/>
              <a:cs typeface="Arial" pitchFamily="34" charset="0"/>
            </a:endParaRPr>
          </a:p>
        </p:txBody>
      </p:sp>
      <p:sp>
        <p:nvSpPr>
          <p:cNvPr id="7" name="CasellaDiTesto 6"/>
          <p:cNvSpPr txBox="1"/>
          <p:nvPr/>
        </p:nvSpPr>
        <p:spPr>
          <a:xfrm>
            <a:off x="323528" y="980728"/>
            <a:ext cx="8496944" cy="1754327"/>
          </a:xfrm>
          <a:prstGeom prst="rect">
            <a:avLst/>
          </a:prstGeom>
          <a:noFill/>
        </p:spPr>
        <p:txBody>
          <a:bodyPr wrap="square" rtlCol="0">
            <a:spAutoFit/>
          </a:bodyPr>
          <a:lstStyle/>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La </a:t>
            </a:r>
            <a:r>
              <a:rPr lang="it-IT" dirty="0">
                <a:solidFill>
                  <a:srgbClr val="002060"/>
                </a:solidFill>
                <a:cs typeface="Arial" pitchFamily="34" charset="0"/>
              </a:rPr>
              <a:t>causa del contratto di lavoro deve essere individuata </a:t>
            </a:r>
            <a:r>
              <a:rPr lang="it-IT" b="1" dirty="0">
                <a:solidFill>
                  <a:srgbClr val="002060"/>
                </a:solidFill>
                <a:cs typeface="Arial" pitchFamily="34" charset="0"/>
              </a:rPr>
              <a:t>nello  scambio tra  lavoro e retribuzione</a:t>
            </a:r>
            <a:r>
              <a:rPr lang="it-IT" dirty="0">
                <a:solidFill>
                  <a:srgbClr val="002060"/>
                </a:solidFill>
                <a:cs typeface="Arial" pitchFamily="34" charset="0"/>
              </a:rPr>
              <a:t>, scambio vincolato alla reciprocità per </a:t>
            </a:r>
            <a:r>
              <a:rPr lang="it-IT" dirty="0" smtClean="0">
                <a:solidFill>
                  <a:srgbClr val="002060"/>
                </a:solidFill>
                <a:cs typeface="Arial" pitchFamily="34" charset="0"/>
              </a:rPr>
              <a:t>cui </a:t>
            </a:r>
            <a:r>
              <a:rPr lang="it-IT" dirty="0">
                <a:solidFill>
                  <a:srgbClr val="002060"/>
                </a:solidFill>
                <a:cs typeface="Arial" pitchFamily="34" charset="0"/>
              </a:rPr>
              <a:t>l'obbligazione e la prestazione di una parte (lavoratore) sono in funzione  dell'obbligazione e della prestazione dell’ altra (datore di lavoro). </a:t>
            </a:r>
            <a:endParaRPr lang="it-IT" dirty="0" smtClean="0">
              <a:solidFill>
                <a:srgbClr val="002060"/>
              </a:solidFill>
              <a:cs typeface="Arial" pitchFamily="34" charset="0"/>
            </a:endParaRPr>
          </a:p>
          <a:p>
            <a:pPr algn="just"/>
            <a:endParaRPr lang="it-IT" dirty="0">
              <a:solidFill>
                <a:srgbClr val="002060"/>
              </a:solidFill>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935841888"/>
              </p:ext>
            </p:extLst>
          </p:nvPr>
        </p:nvGraphicFramePr>
        <p:xfrm>
          <a:off x="323528" y="2996952"/>
          <a:ext cx="8640961" cy="3240360"/>
        </p:xfrm>
        <a:graphic>
          <a:graphicData uri="http://schemas.openxmlformats.org/drawingml/2006/table">
            <a:tbl>
              <a:tblPr firstRow="1" bandRow="1">
                <a:tableStyleId>{35758FB7-9AC5-4552-8A53-C91805E547FA}</a:tableStyleId>
              </a:tblPr>
              <a:tblGrid>
                <a:gridCol w="2292085"/>
                <a:gridCol w="2473094"/>
                <a:gridCol w="1937891"/>
                <a:gridCol w="1937891"/>
              </a:tblGrid>
              <a:tr h="230031">
                <a:tc gridSpan="4">
                  <a:txBody>
                    <a:bodyPr/>
                    <a:lstStyle/>
                    <a:p>
                      <a:pPr algn="ctr"/>
                      <a:r>
                        <a:rPr lang="it-IT" dirty="0" smtClean="0"/>
                        <a:t>In</a:t>
                      </a:r>
                      <a:r>
                        <a:rPr lang="it-IT" baseline="0" dirty="0" smtClean="0"/>
                        <a:t> relazione alla causa il</a:t>
                      </a:r>
                      <a:r>
                        <a:rPr lang="it-IT" dirty="0" smtClean="0"/>
                        <a:t> contratto di lavoro è:</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a:p>
                  </a:txBody>
                  <a:tcPr/>
                </a:tc>
              </a:tr>
              <a:tr h="233225">
                <a:tc>
                  <a:txBody>
                    <a:bodyPr/>
                    <a:lstStyle/>
                    <a:p>
                      <a:r>
                        <a:rPr lang="it-IT" dirty="0" smtClean="0"/>
                        <a:t>oneroso</a:t>
                      </a:r>
                      <a:endParaRPr lang="it-IT" dirty="0"/>
                    </a:p>
                  </a:txBody>
                  <a:tcPr/>
                </a:tc>
                <a:tc>
                  <a:txBody>
                    <a:bodyPr/>
                    <a:lstStyle/>
                    <a:p>
                      <a:r>
                        <a:rPr lang="it-IT" dirty="0" smtClean="0"/>
                        <a:t>sinallagmatico</a:t>
                      </a:r>
                      <a:endParaRPr lang="it-IT" dirty="0"/>
                    </a:p>
                  </a:txBody>
                  <a:tcPr/>
                </a:tc>
                <a:tc>
                  <a:txBody>
                    <a:bodyPr/>
                    <a:lstStyle/>
                    <a:p>
                      <a:r>
                        <a:rPr lang="it-IT" dirty="0" smtClean="0"/>
                        <a:t>tipico</a:t>
                      </a:r>
                      <a:r>
                        <a:rPr lang="it-IT" baseline="0" dirty="0" smtClean="0"/>
                        <a:t> </a:t>
                      </a:r>
                      <a:endParaRPr lang="it-IT" dirty="0"/>
                    </a:p>
                  </a:txBody>
                  <a:tcPr/>
                </a:tc>
                <a:tc>
                  <a:txBody>
                    <a:bodyPr/>
                    <a:lstStyle/>
                    <a:p>
                      <a:r>
                        <a:rPr lang="it-IT" dirty="0" smtClean="0"/>
                        <a:t>non</a:t>
                      </a:r>
                      <a:r>
                        <a:rPr lang="it-IT" baseline="0" dirty="0" smtClean="0"/>
                        <a:t> associativo </a:t>
                      </a:r>
                      <a:endParaRPr lang="it-IT" dirty="0"/>
                    </a:p>
                  </a:txBody>
                  <a:tcPr/>
                </a:tc>
              </a:tr>
              <a:tr h="2508840">
                <a:tc>
                  <a:txBody>
                    <a:bodyPr/>
                    <a:lstStyle/>
                    <a:p>
                      <a:r>
                        <a:rPr lang="it-IT" dirty="0" smtClean="0">
                          <a:solidFill>
                            <a:srgbClr val="002060"/>
                          </a:solidFill>
                          <a:cs typeface="Arial" pitchFamily="34" charset="0"/>
                        </a:rPr>
                        <a:t>essendo necessaria l’esistenza di una retribuzione che è la  naturale controprestazione dell’attività lavorativa</a:t>
                      </a:r>
                      <a:endParaRPr lang="it-IT" dirty="0"/>
                    </a:p>
                  </a:txBody>
                  <a:tcPr/>
                </a:tc>
                <a:tc>
                  <a:txBody>
                    <a:bodyPr/>
                    <a:lstStyle/>
                    <a:p>
                      <a:r>
                        <a:rPr lang="it-IT" dirty="0" smtClean="0">
                          <a:solidFill>
                            <a:srgbClr val="002060"/>
                          </a:solidFill>
                          <a:cs typeface="Arial" pitchFamily="34" charset="0"/>
                        </a:rPr>
                        <a:t>trattandosi di un contratto a prestazioni corrispettive  (prestazione del lavoratore/</a:t>
                      </a:r>
                      <a:r>
                        <a:rPr lang="it-IT" baseline="0" dirty="0" smtClean="0">
                          <a:solidFill>
                            <a:srgbClr val="002060"/>
                          </a:solidFill>
                          <a:cs typeface="Arial" pitchFamily="34" charset="0"/>
                        </a:rPr>
                        <a:t> </a:t>
                      </a:r>
                      <a:r>
                        <a:rPr lang="it-IT" dirty="0" smtClean="0">
                          <a:solidFill>
                            <a:srgbClr val="002060"/>
                          </a:solidFill>
                          <a:cs typeface="Arial" pitchFamily="34" charset="0"/>
                        </a:rPr>
                        <a:t>retribuzione); </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kern="1200" dirty="0" smtClean="0">
                          <a:solidFill>
                            <a:srgbClr val="002060"/>
                          </a:solidFill>
                          <a:latin typeface="+mn-lt"/>
                          <a:ea typeface="+mn-ea"/>
                          <a:cs typeface="Arial" pitchFamily="34" charset="0"/>
                        </a:rPr>
                        <a:t>Individuato e disciplinato dalla legge</a:t>
                      </a:r>
                    </a:p>
                    <a:p>
                      <a:endParaRPr lang="it-IT" dirty="0"/>
                    </a:p>
                  </a:txBody>
                  <a:tcPr/>
                </a:tc>
                <a:tc>
                  <a:txBody>
                    <a:bodyPr/>
                    <a:lstStyle/>
                    <a:p>
                      <a:r>
                        <a:rPr lang="it-IT" sz="1800" kern="1200" dirty="0" smtClean="0">
                          <a:solidFill>
                            <a:srgbClr val="002060"/>
                          </a:solidFill>
                          <a:latin typeface="+mn-lt"/>
                          <a:ea typeface="+mn-ea"/>
                          <a:cs typeface="Arial" pitchFamily="34" charset="0"/>
                        </a:rPr>
                        <a:t>le parti sono portatrici di un proprio interesse, non necessariamente rivolto ad uno scopo comune</a:t>
                      </a:r>
                      <a:endParaRPr lang="it-IT" sz="1800" kern="1200" dirty="0">
                        <a:solidFill>
                          <a:srgbClr val="002060"/>
                        </a:solidFill>
                        <a:latin typeface="+mn-lt"/>
                        <a:ea typeface="+mn-ea"/>
                        <a:cs typeface="Arial" pitchFamily="34" charset="0"/>
                      </a:endParaRPr>
                    </a:p>
                  </a:txBody>
                  <a:tcPr/>
                </a:tc>
              </a:tr>
            </a:tbl>
          </a:graphicData>
        </a:graphic>
      </p:graphicFrame>
      <p:sp>
        <p:nvSpPr>
          <p:cNvPr id="10" name="Segnaposto piè di pagina 9"/>
          <p:cNvSpPr>
            <a:spLocks noGrp="1"/>
          </p:cNvSpPr>
          <p:nvPr>
            <p:ph type="ftr" sz="quarter" idx="11"/>
          </p:nvPr>
        </p:nvSpPr>
        <p:spPr/>
        <p:txBody>
          <a:bodyPr/>
          <a:lstStyle/>
          <a:p>
            <a:pPr>
              <a:defRPr/>
            </a:pPr>
            <a:r>
              <a:rPr lang="it-IT" dirty="0" smtClean="0"/>
              <a:t>11</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301909"/>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42605" y="659451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4868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In sintesi: il CONTRATTO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LAVORO</a:t>
            </a:r>
            <a:endParaRPr lang="it-IT" sz="2000" b="1" cap="all" dirty="0">
              <a:solidFill>
                <a:srgbClr val="002060"/>
              </a:solidFill>
              <a:latin typeface="Arial" pitchFamily="34" charset="0"/>
              <a:cs typeface="Arial" pitchFamily="34" charset="0"/>
            </a:endParaRPr>
          </a:p>
        </p:txBody>
      </p:sp>
      <p:sp>
        <p:nvSpPr>
          <p:cNvPr id="6" name="Segnaposto piè di pagina 5"/>
          <p:cNvSpPr>
            <a:spLocks noGrp="1"/>
          </p:cNvSpPr>
          <p:nvPr>
            <p:ph type="ftr" sz="quarter" idx="11"/>
          </p:nvPr>
        </p:nvSpPr>
        <p:spPr/>
        <p:txBody>
          <a:bodyPr/>
          <a:lstStyle/>
          <a:p>
            <a:pPr>
              <a:defRPr/>
            </a:pPr>
            <a:r>
              <a:rPr lang="it-IT" dirty="0" smtClean="0"/>
              <a:t>12</a:t>
            </a:r>
            <a:endParaRPr lang="it-IT" dirty="0"/>
          </a:p>
        </p:txBody>
      </p:sp>
      <p:sp>
        <p:nvSpPr>
          <p:cNvPr id="7" name="CasellaDiTesto 6"/>
          <p:cNvSpPr txBox="1"/>
          <p:nvPr/>
        </p:nvSpPr>
        <p:spPr>
          <a:xfrm>
            <a:off x="323528" y="1628801"/>
            <a:ext cx="8208912" cy="2585323"/>
          </a:xfrm>
          <a:prstGeom prst="rect">
            <a:avLst/>
          </a:prstGeom>
          <a:noFill/>
        </p:spPr>
        <p:txBody>
          <a:bodyPr wrap="square" rtlCol="0">
            <a:spAutoFit/>
          </a:bodyPr>
          <a:lstStyle/>
          <a:p>
            <a:pPr algn="ctr"/>
            <a:r>
              <a:rPr lang="it-IT" dirty="0" smtClean="0">
                <a:solidFill>
                  <a:srgbClr val="002060"/>
                </a:solidFill>
              </a:rPr>
              <a:t>È UN CONTRATTO BILATERALE DAL QUALE NASCONO DUE OBBLIGAZIONI</a:t>
            </a: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endParaRPr lang="it-IT" dirty="0" smtClean="0"/>
          </a:p>
          <a:p>
            <a:endParaRPr lang="it-IT" dirty="0"/>
          </a:p>
        </p:txBody>
      </p:sp>
      <p:cxnSp>
        <p:nvCxnSpPr>
          <p:cNvPr id="8" name="Connettore 2 7"/>
          <p:cNvCxnSpPr/>
          <p:nvPr/>
        </p:nvCxnSpPr>
        <p:spPr>
          <a:xfrm>
            <a:off x="4572000" y="2852936"/>
            <a:ext cx="28803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H="1">
            <a:off x="1979712" y="2852936"/>
            <a:ext cx="25202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827584" y="4005064"/>
            <a:ext cx="2286000" cy="1200329"/>
          </a:xfrm>
          <a:prstGeom prst="rect">
            <a:avLst/>
          </a:prstGeom>
        </p:spPr>
        <p:txBody>
          <a:bodyPr>
            <a:spAutoFit/>
          </a:bodyPr>
          <a:lstStyle/>
          <a:p>
            <a:pPr lvl="0" algn="just"/>
            <a:r>
              <a:rPr lang="it-IT" b="1" dirty="0" smtClean="0">
                <a:solidFill>
                  <a:srgbClr val="002060"/>
                </a:solidFill>
              </a:rPr>
              <a:t>DATORE DI</a:t>
            </a:r>
          </a:p>
          <a:p>
            <a:pPr lvl="0" algn="just"/>
            <a:r>
              <a:rPr lang="it-IT" b="1" dirty="0" smtClean="0">
                <a:solidFill>
                  <a:srgbClr val="002060"/>
                </a:solidFill>
              </a:rPr>
              <a:t>LAVORO</a:t>
            </a:r>
            <a:r>
              <a:rPr lang="it-IT" b="1" dirty="0" smtClean="0">
                <a:solidFill>
                  <a:srgbClr val="002060"/>
                </a:solidFill>
              </a:rPr>
              <a:t>: </a:t>
            </a:r>
            <a:endParaRPr lang="it-IT" b="1" dirty="0" smtClean="0">
              <a:solidFill>
                <a:srgbClr val="002060"/>
              </a:solidFill>
            </a:endParaRPr>
          </a:p>
          <a:p>
            <a:pPr lvl="0" algn="just"/>
            <a:r>
              <a:rPr lang="it-IT" dirty="0" smtClean="0">
                <a:solidFill>
                  <a:srgbClr val="002060"/>
                </a:solidFill>
              </a:rPr>
              <a:t>RETRIBUZIONE</a:t>
            </a:r>
          </a:p>
          <a:p>
            <a:pPr lvl="0" algn="just"/>
            <a:endParaRPr lang="it-IT" dirty="0" smtClean="0">
              <a:solidFill>
                <a:srgbClr val="002060"/>
              </a:solidFill>
            </a:endParaRPr>
          </a:p>
        </p:txBody>
      </p:sp>
      <p:sp>
        <p:nvSpPr>
          <p:cNvPr id="15" name="Rettangolo 14"/>
          <p:cNvSpPr/>
          <p:nvPr/>
        </p:nvSpPr>
        <p:spPr>
          <a:xfrm>
            <a:off x="6444208" y="4077072"/>
            <a:ext cx="2286000" cy="923330"/>
          </a:xfrm>
          <a:prstGeom prst="rect">
            <a:avLst/>
          </a:prstGeom>
        </p:spPr>
        <p:txBody>
          <a:bodyPr>
            <a:spAutoFit/>
          </a:bodyPr>
          <a:lstStyle/>
          <a:p>
            <a:pPr lvl="0" algn="just"/>
            <a:r>
              <a:rPr lang="it-IT" b="1" dirty="0" smtClean="0">
                <a:solidFill>
                  <a:srgbClr val="002060"/>
                </a:solidFill>
              </a:rPr>
              <a:t>LAVORATORE: </a:t>
            </a:r>
            <a:r>
              <a:rPr lang="it-IT" dirty="0" smtClean="0">
                <a:solidFill>
                  <a:srgbClr val="002060"/>
                </a:solidFill>
              </a:rPr>
              <a:t>PRESTAZIONE LAVORATIVA</a:t>
            </a:r>
          </a:p>
        </p:txBody>
      </p:sp>
      <p:pic>
        <p:nvPicPr>
          <p:cNvPr id="9"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79442" y="6548433"/>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extLst>
      <p:ext uri="{BB962C8B-B14F-4D97-AF65-F5344CB8AC3E}">
        <p14:creationId xmlns:p14="http://schemas.microsoft.com/office/powerpoint/2010/main" val="391753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547664" y="652626"/>
            <a:ext cx="604867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Forma del contratto di lavoro </a:t>
            </a:r>
          </a:p>
        </p:txBody>
      </p:sp>
      <p:sp>
        <p:nvSpPr>
          <p:cNvPr id="7" name="CasellaDiTesto 6"/>
          <p:cNvSpPr txBox="1"/>
          <p:nvPr/>
        </p:nvSpPr>
        <p:spPr>
          <a:xfrm>
            <a:off x="323528" y="1124744"/>
            <a:ext cx="8496944" cy="4247317"/>
          </a:xfrm>
          <a:prstGeom prst="rect">
            <a:avLst/>
          </a:prstGeom>
          <a:noFill/>
        </p:spPr>
        <p:txBody>
          <a:bodyPr wrap="square" rtlCol="0">
            <a:spAutoFit/>
          </a:bodyPr>
          <a:lstStyle/>
          <a:p>
            <a:pPr algn="just"/>
            <a:r>
              <a:rPr lang="it-IT" dirty="0" smtClean="0">
                <a:solidFill>
                  <a:srgbClr val="002060"/>
                </a:solidFill>
                <a:cs typeface="Arial" pitchFamily="34" charset="0"/>
              </a:rPr>
              <a:t>La forma scritta del contratto di lavoro o di alcune clausole può essere richiesta:</a:t>
            </a:r>
          </a:p>
          <a:p>
            <a:pPr algn="just"/>
            <a:endParaRPr lang="it-IT" dirty="0" smtClean="0">
              <a:solidFill>
                <a:srgbClr val="002060"/>
              </a:solidFill>
              <a:cs typeface="Arial" pitchFamily="34" charset="0"/>
            </a:endParaRPr>
          </a:p>
          <a:p>
            <a:pPr algn="just">
              <a:buFont typeface="Wingdings" pitchFamily="2" charset="2"/>
              <a:buChar char="Ø"/>
            </a:pPr>
            <a:r>
              <a:rPr lang="it-IT" u="sng" dirty="0" smtClean="0">
                <a:solidFill>
                  <a:srgbClr val="002060"/>
                </a:solidFill>
                <a:cs typeface="Arial" pitchFamily="34" charset="0"/>
              </a:rPr>
              <a:t>A pena di nullità</a:t>
            </a:r>
            <a:r>
              <a:rPr lang="it-IT" dirty="0" smtClean="0">
                <a:solidFill>
                  <a:srgbClr val="002060"/>
                </a:solidFill>
                <a:cs typeface="Arial" pitchFamily="34" charset="0"/>
              </a:rPr>
              <a:t> (forma </a:t>
            </a:r>
            <a:r>
              <a:rPr lang="it-IT" i="1" dirty="0" smtClean="0">
                <a:solidFill>
                  <a:srgbClr val="002060"/>
                </a:solidFill>
                <a:cs typeface="Arial" pitchFamily="34" charset="0"/>
              </a:rPr>
              <a:t>ad </a:t>
            </a:r>
            <a:r>
              <a:rPr lang="it-IT" i="1" dirty="0" err="1" smtClean="0">
                <a:solidFill>
                  <a:srgbClr val="002060"/>
                </a:solidFill>
                <a:cs typeface="Arial" pitchFamily="34" charset="0"/>
              </a:rPr>
              <a:t>substantiam</a:t>
            </a:r>
            <a:r>
              <a:rPr lang="it-IT" dirty="0" smtClean="0">
                <a:solidFill>
                  <a:srgbClr val="002060"/>
                </a:solidFill>
                <a:cs typeface="Arial" pitchFamily="34" charset="0"/>
              </a:rPr>
              <a:t>) ed in tal caso la mancanza determina la nullità del contratto, con conseguente applicazione dell’art. 2126 c.c. .</a:t>
            </a:r>
          </a:p>
          <a:p>
            <a:pPr algn="just"/>
            <a:endParaRPr lang="it-IT" dirty="0" smtClean="0">
              <a:solidFill>
                <a:srgbClr val="002060"/>
              </a:solidFill>
              <a:cs typeface="Arial" pitchFamily="34" charset="0"/>
            </a:endParaRPr>
          </a:p>
          <a:p>
            <a:pPr algn="just">
              <a:buFont typeface="Wingdings" pitchFamily="2" charset="2"/>
              <a:buChar char="Ø"/>
            </a:pPr>
            <a:r>
              <a:rPr lang="it-IT" u="sng" dirty="0" smtClean="0">
                <a:solidFill>
                  <a:srgbClr val="002060"/>
                </a:solidFill>
                <a:cs typeface="Arial" pitchFamily="34" charset="0"/>
              </a:rPr>
              <a:t>Ai fini probatori</a:t>
            </a:r>
            <a:r>
              <a:rPr lang="it-IT" dirty="0" smtClean="0">
                <a:solidFill>
                  <a:srgbClr val="002060"/>
                </a:solidFill>
                <a:cs typeface="Arial" pitchFamily="34" charset="0"/>
              </a:rPr>
              <a:t> (forma </a:t>
            </a:r>
            <a:r>
              <a:rPr lang="it-IT" i="1" dirty="0" smtClean="0">
                <a:solidFill>
                  <a:srgbClr val="002060"/>
                </a:solidFill>
                <a:cs typeface="Arial" pitchFamily="34" charset="0"/>
              </a:rPr>
              <a:t>ad </a:t>
            </a:r>
            <a:r>
              <a:rPr lang="it-IT" i="1" dirty="0" err="1" smtClean="0">
                <a:solidFill>
                  <a:srgbClr val="002060"/>
                </a:solidFill>
                <a:cs typeface="Arial" pitchFamily="34" charset="0"/>
              </a:rPr>
              <a:t>probationem</a:t>
            </a:r>
            <a:r>
              <a:rPr lang="it-IT" dirty="0" smtClean="0">
                <a:solidFill>
                  <a:srgbClr val="002060"/>
                </a:solidFill>
                <a:cs typeface="Arial" pitchFamily="34" charset="0"/>
              </a:rPr>
              <a:t>) dell’esistenza del contratto o di alcune clausole negoziali. In tal caso la mancanza dell’atto scritto non pregiudica l’esistenza del rapporto in quanto l’onere della forma ha una ricaduta solo sul piano probatorio, in caso di contestazione di quell’elemento che doveva essere provato per iscritto.</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A garanzia del lavoratore è prevista la forma scritta per alcuni contratti di lavoro o per alcune clausole ad esempio </a:t>
            </a:r>
            <a:r>
              <a:rPr lang="it-IT" u="sng" dirty="0" smtClean="0">
                <a:solidFill>
                  <a:srgbClr val="002060"/>
                </a:solidFill>
                <a:cs typeface="Arial" pitchFamily="34" charset="0"/>
              </a:rPr>
              <a:t>per il contratto di somministrazione la forma scritta è prevista a pena di nullità</a:t>
            </a:r>
            <a:r>
              <a:rPr lang="it-IT" dirty="0" smtClean="0">
                <a:solidFill>
                  <a:srgbClr val="002060"/>
                </a:solidFill>
                <a:cs typeface="Arial" pitchFamily="34" charset="0"/>
              </a:rPr>
              <a:t>.(art. 38, d. </a:t>
            </a:r>
            <a:r>
              <a:rPr lang="it-IT" dirty="0" err="1" smtClean="0">
                <a:solidFill>
                  <a:srgbClr val="002060"/>
                </a:solidFill>
                <a:cs typeface="Arial" pitchFamily="34" charset="0"/>
              </a:rPr>
              <a:t>lgs</a:t>
            </a:r>
            <a:r>
              <a:rPr lang="it-IT" dirty="0" smtClean="0">
                <a:solidFill>
                  <a:srgbClr val="002060"/>
                </a:solidFill>
                <a:cs typeface="Arial" pitchFamily="34" charset="0"/>
              </a:rPr>
              <a:t>. n. 81/2015)</a:t>
            </a: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13</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727684" y="580618"/>
            <a:ext cx="568863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Oggetto del contratto di lavoro </a:t>
            </a:r>
          </a:p>
        </p:txBody>
      </p:sp>
      <p:sp>
        <p:nvSpPr>
          <p:cNvPr id="7" name="CasellaDiTesto 6"/>
          <p:cNvSpPr txBox="1"/>
          <p:nvPr/>
        </p:nvSpPr>
        <p:spPr>
          <a:xfrm>
            <a:off x="323528" y="1124744"/>
            <a:ext cx="8424936" cy="5078313"/>
          </a:xfrm>
          <a:prstGeom prst="rect">
            <a:avLst/>
          </a:prstGeom>
          <a:noFill/>
        </p:spPr>
        <p:txBody>
          <a:bodyPr wrap="square" rtlCol="0">
            <a:spAutoFit/>
          </a:bodyPr>
          <a:lstStyle/>
          <a:p>
            <a:pPr algn="just"/>
            <a:r>
              <a:rPr lang="it-IT" dirty="0" smtClean="0">
                <a:solidFill>
                  <a:srgbClr val="002060"/>
                </a:solidFill>
                <a:cs typeface="Arial" pitchFamily="34" charset="0"/>
              </a:rPr>
              <a:t>L’oggetto del contratto è costituito tanto dalla prestazione di lavoro quanto dalla retribuzione.</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I requisiti dell’oggetto che devono sussistere per tutta la durata del contratto, sono quelli previsti in generale dall’art. 1346 c.c.:</a:t>
            </a:r>
          </a:p>
          <a:p>
            <a:pPr algn="just"/>
            <a:endParaRPr lang="it-IT" dirty="0" smtClean="0">
              <a:solidFill>
                <a:srgbClr val="002060"/>
              </a:solidFill>
              <a:cs typeface="Arial" pitchFamily="34" charset="0"/>
            </a:endParaRPr>
          </a:p>
          <a:p>
            <a:pPr algn="just">
              <a:buFont typeface="Wingdings" pitchFamily="2" charset="2"/>
              <a:buChar char="Ø"/>
            </a:pPr>
            <a:r>
              <a:rPr lang="it-IT" dirty="0" smtClean="0">
                <a:solidFill>
                  <a:srgbClr val="002060"/>
                </a:solidFill>
                <a:cs typeface="Arial" pitchFamily="34" charset="0"/>
              </a:rPr>
              <a:t> </a:t>
            </a:r>
            <a:r>
              <a:rPr lang="it-IT" b="1" dirty="0" smtClean="0">
                <a:solidFill>
                  <a:srgbClr val="002060"/>
                </a:solidFill>
                <a:cs typeface="Arial" pitchFamily="34" charset="0"/>
              </a:rPr>
              <a:t>Liceità</a:t>
            </a:r>
            <a:r>
              <a:rPr lang="it-IT" dirty="0" smtClean="0">
                <a:solidFill>
                  <a:srgbClr val="002060"/>
                </a:solidFill>
                <a:cs typeface="Arial" pitchFamily="34" charset="0"/>
              </a:rPr>
              <a:t>, non contrarietà a norme imperative, all’ordine pubblico, al buon costume;</a:t>
            </a: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Possibilità della prestazione;</a:t>
            </a:r>
          </a:p>
          <a:p>
            <a:pPr algn="just">
              <a:buFont typeface="Wingdings" pitchFamily="2" charset="2"/>
              <a:buChar char="Ø"/>
            </a:pPr>
            <a:endParaRPr lang="it-IT" b="1"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La determinatezza o determinabilità dell’oggetto</a:t>
            </a:r>
            <a:endParaRPr lang="it-IT" dirty="0" smtClean="0">
              <a:solidFill>
                <a:srgbClr val="002060"/>
              </a:solidFill>
              <a:cs typeface="Arial" pitchFamily="34" charset="0"/>
            </a:endParaRPr>
          </a:p>
          <a:p>
            <a:pPr algn="just">
              <a:buFont typeface="Wingdings" pitchFamily="2" charset="2"/>
              <a:buChar char="Ø"/>
            </a:pPr>
            <a:endParaRPr lang="it-IT" dirty="0">
              <a:solidFill>
                <a:srgbClr val="002060"/>
              </a:solidFill>
              <a:cs typeface="Arial" pitchFamily="34" charset="0"/>
            </a:endParaRPr>
          </a:p>
          <a:p>
            <a:pPr algn="just">
              <a:buFont typeface="Wingdings" pitchFamily="2" charset="2"/>
              <a:buChar char="Ø"/>
            </a:pPr>
            <a:endParaRPr lang="it-IT" dirty="0" smtClean="0">
              <a:solidFill>
                <a:srgbClr val="002060"/>
              </a:solidFill>
              <a:cs typeface="Arial" pitchFamily="34" charset="0"/>
            </a:endParaRPr>
          </a:p>
          <a:p>
            <a:pPr algn="just">
              <a:buFont typeface="Wingdings" pitchFamily="2" charset="2"/>
              <a:buChar char="Ø"/>
            </a:pPr>
            <a:endParaRPr lang="it-IT" dirty="0">
              <a:solidFill>
                <a:srgbClr val="002060"/>
              </a:solidFill>
              <a:cs typeface="Arial" pitchFamily="34" charset="0"/>
            </a:endParaRPr>
          </a:p>
          <a:p>
            <a:pPr algn="ctr"/>
            <a:r>
              <a:rPr lang="it-IT" dirty="0" smtClean="0">
                <a:solidFill>
                  <a:srgbClr val="002060"/>
                </a:solidFill>
                <a:cs typeface="Arial" pitchFamily="34" charset="0"/>
              </a:rPr>
              <a:t>Esempio: contratto di lavoro con la </a:t>
            </a:r>
            <a:r>
              <a:rPr lang="it-IT" i="1" dirty="0" err="1" smtClean="0">
                <a:solidFill>
                  <a:srgbClr val="002060"/>
                </a:solidFill>
                <a:cs typeface="Arial" pitchFamily="34" charset="0"/>
              </a:rPr>
              <a:t>escort</a:t>
            </a:r>
            <a:endParaRPr lang="it-IT" i="1" dirty="0" smtClean="0">
              <a:solidFill>
                <a:srgbClr val="002060"/>
              </a:solidFill>
              <a:cs typeface="Arial" pitchFamily="34" charset="0"/>
            </a:endParaRPr>
          </a:p>
          <a:p>
            <a:pPr algn="ctr"/>
            <a:r>
              <a:rPr lang="it-IT" dirty="0" smtClean="0">
                <a:solidFill>
                  <a:srgbClr val="002060"/>
                </a:solidFill>
                <a:cs typeface="Arial" pitchFamily="34" charset="0"/>
              </a:rPr>
              <a:t>???</a:t>
            </a: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14</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763688" y="2420888"/>
            <a:ext cx="5688632" cy="1200329"/>
          </a:xfrm>
          <a:prstGeom prst="rect">
            <a:avLst/>
          </a:prstGeom>
        </p:spPr>
        <p:txBody>
          <a:bodyPr wrap="square">
            <a:spAutoFit/>
          </a:bodyPr>
          <a:lstStyle/>
          <a:p>
            <a:pPr algn="ctr"/>
            <a:r>
              <a:rPr lang="it-IT" sz="3600" b="1" cap="all" dirty="0" smtClean="0">
                <a:solidFill>
                  <a:srgbClr val="002060"/>
                </a:solidFill>
                <a:latin typeface="Arial" pitchFamily="34" charset="0"/>
                <a:cs typeface="Arial" pitchFamily="34" charset="0"/>
              </a:rPr>
              <a:t>AUTONOMIA E SUBORDINAZIONE</a:t>
            </a:r>
          </a:p>
        </p:txBody>
      </p:sp>
      <p:sp>
        <p:nvSpPr>
          <p:cNvPr id="10" name="Segnaposto piè di pagina 9"/>
          <p:cNvSpPr>
            <a:spLocks noGrp="1"/>
          </p:cNvSpPr>
          <p:nvPr>
            <p:ph type="ftr" sz="quarter" idx="11"/>
          </p:nvPr>
        </p:nvSpPr>
        <p:spPr/>
        <p:txBody>
          <a:bodyPr/>
          <a:lstStyle/>
          <a:p>
            <a:pPr>
              <a:defRPr/>
            </a:pPr>
            <a:r>
              <a:rPr lang="it-IT" dirty="0" smtClean="0"/>
              <a:t>15</a:t>
            </a:r>
            <a:endParaRPr lang="it-IT" dirty="0"/>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727684" y="580618"/>
            <a:ext cx="568863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AUTONOMIA E SUBORDINAZIONE</a:t>
            </a:r>
          </a:p>
        </p:txBody>
      </p:sp>
      <p:sp>
        <p:nvSpPr>
          <p:cNvPr id="7" name="CasellaDiTesto 6"/>
          <p:cNvSpPr txBox="1"/>
          <p:nvPr/>
        </p:nvSpPr>
        <p:spPr>
          <a:xfrm>
            <a:off x="323528" y="2420888"/>
            <a:ext cx="8424936" cy="2308324"/>
          </a:xfrm>
          <a:prstGeom prst="rect">
            <a:avLst/>
          </a:prstGeom>
          <a:noFill/>
        </p:spPr>
        <p:txBody>
          <a:bodyPr wrap="square" rtlCol="0">
            <a:spAutoFit/>
          </a:bodyPr>
          <a:lstStyle/>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Ogni attività umana, economicamente rilevante, può essere oggetto sia di rapporto di lavoro subordinato che di un rapporto di lavoro autonomo. Per valutare la natura effettiva occorre valutare in concreto le caratteristiche della singola fattispecie.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16</a:t>
            </a:r>
            <a:endParaRPr lang="it-IT" dirty="0"/>
          </a:p>
        </p:txBody>
      </p:sp>
      <p:sp>
        <p:nvSpPr>
          <p:cNvPr id="8" name="Rettangolo 7"/>
          <p:cNvSpPr/>
          <p:nvPr/>
        </p:nvSpPr>
        <p:spPr>
          <a:xfrm>
            <a:off x="2375756" y="961122"/>
            <a:ext cx="4392488" cy="369332"/>
          </a:xfrm>
          <a:prstGeom prst="rect">
            <a:avLst/>
          </a:prstGeom>
        </p:spPr>
        <p:txBody>
          <a:bodyPr wrap="square">
            <a:spAutoFit/>
          </a:bodyPr>
          <a:lstStyle/>
          <a:p>
            <a:pPr lvl="0" algn="ctr"/>
            <a:r>
              <a:rPr lang="it-IT" b="1" i="1" dirty="0" smtClean="0">
                <a:solidFill>
                  <a:srgbClr val="002060"/>
                </a:solidFill>
                <a:cs typeface="Arial" pitchFamily="34" charset="0"/>
              </a:rPr>
              <a:t>PRINCIPIO GENARALE</a:t>
            </a: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115616" y="724634"/>
            <a:ext cx="6912768"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 lavoro subordinato e lavoro autonomo </a:t>
            </a:r>
          </a:p>
        </p:txBody>
      </p:sp>
      <p:sp>
        <p:nvSpPr>
          <p:cNvPr id="2" name="CasellaDiTesto 1"/>
          <p:cNvSpPr txBox="1"/>
          <p:nvPr/>
        </p:nvSpPr>
        <p:spPr>
          <a:xfrm>
            <a:off x="0" y="3573016"/>
            <a:ext cx="9189079" cy="646331"/>
          </a:xfrm>
          <a:prstGeom prst="rect">
            <a:avLst/>
          </a:prstGeom>
          <a:noFill/>
        </p:spPr>
        <p:txBody>
          <a:bodyPr wrap="square" rtlCol="0">
            <a:spAutoFit/>
          </a:bodyPr>
          <a:lstStyle/>
          <a:p>
            <a:endParaRPr lang="it-IT" dirty="0"/>
          </a:p>
          <a:p>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46472261"/>
              </p:ext>
            </p:extLst>
          </p:nvPr>
        </p:nvGraphicFramePr>
        <p:xfrm>
          <a:off x="1187624" y="1685032"/>
          <a:ext cx="6912768" cy="3904208"/>
        </p:xfrm>
        <a:graphic>
          <a:graphicData uri="http://schemas.openxmlformats.org/drawingml/2006/table">
            <a:tbl>
              <a:tblPr firstRow="1" bandRow="1">
                <a:tableStyleId>{35758FB7-9AC5-4552-8A53-C91805E547FA}</a:tableStyleId>
              </a:tblPr>
              <a:tblGrid>
                <a:gridCol w="3456384"/>
                <a:gridCol w="3456384"/>
              </a:tblGrid>
              <a:tr h="878622">
                <a:tc>
                  <a:txBody>
                    <a:bodyPr/>
                    <a:lstStyle/>
                    <a:p>
                      <a:pPr algn="just"/>
                      <a:r>
                        <a:rPr lang="it-IT" dirty="0" err="1" smtClean="0">
                          <a:solidFill>
                            <a:srgbClr val="002060"/>
                          </a:solidFill>
                        </a:rPr>
                        <a:t>Locatio</a:t>
                      </a:r>
                      <a:r>
                        <a:rPr lang="it-IT" dirty="0" smtClean="0">
                          <a:solidFill>
                            <a:srgbClr val="002060"/>
                          </a:solidFill>
                        </a:rPr>
                        <a:t> </a:t>
                      </a:r>
                      <a:r>
                        <a:rPr lang="it-IT" dirty="0" err="1" smtClean="0">
                          <a:solidFill>
                            <a:srgbClr val="002060"/>
                          </a:solidFill>
                        </a:rPr>
                        <a:t>operis</a:t>
                      </a:r>
                      <a:endParaRPr lang="it-IT" dirty="0" smtClean="0">
                        <a:solidFill>
                          <a:srgbClr val="002060"/>
                        </a:solidFill>
                      </a:endParaRPr>
                    </a:p>
                    <a:p>
                      <a:pPr algn="just"/>
                      <a:r>
                        <a:rPr lang="it-IT" dirty="0" smtClean="0">
                          <a:solidFill>
                            <a:srgbClr val="002060"/>
                          </a:solidFill>
                        </a:rPr>
                        <a:t>Obbligazione di risultato</a:t>
                      </a:r>
                      <a:endParaRPr lang="it-IT" dirty="0">
                        <a:solidFill>
                          <a:srgbClr val="002060"/>
                        </a:solidFill>
                      </a:endParaRPr>
                    </a:p>
                  </a:txBody>
                  <a:tcPr>
                    <a:solidFill>
                      <a:schemeClr val="bg1">
                        <a:lumMod val="95000"/>
                      </a:schemeClr>
                    </a:solidFill>
                  </a:tcPr>
                </a:tc>
                <a:tc>
                  <a:txBody>
                    <a:bodyPr/>
                    <a:lstStyle/>
                    <a:p>
                      <a:pPr algn="just"/>
                      <a:r>
                        <a:rPr lang="it-IT" dirty="0" err="1" smtClean="0">
                          <a:solidFill>
                            <a:srgbClr val="002060"/>
                          </a:solidFill>
                        </a:rPr>
                        <a:t>Locatio</a:t>
                      </a:r>
                      <a:r>
                        <a:rPr lang="it-IT" dirty="0" smtClean="0">
                          <a:solidFill>
                            <a:srgbClr val="002060"/>
                          </a:solidFill>
                        </a:rPr>
                        <a:t> </a:t>
                      </a:r>
                      <a:r>
                        <a:rPr lang="it-IT" dirty="0" err="1" smtClean="0">
                          <a:solidFill>
                            <a:srgbClr val="002060"/>
                          </a:solidFill>
                        </a:rPr>
                        <a:t>operarum</a:t>
                      </a:r>
                      <a:r>
                        <a:rPr lang="it-IT" dirty="0" smtClean="0">
                          <a:solidFill>
                            <a:srgbClr val="002060"/>
                          </a:solidFill>
                        </a:rPr>
                        <a:t> </a:t>
                      </a:r>
                    </a:p>
                    <a:p>
                      <a:pPr algn="just"/>
                      <a:r>
                        <a:rPr lang="it-IT" dirty="0" smtClean="0">
                          <a:solidFill>
                            <a:srgbClr val="002060"/>
                          </a:solidFill>
                        </a:rPr>
                        <a:t>Obbligazione di mezzi</a:t>
                      </a:r>
                      <a:endParaRPr lang="it-IT" dirty="0">
                        <a:solidFill>
                          <a:srgbClr val="002060"/>
                        </a:solidFill>
                      </a:endParaRPr>
                    </a:p>
                  </a:txBody>
                  <a:tcPr>
                    <a:solidFill>
                      <a:schemeClr val="bg1">
                        <a:lumMod val="95000"/>
                      </a:schemeClr>
                    </a:solidFill>
                  </a:tcPr>
                </a:tc>
              </a:tr>
              <a:tr h="3025586">
                <a:tc>
                  <a:txBody>
                    <a:bodyPr/>
                    <a:lstStyle/>
                    <a:p>
                      <a:pPr algn="just"/>
                      <a:r>
                        <a:rPr lang="it-IT" dirty="0" smtClean="0">
                          <a:solidFill>
                            <a:srgbClr val="002060"/>
                          </a:solidFill>
                        </a:rPr>
                        <a:t>Ha come oggetto uno specifico risultato di lavoro, consistente nel compimento</a:t>
                      </a:r>
                      <a:r>
                        <a:rPr lang="it-IT" baseline="0" dirty="0" smtClean="0">
                          <a:solidFill>
                            <a:srgbClr val="002060"/>
                          </a:solidFill>
                        </a:rPr>
                        <a:t> di un’opera o di un servizio, con rischio a carico del debitore.</a:t>
                      </a:r>
                      <a:endParaRPr lang="it-IT" dirty="0">
                        <a:solidFill>
                          <a:srgbClr val="002060"/>
                        </a:solidFill>
                      </a:endParaRPr>
                    </a:p>
                  </a:txBody>
                  <a:tcPr>
                    <a:solidFill>
                      <a:schemeClr val="bg1">
                        <a:lumMod val="95000"/>
                      </a:schemeClr>
                    </a:solidFill>
                  </a:tcPr>
                </a:tc>
                <a:tc>
                  <a:txBody>
                    <a:bodyPr/>
                    <a:lstStyle/>
                    <a:p>
                      <a:pPr algn="just"/>
                      <a:r>
                        <a:rPr lang="it-IT" dirty="0" smtClean="0">
                          <a:solidFill>
                            <a:srgbClr val="002060"/>
                          </a:solidFill>
                        </a:rPr>
                        <a:t>Ha come oggetto un’attività lavorativa in quanto tale, estranea</a:t>
                      </a:r>
                      <a:r>
                        <a:rPr lang="it-IT" baseline="0" dirty="0" smtClean="0">
                          <a:solidFill>
                            <a:srgbClr val="002060"/>
                          </a:solidFill>
                        </a:rPr>
                        <a:t>  dal risultato perseguito dal creditore e quindi con estraneità del debitore rispetto al rischio del perseguimento del risultato finale</a:t>
                      </a:r>
                      <a:endParaRPr lang="it-IT" dirty="0">
                        <a:solidFill>
                          <a:srgbClr val="002060"/>
                        </a:solidFill>
                      </a:endParaRPr>
                    </a:p>
                  </a:txBody>
                  <a:tcPr>
                    <a:solidFill>
                      <a:schemeClr val="bg1">
                        <a:lumMod val="95000"/>
                      </a:schemeClr>
                    </a:solidFill>
                  </a:tcPr>
                </a:tc>
              </a:tr>
            </a:tbl>
          </a:graphicData>
        </a:graphic>
      </p:graphicFrame>
      <p:sp>
        <p:nvSpPr>
          <p:cNvPr id="10" name="Segnaposto piè di pagina 9"/>
          <p:cNvSpPr>
            <a:spLocks noGrp="1"/>
          </p:cNvSpPr>
          <p:nvPr>
            <p:ph type="ftr" sz="quarter" idx="11"/>
          </p:nvPr>
        </p:nvSpPr>
        <p:spPr/>
        <p:txBody>
          <a:bodyPr/>
          <a:lstStyle/>
          <a:p>
            <a:pPr>
              <a:defRPr/>
            </a:pPr>
            <a:r>
              <a:rPr lang="it-IT" dirty="0" smtClean="0"/>
              <a:t>17</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892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Lavoro subordinato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7" name="CasellaDiTesto 16"/>
          <p:cNvSpPr txBox="1"/>
          <p:nvPr/>
        </p:nvSpPr>
        <p:spPr>
          <a:xfrm>
            <a:off x="539552" y="1484784"/>
            <a:ext cx="8424936" cy="4247317"/>
          </a:xfrm>
          <a:prstGeom prst="rect">
            <a:avLst/>
          </a:prstGeom>
          <a:noFill/>
        </p:spPr>
        <p:txBody>
          <a:bodyPr wrap="square" rtlCol="0">
            <a:spAutoFit/>
          </a:bodyPr>
          <a:lstStyle/>
          <a:p>
            <a:r>
              <a:rPr lang="it-IT" dirty="0" smtClean="0">
                <a:solidFill>
                  <a:srgbClr val="002060"/>
                </a:solidFill>
                <a:latin typeface="+mn-lt"/>
                <a:cs typeface="Arial" pitchFamily="34" charset="0"/>
              </a:rPr>
              <a:t>Il diritto del lavoro nasce all’indomani della rivoluzione industriale  e con la c.d. legislazione sociale relativa a due piaghe sociali della prima industrializzazione:</a:t>
            </a:r>
          </a:p>
          <a:p>
            <a:endParaRPr lang="it-IT" dirty="0" smtClean="0">
              <a:solidFill>
                <a:srgbClr val="002060"/>
              </a:solidFill>
              <a:latin typeface="+mn-lt"/>
              <a:cs typeface="Arial" pitchFamily="34" charset="0"/>
            </a:endParaRPr>
          </a:p>
          <a:p>
            <a:pPr>
              <a:buFont typeface="Wingdings" pitchFamily="2" charset="2"/>
              <a:buChar char="Ø"/>
            </a:pPr>
            <a:r>
              <a:rPr lang="it-IT" dirty="0" smtClean="0">
                <a:solidFill>
                  <a:srgbClr val="002060"/>
                </a:solidFill>
                <a:latin typeface="+mn-lt"/>
                <a:cs typeface="Arial" pitchFamily="34" charset="0"/>
              </a:rPr>
              <a:t>Sfruttamento di donne e fanciulli;</a:t>
            </a:r>
          </a:p>
          <a:p>
            <a:pPr>
              <a:buFont typeface="Wingdings" pitchFamily="2" charset="2"/>
              <a:buChar char="Ø"/>
            </a:pPr>
            <a:r>
              <a:rPr lang="it-IT" dirty="0" smtClean="0">
                <a:solidFill>
                  <a:srgbClr val="002060"/>
                </a:solidFill>
                <a:latin typeface="+mn-lt"/>
                <a:cs typeface="Arial" pitchFamily="34" charset="0"/>
              </a:rPr>
              <a:t>Trasferimento del costo economico degli infortuni e delle malattie sulle spalle dei lavoratori. </a:t>
            </a:r>
          </a:p>
          <a:p>
            <a:endParaRPr lang="it-IT" dirty="0" smtClean="0"/>
          </a:p>
          <a:p>
            <a:r>
              <a:rPr lang="it-IT" dirty="0" smtClean="0">
                <a:solidFill>
                  <a:srgbClr val="002060"/>
                </a:solidFill>
                <a:latin typeface="+mn-lt"/>
                <a:cs typeface="Arial" pitchFamily="34" charset="0"/>
              </a:rPr>
              <a:t>Prime leggi:</a:t>
            </a:r>
          </a:p>
          <a:p>
            <a:endParaRPr lang="it-IT" dirty="0" smtClean="0">
              <a:solidFill>
                <a:srgbClr val="002060"/>
              </a:solidFill>
              <a:latin typeface="+mn-lt"/>
              <a:cs typeface="Arial" pitchFamily="34" charset="0"/>
            </a:endParaRPr>
          </a:p>
          <a:p>
            <a:pPr>
              <a:buFont typeface="Wingdings" pitchFamily="2" charset="2"/>
              <a:buChar char="Ø"/>
            </a:pPr>
            <a:r>
              <a:rPr lang="it-IT" dirty="0" smtClean="0">
                <a:solidFill>
                  <a:srgbClr val="002060"/>
                </a:solidFill>
                <a:latin typeface="+mn-lt"/>
                <a:cs typeface="Arial" pitchFamily="34" charset="0"/>
              </a:rPr>
              <a:t>L. n. 3657/1886 sulla tutela del lavoro dei fanciulli;</a:t>
            </a:r>
          </a:p>
          <a:p>
            <a:pPr>
              <a:buFont typeface="Wingdings" pitchFamily="2" charset="2"/>
              <a:buChar char="Ø"/>
            </a:pPr>
            <a:r>
              <a:rPr lang="it-IT" dirty="0" smtClean="0">
                <a:solidFill>
                  <a:srgbClr val="002060"/>
                </a:solidFill>
                <a:latin typeface="+mn-lt"/>
                <a:cs typeface="Arial" pitchFamily="34" charset="0"/>
              </a:rPr>
              <a:t>L. n. 80/1898 sull’istituzione dell’assicurazione contro gli infortuni;</a:t>
            </a:r>
          </a:p>
          <a:p>
            <a:pPr>
              <a:buFont typeface="Wingdings" pitchFamily="2" charset="2"/>
              <a:buChar char="Ø"/>
            </a:pPr>
            <a:r>
              <a:rPr lang="it-IT" dirty="0" smtClean="0">
                <a:solidFill>
                  <a:srgbClr val="002060"/>
                </a:solidFill>
                <a:latin typeface="+mn-lt"/>
                <a:cs typeface="Arial" pitchFamily="34" charset="0"/>
              </a:rPr>
              <a:t>L. n. 242/1902 sulla tutela delle donne e dei fanciulli </a:t>
            </a:r>
          </a:p>
          <a:p>
            <a:pPr>
              <a:buFont typeface="Wingdings" pitchFamily="2" charset="2"/>
              <a:buChar char="Ø"/>
            </a:pPr>
            <a:endParaRPr lang="it-IT" dirty="0" smtClean="0"/>
          </a:p>
          <a:p>
            <a:pPr>
              <a:buFont typeface="Wingdings" pitchFamily="2" charset="2"/>
              <a:buChar char="Ø"/>
            </a:pPr>
            <a:endParaRPr lang="it-IT" dirty="0" smtClean="0"/>
          </a:p>
          <a:p>
            <a:pPr>
              <a:buFont typeface="Wingdings" pitchFamily="2" charset="2"/>
              <a:buChar char="Ø"/>
            </a:pPr>
            <a:endParaRPr lang="it-IT" dirty="0"/>
          </a:p>
        </p:txBody>
      </p:sp>
      <p:sp>
        <p:nvSpPr>
          <p:cNvPr id="15" name="Segnaposto piè di pagina 14"/>
          <p:cNvSpPr>
            <a:spLocks noGrp="1"/>
          </p:cNvSpPr>
          <p:nvPr>
            <p:ph type="ftr" sz="quarter" idx="11"/>
          </p:nvPr>
        </p:nvSpPr>
        <p:spPr/>
        <p:txBody>
          <a:bodyPr/>
          <a:lstStyle/>
          <a:p>
            <a:pPr>
              <a:defRPr/>
            </a:pPr>
            <a:r>
              <a:rPr lang="it-IT" dirty="0" smtClean="0"/>
              <a:t>1</a:t>
            </a:r>
            <a:r>
              <a:rPr lang="it-IT" dirty="0"/>
              <a:t>8</a:t>
            </a:r>
            <a:endParaRPr lang="it-IT" dirty="0" smtClean="0"/>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Lavoro subordinato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20" name="Freccia in giù 19"/>
          <p:cNvSpPr/>
          <p:nvPr/>
        </p:nvSpPr>
        <p:spPr>
          <a:xfrm>
            <a:off x="4139952" y="198884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467544" y="1196752"/>
            <a:ext cx="828092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Il codice civile non contiene una nozione di lavoro subordinato, ma si limita ad individuare una delle parti di tale rapporto: il lavoratore.</a:t>
            </a:r>
            <a:endParaRPr lang="it-IT" dirty="0">
              <a:solidFill>
                <a:srgbClr val="002060"/>
              </a:solidFill>
              <a:cs typeface="Arial" pitchFamily="34" charset="0"/>
            </a:endParaRPr>
          </a:p>
        </p:txBody>
      </p:sp>
      <p:sp>
        <p:nvSpPr>
          <p:cNvPr id="24" name="CasellaDiTesto 23"/>
          <p:cNvSpPr txBox="1"/>
          <p:nvPr/>
        </p:nvSpPr>
        <p:spPr>
          <a:xfrm>
            <a:off x="395536" y="2492896"/>
            <a:ext cx="820891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2094 c.c. qualifica come prestatore di lavoro subordinato colui che: </a:t>
            </a:r>
            <a:r>
              <a:rPr lang="it-IT" i="1" dirty="0" smtClean="0">
                <a:solidFill>
                  <a:srgbClr val="002060"/>
                </a:solidFill>
                <a:cs typeface="Arial" pitchFamily="34" charset="0"/>
              </a:rPr>
              <a:t>“si obbliga mediante retribuzione a collaborare nell’impresa, prestando il proprio lavoro intellettuale o manuale alle dipendenze e sotto la direzione dell’imprenditore</a:t>
            </a:r>
            <a:r>
              <a:rPr lang="it-IT" dirty="0" smtClean="0">
                <a:solidFill>
                  <a:srgbClr val="002060"/>
                </a:solidFill>
                <a:cs typeface="Arial" pitchFamily="34" charset="0"/>
              </a:rPr>
              <a:t>” </a:t>
            </a:r>
          </a:p>
          <a:p>
            <a:endParaRPr lang="it-IT" dirty="0"/>
          </a:p>
        </p:txBody>
      </p:sp>
      <p:sp>
        <p:nvSpPr>
          <p:cNvPr id="15" name="Freccia in giù 19"/>
          <p:cNvSpPr/>
          <p:nvPr/>
        </p:nvSpPr>
        <p:spPr>
          <a:xfrm>
            <a:off x="4159376" y="378904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179512" y="4293096"/>
            <a:ext cx="8712968"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Il lavoratore subordinato, secondo la definizione del legislatore, è un soggetto che presta la propria attività personalmente, seguendo le istruzioni impartite dal datore di lavoro circa il momento e le modalità di svolgimento della prestazione, soggiacendo anche ad eventuali sanzioni disciplinari nell’ipotesi di inosservanza delle disposizioni ricevute.</a:t>
            </a:r>
          </a:p>
          <a:p>
            <a:pPr algn="just"/>
            <a:r>
              <a:rPr lang="it-IT" dirty="0" smtClean="0">
                <a:solidFill>
                  <a:srgbClr val="002060"/>
                </a:solidFill>
                <a:cs typeface="Arial" pitchFamily="34" charset="0"/>
              </a:rPr>
              <a:t>Il lavoratore si trova in una “</a:t>
            </a:r>
            <a:r>
              <a:rPr lang="it-IT" i="1" dirty="0" smtClean="0">
                <a:solidFill>
                  <a:srgbClr val="002060"/>
                </a:solidFill>
                <a:cs typeface="Arial" pitchFamily="34" charset="0"/>
              </a:rPr>
              <a:t>posizione di debolezza</a:t>
            </a:r>
            <a:r>
              <a:rPr lang="it-IT" dirty="0" smtClean="0">
                <a:solidFill>
                  <a:srgbClr val="002060"/>
                </a:solidFill>
                <a:cs typeface="Arial" pitchFamily="34" charset="0"/>
              </a:rPr>
              <a:t>” rispetto al datore di lavoro, ecco </a:t>
            </a:r>
            <a:r>
              <a:rPr lang="it-IT" dirty="0" err="1" smtClean="0">
                <a:solidFill>
                  <a:srgbClr val="002060"/>
                </a:solidFill>
                <a:cs typeface="Arial" pitchFamily="34" charset="0"/>
              </a:rPr>
              <a:t>perchè</a:t>
            </a:r>
            <a:r>
              <a:rPr lang="it-IT" dirty="0" smtClean="0">
                <a:solidFill>
                  <a:srgbClr val="002060"/>
                </a:solidFill>
                <a:cs typeface="Arial" pitchFamily="34" charset="0"/>
              </a:rPr>
              <a:t> il legislatore ha costruito un impianto di garanzie in suo favore. </a:t>
            </a:r>
            <a:endParaRPr lang="it-IT" dirty="0">
              <a:solidFill>
                <a:srgbClr val="002060"/>
              </a:solidFill>
              <a:cs typeface="Arial" pitchFamily="34" charset="0"/>
            </a:endParaRPr>
          </a:p>
        </p:txBody>
      </p:sp>
      <p:sp>
        <p:nvSpPr>
          <p:cNvPr id="17" name="Segnaposto piè di pagina 16"/>
          <p:cNvSpPr>
            <a:spLocks noGrp="1"/>
          </p:cNvSpPr>
          <p:nvPr>
            <p:ph type="ftr" sz="quarter" idx="11"/>
          </p:nvPr>
        </p:nvSpPr>
        <p:spPr/>
        <p:txBody>
          <a:bodyPr/>
          <a:lstStyle/>
          <a:p>
            <a:pPr>
              <a:defRPr/>
            </a:pPr>
            <a:r>
              <a:rPr lang="it-IT" dirty="0" smtClean="0"/>
              <a:t>19</a:t>
            </a:r>
            <a:endParaRPr lang="it-IT" dirty="0"/>
          </a:p>
        </p:txBody>
      </p:sp>
      <p:pic>
        <p:nvPicPr>
          <p:cNvPr id="1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1259632" y="2348880"/>
            <a:ext cx="6696744" cy="1754326"/>
          </a:xfrm>
          <a:prstGeom prst="rect">
            <a:avLst/>
          </a:prstGeom>
        </p:spPr>
        <p:txBody>
          <a:bodyPr wrap="square">
            <a:spAutoFit/>
          </a:bodyPr>
          <a:lstStyle/>
          <a:p>
            <a:pPr algn="ctr"/>
            <a:r>
              <a:rPr lang="it-IT" sz="3600" b="1" cap="all" dirty="0" smtClean="0">
                <a:solidFill>
                  <a:srgbClr val="002060"/>
                </a:solidFill>
                <a:latin typeface="+mn-lt"/>
                <a:cs typeface="Arial" pitchFamily="34" charset="0"/>
              </a:rPr>
              <a:t>Brevi cenni </a:t>
            </a:r>
            <a:r>
              <a:rPr lang="it-IT" sz="3600" b="1" cap="all" dirty="0" err="1" smtClean="0">
                <a:solidFill>
                  <a:srgbClr val="002060"/>
                </a:solidFill>
                <a:latin typeface="+mn-lt"/>
                <a:cs typeface="Arial" pitchFamily="34" charset="0"/>
              </a:rPr>
              <a:t>SULLe</a:t>
            </a:r>
            <a:r>
              <a:rPr lang="it-IT" sz="3600" b="1" cap="all" dirty="0" smtClean="0">
                <a:solidFill>
                  <a:srgbClr val="002060"/>
                </a:solidFill>
                <a:latin typeface="+mn-lt"/>
                <a:cs typeface="Arial" pitchFamily="34" charset="0"/>
              </a:rPr>
              <a:t> recenti riforme del diritto del lavoro</a:t>
            </a: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smtClean="0"/>
              <a:t>2</a:t>
            </a: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02969" y="657357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1043608" y="548680"/>
            <a:ext cx="7128792"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Concezione tradizionale di subordinazione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1835062191"/>
              </p:ext>
            </p:extLst>
          </p:nvPr>
        </p:nvGraphicFramePr>
        <p:xfrm>
          <a:off x="251520" y="1196752"/>
          <a:ext cx="8568952" cy="5120640"/>
        </p:xfrm>
        <a:graphic>
          <a:graphicData uri="http://schemas.openxmlformats.org/drawingml/2006/table">
            <a:tbl>
              <a:tblPr firstRow="1" bandRow="1">
                <a:tableStyleId>{35758FB7-9AC5-4552-8A53-C91805E547FA}</a:tableStyleId>
              </a:tblPr>
              <a:tblGrid>
                <a:gridCol w="4284476"/>
                <a:gridCol w="4284476"/>
              </a:tblGrid>
              <a:tr h="576064">
                <a:tc>
                  <a:txBody>
                    <a:bodyPr/>
                    <a:lstStyle/>
                    <a:p>
                      <a:r>
                        <a:rPr lang="it-IT" b="1" kern="1200" cap="all" dirty="0" smtClean="0">
                          <a:solidFill>
                            <a:srgbClr val="002060"/>
                          </a:solidFill>
                          <a:latin typeface="Arial" pitchFamily="34" charset="0"/>
                          <a:ea typeface="+mn-ea"/>
                          <a:cs typeface="Arial" pitchFamily="34" charset="0"/>
                        </a:rPr>
                        <a:t>Subordinazione tecnico –funzionale </a:t>
                      </a:r>
                      <a:endParaRPr lang="it-IT" b="1" kern="1200" cap="all" dirty="0">
                        <a:solidFill>
                          <a:srgbClr val="002060"/>
                        </a:solidFill>
                        <a:latin typeface="Arial" pitchFamily="34" charset="0"/>
                        <a:ea typeface="+mn-ea"/>
                        <a:cs typeface="Arial" pitchFamily="34" charset="0"/>
                      </a:endParaRPr>
                    </a:p>
                  </a:txBody>
                  <a:tcPr>
                    <a:solidFill>
                      <a:schemeClr val="bg1"/>
                    </a:solidFill>
                  </a:tcPr>
                </a:tc>
                <a:tc>
                  <a:txBody>
                    <a:bodyPr/>
                    <a:lstStyle/>
                    <a:p>
                      <a:r>
                        <a:rPr lang="it-IT" sz="1800" b="1" kern="1200" cap="all" dirty="0" smtClean="0">
                          <a:solidFill>
                            <a:srgbClr val="002060"/>
                          </a:solidFill>
                          <a:latin typeface="Arial" pitchFamily="34" charset="0"/>
                          <a:ea typeface="+mn-ea"/>
                          <a:cs typeface="Arial" pitchFamily="34" charset="0"/>
                        </a:rPr>
                        <a:t>Subordinazione socio economica</a:t>
                      </a:r>
                      <a:endParaRPr lang="it-IT" sz="1800" b="1" kern="1200" cap="all" dirty="0">
                        <a:solidFill>
                          <a:srgbClr val="002060"/>
                        </a:solidFill>
                        <a:latin typeface="Arial" pitchFamily="34" charset="0"/>
                        <a:ea typeface="+mn-ea"/>
                        <a:cs typeface="Arial" pitchFamily="34" charset="0"/>
                      </a:endParaRPr>
                    </a:p>
                  </a:txBody>
                  <a:tcPr>
                    <a:solidFill>
                      <a:schemeClr val="bg1"/>
                    </a:solidFill>
                  </a:tcPr>
                </a:tc>
              </a:tr>
              <a:tr h="1440160">
                <a:tc>
                  <a:txBody>
                    <a:bodyPr/>
                    <a:lstStyle/>
                    <a:p>
                      <a:r>
                        <a:rPr lang="it-IT" kern="1200" dirty="0" err="1" smtClean="0">
                          <a:solidFill>
                            <a:srgbClr val="002060"/>
                          </a:solidFill>
                          <a:latin typeface="+mn-lt"/>
                          <a:ea typeface="+mn-ea"/>
                          <a:cs typeface="Arial" pitchFamily="34" charset="0"/>
                        </a:rPr>
                        <a:t>Eterodeterminazione</a:t>
                      </a:r>
                      <a:r>
                        <a:rPr lang="it-IT" kern="1200" dirty="0" smtClean="0">
                          <a:solidFill>
                            <a:srgbClr val="002060"/>
                          </a:solidFill>
                          <a:latin typeface="+mn-lt"/>
                          <a:ea typeface="+mn-ea"/>
                          <a:cs typeface="Arial" pitchFamily="34" charset="0"/>
                        </a:rPr>
                        <a:t> della prestazione: il lavoratore esegue la prestazione secondo ordini, direttive ed impostazioni impartite dal datore di lavoro o dai suoi collaboratori gerarchici.</a:t>
                      </a:r>
                    </a:p>
                    <a:p>
                      <a:endParaRPr lang="it-IT" kern="1200" dirty="0" smtClean="0">
                        <a:solidFill>
                          <a:srgbClr val="002060"/>
                        </a:solidFill>
                        <a:latin typeface="+mn-lt"/>
                        <a:ea typeface="+mn-ea"/>
                        <a:cs typeface="Arial" pitchFamily="34" charset="0"/>
                      </a:endParaRPr>
                    </a:p>
                    <a:p>
                      <a:r>
                        <a:rPr lang="it-IT" kern="1200" dirty="0" err="1" smtClean="0">
                          <a:solidFill>
                            <a:srgbClr val="002060"/>
                          </a:solidFill>
                          <a:latin typeface="+mn-lt"/>
                          <a:ea typeface="+mn-ea"/>
                          <a:cs typeface="Arial" pitchFamily="34" charset="0"/>
                        </a:rPr>
                        <a:t>Eterodirezione</a:t>
                      </a:r>
                      <a:r>
                        <a:rPr lang="it-IT" kern="1200" dirty="0" smtClean="0">
                          <a:solidFill>
                            <a:srgbClr val="002060"/>
                          </a:solidFill>
                          <a:latin typeface="+mn-lt"/>
                          <a:ea typeface="+mn-ea"/>
                          <a:cs typeface="Arial" pitchFamily="34" charset="0"/>
                        </a:rPr>
                        <a:t>: sottoposizione del lavoratore alle direttive del datore di lavoro, al potere organizzativo, direttivo e disciplinare del datore di lavoro e la continua messa a disposizione, da parte del lavoratore, delle proprie energie psico-fisiche per il raggiungimento degli obiettivi produttivi</a:t>
                      </a:r>
                      <a:r>
                        <a:rPr lang="it-IT" baseline="0" dirty="0" smtClean="0"/>
                        <a:t>. </a:t>
                      </a:r>
                    </a:p>
                    <a:p>
                      <a:endParaRPr lang="it-IT" baseline="0" dirty="0" smtClean="0"/>
                    </a:p>
                    <a:p>
                      <a:r>
                        <a:rPr lang="it-IT" baseline="0" dirty="0" smtClean="0"/>
                        <a:t> </a:t>
                      </a:r>
                      <a:endParaRPr lang="it-IT" dirty="0"/>
                    </a:p>
                  </a:txBody>
                  <a:tcPr>
                    <a:solidFill>
                      <a:schemeClr val="bg1"/>
                    </a:solidFill>
                  </a:tcPr>
                </a:tc>
                <a:tc>
                  <a:txBody>
                    <a:bodyPr/>
                    <a:lstStyle/>
                    <a:p>
                      <a:r>
                        <a:rPr lang="it-IT" sz="1800" kern="1200" dirty="0" smtClean="0">
                          <a:solidFill>
                            <a:srgbClr val="002060"/>
                          </a:solidFill>
                          <a:latin typeface="+mn-lt"/>
                          <a:ea typeface="+mn-ea"/>
                          <a:cs typeface="Arial" pitchFamily="34" charset="0"/>
                        </a:rPr>
                        <a:t>Dipendenza o inferiorità economica del lavoratore rispetto al datore di lavoro</a:t>
                      </a:r>
                    </a:p>
                    <a:p>
                      <a:endParaRPr lang="it-IT" sz="1800" kern="1200" dirty="0" smtClean="0">
                        <a:solidFill>
                          <a:srgbClr val="002060"/>
                        </a:solidFill>
                        <a:latin typeface="+mn-lt"/>
                        <a:ea typeface="+mn-ea"/>
                        <a:cs typeface="Arial" pitchFamily="34" charset="0"/>
                      </a:endParaRPr>
                    </a:p>
                    <a:p>
                      <a:r>
                        <a:rPr lang="it-IT" sz="1800" kern="1200" dirty="0" smtClean="0">
                          <a:solidFill>
                            <a:srgbClr val="002060"/>
                          </a:solidFill>
                          <a:latin typeface="+mn-lt"/>
                          <a:ea typeface="+mn-ea"/>
                          <a:cs typeface="Arial" pitchFamily="34" charset="0"/>
                        </a:rPr>
                        <a:t>La capacità produttiva del lavoratore dipende dall’inserimento nell’organizzazione dell’imprenditore rispetto al quale si trova in una condizione di inferiorità</a:t>
                      </a:r>
                      <a:endParaRPr lang="it-IT" sz="1800" kern="1200" dirty="0">
                        <a:solidFill>
                          <a:srgbClr val="002060"/>
                        </a:solidFill>
                        <a:latin typeface="+mn-lt"/>
                        <a:ea typeface="+mn-ea"/>
                        <a:cs typeface="Arial" pitchFamily="34" charset="0"/>
                      </a:endParaRPr>
                    </a:p>
                  </a:txBody>
                  <a:tcPr>
                    <a:solidFill>
                      <a:schemeClr val="bg1"/>
                    </a:solidFill>
                  </a:tcPr>
                </a:tc>
              </a:tr>
            </a:tbl>
          </a:graphicData>
        </a:graphic>
      </p:graphicFrame>
      <p:sp>
        <p:nvSpPr>
          <p:cNvPr id="15" name="Segnaposto piè di pagina 14"/>
          <p:cNvSpPr>
            <a:spLocks noGrp="1"/>
          </p:cNvSpPr>
          <p:nvPr>
            <p:ph type="ftr" sz="quarter" idx="11"/>
          </p:nvPr>
        </p:nvSpPr>
        <p:spPr/>
        <p:txBody>
          <a:bodyPr/>
          <a:lstStyle/>
          <a:p>
            <a:pPr>
              <a:defRPr/>
            </a:pPr>
            <a:r>
              <a:rPr lang="it-IT" dirty="0" smtClean="0"/>
              <a:t>20</a:t>
            </a:r>
            <a:endParaRPr lang="it-IT" dirty="0"/>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218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332656"/>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Metodo </a:t>
            </a:r>
            <a:r>
              <a:rPr lang="it-IT" sz="2000" b="1" cap="all" dirty="0" err="1" smtClean="0">
                <a:solidFill>
                  <a:srgbClr val="002060"/>
                </a:solidFill>
                <a:latin typeface="Arial" pitchFamily="34" charset="0"/>
                <a:cs typeface="Arial" pitchFamily="34" charset="0"/>
              </a:rPr>
              <a:t>sussuntivo</a:t>
            </a:r>
            <a:r>
              <a:rPr lang="it-IT" sz="2000" b="1" cap="all" dirty="0" smtClean="0">
                <a:solidFill>
                  <a:srgbClr val="002060"/>
                </a:solidFill>
                <a:latin typeface="Arial" pitchFamily="34" charset="0"/>
                <a:cs typeface="Arial" pitchFamily="34" charset="0"/>
              </a:rPr>
              <a:t> e tipologico</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179512" y="836712"/>
            <a:ext cx="878497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Di fronte ad un rapporto di lavoro, la giurisprudenza suole precedere ad un raffronto in cui termini di paragone sono costituiti da un lato dalle caratteristiche specifiche del rapporto e dall’altro, dalle caratteristiche del modello di rapporto contraddistinto dalla totalità degli indici rivelatori della situazione di subordinazione</a:t>
            </a:r>
            <a:r>
              <a:rPr lang="it-IT" dirty="0" smtClean="0"/>
              <a:t>.</a:t>
            </a:r>
            <a:endParaRPr lang="it-IT" dirty="0"/>
          </a:p>
        </p:txBody>
      </p:sp>
      <p:sp>
        <p:nvSpPr>
          <p:cNvPr id="5" name="CasellaDiTesto 4"/>
          <p:cNvSpPr txBox="1"/>
          <p:nvPr/>
        </p:nvSpPr>
        <p:spPr>
          <a:xfrm>
            <a:off x="179512" y="2564904"/>
            <a:ext cx="878497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b="1" dirty="0" smtClean="0">
                <a:solidFill>
                  <a:srgbClr val="002060"/>
                </a:solidFill>
                <a:cs typeface="Arial" pitchFamily="34" charset="0"/>
              </a:rPr>
              <a:t>Metodo sussuntivo </a:t>
            </a:r>
          </a:p>
          <a:p>
            <a:pPr algn="just"/>
            <a:r>
              <a:rPr lang="it-IT" dirty="0" smtClean="0">
                <a:solidFill>
                  <a:srgbClr val="002060"/>
                </a:solidFill>
                <a:cs typeface="Arial" pitchFamily="34" charset="0"/>
              </a:rPr>
              <a:t>La giurisprudenza si è subito rilevata consapevole della impossibilità di garantire la completa coincidenza tra fattispecie concreta e fattispecie astratta, raggiungibile attraverso un giudizio di identità.</a:t>
            </a:r>
            <a:endParaRPr lang="it-IT" dirty="0">
              <a:solidFill>
                <a:srgbClr val="002060"/>
              </a:solidFill>
              <a:cs typeface="Arial" pitchFamily="34" charset="0"/>
            </a:endParaRPr>
          </a:p>
        </p:txBody>
      </p:sp>
      <p:sp>
        <p:nvSpPr>
          <p:cNvPr id="6" name="Freccia in giù 19"/>
          <p:cNvSpPr/>
          <p:nvPr/>
        </p:nvSpPr>
        <p:spPr>
          <a:xfrm>
            <a:off x="4139952" y="2132856"/>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19"/>
          <p:cNvSpPr/>
          <p:nvPr/>
        </p:nvSpPr>
        <p:spPr>
          <a:xfrm>
            <a:off x="4211960" y="386104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179512" y="4365104"/>
            <a:ext cx="8784976"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b="1" dirty="0" smtClean="0">
                <a:solidFill>
                  <a:srgbClr val="002060"/>
                </a:solidFill>
                <a:cs typeface="Arial" pitchFamily="34" charset="0"/>
              </a:rPr>
              <a:t>Metodo tipologico</a:t>
            </a:r>
          </a:p>
          <a:p>
            <a:pPr algn="just"/>
            <a:r>
              <a:rPr lang="it-IT" dirty="0" smtClean="0">
                <a:solidFill>
                  <a:srgbClr val="002060"/>
                </a:solidFill>
                <a:cs typeface="Arial" pitchFamily="34" charset="0"/>
              </a:rPr>
              <a:t>L’operazione di qualificazione può solo consistere in un giudizio di approssimazione della fattispecie concreta rispetto al tipo sotteso alla fattispecie astratta. </a:t>
            </a:r>
          </a:p>
          <a:p>
            <a:pPr algn="just"/>
            <a:r>
              <a:rPr lang="it-IT" dirty="0" smtClean="0">
                <a:solidFill>
                  <a:srgbClr val="002060"/>
                </a:solidFill>
                <a:cs typeface="Arial" pitchFamily="34" charset="0"/>
              </a:rPr>
              <a:t>Il procedimento di qualificazione si risolve nella riconduzione al tipo legale e alla sua disciplina delle situazioni concrete in cui è presente la parte maggiore o comunque più significativa delle caratteristiche riscontrabili nel modello prevalente di lavoratore subordinato.</a:t>
            </a:r>
            <a:endParaRPr lang="it-IT" dirty="0">
              <a:solidFill>
                <a:srgbClr val="002060"/>
              </a:solidFill>
              <a:cs typeface="Arial" pitchFamily="34" charset="0"/>
            </a:endParaRPr>
          </a:p>
        </p:txBody>
      </p:sp>
      <p:sp>
        <p:nvSpPr>
          <p:cNvPr id="9" name="Segnaposto piè di pagina 8"/>
          <p:cNvSpPr>
            <a:spLocks noGrp="1"/>
          </p:cNvSpPr>
          <p:nvPr>
            <p:ph type="ftr" sz="quarter" idx="11"/>
          </p:nvPr>
        </p:nvSpPr>
        <p:spPr/>
        <p:txBody>
          <a:bodyPr/>
          <a:lstStyle/>
          <a:p>
            <a:pPr>
              <a:defRPr/>
            </a:pPr>
            <a:r>
              <a:rPr lang="it-IT" dirty="0" smtClean="0"/>
              <a:t>21</a:t>
            </a:r>
            <a:endParaRPr lang="it-IT" dirty="0"/>
          </a:p>
        </p:txBody>
      </p:sp>
      <p:sp>
        <p:nvSpPr>
          <p:cNvPr id="2" name="Rettangolo 1"/>
          <p:cNvSpPr/>
          <p:nvPr/>
        </p:nvSpPr>
        <p:spPr>
          <a:xfrm>
            <a:off x="119017"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0"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677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948" y="508610"/>
            <a:ext cx="9064104" cy="400110"/>
          </a:xfrm>
          <a:prstGeom prst="rect">
            <a:avLst/>
          </a:prstGeom>
          <a:noFill/>
        </p:spPr>
        <p:txBody>
          <a:bodyPr wrap="square" rtlCol="0">
            <a:spAutoFit/>
          </a:bodyPr>
          <a:lstStyle/>
          <a:p>
            <a:pPr algn="ctr"/>
            <a:r>
              <a:rPr lang="it-IT" sz="2000" b="1" cap="all" dirty="0">
                <a:solidFill>
                  <a:srgbClr val="002060"/>
                </a:solidFill>
                <a:latin typeface="Arial" pitchFamily="34" charset="0"/>
                <a:cs typeface="Arial" pitchFamily="34" charset="0"/>
              </a:rPr>
              <a:t>CONCEZIONE MODERNA DI SUBORDINAZIONE</a:t>
            </a:r>
          </a:p>
        </p:txBody>
      </p:sp>
      <p:sp>
        <p:nvSpPr>
          <p:cNvPr id="5" name="CasellaDiTesto 4"/>
          <p:cNvSpPr txBox="1"/>
          <p:nvPr/>
        </p:nvSpPr>
        <p:spPr>
          <a:xfrm>
            <a:off x="251521" y="1412776"/>
            <a:ext cx="864095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solidFill>
                  <a:srgbClr val="002060"/>
                </a:solidFill>
                <a:cs typeface="Arial" pitchFamily="34" charset="0"/>
              </a:rPr>
              <a:t>L’evoluzione della realtà economica e produttiva ha messo in luce tutti i limiti dei criteri tradizionali delle nozione di subordinazione </a:t>
            </a:r>
            <a:endParaRPr lang="it-IT" dirty="0">
              <a:solidFill>
                <a:srgbClr val="002060"/>
              </a:solidFill>
              <a:cs typeface="Arial" pitchFamily="34" charset="0"/>
            </a:endParaRPr>
          </a:p>
        </p:txBody>
      </p:sp>
      <p:sp>
        <p:nvSpPr>
          <p:cNvPr id="6" name="Freccia in giù 19"/>
          <p:cNvSpPr/>
          <p:nvPr/>
        </p:nvSpPr>
        <p:spPr>
          <a:xfrm>
            <a:off x="4211960" y="2420888"/>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323528" y="2996952"/>
            <a:ext cx="8640960"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just">
              <a:buFont typeface="Wingdings" charset="2"/>
              <a:buChar char="Ø"/>
            </a:pPr>
            <a:r>
              <a:rPr lang="it-IT" dirty="0" smtClean="0">
                <a:solidFill>
                  <a:srgbClr val="002060"/>
                </a:solidFill>
                <a:cs typeface="Arial" pitchFamily="34" charset="0"/>
              </a:rPr>
              <a:t>L’</a:t>
            </a:r>
            <a:r>
              <a:rPr lang="it-IT" dirty="0" err="1" smtClean="0">
                <a:solidFill>
                  <a:srgbClr val="002060"/>
                </a:solidFill>
                <a:cs typeface="Arial" pitchFamily="34" charset="0"/>
              </a:rPr>
              <a:t>eterodeterminazione</a:t>
            </a:r>
            <a:r>
              <a:rPr lang="it-IT" dirty="0" smtClean="0">
                <a:solidFill>
                  <a:srgbClr val="002060"/>
                </a:solidFill>
                <a:cs typeface="Arial" pitchFamily="34" charset="0"/>
              </a:rPr>
              <a:t> non qualifica più la prestazione del lavoratore subordinato, in quanto essa è sempre più caratterizzata da margini di autonomia (es.: lavoratore specializzato, dirigente, giornalista)</a:t>
            </a:r>
          </a:p>
          <a:p>
            <a:pPr marL="285750" indent="-285750" algn="just">
              <a:buFont typeface="Wingdings" charset="2"/>
              <a:buChar char="Ø"/>
            </a:pPr>
            <a:endParaRPr lang="it-IT" dirty="0">
              <a:solidFill>
                <a:srgbClr val="002060"/>
              </a:solidFill>
              <a:cs typeface="Arial" pitchFamily="34" charset="0"/>
            </a:endParaRPr>
          </a:p>
          <a:p>
            <a:pPr marL="285750" indent="-285750" algn="just">
              <a:buFont typeface="Wingdings" charset="2"/>
              <a:buChar char="Ø"/>
            </a:pPr>
            <a:r>
              <a:rPr lang="it-IT" dirty="0" smtClean="0">
                <a:solidFill>
                  <a:srgbClr val="002060"/>
                </a:solidFill>
                <a:cs typeface="Arial" pitchFamily="34" charset="0"/>
              </a:rPr>
              <a:t>La dipendenza economica non è più una caratteristica esclusiva del lavoro subordinato ma appartiene anche ad altre forme di lavoro che possono qualificarsi come autonome (lavoratore autonomo)</a:t>
            </a:r>
            <a:endParaRPr lang="it-IT" dirty="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22</a:t>
            </a:r>
            <a:endParaRPr lang="it-IT" dirty="0"/>
          </a:p>
        </p:txBody>
      </p:sp>
      <p:sp>
        <p:nvSpPr>
          <p:cNvPr id="2" name="Rettangolo 1"/>
          <p:cNvSpPr/>
          <p:nvPr/>
        </p:nvSpPr>
        <p:spPr>
          <a:xfrm>
            <a:off x="87228" y="6458429"/>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887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48680"/>
            <a:ext cx="9144000" cy="707886"/>
          </a:xfrm>
          <a:prstGeom prst="rect">
            <a:avLst/>
          </a:prstGeom>
          <a:noFill/>
        </p:spPr>
        <p:txBody>
          <a:bodyPr wrap="square" rtlCol="0">
            <a:spAutoFit/>
          </a:bodyPr>
          <a:lstStyle/>
          <a:p>
            <a:pPr algn="ctr"/>
            <a:r>
              <a:rPr lang="it-IT" sz="2000" b="1" cap="all" dirty="0">
                <a:solidFill>
                  <a:srgbClr val="002060"/>
                </a:solidFill>
                <a:latin typeface="Arial" pitchFamily="34" charset="0"/>
                <a:cs typeface="Arial" pitchFamily="34" charset="0"/>
              </a:rPr>
              <a:t>I CRITERI DI DISTINZIONE TRA LAVORO AUTONOMO E SUBORDINATO ELABORATI DALLA GIURISPRUDENZA </a:t>
            </a:r>
          </a:p>
        </p:txBody>
      </p:sp>
      <p:sp>
        <p:nvSpPr>
          <p:cNvPr id="4" name="CasellaDiTesto 3"/>
          <p:cNvSpPr txBox="1"/>
          <p:nvPr/>
        </p:nvSpPr>
        <p:spPr>
          <a:xfrm>
            <a:off x="179512" y="1628800"/>
            <a:ext cx="878497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solidFill>
                  <a:srgbClr val="002060"/>
                </a:solidFill>
                <a:cs typeface="Arial" pitchFamily="34" charset="0"/>
              </a:rPr>
              <a:t>Secondo la giurisprudenza ogni attività umana, economicamente rilevante, può essere espletata nelle forme di lavoro subordinato ovvero di quello autonomo, […]. (</a:t>
            </a:r>
            <a:r>
              <a:rPr lang="it-IT" b="1" dirty="0" err="1" smtClean="0">
                <a:solidFill>
                  <a:srgbClr val="002060"/>
                </a:solidFill>
                <a:cs typeface="Arial" pitchFamily="34" charset="0"/>
              </a:rPr>
              <a:t>Cass</a:t>
            </a:r>
            <a:r>
              <a:rPr lang="it-IT" b="1" dirty="0" smtClean="0">
                <a:solidFill>
                  <a:srgbClr val="002060"/>
                </a:solidFill>
                <a:cs typeface="Arial" pitchFamily="34" charset="0"/>
              </a:rPr>
              <a:t>. 23 novembre 1998 n. 11885</a:t>
            </a:r>
            <a:r>
              <a:rPr lang="it-IT" dirty="0" smtClean="0">
                <a:solidFill>
                  <a:srgbClr val="002060"/>
                </a:solidFill>
                <a:cs typeface="Arial" pitchFamily="34" charset="0"/>
              </a:rPr>
              <a:t>)</a:t>
            </a:r>
            <a:endParaRPr lang="it-IT" dirty="0">
              <a:solidFill>
                <a:srgbClr val="002060"/>
              </a:solidFill>
              <a:cs typeface="Arial" pitchFamily="34" charset="0"/>
            </a:endParaRPr>
          </a:p>
        </p:txBody>
      </p:sp>
      <p:sp>
        <p:nvSpPr>
          <p:cNvPr id="5" name="CasellaDiTesto 4"/>
          <p:cNvSpPr txBox="1"/>
          <p:nvPr/>
        </p:nvSpPr>
        <p:spPr>
          <a:xfrm>
            <a:off x="179512" y="2924944"/>
            <a:ext cx="8784976" cy="3139321"/>
          </a:xfrm>
          <a:prstGeom prst="rect">
            <a:avLst/>
          </a:prstGeom>
          <a:noFill/>
        </p:spPr>
        <p:txBody>
          <a:bodyPr wrap="square" rtlCol="0">
            <a:spAutoFit/>
          </a:bodyPr>
          <a:lstStyle/>
          <a:p>
            <a:r>
              <a:rPr lang="it-IT" dirty="0" smtClean="0">
                <a:solidFill>
                  <a:srgbClr val="002060"/>
                </a:solidFill>
                <a:latin typeface="+mn-lt"/>
                <a:cs typeface="Arial" pitchFamily="34" charset="0"/>
              </a:rPr>
              <a:t>La giurisprudenza nel corso degli anni ha individuato alcuni indici o elemento sussidiari per distinguere il lavoro autonomo dal lavoro subordinato:</a:t>
            </a:r>
          </a:p>
          <a:p>
            <a:endParaRPr lang="it-IT" dirty="0">
              <a:solidFill>
                <a:srgbClr val="002060"/>
              </a:solidFill>
              <a:latin typeface="+mn-lt"/>
              <a:cs typeface="Arial" pitchFamily="34" charset="0"/>
            </a:endParaRPr>
          </a:p>
          <a:p>
            <a:pPr marL="285750" indent="-285750">
              <a:buFont typeface="Wingdings" charset="2"/>
              <a:buChar char="Ø"/>
            </a:pPr>
            <a:r>
              <a:rPr lang="it-IT" dirty="0" smtClean="0">
                <a:solidFill>
                  <a:srgbClr val="002060"/>
                </a:solidFill>
                <a:latin typeface="+mn-lt"/>
                <a:cs typeface="Arial" pitchFamily="34" charset="0"/>
              </a:rPr>
              <a:t>L’osservanza di un orario predeterminato;</a:t>
            </a:r>
          </a:p>
          <a:p>
            <a:pPr marL="285750" indent="-285750">
              <a:buFont typeface="Wingdings" charset="2"/>
              <a:buChar char="Ø"/>
            </a:pPr>
            <a:r>
              <a:rPr lang="it-IT" dirty="0" smtClean="0">
                <a:solidFill>
                  <a:srgbClr val="002060"/>
                </a:solidFill>
                <a:latin typeface="+mn-lt"/>
                <a:cs typeface="Arial" pitchFamily="34" charset="0"/>
              </a:rPr>
              <a:t>L’assenza di rischio in capo al lavoratore;</a:t>
            </a:r>
          </a:p>
          <a:p>
            <a:pPr marL="285750" indent="-285750">
              <a:buFont typeface="Wingdings" charset="2"/>
              <a:buChar char="Ø"/>
            </a:pPr>
            <a:r>
              <a:rPr lang="it-IT" dirty="0" smtClean="0">
                <a:solidFill>
                  <a:srgbClr val="002060"/>
                </a:solidFill>
                <a:latin typeface="+mn-lt"/>
                <a:cs typeface="Arial" pitchFamily="34" charset="0"/>
              </a:rPr>
              <a:t>L’esclusività della dipendenza da un solo datore di lavoro;</a:t>
            </a:r>
          </a:p>
          <a:p>
            <a:pPr marL="285750" indent="-285750">
              <a:buFont typeface="Wingdings" charset="2"/>
              <a:buChar char="Ø"/>
            </a:pPr>
            <a:r>
              <a:rPr lang="it-IT" dirty="0" smtClean="0">
                <a:solidFill>
                  <a:srgbClr val="002060"/>
                </a:solidFill>
                <a:latin typeface="+mn-lt"/>
                <a:cs typeface="Arial" pitchFamily="34" charset="0"/>
              </a:rPr>
              <a:t>La continuità della prestazione;</a:t>
            </a:r>
          </a:p>
          <a:p>
            <a:pPr marL="285750" indent="-285750">
              <a:buFont typeface="Wingdings" charset="2"/>
              <a:buChar char="Ø"/>
            </a:pPr>
            <a:r>
              <a:rPr lang="it-IT" dirty="0" smtClean="0">
                <a:solidFill>
                  <a:srgbClr val="002060"/>
                </a:solidFill>
                <a:latin typeface="+mn-lt"/>
                <a:cs typeface="Arial" pitchFamily="34" charset="0"/>
              </a:rPr>
              <a:t>Il versamento, a cadenze prestabilite di una retribuzione;</a:t>
            </a:r>
          </a:p>
          <a:p>
            <a:pPr marL="285750" indent="-285750">
              <a:buFont typeface="Wingdings" charset="2"/>
              <a:buChar char="Ø"/>
            </a:pPr>
            <a:r>
              <a:rPr lang="it-IT" dirty="0" smtClean="0">
                <a:solidFill>
                  <a:srgbClr val="002060"/>
                </a:solidFill>
                <a:latin typeface="+mn-lt"/>
                <a:cs typeface="Arial" pitchFamily="34" charset="0"/>
              </a:rPr>
              <a:t>L’inserimento del lavoratore nell’organizzazione produttiva;</a:t>
            </a:r>
          </a:p>
          <a:p>
            <a:pPr marL="285750" indent="-285750">
              <a:buFont typeface="Wingdings" charset="2"/>
              <a:buChar char="Ø"/>
            </a:pPr>
            <a:r>
              <a:rPr lang="it-IT" dirty="0" smtClean="0">
                <a:solidFill>
                  <a:srgbClr val="002060"/>
                </a:solidFill>
                <a:latin typeface="+mn-lt"/>
                <a:cs typeface="Arial" pitchFamily="34" charset="0"/>
              </a:rPr>
              <a:t>Il coordinamento dell’</a:t>
            </a:r>
            <a:r>
              <a:rPr lang="it-IT" dirty="0">
                <a:solidFill>
                  <a:srgbClr val="002060"/>
                </a:solidFill>
                <a:latin typeface="+mn-lt"/>
                <a:cs typeface="Arial" pitchFamily="34" charset="0"/>
              </a:rPr>
              <a:t>a</a:t>
            </a:r>
            <a:r>
              <a:rPr lang="it-IT" dirty="0" smtClean="0">
                <a:solidFill>
                  <a:srgbClr val="002060"/>
                </a:solidFill>
                <a:latin typeface="+mn-lt"/>
                <a:cs typeface="Arial" pitchFamily="34" charset="0"/>
              </a:rPr>
              <a:t>ttività lavorativa all’assetto organizzativo dato all’impresa dal datore di lavoro </a:t>
            </a:r>
            <a:endParaRPr lang="it-IT" dirty="0">
              <a:solidFill>
                <a:srgbClr val="002060"/>
              </a:solidFill>
              <a:latin typeface="+mn-lt"/>
              <a:cs typeface="Arial" pitchFamily="34" charset="0"/>
            </a:endParaRPr>
          </a:p>
        </p:txBody>
      </p:sp>
      <p:sp>
        <p:nvSpPr>
          <p:cNvPr id="6" name="Segnaposto piè di pagina 5"/>
          <p:cNvSpPr>
            <a:spLocks noGrp="1"/>
          </p:cNvSpPr>
          <p:nvPr>
            <p:ph type="ftr" sz="quarter" idx="11"/>
          </p:nvPr>
        </p:nvSpPr>
        <p:spPr/>
        <p:txBody>
          <a:bodyPr/>
          <a:lstStyle/>
          <a:p>
            <a:pPr>
              <a:defRPr/>
            </a:pPr>
            <a:r>
              <a:rPr lang="it-IT" dirty="0" smtClean="0"/>
              <a:t>23</a:t>
            </a:r>
            <a:endParaRPr lang="it-IT" dirty="0"/>
          </a:p>
        </p:txBody>
      </p:sp>
      <p:sp>
        <p:nvSpPr>
          <p:cNvPr id="2" name="Rettangolo 1"/>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53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0861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Disciplina del lavoro subordinato </a:t>
            </a:r>
            <a:endParaRPr lang="it-IT" sz="2000" b="1" cap="all" dirty="0">
              <a:solidFill>
                <a:srgbClr val="002060"/>
              </a:solidFill>
              <a:latin typeface="Arial" pitchFamily="34" charset="0"/>
              <a:cs typeface="Arial" pitchFamily="34" charset="0"/>
            </a:endParaRPr>
          </a:p>
        </p:txBody>
      </p:sp>
      <p:sp>
        <p:nvSpPr>
          <p:cNvPr id="10" name="CasellaDiTesto 9"/>
          <p:cNvSpPr txBox="1"/>
          <p:nvPr/>
        </p:nvSpPr>
        <p:spPr>
          <a:xfrm>
            <a:off x="323528" y="1413931"/>
            <a:ext cx="8496944" cy="4247317"/>
          </a:xfrm>
          <a:prstGeom prst="rect">
            <a:avLst/>
          </a:prstGeom>
          <a:noFill/>
        </p:spPr>
        <p:txBody>
          <a:bodyPr wrap="square" rtlCol="0">
            <a:spAutoFit/>
          </a:bodyPr>
          <a:lstStyle/>
          <a:p>
            <a:r>
              <a:rPr lang="it-IT" dirty="0" smtClean="0">
                <a:solidFill>
                  <a:srgbClr val="002060"/>
                </a:solidFill>
                <a:latin typeface="+mn-lt"/>
                <a:cs typeface="Arial" pitchFamily="34" charset="0"/>
              </a:rPr>
              <a:t>Il diritto del lavoro nasce per tutelare la parte più debole del rapporto, infatti potrebbe sembrare più corretto parlare non di diritto del lavoro </a:t>
            </a:r>
            <a:r>
              <a:rPr lang="it-IT" i="1" dirty="0" smtClean="0">
                <a:solidFill>
                  <a:srgbClr val="002060"/>
                </a:solidFill>
                <a:latin typeface="+mn-lt"/>
                <a:cs typeface="Arial" pitchFamily="34" charset="0"/>
              </a:rPr>
              <a:t>tout court </a:t>
            </a:r>
            <a:r>
              <a:rPr lang="it-IT" dirty="0" smtClean="0">
                <a:solidFill>
                  <a:srgbClr val="002060"/>
                </a:solidFill>
                <a:latin typeface="+mn-lt"/>
                <a:cs typeface="Arial" pitchFamily="34" charset="0"/>
              </a:rPr>
              <a:t>ma di diritto del lavoro subordinato. </a:t>
            </a:r>
          </a:p>
          <a:p>
            <a:endParaRPr lang="it-IT" dirty="0" smtClean="0">
              <a:solidFill>
                <a:srgbClr val="002060"/>
              </a:solidFill>
              <a:latin typeface="+mn-lt"/>
              <a:cs typeface="Arial" pitchFamily="34" charset="0"/>
            </a:endParaRPr>
          </a:p>
          <a:p>
            <a:r>
              <a:rPr lang="it-IT" dirty="0" smtClean="0">
                <a:solidFill>
                  <a:srgbClr val="002060"/>
                </a:solidFill>
                <a:latin typeface="+mn-lt"/>
                <a:cs typeface="Arial" pitchFamily="34" charset="0"/>
              </a:rPr>
              <a:t>La legislazione </a:t>
            </a:r>
            <a:r>
              <a:rPr lang="it-IT" dirty="0" err="1" smtClean="0">
                <a:solidFill>
                  <a:srgbClr val="002060"/>
                </a:solidFill>
                <a:latin typeface="+mn-lt"/>
                <a:cs typeface="Arial" pitchFamily="34" charset="0"/>
              </a:rPr>
              <a:t>lavoristica</a:t>
            </a:r>
            <a:r>
              <a:rPr lang="it-IT" dirty="0" smtClean="0">
                <a:solidFill>
                  <a:srgbClr val="002060"/>
                </a:solidFill>
                <a:latin typeface="+mn-lt"/>
                <a:cs typeface="Arial" pitchFamily="34" charset="0"/>
              </a:rPr>
              <a:t> ha costruito un vero e proprio impianto di garanzie a favore del lavoratore (oggetto delle prossime lezioni) che riguardano:</a:t>
            </a:r>
          </a:p>
          <a:p>
            <a:endParaRPr lang="it-IT" dirty="0" smtClean="0">
              <a:solidFill>
                <a:srgbClr val="002060"/>
              </a:solidFill>
              <a:latin typeface="+mn-lt"/>
              <a:cs typeface="Arial" pitchFamily="34" charset="0"/>
            </a:endParaRPr>
          </a:p>
          <a:p>
            <a:pPr>
              <a:buFont typeface="Wingdings" pitchFamily="2" charset="2"/>
              <a:buChar char="Ø"/>
            </a:pPr>
            <a:r>
              <a:rPr lang="it-IT" dirty="0" smtClean="0">
                <a:solidFill>
                  <a:srgbClr val="002060"/>
                </a:solidFill>
                <a:latin typeface="+mn-lt"/>
                <a:cs typeface="Arial" pitchFamily="34" charset="0"/>
              </a:rPr>
              <a:t> orario di lavoro;</a:t>
            </a:r>
          </a:p>
          <a:p>
            <a:pPr>
              <a:buFont typeface="Wingdings" pitchFamily="2" charset="2"/>
              <a:buChar char="Ø"/>
            </a:pPr>
            <a:r>
              <a:rPr lang="it-IT" dirty="0" smtClean="0">
                <a:solidFill>
                  <a:srgbClr val="002060"/>
                </a:solidFill>
                <a:latin typeface="+mn-lt"/>
                <a:cs typeface="Arial" pitchFamily="34" charset="0"/>
              </a:rPr>
              <a:t> salute e sicurezza;</a:t>
            </a:r>
          </a:p>
          <a:p>
            <a:pPr>
              <a:buFont typeface="Wingdings" pitchFamily="2" charset="2"/>
              <a:buChar char="Ø"/>
            </a:pPr>
            <a:r>
              <a:rPr lang="it-IT" dirty="0" smtClean="0">
                <a:solidFill>
                  <a:srgbClr val="002060"/>
                </a:solidFill>
                <a:latin typeface="+mn-lt"/>
                <a:cs typeface="Arial" pitchFamily="34" charset="0"/>
              </a:rPr>
              <a:t> estinzione del rapporto di lavoro e rimedi;</a:t>
            </a:r>
          </a:p>
          <a:p>
            <a:pPr>
              <a:buFont typeface="Wingdings" pitchFamily="2" charset="2"/>
              <a:buChar char="Ø"/>
            </a:pPr>
            <a:r>
              <a:rPr lang="it-IT" dirty="0" smtClean="0">
                <a:solidFill>
                  <a:srgbClr val="002060"/>
                </a:solidFill>
                <a:latin typeface="+mn-lt"/>
                <a:cs typeface="Arial" pitchFamily="34" charset="0"/>
              </a:rPr>
              <a:t> versamento dei contributi previdenziali ed assistenziali ecc.</a:t>
            </a:r>
          </a:p>
          <a:p>
            <a:pPr>
              <a:buFontTx/>
              <a:buChar char="-"/>
            </a:pPr>
            <a:endParaRPr lang="it-IT" dirty="0" smtClean="0"/>
          </a:p>
          <a:p>
            <a:endParaRPr lang="it-IT" dirty="0" smtClean="0"/>
          </a:p>
          <a:p>
            <a:endParaRPr lang="it-IT" dirty="0" smtClean="0"/>
          </a:p>
          <a:p>
            <a:endParaRPr lang="it-IT" dirty="0"/>
          </a:p>
        </p:txBody>
      </p:sp>
      <p:sp>
        <p:nvSpPr>
          <p:cNvPr id="5" name="Segnaposto piè di pagina 4"/>
          <p:cNvSpPr>
            <a:spLocks noGrp="1"/>
          </p:cNvSpPr>
          <p:nvPr>
            <p:ph type="ftr" sz="quarter" idx="11"/>
          </p:nvPr>
        </p:nvSpPr>
        <p:spPr/>
        <p:txBody>
          <a:bodyPr/>
          <a:lstStyle/>
          <a:p>
            <a:pPr>
              <a:defRPr/>
            </a:pPr>
            <a:r>
              <a:rPr lang="it-IT" dirty="0" smtClean="0"/>
              <a:t>24</a:t>
            </a:r>
            <a:endParaRPr lang="it-IT" dirty="0"/>
          </a:p>
        </p:txBody>
      </p:sp>
      <p:sp>
        <p:nvSpPr>
          <p:cNvPr id="2" name="Rettangolo 1"/>
          <p:cNvSpPr/>
          <p:nvPr/>
        </p:nvSpPr>
        <p:spPr>
          <a:xfrm>
            <a:off x="13639"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677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IL LAVORO AUTONOMO</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467544" y="1556793"/>
            <a:ext cx="8208912" cy="341632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Art. 2222 c.c. contratto d’opera </a:t>
            </a:r>
          </a:p>
          <a:p>
            <a:pPr algn="just"/>
            <a:endParaRPr lang="it-IT" dirty="0" smtClean="0">
              <a:solidFill>
                <a:srgbClr val="002060"/>
              </a:solidFill>
              <a:cs typeface="Arial" pitchFamily="34" charset="0"/>
            </a:endParaRPr>
          </a:p>
          <a:p>
            <a:pPr algn="just"/>
            <a:r>
              <a:rPr lang="it-IT" i="1" dirty="0" smtClean="0">
                <a:solidFill>
                  <a:srgbClr val="002060"/>
                </a:solidFill>
                <a:cs typeface="Arial" pitchFamily="34" charset="0"/>
              </a:rPr>
              <a:t>“Quando una persona si obbliga a compiere verso un corrispettivo un’opera o un servizio con lavoro prevalentemente proprio e senza vincolo di subordinazione nei confronti del committente si applicano le norme di questo capo […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Segnaposto piè di pagina 14"/>
          <p:cNvSpPr>
            <a:spLocks noGrp="1"/>
          </p:cNvSpPr>
          <p:nvPr>
            <p:ph type="ftr" sz="quarter" idx="11"/>
          </p:nvPr>
        </p:nvSpPr>
        <p:spPr/>
        <p:txBody>
          <a:bodyPr/>
          <a:lstStyle/>
          <a:p>
            <a:pPr>
              <a:defRPr/>
            </a:pPr>
            <a:r>
              <a:rPr lang="it-IT" dirty="0" smtClean="0"/>
              <a:t>25</a:t>
            </a:r>
            <a:endParaRPr lang="it-IT" dirty="0"/>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81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1015663"/>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Caratteristiche del lavoro autonomo </a:t>
            </a:r>
          </a:p>
          <a:p>
            <a:pPr algn="ctr"/>
            <a:endParaRPr lang="it-IT" sz="2000" b="1" cap="all" dirty="0" smtClean="0">
              <a:solidFill>
                <a:srgbClr val="002060"/>
              </a:solidFill>
              <a:latin typeface="Arial" pitchFamily="34" charset="0"/>
              <a:cs typeface="Arial" pitchFamily="34" charset="0"/>
            </a:endParaRPr>
          </a:p>
        </p:txBody>
      </p:sp>
      <p:sp>
        <p:nvSpPr>
          <p:cNvPr id="21" name="CasellaDiTesto 20"/>
          <p:cNvSpPr txBox="1"/>
          <p:nvPr/>
        </p:nvSpPr>
        <p:spPr>
          <a:xfrm>
            <a:off x="251520" y="1844824"/>
            <a:ext cx="8640959" cy="4524315"/>
          </a:xfrm>
          <a:prstGeom prst="rect">
            <a:avLst/>
          </a:prstGeom>
          <a:noFill/>
        </p:spPr>
        <p:txBody>
          <a:bodyPr wrap="square" rtlCol="0">
            <a:spAutoFit/>
          </a:bodyPr>
          <a:lstStyle/>
          <a:p>
            <a:pPr algn="just">
              <a:buFont typeface="Arial" pitchFamily="34" charset="0"/>
              <a:buChar char="•"/>
            </a:pPr>
            <a:r>
              <a:rPr lang="it-IT" dirty="0" smtClean="0">
                <a:solidFill>
                  <a:srgbClr val="002060"/>
                </a:solidFill>
              </a:rPr>
              <a:t> Lavoro proprio</a:t>
            </a:r>
          </a:p>
          <a:p>
            <a:pPr algn="just">
              <a:buFont typeface="Arial" pitchFamily="34" charset="0"/>
              <a:buChar char="•"/>
            </a:pPr>
            <a:endParaRPr lang="it-IT" dirty="0" smtClean="0">
              <a:solidFill>
                <a:srgbClr val="002060"/>
              </a:solidFill>
            </a:endParaRPr>
          </a:p>
          <a:p>
            <a:pPr algn="just">
              <a:buFont typeface="Arial" pitchFamily="34" charset="0"/>
              <a:buChar char="•"/>
            </a:pPr>
            <a:r>
              <a:rPr lang="it-IT" dirty="0" smtClean="0">
                <a:solidFill>
                  <a:srgbClr val="002060"/>
                </a:solidFill>
              </a:rPr>
              <a:t> Prestazione di un’opera o un servizio</a:t>
            </a:r>
          </a:p>
          <a:p>
            <a:pPr algn="just">
              <a:buFont typeface="Arial" pitchFamily="34" charset="0"/>
              <a:buChar char="•"/>
            </a:pPr>
            <a:endParaRPr lang="it-IT" dirty="0" smtClean="0">
              <a:solidFill>
                <a:srgbClr val="002060"/>
              </a:solidFill>
            </a:endParaRPr>
          </a:p>
          <a:p>
            <a:pPr algn="just">
              <a:buFont typeface="Arial" pitchFamily="34" charset="0"/>
              <a:buChar char="•"/>
            </a:pPr>
            <a:r>
              <a:rPr lang="it-IT" dirty="0" smtClean="0">
                <a:solidFill>
                  <a:srgbClr val="002060"/>
                </a:solidFill>
              </a:rPr>
              <a:t> Obbligo di risultato</a:t>
            </a:r>
          </a:p>
          <a:p>
            <a:pPr algn="just">
              <a:buFont typeface="Arial" pitchFamily="34" charset="0"/>
              <a:buChar char="•"/>
            </a:pPr>
            <a:endParaRPr lang="it-IT" dirty="0" smtClean="0">
              <a:solidFill>
                <a:srgbClr val="002060"/>
              </a:solidFill>
            </a:endParaRPr>
          </a:p>
          <a:p>
            <a:pPr algn="just">
              <a:buFont typeface="Arial" pitchFamily="34" charset="0"/>
              <a:buChar char="•"/>
            </a:pPr>
            <a:r>
              <a:rPr lang="it-IT" dirty="0" smtClean="0">
                <a:solidFill>
                  <a:srgbClr val="002060"/>
                </a:solidFill>
              </a:rPr>
              <a:t> Compenso collegato al risultato</a:t>
            </a: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p:txBody>
      </p:sp>
      <p:sp>
        <p:nvSpPr>
          <p:cNvPr id="15" name="Segnaposto piè di pagina 14"/>
          <p:cNvSpPr>
            <a:spLocks noGrp="1"/>
          </p:cNvSpPr>
          <p:nvPr>
            <p:ph type="ftr" sz="quarter" idx="11"/>
          </p:nvPr>
        </p:nvSpPr>
        <p:spPr/>
        <p:txBody>
          <a:bodyPr/>
          <a:lstStyle/>
          <a:p>
            <a:pPr>
              <a:defRPr/>
            </a:pPr>
            <a:r>
              <a:rPr lang="it-IT" dirty="0" smtClean="0"/>
              <a:t>26</a:t>
            </a:r>
            <a:endParaRPr lang="it-IT" dirty="0"/>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81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1007604" y="692697"/>
            <a:ext cx="7128792" cy="1015663"/>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Lavoro autonomo</a:t>
            </a:r>
          </a:p>
          <a:p>
            <a:pPr algn="ctr"/>
            <a:r>
              <a:rPr lang="it-IT" sz="2000" b="1" cap="all" dirty="0" smtClean="0">
                <a:solidFill>
                  <a:srgbClr val="002060"/>
                </a:solidFill>
                <a:latin typeface="Arial" pitchFamily="34" charset="0"/>
                <a:cs typeface="Arial" pitchFamily="34" charset="0"/>
              </a:rPr>
              <a:t>La prestazione d’opera intellettuale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467544" y="1988840"/>
            <a:ext cx="8208912" cy="341632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Una </a:t>
            </a:r>
            <a:r>
              <a:rPr lang="it-IT" i="1" dirty="0" err="1" smtClean="0">
                <a:solidFill>
                  <a:srgbClr val="002060"/>
                </a:solidFill>
                <a:cs typeface="Arial" pitchFamily="34" charset="0"/>
              </a:rPr>
              <a:t>species</a:t>
            </a:r>
            <a:r>
              <a:rPr lang="it-IT" dirty="0" smtClean="0">
                <a:solidFill>
                  <a:srgbClr val="002060"/>
                </a:solidFill>
                <a:cs typeface="Arial" pitchFamily="34" charset="0"/>
              </a:rPr>
              <a:t> del tipo lavoro autonomo è la prestazione di opera intellettuale di cui agli art. 2230 ss. c.c., correntemente individuata sulla base degli indici che caratterizzano le professioni intellettuali per l’esercizio delle quali “</a:t>
            </a:r>
            <a:r>
              <a:rPr lang="it-IT" i="1" dirty="0" smtClean="0">
                <a:solidFill>
                  <a:srgbClr val="002060"/>
                </a:solidFill>
                <a:cs typeface="Arial" pitchFamily="34" charset="0"/>
              </a:rPr>
              <a:t>è necessaria l’iscrizione in appositi albi o elenchi</a:t>
            </a:r>
            <a:r>
              <a:rPr lang="it-IT" dirty="0" smtClean="0">
                <a:solidFill>
                  <a:srgbClr val="002060"/>
                </a:solidFill>
                <a:cs typeface="Arial" pitchFamily="34" charset="0"/>
              </a:rPr>
              <a:t>” ai sensi dell’art. 2229 c.c. (avvocato, commercialista, medico, psicologo).</a:t>
            </a:r>
          </a:p>
          <a:p>
            <a:pPr algn="just"/>
            <a:endParaRPr lang="it-IT" dirty="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27</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884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0861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 </a:t>
            </a:r>
            <a:r>
              <a:rPr lang="it-IT" sz="2000" b="1" cap="all" dirty="0" err="1" smtClean="0">
                <a:solidFill>
                  <a:srgbClr val="002060"/>
                </a:solidFill>
                <a:latin typeface="Arial" pitchFamily="34" charset="0"/>
                <a:cs typeface="Arial" pitchFamily="34" charset="0"/>
              </a:rPr>
              <a:t>parasubordinazione</a:t>
            </a:r>
            <a:r>
              <a:rPr lang="it-IT" sz="2000" b="1" cap="all" dirty="0" smtClean="0">
                <a:solidFill>
                  <a:srgbClr val="002060"/>
                </a:solidFill>
                <a:latin typeface="Arial" pitchFamily="34" charset="0"/>
                <a:cs typeface="Arial" pitchFamily="34" charset="0"/>
              </a:rPr>
              <a:t> </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215516" y="2348880"/>
            <a:ext cx="8712968" cy="1200329"/>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Tra la subordinazione a l’autonomia la dottrina ha collocato la </a:t>
            </a:r>
            <a:r>
              <a:rPr lang="it-IT" dirty="0" err="1" smtClean="0">
                <a:solidFill>
                  <a:srgbClr val="002060"/>
                </a:solidFill>
                <a:cs typeface="Arial" pitchFamily="34" charset="0"/>
              </a:rPr>
              <a:t>parasubordinazione</a:t>
            </a:r>
            <a:r>
              <a:rPr lang="it-IT" dirty="0" smtClean="0">
                <a:solidFill>
                  <a:srgbClr val="002060"/>
                </a:solidFill>
                <a:cs typeface="Arial" pitchFamily="34" charset="0"/>
              </a:rPr>
              <a:t>: la collaborazione nell’attività produttiva che si realizza attraverso forme di lavoro autonomo caratterizzate dalla natura prevalentemente personale della prestazione, dalla continuità e dalla coordinazione.</a:t>
            </a:r>
            <a:endParaRPr lang="it-IT" dirty="0">
              <a:solidFill>
                <a:srgbClr val="002060"/>
              </a:solidFill>
              <a:cs typeface="Arial" pitchFamily="34" charset="0"/>
            </a:endParaRPr>
          </a:p>
        </p:txBody>
      </p:sp>
      <p:sp>
        <p:nvSpPr>
          <p:cNvPr id="7" name="Segnaposto piè di pagina 6"/>
          <p:cNvSpPr>
            <a:spLocks noGrp="1"/>
          </p:cNvSpPr>
          <p:nvPr>
            <p:ph type="ftr" sz="quarter" idx="11"/>
          </p:nvPr>
        </p:nvSpPr>
        <p:spPr/>
        <p:txBody>
          <a:bodyPr/>
          <a:lstStyle/>
          <a:p>
            <a:pPr>
              <a:defRPr/>
            </a:pPr>
            <a:r>
              <a:rPr lang="it-IT" dirty="0" smtClean="0"/>
              <a:t>28</a:t>
            </a:r>
            <a:endParaRPr lang="it-IT" dirty="0"/>
          </a:p>
        </p:txBody>
      </p:sp>
      <p:sp>
        <p:nvSpPr>
          <p:cNvPr id="2" name="Rettangolo 1"/>
          <p:cNvSpPr/>
          <p:nvPr/>
        </p:nvSpPr>
        <p:spPr>
          <a:xfrm>
            <a:off x="86244"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735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580618"/>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 collaborazione coordinata e continuativa </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395536" y="1352957"/>
            <a:ext cx="8208912" cy="452431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L’elemento che maggiormente differenzia la parasubordinazione dal lavoro autonomo e che la avvicina al lavoro subordinato è il coordinamento con l’attività lavorativa.</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Il requisito della continuità rinvia ad una collaborazione durevole nel tempo, anche attraverso un unico contratto di durata apprezzabile.</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Il requisito della coordinazione implica un collegamento funzionale del collaboratore con l’attività economica del committente, rispetto al cui perseguimento essa è strumentale.</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La  “collaborazione” è diversa da quella prevista dal 2094 c.c. poiché deve esserci una certa libertà nelle modalità di esecuzione della prestazione ad es. sotto forma di assenza di vincoli riguardanti l’orario di lavoro. </a:t>
            </a:r>
          </a:p>
          <a:p>
            <a:pPr algn="just"/>
            <a:endParaRPr lang="it-IT" dirty="0" smtClean="0"/>
          </a:p>
          <a:p>
            <a:pPr algn="just"/>
            <a:endParaRPr lang="it-IT" dirty="0" smtClean="0"/>
          </a:p>
        </p:txBody>
      </p:sp>
      <p:sp>
        <p:nvSpPr>
          <p:cNvPr id="5" name="Segnaposto piè di pagina 4"/>
          <p:cNvSpPr>
            <a:spLocks noGrp="1"/>
          </p:cNvSpPr>
          <p:nvPr>
            <p:ph type="ftr" sz="quarter" idx="11"/>
          </p:nvPr>
        </p:nvSpPr>
        <p:spPr/>
        <p:txBody>
          <a:bodyPr/>
          <a:lstStyle/>
          <a:p>
            <a:pPr>
              <a:defRPr/>
            </a:pPr>
            <a:r>
              <a:rPr lang="it-IT" dirty="0" smtClean="0"/>
              <a:t>29</a:t>
            </a:r>
            <a:endParaRPr lang="it-IT" dirty="0"/>
          </a:p>
        </p:txBody>
      </p:sp>
      <p:sp>
        <p:nvSpPr>
          <p:cNvPr id="2" name="Rettangolo 1"/>
          <p:cNvSpPr/>
          <p:nvPr/>
        </p:nvSpPr>
        <p:spPr>
          <a:xfrm>
            <a:off x="81551" y="6474194"/>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539552" y="704890"/>
            <a:ext cx="7920880" cy="707886"/>
          </a:xfrm>
          <a:prstGeom prst="rect">
            <a:avLst/>
          </a:prstGeom>
        </p:spPr>
        <p:txBody>
          <a:bodyPr wrap="square">
            <a:spAutoFit/>
          </a:bodyPr>
          <a:lstStyle/>
          <a:p>
            <a:pPr algn="ctr"/>
            <a:r>
              <a:rPr lang="it-IT" sz="2000" b="1" cap="all" dirty="0" smtClean="0">
                <a:solidFill>
                  <a:srgbClr val="002060"/>
                </a:solidFill>
                <a:latin typeface="+mn-lt"/>
                <a:cs typeface="Arial" pitchFamily="34" charset="0"/>
              </a:rPr>
              <a:t>La Riforma </a:t>
            </a:r>
            <a:r>
              <a:rPr lang="it-IT" sz="2000" b="1" cap="all" dirty="0" err="1" smtClean="0">
                <a:solidFill>
                  <a:srgbClr val="002060"/>
                </a:solidFill>
                <a:latin typeface="+mn-lt"/>
                <a:cs typeface="Arial" pitchFamily="34" charset="0"/>
              </a:rPr>
              <a:t>fornero</a:t>
            </a:r>
            <a:r>
              <a:rPr lang="it-IT" sz="2000" b="1" cap="all" dirty="0" smtClean="0">
                <a:solidFill>
                  <a:srgbClr val="002060"/>
                </a:solidFill>
                <a:latin typeface="+mn-lt"/>
                <a:cs typeface="Arial" pitchFamily="34" charset="0"/>
              </a:rPr>
              <a:t>: principali </a:t>
            </a:r>
            <a:r>
              <a:rPr lang="it-IT" sz="2000" b="1" cap="all" dirty="0" err="1" smtClean="0">
                <a:solidFill>
                  <a:srgbClr val="002060"/>
                </a:solidFill>
                <a:latin typeface="+mn-lt"/>
                <a:cs typeface="Arial" pitchFamily="34" charset="0"/>
              </a:rPr>
              <a:t>novita’</a:t>
            </a:r>
            <a:r>
              <a:rPr lang="it-IT" sz="2000" b="1" cap="all" dirty="0" smtClean="0">
                <a:solidFill>
                  <a:srgbClr val="002060"/>
                </a:solidFill>
                <a:latin typeface="+mn-lt"/>
                <a:cs typeface="Arial" pitchFamily="34" charset="0"/>
              </a:rPr>
              <a:t> introdotte  </a:t>
            </a:r>
          </a:p>
          <a:p>
            <a:pPr algn="ctr"/>
            <a:r>
              <a:rPr lang="it-IT" sz="2000" b="1" cap="all" dirty="0" smtClean="0">
                <a:solidFill>
                  <a:srgbClr val="002060"/>
                </a:solidFill>
                <a:latin typeface="+mn-lt"/>
                <a:cs typeface="Arial" pitchFamily="34" charset="0"/>
              </a:rPr>
              <a:t>l. n. 92/2012 </a:t>
            </a: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a:t>3</a:t>
            </a:r>
            <a:endParaRPr lang="it-IT" dirty="0"/>
          </a:p>
        </p:txBody>
      </p:sp>
      <p:sp>
        <p:nvSpPr>
          <p:cNvPr id="13" name="CasellaDiTesto 12"/>
          <p:cNvSpPr txBox="1"/>
          <p:nvPr/>
        </p:nvSpPr>
        <p:spPr>
          <a:xfrm>
            <a:off x="467544" y="1657831"/>
            <a:ext cx="7704856" cy="3139321"/>
          </a:xfrm>
          <a:prstGeom prst="rect">
            <a:avLst/>
          </a:prstGeom>
          <a:noFill/>
        </p:spPr>
        <p:txBody>
          <a:bodyPr wrap="square" rtlCol="0">
            <a:spAutoFit/>
          </a:bodyPr>
          <a:lstStyle/>
          <a:p>
            <a:pPr>
              <a:buFont typeface="Arial" pitchFamily="34" charset="0"/>
              <a:buChar char="•"/>
            </a:pPr>
            <a:r>
              <a:rPr lang="it-IT" dirty="0" smtClean="0">
                <a:solidFill>
                  <a:srgbClr val="002060"/>
                </a:solidFill>
                <a:latin typeface="+mn-lt"/>
              </a:rPr>
              <a:t> Ha modificato le tipologie contrattuali flessibili (contratto a tempo determinato, contratto di lavoro autonomo in </a:t>
            </a:r>
            <a:r>
              <a:rPr lang="it-IT" dirty="0" err="1" smtClean="0">
                <a:solidFill>
                  <a:srgbClr val="002060"/>
                </a:solidFill>
                <a:latin typeface="+mn-lt"/>
              </a:rPr>
              <a:t>p.iva</a:t>
            </a:r>
            <a:r>
              <a:rPr lang="it-IT" dirty="0" smtClean="0">
                <a:solidFill>
                  <a:srgbClr val="002060"/>
                </a:solidFill>
                <a:latin typeface="+mn-lt"/>
              </a:rPr>
              <a:t> e contratto a progetto);</a:t>
            </a:r>
          </a:p>
          <a:p>
            <a:pPr>
              <a:buFont typeface="Arial" pitchFamily="34" charset="0"/>
              <a:buChar char="•"/>
            </a:pPr>
            <a:endParaRPr lang="it-IT" dirty="0" smtClean="0">
              <a:solidFill>
                <a:srgbClr val="002060"/>
              </a:solidFill>
              <a:latin typeface="+mn-lt"/>
            </a:endParaRPr>
          </a:p>
          <a:p>
            <a:pPr>
              <a:buFont typeface="Arial" pitchFamily="34" charset="0"/>
              <a:buChar char="•"/>
            </a:pPr>
            <a:r>
              <a:rPr lang="it-IT" dirty="0" smtClean="0">
                <a:solidFill>
                  <a:srgbClr val="002060"/>
                </a:solidFill>
                <a:latin typeface="+mn-lt"/>
              </a:rPr>
              <a:t> Ha introdotto una nuova disciplina delle dimissioni e della risoluzione consensuale (convalida dimissioni e risoluzione consensuale);</a:t>
            </a:r>
          </a:p>
          <a:p>
            <a:pPr>
              <a:buFont typeface="Arial" pitchFamily="34" charset="0"/>
              <a:buChar char="•"/>
            </a:pPr>
            <a:endParaRPr lang="it-IT" dirty="0" smtClean="0">
              <a:solidFill>
                <a:srgbClr val="002060"/>
              </a:solidFill>
              <a:latin typeface="+mn-lt"/>
            </a:endParaRPr>
          </a:p>
          <a:p>
            <a:pPr>
              <a:buFont typeface="Arial" pitchFamily="34" charset="0"/>
              <a:buChar char="•"/>
            </a:pPr>
            <a:r>
              <a:rPr lang="it-IT" dirty="0" smtClean="0">
                <a:solidFill>
                  <a:srgbClr val="002060"/>
                </a:solidFill>
                <a:latin typeface="+mn-lt"/>
              </a:rPr>
              <a:t> Ha modificato la disciplina dei licenziamenti collettivi e individuali (l’art. 18 dello statuto dei lavoratori);</a:t>
            </a:r>
          </a:p>
          <a:p>
            <a:pPr>
              <a:buFont typeface="Arial" pitchFamily="34" charset="0"/>
              <a:buChar char="•"/>
            </a:pPr>
            <a:endParaRPr lang="it-IT" dirty="0" smtClean="0">
              <a:solidFill>
                <a:srgbClr val="002060"/>
              </a:solidFill>
              <a:latin typeface="+mn-lt"/>
            </a:endParaRPr>
          </a:p>
          <a:p>
            <a:pPr>
              <a:buFont typeface="Arial" pitchFamily="34" charset="0"/>
              <a:buChar char="•"/>
            </a:pPr>
            <a:r>
              <a:rPr lang="it-IT" dirty="0" smtClean="0">
                <a:solidFill>
                  <a:srgbClr val="002060"/>
                </a:solidFill>
                <a:latin typeface="+mn-lt"/>
              </a:rPr>
              <a:t>Ha riformato gli ammortizzatori sociali in caso di cessazione del rapporto di lavoro (ASPI)</a:t>
            </a:r>
          </a:p>
        </p:txBody>
      </p:sp>
      <p:sp>
        <p:nvSpPr>
          <p:cNvPr id="14" name="CasellaDiTesto 13"/>
          <p:cNvSpPr txBox="1"/>
          <p:nvPr/>
        </p:nvSpPr>
        <p:spPr>
          <a:xfrm>
            <a:off x="467544" y="5086925"/>
            <a:ext cx="7776865" cy="646331"/>
          </a:xfrm>
          <a:prstGeom prst="rect">
            <a:avLst/>
          </a:prstGeom>
          <a:noFill/>
        </p:spPr>
        <p:txBody>
          <a:bodyPr wrap="square" rtlCol="0">
            <a:spAutoFit/>
          </a:bodyPr>
          <a:lstStyle/>
          <a:p>
            <a:r>
              <a:rPr lang="it-IT" dirty="0" smtClean="0">
                <a:solidFill>
                  <a:srgbClr val="FF0000"/>
                </a:solidFill>
                <a:latin typeface="+mn-lt"/>
              </a:rPr>
              <a:t>L’obiettivo primario della Riforma </a:t>
            </a:r>
            <a:r>
              <a:rPr lang="it-IT" dirty="0" err="1" smtClean="0">
                <a:solidFill>
                  <a:srgbClr val="FF0000"/>
                </a:solidFill>
                <a:latin typeface="+mn-lt"/>
              </a:rPr>
              <a:t>Fornero</a:t>
            </a:r>
            <a:r>
              <a:rPr lang="it-IT" dirty="0" smtClean="0">
                <a:solidFill>
                  <a:srgbClr val="FF0000"/>
                </a:solidFill>
                <a:latin typeface="+mn-lt"/>
              </a:rPr>
              <a:t> era quello di realizzare un nuovo equilibrio  tra flessibilità in entrata e in uscita </a:t>
            </a:r>
            <a:endParaRPr lang="it-IT" dirty="0">
              <a:solidFill>
                <a:srgbClr val="FF0000"/>
              </a:solidFill>
              <a:latin typeface="+mn-lt"/>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64883" y="654744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724634"/>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 disciplina del lavoro parasubordinato  </a:t>
            </a:r>
            <a:endParaRPr lang="it-IT" sz="2000" b="1" cap="all" dirty="0">
              <a:solidFill>
                <a:srgbClr val="002060"/>
              </a:solidFill>
              <a:latin typeface="Arial" pitchFamily="34" charset="0"/>
              <a:cs typeface="Arial" pitchFamily="34" charset="0"/>
            </a:endParaRPr>
          </a:p>
        </p:txBody>
      </p:sp>
      <p:sp>
        <p:nvSpPr>
          <p:cNvPr id="9" name="CasellaDiTesto 8"/>
          <p:cNvSpPr txBox="1"/>
          <p:nvPr/>
        </p:nvSpPr>
        <p:spPr>
          <a:xfrm>
            <a:off x="251520" y="1556792"/>
            <a:ext cx="8640960" cy="2585323"/>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Da un decennio la dottrina si trova ad elaborare proposte di riforma delle fattispecie </a:t>
            </a:r>
            <a:r>
              <a:rPr lang="it-IT" dirty="0" err="1" smtClean="0">
                <a:solidFill>
                  <a:srgbClr val="002060"/>
                </a:solidFill>
                <a:latin typeface="+mn-lt"/>
                <a:cs typeface="Arial" pitchFamily="34" charset="0"/>
              </a:rPr>
              <a:t>lavoristiche</a:t>
            </a:r>
            <a:r>
              <a:rPr lang="it-IT" dirty="0" smtClean="0">
                <a:solidFill>
                  <a:srgbClr val="002060"/>
                </a:solidFill>
                <a:latin typeface="+mn-lt"/>
                <a:cs typeface="Arial" pitchFamily="34" charset="0"/>
              </a:rPr>
              <a:t> fondamentali in un’ottica di redistribuzione delle tutele. </a:t>
            </a:r>
          </a:p>
          <a:p>
            <a:pPr algn="just"/>
            <a:endParaRPr lang="it-IT" dirty="0" smtClean="0">
              <a:solidFill>
                <a:srgbClr val="002060"/>
              </a:solidFill>
              <a:latin typeface="+mn-lt"/>
              <a:cs typeface="Arial" pitchFamily="34" charset="0"/>
            </a:endParaRPr>
          </a:p>
          <a:p>
            <a:pPr algn="just"/>
            <a:endParaRPr lang="it-IT" dirty="0" smtClean="0">
              <a:solidFill>
                <a:srgbClr val="002060"/>
              </a:solidFill>
              <a:latin typeface="+mn-lt"/>
              <a:cs typeface="Arial" pitchFamily="34" charset="0"/>
            </a:endParaRPr>
          </a:p>
          <a:p>
            <a:pPr algn="just"/>
            <a:endParaRPr lang="it-IT" dirty="0" smtClean="0">
              <a:solidFill>
                <a:srgbClr val="002060"/>
              </a:solidFill>
              <a:latin typeface="+mn-lt"/>
              <a:cs typeface="Arial" pitchFamily="34" charset="0"/>
            </a:endParaRPr>
          </a:p>
          <a:p>
            <a:pPr algn="just"/>
            <a:r>
              <a:rPr lang="it-IT" dirty="0" smtClean="0">
                <a:solidFill>
                  <a:srgbClr val="002060"/>
                </a:solidFill>
                <a:latin typeface="+mn-lt"/>
                <a:cs typeface="Arial" pitchFamily="34" charset="0"/>
              </a:rPr>
              <a:t>Progetto di uno </a:t>
            </a:r>
            <a:r>
              <a:rPr lang="it-IT" b="1" dirty="0" smtClean="0">
                <a:solidFill>
                  <a:srgbClr val="002060"/>
                </a:solidFill>
                <a:latin typeface="+mn-lt"/>
                <a:cs typeface="Arial" pitchFamily="34" charset="0"/>
              </a:rPr>
              <a:t>Statuto dei lavori </a:t>
            </a:r>
            <a:r>
              <a:rPr lang="it-IT" dirty="0" smtClean="0">
                <a:solidFill>
                  <a:srgbClr val="002060"/>
                </a:solidFill>
                <a:latin typeface="+mn-lt"/>
                <a:cs typeface="Arial" pitchFamily="34" charset="0"/>
              </a:rPr>
              <a:t>contenuto nel Libro bianco 2001 suggeriva di superare in radice la contrapposizione tra lavoro autonomo e subordinato con l’introduzione di uno zoccolo minimo ed inderogabile di tutele  per “tutte le forme di lavoro rese a favore di terzi” a prescindere dalla loro qualificazione giuridica.  </a:t>
            </a:r>
            <a:endParaRPr lang="it-IT" dirty="0">
              <a:solidFill>
                <a:srgbClr val="002060"/>
              </a:solidFill>
              <a:latin typeface="+mn-lt"/>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30</a:t>
            </a:r>
            <a:endParaRPr lang="it-IT" dirty="0"/>
          </a:p>
        </p:txBody>
      </p:sp>
      <p:sp>
        <p:nvSpPr>
          <p:cNvPr id="11" name="CasellaDiTesto 10"/>
          <p:cNvSpPr txBox="1"/>
          <p:nvPr/>
        </p:nvSpPr>
        <p:spPr>
          <a:xfrm>
            <a:off x="1691680" y="4941168"/>
            <a:ext cx="5442416" cy="1323439"/>
          </a:xfrm>
          <a:prstGeom prst="rect">
            <a:avLst/>
          </a:prstGeom>
          <a:noFill/>
        </p:spPr>
        <p:txBody>
          <a:bodyPr wrap="square" rtlCol="0">
            <a:spAutoFit/>
          </a:bodyPr>
          <a:lstStyle/>
          <a:p>
            <a:pPr algn="ctr"/>
            <a:r>
              <a:rPr lang="it-IT" sz="4000" b="1" dirty="0" smtClean="0">
                <a:solidFill>
                  <a:srgbClr val="FF0000"/>
                </a:solidFill>
              </a:rPr>
              <a:t>Cosa è cambiato con il Jobs </a:t>
            </a:r>
            <a:r>
              <a:rPr lang="it-IT" sz="4000" b="1" dirty="0" err="1" smtClean="0">
                <a:solidFill>
                  <a:srgbClr val="FF0000"/>
                </a:solidFill>
              </a:rPr>
              <a:t>act</a:t>
            </a:r>
            <a:r>
              <a:rPr lang="it-IT" sz="4000" b="1" dirty="0" smtClean="0">
                <a:solidFill>
                  <a:srgbClr val="FF0000"/>
                </a:solidFill>
              </a:rPr>
              <a:t>?</a:t>
            </a:r>
            <a:endParaRPr lang="it-IT" sz="4000" b="1" dirty="0">
              <a:solidFill>
                <a:srgbClr val="FF0000"/>
              </a:solidFill>
            </a:endParaRPr>
          </a:p>
        </p:txBody>
      </p:sp>
      <p:sp>
        <p:nvSpPr>
          <p:cNvPr id="2" name="Rettangolo 1"/>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18864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Lavoro a progetto </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107504" y="548680"/>
            <a:ext cx="8856984" cy="40011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002060"/>
                </a:solidFill>
                <a:cs typeface="Arial" pitchFamily="34" charset="0"/>
              </a:rPr>
              <a:t> Disciplinato dagli artt. 61-69, d. </a:t>
            </a:r>
            <a:r>
              <a:rPr lang="it-IT" sz="2000" b="1" dirty="0" err="1" smtClean="0">
                <a:solidFill>
                  <a:srgbClr val="002060"/>
                </a:solidFill>
                <a:cs typeface="Arial" pitchFamily="34" charset="0"/>
              </a:rPr>
              <a:t>lgs</a:t>
            </a:r>
            <a:r>
              <a:rPr lang="it-IT" sz="2000" b="1" dirty="0" smtClean="0">
                <a:solidFill>
                  <a:srgbClr val="002060"/>
                </a:solidFill>
                <a:cs typeface="Arial" pitchFamily="34" charset="0"/>
              </a:rPr>
              <a:t>. 276/2003</a:t>
            </a:r>
          </a:p>
        </p:txBody>
      </p:sp>
      <p:sp>
        <p:nvSpPr>
          <p:cNvPr id="7" name="CasellaDiTesto 6"/>
          <p:cNvSpPr txBox="1"/>
          <p:nvPr/>
        </p:nvSpPr>
        <p:spPr>
          <a:xfrm>
            <a:off x="179512" y="1052736"/>
            <a:ext cx="8784976" cy="1200329"/>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 i rapporti di collaborazione coordinata e continuativa prevalentemente personale e senza vincolo di subordinazione, di cui all'articolo 409, numero 3), del </a:t>
            </a:r>
            <a:r>
              <a:rPr lang="it-IT" dirty="0" err="1" smtClean="0">
                <a:solidFill>
                  <a:srgbClr val="002060"/>
                </a:solidFill>
                <a:latin typeface="+mn-lt"/>
                <a:cs typeface="Arial" pitchFamily="34" charset="0"/>
              </a:rPr>
              <a:t>c.p.c.</a:t>
            </a:r>
            <a:r>
              <a:rPr lang="it-IT" dirty="0" smtClean="0">
                <a:solidFill>
                  <a:srgbClr val="002060"/>
                </a:solidFill>
                <a:latin typeface="+mn-lt"/>
                <a:cs typeface="Arial" pitchFamily="34" charset="0"/>
              </a:rPr>
              <a:t>, devono essere riconducibili a uno o più progetti specifici determinati dal committente e gestiti autonomamente dal collaboratore […] ”. (art. 61, d.lgs. 276/2003)</a:t>
            </a:r>
            <a:endParaRPr lang="it-IT" dirty="0">
              <a:solidFill>
                <a:srgbClr val="002060"/>
              </a:solidFill>
              <a:latin typeface="+mn-lt"/>
              <a:cs typeface="Arial" pitchFamily="34" charset="0"/>
            </a:endParaRPr>
          </a:p>
        </p:txBody>
      </p:sp>
      <p:sp>
        <p:nvSpPr>
          <p:cNvPr id="8" name="Freccia in giù 7"/>
          <p:cNvSpPr/>
          <p:nvPr/>
        </p:nvSpPr>
        <p:spPr>
          <a:xfrm>
            <a:off x="4231384" y="2348880"/>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179512" y="2996952"/>
            <a:ext cx="8784976" cy="1200329"/>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Tale tipologia contrattuale è caratterizzata dall’esistenza di uno specifico progetto che assurge a contrassegno di genuinità dell’autonomia del rapporto richiesto dal legislatore. </a:t>
            </a:r>
          </a:p>
          <a:p>
            <a:endParaRPr lang="it-IT" dirty="0"/>
          </a:p>
        </p:txBody>
      </p:sp>
      <p:sp>
        <p:nvSpPr>
          <p:cNvPr id="10" name="Freccia in giù 9"/>
          <p:cNvSpPr/>
          <p:nvPr/>
        </p:nvSpPr>
        <p:spPr>
          <a:xfrm>
            <a:off x="4231384" y="3789040"/>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79512" y="4437112"/>
            <a:ext cx="8784976" cy="2031325"/>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I contratti instaurati senza l'individuazione di uno specifico progetto ai sensi dell'articolo 61, comma 1, sono considerati rapporti di lavoro subordinato a tempo indeterminato sin dalla data di costituzione del rapporto (comma 1, art. 69, d.lgs. 276/2003) </a:t>
            </a:r>
          </a:p>
          <a:p>
            <a:pPr algn="just"/>
            <a:r>
              <a:rPr lang="it-IT" dirty="0" smtClean="0">
                <a:solidFill>
                  <a:srgbClr val="002060"/>
                </a:solidFill>
                <a:latin typeface="+mn-lt"/>
                <a:cs typeface="Arial" pitchFamily="34" charset="0"/>
              </a:rPr>
              <a:t>La formulazione della norma è chiara e netta ed introduce una presunzione legale assoluta di subordinazione, → in mancanza del progetto il rapporto si converte automaticamente in rapporto di lavoro subordinato a tempo pieno e indeterminato    </a:t>
            </a:r>
            <a:endParaRPr lang="it-IT" dirty="0">
              <a:solidFill>
                <a:srgbClr val="002060"/>
              </a:solidFill>
              <a:latin typeface="+mn-lt"/>
              <a:cs typeface="Arial" pitchFamily="34" charset="0"/>
            </a:endParaRPr>
          </a:p>
        </p:txBody>
      </p:sp>
      <p:sp>
        <p:nvSpPr>
          <p:cNvPr id="12" name="Segnaposto piè di pagina 11"/>
          <p:cNvSpPr>
            <a:spLocks noGrp="1"/>
          </p:cNvSpPr>
          <p:nvPr>
            <p:ph type="ftr" sz="quarter" idx="11"/>
          </p:nvPr>
        </p:nvSpPr>
        <p:spPr/>
        <p:txBody>
          <a:bodyPr/>
          <a:lstStyle/>
          <a:p>
            <a:pPr>
              <a:defRPr/>
            </a:pPr>
            <a:r>
              <a:rPr lang="it-IT" dirty="0" smtClean="0"/>
              <a:t>31</a:t>
            </a:r>
            <a:endParaRPr lang="it-IT" dirty="0"/>
          </a:p>
        </p:txBody>
      </p:sp>
      <p:cxnSp>
        <p:nvCxnSpPr>
          <p:cNvPr id="14" name="Connettore 1 13"/>
          <p:cNvCxnSpPr/>
          <p:nvPr/>
        </p:nvCxnSpPr>
        <p:spPr>
          <a:xfrm>
            <a:off x="323528" y="1124744"/>
            <a:ext cx="8208912" cy="5112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H="1">
            <a:off x="395536" y="1268760"/>
            <a:ext cx="8424936" cy="49685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3"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5"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8473" y="6356350"/>
            <a:ext cx="1645527" cy="464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332656"/>
            <a:ext cx="9144000" cy="707886"/>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Le modifiche della riforma </a:t>
            </a:r>
            <a:r>
              <a:rPr lang="it-IT" sz="2000" b="1" cap="all" dirty="0" err="1" smtClean="0">
                <a:solidFill>
                  <a:srgbClr val="002060"/>
                </a:solidFill>
                <a:latin typeface="Arial" pitchFamily="34" charset="0"/>
                <a:cs typeface="Arial" pitchFamily="34" charset="0"/>
              </a:rPr>
              <a:t>Fornero</a:t>
            </a:r>
            <a:r>
              <a:rPr lang="it-IT" sz="2000" b="1" cap="all" dirty="0" smtClean="0">
                <a:solidFill>
                  <a:srgbClr val="002060"/>
                </a:solidFill>
                <a:latin typeface="Arial" pitchFamily="34" charset="0"/>
                <a:cs typeface="Arial" pitchFamily="34" charset="0"/>
              </a:rPr>
              <a:t> </a:t>
            </a:r>
          </a:p>
          <a:p>
            <a:pPr algn="ctr"/>
            <a:r>
              <a:rPr lang="it-IT" sz="2000" b="1" cap="all" dirty="0" smtClean="0">
                <a:solidFill>
                  <a:srgbClr val="002060"/>
                </a:solidFill>
                <a:latin typeface="Arial" pitchFamily="34" charset="0"/>
                <a:cs typeface="Arial" pitchFamily="34" charset="0"/>
              </a:rPr>
              <a:t>al Lavoro a progetto  </a:t>
            </a:r>
            <a:endParaRPr lang="it-IT" sz="2000" b="1" cap="all" dirty="0">
              <a:solidFill>
                <a:srgbClr val="002060"/>
              </a:solidFill>
              <a:latin typeface="Arial" pitchFamily="34" charset="0"/>
              <a:cs typeface="Arial" pitchFamily="34" charset="0"/>
            </a:endParaRPr>
          </a:p>
        </p:txBody>
      </p:sp>
      <p:sp>
        <p:nvSpPr>
          <p:cNvPr id="7" name="CasellaDiTesto 6"/>
          <p:cNvSpPr txBox="1"/>
          <p:nvPr/>
        </p:nvSpPr>
        <p:spPr>
          <a:xfrm>
            <a:off x="179512" y="1196752"/>
            <a:ext cx="8784976" cy="3416320"/>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La legge n. 92/2012, recependo le interpretazioni giurisprudenziali più restrittive, ha modificato l’originaria definizione del lavoro a progetto contenuta nell’art. 61 d. </a:t>
            </a:r>
            <a:r>
              <a:rPr lang="it-IT" dirty="0" err="1" smtClean="0">
                <a:solidFill>
                  <a:srgbClr val="002060"/>
                </a:solidFill>
                <a:latin typeface="+mn-lt"/>
                <a:cs typeface="Arial" pitchFamily="34" charset="0"/>
              </a:rPr>
              <a:t>lgs</a:t>
            </a:r>
            <a:r>
              <a:rPr lang="it-IT" dirty="0" smtClean="0">
                <a:solidFill>
                  <a:srgbClr val="002060"/>
                </a:solidFill>
                <a:latin typeface="+mn-lt"/>
                <a:cs typeface="Arial" pitchFamily="34" charset="0"/>
              </a:rPr>
              <a:t>. 276/2003 eliminando il riferimento al “programma di lavoro o fasi di esso” e introducendo la specificazione che:</a:t>
            </a:r>
          </a:p>
          <a:p>
            <a:pPr algn="just"/>
            <a:endParaRPr lang="it-IT" dirty="0" smtClean="0">
              <a:solidFill>
                <a:srgbClr val="002060"/>
              </a:solidFill>
              <a:latin typeface="+mn-lt"/>
              <a:cs typeface="Arial" pitchFamily="34" charset="0"/>
            </a:endParaRPr>
          </a:p>
          <a:p>
            <a:pPr algn="just">
              <a:buFont typeface="Wingdings" pitchFamily="2" charset="2"/>
              <a:buChar char="Ø"/>
            </a:pPr>
            <a:r>
              <a:rPr lang="it-IT" dirty="0" smtClean="0">
                <a:solidFill>
                  <a:srgbClr val="002060"/>
                </a:solidFill>
                <a:latin typeface="+mn-lt"/>
                <a:cs typeface="Arial" pitchFamily="34" charset="0"/>
              </a:rPr>
              <a:t> “il progetto deve essere funzionalmente collegato ad un determinato risultato finale e </a:t>
            </a:r>
            <a:r>
              <a:rPr lang="it-IT" u="sng" dirty="0" smtClean="0">
                <a:solidFill>
                  <a:srgbClr val="002060"/>
                </a:solidFill>
                <a:latin typeface="+mn-lt"/>
                <a:cs typeface="Arial" pitchFamily="34" charset="0"/>
              </a:rPr>
              <a:t>non può consistere in una mera riproposizione dell’oggetto sociale del committente</a:t>
            </a:r>
            <a:r>
              <a:rPr lang="it-IT" dirty="0" smtClean="0">
                <a:solidFill>
                  <a:srgbClr val="002060"/>
                </a:solidFill>
                <a:latin typeface="+mn-lt"/>
                <a:cs typeface="Arial" pitchFamily="34" charset="0"/>
              </a:rPr>
              <a:t>”;</a:t>
            </a:r>
          </a:p>
          <a:p>
            <a:pPr algn="just">
              <a:buFont typeface="Wingdings" pitchFamily="2" charset="2"/>
              <a:buChar char="Ø"/>
            </a:pPr>
            <a:endParaRPr lang="it-IT" dirty="0" smtClean="0">
              <a:solidFill>
                <a:srgbClr val="002060"/>
              </a:solidFill>
              <a:latin typeface="+mn-lt"/>
              <a:cs typeface="Arial" pitchFamily="34" charset="0"/>
            </a:endParaRPr>
          </a:p>
          <a:p>
            <a:pPr algn="just">
              <a:buFont typeface="Wingdings" pitchFamily="2" charset="2"/>
              <a:buChar char="Ø"/>
            </a:pPr>
            <a:r>
              <a:rPr lang="it-IT" dirty="0" smtClean="0">
                <a:solidFill>
                  <a:srgbClr val="002060"/>
                </a:solidFill>
                <a:latin typeface="+mn-lt"/>
                <a:cs typeface="Arial" pitchFamily="34" charset="0"/>
              </a:rPr>
              <a:t> né “può comportare lo svolgimento di </a:t>
            </a:r>
            <a:r>
              <a:rPr lang="it-IT" u="sng" dirty="0" smtClean="0">
                <a:solidFill>
                  <a:srgbClr val="002060"/>
                </a:solidFill>
                <a:latin typeface="+mn-lt"/>
                <a:cs typeface="Arial" pitchFamily="34" charset="0"/>
              </a:rPr>
              <a:t>compiti meramente esecutivi ripetitivi</a:t>
            </a:r>
            <a:r>
              <a:rPr lang="it-IT" dirty="0" smtClean="0">
                <a:solidFill>
                  <a:srgbClr val="002060"/>
                </a:solidFill>
                <a:latin typeface="+mn-lt"/>
                <a:cs typeface="Arial" pitchFamily="34" charset="0"/>
              </a:rPr>
              <a:t>, che possono essere individuati dai contratti collettivi stipulati dalle organizzazioni sindacali comparativamente più rappresentative sul piano nazionale</a:t>
            </a:r>
            <a:r>
              <a:rPr lang="it-IT" dirty="0" smtClean="0"/>
              <a:t>”.  </a:t>
            </a:r>
            <a:endParaRPr lang="it-IT" dirty="0"/>
          </a:p>
        </p:txBody>
      </p:sp>
      <p:sp>
        <p:nvSpPr>
          <p:cNvPr id="11" name="CasellaDiTesto 10"/>
          <p:cNvSpPr txBox="1"/>
          <p:nvPr/>
        </p:nvSpPr>
        <p:spPr>
          <a:xfrm>
            <a:off x="107503" y="5373216"/>
            <a:ext cx="8928993" cy="646331"/>
          </a:xfrm>
          <a:prstGeom prst="rect">
            <a:avLst/>
          </a:prstGeom>
          <a:noFill/>
        </p:spPr>
        <p:txBody>
          <a:bodyPr wrap="square" rtlCol="0">
            <a:spAutoFit/>
          </a:bodyPr>
          <a:lstStyle/>
          <a:p>
            <a:r>
              <a:rPr lang="it-IT" u="sng" dirty="0" smtClean="0">
                <a:solidFill>
                  <a:srgbClr val="002060"/>
                </a:solidFill>
              </a:rPr>
              <a:t>Il </a:t>
            </a:r>
            <a:r>
              <a:rPr lang="it-IT" u="sng" dirty="0" smtClean="0">
                <a:solidFill>
                  <a:srgbClr val="002060"/>
                </a:solidFill>
                <a:latin typeface="+mn-lt"/>
                <a:cs typeface="Arial" pitchFamily="34" charset="0"/>
              </a:rPr>
              <a:t>progetto deve essere dotato di una sua compiutezza e autonomia ontologica rispetto all’attività del committente </a:t>
            </a:r>
            <a:endParaRPr lang="it-IT" u="sng" dirty="0">
              <a:solidFill>
                <a:srgbClr val="002060"/>
              </a:solidFill>
              <a:latin typeface="+mn-lt"/>
              <a:cs typeface="Arial" pitchFamily="34" charset="0"/>
            </a:endParaRPr>
          </a:p>
        </p:txBody>
      </p:sp>
      <p:sp>
        <p:nvSpPr>
          <p:cNvPr id="12" name="Freccia in giù 11"/>
          <p:cNvSpPr/>
          <p:nvPr/>
        </p:nvSpPr>
        <p:spPr>
          <a:xfrm>
            <a:off x="4427984" y="4581128"/>
            <a:ext cx="484632" cy="7623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piè di pagina 7"/>
          <p:cNvSpPr>
            <a:spLocks noGrp="1"/>
          </p:cNvSpPr>
          <p:nvPr>
            <p:ph type="ftr" sz="quarter" idx="11"/>
          </p:nvPr>
        </p:nvSpPr>
        <p:spPr/>
        <p:txBody>
          <a:bodyPr/>
          <a:lstStyle/>
          <a:p>
            <a:pPr>
              <a:defRPr/>
            </a:pPr>
            <a:r>
              <a:rPr lang="it-IT" dirty="0" smtClean="0"/>
              <a:t>32</a:t>
            </a:r>
            <a:endParaRPr lang="it-IT" dirty="0"/>
          </a:p>
        </p:txBody>
      </p:sp>
      <p:cxnSp>
        <p:nvCxnSpPr>
          <p:cNvPr id="9" name="Connettore 1 8"/>
          <p:cNvCxnSpPr/>
          <p:nvPr/>
        </p:nvCxnSpPr>
        <p:spPr>
          <a:xfrm flipH="1">
            <a:off x="251520" y="1340768"/>
            <a:ext cx="8496944" cy="46085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395536" y="1340768"/>
            <a:ext cx="8136904" cy="47525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3"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467544"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LE COLLABORAZIONI COORDINATE E CONTINUATIVE DOPO IL JOBS ACT</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sz="1200" noProof="0" dirty="0" smtClean="0">
                <a:solidFill>
                  <a:schemeClr val="bg1">
                    <a:lumMod val="65000"/>
                  </a:schemeClr>
                </a:solidFill>
                <a:latin typeface="+mn-lt"/>
                <a:cs typeface="+mn-cs"/>
              </a:rPr>
              <a:t>33</a:t>
            </a:r>
            <a:endPar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p:txBody>
      </p:sp>
      <p:sp>
        <p:nvSpPr>
          <p:cNvPr id="9" name="Segnaposto data 3"/>
          <p:cNvSpPr txBox="1">
            <a:spLocks/>
          </p:cNvSpPr>
          <p:nvPr/>
        </p:nvSpPr>
        <p:spPr>
          <a:xfrm>
            <a:off x="179512" y="6381328"/>
            <a:ext cx="21336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rPr>
              <a:t>© Riproduzione riservata</a:t>
            </a:r>
            <a:endParaRPr kumimoji="0" lang="it-IT" sz="1050" b="0" i="0" u="none" strike="noStrike" kern="1200" cap="none" spc="0" normalizeH="0" baseline="0" noProof="0" dirty="0">
              <a:ln>
                <a:noFill/>
              </a:ln>
              <a:solidFill>
                <a:schemeClr val="bg1">
                  <a:lumMod val="65000"/>
                </a:schemeClr>
              </a:solidFill>
              <a:effectLst/>
              <a:uLnTx/>
              <a:uFillTx/>
              <a:latin typeface="Tahoma" pitchFamily="34" charset="0"/>
              <a:ea typeface="+mn-ea"/>
              <a:cs typeface="+mn-cs"/>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RIFERIMENTI NORMATIVI </a:t>
            </a:r>
            <a:endParaRPr lang="it-IT" sz="2000" b="1" dirty="0">
              <a:solidFill>
                <a:srgbClr val="002060"/>
              </a:solidFill>
              <a:latin typeface="Arial" pitchFamily="34" charset="0"/>
              <a:cs typeface="Arial" pitchFamily="34" charset="0"/>
            </a:endParaRPr>
          </a:p>
        </p:txBody>
      </p:sp>
      <p:sp>
        <p:nvSpPr>
          <p:cNvPr id="7" name="Segnaposto data 3"/>
          <p:cNvSpPr txBox="1">
            <a:spLocks/>
          </p:cNvSpPr>
          <p:nvPr/>
        </p:nvSpPr>
        <p:spPr bwMode="white">
          <a:xfrm>
            <a:off x="395536" y="6521853"/>
            <a:ext cx="1485984" cy="16158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Tahoma" pitchFamily="34"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sz="1200" noProof="0" dirty="0" smtClean="0">
                <a:solidFill>
                  <a:schemeClr val="bg1">
                    <a:lumMod val="50000"/>
                  </a:schemeClr>
                </a:solidFill>
                <a:latin typeface="+mn-lt"/>
                <a:cs typeface="+mn-cs"/>
              </a:rPr>
              <a:t>34</a:t>
            </a:r>
            <a:endParaRPr kumimoji="0" lang="it-IT" sz="12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8" name="CasellaDiTesto 7"/>
          <p:cNvSpPr txBox="1"/>
          <p:nvPr/>
        </p:nvSpPr>
        <p:spPr>
          <a:xfrm>
            <a:off x="539552" y="836712"/>
            <a:ext cx="8317432" cy="1323439"/>
          </a:xfrm>
          <a:prstGeom prst="rect">
            <a:avLst/>
          </a:prstGeom>
          <a:noFill/>
        </p:spPr>
        <p:txBody>
          <a:bodyPr wrap="square" rtlCol="0">
            <a:spAutoFit/>
          </a:bodyPr>
          <a:lstStyle/>
          <a:p>
            <a:r>
              <a:rPr lang="it-IT" sz="1600" dirty="0" smtClean="0">
                <a:solidFill>
                  <a:srgbClr val="002060"/>
                </a:solidFill>
                <a:latin typeface="Arial" pitchFamily="34" charset="0"/>
                <a:cs typeface="Arial" pitchFamily="34" charset="0"/>
              </a:rPr>
              <a:t>La disciplina delle collaborazioni coordinate e continuative era contenuta nel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276/2003.</a:t>
            </a:r>
          </a:p>
          <a:p>
            <a:endParaRPr lang="it-IT" sz="1600" dirty="0" smtClean="0">
              <a:solidFill>
                <a:srgbClr val="002060"/>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Il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n. 81/2015 ha abrogato gli articoli 61 – 69 bis riguardanti il contratto di lavoro a progetto facendo salvo l’art. 409 </a:t>
            </a:r>
            <a:r>
              <a:rPr lang="it-IT" sz="1600" dirty="0" err="1" smtClean="0">
                <a:solidFill>
                  <a:srgbClr val="002060"/>
                </a:solidFill>
                <a:latin typeface="Arial" pitchFamily="34" charset="0"/>
                <a:cs typeface="Arial" pitchFamily="34" charset="0"/>
              </a:rPr>
              <a:t>c.p.c.</a:t>
            </a:r>
            <a:r>
              <a:rPr lang="it-IT" sz="1600" dirty="0" smtClean="0">
                <a:solidFill>
                  <a:srgbClr val="002060"/>
                </a:solidFill>
                <a:latin typeface="Arial" pitchFamily="34" charset="0"/>
                <a:cs typeface="Arial" pitchFamily="34" charset="0"/>
              </a:rPr>
              <a:t> (che vedremo nelle slide successive).</a:t>
            </a:r>
          </a:p>
        </p:txBody>
      </p:sp>
      <p:sp>
        <p:nvSpPr>
          <p:cNvPr id="10" name="Rettangolo 9"/>
          <p:cNvSpPr/>
          <p:nvPr/>
        </p:nvSpPr>
        <p:spPr>
          <a:xfrm>
            <a:off x="827584" y="2420888"/>
            <a:ext cx="1794081" cy="338554"/>
          </a:xfrm>
          <a:prstGeom prst="rect">
            <a:avLst/>
          </a:prstGeom>
        </p:spPr>
        <p:txBody>
          <a:bodyPr wrap="none">
            <a:spAutoFit/>
          </a:bodyPr>
          <a:lstStyle/>
          <a:p>
            <a:pPr marL="457200" indent="-457200"/>
            <a:r>
              <a:rPr lang="it-IT" sz="1600" dirty="0" smtClean="0">
                <a:solidFill>
                  <a:srgbClr val="002060"/>
                </a:solidFill>
                <a:latin typeface="Arial" pitchFamily="34" charset="0"/>
                <a:cs typeface="Arial" pitchFamily="34" charset="0"/>
              </a:rPr>
              <a:t>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n. 81/2015</a:t>
            </a:r>
          </a:p>
        </p:txBody>
      </p:sp>
      <p:sp>
        <p:nvSpPr>
          <p:cNvPr id="11" name="Rettangolo 10"/>
          <p:cNvSpPr/>
          <p:nvPr/>
        </p:nvSpPr>
        <p:spPr>
          <a:xfrm>
            <a:off x="4211960" y="3212976"/>
            <a:ext cx="4572000" cy="2308324"/>
          </a:xfrm>
          <a:prstGeom prst="rect">
            <a:avLst/>
          </a:prstGeom>
        </p:spPr>
        <p:txBody>
          <a:bodyPr>
            <a:spAutoFit/>
          </a:bodyPr>
          <a:lstStyle/>
          <a:p>
            <a:pPr marL="457200" indent="-457200">
              <a:buAutoNum type="arabicPeriod"/>
            </a:pPr>
            <a:r>
              <a:rPr lang="it-IT" sz="1600" dirty="0" smtClean="0">
                <a:solidFill>
                  <a:srgbClr val="002060"/>
                </a:solidFill>
                <a:latin typeface="Arial" pitchFamily="34" charset="0"/>
                <a:cs typeface="Arial" pitchFamily="34" charset="0"/>
              </a:rPr>
              <a:t>Art. 2.  Collaborazioni organizzate dal committente;</a:t>
            </a:r>
          </a:p>
          <a:p>
            <a:pPr marL="457200" indent="-457200">
              <a:buAutoNum type="arabicPeriod"/>
            </a:pPr>
            <a:endParaRPr lang="it-IT" sz="1600" dirty="0" smtClean="0">
              <a:solidFill>
                <a:srgbClr val="002060"/>
              </a:solidFill>
              <a:latin typeface="Arial" pitchFamily="34" charset="0"/>
              <a:cs typeface="Arial" pitchFamily="34" charset="0"/>
            </a:endParaRPr>
          </a:p>
          <a:p>
            <a:pPr marL="457200" indent="-457200">
              <a:buAutoNum type="arabicPeriod"/>
            </a:pPr>
            <a:r>
              <a:rPr lang="it-IT" sz="1600" dirty="0" smtClean="0">
                <a:solidFill>
                  <a:srgbClr val="002060"/>
                </a:solidFill>
                <a:latin typeface="Arial" pitchFamily="34" charset="0"/>
                <a:cs typeface="Arial" pitchFamily="34" charset="0"/>
              </a:rPr>
              <a:t>Art. 52.  Superamento del contratto a progetto;</a:t>
            </a:r>
          </a:p>
          <a:p>
            <a:pPr marL="457200" indent="-457200">
              <a:buAutoNum type="arabicPeriod"/>
            </a:pPr>
            <a:endParaRPr lang="it-IT" sz="1600" dirty="0" smtClean="0">
              <a:solidFill>
                <a:srgbClr val="002060"/>
              </a:solidFill>
              <a:latin typeface="Arial" pitchFamily="34" charset="0"/>
              <a:cs typeface="Arial" pitchFamily="34" charset="0"/>
            </a:endParaRPr>
          </a:p>
          <a:p>
            <a:pPr marL="457200" indent="-457200">
              <a:buAutoNum type="arabicPeriod"/>
            </a:pPr>
            <a:r>
              <a:rPr lang="it-IT" sz="1600" dirty="0" smtClean="0">
                <a:solidFill>
                  <a:srgbClr val="002060"/>
                </a:solidFill>
                <a:latin typeface="Arial" pitchFamily="34" charset="0"/>
                <a:cs typeface="Arial" pitchFamily="34" charset="0"/>
              </a:rPr>
              <a:t>Art. 54.  Stabilizzazione dei collaboratori coordinati e continuativi anche a progetto e di persone titolari di partita IVA</a:t>
            </a:r>
          </a:p>
        </p:txBody>
      </p:sp>
      <p:cxnSp>
        <p:nvCxnSpPr>
          <p:cNvPr id="12" name="Connettore 2 11"/>
          <p:cNvCxnSpPr/>
          <p:nvPr/>
        </p:nvCxnSpPr>
        <p:spPr bwMode="auto">
          <a:xfrm>
            <a:off x="2483768" y="3429000"/>
            <a:ext cx="1008112"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9"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16016"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35</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4" name="CasellaDiTesto 13"/>
          <p:cNvSpPr txBox="1"/>
          <p:nvPr/>
        </p:nvSpPr>
        <p:spPr>
          <a:xfrm>
            <a:off x="2186572" y="692696"/>
            <a:ext cx="4770858" cy="400110"/>
          </a:xfrm>
          <a:prstGeom prst="rect">
            <a:avLst/>
          </a:prstGeom>
          <a:noFill/>
        </p:spPr>
        <p:txBody>
          <a:bodyPr wrap="none" rtlCol="0">
            <a:spAutoFit/>
          </a:bodyPr>
          <a:lstStyle/>
          <a:p>
            <a:pPr algn="ctr"/>
            <a:r>
              <a:rPr lang="it-IT" sz="2000" b="1" dirty="0" smtClean="0">
                <a:solidFill>
                  <a:srgbClr val="002060"/>
                </a:solidFill>
                <a:latin typeface="Arial" pitchFamily="34" charset="0"/>
                <a:cs typeface="Arial" pitchFamily="34" charset="0"/>
              </a:rPr>
              <a:t>Superamento del contratto a progetto</a:t>
            </a:r>
            <a:endParaRPr lang="it-IT" sz="2000" b="1" dirty="0">
              <a:solidFill>
                <a:srgbClr val="002060"/>
              </a:solidFill>
              <a:latin typeface="Arial" pitchFamily="34" charset="0"/>
              <a:cs typeface="Arial" pitchFamily="34" charset="0"/>
            </a:endParaRPr>
          </a:p>
        </p:txBody>
      </p:sp>
      <p:sp>
        <p:nvSpPr>
          <p:cNvPr id="15" name="Rettangolo 14"/>
          <p:cNvSpPr/>
          <p:nvPr/>
        </p:nvSpPr>
        <p:spPr>
          <a:xfrm>
            <a:off x="683568" y="1628800"/>
            <a:ext cx="7776864" cy="2862322"/>
          </a:xfrm>
          <a:prstGeom prst="rect">
            <a:avLst/>
          </a:prstGeom>
        </p:spPr>
        <p:txBody>
          <a:bodyPr wrap="square">
            <a:spAutoFit/>
          </a:bodyPr>
          <a:lstStyle/>
          <a:p>
            <a:pPr lvl="0" algn="just"/>
            <a:r>
              <a:rPr lang="it-IT" b="1" dirty="0" smtClean="0">
                <a:solidFill>
                  <a:srgbClr val="002060"/>
                </a:solidFill>
                <a:latin typeface="Arial" pitchFamily="34" charset="0"/>
                <a:cs typeface="Arial" pitchFamily="34" charset="0"/>
              </a:rPr>
              <a:t>Art. 52.  D. </a:t>
            </a:r>
            <a:r>
              <a:rPr lang="it-IT" b="1" dirty="0" err="1" smtClean="0">
                <a:solidFill>
                  <a:srgbClr val="002060"/>
                </a:solidFill>
                <a:latin typeface="Arial" pitchFamily="34" charset="0"/>
                <a:cs typeface="Arial" pitchFamily="34" charset="0"/>
              </a:rPr>
              <a:t>lgs</a:t>
            </a:r>
            <a:r>
              <a:rPr lang="it-IT" b="1" dirty="0" smtClean="0">
                <a:solidFill>
                  <a:srgbClr val="002060"/>
                </a:solidFill>
                <a:latin typeface="Arial" pitchFamily="34" charset="0"/>
                <a:cs typeface="Arial" pitchFamily="34" charset="0"/>
              </a:rPr>
              <a:t>. N.81/2015 </a:t>
            </a:r>
          </a:p>
          <a:p>
            <a:pPr lvl="0" algn="just"/>
            <a:endParaRPr lang="it-IT" b="1"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Le disposizioni di cui agli articoli da 61 a 69-bis del decreto legislativo n. 276 del 2003 sono abrogate e continuano ad applicarsi esclusivamente per la regolazione dei contratti già in atto alla data di entrata in vigore del presente decreto.</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2.  Resta salvo quanto disposto dall'articolo 409 del codice di procedura civile.</a:t>
            </a:r>
            <a:endParaRPr lang="it-IT" dirty="0">
              <a:solidFill>
                <a:srgbClr val="002060"/>
              </a:solidFill>
              <a:latin typeface="Arial" pitchFamily="34" charset="0"/>
              <a:cs typeface="Arial" pitchFamily="34" charset="0"/>
            </a:endParaRPr>
          </a:p>
        </p:txBody>
      </p:sp>
      <p:sp>
        <p:nvSpPr>
          <p:cNvPr id="16" name="Rettangolo 15"/>
          <p:cNvSpPr/>
          <p:nvPr/>
        </p:nvSpPr>
        <p:spPr>
          <a:xfrm>
            <a:off x="683568" y="4581128"/>
            <a:ext cx="7776864" cy="1200329"/>
          </a:xfrm>
          <a:prstGeom prst="rect">
            <a:avLst/>
          </a:prstGeom>
        </p:spPr>
        <p:txBody>
          <a:bodyPr wrap="square">
            <a:spAutoFit/>
          </a:bodyPr>
          <a:lstStyle/>
          <a:p>
            <a:pPr algn="ctr"/>
            <a:endParaRPr lang="it-IT"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QUINDI</a:t>
            </a:r>
            <a:r>
              <a:rPr lang="it-IT" dirty="0" smtClean="0">
                <a:solidFill>
                  <a:srgbClr val="002060"/>
                </a:solidFill>
                <a:latin typeface="Arial" pitchFamily="34" charset="0"/>
                <a:cs typeface="Arial" pitchFamily="34" charset="0"/>
              </a:rPr>
              <a:t>…</a:t>
            </a:r>
            <a:endParaRPr lang="it-IT" dirty="0" smtClean="0">
              <a:solidFill>
                <a:srgbClr val="002060"/>
              </a:solidFill>
              <a:latin typeface="Arial" pitchFamily="34" charset="0"/>
              <a:cs typeface="Arial" pitchFamily="34" charset="0"/>
            </a:endParaRPr>
          </a:p>
          <a:p>
            <a:pPr algn="ctr"/>
            <a:endParaRPr lang="it-IT"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SI RITORNA ALLA SITUAZIONE ANTE 2003</a:t>
            </a:r>
            <a:endParaRPr lang="it-IT" dirty="0">
              <a:solidFill>
                <a:srgbClr val="002060"/>
              </a:solidFill>
              <a:latin typeface="Arial" pitchFamily="34" charset="0"/>
              <a:cs typeface="Arial" pitchFamily="34" charset="0"/>
            </a:endParaRPr>
          </a:p>
        </p:txBody>
      </p:sp>
      <p:sp>
        <p:nvSpPr>
          <p:cNvPr id="17" name="Freccia a destra 16"/>
          <p:cNvSpPr/>
          <p:nvPr/>
        </p:nvSpPr>
        <p:spPr>
          <a:xfrm>
            <a:off x="7049976"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935596" y="692696"/>
            <a:ext cx="7272808" cy="461665"/>
          </a:xfrm>
          <a:prstGeom prst="rect">
            <a:avLst/>
          </a:prstGeom>
          <a:solidFill>
            <a:schemeClr val="bg1"/>
          </a:solidFill>
        </p:spPr>
        <p:txBody>
          <a:bodyPr wrap="square" rtlCol="0">
            <a:spAutoFit/>
          </a:bodyPr>
          <a:lstStyle/>
          <a:p>
            <a:pPr algn="ctr"/>
            <a:r>
              <a:rPr lang="it-IT" sz="2400" b="1" cap="all" dirty="0" smtClean="0">
                <a:solidFill>
                  <a:srgbClr val="002060"/>
                </a:solidFill>
                <a:latin typeface="Arial" pitchFamily="34" charset="0"/>
                <a:cs typeface="Arial" pitchFamily="34" charset="0"/>
              </a:rPr>
              <a:t>L’ORIGINE DELLE COLLABORAZIONI </a:t>
            </a:r>
            <a:endParaRPr lang="it-IT" sz="2400" b="1" cap="all" dirty="0">
              <a:solidFill>
                <a:srgbClr val="002060"/>
              </a:solidFill>
              <a:latin typeface="Arial" pitchFamily="34" charset="0"/>
              <a:cs typeface="Arial" pitchFamily="34" charset="0"/>
            </a:endParaRPr>
          </a:p>
        </p:txBody>
      </p:sp>
      <p:sp>
        <p:nvSpPr>
          <p:cNvPr id="17409" name="Rectangle 1"/>
          <p:cNvSpPr>
            <a:spLocks noChangeArrowheads="1"/>
          </p:cNvSpPr>
          <p:nvPr/>
        </p:nvSpPr>
        <p:spPr bwMode="auto">
          <a:xfrm>
            <a:off x="575556" y="1617768"/>
            <a:ext cx="799288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La categoria del lavoro parasubordinato trova il suo </a:t>
            </a:r>
            <a:r>
              <a:rPr lang="it-IT" sz="1800" dirty="0" smtClean="0">
                <a:solidFill>
                  <a:srgbClr val="002060"/>
                </a:solidFill>
                <a:latin typeface="Arial" pitchFamily="34" charset="0"/>
                <a:ea typeface="MS Mincho" pitchFamily="49" charset="-128"/>
                <a:cs typeface="Arial" pitchFamily="34" charset="0"/>
              </a:rPr>
              <a:t>primo riconoscimento</a:t>
            </a: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 normativo </a:t>
            </a:r>
            <a:r>
              <a:rPr kumimoji="0" lang="it-IT" sz="1800" b="1" i="0" strike="noStrike" cap="none" normalizeH="0" baseline="0" dirty="0" smtClean="0">
                <a:ln>
                  <a:noFill/>
                </a:ln>
                <a:solidFill>
                  <a:srgbClr val="002060"/>
                </a:solidFill>
                <a:effectLst/>
                <a:latin typeface="Arial" pitchFamily="34" charset="0"/>
                <a:ea typeface="MS Mincho" pitchFamily="49" charset="-128"/>
                <a:cs typeface="Arial" pitchFamily="34" charset="0"/>
              </a:rPr>
              <a:t>nell’art. 409 </a:t>
            </a:r>
            <a:r>
              <a:rPr kumimoji="0" lang="it-IT" sz="1800" b="1" i="0" strike="noStrike" cap="none" normalizeH="0" baseline="0" dirty="0" err="1" smtClean="0">
                <a:ln>
                  <a:noFill/>
                </a:ln>
                <a:solidFill>
                  <a:srgbClr val="002060"/>
                </a:solidFill>
                <a:effectLst/>
                <a:latin typeface="Arial" pitchFamily="34" charset="0"/>
                <a:ea typeface="MS Mincho" pitchFamily="49" charset="-128"/>
                <a:cs typeface="Arial" pitchFamily="34" charset="0"/>
              </a:rPr>
              <a:t>c.p.c</a:t>
            </a:r>
            <a:r>
              <a:rPr kumimoji="0" lang="it-IT" sz="1800" i="0" strike="noStrike" cap="none" normalizeH="0" baseline="0" dirty="0" err="1" smtClean="0">
                <a:ln>
                  <a:noFill/>
                </a:ln>
                <a:solidFill>
                  <a:srgbClr val="002060"/>
                </a:solidFill>
                <a:effectLst/>
                <a:latin typeface="Arial" pitchFamily="34" charset="0"/>
                <a:ea typeface="MS Mincho" pitchFamily="49" charset="-128"/>
                <a:cs typeface="Arial" pitchFamily="34" charset="0"/>
              </a:rPr>
              <a:t>.</a:t>
            </a: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 così come modificato dalla legge n.</a:t>
            </a:r>
            <a:r>
              <a:rPr kumimoji="0" lang="it-IT" sz="1800" i="0" strike="noStrike" cap="none" normalizeH="0" dirty="0" smtClean="0">
                <a:ln>
                  <a:noFill/>
                </a:ln>
                <a:solidFill>
                  <a:srgbClr val="002060"/>
                </a:solidFill>
                <a:effectLst/>
                <a:latin typeface="Arial" pitchFamily="34" charset="0"/>
                <a:ea typeface="MS Mincho" pitchFamily="49" charset="-128"/>
                <a:cs typeface="Arial" pitchFamily="34" charset="0"/>
              </a:rPr>
              <a:t> 533 del 11 agosto 1973 “</a:t>
            </a:r>
            <a:r>
              <a:rPr kumimoji="0" lang="it-IT" sz="1800" i="1" strike="noStrike" cap="none" normalizeH="0" dirty="0" smtClean="0">
                <a:ln>
                  <a:noFill/>
                </a:ln>
                <a:solidFill>
                  <a:srgbClr val="002060"/>
                </a:solidFill>
                <a:effectLst/>
                <a:latin typeface="Arial" pitchFamily="34" charset="0"/>
                <a:ea typeface="MS Mincho" pitchFamily="49" charset="-128"/>
                <a:cs typeface="Arial" pitchFamily="34" charset="0"/>
              </a:rPr>
              <a:t>Disciplina delle controversie individuali di lavoro e delle controversie in materia di previdenza ed assistenza </a:t>
            </a:r>
            <a:r>
              <a:rPr kumimoji="0" lang="it-IT" sz="1800" i="1" strike="noStrike" cap="none" normalizeH="0" baseline="0" dirty="0" smtClean="0">
                <a:ln>
                  <a:noFill/>
                </a:ln>
                <a:solidFill>
                  <a:srgbClr val="002060"/>
                </a:solidFill>
                <a:effectLst/>
                <a:latin typeface="Arial" pitchFamily="34" charset="0"/>
                <a:ea typeface="MS Mincho" pitchFamily="49" charset="-128"/>
                <a:cs typeface="Arial" pitchFamily="34" charset="0"/>
              </a:rPr>
              <a:t> obbligatoria</a:t>
            </a: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a:t>
            </a:r>
            <a:endParaRPr lang="it-IT" sz="1800" dirty="0" smtClean="0">
              <a:solidFill>
                <a:srgbClr val="00206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it-IT" b="0" i="0"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100" u="sng" dirty="0">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100" b="0" i="0" u="sng" strike="noStrike" cap="none" normalizeH="0" baseline="0" dirty="0" smtClean="0">
              <a:ln>
                <a:noFill/>
              </a:ln>
              <a:solidFill>
                <a:schemeClr val="tx1"/>
              </a:solidFill>
              <a:effectLst/>
              <a:latin typeface="Arial" pitchFamily="34" charset="0"/>
              <a:ea typeface="MS Mincho" pitchFamily="49" charset="-128"/>
              <a:cs typeface="Arial" pitchFamily="34" charset="0"/>
            </a:endParaRPr>
          </a:p>
        </p:txBody>
      </p:sp>
      <p:sp>
        <p:nvSpPr>
          <p:cNvPr id="8" name="Rettangolo 7"/>
          <p:cNvSpPr/>
          <p:nvPr/>
        </p:nvSpPr>
        <p:spPr>
          <a:xfrm>
            <a:off x="647564" y="4221088"/>
            <a:ext cx="7848872" cy="1656184"/>
          </a:xfrm>
          <a:prstGeom prst="rect">
            <a:avLst/>
          </a:prstGeom>
          <a:solidFill>
            <a:schemeClr val="bg1"/>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b="1" dirty="0" smtClean="0">
                <a:solidFill>
                  <a:srgbClr val="002060"/>
                </a:solidFill>
                <a:latin typeface="Arial" pitchFamily="34" charset="0"/>
                <a:cs typeface="Arial" pitchFamily="34" charset="0"/>
              </a:rPr>
              <a:t>Art. 409 </a:t>
            </a:r>
            <a:r>
              <a:rPr lang="it-IT" sz="2000" b="1" dirty="0" err="1" smtClean="0">
                <a:solidFill>
                  <a:srgbClr val="002060"/>
                </a:solidFill>
                <a:latin typeface="Arial" pitchFamily="34" charset="0"/>
                <a:cs typeface="Arial" pitchFamily="34" charset="0"/>
              </a:rPr>
              <a:t>c.p.c.</a:t>
            </a:r>
            <a:r>
              <a:rPr lang="it-IT" sz="2000" b="1" dirty="0" smtClean="0">
                <a:solidFill>
                  <a:srgbClr val="002060"/>
                </a:solidFill>
                <a:latin typeface="Arial" pitchFamily="34" charset="0"/>
                <a:cs typeface="Arial" pitchFamily="34" charset="0"/>
              </a:rPr>
              <a:t>  Annovera tra le controversie individuali di lavoro anche quelle che originano da “rapporti di collaborazione che si concretino in una prestazione di opera continuativa e coordinata, prevalentemente personale, anche se non a carattere subordinato”.</a:t>
            </a:r>
          </a:p>
        </p:txBody>
      </p:sp>
      <p:sp>
        <p:nvSpPr>
          <p:cNvPr id="9" name="Freccia in giù 8"/>
          <p:cNvSpPr/>
          <p:nvPr/>
        </p:nvSpPr>
        <p:spPr>
          <a:xfrm>
            <a:off x="4139952" y="3068960"/>
            <a:ext cx="720080" cy="792088"/>
          </a:xfrm>
          <a:prstGeom prst="down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1"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36</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pic>
        <p:nvPicPr>
          <p:cNvPr id="12"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935596" y="663079"/>
            <a:ext cx="7272808" cy="461665"/>
          </a:xfrm>
          <a:prstGeom prst="rect">
            <a:avLst/>
          </a:prstGeom>
          <a:solidFill>
            <a:schemeClr val="bg1"/>
          </a:solidFill>
        </p:spPr>
        <p:txBody>
          <a:bodyPr wrap="square" rtlCol="0">
            <a:spAutoFit/>
          </a:bodyPr>
          <a:lstStyle/>
          <a:p>
            <a:pPr algn="ctr"/>
            <a:r>
              <a:rPr lang="it-IT" sz="2400" b="1" cap="all" dirty="0" smtClean="0">
                <a:solidFill>
                  <a:srgbClr val="002060"/>
                </a:solidFill>
                <a:latin typeface="Arial" pitchFamily="34" charset="0"/>
                <a:cs typeface="Arial" pitchFamily="34" charset="0"/>
              </a:rPr>
              <a:t>Dopo il 2003: La legge Biagi </a:t>
            </a:r>
            <a:endParaRPr lang="it-IT" sz="2400" b="1" cap="all" dirty="0">
              <a:solidFill>
                <a:srgbClr val="002060"/>
              </a:solidFill>
              <a:latin typeface="Arial" pitchFamily="34" charset="0"/>
              <a:cs typeface="Arial" pitchFamily="34" charset="0"/>
            </a:endParaRPr>
          </a:p>
        </p:txBody>
      </p:sp>
      <p:sp>
        <p:nvSpPr>
          <p:cNvPr id="17409" name="Rectangle 1"/>
          <p:cNvSpPr>
            <a:spLocks noChangeArrowheads="1"/>
          </p:cNvSpPr>
          <p:nvPr/>
        </p:nvSpPr>
        <p:spPr bwMode="auto">
          <a:xfrm>
            <a:off x="611560" y="1833210"/>
            <a:ext cx="799288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it-IT" b="0" i="0"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100" u="sng" dirty="0">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100" b="0" i="0" u="sng" strike="noStrike" cap="none" normalizeH="0" baseline="0" dirty="0" smtClean="0">
              <a:ln>
                <a:noFill/>
              </a:ln>
              <a:solidFill>
                <a:schemeClr val="tx1"/>
              </a:solidFill>
              <a:effectLst/>
              <a:latin typeface="Arial" pitchFamily="34" charset="0"/>
              <a:ea typeface="MS Mincho" pitchFamily="49" charset="-128"/>
              <a:cs typeface="Arial" pitchFamily="34" charset="0"/>
            </a:endParaRPr>
          </a:p>
        </p:txBody>
      </p:sp>
      <p:sp>
        <p:nvSpPr>
          <p:cNvPr id="6" name="Rettangolo 5"/>
          <p:cNvSpPr/>
          <p:nvPr/>
        </p:nvSpPr>
        <p:spPr>
          <a:xfrm>
            <a:off x="539552" y="1340768"/>
            <a:ext cx="8064896" cy="4524315"/>
          </a:xfrm>
          <a:prstGeom prst="rect">
            <a:avLst/>
          </a:prstGeom>
        </p:spPr>
        <p:txBody>
          <a:bodyPr wrap="square">
            <a:spAutoFit/>
          </a:bodyPr>
          <a:lstStyle/>
          <a:p>
            <a:pPr algn="just"/>
            <a:r>
              <a:rPr lang="it-IT" sz="1800" dirty="0" smtClean="0">
                <a:solidFill>
                  <a:srgbClr val="002060"/>
                </a:solidFill>
                <a:latin typeface="Arial" pitchFamily="34" charset="0"/>
                <a:cs typeface="Arial" pitchFamily="34" charset="0"/>
              </a:rPr>
              <a:t>La legge delega </a:t>
            </a:r>
            <a:r>
              <a:rPr lang="it-IT" sz="1800" u="sng" dirty="0" smtClean="0">
                <a:solidFill>
                  <a:srgbClr val="002060"/>
                </a:solidFill>
                <a:latin typeface="Arial" pitchFamily="34" charset="0"/>
                <a:cs typeface="Arial" pitchFamily="34" charset="0"/>
              </a:rPr>
              <a:t>14 febbraio 2003, n. 30 </a:t>
            </a:r>
            <a:r>
              <a:rPr lang="it-IT" sz="1800" dirty="0" smtClean="0">
                <a:solidFill>
                  <a:srgbClr val="002060"/>
                </a:solidFill>
                <a:latin typeface="Arial" pitchFamily="34" charset="0"/>
                <a:cs typeface="Arial" pitchFamily="34" charset="0"/>
              </a:rPr>
              <a:t>e il 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10 settembre 2006 n. 276 hanno tentato di far chiarezza sui rapporti tra la subordinazione e l’autonomia, introducendo il lavoro a progetto (artt. 61-69, 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n. 276/2003).</a:t>
            </a:r>
          </a:p>
          <a:p>
            <a:pPr algn="just"/>
            <a:endParaRPr lang="it-IT" sz="1800" dirty="0" smtClean="0">
              <a:solidFill>
                <a:srgbClr val="002060"/>
              </a:solidFill>
              <a:latin typeface="Arial" pitchFamily="34" charset="0"/>
              <a:cs typeface="Arial" pitchFamily="34" charset="0"/>
            </a:endParaRPr>
          </a:p>
          <a:p>
            <a:pPr algn="just"/>
            <a:endParaRPr lang="it-IT" sz="1800" dirty="0" smtClean="0">
              <a:solidFill>
                <a:srgbClr val="002060"/>
              </a:solidFill>
              <a:latin typeface="Arial" pitchFamily="34" charset="0"/>
              <a:cs typeface="Arial" pitchFamily="34" charset="0"/>
            </a:endParaRPr>
          </a:p>
          <a:p>
            <a:pPr algn="just"/>
            <a:endParaRPr lang="it-IT" sz="1800" dirty="0" smtClean="0">
              <a:solidFill>
                <a:srgbClr val="002060"/>
              </a:solidFill>
              <a:latin typeface="Arial" pitchFamily="34" charset="0"/>
              <a:cs typeface="Arial" pitchFamily="34" charset="0"/>
            </a:endParaRPr>
          </a:p>
          <a:p>
            <a:pPr algn="just"/>
            <a:r>
              <a:rPr lang="it-IT" sz="1800" dirty="0" smtClean="0">
                <a:solidFill>
                  <a:srgbClr val="002060"/>
                </a:solidFill>
                <a:latin typeface="Arial" pitchFamily="34" charset="0"/>
                <a:cs typeface="Arial" pitchFamily="34" charset="0"/>
              </a:rPr>
              <a:t>Art. 61, d.lgs. 276/2003 vigente al momento dell’entrata in vigore del 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276/2003 “</a:t>
            </a:r>
            <a:r>
              <a:rPr lang="it-IT" sz="1800" i="1" dirty="0" smtClean="0">
                <a:solidFill>
                  <a:srgbClr val="002060"/>
                </a:solidFill>
                <a:latin typeface="Arial" pitchFamily="34" charset="0"/>
                <a:cs typeface="Arial" pitchFamily="34" charset="0"/>
              </a:rPr>
              <a:t>i rapporti di collaborazione coordinata e continuativa, prevalentemente personale e senza vincolo di subordinazione, di cui all'articolo 409, n. 3, del codice di procedura civile devono essere riconducibili a uno o più </a:t>
            </a:r>
            <a:r>
              <a:rPr lang="it-IT" sz="1800" b="1" i="1" dirty="0" smtClean="0">
                <a:solidFill>
                  <a:srgbClr val="002060"/>
                </a:solidFill>
                <a:latin typeface="Arial" pitchFamily="34" charset="0"/>
                <a:cs typeface="Arial" pitchFamily="34" charset="0"/>
              </a:rPr>
              <a:t>progetti specifici o programmi di lavoro o fasi di esso determinati dal committente e gestiti autonomamente dal collaboratore in funzione del risultato,</a:t>
            </a:r>
            <a:r>
              <a:rPr lang="it-IT" sz="1800" i="1" dirty="0" smtClean="0">
                <a:solidFill>
                  <a:srgbClr val="002060"/>
                </a:solidFill>
                <a:latin typeface="Arial" pitchFamily="34" charset="0"/>
                <a:cs typeface="Arial" pitchFamily="34" charset="0"/>
              </a:rPr>
              <a:t> nel rispetto del coordinamento con la organizzazione del committente e indipendentemente dal tempo impiegato per l'esecuzione della attività lavorativa</a:t>
            </a:r>
            <a:r>
              <a:rPr lang="it-IT" sz="1800" dirty="0" smtClean="0">
                <a:solidFill>
                  <a:srgbClr val="002060"/>
                </a:solidFill>
                <a:latin typeface="Arial" pitchFamily="34" charset="0"/>
                <a:cs typeface="Arial" pitchFamily="34" charset="0"/>
              </a:rPr>
              <a:t>” </a:t>
            </a:r>
          </a:p>
          <a:p>
            <a:pPr algn="just"/>
            <a:endParaRPr lang="it-IT" sz="1800" dirty="0" smtClean="0">
              <a:solidFill>
                <a:srgbClr val="002060"/>
              </a:solidFill>
              <a:latin typeface="Arial" pitchFamily="34" charset="0"/>
              <a:cs typeface="Arial" pitchFamily="34" charset="0"/>
            </a:endParaRPr>
          </a:p>
        </p:txBody>
      </p:sp>
      <p:sp>
        <p:nvSpPr>
          <p:cNvPr id="8"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9"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37</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11560" y="1833210"/>
            <a:ext cx="799288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it-IT" b="0" i="0"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100" u="sng" dirty="0">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100" b="0" i="0" u="sng" strike="noStrike" cap="none" normalizeH="0" baseline="0" dirty="0" smtClean="0">
              <a:ln>
                <a:noFill/>
              </a:ln>
              <a:solidFill>
                <a:schemeClr val="tx1"/>
              </a:solidFill>
              <a:effectLst/>
              <a:latin typeface="Arial" pitchFamily="34" charset="0"/>
              <a:ea typeface="MS Mincho" pitchFamily="49" charset="-128"/>
              <a:cs typeface="Arial" pitchFamily="34" charset="0"/>
            </a:endParaRPr>
          </a:p>
        </p:txBody>
      </p:sp>
      <p:sp>
        <p:nvSpPr>
          <p:cNvPr id="6" name="Rettangolo 5"/>
          <p:cNvSpPr/>
          <p:nvPr/>
        </p:nvSpPr>
        <p:spPr>
          <a:xfrm>
            <a:off x="323528" y="1015568"/>
            <a:ext cx="8568952" cy="1323439"/>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Tratto caratterizzante la fattispecie del contratto a progetto era </a:t>
            </a:r>
            <a:r>
              <a:rPr lang="it-IT" sz="1600" b="1" dirty="0" smtClean="0">
                <a:solidFill>
                  <a:srgbClr val="002060"/>
                </a:solidFill>
                <a:latin typeface="Arial" pitchFamily="34" charset="0"/>
                <a:cs typeface="Arial" pitchFamily="34" charset="0"/>
              </a:rPr>
              <a:t>l’esistenza di uno specifico “progetto”</a:t>
            </a:r>
            <a:r>
              <a:rPr lang="it-IT" sz="1600" dirty="0" smtClean="0">
                <a:solidFill>
                  <a:srgbClr val="002060"/>
                </a:solidFill>
                <a:latin typeface="Arial" pitchFamily="34" charset="0"/>
                <a:cs typeface="Arial" pitchFamily="34" charset="0"/>
              </a:rPr>
              <a:t>, che assurgeva a contrassegno di genuinità dell’autonomia del rapporto richiesto dal legislatore.</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In assegna del progetto il rapporto si considerava a tempo indeterminato.</a:t>
            </a:r>
          </a:p>
        </p:txBody>
      </p:sp>
      <p:sp>
        <p:nvSpPr>
          <p:cNvPr id="8" name="CasellaDiTesto 7"/>
          <p:cNvSpPr txBox="1"/>
          <p:nvPr/>
        </p:nvSpPr>
        <p:spPr>
          <a:xfrm>
            <a:off x="2555776" y="2564904"/>
            <a:ext cx="3452998" cy="461665"/>
          </a:xfrm>
          <a:prstGeom prst="rect">
            <a:avLst/>
          </a:prstGeom>
          <a:noFill/>
        </p:spPr>
        <p:txBody>
          <a:bodyPr wrap="none" rtlCol="0">
            <a:spAutoFit/>
          </a:bodyPr>
          <a:lstStyle/>
          <a:p>
            <a:pPr algn="ctr"/>
            <a:r>
              <a:rPr lang="it-IT" sz="2400" b="1" cap="all" dirty="0" smtClean="0">
                <a:solidFill>
                  <a:srgbClr val="002060"/>
                </a:solidFill>
                <a:latin typeface="Arial" pitchFamily="34" charset="0"/>
                <a:cs typeface="Arial" pitchFamily="34" charset="0"/>
              </a:rPr>
              <a:t>La legge </a:t>
            </a:r>
            <a:r>
              <a:rPr lang="it-IT" sz="2400" b="1" cap="all" dirty="0" err="1" smtClean="0">
                <a:solidFill>
                  <a:srgbClr val="002060"/>
                </a:solidFill>
                <a:latin typeface="Arial" pitchFamily="34" charset="0"/>
                <a:cs typeface="Arial" pitchFamily="34" charset="0"/>
              </a:rPr>
              <a:t>Fornero</a:t>
            </a:r>
            <a:r>
              <a:rPr lang="it-IT" sz="2400" b="1" cap="all" dirty="0" smtClean="0">
                <a:solidFill>
                  <a:srgbClr val="002060"/>
                </a:solidFill>
                <a:latin typeface="Arial" pitchFamily="34" charset="0"/>
                <a:cs typeface="Arial" pitchFamily="34" charset="0"/>
              </a:rPr>
              <a:t> </a:t>
            </a:r>
          </a:p>
        </p:txBody>
      </p:sp>
      <p:sp>
        <p:nvSpPr>
          <p:cNvPr id="9" name="CasellaDiTesto 8"/>
          <p:cNvSpPr txBox="1"/>
          <p:nvPr/>
        </p:nvSpPr>
        <p:spPr>
          <a:xfrm>
            <a:off x="107504" y="2996952"/>
            <a:ext cx="8568952" cy="2616101"/>
          </a:xfrm>
          <a:prstGeom prst="rect">
            <a:avLst/>
          </a:prstGeom>
          <a:noFill/>
        </p:spPr>
        <p:txBody>
          <a:bodyPr wrap="square" rtlCol="0">
            <a:spAutoFit/>
          </a:bodyPr>
          <a:lstStyle/>
          <a:p>
            <a:pPr algn="just"/>
            <a:r>
              <a:rPr lang="it-IT" sz="1600" dirty="0" smtClean="0">
                <a:solidFill>
                  <a:srgbClr val="002060"/>
                </a:solidFill>
                <a:latin typeface="Arial" pitchFamily="34" charset="0"/>
                <a:cs typeface="Arial" pitchFamily="34" charset="0"/>
              </a:rPr>
              <a:t>La legge n. 92/2012, sulla scia delle interpretazioni giurisprudenziali più restrittive, ha modificato l’originaria definizione del lavoro a progetto contenuta nell’art. 61, </a:t>
            </a:r>
            <a:r>
              <a:rPr lang="it-IT" sz="1600" b="1" dirty="0" smtClean="0">
                <a:solidFill>
                  <a:srgbClr val="002060"/>
                </a:solidFill>
                <a:latin typeface="Arial" pitchFamily="34" charset="0"/>
                <a:cs typeface="Arial" pitchFamily="34" charset="0"/>
              </a:rPr>
              <a:t>eliminando il riferimento al “programma di lavoro  o fasi si esso” </a:t>
            </a:r>
            <a:r>
              <a:rPr lang="it-IT" sz="1600" dirty="0" smtClean="0">
                <a:solidFill>
                  <a:srgbClr val="002060"/>
                </a:solidFill>
                <a:latin typeface="Arial" pitchFamily="34" charset="0"/>
                <a:cs typeface="Arial" pitchFamily="34" charset="0"/>
              </a:rPr>
              <a:t>e ha introdotto la specificazione che “</a:t>
            </a:r>
            <a:r>
              <a:rPr lang="it-IT" sz="1600" b="1" dirty="0" smtClean="0">
                <a:solidFill>
                  <a:srgbClr val="002060"/>
                </a:solidFill>
                <a:latin typeface="Arial" pitchFamily="34" charset="0"/>
                <a:cs typeface="Arial" pitchFamily="34" charset="0"/>
              </a:rPr>
              <a:t>il progetto deve essere funzionalmente collegato ad un risultato finale e non può consistere in un mera riproposizione dell’oggetto sociale del committente”</a:t>
            </a:r>
            <a:r>
              <a:rPr lang="it-IT" sz="1600" dirty="0" smtClean="0">
                <a:solidFill>
                  <a:srgbClr val="002060"/>
                </a:solidFill>
                <a:latin typeface="Arial" pitchFamily="34" charset="0"/>
                <a:cs typeface="Arial" pitchFamily="34" charset="0"/>
              </a:rPr>
              <a:t>, né “</a:t>
            </a:r>
            <a:r>
              <a:rPr lang="it-IT" sz="1600" b="1" dirty="0" smtClean="0">
                <a:solidFill>
                  <a:srgbClr val="002060"/>
                </a:solidFill>
                <a:latin typeface="Arial" pitchFamily="34" charset="0"/>
                <a:cs typeface="Arial" pitchFamily="34" charset="0"/>
              </a:rPr>
              <a:t>può comportare lo svolgimento di compiti meramente esecutivi o ripetitivi, che  possono essere individuati da contratti collettivi stipulati dalle organizzazioni sindacali comparativamente più rappresentative sul piano nazionale</a:t>
            </a:r>
            <a:r>
              <a:rPr lang="it-IT" sz="1600" dirty="0" smtClean="0">
                <a:solidFill>
                  <a:srgbClr val="002060"/>
                </a:solidFill>
                <a:latin typeface="Arial" pitchFamily="34" charset="0"/>
                <a:cs typeface="Arial" pitchFamily="34" charset="0"/>
              </a:rPr>
              <a:t>”.</a:t>
            </a:r>
          </a:p>
          <a:p>
            <a:pPr algn="just"/>
            <a:endParaRPr lang="it-IT" dirty="0" smtClean="0">
              <a:solidFill>
                <a:srgbClr val="002060"/>
              </a:solidFill>
              <a:latin typeface="Arial" pitchFamily="34" charset="0"/>
              <a:cs typeface="Arial" pitchFamily="34" charset="0"/>
            </a:endParaRPr>
          </a:p>
          <a:p>
            <a:pPr algn="just"/>
            <a:endParaRPr lang="it-IT" dirty="0">
              <a:solidFill>
                <a:srgbClr val="002060"/>
              </a:solidFill>
              <a:latin typeface="Arial" pitchFamily="34" charset="0"/>
              <a:cs typeface="Arial" pitchFamily="34" charset="0"/>
            </a:endParaRPr>
          </a:p>
        </p:txBody>
      </p:sp>
      <p:sp>
        <p:nvSpPr>
          <p:cNvPr id="10" name="CasellaDiTesto 9"/>
          <p:cNvSpPr txBox="1"/>
          <p:nvPr/>
        </p:nvSpPr>
        <p:spPr>
          <a:xfrm>
            <a:off x="2051720" y="519063"/>
            <a:ext cx="5112568" cy="461665"/>
          </a:xfrm>
          <a:prstGeom prst="rect">
            <a:avLst/>
          </a:prstGeom>
          <a:solidFill>
            <a:schemeClr val="bg1"/>
          </a:solidFill>
        </p:spPr>
        <p:txBody>
          <a:bodyPr wrap="square" rtlCol="0">
            <a:spAutoFit/>
          </a:bodyPr>
          <a:lstStyle/>
          <a:p>
            <a:pPr algn="ctr"/>
            <a:r>
              <a:rPr lang="it-IT" sz="2400" b="1" cap="all" dirty="0" smtClean="0">
                <a:solidFill>
                  <a:srgbClr val="002060"/>
                </a:solidFill>
                <a:latin typeface="Arial" pitchFamily="34" charset="0"/>
                <a:cs typeface="Arial" pitchFamily="34" charset="0"/>
              </a:rPr>
              <a:t>La legge Biagi </a:t>
            </a:r>
            <a:endParaRPr lang="it-IT" sz="2400" b="1" cap="all" dirty="0">
              <a:solidFill>
                <a:srgbClr val="002060"/>
              </a:solidFill>
              <a:latin typeface="Arial" pitchFamily="34" charset="0"/>
              <a:cs typeface="Arial" pitchFamily="34" charset="0"/>
            </a:endParaRPr>
          </a:p>
        </p:txBody>
      </p:sp>
      <p:sp>
        <p:nvSpPr>
          <p:cNvPr id="11"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2"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38</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pic>
        <p:nvPicPr>
          <p:cNvPr id="13"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39</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2" name="Rettangolo 11"/>
          <p:cNvSpPr/>
          <p:nvPr/>
        </p:nvSpPr>
        <p:spPr>
          <a:xfrm>
            <a:off x="395536" y="2348880"/>
            <a:ext cx="8424936" cy="2092881"/>
          </a:xfrm>
          <a:prstGeom prst="rect">
            <a:avLst/>
          </a:prstGeom>
        </p:spPr>
        <p:txBody>
          <a:bodyPr wrap="square">
            <a:spAutoFit/>
          </a:bodyPr>
          <a:lstStyle/>
          <a:p>
            <a:pPr algn="just"/>
            <a:endParaRPr lang="it-IT" sz="1600" dirty="0" smtClean="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Viene abrogato il contratto a progetto ma resta la possibilità di stipulare un contratto di collaborazione,  salvo quanto disposto dall’art. 2 del d. </a:t>
            </a:r>
            <a:r>
              <a:rPr lang="it-IT" sz="2000" dirty="0" err="1" smtClean="0">
                <a:solidFill>
                  <a:srgbClr val="002060"/>
                </a:solidFill>
                <a:latin typeface="Arial" pitchFamily="34" charset="0"/>
                <a:cs typeface="Arial" pitchFamily="34" charset="0"/>
              </a:rPr>
              <a:t>lgs</a:t>
            </a:r>
            <a:r>
              <a:rPr lang="it-IT" sz="2000" dirty="0" smtClean="0">
                <a:solidFill>
                  <a:srgbClr val="002060"/>
                </a:solidFill>
                <a:latin typeface="Arial" pitchFamily="34" charset="0"/>
                <a:cs typeface="Arial" pitchFamily="34" charset="0"/>
              </a:rPr>
              <a:t>. n. 81/2015.</a:t>
            </a:r>
          </a:p>
          <a:p>
            <a:pPr algn="just"/>
            <a:r>
              <a:rPr lang="it-IT" dirty="0" smtClean="0">
                <a:solidFill>
                  <a:srgbClr val="002060"/>
                </a:solidFill>
              </a:rPr>
              <a:t/>
            </a:r>
            <a:br>
              <a:rPr lang="it-IT" dirty="0" smtClean="0">
                <a:solidFill>
                  <a:srgbClr val="002060"/>
                </a:solidFill>
              </a:rPr>
            </a:br>
            <a:endParaRPr lang="it-IT" dirty="0" smtClean="0">
              <a:solidFill>
                <a:srgbClr val="002060"/>
              </a:solidFill>
            </a:endParaRPr>
          </a:p>
          <a:p>
            <a:pPr algn="just"/>
            <a:endParaRPr lang="it-IT" dirty="0" smtClean="0">
              <a:solidFill>
                <a:srgbClr val="002060"/>
              </a:solidFill>
            </a:endParaRPr>
          </a:p>
        </p:txBody>
      </p:sp>
      <p:sp>
        <p:nvSpPr>
          <p:cNvPr id="17" name="Freccia a destra 16"/>
          <p:cNvSpPr/>
          <p:nvPr/>
        </p:nvSpPr>
        <p:spPr>
          <a:xfrm>
            <a:off x="6660232" y="39330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2051720" y="548680"/>
            <a:ext cx="5040560" cy="461665"/>
          </a:xfrm>
          <a:prstGeom prst="rect">
            <a:avLst/>
          </a:prstGeom>
          <a:noFill/>
        </p:spPr>
        <p:txBody>
          <a:bodyPr wrap="square" rtlCol="0">
            <a:spAutoFit/>
          </a:bodyPr>
          <a:lstStyle/>
          <a:p>
            <a:pPr algn="ctr"/>
            <a:r>
              <a:rPr lang="it-IT" sz="2400" b="1" dirty="0" smtClean="0">
                <a:solidFill>
                  <a:srgbClr val="002060"/>
                </a:solidFill>
              </a:rPr>
              <a:t> IN SINTESI, COSA SUCCEDE?  </a:t>
            </a:r>
            <a:endParaRPr lang="it-IT" sz="2400" b="1" dirty="0">
              <a:solidFill>
                <a:srgbClr val="002060"/>
              </a:solidFill>
            </a:endParaRP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9512" y="0"/>
            <a:ext cx="8229600" cy="1224136"/>
          </a:xfrm>
          <a:prstGeom prst="rect">
            <a:avLst/>
          </a:prstGeom>
        </p:spPr>
        <p:txBody>
          <a:bodyPr/>
          <a:lstStyle/>
          <a:p>
            <a:pPr lvl="0" algn="ctr">
              <a:defRPr/>
            </a:pPr>
            <a:r>
              <a:rPr kumimoji="0" lang="it-IT" sz="1800" b="0"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
            </a:r>
            <a:br>
              <a:rPr kumimoji="0" lang="it-IT" sz="1800" b="0"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br>
            <a:r>
              <a:rPr kumimoji="0" lang="it-IT" sz="2000" b="1" i="0" u="none" strike="noStrike" kern="1200" cap="none" spc="0" normalizeH="0" baseline="0" noProof="0" dirty="0" smtClean="0">
                <a:ln>
                  <a:noFill/>
                </a:ln>
                <a:solidFill>
                  <a:srgbClr val="002060"/>
                </a:solidFill>
                <a:effectLst/>
                <a:uLnTx/>
                <a:uFillTx/>
                <a:latin typeface="+mn-lt"/>
                <a:ea typeface="+mj-ea"/>
                <a:cs typeface="Arial" pitchFamily="34" charset="0"/>
              </a:rPr>
              <a:t>IL c.d. </a:t>
            </a:r>
            <a:r>
              <a:rPr lang="it-IT" sz="2000" b="1" dirty="0" smtClean="0">
                <a:solidFill>
                  <a:srgbClr val="002060"/>
                </a:solidFill>
                <a:latin typeface="+mn-lt"/>
                <a:ea typeface="+mj-ea"/>
                <a:cs typeface="Arial" pitchFamily="34" charset="0"/>
              </a:rPr>
              <a:t>JOBS ACT</a:t>
            </a:r>
          </a:p>
          <a:p>
            <a:pPr lvl="0" algn="ctr">
              <a:defRPr/>
            </a:pPr>
            <a:endParaRPr kumimoji="0" lang="it-IT" sz="2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endParaRPr>
          </a:p>
          <a:p>
            <a:pPr lvl="0" algn="ctr">
              <a:defRPr/>
            </a:pPr>
            <a:endParaRPr kumimoji="0" lang="it-IT" sz="2800" b="1" i="0" u="none" strike="noStrike" kern="1200" cap="none" spc="0" normalizeH="0" baseline="0" noProof="0" dirty="0">
              <a:ln>
                <a:noFill/>
              </a:ln>
              <a:solidFill>
                <a:srgbClr val="002060"/>
              </a:solidFill>
              <a:effectLst/>
              <a:uLnTx/>
              <a:uFillTx/>
              <a:latin typeface="Arial" pitchFamily="34" charset="0"/>
              <a:ea typeface="+mj-ea"/>
              <a:cs typeface="Arial" pitchFamily="34" charset="0"/>
            </a:endParaRPr>
          </a:p>
        </p:txBody>
      </p:sp>
      <p:sp>
        <p:nvSpPr>
          <p:cNvPr id="6" name="CasellaDiTesto 5"/>
          <p:cNvSpPr txBox="1"/>
          <p:nvPr/>
        </p:nvSpPr>
        <p:spPr>
          <a:xfrm>
            <a:off x="395536" y="856357"/>
            <a:ext cx="7918648" cy="6001643"/>
          </a:xfrm>
          <a:prstGeom prst="rect">
            <a:avLst/>
          </a:prstGeom>
          <a:noFill/>
        </p:spPr>
        <p:txBody>
          <a:bodyPr wrap="square" rtlCol="0">
            <a:spAutoFit/>
          </a:bodyPr>
          <a:lstStyle/>
          <a:p>
            <a:pPr algn="just"/>
            <a:r>
              <a:rPr lang="it-IT" sz="1600" smtClean="0">
                <a:solidFill>
                  <a:srgbClr val="002060"/>
                </a:solidFill>
                <a:latin typeface="Arial" pitchFamily="34" charset="0"/>
                <a:cs typeface="Arial" pitchFamily="34" charset="0"/>
              </a:rPr>
              <a:t>                                                                                                                                                                                                                                                                                                                                                                                                                                                                                                                                                                                                                                                                                                                                                                                                                                                                                                                                                                                                                                                                                                                                                                                                                                                                                                                                                                                                                                                                                                                                                                                                                                                                                                                                                                                                                                                                                                                                                                                                                                                                                                                                                                                                                                                                                       </a:t>
            </a:r>
          </a:p>
          <a:p>
            <a:pPr indent="-342900" algn="just"/>
            <a:r>
              <a:rPr lang="it-IT" sz="1600" b="1" smtClean="0">
                <a:solidFill>
                  <a:srgbClr val="FF0000"/>
                </a:solidFill>
                <a:latin typeface="+mn-lt"/>
                <a:cs typeface="Arial" pitchFamily="34" charset="0"/>
              </a:rPr>
              <a:t>D.L. 34/2014 (Legge n. 78 del 16 maggio 2014) </a:t>
            </a:r>
            <a:r>
              <a:rPr lang="it-IT" sz="1600" smtClean="0">
                <a:solidFill>
                  <a:srgbClr val="002060"/>
                </a:solidFill>
                <a:latin typeface="+mn-lt"/>
                <a:cs typeface="Arial" pitchFamily="34" charset="0"/>
              </a:rPr>
              <a:t> </a:t>
            </a:r>
          </a:p>
          <a:p>
            <a:pPr indent="-342900" algn="just"/>
            <a:r>
              <a:rPr lang="it-IT" sz="1600" smtClean="0">
                <a:solidFill>
                  <a:srgbClr val="002060"/>
                </a:solidFill>
                <a:latin typeface="+mn-lt"/>
                <a:cs typeface="Arial" pitchFamily="34" charset="0"/>
              </a:rPr>
              <a:t>Allargamento utilizzo del contratto a termine e somministrazione, modifiche apprendistato </a:t>
            </a:r>
          </a:p>
          <a:p>
            <a:pPr indent="-342900" algn="ctr">
              <a:buFont typeface="+mj-lt"/>
              <a:buAutoNum type="arabicPeriod"/>
            </a:pPr>
            <a:endParaRPr lang="it-IT" sz="1600" smtClean="0">
              <a:solidFill>
                <a:srgbClr val="002060"/>
              </a:solidFill>
              <a:latin typeface="+mn-lt"/>
              <a:cs typeface="Arial" pitchFamily="34" charset="0"/>
            </a:endParaRPr>
          </a:p>
          <a:p>
            <a:pPr indent="-342900" algn="just"/>
            <a:r>
              <a:rPr lang="it-IT" sz="1600" b="1" smtClean="0">
                <a:solidFill>
                  <a:srgbClr val="FF0000"/>
                </a:solidFill>
                <a:latin typeface="+mn-lt"/>
                <a:cs typeface="Arial" pitchFamily="34" charset="0"/>
              </a:rPr>
              <a:t>Legge Delega  n. 183 del 10 dicembre 2014 -  </a:t>
            </a:r>
            <a:r>
              <a:rPr lang="it-IT" sz="1600" smtClean="0">
                <a:solidFill>
                  <a:srgbClr val="002060"/>
                </a:solidFill>
                <a:latin typeface="+mn-lt"/>
                <a:cs typeface="Arial" pitchFamily="34" charset="0"/>
              </a:rPr>
              <a:t>vigente dal 16.12.2014</a:t>
            </a:r>
            <a:r>
              <a:rPr lang="it-IT" sz="1600" smtClean="0">
                <a:solidFill>
                  <a:srgbClr val="FF0000"/>
                </a:solidFill>
                <a:latin typeface="+mn-lt"/>
                <a:cs typeface="Arial" pitchFamily="34" charset="0"/>
              </a:rPr>
              <a:t> </a:t>
            </a:r>
          </a:p>
          <a:p>
            <a:pPr indent="-342900" algn="just"/>
            <a:r>
              <a:rPr lang="it-IT" sz="1600" smtClean="0">
                <a:solidFill>
                  <a:srgbClr val="002060"/>
                </a:solidFill>
                <a:latin typeface="+mn-lt"/>
                <a:cs typeface="Arial" pitchFamily="34" charset="0"/>
              </a:rPr>
              <a:t>contenente deleghe al in materia di riforma di ammortizzatori sociali, dei servizi per il lavoro e delle politiche attive, nonché della attività ispettiva e di tutela e di conciliazione delle esigenze di cura, di vita e di lavoro, </a:t>
            </a:r>
          </a:p>
          <a:p>
            <a:pPr indent="-342900" algn="just">
              <a:buFont typeface="+mj-lt"/>
              <a:buAutoNum type="arabicPeriod"/>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r>
              <a:rPr lang="it-IT" sz="1600" b="1" smtClean="0">
                <a:solidFill>
                  <a:srgbClr val="FF0000"/>
                </a:solidFill>
                <a:latin typeface="+mn-lt"/>
                <a:cs typeface="Arial" pitchFamily="34" charset="0"/>
              </a:rPr>
              <a:t>Decreti legislativi attuativi:</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22/2015 in materia di ammortizzatori sociali</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23/2015 contratto di lavoro a tutele crescenti</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80/2015 esigenze di cura, di vita e di lavoro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81/2015 disciplina organica dei contratti di lavoro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148/2015 ammortizzatori in costanza di rapporto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149/2015 razionalizzazione attività ispettiva</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150/2015 riordino normativa servizi per il lavoro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151/2015 razionalizzazione e semplificazione procedure e adempimenti</a:t>
            </a:r>
          </a:p>
          <a:p>
            <a:pPr marL="342900" indent="-342900" algn="just" fontAlgn="auto">
              <a:spcBef>
                <a:spcPts val="0"/>
              </a:spcBef>
              <a:spcAft>
                <a:spcPts val="0"/>
              </a:spcAft>
              <a:buFontTx/>
              <a:buChar char="-"/>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dirty="0" smtClean="0">
              <a:solidFill>
                <a:srgbClr val="002060"/>
              </a:solidFill>
              <a:latin typeface="+mn-lt"/>
              <a:cs typeface="Arial" pitchFamily="34" charset="0"/>
            </a:endParaRPr>
          </a:p>
        </p:txBody>
      </p:sp>
      <p:sp>
        <p:nvSpPr>
          <p:cNvPr id="9" name="Segnaposto numero diapositiva 3"/>
          <p:cNvSpPr txBox="1">
            <a:spLocks/>
          </p:cNvSpPr>
          <p:nvPr/>
        </p:nvSpPr>
        <p:spPr bwMode="white">
          <a:xfrm>
            <a:off x="4781548" y="6649035"/>
            <a:ext cx="84960"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mn-lt"/>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0" name="Freccia a destra 9"/>
          <p:cNvSpPr/>
          <p:nvPr/>
        </p:nvSpPr>
        <p:spPr>
          <a:xfrm>
            <a:off x="7824980" y="56612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0" y="6572662"/>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1200" dirty="0" smtClean="0">
                <a:solidFill>
                  <a:schemeClr val="bg1">
                    <a:lumMod val="65000"/>
                  </a:schemeClr>
                </a:solidFill>
                <a:latin typeface="+mn-lt"/>
                <a:cs typeface="+mn-cs"/>
              </a:rPr>
              <a:t>40</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4" name="CasellaDiTesto 13"/>
          <p:cNvSpPr txBox="1"/>
          <p:nvPr/>
        </p:nvSpPr>
        <p:spPr>
          <a:xfrm>
            <a:off x="1328662" y="404664"/>
            <a:ext cx="6962548" cy="677108"/>
          </a:xfrm>
          <a:prstGeom prst="rect">
            <a:avLst/>
          </a:prstGeom>
          <a:noFill/>
        </p:spPr>
        <p:txBody>
          <a:bodyPr wrap="none" rtlCol="0">
            <a:spAutoFit/>
          </a:bodyPr>
          <a:lstStyle/>
          <a:p>
            <a:pPr algn="ctr"/>
            <a:r>
              <a:rPr lang="it-IT" b="1" dirty="0" smtClean="0">
                <a:solidFill>
                  <a:srgbClr val="002060"/>
                </a:solidFill>
                <a:latin typeface="Arial" pitchFamily="34" charset="0"/>
                <a:cs typeface="Arial" pitchFamily="34" charset="0"/>
              </a:rPr>
              <a:t> </a:t>
            </a:r>
          </a:p>
          <a:p>
            <a:pPr algn="ctr"/>
            <a:r>
              <a:rPr lang="it-IT" sz="2000" b="1" cap="all" dirty="0" smtClean="0">
                <a:solidFill>
                  <a:srgbClr val="002060"/>
                </a:solidFill>
                <a:latin typeface="Arial" pitchFamily="34" charset="0"/>
                <a:cs typeface="Arial" pitchFamily="34" charset="0"/>
              </a:rPr>
              <a:t>Collaborazioni organizzate dal committente</a:t>
            </a:r>
            <a:endParaRPr lang="it-IT" sz="2000" b="1" cap="all" dirty="0">
              <a:solidFill>
                <a:srgbClr val="002060"/>
              </a:solidFill>
              <a:latin typeface="Arial" pitchFamily="34" charset="0"/>
              <a:cs typeface="Arial" pitchFamily="34" charset="0"/>
            </a:endParaRPr>
          </a:p>
        </p:txBody>
      </p:sp>
      <p:sp>
        <p:nvSpPr>
          <p:cNvPr id="12" name="Rettangolo 11"/>
          <p:cNvSpPr/>
          <p:nvPr/>
        </p:nvSpPr>
        <p:spPr>
          <a:xfrm>
            <a:off x="395536" y="1340768"/>
            <a:ext cx="8424936" cy="1631216"/>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 A far data dal </a:t>
            </a:r>
            <a:r>
              <a:rPr lang="it-IT" sz="1600" b="1" dirty="0" smtClean="0">
                <a:solidFill>
                  <a:srgbClr val="002060"/>
                </a:solidFill>
                <a:latin typeface="Arial" pitchFamily="34" charset="0"/>
                <a:cs typeface="Arial" pitchFamily="34" charset="0"/>
              </a:rPr>
              <a:t>1° gennaio 2016</a:t>
            </a:r>
            <a:r>
              <a:rPr lang="it-IT" sz="1600" dirty="0" smtClean="0">
                <a:solidFill>
                  <a:srgbClr val="002060"/>
                </a:solidFill>
                <a:latin typeface="Arial" pitchFamily="34" charset="0"/>
                <a:cs typeface="Arial" pitchFamily="34" charset="0"/>
              </a:rPr>
              <a:t>, si applica la disciplina del rapporto di lavoro subordinato anche ai rapporti di collaborazione che si concretano in prestazioni di lavoro esclusivamente personali, continuative e le cui </a:t>
            </a:r>
            <a:r>
              <a:rPr lang="it-IT" sz="1600" b="1" dirty="0" smtClean="0">
                <a:solidFill>
                  <a:srgbClr val="002060"/>
                </a:solidFill>
                <a:latin typeface="Arial" pitchFamily="34" charset="0"/>
                <a:cs typeface="Arial" pitchFamily="34" charset="0"/>
              </a:rPr>
              <a:t>modalità di esecuzione sono organizzate dal committente anche con riferimento ai tempi e al luogo di lavoro</a:t>
            </a:r>
            <a:r>
              <a:rPr lang="it-IT" sz="1600" dirty="0" smtClean="0">
                <a:solidFill>
                  <a:srgbClr val="002060"/>
                </a:solidFill>
                <a:latin typeface="Arial" pitchFamily="34" charset="0"/>
                <a:cs typeface="Arial" pitchFamily="34" charset="0"/>
              </a:rPr>
              <a:t>.</a:t>
            </a:r>
            <a:r>
              <a:rPr lang="it-IT" dirty="0" smtClean="0">
                <a:solidFill>
                  <a:srgbClr val="002060"/>
                </a:solidFill>
              </a:rPr>
              <a:t/>
            </a:r>
            <a:br>
              <a:rPr lang="it-IT" dirty="0" smtClean="0">
                <a:solidFill>
                  <a:srgbClr val="002060"/>
                </a:solidFill>
              </a:rPr>
            </a:br>
            <a:endParaRPr lang="it-IT" dirty="0" smtClean="0">
              <a:solidFill>
                <a:srgbClr val="002060"/>
              </a:solidFill>
            </a:endParaRPr>
          </a:p>
          <a:p>
            <a:pPr algn="just"/>
            <a:endParaRPr lang="it-IT" dirty="0" smtClean="0">
              <a:solidFill>
                <a:srgbClr val="002060"/>
              </a:solidFill>
            </a:endParaRPr>
          </a:p>
        </p:txBody>
      </p:sp>
      <p:sp>
        <p:nvSpPr>
          <p:cNvPr id="15" name="Freccia in giù 14"/>
          <p:cNvSpPr/>
          <p:nvPr/>
        </p:nvSpPr>
        <p:spPr>
          <a:xfrm>
            <a:off x="4139952" y="28529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539552" y="4293096"/>
            <a:ext cx="7776864" cy="1477328"/>
          </a:xfrm>
          <a:prstGeom prst="rect">
            <a:avLst/>
          </a:prstGeom>
          <a:noFill/>
        </p:spPr>
        <p:txBody>
          <a:bodyPr wrap="square" rtlCol="0">
            <a:spAutoFit/>
          </a:bodyPr>
          <a:lstStyle/>
          <a:p>
            <a:r>
              <a:rPr lang="it-IT" dirty="0" smtClean="0">
                <a:solidFill>
                  <a:srgbClr val="002060"/>
                </a:solidFill>
              </a:rPr>
              <a:t>Se il committente organizza interamente l’attività del collaboratore, in ordine alla esecuzione della prestazione ma anche all’orario di lavoro e al luogo di lavoro si applicherà la disciplina del lavoro subordinato. </a:t>
            </a:r>
          </a:p>
          <a:p>
            <a:endParaRPr lang="it-IT" dirty="0" smtClean="0">
              <a:solidFill>
                <a:srgbClr val="002060"/>
              </a:solidFill>
            </a:endParaRPr>
          </a:p>
          <a:p>
            <a:r>
              <a:rPr lang="it-IT" u="sng" dirty="0" smtClean="0">
                <a:solidFill>
                  <a:srgbClr val="002060"/>
                </a:solidFill>
              </a:rPr>
              <a:t>VEDI CIRCOLARE N.3 DEL 1 FEBBRAIO 2016</a:t>
            </a:r>
            <a:endParaRPr lang="it-IT" u="sng" dirty="0">
              <a:solidFill>
                <a:srgbClr val="002060"/>
              </a:solidFill>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1200" dirty="0" smtClean="0">
                <a:solidFill>
                  <a:schemeClr val="bg1">
                    <a:lumMod val="65000"/>
                  </a:schemeClr>
                </a:solidFill>
                <a:latin typeface="+mn-lt"/>
                <a:cs typeface="+mn-cs"/>
              </a:rPr>
              <a:t>41</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4" name="CasellaDiTesto 13"/>
          <p:cNvSpPr txBox="1"/>
          <p:nvPr/>
        </p:nvSpPr>
        <p:spPr>
          <a:xfrm>
            <a:off x="899592" y="755412"/>
            <a:ext cx="7272808"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Collaborazioni organizzate dal committente</a:t>
            </a:r>
            <a:endParaRPr lang="it-IT" sz="2000" b="1" cap="all" dirty="0">
              <a:solidFill>
                <a:srgbClr val="002060"/>
              </a:solidFill>
              <a:latin typeface="Arial" pitchFamily="34" charset="0"/>
              <a:cs typeface="Arial" pitchFamily="34" charset="0"/>
            </a:endParaRPr>
          </a:p>
        </p:txBody>
      </p:sp>
      <p:sp>
        <p:nvSpPr>
          <p:cNvPr id="12" name="Rettangolo 11"/>
          <p:cNvSpPr/>
          <p:nvPr/>
        </p:nvSpPr>
        <p:spPr>
          <a:xfrm>
            <a:off x="395536" y="1340768"/>
            <a:ext cx="8424936" cy="4062651"/>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a:t>
            </a:r>
            <a:r>
              <a:rPr lang="it-IT" dirty="0" smtClean="0">
                <a:solidFill>
                  <a:srgbClr val="002060"/>
                </a:solidFill>
              </a:rPr>
              <a:t/>
            </a:r>
            <a:br>
              <a:rPr lang="it-IT" dirty="0" smtClean="0">
                <a:solidFill>
                  <a:srgbClr val="002060"/>
                </a:solidFill>
              </a:rPr>
            </a:br>
            <a:endParaRPr lang="it-IT" dirty="0" smtClean="0">
              <a:solidFill>
                <a:srgbClr val="002060"/>
              </a:solidFill>
            </a:endParaRPr>
          </a:p>
          <a:p>
            <a:pPr algn="just"/>
            <a:r>
              <a:rPr lang="it-IT" sz="1600" dirty="0" smtClean="0">
                <a:solidFill>
                  <a:srgbClr val="002060"/>
                </a:solidFill>
                <a:latin typeface="Arial" pitchFamily="34" charset="0"/>
                <a:cs typeface="Arial" pitchFamily="34" charset="0"/>
              </a:rPr>
              <a:t>2.  La disposizione di cui al comma 1 non trova applicazione con riferimento:</a:t>
            </a:r>
            <a:br>
              <a:rPr lang="it-IT" sz="1600" dirty="0" smtClean="0">
                <a:solidFill>
                  <a:srgbClr val="002060"/>
                </a:solidFill>
                <a:latin typeface="Arial" pitchFamily="34" charset="0"/>
                <a:cs typeface="Arial" pitchFamily="34" charset="0"/>
              </a:rPr>
            </a:br>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a)  alle collaborazioni per le quali gli accordi collettivi nazionali stipulati da associazioni sindacali comparativamente più rappresentative sul piano nazionale prevedono discipline specifiche riguardanti il trattamento economico e normativo, in ragione delle particolari esigenze produttive ed organizzative del relativo settore; </a:t>
            </a:r>
          </a:p>
          <a:p>
            <a:pPr algn="just"/>
            <a:r>
              <a:rPr lang="it-IT" sz="1600" dirty="0" smtClean="0">
                <a:solidFill>
                  <a:srgbClr val="002060"/>
                </a:solidFill>
                <a:latin typeface="Arial" pitchFamily="34" charset="0"/>
                <a:cs typeface="Arial" pitchFamily="34" charset="0"/>
              </a:rPr>
              <a:t>b)  alle collaborazioni prestate nell'esercizio di professioni intellettuali per le quali è necessaria l'iscrizione in appositi albi professionali; </a:t>
            </a:r>
          </a:p>
          <a:p>
            <a:pPr algn="just"/>
            <a:r>
              <a:rPr lang="it-IT" sz="1600" dirty="0" smtClean="0">
                <a:solidFill>
                  <a:srgbClr val="002060"/>
                </a:solidFill>
                <a:latin typeface="Arial" pitchFamily="34" charset="0"/>
                <a:cs typeface="Arial" pitchFamily="34" charset="0"/>
              </a:rPr>
              <a:t>c)  alle attività prestate nell'esercizio della loro funzione dai componenti degli organi di amministrazione e controllo delle società e dai partecipanti a collegi e commissioni; </a:t>
            </a:r>
          </a:p>
          <a:p>
            <a:pPr algn="just"/>
            <a:r>
              <a:rPr lang="it-IT" sz="1600" dirty="0" smtClean="0">
                <a:solidFill>
                  <a:srgbClr val="002060"/>
                </a:solidFill>
                <a:latin typeface="Arial" pitchFamily="34" charset="0"/>
                <a:cs typeface="Arial" pitchFamily="34" charset="0"/>
              </a:rPr>
              <a:t>d)  alle collaborazioni rese a fini istituzionali in favore delle associazioni e società sportive dilettantistiche affiliate alle federazioni sportive nazionali, alle discipline sportive associate e agli enti di promozione sportiva riconosciuti dal C.O.N.I., come individuati e disciplinati dall'</a:t>
            </a:r>
            <a:r>
              <a:rPr lang="it-IT" sz="1600" i="1" dirty="0" smtClean="0">
                <a:solidFill>
                  <a:srgbClr val="002060"/>
                </a:solidFill>
                <a:latin typeface="Arial" pitchFamily="34" charset="0"/>
                <a:cs typeface="Arial" pitchFamily="34" charset="0"/>
              </a:rPr>
              <a:t>articolo 90 della legge 27 dicembre 2002, n. 289</a:t>
            </a:r>
            <a:r>
              <a:rPr lang="it-IT" sz="1600" dirty="0" smtClean="0">
                <a:solidFill>
                  <a:srgbClr val="002060"/>
                </a:solidFill>
                <a:latin typeface="Arial" pitchFamily="34" charset="0"/>
                <a:cs typeface="Arial" pitchFamily="34" charset="0"/>
              </a:rPr>
              <a:t>.</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204864"/>
            <a:ext cx="9144000" cy="1015663"/>
          </a:xfrm>
          <a:prstGeom prst="rect">
            <a:avLst/>
          </a:prstGeom>
          <a:noFill/>
        </p:spPr>
        <p:txBody>
          <a:bodyPr wrap="square" rtlCol="0">
            <a:spAutoFit/>
          </a:bodyPr>
          <a:lstStyle/>
          <a:p>
            <a:pPr algn="ctr"/>
            <a:endParaRPr lang="it-IT" sz="2000" b="1" cap="all" dirty="0" smtClean="0">
              <a:solidFill>
                <a:srgbClr val="002060"/>
              </a:solidFill>
              <a:latin typeface="Arial" pitchFamily="34" charset="0"/>
              <a:cs typeface="Arial" pitchFamily="34" charset="0"/>
            </a:endParaRPr>
          </a:p>
          <a:p>
            <a:pPr algn="ctr"/>
            <a:r>
              <a:rPr lang="it-IT" sz="2000" b="1" cap="all" dirty="0" smtClean="0">
                <a:solidFill>
                  <a:srgbClr val="002060"/>
                </a:solidFill>
                <a:latin typeface="Arial" pitchFamily="34" charset="0"/>
                <a:cs typeface="Arial" pitchFamily="34" charset="0"/>
              </a:rPr>
              <a:t>L’art. 2126 c.c. e Le prestazioni di fatto</a:t>
            </a:r>
          </a:p>
          <a:p>
            <a:pPr algn="ctr"/>
            <a:endParaRPr lang="it-IT" sz="2000" b="1" cap="all" dirty="0">
              <a:solidFill>
                <a:srgbClr val="002060"/>
              </a:solidFill>
              <a:latin typeface="Arial" pitchFamily="34" charset="0"/>
              <a:cs typeface="Arial" pitchFamily="34" charset="0"/>
            </a:endParaRPr>
          </a:p>
        </p:txBody>
      </p:sp>
      <p:sp>
        <p:nvSpPr>
          <p:cNvPr id="8" name="Segnaposto piè di pagina 7"/>
          <p:cNvSpPr>
            <a:spLocks noGrp="1"/>
          </p:cNvSpPr>
          <p:nvPr>
            <p:ph type="ftr" sz="quarter" idx="11"/>
          </p:nvPr>
        </p:nvSpPr>
        <p:spPr/>
        <p:txBody>
          <a:bodyPr/>
          <a:lstStyle/>
          <a:p>
            <a:pPr>
              <a:defRPr/>
            </a:pPr>
            <a:r>
              <a:rPr lang="it-IT" dirty="0" smtClean="0"/>
              <a:t>42</a:t>
            </a:r>
            <a:endParaRPr lang="it-IT" dirty="0"/>
          </a:p>
        </p:txBody>
      </p:sp>
      <p:sp>
        <p:nvSpPr>
          <p:cNvPr id="2" name="Rettangolo 1"/>
          <p:cNvSpPr/>
          <p:nvPr/>
        </p:nvSpPr>
        <p:spPr>
          <a:xfrm>
            <a:off x="157699"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80528" y="332656"/>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L’art. 2126 c.c. e Le prestazioni di fatto</a:t>
            </a:r>
            <a:endParaRPr lang="it-IT" sz="2000" b="1" cap="all" dirty="0">
              <a:solidFill>
                <a:srgbClr val="002060"/>
              </a:solidFill>
              <a:latin typeface="Arial" pitchFamily="34" charset="0"/>
              <a:cs typeface="Arial" pitchFamily="34" charset="0"/>
            </a:endParaRPr>
          </a:p>
        </p:txBody>
      </p:sp>
      <p:sp>
        <p:nvSpPr>
          <p:cNvPr id="7" name="CasellaDiTesto 6"/>
          <p:cNvSpPr txBox="1"/>
          <p:nvPr/>
        </p:nvSpPr>
        <p:spPr>
          <a:xfrm>
            <a:off x="179512" y="1015568"/>
            <a:ext cx="8640960" cy="1477328"/>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L’art. 2126 del c.c. prevede che “</a:t>
            </a:r>
            <a:r>
              <a:rPr lang="it-IT" i="1" dirty="0" smtClean="0">
                <a:solidFill>
                  <a:srgbClr val="002060"/>
                </a:solidFill>
                <a:latin typeface="+mn-lt"/>
                <a:cs typeface="Arial" pitchFamily="34" charset="0"/>
              </a:rPr>
              <a:t>la nullità o l'annullamento del contratto di lavoro non produce effetto per il periodo in cui il rapporto ha avuto esecuzione salvo che la nullità derivi dall'illiceità dell'oggetto o della causa. Se il lavoro è stato prestato con violazione di norme poste a tutela del prestatore di lavoro, questi ha in ogni caso diritto alla retribuzione</a:t>
            </a:r>
            <a:r>
              <a:rPr lang="it-IT" dirty="0" smtClean="0">
                <a:solidFill>
                  <a:srgbClr val="002060"/>
                </a:solidFill>
                <a:latin typeface="+mn-lt"/>
                <a:cs typeface="Arial" pitchFamily="34" charset="0"/>
              </a:rPr>
              <a:t>.” </a:t>
            </a:r>
            <a:endParaRPr lang="it-IT" dirty="0">
              <a:solidFill>
                <a:srgbClr val="002060"/>
              </a:solidFill>
              <a:latin typeface="+mn-lt"/>
              <a:cs typeface="Arial" pitchFamily="34" charset="0"/>
            </a:endParaRPr>
          </a:p>
        </p:txBody>
      </p:sp>
      <p:sp>
        <p:nvSpPr>
          <p:cNvPr id="5" name="Freccia in giù 4"/>
          <p:cNvSpPr/>
          <p:nvPr/>
        </p:nvSpPr>
        <p:spPr>
          <a:xfrm>
            <a:off x="4211960" y="270892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79512" y="3679864"/>
            <a:ext cx="8712968" cy="1477328"/>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Nel caso di un contratto di lavoro nullo o annullabile che abbia comunque avuto esecuzione, il legislatore fa salvi gli effetti prodotti dallo stesso per il tempo in cui ha avuto esecuzione, tutelando il rapporto di lavoro di fatto  e consentendo al lavoratore di ottenere i diritti maturati dallo svolgimento dell’attività lavorativa, tra cui il trattamento economico e normativo. </a:t>
            </a:r>
            <a:endParaRPr lang="it-IT" dirty="0">
              <a:solidFill>
                <a:srgbClr val="002060"/>
              </a:solidFill>
              <a:latin typeface="+mn-lt"/>
              <a:cs typeface="Arial" pitchFamily="34" charset="0"/>
            </a:endParaRPr>
          </a:p>
        </p:txBody>
      </p:sp>
      <p:sp>
        <p:nvSpPr>
          <p:cNvPr id="8" name="Segnaposto piè di pagina 7"/>
          <p:cNvSpPr>
            <a:spLocks noGrp="1"/>
          </p:cNvSpPr>
          <p:nvPr>
            <p:ph type="ftr" sz="quarter" idx="11"/>
          </p:nvPr>
        </p:nvSpPr>
        <p:spPr/>
        <p:txBody>
          <a:bodyPr/>
          <a:lstStyle/>
          <a:p>
            <a:pPr>
              <a:defRPr/>
            </a:pPr>
            <a:r>
              <a:rPr lang="it-IT" dirty="0" smtClean="0"/>
              <a:t>43</a:t>
            </a:r>
            <a:endParaRPr lang="it-IT" dirty="0"/>
          </a:p>
        </p:txBody>
      </p:sp>
      <p:sp>
        <p:nvSpPr>
          <p:cNvPr id="2" name="Rettangolo 1"/>
          <p:cNvSpPr/>
          <p:nvPr/>
        </p:nvSpPr>
        <p:spPr>
          <a:xfrm>
            <a:off x="8569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9"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332656"/>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Casi di esclusione dell’art. 2126 c.c.</a:t>
            </a:r>
            <a:endParaRPr lang="it-IT" sz="2000" b="1" cap="all" dirty="0">
              <a:solidFill>
                <a:srgbClr val="002060"/>
              </a:solidFill>
              <a:latin typeface="Arial" pitchFamily="34" charset="0"/>
              <a:cs typeface="Arial" pitchFamily="34" charset="0"/>
            </a:endParaRPr>
          </a:p>
        </p:txBody>
      </p:sp>
      <p:sp>
        <p:nvSpPr>
          <p:cNvPr id="7" name="CasellaDiTesto 6"/>
          <p:cNvSpPr txBox="1"/>
          <p:nvPr/>
        </p:nvSpPr>
        <p:spPr>
          <a:xfrm>
            <a:off x="251520" y="1077704"/>
            <a:ext cx="8568952" cy="1631216"/>
          </a:xfrm>
          <a:prstGeom prst="rect">
            <a:avLst/>
          </a:prstGeom>
          <a:noFill/>
        </p:spPr>
        <p:txBody>
          <a:bodyPr wrap="square" rtlCol="0">
            <a:spAutoFit/>
          </a:bodyPr>
          <a:lstStyle/>
          <a:p>
            <a:pPr algn="just"/>
            <a:r>
              <a:rPr lang="it-IT" sz="2000" dirty="0" smtClean="0">
                <a:solidFill>
                  <a:srgbClr val="002060"/>
                </a:solidFill>
                <a:latin typeface="+mn-lt"/>
                <a:cs typeface="Arial" pitchFamily="34" charset="0"/>
              </a:rPr>
              <a:t>Nel caso in cui l’invalidità del contratto derivi dall’illiceità dell’oggetto o della causa del contratto e nell’ipotesi di lavoro prestato </a:t>
            </a:r>
            <a:r>
              <a:rPr lang="it-IT" sz="2000" i="1" dirty="0" smtClean="0">
                <a:solidFill>
                  <a:srgbClr val="002060"/>
                </a:solidFill>
                <a:latin typeface="+mn-lt"/>
                <a:cs typeface="Arial" pitchFamily="34" charset="0"/>
              </a:rPr>
              <a:t>invito domino</a:t>
            </a:r>
            <a:r>
              <a:rPr lang="it-IT" sz="2000" dirty="0" smtClean="0">
                <a:solidFill>
                  <a:srgbClr val="002060"/>
                </a:solidFill>
                <a:latin typeface="+mn-lt"/>
                <a:cs typeface="Arial" pitchFamily="34" charset="0"/>
              </a:rPr>
              <a:t>, cioè senza il consenso o addirittura contro la volontà del datore di lavoro</a:t>
            </a:r>
          </a:p>
          <a:p>
            <a:pPr algn="just"/>
            <a:endParaRPr lang="it-IT" sz="2000" i="1" dirty="0" smtClean="0"/>
          </a:p>
          <a:p>
            <a:pPr algn="just"/>
            <a:endParaRPr lang="it-IT" sz="2000" i="1" dirty="0" smtClean="0"/>
          </a:p>
        </p:txBody>
      </p:sp>
      <p:sp>
        <p:nvSpPr>
          <p:cNvPr id="5" name="Freccia in giù 4"/>
          <p:cNvSpPr/>
          <p:nvPr/>
        </p:nvSpPr>
        <p:spPr>
          <a:xfrm>
            <a:off x="4355976" y="2204864"/>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51520" y="3009146"/>
            <a:ext cx="8640960" cy="707886"/>
          </a:xfrm>
          <a:prstGeom prst="rect">
            <a:avLst/>
          </a:prstGeom>
          <a:noFill/>
        </p:spPr>
        <p:txBody>
          <a:bodyPr wrap="square" rtlCol="0">
            <a:spAutoFit/>
          </a:bodyPr>
          <a:lstStyle/>
          <a:p>
            <a:pPr algn="just"/>
            <a:r>
              <a:rPr lang="it-IT" sz="2000" dirty="0" smtClean="0">
                <a:solidFill>
                  <a:srgbClr val="002060"/>
                </a:solidFill>
                <a:latin typeface="+mn-lt"/>
                <a:cs typeface="Arial" pitchFamily="34" charset="0"/>
              </a:rPr>
              <a:t>Il prestatore di lavoro può invocare esclusivamente la disciplina dell’ingiustificato arricchimento, come nel caso di assenza del contratto </a:t>
            </a:r>
            <a:endParaRPr lang="it-IT" sz="2000" dirty="0">
              <a:solidFill>
                <a:srgbClr val="002060"/>
              </a:solidFill>
              <a:latin typeface="+mn-lt"/>
              <a:cs typeface="Arial" pitchFamily="34" charset="0"/>
            </a:endParaRPr>
          </a:p>
        </p:txBody>
      </p:sp>
      <p:sp>
        <p:nvSpPr>
          <p:cNvPr id="8" name="CasellaDiTesto 7"/>
          <p:cNvSpPr txBox="1"/>
          <p:nvPr/>
        </p:nvSpPr>
        <p:spPr>
          <a:xfrm>
            <a:off x="251521" y="4449306"/>
            <a:ext cx="8640960" cy="707886"/>
          </a:xfrm>
          <a:prstGeom prst="rect">
            <a:avLst/>
          </a:prstGeom>
          <a:noFill/>
        </p:spPr>
        <p:txBody>
          <a:bodyPr wrap="square" rtlCol="0">
            <a:spAutoFit/>
          </a:bodyPr>
          <a:lstStyle/>
          <a:p>
            <a:pPr algn="just"/>
            <a:r>
              <a:rPr lang="it-IT" sz="2000" dirty="0" smtClean="0">
                <a:solidFill>
                  <a:srgbClr val="002060"/>
                </a:solidFill>
                <a:latin typeface="+mn-lt"/>
                <a:cs typeface="Arial" pitchFamily="34" charset="0"/>
              </a:rPr>
              <a:t>Infine, qualora l’illiceità dipenda dalla “violazione” di norme poste a tutela del prestatore di lavoro questi avrà comunque diritto alla retribuzione </a:t>
            </a:r>
            <a:endParaRPr lang="it-IT" sz="2000" dirty="0">
              <a:solidFill>
                <a:srgbClr val="002060"/>
              </a:solidFill>
              <a:latin typeface="+mn-lt"/>
              <a:cs typeface="Arial" pitchFamily="34" charset="0"/>
            </a:endParaRPr>
          </a:p>
        </p:txBody>
      </p:sp>
      <p:sp>
        <p:nvSpPr>
          <p:cNvPr id="9" name="Segnaposto piè di pagina 8"/>
          <p:cNvSpPr>
            <a:spLocks noGrp="1"/>
          </p:cNvSpPr>
          <p:nvPr>
            <p:ph type="ftr" sz="quarter" idx="11"/>
          </p:nvPr>
        </p:nvSpPr>
        <p:spPr/>
        <p:txBody>
          <a:bodyPr/>
          <a:lstStyle/>
          <a:p>
            <a:pPr>
              <a:defRPr/>
            </a:pPr>
            <a:r>
              <a:rPr lang="it-IT" dirty="0" smtClean="0"/>
              <a:t>44</a:t>
            </a:r>
            <a:endParaRPr lang="it-IT" dirty="0"/>
          </a:p>
        </p:txBody>
      </p:sp>
      <p:sp>
        <p:nvSpPr>
          <p:cNvPr id="2" name="Rettangolo 1"/>
          <p:cNvSpPr/>
          <p:nvPr/>
        </p:nvSpPr>
        <p:spPr>
          <a:xfrm>
            <a:off x="157699"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0"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xfrm>
            <a:off x="3375025" y="6519863"/>
            <a:ext cx="2133600" cy="365125"/>
          </a:xfrm>
        </p:spPr>
        <p:txBody>
          <a:bodyPr/>
          <a:lstStyle/>
          <a:p>
            <a:pPr algn="ctr">
              <a:defRPr/>
            </a:pPr>
            <a:r>
              <a:rPr lang="it-IT" dirty="0" smtClean="0"/>
              <a:t>45</a:t>
            </a:r>
            <a:endParaRPr lang="it-IT" dirty="0"/>
          </a:p>
        </p:txBody>
      </p:sp>
      <p:sp>
        <p:nvSpPr>
          <p:cNvPr id="7171" name="Rettangolo 9"/>
          <p:cNvSpPr>
            <a:spLocks noChangeArrowheads="1"/>
          </p:cNvSpPr>
          <p:nvPr/>
        </p:nvSpPr>
        <p:spPr bwMode="auto">
          <a:xfrm>
            <a:off x="1196975" y="1258888"/>
            <a:ext cx="6750050" cy="369887"/>
          </a:xfrm>
          <a:prstGeom prst="rect">
            <a:avLst/>
          </a:prstGeom>
          <a:noFill/>
          <a:ln w="9525">
            <a:noFill/>
            <a:miter lim="800000"/>
            <a:headEnd/>
            <a:tailEnd/>
          </a:ln>
        </p:spPr>
        <p:txBody>
          <a:bodyPr wrap="none">
            <a:spAutoFit/>
          </a:bodyPr>
          <a:lstStyle/>
          <a:p>
            <a:pPr algn="just"/>
            <a:r>
              <a:rPr lang="it-IT" b="1">
                <a:solidFill>
                  <a:srgbClr val="002060"/>
                </a:solidFill>
                <a:cs typeface="Arial" charset="0"/>
              </a:rPr>
              <a:t>Art. 75 D.Lgs. 276/2003 (come novellato dalla L. n. 183/2010)</a:t>
            </a:r>
          </a:p>
        </p:txBody>
      </p:sp>
      <p:sp>
        <p:nvSpPr>
          <p:cNvPr id="7172" name="Rettangolo 10"/>
          <p:cNvSpPr>
            <a:spLocks noChangeArrowheads="1"/>
          </p:cNvSpPr>
          <p:nvPr/>
        </p:nvSpPr>
        <p:spPr bwMode="auto">
          <a:xfrm>
            <a:off x="0" y="1809750"/>
            <a:ext cx="8748713" cy="1077218"/>
          </a:xfrm>
          <a:prstGeom prst="rect">
            <a:avLst/>
          </a:prstGeom>
          <a:noFill/>
          <a:ln w="9525">
            <a:noFill/>
            <a:miter lim="800000"/>
            <a:headEnd/>
            <a:tailEnd/>
          </a:ln>
        </p:spPr>
        <p:txBody>
          <a:bodyPr>
            <a:spAutoFit/>
          </a:bodyPr>
          <a:lstStyle/>
          <a:p>
            <a:pPr marL="342900" indent="-342900" algn="just"/>
            <a:r>
              <a:rPr lang="it-IT" sz="1600" dirty="0">
                <a:solidFill>
                  <a:srgbClr val="002060"/>
                </a:solidFill>
                <a:cs typeface="Arial" charset="0"/>
              </a:rPr>
              <a:t>	Al fine di ridurre il contenzioso </a:t>
            </a:r>
            <a:r>
              <a:rPr lang="it-IT" sz="1600" b="1" u="sng" dirty="0">
                <a:solidFill>
                  <a:srgbClr val="002060"/>
                </a:solidFill>
                <a:cs typeface="Arial" charset="0"/>
              </a:rPr>
              <a:t>in materia di lavoro</a:t>
            </a:r>
            <a:r>
              <a:rPr lang="it-IT" sz="1600" dirty="0">
                <a:solidFill>
                  <a:srgbClr val="002060"/>
                </a:solidFill>
                <a:cs typeface="Arial" charset="0"/>
              </a:rPr>
              <a:t>, le parti possono ottenere la certificazione dei contratti</a:t>
            </a:r>
            <a:r>
              <a:rPr lang="it-IT" sz="1600" b="1" dirty="0">
                <a:solidFill>
                  <a:srgbClr val="002060"/>
                </a:solidFill>
                <a:cs typeface="Arial" charset="0"/>
              </a:rPr>
              <a:t> </a:t>
            </a:r>
            <a:r>
              <a:rPr lang="it-IT" sz="1600" b="1" u="sng" dirty="0">
                <a:solidFill>
                  <a:srgbClr val="002060"/>
                </a:solidFill>
                <a:cs typeface="Arial" charset="0"/>
              </a:rPr>
              <a:t>in cui sia dedotta, direttamente o indirettamente, una prestazione di lavoro</a:t>
            </a:r>
            <a:r>
              <a:rPr lang="it-IT" sz="1600" b="1" dirty="0">
                <a:solidFill>
                  <a:srgbClr val="002060"/>
                </a:solidFill>
                <a:cs typeface="Arial" charset="0"/>
              </a:rPr>
              <a:t> </a:t>
            </a:r>
            <a:r>
              <a:rPr lang="it-IT" sz="1600" dirty="0">
                <a:solidFill>
                  <a:srgbClr val="002060"/>
                </a:solidFill>
                <a:cs typeface="Arial" charset="0"/>
              </a:rPr>
              <a:t>secondo la procedura volontaria stabilita nel presente titolo.</a:t>
            </a:r>
          </a:p>
          <a:p>
            <a:pPr marL="342900" indent="-342900" algn="just"/>
            <a:endParaRPr lang="it-IT" sz="1600" dirty="0">
              <a:solidFill>
                <a:srgbClr val="002060"/>
              </a:solidFill>
              <a:cs typeface="Arial" charset="0"/>
            </a:endParaRPr>
          </a:p>
        </p:txBody>
      </p:sp>
      <p:sp>
        <p:nvSpPr>
          <p:cNvPr id="7173" name="Rettangolo 12"/>
          <p:cNvSpPr>
            <a:spLocks noChangeArrowheads="1"/>
          </p:cNvSpPr>
          <p:nvPr/>
        </p:nvSpPr>
        <p:spPr bwMode="auto">
          <a:xfrm>
            <a:off x="467544" y="3356993"/>
            <a:ext cx="7776864" cy="3293209"/>
          </a:xfrm>
          <a:prstGeom prst="rect">
            <a:avLst/>
          </a:prstGeom>
          <a:noFill/>
          <a:ln w="9525">
            <a:noFill/>
            <a:miter lim="800000"/>
            <a:headEnd/>
            <a:tailEnd/>
          </a:ln>
        </p:spPr>
        <p:txBody>
          <a:bodyPr wrap="square">
            <a:spAutoFit/>
          </a:bodyPr>
          <a:lstStyle/>
          <a:p>
            <a:pPr algn="just"/>
            <a:r>
              <a:rPr lang="it-IT" sz="1600" b="1" dirty="0">
                <a:solidFill>
                  <a:srgbClr val="002060"/>
                </a:solidFill>
                <a:cs typeface="Arial" charset="0"/>
              </a:rPr>
              <a:t>E’ </a:t>
            </a:r>
            <a:r>
              <a:rPr lang="it-IT" sz="1600" b="1" dirty="0" smtClean="0">
                <a:solidFill>
                  <a:srgbClr val="002060"/>
                </a:solidFill>
                <a:cs typeface="Arial" charset="0"/>
              </a:rPr>
              <a:t>possibile ricorrere </a:t>
            </a:r>
            <a:r>
              <a:rPr lang="it-IT" sz="1600" b="1" dirty="0">
                <a:solidFill>
                  <a:srgbClr val="002060"/>
                </a:solidFill>
                <a:cs typeface="Arial" charset="0"/>
              </a:rPr>
              <a:t>alla </a:t>
            </a:r>
            <a:r>
              <a:rPr lang="it-IT" sz="1600" b="1" dirty="0" smtClean="0">
                <a:solidFill>
                  <a:srgbClr val="002060"/>
                </a:solidFill>
                <a:cs typeface="Arial" charset="0"/>
              </a:rPr>
              <a:t>procedura di certificazione </a:t>
            </a:r>
            <a:r>
              <a:rPr lang="it-IT" sz="1600" b="1" dirty="0">
                <a:solidFill>
                  <a:srgbClr val="002060"/>
                </a:solidFill>
                <a:cs typeface="Arial" charset="0"/>
              </a:rPr>
              <a:t>(</a:t>
            </a:r>
            <a:r>
              <a:rPr lang="it-IT" sz="1600" b="1" dirty="0" err="1">
                <a:solidFill>
                  <a:srgbClr val="002060"/>
                </a:solidFill>
                <a:cs typeface="Arial" charset="0"/>
              </a:rPr>
              <a:t>D.Lgs.</a:t>
            </a:r>
            <a:r>
              <a:rPr lang="it-IT" sz="1600" b="1" dirty="0">
                <a:solidFill>
                  <a:srgbClr val="002060"/>
                </a:solidFill>
                <a:cs typeface="Arial" charset="0"/>
              </a:rPr>
              <a:t> 276/2003):</a:t>
            </a:r>
          </a:p>
          <a:p>
            <a:pPr algn="just"/>
            <a:endParaRPr lang="it-IT" sz="1600" dirty="0">
              <a:solidFill>
                <a:srgbClr val="002060"/>
              </a:solidFill>
              <a:cs typeface="Arial" charset="0"/>
            </a:endParaRPr>
          </a:p>
          <a:p>
            <a:pPr algn="just">
              <a:buFont typeface="Wingdings" pitchFamily="2" charset="2"/>
              <a:buChar char="Ø"/>
            </a:pPr>
            <a:r>
              <a:rPr lang="it-IT" sz="1600" dirty="0" smtClean="0">
                <a:solidFill>
                  <a:srgbClr val="002060"/>
                </a:solidFill>
                <a:cs typeface="Arial" charset="0"/>
              </a:rPr>
              <a:t> per certificare qualsiasi contratto in cui sia dedotta, direttamente o indirettamente una prestazione lavorativa; </a:t>
            </a:r>
          </a:p>
          <a:p>
            <a:pPr algn="just">
              <a:buFont typeface="Wingdings" pitchFamily="2" charset="2"/>
              <a:buChar char="Ø"/>
            </a:pPr>
            <a:r>
              <a:rPr lang="it-IT" sz="1600" dirty="0" smtClean="0">
                <a:solidFill>
                  <a:srgbClr val="002060"/>
                </a:solidFill>
                <a:cs typeface="Arial" charset="0"/>
              </a:rPr>
              <a:t> per </a:t>
            </a:r>
            <a:r>
              <a:rPr lang="it-IT" sz="1600" dirty="0">
                <a:solidFill>
                  <a:srgbClr val="002060"/>
                </a:solidFill>
                <a:cs typeface="Arial" charset="0"/>
              </a:rPr>
              <a:t>certificare le rinunzie e le transazioni di cui all’art. 2113 c.c. (Art. 82</a:t>
            </a:r>
            <a:r>
              <a:rPr lang="it-IT" sz="1600" dirty="0" smtClean="0">
                <a:solidFill>
                  <a:srgbClr val="002060"/>
                </a:solidFill>
                <a:cs typeface="Arial" charset="0"/>
              </a:rPr>
              <a:t>);</a:t>
            </a:r>
            <a:endParaRPr lang="it-IT" sz="1600" dirty="0">
              <a:solidFill>
                <a:srgbClr val="002060"/>
              </a:solidFill>
              <a:cs typeface="Arial" charset="0"/>
            </a:endParaRPr>
          </a:p>
          <a:p>
            <a:pPr algn="just">
              <a:buFont typeface="Wingdings" pitchFamily="2" charset="2"/>
              <a:buChar char="Ø"/>
            </a:pPr>
            <a:r>
              <a:rPr lang="it-IT" sz="1600" dirty="0">
                <a:solidFill>
                  <a:srgbClr val="002060"/>
                </a:solidFill>
                <a:cs typeface="Arial" charset="0"/>
              </a:rPr>
              <a:t> </a:t>
            </a:r>
            <a:r>
              <a:rPr lang="it-IT" sz="1600" dirty="0" smtClean="0">
                <a:solidFill>
                  <a:srgbClr val="002060"/>
                </a:solidFill>
                <a:cs typeface="Arial" charset="0"/>
              </a:rPr>
              <a:t>per </a:t>
            </a:r>
            <a:r>
              <a:rPr lang="it-IT" sz="1600" dirty="0">
                <a:solidFill>
                  <a:srgbClr val="002060"/>
                </a:solidFill>
                <a:cs typeface="Arial" charset="0"/>
              </a:rPr>
              <a:t>l’individuazione della fattispecie negoziale applicabile al rapporto di lavoro nell’ipotesi in cui si renda necessario distinguere concretamente tra somministrazione di lavoro ed appalto (art. 84, comma 1</a:t>
            </a:r>
            <a:r>
              <a:rPr lang="it-IT" sz="1600" dirty="0" smtClean="0">
                <a:solidFill>
                  <a:srgbClr val="002060"/>
                </a:solidFill>
                <a:cs typeface="Arial" charset="0"/>
              </a:rPr>
              <a:t>);</a:t>
            </a:r>
            <a:endParaRPr lang="it-IT" sz="1600" dirty="0">
              <a:solidFill>
                <a:srgbClr val="002060"/>
              </a:solidFill>
              <a:cs typeface="Arial" charset="0"/>
            </a:endParaRPr>
          </a:p>
          <a:p>
            <a:pPr algn="just">
              <a:buFont typeface="Wingdings" pitchFamily="2" charset="2"/>
              <a:buChar char="Ø"/>
            </a:pPr>
            <a:r>
              <a:rPr lang="it-IT" sz="1600" dirty="0">
                <a:solidFill>
                  <a:srgbClr val="002060"/>
                </a:solidFill>
                <a:cs typeface="Arial" charset="0"/>
              </a:rPr>
              <a:t> </a:t>
            </a:r>
            <a:r>
              <a:rPr lang="it-IT" sz="1600" dirty="0" smtClean="0">
                <a:solidFill>
                  <a:srgbClr val="002060"/>
                </a:solidFill>
                <a:cs typeface="Arial" charset="0"/>
              </a:rPr>
              <a:t>per </a:t>
            </a:r>
            <a:r>
              <a:rPr lang="it-IT" sz="1600" dirty="0">
                <a:solidFill>
                  <a:srgbClr val="002060"/>
                </a:solidFill>
                <a:cs typeface="Arial" charset="0"/>
              </a:rPr>
              <a:t>certificare l’atto di deposito del regolamento interno delle cooperative di lavoro (art. 83): oggetto della certificazione sarà </a:t>
            </a:r>
            <a:r>
              <a:rPr lang="it-IT" sz="1600" i="1" dirty="0">
                <a:solidFill>
                  <a:srgbClr val="002060"/>
                </a:solidFill>
                <a:cs typeface="Arial" charset="0"/>
              </a:rPr>
              <a:t>“il contenuto del regolamento depositato</a:t>
            </a:r>
            <a:r>
              <a:rPr lang="it-IT" sz="1600" i="1" dirty="0" smtClean="0">
                <a:solidFill>
                  <a:srgbClr val="002060"/>
                </a:solidFill>
                <a:cs typeface="Arial" charset="0"/>
              </a:rPr>
              <a:t>”; </a:t>
            </a:r>
          </a:p>
          <a:p>
            <a:pPr algn="just">
              <a:buFont typeface="Wingdings" pitchFamily="2" charset="2"/>
              <a:buChar char="Ø"/>
            </a:pPr>
            <a:r>
              <a:rPr lang="it-IT" sz="1600" i="1" dirty="0" smtClean="0">
                <a:solidFill>
                  <a:srgbClr val="002060"/>
                </a:solidFill>
              </a:rPr>
              <a:t> </a:t>
            </a:r>
            <a:r>
              <a:rPr lang="it-IT" sz="1600" dirty="0" smtClean="0">
                <a:solidFill>
                  <a:srgbClr val="002060"/>
                </a:solidFill>
              </a:rPr>
              <a:t>per certificare l’assenza dei requisiti che riportano le collaborazioni alla applicazione della disciplina del lavoro subordinato (</a:t>
            </a:r>
            <a:r>
              <a:rPr lang="it-IT" sz="1600" dirty="0" err="1" smtClean="0">
                <a:solidFill>
                  <a:srgbClr val="002060"/>
                </a:solidFill>
              </a:rPr>
              <a:t>lgs</a:t>
            </a:r>
            <a:r>
              <a:rPr lang="it-IT" sz="1600" dirty="0" smtClean="0">
                <a:solidFill>
                  <a:srgbClr val="002060"/>
                </a:solidFill>
              </a:rPr>
              <a:t>. n. 81/2015)</a:t>
            </a:r>
            <a:endParaRPr lang="it-IT" sz="1600" i="1" dirty="0" smtClean="0">
              <a:solidFill>
                <a:srgbClr val="002060"/>
              </a:solidFill>
              <a:cs typeface="Arial" charset="0"/>
            </a:endParaRPr>
          </a:p>
          <a:p>
            <a:pPr algn="just">
              <a:buFont typeface="Wingdings" pitchFamily="2" charset="2"/>
              <a:buChar char="Ø"/>
            </a:pPr>
            <a:endParaRPr lang="it-IT" sz="1600" i="1" dirty="0">
              <a:solidFill>
                <a:srgbClr val="002060"/>
              </a:solidFill>
              <a:cs typeface="Arial" charset="0"/>
            </a:endParaRPr>
          </a:p>
        </p:txBody>
      </p:sp>
      <p:sp>
        <p:nvSpPr>
          <p:cNvPr id="7174" name="Rectangle 7"/>
          <p:cNvSpPr>
            <a:spLocks noChangeArrowheads="1"/>
          </p:cNvSpPr>
          <p:nvPr/>
        </p:nvSpPr>
        <p:spPr bwMode="auto">
          <a:xfrm>
            <a:off x="683568" y="2780928"/>
            <a:ext cx="8066087" cy="504825"/>
          </a:xfrm>
          <a:prstGeom prst="rect">
            <a:avLst/>
          </a:prstGeom>
          <a:noFill/>
          <a:ln w="9525">
            <a:noFill/>
            <a:miter lim="800000"/>
            <a:headEnd/>
            <a:tailEnd/>
          </a:ln>
        </p:spPr>
        <p:txBody>
          <a:bodyPr anchor="ctr"/>
          <a:lstStyle/>
          <a:p>
            <a:pPr marL="457200" indent="-457200" algn="ctr"/>
            <a:r>
              <a:rPr lang="it-IT" sz="2000" b="1" dirty="0" smtClean="0">
                <a:solidFill>
                  <a:srgbClr val="002060"/>
                </a:solidFill>
                <a:cs typeface="Arial" charset="0"/>
              </a:rPr>
              <a:t> </a:t>
            </a:r>
            <a:r>
              <a:rPr lang="it-IT" sz="2000" b="1" dirty="0">
                <a:solidFill>
                  <a:srgbClr val="002060"/>
                </a:solidFill>
                <a:cs typeface="Arial" charset="0"/>
              </a:rPr>
              <a:t>TIPOLOGIE CONTRATTUALI CERTIFICABILI</a:t>
            </a:r>
          </a:p>
        </p:txBody>
      </p:sp>
      <p:sp>
        <p:nvSpPr>
          <p:cNvPr id="16" name="Rectangle 2"/>
          <p:cNvSpPr txBox="1">
            <a:spLocks noChangeArrowheads="1"/>
          </p:cNvSpPr>
          <p:nvPr/>
        </p:nvSpPr>
        <p:spPr>
          <a:xfrm>
            <a:off x="395288" y="701675"/>
            <a:ext cx="8229600" cy="350838"/>
          </a:xfrm>
          <a:prstGeom prst="rect">
            <a:avLst/>
          </a:prstGeom>
        </p:spPr>
        <p:txBody>
          <a:bodyPr/>
          <a:lstStyle/>
          <a:p>
            <a:pPr algn="ctr" fontAlgn="auto">
              <a:spcAft>
                <a:spcPts val="0"/>
              </a:spcAft>
              <a:defRPr/>
            </a:pPr>
            <a:r>
              <a:rPr lang="it-IT" sz="2000" b="1" dirty="0" smtClean="0">
                <a:solidFill>
                  <a:srgbClr val="002060"/>
                </a:solidFill>
                <a:latin typeface="Arial" pitchFamily="34" charset="0"/>
                <a:ea typeface="+mj-ea"/>
                <a:cs typeface="Arial" pitchFamily="34" charset="0"/>
              </a:rPr>
              <a:t>LA CERTIFICAZIONE DEI CONTRATTI</a:t>
            </a:r>
            <a:endParaRPr lang="it-IT" sz="2000" b="1" dirty="0">
              <a:solidFill>
                <a:srgbClr val="002060"/>
              </a:solidFill>
              <a:latin typeface="Arial" pitchFamily="34" charset="0"/>
              <a:ea typeface="+mj-ea"/>
              <a:cs typeface="Arial" pitchFamily="34" charset="0"/>
            </a:endParaRPr>
          </a:p>
        </p:txBody>
      </p:sp>
      <p:sp>
        <p:nvSpPr>
          <p:cNvPr id="2" name="Rettangolo 1"/>
          <p:cNvSpPr/>
          <p:nvPr/>
        </p:nvSpPr>
        <p:spPr>
          <a:xfrm>
            <a:off x="84118" y="6482912"/>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xfrm>
            <a:off x="3375025" y="6519863"/>
            <a:ext cx="2133600" cy="365125"/>
          </a:xfrm>
        </p:spPr>
        <p:txBody>
          <a:bodyPr/>
          <a:lstStyle/>
          <a:p>
            <a:pPr algn="ctr">
              <a:defRPr/>
            </a:pPr>
            <a:r>
              <a:rPr lang="it-IT" dirty="0" smtClean="0"/>
              <a:t>46</a:t>
            </a:r>
            <a:endParaRPr lang="it-IT" dirty="0"/>
          </a:p>
        </p:txBody>
      </p:sp>
      <p:sp>
        <p:nvSpPr>
          <p:cNvPr id="7172" name="Rettangolo 10"/>
          <p:cNvSpPr>
            <a:spLocks noChangeArrowheads="1"/>
          </p:cNvSpPr>
          <p:nvPr/>
        </p:nvSpPr>
        <p:spPr bwMode="auto">
          <a:xfrm>
            <a:off x="0" y="1809750"/>
            <a:ext cx="8748713" cy="584775"/>
          </a:xfrm>
          <a:prstGeom prst="rect">
            <a:avLst/>
          </a:prstGeom>
          <a:noFill/>
          <a:ln w="9525">
            <a:noFill/>
            <a:miter lim="800000"/>
            <a:headEnd/>
            <a:tailEnd/>
          </a:ln>
        </p:spPr>
        <p:txBody>
          <a:bodyPr>
            <a:spAutoFit/>
          </a:bodyPr>
          <a:lstStyle/>
          <a:p>
            <a:pPr marL="342900" indent="-342900" algn="just"/>
            <a:r>
              <a:rPr lang="it-IT" sz="1600" dirty="0">
                <a:solidFill>
                  <a:srgbClr val="002060"/>
                </a:solidFill>
                <a:cs typeface="Arial" charset="0"/>
              </a:rPr>
              <a:t>	</a:t>
            </a:r>
          </a:p>
          <a:p>
            <a:pPr marL="342900" indent="-342900" algn="just"/>
            <a:endParaRPr lang="it-IT" sz="1600" dirty="0">
              <a:solidFill>
                <a:srgbClr val="002060"/>
              </a:solidFill>
              <a:cs typeface="Arial" charset="0"/>
            </a:endParaRPr>
          </a:p>
        </p:txBody>
      </p:sp>
      <p:sp>
        <p:nvSpPr>
          <p:cNvPr id="16" name="Rectangle 2"/>
          <p:cNvSpPr txBox="1">
            <a:spLocks noChangeArrowheads="1"/>
          </p:cNvSpPr>
          <p:nvPr/>
        </p:nvSpPr>
        <p:spPr>
          <a:xfrm>
            <a:off x="395288" y="701675"/>
            <a:ext cx="8229600" cy="350838"/>
          </a:xfrm>
          <a:prstGeom prst="rect">
            <a:avLst/>
          </a:prstGeom>
        </p:spPr>
        <p:txBody>
          <a:bodyPr/>
          <a:lstStyle/>
          <a:p>
            <a:pPr algn="ctr" fontAlgn="auto">
              <a:spcAft>
                <a:spcPts val="0"/>
              </a:spcAft>
              <a:defRPr/>
            </a:pPr>
            <a:r>
              <a:rPr lang="it-IT" sz="2000" b="1" dirty="0" smtClean="0">
                <a:solidFill>
                  <a:srgbClr val="002060"/>
                </a:solidFill>
                <a:latin typeface="Arial" pitchFamily="34" charset="0"/>
                <a:ea typeface="+mj-ea"/>
                <a:cs typeface="Arial" pitchFamily="34" charset="0"/>
              </a:rPr>
              <a:t>CHE COS’E’ LA CERTIFICAZIONE?</a:t>
            </a:r>
            <a:endParaRPr lang="it-IT" sz="2000" b="1" dirty="0">
              <a:solidFill>
                <a:srgbClr val="002060"/>
              </a:solidFill>
              <a:latin typeface="Arial" pitchFamily="34" charset="0"/>
              <a:ea typeface="+mj-ea"/>
              <a:cs typeface="Arial" pitchFamily="34" charset="0"/>
            </a:endParaRPr>
          </a:p>
        </p:txBody>
      </p:sp>
      <p:sp>
        <p:nvSpPr>
          <p:cNvPr id="10" name="Rettangolo 9"/>
          <p:cNvSpPr/>
          <p:nvPr/>
        </p:nvSpPr>
        <p:spPr>
          <a:xfrm>
            <a:off x="683568" y="1443841"/>
            <a:ext cx="8208912" cy="3693319"/>
          </a:xfrm>
          <a:prstGeom prst="rect">
            <a:avLst/>
          </a:prstGeom>
        </p:spPr>
        <p:txBody>
          <a:bodyPr wrap="square">
            <a:spAutoFit/>
          </a:bodyPr>
          <a:lstStyle/>
          <a:p>
            <a:pPr algn="just"/>
            <a:r>
              <a:rPr lang="it-IT" dirty="0" smtClean="0">
                <a:solidFill>
                  <a:srgbClr val="002060"/>
                </a:solidFill>
              </a:rPr>
              <a:t>E’ un bollino di garanzia sui contratti per rendere più difficile l’instaurazione del contenzioso in materia di qualificazione dei rapporti di lavoro. </a:t>
            </a:r>
          </a:p>
          <a:p>
            <a:pPr algn="just"/>
            <a:endParaRPr lang="it-IT" dirty="0" smtClean="0">
              <a:solidFill>
                <a:srgbClr val="002060"/>
              </a:solidFill>
            </a:endParaRPr>
          </a:p>
          <a:p>
            <a:pPr algn="just"/>
            <a:endParaRPr lang="it-IT" dirty="0" smtClean="0">
              <a:solidFill>
                <a:srgbClr val="002060"/>
              </a:solidFill>
            </a:endParaRPr>
          </a:p>
          <a:p>
            <a:pPr algn="just"/>
            <a:r>
              <a:rPr lang="it-IT" dirty="0" smtClean="0">
                <a:solidFill>
                  <a:srgbClr val="002060"/>
                </a:solidFill>
              </a:rPr>
              <a:t>					</a:t>
            </a:r>
            <a:r>
              <a:rPr lang="it-IT" b="1" dirty="0" smtClean="0">
                <a:solidFill>
                  <a:srgbClr val="FF0000"/>
                </a:solidFill>
              </a:rPr>
              <a:t>MA</a:t>
            </a:r>
          </a:p>
          <a:p>
            <a:pPr algn="just"/>
            <a:endParaRPr lang="it-IT" dirty="0" smtClean="0">
              <a:solidFill>
                <a:srgbClr val="002060"/>
              </a:solidFill>
            </a:endParaRPr>
          </a:p>
          <a:p>
            <a:pPr algn="just"/>
            <a:r>
              <a:rPr lang="it-IT" dirty="0" smtClean="0">
                <a:solidFill>
                  <a:srgbClr val="002060"/>
                </a:solidFill>
              </a:rPr>
              <a:t>La procedura non ha un valore risolutivo. </a:t>
            </a:r>
          </a:p>
          <a:p>
            <a:pPr algn="just"/>
            <a:endParaRPr lang="it-IT" dirty="0" smtClean="0">
              <a:solidFill>
                <a:srgbClr val="002060"/>
              </a:solidFill>
            </a:endParaRPr>
          </a:p>
          <a:p>
            <a:pPr algn="just"/>
            <a:r>
              <a:rPr lang="it-IT" dirty="0" smtClean="0">
                <a:solidFill>
                  <a:srgbClr val="002060"/>
                </a:solidFill>
              </a:rPr>
              <a:t>Infatti, il lavoratore può comunque agire in giudizio, davanti al tribunale ordinario in funzione di giudice del lavoro, per chiedere il riconoscimento della sussistenza di un rapporto di lavoro subordinato a tempo pieno e indeterminato ogniqualvolta rivendichi la difformità tra il contratto certificato e il lavoro in concreto svolto, o l’erroneità del provvedimento di certificazione.</a:t>
            </a:r>
            <a:endParaRPr lang="it-IT" dirty="0">
              <a:solidFill>
                <a:srgbClr val="002060"/>
              </a:solidFill>
            </a:endParaRPr>
          </a:p>
        </p:txBody>
      </p:sp>
      <p:sp>
        <p:nvSpPr>
          <p:cNvPr id="11" name="Freccia in giù 10"/>
          <p:cNvSpPr/>
          <p:nvPr/>
        </p:nvSpPr>
        <p:spPr>
          <a:xfrm>
            <a:off x="4283968" y="256490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p:cNvSpPr/>
          <p:nvPr/>
        </p:nvSpPr>
        <p:spPr>
          <a:xfrm>
            <a:off x="81551" y="644898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2"/>
          </p:nvPr>
        </p:nvSpPr>
        <p:spPr>
          <a:xfrm>
            <a:off x="3492500" y="6381750"/>
            <a:ext cx="2133600" cy="365125"/>
          </a:xfrm>
        </p:spPr>
        <p:txBody>
          <a:bodyPr/>
          <a:lstStyle/>
          <a:p>
            <a:pPr algn="ctr">
              <a:defRPr/>
            </a:pPr>
            <a:fld id="{2E451F9D-7692-4DF7-9F29-2302492C2D15}" type="slidenum">
              <a:rPr lang="it-IT">
                <a:solidFill>
                  <a:prstClr val="black">
                    <a:tint val="75000"/>
                  </a:prstClr>
                </a:solidFill>
              </a:rPr>
              <a:pPr algn="ctr">
                <a:defRPr/>
              </a:pPr>
              <a:t>47</a:t>
            </a:fld>
            <a:endParaRPr lang="it-IT" dirty="0">
              <a:solidFill>
                <a:prstClr val="black">
                  <a:tint val="75000"/>
                </a:prstClr>
              </a:solidFill>
            </a:endParaRPr>
          </a:p>
        </p:txBody>
      </p:sp>
      <p:sp>
        <p:nvSpPr>
          <p:cNvPr id="10243" name="Rectangle 4"/>
          <p:cNvSpPr>
            <a:spLocks noChangeArrowheads="1"/>
          </p:cNvSpPr>
          <p:nvPr/>
        </p:nvSpPr>
        <p:spPr bwMode="auto">
          <a:xfrm>
            <a:off x="468313" y="1196975"/>
            <a:ext cx="3733800" cy="1447800"/>
          </a:xfrm>
          <a:prstGeom prst="rect">
            <a:avLst/>
          </a:prstGeom>
          <a:noFill/>
          <a:ln w="9525">
            <a:solidFill>
              <a:schemeClr val="tx1"/>
            </a:solidFill>
            <a:miter lim="800000"/>
            <a:headEnd/>
            <a:tailEnd/>
          </a:ln>
        </p:spPr>
        <p:txBody>
          <a:bodyPr anchor="ctr"/>
          <a:lstStyle/>
          <a:p>
            <a:pPr algn="ctr" eaLnBrk="0" hangingPunct="0"/>
            <a:r>
              <a:rPr lang="it-IT">
                <a:solidFill>
                  <a:srgbClr val="002060"/>
                </a:solidFill>
                <a:cs typeface="Arial" charset="0"/>
              </a:rPr>
              <a:t>Ministero del lavoro e delle politiche sociali</a:t>
            </a:r>
          </a:p>
        </p:txBody>
      </p:sp>
      <p:sp>
        <p:nvSpPr>
          <p:cNvPr id="10244" name="Rectangle 5"/>
          <p:cNvSpPr>
            <a:spLocks noChangeArrowheads="1"/>
          </p:cNvSpPr>
          <p:nvPr/>
        </p:nvSpPr>
        <p:spPr bwMode="auto">
          <a:xfrm>
            <a:off x="467544" y="2754011"/>
            <a:ext cx="3733800" cy="1782026"/>
          </a:xfrm>
          <a:prstGeom prst="rect">
            <a:avLst/>
          </a:prstGeom>
          <a:noFill/>
          <a:ln w="9525">
            <a:solidFill>
              <a:schemeClr val="tx1"/>
            </a:solidFill>
            <a:miter lim="800000"/>
            <a:headEnd/>
            <a:tailEnd/>
          </a:ln>
        </p:spPr>
        <p:txBody>
          <a:bodyPr wrap="square" anchor="ctr">
            <a:spAutoFit/>
          </a:bodyPr>
          <a:lstStyle/>
          <a:p>
            <a:pPr algn="ctr" eaLnBrk="0" hangingPunct="0">
              <a:lnSpc>
                <a:spcPct val="70000"/>
              </a:lnSpc>
            </a:pPr>
            <a:endParaRPr lang="it-IT" dirty="0">
              <a:solidFill>
                <a:srgbClr val="002060"/>
              </a:solidFill>
              <a:cs typeface="Arial" charset="0"/>
            </a:endParaRPr>
          </a:p>
          <a:p>
            <a:pPr algn="ctr" eaLnBrk="0" hangingPunct="0">
              <a:lnSpc>
                <a:spcPct val="70000"/>
              </a:lnSpc>
            </a:pPr>
            <a:endParaRPr lang="it-IT" dirty="0">
              <a:solidFill>
                <a:srgbClr val="002060"/>
              </a:solidFill>
              <a:cs typeface="Arial" charset="0"/>
            </a:endParaRPr>
          </a:p>
          <a:p>
            <a:pPr algn="ctr" eaLnBrk="0" hangingPunct="0"/>
            <a:r>
              <a:rPr lang="it-IT" dirty="0">
                <a:solidFill>
                  <a:srgbClr val="002060"/>
                </a:solidFill>
                <a:cs typeface="Arial" charset="0"/>
              </a:rPr>
              <a:t>La Direzione Provinciale del Lavoro</a:t>
            </a:r>
          </a:p>
          <a:p>
            <a:pPr algn="ctr" eaLnBrk="0" hangingPunct="0"/>
            <a:r>
              <a:rPr lang="it-IT" dirty="0">
                <a:solidFill>
                  <a:srgbClr val="002060"/>
                </a:solidFill>
                <a:cs typeface="Arial" charset="0"/>
              </a:rPr>
              <a:t>DM 21 luglio 2004</a:t>
            </a:r>
          </a:p>
          <a:p>
            <a:pPr algn="ctr" eaLnBrk="0" hangingPunct="0"/>
            <a:r>
              <a:rPr lang="it-IT" dirty="0">
                <a:solidFill>
                  <a:srgbClr val="002060"/>
                </a:solidFill>
                <a:cs typeface="Arial" charset="0"/>
              </a:rPr>
              <a:t>Circ. Min. </a:t>
            </a:r>
            <a:r>
              <a:rPr lang="it-IT" dirty="0" err="1">
                <a:solidFill>
                  <a:srgbClr val="002060"/>
                </a:solidFill>
                <a:cs typeface="Arial" charset="0"/>
              </a:rPr>
              <a:t>Lav</a:t>
            </a:r>
            <a:r>
              <a:rPr lang="it-IT" dirty="0">
                <a:solidFill>
                  <a:srgbClr val="002060"/>
                </a:solidFill>
                <a:cs typeface="Arial" charset="0"/>
              </a:rPr>
              <a:t>. 48/2004</a:t>
            </a:r>
          </a:p>
          <a:p>
            <a:pPr algn="ctr" eaLnBrk="0" hangingPunct="0">
              <a:lnSpc>
                <a:spcPct val="70000"/>
              </a:lnSpc>
            </a:pPr>
            <a:endParaRPr lang="it-IT" dirty="0">
              <a:solidFill>
                <a:srgbClr val="002060"/>
              </a:solidFill>
              <a:cs typeface="Arial" charset="0"/>
            </a:endParaRPr>
          </a:p>
        </p:txBody>
      </p:sp>
      <p:sp>
        <p:nvSpPr>
          <p:cNvPr id="10245" name="Rectangle 6"/>
          <p:cNvSpPr>
            <a:spLocks noChangeArrowheads="1"/>
          </p:cNvSpPr>
          <p:nvPr/>
        </p:nvSpPr>
        <p:spPr bwMode="auto">
          <a:xfrm>
            <a:off x="467544" y="4653136"/>
            <a:ext cx="3733800" cy="1589087"/>
          </a:xfrm>
          <a:prstGeom prst="rect">
            <a:avLst/>
          </a:prstGeom>
          <a:noFill/>
          <a:ln w="9525">
            <a:solidFill>
              <a:schemeClr val="tx1"/>
            </a:solidFill>
            <a:miter lim="800000"/>
            <a:headEnd/>
            <a:tailEnd/>
          </a:ln>
        </p:spPr>
        <p:txBody>
          <a:bodyPr anchor="ctr">
            <a:spAutoFit/>
          </a:bodyPr>
          <a:lstStyle/>
          <a:p>
            <a:pPr algn="ctr" eaLnBrk="0" hangingPunct="0">
              <a:lnSpc>
                <a:spcPct val="80000"/>
              </a:lnSpc>
            </a:pPr>
            <a:endParaRPr lang="it-IT" dirty="0">
              <a:solidFill>
                <a:srgbClr val="002060"/>
              </a:solidFill>
              <a:cs typeface="Arial" charset="0"/>
            </a:endParaRPr>
          </a:p>
          <a:p>
            <a:pPr algn="ctr" eaLnBrk="0" hangingPunct="0"/>
            <a:r>
              <a:rPr lang="it-IT" dirty="0">
                <a:solidFill>
                  <a:srgbClr val="002060"/>
                </a:solidFill>
                <a:cs typeface="Arial" charset="0"/>
              </a:rPr>
              <a:t>Gli enti bilaterali costituiti dalle associazioni dei datori e prestatori di lavoro</a:t>
            </a:r>
          </a:p>
          <a:p>
            <a:pPr algn="ctr" eaLnBrk="0" hangingPunct="0">
              <a:lnSpc>
                <a:spcPct val="80000"/>
              </a:lnSpc>
            </a:pPr>
            <a:endParaRPr lang="it-IT" dirty="0">
              <a:solidFill>
                <a:srgbClr val="002060"/>
              </a:solidFill>
              <a:cs typeface="Arial" charset="0"/>
            </a:endParaRPr>
          </a:p>
          <a:p>
            <a:pPr algn="just" eaLnBrk="0" hangingPunct="0">
              <a:lnSpc>
                <a:spcPct val="80000"/>
              </a:lnSpc>
            </a:pPr>
            <a:endParaRPr lang="it-IT" dirty="0">
              <a:solidFill>
                <a:srgbClr val="002060"/>
              </a:solidFill>
              <a:cs typeface="Arial" charset="0"/>
            </a:endParaRPr>
          </a:p>
        </p:txBody>
      </p:sp>
      <p:sp>
        <p:nvSpPr>
          <p:cNvPr id="10246" name="Rectangle 8"/>
          <p:cNvSpPr>
            <a:spLocks noChangeArrowheads="1"/>
          </p:cNvSpPr>
          <p:nvPr/>
        </p:nvSpPr>
        <p:spPr bwMode="auto">
          <a:xfrm>
            <a:off x="4860032" y="2708920"/>
            <a:ext cx="3744416" cy="1856094"/>
          </a:xfrm>
          <a:prstGeom prst="rect">
            <a:avLst/>
          </a:prstGeom>
          <a:noFill/>
          <a:ln w="9525">
            <a:solidFill>
              <a:schemeClr val="tx1"/>
            </a:solidFill>
            <a:miter lim="800000"/>
            <a:headEnd/>
            <a:tailEnd/>
          </a:ln>
        </p:spPr>
        <p:txBody>
          <a:bodyPr wrap="square" anchor="ctr">
            <a:spAutoFit/>
          </a:bodyPr>
          <a:lstStyle/>
          <a:p>
            <a:pPr algn="ctr" eaLnBrk="0" hangingPunct="0">
              <a:lnSpc>
                <a:spcPct val="70000"/>
              </a:lnSpc>
            </a:pPr>
            <a:endParaRPr lang="it-IT" dirty="0">
              <a:solidFill>
                <a:srgbClr val="002060"/>
              </a:solidFill>
              <a:cs typeface="Arial" charset="0"/>
            </a:endParaRPr>
          </a:p>
          <a:p>
            <a:pPr algn="ctr" eaLnBrk="0" hangingPunct="0"/>
            <a:r>
              <a:rPr lang="it-IT" dirty="0">
                <a:solidFill>
                  <a:srgbClr val="002060"/>
                </a:solidFill>
                <a:cs typeface="Arial" charset="0"/>
              </a:rPr>
              <a:t>I Consigli provinciali dell’ordine dei consulenti del lavoro, esclusivamente per i contratti di lavoro instaurati nell’ambito territoriale di riferimento</a:t>
            </a:r>
          </a:p>
          <a:p>
            <a:pPr algn="ctr" eaLnBrk="0" hangingPunct="0">
              <a:lnSpc>
                <a:spcPct val="70000"/>
              </a:lnSpc>
            </a:pPr>
            <a:endParaRPr lang="it-IT" dirty="0">
              <a:solidFill>
                <a:srgbClr val="002060"/>
              </a:solidFill>
              <a:cs typeface="Arial" charset="0"/>
            </a:endParaRPr>
          </a:p>
        </p:txBody>
      </p:sp>
      <p:sp>
        <p:nvSpPr>
          <p:cNvPr id="160778" name="Rectangle 10"/>
          <p:cNvSpPr>
            <a:spLocks noChangeArrowheads="1"/>
          </p:cNvSpPr>
          <p:nvPr/>
        </p:nvSpPr>
        <p:spPr bwMode="auto">
          <a:xfrm>
            <a:off x="4859338" y="1196975"/>
            <a:ext cx="3744912" cy="1439863"/>
          </a:xfrm>
          <a:prstGeom prst="rect">
            <a:avLst/>
          </a:prstGeom>
          <a:noFill/>
          <a:ln w="9525">
            <a:solidFill>
              <a:schemeClr val="tx1"/>
            </a:solidFill>
            <a:miter lim="800000"/>
            <a:headEnd/>
            <a:tailEnd/>
          </a:ln>
          <a:effectLst/>
        </p:spPr>
        <p:txBody>
          <a:bodyPr anchor="ctr"/>
          <a:lstStyle/>
          <a:p>
            <a:pPr algn="ctr" eaLnBrk="0" fontAlgn="auto" hangingPunct="0">
              <a:spcBef>
                <a:spcPts val="0"/>
              </a:spcBef>
              <a:spcAft>
                <a:spcPts val="0"/>
              </a:spcAft>
              <a:defRPr/>
            </a:pPr>
            <a:r>
              <a:rPr lang="it-IT" dirty="0">
                <a:solidFill>
                  <a:srgbClr val="002060"/>
                </a:solidFill>
                <a:latin typeface="Arial" pitchFamily="34" charset="0"/>
                <a:cs typeface="Arial" pitchFamily="34" charset="0"/>
              </a:rPr>
              <a:t>Le Università pubbliche e private registrate nell’albo istituito presso il ministero del lavoro</a:t>
            </a:r>
            <a:r>
              <a:rPr lang="it-IT" b="1" dirty="0">
                <a:solidFill>
                  <a:srgbClr val="002060"/>
                </a:solidFill>
                <a:effectLst>
                  <a:outerShdw blurRad="38100" dist="38100" dir="2700000" algn="tl">
                    <a:srgbClr val="C0C0C0"/>
                  </a:outerShdw>
                </a:effectLst>
                <a:latin typeface="Arial" pitchFamily="34" charset="0"/>
                <a:cs typeface="Arial" pitchFamily="34" charset="0"/>
              </a:rPr>
              <a:t> </a:t>
            </a:r>
          </a:p>
        </p:txBody>
      </p:sp>
      <p:sp>
        <p:nvSpPr>
          <p:cNvPr id="10248" name="Rectangle 8"/>
          <p:cNvSpPr>
            <a:spLocks noChangeArrowheads="1"/>
          </p:cNvSpPr>
          <p:nvPr/>
        </p:nvSpPr>
        <p:spPr bwMode="auto">
          <a:xfrm>
            <a:off x="4860032" y="4652962"/>
            <a:ext cx="3744218" cy="1584349"/>
          </a:xfrm>
          <a:prstGeom prst="rect">
            <a:avLst/>
          </a:prstGeom>
          <a:noFill/>
          <a:ln w="9525">
            <a:solidFill>
              <a:schemeClr val="tx1"/>
            </a:solidFill>
            <a:miter lim="800000"/>
            <a:headEnd/>
            <a:tailEnd/>
          </a:ln>
        </p:spPr>
        <p:txBody>
          <a:bodyPr anchor="ctr"/>
          <a:lstStyle/>
          <a:p>
            <a:pPr algn="ctr" eaLnBrk="0" hangingPunct="0"/>
            <a:r>
              <a:rPr lang="it-IT" dirty="0">
                <a:solidFill>
                  <a:srgbClr val="002060"/>
                </a:solidFill>
                <a:cs typeface="Arial" charset="0"/>
              </a:rPr>
              <a:t> Le parti devono presentare l’istanza di avvio della procedura alle commissioni costituite dalle rispettive associazioni dei datori e dei prestatori di lavoro</a:t>
            </a:r>
          </a:p>
        </p:txBody>
      </p:sp>
      <p:sp>
        <p:nvSpPr>
          <p:cNvPr id="364559" name="AutoShape 15"/>
          <p:cNvSpPr>
            <a:spLocks noChangeArrowheads="1"/>
          </p:cNvSpPr>
          <p:nvPr/>
        </p:nvSpPr>
        <p:spPr bwMode="auto">
          <a:xfrm>
            <a:off x="4355976" y="5229200"/>
            <a:ext cx="432048" cy="287338"/>
          </a:xfrm>
          <a:prstGeom prst="rightArrow">
            <a:avLst>
              <a:gd name="adj1" fmla="val 35648"/>
              <a:gd name="adj2" fmla="val 80894"/>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7" name="Rectangle 2"/>
          <p:cNvSpPr txBox="1">
            <a:spLocks noChangeArrowheads="1"/>
          </p:cNvSpPr>
          <p:nvPr/>
        </p:nvSpPr>
        <p:spPr>
          <a:xfrm>
            <a:off x="395288" y="620713"/>
            <a:ext cx="8229600" cy="350837"/>
          </a:xfrm>
          <a:prstGeom prst="rect">
            <a:avLst/>
          </a:prstGeom>
        </p:spPr>
        <p:txBody>
          <a:bodyPr/>
          <a:lstStyle/>
          <a:p>
            <a:pPr algn="ctr" fontAlgn="auto">
              <a:spcAft>
                <a:spcPts val="0"/>
              </a:spcAft>
              <a:defRPr/>
            </a:pPr>
            <a:r>
              <a:rPr lang="it-IT" sz="2000" b="1" dirty="0">
                <a:solidFill>
                  <a:srgbClr val="002060"/>
                </a:solidFill>
                <a:latin typeface="Arial" pitchFamily="34" charset="0"/>
                <a:cs typeface="Arial" pitchFamily="34" charset="0"/>
              </a:rPr>
              <a:t>ORGANI DELLA CERTIFICAZIONE (ART. 76 </a:t>
            </a:r>
            <a:r>
              <a:rPr lang="it-IT" sz="2000" b="1" dirty="0" err="1">
                <a:solidFill>
                  <a:srgbClr val="002060"/>
                </a:solidFill>
                <a:latin typeface="Arial" pitchFamily="34" charset="0"/>
                <a:cs typeface="Arial" pitchFamily="34" charset="0"/>
              </a:rPr>
              <a:t>D.LGS.</a:t>
            </a:r>
            <a:r>
              <a:rPr lang="it-IT" sz="2000" b="1" dirty="0">
                <a:solidFill>
                  <a:srgbClr val="002060"/>
                </a:solidFill>
                <a:latin typeface="Arial" pitchFamily="34" charset="0"/>
                <a:cs typeface="Arial" pitchFamily="34" charset="0"/>
              </a:rPr>
              <a:t> 276/2003)</a:t>
            </a:r>
          </a:p>
        </p:txBody>
      </p:sp>
      <p:sp>
        <p:nvSpPr>
          <p:cNvPr id="13"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solidFill>
                  <a:prstClr val="black">
                    <a:tint val="75000"/>
                  </a:prstClr>
                </a:solidFill>
              </a:rPr>
              <a:t>© Riproduzione riservata</a:t>
            </a:r>
            <a:endParaRPr lang="it-IT" sz="1050" dirty="0">
              <a:solidFill>
                <a:prstClr val="black">
                  <a:tint val="75000"/>
                </a:prstClr>
              </a:solidFill>
            </a:endParaRPr>
          </a:p>
        </p:txBody>
      </p:sp>
      <p:pic>
        <p:nvPicPr>
          <p:cNvPr id="12"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64559"/>
                                        </p:tgtEl>
                                        <p:attrNameLst>
                                          <p:attrName>style.visibility</p:attrName>
                                        </p:attrNameLst>
                                      </p:cBhvr>
                                      <p:to>
                                        <p:strVal val="visible"/>
                                      </p:to>
                                    </p:set>
                                    <p:anim calcmode="lin" valueType="num">
                                      <p:cBhvr>
                                        <p:cTn id="7" dur="500" fill="hold"/>
                                        <p:tgtEl>
                                          <p:spTgt spid="364559"/>
                                        </p:tgtEl>
                                        <p:attrNameLst>
                                          <p:attrName>ppt_w</p:attrName>
                                        </p:attrNameLst>
                                      </p:cBhvr>
                                      <p:tavLst>
                                        <p:tav tm="0">
                                          <p:val>
                                            <p:fltVal val="0"/>
                                          </p:val>
                                        </p:tav>
                                        <p:tav tm="100000">
                                          <p:val>
                                            <p:strVal val="#ppt_w"/>
                                          </p:val>
                                        </p:tav>
                                      </p:tavLst>
                                    </p:anim>
                                    <p:anim calcmode="lin" valueType="num">
                                      <p:cBhvr>
                                        <p:cTn id="8" dur="500" fill="hold"/>
                                        <p:tgtEl>
                                          <p:spTgt spid="364559"/>
                                        </p:tgtEl>
                                        <p:attrNameLst>
                                          <p:attrName>ppt_h</p:attrName>
                                        </p:attrNameLst>
                                      </p:cBhvr>
                                      <p:tavLst>
                                        <p:tav tm="0">
                                          <p:val>
                                            <p:fltVal val="0"/>
                                          </p:val>
                                        </p:tav>
                                        <p:tav tm="100000">
                                          <p:val>
                                            <p:strVal val="#ppt_h"/>
                                          </p:val>
                                        </p:tav>
                                      </p:tavLst>
                                    </p:anim>
                                    <p:anim calcmode="lin" valueType="num">
                                      <p:cBhvr>
                                        <p:cTn id="9" dur="500" fill="hold"/>
                                        <p:tgtEl>
                                          <p:spTgt spid="364559"/>
                                        </p:tgtEl>
                                        <p:attrNameLst>
                                          <p:attrName>ppt_x</p:attrName>
                                        </p:attrNameLst>
                                      </p:cBhvr>
                                      <p:tavLst>
                                        <p:tav tm="0">
                                          <p:val>
                                            <p:fltVal val="0.5"/>
                                          </p:val>
                                        </p:tav>
                                        <p:tav tm="100000">
                                          <p:val>
                                            <p:strVal val="#ppt_x"/>
                                          </p:val>
                                        </p:tav>
                                      </p:tavLst>
                                    </p:anim>
                                    <p:anim calcmode="lin" valueType="num">
                                      <p:cBhvr>
                                        <p:cTn id="10" dur="500" fill="hold"/>
                                        <p:tgtEl>
                                          <p:spTgt spid="3645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59"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xfrm>
            <a:off x="3492500" y="6308725"/>
            <a:ext cx="2133600" cy="365125"/>
          </a:xfrm>
        </p:spPr>
        <p:txBody>
          <a:bodyPr/>
          <a:lstStyle/>
          <a:p>
            <a:pPr algn="ctr">
              <a:defRPr/>
            </a:pPr>
            <a:fld id="{BF2D0131-5C9A-49A3-9D27-0EE6E2C27630}" type="slidenum">
              <a:rPr lang="it-IT"/>
              <a:pPr algn="ctr">
                <a:defRPr/>
              </a:pPr>
              <a:t>48</a:t>
            </a:fld>
            <a:endParaRPr lang="it-IT" dirty="0"/>
          </a:p>
        </p:txBody>
      </p:sp>
      <p:sp>
        <p:nvSpPr>
          <p:cNvPr id="16387" name="CasellaDiTesto 8"/>
          <p:cNvSpPr txBox="1">
            <a:spLocks noChangeArrowheads="1"/>
          </p:cNvSpPr>
          <p:nvPr/>
        </p:nvSpPr>
        <p:spPr bwMode="auto">
          <a:xfrm>
            <a:off x="323528" y="1848619"/>
            <a:ext cx="8500492" cy="1200329"/>
          </a:xfrm>
          <a:prstGeom prst="rect">
            <a:avLst/>
          </a:prstGeom>
          <a:noFill/>
          <a:ln w="9525">
            <a:noFill/>
            <a:miter lim="800000"/>
            <a:headEnd/>
            <a:tailEnd/>
          </a:ln>
        </p:spPr>
        <p:txBody>
          <a:bodyPr wrap="square">
            <a:spAutoFit/>
          </a:bodyPr>
          <a:lstStyle/>
          <a:p>
            <a:pPr algn="just"/>
            <a:r>
              <a:rPr lang="it-IT" dirty="0">
                <a:solidFill>
                  <a:srgbClr val="002060"/>
                </a:solidFill>
                <a:cs typeface="Arial" charset="0"/>
              </a:rPr>
              <a:t>1. Gli effetti dell'accertamento dell'organo preposto alla certificazione del contratto di lavoro permangono, anche verso i terzi, fino al momento in cui sia stato accolto, con sentenza di merito, uno dei ricorsi giurisdizionali esperibili ai sensi dell'articolo </a:t>
            </a:r>
            <a:r>
              <a:rPr lang="it-IT" dirty="0" smtClean="0">
                <a:solidFill>
                  <a:srgbClr val="002060"/>
                </a:solidFill>
                <a:cs typeface="Arial" charset="0"/>
              </a:rPr>
              <a:t>80 </a:t>
            </a:r>
            <a:r>
              <a:rPr lang="it-IT" dirty="0" err="1" smtClean="0">
                <a:solidFill>
                  <a:srgbClr val="002060"/>
                </a:solidFill>
                <a:cs typeface="Arial" charset="0"/>
              </a:rPr>
              <a:t>D.Lgs.</a:t>
            </a:r>
            <a:r>
              <a:rPr lang="it-IT" dirty="0" smtClean="0">
                <a:solidFill>
                  <a:srgbClr val="002060"/>
                </a:solidFill>
                <a:cs typeface="Arial" charset="0"/>
              </a:rPr>
              <a:t> n. 276/2003, </a:t>
            </a:r>
            <a:r>
              <a:rPr lang="it-IT" dirty="0">
                <a:solidFill>
                  <a:srgbClr val="002060"/>
                </a:solidFill>
                <a:cs typeface="Arial" charset="0"/>
              </a:rPr>
              <a:t>fatti salvi i provvedimenti cautelari</a:t>
            </a:r>
          </a:p>
        </p:txBody>
      </p:sp>
      <p:sp>
        <p:nvSpPr>
          <p:cNvPr id="16388" name="CasellaDiTesto 6"/>
          <p:cNvSpPr txBox="1">
            <a:spLocks noChangeArrowheads="1"/>
          </p:cNvSpPr>
          <p:nvPr/>
        </p:nvSpPr>
        <p:spPr bwMode="auto">
          <a:xfrm>
            <a:off x="323528" y="3712964"/>
            <a:ext cx="8569325" cy="2308324"/>
          </a:xfrm>
          <a:prstGeom prst="rect">
            <a:avLst/>
          </a:prstGeom>
          <a:noFill/>
          <a:ln w="9525">
            <a:noFill/>
            <a:miter lim="800000"/>
            <a:headEnd/>
            <a:tailEnd/>
          </a:ln>
        </p:spPr>
        <p:txBody>
          <a:bodyPr wrap="square">
            <a:spAutoFit/>
          </a:bodyPr>
          <a:lstStyle/>
          <a:p>
            <a:pPr algn="just"/>
            <a:endParaRPr lang="it-IT" dirty="0">
              <a:solidFill>
                <a:srgbClr val="002060"/>
              </a:solidFill>
              <a:cs typeface="Arial" charset="0"/>
            </a:endParaRPr>
          </a:p>
          <a:p>
            <a:pPr algn="just">
              <a:buFont typeface="Wingdings" pitchFamily="2" charset="2"/>
              <a:buChar char="Ø"/>
            </a:pPr>
            <a:r>
              <a:rPr lang="it-IT" dirty="0">
                <a:solidFill>
                  <a:srgbClr val="002060"/>
                </a:solidFill>
                <a:cs typeface="Arial" charset="0"/>
              </a:rPr>
              <a:t> L’atto quindi tiene, anche nei confronti dei terzi (</a:t>
            </a:r>
            <a:r>
              <a:rPr lang="it-IT" dirty="0" err="1">
                <a:solidFill>
                  <a:srgbClr val="002060"/>
                </a:solidFill>
                <a:cs typeface="Arial" charset="0"/>
              </a:rPr>
              <a:t>es</a:t>
            </a:r>
            <a:r>
              <a:rPr lang="it-IT" dirty="0">
                <a:solidFill>
                  <a:srgbClr val="002060"/>
                </a:solidFill>
                <a:cs typeface="Arial" charset="0"/>
              </a:rPr>
              <a:t>: enti previdenziali) fino a diverso accertamento giudiziale in base alle previsioni di cui all’art. 80 </a:t>
            </a:r>
            <a:r>
              <a:rPr lang="it-IT" dirty="0" err="1">
                <a:solidFill>
                  <a:srgbClr val="002060"/>
                </a:solidFill>
                <a:cs typeface="Arial" charset="0"/>
              </a:rPr>
              <a:t>D.Lgs.</a:t>
            </a:r>
            <a:r>
              <a:rPr lang="it-IT" dirty="0">
                <a:solidFill>
                  <a:srgbClr val="002060"/>
                </a:solidFill>
                <a:cs typeface="Arial" charset="0"/>
              </a:rPr>
              <a:t> N. 276/2003 </a:t>
            </a:r>
          </a:p>
          <a:p>
            <a:pPr algn="just">
              <a:buFont typeface="Wingdings" pitchFamily="2" charset="2"/>
              <a:buNone/>
            </a:pPr>
            <a:endParaRPr lang="it-IT" dirty="0">
              <a:solidFill>
                <a:srgbClr val="002060"/>
              </a:solidFill>
              <a:cs typeface="Arial" charset="0"/>
            </a:endParaRPr>
          </a:p>
          <a:p>
            <a:pPr algn="just">
              <a:buFont typeface="Wingdings" pitchFamily="2" charset="2"/>
              <a:buChar char="Ø"/>
            </a:pPr>
            <a:r>
              <a:rPr lang="it-IT" dirty="0">
                <a:solidFill>
                  <a:srgbClr val="002060"/>
                </a:solidFill>
                <a:cs typeface="Arial" charset="0"/>
              </a:rPr>
              <a:t> Dal punto di vista previdenziale si ritiene </a:t>
            </a:r>
            <a:r>
              <a:rPr lang="it-IT" dirty="0" smtClean="0">
                <a:solidFill>
                  <a:srgbClr val="002060"/>
                </a:solidFill>
                <a:cs typeface="Arial" charset="0"/>
              </a:rPr>
              <a:t>che</a:t>
            </a:r>
            <a:r>
              <a:rPr lang="it-IT" dirty="0">
                <a:solidFill>
                  <a:srgbClr val="002060"/>
                </a:solidFill>
                <a:cs typeface="Arial" charset="0"/>
              </a:rPr>
              <a:t> </a:t>
            </a:r>
            <a:r>
              <a:rPr lang="it-IT" dirty="0" smtClean="0">
                <a:solidFill>
                  <a:srgbClr val="002060"/>
                </a:solidFill>
                <a:cs typeface="Arial" charset="0"/>
              </a:rPr>
              <a:t>possa </a:t>
            </a:r>
            <a:r>
              <a:rPr lang="it-IT" dirty="0">
                <a:solidFill>
                  <a:srgbClr val="002060"/>
                </a:solidFill>
                <a:cs typeface="Arial" charset="0"/>
              </a:rPr>
              <a:t>determinare la riduzione fino alla misura degli interessi legali (1%) delle sanzioni amministrative ai sensi dell’art. 116, c. 15 L. </a:t>
            </a:r>
            <a:r>
              <a:rPr lang="it-IT" dirty="0" smtClean="0">
                <a:solidFill>
                  <a:srgbClr val="002060"/>
                </a:solidFill>
                <a:cs typeface="Arial" charset="0"/>
              </a:rPr>
              <a:t>388/2000 </a:t>
            </a:r>
            <a:r>
              <a:rPr lang="it-IT" dirty="0">
                <a:solidFill>
                  <a:srgbClr val="002060"/>
                </a:solidFill>
                <a:cs typeface="Arial" charset="0"/>
              </a:rPr>
              <a:t>per “rilevanti incertezze interpretative”</a:t>
            </a:r>
          </a:p>
        </p:txBody>
      </p:sp>
      <p:sp>
        <p:nvSpPr>
          <p:cNvPr id="16389" name="Text Box 6"/>
          <p:cNvSpPr txBox="1">
            <a:spLocks noChangeArrowheads="1"/>
          </p:cNvSpPr>
          <p:nvPr/>
        </p:nvSpPr>
        <p:spPr bwMode="auto">
          <a:xfrm>
            <a:off x="539750" y="549275"/>
            <a:ext cx="7924800" cy="400050"/>
          </a:xfrm>
          <a:prstGeom prst="rect">
            <a:avLst/>
          </a:prstGeom>
          <a:noFill/>
          <a:ln w="9525">
            <a:noFill/>
            <a:miter lim="800000"/>
            <a:headEnd/>
            <a:tailEnd/>
          </a:ln>
        </p:spPr>
        <p:txBody>
          <a:bodyPr>
            <a:spAutoFit/>
          </a:bodyPr>
          <a:lstStyle/>
          <a:p>
            <a:pPr algn="ctr">
              <a:spcBef>
                <a:spcPct val="50000"/>
              </a:spcBef>
            </a:pPr>
            <a:r>
              <a:rPr lang="it-IT" sz="2000" b="1">
                <a:solidFill>
                  <a:srgbClr val="002060"/>
                </a:solidFill>
                <a:cs typeface="Arial" charset="0"/>
              </a:rPr>
              <a:t>EFFETTI DELLA CERTIFICAZIONE </a:t>
            </a:r>
          </a:p>
        </p:txBody>
      </p:sp>
      <p:sp>
        <p:nvSpPr>
          <p:cNvPr id="12" name="AutoShape 3"/>
          <p:cNvSpPr>
            <a:spLocks noChangeArrowheads="1"/>
          </p:cNvSpPr>
          <p:nvPr/>
        </p:nvSpPr>
        <p:spPr bwMode="auto">
          <a:xfrm>
            <a:off x="2915816" y="1124744"/>
            <a:ext cx="3097212" cy="576263"/>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fontAlgn="auto">
              <a:spcBef>
                <a:spcPts val="0"/>
              </a:spcBef>
              <a:spcAft>
                <a:spcPts val="0"/>
              </a:spcAft>
              <a:defRPr/>
            </a:pPr>
            <a:r>
              <a:rPr lang="it-IT" sz="2000" b="1" dirty="0">
                <a:solidFill>
                  <a:schemeClr val="bg1"/>
                </a:solidFill>
                <a:latin typeface="Times New Roman" pitchFamily="18" charset="0"/>
                <a:cs typeface="Times New Roman" pitchFamily="18" charset="0"/>
              </a:rPr>
              <a:t>Art. 79 </a:t>
            </a:r>
            <a:r>
              <a:rPr lang="it-IT" sz="2000" b="1" dirty="0" err="1">
                <a:solidFill>
                  <a:schemeClr val="bg1"/>
                </a:solidFill>
                <a:latin typeface="Times New Roman" pitchFamily="18" charset="0"/>
                <a:cs typeface="Times New Roman" pitchFamily="18" charset="0"/>
              </a:rPr>
              <a:t>D.Lgs.</a:t>
            </a:r>
            <a:r>
              <a:rPr lang="it-IT" sz="2000" b="1" dirty="0">
                <a:solidFill>
                  <a:schemeClr val="bg1"/>
                </a:solidFill>
                <a:latin typeface="Times New Roman" pitchFamily="18" charset="0"/>
                <a:cs typeface="Times New Roman" pitchFamily="18" charset="0"/>
              </a:rPr>
              <a:t> n. 276/2003</a:t>
            </a:r>
          </a:p>
        </p:txBody>
      </p:sp>
      <p:sp>
        <p:nvSpPr>
          <p:cNvPr id="16392" name="AutoShape 13"/>
          <p:cNvSpPr>
            <a:spLocks noChangeArrowheads="1"/>
          </p:cNvSpPr>
          <p:nvPr/>
        </p:nvSpPr>
        <p:spPr bwMode="auto">
          <a:xfrm>
            <a:off x="4211960" y="3140769"/>
            <a:ext cx="503238" cy="576263"/>
          </a:xfrm>
          <a:prstGeom prst="downArrow">
            <a:avLst>
              <a:gd name="adj1" fmla="val 50000"/>
              <a:gd name="adj2" fmla="val 50395"/>
            </a:avLst>
          </a:prstGeom>
          <a:solidFill>
            <a:srgbClr val="558ED5"/>
          </a:solidFill>
          <a:ln w="9525">
            <a:solidFill>
              <a:schemeClr val="tx1"/>
            </a:solidFill>
            <a:miter lim="800000"/>
            <a:headEnd/>
            <a:tailEnd/>
          </a:ln>
        </p:spPr>
        <p:txBody>
          <a:bodyPr wrap="none" anchor="ctr"/>
          <a:lstStyle/>
          <a:p>
            <a:pPr algn="ctr"/>
            <a:endParaRPr lang="it-IT">
              <a:solidFill>
                <a:srgbClr val="000000"/>
              </a:solidFill>
              <a:latin typeface="Calibri" pitchFamily="34" charset="0"/>
            </a:endParaRPr>
          </a:p>
        </p:txBody>
      </p:sp>
      <p:sp>
        <p:nvSpPr>
          <p:cNvPr id="11"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t>© Riproduzione riservata</a:t>
            </a:r>
            <a:endParaRPr lang="it-IT" sz="1050" dirty="0"/>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7" name="Rectangle 3"/>
          <p:cNvSpPr>
            <a:spLocks noGrp="1" noChangeArrowheads="1"/>
          </p:cNvSpPr>
          <p:nvPr>
            <p:ph idx="4294967295"/>
          </p:nvPr>
        </p:nvSpPr>
        <p:spPr>
          <a:xfrm>
            <a:off x="539552" y="1916832"/>
            <a:ext cx="8424862" cy="3889375"/>
          </a:xfrm>
        </p:spPr>
        <p:txBody>
          <a:bodyPr/>
          <a:lstStyle/>
          <a:p>
            <a:pPr marL="0" indent="0" algn="just" eaLnBrk="1" hangingPunct="1">
              <a:lnSpc>
                <a:spcPct val="130000"/>
              </a:lnSpc>
              <a:buFontTx/>
              <a:buNone/>
            </a:pPr>
            <a:endParaRPr lang="it-IT" sz="2000" b="1" dirty="0" smtClean="0">
              <a:solidFill>
                <a:srgbClr val="002060"/>
              </a:solidFill>
            </a:endParaRPr>
          </a:p>
          <a:p>
            <a:pPr marL="0" indent="0" algn="just" eaLnBrk="1" hangingPunct="1">
              <a:lnSpc>
                <a:spcPct val="130000"/>
              </a:lnSpc>
              <a:buFont typeface="Wingdings" pitchFamily="2" charset="2"/>
              <a:buChar char="Ø"/>
            </a:pPr>
            <a:r>
              <a:rPr lang="it-IT" sz="2000" dirty="0" smtClean="0">
                <a:solidFill>
                  <a:srgbClr val="002060"/>
                </a:solidFill>
              </a:rPr>
              <a:t> </a:t>
            </a:r>
            <a:r>
              <a:rPr lang="it-IT" sz="2000" dirty="0" smtClean="0">
                <a:solidFill>
                  <a:srgbClr val="002060"/>
                </a:solidFill>
                <a:latin typeface="Arial" charset="0"/>
                <a:cs typeface="Arial" charset="0"/>
              </a:rPr>
              <a:t>Scarsa confidenza con le Commissioni di certificazione</a:t>
            </a:r>
          </a:p>
          <a:p>
            <a:pPr marL="0" indent="0" algn="just" eaLnBrk="1" hangingPunct="1">
              <a:lnSpc>
                <a:spcPct val="130000"/>
              </a:lnSpc>
              <a:buFont typeface="Wingdings" pitchFamily="2" charset="2"/>
              <a:buChar char="Ø"/>
            </a:pPr>
            <a:r>
              <a:rPr lang="it-IT" sz="2000" dirty="0" smtClean="0">
                <a:solidFill>
                  <a:srgbClr val="002060"/>
                </a:solidFill>
                <a:latin typeface="Arial" charset="0"/>
                <a:cs typeface="Arial" charset="0"/>
              </a:rPr>
              <a:t> Rischio di non ottenere la certificazione</a:t>
            </a:r>
          </a:p>
          <a:p>
            <a:pPr marL="0" indent="0" algn="just" eaLnBrk="1" hangingPunct="1">
              <a:lnSpc>
                <a:spcPct val="130000"/>
              </a:lnSpc>
              <a:buFont typeface="Wingdings" pitchFamily="2" charset="2"/>
              <a:buChar char="Ø"/>
            </a:pPr>
            <a:r>
              <a:rPr lang="it-IT" sz="2000" dirty="0" smtClean="0">
                <a:solidFill>
                  <a:srgbClr val="002060"/>
                </a:solidFill>
                <a:latin typeface="Arial" charset="0"/>
                <a:cs typeface="Arial" charset="0"/>
              </a:rPr>
              <a:t> Possibilità di impugnare comunque l’atto davanti al giudice</a:t>
            </a:r>
          </a:p>
          <a:p>
            <a:pPr marL="0" indent="0" algn="just" eaLnBrk="1" hangingPunct="1">
              <a:lnSpc>
                <a:spcPct val="130000"/>
              </a:lnSpc>
              <a:buFont typeface="Wingdings" pitchFamily="2" charset="2"/>
              <a:buChar char="Ø"/>
            </a:pPr>
            <a:r>
              <a:rPr lang="it-IT" sz="2000" dirty="0" smtClean="0">
                <a:solidFill>
                  <a:srgbClr val="002060"/>
                </a:solidFill>
                <a:latin typeface="Arial" charset="0"/>
                <a:cs typeface="Arial" charset="0"/>
              </a:rPr>
              <a:t> Validità solo per il futuro</a:t>
            </a:r>
          </a:p>
          <a:p>
            <a:pPr marL="0" indent="0" algn="just" eaLnBrk="1" hangingPunct="1">
              <a:lnSpc>
                <a:spcPct val="130000"/>
              </a:lnSpc>
              <a:buFontTx/>
              <a:buNone/>
            </a:pPr>
            <a:endParaRPr lang="it-IT" sz="1600" dirty="0" smtClean="0">
              <a:solidFill>
                <a:srgbClr val="002060"/>
              </a:solidFill>
              <a:latin typeface="Arial" charset="0"/>
              <a:cs typeface="Arial" charset="0"/>
            </a:endParaRPr>
          </a:p>
        </p:txBody>
      </p:sp>
      <p:sp>
        <p:nvSpPr>
          <p:cNvPr id="7" name="Rectangle 2"/>
          <p:cNvSpPr txBox="1">
            <a:spLocks noChangeArrowheads="1"/>
          </p:cNvSpPr>
          <p:nvPr/>
        </p:nvSpPr>
        <p:spPr>
          <a:xfrm>
            <a:off x="755650" y="908050"/>
            <a:ext cx="7848600" cy="649288"/>
          </a:xfrm>
          <a:prstGeom prst="rect">
            <a:avLst/>
          </a:prstGeom>
        </p:spPr>
        <p:txBody>
          <a:bodyPr lIns="90000" tIns="90000"/>
          <a:lstStyle/>
          <a:p>
            <a:pPr algn="ctr" defTabSz="762000" eaLnBrk="0" fontAlgn="auto" hangingPunct="0">
              <a:spcBef>
                <a:spcPts val="0"/>
              </a:spcBef>
              <a:spcAft>
                <a:spcPts val="0"/>
              </a:spcAft>
              <a:defRPr/>
            </a:pPr>
            <a:r>
              <a:rPr lang="it-IT" sz="2000" b="1" dirty="0">
                <a:solidFill>
                  <a:srgbClr val="002060"/>
                </a:solidFill>
                <a:latin typeface="Arial" pitchFamily="34" charset="0"/>
                <a:cs typeface="Arial" pitchFamily="34" charset="0"/>
              </a:rPr>
              <a:t>MOTIVI DELLO SCARSO SUCCESSO DELLA CERTIFICAZIONE</a:t>
            </a:r>
            <a:endParaRPr lang="it-IT" sz="2000" kern="0" dirty="0">
              <a:solidFill>
                <a:srgbClr val="002060"/>
              </a:solidFill>
              <a:latin typeface="Arial" pitchFamily="34" charset="0"/>
              <a:cs typeface="Arial" pitchFamily="34" charset="0"/>
            </a:endParaRPr>
          </a:p>
        </p:txBody>
      </p:sp>
      <p:sp>
        <p:nvSpPr>
          <p:cNvPr id="8"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solidFill>
                  <a:prstClr val="black">
                    <a:tint val="75000"/>
                  </a:prstClr>
                </a:solidFill>
              </a:rPr>
              <a:t>© Riproduzione riservata</a:t>
            </a:r>
            <a:endParaRPr lang="it-IT" sz="1050" dirty="0">
              <a:solidFill>
                <a:prstClr val="black">
                  <a:tint val="75000"/>
                </a:prstClr>
              </a:solidFill>
            </a:endParaRPr>
          </a:p>
        </p:txBody>
      </p:sp>
      <p:sp>
        <p:nvSpPr>
          <p:cNvPr id="10"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AAC54BC1-652C-4BAC-851B-7CC49B9D9BF5}" type="slidenum">
              <a:rPr lang="it-IT" sz="1200">
                <a:solidFill>
                  <a:prstClr val="black">
                    <a:tint val="75000"/>
                  </a:prstClr>
                </a:solidFill>
                <a:latin typeface="+mn-lt"/>
              </a:rPr>
              <a:pPr algn="ctr" fontAlgn="auto">
                <a:spcBef>
                  <a:spcPts val="0"/>
                </a:spcBef>
                <a:spcAft>
                  <a:spcPts val="0"/>
                </a:spcAft>
                <a:defRPr/>
              </a:pPr>
              <a:t>49</a:t>
            </a:fld>
            <a:endParaRPr lang="it-IT" sz="1200" dirty="0">
              <a:solidFill>
                <a:prstClr val="black">
                  <a:tint val="75000"/>
                </a:prstClr>
              </a:solidFill>
              <a:latin typeface="+mn-lt"/>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158147"/>
                                        </p:tgtEl>
                                        <p:attrNameLst>
                                          <p:attrName>style.visibility</p:attrName>
                                        </p:attrNameLst>
                                      </p:cBhvr>
                                      <p:to>
                                        <p:strVal val="visible"/>
                                      </p:to>
                                    </p:set>
                                    <p:animEffect transition="in" filter="diamond(in)">
                                      <p:cBhvr>
                                        <p:cTn id="7" dur="2000"/>
                                        <p:tgtEl>
                                          <p:spTgt spid="115814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8147"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p:spPr>
        <p:txBody>
          <a:bodyPr/>
          <a:lstStyle/>
          <a:p>
            <a:r>
              <a:rPr lang="it-IT" sz="2800" b="1" dirty="0" smtClean="0">
                <a:solidFill>
                  <a:srgbClr val="002060"/>
                </a:solidFill>
                <a:latin typeface="Arial" pitchFamily="34" charset="0"/>
                <a:cs typeface="Arial" pitchFamily="34" charset="0"/>
              </a:rPr>
              <a:t>Le principali novità del Jobs </a:t>
            </a:r>
            <a:r>
              <a:rPr lang="it-IT" sz="2800" b="1" dirty="0" err="1" smtClean="0">
                <a:solidFill>
                  <a:srgbClr val="002060"/>
                </a:solidFill>
                <a:latin typeface="Arial" pitchFamily="34" charset="0"/>
                <a:cs typeface="Arial" pitchFamily="34" charset="0"/>
              </a:rPr>
              <a:t>act</a:t>
            </a:r>
            <a:endParaRPr lang="it-IT" sz="2800" b="1" dirty="0" smtClean="0">
              <a:solidFill>
                <a:srgbClr val="002060"/>
              </a:solidFill>
              <a:latin typeface="Arial" pitchFamily="34" charset="0"/>
              <a:cs typeface="Arial" pitchFamily="34" charset="0"/>
            </a:endParaRPr>
          </a:p>
        </p:txBody>
      </p:sp>
      <p:sp>
        <p:nvSpPr>
          <p:cNvPr id="4" name="Segnaposto piè di pagina 3"/>
          <p:cNvSpPr>
            <a:spLocks noGrp="1"/>
          </p:cNvSpPr>
          <p:nvPr>
            <p:ph type="ftr" sz="quarter" idx="11"/>
          </p:nvPr>
        </p:nvSpPr>
        <p:spPr/>
        <p:txBody>
          <a:bodyPr/>
          <a:lstStyle/>
          <a:p>
            <a:pPr>
              <a:defRPr/>
            </a:pPr>
            <a:r>
              <a:rPr lang="it-IT" dirty="0"/>
              <a:t>5</a:t>
            </a:r>
            <a:endParaRPr lang="it-IT" dirty="0"/>
          </a:p>
        </p:txBody>
      </p:sp>
      <p:sp>
        <p:nvSpPr>
          <p:cNvPr id="5" name="Segnaposto numero diapositiva 4"/>
          <p:cNvSpPr>
            <a:spLocks noGrp="1"/>
          </p:cNvSpPr>
          <p:nvPr>
            <p:ph type="sldNum" sz="quarter" idx="12"/>
          </p:nvPr>
        </p:nvSpPr>
        <p:spPr/>
        <p:txBody>
          <a:bodyPr/>
          <a:lstStyle/>
          <a:p>
            <a:pPr>
              <a:defRPr/>
            </a:pPr>
            <a:fld id="{7614B5DF-AE46-42CF-853B-82A993C99F95}" type="slidenum">
              <a:rPr lang="it-IT" smtClean="0"/>
              <a:pPr>
                <a:defRPr/>
              </a:pPr>
              <a:t>5</a:t>
            </a:fld>
            <a:endParaRPr lang="it-IT"/>
          </a:p>
        </p:txBody>
      </p:sp>
      <p:sp>
        <p:nvSpPr>
          <p:cNvPr id="6" name="CasellaDiTesto 5"/>
          <p:cNvSpPr txBox="1"/>
          <p:nvPr/>
        </p:nvSpPr>
        <p:spPr>
          <a:xfrm>
            <a:off x="467545" y="1196752"/>
            <a:ext cx="7992888" cy="4801314"/>
          </a:xfrm>
          <a:prstGeom prst="rect">
            <a:avLst/>
          </a:prstGeom>
          <a:noFill/>
        </p:spPr>
        <p:txBody>
          <a:bodyPr wrap="square" rtlCol="0">
            <a:spAutoFit/>
          </a:bodyPr>
          <a:lstStyle/>
          <a:p>
            <a:pPr algn="just">
              <a:buFont typeface="Arial" pitchFamily="34" charset="0"/>
              <a:buChar char="•"/>
            </a:pPr>
            <a:r>
              <a:rPr lang="it-IT" sz="1600" dirty="0" smtClean="0">
                <a:solidFill>
                  <a:srgbClr val="002060"/>
                </a:solidFill>
              </a:rPr>
              <a:t> contratto a tempo  indeterminato a tutele crescenti (cambiamo le norme sulle conseguenze del licenziamento);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ammortizzatori sociali in caso di cessazione del rapporto di lavoro (NASPI),</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nuova disciplina degli ammortizzatori sociali in costanza di rapporto di lavoro;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un decreto dedicato alle diverse tipologie contrattuali (contratto a termine, collaborazioni, somministrazione di lavoro ecc..);</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nuove norme sulla conciliazione dei tempi di vita e lavoro;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riorganizzazione della disciplina riguardante le politiche attive per il lavoro;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introduzione della procedura di convalida delle dimissioni on </a:t>
            </a:r>
            <a:r>
              <a:rPr lang="it-IT" sz="1600" dirty="0" err="1" smtClean="0">
                <a:solidFill>
                  <a:srgbClr val="002060"/>
                </a:solidFill>
              </a:rPr>
              <a:t>line</a:t>
            </a:r>
            <a:r>
              <a:rPr lang="it-IT" sz="1600" dirty="0" smtClean="0">
                <a:solidFill>
                  <a:srgbClr val="002060"/>
                </a:solidFill>
              </a:rPr>
              <a:t>;</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modifiche allo Statuto dei Lavoratori, in particolare alla disciplina dei controlli a distanza dei lavoratori. </a:t>
            </a:r>
          </a:p>
          <a:p>
            <a:pPr>
              <a:buFont typeface="Arial" pitchFamily="34" charset="0"/>
              <a:buChar char="•"/>
            </a:pPr>
            <a:endParaRPr lang="it-IT" dirty="0" smtClean="0"/>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604084"/>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2554545"/>
          </a:xfrm>
          <a:prstGeom prst="rect">
            <a:avLst/>
          </a:prstGeom>
        </p:spPr>
        <p:txBody>
          <a:bodyPr wrap="square">
            <a:spAutoFit/>
          </a:bodyPr>
          <a:lstStyle/>
          <a:p>
            <a:pPr algn="ctr"/>
            <a:r>
              <a:rPr lang="it-IT" sz="3600" b="1" dirty="0" smtClean="0">
                <a:solidFill>
                  <a:srgbClr val="002060"/>
                </a:solidFill>
              </a:rPr>
              <a:t>GRAZIE PER L’ATTENZIONE</a:t>
            </a:r>
          </a:p>
          <a:p>
            <a:pPr algn="ctr"/>
            <a:r>
              <a:rPr lang="it-IT" sz="3600" dirty="0" smtClean="0">
                <a:solidFill>
                  <a:srgbClr val="002060"/>
                </a:solidFill>
              </a:rPr>
              <a:t>Avv. </a:t>
            </a:r>
            <a:r>
              <a:rPr lang="it-IT" sz="3600" dirty="0" smtClean="0">
                <a:solidFill>
                  <a:srgbClr val="002060"/>
                </a:solidFill>
              </a:rPr>
              <a:t>Simone Carrà</a:t>
            </a:r>
            <a:endParaRPr lang="it-IT" sz="3600" dirty="0" smtClean="0">
              <a:solidFill>
                <a:srgbClr val="002060"/>
              </a:solidFill>
            </a:endParaRPr>
          </a:p>
          <a:p>
            <a:pPr algn="ctr"/>
            <a:endParaRPr lang="it-IT" sz="3600" b="1" dirty="0">
              <a:solidFill>
                <a:srgbClr val="002060"/>
              </a:solidFill>
            </a:endParaRPr>
          </a:p>
          <a:p>
            <a:pPr algn="ctr"/>
            <a:r>
              <a:rPr lang="it-IT" sz="2400" b="1" dirty="0" smtClean="0">
                <a:solidFill>
                  <a:srgbClr val="002060"/>
                </a:solidFill>
              </a:rPr>
              <a:t>s.carra</a:t>
            </a:r>
            <a:r>
              <a:rPr lang="it-IT" sz="2400" b="1" dirty="0" smtClean="0">
                <a:solidFill>
                  <a:srgbClr val="002060"/>
                </a:solidFill>
              </a:rPr>
              <a:t>@lablaw.com</a:t>
            </a:r>
            <a:endParaRPr lang="it-IT" sz="2400" b="1" dirty="0" smtClean="0">
              <a:solidFill>
                <a:srgbClr val="002060"/>
              </a:solidFill>
            </a:endParaRPr>
          </a:p>
          <a:p>
            <a:pPr algn="ctr"/>
            <a:endParaRPr lang="it-IT" sz="2800" b="1" u="sng" dirty="0" smtClean="0">
              <a:solidFill>
                <a:srgbClr val="002060"/>
              </a:solidFill>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923330"/>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ctr"/>
            <a:r>
              <a:rPr lang="it-IT" b="1" dirty="0" smtClean="0">
                <a:solidFill>
                  <a:schemeClr val="tx2">
                    <a:lumMod val="75000"/>
                  </a:schemeClr>
                </a:solidFill>
              </a:rPr>
              <a:t> </a:t>
            </a:r>
            <a:endParaRPr lang="it-IT" dirty="0" smtClean="0">
              <a:solidFill>
                <a:schemeClr val="accent1">
                  <a:lumMod val="50000"/>
                </a:schemeClr>
              </a:solidFill>
            </a:endParaRPr>
          </a:p>
        </p:txBody>
      </p:sp>
      <p:sp>
        <p:nvSpPr>
          <p:cNvPr id="16" name="Segnaposto piè di pagina 15"/>
          <p:cNvSpPr>
            <a:spLocks noGrp="1"/>
          </p:cNvSpPr>
          <p:nvPr>
            <p:ph type="ftr" sz="quarter" idx="11"/>
          </p:nvPr>
        </p:nvSpPr>
        <p:spPr/>
        <p:txBody>
          <a:bodyPr/>
          <a:lstStyle/>
          <a:p>
            <a:pPr>
              <a:defRPr/>
            </a:pPr>
            <a:r>
              <a:rPr lang="it-IT" dirty="0" smtClean="0"/>
              <a:t>50</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numero diapositiva 3"/>
          <p:cNvSpPr>
            <a:spLocks noGrp="1"/>
          </p:cNvSpPr>
          <p:nvPr>
            <p:ph type="sldNum" sz="quarter" idx="4294967295"/>
          </p:nvPr>
        </p:nvSpPr>
        <p:spPr>
          <a:xfrm>
            <a:off x="1120775" y="188913"/>
            <a:ext cx="2895600" cy="365125"/>
          </a:xfrm>
          <a:prstGeom prst="rect">
            <a:avLst/>
          </a:prstGeom>
          <a:extLst/>
        </p:spPr>
        <p:txBody>
          <a:bodyPr/>
          <a:lstStyle>
            <a:lvl1pPr defTabSz="457200">
              <a:defRPr sz="2000">
                <a:solidFill>
                  <a:schemeClr val="bg2"/>
                </a:solidFill>
                <a:latin typeface="Arial" charset="0"/>
              </a:defRPr>
            </a:lvl1pPr>
            <a:lvl2pPr defTabSz="457200">
              <a:defRPr sz="2000">
                <a:solidFill>
                  <a:schemeClr val="bg2"/>
                </a:solidFill>
                <a:latin typeface="Arial" charset="0"/>
              </a:defRPr>
            </a:lvl2pPr>
            <a:lvl3pPr defTabSz="457200">
              <a:defRPr sz="2000">
                <a:solidFill>
                  <a:schemeClr val="bg2"/>
                </a:solidFill>
                <a:latin typeface="Arial" charset="0"/>
              </a:defRPr>
            </a:lvl3pPr>
            <a:lvl4pPr defTabSz="457200">
              <a:defRPr sz="2000">
                <a:solidFill>
                  <a:schemeClr val="bg2"/>
                </a:solidFill>
                <a:latin typeface="Arial" charset="0"/>
              </a:defRPr>
            </a:lvl4pPr>
            <a:lvl5pPr defTabSz="457200">
              <a:defRPr sz="2000">
                <a:solidFill>
                  <a:schemeClr val="bg2"/>
                </a:solidFill>
                <a:latin typeface="Arial" charset="0"/>
              </a:defRPr>
            </a:lvl5pPr>
            <a:lvl6pPr defTabSz="457200" eaLnBrk="0" hangingPunct="0">
              <a:defRPr sz="2000">
                <a:solidFill>
                  <a:schemeClr val="bg2"/>
                </a:solidFill>
                <a:latin typeface="Arial" charset="0"/>
              </a:defRPr>
            </a:lvl6pPr>
            <a:lvl7pPr defTabSz="457200" eaLnBrk="0" hangingPunct="0">
              <a:defRPr sz="2000">
                <a:solidFill>
                  <a:schemeClr val="bg2"/>
                </a:solidFill>
                <a:latin typeface="Arial" charset="0"/>
              </a:defRPr>
            </a:lvl7pPr>
            <a:lvl8pPr defTabSz="457200" eaLnBrk="0" hangingPunct="0">
              <a:defRPr sz="2000">
                <a:solidFill>
                  <a:schemeClr val="bg2"/>
                </a:solidFill>
                <a:latin typeface="Arial" charset="0"/>
              </a:defRPr>
            </a:lvl8pPr>
            <a:lvl9pPr defTabSz="457200" eaLnBrk="0" hangingPunct="0">
              <a:defRPr sz="2000">
                <a:solidFill>
                  <a:schemeClr val="bg2"/>
                </a:solidFill>
                <a:latin typeface="Arial" charset="0"/>
              </a:defRPr>
            </a:lvl9pPr>
          </a:lstStyle>
          <a:p>
            <a:pPr algn="l">
              <a:defRPr/>
            </a:pPr>
            <a:fld id="{2C2D8961-652C-4376-98F5-C311C60505FE}" type="slidenum">
              <a:rPr lang="it-IT" altLang="it-IT" sz="1400" smtClean="0">
                <a:solidFill>
                  <a:srgbClr val="000000"/>
                </a:solidFill>
              </a:rPr>
              <a:pPr algn="l">
                <a:defRPr/>
              </a:pPr>
              <a:t>51</a:t>
            </a:fld>
            <a:endParaRPr lang="it-IT" altLang="it-IT" sz="1400" smtClean="0">
              <a:solidFill>
                <a:srgbClr val="000000"/>
              </a:solidFill>
            </a:endParaRPr>
          </a:p>
        </p:txBody>
      </p:sp>
      <p:sp>
        <p:nvSpPr>
          <p:cNvPr id="5" name="Rectangle 4"/>
          <p:cNvSpPr>
            <a:spLocks noChangeArrowheads="1"/>
          </p:cNvSpPr>
          <p:nvPr/>
        </p:nvSpPr>
        <p:spPr bwMode="auto">
          <a:xfrm>
            <a:off x="158750" y="116632"/>
            <a:ext cx="8826500" cy="360363"/>
          </a:xfrm>
          <a:prstGeom prst="rect">
            <a:avLst/>
          </a:prstGeom>
          <a:solidFill>
            <a:schemeClr val="bg1"/>
          </a:solidFill>
          <a:ln w="9525">
            <a:solidFill>
              <a:schemeClr val="bg1"/>
            </a:solidFill>
            <a:miter lim="800000"/>
            <a:headEnd/>
            <a:tailEnd/>
          </a:ln>
        </p:spPr>
        <p:txBody>
          <a:bodyPr anchor="ctr"/>
          <a:lstStyle/>
          <a:p>
            <a:pPr algn="ctr" defTabSz="914400">
              <a:defRPr/>
            </a:pPr>
            <a:r>
              <a:rPr lang="it-IT" sz="2000" b="1" dirty="0">
                <a:solidFill>
                  <a:srgbClr val="333399"/>
                </a:solidFill>
                <a:latin typeface="Arial" pitchFamily="34" charset="0"/>
                <a:cs typeface="+mn-cs"/>
              </a:rPr>
              <a:t>I NOSTRI UFFICI</a:t>
            </a:r>
          </a:p>
        </p:txBody>
      </p:sp>
      <p:sp>
        <p:nvSpPr>
          <p:cNvPr id="50180" name="Text Box 2"/>
          <p:cNvSpPr txBox="1">
            <a:spLocks noChangeArrowheads="1"/>
          </p:cNvSpPr>
          <p:nvPr/>
        </p:nvSpPr>
        <p:spPr bwMode="auto">
          <a:xfrm>
            <a:off x="717550" y="2348880"/>
            <a:ext cx="2082800" cy="2865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algn="ctr" defTabSz="914400" eaLnBrk="1" hangingPunct="1">
              <a:spcAft>
                <a:spcPts val="1000"/>
              </a:spcAft>
            </a:pPr>
            <a:r>
              <a:rPr lang="it-IT" altLang="it-IT" b="1" noProof="1">
                <a:solidFill>
                  <a:srgbClr val="333399"/>
                </a:solidFill>
                <a:latin typeface="Arial" charset="0"/>
              </a:rPr>
              <a:t>LABLAW Roma</a:t>
            </a:r>
          </a:p>
          <a:p>
            <a:pPr algn="ctr" defTabSz="914400" eaLnBrk="1" hangingPunct="1">
              <a:spcAft>
                <a:spcPts val="1000"/>
              </a:spcAft>
            </a:pPr>
            <a:r>
              <a:rPr lang="it-IT" altLang="it-IT" sz="1400" dirty="0">
                <a:solidFill>
                  <a:srgbClr val="000000"/>
                </a:solidFill>
                <a:latin typeface="Arial" charset="0"/>
              </a:rPr>
              <a:t>Via Vittoria Colonna, 40</a:t>
            </a:r>
            <a:br>
              <a:rPr lang="it-IT" altLang="it-IT" sz="1400" dirty="0">
                <a:solidFill>
                  <a:srgbClr val="000000"/>
                </a:solidFill>
                <a:latin typeface="Arial" charset="0"/>
              </a:rPr>
            </a:br>
            <a:r>
              <a:rPr lang="it-IT" altLang="it-IT" sz="1400" dirty="0">
                <a:solidFill>
                  <a:srgbClr val="000000"/>
                </a:solidFill>
                <a:latin typeface="Arial" charset="0"/>
              </a:rPr>
              <a:t>00193 Roma</a:t>
            </a:r>
            <a:br>
              <a:rPr lang="it-IT" altLang="it-IT" sz="1400" dirty="0">
                <a:solidFill>
                  <a:srgbClr val="000000"/>
                </a:solidFill>
                <a:latin typeface="Arial" charset="0"/>
              </a:rPr>
            </a:br>
            <a:r>
              <a:rPr lang="it-IT" altLang="it-IT" sz="1400" dirty="0">
                <a:solidFill>
                  <a:srgbClr val="000000"/>
                </a:solidFill>
                <a:latin typeface="Arial" charset="0"/>
              </a:rPr>
              <a:t/>
            </a:r>
            <a:br>
              <a:rPr lang="it-IT" altLang="it-IT" sz="1400" dirty="0">
                <a:solidFill>
                  <a:srgbClr val="000000"/>
                </a:solidFill>
                <a:latin typeface="Arial" charset="0"/>
              </a:rPr>
            </a:br>
            <a:r>
              <a:rPr lang="it-IT" altLang="it-IT" sz="1400" dirty="0" err="1">
                <a:solidFill>
                  <a:srgbClr val="000000"/>
                </a:solidFill>
                <a:latin typeface="Arial" charset="0"/>
              </a:rPr>
              <a:t>Tel</a:t>
            </a:r>
            <a:r>
              <a:rPr lang="it-IT" altLang="it-IT" sz="1400" dirty="0">
                <a:solidFill>
                  <a:srgbClr val="000000"/>
                </a:solidFill>
                <a:latin typeface="Arial" charset="0"/>
              </a:rPr>
              <a:t>: +39 06 36 00 23 65</a:t>
            </a:r>
            <a:br>
              <a:rPr lang="it-IT" altLang="it-IT" sz="1400" dirty="0">
                <a:solidFill>
                  <a:srgbClr val="000000"/>
                </a:solidFill>
                <a:latin typeface="Arial" charset="0"/>
              </a:rPr>
            </a:br>
            <a:r>
              <a:rPr lang="it-IT" altLang="it-IT" sz="1400" dirty="0">
                <a:solidFill>
                  <a:srgbClr val="000000"/>
                </a:solidFill>
                <a:latin typeface="Arial" charset="0"/>
              </a:rPr>
              <a:t>Fax: +39 06 32 42 344</a:t>
            </a:r>
          </a:p>
        </p:txBody>
      </p:sp>
      <p:sp>
        <p:nvSpPr>
          <p:cNvPr id="7" name="Text Box 3"/>
          <p:cNvSpPr txBox="1">
            <a:spLocks noChangeArrowheads="1"/>
          </p:cNvSpPr>
          <p:nvPr/>
        </p:nvSpPr>
        <p:spPr bwMode="auto">
          <a:xfrm>
            <a:off x="6354763" y="1970088"/>
            <a:ext cx="2363787" cy="2522537"/>
          </a:xfrm>
          <a:prstGeom prst="rect">
            <a:avLst/>
          </a:prstGeom>
          <a:solidFill>
            <a:srgbClr val="FFFFFF"/>
          </a:solidFill>
          <a:ln w="9525">
            <a:noFill/>
            <a:miter lim="800000"/>
            <a:headEnd/>
            <a:tailEnd/>
          </a:ln>
        </p:spPr>
        <p:txBody>
          <a:bodyPr lIns="0" tIns="0" rIns="0" bIns="0"/>
          <a:lstStyle/>
          <a:p>
            <a:pPr algn="ctr" defTabSz="914400">
              <a:spcAft>
                <a:spcPts val="1000"/>
              </a:spcAft>
              <a:defRPr/>
            </a:pP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b="1" noProof="1">
                <a:solidFill>
                  <a:srgbClr val="333399"/>
                </a:solidFill>
                <a:latin typeface="Arial"/>
                <a:cs typeface="+mn-cs"/>
              </a:rPr>
              <a:t>LABLAW Padova</a:t>
            </a:r>
          </a:p>
          <a:p>
            <a:pPr algn="ctr" defTabSz="914400">
              <a:spcAft>
                <a:spcPts val="1000"/>
              </a:spcAft>
              <a:defRPr/>
            </a:pPr>
            <a:r>
              <a:rPr lang="it-IT" sz="1400" dirty="0">
                <a:solidFill>
                  <a:srgbClr val="000000"/>
                </a:solidFill>
                <a:latin typeface="Arial"/>
                <a:cs typeface="Arial" pitchFamily="34" charset="0"/>
              </a:rPr>
              <a:t>Piazza Alcide De Gasperi, 47</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35122 Padova</a:t>
            </a:r>
          </a:p>
          <a:p>
            <a:pPr algn="ctr" defTabSz="914400">
              <a:spcAft>
                <a:spcPts val="1000"/>
              </a:spcAft>
              <a:defRPr/>
            </a:pPr>
            <a:r>
              <a:rPr lang="it-IT" sz="1400" dirty="0">
                <a:solidFill>
                  <a:srgbClr val="000000"/>
                </a:solidFill>
                <a:latin typeface="Arial" pitchFamily="34" charset="0"/>
                <a:cs typeface="+mn-cs"/>
              </a:rPr>
              <a:t>Tel. +39 049 66 17 46</a:t>
            </a: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+39 049 65 83 92</a:t>
            </a:r>
          </a:p>
          <a:p>
            <a:pPr algn="just" defTabSz="914400">
              <a:defRPr/>
            </a:pPr>
            <a:r>
              <a:rPr lang="it-IT" sz="1600" dirty="0">
                <a:solidFill>
                  <a:srgbClr val="000000"/>
                </a:solidFill>
                <a:latin typeface="Arial"/>
                <a:cs typeface="Arial" pitchFamily="34" charset="0"/>
              </a:rPr>
              <a:t/>
            </a:r>
            <a:br>
              <a:rPr lang="it-IT" sz="1600" dirty="0">
                <a:solidFill>
                  <a:srgbClr val="000000"/>
                </a:solidFill>
                <a:latin typeface="Arial"/>
                <a:cs typeface="Arial" pitchFamily="34" charset="0"/>
              </a:rPr>
            </a:br>
            <a:endParaRPr lang="it-IT" sz="1400" dirty="0">
              <a:solidFill>
                <a:srgbClr val="000000"/>
              </a:solidFill>
              <a:latin typeface="Arial"/>
              <a:cs typeface="Arial" pitchFamily="34" charset="0"/>
            </a:endParaRPr>
          </a:p>
          <a:p>
            <a:pPr defTabSz="914400">
              <a:defRPr/>
            </a:pPr>
            <a:endParaRPr lang="it-IT" dirty="0">
              <a:solidFill>
                <a:srgbClr val="000000"/>
              </a:solidFill>
              <a:latin typeface="Arial"/>
              <a:cs typeface="Arial" pitchFamily="34" charset="0"/>
            </a:endParaRPr>
          </a:p>
        </p:txBody>
      </p:sp>
      <p:sp>
        <p:nvSpPr>
          <p:cNvPr id="8" name="Text Box 4"/>
          <p:cNvSpPr txBox="1">
            <a:spLocks noChangeArrowheads="1"/>
          </p:cNvSpPr>
          <p:nvPr/>
        </p:nvSpPr>
        <p:spPr bwMode="auto">
          <a:xfrm>
            <a:off x="517525" y="4516438"/>
            <a:ext cx="2351088" cy="1908175"/>
          </a:xfrm>
          <a:prstGeom prst="rect">
            <a:avLst/>
          </a:prstGeom>
          <a:solidFill>
            <a:srgbClr val="FFFFFF"/>
          </a:solidFill>
          <a:ln w="9525">
            <a:solidFill>
              <a:srgbClr val="FFFFFF"/>
            </a:solidFill>
            <a:miter lim="800000"/>
            <a:headEnd/>
            <a:tailEnd/>
          </a:ln>
        </p:spPr>
        <p:txBody>
          <a:bodyPr/>
          <a:lstStyle/>
          <a:p>
            <a:pPr algn="ctr" defTabSz="914400">
              <a:spcAft>
                <a:spcPts val="1000"/>
              </a:spcAft>
              <a:defRPr/>
            </a:pPr>
            <a:r>
              <a:rPr lang="it-IT" b="1" noProof="1">
                <a:solidFill>
                  <a:srgbClr val="333399"/>
                </a:solidFill>
                <a:latin typeface="Arial"/>
                <a:cs typeface="+mn-cs"/>
              </a:rPr>
              <a:t>LABLAW Genova</a:t>
            </a:r>
          </a:p>
          <a:p>
            <a:pPr algn="ctr" defTabSz="914400">
              <a:spcAft>
                <a:spcPts val="1000"/>
              </a:spcAft>
              <a:defRPr/>
            </a:pPr>
            <a:r>
              <a:rPr lang="it-IT" sz="1400" dirty="0">
                <a:solidFill>
                  <a:srgbClr val="000000"/>
                </a:solidFill>
                <a:latin typeface="Arial"/>
                <a:cs typeface="Arial" pitchFamily="34" charset="0"/>
              </a:rPr>
              <a:t>Via </a:t>
            </a:r>
            <a:r>
              <a:rPr lang="it-IT" sz="1400" dirty="0" err="1">
                <a:solidFill>
                  <a:srgbClr val="000000"/>
                </a:solidFill>
                <a:latin typeface="Arial"/>
                <a:cs typeface="Arial" pitchFamily="34" charset="0"/>
              </a:rPr>
              <a:t>Fiasella</a:t>
            </a:r>
            <a:r>
              <a:rPr lang="it-IT" sz="1400" dirty="0">
                <a:solidFill>
                  <a:srgbClr val="000000"/>
                </a:solidFill>
                <a:latin typeface="Arial"/>
                <a:cs typeface="Arial" pitchFamily="34" charset="0"/>
              </a:rPr>
              <a:t>, 3 Int. 17</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16121 Genova</a:t>
            </a:r>
          </a:p>
          <a:p>
            <a:pPr algn="ctr" defTabSz="914400">
              <a:spcAft>
                <a:spcPts val="1000"/>
              </a:spcAft>
              <a:defRPr/>
            </a:pPr>
            <a:r>
              <a:rPr lang="it-IT" sz="1400" dirty="0">
                <a:solidFill>
                  <a:srgbClr val="000000"/>
                </a:solidFill>
                <a:latin typeface="Arial"/>
                <a:cs typeface="Arial" pitchFamily="34" charset="0"/>
              </a:rPr>
              <a:t>Tel. +39 010 58 72 78</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+39 010 59 45 08</a:t>
            </a: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Calibri" pitchFamily="34" charset="0"/>
                <a:cs typeface="Arial" pitchFamily="34" charset="0"/>
              </a:rPr>
              <a:t/>
            </a:r>
            <a:br>
              <a:rPr lang="it-IT" sz="1200" dirty="0">
                <a:solidFill>
                  <a:srgbClr val="000000"/>
                </a:solidFill>
                <a:latin typeface="Calibri" pitchFamily="34" charset="0"/>
                <a:cs typeface="Arial" pitchFamily="34" charset="0"/>
              </a:rPr>
            </a:br>
            <a:endParaRPr lang="it-IT" sz="1200" dirty="0">
              <a:solidFill>
                <a:srgbClr val="000000"/>
              </a:solidFill>
              <a:latin typeface="Calibri" pitchFamily="34" charset="0"/>
              <a:cs typeface="Arial" pitchFamily="34" charset="0"/>
            </a:endParaRPr>
          </a:p>
          <a:p>
            <a:pPr lvl="0" fontAlgn="auto">
              <a:spcBef>
                <a:spcPts val="0"/>
              </a:spcBef>
              <a:spcAft>
                <a:spcPts val="0"/>
              </a:spcAft>
              <a:defRPr/>
            </a:pPr>
            <a:r>
              <a:rPr lang="it-IT" sz="1050" dirty="0">
                <a:solidFill>
                  <a:prstClr val="black">
                    <a:tint val="75000"/>
                  </a:prstClr>
                </a:solidFill>
                <a:latin typeface="Calibri"/>
              </a:rPr>
              <a:t>© Riproduzione riservata</a:t>
            </a:r>
          </a:p>
          <a:p>
            <a:pPr algn="ctr" defTabSz="914400">
              <a:spcAft>
                <a:spcPts val="1000"/>
              </a:spcAft>
              <a:defRPr/>
            </a:pPr>
            <a:r>
              <a:rPr lang="it-IT" sz="1200" dirty="0">
                <a:solidFill>
                  <a:srgbClr val="000000"/>
                </a:solidFill>
                <a:latin typeface="Times New Roman" pitchFamily="18" charset="0"/>
                <a:cs typeface="Arial" pitchFamily="34" charset="0"/>
              </a:rPr>
              <a:t/>
            </a:r>
            <a:br>
              <a:rPr lang="it-IT" sz="1200" dirty="0">
                <a:solidFill>
                  <a:srgbClr val="000000"/>
                </a:solidFill>
                <a:latin typeface="Times New Roman" pitchFamily="18" charset="0"/>
                <a:cs typeface="Arial" pitchFamily="34" charset="0"/>
              </a:rPr>
            </a:br>
            <a:endParaRPr lang="it-IT" sz="2200" b="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defTabSz="914400">
              <a:defRPr/>
            </a:pPr>
            <a:endParaRPr lang="it-IT" dirty="0">
              <a:solidFill>
                <a:srgbClr val="000000"/>
              </a:solidFill>
              <a:latin typeface="Arial" pitchFamily="34" charset="0"/>
              <a:cs typeface="Arial" pitchFamily="34" charset="0"/>
            </a:endParaRPr>
          </a:p>
        </p:txBody>
      </p:sp>
      <p:sp>
        <p:nvSpPr>
          <p:cNvPr id="9" name="Text Box 4"/>
          <p:cNvSpPr txBox="1">
            <a:spLocks noChangeArrowheads="1"/>
          </p:cNvSpPr>
          <p:nvPr/>
        </p:nvSpPr>
        <p:spPr bwMode="auto">
          <a:xfrm>
            <a:off x="3395663" y="4168775"/>
            <a:ext cx="2571750" cy="2016125"/>
          </a:xfrm>
          <a:prstGeom prst="rect">
            <a:avLst/>
          </a:prstGeom>
          <a:solidFill>
            <a:srgbClr val="FFFFFF"/>
          </a:solidFill>
          <a:ln w="9525">
            <a:solidFill>
              <a:srgbClr val="FFFFFF"/>
            </a:solidFill>
            <a:miter lim="800000"/>
            <a:headEnd/>
            <a:tailEnd/>
          </a:ln>
        </p:spPr>
        <p:txBody>
          <a:bodyPr/>
          <a:lstStyle/>
          <a:p>
            <a:pPr algn="ctr" defTabSz="914400">
              <a:spcAft>
                <a:spcPts val="1000"/>
              </a:spcAft>
              <a:defRPr/>
            </a:pP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Calibri" pitchFamily="34" charset="0"/>
                <a:cs typeface="Arial" pitchFamily="34" charset="0"/>
              </a:rPr>
              <a:t/>
            </a:r>
            <a:br>
              <a:rPr lang="it-IT" sz="1200" dirty="0">
                <a:solidFill>
                  <a:srgbClr val="000000"/>
                </a:solidFill>
                <a:latin typeface="Calibri" pitchFamily="34" charset="0"/>
                <a:cs typeface="Arial" pitchFamily="34" charset="0"/>
              </a:rPr>
            </a:br>
            <a:r>
              <a:rPr lang="en-GB" b="1" noProof="1">
                <a:solidFill>
                  <a:srgbClr val="333399"/>
                </a:solidFill>
                <a:latin typeface="Arial"/>
                <a:cs typeface="+mn-cs"/>
              </a:rPr>
              <a:t>LABLAW Bari</a:t>
            </a:r>
          </a:p>
          <a:p>
            <a:pPr algn="ctr" defTabSz="914400">
              <a:spcAft>
                <a:spcPts val="1000"/>
              </a:spcAft>
              <a:defRPr/>
            </a:pPr>
            <a:r>
              <a:rPr lang="it-IT" sz="1400" dirty="0">
                <a:solidFill>
                  <a:srgbClr val="000000"/>
                </a:solidFill>
                <a:latin typeface="Arial" pitchFamily="34" charset="0"/>
                <a:cs typeface="+mn-cs"/>
              </a:rPr>
              <a:t>Corso Vittorio Emanuele II, 30</a:t>
            </a:r>
            <a:br>
              <a:rPr lang="it-IT" sz="1400" dirty="0">
                <a:solidFill>
                  <a:srgbClr val="000000"/>
                </a:solidFill>
                <a:latin typeface="Arial" pitchFamily="34" charset="0"/>
                <a:cs typeface="+mn-cs"/>
              </a:rPr>
            </a:br>
            <a:r>
              <a:rPr lang="it-IT" sz="1400" dirty="0">
                <a:solidFill>
                  <a:srgbClr val="000000"/>
                </a:solidFill>
                <a:latin typeface="Arial"/>
                <a:cs typeface="Arial" pitchFamily="34" charset="0"/>
              </a:rPr>
              <a:t>70128 Bari</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err="1">
                <a:solidFill>
                  <a:srgbClr val="000000"/>
                </a:solidFill>
                <a:latin typeface="Arial"/>
                <a:cs typeface="Arial" pitchFamily="34" charset="0"/>
              </a:rPr>
              <a:t>Tel</a:t>
            </a:r>
            <a:r>
              <a:rPr lang="it-IT" sz="1400" dirty="0">
                <a:solidFill>
                  <a:srgbClr val="000000"/>
                </a:solidFill>
                <a:latin typeface="Arial"/>
                <a:cs typeface="Arial" pitchFamily="34" charset="0"/>
              </a:rPr>
              <a:t>: +39 0883 40 37 72</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0883 48 13 72</a:t>
            </a:r>
            <a:endParaRPr lang="it-IT" sz="1200" dirty="0">
              <a:solidFill>
                <a:srgbClr val="000000"/>
              </a:solidFill>
              <a:latin typeface="Calibri" pitchFamily="34" charset="0"/>
              <a:cs typeface="Arial" pitchFamily="34" charset="0"/>
            </a:endParaRPr>
          </a:p>
          <a:p>
            <a:pPr algn="ctr" defTabSz="914400">
              <a:spcAft>
                <a:spcPts val="1000"/>
              </a:spcAft>
              <a:defRPr/>
            </a:pPr>
            <a:r>
              <a:rPr lang="it-IT" sz="1200" dirty="0">
                <a:solidFill>
                  <a:srgbClr val="000000"/>
                </a:solidFill>
                <a:latin typeface="Times New Roman" pitchFamily="18" charset="0"/>
                <a:cs typeface="Arial" pitchFamily="34" charset="0"/>
              </a:rPr>
              <a:t/>
            </a:r>
            <a:br>
              <a:rPr lang="it-IT" sz="1200" dirty="0">
                <a:solidFill>
                  <a:srgbClr val="000000"/>
                </a:solidFill>
                <a:latin typeface="Times New Roman" pitchFamily="18" charset="0"/>
                <a:cs typeface="Arial" pitchFamily="34" charset="0"/>
              </a:rPr>
            </a:br>
            <a:endParaRPr lang="it-IT" sz="2200" b="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defTabSz="914400">
              <a:defRPr/>
            </a:pPr>
            <a:endParaRPr lang="it-IT" dirty="0">
              <a:solidFill>
                <a:srgbClr val="000000"/>
              </a:solidFill>
              <a:latin typeface="Arial" pitchFamily="34" charset="0"/>
              <a:cs typeface="Arial" pitchFamily="34" charset="0"/>
            </a:endParaRPr>
          </a:p>
        </p:txBody>
      </p:sp>
      <p:sp>
        <p:nvSpPr>
          <p:cNvPr id="10" name="Text Box 5"/>
          <p:cNvSpPr txBox="1">
            <a:spLocks noChangeArrowheads="1"/>
          </p:cNvSpPr>
          <p:nvPr/>
        </p:nvSpPr>
        <p:spPr bwMode="auto">
          <a:xfrm>
            <a:off x="6365875" y="4532313"/>
            <a:ext cx="2352675" cy="1892300"/>
          </a:xfrm>
          <a:prstGeom prst="rect">
            <a:avLst/>
          </a:prstGeom>
          <a:solidFill>
            <a:srgbClr val="FFFFFF"/>
          </a:solidFill>
          <a:ln w="9525">
            <a:solidFill>
              <a:srgbClr val="FFFFFF"/>
            </a:solidFill>
            <a:miter lim="800000"/>
            <a:headEnd/>
            <a:tailEnd/>
          </a:ln>
        </p:spPr>
        <p:txBody>
          <a:bodyPr>
            <a:spAutoFit/>
          </a:bodyPr>
          <a:lstStyle/>
          <a:p>
            <a:pPr algn="ctr" defTabSz="914400">
              <a:spcAft>
                <a:spcPts val="1000"/>
              </a:spcAft>
              <a:defRPr/>
            </a:pPr>
            <a:r>
              <a:rPr lang="it-IT" b="1" noProof="1">
                <a:solidFill>
                  <a:srgbClr val="333399"/>
                </a:solidFill>
                <a:latin typeface="Arial"/>
                <a:cs typeface="+mn-cs"/>
              </a:rPr>
              <a:t>LABLAW Pescara</a:t>
            </a:r>
          </a:p>
          <a:p>
            <a:pPr algn="ctr" defTabSz="914400">
              <a:spcAft>
                <a:spcPts val="1000"/>
              </a:spcAft>
              <a:defRPr/>
            </a:pPr>
            <a:r>
              <a:rPr lang="it-IT" sz="1400" dirty="0">
                <a:solidFill>
                  <a:srgbClr val="000000"/>
                </a:solidFill>
                <a:latin typeface="Arial"/>
                <a:cs typeface="Arial" pitchFamily="34" charset="0"/>
              </a:rPr>
              <a:t>Strada Comunale Piana, 3</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65129 Pescara</a:t>
            </a:r>
          </a:p>
          <a:p>
            <a:pPr algn="ctr" defTabSz="914400">
              <a:spcAft>
                <a:spcPts val="1000"/>
              </a:spcAft>
              <a:defRPr/>
            </a:pPr>
            <a:r>
              <a:rPr lang="it-IT" sz="1400" dirty="0">
                <a:solidFill>
                  <a:srgbClr val="000000"/>
                </a:solidFill>
                <a:latin typeface="Arial"/>
                <a:cs typeface="Arial" pitchFamily="34" charset="0"/>
              </a:rPr>
              <a:t>Tel. +39 085 54 024  </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+39 085 43 17 582</a:t>
            </a:r>
          </a:p>
          <a:p>
            <a:pPr algn="ctr" defTabSz="914400">
              <a:spcAft>
                <a:spcPts val="1000"/>
              </a:spcAft>
              <a:defRPr/>
            </a:pPr>
            <a:endParaRPr lang="it-IT" sz="1400" dirty="0">
              <a:solidFill>
                <a:srgbClr val="000000"/>
              </a:solidFill>
              <a:latin typeface="Arial"/>
              <a:cs typeface="Arial" pitchFamily="34" charset="0"/>
            </a:endParaRPr>
          </a:p>
        </p:txBody>
      </p:sp>
      <p:sp>
        <p:nvSpPr>
          <p:cNvPr id="11" name="Rectangle 6"/>
          <p:cNvSpPr txBox="1">
            <a:spLocks noChangeArrowheads="1"/>
          </p:cNvSpPr>
          <p:nvPr/>
        </p:nvSpPr>
        <p:spPr bwMode="auto">
          <a:xfrm>
            <a:off x="3288010" y="6237237"/>
            <a:ext cx="2724150" cy="792163"/>
          </a:xfrm>
          <a:prstGeom prst="rect">
            <a:avLst/>
          </a:prstGeom>
          <a:noFill/>
          <a:ln w="9525">
            <a:noFill/>
            <a:miter lim="800000"/>
            <a:headEnd/>
            <a:tailEnd/>
          </a:ln>
          <a:effectLst/>
        </p:spPr>
        <p:txBody>
          <a:bodyPr/>
          <a:lstStyle/>
          <a:p>
            <a:pPr algn="ctr" defTabSz="914400">
              <a:defRPr/>
            </a:pPr>
            <a:r>
              <a:rPr lang="it-IT" sz="1400" b="1" noProof="1">
                <a:solidFill>
                  <a:srgbClr val="333399"/>
                </a:solidFill>
              </a:rPr>
              <a:t>info.milano@lablaw.com</a:t>
            </a:r>
            <a:r>
              <a:rPr lang="it-IT" sz="1400" b="1" noProof="1">
                <a:solidFill>
                  <a:srgbClr val="333399"/>
                </a:solidFill>
                <a:latin typeface="Arial" charset="0"/>
                <a:cs typeface="+mn-cs"/>
              </a:rPr>
              <a:t/>
            </a:r>
            <a:br>
              <a:rPr lang="it-IT" sz="1400" b="1" noProof="1">
                <a:solidFill>
                  <a:srgbClr val="333399"/>
                </a:solidFill>
                <a:latin typeface="Arial" charset="0"/>
                <a:cs typeface="+mn-cs"/>
              </a:rPr>
            </a:br>
            <a:r>
              <a:rPr lang="it-IT" sz="1400" b="1" noProof="1">
                <a:solidFill>
                  <a:srgbClr val="333399"/>
                </a:solidFill>
                <a:latin typeface="Arial" charset="0"/>
                <a:cs typeface="+mn-cs"/>
              </a:rPr>
              <a:t>www.lablaw.com</a:t>
            </a:r>
          </a:p>
        </p:txBody>
      </p:sp>
      <p:sp>
        <p:nvSpPr>
          <p:cNvPr id="3" name="Rettangolo 2"/>
          <p:cNvSpPr/>
          <p:nvPr/>
        </p:nvSpPr>
        <p:spPr>
          <a:xfrm>
            <a:off x="2286000" y="2286000"/>
            <a:ext cx="4572000" cy="1574800"/>
          </a:xfrm>
          <a:prstGeom prst="rect">
            <a:avLst/>
          </a:prstGeom>
        </p:spPr>
        <p:txBody>
          <a:bodyPr>
            <a:spAutoFit/>
          </a:bodyPr>
          <a:lstStyle/>
          <a:p>
            <a:pPr algn="ctr" defTabSz="914400">
              <a:spcAft>
                <a:spcPts val="1000"/>
              </a:spcAft>
              <a:defRPr/>
            </a:pPr>
            <a:r>
              <a:rPr lang="en-GB" b="1" noProof="1">
                <a:solidFill>
                  <a:srgbClr val="333399"/>
                </a:solidFill>
                <a:latin typeface="Arial"/>
                <a:cs typeface="+mn-cs"/>
              </a:rPr>
              <a:t>LABLAW Napoli</a:t>
            </a:r>
          </a:p>
          <a:p>
            <a:pPr algn="ctr" defTabSz="914400">
              <a:spcAft>
                <a:spcPts val="1000"/>
              </a:spcAft>
              <a:defRPr/>
            </a:pPr>
            <a:r>
              <a:rPr lang="it-IT" sz="1400" dirty="0">
                <a:solidFill>
                  <a:srgbClr val="000000"/>
                </a:solidFill>
                <a:latin typeface="Arial" pitchFamily="34" charset="0"/>
                <a:cs typeface="+mn-cs"/>
              </a:rPr>
              <a:t>Via Del Parco Margherita, 23</a:t>
            </a:r>
            <a:br>
              <a:rPr lang="it-IT" sz="1400" dirty="0">
                <a:solidFill>
                  <a:srgbClr val="000000"/>
                </a:solidFill>
                <a:latin typeface="Arial" pitchFamily="34" charset="0"/>
                <a:cs typeface="+mn-cs"/>
              </a:rPr>
            </a:br>
            <a:r>
              <a:rPr lang="it-IT" sz="1400" dirty="0">
                <a:solidFill>
                  <a:srgbClr val="000000"/>
                </a:solidFill>
                <a:latin typeface="Arial"/>
                <a:cs typeface="Arial" pitchFamily="34" charset="0"/>
              </a:rPr>
              <a:t>80122 Napoli</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err="1">
                <a:solidFill>
                  <a:srgbClr val="000000"/>
                </a:solidFill>
                <a:latin typeface="Arial"/>
                <a:cs typeface="Arial" pitchFamily="34" charset="0"/>
              </a:rPr>
              <a:t>Tel</a:t>
            </a:r>
            <a:r>
              <a:rPr lang="it-IT" sz="1400" dirty="0">
                <a:solidFill>
                  <a:srgbClr val="000000"/>
                </a:solidFill>
                <a:latin typeface="Arial"/>
                <a:cs typeface="Arial" pitchFamily="34" charset="0"/>
              </a:rPr>
              <a:t>: +39 081 25 12 3546</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+39 081 40 90 22</a:t>
            </a:r>
          </a:p>
        </p:txBody>
      </p:sp>
      <p:sp>
        <p:nvSpPr>
          <p:cNvPr id="50192" name="Rettangolo 1"/>
          <p:cNvSpPr>
            <a:spLocks noChangeArrowheads="1"/>
          </p:cNvSpPr>
          <p:nvPr/>
        </p:nvSpPr>
        <p:spPr bwMode="auto">
          <a:xfrm>
            <a:off x="2286000" y="579438"/>
            <a:ext cx="45720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algn="ctr" defTabSz="914400" eaLnBrk="1" hangingPunct="1">
              <a:spcAft>
                <a:spcPts val="1000"/>
              </a:spcAft>
            </a:pPr>
            <a:r>
              <a:rPr lang="it-IT" altLang="it-IT" b="1" noProof="1">
                <a:solidFill>
                  <a:srgbClr val="333399"/>
                </a:solidFill>
                <a:latin typeface="Arial" charset="0"/>
              </a:rPr>
              <a:t>LABLAW Milano</a:t>
            </a:r>
          </a:p>
          <a:p>
            <a:pPr algn="ctr" defTabSz="914400" eaLnBrk="1" hangingPunct="1">
              <a:spcAft>
                <a:spcPts val="1000"/>
              </a:spcAft>
            </a:pPr>
            <a:r>
              <a:rPr lang="it-IT" altLang="it-IT" sz="1400">
                <a:solidFill>
                  <a:srgbClr val="000000"/>
                </a:solidFill>
                <a:latin typeface="Arial" charset="0"/>
              </a:rPr>
              <a:t>Corso Europa, 22</a:t>
            </a:r>
            <a:br>
              <a:rPr lang="it-IT" altLang="it-IT" sz="1400">
                <a:solidFill>
                  <a:srgbClr val="000000"/>
                </a:solidFill>
                <a:latin typeface="Arial" charset="0"/>
              </a:rPr>
            </a:br>
            <a:r>
              <a:rPr lang="it-IT" altLang="it-IT" sz="1400">
                <a:solidFill>
                  <a:srgbClr val="000000"/>
                </a:solidFill>
                <a:latin typeface="Arial" charset="0"/>
              </a:rPr>
              <a:t>20122 Milano</a:t>
            </a:r>
            <a:br>
              <a:rPr lang="it-IT" altLang="it-IT" sz="1400">
                <a:solidFill>
                  <a:srgbClr val="000000"/>
                </a:solidFill>
                <a:latin typeface="Arial" charset="0"/>
              </a:rPr>
            </a:br>
            <a:r>
              <a:rPr lang="it-IT" altLang="it-IT" sz="1400">
                <a:solidFill>
                  <a:srgbClr val="000000"/>
                </a:solidFill>
                <a:latin typeface="Arial" charset="0"/>
              </a:rPr>
              <a:t/>
            </a:r>
            <a:br>
              <a:rPr lang="it-IT" altLang="it-IT" sz="1400">
                <a:solidFill>
                  <a:srgbClr val="000000"/>
                </a:solidFill>
                <a:latin typeface="Arial" charset="0"/>
              </a:rPr>
            </a:br>
            <a:r>
              <a:rPr lang="it-IT" altLang="it-IT" sz="1400">
                <a:solidFill>
                  <a:srgbClr val="000000"/>
                </a:solidFill>
                <a:latin typeface="Arial" charset="0"/>
              </a:rPr>
              <a:t>Tel: +39 02 30 31 11</a:t>
            </a:r>
            <a:br>
              <a:rPr lang="it-IT" altLang="it-IT" sz="1400">
                <a:solidFill>
                  <a:srgbClr val="000000"/>
                </a:solidFill>
                <a:latin typeface="Arial" charset="0"/>
              </a:rPr>
            </a:br>
            <a:r>
              <a:rPr lang="it-IT" altLang="it-IT" sz="1400">
                <a:solidFill>
                  <a:srgbClr val="000000"/>
                </a:solidFill>
                <a:latin typeface="Arial" charset="0"/>
              </a:rPr>
              <a:t>Fax: +39  02 30 31 12</a:t>
            </a:r>
          </a:p>
        </p:txBody>
      </p:sp>
      <p:pic>
        <p:nvPicPr>
          <p:cNvPr id="1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spTree>
    <p:extLst>
      <p:ext uri="{BB962C8B-B14F-4D97-AF65-F5344CB8AC3E}">
        <p14:creationId xmlns:p14="http://schemas.microsoft.com/office/powerpoint/2010/main" val="2582146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483768" y="2276872"/>
            <a:ext cx="4248472" cy="1200329"/>
          </a:xfrm>
          <a:prstGeom prst="rect">
            <a:avLst/>
          </a:prstGeom>
        </p:spPr>
        <p:txBody>
          <a:bodyPr wrap="square">
            <a:spAutoFit/>
          </a:bodyPr>
          <a:lstStyle/>
          <a:p>
            <a:pPr algn="ctr"/>
            <a:r>
              <a:rPr lang="it-IT" sz="3600" b="1" cap="all" dirty="0" smtClean="0">
                <a:solidFill>
                  <a:srgbClr val="002060"/>
                </a:solidFill>
                <a:latin typeface="Arial" pitchFamily="34" charset="0"/>
                <a:cs typeface="Arial" pitchFamily="34" charset="0"/>
              </a:rPr>
              <a:t>L’AUTONOMIA CONTRATTUALE </a:t>
            </a: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a:t>6</a:t>
            </a: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0" y="6604084"/>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339752" y="548680"/>
            <a:ext cx="424847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IL CONTRATTO</a:t>
            </a:r>
          </a:p>
        </p:txBody>
      </p:sp>
      <p:sp>
        <p:nvSpPr>
          <p:cNvPr id="10" name="Rettangolo 9"/>
          <p:cNvSpPr/>
          <p:nvPr/>
        </p:nvSpPr>
        <p:spPr>
          <a:xfrm>
            <a:off x="179512" y="2348880"/>
            <a:ext cx="8712968" cy="156966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sz="2000" dirty="0" smtClean="0">
                <a:solidFill>
                  <a:srgbClr val="002060"/>
                </a:solidFill>
                <a:cs typeface="Arial" pitchFamily="34" charset="0"/>
              </a:rPr>
              <a:t>È l’espressione più importante dell’autonomia contrattuale </a:t>
            </a:r>
          </a:p>
          <a:p>
            <a:pPr algn="ctr"/>
            <a:r>
              <a:rPr lang="it-IT" sz="2000" dirty="0" smtClean="0">
                <a:solidFill>
                  <a:srgbClr val="002060"/>
                </a:solidFill>
                <a:cs typeface="Arial" pitchFamily="34" charset="0"/>
              </a:rPr>
              <a:t>“</a:t>
            </a:r>
            <a:r>
              <a:rPr lang="it-IT" sz="2000" i="1" dirty="0" smtClean="0">
                <a:solidFill>
                  <a:srgbClr val="002060"/>
                </a:solidFill>
                <a:cs typeface="Arial" pitchFamily="34" charset="0"/>
              </a:rPr>
              <a:t>è l’accordo di due o più parti per costituire regolare, estinguere tra loro un rapporto giuridico patrimoniale</a:t>
            </a:r>
            <a:r>
              <a:rPr lang="it-IT" sz="2000" dirty="0" smtClean="0">
                <a:solidFill>
                  <a:srgbClr val="002060"/>
                </a:solidFill>
                <a:cs typeface="Arial" pitchFamily="34" charset="0"/>
              </a:rPr>
              <a:t>” (art. 1321 c.c.)</a:t>
            </a:r>
            <a:endParaRPr lang="it-IT" sz="2000"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a:t>7</a:t>
            </a:r>
            <a:endParaRPr lang="it-IT" dirty="0"/>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6109" y="659451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339752" y="476673"/>
            <a:ext cx="4248472"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Autonomia contrattuale</a:t>
            </a:r>
          </a:p>
          <a:p>
            <a:pPr algn="ctr"/>
            <a:r>
              <a:rPr lang="it-IT" sz="2000" b="1" cap="all" dirty="0" smtClean="0">
                <a:solidFill>
                  <a:srgbClr val="002060"/>
                </a:solidFill>
                <a:latin typeface="Arial" pitchFamily="34" charset="0"/>
                <a:cs typeface="Arial" pitchFamily="34" charset="0"/>
              </a:rPr>
              <a:t>Art. 1322 c.c.</a:t>
            </a:r>
          </a:p>
        </p:txBody>
      </p:sp>
      <p:sp>
        <p:nvSpPr>
          <p:cNvPr id="10" name="Rettangolo 9"/>
          <p:cNvSpPr/>
          <p:nvPr/>
        </p:nvSpPr>
        <p:spPr>
          <a:xfrm>
            <a:off x="179512" y="1340768"/>
            <a:ext cx="8712968"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it-IT" dirty="0" smtClean="0">
                <a:solidFill>
                  <a:srgbClr val="002060"/>
                </a:solidFill>
                <a:cs typeface="Arial" pitchFamily="34" charset="0"/>
              </a:rPr>
              <a:t>Le parti </a:t>
            </a:r>
            <a:r>
              <a:rPr lang="it-IT" dirty="0">
                <a:solidFill>
                  <a:srgbClr val="002060"/>
                </a:solidFill>
                <a:cs typeface="Arial" pitchFamily="34" charset="0"/>
              </a:rPr>
              <a:t>possono liberamente determinare il contenuto del </a:t>
            </a:r>
            <a:r>
              <a:rPr lang="it-IT" dirty="0" smtClean="0">
                <a:solidFill>
                  <a:srgbClr val="002060"/>
                </a:solidFill>
                <a:cs typeface="Arial" pitchFamily="34" charset="0"/>
              </a:rPr>
              <a:t>contratto nei </a:t>
            </a:r>
            <a:r>
              <a:rPr lang="it-IT" dirty="0">
                <a:solidFill>
                  <a:srgbClr val="002060"/>
                </a:solidFill>
                <a:cs typeface="Arial" pitchFamily="34" charset="0"/>
              </a:rPr>
              <a:t>limiti imposti dalla legge e possono concludere contratti che non appartengano ai tipi aventi una disciplina particolare purché siano diretti a realizzare </a:t>
            </a:r>
            <a:r>
              <a:rPr lang="it-IT" u="sng" dirty="0">
                <a:solidFill>
                  <a:srgbClr val="002060"/>
                </a:solidFill>
                <a:cs typeface="Arial" pitchFamily="34" charset="0"/>
              </a:rPr>
              <a:t>interessi meritevoli</a:t>
            </a:r>
            <a:r>
              <a:rPr lang="it-IT" dirty="0">
                <a:solidFill>
                  <a:srgbClr val="002060"/>
                </a:solidFill>
                <a:cs typeface="Arial" pitchFamily="34" charset="0"/>
              </a:rPr>
              <a:t> di tutela secondo l'ordinamento </a:t>
            </a:r>
            <a:r>
              <a:rPr lang="it-IT" dirty="0" smtClean="0">
                <a:solidFill>
                  <a:srgbClr val="002060"/>
                </a:solidFill>
                <a:cs typeface="Arial" pitchFamily="34" charset="0"/>
              </a:rPr>
              <a:t>giuridico</a:t>
            </a:r>
            <a:endParaRPr lang="it-IT" dirty="0">
              <a:solidFill>
                <a:srgbClr val="002060"/>
              </a:solidFill>
              <a:cs typeface="Arial" pitchFamily="34" charset="0"/>
            </a:endParaRPr>
          </a:p>
        </p:txBody>
      </p:sp>
      <p:sp>
        <p:nvSpPr>
          <p:cNvPr id="2" name="CasellaDiTesto 1"/>
          <p:cNvSpPr txBox="1"/>
          <p:nvPr/>
        </p:nvSpPr>
        <p:spPr>
          <a:xfrm>
            <a:off x="144015" y="2924944"/>
            <a:ext cx="8892481" cy="3416320"/>
          </a:xfrm>
          <a:prstGeom prst="rect">
            <a:avLst/>
          </a:prstGeom>
          <a:noFill/>
        </p:spPr>
        <p:txBody>
          <a:bodyPr wrap="square" rtlCol="0">
            <a:spAutoFit/>
          </a:bodyPr>
          <a:lstStyle/>
          <a:p>
            <a:pPr algn="ctr"/>
            <a:r>
              <a:rPr lang="it-IT" b="1" u="sng" dirty="0" smtClean="0">
                <a:solidFill>
                  <a:srgbClr val="002060"/>
                </a:solidFill>
                <a:cs typeface="Arial" pitchFamily="34" charset="0"/>
              </a:rPr>
              <a:t>MA</a:t>
            </a:r>
            <a:endParaRPr lang="it-IT" b="1" u="sng" dirty="0">
              <a:solidFill>
                <a:srgbClr val="002060"/>
              </a:solidFill>
              <a:cs typeface="Arial" pitchFamily="34" charset="0"/>
            </a:endParaRPr>
          </a:p>
          <a:p>
            <a:pPr algn="ctr"/>
            <a:r>
              <a:rPr lang="it-IT" dirty="0" smtClean="0">
                <a:solidFill>
                  <a:srgbClr val="002060"/>
                </a:solidFill>
              </a:rPr>
              <a:t>Il contratto di lavoro sconta numerosi limiti imposti da</a:t>
            </a:r>
          </a:p>
          <a:p>
            <a:pPr algn="ctr"/>
            <a:r>
              <a:rPr lang="it-IT" i="1" dirty="0" smtClean="0">
                <a:solidFill>
                  <a:srgbClr val="002060"/>
                </a:solidFill>
              </a:rPr>
              <a:t>norme inderogabili di legge</a:t>
            </a:r>
          </a:p>
          <a:p>
            <a:pPr algn="just"/>
            <a:endParaRPr lang="it-IT" dirty="0"/>
          </a:p>
          <a:p>
            <a:pPr algn="just"/>
            <a:endParaRPr lang="it-IT" dirty="0" smtClean="0"/>
          </a:p>
          <a:p>
            <a:pPr algn="just"/>
            <a:r>
              <a:rPr lang="it-IT" dirty="0" smtClean="0">
                <a:solidFill>
                  <a:srgbClr val="002060"/>
                </a:solidFill>
                <a:cs typeface="Arial" pitchFamily="34" charset="0"/>
              </a:rPr>
              <a:t>Ai sensi dell’art. 1325 c.c. gli </a:t>
            </a:r>
            <a:r>
              <a:rPr lang="it-IT" dirty="0">
                <a:solidFill>
                  <a:srgbClr val="002060"/>
                </a:solidFill>
                <a:cs typeface="Arial" pitchFamily="34" charset="0"/>
              </a:rPr>
              <a:t>elementi essenziali del contratto sono: </a:t>
            </a:r>
          </a:p>
          <a:p>
            <a:pPr algn="just"/>
            <a:endParaRPr lang="it-IT" dirty="0" smtClean="0"/>
          </a:p>
          <a:p>
            <a:pPr marL="285750" indent="-285750" algn="just">
              <a:buFont typeface="Wingdings" charset="2"/>
              <a:buChar char="Ø"/>
            </a:pPr>
            <a:r>
              <a:rPr lang="it-IT" dirty="0">
                <a:solidFill>
                  <a:srgbClr val="002060"/>
                </a:solidFill>
                <a:cs typeface="Arial" pitchFamily="34" charset="0"/>
              </a:rPr>
              <a:t>L’accordo o consenso delle parti</a:t>
            </a:r>
          </a:p>
          <a:p>
            <a:pPr marL="285750" indent="-285750" algn="just">
              <a:buFont typeface="Wingdings" charset="2"/>
              <a:buChar char="Ø"/>
            </a:pPr>
            <a:r>
              <a:rPr lang="it-IT" dirty="0">
                <a:solidFill>
                  <a:srgbClr val="002060"/>
                </a:solidFill>
                <a:cs typeface="Arial" pitchFamily="34" charset="0"/>
              </a:rPr>
              <a:t>La causa ossia la funzione economico sociale cui il contratto adempie</a:t>
            </a:r>
          </a:p>
          <a:p>
            <a:pPr marL="285750" indent="-285750" algn="just">
              <a:buFont typeface="Wingdings" charset="2"/>
              <a:buChar char="Ø"/>
            </a:pPr>
            <a:r>
              <a:rPr lang="it-IT" dirty="0">
                <a:solidFill>
                  <a:srgbClr val="002060"/>
                </a:solidFill>
                <a:cs typeface="Arial" pitchFamily="34" charset="0"/>
              </a:rPr>
              <a:t>L’oggetto</a:t>
            </a:r>
          </a:p>
          <a:p>
            <a:pPr marL="285750" indent="-285750" algn="just">
              <a:buFont typeface="Wingdings" charset="2"/>
              <a:buChar char="Ø"/>
            </a:pPr>
            <a:r>
              <a:rPr lang="it-IT" dirty="0">
                <a:solidFill>
                  <a:srgbClr val="002060"/>
                </a:solidFill>
                <a:cs typeface="Arial" pitchFamily="34" charset="0"/>
              </a:rPr>
              <a:t>La forma</a:t>
            </a:r>
          </a:p>
          <a:p>
            <a:endParaRPr lang="it-IT" dirty="0"/>
          </a:p>
        </p:txBody>
      </p:sp>
      <p:sp>
        <p:nvSpPr>
          <p:cNvPr id="16" name="Segnaposto piè di pagina 14"/>
          <p:cNvSpPr>
            <a:spLocks noGrp="1"/>
          </p:cNvSpPr>
          <p:nvPr>
            <p:ph type="ftr" sz="quarter" idx="11"/>
          </p:nvPr>
        </p:nvSpPr>
        <p:spPr>
          <a:xfrm>
            <a:off x="3124200" y="6356350"/>
            <a:ext cx="2895600" cy="365125"/>
          </a:xfrm>
        </p:spPr>
        <p:txBody>
          <a:bodyPr/>
          <a:lstStyle/>
          <a:p>
            <a:pPr>
              <a:defRPr/>
            </a:pPr>
            <a:r>
              <a:rPr lang="it-IT" dirty="0"/>
              <a:t>8</a:t>
            </a:r>
            <a:endParaRPr lang="it-IT" dirty="0"/>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548433"/>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extLst>
      <p:ext uri="{BB962C8B-B14F-4D97-AF65-F5344CB8AC3E}">
        <p14:creationId xmlns:p14="http://schemas.microsoft.com/office/powerpoint/2010/main" val="3098827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1979712" y="436602"/>
            <a:ext cx="5832648"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CLASSIFICAZIONE DEI CONTRATTI</a:t>
            </a:r>
          </a:p>
        </p:txBody>
      </p:sp>
      <p:sp>
        <p:nvSpPr>
          <p:cNvPr id="10" name="Rettangolo 9"/>
          <p:cNvSpPr/>
          <p:nvPr/>
        </p:nvSpPr>
        <p:spPr>
          <a:xfrm>
            <a:off x="179512" y="688042"/>
            <a:ext cx="8712968" cy="5909310"/>
          </a:xfrm>
          <a:prstGeom prst="rect">
            <a:avLst/>
          </a:prstGeom>
        </p:spPr>
        <p:txBody>
          <a:bodyPr wrap="square">
            <a:spAutoFit/>
          </a:bodyPr>
          <a:lstStyle/>
          <a:p>
            <a:pPr algn="just"/>
            <a:endParaRPr lang="it-IT" b="1" cap="all" smtClean="0">
              <a:solidFill>
                <a:srgbClr val="002060"/>
              </a:solidFill>
              <a:latin typeface="Arial" pitchFamily="34" charset="0"/>
              <a:cs typeface="Arial" pitchFamily="34" charset="0"/>
            </a:endParaRPr>
          </a:p>
          <a:p>
            <a:pPr marL="285750" indent="-285750" algn="just">
              <a:buFont typeface="Wingdings" charset="2"/>
              <a:buChar char="Ø"/>
            </a:pPr>
            <a:r>
              <a:rPr lang="it-IT" u="sng" smtClean="0">
                <a:solidFill>
                  <a:srgbClr val="002060"/>
                </a:solidFill>
                <a:cs typeface="Arial" pitchFamily="34" charset="0"/>
              </a:rPr>
              <a:t>Contratti consensuali</a:t>
            </a:r>
            <a:r>
              <a:rPr lang="it-IT" smtClean="0">
                <a:solidFill>
                  <a:srgbClr val="002060"/>
                </a:solidFill>
                <a:cs typeface="Arial" pitchFamily="34" charset="0"/>
              </a:rPr>
              <a:t>: si perfezionano con il semplice consenso (compravendita, appalto, locazione,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reali</a:t>
            </a:r>
            <a:r>
              <a:rPr lang="it-IT" smtClean="0">
                <a:solidFill>
                  <a:srgbClr val="002060"/>
                </a:solidFill>
                <a:cs typeface="Arial" pitchFamily="34" charset="0"/>
              </a:rPr>
              <a:t>: richiedono per il perfezionamento, oltre al consenso delle parti, anche la consegna della cosa (mutuo, comodato, pegno);</a:t>
            </a:r>
          </a:p>
          <a:p>
            <a:pPr marL="285750" indent="-285750" algn="just">
              <a:buFont typeface="Wingdings" charset="2"/>
              <a:buChar char="Ø"/>
            </a:pPr>
            <a:r>
              <a:rPr lang="it-IT" u="sng" smtClean="0">
                <a:solidFill>
                  <a:srgbClr val="002060"/>
                </a:solidFill>
                <a:cs typeface="Arial" pitchFamily="34" charset="0"/>
              </a:rPr>
              <a:t>Contratti ad esecuzione istantanea</a:t>
            </a:r>
            <a:r>
              <a:rPr lang="it-IT" smtClean="0">
                <a:solidFill>
                  <a:srgbClr val="002060"/>
                </a:solidFill>
                <a:cs typeface="Arial" pitchFamily="34" charset="0"/>
              </a:rPr>
              <a:t>: esauriscono i loro effetti all’atto di conclusione del contratto oppure in un momento successivo (compravendita);</a:t>
            </a:r>
          </a:p>
          <a:p>
            <a:pPr marL="285750" indent="-285750" algn="just">
              <a:buFont typeface="Wingdings" charset="2"/>
              <a:buChar char="Ø"/>
            </a:pPr>
            <a:r>
              <a:rPr lang="it-IT" u="sng" smtClean="0">
                <a:solidFill>
                  <a:srgbClr val="002060"/>
                </a:solidFill>
                <a:cs typeface="Arial" pitchFamily="34" charset="0"/>
              </a:rPr>
              <a:t>Contratti di durata</a:t>
            </a:r>
            <a:r>
              <a:rPr lang="it-IT" smtClean="0">
                <a:solidFill>
                  <a:srgbClr val="002060"/>
                </a:solidFill>
                <a:cs typeface="Arial" pitchFamily="34" charset="0"/>
              </a:rPr>
              <a:t>: la cui esecuzione si protrae nel tempo o in modo continuo o ad intervalli (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ad effetti real</a:t>
            </a:r>
            <a:r>
              <a:rPr lang="it-IT" smtClean="0">
                <a:solidFill>
                  <a:srgbClr val="002060"/>
                </a:solidFill>
                <a:cs typeface="Arial" pitchFamily="34" charset="0"/>
              </a:rPr>
              <a:t>i: producono il trasferimento della proprietà di un bene o la costituzione o il trasferimento di un diritto reale su un bene (compravendita, salvo che non siano ipotesi di vendita obbligatoria);</a:t>
            </a:r>
          </a:p>
          <a:p>
            <a:pPr marL="285750" indent="-285750" algn="just">
              <a:buFont typeface="Wingdings" charset="2"/>
              <a:buChar char="Ø"/>
            </a:pPr>
            <a:r>
              <a:rPr lang="it-IT" u="sng" smtClean="0">
                <a:solidFill>
                  <a:srgbClr val="002060"/>
                </a:solidFill>
                <a:cs typeface="Arial" pitchFamily="34" charset="0"/>
              </a:rPr>
              <a:t>Contratti ad effetti obbligatori</a:t>
            </a:r>
            <a:r>
              <a:rPr lang="it-IT" smtClean="0">
                <a:solidFill>
                  <a:srgbClr val="002060"/>
                </a:solidFill>
                <a:cs typeface="Arial" pitchFamily="34" charset="0"/>
              </a:rPr>
              <a:t>: danno luogo alla nascita di un rapporto obbligatorio (appalto, locazione,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a prestazioni corrispettive</a:t>
            </a:r>
            <a:r>
              <a:rPr lang="it-IT" smtClean="0">
                <a:solidFill>
                  <a:srgbClr val="002060"/>
                </a:solidFill>
                <a:cs typeface="Arial" pitchFamily="34" charset="0"/>
              </a:rPr>
              <a:t>: caratterizzati dal fatto che il contratto genera due prestazioni di natura patrimoniale contrapposte e ciascuna delle parti è tenuta ad una obbligazione e tra le due prestazioni si stabilisce un nesso di corrispettività (c.d. sinallagma) (compravendita, appalto, locazione,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a prestazione unica</a:t>
            </a:r>
            <a:r>
              <a:rPr lang="it-IT" smtClean="0">
                <a:solidFill>
                  <a:srgbClr val="002060"/>
                </a:solidFill>
                <a:cs typeface="Arial" pitchFamily="34" charset="0"/>
              </a:rPr>
              <a:t>: generano l’obbligo della prestazione per una sola parte (contratti unilaterali);</a:t>
            </a:r>
            <a:endParaRPr lang="it-IT" dirty="0">
              <a:solidFill>
                <a:srgbClr val="002060"/>
              </a:solidFill>
              <a:cs typeface="Arial" pitchFamily="34" charset="0"/>
            </a:endParaRPr>
          </a:p>
        </p:txBody>
      </p:sp>
      <p:sp>
        <p:nvSpPr>
          <p:cNvPr id="15" name="Segnaposto piè di pagina 14"/>
          <p:cNvSpPr>
            <a:spLocks noGrp="1"/>
          </p:cNvSpPr>
          <p:nvPr>
            <p:ph type="ftr" sz="quarter" idx="11"/>
          </p:nvPr>
        </p:nvSpPr>
        <p:spPr/>
        <p:txBody>
          <a:bodyPr/>
          <a:lstStyle/>
          <a:p>
            <a:pPr>
              <a:defRPr/>
            </a:pPr>
            <a:r>
              <a:rPr lang="it-IT" dirty="0"/>
              <a:t>9</a:t>
            </a:r>
            <a:endParaRPr lang="it-IT" dirty="0"/>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49911" y="6523456"/>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endParaRPr lang="it-IT" sz="1050" dirty="0">
              <a:solidFill>
                <a:prstClr val="black">
                  <a:tint val="75000"/>
                </a:prstClr>
              </a:solidFill>
              <a:latin typeface="Arial"/>
            </a:endParaRPr>
          </a:p>
        </p:txBody>
      </p:sp>
    </p:spTree>
    <p:extLst>
      <p:ext uri="{BB962C8B-B14F-4D97-AF65-F5344CB8AC3E}">
        <p14:creationId xmlns:p14="http://schemas.microsoft.com/office/powerpoint/2010/main" val="2701035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11901</TotalTime>
  <Words>4540</Words>
  <Application>Microsoft Office PowerPoint</Application>
  <PresentationFormat>Presentazione su schermo (4:3)</PresentationFormat>
  <Paragraphs>587</Paragraphs>
  <Slides>51</Slides>
  <Notes>29</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51</vt:i4>
      </vt:variant>
    </vt:vector>
  </HeadingPairs>
  <TitlesOfParts>
    <vt:vector size="58" baseType="lpstr">
      <vt:lpstr>MS Mincho</vt:lpstr>
      <vt:lpstr>Arial</vt:lpstr>
      <vt:lpstr>Calibri</vt:lpstr>
      <vt:lpstr>Tahoma</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Le principali novità del Jobs act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COLLABORAZIONI COORDINATE E CONTINUATIVE DOPO IL JOBS ACT</vt:lpstr>
      <vt:lpstr>RIFERIMENTI NORMATIVI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Cesare Colonna</cp:lastModifiedBy>
  <cp:revision>1830</cp:revision>
  <dcterms:created xsi:type="dcterms:W3CDTF">2011-11-19T08:56:14Z</dcterms:created>
  <dcterms:modified xsi:type="dcterms:W3CDTF">2017-03-06T09:46:20Z</dcterms:modified>
</cp:coreProperties>
</file>