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handoutMasterIdLst>
    <p:handoutMasterId r:id="rId47"/>
  </p:handoutMasterIdLst>
  <p:sldIdLst>
    <p:sldId id="258" r:id="rId2"/>
    <p:sldId id="443" r:id="rId3"/>
    <p:sldId id="400" r:id="rId4"/>
    <p:sldId id="401" r:id="rId5"/>
    <p:sldId id="402" r:id="rId6"/>
    <p:sldId id="403" r:id="rId7"/>
    <p:sldId id="404" r:id="rId8"/>
    <p:sldId id="405" r:id="rId9"/>
    <p:sldId id="409" r:id="rId10"/>
    <p:sldId id="470" r:id="rId11"/>
    <p:sldId id="471" r:id="rId12"/>
    <p:sldId id="472" r:id="rId13"/>
    <p:sldId id="473" r:id="rId14"/>
    <p:sldId id="475" r:id="rId15"/>
    <p:sldId id="476" r:id="rId16"/>
    <p:sldId id="477" r:id="rId17"/>
    <p:sldId id="478" r:id="rId18"/>
    <p:sldId id="479" r:id="rId19"/>
    <p:sldId id="481" r:id="rId20"/>
    <p:sldId id="444" r:id="rId21"/>
    <p:sldId id="445" r:id="rId22"/>
    <p:sldId id="446" r:id="rId23"/>
    <p:sldId id="447" r:id="rId24"/>
    <p:sldId id="450" r:id="rId25"/>
    <p:sldId id="451" r:id="rId26"/>
    <p:sldId id="452" r:id="rId27"/>
    <p:sldId id="453" r:id="rId28"/>
    <p:sldId id="454" r:id="rId29"/>
    <p:sldId id="455" r:id="rId30"/>
    <p:sldId id="480" r:id="rId31"/>
    <p:sldId id="456" r:id="rId32"/>
    <p:sldId id="457" r:id="rId33"/>
    <p:sldId id="458" r:id="rId34"/>
    <p:sldId id="459" r:id="rId35"/>
    <p:sldId id="461" r:id="rId36"/>
    <p:sldId id="462" r:id="rId37"/>
    <p:sldId id="463" r:id="rId38"/>
    <p:sldId id="464" r:id="rId39"/>
    <p:sldId id="465" r:id="rId40"/>
    <p:sldId id="466" r:id="rId41"/>
    <p:sldId id="467" r:id="rId42"/>
    <p:sldId id="468" r:id="rId43"/>
    <p:sldId id="469" r:id="rId44"/>
    <p:sldId id="398" r:id="rId45"/>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48" autoAdjust="0"/>
    <p:restoredTop sz="94660"/>
  </p:normalViewPr>
  <p:slideViewPr>
    <p:cSldViewPr>
      <p:cViewPr varScale="1">
        <p:scale>
          <a:sx n="103" d="100"/>
          <a:sy n="103" d="100"/>
        </p:scale>
        <p:origin x="21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F12B367-3A0E-4E34-B844-4FEB1514838D}" type="datetimeFigureOut">
              <a:rPr lang="it-IT" smtClean="0"/>
              <a:pPr/>
              <a:t>27/03/2017</a:t>
            </a:fld>
            <a:endParaRPr lang="it-IT"/>
          </a:p>
        </p:txBody>
      </p:sp>
      <p:sp>
        <p:nvSpPr>
          <p:cNvPr id="4" name="Segnaposto piè di pagina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15551CD5-FDBA-4092-AEAA-E82533745823}" type="slidenum">
              <a:rPr lang="it-IT" smtClean="0"/>
              <a:pPr/>
              <a:t>‹N›</a:t>
            </a:fld>
            <a:endParaRPr lang="it-IT"/>
          </a:p>
        </p:txBody>
      </p:sp>
    </p:spTree>
    <p:extLst>
      <p:ext uri="{BB962C8B-B14F-4D97-AF65-F5344CB8AC3E}">
        <p14:creationId xmlns:p14="http://schemas.microsoft.com/office/powerpoint/2010/main" val="26000131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AFBC572-5F8A-43B1-9187-6455752B57EE}" type="datetimeFigureOut">
              <a:rPr lang="it-IT" smtClean="0"/>
              <a:pPr/>
              <a:t>27/03/2017</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61AAC92-466F-462E-B64E-CEE2A9EA0CFE}" type="slidenum">
              <a:rPr lang="it-IT" smtClean="0"/>
              <a:pPr/>
              <a:t>‹N›</a:t>
            </a:fld>
            <a:endParaRPr lang="it-IT"/>
          </a:p>
        </p:txBody>
      </p:sp>
    </p:spTree>
    <p:extLst>
      <p:ext uri="{BB962C8B-B14F-4D97-AF65-F5344CB8AC3E}">
        <p14:creationId xmlns:p14="http://schemas.microsoft.com/office/powerpoint/2010/main" val="3470659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2CC20A6-6DDE-42C2-BFC0-7EDBA555A08B}" type="slidenum">
              <a:rPr lang="it-IT" smtClean="0"/>
              <a:pPr/>
              <a:t>1</a:t>
            </a:fld>
            <a:endParaRPr lang="it-IT"/>
          </a:p>
        </p:txBody>
      </p:sp>
    </p:spTree>
    <p:extLst>
      <p:ext uri="{BB962C8B-B14F-4D97-AF65-F5344CB8AC3E}">
        <p14:creationId xmlns:p14="http://schemas.microsoft.com/office/powerpoint/2010/main" val="29703407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6E4625-C687-435D-810E-43D6D8CD8A8E}" type="slidenum">
              <a:rPr lang="it-IT" smtClean="0"/>
              <a:pPr fontAlgn="base">
                <a:spcBef>
                  <a:spcPct val="0"/>
                </a:spcBef>
                <a:spcAft>
                  <a:spcPct val="0"/>
                </a:spcAft>
                <a:defRPr/>
              </a:pPr>
              <a:t>16</a:t>
            </a:fld>
            <a:endParaRPr lang="it-IT"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32755851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6E4625-C687-435D-810E-43D6D8CD8A8E}" type="slidenum">
              <a:rPr lang="it-IT" smtClean="0"/>
              <a:pPr fontAlgn="base">
                <a:spcBef>
                  <a:spcPct val="0"/>
                </a:spcBef>
                <a:spcAft>
                  <a:spcPct val="0"/>
                </a:spcAft>
                <a:defRPr/>
              </a:pPr>
              <a:t>17</a:t>
            </a:fld>
            <a:endParaRPr lang="it-IT"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12505251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6E4625-C687-435D-810E-43D6D8CD8A8E}" type="slidenum">
              <a:rPr lang="it-IT" smtClean="0"/>
              <a:pPr fontAlgn="base">
                <a:spcBef>
                  <a:spcPct val="0"/>
                </a:spcBef>
                <a:spcAft>
                  <a:spcPct val="0"/>
                </a:spcAft>
                <a:defRPr/>
              </a:pPr>
              <a:t>18</a:t>
            </a:fld>
            <a:endParaRPr lang="it-IT"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39666832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6E4625-C687-435D-810E-43D6D8CD8A8E}" type="slidenum">
              <a:rPr lang="it-IT" smtClean="0"/>
              <a:pPr fontAlgn="base">
                <a:spcBef>
                  <a:spcPct val="0"/>
                </a:spcBef>
                <a:spcAft>
                  <a:spcPct val="0"/>
                </a:spcAft>
                <a:defRPr/>
              </a:pPr>
              <a:t>19</a:t>
            </a:fld>
            <a:endParaRPr lang="it-IT"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18759568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26C5EB46-0586-448D-977D-B33C035BD528}" type="slidenum">
              <a:rPr lang="en-GB"/>
              <a:pPr/>
              <a:t>20</a:t>
            </a:fld>
            <a:endParaRPr lang="en-GB"/>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r>
              <a:rPr lang="en-GB" b="1" smtClean="0"/>
              <a:t>Bullet point list</a:t>
            </a:r>
          </a:p>
          <a:p>
            <a:pPr eaLnBrk="1" hangingPunct="1"/>
            <a:r>
              <a:rPr lang="en-GB" smtClean="0"/>
              <a:t>Heading is 22 point Arial bold</a:t>
            </a:r>
          </a:p>
          <a:p>
            <a:pPr eaLnBrk="1" hangingPunct="1"/>
            <a:r>
              <a:rPr lang="en-GB" smtClean="0"/>
              <a:t>Subheading is 20 point Arial</a:t>
            </a:r>
          </a:p>
          <a:p>
            <a:pPr eaLnBrk="1" hangingPunct="1"/>
            <a:r>
              <a:rPr lang="en-GB" smtClean="0"/>
              <a:t>Body text is 16 point Arial</a:t>
            </a:r>
          </a:p>
        </p:txBody>
      </p:sp>
    </p:spTree>
    <p:extLst>
      <p:ext uri="{BB962C8B-B14F-4D97-AF65-F5344CB8AC3E}">
        <p14:creationId xmlns:p14="http://schemas.microsoft.com/office/powerpoint/2010/main" val="42477984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26C5EB46-0586-448D-977D-B33C035BD528}" type="slidenum">
              <a:rPr lang="en-GB"/>
              <a:pPr/>
              <a:t>21</a:t>
            </a:fld>
            <a:endParaRPr lang="en-GB"/>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r>
              <a:rPr lang="en-GB" b="1" smtClean="0"/>
              <a:t>Bullet point list</a:t>
            </a:r>
          </a:p>
          <a:p>
            <a:pPr eaLnBrk="1" hangingPunct="1"/>
            <a:r>
              <a:rPr lang="en-GB" smtClean="0"/>
              <a:t>Heading is 22 point Arial bold</a:t>
            </a:r>
          </a:p>
          <a:p>
            <a:pPr eaLnBrk="1" hangingPunct="1"/>
            <a:r>
              <a:rPr lang="en-GB" smtClean="0"/>
              <a:t>Subheading is 20 point Arial</a:t>
            </a:r>
          </a:p>
          <a:p>
            <a:pPr eaLnBrk="1" hangingPunct="1"/>
            <a:r>
              <a:rPr lang="en-GB" smtClean="0"/>
              <a:t>Body text is 16 point Arial</a:t>
            </a:r>
          </a:p>
        </p:txBody>
      </p:sp>
    </p:spTree>
    <p:extLst>
      <p:ext uri="{BB962C8B-B14F-4D97-AF65-F5344CB8AC3E}">
        <p14:creationId xmlns:p14="http://schemas.microsoft.com/office/powerpoint/2010/main" val="7955253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24</a:t>
            </a:fld>
            <a:endParaRPr lang="nl-NL"/>
          </a:p>
        </p:txBody>
      </p:sp>
    </p:spTree>
    <p:extLst>
      <p:ext uri="{BB962C8B-B14F-4D97-AF65-F5344CB8AC3E}">
        <p14:creationId xmlns:p14="http://schemas.microsoft.com/office/powerpoint/2010/main" val="8772676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26C5EB46-0586-448D-977D-B33C035BD528}" type="slidenum">
              <a:rPr lang="en-GB"/>
              <a:pPr/>
              <a:t>25</a:t>
            </a:fld>
            <a:endParaRPr lang="en-GB"/>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r>
              <a:rPr lang="en-GB" b="1" smtClean="0"/>
              <a:t>Bullet point list</a:t>
            </a:r>
          </a:p>
          <a:p>
            <a:pPr eaLnBrk="1" hangingPunct="1"/>
            <a:r>
              <a:rPr lang="en-GB" smtClean="0"/>
              <a:t>Heading is 22 point Arial bold</a:t>
            </a:r>
          </a:p>
          <a:p>
            <a:pPr eaLnBrk="1" hangingPunct="1"/>
            <a:r>
              <a:rPr lang="en-GB" smtClean="0"/>
              <a:t>Subheading is 20 point Arial</a:t>
            </a:r>
          </a:p>
          <a:p>
            <a:pPr eaLnBrk="1" hangingPunct="1"/>
            <a:r>
              <a:rPr lang="en-GB" smtClean="0"/>
              <a:t>Body text is 16 point Arial</a:t>
            </a:r>
          </a:p>
        </p:txBody>
      </p:sp>
    </p:spTree>
    <p:extLst>
      <p:ext uri="{BB962C8B-B14F-4D97-AF65-F5344CB8AC3E}">
        <p14:creationId xmlns:p14="http://schemas.microsoft.com/office/powerpoint/2010/main" val="16391484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26</a:t>
            </a:fld>
            <a:endParaRPr lang="nl-NL"/>
          </a:p>
        </p:txBody>
      </p:sp>
    </p:spTree>
    <p:extLst>
      <p:ext uri="{BB962C8B-B14F-4D97-AF65-F5344CB8AC3E}">
        <p14:creationId xmlns:p14="http://schemas.microsoft.com/office/powerpoint/2010/main" val="1588944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27</a:t>
            </a:fld>
            <a:endParaRPr lang="nl-NL"/>
          </a:p>
        </p:txBody>
      </p:sp>
    </p:spTree>
    <p:extLst>
      <p:ext uri="{BB962C8B-B14F-4D97-AF65-F5344CB8AC3E}">
        <p14:creationId xmlns:p14="http://schemas.microsoft.com/office/powerpoint/2010/main" val="340950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0834" name="Rectangle 6"/>
          <p:cNvSpPr>
            <a:spLocks noGrp="1" noChangeArrowheads="1"/>
          </p:cNvSpPr>
          <p:nvPr>
            <p:ph type="sldNum" sz="quarter"/>
          </p:nvPr>
        </p:nvSpPr>
        <p:spPr>
          <a:noFill/>
        </p:spPr>
        <p:txBody>
          <a:bodyPr/>
          <a:lstStyle/>
          <a:p>
            <a:fld id="{0B3A6D50-B8D2-4E9B-B215-53222461C079}" type="slidenum">
              <a:rPr lang="it-IT"/>
              <a:pPr/>
              <a:t>5</a:t>
            </a:fld>
            <a:endParaRPr lang="it-IT"/>
          </a:p>
        </p:txBody>
      </p:sp>
      <p:sp>
        <p:nvSpPr>
          <p:cNvPr id="120835" name="Rectangle 1"/>
          <p:cNvSpPr>
            <a:spLocks noChangeArrowheads="1"/>
          </p:cNvSpPr>
          <p:nvPr/>
        </p:nvSpPr>
        <p:spPr bwMode="auto">
          <a:xfrm>
            <a:off x="0" y="0"/>
            <a:ext cx="1588" cy="1588"/>
          </a:xfrm>
          <a:prstGeom prst="rect">
            <a:avLst/>
          </a:prstGeom>
          <a:noFill/>
          <a:ln w="9525">
            <a:noFill/>
            <a:round/>
            <a:headEnd/>
            <a:tailEnd/>
          </a:ln>
        </p:spPr>
        <p:txBody>
          <a:bodyPr lIns="89993" tIns="44996" rIns="89993" bIns="44996"/>
          <a:lstStyle/>
          <a:p>
            <a:pPr algn="ctr">
              <a:lnSpc>
                <a:spcPct val="100000"/>
              </a:lnSpc>
            </a:pPr>
            <a:fld id="{71B6C5AB-D2B0-499B-8564-5FBB6956C216}" type="slidenum">
              <a:rPr lang="it-IT">
                <a:solidFill>
                  <a:srgbClr val="000000"/>
                </a:solidFill>
              </a:rPr>
              <a:pPr algn="ctr">
                <a:lnSpc>
                  <a:spcPct val="100000"/>
                </a:lnSpc>
              </a:pPr>
              <a:t>5</a:t>
            </a:fld>
            <a:endParaRPr lang="it-IT">
              <a:solidFill>
                <a:srgbClr val="000000"/>
              </a:solidFill>
            </a:endParaRPr>
          </a:p>
        </p:txBody>
      </p:sp>
      <p:sp>
        <p:nvSpPr>
          <p:cNvPr id="120836" name="Rectangle 2"/>
          <p:cNvSpPr txBox="1">
            <a:spLocks noGrp="1" noChangeArrowheads="1"/>
          </p:cNvSpPr>
          <p:nvPr>
            <p:ph type="body"/>
          </p:nvPr>
        </p:nvSpPr>
        <p:spPr>
          <a:xfrm>
            <a:off x="0" y="0"/>
            <a:ext cx="1588" cy="1588"/>
          </a:xfrm>
          <a:noFill/>
          <a:ln/>
        </p:spPr>
        <p:txBody>
          <a:bodyPr wrap="none" anchor="ctr">
            <a:normAutofit fontScale="25000" lnSpcReduction="20000"/>
          </a:bodyPr>
          <a:lstStyle/>
          <a:p>
            <a:pPr eaLnBrk="1">
              <a:spcBef>
                <a:spcPct val="0"/>
              </a:spcBef>
            </a:pPr>
            <a:endParaRPr lang="it-IT" sz="2000" dirty="0" smtClean="0">
              <a:latin typeface="Arial" charset="0"/>
              <a:cs typeface="Arial Unicode MS" charset="0"/>
            </a:endParaRPr>
          </a:p>
        </p:txBody>
      </p:sp>
    </p:spTree>
    <p:extLst>
      <p:ext uri="{BB962C8B-B14F-4D97-AF65-F5344CB8AC3E}">
        <p14:creationId xmlns:p14="http://schemas.microsoft.com/office/powerpoint/2010/main" val="23723658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28</a:t>
            </a:fld>
            <a:endParaRPr lang="nl-NL"/>
          </a:p>
        </p:txBody>
      </p:sp>
    </p:spTree>
    <p:extLst>
      <p:ext uri="{BB962C8B-B14F-4D97-AF65-F5344CB8AC3E}">
        <p14:creationId xmlns:p14="http://schemas.microsoft.com/office/powerpoint/2010/main" val="12879779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29</a:t>
            </a:fld>
            <a:endParaRPr lang="nl-NL"/>
          </a:p>
        </p:txBody>
      </p:sp>
    </p:spTree>
    <p:extLst>
      <p:ext uri="{BB962C8B-B14F-4D97-AF65-F5344CB8AC3E}">
        <p14:creationId xmlns:p14="http://schemas.microsoft.com/office/powerpoint/2010/main" val="6557734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6E4625-C687-435D-810E-43D6D8CD8A8E}" type="slidenum">
              <a:rPr lang="it-IT" smtClean="0"/>
              <a:pPr fontAlgn="base">
                <a:spcBef>
                  <a:spcPct val="0"/>
                </a:spcBef>
                <a:spcAft>
                  <a:spcPct val="0"/>
                </a:spcAft>
                <a:defRPr/>
              </a:pPr>
              <a:t>42</a:t>
            </a:fld>
            <a:endParaRPr lang="it-IT"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19546279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6E4625-C687-435D-810E-43D6D8CD8A8E}" type="slidenum">
              <a:rPr lang="it-IT" smtClean="0"/>
              <a:pPr fontAlgn="base">
                <a:spcBef>
                  <a:spcPct val="0"/>
                </a:spcBef>
                <a:spcAft>
                  <a:spcPct val="0"/>
                </a:spcAft>
                <a:defRPr/>
              </a:pPr>
              <a:t>43</a:t>
            </a:fld>
            <a:endParaRPr lang="it-IT"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41456486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6E4625-C687-435D-810E-43D6D8CD8A8E}" type="slidenum">
              <a:rPr lang="it-IT" smtClean="0"/>
              <a:pPr fontAlgn="base">
                <a:spcBef>
                  <a:spcPct val="0"/>
                </a:spcBef>
                <a:spcAft>
                  <a:spcPct val="0"/>
                </a:spcAft>
                <a:defRPr/>
              </a:pPr>
              <a:t>44</a:t>
            </a:fld>
            <a:endParaRPr lang="it-IT"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3973953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882" name="Rectangle 6"/>
          <p:cNvSpPr>
            <a:spLocks noGrp="1" noChangeArrowheads="1"/>
          </p:cNvSpPr>
          <p:nvPr>
            <p:ph type="sldNum" sz="quarter"/>
          </p:nvPr>
        </p:nvSpPr>
        <p:spPr>
          <a:noFill/>
        </p:spPr>
        <p:txBody>
          <a:bodyPr/>
          <a:lstStyle/>
          <a:p>
            <a:fld id="{CD5492B2-623A-4DB8-B06E-BEE6556E61D0}" type="slidenum">
              <a:rPr lang="it-IT"/>
              <a:pPr/>
              <a:t>9</a:t>
            </a:fld>
            <a:endParaRPr lang="it-IT"/>
          </a:p>
        </p:txBody>
      </p:sp>
      <p:sp>
        <p:nvSpPr>
          <p:cNvPr id="122883" name="Rectangle 1"/>
          <p:cNvSpPr>
            <a:spLocks noChangeArrowheads="1"/>
          </p:cNvSpPr>
          <p:nvPr/>
        </p:nvSpPr>
        <p:spPr bwMode="auto">
          <a:xfrm>
            <a:off x="0" y="0"/>
            <a:ext cx="1588" cy="1588"/>
          </a:xfrm>
          <a:prstGeom prst="rect">
            <a:avLst/>
          </a:prstGeom>
          <a:noFill/>
          <a:ln w="9525">
            <a:noFill/>
            <a:round/>
            <a:headEnd/>
            <a:tailEnd/>
          </a:ln>
        </p:spPr>
        <p:txBody>
          <a:bodyPr lIns="89993" tIns="44996" rIns="89993" bIns="44996"/>
          <a:lstStyle/>
          <a:p>
            <a:pPr algn="ctr">
              <a:lnSpc>
                <a:spcPct val="100000"/>
              </a:lnSpc>
            </a:pPr>
            <a:fld id="{3BE1114F-DD34-4046-9097-9D80D42AE41D}" type="slidenum">
              <a:rPr lang="it-IT">
                <a:solidFill>
                  <a:srgbClr val="000000"/>
                </a:solidFill>
              </a:rPr>
              <a:pPr algn="ctr">
                <a:lnSpc>
                  <a:spcPct val="100000"/>
                </a:lnSpc>
              </a:pPr>
              <a:t>9</a:t>
            </a:fld>
            <a:endParaRPr lang="it-IT">
              <a:solidFill>
                <a:srgbClr val="000000"/>
              </a:solidFill>
            </a:endParaRPr>
          </a:p>
        </p:txBody>
      </p:sp>
      <p:sp>
        <p:nvSpPr>
          <p:cNvPr id="122884" name="Rectangle 2"/>
          <p:cNvSpPr txBox="1">
            <a:spLocks noGrp="1" noChangeArrowheads="1"/>
          </p:cNvSpPr>
          <p:nvPr>
            <p:ph type="body"/>
          </p:nvPr>
        </p:nvSpPr>
        <p:spPr>
          <a:xfrm>
            <a:off x="0" y="0"/>
            <a:ext cx="1588" cy="1588"/>
          </a:xfrm>
          <a:noFill/>
          <a:ln/>
        </p:spPr>
        <p:txBody>
          <a:bodyPr wrap="none" anchor="ctr">
            <a:normAutofit fontScale="25000" lnSpcReduction="20000"/>
          </a:bodyPr>
          <a:lstStyle/>
          <a:p>
            <a:pPr eaLnBrk="1">
              <a:spcBef>
                <a:spcPct val="0"/>
              </a:spcBef>
            </a:pPr>
            <a:endParaRPr lang="it-IT" sz="2000" dirty="0" smtClean="0">
              <a:latin typeface="Arial" charset="0"/>
              <a:cs typeface="Arial Unicode MS" charset="0"/>
            </a:endParaRPr>
          </a:p>
        </p:txBody>
      </p:sp>
    </p:spTree>
    <p:extLst>
      <p:ext uri="{BB962C8B-B14F-4D97-AF65-F5344CB8AC3E}">
        <p14:creationId xmlns:p14="http://schemas.microsoft.com/office/powerpoint/2010/main" val="2962167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it-IT"/>
              <a:t>BOZZA PER DISCUSSIONE</a:t>
            </a:r>
          </a:p>
        </p:txBody>
      </p:sp>
      <p:sp>
        <p:nvSpPr>
          <p:cNvPr id="49154" name="Rectangle 7"/>
          <p:cNvSpPr>
            <a:spLocks noGrp="1" noChangeArrowheads="1"/>
          </p:cNvSpPr>
          <p:nvPr>
            <p:ph type="sldNum" sz="quarter" idx="5"/>
          </p:nvPr>
        </p:nvSpPr>
        <p:spPr>
          <a:noFill/>
        </p:spPr>
        <p:txBody>
          <a:bodyPr/>
          <a:lstStyle/>
          <a:p>
            <a:fld id="{814C4C1D-3DD1-46FF-B18E-1434043D6BCC}" type="slidenum">
              <a:rPr lang="it-IT" smtClean="0"/>
              <a:pPr/>
              <a:t>10</a:t>
            </a:fld>
            <a:endParaRPr lang="it-IT" smtClean="0"/>
          </a:p>
        </p:txBody>
      </p:sp>
      <p:sp>
        <p:nvSpPr>
          <p:cNvPr id="49155" name="Rectangle 2"/>
          <p:cNvSpPr>
            <a:spLocks noGrp="1" noRot="1" noChangeAspect="1" noChangeArrowheads="1" noTextEdit="1"/>
          </p:cNvSpPr>
          <p:nvPr>
            <p:ph type="sldImg"/>
          </p:nvPr>
        </p:nvSpPr>
        <p:spPr>
          <a:xfrm>
            <a:off x="917575" y="744538"/>
            <a:ext cx="4962525" cy="3722687"/>
          </a:xfrm>
          <a:ln/>
        </p:spPr>
      </p:sp>
      <p:sp>
        <p:nvSpPr>
          <p:cNvPr id="49156" name="Rectangle 3"/>
          <p:cNvSpPr>
            <a:spLocks noGrp="1" noChangeArrowheads="1"/>
          </p:cNvSpPr>
          <p:nvPr>
            <p:ph type="body" idx="1"/>
          </p:nvPr>
        </p:nvSpPr>
        <p:spPr>
          <a:noFill/>
          <a:ln/>
        </p:spPr>
        <p:txBody>
          <a:bodyPr/>
          <a:lstStyle/>
          <a:p>
            <a:pPr eaLnBrk="1" hangingPunct="1"/>
            <a:endParaRPr lang="it-IT" smtClean="0"/>
          </a:p>
        </p:txBody>
      </p:sp>
    </p:spTree>
    <p:extLst>
      <p:ext uri="{BB962C8B-B14F-4D97-AF65-F5344CB8AC3E}">
        <p14:creationId xmlns:p14="http://schemas.microsoft.com/office/powerpoint/2010/main" val="4293957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849690" y="9428165"/>
            <a:ext cx="2946400" cy="496887"/>
          </a:xfrm>
          <a:prstGeom prst="rect">
            <a:avLst/>
          </a:prstGeom>
          <a:noFill/>
          <a:ln w="9525">
            <a:noFill/>
            <a:miter lim="800000"/>
            <a:headEnd/>
            <a:tailEnd/>
          </a:ln>
        </p:spPr>
        <p:txBody>
          <a:bodyPr lIns="87473" tIns="43736" rIns="87473" bIns="43736" anchor="b"/>
          <a:lstStyle/>
          <a:p>
            <a:pPr algn="r"/>
            <a:fld id="{21598542-4205-4E70-9253-DFC030315D3E}" type="slidenum">
              <a:rPr lang="it-IT" sz="1100">
                <a:solidFill>
                  <a:srgbClr val="000000"/>
                </a:solidFill>
                <a:latin typeface="Calibri" pitchFamily="34" charset="0"/>
              </a:rPr>
              <a:pPr algn="r"/>
              <a:t>11</a:t>
            </a:fld>
            <a:endParaRPr lang="it-IT" sz="1100" dirty="0">
              <a:solidFill>
                <a:srgbClr val="000000"/>
              </a:solidFill>
              <a:latin typeface="Calibri" pitchFamily="34" charset="0"/>
            </a:endParaRPr>
          </a:p>
        </p:txBody>
      </p:sp>
      <p:sp>
        <p:nvSpPr>
          <p:cNvPr id="542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42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4280376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849690" y="9428165"/>
            <a:ext cx="2946400" cy="496887"/>
          </a:xfrm>
          <a:prstGeom prst="rect">
            <a:avLst/>
          </a:prstGeom>
          <a:noFill/>
          <a:ln w="9525">
            <a:noFill/>
            <a:miter lim="800000"/>
            <a:headEnd/>
            <a:tailEnd/>
          </a:ln>
        </p:spPr>
        <p:txBody>
          <a:bodyPr lIns="87473" tIns="43736" rIns="87473" bIns="43736" anchor="b"/>
          <a:lstStyle/>
          <a:p>
            <a:pPr algn="r"/>
            <a:fld id="{21598542-4205-4E70-9253-DFC030315D3E}" type="slidenum">
              <a:rPr lang="it-IT" sz="1100">
                <a:solidFill>
                  <a:srgbClr val="000000"/>
                </a:solidFill>
                <a:latin typeface="Calibri" pitchFamily="34" charset="0"/>
              </a:rPr>
              <a:pPr algn="r"/>
              <a:t>12</a:t>
            </a:fld>
            <a:endParaRPr lang="it-IT" sz="1100" dirty="0">
              <a:solidFill>
                <a:srgbClr val="000000"/>
              </a:solidFill>
              <a:latin typeface="Calibri" pitchFamily="34" charset="0"/>
            </a:endParaRPr>
          </a:p>
        </p:txBody>
      </p:sp>
      <p:sp>
        <p:nvSpPr>
          <p:cNvPr id="542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42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extLst>
      <p:ext uri="{BB962C8B-B14F-4D97-AF65-F5344CB8AC3E}">
        <p14:creationId xmlns:p14="http://schemas.microsoft.com/office/powerpoint/2010/main" val="2036661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noChangeArrowheads="1"/>
          </p:cNvSpPr>
          <p:nvPr/>
        </p:nvSpPr>
        <p:spPr bwMode="auto">
          <a:xfrm>
            <a:off x="3849690" y="9428165"/>
            <a:ext cx="2946400" cy="496887"/>
          </a:xfrm>
          <a:prstGeom prst="rect">
            <a:avLst/>
          </a:prstGeom>
          <a:noFill/>
          <a:ln w="9525">
            <a:noFill/>
            <a:miter lim="800000"/>
            <a:headEnd/>
            <a:tailEnd/>
          </a:ln>
        </p:spPr>
        <p:txBody>
          <a:bodyPr lIns="87466" tIns="43733" rIns="87466" bIns="43733" anchor="b"/>
          <a:lstStyle/>
          <a:p>
            <a:pPr algn="r" defTabSz="871770"/>
            <a:fld id="{70E13B0A-1294-42D7-BA93-51FAC2DD9205}" type="slidenum">
              <a:rPr lang="it-IT" sz="1100">
                <a:latin typeface="Calibri" pitchFamily="34" charset="0"/>
              </a:rPr>
              <a:pPr algn="r" defTabSz="871770"/>
              <a:t>13</a:t>
            </a:fld>
            <a:endParaRPr lang="it-IT" sz="1100" dirty="0">
              <a:latin typeface="Calibri" pitchFamily="34" charset="0"/>
            </a:endParaRPr>
          </a:p>
        </p:txBody>
      </p:sp>
      <p:sp>
        <p:nvSpPr>
          <p:cNvPr id="552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5300" name="Rectangle 3"/>
          <p:cNvSpPr>
            <a:spLocks noGrp="1" noChangeArrowheads="1"/>
          </p:cNvSpPr>
          <p:nvPr>
            <p:ph type="body" idx="1"/>
          </p:nvPr>
        </p:nvSpPr>
        <p:spPr bwMode="auto">
          <a:noFill/>
        </p:spPr>
        <p:txBody>
          <a:bodyPr wrap="square" lIns="87466" tIns="43733" rIns="87466" bIns="43733"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19537536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849690" y="9428165"/>
            <a:ext cx="2946400" cy="496887"/>
          </a:xfrm>
          <a:prstGeom prst="rect">
            <a:avLst/>
          </a:prstGeom>
          <a:noFill/>
          <a:ln w="9525">
            <a:noFill/>
            <a:miter lim="800000"/>
            <a:headEnd/>
            <a:tailEnd/>
          </a:ln>
        </p:spPr>
        <p:txBody>
          <a:bodyPr lIns="87466" tIns="43733" rIns="87466" bIns="43733" anchor="b"/>
          <a:lstStyle/>
          <a:p>
            <a:pPr algn="r" defTabSz="871770"/>
            <a:fld id="{7C6BC817-55F2-4969-B799-5C384570DFB1}" type="slidenum">
              <a:rPr lang="it-IT" sz="1100">
                <a:latin typeface="Calibri" pitchFamily="34" charset="0"/>
              </a:rPr>
              <a:pPr algn="r" defTabSz="871770"/>
              <a:t>14</a:t>
            </a:fld>
            <a:endParaRPr lang="it-IT" sz="1100" dirty="0">
              <a:latin typeface="Calibri" pitchFamily="34" charset="0"/>
            </a:endParaRPr>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4" name="Rectangle 3"/>
          <p:cNvSpPr>
            <a:spLocks noGrp="1" noChangeArrowheads="1"/>
          </p:cNvSpPr>
          <p:nvPr>
            <p:ph type="body" idx="1"/>
          </p:nvPr>
        </p:nvSpPr>
        <p:spPr bwMode="auto">
          <a:noFill/>
        </p:spPr>
        <p:txBody>
          <a:bodyPr wrap="square" lIns="87466" tIns="43733" rIns="87466" bIns="43733" numCol="1" anchor="t" anchorCtr="0" compatLnSpc="1">
            <a:prstTxWarp prst="textNoShape">
              <a:avLst/>
            </a:prstTxWarp>
          </a:bodyPr>
          <a:lstStyle/>
          <a:p>
            <a:pPr eaLnBrk="1" hangingPunct="1">
              <a:spcBef>
                <a:spcPct val="0"/>
              </a:spcBef>
            </a:pPr>
            <a:endParaRPr lang="it-IT" smtClean="0">
              <a:latin typeface="Arial" charset="0"/>
            </a:endParaRPr>
          </a:p>
        </p:txBody>
      </p:sp>
    </p:spTree>
    <p:extLst>
      <p:ext uri="{BB962C8B-B14F-4D97-AF65-F5344CB8AC3E}">
        <p14:creationId xmlns:p14="http://schemas.microsoft.com/office/powerpoint/2010/main" val="31676220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6E4625-C687-435D-810E-43D6D8CD8A8E}" type="slidenum">
              <a:rPr lang="it-IT" smtClean="0"/>
              <a:pPr fontAlgn="base">
                <a:spcBef>
                  <a:spcPct val="0"/>
                </a:spcBef>
                <a:spcAft>
                  <a:spcPct val="0"/>
                </a:spcAft>
                <a:defRPr/>
              </a:pPr>
              <a:t>15</a:t>
            </a:fld>
            <a:endParaRPr lang="it-IT"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1306360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27/03/2017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27/03/2017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27/03/2017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27/03/2017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27/03/2017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B6055F8-1D02-4417-9241-55C834FD9970}" type="datetimeFigureOut">
              <a:rPr lang="it-IT" smtClean="0"/>
              <a:pPr/>
              <a:t>27/03/2017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B6055F8-1D02-4417-9241-55C834FD9970}" type="datetimeFigureOut">
              <a:rPr lang="it-IT" smtClean="0"/>
              <a:pPr/>
              <a:t>27/03/2017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B6055F8-1D02-4417-9241-55C834FD9970}" type="datetimeFigureOut">
              <a:rPr lang="it-IT" smtClean="0"/>
              <a:pPr/>
              <a:t>27/03/2017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27/03/2017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27/03/2017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27/03/2017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27/03/2017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ext Box 4"/>
          <p:cNvSpPr txBox="1">
            <a:spLocks noChangeArrowheads="1"/>
          </p:cNvSpPr>
          <p:nvPr/>
        </p:nvSpPr>
        <p:spPr bwMode="auto">
          <a:xfrm>
            <a:off x="228600" y="914400"/>
            <a:ext cx="8763000" cy="4862870"/>
          </a:xfrm>
          <a:prstGeom prst="rect">
            <a:avLst/>
          </a:prstGeom>
          <a:noFill/>
          <a:ln w="9525">
            <a:noFill/>
            <a:miter lim="800000"/>
            <a:headEnd/>
            <a:tailEnd/>
          </a:ln>
        </p:spPr>
        <p:txBody>
          <a:bodyPr wrap="square">
            <a:spAutoFit/>
          </a:bodyPr>
          <a:lstStyle/>
          <a:p>
            <a:pPr algn="ctr">
              <a:defRPr/>
            </a:pPr>
            <a:endParaRPr lang="it-IT" sz="2400" b="1" dirty="0">
              <a:solidFill>
                <a:srgbClr val="002060"/>
              </a:solidFill>
              <a:latin typeface="Arial" pitchFamily="34" charset="0"/>
              <a:ea typeface="ＭＳ Ｐゴシック"/>
              <a:cs typeface="ＭＳ Ｐゴシック"/>
            </a:endParaRPr>
          </a:p>
          <a:p>
            <a:pPr algn="ctr">
              <a:defRPr/>
            </a:pPr>
            <a:endParaRPr lang="it-IT" sz="4400" b="1" dirty="0" smtClean="0">
              <a:solidFill>
                <a:srgbClr val="002060"/>
              </a:solidFill>
              <a:effectLst>
                <a:outerShdw blurRad="38100" dist="38100" dir="2700000" algn="tl">
                  <a:srgbClr val="000000">
                    <a:alpha val="43137"/>
                  </a:srgbClr>
                </a:outerShdw>
              </a:effectLst>
              <a:latin typeface="Arial" pitchFamily="34" charset="0"/>
              <a:ea typeface="ＭＳ Ｐゴシック"/>
              <a:cs typeface="ＭＳ Ｐゴシック"/>
            </a:endParaRPr>
          </a:p>
          <a:p>
            <a:pPr marL="177800" algn="ctr"/>
            <a:r>
              <a:rPr lang="it-IT" sz="1400" b="1" dirty="0">
                <a:solidFill>
                  <a:srgbClr val="002060"/>
                </a:solidFill>
                <a:effectLst>
                  <a:outerShdw blurRad="38100" dist="38100" dir="2700000" algn="tl">
                    <a:srgbClr val="000000">
                      <a:alpha val="43137"/>
                    </a:srgbClr>
                  </a:outerShdw>
                </a:effectLst>
                <a:latin typeface="Arial" pitchFamily="34" charset="0"/>
                <a:ea typeface="ＭＳ Ｐゴシック"/>
                <a:cs typeface="ＭＳ Ｐゴシック"/>
              </a:rPr>
              <a:t/>
            </a:r>
            <a:br>
              <a:rPr lang="it-IT" sz="1400" b="1" dirty="0">
                <a:solidFill>
                  <a:srgbClr val="002060"/>
                </a:solidFill>
                <a:effectLst>
                  <a:outerShdw blurRad="38100" dist="38100" dir="2700000" algn="tl">
                    <a:srgbClr val="000000">
                      <a:alpha val="43137"/>
                    </a:srgbClr>
                  </a:outerShdw>
                </a:effectLst>
                <a:latin typeface="Arial" pitchFamily="34" charset="0"/>
                <a:ea typeface="ＭＳ Ｐゴシック"/>
                <a:cs typeface="ＭＳ Ｐゴシック"/>
              </a:rPr>
            </a:br>
            <a:r>
              <a:rPr lang="it-IT" sz="4400" b="1" dirty="0" smtClean="0">
                <a:solidFill>
                  <a:srgbClr val="002060"/>
                </a:solidFill>
                <a:latin typeface="Arial" pitchFamily="34" charset="0"/>
                <a:cs typeface="Arial" pitchFamily="34" charset="0"/>
              </a:rPr>
              <a:t>L’ESTERNALIZZAZIONE DEL</a:t>
            </a:r>
          </a:p>
          <a:p>
            <a:pPr marL="177800" algn="ctr"/>
            <a:r>
              <a:rPr lang="it-IT" sz="4400" b="1" dirty="0" smtClean="0">
                <a:solidFill>
                  <a:srgbClr val="002060"/>
                </a:solidFill>
                <a:latin typeface="Arial" pitchFamily="34" charset="0"/>
                <a:cs typeface="Arial" pitchFamily="34" charset="0"/>
              </a:rPr>
              <a:t>LAVORO</a:t>
            </a:r>
          </a:p>
          <a:p>
            <a:pPr marL="177800" algn="ctr"/>
            <a:endParaRPr lang="it-IT" sz="2000" dirty="0" smtClean="0">
              <a:solidFill>
                <a:srgbClr val="002060"/>
              </a:solidFill>
              <a:latin typeface="Arial" pitchFamily="34" charset="0"/>
              <a:cs typeface="Arial" pitchFamily="34" charset="0"/>
            </a:endParaRPr>
          </a:p>
          <a:p>
            <a:pPr marL="177800" algn="ctr"/>
            <a:endParaRPr lang="it-IT" sz="2000" dirty="0" smtClean="0">
              <a:solidFill>
                <a:srgbClr val="002060"/>
              </a:solidFill>
              <a:latin typeface="Arial" pitchFamily="34" charset="0"/>
              <a:cs typeface="Arial" pitchFamily="34" charset="0"/>
            </a:endParaRPr>
          </a:p>
          <a:p>
            <a:pPr marL="177800" algn="ctr"/>
            <a:r>
              <a:rPr lang="it-IT" sz="2000" dirty="0" smtClean="0">
                <a:solidFill>
                  <a:srgbClr val="002060"/>
                </a:solidFill>
                <a:latin typeface="Arial" pitchFamily="34" charset="0"/>
                <a:cs typeface="Arial" pitchFamily="34" charset="0"/>
              </a:rPr>
              <a:t>29 </a:t>
            </a:r>
            <a:r>
              <a:rPr lang="it-IT" sz="2000" dirty="0">
                <a:solidFill>
                  <a:srgbClr val="002060"/>
                </a:solidFill>
                <a:latin typeface="Arial" pitchFamily="34" charset="0"/>
                <a:cs typeface="Arial" pitchFamily="34" charset="0"/>
              </a:rPr>
              <a:t>marzo 2017</a:t>
            </a:r>
          </a:p>
          <a:p>
            <a:pPr marL="177800" algn="ctr"/>
            <a:endParaRPr lang="it-IT" sz="2000" dirty="0">
              <a:solidFill>
                <a:srgbClr val="002060"/>
              </a:solidFill>
              <a:latin typeface="Arial" pitchFamily="34" charset="0"/>
              <a:cs typeface="Arial" pitchFamily="34" charset="0"/>
            </a:endParaRPr>
          </a:p>
          <a:p>
            <a:pPr marL="177800" algn="ctr"/>
            <a:r>
              <a:rPr lang="it-IT" sz="2000" dirty="0">
                <a:solidFill>
                  <a:srgbClr val="002060"/>
                </a:solidFill>
                <a:latin typeface="Arial" pitchFamily="34" charset="0"/>
                <a:cs typeface="Arial" pitchFamily="34" charset="0"/>
              </a:rPr>
              <a:t>Avv. Prof. Francesco Rotondi</a:t>
            </a:r>
          </a:p>
          <a:p>
            <a:pPr marL="177800" algn="ctr"/>
            <a:endParaRPr lang="it-IT" sz="2000" dirty="0" smtClean="0">
              <a:solidFill>
                <a:srgbClr val="002060"/>
              </a:solidFill>
              <a:latin typeface="Arial" pitchFamily="34" charset="0"/>
              <a:cs typeface="Arial" pitchFamily="34" charset="0"/>
            </a:endParaRPr>
          </a:p>
          <a:p>
            <a:pPr marL="177800" algn="ctr"/>
            <a:endParaRPr lang="it-IT" sz="2000" b="1" dirty="0">
              <a:solidFill>
                <a:srgbClr val="002060"/>
              </a:solidFill>
              <a:effectLst>
                <a:outerShdw blurRad="38100" dist="38100" dir="2700000" algn="tl">
                  <a:srgbClr val="C0C0C0"/>
                </a:outerShdw>
              </a:effectLst>
              <a:latin typeface="Arial" pitchFamily="34" charset="0"/>
              <a:ea typeface="ＭＳ Ｐゴシック"/>
              <a:cs typeface="ＭＳ Ｐゴシック"/>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6354" name="Rectangle 2"/>
          <p:cNvSpPr>
            <a:spLocks noGrp="1" noChangeArrowheads="1"/>
          </p:cNvSpPr>
          <p:nvPr>
            <p:ph type="ctrTitle"/>
          </p:nvPr>
        </p:nvSpPr>
        <p:spPr>
          <a:xfrm>
            <a:off x="467544" y="1556792"/>
            <a:ext cx="8143875" cy="3262164"/>
          </a:xfrm>
        </p:spPr>
        <p:txBody>
          <a:bodyPr>
            <a:normAutofit/>
          </a:bodyPr>
          <a:lstStyle/>
          <a:p>
            <a:pPr eaLnBrk="1" hangingPunct="1"/>
            <a:r>
              <a:rPr lang="it-IT" sz="3200" b="1" dirty="0" smtClean="0">
                <a:solidFill>
                  <a:srgbClr val="002060"/>
                </a:solidFill>
                <a:latin typeface="Arial" pitchFamily="34" charset="0"/>
                <a:cs typeface="Arial" pitchFamily="34" charset="0"/>
              </a:rPr>
              <a:t>   APPALTO</a:t>
            </a:r>
          </a:p>
        </p:txBody>
      </p:sp>
      <p:sp>
        <p:nvSpPr>
          <p:cNvPr id="996355" name="Text Box 3"/>
          <p:cNvSpPr txBox="1">
            <a:spLocks noChangeArrowheads="1"/>
          </p:cNvSpPr>
          <p:nvPr/>
        </p:nvSpPr>
        <p:spPr bwMode="auto">
          <a:xfrm>
            <a:off x="8583613" y="3665538"/>
            <a:ext cx="184150" cy="366712"/>
          </a:xfrm>
          <a:prstGeom prst="rect">
            <a:avLst/>
          </a:prstGeom>
          <a:noFill/>
          <a:ln w="9525">
            <a:noFill/>
            <a:miter lim="800000"/>
            <a:headEnd/>
            <a:tailEnd/>
          </a:ln>
          <a:effectLst/>
        </p:spPr>
        <p:txBody>
          <a:bodyPr wrap="none">
            <a:spAutoFit/>
          </a:bodyPr>
          <a:lstStyle/>
          <a:p>
            <a:pPr algn="ctr">
              <a:defRPr/>
            </a:pPr>
            <a:endParaRPr lang="it-IT">
              <a:effectLst>
                <a:outerShdw blurRad="38100" dist="38100" dir="2700000" algn="tl">
                  <a:srgbClr val="C0C0C0"/>
                </a:outerShdw>
              </a:effectLst>
            </a:endParaRPr>
          </a:p>
        </p:txBody>
      </p:sp>
      <p:sp>
        <p:nvSpPr>
          <p:cNvPr id="8"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10</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996354"/>
                                        </p:tgtEl>
                                        <p:attrNameLst>
                                          <p:attrName>style.visibility</p:attrName>
                                        </p:attrNameLst>
                                      </p:cBhvr>
                                      <p:to>
                                        <p:strVal val="visible"/>
                                      </p:to>
                                    </p:set>
                                    <p:animEffect transition="in" filter="wheel(4)">
                                      <p:cBhvr>
                                        <p:cTn id="7" dur="1000"/>
                                        <p:tgtEl>
                                          <p:spTgt spid="996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635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468313" y="2205038"/>
            <a:ext cx="8229600" cy="3024162"/>
          </a:xfrm>
          <a:prstGeom prst="rect">
            <a:avLst/>
          </a:prstGeom>
          <a:noFill/>
          <a:ln w="9525">
            <a:noFill/>
            <a:miter lim="800000"/>
            <a:headEnd/>
            <a:tailEnd/>
          </a:ln>
        </p:spPr>
        <p:txBody>
          <a:bodyPr/>
          <a:lstStyle/>
          <a:p>
            <a:pPr algn="just" eaLnBrk="0" hangingPunct="0">
              <a:lnSpc>
                <a:spcPct val="90000"/>
              </a:lnSpc>
            </a:pPr>
            <a:r>
              <a:rPr kumimoji="1" lang="it-IT" sz="2000" dirty="0" smtClean="0">
                <a:solidFill>
                  <a:srgbClr val="002060"/>
                </a:solidFill>
                <a:latin typeface="Arial" pitchFamily="34" charset="0"/>
                <a:cs typeface="Arial" pitchFamily="34" charset="0"/>
              </a:rPr>
              <a:t>L'appalto è il contratto col quale una parte assume, con organizzazione dei mezzi necessari e con gestione a proprio rischio, il compimento di un'opera o di un servizio verso un corrispettivo in danaro .</a:t>
            </a:r>
          </a:p>
          <a:p>
            <a:pPr algn="just" eaLnBrk="0" hangingPunct="0">
              <a:lnSpc>
                <a:spcPct val="90000"/>
              </a:lnSpc>
            </a:pPr>
            <a:endParaRPr kumimoji="1" lang="it-IT" sz="2000" i="1" dirty="0" smtClean="0">
              <a:solidFill>
                <a:srgbClr val="002060"/>
              </a:solidFill>
              <a:latin typeface="Arial" pitchFamily="34" charset="0"/>
              <a:cs typeface="Arial" pitchFamily="34" charset="0"/>
            </a:endParaRPr>
          </a:p>
          <a:p>
            <a:pPr algn="just" eaLnBrk="0" hangingPunct="0">
              <a:lnSpc>
                <a:spcPct val="90000"/>
              </a:lnSpc>
            </a:pPr>
            <a:endParaRPr kumimoji="1" lang="it-IT" sz="2000" i="1" dirty="0" smtClean="0">
              <a:solidFill>
                <a:srgbClr val="002060"/>
              </a:solidFill>
              <a:latin typeface="Arial" pitchFamily="34" charset="0"/>
              <a:cs typeface="Arial" pitchFamily="34" charset="0"/>
            </a:endParaRPr>
          </a:p>
          <a:p>
            <a:pPr algn="just" eaLnBrk="0" hangingPunct="0">
              <a:lnSpc>
                <a:spcPct val="90000"/>
              </a:lnSpc>
            </a:pPr>
            <a:endParaRPr kumimoji="1" lang="it-IT" sz="2000" i="1" dirty="0" smtClean="0">
              <a:solidFill>
                <a:srgbClr val="002060"/>
              </a:solidFill>
              <a:latin typeface="Arial" pitchFamily="34" charset="0"/>
              <a:cs typeface="Arial" pitchFamily="34" charset="0"/>
            </a:endParaRPr>
          </a:p>
          <a:p>
            <a:pPr algn="just" eaLnBrk="0" hangingPunct="0">
              <a:lnSpc>
                <a:spcPct val="90000"/>
              </a:lnSpc>
            </a:pPr>
            <a:endParaRPr kumimoji="1" lang="it-IT" sz="2000" i="1" dirty="0" smtClean="0">
              <a:solidFill>
                <a:srgbClr val="002060"/>
              </a:solidFill>
              <a:latin typeface="Arial" pitchFamily="34" charset="0"/>
              <a:cs typeface="Arial" pitchFamily="34" charset="0"/>
            </a:endParaRPr>
          </a:p>
          <a:p>
            <a:pPr algn="just" eaLnBrk="0" hangingPunct="0">
              <a:lnSpc>
                <a:spcPct val="90000"/>
              </a:lnSpc>
            </a:pPr>
            <a:endParaRPr kumimoji="1" lang="it-IT" sz="2000" i="1" dirty="0" smtClean="0">
              <a:solidFill>
                <a:srgbClr val="002060"/>
              </a:solidFill>
              <a:latin typeface="Arial" pitchFamily="34" charset="0"/>
              <a:cs typeface="Arial" pitchFamily="34" charset="0"/>
            </a:endParaRPr>
          </a:p>
          <a:p>
            <a:pPr algn="just" eaLnBrk="0" hangingPunct="0">
              <a:lnSpc>
                <a:spcPct val="90000"/>
              </a:lnSpc>
            </a:pPr>
            <a:r>
              <a:rPr kumimoji="1" lang="it-IT" sz="2000" dirty="0" smtClean="0">
                <a:solidFill>
                  <a:srgbClr val="002060"/>
                </a:solidFill>
                <a:latin typeface="Arial" pitchFamily="34" charset="0"/>
                <a:cs typeface="Arial" pitchFamily="34" charset="0"/>
              </a:rPr>
              <a:t>Parte che assume l’obbligazione: APPALTATORE</a:t>
            </a:r>
          </a:p>
          <a:p>
            <a:pPr algn="just" eaLnBrk="0" hangingPunct="0">
              <a:lnSpc>
                <a:spcPct val="90000"/>
              </a:lnSpc>
            </a:pPr>
            <a:r>
              <a:rPr kumimoji="1" lang="it-IT" sz="2000" dirty="0" smtClean="0">
                <a:solidFill>
                  <a:srgbClr val="002060"/>
                </a:solidFill>
                <a:latin typeface="Arial" pitchFamily="34" charset="0"/>
                <a:cs typeface="Arial" pitchFamily="34" charset="0"/>
              </a:rPr>
              <a:t>Parte in favore della quale viene svolta l’opera o il servizio: COMMITTENTE</a:t>
            </a:r>
          </a:p>
          <a:p>
            <a:pPr algn="just" eaLnBrk="0" hangingPunct="0">
              <a:lnSpc>
                <a:spcPct val="90000"/>
              </a:lnSpc>
            </a:pPr>
            <a:endParaRPr kumimoji="1" lang="it-IT" sz="2000" i="1" dirty="0">
              <a:solidFill>
                <a:srgbClr val="002060"/>
              </a:solidFill>
              <a:latin typeface="Arial" pitchFamily="34" charset="0"/>
              <a:cs typeface="Arial" pitchFamily="34" charset="0"/>
            </a:endParaRPr>
          </a:p>
        </p:txBody>
      </p:sp>
      <p:sp>
        <p:nvSpPr>
          <p:cNvPr id="4099" name="Rectangle 2"/>
          <p:cNvSpPr>
            <a:spLocks noChangeArrowheads="1"/>
          </p:cNvSpPr>
          <p:nvPr/>
        </p:nvSpPr>
        <p:spPr bwMode="auto">
          <a:xfrm>
            <a:off x="863600" y="692696"/>
            <a:ext cx="7416800" cy="390525"/>
          </a:xfrm>
          <a:prstGeom prst="rect">
            <a:avLst/>
          </a:prstGeom>
          <a:noFill/>
          <a:ln w="9525">
            <a:noFill/>
            <a:miter lim="800000"/>
            <a:headEnd/>
            <a:tailEnd/>
          </a:ln>
        </p:spPr>
        <p:txBody>
          <a:bodyPr anchor="ctr"/>
          <a:lstStyle/>
          <a:p>
            <a:pPr algn="ctr"/>
            <a:r>
              <a:rPr lang="it-IT" sz="2000" b="1" dirty="0" smtClean="0">
                <a:solidFill>
                  <a:srgbClr val="002060"/>
                </a:solidFill>
                <a:latin typeface="Arial" pitchFamily="34" charset="0"/>
                <a:cs typeface="Arial" pitchFamily="34" charset="0"/>
              </a:rPr>
              <a:t>NOZIONE: IL CONTRATTO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APPALTO</a:t>
            </a:r>
            <a:endParaRPr lang="it-IT" sz="2000" b="1" dirty="0">
              <a:solidFill>
                <a:srgbClr val="002060"/>
              </a:solidFill>
              <a:latin typeface="Arial" pitchFamily="34" charset="0"/>
              <a:cs typeface="Arial" pitchFamily="34" charset="0"/>
            </a:endParaRPr>
          </a:p>
        </p:txBody>
      </p:sp>
      <p:sp>
        <p:nvSpPr>
          <p:cNvPr id="25604" name="AutoShape 4"/>
          <p:cNvSpPr>
            <a:spLocks noChangeArrowheads="1"/>
          </p:cNvSpPr>
          <p:nvPr/>
        </p:nvSpPr>
        <p:spPr bwMode="auto">
          <a:xfrm>
            <a:off x="1763713" y="1412875"/>
            <a:ext cx="5440362" cy="457200"/>
          </a:xfrm>
          <a:prstGeom prst="roundRect">
            <a:avLst>
              <a:gd name="adj" fmla="val 12495"/>
            </a:avLst>
          </a:prstGeom>
          <a:noFill/>
          <a:ln w="12700">
            <a:noFill/>
            <a:round/>
            <a:headEnd/>
            <a:tailEnd/>
          </a:ln>
        </p:spPr>
        <p:txBody>
          <a:bodyPr lIns="90000" tIns="90000" rIns="92075" bIns="46038"/>
          <a:lstStyle/>
          <a:p>
            <a:pPr algn="ctr" defTabSz="762000"/>
            <a:r>
              <a:rPr lang="it-IT" sz="2800" b="1" dirty="0" smtClean="0">
                <a:solidFill>
                  <a:srgbClr val="002060"/>
                </a:solidFill>
                <a:latin typeface="Arial" pitchFamily="34" charset="0"/>
                <a:cs typeface="Arial" pitchFamily="34" charset="0"/>
              </a:rPr>
              <a:t>Art. 1655 c.c.</a:t>
            </a:r>
            <a:endParaRPr lang="it-IT" sz="2800" b="1" dirty="0">
              <a:solidFill>
                <a:srgbClr val="002060"/>
              </a:solidFill>
              <a:latin typeface="Arial" pitchFamily="34" charset="0"/>
              <a:cs typeface="Arial" pitchFamily="34" charset="0"/>
            </a:endParaRPr>
          </a:p>
        </p:txBody>
      </p:sp>
      <p:sp>
        <p:nvSpPr>
          <p:cNvPr id="4103" name="Rectangle 2"/>
          <p:cNvSpPr>
            <a:spLocks noChangeArrowheads="1"/>
          </p:cNvSpPr>
          <p:nvPr/>
        </p:nvSpPr>
        <p:spPr bwMode="auto">
          <a:xfrm>
            <a:off x="1052513" y="3614738"/>
            <a:ext cx="7416800" cy="390525"/>
          </a:xfrm>
          <a:prstGeom prst="rect">
            <a:avLst/>
          </a:prstGeom>
          <a:noFill/>
          <a:ln w="9525">
            <a:noFill/>
            <a:miter lim="800000"/>
            <a:headEnd/>
            <a:tailEnd/>
          </a:ln>
        </p:spPr>
        <p:txBody>
          <a:bodyPr anchor="ctr"/>
          <a:lstStyle/>
          <a:p>
            <a:pPr algn="ctr"/>
            <a:endParaRPr lang="it-IT" sz="2000" b="1" dirty="0">
              <a:solidFill>
                <a:srgbClr val="002060"/>
              </a:solidFill>
              <a:latin typeface="Arial" pitchFamily="34" charset="0"/>
              <a:cs typeface="Arial" pitchFamily="34" charset="0"/>
            </a:endParaRPr>
          </a:p>
        </p:txBody>
      </p:sp>
      <p:sp>
        <p:nvSpPr>
          <p:cNvPr id="9" name="AutoShape 4"/>
          <p:cNvSpPr>
            <a:spLocks noChangeArrowheads="1"/>
          </p:cNvSpPr>
          <p:nvPr/>
        </p:nvSpPr>
        <p:spPr bwMode="auto">
          <a:xfrm>
            <a:off x="611560" y="4124324"/>
            <a:ext cx="8064896" cy="816843"/>
          </a:xfrm>
          <a:prstGeom prst="roundRect">
            <a:avLst>
              <a:gd name="adj" fmla="val 12495"/>
            </a:avLst>
          </a:prstGeom>
          <a:noFill/>
          <a:ln w="12700">
            <a:noFill/>
            <a:round/>
            <a:headEnd/>
            <a:tailEnd/>
          </a:ln>
        </p:spPr>
        <p:txBody>
          <a:bodyPr lIns="90000" tIns="90000" rIns="92075" bIns="46038"/>
          <a:lstStyle/>
          <a:p>
            <a:pPr algn="ctr" defTabSz="762000"/>
            <a:endParaRPr lang="it-IT" sz="2800" b="1" dirty="0">
              <a:solidFill>
                <a:srgbClr val="002060"/>
              </a:solidFill>
              <a:latin typeface="Arial" pitchFamily="34" charset="0"/>
              <a:cs typeface="Arial" pitchFamily="34" charset="0"/>
            </a:endParaRPr>
          </a:p>
        </p:txBody>
      </p:sp>
      <p:sp>
        <p:nvSpPr>
          <p:cNvPr id="4105" name="Rectangle 4"/>
          <p:cNvSpPr>
            <a:spLocks noChangeArrowheads="1"/>
          </p:cNvSpPr>
          <p:nvPr/>
        </p:nvSpPr>
        <p:spPr bwMode="auto">
          <a:xfrm>
            <a:off x="684213" y="5013325"/>
            <a:ext cx="8229600" cy="792163"/>
          </a:xfrm>
          <a:prstGeom prst="rect">
            <a:avLst/>
          </a:prstGeom>
          <a:noFill/>
          <a:ln w="9525">
            <a:noFill/>
            <a:miter lim="800000"/>
            <a:headEnd/>
            <a:tailEnd/>
          </a:ln>
        </p:spPr>
        <p:txBody>
          <a:bodyPr/>
          <a:lstStyle/>
          <a:p>
            <a:pPr algn="just" eaLnBrk="0" hangingPunct="0">
              <a:lnSpc>
                <a:spcPct val="90000"/>
              </a:lnSpc>
            </a:pPr>
            <a:endParaRPr kumimoji="1" lang="it-IT" sz="2000" i="1" dirty="0">
              <a:solidFill>
                <a:srgbClr val="002060"/>
              </a:solidFill>
              <a:latin typeface="Arial" pitchFamily="34" charset="0"/>
              <a:cs typeface="Arial" pitchFamily="34" charset="0"/>
            </a:endParaRPr>
          </a:p>
        </p:txBody>
      </p:sp>
      <p:sp>
        <p:nvSpPr>
          <p:cNvPr id="12"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11</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13" name="Freccia in giù 12"/>
          <p:cNvSpPr/>
          <p:nvPr/>
        </p:nvSpPr>
        <p:spPr>
          <a:xfrm>
            <a:off x="4139952" y="3356992"/>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604"/>
                                        </p:tgtEl>
                                        <p:attrNameLst>
                                          <p:attrName>style.visibility</p:attrName>
                                        </p:attrNameLst>
                                      </p:cBhvr>
                                      <p:to>
                                        <p:strVal val="visible"/>
                                      </p:to>
                                    </p:set>
                                    <p:animEffect transition="in" filter="fade">
                                      <p:cBhvr>
                                        <p:cTn id="7" dur="500"/>
                                        <p:tgtEl>
                                          <p:spTgt spid="25604"/>
                                        </p:tgtEl>
                                      </p:cBhvr>
                                    </p:animEffect>
                                  </p:childTnLst>
                                </p:cTn>
                              </p:par>
                            </p:childTnLst>
                          </p:cTn>
                        </p:par>
                        <p:par>
                          <p:cTn id="8" fill="hold">
                            <p:stCondLst>
                              <p:cond delay="500"/>
                            </p:stCondLst>
                            <p:childTnLst>
                              <p:par>
                                <p:cTn id="9" presetID="10" presetClass="entr" presetSubtype="0" fill="hold" grpId="0" nodeType="afterEffect" nodePh="1">
                                  <p:stCondLst>
                                    <p:cond delay="0"/>
                                  </p:stCondLst>
                                  <p:endCondLst>
                                    <p:cond evt="begin" delay="0">
                                      <p:tn val="9"/>
                                    </p:cond>
                                  </p:end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468313" y="2205038"/>
            <a:ext cx="8229600" cy="3024162"/>
          </a:xfrm>
          <a:prstGeom prst="rect">
            <a:avLst/>
          </a:prstGeom>
          <a:noFill/>
          <a:ln w="9525">
            <a:noFill/>
            <a:miter lim="800000"/>
            <a:headEnd/>
            <a:tailEnd/>
          </a:ln>
        </p:spPr>
        <p:txBody>
          <a:bodyPr/>
          <a:lstStyle/>
          <a:p>
            <a:pPr algn="just" eaLnBrk="0" hangingPunct="0">
              <a:lnSpc>
                <a:spcPct val="90000"/>
              </a:lnSpc>
            </a:pPr>
            <a:endParaRPr kumimoji="1" lang="it-IT" sz="2000" i="1" dirty="0">
              <a:solidFill>
                <a:schemeClr val="tx2"/>
              </a:solidFill>
              <a:latin typeface="Arial" pitchFamily="34" charset="0"/>
              <a:cs typeface="Arial" pitchFamily="34" charset="0"/>
            </a:endParaRPr>
          </a:p>
        </p:txBody>
      </p:sp>
      <p:sp>
        <p:nvSpPr>
          <p:cNvPr id="4099" name="Rectangle 2"/>
          <p:cNvSpPr>
            <a:spLocks noChangeArrowheads="1"/>
          </p:cNvSpPr>
          <p:nvPr/>
        </p:nvSpPr>
        <p:spPr bwMode="auto">
          <a:xfrm>
            <a:off x="971600" y="692696"/>
            <a:ext cx="7416800" cy="792088"/>
          </a:xfrm>
          <a:prstGeom prst="rect">
            <a:avLst/>
          </a:prstGeom>
          <a:noFill/>
          <a:ln w="9525">
            <a:noFill/>
            <a:miter lim="800000"/>
            <a:headEnd/>
            <a:tailEnd/>
          </a:ln>
        </p:spPr>
        <p:txBody>
          <a:bodyPr anchor="ctr"/>
          <a:lstStyle/>
          <a:p>
            <a:pPr algn="ctr"/>
            <a:r>
              <a:rPr lang="it-IT" sz="2000" b="1" dirty="0" smtClean="0">
                <a:solidFill>
                  <a:srgbClr val="002060"/>
                </a:solidFill>
                <a:latin typeface="Arial" pitchFamily="34" charset="0"/>
                <a:cs typeface="Arial" pitchFamily="34" charset="0"/>
              </a:rPr>
              <a:t>NOZIONE: IL CONTRATTO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APPALTO</a:t>
            </a:r>
          </a:p>
          <a:p>
            <a:pPr algn="ctr"/>
            <a:r>
              <a:rPr lang="it-IT" sz="2000" b="1" dirty="0" smtClean="0">
                <a:solidFill>
                  <a:srgbClr val="002060"/>
                </a:solidFill>
                <a:latin typeface="Arial" pitchFamily="34" charset="0"/>
                <a:cs typeface="Arial" pitchFamily="34" charset="0"/>
              </a:rPr>
              <a:t>ART. 29 COMMA 1</a:t>
            </a:r>
          </a:p>
          <a:p>
            <a:pPr algn="ctr"/>
            <a:endParaRPr lang="it-IT" sz="2000" b="1" dirty="0">
              <a:solidFill>
                <a:srgbClr val="002060"/>
              </a:solidFill>
              <a:latin typeface="Arial" pitchFamily="34" charset="0"/>
              <a:cs typeface="Arial" pitchFamily="34" charset="0"/>
            </a:endParaRPr>
          </a:p>
        </p:txBody>
      </p:sp>
      <p:sp>
        <p:nvSpPr>
          <p:cNvPr id="25604" name="AutoShape 4"/>
          <p:cNvSpPr>
            <a:spLocks noChangeArrowheads="1"/>
          </p:cNvSpPr>
          <p:nvPr/>
        </p:nvSpPr>
        <p:spPr bwMode="auto">
          <a:xfrm>
            <a:off x="683568" y="1747664"/>
            <a:ext cx="7632848" cy="3625552"/>
          </a:xfrm>
          <a:prstGeom prst="roundRect">
            <a:avLst>
              <a:gd name="adj" fmla="val 12495"/>
            </a:avLst>
          </a:prstGeom>
          <a:noFill/>
          <a:ln w="12700">
            <a:noFill/>
            <a:round/>
            <a:headEnd/>
            <a:tailEnd/>
          </a:ln>
        </p:spPr>
        <p:txBody>
          <a:bodyPr lIns="90000" tIns="90000" rIns="92075" bIns="46038"/>
          <a:lstStyle/>
          <a:p>
            <a:pPr algn="just">
              <a:buFontTx/>
              <a:buNone/>
            </a:pPr>
            <a:r>
              <a:rPr lang="it-IT" i="1" dirty="0" smtClean="0">
                <a:solidFill>
                  <a:srgbClr val="002060"/>
                </a:solidFill>
                <a:latin typeface="Arial" pitchFamily="34" charset="0"/>
                <a:cs typeface="Arial" pitchFamily="34" charset="0"/>
              </a:rPr>
              <a:t>“ […] </a:t>
            </a:r>
            <a:r>
              <a:rPr lang="it-IT" dirty="0" smtClean="0">
                <a:solidFill>
                  <a:srgbClr val="002060"/>
                </a:solidFill>
              </a:rPr>
              <a:t>il contratto di appalto, stipulato e regolamentato ai sensi dell'articolo 1655 del codice civile, si distingue dalla somministrazione di lavoro </a:t>
            </a:r>
            <a:r>
              <a:rPr lang="it-IT" b="1" dirty="0" smtClean="0">
                <a:solidFill>
                  <a:srgbClr val="002060"/>
                </a:solidFill>
              </a:rPr>
              <a:t>per la organizzazione dei mezzi necessari da parte dell'appaltatore</a:t>
            </a:r>
            <a:r>
              <a:rPr lang="it-IT" dirty="0" smtClean="0">
                <a:solidFill>
                  <a:srgbClr val="002060"/>
                </a:solidFill>
              </a:rPr>
              <a:t>, che può anche risultare, in relazione alle esigenze dell'opera o del servizio dedotti in contratto, dall'esercizio del potere organizzativo e direttivo nei confronti dei lavoratori utilizzati nell'appalto, nonché per la assunzione, da parte del medesimo appaltatore, del rischio d'impresa</a:t>
            </a:r>
            <a:r>
              <a:rPr lang="it-IT" i="1" dirty="0" smtClean="0">
                <a:solidFill>
                  <a:srgbClr val="002060"/>
                </a:solidFill>
                <a:latin typeface="Arial" pitchFamily="34" charset="0"/>
                <a:cs typeface="Arial" pitchFamily="34" charset="0"/>
              </a:rPr>
              <a:t>” </a:t>
            </a:r>
            <a:r>
              <a:rPr lang="it-IT" dirty="0" smtClean="0">
                <a:solidFill>
                  <a:srgbClr val="002060"/>
                </a:solidFill>
                <a:latin typeface="Arial" pitchFamily="34" charset="0"/>
                <a:cs typeface="Arial" pitchFamily="34" charset="0"/>
              </a:rPr>
              <a:t>(</a:t>
            </a:r>
            <a:r>
              <a:rPr lang="it-IT" dirty="0" err="1" smtClean="0">
                <a:solidFill>
                  <a:srgbClr val="002060"/>
                </a:solidFill>
                <a:latin typeface="Arial" pitchFamily="34" charset="0"/>
                <a:cs typeface="Arial" pitchFamily="34" charset="0"/>
              </a:rPr>
              <a:t>…</a:t>
            </a:r>
            <a:r>
              <a:rPr lang="it-IT" i="1" dirty="0" err="1" smtClean="0">
                <a:solidFill>
                  <a:srgbClr val="002060"/>
                </a:solidFill>
                <a:latin typeface="Arial" pitchFamily="34" charset="0"/>
                <a:cs typeface="Arial" pitchFamily="34" charset="0"/>
              </a:rPr>
              <a:t>segue</a:t>
            </a:r>
            <a:r>
              <a:rPr lang="it-IT" i="1" dirty="0" smtClean="0">
                <a:solidFill>
                  <a:srgbClr val="002060"/>
                </a:solidFill>
                <a:latin typeface="Arial" pitchFamily="34" charset="0"/>
                <a:cs typeface="Arial" pitchFamily="34" charset="0"/>
              </a:rPr>
              <a:t> distinzione tra contratto d’appalto e somministrazione</a:t>
            </a:r>
            <a:r>
              <a:rPr lang="it-IT" dirty="0" smtClean="0">
                <a:solidFill>
                  <a:srgbClr val="002060"/>
                </a:solidFill>
                <a:latin typeface="Arial" pitchFamily="34" charset="0"/>
                <a:cs typeface="Arial" pitchFamily="34" charset="0"/>
              </a:rPr>
              <a:t>).</a:t>
            </a:r>
          </a:p>
          <a:p>
            <a:pPr algn="just">
              <a:buFontTx/>
              <a:buNone/>
            </a:pPr>
            <a:endParaRPr lang="it-IT" sz="2800" i="1" dirty="0" smtClean="0">
              <a:solidFill>
                <a:srgbClr val="002060"/>
              </a:solidFill>
              <a:latin typeface="Arial" pitchFamily="34" charset="0"/>
              <a:cs typeface="Arial" pitchFamily="34" charset="0"/>
            </a:endParaRPr>
          </a:p>
          <a:p>
            <a:pPr algn="just">
              <a:buFontTx/>
              <a:buNone/>
            </a:pPr>
            <a:r>
              <a:rPr lang="it-IT" sz="2800" i="1" dirty="0" smtClean="0">
                <a:solidFill>
                  <a:srgbClr val="002060"/>
                </a:solidFill>
                <a:latin typeface="Arial" pitchFamily="34" charset="0"/>
                <a:cs typeface="Arial" pitchFamily="34" charset="0"/>
              </a:rPr>
              <a:t>	</a:t>
            </a:r>
            <a:endParaRPr lang="it-IT" sz="2800" b="1" dirty="0">
              <a:solidFill>
                <a:srgbClr val="002060"/>
              </a:solidFill>
              <a:latin typeface="Arial" pitchFamily="34" charset="0"/>
              <a:cs typeface="Arial" pitchFamily="34" charset="0"/>
            </a:endParaRPr>
          </a:p>
        </p:txBody>
      </p:sp>
      <p:sp>
        <p:nvSpPr>
          <p:cNvPr id="9" name="AutoShape 4"/>
          <p:cNvSpPr>
            <a:spLocks noChangeArrowheads="1"/>
          </p:cNvSpPr>
          <p:nvPr/>
        </p:nvSpPr>
        <p:spPr bwMode="auto">
          <a:xfrm>
            <a:off x="611560" y="4124324"/>
            <a:ext cx="8064896" cy="816843"/>
          </a:xfrm>
          <a:prstGeom prst="roundRect">
            <a:avLst>
              <a:gd name="adj" fmla="val 12495"/>
            </a:avLst>
          </a:prstGeom>
          <a:noFill/>
          <a:ln w="12700">
            <a:noFill/>
            <a:round/>
            <a:headEnd/>
            <a:tailEnd/>
          </a:ln>
        </p:spPr>
        <p:txBody>
          <a:bodyPr lIns="90000" tIns="90000" rIns="92075" bIns="46038"/>
          <a:lstStyle/>
          <a:p>
            <a:pPr algn="ctr" defTabSz="762000"/>
            <a:endParaRPr lang="it-IT" sz="2800" b="1" dirty="0">
              <a:solidFill>
                <a:srgbClr val="002060"/>
              </a:solidFill>
              <a:latin typeface="Arial" pitchFamily="34" charset="0"/>
              <a:cs typeface="Arial" pitchFamily="34" charset="0"/>
            </a:endParaRPr>
          </a:p>
        </p:txBody>
      </p:sp>
      <p:sp>
        <p:nvSpPr>
          <p:cNvPr id="4105" name="Rectangle 4"/>
          <p:cNvSpPr>
            <a:spLocks noChangeArrowheads="1"/>
          </p:cNvSpPr>
          <p:nvPr/>
        </p:nvSpPr>
        <p:spPr bwMode="auto">
          <a:xfrm>
            <a:off x="684213" y="5013325"/>
            <a:ext cx="8229600" cy="792163"/>
          </a:xfrm>
          <a:prstGeom prst="rect">
            <a:avLst/>
          </a:prstGeom>
          <a:noFill/>
          <a:ln w="9525">
            <a:noFill/>
            <a:miter lim="800000"/>
            <a:headEnd/>
            <a:tailEnd/>
          </a:ln>
        </p:spPr>
        <p:txBody>
          <a:bodyPr/>
          <a:lstStyle/>
          <a:p>
            <a:pPr algn="just" eaLnBrk="0" hangingPunct="0">
              <a:lnSpc>
                <a:spcPct val="90000"/>
              </a:lnSpc>
            </a:pPr>
            <a:endParaRPr kumimoji="1" lang="it-IT" sz="2000" i="1" dirty="0">
              <a:solidFill>
                <a:srgbClr val="002060"/>
              </a:solidFill>
              <a:latin typeface="Arial" pitchFamily="34" charset="0"/>
              <a:cs typeface="Arial" pitchFamily="34" charset="0"/>
            </a:endParaRPr>
          </a:p>
        </p:txBody>
      </p:sp>
      <p:sp>
        <p:nvSpPr>
          <p:cNvPr id="12"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12</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604"/>
                                        </p:tgtEl>
                                        <p:attrNameLst>
                                          <p:attrName>style.visibility</p:attrName>
                                        </p:attrNameLst>
                                      </p:cBhvr>
                                      <p:to>
                                        <p:strVal val="visible"/>
                                      </p:to>
                                    </p:set>
                                    <p:animEffect transition="in" filter="fade">
                                      <p:cBhvr>
                                        <p:cTn id="7" dur="500"/>
                                        <p:tgtEl>
                                          <p:spTgt spid="25604"/>
                                        </p:tgtEl>
                                      </p:cBhvr>
                                    </p:animEffect>
                                  </p:childTnLst>
                                </p:cTn>
                              </p:par>
                            </p:childTnLst>
                          </p:cTn>
                        </p:par>
                        <p:par>
                          <p:cTn id="8" fill="hold">
                            <p:stCondLst>
                              <p:cond delay="500"/>
                            </p:stCondLst>
                            <p:childTnLst>
                              <p:par>
                                <p:cTn id="9" presetID="10" presetClass="entr" presetSubtype="0" fill="hold" grpId="0" nodeType="afterEffect" nodePh="1">
                                  <p:stCondLst>
                                    <p:cond delay="0"/>
                                  </p:stCondLst>
                                  <p:endCondLst>
                                    <p:cond evt="begin" delay="0">
                                      <p:tn val="9"/>
                                    </p:cond>
                                  </p:end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4294967295"/>
          </p:nvPr>
        </p:nvSpPr>
        <p:spPr>
          <a:xfrm>
            <a:off x="251520" y="1556792"/>
            <a:ext cx="8464550" cy="2819400"/>
          </a:xfrm>
        </p:spPr>
        <p:txBody>
          <a:bodyPr>
            <a:normAutofit fontScale="77500" lnSpcReduction="20000"/>
          </a:bodyPr>
          <a:lstStyle/>
          <a:p>
            <a:pPr algn="ctr" eaLnBrk="1" hangingPunct="1">
              <a:lnSpc>
                <a:spcPct val="80000"/>
              </a:lnSpc>
              <a:buFontTx/>
              <a:buNone/>
            </a:pPr>
            <a:r>
              <a:rPr lang="it-IT" sz="2000" b="1" dirty="0" smtClean="0">
                <a:solidFill>
                  <a:srgbClr val="002060"/>
                </a:solidFill>
                <a:latin typeface="Arial" pitchFamily="34" charset="0"/>
                <a:cs typeface="Arial" pitchFamily="34" charset="0"/>
              </a:rPr>
              <a:t>    1. Appalto d’opera</a:t>
            </a:r>
            <a:r>
              <a:rPr lang="it-IT" sz="2000" dirty="0" smtClean="0">
                <a:solidFill>
                  <a:srgbClr val="002060"/>
                </a:solidFill>
                <a:latin typeface="Arial" pitchFamily="34" charset="0"/>
                <a:cs typeface="Arial" pitchFamily="34" charset="0"/>
              </a:rPr>
              <a:t> </a:t>
            </a:r>
          </a:p>
          <a:p>
            <a:pPr algn="ctr" eaLnBrk="1" hangingPunct="1">
              <a:lnSpc>
                <a:spcPct val="80000"/>
              </a:lnSpc>
              <a:buFontTx/>
              <a:buNone/>
            </a:pPr>
            <a:endParaRPr lang="it-IT" sz="2000" dirty="0" smtClean="0">
              <a:solidFill>
                <a:srgbClr val="002060"/>
              </a:solidFill>
              <a:latin typeface="Arial" pitchFamily="34" charset="0"/>
              <a:cs typeface="Arial" pitchFamily="34" charset="0"/>
            </a:endParaRPr>
          </a:p>
          <a:p>
            <a:pPr algn="ctr" eaLnBrk="1" hangingPunct="1">
              <a:lnSpc>
                <a:spcPct val="80000"/>
              </a:lnSpc>
              <a:buFontTx/>
              <a:buNone/>
            </a:pPr>
            <a:endParaRPr lang="it-IT" sz="2000" dirty="0" smtClean="0">
              <a:solidFill>
                <a:srgbClr val="002060"/>
              </a:solidFill>
              <a:latin typeface="Arial" pitchFamily="34" charset="0"/>
              <a:cs typeface="Arial" pitchFamily="34" charset="0"/>
            </a:endParaRPr>
          </a:p>
          <a:p>
            <a:pPr algn="ctr" eaLnBrk="1" hangingPunct="1">
              <a:lnSpc>
                <a:spcPct val="80000"/>
              </a:lnSpc>
              <a:buFontTx/>
              <a:buNone/>
            </a:pPr>
            <a:endParaRPr lang="it-IT" sz="2000" dirty="0" smtClean="0">
              <a:solidFill>
                <a:srgbClr val="002060"/>
              </a:solidFill>
              <a:latin typeface="Arial" pitchFamily="34" charset="0"/>
              <a:cs typeface="Arial" pitchFamily="34" charset="0"/>
            </a:endParaRPr>
          </a:p>
          <a:p>
            <a:pPr algn="ctr" eaLnBrk="1" hangingPunct="1">
              <a:lnSpc>
                <a:spcPct val="80000"/>
              </a:lnSpc>
              <a:buFontTx/>
              <a:buNone/>
            </a:pPr>
            <a:r>
              <a:rPr lang="it-IT" sz="2000" dirty="0" smtClean="0">
                <a:solidFill>
                  <a:srgbClr val="002060"/>
                </a:solidFill>
                <a:latin typeface="Arial" pitchFamily="34" charset="0"/>
                <a:cs typeface="Arial" pitchFamily="34" charset="0"/>
              </a:rPr>
              <a:t>realizzazione di una o più opere specifiche</a:t>
            </a:r>
          </a:p>
          <a:p>
            <a:pPr eaLnBrk="1" hangingPunct="1">
              <a:lnSpc>
                <a:spcPct val="80000"/>
              </a:lnSpc>
            </a:pPr>
            <a:endParaRPr lang="it-IT" sz="2000" dirty="0" smtClean="0">
              <a:solidFill>
                <a:srgbClr val="002060"/>
              </a:solidFill>
              <a:latin typeface="Arial" pitchFamily="34" charset="0"/>
              <a:cs typeface="Arial" pitchFamily="34" charset="0"/>
            </a:endParaRPr>
          </a:p>
          <a:p>
            <a:pPr algn="ctr" eaLnBrk="1" hangingPunct="1">
              <a:lnSpc>
                <a:spcPct val="80000"/>
              </a:lnSpc>
              <a:buFontTx/>
              <a:buNone/>
            </a:pPr>
            <a:r>
              <a:rPr lang="it-IT" sz="2000" b="1" dirty="0" smtClean="0">
                <a:solidFill>
                  <a:srgbClr val="002060"/>
                </a:solidFill>
                <a:latin typeface="Arial" pitchFamily="34" charset="0"/>
                <a:cs typeface="Arial" pitchFamily="34" charset="0"/>
              </a:rPr>
              <a:t>    2. Appalto di servizi</a:t>
            </a:r>
          </a:p>
          <a:p>
            <a:pPr eaLnBrk="1" hangingPunct="1">
              <a:lnSpc>
                <a:spcPct val="80000"/>
              </a:lnSpc>
              <a:buFontTx/>
              <a:buNone/>
            </a:pPr>
            <a:r>
              <a:rPr lang="it-IT" sz="2000" dirty="0" smtClean="0">
                <a:solidFill>
                  <a:srgbClr val="002060"/>
                </a:solidFill>
                <a:latin typeface="Arial" pitchFamily="34" charset="0"/>
                <a:cs typeface="Arial" pitchFamily="34" charset="0"/>
              </a:rPr>
              <a:t>			</a:t>
            </a:r>
          </a:p>
          <a:p>
            <a:pPr eaLnBrk="1" hangingPunct="1">
              <a:lnSpc>
                <a:spcPct val="80000"/>
              </a:lnSpc>
              <a:buFontTx/>
              <a:buNone/>
            </a:pPr>
            <a:r>
              <a:rPr lang="it-IT" sz="2000" dirty="0" smtClean="0">
                <a:solidFill>
                  <a:srgbClr val="002060"/>
                </a:solidFill>
                <a:latin typeface="Arial" pitchFamily="34" charset="0"/>
                <a:cs typeface="Arial" pitchFamily="34" charset="0"/>
              </a:rPr>
              <a:t>			</a:t>
            </a:r>
          </a:p>
          <a:p>
            <a:pPr algn="ctr" eaLnBrk="1" hangingPunct="1">
              <a:lnSpc>
                <a:spcPct val="80000"/>
              </a:lnSpc>
              <a:buFontTx/>
              <a:buNone/>
            </a:pPr>
            <a:endParaRPr lang="it-IT" sz="2000" u="sng" dirty="0" smtClean="0">
              <a:solidFill>
                <a:srgbClr val="002060"/>
              </a:solidFill>
              <a:latin typeface="Arial" pitchFamily="34" charset="0"/>
              <a:cs typeface="Arial" pitchFamily="34" charset="0"/>
            </a:endParaRPr>
          </a:p>
          <a:p>
            <a:pPr algn="ctr" eaLnBrk="1" hangingPunct="1">
              <a:lnSpc>
                <a:spcPct val="80000"/>
              </a:lnSpc>
              <a:buFontTx/>
              <a:buNone/>
            </a:pPr>
            <a:r>
              <a:rPr lang="it-IT" sz="2000" u="sng" dirty="0" smtClean="0">
                <a:solidFill>
                  <a:srgbClr val="002060"/>
                </a:solidFill>
                <a:latin typeface="Arial" pitchFamily="34" charset="0"/>
                <a:cs typeface="Arial" pitchFamily="34" charset="0"/>
              </a:rPr>
              <a:t>relativo alla prestazione di uno o più servizi o lavorazioni </a:t>
            </a:r>
          </a:p>
          <a:p>
            <a:pPr algn="ctr" eaLnBrk="1" hangingPunct="1">
              <a:lnSpc>
                <a:spcPct val="80000"/>
              </a:lnSpc>
              <a:buFontTx/>
              <a:buNone/>
            </a:pPr>
            <a:r>
              <a:rPr lang="it-IT" sz="2000" u="sng" dirty="0" smtClean="0">
                <a:solidFill>
                  <a:srgbClr val="002060"/>
                </a:solidFill>
                <a:latin typeface="Arial" pitchFamily="34" charset="0"/>
                <a:cs typeface="Arial" pitchFamily="34" charset="0"/>
              </a:rPr>
              <a:t>ad organizzazioni esterne</a:t>
            </a:r>
          </a:p>
          <a:p>
            <a:pPr eaLnBrk="1" hangingPunct="1">
              <a:lnSpc>
                <a:spcPct val="80000"/>
              </a:lnSpc>
              <a:buFontTx/>
              <a:buNone/>
            </a:pPr>
            <a:endParaRPr lang="it-IT" sz="2000" dirty="0" smtClean="0">
              <a:solidFill>
                <a:srgbClr val="002060"/>
              </a:solidFill>
              <a:latin typeface="Arial" pitchFamily="34" charset="0"/>
              <a:cs typeface="Arial" pitchFamily="34" charset="0"/>
            </a:endParaRPr>
          </a:p>
          <a:p>
            <a:pPr eaLnBrk="1" hangingPunct="1">
              <a:lnSpc>
                <a:spcPct val="80000"/>
              </a:lnSpc>
              <a:buFontTx/>
              <a:buNone/>
            </a:pPr>
            <a:r>
              <a:rPr lang="it-IT" sz="2000" dirty="0" smtClean="0">
                <a:solidFill>
                  <a:srgbClr val="002060"/>
                </a:solidFill>
                <a:latin typeface="Arial" pitchFamily="34" charset="0"/>
                <a:cs typeface="Arial" pitchFamily="34" charset="0"/>
              </a:rPr>
              <a:t>	</a:t>
            </a:r>
          </a:p>
        </p:txBody>
      </p:sp>
      <p:sp>
        <p:nvSpPr>
          <p:cNvPr id="5124" name="Rectangle 2"/>
          <p:cNvSpPr>
            <a:spLocks noChangeArrowheads="1"/>
          </p:cNvSpPr>
          <p:nvPr/>
        </p:nvSpPr>
        <p:spPr bwMode="auto">
          <a:xfrm>
            <a:off x="395536" y="404664"/>
            <a:ext cx="8064500" cy="390525"/>
          </a:xfrm>
          <a:prstGeom prst="rect">
            <a:avLst/>
          </a:prstGeom>
          <a:noFill/>
          <a:ln w="9525">
            <a:noFill/>
            <a:miter lim="800000"/>
            <a:headEnd/>
            <a:tailEnd/>
          </a:ln>
        </p:spPr>
        <p:txBody>
          <a:bodyPr anchor="ctr"/>
          <a:lstStyle/>
          <a:p>
            <a:pPr algn="ctr"/>
            <a:r>
              <a:rPr lang="it-IT" sz="2000" b="1" dirty="0">
                <a:solidFill>
                  <a:srgbClr val="002060"/>
                </a:solidFill>
                <a:latin typeface="Arial" pitchFamily="34" charset="0"/>
                <a:cs typeface="Arial" pitchFamily="34" charset="0"/>
              </a:rPr>
              <a:t>APPALTO </a:t>
            </a:r>
            <a:r>
              <a:rPr lang="it-IT" sz="2000" b="1" dirty="0" err="1">
                <a:solidFill>
                  <a:srgbClr val="002060"/>
                </a:solidFill>
                <a:latin typeface="Arial" pitchFamily="34" charset="0"/>
                <a:cs typeface="Arial" pitchFamily="34" charset="0"/>
              </a:rPr>
              <a:t>D’OPERA</a:t>
            </a:r>
            <a:r>
              <a:rPr lang="it-IT" sz="2000" b="1" dirty="0">
                <a:solidFill>
                  <a:srgbClr val="002060"/>
                </a:solidFill>
                <a:latin typeface="Arial" pitchFamily="34" charset="0"/>
                <a:cs typeface="Arial" pitchFamily="34" charset="0"/>
              </a:rPr>
              <a:t> ED APPALTO </a:t>
            </a:r>
            <a:r>
              <a:rPr lang="it-IT" sz="2000" b="1" dirty="0" err="1">
                <a:solidFill>
                  <a:srgbClr val="002060"/>
                </a:solidFill>
                <a:latin typeface="Arial" pitchFamily="34" charset="0"/>
                <a:cs typeface="Arial" pitchFamily="34" charset="0"/>
              </a:rPr>
              <a:t>DI</a:t>
            </a:r>
            <a:r>
              <a:rPr lang="it-IT" sz="2000" b="1" dirty="0">
                <a:solidFill>
                  <a:srgbClr val="002060"/>
                </a:solidFill>
                <a:latin typeface="Arial" pitchFamily="34" charset="0"/>
                <a:cs typeface="Arial" pitchFamily="34" charset="0"/>
              </a:rPr>
              <a:t> SERVIZI</a:t>
            </a:r>
          </a:p>
        </p:txBody>
      </p:sp>
      <p:sp>
        <p:nvSpPr>
          <p:cNvPr id="5125" name="CasellaDiTesto 8"/>
          <p:cNvSpPr txBox="1">
            <a:spLocks noChangeArrowheads="1"/>
          </p:cNvSpPr>
          <p:nvPr/>
        </p:nvSpPr>
        <p:spPr bwMode="auto">
          <a:xfrm>
            <a:off x="755650" y="4797425"/>
            <a:ext cx="3168650" cy="1569660"/>
          </a:xfrm>
          <a:prstGeom prst="rect">
            <a:avLst/>
          </a:prstGeom>
          <a:noFill/>
          <a:ln w="9525">
            <a:noFill/>
            <a:miter lim="800000"/>
            <a:headEnd/>
            <a:tailEnd/>
          </a:ln>
        </p:spPr>
        <p:txBody>
          <a:bodyPr>
            <a:spAutoFit/>
          </a:bodyPr>
          <a:lstStyle/>
          <a:p>
            <a:pPr algn="ctr">
              <a:lnSpc>
                <a:spcPct val="80000"/>
              </a:lnSpc>
            </a:pPr>
            <a:r>
              <a:rPr lang="it-IT" sz="2000" b="1" dirty="0">
                <a:solidFill>
                  <a:srgbClr val="002060"/>
                </a:solidFill>
                <a:latin typeface="Arial" pitchFamily="34" charset="0"/>
                <a:cs typeface="Arial" pitchFamily="34" charset="0"/>
              </a:rPr>
              <a:t>ENDO -AZIENDALI</a:t>
            </a:r>
          </a:p>
          <a:p>
            <a:pPr algn="just">
              <a:lnSpc>
                <a:spcPct val="80000"/>
              </a:lnSpc>
            </a:pPr>
            <a:r>
              <a:rPr lang="it-IT" sz="2000" dirty="0">
                <a:solidFill>
                  <a:srgbClr val="002060"/>
                </a:solidFill>
                <a:latin typeface="Arial" pitchFamily="34" charset="0"/>
                <a:cs typeface="Arial" pitchFamily="34" charset="0"/>
              </a:rPr>
              <a:t>servizi resi e svolti direttamente all’interno degli spazi aziendali e/o del ciclo produttivo del committente.		</a:t>
            </a:r>
          </a:p>
        </p:txBody>
      </p:sp>
      <p:sp>
        <p:nvSpPr>
          <p:cNvPr id="5126" name="CasellaDiTesto 9"/>
          <p:cNvSpPr txBox="1">
            <a:spLocks noChangeArrowheads="1"/>
          </p:cNvSpPr>
          <p:nvPr/>
        </p:nvSpPr>
        <p:spPr bwMode="auto">
          <a:xfrm>
            <a:off x="4932363" y="4797152"/>
            <a:ext cx="3168650" cy="1077218"/>
          </a:xfrm>
          <a:prstGeom prst="rect">
            <a:avLst/>
          </a:prstGeom>
          <a:noFill/>
          <a:ln w="9525">
            <a:noFill/>
            <a:miter lim="800000"/>
            <a:headEnd/>
            <a:tailEnd/>
          </a:ln>
        </p:spPr>
        <p:txBody>
          <a:bodyPr wrap="square">
            <a:spAutoFit/>
          </a:bodyPr>
          <a:lstStyle/>
          <a:p>
            <a:pPr algn="ctr">
              <a:lnSpc>
                <a:spcPct val="80000"/>
              </a:lnSpc>
            </a:pPr>
            <a:r>
              <a:rPr lang="it-IT" sz="2000" b="1" dirty="0">
                <a:solidFill>
                  <a:srgbClr val="002060"/>
                </a:solidFill>
                <a:latin typeface="Arial" pitchFamily="34" charset="0"/>
                <a:cs typeface="Arial" pitchFamily="34" charset="0"/>
              </a:rPr>
              <a:t>EXTRA -AZIENDALI</a:t>
            </a:r>
          </a:p>
          <a:p>
            <a:pPr algn="just">
              <a:lnSpc>
                <a:spcPct val="80000"/>
              </a:lnSpc>
            </a:pPr>
            <a:r>
              <a:rPr lang="it-IT" sz="2000" dirty="0">
                <a:solidFill>
                  <a:srgbClr val="002060"/>
                </a:solidFill>
                <a:latin typeface="Arial" pitchFamily="34" charset="0"/>
                <a:cs typeface="Arial" pitchFamily="34" charset="0"/>
              </a:rPr>
              <a:t>servizi resi nella sede dell’appaltatore. 		</a:t>
            </a:r>
          </a:p>
        </p:txBody>
      </p:sp>
      <p:cxnSp>
        <p:nvCxnSpPr>
          <p:cNvPr id="14" name="Connettore 2 13"/>
          <p:cNvCxnSpPr/>
          <p:nvPr/>
        </p:nvCxnSpPr>
        <p:spPr>
          <a:xfrm>
            <a:off x="5292080" y="4005064"/>
            <a:ext cx="360363" cy="504825"/>
          </a:xfrm>
          <a:prstGeom prst="straightConnector1">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ttore 2 14"/>
          <p:cNvCxnSpPr/>
          <p:nvPr/>
        </p:nvCxnSpPr>
        <p:spPr>
          <a:xfrm flipH="1">
            <a:off x="3707904" y="4005064"/>
            <a:ext cx="215900" cy="504825"/>
          </a:xfrm>
          <a:prstGeom prst="straightConnector1">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13</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17" name="Freccia in giù 16"/>
          <p:cNvSpPr/>
          <p:nvPr/>
        </p:nvSpPr>
        <p:spPr>
          <a:xfrm>
            <a:off x="4427984" y="1844824"/>
            <a:ext cx="48463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Freccia in giù 17"/>
          <p:cNvSpPr/>
          <p:nvPr/>
        </p:nvSpPr>
        <p:spPr>
          <a:xfrm>
            <a:off x="4499992" y="3068960"/>
            <a:ext cx="4846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395536" y="549275"/>
            <a:ext cx="8229352" cy="863501"/>
          </a:xfrm>
        </p:spPr>
        <p:txBody>
          <a:bodyPr/>
          <a:lstStyle/>
          <a:p>
            <a:pPr algn="ctr" eaLnBrk="1" hangingPunct="1"/>
            <a:r>
              <a:rPr lang="it-IT" sz="2000" b="1" dirty="0" smtClean="0">
                <a:solidFill>
                  <a:srgbClr val="002060"/>
                </a:solidFill>
                <a:latin typeface="Arial" pitchFamily="34" charset="0"/>
                <a:cs typeface="Arial" pitchFamily="34" charset="0"/>
              </a:rPr>
              <a:t>APPALTO GENUINO</a:t>
            </a:r>
          </a:p>
        </p:txBody>
      </p:sp>
      <p:sp>
        <p:nvSpPr>
          <p:cNvPr id="7171" name="Rectangle 3"/>
          <p:cNvSpPr>
            <a:spLocks noGrp="1" noChangeArrowheads="1"/>
          </p:cNvSpPr>
          <p:nvPr>
            <p:ph type="body" sz="half" idx="4294967295"/>
          </p:nvPr>
        </p:nvSpPr>
        <p:spPr>
          <a:xfrm>
            <a:off x="467544" y="2420888"/>
            <a:ext cx="4429125" cy="3571875"/>
          </a:xfrm>
        </p:spPr>
        <p:txBody>
          <a:bodyPr>
            <a:normAutofit lnSpcReduction="10000"/>
          </a:bodyPr>
          <a:lstStyle/>
          <a:p>
            <a:pPr marL="533400" indent="-533400" algn="ctr" eaLnBrk="1" hangingPunct="1">
              <a:lnSpc>
                <a:spcPct val="90000"/>
              </a:lnSpc>
              <a:buFontTx/>
              <a:buNone/>
            </a:pPr>
            <a:r>
              <a:rPr lang="it-IT" sz="2000" b="1" dirty="0" smtClean="0">
                <a:solidFill>
                  <a:srgbClr val="002060"/>
                </a:solidFill>
                <a:latin typeface="Arial" pitchFamily="34" charset="0"/>
                <a:cs typeface="Arial" pitchFamily="34" charset="0"/>
              </a:rPr>
              <a:t>A. Organizzazione dei mezzi necessari</a:t>
            </a:r>
          </a:p>
          <a:p>
            <a:pPr marL="533400" indent="-533400" eaLnBrk="1" hangingPunct="1">
              <a:lnSpc>
                <a:spcPct val="90000"/>
              </a:lnSpc>
              <a:buFontTx/>
              <a:buNone/>
            </a:pPr>
            <a:endParaRPr lang="it-IT" sz="2000" b="1" dirty="0" smtClean="0">
              <a:solidFill>
                <a:srgbClr val="002060"/>
              </a:solidFill>
              <a:latin typeface="Arial" pitchFamily="34" charset="0"/>
              <a:cs typeface="Arial" pitchFamily="34" charset="0"/>
            </a:endParaRPr>
          </a:p>
          <a:p>
            <a:pPr marL="533400" indent="-533400" eaLnBrk="1" hangingPunct="1">
              <a:lnSpc>
                <a:spcPct val="90000"/>
              </a:lnSpc>
              <a:buFontTx/>
              <a:buAutoNum type="arabicPeriod"/>
            </a:pPr>
            <a:endParaRPr lang="it-IT" sz="2000" dirty="0" smtClean="0">
              <a:solidFill>
                <a:srgbClr val="002060"/>
              </a:solidFill>
              <a:latin typeface="Arial" pitchFamily="34" charset="0"/>
              <a:cs typeface="Arial" pitchFamily="34" charset="0"/>
            </a:endParaRPr>
          </a:p>
          <a:p>
            <a:pPr marL="533400" indent="-533400" algn="just" eaLnBrk="1" hangingPunct="1">
              <a:lnSpc>
                <a:spcPct val="90000"/>
              </a:lnSpc>
              <a:buFontTx/>
              <a:buAutoNum type="arabicPeriod"/>
            </a:pPr>
            <a:r>
              <a:rPr lang="it-IT" sz="2000" dirty="0" smtClean="0">
                <a:solidFill>
                  <a:srgbClr val="002060"/>
                </a:solidFill>
                <a:latin typeface="Arial" pitchFamily="34" charset="0"/>
                <a:cs typeface="Arial" pitchFamily="34" charset="0"/>
              </a:rPr>
              <a:t>Potere </a:t>
            </a:r>
            <a:r>
              <a:rPr lang="it-IT" sz="2000" dirty="0" err="1" smtClean="0">
                <a:solidFill>
                  <a:srgbClr val="002060"/>
                </a:solidFill>
                <a:latin typeface="Arial" pitchFamily="34" charset="0"/>
                <a:cs typeface="Arial" pitchFamily="34" charset="0"/>
              </a:rPr>
              <a:t>direttivo-organizzativo</a:t>
            </a:r>
            <a:endParaRPr lang="it-IT" sz="2000" dirty="0" smtClean="0">
              <a:solidFill>
                <a:srgbClr val="002060"/>
              </a:solidFill>
              <a:latin typeface="Arial" pitchFamily="34" charset="0"/>
              <a:cs typeface="Arial" pitchFamily="34" charset="0"/>
            </a:endParaRPr>
          </a:p>
          <a:p>
            <a:pPr marL="533400" indent="-533400" algn="just" eaLnBrk="1" hangingPunct="1">
              <a:lnSpc>
                <a:spcPct val="90000"/>
              </a:lnSpc>
              <a:buFontTx/>
              <a:buAutoNum type="arabicPeriod"/>
            </a:pPr>
            <a:r>
              <a:rPr lang="it-IT" sz="2000" dirty="0" smtClean="0">
                <a:solidFill>
                  <a:srgbClr val="002060"/>
                </a:solidFill>
                <a:latin typeface="Arial" pitchFamily="34" charset="0"/>
                <a:cs typeface="Arial" pitchFamily="34" charset="0"/>
              </a:rPr>
              <a:t>Capitali macchine, attrezzature</a:t>
            </a:r>
          </a:p>
          <a:p>
            <a:pPr marL="533400" indent="-533400" algn="just" eaLnBrk="1" hangingPunct="1">
              <a:lnSpc>
                <a:spcPct val="90000"/>
              </a:lnSpc>
              <a:buFontTx/>
              <a:buNone/>
            </a:pPr>
            <a:r>
              <a:rPr lang="it-IT" sz="2000" dirty="0" smtClean="0">
                <a:solidFill>
                  <a:srgbClr val="002060"/>
                </a:solidFill>
                <a:latin typeface="Arial" pitchFamily="34" charset="0"/>
                <a:cs typeface="Arial" pitchFamily="34" charset="0"/>
              </a:rPr>
              <a:t>	(il Ministero del lavoro ritiene compatibile anche l’uso di mezzi del destinatario del servizio purché la responsabilità del loro utilizzo rimanga totalmente in capo all’appaltatore - Nota Interpello n. 77/2009)</a:t>
            </a:r>
          </a:p>
        </p:txBody>
      </p:sp>
      <p:sp>
        <p:nvSpPr>
          <p:cNvPr id="7172" name="Rectangle 4"/>
          <p:cNvSpPr>
            <a:spLocks noGrp="1" noChangeArrowheads="1"/>
          </p:cNvSpPr>
          <p:nvPr>
            <p:ph type="body" sz="half" idx="4294967295"/>
          </p:nvPr>
        </p:nvSpPr>
        <p:spPr>
          <a:xfrm>
            <a:off x="4860032" y="2420888"/>
            <a:ext cx="3962400" cy="644525"/>
          </a:xfrm>
        </p:spPr>
        <p:txBody>
          <a:bodyPr/>
          <a:lstStyle/>
          <a:p>
            <a:pPr algn="ctr" eaLnBrk="1" hangingPunct="1">
              <a:lnSpc>
                <a:spcPct val="90000"/>
              </a:lnSpc>
              <a:buFontTx/>
              <a:buNone/>
            </a:pPr>
            <a:r>
              <a:rPr lang="it-IT" sz="2000" b="1" dirty="0" smtClean="0">
                <a:solidFill>
                  <a:srgbClr val="002060"/>
                </a:solidFill>
                <a:latin typeface="Arial" pitchFamily="34" charset="0"/>
                <a:cs typeface="Arial" pitchFamily="34" charset="0"/>
              </a:rPr>
              <a:t>B. Rischio d’impresa</a:t>
            </a:r>
          </a:p>
        </p:txBody>
      </p:sp>
      <p:sp>
        <p:nvSpPr>
          <p:cNvPr id="7173" name="AutoShape 5"/>
          <p:cNvSpPr>
            <a:spLocks noChangeArrowheads="1"/>
          </p:cNvSpPr>
          <p:nvPr/>
        </p:nvSpPr>
        <p:spPr bwMode="auto">
          <a:xfrm rot="2921566">
            <a:off x="2489279" y="1534012"/>
            <a:ext cx="485775" cy="976313"/>
          </a:xfrm>
          <a:prstGeom prst="down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it-IT"/>
          </a:p>
        </p:txBody>
      </p:sp>
      <p:sp>
        <p:nvSpPr>
          <p:cNvPr id="7174" name="AutoShape 6"/>
          <p:cNvSpPr>
            <a:spLocks noChangeArrowheads="1"/>
          </p:cNvSpPr>
          <p:nvPr/>
        </p:nvSpPr>
        <p:spPr bwMode="auto">
          <a:xfrm rot="18337892">
            <a:off x="5959051" y="1464159"/>
            <a:ext cx="485775" cy="976313"/>
          </a:xfrm>
          <a:prstGeom prst="down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it-IT"/>
          </a:p>
        </p:txBody>
      </p:sp>
      <p:sp>
        <p:nvSpPr>
          <p:cNvPr id="7175" name="AutoShape 7"/>
          <p:cNvSpPr>
            <a:spLocks noChangeArrowheads="1"/>
          </p:cNvSpPr>
          <p:nvPr/>
        </p:nvSpPr>
        <p:spPr bwMode="auto">
          <a:xfrm>
            <a:off x="2483768" y="3068960"/>
            <a:ext cx="485775" cy="473075"/>
          </a:xfrm>
          <a:prstGeom prst="down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it-IT"/>
          </a:p>
        </p:txBody>
      </p:sp>
      <p:sp>
        <p:nvSpPr>
          <p:cNvPr id="7176" name="CasellaDiTesto 10"/>
          <p:cNvSpPr txBox="1">
            <a:spLocks noChangeArrowheads="1"/>
          </p:cNvSpPr>
          <p:nvPr/>
        </p:nvSpPr>
        <p:spPr bwMode="auto">
          <a:xfrm>
            <a:off x="2699792" y="980728"/>
            <a:ext cx="3384550" cy="707886"/>
          </a:xfrm>
          <a:prstGeom prst="rect">
            <a:avLst/>
          </a:prstGeom>
          <a:noFill/>
          <a:ln w="9525">
            <a:noFill/>
            <a:miter lim="800000"/>
            <a:headEnd/>
            <a:tailEnd/>
          </a:ln>
        </p:spPr>
        <p:txBody>
          <a:bodyPr wrap="square">
            <a:spAutoFit/>
          </a:bodyPr>
          <a:lstStyle/>
          <a:p>
            <a:pPr algn="ctr"/>
            <a:endParaRPr lang="it-IT" sz="2000" b="1" dirty="0" smtClean="0">
              <a:solidFill>
                <a:srgbClr val="002060"/>
              </a:solidFill>
              <a:latin typeface="Arial" pitchFamily="34" charset="0"/>
              <a:cs typeface="Arial" pitchFamily="34" charset="0"/>
            </a:endParaRPr>
          </a:p>
          <a:p>
            <a:pPr algn="ctr"/>
            <a:r>
              <a:rPr lang="it-IT" sz="2000" b="1" dirty="0" smtClean="0">
                <a:solidFill>
                  <a:srgbClr val="002060"/>
                </a:solidFill>
                <a:latin typeface="Arial" pitchFamily="34" charset="0"/>
                <a:cs typeface="Arial" pitchFamily="34" charset="0"/>
              </a:rPr>
              <a:t>Criteri </a:t>
            </a:r>
            <a:r>
              <a:rPr lang="it-IT" sz="2000" b="1" dirty="0">
                <a:solidFill>
                  <a:srgbClr val="002060"/>
                </a:solidFill>
                <a:latin typeface="Arial" pitchFamily="34" charset="0"/>
                <a:cs typeface="Arial" pitchFamily="34" charset="0"/>
              </a:rPr>
              <a:t>distintivi</a:t>
            </a:r>
          </a:p>
        </p:txBody>
      </p:sp>
      <p:sp>
        <p:nvSpPr>
          <p:cNvPr id="9" name="AutoShape 7"/>
          <p:cNvSpPr>
            <a:spLocks noChangeArrowheads="1"/>
          </p:cNvSpPr>
          <p:nvPr/>
        </p:nvSpPr>
        <p:spPr bwMode="auto">
          <a:xfrm>
            <a:off x="6516216" y="2924945"/>
            <a:ext cx="360040" cy="432048"/>
          </a:xfrm>
          <a:prstGeom prst="down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it-IT"/>
          </a:p>
        </p:txBody>
      </p:sp>
      <p:sp>
        <p:nvSpPr>
          <p:cNvPr id="10" name="Rectangle 9"/>
          <p:cNvSpPr>
            <a:spLocks noChangeArrowheads="1"/>
          </p:cNvSpPr>
          <p:nvPr/>
        </p:nvSpPr>
        <p:spPr bwMode="auto">
          <a:xfrm>
            <a:off x="5436096" y="3855037"/>
            <a:ext cx="2880320" cy="1323439"/>
          </a:xfrm>
          <a:prstGeom prst="rect">
            <a:avLst/>
          </a:prstGeom>
          <a:noFill/>
          <a:ln w="9525">
            <a:noFill/>
            <a:miter lim="800000"/>
            <a:headEnd/>
            <a:tailEnd/>
          </a:ln>
        </p:spPr>
        <p:txBody>
          <a:bodyPr wrap="square" anchor="ctr">
            <a:spAutoFit/>
          </a:bodyPr>
          <a:lstStyle/>
          <a:p>
            <a:pPr algn="just" eaLnBrk="0" hangingPunct="0"/>
            <a:r>
              <a:rPr lang="it-IT" sz="2000" dirty="0" smtClean="0">
                <a:solidFill>
                  <a:srgbClr val="002060"/>
                </a:solidFill>
                <a:latin typeface="Arial" pitchFamily="34" charset="0"/>
                <a:cs typeface="Arial" pitchFamily="34" charset="0"/>
              </a:rPr>
              <a:t>l’appaltatore </a:t>
            </a:r>
            <a:r>
              <a:rPr lang="it-IT" sz="2000" dirty="0">
                <a:solidFill>
                  <a:srgbClr val="002060"/>
                </a:solidFill>
                <a:latin typeface="Arial" pitchFamily="34" charset="0"/>
                <a:cs typeface="Arial" pitchFamily="34" charset="0"/>
              </a:rPr>
              <a:t>assume l'</a:t>
            </a:r>
            <a:r>
              <a:rPr lang="it-IT" sz="2000" b="1" dirty="0">
                <a:solidFill>
                  <a:srgbClr val="002060"/>
                </a:solidFill>
                <a:latin typeface="Arial" pitchFamily="34" charset="0"/>
                <a:cs typeface="Arial" pitchFamily="34" charset="0"/>
              </a:rPr>
              <a:t>alea</a:t>
            </a:r>
            <a:r>
              <a:rPr lang="it-IT" sz="2000" dirty="0">
                <a:solidFill>
                  <a:srgbClr val="002060"/>
                </a:solidFill>
                <a:latin typeface="Arial" pitchFamily="34" charset="0"/>
                <a:cs typeface="Arial" pitchFamily="34" charset="0"/>
              </a:rPr>
              <a:t> </a:t>
            </a:r>
            <a:r>
              <a:rPr lang="it-IT" sz="2000" b="1" dirty="0">
                <a:solidFill>
                  <a:srgbClr val="002060"/>
                </a:solidFill>
                <a:latin typeface="Arial" pitchFamily="34" charset="0"/>
                <a:cs typeface="Arial" pitchFamily="34" charset="0"/>
              </a:rPr>
              <a:t>economica</a:t>
            </a:r>
          </a:p>
          <a:p>
            <a:pPr algn="just" eaLnBrk="0" hangingPunct="0"/>
            <a:r>
              <a:rPr lang="it-IT" sz="2000" dirty="0">
                <a:solidFill>
                  <a:srgbClr val="002060"/>
                </a:solidFill>
                <a:latin typeface="Arial" pitchFamily="34" charset="0"/>
                <a:cs typeface="Arial" pitchFamily="34" charset="0"/>
              </a:rPr>
              <a:t>dell'attività oggetto dell'appalto</a:t>
            </a:r>
            <a:endParaRPr lang="it-IT" sz="2000" u="sng" dirty="0">
              <a:solidFill>
                <a:srgbClr val="002060"/>
              </a:solidFill>
              <a:latin typeface="Arial" pitchFamily="34" charset="0"/>
              <a:cs typeface="Arial" pitchFamily="34" charset="0"/>
            </a:endParaRPr>
          </a:p>
        </p:txBody>
      </p:sp>
      <p:sp>
        <p:nvSpPr>
          <p:cNvPr id="13"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14</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467545" y="1525588"/>
            <a:ext cx="8136904" cy="4424362"/>
          </a:xfrm>
        </p:spPr>
        <p:txBody>
          <a:bodyPr>
            <a:normAutofit fontScale="92500" lnSpcReduction="20000"/>
          </a:bodyPr>
          <a:lstStyle/>
          <a:p>
            <a:pPr algn="just">
              <a:buFontTx/>
              <a:buNone/>
            </a:pPr>
            <a:r>
              <a:rPr lang="it-IT" sz="2000" b="1" dirty="0" smtClean="0">
                <a:solidFill>
                  <a:srgbClr val="002060"/>
                </a:solidFill>
                <a:latin typeface="Arial" pitchFamily="34" charset="0"/>
                <a:cs typeface="Arial" pitchFamily="34" charset="0"/>
              </a:rPr>
              <a:t>L’appaltatore non deve limitare la propria attività a meri compiti di gestione amministrativa  </a:t>
            </a:r>
          </a:p>
          <a:p>
            <a:pPr algn="just">
              <a:buFontTx/>
              <a:buNone/>
            </a:pPr>
            <a:endParaRPr lang="it-IT" sz="2000" b="1" dirty="0" smtClean="0">
              <a:solidFill>
                <a:srgbClr val="002060"/>
              </a:solidFill>
              <a:latin typeface="Arial" pitchFamily="34" charset="0"/>
              <a:cs typeface="Arial" pitchFamily="34" charset="0"/>
            </a:endParaRPr>
          </a:p>
          <a:p>
            <a:pPr algn="just">
              <a:buFontTx/>
              <a:buNone/>
            </a:pPr>
            <a:r>
              <a:rPr lang="it-IT" sz="2000" dirty="0" smtClean="0">
                <a:solidFill>
                  <a:srgbClr val="002060"/>
                </a:solidFill>
                <a:latin typeface="Arial" pitchFamily="34" charset="0"/>
                <a:cs typeface="Arial" pitchFamily="34" charset="0"/>
              </a:rPr>
              <a:t>Nel redigere un contratto di appalto va quindi </a:t>
            </a:r>
            <a:r>
              <a:rPr lang="it-IT" sz="2000" b="1" dirty="0" smtClean="0">
                <a:solidFill>
                  <a:srgbClr val="002060"/>
                </a:solidFill>
                <a:latin typeface="Arial" pitchFamily="34" charset="0"/>
                <a:cs typeface="Arial" pitchFamily="34" charset="0"/>
              </a:rPr>
              <a:t>tenuto conto </a:t>
            </a:r>
            <a:r>
              <a:rPr lang="it-IT" sz="2000" dirty="0" smtClean="0">
                <a:solidFill>
                  <a:srgbClr val="002060"/>
                </a:solidFill>
                <a:latin typeface="Arial" pitchFamily="34" charset="0"/>
                <a:cs typeface="Arial" pitchFamily="34" charset="0"/>
              </a:rPr>
              <a:t>di quelli che sono gli indici rivelatori di un appalto illecito. </a:t>
            </a:r>
          </a:p>
          <a:p>
            <a:pPr algn="just">
              <a:buFontTx/>
              <a:buNone/>
            </a:pPr>
            <a:endParaRPr lang="it-IT" sz="2000" dirty="0" smtClean="0">
              <a:solidFill>
                <a:srgbClr val="002060"/>
              </a:solidFill>
              <a:latin typeface="Arial" pitchFamily="34" charset="0"/>
              <a:cs typeface="Arial" pitchFamily="34" charset="0"/>
            </a:endParaRPr>
          </a:p>
          <a:p>
            <a:pPr algn="just">
              <a:buFontTx/>
              <a:buNone/>
            </a:pPr>
            <a:r>
              <a:rPr lang="it-IT" sz="2000" dirty="0" smtClean="0">
                <a:solidFill>
                  <a:srgbClr val="002060"/>
                </a:solidFill>
                <a:latin typeface="Arial" pitchFamily="34" charset="0"/>
                <a:cs typeface="Arial" pitchFamily="34" charset="0"/>
              </a:rPr>
              <a:t>Ad esempio:</a:t>
            </a:r>
          </a:p>
          <a:p>
            <a:pPr algn="just">
              <a:buFontTx/>
              <a:buChar char="-"/>
            </a:pPr>
            <a:r>
              <a:rPr lang="it-IT" sz="2000" dirty="0" smtClean="0">
                <a:solidFill>
                  <a:srgbClr val="002060"/>
                </a:solidFill>
                <a:latin typeface="Arial" pitchFamily="34" charset="0"/>
                <a:cs typeface="Arial" pitchFamily="34" charset="0"/>
              </a:rPr>
              <a:t>la sottoposizione del personale dell’appaltatore alla direzione gerarchica dell’appaltante;</a:t>
            </a:r>
          </a:p>
          <a:p>
            <a:pPr algn="just">
              <a:buFontTx/>
              <a:buChar char="-"/>
            </a:pPr>
            <a:r>
              <a:rPr lang="it-IT" sz="2000" dirty="0" smtClean="0">
                <a:solidFill>
                  <a:srgbClr val="002060"/>
                </a:solidFill>
                <a:latin typeface="Arial" pitchFamily="34" charset="0"/>
                <a:cs typeface="Arial" pitchFamily="34" charset="0"/>
              </a:rPr>
              <a:t>l’autorizzazione e il coordinamento del medesimo personale in materia di ferie, permessi e assenze sempre da parte dell’appaltante; </a:t>
            </a:r>
          </a:p>
          <a:p>
            <a:pPr algn="just">
              <a:buFontTx/>
              <a:buChar char="-"/>
            </a:pPr>
            <a:r>
              <a:rPr lang="it-IT" sz="2000" dirty="0" smtClean="0">
                <a:solidFill>
                  <a:srgbClr val="002060"/>
                </a:solidFill>
                <a:latin typeface="Arial" pitchFamily="34" charset="0"/>
                <a:cs typeface="Arial" pitchFamily="34" charset="0"/>
              </a:rPr>
              <a:t>l’omogeneità di direttive nella gestione dell’orario lavorativo;  </a:t>
            </a:r>
          </a:p>
          <a:p>
            <a:pPr algn="just">
              <a:buFontTx/>
              <a:buChar char="-"/>
            </a:pPr>
            <a:r>
              <a:rPr lang="it-IT" sz="2000" dirty="0" smtClean="0">
                <a:solidFill>
                  <a:srgbClr val="002060"/>
                </a:solidFill>
                <a:latin typeface="Arial" pitchFamily="34" charset="0"/>
                <a:cs typeface="Arial" pitchFamily="34" charset="0"/>
              </a:rPr>
              <a:t>l’intercambiabilità di ruoli con altri dipendenti dell’appaltante;</a:t>
            </a:r>
          </a:p>
          <a:p>
            <a:pPr algn="just">
              <a:buFontTx/>
              <a:buChar char="-"/>
            </a:pPr>
            <a:r>
              <a:rPr lang="it-IT" sz="2000" dirty="0" smtClean="0">
                <a:solidFill>
                  <a:srgbClr val="002060"/>
                </a:solidFill>
                <a:latin typeface="Arial" pitchFamily="34" charset="0"/>
                <a:cs typeface="Arial" pitchFamily="34" charset="0"/>
              </a:rPr>
              <a:t>il rapporto di </a:t>
            </a:r>
            <a:r>
              <a:rPr lang="it-IT" sz="2000" dirty="0" err="1" smtClean="0">
                <a:solidFill>
                  <a:srgbClr val="002060"/>
                </a:solidFill>
                <a:latin typeface="Arial" pitchFamily="34" charset="0"/>
                <a:cs typeface="Arial" pitchFamily="34" charset="0"/>
              </a:rPr>
              <a:t>monocommittenza</a:t>
            </a:r>
            <a:r>
              <a:rPr lang="it-IT" sz="2000" dirty="0" smtClean="0">
                <a:solidFill>
                  <a:srgbClr val="002060"/>
                </a:solidFill>
                <a:latin typeface="Arial" pitchFamily="34" charset="0"/>
                <a:cs typeface="Arial" pitchFamily="34" charset="0"/>
              </a:rPr>
              <a:t>: vanno pertanto evitate eventuali clausole di esclusiva </a:t>
            </a:r>
          </a:p>
        </p:txBody>
      </p:sp>
      <p:sp>
        <p:nvSpPr>
          <p:cNvPr id="7" name="Rectangle 2"/>
          <p:cNvSpPr txBox="1">
            <a:spLocks noChangeArrowheads="1"/>
          </p:cNvSpPr>
          <p:nvPr/>
        </p:nvSpPr>
        <p:spPr bwMode="auto">
          <a:xfrm>
            <a:off x="457200" y="549275"/>
            <a:ext cx="8229600" cy="1143000"/>
          </a:xfrm>
          <a:prstGeom prst="rect">
            <a:avLst/>
          </a:prstGeom>
          <a:noFill/>
          <a:ln w="9525">
            <a:noFill/>
            <a:miter lim="800000"/>
            <a:headEnd/>
            <a:tailEnd/>
          </a:ln>
        </p:spPr>
        <p:txBody>
          <a:bodyPr anchor="ctr"/>
          <a:lstStyle/>
          <a:p>
            <a:pPr algn="ctr">
              <a:defRPr/>
            </a:pPr>
            <a:r>
              <a:rPr lang="it-IT" sz="2000" b="1" kern="0" dirty="0">
                <a:solidFill>
                  <a:srgbClr val="002060"/>
                </a:solidFill>
                <a:latin typeface="Arial" pitchFamily="34" charset="0"/>
                <a:ea typeface="+mj-ea"/>
                <a:cs typeface="Arial" pitchFamily="34" charset="0"/>
              </a:rPr>
              <a:t>APPALTO GENUINO</a:t>
            </a:r>
          </a:p>
        </p:txBody>
      </p:sp>
      <p:sp>
        <p:nvSpPr>
          <p:cNvPr id="6"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15</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611560" y="1124744"/>
            <a:ext cx="8136904" cy="648072"/>
          </a:xfrm>
        </p:spPr>
        <p:txBody>
          <a:bodyPr>
            <a:normAutofit/>
          </a:bodyPr>
          <a:lstStyle/>
          <a:p>
            <a:pPr marL="0" algn="just">
              <a:buNone/>
            </a:pPr>
            <a:r>
              <a:rPr lang="it-IT" sz="1800" b="1" dirty="0" smtClean="0">
                <a:solidFill>
                  <a:srgbClr val="002060"/>
                </a:solidFill>
                <a:latin typeface="Arial" pitchFamily="34" charset="0"/>
                <a:cs typeface="Arial" pitchFamily="34" charset="0"/>
              </a:rPr>
              <a:t>RATIO: </a:t>
            </a:r>
            <a:r>
              <a:rPr lang="it-IT" sz="1800" dirty="0" smtClean="0">
                <a:solidFill>
                  <a:srgbClr val="002060"/>
                </a:solidFill>
                <a:latin typeface="Arial" pitchFamily="34" charset="0"/>
                <a:cs typeface="Arial" pitchFamily="34" charset="0"/>
              </a:rPr>
              <a:t>tutelare i lavoratori impiegati nell’appalto rispetto all’eventuale insolvenza dell’appaltatore-datore</a:t>
            </a:r>
          </a:p>
          <a:p>
            <a:pPr marL="0" algn="just">
              <a:buNone/>
            </a:pPr>
            <a:endParaRPr lang="it-IT" sz="2000" dirty="0" smtClean="0">
              <a:solidFill>
                <a:srgbClr val="002060"/>
              </a:solidFill>
              <a:latin typeface="Arial" pitchFamily="34" charset="0"/>
              <a:cs typeface="Arial" pitchFamily="34" charset="0"/>
            </a:endParaRPr>
          </a:p>
          <a:p>
            <a:pPr marL="0" algn="just">
              <a:buFontTx/>
              <a:buNone/>
            </a:pPr>
            <a:endParaRPr lang="it-IT" sz="2000" b="1" dirty="0" smtClean="0">
              <a:solidFill>
                <a:srgbClr val="002060"/>
              </a:solidFill>
              <a:latin typeface="Arial" pitchFamily="34" charset="0"/>
              <a:cs typeface="Arial" pitchFamily="34" charset="0"/>
            </a:endParaRPr>
          </a:p>
        </p:txBody>
      </p:sp>
      <p:sp>
        <p:nvSpPr>
          <p:cNvPr id="7" name="Rectangle 2"/>
          <p:cNvSpPr txBox="1">
            <a:spLocks noChangeArrowheads="1"/>
          </p:cNvSpPr>
          <p:nvPr/>
        </p:nvSpPr>
        <p:spPr bwMode="auto">
          <a:xfrm>
            <a:off x="457200" y="0"/>
            <a:ext cx="8229600" cy="1143000"/>
          </a:xfrm>
          <a:prstGeom prst="rect">
            <a:avLst/>
          </a:prstGeom>
          <a:noFill/>
          <a:ln w="9525">
            <a:noFill/>
            <a:miter lim="800000"/>
            <a:headEnd/>
            <a:tailEnd/>
          </a:ln>
        </p:spPr>
        <p:txBody>
          <a:bodyPr anchor="ctr"/>
          <a:lstStyle/>
          <a:p>
            <a:pPr algn="ctr">
              <a:defRPr/>
            </a:pPr>
            <a:r>
              <a:rPr lang="it-IT" sz="2000" b="1" kern="0" dirty="0" smtClean="0">
                <a:solidFill>
                  <a:srgbClr val="002060"/>
                </a:solidFill>
                <a:latin typeface="Arial" pitchFamily="34" charset="0"/>
                <a:ea typeface="+mj-ea"/>
                <a:cs typeface="Arial" pitchFamily="34" charset="0"/>
              </a:rPr>
              <a:t>LA RESPONSABILITÀ SOLIDALE</a:t>
            </a:r>
          </a:p>
          <a:p>
            <a:pPr algn="ctr">
              <a:defRPr/>
            </a:pPr>
            <a:r>
              <a:rPr lang="it-IT" sz="2000" b="1" kern="0" dirty="0" smtClean="0">
                <a:solidFill>
                  <a:srgbClr val="002060"/>
                </a:solidFill>
                <a:latin typeface="Arial" pitchFamily="34" charset="0"/>
                <a:ea typeface="+mj-ea"/>
                <a:cs typeface="Arial" pitchFamily="34" charset="0"/>
              </a:rPr>
              <a:t>ART. 29 COMMA 2 </a:t>
            </a:r>
            <a:r>
              <a:rPr lang="it-IT" sz="2000" b="1" kern="0" dirty="0" err="1" smtClean="0">
                <a:solidFill>
                  <a:srgbClr val="002060"/>
                </a:solidFill>
                <a:latin typeface="Arial" pitchFamily="34" charset="0"/>
                <a:ea typeface="+mj-ea"/>
                <a:cs typeface="Arial" pitchFamily="34" charset="0"/>
              </a:rPr>
              <a:t>D.LGS.</a:t>
            </a:r>
            <a:r>
              <a:rPr lang="it-IT" sz="2000" b="1" kern="0" dirty="0" smtClean="0">
                <a:solidFill>
                  <a:srgbClr val="002060"/>
                </a:solidFill>
                <a:latin typeface="Arial" pitchFamily="34" charset="0"/>
                <a:ea typeface="+mj-ea"/>
                <a:cs typeface="Arial" pitchFamily="34" charset="0"/>
              </a:rPr>
              <a:t> 276/2003</a:t>
            </a:r>
            <a:endParaRPr lang="it-IT" sz="2000" b="1" kern="0" dirty="0">
              <a:solidFill>
                <a:srgbClr val="002060"/>
              </a:solidFill>
              <a:latin typeface="Arial" pitchFamily="34" charset="0"/>
              <a:ea typeface="+mj-ea"/>
              <a:cs typeface="Arial" pitchFamily="34" charset="0"/>
            </a:endParaRPr>
          </a:p>
        </p:txBody>
      </p:sp>
      <p:sp>
        <p:nvSpPr>
          <p:cNvPr id="6"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16</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11" name="Freccia in giù 10"/>
          <p:cNvSpPr/>
          <p:nvPr/>
        </p:nvSpPr>
        <p:spPr>
          <a:xfrm>
            <a:off x="4211960" y="1556792"/>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p:cNvSpPr/>
          <p:nvPr/>
        </p:nvSpPr>
        <p:spPr>
          <a:xfrm>
            <a:off x="611560" y="2348880"/>
            <a:ext cx="7920880" cy="2308324"/>
          </a:xfrm>
          <a:prstGeom prst="rect">
            <a:avLst/>
          </a:prstGeom>
        </p:spPr>
        <p:txBody>
          <a:bodyPr wrap="square">
            <a:spAutoFit/>
          </a:bodyPr>
          <a:lstStyle/>
          <a:p>
            <a:pPr algn="just"/>
            <a:r>
              <a:rPr lang="it-IT" dirty="0" smtClean="0">
                <a:solidFill>
                  <a:srgbClr val="002060"/>
                </a:solidFill>
                <a:latin typeface="Arial" panose="020B0604020202020204" pitchFamily="34" charset="0"/>
                <a:cs typeface="Arial" panose="020B0604020202020204" pitchFamily="34" charset="0"/>
              </a:rPr>
              <a:t>In caso di appalto di opere o di servizi, </a:t>
            </a:r>
            <a:r>
              <a:rPr lang="it-IT" u="sng" dirty="0" smtClean="0">
                <a:solidFill>
                  <a:srgbClr val="002060"/>
                </a:solidFill>
                <a:latin typeface="Arial" panose="020B0604020202020204" pitchFamily="34" charset="0"/>
                <a:cs typeface="Arial" panose="020B0604020202020204" pitchFamily="34" charset="0"/>
              </a:rPr>
              <a:t>il committente imprenditore o datore di lavoro è obbligato in solido con l'appaltatore, nonché con ciascuno degli eventuali subappaltatori entro il limite di </a:t>
            </a:r>
            <a:r>
              <a:rPr lang="it-IT" b="1" u="sng" dirty="0" smtClean="0">
                <a:solidFill>
                  <a:srgbClr val="002060"/>
                </a:solidFill>
                <a:latin typeface="Arial" panose="020B0604020202020204" pitchFamily="34" charset="0"/>
                <a:cs typeface="Arial" panose="020B0604020202020204" pitchFamily="34" charset="0"/>
              </a:rPr>
              <a:t>due anni dalla cessazione dell'appalto</a:t>
            </a:r>
            <a:r>
              <a:rPr lang="it-IT" u="sng" dirty="0" smtClean="0">
                <a:solidFill>
                  <a:srgbClr val="002060"/>
                </a:solidFill>
                <a:latin typeface="Arial" panose="020B0604020202020204" pitchFamily="34" charset="0"/>
                <a:cs typeface="Arial" panose="020B0604020202020204" pitchFamily="34" charset="0"/>
              </a:rPr>
              <a:t>, a corrispondere ai lavoratori i trattamenti retributivi, comprese le quote di trattamento di fine rapporto, nonché i contributi previdenziali e i premi assicurativi dovuti in relazione al periodo di esecuzione del contratto di appalto, restando escluso qualsiasi obbligo per le sanzioni civili di cui risponde solo il responsabile dell'inadempimento.</a:t>
            </a:r>
            <a:r>
              <a:rPr lang="it-IT" dirty="0" smtClean="0">
                <a:solidFill>
                  <a:srgbClr val="002060"/>
                </a:solidFill>
                <a:latin typeface="Arial" panose="020B0604020202020204" pitchFamily="34" charset="0"/>
                <a:cs typeface="Arial" panose="020B0604020202020204" pitchFamily="34" charset="0"/>
              </a:rPr>
              <a:t> </a:t>
            </a:r>
          </a:p>
        </p:txBody>
      </p:sp>
      <p:sp>
        <p:nvSpPr>
          <p:cNvPr id="10" name="Freccia a destra 9"/>
          <p:cNvSpPr/>
          <p:nvPr/>
        </p:nvSpPr>
        <p:spPr>
          <a:xfrm>
            <a:off x="7452320" y="587727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457200" y="0"/>
            <a:ext cx="8229600" cy="1143000"/>
          </a:xfrm>
          <a:prstGeom prst="rect">
            <a:avLst/>
          </a:prstGeom>
          <a:noFill/>
          <a:ln w="9525">
            <a:noFill/>
            <a:miter lim="800000"/>
            <a:headEnd/>
            <a:tailEnd/>
          </a:ln>
        </p:spPr>
        <p:txBody>
          <a:bodyPr anchor="ctr"/>
          <a:lstStyle/>
          <a:p>
            <a:pPr algn="ctr">
              <a:defRPr/>
            </a:pPr>
            <a:r>
              <a:rPr lang="it-IT" sz="2000" b="1" kern="0" dirty="0" smtClean="0">
                <a:solidFill>
                  <a:srgbClr val="002060"/>
                </a:solidFill>
                <a:latin typeface="Arial" pitchFamily="34" charset="0"/>
                <a:ea typeface="+mj-ea"/>
                <a:cs typeface="Arial" pitchFamily="34" charset="0"/>
              </a:rPr>
              <a:t>LA RESPONSABILITÀ SOLIDALE</a:t>
            </a:r>
          </a:p>
          <a:p>
            <a:pPr algn="ctr">
              <a:defRPr/>
            </a:pPr>
            <a:r>
              <a:rPr lang="it-IT" sz="2000" b="1" kern="0" dirty="0" smtClean="0">
                <a:solidFill>
                  <a:srgbClr val="002060"/>
                </a:solidFill>
                <a:latin typeface="Arial" pitchFamily="34" charset="0"/>
                <a:ea typeface="+mj-ea"/>
                <a:cs typeface="Arial" pitchFamily="34" charset="0"/>
              </a:rPr>
              <a:t>ART. 29 COMMA 2 </a:t>
            </a:r>
            <a:r>
              <a:rPr lang="it-IT" sz="2000" b="1" kern="0" dirty="0" err="1" smtClean="0">
                <a:solidFill>
                  <a:srgbClr val="002060"/>
                </a:solidFill>
                <a:latin typeface="Arial" pitchFamily="34" charset="0"/>
                <a:ea typeface="+mj-ea"/>
                <a:cs typeface="Arial" pitchFamily="34" charset="0"/>
              </a:rPr>
              <a:t>D.LGS.</a:t>
            </a:r>
            <a:r>
              <a:rPr lang="it-IT" sz="2000" b="1" kern="0" dirty="0" smtClean="0">
                <a:solidFill>
                  <a:srgbClr val="002060"/>
                </a:solidFill>
                <a:latin typeface="Arial" pitchFamily="34" charset="0"/>
                <a:ea typeface="+mj-ea"/>
                <a:cs typeface="Arial" pitchFamily="34" charset="0"/>
              </a:rPr>
              <a:t> 276/2003</a:t>
            </a:r>
            <a:endParaRPr lang="it-IT" sz="2000" b="1" kern="0" dirty="0">
              <a:solidFill>
                <a:srgbClr val="002060"/>
              </a:solidFill>
              <a:latin typeface="Arial" pitchFamily="34" charset="0"/>
              <a:ea typeface="+mj-ea"/>
              <a:cs typeface="Arial" pitchFamily="34" charset="0"/>
            </a:endParaRPr>
          </a:p>
        </p:txBody>
      </p:sp>
      <p:sp>
        <p:nvSpPr>
          <p:cNvPr id="6"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17</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9" name="Rettangolo 8"/>
          <p:cNvSpPr/>
          <p:nvPr/>
        </p:nvSpPr>
        <p:spPr>
          <a:xfrm>
            <a:off x="611560" y="1628800"/>
            <a:ext cx="7920880" cy="2800767"/>
          </a:xfrm>
          <a:prstGeom prst="rect">
            <a:avLst/>
          </a:prstGeom>
        </p:spPr>
        <p:txBody>
          <a:bodyPr wrap="square">
            <a:spAutoFit/>
          </a:bodyPr>
          <a:lstStyle/>
          <a:p>
            <a:pPr algn="just"/>
            <a:r>
              <a:rPr lang="it-IT" dirty="0" smtClean="0">
                <a:solidFill>
                  <a:srgbClr val="002060"/>
                </a:solidFill>
                <a:latin typeface="Arial" panose="020B0604020202020204" pitchFamily="34" charset="0"/>
                <a:cs typeface="Arial" panose="020B0604020202020204" pitchFamily="34" charset="0"/>
              </a:rPr>
              <a:t>Il committente imprenditore o datore di lavoro è convenuto in giudizio per il pagamento unitamente all'appaltatore e con gli eventuali ulteriori subappaltatori. </a:t>
            </a:r>
            <a:r>
              <a:rPr lang="it-IT" u="sng" dirty="0" smtClean="0">
                <a:solidFill>
                  <a:srgbClr val="002060"/>
                </a:solidFill>
                <a:latin typeface="Arial" panose="020B0604020202020204" pitchFamily="34" charset="0"/>
                <a:cs typeface="Arial" panose="020B0604020202020204" pitchFamily="34" charset="0"/>
              </a:rPr>
              <a:t>Il committente imprenditore o datore di lavoro può eccepire, nella prima difesa, il beneficio della preventiva escussione del patrimonio dell'appaltatore medesimo e degli eventuali subappaltatori. </a:t>
            </a:r>
            <a:r>
              <a:rPr lang="it-IT" dirty="0" smtClean="0">
                <a:solidFill>
                  <a:srgbClr val="002060"/>
                </a:solidFill>
                <a:latin typeface="Arial" panose="020B0604020202020204" pitchFamily="34" charset="0"/>
                <a:cs typeface="Arial" panose="020B0604020202020204" pitchFamily="34" charset="0"/>
              </a:rPr>
              <a:t>In tal caso il giudice accerta la responsabilità solidale di tutti gli obbligati, ma </a:t>
            </a:r>
            <a:r>
              <a:rPr lang="it-IT" u="sng" dirty="0" smtClean="0">
                <a:solidFill>
                  <a:srgbClr val="002060"/>
                </a:solidFill>
                <a:latin typeface="Arial" panose="020B0604020202020204" pitchFamily="34" charset="0"/>
                <a:cs typeface="Arial" panose="020B0604020202020204" pitchFamily="34" charset="0"/>
              </a:rPr>
              <a:t>l'azione esecutiva può essere intentata nei confronti del committente imprenditore o datore di lavoro solo dopo l'infruttuosa escussione del patrimonio dell'appaltatore e degli eventuali subappaltatori</a:t>
            </a:r>
            <a:r>
              <a:rPr lang="it-IT" dirty="0" smtClean="0">
                <a:solidFill>
                  <a:srgbClr val="002060"/>
                </a:solidFill>
                <a:latin typeface="Arial" panose="020B0604020202020204" pitchFamily="34" charset="0"/>
                <a:cs typeface="Arial" panose="020B0604020202020204" pitchFamily="34" charset="0"/>
              </a:rPr>
              <a:t>. </a:t>
            </a:r>
            <a:endParaRPr lang="it-IT" sz="1400" dirty="0" smtClean="0">
              <a:solidFill>
                <a:srgbClr val="002060"/>
              </a:solidFill>
            </a:endParaRPr>
          </a:p>
          <a:p>
            <a:pPr algn="just"/>
            <a:endParaRPr lang="it-IT" sz="1400" dirty="0">
              <a:solidFill>
                <a:srgbClr val="002060"/>
              </a:solidFill>
            </a:endParaRPr>
          </a:p>
        </p:txBody>
      </p:sp>
      <p:cxnSp>
        <p:nvCxnSpPr>
          <p:cNvPr id="3" name="Connettore 1 2"/>
          <p:cNvCxnSpPr/>
          <p:nvPr/>
        </p:nvCxnSpPr>
        <p:spPr>
          <a:xfrm flipV="1">
            <a:off x="2051720" y="1143000"/>
            <a:ext cx="4536504" cy="3582144"/>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 name="Connettore 1 4"/>
          <p:cNvCxnSpPr/>
          <p:nvPr/>
        </p:nvCxnSpPr>
        <p:spPr>
          <a:xfrm>
            <a:off x="2303748" y="1204460"/>
            <a:ext cx="4536504" cy="3528392"/>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Text Box 7"/>
          <p:cNvSpPr txBox="1">
            <a:spLocks noChangeArrowheads="1"/>
          </p:cNvSpPr>
          <p:nvPr/>
        </p:nvSpPr>
        <p:spPr bwMode="auto">
          <a:xfrm>
            <a:off x="683568" y="5157192"/>
            <a:ext cx="7776864" cy="1138773"/>
          </a:xfrm>
          <a:prstGeom prst="rect">
            <a:avLst/>
          </a:prstGeom>
          <a:noFill/>
          <a:ln w="9525" algn="ctr">
            <a:noFill/>
            <a:miter lim="800000"/>
            <a:headEnd/>
            <a:tailEnd/>
          </a:ln>
          <a:effectLst/>
        </p:spPr>
        <p:txBody>
          <a:bodyPr wrap="square">
            <a:spAutoFit/>
          </a:bodyPr>
          <a:lstStyle/>
          <a:p>
            <a:pPr>
              <a:spcBef>
                <a:spcPct val="50000"/>
              </a:spcBef>
            </a:pPr>
            <a:r>
              <a:rPr lang="it-IT" altLang="it-IT" sz="1700" b="1" u="sng" kern="0" dirty="0" smtClean="0">
                <a:solidFill>
                  <a:srgbClr val="001978"/>
                </a:solidFill>
                <a:latin typeface="Arial" charset="0"/>
                <a:ea typeface="+mj-ea"/>
                <a:cs typeface="Arial" charset="0"/>
              </a:rPr>
              <a:t>ABROGATO CON D.L. 25/2017 </a:t>
            </a:r>
            <a:r>
              <a:rPr lang="it-IT" altLang="it-IT" sz="1700" kern="0" dirty="0" smtClean="0">
                <a:solidFill>
                  <a:srgbClr val="001978"/>
                </a:solidFill>
                <a:latin typeface="Arial" charset="0"/>
                <a:ea typeface="+mj-ea"/>
                <a:cs typeface="Arial" charset="0"/>
              </a:rPr>
              <a:t>(non ancora convertito in legge)</a:t>
            </a:r>
          </a:p>
          <a:p>
            <a:pPr marL="285750" indent="-285750">
              <a:spcBef>
                <a:spcPct val="50000"/>
              </a:spcBef>
              <a:buFont typeface="Wingdings" panose="05000000000000000000" pitchFamily="2" charset="2"/>
              <a:buChar char="ü"/>
            </a:pPr>
            <a:r>
              <a:rPr lang="it-IT" altLang="it-IT" sz="1700" kern="0" dirty="0">
                <a:solidFill>
                  <a:srgbClr val="001978"/>
                </a:solidFill>
                <a:latin typeface="Arial" charset="0"/>
                <a:ea typeface="+mj-ea"/>
                <a:cs typeface="Arial" charset="0"/>
              </a:rPr>
              <a:t> </a:t>
            </a:r>
            <a:r>
              <a:rPr lang="it-IT" altLang="it-IT" sz="1700" kern="0" dirty="0" smtClean="0">
                <a:solidFill>
                  <a:srgbClr val="001978"/>
                </a:solidFill>
                <a:latin typeface="Arial" charset="0"/>
                <a:ea typeface="+mj-ea"/>
                <a:cs typeface="Arial" charset="0"/>
              </a:rPr>
              <a:t>dove sono i requisiti di necessità ed urgenza?</a:t>
            </a:r>
          </a:p>
          <a:p>
            <a:pPr marL="285750" indent="-285750">
              <a:spcBef>
                <a:spcPct val="50000"/>
              </a:spcBef>
              <a:buFont typeface="Wingdings" panose="05000000000000000000" pitchFamily="2" charset="2"/>
              <a:buChar char="ü"/>
            </a:pPr>
            <a:r>
              <a:rPr lang="it-IT" altLang="it-IT" sz="1700" kern="0" dirty="0" smtClean="0">
                <a:solidFill>
                  <a:srgbClr val="001978"/>
                </a:solidFill>
                <a:latin typeface="Arial" charset="0"/>
                <a:ea typeface="+mj-ea"/>
                <a:cs typeface="Arial" charset="0"/>
              </a:rPr>
              <a:t> restano le regole privatistiche sul regresso nelle obbligazioni solidali</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467545" y="1740942"/>
            <a:ext cx="8136904" cy="4424362"/>
          </a:xfrm>
        </p:spPr>
        <p:txBody>
          <a:bodyPr>
            <a:normAutofit/>
          </a:bodyPr>
          <a:lstStyle/>
          <a:p>
            <a:pPr marL="0" algn="just">
              <a:buFont typeface="Wingdings" pitchFamily="2" charset="2"/>
              <a:buChar char="Ø"/>
            </a:pPr>
            <a:r>
              <a:rPr lang="it-IT" sz="2000" b="1" dirty="0" smtClean="0">
                <a:solidFill>
                  <a:srgbClr val="002060"/>
                </a:solidFill>
                <a:latin typeface="Arial" pitchFamily="34" charset="0"/>
                <a:cs typeface="Arial" pitchFamily="34" charset="0"/>
              </a:rPr>
              <a:t>DURATA: </a:t>
            </a:r>
            <a:r>
              <a:rPr lang="it-IT" sz="2000" dirty="0" smtClean="0">
                <a:solidFill>
                  <a:srgbClr val="002060"/>
                </a:solidFill>
                <a:latin typeface="Arial" pitchFamily="34" charset="0"/>
                <a:cs typeface="Arial" pitchFamily="34" charset="0"/>
              </a:rPr>
              <a:t>entro il limite di 2 anni dalla cessazione dell’appalto;</a:t>
            </a:r>
          </a:p>
          <a:p>
            <a:pPr marL="0" algn="just">
              <a:buFont typeface="Wingdings" pitchFamily="2" charset="2"/>
              <a:buChar char="Ø"/>
            </a:pPr>
            <a:endParaRPr lang="it-IT" sz="2000" dirty="0" smtClean="0">
              <a:solidFill>
                <a:srgbClr val="002060"/>
              </a:solidFill>
              <a:latin typeface="Arial" pitchFamily="34" charset="0"/>
              <a:cs typeface="Arial" pitchFamily="34" charset="0"/>
            </a:endParaRPr>
          </a:p>
          <a:p>
            <a:pPr marL="0" algn="just">
              <a:buFont typeface="Wingdings" pitchFamily="2" charset="2"/>
              <a:buChar char="Ø"/>
            </a:pPr>
            <a:r>
              <a:rPr lang="it-IT" sz="2000" b="1" dirty="0" smtClean="0">
                <a:solidFill>
                  <a:srgbClr val="002060"/>
                </a:solidFill>
                <a:latin typeface="Arial" pitchFamily="34" charset="0"/>
                <a:cs typeface="Arial" pitchFamily="34" charset="0"/>
              </a:rPr>
              <a:t>OGGETTO: </a:t>
            </a:r>
            <a:r>
              <a:rPr lang="it-IT" sz="2000" dirty="0" smtClean="0">
                <a:solidFill>
                  <a:srgbClr val="002060"/>
                </a:solidFill>
                <a:latin typeface="Arial" pitchFamily="34" charset="0"/>
                <a:cs typeface="Arial" pitchFamily="34" charset="0"/>
              </a:rPr>
              <a:t>trattamenti retributivi incluse quote TFR e contributi previdenziali e premi assicurativi </a:t>
            </a:r>
            <a:r>
              <a:rPr lang="it-IT" sz="2000" dirty="0" smtClean="0">
                <a:solidFill>
                  <a:srgbClr val="002060"/>
                </a:solidFill>
                <a:latin typeface="Arial" pitchFamily="34" charset="0"/>
                <a:cs typeface="Arial" pitchFamily="34" charset="0"/>
                <a:sym typeface="Wingdings" pitchFamily="2" charset="2"/>
              </a:rPr>
              <a:t> N.B. in relazione al periodo di esecuzioni del contratto d’appalto;</a:t>
            </a:r>
          </a:p>
          <a:p>
            <a:pPr marL="0" algn="just">
              <a:buFont typeface="Wingdings" pitchFamily="2" charset="2"/>
              <a:buChar char="Ø"/>
            </a:pPr>
            <a:endParaRPr lang="it-IT" sz="2000" dirty="0" smtClean="0">
              <a:solidFill>
                <a:srgbClr val="002060"/>
              </a:solidFill>
              <a:latin typeface="Arial" pitchFamily="34" charset="0"/>
              <a:cs typeface="Arial" pitchFamily="34" charset="0"/>
              <a:sym typeface="Wingdings" pitchFamily="2" charset="2"/>
            </a:endParaRPr>
          </a:p>
          <a:p>
            <a:pPr marL="0" algn="just">
              <a:buFont typeface="Wingdings" pitchFamily="2" charset="2"/>
              <a:buChar char="Ø"/>
            </a:pPr>
            <a:r>
              <a:rPr lang="it-IT" sz="2000" b="1" dirty="0" smtClean="0">
                <a:solidFill>
                  <a:srgbClr val="002060"/>
                </a:solidFill>
                <a:latin typeface="Arial" pitchFamily="34" charset="0"/>
                <a:cs typeface="Arial" pitchFamily="34" charset="0"/>
                <a:sym typeface="Wingdings" pitchFamily="2" charset="2"/>
              </a:rPr>
              <a:t>AZIONE DI REGRESSO </a:t>
            </a:r>
            <a:r>
              <a:rPr lang="it-IT" sz="2000" dirty="0" smtClean="0">
                <a:solidFill>
                  <a:srgbClr val="002060"/>
                </a:solidFill>
                <a:latin typeface="Arial" pitchFamily="34" charset="0"/>
                <a:cs typeface="Arial" pitchFamily="34" charset="0"/>
                <a:sym typeface="Wingdings" pitchFamily="2" charset="2"/>
              </a:rPr>
              <a:t>del committente nei confronti dell’appaltatore</a:t>
            </a:r>
            <a:endParaRPr lang="it-IT" sz="2000" b="1" dirty="0" smtClean="0">
              <a:solidFill>
                <a:srgbClr val="002060"/>
              </a:solidFill>
              <a:latin typeface="Arial" pitchFamily="34" charset="0"/>
              <a:cs typeface="Arial" pitchFamily="34" charset="0"/>
              <a:sym typeface="Wingdings" pitchFamily="2" charset="2"/>
            </a:endParaRPr>
          </a:p>
          <a:p>
            <a:pPr marL="0" algn="just">
              <a:buFont typeface="Wingdings" pitchFamily="2" charset="2"/>
              <a:buChar char="Ø"/>
            </a:pPr>
            <a:endParaRPr lang="it-IT" sz="2000" b="1" dirty="0" smtClean="0">
              <a:solidFill>
                <a:srgbClr val="002060"/>
              </a:solidFill>
              <a:latin typeface="Arial" pitchFamily="34" charset="0"/>
              <a:cs typeface="Arial" pitchFamily="34" charset="0"/>
            </a:endParaRPr>
          </a:p>
        </p:txBody>
      </p:sp>
      <p:sp>
        <p:nvSpPr>
          <p:cNvPr id="7" name="Rectangle 2"/>
          <p:cNvSpPr txBox="1">
            <a:spLocks noChangeArrowheads="1"/>
          </p:cNvSpPr>
          <p:nvPr/>
        </p:nvSpPr>
        <p:spPr bwMode="auto">
          <a:xfrm>
            <a:off x="395288" y="549275"/>
            <a:ext cx="8229600" cy="1143000"/>
          </a:xfrm>
          <a:prstGeom prst="rect">
            <a:avLst/>
          </a:prstGeom>
          <a:noFill/>
          <a:ln w="9525">
            <a:noFill/>
            <a:miter lim="800000"/>
            <a:headEnd/>
            <a:tailEnd/>
          </a:ln>
        </p:spPr>
        <p:txBody>
          <a:bodyPr anchor="ctr"/>
          <a:lstStyle/>
          <a:p>
            <a:pPr algn="ctr">
              <a:defRPr/>
            </a:pPr>
            <a:r>
              <a:rPr lang="it-IT" sz="2000" b="1" kern="0" dirty="0" smtClean="0">
                <a:solidFill>
                  <a:srgbClr val="002060"/>
                </a:solidFill>
                <a:latin typeface="Arial" pitchFamily="34" charset="0"/>
                <a:ea typeface="+mj-ea"/>
                <a:cs typeface="Arial" pitchFamily="34" charset="0"/>
              </a:rPr>
              <a:t>LA RESPONSABILIT</a:t>
            </a:r>
            <a:r>
              <a:rPr lang="it-IT" sz="2000" b="1" kern="0" dirty="0" smtClean="0">
                <a:solidFill>
                  <a:srgbClr val="002060"/>
                </a:solidFill>
                <a:latin typeface="Arial" pitchFamily="34" charset="0"/>
                <a:cs typeface="Arial" pitchFamily="34" charset="0"/>
              </a:rPr>
              <a:t>À</a:t>
            </a:r>
            <a:r>
              <a:rPr lang="it-IT" sz="2000" b="1" kern="0" dirty="0" smtClean="0">
                <a:solidFill>
                  <a:srgbClr val="002060"/>
                </a:solidFill>
                <a:latin typeface="Arial" pitchFamily="34" charset="0"/>
                <a:ea typeface="+mj-ea"/>
                <a:cs typeface="Arial" pitchFamily="34" charset="0"/>
              </a:rPr>
              <a:t> SOLIDALE</a:t>
            </a:r>
          </a:p>
          <a:p>
            <a:pPr algn="ctr">
              <a:defRPr/>
            </a:pPr>
            <a:r>
              <a:rPr lang="it-IT" sz="2000" b="1" kern="0" dirty="0" smtClean="0">
                <a:solidFill>
                  <a:srgbClr val="002060"/>
                </a:solidFill>
                <a:latin typeface="Arial" pitchFamily="34" charset="0"/>
                <a:ea typeface="+mj-ea"/>
                <a:cs typeface="Arial" pitchFamily="34" charset="0"/>
              </a:rPr>
              <a:t>ART. 29 COMMA 2 </a:t>
            </a:r>
            <a:r>
              <a:rPr lang="it-IT" sz="2000" b="1" kern="0" dirty="0" err="1" smtClean="0">
                <a:solidFill>
                  <a:srgbClr val="002060"/>
                </a:solidFill>
                <a:latin typeface="Arial" pitchFamily="34" charset="0"/>
                <a:ea typeface="+mj-ea"/>
                <a:cs typeface="Arial" pitchFamily="34" charset="0"/>
              </a:rPr>
              <a:t>D.LGS.</a:t>
            </a:r>
            <a:r>
              <a:rPr lang="it-IT" sz="2000" b="1" kern="0" dirty="0" smtClean="0">
                <a:solidFill>
                  <a:srgbClr val="002060"/>
                </a:solidFill>
                <a:latin typeface="Arial" pitchFamily="34" charset="0"/>
                <a:ea typeface="+mj-ea"/>
                <a:cs typeface="Arial" pitchFamily="34" charset="0"/>
              </a:rPr>
              <a:t> 276/2003</a:t>
            </a:r>
            <a:endParaRPr lang="it-IT" sz="2000" b="1" kern="0" dirty="0">
              <a:solidFill>
                <a:srgbClr val="002060"/>
              </a:solidFill>
              <a:latin typeface="Arial" pitchFamily="34" charset="0"/>
              <a:ea typeface="+mj-ea"/>
              <a:cs typeface="Arial" pitchFamily="34" charset="0"/>
            </a:endParaRPr>
          </a:p>
        </p:txBody>
      </p:sp>
      <p:sp>
        <p:nvSpPr>
          <p:cNvPr id="6"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18</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12" name="Rettangolo 11"/>
          <p:cNvSpPr/>
          <p:nvPr/>
        </p:nvSpPr>
        <p:spPr>
          <a:xfrm>
            <a:off x="179512" y="2924944"/>
            <a:ext cx="8784976" cy="1815882"/>
          </a:xfrm>
          <a:prstGeom prst="rect">
            <a:avLst/>
          </a:prstGeom>
        </p:spPr>
        <p:txBody>
          <a:bodyPr wrap="square">
            <a:spAutoFit/>
          </a:bodyPr>
          <a:lstStyle/>
          <a:p>
            <a:pPr algn="just">
              <a:buFontTx/>
              <a:buNone/>
            </a:pPr>
            <a:r>
              <a:rPr lang="it-IT" sz="1600" i="1" dirty="0" smtClean="0">
                <a:solidFill>
                  <a:schemeClr val="tx2"/>
                </a:solidFill>
                <a:latin typeface="Arial" pitchFamily="34" charset="0"/>
                <a:cs typeface="Arial" pitchFamily="34" charset="0"/>
              </a:rPr>
              <a:t>.</a:t>
            </a: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r>
              <a:rPr lang="it-IT" sz="1600" i="1" dirty="0" smtClean="0">
                <a:solidFill>
                  <a:schemeClr val="tx2"/>
                </a:solidFill>
                <a:latin typeface="Arial" pitchFamily="34" charset="0"/>
                <a:cs typeface="Arial" pitchFamily="34" charset="0"/>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467545" y="3140968"/>
            <a:ext cx="8136904" cy="2768178"/>
          </a:xfrm>
        </p:spPr>
        <p:txBody>
          <a:bodyPr>
            <a:normAutofit/>
          </a:bodyPr>
          <a:lstStyle/>
          <a:p>
            <a:pPr marL="0" algn="just">
              <a:buFont typeface="Wingdings" pitchFamily="2" charset="2"/>
              <a:buChar char="Ø"/>
            </a:pPr>
            <a:r>
              <a:rPr lang="it-IT" sz="2000" dirty="0">
                <a:solidFill>
                  <a:srgbClr val="002060"/>
                </a:solidFill>
                <a:latin typeface="Arial" pitchFamily="34" charset="0"/>
                <a:cs typeface="Arial" pitchFamily="34" charset="0"/>
              </a:rPr>
              <a:t>Possibilità per il lavoratore interessato di </a:t>
            </a:r>
            <a:r>
              <a:rPr lang="it-IT" sz="2000" dirty="0" smtClean="0">
                <a:solidFill>
                  <a:srgbClr val="002060"/>
                </a:solidFill>
                <a:latin typeface="Arial" pitchFamily="34" charset="0"/>
                <a:cs typeface="Arial" pitchFamily="34" charset="0"/>
              </a:rPr>
              <a:t>chiedere la</a:t>
            </a:r>
            <a:r>
              <a:rPr lang="it-IT" sz="2000" dirty="0">
                <a:solidFill>
                  <a:srgbClr val="002060"/>
                </a:solidFill>
                <a:latin typeface="Arial" pitchFamily="34" charset="0"/>
                <a:cs typeface="Arial" pitchFamily="34" charset="0"/>
              </a:rPr>
              <a:t> costituzione di un rapporto di lavoro alle dipendenze </a:t>
            </a:r>
            <a:r>
              <a:rPr lang="it-IT" sz="2000" dirty="0" smtClean="0">
                <a:solidFill>
                  <a:srgbClr val="002060"/>
                </a:solidFill>
                <a:latin typeface="Arial" pitchFamily="34" charset="0"/>
                <a:cs typeface="Arial" pitchFamily="34" charset="0"/>
              </a:rPr>
              <a:t>del committente;</a:t>
            </a:r>
          </a:p>
          <a:p>
            <a:pPr marL="0" algn="just">
              <a:buFont typeface="Wingdings" pitchFamily="2" charset="2"/>
              <a:buChar char="Ø"/>
            </a:pPr>
            <a:r>
              <a:rPr lang="it-IT" sz="2000" dirty="0" smtClean="0">
                <a:solidFill>
                  <a:srgbClr val="002060"/>
                </a:solidFill>
                <a:latin typeface="Arial" pitchFamily="34" charset="0"/>
                <a:cs typeface="Arial" pitchFamily="34" charset="0"/>
              </a:rPr>
              <a:t>Sanzione amministrativa di</a:t>
            </a:r>
            <a:r>
              <a:rPr lang="it-IT" sz="2000" dirty="0">
                <a:solidFill>
                  <a:srgbClr val="002060"/>
                </a:solidFill>
                <a:latin typeface="Arial" pitchFamily="34" charset="0"/>
                <a:cs typeface="Arial" pitchFamily="34" charset="0"/>
              </a:rPr>
              <a:t> 50 euro per ogni lavoratore occupato e per ogni giornata di occupazione</a:t>
            </a:r>
          </a:p>
          <a:p>
            <a:pPr marL="0" algn="just">
              <a:buFont typeface="Wingdings" pitchFamily="2" charset="2"/>
              <a:buChar char="Ø"/>
            </a:pPr>
            <a:endParaRPr lang="it-IT" sz="2000" dirty="0" smtClean="0">
              <a:solidFill>
                <a:srgbClr val="002060"/>
              </a:solidFill>
              <a:latin typeface="Arial" pitchFamily="34" charset="0"/>
              <a:cs typeface="Arial" pitchFamily="34" charset="0"/>
            </a:endParaRPr>
          </a:p>
        </p:txBody>
      </p:sp>
      <p:sp>
        <p:nvSpPr>
          <p:cNvPr id="7" name="Rectangle 2"/>
          <p:cNvSpPr txBox="1">
            <a:spLocks noChangeArrowheads="1"/>
          </p:cNvSpPr>
          <p:nvPr/>
        </p:nvSpPr>
        <p:spPr bwMode="auto">
          <a:xfrm>
            <a:off x="395288" y="332656"/>
            <a:ext cx="8229600" cy="1143000"/>
          </a:xfrm>
          <a:prstGeom prst="rect">
            <a:avLst/>
          </a:prstGeom>
          <a:noFill/>
          <a:ln w="9525">
            <a:noFill/>
            <a:miter lim="800000"/>
            <a:headEnd/>
            <a:tailEnd/>
          </a:ln>
        </p:spPr>
        <p:txBody>
          <a:bodyPr anchor="ctr"/>
          <a:lstStyle/>
          <a:p>
            <a:pPr algn="ctr">
              <a:defRPr/>
            </a:pPr>
            <a:r>
              <a:rPr lang="it-IT" sz="2000" b="1" kern="0" dirty="0" smtClean="0">
                <a:solidFill>
                  <a:srgbClr val="002060"/>
                </a:solidFill>
                <a:latin typeface="Arial" pitchFamily="34" charset="0"/>
                <a:ea typeface="+mj-ea"/>
                <a:cs typeface="Arial" pitchFamily="34" charset="0"/>
              </a:rPr>
              <a:t>APPALTO NON GENUINO</a:t>
            </a:r>
            <a:endParaRPr lang="it-IT" sz="2000" b="1" kern="0" dirty="0">
              <a:solidFill>
                <a:srgbClr val="002060"/>
              </a:solidFill>
              <a:latin typeface="Arial" pitchFamily="34" charset="0"/>
              <a:ea typeface="+mj-ea"/>
              <a:cs typeface="Arial" pitchFamily="34" charset="0"/>
            </a:endParaRPr>
          </a:p>
        </p:txBody>
      </p:sp>
      <p:sp>
        <p:nvSpPr>
          <p:cNvPr id="6"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19</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12" name="Rettangolo 11"/>
          <p:cNvSpPr/>
          <p:nvPr/>
        </p:nvSpPr>
        <p:spPr>
          <a:xfrm>
            <a:off x="179512" y="2924944"/>
            <a:ext cx="8784976" cy="1815882"/>
          </a:xfrm>
          <a:prstGeom prst="rect">
            <a:avLst/>
          </a:prstGeom>
        </p:spPr>
        <p:txBody>
          <a:bodyPr wrap="square">
            <a:spAutoFit/>
          </a:bodyPr>
          <a:lstStyle/>
          <a:p>
            <a:pPr algn="just">
              <a:buFontTx/>
              <a:buNone/>
            </a:pPr>
            <a:r>
              <a:rPr lang="it-IT" sz="1600" i="1" dirty="0" smtClean="0">
                <a:solidFill>
                  <a:schemeClr val="tx2"/>
                </a:solidFill>
                <a:latin typeface="Arial" pitchFamily="34" charset="0"/>
                <a:cs typeface="Arial" pitchFamily="34" charset="0"/>
              </a:rPr>
              <a:t>.</a:t>
            </a: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r>
              <a:rPr lang="it-IT" sz="1600" i="1" dirty="0" smtClean="0">
                <a:solidFill>
                  <a:schemeClr val="tx2"/>
                </a:solidFill>
                <a:latin typeface="Arial" pitchFamily="34" charset="0"/>
                <a:cs typeface="Arial" pitchFamily="34" charset="0"/>
              </a:rPr>
              <a:t> </a:t>
            </a:r>
          </a:p>
        </p:txBody>
      </p:sp>
      <p:sp>
        <p:nvSpPr>
          <p:cNvPr id="2" name="Freccia in giù 1"/>
          <p:cNvSpPr/>
          <p:nvPr/>
        </p:nvSpPr>
        <p:spPr>
          <a:xfrm>
            <a:off x="4211960" y="1340173"/>
            <a:ext cx="216024"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ctangle 2"/>
          <p:cNvSpPr txBox="1">
            <a:spLocks noChangeArrowheads="1"/>
          </p:cNvSpPr>
          <p:nvPr/>
        </p:nvSpPr>
        <p:spPr bwMode="auto">
          <a:xfrm>
            <a:off x="395536" y="1916832"/>
            <a:ext cx="8229600" cy="1143000"/>
          </a:xfrm>
          <a:prstGeom prst="rect">
            <a:avLst/>
          </a:prstGeom>
          <a:noFill/>
          <a:ln w="9525">
            <a:noFill/>
            <a:miter lim="800000"/>
            <a:headEnd/>
            <a:tailEnd/>
          </a:ln>
        </p:spPr>
        <p:txBody>
          <a:bodyPr anchor="ctr"/>
          <a:lstStyle/>
          <a:p>
            <a:pPr algn="ctr">
              <a:defRPr/>
            </a:pPr>
            <a:r>
              <a:rPr lang="it-IT" sz="2000" b="1" kern="0" dirty="0" smtClean="0">
                <a:solidFill>
                  <a:srgbClr val="002060"/>
                </a:solidFill>
                <a:latin typeface="Arial" pitchFamily="34" charset="0"/>
                <a:ea typeface="+mj-ea"/>
                <a:cs typeface="Arial" pitchFamily="34" charset="0"/>
              </a:rPr>
              <a:t>INTERPOSIZIONE ILLECITA DI MANODOPERA</a:t>
            </a:r>
            <a:endParaRPr lang="it-IT" sz="2000" b="1" kern="0" dirty="0">
              <a:solidFill>
                <a:srgbClr val="002060"/>
              </a:solidFill>
              <a:latin typeface="Arial" pitchFamily="34" charset="0"/>
              <a:ea typeface="+mj-ea"/>
              <a:cs typeface="Arial" pitchFamily="34" charset="0"/>
            </a:endParaRPr>
          </a:p>
        </p:txBody>
      </p:sp>
    </p:spTree>
    <p:extLst>
      <p:ext uri="{BB962C8B-B14F-4D97-AF65-F5344CB8AC3E}">
        <p14:creationId xmlns:p14="http://schemas.microsoft.com/office/powerpoint/2010/main" val="1030104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83568" y="2564904"/>
            <a:ext cx="7632848" cy="584776"/>
          </a:xfrm>
          <a:prstGeom prst="rect">
            <a:avLst/>
          </a:prstGeom>
          <a:noFill/>
        </p:spPr>
        <p:txBody>
          <a:bodyPr wrap="square" rtlCol="0">
            <a:spAutoFit/>
          </a:bodyPr>
          <a:lstStyle/>
          <a:p>
            <a:pPr algn="ctr"/>
            <a:r>
              <a:rPr lang="it-IT" sz="3200" b="1" dirty="0" smtClean="0">
                <a:solidFill>
                  <a:srgbClr val="002060"/>
                </a:solidFill>
                <a:latin typeface="Arial" pitchFamily="34" charset="0"/>
                <a:cs typeface="Arial" pitchFamily="34" charset="0"/>
              </a:rPr>
              <a:t>IL DISTACCO</a:t>
            </a:r>
            <a:endParaRPr lang="it-IT" sz="3200" b="1" dirty="0">
              <a:solidFill>
                <a:srgbClr val="002060"/>
              </a:solidFill>
              <a:latin typeface="Arial" pitchFamily="34" charset="0"/>
              <a:cs typeface="Arial" pitchFamily="34" charset="0"/>
            </a:endParaRPr>
          </a:p>
        </p:txBody>
      </p:sp>
      <p:sp>
        <p:nvSpPr>
          <p:cNvPr id="5"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2</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egnaposto numero diapositiva 10"/>
          <p:cNvSpPr>
            <a:spLocks noGrp="1"/>
          </p:cNvSpPr>
          <p:nvPr>
            <p:ph type="sldNum" sz="quarter" idx="4294967295"/>
          </p:nvPr>
        </p:nvSpPr>
        <p:spPr>
          <a:xfrm>
            <a:off x="3563888" y="6165304"/>
            <a:ext cx="2133600" cy="476250"/>
          </a:xfrm>
          <a:prstGeom prst="rect">
            <a:avLst/>
          </a:prstGeom>
          <a:noFill/>
        </p:spPr>
        <p:txBody>
          <a:bodyPr/>
          <a:lstStyle/>
          <a:p>
            <a:pPr algn="ctr"/>
            <a:fld id="{A32ED168-03E7-40F2-9534-2E1935159D4A}" type="slidenum">
              <a:rPr lang="it-IT" smtClean="0">
                <a:latin typeface="Arial" panose="020B0604020202020204" pitchFamily="34" charset="0"/>
                <a:cs typeface="Arial" panose="020B0604020202020204" pitchFamily="34" charset="0"/>
              </a:rPr>
              <a:pPr algn="ctr"/>
              <a:t>20</a:t>
            </a:fld>
            <a:endParaRPr lang="it-IT" dirty="0" smtClean="0">
              <a:latin typeface="Arial" panose="020B0604020202020204" pitchFamily="34" charset="0"/>
              <a:cs typeface="Arial" panose="020B0604020202020204" pitchFamily="34" charset="0"/>
            </a:endParaRPr>
          </a:p>
        </p:txBody>
      </p:sp>
      <p:sp>
        <p:nvSpPr>
          <p:cNvPr id="14" name="CasellaDiTesto 13"/>
          <p:cNvSpPr txBox="1"/>
          <p:nvPr/>
        </p:nvSpPr>
        <p:spPr>
          <a:xfrm>
            <a:off x="395536" y="2060848"/>
            <a:ext cx="8107476" cy="584775"/>
          </a:xfrm>
          <a:prstGeom prst="rect">
            <a:avLst/>
          </a:prstGeom>
          <a:noFill/>
        </p:spPr>
        <p:txBody>
          <a:bodyPr wrap="none" rtlCol="0">
            <a:spAutoFit/>
          </a:bodyPr>
          <a:lstStyle/>
          <a:p>
            <a:r>
              <a:rPr lang="it-IT" sz="3200" b="1" dirty="0" smtClean="0">
                <a:solidFill>
                  <a:srgbClr val="002060"/>
                </a:solidFill>
              </a:rPr>
              <a:t>        </a:t>
            </a:r>
            <a:r>
              <a:rPr lang="it-IT" sz="3200" b="1" dirty="0" smtClean="0">
                <a:solidFill>
                  <a:srgbClr val="002060"/>
                </a:solidFill>
                <a:latin typeface="Arial" panose="020B0604020202020204" pitchFamily="34" charset="0"/>
                <a:cs typeface="Arial" panose="020B0604020202020204" pitchFamily="34" charset="0"/>
              </a:rPr>
              <a:t>LA SOMMINISTRAZIONE </a:t>
            </a:r>
            <a:r>
              <a:rPr lang="it-IT" sz="3200" b="1" dirty="0" err="1" smtClean="0">
                <a:solidFill>
                  <a:srgbClr val="002060"/>
                </a:solidFill>
                <a:latin typeface="Arial" panose="020B0604020202020204" pitchFamily="34" charset="0"/>
                <a:cs typeface="Arial" panose="020B0604020202020204" pitchFamily="34" charset="0"/>
              </a:rPr>
              <a:t>DI</a:t>
            </a:r>
            <a:r>
              <a:rPr lang="it-IT" sz="3200" b="1" dirty="0" smtClean="0">
                <a:solidFill>
                  <a:srgbClr val="002060"/>
                </a:solidFill>
                <a:latin typeface="Arial" panose="020B0604020202020204" pitchFamily="34" charset="0"/>
                <a:cs typeface="Arial" panose="020B0604020202020204" pitchFamily="34" charset="0"/>
              </a:rPr>
              <a:t> LAVORO</a:t>
            </a:r>
            <a:endParaRPr lang="it-IT" sz="3200" b="1" dirty="0">
              <a:solidFill>
                <a:srgbClr val="00206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0" y="548680"/>
            <a:ext cx="8856984" cy="400110"/>
          </a:xfrm>
          <a:prstGeom prst="rect">
            <a:avLst/>
          </a:prstGeom>
          <a:noFill/>
        </p:spPr>
        <p:txBody>
          <a:bodyPr wrap="square" rtlCol="0">
            <a:spAutoFit/>
          </a:bodyPr>
          <a:lstStyle/>
          <a:p>
            <a:pPr algn="ctr">
              <a:spcBef>
                <a:spcPts val="0"/>
              </a:spcBef>
              <a:buClr>
                <a:srgbClr val="C00000"/>
              </a:buClr>
              <a:buSzPct val="120000"/>
              <a:defRPr/>
            </a:pPr>
            <a:r>
              <a:rPr lang="it-IT" sz="2000" b="1" dirty="0" smtClean="0">
                <a:solidFill>
                  <a:srgbClr val="002060"/>
                </a:solidFill>
                <a:latin typeface="Arial" pitchFamily="34" charset="0"/>
                <a:cs typeface="Arial" pitchFamily="34" charset="0"/>
              </a:rPr>
              <a:t>LE MODIFICHE  ALLA SOMMINISTRAZIONE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a:t>
            </a:r>
            <a:endParaRPr lang="it-IT" sz="2000" dirty="0">
              <a:solidFill>
                <a:srgbClr val="002060"/>
              </a:solidFill>
              <a:latin typeface="Arial" pitchFamily="34" charset="0"/>
              <a:cs typeface="Arial" pitchFamily="34" charset="0"/>
            </a:endParaRPr>
          </a:p>
        </p:txBody>
      </p:sp>
      <p:sp>
        <p:nvSpPr>
          <p:cNvPr id="12" name="Segnaposto numero diapositiva 10"/>
          <p:cNvSpPr>
            <a:spLocks noGrp="1"/>
          </p:cNvSpPr>
          <p:nvPr>
            <p:ph type="sldNum" sz="quarter" idx="4294967295"/>
          </p:nvPr>
        </p:nvSpPr>
        <p:spPr>
          <a:xfrm>
            <a:off x="3563888" y="6165304"/>
            <a:ext cx="2133600" cy="476250"/>
          </a:xfrm>
          <a:prstGeom prst="rect">
            <a:avLst/>
          </a:prstGeom>
          <a:noFill/>
        </p:spPr>
        <p:txBody>
          <a:bodyPr/>
          <a:lstStyle/>
          <a:p>
            <a:pPr algn="ctr"/>
            <a:fld id="{A32ED168-03E7-40F2-9534-2E1935159D4A}" type="slidenum">
              <a:rPr lang="it-IT" smtClean="0">
                <a:latin typeface="Arial" panose="020B0604020202020204" pitchFamily="34" charset="0"/>
                <a:cs typeface="Arial" panose="020B0604020202020204" pitchFamily="34" charset="0"/>
              </a:rPr>
              <a:pPr algn="ctr"/>
              <a:t>21</a:t>
            </a:fld>
            <a:endParaRPr lang="it-IT" dirty="0" smtClean="0">
              <a:latin typeface="Arial" panose="020B0604020202020204" pitchFamily="34" charset="0"/>
              <a:cs typeface="Arial" panose="020B0604020202020204" pitchFamily="34" charset="0"/>
            </a:endParaRPr>
          </a:p>
        </p:txBody>
      </p:sp>
      <p:sp>
        <p:nvSpPr>
          <p:cNvPr id="10" name="CasellaDiTesto 9"/>
          <p:cNvSpPr txBox="1"/>
          <p:nvPr/>
        </p:nvSpPr>
        <p:spPr>
          <a:xfrm>
            <a:off x="1907704" y="2093947"/>
            <a:ext cx="6552728" cy="1077218"/>
          </a:xfrm>
          <a:prstGeom prst="rect">
            <a:avLst/>
          </a:prstGeom>
          <a:noFill/>
        </p:spPr>
        <p:txBody>
          <a:bodyPr wrap="square" rtlCol="0">
            <a:spAutoFit/>
          </a:bodyPr>
          <a:lstStyle/>
          <a:p>
            <a:pPr algn="just">
              <a:spcBef>
                <a:spcPts val="0"/>
              </a:spcBef>
              <a:buClr>
                <a:srgbClr val="C00000"/>
              </a:buClr>
              <a:buSzPct val="120000"/>
              <a:defRPr/>
            </a:pPr>
            <a:r>
              <a:rPr lang="it-IT" sz="1600" dirty="0" smtClean="0">
                <a:solidFill>
                  <a:srgbClr val="002060"/>
                </a:solidFill>
                <a:latin typeface="Arial" pitchFamily="34" charset="0"/>
                <a:cs typeface="Arial" pitchFamily="34" charset="0"/>
              </a:rPr>
              <a:t>Il</a:t>
            </a:r>
            <a:r>
              <a:rPr lang="it-IT" sz="1600" b="1" dirty="0" smtClean="0">
                <a:solidFill>
                  <a:srgbClr val="002060"/>
                </a:solidFill>
                <a:latin typeface="Arial" pitchFamily="34" charset="0"/>
                <a:cs typeface="Arial" pitchFamily="34" charset="0"/>
              </a:rPr>
              <a:t> c.d. “Decreto </a:t>
            </a:r>
            <a:r>
              <a:rPr lang="it-IT" sz="1600" b="1" dirty="0" err="1" smtClean="0">
                <a:solidFill>
                  <a:srgbClr val="002060"/>
                </a:solidFill>
                <a:latin typeface="Arial" pitchFamily="34" charset="0"/>
                <a:cs typeface="Arial" pitchFamily="34" charset="0"/>
              </a:rPr>
              <a:t>Poletti</a:t>
            </a:r>
            <a:r>
              <a:rPr lang="it-IT" sz="1600" b="1" dirty="0" smtClean="0">
                <a:solidFill>
                  <a:srgbClr val="002060"/>
                </a:solidFill>
                <a:latin typeface="Arial" pitchFamily="34" charset="0"/>
                <a:cs typeface="Arial" pitchFamily="34" charset="0"/>
              </a:rPr>
              <a:t>” </a:t>
            </a:r>
            <a:r>
              <a:rPr lang="it-IT" sz="1600" dirty="0" smtClean="0">
                <a:solidFill>
                  <a:srgbClr val="002060"/>
                </a:solidFill>
                <a:latin typeface="Arial" pitchFamily="34" charset="0"/>
                <a:cs typeface="Arial" pitchFamily="34" charset="0"/>
              </a:rPr>
              <a:t>(D.L. n. 34 del 20 marzo 2014, come convertito in Legge n. 78 del 16 maggio 2014) ha inizialmente modificato la disciplina contenuta nel d. </a:t>
            </a:r>
            <a:r>
              <a:rPr lang="it-IT" sz="1600" dirty="0" err="1" smtClean="0">
                <a:solidFill>
                  <a:srgbClr val="002060"/>
                </a:solidFill>
                <a:latin typeface="Arial" pitchFamily="34" charset="0"/>
                <a:cs typeface="Arial" pitchFamily="34" charset="0"/>
              </a:rPr>
              <a:t>lgs</a:t>
            </a:r>
            <a:r>
              <a:rPr lang="it-IT" sz="1600" dirty="0" smtClean="0">
                <a:solidFill>
                  <a:srgbClr val="002060"/>
                </a:solidFill>
                <a:latin typeface="Arial" pitchFamily="34" charset="0"/>
                <a:cs typeface="Arial" pitchFamily="34" charset="0"/>
              </a:rPr>
              <a:t>. n. 276/2003 eliminando le causali relative alla somministrazione a tempo determinato.</a:t>
            </a:r>
            <a:endParaRPr lang="it-IT" sz="1600" dirty="0">
              <a:solidFill>
                <a:srgbClr val="002060"/>
              </a:solidFill>
              <a:latin typeface="Arial" pitchFamily="34" charset="0"/>
              <a:cs typeface="Arial" pitchFamily="34" charset="0"/>
            </a:endParaRPr>
          </a:p>
        </p:txBody>
      </p:sp>
      <p:sp>
        <p:nvSpPr>
          <p:cNvPr id="11" name="CasellaDiTesto 10"/>
          <p:cNvSpPr txBox="1"/>
          <p:nvPr/>
        </p:nvSpPr>
        <p:spPr>
          <a:xfrm>
            <a:off x="1835696" y="4509120"/>
            <a:ext cx="6984776" cy="830997"/>
          </a:xfrm>
          <a:prstGeom prst="rect">
            <a:avLst/>
          </a:prstGeom>
          <a:noFill/>
        </p:spPr>
        <p:txBody>
          <a:bodyPr wrap="square" rtlCol="0">
            <a:spAutoFit/>
          </a:bodyPr>
          <a:lstStyle/>
          <a:p>
            <a:pPr>
              <a:spcBef>
                <a:spcPts val="0"/>
              </a:spcBef>
              <a:buClr>
                <a:srgbClr val="C00000"/>
              </a:buClr>
              <a:buSzPct val="120000"/>
              <a:defRPr/>
            </a:pPr>
            <a:r>
              <a:rPr lang="it-IT" sz="1600" dirty="0" smtClean="0">
                <a:solidFill>
                  <a:srgbClr val="002060"/>
                </a:solidFill>
                <a:latin typeface="Arial" pitchFamily="34" charset="0"/>
                <a:cs typeface="Arial" pitchFamily="34" charset="0"/>
              </a:rPr>
              <a:t>Il</a:t>
            </a:r>
            <a:r>
              <a:rPr lang="it-IT" sz="1600" b="1" dirty="0" smtClean="0">
                <a:solidFill>
                  <a:srgbClr val="002060"/>
                </a:solidFill>
                <a:latin typeface="Arial" pitchFamily="34" charset="0"/>
                <a:cs typeface="Arial" pitchFamily="34" charset="0"/>
              </a:rPr>
              <a:t> D.lgs.  n. 81 del 15 giugno 2015  recante la disciplina organica dei contratti di lavoro</a:t>
            </a:r>
            <a:r>
              <a:rPr lang="it-IT" sz="1600" dirty="0" smtClean="0">
                <a:solidFill>
                  <a:srgbClr val="002060"/>
                </a:solidFill>
                <a:latin typeface="Arial" pitchFamily="34" charset="0"/>
                <a:cs typeface="Arial" pitchFamily="34" charset="0"/>
              </a:rPr>
              <a:t> riscrive anche la disciplina della somministrazione di lavoro e abroga le relative norma contenute nel d. </a:t>
            </a:r>
            <a:r>
              <a:rPr lang="it-IT" sz="1600" dirty="0" err="1" smtClean="0">
                <a:solidFill>
                  <a:srgbClr val="002060"/>
                </a:solidFill>
                <a:latin typeface="Arial" pitchFamily="34" charset="0"/>
                <a:cs typeface="Arial" pitchFamily="34" charset="0"/>
              </a:rPr>
              <a:t>lgs</a:t>
            </a:r>
            <a:r>
              <a:rPr lang="it-IT" sz="1600" dirty="0" smtClean="0">
                <a:solidFill>
                  <a:srgbClr val="002060"/>
                </a:solidFill>
                <a:latin typeface="Arial" pitchFamily="34" charset="0"/>
                <a:cs typeface="Arial" pitchFamily="34" charset="0"/>
              </a:rPr>
              <a:t>. 27672003</a:t>
            </a:r>
            <a:endParaRPr lang="it-IT" sz="1600" dirty="0">
              <a:solidFill>
                <a:srgbClr val="002060"/>
              </a:solidFill>
              <a:latin typeface="Arial" pitchFamily="34" charset="0"/>
              <a:cs typeface="Arial" pitchFamily="34" charset="0"/>
            </a:endParaRPr>
          </a:p>
        </p:txBody>
      </p:sp>
      <p:sp>
        <p:nvSpPr>
          <p:cNvPr id="13" name="Freccia a destra 12"/>
          <p:cNvSpPr/>
          <p:nvPr/>
        </p:nvSpPr>
        <p:spPr bwMode="auto">
          <a:xfrm>
            <a:off x="827584" y="2132856"/>
            <a:ext cx="792088" cy="393139"/>
          </a:xfrm>
          <a:prstGeom prst="rightArrow">
            <a:avLst/>
          </a:prstGeom>
          <a:solidFill>
            <a:schemeClr val="tx2">
              <a:lumMod val="60000"/>
              <a:lumOff val="40000"/>
            </a:schemeClr>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5" name="CasellaDiTesto 14"/>
          <p:cNvSpPr txBox="1"/>
          <p:nvPr/>
        </p:nvSpPr>
        <p:spPr>
          <a:xfrm>
            <a:off x="1835696" y="3501008"/>
            <a:ext cx="6552728" cy="338554"/>
          </a:xfrm>
          <a:prstGeom prst="rect">
            <a:avLst/>
          </a:prstGeom>
          <a:noFill/>
        </p:spPr>
        <p:txBody>
          <a:bodyPr wrap="square" rtlCol="0">
            <a:spAutoFit/>
          </a:bodyPr>
          <a:lstStyle/>
          <a:p>
            <a:pPr algn="just">
              <a:spcBef>
                <a:spcPts val="0"/>
              </a:spcBef>
              <a:buClr>
                <a:srgbClr val="C00000"/>
              </a:buClr>
              <a:buSzPct val="120000"/>
              <a:defRPr/>
            </a:pPr>
            <a:r>
              <a:rPr lang="it-IT" sz="1600" b="1" dirty="0" smtClean="0">
                <a:solidFill>
                  <a:srgbClr val="002060"/>
                </a:solidFill>
                <a:latin typeface="Arial" pitchFamily="34" charset="0"/>
                <a:cs typeface="Arial" pitchFamily="34" charset="0"/>
              </a:rPr>
              <a:t>Legge delega </a:t>
            </a:r>
            <a:r>
              <a:rPr lang="it-IT" sz="1600" dirty="0" smtClean="0">
                <a:solidFill>
                  <a:srgbClr val="002060"/>
                </a:solidFill>
                <a:latin typeface="Arial" pitchFamily="34" charset="0"/>
                <a:cs typeface="Arial" pitchFamily="34" charset="0"/>
              </a:rPr>
              <a:t>(Legge n. 183 del 10 dicembre 2014 art. 1, comma  7)</a:t>
            </a:r>
          </a:p>
        </p:txBody>
      </p:sp>
      <p:sp>
        <p:nvSpPr>
          <p:cNvPr id="21" name="CasellaDiTesto 20"/>
          <p:cNvSpPr txBox="1"/>
          <p:nvPr/>
        </p:nvSpPr>
        <p:spPr>
          <a:xfrm>
            <a:off x="395537" y="1124744"/>
            <a:ext cx="8748464" cy="646331"/>
          </a:xfrm>
          <a:prstGeom prst="rect">
            <a:avLst/>
          </a:prstGeom>
          <a:noFill/>
        </p:spPr>
        <p:txBody>
          <a:bodyPr wrap="square" rtlCol="0">
            <a:spAutoFit/>
          </a:bodyPr>
          <a:lstStyle/>
          <a:p>
            <a:r>
              <a:rPr lang="it-IT" dirty="0" smtClean="0">
                <a:solidFill>
                  <a:srgbClr val="002060"/>
                </a:solidFill>
              </a:rPr>
              <a:t>La disciplina della somministrazione di lavoro era contenuta nel d. </a:t>
            </a:r>
            <a:r>
              <a:rPr lang="it-IT" dirty="0" err="1" smtClean="0">
                <a:solidFill>
                  <a:srgbClr val="002060"/>
                </a:solidFill>
              </a:rPr>
              <a:t>lgs</a:t>
            </a:r>
            <a:r>
              <a:rPr lang="it-IT" dirty="0" smtClean="0">
                <a:solidFill>
                  <a:srgbClr val="002060"/>
                </a:solidFill>
              </a:rPr>
              <a:t>. 276/2003</a:t>
            </a:r>
          </a:p>
          <a:p>
            <a:pPr algn="ctr"/>
            <a:r>
              <a:rPr lang="it-IT" dirty="0" smtClean="0">
                <a:solidFill>
                  <a:srgbClr val="002060"/>
                </a:solidFill>
              </a:rPr>
              <a:t>Quali sono state le ultime modifiche?</a:t>
            </a:r>
            <a:endParaRPr lang="it-IT" dirty="0">
              <a:solidFill>
                <a:srgbClr val="002060"/>
              </a:solidFill>
            </a:endParaRPr>
          </a:p>
        </p:txBody>
      </p:sp>
      <p:sp>
        <p:nvSpPr>
          <p:cNvPr id="14" name="Freccia in giù 13"/>
          <p:cNvSpPr/>
          <p:nvPr/>
        </p:nvSpPr>
        <p:spPr>
          <a:xfrm>
            <a:off x="4427984" y="3933056"/>
            <a:ext cx="48463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1784" y="116632"/>
            <a:ext cx="8060432" cy="1143000"/>
          </a:xfrm>
        </p:spPr>
        <p:txBody>
          <a:bodyPr/>
          <a:lstStyle/>
          <a:p>
            <a:pPr algn="ctr"/>
            <a:r>
              <a:rPr lang="it-IT" sz="2000" b="1" dirty="0" smtClean="0">
                <a:solidFill>
                  <a:srgbClr val="002060"/>
                </a:solidFill>
                <a:latin typeface="Arial" pitchFamily="34" charset="0"/>
                <a:cs typeface="Arial" pitchFamily="34" charset="0"/>
              </a:rPr>
              <a:t>LA SOMMINISTRAZIONE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 DEFINIZIONE </a:t>
            </a:r>
          </a:p>
        </p:txBody>
      </p:sp>
      <p:sp>
        <p:nvSpPr>
          <p:cNvPr id="8"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100" b="0" i="0" u="none" strike="noStrike" kern="1200" cap="none" spc="0" normalizeH="0" baseline="0" noProof="0" smtClean="0">
                <a:ln>
                  <a:noFill/>
                </a:ln>
                <a:solidFill>
                  <a:schemeClr val="bg1">
                    <a:lumMod val="50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22</a:t>
            </a:fld>
            <a:endParaRPr kumimoji="0" lang="it-IT" sz="1100" b="0" i="0" u="none" strike="noStrike" kern="1200" cap="none" spc="0" normalizeH="0" baseline="0" noProof="0" dirty="0">
              <a:ln>
                <a:noFill/>
              </a:ln>
              <a:solidFill>
                <a:schemeClr val="bg1">
                  <a:lumMod val="50000"/>
                </a:schemeClr>
              </a:solidFill>
              <a:effectLst/>
              <a:uLnTx/>
              <a:uFillTx/>
              <a:latin typeface="Tahoma" pitchFamily="34" charset="0"/>
              <a:ea typeface="+mn-ea"/>
              <a:cs typeface="+mn-cs"/>
            </a:endParaRPr>
          </a:p>
        </p:txBody>
      </p:sp>
      <p:sp>
        <p:nvSpPr>
          <p:cNvPr id="13" name="Rettangolo 12"/>
          <p:cNvSpPr/>
          <p:nvPr/>
        </p:nvSpPr>
        <p:spPr>
          <a:xfrm>
            <a:off x="467544" y="1181065"/>
            <a:ext cx="8496944" cy="5632311"/>
          </a:xfrm>
          <a:prstGeom prst="rect">
            <a:avLst/>
          </a:prstGeom>
        </p:spPr>
        <p:txBody>
          <a:bodyPr wrap="square">
            <a:spAutoFit/>
          </a:bodyPr>
          <a:lstStyle/>
          <a:p>
            <a:pPr algn="just"/>
            <a:r>
              <a:rPr lang="it-IT" b="1" dirty="0" smtClean="0">
                <a:solidFill>
                  <a:srgbClr val="002060"/>
                </a:solidFill>
                <a:latin typeface="Arial" panose="020B0604020202020204" pitchFamily="34" charset="0"/>
                <a:cs typeface="Arial" panose="020B0604020202020204" pitchFamily="34" charset="0"/>
              </a:rPr>
              <a:t>Art. 30 D. </a:t>
            </a:r>
            <a:r>
              <a:rPr lang="it-IT" b="1" dirty="0" err="1" smtClean="0">
                <a:solidFill>
                  <a:srgbClr val="002060"/>
                </a:solidFill>
                <a:latin typeface="Arial" panose="020B0604020202020204" pitchFamily="34" charset="0"/>
                <a:cs typeface="Arial" panose="020B0604020202020204" pitchFamily="34" charset="0"/>
              </a:rPr>
              <a:t>lgs</a:t>
            </a:r>
            <a:r>
              <a:rPr lang="it-IT" b="1" dirty="0" smtClean="0">
                <a:solidFill>
                  <a:srgbClr val="002060"/>
                </a:solidFill>
                <a:latin typeface="Arial" panose="020B0604020202020204" pitchFamily="34" charset="0"/>
                <a:cs typeface="Arial" panose="020B0604020202020204" pitchFamily="34" charset="0"/>
              </a:rPr>
              <a:t>. n. 81/2015</a:t>
            </a:r>
          </a:p>
          <a:p>
            <a:pPr algn="just"/>
            <a:endParaRPr lang="it-IT" b="1" dirty="0" smtClean="0">
              <a:solidFill>
                <a:srgbClr val="002060"/>
              </a:solidFill>
              <a:latin typeface="Arial" panose="020B0604020202020204" pitchFamily="34" charset="0"/>
              <a:cs typeface="Arial" panose="020B0604020202020204" pitchFamily="34" charset="0"/>
            </a:endParaRPr>
          </a:p>
          <a:p>
            <a:pPr algn="just"/>
            <a:r>
              <a:rPr lang="it-IT" dirty="0" smtClean="0">
                <a:solidFill>
                  <a:srgbClr val="002060"/>
                </a:solidFill>
                <a:latin typeface="Arial" panose="020B0604020202020204" pitchFamily="34" charset="0"/>
                <a:cs typeface="Arial" panose="020B0604020202020204" pitchFamily="34" charset="0"/>
              </a:rPr>
              <a:t>Il contratto di somministrazione di lavoro è il contratto, a tempo indeterminato o determinato, con il quale un'agenzia di somministrazione autorizzata, ai sensi del </a:t>
            </a:r>
            <a:r>
              <a:rPr lang="it-IT" i="1" dirty="0" smtClean="0">
                <a:solidFill>
                  <a:srgbClr val="002060"/>
                </a:solidFill>
                <a:latin typeface="Arial" panose="020B0604020202020204" pitchFamily="34" charset="0"/>
                <a:cs typeface="Arial" panose="020B0604020202020204" pitchFamily="34" charset="0"/>
              </a:rPr>
              <a:t>decreto legislativo n. 276 del 2003</a:t>
            </a:r>
            <a:r>
              <a:rPr lang="it-IT" dirty="0" smtClean="0">
                <a:solidFill>
                  <a:srgbClr val="002060"/>
                </a:solidFill>
                <a:latin typeface="Arial" panose="020B0604020202020204" pitchFamily="34" charset="0"/>
                <a:cs typeface="Arial" panose="020B0604020202020204" pitchFamily="34" charset="0"/>
              </a:rPr>
              <a:t>, mette a disposizione di un utilizzatore uno o più lavoratori suoi dipendenti, i quali, per tutta la durata della missione, svolgono la propria attività nell'interesse e sotto la direzione e il controllo dell'utilizzatore.</a:t>
            </a:r>
          </a:p>
          <a:p>
            <a:pPr algn="just"/>
            <a:endParaRPr lang="it-IT" dirty="0" smtClean="0">
              <a:solidFill>
                <a:srgbClr val="002060"/>
              </a:solidFill>
              <a:latin typeface="Arial" panose="020B0604020202020204" pitchFamily="34" charset="0"/>
              <a:cs typeface="Arial" panose="020B0604020202020204" pitchFamily="34" charset="0"/>
            </a:endParaRPr>
          </a:p>
          <a:p>
            <a:pPr algn="just"/>
            <a:r>
              <a:rPr lang="it-IT" b="1" dirty="0" smtClean="0">
                <a:solidFill>
                  <a:srgbClr val="002060"/>
                </a:solidFill>
                <a:latin typeface="Arial" pitchFamily="34" charset="0"/>
                <a:cs typeface="Arial" pitchFamily="34" charset="0"/>
              </a:rPr>
              <a:t>N.B. </a:t>
            </a:r>
            <a:r>
              <a:rPr lang="it-IT" dirty="0" smtClean="0">
                <a:solidFill>
                  <a:srgbClr val="002060"/>
                </a:solidFill>
                <a:latin typeface="Arial" pitchFamily="34" charset="0"/>
                <a:cs typeface="Arial" pitchFamily="34" charset="0"/>
              </a:rPr>
              <a:t>CON IL D. LGS. N. 81/2015 SI PRECISA LA NATURA ACAUSALE DELLA SOMMINISTRAZIONE A TEMPO DETERMINATO con limite di utilizzo da parte dell’utilizzatore soltanto nella misura prevista dai CCNL applicati da quest’ultimo.</a:t>
            </a:r>
          </a:p>
          <a:p>
            <a:pPr algn="just"/>
            <a:endParaRPr lang="it-IT" b="1" dirty="0" smtClean="0">
              <a:solidFill>
                <a:srgbClr val="002060"/>
              </a:solidFill>
              <a:latin typeface="Arial" panose="020B0604020202020204" pitchFamily="34" charset="0"/>
              <a:cs typeface="Arial" panose="020B0604020202020204" pitchFamily="34" charset="0"/>
            </a:endParaRPr>
          </a:p>
          <a:p>
            <a:pPr algn="just"/>
            <a:r>
              <a:rPr lang="it-IT" b="1" dirty="0" smtClean="0">
                <a:solidFill>
                  <a:srgbClr val="002060"/>
                </a:solidFill>
                <a:latin typeface="Arial" panose="020B0604020202020204" pitchFamily="34" charset="0"/>
                <a:cs typeface="Arial" panose="020B0604020202020204" pitchFamily="34" charset="0"/>
              </a:rPr>
              <a:t>DUE CONTRATTI:</a:t>
            </a:r>
          </a:p>
          <a:p>
            <a:pPr algn="just"/>
            <a:endParaRPr lang="it-IT" b="1" dirty="0" smtClean="0">
              <a:solidFill>
                <a:srgbClr val="002060"/>
              </a:solidFill>
              <a:latin typeface="Arial" panose="020B0604020202020204" pitchFamily="34" charset="0"/>
              <a:cs typeface="Arial" panose="020B0604020202020204" pitchFamily="34" charset="0"/>
            </a:endParaRPr>
          </a:p>
          <a:p>
            <a:pPr algn="just"/>
            <a:r>
              <a:rPr lang="it-IT" dirty="0" smtClean="0">
                <a:solidFill>
                  <a:srgbClr val="002060"/>
                </a:solidFill>
                <a:latin typeface="Arial" panose="020B0604020202020204" pitchFamily="34" charset="0"/>
                <a:cs typeface="Arial" panose="020B0604020202020204" pitchFamily="34" charset="0"/>
              </a:rPr>
              <a:t>UN CONTRATTO </a:t>
            </a:r>
            <a:r>
              <a:rPr lang="it-IT" dirty="0" err="1" smtClean="0">
                <a:solidFill>
                  <a:srgbClr val="002060"/>
                </a:solidFill>
                <a:latin typeface="Arial" panose="020B0604020202020204" pitchFamily="34" charset="0"/>
                <a:cs typeface="Arial" panose="020B0604020202020204" pitchFamily="34" charset="0"/>
              </a:rPr>
              <a:t>DI</a:t>
            </a:r>
            <a:r>
              <a:rPr lang="it-IT" dirty="0" smtClean="0">
                <a:solidFill>
                  <a:srgbClr val="002060"/>
                </a:solidFill>
                <a:latin typeface="Arial" panose="020B0604020202020204" pitchFamily="34" charset="0"/>
                <a:cs typeface="Arial" panose="020B0604020202020204" pitchFamily="34" charset="0"/>
              </a:rPr>
              <a:t> SOMMINISTRAZIONE (commerciale)  tra agenzia e utilizzatore</a:t>
            </a:r>
          </a:p>
          <a:p>
            <a:pPr algn="just"/>
            <a:endParaRPr lang="it-IT" dirty="0" smtClean="0">
              <a:solidFill>
                <a:srgbClr val="002060"/>
              </a:solidFill>
              <a:latin typeface="Arial" panose="020B0604020202020204" pitchFamily="34" charset="0"/>
              <a:cs typeface="Arial" panose="020B0604020202020204" pitchFamily="34" charset="0"/>
            </a:endParaRPr>
          </a:p>
          <a:p>
            <a:pPr algn="just"/>
            <a:r>
              <a:rPr lang="it-IT" dirty="0" smtClean="0">
                <a:solidFill>
                  <a:srgbClr val="002060"/>
                </a:solidFill>
                <a:latin typeface="Arial" panose="020B0604020202020204" pitchFamily="34" charset="0"/>
                <a:cs typeface="Arial" panose="020B0604020202020204" pitchFamily="34" charset="0"/>
              </a:rPr>
              <a:t>UN CONTRATTO </a:t>
            </a:r>
            <a:r>
              <a:rPr lang="it-IT" dirty="0" err="1" smtClean="0">
                <a:solidFill>
                  <a:srgbClr val="002060"/>
                </a:solidFill>
                <a:latin typeface="Arial" panose="020B0604020202020204" pitchFamily="34" charset="0"/>
                <a:cs typeface="Arial" panose="020B0604020202020204" pitchFamily="34" charset="0"/>
              </a:rPr>
              <a:t>DI</a:t>
            </a:r>
            <a:r>
              <a:rPr lang="it-IT" dirty="0" smtClean="0">
                <a:solidFill>
                  <a:srgbClr val="002060"/>
                </a:solidFill>
                <a:latin typeface="Arial" panose="020B0604020202020204" pitchFamily="34" charset="0"/>
                <a:cs typeface="Arial" panose="020B0604020202020204" pitchFamily="34" charset="0"/>
              </a:rPr>
              <a:t> LAVORO SUBORDINATO (contratto di lavoro a tempo determinato o indeterminato) tra agenzia e lavoratore</a:t>
            </a:r>
          </a:p>
          <a:p>
            <a:pPr algn="just"/>
            <a:endParaRPr lang="it-IT" dirty="0">
              <a:solidFill>
                <a:srgbClr val="00206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83568" y="404664"/>
            <a:ext cx="8060432" cy="1143000"/>
          </a:xfrm>
        </p:spPr>
        <p:txBody>
          <a:bodyPr/>
          <a:lstStyle/>
          <a:p>
            <a:pPr algn="ctr"/>
            <a:r>
              <a:rPr lang="it-IT" sz="2000" b="1" dirty="0" smtClean="0">
                <a:solidFill>
                  <a:srgbClr val="002060"/>
                </a:solidFill>
                <a:latin typeface="Arial" pitchFamily="34" charset="0"/>
                <a:cs typeface="Arial" pitchFamily="34" charset="0"/>
              </a:rPr>
              <a:t>LA SOMMINISTRAZIONE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a:t>
            </a:r>
          </a:p>
        </p:txBody>
      </p:sp>
      <p:sp>
        <p:nvSpPr>
          <p:cNvPr id="3" name="Segnaposto contenuto 2"/>
          <p:cNvSpPr>
            <a:spLocks noGrp="1"/>
          </p:cNvSpPr>
          <p:nvPr>
            <p:ph idx="1"/>
          </p:nvPr>
        </p:nvSpPr>
        <p:spPr>
          <a:xfrm>
            <a:off x="539552" y="1556792"/>
            <a:ext cx="8231832" cy="4536504"/>
          </a:xfrm>
        </p:spPr>
        <p:txBody>
          <a:bodyPr/>
          <a:lstStyle/>
          <a:p>
            <a:pPr marL="0" indent="0" algn="just">
              <a:buNone/>
            </a:pPr>
            <a:r>
              <a:rPr lang="it-IT" sz="1800" cap="all" dirty="0" smtClean="0">
                <a:solidFill>
                  <a:srgbClr val="002060"/>
                </a:solidFill>
                <a:latin typeface="Arial" pitchFamily="34" charset="0"/>
                <a:cs typeface="Arial" pitchFamily="34" charset="0"/>
              </a:rPr>
              <a:t>La somministrazione è </a:t>
            </a:r>
            <a:r>
              <a:rPr lang="it-IT" sz="1800" dirty="0" smtClean="0">
                <a:solidFill>
                  <a:srgbClr val="002060"/>
                </a:solidFill>
                <a:latin typeface="Arial" pitchFamily="34" charset="0"/>
                <a:cs typeface="Arial" pitchFamily="34" charset="0"/>
              </a:rPr>
              <a:t>UN MODELLO </a:t>
            </a:r>
            <a:r>
              <a:rPr lang="it-IT" sz="1800" dirty="0" err="1" smtClean="0">
                <a:solidFill>
                  <a:srgbClr val="002060"/>
                </a:solidFill>
                <a:latin typeface="Arial" pitchFamily="34" charset="0"/>
                <a:cs typeface="Arial" pitchFamily="34" charset="0"/>
              </a:rPr>
              <a:t>DI</a:t>
            </a:r>
            <a:r>
              <a:rPr lang="it-IT" sz="1800" dirty="0" smtClean="0">
                <a:solidFill>
                  <a:srgbClr val="002060"/>
                </a:solidFill>
                <a:latin typeface="Arial" pitchFamily="34" charset="0"/>
                <a:cs typeface="Arial" pitchFamily="34" charset="0"/>
              </a:rPr>
              <a:t> ORGANIZZAZIONE DEL LAVORO</a:t>
            </a:r>
          </a:p>
        </p:txBody>
      </p:sp>
      <p:sp>
        <p:nvSpPr>
          <p:cNvPr id="8"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latin typeface="Arial" panose="020B0604020202020204" pitchFamily="34" charset="0"/>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23</a:t>
            </a:fld>
            <a:endParaRPr kumimoji="0" lang="it-IT" sz="1200" b="0" i="0" u="none" strike="noStrike" kern="1200" cap="none" spc="0" normalizeH="0" baseline="0" noProof="0" dirty="0">
              <a:ln>
                <a:noFill/>
              </a:ln>
              <a:solidFill>
                <a:schemeClr val="bg1">
                  <a:lumMod val="50000"/>
                </a:schemeClr>
              </a:solidFill>
              <a:effectLst/>
              <a:uLnTx/>
              <a:uFillTx/>
              <a:latin typeface="Arial" panose="020B0604020202020204" pitchFamily="34" charset="0"/>
              <a:cs typeface="Arial" panose="020B0604020202020204" pitchFamily="34" charset="0"/>
            </a:endParaRPr>
          </a:p>
        </p:txBody>
      </p:sp>
      <p:sp>
        <p:nvSpPr>
          <p:cNvPr id="9" name="Freccia in giù 8"/>
          <p:cNvSpPr/>
          <p:nvPr/>
        </p:nvSpPr>
        <p:spPr bwMode="auto">
          <a:xfrm>
            <a:off x="4283968" y="2132856"/>
            <a:ext cx="556640" cy="864096"/>
          </a:xfrm>
          <a:prstGeom prst="downArrow">
            <a:avLst/>
          </a:prstGeom>
          <a:solidFill>
            <a:schemeClr val="tx2">
              <a:lumMod val="60000"/>
              <a:lumOff val="40000"/>
            </a:schemeClr>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0" name="CasellaDiTesto 9"/>
          <p:cNvSpPr txBox="1"/>
          <p:nvPr/>
        </p:nvSpPr>
        <p:spPr>
          <a:xfrm>
            <a:off x="683568" y="3284984"/>
            <a:ext cx="7740352" cy="1046440"/>
          </a:xfrm>
          <a:prstGeom prst="rect">
            <a:avLst/>
          </a:prstGeom>
          <a:noFill/>
        </p:spPr>
        <p:txBody>
          <a:bodyPr wrap="square" rtlCol="0">
            <a:spAutoFit/>
          </a:bodyPr>
          <a:lstStyle/>
          <a:p>
            <a:pPr algn="just"/>
            <a:r>
              <a:rPr lang="it-IT" sz="1600" dirty="0" smtClean="0">
                <a:solidFill>
                  <a:srgbClr val="002060"/>
                </a:solidFill>
                <a:latin typeface="Arial" pitchFamily="34" charset="0"/>
                <a:cs typeface="Arial" pitchFamily="34" charset="0"/>
              </a:rPr>
              <a:t>Risponde non solo alle esigenze di flessibilità delle imprese ma anche alle necessità di conciliare vita privata e vita professionale dei lavoratori dipendenti.</a:t>
            </a:r>
          </a:p>
          <a:p>
            <a:pPr algn="just"/>
            <a:r>
              <a:rPr lang="it-IT" sz="1600" dirty="0" smtClean="0">
                <a:solidFill>
                  <a:srgbClr val="002060"/>
                </a:solidFill>
                <a:latin typeface="Arial" pitchFamily="34" charset="0"/>
                <a:cs typeface="Arial" pitchFamily="34" charset="0"/>
              </a:rPr>
              <a:t>La sua funzione è creare posti di lavoro, inserire i soggetti nel mercato del lavoro</a:t>
            </a:r>
          </a:p>
          <a:p>
            <a:pPr algn="just"/>
            <a:endParaRPr lang="it-IT" sz="1400" dirty="0" smtClean="0">
              <a:solidFill>
                <a:srgbClr val="002060"/>
              </a:solidFill>
              <a:latin typeface="Arial" pitchFamily="34" charset="0"/>
              <a:cs typeface="Arial" pitchFamily="34" charset="0"/>
            </a:endParaRPr>
          </a:p>
        </p:txBody>
      </p:sp>
      <p:sp>
        <p:nvSpPr>
          <p:cNvPr id="11" name="Freccia a destra 10"/>
          <p:cNvSpPr/>
          <p:nvPr/>
        </p:nvSpPr>
        <p:spPr bwMode="auto">
          <a:xfrm>
            <a:off x="899592" y="4725144"/>
            <a:ext cx="504056" cy="700656"/>
          </a:xfrm>
          <a:prstGeom prst="rightArrow">
            <a:avLst/>
          </a:prstGeom>
          <a:solidFill>
            <a:schemeClr val="tx2">
              <a:lumMod val="60000"/>
              <a:lumOff val="40000"/>
            </a:schemeClr>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2" name="CasellaDiTesto 11"/>
          <p:cNvSpPr txBox="1"/>
          <p:nvPr/>
        </p:nvSpPr>
        <p:spPr>
          <a:xfrm>
            <a:off x="1763688" y="4869160"/>
            <a:ext cx="6480720" cy="523220"/>
          </a:xfrm>
          <a:prstGeom prst="rect">
            <a:avLst/>
          </a:prstGeom>
          <a:noFill/>
        </p:spPr>
        <p:txBody>
          <a:bodyPr wrap="square" rtlCol="0">
            <a:spAutoFit/>
          </a:bodyPr>
          <a:lstStyle/>
          <a:p>
            <a:r>
              <a:rPr lang="it-IT" sz="1400" dirty="0" err="1" smtClean="0">
                <a:solidFill>
                  <a:srgbClr val="002060"/>
                </a:solidFill>
                <a:latin typeface="Arial" pitchFamily="34" charset="0"/>
                <a:cs typeface="Arial" pitchFamily="34" charset="0"/>
              </a:rPr>
              <a:t>Cfr</a:t>
            </a:r>
            <a:r>
              <a:rPr lang="it-IT" sz="1400" dirty="0" smtClean="0">
                <a:solidFill>
                  <a:srgbClr val="002060"/>
                </a:solidFill>
                <a:latin typeface="Arial" pitchFamily="34" charset="0"/>
                <a:cs typeface="Arial" pitchFamily="34" charset="0"/>
              </a:rPr>
              <a:t> Direttiva 2008/104/CE → creazione del nuovo “lavoratore” ovvero colui che sarà in grado di “adattarsi”</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ttangolo 9"/>
          <p:cNvSpPr/>
          <p:nvPr/>
        </p:nvSpPr>
        <p:spPr>
          <a:xfrm>
            <a:off x="252536" y="1412776"/>
            <a:ext cx="8567936" cy="2893100"/>
          </a:xfrm>
          <a:prstGeom prst="rect">
            <a:avLst/>
          </a:prstGeom>
        </p:spPr>
        <p:txBody>
          <a:bodyPr wrap="square">
            <a:spAutoFit/>
          </a:bodyPr>
          <a:lstStyle/>
          <a:p>
            <a:pPr lvl="1" algn="just"/>
            <a:endParaRPr lang="it-IT" sz="1400" dirty="0" smtClean="0">
              <a:solidFill>
                <a:srgbClr val="002060"/>
              </a:solidFill>
              <a:latin typeface="Arial" pitchFamily="34" charset="0"/>
              <a:cs typeface="Arial" pitchFamily="34" charset="0"/>
            </a:endParaRPr>
          </a:p>
          <a:p>
            <a:pPr lvl="1" algn="just"/>
            <a:r>
              <a:rPr lang="it-IT" sz="1400" dirty="0" smtClean="0">
                <a:solidFill>
                  <a:srgbClr val="002060"/>
                </a:solidFill>
                <a:latin typeface="Arial" pitchFamily="34" charset="0"/>
                <a:cs typeface="Arial" pitchFamily="34" charset="0"/>
              </a:rPr>
              <a:t>		</a:t>
            </a:r>
            <a:r>
              <a:rPr lang="it-IT" sz="1400" u="sng" dirty="0" smtClean="0">
                <a:solidFill>
                  <a:srgbClr val="002060"/>
                </a:solidFill>
                <a:latin typeface="Arial" pitchFamily="34" charset="0"/>
                <a:cs typeface="Arial" pitchFamily="34" charset="0"/>
              </a:rPr>
              <a:t>CONTRATTO COMMERCIALE     </a:t>
            </a:r>
          </a:p>
          <a:p>
            <a:pPr lvl="1" algn="just"/>
            <a:r>
              <a:rPr lang="it-IT" sz="1400" dirty="0" smtClean="0">
                <a:solidFill>
                  <a:srgbClr val="002060"/>
                </a:solidFill>
                <a:latin typeface="Arial" pitchFamily="34" charset="0"/>
                <a:cs typeface="Arial" pitchFamily="34" charset="0"/>
              </a:rPr>
              <a:t>		nessun limite di durata </a:t>
            </a:r>
          </a:p>
          <a:p>
            <a:pPr lvl="1" algn="just"/>
            <a:endParaRPr lang="it-IT" sz="1400" dirty="0" smtClean="0">
              <a:solidFill>
                <a:srgbClr val="002060"/>
              </a:solidFill>
              <a:latin typeface="Arial" pitchFamily="34" charset="0"/>
              <a:cs typeface="Arial" pitchFamily="34" charset="0"/>
            </a:endParaRPr>
          </a:p>
          <a:p>
            <a:pPr lvl="1" algn="just"/>
            <a:r>
              <a:rPr lang="it-IT" sz="1400" dirty="0" smtClean="0">
                <a:solidFill>
                  <a:srgbClr val="002060"/>
                </a:solidFill>
                <a:latin typeface="Arial" pitchFamily="34" charset="0"/>
                <a:cs typeface="Arial" pitchFamily="34" charset="0"/>
              </a:rPr>
              <a:t>		</a:t>
            </a:r>
            <a:r>
              <a:rPr lang="it-IT" sz="1400" u="sng" dirty="0" smtClean="0">
                <a:solidFill>
                  <a:srgbClr val="002060"/>
                </a:solidFill>
                <a:latin typeface="Arial" pitchFamily="34" charset="0"/>
                <a:cs typeface="Arial" pitchFamily="34" charset="0"/>
              </a:rPr>
              <a:t>CONTRATTO </a:t>
            </a:r>
            <a:r>
              <a:rPr lang="it-IT" sz="1400" u="sng" dirty="0" err="1" smtClean="0">
                <a:solidFill>
                  <a:srgbClr val="002060"/>
                </a:solidFill>
                <a:latin typeface="Arial" pitchFamily="34" charset="0"/>
                <a:cs typeface="Arial" pitchFamily="34" charset="0"/>
              </a:rPr>
              <a:t>DI</a:t>
            </a:r>
            <a:r>
              <a:rPr lang="it-IT" sz="1400" u="sng" dirty="0" smtClean="0">
                <a:solidFill>
                  <a:srgbClr val="002060"/>
                </a:solidFill>
                <a:latin typeface="Arial" pitchFamily="34" charset="0"/>
                <a:cs typeface="Arial" pitchFamily="34" charset="0"/>
              </a:rPr>
              <a:t> LAVORO SOMMINISTRATO</a:t>
            </a:r>
          </a:p>
          <a:p>
            <a:pPr marL="1790700" lvl="1" indent="-352425" algn="just"/>
            <a:r>
              <a:rPr lang="it-IT" sz="1400" dirty="0" smtClean="0">
                <a:solidFill>
                  <a:srgbClr val="002060"/>
                </a:solidFill>
                <a:latin typeface="Arial" pitchFamily="34" charset="0"/>
                <a:cs typeface="Arial" pitchFamily="34" charset="0"/>
              </a:rPr>
              <a:t> 	non ci sono  limiti al ricorso alla somministrazione, anche successivamente al raggiungimento dei 36 mesi di durata del rapporto ed in caso di invio in missione dello stesso lavoratore presso lo stesso utilizzatore</a:t>
            </a:r>
          </a:p>
          <a:p>
            <a:pPr marL="1790700" lvl="1" indent="-352425" algn="just"/>
            <a:endParaRPr lang="it-IT" sz="1400" dirty="0" smtClean="0">
              <a:solidFill>
                <a:srgbClr val="002060"/>
              </a:solidFill>
              <a:latin typeface="Arial" pitchFamily="34" charset="0"/>
              <a:cs typeface="Arial" pitchFamily="34" charset="0"/>
            </a:endParaRPr>
          </a:p>
          <a:p>
            <a:pPr marL="1790700" lvl="1" indent="-352425" algn="just"/>
            <a:endParaRPr lang="it-IT" sz="1400" dirty="0" smtClean="0">
              <a:solidFill>
                <a:srgbClr val="002060"/>
              </a:solidFill>
              <a:latin typeface="Arial" pitchFamily="34" charset="0"/>
              <a:cs typeface="Arial" pitchFamily="34" charset="0"/>
            </a:endParaRPr>
          </a:p>
          <a:p>
            <a:pPr marL="447675" lvl="1" algn="just"/>
            <a:endParaRPr lang="it-IT" sz="1400" i="1" dirty="0" smtClean="0">
              <a:solidFill>
                <a:srgbClr val="002060"/>
              </a:solidFill>
              <a:latin typeface="Arial" pitchFamily="34" charset="0"/>
              <a:cs typeface="Arial" pitchFamily="34" charset="0"/>
            </a:endParaRPr>
          </a:p>
          <a:p>
            <a:pPr marL="447675" lvl="1" algn="just"/>
            <a:endParaRPr lang="it-IT" sz="1400" i="1" dirty="0" smtClean="0">
              <a:solidFill>
                <a:srgbClr val="002060"/>
              </a:solidFill>
              <a:latin typeface="Arial" pitchFamily="34" charset="0"/>
              <a:cs typeface="Arial" pitchFamily="34" charset="0"/>
            </a:endParaRPr>
          </a:p>
          <a:p>
            <a:pPr marL="447675" lvl="1" algn="just"/>
            <a:endParaRPr lang="it-IT" sz="1400" dirty="0" smtClean="0">
              <a:solidFill>
                <a:srgbClr val="002060"/>
              </a:solidFill>
              <a:latin typeface="Arial" pitchFamily="34" charset="0"/>
              <a:cs typeface="Arial" pitchFamily="34" charset="0"/>
            </a:endParaRPr>
          </a:p>
        </p:txBody>
      </p:sp>
      <p:sp>
        <p:nvSpPr>
          <p:cNvPr id="12" name="Text Box 4"/>
          <p:cNvSpPr txBox="1">
            <a:spLocks noChangeArrowheads="1"/>
          </p:cNvSpPr>
          <p:nvPr/>
        </p:nvSpPr>
        <p:spPr bwMode="auto">
          <a:xfrm>
            <a:off x="0" y="764704"/>
            <a:ext cx="9144000" cy="707886"/>
          </a:xfrm>
          <a:prstGeom prst="rect">
            <a:avLst/>
          </a:prstGeom>
          <a:noFill/>
          <a:ln w="9525">
            <a:noFill/>
            <a:miter lim="800000"/>
            <a:headEnd/>
            <a:tailEnd/>
          </a:ln>
          <a:effectLst/>
        </p:spPr>
        <p:txBody>
          <a:bodyPr wrap="square">
            <a:spAutoFit/>
          </a:bodyPr>
          <a:lstStyle/>
          <a:p>
            <a:pPr algn="ctr">
              <a:defRPr/>
            </a:pPr>
            <a:r>
              <a:rPr lang="it-IT" sz="2000" b="1" dirty="0" smtClean="0">
                <a:solidFill>
                  <a:srgbClr val="002060"/>
                </a:solidFill>
                <a:latin typeface="Arial" pitchFamily="34" charset="0"/>
                <a:cs typeface="Arial" pitchFamily="34" charset="0"/>
              </a:rPr>
              <a:t>SOMMINISTRAZIONE A TEMPO DETERMINATO</a:t>
            </a:r>
          </a:p>
          <a:p>
            <a:pPr algn="ctr">
              <a:defRPr/>
            </a:pPr>
            <a:r>
              <a:rPr lang="it-IT" sz="2000" b="1" dirty="0" smtClean="0">
                <a:solidFill>
                  <a:srgbClr val="002060"/>
                </a:solidFill>
                <a:latin typeface="Arial" pitchFamily="34" charset="0"/>
                <a:cs typeface="Arial" pitchFamily="34" charset="0"/>
              </a:rPr>
              <a:t>DURATA</a:t>
            </a:r>
          </a:p>
        </p:txBody>
      </p:sp>
      <p:sp>
        <p:nvSpPr>
          <p:cNvPr id="15" name="Freccia circolare a destra 14"/>
          <p:cNvSpPr/>
          <p:nvPr/>
        </p:nvSpPr>
        <p:spPr bwMode="auto">
          <a:xfrm>
            <a:off x="827584" y="1628800"/>
            <a:ext cx="792088" cy="576064"/>
          </a:xfrm>
          <a:prstGeom prst="curvedRightArrow">
            <a:avLst/>
          </a:prstGeom>
          <a:solidFill>
            <a:schemeClr val="tx2">
              <a:lumMod val="60000"/>
              <a:lumOff val="40000"/>
            </a:schemeClr>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8" name="Freccia circolare a destra 17"/>
          <p:cNvSpPr/>
          <p:nvPr/>
        </p:nvSpPr>
        <p:spPr bwMode="auto">
          <a:xfrm>
            <a:off x="755576" y="2564904"/>
            <a:ext cx="936104" cy="504056"/>
          </a:xfrm>
          <a:prstGeom prst="curvedRightArrow">
            <a:avLst/>
          </a:prstGeom>
          <a:solidFill>
            <a:schemeClr val="tx2">
              <a:lumMod val="60000"/>
              <a:lumOff val="40000"/>
            </a:schemeClr>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4"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latin typeface="Arial" panose="020B0604020202020204" pitchFamily="34" charset="0"/>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24</a:t>
            </a:fld>
            <a:endParaRPr kumimoji="0" lang="it-IT" sz="1200" b="0" i="0" u="none" strike="noStrike" kern="1200" cap="none" spc="0" normalizeH="0" baseline="0" noProof="0" dirty="0">
              <a:ln>
                <a:noFill/>
              </a:ln>
              <a:solidFill>
                <a:schemeClr val="bg1">
                  <a:lumMod val="50000"/>
                </a:schemeClr>
              </a:solidFill>
              <a:effectLst/>
              <a:uLnTx/>
              <a:uFillTx/>
              <a:latin typeface="Arial" panose="020B0604020202020204" pitchFamily="34" charset="0"/>
              <a:cs typeface="Arial" panose="020B0604020202020204" pitchFamily="34" charset="0"/>
            </a:endParaRPr>
          </a:p>
        </p:txBody>
      </p:sp>
      <p:sp>
        <p:nvSpPr>
          <p:cNvPr id="17" name="Rettangolo 16"/>
          <p:cNvSpPr/>
          <p:nvPr/>
        </p:nvSpPr>
        <p:spPr>
          <a:xfrm>
            <a:off x="683568" y="4725144"/>
            <a:ext cx="8064896" cy="954107"/>
          </a:xfrm>
          <a:prstGeom prst="rect">
            <a:avLst/>
          </a:prstGeom>
        </p:spPr>
        <p:txBody>
          <a:bodyPr wrap="square">
            <a:spAutoFit/>
          </a:bodyPr>
          <a:lstStyle/>
          <a:p>
            <a:pPr algn="just"/>
            <a:r>
              <a:rPr lang="it-IT" sz="1400" b="1" dirty="0" smtClean="0">
                <a:solidFill>
                  <a:srgbClr val="002060"/>
                </a:solidFill>
                <a:latin typeface="Arial" pitchFamily="34" charset="0"/>
                <a:cs typeface="Arial" pitchFamily="34" charset="0"/>
              </a:rPr>
              <a:t>L’art. 34 del nuovo decreto esclude espressamente l’applicazione della disciplina del lavoro a tempo determinato (art. 19, 21, 23 e 24) al contratto di prestazione di lavoro somministrato a termine </a:t>
            </a:r>
          </a:p>
          <a:p>
            <a:pPr algn="just"/>
            <a:endParaRPr lang="it-IT" sz="1400" dirty="0" smtClean="0">
              <a:solidFill>
                <a:srgbClr val="002060"/>
              </a:solidFill>
              <a:latin typeface="Arial" pitchFamily="34" charset="0"/>
              <a:cs typeface="Arial" pitchFamily="34" charset="0"/>
            </a:endParaRPr>
          </a:p>
        </p:txBody>
      </p:sp>
      <p:sp>
        <p:nvSpPr>
          <p:cNvPr id="19" name="Freccia in giù 18"/>
          <p:cNvSpPr/>
          <p:nvPr/>
        </p:nvSpPr>
        <p:spPr bwMode="auto">
          <a:xfrm>
            <a:off x="4211960" y="3356992"/>
            <a:ext cx="484632" cy="576064"/>
          </a:xfrm>
          <a:prstGeom prst="downArrow">
            <a:avLst/>
          </a:prstGeom>
          <a:solidFill>
            <a:schemeClr val="tx2">
              <a:lumMod val="60000"/>
              <a:lumOff val="40000"/>
            </a:schemeClr>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107504" y="714762"/>
            <a:ext cx="8856984" cy="400110"/>
          </a:xfrm>
          <a:prstGeom prst="rect">
            <a:avLst/>
          </a:prstGeom>
          <a:noFill/>
        </p:spPr>
        <p:txBody>
          <a:bodyPr wrap="square" rtlCol="0">
            <a:spAutoFit/>
          </a:bodyPr>
          <a:lstStyle/>
          <a:p>
            <a:pPr algn="ctr">
              <a:spcBef>
                <a:spcPts val="0"/>
              </a:spcBef>
              <a:buClr>
                <a:srgbClr val="C00000"/>
              </a:buClr>
              <a:buSzPct val="120000"/>
              <a:defRPr/>
            </a:pPr>
            <a:r>
              <a:rPr lang="it-IT" sz="2000" b="1" dirty="0" smtClean="0">
                <a:solidFill>
                  <a:srgbClr val="002060"/>
                </a:solidFill>
                <a:latin typeface="Arial" pitchFamily="34" charset="0"/>
                <a:cs typeface="Arial" pitchFamily="34" charset="0"/>
              </a:rPr>
              <a:t>Art. 34, comma 2, d. </a:t>
            </a:r>
            <a:r>
              <a:rPr lang="it-IT" sz="2000" b="1" dirty="0" err="1" smtClean="0">
                <a:solidFill>
                  <a:srgbClr val="002060"/>
                </a:solidFill>
                <a:latin typeface="Arial" pitchFamily="34" charset="0"/>
                <a:cs typeface="Arial" pitchFamily="34" charset="0"/>
              </a:rPr>
              <a:t>lgs</a:t>
            </a:r>
            <a:r>
              <a:rPr lang="it-IT" sz="2000" b="1" dirty="0" smtClean="0">
                <a:solidFill>
                  <a:srgbClr val="002060"/>
                </a:solidFill>
                <a:latin typeface="Arial" pitchFamily="34" charset="0"/>
                <a:cs typeface="Arial" pitchFamily="34" charset="0"/>
              </a:rPr>
              <a:t>. n. 81 del 15 giugno 2015</a:t>
            </a:r>
            <a:endParaRPr lang="it-IT" sz="2000" b="1" dirty="0">
              <a:solidFill>
                <a:srgbClr val="002060"/>
              </a:solidFill>
              <a:latin typeface="Arial" pitchFamily="34" charset="0"/>
              <a:cs typeface="Arial" pitchFamily="34" charset="0"/>
            </a:endParaRPr>
          </a:p>
        </p:txBody>
      </p:sp>
      <p:sp>
        <p:nvSpPr>
          <p:cNvPr id="8" name="Segnaposto numero diapositiva 2"/>
          <p:cNvSpPr txBox="1">
            <a:spLocks/>
          </p:cNvSpPr>
          <p:nvPr/>
        </p:nvSpPr>
        <p:spPr>
          <a:xfrm>
            <a:off x="3492500" y="6331530"/>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latin typeface="Arial" panose="020B0604020202020204" pitchFamily="34" charset="0"/>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25</a:t>
            </a:fld>
            <a:endParaRPr kumimoji="0" lang="it-IT" sz="1200" b="0" i="0" u="none" strike="noStrike" kern="1200" cap="none" spc="0" normalizeH="0" baseline="0" noProof="0" dirty="0">
              <a:ln>
                <a:noFill/>
              </a:ln>
              <a:solidFill>
                <a:schemeClr val="bg1">
                  <a:lumMod val="50000"/>
                </a:schemeClr>
              </a:solidFill>
              <a:effectLst/>
              <a:uLnTx/>
              <a:uFillTx/>
              <a:latin typeface="Arial" panose="020B0604020202020204" pitchFamily="34" charset="0"/>
              <a:cs typeface="Arial" panose="020B0604020202020204" pitchFamily="34" charset="0"/>
            </a:endParaRPr>
          </a:p>
        </p:txBody>
      </p:sp>
      <p:sp>
        <p:nvSpPr>
          <p:cNvPr id="10" name="CasellaDiTesto 9"/>
          <p:cNvSpPr txBox="1"/>
          <p:nvPr/>
        </p:nvSpPr>
        <p:spPr>
          <a:xfrm>
            <a:off x="395536" y="1196752"/>
            <a:ext cx="8748464" cy="584775"/>
          </a:xfrm>
          <a:prstGeom prst="rect">
            <a:avLst/>
          </a:prstGeom>
          <a:noFill/>
        </p:spPr>
        <p:txBody>
          <a:bodyPr wrap="square" rtlCol="0">
            <a:spAutoFit/>
          </a:bodyPr>
          <a:lstStyle/>
          <a:p>
            <a:pPr>
              <a:spcBef>
                <a:spcPts val="0"/>
              </a:spcBef>
              <a:buClr>
                <a:srgbClr val="C00000"/>
              </a:buClr>
              <a:buSzPct val="120000"/>
              <a:defRPr/>
            </a:pPr>
            <a:r>
              <a:rPr lang="it-IT" sz="1600" b="1" u="sng" dirty="0" smtClean="0">
                <a:solidFill>
                  <a:srgbClr val="002060"/>
                </a:solidFill>
                <a:latin typeface="Arial" pitchFamily="34" charset="0"/>
                <a:cs typeface="Arial" pitchFamily="34" charset="0"/>
              </a:rPr>
              <a:t>Esclude per il contratto di prestazione di lavoro somministrato a termine l’applicazione della normativa sul contratto a tempo determinato in tema di</a:t>
            </a:r>
            <a:r>
              <a:rPr lang="it-IT" sz="1600" dirty="0" smtClean="0">
                <a:solidFill>
                  <a:srgbClr val="002060"/>
                </a:solidFill>
                <a:latin typeface="Arial" pitchFamily="34" charset="0"/>
                <a:cs typeface="Arial" pitchFamily="34" charset="0"/>
              </a:rPr>
              <a:t>:</a:t>
            </a:r>
            <a:endParaRPr lang="it-IT" sz="1600" dirty="0">
              <a:solidFill>
                <a:srgbClr val="002060"/>
              </a:solidFill>
              <a:latin typeface="Arial" pitchFamily="34" charset="0"/>
              <a:cs typeface="Arial" pitchFamily="34" charset="0"/>
            </a:endParaRPr>
          </a:p>
        </p:txBody>
      </p:sp>
      <p:sp>
        <p:nvSpPr>
          <p:cNvPr id="11" name="CasellaDiTesto 10"/>
          <p:cNvSpPr txBox="1"/>
          <p:nvPr/>
        </p:nvSpPr>
        <p:spPr>
          <a:xfrm>
            <a:off x="1403648" y="1916832"/>
            <a:ext cx="7740352" cy="553998"/>
          </a:xfrm>
          <a:prstGeom prst="rect">
            <a:avLst/>
          </a:prstGeom>
          <a:noFill/>
        </p:spPr>
        <p:txBody>
          <a:bodyPr wrap="square" rtlCol="0">
            <a:spAutoFit/>
          </a:bodyPr>
          <a:lstStyle/>
          <a:p>
            <a:pPr>
              <a:spcBef>
                <a:spcPts val="0"/>
              </a:spcBef>
              <a:buClr>
                <a:srgbClr val="C00000"/>
              </a:buClr>
              <a:buSzPct val="120000"/>
              <a:defRPr/>
            </a:pPr>
            <a:r>
              <a:rPr lang="it-IT" sz="1500" dirty="0" smtClean="0">
                <a:solidFill>
                  <a:srgbClr val="002060"/>
                </a:solidFill>
                <a:latin typeface="Arial" pitchFamily="34" charset="0"/>
                <a:cs typeface="Arial" pitchFamily="34" charset="0"/>
              </a:rPr>
              <a:t>DURATA: viene chiarito che non si applica il limite temporale dei 36 mesi (non si applica l’art. 19 comma 1 del d. </a:t>
            </a:r>
            <a:r>
              <a:rPr lang="it-IT" sz="1500" dirty="0" err="1" smtClean="0">
                <a:solidFill>
                  <a:srgbClr val="002060"/>
                </a:solidFill>
                <a:latin typeface="Arial" pitchFamily="34" charset="0"/>
                <a:cs typeface="Arial" pitchFamily="34" charset="0"/>
              </a:rPr>
              <a:t>lgs</a:t>
            </a:r>
            <a:r>
              <a:rPr lang="it-IT" sz="1500" dirty="0" smtClean="0">
                <a:solidFill>
                  <a:srgbClr val="002060"/>
                </a:solidFill>
                <a:latin typeface="Arial" pitchFamily="34" charset="0"/>
                <a:cs typeface="Arial" pitchFamily="34" charset="0"/>
              </a:rPr>
              <a:t>. n. 81/2015)</a:t>
            </a:r>
          </a:p>
        </p:txBody>
      </p:sp>
      <p:sp>
        <p:nvSpPr>
          <p:cNvPr id="14" name="Freccia a destra 13"/>
          <p:cNvSpPr/>
          <p:nvPr/>
        </p:nvSpPr>
        <p:spPr bwMode="auto">
          <a:xfrm>
            <a:off x="539552" y="2046333"/>
            <a:ext cx="648072" cy="280481"/>
          </a:xfrm>
          <a:prstGeom prst="right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5" name="CasellaDiTesto 14"/>
          <p:cNvSpPr txBox="1"/>
          <p:nvPr/>
        </p:nvSpPr>
        <p:spPr>
          <a:xfrm>
            <a:off x="1403648" y="2699629"/>
            <a:ext cx="7488832" cy="323165"/>
          </a:xfrm>
          <a:prstGeom prst="rect">
            <a:avLst/>
          </a:prstGeom>
          <a:noFill/>
        </p:spPr>
        <p:txBody>
          <a:bodyPr wrap="square" rtlCol="0">
            <a:spAutoFit/>
          </a:bodyPr>
          <a:lstStyle/>
          <a:p>
            <a:pPr>
              <a:spcBef>
                <a:spcPts val="0"/>
              </a:spcBef>
              <a:buClr>
                <a:srgbClr val="C00000"/>
              </a:buClr>
              <a:buSzPct val="120000"/>
              <a:defRPr/>
            </a:pPr>
            <a:r>
              <a:rPr lang="it-IT" sz="1500" dirty="0" smtClean="0">
                <a:solidFill>
                  <a:srgbClr val="002060"/>
                </a:solidFill>
                <a:latin typeface="Arial" pitchFamily="34" charset="0"/>
                <a:cs typeface="Arial" pitchFamily="34" charset="0"/>
              </a:rPr>
              <a:t>SUCCESSIONE DEI CONTRATTI (art. 19, comma 2)</a:t>
            </a:r>
          </a:p>
        </p:txBody>
      </p:sp>
      <p:sp>
        <p:nvSpPr>
          <p:cNvPr id="16" name="Freccia a destra 15"/>
          <p:cNvSpPr/>
          <p:nvPr/>
        </p:nvSpPr>
        <p:spPr bwMode="auto">
          <a:xfrm>
            <a:off x="539552" y="2744054"/>
            <a:ext cx="648072" cy="280481"/>
          </a:xfrm>
          <a:prstGeom prst="right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9" name="CasellaDiTesto 18"/>
          <p:cNvSpPr txBox="1"/>
          <p:nvPr/>
        </p:nvSpPr>
        <p:spPr>
          <a:xfrm>
            <a:off x="1403648" y="3284984"/>
            <a:ext cx="7488832" cy="784830"/>
          </a:xfrm>
          <a:prstGeom prst="rect">
            <a:avLst/>
          </a:prstGeom>
          <a:noFill/>
        </p:spPr>
        <p:txBody>
          <a:bodyPr wrap="square" rtlCol="0">
            <a:spAutoFit/>
          </a:bodyPr>
          <a:lstStyle/>
          <a:p>
            <a:pPr>
              <a:spcBef>
                <a:spcPts val="0"/>
              </a:spcBef>
              <a:buClr>
                <a:srgbClr val="C00000"/>
              </a:buClr>
              <a:buSzPct val="120000"/>
              <a:defRPr/>
            </a:pPr>
            <a:r>
              <a:rPr lang="it-IT" sz="1500" dirty="0" smtClean="0">
                <a:solidFill>
                  <a:srgbClr val="002060"/>
                </a:solidFill>
                <a:latin typeface="Arial" pitchFamily="34" charset="0"/>
                <a:cs typeface="Arial" pitchFamily="34" charset="0"/>
              </a:rPr>
              <a:t>STIPULAZIONE </a:t>
            </a:r>
            <a:r>
              <a:rPr lang="it-IT" sz="1500" dirty="0" err="1" smtClean="0">
                <a:solidFill>
                  <a:srgbClr val="002060"/>
                </a:solidFill>
                <a:latin typeface="Arial" pitchFamily="34" charset="0"/>
                <a:cs typeface="Arial" pitchFamily="34" charset="0"/>
              </a:rPr>
              <a:t>DI</a:t>
            </a:r>
            <a:r>
              <a:rPr lang="it-IT" sz="1500" dirty="0" smtClean="0">
                <a:solidFill>
                  <a:srgbClr val="002060"/>
                </a:solidFill>
                <a:latin typeface="Arial" pitchFamily="34" charset="0"/>
                <a:cs typeface="Arial" pitchFamily="34" charset="0"/>
              </a:rPr>
              <a:t> UN NUOVO CONTRATTO</a:t>
            </a:r>
            <a:r>
              <a:rPr lang="it-IT" sz="1500" cap="all" dirty="0" smtClean="0">
                <a:solidFill>
                  <a:srgbClr val="002060"/>
                </a:solidFill>
                <a:latin typeface="Arial" pitchFamily="34" charset="0"/>
                <a:cs typeface="Arial" pitchFamily="34" charset="0"/>
              </a:rPr>
              <a:t> </a:t>
            </a:r>
            <a:r>
              <a:rPr lang="it-IT" sz="1500" dirty="0" smtClean="0">
                <a:solidFill>
                  <a:srgbClr val="002060"/>
                </a:solidFill>
                <a:latin typeface="Arial" pitchFamily="34" charset="0"/>
                <a:cs typeface="Arial" pitchFamily="34" charset="0"/>
              </a:rPr>
              <a:t>PRESSO LA DTL, </a:t>
            </a:r>
            <a:r>
              <a:rPr lang="it-IT" sz="1500" cap="all" dirty="0" smtClean="0">
                <a:solidFill>
                  <a:srgbClr val="002060"/>
                </a:solidFill>
                <a:latin typeface="Arial" pitchFamily="34" charset="0"/>
                <a:cs typeface="Arial" pitchFamily="34" charset="0"/>
              </a:rPr>
              <a:t>della durata di 12 mesi </a:t>
            </a:r>
            <a:r>
              <a:rPr lang="it-IT" sz="1500" dirty="0" smtClean="0">
                <a:solidFill>
                  <a:srgbClr val="002060"/>
                </a:solidFill>
                <a:latin typeface="Arial" pitchFamily="34" charset="0"/>
                <a:cs typeface="Arial" pitchFamily="34" charset="0"/>
              </a:rPr>
              <a:t> INTERVENUTO TRA I MEDESIMI SOGGETTI, </a:t>
            </a:r>
            <a:r>
              <a:rPr lang="it-IT" sz="1500" cap="all" dirty="0" smtClean="0">
                <a:solidFill>
                  <a:srgbClr val="002060"/>
                </a:solidFill>
                <a:latin typeface="Arial" pitchFamily="34" charset="0"/>
                <a:cs typeface="Arial" pitchFamily="34" charset="0"/>
              </a:rPr>
              <a:t>dopo i PRIMI 36 mesi</a:t>
            </a:r>
            <a:r>
              <a:rPr lang="it-IT" sz="1500" dirty="0" smtClean="0">
                <a:solidFill>
                  <a:srgbClr val="002060"/>
                </a:solidFill>
                <a:latin typeface="Arial" pitchFamily="34" charset="0"/>
                <a:cs typeface="Arial" pitchFamily="34" charset="0"/>
              </a:rPr>
              <a:t> (ART. 19, COMMA 3)</a:t>
            </a:r>
          </a:p>
        </p:txBody>
      </p:sp>
      <p:sp>
        <p:nvSpPr>
          <p:cNvPr id="20" name="Freccia a destra 19"/>
          <p:cNvSpPr/>
          <p:nvPr/>
        </p:nvSpPr>
        <p:spPr bwMode="auto">
          <a:xfrm>
            <a:off x="539552" y="3471685"/>
            <a:ext cx="648072" cy="280481"/>
          </a:xfrm>
          <a:prstGeom prst="right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21" name="CasellaDiTesto 20"/>
          <p:cNvSpPr txBox="1"/>
          <p:nvPr/>
        </p:nvSpPr>
        <p:spPr>
          <a:xfrm>
            <a:off x="1403648" y="4077072"/>
            <a:ext cx="7488832" cy="784830"/>
          </a:xfrm>
          <a:prstGeom prst="rect">
            <a:avLst/>
          </a:prstGeom>
          <a:noFill/>
        </p:spPr>
        <p:txBody>
          <a:bodyPr wrap="square" rtlCol="0">
            <a:spAutoFit/>
          </a:bodyPr>
          <a:lstStyle/>
          <a:p>
            <a:pPr>
              <a:spcBef>
                <a:spcPts val="0"/>
              </a:spcBef>
              <a:buClr>
                <a:srgbClr val="C00000"/>
              </a:buClr>
              <a:buSzPct val="120000"/>
              <a:defRPr/>
            </a:pPr>
            <a:r>
              <a:rPr lang="it-IT" sz="1500" dirty="0" smtClean="0">
                <a:solidFill>
                  <a:srgbClr val="002060"/>
                </a:solidFill>
                <a:latin typeface="Arial" pitchFamily="34" charset="0"/>
                <a:cs typeface="Arial" pitchFamily="34" charset="0"/>
              </a:rPr>
              <a:t>PROROGHE E RINNOVI (art. 21)</a:t>
            </a:r>
          </a:p>
          <a:p>
            <a:pPr>
              <a:spcBef>
                <a:spcPts val="0"/>
              </a:spcBef>
              <a:buClr>
                <a:srgbClr val="C00000"/>
              </a:buClr>
              <a:buSzPct val="120000"/>
              <a:defRPr/>
            </a:pPr>
            <a:r>
              <a:rPr lang="it-IT" sz="1500" dirty="0" smtClean="0">
                <a:solidFill>
                  <a:srgbClr val="002060"/>
                </a:solidFill>
                <a:latin typeface="Arial" pitchFamily="34" charset="0"/>
                <a:cs typeface="Arial" pitchFamily="34" charset="0"/>
              </a:rPr>
              <a:t>Non si applicano le 5 proroghe nell’arco dei 36 mesi ma le 6 proroghe previste dal </a:t>
            </a:r>
            <a:r>
              <a:rPr lang="it-IT" sz="1500" dirty="0" err="1" smtClean="0">
                <a:solidFill>
                  <a:srgbClr val="002060"/>
                </a:solidFill>
                <a:latin typeface="Arial" pitchFamily="34" charset="0"/>
                <a:cs typeface="Arial" pitchFamily="34" charset="0"/>
              </a:rPr>
              <a:t>ccnl</a:t>
            </a:r>
            <a:r>
              <a:rPr lang="it-IT" sz="1500" dirty="0" smtClean="0">
                <a:solidFill>
                  <a:srgbClr val="002060"/>
                </a:solidFill>
                <a:latin typeface="Arial" pitchFamily="34" charset="0"/>
                <a:cs typeface="Arial" pitchFamily="34" charset="0"/>
              </a:rPr>
              <a:t> somministrati   </a:t>
            </a:r>
          </a:p>
        </p:txBody>
      </p:sp>
      <p:sp>
        <p:nvSpPr>
          <p:cNvPr id="22" name="Freccia a destra 21"/>
          <p:cNvSpPr/>
          <p:nvPr/>
        </p:nvSpPr>
        <p:spPr bwMode="auto">
          <a:xfrm>
            <a:off x="539552" y="4193505"/>
            <a:ext cx="648072" cy="280481"/>
          </a:xfrm>
          <a:prstGeom prst="right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23" name="CasellaDiTesto 22"/>
          <p:cNvSpPr txBox="1"/>
          <p:nvPr/>
        </p:nvSpPr>
        <p:spPr>
          <a:xfrm>
            <a:off x="1403648" y="5517232"/>
            <a:ext cx="7488832" cy="323165"/>
          </a:xfrm>
          <a:prstGeom prst="rect">
            <a:avLst/>
          </a:prstGeom>
          <a:noFill/>
        </p:spPr>
        <p:txBody>
          <a:bodyPr wrap="square" rtlCol="0">
            <a:spAutoFit/>
          </a:bodyPr>
          <a:lstStyle/>
          <a:p>
            <a:pPr>
              <a:spcBef>
                <a:spcPts val="0"/>
              </a:spcBef>
              <a:buClr>
                <a:srgbClr val="C00000"/>
              </a:buClr>
              <a:buSzPct val="120000"/>
              <a:defRPr/>
            </a:pPr>
            <a:r>
              <a:rPr lang="it-IT" sz="1500" dirty="0" smtClean="0">
                <a:solidFill>
                  <a:srgbClr val="002060"/>
                </a:solidFill>
                <a:latin typeface="Arial" pitchFamily="34" charset="0"/>
                <a:cs typeface="Arial" pitchFamily="34" charset="0"/>
              </a:rPr>
              <a:t>DIRITTO </a:t>
            </a:r>
            <a:r>
              <a:rPr lang="it-IT" sz="1500" dirty="0" err="1" smtClean="0">
                <a:solidFill>
                  <a:srgbClr val="002060"/>
                </a:solidFill>
                <a:latin typeface="Arial" pitchFamily="34" charset="0"/>
                <a:cs typeface="Arial" pitchFamily="34" charset="0"/>
              </a:rPr>
              <a:t>DI</a:t>
            </a:r>
            <a:r>
              <a:rPr lang="it-IT" sz="1500" dirty="0" smtClean="0">
                <a:solidFill>
                  <a:srgbClr val="002060"/>
                </a:solidFill>
                <a:latin typeface="Arial" pitchFamily="34" charset="0"/>
                <a:cs typeface="Arial" pitchFamily="34" charset="0"/>
              </a:rPr>
              <a:t> PRECEDENZA (art. 24)</a:t>
            </a:r>
          </a:p>
        </p:txBody>
      </p:sp>
      <p:sp>
        <p:nvSpPr>
          <p:cNvPr id="24" name="Freccia a destra 23"/>
          <p:cNvSpPr/>
          <p:nvPr/>
        </p:nvSpPr>
        <p:spPr bwMode="auto">
          <a:xfrm>
            <a:off x="539552" y="5517232"/>
            <a:ext cx="648072" cy="280481"/>
          </a:xfrm>
          <a:prstGeom prst="right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28" name="Freccia a destra 27"/>
          <p:cNvSpPr/>
          <p:nvPr/>
        </p:nvSpPr>
        <p:spPr bwMode="auto">
          <a:xfrm>
            <a:off x="539552" y="4876711"/>
            <a:ext cx="648072" cy="280481"/>
          </a:xfrm>
          <a:prstGeom prst="right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29" name="CasellaDiTesto 28"/>
          <p:cNvSpPr txBox="1"/>
          <p:nvPr/>
        </p:nvSpPr>
        <p:spPr>
          <a:xfrm>
            <a:off x="1403648" y="4797152"/>
            <a:ext cx="7064883" cy="553998"/>
          </a:xfrm>
          <a:prstGeom prst="rect">
            <a:avLst/>
          </a:prstGeom>
          <a:noFill/>
        </p:spPr>
        <p:txBody>
          <a:bodyPr wrap="none" rtlCol="0">
            <a:spAutoFit/>
          </a:bodyPr>
          <a:lstStyle/>
          <a:p>
            <a:r>
              <a:rPr lang="it-IT" sz="1500" cap="all" dirty="0" smtClean="0">
                <a:solidFill>
                  <a:srgbClr val="002060"/>
                </a:solidFill>
                <a:latin typeface="Arial" pitchFamily="34" charset="0"/>
                <a:cs typeface="Arial" pitchFamily="34" charset="0"/>
              </a:rPr>
              <a:t>Numero complessivo di contratti a tempo determinato (art. 23)</a:t>
            </a:r>
          </a:p>
          <a:p>
            <a:r>
              <a:rPr lang="it-IT" sz="1500" dirty="0" smtClean="0">
                <a:solidFill>
                  <a:srgbClr val="002060"/>
                </a:solidFill>
                <a:latin typeface="Arial" pitchFamily="34" charset="0"/>
                <a:cs typeface="Arial" pitchFamily="34" charset="0"/>
              </a:rPr>
              <a:t>non si applica il limite del 20% riferito al CTD</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395536" y="1136938"/>
            <a:ext cx="8352928" cy="707886"/>
          </a:xfrm>
          <a:prstGeom prst="rect">
            <a:avLst/>
          </a:prstGeom>
          <a:noFill/>
        </p:spPr>
        <p:txBody>
          <a:bodyPr wrap="square" rtlCol="0">
            <a:spAutoFit/>
          </a:bodyPr>
          <a:lstStyle/>
          <a:p>
            <a:pPr algn="ctr"/>
            <a:r>
              <a:rPr lang="it-IT" sz="2000" b="1" cap="all" dirty="0" smtClean="0">
                <a:solidFill>
                  <a:srgbClr val="002060"/>
                </a:solidFill>
                <a:latin typeface="Arial" pitchFamily="34" charset="0"/>
                <a:cs typeface="Arial" pitchFamily="34" charset="0"/>
              </a:rPr>
              <a:t>Contratto di prestazione di lavoro somministrato a termine</a:t>
            </a:r>
            <a:endParaRPr lang="it-IT" sz="2200" b="1" cap="all" dirty="0">
              <a:solidFill>
                <a:srgbClr val="002060"/>
              </a:solidFill>
              <a:latin typeface="Arial" pitchFamily="34" charset="0"/>
              <a:cs typeface="Arial" pitchFamily="34" charset="0"/>
            </a:endParaRPr>
          </a:p>
        </p:txBody>
      </p:sp>
      <p:sp>
        <p:nvSpPr>
          <p:cNvPr id="10" name="Rettangolo 9"/>
          <p:cNvSpPr/>
          <p:nvPr/>
        </p:nvSpPr>
        <p:spPr>
          <a:xfrm>
            <a:off x="251520" y="1268760"/>
            <a:ext cx="8639944" cy="2031325"/>
          </a:xfrm>
          <a:prstGeom prst="rect">
            <a:avLst/>
          </a:prstGeom>
        </p:spPr>
        <p:txBody>
          <a:bodyPr wrap="square">
            <a:spAutoFit/>
          </a:bodyPr>
          <a:lstStyle/>
          <a:p>
            <a:pPr lvl="1" algn="just"/>
            <a:endParaRPr lang="it-IT" sz="1400" dirty="0" smtClean="0">
              <a:solidFill>
                <a:srgbClr val="002060"/>
              </a:solidFill>
              <a:latin typeface="Arial" pitchFamily="34" charset="0"/>
              <a:cs typeface="Arial" pitchFamily="34" charset="0"/>
            </a:endParaRPr>
          </a:p>
          <a:p>
            <a:pPr lvl="1" algn="just"/>
            <a:r>
              <a:rPr lang="it-IT" sz="1400" dirty="0" smtClean="0">
                <a:solidFill>
                  <a:srgbClr val="002060"/>
                </a:solidFill>
                <a:latin typeface="Arial" pitchFamily="34" charset="0"/>
                <a:cs typeface="Arial" pitchFamily="34" charset="0"/>
              </a:rPr>
              <a:t>		</a:t>
            </a:r>
            <a:endParaRPr lang="it-IT" sz="1400" i="1" dirty="0" smtClean="0">
              <a:solidFill>
                <a:srgbClr val="002060"/>
              </a:solidFill>
              <a:latin typeface="Arial" pitchFamily="34" charset="0"/>
              <a:cs typeface="Arial" pitchFamily="34" charset="0"/>
            </a:endParaRPr>
          </a:p>
          <a:p>
            <a:pPr lvl="1" algn="just"/>
            <a:endParaRPr lang="it-IT" sz="1400" dirty="0" smtClean="0">
              <a:solidFill>
                <a:srgbClr val="002060"/>
              </a:solidFill>
              <a:latin typeface="Arial" pitchFamily="34" charset="0"/>
              <a:cs typeface="Arial" pitchFamily="34" charset="0"/>
            </a:endParaRPr>
          </a:p>
          <a:p>
            <a:pPr lvl="1" algn="just"/>
            <a:r>
              <a:rPr lang="it-IT" sz="1400" dirty="0" smtClean="0">
                <a:solidFill>
                  <a:srgbClr val="002060"/>
                </a:solidFill>
                <a:latin typeface="Arial" pitchFamily="34" charset="0"/>
                <a:cs typeface="Arial" pitchFamily="34" charset="0"/>
              </a:rPr>
              <a:t>		</a:t>
            </a:r>
          </a:p>
          <a:p>
            <a:pPr lvl="1" algn="just"/>
            <a:endParaRPr lang="it-IT" sz="1400" dirty="0" smtClean="0">
              <a:solidFill>
                <a:srgbClr val="002060"/>
              </a:solidFill>
              <a:latin typeface="Arial" pitchFamily="34" charset="0"/>
              <a:cs typeface="Arial" pitchFamily="34" charset="0"/>
            </a:endParaRPr>
          </a:p>
          <a:p>
            <a:pPr lvl="1" algn="just"/>
            <a:endParaRPr lang="it-IT" sz="1400" dirty="0" smtClean="0">
              <a:solidFill>
                <a:srgbClr val="002060"/>
              </a:solidFill>
              <a:latin typeface="Arial" pitchFamily="34" charset="0"/>
              <a:cs typeface="Arial" pitchFamily="34" charset="0"/>
            </a:endParaRPr>
          </a:p>
          <a:p>
            <a:pPr lvl="1" algn="just"/>
            <a:endParaRPr lang="it-IT" sz="1400" dirty="0" smtClean="0">
              <a:solidFill>
                <a:srgbClr val="002060"/>
              </a:solidFill>
              <a:latin typeface="Arial" pitchFamily="34" charset="0"/>
              <a:cs typeface="Arial" pitchFamily="34" charset="0"/>
            </a:endParaRPr>
          </a:p>
          <a:p>
            <a:pPr lvl="1" algn="just"/>
            <a:endParaRPr lang="it-IT" sz="1400" dirty="0" smtClean="0">
              <a:solidFill>
                <a:srgbClr val="002060"/>
              </a:solidFill>
              <a:latin typeface="Arial" pitchFamily="34" charset="0"/>
              <a:cs typeface="Arial" pitchFamily="34" charset="0"/>
            </a:endParaRPr>
          </a:p>
          <a:p>
            <a:pPr lvl="1" algn="just"/>
            <a:endParaRPr lang="it-IT" sz="1400" dirty="0" smtClean="0">
              <a:solidFill>
                <a:srgbClr val="002060"/>
              </a:solidFill>
              <a:latin typeface="Arial" pitchFamily="34" charset="0"/>
              <a:cs typeface="Arial" pitchFamily="34" charset="0"/>
            </a:endParaRPr>
          </a:p>
        </p:txBody>
      </p:sp>
      <p:sp>
        <p:nvSpPr>
          <p:cNvPr id="14"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latin typeface="Arial" panose="020B0604020202020204" pitchFamily="34" charset="0"/>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26</a:t>
            </a:fld>
            <a:endParaRPr kumimoji="0" lang="it-IT" sz="1200" b="0" i="0" u="none" strike="noStrike" kern="1200" cap="none" spc="0" normalizeH="0" baseline="0" noProof="0" dirty="0">
              <a:ln>
                <a:noFill/>
              </a:ln>
              <a:solidFill>
                <a:schemeClr val="bg1">
                  <a:lumMod val="50000"/>
                </a:schemeClr>
              </a:solidFill>
              <a:effectLst/>
              <a:uLnTx/>
              <a:uFillTx/>
              <a:latin typeface="Arial" panose="020B0604020202020204" pitchFamily="34" charset="0"/>
              <a:cs typeface="Arial" panose="020B0604020202020204" pitchFamily="34" charset="0"/>
            </a:endParaRPr>
          </a:p>
        </p:txBody>
      </p:sp>
      <p:sp>
        <p:nvSpPr>
          <p:cNvPr id="16" name="Rettangolo 15"/>
          <p:cNvSpPr/>
          <p:nvPr/>
        </p:nvSpPr>
        <p:spPr>
          <a:xfrm>
            <a:off x="251520" y="2276872"/>
            <a:ext cx="8424936" cy="1477328"/>
          </a:xfrm>
          <a:prstGeom prst="rect">
            <a:avLst/>
          </a:prstGeom>
        </p:spPr>
        <p:txBody>
          <a:bodyPr wrap="square">
            <a:spAutoFit/>
          </a:bodyPr>
          <a:lstStyle/>
          <a:p>
            <a:pPr algn="just"/>
            <a:r>
              <a:rPr lang="it-IT" sz="1800" b="1" dirty="0" smtClean="0">
                <a:solidFill>
                  <a:srgbClr val="002060"/>
                </a:solidFill>
                <a:latin typeface="Arial" pitchFamily="34" charset="0"/>
                <a:cs typeface="Arial" pitchFamily="34" charset="0"/>
              </a:rPr>
              <a:t> Art. 34, comma 2, d. </a:t>
            </a:r>
            <a:r>
              <a:rPr lang="it-IT" sz="1800" b="1" dirty="0" err="1" smtClean="0">
                <a:solidFill>
                  <a:srgbClr val="002060"/>
                </a:solidFill>
                <a:latin typeface="Arial" pitchFamily="34" charset="0"/>
                <a:cs typeface="Arial" pitchFamily="34" charset="0"/>
              </a:rPr>
              <a:t>lgs</a:t>
            </a:r>
            <a:r>
              <a:rPr lang="it-IT" sz="1800" b="1" dirty="0" smtClean="0">
                <a:solidFill>
                  <a:srgbClr val="002060"/>
                </a:solidFill>
                <a:latin typeface="Arial" pitchFamily="34" charset="0"/>
                <a:cs typeface="Arial" pitchFamily="34" charset="0"/>
              </a:rPr>
              <a:t>. n. 81/15 disciplina dei rapporti di lavoro</a:t>
            </a:r>
          </a:p>
          <a:p>
            <a:pPr algn="just"/>
            <a:endParaRPr lang="it-IT" sz="1800" dirty="0" smtClean="0">
              <a:solidFill>
                <a:srgbClr val="002060"/>
              </a:solidFill>
              <a:latin typeface="Arial" pitchFamily="34" charset="0"/>
              <a:cs typeface="Arial" pitchFamily="34" charset="0"/>
            </a:endParaRPr>
          </a:p>
          <a:p>
            <a:pPr algn="just"/>
            <a:r>
              <a:rPr lang="it-IT" sz="1800" i="1" dirty="0" smtClean="0">
                <a:solidFill>
                  <a:srgbClr val="002060"/>
                </a:solidFill>
                <a:latin typeface="Arial" pitchFamily="34" charset="0"/>
                <a:cs typeface="Arial" pitchFamily="34" charset="0"/>
              </a:rPr>
              <a:t>[…] Il termine inizialmente posto al contratto di lavoro può in ogni caso essere prorogato, con il consenso del lavoratore e per atto scritto, </a:t>
            </a:r>
            <a:r>
              <a:rPr lang="it-IT" sz="1800" b="1" i="1" dirty="0" smtClean="0">
                <a:solidFill>
                  <a:srgbClr val="002060"/>
                </a:solidFill>
                <a:latin typeface="Arial" pitchFamily="34" charset="0"/>
                <a:cs typeface="Arial" pitchFamily="34" charset="0"/>
              </a:rPr>
              <a:t>nei casi e per la durata previsti dal contratto collettivo applicato dal somministratore.</a:t>
            </a:r>
            <a:endParaRPr lang="it-IT" sz="1800" b="1" i="1" dirty="0">
              <a:solidFill>
                <a:srgbClr val="002060"/>
              </a:solidFill>
              <a:latin typeface="Arial" pitchFamily="34" charset="0"/>
              <a:cs typeface="Arial" pitchFamily="34" charset="0"/>
            </a:endParaRPr>
          </a:p>
        </p:txBody>
      </p:sp>
      <p:sp>
        <p:nvSpPr>
          <p:cNvPr id="12" name="Freccia circolare a destra 11"/>
          <p:cNvSpPr/>
          <p:nvPr/>
        </p:nvSpPr>
        <p:spPr>
          <a:xfrm>
            <a:off x="6300192" y="4437112"/>
            <a:ext cx="731520" cy="86409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467544" y="724634"/>
            <a:ext cx="8352928" cy="400110"/>
          </a:xfrm>
          <a:prstGeom prst="rect">
            <a:avLst/>
          </a:prstGeom>
          <a:noFill/>
        </p:spPr>
        <p:txBody>
          <a:bodyPr wrap="square" rtlCol="0">
            <a:spAutoFit/>
          </a:bodyPr>
          <a:lstStyle/>
          <a:p>
            <a:pPr algn="ctr"/>
            <a:r>
              <a:rPr lang="it-IT" sz="2000" b="1" dirty="0" smtClean="0">
                <a:solidFill>
                  <a:srgbClr val="002060"/>
                </a:solidFill>
                <a:latin typeface="Arial" pitchFamily="34" charset="0"/>
                <a:cs typeface="Arial" pitchFamily="34" charset="0"/>
              </a:rPr>
              <a:t>CCNL </a:t>
            </a:r>
            <a:r>
              <a:rPr lang="it-IT" sz="2000" b="1" cap="all" dirty="0" smtClean="0">
                <a:solidFill>
                  <a:srgbClr val="002060"/>
                </a:solidFill>
                <a:latin typeface="Arial" pitchFamily="34" charset="0"/>
                <a:cs typeface="Arial" pitchFamily="34" charset="0"/>
              </a:rPr>
              <a:t>lavoratori somministrati</a:t>
            </a:r>
            <a:endParaRPr lang="it-IT" sz="2200" b="1" cap="all" dirty="0">
              <a:solidFill>
                <a:srgbClr val="002060"/>
              </a:solidFill>
              <a:latin typeface="Arial" pitchFamily="34" charset="0"/>
              <a:cs typeface="Arial" pitchFamily="34" charset="0"/>
            </a:endParaRPr>
          </a:p>
        </p:txBody>
      </p:sp>
      <p:sp>
        <p:nvSpPr>
          <p:cNvPr id="7" name="Rettangolo 6"/>
          <p:cNvSpPr/>
          <p:nvPr/>
        </p:nvSpPr>
        <p:spPr>
          <a:xfrm>
            <a:off x="0" y="4221088"/>
            <a:ext cx="8460432" cy="307777"/>
          </a:xfrm>
          <a:prstGeom prst="rect">
            <a:avLst/>
          </a:prstGeom>
        </p:spPr>
        <p:txBody>
          <a:bodyPr wrap="square">
            <a:spAutoFit/>
          </a:bodyPr>
          <a:lstStyle/>
          <a:p>
            <a:pPr lvl="1" algn="just"/>
            <a:r>
              <a:rPr lang="it-IT" sz="1400" u="sng" dirty="0" smtClean="0">
                <a:solidFill>
                  <a:srgbClr val="002060"/>
                </a:solidFill>
                <a:latin typeface="Arial" pitchFamily="34" charset="0"/>
                <a:cs typeface="Arial" pitchFamily="34" charset="0"/>
              </a:rPr>
              <a:t>. </a:t>
            </a:r>
          </a:p>
        </p:txBody>
      </p:sp>
      <p:sp>
        <p:nvSpPr>
          <p:cNvPr id="10" name="Rettangolo 9"/>
          <p:cNvSpPr/>
          <p:nvPr/>
        </p:nvSpPr>
        <p:spPr>
          <a:xfrm>
            <a:off x="251520" y="1268760"/>
            <a:ext cx="8639944" cy="2031325"/>
          </a:xfrm>
          <a:prstGeom prst="rect">
            <a:avLst/>
          </a:prstGeom>
        </p:spPr>
        <p:txBody>
          <a:bodyPr wrap="square">
            <a:spAutoFit/>
          </a:bodyPr>
          <a:lstStyle/>
          <a:p>
            <a:pPr lvl="1" algn="just"/>
            <a:endParaRPr lang="it-IT" sz="1400" dirty="0" smtClean="0">
              <a:solidFill>
                <a:srgbClr val="002060"/>
              </a:solidFill>
              <a:latin typeface="Arial" pitchFamily="34" charset="0"/>
              <a:cs typeface="Arial" pitchFamily="34" charset="0"/>
            </a:endParaRPr>
          </a:p>
          <a:p>
            <a:pPr lvl="1" algn="just"/>
            <a:r>
              <a:rPr lang="it-IT" sz="1400" dirty="0" smtClean="0">
                <a:solidFill>
                  <a:srgbClr val="002060"/>
                </a:solidFill>
                <a:latin typeface="Arial" pitchFamily="34" charset="0"/>
                <a:cs typeface="Arial" pitchFamily="34" charset="0"/>
              </a:rPr>
              <a:t>		</a:t>
            </a:r>
            <a:endParaRPr lang="it-IT" sz="1400" i="1" dirty="0" smtClean="0">
              <a:solidFill>
                <a:srgbClr val="002060"/>
              </a:solidFill>
              <a:latin typeface="Arial" pitchFamily="34" charset="0"/>
              <a:cs typeface="Arial" pitchFamily="34" charset="0"/>
            </a:endParaRPr>
          </a:p>
          <a:p>
            <a:pPr lvl="1" algn="just"/>
            <a:endParaRPr lang="it-IT" sz="1400" dirty="0" smtClean="0">
              <a:solidFill>
                <a:srgbClr val="002060"/>
              </a:solidFill>
              <a:latin typeface="Arial" pitchFamily="34" charset="0"/>
              <a:cs typeface="Arial" pitchFamily="34" charset="0"/>
            </a:endParaRPr>
          </a:p>
          <a:p>
            <a:pPr lvl="1" algn="just"/>
            <a:r>
              <a:rPr lang="it-IT" sz="1400" dirty="0" smtClean="0">
                <a:solidFill>
                  <a:srgbClr val="002060"/>
                </a:solidFill>
                <a:latin typeface="Arial" pitchFamily="34" charset="0"/>
                <a:cs typeface="Arial" pitchFamily="34" charset="0"/>
              </a:rPr>
              <a:t>		</a:t>
            </a:r>
          </a:p>
          <a:p>
            <a:pPr lvl="1" algn="just"/>
            <a:endParaRPr lang="it-IT" sz="1400" dirty="0" smtClean="0">
              <a:solidFill>
                <a:srgbClr val="002060"/>
              </a:solidFill>
              <a:latin typeface="Arial" pitchFamily="34" charset="0"/>
              <a:cs typeface="Arial" pitchFamily="34" charset="0"/>
            </a:endParaRPr>
          </a:p>
          <a:p>
            <a:pPr lvl="1" algn="just"/>
            <a:endParaRPr lang="it-IT" sz="1400" dirty="0" smtClean="0">
              <a:solidFill>
                <a:srgbClr val="002060"/>
              </a:solidFill>
              <a:latin typeface="Arial" pitchFamily="34" charset="0"/>
              <a:cs typeface="Arial" pitchFamily="34" charset="0"/>
            </a:endParaRPr>
          </a:p>
          <a:p>
            <a:pPr lvl="1" algn="just"/>
            <a:endParaRPr lang="it-IT" sz="1400" dirty="0" smtClean="0">
              <a:solidFill>
                <a:srgbClr val="002060"/>
              </a:solidFill>
              <a:latin typeface="Arial" pitchFamily="34" charset="0"/>
              <a:cs typeface="Arial" pitchFamily="34" charset="0"/>
            </a:endParaRPr>
          </a:p>
          <a:p>
            <a:pPr lvl="1" algn="just"/>
            <a:endParaRPr lang="it-IT" sz="1400" dirty="0" smtClean="0">
              <a:solidFill>
                <a:srgbClr val="002060"/>
              </a:solidFill>
              <a:latin typeface="Arial" pitchFamily="34" charset="0"/>
              <a:cs typeface="Arial" pitchFamily="34" charset="0"/>
            </a:endParaRPr>
          </a:p>
          <a:p>
            <a:pPr lvl="1" algn="just"/>
            <a:endParaRPr lang="it-IT" sz="1400" dirty="0" smtClean="0">
              <a:solidFill>
                <a:srgbClr val="002060"/>
              </a:solidFill>
              <a:latin typeface="Arial" pitchFamily="34" charset="0"/>
              <a:cs typeface="Arial" pitchFamily="34" charset="0"/>
            </a:endParaRPr>
          </a:p>
        </p:txBody>
      </p:sp>
      <p:sp>
        <p:nvSpPr>
          <p:cNvPr id="14"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latin typeface="Arial" panose="020B0604020202020204" pitchFamily="34" charset="0"/>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27</a:t>
            </a:fld>
            <a:endParaRPr kumimoji="0" lang="it-IT" sz="1200" b="0" i="0" u="none" strike="noStrike" kern="1200" cap="none" spc="0" normalizeH="0" baseline="0" noProof="0" dirty="0">
              <a:ln>
                <a:noFill/>
              </a:ln>
              <a:solidFill>
                <a:schemeClr val="bg1">
                  <a:lumMod val="50000"/>
                </a:schemeClr>
              </a:solidFill>
              <a:effectLst/>
              <a:uLnTx/>
              <a:uFillTx/>
              <a:latin typeface="Arial" panose="020B0604020202020204" pitchFamily="34" charset="0"/>
              <a:cs typeface="Arial" panose="020B0604020202020204" pitchFamily="34" charset="0"/>
            </a:endParaRPr>
          </a:p>
        </p:txBody>
      </p:sp>
      <p:sp>
        <p:nvSpPr>
          <p:cNvPr id="16" name="Rettangolo 15"/>
          <p:cNvSpPr/>
          <p:nvPr/>
        </p:nvSpPr>
        <p:spPr>
          <a:xfrm>
            <a:off x="323528" y="1527170"/>
            <a:ext cx="8496944" cy="4278094"/>
          </a:xfrm>
          <a:prstGeom prst="rect">
            <a:avLst/>
          </a:prstGeom>
        </p:spPr>
        <p:txBody>
          <a:bodyPr wrap="square">
            <a:spAutoFit/>
          </a:bodyPr>
          <a:lstStyle/>
          <a:p>
            <a:pPr algn="just"/>
            <a:r>
              <a:rPr lang="it-IT" sz="1600" dirty="0" smtClean="0">
                <a:solidFill>
                  <a:srgbClr val="002060"/>
                </a:solidFill>
                <a:latin typeface="Arial" pitchFamily="34" charset="0"/>
                <a:cs typeface="Arial" pitchFamily="34" charset="0"/>
              </a:rPr>
              <a:t>Il CCNL Lavoratori Somministrati, pur non prevedendo direttamente un limite alla durata del contratto di lavoro somministrato dispone, all’art. 47, nel disciplinare le proroghe di tale contratto che, «</a:t>
            </a:r>
            <a:r>
              <a:rPr lang="it-IT" sz="1600" b="1" i="1" u="sng" dirty="0" smtClean="0">
                <a:solidFill>
                  <a:srgbClr val="002060"/>
                </a:solidFill>
                <a:latin typeface="Arial" pitchFamily="34" charset="0"/>
                <a:cs typeface="Arial" pitchFamily="34" charset="0"/>
              </a:rPr>
              <a:t>il periodo di assegnazione iniziale può essere prorogato per 6 volte nell'arco di 36 mesi</a:t>
            </a:r>
            <a:r>
              <a:rPr lang="it-IT" sz="1600" b="1" i="1" dirty="0" smtClean="0">
                <a:solidFill>
                  <a:srgbClr val="002060"/>
                </a:solidFill>
                <a:latin typeface="Arial" pitchFamily="34" charset="0"/>
                <a:cs typeface="Arial" pitchFamily="34" charset="0"/>
              </a:rPr>
              <a:t>.</a:t>
            </a:r>
          </a:p>
          <a:p>
            <a:pPr algn="just"/>
            <a:r>
              <a:rPr lang="it-IT" sz="1600" i="1" dirty="0" smtClean="0">
                <a:solidFill>
                  <a:srgbClr val="002060"/>
                </a:solidFill>
                <a:latin typeface="Arial" pitchFamily="34" charset="0"/>
                <a:cs typeface="Arial" pitchFamily="34" charset="0"/>
              </a:rPr>
              <a:t>Il periodo temporale dei </a:t>
            </a:r>
            <a:r>
              <a:rPr lang="it-IT" sz="1600" b="1" i="1" u="sng" dirty="0" smtClean="0">
                <a:solidFill>
                  <a:srgbClr val="002060"/>
                </a:solidFill>
                <a:latin typeface="Arial" pitchFamily="34" charset="0"/>
                <a:cs typeface="Arial" pitchFamily="34" charset="0"/>
              </a:rPr>
              <a:t>36 mesi si intende comprensivo del periodo iniziale di missione</a:t>
            </a:r>
            <a:r>
              <a:rPr lang="it-IT" sz="1600" b="1" i="1" dirty="0" smtClean="0">
                <a:solidFill>
                  <a:srgbClr val="002060"/>
                </a:solidFill>
                <a:latin typeface="Arial" pitchFamily="34" charset="0"/>
                <a:cs typeface="Arial" pitchFamily="34" charset="0"/>
              </a:rPr>
              <a:t>, fermo restando che l'intero periodo si configura come un'unica missione</a:t>
            </a:r>
            <a:r>
              <a:rPr lang="it-IT" sz="1600" dirty="0" smtClean="0">
                <a:solidFill>
                  <a:srgbClr val="002060"/>
                </a:solidFill>
                <a:latin typeface="Arial" pitchFamily="34" charset="0"/>
                <a:cs typeface="Arial" pitchFamily="34" charset="0"/>
              </a:rPr>
              <a:t>».  </a:t>
            </a:r>
          </a:p>
          <a:p>
            <a:pPr algn="just"/>
            <a:endParaRPr lang="it-IT" sz="1600"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Inoltre è opportuno segnalare che </a:t>
            </a:r>
            <a:r>
              <a:rPr lang="it-IT" sz="1600" b="1" u="sng" dirty="0" smtClean="0">
                <a:solidFill>
                  <a:srgbClr val="002060"/>
                </a:solidFill>
                <a:latin typeface="Arial" pitchFamily="34" charset="0"/>
                <a:cs typeface="Arial" pitchFamily="34" charset="0"/>
              </a:rPr>
              <a:t>nel nuovo CCNL Lavoratori Somministrati è stato eliminato quel sistema di “stabilizzazione obbligatoria” previsto </a:t>
            </a:r>
            <a:r>
              <a:rPr lang="it-IT" sz="1600" dirty="0" smtClean="0">
                <a:solidFill>
                  <a:srgbClr val="002060"/>
                </a:solidFill>
                <a:latin typeface="Arial" pitchFamily="34" charset="0"/>
                <a:cs typeface="Arial" pitchFamily="34" charset="0"/>
              </a:rPr>
              <a:t>dall’art. 43 del precedente CCNL, secondo cui: «</a:t>
            </a:r>
            <a:r>
              <a:rPr lang="it-IT" sz="1600" i="1" dirty="0" smtClean="0">
                <a:solidFill>
                  <a:srgbClr val="002060"/>
                </a:solidFill>
                <a:latin typeface="Arial" pitchFamily="34" charset="0"/>
                <a:cs typeface="Arial" pitchFamily="34" charset="0"/>
              </a:rPr>
              <a:t>il</a:t>
            </a:r>
            <a:r>
              <a:rPr lang="it-IT" sz="1600" dirty="0" smtClean="0">
                <a:solidFill>
                  <a:srgbClr val="002060"/>
                </a:solidFill>
                <a:latin typeface="Arial" pitchFamily="34" charset="0"/>
                <a:cs typeface="Arial" pitchFamily="34" charset="0"/>
              </a:rPr>
              <a:t> </a:t>
            </a:r>
            <a:r>
              <a:rPr lang="it-IT" sz="1600" i="1" dirty="0" smtClean="0">
                <a:solidFill>
                  <a:srgbClr val="002060"/>
                </a:solidFill>
                <a:latin typeface="Arial" pitchFamily="34" charset="0"/>
                <a:cs typeface="Arial" pitchFamily="34" charset="0"/>
              </a:rPr>
              <a:t>lavoratore assunto con contratto di somministrazione a tempo determinato ha diritto ad essere assunto con un nuovo contratto a tempo indeterminato dalla Agenzia di Somministrazione qualora abbia prestato attività lavorativa anche presso diverse imprese utilizzatrici, in esecuzione di due o più contratti di lavoro in somministrazione stipulati con la medesima Agenzia, per un periodo complessivo pari a 42 mesi anche non consecutivi</a:t>
            </a:r>
            <a:r>
              <a:rPr lang="it-IT" sz="1600" dirty="0" smtClean="0">
                <a:solidFill>
                  <a:srgbClr val="002060"/>
                </a:solidFill>
                <a:latin typeface="Arial" pitchFamily="34" charset="0"/>
                <a:cs typeface="Arial" pitchFamily="34" charset="0"/>
              </a:rPr>
              <a:t>»</a:t>
            </a:r>
          </a:p>
          <a:p>
            <a:pPr algn="just"/>
            <a:endParaRPr lang="it-IT" sz="1600"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Questo significa che dopo tale periodo occorrerà stipulare un nuovo contratto di lavoro  </a:t>
            </a:r>
            <a:endParaRPr lang="it-IT" sz="1600"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611560" y="764704"/>
            <a:ext cx="8352928" cy="400110"/>
          </a:xfrm>
          <a:prstGeom prst="rect">
            <a:avLst/>
          </a:prstGeom>
          <a:noFill/>
        </p:spPr>
        <p:txBody>
          <a:bodyPr wrap="square" rtlCol="0">
            <a:spAutoFit/>
          </a:bodyPr>
          <a:lstStyle/>
          <a:p>
            <a:pPr algn="ctr"/>
            <a:r>
              <a:rPr lang="it-IT" sz="2000" b="1" dirty="0" smtClean="0">
                <a:solidFill>
                  <a:srgbClr val="002060"/>
                </a:solidFill>
                <a:latin typeface="Arial" pitchFamily="34" charset="0"/>
                <a:cs typeface="Arial" pitchFamily="34" charset="0"/>
              </a:rPr>
              <a:t>CCNL </a:t>
            </a:r>
            <a:r>
              <a:rPr lang="it-IT" sz="2000" b="1" cap="all" dirty="0" smtClean="0">
                <a:solidFill>
                  <a:srgbClr val="002060"/>
                </a:solidFill>
                <a:latin typeface="Arial" pitchFamily="34" charset="0"/>
                <a:cs typeface="Arial" pitchFamily="34" charset="0"/>
              </a:rPr>
              <a:t>lavoratori somministrati</a:t>
            </a:r>
            <a:endParaRPr lang="it-IT" sz="2200" b="1" cap="all" dirty="0">
              <a:solidFill>
                <a:srgbClr val="002060"/>
              </a:solidFill>
              <a:latin typeface="Arial" pitchFamily="34" charset="0"/>
              <a:cs typeface="Arial" pitchFamily="34" charset="0"/>
            </a:endParaRPr>
          </a:p>
        </p:txBody>
      </p:sp>
      <p:sp>
        <p:nvSpPr>
          <p:cNvPr id="14"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latin typeface="Arial" panose="020B0604020202020204" pitchFamily="34" charset="0"/>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28</a:t>
            </a:fld>
            <a:endParaRPr kumimoji="0" lang="it-IT" sz="1200" b="0" i="0" u="none" strike="noStrike" kern="1200" cap="none" spc="0" normalizeH="0" baseline="0" noProof="0" dirty="0">
              <a:ln>
                <a:noFill/>
              </a:ln>
              <a:solidFill>
                <a:schemeClr val="bg1">
                  <a:lumMod val="50000"/>
                </a:schemeClr>
              </a:solidFill>
              <a:effectLst/>
              <a:uLnTx/>
              <a:uFillTx/>
              <a:latin typeface="Arial" panose="020B0604020202020204" pitchFamily="34" charset="0"/>
              <a:cs typeface="Arial" panose="020B0604020202020204" pitchFamily="34" charset="0"/>
            </a:endParaRPr>
          </a:p>
        </p:txBody>
      </p:sp>
      <p:sp>
        <p:nvSpPr>
          <p:cNvPr id="12" name="Rettangolo 11"/>
          <p:cNvSpPr/>
          <p:nvPr/>
        </p:nvSpPr>
        <p:spPr>
          <a:xfrm>
            <a:off x="971600" y="1352957"/>
            <a:ext cx="7848872" cy="4801314"/>
          </a:xfrm>
          <a:prstGeom prst="rect">
            <a:avLst/>
          </a:prstGeom>
        </p:spPr>
        <p:txBody>
          <a:bodyPr wrap="square">
            <a:spAutoFit/>
          </a:bodyPr>
          <a:lstStyle/>
          <a:p>
            <a:pPr algn="just"/>
            <a:r>
              <a:rPr lang="it-IT" sz="1800" dirty="0" smtClean="0">
                <a:solidFill>
                  <a:srgbClr val="002060"/>
                </a:solidFill>
                <a:latin typeface="Arial" pitchFamily="34" charset="0"/>
                <a:cs typeface="Arial" pitchFamily="34" charset="0"/>
              </a:rPr>
              <a:t>Il sistema di “Stabilizzazione obbligatoria” è stato interamente sostituito con il </a:t>
            </a:r>
            <a:r>
              <a:rPr lang="it-IT" sz="1800" b="1" dirty="0" smtClean="0">
                <a:solidFill>
                  <a:srgbClr val="002060"/>
                </a:solidFill>
                <a:latin typeface="Arial" pitchFamily="34" charset="0"/>
                <a:cs typeface="Arial" pitchFamily="34" charset="0"/>
              </a:rPr>
              <a:t>sistema incentivante previsto dal nuovo art. 48, CCNL Agenzie di somministrazione,</a:t>
            </a:r>
            <a:r>
              <a:rPr lang="it-IT" sz="1800" dirty="0" smtClean="0">
                <a:solidFill>
                  <a:srgbClr val="002060"/>
                </a:solidFill>
                <a:latin typeface="Arial" pitchFamily="34" charset="0"/>
                <a:cs typeface="Arial" pitchFamily="34" charset="0"/>
              </a:rPr>
              <a:t> ciò a sostegno della tesi secondo cui </a:t>
            </a:r>
            <a:r>
              <a:rPr lang="it-IT" sz="1800" u="sng" dirty="0" smtClean="0">
                <a:solidFill>
                  <a:srgbClr val="002060"/>
                </a:solidFill>
                <a:latin typeface="Arial" pitchFamily="34" charset="0"/>
                <a:cs typeface="Arial" pitchFamily="34" charset="0"/>
              </a:rPr>
              <a:t>non vi sarebbero limiti  al ricorso alla somministrazione con lo stesso lavoratore anche successivamente al raggiungimento dei 36 mesi di durata complessiva  del rapporto.</a:t>
            </a:r>
          </a:p>
          <a:p>
            <a:pPr algn="just"/>
            <a:endParaRPr lang="it-IT" sz="1800" dirty="0" smtClean="0">
              <a:solidFill>
                <a:srgbClr val="002060"/>
              </a:solidFill>
              <a:latin typeface="Arial" pitchFamily="34" charset="0"/>
              <a:cs typeface="Arial" pitchFamily="34" charset="0"/>
            </a:endParaRPr>
          </a:p>
          <a:p>
            <a:r>
              <a:rPr lang="it-IT" sz="1800" b="1" dirty="0" smtClean="0">
                <a:solidFill>
                  <a:srgbClr val="002060"/>
                </a:solidFill>
                <a:latin typeface="Arial" pitchFamily="34" charset="0"/>
                <a:cs typeface="Arial" pitchFamily="34" charset="0"/>
              </a:rPr>
              <a:t>Art. 48 CCNL Agenzie di somministrazione </a:t>
            </a:r>
            <a:r>
              <a:rPr lang="it-IT" dirty="0" smtClean="0"/>
              <a:t/>
            </a:r>
            <a:br>
              <a:rPr lang="it-IT" dirty="0" smtClean="0"/>
            </a:br>
            <a:r>
              <a:rPr lang="it-IT" dirty="0" smtClean="0">
                <a:solidFill>
                  <a:srgbClr val="002060"/>
                </a:solidFill>
                <a:latin typeface="Arial" pitchFamily="34" charset="0"/>
                <a:cs typeface="Arial" pitchFamily="34" charset="0"/>
              </a:rPr>
              <a:t>Assunzione o trasformazione del contratto a tempo indeterminato</a:t>
            </a:r>
          </a:p>
          <a:p>
            <a:pPr algn="just"/>
            <a:r>
              <a:rPr lang="it-IT" dirty="0" smtClean="0">
                <a:solidFill>
                  <a:srgbClr val="002060"/>
                </a:solidFill>
                <a:latin typeface="Arial" pitchFamily="34" charset="0"/>
                <a:cs typeface="Arial" pitchFamily="34" charset="0"/>
              </a:rPr>
              <a:t/>
            </a:r>
            <a:br>
              <a:rPr lang="it-IT" dirty="0" smtClean="0">
                <a:solidFill>
                  <a:srgbClr val="002060"/>
                </a:solidFill>
                <a:latin typeface="Arial" pitchFamily="34" charset="0"/>
                <a:cs typeface="Arial" pitchFamily="34" charset="0"/>
              </a:rPr>
            </a:br>
            <a:r>
              <a:rPr lang="it-IT" dirty="0" smtClean="0">
                <a:solidFill>
                  <a:srgbClr val="002060"/>
                </a:solidFill>
                <a:latin typeface="Arial" pitchFamily="34" charset="0"/>
                <a:cs typeface="Arial" pitchFamily="34" charset="0"/>
              </a:rPr>
              <a:t>A fronte di un contratto di somministrazione a tempo determinato viene riconosciuto un incentivo di 750 euro alla Agenzia che assume il lavoratore a tempo indeterminato, indipendentemente si tratti di assunzione "</a:t>
            </a:r>
            <a:r>
              <a:rPr lang="it-IT" i="1" dirty="0" err="1" smtClean="0">
                <a:solidFill>
                  <a:srgbClr val="002060"/>
                </a:solidFill>
                <a:latin typeface="Arial" pitchFamily="34" charset="0"/>
                <a:cs typeface="Arial" pitchFamily="34" charset="0"/>
              </a:rPr>
              <a:t>ab</a:t>
            </a:r>
            <a:r>
              <a:rPr lang="it-IT" i="1" dirty="0" smtClean="0">
                <a:solidFill>
                  <a:srgbClr val="002060"/>
                </a:solidFill>
                <a:latin typeface="Arial" pitchFamily="34" charset="0"/>
                <a:cs typeface="Arial" pitchFamily="34" charset="0"/>
              </a:rPr>
              <a:t> </a:t>
            </a:r>
            <a:r>
              <a:rPr lang="it-IT" i="1" dirty="0" err="1" smtClean="0">
                <a:solidFill>
                  <a:srgbClr val="002060"/>
                </a:solidFill>
                <a:latin typeface="Arial" pitchFamily="34" charset="0"/>
                <a:cs typeface="Arial" pitchFamily="34" charset="0"/>
              </a:rPr>
              <a:t>initio</a:t>
            </a:r>
            <a:r>
              <a:rPr lang="it-IT" dirty="0" smtClean="0">
                <a:solidFill>
                  <a:srgbClr val="002060"/>
                </a:solidFill>
                <a:latin typeface="Arial" pitchFamily="34" charset="0"/>
                <a:cs typeface="Arial" pitchFamily="34" charset="0"/>
              </a:rPr>
              <a:t>" o trasformazione.</a:t>
            </a:r>
          </a:p>
          <a:p>
            <a:pPr algn="just"/>
            <a:r>
              <a:rPr lang="it-IT" dirty="0" smtClean="0">
                <a:solidFill>
                  <a:srgbClr val="002060"/>
                </a:solidFill>
                <a:latin typeface="Arial" pitchFamily="34" charset="0"/>
                <a:cs typeface="Arial" pitchFamily="34" charset="0"/>
              </a:rPr>
              <a:t>Tale incentivo viene erogato trascorsi 12 mesi dall'assunzione e successivamente riconosciuto ogni 12 mesi fino ad un massimo di 36 mesi dalla data di assunzione a tempo indeterminato.</a:t>
            </a:r>
          </a:p>
        </p:txBody>
      </p:sp>
      <p:sp>
        <p:nvSpPr>
          <p:cNvPr id="17" name="Freccia circolare a destra 16"/>
          <p:cNvSpPr/>
          <p:nvPr/>
        </p:nvSpPr>
        <p:spPr bwMode="auto">
          <a:xfrm>
            <a:off x="251520" y="2852936"/>
            <a:ext cx="648072" cy="1576192"/>
          </a:xfrm>
          <a:prstGeom prst="curvedRightArrow">
            <a:avLst/>
          </a:prstGeom>
          <a:solidFill>
            <a:schemeClr val="tx2">
              <a:lumMod val="60000"/>
              <a:lumOff val="40000"/>
            </a:schemeClr>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611560" y="764704"/>
            <a:ext cx="8352928" cy="400110"/>
          </a:xfrm>
          <a:prstGeom prst="rect">
            <a:avLst/>
          </a:prstGeom>
          <a:noFill/>
        </p:spPr>
        <p:txBody>
          <a:bodyPr wrap="square" rtlCol="0">
            <a:spAutoFit/>
          </a:bodyPr>
          <a:lstStyle/>
          <a:p>
            <a:pPr algn="ctr"/>
            <a:r>
              <a:rPr lang="it-IT" sz="2000" b="1" dirty="0" smtClean="0">
                <a:solidFill>
                  <a:srgbClr val="002060"/>
                </a:solidFill>
                <a:latin typeface="Arial" pitchFamily="34" charset="0"/>
                <a:cs typeface="Arial" pitchFamily="34" charset="0"/>
              </a:rPr>
              <a:t>CCNL </a:t>
            </a:r>
            <a:r>
              <a:rPr lang="it-IT" sz="2000" b="1" cap="all" dirty="0" smtClean="0">
                <a:solidFill>
                  <a:srgbClr val="002060"/>
                </a:solidFill>
                <a:latin typeface="Arial" pitchFamily="34" charset="0"/>
                <a:cs typeface="Arial" pitchFamily="34" charset="0"/>
              </a:rPr>
              <a:t>lavoratori somministrati</a:t>
            </a:r>
            <a:endParaRPr lang="it-IT" sz="2200" b="1" cap="all" dirty="0">
              <a:solidFill>
                <a:srgbClr val="002060"/>
              </a:solidFill>
              <a:latin typeface="Arial" pitchFamily="34" charset="0"/>
              <a:cs typeface="Arial" pitchFamily="34" charset="0"/>
            </a:endParaRPr>
          </a:p>
        </p:txBody>
      </p:sp>
      <p:sp>
        <p:nvSpPr>
          <p:cNvPr id="14"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100" b="0" i="0" u="none" strike="noStrike" kern="1200" cap="none" spc="0" normalizeH="0" baseline="0" noProof="0" smtClean="0">
                <a:ln>
                  <a:noFill/>
                </a:ln>
                <a:solidFill>
                  <a:schemeClr val="bg1">
                    <a:lumMod val="50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29</a:t>
            </a:fld>
            <a:endParaRPr kumimoji="0" lang="it-IT" sz="1100" b="0" i="0" u="none" strike="noStrike" kern="1200" cap="none" spc="0" normalizeH="0" baseline="0" noProof="0" dirty="0">
              <a:ln>
                <a:noFill/>
              </a:ln>
              <a:solidFill>
                <a:schemeClr val="bg1">
                  <a:lumMod val="50000"/>
                </a:schemeClr>
              </a:solidFill>
              <a:effectLst/>
              <a:uLnTx/>
              <a:uFillTx/>
              <a:latin typeface="Tahoma" pitchFamily="34" charset="0"/>
              <a:ea typeface="+mn-ea"/>
              <a:cs typeface="+mn-cs"/>
            </a:endParaRPr>
          </a:p>
        </p:txBody>
      </p:sp>
      <p:sp>
        <p:nvSpPr>
          <p:cNvPr id="12" name="Rettangolo 11"/>
          <p:cNvSpPr/>
          <p:nvPr/>
        </p:nvSpPr>
        <p:spPr>
          <a:xfrm>
            <a:off x="971600" y="1352957"/>
            <a:ext cx="7848872" cy="2862322"/>
          </a:xfrm>
          <a:prstGeom prst="rect">
            <a:avLst/>
          </a:prstGeom>
        </p:spPr>
        <p:txBody>
          <a:bodyPr wrap="square">
            <a:spAutoFit/>
          </a:bodyPr>
          <a:lstStyle/>
          <a:p>
            <a:pPr algn="just"/>
            <a:endParaRPr lang="it-IT" sz="1800" dirty="0" smtClean="0">
              <a:solidFill>
                <a:srgbClr val="002060"/>
              </a:solidFill>
              <a:latin typeface="Arial" pitchFamily="34" charset="0"/>
              <a:cs typeface="Arial" pitchFamily="34" charset="0"/>
            </a:endParaRPr>
          </a:p>
          <a:p>
            <a:pPr algn="just"/>
            <a:r>
              <a:rPr lang="it-IT" dirty="0" smtClean="0">
                <a:solidFill>
                  <a:srgbClr val="002060"/>
                </a:solidFill>
                <a:latin typeface="Arial" pitchFamily="34" charset="0"/>
                <a:cs typeface="Arial" pitchFamily="34" charset="0"/>
              </a:rPr>
              <a:t>T</a:t>
            </a:r>
            <a:r>
              <a:rPr lang="it-IT" sz="1800" dirty="0" smtClean="0">
                <a:solidFill>
                  <a:srgbClr val="002060"/>
                </a:solidFill>
                <a:latin typeface="Arial" pitchFamily="34" charset="0"/>
                <a:cs typeface="Arial" pitchFamily="34" charset="0"/>
              </a:rPr>
              <a:t>ale interpretazione sarebbe conforme ai principi della </a:t>
            </a:r>
            <a:r>
              <a:rPr lang="it-IT" sz="1800" b="1" dirty="0" smtClean="0">
                <a:solidFill>
                  <a:srgbClr val="002060"/>
                </a:solidFill>
                <a:latin typeface="Arial" pitchFamily="34" charset="0"/>
                <a:cs typeface="Arial" pitchFamily="34" charset="0"/>
              </a:rPr>
              <a:t>Direttiva Europea n. 104/2008</a:t>
            </a:r>
            <a:r>
              <a:rPr lang="it-IT" sz="1800" dirty="0" smtClean="0">
                <a:solidFill>
                  <a:srgbClr val="002060"/>
                </a:solidFill>
                <a:latin typeface="Arial" pitchFamily="34" charset="0"/>
                <a:cs typeface="Arial" pitchFamily="34" charset="0"/>
              </a:rPr>
              <a:t>, in tema di somministrazione che non prevede limiti all’utilizzo di tale istituto, così come ribadito dalla </a:t>
            </a:r>
            <a:r>
              <a:rPr lang="it-IT" sz="1800" b="1" dirty="0" smtClean="0">
                <a:solidFill>
                  <a:srgbClr val="002060"/>
                </a:solidFill>
                <a:latin typeface="Arial" pitchFamily="34" charset="0"/>
                <a:cs typeface="Arial" pitchFamily="34" charset="0"/>
              </a:rPr>
              <a:t>Corte di Giustizia con sentenza n. C/290/2012 dell’11 aprile 2013,</a:t>
            </a:r>
            <a:r>
              <a:rPr lang="it-IT" sz="1800" dirty="0" smtClean="0">
                <a:solidFill>
                  <a:srgbClr val="002060"/>
                </a:solidFill>
                <a:latin typeface="Arial" pitchFamily="34" charset="0"/>
                <a:cs typeface="Arial" pitchFamily="34" charset="0"/>
              </a:rPr>
              <a:t> la quale ha affermato come </a:t>
            </a:r>
            <a:r>
              <a:rPr lang="it-IT" sz="1800" u="sng" dirty="0" smtClean="0">
                <a:solidFill>
                  <a:srgbClr val="002060"/>
                </a:solidFill>
                <a:latin typeface="Arial" pitchFamily="34" charset="0"/>
                <a:cs typeface="Arial" pitchFamily="34" charset="0"/>
              </a:rPr>
              <a:t>il contratto a termine sia “cosa diversa” rispetto al rapporto di somministrazione e che i limiti del ricorso a tale ultima forma contrattuale non possa essere esteso alla somministrazione di lavoro.</a:t>
            </a:r>
          </a:p>
          <a:p>
            <a:pPr algn="just"/>
            <a:endParaRPr lang="it-IT" sz="1800" dirty="0" smtClean="0">
              <a:solidFill>
                <a:srgbClr val="002060"/>
              </a:solidFill>
              <a:latin typeface="Arial" pitchFamily="34" charset="0"/>
              <a:cs typeface="Arial" pitchFamily="34" charset="0"/>
            </a:endParaRPr>
          </a:p>
          <a:p>
            <a:pPr algn="just"/>
            <a:endParaRPr lang="it-IT" sz="1800" dirty="0" smtClean="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1"/>
          <p:cNvSpPr>
            <a:spLocks noGrp="1"/>
          </p:cNvSpPr>
          <p:nvPr>
            <p:ph type="title"/>
          </p:nvPr>
        </p:nvSpPr>
        <p:spPr>
          <a:xfrm>
            <a:off x="1331640" y="980728"/>
            <a:ext cx="6480720" cy="864096"/>
          </a:xfrm>
        </p:spPr>
        <p:txBody>
          <a:bodyPr>
            <a:normAutofit fontScale="90000"/>
          </a:bodyPr>
          <a:lstStyle/>
          <a:p>
            <a:pPr algn="ctr"/>
            <a:r>
              <a:rPr lang="it-IT" sz="2400" b="1" dirty="0" smtClean="0">
                <a:solidFill>
                  <a:srgbClr val="002060"/>
                </a:solidFill>
                <a:latin typeface="Arial" pitchFamily="34" charset="0"/>
                <a:cs typeface="Arial" pitchFamily="34" charset="0"/>
              </a:rPr>
              <a:t>IL DISTACCO:</a:t>
            </a:r>
            <a:r>
              <a:rPr lang="it-IT" sz="2000" b="1" dirty="0" smtClean="0">
                <a:solidFill>
                  <a:srgbClr val="002060"/>
                </a:solidFill>
                <a:latin typeface="Arial" pitchFamily="34" charset="0"/>
                <a:cs typeface="Arial" pitchFamily="34" charset="0"/>
              </a:rPr>
              <a:t/>
            </a:r>
            <a:br>
              <a:rPr lang="it-IT" sz="2000" b="1" dirty="0" smtClean="0">
                <a:solidFill>
                  <a:srgbClr val="002060"/>
                </a:solidFill>
                <a:latin typeface="Arial" pitchFamily="34" charset="0"/>
                <a:cs typeface="Arial" pitchFamily="34" charset="0"/>
              </a:rPr>
            </a:br>
            <a:r>
              <a:rPr lang="it-IT" sz="2000" b="1" dirty="0" smtClean="0">
                <a:solidFill>
                  <a:srgbClr val="002060"/>
                </a:solidFill>
                <a:latin typeface="Arial" pitchFamily="34" charset="0"/>
                <a:cs typeface="Arial" pitchFamily="34" charset="0"/>
              </a:rPr>
              <a:t> </a:t>
            </a:r>
            <a:br>
              <a:rPr lang="it-IT" sz="2000" b="1" dirty="0" smtClean="0">
                <a:solidFill>
                  <a:srgbClr val="002060"/>
                </a:solidFill>
                <a:latin typeface="Arial" pitchFamily="34" charset="0"/>
                <a:cs typeface="Arial" pitchFamily="34" charset="0"/>
              </a:rPr>
            </a:br>
            <a:r>
              <a:rPr lang="it-IT" sz="2000" b="1" dirty="0" smtClean="0">
                <a:solidFill>
                  <a:srgbClr val="002060"/>
                </a:solidFill>
                <a:latin typeface="Arial" pitchFamily="34" charset="0"/>
                <a:cs typeface="Arial" pitchFamily="34" charset="0"/>
              </a:rPr>
              <a:t>Art. 30 c. 1 </a:t>
            </a:r>
            <a:r>
              <a:rPr lang="it-IT" sz="2000" b="1" dirty="0" err="1" smtClean="0">
                <a:solidFill>
                  <a:srgbClr val="002060"/>
                </a:solidFill>
                <a:latin typeface="Arial" pitchFamily="34" charset="0"/>
                <a:cs typeface="Arial" pitchFamily="34" charset="0"/>
              </a:rPr>
              <a:t>D.lgs</a:t>
            </a:r>
            <a:r>
              <a:rPr lang="it-IT" sz="2000" b="1" dirty="0" smtClean="0">
                <a:solidFill>
                  <a:srgbClr val="002060"/>
                </a:solidFill>
                <a:latin typeface="Arial" pitchFamily="34" charset="0"/>
                <a:cs typeface="Arial" pitchFamily="34" charset="0"/>
              </a:rPr>
              <a:t> 276/2003</a:t>
            </a:r>
            <a:br>
              <a:rPr lang="it-IT" sz="2000" b="1" dirty="0" smtClean="0">
                <a:solidFill>
                  <a:srgbClr val="002060"/>
                </a:solidFill>
                <a:latin typeface="Arial" pitchFamily="34" charset="0"/>
                <a:cs typeface="Arial" pitchFamily="34" charset="0"/>
              </a:rPr>
            </a:br>
            <a:r>
              <a:rPr lang="it-IT" sz="2000" b="1" dirty="0" smtClean="0">
                <a:solidFill>
                  <a:srgbClr val="002060"/>
                </a:solidFill>
                <a:latin typeface="Arial" pitchFamily="34" charset="0"/>
                <a:cs typeface="Arial" pitchFamily="34" charset="0"/>
              </a:rPr>
              <a:t>art. 72 d. </a:t>
            </a:r>
            <a:r>
              <a:rPr lang="it-IT" sz="2000" b="1" dirty="0" err="1" smtClean="0">
                <a:solidFill>
                  <a:srgbClr val="002060"/>
                </a:solidFill>
                <a:latin typeface="Arial" pitchFamily="34" charset="0"/>
                <a:cs typeface="Arial" pitchFamily="34" charset="0"/>
              </a:rPr>
              <a:t>lgs</a:t>
            </a:r>
            <a:r>
              <a:rPr lang="it-IT" sz="2000" b="1" dirty="0" smtClean="0">
                <a:solidFill>
                  <a:srgbClr val="002060"/>
                </a:solidFill>
                <a:latin typeface="Arial" pitchFamily="34" charset="0"/>
                <a:cs typeface="Arial" pitchFamily="34" charset="0"/>
              </a:rPr>
              <a:t>. 72/200 in attuazione della direttiva 96/71/CE</a:t>
            </a:r>
            <a:br>
              <a:rPr lang="it-IT" sz="2000" b="1" dirty="0" smtClean="0">
                <a:solidFill>
                  <a:srgbClr val="002060"/>
                </a:solidFill>
                <a:latin typeface="Arial" pitchFamily="34" charset="0"/>
                <a:cs typeface="Arial" pitchFamily="34" charset="0"/>
              </a:rPr>
            </a:br>
            <a:endParaRPr lang="it-IT" sz="2000" b="1" dirty="0">
              <a:solidFill>
                <a:srgbClr val="002060"/>
              </a:solidFill>
              <a:latin typeface="Arial" pitchFamily="34" charset="0"/>
              <a:cs typeface="Arial" pitchFamily="34" charset="0"/>
            </a:endParaRPr>
          </a:p>
        </p:txBody>
      </p:sp>
      <p:sp>
        <p:nvSpPr>
          <p:cNvPr id="9"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3</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
        <p:nvSpPr>
          <p:cNvPr id="2" name="CasellaDiTesto 1"/>
          <p:cNvSpPr txBox="1"/>
          <p:nvPr/>
        </p:nvSpPr>
        <p:spPr>
          <a:xfrm>
            <a:off x="323528" y="2622391"/>
            <a:ext cx="8496944" cy="2246769"/>
          </a:xfrm>
          <a:prstGeom prst="rect">
            <a:avLst/>
          </a:prstGeom>
          <a:noFill/>
        </p:spPr>
        <p:txBody>
          <a:bodyPr wrap="square" rtlCol="0">
            <a:spAutoFit/>
          </a:bodyPr>
          <a:lstStyle/>
          <a:p>
            <a:pPr algn="just"/>
            <a:r>
              <a:rPr lang="it-IT" sz="2000" dirty="0" smtClean="0">
                <a:solidFill>
                  <a:srgbClr val="002060"/>
                </a:solidFill>
                <a:latin typeface="Arial"/>
                <a:cs typeface="Arial"/>
              </a:rPr>
              <a:t>Il distacco determina un mutamento temporaneo del luogo di esecuzione della prestazione lavorativa e una “delega” ad un altro datore di lavoro dell’esercizio del potere direttivo nei confronti del lavoratore.</a:t>
            </a:r>
          </a:p>
          <a:p>
            <a:pPr algn="just"/>
            <a:endParaRPr lang="it-IT" sz="2000" dirty="0">
              <a:solidFill>
                <a:srgbClr val="002060"/>
              </a:solidFill>
              <a:latin typeface="Arial"/>
              <a:cs typeface="Arial"/>
            </a:endParaRPr>
          </a:p>
          <a:p>
            <a:pPr algn="just"/>
            <a:r>
              <a:rPr lang="it-IT" sz="2000" dirty="0" smtClean="0">
                <a:solidFill>
                  <a:srgbClr val="002060"/>
                </a:solidFill>
                <a:latin typeface="Arial"/>
                <a:cs typeface="Arial"/>
              </a:rPr>
              <a:t>Il datore di lavoro per soddisfare un proprio </a:t>
            </a:r>
            <a:r>
              <a:rPr lang="it-IT" sz="2000" u="sng" dirty="0" smtClean="0">
                <a:solidFill>
                  <a:srgbClr val="002060"/>
                </a:solidFill>
                <a:latin typeface="Arial"/>
                <a:cs typeface="Arial"/>
              </a:rPr>
              <a:t>interesse</a:t>
            </a:r>
            <a:r>
              <a:rPr lang="it-IT" sz="2000" dirty="0" smtClean="0">
                <a:solidFill>
                  <a:srgbClr val="002060"/>
                </a:solidFill>
                <a:latin typeface="Arial"/>
                <a:cs typeface="Arial"/>
              </a:rPr>
              <a:t> pone </a:t>
            </a:r>
            <a:r>
              <a:rPr lang="it-IT" sz="2000" u="sng" dirty="0" smtClean="0">
                <a:solidFill>
                  <a:srgbClr val="002060"/>
                </a:solidFill>
                <a:latin typeface="Arial"/>
                <a:cs typeface="Arial"/>
              </a:rPr>
              <a:t>temporaneamente</a:t>
            </a:r>
            <a:r>
              <a:rPr lang="it-IT" sz="2000" dirty="0" smtClean="0">
                <a:solidFill>
                  <a:srgbClr val="002060"/>
                </a:solidFill>
                <a:latin typeface="Arial"/>
                <a:cs typeface="Arial"/>
              </a:rPr>
              <a:t>  il lavoratore a disposizione di un altro soggetto per l’esecuzione di una determinata attività lavorativa</a:t>
            </a:r>
            <a:endParaRPr lang="it-IT" sz="2000" dirty="0">
              <a:solidFill>
                <a:srgbClr val="002060"/>
              </a:solidFill>
              <a:latin typeface="Arial"/>
              <a:cs typeface="Aria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91680" y="260648"/>
            <a:ext cx="6165304" cy="639663"/>
          </a:xfrm>
        </p:spPr>
        <p:txBody>
          <a:bodyPr>
            <a:noAutofit/>
          </a:bodyPr>
          <a:lstStyle/>
          <a:p>
            <a:pPr algn="ctr"/>
            <a:r>
              <a:rPr lang="it-IT" sz="2000" b="1" dirty="0" smtClean="0">
                <a:solidFill>
                  <a:srgbClr val="002060"/>
                </a:solidFill>
                <a:latin typeface="Arial" pitchFamily="34" charset="0"/>
                <a:cs typeface="Arial" pitchFamily="34" charset="0"/>
              </a:rPr>
              <a:t>I CASI IN CUI LA SOMMINISTRAZIONE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 E’ VIETATA</a:t>
            </a:r>
          </a:p>
        </p:txBody>
      </p:sp>
      <p:sp>
        <p:nvSpPr>
          <p:cNvPr id="3" name="Segnaposto contenuto 2"/>
          <p:cNvSpPr>
            <a:spLocks noGrp="1"/>
          </p:cNvSpPr>
          <p:nvPr>
            <p:ph idx="1"/>
          </p:nvPr>
        </p:nvSpPr>
        <p:spPr>
          <a:xfrm>
            <a:off x="395536" y="1052736"/>
            <a:ext cx="8389440" cy="5184576"/>
          </a:xfrm>
        </p:spPr>
        <p:txBody>
          <a:bodyPr/>
          <a:lstStyle/>
          <a:p>
            <a:pPr marL="0" lvl="0" indent="0" algn="just">
              <a:defRPr/>
            </a:pPr>
            <a:endParaRPr lang="it-IT" sz="1800" dirty="0" smtClean="0">
              <a:solidFill>
                <a:srgbClr val="002060"/>
              </a:solidFill>
              <a:latin typeface="Arial" pitchFamily="34" charset="0"/>
              <a:cs typeface="Arial" pitchFamily="34" charset="0"/>
            </a:endParaRPr>
          </a:p>
          <a:p>
            <a:pPr>
              <a:buNone/>
            </a:pPr>
            <a:r>
              <a:rPr lang="it-IT" sz="1800" dirty="0" smtClean="0">
                <a:solidFill>
                  <a:srgbClr val="002060"/>
                </a:solidFill>
                <a:latin typeface="Arial" pitchFamily="34" charset="0"/>
                <a:cs typeface="Arial" pitchFamily="34" charset="0"/>
              </a:rPr>
              <a:t>Il contratto di somministrazione di lavoro è vietato:</a:t>
            </a:r>
            <a:br>
              <a:rPr lang="it-IT" sz="1800" dirty="0" smtClean="0">
                <a:solidFill>
                  <a:srgbClr val="002060"/>
                </a:solidFill>
                <a:latin typeface="Arial" pitchFamily="34" charset="0"/>
                <a:cs typeface="Arial" pitchFamily="34" charset="0"/>
              </a:rPr>
            </a:br>
            <a:endParaRPr lang="it-IT" sz="1800" dirty="0" smtClean="0">
              <a:solidFill>
                <a:srgbClr val="002060"/>
              </a:solidFill>
              <a:latin typeface="Arial" pitchFamily="34" charset="0"/>
              <a:cs typeface="Arial" pitchFamily="34" charset="0"/>
            </a:endParaRPr>
          </a:p>
          <a:p>
            <a:pPr>
              <a:buNone/>
            </a:pPr>
            <a:r>
              <a:rPr lang="it-IT" sz="1800" dirty="0" smtClean="0">
                <a:solidFill>
                  <a:srgbClr val="002060"/>
                </a:solidFill>
                <a:latin typeface="Arial" pitchFamily="34" charset="0"/>
                <a:cs typeface="Arial" pitchFamily="34" charset="0"/>
              </a:rPr>
              <a:t>a)  per la sostituzione di lavoratori che esercitano il diritto di sciopero; </a:t>
            </a:r>
          </a:p>
          <a:p>
            <a:pPr>
              <a:buNone/>
            </a:pPr>
            <a:r>
              <a:rPr lang="it-IT" sz="1800" dirty="0" smtClean="0">
                <a:solidFill>
                  <a:srgbClr val="002060"/>
                </a:solidFill>
                <a:latin typeface="Arial" pitchFamily="34" charset="0"/>
                <a:cs typeface="Arial" pitchFamily="34" charset="0"/>
              </a:rPr>
              <a:t>b)  presso unità produttive nelle quali si è proceduto, entro i sei mesi precedenti, a licenziamenti collettivi ai sensi degli </a:t>
            </a:r>
            <a:r>
              <a:rPr lang="it-IT" sz="1800" i="1" dirty="0" smtClean="0">
                <a:solidFill>
                  <a:srgbClr val="002060"/>
                </a:solidFill>
                <a:latin typeface="Arial" pitchFamily="34" charset="0"/>
                <a:cs typeface="Arial" pitchFamily="34" charset="0"/>
              </a:rPr>
              <a:t>articoli 4 e 24 della legge n. 223 del 1991</a:t>
            </a:r>
            <a:r>
              <a:rPr lang="it-IT" sz="1800" dirty="0" smtClean="0">
                <a:solidFill>
                  <a:srgbClr val="002060"/>
                </a:solidFill>
                <a:latin typeface="Arial" pitchFamily="34" charset="0"/>
                <a:cs typeface="Arial" pitchFamily="34" charset="0"/>
              </a:rPr>
              <a:t>, che hanno riguardato lavoratori adibiti alle stesse mansioni cui si riferisce il contratto di somministrazione di lavoro, salvo che il contratto sia concluso per provvedere alla sostituzione di lavoratori assenti o abbia una durata iniziale non superiore a tre mesi; </a:t>
            </a:r>
          </a:p>
          <a:p>
            <a:pPr>
              <a:buNone/>
            </a:pPr>
            <a:r>
              <a:rPr lang="it-IT" sz="1800" dirty="0" smtClean="0">
                <a:solidFill>
                  <a:srgbClr val="002060"/>
                </a:solidFill>
                <a:latin typeface="Arial" pitchFamily="34" charset="0"/>
                <a:cs typeface="Arial" pitchFamily="34" charset="0"/>
              </a:rPr>
              <a:t>c)  presso unità produttive nelle quali sono operanti una sospensione del lavoro o una riduzione dell'orario in regime di cassa integrazione guadagni, che interessano lavoratori adibiti alle stesse mansioni cui si riferisce il contratto di somministrazione di lavoro; </a:t>
            </a:r>
          </a:p>
          <a:p>
            <a:pPr>
              <a:buNone/>
            </a:pPr>
            <a:r>
              <a:rPr lang="it-IT" sz="1800" dirty="0" smtClean="0">
                <a:solidFill>
                  <a:srgbClr val="002060"/>
                </a:solidFill>
                <a:latin typeface="Arial" pitchFamily="34" charset="0"/>
                <a:cs typeface="Arial" pitchFamily="34" charset="0"/>
              </a:rPr>
              <a:t>d)  da parte di datori di lavoro che non abbiano effettuato la valutazione dei rischi in applicazione della normativa di tutela della salute e della sicurezza dei lavoratori.</a:t>
            </a:r>
          </a:p>
          <a:p>
            <a:pPr marL="0" lvl="0" indent="0" algn="just">
              <a:defRPr/>
            </a:pPr>
            <a:endParaRPr lang="it-IT" sz="1800" dirty="0" smtClean="0">
              <a:solidFill>
                <a:srgbClr val="002060"/>
              </a:solidFill>
              <a:latin typeface="Arial" pitchFamily="34" charset="0"/>
              <a:cs typeface="Arial" pitchFamily="34" charset="0"/>
            </a:endParaRPr>
          </a:p>
          <a:p>
            <a:pPr marL="0" lvl="0" indent="0" algn="just">
              <a:defRPr/>
            </a:pPr>
            <a:endParaRPr lang="it-IT" sz="1800" dirty="0" smtClean="0">
              <a:solidFill>
                <a:srgbClr val="002060"/>
              </a:solidFill>
              <a:latin typeface="Arial" pitchFamily="34" charset="0"/>
              <a:cs typeface="Arial" pitchFamily="34" charset="0"/>
            </a:endParaRPr>
          </a:p>
        </p:txBody>
      </p:sp>
      <p:sp>
        <p:nvSpPr>
          <p:cNvPr id="8" name="Segnaposto numero diapositiva 2"/>
          <p:cNvSpPr txBox="1">
            <a:spLocks/>
          </p:cNvSpPr>
          <p:nvPr/>
        </p:nvSpPr>
        <p:spPr>
          <a:xfrm>
            <a:off x="3492500" y="6331530"/>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100" b="0" i="0" u="none" strike="noStrike" kern="1200" cap="none" spc="0" normalizeH="0" baseline="0" noProof="0" smtClean="0">
                <a:ln>
                  <a:noFill/>
                </a:ln>
                <a:solidFill>
                  <a:schemeClr val="bg1">
                    <a:lumMod val="50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30</a:t>
            </a:fld>
            <a:endParaRPr kumimoji="0" lang="it-IT" sz="1100" b="0" i="0" u="none" strike="noStrike" kern="1200" cap="none" spc="0" normalizeH="0" baseline="0" noProof="0" dirty="0">
              <a:ln>
                <a:noFill/>
              </a:ln>
              <a:solidFill>
                <a:schemeClr val="bg1">
                  <a:lumMod val="50000"/>
                </a:schemeClr>
              </a:solidFill>
              <a:effectLst/>
              <a:uLnTx/>
              <a:uFillTx/>
              <a:latin typeface="Tahoma" pitchFamily="34" charset="0"/>
              <a:ea typeface="+mn-ea"/>
              <a:cs typeface="+mn-cs"/>
            </a:endParaRPr>
          </a:p>
        </p:txBody>
      </p:sp>
      <p:sp>
        <p:nvSpPr>
          <p:cNvPr id="12" name="CasellaDiTesto 11"/>
          <p:cNvSpPr txBox="1"/>
          <p:nvPr/>
        </p:nvSpPr>
        <p:spPr>
          <a:xfrm>
            <a:off x="3275856" y="5661248"/>
            <a:ext cx="184731" cy="369332"/>
          </a:xfrm>
          <a:prstGeom prst="rect">
            <a:avLst/>
          </a:prstGeom>
          <a:noFill/>
        </p:spPr>
        <p:txBody>
          <a:bodyPr wrap="none" rtlCol="0">
            <a:spAutoFit/>
          </a:bodyPr>
          <a:lstStyle/>
          <a:p>
            <a:endParaRPr lang="it-IT" dirty="0">
              <a:solidFill>
                <a:srgbClr val="00206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2"/>
          <p:cNvSpPr txBox="1">
            <a:spLocks/>
          </p:cNvSpPr>
          <p:nvPr/>
        </p:nvSpPr>
        <p:spPr bwMode="auto">
          <a:xfrm>
            <a:off x="1115616" y="1988840"/>
            <a:ext cx="7056784" cy="2232248"/>
          </a:xfrm>
          <a:prstGeom prst="rect">
            <a:avLst/>
          </a:prstGeom>
          <a:ln w="38100">
            <a:solidFill>
              <a:schemeClr val="bg1"/>
            </a:solidFill>
            <a:prstDash val="dash"/>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85000"/>
              </a:lnSpc>
              <a:spcBef>
                <a:spcPct val="0"/>
              </a:spcBef>
              <a:spcAft>
                <a:spcPct val="0"/>
              </a:spcAft>
              <a:buClrTx/>
              <a:buSzTx/>
              <a:buFontTx/>
              <a:buNone/>
              <a:tabLst/>
              <a:defRPr/>
            </a:pPr>
            <a:endParaRPr kumimoji="0" lang="it-IT" sz="4400" b="1" i="1" u="none" strike="noStrike" kern="0" cap="none" spc="0" normalizeH="0" baseline="0" noProof="0" dirty="0" smtClean="0">
              <a:ln>
                <a:noFill/>
              </a:ln>
              <a:solidFill>
                <a:srgbClr val="002060"/>
              </a:solidFill>
              <a:effectLst/>
              <a:uLnTx/>
              <a:uFillTx/>
              <a:latin typeface="Arial" pitchFamily="34" charset="0"/>
              <a:ea typeface="+mj-ea"/>
              <a:cs typeface="Arial" pitchFamily="34" charset="0"/>
            </a:endParaRPr>
          </a:p>
          <a:p>
            <a:pPr marL="0" marR="0" lvl="0" indent="0" algn="ctr" defTabSz="914400" rtl="0" eaLnBrk="0" fontAlgn="base" latinLnBrk="0" hangingPunct="0">
              <a:lnSpc>
                <a:spcPct val="85000"/>
              </a:lnSpc>
              <a:spcBef>
                <a:spcPct val="0"/>
              </a:spcBef>
              <a:spcAft>
                <a:spcPct val="0"/>
              </a:spcAft>
              <a:buClrTx/>
              <a:buSzTx/>
              <a:buFontTx/>
              <a:buNone/>
              <a:tabLst/>
              <a:defRPr/>
            </a:pPr>
            <a:r>
              <a:rPr kumimoji="0" lang="it-IT" sz="2500" b="1" i="1" u="none" strike="noStrike" kern="0" cap="none" spc="0" normalizeH="0" baseline="0" noProof="0" dirty="0" smtClean="0">
                <a:ln>
                  <a:noFill/>
                </a:ln>
                <a:solidFill>
                  <a:srgbClr val="002060"/>
                </a:solidFill>
                <a:effectLst/>
                <a:uLnTx/>
                <a:uFillTx/>
                <a:latin typeface="Arial" pitchFamily="34" charset="0"/>
                <a:ea typeface="+mj-ea"/>
                <a:cs typeface="Arial" pitchFamily="34" charset="0"/>
              </a:rPr>
              <a:t>LA SOMMINISTRAZIONE A TEMPO INDETERMINATO</a:t>
            </a:r>
          </a:p>
          <a:p>
            <a:pPr marL="0" marR="0" lvl="0" indent="0" algn="ctr" defTabSz="914400" rtl="0" eaLnBrk="0" fontAlgn="base" latinLnBrk="0" hangingPunct="0">
              <a:lnSpc>
                <a:spcPct val="85000"/>
              </a:lnSpc>
              <a:spcBef>
                <a:spcPct val="0"/>
              </a:spcBef>
              <a:spcAft>
                <a:spcPct val="0"/>
              </a:spcAft>
              <a:buClrTx/>
              <a:buSzTx/>
              <a:buFontTx/>
              <a:buNone/>
              <a:tabLst/>
              <a:defRPr/>
            </a:pPr>
            <a:r>
              <a:rPr kumimoji="0" lang="it-IT" sz="4400" b="1" i="0" u="none" strike="noStrike" kern="0" cap="none" spc="0" normalizeH="0" baseline="0" noProof="0" dirty="0" smtClean="0">
                <a:ln>
                  <a:noFill/>
                </a:ln>
                <a:solidFill>
                  <a:srgbClr val="001978"/>
                </a:solidFill>
                <a:effectLst/>
                <a:uLnTx/>
                <a:uFillTx/>
                <a:latin typeface="Times New Roman" pitchFamily="18" charset="0"/>
                <a:ea typeface="+mj-ea"/>
                <a:cs typeface="Times New Roman" pitchFamily="18" charset="0"/>
              </a:rPr>
              <a:t/>
            </a:r>
            <a:br>
              <a:rPr kumimoji="0" lang="it-IT" sz="4400" b="1" i="0" u="none" strike="noStrike" kern="0" cap="none" spc="0" normalizeH="0" baseline="0" noProof="0" dirty="0" smtClean="0">
                <a:ln>
                  <a:noFill/>
                </a:ln>
                <a:solidFill>
                  <a:srgbClr val="001978"/>
                </a:solidFill>
                <a:effectLst/>
                <a:uLnTx/>
                <a:uFillTx/>
                <a:latin typeface="Times New Roman" pitchFamily="18" charset="0"/>
                <a:ea typeface="+mj-ea"/>
                <a:cs typeface="Times New Roman" pitchFamily="18" charset="0"/>
              </a:rPr>
            </a:br>
            <a:r>
              <a:rPr kumimoji="0" lang="it-IT" sz="4400" b="1" i="0" u="none" strike="noStrike" kern="0" cap="none" spc="0" normalizeH="0" baseline="0" noProof="0" dirty="0" smtClean="0">
                <a:ln>
                  <a:noFill/>
                </a:ln>
                <a:solidFill>
                  <a:srgbClr val="001978"/>
                </a:solidFill>
                <a:effectLst/>
                <a:uLnTx/>
                <a:uFillTx/>
                <a:latin typeface="Times New Roman" pitchFamily="18" charset="0"/>
                <a:ea typeface="+mj-ea"/>
                <a:cs typeface="Times New Roman" pitchFamily="18" charset="0"/>
              </a:rPr>
              <a:t/>
            </a:r>
            <a:br>
              <a:rPr kumimoji="0" lang="it-IT" sz="4400" b="1" i="0" u="none" strike="noStrike" kern="0" cap="none" spc="0" normalizeH="0" baseline="0" noProof="0" dirty="0" smtClean="0">
                <a:ln>
                  <a:noFill/>
                </a:ln>
                <a:solidFill>
                  <a:srgbClr val="001978"/>
                </a:solidFill>
                <a:effectLst/>
                <a:uLnTx/>
                <a:uFillTx/>
                <a:latin typeface="Times New Roman" pitchFamily="18" charset="0"/>
                <a:ea typeface="+mj-ea"/>
                <a:cs typeface="Times New Roman" pitchFamily="18" charset="0"/>
              </a:rPr>
            </a:br>
            <a:r>
              <a:rPr kumimoji="0" lang="it-IT" sz="4400" b="0" i="1" u="none" strike="noStrike" kern="0" cap="none" spc="0" normalizeH="0" baseline="0" noProof="0" dirty="0" smtClean="0">
                <a:ln>
                  <a:noFill/>
                </a:ln>
                <a:solidFill>
                  <a:srgbClr val="001978"/>
                </a:solidFill>
                <a:effectLst/>
                <a:uLnTx/>
                <a:uFillTx/>
                <a:latin typeface="+mj-lt"/>
                <a:ea typeface="+mj-ea"/>
                <a:cs typeface="+mj-cs"/>
              </a:rPr>
              <a:t/>
            </a:r>
            <a:br>
              <a:rPr kumimoji="0" lang="it-IT" sz="4400" b="0" i="1" u="none" strike="noStrike" kern="0" cap="none" spc="0" normalizeH="0" baseline="0" noProof="0" dirty="0" smtClean="0">
                <a:ln>
                  <a:noFill/>
                </a:ln>
                <a:solidFill>
                  <a:srgbClr val="001978"/>
                </a:solidFill>
                <a:effectLst/>
                <a:uLnTx/>
                <a:uFillTx/>
                <a:latin typeface="+mj-lt"/>
                <a:ea typeface="+mj-ea"/>
                <a:cs typeface="+mj-cs"/>
              </a:rPr>
            </a:br>
            <a:endParaRPr kumimoji="0" lang="it-IT" sz="4400" b="0" i="1" u="none" strike="noStrike" kern="0" cap="none" spc="0" normalizeH="0" baseline="0" noProof="0" dirty="0">
              <a:ln>
                <a:noFill/>
              </a:ln>
              <a:solidFill>
                <a:srgbClr val="001978"/>
              </a:solidFill>
              <a:effectLst/>
              <a:uLnTx/>
              <a:uFillTx/>
              <a:latin typeface="+mj-lt"/>
              <a:ea typeface="+mj-ea"/>
              <a:cs typeface="+mj-cs"/>
            </a:endParaRPr>
          </a:p>
        </p:txBody>
      </p:sp>
      <p:sp>
        <p:nvSpPr>
          <p:cNvPr id="13" name="Segnaposto numero diapositiva 2"/>
          <p:cNvSpPr txBox="1">
            <a:spLocks/>
          </p:cNvSpPr>
          <p:nvPr/>
        </p:nvSpPr>
        <p:spPr>
          <a:xfrm>
            <a:off x="3492500" y="6331530"/>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100" b="0" i="0" u="none" strike="noStrike" kern="1200" cap="none" spc="0" normalizeH="0" baseline="0" noProof="0" smtClean="0">
                <a:ln>
                  <a:noFill/>
                </a:ln>
                <a:solidFill>
                  <a:schemeClr val="bg1">
                    <a:lumMod val="50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31</a:t>
            </a:fld>
            <a:endParaRPr kumimoji="0" lang="it-IT" sz="1100" b="0" i="0" u="none" strike="noStrike" kern="1200" cap="none" spc="0" normalizeH="0" baseline="0" noProof="0" dirty="0">
              <a:ln>
                <a:noFill/>
              </a:ln>
              <a:solidFill>
                <a:schemeClr val="bg1">
                  <a:lumMod val="50000"/>
                </a:schemeClr>
              </a:solidFill>
              <a:effectLst/>
              <a:uLnTx/>
              <a:uFillTx/>
              <a:latin typeface="Tahoma" pitchFamily="34" charset="0"/>
              <a:ea typeface="+mn-ea"/>
              <a:cs typeface="+mn-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87624" y="0"/>
            <a:ext cx="8229600" cy="724942"/>
          </a:xfrm>
        </p:spPr>
        <p:txBody>
          <a:bodyPr/>
          <a:lstStyle/>
          <a:p>
            <a:pPr algn="ctr"/>
            <a:r>
              <a:rPr lang="it-IT" sz="2000" b="1" dirty="0" smtClean="0">
                <a:solidFill>
                  <a:srgbClr val="002060"/>
                </a:solidFill>
                <a:latin typeface="Arial" pitchFamily="34" charset="0"/>
                <a:cs typeface="Arial" pitchFamily="34" charset="0"/>
              </a:rPr>
              <a:t>SOMMINISTRAZIONE A TEMPO INDETERMINATO</a:t>
            </a:r>
            <a:endParaRPr lang="it-IT" sz="2000" b="1" dirty="0">
              <a:solidFill>
                <a:srgbClr val="002060"/>
              </a:solidFill>
              <a:latin typeface="Arial" pitchFamily="34" charset="0"/>
              <a:cs typeface="Arial" pitchFamily="34" charset="0"/>
            </a:endParaRPr>
          </a:p>
        </p:txBody>
      </p:sp>
      <p:sp>
        <p:nvSpPr>
          <p:cNvPr id="11" name="Segnaposto testo 10"/>
          <p:cNvSpPr>
            <a:spLocks noGrp="1"/>
          </p:cNvSpPr>
          <p:nvPr>
            <p:ph type="body" sz="quarter" idx="3"/>
          </p:nvPr>
        </p:nvSpPr>
        <p:spPr>
          <a:xfrm>
            <a:off x="0" y="476672"/>
            <a:ext cx="4041775" cy="906115"/>
          </a:xfrm>
        </p:spPr>
        <p:txBody>
          <a:bodyPr/>
          <a:lstStyle/>
          <a:p>
            <a:pPr marL="342900" indent="-342900" algn="ctr">
              <a:lnSpc>
                <a:spcPct val="100000"/>
              </a:lnSpc>
              <a:defRPr/>
            </a:pPr>
            <a:r>
              <a:rPr lang="it-IT" sz="1500" i="1" dirty="0" smtClean="0">
                <a:solidFill>
                  <a:srgbClr val="002060"/>
                </a:solidFill>
                <a:latin typeface="Arial" pitchFamily="34" charset="0"/>
                <a:cs typeface="Arial" pitchFamily="34" charset="0"/>
              </a:rPr>
              <a:t>ART. 20 COMMA 3 </a:t>
            </a:r>
            <a:r>
              <a:rPr lang="it-IT" sz="1500" i="1" dirty="0" err="1" smtClean="0">
                <a:solidFill>
                  <a:srgbClr val="002060"/>
                </a:solidFill>
                <a:latin typeface="Arial" pitchFamily="34" charset="0"/>
                <a:cs typeface="Arial" pitchFamily="34" charset="0"/>
              </a:rPr>
              <a:t>D.LGS.</a:t>
            </a:r>
            <a:r>
              <a:rPr lang="it-IT" sz="1500" i="1" dirty="0" smtClean="0">
                <a:solidFill>
                  <a:srgbClr val="002060"/>
                </a:solidFill>
                <a:latin typeface="Arial" pitchFamily="34" charset="0"/>
                <a:cs typeface="Arial" pitchFamily="34" charset="0"/>
              </a:rPr>
              <a:t> 276/2003</a:t>
            </a:r>
          </a:p>
          <a:p>
            <a:endParaRPr lang="it-IT" dirty="0"/>
          </a:p>
        </p:txBody>
      </p:sp>
      <p:sp>
        <p:nvSpPr>
          <p:cNvPr id="12" name="Segnaposto contenuto 11"/>
          <p:cNvSpPr>
            <a:spLocks noGrp="1"/>
          </p:cNvSpPr>
          <p:nvPr>
            <p:ph sz="quarter" idx="4"/>
          </p:nvPr>
        </p:nvSpPr>
        <p:spPr>
          <a:xfrm>
            <a:off x="179512" y="1196752"/>
            <a:ext cx="4247455" cy="5085184"/>
          </a:xfrm>
        </p:spPr>
        <p:txBody>
          <a:bodyPr>
            <a:normAutofit lnSpcReduction="10000"/>
          </a:bodyPr>
          <a:lstStyle/>
          <a:p>
            <a:pPr lvl="0" algn="just">
              <a:buNone/>
              <a:defRPr/>
            </a:pPr>
            <a:r>
              <a:rPr lang="it-IT" sz="900" i="1" dirty="0" smtClean="0">
                <a:solidFill>
                  <a:srgbClr val="002060"/>
                </a:solidFill>
                <a:latin typeface="Arial" pitchFamily="34" charset="0"/>
                <a:cs typeface="Arial" pitchFamily="34" charset="0"/>
              </a:rPr>
              <a:t>Il contratto di somministrazione di lavoro può essere concluso a termine o a tempo indeterminato. La somministrazione di lavoro a tempo indeterminato è ammessa: </a:t>
            </a:r>
          </a:p>
          <a:p>
            <a:pPr lvl="0" algn="just">
              <a:defRPr/>
            </a:pPr>
            <a:endParaRPr lang="it-IT" sz="900" i="1" dirty="0" smtClean="0">
              <a:solidFill>
                <a:srgbClr val="002060"/>
              </a:solidFill>
              <a:latin typeface="Arial" pitchFamily="34" charset="0"/>
              <a:cs typeface="Arial" pitchFamily="34" charset="0"/>
            </a:endParaRPr>
          </a:p>
          <a:p>
            <a:pPr lvl="0" algn="just">
              <a:buNone/>
              <a:defRPr/>
            </a:pPr>
            <a:r>
              <a:rPr lang="it-IT" sz="900" i="1" dirty="0" smtClean="0">
                <a:solidFill>
                  <a:srgbClr val="002060"/>
                </a:solidFill>
                <a:latin typeface="Arial" pitchFamily="34" charset="0"/>
                <a:cs typeface="Arial" pitchFamily="34" charset="0"/>
              </a:rPr>
              <a:t>a) per servizi di consulenza e assistenza nel settore informatico, compresa la progettazione e manutenzione di reti intranet e extranet, siti internet, sistemi informatici, sviluppo di software applicativo, caricamento dati;</a:t>
            </a:r>
          </a:p>
          <a:p>
            <a:pPr lvl="0" algn="just">
              <a:buNone/>
              <a:defRPr/>
            </a:pPr>
            <a:r>
              <a:rPr lang="it-IT" sz="900" i="1" dirty="0" smtClean="0">
                <a:solidFill>
                  <a:srgbClr val="002060"/>
                </a:solidFill>
                <a:latin typeface="Arial" pitchFamily="34" charset="0"/>
                <a:cs typeface="Arial" pitchFamily="34" charset="0"/>
              </a:rPr>
              <a:t>b) per servizi di pulizia, custodia, portineria;</a:t>
            </a:r>
          </a:p>
          <a:p>
            <a:pPr lvl="0" algn="just">
              <a:buNone/>
              <a:defRPr/>
            </a:pPr>
            <a:r>
              <a:rPr lang="it-IT" sz="900" i="1" dirty="0" smtClean="0">
                <a:solidFill>
                  <a:srgbClr val="002060"/>
                </a:solidFill>
                <a:latin typeface="Arial" pitchFamily="34" charset="0"/>
                <a:cs typeface="Arial" pitchFamily="34" charset="0"/>
              </a:rPr>
              <a:t>c) per servizi, da e per lo stabilimento, di trasporto di persone e di trasporto e movimentazione di macchinari e merci;</a:t>
            </a:r>
          </a:p>
          <a:p>
            <a:pPr lvl="0" algn="just">
              <a:buNone/>
              <a:defRPr/>
            </a:pPr>
            <a:r>
              <a:rPr lang="it-IT" sz="900" i="1" dirty="0" smtClean="0">
                <a:solidFill>
                  <a:srgbClr val="002060"/>
                </a:solidFill>
                <a:latin typeface="Arial" pitchFamily="34" charset="0"/>
                <a:cs typeface="Arial" pitchFamily="34" charset="0"/>
              </a:rPr>
              <a:t>d) per la gestione di biblioteche, parchi, musei, archivi, magazzini, nonché servizi di economato;</a:t>
            </a:r>
          </a:p>
          <a:p>
            <a:pPr lvl="0" algn="just">
              <a:buNone/>
              <a:defRPr/>
            </a:pPr>
            <a:r>
              <a:rPr lang="it-IT" sz="900" i="1" dirty="0" smtClean="0">
                <a:solidFill>
                  <a:srgbClr val="002060"/>
                </a:solidFill>
                <a:latin typeface="Arial" pitchFamily="34" charset="0"/>
                <a:cs typeface="Arial" pitchFamily="34" charset="0"/>
              </a:rPr>
              <a:t>e) per attività di consulenza direzionale, assistenza alla certificazione, programmazione delle risorse, sviluppo organizzativo e cambiamento, gestione del personale, ricerca e selezione del personale;</a:t>
            </a:r>
          </a:p>
          <a:p>
            <a:pPr lvl="0" algn="just">
              <a:buNone/>
              <a:defRPr/>
            </a:pPr>
            <a:r>
              <a:rPr lang="it-IT" sz="900" i="1" dirty="0" smtClean="0">
                <a:solidFill>
                  <a:srgbClr val="002060"/>
                </a:solidFill>
                <a:latin typeface="Arial" pitchFamily="34" charset="0"/>
                <a:cs typeface="Arial" pitchFamily="34" charset="0"/>
              </a:rPr>
              <a:t>f) per attività di marketing, analisi di mercato, organizzazione della funzione commerciale;</a:t>
            </a:r>
          </a:p>
          <a:p>
            <a:pPr lvl="0" algn="just">
              <a:buNone/>
              <a:defRPr/>
            </a:pPr>
            <a:r>
              <a:rPr lang="it-IT" sz="900" i="1" dirty="0" smtClean="0">
                <a:solidFill>
                  <a:srgbClr val="002060"/>
                </a:solidFill>
                <a:latin typeface="Arial" pitchFamily="34" charset="0"/>
                <a:cs typeface="Arial" pitchFamily="34" charset="0"/>
              </a:rPr>
              <a:t>g) per la gestione di </a:t>
            </a:r>
            <a:r>
              <a:rPr lang="it-IT" sz="900" i="1" dirty="0" err="1" smtClean="0">
                <a:solidFill>
                  <a:srgbClr val="002060"/>
                </a:solidFill>
                <a:latin typeface="Arial" pitchFamily="34" charset="0"/>
                <a:cs typeface="Arial" pitchFamily="34" charset="0"/>
              </a:rPr>
              <a:t>call-center</a:t>
            </a:r>
            <a:r>
              <a:rPr lang="it-IT" sz="900" i="1" dirty="0" smtClean="0">
                <a:solidFill>
                  <a:srgbClr val="002060"/>
                </a:solidFill>
                <a:latin typeface="Arial" pitchFamily="34" charset="0"/>
                <a:cs typeface="Arial" pitchFamily="34" charset="0"/>
              </a:rPr>
              <a:t>, nonché per l'avvio di nuove iniziative imprenditoriali nelle aree Obiettivo 1 di cui al regolamento (CE) n. 1260/1999 del Consiglio, del 21 giugno 1999, recante disposizioni generali sui Fondi strutturali;</a:t>
            </a:r>
          </a:p>
          <a:p>
            <a:pPr lvl="0" algn="just">
              <a:buNone/>
              <a:defRPr/>
            </a:pPr>
            <a:r>
              <a:rPr lang="it-IT" sz="900" i="1" dirty="0" smtClean="0">
                <a:solidFill>
                  <a:srgbClr val="002060"/>
                </a:solidFill>
                <a:latin typeface="Arial" pitchFamily="34" charset="0"/>
                <a:cs typeface="Arial" pitchFamily="34" charset="0"/>
              </a:rPr>
              <a:t>h) per costruzioni edilizie all'interno degli stabilimenti, per installazioni o smontaggio di impianti e macchinari, per particolari attività produttive, con specifico riferimento all'edilizia e alla cantieristica navale, le quali richiedano più fasi successive di lavorazione, l'impiego di manodopera diversa per specializzazione da quella normalmente impiegata nell'impresa;</a:t>
            </a:r>
          </a:p>
          <a:p>
            <a:pPr lvl="0" algn="just">
              <a:buNone/>
              <a:defRPr/>
            </a:pPr>
            <a:r>
              <a:rPr lang="it-IT" sz="900" i="1" dirty="0" smtClean="0">
                <a:solidFill>
                  <a:srgbClr val="002060"/>
                </a:solidFill>
                <a:latin typeface="Arial" pitchFamily="34" charset="0"/>
                <a:cs typeface="Arial" pitchFamily="34" charset="0"/>
              </a:rPr>
              <a:t>i) in tutti gli altri casi previsti dai contratti collettivi di lavoro nazionali, territoriali o aziendali stipulati da associazioni dei datori e prestatori di lavoro comparativamente più rappresentative;</a:t>
            </a:r>
          </a:p>
          <a:p>
            <a:pPr lvl="0" algn="just">
              <a:buNone/>
              <a:defRPr/>
            </a:pPr>
            <a:r>
              <a:rPr lang="it-IT" sz="900" i="1" dirty="0" smtClean="0">
                <a:solidFill>
                  <a:srgbClr val="002060"/>
                </a:solidFill>
                <a:latin typeface="Arial" pitchFamily="34" charset="0"/>
                <a:cs typeface="Arial" pitchFamily="34" charset="0"/>
              </a:rPr>
              <a:t>i-bis) in tutti i settori produttivi, pubblici e privati, per l'esecuzione di servizi di cura e assistenza alla persona e di sostegno alla famiglia.</a:t>
            </a:r>
          </a:p>
          <a:p>
            <a:pPr lvl="0" algn="just">
              <a:buNone/>
              <a:defRPr/>
            </a:pPr>
            <a:r>
              <a:rPr lang="it-IT" sz="900" i="1" dirty="0" smtClean="0">
                <a:solidFill>
                  <a:srgbClr val="002060"/>
                </a:solidFill>
                <a:latin typeface="Arial" pitchFamily="34" charset="0"/>
                <a:cs typeface="Arial" pitchFamily="34" charset="0"/>
              </a:rPr>
              <a:t>i-ter) </a:t>
            </a:r>
            <a:r>
              <a:rPr lang="it-IT" sz="900" b="1" i="1" u="sng" dirty="0" smtClean="0">
                <a:solidFill>
                  <a:srgbClr val="002060"/>
                </a:solidFill>
                <a:latin typeface="Arial" pitchFamily="34" charset="0"/>
                <a:cs typeface="Arial" pitchFamily="34" charset="0"/>
              </a:rPr>
              <a:t>in tutti i settori produttivi, in caso di utilizzo da parte del somministratore di uno o più lavoratori assunti con contratto di apprendistato</a:t>
            </a:r>
            <a:r>
              <a:rPr lang="it-IT" sz="1000" i="1" dirty="0" smtClean="0">
                <a:solidFill>
                  <a:srgbClr val="002060"/>
                </a:solidFill>
                <a:latin typeface="Arial" pitchFamily="34" charset="0"/>
                <a:cs typeface="Arial" pitchFamily="34" charset="0"/>
              </a:rPr>
              <a:t>”.</a:t>
            </a:r>
          </a:p>
          <a:p>
            <a:pPr marL="0" lvl="0" algn="just">
              <a:lnSpc>
                <a:spcPct val="90000"/>
              </a:lnSpc>
              <a:spcBef>
                <a:spcPts val="0"/>
              </a:spcBef>
              <a:defRPr/>
            </a:pPr>
            <a:endParaRPr lang="it-IT" sz="1000" dirty="0" smtClean="0">
              <a:solidFill>
                <a:srgbClr val="002060"/>
              </a:solidFill>
              <a:effectLst>
                <a:outerShdw blurRad="38100" dist="38100" dir="2700000" algn="tl">
                  <a:srgbClr val="C0C0C0"/>
                </a:outerShdw>
              </a:effectLst>
              <a:latin typeface="Arial" pitchFamily="34" charset="0"/>
              <a:cs typeface="Arial" pitchFamily="34" charset="0"/>
            </a:endParaRPr>
          </a:p>
          <a:p>
            <a:endParaRPr lang="it-IT" sz="1000" dirty="0"/>
          </a:p>
        </p:txBody>
      </p:sp>
      <p:sp>
        <p:nvSpPr>
          <p:cNvPr id="15" name="Segnaposto testo 9"/>
          <p:cNvSpPr>
            <a:spLocks noGrp="1"/>
          </p:cNvSpPr>
          <p:nvPr>
            <p:ph type="body" idx="1"/>
          </p:nvPr>
        </p:nvSpPr>
        <p:spPr>
          <a:xfrm>
            <a:off x="4499992" y="692696"/>
            <a:ext cx="4040188" cy="720080"/>
          </a:xfrm>
        </p:spPr>
        <p:txBody>
          <a:bodyPr>
            <a:normAutofit lnSpcReduction="10000"/>
          </a:bodyPr>
          <a:lstStyle/>
          <a:p>
            <a:pPr marL="342900" indent="-342900" algn="ctr">
              <a:lnSpc>
                <a:spcPct val="100000"/>
              </a:lnSpc>
            </a:pPr>
            <a:r>
              <a:rPr lang="it-IT" sz="1500" i="1" dirty="0" smtClean="0">
                <a:solidFill>
                  <a:srgbClr val="002060"/>
                </a:solidFill>
                <a:latin typeface="Arial" pitchFamily="34" charset="0"/>
                <a:cs typeface="Arial" pitchFamily="34" charset="0"/>
              </a:rPr>
              <a:t>D. </a:t>
            </a:r>
            <a:r>
              <a:rPr lang="it-IT" sz="1500" i="1" dirty="0" err="1" smtClean="0">
                <a:solidFill>
                  <a:srgbClr val="002060"/>
                </a:solidFill>
                <a:latin typeface="Arial" pitchFamily="34" charset="0"/>
                <a:cs typeface="Arial" pitchFamily="34" charset="0"/>
              </a:rPr>
              <a:t>lgs</a:t>
            </a:r>
            <a:r>
              <a:rPr lang="it-IT" sz="1500" i="1" dirty="0" smtClean="0">
                <a:solidFill>
                  <a:srgbClr val="002060"/>
                </a:solidFill>
                <a:latin typeface="Arial" pitchFamily="34" charset="0"/>
                <a:cs typeface="Arial" pitchFamily="34" charset="0"/>
              </a:rPr>
              <a:t>. n. 81 del 15 giugno 2015</a:t>
            </a:r>
            <a:br>
              <a:rPr lang="it-IT" sz="1500" i="1" dirty="0" smtClean="0">
                <a:solidFill>
                  <a:srgbClr val="002060"/>
                </a:solidFill>
                <a:latin typeface="Arial" pitchFamily="34" charset="0"/>
                <a:cs typeface="Arial" pitchFamily="34" charset="0"/>
              </a:rPr>
            </a:br>
            <a:r>
              <a:rPr lang="it-IT" sz="1500" i="1" dirty="0" smtClean="0">
                <a:solidFill>
                  <a:srgbClr val="002060"/>
                </a:solidFill>
                <a:latin typeface="Arial" pitchFamily="34" charset="0"/>
                <a:cs typeface="Arial" pitchFamily="34" charset="0"/>
              </a:rPr>
              <a:t/>
            </a:r>
            <a:br>
              <a:rPr lang="it-IT" sz="1500" i="1" dirty="0" smtClean="0">
                <a:solidFill>
                  <a:srgbClr val="002060"/>
                </a:solidFill>
                <a:latin typeface="Arial" pitchFamily="34" charset="0"/>
                <a:cs typeface="Arial" pitchFamily="34" charset="0"/>
              </a:rPr>
            </a:br>
            <a:r>
              <a:rPr lang="it-IT" sz="1500" i="1" dirty="0" smtClean="0">
                <a:solidFill>
                  <a:srgbClr val="002060"/>
                </a:solidFill>
                <a:latin typeface="Arial" pitchFamily="34" charset="0"/>
                <a:cs typeface="Arial" pitchFamily="34" charset="0"/>
              </a:rPr>
              <a:t>ACAUSALITÀ GENERALIZZATA</a:t>
            </a:r>
            <a:endParaRPr lang="it-IT" sz="1500" dirty="0">
              <a:solidFill>
                <a:srgbClr val="002060"/>
              </a:solidFill>
            </a:endParaRPr>
          </a:p>
        </p:txBody>
      </p:sp>
      <p:sp>
        <p:nvSpPr>
          <p:cNvPr id="16" name="Segnaposto contenuto 2"/>
          <p:cNvSpPr>
            <a:spLocks noGrp="1"/>
          </p:cNvSpPr>
          <p:nvPr>
            <p:ph sz="half" idx="2"/>
          </p:nvPr>
        </p:nvSpPr>
        <p:spPr>
          <a:xfrm>
            <a:off x="4499992" y="1412776"/>
            <a:ext cx="4248472" cy="2520280"/>
          </a:xfrm>
        </p:spPr>
        <p:txBody>
          <a:bodyPr>
            <a:normAutofit fontScale="92500" lnSpcReduction="20000"/>
          </a:bodyPr>
          <a:lstStyle/>
          <a:p>
            <a:pPr algn="just">
              <a:buNone/>
            </a:pPr>
            <a:r>
              <a:rPr lang="it-IT" sz="1100" b="1" dirty="0" smtClean="0">
                <a:solidFill>
                  <a:srgbClr val="002060"/>
                </a:solidFill>
                <a:latin typeface="Arial" pitchFamily="34" charset="0"/>
                <a:cs typeface="Arial" pitchFamily="34" charset="0"/>
              </a:rPr>
              <a:t>Art. 31 comma I</a:t>
            </a:r>
            <a:r>
              <a:rPr lang="it-IT" sz="1100" dirty="0" smtClean="0">
                <a:solidFill>
                  <a:srgbClr val="002060"/>
                </a:solidFill>
                <a:latin typeface="Arial" pitchFamily="34" charset="0"/>
                <a:cs typeface="Arial" pitchFamily="34" charset="0"/>
              </a:rPr>
              <a:t>: « Salvo diversa previsione dei contratti collettivi applicati dall’utilizzatore, il numero dei lavoratori somministrati con contratto di somministrazione di lavoro a tempo indeterminato non può eccedere il 20 per cento del numero dei lavoratori a tempo indeterminato in forza presso l’utilizzatore al 1° gennaio dell’anno di stipula del predetto contratto, con un arrotondamento del decimale all’unità superiore qualora esso sia eguale o superiore a 0,5. </a:t>
            </a:r>
            <a:r>
              <a:rPr lang="it-IT" sz="1100" u="sng" dirty="0" smtClean="0">
                <a:solidFill>
                  <a:srgbClr val="002060"/>
                </a:solidFill>
                <a:latin typeface="Arial" pitchFamily="34" charset="0"/>
                <a:cs typeface="Arial" pitchFamily="34" charset="0"/>
              </a:rPr>
              <a:t>In caso di inizio dell’attività nel corso dell’anno, il limite percentuale si computa sul numero dei lavoratori a tempo indeterminato in forza al momento della stipula del contratto di somministrazione di lavoro a tempo indeterminato</a:t>
            </a:r>
            <a:r>
              <a:rPr lang="it-IT" sz="1100" dirty="0" smtClean="0">
                <a:solidFill>
                  <a:srgbClr val="002060"/>
                </a:solidFill>
                <a:latin typeface="Arial" pitchFamily="34" charset="0"/>
                <a:cs typeface="Arial" pitchFamily="34" charset="0"/>
              </a:rPr>
              <a:t>. Possono essere somministrati a tempo indeterminato esclusivamente i lavoratori assunti dal somministratore a tempo indeterminato »</a:t>
            </a:r>
          </a:p>
          <a:p>
            <a:pPr algn="just"/>
            <a:endParaRPr lang="it-IT" sz="1100" dirty="0" smtClean="0">
              <a:solidFill>
                <a:srgbClr val="002060"/>
              </a:solidFill>
              <a:latin typeface="Arial" pitchFamily="34" charset="0"/>
              <a:cs typeface="Arial" pitchFamily="34" charset="0"/>
            </a:endParaRPr>
          </a:p>
          <a:p>
            <a:pPr algn="just"/>
            <a:endParaRPr lang="it-IT" sz="1100" dirty="0" smtClean="0">
              <a:solidFill>
                <a:srgbClr val="002060"/>
              </a:solidFill>
              <a:latin typeface="Arial" pitchFamily="34" charset="0"/>
              <a:cs typeface="Arial" pitchFamily="34" charset="0"/>
            </a:endParaRPr>
          </a:p>
          <a:p>
            <a:pPr algn="just">
              <a:buNone/>
            </a:pPr>
            <a:r>
              <a:rPr lang="it-IT" sz="1500" dirty="0" smtClean="0">
                <a:solidFill>
                  <a:srgbClr val="002060"/>
                </a:solidFill>
                <a:latin typeface="Arial" pitchFamily="34" charset="0"/>
                <a:cs typeface="Arial" pitchFamily="34" charset="0"/>
              </a:rPr>
              <a:t>      </a:t>
            </a:r>
          </a:p>
          <a:p>
            <a:pPr algn="just">
              <a:buNone/>
            </a:pPr>
            <a:r>
              <a:rPr lang="it-IT" sz="1500" dirty="0" smtClean="0">
                <a:solidFill>
                  <a:srgbClr val="002060"/>
                </a:solidFill>
                <a:latin typeface="Arial" pitchFamily="34" charset="0"/>
                <a:cs typeface="Arial" pitchFamily="34" charset="0"/>
              </a:rPr>
              <a:t>       </a:t>
            </a:r>
            <a:endParaRPr lang="it-IT" sz="1200" dirty="0" smtClean="0">
              <a:solidFill>
                <a:srgbClr val="002060"/>
              </a:solidFill>
              <a:latin typeface="Arial" pitchFamily="34" charset="0"/>
              <a:cs typeface="Arial" pitchFamily="34" charset="0"/>
            </a:endParaRPr>
          </a:p>
          <a:p>
            <a:pPr algn="just"/>
            <a:endParaRPr lang="it-IT" sz="1200" b="1" dirty="0" smtClean="0">
              <a:solidFill>
                <a:srgbClr val="002060"/>
              </a:solidFill>
              <a:latin typeface="Arial" pitchFamily="34" charset="0"/>
              <a:cs typeface="Arial" pitchFamily="34" charset="0"/>
            </a:endParaRPr>
          </a:p>
        </p:txBody>
      </p:sp>
      <p:cxnSp>
        <p:nvCxnSpPr>
          <p:cNvPr id="10" name="Connettore 1 9"/>
          <p:cNvCxnSpPr/>
          <p:nvPr/>
        </p:nvCxnSpPr>
        <p:spPr bwMode="auto">
          <a:xfrm>
            <a:off x="4499992" y="1412776"/>
            <a:ext cx="0" cy="4752528"/>
          </a:xfrm>
          <a:prstGeom prst="line">
            <a:avLst/>
          </a:prstGeom>
          <a:solidFill>
            <a:schemeClr val="accent1"/>
          </a:solidFill>
          <a:ln w="9525" cap="flat" cmpd="sng" algn="ctr">
            <a:solidFill>
              <a:schemeClr val="accent6">
                <a:lumMod val="60000"/>
                <a:lumOff val="40000"/>
              </a:schemeClr>
            </a:solidFill>
            <a:prstDash val="solid"/>
            <a:round/>
            <a:headEnd type="none" w="med" len="med"/>
            <a:tailEnd type="none" w="med" len="med"/>
          </a:ln>
          <a:effectLst/>
        </p:spPr>
      </p:cxnSp>
      <p:sp>
        <p:nvSpPr>
          <p:cNvPr id="13"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100" b="0" i="0" u="none" strike="noStrike" kern="1200" cap="none" spc="0" normalizeH="0" baseline="0" noProof="0" smtClean="0">
                <a:ln>
                  <a:noFill/>
                </a:ln>
                <a:solidFill>
                  <a:schemeClr val="bg1">
                    <a:lumMod val="50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32</a:t>
            </a:fld>
            <a:endParaRPr kumimoji="0" lang="it-IT" sz="1100" b="0" i="0" u="none" strike="noStrike" kern="1200" cap="none" spc="0" normalizeH="0" baseline="0" noProof="0" dirty="0">
              <a:ln>
                <a:noFill/>
              </a:ln>
              <a:solidFill>
                <a:schemeClr val="bg1">
                  <a:lumMod val="50000"/>
                </a:schemeClr>
              </a:solidFill>
              <a:effectLst/>
              <a:uLnTx/>
              <a:uFillTx/>
              <a:latin typeface="Tahoma" pitchFamily="34" charset="0"/>
              <a:ea typeface="+mn-ea"/>
              <a:cs typeface="+mn-cs"/>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476673"/>
            <a:ext cx="8303840" cy="504056"/>
          </a:xfrm>
        </p:spPr>
        <p:txBody>
          <a:bodyPr/>
          <a:lstStyle/>
          <a:p>
            <a:pPr algn="ctr"/>
            <a:r>
              <a:rPr lang="it-IT" sz="2000" b="1" dirty="0" smtClean="0">
                <a:solidFill>
                  <a:srgbClr val="002060"/>
                </a:solidFill>
                <a:latin typeface="Arial" pitchFamily="34" charset="0"/>
                <a:cs typeface="Arial" pitchFamily="34" charset="0"/>
              </a:rPr>
              <a:t>SOMMINISTRAZIONE A TEMPO INDETERMINATO</a:t>
            </a:r>
          </a:p>
        </p:txBody>
      </p:sp>
      <p:sp>
        <p:nvSpPr>
          <p:cNvPr id="3" name="Segnaposto contenuto 2"/>
          <p:cNvSpPr>
            <a:spLocks noGrp="1"/>
          </p:cNvSpPr>
          <p:nvPr>
            <p:ph idx="1"/>
          </p:nvPr>
        </p:nvSpPr>
        <p:spPr>
          <a:xfrm>
            <a:off x="395536" y="1124744"/>
            <a:ext cx="8375848" cy="5040560"/>
          </a:xfrm>
        </p:spPr>
        <p:txBody>
          <a:bodyPr/>
          <a:lstStyle/>
          <a:p>
            <a:pPr algn="just">
              <a:buNone/>
            </a:pPr>
            <a:r>
              <a:rPr lang="it-IT" sz="2000" i="1" dirty="0" smtClean="0">
                <a:solidFill>
                  <a:srgbClr val="002060"/>
                </a:solidFill>
                <a:latin typeface="Arial" pitchFamily="34" charset="0"/>
                <a:cs typeface="Arial" pitchFamily="34" charset="0"/>
              </a:rPr>
              <a:t>Si liberalizza la SOMMINISTRAZIONE A TEMPO INDETERMINATO</a:t>
            </a:r>
          </a:p>
          <a:p>
            <a:pPr algn="just">
              <a:buFont typeface="Wingdings" pitchFamily="2" charset="2"/>
              <a:buChar char="§"/>
            </a:pPr>
            <a:endParaRPr lang="it-IT" sz="2400" i="1" dirty="0" smtClean="0">
              <a:solidFill>
                <a:srgbClr val="002060"/>
              </a:solidFill>
              <a:latin typeface="Arial" pitchFamily="34" charset="0"/>
              <a:cs typeface="Arial" pitchFamily="34" charset="0"/>
            </a:endParaRPr>
          </a:p>
          <a:p>
            <a:pPr algn="just"/>
            <a:endParaRPr lang="it-IT" sz="2400" i="1" dirty="0" smtClean="0">
              <a:solidFill>
                <a:srgbClr val="002060"/>
              </a:solidFill>
              <a:latin typeface="Arial" pitchFamily="34" charset="0"/>
              <a:cs typeface="Arial" pitchFamily="34" charset="0"/>
            </a:endParaRPr>
          </a:p>
          <a:p>
            <a:pPr algn="just">
              <a:buFont typeface="Arial" pitchFamily="34" charset="0"/>
              <a:buChar char="•"/>
            </a:pPr>
            <a:r>
              <a:rPr lang="it-IT" sz="1600" i="1" dirty="0" smtClean="0">
                <a:solidFill>
                  <a:srgbClr val="002060"/>
                </a:solidFill>
                <a:latin typeface="Arial" pitchFamily="34" charset="0"/>
                <a:cs typeface="Arial" pitchFamily="34" charset="0"/>
              </a:rPr>
              <a:t>eliminando le causali specifiche, fissando un limite di </a:t>
            </a:r>
            <a:r>
              <a:rPr lang="it-IT" sz="1600" b="1" i="1" dirty="0" smtClean="0">
                <a:solidFill>
                  <a:srgbClr val="002060"/>
                </a:solidFill>
                <a:latin typeface="Arial" pitchFamily="34" charset="0"/>
                <a:cs typeface="Arial" pitchFamily="34" charset="0"/>
              </a:rPr>
              <a:t>contingentamento</a:t>
            </a:r>
            <a:r>
              <a:rPr lang="it-IT" sz="1600" i="1" dirty="0" smtClean="0">
                <a:solidFill>
                  <a:srgbClr val="002060"/>
                </a:solidFill>
                <a:latin typeface="Arial" pitchFamily="34" charset="0"/>
                <a:cs typeface="Arial" pitchFamily="34" charset="0"/>
              </a:rPr>
              <a:t> identico a quello previsto per i lavoratori assunti a tempo determinato (non può </a:t>
            </a:r>
            <a:r>
              <a:rPr lang="it-IT" sz="1600" b="1" i="1" dirty="0" smtClean="0">
                <a:solidFill>
                  <a:srgbClr val="002060"/>
                </a:solidFill>
                <a:latin typeface="Arial" pitchFamily="34" charset="0"/>
                <a:cs typeface="Arial" pitchFamily="34" charset="0"/>
              </a:rPr>
              <a:t>eccedere il 20% del numero dei lavoratori a tempo indeterminato in forza </a:t>
            </a:r>
            <a:r>
              <a:rPr lang="it-IT" sz="1600" i="1" dirty="0" smtClean="0">
                <a:solidFill>
                  <a:srgbClr val="002060"/>
                </a:solidFill>
                <a:latin typeface="Arial" pitchFamily="34" charset="0"/>
                <a:cs typeface="Arial" pitchFamily="34" charset="0"/>
              </a:rPr>
              <a:t>presso l’utilizzatore al 1^ gennaio dell’anno di stipula del contratto di somministrazione. In caso di inizio dell’attività nel corso dell’anno, il limite percentuale si computa sul numero dei lavoratori a tempo indeterminato in forza al momento della stipula del contratto di somministrazione di lavoro a tempo indeterminato). </a:t>
            </a:r>
            <a:r>
              <a:rPr lang="it-IT" sz="1600" i="1" u="sng" dirty="0" smtClean="0">
                <a:solidFill>
                  <a:srgbClr val="002060"/>
                </a:solidFill>
                <a:latin typeface="Arial" pitchFamily="34" charset="0"/>
                <a:cs typeface="Arial" pitchFamily="34" charset="0"/>
              </a:rPr>
              <a:t>Fatte salve differenti previsioni dei contratti collettivi applicati dall’utilizzatore.</a:t>
            </a:r>
          </a:p>
        </p:txBody>
      </p:sp>
      <p:sp>
        <p:nvSpPr>
          <p:cNvPr id="9" name="Freccia bidirezionale verticale 8"/>
          <p:cNvSpPr/>
          <p:nvPr/>
        </p:nvSpPr>
        <p:spPr bwMode="auto">
          <a:xfrm>
            <a:off x="4283968" y="1484784"/>
            <a:ext cx="484632" cy="720080"/>
          </a:xfrm>
          <a:prstGeom prst="upDownArrow">
            <a:avLst/>
          </a:prstGeom>
          <a:solidFill>
            <a:srgbClr val="0070C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0" name="Freccia in giù 9"/>
          <p:cNvSpPr/>
          <p:nvPr/>
        </p:nvSpPr>
        <p:spPr bwMode="auto">
          <a:xfrm>
            <a:off x="4355976" y="4581128"/>
            <a:ext cx="484632" cy="504056"/>
          </a:xfrm>
          <a:prstGeom prst="downArrow">
            <a:avLst/>
          </a:prstGeom>
          <a:solidFill>
            <a:srgbClr val="0070C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1" name="CasellaDiTesto 10"/>
          <p:cNvSpPr txBox="1"/>
          <p:nvPr/>
        </p:nvSpPr>
        <p:spPr>
          <a:xfrm>
            <a:off x="539552" y="5229200"/>
            <a:ext cx="8208913" cy="615553"/>
          </a:xfrm>
          <a:prstGeom prst="rect">
            <a:avLst/>
          </a:prstGeom>
          <a:noFill/>
        </p:spPr>
        <p:txBody>
          <a:bodyPr wrap="square" rtlCol="0">
            <a:spAutoFit/>
          </a:bodyPr>
          <a:lstStyle/>
          <a:p>
            <a:r>
              <a:rPr lang="it-IT" sz="1600" b="1" i="1" dirty="0" smtClean="0">
                <a:solidFill>
                  <a:srgbClr val="002060"/>
                </a:solidFill>
                <a:latin typeface="Arial" pitchFamily="34" charset="0"/>
                <a:cs typeface="Arial" pitchFamily="34" charset="0"/>
              </a:rPr>
              <a:t>Art. 51 d. </a:t>
            </a:r>
            <a:r>
              <a:rPr lang="it-IT" sz="1600" b="1" i="1" dirty="0" err="1" smtClean="0">
                <a:solidFill>
                  <a:srgbClr val="002060"/>
                </a:solidFill>
                <a:latin typeface="Arial" pitchFamily="34" charset="0"/>
                <a:cs typeface="Arial" pitchFamily="34" charset="0"/>
              </a:rPr>
              <a:t>lgs</a:t>
            </a:r>
            <a:r>
              <a:rPr lang="it-IT" sz="1600" b="1" i="1" dirty="0" smtClean="0">
                <a:solidFill>
                  <a:srgbClr val="002060"/>
                </a:solidFill>
                <a:latin typeface="Arial" pitchFamily="34" charset="0"/>
                <a:cs typeface="Arial" pitchFamily="34" charset="0"/>
              </a:rPr>
              <a:t>. n.81/2015 </a:t>
            </a:r>
          </a:p>
          <a:p>
            <a:r>
              <a:rPr lang="it-IT" sz="1600" i="1" dirty="0" smtClean="0">
                <a:solidFill>
                  <a:srgbClr val="002060"/>
                </a:solidFill>
                <a:latin typeface="Arial" pitchFamily="34" charset="0"/>
                <a:cs typeface="Arial" pitchFamily="34" charset="0"/>
              </a:rPr>
              <a:t>“per contratti collettivi si intendono </a:t>
            </a:r>
            <a:r>
              <a:rPr lang="it-IT" sz="1600" b="1" i="1" dirty="0" smtClean="0">
                <a:solidFill>
                  <a:srgbClr val="002060"/>
                </a:solidFill>
                <a:latin typeface="Arial" pitchFamily="34" charset="0"/>
                <a:cs typeface="Arial" pitchFamily="34" charset="0"/>
              </a:rPr>
              <a:t>contratti collettivi nazionali, territoriali o aziendali</a:t>
            </a:r>
            <a:r>
              <a:rPr lang="it-IT" sz="1800" dirty="0" smtClean="0"/>
              <a:t>“</a:t>
            </a:r>
            <a:endParaRPr lang="it-IT" sz="1800" dirty="0"/>
          </a:p>
        </p:txBody>
      </p:sp>
      <p:sp>
        <p:nvSpPr>
          <p:cNvPr id="12"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100" b="0" i="0" u="none" strike="noStrike" kern="1200" cap="none" spc="0" normalizeH="0" baseline="0" noProof="0" smtClean="0">
                <a:ln>
                  <a:noFill/>
                </a:ln>
                <a:solidFill>
                  <a:schemeClr val="bg1">
                    <a:lumMod val="50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33</a:t>
            </a:fld>
            <a:endParaRPr kumimoji="0" lang="it-IT" sz="1100" b="0" i="0" u="none" strike="noStrike" kern="1200" cap="none" spc="0" normalizeH="0" baseline="0" noProof="0" dirty="0">
              <a:ln>
                <a:noFill/>
              </a:ln>
              <a:solidFill>
                <a:schemeClr val="bg1">
                  <a:lumMod val="50000"/>
                </a:schemeClr>
              </a:solidFill>
              <a:effectLst/>
              <a:uLnTx/>
              <a:uFillTx/>
              <a:latin typeface="Tahoma" pitchFamily="34" charset="0"/>
              <a:ea typeface="+mn-ea"/>
              <a:cs typeface="+mn-cs"/>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908720"/>
            <a:ext cx="8492480" cy="1143000"/>
          </a:xfrm>
        </p:spPr>
        <p:txBody>
          <a:bodyPr/>
          <a:lstStyle/>
          <a:p>
            <a:pPr algn="ctr"/>
            <a:r>
              <a:rPr lang="it-IT" sz="2000" b="1" dirty="0" smtClean="0">
                <a:solidFill>
                  <a:srgbClr val="002060"/>
                </a:solidFill>
                <a:latin typeface="Arial" pitchFamily="34" charset="0"/>
                <a:cs typeface="Arial" pitchFamily="34" charset="0"/>
              </a:rPr>
              <a:t>SOMMINISTRAZIONE A TEMPO INDETERMINATO</a:t>
            </a:r>
            <a:br>
              <a:rPr lang="it-IT" sz="2000" b="1" dirty="0" smtClean="0">
                <a:solidFill>
                  <a:srgbClr val="002060"/>
                </a:solidFill>
                <a:latin typeface="Arial" pitchFamily="34" charset="0"/>
                <a:cs typeface="Arial" pitchFamily="34" charset="0"/>
              </a:rPr>
            </a:br>
            <a:r>
              <a:rPr lang="it-IT" sz="2000" b="1" dirty="0" smtClean="0">
                <a:solidFill>
                  <a:srgbClr val="002060"/>
                </a:solidFill>
                <a:latin typeface="Arial" pitchFamily="34" charset="0"/>
                <a:cs typeface="Arial" pitchFamily="34" charset="0"/>
              </a:rPr>
              <a:t>Attenzione </a:t>
            </a:r>
          </a:p>
        </p:txBody>
      </p:sp>
      <p:sp>
        <p:nvSpPr>
          <p:cNvPr id="3" name="Segnaposto contenuto 2"/>
          <p:cNvSpPr>
            <a:spLocks noGrp="1"/>
          </p:cNvSpPr>
          <p:nvPr>
            <p:ph idx="1"/>
          </p:nvPr>
        </p:nvSpPr>
        <p:spPr>
          <a:xfrm>
            <a:off x="539552" y="2204864"/>
            <a:ext cx="8231832" cy="4176464"/>
          </a:xfrm>
        </p:spPr>
        <p:txBody>
          <a:bodyPr/>
          <a:lstStyle/>
          <a:p>
            <a:pPr algn="just">
              <a:buNone/>
            </a:pPr>
            <a:r>
              <a:rPr lang="it-IT" sz="2000" b="1" i="1" dirty="0" smtClean="0">
                <a:solidFill>
                  <a:srgbClr val="002060"/>
                </a:solidFill>
                <a:latin typeface="Arial" pitchFamily="34" charset="0"/>
                <a:cs typeface="Arial" pitchFamily="34" charset="0"/>
              </a:rPr>
              <a:t>Art. 31 d. </a:t>
            </a:r>
            <a:r>
              <a:rPr lang="it-IT" sz="2000" b="1" i="1" dirty="0" err="1" smtClean="0">
                <a:solidFill>
                  <a:srgbClr val="002060"/>
                </a:solidFill>
                <a:latin typeface="Arial" pitchFamily="34" charset="0"/>
                <a:cs typeface="Arial" pitchFamily="34" charset="0"/>
              </a:rPr>
              <a:t>lgs</a:t>
            </a:r>
            <a:r>
              <a:rPr lang="it-IT" sz="2000" b="1" i="1" dirty="0" smtClean="0">
                <a:solidFill>
                  <a:srgbClr val="002060"/>
                </a:solidFill>
                <a:latin typeface="Arial" pitchFamily="34" charset="0"/>
                <a:cs typeface="Arial" pitchFamily="34" charset="0"/>
              </a:rPr>
              <a:t>. n.81 del 15 giugno 2015</a:t>
            </a:r>
          </a:p>
          <a:p>
            <a:pPr algn="just"/>
            <a:endParaRPr lang="it-IT" sz="2000" b="1" i="1" dirty="0" smtClean="0">
              <a:solidFill>
                <a:srgbClr val="002060"/>
              </a:solidFill>
              <a:latin typeface="Arial" pitchFamily="34" charset="0"/>
              <a:cs typeface="Arial" pitchFamily="34" charset="0"/>
            </a:endParaRPr>
          </a:p>
          <a:p>
            <a:pPr algn="just">
              <a:buNone/>
            </a:pPr>
            <a:r>
              <a:rPr lang="it-IT" sz="2000" dirty="0" smtClean="0">
                <a:solidFill>
                  <a:srgbClr val="002060"/>
                </a:solidFill>
                <a:latin typeface="Arial" pitchFamily="34" charset="0"/>
                <a:cs typeface="Arial" pitchFamily="34" charset="0"/>
              </a:rPr>
              <a:t>Possono essere somministrati a tempo indeterminato esclusivamente i lavoratori assunti a tempo indeterminato!</a:t>
            </a:r>
          </a:p>
          <a:p>
            <a:pPr algn="just">
              <a:buNone/>
            </a:pPr>
            <a:endParaRPr lang="it-IT" sz="2000" dirty="0" smtClean="0">
              <a:solidFill>
                <a:srgbClr val="002060"/>
              </a:solidFill>
              <a:latin typeface="Arial" pitchFamily="34" charset="0"/>
              <a:cs typeface="Arial" pitchFamily="34" charset="0"/>
            </a:endParaRPr>
          </a:p>
        </p:txBody>
      </p:sp>
      <p:sp>
        <p:nvSpPr>
          <p:cNvPr id="8"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100" b="0" i="0" u="none" strike="noStrike" kern="1200" cap="none" spc="0" normalizeH="0" baseline="0" noProof="0" smtClean="0">
                <a:ln>
                  <a:noFill/>
                </a:ln>
                <a:solidFill>
                  <a:schemeClr val="bg1">
                    <a:lumMod val="50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34</a:t>
            </a:fld>
            <a:endParaRPr kumimoji="0" lang="it-IT" sz="1100" b="0" i="0" u="none" strike="noStrike" kern="1200" cap="none" spc="0" normalizeH="0" baseline="0" noProof="0" dirty="0">
              <a:ln>
                <a:noFill/>
              </a:ln>
              <a:solidFill>
                <a:schemeClr val="bg1">
                  <a:lumMod val="50000"/>
                </a:schemeClr>
              </a:solidFill>
              <a:effectLst/>
              <a:uLnTx/>
              <a:uFillTx/>
              <a:latin typeface="Tahoma" pitchFamily="34" charset="0"/>
              <a:ea typeface="+mn-ea"/>
              <a:cs typeface="+mn-cs"/>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7"/>
          <p:cNvSpPr>
            <a:spLocks noGrp="1"/>
          </p:cNvSpPr>
          <p:nvPr>
            <p:ph type="title"/>
          </p:nvPr>
        </p:nvSpPr>
        <p:spPr>
          <a:xfrm>
            <a:off x="685800" y="773113"/>
            <a:ext cx="7772400" cy="711671"/>
          </a:xfrm>
        </p:spPr>
        <p:txBody>
          <a:bodyPr/>
          <a:lstStyle/>
          <a:p>
            <a:pPr algn="ctr"/>
            <a:r>
              <a:rPr lang="it-IT" sz="2000" b="1" cap="all" dirty="0" smtClean="0">
                <a:solidFill>
                  <a:srgbClr val="002060"/>
                </a:solidFill>
                <a:latin typeface="Arial" pitchFamily="34" charset="0"/>
                <a:cs typeface="Arial" pitchFamily="34" charset="0"/>
              </a:rPr>
              <a:t>Decadenze e tutele</a:t>
            </a:r>
            <a:endParaRPr lang="it-IT" sz="2000" b="1" cap="all" dirty="0">
              <a:solidFill>
                <a:srgbClr val="002060"/>
              </a:solidFill>
              <a:latin typeface="Arial" pitchFamily="34" charset="0"/>
              <a:cs typeface="Arial" pitchFamily="34" charset="0"/>
            </a:endParaRPr>
          </a:p>
        </p:txBody>
      </p:sp>
      <p:sp>
        <p:nvSpPr>
          <p:cNvPr id="9" name="Segnaposto contenuto 8"/>
          <p:cNvSpPr>
            <a:spLocks noGrp="1"/>
          </p:cNvSpPr>
          <p:nvPr>
            <p:ph idx="1"/>
          </p:nvPr>
        </p:nvSpPr>
        <p:spPr>
          <a:xfrm>
            <a:off x="611560" y="1268760"/>
            <a:ext cx="7776864" cy="720080"/>
          </a:xfrm>
        </p:spPr>
        <p:txBody>
          <a:bodyPr/>
          <a:lstStyle/>
          <a:p>
            <a:pPr algn="ctr">
              <a:buNone/>
              <a:tabLst>
                <a:tab pos="5653088" algn="l"/>
                <a:tab pos="5924550" algn="l"/>
              </a:tabLst>
            </a:pPr>
            <a:r>
              <a:rPr lang="it-IT" sz="1800" b="1" i="1" dirty="0" smtClean="0">
                <a:solidFill>
                  <a:srgbClr val="002060"/>
                </a:solidFill>
                <a:latin typeface="Arial" pitchFamily="34" charset="0"/>
                <a:cs typeface="Arial" pitchFamily="34" charset="0"/>
              </a:rPr>
              <a:t>Art. 39 del d. </a:t>
            </a:r>
            <a:r>
              <a:rPr lang="it-IT" sz="1800" b="1" i="1" dirty="0" err="1" smtClean="0">
                <a:solidFill>
                  <a:srgbClr val="002060"/>
                </a:solidFill>
                <a:latin typeface="Arial" pitchFamily="34" charset="0"/>
                <a:cs typeface="Arial" pitchFamily="34" charset="0"/>
              </a:rPr>
              <a:t>lgs</a:t>
            </a:r>
            <a:r>
              <a:rPr lang="it-IT" sz="1800" b="1" i="1" dirty="0" smtClean="0">
                <a:solidFill>
                  <a:srgbClr val="002060"/>
                </a:solidFill>
                <a:latin typeface="Arial" pitchFamily="34" charset="0"/>
                <a:cs typeface="Arial" pitchFamily="34" charset="0"/>
              </a:rPr>
              <a:t>. n. 81/15 </a:t>
            </a:r>
            <a:endParaRPr lang="it-IT" sz="1400" dirty="0" smtClean="0">
              <a:solidFill>
                <a:srgbClr val="002060"/>
              </a:solidFill>
              <a:latin typeface="Arial" pitchFamily="34" charset="0"/>
              <a:cs typeface="Arial" pitchFamily="34" charset="0"/>
            </a:endParaRPr>
          </a:p>
        </p:txBody>
      </p:sp>
      <p:sp>
        <p:nvSpPr>
          <p:cNvPr id="14" name="Rettangolo arrotondato 13"/>
          <p:cNvSpPr/>
          <p:nvPr/>
        </p:nvSpPr>
        <p:spPr bwMode="auto">
          <a:xfrm>
            <a:off x="539552" y="2204864"/>
            <a:ext cx="7992888" cy="3960440"/>
          </a:xfrm>
          <a:prstGeom prst="roundRect">
            <a:avLst/>
          </a:prstGeom>
          <a:solidFill>
            <a:schemeClr val="bg1"/>
          </a:solidFill>
          <a:ln w="22225" cap="flat" cmpd="sng" algn="ctr">
            <a:solidFill>
              <a:schemeClr val="bg1"/>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100000"/>
              </a:lnSpc>
              <a:spcBef>
                <a:spcPct val="0"/>
              </a:spcBef>
              <a:spcAft>
                <a:spcPct val="0"/>
              </a:spcAft>
              <a:buClrTx/>
              <a:buSzTx/>
              <a:buFont typeface="+mj-lt"/>
              <a:buAutoNum type="alphaUcPeriod"/>
              <a:tabLst/>
            </a:pPr>
            <a:endParaRPr lang="it-IT" sz="1400" dirty="0" smtClean="0">
              <a:solidFill>
                <a:srgbClr val="002060"/>
              </a:solidFill>
              <a:latin typeface="Arial" pitchFamily="34" charset="0"/>
              <a:cs typeface="Arial" pitchFamily="34" charset="0"/>
            </a:endParaRPr>
          </a:p>
          <a:p>
            <a:pPr marL="342900" indent="-342900" algn="just">
              <a:buFont typeface="+mj-lt"/>
              <a:buAutoNum type="alphaUcPeriod"/>
            </a:pPr>
            <a:r>
              <a:rPr kumimoji="0" lang="it-IT" sz="1400" b="0" i="0" u="none" strike="noStrike" cap="none" normalizeH="0" baseline="0" dirty="0" smtClean="0">
                <a:ln>
                  <a:noFill/>
                </a:ln>
                <a:solidFill>
                  <a:srgbClr val="002060"/>
                </a:solidFill>
                <a:effectLst/>
                <a:latin typeface="Arial" pitchFamily="34" charset="0"/>
                <a:cs typeface="Arial" pitchFamily="34" charset="0"/>
              </a:rPr>
              <a:t>Il</a:t>
            </a:r>
            <a:r>
              <a:rPr kumimoji="0" lang="it-IT" sz="1400" b="0" i="0" u="none" strike="noStrike" cap="none" normalizeH="0" dirty="0" smtClean="0">
                <a:ln>
                  <a:noFill/>
                </a:ln>
                <a:solidFill>
                  <a:srgbClr val="002060"/>
                </a:solidFill>
                <a:effectLst/>
                <a:latin typeface="Arial" pitchFamily="34" charset="0"/>
                <a:cs typeface="Arial" pitchFamily="34" charset="0"/>
              </a:rPr>
              <a:t> lavoratore, nel caso in cui chieda la costituzione del rapporto di lavoro con l’utilizzatore, nei casi di somministrazione irregolare (art. 38, comma 2), trova applicazione il termine di impugnazione </a:t>
            </a:r>
            <a:r>
              <a:rPr kumimoji="0" lang="it-IT" sz="1400" b="0" i="0" u="sng" strike="noStrike" cap="none" normalizeH="0" dirty="0" smtClean="0">
                <a:ln>
                  <a:noFill/>
                </a:ln>
                <a:solidFill>
                  <a:srgbClr val="002060"/>
                </a:solidFill>
                <a:effectLst/>
                <a:latin typeface="Arial" pitchFamily="34" charset="0"/>
                <a:cs typeface="Arial" pitchFamily="34" charset="0"/>
              </a:rPr>
              <a:t>di 60 giorni che decorre dalla data in cui il lavoratore ha cessato di svolgere la propria attività presso l’utilizzatore ed il successivo termine di 180 giorni per il deposito del ricorso.</a:t>
            </a:r>
          </a:p>
          <a:p>
            <a:pPr marL="342900" indent="-342900" algn="just">
              <a:buFont typeface="+mj-lt"/>
              <a:buAutoNum type="alphaUcPeriod"/>
            </a:pPr>
            <a:endParaRPr lang="it-IT" sz="1400" dirty="0" smtClean="0">
              <a:solidFill>
                <a:srgbClr val="002060"/>
              </a:solidFill>
              <a:latin typeface="Arial" pitchFamily="34" charset="0"/>
              <a:cs typeface="Arial" pitchFamily="34" charset="0"/>
            </a:endParaRPr>
          </a:p>
          <a:p>
            <a:pPr marL="342900" indent="-342900" algn="just">
              <a:buFont typeface="+mj-lt"/>
              <a:buAutoNum type="alphaUcPeriod"/>
            </a:pPr>
            <a:endParaRPr lang="it-IT" sz="1400" dirty="0" smtClean="0">
              <a:solidFill>
                <a:srgbClr val="002060"/>
              </a:solidFill>
              <a:latin typeface="Arial" pitchFamily="34" charset="0"/>
              <a:cs typeface="Arial" pitchFamily="34" charset="0"/>
            </a:endParaRPr>
          </a:p>
          <a:p>
            <a:pPr marL="342900" indent="-342900" algn="just">
              <a:buFont typeface="+mj-lt"/>
              <a:buAutoNum type="alphaUcPeriod"/>
            </a:pPr>
            <a:r>
              <a:rPr lang="it-IT" sz="1400" dirty="0" smtClean="0">
                <a:solidFill>
                  <a:srgbClr val="002060"/>
                </a:solidFill>
                <a:latin typeface="Arial" pitchFamily="34" charset="0"/>
                <a:cs typeface="Arial" pitchFamily="34" charset="0"/>
              </a:rPr>
              <a:t>In caso di accoglimento della domanda, il giudice condanna il datore di lavoro al pagamento di </a:t>
            </a:r>
            <a:r>
              <a:rPr lang="it-IT" sz="1400" u="sng" dirty="0" smtClean="0">
                <a:solidFill>
                  <a:srgbClr val="002060"/>
                </a:solidFill>
                <a:latin typeface="Arial" pitchFamily="34" charset="0"/>
                <a:cs typeface="Arial" pitchFamily="34" charset="0"/>
              </a:rPr>
              <a:t>una indennità risarcitoria omnicomprensiva nella misura compresa tra un minimo di 2,5 mensilità e un massimo di 12 mensilità dell’ultima retribuzione di riferimento per il  calcolo del trattamento di fine rapporto</a:t>
            </a:r>
            <a:r>
              <a:rPr lang="it-IT" sz="1400" dirty="0" smtClean="0">
                <a:solidFill>
                  <a:srgbClr val="002060"/>
                </a:solidFill>
                <a:latin typeface="Arial" pitchFamily="34" charset="0"/>
                <a:cs typeface="Arial" pitchFamily="34" charset="0"/>
              </a:rPr>
              <a:t>.</a:t>
            </a:r>
          </a:p>
          <a:p>
            <a:pPr marL="342900" indent="-342900" algn="just"/>
            <a:r>
              <a:rPr lang="it-IT" sz="1400" dirty="0" smtClean="0">
                <a:solidFill>
                  <a:srgbClr val="002060"/>
                </a:solidFill>
                <a:latin typeface="Arial" pitchFamily="34" charset="0"/>
                <a:cs typeface="Arial" pitchFamily="34" charset="0"/>
              </a:rPr>
              <a:t> 	La predetta indennità ristora per intero il pregiudizio subito dal lavoratore, comprese le conseguenze retributive e contributive, relative al periodo compreso tra la data in cui il lavoratore ha cessato di svolgere la propria attività presso l’utilizzatore e la pronuncia con la quale il giudice ha ordinato la costituzione del rapporto.</a:t>
            </a:r>
          </a:p>
          <a:p>
            <a:pPr marL="342900" marR="0" indent="-342900" algn="just" defTabSz="914400" rtl="0" eaLnBrk="0" fontAlgn="base" latinLnBrk="0" hangingPunct="0">
              <a:lnSpc>
                <a:spcPct val="100000"/>
              </a:lnSpc>
              <a:spcBef>
                <a:spcPct val="0"/>
              </a:spcBef>
              <a:spcAft>
                <a:spcPct val="0"/>
              </a:spcAft>
              <a:buClrTx/>
              <a:buSzTx/>
              <a:buFont typeface="+mj-lt"/>
              <a:buAutoNum type="alphaUcPeriod"/>
              <a:tabLst/>
            </a:pPr>
            <a:endParaRPr kumimoji="0" lang="it-IT" sz="1400" b="0" i="0" u="none" strike="noStrike" cap="none" normalizeH="0" baseline="0" dirty="0" smtClean="0">
              <a:ln>
                <a:noFill/>
              </a:ln>
              <a:solidFill>
                <a:srgbClr val="002060"/>
              </a:solidFill>
              <a:effectLst/>
              <a:latin typeface="Arial" pitchFamily="34" charset="0"/>
              <a:cs typeface="Arial" pitchFamily="34" charset="0"/>
            </a:endParaRPr>
          </a:p>
        </p:txBody>
      </p:sp>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latin typeface="Arial" panose="020B0604020202020204" pitchFamily="34" charset="0"/>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35</a:t>
            </a:fld>
            <a:endParaRPr kumimoji="0" lang="it-IT" sz="1200" b="0" i="0" u="none" strike="noStrike" kern="1200" cap="none" spc="0" normalizeH="0" baseline="0" noProof="0" dirty="0">
              <a:ln>
                <a:noFill/>
              </a:ln>
              <a:solidFill>
                <a:schemeClr val="bg1">
                  <a:lumMod val="50000"/>
                </a:schemeClr>
              </a:solidFill>
              <a:effectLst/>
              <a:uLnTx/>
              <a:uFillTx/>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2"/>
          <p:cNvSpPr txBox="1">
            <a:spLocks/>
          </p:cNvSpPr>
          <p:nvPr/>
        </p:nvSpPr>
        <p:spPr bwMode="auto">
          <a:xfrm>
            <a:off x="1043608" y="2204864"/>
            <a:ext cx="7056784" cy="2232248"/>
          </a:xfrm>
          <a:prstGeom prst="rect">
            <a:avLst/>
          </a:prstGeom>
          <a:ln w="38100">
            <a:solidFill>
              <a:schemeClr val="bg1"/>
            </a:solidFill>
            <a:prstDash val="dash"/>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85000"/>
              </a:lnSpc>
              <a:spcBef>
                <a:spcPct val="0"/>
              </a:spcBef>
              <a:spcAft>
                <a:spcPct val="0"/>
              </a:spcAft>
              <a:buClrTx/>
              <a:buSzTx/>
              <a:buFontTx/>
              <a:buNone/>
              <a:tabLst/>
              <a:defRPr/>
            </a:pPr>
            <a:endParaRPr kumimoji="0" lang="it-IT" sz="4400" b="1" i="1" u="none" strike="noStrike" kern="0" cap="none" spc="0" normalizeH="0" baseline="0" noProof="0" dirty="0" smtClean="0">
              <a:ln>
                <a:noFill/>
              </a:ln>
              <a:solidFill>
                <a:srgbClr val="C00000"/>
              </a:solidFill>
              <a:effectLst/>
              <a:uLnTx/>
              <a:uFillTx/>
              <a:latin typeface="Arial" pitchFamily="34" charset="0"/>
              <a:ea typeface="+mj-ea"/>
              <a:cs typeface="Arial" pitchFamily="34" charset="0"/>
            </a:endParaRPr>
          </a:p>
          <a:p>
            <a:pPr marL="0" marR="0" lvl="0" indent="0" algn="ctr" defTabSz="914400" rtl="0" eaLnBrk="0" fontAlgn="base" latinLnBrk="0" hangingPunct="0">
              <a:lnSpc>
                <a:spcPct val="85000"/>
              </a:lnSpc>
              <a:spcBef>
                <a:spcPct val="0"/>
              </a:spcBef>
              <a:spcAft>
                <a:spcPct val="0"/>
              </a:spcAft>
              <a:buClrTx/>
              <a:buSzTx/>
              <a:buFontTx/>
              <a:buNone/>
              <a:tabLst/>
              <a:defRPr/>
            </a:pPr>
            <a:r>
              <a:rPr kumimoji="0" lang="it-IT" sz="2000" b="1" i="1" u="none" strike="noStrike" kern="0" cap="none" spc="0" normalizeH="0" baseline="0" noProof="0" dirty="0" smtClean="0">
                <a:ln>
                  <a:noFill/>
                </a:ln>
                <a:solidFill>
                  <a:srgbClr val="002060"/>
                </a:solidFill>
                <a:effectLst/>
                <a:uLnTx/>
                <a:uFillTx/>
                <a:latin typeface="Arial" pitchFamily="34" charset="0"/>
                <a:ea typeface="+mj-ea"/>
                <a:cs typeface="Arial" pitchFamily="34" charset="0"/>
              </a:rPr>
              <a:t> </a:t>
            </a:r>
          </a:p>
          <a:p>
            <a:pPr marL="0" marR="0" lvl="0" indent="0" algn="ctr" defTabSz="914400" rtl="0" eaLnBrk="0" fontAlgn="base" latinLnBrk="0" hangingPunct="0">
              <a:lnSpc>
                <a:spcPct val="85000"/>
              </a:lnSpc>
              <a:spcBef>
                <a:spcPct val="0"/>
              </a:spcBef>
              <a:spcAft>
                <a:spcPct val="0"/>
              </a:spcAft>
              <a:buClrTx/>
              <a:buSzTx/>
              <a:buFontTx/>
              <a:buNone/>
              <a:tabLst/>
              <a:defRPr/>
            </a:pPr>
            <a:r>
              <a:rPr kumimoji="0" lang="it-IT" sz="2800" b="1" i="1" u="none" strike="noStrike" kern="0" cap="none" spc="0" normalizeH="0" baseline="0" noProof="0" dirty="0" smtClean="0">
                <a:ln>
                  <a:noFill/>
                </a:ln>
                <a:solidFill>
                  <a:srgbClr val="002060"/>
                </a:solidFill>
                <a:effectLst/>
                <a:uLnTx/>
                <a:uFillTx/>
                <a:latin typeface="Arial" pitchFamily="34" charset="0"/>
                <a:ea typeface="+mj-ea"/>
                <a:cs typeface="Arial" pitchFamily="34" charset="0"/>
              </a:rPr>
              <a:t>RIMEDI &amp; SANZIONI</a:t>
            </a:r>
            <a:endParaRPr kumimoji="0" lang="it-IT" sz="3200" b="1" i="1" u="none" strike="noStrike" kern="0" cap="none" spc="0" normalizeH="0" baseline="0" noProof="0" dirty="0" smtClean="0">
              <a:ln>
                <a:noFill/>
              </a:ln>
              <a:solidFill>
                <a:srgbClr val="002060"/>
              </a:solidFill>
              <a:effectLst/>
              <a:uLnTx/>
              <a:uFillTx/>
              <a:latin typeface="Arial" pitchFamily="34" charset="0"/>
              <a:ea typeface="+mj-ea"/>
              <a:cs typeface="Arial" pitchFamily="34" charset="0"/>
            </a:endParaRPr>
          </a:p>
          <a:p>
            <a:pPr marL="0" marR="0" lvl="0" indent="0" algn="ctr" defTabSz="914400" rtl="0" eaLnBrk="0" fontAlgn="base" latinLnBrk="0" hangingPunct="0">
              <a:lnSpc>
                <a:spcPct val="85000"/>
              </a:lnSpc>
              <a:spcBef>
                <a:spcPct val="0"/>
              </a:spcBef>
              <a:spcAft>
                <a:spcPct val="0"/>
              </a:spcAft>
              <a:buClrTx/>
              <a:buSzTx/>
              <a:buFontTx/>
              <a:buNone/>
              <a:tabLst/>
              <a:defRPr/>
            </a:pPr>
            <a:r>
              <a:rPr kumimoji="0" lang="it-IT" sz="4400" b="1" i="0" u="none" strike="noStrike" kern="0" cap="none" spc="0" normalizeH="0" baseline="0" noProof="0" dirty="0" smtClean="0">
                <a:ln>
                  <a:noFill/>
                </a:ln>
                <a:solidFill>
                  <a:srgbClr val="001978"/>
                </a:solidFill>
                <a:effectLst/>
                <a:uLnTx/>
                <a:uFillTx/>
                <a:latin typeface="Times New Roman" pitchFamily="18" charset="0"/>
                <a:ea typeface="+mj-ea"/>
                <a:cs typeface="Times New Roman" pitchFamily="18" charset="0"/>
              </a:rPr>
              <a:t/>
            </a:r>
            <a:br>
              <a:rPr kumimoji="0" lang="it-IT" sz="4400" b="1" i="0" u="none" strike="noStrike" kern="0" cap="none" spc="0" normalizeH="0" baseline="0" noProof="0" dirty="0" smtClean="0">
                <a:ln>
                  <a:noFill/>
                </a:ln>
                <a:solidFill>
                  <a:srgbClr val="001978"/>
                </a:solidFill>
                <a:effectLst/>
                <a:uLnTx/>
                <a:uFillTx/>
                <a:latin typeface="Times New Roman" pitchFamily="18" charset="0"/>
                <a:ea typeface="+mj-ea"/>
                <a:cs typeface="Times New Roman" pitchFamily="18" charset="0"/>
              </a:rPr>
            </a:br>
            <a:r>
              <a:rPr kumimoji="0" lang="it-IT" sz="4400" b="1" i="0" u="none" strike="noStrike" kern="0" cap="none" spc="0" normalizeH="0" baseline="0" noProof="0" dirty="0" smtClean="0">
                <a:ln>
                  <a:noFill/>
                </a:ln>
                <a:solidFill>
                  <a:srgbClr val="001978"/>
                </a:solidFill>
                <a:effectLst/>
                <a:uLnTx/>
                <a:uFillTx/>
                <a:latin typeface="Times New Roman" pitchFamily="18" charset="0"/>
                <a:ea typeface="+mj-ea"/>
                <a:cs typeface="Times New Roman" pitchFamily="18" charset="0"/>
              </a:rPr>
              <a:t/>
            </a:r>
            <a:br>
              <a:rPr kumimoji="0" lang="it-IT" sz="4400" b="1" i="0" u="none" strike="noStrike" kern="0" cap="none" spc="0" normalizeH="0" baseline="0" noProof="0" dirty="0" smtClean="0">
                <a:ln>
                  <a:noFill/>
                </a:ln>
                <a:solidFill>
                  <a:srgbClr val="001978"/>
                </a:solidFill>
                <a:effectLst/>
                <a:uLnTx/>
                <a:uFillTx/>
                <a:latin typeface="Times New Roman" pitchFamily="18" charset="0"/>
                <a:ea typeface="+mj-ea"/>
                <a:cs typeface="Times New Roman" pitchFamily="18" charset="0"/>
              </a:rPr>
            </a:br>
            <a:r>
              <a:rPr kumimoji="0" lang="it-IT" sz="4400" b="0" i="1" u="none" strike="noStrike" kern="0" cap="none" spc="0" normalizeH="0" baseline="0" noProof="0" dirty="0" smtClean="0">
                <a:ln>
                  <a:noFill/>
                </a:ln>
                <a:solidFill>
                  <a:srgbClr val="001978"/>
                </a:solidFill>
                <a:effectLst/>
                <a:uLnTx/>
                <a:uFillTx/>
                <a:latin typeface="+mj-lt"/>
                <a:ea typeface="+mj-ea"/>
                <a:cs typeface="+mj-cs"/>
              </a:rPr>
              <a:t/>
            </a:r>
            <a:br>
              <a:rPr kumimoji="0" lang="it-IT" sz="4400" b="0" i="1" u="none" strike="noStrike" kern="0" cap="none" spc="0" normalizeH="0" baseline="0" noProof="0" dirty="0" smtClean="0">
                <a:ln>
                  <a:noFill/>
                </a:ln>
                <a:solidFill>
                  <a:srgbClr val="001978"/>
                </a:solidFill>
                <a:effectLst/>
                <a:uLnTx/>
                <a:uFillTx/>
                <a:latin typeface="+mj-lt"/>
                <a:ea typeface="+mj-ea"/>
                <a:cs typeface="+mj-cs"/>
              </a:rPr>
            </a:br>
            <a:endParaRPr kumimoji="0" lang="it-IT" sz="4400" b="0" i="1" u="none" strike="noStrike" kern="0" cap="none" spc="0" normalizeH="0" baseline="0" noProof="0" dirty="0">
              <a:ln>
                <a:noFill/>
              </a:ln>
              <a:solidFill>
                <a:srgbClr val="001978"/>
              </a:solidFill>
              <a:effectLst/>
              <a:uLnTx/>
              <a:uFillTx/>
              <a:latin typeface="+mj-lt"/>
              <a:ea typeface="+mj-ea"/>
              <a:cs typeface="+mj-cs"/>
            </a:endParaRPr>
          </a:p>
        </p:txBody>
      </p:sp>
      <p:sp>
        <p:nvSpPr>
          <p:cNvPr id="13" name="Segnaposto numero diapositiva 2"/>
          <p:cNvSpPr txBox="1">
            <a:spLocks/>
          </p:cNvSpPr>
          <p:nvPr/>
        </p:nvSpPr>
        <p:spPr>
          <a:xfrm>
            <a:off x="3492500" y="6331530"/>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latin typeface="Arial" panose="020B0604020202020204" pitchFamily="34" charset="0"/>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36</a:t>
            </a:fld>
            <a:endParaRPr kumimoji="0" lang="it-IT" sz="1200" b="0" i="0" u="none" strike="noStrike" kern="1200" cap="none" spc="0" normalizeH="0" baseline="0" noProof="0" dirty="0">
              <a:ln>
                <a:noFill/>
              </a:ln>
              <a:solidFill>
                <a:schemeClr val="bg1">
                  <a:lumMod val="50000"/>
                </a:schemeClr>
              </a:solidFill>
              <a:effectLst/>
              <a:uLnTx/>
              <a:uFillTx/>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1133872"/>
            <a:ext cx="8229600" cy="1143000"/>
          </a:xfrm>
        </p:spPr>
        <p:txBody>
          <a:bodyPr/>
          <a:lstStyle/>
          <a:p>
            <a:pPr algn="ctr"/>
            <a:r>
              <a:rPr lang="it-IT" sz="2800" b="1" dirty="0" smtClean="0">
                <a:solidFill>
                  <a:srgbClr val="002060"/>
                </a:solidFill>
                <a:latin typeface="Arial" pitchFamily="34" charset="0"/>
                <a:ea typeface="+mn-ea"/>
                <a:cs typeface="Arial" pitchFamily="34" charset="0"/>
              </a:rPr>
              <a:t>ATTENZIONE</a:t>
            </a:r>
            <a:r>
              <a:rPr lang="it-IT" sz="3200" b="1" dirty="0" smtClean="0">
                <a:solidFill>
                  <a:srgbClr val="002060"/>
                </a:solidFill>
                <a:latin typeface="Arial" pitchFamily="34" charset="0"/>
                <a:ea typeface="+mn-ea"/>
                <a:cs typeface="Arial" pitchFamily="34" charset="0"/>
              </a:rPr>
              <a:t>:</a:t>
            </a:r>
            <a:br>
              <a:rPr lang="it-IT" sz="3200" b="1" dirty="0" smtClean="0">
                <a:solidFill>
                  <a:srgbClr val="002060"/>
                </a:solidFill>
                <a:latin typeface="Arial" pitchFamily="34" charset="0"/>
                <a:ea typeface="+mn-ea"/>
                <a:cs typeface="Arial" pitchFamily="34" charset="0"/>
              </a:rPr>
            </a:br>
            <a:endParaRPr lang="it-IT" sz="3200" b="1" dirty="0">
              <a:solidFill>
                <a:srgbClr val="002060"/>
              </a:solidFill>
              <a:latin typeface="Arial" pitchFamily="34" charset="0"/>
              <a:ea typeface="+mn-ea"/>
              <a:cs typeface="Arial" pitchFamily="34" charset="0"/>
            </a:endParaRPr>
          </a:p>
        </p:txBody>
      </p:sp>
      <p:sp>
        <p:nvSpPr>
          <p:cNvPr id="14" name="Segnaposto testo 7"/>
          <p:cNvSpPr>
            <a:spLocks noGrp="1"/>
          </p:cNvSpPr>
          <p:nvPr>
            <p:ph type="body" idx="1"/>
          </p:nvPr>
        </p:nvSpPr>
        <p:spPr>
          <a:xfrm>
            <a:off x="467544" y="1556792"/>
            <a:ext cx="8288660" cy="2592288"/>
          </a:xfrm>
        </p:spPr>
        <p:txBody>
          <a:bodyPr/>
          <a:lstStyle/>
          <a:p>
            <a:pPr algn="just"/>
            <a:r>
              <a:rPr lang="it-IT" sz="1800" dirty="0" smtClean="0">
                <a:solidFill>
                  <a:srgbClr val="002060"/>
                </a:solidFill>
                <a:latin typeface="Arial" pitchFamily="34" charset="0"/>
                <a:cs typeface="Arial" pitchFamily="34" charset="0"/>
              </a:rPr>
              <a:t>Per il contratto di somministrazione di lavoro il superamento dei limiti percentuali (previsti dai </a:t>
            </a:r>
            <a:r>
              <a:rPr lang="it-IT" sz="1800" dirty="0" err="1" smtClean="0">
                <a:solidFill>
                  <a:srgbClr val="002060"/>
                </a:solidFill>
                <a:latin typeface="Arial" pitchFamily="34" charset="0"/>
                <a:cs typeface="Arial" pitchFamily="34" charset="0"/>
              </a:rPr>
              <a:t>ccnl</a:t>
            </a:r>
            <a:r>
              <a:rPr lang="it-IT" sz="1800" dirty="0" smtClean="0">
                <a:solidFill>
                  <a:srgbClr val="002060"/>
                </a:solidFill>
                <a:latin typeface="Arial" pitchFamily="34" charset="0"/>
                <a:cs typeface="Arial" pitchFamily="34" charset="0"/>
              </a:rPr>
              <a:t>) è sanzionato con la possibilità di chiedere la costituzione di un</a:t>
            </a:r>
            <a:r>
              <a:rPr lang="it-IT" sz="1800" i="1" dirty="0" smtClean="0">
                <a:solidFill>
                  <a:srgbClr val="002060"/>
                </a:solidFill>
                <a:latin typeface="Arial" pitchFamily="34" charset="0"/>
                <a:cs typeface="Arial" pitchFamily="34" charset="0"/>
              </a:rPr>
              <a:t> rapporto di lavoro alle dipendenze anche solo dell’utilizzatore, con effetto dall'inizio </a:t>
            </a:r>
            <a:r>
              <a:rPr lang="it-IT" sz="1800" dirty="0" smtClean="0">
                <a:solidFill>
                  <a:srgbClr val="002060"/>
                </a:solidFill>
                <a:latin typeface="Arial" pitchFamily="34" charset="0"/>
                <a:cs typeface="Arial" pitchFamily="34" charset="0"/>
              </a:rPr>
              <a:t>della somministrazione.</a:t>
            </a:r>
          </a:p>
          <a:p>
            <a:pPr algn="just"/>
            <a:endParaRPr lang="it-IT" sz="1800" dirty="0" smtClean="0">
              <a:solidFill>
                <a:srgbClr val="002060"/>
              </a:solidFill>
              <a:latin typeface="Arial" pitchFamily="34" charset="0"/>
              <a:cs typeface="Arial" pitchFamily="34" charset="0"/>
            </a:endParaRPr>
          </a:p>
          <a:p>
            <a:endParaRPr lang="it-IT" sz="1800" dirty="0">
              <a:solidFill>
                <a:srgbClr val="002060"/>
              </a:solidFill>
              <a:latin typeface="Arial" pitchFamily="34" charset="0"/>
              <a:cs typeface="Arial" pitchFamily="34" charset="0"/>
            </a:endParaRPr>
          </a:p>
        </p:txBody>
      </p:sp>
      <p:sp>
        <p:nvSpPr>
          <p:cNvPr id="8"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latin typeface="Arial" panose="020B0604020202020204" pitchFamily="34" charset="0"/>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37</a:t>
            </a:fld>
            <a:endParaRPr kumimoji="0" lang="it-IT" sz="1200" b="0" i="0" u="none" strike="noStrike" kern="1200" cap="none" spc="0" normalizeH="0" baseline="0" noProof="0" dirty="0">
              <a:ln>
                <a:noFill/>
              </a:ln>
              <a:solidFill>
                <a:schemeClr val="bg1">
                  <a:lumMod val="50000"/>
                </a:schemeClr>
              </a:solidFill>
              <a:effectLst/>
              <a:uLnTx/>
              <a:uFillTx/>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620688"/>
            <a:ext cx="8229600" cy="576064"/>
          </a:xfrm>
        </p:spPr>
        <p:txBody>
          <a:bodyPr/>
          <a:lstStyle/>
          <a:p>
            <a:pPr algn="ctr"/>
            <a:r>
              <a:rPr lang="it-IT" sz="2000" b="1" dirty="0" smtClean="0">
                <a:solidFill>
                  <a:srgbClr val="002060"/>
                </a:solidFill>
                <a:latin typeface="Arial" pitchFamily="34" charset="0"/>
                <a:cs typeface="Arial" pitchFamily="34" charset="0"/>
              </a:rPr>
              <a:t>RESTA LA SOMMINISTRAZIONE IRREGOLARE</a:t>
            </a:r>
            <a:endParaRPr lang="it-IT" sz="2000" b="1" dirty="0">
              <a:solidFill>
                <a:srgbClr val="002060"/>
              </a:solidFill>
              <a:latin typeface="Arial" pitchFamily="34" charset="0"/>
              <a:cs typeface="Arial" pitchFamily="34" charset="0"/>
            </a:endParaRPr>
          </a:p>
        </p:txBody>
      </p:sp>
      <p:sp>
        <p:nvSpPr>
          <p:cNvPr id="15" name="Segnaposto contenuto 8"/>
          <p:cNvSpPr>
            <a:spLocks noGrp="1"/>
          </p:cNvSpPr>
          <p:nvPr>
            <p:ph sz="half" idx="2"/>
          </p:nvPr>
        </p:nvSpPr>
        <p:spPr>
          <a:xfrm>
            <a:off x="467544" y="1628800"/>
            <a:ext cx="8360668" cy="3744416"/>
          </a:xfrm>
        </p:spPr>
        <p:txBody>
          <a:bodyPr/>
          <a:lstStyle/>
          <a:p>
            <a:pPr algn="just">
              <a:buAutoNum type="arabicPeriod"/>
            </a:pPr>
            <a:r>
              <a:rPr lang="it-IT" sz="1400" dirty="0" smtClean="0">
                <a:solidFill>
                  <a:srgbClr val="002060"/>
                </a:solidFill>
                <a:latin typeface="Arial" pitchFamily="34" charset="0"/>
                <a:cs typeface="Arial" pitchFamily="34" charset="0"/>
              </a:rPr>
              <a:t>In </a:t>
            </a:r>
            <a:r>
              <a:rPr lang="it-IT" sz="1400" b="1" dirty="0" smtClean="0">
                <a:solidFill>
                  <a:srgbClr val="002060"/>
                </a:solidFill>
                <a:latin typeface="Arial" pitchFamily="34" charset="0"/>
                <a:cs typeface="Arial" pitchFamily="34" charset="0"/>
              </a:rPr>
              <a:t>mancanza di forma scritta </a:t>
            </a:r>
            <a:r>
              <a:rPr lang="it-IT" sz="1400" dirty="0" smtClean="0">
                <a:solidFill>
                  <a:srgbClr val="002060"/>
                </a:solidFill>
                <a:latin typeface="Arial" pitchFamily="34" charset="0"/>
                <a:cs typeface="Arial" pitchFamily="34" charset="0"/>
              </a:rPr>
              <a:t>il contratto di somministrazione di lavoro è nullo e i lavoratori sono considerati a tutti gli effetti alle dipendenze dell'utilizzatore.</a:t>
            </a:r>
          </a:p>
          <a:p>
            <a:pPr algn="just">
              <a:buAutoNum type="arabicPeriod"/>
            </a:pPr>
            <a:endParaRPr lang="it-IT" sz="1400" dirty="0" smtClean="0">
              <a:solidFill>
                <a:srgbClr val="002060"/>
              </a:solidFill>
              <a:latin typeface="Arial" pitchFamily="34" charset="0"/>
              <a:cs typeface="Arial" pitchFamily="34" charset="0"/>
            </a:endParaRPr>
          </a:p>
          <a:p>
            <a:pPr algn="just">
              <a:buNone/>
            </a:pPr>
            <a:r>
              <a:rPr lang="it-IT" sz="1400" dirty="0" smtClean="0">
                <a:solidFill>
                  <a:srgbClr val="002060"/>
                </a:solidFill>
                <a:latin typeface="Arial" pitchFamily="34" charset="0"/>
                <a:cs typeface="Arial" pitchFamily="34" charset="0"/>
              </a:rPr>
              <a:t>2. Quando la somministrazione di lavoro avvenga al di fuori dei limiti e delle condizioni di cui agli articoli 31, commi 1 e 2, 32 e 33, comma 1, lettere a), b), c) e d), </a:t>
            </a:r>
            <a:r>
              <a:rPr lang="it-IT" sz="1400" i="1" u="sng" dirty="0" smtClean="0">
                <a:solidFill>
                  <a:srgbClr val="002060"/>
                </a:solidFill>
                <a:latin typeface="Arial" pitchFamily="34" charset="0"/>
                <a:cs typeface="Arial" pitchFamily="34" charset="0"/>
              </a:rPr>
              <a:t>il lavoratore può chiedere, anche soltanto nei confronti dell’utilizzatore, la costituzione di un rapporto di lavoro alle dipendenze di quest'ultimo, con effetto dall'inizio </a:t>
            </a:r>
            <a:r>
              <a:rPr lang="it-IT" sz="1400" dirty="0" smtClean="0">
                <a:solidFill>
                  <a:srgbClr val="002060"/>
                </a:solidFill>
                <a:latin typeface="Arial" pitchFamily="34" charset="0"/>
                <a:cs typeface="Arial" pitchFamily="34" charset="0"/>
              </a:rPr>
              <a:t>della somministrazione.</a:t>
            </a:r>
          </a:p>
          <a:p>
            <a:pPr algn="just"/>
            <a:endParaRPr lang="it-IT" sz="1400" dirty="0" smtClean="0">
              <a:solidFill>
                <a:srgbClr val="002060"/>
              </a:solidFill>
              <a:latin typeface="Arial" pitchFamily="34" charset="0"/>
              <a:cs typeface="Arial" pitchFamily="34" charset="0"/>
            </a:endParaRPr>
          </a:p>
          <a:p>
            <a:pPr algn="just"/>
            <a:endParaRPr lang="it-IT" sz="1400" dirty="0" smtClean="0">
              <a:solidFill>
                <a:srgbClr val="002060"/>
              </a:solidFill>
              <a:latin typeface="Arial" pitchFamily="34" charset="0"/>
              <a:cs typeface="Arial" pitchFamily="34" charset="0"/>
            </a:endParaRPr>
          </a:p>
          <a:p>
            <a:pPr algn="just"/>
            <a:endParaRPr lang="it-IT" sz="1100" dirty="0">
              <a:solidFill>
                <a:srgbClr val="002060"/>
              </a:solidFill>
              <a:latin typeface="Arial" pitchFamily="34" charset="0"/>
              <a:cs typeface="Arial" pitchFamily="34" charset="0"/>
            </a:endParaRPr>
          </a:p>
        </p:txBody>
      </p:sp>
      <p:sp>
        <p:nvSpPr>
          <p:cNvPr id="13"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latin typeface="Arial" panose="020B0604020202020204" pitchFamily="34" charset="0"/>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38</a:t>
            </a:fld>
            <a:endParaRPr kumimoji="0" lang="it-IT" sz="1200" b="0" i="0" u="none" strike="noStrike" kern="1200" cap="none" spc="0" normalizeH="0" baseline="0" noProof="0" dirty="0">
              <a:ln>
                <a:noFill/>
              </a:ln>
              <a:solidFill>
                <a:schemeClr val="bg1">
                  <a:lumMod val="50000"/>
                </a:schemeClr>
              </a:solidFill>
              <a:effectLst/>
              <a:uLnTx/>
              <a:uFillTx/>
              <a:latin typeface="Arial" panose="020B0604020202020204" pitchFamily="34" charset="0"/>
              <a:cs typeface="Arial" panose="020B0604020202020204" pitchFamily="34" charset="0"/>
            </a:endParaRPr>
          </a:p>
        </p:txBody>
      </p:sp>
      <p:sp>
        <p:nvSpPr>
          <p:cNvPr id="18" name="Freccia in giù 17"/>
          <p:cNvSpPr/>
          <p:nvPr/>
        </p:nvSpPr>
        <p:spPr bwMode="auto">
          <a:xfrm>
            <a:off x="4283968" y="3284984"/>
            <a:ext cx="484632" cy="648072"/>
          </a:xfrm>
          <a:prstGeom prst="downArrow">
            <a:avLst/>
          </a:prstGeom>
          <a:solidFill>
            <a:srgbClr val="0070C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9" name="CasellaDiTesto 18"/>
          <p:cNvSpPr txBox="1"/>
          <p:nvPr/>
        </p:nvSpPr>
        <p:spPr>
          <a:xfrm>
            <a:off x="683568" y="4005064"/>
            <a:ext cx="7848872" cy="2492990"/>
          </a:xfrm>
          <a:prstGeom prst="rect">
            <a:avLst/>
          </a:prstGeom>
          <a:noFill/>
        </p:spPr>
        <p:txBody>
          <a:bodyPr wrap="square" rtlCol="0">
            <a:spAutoFit/>
          </a:bodyPr>
          <a:lstStyle/>
          <a:p>
            <a:pPr>
              <a:buFont typeface="Arial" pitchFamily="34" charset="0"/>
              <a:buChar char="•"/>
            </a:pPr>
            <a:r>
              <a:rPr lang="it-IT" sz="1200" dirty="0" smtClean="0">
                <a:solidFill>
                  <a:srgbClr val="002060"/>
                </a:solidFill>
                <a:latin typeface="Arial" pitchFamily="34" charset="0"/>
                <a:cs typeface="Arial" pitchFamily="34" charset="0"/>
              </a:rPr>
              <a:t> SUPERAMENTO DEL LIMITE DEL 20% PER LA SOMMINISTRAZIONE A TEMPO INDETERMINATO ( ART. 31 COMMA1)</a:t>
            </a:r>
          </a:p>
          <a:p>
            <a:pPr>
              <a:buFont typeface="Arial" pitchFamily="34" charset="0"/>
              <a:buChar char="•"/>
            </a:pPr>
            <a:endParaRPr lang="it-IT" sz="1200" dirty="0" smtClean="0">
              <a:solidFill>
                <a:srgbClr val="002060"/>
              </a:solidFill>
              <a:latin typeface="Arial" pitchFamily="34" charset="0"/>
              <a:cs typeface="Arial" pitchFamily="34" charset="0"/>
            </a:endParaRPr>
          </a:p>
          <a:p>
            <a:pPr>
              <a:buFont typeface="Arial" pitchFamily="34" charset="0"/>
              <a:buChar char="•"/>
            </a:pPr>
            <a:r>
              <a:rPr lang="it-IT" sz="1200" dirty="0" smtClean="0">
                <a:solidFill>
                  <a:srgbClr val="002060"/>
                </a:solidFill>
                <a:latin typeface="Arial" pitchFamily="34" charset="0"/>
                <a:cs typeface="Arial" pitchFamily="34" charset="0"/>
              </a:rPr>
              <a:t> SUPERAMENTO DEI LIMITI QUANTITATIVI INDIVIDUATI DAI CONTRATTI COLLETTIVI PER LA SOMMINISTRAZIONE A TEMPO DETERMINATO (ART. 31 COMMA 2)</a:t>
            </a:r>
          </a:p>
          <a:p>
            <a:pPr>
              <a:buFont typeface="Arial" pitchFamily="34" charset="0"/>
              <a:buChar char="•"/>
            </a:pPr>
            <a:endParaRPr lang="it-IT" sz="1200" dirty="0" smtClean="0">
              <a:solidFill>
                <a:srgbClr val="002060"/>
              </a:solidFill>
              <a:latin typeface="Arial" pitchFamily="34" charset="0"/>
              <a:cs typeface="Arial" pitchFamily="34" charset="0"/>
            </a:endParaRPr>
          </a:p>
          <a:p>
            <a:pPr>
              <a:buFont typeface="Arial" pitchFamily="34" charset="0"/>
              <a:buChar char="•"/>
            </a:pPr>
            <a:r>
              <a:rPr lang="it-IT" sz="1200" dirty="0" smtClean="0">
                <a:solidFill>
                  <a:srgbClr val="002060"/>
                </a:solidFill>
                <a:latin typeface="Arial" pitchFamily="34" charset="0"/>
                <a:cs typeface="Arial" pitchFamily="34" charset="0"/>
              </a:rPr>
              <a:t> MANCATO RISPETTO DEI DIVIETI PREVISTI PER LA SOMMINISTRAZIONE </a:t>
            </a:r>
            <a:r>
              <a:rPr lang="it-IT" sz="1200" dirty="0" err="1" smtClean="0">
                <a:solidFill>
                  <a:srgbClr val="002060"/>
                </a:solidFill>
                <a:latin typeface="Arial" pitchFamily="34" charset="0"/>
                <a:cs typeface="Arial" pitchFamily="34" charset="0"/>
              </a:rPr>
              <a:t>DI</a:t>
            </a:r>
            <a:r>
              <a:rPr lang="it-IT" sz="1200" dirty="0" smtClean="0">
                <a:solidFill>
                  <a:srgbClr val="002060"/>
                </a:solidFill>
                <a:latin typeface="Arial" pitchFamily="34" charset="0"/>
                <a:cs typeface="Arial" pitchFamily="34" charset="0"/>
              </a:rPr>
              <a:t> LAVORO (art. 32)</a:t>
            </a:r>
          </a:p>
          <a:p>
            <a:pPr>
              <a:buFont typeface="Arial" pitchFamily="34" charset="0"/>
              <a:buChar char="•"/>
            </a:pPr>
            <a:endParaRPr lang="it-IT" sz="1200" dirty="0" smtClean="0">
              <a:solidFill>
                <a:srgbClr val="002060"/>
              </a:solidFill>
              <a:latin typeface="Arial" pitchFamily="34" charset="0"/>
              <a:cs typeface="Arial" pitchFamily="34" charset="0"/>
            </a:endParaRPr>
          </a:p>
          <a:p>
            <a:pPr>
              <a:buFont typeface="Arial" pitchFamily="34" charset="0"/>
              <a:buChar char="•"/>
            </a:pPr>
            <a:r>
              <a:rPr lang="it-IT" sz="1200" dirty="0" smtClean="0">
                <a:solidFill>
                  <a:srgbClr val="002060"/>
                </a:solidFill>
                <a:latin typeface="Arial" pitchFamily="34" charset="0"/>
                <a:cs typeface="Arial" pitchFamily="34" charset="0"/>
              </a:rPr>
              <a:t> IL CONTRATTO </a:t>
            </a:r>
            <a:r>
              <a:rPr lang="it-IT" sz="1200" dirty="0" err="1" smtClean="0">
                <a:solidFill>
                  <a:srgbClr val="002060"/>
                </a:solidFill>
                <a:latin typeface="Arial" pitchFamily="34" charset="0"/>
                <a:cs typeface="Arial" pitchFamily="34" charset="0"/>
              </a:rPr>
              <a:t>DI</a:t>
            </a:r>
            <a:r>
              <a:rPr lang="it-IT" sz="1200" dirty="0" smtClean="0">
                <a:solidFill>
                  <a:srgbClr val="002060"/>
                </a:solidFill>
                <a:latin typeface="Arial" pitchFamily="34" charset="0"/>
                <a:cs typeface="Arial" pitchFamily="34" charset="0"/>
              </a:rPr>
              <a:t> SOMMINISTRAZIONE </a:t>
            </a:r>
            <a:r>
              <a:rPr lang="it-IT" sz="1200" dirty="0" err="1" smtClean="0">
                <a:solidFill>
                  <a:srgbClr val="002060"/>
                </a:solidFill>
                <a:latin typeface="Arial" pitchFamily="34" charset="0"/>
                <a:cs typeface="Arial" pitchFamily="34" charset="0"/>
              </a:rPr>
              <a:t>DI</a:t>
            </a:r>
            <a:r>
              <a:rPr lang="it-IT" sz="1200" dirty="0" smtClean="0">
                <a:solidFill>
                  <a:srgbClr val="002060"/>
                </a:solidFill>
                <a:latin typeface="Arial" pitchFamily="34" charset="0"/>
                <a:cs typeface="Arial" pitchFamily="34" charset="0"/>
              </a:rPr>
              <a:t> LAVORO NON CONTIENE:  a) estremi dell’autorizzazione; b) il numero dei lavoratori da somministrare; c) l’indicazione di eventuali rischi  per la salute e la sicurezza del lavoratore e le misure di prevenzione adottate; d) la data di inizio e la durata prevista della somministrazione di lavoro. (art. 33)</a:t>
            </a:r>
          </a:p>
          <a:p>
            <a:endParaRPr lang="it-IT" sz="1200" dirty="0" smtClean="0">
              <a:solidFill>
                <a:srgbClr val="002060"/>
              </a:solidFill>
              <a:latin typeface="Arial" pitchFamily="34" charset="0"/>
              <a:cs typeface="Arial" pitchFamily="34" charset="0"/>
            </a:endParaRPr>
          </a:p>
        </p:txBody>
      </p:sp>
      <p:sp>
        <p:nvSpPr>
          <p:cNvPr id="12" name="Rettangolo 11"/>
          <p:cNvSpPr/>
          <p:nvPr/>
        </p:nvSpPr>
        <p:spPr>
          <a:xfrm>
            <a:off x="611560" y="1196752"/>
            <a:ext cx="6355928" cy="369332"/>
          </a:xfrm>
          <a:prstGeom prst="rect">
            <a:avLst/>
          </a:prstGeom>
        </p:spPr>
        <p:txBody>
          <a:bodyPr wrap="square">
            <a:spAutoFit/>
          </a:bodyPr>
          <a:lstStyle/>
          <a:p>
            <a:pPr lvl="0" algn="ctr" eaLnBrk="0" hangingPunct="0">
              <a:spcBef>
                <a:spcPct val="20000"/>
              </a:spcBef>
            </a:pPr>
            <a:r>
              <a:rPr lang="it-IT" b="1" dirty="0" smtClean="0">
                <a:solidFill>
                  <a:srgbClr val="002060"/>
                </a:solidFill>
                <a:latin typeface="Arial" pitchFamily="34" charset="0"/>
                <a:cs typeface="Arial" pitchFamily="34" charset="0"/>
              </a:rPr>
              <a:t>ART. 38 D. </a:t>
            </a:r>
            <a:r>
              <a:rPr lang="it-IT" b="1" dirty="0" err="1" smtClean="0">
                <a:solidFill>
                  <a:srgbClr val="002060"/>
                </a:solidFill>
                <a:latin typeface="Arial" pitchFamily="34" charset="0"/>
                <a:cs typeface="Arial" pitchFamily="34" charset="0"/>
              </a:rPr>
              <a:t>lgs</a:t>
            </a:r>
            <a:r>
              <a:rPr lang="it-IT" b="1" dirty="0" smtClean="0">
                <a:solidFill>
                  <a:srgbClr val="002060"/>
                </a:solidFill>
                <a:latin typeface="Arial" pitchFamily="34" charset="0"/>
                <a:cs typeface="Arial" pitchFamily="34" charset="0"/>
              </a:rPr>
              <a:t>. n. 81 del 15 giugno 2015</a:t>
            </a:r>
            <a:endParaRPr lang="it-IT" b="1"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467544" y="764704"/>
            <a:ext cx="8229600" cy="940966"/>
          </a:xfrm>
        </p:spPr>
        <p:txBody>
          <a:bodyPr/>
          <a:lstStyle/>
          <a:p>
            <a:pPr algn="ctr"/>
            <a:r>
              <a:rPr lang="it-IT" sz="2000" b="1" dirty="0" smtClean="0">
                <a:solidFill>
                  <a:srgbClr val="002060"/>
                </a:solidFill>
                <a:latin typeface="Arial" pitchFamily="34" charset="0"/>
                <a:cs typeface="Arial" pitchFamily="34" charset="0"/>
              </a:rPr>
              <a:t>SCOMPARE LA SOMMINISTRAZIONE FRAUDOLENTA</a:t>
            </a:r>
            <a:endParaRPr lang="it-IT" sz="2000" b="1" dirty="0">
              <a:solidFill>
                <a:srgbClr val="002060"/>
              </a:solidFill>
              <a:latin typeface="Arial" pitchFamily="34" charset="0"/>
              <a:cs typeface="Arial" pitchFamily="34" charset="0"/>
            </a:endParaRPr>
          </a:p>
        </p:txBody>
      </p:sp>
      <p:sp>
        <p:nvSpPr>
          <p:cNvPr id="6" name="Segnaposto testo 5"/>
          <p:cNvSpPr>
            <a:spLocks noGrp="1"/>
          </p:cNvSpPr>
          <p:nvPr>
            <p:ph type="body" idx="1"/>
          </p:nvPr>
        </p:nvSpPr>
        <p:spPr>
          <a:xfrm>
            <a:off x="323528" y="1484784"/>
            <a:ext cx="4040188" cy="639762"/>
          </a:xfrm>
        </p:spPr>
        <p:txBody>
          <a:bodyPr/>
          <a:lstStyle/>
          <a:p>
            <a:pPr algn="ctr"/>
            <a:r>
              <a:rPr lang="it-IT" sz="1800" dirty="0" smtClean="0">
                <a:solidFill>
                  <a:srgbClr val="002060"/>
                </a:solidFill>
                <a:latin typeface="Arial" pitchFamily="34" charset="0"/>
                <a:cs typeface="Arial" pitchFamily="34" charset="0"/>
              </a:rPr>
              <a:t>D. </a:t>
            </a:r>
            <a:r>
              <a:rPr lang="it-IT" sz="1800" dirty="0" err="1" smtClean="0">
                <a:solidFill>
                  <a:srgbClr val="002060"/>
                </a:solidFill>
                <a:latin typeface="Arial" pitchFamily="34" charset="0"/>
                <a:cs typeface="Arial" pitchFamily="34" charset="0"/>
              </a:rPr>
              <a:t>lgs</a:t>
            </a:r>
            <a:r>
              <a:rPr lang="it-IT" sz="1800" dirty="0" smtClean="0">
                <a:solidFill>
                  <a:srgbClr val="002060"/>
                </a:solidFill>
                <a:latin typeface="Arial" pitchFamily="34" charset="0"/>
                <a:cs typeface="Arial" pitchFamily="34" charset="0"/>
              </a:rPr>
              <a:t>. n. 81 del 15 giugno 2015</a:t>
            </a:r>
            <a:endParaRPr lang="it-IT" sz="1800" dirty="0">
              <a:solidFill>
                <a:srgbClr val="002060"/>
              </a:solidFill>
              <a:latin typeface="Arial" pitchFamily="34" charset="0"/>
              <a:cs typeface="Arial" pitchFamily="34" charset="0"/>
            </a:endParaRPr>
          </a:p>
        </p:txBody>
      </p:sp>
      <p:sp>
        <p:nvSpPr>
          <p:cNvPr id="7" name="Segnaposto contenuto 6"/>
          <p:cNvSpPr>
            <a:spLocks noGrp="1"/>
          </p:cNvSpPr>
          <p:nvPr>
            <p:ph sz="half" idx="2"/>
          </p:nvPr>
        </p:nvSpPr>
        <p:spPr>
          <a:xfrm>
            <a:off x="251520" y="2852936"/>
            <a:ext cx="4040188" cy="1728192"/>
          </a:xfrm>
        </p:spPr>
        <p:txBody>
          <a:bodyPr/>
          <a:lstStyle/>
          <a:p>
            <a:pPr algn="ctr"/>
            <a:r>
              <a:rPr lang="it-IT" sz="2000" dirty="0" smtClean="0">
                <a:solidFill>
                  <a:srgbClr val="002060"/>
                </a:solidFill>
                <a:latin typeface="Arial" pitchFamily="34" charset="0"/>
                <a:cs typeface="Arial" pitchFamily="34" charset="0"/>
              </a:rPr>
              <a:t>Viene abrogata la somministrazione fraudolenta prevista dall’art. 28 d.lgs. 276/2003.</a:t>
            </a:r>
          </a:p>
        </p:txBody>
      </p:sp>
      <p:sp>
        <p:nvSpPr>
          <p:cNvPr id="8" name="Segnaposto testo 7"/>
          <p:cNvSpPr>
            <a:spLocks noGrp="1"/>
          </p:cNvSpPr>
          <p:nvPr>
            <p:ph type="body" sz="quarter" idx="3"/>
          </p:nvPr>
        </p:nvSpPr>
        <p:spPr>
          <a:xfrm>
            <a:off x="4644008" y="1484784"/>
            <a:ext cx="4041775" cy="639762"/>
          </a:xfrm>
        </p:spPr>
        <p:txBody>
          <a:bodyPr/>
          <a:lstStyle/>
          <a:p>
            <a:pPr algn="ctr"/>
            <a:r>
              <a:rPr lang="it-IT" sz="1800" dirty="0" smtClean="0">
                <a:solidFill>
                  <a:srgbClr val="002060"/>
                </a:solidFill>
                <a:latin typeface="Arial" pitchFamily="34" charset="0"/>
                <a:cs typeface="Arial" pitchFamily="34" charset="0"/>
              </a:rPr>
              <a:t>Art. 28 d.lgs. N. 276/2003</a:t>
            </a:r>
            <a:endParaRPr lang="it-IT" sz="1800" dirty="0">
              <a:solidFill>
                <a:srgbClr val="002060"/>
              </a:solidFill>
              <a:latin typeface="Arial" pitchFamily="34" charset="0"/>
              <a:cs typeface="Arial" pitchFamily="34" charset="0"/>
            </a:endParaRPr>
          </a:p>
        </p:txBody>
      </p:sp>
      <p:sp>
        <p:nvSpPr>
          <p:cNvPr id="9" name="Segnaposto contenuto 8"/>
          <p:cNvSpPr>
            <a:spLocks noGrp="1"/>
          </p:cNvSpPr>
          <p:nvPr>
            <p:ph sz="quarter" idx="4"/>
          </p:nvPr>
        </p:nvSpPr>
        <p:spPr>
          <a:xfrm>
            <a:off x="4716016" y="2276872"/>
            <a:ext cx="4041775" cy="3951288"/>
          </a:xfrm>
        </p:spPr>
        <p:txBody>
          <a:bodyPr>
            <a:normAutofit lnSpcReduction="10000"/>
          </a:bodyPr>
          <a:lstStyle/>
          <a:p>
            <a:r>
              <a:rPr lang="it-IT" sz="1300" i="1" dirty="0" smtClean="0">
                <a:solidFill>
                  <a:srgbClr val="002060"/>
                </a:solidFill>
              </a:rPr>
              <a:t>       « </a:t>
            </a:r>
            <a:r>
              <a:rPr lang="it-IT" sz="2000" i="1" strike="sngStrike" dirty="0" smtClean="0">
                <a:solidFill>
                  <a:srgbClr val="002060"/>
                </a:solidFill>
                <a:latin typeface="Arial" pitchFamily="34" charset="0"/>
                <a:cs typeface="Arial" pitchFamily="34" charset="0"/>
              </a:rPr>
              <a:t>Ferme restando le sanzioni di cui all'articolo 18, quando la somministrazione di lavoro e' posta in essere con la specifica finalità di eludere norme inderogabili di legge o di contratto collettivo applicato al lavoratore, somministratore e utilizzatore sono puniti con una ammenda di 20 euro per ciascun lavoratore coinvolto e ciascun giorno di somministrazione</a:t>
            </a:r>
            <a:r>
              <a:rPr lang="it-IT" sz="2000" i="1" dirty="0" smtClean="0">
                <a:solidFill>
                  <a:srgbClr val="002060"/>
                </a:solidFill>
                <a:latin typeface="Arial" pitchFamily="34" charset="0"/>
                <a:cs typeface="Arial" pitchFamily="34" charset="0"/>
              </a:rPr>
              <a:t> </a:t>
            </a:r>
            <a:r>
              <a:rPr lang="it-IT" sz="1300" i="1" dirty="0" smtClean="0">
                <a:solidFill>
                  <a:srgbClr val="002060"/>
                </a:solidFill>
              </a:rPr>
              <a:t>»</a:t>
            </a:r>
            <a:endParaRPr lang="it-IT" sz="1300" i="1" dirty="0">
              <a:solidFill>
                <a:srgbClr val="002060"/>
              </a:solidFill>
            </a:endParaRPr>
          </a:p>
        </p:txBody>
      </p:sp>
      <p:cxnSp>
        <p:nvCxnSpPr>
          <p:cNvPr id="13" name="Connettore 1 12"/>
          <p:cNvCxnSpPr/>
          <p:nvPr/>
        </p:nvCxnSpPr>
        <p:spPr bwMode="auto">
          <a:xfrm>
            <a:off x="4499992" y="1844824"/>
            <a:ext cx="0" cy="4464496"/>
          </a:xfrm>
          <a:prstGeom prst="line">
            <a:avLst/>
          </a:prstGeom>
          <a:solidFill>
            <a:schemeClr val="accent1"/>
          </a:solidFill>
          <a:ln w="9525" cap="flat" cmpd="sng" algn="ctr">
            <a:solidFill>
              <a:schemeClr val="accent6">
                <a:lumMod val="60000"/>
                <a:lumOff val="40000"/>
              </a:schemeClr>
            </a:solidFill>
            <a:prstDash val="solid"/>
            <a:round/>
            <a:headEnd type="none" w="med" len="med"/>
            <a:tailEnd type="none" w="med" len="med"/>
          </a:ln>
          <a:effectLst/>
        </p:spPr>
      </p:cxnSp>
      <p:sp>
        <p:nvSpPr>
          <p:cNvPr id="18"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latin typeface="Arial" panose="020B0604020202020204" pitchFamily="34" charset="0"/>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39</a:t>
            </a:fld>
            <a:endParaRPr kumimoji="0" lang="it-IT" sz="1200" b="0" i="0" u="none" strike="noStrike" kern="1200" cap="none" spc="0" normalizeH="0" baseline="0" noProof="0" dirty="0">
              <a:ln>
                <a:noFill/>
              </a:ln>
              <a:solidFill>
                <a:schemeClr val="bg1">
                  <a:lumMod val="50000"/>
                </a:schemeClr>
              </a:solidFill>
              <a:effectLst/>
              <a:uLnTx/>
              <a:uFillTx/>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1"/>
          <p:cNvSpPr>
            <a:spLocks noGrp="1"/>
          </p:cNvSpPr>
          <p:nvPr>
            <p:ph type="title"/>
          </p:nvPr>
        </p:nvSpPr>
        <p:spPr>
          <a:xfrm>
            <a:off x="1475656" y="908720"/>
            <a:ext cx="6480720" cy="792088"/>
          </a:xfrm>
        </p:spPr>
        <p:txBody>
          <a:bodyPr>
            <a:normAutofit fontScale="90000"/>
          </a:bodyPr>
          <a:lstStyle/>
          <a:p>
            <a:pPr algn="ctr"/>
            <a:r>
              <a:rPr lang="it-IT" sz="2400" b="1" dirty="0" smtClean="0">
                <a:solidFill>
                  <a:srgbClr val="002060"/>
                </a:solidFill>
                <a:latin typeface="Arial" pitchFamily="34" charset="0"/>
                <a:cs typeface="Arial" pitchFamily="34" charset="0"/>
              </a:rPr>
              <a:t>GLI ELEMENTI CHE CARATTERIZZANO IL DISTACCO:</a:t>
            </a:r>
            <a:br>
              <a:rPr lang="it-IT" sz="2400" b="1" dirty="0" smtClean="0">
                <a:solidFill>
                  <a:srgbClr val="002060"/>
                </a:solidFill>
                <a:latin typeface="Arial" pitchFamily="34" charset="0"/>
                <a:cs typeface="Arial" pitchFamily="34" charset="0"/>
              </a:rPr>
            </a:br>
            <a:r>
              <a:rPr lang="it-IT" sz="2400" b="1" dirty="0" smtClean="0">
                <a:solidFill>
                  <a:srgbClr val="002060"/>
                </a:solidFill>
                <a:latin typeface="Arial" pitchFamily="34" charset="0"/>
                <a:cs typeface="Arial" pitchFamily="34" charset="0"/>
              </a:rPr>
              <a:t> </a:t>
            </a:r>
            <a:br>
              <a:rPr lang="it-IT" sz="2400" b="1" dirty="0" smtClean="0">
                <a:solidFill>
                  <a:srgbClr val="002060"/>
                </a:solidFill>
                <a:latin typeface="Arial" pitchFamily="34" charset="0"/>
                <a:cs typeface="Arial" pitchFamily="34" charset="0"/>
              </a:rPr>
            </a:br>
            <a:endParaRPr lang="it-IT" sz="2400" b="1" dirty="0">
              <a:solidFill>
                <a:srgbClr val="002060"/>
              </a:solidFill>
              <a:latin typeface="Arial" pitchFamily="34" charset="0"/>
              <a:cs typeface="Arial" pitchFamily="34" charset="0"/>
            </a:endParaRPr>
          </a:p>
        </p:txBody>
      </p:sp>
      <p:sp>
        <p:nvSpPr>
          <p:cNvPr id="9"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4</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
        <p:nvSpPr>
          <p:cNvPr id="2" name="CasellaDiTesto 1"/>
          <p:cNvSpPr txBox="1"/>
          <p:nvPr/>
        </p:nvSpPr>
        <p:spPr>
          <a:xfrm>
            <a:off x="323528" y="2023680"/>
            <a:ext cx="8496944" cy="1477328"/>
          </a:xfrm>
          <a:prstGeom prst="rect">
            <a:avLst/>
          </a:prstGeom>
          <a:noFill/>
        </p:spPr>
        <p:txBody>
          <a:bodyPr wrap="square" rtlCol="0">
            <a:spAutoFit/>
          </a:bodyPr>
          <a:lstStyle/>
          <a:p>
            <a:pPr marL="431800" lvl="1" indent="-215900" algn="just">
              <a:lnSpc>
                <a:spcPct val="100000"/>
              </a:lnSpc>
              <a:buFont typeface="StarSymbol" charset="0"/>
              <a:buChar char="-"/>
              <a:tabLst>
                <a:tab pos="723900" algn="l"/>
                <a:tab pos="1447800" algn="l"/>
                <a:tab pos="2171700" algn="l"/>
                <a:tab pos="2895600" algn="l"/>
                <a:tab pos="3619500" algn="l"/>
              </a:tabLst>
            </a:pPr>
            <a:r>
              <a:rPr lang="it-IT" sz="1800" dirty="0">
                <a:solidFill>
                  <a:srgbClr val="002060"/>
                </a:solidFill>
                <a:latin typeface="Arial" pitchFamily="34" charset="0"/>
                <a:cs typeface="Arial" pitchFamily="34" charset="0"/>
              </a:rPr>
              <a:t>LA </a:t>
            </a:r>
            <a:r>
              <a:rPr lang="it-IT" sz="1800" b="1" dirty="0">
                <a:solidFill>
                  <a:srgbClr val="002060"/>
                </a:solidFill>
                <a:latin typeface="Arial" pitchFamily="34" charset="0"/>
                <a:cs typeface="Arial" pitchFamily="34" charset="0"/>
              </a:rPr>
              <a:t>TEMPORANEITÀ </a:t>
            </a:r>
            <a:r>
              <a:rPr lang="it-IT" sz="1800" dirty="0">
                <a:solidFill>
                  <a:srgbClr val="002060"/>
                </a:solidFill>
                <a:latin typeface="Arial" pitchFamily="34" charset="0"/>
                <a:cs typeface="Arial" pitchFamily="34" charset="0"/>
              </a:rPr>
              <a:t>DEL DISTACCO</a:t>
            </a:r>
          </a:p>
          <a:p>
            <a:pPr marL="431800" lvl="1" indent="-215900" algn="just">
              <a:lnSpc>
                <a:spcPct val="100000"/>
              </a:lnSpc>
              <a:tabLst>
                <a:tab pos="723900" algn="l"/>
                <a:tab pos="1447800" algn="l"/>
                <a:tab pos="2171700" algn="l"/>
                <a:tab pos="2895600" algn="l"/>
                <a:tab pos="3619500" algn="l"/>
              </a:tabLst>
            </a:pPr>
            <a:r>
              <a:rPr lang="it-IT" sz="1800" dirty="0">
                <a:solidFill>
                  <a:srgbClr val="002060"/>
                </a:solidFill>
                <a:latin typeface="Arial" pitchFamily="34" charset="0"/>
                <a:cs typeface="Arial" pitchFamily="34" charset="0"/>
              </a:rPr>
              <a:t> </a:t>
            </a:r>
          </a:p>
          <a:p>
            <a:pPr marL="431800" lvl="1" indent="-215900" algn="just">
              <a:lnSpc>
                <a:spcPct val="100000"/>
              </a:lnSpc>
              <a:buFont typeface="StarSymbol" charset="0"/>
              <a:buChar char="-"/>
              <a:tabLst>
                <a:tab pos="723900" algn="l"/>
                <a:tab pos="1447800" algn="l"/>
                <a:tab pos="2171700" algn="l"/>
                <a:tab pos="2895600" algn="l"/>
                <a:tab pos="3619500" algn="l"/>
              </a:tabLst>
            </a:pPr>
            <a:r>
              <a:rPr lang="it-IT" sz="1800" dirty="0">
                <a:solidFill>
                  <a:srgbClr val="002060"/>
                </a:solidFill>
                <a:latin typeface="Arial" pitchFamily="34" charset="0"/>
                <a:cs typeface="Arial" pitchFamily="34" charset="0"/>
              </a:rPr>
              <a:t> L’</a:t>
            </a:r>
            <a:r>
              <a:rPr lang="it-IT" sz="1800" b="1" dirty="0">
                <a:solidFill>
                  <a:srgbClr val="002060"/>
                </a:solidFill>
                <a:latin typeface="Arial" pitchFamily="34" charset="0"/>
                <a:cs typeface="Arial" pitchFamily="34" charset="0"/>
              </a:rPr>
              <a:t>INTERESSE</a:t>
            </a:r>
            <a:r>
              <a:rPr lang="it-IT" sz="1800" dirty="0">
                <a:solidFill>
                  <a:srgbClr val="002060"/>
                </a:solidFill>
                <a:latin typeface="Arial" pitchFamily="34" charset="0"/>
                <a:cs typeface="Arial" pitchFamily="34" charset="0"/>
              </a:rPr>
              <a:t> DEL </a:t>
            </a:r>
            <a:r>
              <a:rPr lang="it-IT" sz="1800" dirty="0" smtClean="0">
                <a:solidFill>
                  <a:srgbClr val="002060"/>
                </a:solidFill>
                <a:latin typeface="Arial" pitchFamily="34" charset="0"/>
                <a:cs typeface="Arial" pitchFamily="34" charset="0"/>
              </a:rPr>
              <a:t>DISTACCANTE</a:t>
            </a:r>
          </a:p>
          <a:p>
            <a:pPr marL="431800" lvl="1" indent="-215900" algn="just">
              <a:lnSpc>
                <a:spcPct val="100000"/>
              </a:lnSpc>
              <a:buFont typeface="StarSymbol" charset="0"/>
              <a:buChar char="-"/>
              <a:tabLst>
                <a:tab pos="723900" algn="l"/>
                <a:tab pos="1447800" algn="l"/>
                <a:tab pos="2171700" algn="l"/>
                <a:tab pos="2895600" algn="l"/>
                <a:tab pos="3619500" algn="l"/>
              </a:tabLst>
            </a:pPr>
            <a:endParaRPr lang="it-IT" sz="1800" dirty="0">
              <a:solidFill>
                <a:srgbClr val="002060"/>
              </a:solidFill>
              <a:latin typeface="Arial" pitchFamily="34" charset="0"/>
              <a:cs typeface="Arial" pitchFamily="34" charset="0"/>
            </a:endParaRPr>
          </a:p>
          <a:p>
            <a:pPr marL="431800" lvl="1" indent="-215900" algn="just">
              <a:lnSpc>
                <a:spcPct val="100000"/>
              </a:lnSpc>
              <a:buFont typeface="StarSymbol" charset="0"/>
              <a:buChar char="-"/>
              <a:tabLst>
                <a:tab pos="723900" algn="l"/>
                <a:tab pos="1447800" algn="l"/>
                <a:tab pos="2171700" algn="l"/>
                <a:tab pos="2895600" algn="l"/>
                <a:tab pos="3619500" algn="l"/>
              </a:tabLst>
            </a:pPr>
            <a:r>
              <a:rPr lang="it-IT" sz="1800" dirty="0" smtClean="0">
                <a:solidFill>
                  <a:srgbClr val="002060"/>
                </a:solidFill>
                <a:latin typeface="Arial" pitchFamily="34" charset="0"/>
                <a:cs typeface="Arial" pitchFamily="34" charset="0"/>
              </a:rPr>
              <a:t>IL LEGAME ORGANICO TRA DATORE DI LAVORO E LAVORATORE</a:t>
            </a:r>
            <a:endParaRPr lang="it-IT" sz="1800"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192401240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0"/>
            <a:ext cx="7772400" cy="1143000"/>
          </a:xfrm>
        </p:spPr>
        <p:txBody>
          <a:bodyPr/>
          <a:lstStyle/>
          <a:p>
            <a:pPr algn="ctr"/>
            <a:r>
              <a:rPr lang="it-IT" sz="2000" b="1" dirty="0" smtClean="0">
                <a:solidFill>
                  <a:srgbClr val="002060"/>
                </a:solidFill>
                <a:latin typeface="Arial" pitchFamily="34" charset="0"/>
                <a:cs typeface="Arial" pitchFamily="34" charset="0"/>
              </a:rPr>
              <a:t>RESTANO LE SANZIONI AMMINISTRATIVE</a:t>
            </a:r>
            <a:endParaRPr lang="it-IT" sz="2000" b="1" dirty="0">
              <a:solidFill>
                <a:srgbClr val="002060"/>
              </a:solidFill>
              <a:latin typeface="Arial" pitchFamily="34" charset="0"/>
              <a:cs typeface="Arial" pitchFamily="34" charset="0"/>
            </a:endParaRPr>
          </a:p>
        </p:txBody>
      </p:sp>
      <p:sp>
        <p:nvSpPr>
          <p:cNvPr id="3" name="Segnaposto contenuto 2"/>
          <p:cNvSpPr>
            <a:spLocks noGrp="1"/>
          </p:cNvSpPr>
          <p:nvPr>
            <p:ph idx="1"/>
          </p:nvPr>
        </p:nvSpPr>
        <p:spPr>
          <a:xfrm>
            <a:off x="539552" y="980728"/>
            <a:ext cx="8276456" cy="5400600"/>
          </a:xfrm>
        </p:spPr>
        <p:txBody>
          <a:bodyPr/>
          <a:lstStyle/>
          <a:p>
            <a:pPr algn="just">
              <a:buNone/>
            </a:pPr>
            <a:r>
              <a:rPr lang="it-IT" sz="1200" dirty="0" smtClean="0">
                <a:solidFill>
                  <a:srgbClr val="002060"/>
                </a:solidFill>
                <a:latin typeface="Arial" pitchFamily="34" charset="0"/>
                <a:cs typeface="Arial" pitchFamily="34" charset="0"/>
              </a:rPr>
              <a:t>L’</a:t>
            </a:r>
            <a:r>
              <a:rPr lang="it-IT" sz="1200" b="1" dirty="0" smtClean="0">
                <a:solidFill>
                  <a:srgbClr val="002060"/>
                </a:solidFill>
                <a:latin typeface="Arial" pitchFamily="34" charset="0"/>
                <a:cs typeface="Arial" pitchFamily="34" charset="0"/>
              </a:rPr>
              <a:t>art. 40</a:t>
            </a:r>
            <a:r>
              <a:rPr lang="it-IT" sz="1200" dirty="0" smtClean="0">
                <a:solidFill>
                  <a:srgbClr val="002060"/>
                </a:solidFill>
                <a:latin typeface="Arial" pitchFamily="34" charset="0"/>
                <a:cs typeface="Arial" pitchFamily="34" charset="0"/>
              </a:rPr>
              <a:t>, commi I e II, del decreto delegato conferma anche le sanzioni pecuniarie amministrative da 250 a 1.250 euro per le ipotesi di somministrazione irregolare con riferimento a </a:t>
            </a:r>
          </a:p>
          <a:p>
            <a:pPr algn="just"/>
            <a:endParaRPr lang="it-IT" sz="1200" b="1" i="1" dirty="0" smtClean="0">
              <a:solidFill>
                <a:srgbClr val="002060"/>
              </a:solidFill>
              <a:latin typeface="Arial" pitchFamily="34" charset="0"/>
              <a:cs typeface="Arial" pitchFamily="34" charset="0"/>
            </a:endParaRPr>
          </a:p>
          <a:p>
            <a:pPr algn="just">
              <a:buFont typeface="+mj-lt"/>
              <a:buAutoNum type="alphaUcPeriod"/>
            </a:pPr>
            <a:r>
              <a:rPr lang="it-IT" sz="1200" b="1" i="1" dirty="0" smtClean="0">
                <a:solidFill>
                  <a:srgbClr val="002060"/>
                </a:solidFill>
                <a:latin typeface="Arial" pitchFamily="34" charset="0"/>
                <a:cs typeface="Arial" pitchFamily="34" charset="0"/>
              </a:rPr>
              <a:t>SOMMINISTRATORE E UTILIZZATORE</a:t>
            </a:r>
            <a:r>
              <a:rPr lang="it-IT" sz="1200" dirty="0" smtClean="0">
                <a:solidFill>
                  <a:srgbClr val="002060"/>
                </a:solidFill>
                <a:latin typeface="Arial" pitchFamily="34" charset="0"/>
                <a:cs typeface="Arial" pitchFamily="34" charset="0"/>
              </a:rPr>
              <a:t>: </a:t>
            </a:r>
          </a:p>
          <a:p>
            <a:pPr algn="just">
              <a:buFont typeface="Wingdings" pitchFamily="2" charset="2"/>
              <a:buChar char="§"/>
            </a:pPr>
            <a:r>
              <a:rPr lang="it-IT" sz="1200" dirty="0" smtClean="0">
                <a:solidFill>
                  <a:srgbClr val="002060"/>
                </a:solidFill>
                <a:latin typeface="Arial" pitchFamily="34" charset="0"/>
                <a:cs typeface="Arial" pitchFamily="34" charset="0"/>
              </a:rPr>
              <a:t>contratto privo di forma scritta o privo degli elementi previsti dalla norma (art. 33, comma I); </a:t>
            </a:r>
          </a:p>
          <a:p>
            <a:pPr algn="just">
              <a:buFont typeface="Wingdings" pitchFamily="2" charset="2"/>
              <a:buChar char="§"/>
            </a:pPr>
            <a:r>
              <a:rPr lang="it-IT" sz="1200" dirty="0" smtClean="0">
                <a:solidFill>
                  <a:srgbClr val="002060"/>
                </a:solidFill>
                <a:latin typeface="Arial" pitchFamily="34" charset="0"/>
                <a:cs typeface="Arial" pitchFamily="34" charset="0"/>
              </a:rPr>
              <a:t>per aver applicato condizioni economiche e normative inferiori a quelle dei dipendenti di pari livello dell’utilizzatore (art. 35, comma I).</a:t>
            </a:r>
          </a:p>
          <a:p>
            <a:pPr algn="just"/>
            <a:endParaRPr lang="it-IT" sz="1200" dirty="0" smtClean="0">
              <a:latin typeface="Arial" pitchFamily="34" charset="0"/>
              <a:cs typeface="Arial" pitchFamily="34" charset="0"/>
            </a:endParaRPr>
          </a:p>
          <a:p>
            <a:pPr algn="just">
              <a:buFont typeface="+mj-lt"/>
              <a:buAutoNum type="alphaUcPeriod"/>
            </a:pPr>
            <a:r>
              <a:rPr lang="it-IT" sz="1200" b="1" i="1" dirty="0" smtClean="0">
                <a:solidFill>
                  <a:srgbClr val="002060"/>
                </a:solidFill>
                <a:latin typeface="Arial" pitchFamily="34" charset="0"/>
                <a:cs typeface="Arial" pitchFamily="34" charset="0"/>
              </a:rPr>
              <a:t>UTILIZZATORE</a:t>
            </a:r>
            <a:r>
              <a:rPr lang="it-IT" sz="1200" dirty="0" smtClean="0">
                <a:solidFill>
                  <a:srgbClr val="002060"/>
                </a:solidFill>
                <a:latin typeface="Arial" pitchFamily="34" charset="0"/>
                <a:cs typeface="Arial" pitchFamily="34" charset="0"/>
              </a:rPr>
              <a:t>: </a:t>
            </a:r>
          </a:p>
          <a:p>
            <a:pPr algn="just">
              <a:buFont typeface="Wingdings" pitchFamily="2" charset="2"/>
              <a:buChar char="§"/>
            </a:pPr>
            <a:r>
              <a:rPr lang="it-IT" sz="1200" dirty="0" smtClean="0">
                <a:solidFill>
                  <a:srgbClr val="002060"/>
                </a:solidFill>
                <a:latin typeface="Arial" pitchFamily="34" charset="0"/>
                <a:cs typeface="Arial" pitchFamily="34" charset="0"/>
              </a:rPr>
              <a:t>per aver attivato contratti di somministrazione di lavoro a tempo indeterminato e a termine al di fuori dei limiti quantitativi previsti dalla norma (art. 31, comma I e II); </a:t>
            </a:r>
          </a:p>
          <a:p>
            <a:pPr algn="just">
              <a:buFont typeface="Wingdings" pitchFamily="2" charset="2"/>
              <a:buChar char="§"/>
            </a:pPr>
            <a:r>
              <a:rPr lang="it-IT" sz="1200" dirty="0" smtClean="0">
                <a:solidFill>
                  <a:srgbClr val="002060"/>
                </a:solidFill>
                <a:latin typeface="Arial" pitchFamily="34" charset="0"/>
                <a:cs typeface="Arial" pitchFamily="34" charset="0"/>
              </a:rPr>
              <a:t>per non aver informato i lavoratori somministrati dei posti vacanti (art. 31, comma III); </a:t>
            </a:r>
          </a:p>
          <a:p>
            <a:pPr algn="just">
              <a:buFont typeface="Wingdings" pitchFamily="2" charset="2"/>
              <a:buChar char="§"/>
            </a:pPr>
            <a:r>
              <a:rPr lang="it-IT" sz="1200" dirty="0" smtClean="0">
                <a:solidFill>
                  <a:srgbClr val="002060"/>
                </a:solidFill>
                <a:latin typeface="Arial" pitchFamily="34" charset="0"/>
                <a:cs typeface="Arial" pitchFamily="34" charset="0"/>
              </a:rPr>
              <a:t>per aver attivato contratti di somministrazione di lavoro in una delle ipotesi di divieto espresso individuate dalla norma (art. 32); </a:t>
            </a:r>
          </a:p>
          <a:p>
            <a:pPr algn="just">
              <a:buFont typeface="Wingdings" pitchFamily="2" charset="2"/>
              <a:buChar char="§"/>
            </a:pPr>
            <a:r>
              <a:rPr lang="it-IT" sz="1200" dirty="0" smtClean="0">
                <a:solidFill>
                  <a:srgbClr val="002060"/>
                </a:solidFill>
                <a:latin typeface="Arial" pitchFamily="34" charset="0"/>
                <a:cs typeface="Arial" pitchFamily="34" charset="0"/>
              </a:rPr>
              <a:t>per non aver fatto fruire ai lavoratori somministrati dei servizi sociali e assistenziali di cui godono i dipendenti dell’utilizzatore addetti alla stessa unità produttiva (art. 35, comma III, secondo periodo); </a:t>
            </a:r>
          </a:p>
          <a:p>
            <a:pPr algn="just">
              <a:buFont typeface="Wingdings" pitchFamily="2" charset="2"/>
              <a:buChar char="§"/>
            </a:pPr>
            <a:r>
              <a:rPr lang="it-IT" sz="1200" dirty="0" smtClean="0">
                <a:solidFill>
                  <a:srgbClr val="002060"/>
                </a:solidFill>
                <a:latin typeface="Arial" pitchFamily="34" charset="0"/>
                <a:cs typeface="Arial" pitchFamily="34" charset="0"/>
              </a:rPr>
              <a:t>per aver omesso la comunicazione annuale circa il numero dei contratti di somministrazione di lavoro conclusi, la durata degli stessi, il numero e la qualifica dei lavoratori interessati alle rappresentanze sindacali o, in mancanza, agli organismi territoriali di categoria delle associazioni sindacali comparativamente più rappresentative (art. 36, comma III); </a:t>
            </a:r>
          </a:p>
          <a:p>
            <a:pPr algn="just">
              <a:buFont typeface="Wingdings" pitchFamily="2" charset="2"/>
              <a:buChar char="§"/>
            </a:pPr>
            <a:endParaRPr lang="it-IT" sz="1200" dirty="0" smtClean="0">
              <a:solidFill>
                <a:srgbClr val="002060"/>
              </a:solidFill>
              <a:latin typeface="Arial" pitchFamily="34" charset="0"/>
              <a:cs typeface="Arial" pitchFamily="34" charset="0"/>
            </a:endParaRPr>
          </a:p>
          <a:p>
            <a:pPr algn="just">
              <a:buFont typeface="+mj-lt"/>
              <a:buAutoNum type="alphaUcPeriod"/>
            </a:pPr>
            <a:r>
              <a:rPr lang="it-IT" sz="1200" b="1" i="1" dirty="0" smtClean="0">
                <a:solidFill>
                  <a:srgbClr val="002060"/>
                </a:solidFill>
                <a:latin typeface="Arial" pitchFamily="34" charset="0"/>
                <a:cs typeface="Arial" pitchFamily="34" charset="0"/>
              </a:rPr>
              <a:t>SOMMINISTRATORE</a:t>
            </a:r>
            <a:r>
              <a:rPr lang="it-IT" sz="1200" dirty="0" smtClean="0">
                <a:solidFill>
                  <a:srgbClr val="002060"/>
                </a:solidFill>
                <a:latin typeface="Arial" pitchFamily="34" charset="0"/>
                <a:cs typeface="Arial" pitchFamily="34" charset="0"/>
              </a:rPr>
              <a:t>: </a:t>
            </a:r>
          </a:p>
          <a:p>
            <a:pPr algn="just">
              <a:buFont typeface="Wingdings" pitchFamily="2" charset="2"/>
              <a:buChar char="§"/>
            </a:pPr>
            <a:r>
              <a:rPr lang="it-IT" sz="1200" dirty="0" smtClean="0">
                <a:solidFill>
                  <a:srgbClr val="002060"/>
                </a:solidFill>
                <a:latin typeface="Arial" pitchFamily="34" charset="0"/>
                <a:cs typeface="Arial" pitchFamily="34" charset="0"/>
              </a:rPr>
              <a:t>per non aver fornito al lavoratore somministrato inviato in missione, all’atto della stipulazione del contratto di lavoro ovvero al momento dell’invio presso l’utilizzatore, le informazioni contenute nel contratto, nonché la data di inizio e la durata prevedibile della missione (art. 33, comma III).</a:t>
            </a:r>
          </a:p>
        </p:txBody>
      </p:sp>
      <p:sp>
        <p:nvSpPr>
          <p:cNvPr id="8"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latin typeface="Arial" panose="020B0604020202020204" pitchFamily="34" charset="0"/>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40</a:t>
            </a:fld>
            <a:endParaRPr kumimoji="0" lang="it-IT" sz="1200" b="0" i="0" u="none" strike="noStrike" kern="1200" cap="none" spc="0" normalizeH="0" baseline="0" noProof="0" dirty="0">
              <a:ln>
                <a:noFill/>
              </a:ln>
              <a:solidFill>
                <a:schemeClr val="bg1">
                  <a:lumMod val="50000"/>
                </a:schemeClr>
              </a:solidFill>
              <a:effectLst/>
              <a:uLnTx/>
              <a:uFillTx/>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7584" y="332657"/>
            <a:ext cx="7772400" cy="1008112"/>
          </a:xfrm>
        </p:spPr>
        <p:txBody>
          <a:bodyPr/>
          <a:lstStyle/>
          <a:p>
            <a:pPr algn="ctr"/>
            <a:r>
              <a:rPr lang="it-IT" sz="2000" b="1" dirty="0" smtClean="0">
                <a:solidFill>
                  <a:srgbClr val="002060"/>
                </a:solidFill>
                <a:latin typeface="Arial" pitchFamily="34" charset="0"/>
                <a:cs typeface="Arial" pitchFamily="34" charset="0"/>
              </a:rPr>
              <a:t>SOMMINISTRAZIONE ABUSIVA</a:t>
            </a:r>
          </a:p>
        </p:txBody>
      </p:sp>
      <p:sp>
        <p:nvSpPr>
          <p:cNvPr id="6" name="Segnaposto contenuto 5"/>
          <p:cNvSpPr>
            <a:spLocks noGrp="1"/>
          </p:cNvSpPr>
          <p:nvPr>
            <p:ph idx="1"/>
          </p:nvPr>
        </p:nvSpPr>
        <p:spPr>
          <a:xfrm>
            <a:off x="251520" y="1916832"/>
            <a:ext cx="8663880" cy="3529012"/>
          </a:xfrm>
        </p:spPr>
        <p:txBody>
          <a:bodyPr/>
          <a:lstStyle/>
          <a:p>
            <a:pPr algn="just">
              <a:buNone/>
            </a:pPr>
            <a:r>
              <a:rPr lang="it-IT" sz="1400" dirty="0" smtClean="0">
                <a:latin typeface="Arial" pitchFamily="34" charset="0"/>
                <a:cs typeface="Arial" pitchFamily="34" charset="0"/>
              </a:rPr>
              <a:t>«</a:t>
            </a:r>
            <a:r>
              <a:rPr lang="it-IT" sz="1400" i="1" dirty="0" smtClean="0">
                <a:solidFill>
                  <a:srgbClr val="002060"/>
                </a:solidFill>
                <a:latin typeface="Arial" pitchFamily="34" charset="0"/>
                <a:cs typeface="Arial" pitchFamily="34" charset="0"/>
              </a:rPr>
              <a:t>1. L'esercizio non autorizzato delle attività di cui all'articolo 4, comma 1, e' punito con la sanzione dell'ammenda di Euro 5 per ogni lavoratore occupato e per ogni giornata di lavoro. L'esercizio abusivo della attività di intermediazione e' punito con la pena dell'arresto fino a sei mesi e l'ammenda da Euro 1.500 a Euro 7.500. Se non vi e' scopo di lucro la pena e' della ammenda da Euro 500 a Euro 2.500. Se vi e' sfruttamento dei minori, la pena e' dell'arresto fino a diciotto mesi e l'ammenda e' aumentata fino al sestuplo. Nel caso di condanna, e' disposta in ogni caso la confisca del mezzo di trasporto eventualmente adoperato per l'esercizio delle attività di cui al presente comma.</a:t>
            </a:r>
          </a:p>
          <a:p>
            <a:pPr algn="just"/>
            <a:endParaRPr lang="it-IT" sz="1400" i="1" dirty="0" smtClean="0">
              <a:solidFill>
                <a:srgbClr val="002060"/>
              </a:solidFill>
              <a:latin typeface="Arial" pitchFamily="34" charset="0"/>
              <a:cs typeface="Arial" pitchFamily="34" charset="0"/>
            </a:endParaRPr>
          </a:p>
          <a:p>
            <a:pPr algn="just">
              <a:buNone/>
            </a:pPr>
            <a:r>
              <a:rPr lang="it-IT" sz="1400" i="1" dirty="0" smtClean="0">
                <a:solidFill>
                  <a:srgbClr val="002060"/>
                </a:solidFill>
                <a:latin typeface="Arial" pitchFamily="34" charset="0"/>
                <a:cs typeface="Arial" pitchFamily="34" charset="0"/>
              </a:rPr>
              <a:t>2. Nei confronti dell'utilizzatore che ricorra alla somministrazione di prestatori di lavoro da parte di soggetti diversi da quelli di cui all'articolo 4, comma 1, lettera a), ovvero da parte di soggetti diversi da quelli di cui all'articolo 4, comma 1, lettera b), o comunque al di fuori dei limiti ivi previsti, si applica la pena dell'ammenda di Euro 50 per ogni lavoratore occupato e per ogni giornata di occupazione. Se vi e' sfruttamento dei minori, la pena e' dell'arresto fino a diciotto mesi e l'ammenda e' aumentata fino al sestuplo.»</a:t>
            </a:r>
          </a:p>
          <a:p>
            <a:pPr algn="just"/>
            <a:endParaRPr lang="it-IT" sz="1400" i="1" dirty="0" smtClean="0">
              <a:solidFill>
                <a:srgbClr val="002060"/>
              </a:solidFill>
              <a:latin typeface="Arial" pitchFamily="34" charset="0"/>
              <a:cs typeface="Arial" pitchFamily="34" charset="0"/>
            </a:endParaRPr>
          </a:p>
          <a:p>
            <a:pPr algn="just"/>
            <a:endParaRPr lang="it-IT" sz="1200" dirty="0">
              <a:latin typeface="Arial" pitchFamily="34" charset="0"/>
              <a:cs typeface="Arial" pitchFamily="34" charset="0"/>
            </a:endParaRPr>
          </a:p>
        </p:txBody>
      </p:sp>
      <p:sp>
        <p:nvSpPr>
          <p:cNvPr id="5" name="Segnaposto testo 4"/>
          <p:cNvSpPr>
            <a:spLocks noGrp="1"/>
          </p:cNvSpPr>
          <p:nvPr>
            <p:ph type="body" sz="quarter" idx="4294967295"/>
          </p:nvPr>
        </p:nvSpPr>
        <p:spPr>
          <a:xfrm>
            <a:off x="1259632" y="1340768"/>
            <a:ext cx="6768752" cy="639762"/>
          </a:xfrm>
        </p:spPr>
        <p:txBody>
          <a:bodyPr>
            <a:normAutofit lnSpcReduction="10000"/>
          </a:bodyPr>
          <a:lstStyle/>
          <a:p>
            <a:pPr algn="ctr">
              <a:buNone/>
            </a:pPr>
            <a:r>
              <a:rPr lang="it-IT" sz="1800" dirty="0" smtClean="0">
                <a:solidFill>
                  <a:srgbClr val="002060"/>
                </a:solidFill>
                <a:latin typeface="Arial" pitchFamily="34" charset="0"/>
                <a:cs typeface="Arial" pitchFamily="34" charset="0"/>
              </a:rPr>
              <a:t>Resta l’art. 18, comma I e II, d.lgs. 276/2003, sono abrogati i commi 3 – 3bis</a:t>
            </a:r>
            <a:endParaRPr lang="it-IT" sz="1800" dirty="0">
              <a:solidFill>
                <a:srgbClr val="002060"/>
              </a:solidFill>
              <a:latin typeface="Arial" pitchFamily="34" charset="0"/>
              <a:cs typeface="Arial" pitchFamily="34" charset="0"/>
            </a:endParaRPr>
          </a:p>
        </p:txBody>
      </p:sp>
      <p:sp>
        <p:nvSpPr>
          <p:cNvPr id="11"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latin typeface="Arial" panose="020B0604020202020204" pitchFamily="34" charset="0"/>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41</a:t>
            </a:fld>
            <a:endParaRPr kumimoji="0" lang="it-IT" sz="1200" b="0" i="0" u="none" strike="noStrike" kern="1200" cap="none" spc="0" normalizeH="0" baseline="0" noProof="0" dirty="0">
              <a:ln>
                <a:noFill/>
              </a:ln>
              <a:solidFill>
                <a:schemeClr val="bg1">
                  <a:lumMod val="50000"/>
                </a:schemeClr>
              </a:solidFill>
              <a:effectLst/>
              <a:uLnTx/>
              <a:uFillTx/>
              <a:latin typeface="Arial" panose="020B0604020202020204" pitchFamily="34" charset="0"/>
              <a:cs typeface="Arial" panose="020B0604020202020204" pitchFamily="34" charset="0"/>
            </a:endParaRPr>
          </a:p>
        </p:txBody>
      </p:sp>
      <p:sp>
        <p:nvSpPr>
          <p:cNvPr id="3" name="Freccia circolare a destra 2"/>
          <p:cNvSpPr/>
          <p:nvPr/>
        </p:nvSpPr>
        <p:spPr>
          <a:xfrm>
            <a:off x="179512" y="4581128"/>
            <a:ext cx="360040" cy="165618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7" name="CasellaDiTesto 6"/>
          <p:cNvSpPr txBox="1"/>
          <p:nvPr/>
        </p:nvSpPr>
        <p:spPr>
          <a:xfrm>
            <a:off x="683567" y="5949280"/>
            <a:ext cx="8208913" cy="584775"/>
          </a:xfrm>
          <a:prstGeom prst="rect">
            <a:avLst/>
          </a:prstGeom>
          <a:noFill/>
        </p:spPr>
        <p:txBody>
          <a:bodyPr wrap="square" rtlCol="0">
            <a:spAutoFit/>
          </a:bodyPr>
          <a:lstStyle/>
          <a:p>
            <a:r>
              <a:rPr lang="it-IT" sz="1600" b="1" i="1" dirty="0" smtClean="0">
                <a:solidFill>
                  <a:srgbClr val="002060"/>
                </a:solidFill>
                <a:latin typeface="Arial" pitchFamily="34" charset="0"/>
                <a:cs typeface="Arial" pitchFamily="34" charset="0"/>
              </a:rPr>
              <a:t>Decreto Depenalizzazione (</a:t>
            </a:r>
            <a:r>
              <a:rPr lang="it-IT" sz="1600" b="1" i="1" dirty="0" err="1" smtClean="0">
                <a:solidFill>
                  <a:srgbClr val="002060"/>
                </a:solidFill>
                <a:latin typeface="Arial" pitchFamily="34" charset="0"/>
                <a:cs typeface="Arial" pitchFamily="34" charset="0"/>
              </a:rPr>
              <a:t>D.Lgs.</a:t>
            </a:r>
            <a:r>
              <a:rPr lang="it-IT" sz="1600" b="1" i="1" dirty="0" smtClean="0">
                <a:solidFill>
                  <a:srgbClr val="002060"/>
                </a:solidFill>
                <a:latin typeface="Arial" pitchFamily="34" charset="0"/>
                <a:cs typeface="Arial" pitchFamily="34" charset="0"/>
              </a:rPr>
              <a:t> 8/2016): DA AMMENDA A SANZIONE AMMINISTRATIVA</a:t>
            </a:r>
            <a:endParaRPr lang="it-IT" sz="18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395536" y="1484784"/>
            <a:ext cx="8496943" cy="4680520"/>
          </a:xfrm>
        </p:spPr>
        <p:txBody>
          <a:bodyPr>
            <a:normAutofit fontScale="25000" lnSpcReduction="20000"/>
          </a:bodyPr>
          <a:lstStyle/>
          <a:p>
            <a:pPr algn="just">
              <a:buNone/>
            </a:pPr>
            <a:r>
              <a:rPr kumimoji="1" lang="it-IT" sz="7200" b="1" dirty="0" smtClean="0">
                <a:solidFill>
                  <a:srgbClr val="002060"/>
                </a:solidFill>
                <a:latin typeface="Arial" pitchFamily="34" charset="0"/>
                <a:cs typeface="Arial" pitchFamily="34" charset="0"/>
              </a:rPr>
              <a:t>PUNTI PRINCIPALI:</a:t>
            </a:r>
          </a:p>
          <a:p>
            <a:pPr algn="just">
              <a:buFontTx/>
              <a:buChar char="•"/>
            </a:pPr>
            <a:endParaRPr kumimoji="1" lang="it-IT" sz="7200" dirty="0" smtClean="0">
              <a:solidFill>
                <a:srgbClr val="002060"/>
              </a:solidFill>
              <a:latin typeface="Arial" pitchFamily="34" charset="0"/>
              <a:cs typeface="Arial" pitchFamily="34" charset="0"/>
            </a:endParaRPr>
          </a:p>
          <a:p>
            <a:pPr algn="just">
              <a:buFontTx/>
              <a:buChar char="•"/>
            </a:pPr>
            <a:r>
              <a:rPr kumimoji="1" lang="it-IT" sz="7200" dirty="0" smtClean="0">
                <a:solidFill>
                  <a:srgbClr val="002060"/>
                </a:solidFill>
                <a:latin typeface="Arial" pitchFamily="34" charset="0"/>
                <a:cs typeface="Arial" pitchFamily="34" charset="0"/>
              </a:rPr>
              <a:t>attività appaltata, durata presumibile del contratto, dettagli in ordine all’apporto dell’appaltatore  e precisazioni circa l’organizzazione dei mezzi necessari per la realizzazione dell’opera o del servizio dedotto in contratto;</a:t>
            </a:r>
          </a:p>
          <a:p>
            <a:pPr algn="just"/>
            <a:endParaRPr kumimoji="1" lang="it-IT" sz="7200" dirty="0" smtClean="0">
              <a:solidFill>
                <a:srgbClr val="002060"/>
              </a:solidFill>
              <a:latin typeface="Arial" pitchFamily="34" charset="0"/>
              <a:cs typeface="Arial" pitchFamily="34" charset="0"/>
            </a:endParaRPr>
          </a:p>
          <a:p>
            <a:pPr algn="just">
              <a:buFontTx/>
              <a:buChar char="•"/>
            </a:pPr>
            <a:r>
              <a:rPr kumimoji="1" lang="it-IT" sz="7200" dirty="0" smtClean="0">
                <a:solidFill>
                  <a:srgbClr val="002060"/>
                </a:solidFill>
                <a:latin typeface="Arial" pitchFamily="34" charset="0"/>
                <a:cs typeface="Arial" pitchFamily="34" charset="0"/>
              </a:rPr>
              <a:t>nel caso di contratti d’appalto concernenti lavori per i quali non risulta rilevante l’utilizzo di attrezzatura o di beni strumentali, devono essere acquisite notizie in ordine al </a:t>
            </a:r>
            <a:r>
              <a:rPr kumimoji="1" lang="it-IT" sz="7200" i="1" dirty="0" err="1" smtClean="0">
                <a:solidFill>
                  <a:srgbClr val="002060"/>
                </a:solidFill>
                <a:latin typeface="Arial" pitchFamily="34" charset="0"/>
                <a:cs typeface="Arial" pitchFamily="34" charset="0"/>
              </a:rPr>
              <a:t>know</a:t>
            </a:r>
            <a:r>
              <a:rPr kumimoji="1" lang="it-IT" sz="7200" i="1" dirty="0" smtClean="0">
                <a:solidFill>
                  <a:srgbClr val="002060"/>
                </a:solidFill>
                <a:latin typeface="Arial" pitchFamily="34" charset="0"/>
                <a:cs typeface="Arial" pitchFamily="34" charset="0"/>
              </a:rPr>
              <a:t> </a:t>
            </a:r>
            <a:r>
              <a:rPr kumimoji="1" lang="it-IT" sz="7200" i="1" dirty="0" err="1" smtClean="0">
                <a:solidFill>
                  <a:srgbClr val="002060"/>
                </a:solidFill>
                <a:latin typeface="Arial" pitchFamily="34" charset="0"/>
                <a:cs typeface="Arial" pitchFamily="34" charset="0"/>
              </a:rPr>
              <a:t>how</a:t>
            </a:r>
            <a:r>
              <a:rPr kumimoji="1" lang="it-IT" sz="7200" i="1" dirty="0" smtClean="0">
                <a:solidFill>
                  <a:srgbClr val="002060"/>
                </a:solidFill>
                <a:latin typeface="Arial" pitchFamily="34" charset="0"/>
                <a:cs typeface="Arial" pitchFamily="34" charset="0"/>
              </a:rPr>
              <a:t> </a:t>
            </a:r>
            <a:r>
              <a:rPr kumimoji="1" lang="it-IT" sz="7200" dirty="0" smtClean="0">
                <a:solidFill>
                  <a:srgbClr val="002060"/>
                </a:solidFill>
                <a:latin typeface="Arial" pitchFamily="34" charset="0"/>
                <a:cs typeface="Arial" pitchFamily="34" charset="0"/>
              </a:rPr>
              <a:t>aziendale o alle elevate professionalità possedute dal personale impiegato nell’ambito dell’appalto, nonché indicazioni sulle modalità di esercizio del potere organizzativo e direttivo dei lavoratori;</a:t>
            </a:r>
          </a:p>
          <a:p>
            <a:pPr algn="just"/>
            <a:endParaRPr kumimoji="1" lang="it-IT" sz="7200" dirty="0" smtClean="0">
              <a:solidFill>
                <a:srgbClr val="002060"/>
              </a:solidFill>
              <a:latin typeface="Arial" pitchFamily="34" charset="0"/>
              <a:cs typeface="Arial" pitchFamily="34" charset="0"/>
            </a:endParaRPr>
          </a:p>
          <a:p>
            <a:pPr algn="just">
              <a:buFontTx/>
              <a:buChar char="•"/>
            </a:pPr>
            <a:r>
              <a:rPr kumimoji="1" lang="it-IT" sz="7200" dirty="0" smtClean="0">
                <a:solidFill>
                  <a:srgbClr val="002060"/>
                </a:solidFill>
                <a:latin typeface="Arial" pitchFamily="34" charset="0"/>
                <a:cs typeface="Arial" pitchFamily="34" charset="0"/>
              </a:rPr>
              <a:t>l’appalto riferito ai rapporti di mono committenza deve essere attentamente valutato, al fine di verificare se in capo all’appaltatore incomba l’organizzazione dei mezzi necessari e se è rintracciabile il rischio d’impresa;</a:t>
            </a:r>
          </a:p>
          <a:p>
            <a:pPr algn="just">
              <a:buFontTx/>
              <a:buChar char="•"/>
            </a:pPr>
            <a:endParaRPr kumimoji="1" lang="it-IT" sz="7200" dirty="0" smtClean="0">
              <a:solidFill>
                <a:srgbClr val="002060"/>
              </a:solidFill>
              <a:latin typeface="Arial" pitchFamily="34" charset="0"/>
              <a:cs typeface="Arial" pitchFamily="34" charset="0"/>
            </a:endParaRPr>
          </a:p>
          <a:p>
            <a:pPr algn="just">
              <a:buFontTx/>
              <a:buChar char="•"/>
            </a:pPr>
            <a:r>
              <a:rPr kumimoji="1" lang="it-IT" sz="7200" dirty="0" smtClean="0">
                <a:solidFill>
                  <a:srgbClr val="002060"/>
                </a:solidFill>
                <a:latin typeface="Arial" pitchFamily="34" charset="0"/>
                <a:cs typeface="Arial" pitchFamily="34" charset="0"/>
              </a:rPr>
              <a:t>rischio d’impresa indici: l’appaltatore ha già in essere un’attività imprenditoriale; l’appaltatore svolge propria attività produttiva o opera per conto di diverse imprese.</a:t>
            </a:r>
          </a:p>
          <a:p>
            <a:pPr algn="just" eaLnBrk="0" hangingPunct="0">
              <a:lnSpc>
                <a:spcPct val="120000"/>
              </a:lnSpc>
              <a:buNone/>
            </a:pPr>
            <a:endParaRPr lang="it-IT" sz="7200" dirty="0" smtClean="0">
              <a:solidFill>
                <a:srgbClr val="002060"/>
              </a:solidFill>
              <a:latin typeface="Arial" pitchFamily="34" charset="0"/>
              <a:cs typeface="Arial" pitchFamily="34" charset="0"/>
            </a:endParaRPr>
          </a:p>
          <a:p>
            <a:pPr algn="just">
              <a:buNone/>
            </a:pPr>
            <a:endParaRPr lang="it-IT" sz="7200" dirty="0" smtClean="0">
              <a:solidFill>
                <a:srgbClr val="002060"/>
              </a:solidFill>
              <a:effectLst>
                <a:outerShdw blurRad="38100" dist="38100" dir="2700000" algn="tl">
                  <a:srgbClr val="C0C0C0"/>
                </a:outerShdw>
              </a:effectLst>
              <a:latin typeface="Arial" pitchFamily="34" charset="0"/>
              <a:cs typeface="Arial" pitchFamily="34" charset="0"/>
            </a:endParaRPr>
          </a:p>
        </p:txBody>
      </p:sp>
      <p:sp>
        <p:nvSpPr>
          <p:cNvPr id="7" name="Rectangle 2"/>
          <p:cNvSpPr txBox="1">
            <a:spLocks noChangeArrowheads="1"/>
          </p:cNvSpPr>
          <p:nvPr/>
        </p:nvSpPr>
        <p:spPr bwMode="auto">
          <a:xfrm>
            <a:off x="251520" y="404664"/>
            <a:ext cx="8229600" cy="1143000"/>
          </a:xfrm>
          <a:prstGeom prst="rect">
            <a:avLst/>
          </a:prstGeom>
          <a:noFill/>
          <a:ln w="9525">
            <a:noFill/>
            <a:miter lim="800000"/>
            <a:headEnd/>
            <a:tailEnd/>
          </a:ln>
        </p:spPr>
        <p:txBody>
          <a:bodyPr anchor="ctr"/>
          <a:lstStyle/>
          <a:p>
            <a:pPr algn="ctr">
              <a:defRPr/>
            </a:pPr>
            <a:r>
              <a:rPr lang="it-IT" sz="2000" b="1" kern="0" dirty="0" smtClean="0">
                <a:solidFill>
                  <a:srgbClr val="002060"/>
                </a:solidFill>
                <a:latin typeface="Arial" pitchFamily="34" charset="0"/>
                <a:ea typeface="+mj-ea"/>
                <a:cs typeface="Arial" pitchFamily="34" charset="0"/>
              </a:rPr>
              <a:t>DISTINZIONE TRA SOMMINISTRAZIONE E APPALTO</a:t>
            </a:r>
          </a:p>
          <a:p>
            <a:pPr algn="ctr">
              <a:defRPr/>
            </a:pPr>
            <a:r>
              <a:rPr lang="it-IT" sz="2000" b="1" kern="0" dirty="0" smtClean="0">
                <a:solidFill>
                  <a:srgbClr val="002060"/>
                </a:solidFill>
                <a:latin typeface="Arial" pitchFamily="34" charset="0"/>
                <a:ea typeface="+mj-ea"/>
                <a:cs typeface="Arial" pitchFamily="34" charset="0"/>
              </a:rPr>
              <a:t>ART. 29 </a:t>
            </a:r>
            <a:r>
              <a:rPr lang="it-IT" sz="2000" b="1" kern="0" dirty="0" err="1" smtClean="0">
                <a:solidFill>
                  <a:srgbClr val="002060"/>
                </a:solidFill>
                <a:latin typeface="Arial" pitchFamily="34" charset="0"/>
                <a:ea typeface="+mj-ea"/>
                <a:cs typeface="Arial" pitchFamily="34" charset="0"/>
              </a:rPr>
              <a:t>D.LGS.</a:t>
            </a:r>
            <a:r>
              <a:rPr lang="it-IT" sz="2000" b="1" kern="0" dirty="0" smtClean="0">
                <a:solidFill>
                  <a:srgbClr val="002060"/>
                </a:solidFill>
                <a:latin typeface="Arial" pitchFamily="34" charset="0"/>
                <a:ea typeface="+mj-ea"/>
                <a:cs typeface="Arial" pitchFamily="34" charset="0"/>
              </a:rPr>
              <a:t> 276/2003 E</a:t>
            </a:r>
            <a:r>
              <a:rPr lang="it-IT" sz="2000" b="1" dirty="0" smtClean="0">
                <a:solidFill>
                  <a:srgbClr val="002060"/>
                </a:solidFill>
                <a:latin typeface="Arial" pitchFamily="34" charset="0"/>
                <a:cs typeface="Arial" pitchFamily="34" charset="0"/>
              </a:rPr>
              <a:t> Circ. Min. </a:t>
            </a:r>
            <a:r>
              <a:rPr lang="it-IT" sz="2000" b="1" dirty="0" err="1" smtClean="0">
                <a:solidFill>
                  <a:srgbClr val="002060"/>
                </a:solidFill>
                <a:latin typeface="Arial" pitchFamily="34" charset="0"/>
                <a:cs typeface="Arial" pitchFamily="34" charset="0"/>
              </a:rPr>
              <a:t>Lav</a:t>
            </a:r>
            <a:r>
              <a:rPr lang="it-IT" sz="2000" b="1" dirty="0" smtClean="0">
                <a:solidFill>
                  <a:srgbClr val="002060"/>
                </a:solidFill>
                <a:latin typeface="Arial" pitchFamily="34" charset="0"/>
                <a:cs typeface="Arial" pitchFamily="34" charset="0"/>
              </a:rPr>
              <a:t>. 48/2004</a:t>
            </a:r>
            <a:endParaRPr lang="it-IT" sz="2000" b="1" kern="0" dirty="0">
              <a:solidFill>
                <a:srgbClr val="002060"/>
              </a:solidFill>
              <a:latin typeface="Arial" pitchFamily="34" charset="0"/>
              <a:ea typeface="+mj-ea"/>
              <a:cs typeface="Arial" pitchFamily="34" charset="0"/>
            </a:endParaRPr>
          </a:p>
        </p:txBody>
      </p:sp>
      <p:sp>
        <p:nvSpPr>
          <p:cNvPr id="6"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Arial" panose="020B0604020202020204" pitchFamily="34" charset="0"/>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42</a:t>
            </a:fld>
            <a:endParaRPr kumimoji="0" lang="it-IT" sz="1200" b="0" i="0" u="none" strike="noStrike" kern="1200" cap="none" spc="0" normalizeH="0" baseline="0" noProof="0" dirty="0" smtClean="0">
              <a:ln>
                <a:noFill/>
              </a:ln>
              <a:solidFill>
                <a:schemeClr val="bg1">
                  <a:lumMod val="65000"/>
                </a:schemeClr>
              </a:solidFill>
              <a:effectLst/>
              <a:uLnTx/>
              <a:uFillTx/>
              <a:latin typeface="Arial" panose="020B0604020202020204" pitchFamily="34" charset="0"/>
              <a:cs typeface="Arial" panose="020B0604020202020204" pitchFamily="34" charset="0"/>
            </a:endParaRPr>
          </a:p>
        </p:txBody>
      </p:sp>
      <p:sp>
        <p:nvSpPr>
          <p:cNvPr id="12" name="Rettangolo 11"/>
          <p:cNvSpPr/>
          <p:nvPr/>
        </p:nvSpPr>
        <p:spPr>
          <a:xfrm>
            <a:off x="179512" y="2924944"/>
            <a:ext cx="8784976" cy="1815882"/>
          </a:xfrm>
          <a:prstGeom prst="rect">
            <a:avLst/>
          </a:prstGeom>
        </p:spPr>
        <p:txBody>
          <a:bodyPr wrap="square">
            <a:spAutoFit/>
          </a:bodyPr>
          <a:lstStyle/>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r>
              <a:rPr lang="it-IT" sz="1600" i="1" dirty="0" smtClean="0">
                <a:solidFill>
                  <a:schemeClr val="tx2"/>
                </a:solidFill>
                <a:latin typeface="Arial" pitchFamily="34" charset="0"/>
                <a:cs typeface="Arial" pitchFamily="34" charset="0"/>
              </a:rPr>
              <a:t>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323529" y="1484784"/>
            <a:ext cx="8496943" cy="4680520"/>
          </a:xfrm>
        </p:spPr>
        <p:txBody>
          <a:bodyPr>
            <a:normAutofit fontScale="32500" lnSpcReduction="20000"/>
          </a:bodyPr>
          <a:lstStyle/>
          <a:p>
            <a:pPr algn="just"/>
            <a:r>
              <a:rPr kumimoji="1" lang="it-IT" sz="7200" dirty="0" smtClean="0">
                <a:solidFill>
                  <a:srgbClr val="002060"/>
                </a:solidFill>
                <a:latin typeface="Arial" pitchFamily="34" charset="0"/>
                <a:cs typeface="Arial" pitchFamily="34" charset="0"/>
              </a:rPr>
              <a:t>Negli appalti in cui l’impiego di mezzi e di strumenti risulta esiguo rispetto all’impiego di personale dipendente, la distinzione tra appalto e somministrazione deve potere essere ricondotta a queste due diversità riscontrabili nell’oggetto del contratto tra le due entità  (Circ. Min. </a:t>
            </a:r>
            <a:r>
              <a:rPr kumimoji="1" lang="it-IT" sz="7200" dirty="0" err="1" smtClean="0">
                <a:solidFill>
                  <a:srgbClr val="002060"/>
                </a:solidFill>
                <a:latin typeface="Arial" pitchFamily="34" charset="0"/>
                <a:cs typeface="Arial" pitchFamily="34" charset="0"/>
              </a:rPr>
              <a:t>Lav</a:t>
            </a:r>
            <a:r>
              <a:rPr kumimoji="1" lang="it-IT" sz="7200" dirty="0" smtClean="0">
                <a:solidFill>
                  <a:srgbClr val="002060"/>
                </a:solidFill>
                <a:latin typeface="Arial" pitchFamily="34" charset="0"/>
                <a:cs typeface="Arial" pitchFamily="34" charset="0"/>
              </a:rPr>
              <a:t>. 5/2011):</a:t>
            </a:r>
          </a:p>
          <a:p>
            <a:pPr algn="just">
              <a:buFontTx/>
              <a:buChar char="•"/>
            </a:pPr>
            <a:r>
              <a:rPr kumimoji="1" lang="it-IT" sz="7200" dirty="0" smtClean="0">
                <a:solidFill>
                  <a:srgbClr val="002060"/>
                </a:solidFill>
                <a:latin typeface="Arial" pitchFamily="34" charset="0"/>
                <a:cs typeface="Arial" pitchFamily="34" charset="0"/>
              </a:rPr>
              <a:t>l’</a:t>
            </a:r>
            <a:r>
              <a:rPr kumimoji="1" lang="it-IT" sz="7200" b="1" dirty="0" smtClean="0">
                <a:solidFill>
                  <a:srgbClr val="002060"/>
                </a:solidFill>
                <a:latin typeface="Arial" pitchFamily="34" charset="0"/>
                <a:cs typeface="Arial" pitchFamily="34" charset="0"/>
              </a:rPr>
              <a:t>appalto</a:t>
            </a:r>
            <a:r>
              <a:rPr kumimoji="1" lang="it-IT" sz="7200" dirty="0" smtClean="0">
                <a:solidFill>
                  <a:srgbClr val="002060"/>
                </a:solidFill>
                <a:latin typeface="Arial" pitchFamily="34" charset="0"/>
                <a:cs typeface="Arial" pitchFamily="34" charset="0"/>
              </a:rPr>
              <a:t> prevede un “</a:t>
            </a:r>
            <a:r>
              <a:rPr kumimoji="1" lang="it-IT" sz="7200" b="1" dirty="0" smtClean="0">
                <a:solidFill>
                  <a:srgbClr val="002060"/>
                </a:solidFill>
                <a:latin typeface="Arial" pitchFamily="34" charset="0"/>
                <a:cs typeface="Arial" pitchFamily="34" charset="0"/>
              </a:rPr>
              <a:t>fare</a:t>
            </a:r>
            <a:r>
              <a:rPr kumimoji="1" lang="it-IT" sz="7200" dirty="0" smtClean="0">
                <a:solidFill>
                  <a:srgbClr val="002060"/>
                </a:solidFill>
                <a:latin typeface="Arial" pitchFamily="34" charset="0"/>
                <a:cs typeface="Arial" pitchFamily="34" charset="0"/>
              </a:rPr>
              <a:t>”, poiché l’appaltatore si impegna a fornire all’appaltatore un’opera o un servizio realizzatore attraverso la sua organizzazione di uomini e di mezzi;</a:t>
            </a:r>
          </a:p>
          <a:p>
            <a:pPr algn="just">
              <a:buFontTx/>
              <a:buChar char="•"/>
            </a:pPr>
            <a:r>
              <a:rPr kumimoji="1" lang="it-IT" sz="7200" dirty="0" smtClean="0">
                <a:solidFill>
                  <a:srgbClr val="002060"/>
                </a:solidFill>
                <a:latin typeface="Arial" pitchFamily="34" charset="0"/>
                <a:cs typeface="Arial" pitchFamily="34" charset="0"/>
              </a:rPr>
              <a:t>la </a:t>
            </a:r>
            <a:r>
              <a:rPr kumimoji="1" lang="it-IT" sz="7200" b="1" dirty="0" smtClean="0">
                <a:solidFill>
                  <a:srgbClr val="002060"/>
                </a:solidFill>
                <a:latin typeface="Arial" pitchFamily="34" charset="0"/>
                <a:cs typeface="Arial" pitchFamily="34" charset="0"/>
              </a:rPr>
              <a:t>somministrazione</a:t>
            </a:r>
            <a:r>
              <a:rPr kumimoji="1" lang="it-IT" sz="7200" dirty="0" smtClean="0">
                <a:solidFill>
                  <a:srgbClr val="002060"/>
                </a:solidFill>
                <a:latin typeface="Arial" pitchFamily="34" charset="0"/>
                <a:cs typeface="Arial" pitchFamily="34" charset="0"/>
              </a:rPr>
              <a:t> prevede invece un “</a:t>
            </a:r>
            <a:r>
              <a:rPr kumimoji="1" lang="it-IT" sz="7200" b="1" dirty="0" smtClean="0">
                <a:solidFill>
                  <a:srgbClr val="002060"/>
                </a:solidFill>
                <a:latin typeface="Arial" pitchFamily="34" charset="0"/>
                <a:cs typeface="Arial" pitchFamily="34" charset="0"/>
              </a:rPr>
              <a:t>dare”</a:t>
            </a:r>
            <a:r>
              <a:rPr kumimoji="1" lang="it-IT" sz="7200" dirty="0" smtClean="0">
                <a:solidFill>
                  <a:srgbClr val="002060"/>
                </a:solidFill>
                <a:latin typeface="Arial" pitchFamily="34" charset="0"/>
                <a:cs typeface="Arial" pitchFamily="34" charset="0"/>
              </a:rPr>
              <a:t>, poiché l’Agenzia di somministrazione fornisce la sua forza lavoro ad un soggetto terzo, affinché questa sia adottata al proprio sistema organizzativo ed utilizzata secondo le proprie necessità.</a:t>
            </a:r>
          </a:p>
          <a:p>
            <a:pPr algn="just">
              <a:buNone/>
            </a:pPr>
            <a:endParaRPr lang="it-IT" sz="7200" dirty="0" smtClean="0">
              <a:solidFill>
                <a:srgbClr val="002060"/>
              </a:solidFill>
              <a:effectLst>
                <a:outerShdw blurRad="38100" dist="38100" dir="2700000" algn="tl">
                  <a:srgbClr val="C0C0C0"/>
                </a:outerShdw>
              </a:effectLst>
              <a:latin typeface="Arial" pitchFamily="34" charset="0"/>
              <a:cs typeface="Arial" pitchFamily="34" charset="0"/>
            </a:endParaRPr>
          </a:p>
        </p:txBody>
      </p:sp>
      <p:sp>
        <p:nvSpPr>
          <p:cNvPr id="7" name="Rectangle 2"/>
          <p:cNvSpPr txBox="1">
            <a:spLocks noChangeArrowheads="1"/>
          </p:cNvSpPr>
          <p:nvPr/>
        </p:nvSpPr>
        <p:spPr bwMode="auto">
          <a:xfrm>
            <a:off x="251520" y="404664"/>
            <a:ext cx="8229600" cy="1143000"/>
          </a:xfrm>
          <a:prstGeom prst="rect">
            <a:avLst/>
          </a:prstGeom>
          <a:noFill/>
          <a:ln w="9525">
            <a:noFill/>
            <a:miter lim="800000"/>
            <a:headEnd/>
            <a:tailEnd/>
          </a:ln>
        </p:spPr>
        <p:txBody>
          <a:bodyPr anchor="ctr"/>
          <a:lstStyle/>
          <a:p>
            <a:pPr algn="ctr">
              <a:defRPr/>
            </a:pPr>
            <a:r>
              <a:rPr lang="it-IT" sz="2000" b="1" kern="0" dirty="0" smtClean="0">
                <a:solidFill>
                  <a:srgbClr val="002060"/>
                </a:solidFill>
                <a:latin typeface="Arial" pitchFamily="34" charset="0"/>
                <a:ea typeface="+mj-ea"/>
                <a:cs typeface="Arial" pitchFamily="34" charset="0"/>
              </a:rPr>
              <a:t>DISTINZIONE TRA SOMMINISTRAZIONE E APPALTO</a:t>
            </a:r>
          </a:p>
        </p:txBody>
      </p:sp>
      <p:sp>
        <p:nvSpPr>
          <p:cNvPr id="6"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Arial" panose="020B0604020202020204" pitchFamily="34" charset="0"/>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43</a:t>
            </a:fld>
            <a:endParaRPr kumimoji="0" lang="it-IT" sz="1200" b="0" i="0" u="none" strike="noStrike" kern="1200" cap="none" spc="0" normalizeH="0" baseline="0" noProof="0" dirty="0" smtClean="0">
              <a:ln>
                <a:noFill/>
              </a:ln>
              <a:solidFill>
                <a:schemeClr val="bg1">
                  <a:lumMod val="65000"/>
                </a:schemeClr>
              </a:solidFill>
              <a:effectLst/>
              <a:uLnTx/>
              <a:uFillTx/>
              <a:latin typeface="Arial" panose="020B0604020202020204" pitchFamily="34" charset="0"/>
              <a:cs typeface="Arial" panose="020B0604020202020204" pitchFamily="34" charset="0"/>
            </a:endParaRPr>
          </a:p>
        </p:txBody>
      </p:sp>
      <p:sp>
        <p:nvSpPr>
          <p:cNvPr id="12" name="Rettangolo 11"/>
          <p:cNvSpPr/>
          <p:nvPr/>
        </p:nvSpPr>
        <p:spPr>
          <a:xfrm>
            <a:off x="179512" y="2924944"/>
            <a:ext cx="8784976" cy="1815882"/>
          </a:xfrm>
          <a:prstGeom prst="rect">
            <a:avLst/>
          </a:prstGeom>
        </p:spPr>
        <p:txBody>
          <a:bodyPr wrap="square">
            <a:spAutoFit/>
          </a:bodyPr>
          <a:lstStyle/>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r>
              <a:rPr lang="it-IT" sz="1600" i="1" dirty="0" smtClean="0">
                <a:solidFill>
                  <a:schemeClr val="tx2"/>
                </a:solidFill>
                <a:latin typeface="Arial" pitchFamily="34" charset="0"/>
                <a:cs typeface="Arial" pitchFamily="34" charset="0"/>
              </a:rPr>
              <a:t>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179512" y="2132856"/>
            <a:ext cx="8784976" cy="4032448"/>
          </a:xfrm>
        </p:spPr>
        <p:txBody>
          <a:bodyPr>
            <a:normAutofit/>
          </a:bodyPr>
          <a:lstStyle/>
          <a:p>
            <a:pPr algn="ctr">
              <a:buNone/>
            </a:pPr>
            <a:r>
              <a:rPr lang="it-IT" sz="4400" b="1" smtClean="0">
                <a:solidFill>
                  <a:srgbClr val="002060"/>
                </a:solidFill>
                <a:latin typeface="Arial" pitchFamily="34" charset="0"/>
                <a:cs typeface="Arial" pitchFamily="34" charset="0"/>
              </a:rPr>
              <a:t> </a:t>
            </a:r>
            <a:r>
              <a:rPr lang="it-IT" b="1" smtClean="0">
                <a:solidFill>
                  <a:srgbClr val="002060"/>
                </a:solidFill>
                <a:latin typeface="Arial" pitchFamily="34" charset="0"/>
                <a:cs typeface="Arial" pitchFamily="34" charset="0"/>
              </a:rPr>
              <a:t>GRAZIE </a:t>
            </a:r>
            <a:r>
              <a:rPr lang="it-IT" b="1" dirty="0" smtClean="0">
                <a:solidFill>
                  <a:srgbClr val="002060"/>
                </a:solidFill>
                <a:latin typeface="Arial" pitchFamily="34" charset="0"/>
                <a:cs typeface="Arial" pitchFamily="34" charset="0"/>
              </a:rPr>
              <a:t>PER L’ATTENZIONE!</a:t>
            </a:r>
          </a:p>
          <a:p>
            <a:pPr algn="ctr">
              <a:buNone/>
            </a:pPr>
            <a:r>
              <a:rPr lang="it-IT" sz="2800" b="1" dirty="0" smtClean="0">
                <a:solidFill>
                  <a:srgbClr val="002060"/>
                </a:solidFill>
                <a:latin typeface="Arial" pitchFamily="34" charset="0"/>
                <a:cs typeface="Arial" pitchFamily="34" charset="0"/>
              </a:rPr>
              <a:t>f.rotondi@lablaw.com</a:t>
            </a:r>
            <a:endParaRPr lang="it-IT" sz="2800" dirty="0" smtClean="0">
              <a:solidFill>
                <a:srgbClr val="002060"/>
              </a:solidFill>
              <a:latin typeface="Arial" pitchFamily="34" charset="0"/>
              <a:cs typeface="Arial" pitchFamily="34" charset="0"/>
            </a:endParaRPr>
          </a:p>
        </p:txBody>
      </p:sp>
      <p:sp>
        <p:nvSpPr>
          <p:cNvPr id="7" name="Rectangle 2"/>
          <p:cNvSpPr txBox="1">
            <a:spLocks noChangeArrowheads="1"/>
          </p:cNvSpPr>
          <p:nvPr/>
        </p:nvSpPr>
        <p:spPr bwMode="auto">
          <a:xfrm>
            <a:off x="251520" y="404664"/>
            <a:ext cx="8229600" cy="1143000"/>
          </a:xfrm>
          <a:prstGeom prst="rect">
            <a:avLst/>
          </a:prstGeom>
          <a:noFill/>
          <a:ln w="9525">
            <a:noFill/>
            <a:miter lim="800000"/>
            <a:headEnd/>
            <a:tailEnd/>
          </a:ln>
        </p:spPr>
        <p:txBody>
          <a:bodyPr anchor="ctr"/>
          <a:lstStyle/>
          <a:p>
            <a:pPr algn="ctr">
              <a:defRPr/>
            </a:pPr>
            <a:endParaRPr lang="it-IT" sz="2000" b="1" kern="0" dirty="0" smtClean="0">
              <a:solidFill>
                <a:schemeClr val="tx2"/>
              </a:solidFill>
              <a:latin typeface="Arial" pitchFamily="34" charset="0"/>
              <a:ea typeface="+mj-ea"/>
              <a:cs typeface="Arial" pitchFamily="34" charset="0"/>
            </a:endParaRPr>
          </a:p>
        </p:txBody>
      </p:sp>
      <p:sp>
        <p:nvSpPr>
          <p:cNvPr id="6"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Arial" panose="020B0604020202020204" pitchFamily="34" charset="0"/>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44</a:t>
            </a:fld>
            <a:endParaRPr kumimoji="0" lang="it-IT" sz="1200" b="0" i="0" u="none" strike="noStrike" kern="1200" cap="none" spc="0" normalizeH="0" baseline="0" noProof="0" dirty="0" smtClean="0">
              <a:ln>
                <a:noFill/>
              </a:ln>
              <a:solidFill>
                <a:schemeClr val="bg1">
                  <a:lumMod val="65000"/>
                </a:schemeClr>
              </a:solidFill>
              <a:effectLst/>
              <a:uLnTx/>
              <a:uFillTx/>
              <a:latin typeface="Arial" panose="020B0604020202020204" pitchFamily="34" charset="0"/>
              <a:cs typeface="Arial" panose="020B0604020202020204" pitchFamily="34" charset="0"/>
            </a:endParaRPr>
          </a:p>
        </p:txBody>
      </p:sp>
      <p:sp>
        <p:nvSpPr>
          <p:cNvPr id="12" name="Rettangolo 11"/>
          <p:cNvSpPr/>
          <p:nvPr/>
        </p:nvSpPr>
        <p:spPr>
          <a:xfrm>
            <a:off x="179512" y="2924944"/>
            <a:ext cx="8784976" cy="1815882"/>
          </a:xfrm>
          <a:prstGeom prst="rect">
            <a:avLst/>
          </a:prstGeom>
        </p:spPr>
        <p:txBody>
          <a:bodyPr wrap="square">
            <a:spAutoFit/>
          </a:bodyPr>
          <a:lstStyle/>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r>
              <a:rPr lang="it-IT" sz="1600" i="1" dirty="0" smtClean="0">
                <a:solidFill>
                  <a:schemeClr val="tx2"/>
                </a:solidFill>
                <a:latin typeface="Arial" pitchFamily="34" charset="0"/>
                <a:cs typeface="Arial" pitchFamily="34"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
          <p:cNvSpPr>
            <a:spLocks noChangeArrowheads="1"/>
          </p:cNvSpPr>
          <p:nvPr/>
        </p:nvSpPr>
        <p:spPr bwMode="auto">
          <a:xfrm>
            <a:off x="6327775" y="836613"/>
            <a:ext cx="184150" cy="366712"/>
          </a:xfrm>
          <a:prstGeom prst="rect">
            <a:avLst/>
          </a:prstGeom>
          <a:noFill/>
          <a:ln w="9525">
            <a:noFill/>
            <a:round/>
            <a:headEnd/>
            <a:tailEnd/>
          </a:ln>
        </p:spPr>
        <p:txBody>
          <a:bodyPr wrap="none" anchor="ctr"/>
          <a:lstStyle/>
          <a:p>
            <a:endParaRPr lang="it-IT"/>
          </a:p>
        </p:txBody>
      </p:sp>
      <p:sp>
        <p:nvSpPr>
          <p:cNvPr id="50178" name="Rectangle 2"/>
          <p:cNvSpPr>
            <a:spLocks noChangeArrowheads="1"/>
          </p:cNvSpPr>
          <p:nvPr/>
        </p:nvSpPr>
        <p:spPr bwMode="auto">
          <a:xfrm>
            <a:off x="250825" y="3435350"/>
            <a:ext cx="2951163" cy="936625"/>
          </a:xfrm>
          <a:prstGeom prst="rect">
            <a:avLst/>
          </a:prstGeom>
          <a:solidFill>
            <a:srgbClr val="333399"/>
          </a:solidFill>
          <a:ln w="9525">
            <a:noFill/>
            <a:round/>
            <a:headEnd/>
            <a:tailEnd/>
          </a:ln>
        </p:spPr>
        <p:txBody>
          <a:bodyPr wrap="none" lIns="90000" tIns="45000" rIns="90000" bIns="45000" anchor="ctr"/>
          <a:lstStyle/>
          <a:p>
            <a:pPr algn="ctr">
              <a:lnSpc>
                <a:spcPct val="100000"/>
              </a:lnSpc>
              <a:tabLst>
                <a:tab pos="723900" algn="l"/>
                <a:tab pos="1447800" algn="l"/>
                <a:tab pos="2171700" algn="l"/>
                <a:tab pos="2895600" algn="l"/>
              </a:tabLst>
            </a:pPr>
            <a:r>
              <a:rPr lang="it-IT" b="1">
                <a:solidFill>
                  <a:srgbClr val="FFFFFF"/>
                </a:solidFill>
                <a:latin typeface="Arial" pitchFamily="34" charset="0"/>
                <a:cs typeface="Arial" pitchFamily="34" charset="0"/>
              </a:rPr>
              <a:t>DISTACCANTE</a:t>
            </a:r>
          </a:p>
        </p:txBody>
      </p:sp>
      <p:sp>
        <p:nvSpPr>
          <p:cNvPr id="50179" name="Rectangle 3"/>
          <p:cNvSpPr>
            <a:spLocks noChangeArrowheads="1"/>
          </p:cNvSpPr>
          <p:nvPr/>
        </p:nvSpPr>
        <p:spPr bwMode="auto">
          <a:xfrm>
            <a:off x="6011863" y="3435350"/>
            <a:ext cx="2951162" cy="936625"/>
          </a:xfrm>
          <a:prstGeom prst="rect">
            <a:avLst/>
          </a:prstGeom>
          <a:solidFill>
            <a:srgbClr val="333399"/>
          </a:solidFill>
          <a:ln w="9525">
            <a:noFill/>
            <a:round/>
            <a:headEnd/>
            <a:tailEnd/>
          </a:ln>
        </p:spPr>
        <p:txBody>
          <a:bodyPr wrap="none" lIns="90000" tIns="45000" rIns="90000" bIns="45000" anchor="ctr"/>
          <a:lstStyle/>
          <a:p>
            <a:pPr algn="ctr">
              <a:lnSpc>
                <a:spcPct val="100000"/>
              </a:lnSpc>
              <a:tabLst>
                <a:tab pos="723900" algn="l"/>
                <a:tab pos="1447800" algn="l"/>
                <a:tab pos="2171700" algn="l"/>
                <a:tab pos="2895600" algn="l"/>
              </a:tabLst>
            </a:pPr>
            <a:endParaRPr lang="it-IT">
              <a:solidFill>
                <a:srgbClr val="000000"/>
              </a:solidFill>
              <a:latin typeface="Arial" pitchFamily="34" charset="0"/>
              <a:cs typeface="Arial" pitchFamily="34" charset="0"/>
            </a:endParaRPr>
          </a:p>
          <a:p>
            <a:pPr algn="ctr">
              <a:lnSpc>
                <a:spcPct val="100000"/>
              </a:lnSpc>
              <a:tabLst>
                <a:tab pos="723900" algn="l"/>
                <a:tab pos="1447800" algn="l"/>
                <a:tab pos="2171700" algn="l"/>
                <a:tab pos="2895600" algn="l"/>
              </a:tabLst>
            </a:pPr>
            <a:r>
              <a:rPr lang="it-IT" b="1">
                <a:solidFill>
                  <a:srgbClr val="FFFFFF"/>
                </a:solidFill>
                <a:latin typeface="Arial" pitchFamily="34" charset="0"/>
                <a:cs typeface="Arial" pitchFamily="34" charset="0"/>
              </a:rPr>
              <a:t>DISTACCATARIA</a:t>
            </a:r>
          </a:p>
          <a:p>
            <a:pPr algn="ctr">
              <a:lnSpc>
                <a:spcPct val="100000"/>
              </a:lnSpc>
              <a:tabLst>
                <a:tab pos="723900" algn="l"/>
                <a:tab pos="1447800" algn="l"/>
                <a:tab pos="2171700" algn="l"/>
                <a:tab pos="2895600" algn="l"/>
              </a:tabLst>
            </a:pPr>
            <a:endParaRPr lang="it-IT">
              <a:solidFill>
                <a:srgbClr val="FFFFFF"/>
              </a:solidFill>
              <a:latin typeface="Arial" pitchFamily="34" charset="0"/>
              <a:cs typeface="Arial" pitchFamily="34" charset="0"/>
            </a:endParaRPr>
          </a:p>
        </p:txBody>
      </p:sp>
      <p:sp>
        <p:nvSpPr>
          <p:cNvPr id="50180" name="Rectangle 4"/>
          <p:cNvSpPr>
            <a:spLocks noChangeArrowheads="1"/>
          </p:cNvSpPr>
          <p:nvPr/>
        </p:nvSpPr>
        <p:spPr bwMode="auto">
          <a:xfrm>
            <a:off x="3059113" y="842963"/>
            <a:ext cx="2951162" cy="936625"/>
          </a:xfrm>
          <a:prstGeom prst="rect">
            <a:avLst/>
          </a:prstGeom>
          <a:solidFill>
            <a:srgbClr val="333399"/>
          </a:solidFill>
          <a:ln w="9525">
            <a:noFill/>
            <a:round/>
            <a:headEnd/>
            <a:tailEnd/>
          </a:ln>
        </p:spPr>
        <p:txBody>
          <a:bodyPr wrap="none" lIns="90000" tIns="45000" rIns="90000" bIns="45000" anchor="ctr"/>
          <a:lstStyle/>
          <a:p>
            <a:pPr algn="ctr">
              <a:lnSpc>
                <a:spcPct val="100000"/>
              </a:lnSpc>
              <a:tabLst>
                <a:tab pos="723900" algn="l"/>
                <a:tab pos="1447800" algn="l"/>
                <a:tab pos="2171700" algn="l"/>
                <a:tab pos="2895600" algn="l"/>
              </a:tabLst>
            </a:pPr>
            <a:r>
              <a:rPr lang="it-IT" sz="2000">
                <a:solidFill>
                  <a:srgbClr val="FFFFFF"/>
                </a:solidFill>
                <a:latin typeface="Arial" pitchFamily="34" charset="0"/>
                <a:cs typeface="Arial" pitchFamily="34" charset="0"/>
              </a:rPr>
              <a:t>LAVORATORE</a:t>
            </a:r>
          </a:p>
        </p:txBody>
      </p:sp>
      <p:sp>
        <p:nvSpPr>
          <p:cNvPr id="50181" name="Rectangle 5"/>
          <p:cNvSpPr>
            <a:spLocks noChangeArrowheads="1"/>
          </p:cNvSpPr>
          <p:nvPr/>
        </p:nvSpPr>
        <p:spPr bwMode="auto">
          <a:xfrm>
            <a:off x="1042988" y="4946650"/>
            <a:ext cx="6842125" cy="395288"/>
          </a:xfrm>
          <a:prstGeom prst="rect">
            <a:avLst/>
          </a:prstGeom>
          <a:solidFill>
            <a:srgbClr val="333399"/>
          </a:solidFill>
          <a:ln w="9525">
            <a:noFill/>
            <a:round/>
            <a:headEnd/>
            <a:tailEnd/>
          </a:ln>
        </p:spPr>
        <p:txBody>
          <a:bodyPr lIns="90000" tIns="45000" rIns="90000" bIns="45000"/>
          <a:lstStyle/>
          <a:p>
            <a:pPr algn="ctr">
              <a:lnSpc>
                <a:spcPct val="100000"/>
              </a:lnSpc>
              <a:tabLst>
                <a:tab pos="723900" algn="l"/>
                <a:tab pos="1447800" algn="l"/>
                <a:tab pos="2171700" algn="l"/>
                <a:tab pos="2895600" algn="l"/>
                <a:tab pos="3619500" algn="l"/>
                <a:tab pos="4343400" algn="l"/>
                <a:tab pos="5067300" algn="l"/>
                <a:tab pos="5791200" algn="l"/>
                <a:tab pos="6515100" algn="l"/>
              </a:tabLst>
            </a:pPr>
            <a:r>
              <a:rPr lang="it-IT" sz="1600">
                <a:solidFill>
                  <a:srgbClr val="FFFFFF"/>
                </a:solidFill>
                <a:latin typeface="Arial" pitchFamily="34" charset="0"/>
                <a:cs typeface="Arial" pitchFamily="34" charset="0"/>
              </a:rPr>
              <a:t>Deve essere </a:t>
            </a:r>
            <a:r>
              <a:rPr lang="it-IT" sz="2000">
                <a:solidFill>
                  <a:srgbClr val="FFFFFF"/>
                </a:solidFill>
                <a:latin typeface="Arial" pitchFamily="34" charset="0"/>
                <a:cs typeface="Arial" pitchFamily="34" charset="0"/>
              </a:rPr>
              <a:t>TEMPORANEO</a:t>
            </a:r>
          </a:p>
        </p:txBody>
      </p:sp>
      <p:sp>
        <p:nvSpPr>
          <p:cNvPr id="50182" name="Rectangle 6"/>
          <p:cNvSpPr>
            <a:spLocks noChangeArrowheads="1"/>
          </p:cNvSpPr>
          <p:nvPr/>
        </p:nvSpPr>
        <p:spPr bwMode="auto">
          <a:xfrm>
            <a:off x="6702425" y="2038350"/>
            <a:ext cx="1944688" cy="728663"/>
          </a:xfrm>
          <a:prstGeom prst="rect">
            <a:avLst/>
          </a:prstGeom>
          <a:solidFill>
            <a:srgbClr val="333399"/>
          </a:solidFill>
          <a:ln w="9525">
            <a:noFill/>
            <a:round/>
            <a:headEnd/>
            <a:tailEnd/>
          </a:ln>
        </p:spPr>
        <p:txBody>
          <a:bodyPr lIns="90000" tIns="45000" rIns="90000" bIns="45000"/>
          <a:lstStyle/>
          <a:p>
            <a:pPr algn="ctr">
              <a:lnSpc>
                <a:spcPct val="100000"/>
              </a:lnSpc>
              <a:tabLst>
                <a:tab pos="723900" algn="l"/>
                <a:tab pos="1447800" algn="l"/>
              </a:tabLst>
            </a:pPr>
            <a:r>
              <a:rPr lang="it-IT" sz="1400">
                <a:solidFill>
                  <a:srgbClr val="FFFFFF"/>
                </a:solidFill>
                <a:latin typeface="Arial" pitchFamily="34" charset="0"/>
                <a:cs typeface="Arial" pitchFamily="34" charset="0"/>
              </a:rPr>
              <a:t>Presta attività lavorativa a favore della</a:t>
            </a:r>
          </a:p>
        </p:txBody>
      </p:sp>
      <p:sp>
        <p:nvSpPr>
          <p:cNvPr id="50183" name="Rectangle 7"/>
          <p:cNvSpPr>
            <a:spLocks noChangeArrowheads="1"/>
          </p:cNvSpPr>
          <p:nvPr/>
        </p:nvSpPr>
        <p:spPr bwMode="auto">
          <a:xfrm>
            <a:off x="3635375" y="3535363"/>
            <a:ext cx="1944688" cy="303212"/>
          </a:xfrm>
          <a:prstGeom prst="rect">
            <a:avLst/>
          </a:prstGeom>
          <a:solidFill>
            <a:srgbClr val="333399"/>
          </a:solidFill>
          <a:ln w="9525">
            <a:noFill/>
            <a:round/>
            <a:headEnd/>
            <a:tailEnd/>
          </a:ln>
        </p:spPr>
        <p:txBody>
          <a:bodyPr lIns="90000" tIns="45000" rIns="90000" bIns="45000"/>
          <a:lstStyle/>
          <a:p>
            <a:pPr algn="ctr">
              <a:lnSpc>
                <a:spcPct val="100000"/>
              </a:lnSpc>
              <a:tabLst>
                <a:tab pos="723900" algn="l"/>
                <a:tab pos="1447800" algn="l"/>
              </a:tabLst>
            </a:pPr>
            <a:r>
              <a:rPr lang="it-IT" sz="1400">
                <a:solidFill>
                  <a:srgbClr val="FFFFFF"/>
                </a:solidFill>
                <a:latin typeface="Arial" pitchFamily="34" charset="0"/>
                <a:cs typeface="Arial" pitchFamily="34" charset="0"/>
              </a:rPr>
              <a:t>Interesse qualificato</a:t>
            </a:r>
          </a:p>
        </p:txBody>
      </p:sp>
      <p:sp>
        <p:nvSpPr>
          <p:cNvPr id="50184" name="Rectangle 8"/>
          <p:cNvSpPr>
            <a:spLocks noChangeArrowheads="1"/>
          </p:cNvSpPr>
          <p:nvPr/>
        </p:nvSpPr>
        <p:spPr bwMode="auto">
          <a:xfrm>
            <a:off x="2916238" y="2354263"/>
            <a:ext cx="1944687" cy="455612"/>
          </a:xfrm>
          <a:prstGeom prst="rect">
            <a:avLst/>
          </a:prstGeom>
          <a:solidFill>
            <a:srgbClr val="333399"/>
          </a:solidFill>
          <a:ln w="9525">
            <a:noFill/>
            <a:round/>
            <a:headEnd/>
            <a:tailEnd/>
          </a:ln>
        </p:spPr>
        <p:txBody>
          <a:bodyPr lIns="90000" tIns="45000" rIns="90000" bIns="45000"/>
          <a:lstStyle/>
          <a:p>
            <a:pPr algn="ctr">
              <a:lnSpc>
                <a:spcPct val="100000"/>
              </a:lnSpc>
              <a:tabLst>
                <a:tab pos="723900" algn="l"/>
                <a:tab pos="1447800" algn="l"/>
              </a:tabLst>
            </a:pPr>
            <a:r>
              <a:rPr lang="it-IT" sz="1200">
                <a:solidFill>
                  <a:srgbClr val="FFFFFF"/>
                </a:solidFill>
                <a:latin typeface="Arial" pitchFamily="34" charset="0"/>
                <a:cs typeface="Arial" pitchFamily="34" charset="0"/>
              </a:rPr>
              <a:t>Paga la retribuzione e versa i relativi contributi</a:t>
            </a:r>
          </a:p>
        </p:txBody>
      </p:sp>
      <p:sp>
        <p:nvSpPr>
          <p:cNvPr id="50185" name="Rectangle 9"/>
          <p:cNvSpPr>
            <a:spLocks noChangeArrowheads="1"/>
          </p:cNvSpPr>
          <p:nvPr/>
        </p:nvSpPr>
        <p:spPr bwMode="auto">
          <a:xfrm>
            <a:off x="280988" y="1779588"/>
            <a:ext cx="1944687" cy="1155700"/>
          </a:xfrm>
          <a:prstGeom prst="rect">
            <a:avLst/>
          </a:prstGeom>
          <a:solidFill>
            <a:srgbClr val="333399"/>
          </a:solidFill>
          <a:ln w="9525">
            <a:noFill/>
            <a:round/>
            <a:headEnd/>
            <a:tailEnd/>
          </a:ln>
        </p:spPr>
        <p:txBody>
          <a:bodyPr lIns="90000" tIns="45000" rIns="90000" bIns="45000"/>
          <a:lstStyle/>
          <a:p>
            <a:pPr algn="ctr">
              <a:lnSpc>
                <a:spcPct val="100000"/>
              </a:lnSpc>
              <a:tabLst>
                <a:tab pos="723900" algn="l"/>
                <a:tab pos="1447800" algn="l"/>
              </a:tabLst>
            </a:pPr>
            <a:r>
              <a:rPr lang="it-IT" sz="1400" dirty="0">
                <a:solidFill>
                  <a:srgbClr val="FFFFFF"/>
                </a:solidFill>
                <a:latin typeface="Arial" pitchFamily="34" charset="0"/>
                <a:cs typeface="Arial" pitchFamily="34" charset="0"/>
              </a:rPr>
              <a:t>Assume con </a:t>
            </a:r>
            <a:r>
              <a:rPr lang="it-IT" sz="1400" b="1" dirty="0">
                <a:solidFill>
                  <a:srgbClr val="FFFFFF"/>
                </a:solidFill>
                <a:latin typeface="Arial" pitchFamily="34" charset="0"/>
                <a:cs typeface="Arial" pitchFamily="34" charset="0"/>
              </a:rPr>
              <a:t>contratto di lavoro subordinato </a:t>
            </a:r>
            <a:r>
              <a:rPr lang="it-IT" sz="1400" dirty="0">
                <a:solidFill>
                  <a:srgbClr val="FFFFFF"/>
                </a:solidFill>
                <a:latin typeface="Arial" pitchFamily="34" charset="0"/>
                <a:cs typeface="Arial" pitchFamily="34" charset="0"/>
              </a:rPr>
              <a:t>(a tempo indeterminato o determinato) </a:t>
            </a:r>
          </a:p>
        </p:txBody>
      </p:sp>
      <p:sp>
        <p:nvSpPr>
          <p:cNvPr id="50186" name="Rectangle 10"/>
          <p:cNvSpPr>
            <a:spLocks noChangeArrowheads="1"/>
          </p:cNvSpPr>
          <p:nvPr/>
        </p:nvSpPr>
        <p:spPr bwMode="auto">
          <a:xfrm>
            <a:off x="1042988" y="5522913"/>
            <a:ext cx="6842125" cy="333375"/>
          </a:xfrm>
          <a:prstGeom prst="rect">
            <a:avLst/>
          </a:prstGeom>
          <a:solidFill>
            <a:srgbClr val="333399"/>
          </a:solidFill>
          <a:ln w="9525">
            <a:noFill/>
            <a:round/>
            <a:headEnd/>
            <a:tailEnd/>
          </a:ln>
        </p:spPr>
        <p:txBody>
          <a:bodyPr lIns="90000" tIns="45000" rIns="90000" bIns="45000"/>
          <a:lstStyle/>
          <a:p>
            <a:pPr algn="ctr">
              <a:lnSpc>
                <a:spcPct val="100000"/>
              </a:lnSpc>
              <a:tabLst>
                <a:tab pos="723900" algn="l"/>
                <a:tab pos="1447800" algn="l"/>
                <a:tab pos="2171700" algn="l"/>
                <a:tab pos="2895600" algn="l"/>
                <a:tab pos="3619500" algn="l"/>
                <a:tab pos="4343400" algn="l"/>
                <a:tab pos="5067300" algn="l"/>
                <a:tab pos="5791200" algn="l"/>
                <a:tab pos="6515100" algn="l"/>
              </a:tabLst>
            </a:pPr>
            <a:r>
              <a:rPr lang="it-IT" sz="1600">
                <a:solidFill>
                  <a:srgbClr val="FFFFFF"/>
                </a:solidFill>
                <a:latin typeface="Arial" pitchFamily="34" charset="0"/>
                <a:cs typeface="Arial" pitchFamily="34" charset="0"/>
              </a:rPr>
              <a:t>Consenso del lavoratore: se mutamento delle mansioni  </a:t>
            </a:r>
          </a:p>
        </p:txBody>
      </p:sp>
      <p:sp>
        <p:nvSpPr>
          <p:cNvPr id="48141" name="Line 13"/>
          <p:cNvSpPr>
            <a:spLocks noChangeShapeType="1"/>
          </p:cNvSpPr>
          <p:nvPr/>
        </p:nvSpPr>
        <p:spPr bwMode="auto">
          <a:xfrm>
            <a:off x="1331913" y="1052513"/>
            <a:ext cx="1728787" cy="1587"/>
          </a:xfrm>
          <a:prstGeom prst="line">
            <a:avLst/>
          </a:prstGeom>
          <a:noFill/>
          <a:ln w="9525">
            <a:solidFill>
              <a:srgbClr val="000080"/>
            </a:solidFill>
            <a:round/>
            <a:headEnd/>
            <a:tailEnd type="triangle" w="med" len="med"/>
          </a:ln>
        </p:spPr>
        <p:txBody>
          <a:bodyPr/>
          <a:lstStyle/>
          <a:p>
            <a:endParaRPr lang="it-IT"/>
          </a:p>
        </p:txBody>
      </p:sp>
      <p:sp>
        <p:nvSpPr>
          <p:cNvPr id="48142" name="Line 14"/>
          <p:cNvSpPr>
            <a:spLocks noChangeShapeType="1"/>
          </p:cNvSpPr>
          <p:nvPr/>
        </p:nvSpPr>
        <p:spPr bwMode="auto">
          <a:xfrm>
            <a:off x="3276600" y="4076700"/>
            <a:ext cx="2663825" cy="0"/>
          </a:xfrm>
          <a:prstGeom prst="line">
            <a:avLst/>
          </a:prstGeom>
          <a:noFill/>
          <a:ln w="9525">
            <a:solidFill>
              <a:srgbClr val="000080"/>
            </a:solidFill>
            <a:round/>
            <a:headEnd/>
            <a:tailEnd type="triangle" w="med" len="med"/>
          </a:ln>
        </p:spPr>
        <p:txBody>
          <a:bodyPr/>
          <a:lstStyle/>
          <a:p>
            <a:endParaRPr lang="it-IT"/>
          </a:p>
        </p:txBody>
      </p:sp>
      <p:sp>
        <p:nvSpPr>
          <p:cNvPr id="48143" name="Line 15"/>
          <p:cNvSpPr>
            <a:spLocks noChangeShapeType="1"/>
          </p:cNvSpPr>
          <p:nvPr/>
        </p:nvSpPr>
        <p:spPr bwMode="auto">
          <a:xfrm>
            <a:off x="7451725" y="2781300"/>
            <a:ext cx="0" cy="576263"/>
          </a:xfrm>
          <a:prstGeom prst="line">
            <a:avLst/>
          </a:prstGeom>
          <a:noFill/>
          <a:ln w="9525">
            <a:solidFill>
              <a:srgbClr val="000080"/>
            </a:solidFill>
            <a:round/>
            <a:headEnd/>
            <a:tailEnd type="triangle" w="med" len="med"/>
          </a:ln>
        </p:spPr>
        <p:txBody>
          <a:bodyPr/>
          <a:lstStyle/>
          <a:p>
            <a:endParaRPr lang="it-IT"/>
          </a:p>
        </p:txBody>
      </p:sp>
      <p:sp>
        <p:nvSpPr>
          <p:cNvPr id="48144" name="Line 16"/>
          <p:cNvSpPr>
            <a:spLocks noChangeShapeType="1"/>
          </p:cNvSpPr>
          <p:nvPr/>
        </p:nvSpPr>
        <p:spPr bwMode="auto">
          <a:xfrm flipV="1">
            <a:off x="3708400" y="1844675"/>
            <a:ext cx="287338" cy="504825"/>
          </a:xfrm>
          <a:prstGeom prst="line">
            <a:avLst/>
          </a:prstGeom>
          <a:noFill/>
          <a:ln w="9525">
            <a:solidFill>
              <a:srgbClr val="000080"/>
            </a:solidFill>
            <a:round/>
            <a:headEnd/>
            <a:tailEnd type="triangle" w="med" len="med"/>
          </a:ln>
        </p:spPr>
        <p:txBody>
          <a:bodyPr/>
          <a:lstStyle/>
          <a:p>
            <a:endParaRPr lang="it-IT"/>
          </a:p>
        </p:txBody>
      </p:sp>
      <p:sp>
        <p:nvSpPr>
          <p:cNvPr id="48145" name="Line 17"/>
          <p:cNvSpPr>
            <a:spLocks noChangeShapeType="1"/>
          </p:cNvSpPr>
          <p:nvPr/>
        </p:nvSpPr>
        <p:spPr bwMode="auto">
          <a:xfrm>
            <a:off x="1331913" y="2924175"/>
            <a:ext cx="0" cy="504825"/>
          </a:xfrm>
          <a:prstGeom prst="line">
            <a:avLst/>
          </a:prstGeom>
          <a:noFill/>
          <a:ln w="9525">
            <a:solidFill>
              <a:srgbClr val="000080"/>
            </a:solidFill>
            <a:round/>
            <a:headEnd/>
            <a:tailEnd/>
          </a:ln>
        </p:spPr>
        <p:txBody>
          <a:bodyPr/>
          <a:lstStyle/>
          <a:p>
            <a:endParaRPr lang="it-IT"/>
          </a:p>
        </p:txBody>
      </p:sp>
      <p:sp>
        <p:nvSpPr>
          <p:cNvPr id="48146" name="Line 18"/>
          <p:cNvSpPr>
            <a:spLocks noChangeShapeType="1"/>
          </p:cNvSpPr>
          <p:nvPr/>
        </p:nvSpPr>
        <p:spPr bwMode="auto">
          <a:xfrm flipV="1">
            <a:off x="1331913" y="1052513"/>
            <a:ext cx="0" cy="720725"/>
          </a:xfrm>
          <a:prstGeom prst="line">
            <a:avLst/>
          </a:prstGeom>
          <a:noFill/>
          <a:ln w="9525">
            <a:solidFill>
              <a:srgbClr val="000080"/>
            </a:solidFill>
            <a:round/>
            <a:headEnd/>
            <a:tailEnd/>
          </a:ln>
        </p:spPr>
        <p:txBody>
          <a:bodyPr/>
          <a:lstStyle/>
          <a:p>
            <a:endParaRPr lang="it-IT"/>
          </a:p>
        </p:txBody>
      </p:sp>
      <p:sp>
        <p:nvSpPr>
          <p:cNvPr id="48147" name="Line 19"/>
          <p:cNvSpPr>
            <a:spLocks noChangeShapeType="1"/>
          </p:cNvSpPr>
          <p:nvPr/>
        </p:nvSpPr>
        <p:spPr bwMode="auto">
          <a:xfrm>
            <a:off x="7451725" y="1052513"/>
            <a:ext cx="0" cy="1008062"/>
          </a:xfrm>
          <a:prstGeom prst="line">
            <a:avLst/>
          </a:prstGeom>
          <a:noFill/>
          <a:ln w="9525">
            <a:solidFill>
              <a:srgbClr val="000080"/>
            </a:solidFill>
            <a:round/>
            <a:headEnd/>
            <a:tailEnd/>
          </a:ln>
        </p:spPr>
        <p:txBody>
          <a:bodyPr/>
          <a:lstStyle/>
          <a:p>
            <a:endParaRPr lang="it-IT"/>
          </a:p>
        </p:txBody>
      </p:sp>
      <p:sp>
        <p:nvSpPr>
          <p:cNvPr id="48148" name="Line 20"/>
          <p:cNvSpPr>
            <a:spLocks noChangeShapeType="1"/>
          </p:cNvSpPr>
          <p:nvPr/>
        </p:nvSpPr>
        <p:spPr bwMode="auto">
          <a:xfrm>
            <a:off x="5940425" y="1052513"/>
            <a:ext cx="1511300" cy="0"/>
          </a:xfrm>
          <a:prstGeom prst="line">
            <a:avLst/>
          </a:prstGeom>
          <a:noFill/>
          <a:ln w="9525">
            <a:solidFill>
              <a:srgbClr val="000080"/>
            </a:solidFill>
            <a:round/>
            <a:headEnd/>
            <a:tailEnd/>
          </a:ln>
        </p:spPr>
        <p:txBody>
          <a:bodyPr/>
          <a:lstStyle/>
          <a:p>
            <a:endParaRPr lang="it-IT"/>
          </a:p>
        </p:txBody>
      </p:sp>
      <p:sp>
        <p:nvSpPr>
          <p:cNvPr id="48149" name="Line 21"/>
          <p:cNvSpPr>
            <a:spLocks noChangeShapeType="1"/>
          </p:cNvSpPr>
          <p:nvPr/>
        </p:nvSpPr>
        <p:spPr bwMode="auto">
          <a:xfrm flipH="1">
            <a:off x="2916238" y="2781300"/>
            <a:ext cx="503237" cy="647700"/>
          </a:xfrm>
          <a:prstGeom prst="line">
            <a:avLst/>
          </a:prstGeom>
          <a:noFill/>
          <a:ln w="9525">
            <a:solidFill>
              <a:srgbClr val="000080"/>
            </a:solidFill>
            <a:round/>
            <a:headEnd/>
            <a:tailEnd/>
          </a:ln>
        </p:spPr>
        <p:txBody>
          <a:bodyPr/>
          <a:lstStyle/>
          <a:p>
            <a:endParaRPr lang="it-IT"/>
          </a:p>
        </p:txBody>
      </p:sp>
      <p:sp>
        <p:nvSpPr>
          <p:cNvPr id="23"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5</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Tree>
    <p:extLst>
      <p:ext uri="{BB962C8B-B14F-4D97-AF65-F5344CB8AC3E}">
        <p14:creationId xmlns:p14="http://schemas.microsoft.com/office/powerpoint/2010/main" val="36983439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fill="hold" nodeType="afterEffect">
                                  <p:stCondLst>
                                    <p:cond delay="0"/>
                                  </p:stCondLst>
                                  <p:childTnLst>
                                    <p:set>
                                      <p:cBhvr additive="repl">
                                        <p:cTn id="6" dur="1" fill="hold">
                                          <p:stCondLst>
                                            <p:cond delay="0"/>
                                          </p:stCondLst>
                                        </p:cTn>
                                        <p:tgtEl>
                                          <p:spTgt spid="50178"/>
                                        </p:tgtEl>
                                        <p:attrNameLst>
                                          <p:attrName>style.visibility</p:attrName>
                                        </p:attrNameLst>
                                      </p:cBhvr>
                                      <p:to>
                                        <p:strVal val="visible"/>
                                      </p:to>
                                    </p:set>
                                    <p:animEffect transition="in" filter="fade">
                                      <p:cBhvr additive="repl">
                                        <p:cTn id="7" dur="500"/>
                                        <p:tgtEl>
                                          <p:spTgt spid="50178"/>
                                        </p:tgtEl>
                                      </p:cBhvr>
                                    </p:animEffect>
                                  </p:childTnLst>
                                </p:cTn>
                              </p:par>
                            </p:childTnLst>
                          </p:cTn>
                        </p:par>
                        <p:par>
                          <p:cTn id="8" fill="hold">
                            <p:stCondLst>
                              <p:cond delay="500"/>
                            </p:stCondLst>
                            <p:childTnLst>
                              <p:par>
                                <p:cTn id="9" presetID="10" presetClass="entr" fill="hold" nodeType="afterEffect">
                                  <p:stCondLst>
                                    <p:cond delay="0"/>
                                  </p:stCondLst>
                                  <p:childTnLst>
                                    <p:set>
                                      <p:cBhvr additive="repl">
                                        <p:cTn id="10" dur="1" fill="hold">
                                          <p:stCondLst>
                                            <p:cond delay="0"/>
                                          </p:stCondLst>
                                        </p:cTn>
                                        <p:tgtEl>
                                          <p:spTgt spid="50180"/>
                                        </p:tgtEl>
                                        <p:attrNameLst>
                                          <p:attrName>style.visibility</p:attrName>
                                        </p:attrNameLst>
                                      </p:cBhvr>
                                      <p:to>
                                        <p:strVal val="visible"/>
                                      </p:to>
                                    </p:set>
                                    <p:animEffect transition="in" filter="fade">
                                      <p:cBhvr additive="repl">
                                        <p:cTn id="11" dur="500"/>
                                        <p:tgtEl>
                                          <p:spTgt spid="50180"/>
                                        </p:tgtEl>
                                      </p:cBhvr>
                                    </p:animEffect>
                                  </p:childTnLst>
                                </p:cTn>
                              </p:par>
                            </p:childTnLst>
                          </p:cTn>
                        </p:par>
                        <p:par>
                          <p:cTn id="12" fill="hold">
                            <p:stCondLst>
                              <p:cond delay="1000"/>
                            </p:stCondLst>
                            <p:childTnLst>
                              <p:par>
                                <p:cTn id="13" presetID="10" presetClass="entr" fill="hold" nodeType="afterEffect">
                                  <p:stCondLst>
                                    <p:cond delay="0"/>
                                  </p:stCondLst>
                                  <p:childTnLst>
                                    <p:set>
                                      <p:cBhvr additive="repl">
                                        <p:cTn id="14" dur="1" fill="hold">
                                          <p:stCondLst>
                                            <p:cond delay="0"/>
                                          </p:stCondLst>
                                        </p:cTn>
                                        <p:tgtEl>
                                          <p:spTgt spid="50182"/>
                                        </p:tgtEl>
                                        <p:attrNameLst>
                                          <p:attrName>style.visibility</p:attrName>
                                        </p:attrNameLst>
                                      </p:cBhvr>
                                      <p:to>
                                        <p:strVal val="visible"/>
                                      </p:to>
                                    </p:set>
                                    <p:animEffect transition="in" filter="fade">
                                      <p:cBhvr additive="repl">
                                        <p:cTn id="15" dur="500"/>
                                        <p:tgtEl>
                                          <p:spTgt spid="50182"/>
                                        </p:tgtEl>
                                      </p:cBhvr>
                                    </p:animEffect>
                                  </p:childTnLst>
                                </p:cTn>
                              </p:par>
                            </p:childTnLst>
                          </p:cTn>
                        </p:par>
                        <p:par>
                          <p:cTn id="16" fill="hold">
                            <p:stCondLst>
                              <p:cond delay="1500"/>
                            </p:stCondLst>
                            <p:childTnLst>
                              <p:par>
                                <p:cTn id="17" presetID="10" presetClass="entr" fill="hold" nodeType="afterEffect">
                                  <p:stCondLst>
                                    <p:cond delay="0"/>
                                  </p:stCondLst>
                                  <p:childTnLst>
                                    <p:set>
                                      <p:cBhvr additive="repl">
                                        <p:cTn id="18" dur="1" fill="hold">
                                          <p:stCondLst>
                                            <p:cond delay="0"/>
                                          </p:stCondLst>
                                        </p:cTn>
                                        <p:tgtEl>
                                          <p:spTgt spid="50179"/>
                                        </p:tgtEl>
                                        <p:attrNameLst>
                                          <p:attrName>style.visibility</p:attrName>
                                        </p:attrNameLst>
                                      </p:cBhvr>
                                      <p:to>
                                        <p:strVal val="visible"/>
                                      </p:to>
                                    </p:set>
                                    <p:animEffect transition="in" filter="fade">
                                      <p:cBhvr additive="repl">
                                        <p:cTn id="19" dur="500"/>
                                        <p:tgtEl>
                                          <p:spTgt spid="50179"/>
                                        </p:tgtEl>
                                      </p:cBhvr>
                                    </p:animEffect>
                                  </p:childTnLst>
                                </p:cTn>
                              </p:par>
                            </p:childTnLst>
                          </p:cTn>
                        </p:par>
                        <p:par>
                          <p:cTn id="20" fill="hold">
                            <p:stCondLst>
                              <p:cond delay="2000"/>
                            </p:stCondLst>
                            <p:childTnLst>
                              <p:par>
                                <p:cTn id="21" presetID="10" presetClass="entr" fill="hold" nodeType="afterEffect">
                                  <p:stCondLst>
                                    <p:cond delay="0"/>
                                  </p:stCondLst>
                                  <p:childTnLst>
                                    <p:set>
                                      <p:cBhvr additive="repl">
                                        <p:cTn id="22" dur="1" fill="hold">
                                          <p:stCondLst>
                                            <p:cond delay="0"/>
                                          </p:stCondLst>
                                        </p:cTn>
                                        <p:tgtEl>
                                          <p:spTgt spid="50183"/>
                                        </p:tgtEl>
                                        <p:attrNameLst>
                                          <p:attrName>style.visibility</p:attrName>
                                        </p:attrNameLst>
                                      </p:cBhvr>
                                      <p:to>
                                        <p:strVal val="visible"/>
                                      </p:to>
                                    </p:set>
                                    <p:animEffect transition="in" filter="fade">
                                      <p:cBhvr additive="repl">
                                        <p:cTn id="23" dur="500"/>
                                        <p:tgtEl>
                                          <p:spTgt spid="50183"/>
                                        </p:tgtEl>
                                      </p:cBhvr>
                                    </p:animEffect>
                                  </p:childTnLst>
                                </p:cTn>
                              </p:par>
                            </p:childTnLst>
                          </p:cTn>
                        </p:par>
                        <p:par>
                          <p:cTn id="24" fill="hold">
                            <p:stCondLst>
                              <p:cond delay="2500"/>
                            </p:stCondLst>
                            <p:childTnLst>
                              <p:par>
                                <p:cTn id="25" presetID="10" presetClass="entr" fill="hold" nodeType="afterEffect">
                                  <p:stCondLst>
                                    <p:cond delay="0"/>
                                  </p:stCondLst>
                                  <p:childTnLst>
                                    <p:set>
                                      <p:cBhvr additive="repl">
                                        <p:cTn id="26" dur="1" fill="hold">
                                          <p:stCondLst>
                                            <p:cond delay="0"/>
                                          </p:stCondLst>
                                        </p:cTn>
                                        <p:tgtEl>
                                          <p:spTgt spid="50181"/>
                                        </p:tgtEl>
                                        <p:attrNameLst>
                                          <p:attrName>style.visibility</p:attrName>
                                        </p:attrNameLst>
                                      </p:cBhvr>
                                      <p:to>
                                        <p:strVal val="visible"/>
                                      </p:to>
                                    </p:set>
                                    <p:animEffect transition="in" filter="fade">
                                      <p:cBhvr additive="repl">
                                        <p:cTn id="27" dur="500"/>
                                        <p:tgtEl>
                                          <p:spTgt spid="50181"/>
                                        </p:tgtEl>
                                      </p:cBhvr>
                                    </p:animEffect>
                                  </p:childTnLst>
                                </p:cTn>
                              </p:par>
                            </p:childTnLst>
                          </p:cTn>
                        </p:par>
                        <p:par>
                          <p:cTn id="28" fill="hold">
                            <p:stCondLst>
                              <p:cond delay="3000"/>
                            </p:stCondLst>
                            <p:childTnLst>
                              <p:par>
                                <p:cTn id="29" presetID="10" presetClass="entr" fill="hold" nodeType="afterEffect">
                                  <p:stCondLst>
                                    <p:cond delay="0"/>
                                  </p:stCondLst>
                                  <p:childTnLst>
                                    <p:set>
                                      <p:cBhvr additive="repl">
                                        <p:cTn id="30" dur="1" fill="hold">
                                          <p:stCondLst>
                                            <p:cond delay="0"/>
                                          </p:stCondLst>
                                        </p:cTn>
                                        <p:tgtEl>
                                          <p:spTgt spid="50184"/>
                                        </p:tgtEl>
                                        <p:attrNameLst>
                                          <p:attrName>style.visibility</p:attrName>
                                        </p:attrNameLst>
                                      </p:cBhvr>
                                      <p:to>
                                        <p:strVal val="visible"/>
                                      </p:to>
                                    </p:set>
                                    <p:animEffect transition="in" filter="fade">
                                      <p:cBhvr additive="repl">
                                        <p:cTn id="31" dur="500"/>
                                        <p:tgtEl>
                                          <p:spTgt spid="50184"/>
                                        </p:tgtEl>
                                      </p:cBhvr>
                                    </p:animEffect>
                                  </p:childTnLst>
                                </p:cTn>
                              </p:par>
                            </p:childTnLst>
                          </p:cTn>
                        </p:par>
                        <p:par>
                          <p:cTn id="32" fill="hold">
                            <p:stCondLst>
                              <p:cond delay="3500"/>
                            </p:stCondLst>
                            <p:childTnLst>
                              <p:par>
                                <p:cTn id="33" presetID="10" presetClass="entr" fill="hold" nodeType="afterEffect">
                                  <p:stCondLst>
                                    <p:cond delay="0"/>
                                  </p:stCondLst>
                                  <p:childTnLst>
                                    <p:set>
                                      <p:cBhvr additive="repl">
                                        <p:cTn id="34" dur="1" fill="hold">
                                          <p:stCondLst>
                                            <p:cond delay="0"/>
                                          </p:stCondLst>
                                        </p:cTn>
                                        <p:tgtEl>
                                          <p:spTgt spid="50185"/>
                                        </p:tgtEl>
                                        <p:attrNameLst>
                                          <p:attrName>style.visibility</p:attrName>
                                        </p:attrNameLst>
                                      </p:cBhvr>
                                      <p:to>
                                        <p:strVal val="visible"/>
                                      </p:to>
                                    </p:set>
                                    <p:animEffect transition="in" filter="fade">
                                      <p:cBhvr additive="repl">
                                        <p:cTn id="35" dur="500"/>
                                        <p:tgtEl>
                                          <p:spTgt spid="50185"/>
                                        </p:tgtEl>
                                      </p:cBhvr>
                                    </p:animEffect>
                                  </p:childTnLst>
                                </p:cTn>
                              </p:par>
                            </p:childTnLst>
                          </p:cTn>
                        </p:par>
                        <p:par>
                          <p:cTn id="36" fill="hold">
                            <p:stCondLst>
                              <p:cond delay="4000"/>
                            </p:stCondLst>
                            <p:childTnLst>
                              <p:par>
                                <p:cTn id="37" presetID="10" presetClass="entr" fill="hold" nodeType="afterEffect">
                                  <p:stCondLst>
                                    <p:cond delay="0"/>
                                  </p:stCondLst>
                                  <p:childTnLst>
                                    <p:set>
                                      <p:cBhvr additive="repl">
                                        <p:cTn id="38" dur="1" fill="hold">
                                          <p:stCondLst>
                                            <p:cond delay="0"/>
                                          </p:stCondLst>
                                        </p:cTn>
                                        <p:tgtEl>
                                          <p:spTgt spid="50186"/>
                                        </p:tgtEl>
                                        <p:attrNameLst>
                                          <p:attrName>style.visibility</p:attrName>
                                        </p:attrNameLst>
                                      </p:cBhvr>
                                      <p:to>
                                        <p:strVal val="visible"/>
                                      </p:to>
                                    </p:set>
                                    <p:animEffect transition="in" filter="fade">
                                      <p:cBhvr additive="repl">
                                        <p:cTn id="39" dur="500"/>
                                        <p:tgtEl>
                                          <p:spTgt spid="501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115616" y="2420888"/>
            <a:ext cx="7344816" cy="1008112"/>
          </a:xfrm>
          <a:prstGeom prst="rect">
            <a:avLst/>
          </a:prstGeom>
          <a:noFill/>
          <a:ln w="9525">
            <a:noFill/>
            <a:round/>
            <a:headEnd/>
            <a:tailEnd/>
          </a:ln>
        </p:spPr>
        <p:txBody>
          <a:bodyPr lIns="90000" tIns="45000" rIns="90000" bIns="45000"/>
          <a:lstStyle/>
          <a:p>
            <a:pPr algn="just">
              <a:lnSpc>
                <a:spcPct val="100000"/>
              </a:lnSpc>
              <a:tabLst>
                <a:tab pos="723900" algn="l"/>
                <a:tab pos="1447800" algn="l"/>
                <a:tab pos="2171700" algn="l"/>
                <a:tab pos="2895600" algn="l"/>
                <a:tab pos="3619500" algn="l"/>
              </a:tabLst>
            </a:pPr>
            <a:endParaRPr lang="it-IT" dirty="0">
              <a:solidFill>
                <a:srgbClr val="002060"/>
              </a:solidFill>
            </a:endParaRPr>
          </a:p>
          <a:p>
            <a:pPr marL="431800" lvl="1" indent="-215900" algn="just">
              <a:lnSpc>
                <a:spcPct val="100000"/>
              </a:lnSpc>
              <a:tabLst>
                <a:tab pos="723900" algn="l"/>
                <a:tab pos="1447800" algn="l"/>
                <a:tab pos="2171700" algn="l"/>
                <a:tab pos="2895600" algn="l"/>
                <a:tab pos="3619500" algn="l"/>
              </a:tabLst>
            </a:pPr>
            <a:endParaRPr lang="it-IT" dirty="0">
              <a:solidFill>
                <a:srgbClr val="002060"/>
              </a:solidFill>
            </a:endParaRPr>
          </a:p>
        </p:txBody>
      </p:sp>
      <p:sp>
        <p:nvSpPr>
          <p:cNvPr id="3" name="CasellaDiTesto 2"/>
          <p:cNvSpPr txBox="1"/>
          <p:nvPr/>
        </p:nvSpPr>
        <p:spPr>
          <a:xfrm>
            <a:off x="323528" y="1709514"/>
            <a:ext cx="8280920" cy="2862322"/>
          </a:xfrm>
          <a:prstGeom prst="rect">
            <a:avLst/>
          </a:prstGeom>
          <a:noFill/>
        </p:spPr>
        <p:txBody>
          <a:bodyPr wrap="square" rtlCol="0">
            <a:spAutoFit/>
          </a:bodyPr>
          <a:lstStyle/>
          <a:p>
            <a:pPr marL="431800" lvl="1" indent="-215900" algn="just">
              <a:lnSpc>
                <a:spcPct val="100000"/>
              </a:lnSpc>
              <a:buFont typeface="StarSymbol" charset="0"/>
              <a:buChar char="-"/>
              <a:tabLst>
                <a:tab pos="723900" algn="l"/>
                <a:tab pos="1447800" algn="l"/>
                <a:tab pos="2171700" algn="l"/>
                <a:tab pos="2895600" algn="l"/>
                <a:tab pos="3619500" algn="l"/>
              </a:tabLst>
            </a:pPr>
            <a:r>
              <a:rPr lang="it-IT" sz="2000" dirty="0" smtClean="0">
                <a:solidFill>
                  <a:srgbClr val="002060"/>
                </a:solidFill>
                <a:latin typeface="Arial" pitchFamily="34" charset="0"/>
                <a:cs typeface="Arial" pitchFamily="34" charset="0"/>
              </a:rPr>
              <a:t>Qualora il distacco preveda mutamento di mansioni del lavoratore è necessario il consenso del lavoratore interessato. </a:t>
            </a:r>
            <a:r>
              <a:rPr lang="it-IT" sz="2000" u="sng" dirty="0" smtClean="0">
                <a:solidFill>
                  <a:srgbClr val="002060"/>
                </a:solidFill>
                <a:latin typeface="Arial" pitchFamily="34" charset="0"/>
                <a:cs typeface="Arial" pitchFamily="34" charset="0"/>
              </a:rPr>
              <a:t>In ogni caso l’accettazione del lavoratore è consigliabile, anche per cristallizzare le condizioni di distacco (c.d. “contratto di distacco”)</a:t>
            </a:r>
          </a:p>
          <a:p>
            <a:pPr marL="431800" lvl="1" indent="-215900" algn="just">
              <a:lnSpc>
                <a:spcPct val="100000"/>
              </a:lnSpc>
              <a:buFont typeface="StarSymbol" charset="0"/>
              <a:buChar char="-"/>
              <a:tabLst>
                <a:tab pos="723900" algn="l"/>
                <a:tab pos="1447800" algn="l"/>
                <a:tab pos="2171700" algn="l"/>
                <a:tab pos="2895600" algn="l"/>
                <a:tab pos="3619500" algn="l"/>
              </a:tabLst>
            </a:pPr>
            <a:endParaRPr lang="it-IT" sz="2000" dirty="0">
              <a:solidFill>
                <a:srgbClr val="002060"/>
              </a:solidFill>
              <a:latin typeface="Arial" pitchFamily="34" charset="0"/>
              <a:cs typeface="Arial" pitchFamily="34" charset="0"/>
            </a:endParaRPr>
          </a:p>
          <a:p>
            <a:pPr marL="431800" lvl="1" indent="-215900" algn="just">
              <a:lnSpc>
                <a:spcPct val="100000"/>
              </a:lnSpc>
              <a:buFont typeface="StarSymbol" charset="0"/>
              <a:buChar char="-"/>
              <a:tabLst>
                <a:tab pos="723900" algn="l"/>
                <a:tab pos="1447800" algn="l"/>
                <a:tab pos="2171700" algn="l"/>
                <a:tab pos="2895600" algn="l"/>
                <a:tab pos="3619500" algn="l"/>
              </a:tabLst>
            </a:pPr>
            <a:r>
              <a:rPr lang="it-IT" sz="2000" dirty="0" smtClean="0">
                <a:solidFill>
                  <a:srgbClr val="002060"/>
                </a:solidFill>
                <a:latin typeface="Arial" pitchFamily="34" charset="0"/>
                <a:cs typeface="Arial" pitchFamily="34" charset="0"/>
              </a:rPr>
              <a:t>Quando comporta un trasferimento a più di 50 km dalla sede di lavoro deve essere motivato da comprovate ragioni di carattere tecnico, organizzativo e produttivo</a:t>
            </a:r>
          </a:p>
          <a:p>
            <a:pPr marL="431800" lvl="1" indent="-215900" algn="just">
              <a:lnSpc>
                <a:spcPct val="100000"/>
              </a:lnSpc>
              <a:tabLst>
                <a:tab pos="723900" algn="l"/>
                <a:tab pos="1447800" algn="l"/>
                <a:tab pos="2171700" algn="l"/>
                <a:tab pos="2895600" algn="l"/>
                <a:tab pos="3619500" algn="l"/>
              </a:tabLst>
            </a:pPr>
            <a:endParaRPr lang="it-IT" sz="2000" dirty="0" smtClean="0">
              <a:solidFill>
                <a:srgbClr val="002060"/>
              </a:solidFill>
              <a:latin typeface="Arial" pitchFamily="34" charset="0"/>
              <a:cs typeface="Arial" pitchFamily="34" charset="0"/>
            </a:endParaRPr>
          </a:p>
        </p:txBody>
      </p:sp>
      <p:sp>
        <p:nvSpPr>
          <p:cNvPr id="4" name="CasellaDiTesto 3"/>
          <p:cNvSpPr txBox="1"/>
          <p:nvPr/>
        </p:nvSpPr>
        <p:spPr>
          <a:xfrm>
            <a:off x="1187624" y="908720"/>
            <a:ext cx="6696744" cy="400110"/>
          </a:xfrm>
          <a:prstGeom prst="rect">
            <a:avLst/>
          </a:prstGeom>
          <a:noFill/>
        </p:spPr>
        <p:txBody>
          <a:bodyPr wrap="square" rtlCol="0">
            <a:spAutoFit/>
          </a:bodyPr>
          <a:lstStyle/>
          <a:p>
            <a:pPr algn="ctr"/>
            <a:r>
              <a:rPr lang="it-IT" sz="2000" b="1" dirty="0" smtClean="0">
                <a:solidFill>
                  <a:srgbClr val="002060"/>
                </a:solidFill>
                <a:latin typeface="Arial" pitchFamily="34" charset="0"/>
                <a:cs typeface="Arial" pitchFamily="34" charset="0"/>
              </a:rPr>
              <a:t>CASI PARTICOLARI</a:t>
            </a:r>
            <a:endParaRPr lang="it-IT" sz="2000" b="1" dirty="0">
              <a:solidFill>
                <a:srgbClr val="002060"/>
              </a:solidFill>
              <a:latin typeface="Arial" pitchFamily="34" charset="0"/>
              <a:cs typeface="Arial" pitchFamily="34" charset="0"/>
            </a:endParaRPr>
          </a:p>
        </p:txBody>
      </p:sp>
      <p:sp>
        <p:nvSpPr>
          <p:cNvPr id="7"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6</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115616" y="2708920"/>
            <a:ext cx="7344816" cy="1008112"/>
          </a:xfrm>
          <a:prstGeom prst="rect">
            <a:avLst/>
          </a:prstGeom>
          <a:noFill/>
          <a:ln w="9525">
            <a:noFill/>
            <a:round/>
            <a:headEnd/>
            <a:tailEnd/>
          </a:ln>
        </p:spPr>
        <p:txBody>
          <a:bodyPr lIns="90000" tIns="45000" rIns="90000" bIns="45000"/>
          <a:lstStyle/>
          <a:p>
            <a:pPr algn="just">
              <a:lnSpc>
                <a:spcPct val="100000"/>
              </a:lnSpc>
              <a:tabLst>
                <a:tab pos="723900" algn="l"/>
                <a:tab pos="1447800" algn="l"/>
                <a:tab pos="2171700" algn="l"/>
                <a:tab pos="2895600" algn="l"/>
                <a:tab pos="3619500" algn="l"/>
              </a:tabLst>
            </a:pPr>
            <a:endParaRPr lang="it-IT" dirty="0">
              <a:solidFill>
                <a:srgbClr val="002060"/>
              </a:solidFill>
            </a:endParaRPr>
          </a:p>
          <a:p>
            <a:pPr marL="431800" lvl="1" indent="-215900" algn="just">
              <a:lnSpc>
                <a:spcPct val="100000"/>
              </a:lnSpc>
              <a:tabLst>
                <a:tab pos="723900" algn="l"/>
                <a:tab pos="1447800" algn="l"/>
                <a:tab pos="2171700" algn="l"/>
                <a:tab pos="2895600" algn="l"/>
                <a:tab pos="3619500" algn="l"/>
              </a:tabLst>
            </a:pPr>
            <a:endParaRPr lang="it-IT" dirty="0">
              <a:solidFill>
                <a:srgbClr val="002060"/>
              </a:solidFill>
            </a:endParaRPr>
          </a:p>
        </p:txBody>
      </p:sp>
      <p:sp>
        <p:nvSpPr>
          <p:cNvPr id="3" name="CasellaDiTesto 2"/>
          <p:cNvSpPr txBox="1"/>
          <p:nvPr/>
        </p:nvSpPr>
        <p:spPr>
          <a:xfrm>
            <a:off x="755576" y="1916832"/>
            <a:ext cx="7560840" cy="4154984"/>
          </a:xfrm>
          <a:prstGeom prst="rect">
            <a:avLst/>
          </a:prstGeom>
          <a:noFill/>
        </p:spPr>
        <p:txBody>
          <a:bodyPr wrap="square" rtlCol="0">
            <a:spAutoFit/>
          </a:bodyPr>
          <a:lstStyle/>
          <a:p>
            <a:pPr marL="431800" lvl="1" indent="-215900" algn="just">
              <a:lnSpc>
                <a:spcPct val="100000"/>
              </a:lnSpc>
              <a:buFont typeface="StarSymbol" charset="0"/>
              <a:buChar char="-"/>
              <a:tabLst>
                <a:tab pos="723900" algn="l"/>
                <a:tab pos="1447800" algn="l"/>
                <a:tab pos="2171700" algn="l"/>
                <a:tab pos="2895600" algn="l"/>
                <a:tab pos="3619500" algn="l"/>
              </a:tabLst>
            </a:pPr>
            <a:r>
              <a:rPr lang="it-IT" sz="2000" dirty="0" smtClean="0">
                <a:solidFill>
                  <a:srgbClr val="002060"/>
                </a:solidFill>
                <a:latin typeface="Arial" pitchFamily="34" charset="0"/>
                <a:cs typeface="Arial" pitchFamily="34" charset="0"/>
              </a:rPr>
              <a:t>Qualora il distacco avvenga in violazione delle prescrizioni di legge il lavoratore può chiedere la costituzione del rapporto nei confronti del soggetto che ha effettivamente beneficiato della prestazione lavorativa (art. 30, 4bis, d. </a:t>
            </a:r>
            <a:r>
              <a:rPr lang="it-IT" sz="2000" dirty="0" err="1" smtClean="0">
                <a:solidFill>
                  <a:srgbClr val="002060"/>
                </a:solidFill>
                <a:latin typeface="Arial" pitchFamily="34" charset="0"/>
                <a:cs typeface="Arial" pitchFamily="34" charset="0"/>
              </a:rPr>
              <a:t>lgs</a:t>
            </a:r>
            <a:r>
              <a:rPr lang="it-IT" sz="2000" dirty="0" smtClean="0">
                <a:solidFill>
                  <a:srgbClr val="002060"/>
                </a:solidFill>
                <a:latin typeface="Arial" pitchFamily="34" charset="0"/>
                <a:cs typeface="Arial" pitchFamily="34" charset="0"/>
              </a:rPr>
              <a:t>. 276/2003)</a:t>
            </a:r>
          </a:p>
          <a:p>
            <a:pPr marL="431800" lvl="1" indent="-215900" algn="just">
              <a:lnSpc>
                <a:spcPct val="100000"/>
              </a:lnSpc>
              <a:buFont typeface="StarSymbol" charset="0"/>
              <a:buChar char="-"/>
              <a:tabLst>
                <a:tab pos="723900" algn="l"/>
                <a:tab pos="1447800" algn="l"/>
                <a:tab pos="2171700" algn="l"/>
                <a:tab pos="2895600" algn="l"/>
                <a:tab pos="3619500" algn="l"/>
              </a:tabLst>
            </a:pPr>
            <a:endParaRPr lang="it-IT" sz="2000" dirty="0" smtClean="0">
              <a:solidFill>
                <a:srgbClr val="002060"/>
              </a:solidFill>
              <a:latin typeface="Arial" pitchFamily="34" charset="0"/>
              <a:cs typeface="Arial" pitchFamily="34" charset="0"/>
            </a:endParaRPr>
          </a:p>
          <a:p>
            <a:pPr marL="431800" lvl="1" indent="-215900" algn="just">
              <a:lnSpc>
                <a:spcPct val="100000"/>
              </a:lnSpc>
              <a:buFont typeface="StarSymbol" charset="0"/>
              <a:buChar char="-"/>
              <a:tabLst>
                <a:tab pos="723900" algn="l"/>
                <a:tab pos="1447800" algn="l"/>
                <a:tab pos="2171700" algn="l"/>
                <a:tab pos="2895600" algn="l"/>
                <a:tab pos="3619500" algn="l"/>
              </a:tabLst>
            </a:pPr>
            <a:endParaRPr lang="it-IT" sz="2000" dirty="0">
              <a:solidFill>
                <a:srgbClr val="002060"/>
              </a:solidFill>
              <a:latin typeface="Arial" pitchFamily="34" charset="0"/>
              <a:cs typeface="Arial" pitchFamily="34" charset="0"/>
            </a:endParaRPr>
          </a:p>
          <a:p>
            <a:pPr marL="431800" lvl="1" indent="-215900" algn="just">
              <a:lnSpc>
                <a:spcPct val="100000"/>
              </a:lnSpc>
              <a:buFont typeface="StarSymbol" charset="0"/>
              <a:buChar char="-"/>
              <a:tabLst>
                <a:tab pos="723900" algn="l"/>
                <a:tab pos="1447800" algn="l"/>
                <a:tab pos="2171700" algn="l"/>
                <a:tab pos="2895600" algn="l"/>
                <a:tab pos="3619500" algn="l"/>
              </a:tabLst>
            </a:pPr>
            <a:r>
              <a:rPr lang="it-IT" sz="2000" dirty="0" smtClean="0">
                <a:solidFill>
                  <a:srgbClr val="002060"/>
                </a:solidFill>
                <a:latin typeface="Arial" pitchFamily="34" charset="0"/>
                <a:cs typeface="Arial" pitchFamily="34" charset="0"/>
              </a:rPr>
              <a:t>In caso di distacco privo dei requisiti stabiliti dall’art. 30, d.lgs. 276/2003 è prevista la sanzione amministrativa di euro 50 per ogni lavoratore occupato e per ogni giornata di occupazione (min. 5.000/</a:t>
            </a:r>
            <a:r>
              <a:rPr lang="it-IT" sz="2000" dirty="0" err="1" smtClean="0">
                <a:solidFill>
                  <a:srgbClr val="002060"/>
                </a:solidFill>
                <a:latin typeface="Arial" pitchFamily="34" charset="0"/>
                <a:cs typeface="Arial" pitchFamily="34" charset="0"/>
              </a:rPr>
              <a:t>max</a:t>
            </a:r>
            <a:r>
              <a:rPr lang="it-IT" sz="2000" dirty="0" smtClean="0">
                <a:solidFill>
                  <a:srgbClr val="002060"/>
                </a:solidFill>
                <a:latin typeface="Arial" pitchFamily="34" charset="0"/>
                <a:cs typeface="Arial" pitchFamily="34" charset="0"/>
              </a:rPr>
              <a:t> 50.000). Sono escluse la sanzione per lavoro nero e la sospensione dell’attività imprenditoriale (interpello Ministero del Lavoro n. 27/2014)</a:t>
            </a:r>
          </a:p>
          <a:p>
            <a:pPr marL="431800" lvl="1" indent="-215900" algn="just">
              <a:lnSpc>
                <a:spcPct val="100000"/>
              </a:lnSpc>
              <a:tabLst>
                <a:tab pos="723900" algn="l"/>
                <a:tab pos="1447800" algn="l"/>
                <a:tab pos="2171700" algn="l"/>
                <a:tab pos="2895600" algn="l"/>
                <a:tab pos="3619500" algn="l"/>
              </a:tabLst>
            </a:pPr>
            <a:endParaRPr lang="it-IT" dirty="0" smtClean="0">
              <a:solidFill>
                <a:srgbClr val="002060"/>
              </a:solidFill>
              <a:latin typeface="Arial" pitchFamily="34" charset="0"/>
              <a:cs typeface="Arial" pitchFamily="34" charset="0"/>
            </a:endParaRPr>
          </a:p>
        </p:txBody>
      </p:sp>
      <p:sp>
        <p:nvSpPr>
          <p:cNvPr id="4" name="CasellaDiTesto 3"/>
          <p:cNvSpPr txBox="1"/>
          <p:nvPr/>
        </p:nvSpPr>
        <p:spPr>
          <a:xfrm>
            <a:off x="611560" y="1156682"/>
            <a:ext cx="7848872" cy="400110"/>
          </a:xfrm>
          <a:prstGeom prst="rect">
            <a:avLst/>
          </a:prstGeom>
          <a:noFill/>
        </p:spPr>
        <p:txBody>
          <a:bodyPr wrap="square" rtlCol="0">
            <a:spAutoFit/>
          </a:bodyPr>
          <a:lstStyle/>
          <a:p>
            <a:pPr algn="ctr"/>
            <a:r>
              <a:rPr lang="it-IT" sz="2000" b="1" dirty="0" smtClean="0">
                <a:solidFill>
                  <a:srgbClr val="002060"/>
                </a:solidFill>
                <a:latin typeface="Arial" pitchFamily="34" charset="0"/>
                <a:cs typeface="Arial" pitchFamily="34" charset="0"/>
              </a:rPr>
              <a:t>VIOLAZIONE DELLE PRESCRIZIONI DI LEGGE</a:t>
            </a:r>
            <a:endParaRPr lang="it-IT" sz="2000" b="1" dirty="0">
              <a:solidFill>
                <a:srgbClr val="002060"/>
              </a:solidFill>
              <a:latin typeface="Arial" pitchFamily="34" charset="0"/>
              <a:cs typeface="Arial" pitchFamily="34" charset="0"/>
            </a:endParaRPr>
          </a:p>
        </p:txBody>
      </p:sp>
      <p:sp>
        <p:nvSpPr>
          <p:cNvPr id="7"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7</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Tree>
    <p:extLst>
      <p:ext uri="{BB962C8B-B14F-4D97-AF65-F5344CB8AC3E}">
        <p14:creationId xmlns:p14="http://schemas.microsoft.com/office/powerpoint/2010/main" val="38696699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115616" y="2708920"/>
            <a:ext cx="7344816" cy="1008112"/>
          </a:xfrm>
          <a:prstGeom prst="rect">
            <a:avLst/>
          </a:prstGeom>
          <a:noFill/>
          <a:ln w="9525">
            <a:noFill/>
            <a:round/>
            <a:headEnd/>
            <a:tailEnd/>
          </a:ln>
        </p:spPr>
        <p:txBody>
          <a:bodyPr lIns="90000" tIns="45000" rIns="90000" bIns="45000"/>
          <a:lstStyle/>
          <a:p>
            <a:pPr algn="just">
              <a:lnSpc>
                <a:spcPct val="100000"/>
              </a:lnSpc>
              <a:tabLst>
                <a:tab pos="723900" algn="l"/>
                <a:tab pos="1447800" algn="l"/>
                <a:tab pos="2171700" algn="l"/>
                <a:tab pos="2895600" algn="l"/>
                <a:tab pos="3619500" algn="l"/>
              </a:tabLst>
            </a:pPr>
            <a:endParaRPr lang="it-IT" dirty="0">
              <a:solidFill>
                <a:srgbClr val="002060"/>
              </a:solidFill>
            </a:endParaRPr>
          </a:p>
          <a:p>
            <a:pPr marL="431800" lvl="1" indent="-215900" algn="just">
              <a:lnSpc>
                <a:spcPct val="100000"/>
              </a:lnSpc>
              <a:tabLst>
                <a:tab pos="723900" algn="l"/>
                <a:tab pos="1447800" algn="l"/>
                <a:tab pos="2171700" algn="l"/>
                <a:tab pos="2895600" algn="l"/>
                <a:tab pos="3619500" algn="l"/>
              </a:tabLst>
            </a:pPr>
            <a:endParaRPr lang="it-IT" dirty="0">
              <a:solidFill>
                <a:srgbClr val="002060"/>
              </a:solidFill>
            </a:endParaRPr>
          </a:p>
        </p:txBody>
      </p:sp>
      <p:sp>
        <p:nvSpPr>
          <p:cNvPr id="3" name="CasellaDiTesto 2"/>
          <p:cNvSpPr txBox="1"/>
          <p:nvPr/>
        </p:nvSpPr>
        <p:spPr>
          <a:xfrm>
            <a:off x="755576" y="1916832"/>
            <a:ext cx="7560840" cy="1015663"/>
          </a:xfrm>
          <a:prstGeom prst="rect">
            <a:avLst/>
          </a:prstGeom>
          <a:noFill/>
        </p:spPr>
        <p:txBody>
          <a:bodyPr wrap="square" rtlCol="0">
            <a:spAutoFit/>
          </a:bodyPr>
          <a:lstStyle/>
          <a:p>
            <a:pPr marL="431800" lvl="1" indent="-215900" algn="just">
              <a:lnSpc>
                <a:spcPct val="100000"/>
              </a:lnSpc>
              <a:tabLst>
                <a:tab pos="723900" algn="l"/>
                <a:tab pos="1447800" algn="l"/>
                <a:tab pos="2171700" algn="l"/>
                <a:tab pos="2895600" algn="l"/>
                <a:tab pos="3619500" algn="l"/>
              </a:tabLst>
            </a:pPr>
            <a:r>
              <a:rPr lang="it-IT" sz="2000" dirty="0" smtClean="0">
                <a:solidFill>
                  <a:srgbClr val="002060"/>
                </a:solidFill>
                <a:latin typeface="Arial" pitchFamily="34" charset="0"/>
                <a:cs typeface="Arial" pitchFamily="34" charset="0"/>
              </a:rPr>
              <a:t>Si verifica quando il lavoratore presta solo una parte della</a:t>
            </a:r>
          </a:p>
          <a:p>
            <a:pPr marL="431800" lvl="1" indent="-215900" algn="just">
              <a:lnSpc>
                <a:spcPct val="100000"/>
              </a:lnSpc>
              <a:tabLst>
                <a:tab pos="723900" algn="l"/>
                <a:tab pos="1447800" algn="l"/>
                <a:tab pos="2171700" algn="l"/>
                <a:tab pos="2895600" algn="l"/>
                <a:tab pos="3619500" algn="l"/>
              </a:tabLst>
            </a:pPr>
            <a:r>
              <a:rPr lang="it-IT" sz="2000" dirty="0" smtClean="0">
                <a:solidFill>
                  <a:srgbClr val="002060"/>
                </a:solidFill>
                <a:latin typeface="Arial" pitchFamily="34" charset="0"/>
                <a:cs typeface="Arial" pitchFamily="34" charset="0"/>
              </a:rPr>
              <a:t>propria attività presso il </a:t>
            </a:r>
            <a:r>
              <a:rPr lang="it-IT" sz="2000" dirty="0" err="1" smtClean="0">
                <a:solidFill>
                  <a:srgbClr val="002060"/>
                </a:solidFill>
                <a:latin typeface="Arial" pitchFamily="34" charset="0"/>
                <a:cs typeface="Arial" pitchFamily="34" charset="0"/>
              </a:rPr>
              <a:t>distaccatario</a:t>
            </a:r>
            <a:r>
              <a:rPr lang="it-IT" sz="2000" dirty="0" smtClean="0">
                <a:solidFill>
                  <a:srgbClr val="002060"/>
                </a:solidFill>
                <a:latin typeface="Arial" pitchFamily="34" charset="0"/>
                <a:cs typeface="Arial" pitchFamily="34" charset="0"/>
              </a:rPr>
              <a:t>, continuando a svolgere</a:t>
            </a:r>
          </a:p>
          <a:p>
            <a:pPr marL="431800" lvl="1" indent="-215900" algn="just">
              <a:lnSpc>
                <a:spcPct val="100000"/>
              </a:lnSpc>
              <a:tabLst>
                <a:tab pos="723900" algn="l"/>
                <a:tab pos="1447800" algn="l"/>
                <a:tab pos="2171700" algn="l"/>
                <a:tab pos="2895600" algn="l"/>
                <a:tab pos="3619500" algn="l"/>
              </a:tabLst>
            </a:pPr>
            <a:r>
              <a:rPr lang="it-IT" sz="2000" dirty="0" smtClean="0">
                <a:solidFill>
                  <a:srgbClr val="002060"/>
                </a:solidFill>
                <a:latin typeface="Arial" pitchFamily="34" charset="0"/>
                <a:cs typeface="Arial" pitchFamily="34" charset="0"/>
              </a:rPr>
              <a:t>presso il distaccante la restante parte della prestazione.</a:t>
            </a:r>
          </a:p>
        </p:txBody>
      </p:sp>
      <p:sp>
        <p:nvSpPr>
          <p:cNvPr id="4" name="CasellaDiTesto 3"/>
          <p:cNvSpPr txBox="1"/>
          <p:nvPr/>
        </p:nvSpPr>
        <p:spPr>
          <a:xfrm>
            <a:off x="1115616" y="1095127"/>
            <a:ext cx="6696744" cy="400110"/>
          </a:xfrm>
          <a:prstGeom prst="rect">
            <a:avLst/>
          </a:prstGeom>
          <a:noFill/>
        </p:spPr>
        <p:txBody>
          <a:bodyPr wrap="square" rtlCol="0">
            <a:spAutoFit/>
          </a:bodyPr>
          <a:lstStyle/>
          <a:p>
            <a:pPr algn="ctr"/>
            <a:r>
              <a:rPr lang="it-IT" sz="2000" b="1" dirty="0" smtClean="0">
                <a:solidFill>
                  <a:srgbClr val="002060"/>
                </a:solidFill>
                <a:latin typeface="Arial" pitchFamily="34" charset="0"/>
                <a:cs typeface="Arial" pitchFamily="34" charset="0"/>
              </a:rPr>
              <a:t>DISTACCO PARZIALE</a:t>
            </a:r>
            <a:endParaRPr lang="it-IT" sz="2000" b="1" dirty="0">
              <a:solidFill>
                <a:srgbClr val="002060"/>
              </a:solidFill>
              <a:latin typeface="Arial" pitchFamily="34" charset="0"/>
              <a:cs typeface="Arial" pitchFamily="34" charset="0"/>
            </a:endParaRPr>
          </a:p>
        </p:txBody>
      </p:sp>
      <p:sp>
        <p:nvSpPr>
          <p:cNvPr id="7"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8</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Tree>
    <p:extLst>
      <p:ext uri="{BB962C8B-B14F-4D97-AF65-F5344CB8AC3E}">
        <p14:creationId xmlns:p14="http://schemas.microsoft.com/office/powerpoint/2010/main" val="28856939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
          <p:cNvSpPr>
            <a:spLocks noChangeArrowheads="1"/>
          </p:cNvSpPr>
          <p:nvPr/>
        </p:nvSpPr>
        <p:spPr bwMode="auto">
          <a:xfrm>
            <a:off x="1331640" y="908720"/>
            <a:ext cx="6480720" cy="792088"/>
          </a:xfrm>
          <a:prstGeom prst="rect">
            <a:avLst/>
          </a:prstGeom>
          <a:noFill/>
          <a:ln w="9525">
            <a:noFill/>
            <a:round/>
            <a:headEnd/>
            <a:tailEnd/>
          </a:ln>
        </p:spPr>
        <p:txBody>
          <a:bodyPr lIns="90000" tIns="45000" rIns="90000" bIns="45000" anchor="ctr"/>
          <a:lstStyle/>
          <a:p>
            <a:pPr algn="ctr">
              <a:tabLst>
                <a:tab pos="723900" algn="l"/>
                <a:tab pos="1447800" algn="l"/>
                <a:tab pos="2171700" algn="l"/>
                <a:tab pos="2895600" algn="l"/>
                <a:tab pos="3619500" algn="l"/>
                <a:tab pos="4343400" algn="l"/>
                <a:tab pos="5067300" algn="l"/>
                <a:tab pos="5791200" algn="l"/>
                <a:tab pos="6515100" algn="l"/>
                <a:tab pos="7239000" algn="l"/>
              </a:tabLst>
            </a:pPr>
            <a:r>
              <a:rPr lang="it-IT" b="1" dirty="0" smtClean="0">
                <a:solidFill>
                  <a:srgbClr val="002060"/>
                </a:solidFill>
                <a:latin typeface="Arial" pitchFamily="34" charset="0"/>
                <a:cs typeface="Arial" pitchFamily="34" charset="0"/>
              </a:rPr>
              <a:t>DISTACCO TRA LE IMPRESE</a:t>
            </a:r>
          </a:p>
          <a:p>
            <a:pPr algn="ctr">
              <a:tabLst>
                <a:tab pos="723900" algn="l"/>
                <a:tab pos="1447800" algn="l"/>
                <a:tab pos="2171700" algn="l"/>
                <a:tab pos="2895600" algn="l"/>
                <a:tab pos="3619500" algn="l"/>
                <a:tab pos="4343400" algn="l"/>
                <a:tab pos="5067300" algn="l"/>
                <a:tab pos="5791200" algn="l"/>
                <a:tab pos="6515100" algn="l"/>
                <a:tab pos="7239000" algn="l"/>
              </a:tabLst>
            </a:pPr>
            <a:r>
              <a:rPr lang="it-IT" b="1" dirty="0" smtClean="0">
                <a:solidFill>
                  <a:srgbClr val="002060"/>
                </a:solidFill>
                <a:latin typeface="Arial" pitchFamily="34" charset="0"/>
                <a:cs typeface="Arial" pitchFamily="34" charset="0"/>
              </a:rPr>
              <a:t>Art</a:t>
            </a:r>
            <a:r>
              <a:rPr lang="it-IT" b="1" dirty="0">
                <a:solidFill>
                  <a:srgbClr val="002060"/>
                </a:solidFill>
                <a:latin typeface="Arial" pitchFamily="34" charset="0"/>
                <a:cs typeface="Arial" pitchFamily="34" charset="0"/>
              </a:rPr>
              <a:t>. 30 D.LGS. N. 276/2003 </a:t>
            </a:r>
          </a:p>
          <a:p>
            <a:pPr algn="ctr">
              <a:lnSpc>
                <a:spcPct val="100000"/>
              </a:lnSpc>
              <a:tabLst>
                <a:tab pos="723900" algn="l"/>
                <a:tab pos="1447800" algn="l"/>
                <a:tab pos="2171700" algn="l"/>
                <a:tab pos="2895600" algn="l"/>
                <a:tab pos="3619500" algn="l"/>
                <a:tab pos="4343400" algn="l"/>
                <a:tab pos="5067300" algn="l"/>
                <a:tab pos="5791200" algn="l"/>
                <a:tab pos="6515100" algn="l"/>
                <a:tab pos="7239000" algn="l"/>
              </a:tabLst>
            </a:pPr>
            <a:endParaRPr lang="it-IT" b="1" dirty="0">
              <a:solidFill>
                <a:srgbClr val="002060"/>
              </a:solidFill>
              <a:latin typeface="Arial" pitchFamily="34" charset="0"/>
              <a:cs typeface="Arial" pitchFamily="34" charset="0"/>
            </a:endParaRPr>
          </a:p>
        </p:txBody>
      </p:sp>
      <p:sp>
        <p:nvSpPr>
          <p:cNvPr id="50179" name="Rectangle 2"/>
          <p:cNvSpPr>
            <a:spLocks noChangeArrowheads="1"/>
          </p:cNvSpPr>
          <p:nvPr/>
        </p:nvSpPr>
        <p:spPr bwMode="auto">
          <a:xfrm>
            <a:off x="179512" y="1628800"/>
            <a:ext cx="8712968" cy="5544616"/>
          </a:xfrm>
          <a:prstGeom prst="rect">
            <a:avLst/>
          </a:prstGeom>
          <a:noFill/>
          <a:ln w="9525">
            <a:noFill/>
            <a:round/>
            <a:headEnd/>
            <a:tailEnd/>
          </a:ln>
        </p:spPr>
        <p:txBody>
          <a:bodyPr lIns="90000" tIns="45000" rIns="90000" bIns="45000"/>
          <a:lstStyle/>
          <a:p>
            <a:pPr algn="just" eaLnBrk="1" hangingPunct="1">
              <a:lnSpc>
                <a:spcPct val="120000"/>
              </a:lnSpc>
            </a:pPr>
            <a:endParaRPr lang="it-IT" sz="1400" i="1" dirty="0" smtClean="0">
              <a:solidFill>
                <a:srgbClr val="FF0000"/>
              </a:solidFill>
              <a:latin typeface="Arial" pitchFamily="34" charset="0"/>
              <a:cs typeface="Arial" pitchFamily="34" charset="0"/>
            </a:endParaRPr>
          </a:p>
          <a:p>
            <a:pPr algn="just" eaLnBrk="1" hangingPunct="1">
              <a:lnSpc>
                <a:spcPct val="120000"/>
              </a:lnSpc>
            </a:pPr>
            <a:r>
              <a:rPr lang="it-IT" sz="1600" i="1" dirty="0" smtClean="0">
                <a:solidFill>
                  <a:srgbClr val="FF0000"/>
                </a:solidFill>
                <a:latin typeface="Arial" pitchFamily="34" charset="0"/>
                <a:cs typeface="Arial" pitchFamily="34" charset="0"/>
              </a:rPr>
              <a:t>4-ter. </a:t>
            </a:r>
            <a:r>
              <a:rPr lang="it-IT" sz="1600" i="1" dirty="0" smtClean="0">
                <a:solidFill>
                  <a:srgbClr val="002060"/>
                </a:solidFill>
                <a:latin typeface="Arial" pitchFamily="34" charset="0"/>
                <a:cs typeface="Arial" pitchFamily="34" charset="0"/>
              </a:rPr>
              <a:t>Qualora il distacco di personale avvenga tra aziende che abbiano sottoscritto un </a:t>
            </a:r>
            <a:r>
              <a:rPr lang="it-IT" sz="1600" i="1" u="sng" dirty="0" smtClean="0">
                <a:solidFill>
                  <a:srgbClr val="002060"/>
                </a:solidFill>
                <a:latin typeface="Arial" pitchFamily="34" charset="0"/>
                <a:cs typeface="Arial" pitchFamily="34" charset="0"/>
              </a:rPr>
              <a:t>contratto di rete di impresa</a:t>
            </a:r>
            <a:r>
              <a:rPr lang="it-IT" sz="1600" i="1" dirty="0" smtClean="0">
                <a:solidFill>
                  <a:srgbClr val="002060"/>
                </a:solidFill>
                <a:latin typeface="Arial" pitchFamily="34" charset="0"/>
                <a:cs typeface="Arial" pitchFamily="34" charset="0"/>
              </a:rPr>
              <a:t> che abbia validità ai sensi del decreto-legge 10 febbraio 2009 n.5, convertito, con modificazioni, dalla legge 9 aprile 2009 n.33, </a:t>
            </a:r>
            <a:r>
              <a:rPr lang="it-IT" sz="1600" i="1" u="sng" dirty="0" smtClean="0">
                <a:solidFill>
                  <a:srgbClr val="002060"/>
                </a:solidFill>
                <a:latin typeface="Arial" pitchFamily="34" charset="0"/>
                <a:cs typeface="Arial" pitchFamily="34" charset="0"/>
              </a:rPr>
              <a:t>l'interesse della parte distaccante sorge automaticamente in forza dell'operare della rete, fatte salve le norme in materia di mobilità dei lavoratori previste dall'articolo 2103 del codice civile. Inoltre per le stesse imprese è ammessa la </a:t>
            </a:r>
            <a:r>
              <a:rPr lang="it-IT" sz="1600" i="1" u="sng" dirty="0" err="1" smtClean="0">
                <a:solidFill>
                  <a:srgbClr val="002060"/>
                </a:solidFill>
                <a:latin typeface="Arial" pitchFamily="34" charset="0"/>
                <a:cs typeface="Arial" pitchFamily="34" charset="0"/>
              </a:rPr>
              <a:t>codatorialità</a:t>
            </a:r>
            <a:r>
              <a:rPr lang="it-IT" sz="1600" i="1" u="sng" dirty="0" smtClean="0">
                <a:solidFill>
                  <a:srgbClr val="002060"/>
                </a:solidFill>
                <a:latin typeface="Arial" pitchFamily="34" charset="0"/>
                <a:cs typeface="Arial" pitchFamily="34" charset="0"/>
              </a:rPr>
              <a:t> dei dipendenti ingaggiati con regole stabilite attraverso il contratto di rete stesso </a:t>
            </a:r>
            <a:r>
              <a:rPr lang="it-IT" sz="1600" i="1" dirty="0" smtClean="0">
                <a:solidFill>
                  <a:srgbClr val="FF0000"/>
                </a:solidFill>
                <a:latin typeface="Arial" pitchFamily="34" charset="0"/>
                <a:cs typeface="Arial" pitchFamily="34" charset="0"/>
              </a:rPr>
              <a:t>(comma aggiunto dall’art. 7, c. 2 Dl 76/2013 </a:t>
            </a:r>
            <a:r>
              <a:rPr lang="it-IT" sz="1600" i="1" dirty="0" err="1" smtClean="0">
                <a:solidFill>
                  <a:srgbClr val="FF0000"/>
                </a:solidFill>
                <a:latin typeface="Arial" pitchFamily="34" charset="0"/>
                <a:cs typeface="Arial" pitchFamily="34" charset="0"/>
              </a:rPr>
              <a:t>conv</a:t>
            </a:r>
            <a:r>
              <a:rPr lang="it-IT" sz="1600" i="1" dirty="0" smtClean="0">
                <a:solidFill>
                  <a:srgbClr val="FF0000"/>
                </a:solidFill>
                <a:latin typeface="Arial" pitchFamily="34" charset="0"/>
                <a:cs typeface="Arial" pitchFamily="34" charset="0"/>
              </a:rPr>
              <a:t>. in l. 99/2013</a:t>
            </a:r>
            <a:r>
              <a:rPr lang="it-IT" sz="1400" i="1" dirty="0" smtClean="0">
                <a:solidFill>
                  <a:srgbClr val="FF0000"/>
                </a:solidFill>
                <a:latin typeface="Arial" pitchFamily="34" charset="0"/>
                <a:cs typeface="Arial" pitchFamily="34" charset="0"/>
              </a:rPr>
              <a:t>)</a:t>
            </a:r>
          </a:p>
          <a:p>
            <a:pPr algn="just" eaLnBrk="1" hangingPunct="1">
              <a:lnSpc>
                <a:spcPct val="120000"/>
              </a:lnSpc>
            </a:pPr>
            <a:endParaRPr lang="it-IT" sz="1400" b="1" u="sng" dirty="0" smtClean="0">
              <a:latin typeface="Arial" pitchFamily="34" charset="0"/>
              <a:cs typeface="Arial" pitchFamily="34" charset="0"/>
            </a:endParaRPr>
          </a:p>
          <a:p>
            <a:pPr algn="just" eaLnBrk="1" hangingPunct="1">
              <a:lnSpc>
                <a:spcPct val="120000"/>
              </a:lnSpc>
            </a:pPr>
            <a:endParaRPr lang="it-IT" sz="1400" b="1" u="sng" dirty="0" smtClean="0">
              <a:latin typeface="Arial" pitchFamily="34" charset="0"/>
              <a:cs typeface="Arial" pitchFamily="34" charset="0"/>
            </a:endParaRPr>
          </a:p>
          <a:p>
            <a:pPr algn="just" eaLnBrk="1" hangingPunct="1">
              <a:lnSpc>
                <a:spcPct val="120000"/>
              </a:lnSpc>
            </a:pPr>
            <a:endParaRPr lang="it-IT" sz="1400" b="1" u="sng" dirty="0" smtClean="0">
              <a:latin typeface="Arial" pitchFamily="34" charset="0"/>
              <a:cs typeface="Arial" pitchFamily="34" charset="0"/>
            </a:endParaRPr>
          </a:p>
          <a:p>
            <a:pPr algn="just" eaLnBrk="1" hangingPunct="1">
              <a:lnSpc>
                <a:spcPct val="120000"/>
              </a:lnSpc>
            </a:pPr>
            <a:endParaRPr lang="it-IT" sz="1400" b="1" dirty="0" smtClean="0">
              <a:solidFill>
                <a:srgbClr val="002060"/>
              </a:solidFill>
              <a:latin typeface="Arial" pitchFamily="34" charset="0"/>
              <a:cs typeface="Arial" pitchFamily="34" charset="0"/>
            </a:endParaRPr>
          </a:p>
          <a:p>
            <a:pPr algn="just" eaLnBrk="1" hangingPunct="1">
              <a:lnSpc>
                <a:spcPct val="120000"/>
              </a:lnSpc>
            </a:pPr>
            <a:endParaRPr lang="it-IT" sz="1400" b="1" u="sng" dirty="0" smtClean="0">
              <a:solidFill>
                <a:srgbClr val="002060"/>
              </a:solidFill>
              <a:latin typeface="Arial" pitchFamily="34" charset="0"/>
              <a:cs typeface="Arial" pitchFamily="34" charset="0"/>
            </a:endParaRPr>
          </a:p>
          <a:p>
            <a:pPr algn="just" eaLnBrk="1" hangingPunct="1">
              <a:lnSpc>
                <a:spcPct val="120000"/>
              </a:lnSpc>
            </a:pPr>
            <a:r>
              <a:rPr lang="it-IT" sz="1800" b="1" dirty="0" smtClean="0">
                <a:solidFill>
                  <a:srgbClr val="002060"/>
                </a:solidFill>
                <a:latin typeface="Arial" pitchFamily="34" charset="0"/>
                <a:cs typeface="Arial" pitchFamily="34" charset="0"/>
              </a:rPr>
              <a:t>In </a:t>
            </a:r>
            <a:r>
              <a:rPr lang="it-IT" sz="1800" b="1" dirty="0">
                <a:solidFill>
                  <a:srgbClr val="002060"/>
                </a:solidFill>
                <a:latin typeface="Arial" pitchFamily="34" charset="0"/>
                <a:cs typeface="Arial" pitchFamily="34" charset="0"/>
              </a:rPr>
              <a:t>sostanza la giustificazione al distacco del dipendente è data dal fatto stesso di operare in rete, senza quindi dover diversamente provare l’interesse del distaccante</a:t>
            </a:r>
            <a:endParaRPr lang="it-IT" sz="1800" i="1" dirty="0" smtClean="0">
              <a:solidFill>
                <a:srgbClr val="FF0000"/>
              </a:solidFill>
              <a:latin typeface="Arial" pitchFamily="34" charset="0"/>
              <a:cs typeface="Arial" pitchFamily="34" charset="0"/>
            </a:endParaRPr>
          </a:p>
          <a:p>
            <a:pPr algn="just" eaLnBrk="1" hangingPunct="1">
              <a:lnSpc>
                <a:spcPct val="120000"/>
              </a:lnSpc>
            </a:pPr>
            <a:endParaRPr lang="it-IT" sz="1400" dirty="0" smtClean="0">
              <a:solidFill>
                <a:srgbClr val="002060"/>
              </a:solidFill>
              <a:latin typeface="Arial" pitchFamily="34" charset="0"/>
              <a:cs typeface="Arial" pitchFamily="34" charset="0"/>
            </a:endParaRPr>
          </a:p>
          <a:p>
            <a:pPr algn="just">
              <a:lnSpc>
                <a:spcPct val="12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sz="1400" i="1" dirty="0">
                <a:solidFill>
                  <a:srgbClr val="002060"/>
                </a:solidFill>
                <a:latin typeface="Arial" pitchFamily="34" charset="0"/>
                <a:cs typeface="Arial" pitchFamily="34" charset="0"/>
              </a:rPr>
              <a:t>	</a:t>
            </a:r>
          </a:p>
        </p:txBody>
      </p:sp>
      <p:sp>
        <p:nvSpPr>
          <p:cNvPr id="8" name="Freccia circolare a sinistra 7"/>
          <p:cNvSpPr/>
          <p:nvPr/>
        </p:nvSpPr>
        <p:spPr bwMode="auto">
          <a:xfrm>
            <a:off x="4211960" y="4293096"/>
            <a:ext cx="731520" cy="648072"/>
          </a:xfrm>
          <a:prstGeom prst="curvedLeft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1" name="Rectangle 6"/>
          <p:cNvSpPr txBox="1">
            <a:spLocks noChangeArrowheads="1"/>
          </p:cNvSpPr>
          <p:nvPr/>
        </p:nvSpPr>
        <p:spPr>
          <a:xfrm>
            <a:off x="3419872" y="6309320"/>
            <a:ext cx="2133600" cy="36512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47ECA845-384F-4E5D-915E-D4DF4F1610AF}" type="slidenum">
              <a:rPr kumimoji="0" lang="it-IT" sz="1200" b="0" i="0" u="none" strike="noStrike" kern="1200" cap="none" spc="0" normalizeH="0" baseline="0" noProof="0" smtClean="0">
                <a:ln>
                  <a:noFill/>
                </a:ln>
                <a:solidFill>
                  <a:schemeClr val="bg1">
                    <a:lumMod val="65000"/>
                  </a:schemeClr>
                </a:solidFill>
                <a:effectLst/>
                <a:uLnTx/>
                <a:uFillTx/>
                <a:latin typeface="Arial" charset="0"/>
                <a:ea typeface="+mn-ea"/>
                <a:cs typeface="Arial" charset="0"/>
              </a:rPr>
              <a:pPr marL="0" marR="0" lvl="0" indent="0" algn="ctr" defTabSz="914400" rtl="0" eaLnBrk="0" fontAlgn="base" latinLnBrk="0" hangingPunct="0">
                <a:lnSpc>
                  <a:spcPct val="100000"/>
                </a:lnSpc>
                <a:spcBef>
                  <a:spcPct val="0"/>
                </a:spcBef>
                <a:spcAft>
                  <a:spcPct val="0"/>
                </a:spcAft>
                <a:buClrTx/>
                <a:buSzTx/>
                <a:buFontTx/>
                <a:buNone/>
                <a:tabLst/>
                <a:defRPr/>
              </a:pPr>
              <a:t>9</a:t>
            </a:fld>
            <a:endParaRPr kumimoji="0" lang="it-IT" sz="1200" b="0" i="0" u="none" strike="noStrike" kern="1200" cap="none" spc="0" normalizeH="0" baseline="0" noProof="0" dirty="0" smtClean="0">
              <a:ln>
                <a:noFill/>
              </a:ln>
              <a:solidFill>
                <a:schemeClr val="bg1">
                  <a:lumMod val="65000"/>
                </a:schemeClr>
              </a:solidFill>
              <a:effectLst/>
              <a:uLnTx/>
              <a:uFillTx/>
              <a:latin typeface="Arial" charset="0"/>
              <a:ea typeface="+mn-ea"/>
              <a:cs typeface="Arial" charset="0"/>
            </a:endParaRPr>
          </a:p>
        </p:txBody>
      </p:sp>
    </p:spTree>
    <p:extLst>
      <p:ext uri="{BB962C8B-B14F-4D97-AF65-F5344CB8AC3E}">
        <p14:creationId xmlns:p14="http://schemas.microsoft.com/office/powerpoint/2010/main" val="14242854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1248</TotalTime>
  <Words>4375</Words>
  <Application>Microsoft Office PowerPoint</Application>
  <PresentationFormat>Presentazione su schermo (4:3)</PresentationFormat>
  <Paragraphs>445</Paragraphs>
  <Slides>44</Slides>
  <Notes>24</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44</vt:i4>
      </vt:variant>
    </vt:vector>
  </HeadingPairs>
  <TitlesOfParts>
    <vt:vector size="53" baseType="lpstr">
      <vt:lpstr>Arial Unicode MS</vt:lpstr>
      <vt:lpstr>ＭＳ Ｐゴシック</vt:lpstr>
      <vt:lpstr>Arial</vt:lpstr>
      <vt:lpstr>Calibri</vt:lpstr>
      <vt:lpstr>StarSymbol</vt:lpstr>
      <vt:lpstr>Tahoma</vt:lpstr>
      <vt:lpstr>Times New Roman</vt:lpstr>
      <vt:lpstr>Wingdings</vt:lpstr>
      <vt:lpstr>Tema di Office</vt:lpstr>
      <vt:lpstr>Presentazione standard di PowerPoint</vt:lpstr>
      <vt:lpstr>Presentazione standard di PowerPoint</vt:lpstr>
      <vt:lpstr>IL DISTACCO:   Art. 30 c. 1 D.lgs 276/2003 art. 72 d. lgs. 72/200 in attuazione della direttiva 96/71/CE </vt:lpstr>
      <vt:lpstr>GLI ELEMENTI CHE CARATTERIZZANO IL DISTACCO:   </vt:lpstr>
      <vt:lpstr>Presentazione standard di PowerPoint</vt:lpstr>
      <vt:lpstr>Presentazione standard di PowerPoint</vt:lpstr>
      <vt:lpstr>Presentazione standard di PowerPoint</vt:lpstr>
      <vt:lpstr>Presentazione standard di PowerPoint</vt:lpstr>
      <vt:lpstr>Presentazione standard di PowerPoint</vt:lpstr>
      <vt:lpstr>   APPALTO</vt:lpstr>
      <vt:lpstr>Presentazione standard di PowerPoint</vt:lpstr>
      <vt:lpstr>Presentazione standard di PowerPoint</vt:lpstr>
      <vt:lpstr>Presentazione standard di PowerPoint</vt:lpstr>
      <vt:lpstr>APPALTO GENUINO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LA SOMMINISTRAZIONE DI LAVORO: DEFINIZIONE </vt:lpstr>
      <vt:lpstr>LA SOMMINISTRAZIONE DI LAVORO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 CASI IN CUI LA SOMMINISTRAZIONE DI LAVORO E’ VIETATA</vt:lpstr>
      <vt:lpstr>Presentazione standard di PowerPoint</vt:lpstr>
      <vt:lpstr>SOMMINISTRAZIONE A TEMPO INDETERMINATO</vt:lpstr>
      <vt:lpstr>SOMMINISTRAZIONE A TEMPO INDETERMINATO</vt:lpstr>
      <vt:lpstr>SOMMINISTRAZIONE A TEMPO INDETERMINATO Attenzione </vt:lpstr>
      <vt:lpstr>Decadenze e tutele</vt:lpstr>
      <vt:lpstr>Presentazione standard di PowerPoint</vt:lpstr>
      <vt:lpstr>ATTENZIONE: </vt:lpstr>
      <vt:lpstr>RESTA LA SOMMINISTRAZIONE IRREGOLARE</vt:lpstr>
      <vt:lpstr>SCOMPARE LA SOMMINISTRAZIONE FRAUDOLENTA</vt:lpstr>
      <vt:lpstr>RESTANO LE SANZIONI AMMINISTRATIVE</vt:lpstr>
      <vt:lpstr>SOMMINISTRAZIONE ABUSIVA</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Elvira Sessa</dc:creator>
  <cp:lastModifiedBy>Elisa Damonte</cp:lastModifiedBy>
  <cp:revision>207</cp:revision>
  <dcterms:created xsi:type="dcterms:W3CDTF">2013-05-08T09:28:11Z</dcterms:created>
  <dcterms:modified xsi:type="dcterms:W3CDTF">2017-03-27T16:00:39Z</dcterms:modified>
</cp:coreProperties>
</file>