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6" r:id="rId2"/>
    <p:sldMasterId id="2147483666" r:id="rId3"/>
    <p:sldMasterId id="2147483681" r:id="rId4"/>
  </p:sldMasterIdLst>
  <p:notesMasterIdLst>
    <p:notesMasterId r:id="rId16"/>
  </p:notesMasterIdLst>
  <p:handoutMasterIdLst>
    <p:handoutMasterId r:id="rId17"/>
  </p:handoutMasterIdLst>
  <p:sldIdLst>
    <p:sldId id="456" r:id="rId5"/>
    <p:sldId id="472" r:id="rId6"/>
    <p:sldId id="471" r:id="rId7"/>
    <p:sldId id="473" r:id="rId8"/>
    <p:sldId id="469" r:id="rId9"/>
    <p:sldId id="462" r:id="rId10"/>
    <p:sldId id="475" r:id="rId11"/>
    <p:sldId id="474" r:id="rId12"/>
    <p:sldId id="470" r:id="rId13"/>
    <p:sldId id="403" r:id="rId14"/>
    <p:sldId id="380" r:id="rId15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BD5366F-D222-4965-84BE-8C1286D206DA}">
          <p14:sldIdLst>
            <p14:sldId id="456"/>
            <p14:sldId id="472"/>
            <p14:sldId id="471"/>
            <p14:sldId id="473"/>
            <p14:sldId id="469"/>
            <p14:sldId id="462"/>
            <p14:sldId id="475"/>
            <p14:sldId id="474"/>
            <p14:sldId id="470"/>
            <p14:sldId id="403"/>
            <p14:sldId id="38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F"/>
    <a:srgbClr val="990033"/>
    <a:srgbClr val="C3C3C3"/>
    <a:srgbClr val="595959"/>
    <a:srgbClr val="852042"/>
    <a:srgbClr val="A1536D"/>
    <a:srgbClr val="C8C8C8"/>
    <a:srgbClr val="FFC000"/>
    <a:srgbClr val="003373"/>
    <a:srgbClr val="779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1741" autoAdjust="0"/>
  </p:normalViewPr>
  <p:slideViewPr>
    <p:cSldViewPr>
      <p:cViewPr>
        <p:scale>
          <a:sx n="94" d="100"/>
          <a:sy n="94" d="100"/>
        </p:scale>
        <p:origin x="-516" y="-54"/>
      </p:cViewPr>
      <p:guideLst>
        <p:guide orient="horz" pos="216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B4A4B-93A6-4784-B5A1-40BF9E60571C}" type="doc">
      <dgm:prSet loTypeId="urn:microsoft.com/office/officeart/2005/8/layout/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t-IT"/>
        </a:p>
      </dgm:t>
    </dgm:pt>
    <dgm:pt modelId="{344E47C0-82CB-4252-96BA-276A60AD163C}">
      <dgm:prSet phldrT="[Testo]" custT="1"/>
      <dgm:spPr/>
      <dgm:t>
        <a:bodyPr/>
        <a:lstStyle/>
        <a:p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News</a:t>
          </a:r>
          <a:r>
            <a:rPr lang="it-IT" sz="1400" kern="1200" dirty="0"/>
            <a:t> 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interne</a:t>
          </a:r>
        </a:p>
      </dgm:t>
    </dgm:pt>
    <dgm:pt modelId="{14625067-ACF2-499A-9E35-B7A8771A9857}" type="parTrans" cxnId="{EFE920C5-A9FA-4E0A-A4DB-D90A4BD8062C}">
      <dgm:prSet/>
      <dgm:spPr/>
      <dgm:t>
        <a:bodyPr/>
        <a:lstStyle/>
        <a:p>
          <a:endParaRPr lang="it-IT"/>
        </a:p>
      </dgm:t>
    </dgm:pt>
    <dgm:pt modelId="{B5C83393-3259-4E04-A446-221A979FC8AA}" type="sibTrans" cxnId="{EFE920C5-A9FA-4E0A-A4DB-D90A4BD8062C}">
      <dgm:prSet/>
      <dgm:spPr/>
      <dgm:t>
        <a:bodyPr/>
        <a:lstStyle/>
        <a:p>
          <a:endParaRPr lang="it-IT"/>
        </a:p>
      </dgm:t>
    </dgm:pt>
    <dgm:pt modelId="{A3F82837-A530-4B87-AD39-49E84A9DC746}">
      <dgm:prSet phldrT="[Testo]" custT="1"/>
      <dgm:spPr/>
      <dgm:t>
        <a:bodyPr/>
        <a:lstStyle/>
        <a:p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News esterne</a:t>
          </a:r>
        </a:p>
      </dgm:t>
    </dgm:pt>
    <dgm:pt modelId="{A69E83C4-F559-4DA3-B103-6B95AD500C1D}" type="parTrans" cxnId="{2B70E73B-EDB7-427A-9BD6-EAA84BD427BC}">
      <dgm:prSet/>
      <dgm:spPr/>
      <dgm:t>
        <a:bodyPr/>
        <a:lstStyle/>
        <a:p>
          <a:endParaRPr lang="it-IT"/>
        </a:p>
      </dgm:t>
    </dgm:pt>
    <dgm:pt modelId="{0D8B959C-F98D-45A6-9BC7-224B5AD85F0B}" type="sibTrans" cxnId="{2B70E73B-EDB7-427A-9BD6-EAA84BD427BC}">
      <dgm:prSet/>
      <dgm:spPr/>
      <dgm:t>
        <a:bodyPr/>
        <a:lstStyle/>
        <a:p>
          <a:endParaRPr lang="it-IT"/>
        </a:p>
      </dgm:t>
    </dgm:pt>
    <dgm:pt modelId="{49CDB0B6-4F60-4832-B8B8-BBC22F619930}">
      <dgm:prSet phldrT="[Testo]" custT="1"/>
      <dgm:spPr/>
      <dgm:t>
        <a:bodyPr/>
        <a:lstStyle/>
        <a:p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Rassegna stampa</a:t>
          </a:r>
        </a:p>
      </dgm:t>
    </dgm:pt>
    <dgm:pt modelId="{6A411246-C843-4534-800B-6BF1DB801E26}" type="parTrans" cxnId="{58A0FE13-D380-4E33-B499-3F4560BA4BE8}">
      <dgm:prSet/>
      <dgm:spPr/>
      <dgm:t>
        <a:bodyPr/>
        <a:lstStyle/>
        <a:p>
          <a:endParaRPr lang="it-IT"/>
        </a:p>
      </dgm:t>
    </dgm:pt>
    <dgm:pt modelId="{A96D5C7A-5AEE-4BE8-A61B-2E02FA44A60C}" type="sibTrans" cxnId="{58A0FE13-D380-4E33-B499-3F4560BA4BE8}">
      <dgm:prSet/>
      <dgm:spPr/>
      <dgm:t>
        <a:bodyPr/>
        <a:lstStyle/>
        <a:p>
          <a:endParaRPr lang="it-IT"/>
        </a:p>
      </dgm:t>
    </dgm:pt>
    <dgm:pt modelId="{69C6E187-76D6-447E-8236-7AB989B302B6}">
      <dgm:prSet custT="1"/>
      <dgm:spPr/>
      <dgm:t>
        <a:bodyPr/>
        <a:lstStyle/>
        <a:p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Pubblicazioni riguardanti la propria attività </a:t>
          </a:r>
        </a:p>
      </dgm:t>
    </dgm:pt>
    <dgm:pt modelId="{5CD0FABC-FAB1-426D-BCFC-792682D3AEB8}" type="parTrans" cxnId="{A239DC11-DD06-41D5-AA54-1272871ABB72}">
      <dgm:prSet/>
      <dgm:spPr/>
      <dgm:t>
        <a:bodyPr/>
        <a:lstStyle/>
        <a:p>
          <a:endParaRPr lang="it-IT"/>
        </a:p>
      </dgm:t>
    </dgm:pt>
    <dgm:pt modelId="{50F295ED-46FC-4647-9E85-9537F1EC871F}" type="sibTrans" cxnId="{A239DC11-DD06-41D5-AA54-1272871ABB72}">
      <dgm:prSet/>
      <dgm:spPr/>
      <dgm:t>
        <a:bodyPr/>
        <a:lstStyle/>
        <a:p>
          <a:endParaRPr lang="it-IT"/>
        </a:p>
      </dgm:t>
    </dgm:pt>
    <dgm:pt modelId="{88C36EC4-09B9-45C5-8B16-BF025F2BC84B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Pubblicazioni di articoli interessanti ma esterni alla propria attività</a:t>
          </a:r>
        </a:p>
      </dgm:t>
    </dgm:pt>
    <dgm:pt modelId="{BB623A52-25EC-4C2C-B92D-D9CCC1FE4949}" type="parTrans" cxnId="{CAF38D5F-3458-4ADA-B3B5-688AA7E33947}">
      <dgm:prSet/>
      <dgm:spPr/>
      <dgm:t>
        <a:bodyPr/>
        <a:lstStyle/>
        <a:p>
          <a:endParaRPr lang="it-IT"/>
        </a:p>
      </dgm:t>
    </dgm:pt>
    <dgm:pt modelId="{AA830917-06B6-43A8-B30C-58741187E757}" type="sibTrans" cxnId="{CAF38D5F-3458-4ADA-B3B5-688AA7E33947}">
      <dgm:prSet/>
      <dgm:spPr/>
      <dgm:t>
        <a:bodyPr/>
        <a:lstStyle/>
        <a:p>
          <a:endParaRPr lang="it-IT"/>
        </a:p>
      </dgm:t>
    </dgm:pt>
    <dgm:pt modelId="{22A36813-920B-4CCD-AF64-55B5076A9E3E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Raccolta di articoli e pubblicazioni riguardanti la propria attività</a:t>
          </a:r>
        </a:p>
      </dgm:t>
    </dgm:pt>
    <dgm:pt modelId="{3B6C01BF-DD04-49E9-8AF5-728AF03ECAC5}" type="parTrans" cxnId="{611136DF-2260-4101-8BEB-38E269DD7EB5}">
      <dgm:prSet/>
      <dgm:spPr/>
      <dgm:t>
        <a:bodyPr/>
        <a:lstStyle/>
        <a:p>
          <a:endParaRPr lang="it-IT"/>
        </a:p>
      </dgm:t>
    </dgm:pt>
    <dgm:pt modelId="{303B6B29-0AB3-46FE-8D13-BF81CA507E40}" type="sibTrans" cxnId="{611136DF-2260-4101-8BEB-38E269DD7EB5}">
      <dgm:prSet/>
      <dgm:spPr/>
      <dgm:t>
        <a:bodyPr/>
        <a:lstStyle/>
        <a:p>
          <a:endParaRPr lang="it-IT"/>
        </a:p>
      </dgm:t>
    </dgm:pt>
    <dgm:pt modelId="{D9854981-5D8A-400B-9D60-44082A4C2264}" type="pres">
      <dgm:prSet presAssocID="{080B4A4B-93A6-4784-B5A1-40BF9E6057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B81D920-7285-4310-8D1F-20A22F0B5E1A}" type="pres">
      <dgm:prSet presAssocID="{344E47C0-82CB-4252-96BA-276A60AD163C}" presName="parentLin" presStyleCnt="0"/>
      <dgm:spPr/>
    </dgm:pt>
    <dgm:pt modelId="{8C5B03A3-D76B-4B79-84D5-1985BD6285AB}" type="pres">
      <dgm:prSet presAssocID="{344E47C0-82CB-4252-96BA-276A60AD163C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640E4D94-5D15-4FBD-B1AC-837E12CE02CE}" type="pres">
      <dgm:prSet presAssocID="{344E47C0-82CB-4252-96BA-276A60AD163C}" presName="parentText" presStyleLbl="node1" presStyleIdx="0" presStyleCnt="3" custLinFactNeighborX="-9091" custLinFactNeighborY="-131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31FF655-9261-478D-A597-96AB2065CB2B}" type="pres">
      <dgm:prSet presAssocID="{344E47C0-82CB-4252-96BA-276A60AD163C}" presName="negativeSpace" presStyleCnt="0"/>
      <dgm:spPr/>
    </dgm:pt>
    <dgm:pt modelId="{8A533BB7-A929-46D8-B0C2-98E731E8AB64}" type="pres">
      <dgm:prSet presAssocID="{344E47C0-82CB-4252-96BA-276A60AD163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EA02FF-7DA4-4BFB-9AD0-3187A5855563}" type="pres">
      <dgm:prSet presAssocID="{B5C83393-3259-4E04-A446-221A979FC8AA}" presName="spaceBetweenRectangles" presStyleCnt="0"/>
      <dgm:spPr/>
    </dgm:pt>
    <dgm:pt modelId="{B4E5C3B1-DBDC-4150-BD49-45A68B9D8906}" type="pres">
      <dgm:prSet presAssocID="{A3F82837-A530-4B87-AD39-49E84A9DC746}" presName="parentLin" presStyleCnt="0"/>
      <dgm:spPr/>
    </dgm:pt>
    <dgm:pt modelId="{72A3AB30-085D-4EA2-853E-F93F9C655320}" type="pres">
      <dgm:prSet presAssocID="{A3F82837-A530-4B87-AD39-49E84A9DC746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8BED9960-C0D5-469A-9C8B-81E63462D37E}" type="pres">
      <dgm:prSet presAssocID="{A3F82837-A530-4B87-AD39-49E84A9DC7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B6F9F0-F8F5-4D42-A7C3-D71510F55E34}" type="pres">
      <dgm:prSet presAssocID="{A3F82837-A530-4B87-AD39-49E84A9DC746}" presName="negativeSpace" presStyleCnt="0"/>
      <dgm:spPr/>
    </dgm:pt>
    <dgm:pt modelId="{10DDF45F-7BAF-4442-BDF0-096F17515F70}" type="pres">
      <dgm:prSet presAssocID="{A3F82837-A530-4B87-AD39-49E84A9DC74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B20E53-EE77-4562-A8DE-F84DB61E8A2A}" type="pres">
      <dgm:prSet presAssocID="{0D8B959C-F98D-45A6-9BC7-224B5AD85F0B}" presName="spaceBetweenRectangles" presStyleCnt="0"/>
      <dgm:spPr/>
    </dgm:pt>
    <dgm:pt modelId="{227A0206-F2F4-44D1-B505-AA011C6DA98F}" type="pres">
      <dgm:prSet presAssocID="{49CDB0B6-4F60-4832-B8B8-BBC22F619930}" presName="parentLin" presStyleCnt="0"/>
      <dgm:spPr/>
    </dgm:pt>
    <dgm:pt modelId="{DCF07F6C-DD84-4D14-8D87-3875F8E8BC30}" type="pres">
      <dgm:prSet presAssocID="{49CDB0B6-4F60-4832-B8B8-BBC22F619930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A14041E1-67EC-4D45-B8CE-EEC48F735A89}" type="pres">
      <dgm:prSet presAssocID="{49CDB0B6-4F60-4832-B8B8-BBC22F6199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0CABD3-6ECF-4430-8FF2-20546986975F}" type="pres">
      <dgm:prSet presAssocID="{49CDB0B6-4F60-4832-B8B8-BBC22F619930}" presName="negativeSpace" presStyleCnt="0"/>
      <dgm:spPr/>
    </dgm:pt>
    <dgm:pt modelId="{242D9D27-9E30-4323-8665-55BEA9A23856}" type="pres">
      <dgm:prSet presAssocID="{49CDB0B6-4F60-4832-B8B8-BBC22F619930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B70E73B-EDB7-427A-9BD6-EAA84BD427BC}" srcId="{080B4A4B-93A6-4784-B5A1-40BF9E60571C}" destId="{A3F82837-A530-4B87-AD39-49E84A9DC746}" srcOrd="1" destOrd="0" parTransId="{A69E83C4-F559-4DA3-B103-6B95AD500C1D}" sibTransId="{0D8B959C-F98D-45A6-9BC7-224B5AD85F0B}"/>
    <dgm:cxn modelId="{58A0FE13-D380-4E33-B499-3F4560BA4BE8}" srcId="{080B4A4B-93A6-4784-B5A1-40BF9E60571C}" destId="{49CDB0B6-4F60-4832-B8B8-BBC22F619930}" srcOrd="2" destOrd="0" parTransId="{6A411246-C843-4534-800B-6BF1DB801E26}" sibTransId="{A96D5C7A-5AEE-4BE8-A61B-2E02FA44A60C}"/>
    <dgm:cxn modelId="{385B244F-E008-45C2-AC2B-5F83D7A9ADB2}" type="presOf" srcId="{A3F82837-A530-4B87-AD39-49E84A9DC746}" destId="{8BED9960-C0D5-469A-9C8B-81E63462D37E}" srcOrd="1" destOrd="0" presId="urn:microsoft.com/office/officeart/2005/8/layout/list1"/>
    <dgm:cxn modelId="{135612F0-4D51-4044-BFA6-EA4CC126B6D2}" type="presOf" srcId="{080B4A4B-93A6-4784-B5A1-40BF9E60571C}" destId="{D9854981-5D8A-400B-9D60-44082A4C2264}" srcOrd="0" destOrd="0" presId="urn:microsoft.com/office/officeart/2005/8/layout/list1"/>
    <dgm:cxn modelId="{611136DF-2260-4101-8BEB-38E269DD7EB5}" srcId="{49CDB0B6-4F60-4832-B8B8-BBC22F619930}" destId="{22A36813-920B-4CCD-AF64-55B5076A9E3E}" srcOrd="0" destOrd="0" parTransId="{3B6C01BF-DD04-49E9-8AF5-728AF03ECAC5}" sibTransId="{303B6B29-0AB3-46FE-8D13-BF81CA507E40}"/>
    <dgm:cxn modelId="{EFE920C5-A9FA-4E0A-A4DB-D90A4BD8062C}" srcId="{080B4A4B-93A6-4784-B5A1-40BF9E60571C}" destId="{344E47C0-82CB-4252-96BA-276A60AD163C}" srcOrd="0" destOrd="0" parTransId="{14625067-ACF2-499A-9E35-B7A8771A9857}" sibTransId="{B5C83393-3259-4E04-A446-221A979FC8AA}"/>
    <dgm:cxn modelId="{16BA47E9-144F-4612-A6A9-143AE536F0DD}" type="presOf" srcId="{69C6E187-76D6-447E-8236-7AB989B302B6}" destId="{8A533BB7-A929-46D8-B0C2-98E731E8AB64}" srcOrd="0" destOrd="0" presId="urn:microsoft.com/office/officeart/2005/8/layout/list1"/>
    <dgm:cxn modelId="{A239DC11-DD06-41D5-AA54-1272871ABB72}" srcId="{344E47C0-82CB-4252-96BA-276A60AD163C}" destId="{69C6E187-76D6-447E-8236-7AB989B302B6}" srcOrd="0" destOrd="0" parTransId="{5CD0FABC-FAB1-426D-BCFC-792682D3AEB8}" sibTransId="{50F295ED-46FC-4647-9E85-9537F1EC871F}"/>
    <dgm:cxn modelId="{4AF90CC6-4033-4477-B1C6-B0B802C13337}" type="presOf" srcId="{344E47C0-82CB-4252-96BA-276A60AD163C}" destId="{8C5B03A3-D76B-4B79-84D5-1985BD6285AB}" srcOrd="0" destOrd="0" presId="urn:microsoft.com/office/officeart/2005/8/layout/list1"/>
    <dgm:cxn modelId="{0B78B11B-6606-4B50-AB4A-954AB69EAA36}" type="presOf" srcId="{88C36EC4-09B9-45C5-8B16-BF025F2BC84B}" destId="{10DDF45F-7BAF-4442-BDF0-096F17515F70}" srcOrd="0" destOrd="0" presId="urn:microsoft.com/office/officeart/2005/8/layout/list1"/>
    <dgm:cxn modelId="{98B49B10-93D9-4B7C-86CE-CC9811382D35}" type="presOf" srcId="{344E47C0-82CB-4252-96BA-276A60AD163C}" destId="{640E4D94-5D15-4FBD-B1AC-837E12CE02CE}" srcOrd="1" destOrd="0" presId="urn:microsoft.com/office/officeart/2005/8/layout/list1"/>
    <dgm:cxn modelId="{CAF38D5F-3458-4ADA-B3B5-688AA7E33947}" srcId="{A3F82837-A530-4B87-AD39-49E84A9DC746}" destId="{88C36EC4-09B9-45C5-8B16-BF025F2BC84B}" srcOrd="0" destOrd="0" parTransId="{BB623A52-25EC-4C2C-B92D-D9CCC1FE4949}" sibTransId="{AA830917-06B6-43A8-B30C-58741187E757}"/>
    <dgm:cxn modelId="{DA3F4344-1CB9-4105-BB4B-089C9196696C}" type="presOf" srcId="{49CDB0B6-4F60-4832-B8B8-BBC22F619930}" destId="{A14041E1-67EC-4D45-B8CE-EEC48F735A89}" srcOrd="1" destOrd="0" presId="urn:microsoft.com/office/officeart/2005/8/layout/list1"/>
    <dgm:cxn modelId="{5C802B81-3964-456E-A1D8-C0EDB9FA14CB}" type="presOf" srcId="{22A36813-920B-4CCD-AF64-55B5076A9E3E}" destId="{242D9D27-9E30-4323-8665-55BEA9A23856}" srcOrd="0" destOrd="0" presId="urn:microsoft.com/office/officeart/2005/8/layout/list1"/>
    <dgm:cxn modelId="{265419B7-4190-4475-9A3C-A08DDE075C5C}" type="presOf" srcId="{A3F82837-A530-4B87-AD39-49E84A9DC746}" destId="{72A3AB30-085D-4EA2-853E-F93F9C655320}" srcOrd="0" destOrd="0" presId="urn:microsoft.com/office/officeart/2005/8/layout/list1"/>
    <dgm:cxn modelId="{55AC9296-D963-401E-A588-CB08B5F268B4}" type="presOf" srcId="{49CDB0B6-4F60-4832-B8B8-BBC22F619930}" destId="{DCF07F6C-DD84-4D14-8D87-3875F8E8BC30}" srcOrd="0" destOrd="0" presId="urn:microsoft.com/office/officeart/2005/8/layout/list1"/>
    <dgm:cxn modelId="{92A67071-B84D-42AB-84A1-D318F9616950}" type="presParOf" srcId="{D9854981-5D8A-400B-9D60-44082A4C2264}" destId="{0B81D920-7285-4310-8D1F-20A22F0B5E1A}" srcOrd="0" destOrd="0" presId="urn:microsoft.com/office/officeart/2005/8/layout/list1"/>
    <dgm:cxn modelId="{DA2C413D-CCCD-420A-ADF0-682DBAB13A35}" type="presParOf" srcId="{0B81D920-7285-4310-8D1F-20A22F0B5E1A}" destId="{8C5B03A3-D76B-4B79-84D5-1985BD6285AB}" srcOrd="0" destOrd="0" presId="urn:microsoft.com/office/officeart/2005/8/layout/list1"/>
    <dgm:cxn modelId="{764F30D8-053B-40ED-BEB1-A804367C60B8}" type="presParOf" srcId="{0B81D920-7285-4310-8D1F-20A22F0B5E1A}" destId="{640E4D94-5D15-4FBD-B1AC-837E12CE02CE}" srcOrd="1" destOrd="0" presId="urn:microsoft.com/office/officeart/2005/8/layout/list1"/>
    <dgm:cxn modelId="{F58C7512-03FF-494A-9548-4EA726BF02C3}" type="presParOf" srcId="{D9854981-5D8A-400B-9D60-44082A4C2264}" destId="{231FF655-9261-478D-A597-96AB2065CB2B}" srcOrd="1" destOrd="0" presId="urn:microsoft.com/office/officeart/2005/8/layout/list1"/>
    <dgm:cxn modelId="{9C2E1A8C-B2BD-40FA-B6B4-2B739E77C44E}" type="presParOf" srcId="{D9854981-5D8A-400B-9D60-44082A4C2264}" destId="{8A533BB7-A929-46D8-B0C2-98E731E8AB64}" srcOrd="2" destOrd="0" presId="urn:microsoft.com/office/officeart/2005/8/layout/list1"/>
    <dgm:cxn modelId="{376A3B89-A2E3-45F3-8774-95DFCC8F48F2}" type="presParOf" srcId="{D9854981-5D8A-400B-9D60-44082A4C2264}" destId="{C1EA02FF-7DA4-4BFB-9AD0-3187A5855563}" srcOrd="3" destOrd="0" presId="urn:microsoft.com/office/officeart/2005/8/layout/list1"/>
    <dgm:cxn modelId="{B8FA7780-1523-496E-B87B-067AEB715ACB}" type="presParOf" srcId="{D9854981-5D8A-400B-9D60-44082A4C2264}" destId="{B4E5C3B1-DBDC-4150-BD49-45A68B9D8906}" srcOrd="4" destOrd="0" presId="urn:microsoft.com/office/officeart/2005/8/layout/list1"/>
    <dgm:cxn modelId="{B2EEA76B-8057-4D7A-8018-9261A4A8E351}" type="presParOf" srcId="{B4E5C3B1-DBDC-4150-BD49-45A68B9D8906}" destId="{72A3AB30-085D-4EA2-853E-F93F9C655320}" srcOrd="0" destOrd="0" presId="urn:microsoft.com/office/officeart/2005/8/layout/list1"/>
    <dgm:cxn modelId="{3381CB02-CC95-4580-8720-123BBAFCA302}" type="presParOf" srcId="{B4E5C3B1-DBDC-4150-BD49-45A68B9D8906}" destId="{8BED9960-C0D5-469A-9C8B-81E63462D37E}" srcOrd="1" destOrd="0" presId="urn:microsoft.com/office/officeart/2005/8/layout/list1"/>
    <dgm:cxn modelId="{338C7BC9-9141-4EA9-868D-69A0F1AAFFCF}" type="presParOf" srcId="{D9854981-5D8A-400B-9D60-44082A4C2264}" destId="{E9B6F9F0-F8F5-4D42-A7C3-D71510F55E34}" srcOrd="5" destOrd="0" presId="urn:microsoft.com/office/officeart/2005/8/layout/list1"/>
    <dgm:cxn modelId="{C1A2BA88-2716-474F-8EB2-A265BE8238CE}" type="presParOf" srcId="{D9854981-5D8A-400B-9D60-44082A4C2264}" destId="{10DDF45F-7BAF-4442-BDF0-096F17515F70}" srcOrd="6" destOrd="0" presId="urn:microsoft.com/office/officeart/2005/8/layout/list1"/>
    <dgm:cxn modelId="{3AC00D1D-146D-46FF-964B-F2A678208633}" type="presParOf" srcId="{D9854981-5D8A-400B-9D60-44082A4C2264}" destId="{82B20E53-EE77-4562-A8DE-F84DB61E8A2A}" srcOrd="7" destOrd="0" presId="urn:microsoft.com/office/officeart/2005/8/layout/list1"/>
    <dgm:cxn modelId="{6EAA7CDF-6175-4DA0-B592-CA135320EFDE}" type="presParOf" srcId="{D9854981-5D8A-400B-9D60-44082A4C2264}" destId="{227A0206-F2F4-44D1-B505-AA011C6DA98F}" srcOrd="8" destOrd="0" presId="urn:microsoft.com/office/officeart/2005/8/layout/list1"/>
    <dgm:cxn modelId="{FDF3BBE5-906A-470C-B2B8-DBDB6C49FBC7}" type="presParOf" srcId="{227A0206-F2F4-44D1-B505-AA011C6DA98F}" destId="{DCF07F6C-DD84-4D14-8D87-3875F8E8BC30}" srcOrd="0" destOrd="0" presId="urn:microsoft.com/office/officeart/2005/8/layout/list1"/>
    <dgm:cxn modelId="{ADA8CF02-E6B6-4F95-A7EB-A2F29BCC01B8}" type="presParOf" srcId="{227A0206-F2F4-44D1-B505-AA011C6DA98F}" destId="{A14041E1-67EC-4D45-B8CE-EEC48F735A89}" srcOrd="1" destOrd="0" presId="urn:microsoft.com/office/officeart/2005/8/layout/list1"/>
    <dgm:cxn modelId="{2CA99A5B-C3A9-4C52-BD6D-EF737742A08A}" type="presParOf" srcId="{D9854981-5D8A-400B-9D60-44082A4C2264}" destId="{950CABD3-6ECF-4430-8FF2-20546986975F}" srcOrd="9" destOrd="0" presId="urn:microsoft.com/office/officeart/2005/8/layout/list1"/>
    <dgm:cxn modelId="{96B39CC4-CE96-407D-8347-76856CBDC867}" type="presParOf" srcId="{D9854981-5D8A-400B-9D60-44082A4C2264}" destId="{242D9D27-9E30-4323-8665-55BEA9A2385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33BB7-A929-46D8-B0C2-98E731E8AB64}">
      <dsp:nvSpPr>
        <dsp:cNvPr id="0" name=""/>
        <dsp:cNvSpPr/>
      </dsp:nvSpPr>
      <dsp:spPr>
        <a:xfrm>
          <a:off x="0" y="253949"/>
          <a:ext cx="6336703" cy="614250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799" tIns="312420" rIns="491799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Pubblicazioni riguardanti la propria attività </a:t>
          </a:r>
        </a:p>
      </dsp:txBody>
      <dsp:txXfrm>
        <a:off x="0" y="253949"/>
        <a:ext cx="6336703" cy="614250"/>
      </dsp:txXfrm>
    </dsp:sp>
    <dsp:sp modelId="{640E4D94-5D15-4FBD-B1AC-837E12CE02CE}">
      <dsp:nvSpPr>
        <dsp:cNvPr id="0" name=""/>
        <dsp:cNvSpPr/>
      </dsp:nvSpPr>
      <dsp:spPr>
        <a:xfrm>
          <a:off x="288031" y="26739"/>
          <a:ext cx="443569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News</a:t>
          </a:r>
          <a:r>
            <a:rPr lang="it-IT" sz="1400" kern="1200" dirty="0"/>
            <a:t> </a:t>
          </a: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interne</a:t>
          </a:r>
        </a:p>
      </dsp:txBody>
      <dsp:txXfrm>
        <a:off x="309647" y="48355"/>
        <a:ext cx="4392460" cy="399568"/>
      </dsp:txXfrm>
    </dsp:sp>
    <dsp:sp modelId="{10DDF45F-7BAF-4442-BDF0-096F17515F70}">
      <dsp:nvSpPr>
        <dsp:cNvPr id="0" name=""/>
        <dsp:cNvSpPr/>
      </dsp:nvSpPr>
      <dsp:spPr>
        <a:xfrm>
          <a:off x="0" y="1170599"/>
          <a:ext cx="6336703" cy="649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799" tIns="312420" rIns="491799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Pubblicazioni di articoli interessanti ma esterni alla propria attività</a:t>
          </a:r>
        </a:p>
      </dsp:txBody>
      <dsp:txXfrm>
        <a:off x="0" y="1170599"/>
        <a:ext cx="6336703" cy="649687"/>
      </dsp:txXfrm>
    </dsp:sp>
    <dsp:sp modelId="{8BED9960-C0D5-469A-9C8B-81E63462D37E}">
      <dsp:nvSpPr>
        <dsp:cNvPr id="0" name=""/>
        <dsp:cNvSpPr/>
      </dsp:nvSpPr>
      <dsp:spPr>
        <a:xfrm>
          <a:off x="316835" y="949199"/>
          <a:ext cx="443569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News esterne</a:t>
          </a:r>
        </a:p>
      </dsp:txBody>
      <dsp:txXfrm>
        <a:off x="338451" y="970815"/>
        <a:ext cx="4392460" cy="399568"/>
      </dsp:txXfrm>
    </dsp:sp>
    <dsp:sp modelId="{242D9D27-9E30-4323-8665-55BEA9A23856}">
      <dsp:nvSpPr>
        <dsp:cNvPr id="0" name=""/>
        <dsp:cNvSpPr/>
      </dsp:nvSpPr>
      <dsp:spPr>
        <a:xfrm>
          <a:off x="0" y="2122687"/>
          <a:ext cx="6336703" cy="649687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1799" tIns="312420" rIns="491799" bIns="113792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•"/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 </a:t>
          </a:r>
          <a:r>
            <a:rPr lang="it-IT" sz="14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Raccolta di articoli e pubblicazioni riguardanti la propria attività</a:t>
          </a:r>
        </a:p>
      </dsp:txBody>
      <dsp:txXfrm>
        <a:off x="0" y="2122687"/>
        <a:ext cx="6336703" cy="649687"/>
      </dsp:txXfrm>
    </dsp:sp>
    <dsp:sp modelId="{A14041E1-67EC-4D45-B8CE-EEC48F735A89}">
      <dsp:nvSpPr>
        <dsp:cNvPr id="0" name=""/>
        <dsp:cNvSpPr/>
      </dsp:nvSpPr>
      <dsp:spPr>
        <a:xfrm>
          <a:off x="316835" y="1901287"/>
          <a:ext cx="4435692" cy="442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ea typeface="+mn-ea"/>
              <a:cs typeface="+mn-cs"/>
            </a:rPr>
            <a:t>Rassegna stampa</a:t>
          </a:r>
        </a:p>
      </dsp:txBody>
      <dsp:txXfrm>
        <a:off x="338451" y="1922903"/>
        <a:ext cx="4392460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A16E9-BEE1-4CB9-B609-005291BD6616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A8D05-2B0B-4928-8632-78CC0221C1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46896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9C2928-25DC-49AB-AAF6-576D18A3100D}" type="datetimeFigureOut">
              <a:rPr lang="it-IT" smtClean="0"/>
              <a:t>05/05/2017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26D5-1594-4C61-A0E7-BEE4C75445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6258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6550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392113" algn="l"/>
                <a:tab pos="785813" algn="l"/>
                <a:tab pos="1179513" algn="l"/>
                <a:tab pos="1573213" algn="l"/>
                <a:tab pos="1966913" algn="l"/>
                <a:tab pos="2360613" algn="l"/>
                <a:tab pos="2754313" algn="l"/>
                <a:tab pos="3148013" algn="l"/>
                <a:tab pos="3543300" algn="l"/>
                <a:tab pos="3937000" algn="l"/>
                <a:tab pos="4330700" algn="l"/>
                <a:tab pos="4724400" algn="l"/>
                <a:tab pos="5118100" algn="l"/>
                <a:tab pos="5511800" algn="l"/>
                <a:tab pos="5905500" algn="l"/>
                <a:tab pos="6299200" algn="l"/>
                <a:tab pos="6692900" algn="l"/>
                <a:tab pos="7088188" algn="l"/>
                <a:tab pos="7481888" algn="l"/>
                <a:tab pos="7875588" algn="l"/>
              </a:tabLst>
              <a:defRPr/>
            </a:pPr>
            <a:fld id="{43B9CCFA-2206-4835-8D38-56CDAFC6E89B}" type="slidenum">
              <a:rPr kumimoji="0" lang="it-IT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0" algn="l"/>
                  <a:tab pos="392113" algn="l"/>
                  <a:tab pos="785813" algn="l"/>
                  <a:tab pos="1179513" algn="l"/>
                  <a:tab pos="1573213" algn="l"/>
                  <a:tab pos="1966913" algn="l"/>
                  <a:tab pos="2360613" algn="l"/>
                  <a:tab pos="2754313" algn="l"/>
                  <a:tab pos="3148013" algn="l"/>
                  <a:tab pos="3543300" algn="l"/>
                  <a:tab pos="3937000" algn="l"/>
                  <a:tab pos="4330700" algn="l"/>
                  <a:tab pos="4724400" algn="l"/>
                  <a:tab pos="5118100" algn="l"/>
                  <a:tab pos="5511800" algn="l"/>
                  <a:tab pos="5905500" algn="l"/>
                  <a:tab pos="6299200" algn="l"/>
                  <a:tab pos="6692900" algn="l"/>
                  <a:tab pos="7088188" algn="l"/>
                  <a:tab pos="7481888" algn="l"/>
                  <a:tab pos="7875588" algn="l"/>
                </a:tabLst>
                <a:defRPr/>
              </a:pPr>
              <a:t>10</a:t>
            </a:fld>
            <a:endParaRPr kumimoji="0" lang="it-IT" alt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5650"/>
            <a:ext cx="6615112" cy="3721100"/>
          </a:xfrm>
          <a:solidFill>
            <a:srgbClr val="FFFFFF"/>
          </a:solidFill>
          <a:ln/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469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ing.org/" TargetMode="External"/><Relationship Id="rId2" Type="http://schemas.openxmlformats.org/officeDocument/2006/relationships/hyperlink" Target="mailto:info@socialing.org" TargetMode="External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274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05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48488" y="4861322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0358BB-08FF-4B55-BE1C-8D79A6503055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058608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/>
          <p:cNvSpPr txBox="1">
            <a:spLocks/>
          </p:cNvSpPr>
          <p:nvPr userDrawn="1"/>
        </p:nvSpPr>
        <p:spPr>
          <a:xfrm>
            <a:off x="5076056" y="3291830"/>
            <a:ext cx="3600450" cy="1349927"/>
          </a:xfrm>
          <a:prstGeom prst="rect">
            <a:avLst/>
          </a:prstGeom>
        </p:spPr>
        <p:txBody>
          <a:bodyPr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b="1" kern="120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Socialing</a:t>
            </a:r>
            <a:r>
              <a:rPr lang="it-IT" sz="1400" b="1" kern="1200" baseline="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Institute</a:t>
            </a:r>
            <a:r>
              <a:rPr lang="it-IT" sz="1400" b="1" kern="1200" noProof="0" dirty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Via Monte di Pietà, 21 – 20121 Milano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+39 02 86337529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info@socialing.org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www.socialing.org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55726"/>
            <a:ext cx="22971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63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/>
          <p:cNvCxnSpPr/>
          <p:nvPr userDrawn="1"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 userDrawn="1"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750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8D0B521-2A5F-47EA-820D-06F6B2F19BB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05/05/2017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03F74B5-707C-4EB6-A0BA-71F13FC16BFC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8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ttore 1 14"/>
          <p:cNvCxnSpPr/>
          <p:nvPr/>
        </p:nvCxnSpPr>
        <p:spPr>
          <a:xfrm>
            <a:off x="2267744" y="3507854"/>
            <a:ext cx="6768752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24235" y="-20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5868144" y="3282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3" y="339502"/>
            <a:ext cx="22971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34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51520" y="555526"/>
            <a:ext cx="648072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46983" y="4791399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0" eaLnBrk="1" latinLnBrk="0" hangingPunct="1"/>
            <a:fld id="{4665C219-06EB-47EA-9AA3-74DD280A91C7}" type="slidenum">
              <a:rPr lang="it-IT" sz="1050" b="0" kern="1200" smtClean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rPr>
              <a:pPr marL="0" algn="ctr" defTabSz="914400" rtl="0" eaLnBrk="1" latinLnBrk="0" hangingPunct="1"/>
              <a:t>‹N›</a:t>
            </a:fld>
            <a:endParaRPr lang="it-IT" sz="1050" b="0" kern="12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5364088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100392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data 3"/>
          <p:cNvSpPr txBox="1">
            <a:spLocks/>
          </p:cNvSpPr>
          <p:nvPr/>
        </p:nvSpPr>
        <p:spPr>
          <a:xfrm>
            <a:off x="3050977" y="4803998"/>
            <a:ext cx="26011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b="0" baseline="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</a:rPr>
              <a:t> </a:t>
            </a:r>
            <a:endParaRPr lang="it-IT" sz="1100" b="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26" name="Connettore 1 14"/>
          <p:cNvCxnSpPr/>
          <p:nvPr userDrawn="1"/>
        </p:nvCxnSpPr>
        <p:spPr>
          <a:xfrm>
            <a:off x="1748169" y="4731990"/>
            <a:ext cx="6955828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 userDrawn="1"/>
        </p:nvSpPr>
        <p:spPr bwMode="auto">
          <a:xfrm>
            <a:off x="2483768" y="4803998"/>
            <a:ext cx="423703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© 2017 </a:t>
            </a:r>
            <a:r>
              <a:rPr kumimoji="0" lang="en-US" sz="1000" b="0" i="0" u="none" strike="noStrike" kern="0" cap="none" spc="0" normalizeH="0" baseline="0" noProof="0" dirty="0" err="1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Socialing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ndara" pitchFamily="34" charset="0"/>
              </a:rPr>
              <a:t> Institute All rights reserved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3" y="4531973"/>
            <a:ext cx="1361009" cy="63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3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0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3"/>
          <p:cNvCxnSpPr/>
          <p:nvPr/>
        </p:nvCxnSpPr>
        <p:spPr>
          <a:xfrm>
            <a:off x="7380312" y="3003798"/>
            <a:ext cx="169168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11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5364088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>
            <a:off x="8100392" y="4968552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>
            <a:off x="251520" y="465286"/>
            <a:ext cx="6480720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numero diapositiva 5"/>
          <p:cNvSpPr txBox="1">
            <a:spLocks/>
          </p:cNvSpPr>
          <p:nvPr/>
        </p:nvSpPr>
        <p:spPr>
          <a:xfrm>
            <a:off x="8146983" y="4791399"/>
            <a:ext cx="899592" cy="19930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665C219-06EB-47EA-9AA3-74DD280A91C7}" type="slidenum">
              <a:rPr lang="it-IT" sz="105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</a:rPr>
              <a:pPr algn="ctr"/>
              <a:t>‹N›</a:t>
            </a:fld>
            <a:endParaRPr lang="it-IT" sz="105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5364088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>
            <a:off x="8100392" y="4960388"/>
            <a:ext cx="0" cy="19548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data 3"/>
          <p:cNvSpPr txBox="1">
            <a:spLocks/>
          </p:cNvSpPr>
          <p:nvPr/>
        </p:nvSpPr>
        <p:spPr>
          <a:xfrm>
            <a:off x="3050978" y="4803999"/>
            <a:ext cx="260114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1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</a:rPr>
              <a:t> </a:t>
            </a:r>
          </a:p>
        </p:txBody>
      </p:sp>
      <p:cxnSp>
        <p:nvCxnSpPr>
          <p:cNvPr id="26" name="Connettore 1 14"/>
          <p:cNvCxnSpPr/>
          <p:nvPr userDrawn="1"/>
        </p:nvCxnSpPr>
        <p:spPr>
          <a:xfrm>
            <a:off x="1748169" y="4731990"/>
            <a:ext cx="6955828" cy="0"/>
          </a:xfrm>
          <a:prstGeom prst="line">
            <a:avLst/>
          </a:prstGeom>
          <a:ln w="95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7"/>
          <p:cNvSpPr txBox="1">
            <a:spLocks noChangeArrowheads="1"/>
          </p:cNvSpPr>
          <p:nvPr userDrawn="1"/>
        </p:nvSpPr>
        <p:spPr bwMode="auto">
          <a:xfrm>
            <a:off x="2483769" y="4804000"/>
            <a:ext cx="4237037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1pPr>
            <a:lvl2pPr marL="742950" indent="-28575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2pPr>
            <a:lvl3pPr marL="11430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3pPr>
            <a:lvl4pPr marL="16002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4pPr>
            <a:lvl5pPr marL="2057400" indent="-228600" eaLnBrk="0" hangingPunct="0">
              <a:defRPr sz="1600" b="1">
                <a:solidFill>
                  <a:schemeClr val="bg1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1600" b="1">
                <a:solidFill>
                  <a:schemeClr val="bg1"/>
                </a:solidFill>
                <a:latin typeface="Candara" pitchFamily="34" charset="0"/>
              </a:defRPr>
            </a:lvl9pPr>
          </a:lstStyle>
          <a:p>
            <a:pPr algn="ctr" eaLnBrk="1" fontAlgn="base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b="0" kern="0" dirty="0">
                <a:solidFill>
                  <a:prstClr val="white">
                    <a:lumMod val="50000"/>
                  </a:prstClr>
                </a:solidFill>
              </a:rPr>
              <a:t>© 2017 </a:t>
            </a:r>
            <a:r>
              <a:rPr lang="en-US" sz="1000" b="0" kern="0" dirty="0" err="1">
                <a:solidFill>
                  <a:prstClr val="white">
                    <a:lumMod val="50000"/>
                  </a:prstClr>
                </a:solidFill>
              </a:rPr>
              <a:t>Socialing</a:t>
            </a:r>
            <a:r>
              <a:rPr lang="en-US" sz="1000" b="0" kern="0" dirty="0">
                <a:solidFill>
                  <a:prstClr val="white">
                    <a:lumMod val="50000"/>
                  </a:prstClr>
                </a:solidFill>
              </a:rPr>
              <a:t> Institute All rights reserved</a:t>
            </a:r>
          </a:p>
        </p:txBody>
      </p:sp>
      <p:pic>
        <p:nvPicPr>
          <p:cNvPr id="17" name="Picture 1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64" y="4531974"/>
            <a:ext cx="1361009" cy="63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5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</p:sldLayoutIdLst>
  <p:hf sldNum="0" hdr="0" ftr="0" dt="0"/>
  <p:txStyles>
    <p:titleStyle>
      <a:lvl1pPr algn="l" defTabSz="914378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2267744" y="3723878"/>
            <a:ext cx="23802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</a:rPr>
              <a:t>Castellanza, 26 aprile 2017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2267744" y="28938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Blogging and </a:t>
            </a:r>
            <a:r>
              <a:rPr lang="it-IT" altLang="en-US" b="1" dirty="0" err="1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Editorial</a:t>
            </a: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 Plan 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808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Un esempio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3"/>
          <a:srcRect t="4523" r="17530" b="7804"/>
          <a:stretch/>
        </p:blipFill>
        <p:spPr>
          <a:xfrm>
            <a:off x="1115616" y="627535"/>
            <a:ext cx="691276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8938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isultati immagini per follow 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075806"/>
            <a:ext cx="332422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6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isultati immagini per wordpr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640" y="2270601"/>
            <a:ext cx="972000" cy="972000"/>
          </a:xfrm>
          <a:prstGeom prst="rect">
            <a:avLst/>
          </a:prstGeom>
          <a:noFill/>
        </p:spPr>
      </p:pic>
      <p:sp>
        <p:nvSpPr>
          <p:cNvPr id="4" name="Rettangolo con angoli arrotondati 3"/>
          <p:cNvSpPr/>
          <p:nvPr/>
        </p:nvSpPr>
        <p:spPr>
          <a:xfrm>
            <a:off x="683568" y="1249651"/>
            <a:ext cx="1296144" cy="436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WordPress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Blogging Tools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pic>
        <p:nvPicPr>
          <p:cNvPr id="7" name="Picture 2" descr="Risultati immagini per joom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9922" y="2270601"/>
            <a:ext cx="972000" cy="972000"/>
          </a:xfrm>
          <a:prstGeom prst="rect">
            <a:avLst/>
          </a:prstGeom>
          <a:noFill/>
        </p:spPr>
      </p:pic>
      <p:pic>
        <p:nvPicPr>
          <p:cNvPr id="10" name="Picture 8" descr="Risultati immagini per magento"/>
          <p:cNvPicPr>
            <a:picLocks noChangeAspect="1" noChangeArrowheads="1"/>
          </p:cNvPicPr>
          <p:nvPr/>
        </p:nvPicPr>
        <p:blipFill>
          <a:blip r:embed="rId4" cstate="print"/>
          <a:srcRect l="21411" r="19707"/>
          <a:stretch>
            <a:fillRect/>
          </a:stretch>
        </p:blipFill>
        <p:spPr bwMode="auto">
          <a:xfrm>
            <a:off x="5777042" y="2270601"/>
            <a:ext cx="972172" cy="972064"/>
          </a:xfrm>
          <a:prstGeom prst="rect">
            <a:avLst/>
          </a:prstGeom>
          <a:noFill/>
        </p:spPr>
      </p:pic>
      <p:pic>
        <p:nvPicPr>
          <p:cNvPr id="11" name="Picture 10" descr="Risultati immagini per prestasho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1324" y="2270601"/>
            <a:ext cx="972064" cy="972064"/>
          </a:xfrm>
          <a:prstGeom prst="rect">
            <a:avLst/>
          </a:prstGeom>
          <a:noFill/>
        </p:spPr>
      </p:pic>
      <p:pic>
        <p:nvPicPr>
          <p:cNvPr id="12" name="Picture 4" descr="Risultati immagini per drup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204" y="2270601"/>
            <a:ext cx="850556" cy="972064"/>
          </a:xfrm>
          <a:prstGeom prst="rect">
            <a:avLst/>
          </a:prstGeom>
          <a:noFill/>
        </p:spPr>
      </p:pic>
      <p:sp>
        <p:nvSpPr>
          <p:cNvPr id="13" name="Rettangolo con angoli arrotondati 12"/>
          <p:cNvSpPr/>
          <p:nvPr/>
        </p:nvSpPr>
        <p:spPr>
          <a:xfrm>
            <a:off x="3991426" y="1249652"/>
            <a:ext cx="1296144" cy="436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Drupal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Rettangolo con angoli arrotondati 13"/>
          <p:cNvSpPr/>
          <p:nvPr/>
        </p:nvSpPr>
        <p:spPr>
          <a:xfrm>
            <a:off x="5615056" y="1270302"/>
            <a:ext cx="1296144" cy="436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Magento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Rettangolo con angoli arrotondati 14"/>
          <p:cNvSpPr/>
          <p:nvPr/>
        </p:nvSpPr>
        <p:spPr>
          <a:xfrm>
            <a:off x="7299284" y="1280068"/>
            <a:ext cx="1296144" cy="436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PrestaShop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16" name="Rettangolo con angoli arrotondati 15"/>
          <p:cNvSpPr/>
          <p:nvPr/>
        </p:nvSpPr>
        <p:spPr>
          <a:xfrm>
            <a:off x="2367850" y="1249652"/>
            <a:ext cx="1296144" cy="4365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Joomla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09667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25" r="880" b="1705"/>
          <a:stretch/>
        </p:blipFill>
        <p:spPr bwMode="auto">
          <a:xfrm>
            <a:off x="1630511" y="1779662"/>
            <a:ext cx="6048672" cy="28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con angoli arrotondati 3"/>
          <p:cNvSpPr/>
          <p:nvPr/>
        </p:nvSpPr>
        <p:spPr>
          <a:xfrm>
            <a:off x="971600" y="771550"/>
            <a:ext cx="7366494" cy="8410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WordPress è un Content Management System con cui è possibile creare siti dinamici. Le informazioni quali gli articoli, nuovi commenti ed eventuali aggiornamenti, vengono salvate nel database MySQL. 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WordPress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111912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 err="1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Editorial</a:t>
            </a: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 Plan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Risultati immagini per exc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10931" r="57636" b="14837"/>
          <a:stretch/>
        </p:blipFill>
        <p:spPr bwMode="auto">
          <a:xfrm>
            <a:off x="899592" y="996178"/>
            <a:ext cx="1822939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Risultati immagini per editorial plan icon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212202"/>
            <a:ext cx="2376264" cy="1440160"/>
          </a:xfrm>
          <a:prstGeom prst="rect">
            <a:avLst/>
          </a:prstGeom>
          <a:noFill/>
        </p:spPr>
      </p:pic>
      <p:pic>
        <p:nvPicPr>
          <p:cNvPr id="8" name="Picture 4" descr="Risultati immagini per editorial plan icon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49461" y="1068186"/>
            <a:ext cx="1822939" cy="1728192"/>
          </a:xfrm>
          <a:prstGeom prst="rect">
            <a:avLst/>
          </a:prstGeom>
          <a:noFill/>
        </p:spPr>
      </p:pic>
      <p:sp>
        <p:nvSpPr>
          <p:cNvPr id="6" name="Rettangolo con angoli arrotondati 5"/>
          <p:cNvSpPr/>
          <p:nvPr/>
        </p:nvSpPr>
        <p:spPr>
          <a:xfrm>
            <a:off x="1054978" y="3264210"/>
            <a:ext cx="1512168" cy="64807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Tabella Editoriale</a:t>
            </a:r>
          </a:p>
        </p:txBody>
      </p:sp>
      <p:sp>
        <p:nvSpPr>
          <p:cNvPr id="10" name="Rettangolo con angoli arrotondati 9"/>
          <p:cNvSpPr/>
          <p:nvPr/>
        </p:nvSpPr>
        <p:spPr>
          <a:xfrm>
            <a:off x="3779912" y="3264210"/>
            <a:ext cx="1512168" cy="64807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Piano Sinottico</a:t>
            </a:r>
          </a:p>
        </p:txBody>
      </p:sp>
      <p:sp>
        <p:nvSpPr>
          <p:cNvPr id="11" name="Rettangolo con angoli arrotondati 10"/>
          <p:cNvSpPr/>
          <p:nvPr/>
        </p:nvSpPr>
        <p:spPr>
          <a:xfrm>
            <a:off x="6504846" y="3264210"/>
            <a:ext cx="1512168" cy="64807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Calendario Mensile</a:t>
            </a:r>
          </a:p>
        </p:txBody>
      </p:sp>
    </p:spTree>
    <p:extLst>
      <p:ext uri="{BB962C8B-B14F-4D97-AF65-F5344CB8AC3E}">
        <p14:creationId xmlns:p14="http://schemas.microsoft.com/office/powerpoint/2010/main" val="1784966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t="-645" b="42678"/>
          <a:stretch/>
        </p:blipFill>
        <p:spPr>
          <a:xfrm>
            <a:off x="505910" y="1606181"/>
            <a:ext cx="8132179" cy="2840211"/>
          </a:xfrm>
          <a:prstGeom prst="rect">
            <a:avLst/>
          </a:prstGeom>
        </p:spPr>
      </p:pic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Tabella Editoriale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5" name="Rettangolo con angoli arrotondati 4"/>
          <p:cNvSpPr/>
          <p:nvPr/>
        </p:nvSpPr>
        <p:spPr>
          <a:xfrm>
            <a:off x="771679" y="771550"/>
            <a:ext cx="7600643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La tabella editoriale è uno strumento utilizzato per la pianificazione dei contenuti relativi al proprio profilo social, nel quale vengono analizzate le voci indicate in tabella.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762878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sellaDiTesto 21"/>
          <p:cNvSpPr txBox="1"/>
          <p:nvPr/>
        </p:nvSpPr>
        <p:spPr>
          <a:xfrm>
            <a:off x="179512" y="1169642"/>
            <a:ext cx="37459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9900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Funzione      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Pianificazione volta a stabilire la presenza sui social. Fa parte della tabella editoriale.</a:t>
            </a:r>
            <a:endParaRPr lang="it-IT" sz="1600" b="1" dirty="0">
              <a:solidFill>
                <a:srgbClr val="9900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it-IT" b="1" dirty="0">
              <a:solidFill>
                <a:srgbClr val="9900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b="1" dirty="0">
                <a:solidFill>
                  <a:srgbClr val="9900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Obiettivo      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Ottenere una sintesi di ciò che viene postato e dei canali utilizzati, per poter avere tutto sotto controllo anche da offline.</a:t>
            </a:r>
          </a:p>
          <a:p>
            <a:endParaRPr lang="it-IT" b="1" dirty="0">
              <a:solidFill>
                <a:srgbClr val="990033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Piano sinottico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17" name="Freccia in giù 16"/>
          <p:cNvSpPr/>
          <p:nvPr/>
        </p:nvSpPr>
        <p:spPr>
          <a:xfrm rot="16200000">
            <a:off x="1187624" y="1249123"/>
            <a:ext cx="144016" cy="19698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 rot="16200000">
            <a:off x="1187625" y="2337971"/>
            <a:ext cx="144016" cy="196981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/>
          <a:srcRect r="9320" b="11656"/>
          <a:stretch/>
        </p:blipFill>
        <p:spPr>
          <a:xfrm>
            <a:off x="4023188" y="708270"/>
            <a:ext cx="498781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080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>
          <a:xfrm>
            <a:off x="175590" y="53703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Tipologia di contenuti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529662" y="66286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Una volta inseriti i social di riferimento (Facebook, Twitter, Google+, LinkedIn)  si procede con la suddivisione della tipologia di contenuti da analizzare per ognuno di essi.</a:t>
            </a: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037226716"/>
              </p:ext>
            </p:extLst>
          </p:nvPr>
        </p:nvGraphicFramePr>
        <p:xfrm>
          <a:off x="1601670" y="1563638"/>
          <a:ext cx="6336704" cy="2804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5072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11560" y="1910030"/>
            <a:ext cx="6048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Nella voce </a:t>
            </a: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Progressivo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 dovranno essere inserite, per ogni social network e accanto ad ogni tipologia analizzata, delle celle contenenti in verde il numero dei contenuti interni e in rosso il numero di contenuti consigliati. </a:t>
            </a:r>
          </a:p>
          <a:p>
            <a:pPr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Rientra tutto nel conteggio del mese.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t="13921" r="84786" b="11656"/>
          <a:stretch/>
        </p:blipFill>
        <p:spPr>
          <a:xfrm>
            <a:off x="7092280" y="771549"/>
            <a:ext cx="1368152" cy="3600400"/>
          </a:xfrm>
          <a:prstGeom prst="rect">
            <a:avLst/>
          </a:prstGeom>
        </p:spPr>
      </p:pic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79512" y="53703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Tipologia di contenuti </a:t>
            </a:r>
            <a:r>
              <a:rPr lang="it-IT" altLang="en-US" b="1" i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(segue)</a:t>
            </a:r>
            <a:br>
              <a:rPr lang="it-IT" altLang="en-US" b="1" i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i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8440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323528" y="53703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9512" y="809651"/>
            <a:ext cx="30963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La pianificazione deve avvenire giorno per giorno e prevedere tre diverse voci:</a:t>
            </a:r>
          </a:p>
          <a:p>
            <a:pPr lvl="0" algn="just"/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Fonte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: da dove viene presa l’informazione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ID Commento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: eventualmente ricevuto dagli utenti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Mattina/Pomeriggio: 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momento in cui è avvenuta la condivisione del post</a:t>
            </a:r>
          </a:p>
          <a:p>
            <a:pPr lvl="0" algn="just"/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</a:endParaRPr>
          </a:p>
          <a:p>
            <a:pPr lvl="0" algn="just"/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</a:rPr>
              <a:t>Si riporta poi un totale con il numero di post pubblicati.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l="15506" t="16384" r="4302" b="12182"/>
          <a:stretch/>
        </p:blipFill>
        <p:spPr>
          <a:xfrm>
            <a:off x="3409033" y="1030078"/>
            <a:ext cx="5544616" cy="3098576"/>
          </a:xfrm>
          <a:prstGeom prst="rect">
            <a:avLst/>
          </a:prstGeom>
        </p:spPr>
      </p:pic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179512" y="53703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i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/>
            </a:r>
            <a:br>
              <a:rPr lang="it-IT" altLang="en-US" b="1" i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i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  <p:sp>
        <p:nvSpPr>
          <p:cNvPr id="9" name="Rectangle 1"/>
          <p:cNvSpPr txBox="1">
            <a:spLocks noChangeArrowheads="1"/>
          </p:cNvSpPr>
          <p:nvPr/>
        </p:nvSpPr>
        <p:spPr>
          <a:xfrm>
            <a:off x="179512" y="123478"/>
            <a:ext cx="6171010" cy="859631"/>
          </a:xfrm>
        </p:spPr>
        <p:txBody>
          <a:bodyPr vert="horz" wrap="square" lIns="91440" tIns="26451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0" algn="l"/>
                <a:tab pos="303610" algn="l"/>
                <a:tab pos="609600" algn="l"/>
                <a:tab pos="915591" algn="l"/>
                <a:tab pos="1220391" algn="l"/>
                <a:tab pos="1526381" algn="l"/>
                <a:tab pos="1832372" algn="l"/>
                <a:tab pos="2138363" algn="l"/>
                <a:tab pos="2443163" algn="l"/>
                <a:tab pos="2749154" algn="l"/>
                <a:tab pos="3055144" algn="l"/>
                <a:tab pos="3359944" algn="l"/>
                <a:tab pos="3665935" algn="l"/>
                <a:tab pos="3971925" algn="l"/>
                <a:tab pos="4277916" algn="l"/>
                <a:tab pos="4582716" algn="l"/>
                <a:tab pos="4888706" algn="l"/>
                <a:tab pos="5194697" algn="l"/>
                <a:tab pos="5499497" algn="l"/>
                <a:tab pos="5805488" algn="l"/>
                <a:tab pos="6111479" algn="l"/>
              </a:tabLst>
            </a:pPr>
            <a: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  <a:t>Pianificazione giornaliera</a:t>
            </a:r>
            <a:br>
              <a:rPr lang="it-IT" altLang="en-US" b="1" dirty="0">
                <a:solidFill>
                  <a:srgbClr val="FF9900"/>
                </a:solidFill>
                <a:latin typeface="Calibri Light" panose="020F0302020204030204" pitchFamily="34" charset="0"/>
                <a:ea typeface="+mn-ea"/>
                <a:cs typeface="+mn-cs"/>
              </a:rPr>
            </a:br>
            <a:endParaRPr lang="it-IT" altLang="en-US" b="1" dirty="0">
              <a:solidFill>
                <a:srgbClr val="FF9900"/>
              </a:solidFill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4272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384DBA89-B5A6-4ED5-AA33-74F50EA5D342}"/>
    </a:ext>
  </a:extLst>
</a:theme>
</file>

<file path=ppt/theme/theme2.xml><?xml version="1.0" encoding="utf-8"?>
<a:theme xmlns:a="http://schemas.openxmlformats.org/drawingml/2006/main" name="4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13160177-3225-4523-8B55-5BE85DBE8861}"/>
    </a:ext>
  </a:extLst>
</a:theme>
</file>

<file path=ppt/theme/theme3.xml><?xml version="1.0" encoding="utf-8"?>
<a:theme xmlns:a="http://schemas.openxmlformats.org/drawingml/2006/main" name="5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A22998B5-D6F5-42BA-8E36-21CF84CB26A6}"/>
    </a:ext>
  </a:extLst>
</a:theme>
</file>

<file path=ppt/theme/theme4.xml><?xml version="1.0" encoding="utf-8"?>
<a:theme xmlns:a="http://schemas.openxmlformats.org/drawingml/2006/main" name="6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umetra template 16_9 ottobre 2015" id="{BD2C93C2-A5AC-4D29-96A9-CFF38CFBC44F}" vid="{13160177-3225-4523-8B55-5BE85DBE8861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Eumetra template 16_9 ottobre 2015</Template>
  <TotalTime>9811</TotalTime>
  <Words>300</Words>
  <Application>Microsoft Office PowerPoint</Application>
  <PresentationFormat>Presentazione su schermo (16:9)</PresentationFormat>
  <Paragraphs>43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1_Tema di Office</vt:lpstr>
      <vt:lpstr>4_Tema di Office</vt:lpstr>
      <vt:lpstr>5_Tema di Office</vt:lpstr>
      <vt:lpstr>6_Tema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 esempio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fabrizio fornezza</dc:creator>
  <cp:lastModifiedBy>User</cp:lastModifiedBy>
  <cp:revision>603</cp:revision>
  <dcterms:created xsi:type="dcterms:W3CDTF">2015-10-02T13:49:30Z</dcterms:created>
  <dcterms:modified xsi:type="dcterms:W3CDTF">2017-05-05T15:19:03Z</dcterms:modified>
</cp:coreProperties>
</file>