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44"/>
  </p:notesMasterIdLst>
  <p:handoutMasterIdLst>
    <p:handoutMasterId r:id="rId45"/>
  </p:handoutMasterIdLst>
  <p:sldIdLst>
    <p:sldId id="646" r:id="rId2"/>
    <p:sldId id="582" r:id="rId3"/>
    <p:sldId id="583" r:id="rId4"/>
    <p:sldId id="533" r:id="rId5"/>
    <p:sldId id="584" r:id="rId6"/>
    <p:sldId id="535" r:id="rId7"/>
    <p:sldId id="644" r:id="rId8"/>
    <p:sldId id="694" r:id="rId9"/>
    <p:sldId id="645" r:id="rId10"/>
    <p:sldId id="536" r:id="rId11"/>
    <p:sldId id="640" r:id="rId12"/>
    <p:sldId id="610" r:id="rId13"/>
    <p:sldId id="701" r:id="rId14"/>
    <p:sldId id="685" r:id="rId15"/>
    <p:sldId id="654" r:id="rId16"/>
    <p:sldId id="655" r:id="rId17"/>
    <p:sldId id="647" r:id="rId18"/>
    <p:sldId id="649" r:id="rId19"/>
    <p:sldId id="679" r:id="rId20"/>
    <p:sldId id="688" r:id="rId21"/>
    <p:sldId id="612" r:id="rId22"/>
    <p:sldId id="541" r:id="rId23"/>
    <p:sldId id="692" r:id="rId24"/>
    <p:sldId id="542" r:id="rId25"/>
    <p:sldId id="693" r:id="rId26"/>
    <p:sldId id="691" r:id="rId27"/>
    <p:sldId id="690" r:id="rId28"/>
    <p:sldId id="699" r:id="rId29"/>
    <p:sldId id="683" r:id="rId30"/>
    <p:sldId id="684" r:id="rId31"/>
    <p:sldId id="700" r:id="rId32"/>
    <p:sldId id="661" r:id="rId33"/>
    <p:sldId id="662" r:id="rId34"/>
    <p:sldId id="663" r:id="rId35"/>
    <p:sldId id="664" r:id="rId36"/>
    <p:sldId id="665" r:id="rId37"/>
    <p:sldId id="666" r:id="rId38"/>
    <p:sldId id="667" r:id="rId39"/>
    <p:sldId id="668" r:id="rId40"/>
    <p:sldId id="669" r:id="rId41"/>
    <p:sldId id="670" r:id="rId42"/>
    <p:sldId id="676" r:id="rId43"/>
  </p:sldIdLst>
  <p:sldSz cx="9906000" cy="6858000" type="A4"/>
  <p:notesSz cx="9942513" cy="6810375"/>
  <p:defaultTextStyle>
    <a:defPPr>
      <a:defRPr lang="en-US"/>
    </a:defPPr>
    <a:lvl1pPr algn="l" rtl="0" fontAlgn="base">
      <a:spcBef>
        <a:spcPct val="0"/>
      </a:spcBef>
      <a:spcAft>
        <a:spcPct val="0"/>
      </a:spcAft>
      <a:defRPr sz="3200" u="sng" kern="1200">
        <a:solidFill>
          <a:schemeClr val="tx1"/>
        </a:solidFill>
        <a:latin typeface="Times"/>
        <a:ea typeface="ＭＳ Ｐゴシック"/>
        <a:cs typeface="ＭＳ Ｐゴシック"/>
      </a:defRPr>
    </a:lvl1pPr>
    <a:lvl2pPr marL="457200" algn="l" rtl="0" fontAlgn="base">
      <a:spcBef>
        <a:spcPct val="0"/>
      </a:spcBef>
      <a:spcAft>
        <a:spcPct val="0"/>
      </a:spcAft>
      <a:defRPr sz="3200" u="sng" kern="1200">
        <a:solidFill>
          <a:schemeClr val="tx1"/>
        </a:solidFill>
        <a:latin typeface="Times"/>
        <a:ea typeface="ＭＳ Ｐゴシック"/>
        <a:cs typeface="ＭＳ Ｐゴシック"/>
      </a:defRPr>
    </a:lvl2pPr>
    <a:lvl3pPr marL="914400" algn="l" rtl="0" fontAlgn="base">
      <a:spcBef>
        <a:spcPct val="0"/>
      </a:spcBef>
      <a:spcAft>
        <a:spcPct val="0"/>
      </a:spcAft>
      <a:defRPr sz="3200" u="sng" kern="1200">
        <a:solidFill>
          <a:schemeClr val="tx1"/>
        </a:solidFill>
        <a:latin typeface="Times"/>
        <a:ea typeface="ＭＳ Ｐゴシック"/>
        <a:cs typeface="ＭＳ Ｐゴシック"/>
      </a:defRPr>
    </a:lvl3pPr>
    <a:lvl4pPr marL="1371600" algn="l" rtl="0" fontAlgn="base">
      <a:spcBef>
        <a:spcPct val="0"/>
      </a:spcBef>
      <a:spcAft>
        <a:spcPct val="0"/>
      </a:spcAft>
      <a:defRPr sz="3200" u="sng" kern="1200">
        <a:solidFill>
          <a:schemeClr val="tx1"/>
        </a:solidFill>
        <a:latin typeface="Times"/>
        <a:ea typeface="ＭＳ Ｐゴシック"/>
        <a:cs typeface="ＭＳ Ｐゴシック"/>
      </a:defRPr>
    </a:lvl4pPr>
    <a:lvl5pPr marL="1828800" algn="l" rtl="0" fontAlgn="base">
      <a:spcBef>
        <a:spcPct val="0"/>
      </a:spcBef>
      <a:spcAft>
        <a:spcPct val="0"/>
      </a:spcAft>
      <a:defRPr sz="3200" u="sng" kern="1200">
        <a:solidFill>
          <a:schemeClr val="tx1"/>
        </a:solidFill>
        <a:latin typeface="Times"/>
        <a:ea typeface="ＭＳ Ｐゴシック"/>
        <a:cs typeface="ＭＳ Ｐゴシック"/>
      </a:defRPr>
    </a:lvl5pPr>
    <a:lvl6pPr marL="2286000" algn="l" defTabSz="914400" rtl="0" eaLnBrk="1" latinLnBrk="0" hangingPunct="1">
      <a:defRPr sz="3200" u="sng" kern="1200">
        <a:solidFill>
          <a:schemeClr val="tx1"/>
        </a:solidFill>
        <a:latin typeface="Times"/>
        <a:ea typeface="ＭＳ Ｐゴシック"/>
        <a:cs typeface="ＭＳ Ｐゴシック"/>
      </a:defRPr>
    </a:lvl6pPr>
    <a:lvl7pPr marL="2743200" algn="l" defTabSz="914400" rtl="0" eaLnBrk="1" latinLnBrk="0" hangingPunct="1">
      <a:defRPr sz="3200" u="sng" kern="1200">
        <a:solidFill>
          <a:schemeClr val="tx1"/>
        </a:solidFill>
        <a:latin typeface="Times"/>
        <a:ea typeface="ＭＳ Ｐゴシック"/>
        <a:cs typeface="ＭＳ Ｐゴシック"/>
      </a:defRPr>
    </a:lvl7pPr>
    <a:lvl8pPr marL="3200400" algn="l" defTabSz="914400" rtl="0" eaLnBrk="1" latinLnBrk="0" hangingPunct="1">
      <a:defRPr sz="3200" u="sng" kern="1200">
        <a:solidFill>
          <a:schemeClr val="tx1"/>
        </a:solidFill>
        <a:latin typeface="Times"/>
        <a:ea typeface="ＭＳ Ｐゴシック"/>
        <a:cs typeface="ＭＳ Ｐゴシック"/>
      </a:defRPr>
    </a:lvl8pPr>
    <a:lvl9pPr marL="3657600" algn="l" defTabSz="914400" rtl="0" eaLnBrk="1" latinLnBrk="0" hangingPunct="1">
      <a:defRPr sz="3200" u="sng" kern="1200">
        <a:solidFill>
          <a:schemeClr val="tx1"/>
        </a:solidFill>
        <a:latin typeface="Times"/>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00"/>
    <a:srgbClr val="FFFF99"/>
    <a:srgbClr val="6600CC"/>
    <a:srgbClr val="009999"/>
    <a:srgbClr val="33CCCC"/>
    <a:srgbClr val="EAEAEA"/>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03447BB-5D67-496B-8E87-E561075AD55C}" styleName="Stile scuro 1 - Colore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Stile scuro 2 - Colore 3/Color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77" autoAdjust="0"/>
  </p:normalViewPr>
  <p:slideViewPr>
    <p:cSldViewPr>
      <p:cViewPr>
        <p:scale>
          <a:sx n="55" d="100"/>
          <a:sy n="55" d="100"/>
        </p:scale>
        <p:origin x="-1334" y="-336"/>
      </p:cViewPr>
      <p:guideLst>
        <p:guide orient="horz" pos="1207"/>
        <p:guide pos="9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960" y="-120"/>
      </p:cViewPr>
      <p:guideLst>
        <p:guide orient="horz" pos="2145"/>
        <p:guide pos="313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45704-8217-454F-BD9C-3F6937D9005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7C6B0109-2C44-44D9-A334-7B2271326F44}">
      <dgm:prSet phldrT="[Testo]" custT="1"/>
      <dgm:spPr/>
      <dgm:t>
        <a:bodyPr/>
        <a:lstStyle/>
        <a:p>
          <a:r>
            <a:rPr lang="it-IT" sz="1400" dirty="0" smtClean="0">
              <a:solidFill>
                <a:schemeClr val="tx2"/>
              </a:solidFill>
            </a:rPr>
            <a:t>Entrate articolate in</a:t>
          </a:r>
          <a:endParaRPr lang="it-IT" sz="1400" dirty="0">
            <a:solidFill>
              <a:schemeClr val="tx2"/>
            </a:solidFill>
          </a:endParaRPr>
        </a:p>
      </dgm:t>
    </dgm:pt>
    <dgm:pt modelId="{FF9AFD78-B4BB-4964-A075-548FF0F2EB01}" type="parTrans" cxnId="{5E133A9D-FC84-4215-B235-B7B78BD54A0E}">
      <dgm:prSet/>
      <dgm:spPr/>
      <dgm:t>
        <a:bodyPr/>
        <a:lstStyle/>
        <a:p>
          <a:endParaRPr lang="it-IT" sz="1400"/>
        </a:p>
      </dgm:t>
    </dgm:pt>
    <dgm:pt modelId="{BBE51F50-5B5E-46AC-8EF5-5027567DCEC7}" type="sibTrans" cxnId="{5E133A9D-FC84-4215-B235-B7B78BD54A0E}">
      <dgm:prSet/>
      <dgm:spPr/>
      <dgm:t>
        <a:bodyPr/>
        <a:lstStyle/>
        <a:p>
          <a:endParaRPr lang="it-IT" sz="1400"/>
        </a:p>
      </dgm:t>
    </dgm:pt>
    <dgm:pt modelId="{38ED1EED-3766-4EB9-B3A3-C9422C0669E4}">
      <dgm:prSet phldrT="[Testo]" custT="1"/>
      <dgm:spPr/>
      <dgm:t>
        <a:bodyPr/>
        <a:lstStyle/>
        <a:p>
          <a:r>
            <a:rPr lang="it-IT" sz="1400" dirty="0" smtClean="0"/>
            <a:t>Titoli</a:t>
          </a:r>
          <a:endParaRPr lang="it-IT" sz="1400" dirty="0"/>
        </a:p>
      </dgm:t>
    </dgm:pt>
    <dgm:pt modelId="{70F4939C-B133-400B-BC13-A3ED843B4EC0}" type="parTrans" cxnId="{F23C1DBA-CC59-4577-A3F8-C8D4EBC9AE95}">
      <dgm:prSet/>
      <dgm:spPr/>
      <dgm:t>
        <a:bodyPr/>
        <a:lstStyle/>
        <a:p>
          <a:endParaRPr lang="it-IT" sz="1400"/>
        </a:p>
      </dgm:t>
    </dgm:pt>
    <dgm:pt modelId="{54143039-1A48-40F1-8156-5594B509C17D}" type="sibTrans" cxnId="{F23C1DBA-CC59-4577-A3F8-C8D4EBC9AE95}">
      <dgm:prSet/>
      <dgm:spPr/>
      <dgm:t>
        <a:bodyPr/>
        <a:lstStyle/>
        <a:p>
          <a:endParaRPr lang="it-IT" sz="1400"/>
        </a:p>
      </dgm:t>
    </dgm:pt>
    <dgm:pt modelId="{BAA7D976-7722-48C9-B83B-F428C8F9A511}">
      <dgm:prSet phldrT="[Testo]" custT="1"/>
      <dgm:spPr/>
      <dgm:t>
        <a:bodyPr/>
        <a:lstStyle/>
        <a:p>
          <a:r>
            <a:rPr lang="it-IT" sz="1400" dirty="0" smtClean="0"/>
            <a:t>Tipologie</a:t>
          </a:r>
          <a:endParaRPr lang="it-IT" sz="1400" dirty="0"/>
        </a:p>
      </dgm:t>
    </dgm:pt>
    <dgm:pt modelId="{78D7FD62-B5F7-4A94-B5EF-7CC17867A55D}" type="parTrans" cxnId="{DE7C05E8-687C-4BAB-B746-BE91EBE45E5A}">
      <dgm:prSet/>
      <dgm:spPr/>
      <dgm:t>
        <a:bodyPr/>
        <a:lstStyle/>
        <a:p>
          <a:endParaRPr lang="it-IT" sz="1400"/>
        </a:p>
      </dgm:t>
    </dgm:pt>
    <dgm:pt modelId="{54726A0E-005C-4CE0-A1D7-01F60A91605D}" type="sibTrans" cxnId="{DE7C05E8-687C-4BAB-B746-BE91EBE45E5A}">
      <dgm:prSet/>
      <dgm:spPr/>
      <dgm:t>
        <a:bodyPr/>
        <a:lstStyle/>
        <a:p>
          <a:endParaRPr lang="it-IT" sz="1400"/>
        </a:p>
      </dgm:t>
    </dgm:pt>
    <dgm:pt modelId="{DB217179-8023-4A1B-94A0-022D8C491E56}">
      <dgm:prSet phldrT="[Testo]" custT="1"/>
      <dgm:spPr/>
      <dgm:t>
        <a:bodyPr/>
        <a:lstStyle/>
        <a:p>
          <a:r>
            <a:rPr lang="it-IT" sz="1400" dirty="0" smtClean="0">
              <a:solidFill>
                <a:schemeClr val="tx2"/>
              </a:solidFill>
            </a:rPr>
            <a:t>Spese articolate in</a:t>
          </a:r>
          <a:endParaRPr lang="it-IT" sz="1400" dirty="0">
            <a:solidFill>
              <a:schemeClr val="tx2"/>
            </a:solidFill>
          </a:endParaRPr>
        </a:p>
      </dgm:t>
    </dgm:pt>
    <dgm:pt modelId="{505683DB-E265-4E7F-A7DA-FC37EF020D9A}" type="parTrans" cxnId="{40E3CB8F-43FA-4BDA-BA6F-3E44AD10B96F}">
      <dgm:prSet/>
      <dgm:spPr/>
      <dgm:t>
        <a:bodyPr/>
        <a:lstStyle/>
        <a:p>
          <a:endParaRPr lang="it-IT" sz="1400"/>
        </a:p>
      </dgm:t>
    </dgm:pt>
    <dgm:pt modelId="{30931896-A9CC-44A6-B961-B0770DE2BF8F}" type="sibTrans" cxnId="{40E3CB8F-43FA-4BDA-BA6F-3E44AD10B96F}">
      <dgm:prSet/>
      <dgm:spPr/>
      <dgm:t>
        <a:bodyPr/>
        <a:lstStyle/>
        <a:p>
          <a:endParaRPr lang="it-IT" sz="1400"/>
        </a:p>
      </dgm:t>
    </dgm:pt>
    <dgm:pt modelId="{AA42A8F0-2E5C-49E4-8FD5-78D9A9F9844E}">
      <dgm:prSet phldrT="[Testo]" custT="1"/>
      <dgm:spPr/>
      <dgm:t>
        <a:bodyPr/>
        <a:lstStyle/>
        <a:p>
          <a:r>
            <a:rPr lang="it-IT" sz="1400" dirty="0" smtClean="0"/>
            <a:t>MISSIONI/PROGRAMMI – raccordati alla classificazione </a:t>
          </a:r>
          <a:r>
            <a:rPr lang="it-IT" sz="1400" dirty="0" err="1" smtClean="0"/>
            <a:t>Cofog</a:t>
          </a:r>
          <a:r>
            <a:rPr lang="it-IT" sz="1400" dirty="0" smtClean="0"/>
            <a:t> </a:t>
          </a:r>
          <a:r>
            <a:rPr lang="it-IT" sz="1400" smtClean="0"/>
            <a:t>di II </a:t>
          </a:r>
          <a:r>
            <a:rPr lang="it-IT" sz="1400" dirty="0" smtClean="0"/>
            <a:t>livello</a:t>
          </a:r>
          <a:endParaRPr lang="it-IT" sz="1400" dirty="0"/>
        </a:p>
      </dgm:t>
    </dgm:pt>
    <dgm:pt modelId="{FAB84F03-8833-4176-AF8C-369ED263E440}" type="parTrans" cxnId="{25F76332-53AF-4769-9ACF-AD9792EBA5A4}">
      <dgm:prSet/>
      <dgm:spPr/>
      <dgm:t>
        <a:bodyPr/>
        <a:lstStyle/>
        <a:p>
          <a:endParaRPr lang="it-IT" sz="1400"/>
        </a:p>
      </dgm:t>
    </dgm:pt>
    <dgm:pt modelId="{898805B2-EF41-40AA-B6F4-DC81D48C61D1}" type="sibTrans" cxnId="{25F76332-53AF-4769-9ACF-AD9792EBA5A4}">
      <dgm:prSet/>
      <dgm:spPr/>
      <dgm:t>
        <a:bodyPr/>
        <a:lstStyle/>
        <a:p>
          <a:endParaRPr lang="it-IT" sz="1400"/>
        </a:p>
      </dgm:t>
    </dgm:pt>
    <dgm:pt modelId="{7027F8F6-00F3-42BA-9A57-125B3A43E127}">
      <dgm:prSet phldrT="[Testo]" custT="1"/>
      <dgm:spPr/>
      <dgm:t>
        <a:bodyPr/>
        <a:lstStyle/>
        <a:p>
          <a:r>
            <a:rPr lang="it-IT" sz="1400" dirty="0" smtClean="0"/>
            <a:t>Titoli</a:t>
          </a:r>
          <a:endParaRPr lang="it-IT" sz="1400" dirty="0"/>
        </a:p>
      </dgm:t>
    </dgm:pt>
    <dgm:pt modelId="{F220165B-8C96-4C51-A696-E3668F7F1832}" type="parTrans" cxnId="{E1904707-B247-4D98-A685-61275B9EEE87}">
      <dgm:prSet/>
      <dgm:spPr/>
      <dgm:t>
        <a:bodyPr/>
        <a:lstStyle/>
        <a:p>
          <a:endParaRPr lang="it-IT" sz="1400"/>
        </a:p>
      </dgm:t>
    </dgm:pt>
    <dgm:pt modelId="{45180A9E-B3BD-48A4-AEEE-C0D310C25DC8}" type="sibTrans" cxnId="{E1904707-B247-4D98-A685-61275B9EEE87}">
      <dgm:prSet/>
      <dgm:spPr/>
      <dgm:t>
        <a:bodyPr/>
        <a:lstStyle/>
        <a:p>
          <a:endParaRPr lang="it-IT" sz="1400"/>
        </a:p>
      </dgm:t>
    </dgm:pt>
    <dgm:pt modelId="{656D5B75-87D6-418B-85FD-D6DDF445C77E}" type="pres">
      <dgm:prSet presAssocID="{BD245704-8217-454F-BD9C-3F6937D90057}" presName="Name0" presStyleCnt="0">
        <dgm:presLayoutVars>
          <dgm:dir/>
          <dgm:animLvl val="lvl"/>
          <dgm:resizeHandles/>
        </dgm:presLayoutVars>
      </dgm:prSet>
      <dgm:spPr/>
      <dgm:t>
        <a:bodyPr/>
        <a:lstStyle/>
        <a:p>
          <a:endParaRPr lang="it-IT"/>
        </a:p>
      </dgm:t>
    </dgm:pt>
    <dgm:pt modelId="{F55493D1-621A-4587-A1C7-C290E70CFA21}" type="pres">
      <dgm:prSet presAssocID="{7C6B0109-2C44-44D9-A334-7B2271326F44}" presName="linNode" presStyleCnt="0"/>
      <dgm:spPr/>
    </dgm:pt>
    <dgm:pt modelId="{B4A222F3-F909-4A6B-BDEC-0F4815A6156B}" type="pres">
      <dgm:prSet presAssocID="{7C6B0109-2C44-44D9-A334-7B2271326F44}" presName="parentShp" presStyleLbl="node1" presStyleIdx="0" presStyleCnt="2">
        <dgm:presLayoutVars>
          <dgm:bulletEnabled val="1"/>
        </dgm:presLayoutVars>
      </dgm:prSet>
      <dgm:spPr/>
      <dgm:t>
        <a:bodyPr/>
        <a:lstStyle/>
        <a:p>
          <a:endParaRPr lang="it-IT"/>
        </a:p>
      </dgm:t>
    </dgm:pt>
    <dgm:pt modelId="{45E23F8E-3D63-4722-B998-6584E12654A9}" type="pres">
      <dgm:prSet presAssocID="{7C6B0109-2C44-44D9-A334-7B2271326F44}" presName="childShp" presStyleLbl="bgAccFollowNode1" presStyleIdx="0" presStyleCnt="2" custScaleY="65244">
        <dgm:presLayoutVars>
          <dgm:bulletEnabled val="1"/>
        </dgm:presLayoutVars>
      </dgm:prSet>
      <dgm:spPr/>
      <dgm:t>
        <a:bodyPr/>
        <a:lstStyle/>
        <a:p>
          <a:endParaRPr lang="it-IT"/>
        </a:p>
      </dgm:t>
    </dgm:pt>
    <dgm:pt modelId="{984192BF-D794-497D-A03E-582234F7E8A2}" type="pres">
      <dgm:prSet presAssocID="{BBE51F50-5B5E-46AC-8EF5-5027567DCEC7}" presName="spacing" presStyleCnt="0"/>
      <dgm:spPr/>
    </dgm:pt>
    <dgm:pt modelId="{3D1C52C8-80F3-4113-BD08-1FA211612476}" type="pres">
      <dgm:prSet presAssocID="{DB217179-8023-4A1B-94A0-022D8C491E56}" presName="linNode" presStyleCnt="0"/>
      <dgm:spPr/>
    </dgm:pt>
    <dgm:pt modelId="{AE75A212-C4F3-401E-ADE5-958CAC3F20A4}" type="pres">
      <dgm:prSet presAssocID="{DB217179-8023-4A1B-94A0-022D8C491E56}" presName="parentShp" presStyleLbl="node1" presStyleIdx="1" presStyleCnt="2">
        <dgm:presLayoutVars>
          <dgm:bulletEnabled val="1"/>
        </dgm:presLayoutVars>
      </dgm:prSet>
      <dgm:spPr/>
      <dgm:t>
        <a:bodyPr/>
        <a:lstStyle/>
        <a:p>
          <a:endParaRPr lang="it-IT"/>
        </a:p>
      </dgm:t>
    </dgm:pt>
    <dgm:pt modelId="{C7359A58-2302-4565-8903-F30F84351C29}" type="pres">
      <dgm:prSet presAssocID="{DB217179-8023-4A1B-94A0-022D8C491E56}" presName="childShp" presStyleLbl="bgAccFollowNode1" presStyleIdx="1" presStyleCnt="2" custScaleY="103415">
        <dgm:presLayoutVars>
          <dgm:bulletEnabled val="1"/>
        </dgm:presLayoutVars>
      </dgm:prSet>
      <dgm:spPr/>
      <dgm:t>
        <a:bodyPr/>
        <a:lstStyle/>
        <a:p>
          <a:endParaRPr lang="it-IT"/>
        </a:p>
      </dgm:t>
    </dgm:pt>
  </dgm:ptLst>
  <dgm:cxnLst>
    <dgm:cxn modelId="{40E3CB8F-43FA-4BDA-BA6F-3E44AD10B96F}" srcId="{BD245704-8217-454F-BD9C-3F6937D90057}" destId="{DB217179-8023-4A1B-94A0-022D8C491E56}" srcOrd="1" destOrd="0" parTransId="{505683DB-E265-4E7F-A7DA-FC37EF020D9A}" sibTransId="{30931896-A9CC-44A6-B961-B0770DE2BF8F}"/>
    <dgm:cxn modelId="{971B34DE-396B-4D4A-B43D-1413EDE4F42B}" type="presOf" srcId="{BAA7D976-7722-48C9-B83B-F428C8F9A511}" destId="{45E23F8E-3D63-4722-B998-6584E12654A9}" srcOrd="0" destOrd="1" presId="urn:microsoft.com/office/officeart/2005/8/layout/vList6"/>
    <dgm:cxn modelId="{5E133A9D-FC84-4215-B235-B7B78BD54A0E}" srcId="{BD245704-8217-454F-BD9C-3F6937D90057}" destId="{7C6B0109-2C44-44D9-A334-7B2271326F44}" srcOrd="0" destOrd="0" parTransId="{FF9AFD78-B4BB-4964-A075-548FF0F2EB01}" sibTransId="{BBE51F50-5B5E-46AC-8EF5-5027567DCEC7}"/>
    <dgm:cxn modelId="{3DC0793D-2D51-4152-824B-E68E1F214F0D}" type="presOf" srcId="{7C6B0109-2C44-44D9-A334-7B2271326F44}" destId="{B4A222F3-F909-4A6B-BDEC-0F4815A6156B}" srcOrd="0" destOrd="0" presId="urn:microsoft.com/office/officeart/2005/8/layout/vList6"/>
    <dgm:cxn modelId="{222BA840-346B-4888-9B00-88AA7979554E}" type="presOf" srcId="{DB217179-8023-4A1B-94A0-022D8C491E56}" destId="{AE75A212-C4F3-401E-ADE5-958CAC3F20A4}" srcOrd="0" destOrd="0" presId="urn:microsoft.com/office/officeart/2005/8/layout/vList6"/>
    <dgm:cxn modelId="{04DD32D1-1497-43D8-AC13-481C596A57B5}" type="presOf" srcId="{38ED1EED-3766-4EB9-B3A3-C9422C0669E4}" destId="{45E23F8E-3D63-4722-B998-6584E12654A9}" srcOrd="0" destOrd="0" presId="urn:microsoft.com/office/officeart/2005/8/layout/vList6"/>
    <dgm:cxn modelId="{DE7C05E8-687C-4BAB-B746-BE91EBE45E5A}" srcId="{7C6B0109-2C44-44D9-A334-7B2271326F44}" destId="{BAA7D976-7722-48C9-B83B-F428C8F9A511}" srcOrd="1" destOrd="0" parTransId="{78D7FD62-B5F7-4A94-B5EF-7CC17867A55D}" sibTransId="{54726A0E-005C-4CE0-A1D7-01F60A91605D}"/>
    <dgm:cxn modelId="{E1904707-B247-4D98-A685-61275B9EEE87}" srcId="{DB217179-8023-4A1B-94A0-022D8C491E56}" destId="{7027F8F6-00F3-42BA-9A57-125B3A43E127}" srcOrd="1" destOrd="0" parTransId="{F220165B-8C96-4C51-A696-E3668F7F1832}" sibTransId="{45180A9E-B3BD-48A4-AEEE-C0D310C25DC8}"/>
    <dgm:cxn modelId="{A1A73A6D-FC32-49F6-ACE9-B1C897A90417}" type="presOf" srcId="{7027F8F6-00F3-42BA-9A57-125B3A43E127}" destId="{C7359A58-2302-4565-8903-F30F84351C29}" srcOrd="0" destOrd="1" presId="urn:microsoft.com/office/officeart/2005/8/layout/vList6"/>
    <dgm:cxn modelId="{5B5C6542-0640-4842-9A07-277708B79889}" type="presOf" srcId="{BD245704-8217-454F-BD9C-3F6937D90057}" destId="{656D5B75-87D6-418B-85FD-D6DDF445C77E}" srcOrd="0" destOrd="0" presId="urn:microsoft.com/office/officeart/2005/8/layout/vList6"/>
    <dgm:cxn modelId="{F23C1DBA-CC59-4577-A3F8-C8D4EBC9AE95}" srcId="{7C6B0109-2C44-44D9-A334-7B2271326F44}" destId="{38ED1EED-3766-4EB9-B3A3-C9422C0669E4}" srcOrd="0" destOrd="0" parTransId="{70F4939C-B133-400B-BC13-A3ED843B4EC0}" sibTransId="{54143039-1A48-40F1-8156-5594B509C17D}"/>
    <dgm:cxn modelId="{25F76332-53AF-4769-9ACF-AD9792EBA5A4}" srcId="{DB217179-8023-4A1B-94A0-022D8C491E56}" destId="{AA42A8F0-2E5C-49E4-8FD5-78D9A9F9844E}" srcOrd="0" destOrd="0" parTransId="{FAB84F03-8833-4176-AF8C-369ED263E440}" sibTransId="{898805B2-EF41-40AA-B6F4-DC81D48C61D1}"/>
    <dgm:cxn modelId="{1D4E4001-62BF-451A-BEDF-AF73BD9D1348}" type="presOf" srcId="{AA42A8F0-2E5C-49E4-8FD5-78D9A9F9844E}" destId="{C7359A58-2302-4565-8903-F30F84351C29}" srcOrd="0" destOrd="0" presId="urn:microsoft.com/office/officeart/2005/8/layout/vList6"/>
    <dgm:cxn modelId="{BA64690F-68BF-4FBD-AE72-FB322A9D193B}" type="presParOf" srcId="{656D5B75-87D6-418B-85FD-D6DDF445C77E}" destId="{F55493D1-621A-4587-A1C7-C290E70CFA21}" srcOrd="0" destOrd="0" presId="urn:microsoft.com/office/officeart/2005/8/layout/vList6"/>
    <dgm:cxn modelId="{307C34F9-DD16-481F-9F82-12D64B45AA0E}" type="presParOf" srcId="{F55493D1-621A-4587-A1C7-C290E70CFA21}" destId="{B4A222F3-F909-4A6B-BDEC-0F4815A6156B}" srcOrd="0" destOrd="0" presId="urn:microsoft.com/office/officeart/2005/8/layout/vList6"/>
    <dgm:cxn modelId="{4B486E6C-9E34-4DEF-A309-55AC25C4E6FA}" type="presParOf" srcId="{F55493D1-621A-4587-A1C7-C290E70CFA21}" destId="{45E23F8E-3D63-4722-B998-6584E12654A9}" srcOrd="1" destOrd="0" presId="urn:microsoft.com/office/officeart/2005/8/layout/vList6"/>
    <dgm:cxn modelId="{F74227B2-6232-48FD-A545-C57CB5C2ED6E}" type="presParOf" srcId="{656D5B75-87D6-418B-85FD-D6DDF445C77E}" destId="{984192BF-D794-497D-A03E-582234F7E8A2}" srcOrd="1" destOrd="0" presId="urn:microsoft.com/office/officeart/2005/8/layout/vList6"/>
    <dgm:cxn modelId="{1BF1D10F-400B-48AB-9FA3-E119B8B02424}" type="presParOf" srcId="{656D5B75-87D6-418B-85FD-D6DDF445C77E}" destId="{3D1C52C8-80F3-4113-BD08-1FA211612476}" srcOrd="2" destOrd="0" presId="urn:microsoft.com/office/officeart/2005/8/layout/vList6"/>
    <dgm:cxn modelId="{C16D6E94-5FCC-45D3-BB61-B8E762B810A7}" type="presParOf" srcId="{3D1C52C8-80F3-4113-BD08-1FA211612476}" destId="{AE75A212-C4F3-401E-ADE5-958CAC3F20A4}" srcOrd="0" destOrd="0" presId="urn:microsoft.com/office/officeart/2005/8/layout/vList6"/>
    <dgm:cxn modelId="{656D9831-12A2-419A-9F32-B8DCFF45D366}" type="presParOf" srcId="{3D1C52C8-80F3-4113-BD08-1FA211612476}" destId="{C7359A58-2302-4565-8903-F30F84351C29}"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245704-8217-454F-BD9C-3F6937D9005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7C6B0109-2C44-44D9-A334-7B2271326F44}">
      <dgm:prSet phldrT="[Testo]" custT="1"/>
      <dgm:spPr/>
      <dgm:t>
        <a:bodyPr/>
        <a:lstStyle/>
        <a:p>
          <a:r>
            <a:rPr lang="it-IT" sz="1400" dirty="0" smtClean="0">
              <a:solidFill>
                <a:schemeClr val="tx2"/>
              </a:solidFill>
            </a:rPr>
            <a:t>Entrate articolate in</a:t>
          </a:r>
          <a:endParaRPr lang="it-IT" sz="1400" dirty="0">
            <a:solidFill>
              <a:schemeClr val="tx2"/>
            </a:solidFill>
          </a:endParaRPr>
        </a:p>
      </dgm:t>
    </dgm:pt>
    <dgm:pt modelId="{FF9AFD78-B4BB-4964-A075-548FF0F2EB01}" type="parTrans" cxnId="{5E133A9D-FC84-4215-B235-B7B78BD54A0E}">
      <dgm:prSet/>
      <dgm:spPr/>
      <dgm:t>
        <a:bodyPr/>
        <a:lstStyle/>
        <a:p>
          <a:endParaRPr lang="it-IT" sz="1400"/>
        </a:p>
      </dgm:t>
    </dgm:pt>
    <dgm:pt modelId="{BBE51F50-5B5E-46AC-8EF5-5027567DCEC7}" type="sibTrans" cxnId="{5E133A9D-FC84-4215-B235-B7B78BD54A0E}">
      <dgm:prSet/>
      <dgm:spPr/>
      <dgm:t>
        <a:bodyPr/>
        <a:lstStyle/>
        <a:p>
          <a:endParaRPr lang="it-IT" sz="1400"/>
        </a:p>
      </dgm:t>
    </dgm:pt>
    <dgm:pt modelId="{38ED1EED-3766-4EB9-B3A3-C9422C0669E4}">
      <dgm:prSet phldrT="[Testo]" custT="1"/>
      <dgm:spPr/>
      <dgm:t>
        <a:bodyPr/>
        <a:lstStyle/>
        <a:p>
          <a:r>
            <a:rPr lang="it-IT" sz="1400" dirty="0" smtClean="0"/>
            <a:t>Titoli</a:t>
          </a:r>
          <a:endParaRPr lang="it-IT" sz="1400" dirty="0"/>
        </a:p>
      </dgm:t>
    </dgm:pt>
    <dgm:pt modelId="{70F4939C-B133-400B-BC13-A3ED843B4EC0}" type="parTrans" cxnId="{F23C1DBA-CC59-4577-A3F8-C8D4EBC9AE95}">
      <dgm:prSet/>
      <dgm:spPr/>
      <dgm:t>
        <a:bodyPr/>
        <a:lstStyle/>
        <a:p>
          <a:endParaRPr lang="it-IT" sz="1400"/>
        </a:p>
      </dgm:t>
    </dgm:pt>
    <dgm:pt modelId="{54143039-1A48-40F1-8156-5594B509C17D}" type="sibTrans" cxnId="{F23C1DBA-CC59-4577-A3F8-C8D4EBC9AE95}">
      <dgm:prSet/>
      <dgm:spPr/>
      <dgm:t>
        <a:bodyPr/>
        <a:lstStyle/>
        <a:p>
          <a:endParaRPr lang="it-IT" sz="1400"/>
        </a:p>
      </dgm:t>
    </dgm:pt>
    <dgm:pt modelId="{BAA7D976-7722-48C9-B83B-F428C8F9A511}">
      <dgm:prSet phldrT="[Testo]" custT="1"/>
      <dgm:spPr/>
      <dgm:t>
        <a:bodyPr/>
        <a:lstStyle/>
        <a:p>
          <a:r>
            <a:rPr lang="it-IT" sz="1400" dirty="0" smtClean="0"/>
            <a:t>Tipologie</a:t>
          </a:r>
          <a:endParaRPr lang="it-IT" sz="1400" dirty="0"/>
        </a:p>
      </dgm:t>
    </dgm:pt>
    <dgm:pt modelId="{78D7FD62-B5F7-4A94-B5EF-7CC17867A55D}" type="parTrans" cxnId="{DE7C05E8-687C-4BAB-B746-BE91EBE45E5A}">
      <dgm:prSet/>
      <dgm:spPr/>
      <dgm:t>
        <a:bodyPr/>
        <a:lstStyle/>
        <a:p>
          <a:endParaRPr lang="it-IT" sz="1400"/>
        </a:p>
      </dgm:t>
    </dgm:pt>
    <dgm:pt modelId="{54726A0E-005C-4CE0-A1D7-01F60A91605D}" type="sibTrans" cxnId="{DE7C05E8-687C-4BAB-B746-BE91EBE45E5A}">
      <dgm:prSet/>
      <dgm:spPr/>
      <dgm:t>
        <a:bodyPr/>
        <a:lstStyle/>
        <a:p>
          <a:endParaRPr lang="it-IT" sz="1400"/>
        </a:p>
      </dgm:t>
    </dgm:pt>
    <dgm:pt modelId="{DB217179-8023-4A1B-94A0-022D8C491E56}">
      <dgm:prSet phldrT="[Testo]" custT="1"/>
      <dgm:spPr/>
      <dgm:t>
        <a:bodyPr/>
        <a:lstStyle/>
        <a:p>
          <a:r>
            <a:rPr lang="it-IT" sz="1400" dirty="0" smtClean="0">
              <a:solidFill>
                <a:schemeClr val="tx2"/>
              </a:solidFill>
            </a:rPr>
            <a:t>Spese articolate in</a:t>
          </a:r>
          <a:endParaRPr lang="it-IT" sz="1400" dirty="0">
            <a:solidFill>
              <a:schemeClr val="tx2"/>
            </a:solidFill>
          </a:endParaRPr>
        </a:p>
      </dgm:t>
    </dgm:pt>
    <dgm:pt modelId="{505683DB-E265-4E7F-A7DA-FC37EF020D9A}" type="parTrans" cxnId="{40E3CB8F-43FA-4BDA-BA6F-3E44AD10B96F}">
      <dgm:prSet/>
      <dgm:spPr/>
      <dgm:t>
        <a:bodyPr/>
        <a:lstStyle/>
        <a:p>
          <a:endParaRPr lang="it-IT" sz="1400"/>
        </a:p>
      </dgm:t>
    </dgm:pt>
    <dgm:pt modelId="{30931896-A9CC-44A6-B961-B0770DE2BF8F}" type="sibTrans" cxnId="{40E3CB8F-43FA-4BDA-BA6F-3E44AD10B96F}">
      <dgm:prSet/>
      <dgm:spPr/>
      <dgm:t>
        <a:bodyPr/>
        <a:lstStyle/>
        <a:p>
          <a:endParaRPr lang="it-IT" sz="1400"/>
        </a:p>
      </dgm:t>
    </dgm:pt>
    <dgm:pt modelId="{AA42A8F0-2E5C-49E4-8FD5-78D9A9F9844E}">
      <dgm:prSet phldrT="[Testo]" custT="1"/>
      <dgm:spPr/>
      <dgm:t>
        <a:bodyPr/>
        <a:lstStyle/>
        <a:p>
          <a:r>
            <a:rPr lang="it-IT" sz="1400" dirty="0" smtClean="0"/>
            <a:t>MISSIONI/PROGRAMMI (</a:t>
          </a:r>
          <a:r>
            <a:rPr lang="it-IT" sz="1400" dirty="0" err="1" smtClean="0"/>
            <a:t>Mission</a:t>
          </a:r>
          <a:r>
            <a:rPr lang="it-IT" sz="1400" dirty="0" smtClean="0"/>
            <a:t>)</a:t>
          </a:r>
          <a:endParaRPr lang="it-IT" sz="1400" dirty="0"/>
        </a:p>
      </dgm:t>
    </dgm:pt>
    <dgm:pt modelId="{FAB84F03-8833-4176-AF8C-369ED263E440}" type="parTrans" cxnId="{25F76332-53AF-4769-9ACF-AD9792EBA5A4}">
      <dgm:prSet/>
      <dgm:spPr/>
      <dgm:t>
        <a:bodyPr/>
        <a:lstStyle/>
        <a:p>
          <a:endParaRPr lang="it-IT" sz="1400"/>
        </a:p>
      </dgm:t>
    </dgm:pt>
    <dgm:pt modelId="{898805B2-EF41-40AA-B6F4-DC81D48C61D1}" type="sibTrans" cxnId="{25F76332-53AF-4769-9ACF-AD9792EBA5A4}">
      <dgm:prSet/>
      <dgm:spPr/>
      <dgm:t>
        <a:bodyPr/>
        <a:lstStyle/>
        <a:p>
          <a:endParaRPr lang="it-IT" sz="1400"/>
        </a:p>
      </dgm:t>
    </dgm:pt>
    <dgm:pt modelId="{7027F8F6-00F3-42BA-9A57-125B3A43E127}">
      <dgm:prSet phldrT="[Testo]" custT="1"/>
      <dgm:spPr/>
      <dgm:t>
        <a:bodyPr/>
        <a:lstStyle/>
        <a:p>
          <a:r>
            <a:rPr lang="it-IT" sz="1400" dirty="0" smtClean="0"/>
            <a:t>Titoli</a:t>
          </a:r>
          <a:endParaRPr lang="it-IT" sz="1400" dirty="0"/>
        </a:p>
      </dgm:t>
    </dgm:pt>
    <dgm:pt modelId="{F220165B-8C96-4C51-A696-E3668F7F1832}" type="parTrans" cxnId="{E1904707-B247-4D98-A685-61275B9EEE87}">
      <dgm:prSet/>
      <dgm:spPr/>
      <dgm:t>
        <a:bodyPr/>
        <a:lstStyle/>
        <a:p>
          <a:endParaRPr lang="it-IT" sz="1400"/>
        </a:p>
      </dgm:t>
    </dgm:pt>
    <dgm:pt modelId="{45180A9E-B3BD-48A4-AEEE-C0D310C25DC8}" type="sibTrans" cxnId="{E1904707-B247-4D98-A685-61275B9EEE87}">
      <dgm:prSet/>
      <dgm:spPr/>
      <dgm:t>
        <a:bodyPr/>
        <a:lstStyle/>
        <a:p>
          <a:endParaRPr lang="it-IT" sz="1400"/>
        </a:p>
      </dgm:t>
    </dgm:pt>
    <dgm:pt modelId="{894FDC1C-B6BB-4BA3-9478-8BAE1FB34B93}">
      <dgm:prSet custT="1"/>
      <dgm:spPr/>
      <dgm:t>
        <a:bodyPr/>
        <a:lstStyle/>
        <a:p>
          <a:r>
            <a:rPr lang="it-IT" sz="1400" dirty="0" smtClean="0">
              <a:solidFill>
                <a:srgbClr val="CC0000"/>
              </a:solidFill>
            </a:rPr>
            <a:t>Capitoli/Articoli</a:t>
          </a:r>
          <a:endParaRPr lang="it-IT" sz="1400" dirty="0">
            <a:solidFill>
              <a:srgbClr val="CC0000"/>
            </a:solidFill>
          </a:endParaRPr>
        </a:p>
      </dgm:t>
    </dgm:pt>
    <dgm:pt modelId="{7B3DED4C-99FC-4586-894A-A3668C333990}" type="sibTrans" cxnId="{6DF124C0-8E7B-4E66-91F5-DD4F8A2E58BF}">
      <dgm:prSet/>
      <dgm:spPr/>
      <dgm:t>
        <a:bodyPr/>
        <a:lstStyle/>
        <a:p>
          <a:endParaRPr lang="it-IT" sz="1400"/>
        </a:p>
      </dgm:t>
    </dgm:pt>
    <dgm:pt modelId="{9612D116-A2BB-44BC-9A54-76CBD98A4C48}" type="parTrans" cxnId="{6DF124C0-8E7B-4E66-91F5-DD4F8A2E58BF}">
      <dgm:prSet/>
      <dgm:spPr/>
      <dgm:t>
        <a:bodyPr/>
        <a:lstStyle/>
        <a:p>
          <a:endParaRPr lang="it-IT" sz="1400"/>
        </a:p>
      </dgm:t>
    </dgm:pt>
    <dgm:pt modelId="{668A0BA9-A816-4467-B243-F5308F11127C}">
      <dgm:prSet custT="1"/>
      <dgm:spPr/>
      <dgm:t>
        <a:bodyPr/>
        <a:lstStyle/>
        <a:p>
          <a:r>
            <a:rPr lang="it-IT" sz="1400" dirty="0" err="1" smtClean="0">
              <a:solidFill>
                <a:srgbClr val="CC0000"/>
              </a:solidFill>
            </a:rPr>
            <a:t>Macroaggregati</a:t>
          </a:r>
          <a:endParaRPr lang="it-IT" sz="1400" dirty="0">
            <a:solidFill>
              <a:srgbClr val="CC0000"/>
            </a:solidFill>
          </a:endParaRPr>
        </a:p>
      </dgm:t>
    </dgm:pt>
    <dgm:pt modelId="{9802A730-F775-407B-B230-A04A8632B5CF}" type="sibTrans" cxnId="{BAAA0340-DAD0-442F-B816-84C613365F03}">
      <dgm:prSet/>
      <dgm:spPr/>
      <dgm:t>
        <a:bodyPr/>
        <a:lstStyle/>
        <a:p>
          <a:endParaRPr lang="it-IT" sz="1400"/>
        </a:p>
      </dgm:t>
    </dgm:pt>
    <dgm:pt modelId="{71FDA246-4B3A-4989-BC67-0ACAD1F1BC2C}" type="parTrans" cxnId="{BAAA0340-DAD0-442F-B816-84C613365F03}">
      <dgm:prSet/>
      <dgm:spPr/>
      <dgm:t>
        <a:bodyPr/>
        <a:lstStyle/>
        <a:p>
          <a:endParaRPr lang="it-IT" sz="1400"/>
        </a:p>
      </dgm:t>
    </dgm:pt>
    <dgm:pt modelId="{BC25FF23-F409-46FE-AAED-9C89FB234668}">
      <dgm:prSet custT="1"/>
      <dgm:spPr/>
      <dgm:t>
        <a:bodyPr/>
        <a:lstStyle/>
        <a:p>
          <a:r>
            <a:rPr lang="it-IT" sz="1400" dirty="0" smtClean="0">
              <a:solidFill>
                <a:srgbClr val="CC0000"/>
              </a:solidFill>
            </a:rPr>
            <a:t>Capitoli/Articol</a:t>
          </a:r>
          <a:r>
            <a:rPr lang="it-IT" sz="1400" dirty="0" smtClean="0"/>
            <a:t>i</a:t>
          </a:r>
          <a:endParaRPr lang="it-IT" sz="1400" dirty="0"/>
        </a:p>
      </dgm:t>
    </dgm:pt>
    <dgm:pt modelId="{46B3901B-CC45-433F-827C-2EF0B51B40C9}" type="sibTrans" cxnId="{BC6CF92C-2F29-4323-AF62-882C17217D8A}">
      <dgm:prSet/>
      <dgm:spPr/>
      <dgm:t>
        <a:bodyPr/>
        <a:lstStyle/>
        <a:p>
          <a:endParaRPr lang="it-IT" sz="1400"/>
        </a:p>
      </dgm:t>
    </dgm:pt>
    <dgm:pt modelId="{640F73B4-25F0-4048-A79C-EB103195236D}" type="parTrans" cxnId="{BC6CF92C-2F29-4323-AF62-882C17217D8A}">
      <dgm:prSet/>
      <dgm:spPr/>
      <dgm:t>
        <a:bodyPr/>
        <a:lstStyle/>
        <a:p>
          <a:endParaRPr lang="it-IT" sz="1400"/>
        </a:p>
      </dgm:t>
    </dgm:pt>
    <dgm:pt modelId="{890D92A6-8FC9-422E-8B88-0DD0FE790A8F}">
      <dgm:prSet custT="1"/>
      <dgm:spPr/>
      <dgm:t>
        <a:bodyPr/>
        <a:lstStyle/>
        <a:p>
          <a:r>
            <a:rPr lang="it-IT" sz="1400" dirty="0" smtClean="0">
              <a:solidFill>
                <a:srgbClr val="CC0000"/>
              </a:solidFill>
            </a:rPr>
            <a:t>Categorie</a:t>
          </a:r>
          <a:endParaRPr lang="it-IT" sz="1400" dirty="0">
            <a:solidFill>
              <a:srgbClr val="CC0000"/>
            </a:solidFill>
          </a:endParaRPr>
        </a:p>
      </dgm:t>
    </dgm:pt>
    <dgm:pt modelId="{6B9CFEB2-D5C7-48D1-9AF7-8200057024DC}" type="sibTrans" cxnId="{7483C9FA-BA27-465B-A92A-B3D888B1A3EC}">
      <dgm:prSet/>
      <dgm:spPr/>
      <dgm:t>
        <a:bodyPr/>
        <a:lstStyle/>
        <a:p>
          <a:endParaRPr lang="it-IT" sz="1400"/>
        </a:p>
      </dgm:t>
    </dgm:pt>
    <dgm:pt modelId="{564F5E8E-CCB3-4591-9170-C5DBF813D987}" type="parTrans" cxnId="{7483C9FA-BA27-465B-A92A-B3D888B1A3EC}">
      <dgm:prSet/>
      <dgm:spPr/>
      <dgm:t>
        <a:bodyPr/>
        <a:lstStyle/>
        <a:p>
          <a:endParaRPr lang="it-IT" sz="1400"/>
        </a:p>
      </dgm:t>
    </dgm:pt>
    <dgm:pt modelId="{656D5B75-87D6-418B-85FD-D6DDF445C77E}" type="pres">
      <dgm:prSet presAssocID="{BD245704-8217-454F-BD9C-3F6937D90057}" presName="Name0" presStyleCnt="0">
        <dgm:presLayoutVars>
          <dgm:dir/>
          <dgm:animLvl val="lvl"/>
          <dgm:resizeHandles/>
        </dgm:presLayoutVars>
      </dgm:prSet>
      <dgm:spPr/>
      <dgm:t>
        <a:bodyPr/>
        <a:lstStyle/>
        <a:p>
          <a:endParaRPr lang="it-IT"/>
        </a:p>
      </dgm:t>
    </dgm:pt>
    <dgm:pt modelId="{F55493D1-621A-4587-A1C7-C290E70CFA21}" type="pres">
      <dgm:prSet presAssocID="{7C6B0109-2C44-44D9-A334-7B2271326F44}" presName="linNode" presStyleCnt="0"/>
      <dgm:spPr/>
    </dgm:pt>
    <dgm:pt modelId="{B4A222F3-F909-4A6B-BDEC-0F4815A6156B}" type="pres">
      <dgm:prSet presAssocID="{7C6B0109-2C44-44D9-A334-7B2271326F44}" presName="parentShp" presStyleLbl="node1" presStyleIdx="0" presStyleCnt="2">
        <dgm:presLayoutVars>
          <dgm:bulletEnabled val="1"/>
        </dgm:presLayoutVars>
      </dgm:prSet>
      <dgm:spPr/>
      <dgm:t>
        <a:bodyPr/>
        <a:lstStyle/>
        <a:p>
          <a:endParaRPr lang="it-IT"/>
        </a:p>
      </dgm:t>
    </dgm:pt>
    <dgm:pt modelId="{45E23F8E-3D63-4722-B998-6584E12654A9}" type="pres">
      <dgm:prSet presAssocID="{7C6B0109-2C44-44D9-A334-7B2271326F44}" presName="childShp" presStyleLbl="bgAccFollowNode1" presStyleIdx="0" presStyleCnt="2" custScaleY="103224">
        <dgm:presLayoutVars>
          <dgm:bulletEnabled val="1"/>
        </dgm:presLayoutVars>
      </dgm:prSet>
      <dgm:spPr/>
      <dgm:t>
        <a:bodyPr/>
        <a:lstStyle/>
        <a:p>
          <a:endParaRPr lang="it-IT"/>
        </a:p>
      </dgm:t>
    </dgm:pt>
    <dgm:pt modelId="{984192BF-D794-497D-A03E-582234F7E8A2}" type="pres">
      <dgm:prSet presAssocID="{BBE51F50-5B5E-46AC-8EF5-5027567DCEC7}" presName="spacing" presStyleCnt="0"/>
      <dgm:spPr/>
    </dgm:pt>
    <dgm:pt modelId="{3D1C52C8-80F3-4113-BD08-1FA211612476}" type="pres">
      <dgm:prSet presAssocID="{DB217179-8023-4A1B-94A0-022D8C491E56}" presName="linNode" presStyleCnt="0"/>
      <dgm:spPr/>
    </dgm:pt>
    <dgm:pt modelId="{AE75A212-C4F3-401E-ADE5-958CAC3F20A4}" type="pres">
      <dgm:prSet presAssocID="{DB217179-8023-4A1B-94A0-022D8C491E56}" presName="parentShp" presStyleLbl="node1" presStyleIdx="1" presStyleCnt="2">
        <dgm:presLayoutVars>
          <dgm:bulletEnabled val="1"/>
        </dgm:presLayoutVars>
      </dgm:prSet>
      <dgm:spPr/>
      <dgm:t>
        <a:bodyPr/>
        <a:lstStyle/>
        <a:p>
          <a:endParaRPr lang="it-IT"/>
        </a:p>
      </dgm:t>
    </dgm:pt>
    <dgm:pt modelId="{C7359A58-2302-4565-8903-F30F84351C29}" type="pres">
      <dgm:prSet presAssocID="{DB217179-8023-4A1B-94A0-022D8C491E56}" presName="childShp" presStyleLbl="bgAccFollowNode1" presStyleIdx="1" presStyleCnt="2">
        <dgm:presLayoutVars>
          <dgm:bulletEnabled val="1"/>
        </dgm:presLayoutVars>
      </dgm:prSet>
      <dgm:spPr/>
      <dgm:t>
        <a:bodyPr/>
        <a:lstStyle/>
        <a:p>
          <a:endParaRPr lang="it-IT"/>
        </a:p>
      </dgm:t>
    </dgm:pt>
  </dgm:ptLst>
  <dgm:cxnLst>
    <dgm:cxn modelId="{49E079E8-9D10-444D-9D08-EA5AFD73E0D7}" type="presOf" srcId="{BC25FF23-F409-46FE-AAED-9C89FB234668}" destId="{45E23F8E-3D63-4722-B998-6584E12654A9}" srcOrd="0" destOrd="3" presId="urn:microsoft.com/office/officeart/2005/8/layout/vList6"/>
    <dgm:cxn modelId="{B6E8DD1B-313D-42A1-BBB0-6DFB4BC47060}" type="presOf" srcId="{7027F8F6-00F3-42BA-9A57-125B3A43E127}" destId="{C7359A58-2302-4565-8903-F30F84351C29}" srcOrd="0" destOrd="1" presId="urn:microsoft.com/office/officeart/2005/8/layout/vList6"/>
    <dgm:cxn modelId="{7483C9FA-BA27-465B-A92A-B3D888B1A3EC}" srcId="{7C6B0109-2C44-44D9-A334-7B2271326F44}" destId="{890D92A6-8FC9-422E-8B88-0DD0FE790A8F}" srcOrd="2" destOrd="0" parTransId="{564F5E8E-CCB3-4591-9170-C5DBF813D987}" sibTransId="{6B9CFEB2-D5C7-48D1-9AF7-8200057024DC}"/>
    <dgm:cxn modelId="{40E3CB8F-43FA-4BDA-BA6F-3E44AD10B96F}" srcId="{BD245704-8217-454F-BD9C-3F6937D90057}" destId="{DB217179-8023-4A1B-94A0-022D8C491E56}" srcOrd="1" destOrd="0" parTransId="{505683DB-E265-4E7F-A7DA-FC37EF020D9A}" sibTransId="{30931896-A9CC-44A6-B961-B0770DE2BF8F}"/>
    <dgm:cxn modelId="{F13ED65E-3D8B-43A5-ADF4-15585933A4ED}" type="presOf" srcId="{BD245704-8217-454F-BD9C-3F6937D90057}" destId="{656D5B75-87D6-418B-85FD-D6DDF445C77E}" srcOrd="0" destOrd="0" presId="urn:microsoft.com/office/officeart/2005/8/layout/vList6"/>
    <dgm:cxn modelId="{5E133A9D-FC84-4215-B235-B7B78BD54A0E}" srcId="{BD245704-8217-454F-BD9C-3F6937D90057}" destId="{7C6B0109-2C44-44D9-A334-7B2271326F44}" srcOrd="0" destOrd="0" parTransId="{FF9AFD78-B4BB-4964-A075-548FF0F2EB01}" sibTransId="{BBE51F50-5B5E-46AC-8EF5-5027567DCEC7}"/>
    <dgm:cxn modelId="{DE7C05E8-687C-4BAB-B746-BE91EBE45E5A}" srcId="{7C6B0109-2C44-44D9-A334-7B2271326F44}" destId="{BAA7D976-7722-48C9-B83B-F428C8F9A511}" srcOrd="1" destOrd="0" parTransId="{78D7FD62-B5F7-4A94-B5EF-7CC17867A55D}" sibTransId="{54726A0E-005C-4CE0-A1D7-01F60A91605D}"/>
    <dgm:cxn modelId="{387C22A6-46B6-4F3F-B9DE-9BF4E0E9D2E5}" type="presOf" srcId="{DB217179-8023-4A1B-94A0-022D8C491E56}" destId="{AE75A212-C4F3-401E-ADE5-958CAC3F20A4}" srcOrd="0" destOrd="0" presId="urn:microsoft.com/office/officeart/2005/8/layout/vList6"/>
    <dgm:cxn modelId="{E1904707-B247-4D98-A685-61275B9EEE87}" srcId="{DB217179-8023-4A1B-94A0-022D8C491E56}" destId="{7027F8F6-00F3-42BA-9A57-125B3A43E127}" srcOrd="1" destOrd="0" parTransId="{F220165B-8C96-4C51-A696-E3668F7F1832}" sibTransId="{45180A9E-B3BD-48A4-AEEE-C0D310C25DC8}"/>
    <dgm:cxn modelId="{39E8839A-4730-4237-8B4B-7657217C5428}" type="presOf" srcId="{BAA7D976-7722-48C9-B83B-F428C8F9A511}" destId="{45E23F8E-3D63-4722-B998-6584E12654A9}" srcOrd="0" destOrd="1" presId="urn:microsoft.com/office/officeart/2005/8/layout/vList6"/>
    <dgm:cxn modelId="{3618922F-ECDE-4DDD-BB4D-DFD6DEEDA7EE}" type="presOf" srcId="{668A0BA9-A816-4467-B243-F5308F11127C}" destId="{C7359A58-2302-4565-8903-F30F84351C29}" srcOrd="0" destOrd="2" presId="urn:microsoft.com/office/officeart/2005/8/layout/vList6"/>
    <dgm:cxn modelId="{BC6CF92C-2F29-4323-AF62-882C17217D8A}" srcId="{7C6B0109-2C44-44D9-A334-7B2271326F44}" destId="{BC25FF23-F409-46FE-AAED-9C89FB234668}" srcOrd="3" destOrd="0" parTransId="{640F73B4-25F0-4048-A79C-EB103195236D}" sibTransId="{46B3901B-CC45-433F-827C-2EF0B51B40C9}"/>
    <dgm:cxn modelId="{F23C1DBA-CC59-4577-A3F8-C8D4EBC9AE95}" srcId="{7C6B0109-2C44-44D9-A334-7B2271326F44}" destId="{38ED1EED-3766-4EB9-B3A3-C9422C0669E4}" srcOrd="0" destOrd="0" parTransId="{70F4939C-B133-400B-BC13-A3ED843B4EC0}" sibTransId="{54143039-1A48-40F1-8156-5594B509C17D}"/>
    <dgm:cxn modelId="{014B6390-DA9B-460E-B8B2-0E8028AE1C08}" type="presOf" srcId="{38ED1EED-3766-4EB9-B3A3-C9422C0669E4}" destId="{45E23F8E-3D63-4722-B998-6584E12654A9}" srcOrd="0" destOrd="0" presId="urn:microsoft.com/office/officeart/2005/8/layout/vList6"/>
    <dgm:cxn modelId="{BAAA0340-DAD0-442F-B816-84C613365F03}" srcId="{DB217179-8023-4A1B-94A0-022D8C491E56}" destId="{668A0BA9-A816-4467-B243-F5308F11127C}" srcOrd="2" destOrd="0" parTransId="{71FDA246-4B3A-4989-BC67-0ACAD1F1BC2C}" sibTransId="{9802A730-F775-407B-B230-A04A8632B5CF}"/>
    <dgm:cxn modelId="{8D28C639-4BA0-4DCF-B800-726CFA62B245}" type="presOf" srcId="{890D92A6-8FC9-422E-8B88-0DD0FE790A8F}" destId="{45E23F8E-3D63-4722-B998-6584E12654A9}" srcOrd="0" destOrd="2" presId="urn:microsoft.com/office/officeart/2005/8/layout/vList6"/>
    <dgm:cxn modelId="{E993D636-1D15-4852-AC76-874CCD55F1D9}" type="presOf" srcId="{894FDC1C-B6BB-4BA3-9478-8BAE1FB34B93}" destId="{C7359A58-2302-4565-8903-F30F84351C29}" srcOrd="0" destOrd="3" presId="urn:microsoft.com/office/officeart/2005/8/layout/vList6"/>
    <dgm:cxn modelId="{25F76332-53AF-4769-9ACF-AD9792EBA5A4}" srcId="{DB217179-8023-4A1B-94A0-022D8C491E56}" destId="{AA42A8F0-2E5C-49E4-8FD5-78D9A9F9844E}" srcOrd="0" destOrd="0" parTransId="{FAB84F03-8833-4176-AF8C-369ED263E440}" sibTransId="{898805B2-EF41-40AA-B6F4-DC81D48C61D1}"/>
    <dgm:cxn modelId="{BCC99F42-4D7A-4EEA-A32F-C68087B86441}" type="presOf" srcId="{AA42A8F0-2E5C-49E4-8FD5-78D9A9F9844E}" destId="{C7359A58-2302-4565-8903-F30F84351C29}" srcOrd="0" destOrd="0" presId="urn:microsoft.com/office/officeart/2005/8/layout/vList6"/>
    <dgm:cxn modelId="{C00F31C1-3E7A-410E-AF87-B5049B1825A9}" type="presOf" srcId="{7C6B0109-2C44-44D9-A334-7B2271326F44}" destId="{B4A222F3-F909-4A6B-BDEC-0F4815A6156B}" srcOrd="0" destOrd="0" presId="urn:microsoft.com/office/officeart/2005/8/layout/vList6"/>
    <dgm:cxn modelId="{6DF124C0-8E7B-4E66-91F5-DD4F8A2E58BF}" srcId="{DB217179-8023-4A1B-94A0-022D8C491E56}" destId="{894FDC1C-B6BB-4BA3-9478-8BAE1FB34B93}" srcOrd="3" destOrd="0" parTransId="{9612D116-A2BB-44BC-9A54-76CBD98A4C48}" sibTransId="{7B3DED4C-99FC-4586-894A-A3668C333990}"/>
    <dgm:cxn modelId="{BC11051A-9592-4BD9-80BC-2299A96A5311}" type="presParOf" srcId="{656D5B75-87D6-418B-85FD-D6DDF445C77E}" destId="{F55493D1-621A-4587-A1C7-C290E70CFA21}" srcOrd="0" destOrd="0" presId="urn:microsoft.com/office/officeart/2005/8/layout/vList6"/>
    <dgm:cxn modelId="{148BA471-5EEA-42B0-AEB5-A807F8C327EE}" type="presParOf" srcId="{F55493D1-621A-4587-A1C7-C290E70CFA21}" destId="{B4A222F3-F909-4A6B-BDEC-0F4815A6156B}" srcOrd="0" destOrd="0" presId="urn:microsoft.com/office/officeart/2005/8/layout/vList6"/>
    <dgm:cxn modelId="{4FCCCF60-96E8-4808-B1A0-3CC5B8D48C57}" type="presParOf" srcId="{F55493D1-621A-4587-A1C7-C290E70CFA21}" destId="{45E23F8E-3D63-4722-B998-6584E12654A9}" srcOrd="1" destOrd="0" presId="urn:microsoft.com/office/officeart/2005/8/layout/vList6"/>
    <dgm:cxn modelId="{14D0BEC4-FA7D-4612-8451-C463F5699798}" type="presParOf" srcId="{656D5B75-87D6-418B-85FD-D6DDF445C77E}" destId="{984192BF-D794-497D-A03E-582234F7E8A2}" srcOrd="1" destOrd="0" presId="urn:microsoft.com/office/officeart/2005/8/layout/vList6"/>
    <dgm:cxn modelId="{B605F684-AD2F-4BE2-87C2-CCB215A78317}" type="presParOf" srcId="{656D5B75-87D6-418B-85FD-D6DDF445C77E}" destId="{3D1C52C8-80F3-4113-BD08-1FA211612476}" srcOrd="2" destOrd="0" presId="urn:microsoft.com/office/officeart/2005/8/layout/vList6"/>
    <dgm:cxn modelId="{8F6947B2-D9FC-47F5-8359-4F79CFD2ABE7}" type="presParOf" srcId="{3D1C52C8-80F3-4113-BD08-1FA211612476}" destId="{AE75A212-C4F3-401E-ADE5-958CAC3F20A4}" srcOrd="0" destOrd="0" presId="urn:microsoft.com/office/officeart/2005/8/layout/vList6"/>
    <dgm:cxn modelId="{A00723B6-A102-4216-B884-00C077C36568}" type="presParOf" srcId="{3D1C52C8-80F3-4113-BD08-1FA211612476}" destId="{C7359A58-2302-4565-8903-F30F84351C2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23F8E-3D63-4722-B998-6584E12654A9}">
      <dsp:nvSpPr>
        <dsp:cNvPr id="0" name=""/>
        <dsp:cNvSpPr/>
      </dsp:nvSpPr>
      <dsp:spPr>
        <a:xfrm>
          <a:off x="2246719" y="182383"/>
          <a:ext cx="3370078" cy="68197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it-IT" sz="1400" kern="1200" dirty="0" smtClean="0"/>
            <a:t>Titoli</a:t>
          </a:r>
          <a:endParaRPr lang="it-IT" sz="1400" kern="1200" dirty="0"/>
        </a:p>
        <a:p>
          <a:pPr marL="114300" lvl="1" indent="-114300" algn="l" defTabSz="622300">
            <a:lnSpc>
              <a:spcPct val="90000"/>
            </a:lnSpc>
            <a:spcBef>
              <a:spcPct val="0"/>
            </a:spcBef>
            <a:spcAft>
              <a:spcPct val="15000"/>
            </a:spcAft>
            <a:buChar char="••"/>
          </a:pPr>
          <a:r>
            <a:rPr lang="it-IT" sz="1400" kern="1200" dirty="0" smtClean="0"/>
            <a:t>Tipologie</a:t>
          </a:r>
          <a:endParaRPr lang="it-IT" sz="1400" kern="1200" dirty="0"/>
        </a:p>
      </dsp:txBody>
      <dsp:txXfrm>
        <a:off x="2246719" y="267630"/>
        <a:ext cx="3114336" cy="511485"/>
      </dsp:txXfrm>
    </dsp:sp>
    <dsp:sp modelId="{B4A222F3-F909-4A6B-BDEC-0F4815A6156B}">
      <dsp:nvSpPr>
        <dsp:cNvPr id="0" name=""/>
        <dsp:cNvSpPr/>
      </dsp:nvSpPr>
      <dsp:spPr>
        <a:xfrm>
          <a:off x="0" y="735"/>
          <a:ext cx="2246719" cy="10452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it-IT" sz="1400" kern="1200" dirty="0" smtClean="0">
              <a:solidFill>
                <a:schemeClr val="tx2"/>
              </a:solidFill>
            </a:rPr>
            <a:t>Entrate articolate in</a:t>
          </a:r>
          <a:endParaRPr lang="it-IT" sz="1400" kern="1200" dirty="0">
            <a:solidFill>
              <a:schemeClr val="tx2"/>
            </a:solidFill>
          </a:endParaRPr>
        </a:p>
      </dsp:txBody>
      <dsp:txXfrm>
        <a:off x="51026" y="51761"/>
        <a:ext cx="2144667" cy="943223"/>
      </dsp:txXfrm>
    </dsp:sp>
    <dsp:sp modelId="{C7359A58-2302-4565-8903-F30F84351C29}">
      <dsp:nvSpPr>
        <dsp:cNvPr id="0" name=""/>
        <dsp:cNvSpPr/>
      </dsp:nvSpPr>
      <dsp:spPr>
        <a:xfrm>
          <a:off x="2247267" y="1150539"/>
          <a:ext cx="3366787" cy="108097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it-IT" sz="1400" kern="1200" dirty="0" smtClean="0"/>
            <a:t>MISSIONI/PROGRAMMI – raccordati alla classificazione </a:t>
          </a:r>
          <a:r>
            <a:rPr lang="it-IT" sz="1400" kern="1200" dirty="0" err="1" smtClean="0"/>
            <a:t>Cofog</a:t>
          </a:r>
          <a:r>
            <a:rPr lang="it-IT" sz="1400" kern="1200" dirty="0" smtClean="0"/>
            <a:t> </a:t>
          </a:r>
          <a:r>
            <a:rPr lang="it-IT" sz="1400" kern="1200" smtClean="0"/>
            <a:t>di II </a:t>
          </a:r>
          <a:r>
            <a:rPr lang="it-IT" sz="1400" kern="1200" dirty="0" smtClean="0"/>
            <a:t>livello</a:t>
          </a:r>
          <a:endParaRPr lang="it-IT" sz="1400" kern="1200" dirty="0"/>
        </a:p>
        <a:p>
          <a:pPr marL="114300" lvl="1" indent="-114300" algn="l" defTabSz="622300">
            <a:lnSpc>
              <a:spcPct val="90000"/>
            </a:lnSpc>
            <a:spcBef>
              <a:spcPct val="0"/>
            </a:spcBef>
            <a:spcAft>
              <a:spcPct val="15000"/>
            </a:spcAft>
            <a:buChar char="••"/>
          </a:pPr>
          <a:r>
            <a:rPr lang="it-IT" sz="1400" kern="1200" dirty="0" smtClean="0"/>
            <a:t>Titoli</a:t>
          </a:r>
          <a:endParaRPr lang="it-IT" sz="1400" kern="1200" dirty="0"/>
        </a:p>
      </dsp:txBody>
      <dsp:txXfrm>
        <a:off x="2247267" y="1285660"/>
        <a:ext cx="2961423" cy="810729"/>
      </dsp:txXfrm>
    </dsp:sp>
    <dsp:sp modelId="{AE75A212-C4F3-401E-ADE5-958CAC3F20A4}">
      <dsp:nvSpPr>
        <dsp:cNvPr id="0" name=""/>
        <dsp:cNvSpPr/>
      </dsp:nvSpPr>
      <dsp:spPr>
        <a:xfrm>
          <a:off x="2742" y="1168387"/>
          <a:ext cx="2244525" cy="10452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it-IT" sz="1400" kern="1200" dirty="0" smtClean="0">
              <a:solidFill>
                <a:schemeClr val="tx2"/>
              </a:solidFill>
            </a:rPr>
            <a:t>Spese articolate in</a:t>
          </a:r>
          <a:endParaRPr lang="it-IT" sz="1400" kern="1200" dirty="0">
            <a:solidFill>
              <a:schemeClr val="tx2"/>
            </a:solidFill>
          </a:endParaRPr>
        </a:p>
      </dsp:txBody>
      <dsp:txXfrm>
        <a:off x="53768" y="1219413"/>
        <a:ext cx="2142473" cy="9432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23F8E-3D63-4722-B998-6584E12654A9}">
      <dsp:nvSpPr>
        <dsp:cNvPr id="0" name=""/>
        <dsp:cNvSpPr/>
      </dsp:nvSpPr>
      <dsp:spPr>
        <a:xfrm>
          <a:off x="2247267" y="572"/>
          <a:ext cx="3366787" cy="108010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it-IT" sz="1400" kern="1200" dirty="0" smtClean="0"/>
            <a:t>Titoli</a:t>
          </a:r>
          <a:endParaRPr lang="it-IT" sz="1400" kern="1200" dirty="0"/>
        </a:p>
        <a:p>
          <a:pPr marL="114300" lvl="1" indent="-114300" algn="l" defTabSz="622300">
            <a:lnSpc>
              <a:spcPct val="90000"/>
            </a:lnSpc>
            <a:spcBef>
              <a:spcPct val="0"/>
            </a:spcBef>
            <a:spcAft>
              <a:spcPct val="15000"/>
            </a:spcAft>
            <a:buChar char="••"/>
          </a:pPr>
          <a:r>
            <a:rPr lang="it-IT" sz="1400" kern="1200" dirty="0" smtClean="0"/>
            <a:t>Tipologie</a:t>
          </a:r>
          <a:endParaRPr lang="it-IT" sz="1400" kern="1200" dirty="0"/>
        </a:p>
        <a:p>
          <a:pPr marL="114300" lvl="1" indent="-114300" algn="l" defTabSz="622300">
            <a:lnSpc>
              <a:spcPct val="90000"/>
            </a:lnSpc>
            <a:spcBef>
              <a:spcPct val="0"/>
            </a:spcBef>
            <a:spcAft>
              <a:spcPct val="15000"/>
            </a:spcAft>
            <a:buChar char="••"/>
          </a:pPr>
          <a:r>
            <a:rPr lang="it-IT" sz="1400" kern="1200" dirty="0" smtClean="0">
              <a:solidFill>
                <a:srgbClr val="CC0000"/>
              </a:solidFill>
            </a:rPr>
            <a:t>Categorie</a:t>
          </a:r>
          <a:endParaRPr lang="it-IT" sz="1400" kern="1200" dirty="0">
            <a:solidFill>
              <a:srgbClr val="CC0000"/>
            </a:solidFill>
          </a:endParaRPr>
        </a:p>
        <a:p>
          <a:pPr marL="114300" lvl="1" indent="-114300" algn="l" defTabSz="622300">
            <a:lnSpc>
              <a:spcPct val="90000"/>
            </a:lnSpc>
            <a:spcBef>
              <a:spcPct val="0"/>
            </a:spcBef>
            <a:spcAft>
              <a:spcPct val="15000"/>
            </a:spcAft>
            <a:buChar char="••"/>
          </a:pPr>
          <a:r>
            <a:rPr lang="it-IT" sz="1400" kern="1200" dirty="0" smtClean="0">
              <a:solidFill>
                <a:srgbClr val="CC0000"/>
              </a:solidFill>
            </a:rPr>
            <a:t>Capitoli/Articol</a:t>
          </a:r>
          <a:r>
            <a:rPr lang="it-IT" sz="1400" kern="1200" dirty="0" smtClean="0"/>
            <a:t>i</a:t>
          </a:r>
          <a:endParaRPr lang="it-IT" sz="1400" kern="1200" dirty="0"/>
        </a:p>
      </dsp:txBody>
      <dsp:txXfrm>
        <a:off x="2247267" y="135585"/>
        <a:ext cx="2961750" cy="810075"/>
      </dsp:txXfrm>
    </dsp:sp>
    <dsp:sp modelId="{B4A222F3-F909-4A6B-BDEC-0F4815A6156B}">
      <dsp:nvSpPr>
        <dsp:cNvPr id="0" name=""/>
        <dsp:cNvSpPr/>
      </dsp:nvSpPr>
      <dsp:spPr>
        <a:xfrm>
          <a:off x="2742" y="17439"/>
          <a:ext cx="2244525" cy="10463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it-IT" sz="1400" kern="1200" dirty="0" smtClean="0">
              <a:solidFill>
                <a:schemeClr val="tx2"/>
              </a:solidFill>
            </a:rPr>
            <a:t>Entrate articolate in</a:t>
          </a:r>
          <a:endParaRPr lang="it-IT" sz="1400" kern="1200" dirty="0">
            <a:solidFill>
              <a:schemeClr val="tx2"/>
            </a:solidFill>
          </a:endParaRPr>
        </a:p>
      </dsp:txBody>
      <dsp:txXfrm>
        <a:off x="53821" y="68518"/>
        <a:ext cx="2142367" cy="944207"/>
      </dsp:txXfrm>
    </dsp:sp>
    <dsp:sp modelId="{C7359A58-2302-4565-8903-F30F84351C29}">
      <dsp:nvSpPr>
        <dsp:cNvPr id="0" name=""/>
        <dsp:cNvSpPr/>
      </dsp:nvSpPr>
      <dsp:spPr>
        <a:xfrm>
          <a:off x="2246719" y="1185309"/>
          <a:ext cx="3370078" cy="104636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it-IT" sz="1400" kern="1200" dirty="0" smtClean="0"/>
            <a:t>MISSIONI/PROGRAMMI (</a:t>
          </a:r>
          <a:r>
            <a:rPr lang="it-IT" sz="1400" kern="1200" dirty="0" err="1" smtClean="0"/>
            <a:t>Mission</a:t>
          </a:r>
          <a:r>
            <a:rPr lang="it-IT" sz="1400" kern="1200" dirty="0" smtClean="0"/>
            <a:t>)</a:t>
          </a:r>
          <a:endParaRPr lang="it-IT" sz="1400" kern="1200" dirty="0"/>
        </a:p>
        <a:p>
          <a:pPr marL="114300" lvl="1" indent="-114300" algn="l" defTabSz="622300">
            <a:lnSpc>
              <a:spcPct val="90000"/>
            </a:lnSpc>
            <a:spcBef>
              <a:spcPct val="0"/>
            </a:spcBef>
            <a:spcAft>
              <a:spcPct val="15000"/>
            </a:spcAft>
            <a:buChar char="••"/>
          </a:pPr>
          <a:r>
            <a:rPr lang="it-IT" sz="1400" kern="1200" dirty="0" smtClean="0"/>
            <a:t>Titoli</a:t>
          </a:r>
          <a:endParaRPr lang="it-IT" sz="1400" kern="1200" dirty="0"/>
        </a:p>
        <a:p>
          <a:pPr marL="114300" lvl="1" indent="-114300" algn="l" defTabSz="622300">
            <a:lnSpc>
              <a:spcPct val="90000"/>
            </a:lnSpc>
            <a:spcBef>
              <a:spcPct val="0"/>
            </a:spcBef>
            <a:spcAft>
              <a:spcPct val="15000"/>
            </a:spcAft>
            <a:buChar char="••"/>
          </a:pPr>
          <a:r>
            <a:rPr lang="it-IT" sz="1400" kern="1200" dirty="0" err="1" smtClean="0">
              <a:solidFill>
                <a:srgbClr val="CC0000"/>
              </a:solidFill>
            </a:rPr>
            <a:t>Macroaggregati</a:t>
          </a:r>
          <a:endParaRPr lang="it-IT" sz="1400" kern="1200" dirty="0">
            <a:solidFill>
              <a:srgbClr val="CC0000"/>
            </a:solidFill>
          </a:endParaRPr>
        </a:p>
        <a:p>
          <a:pPr marL="114300" lvl="1" indent="-114300" algn="l" defTabSz="622300">
            <a:lnSpc>
              <a:spcPct val="90000"/>
            </a:lnSpc>
            <a:spcBef>
              <a:spcPct val="0"/>
            </a:spcBef>
            <a:spcAft>
              <a:spcPct val="15000"/>
            </a:spcAft>
            <a:buChar char="••"/>
          </a:pPr>
          <a:r>
            <a:rPr lang="it-IT" sz="1400" kern="1200" dirty="0" smtClean="0">
              <a:solidFill>
                <a:srgbClr val="CC0000"/>
              </a:solidFill>
            </a:rPr>
            <a:t>Capitoli/Articoli</a:t>
          </a:r>
          <a:endParaRPr lang="it-IT" sz="1400" kern="1200" dirty="0">
            <a:solidFill>
              <a:srgbClr val="CC0000"/>
            </a:solidFill>
          </a:endParaRPr>
        </a:p>
      </dsp:txBody>
      <dsp:txXfrm>
        <a:off x="2246719" y="1316105"/>
        <a:ext cx="2977691" cy="784773"/>
      </dsp:txXfrm>
    </dsp:sp>
    <dsp:sp modelId="{AE75A212-C4F3-401E-ADE5-958CAC3F20A4}">
      <dsp:nvSpPr>
        <dsp:cNvPr id="0" name=""/>
        <dsp:cNvSpPr/>
      </dsp:nvSpPr>
      <dsp:spPr>
        <a:xfrm>
          <a:off x="0" y="1185309"/>
          <a:ext cx="2246719" cy="10463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it-IT" sz="1400" kern="1200" dirty="0" smtClean="0">
              <a:solidFill>
                <a:schemeClr val="tx2"/>
              </a:solidFill>
            </a:rPr>
            <a:t>Spese articolate in</a:t>
          </a:r>
          <a:endParaRPr lang="it-IT" sz="1400" kern="1200" dirty="0">
            <a:solidFill>
              <a:schemeClr val="tx2"/>
            </a:solidFill>
          </a:endParaRPr>
        </a:p>
      </dsp:txBody>
      <dsp:txXfrm>
        <a:off x="51079" y="1236388"/>
        <a:ext cx="2144561" cy="94420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08475" cy="339725"/>
          </a:xfrm>
          <a:prstGeom prst="rect">
            <a:avLst/>
          </a:prstGeom>
          <a:noFill/>
          <a:ln w="9525">
            <a:noFill/>
            <a:miter lim="800000"/>
            <a:headEnd/>
            <a:tailEnd/>
          </a:ln>
          <a:effectLst/>
        </p:spPr>
        <p:txBody>
          <a:bodyPr vert="horz" wrap="square" lIns="95720" tIns="47860" rIns="95720" bIns="47860" numCol="1" anchor="t" anchorCtr="0" compatLnSpc="1">
            <a:prstTxWarp prst="textNoShape">
              <a:avLst/>
            </a:prstTxWarp>
          </a:bodyPr>
          <a:lstStyle>
            <a:lvl1pPr defTabSz="957263" eaLnBrk="0" hangingPunct="0">
              <a:defRPr sz="1300" u="none">
                <a:latin typeface="Times" charset="0"/>
                <a:ea typeface="+mn-ea"/>
                <a:cs typeface="+mn-cs"/>
              </a:defRPr>
            </a:lvl1pPr>
          </a:lstStyle>
          <a:p>
            <a:pPr>
              <a:defRPr/>
            </a:pPr>
            <a:endParaRPr lang="it-IT" altLang="en-US"/>
          </a:p>
        </p:txBody>
      </p:sp>
      <p:sp>
        <p:nvSpPr>
          <p:cNvPr id="6147" name="Rectangle 3"/>
          <p:cNvSpPr>
            <a:spLocks noGrp="1" noChangeArrowheads="1"/>
          </p:cNvSpPr>
          <p:nvPr>
            <p:ph type="dt" sz="quarter" idx="1"/>
          </p:nvPr>
        </p:nvSpPr>
        <p:spPr bwMode="auto">
          <a:xfrm>
            <a:off x="5634038" y="0"/>
            <a:ext cx="4308475" cy="339725"/>
          </a:xfrm>
          <a:prstGeom prst="rect">
            <a:avLst/>
          </a:prstGeom>
          <a:noFill/>
          <a:ln w="9525">
            <a:noFill/>
            <a:miter lim="800000"/>
            <a:headEnd/>
            <a:tailEnd/>
          </a:ln>
          <a:effectLst/>
        </p:spPr>
        <p:txBody>
          <a:bodyPr vert="horz" wrap="square" lIns="95720" tIns="47860" rIns="95720" bIns="47860" numCol="1" anchor="t" anchorCtr="0" compatLnSpc="1">
            <a:prstTxWarp prst="textNoShape">
              <a:avLst/>
            </a:prstTxWarp>
          </a:bodyPr>
          <a:lstStyle>
            <a:lvl1pPr algn="r" defTabSz="957263" eaLnBrk="0" hangingPunct="0">
              <a:defRPr sz="1300" u="none">
                <a:latin typeface="Times" charset="0"/>
                <a:ea typeface="+mn-ea"/>
                <a:cs typeface="+mn-cs"/>
              </a:defRPr>
            </a:lvl1pPr>
          </a:lstStyle>
          <a:p>
            <a:pPr>
              <a:defRPr/>
            </a:pPr>
            <a:endParaRPr lang="it-IT" altLang="en-US"/>
          </a:p>
        </p:txBody>
      </p:sp>
      <p:sp>
        <p:nvSpPr>
          <p:cNvPr id="6148" name="Rectangle 4"/>
          <p:cNvSpPr>
            <a:spLocks noGrp="1" noChangeArrowheads="1"/>
          </p:cNvSpPr>
          <p:nvPr>
            <p:ph type="ftr" sz="quarter" idx="2"/>
          </p:nvPr>
        </p:nvSpPr>
        <p:spPr bwMode="auto">
          <a:xfrm>
            <a:off x="0" y="6470650"/>
            <a:ext cx="4308475" cy="339725"/>
          </a:xfrm>
          <a:prstGeom prst="rect">
            <a:avLst/>
          </a:prstGeom>
          <a:noFill/>
          <a:ln w="9525">
            <a:noFill/>
            <a:miter lim="800000"/>
            <a:headEnd/>
            <a:tailEnd/>
          </a:ln>
          <a:effectLst/>
        </p:spPr>
        <p:txBody>
          <a:bodyPr vert="horz" wrap="square" lIns="95720" tIns="47860" rIns="95720" bIns="47860" numCol="1" anchor="b" anchorCtr="0" compatLnSpc="1">
            <a:prstTxWarp prst="textNoShape">
              <a:avLst/>
            </a:prstTxWarp>
          </a:bodyPr>
          <a:lstStyle>
            <a:lvl1pPr defTabSz="957263" eaLnBrk="0" hangingPunct="0">
              <a:defRPr sz="1300" u="none">
                <a:latin typeface="Times" charset="0"/>
                <a:ea typeface="+mn-ea"/>
                <a:cs typeface="+mn-cs"/>
              </a:defRPr>
            </a:lvl1pPr>
          </a:lstStyle>
          <a:p>
            <a:pPr>
              <a:defRPr/>
            </a:pPr>
            <a:endParaRPr lang="it-IT" altLang="en-US"/>
          </a:p>
        </p:txBody>
      </p:sp>
      <p:sp>
        <p:nvSpPr>
          <p:cNvPr id="6149" name="Rectangle 5"/>
          <p:cNvSpPr>
            <a:spLocks noGrp="1" noChangeArrowheads="1"/>
          </p:cNvSpPr>
          <p:nvPr>
            <p:ph type="sldNum" sz="quarter" idx="3"/>
          </p:nvPr>
        </p:nvSpPr>
        <p:spPr bwMode="auto">
          <a:xfrm>
            <a:off x="5634038" y="6470650"/>
            <a:ext cx="4308475" cy="339725"/>
          </a:xfrm>
          <a:prstGeom prst="rect">
            <a:avLst/>
          </a:prstGeom>
          <a:noFill/>
          <a:ln w="9525">
            <a:noFill/>
            <a:miter lim="800000"/>
            <a:headEnd/>
            <a:tailEnd/>
          </a:ln>
          <a:effectLst/>
        </p:spPr>
        <p:txBody>
          <a:bodyPr vert="horz" wrap="square" lIns="95720" tIns="47860" rIns="95720" bIns="47860" numCol="1" anchor="b" anchorCtr="0" compatLnSpc="1">
            <a:prstTxWarp prst="textNoShape">
              <a:avLst/>
            </a:prstTxWarp>
          </a:bodyPr>
          <a:lstStyle>
            <a:lvl1pPr algn="r" defTabSz="957263" eaLnBrk="0" hangingPunct="0">
              <a:defRPr sz="1300" u="none">
                <a:latin typeface="Times" pitchFamily="1" charset="0"/>
                <a:ea typeface="ＭＳ Ｐゴシック" pitchFamily="1" charset="-128"/>
                <a:cs typeface="+mn-cs"/>
              </a:defRPr>
            </a:lvl1pPr>
          </a:lstStyle>
          <a:p>
            <a:pPr>
              <a:defRPr/>
            </a:pPr>
            <a:fld id="{FAEACDB1-F4D1-425B-AEE9-F94D5C751BFC}" type="slidenum">
              <a:rPr lang="it-IT"/>
              <a:pPr>
                <a:defRPr/>
              </a:pPr>
              <a:t>‹N›</a:t>
            </a:fld>
            <a:endParaRPr lang="it-IT"/>
          </a:p>
        </p:txBody>
      </p:sp>
    </p:spTree>
    <p:extLst>
      <p:ext uri="{BB962C8B-B14F-4D97-AF65-F5344CB8AC3E}">
        <p14:creationId xmlns:p14="http://schemas.microsoft.com/office/powerpoint/2010/main" val="10436182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4308475" cy="339725"/>
          </a:xfrm>
          <a:prstGeom prst="rect">
            <a:avLst/>
          </a:prstGeom>
          <a:noFill/>
          <a:ln w="9525">
            <a:noFill/>
            <a:miter lim="800000"/>
            <a:headEnd/>
            <a:tailEnd/>
          </a:ln>
          <a:effectLst/>
        </p:spPr>
        <p:txBody>
          <a:bodyPr vert="horz" wrap="square" lIns="95720" tIns="47860" rIns="95720" bIns="47860" numCol="1" anchor="t" anchorCtr="0" compatLnSpc="1">
            <a:prstTxWarp prst="textNoShape">
              <a:avLst/>
            </a:prstTxWarp>
          </a:bodyPr>
          <a:lstStyle>
            <a:lvl1pPr defTabSz="957263" eaLnBrk="0" hangingPunct="0">
              <a:defRPr sz="1300" u="none">
                <a:latin typeface="Times" charset="0"/>
                <a:ea typeface="+mn-ea"/>
                <a:cs typeface="+mn-cs"/>
              </a:defRPr>
            </a:lvl1pPr>
          </a:lstStyle>
          <a:p>
            <a:pPr>
              <a:defRPr/>
            </a:pPr>
            <a:endParaRPr lang="it-IT" altLang="en-US"/>
          </a:p>
        </p:txBody>
      </p:sp>
      <p:sp>
        <p:nvSpPr>
          <p:cNvPr id="8195" name="Rectangle 3"/>
          <p:cNvSpPr>
            <a:spLocks noGrp="1" noChangeArrowheads="1"/>
          </p:cNvSpPr>
          <p:nvPr>
            <p:ph type="dt" idx="1"/>
          </p:nvPr>
        </p:nvSpPr>
        <p:spPr bwMode="auto">
          <a:xfrm>
            <a:off x="5634038" y="0"/>
            <a:ext cx="4308475" cy="339725"/>
          </a:xfrm>
          <a:prstGeom prst="rect">
            <a:avLst/>
          </a:prstGeom>
          <a:noFill/>
          <a:ln w="9525">
            <a:noFill/>
            <a:miter lim="800000"/>
            <a:headEnd/>
            <a:tailEnd/>
          </a:ln>
          <a:effectLst/>
        </p:spPr>
        <p:txBody>
          <a:bodyPr vert="horz" wrap="square" lIns="95720" tIns="47860" rIns="95720" bIns="47860" numCol="1" anchor="t" anchorCtr="0" compatLnSpc="1">
            <a:prstTxWarp prst="textNoShape">
              <a:avLst/>
            </a:prstTxWarp>
          </a:bodyPr>
          <a:lstStyle>
            <a:lvl1pPr algn="r" defTabSz="957263" eaLnBrk="0" hangingPunct="0">
              <a:defRPr sz="1300" u="none">
                <a:latin typeface="Times" charset="0"/>
                <a:ea typeface="+mn-ea"/>
                <a:cs typeface="+mn-cs"/>
              </a:defRPr>
            </a:lvl1pPr>
          </a:lstStyle>
          <a:p>
            <a:pPr>
              <a:defRPr/>
            </a:pPr>
            <a:endParaRPr lang="it-IT" altLang="en-US"/>
          </a:p>
        </p:txBody>
      </p:sp>
      <p:sp>
        <p:nvSpPr>
          <p:cNvPr id="13316" name="Rectangle 4"/>
          <p:cNvSpPr>
            <a:spLocks noGrp="1" noRot="1" noChangeAspect="1" noChangeArrowheads="1" noTextEdit="1"/>
          </p:cNvSpPr>
          <p:nvPr>
            <p:ph type="sldImg" idx="2"/>
          </p:nvPr>
        </p:nvSpPr>
        <p:spPr bwMode="auto">
          <a:xfrm>
            <a:off x="3128963" y="511175"/>
            <a:ext cx="3687762" cy="25527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1325563" y="3235325"/>
            <a:ext cx="7291387" cy="3063875"/>
          </a:xfrm>
          <a:prstGeom prst="rect">
            <a:avLst/>
          </a:prstGeom>
          <a:noFill/>
          <a:ln w="9525">
            <a:noFill/>
            <a:miter lim="800000"/>
            <a:headEnd/>
            <a:tailEnd/>
          </a:ln>
          <a:effectLst/>
        </p:spPr>
        <p:txBody>
          <a:bodyPr vert="horz" wrap="square" lIns="95720" tIns="47860" rIns="95720" bIns="47860" numCol="1" anchor="t" anchorCtr="0" compatLnSpc="1">
            <a:prstTxWarp prst="textNoShape">
              <a:avLst/>
            </a:prstTxWarp>
          </a:bodyPr>
          <a:lstStyle/>
          <a:p>
            <a:pPr lvl="0"/>
            <a:r>
              <a:rPr lang="it-IT" altLang="en-US" noProof="0" smtClean="0"/>
              <a:t>Fare clic per modificare gli stili del testo dello schema</a:t>
            </a:r>
          </a:p>
          <a:p>
            <a:pPr lvl="1"/>
            <a:r>
              <a:rPr lang="it-IT" altLang="en-US" noProof="0" smtClean="0"/>
              <a:t>Secondo livello</a:t>
            </a:r>
          </a:p>
          <a:p>
            <a:pPr lvl="2"/>
            <a:r>
              <a:rPr lang="it-IT" altLang="en-US" noProof="0" smtClean="0"/>
              <a:t>Terzo livello</a:t>
            </a:r>
          </a:p>
          <a:p>
            <a:pPr lvl="3"/>
            <a:r>
              <a:rPr lang="it-IT" altLang="en-US" noProof="0" smtClean="0"/>
              <a:t>Quarto livello</a:t>
            </a:r>
          </a:p>
          <a:p>
            <a:pPr lvl="4"/>
            <a:r>
              <a:rPr lang="it-IT" altLang="en-US" noProof="0" smtClean="0"/>
              <a:t>Quinto livello</a:t>
            </a:r>
          </a:p>
        </p:txBody>
      </p:sp>
      <p:sp>
        <p:nvSpPr>
          <p:cNvPr id="8198" name="Rectangle 6"/>
          <p:cNvSpPr>
            <a:spLocks noGrp="1" noChangeArrowheads="1"/>
          </p:cNvSpPr>
          <p:nvPr>
            <p:ph type="ftr" sz="quarter" idx="4"/>
          </p:nvPr>
        </p:nvSpPr>
        <p:spPr bwMode="auto">
          <a:xfrm>
            <a:off x="0" y="6470650"/>
            <a:ext cx="4308475" cy="339725"/>
          </a:xfrm>
          <a:prstGeom prst="rect">
            <a:avLst/>
          </a:prstGeom>
          <a:noFill/>
          <a:ln w="9525">
            <a:noFill/>
            <a:miter lim="800000"/>
            <a:headEnd/>
            <a:tailEnd/>
          </a:ln>
          <a:effectLst/>
        </p:spPr>
        <p:txBody>
          <a:bodyPr vert="horz" wrap="square" lIns="95720" tIns="47860" rIns="95720" bIns="47860" numCol="1" anchor="b" anchorCtr="0" compatLnSpc="1">
            <a:prstTxWarp prst="textNoShape">
              <a:avLst/>
            </a:prstTxWarp>
          </a:bodyPr>
          <a:lstStyle>
            <a:lvl1pPr defTabSz="957263" eaLnBrk="0" hangingPunct="0">
              <a:defRPr sz="1300" u="none">
                <a:latin typeface="Times" charset="0"/>
                <a:ea typeface="+mn-ea"/>
                <a:cs typeface="+mn-cs"/>
              </a:defRPr>
            </a:lvl1pPr>
          </a:lstStyle>
          <a:p>
            <a:pPr>
              <a:defRPr/>
            </a:pPr>
            <a:endParaRPr lang="it-IT" altLang="en-US"/>
          </a:p>
        </p:txBody>
      </p:sp>
      <p:sp>
        <p:nvSpPr>
          <p:cNvPr id="8199" name="Rectangle 7"/>
          <p:cNvSpPr>
            <a:spLocks noGrp="1" noChangeArrowheads="1"/>
          </p:cNvSpPr>
          <p:nvPr>
            <p:ph type="sldNum" sz="quarter" idx="5"/>
          </p:nvPr>
        </p:nvSpPr>
        <p:spPr bwMode="auto">
          <a:xfrm>
            <a:off x="5634038" y="6470650"/>
            <a:ext cx="4308475" cy="339725"/>
          </a:xfrm>
          <a:prstGeom prst="rect">
            <a:avLst/>
          </a:prstGeom>
          <a:noFill/>
          <a:ln w="9525">
            <a:noFill/>
            <a:miter lim="800000"/>
            <a:headEnd/>
            <a:tailEnd/>
          </a:ln>
          <a:effectLst/>
        </p:spPr>
        <p:txBody>
          <a:bodyPr vert="horz" wrap="square" lIns="95720" tIns="47860" rIns="95720" bIns="47860" numCol="1" anchor="b" anchorCtr="0" compatLnSpc="1">
            <a:prstTxWarp prst="textNoShape">
              <a:avLst/>
            </a:prstTxWarp>
          </a:bodyPr>
          <a:lstStyle>
            <a:lvl1pPr algn="r" defTabSz="957263" eaLnBrk="0" hangingPunct="0">
              <a:defRPr sz="1300" u="none">
                <a:latin typeface="Times" pitchFamily="1" charset="0"/>
                <a:ea typeface="ＭＳ Ｐゴシック" pitchFamily="1" charset="-128"/>
                <a:cs typeface="+mn-cs"/>
              </a:defRPr>
            </a:lvl1pPr>
          </a:lstStyle>
          <a:p>
            <a:pPr>
              <a:defRPr/>
            </a:pPr>
            <a:fld id="{6BA406EA-1CBB-4223-997E-5752F4746568}" type="slidenum">
              <a:rPr lang="it-IT"/>
              <a:pPr>
                <a:defRPr/>
              </a:pPr>
              <a:t>‹N›</a:t>
            </a:fld>
            <a:endParaRPr lang="it-IT"/>
          </a:p>
        </p:txBody>
      </p:sp>
    </p:spTree>
    <p:extLst>
      <p:ext uri="{BB962C8B-B14F-4D97-AF65-F5344CB8AC3E}">
        <p14:creationId xmlns:p14="http://schemas.microsoft.com/office/powerpoint/2010/main" val="42038107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Times"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Times"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Times"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5DFF806B-2733-49FE-9259-DDC4A3304156}" type="slidenum">
              <a:rPr lang="it-IT" smtClean="0">
                <a:latin typeface="Times"/>
                <a:ea typeface="ＭＳ Ｐゴシック"/>
                <a:cs typeface="ＭＳ Ｐゴシック"/>
              </a:rPr>
              <a:pPr/>
              <a:t>0</a:t>
            </a:fld>
            <a:endParaRPr lang="it-IT" smtClean="0">
              <a:latin typeface="Times"/>
              <a:ea typeface="ＭＳ Ｐゴシック"/>
              <a:cs typeface="ＭＳ Ｐゴシック"/>
            </a:endParaRPr>
          </a:p>
        </p:txBody>
      </p:sp>
      <p:sp>
        <p:nvSpPr>
          <p:cNvPr id="16386" name="Rectangle 7"/>
          <p:cNvSpPr txBox="1">
            <a:spLocks noGrp="1" noChangeArrowheads="1"/>
          </p:cNvSpPr>
          <p:nvPr/>
        </p:nvSpPr>
        <p:spPr bwMode="auto">
          <a:xfrm>
            <a:off x="5634038" y="6470650"/>
            <a:ext cx="4308475" cy="339725"/>
          </a:xfrm>
          <a:prstGeom prst="rect">
            <a:avLst/>
          </a:prstGeom>
          <a:noFill/>
          <a:ln w="9525">
            <a:noFill/>
            <a:miter lim="800000"/>
            <a:headEnd/>
            <a:tailEnd/>
          </a:ln>
        </p:spPr>
        <p:txBody>
          <a:bodyPr lIns="99048" tIns="49524" rIns="99048" bIns="49524" anchor="b"/>
          <a:lstStyle/>
          <a:p>
            <a:pPr algn="r" defTabSz="990600" eaLnBrk="0" hangingPunct="0"/>
            <a:fld id="{256E7E38-F837-48E5-9213-52105DA2AFD8}" type="slidenum">
              <a:rPr lang="it-IT" sz="1300" u="none"/>
              <a:pPr algn="r" defTabSz="990600" eaLnBrk="0" hangingPunct="0"/>
              <a:t>0</a:t>
            </a:fld>
            <a:endParaRPr lang="it-IT" sz="1300" u="none"/>
          </a:p>
        </p:txBody>
      </p:sp>
      <p:sp>
        <p:nvSpPr>
          <p:cNvPr id="16387" name="Rectangle 2"/>
          <p:cNvSpPr>
            <a:spLocks noGrp="1" noRot="1" noChangeAspect="1" noChangeArrowheads="1" noTextEdit="1"/>
          </p:cNvSpPr>
          <p:nvPr>
            <p:ph type="sldImg"/>
          </p:nvPr>
        </p:nvSpPr>
        <p:spPr>
          <a:xfrm>
            <a:off x="3130550" y="511175"/>
            <a:ext cx="3686175" cy="2552700"/>
          </a:xfrm>
          <a:ln/>
        </p:spPr>
      </p:sp>
      <p:sp>
        <p:nvSpPr>
          <p:cNvPr id="16388" name="Rectangle 3"/>
          <p:cNvSpPr>
            <a:spLocks noGrp="1" noChangeArrowheads="1"/>
          </p:cNvSpPr>
          <p:nvPr>
            <p:ph type="body" idx="1"/>
          </p:nvPr>
        </p:nvSpPr>
        <p:spPr>
          <a:noFill/>
          <a:ln/>
        </p:spPr>
        <p:txBody>
          <a:bodyPr lIns="99048" tIns="49524" rIns="99048" bIns="49524"/>
          <a:lstStyle/>
          <a:p>
            <a:endParaRPr lang="it-IT" smtClean="0">
              <a:latin typeface="Times"/>
              <a:ea typeface="ＭＳ Ｐゴシック"/>
              <a:cs typeface="ＭＳ Ｐゴシック"/>
            </a:endParaRPr>
          </a:p>
        </p:txBody>
      </p:sp>
      <p:sp>
        <p:nvSpPr>
          <p:cNvPr id="6" name="Segnaposto piè di pagina 5"/>
          <p:cNvSpPr>
            <a:spLocks noGrp="1"/>
          </p:cNvSpPr>
          <p:nvPr>
            <p:ph type="ftr" sz="quarter" idx="4"/>
          </p:nvPr>
        </p:nvSpPr>
        <p:spPr/>
        <p:txBody>
          <a:bodyPr/>
          <a:lstStyle/>
          <a:p>
            <a:pPr>
              <a:defRPr/>
            </a:pPr>
            <a:endParaRPr lang="it-IT"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6A99EE6C-965A-4E03-94C5-75CB63D411AE}" type="slidenum">
              <a:rPr lang="it-IT" smtClean="0">
                <a:latin typeface="Times"/>
                <a:ea typeface="ＭＳ Ｐゴシック"/>
                <a:cs typeface="ＭＳ Ｐゴシック"/>
              </a:rPr>
              <a:pPr/>
              <a:t>3</a:t>
            </a:fld>
            <a:endParaRPr lang="it-IT" smtClean="0">
              <a:latin typeface="Times"/>
              <a:ea typeface="ＭＳ Ｐゴシック"/>
              <a:cs typeface="ＭＳ Ｐゴシック"/>
            </a:endParaRPr>
          </a:p>
        </p:txBody>
      </p:sp>
      <p:sp>
        <p:nvSpPr>
          <p:cNvPr id="20482" name="Rectangle 7"/>
          <p:cNvSpPr txBox="1">
            <a:spLocks noGrp="1" noChangeArrowheads="1"/>
          </p:cNvSpPr>
          <p:nvPr/>
        </p:nvSpPr>
        <p:spPr bwMode="auto">
          <a:xfrm>
            <a:off x="5634038" y="6470650"/>
            <a:ext cx="4308475" cy="339725"/>
          </a:xfrm>
          <a:prstGeom prst="rect">
            <a:avLst/>
          </a:prstGeom>
          <a:noFill/>
          <a:ln w="9525">
            <a:noFill/>
            <a:miter lim="800000"/>
            <a:headEnd/>
            <a:tailEnd/>
          </a:ln>
        </p:spPr>
        <p:txBody>
          <a:bodyPr lIns="99048" tIns="49524" rIns="99048" bIns="49524" anchor="b"/>
          <a:lstStyle/>
          <a:p>
            <a:pPr algn="r" defTabSz="990600" eaLnBrk="0" hangingPunct="0"/>
            <a:fld id="{BBC59470-BD9D-4310-9868-39A8BFCA256A}" type="slidenum">
              <a:rPr lang="it-IT" sz="1300" u="none"/>
              <a:pPr algn="r" defTabSz="990600" eaLnBrk="0" hangingPunct="0"/>
              <a:t>3</a:t>
            </a:fld>
            <a:endParaRPr lang="it-IT" sz="1300" u="none"/>
          </a:p>
        </p:txBody>
      </p:sp>
      <p:sp>
        <p:nvSpPr>
          <p:cNvPr id="20483" name="Rectangle 2"/>
          <p:cNvSpPr>
            <a:spLocks noGrp="1" noRot="1" noChangeAspect="1" noChangeArrowheads="1" noTextEdit="1"/>
          </p:cNvSpPr>
          <p:nvPr>
            <p:ph type="sldImg"/>
          </p:nvPr>
        </p:nvSpPr>
        <p:spPr>
          <a:xfrm>
            <a:off x="3130550" y="511175"/>
            <a:ext cx="3686175" cy="2552700"/>
          </a:xfrm>
          <a:ln/>
        </p:spPr>
      </p:sp>
      <p:sp>
        <p:nvSpPr>
          <p:cNvPr id="20484" name="Rectangle 3"/>
          <p:cNvSpPr>
            <a:spLocks noGrp="1" noChangeArrowheads="1"/>
          </p:cNvSpPr>
          <p:nvPr>
            <p:ph type="body" idx="1"/>
          </p:nvPr>
        </p:nvSpPr>
        <p:spPr>
          <a:noFill/>
          <a:ln/>
        </p:spPr>
        <p:txBody>
          <a:bodyPr lIns="99048" tIns="49524" rIns="99048" bIns="49524"/>
          <a:lstStyle/>
          <a:p>
            <a:endParaRPr lang="it-IT" smtClean="0">
              <a:latin typeface="Times"/>
              <a:ea typeface="ＭＳ Ｐゴシック"/>
              <a:cs typeface="ＭＳ Ｐゴシック"/>
            </a:endParaRPr>
          </a:p>
        </p:txBody>
      </p:sp>
      <p:sp>
        <p:nvSpPr>
          <p:cNvPr id="6" name="Segnaposto piè di pagina 5"/>
          <p:cNvSpPr>
            <a:spLocks noGrp="1"/>
          </p:cNvSpPr>
          <p:nvPr>
            <p:ph type="ftr" sz="quarter" idx="4"/>
          </p:nvPr>
        </p:nvSpPr>
        <p:spPr/>
        <p:txBody>
          <a:bodyPr/>
          <a:lstStyle/>
          <a:p>
            <a:pPr>
              <a:defRPr/>
            </a:pPr>
            <a:endParaRPr lang="it-IT"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615FDB96-CF52-48EF-A5BA-45427437E234}" type="slidenum">
              <a:rPr lang="it-IT" smtClean="0">
                <a:latin typeface="Times"/>
                <a:ea typeface="ＭＳ Ｐゴシック"/>
                <a:cs typeface="ＭＳ Ｐゴシック"/>
              </a:rPr>
              <a:pPr/>
              <a:t>4</a:t>
            </a:fld>
            <a:endParaRPr lang="it-IT" smtClean="0">
              <a:latin typeface="Times"/>
              <a:ea typeface="ＭＳ Ｐゴシック"/>
              <a:cs typeface="ＭＳ Ｐゴシック"/>
            </a:endParaRPr>
          </a:p>
        </p:txBody>
      </p:sp>
      <p:sp>
        <p:nvSpPr>
          <p:cNvPr id="22530" name="Rectangle 7"/>
          <p:cNvSpPr txBox="1">
            <a:spLocks noGrp="1" noChangeArrowheads="1"/>
          </p:cNvSpPr>
          <p:nvPr/>
        </p:nvSpPr>
        <p:spPr bwMode="auto">
          <a:xfrm>
            <a:off x="5634038" y="6470650"/>
            <a:ext cx="4308475" cy="339725"/>
          </a:xfrm>
          <a:prstGeom prst="rect">
            <a:avLst/>
          </a:prstGeom>
          <a:noFill/>
          <a:ln w="9525">
            <a:noFill/>
            <a:miter lim="800000"/>
            <a:headEnd/>
            <a:tailEnd/>
          </a:ln>
        </p:spPr>
        <p:txBody>
          <a:bodyPr lIns="99048" tIns="49524" rIns="99048" bIns="49524" anchor="b"/>
          <a:lstStyle/>
          <a:p>
            <a:pPr algn="r" defTabSz="990600" eaLnBrk="0" hangingPunct="0"/>
            <a:fld id="{8558D081-EF62-475A-8C5F-1949133AF7E4}" type="slidenum">
              <a:rPr lang="it-IT" sz="1300" u="none"/>
              <a:pPr algn="r" defTabSz="990600" eaLnBrk="0" hangingPunct="0"/>
              <a:t>4</a:t>
            </a:fld>
            <a:endParaRPr lang="it-IT" sz="1300" u="none"/>
          </a:p>
        </p:txBody>
      </p:sp>
      <p:sp>
        <p:nvSpPr>
          <p:cNvPr id="22531" name="Rectangle 2"/>
          <p:cNvSpPr>
            <a:spLocks noGrp="1" noRot="1" noChangeAspect="1" noChangeArrowheads="1" noTextEdit="1"/>
          </p:cNvSpPr>
          <p:nvPr>
            <p:ph type="sldImg"/>
          </p:nvPr>
        </p:nvSpPr>
        <p:spPr>
          <a:xfrm>
            <a:off x="3130550" y="511175"/>
            <a:ext cx="3686175" cy="2552700"/>
          </a:xfrm>
          <a:ln/>
        </p:spPr>
      </p:sp>
      <p:sp>
        <p:nvSpPr>
          <p:cNvPr id="22532" name="Rectangle 3"/>
          <p:cNvSpPr>
            <a:spLocks noGrp="1" noChangeArrowheads="1"/>
          </p:cNvSpPr>
          <p:nvPr>
            <p:ph type="body" idx="1"/>
          </p:nvPr>
        </p:nvSpPr>
        <p:spPr>
          <a:noFill/>
          <a:ln/>
        </p:spPr>
        <p:txBody>
          <a:bodyPr lIns="99048" tIns="49524" rIns="99048" bIns="49524"/>
          <a:lstStyle/>
          <a:p>
            <a:endParaRPr lang="it-IT" smtClean="0">
              <a:latin typeface="Times"/>
              <a:ea typeface="ＭＳ Ｐゴシック"/>
              <a:cs typeface="ＭＳ Ｐゴシック"/>
            </a:endParaRPr>
          </a:p>
        </p:txBody>
      </p:sp>
      <p:sp>
        <p:nvSpPr>
          <p:cNvPr id="6" name="Segnaposto piè di pagina 5"/>
          <p:cNvSpPr>
            <a:spLocks noGrp="1"/>
          </p:cNvSpPr>
          <p:nvPr>
            <p:ph type="ftr" sz="quarter" idx="4"/>
          </p:nvPr>
        </p:nvSpPr>
        <p:spPr/>
        <p:txBody>
          <a:bodyPr/>
          <a:lstStyle/>
          <a:p>
            <a:pPr>
              <a:defRPr/>
            </a:pPr>
            <a:endParaRPr lang="it-IT"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E23EA264-4691-472E-BC2E-0BB8206727A6}" type="slidenum">
              <a:rPr lang="it-IT" smtClean="0">
                <a:latin typeface="Times"/>
                <a:ea typeface="ＭＳ Ｐゴシック"/>
                <a:cs typeface="ＭＳ Ｐゴシック"/>
              </a:rPr>
              <a:pPr/>
              <a:t>5</a:t>
            </a:fld>
            <a:endParaRPr lang="it-IT" smtClean="0">
              <a:latin typeface="Times"/>
              <a:ea typeface="ＭＳ Ｐゴシック"/>
              <a:cs typeface="ＭＳ Ｐゴシック"/>
            </a:endParaRPr>
          </a:p>
        </p:txBody>
      </p:sp>
      <p:sp>
        <p:nvSpPr>
          <p:cNvPr id="24578" name="Rectangle 7"/>
          <p:cNvSpPr txBox="1">
            <a:spLocks noGrp="1" noChangeArrowheads="1"/>
          </p:cNvSpPr>
          <p:nvPr/>
        </p:nvSpPr>
        <p:spPr bwMode="auto">
          <a:xfrm>
            <a:off x="5634038" y="6470650"/>
            <a:ext cx="4308475" cy="339725"/>
          </a:xfrm>
          <a:prstGeom prst="rect">
            <a:avLst/>
          </a:prstGeom>
          <a:noFill/>
          <a:ln w="9525">
            <a:noFill/>
            <a:miter lim="800000"/>
            <a:headEnd/>
            <a:tailEnd/>
          </a:ln>
        </p:spPr>
        <p:txBody>
          <a:bodyPr lIns="99048" tIns="49524" rIns="99048" bIns="49524" anchor="b"/>
          <a:lstStyle/>
          <a:p>
            <a:pPr algn="r" defTabSz="990600" eaLnBrk="0" hangingPunct="0"/>
            <a:fld id="{09982DC2-CA8A-4807-A1AF-2654FC5E4276}" type="slidenum">
              <a:rPr lang="it-IT" sz="1300" u="none"/>
              <a:pPr algn="r" defTabSz="990600" eaLnBrk="0" hangingPunct="0"/>
              <a:t>5</a:t>
            </a:fld>
            <a:endParaRPr lang="it-IT" sz="1300" u="none"/>
          </a:p>
        </p:txBody>
      </p:sp>
      <p:sp>
        <p:nvSpPr>
          <p:cNvPr id="24579" name="Rectangle 2"/>
          <p:cNvSpPr>
            <a:spLocks noGrp="1" noRot="1" noChangeAspect="1" noChangeArrowheads="1" noTextEdit="1"/>
          </p:cNvSpPr>
          <p:nvPr>
            <p:ph type="sldImg"/>
          </p:nvPr>
        </p:nvSpPr>
        <p:spPr>
          <a:xfrm>
            <a:off x="3130550" y="511175"/>
            <a:ext cx="3686175" cy="2552700"/>
          </a:xfrm>
          <a:ln/>
        </p:spPr>
      </p:sp>
      <p:sp>
        <p:nvSpPr>
          <p:cNvPr id="24580" name="Rectangle 3"/>
          <p:cNvSpPr>
            <a:spLocks noGrp="1" noChangeArrowheads="1"/>
          </p:cNvSpPr>
          <p:nvPr>
            <p:ph type="body" idx="1"/>
          </p:nvPr>
        </p:nvSpPr>
        <p:spPr>
          <a:noFill/>
          <a:ln/>
        </p:spPr>
        <p:txBody>
          <a:bodyPr lIns="99048" tIns="49524" rIns="99048" bIns="49524"/>
          <a:lstStyle/>
          <a:p>
            <a:endParaRPr lang="it-IT" smtClean="0">
              <a:latin typeface="Times"/>
              <a:ea typeface="ＭＳ Ｐゴシック"/>
              <a:cs typeface="ＭＳ Ｐゴシック"/>
            </a:endParaRPr>
          </a:p>
        </p:txBody>
      </p:sp>
      <p:sp>
        <p:nvSpPr>
          <p:cNvPr id="6" name="Segnaposto piè di pagina 5"/>
          <p:cNvSpPr>
            <a:spLocks noGrp="1"/>
          </p:cNvSpPr>
          <p:nvPr>
            <p:ph type="ftr" sz="quarter" idx="4"/>
          </p:nvPr>
        </p:nvSpPr>
        <p:spPr/>
        <p:txBody>
          <a:bodyPr/>
          <a:lstStyle/>
          <a:p>
            <a:pPr>
              <a:defRPr/>
            </a:pPr>
            <a:endParaRPr lang="it-IT"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D3DF3663-9418-439C-B6A1-8095E0E5C376}" type="slidenum">
              <a:rPr lang="it-IT" smtClean="0">
                <a:latin typeface="Times"/>
                <a:ea typeface="ＭＳ Ｐゴシック"/>
                <a:cs typeface="ＭＳ Ｐゴシック"/>
              </a:rPr>
              <a:pPr/>
              <a:t>9</a:t>
            </a:fld>
            <a:endParaRPr lang="it-IT" smtClean="0">
              <a:latin typeface="Times"/>
              <a:ea typeface="ＭＳ Ｐゴシック"/>
              <a:cs typeface="ＭＳ Ｐゴシック"/>
            </a:endParaRPr>
          </a:p>
        </p:txBody>
      </p:sp>
      <p:sp>
        <p:nvSpPr>
          <p:cNvPr id="26626" name="Rectangle 7"/>
          <p:cNvSpPr txBox="1">
            <a:spLocks noGrp="1" noChangeArrowheads="1"/>
          </p:cNvSpPr>
          <p:nvPr/>
        </p:nvSpPr>
        <p:spPr bwMode="auto">
          <a:xfrm>
            <a:off x="5634038" y="6470650"/>
            <a:ext cx="4308475" cy="339725"/>
          </a:xfrm>
          <a:prstGeom prst="rect">
            <a:avLst/>
          </a:prstGeom>
          <a:noFill/>
          <a:ln w="9525">
            <a:noFill/>
            <a:miter lim="800000"/>
            <a:headEnd/>
            <a:tailEnd/>
          </a:ln>
        </p:spPr>
        <p:txBody>
          <a:bodyPr lIns="99048" tIns="49524" rIns="99048" bIns="49524" anchor="b"/>
          <a:lstStyle/>
          <a:p>
            <a:pPr algn="r" defTabSz="990600" eaLnBrk="0" hangingPunct="0"/>
            <a:fld id="{3AD6A098-EDC6-4185-B9BD-65DF7377B0EF}" type="slidenum">
              <a:rPr lang="it-IT" sz="1300" u="none"/>
              <a:pPr algn="r" defTabSz="990600" eaLnBrk="0" hangingPunct="0"/>
              <a:t>9</a:t>
            </a:fld>
            <a:endParaRPr lang="it-IT" sz="1300" u="none"/>
          </a:p>
        </p:txBody>
      </p:sp>
      <p:sp>
        <p:nvSpPr>
          <p:cNvPr id="26627" name="Rectangle 2"/>
          <p:cNvSpPr>
            <a:spLocks noGrp="1" noRot="1" noChangeAspect="1" noChangeArrowheads="1" noTextEdit="1"/>
          </p:cNvSpPr>
          <p:nvPr>
            <p:ph type="sldImg"/>
          </p:nvPr>
        </p:nvSpPr>
        <p:spPr>
          <a:xfrm>
            <a:off x="3130550" y="511175"/>
            <a:ext cx="3686175" cy="2552700"/>
          </a:xfrm>
          <a:ln/>
        </p:spPr>
      </p:sp>
      <p:sp>
        <p:nvSpPr>
          <p:cNvPr id="26628" name="Rectangle 3"/>
          <p:cNvSpPr>
            <a:spLocks noGrp="1" noChangeArrowheads="1"/>
          </p:cNvSpPr>
          <p:nvPr>
            <p:ph type="body" idx="1"/>
          </p:nvPr>
        </p:nvSpPr>
        <p:spPr>
          <a:noFill/>
          <a:ln/>
        </p:spPr>
        <p:txBody>
          <a:bodyPr lIns="99048" tIns="49524" rIns="99048" bIns="49524"/>
          <a:lstStyle/>
          <a:p>
            <a:endParaRPr lang="it-IT" smtClean="0">
              <a:latin typeface="Times"/>
              <a:ea typeface="ＭＳ Ｐゴシック"/>
              <a:cs typeface="ＭＳ Ｐゴシック"/>
            </a:endParaRPr>
          </a:p>
        </p:txBody>
      </p:sp>
      <p:sp>
        <p:nvSpPr>
          <p:cNvPr id="6" name="Segnaposto piè di pagina 5"/>
          <p:cNvSpPr>
            <a:spLocks noGrp="1"/>
          </p:cNvSpPr>
          <p:nvPr>
            <p:ph type="ftr" sz="quarter" idx="4"/>
          </p:nvPr>
        </p:nvSpPr>
        <p:spPr/>
        <p:txBody>
          <a:bodyPr/>
          <a:lstStyle/>
          <a:p>
            <a:pPr>
              <a:defRPr/>
            </a:pPr>
            <a:endParaRPr lang="it-IT"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xfrm>
            <a:off x="3125788" y="509588"/>
            <a:ext cx="3692525" cy="2557462"/>
          </a:xfrm>
          <a:ln/>
        </p:spPr>
      </p:sp>
      <p:sp>
        <p:nvSpPr>
          <p:cNvPr id="28674" name="Rectangle 3"/>
          <p:cNvSpPr>
            <a:spLocks noGrp="1" noChangeArrowheads="1"/>
          </p:cNvSpPr>
          <p:nvPr>
            <p:ph type="body" idx="1"/>
          </p:nvPr>
        </p:nvSpPr>
        <p:spPr>
          <a:xfrm>
            <a:off x="1322388" y="3233738"/>
            <a:ext cx="7297737" cy="3068637"/>
          </a:xfrm>
          <a:noFill/>
          <a:ln/>
        </p:spPr>
        <p:txBody>
          <a:bodyPr/>
          <a:lstStyle/>
          <a:p>
            <a:pPr eaLnBrk="1" hangingPunct="1"/>
            <a:endParaRPr lang="en-GB" smtClean="0">
              <a:latin typeface="Times"/>
              <a:ea typeface="ＭＳ Ｐゴシック"/>
              <a:cs typeface="ＭＳ Ｐゴシック"/>
            </a:endParaRPr>
          </a:p>
        </p:txBody>
      </p:sp>
      <p:sp>
        <p:nvSpPr>
          <p:cNvPr id="4" name="Segnaposto piè di pagina 3"/>
          <p:cNvSpPr>
            <a:spLocks noGrp="1"/>
          </p:cNvSpPr>
          <p:nvPr>
            <p:ph type="ftr" sz="quarter" idx="4"/>
          </p:nvPr>
        </p:nvSpPr>
        <p:spPr/>
        <p:txBody>
          <a:bodyPr/>
          <a:lstStyle/>
          <a:p>
            <a:pPr>
              <a:defRPr/>
            </a:pPr>
            <a:endParaRPr lang="it-IT"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678D1ECB-BCE1-49E8-AFD2-7CC9CE2DB2F4}" type="slidenum">
              <a:rPr lang="it-IT" smtClean="0">
                <a:latin typeface="Times"/>
                <a:ea typeface="ＭＳ Ｐゴシック"/>
                <a:cs typeface="ＭＳ Ｐゴシック"/>
              </a:rPr>
              <a:pPr/>
              <a:t>21</a:t>
            </a:fld>
            <a:endParaRPr lang="it-IT" smtClean="0">
              <a:latin typeface="Times"/>
              <a:ea typeface="ＭＳ Ｐゴシック"/>
              <a:cs typeface="ＭＳ Ｐゴシック"/>
            </a:endParaRPr>
          </a:p>
        </p:txBody>
      </p:sp>
      <p:sp>
        <p:nvSpPr>
          <p:cNvPr id="43010" name="Rectangle 7"/>
          <p:cNvSpPr txBox="1">
            <a:spLocks noGrp="1" noChangeArrowheads="1"/>
          </p:cNvSpPr>
          <p:nvPr/>
        </p:nvSpPr>
        <p:spPr bwMode="auto">
          <a:xfrm>
            <a:off x="5634038" y="6470650"/>
            <a:ext cx="4308475" cy="339725"/>
          </a:xfrm>
          <a:prstGeom prst="rect">
            <a:avLst/>
          </a:prstGeom>
          <a:noFill/>
          <a:ln w="9525">
            <a:noFill/>
            <a:miter lim="800000"/>
            <a:headEnd/>
            <a:tailEnd/>
          </a:ln>
        </p:spPr>
        <p:txBody>
          <a:bodyPr lIns="99048" tIns="49524" rIns="99048" bIns="49524" anchor="b"/>
          <a:lstStyle/>
          <a:p>
            <a:pPr algn="r" defTabSz="990600" eaLnBrk="0" hangingPunct="0"/>
            <a:fld id="{DC28F757-2FFB-4A5D-9210-199C1FF53742}" type="slidenum">
              <a:rPr lang="it-IT" sz="1300" u="none"/>
              <a:pPr algn="r" defTabSz="990600" eaLnBrk="0" hangingPunct="0"/>
              <a:t>21</a:t>
            </a:fld>
            <a:endParaRPr lang="it-IT" sz="1300" u="none"/>
          </a:p>
        </p:txBody>
      </p:sp>
      <p:sp>
        <p:nvSpPr>
          <p:cNvPr id="43011" name="Rectangle 2"/>
          <p:cNvSpPr>
            <a:spLocks noGrp="1" noRot="1" noChangeAspect="1" noChangeArrowheads="1" noTextEdit="1"/>
          </p:cNvSpPr>
          <p:nvPr>
            <p:ph type="sldImg"/>
          </p:nvPr>
        </p:nvSpPr>
        <p:spPr>
          <a:xfrm>
            <a:off x="3130550" y="511175"/>
            <a:ext cx="3686175" cy="2552700"/>
          </a:xfrm>
          <a:ln/>
        </p:spPr>
      </p:sp>
      <p:sp>
        <p:nvSpPr>
          <p:cNvPr id="43012" name="Rectangle 3"/>
          <p:cNvSpPr>
            <a:spLocks noGrp="1" noChangeArrowheads="1"/>
          </p:cNvSpPr>
          <p:nvPr>
            <p:ph type="body" idx="1"/>
          </p:nvPr>
        </p:nvSpPr>
        <p:spPr>
          <a:noFill/>
          <a:ln/>
        </p:spPr>
        <p:txBody>
          <a:bodyPr lIns="99048" tIns="49524" rIns="99048" bIns="49524"/>
          <a:lstStyle/>
          <a:p>
            <a:endParaRPr lang="it-IT" dirty="0" smtClean="0">
              <a:latin typeface="Times"/>
              <a:ea typeface="ＭＳ Ｐゴシック"/>
              <a:cs typeface="ＭＳ Ｐゴシック"/>
            </a:endParaRPr>
          </a:p>
        </p:txBody>
      </p:sp>
      <p:sp>
        <p:nvSpPr>
          <p:cNvPr id="6" name="Segnaposto piè di pagina 5"/>
          <p:cNvSpPr>
            <a:spLocks noGrp="1"/>
          </p:cNvSpPr>
          <p:nvPr>
            <p:ph type="ftr" sz="quarter" idx="4"/>
          </p:nvPr>
        </p:nvSpPr>
        <p:spPr/>
        <p:txBody>
          <a:bodyPr/>
          <a:lstStyle/>
          <a:p>
            <a:pPr>
              <a:defRPr/>
            </a:pPr>
            <a:endParaRPr lang="it-IT"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24C5EB4B-B077-481C-905A-1423AE06B402}" type="slidenum">
              <a:rPr lang="it-IT" smtClean="0">
                <a:latin typeface="Times"/>
                <a:ea typeface="ＭＳ Ｐゴシック"/>
                <a:cs typeface="ＭＳ Ｐゴシック"/>
              </a:rPr>
              <a:pPr/>
              <a:t>23</a:t>
            </a:fld>
            <a:endParaRPr lang="it-IT" smtClean="0">
              <a:latin typeface="Times"/>
              <a:ea typeface="ＭＳ Ｐゴシック"/>
              <a:cs typeface="ＭＳ Ｐゴシック"/>
            </a:endParaRPr>
          </a:p>
        </p:txBody>
      </p:sp>
      <p:sp>
        <p:nvSpPr>
          <p:cNvPr id="45058" name="Rectangle 7"/>
          <p:cNvSpPr txBox="1">
            <a:spLocks noGrp="1" noChangeArrowheads="1"/>
          </p:cNvSpPr>
          <p:nvPr/>
        </p:nvSpPr>
        <p:spPr bwMode="auto">
          <a:xfrm>
            <a:off x="5634038" y="6470650"/>
            <a:ext cx="4308475" cy="339725"/>
          </a:xfrm>
          <a:prstGeom prst="rect">
            <a:avLst/>
          </a:prstGeom>
          <a:noFill/>
          <a:ln w="9525">
            <a:noFill/>
            <a:miter lim="800000"/>
            <a:headEnd/>
            <a:tailEnd/>
          </a:ln>
        </p:spPr>
        <p:txBody>
          <a:bodyPr lIns="99048" tIns="49524" rIns="99048" bIns="49524" anchor="b"/>
          <a:lstStyle/>
          <a:p>
            <a:pPr algn="r" defTabSz="990600" eaLnBrk="0" hangingPunct="0"/>
            <a:fld id="{DEE0BE0C-2BF3-4962-B2EC-A61DC15A6F55}" type="slidenum">
              <a:rPr lang="it-IT" sz="1300" u="none"/>
              <a:pPr algn="r" defTabSz="990600" eaLnBrk="0" hangingPunct="0"/>
              <a:t>23</a:t>
            </a:fld>
            <a:endParaRPr lang="it-IT" sz="1300" u="none"/>
          </a:p>
        </p:txBody>
      </p:sp>
      <p:sp>
        <p:nvSpPr>
          <p:cNvPr id="45059" name="Rectangle 2"/>
          <p:cNvSpPr>
            <a:spLocks noGrp="1" noRot="1" noChangeAspect="1" noChangeArrowheads="1" noTextEdit="1"/>
          </p:cNvSpPr>
          <p:nvPr>
            <p:ph type="sldImg"/>
          </p:nvPr>
        </p:nvSpPr>
        <p:spPr>
          <a:xfrm>
            <a:off x="3130550" y="511175"/>
            <a:ext cx="3686175" cy="2552700"/>
          </a:xfrm>
          <a:ln/>
        </p:spPr>
      </p:sp>
      <p:sp>
        <p:nvSpPr>
          <p:cNvPr id="45060" name="Rectangle 3"/>
          <p:cNvSpPr>
            <a:spLocks noGrp="1" noChangeArrowheads="1"/>
          </p:cNvSpPr>
          <p:nvPr>
            <p:ph type="body" idx="1"/>
          </p:nvPr>
        </p:nvSpPr>
        <p:spPr>
          <a:noFill/>
          <a:ln/>
        </p:spPr>
        <p:txBody>
          <a:bodyPr lIns="99048" tIns="49524" rIns="99048" bIns="49524"/>
          <a:lstStyle/>
          <a:p>
            <a:endParaRPr lang="it-IT" smtClean="0">
              <a:latin typeface="Times"/>
              <a:ea typeface="ＭＳ Ｐゴシック"/>
              <a:cs typeface="ＭＳ Ｐゴシック"/>
            </a:endParaRPr>
          </a:p>
        </p:txBody>
      </p:sp>
      <p:sp>
        <p:nvSpPr>
          <p:cNvPr id="6" name="Segnaposto piè di pagina 5"/>
          <p:cNvSpPr>
            <a:spLocks noGrp="1"/>
          </p:cNvSpPr>
          <p:nvPr>
            <p:ph type="ftr" sz="quarter" idx="4"/>
          </p:nvPr>
        </p:nvSpPr>
        <p:spPr/>
        <p:txBody>
          <a:bodyPr/>
          <a:lstStyle/>
          <a:p>
            <a:pPr>
              <a:defRPr/>
            </a:pPr>
            <a:endParaRPr lang="it-IT"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5"/>
            <a:ext cx="84201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95300" y="1600200"/>
            <a:ext cx="89154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181850" y="274638"/>
            <a:ext cx="222885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95300" y="274638"/>
            <a:ext cx="653415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332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95300" y="1600200"/>
            <a:ext cx="89154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smtClean="0"/>
              <a:t>Fare clic per modificare lo stile del titolo</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138"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513" y="4800600"/>
            <a:ext cx="59436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6" name="Rectangle 22"/>
          <p:cNvSpPr>
            <a:spLocks noChangeArrowheads="1"/>
          </p:cNvSpPr>
          <p:nvPr userDrawn="1"/>
        </p:nvSpPr>
        <p:spPr bwMode="auto">
          <a:xfrm>
            <a:off x="0" y="0"/>
            <a:ext cx="1065213" cy="836613"/>
          </a:xfrm>
          <a:prstGeom prst="rect">
            <a:avLst/>
          </a:prstGeom>
          <a:solidFill>
            <a:srgbClr val="CC0000"/>
          </a:solidFill>
          <a:ln w="9525">
            <a:noFill/>
            <a:miter lim="800000"/>
            <a:headEnd/>
            <a:tailEnd/>
          </a:ln>
          <a:effectLst/>
        </p:spPr>
        <p:txBody>
          <a:bodyPr wrap="none" anchor="ctr"/>
          <a:lstStyle/>
          <a:p>
            <a:pPr algn="ctr" eaLnBrk="0" hangingPunct="0">
              <a:defRPr/>
            </a:pPr>
            <a:endParaRPr lang="it-IT" sz="2400">
              <a:solidFill>
                <a:srgbClr val="CC0000"/>
              </a:solidFill>
              <a:latin typeface="Times" charset="0"/>
              <a:ea typeface="+mn-ea"/>
              <a:cs typeface="+mn-cs"/>
            </a:endParaRPr>
          </a:p>
        </p:txBody>
      </p:sp>
      <p:pic>
        <p:nvPicPr>
          <p:cNvPr id="1027" name="Picture 10"/>
          <p:cNvPicPr>
            <a:picLocks noChangeAspect="1" noChangeArrowheads="1"/>
          </p:cNvPicPr>
          <p:nvPr userDrawn="1"/>
        </p:nvPicPr>
        <p:blipFill>
          <a:blip r:embed="rId14"/>
          <a:srcRect t="30792" r="53630"/>
          <a:stretch>
            <a:fillRect/>
          </a:stretch>
        </p:blipFill>
        <p:spPr bwMode="auto">
          <a:xfrm>
            <a:off x="0" y="836613"/>
            <a:ext cx="985838" cy="922337"/>
          </a:xfrm>
          <a:prstGeom prst="rect">
            <a:avLst/>
          </a:prstGeom>
          <a:noFill/>
          <a:ln w="9525">
            <a:noFill/>
            <a:miter lim="800000"/>
            <a:headEnd/>
            <a:tailEnd/>
          </a:ln>
        </p:spPr>
      </p:pic>
      <p:sp>
        <p:nvSpPr>
          <p:cNvPr id="23" name="Text Box 14"/>
          <p:cNvSpPr txBox="1">
            <a:spLocks noChangeArrowheads="1"/>
          </p:cNvSpPr>
          <p:nvPr userDrawn="1"/>
        </p:nvSpPr>
        <p:spPr bwMode="auto">
          <a:xfrm>
            <a:off x="1136650" y="836613"/>
            <a:ext cx="1295400" cy="701675"/>
          </a:xfrm>
          <a:prstGeom prst="rect">
            <a:avLst/>
          </a:prstGeom>
          <a:noFill/>
          <a:ln w="9525">
            <a:noFill/>
            <a:miter lim="800000"/>
            <a:headEnd/>
            <a:tailEnd/>
          </a:ln>
          <a:effectLst/>
        </p:spPr>
        <p:txBody>
          <a:bodyPr>
            <a:spAutoFit/>
          </a:bodyPr>
          <a:lstStyle/>
          <a:p>
            <a:pPr eaLnBrk="0" hangingPunct="0">
              <a:spcBef>
                <a:spcPct val="50000"/>
              </a:spcBef>
              <a:defRPr/>
            </a:pPr>
            <a:r>
              <a:rPr lang="it-IT" sz="2000" u="none">
                <a:latin typeface="Milano" pitchFamily="2" charset="0"/>
                <a:ea typeface="ＭＳ Ｐゴシック" pitchFamily="1" charset="-128"/>
                <a:cs typeface="+mn-cs"/>
              </a:rPr>
              <a:t>Comune di Milano</a:t>
            </a:r>
            <a:endParaRPr lang="it-IT" sz="2000" u="none">
              <a:latin typeface="R Frutiger Roman" charset="0"/>
              <a:ea typeface="ＭＳ Ｐゴシック" pitchFamily="1" charset="-128"/>
              <a:cs typeface="+mn-cs"/>
            </a:endParaRPr>
          </a:p>
        </p:txBody>
      </p:sp>
      <p:grpSp>
        <p:nvGrpSpPr>
          <p:cNvPr id="1029" name="Group 11"/>
          <p:cNvGrpSpPr>
            <a:grpSpLocks/>
          </p:cNvGrpSpPr>
          <p:nvPr userDrawn="1"/>
        </p:nvGrpSpPr>
        <p:grpSpPr bwMode="auto">
          <a:xfrm>
            <a:off x="0" y="260350"/>
            <a:ext cx="1150938" cy="457200"/>
            <a:chOff x="0" y="619"/>
            <a:chExt cx="725" cy="288"/>
          </a:xfrm>
        </p:grpSpPr>
        <p:sp>
          <p:nvSpPr>
            <p:cNvPr id="21" name="Text Box 12"/>
            <p:cNvSpPr txBox="1">
              <a:spLocks noChangeArrowheads="1"/>
            </p:cNvSpPr>
            <p:nvPr/>
          </p:nvSpPr>
          <p:spPr bwMode="auto">
            <a:xfrm>
              <a:off x="0" y="619"/>
              <a:ext cx="725" cy="288"/>
            </a:xfrm>
            <a:prstGeom prst="rect">
              <a:avLst/>
            </a:prstGeom>
            <a:noFill/>
            <a:ln w="9525">
              <a:noFill/>
              <a:miter lim="800000"/>
              <a:headEnd/>
              <a:tailEnd/>
            </a:ln>
          </p:spPr>
          <p:txBody>
            <a:bodyPr>
              <a:spAutoFit/>
            </a:bodyPr>
            <a:lstStyle/>
            <a:p>
              <a:pPr algn="ctr" eaLnBrk="0" hangingPunct="0">
                <a:spcBef>
                  <a:spcPct val="50000"/>
                </a:spcBef>
                <a:defRPr/>
              </a:pPr>
              <a:r>
                <a:rPr lang="it-IT" sz="2400" u="none">
                  <a:solidFill>
                    <a:schemeClr val="bg1"/>
                  </a:solidFill>
                  <a:latin typeface="Milano" pitchFamily="2" charset="0"/>
                  <a:ea typeface="ＭＳ Ｐゴシック" pitchFamily="1" charset="-128"/>
                  <a:cs typeface="+mn-cs"/>
                </a:rPr>
                <a:t>Milano</a:t>
              </a:r>
              <a:endParaRPr lang="it-IT" sz="2800" u="none">
                <a:solidFill>
                  <a:schemeClr val="bg1"/>
                </a:solidFill>
                <a:latin typeface="R Frutiger Roman" charset="0"/>
                <a:ea typeface="ＭＳ Ｐゴシック" pitchFamily="1" charset="-128"/>
                <a:cs typeface="+mn-cs"/>
              </a:endParaRPr>
            </a:p>
          </p:txBody>
        </p:sp>
        <p:sp>
          <p:nvSpPr>
            <p:cNvPr id="22" name="Rectangle 13"/>
            <p:cNvSpPr>
              <a:spLocks noChangeArrowheads="1"/>
            </p:cNvSpPr>
            <p:nvPr/>
          </p:nvSpPr>
          <p:spPr bwMode="auto">
            <a:xfrm>
              <a:off x="229" y="655"/>
              <a:ext cx="53" cy="75"/>
            </a:xfrm>
            <a:prstGeom prst="rect">
              <a:avLst/>
            </a:prstGeom>
            <a:solidFill>
              <a:srgbClr val="CC0000"/>
            </a:solidFill>
            <a:ln w="9525">
              <a:noFill/>
              <a:miter lim="800000"/>
              <a:headEnd/>
              <a:tailEnd/>
            </a:ln>
            <a:effectLst/>
          </p:spPr>
          <p:txBody>
            <a:bodyPr wrap="none" anchor="ctr"/>
            <a:lstStyle/>
            <a:p>
              <a:pPr algn="ctr">
                <a:defRPr/>
              </a:pPr>
              <a:endParaRPr lang="it-IT" sz="1800" b="1" u="none">
                <a:latin typeface="Arial" charset="0"/>
                <a:ea typeface="+mn-ea"/>
                <a:cs typeface="+mn-cs"/>
              </a:endParaRPr>
            </a:p>
          </p:txBody>
        </p:sp>
      </p:grpSp>
      <p:sp>
        <p:nvSpPr>
          <p:cNvPr id="1055" name="Line 31"/>
          <p:cNvSpPr>
            <a:spLocks noChangeShapeType="1"/>
          </p:cNvSpPr>
          <p:nvPr userDrawn="1"/>
        </p:nvSpPr>
        <p:spPr bwMode="auto">
          <a:xfrm>
            <a:off x="1065213" y="0"/>
            <a:ext cx="0" cy="1844675"/>
          </a:xfrm>
          <a:prstGeom prst="line">
            <a:avLst/>
          </a:prstGeom>
          <a:noFill/>
          <a:ln w="25400">
            <a:solidFill>
              <a:srgbClr val="CC0000"/>
            </a:solidFill>
            <a:round/>
            <a:headEnd/>
            <a:tailEnd/>
          </a:ln>
          <a:effectLst/>
        </p:spPr>
        <p:txBody>
          <a:bodyPr/>
          <a:lstStyle/>
          <a:p>
            <a:pPr eaLnBrk="0" hangingPunct="0">
              <a:defRPr/>
            </a:pPr>
            <a:endParaRPr lang="it-IT">
              <a:latin typeface="Times" charset="0"/>
              <a:ea typeface="+mn-ea"/>
              <a:cs typeface="+mn-cs"/>
            </a:endParaRPr>
          </a:p>
        </p:txBody>
      </p:sp>
      <p:sp>
        <p:nvSpPr>
          <p:cNvPr id="1056" name="Line 32"/>
          <p:cNvSpPr>
            <a:spLocks noChangeShapeType="1"/>
          </p:cNvSpPr>
          <p:nvPr userDrawn="1"/>
        </p:nvSpPr>
        <p:spPr bwMode="auto">
          <a:xfrm>
            <a:off x="0" y="836613"/>
            <a:ext cx="9906000" cy="0"/>
          </a:xfrm>
          <a:prstGeom prst="line">
            <a:avLst/>
          </a:prstGeom>
          <a:noFill/>
          <a:ln w="25400">
            <a:solidFill>
              <a:srgbClr val="CC0000"/>
            </a:solidFill>
            <a:round/>
            <a:headEnd/>
            <a:tailEnd/>
          </a:ln>
          <a:effectLst/>
        </p:spPr>
        <p:txBody>
          <a:bodyPr/>
          <a:lstStyle/>
          <a:p>
            <a:pPr eaLnBrk="0" hangingPunct="0">
              <a:defRPr/>
            </a:pPr>
            <a:endParaRPr lang="it-IT">
              <a:latin typeface="Times" charset="0"/>
              <a:ea typeface="+mn-ea"/>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hf hdr="0" dt="0"/>
  <p:txStyles>
    <p:titleStyle>
      <a:lvl1pPr algn="l" rtl="0" eaLnBrk="0" fontAlgn="base" hangingPunct="0">
        <a:spcBef>
          <a:spcPct val="0"/>
        </a:spcBef>
        <a:spcAft>
          <a:spcPct val="0"/>
        </a:spcAft>
        <a:defRPr sz="3200">
          <a:solidFill>
            <a:srgbClr val="CC0000"/>
          </a:solidFill>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2pPr>
      <a:lvl3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3pPr>
      <a:lvl4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4pPr>
      <a:lvl5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5pPr>
      <a:lvl6pPr marL="457200" algn="l" rtl="0" eaLnBrk="0" fontAlgn="base" hangingPunct="0">
        <a:spcBef>
          <a:spcPct val="0"/>
        </a:spcBef>
        <a:spcAft>
          <a:spcPct val="0"/>
        </a:spcAft>
        <a:defRPr sz="3200">
          <a:solidFill>
            <a:srgbClr val="CC0000"/>
          </a:solidFill>
          <a:latin typeface="Frutiger" pitchFamily="2" charset="0"/>
        </a:defRPr>
      </a:lvl6pPr>
      <a:lvl7pPr marL="914400" algn="l" rtl="0" eaLnBrk="0" fontAlgn="base" hangingPunct="0">
        <a:spcBef>
          <a:spcPct val="0"/>
        </a:spcBef>
        <a:spcAft>
          <a:spcPct val="0"/>
        </a:spcAft>
        <a:defRPr sz="3200">
          <a:solidFill>
            <a:srgbClr val="CC0000"/>
          </a:solidFill>
          <a:latin typeface="Frutiger" pitchFamily="2" charset="0"/>
        </a:defRPr>
      </a:lvl7pPr>
      <a:lvl8pPr marL="1371600" algn="l" rtl="0" eaLnBrk="0" fontAlgn="base" hangingPunct="0">
        <a:spcBef>
          <a:spcPct val="0"/>
        </a:spcBef>
        <a:spcAft>
          <a:spcPct val="0"/>
        </a:spcAft>
        <a:defRPr sz="3200">
          <a:solidFill>
            <a:srgbClr val="CC0000"/>
          </a:solidFill>
          <a:latin typeface="Frutiger" pitchFamily="2" charset="0"/>
        </a:defRPr>
      </a:lvl8pPr>
      <a:lvl9pPr marL="1828800" algn="l" rtl="0" eaLnBrk="0" fontAlgn="base" hangingPunct="0">
        <a:spcBef>
          <a:spcPct val="0"/>
        </a:spcBef>
        <a:spcAft>
          <a:spcPct val="0"/>
        </a:spcAft>
        <a:defRPr sz="3200">
          <a:solidFill>
            <a:srgbClr val="CC0000"/>
          </a:solidFill>
          <a:latin typeface="Frutiger"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 charset="-128"/>
          <a:cs typeface="ＭＳ Ｐゴシック"/>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4" name="Text Box 1028"/>
          <p:cNvSpPr txBox="1">
            <a:spLocks noChangeArrowheads="1"/>
          </p:cNvSpPr>
          <p:nvPr/>
        </p:nvSpPr>
        <p:spPr bwMode="auto">
          <a:xfrm>
            <a:off x="678170" y="2924944"/>
            <a:ext cx="8945563" cy="1655763"/>
          </a:xfrm>
          <a:prstGeom prst="rect">
            <a:avLst/>
          </a:prstGeom>
          <a:noFill/>
          <a:ln w="9525" algn="ctr">
            <a:noFill/>
            <a:miter lim="800000"/>
            <a:headEnd/>
            <a:tailEnd/>
          </a:ln>
          <a:effectLst/>
        </p:spPr>
        <p:txBody>
          <a:bodyPr/>
          <a:lstStyle/>
          <a:p>
            <a:pPr algn="ctr" eaLnBrk="0" hangingPunct="0">
              <a:lnSpc>
                <a:spcPct val="110000"/>
              </a:lnSpc>
              <a:spcBef>
                <a:spcPct val="20000"/>
              </a:spcBef>
              <a:defRPr/>
            </a:pPr>
            <a:r>
              <a:rPr lang="it-IT" sz="3600" u="none" dirty="0" smtClean="0">
                <a:solidFill>
                  <a:srgbClr val="C00000"/>
                </a:solidFill>
                <a:latin typeface="Calibri" panose="020F0502020204030204" pitchFamily="34" charset="0"/>
                <a:cs typeface="Calibri" panose="020F0502020204030204" pitchFamily="34" charset="0"/>
              </a:rPr>
              <a:t>PROCESSO DI PROGRAMMAZIONE E BILANCIO DEL COMUNE DI MILANO</a:t>
            </a:r>
            <a:endParaRPr lang="it-IT" sz="3600" u="none" dirty="0">
              <a:solidFill>
                <a:srgbClr val="C00000"/>
              </a:solidFill>
              <a:effectLst>
                <a:outerShdw blurRad="38100" dist="38100" dir="2700000" algn="tl">
                  <a:srgbClr val="C0C0C0"/>
                </a:outerShdw>
              </a:effectLst>
              <a:latin typeface="Calibri" pitchFamily="34" charset="0"/>
              <a:ea typeface="ＭＳ Ｐゴシック" pitchFamily="1" charset="-128"/>
              <a:cs typeface="Calibri" pitchFamily="34" charset="0"/>
            </a:endParaRPr>
          </a:p>
        </p:txBody>
      </p:sp>
      <p:sp>
        <p:nvSpPr>
          <p:cNvPr id="15362" name="CasellaDiTesto 3"/>
          <p:cNvSpPr txBox="1">
            <a:spLocks noChangeArrowheads="1"/>
          </p:cNvSpPr>
          <p:nvPr/>
        </p:nvSpPr>
        <p:spPr bwMode="auto">
          <a:xfrm>
            <a:off x="6969224" y="5873462"/>
            <a:ext cx="2505075" cy="338554"/>
          </a:xfrm>
          <a:prstGeom prst="rect">
            <a:avLst/>
          </a:prstGeom>
          <a:noFill/>
          <a:ln w="9525">
            <a:noFill/>
            <a:miter lim="800000"/>
            <a:headEnd/>
            <a:tailEnd/>
          </a:ln>
        </p:spPr>
        <p:txBody>
          <a:bodyPr>
            <a:spAutoFit/>
          </a:bodyPr>
          <a:lstStyle/>
          <a:p>
            <a:pPr algn="r" eaLnBrk="0" hangingPunct="0"/>
            <a:r>
              <a:rPr lang="it-IT" sz="1600" b="1" u="none" dirty="0" smtClean="0">
                <a:solidFill>
                  <a:srgbClr val="C00000"/>
                </a:solidFill>
                <a:latin typeface="Calibri" pitchFamily="34" charset="0"/>
              </a:rPr>
              <a:t>Novembre 2015</a:t>
            </a:r>
            <a:endParaRPr lang="it-IT" sz="1600" b="1" u="none" dirty="0">
              <a:solidFill>
                <a:srgbClr val="C00000"/>
              </a:solidFill>
              <a:latin typeface="Calibri" pitchFamily="34" charset="0"/>
            </a:endParaRPr>
          </a:p>
        </p:txBody>
      </p:sp>
      <p:sp>
        <p:nvSpPr>
          <p:cNvPr id="4" name="CasellaDiTesto 3"/>
          <p:cNvSpPr txBox="1">
            <a:spLocks noChangeArrowheads="1"/>
          </p:cNvSpPr>
          <p:nvPr/>
        </p:nvSpPr>
        <p:spPr bwMode="auto">
          <a:xfrm>
            <a:off x="7118658" y="5520977"/>
            <a:ext cx="2505075" cy="338554"/>
          </a:xfrm>
          <a:prstGeom prst="rect">
            <a:avLst/>
          </a:prstGeom>
          <a:noFill/>
          <a:ln w="9525">
            <a:noFill/>
            <a:miter lim="800000"/>
            <a:headEnd/>
            <a:tailEnd/>
          </a:ln>
        </p:spPr>
        <p:txBody>
          <a:bodyPr>
            <a:spAutoFit/>
          </a:bodyPr>
          <a:lstStyle/>
          <a:p>
            <a:pPr algn="r" eaLnBrk="0" hangingPunct="0"/>
            <a:r>
              <a:rPr lang="it-IT" sz="1600" b="1" u="none" dirty="0" smtClean="0">
                <a:solidFill>
                  <a:srgbClr val="C00000"/>
                </a:solidFill>
                <a:latin typeface="Calibri" pitchFamily="34" charset="0"/>
              </a:rPr>
              <a:t>Università di Castellanza</a:t>
            </a:r>
            <a:endParaRPr lang="it-IT" sz="1600" b="1" u="none" dirty="0">
              <a:solidFill>
                <a:srgbClr val="C00000"/>
              </a:solidFill>
              <a:latin typeface="Calibri" pitchFamily="34" charset="0"/>
            </a:endParaRPr>
          </a:p>
        </p:txBody>
      </p:sp>
    </p:spTree>
    <p:extLst>
      <p:ext uri="{BB962C8B-B14F-4D97-AF65-F5344CB8AC3E}">
        <p14:creationId xmlns:p14="http://schemas.microsoft.com/office/powerpoint/2010/main" val="276891907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1155700" y="2205038"/>
            <a:ext cx="8750300" cy="3243262"/>
          </a:xfrm>
          <a:prstGeom prst="rect">
            <a:avLst/>
          </a:prstGeom>
          <a:noFill/>
          <a:ln w="9525">
            <a:noFill/>
            <a:miter lim="800000"/>
            <a:headEnd/>
            <a:tailEnd/>
          </a:ln>
          <a:effectLst/>
        </p:spPr>
        <p:txBody>
          <a:bodyPr/>
          <a:lstStyle/>
          <a:p>
            <a:pPr marL="266700" indent="-266700" algn="ctr">
              <a:lnSpc>
                <a:spcPct val="90000"/>
              </a:lnSpc>
              <a:spcBef>
                <a:spcPct val="50000"/>
              </a:spcBef>
              <a:buClr>
                <a:schemeClr val="tx2"/>
              </a:buClr>
              <a:buSzPct val="85000"/>
              <a:buFont typeface="Wingdings" pitchFamily="2" charset="2"/>
              <a:buNone/>
              <a:defRPr/>
            </a:pPr>
            <a:endParaRPr lang="it-IT" sz="2400" u="none">
              <a:solidFill>
                <a:srgbClr val="000099"/>
              </a:solidFill>
              <a:effectLst>
                <a:outerShdw blurRad="38100" dist="38100" dir="2700000" algn="tl">
                  <a:srgbClr val="C0C0C0"/>
                </a:outerShdw>
              </a:effectLst>
              <a:latin typeface="Frutiger" pitchFamily="2" charset="0"/>
              <a:ea typeface="+mn-ea"/>
              <a:cs typeface="+mn-cs"/>
            </a:endParaRPr>
          </a:p>
        </p:txBody>
      </p:sp>
      <p:sp>
        <p:nvSpPr>
          <p:cNvPr id="25602" name="Rectangle 4"/>
          <p:cNvSpPr>
            <a:spLocks noChangeArrowheads="1"/>
          </p:cNvSpPr>
          <p:nvPr/>
        </p:nvSpPr>
        <p:spPr bwMode="auto">
          <a:xfrm>
            <a:off x="1363663" y="3860800"/>
            <a:ext cx="8112125" cy="620713"/>
          </a:xfrm>
          <a:prstGeom prst="rect">
            <a:avLst/>
          </a:prstGeom>
          <a:noFill/>
          <a:ln w="12700">
            <a:noFill/>
            <a:miter lim="800000"/>
            <a:headEnd/>
            <a:tailEnd/>
          </a:ln>
        </p:spPr>
        <p:txBody>
          <a:bodyPr lIns="90488" tIns="44450" rIns="90488" bIns="44450">
            <a:spAutoFit/>
          </a:bodyPr>
          <a:lstStyle/>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p:txBody>
      </p:sp>
      <p:sp>
        <p:nvSpPr>
          <p:cNvPr id="25603" name="Text Box 5"/>
          <p:cNvSpPr txBox="1">
            <a:spLocks noChangeArrowheads="1"/>
          </p:cNvSpPr>
          <p:nvPr/>
        </p:nvSpPr>
        <p:spPr bwMode="auto">
          <a:xfrm>
            <a:off x="2144713" y="3573463"/>
            <a:ext cx="3667125" cy="366712"/>
          </a:xfrm>
          <a:prstGeom prst="rect">
            <a:avLst/>
          </a:prstGeom>
          <a:noFill/>
          <a:ln w="12700">
            <a:noFill/>
            <a:miter lim="800000"/>
            <a:headEnd/>
            <a:tailEnd/>
          </a:ln>
        </p:spPr>
        <p:txBody>
          <a:bodyPr>
            <a:spAutoFit/>
          </a:bodyPr>
          <a:lstStyle/>
          <a:p>
            <a:pPr algn="ctr">
              <a:spcBef>
                <a:spcPct val="50000"/>
              </a:spcBef>
            </a:pPr>
            <a:endParaRPr lang="it-IT" sz="1800" u="none">
              <a:latin typeface="Arial" charset="0"/>
            </a:endParaRPr>
          </a:p>
        </p:txBody>
      </p:sp>
      <p:sp>
        <p:nvSpPr>
          <p:cNvPr id="25604" name="Text Box 6"/>
          <p:cNvSpPr txBox="1">
            <a:spLocks noChangeArrowheads="1"/>
          </p:cNvSpPr>
          <p:nvPr/>
        </p:nvSpPr>
        <p:spPr bwMode="auto">
          <a:xfrm>
            <a:off x="1102737" y="68225"/>
            <a:ext cx="8769350" cy="523220"/>
          </a:xfrm>
          <a:prstGeom prst="rect">
            <a:avLst/>
          </a:prstGeom>
          <a:noFill/>
          <a:ln w="12700">
            <a:noFill/>
            <a:miter lim="800000"/>
            <a:headEnd/>
            <a:tailEnd/>
          </a:ln>
        </p:spPr>
        <p:txBody>
          <a:bodyPr>
            <a:spAutoFit/>
          </a:bodyPr>
          <a:lstStyle/>
          <a:p>
            <a:pPr algn="ctr"/>
            <a:r>
              <a:rPr lang="it-IT" sz="2800" b="1" u="none" dirty="0" smtClean="0">
                <a:solidFill>
                  <a:srgbClr val="CC0000"/>
                </a:solidFill>
                <a:latin typeface="Calibri" panose="020F0502020204030204" pitchFamily="34" charset="0"/>
                <a:cs typeface="Calibri" panose="020F0502020204030204" pitchFamily="34" charset="0"/>
              </a:rPr>
              <a:t>Bilancio </a:t>
            </a:r>
            <a:r>
              <a:rPr lang="it-IT" sz="2800" b="1" u="none" dirty="0">
                <a:solidFill>
                  <a:srgbClr val="CC0000"/>
                </a:solidFill>
                <a:latin typeface="Calibri" panose="020F0502020204030204" pitchFamily="34" charset="0"/>
                <a:cs typeface="Calibri" panose="020F0502020204030204" pitchFamily="34" charset="0"/>
              </a:rPr>
              <a:t>di </a:t>
            </a:r>
            <a:r>
              <a:rPr lang="it-IT" sz="2800" b="1" u="none" dirty="0" smtClean="0">
                <a:solidFill>
                  <a:srgbClr val="CC0000"/>
                </a:solidFill>
                <a:latin typeface="Calibri" panose="020F0502020204030204" pitchFamily="34" charset="0"/>
                <a:cs typeface="Calibri" panose="020F0502020204030204" pitchFamily="34" charset="0"/>
              </a:rPr>
              <a:t>previsione</a:t>
            </a:r>
            <a:endParaRPr lang="it-IT" sz="2800" b="1" u="none" dirty="0">
              <a:solidFill>
                <a:srgbClr val="CC0000"/>
              </a:solidFill>
              <a:latin typeface="Calibri" panose="020F0502020204030204" pitchFamily="34" charset="0"/>
              <a:cs typeface="Calibri" panose="020F0502020204030204" pitchFamily="34" charset="0"/>
            </a:endParaRPr>
          </a:p>
        </p:txBody>
      </p:sp>
      <p:sp>
        <p:nvSpPr>
          <p:cNvPr id="25605" name="Rectangle 2"/>
          <p:cNvSpPr txBox="1">
            <a:spLocks noChangeArrowheads="1"/>
          </p:cNvSpPr>
          <p:nvPr/>
        </p:nvSpPr>
        <p:spPr bwMode="auto">
          <a:xfrm>
            <a:off x="1784648" y="1052736"/>
            <a:ext cx="7970346" cy="3190031"/>
          </a:xfrm>
          <a:prstGeom prst="rect">
            <a:avLst/>
          </a:prstGeom>
          <a:noFill/>
          <a:ln w="12700">
            <a:noFill/>
            <a:miter lim="800000"/>
            <a:headEnd/>
            <a:tailEnd/>
          </a:ln>
        </p:spPr>
        <p:txBody>
          <a:bodyPr lIns="50800" tIns="50800" rIns="50800" bIns="50800" anchor="ctr"/>
          <a:lstStyle/>
          <a:p>
            <a:pPr marL="889000" indent="-571500">
              <a:spcBef>
                <a:spcPts val="0"/>
              </a:spcBef>
              <a:buSzPct val="171000"/>
              <a:buFont typeface="Gill Sans"/>
              <a:buChar char="•"/>
            </a:pPr>
            <a:r>
              <a:rPr lang="en-US" sz="2000" u="none" dirty="0">
                <a:solidFill>
                  <a:srgbClr val="002939"/>
                </a:solidFill>
                <a:latin typeface="Calibri" pitchFamily="34" charset="0"/>
                <a:sym typeface="Gill Sans"/>
              </a:rPr>
              <a:t>Si </a:t>
            </a:r>
            <a:r>
              <a:rPr lang="en-US" sz="2000" u="none" dirty="0" err="1">
                <a:solidFill>
                  <a:srgbClr val="002939"/>
                </a:solidFill>
                <a:latin typeface="Calibri" pitchFamily="34" charset="0"/>
                <a:sym typeface="Gill Sans"/>
              </a:rPr>
              <a:t>riferisce</a:t>
            </a:r>
            <a:r>
              <a:rPr lang="en-US" sz="2000" u="none" dirty="0">
                <a:solidFill>
                  <a:srgbClr val="002939"/>
                </a:solidFill>
                <a:latin typeface="Calibri" pitchFamily="34" charset="0"/>
                <a:sym typeface="Gill Sans"/>
              </a:rPr>
              <a:t> a 3 </a:t>
            </a:r>
            <a:r>
              <a:rPr lang="en-US" sz="2000" u="none" dirty="0" err="1">
                <a:solidFill>
                  <a:srgbClr val="002939"/>
                </a:solidFill>
                <a:latin typeface="Calibri" pitchFamily="34" charset="0"/>
                <a:sym typeface="Gill Sans"/>
              </a:rPr>
              <a:t>esercizi</a:t>
            </a:r>
            <a:r>
              <a:rPr lang="en-US" sz="2000" u="none" dirty="0">
                <a:solidFill>
                  <a:srgbClr val="002939"/>
                </a:solidFill>
                <a:latin typeface="Calibri" pitchFamily="34" charset="0"/>
                <a:sym typeface="Gill Sans"/>
              </a:rPr>
              <a:t> </a:t>
            </a:r>
            <a:r>
              <a:rPr lang="en-US" sz="2000" u="none" dirty="0" err="1">
                <a:solidFill>
                  <a:srgbClr val="002939"/>
                </a:solidFill>
                <a:latin typeface="Calibri" pitchFamily="34" charset="0"/>
                <a:sym typeface="Gill Sans"/>
              </a:rPr>
              <a:t>amministrativi</a:t>
            </a:r>
            <a:endParaRPr lang="en-US" sz="2000" u="none" dirty="0">
              <a:solidFill>
                <a:srgbClr val="002939"/>
              </a:solidFill>
              <a:latin typeface="Calibri" pitchFamily="34" charset="0"/>
              <a:sym typeface="Gill Sans"/>
            </a:endParaRPr>
          </a:p>
          <a:p>
            <a:pPr marL="889000" indent="-571500">
              <a:spcBef>
                <a:spcPts val="0"/>
              </a:spcBef>
              <a:buSzPct val="171000"/>
              <a:buFont typeface="Gill Sans"/>
              <a:buChar char="•"/>
            </a:pPr>
            <a:r>
              <a:rPr lang="en-US" sz="2000" u="none" dirty="0" err="1" smtClean="0">
                <a:solidFill>
                  <a:srgbClr val="002939"/>
                </a:solidFill>
                <a:latin typeface="Calibri" pitchFamily="34" charset="0"/>
                <a:sym typeface="Gill Sans"/>
              </a:rPr>
              <a:t>Redatto</a:t>
            </a:r>
            <a:r>
              <a:rPr lang="en-US" sz="2000" u="none" dirty="0" smtClean="0">
                <a:solidFill>
                  <a:srgbClr val="002939"/>
                </a:solidFill>
                <a:latin typeface="Calibri" pitchFamily="34" charset="0"/>
                <a:sym typeface="Gill Sans"/>
              </a:rPr>
              <a:t> </a:t>
            </a:r>
            <a:r>
              <a:rPr lang="en-US" sz="2000" u="none" dirty="0">
                <a:solidFill>
                  <a:srgbClr val="002939"/>
                </a:solidFill>
                <a:latin typeface="Calibri" pitchFamily="34" charset="0"/>
                <a:sym typeface="Gill Sans"/>
              </a:rPr>
              <a:t>in termini di </a:t>
            </a:r>
            <a:r>
              <a:rPr lang="en-US" sz="2000" u="none" dirty="0" err="1">
                <a:solidFill>
                  <a:srgbClr val="002939"/>
                </a:solidFill>
                <a:latin typeface="Calibri" pitchFamily="34" charset="0"/>
                <a:sym typeface="Gill Sans"/>
              </a:rPr>
              <a:t>competenza</a:t>
            </a:r>
            <a:r>
              <a:rPr lang="en-US" sz="2000" u="none" dirty="0">
                <a:solidFill>
                  <a:srgbClr val="002939"/>
                </a:solidFill>
                <a:latin typeface="Calibri" pitchFamily="34" charset="0"/>
                <a:sym typeface="Gill Sans"/>
              </a:rPr>
              <a:t> </a:t>
            </a:r>
            <a:r>
              <a:rPr lang="en-US" sz="2000" u="none" dirty="0" err="1" smtClean="0">
                <a:solidFill>
                  <a:srgbClr val="002939"/>
                </a:solidFill>
                <a:latin typeface="Calibri" pitchFamily="34" charset="0"/>
                <a:sym typeface="Gill Sans"/>
              </a:rPr>
              <a:t>finanziaria</a:t>
            </a:r>
            <a:r>
              <a:rPr lang="en-US" sz="2000" u="none" dirty="0" smtClean="0">
                <a:solidFill>
                  <a:srgbClr val="002939"/>
                </a:solidFill>
                <a:latin typeface="Calibri" pitchFamily="34" charset="0"/>
                <a:sym typeface="Gill Sans"/>
              </a:rPr>
              <a:t> e, per </a:t>
            </a:r>
            <a:r>
              <a:rPr lang="en-US" sz="2000" u="none" dirty="0" err="1" smtClean="0">
                <a:solidFill>
                  <a:srgbClr val="002939"/>
                </a:solidFill>
                <a:latin typeface="Calibri" pitchFamily="34" charset="0"/>
                <a:sym typeface="Gill Sans"/>
              </a:rPr>
              <a:t>il</a:t>
            </a:r>
            <a:r>
              <a:rPr lang="en-US" sz="2000" u="none" dirty="0" smtClean="0">
                <a:solidFill>
                  <a:srgbClr val="002939"/>
                </a:solidFill>
                <a:latin typeface="Calibri" pitchFamily="34" charset="0"/>
                <a:sym typeface="Gill Sans"/>
              </a:rPr>
              <a:t> primo anno </a:t>
            </a:r>
            <a:r>
              <a:rPr lang="en-US" sz="2000" u="none" dirty="0" err="1" smtClean="0">
                <a:solidFill>
                  <a:srgbClr val="002939"/>
                </a:solidFill>
                <a:latin typeface="Calibri" pitchFamily="34" charset="0"/>
                <a:sym typeface="Gill Sans"/>
              </a:rPr>
              <a:t>comprende</a:t>
            </a:r>
            <a:r>
              <a:rPr lang="en-US" sz="2000" u="none" dirty="0" smtClean="0">
                <a:solidFill>
                  <a:srgbClr val="002939"/>
                </a:solidFill>
                <a:latin typeface="Calibri" pitchFamily="34" charset="0"/>
                <a:sym typeface="Gill Sans"/>
              </a:rPr>
              <a:t> le </a:t>
            </a:r>
            <a:r>
              <a:rPr lang="en-US" sz="2000" u="none" dirty="0" err="1" smtClean="0">
                <a:solidFill>
                  <a:srgbClr val="002939"/>
                </a:solidFill>
                <a:latin typeface="Calibri" pitchFamily="34" charset="0"/>
                <a:sym typeface="Gill Sans"/>
              </a:rPr>
              <a:t>previsioni</a:t>
            </a:r>
            <a:r>
              <a:rPr lang="en-US" sz="2000" u="none" dirty="0" smtClean="0">
                <a:solidFill>
                  <a:srgbClr val="002939"/>
                </a:solidFill>
                <a:latin typeface="Calibri" pitchFamily="34" charset="0"/>
                <a:sym typeface="Gill Sans"/>
              </a:rPr>
              <a:t> di </a:t>
            </a:r>
            <a:r>
              <a:rPr lang="en-US" sz="2000" u="none" dirty="0" err="1" smtClean="0">
                <a:solidFill>
                  <a:srgbClr val="002939"/>
                </a:solidFill>
                <a:latin typeface="Calibri" pitchFamily="34" charset="0"/>
                <a:sym typeface="Gill Sans"/>
              </a:rPr>
              <a:t>cassa</a:t>
            </a:r>
            <a:endParaRPr lang="en-US" sz="2000" u="none" dirty="0">
              <a:solidFill>
                <a:srgbClr val="002939"/>
              </a:solidFill>
              <a:latin typeface="Calibri" pitchFamily="34" charset="0"/>
              <a:sym typeface="Gill Sans"/>
            </a:endParaRPr>
          </a:p>
          <a:p>
            <a:pPr marL="889000" indent="-571500">
              <a:spcBef>
                <a:spcPts val="0"/>
              </a:spcBef>
              <a:buSzPct val="171000"/>
              <a:buFont typeface="Gill Sans"/>
              <a:buChar char="•"/>
            </a:pPr>
            <a:r>
              <a:rPr lang="en-US" sz="2000" u="none" dirty="0">
                <a:solidFill>
                  <a:srgbClr val="002939"/>
                </a:solidFill>
                <a:latin typeface="Calibri" pitchFamily="34" charset="0"/>
                <a:sym typeface="Gill Sans"/>
              </a:rPr>
              <a:t>E’ </a:t>
            </a:r>
            <a:r>
              <a:rPr lang="en-US" sz="2000" u="none" dirty="0" err="1" smtClean="0">
                <a:solidFill>
                  <a:srgbClr val="002939"/>
                </a:solidFill>
                <a:latin typeface="Calibri" pitchFamily="34" charset="0"/>
                <a:sym typeface="Gill Sans"/>
              </a:rPr>
              <a:t>autorizzatorio</a:t>
            </a:r>
            <a:r>
              <a:rPr lang="en-US" sz="2000" u="none" dirty="0" smtClean="0">
                <a:solidFill>
                  <a:srgbClr val="002939"/>
                </a:solidFill>
                <a:latin typeface="Calibri" pitchFamily="34" charset="0"/>
                <a:sym typeface="Gill Sans"/>
              </a:rPr>
              <a:t> </a:t>
            </a:r>
            <a:r>
              <a:rPr lang="en-US" sz="2000" u="none" dirty="0" err="1" smtClean="0">
                <a:solidFill>
                  <a:srgbClr val="002939"/>
                </a:solidFill>
                <a:latin typeface="Calibri" pitchFamily="34" charset="0"/>
                <a:sym typeface="Gill Sans"/>
              </a:rPr>
              <a:t>lungo</a:t>
            </a:r>
            <a:r>
              <a:rPr lang="en-US" sz="2000" u="none" dirty="0" smtClean="0">
                <a:solidFill>
                  <a:srgbClr val="002939"/>
                </a:solidFill>
                <a:latin typeface="Calibri" pitchFamily="34" charset="0"/>
                <a:sym typeface="Gill Sans"/>
              </a:rPr>
              <a:t> </a:t>
            </a:r>
            <a:r>
              <a:rPr lang="en-US" sz="2000" u="none" dirty="0" err="1" smtClean="0">
                <a:solidFill>
                  <a:srgbClr val="002939"/>
                </a:solidFill>
                <a:latin typeface="Calibri" pitchFamily="34" charset="0"/>
                <a:sym typeface="Gill Sans"/>
              </a:rPr>
              <a:t>tutto</a:t>
            </a:r>
            <a:r>
              <a:rPr lang="en-US" sz="2000" u="none" dirty="0" smtClean="0">
                <a:solidFill>
                  <a:srgbClr val="002939"/>
                </a:solidFill>
                <a:latin typeface="Calibri" pitchFamily="34" charset="0"/>
                <a:sym typeface="Gill Sans"/>
              </a:rPr>
              <a:t> </a:t>
            </a:r>
            <a:r>
              <a:rPr lang="en-US" sz="2000" u="none" dirty="0" err="1" smtClean="0">
                <a:solidFill>
                  <a:srgbClr val="002939"/>
                </a:solidFill>
                <a:latin typeface="Calibri" pitchFamily="34" charset="0"/>
                <a:sym typeface="Gill Sans"/>
              </a:rPr>
              <a:t>il</a:t>
            </a:r>
            <a:r>
              <a:rPr lang="en-US" sz="2000" u="none" dirty="0" smtClean="0">
                <a:solidFill>
                  <a:srgbClr val="002939"/>
                </a:solidFill>
                <a:latin typeface="Calibri" pitchFamily="34" charset="0"/>
                <a:sym typeface="Gill Sans"/>
              </a:rPr>
              <a:t> </a:t>
            </a:r>
            <a:r>
              <a:rPr lang="en-US" sz="2000" u="none" dirty="0" err="1" smtClean="0">
                <a:solidFill>
                  <a:srgbClr val="002939"/>
                </a:solidFill>
                <a:latin typeface="Calibri" pitchFamily="34" charset="0"/>
                <a:sym typeface="Gill Sans"/>
              </a:rPr>
              <a:t>triennio</a:t>
            </a:r>
            <a:endParaRPr lang="en-US" sz="2000" u="none" dirty="0">
              <a:solidFill>
                <a:srgbClr val="002939"/>
              </a:solidFill>
              <a:latin typeface="Calibri" pitchFamily="34" charset="0"/>
              <a:sym typeface="Gill Sans"/>
            </a:endParaRPr>
          </a:p>
          <a:p>
            <a:pPr marL="889000" indent="-571500">
              <a:spcBef>
                <a:spcPts val="0"/>
              </a:spcBef>
              <a:buSzPct val="171000"/>
              <a:buFont typeface="Gill Sans"/>
              <a:buChar char="•"/>
            </a:pPr>
            <a:r>
              <a:rPr lang="en-US" sz="2000" u="none" dirty="0" err="1">
                <a:solidFill>
                  <a:srgbClr val="002939"/>
                </a:solidFill>
                <a:latin typeface="Calibri" pitchFamily="34" charset="0"/>
                <a:sym typeface="Gill Sans"/>
              </a:rPr>
              <a:t>Comprende</a:t>
            </a:r>
            <a:r>
              <a:rPr lang="en-US" sz="2000" u="none" dirty="0">
                <a:solidFill>
                  <a:srgbClr val="002939"/>
                </a:solidFill>
                <a:latin typeface="Calibri" pitchFamily="34" charset="0"/>
                <a:sym typeface="Gill Sans"/>
              </a:rPr>
              <a:t> </a:t>
            </a:r>
            <a:r>
              <a:rPr lang="en-US" sz="2000" u="none" dirty="0" err="1">
                <a:solidFill>
                  <a:srgbClr val="002939"/>
                </a:solidFill>
                <a:latin typeface="Calibri" pitchFamily="34" charset="0"/>
                <a:sym typeface="Gill Sans"/>
              </a:rPr>
              <a:t>Entrata</a:t>
            </a:r>
            <a:r>
              <a:rPr lang="en-US" sz="2000" u="none" dirty="0">
                <a:solidFill>
                  <a:srgbClr val="002939"/>
                </a:solidFill>
                <a:latin typeface="Calibri" pitchFamily="34" charset="0"/>
                <a:sym typeface="Gill Sans"/>
              </a:rPr>
              <a:t> e </a:t>
            </a:r>
            <a:r>
              <a:rPr lang="en-US" sz="2000" u="none" dirty="0" err="1">
                <a:solidFill>
                  <a:srgbClr val="002939"/>
                </a:solidFill>
                <a:latin typeface="Calibri" pitchFamily="34" charset="0"/>
                <a:sym typeface="Gill Sans"/>
              </a:rPr>
              <a:t>Spesa</a:t>
            </a:r>
            <a:endParaRPr lang="en-US" sz="2000" u="none" dirty="0">
              <a:solidFill>
                <a:srgbClr val="002939"/>
              </a:solidFill>
              <a:latin typeface="Calibri" pitchFamily="34" charset="0"/>
              <a:sym typeface="Gill Sans"/>
            </a:endParaRPr>
          </a:p>
          <a:p>
            <a:pPr marL="889000" indent="-571500">
              <a:spcBef>
                <a:spcPts val="0"/>
              </a:spcBef>
              <a:buSzPct val="171000"/>
              <a:buFont typeface="Gill Sans"/>
              <a:buChar char="•"/>
            </a:pPr>
            <a:r>
              <a:rPr lang="en-US" sz="2000" u="none" dirty="0" err="1">
                <a:solidFill>
                  <a:srgbClr val="002939"/>
                </a:solidFill>
                <a:latin typeface="Calibri" pitchFamily="34" charset="0"/>
                <a:sym typeface="Gill Sans"/>
              </a:rPr>
              <a:t>Contiene</a:t>
            </a:r>
            <a:r>
              <a:rPr lang="en-US" sz="2000" u="none" dirty="0">
                <a:solidFill>
                  <a:srgbClr val="002939"/>
                </a:solidFill>
                <a:latin typeface="Calibri" pitchFamily="34" charset="0"/>
                <a:sym typeface="Gill Sans"/>
              </a:rPr>
              <a:t> </a:t>
            </a:r>
            <a:r>
              <a:rPr lang="en-US" sz="2000" u="none" dirty="0" err="1">
                <a:solidFill>
                  <a:srgbClr val="002939"/>
                </a:solidFill>
                <a:latin typeface="Calibri" pitchFamily="34" charset="0"/>
                <a:sym typeface="Gill Sans"/>
              </a:rPr>
              <a:t>diversi</a:t>
            </a:r>
            <a:r>
              <a:rPr lang="en-US" sz="2000" u="none" dirty="0">
                <a:solidFill>
                  <a:srgbClr val="002939"/>
                </a:solidFill>
                <a:latin typeface="Calibri" pitchFamily="34" charset="0"/>
                <a:sym typeface="Gill Sans"/>
              </a:rPr>
              <a:t> </a:t>
            </a:r>
            <a:r>
              <a:rPr lang="en-US" sz="2000" u="none" dirty="0" err="1">
                <a:solidFill>
                  <a:srgbClr val="002939"/>
                </a:solidFill>
                <a:latin typeface="Calibri" pitchFamily="34" charset="0"/>
                <a:sym typeface="Gill Sans"/>
              </a:rPr>
              <a:t>equilibri</a:t>
            </a:r>
            <a:r>
              <a:rPr lang="en-US" sz="2000" u="none" dirty="0">
                <a:solidFill>
                  <a:srgbClr val="002939"/>
                </a:solidFill>
                <a:latin typeface="Calibri" pitchFamily="34" charset="0"/>
                <a:sym typeface="Gill Sans"/>
              </a:rPr>
              <a:t> (CHE DEVONO ESSERE CONTROLLATI E MANTENUTI</a:t>
            </a:r>
            <a:r>
              <a:rPr lang="en-US" sz="2000" u="none" dirty="0" smtClean="0">
                <a:solidFill>
                  <a:srgbClr val="002939"/>
                </a:solidFill>
                <a:latin typeface="Calibri" pitchFamily="34" charset="0"/>
                <a:sym typeface="Gill Sans"/>
              </a:rPr>
              <a:t>)</a:t>
            </a:r>
            <a:endParaRPr lang="en-US" sz="2000" u="none" dirty="0">
              <a:solidFill>
                <a:srgbClr val="002939"/>
              </a:solidFill>
              <a:latin typeface="Calibri" pitchFamily="34" charset="0"/>
              <a:sym typeface="Gill Sans"/>
            </a:endParaRPr>
          </a:p>
        </p:txBody>
      </p:sp>
      <p:graphicFrame>
        <p:nvGraphicFramePr>
          <p:cNvPr id="9" name="Diagramma 8"/>
          <p:cNvGraphicFramePr/>
          <p:nvPr>
            <p:extLst>
              <p:ext uri="{D42A27DB-BD31-4B8C-83A1-F6EECF244321}">
                <p14:modId xmlns:p14="http://schemas.microsoft.com/office/powerpoint/2010/main" val="2858200460"/>
              </p:ext>
            </p:extLst>
          </p:nvPr>
        </p:nvGraphicFramePr>
        <p:xfrm>
          <a:off x="2144713" y="3771171"/>
          <a:ext cx="5616798" cy="22322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136650" y="188913"/>
            <a:ext cx="8769350" cy="553998"/>
          </a:xfrm>
          <a:prstGeom prst="rect">
            <a:avLst/>
          </a:prstGeom>
          <a:noFill/>
          <a:ln w="12700">
            <a:noFill/>
            <a:miter lim="800000"/>
            <a:headEnd/>
            <a:tailEnd/>
          </a:ln>
        </p:spPr>
        <p:txBody>
          <a:bodyPr>
            <a:spAutoFit/>
          </a:bodyPr>
          <a:lstStyle/>
          <a:p>
            <a:pPr algn="ctr"/>
            <a:r>
              <a:rPr lang="en-US" sz="3000" b="1" u="none" dirty="0" smtClean="0">
                <a:solidFill>
                  <a:srgbClr val="CC0000"/>
                </a:solidFill>
                <a:latin typeface="Calibri" panose="020F0502020204030204" pitchFamily="34" charset="0"/>
                <a:cs typeface="Calibri" panose="020F0502020204030204" pitchFamily="34" charset="0"/>
              </a:rPr>
              <a:t>PEG (Piano </a:t>
            </a:r>
            <a:r>
              <a:rPr lang="en-US" sz="3000" b="1" u="none" dirty="0" err="1" smtClean="0">
                <a:solidFill>
                  <a:srgbClr val="CC0000"/>
                </a:solidFill>
                <a:latin typeface="Calibri" panose="020F0502020204030204" pitchFamily="34" charset="0"/>
                <a:cs typeface="Calibri" panose="020F0502020204030204" pitchFamily="34" charset="0"/>
              </a:rPr>
              <a:t>Esecutivo</a:t>
            </a:r>
            <a:r>
              <a:rPr lang="en-US" sz="3000" b="1" u="none" dirty="0" smtClean="0">
                <a:solidFill>
                  <a:srgbClr val="CC0000"/>
                </a:solidFill>
                <a:latin typeface="Calibri" panose="020F0502020204030204" pitchFamily="34" charset="0"/>
                <a:cs typeface="Calibri" panose="020F0502020204030204" pitchFamily="34" charset="0"/>
              </a:rPr>
              <a:t> di Gestione)</a:t>
            </a:r>
            <a:endParaRPr lang="it-IT" sz="3000" b="1" u="none" dirty="0">
              <a:solidFill>
                <a:srgbClr val="CC0000"/>
              </a:solidFill>
              <a:latin typeface="Calibri" panose="020F0502020204030204" pitchFamily="34" charset="0"/>
              <a:cs typeface="Calibri" panose="020F0502020204030204" pitchFamily="34" charset="0"/>
            </a:endParaRPr>
          </a:p>
        </p:txBody>
      </p:sp>
      <p:sp>
        <p:nvSpPr>
          <p:cNvPr id="3" name="CasellaDiTesto 2"/>
          <p:cNvSpPr txBox="1"/>
          <p:nvPr/>
        </p:nvSpPr>
        <p:spPr>
          <a:xfrm>
            <a:off x="1568450" y="1412776"/>
            <a:ext cx="8209086" cy="2308324"/>
          </a:xfrm>
          <a:prstGeom prst="rect">
            <a:avLst/>
          </a:prstGeom>
          <a:noFill/>
        </p:spPr>
        <p:txBody>
          <a:bodyPr wrap="square" rtlCol="0">
            <a:spAutoFit/>
          </a:bodyPr>
          <a:lstStyle/>
          <a:p>
            <a:pPr marL="342900" indent="-342900">
              <a:buFont typeface="Arial" panose="020B0604020202020204" pitchFamily="34" charset="0"/>
              <a:buChar char="•"/>
            </a:pPr>
            <a:r>
              <a:rPr lang="it-IT" sz="1800" u="none" dirty="0" smtClean="0">
                <a:latin typeface="Calibri" panose="020F0502020204030204" pitchFamily="34" charset="0"/>
                <a:cs typeface="Calibri" panose="020F0502020204030204" pitchFamily="34" charset="0"/>
              </a:rPr>
              <a:t>predisposto dal DG e deliberato dalla GC entro 20 </a:t>
            </a:r>
            <a:r>
              <a:rPr lang="it-IT" sz="1800" u="none" dirty="0">
                <a:latin typeface="Calibri" panose="020F0502020204030204" pitchFamily="34" charset="0"/>
                <a:cs typeface="Calibri" panose="020F0502020204030204" pitchFamily="34" charset="0"/>
              </a:rPr>
              <a:t>giorni dall'approvazione del bilancio di previsione, in termini di competenza . </a:t>
            </a:r>
            <a:endParaRPr lang="it-IT" sz="1800" u="none" dirty="0" smtClean="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it-IT" sz="1800" u="none" dirty="0" smtClean="0">
                <a:latin typeface="Calibri" panose="020F0502020204030204" pitchFamily="34" charset="0"/>
                <a:cs typeface="Calibri" panose="020F0502020204030204" pitchFamily="34" charset="0"/>
              </a:rPr>
              <a:t>con </a:t>
            </a:r>
            <a:r>
              <a:rPr lang="it-IT" sz="1800" u="none" dirty="0">
                <a:latin typeface="Calibri" panose="020F0502020204030204" pitchFamily="34" charset="0"/>
                <a:cs typeface="Calibri" panose="020F0502020204030204" pitchFamily="34" charset="0"/>
              </a:rPr>
              <a:t>riferimento al primo esercizio il PEG </a:t>
            </a:r>
            <a:r>
              <a:rPr lang="it-IT" sz="1800" u="none" dirty="0" err="1">
                <a:latin typeface="Calibri" panose="020F0502020204030204" pitchFamily="34" charset="0"/>
                <a:cs typeface="Calibri" panose="020F0502020204030204" pitchFamily="34" charset="0"/>
              </a:rPr>
              <a:t>e'</a:t>
            </a:r>
            <a:r>
              <a:rPr lang="it-IT" sz="1800" u="none" dirty="0">
                <a:latin typeface="Calibri" panose="020F0502020204030204" pitchFamily="34" charset="0"/>
                <a:cs typeface="Calibri" panose="020F0502020204030204" pitchFamily="34" charset="0"/>
              </a:rPr>
              <a:t> redatto anche in termini di cassa</a:t>
            </a:r>
            <a:r>
              <a:rPr lang="it-IT" sz="1800" u="none" dirty="0" smtClean="0">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it-IT" sz="1800" u="none" dirty="0" smtClean="0">
                <a:latin typeface="Calibri" panose="020F0502020204030204" pitchFamily="34" charset="0"/>
                <a:cs typeface="Calibri" panose="020F0502020204030204" pitchFamily="34" charset="0"/>
              </a:rPr>
              <a:t>riferito </a:t>
            </a:r>
            <a:r>
              <a:rPr lang="it-IT" sz="1800" u="none" dirty="0">
                <a:latin typeface="Calibri" panose="020F0502020204030204" pitchFamily="34" charset="0"/>
                <a:cs typeface="Calibri" panose="020F0502020204030204" pitchFamily="34" charset="0"/>
              </a:rPr>
              <a:t>ai medesimi esercizi considerati nel </a:t>
            </a:r>
            <a:r>
              <a:rPr lang="it-IT" sz="1800" u="none" dirty="0" smtClean="0">
                <a:latin typeface="Calibri" panose="020F0502020204030204" pitchFamily="34" charset="0"/>
                <a:cs typeface="Calibri" panose="020F0502020204030204" pitchFamily="34" charset="0"/>
              </a:rPr>
              <a:t>bilancio (3 annualità)</a:t>
            </a:r>
          </a:p>
          <a:p>
            <a:pPr marL="342900" indent="-342900">
              <a:buFont typeface="Arial" panose="020B0604020202020204" pitchFamily="34" charset="0"/>
              <a:buChar char="•"/>
            </a:pPr>
            <a:r>
              <a:rPr lang="it-IT" sz="1800" u="none" dirty="0" smtClean="0">
                <a:latin typeface="Calibri" panose="020F0502020204030204" pitchFamily="34" charset="0"/>
                <a:cs typeface="Calibri" panose="020F0502020204030204" pitchFamily="34" charset="0"/>
              </a:rPr>
              <a:t>Comprende anche il Piano degli Obiettivi e della Performance ;  </a:t>
            </a:r>
            <a:r>
              <a:rPr lang="it-IT" sz="1800" u="none" dirty="0">
                <a:latin typeface="Calibri" panose="020F0502020204030204" pitchFamily="34" charset="0"/>
                <a:cs typeface="Calibri" panose="020F0502020204030204" pitchFamily="34" charset="0"/>
              </a:rPr>
              <a:t>affida </a:t>
            </a:r>
            <a:r>
              <a:rPr lang="it-IT" sz="1800" u="none" dirty="0" smtClean="0">
                <a:latin typeface="Calibri" panose="020F0502020204030204" pitchFamily="34" charset="0"/>
                <a:cs typeface="Calibri" panose="020F0502020204030204" pitchFamily="34" charset="0"/>
              </a:rPr>
              <a:t>gli obiettivi, </a:t>
            </a:r>
            <a:r>
              <a:rPr lang="it-IT" sz="1800" u="none" dirty="0">
                <a:latin typeface="Calibri" panose="020F0502020204030204" pitchFamily="34" charset="0"/>
                <a:cs typeface="Calibri" panose="020F0502020204030204" pitchFamily="34" charset="0"/>
              </a:rPr>
              <a:t>unitamente alle dotazioni necessarie, ai responsabili dei </a:t>
            </a:r>
            <a:r>
              <a:rPr lang="it-IT" sz="1800" u="none" dirty="0" smtClean="0">
                <a:latin typeface="Calibri" panose="020F0502020204030204" pitchFamily="34" charset="0"/>
                <a:cs typeface="Calibri" panose="020F0502020204030204" pitchFamily="34" charset="0"/>
              </a:rPr>
              <a:t>servizi (</a:t>
            </a:r>
            <a:r>
              <a:rPr lang="it-IT" sz="1800" u="none" dirty="0" smtClean="0">
                <a:solidFill>
                  <a:srgbClr val="FF0000"/>
                </a:solidFill>
                <a:latin typeface="Calibri" panose="020F0502020204030204" pitchFamily="34" charset="0"/>
                <a:cs typeface="Calibri" panose="020F0502020204030204" pitchFamily="34" charset="0"/>
              </a:rPr>
              <a:t>Centri di Responsabilità – </a:t>
            </a:r>
            <a:r>
              <a:rPr lang="it-IT" sz="1800" u="none" dirty="0" err="1" smtClean="0">
                <a:solidFill>
                  <a:srgbClr val="FF0000"/>
                </a:solidFill>
                <a:latin typeface="Calibri" panose="020F0502020204030204" pitchFamily="34" charset="0"/>
                <a:cs typeface="Calibri" panose="020F0502020204030204" pitchFamily="34" charset="0"/>
              </a:rPr>
              <a:t>CdR</a:t>
            </a:r>
            <a:r>
              <a:rPr lang="it-IT" sz="1800" u="none" dirty="0" smtClean="0">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endParaRPr lang="it-IT" sz="1800" u="none" dirty="0">
              <a:latin typeface="Calibri" panose="020F0502020204030204" pitchFamily="34" charset="0"/>
              <a:cs typeface="Calibri" panose="020F0502020204030204" pitchFamily="34" charset="0"/>
            </a:endParaRPr>
          </a:p>
        </p:txBody>
      </p:sp>
      <p:sp>
        <p:nvSpPr>
          <p:cNvPr id="4" name="CasellaDiTesto 3"/>
          <p:cNvSpPr txBox="1"/>
          <p:nvPr/>
        </p:nvSpPr>
        <p:spPr>
          <a:xfrm>
            <a:off x="1726642" y="5653216"/>
            <a:ext cx="7892702" cy="923330"/>
          </a:xfrm>
          <a:prstGeom prst="rect">
            <a:avLst/>
          </a:prstGeom>
          <a:noFill/>
        </p:spPr>
        <p:txBody>
          <a:bodyPr wrap="square" rtlCol="0">
            <a:spAutoFit/>
          </a:bodyPr>
          <a:lstStyle/>
          <a:p>
            <a:r>
              <a:rPr lang="it-IT" sz="1800" u="none" dirty="0" smtClean="0">
                <a:latin typeface="Calibri" panose="020F0502020204030204" pitchFamily="34" charset="0"/>
                <a:cs typeface="Calibri" panose="020F0502020204030204" pitchFamily="34" charset="0"/>
              </a:rPr>
              <a:t>I </a:t>
            </a:r>
            <a:r>
              <a:rPr lang="it-IT" sz="1800" u="none" dirty="0">
                <a:latin typeface="Calibri" panose="020F0502020204030204" pitchFamily="34" charset="0"/>
                <a:cs typeface="Calibri" panose="020F0502020204030204" pitchFamily="34" charset="0"/>
              </a:rPr>
              <a:t>capitoli costituiscono le </a:t>
            </a:r>
            <a:r>
              <a:rPr lang="it-IT" sz="1800" u="none" dirty="0" smtClean="0">
                <a:latin typeface="Calibri" panose="020F0502020204030204" pitchFamily="34" charset="0"/>
                <a:cs typeface="Calibri" panose="020F0502020204030204" pitchFamily="34" charset="0"/>
              </a:rPr>
              <a:t>unità </a:t>
            </a:r>
            <a:r>
              <a:rPr lang="it-IT" sz="1800" u="none" dirty="0">
                <a:latin typeface="Calibri" panose="020F0502020204030204" pitchFamily="34" charset="0"/>
                <a:cs typeface="Calibri" panose="020F0502020204030204" pitchFamily="34" charset="0"/>
              </a:rPr>
              <a:t>elementari ai fini della gestione e della rendicontazione, e sono raccordati al quarto livello del piano dei conti finanziario</a:t>
            </a:r>
          </a:p>
          <a:p>
            <a:endParaRPr lang="it-IT" sz="1800" dirty="0"/>
          </a:p>
        </p:txBody>
      </p:sp>
      <p:graphicFrame>
        <p:nvGraphicFramePr>
          <p:cNvPr id="5" name="Diagramma 4"/>
          <p:cNvGraphicFramePr/>
          <p:nvPr>
            <p:extLst>
              <p:ext uri="{D42A27DB-BD31-4B8C-83A1-F6EECF244321}">
                <p14:modId xmlns:p14="http://schemas.microsoft.com/office/powerpoint/2010/main" val="537513720"/>
              </p:ext>
            </p:extLst>
          </p:nvPr>
        </p:nvGraphicFramePr>
        <p:xfrm>
          <a:off x="2216696" y="3407545"/>
          <a:ext cx="5616798" cy="2232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6477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Grp="1" noChangeArrowheads="1"/>
          </p:cNvSpPr>
          <p:nvPr>
            <p:ph type="ctrTitle" idx="4294967295"/>
          </p:nvPr>
        </p:nvSpPr>
        <p:spPr bwMode="auto">
          <a:xfrm>
            <a:off x="1600200" y="1600200"/>
            <a:ext cx="3048000" cy="2133600"/>
          </a:xfrm>
          <a:prstGeom prst="rect">
            <a:avLst/>
          </a:prstGeom>
          <a:ln w="0">
            <a:miter lim="800000"/>
            <a:headEnd/>
            <a:tailEnd/>
          </a:ln>
        </p:spPr>
        <p:txBody>
          <a:bodyPr/>
          <a:lstStyle/>
          <a:p>
            <a:pPr eaLnBrk="1" hangingPunct="1">
              <a:spcBef>
                <a:spcPct val="50000"/>
              </a:spcBef>
              <a:defRPr/>
            </a:pPr>
            <a:r>
              <a:rPr lang="it-IT" sz="2400" b="1" dirty="0" smtClean="0">
                <a:solidFill>
                  <a:srgbClr val="020061"/>
                </a:solidFill>
              </a:rPr>
              <a:t/>
            </a:r>
            <a:br>
              <a:rPr lang="it-IT" sz="2400" b="1" dirty="0" smtClean="0">
                <a:solidFill>
                  <a:srgbClr val="020061"/>
                </a:solidFill>
              </a:rPr>
            </a:br>
            <a:endParaRPr lang="it-IT" sz="2400" b="1" dirty="0" smtClean="0">
              <a:solidFill>
                <a:schemeClr val="bg1">
                  <a:lumMod val="85000"/>
                </a:schemeClr>
              </a:solidFill>
            </a:endParaRPr>
          </a:p>
        </p:txBody>
      </p:sp>
      <p:sp>
        <p:nvSpPr>
          <p:cNvPr id="7" name="Rettangolo arrotondato 6"/>
          <p:cNvSpPr/>
          <p:nvPr/>
        </p:nvSpPr>
        <p:spPr bwMode="auto">
          <a:xfrm>
            <a:off x="2133600" y="1005840"/>
            <a:ext cx="2514600" cy="1739900"/>
          </a:xfrm>
          <a:prstGeom prst="roundRect">
            <a:avLst>
              <a:gd name="adj" fmla="val 14972"/>
            </a:avLst>
          </a:prstGeom>
          <a:solidFill>
            <a:srgbClr val="FFC000"/>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spAutoFit/>
          </a:bodyPr>
          <a:lstStyle/>
          <a:p>
            <a:pPr algn="ctr" eaLnBrk="0" hangingPunct="0">
              <a:defRPr/>
            </a:pPr>
            <a:r>
              <a:rPr lang="it-IT" sz="1400" u="none" dirty="0">
                <a:latin typeface="Calibri" pitchFamily="34" charset="0"/>
                <a:ea typeface="ＭＳ Ｐゴシック" pitchFamily="1" charset="-128"/>
                <a:cs typeface="+mn-cs"/>
              </a:rPr>
              <a:t>I - ENTRATE TRIBUTARIE</a:t>
            </a:r>
          </a:p>
          <a:p>
            <a:pPr algn="ctr" eaLnBrk="0" hangingPunct="0">
              <a:defRPr/>
            </a:pPr>
            <a:endParaRPr lang="it-IT" sz="1400" u="none" dirty="0">
              <a:latin typeface="Calibri" pitchFamily="34" charset="0"/>
              <a:ea typeface="ＭＳ Ｐゴシック" pitchFamily="1" charset="-128"/>
              <a:cs typeface="+mn-cs"/>
            </a:endParaRPr>
          </a:p>
          <a:p>
            <a:pPr algn="ctr" eaLnBrk="0" hangingPunct="0">
              <a:defRPr/>
            </a:pPr>
            <a:r>
              <a:rPr lang="it-IT" sz="1400" u="none" dirty="0">
                <a:latin typeface="Calibri" pitchFamily="34" charset="0"/>
                <a:ea typeface="ＭＳ Ｐゴシック" pitchFamily="1" charset="-128"/>
                <a:cs typeface="+mn-cs"/>
              </a:rPr>
              <a:t>II - ENTRATE DA      TRASFERIMENTI</a:t>
            </a:r>
          </a:p>
          <a:p>
            <a:pPr algn="ctr" eaLnBrk="0" hangingPunct="0">
              <a:defRPr/>
            </a:pPr>
            <a:endParaRPr lang="it-IT" sz="1400" u="none" dirty="0">
              <a:latin typeface="Calibri" pitchFamily="34" charset="0"/>
              <a:ea typeface="ＭＳ Ｐゴシック" pitchFamily="1" charset="-128"/>
              <a:cs typeface="+mn-cs"/>
            </a:endParaRPr>
          </a:p>
          <a:p>
            <a:pPr algn="ctr" eaLnBrk="0" hangingPunct="0">
              <a:defRPr/>
            </a:pPr>
            <a:r>
              <a:rPr lang="it-IT" sz="1400" u="none" dirty="0">
                <a:latin typeface="Calibri" pitchFamily="34" charset="0"/>
                <a:ea typeface="ＭＳ Ｐゴシック" pitchFamily="1" charset="-128"/>
                <a:cs typeface="+mn-cs"/>
              </a:rPr>
              <a:t>III - ENTRATE EXTRA TRIBUTARIE</a:t>
            </a:r>
          </a:p>
        </p:txBody>
      </p:sp>
      <p:sp>
        <p:nvSpPr>
          <p:cNvPr id="27651" name="CasellaDiTesto 9"/>
          <p:cNvSpPr txBox="1">
            <a:spLocks noChangeArrowheads="1"/>
          </p:cNvSpPr>
          <p:nvPr/>
        </p:nvSpPr>
        <p:spPr bwMode="auto">
          <a:xfrm>
            <a:off x="5626100" y="3175000"/>
            <a:ext cx="184150" cy="369888"/>
          </a:xfrm>
          <a:prstGeom prst="rect">
            <a:avLst/>
          </a:prstGeom>
          <a:noFill/>
          <a:ln w="9525">
            <a:noFill/>
            <a:miter lim="800000"/>
            <a:headEnd/>
            <a:tailEnd/>
          </a:ln>
        </p:spPr>
        <p:txBody>
          <a:bodyPr wrap="none">
            <a:spAutoFit/>
          </a:bodyPr>
          <a:lstStyle/>
          <a:p>
            <a:pPr eaLnBrk="0" hangingPunct="0"/>
            <a:endParaRPr lang="it-IT"/>
          </a:p>
        </p:txBody>
      </p:sp>
      <p:sp>
        <p:nvSpPr>
          <p:cNvPr id="11" name="Rettangolo arrotondato 10"/>
          <p:cNvSpPr/>
          <p:nvPr/>
        </p:nvSpPr>
        <p:spPr bwMode="auto">
          <a:xfrm>
            <a:off x="5638800" y="1676400"/>
            <a:ext cx="2514600" cy="817563"/>
          </a:xfrm>
          <a:prstGeom prst="roundRect">
            <a:avLst/>
          </a:prstGeom>
          <a:solidFill>
            <a:srgbClr val="FFC000"/>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endParaRPr lang="it-IT" sz="1400" u="none" dirty="0">
              <a:latin typeface="Calibri" pitchFamily="34" charset="0"/>
              <a:ea typeface="ＭＳ Ｐゴシック" pitchFamily="1" charset="-128"/>
              <a:cs typeface="+mn-cs"/>
            </a:endParaRPr>
          </a:p>
          <a:p>
            <a:pPr algn="ctr" eaLnBrk="0" hangingPunct="0">
              <a:defRPr/>
            </a:pPr>
            <a:r>
              <a:rPr lang="it-IT" sz="1400" u="none" dirty="0">
                <a:latin typeface="Calibri" pitchFamily="34" charset="0"/>
                <a:ea typeface="ＭＳ Ｐゴシック" pitchFamily="1" charset="-128"/>
                <a:cs typeface="+mn-cs"/>
              </a:rPr>
              <a:t>I - SPESA CORRENTE</a:t>
            </a:r>
          </a:p>
          <a:p>
            <a:pPr algn="ctr" eaLnBrk="0" hangingPunct="0">
              <a:defRPr/>
            </a:pPr>
            <a:endParaRPr lang="it-IT" sz="1400" u="none" dirty="0">
              <a:latin typeface="Calibri" pitchFamily="34" charset="0"/>
              <a:ea typeface="ＭＳ Ｐゴシック" pitchFamily="1" charset="-128"/>
              <a:cs typeface="+mn-cs"/>
            </a:endParaRPr>
          </a:p>
        </p:txBody>
      </p:sp>
      <p:sp>
        <p:nvSpPr>
          <p:cNvPr id="14" name="Rettangolo arrotondato 13"/>
          <p:cNvSpPr/>
          <p:nvPr/>
        </p:nvSpPr>
        <p:spPr bwMode="auto">
          <a:xfrm>
            <a:off x="2133600" y="3007360"/>
            <a:ext cx="2514600" cy="579438"/>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r>
              <a:rPr lang="it-IT" sz="1400" u="none" dirty="0">
                <a:latin typeface="Calibri" pitchFamily="34" charset="0"/>
                <a:ea typeface="ＭＳ Ｐゴシック" pitchFamily="1" charset="-128"/>
                <a:cs typeface="+mn-cs"/>
              </a:rPr>
              <a:t>IV </a:t>
            </a:r>
            <a:r>
              <a:rPr lang="it-IT" sz="1400" u="none" dirty="0" err="1">
                <a:latin typeface="Calibri" pitchFamily="34" charset="0"/>
                <a:ea typeface="ＭＳ Ｐゴシック" pitchFamily="1" charset="-128"/>
                <a:cs typeface="+mn-cs"/>
              </a:rPr>
              <a:t>–</a:t>
            </a:r>
            <a:r>
              <a:rPr lang="it-IT" sz="1400" u="none" dirty="0">
                <a:latin typeface="Calibri" pitchFamily="34" charset="0"/>
                <a:ea typeface="ＭＳ Ｐゴシック" pitchFamily="1" charset="-128"/>
                <a:cs typeface="+mn-cs"/>
              </a:rPr>
              <a:t> ENTRATE IN CONTO CAPITALE</a:t>
            </a:r>
          </a:p>
        </p:txBody>
      </p:sp>
      <p:sp>
        <p:nvSpPr>
          <p:cNvPr id="15" name="Rettangolo arrotondato 14"/>
          <p:cNvSpPr/>
          <p:nvPr/>
        </p:nvSpPr>
        <p:spPr bwMode="auto">
          <a:xfrm>
            <a:off x="2133600" y="3644583"/>
            <a:ext cx="2514600" cy="57888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r>
              <a:rPr lang="it-IT" sz="1400" u="none" dirty="0" smtClean="0">
                <a:latin typeface="Calibri" pitchFamily="34" charset="0"/>
                <a:ea typeface="ＭＳ Ｐゴシック" pitchFamily="1" charset="-128"/>
                <a:cs typeface="+mn-cs"/>
              </a:rPr>
              <a:t>V– </a:t>
            </a:r>
            <a:r>
              <a:rPr lang="it-IT" sz="1400" u="none" dirty="0">
                <a:latin typeface="Calibri" pitchFamily="34" charset="0"/>
                <a:ea typeface="ＭＳ Ｐゴシック" pitchFamily="1" charset="-128"/>
                <a:cs typeface="+mn-cs"/>
              </a:rPr>
              <a:t>ENTRATE DA </a:t>
            </a:r>
            <a:r>
              <a:rPr lang="it-IT" sz="1400" u="none" dirty="0" smtClean="0">
                <a:latin typeface="Calibri" pitchFamily="34" charset="0"/>
                <a:ea typeface="ＭＳ Ｐゴシック" pitchFamily="1" charset="-128"/>
                <a:cs typeface="+mn-cs"/>
              </a:rPr>
              <a:t>RIDUZIONE ATTIVITA’ FINANZIARIE</a:t>
            </a:r>
            <a:endParaRPr lang="it-IT" sz="1400" u="none" dirty="0">
              <a:latin typeface="Calibri" pitchFamily="34" charset="0"/>
              <a:ea typeface="ＭＳ Ｐゴシック" pitchFamily="1" charset="-128"/>
              <a:cs typeface="+mn-cs"/>
            </a:endParaRPr>
          </a:p>
        </p:txBody>
      </p:sp>
      <p:sp>
        <p:nvSpPr>
          <p:cNvPr id="16" name="Rettangolo arrotondato 15"/>
          <p:cNvSpPr/>
          <p:nvPr/>
        </p:nvSpPr>
        <p:spPr bwMode="auto">
          <a:xfrm>
            <a:off x="2133600" y="5740678"/>
            <a:ext cx="2514600" cy="578882"/>
          </a:xfrm>
          <a:prstGeom prst="roundRect">
            <a:avLst/>
          </a:prstGeom>
          <a:solidFill>
            <a:schemeClr val="bg1">
              <a:lumMod val="85000"/>
            </a:schemeClr>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r>
              <a:rPr lang="it-IT" sz="1400" u="none" dirty="0" smtClean="0">
                <a:latin typeface="Calibri" pitchFamily="34" charset="0"/>
                <a:ea typeface="ＭＳ Ｐゴシック" pitchFamily="1" charset="-128"/>
                <a:cs typeface="+mn-cs"/>
              </a:rPr>
              <a:t>VIII– </a:t>
            </a:r>
            <a:r>
              <a:rPr lang="it-IT" sz="1400" u="none" dirty="0">
                <a:latin typeface="Calibri" pitchFamily="34" charset="0"/>
                <a:ea typeface="ＭＳ Ｐゴシック" pitchFamily="1" charset="-128"/>
                <a:cs typeface="+mn-cs"/>
              </a:rPr>
              <a:t>ENTRATE GESTIONE SERVIZI CONTO </a:t>
            </a:r>
            <a:r>
              <a:rPr lang="it-IT" sz="1400" u="none" dirty="0" smtClean="0">
                <a:latin typeface="Calibri" pitchFamily="34" charset="0"/>
                <a:ea typeface="ＭＳ Ｐゴシック" pitchFamily="1" charset="-128"/>
                <a:cs typeface="+mn-cs"/>
              </a:rPr>
              <a:t>TERZI E PDG</a:t>
            </a:r>
            <a:endParaRPr lang="it-IT" sz="1400" u="none" dirty="0">
              <a:latin typeface="Calibri" pitchFamily="34" charset="0"/>
              <a:ea typeface="ＭＳ Ｐゴシック" pitchFamily="1" charset="-128"/>
              <a:cs typeface="+mn-cs"/>
            </a:endParaRPr>
          </a:p>
        </p:txBody>
      </p:sp>
      <p:sp>
        <p:nvSpPr>
          <p:cNvPr id="17" name="Rettangolo arrotondato 16"/>
          <p:cNvSpPr/>
          <p:nvPr/>
        </p:nvSpPr>
        <p:spPr bwMode="auto">
          <a:xfrm>
            <a:off x="5638800" y="5740678"/>
            <a:ext cx="2514600" cy="578882"/>
          </a:xfrm>
          <a:prstGeom prst="roundRect">
            <a:avLst/>
          </a:prstGeom>
          <a:solidFill>
            <a:srgbClr val="D9D9D9"/>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r>
              <a:rPr lang="it-IT" sz="1400" u="none" dirty="0">
                <a:latin typeface="Calibri" pitchFamily="34" charset="0"/>
                <a:ea typeface="ＭＳ Ｐゴシック" pitchFamily="1" charset="-128"/>
                <a:cs typeface="+mn-cs"/>
              </a:rPr>
              <a:t>IV – SPESE GESTIONE SERVIZI CONTO </a:t>
            </a:r>
            <a:r>
              <a:rPr lang="it-IT" sz="1400" u="none" dirty="0" smtClean="0">
                <a:latin typeface="Calibri" pitchFamily="34" charset="0"/>
                <a:ea typeface="ＭＳ Ｐゴシック" pitchFamily="1" charset="-128"/>
                <a:cs typeface="+mn-cs"/>
              </a:rPr>
              <a:t>TERZI E PDG</a:t>
            </a:r>
            <a:endParaRPr lang="it-IT" sz="1400" u="none" dirty="0">
              <a:latin typeface="Calibri" pitchFamily="34" charset="0"/>
              <a:ea typeface="ＭＳ Ｐゴシック" pitchFamily="1" charset="-128"/>
              <a:cs typeface="+mn-cs"/>
            </a:endParaRPr>
          </a:p>
        </p:txBody>
      </p:sp>
      <p:sp>
        <p:nvSpPr>
          <p:cNvPr id="27659" name="Text Box 6"/>
          <p:cNvSpPr txBox="1">
            <a:spLocks noChangeArrowheads="1"/>
          </p:cNvSpPr>
          <p:nvPr/>
        </p:nvSpPr>
        <p:spPr bwMode="auto">
          <a:xfrm>
            <a:off x="1136650" y="188913"/>
            <a:ext cx="8769350" cy="553998"/>
          </a:xfrm>
          <a:prstGeom prst="rect">
            <a:avLst/>
          </a:prstGeom>
          <a:noFill/>
          <a:ln w="12700">
            <a:noFill/>
            <a:miter lim="800000"/>
            <a:headEnd/>
            <a:tailEnd/>
          </a:ln>
        </p:spPr>
        <p:txBody>
          <a:bodyPr>
            <a:spAutoFit/>
          </a:bodyPr>
          <a:lstStyle/>
          <a:p>
            <a:pPr algn="ctr"/>
            <a:r>
              <a:rPr lang="it-IT" sz="3000" b="1" u="none" dirty="0" smtClean="0">
                <a:solidFill>
                  <a:srgbClr val="CC0000"/>
                </a:solidFill>
                <a:latin typeface="Calibri" panose="020F0502020204030204" pitchFamily="34" charset="0"/>
                <a:cs typeface="Calibri" panose="020F0502020204030204" pitchFamily="34" charset="0"/>
              </a:rPr>
              <a:t>I Titoli di bilancio Entrate e Spese</a:t>
            </a:r>
            <a:endParaRPr lang="it-IT" sz="3000" b="1" u="none" dirty="0">
              <a:solidFill>
                <a:srgbClr val="CC0000"/>
              </a:solidFill>
              <a:latin typeface="Calibri" panose="020F0502020204030204" pitchFamily="34" charset="0"/>
              <a:cs typeface="Calibri" panose="020F0502020204030204" pitchFamily="34" charset="0"/>
            </a:endParaRPr>
          </a:p>
        </p:txBody>
      </p:sp>
      <p:sp>
        <p:nvSpPr>
          <p:cNvPr id="18" name="Rettangolo arrotondato 17"/>
          <p:cNvSpPr/>
          <p:nvPr/>
        </p:nvSpPr>
        <p:spPr bwMode="auto">
          <a:xfrm>
            <a:off x="2133600" y="4277439"/>
            <a:ext cx="2514600" cy="579438"/>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r>
              <a:rPr lang="it-IT" sz="1400" u="none" dirty="0" smtClean="0">
                <a:latin typeface="Calibri" pitchFamily="34" charset="0"/>
                <a:ea typeface="ＭＳ Ｐゴシック" pitchFamily="1" charset="-128"/>
                <a:cs typeface="+mn-cs"/>
              </a:rPr>
              <a:t>VI– </a:t>
            </a:r>
            <a:r>
              <a:rPr lang="it-IT" sz="1400" u="none" dirty="0">
                <a:latin typeface="Calibri" pitchFamily="34" charset="0"/>
                <a:ea typeface="ＭＳ Ｐゴシック" pitchFamily="1" charset="-128"/>
                <a:cs typeface="+mn-cs"/>
              </a:rPr>
              <a:t>ENTRATE DA ACCENSIONE PRESTITI</a:t>
            </a:r>
          </a:p>
        </p:txBody>
      </p:sp>
      <p:sp>
        <p:nvSpPr>
          <p:cNvPr id="19" name="Rettangolo arrotondato 18"/>
          <p:cNvSpPr/>
          <p:nvPr/>
        </p:nvSpPr>
        <p:spPr bwMode="auto">
          <a:xfrm>
            <a:off x="2133600" y="5037575"/>
            <a:ext cx="2514600" cy="578882"/>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r>
              <a:rPr lang="it-IT" sz="1400" u="none" dirty="0" smtClean="0">
                <a:latin typeface="Calibri" pitchFamily="34" charset="0"/>
                <a:ea typeface="ＭＳ Ｐゴシック" pitchFamily="1" charset="-128"/>
                <a:cs typeface="+mn-cs"/>
              </a:rPr>
              <a:t>VI– ANTICIPAZIONI DA ISTITUTO CASSIERE</a:t>
            </a:r>
            <a:endParaRPr lang="it-IT" sz="1400" u="none" dirty="0">
              <a:latin typeface="Calibri" pitchFamily="34" charset="0"/>
              <a:ea typeface="ＭＳ Ｐゴシック" pitchFamily="1" charset="-128"/>
              <a:cs typeface="+mn-cs"/>
            </a:endParaRPr>
          </a:p>
        </p:txBody>
      </p:sp>
      <p:sp>
        <p:nvSpPr>
          <p:cNvPr id="22" name="Rettangolo arrotondato 21"/>
          <p:cNvSpPr/>
          <p:nvPr/>
        </p:nvSpPr>
        <p:spPr bwMode="auto">
          <a:xfrm>
            <a:off x="5598780" y="3565526"/>
            <a:ext cx="2514600" cy="57888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r>
              <a:rPr lang="it-IT" sz="1400" u="none" dirty="0" smtClean="0">
                <a:latin typeface="Calibri" pitchFamily="34" charset="0"/>
                <a:ea typeface="ＭＳ Ｐゴシック" pitchFamily="1" charset="-128"/>
                <a:cs typeface="+mn-cs"/>
              </a:rPr>
              <a:t>III– SPESA PER INCREMENTO ATTIVITA’ FINANZIARIE</a:t>
            </a:r>
            <a:endParaRPr lang="it-IT" sz="1400" u="none" dirty="0">
              <a:latin typeface="Calibri" pitchFamily="34" charset="0"/>
              <a:ea typeface="ＭＳ Ｐゴシック" pitchFamily="1" charset="-128"/>
              <a:cs typeface="+mn-cs"/>
            </a:endParaRPr>
          </a:p>
        </p:txBody>
      </p:sp>
      <p:sp>
        <p:nvSpPr>
          <p:cNvPr id="23" name="Rettangolo arrotondato 22"/>
          <p:cNvSpPr/>
          <p:nvPr/>
        </p:nvSpPr>
        <p:spPr bwMode="auto">
          <a:xfrm>
            <a:off x="5598780" y="3108881"/>
            <a:ext cx="2514600" cy="340519"/>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r>
              <a:rPr lang="it-IT" sz="1400" u="none" dirty="0" smtClean="0">
                <a:latin typeface="Calibri" pitchFamily="34" charset="0"/>
                <a:ea typeface="ＭＳ Ｐゴシック" pitchFamily="1" charset="-128"/>
                <a:cs typeface="+mn-cs"/>
              </a:rPr>
              <a:t>II– SPESA  IN CONTO CAPITALE</a:t>
            </a:r>
            <a:endParaRPr lang="it-IT" sz="1400" u="none" dirty="0">
              <a:latin typeface="Calibri" pitchFamily="34" charset="0"/>
              <a:ea typeface="ＭＳ Ｐゴシック" pitchFamily="1" charset="-128"/>
              <a:cs typeface="+mn-cs"/>
            </a:endParaRPr>
          </a:p>
        </p:txBody>
      </p:sp>
      <p:sp>
        <p:nvSpPr>
          <p:cNvPr id="24" name="Rettangolo arrotondato 23"/>
          <p:cNvSpPr/>
          <p:nvPr/>
        </p:nvSpPr>
        <p:spPr bwMode="auto">
          <a:xfrm>
            <a:off x="5585708" y="4516358"/>
            <a:ext cx="2514600" cy="340519"/>
          </a:xfrm>
          <a:prstGeom prst="roundRect">
            <a:avLst/>
          </a:prstGeom>
          <a:solidFill>
            <a:srgbClr val="FFC000"/>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r>
              <a:rPr lang="it-IT" sz="1400" u="none" dirty="0" smtClean="0">
                <a:latin typeface="Calibri" pitchFamily="34" charset="0"/>
                <a:ea typeface="ＭＳ Ｐゴシック" pitchFamily="1" charset="-128"/>
                <a:cs typeface="+mn-cs"/>
              </a:rPr>
              <a:t>IV– RIMBORSO PRESTITI</a:t>
            </a:r>
            <a:endParaRPr lang="it-IT" sz="1400" u="none" dirty="0">
              <a:latin typeface="Calibri" pitchFamily="34" charset="0"/>
              <a:ea typeface="ＭＳ Ｐゴシック" pitchFamily="1" charset="-128"/>
              <a:cs typeface="+mn-cs"/>
            </a:endParaRPr>
          </a:p>
        </p:txBody>
      </p:sp>
      <p:sp>
        <p:nvSpPr>
          <p:cNvPr id="25" name="Rettangolo arrotondato 24"/>
          <p:cNvSpPr/>
          <p:nvPr/>
        </p:nvSpPr>
        <p:spPr bwMode="auto">
          <a:xfrm>
            <a:off x="5575404" y="5037575"/>
            <a:ext cx="2514600" cy="578882"/>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triangle" w="med" len="med"/>
          </a:ln>
          <a:effectLst>
            <a:outerShdw blurRad="50800" dist="38100" dir="16200000" algn="t">
              <a:srgbClr val="000000">
                <a:alpha val="43000"/>
              </a:srgbClr>
            </a:outerShdw>
          </a:effectLst>
        </p:spPr>
        <p:txBody>
          <a:bodyPr anchor="ctr">
            <a:spAutoFit/>
          </a:bodyPr>
          <a:lstStyle/>
          <a:p>
            <a:pPr algn="ctr" eaLnBrk="0" hangingPunct="0">
              <a:defRPr/>
            </a:pPr>
            <a:r>
              <a:rPr lang="it-IT" sz="1400" u="none" dirty="0" smtClean="0">
                <a:latin typeface="Calibri" pitchFamily="34" charset="0"/>
                <a:ea typeface="ＭＳ Ｐゴシック" pitchFamily="1" charset="-128"/>
                <a:cs typeface="+mn-cs"/>
              </a:rPr>
              <a:t>V– CHIUSURA ANTICIPAZIONI DA ISTITUTO CASSIERE</a:t>
            </a:r>
            <a:endParaRPr lang="it-IT" sz="1400" u="none" dirty="0">
              <a:latin typeface="Calibri" pitchFamily="34" charset="0"/>
              <a:ea typeface="ＭＳ Ｐゴシック" pitchFamily="1" charset="-128"/>
              <a:cs typeface="+mn-cs"/>
            </a:endParaRPr>
          </a:p>
        </p:txBody>
      </p:sp>
    </p:spTree>
    <p:extLst>
      <p:ext uri="{BB962C8B-B14F-4D97-AF65-F5344CB8AC3E}">
        <p14:creationId xmlns:p14="http://schemas.microsoft.com/office/powerpoint/2010/main" val="1922098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495300" y="274638"/>
            <a:ext cx="8915400" cy="523220"/>
          </a:xfrm>
          <a:prstGeom prst="rect">
            <a:avLst/>
          </a:prstGeom>
          <a:noFill/>
          <a:ln w="12700">
            <a:noFill/>
            <a:miter lim="800000"/>
            <a:headEnd/>
            <a:tailEnd/>
          </a:ln>
        </p:spPr>
        <p:txBody>
          <a:bodyPr>
            <a:spAutoFit/>
          </a:bodyPr>
          <a:lstStyle>
            <a:lvl1pPr algn="l" rtl="0" eaLnBrk="0" fontAlgn="base" hangingPunct="0">
              <a:spcBef>
                <a:spcPct val="0"/>
              </a:spcBef>
              <a:spcAft>
                <a:spcPct val="0"/>
              </a:spcAft>
              <a:defRPr sz="3200">
                <a:solidFill>
                  <a:srgbClr val="CC0000"/>
                </a:solidFill>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2pPr>
            <a:lvl3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3pPr>
            <a:lvl4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4pPr>
            <a:lvl5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5pPr>
            <a:lvl6pPr marL="457200" algn="l" rtl="0" eaLnBrk="0" fontAlgn="base" hangingPunct="0">
              <a:spcBef>
                <a:spcPct val="0"/>
              </a:spcBef>
              <a:spcAft>
                <a:spcPct val="0"/>
              </a:spcAft>
              <a:defRPr sz="3200">
                <a:solidFill>
                  <a:srgbClr val="CC0000"/>
                </a:solidFill>
                <a:latin typeface="Frutiger" pitchFamily="2" charset="0"/>
              </a:defRPr>
            </a:lvl6pPr>
            <a:lvl7pPr marL="914400" algn="l" rtl="0" eaLnBrk="0" fontAlgn="base" hangingPunct="0">
              <a:spcBef>
                <a:spcPct val="0"/>
              </a:spcBef>
              <a:spcAft>
                <a:spcPct val="0"/>
              </a:spcAft>
              <a:defRPr sz="3200">
                <a:solidFill>
                  <a:srgbClr val="CC0000"/>
                </a:solidFill>
                <a:latin typeface="Frutiger" pitchFamily="2" charset="0"/>
              </a:defRPr>
            </a:lvl7pPr>
            <a:lvl8pPr marL="1371600" algn="l" rtl="0" eaLnBrk="0" fontAlgn="base" hangingPunct="0">
              <a:spcBef>
                <a:spcPct val="0"/>
              </a:spcBef>
              <a:spcAft>
                <a:spcPct val="0"/>
              </a:spcAft>
              <a:defRPr sz="3200">
                <a:solidFill>
                  <a:srgbClr val="CC0000"/>
                </a:solidFill>
                <a:latin typeface="Frutiger" pitchFamily="2" charset="0"/>
              </a:defRPr>
            </a:lvl8pPr>
            <a:lvl9pPr marL="1828800" algn="l" rtl="0" eaLnBrk="0" fontAlgn="base" hangingPunct="0">
              <a:spcBef>
                <a:spcPct val="0"/>
              </a:spcBef>
              <a:spcAft>
                <a:spcPct val="0"/>
              </a:spcAft>
              <a:defRPr sz="3200">
                <a:solidFill>
                  <a:srgbClr val="CC0000"/>
                </a:solidFill>
                <a:latin typeface="Frutiger" pitchFamily="2" charset="0"/>
              </a:defRPr>
            </a:lvl9pPr>
          </a:lstStyle>
          <a:p>
            <a:pPr algn="ctr"/>
            <a:r>
              <a:rPr lang="it-IT" sz="2800" b="1" u="none" kern="0" dirty="0" smtClean="0">
                <a:latin typeface="Calibri" panose="020F0502020204030204" pitchFamily="34" charset="0"/>
                <a:cs typeface="Calibri" panose="020F0502020204030204" pitchFamily="34" charset="0"/>
              </a:rPr>
              <a:t>Equilibri di Bilancio dei comuni – dal 2016</a:t>
            </a:r>
            <a:endParaRPr lang="it-IT" sz="2800" b="1" u="none" kern="0" dirty="0">
              <a:latin typeface="Calibri" panose="020F0502020204030204" pitchFamily="34" charset="0"/>
              <a:cs typeface="Calibri" panose="020F0502020204030204" pitchFamily="34" charset="0"/>
            </a:endParaRPr>
          </a:p>
        </p:txBody>
      </p:sp>
      <p:sp>
        <p:nvSpPr>
          <p:cNvPr id="3" name="Segnaposto contenuto 2"/>
          <p:cNvSpPr txBox="1">
            <a:spLocks/>
          </p:cNvSpPr>
          <p:nvPr/>
        </p:nvSpPr>
        <p:spPr>
          <a:xfrm>
            <a:off x="992560" y="1412776"/>
            <a:ext cx="8712968"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 charset="-128"/>
                <a:cs typeface="ＭＳ Ｐゴシック"/>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it-IT" sz="2400" b="1" u="none" kern="0" dirty="0" smtClean="0">
                <a:solidFill>
                  <a:srgbClr val="C00000"/>
                </a:solidFill>
                <a:latin typeface="Calibri" panose="020F0502020204030204" pitchFamily="34" charset="0"/>
                <a:cs typeface="Calibri" panose="020F0502020204030204" pitchFamily="34" charset="0"/>
              </a:rPr>
              <a:t>Art.1, comma 6, Costituzione  -  Golden </a:t>
            </a:r>
            <a:r>
              <a:rPr lang="it-IT" sz="2400" b="1" u="none" kern="0" dirty="0" err="1" smtClean="0">
                <a:solidFill>
                  <a:srgbClr val="C00000"/>
                </a:solidFill>
                <a:latin typeface="Calibri" panose="020F0502020204030204" pitchFamily="34" charset="0"/>
                <a:cs typeface="Calibri" panose="020F0502020204030204" pitchFamily="34" charset="0"/>
              </a:rPr>
              <a:t>Rule</a:t>
            </a:r>
            <a:endParaRPr lang="it-IT" sz="2400" b="1" u="none" kern="0" dirty="0" smtClean="0">
              <a:solidFill>
                <a:srgbClr val="C00000"/>
              </a:solidFill>
              <a:latin typeface="Calibri" panose="020F0502020204030204" pitchFamily="34" charset="0"/>
              <a:cs typeface="Calibri" panose="020F0502020204030204" pitchFamily="34" charset="0"/>
            </a:endParaRPr>
          </a:p>
          <a:p>
            <a:pPr marL="0" indent="0">
              <a:buNone/>
            </a:pPr>
            <a:r>
              <a:rPr lang="it-IT" sz="2400" u="none" kern="0" dirty="0" smtClean="0">
                <a:latin typeface="Calibri" panose="020F0502020204030204" pitchFamily="34" charset="0"/>
                <a:cs typeface="Calibri" panose="020F0502020204030204" pitchFamily="34" charset="0"/>
              </a:rPr>
              <a:t>«Il contenuto della legge di bilancio, le norme fondamentali ed i criteri volti ad assicurare l’equilibrio tra entrate e spese dei bilanci e la sostenibilità del debito, del complesso delle PPAA sono stabiliti con legge»</a:t>
            </a:r>
          </a:p>
          <a:p>
            <a:pPr marL="0" indent="0">
              <a:buNone/>
            </a:pPr>
            <a:r>
              <a:rPr lang="it-IT" sz="2400" b="1" u="none" kern="0" dirty="0" smtClean="0">
                <a:solidFill>
                  <a:srgbClr val="C00000"/>
                </a:solidFill>
                <a:latin typeface="Calibri" panose="020F0502020204030204" pitchFamily="34" charset="0"/>
                <a:cs typeface="Calibri" panose="020F0502020204030204" pitchFamily="34" charset="0"/>
              </a:rPr>
              <a:t>Legge </a:t>
            </a:r>
            <a:r>
              <a:rPr lang="it-IT" sz="2400" b="1" u="none" kern="0" dirty="0">
                <a:solidFill>
                  <a:srgbClr val="C00000"/>
                </a:solidFill>
                <a:latin typeface="Calibri" panose="020F0502020204030204" pitchFamily="34" charset="0"/>
                <a:cs typeface="Calibri" panose="020F0502020204030204" pitchFamily="34" charset="0"/>
              </a:rPr>
              <a:t>n. </a:t>
            </a:r>
            <a:r>
              <a:rPr lang="it-IT" sz="2400" b="1" u="none" kern="0" dirty="0" smtClean="0">
                <a:solidFill>
                  <a:srgbClr val="C00000"/>
                </a:solidFill>
                <a:latin typeface="Calibri" panose="020F0502020204030204" pitchFamily="34" charset="0"/>
                <a:cs typeface="Calibri" panose="020F0502020204030204" pitchFamily="34" charset="0"/>
              </a:rPr>
              <a:t>243/2012 – dal 2016</a:t>
            </a:r>
            <a:endParaRPr lang="it-IT" sz="2400" b="1" u="none" kern="0" dirty="0">
              <a:solidFill>
                <a:srgbClr val="C00000"/>
              </a:solidFill>
              <a:latin typeface="Calibri" panose="020F0502020204030204" pitchFamily="34" charset="0"/>
              <a:cs typeface="Calibri" panose="020F0502020204030204" pitchFamily="34" charset="0"/>
            </a:endParaRPr>
          </a:p>
          <a:p>
            <a:pPr marL="0" indent="0">
              <a:buNone/>
            </a:pPr>
            <a:r>
              <a:rPr lang="it-IT" sz="1800" u="none" kern="0" dirty="0">
                <a:latin typeface="Calibri" panose="020F0502020204030204" pitchFamily="34" charset="0"/>
                <a:cs typeface="Calibri" panose="020F0502020204030204" pitchFamily="34" charset="0"/>
              </a:rPr>
              <a:t>Costituisce attuazione </a:t>
            </a:r>
            <a:r>
              <a:rPr lang="it-IT" sz="1800" u="none" kern="0" dirty="0" smtClean="0">
                <a:latin typeface="Calibri" panose="020F0502020204030204" pitchFamily="34" charset="0"/>
                <a:cs typeface="Calibri" panose="020F0502020204030204" pitchFamily="34" charset="0"/>
              </a:rPr>
              <a:t>dell’art.81</a:t>
            </a:r>
          </a:p>
          <a:p>
            <a:pPr marL="0" indent="0">
              <a:buNone/>
            </a:pPr>
            <a:r>
              <a:rPr lang="it-IT" sz="2400" u="none" kern="0" dirty="0" smtClean="0">
                <a:latin typeface="Calibri" panose="020F0502020204030204" pitchFamily="34" charset="0"/>
                <a:cs typeface="Calibri" panose="020F0502020204030204" pitchFamily="34" charset="0"/>
              </a:rPr>
              <a:t>I bilanci delle PPAA si considerano in equilibrio quando, sia a preventivo che a consuntivo, registrano un saldo non negativo, in termini di competenza e cassa:</a:t>
            </a:r>
          </a:p>
          <a:p>
            <a:pPr marL="0" indent="0">
              <a:buNone/>
            </a:pPr>
            <a:r>
              <a:rPr lang="it-IT" sz="2400" u="none" kern="0" dirty="0" smtClean="0">
                <a:latin typeface="Calibri" panose="020F0502020204030204" pitchFamily="34" charset="0"/>
                <a:cs typeface="Calibri" panose="020F0502020204030204" pitchFamily="34" charset="0"/>
              </a:rPr>
              <a:t>a) tra le entrate finali  (titoli da 1 a 5) e le spese finali  (titoli da 1 a 3)</a:t>
            </a:r>
          </a:p>
          <a:p>
            <a:pPr marL="0" indent="0">
              <a:buNone/>
            </a:pPr>
            <a:r>
              <a:rPr lang="it-IT" sz="2400" u="none" kern="0" dirty="0" smtClean="0">
                <a:latin typeface="Calibri" panose="020F0502020204030204" pitchFamily="34" charset="0"/>
                <a:cs typeface="Calibri" panose="020F0502020204030204" pitchFamily="34" charset="0"/>
              </a:rPr>
              <a:t>b) tra entrate correnti e spese correnti, incluse le quote capitale rate ammortamento prestiti </a:t>
            </a:r>
          </a:p>
          <a:p>
            <a:pPr marL="0" indent="0">
              <a:buNone/>
            </a:pPr>
            <a:endParaRPr lang="it-IT" sz="2400" u="none" kern="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0866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04528" y="1772816"/>
            <a:ext cx="8915400" cy="4525963"/>
          </a:xfrm>
        </p:spPr>
        <p:txBody>
          <a:bodyPr/>
          <a:lstStyle/>
          <a:p>
            <a:r>
              <a:rPr lang="it-IT" sz="2800" dirty="0" smtClean="0">
                <a:solidFill>
                  <a:srgbClr val="FF0000"/>
                </a:solidFill>
                <a:latin typeface="Calibri" panose="020F0502020204030204" pitchFamily="34" charset="0"/>
                <a:cs typeface="Calibri" panose="020F0502020204030204" pitchFamily="34" charset="0"/>
              </a:rPr>
              <a:t>Prelievo da Fondo di Riserva </a:t>
            </a:r>
          </a:p>
          <a:p>
            <a:r>
              <a:rPr lang="it-IT" sz="2800" dirty="0" smtClean="0">
                <a:solidFill>
                  <a:srgbClr val="FF0000"/>
                </a:solidFill>
                <a:latin typeface="Calibri" panose="020F0502020204030204" pitchFamily="34" charset="0"/>
                <a:cs typeface="Calibri" panose="020F0502020204030204" pitchFamily="34" charset="0"/>
              </a:rPr>
              <a:t>Avanzo di Amministrazione </a:t>
            </a:r>
            <a:r>
              <a:rPr lang="it-IT" sz="2800" dirty="0" smtClean="0">
                <a:latin typeface="Calibri" panose="020F0502020204030204" pitchFamily="34" charset="0"/>
                <a:cs typeface="Calibri" panose="020F0502020204030204" pitchFamily="34" charset="0"/>
              </a:rPr>
              <a:t>(risparmi derivanti da esercizi finanziari precedenti – finanzia la competenza finanziaria)</a:t>
            </a:r>
          </a:p>
          <a:p>
            <a:r>
              <a:rPr lang="it-IT" sz="2800" dirty="0" smtClean="0">
                <a:solidFill>
                  <a:srgbClr val="FF0000"/>
                </a:solidFill>
                <a:latin typeface="Calibri" panose="020F0502020204030204" pitchFamily="34" charset="0"/>
                <a:cs typeface="Calibri" panose="020F0502020204030204" pitchFamily="34" charset="0"/>
              </a:rPr>
              <a:t>Fondo Pluriennale Vincolato </a:t>
            </a:r>
            <a:r>
              <a:rPr lang="it-IT" sz="2800" dirty="0" smtClean="0">
                <a:latin typeface="Calibri" panose="020F0502020204030204" pitchFamily="34" charset="0"/>
                <a:cs typeface="Calibri" panose="020F0502020204030204" pitchFamily="34" charset="0"/>
              </a:rPr>
              <a:t>(soprattutto per investimenti, finanzia l’esigibilità della spesa)</a:t>
            </a:r>
            <a:endParaRPr lang="it-IT" sz="2800" dirty="0">
              <a:latin typeface="Calibri" panose="020F0502020204030204" pitchFamily="34" charset="0"/>
              <a:cs typeface="Calibri" panose="020F0502020204030204" pitchFamily="34" charset="0"/>
            </a:endParaRPr>
          </a:p>
        </p:txBody>
      </p:sp>
      <p:sp>
        <p:nvSpPr>
          <p:cNvPr id="4" name="Text Box 6"/>
          <p:cNvSpPr txBox="1">
            <a:spLocks noGrp="1" noChangeArrowheads="1"/>
          </p:cNvSpPr>
          <p:nvPr>
            <p:ph type="title"/>
          </p:nvPr>
        </p:nvSpPr>
        <p:spPr bwMode="auto">
          <a:xfrm>
            <a:off x="495300" y="274638"/>
            <a:ext cx="8915400" cy="523220"/>
          </a:xfrm>
          <a:prstGeom prst="rect">
            <a:avLst/>
          </a:prstGeom>
          <a:noFill/>
          <a:ln w="12700">
            <a:noFill/>
            <a:miter lim="800000"/>
            <a:headEnd/>
            <a:tailEnd/>
          </a:ln>
        </p:spPr>
        <p:txBody>
          <a:bodyPr>
            <a:spAutoFit/>
          </a:bodyPr>
          <a:lstStyle/>
          <a:p>
            <a:pPr algn="ctr"/>
            <a:r>
              <a:rPr lang="it-IT" sz="2800" b="1" u="none" dirty="0" smtClean="0">
                <a:solidFill>
                  <a:srgbClr val="CC0000"/>
                </a:solidFill>
                <a:latin typeface="Calibri" panose="020F0502020204030204" pitchFamily="34" charset="0"/>
                <a:cs typeface="Calibri" panose="020F0502020204030204" pitchFamily="34" charset="0"/>
              </a:rPr>
              <a:t>Altre fonti di finanziamento delle </a:t>
            </a:r>
            <a:r>
              <a:rPr lang="it-IT" sz="2800" b="1" dirty="0" smtClean="0">
                <a:latin typeface="Calibri" panose="020F0502020204030204" pitchFamily="34" charset="0"/>
                <a:cs typeface="Calibri" panose="020F0502020204030204" pitchFamily="34" charset="0"/>
              </a:rPr>
              <a:t>Spese</a:t>
            </a:r>
            <a:endParaRPr lang="it-IT" sz="2800" b="1" u="none" dirty="0">
              <a:solidFill>
                <a:srgbClr val="CC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7426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7" name="Group 1"/>
          <p:cNvGraphicFramePr>
            <a:graphicFrameLocks noGrp="1"/>
          </p:cNvGraphicFramePr>
          <p:nvPr/>
        </p:nvGraphicFramePr>
        <p:xfrm>
          <a:off x="218414" y="1062038"/>
          <a:ext cx="5130138" cy="5545134"/>
        </p:xfrm>
        <a:graphic>
          <a:graphicData uri="http://schemas.openxmlformats.org/drawingml/2006/table">
            <a:tbl>
              <a:tblPr/>
              <a:tblGrid>
                <a:gridCol w="1341438"/>
                <a:gridCol w="3788700"/>
              </a:tblGrid>
              <a:tr h="552874">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dirty="0" smtClean="0">
                          <a:ln>
                            <a:noFill/>
                          </a:ln>
                          <a:solidFill>
                            <a:srgbClr val="FFFFFF"/>
                          </a:solidFill>
                          <a:effectLst/>
                          <a:latin typeface="Calibri" pitchFamily="34" charset="0"/>
                          <a:cs typeface="Calibri" pitchFamily="34" charset="0"/>
                          <a:sym typeface="Calibri" pitchFamily="34" charset="0"/>
                        </a:rPr>
                        <a:t>TITOLO</a:t>
                      </a:r>
                      <a:br>
                        <a:rPr kumimoji="0" lang="it-IT" sz="900" b="1" i="0" u="none" strike="noStrike" cap="none" normalizeH="0" baseline="0" dirty="0" smtClean="0">
                          <a:ln>
                            <a:noFill/>
                          </a:ln>
                          <a:solidFill>
                            <a:srgbClr val="FFFFFF"/>
                          </a:solidFill>
                          <a:effectLst/>
                          <a:latin typeface="Calibri" pitchFamily="34" charset="0"/>
                          <a:cs typeface="Calibri" pitchFamily="34" charset="0"/>
                          <a:sym typeface="Calibri" pitchFamily="34" charset="0"/>
                        </a:rPr>
                      </a:br>
                      <a:r>
                        <a:rPr kumimoji="0" lang="it-IT" sz="900" b="1" i="0" u="none" strike="noStrike" cap="none" normalizeH="0" baseline="0" dirty="0" smtClean="0">
                          <a:ln>
                            <a:noFill/>
                          </a:ln>
                          <a:solidFill>
                            <a:srgbClr val="FFFFFF"/>
                          </a:solidFill>
                          <a:effectLst/>
                          <a:latin typeface="Calibri" pitchFamily="34" charset="0"/>
                          <a:cs typeface="Calibri" pitchFamily="34" charset="0"/>
                          <a:sym typeface="Calibri" pitchFamily="34" charset="0"/>
                        </a:rPr>
                        <a:t>TIPOLOGIA</a:t>
                      </a:r>
                      <a:br>
                        <a:rPr kumimoji="0" lang="it-IT" sz="900" b="1" i="0" u="none" strike="noStrike" cap="none" normalizeH="0" baseline="0" dirty="0" smtClean="0">
                          <a:ln>
                            <a:noFill/>
                          </a:ln>
                          <a:solidFill>
                            <a:srgbClr val="FFFFFF"/>
                          </a:solidFill>
                          <a:effectLst/>
                          <a:latin typeface="Calibri" pitchFamily="34" charset="0"/>
                          <a:cs typeface="Calibri" pitchFamily="34" charset="0"/>
                          <a:sym typeface="Calibri" pitchFamily="34" charset="0"/>
                        </a:rPr>
                      </a:br>
                      <a:r>
                        <a:rPr kumimoji="0" lang="it-IT" sz="900" b="1" i="0" u="none" strike="noStrike" cap="none" normalizeH="0" baseline="0" dirty="0" smtClean="0">
                          <a:ln>
                            <a:noFill/>
                          </a:ln>
                          <a:solidFill>
                            <a:srgbClr val="FFFFFF"/>
                          </a:solidFill>
                          <a:effectLst/>
                          <a:latin typeface="Calibri" pitchFamily="34" charset="0"/>
                          <a:cs typeface="Calibri" pitchFamily="34" charset="0"/>
                          <a:sym typeface="Calibri" pitchFamily="34" charset="0"/>
                        </a:rPr>
                        <a:t>CATEGORIA  (le principali)</a:t>
                      </a:r>
                      <a:endParaRPr kumimoji="0" lang="it-IT" sz="1000" b="0" i="0" u="none" strike="noStrike" cap="none" normalizeH="0" baseline="0" dirty="0" smtClean="0">
                        <a:ln>
                          <a:noFill/>
                        </a:ln>
                        <a:solidFill>
                          <a:srgbClr val="000000"/>
                        </a:solidFill>
                        <a:effectLst/>
                        <a:latin typeface="Helvetica" charset="0"/>
                        <a:ea typeface="Helvetica" charset="0"/>
                        <a:cs typeface="Helvetica" charset="0"/>
                        <a:sym typeface="Helvetica" charset="0"/>
                      </a:endParaRPr>
                    </a:p>
                  </a:txBody>
                  <a:tcPr marL="2246" marR="2246" marT="2073" marB="2073" anchor="ctr"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dirty="0" smtClean="0">
                          <a:ln>
                            <a:noFill/>
                          </a:ln>
                          <a:solidFill>
                            <a:srgbClr val="FFFFFF"/>
                          </a:solidFill>
                          <a:effectLst/>
                          <a:latin typeface="Calibri" pitchFamily="34" charset="0"/>
                          <a:cs typeface="Calibri" pitchFamily="34" charset="0"/>
                          <a:sym typeface="Calibri" pitchFamily="34" charset="0"/>
                        </a:rPr>
                        <a:t>DENOMINAZIONE</a:t>
                      </a:r>
                      <a:endParaRPr kumimoji="0" lang="it-IT" sz="1000" b="0" i="0" u="none" strike="noStrike" cap="none" normalizeH="0" baseline="0" dirty="0" smtClean="0">
                        <a:ln>
                          <a:noFill/>
                        </a:ln>
                        <a:solidFill>
                          <a:srgbClr val="000000"/>
                        </a:solidFill>
                        <a:effectLst/>
                        <a:latin typeface="Helvetica" charset="0"/>
                        <a:ea typeface="Helvetica" charset="0"/>
                        <a:cs typeface="Helvetica" charset="0"/>
                        <a:sym typeface="Helvetica" charset="0"/>
                      </a:endParaRPr>
                    </a:p>
                  </a:txBody>
                  <a:tcPr marL="2246" marR="2246" marT="2073" marB="20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8EB4E3"/>
                    </a:solidFill>
                  </a:tcPr>
                </a:tc>
              </a:tr>
              <a:tr h="27851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1" u="none" strike="noStrike" cap="none" normalizeH="0" baseline="0" smtClean="0">
                          <a:ln>
                            <a:noFill/>
                          </a:ln>
                          <a:solidFill>
                            <a:srgbClr val="000000"/>
                          </a:solidFill>
                          <a:effectLst/>
                          <a:latin typeface="Calibri" pitchFamily="34" charset="0"/>
                          <a:cs typeface="Calibri" pitchFamily="34" charset="0"/>
                          <a:sym typeface="Calibri" pitchFamily="34" charset="0"/>
                        </a:rPr>
                        <a:t>TITOLO 1</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00"/>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1" u="none" strike="noStrike" cap="none" normalizeH="0" baseline="0" dirty="0" smtClean="0">
                          <a:ln>
                            <a:noFill/>
                          </a:ln>
                          <a:solidFill>
                            <a:srgbClr val="000000"/>
                          </a:solidFill>
                          <a:effectLst/>
                          <a:latin typeface="Calibri" pitchFamily="34" charset="0"/>
                          <a:cs typeface="Calibri" pitchFamily="34" charset="0"/>
                          <a:sym typeface="Calibri" pitchFamily="34" charset="0"/>
                        </a:rPr>
                        <a:t>ENTRATE CORRENTI DI NATURA TRIBUTARIA, CONTRIBUTIVA E PEREQUATIVA</a:t>
                      </a:r>
                      <a:endParaRPr kumimoji="0" lang="it-IT" sz="1000" b="0" i="0" u="none" strike="noStrike" cap="none" normalizeH="0" baseline="0" dirty="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00"/>
                    </a:solid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1010100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101: Tributi diretti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1010123</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Addizionale comunale IRPEF</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1010124</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dirty="0" smtClean="0">
                          <a:ln>
                            <a:noFill/>
                          </a:ln>
                          <a:solidFill>
                            <a:srgbClr val="000000"/>
                          </a:solidFill>
                          <a:effectLst/>
                          <a:latin typeface="Calibri" pitchFamily="34" charset="0"/>
                          <a:cs typeface="Calibri" pitchFamily="34" charset="0"/>
                          <a:sym typeface="Calibri" pitchFamily="34" charset="0"/>
                        </a:rPr>
                        <a:t>Altre addizionali comunali di tributi diretti</a:t>
                      </a:r>
                      <a:endParaRPr kumimoji="0" lang="it-IT" sz="1000" b="0" i="0" u="none" strike="noStrike" cap="none" normalizeH="0" baseline="0" dirty="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1010125</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Addizionali provinciali di tributi diretti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1010103</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Cedolare secca</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1010109</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Altre imposte sostitutive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1010114</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Imposta municipale propria</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1010115</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Imposta comunale sugli immobili  (ICI) </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1010118</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Imposta sul patrimonio</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1010199</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Altre imposte dirette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1010200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102: Tributi indiretti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438219">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1010500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105: Compartecipazioni di tributi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1030100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301: Fondi perequativi da Amministrazioni Centrali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1030200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302: Fondi perequativi dalla Regione o Provincia autonoma</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1" u="none" strike="noStrike" cap="none" normalizeH="0" baseline="0" smtClean="0">
                          <a:ln>
                            <a:noFill/>
                          </a:ln>
                          <a:solidFill>
                            <a:srgbClr val="000000"/>
                          </a:solidFill>
                          <a:effectLst/>
                          <a:latin typeface="Calibri" pitchFamily="34" charset="0"/>
                          <a:cs typeface="Calibri" pitchFamily="34" charset="0"/>
                          <a:sym typeface="Calibri" pitchFamily="34" charset="0"/>
                        </a:rPr>
                        <a:t>TITOLO 2</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solidFill>
                      <a:srgbClr val="FFFF00"/>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1" u="none" strike="noStrike" cap="none" normalizeH="0" baseline="0" smtClean="0">
                          <a:ln>
                            <a:noFill/>
                          </a:ln>
                          <a:solidFill>
                            <a:srgbClr val="000000"/>
                          </a:solidFill>
                          <a:effectLst/>
                          <a:latin typeface="Calibri" pitchFamily="34" charset="0"/>
                          <a:cs typeface="Calibri" pitchFamily="34" charset="0"/>
                          <a:sym typeface="Calibri" pitchFamily="34" charset="0"/>
                        </a:rPr>
                        <a:t>TRASFERIMENTI CORRENTI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solidFill>
                      <a:srgbClr val="FFFF00"/>
                    </a:solid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2010100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101: Trasferimenti correnti da Amministrazioni pubbliche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2010101</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Trasferimenti correnti da Amministrazioni CENTRALI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2010102</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Trasferimenti correnti da Amministrazioni LOCALI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2010200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102: Trasferimenti correnti da Famiglie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2010300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103: Trasferimenti correnti da Imprese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2010400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104: Trasferimenti correnti da Istituzioni Sociali Private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27851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2010500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105: Trasferimenti correnti dall'Unione Europea e dal Resto del Mondo</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206408">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2000000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1" u="none" strike="noStrike" cap="none" normalizeH="0" baseline="0" smtClean="0">
                          <a:ln>
                            <a:noFill/>
                          </a:ln>
                          <a:solidFill>
                            <a:srgbClr val="000000"/>
                          </a:solidFill>
                          <a:effectLst/>
                          <a:latin typeface="Calibri" pitchFamily="34" charset="0"/>
                          <a:cs typeface="Calibri" pitchFamily="34" charset="0"/>
                          <a:sym typeface="Calibri" pitchFamily="34" charset="0"/>
                        </a:rPr>
                        <a:t>TOTALE TITOLO 2</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52424">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1" u="none" strike="noStrike" cap="none" normalizeH="0" baseline="0" smtClean="0">
                          <a:ln>
                            <a:noFill/>
                          </a:ln>
                          <a:solidFill>
                            <a:srgbClr val="000000"/>
                          </a:solidFill>
                          <a:effectLst/>
                          <a:latin typeface="Calibri" pitchFamily="34" charset="0"/>
                          <a:cs typeface="Calibri" pitchFamily="34" charset="0"/>
                          <a:sym typeface="Calibri" pitchFamily="34" charset="0"/>
                        </a:rPr>
                        <a:t>TITOLO 3</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solidFill>
                      <a:srgbClr val="FFFF00"/>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1" u="none" strike="noStrike" cap="none" normalizeH="0" baseline="0" smtClean="0">
                          <a:ln>
                            <a:noFill/>
                          </a:ln>
                          <a:solidFill>
                            <a:srgbClr val="000000"/>
                          </a:solidFill>
                          <a:effectLst/>
                          <a:latin typeface="Calibri" pitchFamily="34" charset="0"/>
                          <a:cs typeface="Calibri" pitchFamily="34" charset="0"/>
                          <a:sym typeface="Calibri" pitchFamily="34" charset="0"/>
                        </a:rPr>
                        <a:t>ENTRATE EXTRATRIBUTARIE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solidFill>
                      <a:srgbClr val="FFFF00"/>
                    </a:solidFill>
                  </a:tcPr>
                </a:tc>
              </a:tr>
              <a:tr h="27851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3010000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100: Vendita di beni e servizi e proventi derivanti dalla gestione dei beni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3010100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Vendita di beni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3010200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Vendita di servizi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4607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3010300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dirty="0" smtClean="0">
                          <a:ln>
                            <a:noFill/>
                          </a:ln>
                          <a:solidFill>
                            <a:srgbClr val="000000"/>
                          </a:solidFill>
                          <a:effectLst/>
                          <a:latin typeface="Calibri" pitchFamily="34" charset="0"/>
                          <a:cs typeface="Calibri" pitchFamily="34" charset="0"/>
                          <a:sym typeface="Calibri" pitchFamily="34" charset="0"/>
                        </a:rPr>
                        <a:t>Proventi derivanti dalla gestione dei beni</a:t>
                      </a:r>
                      <a:endParaRPr kumimoji="0" lang="it-IT" sz="1000" b="0" i="0" u="none" strike="noStrike" cap="none" normalizeH="0" baseline="0" dirty="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bl>
          </a:graphicData>
        </a:graphic>
      </p:graphicFrame>
      <p:sp>
        <p:nvSpPr>
          <p:cNvPr id="13380" name="Rectangle 214"/>
          <p:cNvSpPr>
            <a:spLocks noGrp="1" noChangeArrowheads="1"/>
          </p:cNvSpPr>
          <p:nvPr>
            <p:ph type="title"/>
          </p:nvPr>
        </p:nvSpPr>
        <p:spPr>
          <a:xfrm>
            <a:off x="495300" y="101600"/>
            <a:ext cx="8915400" cy="1143000"/>
          </a:xfrm>
        </p:spPr>
        <p:txBody>
          <a:bodyPr/>
          <a:lstStyle/>
          <a:p>
            <a:pPr algn="ctr" defTabSz="914400" eaLnBrk="1"/>
            <a:r>
              <a:rPr lang="it-IT" altLang="it-IT" sz="2000" b="1" dirty="0" smtClean="0">
                <a:latin typeface="Calibri" pitchFamily="34" charset="0"/>
                <a:cs typeface="Calibri" pitchFamily="34" charset="0"/>
                <a:sym typeface="Calibri" pitchFamily="34" charset="0"/>
              </a:rPr>
              <a:t>Classificazione delle Entrate </a:t>
            </a:r>
            <a:br>
              <a:rPr lang="it-IT" altLang="it-IT" sz="2000" b="1" dirty="0" smtClean="0">
                <a:latin typeface="Calibri" pitchFamily="34" charset="0"/>
                <a:cs typeface="Calibri" pitchFamily="34" charset="0"/>
                <a:sym typeface="Calibri" pitchFamily="34" charset="0"/>
              </a:rPr>
            </a:br>
            <a:r>
              <a:rPr lang="it-IT" altLang="it-IT" sz="2000" b="1" dirty="0" smtClean="0">
                <a:latin typeface="Calibri" pitchFamily="34" charset="0"/>
                <a:cs typeface="Calibri" pitchFamily="34" charset="0"/>
                <a:sym typeface="Calibri" pitchFamily="34" charset="0"/>
              </a:rPr>
              <a:t>Titolo/Tipologia/Categoria </a:t>
            </a:r>
            <a:endParaRPr lang="it-IT" altLang="it-IT" b="1" dirty="0" smtClean="0"/>
          </a:p>
        </p:txBody>
      </p:sp>
      <p:graphicFrame>
        <p:nvGraphicFramePr>
          <p:cNvPr id="24791" name="Group 215"/>
          <p:cNvGraphicFramePr>
            <a:graphicFrameLocks noGrp="1"/>
          </p:cNvGraphicFramePr>
          <p:nvPr/>
        </p:nvGraphicFramePr>
        <p:xfrm>
          <a:off x="5474098" y="1062038"/>
          <a:ext cx="4149857" cy="5765819"/>
        </p:xfrm>
        <a:graphic>
          <a:graphicData uri="http://schemas.openxmlformats.org/drawingml/2006/table">
            <a:tbl>
              <a:tblPr/>
              <a:tblGrid>
                <a:gridCol w="1341438"/>
                <a:gridCol w="2808419"/>
              </a:tblGrid>
              <a:tr h="552781">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FFFFFF"/>
                          </a:solidFill>
                          <a:effectLst/>
                          <a:latin typeface="Calibri" pitchFamily="34" charset="0"/>
                          <a:cs typeface="Calibri" pitchFamily="34" charset="0"/>
                          <a:sym typeface="Calibri" pitchFamily="34" charset="0"/>
                        </a:rPr>
                        <a:t>TITOLO</a:t>
                      </a:r>
                      <a:br>
                        <a:rPr kumimoji="0" lang="it-IT" sz="900" b="1" i="0" u="none" strike="noStrike" cap="none" normalizeH="0" baseline="0" smtClean="0">
                          <a:ln>
                            <a:noFill/>
                          </a:ln>
                          <a:solidFill>
                            <a:srgbClr val="FFFFFF"/>
                          </a:solidFill>
                          <a:effectLst/>
                          <a:latin typeface="Calibri" pitchFamily="34" charset="0"/>
                          <a:cs typeface="Calibri" pitchFamily="34" charset="0"/>
                          <a:sym typeface="Calibri" pitchFamily="34" charset="0"/>
                        </a:rPr>
                      </a:br>
                      <a:r>
                        <a:rPr kumimoji="0" lang="it-IT" sz="900" b="1" i="0" u="none" strike="noStrike" cap="none" normalizeH="0" baseline="0" smtClean="0">
                          <a:ln>
                            <a:noFill/>
                          </a:ln>
                          <a:solidFill>
                            <a:srgbClr val="FFFFFF"/>
                          </a:solidFill>
                          <a:effectLst/>
                          <a:latin typeface="Calibri" pitchFamily="34" charset="0"/>
                          <a:cs typeface="Calibri" pitchFamily="34" charset="0"/>
                          <a:sym typeface="Calibri" pitchFamily="34" charset="0"/>
                        </a:rPr>
                        <a:t>TIPOLOGIA</a:t>
                      </a:r>
                      <a:br>
                        <a:rPr kumimoji="0" lang="it-IT" sz="900" b="1" i="0" u="none" strike="noStrike" cap="none" normalizeH="0" baseline="0" smtClean="0">
                          <a:ln>
                            <a:noFill/>
                          </a:ln>
                          <a:solidFill>
                            <a:srgbClr val="FFFFFF"/>
                          </a:solidFill>
                          <a:effectLst/>
                          <a:latin typeface="Calibri" pitchFamily="34" charset="0"/>
                          <a:cs typeface="Calibri" pitchFamily="34" charset="0"/>
                          <a:sym typeface="Calibri" pitchFamily="34" charset="0"/>
                        </a:rPr>
                      </a:br>
                      <a:r>
                        <a:rPr kumimoji="0" lang="it-IT" sz="900" b="1" i="0" u="none" strike="noStrike" cap="none" normalizeH="0" baseline="0" smtClean="0">
                          <a:ln>
                            <a:noFill/>
                          </a:ln>
                          <a:solidFill>
                            <a:srgbClr val="FFFFFF"/>
                          </a:solidFill>
                          <a:effectLst/>
                          <a:latin typeface="Calibri" pitchFamily="34" charset="0"/>
                          <a:cs typeface="Calibri" pitchFamily="34" charset="0"/>
                          <a:sym typeface="Calibri" pitchFamily="34" charset="0"/>
                        </a:rPr>
                        <a:t>CATEGORIA  (le principali)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ctr"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FFFFFF"/>
                          </a:solidFill>
                          <a:effectLst/>
                          <a:latin typeface="Calibri" pitchFamily="34" charset="0"/>
                          <a:cs typeface="Calibri" pitchFamily="34" charset="0"/>
                          <a:sym typeface="Calibri" pitchFamily="34" charset="0"/>
                        </a:rPr>
                        <a:t>DENOMINAZIONE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8EB4E3"/>
                    </a:solidFill>
                  </a:tcPr>
                </a:tc>
              </a:tr>
              <a:tr h="278464">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3020000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200: Proventi derivanti dall'attività di controllo e repressione delle irregolarità e degli illeciti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3030000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300: Interessi attivi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3040000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400: Altre entrate da redditi da capitale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3040100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Rendimenti da fondi di investimento</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3040200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Entrate derivanti dalla distribuzione di dividendi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3050000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500: Rimborsi e altre entrate correnti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3050100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Indennizzi di assicurazione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3050200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Rimborsi in entrata</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1" u="none" strike="noStrike" cap="none" normalizeH="0" baseline="0" smtClean="0">
                          <a:ln>
                            <a:noFill/>
                          </a:ln>
                          <a:solidFill>
                            <a:srgbClr val="000000"/>
                          </a:solidFill>
                          <a:effectLst/>
                          <a:latin typeface="Calibri" pitchFamily="34" charset="0"/>
                          <a:cs typeface="Calibri" pitchFamily="34" charset="0"/>
                          <a:sym typeface="Calibri" pitchFamily="34" charset="0"/>
                        </a:rPr>
                        <a:t>TITOLO 4</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solidFill>
                      <a:srgbClr val="FFFF00"/>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1" u="none" strike="noStrike" cap="none" normalizeH="0" baseline="0" smtClean="0">
                          <a:ln>
                            <a:noFill/>
                          </a:ln>
                          <a:solidFill>
                            <a:srgbClr val="000000"/>
                          </a:solidFill>
                          <a:effectLst/>
                          <a:latin typeface="Calibri" pitchFamily="34" charset="0"/>
                          <a:cs typeface="Calibri" pitchFamily="34" charset="0"/>
                          <a:sym typeface="Calibri" pitchFamily="34" charset="0"/>
                        </a:rPr>
                        <a:t>ENTRATE IN CONTO CAPITALE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solidFill>
                      <a:srgbClr val="FFFF00"/>
                    </a:solid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4010000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100: Tributi in conto capitale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4010200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Imposte da sanatorie e condoni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4010400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Altre imposte in conto capitale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4020000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200: Contributi agli investimenti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278464">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4020100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Contributi agli investimenti da amministrazioni pubbliche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4020200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Contributi agli investimenti da Famiglie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4020300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Contributi agli investimenti da Imprese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4020400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Contributi agli investimenti da Istituzioni Sociali Private </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278464">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4020500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Contributi agli investimenti dall'Unione Europea e dal Resto del Mondo</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32064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4020600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solidFill>
                      <a:srgbClr val="FFFF00"/>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Contributi agli investimenti direttamente destinati al rimborso di prestiti da amministrazioni pubbliche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solidFill>
                      <a:srgbClr val="FFFF00"/>
                    </a:solid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4030000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300: Trasferimenti in conto capitale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278464">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4040000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400: Entrate da alienazione di beni materiali e immateriali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4040100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Alienazione di beni materiali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4040200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Cessione di Terreni e di beni materiali non prodotti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4040300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Alienazione di beni immateriali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4050000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1" i="0" u="none" strike="noStrike" cap="none" normalizeH="0" baseline="0" smtClean="0">
                          <a:ln>
                            <a:noFill/>
                          </a:ln>
                          <a:solidFill>
                            <a:srgbClr val="000000"/>
                          </a:solidFill>
                          <a:effectLst/>
                          <a:latin typeface="Calibri" pitchFamily="34" charset="0"/>
                          <a:cs typeface="Calibri" pitchFamily="34" charset="0"/>
                          <a:sym typeface="Calibri" pitchFamily="34" charset="0"/>
                        </a:rPr>
                        <a:t>Tipologia 500: Altre entrate in conto capitale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16667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4050100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Permessi di costruire</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278464">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4050200</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254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libri" pitchFamily="34" charset="0"/>
                          <a:cs typeface="Calibri" pitchFamily="34" charset="0"/>
                          <a:sym typeface="Calibri" pitchFamily="34" charset="0"/>
                        </a:rPr>
                        <a:t>Entrate derivanti da conferimento immobili a fondi immobiliari</a:t>
                      </a:r>
                      <a:endParaRPr kumimoji="0" lang="it-IT" sz="1000" b="0" i="0" u="none" strike="noStrike" cap="none" normalizeH="0" baseline="0" smtClean="0">
                        <a:ln>
                          <a:noFill/>
                        </a:ln>
                        <a:solidFill>
                          <a:srgbClr val="000000"/>
                        </a:solidFill>
                        <a:effectLst/>
                        <a:latin typeface="Helvetica" charset="0"/>
                        <a:ea typeface="Helvetica" charset="0"/>
                        <a:cs typeface="Helvetica" charset="0"/>
                        <a:sym typeface="Helvetica" charset="0"/>
                      </a:endParaRPr>
                    </a:p>
                  </a:txBody>
                  <a:tcPr marL="2246" marR="2246" marT="2073" marB="2073"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bl>
          </a:graphicData>
        </a:graphic>
      </p:graphicFrame>
      <p:sp>
        <p:nvSpPr>
          <p:cNvPr id="13443" name="AutoShape 414"/>
          <p:cNvSpPr>
            <a:spLocks/>
          </p:cNvSpPr>
          <p:nvPr/>
        </p:nvSpPr>
        <p:spPr bwMode="auto">
          <a:xfrm>
            <a:off x="7099300" y="6221414"/>
            <a:ext cx="2311400" cy="268287"/>
          </a:xfrm>
          <a:custGeom>
            <a:avLst/>
            <a:gdLst>
              <a:gd name="T0" fmla="*/ 2147483647 w 21600"/>
              <a:gd name="T1" fmla="*/ 20694889 h 21600"/>
              <a:gd name="T2" fmla="*/ 2147483647 w 21600"/>
              <a:gd name="T3" fmla="*/ 20694889 h 21600"/>
              <a:gd name="T4" fmla="*/ 2147483647 w 21600"/>
              <a:gd name="T5" fmla="*/ 20694889 h 21600"/>
              <a:gd name="T6" fmla="*/ 2147483647 w 21600"/>
              <a:gd name="T7" fmla="*/ 2069488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defRPr>
                <a:solidFill>
                  <a:srgbClr val="000000"/>
                </a:solidFill>
                <a:latin typeface="Calibri" pitchFamily="34" charset="0"/>
                <a:ea typeface="Helvetica" charset="0"/>
                <a:cs typeface="Helvetica" charset="0"/>
                <a:sym typeface="Calibri" pitchFamily="34" charset="0"/>
              </a:defRPr>
            </a:lvl1pPr>
            <a:lvl2pPr marL="742950" indent="-285750" eaLnBrk="0">
              <a:defRPr>
                <a:solidFill>
                  <a:srgbClr val="000000"/>
                </a:solidFill>
                <a:latin typeface="Calibri" pitchFamily="34" charset="0"/>
                <a:ea typeface="Helvetica" charset="0"/>
                <a:cs typeface="Helvetica" charset="0"/>
                <a:sym typeface="Calibri" pitchFamily="34" charset="0"/>
              </a:defRPr>
            </a:lvl2pPr>
            <a:lvl3pPr marL="1143000" indent="-228600" eaLnBrk="0">
              <a:defRPr>
                <a:solidFill>
                  <a:srgbClr val="000000"/>
                </a:solidFill>
                <a:latin typeface="Calibri" pitchFamily="34" charset="0"/>
                <a:ea typeface="Helvetica" charset="0"/>
                <a:cs typeface="Helvetica" charset="0"/>
                <a:sym typeface="Calibri" pitchFamily="34" charset="0"/>
              </a:defRPr>
            </a:lvl3pPr>
            <a:lvl4pPr marL="1600200" indent="-228600" eaLnBrk="0">
              <a:defRPr>
                <a:solidFill>
                  <a:srgbClr val="000000"/>
                </a:solidFill>
                <a:latin typeface="Calibri" pitchFamily="34" charset="0"/>
                <a:ea typeface="Helvetica" charset="0"/>
                <a:cs typeface="Helvetica" charset="0"/>
                <a:sym typeface="Calibri" pitchFamily="34" charset="0"/>
              </a:defRPr>
            </a:lvl4pPr>
            <a:lvl5pPr marL="2057400" indent="-228600" eaLnBrk="0">
              <a:defRPr>
                <a:solidFill>
                  <a:srgbClr val="000000"/>
                </a:solidFill>
                <a:latin typeface="Calibri" pitchFamily="34" charset="0"/>
                <a:ea typeface="Helvetica" charset="0"/>
                <a:cs typeface="Helvetica" charset="0"/>
                <a:sym typeface="Calibri" pitchFamily="34" charset="0"/>
              </a:defRPr>
            </a:lvl5pPr>
            <a:lvl6pPr marL="2514600" indent="-228600" eaLnBrk="0" fontAlgn="base" hangingPunct="0">
              <a:spcBef>
                <a:spcPct val="0"/>
              </a:spcBef>
              <a:spcAft>
                <a:spcPct val="0"/>
              </a:spcAft>
              <a:defRPr>
                <a:solidFill>
                  <a:srgbClr val="000000"/>
                </a:solidFill>
                <a:latin typeface="Calibri" pitchFamily="34" charset="0"/>
                <a:ea typeface="Helvetica" charset="0"/>
                <a:cs typeface="Helvetica" charset="0"/>
                <a:sym typeface="Calibri" pitchFamily="34" charset="0"/>
              </a:defRPr>
            </a:lvl6pPr>
            <a:lvl7pPr marL="2971800" indent="-228600" eaLnBrk="0" fontAlgn="base" hangingPunct="0">
              <a:spcBef>
                <a:spcPct val="0"/>
              </a:spcBef>
              <a:spcAft>
                <a:spcPct val="0"/>
              </a:spcAft>
              <a:defRPr>
                <a:solidFill>
                  <a:srgbClr val="000000"/>
                </a:solidFill>
                <a:latin typeface="Calibri" pitchFamily="34" charset="0"/>
                <a:ea typeface="Helvetica" charset="0"/>
                <a:cs typeface="Helvetica" charset="0"/>
                <a:sym typeface="Calibri" pitchFamily="34" charset="0"/>
              </a:defRPr>
            </a:lvl7pPr>
            <a:lvl8pPr marL="3429000" indent="-228600" eaLnBrk="0" fontAlgn="base" hangingPunct="0">
              <a:spcBef>
                <a:spcPct val="0"/>
              </a:spcBef>
              <a:spcAft>
                <a:spcPct val="0"/>
              </a:spcAft>
              <a:defRPr>
                <a:solidFill>
                  <a:srgbClr val="000000"/>
                </a:solidFill>
                <a:latin typeface="Calibri" pitchFamily="34" charset="0"/>
                <a:ea typeface="Helvetica" charset="0"/>
                <a:cs typeface="Helvetica" charset="0"/>
                <a:sym typeface="Calibri" pitchFamily="34" charset="0"/>
              </a:defRPr>
            </a:lvl8pPr>
            <a:lvl9pPr marL="3886200" indent="-228600" eaLnBrk="0" fontAlgn="base" hangingPunct="0">
              <a:spcBef>
                <a:spcPct val="0"/>
              </a:spcBef>
              <a:spcAft>
                <a:spcPct val="0"/>
              </a:spcAft>
              <a:defRPr>
                <a:solidFill>
                  <a:srgbClr val="000000"/>
                </a:solidFill>
                <a:latin typeface="Calibri" pitchFamily="34" charset="0"/>
                <a:ea typeface="Helvetica" charset="0"/>
                <a:cs typeface="Helvetica" charset="0"/>
                <a:sym typeface="Calibri" pitchFamily="34" charset="0"/>
              </a:defRPr>
            </a:lvl9pPr>
          </a:lstStyle>
          <a:p>
            <a:pPr algn="r" eaLnBrk="1"/>
            <a:fld id="{796EF5B2-5C2D-4026-AFF3-A78791F8DE17}" type="slidenum">
              <a:rPr lang="it-IT" altLang="it-IT" sz="1200">
                <a:solidFill>
                  <a:srgbClr val="888888"/>
                </a:solidFill>
              </a:rPr>
              <a:pPr algn="r" eaLnBrk="1"/>
              <a:t>14</a:t>
            </a:fld>
            <a:endParaRPr lang="it-IT" altLang="it-IT"/>
          </a:p>
        </p:txBody>
      </p:sp>
      <p:pic>
        <p:nvPicPr>
          <p:cNvPr id="13444" name="Picture 415" descr="imag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453" y="284164"/>
            <a:ext cx="1516856"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445" name="Segnaposto numero diapositiva 11"/>
          <p:cNvSpPr txBox="1">
            <a:spLocks/>
          </p:cNvSpPr>
          <p:nvPr/>
        </p:nvSpPr>
        <p:spPr bwMode="auto">
          <a:xfrm>
            <a:off x="431668" y="6492876"/>
            <a:ext cx="77734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a:defRPr>
                <a:solidFill>
                  <a:srgbClr val="000000"/>
                </a:solidFill>
                <a:latin typeface="Calibri" pitchFamily="34" charset="0"/>
                <a:ea typeface="Helvetica" charset="0"/>
                <a:cs typeface="Helvetica" charset="0"/>
                <a:sym typeface="Calibri" pitchFamily="34" charset="0"/>
              </a:defRPr>
            </a:lvl1pPr>
            <a:lvl2pPr marL="742950" indent="-285750" eaLnBrk="0">
              <a:defRPr>
                <a:solidFill>
                  <a:srgbClr val="000000"/>
                </a:solidFill>
                <a:latin typeface="Calibri" pitchFamily="34" charset="0"/>
                <a:ea typeface="Helvetica" charset="0"/>
                <a:cs typeface="Helvetica" charset="0"/>
                <a:sym typeface="Calibri" pitchFamily="34" charset="0"/>
              </a:defRPr>
            </a:lvl2pPr>
            <a:lvl3pPr marL="1143000" indent="-228600" eaLnBrk="0">
              <a:defRPr>
                <a:solidFill>
                  <a:srgbClr val="000000"/>
                </a:solidFill>
                <a:latin typeface="Calibri" pitchFamily="34" charset="0"/>
                <a:ea typeface="Helvetica" charset="0"/>
                <a:cs typeface="Helvetica" charset="0"/>
                <a:sym typeface="Calibri" pitchFamily="34" charset="0"/>
              </a:defRPr>
            </a:lvl3pPr>
            <a:lvl4pPr marL="1600200" indent="-228600" eaLnBrk="0">
              <a:defRPr>
                <a:solidFill>
                  <a:srgbClr val="000000"/>
                </a:solidFill>
                <a:latin typeface="Calibri" pitchFamily="34" charset="0"/>
                <a:ea typeface="Helvetica" charset="0"/>
                <a:cs typeface="Helvetica" charset="0"/>
                <a:sym typeface="Calibri" pitchFamily="34" charset="0"/>
              </a:defRPr>
            </a:lvl4pPr>
            <a:lvl5pPr marL="2057400" indent="-228600" eaLnBrk="0">
              <a:defRPr>
                <a:solidFill>
                  <a:srgbClr val="000000"/>
                </a:solidFill>
                <a:latin typeface="Calibri" pitchFamily="34" charset="0"/>
                <a:ea typeface="Helvetica" charset="0"/>
                <a:cs typeface="Helvetica" charset="0"/>
                <a:sym typeface="Calibri" pitchFamily="34" charset="0"/>
              </a:defRPr>
            </a:lvl5pPr>
            <a:lvl6pPr marL="2514600" indent="-228600" eaLnBrk="0" fontAlgn="base" hangingPunct="0">
              <a:spcBef>
                <a:spcPct val="0"/>
              </a:spcBef>
              <a:spcAft>
                <a:spcPct val="0"/>
              </a:spcAft>
              <a:defRPr>
                <a:solidFill>
                  <a:srgbClr val="000000"/>
                </a:solidFill>
                <a:latin typeface="Calibri" pitchFamily="34" charset="0"/>
                <a:ea typeface="Helvetica" charset="0"/>
                <a:cs typeface="Helvetica" charset="0"/>
                <a:sym typeface="Calibri" pitchFamily="34" charset="0"/>
              </a:defRPr>
            </a:lvl6pPr>
            <a:lvl7pPr marL="2971800" indent="-228600" eaLnBrk="0" fontAlgn="base" hangingPunct="0">
              <a:spcBef>
                <a:spcPct val="0"/>
              </a:spcBef>
              <a:spcAft>
                <a:spcPct val="0"/>
              </a:spcAft>
              <a:defRPr>
                <a:solidFill>
                  <a:srgbClr val="000000"/>
                </a:solidFill>
                <a:latin typeface="Calibri" pitchFamily="34" charset="0"/>
                <a:ea typeface="Helvetica" charset="0"/>
                <a:cs typeface="Helvetica" charset="0"/>
                <a:sym typeface="Calibri" pitchFamily="34" charset="0"/>
              </a:defRPr>
            </a:lvl7pPr>
            <a:lvl8pPr marL="3429000" indent="-228600" eaLnBrk="0" fontAlgn="base" hangingPunct="0">
              <a:spcBef>
                <a:spcPct val="0"/>
              </a:spcBef>
              <a:spcAft>
                <a:spcPct val="0"/>
              </a:spcAft>
              <a:defRPr>
                <a:solidFill>
                  <a:srgbClr val="000000"/>
                </a:solidFill>
                <a:latin typeface="Calibri" pitchFamily="34" charset="0"/>
                <a:ea typeface="Helvetica" charset="0"/>
                <a:cs typeface="Helvetica" charset="0"/>
                <a:sym typeface="Calibri" pitchFamily="34" charset="0"/>
              </a:defRPr>
            </a:lvl8pPr>
            <a:lvl9pPr marL="3886200" indent="-228600" eaLnBrk="0" fontAlgn="base" hangingPunct="0">
              <a:spcBef>
                <a:spcPct val="0"/>
              </a:spcBef>
              <a:spcAft>
                <a:spcPct val="0"/>
              </a:spcAft>
              <a:defRPr>
                <a:solidFill>
                  <a:srgbClr val="000000"/>
                </a:solidFill>
                <a:latin typeface="Calibri" pitchFamily="34" charset="0"/>
                <a:ea typeface="Helvetica" charset="0"/>
                <a:cs typeface="Helvetica" charset="0"/>
                <a:sym typeface="Calibri" pitchFamily="34" charset="0"/>
              </a:defRPr>
            </a:lvl9pPr>
          </a:lstStyle>
          <a:p>
            <a:pPr eaLnBrk="1" hangingPunct="1"/>
            <a:fld id="{6AF57ACE-995F-4C3D-A611-D0778B11A7CF}" type="slidenum">
              <a:rPr lang="it-IT" altLang="it-IT"/>
              <a:pPr eaLnBrk="1" hangingPunct="1"/>
              <a:t>14</a:t>
            </a:fld>
            <a:endParaRPr lang="it-IT" altLang="it-IT"/>
          </a:p>
        </p:txBody>
      </p:sp>
    </p:spTree>
    <p:extLst>
      <p:ext uri="{BB962C8B-B14F-4D97-AF65-F5344CB8AC3E}">
        <p14:creationId xmlns:p14="http://schemas.microsoft.com/office/powerpoint/2010/main" val="488460887"/>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4294967295"/>
          </p:nvPr>
        </p:nvSpPr>
        <p:spPr>
          <a:xfrm>
            <a:off x="4310942" y="6356351"/>
            <a:ext cx="1284111" cy="365125"/>
          </a:xfrm>
          <a:prstGeom prst="rect">
            <a:avLst/>
          </a:prstGeom>
        </p:spPr>
        <p:txBody>
          <a:bodyPr/>
          <a:lstStyle/>
          <a:p>
            <a:fld id="{C121BA9E-CF39-5A4C-A796-CE277B4E7A22}" type="slidenum">
              <a:rPr lang="it-IT" smtClean="0"/>
              <a:pPr/>
              <a:t>15</a:t>
            </a:fld>
            <a:endParaRPr lang="it-IT"/>
          </a:p>
        </p:txBody>
      </p:sp>
      <p:sp>
        <p:nvSpPr>
          <p:cNvPr id="4" name="Titolo 5"/>
          <p:cNvSpPr txBox="1">
            <a:spLocks/>
          </p:cNvSpPr>
          <p:nvPr/>
        </p:nvSpPr>
        <p:spPr>
          <a:xfrm>
            <a:off x="1190150" y="349959"/>
            <a:ext cx="7763680" cy="877155"/>
          </a:xfrm>
          <a:prstGeom prst="rect">
            <a:avLst/>
          </a:prstGeom>
        </p:spPr>
        <p:txBody>
          <a:bodyPr>
            <a:normAutofit/>
          </a:bodyPr>
          <a:lstStyle>
            <a:lvl1pPr algn="l" defTabSz="457200" rtl="0" eaLnBrk="1" latinLnBrk="0" hangingPunct="1">
              <a:spcBef>
                <a:spcPct val="0"/>
              </a:spcBef>
              <a:buNone/>
              <a:defRPr sz="3000" kern="1200">
                <a:solidFill>
                  <a:srgbClr val="004B6B"/>
                </a:solidFill>
                <a:latin typeface="Arial Black"/>
                <a:ea typeface="+mj-ea"/>
                <a:cs typeface="Arial Black"/>
              </a:defRPr>
            </a:lvl1pPr>
          </a:lstStyle>
          <a:p>
            <a:r>
              <a:rPr lang="it-IT" altLang="it-IT" sz="2400" b="1" u="none" dirty="0">
                <a:solidFill>
                  <a:srgbClr val="FF0000"/>
                </a:solidFill>
                <a:latin typeface="Calibri" pitchFamily="34" charset="0"/>
                <a:cs typeface="Calibri" pitchFamily="34" charset="0"/>
                <a:sym typeface="Calibri" pitchFamily="34" charset="0"/>
              </a:rPr>
              <a:t>Classificazione delle </a:t>
            </a:r>
            <a:r>
              <a:rPr lang="it-IT" altLang="it-IT" sz="2400" b="1" u="none" dirty="0" smtClean="0">
                <a:solidFill>
                  <a:srgbClr val="FF0000"/>
                </a:solidFill>
                <a:latin typeface="Calibri" pitchFamily="34" charset="0"/>
                <a:cs typeface="Calibri" pitchFamily="34" charset="0"/>
                <a:sym typeface="Calibri" pitchFamily="34" charset="0"/>
              </a:rPr>
              <a:t>Spese – Titoli/</a:t>
            </a:r>
            <a:r>
              <a:rPr lang="it-IT" altLang="it-IT" sz="2400" b="1" u="none" dirty="0" err="1" smtClean="0">
                <a:solidFill>
                  <a:srgbClr val="FF0000"/>
                </a:solidFill>
                <a:latin typeface="Calibri" pitchFamily="34" charset="0"/>
                <a:cs typeface="Calibri" pitchFamily="34" charset="0"/>
                <a:sym typeface="Calibri" pitchFamily="34" charset="0"/>
              </a:rPr>
              <a:t>Macroaggregati</a:t>
            </a:r>
            <a:endParaRPr lang="it-IT" sz="2400" b="1" u="none" dirty="0">
              <a:solidFill>
                <a:srgbClr val="FF0000"/>
              </a:solidFill>
              <a:latin typeface="Arial" panose="020B0604020202020204" pitchFamily="34" charset="0"/>
              <a:cs typeface="Arial" panose="020B0604020202020204" pitchFamily="34" charset="0"/>
            </a:endParaRPr>
          </a:p>
        </p:txBody>
      </p:sp>
      <p:pic>
        <p:nvPicPr>
          <p:cNvPr id="3074" name="Picture 2" descr="C:\Users\Chiodini\AppData\Local\Temp\Rar$DI85.976\T.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672" y="1083776"/>
            <a:ext cx="5092893" cy="5634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2509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12640" y="35352"/>
            <a:ext cx="7545288" cy="864096"/>
          </a:xfrm>
        </p:spPr>
        <p:txBody>
          <a:bodyPr/>
          <a:lstStyle/>
          <a:p>
            <a:pPr algn="ctr"/>
            <a:r>
              <a:rPr lang="it-IT" sz="2600" b="1" dirty="0" smtClean="0">
                <a:latin typeface="Calibri" panose="020F0502020204030204" pitchFamily="34" charset="0"/>
                <a:cs typeface="Calibri" panose="020F0502020204030204" pitchFamily="34" charset="0"/>
              </a:rPr>
              <a:t>La programmazione del Comune di Milano </a:t>
            </a:r>
            <a:br>
              <a:rPr lang="it-IT" sz="2600" b="1" dirty="0" smtClean="0">
                <a:latin typeface="Calibri" panose="020F0502020204030204" pitchFamily="34" charset="0"/>
                <a:cs typeface="Calibri" panose="020F0502020204030204" pitchFamily="34" charset="0"/>
              </a:rPr>
            </a:br>
            <a:r>
              <a:rPr lang="it-IT" sz="2600" b="1" dirty="0" smtClean="0">
                <a:latin typeface="Calibri" panose="020F0502020204030204" pitchFamily="34" charset="0"/>
                <a:cs typeface="Calibri" panose="020F0502020204030204" pitchFamily="34" charset="0"/>
              </a:rPr>
              <a:t>2015-2017</a:t>
            </a:r>
            <a:endParaRPr lang="it-IT" sz="2600" b="1"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a:xfrm>
            <a:off x="1496616" y="1340768"/>
            <a:ext cx="7266012" cy="4421088"/>
          </a:xfrm>
        </p:spPr>
        <p:txBody>
          <a:bodyPr/>
          <a:lstStyle/>
          <a:p>
            <a:pPr marL="0" indent="0" algn="ctr">
              <a:buNone/>
            </a:pPr>
            <a:r>
              <a:rPr lang="it-IT" dirty="0" smtClean="0">
                <a:latin typeface="Calibri" panose="020F0502020204030204" pitchFamily="34" charset="0"/>
                <a:cs typeface="Calibri" panose="020F0502020204030204" pitchFamily="34" charset="0"/>
              </a:rPr>
              <a:t>Dal sito</a:t>
            </a:r>
          </a:p>
          <a:p>
            <a:pPr marL="0" indent="0" algn="ctr">
              <a:spcBef>
                <a:spcPts val="500"/>
              </a:spcBef>
              <a:buNone/>
            </a:pPr>
            <a:r>
              <a:rPr lang="it-IT" dirty="0" smtClean="0">
                <a:solidFill>
                  <a:schemeClr val="accent2"/>
                </a:solidFill>
                <a:latin typeface="Calibri" panose="020F0502020204030204" pitchFamily="34" charset="0"/>
                <a:cs typeface="Calibri" panose="020F0502020204030204" pitchFamily="34" charset="0"/>
              </a:rPr>
              <a:t>www.comune.milano.it</a:t>
            </a:r>
          </a:p>
          <a:p>
            <a:pPr marL="0" indent="0" algn="ctr">
              <a:spcBef>
                <a:spcPts val="500"/>
              </a:spcBef>
              <a:buNone/>
            </a:pPr>
            <a:r>
              <a:rPr lang="it-IT" dirty="0" smtClean="0">
                <a:solidFill>
                  <a:schemeClr val="accent2"/>
                </a:solidFill>
                <a:latin typeface="Calibri" panose="020F0502020204030204" pitchFamily="34" charset="0"/>
                <a:cs typeface="Calibri" panose="020F0502020204030204" pitchFamily="34" charset="0"/>
              </a:rPr>
              <a:t>Amministrazione trasparente</a:t>
            </a:r>
          </a:p>
          <a:p>
            <a:pPr marL="0" indent="0" algn="ctr">
              <a:spcBef>
                <a:spcPts val="500"/>
              </a:spcBef>
              <a:buNone/>
            </a:pPr>
            <a:r>
              <a:rPr lang="it-IT" dirty="0" smtClean="0">
                <a:solidFill>
                  <a:schemeClr val="accent2"/>
                </a:solidFill>
                <a:latin typeface="Calibri" panose="020F0502020204030204" pitchFamily="34" charset="0"/>
                <a:cs typeface="Calibri" panose="020F0502020204030204" pitchFamily="34" charset="0"/>
              </a:rPr>
              <a:t>Bilanci</a:t>
            </a:r>
          </a:p>
          <a:p>
            <a:pPr>
              <a:buFont typeface="Wingdings" panose="05000000000000000000" pitchFamily="2" charset="2"/>
              <a:buChar char="ü"/>
            </a:pPr>
            <a:r>
              <a:rPr lang="it-IT" dirty="0" smtClean="0">
                <a:latin typeface="Calibri" panose="020F0502020204030204" pitchFamily="34" charset="0"/>
                <a:cs typeface="Calibri" panose="020F0502020204030204" pitchFamily="34" charset="0"/>
              </a:rPr>
              <a:t>DUP</a:t>
            </a:r>
            <a:endParaRPr lang="it-IT" dirty="0" smtClean="0">
              <a:solidFill>
                <a:schemeClr val="accent2"/>
              </a:solidFill>
              <a:latin typeface="Calibri" panose="020F0502020204030204" pitchFamily="34" charset="0"/>
              <a:cs typeface="Calibri" panose="020F0502020204030204" pitchFamily="34" charset="0"/>
            </a:endParaRPr>
          </a:p>
          <a:p>
            <a:pPr>
              <a:buFont typeface="Wingdings" panose="05000000000000000000" pitchFamily="2" charset="2"/>
              <a:buChar char="ü"/>
            </a:pPr>
            <a:r>
              <a:rPr lang="it-IT" dirty="0" smtClean="0">
                <a:latin typeface="Calibri" panose="020F0502020204030204" pitchFamily="34" charset="0"/>
                <a:cs typeface="Calibri" panose="020F0502020204030204" pitchFamily="34" charset="0"/>
              </a:rPr>
              <a:t>Bilancio preventivo e consuntivo</a:t>
            </a:r>
          </a:p>
          <a:p>
            <a:pPr indent="377825"/>
            <a:r>
              <a:rPr lang="it-IT" sz="2000" dirty="0" err="1" smtClean="0">
                <a:latin typeface="Calibri" panose="020F0502020204030204" pitchFamily="34" charset="0"/>
                <a:cs typeface="Calibri" panose="020F0502020204030204" pitchFamily="34" charset="0"/>
              </a:rPr>
              <a:t>Pag</a:t>
            </a:r>
            <a:r>
              <a:rPr lang="it-IT" sz="2000" dirty="0" smtClean="0">
                <a:latin typeface="Calibri" panose="020F0502020204030204" pitchFamily="34" charset="0"/>
                <a:cs typeface="Calibri" panose="020F0502020204030204" pitchFamily="34" charset="0"/>
              </a:rPr>
              <a:t> 01 - ENTRATE: Titolo 1 EE correnti di natura tributaria</a:t>
            </a:r>
          </a:p>
          <a:p>
            <a:pPr indent="377825"/>
            <a:r>
              <a:rPr lang="it-IT" sz="2000" dirty="0" err="1" smtClean="0">
                <a:latin typeface="Calibri" panose="020F0502020204030204" pitchFamily="34" charset="0"/>
                <a:cs typeface="Calibri" panose="020F0502020204030204" pitchFamily="34" charset="0"/>
              </a:rPr>
              <a:t>Pag</a:t>
            </a:r>
            <a:r>
              <a:rPr lang="it-IT" sz="2000" dirty="0" smtClean="0">
                <a:latin typeface="Calibri" panose="020F0502020204030204" pitchFamily="34" charset="0"/>
                <a:cs typeface="Calibri" panose="020F0502020204030204" pitchFamily="34" charset="0"/>
              </a:rPr>
              <a:t> 03 – ENTRATE: Titolo 3 EE </a:t>
            </a:r>
            <a:r>
              <a:rPr lang="it-IT" sz="2000" dirty="0" err="1" smtClean="0">
                <a:latin typeface="Calibri" panose="020F0502020204030204" pitchFamily="34" charset="0"/>
                <a:cs typeface="Calibri" panose="020F0502020204030204" pitchFamily="34" charset="0"/>
              </a:rPr>
              <a:t>extratributarie</a:t>
            </a:r>
            <a:endParaRPr lang="it-IT" sz="2000" dirty="0" smtClean="0">
              <a:latin typeface="Calibri" panose="020F0502020204030204" pitchFamily="34" charset="0"/>
              <a:cs typeface="Calibri" panose="020F0502020204030204" pitchFamily="34" charset="0"/>
            </a:endParaRPr>
          </a:p>
          <a:p>
            <a:pPr indent="377825"/>
            <a:r>
              <a:rPr lang="it-IT" sz="2000" dirty="0" err="1">
                <a:latin typeface="Calibri" panose="020F0502020204030204" pitchFamily="34" charset="0"/>
                <a:cs typeface="Calibri" panose="020F0502020204030204" pitchFamily="34" charset="0"/>
              </a:rPr>
              <a:t>Pag</a:t>
            </a:r>
            <a:r>
              <a:rPr lang="it-IT" sz="2000" dirty="0">
                <a:latin typeface="Calibri" panose="020F0502020204030204" pitchFamily="34" charset="0"/>
                <a:cs typeface="Calibri" panose="020F0502020204030204" pitchFamily="34" charset="0"/>
              </a:rPr>
              <a:t> 18 - SPESE: Missione 04 Istruzione e diritto allo studio</a:t>
            </a:r>
          </a:p>
          <a:p>
            <a:pPr>
              <a:buFont typeface="Wingdings" panose="05000000000000000000" pitchFamily="2" charset="2"/>
              <a:buChar char="ü"/>
            </a:pPr>
            <a:r>
              <a:rPr lang="it-IT" dirty="0" smtClean="0">
                <a:latin typeface="Calibri" panose="020F0502020204030204" pitchFamily="34" charset="0"/>
                <a:cs typeface="Calibri" panose="020F0502020204030204" pitchFamily="34" charset="0"/>
              </a:rPr>
              <a:t>Piano Esecutivo di Gestione</a:t>
            </a:r>
          </a:p>
          <a:p>
            <a:pPr marL="0" indent="0">
              <a:buNone/>
            </a:pPr>
            <a:endParaRPr lang="it-IT" dirty="0" smtClean="0">
              <a:latin typeface="Calibri" panose="020F0502020204030204" pitchFamily="34" charset="0"/>
              <a:cs typeface="Calibri" panose="020F0502020204030204" pitchFamily="34" charset="0"/>
            </a:endParaRPr>
          </a:p>
          <a:p>
            <a:pPr marL="0" indent="0">
              <a:buNone/>
            </a:pP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7365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598290" y="1268760"/>
            <a:ext cx="8100942" cy="5201424"/>
          </a:xfrm>
          <a:prstGeom prst="rect">
            <a:avLst/>
          </a:prstGeom>
          <a:noFill/>
        </p:spPr>
        <p:txBody>
          <a:bodyPr wrap="square" rtlCol="0">
            <a:spAutoFit/>
          </a:bodyPr>
          <a:lstStyle/>
          <a:p>
            <a:pPr marL="342900" indent="-342900">
              <a:spcBef>
                <a:spcPts val="600"/>
              </a:spcBef>
              <a:spcAft>
                <a:spcPts val="600"/>
              </a:spcAft>
              <a:buFont typeface="Wingdings" panose="05000000000000000000" pitchFamily="2" charset="2"/>
              <a:buChar char="ü"/>
            </a:pPr>
            <a:r>
              <a:rPr lang="it-IT" sz="1800" u="none" dirty="0" smtClean="0">
                <a:latin typeface="Calibri" panose="020F0502020204030204" pitchFamily="34" charset="0"/>
                <a:cs typeface="Calibri" panose="020F0502020204030204" pitchFamily="34" charset="0"/>
              </a:rPr>
              <a:t>31 dicembre 2014 -  Bilancio pluriennale 2015-2017; CC – termine prorogato con </a:t>
            </a:r>
            <a:r>
              <a:rPr lang="it-IT" sz="1800" u="none" dirty="0" err="1" smtClean="0">
                <a:latin typeface="Calibri" panose="020F0502020204030204" pitchFamily="34" charset="0"/>
                <a:cs typeface="Calibri" panose="020F0502020204030204" pitchFamily="34" charset="0"/>
              </a:rPr>
              <a:t>DMint</a:t>
            </a:r>
            <a:r>
              <a:rPr lang="it-IT" sz="1800" u="none" dirty="0" smtClean="0">
                <a:latin typeface="Calibri" panose="020F0502020204030204" pitchFamily="34" charset="0"/>
                <a:cs typeface="Calibri" panose="020F0502020204030204" pitchFamily="34" charset="0"/>
              </a:rPr>
              <a:t> fino al 31/07/2015  (delibera CC n. 20 del 15/07/2015)</a:t>
            </a:r>
          </a:p>
          <a:p>
            <a:pPr marL="342900" indent="-342900">
              <a:spcBef>
                <a:spcPts val="600"/>
              </a:spcBef>
              <a:spcAft>
                <a:spcPts val="600"/>
              </a:spcAft>
              <a:buFont typeface="Wingdings" panose="05000000000000000000" pitchFamily="2" charset="2"/>
              <a:buChar char="ü"/>
            </a:pPr>
            <a:r>
              <a:rPr lang="it-IT" sz="1800" u="none" dirty="0" smtClean="0">
                <a:latin typeface="Calibri" panose="020F0502020204030204" pitchFamily="34" charset="0"/>
                <a:cs typeface="Calibri" panose="020F0502020204030204" pitchFamily="34" charset="0"/>
              </a:rPr>
              <a:t>20 gennaio 2015 -  Peg 2015-2017 - entro 20 gg dall’approvazione del bilancio (delibera GC 1409 del 30/07/2015)</a:t>
            </a:r>
          </a:p>
          <a:p>
            <a:pPr marL="342900" indent="-342900">
              <a:spcBef>
                <a:spcPts val="600"/>
              </a:spcBef>
              <a:spcAft>
                <a:spcPts val="600"/>
              </a:spcAft>
              <a:buFont typeface="Wingdings" panose="05000000000000000000" pitchFamily="2" charset="2"/>
              <a:buChar char="§"/>
            </a:pPr>
            <a:r>
              <a:rPr lang="it-IT" sz="1800" u="none" dirty="0" smtClean="0">
                <a:latin typeface="Calibri" panose="020F0502020204030204" pitchFamily="34" charset="0"/>
                <a:cs typeface="Calibri" panose="020F0502020204030204" pitchFamily="34" charset="0"/>
              </a:rPr>
              <a:t>30 aprile 2015 – Rendiconto gestione 2014; CC (delibera n. 10 del 29/04/2 015)</a:t>
            </a:r>
          </a:p>
          <a:p>
            <a:pPr marL="342900" indent="-342900">
              <a:spcBef>
                <a:spcPts val="600"/>
              </a:spcBef>
              <a:spcAft>
                <a:spcPts val="600"/>
              </a:spcAft>
              <a:buFont typeface="Wingdings" panose="05000000000000000000" pitchFamily="2" charset="2"/>
              <a:buChar char="q"/>
            </a:pPr>
            <a:r>
              <a:rPr lang="it-IT" sz="1800" u="none" dirty="0" smtClean="0">
                <a:latin typeface="Calibri" panose="020F0502020204030204" pitchFamily="34" charset="0"/>
                <a:cs typeface="Calibri" panose="020F0502020204030204" pitchFamily="34" charset="0"/>
              </a:rPr>
              <a:t>31 luglio 2015 – DUP 2016-2018 ; CC – </a:t>
            </a:r>
            <a:r>
              <a:rPr lang="it-IT" sz="1800" u="none" dirty="0">
                <a:latin typeface="Calibri" panose="020F0502020204030204" pitchFamily="34" charset="0"/>
                <a:cs typeface="Calibri" panose="020F0502020204030204" pitchFamily="34" charset="0"/>
              </a:rPr>
              <a:t>con DMEF  termine posticipato alla data del 31/10/15; ulteriore proroga al 31/12/2015</a:t>
            </a:r>
          </a:p>
          <a:p>
            <a:pPr marL="342900" indent="-342900">
              <a:spcBef>
                <a:spcPts val="600"/>
              </a:spcBef>
              <a:spcAft>
                <a:spcPts val="600"/>
              </a:spcAft>
              <a:buFont typeface="Wingdings" panose="05000000000000000000" pitchFamily="2" charset="2"/>
              <a:buChar char="ü"/>
            </a:pPr>
            <a:r>
              <a:rPr lang="it-IT" sz="1800" u="none" dirty="0" smtClean="0">
                <a:latin typeface="Calibri" panose="020F0502020204030204" pitchFamily="34" charset="0"/>
                <a:cs typeface="Calibri" panose="020F0502020204030204" pitchFamily="34" charset="0"/>
              </a:rPr>
              <a:t>31 luglio 2015 – Assestamento e salvaguardia equilibri 2015-2017; CC (delibera n. 21 del 23/07/2015)</a:t>
            </a:r>
          </a:p>
          <a:p>
            <a:pPr marL="342900" indent="-342900">
              <a:spcBef>
                <a:spcPts val="600"/>
              </a:spcBef>
              <a:spcAft>
                <a:spcPts val="600"/>
              </a:spcAft>
              <a:buFont typeface="Wingdings" panose="05000000000000000000" pitchFamily="2" charset="2"/>
              <a:buChar char="q"/>
            </a:pPr>
            <a:r>
              <a:rPr lang="it-IT" sz="1800" u="none" dirty="0" smtClean="0">
                <a:latin typeface="Calibri" panose="020F0502020204030204" pitchFamily="34" charset="0"/>
                <a:cs typeface="Calibri" panose="020F0502020204030204" pitchFamily="34" charset="0"/>
              </a:rPr>
              <a:t>15 novembre 2015 – Aggiornamento DUP 2016-2018; CC</a:t>
            </a:r>
          </a:p>
          <a:p>
            <a:pPr marL="342900" indent="-342900">
              <a:spcBef>
                <a:spcPts val="600"/>
              </a:spcBef>
              <a:spcAft>
                <a:spcPts val="600"/>
              </a:spcAft>
              <a:buFont typeface="Wingdings" panose="05000000000000000000" pitchFamily="2" charset="2"/>
              <a:buChar char="q"/>
            </a:pPr>
            <a:r>
              <a:rPr lang="it-IT" sz="1800" u="none" dirty="0" smtClean="0">
                <a:latin typeface="Calibri" panose="020F0502020204030204" pitchFamily="34" charset="0"/>
                <a:cs typeface="Calibri" panose="020F0502020204030204" pitchFamily="34" charset="0"/>
              </a:rPr>
              <a:t>15 novembre 2015 – Presentazione al Consiglio dello schema di bilancio previsione 2016-2018; GC</a:t>
            </a:r>
          </a:p>
          <a:p>
            <a:pPr marL="342900" indent="-342900">
              <a:spcBef>
                <a:spcPts val="600"/>
              </a:spcBef>
              <a:spcAft>
                <a:spcPts val="600"/>
              </a:spcAft>
              <a:buFont typeface="Wingdings" panose="05000000000000000000" pitchFamily="2" charset="2"/>
              <a:buChar char="ü"/>
            </a:pPr>
            <a:r>
              <a:rPr lang="it-IT" sz="1800" u="none" dirty="0" smtClean="0">
                <a:latin typeface="Calibri" panose="020F0502020204030204" pitchFamily="34" charset="0"/>
                <a:cs typeface="Calibri" panose="020F0502020204030204" pitchFamily="34" charset="0"/>
              </a:rPr>
              <a:t>30 novembre 2015 – Variazione bilancio 2015-2017; CC</a:t>
            </a:r>
          </a:p>
          <a:p>
            <a:pPr marL="342900" indent="-342900">
              <a:spcBef>
                <a:spcPts val="600"/>
              </a:spcBef>
              <a:spcAft>
                <a:spcPts val="600"/>
              </a:spcAft>
              <a:buFont typeface="Wingdings" panose="05000000000000000000" pitchFamily="2" charset="2"/>
              <a:buChar char="q"/>
            </a:pPr>
            <a:r>
              <a:rPr lang="it-IT" sz="1800" u="none" dirty="0" smtClean="0">
                <a:latin typeface="Calibri" panose="020F0502020204030204" pitchFamily="34" charset="0"/>
                <a:cs typeface="Calibri" panose="020F0502020204030204" pitchFamily="34" charset="0"/>
              </a:rPr>
              <a:t>31 dicembre 2015 – Bilancio pluriennale 2016-2018; CC</a:t>
            </a:r>
            <a:endParaRPr lang="it-IT" sz="1800" u="none" dirty="0">
              <a:latin typeface="Calibri" panose="020F0502020204030204" pitchFamily="34" charset="0"/>
              <a:cs typeface="Calibri" panose="020F0502020204030204" pitchFamily="34" charset="0"/>
            </a:endParaRPr>
          </a:p>
        </p:txBody>
      </p:sp>
      <p:sp>
        <p:nvSpPr>
          <p:cNvPr id="4" name="Text Box 6"/>
          <p:cNvSpPr txBox="1">
            <a:spLocks noChangeArrowheads="1"/>
          </p:cNvSpPr>
          <p:nvPr/>
        </p:nvSpPr>
        <p:spPr bwMode="auto">
          <a:xfrm>
            <a:off x="1136650" y="188913"/>
            <a:ext cx="8769350" cy="477054"/>
          </a:xfrm>
          <a:prstGeom prst="rect">
            <a:avLst/>
          </a:prstGeom>
          <a:noFill/>
          <a:ln w="12700">
            <a:noFill/>
            <a:miter lim="800000"/>
            <a:headEnd/>
            <a:tailEnd/>
          </a:ln>
        </p:spPr>
        <p:txBody>
          <a:bodyPr>
            <a:spAutoFit/>
          </a:bodyPr>
          <a:lstStyle/>
          <a:p>
            <a:pPr algn="ctr"/>
            <a:r>
              <a:rPr lang="en-US" sz="2500" b="1" u="none" dirty="0" smtClean="0">
                <a:solidFill>
                  <a:srgbClr val="CC0000"/>
                </a:solidFill>
                <a:latin typeface="Calibri" panose="020F0502020204030204" pitchFamily="34" charset="0"/>
                <a:cs typeface="Calibri" panose="020F0502020204030204" pitchFamily="34" charset="0"/>
              </a:rPr>
              <a:t>I tempi  </a:t>
            </a:r>
            <a:r>
              <a:rPr lang="en-US" sz="2500" b="1" u="none" dirty="0" err="1" smtClean="0">
                <a:solidFill>
                  <a:srgbClr val="CC0000"/>
                </a:solidFill>
                <a:latin typeface="Calibri" panose="020F0502020204030204" pitchFamily="34" charset="0"/>
                <a:cs typeface="Calibri" panose="020F0502020204030204" pitchFamily="34" charset="0"/>
              </a:rPr>
              <a:t>della</a:t>
            </a:r>
            <a:r>
              <a:rPr lang="en-US" sz="2500" b="1" u="none" dirty="0" smtClean="0">
                <a:solidFill>
                  <a:srgbClr val="CC0000"/>
                </a:solidFill>
                <a:latin typeface="Calibri" panose="020F0502020204030204" pitchFamily="34" charset="0"/>
                <a:cs typeface="Calibri" panose="020F0502020204030204" pitchFamily="34" charset="0"/>
              </a:rPr>
              <a:t> </a:t>
            </a:r>
            <a:r>
              <a:rPr lang="en-US" sz="2500" b="1" u="none" dirty="0" err="1" smtClean="0">
                <a:solidFill>
                  <a:srgbClr val="CC0000"/>
                </a:solidFill>
                <a:latin typeface="Calibri" panose="020F0502020204030204" pitchFamily="34" charset="0"/>
                <a:cs typeface="Calibri" panose="020F0502020204030204" pitchFamily="34" charset="0"/>
              </a:rPr>
              <a:t>Programmazione</a:t>
            </a:r>
            <a:r>
              <a:rPr lang="en-US" sz="2500" b="1" u="none" dirty="0" smtClean="0">
                <a:solidFill>
                  <a:srgbClr val="CC0000"/>
                </a:solidFill>
                <a:latin typeface="Calibri" panose="020F0502020204030204" pitchFamily="34" charset="0"/>
                <a:cs typeface="Calibri" panose="020F0502020204030204" pitchFamily="34" charset="0"/>
              </a:rPr>
              <a:t> e </a:t>
            </a:r>
            <a:r>
              <a:rPr lang="en-US" sz="2500" b="1" u="none" dirty="0" err="1" smtClean="0">
                <a:solidFill>
                  <a:srgbClr val="CC0000"/>
                </a:solidFill>
                <a:latin typeface="Calibri" panose="020F0502020204030204" pitchFamily="34" charset="0"/>
                <a:cs typeface="Calibri" panose="020F0502020204030204" pitchFamily="34" charset="0"/>
              </a:rPr>
              <a:t>Rendicontazione</a:t>
            </a:r>
            <a:endParaRPr lang="it-IT" sz="2500" b="1" u="none" dirty="0">
              <a:solidFill>
                <a:srgbClr val="CC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304503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nextCondLst>
                <p:cond evt="onClick" delay="0">
                  <p:tgtEl>
                    <p:spTgt spid="3"/>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1136576" y="116632"/>
            <a:ext cx="8915400" cy="1143000"/>
          </a:xfrm>
        </p:spPr>
        <p:txBody>
          <a:bodyPr>
            <a:normAutofit/>
          </a:bodyPr>
          <a:lstStyle/>
          <a:p>
            <a:r>
              <a:rPr lang="it-IT" sz="3000" b="1" dirty="0" smtClean="0">
                <a:solidFill>
                  <a:srgbClr val="CC0000"/>
                </a:solidFill>
                <a:latin typeface="Calibri" panose="020F0502020204030204" pitchFamily="34" charset="0"/>
                <a:cs typeface="Calibri" panose="020F0502020204030204" pitchFamily="34" charset="0"/>
              </a:rPr>
              <a:t>Le principali variazioni di bilancio</a:t>
            </a:r>
            <a:endParaRPr lang="it-IT" sz="3000" b="1" dirty="0">
              <a:solidFill>
                <a:srgbClr val="CC0000"/>
              </a:solidFill>
              <a:latin typeface="Calibri" panose="020F0502020204030204" pitchFamily="34" charset="0"/>
              <a:cs typeface="Calibri" panose="020F0502020204030204" pitchFamily="34" charset="0"/>
            </a:endParaRPr>
          </a:p>
        </p:txBody>
      </p:sp>
      <p:sp>
        <p:nvSpPr>
          <p:cNvPr id="5" name="Segnaposto contenuto 2"/>
          <p:cNvSpPr>
            <a:spLocks noGrp="1"/>
          </p:cNvSpPr>
          <p:nvPr>
            <p:ph idx="1"/>
          </p:nvPr>
        </p:nvSpPr>
        <p:spPr>
          <a:xfrm>
            <a:off x="990600" y="1484784"/>
            <a:ext cx="8915400" cy="532655"/>
          </a:xfrm>
        </p:spPr>
        <p:txBody>
          <a:bodyPr/>
          <a:lstStyle/>
          <a:p>
            <a:pPr marL="0" indent="0">
              <a:buNone/>
            </a:pPr>
            <a:r>
              <a:rPr lang="it-IT" sz="1800" dirty="0" smtClean="0"/>
              <a:t>le novità normative hanno l’obiettivo di rendere la gestione del bilancio più flessibile</a:t>
            </a:r>
          </a:p>
        </p:txBody>
      </p:sp>
      <p:graphicFrame>
        <p:nvGraphicFramePr>
          <p:cNvPr id="6" name="Tabella 5"/>
          <p:cNvGraphicFramePr>
            <a:graphicFrameLocks noGrp="1"/>
          </p:cNvGraphicFramePr>
          <p:nvPr>
            <p:extLst>
              <p:ext uri="{D42A27DB-BD31-4B8C-83A1-F6EECF244321}">
                <p14:modId xmlns:p14="http://schemas.microsoft.com/office/powerpoint/2010/main" val="529934667"/>
              </p:ext>
            </p:extLst>
          </p:nvPr>
        </p:nvGraphicFramePr>
        <p:xfrm>
          <a:off x="560512" y="2348880"/>
          <a:ext cx="8915400" cy="4338320"/>
        </p:xfrm>
        <a:graphic>
          <a:graphicData uri="http://schemas.openxmlformats.org/drawingml/2006/table">
            <a:tbl>
              <a:tblPr firstRow="1" bandRow="1"/>
              <a:tblGrid>
                <a:gridCol w="2736304"/>
                <a:gridCol w="6179096"/>
              </a:tblGrid>
              <a:tr h="37084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it-IT" dirty="0" smtClean="0"/>
                        <a:t>Livello di</a:t>
                      </a:r>
                      <a:r>
                        <a:rPr lang="it-IT" baseline="0" dirty="0" smtClean="0"/>
                        <a:t> intervento</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it-IT" dirty="0" smtClean="0"/>
                        <a:t>Tipologia Variazione</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37084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dirty="0" smtClean="0"/>
                        <a:t>Dirigenti</a:t>
                      </a:r>
                      <a:r>
                        <a:rPr lang="it-IT" baseline="0" dirty="0" smtClean="0"/>
                        <a:t> (o Responsabile Servizio Finanziario)</a:t>
                      </a:r>
                      <a:endParaRPr lang="it-IT" dirty="0"/>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285750" lvl="0" indent="-285750">
                        <a:buFont typeface="Arial" panose="020B0604020202020204" pitchFamily="34" charset="0"/>
                        <a:buChar char="•"/>
                      </a:pPr>
                      <a:r>
                        <a:rPr lang="it-IT" sz="1600" baseline="0" dirty="0" smtClean="0">
                          <a:latin typeface="Calibri" panose="020F0502020204030204" pitchFamily="34" charset="0"/>
                          <a:cs typeface="Calibri" panose="020F0502020204030204" pitchFamily="34" charset="0"/>
                        </a:rPr>
                        <a:t>Variazioni tra </a:t>
                      </a:r>
                      <a:r>
                        <a:rPr lang="it-IT" sz="1600" b="1" baseline="0" dirty="0" smtClean="0">
                          <a:solidFill>
                            <a:srgbClr val="FF0000"/>
                          </a:solidFill>
                          <a:latin typeface="Calibri" panose="020F0502020204030204" pitchFamily="34" charset="0"/>
                          <a:cs typeface="Calibri" panose="020F0502020204030204" pitchFamily="34" charset="0"/>
                        </a:rPr>
                        <a:t>FPV e stanziamenti correlati, COMPETENZA e CASSA </a:t>
                      </a:r>
                      <a:r>
                        <a:rPr lang="it-IT" sz="1600" baseline="0" dirty="0" smtClean="0">
                          <a:latin typeface="Calibri" panose="020F0502020204030204" pitchFamily="34" charset="0"/>
                          <a:cs typeface="Calibri" panose="020F0502020204030204" pitchFamily="34" charset="0"/>
                        </a:rPr>
                        <a:t>necessaria per il capitolo di integrazione ai fini del pagamento della spesa; </a:t>
                      </a:r>
                      <a:r>
                        <a:rPr lang="it-IT" sz="1600" u="sng" baseline="0" dirty="0" smtClean="0">
                          <a:latin typeface="Calibri" panose="020F0502020204030204" pitchFamily="34" charset="0"/>
                          <a:cs typeface="Calibri" panose="020F0502020204030204" pitchFamily="34" charset="0"/>
                        </a:rPr>
                        <a:t>da comunicare alla GC trimestralmente </a:t>
                      </a:r>
                      <a:r>
                        <a:rPr lang="it-IT" sz="1600" baseline="0" dirty="0" smtClean="0">
                          <a:latin typeface="Calibri" panose="020F0502020204030204" pitchFamily="34" charset="0"/>
                          <a:cs typeface="Calibri" panose="020F0502020204030204" pitchFamily="34" charset="0"/>
                        </a:rPr>
                        <a:t>(eccezioni previste ex art 3, c.5, </a:t>
                      </a:r>
                      <a:r>
                        <a:rPr lang="it-IT" sz="1600" baseline="0" dirty="0" err="1" smtClean="0">
                          <a:latin typeface="Calibri" panose="020F0502020204030204" pitchFamily="34" charset="0"/>
                          <a:cs typeface="Calibri" panose="020F0502020204030204" pitchFamily="34" charset="0"/>
                        </a:rPr>
                        <a:t>dlgs</a:t>
                      </a:r>
                      <a:r>
                        <a:rPr lang="it-IT" sz="1600" baseline="0" dirty="0" smtClean="0">
                          <a:latin typeface="Calibri" panose="020F0502020204030204" pitchFamily="34" charset="0"/>
                          <a:cs typeface="Calibri" panose="020F0502020204030204" pitchFamily="34" charset="0"/>
                        </a:rPr>
                        <a:t> 118/2011)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baseline="0" dirty="0" smtClean="0">
                          <a:latin typeface="Calibri" panose="020F0502020204030204" pitchFamily="34" charset="0"/>
                          <a:cs typeface="Calibri" panose="020F0502020204030204" pitchFamily="34" charset="0"/>
                        </a:rPr>
                        <a:t>Variazioni necessarie per </a:t>
                      </a:r>
                      <a:r>
                        <a:rPr lang="it-IT" sz="1600" b="1" baseline="0" dirty="0" smtClean="0">
                          <a:solidFill>
                            <a:srgbClr val="FF0000"/>
                          </a:solidFill>
                          <a:latin typeface="Calibri" panose="020F0502020204030204" pitchFamily="34" charset="0"/>
                          <a:cs typeface="Calibri" panose="020F0502020204030204" pitchFamily="34" charset="0"/>
                        </a:rPr>
                        <a:t>l'adeguamento delle previsioni, </a:t>
                      </a:r>
                      <a:r>
                        <a:rPr lang="it-IT" sz="1600" baseline="0" dirty="0" smtClean="0">
                          <a:latin typeface="Calibri" panose="020F0502020204030204" pitchFamily="34" charset="0"/>
                          <a:cs typeface="Calibri" panose="020F0502020204030204" pitchFamily="34" charset="0"/>
                        </a:rPr>
                        <a:t>compresa l'istituzione di tipologie e programmi, riguardanti le </a:t>
                      </a:r>
                      <a:r>
                        <a:rPr lang="it-IT" sz="1600" b="1" baseline="0" dirty="0" smtClean="0">
                          <a:solidFill>
                            <a:srgbClr val="FF0000"/>
                          </a:solidFill>
                          <a:latin typeface="Calibri" panose="020F0502020204030204" pitchFamily="34" charset="0"/>
                          <a:cs typeface="Calibri" panose="020F0502020204030204" pitchFamily="34" charset="0"/>
                        </a:rPr>
                        <a:t>partite di giro e le operazioni per conto di terzi </a:t>
                      </a:r>
                    </a:p>
                    <a:p>
                      <a:pPr lvl="0"/>
                      <a:endParaRPr lang="it-IT" sz="1600" baseline="0" dirty="0" smtClean="0">
                        <a:latin typeface="Calibri" panose="020F0502020204030204" pitchFamily="34" charset="0"/>
                        <a:cs typeface="Calibri" panose="020F0502020204030204" pitchFamily="34" charset="0"/>
                      </a:endParaRPr>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4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dirty="0" smtClean="0"/>
                        <a:t>Giunta</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84138" indent="-84138">
                        <a:buFont typeface="Arial"/>
                        <a:buChar char="•"/>
                      </a:pPr>
                      <a:r>
                        <a:rPr lang="it-IT" sz="1600" dirty="0" smtClean="0"/>
                        <a:t>variazioni </a:t>
                      </a:r>
                      <a:r>
                        <a:rPr lang="it-IT" sz="1600" b="1" dirty="0" smtClean="0">
                          <a:solidFill>
                            <a:srgbClr val="FF0000"/>
                          </a:solidFill>
                        </a:rPr>
                        <a:t>compensative</a:t>
                      </a:r>
                      <a:r>
                        <a:rPr lang="it-IT" sz="1600" dirty="0" smtClean="0"/>
                        <a:t> tra categorie delle stesse </a:t>
                      </a:r>
                      <a:r>
                        <a:rPr lang="it-IT" sz="1600" b="1" dirty="0" smtClean="0">
                          <a:solidFill>
                            <a:srgbClr val="FF0000"/>
                          </a:solidFill>
                        </a:rPr>
                        <a:t>tipologie</a:t>
                      </a:r>
                      <a:r>
                        <a:rPr lang="it-IT" sz="1600" baseline="0" dirty="0" smtClean="0"/>
                        <a:t> di entrata e fra </a:t>
                      </a:r>
                      <a:r>
                        <a:rPr lang="it-IT" sz="1600" b="1" baseline="0" dirty="0" smtClean="0">
                          <a:solidFill>
                            <a:srgbClr val="FF0000"/>
                          </a:solidFill>
                        </a:rPr>
                        <a:t>macroaggregati</a:t>
                      </a:r>
                      <a:r>
                        <a:rPr lang="it-IT" sz="1600" b="1" baseline="0" dirty="0" smtClean="0"/>
                        <a:t> </a:t>
                      </a:r>
                      <a:r>
                        <a:rPr lang="it-IT" sz="1600" baseline="0" dirty="0" smtClean="0"/>
                        <a:t>del medesimo </a:t>
                      </a:r>
                      <a:r>
                        <a:rPr lang="it-IT" sz="1600" i="1" baseline="0" dirty="0" smtClean="0">
                          <a:solidFill>
                            <a:srgbClr val="FF0000"/>
                          </a:solidFill>
                        </a:rPr>
                        <a:t>programma;</a:t>
                      </a:r>
                    </a:p>
                    <a:p>
                      <a:pPr marL="84138" indent="-84138">
                        <a:buFont typeface="Arial"/>
                        <a:buChar char="•"/>
                      </a:pPr>
                      <a:r>
                        <a:rPr lang="it-IT" sz="1600" baseline="0" dirty="0" smtClean="0">
                          <a:solidFill>
                            <a:schemeClr val="tx1"/>
                          </a:solidFill>
                        </a:rPr>
                        <a:t>variazioni di </a:t>
                      </a:r>
                      <a:r>
                        <a:rPr lang="it-IT" sz="1600" b="1" baseline="0" dirty="0" smtClean="0">
                          <a:solidFill>
                            <a:srgbClr val="FF0000"/>
                          </a:solidFill>
                        </a:rPr>
                        <a:t>cassa</a:t>
                      </a:r>
                      <a:r>
                        <a:rPr lang="it-IT" sz="1600" baseline="0" dirty="0" smtClean="0">
                          <a:solidFill>
                            <a:srgbClr val="FF0000"/>
                          </a:solidFill>
                        </a:rPr>
                        <a:t>;</a:t>
                      </a:r>
                    </a:p>
                    <a:p>
                      <a:pPr marL="84138" indent="-84138">
                        <a:buFont typeface="Arial"/>
                        <a:buChar char="•"/>
                      </a:pPr>
                      <a:r>
                        <a:rPr lang="it-IT" sz="1600" b="1" baseline="0" dirty="0" smtClean="0">
                          <a:solidFill>
                            <a:srgbClr val="FF0000"/>
                          </a:solidFill>
                        </a:rPr>
                        <a:t>fondo di riserva;</a:t>
                      </a:r>
                    </a:p>
                    <a:p>
                      <a:pPr marL="84138" indent="-84138">
                        <a:buFont typeface="Arial"/>
                        <a:buChar char="•"/>
                      </a:pPr>
                      <a:r>
                        <a:rPr lang="it-IT" sz="1600" baseline="0" dirty="0" smtClean="0">
                          <a:solidFill>
                            <a:schemeClr val="tx1"/>
                          </a:solidFill>
                        </a:rPr>
                        <a:t>variazioni compensative sulle spese di personale</a:t>
                      </a:r>
                    </a:p>
                    <a:p>
                      <a:pPr marL="84138" indent="-84138">
                        <a:buFont typeface="Arial"/>
                        <a:buChar char="•"/>
                      </a:pPr>
                      <a:r>
                        <a:rPr lang="it-IT" sz="1600" baseline="0" dirty="0" smtClean="0">
                          <a:solidFill>
                            <a:schemeClr val="tx1"/>
                          </a:solidFill>
                        </a:rPr>
                        <a:t>Variazioni in via d’urgenza</a:t>
                      </a:r>
                      <a:endParaRPr lang="it-IT" sz="1600" dirty="0">
                        <a:solidFill>
                          <a:schemeClr val="tx1"/>
                        </a:solidFill>
                      </a:endParaRP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37084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dirty="0" smtClean="0"/>
                        <a:t>Consiglio</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600" dirty="0" smtClean="0"/>
                        <a:t>le</a:t>
                      </a:r>
                      <a:r>
                        <a:rPr lang="it-IT" sz="1600" baseline="0" dirty="0" smtClean="0"/>
                        <a:t> altre casistiche</a:t>
                      </a:r>
                      <a:endParaRPr lang="it-IT" sz="1600"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Tree>
    <p:extLst>
      <p:ext uri="{BB962C8B-B14F-4D97-AF65-F5344CB8AC3E}">
        <p14:creationId xmlns:p14="http://schemas.microsoft.com/office/powerpoint/2010/main" val="2290655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5"/>
          <p:cNvSpPr txBox="1">
            <a:spLocks/>
          </p:cNvSpPr>
          <p:nvPr/>
        </p:nvSpPr>
        <p:spPr>
          <a:xfrm>
            <a:off x="1632061" y="0"/>
            <a:ext cx="7993062" cy="877155"/>
          </a:xfrm>
          <a:prstGeom prst="rect">
            <a:avLst/>
          </a:prstGeom>
        </p:spPr>
        <p:txBody>
          <a:bodyPr>
            <a:noAutofit/>
          </a:bodyPr>
          <a:lstStyle>
            <a:lvl1pPr algn="l" rtl="0" eaLnBrk="0" fontAlgn="base" hangingPunct="0">
              <a:spcBef>
                <a:spcPct val="0"/>
              </a:spcBef>
              <a:spcAft>
                <a:spcPct val="0"/>
              </a:spcAft>
              <a:defRPr sz="3200">
                <a:solidFill>
                  <a:srgbClr val="CC0000"/>
                </a:solidFill>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2pPr>
            <a:lvl3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3pPr>
            <a:lvl4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4pPr>
            <a:lvl5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5pPr>
            <a:lvl6pPr marL="457200" algn="l" rtl="0" eaLnBrk="0" fontAlgn="base" hangingPunct="0">
              <a:spcBef>
                <a:spcPct val="0"/>
              </a:spcBef>
              <a:spcAft>
                <a:spcPct val="0"/>
              </a:spcAft>
              <a:defRPr sz="3200">
                <a:solidFill>
                  <a:srgbClr val="CC0000"/>
                </a:solidFill>
                <a:latin typeface="Frutiger" pitchFamily="2" charset="0"/>
              </a:defRPr>
            </a:lvl6pPr>
            <a:lvl7pPr marL="914400" algn="l" rtl="0" eaLnBrk="0" fontAlgn="base" hangingPunct="0">
              <a:spcBef>
                <a:spcPct val="0"/>
              </a:spcBef>
              <a:spcAft>
                <a:spcPct val="0"/>
              </a:spcAft>
              <a:defRPr sz="3200">
                <a:solidFill>
                  <a:srgbClr val="CC0000"/>
                </a:solidFill>
                <a:latin typeface="Frutiger" pitchFamily="2" charset="0"/>
              </a:defRPr>
            </a:lvl7pPr>
            <a:lvl8pPr marL="1371600" algn="l" rtl="0" eaLnBrk="0" fontAlgn="base" hangingPunct="0">
              <a:spcBef>
                <a:spcPct val="0"/>
              </a:spcBef>
              <a:spcAft>
                <a:spcPct val="0"/>
              </a:spcAft>
              <a:defRPr sz="3200">
                <a:solidFill>
                  <a:srgbClr val="CC0000"/>
                </a:solidFill>
                <a:latin typeface="Frutiger" pitchFamily="2" charset="0"/>
              </a:defRPr>
            </a:lvl8pPr>
            <a:lvl9pPr marL="1828800" algn="l" rtl="0" eaLnBrk="0" fontAlgn="base" hangingPunct="0">
              <a:spcBef>
                <a:spcPct val="0"/>
              </a:spcBef>
              <a:spcAft>
                <a:spcPct val="0"/>
              </a:spcAft>
              <a:defRPr sz="3200">
                <a:solidFill>
                  <a:srgbClr val="CC0000"/>
                </a:solidFill>
                <a:latin typeface="Frutiger" pitchFamily="2" charset="0"/>
              </a:defRPr>
            </a:lvl9pPr>
          </a:lstStyle>
          <a:p>
            <a:r>
              <a:rPr lang="en-US" sz="2500" b="1" u="none" dirty="0" err="1">
                <a:latin typeface="Calibri" pitchFamily="34" charset="0"/>
                <a:sym typeface="Gill Sans"/>
              </a:rPr>
              <a:t>Strumenti</a:t>
            </a:r>
            <a:r>
              <a:rPr lang="en-US" sz="2500" b="1" u="none" dirty="0">
                <a:latin typeface="Calibri" pitchFamily="34" charset="0"/>
                <a:sym typeface="Gill Sans"/>
              </a:rPr>
              <a:t> di </a:t>
            </a:r>
            <a:r>
              <a:rPr lang="en-US" sz="2500" b="1" u="none" dirty="0" err="1">
                <a:latin typeface="Calibri" pitchFamily="34" charset="0"/>
                <a:sym typeface="Gill Sans"/>
              </a:rPr>
              <a:t>Programmazione</a:t>
            </a:r>
            <a:r>
              <a:rPr lang="en-US" sz="2500" b="1" u="none" dirty="0">
                <a:latin typeface="Calibri" pitchFamily="34" charset="0"/>
                <a:sym typeface="Gill Sans"/>
              </a:rPr>
              <a:t> </a:t>
            </a:r>
            <a:r>
              <a:rPr lang="en-US" sz="2500" b="1" u="none" dirty="0" err="1">
                <a:latin typeface="Calibri" pitchFamily="34" charset="0"/>
                <a:sym typeface="Gill Sans"/>
              </a:rPr>
              <a:t>Economico</a:t>
            </a:r>
            <a:r>
              <a:rPr lang="en-US" sz="2500" b="1" u="none" dirty="0">
                <a:latin typeface="Calibri" pitchFamily="34" charset="0"/>
                <a:sym typeface="Gill Sans"/>
              </a:rPr>
              <a:t> </a:t>
            </a:r>
            <a:r>
              <a:rPr lang="en-US" sz="2500" b="1" u="none" dirty="0" err="1">
                <a:latin typeface="Calibri" pitchFamily="34" charset="0"/>
                <a:sym typeface="Gill Sans"/>
              </a:rPr>
              <a:t>Finanziaria</a:t>
            </a:r>
            <a:r>
              <a:rPr lang="en-US" sz="2500" b="1" u="none" dirty="0">
                <a:latin typeface="Calibri" pitchFamily="34" charset="0"/>
                <a:sym typeface="Gill Sans"/>
              </a:rPr>
              <a:t> e </a:t>
            </a:r>
            <a:r>
              <a:rPr lang="en-US" sz="2500" b="1" u="none" dirty="0" smtClean="0">
                <a:latin typeface="Calibri" pitchFamily="34" charset="0"/>
                <a:sym typeface="Gill Sans"/>
              </a:rPr>
              <a:t>Sistema Bilancio</a:t>
            </a:r>
            <a:endParaRPr lang="en-US" sz="2500" b="1" u="none" dirty="0">
              <a:latin typeface="Calibri" pitchFamily="34" charset="0"/>
              <a:sym typeface="Gill Sans"/>
            </a:endParaRPr>
          </a:p>
        </p:txBody>
      </p:sp>
      <p:grpSp>
        <p:nvGrpSpPr>
          <p:cNvPr id="3" name="Gruppo 2"/>
          <p:cNvGrpSpPr/>
          <p:nvPr/>
        </p:nvGrpSpPr>
        <p:grpSpPr>
          <a:xfrm>
            <a:off x="1656757" y="1605319"/>
            <a:ext cx="2011730" cy="1561132"/>
            <a:chOff x="0" y="39"/>
            <a:chExt cx="1975104" cy="1561132"/>
          </a:xfrm>
        </p:grpSpPr>
        <p:sp>
          <p:nvSpPr>
            <p:cNvPr id="4" name="Rettangolo arrotondato 3"/>
            <p:cNvSpPr/>
            <p:nvPr/>
          </p:nvSpPr>
          <p:spPr>
            <a:xfrm>
              <a:off x="0" y="39"/>
              <a:ext cx="1975104" cy="156113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Rettangolo 4"/>
            <p:cNvSpPr/>
            <p:nvPr/>
          </p:nvSpPr>
          <p:spPr>
            <a:xfrm>
              <a:off x="76208" y="76247"/>
              <a:ext cx="1822688" cy="14087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it-IT" sz="1800" b="1" kern="1200" dirty="0">
                  <a:solidFill>
                    <a:schemeClr val="tx1"/>
                  </a:solidFill>
                  <a:latin typeface="Calibri" panose="020F0502020204030204" pitchFamily="34" charset="0"/>
                  <a:cs typeface="Calibri" panose="020F0502020204030204" pitchFamily="34" charset="0"/>
                </a:rPr>
                <a:t>Stato</a:t>
              </a:r>
            </a:p>
          </p:txBody>
        </p:sp>
      </p:grpSp>
      <p:grpSp>
        <p:nvGrpSpPr>
          <p:cNvPr id="6" name="Gruppo 5"/>
          <p:cNvGrpSpPr/>
          <p:nvPr/>
        </p:nvGrpSpPr>
        <p:grpSpPr>
          <a:xfrm>
            <a:off x="3631859" y="1681528"/>
            <a:ext cx="5232594" cy="1366472"/>
            <a:chOff x="1975103" y="156153"/>
            <a:chExt cx="3511296" cy="1248906"/>
          </a:xfrm>
        </p:grpSpPr>
        <p:sp>
          <p:nvSpPr>
            <p:cNvPr id="7" name="Rettangolo con angoli arrotondati sullo stesso lato 20"/>
            <p:cNvSpPr/>
            <p:nvPr/>
          </p:nvSpPr>
          <p:spPr>
            <a:xfrm rot="5400000">
              <a:off x="3106298" y="-975042"/>
              <a:ext cx="1248906" cy="351129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8" name="Rettangolo 7"/>
            <p:cNvSpPr/>
            <p:nvPr/>
          </p:nvSpPr>
          <p:spPr>
            <a:xfrm>
              <a:off x="1975104" y="217119"/>
              <a:ext cx="3450329" cy="11269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it-IT" sz="1800" kern="1200" dirty="0">
                  <a:latin typeface="Calibri" panose="020F0502020204030204" pitchFamily="34" charset="0"/>
                  <a:cs typeface="Calibri" panose="020F0502020204030204" pitchFamily="34" charset="0"/>
                </a:rPr>
                <a:t>L Costituzionale 1/2012</a:t>
              </a:r>
            </a:p>
            <a:p>
              <a:pPr marL="114300" lvl="1" indent="-114300" algn="l" defTabSz="577850">
                <a:lnSpc>
                  <a:spcPct val="90000"/>
                </a:lnSpc>
                <a:spcBef>
                  <a:spcPct val="0"/>
                </a:spcBef>
                <a:spcAft>
                  <a:spcPct val="15000"/>
                </a:spcAft>
                <a:buChar char="••"/>
              </a:pPr>
              <a:r>
                <a:rPr lang="it-IT" sz="1800" kern="1200" dirty="0">
                  <a:latin typeface="Calibri" panose="020F0502020204030204" pitchFamily="34" charset="0"/>
                  <a:cs typeface="Calibri" panose="020F0502020204030204" pitchFamily="34" charset="0"/>
                </a:rPr>
                <a:t>L 196/2009</a:t>
              </a:r>
            </a:p>
            <a:p>
              <a:pPr marL="114300" lvl="1" indent="-114300" algn="l" defTabSz="577850">
                <a:lnSpc>
                  <a:spcPct val="90000"/>
                </a:lnSpc>
                <a:spcBef>
                  <a:spcPct val="0"/>
                </a:spcBef>
                <a:spcAft>
                  <a:spcPct val="15000"/>
                </a:spcAft>
                <a:buChar char="••"/>
              </a:pPr>
              <a:r>
                <a:rPr lang="it-IT" sz="1800" kern="1200" dirty="0" err="1">
                  <a:latin typeface="Calibri" panose="020F0502020204030204" pitchFamily="34" charset="0"/>
                  <a:cs typeface="Calibri" panose="020F0502020204030204" pitchFamily="34" charset="0"/>
                </a:rPr>
                <a:t>Dlgs</a:t>
              </a:r>
              <a:r>
                <a:rPr lang="it-IT" sz="1800" kern="1200" dirty="0">
                  <a:latin typeface="Calibri" panose="020F0502020204030204" pitchFamily="34" charset="0"/>
                  <a:cs typeface="Calibri" panose="020F0502020204030204" pitchFamily="34" charset="0"/>
                </a:rPr>
                <a:t> 91/2011</a:t>
              </a:r>
            </a:p>
          </p:txBody>
        </p:sp>
      </p:grpSp>
      <p:grpSp>
        <p:nvGrpSpPr>
          <p:cNvPr id="9" name="Gruppo 8"/>
          <p:cNvGrpSpPr/>
          <p:nvPr/>
        </p:nvGrpSpPr>
        <p:grpSpPr>
          <a:xfrm>
            <a:off x="1656757" y="3244508"/>
            <a:ext cx="1975104" cy="1561132"/>
            <a:chOff x="0" y="1639228"/>
            <a:chExt cx="1975104" cy="1561132"/>
          </a:xfrm>
        </p:grpSpPr>
        <p:sp>
          <p:nvSpPr>
            <p:cNvPr id="10" name="Rettangolo arrotondato 9"/>
            <p:cNvSpPr/>
            <p:nvPr/>
          </p:nvSpPr>
          <p:spPr>
            <a:xfrm>
              <a:off x="0" y="1639228"/>
              <a:ext cx="1975104" cy="156113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ettangolo 10"/>
            <p:cNvSpPr/>
            <p:nvPr/>
          </p:nvSpPr>
          <p:spPr>
            <a:xfrm>
              <a:off x="76208" y="1715436"/>
              <a:ext cx="1822688" cy="14087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it-IT" sz="1800" b="1" kern="1200" dirty="0">
                  <a:solidFill>
                    <a:schemeClr val="tx1"/>
                  </a:solidFill>
                  <a:latin typeface="Calibri" panose="020F0502020204030204" pitchFamily="34" charset="0"/>
                  <a:cs typeface="Calibri" panose="020F0502020204030204" pitchFamily="34" charset="0"/>
                </a:rPr>
                <a:t>Enti locali</a:t>
              </a:r>
            </a:p>
          </p:txBody>
        </p:sp>
      </p:grpSp>
      <p:grpSp>
        <p:nvGrpSpPr>
          <p:cNvPr id="12" name="Gruppo 11"/>
          <p:cNvGrpSpPr/>
          <p:nvPr/>
        </p:nvGrpSpPr>
        <p:grpSpPr>
          <a:xfrm>
            <a:off x="3585462" y="3320716"/>
            <a:ext cx="5232594" cy="1484924"/>
            <a:chOff x="1975103" y="1795341"/>
            <a:chExt cx="3511296" cy="1248906"/>
          </a:xfrm>
        </p:grpSpPr>
        <p:sp>
          <p:nvSpPr>
            <p:cNvPr id="13" name="Rettangolo con angoli arrotondati sullo stesso lato 16"/>
            <p:cNvSpPr/>
            <p:nvPr/>
          </p:nvSpPr>
          <p:spPr>
            <a:xfrm rot="5400000">
              <a:off x="3106298" y="664146"/>
              <a:ext cx="1248906" cy="351129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4" name="Rettangolo 13"/>
            <p:cNvSpPr/>
            <p:nvPr/>
          </p:nvSpPr>
          <p:spPr>
            <a:xfrm>
              <a:off x="1975104" y="1856308"/>
              <a:ext cx="3450329" cy="11269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it-IT" sz="1800" kern="1200" dirty="0" smtClean="0">
                  <a:latin typeface="Calibri" panose="020F0502020204030204" pitchFamily="34" charset="0"/>
                  <a:cs typeface="Calibri" panose="020F0502020204030204" pitchFamily="34" charset="0"/>
                </a:rPr>
                <a:t>Legge delega </a:t>
              </a:r>
              <a:r>
                <a:rPr lang="it-IT" sz="1800" kern="1200" dirty="0">
                  <a:latin typeface="Calibri" panose="020F0502020204030204" pitchFamily="34" charset="0"/>
                  <a:cs typeface="Calibri" panose="020F0502020204030204" pitchFamily="34" charset="0"/>
                </a:rPr>
                <a:t>42/2009</a:t>
              </a:r>
            </a:p>
            <a:p>
              <a:pPr marL="114300" lvl="1" indent="-114300" algn="l" defTabSz="577850">
                <a:lnSpc>
                  <a:spcPct val="90000"/>
                </a:lnSpc>
                <a:spcBef>
                  <a:spcPct val="0"/>
                </a:spcBef>
                <a:spcAft>
                  <a:spcPct val="15000"/>
                </a:spcAft>
                <a:buChar char="••"/>
              </a:pPr>
              <a:r>
                <a:rPr lang="it-IT" sz="1800" kern="1200" dirty="0" err="1">
                  <a:latin typeface="Calibri" panose="020F0502020204030204" pitchFamily="34" charset="0"/>
                  <a:cs typeface="Calibri" panose="020F0502020204030204" pitchFamily="34" charset="0"/>
                </a:rPr>
                <a:t>Dlgs</a:t>
              </a:r>
              <a:r>
                <a:rPr lang="it-IT" sz="1800" kern="1200" dirty="0">
                  <a:latin typeface="Calibri" panose="020F0502020204030204" pitchFamily="34" charset="0"/>
                  <a:cs typeface="Calibri" panose="020F0502020204030204" pitchFamily="34" charset="0"/>
                </a:rPr>
                <a:t> 267/2000</a:t>
              </a:r>
            </a:p>
            <a:p>
              <a:pPr marL="114300" lvl="1" indent="-114300" algn="l" defTabSz="577850">
                <a:lnSpc>
                  <a:spcPct val="90000"/>
                </a:lnSpc>
                <a:spcBef>
                  <a:spcPct val="0"/>
                </a:spcBef>
                <a:spcAft>
                  <a:spcPct val="15000"/>
                </a:spcAft>
                <a:buChar char="••"/>
              </a:pPr>
              <a:r>
                <a:rPr lang="it-IT" sz="1800" kern="1200" dirty="0" err="1">
                  <a:latin typeface="Calibri" panose="020F0502020204030204" pitchFamily="34" charset="0"/>
                  <a:cs typeface="Calibri" panose="020F0502020204030204" pitchFamily="34" charset="0"/>
                </a:rPr>
                <a:t>Dlgs</a:t>
              </a:r>
              <a:r>
                <a:rPr lang="it-IT" sz="1800" kern="1200" dirty="0">
                  <a:latin typeface="Calibri" panose="020F0502020204030204" pitchFamily="34" charset="0"/>
                  <a:cs typeface="Calibri" panose="020F0502020204030204" pitchFamily="34" charset="0"/>
                </a:rPr>
                <a:t> 118/2011</a:t>
              </a:r>
            </a:p>
            <a:p>
              <a:pPr marL="114300" lvl="1" indent="-114300" algn="l" defTabSz="577850">
                <a:lnSpc>
                  <a:spcPct val="90000"/>
                </a:lnSpc>
                <a:spcBef>
                  <a:spcPct val="0"/>
                </a:spcBef>
                <a:spcAft>
                  <a:spcPct val="15000"/>
                </a:spcAft>
                <a:buChar char="••"/>
              </a:pPr>
              <a:r>
                <a:rPr lang="it-IT" sz="1800" kern="1200" dirty="0" err="1">
                  <a:latin typeface="Calibri" panose="020F0502020204030204" pitchFamily="34" charset="0"/>
                  <a:cs typeface="Calibri" panose="020F0502020204030204" pitchFamily="34" charset="0"/>
                </a:rPr>
                <a:t>Dpcm</a:t>
              </a:r>
              <a:r>
                <a:rPr lang="it-IT" sz="1800" kern="1200" dirty="0">
                  <a:latin typeface="Calibri" panose="020F0502020204030204" pitchFamily="34" charset="0"/>
                  <a:cs typeface="Calibri" panose="020F0502020204030204" pitchFamily="34" charset="0"/>
                </a:rPr>
                <a:t> 28/12/2011 - Sperimentazione</a:t>
              </a:r>
            </a:p>
            <a:p>
              <a:pPr marL="114300" lvl="1" indent="-114300" algn="l" defTabSz="577850">
                <a:lnSpc>
                  <a:spcPct val="90000"/>
                </a:lnSpc>
                <a:spcBef>
                  <a:spcPct val="0"/>
                </a:spcBef>
                <a:spcAft>
                  <a:spcPct val="15000"/>
                </a:spcAft>
                <a:buChar char="••"/>
              </a:pPr>
              <a:r>
                <a:rPr lang="it-IT" sz="1800" kern="1200" dirty="0" err="1">
                  <a:latin typeface="Calibri" panose="020F0502020204030204" pitchFamily="34" charset="0"/>
                  <a:cs typeface="Calibri" panose="020F0502020204030204" pitchFamily="34" charset="0"/>
                </a:rPr>
                <a:t>Dlgs</a:t>
              </a:r>
              <a:r>
                <a:rPr lang="it-IT" sz="1800" kern="1200" dirty="0">
                  <a:latin typeface="Calibri" panose="020F0502020204030204" pitchFamily="34" charset="0"/>
                  <a:cs typeface="Calibri" panose="020F0502020204030204" pitchFamily="34" charset="0"/>
                </a:rPr>
                <a:t> 126/2014 in Guri del 28/08/2014 SO n.73</a:t>
              </a:r>
            </a:p>
          </p:txBody>
        </p:sp>
      </p:grpSp>
      <p:sp>
        <p:nvSpPr>
          <p:cNvPr id="21" name="Rettangolo 20"/>
          <p:cNvSpPr/>
          <p:nvPr/>
        </p:nvSpPr>
        <p:spPr>
          <a:xfrm>
            <a:off x="1656757" y="5631500"/>
            <a:ext cx="7578538" cy="369332"/>
          </a:xfrm>
          <a:prstGeom prst="rect">
            <a:avLst/>
          </a:prstGeom>
          <a:ln>
            <a:solidFill>
              <a:schemeClr val="accent2">
                <a:lumMod val="50000"/>
              </a:schemeClr>
            </a:solidFill>
          </a:ln>
        </p:spPr>
        <p:txBody>
          <a:bodyPr wrap="square">
            <a:spAutoFit/>
          </a:bodyPr>
          <a:lstStyle/>
          <a:p>
            <a:r>
              <a:rPr lang="it-IT" sz="1800" dirty="0">
                <a:latin typeface="Calibri" panose="020F0502020204030204" pitchFamily="34" charset="0"/>
                <a:cs typeface="Calibri" panose="020F0502020204030204" pitchFamily="34" charset="0"/>
              </a:rPr>
              <a:t>http://www.rgs.mef.gov.it/VERSIONE-I/e-GOVERNME1/ARCONET</a:t>
            </a:r>
          </a:p>
        </p:txBody>
      </p:sp>
      <p:sp>
        <p:nvSpPr>
          <p:cNvPr id="22" name="Rettangolo 21"/>
          <p:cNvSpPr/>
          <p:nvPr/>
        </p:nvSpPr>
        <p:spPr>
          <a:xfrm>
            <a:off x="2083288" y="980728"/>
            <a:ext cx="7090607" cy="477054"/>
          </a:xfrm>
          <a:prstGeom prst="rect">
            <a:avLst/>
          </a:prstGeom>
        </p:spPr>
        <p:txBody>
          <a:bodyPr wrap="square">
            <a:spAutoFit/>
          </a:bodyPr>
          <a:lstStyle/>
          <a:p>
            <a:r>
              <a:rPr lang="it-IT" sz="2500" u="none" kern="0" dirty="0">
                <a:solidFill>
                  <a:srgbClr val="FF0000"/>
                </a:solidFill>
                <a:latin typeface="Calibri" panose="020F0502020204030204" pitchFamily="34" charset="0"/>
                <a:cs typeface="Calibri" panose="020F0502020204030204" pitchFamily="34" charset="0"/>
              </a:rPr>
              <a:t>Principale normativa relativa alla contabilità pubblica</a:t>
            </a:r>
          </a:p>
        </p:txBody>
      </p:sp>
    </p:spTree>
    <p:extLst>
      <p:ext uri="{BB962C8B-B14F-4D97-AF65-F5344CB8AC3E}">
        <p14:creationId xmlns:p14="http://schemas.microsoft.com/office/powerpoint/2010/main" val="1787220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1136576" y="116632"/>
            <a:ext cx="8915400" cy="1143000"/>
          </a:xfrm>
        </p:spPr>
        <p:txBody>
          <a:bodyPr>
            <a:normAutofit/>
          </a:bodyPr>
          <a:lstStyle/>
          <a:p>
            <a:r>
              <a:rPr lang="it-IT" sz="2800" b="1" dirty="0"/>
              <a:t>Le variazioni di PEG</a:t>
            </a:r>
            <a:endParaRPr lang="it-IT" sz="3000" b="1" dirty="0">
              <a:solidFill>
                <a:srgbClr val="CC0000"/>
              </a:solidFill>
              <a:latin typeface="Calibri" panose="020F0502020204030204" pitchFamily="34" charset="0"/>
              <a:cs typeface="Calibri" panose="020F0502020204030204" pitchFamily="34"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3717117014"/>
              </p:ext>
            </p:extLst>
          </p:nvPr>
        </p:nvGraphicFramePr>
        <p:xfrm>
          <a:off x="488504" y="1916113"/>
          <a:ext cx="9203432" cy="4005999"/>
        </p:xfrm>
        <a:graphic>
          <a:graphicData uri="http://schemas.openxmlformats.org/drawingml/2006/table">
            <a:tbl>
              <a:tblPr firstRow="1" bandRow="1"/>
              <a:tblGrid>
                <a:gridCol w="2155697"/>
                <a:gridCol w="7047735"/>
              </a:tblGrid>
              <a:tr h="439457">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it-IT" sz="2000" dirty="0" smtClean="0"/>
                        <a:t>Livello di</a:t>
                      </a:r>
                      <a:r>
                        <a:rPr lang="it-IT" sz="2000" baseline="0" dirty="0" smtClean="0"/>
                        <a:t> intervento</a:t>
                      </a:r>
                      <a:endParaRPr lang="it-IT" sz="2000"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it-IT" sz="2000" dirty="0" smtClean="0"/>
                        <a:t>                            Tipologia Variazione</a:t>
                      </a:r>
                      <a:endParaRPr lang="it-IT" sz="2000" dirty="0"/>
                    </a:p>
                  </a:txBody>
                  <a:tcPr marL="99060" marR="9906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1047473">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2000" dirty="0" smtClean="0"/>
                        <a:t>Giunta</a:t>
                      </a:r>
                      <a:endParaRPr lang="it-IT" sz="2000" dirty="0"/>
                    </a:p>
                  </a:txBody>
                  <a:tcPr marL="99060" marR="99060">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it-IT" sz="2000" dirty="0" smtClean="0">
                          <a:latin typeface="Calibri" panose="020F0502020204030204" pitchFamily="34" charset="0"/>
                          <a:cs typeface="Calibri" panose="020F0502020204030204" pitchFamily="34" charset="0"/>
                        </a:rPr>
                        <a:t>Tutte,  escluse le</a:t>
                      </a:r>
                      <a:r>
                        <a:rPr lang="it-IT" sz="2000" baseline="0" dirty="0" smtClean="0">
                          <a:latin typeface="Calibri" panose="020F0502020204030204" pitchFamily="34" charset="0"/>
                          <a:cs typeface="Calibri" panose="020F0502020204030204" pitchFamily="34" charset="0"/>
                        </a:rPr>
                        <a:t> fattispecie ex comma 5-quater dell’art. 175 TUEL che competono ai dirigenti</a:t>
                      </a:r>
                      <a:endParaRPr lang="it-IT" sz="2000" dirty="0" smtClean="0">
                        <a:latin typeface="Calibri" panose="020F0502020204030204" pitchFamily="34" charset="0"/>
                        <a:cs typeface="Calibri" panose="020F0502020204030204" pitchFamily="34" charset="0"/>
                      </a:endParaRPr>
                    </a:p>
                    <a:p>
                      <a:pPr marL="84138" indent="-84138">
                        <a:buFont typeface="Arial"/>
                        <a:buChar char="•"/>
                      </a:pPr>
                      <a:endParaRPr lang="it-IT" sz="2000" dirty="0">
                        <a:solidFill>
                          <a:schemeClr val="tx1"/>
                        </a:solidFill>
                      </a:endParaRPr>
                    </a:p>
                  </a:txBody>
                  <a:tcPr marL="99060" marR="99060">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2257486">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2000" dirty="0" smtClean="0"/>
                        <a:t>Dirigenti</a:t>
                      </a:r>
                      <a:r>
                        <a:rPr lang="it-IT" sz="2000" baseline="0" dirty="0" smtClean="0"/>
                        <a:t> (o Responsabile Servizio Finanziario)</a:t>
                      </a:r>
                      <a:endParaRPr lang="it-IT" sz="2000"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lvl="0" rtl="0"/>
                      <a:r>
                        <a:rPr lang="it-IT" sz="2000" dirty="0" smtClean="0">
                          <a:latin typeface="Calibri" panose="020F0502020204030204" pitchFamily="34" charset="0"/>
                          <a:cs typeface="Calibri" panose="020F0502020204030204" pitchFamily="34" charset="0"/>
                        </a:rPr>
                        <a:t>Variazioni compensative,  </a:t>
                      </a:r>
                      <a:r>
                        <a:rPr lang="it-IT" sz="2000" b="1" dirty="0" smtClean="0">
                          <a:solidFill>
                            <a:srgbClr val="FF0000"/>
                          </a:solidFill>
                          <a:latin typeface="Calibri" panose="020F0502020204030204" pitchFamily="34" charset="0"/>
                          <a:cs typeface="Calibri" panose="020F0502020204030204" pitchFamily="34" charset="0"/>
                        </a:rPr>
                        <a:t>COMPETENZA e CASSA all’interno di capitoli </a:t>
                      </a:r>
                      <a:r>
                        <a:rPr lang="it-IT" sz="2000" dirty="0" smtClean="0">
                          <a:latin typeface="Calibri" panose="020F0502020204030204" pitchFamily="34" charset="0"/>
                          <a:cs typeface="Calibri" panose="020F0502020204030204" pitchFamily="34" charset="0"/>
                        </a:rPr>
                        <a:t>dotati dello stesso codice di 4to livello del Piano dei Conti:</a:t>
                      </a:r>
                    </a:p>
                    <a:p>
                      <a:pPr lvl="1" rtl="0"/>
                      <a:r>
                        <a:rPr lang="it-IT" sz="2000" dirty="0" smtClean="0">
                          <a:latin typeface="Calibri" panose="020F0502020204030204" pitchFamily="34" charset="0"/>
                          <a:cs typeface="Calibri" panose="020F0502020204030204" pitchFamily="34" charset="0"/>
                        </a:rPr>
                        <a:t>-	fra </a:t>
                      </a:r>
                      <a:r>
                        <a:rPr lang="it-IT" sz="2000" b="1" dirty="0" smtClean="0">
                          <a:solidFill>
                            <a:srgbClr val="FF0000"/>
                          </a:solidFill>
                          <a:latin typeface="Calibri" panose="020F0502020204030204" pitchFamily="34" charset="0"/>
                          <a:cs typeface="Calibri" panose="020F0502020204030204" pitchFamily="34" charset="0"/>
                        </a:rPr>
                        <a:t>capitoli di EE della stessa categoria</a:t>
                      </a:r>
                    </a:p>
                    <a:p>
                      <a:pPr lvl="1" rtl="0"/>
                      <a:r>
                        <a:rPr lang="it-IT" sz="2000" dirty="0" smtClean="0">
                          <a:latin typeface="Calibri" panose="020F0502020204030204" pitchFamily="34" charset="0"/>
                          <a:cs typeface="Calibri" panose="020F0502020204030204" pitchFamily="34" charset="0"/>
                        </a:rPr>
                        <a:t>-	fra </a:t>
                      </a:r>
                      <a:r>
                        <a:rPr lang="it-IT" sz="2000" b="1" dirty="0" smtClean="0">
                          <a:solidFill>
                            <a:srgbClr val="FF0000"/>
                          </a:solidFill>
                          <a:latin typeface="Calibri" panose="020F0502020204030204" pitchFamily="34" charset="0"/>
                          <a:cs typeface="Calibri" panose="020F0502020204030204" pitchFamily="34" charset="0"/>
                        </a:rPr>
                        <a:t>capitoli di UU dello stesso </a:t>
                      </a:r>
                      <a:r>
                        <a:rPr lang="it-IT" sz="2000" b="1" dirty="0" err="1" smtClean="0">
                          <a:solidFill>
                            <a:srgbClr val="FF0000"/>
                          </a:solidFill>
                          <a:latin typeface="Calibri" panose="020F0502020204030204" pitchFamily="34" charset="0"/>
                          <a:cs typeface="Calibri" panose="020F0502020204030204" pitchFamily="34" charset="0"/>
                        </a:rPr>
                        <a:t>macroaggregato</a:t>
                      </a:r>
                      <a:r>
                        <a:rPr lang="it-IT" sz="2000" dirty="0" smtClean="0">
                          <a:latin typeface="Calibri" panose="020F0502020204030204" pitchFamily="34" charset="0"/>
                          <a:cs typeface="Calibri" panose="020F0502020204030204" pitchFamily="34" charset="0"/>
                        </a:rPr>
                        <a:t>, con </a:t>
                      </a:r>
                      <a:r>
                        <a:rPr lang="it-IT" sz="2000" b="1" dirty="0" smtClean="0">
                          <a:solidFill>
                            <a:srgbClr val="FF0000"/>
                          </a:solidFill>
                          <a:latin typeface="Calibri" panose="020F0502020204030204" pitchFamily="34" charset="0"/>
                          <a:cs typeface="Calibri" panose="020F0502020204030204" pitchFamily="34" charset="0"/>
                        </a:rPr>
                        <a:t>eccezione</a:t>
                      </a:r>
                      <a:r>
                        <a:rPr lang="it-IT" sz="2000" dirty="0" smtClean="0">
                          <a:latin typeface="Calibri" panose="020F0502020204030204" pitchFamily="34" charset="0"/>
                          <a:cs typeface="Calibri" panose="020F0502020204030204" pitchFamily="34" charset="0"/>
                        </a:rPr>
                        <a:t> dei capitoli relativi  a a)trasferimenti correnti;  b) contributi agli investimenti c) trasferimenti in  conto capitale, che restano di competenza di Giunta</a:t>
                      </a:r>
                      <a:endParaRPr lang="it-IT" sz="2000" dirty="0">
                        <a:latin typeface="Calibri" panose="020F0502020204030204" pitchFamily="34" charset="0"/>
                        <a:cs typeface="Calibri" panose="020F0502020204030204" pitchFamily="34" charset="0"/>
                      </a:endParaRP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Tree>
    <p:extLst>
      <p:ext uri="{BB962C8B-B14F-4D97-AF65-F5344CB8AC3E}">
        <p14:creationId xmlns:p14="http://schemas.microsoft.com/office/powerpoint/2010/main" val="4357129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136650" y="188913"/>
            <a:ext cx="8769350" cy="641350"/>
          </a:xfrm>
          <a:prstGeom prst="rect">
            <a:avLst/>
          </a:prstGeom>
          <a:noFill/>
          <a:ln w="12700">
            <a:noFill/>
            <a:miter lim="800000"/>
            <a:headEnd/>
            <a:tailEnd/>
          </a:ln>
        </p:spPr>
        <p:txBody>
          <a:bodyPr>
            <a:spAutoFit/>
          </a:bodyPr>
          <a:lstStyle/>
          <a:p>
            <a:pPr algn="ctr"/>
            <a:r>
              <a:rPr lang="it-IT" sz="3600" b="1" u="none" dirty="0" smtClean="0">
                <a:solidFill>
                  <a:srgbClr val="CC0000"/>
                </a:solidFill>
                <a:latin typeface="Calibri" panose="020F0502020204030204" pitchFamily="34" charset="0"/>
                <a:cs typeface="Calibri" panose="020F0502020204030204" pitchFamily="34" charset="0"/>
              </a:rPr>
              <a:t>La gestione </a:t>
            </a:r>
            <a:r>
              <a:rPr lang="it-IT" sz="3600" b="1" u="none" dirty="0">
                <a:solidFill>
                  <a:srgbClr val="CC0000"/>
                </a:solidFill>
                <a:latin typeface="Calibri" panose="020F0502020204030204" pitchFamily="34" charset="0"/>
                <a:cs typeface="Calibri" panose="020F0502020204030204" pitchFamily="34" charset="0"/>
              </a:rPr>
              <a:t>del </a:t>
            </a:r>
            <a:r>
              <a:rPr lang="it-IT" sz="3600" b="1" u="none" dirty="0" smtClean="0">
                <a:solidFill>
                  <a:srgbClr val="CC0000"/>
                </a:solidFill>
                <a:latin typeface="Calibri" panose="020F0502020204030204" pitchFamily="34" charset="0"/>
                <a:cs typeface="Calibri" panose="020F0502020204030204" pitchFamily="34" charset="0"/>
              </a:rPr>
              <a:t>Bilancio</a:t>
            </a:r>
            <a:endParaRPr lang="it-IT" sz="3600" b="1" u="none" dirty="0">
              <a:solidFill>
                <a:srgbClr val="CC0000"/>
              </a:solidFill>
              <a:latin typeface="Calibri" panose="020F0502020204030204" pitchFamily="34" charset="0"/>
              <a:cs typeface="Calibri" panose="020F0502020204030204" pitchFamily="34" charset="0"/>
            </a:endParaRPr>
          </a:p>
        </p:txBody>
      </p:sp>
      <p:sp>
        <p:nvSpPr>
          <p:cNvPr id="3" name="Rettangolo 2"/>
          <p:cNvSpPr/>
          <p:nvPr/>
        </p:nvSpPr>
        <p:spPr>
          <a:xfrm>
            <a:off x="1712640" y="1772816"/>
            <a:ext cx="7488832" cy="2785378"/>
          </a:xfrm>
          <a:prstGeom prst="rect">
            <a:avLst/>
          </a:prstGeom>
        </p:spPr>
        <p:txBody>
          <a:bodyPr wrap="square">
            <a:spAutoFit/>
          </a:bodyPr>
          <a:lstStyle/>
          <a:p>
            <a:pPr>
              <a:spcBef>
                <a:spcPts val="600"/>
              </a:spcBef>
              <a:spcAft>
                <a:spcPts val="600"/>
              </a:spcAft>
            </a:pPr>
            <a:r>
              <a:rPr lang="it-IT" sz="2000" u="none" dirty="0">
                <a:latin typeface="Calibri" panose="020F0502020204030204" pitchFamily="34" charset="0"/>
                <a:cs typeface="Calibri" panose="020F0502020204030204" pitchFamily="34" charset="0"/>
              </a:rPr>
              <a:t>All’avvio dell’anno finanziario – coincidente, nel nostro ordinamento con l’anno solare – il bilancio </a:t>
            </a:r>
            <a:r>
              <a:rPr lang="it-IT" sz="2000" u="none" dirty="0" smtClean="0">
                <a:latin typeface="Calibri" panose="020F0502020204030204" pitchFamily="34" charset="0"/>
                <a:cs typeface="Calibri" panose="020F0502020204030204" pitchFamily="34" charset="0"/>
              </a:rPr>
              <a:t>degli entri pubblici </a:t>
            </a:r>
            <a:r>
              <a:rPr lang="it-IT" sz="2000" u="none" dirty="0">
                <a:latin typeface="Calibri" panose="020F0502020204030204" pitchFamily="34" charset="0"/>
                <a:cs typeface="Calibri" panose="020F0502020204030204" pitchFamily="34" charset="0"/>
              </a:rPr>
              <a:t>entra in esercizio</a:t>
            </a:r>
            <a:r>
              <a:rPr lang="it-IT" sz="2000" u="none" dirty="0" smtClean="0">
                <a:latin typeface="Calibri" panose="020F0502020204030204" pitchFamily="34" charset="0"/>
                <a:cs typeface="Calibri" panose="020F0502020204030204" pitchFamily="34" charset="0"/>
              </a:rPr>
              <a:t>.</a:t>
            </a:r>
          </a:p>
          <a:p>
            <a:pPr>
              <a:spcBef>
                <a:spcPts val="600"/>
              </a:spcBef>
              <a:spcAft>
                <a:spcPts val="600"/>
              </a:spcAft>
            </a:pPr>
            <a:r>
              <a:rPr lang="it-IT" sz="2000" u="none" dirty="0" smtClean="0">
                <a:latin typeface="Calibri" panose="020F0502020204030204" pitchFamily="34" charset="0"/>
                <a:cs typeface="Calibri" panose="020F0502020204030204" pitchFamily="34" charset="0"/>
              </a:rPr>
              <a:t>Le </a:t>
            </a:r>
            <a:r>
              <a:rPr lang="it-IT" sz="2000" u="none" dirty="0">
                <a:latin typeface="Calibri" panose="020F0502020204030204" pitchFamily="34" charset="0"/>
                <a:cs typeface="Calibri" panose="020F0502020204030204" pitchFamily="34" charset="0"/>
              </a:rPr>
              <a:t>risorse stanziate negli stati di previsione della </a:t>
            </a:r>
            <a:r>
              <a:rPr lang="it-IT" sz="2000" b="1" u="none" dirty="0">
                <a:solidFill>
                  <a:srgbClr val="FF0000"/>
                </a:solidFill>
                <a:latin typeface="Calibri" panose="020F0502020204030204" pitchFamily="34" charset="0"/>
                <a:cs typeface="Calibri" panose="020F0502020204030204" pitchFamily="34" charset="0"/>
              </a:rPr>
              <a:t>spesa</a:t>
            </a:r>
            <a:r>
              <a:rPr lang="it-IT" sz="2000" u="none" dirty="0">
                <a:latin typeface="Calibri" panose="020F0502020204030204" pitchFamily="34" charset="0"/>
                <a:cs typeface="Calibri" panose="020F0502020204030204" pitchFamily="34" charset="0"/>
              </a:rPr>
              <a:t> vengono impiegate seguendo un processo composto di quattro successive fasi: </a:t>
            </a:r>
            <a:r>
              <a:rPr lang="it-IT" sz="2000" b="1" u="none" dirty="0">
                <a:solidFill>
                  <a:srgbClr val="FF0000"/>
                </a:solidFill>
                <a:latin typeface="Calibri" panose="020F0502020204030204" pitchFamily="34" charset="0"/>
                <a:cs typeface="Calibri" panose="020F0502020204030204" pitchFamily="34" charset="0"/>
              </a:rPr>
              <a:t>impegno, liquidazione, ordinazione e </a:t>
            </a:r>
            <a:r>
              <a:rPr lang="it-IT" sz="2000" b="1" u="none" dirty="0" smtClean="0">
                <a:solidFill>
                  <a:srgbClr val="FF0000"/>
                </a:solidFill>
                <a:latin typeface="Calibri" panose="020F0502020204030204" pitchFamily="34" charset="0"/>
                <a:cs typeface="Calibri" panose="020F0502020204030204" pitchFamily="34" charset="0"/>
              </a:rPr>
              <a:t>pagamento</a:t>
            </a:r>
            <a:r>
              <a:rPr lang="it-IT" sz="2000" u="none" dirty="0" smtClean="0">
                <a:latin typeface="Calibri" panose="020F0502020204030204" pitchFamily="34" charset="0"/>
                <a:cs typeface="Calibri" panose="020F0502020204030204" pitchFamily="34" charset="0"/>
              </a:rPr>
              <a:t>. </a:t>
            </a:r>
          </a:p>
          <a:p>
            <a:pPr>
              <a:spcBef>
                <a:spcPts val="0"/>
              </a:spcBef>
              <a:spcAft>
                <a:spcPts val="0"/>
              </a:spcAft>
            </a:pPr>
            <a:r>
              <a:rPr lang="it-IT" sz="2000" u="none" dirty="0" smtClean="0">
                <a:latin typeface="Calibri" panose="020F0502020204030204" pitchFamily="34" charset="0"/>
                <a:cs typeface="Calibri" panose="020F0502020204030204" pitchFamily="34" charset="0"/>
              </a:rPr>
              <a:t>Analogamente</a:t>
            </a:r>
            <a:r>
              <a:rPr lang="it-IT" sz="2000" u="none" dirty="0">
                <a:latin typeface="Calibri" panose="020F0502020204030204" pitchFamily="34" charset="0"/>
                <a:cs typeface="Calibri" panose="020F0502020204030204" pitchFamily="34" charset="0"/>
              </a:rPr>
              <a:t>, le somme previste nello stato di previsione dell’</a:t>
            </a:r>
            <a:r>
              <a:rPr lang="it-IT" sz="2000" b="1" u="none" dirty="0">
                <a:solidFill>
                  <a:srgbClr val="FF0000"/>
                </a:solidFill>
                <a:latin typeface="Calibri" panose="020F0502020204030204" pitchFamily="34" charset="0"/>
                <a:cs typeface="Calibri" panose="020F0502020204030204" pitchFamily="34" charset="0"/>
              </a:rPr>
              <a:t>entrata</a:t>
            </a:r>
            <a:r>
              <a:rPr lang="it-IT" sz="2000" u="none" dirty="0">
                <a:latin typeface="Calibri" panose="020F0502020204030204" pitchFamily="34" charset="0"/>
                <a:cs typeface="Calibri" panose="020F0502020204030204" pitchFamily="34" charset="0"/>
              </a:rPr>
              <a:t> vengono </a:t>
            </a:r>
            <a:r>
              <a:rPr lang="it-IT" sz="2000" u="none" dirty="0" smtClean="0">
                <a:latin typeface="Calibri" panose="020F0502020204030204" pitchFamily="34" charset="0"/>
                <a:cs typeface="Calibri" panose="020F0502020204030204" pitchFamily="34" charset="0"/>
              </a:rPr>
              <a:t>gestite attraverso tre successive fasi:</a:t>
            </a:r>
          </a:p>
          <a:p>
            <a:pPr>
              <a:spcBef>
                <a:spcPts val="0"/>
              </a:spcBef>
              <a:spcAft>
                <a:spcPts val="0"/>
              </a:spcAft>
            </a:pPr>
            <a:r>
              <a:rPr lang="it-IT" sz="2000" b="1" u="none" dirty="0">
                <a:solidFill>
                  <a:srgbClr val="FF0000"/>
                </a:solidFill>
                <a:latin typeface="Calibri" panose="020F0502020204030204" pitchFamily="34" charset="0"/>
                <a:cs typeface="Calibri" panose="020F0502020204030204" pitchFamily="34" charset="0"/>
              </a:rPr>
              <a:t>a</a:t>
            </a:r>
            <a:r>
              <a:rPr lang="it-IT" sz="2000" b="1" u="none" dirty="0" smtClean="0">
                <a:solidFill>
                  <a:srgbClr val="FF0000"/>
                </a:solidFill>
                <a:latin typeface="Calibri" panose="020F0502020204030204" pitchFamily="34" charset="0"/>
                <a:cs typeface="Calibri" panose="020F0502020204030204" pitchFamily="34" charset="0"/>
              </a:rPr>
              <a:t>ccertamento, riscossione e versamento.</a:t>
            </a:r>
            <a:endParaRPr lang="it-IT" sz="2000" b="1" u="none"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57881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1155700" y="2205038"/>
            <a:ext cx="8750300" cy="3243262"/>
          </a:xfrm>
          <a:prstGeom prst="rect">
            <a:avLst/>
          </a:prstGeom>
          <a:noFill/>
          <a:ln w="9525">
            <a:noFill/>
            <a:miter lim="800000"/>
            <a:headEnd/>
            <a:tailEnd/>
          </a:ln>
          <a:effectLst/>
        </p:spPr>
        <p:txBody>
          <a:bodyPr/>
          <a:lstStyle/>
          <a:p>
            <a:pPr marL="266700" indent="-266700" algn="ctr">
              <a:lnSpc>
                <a:spcPct val="90000"/>
              </a:lnSpc>
              <a:spcBef>
                <a:spcPct val="50000"/>
              </a:spcBef>
              <a:buClr>
                <a:schemeClr val="tx2"/>
              </a:buClr>
              <a:buSzPct val="85000"/>
              <a:buFont typeface="Wingdings" pitchFamily="2" charset="2"/>
              <a:buNone/>
              <a:defRPr/>
            </a:pPr>
            <a:endParaRPr lang="it-IT" sz="2400" u="none">
              <a:solidFill>
                <a:srgbClr val="000099"/>
              </a:solidFill>
              <a:effectLst>
                <a:outerShdw blurRad="38100" dist="38100" dir="2700000" algn="tl">
                  <a:srgbClr val="C0C0C0"/>
                </a:outerShdw>
              </a:effectLst>
              <a:latin typeface="Frutiger" pitchFamily="2" charset="0"/>
              <a:ea typeface="+mn-ea"/>
              <a:cs typeface="+mn-cs"/>
            </a:endParaRPr>
          </a:p>
        </p:txBody>
      </p:sp>
      <p:sp>
        <p:nvSpPr>
          <p:cNvPr id="41986" name="Rectangle 4"/>
          <p:cNvSpPr>
            <a:spLocks noChangeArrowheads="1"/>
          </p:cNvSpPr>
          <p:nvPr/>
        </p:nvSpPr>
        <p:spPr bwMode="auto">
          <a:xfrm>
            <a:off x="1363663" y="3860800"/>
            <a:ext cx="8112125" cy="620713"/>
          </a:xfrm>
          <a:prstGeom prst="rect">
            <a:avLst/>
          </a:prstGeom>
          <a:noFill/>
          <a:ln w="12700">
            <a:noFill/>
            <a:miter lim="800000"/>
            <a:headEnd/>
            <a:tailEnd/>
          </a:ln>
        </p:spPr>
        <p:txBody>
          <a:bodyPr lIns="90488" tIns="44450" rIns="90488" bIns="44450">
            <a:spAutoFit/>
          </a:bodyPr>
          <a:lstStyle/>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p:txBody>
      </p:sp>
      <p:sp>
        <p:nvSpPr>
          <p:cNvPr id="41987" name="Text Box 5"/>
          <p:cNvSpPr txBox="1">
            <a:spLocks noChangeArrowheads="1"/>
          </p:cNvSpPr>
          <p:nvPr/>
        </p:nvSpPr>
        <p:spPr bwMode="auto">
          <a:xfrm>
            <a:off x="2144713" y="3573463"/>
            <a:ext cx="3667125" cy="366712"/>
          </a:xfrm>
          <a:prstGeom prst="rect">
            <a:avLst/>
          </a:prstGeom>
          <a:noFill/>
          <a:ln w="12700">
            <a:noFill/>
            <a:miter lim="800000"/>
            <a:headEnd/>
            <a:tailEnd/>
          </a:ln>
        </p:spPr>
        <p:txBody>
          <a:bodyPr>
            <a:spAutoFit/>
          </a:bodyPr>
          <a:lstStyle/>
          <a:p>
            <a:pPr algn="ctr">
              <a:spcBef>
                <a:spcPct val="50000"/>
              </a:spcBef>
            </a:pPr>
            <a:endParaRPr lang="it-IT" sz="1800" u="none">
              <a:latin typeface="Arial" charset="0"/>
            </a:endParaRPr>
          </a:p>
        </p:txBody>
      </p:sp>
      <p:sp>
        <p:nvSpPr>
          <p:cNvPr id="41988" name="Text Box 6"/>
          <p:cNvSpPr txBox="1">
            <a:spLocks noChangeArrowheads="1"/>
          </p:cNvSpPr>
          <p:nvPr/>
        </p:nvSpPr>
        <p:spPr bwMode="auto">
          <a:xfrm>
            <a:off x="2288704" y="908720"/>
            <a:ext cx="8769350" cy="477054"/>
          </a:xfrm>
          <a:prstGeom prst="rect">
            <a:avLst/>
          </a:prstGeom>
          <a:noFill/>
          <a:ln w="12700">
            <a:noFill/>
            <a:miter lim="800000"/>
            <a:headEnd/>
            <a:tailEnd/>
          </a:ln>
        </p:spPr>
        <p:txBody>
          <a:bodyPr>
            <a:spAutoFit/>
          </a:bodyPr>
          <a:lstStyle/>
          <a:p>
            <a:r>
              <a:rPr lang="it-IT" sz="2500" b="1" dirty="0" smtClean="0">
                <a:solidFill>
                  <a:srgbClr val="CC0000"/>
                </a:solidFill>
                <a:latin typeface="Frutiger" pitchFamily="2" charset="0"/>
              </a:rPr>
              <a:t>Le </a:t>
            </a:r>
            <a:r>
              <a:rPr lang="it-IT" sz="2500" b="1" dirty="0">
                <a:solidFill>
                  <a:srgbClr val="CC0000"/>
                </a:solidFill>
                <a:latin typeface="Frutiger" pitchFamily="2" charset="0"/>
              </a:rPr>
              <a:t>fasi dell’entrata</a:t>
            </a:r>
          </a:p>
        </p:txBody>
      </p:sp>
      <p:sp>
        <p:nvSpPr>
          <p:cNvPr id="8" name="Rectangle 2"/>
          <p:cNvSpPr txBox="1">
            <a:spLocks noChangeArrowheads="1"/>
          </p:cNvSpPr>
          <p:nvPr/>
        </p:nvSpPr>
        <p:spPr bwMode="auto">
          <a:xfrm>
            <a:off x="1568449" y="2060848"/>
            <a:ext cx="8137079" cy="3932237"/>
          </a:xfrm>
          <a:prstGeom prst="rect">
            <a:avLst/>
          </a:prstGeom>
          <a:noFill/>
          <a:ln w="12700">
            <a:noFill/>
            <a:miter lim="800000"/>
            <a:headEnd/>
            <a:tailEnd/>
          </a:ln>
        </p:spPr>
        <p:txBody>
          <a:bodyPr lIns="50800" tIns="50800" rIns="50800" bIns="50800" anchor="ctr"/>
          <a:lstStyle/>
          <a:p>
            <a:pPr marL="889000" indent="-571500">
              <a:spcBef>
                <a:spcPts val="0"/>
              </a:spcBef>
              <a:buClr>
                <a:schemeClr val="bg1">
                  <a:lumMod val="75000"/>
                </a:schemeClr>
              </a:buClr>
              <a:buSzPct val="171000"/>
              <a:buFont typeface="Arial"/>
              <a:buChar char="•"/>
              <a:defRPr/>
            </a:pPr>
            <a:r>
              <a:rPr lang="en-US" sz="2000" u="none" kern="0" dirty="0" err="1">
                <a:solidFill>
                  <a:schemeClr val="bg1">
                    <a:lumMod val="75000"/>
                  </a:schemeClr>
                </a:solidFill>
                <a:latin typeface="Calibri" pitchFamily="1" charset="0"/>
                <a:ea typeface="Calibri" pitchFamily="1" charset="0"/>
                <a:cs typeface="Calibri" pitchFamily="1" charset="0"/>
                <a:sym typeface="Gill Sans" pitchFamily="1" charset="0"/>
              </a:rPr>
              <a:t>Previsione</a:t>
            </a:r>
            <a:endParaRPr lang="en-US" sz="2000" u="none" kern="0" dirty="0">
              <a:solidFill>
                <a:schemeClr val="bg1">
                  <a:lumMod val="75000"/>
                </a:schemeClr>
              </a:solidFill>
              <a:latin typeface="Calibri" pitchFamily="1" charset="0"/>
              <a:ea typeface="Calibri" pitchFamily="1" charset="0"/>
              <a:cs typeface="Calibri" pitchFamily="1" charset="0"/>
              <a:sym typeface="Gill Sans" pitchFamily="1" charset="0"/>
            </a:endParaRPr>
          </a:p>
          <a:p>
            <a:pPr marL="889000" indent="-571500">
              <a:spcBef>
                <a:spcPts val="0"/>
              </a:spcBef>
              <a:buSzPct val="171000"/>
              <a:buFont typeface="Arial"/>
              <a:buChar char="•"/>
              <a:defRPr/>
            </a:pPr>
            <a:r>
              <a:rPr lang="en-US" sz="2000" u="none" kern="0" dirty="0" err="1">
                <a:solidFill>
                  <a:srgbClr val="002939"/>
                </a:solidFill>
                <a:latin typeface="Calibri" pitchFamily="1" charset="0"/>
                <a:ea typeface="Calibri" pitchFamily="1" charset="0"/>
                <a:cs typeface="Calibri" pitchFamily="1" charset="0"/>
                <a:sym typeface="Gill Sans" pitchFamily="1" charset="0"/>
              </a:rPr>
              <a:t>accertamento</a:t>
            </a:r>
            <a:endParaRPr lang="en-US" sz="2000" u="none" kern="0" dirty="0">
              <a:solidFill>
                <a:srgbClr val="002939"/>
              </a:solidFill>
              <a:latin typeface="Calibri" pitchFamily="1" charset="0"/>
              <a:ea typeface="Calibri" pitchFamily="1" charset="0"/>
              <a:cs typeface="Calibri" pitchFamily="1" charset="0"/>
              <a:sym typeface="Gill Sans" pitchFamily="1" charset="0"/>
            </a:endParaRPr>
          </a:p>
          <a:p>
            <a:pPr marL="1346200" lvl="1" indent="-571500">
              <a:spcBef>
                <a:spcPts val="0"/>
              </a:spcBef>
              <a:buClr>
                <a:srgbClr val="CC0000"/>
              </a:buClr>
              <a:buSzPct val="100000"/>
              <a:buFont typeface="Wingdings" charset="2"/>
              <a:buChar char="ü"/>
              <a:defRPr/>
            </a:pPr>
            <a:r>
              <a:rPr lang="en-US" sz="2000" u="none" kern="0" dirty="0" err="1">
                <a:solidFill>
                  <a:srgbClr val="CC0000"/>
                </a:solidFill>
                <a:latin typeface="Calibri" pitchFamily="1" charset="0"/>
                <a:ea typeface="Calibri" pitchFamily="1" charset="0"/>
                <a:cs typeface="Calibri" pitchFamily="1" charset="0"/>
                <a:sym typeface="Gill Sans" pitchFamily="1" charset="0"/>
              </a:rPr>
              <a:t>ragione</a:t>
            </a:r>
            <a:r>
              <a:rPr lang="en-US" sz="2000" u="none" kern="0" dirty="0">
                <a:solidFill>
                  <a:srgbClr val="CC0000"/>
                </a:solidFill>
                <a:latin typeface="Calibri" pitchFamily="1" charset="0"/>
                <a:ea typeface="Calibri" pitchFamily="1" charset="0"/>
                <a:cs typeface="Calibri" pitchFamily="1" charset="0"/>
                <a:sym typeface="Gill Sans" pitchFamily="1" charset="0"/>
              </a:rPr>
              <a:t> del </a:t>
            </a:r>
            <a:r>
              <a:rPr lang="en-US" sz="2000" u="none" kern="0" dirty="0" err="1">
                <a:solidFill>
                  <a:srgbClr val="CC0000"/>
                </a:solidFill>
                <a:latin typeface="Calibri" pitchFamily="1" charset="0"/>
                <a:ea typeface="Calibri" pitchFamily="1" charset="0"/>
                <a:cs typeface="Calibri" pitchFamily="1" charset="0"/>
                <a:sym typeface="Gill Sans" pitchFamily="1" charset="0"/>
              </a:rPr>
              <a:t>credito</a:t>
            </a:r>
            <a:endParaRPr lang="en-US" sz="2000" u="none" kern="0" dirty="0">
              <a:solidFill>
                <a:srgbClr val="CC0000"/>
              </a:solidFill>
              <a:latin typeface="Calibri" pitchFamily="1" charset="0"/>
              <a:ea typeface="Calibri" pitchFamily="1" charset="0"/>
              <a:cs typeface="Calibri" pitchFamily="1" charset="0"/>
              <a:sym typeface="Gill Sans" pitchFamily="1" charset="0"/>
            </a:endParaRPr>
          </a:p>
          <a:p>
            <a:pPr marL="1346200" lvl="1" indent="-571500">
              <a:spcBef>
                <a:spcPts val="0"/>
              </a:spcBef>
              <a:buClr>
                <a:srgbClr val="CC0000"/>
              </a:buClr>
              <a:buSzPct val="100000"/>
              <a:buFont typeface="Wingdings" charset="2"/>
              <a:buChar char="ü"/>
              <a:defRPr/>
            </a:pPr>
            <a:r>
              <a:rPr lang="en-US" sz="2000" u="none" kern="0" dirty="0" err="1">
                <a:solidFill>
                  <a:srgbClr val="CC0000"/>
                </a:solidFill>
                <a:latin typeface="Calibri" pitchFamily="1" charset="0"/>
                <a:ea typeface="Calibri" pitchFamily="1" charset="0"/>
                <a:cs typeface="Calibri" pitchFamily="1" charset="0"/>
                <a:sym typeface="Gill Sans" pitchFamily="1" charset="0"/>
              </a:rPr>
              <a:t>sussistenza</a:t>
            </a:r>
            <a:r>
              <a:rPr lang="en-US" sz="2000" u="none" kern="0" dirty="0">
                <a:solidFill>
                  <a:srgbClr val="CC0000"/>
                </a:solidFill>
                <a:latin typeface="Calibri" pitchFamily="1" charset="0"/>
                <a:ea typeface="Calibri" pitchFamily="1" charset="0"/>
                <a:cs typeface="Calibri" pitchFamily="1" charset="0"/>
                <a:sym typeface="Gill Sans" pitchFamily="1" charset="0"/>
              </a:rPr>
              <a:t> del </a:t>
            </a:r>
            <a:r>
              <a:rPr lang="en-US" sz="2000" u="none" kern="0" dirty="0" err="1">
                <a:solidFill>
                  <a:srgbClr val="CC0000"/>
                </a:solidFill>
                <a:latin typeface="Calibri" pitchFamily="1" charset="0"/>
                <a:ea typeface="Calibri" pitchFamily="1" charset="0"/>
                <a:cs typeface="Calibri" pitchFamily="1" charset="0"/>
                <a:sym typeface="Gill Sans" pitchFamily="1" charset="0"/>
              </a:rPr>
              <a:t>titolo</a:t>
            </a:r>
            <a:endParaRPr lang="en-US" sz="2000" u="none" kern="0" dirty="0">
              <a:solidFill>
                <a:srgbClr val="CC0000"/>
              </a:solidFill>
              <a:latin typeface="Calibri" pitchFamily="1" charset="0"/>
              <a:ea typeface="Calibri" pitchFamily="1" charset="0"/>
              <a:cs typeface="Calibri" pitchFamily="1" charset="0"/>
              <a:sym typeface="Gill Sans" pitchFamily="1" charset="0"/>
            </a:endParaRPr>
          </a:p>
          <a:p>
            <a:pPr marL="1346200" lvl="1" indent="-571500">
              <a:spcBef>
                <a:spcPts val="0"/>
              </a:spcBef>
              <a:buClr>
                <a:srgbClr val="CC0000"/>
              </a:buClr>
              <a:buSzPct val="100000"/>
              <a:buFont typeface="Wingdings" charset="2"/>
              <a:buChar char="ü"/>
              <a:defRPr/>
            </a:pPr>
            <a:r>
              <a:rPr lang="en-US" sz="2000" u="none" kern="0" dirty="0" err="1">
                <a:solidFill>
                  <a:srgbClr val="CC0000"/>
                </a:solidFill>
                <a:latin typeface="Calibri" pitchFamily="1" charset="0"/>
                <a:ea typeface="Calibri" pitchFamily="1" charset="0"/>
                <a:cs typeface="Calibri" pitchFamily="1" charset="0"/>
                <a:sym typeface="Gill Sans" pitchFamily="1" charset="0"/>
              </a:rPr>
              <a:t>individuazione</a:t>
            </a:r>
            <a:r>
              <a:rPr lang="en-US" sz="2000" u="none" kern="0" dirty="0">
                <a:solidFill>
                  <a:srgbClr val="CC0000"/>
                </a:solidFill>
                <a:latin typeface="Calibri" pitchFamily="1" charset="0"/>
                <a:ea typeface="Calibri" pitchFamily="1" charset="0"/>
                <a:cs typeface="Calibri" pitchFamily="1" charset="0"/>
                <a:sym typeface="Gill Sans" pitchFamily="1" charset="0"/>
              </a:rPr>
              <a:t> del </a:t>
            </a:r>
            <a:r>
              <a:rPr lang="en-US" sz="2000" u="none" kern="0" dirty="0" err="1">
                <a:solidFill>
                  <a:srgbClr val="CC0000"/>
                </a:solidFill>
                <a:latin typeface="Calibri" pitchFamily="1" charset="0"/>
                <a:ea typeface="Calibri" pitchFamily="1" charset="0"/>
                <a:cs typeface="Calibri" pitchFamily="1" charset="0"/>
                <a:sym typeface="Gill Sans" pitchFamily="1" charset="0"/>
              </a:rPr>
              <a:t>debitore</a:t>
            </a:r>
            <a:endParaRPr lang="en-US" sz="2000" u="none" kern="0" dirty="0">
              <a:solidFill>
                <a:srgbClr val="CC0000"/>
              </a:solidFill>
              <a:latin typeface="Calibri" pitchFamily="1" charset="0"/>
              <a:ea typeface="Calibri" pitchFamily="1" charset="0"/>
              <a:cs typeface="Calibri" pitchFamily="1" charset="0"/>
              <a:sym typeface="Gill Sans" pitchFamily="1" charset="0"/>
            </a:endParaRPr>
          </a:p>
          <a:p>
            <a:pPr marL="1346200" lvl="1" indent="-571500">
              <a:spcBef>
                <a:spcPts val="0"/>
              </a:spcBef>
              <a:buClr>
                <a:srgbClr val="CC0000"/>
              </a:buClr>
              <a:buSzPct val="100000"/>
              <a:buFont typeface="Wingdings" charset="2"/>
              <a:buChar char="ü"/>
              <a:defRPr/>
            </a:pPr>
            <a:r>
              <a:rPr lang="en-US" sz="2000" u="none" kern="0" dirty="0" err="1">
                <a:solidFill>
                  <a:srgbClr val="CC0000"/>
                </a:solidFill>
                <a:latin typeface="Calibri" pitchFamily="1" charset="0"/>
                <a:ea typeface="Calibri" pitchFamily="1" charset="0"/>
                <a:cs typeface="Calibri" pitchFamily="1" charset="0"/>
                <a:sym typeface="Gill Sans" pitchFamily="1" charset="0"/>
              </a:rPr>
              <a:t>determinazione</a:t>
            </a:r>
            <a:r>
              <a:rPr lang="en-US" sz="2000" u="none" kern="0" dirty="0">
                <a:solidFill>
                  <a:srgbClr val="CC0000"/>
                </a:solidFill>
                <a:latin typeface="Calibri" pitchFamily="1" charset="0"/>
                <a:ea typeface="Calibri" pitchFamily="1" charset="0"/>
                <a:cs typeface="Calibri" pitchFamily="1" charset="0"/>
                <a:sym typeface="Gill Sans" pitchFamily="1" charset="0"/>
              </a:rPr>
              <a:t> </a:t>
            </a:r>
            <a:r>
              <a:rPr lang="en-US" sz="2000" u="none" kern="0" dirty="0" err="1">
                <a:solidFill>
                  <a:srgbClr val="CC0000"/>
                </a:solidFill>
                <a:latin typeface="Calibri" pitchFamily="1" charset="0"/>
                <a:ea typeface="Calibri" pitchFamily="1" charset="0"/>
                <a:cs typeface="Calibri" pitchFamily="1" charset="0"/>
                <a:sym typeface="Gill Sans" pitchFamily="1" charset="0"/>
              </a:rPr>
              <a:t>della</a:t>
            </a:r>
            <a:r>
              <a:rPr lang="en-US" sz="2000" u="none" kern="0" dirty="0">
                <a:solidFill>
                  <a:srgbClr val="CC0000"/>
                </a:solidFill>
                <a:latin typeface="Calibri" pitchFamily="1" charset="0"/>
                <a:ea typeface="Calibri" pitchFamily="1" charset="0"/>
                <a:cs typeface="Calibri" pitchFamily="1" charset="0"/>
                <a:sym typeface="Gill Sans" pitchFamily="1" charset="0"/>
              </a:rPr>
              <a:t> </a:t>
            </a:r>
            <a:r>
              <a:rPr lang="en-US" sz="2000" u="none" kern="0" dirty="0" err="1">
                <a:solidFill>
                  <a:srgbClr val="CC0000"/>
                </a:solidFill>
                <a:latin typeface="Calibri" pitchFamily="1" charset="0"/>
                <a:ea typeface="Calibri" pitchFamily="1" charset="0"/>
                <a:cs typeface="Calibri" pitchFamily="1" charset="0"/>
                <a:sym typeface="Gill Sans" pitchFamily="1" charset="0"/>
              </a:rPr>
              <a:t>somma</a:t>
            </a:r>
            <a:r>
              <a:rPr lang="en-US" sz="2000" u="none" kern="0" dirty="0">
                <a:solidFill>
                  <a:srgbClr val="CC0000"/>
                </a:solidFill>
                <a:latin typeface="Calibri" pitchFamily="1" charset="0"/>
                <a:ea typeface="Calibri" pitchFamily="1" charset="0"/>
                <a:cs typeface="Calibri" pitchFamily="1" charset="0"/>
                <a:sym typeface="Gill Sans" pitchFamily="1" charset="0"/>
              </a:rPr>
              <a:t> </a:t>
            </a:r>
            <a:r>
              <a:rPr lang="en-US" sz="2000" u="none" kern="0" dirty="0" err="1">
                <a:solidFill>
                  <a:srgbClr val="CC0000"/>
                </a:solidFill>
                <a:latin typeface="Calibri" pitchFamily="1" charset="0"/>
                <a:ea typeface="Calibri" pitchFamily="1" charset="0"/>
                <a:cs typeface="Calibri" pitchFamily="1" charset="0"/>
                <a:sym typeface="Gill Sans" pitchFamily="1" charset="0"/>
              </a:rPr>
              <a:t>da</a:t>
            </a:r>
            <a:r>
              <a:rPr lang="en-US" sz="2000" u="none" kern="0" dirty="0">
                <a:solidFill>
                  <a:srgbClr val="CC0000"/>
                </a:solidFill>
                <a:latin typeface="Calibri" pitchFamily="1" charset="0"/>
                <a:ea typeface="Calibri" pitchFamily="1" charset="0"/>
                <a:cs typeface="Calibri" pitchFamily="1" charset="0"/>
                <a:sym typeface="Gill Sans" pitchFamily="1" charset="0"/>
              </a:rPr>
              <a:t> </a:t>
            </a:r>
            <a:r>
              <a:rPr lang="en-US" sz="2000" u="none" kern="0" dirty="0" err="1">
                <a:solidFill>
                  <a:srgbClr val="CC0000"/>
                </a:solidFill>
                <a:latin typeface="Calibri" pitchFamily="1" charset="0"/>
                <a:ea typeface="Calibri" pitchFamily="1" charset="0"/>
                <a:cs typeface="Calibri" pitchFamily="1" charset="0"/>
                <a:sym typeface="Gill Sans" pitchFamily="1" charset="0"/>
              </a:rPr>
              <a:t>incassare</a:t>
            </a:r>
            <a:endParaRPr lang="en-US" sz="2000" u="none" kern="0" dirty="0">
              <a:solidFill>
                <a:srgbClr val="CC0000"/>
              </a:solidFill>
              <a:latin typeface="Calibri" pitchFamily="1" charset="0"/>
              <a:ea typeface="Calibri" pitchFamily="1" charset="0"/>
              <a:cs typeface="Calibri" pitchFamily="1" charset="0"/>
              <a:sym typeface="Gill Sans" pitchFamily="1" charset="0"/>
            </a:endParaRPr>
          </a:p>
          <a:p>
            <a:pPr marL="1346200" lvl="1" indent="-571500">
              <a:spcBef>
                <a:spcPts val="0"/>
              </a:spcBef>
              <a:buClr>
                <a:srgbClr val="CC0000"/>
              </a:buClr>
              <a:buSzPct val="100000"/>
              <a:buFont typeface="Wingdings" charset="2"/>
              <a:buChar char="ü"/>
              <a:defRPr/>
            </a:pPr>
            <a:r>
              <a:rPr lang="en-US" sz="2000" u="none" kern="0" dirty="0" err="1" smtClean="0">
                <a:solidFill>
                  <a:srgbClr val="CC0000"/>
                </a:solidFill>
                <a:latin typeface="Calibri" pitchFamily="1" charset="0"/>
                <a:ea typeface="Calibri" pitchFamily="1" charset="0"/>
                <a:cs typeface="Calibri" pitchFamily="1" charset="0"/>
                <a:sym typeface="Gill Sans" pitchFamily="1" charset="0"/>
              </a:rPr>
              <a:t>Scadenza</a:t>
            </a:r>
            <a:endParaRPr lang="en-US" sz="2000" u="none" kern="0" dirty="0" smtClean="0">
              <a:solidFill>
                <a:srgbClr val="CC0000"/>
              </a:solidFill>
              <a:latin typeface="Calibri" pitchFamily="1" charset="0"/>
              <a:ea typeface="Calibri" pitchFamily="1" charset="0"/>
              <a:cs typeface="Calibri" pitchFamily="1" charset="0"/>
              <a:sym typeface="Gill Sans" pitchFamily="1" charset="0"/>
            </a:endParaRPr>
          </a:p>
          <a:p>
            <a:pPr marL="457200" indent="-457200">
              <a:buFont typeface="+mj-lt"/>
              <a:buAutoNum type="alphaLcParenR"/>
              <a:defRPr/>
            </a:pPr>
            <a:r>
              <a:rPr lang="it-IT" sz="2000" b="1" i="1" u="none" dirty="0">
                <a:latin typeface="Calibri" panose="020F0502020204030204" pitchFamily="34" charset="0"/>
                <a:cs typeface="Calibri" panose="020F0502020204030204" pitchFamily="34" charset="0"/>
              </a:rPr>
              <a:t>Registrato</a:t>
            </a:r>
            <a:r>
              <a:rPr lang="it-IT" sz="2000" u="none" dirty="0">
                <a:latin typeface="Calibri" panose="020F0502020204030204" pitchFamily="34" charset="0"/>
                <a:cs typeface="Calibri" panose="020F0502020204030204" pitchFamily="34" charset="0"/>
              </a:rPr>
              <a:t> </a:t>
            </a:r>
            <a:r>
              <a:rPr lang="it-IT" sz="2000" b="1" i="1" u="none" dirty="0">
                <a:latin typeface="Calibri" panose="020F0502020204030204" pitchFamily="34" charset="0"/>
                <a:cs typeface="Calibri" panose="020F0502020204030204" pitchFamily="34" charset="0"/>
              </a:rPr>
              <a:t>nell’esercizio in cui sorge l’obbligazione attiva con imputazione contabile all’esercizio in cui scade il credito (quando il credito è esigibile).</a:t>
            </a:r>
          </a:p>
          <a:p>
            <a:pPr marL="457200" indent="-457200">
              <a:buFont typeface="+mj-lt"/>
              <a:buAutoNum type="alphaLcParenR"/>
              <a:defRPr/>
            </a:pPr>
            <a:r>
              <a:rPr lang="it-IT" sz="2000" b="1" i="1" u="none" dirty="0" smtClean="0">
                <a:latin typeface="Calibri" panose="020F0502020204030204" pitchFamily="34" charset="0"/>
                <a:cs typeface="Calibri" panose="020F0502020204030204" pitchFamily="34" charset="0"/>
              </a:rPr>
              <a:t>Tutte le entrate per le quali sussiste il diritto di credito devono essere accertate, anche quelle di dubbia esigibilità </a:t>
            </a:r>
            <a:r>
              <a:rPr lang="it-IT" sz="2000" b="1" i="1" u="none" dirty="0" smtClean="0">
                <a:solidFill>
                  <a:srgbClr val="CC0000"/>
                </a:solidFill>
                <a:latin typeface="Calibri" panose="020F0502020204030204" pitchFamily="34" charset="0"/>
                <a:cs typeface="Calibri" panose="020F0502020204030204" pitchFamily="34" charset="0"/>
              </a:rPr>
              <a:t>(istituzione Fondo Crediti Dubbia Esigibilità)</a:t>
            </a:r>
          </a:p>
          <a:p>
            <a:pPr marL="457200" indent="-457200">
              <a:buFont typeface="+mj-lt"/>
              <a:buAutoNum type="alphaLcParenR"/>
              <a:defRPr/>
            </a:pPr>
            <a:r>
              <a:rPr lang="it-IT" sz="2000" b="1" i="1" u="none" dirty="0" smtClean="0">
                <a:latin typeface="Calibri" panose="020F0502020204030204" pitchFamily="34" charset="0"/>
                <a:cs typeface="Calibri" panose="020F0502020204030204" pitchFamily="34" charset="0"/>
              </a:rPr>
              <a:t>Non </a:t>
            </a:r>
            <a:r>
              <a:rPr lang="it-IT" sz="2000" b="1" i="1" u="none" dirty="0">
                <a:latin typeface="Calibri" panose="020F0502020204030204" pitchFamily="34" charset="0"/>
                <a:cs typeface="Calibri" panose="020F0502020204030204" pitchFamily="34" charset="0"/>
              </a:rPr>
              <a:t>si possono accertare oggi delle entrate </a:t>
            </a:r>
            <a:r>
              <a:rPr lang="it-IT" sz="2000" b="1" i="1" u="none" dirty="0" smtClean="0">
                <a:latin typeface="Calibri" panose="020F0502020204030204" pitchFamily="34" charset="0"/>
                <a:cs typeface="Calibri" panose="020F0502020204030204" pitchFamily="34" charset="0"/>
              </a:rPr>
              <a:t>future.</a:t>
            </a:r>
          </a:p>
          <a:p>
            <a:pPr>
              <a:defRPr/>
            </a:pPr>
            <a:endParaRPr lang="it-IT" sz="2000" u="none" dirty="0">
              <a:solidFill>
                <a:srgbClr val="CC0000"/>
              </a:solidFill>
              <a:latin typeface="Calibri" panose="020F0502020204030204" pitchFamily="34" charset="0"/>
              <a:cs typeface="Calibri" panose="020F0502020204030204" pitchFamily="34" charset="0"/>
            </a:endParaRPr>
          </a:p>
          <a:p>
            <a:pPr marL="1346200" lvl="1" indent="-571500">
              <a:spcBef>
                <a:spcPts val="0"/>
              </a:spcBef>
              <a:buClr>
                <a:srgbClr val="CC0000"/>
              </a:buClr>
              <a:buSzPct val="100000"/>
              <a:buFont typeface="Wingdings" charset="2"/>
              <a:buChar char="ü"/>
              <a:defRPr/>
            </a:pPr>
            <a:endParaRPr lang="en-US" sz="2000" u="none" kern="0" dirty="0">
              <a:solidFill>
                <a:srgbClr val="CC0000"/>
              </a:solidFill>
              <a:latin typeface="Calibri" pitchFamily="1" charset="0"/>
              <a:ea typeface="Calibri" pitchFamily="1" charset="0"/>
              <a:cs typeface="Calibri" pitchFamily="1" charset="0"/>
              <a:sym typeface="Gill Sans" pitchFamily="1" charset="0"/>
            </a:endParaRPr>
          </a:p>
          <a:p>
            <a:pPr marL="889000" indent="-571500">
              <a:spcBef>
                <a:spcPts val="0"/>
              </a:spcBef>
              <a:buSzPct val="171000"/>
              <a:buFont typeface="Arial"/>
              <a:buChar char="•"/>
              <a:defRPr/>
            </a:pPr>
            <a:r>
              <a:rPr lang="en-US" sz="2000" u="none" kern="0" dirty="0" err="1">
                <a:solidFill>
                  <a:srgbClr val="002939"/>
                </a:solidFill>
                <a:latin typeface="Calibri" pitchFamily="1" charset="0"/>
                <a:ea typeface="Calibri" pitchFamily="1" charset="0"/>
                <a:cs typeface="Calibri" pitchFamily="1" charset="0"/>
                <a:sym typeface="Gill Sans" pitchFamily="1" charset="0"/>
              </a:rPr>
              <a:t>riscossione</a:t>
            </a:r>
            <a:r>
              <a:rPr lang="en-US" sz="2000" u="none" kern="0" dirty="0">
                <a:solidFill>
                  <a:srgbClr val="002939"/>
                </a:solidFill>
                <a:latin typeface="Calibri" pitchFamily="1" charset="0"/>
                <a:ea typeface="Calibri" pitchFamily="1" charset="0"/>
                <a:cs typeface="Calibri" pitchFamily="1" charset="0"/>
                <a:sym typeface="Gill Sans" pitchFamily="1" charset="0"/>
              </a:rPr>
              <a:t> (da parte del </a:t>
            </a:r>
            <a:r>
              <a:rPr lang="en-US" sz="2000" u="none" kern="0" dirty="0" err="1" smtClean="0">
                <a:solidFill>
                  <a:srgbClr val="002939"/>
                </a:solidFill>
                <a:latin typeface="Calibri" pitchFamily="1" charset="0"/>
                <a:ea typeface="Calibri" pitchFamily="1" charset="0"/>
                <a:cs typeface="Calibri" pitchFamily="1" charset="0"/>
                <a:sym typeface="Gill Sans" pitchFamily="1" charset="0"/>
              </a:rPr>
              <a:t>Tesoriere</a:t>
            </a:r>
            <a:r>
              <a:rPr lang="en-US" sz="2000" u="none" kern="0" dirty="0" smtClean="0">
                <a:solidFill>
                  <a:srgbClr val="002939"/>
                </a:solidFill>
                <a:latin typeface="Calibri" pitchFamily="1" charset="0"/>
                <a:ea typeface="Calibri" pitchFamily="1" charset="0"/>
                <a:cs typeface="Calibri" pitchFamily="1" charset="0"/>
                <a:sym typeface="Gill Sans" pitchFamily="1" charset="0"/>
              </a:rPr>
              <a:t> o </a:t>
            </a:r>
            <a:r>
              <a:rPr lang="en-US" sz="2000" u="none" kern="0" dirty="0" err="1" smtClean="0">
                <a:solidFill>
                  <a:srgbClr val="002939"/>
                </a:solidFill>
                <a:latin typeface="Calibri" pitchFamily="1" charset="0"/>
                <a:ea typeface="Calibri" pitchFamily="1" charset="0"/>
                <a:cs typeface="Calibri" pitchFamily="1" charset="0"/>
                <a:sym typeface="Gill Sans" pitchFamily="1" charset="0"/>
              </a:rPr>
              <a:t>altro</a:t>
            </a:r>
            <a:r>
              <a:rPr lang="en-US" sz="2000" u="none" kern="0" dirty="0" smtClean="0">
                <a:solidFill>
                  <a:srgbClr val="002939"/>
                </a:solidFill>
                <a:latin typeface="Calibri" pitchFamily="1" charset="0"/>
                <a:ea typeface="Calibri" pitchFamily="1" charset="0"/>
                <a:cs typeface="Calibri" pitchFamily="1" charset="0"/>
                <a:sym typeface="Gill Sans" pitchFamily="1" charset="0"/>
              </a:rPr>
              <a:t> </a:t>
            </a:r>
            <a:r>
              <a:rPr lang="en-US" sz="2000" u="none" kern="0" dirty="0" err="1" smtClean="0">
                <a:solidFill>
                  <a:srgbClr val="002939"/>
                </a:solidFill>
                <a:latin typeface="Calibri" pitchFamily="1" charset="0"/>
                <a:ea typeface="Calibri" pitchFamily="1" charset="0"/>
                <a:cs typeface="Calibri" pitchFamily="1" charset="0"/>
                <a:sym typeface="Gill Sans" pitchFamily="1" charset="0"/>
              </a:rPr>
              <a:t>incaricato</a:t>
            </a:r>
            <a:r>
              <a:rPr lang="en-US" sz="2000" u="none" kern="0" dirty="0">
                <a:solidFill>
                  <a:srgbClr val="002939"/>
                </a:solidFill>
                <a:latin typeface="Calibri" pitchFamily="1" charset="0"/>
                <a:ea typeface="Calibri" pitchFamily="1" charset="0"/>
                <a:cs typeface="Calibri" pitchFamily="1" charset="0"/>
                <a:sym typeface="Gill Sans" pitchFamily="1" charset="0"/>
              </a:rPr>
              <a:t>)</a:t>
            </a:r>
          </a:p>
          <a:p>
            <a:pPr marL="889000" indent="-571500">
              <a:spcBef>
                <a:spcPts val="0"/>
              </a:spcBef>
              <a:buSzPct val="171000"/>
              <a:buFont typeface="Arial"/>
              <a:buChar char="•"/>
              <a:defRPr/>
            </a:pPr>
            <a:r>
              <a:rPr lang="en-US" sz="2000" u="none" kern="0" dirty="0" err="1">
                <a:solidFill>
                  <a:srgbClr val="002939"/>
                </a:solidFill>
                <a:latin typeface="Calibri" pitchFamily="1" charset="0"/>
                <a:ea typeface="Calibri" pitchFamily="1" charset="0"/>
                <a:cs typeface="Calibri" pitchFamily="1" charset="0"/>
                <a:sym typeface="Gill Sans" pitchFamily="1" charset="0"/>
              </a:rPr>
              <a:t>versamento</a:t>
            </a:r>
            <a:endParaRPr lang="en-US" sz="2000" u="none" kern="0" dirty="0">
              <a:solidFill>
                <a:srgbClr val="002939"/>
              </a:solidFill>
              <a:latin typeface="Calibri" pitchFamily="1" charset="0"/>
              <a:ea typeface="Calibri" pitchFamily="1" charset="0"/>
              <a:cs typeface="Calibri" pitchFamily="1" charset="0"/>
              <a:sym typeface="Gill Sans" pitchFamily="1" charset="0"/>
            </a:endParaRPr>
          </a:p>
        </p:txBody>
      </p:sp>
      <p:sp>
        <p:nvSpPr>
          <p:cNvPr id="7" name="Text Box 6"/>
          <p:cNvSpPr txBox="1">
            <a:spLocks noChangeArrowheads="1"/>
          </p:cNvSpPr>
          <p:nvPr/>
        </p:nvSpPr>
        <p:spPr bwMode="auto">
          <a:xfrm>
            <a:off x="1136650" y="188913"/>
            <a:ext cx="8769350" cy="641350"/>
          </a:xfrm>
          <a:prstGeom prst="rect">
            <a:avLst/>
          </a:prstGeom>
          <a:noFill/>
          <a:ln w="12700">
            <a:noFill/>
            <a:miter lim="800000"/>
            <a:headEnd/>
            <a:tailEnd/>
          </a:ln>
        </p:spPr>
        <p:txBody>
          <a:bodyPr>
            <a:spAutoFit/>
          </a:bodyPr>
          <a:lstStyle/>
          <a:p>
            <a:pPr algn="ctr"/>
            <a:r>
              <a:rPr lang="it-IT" sz="3600" b="1" u="none" dirty="0" smtClean="0">
                <a:solidFill>
                  <a:srgbClr val="CC0000"/>
                </a:solidFill>
                <a:latin typeface="Calibri" panose="020F0502020204030204" pitchFamily="34" charset="0"/>
                <a:cs typeface="Calibri" panose="020F0502020204030204" pitchFamily="34" charset="0"/>
              </a:rPr>
              <a:t>La gestione </a:t>
            </a:r>
            <a:r>
              <a:rPr lang="it-IT" sz="3600" b="1" u="none" dirty="0">
                <a:solidFill>
                  <a:srgbClr val="CC0000"/>
                </a:solidFill>
                <a:latin typeface="Calibri" panose="020F0502020204030204" pitchFamily="34" charset="0"/>
                <a:cs typeface="Calibri" panose="020F0502020204030204" pitchFamily="34" charset="0"/>
              </a:rPr>
              <a:t>del </a:t>
            </a:r>
            <a:r>
              <a:rPr lang="it-IT" sz="3600" b="1" u="none" dirty="0" smtClean="0">
                <a:solidFill>
                  <a:srgbClr val="CC0000"/>
                </a:solidFill>
                <a:latin typeface="Calibri" panose="020F0502020204030204" pitchFamily="34" charset="0"/>
                <a:cs typeface="Calibri" panose="020F0502020204030204" pitchFamily="34" charset="0"/>
              </a:rPr>
              <a:t>Bilancio - Entrate</a:t>
            </a:r>
            <a:endParaRPr lang="it-IT" sz="3600" b="1" u="none" dirty="0">
              <a:solidFill>
                <a:srgbClr val="CC0000"/>
              </a:solidFill>
              <a:latin typeface="Calibri" panose="020F0502020204030204" pitchFamily="34" charset="0"/>
              <a:cs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616906777"/>
              </p:ext>
            </p:extLst>
          </p:nvPr>
        </p:nvGraphicFramePr>
        <p:xfrm>
          <a:off x="1064568" y="2276872"/>
          <a:ext cx="8585168" cy="2026920"/>
        </p:xfrm>
        <a:graphic>
          <a:graphicData uri="http://schemas.openxmlformats.org/drawingml/2006/table">
            <a:tbl>
              <a:tblPr firstRow="1" bandRow="1"/>
              <a:tblGrid>
                <a:gridCol w="1430861"/>
                <a:gridCol w="1144666"/>
                <a:gridCol w="998372"/>
                <a:gridCol w="1366156"/>
                <a:gridCol w="1621115"/>
                <a:gridCol w="2023998"/>
              </a:tblGrid>
              <a:tr h="37084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it-IT" dirty="0" smtClean="0"/>
                        <a:t>MULTE</a:t>
                      </a:r>
                      <a:endParaRPr lang="it-IT" dirty="0"/>
                    </a:p>
                  </a:txBody>
                  <a:tcPr marL="99060" marR="9906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it-IT" dirty="0" smtClean="0"/>
                        <a:t>2010</a:t>
                      </a:r>
                      <a:endParaRPr lang="it-IT" dirty="0"/>
                    </a:p>
                  </a:txBody>
                  <a:tcPr marL="99060" marR="9906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it-IT" dirty="0" smtClean="0"/>
                        <a:t>2011</a:t>
                      </a:r>
                      <a:endParaRPr lang="it-IT" dirty="0"/>
                    </a:p>
                  </a:txBody>
                  <a:tcPr marL="99060" marR="9906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it-IT" dirty="0" smtClean="0">
                          <a:solidFill>
                            <a:schemeClr val="tx1"/>
                          </a:solidFill>
                        </a:rPr>
                        <a:t>2012</a:t>
                      </a:r>
                      <a:r>
                        <a:rPr lang="it-IT" baseline="0" dirty="0" smtClean="0">
                          <a:solidFill>
                            <a:schemeClr val="tx1"/>
                          </a:solidFill>
                        </a:rPr>
                        <a:t> (dato di cassa)</a:t>
                      </a:r>
                      <a:endParaRPr lang="it-IT" dirty="0">
                        <a:solidFill>
                          <a:schemeClr val="tx1"/>
                        </a:solidFill>
                      </a:endParaRPr>
                    </a:p>
                  </a:txBody>
                  <a:tcPr marL="99060" marR="9906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it-IT" dirty="0" smtClean="0">
                          <a:solidFill>
                            <a:schemeClr val="tx1"/>
                          </a:solidFill>
                        </a:rPr>
                        <a:t>2012 (dato da rendiconto 2012)</a:t>
                      </a:r>
                      <a:endParaRPr lang="it-IT" dirty="0">
                        <a:solidFill>
                          <a:schemeClr val="tx1"/>
                        </a:solidFill>
                      </a:endParaRPr>
                    </a:p>
                  </a:txBody>
                  <a:tcPr marL="99060" marR="9906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it-IT" dirty="0" smtClean="0">
                          <a:solidFill>
                            <a:srgbClr val="FF0000"/>
                          </a:solidFill>
                        </a:rPr>
                        <a:t>2012 - FONDO SVALUTAZIONE</a:t>
                      </a:r>
                      <a:r>
                        <a:rPr lang="it-IT" baseline="0" dirty="0" smtClean="0">
                          <a:solidFill>
                            <a:srgbClr val="FF0000"/>
                          </a:solidFill>
                        </a:rPr>
                        <a:t> CREDITI</a:t>
                      </a:r>
                      <a:endParaRPr lang="it-IT" dirty="0">
                        <a:solidFill>
                          <a:srgbClr val="FF0000"/>
                        </a:solidFill>
                      </a:endParaRPr>
                    </a:p>
                  </a:txBody>
                  <a:tcPr marL="99060" marR="9906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FF00"/>
                    </a:solidFill>
                  </a:tcPr>
                </a:tc>
              </a:tr>
              <a:tr h="37084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dirty="0" smtClean="0"/>
                        <a:t>Ammende</a:t>
                      </a:r>
                      <a:endParaRPr lang="it-IT" dirty="0"/>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92,57</a:t>
                      </a:r>
                      <a:endParaRPr lang="it-IT" dirty="0"/>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93,12</a:t>
                      </a:r>
                      <a:endParaRPr lang="it-IT" dirty="0"/>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98,84</a:t>
                      </a:r>
                      <a:endParaRPr lang="it-IT" dirty="0"/>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261,00</a:t>
                      </a:r>
                      <a:endParaRPr lang="it-IT" dirty="0"/>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150,12</a:t>
                      </a:r>
                      <a:endParaRPr lang="it-IT" dirty="0"/>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4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dirty="0" smtClean="0"/>
                        <a:t>Ruoli</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9,87</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28,00</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18,15</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170,85</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153,77</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37084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dirty="0" smtClean="0"/>
                        <a:t>TOTALE</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102,44</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dirty="0" smtClean="0"/>
                        <a:t>121,12</a:t>
                      </a:r>
                      <a:endParaRPr lang="it-IT"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b="1" dirty="0" smtClean="0"/>
                        <a:t>116,99</a:t>
                      </a:r>
                      <a:endParaRPr lang="it-IT" b="1"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b="1" dirty="0" smtClean="0"/>
                        <a:t>431,85</a:t>
                      </a:r>
                      <a:endParaRPr lang="it-IT" b="1" dirty="0"/>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b="1" dirty="0" smtClean="0">
                          <a:solidFill>
                            <a:srgbClr val="FF0000"/>
                          </a:solidFill>
                        </a:rPr>
                        <a:t>303,89</a:t>
                      </a:r>
                      <a:endParaRPr lang="it-IT" b="1" dirty="0">
                        <a:solidFill>
                          <a:srgbClr val="FF0000"/>
                        </a:solidFill>
                      </a:endParaRP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
        <p:nvSpPr>
          <p:cNvPr id="4" name="Rettangolo 3"/>
          <p:cNvSpPr/>
          <p:nvPr/>
        </p:nvSpPr>
        <p:spPr>
          <a:xfrm>
            <a:off x="1568450" y="13325"/>
            <a:ext cx="6696918" cy="55399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3000" b="1" i="0" u="none" strike="noStrike" kern="0" cap="none" spc="0" normalizeH="0" baseline="0" noProof="0" dirty="0" smtClean="0">
                <a:ln>
                  <a:noFill/>
                </a:ln>
                <a:solidFill>
                  <a:srgbClr val="CC0000"/>
                </a:solidFill>
                <a:effectLst/>
                <a:uLnTx/>
                <a:uFillTx/>
                <a:latin typeface="Calibri"/>
              </a:rPr>
              <a:t>Il Fondo </a:t>
            </a:r>
            <a:r>
              <a:rPr lang="it-IT" sz="3000" b="1" u="none" kern="0" dirty="0">
                <a:solidFill>
                  <a:srgbClr val="CC0000"/>
                </a:solidFill>
                <a:latin typeface="Calibri"/>
              </a:rPr>
              <a:t>S</a:t>
            </a:r>
            <a:r>
              <a:rPr kumimoji="0" lang="it-IT" sz="3000" b="1" i="0" u="none" strike="noStrike" kern="0" cap="none" spc="0" normalizeH="0" baseline="0" noProof="0" dirty="0" smtClean="0">
                <a:ln>
                  <a:noFill/>
                </a:ln>
                <a:solidFill>
                  <a:srgbClr val="CC0000"/>
                </a:solidFill>
                <a:effectLst/>
                <a:uLnTx/>
                <a:uFillTx/>
                <a:latin typeface="Calibri"/>
              </a:rPr>
              <a:t>valutazione </a:t>
            </a:r>
            <a:r>
              <a:rPr lang="it-IT" sz="3000" b="1" u="none" kern="0" dirty="0">
                <a:solidFill>
                  <a:srgbClr val="CC0000"/>
                </a:solidFill>
                <a:latin typeface="Calibri"/>
              </a:rPr>
              <a:t>C</a:t>
            </a:r>
            <a:r>
              <a:rPr kumimoji="0" lang="it-IT" sz="3000" b="1" i="0" u="none" strike="noStrike" kern="0" cap="none" spc="0" normalizeH="0" baseline="0" noProof="0" dirty="0" smtClean="0">
                <a:ln>
                  <a:noFill/>
                </a:ln>
                <a:solidFill>
                  <a:srgbClr val="CC0000"/>
                </a:solidFill>
                <a:effectLst/>
                <a:uLnTx/>
                <a:uFillTx/>
                <a:latin typeface="Calibri"/>
              </a:rPr>
              <a:t>rediti (FSC) </a:t>
            </a:r>
            <a:endParaRPr kumimoji="0" lang="it-IT" sz="3000" b="1" i="0" u="none" strike="noStrike" kern="0" cap="none" spc="0" normalizeH="0" baseline="0" noProof="0" dirty="0" smtClean="0">
              <a:ln>
                <a:noFill/>
              </a:ln>
              <a:solidFill>
                <a:srgbClr val="CC0000"/>
              </a:solidFill>
              <a:effectLst/>
              <a:uLnTx/>
              <a:uFillTx/>
            </a:endParaRPr>
          </a:p>
        </p:txBody>
      </p:sp>
      <p:sp>
        <p:nvSpPr>
          <p:cNvPr id="5" name="CasellaDiTesto 4"/>
          <p:cNvSpPr txBox="1"/>
          <p:nvPr/>
        </p:nvSpPr>
        <p:spPr>
          <a:xfrm>
            <a:off x="1352600" y="1417638"/>
            <a:ext cx="9313567" cy="707886"/>
          </a:xfrm>
          <a:prstGeom prst="rect">
            <a:avLst/>
          </a:prstGeom>
          <a:noFill/>
        </p:spPr>
        <p:txBody>
          <a:bodyPr wrap="square" rtlCol="0">
            <a:spAutoFit/>
          </a:bodyPr>
          <a:lstStyle/>
          <a:p>
            <a:pPr defTabSz="457200" fontAlgn="auto">
              <a:spcBef>
                <a:spcPts val="0"/>
              </a:spcBef>
              <a:spcAft>
                <a:spcPts val="0"/>
              </a:spcAft>
            </a:pPr>
            <a:r>
              <a:rPr lang="it-IT" sz="2000" u="none" dirty="0" smtClean="0">
                <a:solidFill>
                  <a:prstClr val="black"/>
                </a:solidFill>
                <a:latin typeface="Calibri"/>
              </a:rPr>
              <a:t>Un esempio di applicazione del nuovo principio contabile: </a:t>
            </a:r>
          </a:p>
          <a:p>
            <a:pPr defTabSz="457200" fontAlgn="auto">
              <a:spcBef>
                <a:spcPts val="0"/>
              </a:spcBef>
              <a:spcAft>
                <a:spcPts val="0"/>
              </a:spcAft>
            </a:pPr>
            <a:r>
              <a:rPr lang="it-IT" sz="2000" u="none" dirty="0" smtClean="0">
                <a:solidFill>
                  <a:prstClr val="black"/>
                </a:solidFill>
                <a:latin typeface="Calibri"/>
              </a:rPr>
              <a:t>le Sanzioni da contravvenzioni al codice stradale</a:t>
            </a:r>
            <a:endParaRPr lang="it-IT" sz="2000" u="none" dirty="0">
              <a:solidFill>
                <a:prstClr val="black"/>
              </a:solidFill>
              <a:latin typeface="Calibri"/>
            </a:endParaRPr>
          </a:p>
        </p:txBody>
      </p:sp>
      <p:graphicFrame>
        <p:nvGraphicFramePr>
          <p:cNvPr id="6" name="Tabella 5"/>
          <p:cNvGraphicFramePr>
            <a:graphicFrameLocks noGrp="1"/>
          </p:cNvGraphicFramePr>
          <p:nvPr>
            <p:extLst>
              <p:ext uri="{D42A27DB-BD31-4B8C-83A1-F6EECF244321}">
                <p14:modId xmlns:p14="http://schemas.microsoft.com/office/powerpoint/2010/main" val="4025679168"/>
              </p:ext>
            </p:extLst>
          </p:nvPr>
        </p:nvGraphicFramePr>
        <p:xfrm>
          <a:off x="5097016" y="4509120"/>
          <a:ext cx="4543841" cy="1554480"/>
        </p:xfrm>
        <a:graphic>
          <a:graphicData uri="http://schemas.openxmlformats.org/drawingml/2006/table">
            <a:tbl>
              <a:tblPr firstRow="1" bandRow="1"/>
              <a:tblGrid>
                <a:gridCol w="3610693"/>
                <a:gridCol w="933148"/>
              </a:tblGrid>
              <a:tr h="37084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algn="l" defTabSz="457200" rtl="0" eaLnBrk="1" latinLnBrk="0" hangingPunct="1"/>
                      <a:r>
                        <a:rPr lang="it-IT" sz="1800" kern="1200" dirty="0" smtClean="0">
                          <a:solidFill>
                            <a:schemeClr val="dk1"/>
                          </a:solidFill>
                          <a:latin typeface="+mn-lt"/>
                          <a:ea typeface="+mn-ea"/>
                          <a:cs typeface="+mn-cs"/>
                        </a:rPr>
                        <a:t>Ulteriori</a:t>
                      </a:r>
                      <a:r>
                        <a:rPr lang="it-IT" sz="1800" kern="1200" baseline="0" dirty="0" smtClean="0">
                          <a:solidFill>
                            <a:schemeClr val="dk1"/>
                          </a:solidFill>
                          <a:latin typeface="+mn-lt"/>
                          <a:ea typeface="+mn-ea"/>
                          <a:cs typeface="+mn-cs"/>
                        </a:rPr>
                        <a:t> accantonamenti al FSC</a:t>
                      </a:r>
                    </a:p>
                    <a:p>
                      <a:pPr marL="0" algn="l" defTabSz="457200" rtl="0" eaLnBrk="1" latinLnBrk="0" hangingPunct="1"/>
                      <a:r>
                        <a:rPr lang="it-IT" sz="1800" kern="1200" baseline="0" dirty="0" smtClean="0">
                          <a:solidFill>
                            <a:schemeClr val="dk1"/>
                          </a:solidFill>
                          <a:latin typeface="+mn-lt"/>
                          <a:ea typeface="+mn-ea"/>
                          <a:cs typeface="+mn-cs"/>
                        </a:rPr>
                        <a:t>(per Fitti, Imposte e Tasse)</a:t>
                      </a:r>
                      <a:endParaRPr lang="it-IT" sz="1800" kern="1200" dirty="0">
                        <a:solidFill>
                          <a:schemeClr val="dk1"/>
                        </a:solidFill>
                        <a:latin typeface="+mn-lt"/>
                        <a:ea typeface="+mn-ea"/>
                        <a:cs typeface="+mn-cs"/>
                      </a:endParaRP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algn="l" defTabSz="457200" rtl="0" eaLnBrk="1" latinLnBrk="0" hangingPunct="1"/>
                      <a:r>
                        <a:rPr lang="it-IT" sz="1800" kern="1200" smtClean="0">
                          <a:solidFill>
                            <a:schemeClr val="dk1"/>
                          </a:solidFill>
                          <a:latin typeface="+mn-lt"/>
                          <a:ea typeface="+mn-ea"/>
                          <a:cs typeface="+mn-cs"/>
                        </a:rPr>
                        <a:t>69,26</a:t>
                      </a:r>
                      <a:endParaRPr lang="it-IT" sz="1800" kern="1200" dirty="0">
                        <a:solidFill>
                          <a:schemeClr val="dk1"/>
                        </a:solidFill>
                        <a:latin typeface="+mn-lt"/>
                        <a:ea typeface="+mn-ea"/>
                        <a:cs typeface="+mn-cs"/>
                      </a:endParaRP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37084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it-IT" b="1" dirty="0" smtClean="0">
                          <a:solidFill>
                            <a:srgbClr val="FF0000"/>
                          </a:solidFill>
                        </a:rPr>
                        <a:t>TOTALE FONDO SVALUTAZIONE</a:t>
                      </a:r>
                      <a:r>
                        <a:rPr lang="it-IT" b="1" baseline="0" dirty="0" smtClean="0">
                          <a:solidFill>
                            <a:srgbClr val="FF0000"/>
                          </a:solidFill>
                        </a:rPr>
                        <a:t> CREDITI - accantonamento 2012</a:t>
                      </a:r>
                      <a:endParaRPr lang="it-IT" b="1" dirty="0">
                        <a:solidFill>
                          <a:srgbClr val="FF0000"/>
                        </a:solidFill>
                      </a:endParaRPr>
                    </a:p>
                  </a:txBody>
                  <a:tcPr marL="99060" marR="9906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algn="l" defTabSz="457200" rtl="0" eaLnBrk="1" latinLnBrk="0" hangingPunct="1"/>
                      <a:r>
                        <a:rPr lang="it-IT" sz="1800" b="1" kern="1200" dirty="0" smtClean="0">
                          <a:solidFill>
                            <a:srgbClr val="FF0000"/>
                          </a:solidFill>
                          <a:latin typeface="+mn-lt"/>
                          <a:ea typeface="+mn-ea"/>
                          <a:cs typeface="+mn-cs"/>
                        </a:rPr>
                        <a:t>373,15</a:t>
                      </a:r>
                      <a:endParaRPr lang="it-IT" sz="1800" b="1" kern="1200" dirty="0">
                        <a:solidFill>
                          <a:srgbClr val="FF0000"/>
                        </a:solidFill>
                        <a:latin typeface="+mn-lt"/>
                        <a:ea typeface="+mn-ea"/>
                        <a:cs typeface="+mn-cs"/>
                      </a:endParaRPr>
                    </a:p>
                  </a:txBody>
                  <a:tcPr marL="99060" marR="99060">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Tree>
    <p:extLst>
      <p:ext uri="{BB962C8B-B14F-4D97-AF65-F5344CB8AC3E}">
        <p14:creationId xmlns:p14="http://schemas.microsoft.com/office/powerpoint/2010/main" val="3902530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1155700" y="2205038"/>
            <a:ext cx="8750300" cy="3243262"/>
          </a:xfrm>
          <a:prstGeom prst="rect">
            <a:avLst/>
          </a:prstGeom>
          <a:noFill/>
          <a:ln w="9525">
            <a:noFill/>
            <a:miter lim="800000"/>
            <a:headEnd/>
            <a:tailEnd/>
          </a:ln>
          <a:effectLst/>
        </p:spPr>
        <p:txBody>
          <a:bodyPr/>
          <a:lstStyle/>
          <a:p>
            <a:pPr marL="266700" indent="-266700" algn="ctr">
              <a:lnSpc>
                <a:spcPct val="90000"/>
              </a:lnSpc>
              <a:spcBef>
                <a:spcPct val="50000"/>
              </a:spcBef>
              <a:buClr>
                <a:schemeClr val="tx2"/>
              </a:buClr>
              <a:buSzPct val="85000"/>
              <a:buFont typeface="Wingdings" pitchFamily="2" charset="2"/>
              <a:buNone/>
              <a:defRPr/>
            </a:pPr>
            <a:endParaRPr lang="it-IT" sz="2400" u="none">
              <a:solidFill>
                <a:srgbClr val="000099"/>
              </a:solidFill>
              <a:effectLst>
                <a:outerShdw blurRad="38100" dist="38100" dir="2700000" algn="tl">
                  <a:srgbClr val="C0C0C0"/>
                </a:outerShdw>
              </a:effectLst>
              <a:latin typeface="Frutiger" pitchFamily="2" charset="0"/>
              <a:ea typeface="+mn-ea"/>
              <a:cs typeface="+mn-cs"/>
            </a:endParaRPr>
          </a:p>
        </p:txBody>
      </p:sp>
      <p:sp>
        <p:nvSpPr>
          <p:cNvPr id="44034" name="Rectangle 4"/>
          <p:cNvSpPr>
            <a:spLocks noChangeArrowheads="1"/>
          </p:cNvSpPr>
          <p:nvPr/>
        </p:nvSpPr>
        <p:spPr bwMode="auto">
          <a:xfrm>
            <a:off x="1363663" y="3860800"/>
            <a:ext cx="8112125" cy="620713"/>
          </a:xfrm>
          <a:prstGeom prst="rect">
            <a:avLst/>
          </a:prstGeom>
          <a:noFill/>
          <a:ln w="12700">
            <a:noFill/>
            <a:miter lim="800000"/>
            <a:headEnd/>
            <a:tailEnd/>
          </a:ln>
        </p:spPr>
        <p:txBody>
          <a:bodyPr lIns="90488" tIns="44450" rIns="90488" bIns="44450">
            <a:spAutoFit/>
          </a:bodyPr>
          <a:lstStyle/>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p:txBody>
      </p:sp>
      <p:sp>
        <p:nvSpPr>
          <p:cNvPr id="44035" name="Text Box 5"/>
          <p:cNvSpPr txBox="1">
            <a:spLocks noChangeArrowheads="1"/>
          </p:cNvSpPr>
          <p:nvPr/>
        </p:nvSpPr>
        <p:spPr bwMode="auto">
          <a:xfrm>
            <a:off x="2144713" y="3573463"/>
            <a:ext cx="3667125" cy="366712"/>
          </a:xfrm>
          <a:prstGeom prst="rect">
            <a:avLst/>
          </a:prstGeom>
          <a:noFill/>
          <a:ln w="12700">
            <a:noFill/>
            <a:miter lim="800000"/>
            <a:headEnd/>
            <a:tailEnd/>
          </a:ln>
        </p:spPr>
        <p:txBody>
          <a:bodyPr>
            <a:spAutoFit/>
          </a:bodyPr>
          <a:lstStyle/>
          <a:p>
            <a:pPr algn="ctr">
              <a:spcBef>
                <a:spcPct val="50000"/>
              </a:spcBef>
            </a:pPr>
            <a:endParaRPr lang="it-IT" sz="1800" u="none">
              <a:latin typeface="Arial" charset="0"/>
            </a:endParaRPr>
          </a:p>
        </p:txBody>
      </p:sp>
      <p:sp>
        <p:nvSpPr>
          <p:cNvPr id="44037" name="Rectangle 2"/>
          <p:cNvSpPr txBox="1">
            <a:spLocks noChangeArrowheads="1"/>
          </p:cNvSpPr>
          <p:nvPr/>
        </p:nvSpPr>
        <p:spPr bwMode="auto">
          <a:xfrm>
            <a:off x="1374463" y="1909763"/>
            <a:ext cx="8429937" cy="4831605"/>
          </a:xfrm>
          <a:prstGeom prst="rect">
            <a:avLst/>
          </a:prstGeom>
          <a:noFill/>
          <a:ln w="12700">
            <a:noFill/>
            <a:miter lim="800000"/>
            <a:headEnd/>
            <a:tailEnd/>
          </a:ln>
        </p:spPr>
        <p:txBody>
          <a:bodyPr lIns="50800" tIns="50800" rIns="50800" bIns="50800" anchor="ctr"/>
          <a:lstStyle/>
          <a:p>
            <a:pPr marL="889000" indent="-571500">
              <a:buClr>
                <a:srgbClr val="BFBFBF"/>
              </a:buClr>
              <a:buSzPct val="171000"/>
              <a:buFont typeface="Arial" charset="0"/>
              <a:buChar char="•"/>
            </a:pPr>
            <a:r>
              <a:rPr lang="en-US" sz="2000" u="none" dirty="0" err="1">
                <a:solidFill>
                  <a:srgbClr val="BFBFBF"/>
                </a:solidFill>
                <a:latin typeface="Calibri" pitchFamily="34" charset="0"/>
                <a:cs typeface="Calibri" panose="020F0502020204030204" pitchFamily="34" charset="0"/>
                <a:sym typeface="Gill Sans"/>
              </a:rPr>
              <a:t>previsione</a:t>
            </a:r>
            <a:endParaRPr lang="en-US" sz="2000" u="none" dirty="0">
              <a:solidFill>
                <a:srgbClr val="BFBFBF"/>
              </a:solidFill>
              <a:latin typeface="Calibri" pitchFamily="34" charset="0"/>
              <a:cs typeface="Calibri" panose="020F0502020204030204" pitchFamily="34" charset="0"/>
              <a:sym typeface="Gill Sans"/>
            </a:endParaRPr>
          </a:p>
          <a:p>
            <a:pPr marL="889000" indent="-571500">
              <a:buSzPct val="171000"/>
              <a:buFont typeface="Arial" charset="0"/>
              <a:buChar char="•"/>
            </a:pPr>
            <a:r>
              <a:rPr lang="en-US" sz="2000" u="none" dirty="0" err="1" smtClean="0">
                <a:solidFill>
                  <a:srgbClr val="002939"/>
                </a:solidFill>
                <a:latin typeface="Calibri" pitchFamily="34" charset="0"/>
                <a:cs typeface="Calibri" panose="020F0502020204030204" pitchFamily="34" charset="0"/>
                <a:sym typeface="Gill Sans"/>
              </a:rPr>
              <a:t>impegno</a:t>
            </a:r>
            <a:endParaRPr lang="en-US" sz="2000" u="none" dirty="0">
              <a:solidFill>
                <a:srgbClr val="002939"/>
              </a:solidFill>
              <a:latin typeface="Calibri" pitchFamily="34" charset="0"/>
              <a:cs typeface="Calibri" panose="020F0502020204030204" pitchFamily="34" charset="0"/>
              <a:sym typeface="Gill Sans"/>
            </a:endParaRPr>
          </a:p>
          <a:p>
            <a:pPr marL="1346200" lvl="1" indent="-571500">
              <a:buClr>
                <a:srgbClr val="CC0000"/>
              </a:buClr>
              <a:buSzPct val="100000"/>
              <a:buFont typeface="Wingdings" pitchFamily="2" charset="2"/>
              <a:buChar char="ü"/>
            </a:pPr>
            <a:r>
              <a:rPr lang="en-US" sz="2000" u="none" dirty="0" err="1">
                <a:solidFill>
                  <a:srgbClr val="CC0000"/>
                </a:solidFill>
                <a:latin typeface="Calibri" pitchFamily="34" charset="0"/>
                <a:cs typeface="Calibri" panose="020F0502020204030204" pitchFamily="34" charset="0"/>
                <a:sym typeface="Gill Sans"/>
              </a:rPr>
              <a:t>individuazione</a:t>
            </a:r>
            <a:r>
              <a:rPr lang="en-US" sz="2000" u="none" dirty="0">
                <a:solidFill>
                  <a:srgbClr val="CC0000"/>
                </a:solidFill>
                <a:latin typeface="Calibri" pitchFamily="34" charset="0"/>
                <a:cs typeface="Calibri" panose="020F0502020204030204" pitchFamily="34" charset="0"/>
                <a:sym typeface="Gill Sans"/>
              </a:rPr>
              <a:t> del </a:t>
            </a:r>
            <a:r>
              <a:rPr lang="en-US" sz="2000" u="none" dirty="0" err="1">
                <a:solidFill>
                  <a:srgbClr val="CC0000"/>
                </a:solidFill>
                <a:latin typeface="Calibri" pitchFamily="34" charset="0"/>
                <a:cs typeface="Calibri" panose="020F0502020204030204" pitchFamily="34" charset="0"/>
                <a:sym typeface="Gill Sans"/>
              </a:rPr>
              <a:t>creditore</a:t>
            </a:r>
            <a:r>
              <a:rPr lang="en-US" sz="2000" u="none" dirty="0">
                <a:solidFill>
                  <a:srgbClr val="CC0000"/>
                </a:solidFill>
                <a:latin typeface="Calibri" pitchFamily="34" charset="0"/>
                <a:cs typeface="Calibri" panose="020F0502020204030204" pitchFamily="34" charset="0"/>
                <a:sym typeface="Gill Sans"/>
              </a:rPr>
              <a:t> e </a:t>
            </a:r>
            <a:r>
              <a:rPr lang="en-US" sz="2000" u="none" dirty="0" err="1">
                <a:solidFill>
                  <a:srgbClr val="CC0000"/>
                </a:solidFill>
                <a:latin typeface="Calibri" pitchFamily="34" charset="0"/>
                <a:cs typeface="Calibri" panose="020F0502020204030204" pitchFamily="34" charset="0"/>
                <a:sym typeface="Gill Sans"/>
              </a:rPr>
              <a:t>della</a:t>
            </a:r>
            <a:r>
              <a:rPr lang="en-US" sz="2000" u="none" dirty="0">
                <a:solidFill>
                  <a:srgbClr val="CC0000"/>
                </a:solidFill>
                <a:latin typeface="Calibri" pitchFamily="34" charset="0"/>
                <a:cs typeface="Calibri" panose="020F0502020204030204" pitchFamily="34" charset="0"/>
                <a:sym typeface="Gill Sans"/>
              </a:rPr>
              <a:t> </a:t>
            </a:r>
            <a:r>
              <a:rPr lang="en-US" sz="2000" u="none" dirty="0" err="1">
                <a:solidFill>
                  <a:srgbClr val="CC0000"/>
                </a:solidFill>
                <a:latin typeface="Calibri" pitchFamily="34" charset="0"/>
                <a:cs typeface="Calibri" panose="020F0502020204030204" pitchFamily="34" charset="0"/>
                <a:sym typeface="Gill Sans"/>
              </a:rPr>
              <a:t>ragione</a:t>
            </a:r>
            <a:r>
              <a:rPr lang="en-US" sz="2000" u="none" dirty="0">
                <a:solidFill>
                  <a:srgbClr val="CC0000"/>
                </a:solidFill>
                <a:latin typeface="Calibri" pitchFamily="34" charset="0"/>
                <a:cs typeface="Calibri" panose="020F0502020204030204" pitchFamily="34" charset="0"/>
                <a:sym typeface="Gill Sans"/>
              </a:rPr>
              <a:t> del </a:t>
            </a:r>
            <a:r>
              <a:rPr lang="en-US" sz="2000" u="none" dirty="0" err="1">
                <a:solidFill>
                  <a:srgbClr val="CC0000"/>
                </a:solidFill>
                <a:latin typeface="Calibri" pitchFamily="34" charset="0"/>
                <a:cs typeface="Calibri" panose="020F0502020204030204" pitchFamily="34" charset="0"/>
                <a:sym typeface="Gill Sans"/>
              </a:rPr>
              <a:t>debito</a:t>
            </a:r>
            <a:r>
              <a:rPr lang="en-US" sz="2000" u="none" dirty="0">
                <a:solidFill>
                  <a:srgbClr val="CC0000"/>
                </a:solidFill>
                <a:latin typeface="Calibri" pitchFamily="34" charset="0"/>
                <a:cs typeface="Calibri" panose="020F0502020204030204" pitchFamily="34" charset="0"/>
                <a:sym typeface="Gill Sans"/>
              </a:rPr>
              <a:t> in </a:t>
            </a:r>
            <a:r>
              <a:rPr lang="en-US" sz="2000" u="none" dirty="0" err="1">
                <a:solidFill>
                  <a:srgbClr val="CC0000"/>
                </a:solidFill>
                <a:latin typeface="Calibri" pitchFamily="34" charset="0"/>
                <a:cs typeface="Calibri" panose="020F0502020204030204" pitchFamily="34" charset="0"/>
                <a:sym typeface="Gill Sans"/>
              </a:rPr>
              <a:t>relazione</a:t>
            </a:r>
            <a:r>
              <a:rPr lang="en-US" sz="2000" u="none" dirty="0">
                <a:solidFill>
                  <a:srgbClr val="CC0000"/>
                </a:solidFill>
                <a:latin typeface="Calibri" pitchFamily="34" charset="0"/>
                <a:cs typeface="Calibri" panose="020F0502020204030204" pitchFamily="34" charset="0"/>
                <a:sym typeface="Gill Sans"/>
              </a:rPr>
              <a:t> a </a:t>
            </a:r>
            <a:r>
              <a:rPr lang="en-US" sz="2000" u="none" dirty="0" err="1">
                <a:solidFill>
                  <a:srgbClr val="CC0000"/>
                </a:solidFill>
                <a:latin typeface="Calibri" pitchFamily="34" charset="0"/>
                <a:cs typeface="Calibri" panose="020F0502020204030204" pitchFamily="34" charset="0"/>
                <a:sym typeface="Gill Sans"/>
              </a:rPr>
              <a:t>un’obbligazione</a:t>
            </a:r>
            <a:r>
              <a:rPr lang="en-US" sz="2000" u="none" dirty="0">
                <a:solidFill>
                  <a:srgbClr val="CC0000"/>
                </a:solidFill>
                <a:latin typeface="Calibri" pitchFamily="34" charset="0"/>
                <a:cs typeface="Calibri" panose="020F0502020204030204" pitchFamily="34" charset="0"/>
                <a:sym typeface="Gill Sans"/>
              </a:rPr>
              <a:t> </a:t>
            </a:r>
            <a:r>
              <a:rPr lang="en-US" sz="2000" u="none" dirty="0" err="1">
                <a:solidFill>
                  <a:srgbClr val="CC0000"/>
                </a:solidFill>
                <a:latin typeface="Calibri" pitchFamily="34" charset="0"/>
                <a:cs typeface="Calibri" panose="020F0502020204030204" pitchFamily="34" charset="0"/>
                <a:sym typeface="Gill Sans"/>
              </a:rPr>
              <a:t>giuridica</a:t>
            </a:r>
            <a:endParaRPr lang="en-US" sz="2000" u="none" dirty="0">
              <a:solidFill>
                <a:srgbClr val="CC0000"/>
              </a:solidFill>
              <a:latin typeface="Calibri" pitchFamily="34" charset="0"/>
              <a:cs typeface="Calibri" panose="020F0502020204030204" pitchFamily="34" charset="0"/>
              <a:sym typeface="Gill Sans"/>
            </a:endParaRPr>
          </a:p>
          <a:p>
            <a:pPr marL="1346200" lvl="1" indent="-571500">
              <a:buClr>
                <a:srgbClr val="CC0000"/>
              </a:buClr>
              <a:buSzPct val="100000"/>
              <a:buFont typeface="Wingdings" pitchFamily="2" charset="2"/>
              <a:buChar char="ü"/>
            </a:pPr>
            <a:r>
              <a:rPr lang="en-US" sz="2000" u="none" dirty="0" err="1">
                <a:solidFill>
                  <a:srgbClr val="CC0000"/>
                </a:solidFill>
                <a:latin typeface="Calibri" pitchFamily="34" charset="0"/>
                <a:cs typeface="Calibri" panose="020F0502020204030204" pitchFamily="34" charset="0"/>
                <a:sym typeface="Gill Sans"/>
              </a:rPr>
              <a:t>determinazione</a:t>
            </a:r>
            <a:r>
              <a:rPr lang="en-US" sz="2000" u="none" dirty="0">
                <a:solidFill>
                  <a:srgbClr val="CC0000"/>
                </a:solidFill>
                <a:latin typeface="Calibri" pitchFamily="34" charset="0"/>
                <a:cs typeface="Calibri" panose="020F0502020204030204" pitchFamily="34" charset="0"/>
                <a:sym typeface="Gill Sans"/>
              </a:rPr>
              <a:t> </a:t>
            </a:r>
            <a:r>
              <a:rPr lang="en-US" sz="2000" u="none" dirty="0" err="1">
                <a:solidFill>
                  <a:srgbClr val="CC0000"/>
                </a:solidFill>
                <a:latin typeface="Calibri" pitchFamily="34" charset="0"/>
                <a:cs typeface="Calibri" panose="020F0502020204030204" pitchFamily="34" charset="0"/>
                <a:sym typeface="Gill Sans"/>
              </a:rPr>
              <a:t>della</a:t>
            </a:r>
            <a:r>
              <a:rPr lang="en-US" sz="2000" u="none" dirty="0">
                <a:solidFill>
                  <a:srgbClr val="CC0000"/>
                </a:solidFill>
                <a:latin typeface="Calibri" pitchFamily="34" charset="0"/>
                <a:cs typeface="Calibri" panose="020F0502020204030204" pitchFamily="34" charset="0"/>
                <a:sym typeface="Gill Sans"/>
              </a:rPr>
              <a:t> </a:t>
            </a:r>
            <a:r>
              <a:rPr lang="en-US" sz="2000" u="none" dirty="0" err="1">
                <a:solidFill>
                  <a:srgbClr val="CC0000"/>
                </a:solidFill>
                <a:latin typeface="Calibri" pitchFamily="34" charset="0"/>
                <a:cs typeface="Calibri" panose="020F0502020204030204" pitchFamily="34" charset="0"/>
                <a:sym typeface="Gill Sans"/>
              </a:rPr>
              <a:t>somma</a:t>
            </a:r>
            <a:r>
              <a:rPr lang="en-US" sz="2000" u="none" dirty="0">
                <a:solidFill>
                  <a:srgbClr val="CC0000"/>
                </a:solidFill>
                <a:latin typeface="Calibri" pitchFamily="34" charset="0"/>
                <a:cs typeface="Calibri" panose="020F0502020204030204" pitchFamily="34" charset="0"/>
                <a:sym typeface="Gill Sans"/>
              </a:rPr>
              <a:t> da </a:t>
            </a:r>
            <a:r>
              <a:rPr lang="en-US" sz="2000" u="none" dirty="0" err="1">
                <a:solidFill>
                  <a:srgbClr val="CC0000"/>
                </a:solidFill>
                <a:latin typeface="Calibri" pitchFamily="34" charset="0"/>
                <a:cs typeface="Calibri" panose="020F0502020204030204" pitchFamily="34" charset="0"/>
                <a:sym typeface="Gill Sans"/>
              </a:rPr>
              <a:t>pagare</a:t>
            </a:r>
            <a:endParaRPr lang="en-US" sz="2000" u="none" dirty="0">
              <a:solidFill>
                <a:srgbClr val="CC0000"/>
              </a:solidFill>
              <a:latin typeface="Calibri" pitchFamily="34" charset="0"/>
              <a:cs typeface="Calibri" panose="020F0502020204030204" pitchFamily="34" charset="0"/>
              <a:sym typeface="Gill Sans"/>
            </a:endParaRPr>
          </a:p>
          <a:p>
            <a:pPr marL="1346200" lvl="1" indent="-571500">
              <a:buClr>
                <a:srgbClr val="CC0000"/>
              </a:buClr>
              <a:buSzPct val="100000"/>
              <a:buFont typeface="Wingdings" pitchFamily="2" charset="2"/>
              <a:buChar char="ü"/>
            </a:pPr>
            <a:r>
              <a:rPr lang="en-US" sz="2000" u="none" dirty="0" err="1">
                <a:solidFill>
                  <a:srgbClr val="CC0000"/>
                </a:solidFill>
                <a:latin typeface="Calibri" pitchFamily="34" charset="0"/>
                <a:cs typeface="Calibri" panose="020F0502020204030204" pitchFamily="34" charset="0"/>
                <a:sym typeface="Gill Sans"/>
              </a:rPr>
              <a:t>vincolo</a:t>
            </a:r>
            <a:r>
              <a:rPr lang="en-US" sz="2000" u="none" dirty="0">
                <a:solidFill>
                  <a:srgbClr val="CC0000"/>
                </a:solidFill>
                <a:latin typeface="Calibri" pitchFamily="34" charset="0"/>
                <a:cs typeface="Calibri" panose="020F0502020204030204" pitchFamily="34" charset="0"/>
                <a:sym typeface="Gill Sans"/>
              </a:rPr>
              <a:t> </a:t>
            </a:r>
            <a:r>
              <a:rPr lang="en-US" sz="2000" u="none" dirty="0" err="1">
                <a:solidFill>
                  <a:srgbClr val="CC0000"/>
                </a:solidFill>
                <a:latin typeface="Calibri" pitchFamily="34" charset="0"/>
                <a:cs typeface="Calibri" panose="020F0502020204030204" pitchFamily="34" charset="0"/>
                <a:sym typeface="Gill Sans"/>
              </a:rPr>
              <a:t>sulle</a:t>
            </a:r>
            <a:r>
              <a:rPr lang="en-US" sz="2000" u="none" dirty="0">
                <a:solidFill>
                  <a:srgbClr val="CC0000"/>
                </a:solidFill>
                <a:latin typeface="Calibri" pitchFamily="34" charset="0"/>
                <a:cs typeface="Calibri" panose="020F0502020204030204" pitchFamily="34" charset="0"/>
                <a:sym typeface="Gill Sans"/>
              </a:rPr>
              <a:t> </a:t>
            </a:r>
            <a:r>
              <a:rPr lang="en-US" sz="2000" u="none" dirty="0" err="1">
                <a:solidFill>
                  <a:srgbClr val="CC0000"/>
                </a:solidFill>
                <a:latin typeface="Calibri" pitchFamily="34" charset="0"/>
                <a:cs typeface="Calibri" panose="020F0502020204030204" pitchFamily="34" charset="0"/>
                <a:sym typeface="Gill Sans"/>
              </a:rPr>
              <a:t>previsioni</a:t>
            </a:r>
            <a:r>
              <a:rPr lang="en-US" sz="2000" u="none" dirty="0">
                <a:solidFill>
                  <a:srgbClr val="CC0000"/>
                </a:solidFill>
                <a:latin typeface="Calibri" pitchFamily="34" charset="0"/>
                <a:cs typeface="Calibri" panose="020F0502020204030204" pitchFamily="34" charset="0"/>
                <a:sym typeface="Gill Sans"/>
              </a:rPr>
              <a:t> di </a:t>
            </a:r>
            <a:r>
              <a:rPr lang="en-US" sz="2000" u="none" dirty="0" err="1">
                <a:solidFill>
                  <a:srgbClr val="CC0000"/>
                </a:solidFill>
                <a:latin typeface="Calibri" pitchFamily="34" charset="0"/>
                <a:cs typeface="Calibri" panose="020F0502020204030204" pitchFamily="34" charset="0"/>
                <a:sym typeface="Gill Sans"/>
              </a:rPr>
              <a:t>bilancio</a:t>
            </a:r>
            <a:r>
              <a:rPr lang="en-US" sz="2000" u="none" dirty="0">
                <a:solidFill>
                  <a:srgbClr val="CC0000"/>
                </a:solidFill>
                <a:latin typeface="Calibri" pitchFamily="34" charset="0"/>
                <a:cs typeface="Calibri" panose="020F0502020204030204" pitchFamily="34" charset="0"/>
                <a:sym typeface="Gill Sans"/>
              </a:rPr>
              <a:t> (</a:t>
            </a:r>
            <a:r>
              <a:rPr lang="en-US" sz="2000" u="none" dirty="0" err="1">
                <a:solidFill>
                  <a:srgbClr val="CC0000"/>
                </a:solidFill>
                <a:latin typeface="Calibri" pitchFamily="34" charset="0"/>
                <a:cs typeface="Calibri" panose="020F0502020204030204" pitchFamily="34" charset="0"/>
                <a:sym typeface="Gill Sans"/>
              </a:rPr>
              <a:t>nell’ambito</a:t>
            </a:r>
            <a:r>
              <a:rPr lang="en-US" sz="2000" u="none" dirty="0">
                <a:solidFill>
                  <a:srgbClr val="CC0000"/>
                </a:solidFill>
                <a:latin typeface="Calibri" pitchFamily="34" charset="0"/>
                <a:cs typeface="Calibri" panose="020F0502020204030204" pitchFamily="34" charset="0"/>
                <a:sym typeface="Gill Sans"/>
              </a:rPr>
              <a:t> </a:t>
            </a:r>
            <a:r>
              <a:rPr lang="en-US" sz="2000" u="none" dirty="0" err="1">
                <a:solidFill>
                  <a:srgbClr val="CC0000"/>
                </a:solidFill>
                <a:latin typeface="Calibri" pitchFamily="34" charset="0"/>
                <a:cs typeface="Calibri" panose="020F0502020204030204" pitchFamily="34" charset="0"/>
                <a:sym typeface="Gill Sans"/>
              </a:rPr>
              <a:t>della</a:t>
            </a:r>
            <a:r>
              <a:rPr lang="en-US" sz="2000" u="none" dirty="0">
                <a:solidFill>
                  <a:srgbClr val="CC0000"/>
                </a:solidFill>
                <a:latin typeface="Calibri" pitchFamily="34" charset="0"/>
                <a:cs typeface="Calibri" panose="020F0502020204030204" pitchFamily="34" charset="0"/>
                <a:sym typeface="Gill Sans"/>
              </a:rPr>
              <a:t> </a:t>
            </a:r>
            <a:r>
              <a:rPr lang="en-US" sz="2000" u="none" dirty="0" err="1">
                <a:solidFill>
                  <a:srgbClr val="CC0000"/>
                </a:solidFill>
                <a:latin typeface="Calibri" pitchFamily="34" charset="0"/>
                <a:cs typeface="Calibri" panose="020F0502020204030204" pitchFamily="34" charset="0"/>
                <a:sym typeface="Gill Sans"/>
              </a:rPr>
              <a:t>disponibilità</a:t>
            </a:r>
            <a:r>
              <a:rPr lang="en-US" sz="2000" u="none" dirty="0">
                <a:solidFill>
                  <a:srgbClr val="CC0000"/>
                </a:solidFill>
                <a:latin typeface="Calibri" pitchFamily="34" charset="0"/>
                <a:cs typeface="Calibri" panose="020F0502020204030204" pitchFamily="34" charset="0"/>
                <a:sym typeface="Gill Sans"/>
              </a:rPr>
              <a:t> </a:t>
            </a:r>
            <a:r>
              <a:rPr lang="en-US" sz="2000" u="none" dirty="0" err="1">
                <a:solidFill>
                  <a:srgbClr val="CC0000"/>
                </a:solidFill>
                <a:latin typeface="Calibri" pitchFamily="34" charset="0"/>
                <a:cs typeface="Calibri" panose="020F0502020204030204" pitchFamily="34" charset="0"/>
                <a:sym typeface="Gill Sans"/>
              </a:rPr>
              <a:t>esistente</a:t>
            </a:r>
            <a:r>
              <a:rPr lang="en-US" sz="2000" u="none" dirty="0" smtClean="0">
                <a:solidFill>
                  <a:srgbClr val="CC0000"/>
                </a:solidFill>
                <a:latin typeface="Calibri" pitchFamily="34" charset="0"/>
                <a:cs typeface="Calibri" panose="020F0502020204030204" pitchFamily="34" charset="0"/>
                <a:sym typeface="Gill Sans"/>
              </a:rPr>
              <a:t>)</a:t>
            </a:r>
          </a:p>
          <a:p>
            <a:pPr marL="342900" indent="-342900">
              <a:buFont typeface="+mj-lt"/>
              <a:buAutoNum type="alphaLcParenR"/>
              <a:defRPr/>
            </a:pPr>
            <a:r>
              <a:rPr lang="it-IT" sz="1800" b="1" i="1" u="none" dirty="0">
                <a:latin typeface="Calibri" panose="020F0502020204030204" pitchFamily="34" charset="0"/>
                <a:cs typeface="Calibri" panose="020F0502020204030204" pitchFamily="34" charset="0"/>
              </a:rPr>
              <a:t>Registrato</a:t>
            </a:r>
            <a:r>
              <a:rPr lang="it-IT" sz="1800" u="none" dirty="0">
                <a:latin typeface="Calibri" panose="020F0502020204030204" pitchFamily="34" charset="0"/>
                <a:cs typeface="Calibri" panose="020F0502020204030204" pitchFamily="34" charset="0"/>
              </a:rPr>
              <a:t> </a:t>
            </a:r>
            <a:r>
              <a:rPr lang="it-IT" sz="1800" b="1" i="1" u="none" dirty="0">
                <a:latin typeface="Calibri" panose="020F0502020204030204" pitchFamily="34" charset="0"/>
                <a:cs typeface="Calibri" panose="020F0502020204030204" pitchFamily="34" charset="0"/>
              </a:rPr>
              <a:t>nell’esercizio in cui sorge l’obbligazione passiva (impegno giuridicamente </a:t>
            </a:r>
            <a:r>
              <a:rPr lang="it-IT" sz="1800" b="1" i="1" u="none" dirty="0" smtClean="0">
                <a:latin typeface="Calibri" panose="020F0502020204030204" pitchFamily="34" charset="0"/>
                <a:cs typeface="Calibri" panose="020F0502020204030204" pitchFamily="34" charset="0"/>
              </a:rPr>
              <a:t>perfezionato) </a:t>
            </a:r>
            <a:r>
              <a:rPr lang="it-IT" sz="1800" b="1" i="1" u="none" dirty="0">
                <a:latin typeface="Calibri" panose="020F0502020204030204" pitchFamily="34" charset="0"/>
                <a:cs typeface="Calibri" panose="020F0502020204030204" pitchFamily="34" charset="0"/>
              </a:rPr>
              <a:t>con imputazione contabile all’esercizio in cui scade il </a:t>
            </a:r>
            <a:r>
              <a:rPr lang="it-IT" sz="1800" b="1" i="1" u="none" dirty="0" smtClean="0">
                <a:latin typeface="Calibri" panose="020F0502020204030204" pitchFamily="34" charset="0"/>
                <a:cs typeface="Calibri" panose="020F0502020204030204" pitchFamily="34" charset="0"/>
              </a:rPr>
              <a:t>debito </a:t>
            </a:r>
            <a:r>
              <a:rPr lang="it-IT" sz="1800" b="1" i="1" u="none" dirty="0">
                <a:latin typeface="Calibri" panose="020F0502020204030204" pitchFamily="34" charset="0"/>
                <a:cs typeface="Calibri" panose="020F0502020204030204" pitchFamily="34" charset="0"/>
              </a:rPr>
              <a:t>(quando il </a:t>
            </a:r>
            <a:r>
              <a:rPr lang="it-IT" sz="1800" b="1" i="1" u="none" dirty="0" smtClean="0">
                <a:latin typeface="Calibri" panose="020F0502020204030204" pitchFamily="34" charset="0"/>
                <a:cs typeface="Calibri" panose="020F0502020204030204" pitchFamily="34" charset="0"/>
              </a:rPr>
              <a:t>debito </a:t>
            </a:r>
            <a:r>
              <a:rPr lang="it-IT" sz="1800" b="1" i="1" u="none" dirty="0">
                <a:latin typeface="Calibri" panose="020F0502020204030204" pitchFamily="34" charset="0"/>
                <a:cs typeface="Calibri" panose="020F0502020204030204" pitchFamily="34" charset="0"/>
              </a:rPr>
              <a:t>è esigibile)</a:t>
            </a:r>
          </a:p>
          <a:p>
            <a:pPr marL="342900" indent="-342900">
              <a:buFont typeface="+mj-lt"/>
              <a:buAutoNum type="alphaLcParenR"/>
              <a:defRPr/>
            </a:pPr>
            <a:r>
              <a:rPr lang="it-IT" sz="1800" b="1" i="1" u="none" dirty="0">
                <a:latin typeface="Calibri" panose="020F0502020204030204" pitchFamily="34" charset="0"/>
                <a:cs typeface="Calibri" panose="020F0502020204030204" pitchFamily="34" charset="0"/>
              </a:rPr>
              <a:t>obbligo di copertura finanziaria fin dal primo momento per tutto l’impegno</a:t>
            </a:r>
          </a:p>
          <a:p>
            <a:pPr marL="342900" indent="-342900">
              <a:buFont typeface="+mj-lt"/>
              <a:buAutoNum type="alphaLcParenR"/>
              <a:defRPr/>
            </a:pPr>
            <a:r>
              <a:rPr lang="it-IT" sz="1800" b="1" i="1" u="none" dirty="0">
                <a:latin typeface="Calibri" panose="020F0502020204030204" pitchFamily="34" charset="0"/>
                <a:cs typeface="Calibri" panose="020F0502020204030204" pitchFamily="34" charset="0"/>
              </a:rPr>
              <a:t>a fine esercizio, ciò che non è obbligazione giuridicamente perfezionata diventa economia di bilancio</a:t>
            </a:r>
            <a:endParaRPr lang="it-IT" sz="1800" u="none" dirty="0">
              <a:solidFill>
                <a:srgbClr val="002939"/>
              </a:solidFill>
              <a:latin typeface="Calibri" panose="020F0502020204030204" pitchFamily="34" charset="0"/>
              <a:cs typeface="Calibri" panose="020F0502020204030204" pitchFamily="34" charset="0"/>
            </a:endParaRPr>
          </a:p>
          <a:p>
            <a:pPr marL="889000" indent="-571500">
              <a:buSzPct val="171000"/>
              <a:buFont typeface="Arial" charset="0"/>
              <a:buChar char="•"/>
            </a:pPr>
            <a:r>
              <a:rPr lang="en-US" sz="2000" u="none" dirty="0" err="1" smtClean="0">
                <a:solidFill>
                  <a:srgbClr val="002939"/>
                </a:solidFill>
                <a:latin typeface="Calibri" pitchFamily="34" charset="0"/>
                <a:cs typeface="Calibri" panose="020F0502020204030204" pitchFamily="34" charset="0"/>
                <a:sym typeface="Gill Sans"/>
              </a:rPr>
              <a:t>liquidazione</a:t>
            </a:r>
            <a:endParaRPr lang="en-US" sz="2000" u="none" dirty="0">
              <a:solidFill>
                <a:srgbClr val="002939"/>
              </a:solidFill>
              <a:latin typeface="Calibri" pitchFamily="34" charset="0"/>
              <a:cs typeface="Calibri" panose="020F0502020204030204" pitchFamily="34" charset="0"/>
              <a:sym typeface="Gill Sans"/>
            </a:endParaRPr>
          </a:p>
          <a:p>
            <a:pPr marL="889000" indent="-571500">
              <a:buSzPct val="171000"/>
              <a:buFont typeface="Arial" charset="0"/>
              <a:buChar char="•"/>
            </a:pPr>
            <a:r>
              <a:rPr lang="en-US" sz="2000" u="none" dirty="0" err="1" smtClean="0">
                <a:solidFill>
                  <a:srgbClr val="002939"/>
                </a:solidFill>
                <a:latin typeface="Calibri" pitchFamily="34" charset="0"/>
                <a:cs typeface="Calibri" panose="020F0502020204030204" pitchFamily="34" charset="0"/>
                <a:sym typeface="Gill Sans"/>
              </a:rPr>
              <a:t>Ordinazione</a:t>
            </a:r>
            <a:r>
              <a:rPr lang="en-US" sz="2000" u="none" dirty="0" smtClean="0">
                <a:solidFill>
                  <a:srgbClr val="002939"/>
                </a:solidFill>
                <a:latin typeface="Calibri" pitchFamily="34" charset="0"/>
                <a:cs typeface="Calibri" panose="020F0502020204030204" pitchFamily="34" charset="0"/>
                <a:sym typeface="Gill Sans"/>
              </a:rPr>
              <a:t> (</a:t>
            </a:r>
            <a:r>
              <a:rPr lang="en-US" sz="2000" u="none" dirty="0" err="1" smtClean="0">
                <a:solidFill>
                  <a:srgbClr val="002939"/>
                </a:solidFill>
                <a:latin typeface="Calibri" pitchFamily="34" charset="0"/>
                <a:cs typeface="Calibri" panose="020F0502020204030204" pitchFamily="34" charset="0"/>
                <a:sym typeface="Gill Sans"/>
              </a:rPr>
              <a:t>emissione</a:t>
            </a:r>
            <a:r>
              <a:rPr lang="en-US" sz="2000" u="none" dirty="0" smtClean="0">
                <a:solidFill>
                  <a:srgbClr val="002939"/>
                </a:solidFill>
                <a:latin typeface="Calibri" pitchFamily="34" charset="0"/>
                <a:cs typeface="Calibri" panose="020F0502020204030204" pitchFamily="34" charset="0"/>
                <a:sym typeface="Gill Sans"/>
              </a:rPr>
              <a:t> del </a:t>
            </a:r>
            <a:r>
              <a:rPr lang="en-US" sz="2000" u="none" dirty="0" err="1" smtClean="0">
                <a:solidFill>
                  <a:srgbClr val="002939"/>
                </a:solidFill>
                <a:latin typeface="Calibri" pitchFamily="34" charset="0"/>
                <a:cs typeface="Calibri" panose="020F0502020204030204" pitchFamily="34" charset="0"/>
                <a:sym typeface="Gill Sans"/>
              </a:rPr>
              <a:t>mandato</a:t>
            </a:r>
            <a:r>
              <a:rPr lang="en-US" sz="2000" u="none" dirty="0" smtClean="0">
                <a:solidFill>
                  <a:srgbClr val="002939"/>
                </a:solidFill>
                <a:latin typeface="Calibri" pitchFamily="34" charset="0"/>
                <a:cs typeface="Calibri" panose="020F0502020204030204" pitchFamily="34" charset="0"/>
                <a:sym typeface="Gill Sans"/>
              </a:rPr>
              <a:t> di </a:t>
            </a:r>
            <a:r>
              <a:rPr lang="en-US" sz="2000" u="none" dirty="0" err="1" smtClean="0">
                <a:solidFill>
                  <a:srgbClr val="002939"/>
                </a:solidFill>
                <a:latin typeface="Calibri" pitchFamily="34" charset="0"/>
                <a:cs typeface="Calibri" panose="020F0502020204030204" pitchFamily="34" charset="0"/>
                <a:sym typeface="Gill Sans"/>
              </a:rPr>
              <a:t>pagamento</a:t>
            </a:r>
            <a:r>
              <a:rPr lang="en-US" sz="2000" u="none" dirty="0" smtClean="0">
                <a:solidFill>
                  <a:srgbClr val="002939"/>
                </a:solidFill>
                <a:latin typeface="Calibri" pitchFamily="34" charset="0"/>
                <a:cs typeface="Calibri" panose="020F0502020204030204" pitchFamily="34" charset="0"/>
                <a:sym typeface="Gill Sans"/>
              </a:rPr>
              <a:t>)</a:t>
            </a:r>
            <a:endParaRPr lang="en-US" sz="2000" u="none" dirty="0">
              <a:solidFill>
                <a:srgbClr val="002939"/>
              </a:solidFill>
              <a:latin typeface="Calibri" pitchFamily="34" charset="0"/>
              <a:cs typeface="Calibri" panose="020F0502020204030204" pitchFamily="34" charset="0"/>
              <a:sym typeface="Gill Sans"/>
            </a:endParaRPr>
          </a:p>
          <a:p>
            <a:pPr marL="889000" indent="-571500">
              <a:buSzPct val="171000"/>
              <a:buFont typeface="Arial" charset="0"/>
              <a:buChar char="•"/>
            </a:pPr>
            <a:r>
              <a:rPr lang="en-US" sz="2000" u="none" dirty="0" err="1" smtClean="0">
                <a:solidFill>
                  <a:srgbClr val="002939"/>
                </a:solidFill>
                <a:latin typeface="Calibri" pitchFamily="34" charset="0"/>
                <a:cs typeface="Calibri" panose="020F0502020204030204" pitchFamily="34" charset="0"/>
                <a:sym typeface="Gill Sans"/>
              </a:rPr>
              <a:t>Pagamento</a:t>
            </a:r>
            <a:r>
              <a:rPr lang="en-US" sz="2000" u="none" dirty="0" smtClean="0">
                <a:solidFill>
                  <a:srgbClr val="002939"/>
                </a:solidFill>
                <a:latin typeface="Calibri" pitchFamily="34" charset="0"/>
                <a:cs typeface="Calibri" panose="020F0502020204030204" pitchFamily="34" charset="0"/>
                <a:sym typeface="Gill Sans"/>
              </a:rPr>
              <a:t> (</a:t>
            </a:r>
            <a:r>
              <a:rPr lang="en-US" sz="2000" u="none" dirty="0" err="1" smtClean="0">
                <a:solidFill>
                  <a:srgbClr val="002939"/>
                </a:solidFill>
                <a:latin typeface="Calibri" pitchFamily="34" charset="0"/>
                <a:cs typeface="Calibri" panose="020F0502020204030204" pitchFamily="34" charset="0"/>
                <a:sym typeface="Gill Sans"/>
              </a:rPr>
              <a:t>uscita</a:t>
            </a:r>
            <a:r>
              <a:rPr lang="en-US" sz="2000" u="none" dirty="0" smtClean="0">
                <a:solidFill>
                  <a:srgbClr val="002939"/>
                </a:solidFill>
                <a:latin typeface="Calibri" pitchFamily="34" charset="0"/>
                <a:cs typeface="Calibri" panose="020F0502020204030204" pitchFamily="34" charset="0"/>
                <a:sym typeface="Gill Sans"/>
              </a:rPr>
              <a:t> di </a:t>
            </a:r>
            <a:r>
              <a:rPr lang="en-US" sz="2000" u="none" dirty="0" err="1" smtClean="0">
                <a:solidFill>
                  <a:srgbClr val="002939"/>
                </a:solidFill>
                <a:latin typeface="Calibri" pitchFamily="34" charset="0"/>
                <a:cs typeface="Calibri" panose="020F0502020204030204" pitchFamily="34" charset="0"/>
                <a:sym typeface="Gill Sans"/>
              </a:rPr>
              <a:t>cassa</a:t>
            </a:r>
            <a:r>
              <a:rPr lang="en-US" sz="2000" u="none" dirty="0" smtClean="0">
                <a:solidFill>
                  <a:srgbClr val="002939"/>
                </a:solidFill>
                <a:latin typeface="Calibri" pitchFamily="34" charset="0"/>
                <a:cs typeface="Calibri" panose="020F0502020204030204" pitchFamily="34" charset="0"/>
                <a:sym typeface="Gill Sans"/>
              </a:rPr>
              <a:t>)</a:t>
            </a:r>
            <a:endParaRPr lang="en-US" sz="2000" u="none" dirty="0">
              <a:solidFill>
                <a:srgbClr val="002939"/>
              </a:solidFill>
              <a:latin typeface="Calibri" pitchFamily="34" charset="0"/>
              <a:cs typeface="Calibri" panose="020F0502020204030204" pitchFamily="34" charset="0"/>
              <a:sym typeface="Gill Sans"/>
            </a:endParaRPr>
          </a:p>
        </p:txBody>
      </p:sp>
      <p:sp>
        <p:nvSpPr>
          <p:cNvPr id="7" name="Text Box 6"/>
          <p:cNvSpPr txBox="1">
            <a:spLocks noChangeArrowheads="1"/>
          </p:cNvSpPr>
          <p:nvPr/>
        </p:nvSpPr>
        <p:spPr bwMode="auto">
          <a:xfrm>
            <a:off x="3296816" y="1031756"/>
            <a:ext cx="3096344" cy="477054"/>
          </a:xfrm>
          <a:prstGeom prst="rect">
            <a:avLst/>
          </a:prstGeom>
          <a:noFill/>
          <a:ln w="12700">
            <a:noFill/>
            <a:miter lim="800000"/>
            <a:headEnd/>
            <a:tailEnd/>
          </a:ln>
        </p:spPr>
        <p:txBody>
          <a:bodyPr wrap="square">
            <a:spAutoFit/>
          </a:bodyPr>
          <a:lstStyle/>
          <a:p>
            <a:r>
              <a:rPr lang="it-IT" sz="2500" b="1" dirty="0" smtClean="0">
                <a:solidFill>
                  <a:srgbClr val="CC0000"/>
                </a:solidFill>
                <a:latin typeface="Frutiger" pitchFamily="2" charset="0"/>
              </a:rPr>
              <a:t>Le</a:t>
            </a:r>
            <a:r>
              <a:rPr lang="it-IT" sz="2200" b="1" dirty="0" smtClean="0">
                <a:solidFill>
                  <a:srgbClr val="CC0000"/>
                </a:solidFill>
                <a:latin typeface="Frutiger" pitchFamily="2" charset="0"/>
              </a:rPr>
              <a:t> </a:t>
            </a:r>
            <a:r>
              <a:rPr lang="it-IT" sz="2200" b="1" dirty="0">
                <a:solidFill>
                  <a:srgbClr val="CC0000"/>
                </a:solidFill>
                <a:latin typeface="Frutiger" pitchFamily="2" charset="0"/>
              </a:rPr>
              <a:t>fasi </a:t>
            </a:r>
            <a:r>
              <a:rPr lang="it-IT" sz="2200" b="1" dirty="0" smtClean="0">
                <a:solidFill>
                  <a:srgbClr val="CC0000"/>
                </a:solidFill>
                <a:latin typeface="Frutiger" pitchFamily="2" charset="0"/>
              </a:rPr>
              <a:t>della spesa</a:t>
            </a:r>
            <a:endParaRPr lang="it-IT" sz="2200" b="1" dirty="0">
              <a:solidFill>
                <a:srgbClr val="CC0000"/>
              </a:solidFill>
              <a:latin typeface="Frutiger" pitchFamily="2" charset="0"/>
            </a:endParaRPr>
          </a:p>
        </p:txBody>
      </p:sp>
      <p:sp>
        <p:nvSpPr>
          <p:cNvPr id="8" name="Text Box 6"/>
          <p:cNvSpPr txBox="1">
            <a:spLocks noChangeArrowheads="1"/>
          </p:cNvSpPr>
          <p:nvPr/>
        </p:nvSpPr>
        <p:spPr bwMode="auto">
          <a:xfrm>
            <a:off x="1035050" y="109182"/>
            <a:ext cx="8769350" cy="641350"/>
          </a:xfrm>
          <a:prstGeom prst="rect">
            <a:avLst/>
          </a:prstGeom>
          <a:noFill/>
          <a:ln w="12700">
            <a:noFill/>
            <a:miter lim="800000"/>
            <a:headEnd/>
            <a:tailEnd/>
          </a:ln>
        </p:spPr>
        <p:txBody>
          <a:bodyPr>
            <a:spAutoFit/>
          </a:bodyPr>
          <a:lstStyle/>
          <a:p>
            <a:pPr algn="ctr"/>
            <a:r>
              <a:rPr lang="it-IT" sz="3600" b="1" u="none" dirty="0" smtClean="0">
                <a:solidFill>
                  <a:srgbClr val="CC0000"/>
                </a:solidFill>
                <a:latin typeface="Calibri" panose="020F0502020204030204" pitchFamily="34" charset="0"/>
                <a:cs typeface="Calibri" panose="020F0502020204030204" pitchFamily="34" charset="0"/>
              </a:rPr>
              <a:t>La gestione </a:t>
            </a:r>
            <a:r>
              <a:rPr lang="it-IT" sz="3600" b="1" u="none" dirty="0">
                <a:solidFill>
                  <a:srgbClr val="CC0000"/>
                </a:solidFill>
                <a:latin typeface="Calibri" panose="020F0502020204030204" pitchFamily="34" charset="0"/>
                <a:cs typeface="Calibri" panose="020F0502020204030204" pitchFamily="34" charset="0"/>
              </a:rPr>
              <a:t>del </a:t>
            </a:r>
            <a:r>
              <a:rPr lang="it-IT" sz="3600" b="1" u="none" dirty="0" smtClean="0">
                <a:solidFill>
                  <a:srgbClr val="CC0000"/>
                </a:solidFill>
                <a:latin typeface="Calibri" panose="020F0502020204030204" pitchFamily="34" charset="0"/>
                <a:cs typeface="Calibri" panose="020F0502020204030204" pitchFamily="34" charset="0"/>
              </a:rPr>
              <a:t>Bilancio - Spese</a:t>
            </a:r>
            <a:endParaRPr lang="it-IT" sz="3600" b="1" u="none" dirty="0">
              <a:solidFill>
                <a:srgbClr val="CC0000"/>
              </a:solidFill>
              <a:latin typeface="Calibri" panose="020F0502020204030204" pitchFamily="34" charset="0"/>
              <a:cs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bwMode="auto">
          <a:xfrm>
            <a:off x="1437556" y="88166"/>
            <a:ext cx="8420100" cy="5040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000">
                <a:solidFill>
                  <a:srgbClr val="020060"/>
                </a:solidFill>
                <a:latin typeface="+mj-lt"/>
                <a:ea typeface="+mj-ea"/>
                <a:cs typeface="+mj-cs"/>
              </a:defRPr>
            </a:lvl1pPr>
            <a:lvl2pPr algn="l" rtl="0" eaLnBrk="0" fontAlgn="base" hangingPunct="0">
              <a:spcBef>
                <a:spcPct val="0"/>
              </a:spcBef>
              <a:spcAft>
                <a:spcPct val="0"/>
              </a:spcAft>
              <a:defRPr sz="2000">
                <a:solidFill>
                  <a:srgbClr val="020060"/>
                </a:solidFill>
                <a:latin typeface="Tahoma" pitchFamily="34" charset="0"/>
              </a:defRPr>
            </a:lvl2pPr>
            <a:lvl3pPr algn="l" rtl="0" eaLnBrk="0" fontAlgn="base" hangingPunct="0">
              <a:spcBef>
                <a:spcPct val="0"/>
              </a:spcBef>
              <a:spcAft>
                <a:spcPct val="0"/>
              </a:spcAft>
              <a:defRPr sz="2000">
                <a:solidFill>
                  <a:srgbClr val="020060"/>
                </a:solidFill>
                <a:latin typeface="Tahoma" pitchFamily="34" charset="0"/>
              </a:defRPr>
            </a:lvl3pPr>
            <a:lvl4pPr algn="l" rtl="0" eaLnBrk="0" fontAlgn="base" hangingPunct="0">
              <a:spcBef>
                <a:spcPct val="0"/>
              </a:spcBef>
              <a:spcAft>
                <a:spcPct val="0"/>
              </a:spcAft>
              <a:defRPr sz="2000">
                <a:solidFill>
                  <a:srgbClr val="020060"/>
                </a:solidFill>
                <a:latin typeface="Tahoma" pitchFamily="34" charset="0"/>
              </a:defRPr>
            </a:lvl4pPr>
            <a:lvl5pPr algn="l" rtl="0" eaLnBrk="0" fontAlgn="base" hangingPunct="0">
              <a:spcBef>
                <a:spcPct val="0"/>
              </a:spcBef>
              <a:spcAft>
                <a:spcPct val="0"/>
              </a:spcAft>
              <a:defRPr sz="2000">
                <a:solidFill>
                  <a:srgbClr val="020060"/>
                </a:solidFill>
                <a:latin typeface="Tahoma" pitchFamily="34" charset="0"/>
              </a:defRPr>
            </a:lvl5pPr>
            <a:lvl6pPr marL="457200" algn="l" rtl="0" eaLnBrk="0" fontAlgn="base" hangingPunct="0">
              <a:spcBef>
                <a:spcPct val="0"/>
              </a:spcBef>
              <a:spcAft>
                <a:spcPct val="0"/>
              </a:spcAft>
              <a:defRPr sz="2000">
                <a:solidFill>
                  <a:srgbClr val="020060"/>
                </a:solidFill>
                <a:latin typeface="Tahoma" pitchFamily="34" charset="0"/>
              </a:defRPr>
            </a:lvl6pPr>
            <a:lvl7pPr marL="914400" algn="l" rtl="0" eaLnBrk="0" fontAlgn="base" hangingPunct="0">
              <a:spcBef>
                <a:spcPct val="0"/>
              </a:spcBef>
              <a:spcAft>
                <a:spcPct val="0"/>
              </a:spcAft>
              <a:defRPr sz="2000">
                <a:solidFill>
                  <a:srgbClr val="020060"/>
                </a:solidFill>
                <a:latin typeface="Tahoma" pitchFamily="34" charset="0"/>
              </a:defRPr>
            </a:lvl7pPr>
            <a:lvl8pPr marL="1371600" algn="l" rtl="0" eaLnBrk="0" fontAlgn="base" hangingPunct="0">
              <a:spcBef>
                <a:spcPct val="0"/>
              </a:spcBef>
              <a:spcAft>
                <a:spcPct val="0"/>
              </a:spcAft>
              <a:defRPr sz="2000">
                <a:solidFill>
                  <a:srgbClr val="020060"/>
                </a:solidFill>
                <a:latin typeface="Tahoma" pitchFamily="34" charset="0"/>
              </a:defRPr>
            </a:lvl8pPr>
            <a:lvl9pPr marL="1828800" algn="l" rtl="0" eaLnBrk="0" fontAlgn="base" hangingPunct="0">
              <a:spcBef>
                <a:spcPct val="0"/>
              </a:spcBef>
              <a:spcAft>
                <a:spcPct val="0"/>
              </a:spcAft>
              <a:defRPr sz="2000">
                <a:solidFill>
                  <a:srgbClr val="020060"/>
                </a:solidFill>
                <a:latin typeface="Tahoma" pitchFamily="34" charset="0"/>
              </a:defRPr>
            </a:lvl9pPr>
          </a:lstStyle>
          <a:p>
            <a:pPr defTabSz="457200"/>
            <a:r>
              <a:rPr lang="it-IT" sz="2400" b="1" u="none" dirty="0" smtClean="0">
                <a:solidFill>
                  <a:srgbClr val="CC0000"/>
                </a:solidFill>
                <a:latin typeface="Calibri"/>
              </a:rPr>
              <a:t>Regole contabili uniformi: il Principio della competenza finanziaria potenziata – </a:t>
            </a:r>
            <a:r>
              <a:rPr lang="it-IT" sz="2400" b="1" u="none" dirty="0" err="1" smtClean="0">
                <a:solidFill>
                  <a:srgbClr val="CC0000"/>
                </a:solidFill>
                <a:latin typeface="Calibri"/>
              </a:rPr>
              <a:t>All</a:t>
            </a:r>
            <a:r>
              <a:rPr lang="it-IT" sz="2400" b="1" u="none" dirty="0" smtClean="0">
                <a:solidFill>
                  <a:srgbClr val="CC0000"/>
                </a:solidFill>
                <a:latin typeface="Calibri"/>
              </a:rPr>
              <a:t> 4/2</a:t>
            </a:r>
          </a:p>
        </p:txBody>
      </p:sp>
      <p:sp>
        <p:nvSpPr>
          <p:cNvPr id="3" name="CasellaDiTesto 2"/>
          <p:cNvSpPr txBox="1"/>
          <p:nvPr/>
        </p:nvSpPr>
        <p:spPr>
          <a:xfrm>
            <a:off x="1352602" y="1412776"/>
            <a:ext cx="8505056" cy="1477328"/>
          </a:xfrm>
          <a:prstGeom prst="rect">
            <a:avLst/>
          </a:prstGeom>
          <a:noFill/>
        </p:spPr>
        <p:txBody>
          <a:bodyPr wrap="square" rtlCol="0">
            <a:spAutoFit/>
          </a:bodyPr>
          <a:lstStyle/>
          <a:p>
            <a:pPr defTabSz="457200" fontAlgn="auto">
              <a:spcBef>
                <a:spcPts val="600"/>
              </a:spcBef>
              <a:spcAft>
                <a:spcPts val="0"/>
              </a:spcAft>
            </a:pPr>
            <a:r>
              <a:rPr lang="it-IT" sz="2000" u="none" dirty="0" smtClean="0">
                <a:solidFill>
                  <a:prstClr val="black"/>
                </a:solidFill>
                <a:latin typeface="Calibri"/>
              </a:rPr>
              <a:t>Prevede che le obbligazioni attive e passive siano</a:t>
            </a:r>
          </a:p>
          <a:p>
            <a:pPr defTabSz="457200" fontAlgn="auto">
              <a:spcBef>
                <a:spcPts val="600"/>
              </a:spcBef>
              <a:spcAft>
                <a:spcPts val="0"/>
              </a:spcAft>
            </a:pPr>
            <a:r>
              <a:rPr lang="it-IT" sz="2000" u="none" dirty="0" smtClean="0">
                <a:solidFill>
                  <a:srgbClr val="FF0000"/>
                </a:solidFill>
                <a:latin typeface="Calibri"/>
              </a:rPr>
              <a:t>registrate </a:t>
            </a:r>
            <a:r>
              <a:rPr lang="it-IT" sz="2000" u="none" dirty="0" smtClean="0">
                <a:solidFill>
                  <a:prstClr val="black"/>
                </a:solidFill>
                <a:latin typeface="Calibri"/>
              </a:rPr>
              <a:t>quando l’obbligazione sorge (annualità di cronoprogramma)</a:t>
            </a:r>
          </a:p>
          <a:p>
            <a:pPr defTabSz="457200" fontAlgn="auto">
              <a:spcBef>
                <a:spcPts val="600"/>
              </a:spcBef>
              <a:spcAft>
                <a:spcPts val="0"/>
              </a:spcAft>
            </a:pPr>
            <a:r>
              <a:rPr lang="it-IT" sz="2000" u="none" dirty="0" smtClean="0">
                <a:solidFill>
                  <a:srgbClr val="FF0000"/>
                </a:solidFill>
                <a:latin typeface="Calibri"/>
              </a:rPr>
              <a:t>con imputazione </a:t>
            </a:r>
            <a:r>
              <a:rPr lang="it-IT" sz="2000" u="none" dirty="0" smtClean="0">
                <a:solidFill>
                  <a:prstClr val="black"/>
                </a:solidFill>
                <a:latin typeface="Calibri"/>
              </a:rPr>
              <a:t>alle scritture contabili degli esercizi in cui l’obbligazione è esigibile (annualità di impegno ed accertamento)</a:t>
            </a:r>
            <a:endParaRPr lang="it-IT" sz="2000" u="none" dirty="0">
              <a:solidFill>
                <a:srgbClr val="FF0000"/>
              </a:solidFill>
              <a:latin typeface="Calibri"/>
            </a:endParaRPr>
          </a:p>
        </p:txBody>
      </p:sp>
      <p:sp>
        <p:nvSpPr>
          <p:cNvPr id="4" name="Rettangolo con singolo angolo arrotondato 3"/>
          <p:cNvSpPr/>
          <p:nvPr/>
        </p:nvSpPr>
        <p:spPr bwMode="auto">
          <a:xfrm>
            <a:off x="1508140" y="3915969"/>
            <a:ext cx="3731468" cy="1061829"/>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defTabSz="457200" fontAlgn="auto">
              <a:spcBef>
                <a:spcPts val="0"/>
              </a:spcBef>
              <a:spcAft>
                <a:spcPts val="0"/>
              </a:spcAft>
            </a:pPr>
            <a:r>
              <a:rPr lang="it-IT" sz="1500" b="1" dirty="0">
                <a:solidFill>
                  <a:prstClr val="black"/>
                </a:solidFill>
                <a:latin typeface="Calibri"/>
              </a:rPr>
              <a:t>REGOLE PER LA REGISTRAZIONE:</a:t>
            </a:r>
          </a:p>
          <a:p>
            <a:pPr marL="285750" indent="-285750" defTabSz="457200" fontAlgn="auto">
              <a:spcBef>
                <a:spcPts val="0"/>
              </a:spcBef>
              <a:spcAft>
                <a:spcPts val="0"/>
              </a:spcAft>
              <a:buFont typeface="Arial" panose="020B0604020202020204" pitchFamily="34" charset="0"/>
              <a:buChar char="•"/>
            </a:pPr>
            <a:r>
              <a:rPr lang="it-IT" sz="1600" u="none" dirty="0">
                <a:solidFill>
                  <a:prstClr val="black"/>
                </a:solidFill>
                <a:latin typeface="Calibri"/>
              </a:rPr>
              <a:t>Le obbligazioni </a:t>
            </a:r>
            <a:r>
              <a:rPr lang="it-IT" sz="1600" u="none" dirty="0" smtClean="0">
                <a:solidFill>
                  <a:prstClr val="black"/>
                </a:solidFill>
                <a:latin typeface="Calibri"/>
              </a:rPr>
              <a:t>devono </a:t>
            </a:r>
            <a:r>
              <a:rPr lang="it-IT" sz="1600" u="none" dirty="0">
                <a:solidFill>
                  <a:prstClr val="black"/>
                </a:solidFill>
                <a:latin typeface="Calibri"/>
              </a:rPr>
              <a:t>essere formalmente costituite </a:t>
            </a:r>
            <a:endParaRPr lang="it-IT" sz="1600" u="none" dirty="0" smtClean="0">
              <a:solidFill>
                <a:prstClr val="black"/>
              </a:solidFill>
              <a:latin typeface="Calibri"/>
            </a:endParaRPr>
          </a:p>
          <a:p>
            <a:pPr marL="285750" indent="-285750" defTabSz="457200" fontAlgn="auto">
              <a:spcBef>
                <a:spcPts val="0"/>
              </a:spcBef>
              <a:spcAft>
                <a:spcPts val="0"/>
              </a:spcAft>
              <a:buFont typeface="Arial" panose="020B0604020202020204" pitchFamily="34" charset="0"/>
              <a:buChar char="•"/>
            </a:pPr>
            <a:r>
              <a:rPr lang="it-IT" sz="1600" u="none" dirty="0" smtClean="0">
                <a:solidFill>
                  <a:prstClr val="black"/>
                </a:solidFill>
                <a:latin typeface="Calibri"/>
              </a:rPr>
              <a:t>Vietati </a:t>
            </a:r>
            <a:r>
              <a:rPr lang="it-IT" sz="1600" u="none" dirty="0">
                <a:solidFill>
                  <a:prstClr val="black"/>
                </a:solidFill>
                <a:latin typeface="Calibri"/>
              </a:rPr>
              <a:t>gli impegni «tecnici»</a:t>
            </a:r>
          </a:p>
        </p:txBody>
      </p:sp>
      <p:sp>
        <p:nvSpPr>
          <p:cNvPr id="5" name="Rettangolo con singolo angolo arrotondato 4"/>
          <p:cNvSpPr/>
          <p:nvPr/>
        </p:nvSpPr>
        <p:spPr bwMode="auto">
          <a:xfrm>
            <a:off x="5536392" y="3177303"/>
            <a:ext cx="4321263" cy="2292935"/>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defTabSz="457200" fontAlgn="auto">
              <a:spcBef>
                <a:spcPts val="0"/>
              </a:spcBef>
              <a:spcAft>
                <a:spcPts val="0"/>
              </a:spcAft>
            </a:pPr>
            <a:r>
              <a:rPr lang="it-IT" sz="1500" b="1" dirty="0">
                <a:solidFill>
                  <a:prstClr val="black"/>
                </a:solidFill>
                <a:latin typeface="Calibri"/>
              </a:rPr>
              <a:t>REGOLE PER </a:t>
            </a:r>
            <a:r>
              <a:rPr lang="it-IT" sz="1500" b="1" dirty="0" smtClean="0">
                <a:solidFill>
                  <a:prstClr val="black"/>
                </a:solidFill>
                <a:latin typeface="Calibri"/>
              </a:rPr>
              <a:t>L’IMPUTAZIONE:</a:t>
            </a:r>
            <a:endParaRPr lang="it-IT" sz="1500" b="1" dirty="0">
              <a:solidFill>
                <a:prstClr val="black"/>
              </a:solidFill>
              <a:latin typeface="Calibri"/>
            </a:endParaRPr>
          </a:p>
          <a:p>
            <a:pPr marL="285750" indent="-285750" defTabSz="457200" fontAlgn="auto">
              <a:spcBef>
                <a:spcPts val="0"/>
              </a:spcBef>
              <a:spcAft>
                <a:spcPts val="0"/>
              </a:spcAft>
              <a:buFont typeface="Arial" panose="020B0604020202020204" pitchFamily="34" charset="0"/>
              <a:buChar char="•"/>
            </a:pPr>
            <a:r>
              <a:rPr lang="it-IT" sz="1600" u="none" dirty="0" err="1" smtClean="0">
                <a:solidFill>
                  <a:prstClr val="black"/>
                </a:solidFill>
                <a:latin typeface="Calibri"/>
              </a:rPr>
              <a:t>Acc</a:t>
            </a:r>
            <a:r>
              <a:rPr lang="it-IT" sz="1600" u="none" dirty="0" smtClean="0">
                <a:solidFill>
                  <a:prstClr val="black"/>
                </a:solidFill>
                <a:latin typeface="Calibri"/>
              </a:rPr>
              <a:t>/</a:t>
            </a:r>
            <a:r>
              <a:rPr lang="it-IT" sz="1600" u="none" dirty="0" err="1" smtClean="0">
                <a:solidFill>
                  <a:prstClr val="black"/>
                </a:solidFill>
                <a:latin typeface="Calibri"/>
              </a:rPr>
              <a:t>Imp</a:t>
            </a:r>
            <a:r>
              <a:rPr lang="it-IT" sz="1600" u="none" dirty="0" smtClean="0">
                <a:solidFill>
                  <a:prstClr val="black"/>
                </a:solidFill>
                <a:latin typeface="Calibri"/>
              </a:rPr>
              <a:t> si imputano all’esercizio in cui scade l’obbligazione </a:t>
            </a:r>
          </a:p>
          <a:p>
            <a:pPr marL="285750" indent="-285750" defTabSz="457200" fontAlgn="auto">
              <a:spcBef>
                <a:spcPts val="0"/>
              </a:spcBef>
              <a:spcAft>
                <a:spcPts val="0"/>
              </a:spcAft>
              <a:buFont typeface="Arial" panose="020B0604020202020204" pitchFamily="34" charset="0"/>
              <a:buChar char="•"/>
            </a:pPr>
            <a:r>
              <a:rPr lang="it-IT" sz="1600" b="1" u="none" dirty="0" smtClean="0">
                <a:solidFill>
                  <a:srgbClr val="FF0000"/>
                </a:solidFill>
                <a:latin typeface="Calibri"/>
              </a:rPr>
              <a:t>La scadenza costituisce elemento necessario dell’obbligazione giuridica</a:t>
            </a:r>
          </a:p>
          <a:p>
            <a:pPr marL="285750" indent="-285750" defTabSz="457200" fontAlgn="auto">
              <a:spcBef>
                <a:spcPts val="0"/>
              </a:spcBef>
              <a:spcAft>
                <a:spcPts val="0"/>
              </a:spcAft>
              <a:buFont typeface="Arial" panose="020B0604020202020204" pitchFamily="34" charset="0"/>
              <a:buChar char="•"/>
            </a:pPr>
            <a:r>
              <a:rPr lang="it-IT" sz="1600" u="none" dirty="0" smtClean="0">
                <a:solidFill>
                  <a:prstClr val="black"/>
                </a:solidFill>
                <a:latin typeface="Calibri"/>
              </a:rPr>
              <a:t>Gli impegni di conto capitale sono imputati agli esercizi sulla base del cronoprogramma e confermati, in occasione del </a:t>
            </a:r>
            <a:r>
              <a:rPr lang="it-IT" sz="1600" u="none" dirty="0" err="1" smtClean="0">
                <a:solidFill>
                  <a:prstClr val="black"/>
                </a:solidFill>
                <a:latin typeface="Calibri"/>
              </a:rPr>
              <a:t>riaccertamento</a:t>
            </a:r>
            <a:r>
              <a:rPr lang="it-IT" sz="1600" u="none" dirty="0" smtClean="0">
                <a:solidFill>
                  <a:prstClr val="black"/>
                </a:solidFill>
                <a:latin typeface="Calibri"/>
              </a:rPr>
              <a:t> ordinario dei residui, sulla base dei SAL</a:t>
            </a:r>
          </a:p>
        </p:txBody>
      </p:sp>
      <p:sp>
        <p:nvSpPr>
          <p:cNvPr id="6" name="CasellaDiTesto 5"/>
          <p:cNvSpPr txBox="1"/>
          <p:nvPr/>
        </p:nvSpPr>
        <p:spPr>
          <a:xfrm>
            <a:off x="1324270" y="5562316"/>
            <a:ext cx="4098837" cy="307777"/>
          </a:xfrm>
          <a:prstGeom prst="rect">
            <a:avLst/>
          </a:prstGeom>
          <a:noFill/>
          <a:ln>
            <a:solidFill>
              <a:schemeClr val="accent2">
                <a:lumMod val="75000"/>
              </a:schemeClr>
            </a:solidFill>
          </a:ln>
        </p:spPr>
        <p:txBody>
          <a:bodyPr wrap="square" rtlCol="0">
            <a:spAutoFit/>
          </a:bodyPr>
          <a:lstStyle/>
          <a:p>
            <a:pPr defTabSz="457200" fontAlgn="auto">
              <a:spcBef>
                <a:spcPts val="0"/>
              </a:spcBef>
              <a:spcAft>
                <a:spcPts val="0"/>
              </a:spcAft>
            </a:pPr>
            <a:r>
              <a:rPr lang="it-IT" sz="1400" b="1" u="none" dirty="0" smtClean="0">
                <a:solidFill>
                  <a:prstClr val="black"/>
                </a:solidFill>
                <a:latin typeface="Calibri"/>
              </a:rPr>
              <a:t>eccezione: Servizi conto terzi e PDG</a:t>
            </a:r>
            <a:endParaRPr lang="it-IT" sz="1400" b="1" u="none" dirty="0">
              <a:solidFill>
                <a:prstClr val="black"/>
              </a:solidFill>
              <a:latin typeface="Calibri"/>
            </a:endParaRPr>
          </a:p>
        </p:txBody>
      </p:sp>
      <p:cxnSp>
        <p:nvCxnSpPr>
          <p:cNvPr id="7" name="Connettore 7 6"/>
          <p:cNvCxnSpPr>
            <a:stCxn id="5" idx="1"/>
          </p:cNvCxnSpPr>
          <p:nvPr/>
        </p:nvCxnSpPr>
        <p:spPr bwMode="auto">
          <a:xfrm rot="10800000" flipV="1">
            <a:off x="5239610" y="4323771"/>
            <a:ext cx="296782" cy="1249838"/>
          </a:xfrm>
          <a:prstGeom prst="curvedConnector2">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02530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6"/>
          <p:cNvSpPr>
            <a:spLocks noChangeArrowheads="1"/>
          </p:cNvSpPr>
          <p:nvPr/>
        </p:nvSpPr>
        <p:spPr bwMode="auto">
          <a:xfrm>
            <a:off x="1208943" y="142876"/>
            <a:ext cx="8064537" cy="10156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defTabSz="457200" fontAlgn="auto">
              <a:spcBef>
                <a:spcPts val="0"/>
              </a:spcBef>
              <a:spcAft>
                <a:spcPts val="0"/>
              </a:spcAft>
            </a:pPr>
            <a:r>
              <a:rPr lang="it-IT" sz="2200" b="1" u="none" dirty="0">
                <a:solidFill>
                  <a:srgbClr val="CC0000"/>
                </a:solidFill>
                <a:latin typeface="Calibri" panose="020F0502020204030204" pitchFamily="34" charset="0"/>
                <a:cs typeface="Calibri" panose="020F0502020204030204" pitchFamily="34" charset="0"/>
              </a:rPr>
              <a:t>IL PRINCIPIO DI COMPETENZA FINANZIARIA POTENZIATA</a:t>
            </a:r>
          </a:p>
          <a:p>
            <a:pPr lvl="1" defTabSz="457200" fontAlgn="auto">
              <a:spcBef>
                <a:spcPts val="0"/>
              </a:spcBef>
              <a:spcAft>
                <a:spcPts val="0"/>
              </a:spcAft>
            </a:pPr>
            <a:r>
              <a:rPr lang="it-IT" sz="2200" b="1" u="none" dirty="0">
                <a:solidFill>
                  <a:srgbClr val="CC0000"/>
                </a:solidFill>
                <a:latin typeface="Calibri" panose="020F0502020204030204" pitchFamily="34" charset="0"/>
                <a:cs typeface="Calibri" panose="020F0502020204030204" pitchFamily="34" charset="0"/>
              </a:rPr>
              <a:t>PRINCIPALI EFFETTI</a:t>
            </a:r>
          </a:p>
          <a:p>
            <a:pPr lvl="1" defTabSz="457200" fontAlgn="auto">
              <a:spcBef>
                <a:spcPts val="0"/>
              </a:spcBef>
              <a:spcAft>
                <a:spcPts val="0"/>
              </a:spcAft>
            </a:pPr>
            <a:endParaRPr lang="it-IT" sz="2200" b="1" u="none" dirty="0">
              <a:solidFill>
                <a:srgbClr val="CC0000"/>
              </a:solidFill>
              <a:latin typeface="Calibri" panose="020F0502020204030204" pitchFamily="34" charset="0"/>
              <a:cs typeface="Calibri" panose="020F0502020204030204" pitchFamily="34" charset="0"/>
            </a:endParaRPr>
          </a:p>
        </p:txBody>
      </p:sp>
      <p:sp>
        <p:nvSpPr>
          <p:cNvPr id="3" name="Rettangolo 2"/>
          <p:cNvSpPr>
            <a:spLocks noChangeArrowheads="1"/>
          </p:cNvSpPr>
          <p:nvPr/>
        </p:nvSpPr>
        <p:spPr bwMode="auto">
          <a:xfrm>
            <a:off x="2576736" y="1058445"/>
            <a:ext cx="746114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defTabSz="457200" eaLnBrk="0" fontAlgn="ctr" hangingPunct="0">
              <a:spcBef>
                <a:spcPts val="0"/>
              </a:spcBef>
              <a:spcAft>
                <a:spcPts val="0"/>
              </a:spcAft>
            </a:pPr>
            <a:r>
              <a:rPr lang="it-IT" sz="2400" b="1" u="none" dirty="0" smtClean="0">
                <a:solidFill>
                  <a:srgbClr val="FF0000"/>
                </a:solidFill>
                <a:latin typeface="Calibri"/>
              </a:rPr>
              <a:t>SULLE ENTRATE</a:t>
            </a:r>
          </a:p>
          <a:p>
            <a:pPr marL="0" lvl="1" defTabSz="457200" eaLnBrk="0" fontAlgn="ctr" hangingPunct="0">
              <a:spcBef>
                <a:spcPts val="0"/>
              </a:spcBef>
              <a:spcAft>
                <a:spcPts val="0"/>
              </a:spcAft>
            </a:pPr>
            <a:r>
              <a:rPr lang="it-IT" sz="2400" b="1" u="none" dirty="0" smtClean="0">
                <a:solidFill>
                  <a:srgbClr val="FF0000"/>
                </a:solidFill>
                <a:latin typeface="Calibri"/>
              </a:rPr>
              <a:t> </a:t>
            </a:r>
            <a:endParaRPr lang="it-IT" sz="2400" u="none" dirty="0">
              <a:solidFill>
                <a:prstClr val="black"/>
              </a:solidFill>
              <a:latin typeface="Calibri"/>
            </a:endParaRPr>
          </a:p>
        </p:txBody>
      </p:sp>
      <p:graphicFrame>
        <p:nvGraphicFramePr>
          <p:cNvPr id="5" name="Tabella 4"/>
          <p:cNvGraphicFramePr>
            <a:graphicFrameLocks noGrp="1"/>
          </p:cNvGraphicFramePr>
          <p:nvPr>
            <p:extLst>
              <p:ext uri="{D42A27DB-BD31-4B8C-83A1-F6EECF244321}">
                <p14:modId xmlns:p14="http://schemas.microsoft.com/office/powerpoint/2010/main" val="401596408"/>
              </p:ext>
            </p:extLst>
          </p:nvPr>
        </p:nvGraphicFramePr>
        <p:xfrm>
          <a:off x="1208943" y="1998663"/>
          <a:ext cx="8352569" cy="4577080"/>
        </p:xfrm>
        <a:graphic>
          <a:graphicData uri="http://schemas.openxmlformats.org/drawingml/2006/table">
            <a:tbl>
              <a:tblPr firstRow="1" bandRow="1"/>
              <a:tblGrid>
                <a:gridCol w="2977154"/>
                <a:gridCol w="5375415"/>
              </a:tblGrid>
              <a:tr h="370840">
                <a:tc>
                  <a:txBody>
                    <a:bodyPr/>
                    <a:lstStyle>
                      <a:lvl1pPr marL="0" algn="l" defTabSz="914400" rtl="0" eaLnBrk="1" latinLnBrk="0" hangingPunct="1">
                        <a:defRPr sz="1800" b="1" kern="1200">
                          <a:solidFill>
                            <a:schemeClr val="tx1"/>
                          </a:solidFill>
                          <a:latin typeface="Calibri"/>
                          <a:ea typeface=""/>
                          <a:cs typeface=""/>
                        </a:defRPr>
                      </a:lvl1pPr>
                      <a:lvl2pPr marL="457200" algn="l" defTabSz="914400" rtl="0" eaLnBrk="1" latinLnBrk="0" hangingPunct="1">
                        <a:defRPr sz="1800" b="1" kern="1200">
                          <a:solidFill>
                            <a:schemeClr val="tx1"/>
                          </a:solidFill>
                          <a:latin typeface="Calibri"/>
                          <a:ea typeface=""/>
                          <a:cs typeface=""/>
                        </a:defRPr>
                      </a:lvl2pPr>
                      <a:lvl3pPr marL="914400" algn="l" defTabSz="914400" rtl="0" eaLnBrk="1" latinLnBrk="0" hangingPunct="1">
                        <a:defRPr sz="1800" b="1" kern="1200">
                          <a:solidFill>
                            <a:schemeClr val="tx1"/>
                          </a:solidFill>
                          <a:latin typeface="Calibri"/>
                          <a:ea typeface=""/>
                          <a:cs typeface=""/>
                        </a:defRPr>
                      </a:lvl3pPr>
                      <a:lvl4pPr marL="1371600" algn="l" defTabSz="914400" rtl="0" eaLnBrk="1" latinLnBrk="0" hangingPunct="1">
                        <a:defRPr sz="1800" b="1" kern="1200">
                          <a:solidFill>
                            <a:schemeClr val="tx1"/>
                          </a:solidFill>
                          <a:latin typeface="Calibri"/>
                          <a:ea typeface=""/>
                          <a:cs typeface=""/>
                        </a:defRPr>
                      </a:lvl4pPr>
                      <a:lvl5pPr marL="1828800" algn="l" defTabSz="914400" rtl="0" eaLnBrk="1" latinLnBrk="0" hangingPunct="1">
                        <a:defRPr sz="1800" b="1" kern="1200">
                          <a:solidFill>
                            <a:schemeClr val="tx1"/>
                          </a:solidFill>
                          <a:latin typeface="Calibri"/>
                          <a:ea typeface=""/>
                          <a:cs typeface=""/>
                        </a:defRPr>
                      </a:lvl5pPr>
                      <a:lvl6pPr marL="2286000" algn="l" defTabSz="914400" rtl="0" eaLnBrk="1" latinLnBrk="0" hangingPunct="1">
                        <a:defRPr sz="1800" b="1" kern="1200">
                          <a:solidFill>
                            <a:schemeClr val="tx1"/>
                          </a:solidFill>
                          <a:latin typeface="Calibri"/>
                          <a:ea typeface=""/>
                          <a:cs typeface=""/>
                        </a:defRPr>
                      </a:lvl6pPr>
                      <a:lvl7pPr marL="2743200" algn="l" defTabSz="914400" rtl="0" eaLnBrk="1" latinLnBrk="0" hangingPunct="1">
                        <a:defRPr sz="1800" b="1" kern="1200">
                          <a:solidFill>
                            <a:schemeClr val="tx1"/>
                          </a:solidFill>
                          <a:latin typeface="Calibri"/>
                          <a:ea typeface=""/>
                          <a:cs typeface=""/>
                        </a:defRPr>
                      </a:lvl7pPr>
                      <a:lvl8pPr marL="3200400" algn="l" defTabSz="914400" rtl="0" eaLnBrk="1" latinLnBrk="0" hangingPunct="1">
                        <a:defRPr sz="1800" b="1" kern="1200">
                          <a:solidFill>
                            <a:schemeClr val="tx1"/>
                          </a:solidFill>
                          <a:latin typeface="Calibri"/>
                          <a:ea typeface=""/>
                          <a:cs typeface=""/>
                        </a:defRPr>
                      </a:lvl8pPr>
                      <a:lvl9pPr marL="3657600" algn="l" defTabSz="914400" rtl="0" eaLnBrk="1" latinLnBrk="0" hangingPunct="1">
                        <a:defRPr sz="1800" b="1" kern="1200">
                          <a:solidFill>
                            <a:schemeClr val="tx1"/>
                          </a:solidFill>
                          <a:latin typeface="Calibri"/>
                          <a:ea typeface=""/>
                          <a:cs typeface=""/>
                        </a:defRPr>
                      </a:lvl9pPr>
                    </a:lstStyle>
                    <a:p>
                      <a:r>
                        <a:rPr lang="it-IT" sz="1800" dirty="0" smtClean="0">
                          <a:latin typeface="Calibri"/>
                          <a:cs typeface="Calibri"/>
                        </a:rPr>
                        <a:t>TIPOLOGIA </a:t>
                      </a:r>
                      <a:r>
                        <a:rPr lang="it-IT" sz="1800" baseline="0" dirty="0" smtClean="0">
                          <a:latin typeface="Calibri"/>
                          <a:cs typeface="Calibri"/>
                        </a:rPr>
                        <a:t>DI ENTRATA</a:t>
                      </a:r>
                      <a:endParaRPr lang="it-IT" sz="1800" dirty="0">
                        <a:latin typeface="Calibri"/>
                        <a:cs typeface="Calibri"/>
                      </a:endParaRPr>
                    </a:p>
                  </a:txBody>
                  <a:tcPr marL="84406" marR="84406">
                    <a:lnL>
                      <a:noFill/>
                    </a:lnL>
                    <a:lnR>
                      <a:noFill/>
                    </a:lnR>
                    <a:lnT w="12700" cmpd="sng">
                      <a:solidFill>
                        <a:srgbClr val="F79646"/>
                      </a:solidFill>
                    </a:lnT>
                    <a:lnB w="12700" cmpd="sng">
                      <a:solidFill>
                        <a:srgbClr val="F7964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ea typeface=""/>
                          <a:cs typeface=""/>
                        </a:defRPr>
                      </a:lvl1pPr>
                      <a:lvl2pPr marL="457200" algn="l" defTabSz="914400" rtl="0" eaLnBrk="1" latinLnBrk="0" hangingPunct="1">
                        <a:defRPr sz="1800" b="1" kern="1200">
                          <a:solidFill>
                            <a:schemeClr val="tx1"/>
                          </a:solidFill>
                          <a:latin typeface="Calibri"/>
                          <a:ea typeface=""/>
                          <a:cs typeface=""/>
                        </a:defRPr>
                      </a:lvl2pPr>
                      <a:lvl3pPr marL="914400" algn="l" defTabSz="914400" rtl="0" eaLnBrk="1" latinLnBrk="0" hangingPunct="1">
                        <a:defRPr sz="1800" b="1" kern="1200">
                          <a:solidFill>
                            <a:schemeClr val="tx1"/>
                          </a:solidFill>
                          <a:latin typeface="Calibri"/>
                          <a:ea typeface=""/>
                          <a:cs typeface=""/>
                        </a:defRPr>
                      </a:lvl3pPr>
                      <a:lvl4pPr marL="1371600" algn="l" defTabSz="914400" rtl="0" eaLnBrk="1" latinLnBrk="0" hangingPunct="1">
                        <a:defRPr sz="1800" b="1" kern="1200">
                          <a:solidFill>
                            <a:schemeClr val="tx1"/>
                          </a:solidFill>
                          <a:latin typeface="Calibri"/>
                          <a:ea typeface=""/>
                          <a:cs typeface=""/>
                        </a:defRPr>
                      </a:lvl4pPr>
                      <a:lvl5pPr marL="1828800" algn="l" defTabSz="914400" rtl="0" eaLnBrk="1" latinLnBrk="0" hangingPunct="1">
                        <a:defRPr sz="1800" b="1" kern="1200">
                          <a:solidFill>
                            <a:schemeClr val="tx1"/>
                          </a:solidFill>
                          <a:latin typeface="Calibri"/>
                          <a:ea typeface=""/>
                          <a:cs typeface=""/>
                        </a:defRPr>
                      </a:lvl5pPr>
                      <a:lvl6pPr marL="2286000" algn="l" defTabSz="914400" rtl="0" eaLnBrk="1" latinLnBrk="0" hangingPunct="1">
                        <a:defRPr sz="1800" b="1" kern="1200">
                          <a:solidFill>
                            <a:schemeClr val="tx1"/>
                          </a:solidFill>
                          <a:latin typeface="Calibri"/>
                          <a:ea typeface=""/>
                          <a:cs typeface=""/>
                        </a:defRPr>
                      </a:lvl6pPr>
                      <a:lvl7pPr marL="2743200" algn="l" defTabSz="914400" rtl="0" eaLnBrk="1" latinLnBrk="0" hangingPunct="1">
                        <a:defRPr sz="1800" b="1" kern="1200">
                          <a:solidFill>
                            <a:schemeClr val="tx1"/>
                          </a:solidFill>
                          <a:latin typeface="Calibri"/>
                          <a:ea typeface=""/>
                          <a:cs typeface=""/>
                        </a:defRPr>
                      </a:lvl7pPr>
                      <a:lvl8pPr marL="3200400" algn="l" defTabSz="914400" rtl="0" eaLnBrk="1" latinLnBrk="0" hangingPunct="1">
                        <a:defRPr sz="1800" b="1" kern="1200">
                          <a:solidFill>
                            <a:schemeClr val="tx1"/>
                          </a:solidFill>
                          <a:latin typeface="Calibri"/>
                          <a:ea typeface=""/>
                          <a:cs typeface=""/>
                        </a:defRPr>
                      </a:lvl8pPr>
                      <a:lvl9pPr marL="3657600" algn="l" defTabSz="914400" rtl="0" eaLnBrk="1" latinLnBrk="0" hangingPunct="1">
                        <a:defRPr sz="1800" b="1" kern="1200">
                          <a:solidFill>
                            <a:schemeClr val="tx1"/>
                          </a:solidFill>
                          <a:latin typeface="Calibri"/>
                          <a:ea typeface=""/>
                          <a:cs typeface=""/>
                        </a:defRPr>
                      </a:lvl9pPr>
                    </a:lstStyle>
                    <a:p>
                      <a:r>
                        <a:rPr lang="it-IT" sz="1800" dirty="0" smtClean="0">
                          <a:latin typeface="Calibri"/>
                          <a:cs typeface="Calibri"/>
                        </a:rPr>
                        <a:t>IMPUTAZIONE ACCERTAMENTO</a:t>
                      </a:r>
                      <a:endParaRPr lang="it-IT" sz="1800" dirty="0">
                        <a:latin typeface="Calibri"/>
                        <a:cs typeface="Calibri"/>
                      </a:endParaRPr>
                    </a:p>
                  </a:txBody>
                  <a:tcPr marL="84406" marR="84406">
                    <a:lnL>
                      <a:noFill/>
                    </a:lnL>
                    <a:lnR>
                      <a:noFill/>
                    </a:lnR>
                    <a:lnT w="12700" cmpd="sng">
                      <a:solidFill>
                        <a:srgbClr val="F79646"/>
                      </a:solidFill>
                    </a:lnT>
                    <a:lnB w="12700" cmpd="sng">
                      <a:solidFill>
                        <a:srgbClr val="F79646"/>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800" dirty="0" smtClean="0">
                          <a:latin typeface="Calibri"/>
                          <a:cs typeface="Calibri"/>
                        </a:rPr>
                        <a:t>EE</a:t>
                      </a:r>
                      <a:r>
                        <a:rPr lang="it-IT" sz="1800" baseline="0" dirty="0" smtClean="0">
                          <a:latin typeface="Calibri"/>
                          <a:cs typeface="Calibri"/>
                        </a:rPr>
                        <a:t> rateizzate</a:t>
                      </a:r>
                      <a:endParaRPr lang="it-IT" sz="1800" dirty="0">
                        <a:latin typeface="Calibri"/>
                        <a:cs typeface="Calibri"/>
                      </a:endParaRPr>
                    </a:p>
                  </a:txBody>
                  <a:tcPr marL="84406" marR="84406" anchor="ctr">
                    <a:lnL>
                      <a:noFill/>
                    </a:lnL>
                    <a:lnR>
                      <a:noFill/>
                    </a:lnR>
                    <a:lnT w="12700" cmpd="sng">
                      <a:solidFill>
                        <a:srgbClr val="F79646"/>
                      </a:solidFill>
                    </a:lnT>
                    <a:lnB>
                      <a:noFill/>
                    </a:lnB>
                    <a:lnTlToBr w="12700" cmpd="sng">
                      <a:noFill/>
                      <a:prstDash val="solid"/>
                    </a:lnTlToBr>
                    <a:lnBlToTr w="12700" cmpd="sng">
                      <a:noFill/>
                      <a:prstDash val="solid"/>
                    </a:lnBlToTr>
                    <a:solidFill>
                      <a:srgbClr val="F79646">
                        <a:alpha val="2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800" dirty="0" smtClean="0">
                          <a:latin typeface="Calibri"/>
                          <a:cs typeface="Calibri"/>
                        </a:rPr>
                        <a:t>All’esercizio in cui nasce l’obbligazione solo</a:t>
                      </a:r>
                      <a:r>
                        <a:rPr lang="it-IT" sz="1800" baseline="0" dirty="0" smtClean="0">
                          <a:latin typeface="Calibri"/>
                          <a:cs typeface="Calibri"/>
                        </a:rPr>
                        <a:t> se la scadenza dell’ultima rata viene fissata entro i 12 mesi successivi; gli interessi attivi devono essere imputati distintamente.</a:t>
                      </a:r>
                      <a:endParaRPr lang="it-IT" sz="1800" dirty="0">
                        <a:latin typeface="Calibri"/>
                        <a:cs typeface="Calibri"/>
                      </a:endParaRPr>
                    </a:p>
                  </a:txBody>
                  <a:tcPr marL="84406" marR="84406">
                    <a:lnL>
                      <a:noFill/>
                    </a:lnL>
                    <a:lnR>
                      <a:noFill/>
                    </a:lnR>
                    <a:lnT w="12700" cmpd="sng">
                      <a:solidFill>
                        <a:srgbClr val="F79646"/>
                      </a:solidFill>
                    </a:lnT>
                    <a:lnB>
                      <a:noFill/>
                    </a:lnB>
                    <a:lnTlToBr w="12700" cmpd="sng">
                      <a:noFill/>
                      <a:prstDash val="solid"/>
                    </a:lnTlToBr>
                    <a:lnBlToTr w="12700" cmpd="sng">
                      <a:noFill/>
                      <a:prstDash val="solid"/>
                    </a:lnBlToTr>
                    <a:solidFill>
                      <a:srgbClr val="F79646">
                        <a:alpha val="20000"/>
                      </a:srgbClr>
                    </a:solid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800" dirty="0" smtClean="0">
                          <a:latin typeface="Calibri"/>
                          <a:cs typeface="Calibri"/>
                        </a:rPr>
                        <a:t>EE tributarie</a:t>
                      </a:r>
                      <a:r>
                        <a:rPr lang="it-IT" sz="1800" baseline="0" dirty="0" smtClean="0">
                          <a:latin typeface="Calibri"/>
                          <a:cs typeface="Calibri"/>
                        </a:rPr>
                        <a:t> ed </a:t>
                      </a:r>
                      <a:r>
                        <a:rPr lang="it-IT" sz="1800" baseline="0" dirty="0" err="1" smtClean="0">
                          <a:latin typeface="Calibri"/>
                          <a:cs typeface="Calibri"/>
                        </a:rPr>
                        <a:t>extratributarie</a:t>
                      </a:r>
                      <a:endParaRPr lang="it-IT" sz="18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800" dirty="0" smtClean="0">
                          <a:latin typeface="Calibri"/>
                          <a:cs typeface="Calibri"/>
                        </a:rPr>
                        <a:t>All’esercizio di esigibilità</a:t>
                      </a:r>
                      <a:r>
                        <a:rPr lang="it-IT" sz="1800" baseline="0" dirty="0" smtClean="0">
                          <a:latin typeface="Calibri"/>
                          <a:cs typeface="Calibri"/>
                        </a:rPr>
                        <a:t> del credito.</a:t>
                      </a:r>
                      <a:endParaRPr lang="it-IT" sz="18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noFill/>
                  </a:tcPr>
                </a:tc>
              </a:tr>
              <a:tr h="47732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800" dirty="0" smtClean="0">
                          <a:latin typeface="Calibri"/>
                          <a:cs typeface="Calibri"/>
                        </a:rPr>
                        <a:t>EE da trasferimenti</a:t>
                      </a:r>
                      <a:r>
                        <a:rPr lang="it-IT" sz="1800" baseline="0" dirty="0" smtClean="0">
                          <a:latin typeface="Calibri"/>
                          <a:cs typeface="Calibri"/>
                        </a:rPr>
                        <a:t> e contributi provenienti da Amministrazioni Pubbliche che applicano il nuovo principio</a:t>
                      </a:r>
                      <a:endParaRPr lang="it-IT" sz="18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solidFill>
                      <a:srgbClr val="F79646">
                        <a:alpha val="2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800" dirty="0" smtClean="0">
                          <a:latin typeface="Calibri"/>
                          <a:cs typeface="Calibri"/>
                        </a:rPr>
                        <a:t>All’es.</a:t>
                      </a:r>
                      <a:r>
                        <a:rPr lang="it-IT" sz="1800" baseline="0" dirty="0" smtClean="0">
                          <a:latin typeface="Calibri"/>
                          <a:cs typeface="Calibri"/>
                        </a:rPr>
                        <a:t> in cui è adottato l’atto d’impegno da parte dello Stato, regione….e secondo le scadenze temporali  di erogazione previste</a:t>
                      </a:r>
                      <a:endParaRPr lang="it-IT" sz="18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solidFill>
                      <a:srgbClr val="F79646">
                        <a:alpha val="20000"/>
                      </a:srgbClr>
                    </a:solid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800" dirty="0" smtClean="0">
                          <a:latin typeface="Calibri"/>
                          <a:cs typeface="Calibri"/>
                        </a:rPr>
                        <a:t>EE da trasferimenti</a:t>
                      </a:r>
                      <a:r>
                        <a:rPr lang="it-IT" sz="1800" baseline="0" dirty="0" smtClean="0">
                          <a:latin typeface="Calibri"/>
                          <a:cs typeface="Calibri"/>
                        </a:rPr>
                        <a:t>  provenienti da AAPP che non applicano il nuovo principio</a:t>
                      </a:r>
                      <a:endParaRPr lang="it-IT" sz="18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800" dirty="0" smtClean="0">
                          <a:latin typeface="Calibri"/>
                          <a:cs typeface="Calibri"/>
                        </a:rPr>
                        <a:t>All’es. di esigibilità dell’entrata</a:t>
                      </a:r>
                      <a:endParaRPr lang="it-IT" sz="18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902530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573470391"/>
              </p:ext>
            </p:extLst>
          </p:nvPr>
        </p:nvGraphicFramePr>
        <p:xfrm>
          <a:off x="1208943" y="1998663"/>
          <a:ext cx="7104185" cy="3408481"/>
        </p:xfrm>
        <a:graphic>
          <a:graphicData uri="http://schemas.openxmlformats.org/drawingml/2006/table">
            <a:tbl>
              <a:tblPr firstRow="1" bandRow="1"/>
              <a:tblGrid>
                <a:gridCol w="2532185"/>
                <a:gridCol w="4572000"/>
              </a:tblGrid>
              <a:tr h="370840">
                <a:tc>
                  <a:txBody>
                    <a:bodyPr/>
                    <a:lstStyle>
                      <a:lvl1pPr marL="0" algn="l" defTabSz="914400" rtl="0" eaLnBrk="1" latinLnBrk="0" hangingPunct="1">
                        <a:defRPr sz="1800" b="1" kern="1200">
                          <a:solidFill>
                            <a:schemeClr val="tx1"/>
                          </a:solidFill>
                          <a:latin typeface="Calibri"/>
                          <a:ea typeface=""/>
                          <a:cs typeface=""/>
                        </a:defRPr>
                      </a:lvl1pPr>
                      <a:lvl2pPr marL="457200" algn="l" defTabSz="914400" rtl="0" eaLnBrk="1" latinLnBrk="0" hangingPunct="1">
                        <a:defRPr sz="1800" b="1" kern="1200">
                          <a:solidFill>
                            <a:schemeClr val="tx1"/>
                          </a:solidFill>
                          <a:latin typeface="Calibri"/>
                          <a:ea typeface=""/>
                          <a:cs typeface=""/>
                        </a:defRPr>
                      </a:lvl2pPr>
                      <a:lvl3pPr marL="914400" algn="l" defTabSz="914400" rtl="0" eaLnBrk="1" latinLnBrk="0" hangingPunct="1">
                        <a:defRPr sz="1800" b="1" kern="1200">
                          <a:solidFill>
                            <a:schemeClr val="tx1"/>
                          </a:solidFill>
                          <a:latin typeface="Calibri"/>
                          <a:ea typeface=""/>
                          <a:cs typeface=""/>
                        </a:defRPr>
                      </a:lvl3pPr>
                      <a:lvl4pPr marL="1371600" algn="l" defTabSz="914400" rtl="0" eaLnBrk="1" latinLnBrk="0" hangingPunct="1">
                        <a:defRPr sz="1800" b="1" kern="1200">
                          <a:solidFill>
                            <a:schemeClr val="tx1"/>
                          </a:solidFill>
                          <a:latin typeface="Calibri"/>
                          <a:ea typeface=""/>
                          <a:cs typeface=""/>
                        </a:defRPr>
                      </a:lvl4pPr>
                      <a:lvl5pPr marL="1828800" algn="l" defTabSz="914400" rtl="0" eaLnBrk="1" latinLnBrk="0" hangingPunct="1">
                        <a:defRPr sz="1800" b="1" kern="1200">
                          <a:solidFill>
                            <a:schemeClr val="tx1"/>
                          </a:solidFill>
                          <a:latin typeface="Calibri"/>
                          <a:ea typeface=""/>
                          <a:cs typeface=""/>
                        </a:defRPr>
                      </a:lvl5pPr>
                      <a:lvl6pPr marL="2286000" algn="l" defTabSz="914400" rtl="0" eaLnBrk="1" latinLnBrk="0" hangingPunct="1">
                        <a:defRPr sz="1800" b="1" kern="1200">
                          <a:solidFill>
                            <a:schemeClr val="tx1"/>
                          </a:solidFill>
                          <a:latin typeface="Calibri"/>
                          <a:ea typeface=""/>
                          <a:cs typeface=""/>
                        </a:defRPr>
                      </a:lvl6pPr>
                      <a:lvl7pPr marL="2743200" algn="l" defTabSz="914400" rtl="0" eaLnBrk="1" latinLnBrk="0" hangingPunct="1">
                        <a:defRPr sz="1800" b="1" kern="1200">
                          <a:solidFill>
                            <a:schemeClr val="tx1"/>
                          </a:solidFill>
                          <a:latin typeface="Calibri"/>
                          <a:ea typeface=""/>
                          <a:cs typeface=""/>
                        </a:defRPr>
                      </a:lvl7pPr>
                      <a:lvl8pPr marL="3200400" algn="l" defTabSz="914400" rtl="0" eaLnBrk="1" latinLnBrk="0" hangingPunct="1">
                        <a:defRPr sz="1800" b="1" kern="1200">
                          <a:solidFill>
                            <a:schemeClr val="tx1"/>
                          </a:solidFill>
                          <a:latin typeface="Calibri"/>
                          <a:ea typeface=""/>
                          <a:cs typeface=""/>
                        </a:defRPr>
                      </a:lvl8pPr>
                      <a:lvl9pPr marL="3657600" algn="l" defTabSz="914400" rtl="0" eaLnBrk="1" latinLnBrk="0" hangingPunct="1">
                        <a:defRPr sz="1800" b="1" kern="1200">
                          <a:solidFill>
                            <a:schemeClr val="tx1"/>
                          </a:solidFill>
                          <a:latin typeface="Calibri"/>
                          <a:ea typeface=""/>
                          <a:cs typeface=""/>
                        </a:defRPr>
                      </a:lvl9pPr>
                    </a:lstStyle>
                    <a:p>
                      <a:r>
                        <a:rPr lang="it-IT" sz="1600" dirty="0" smtClean="0">
                          <a:latin typeface="Calibri"/>
                          <a:cs typeface="Calibri"/>
                        </a:rPr>
                        <a:t>TIPOLOGIA </a:t>
                      </a:r>
                      <a:r>
                        <a:rPr lang="it-IT" sz="1600" baseline="0" dirty="0" smtClean="0">
                          <a:latin typeface="Calibri"/>
                          <a:cs typeface="Calibri"/>
                        </a:rPr>
                        <a:t>DI SPESA</a:t>
                      </a:r>
                      <a:endParaRPr lang="it-IT" sz="1600" dirty="0">
                        <a:latin typeface="Calibri"/>
                        <a:cs typeface="Calibri"/>
                      </a:endParaRPr>
                    </a:p>
                  </a:txBody>
                  <a:tcPr marL="84406" marR="84406">
                    <a:lnL>
                      <a:noFill/>
                    </a:lnL>
                    <a:lnR>
                      <a:noFill/>
                    </a:lnR>
                    <a:lnT w="12700" cmpd="sng">
                      <a:solidFill>
                        <a:srgbClr val="F79646"/>
                      </a:solidFill>
                    </a:lnT>
                    <a:lnB w="12700" cmpd="sng">
                      <a:solidFill>
                        <a:srgbClr val="F7964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Calibri"/>
                          <a:ea typeface=""/>
                          <a:cs typeface=""/>
                        </a:defRPr>
                      </a:lvl1pPr>
                      <a:lvl2pPr marL="457200" algn="l" defTabSz="914400" rtl="0" eaLnBrk="1" latinLnBrk="0" hangingPunct="1">
                        <a:defRPr sz="1800" b="1" kern="1200">
                          <a:solidFill>
                            <a:schemeClr val="tx1"/>
                          </a:solidFill>
                          <a:latin typeface="Calibri"/>
                          <a:ea typeface=""/>
                          <a:cs typeface=""/>
                        </a:defRPr>
                      </a:lvl2pPr>
                      <a:lvl3pPr marL="914400" algn="l" defTabSz="914400" rtl="0" eaLnBrk="1" latinLnBrk="0" hangingPunct="1">
                        <a:defRPr sz="1800" b="1" kern="1200">
                          <a:solidFill>
                            <a:schemeClr val="tx1"/>
                          </a:solidFill>
                          <a:latin typeface="Calibri"/>
                          <a:ea typeface=""/>
                          <a:cs typeface=""/>
                        </a:defRPr>
                      </a:lvl3pPr>
                      <a:lvl4pPr marL="1371600" algn="l" defTabSz="914400" rtl="0" eaLnBrk="1" latinLnBrk="0" hangingPunct="1">
                        <a:defRPr sz="1800" b="1" kern="1200">
                          <a:solidFill>
                            <a:schemeClr val="tx1"/>
                          </a:solidFill>
                          <a:latin typeface="Calibri"/>
                          <a:ea typeface=""/>
                          <a:cs typeface=""/>
                        </a:defRPr>
                      </a:lvl4pPr>
                      <a:lvl5pPr marL="1828800" algn="l" defTabSz="914400" rtl="0" eaLnBrk="1" latinLnBrk="0" hangingPunct="1">
                        <a:defRPr sz="1800" b="1" kern="1200">
                          <a:solidFill>
                            <a:schemeClr val="tx1"/>
                          </a:solidFill>
                          <a:latin typeface="Calibri"/>
                          <a:ea typeface=""/>
                          <a:cs typeface=""/>
                        </a:defRPr>
                      </a:lvl5pPr>
                      <a:lvl6pPr marL="2286000" algn="l" defTabSz="914400" rtl="0" eaLnBrk="1" latinLnBrk="0" hangingPunct="1">
                        <a:defRPr sz="1800" b="1" kern="1200">
                          <a:solidFill>
                            <a:schemeClr val="tx1"/>
                          </a:solidFill>
                          <a:latin typeface="Calibri"/>
                          <a:ea typeface=""/>
                          <a:cs typeface=""/>
                        </a:defRPr>
                      </a:lvl6pPr>
                      <a:lvl7pPr marL="2743200" algn="l" defTabSz="914400" rtl="0" eaLnBrk="1" latinLnBrk="0" hangingPunct="1">
                        <a:defRPr sz="1800" b="1" kern="1200">
                          <a:solidFill>
                            <a:schemeClr val="tx1"/>
                          </a:solidFill>
                          <a:latin typeface="Calibri"/>
                          <a:ea typeface=""/>
                          <a:cs typeface=""/>
                        </a:defRPr>
                      </a:lvl7pPr>
                      <a:lvl8pPr marL="3200400" algn="l" defTabSz="914400" rtl="0" eaLnBrk="1" latinLnBrk="0" hangingPunct="1">
                        <a:defRPr sz="1800" b="1" kern="1200">
                          <a:solidFill>
                            <a:schemeClr val="tx1"/>
                          </a:solidFill>
                          <a:latin typeface="Calibri"/>
                          <a:ea typeface=""/>
                          <a:cs typeface=""/>
                        </a:defRPr>
                      </a:lvl8pPr>
                      <a:lvl9pPr marL="3657600" algn="l" defTabSz="914400" rtl="0" eaLnBrk="1" latinLnBrk="0" hangingPunct="1">
                        <a:defRPr sz="1800" b="1" kern="1200">
                          <a:solidFill>
                            <a:schemeClr val="tx1"/>
                          </a:solidFill>
                          <a:latin typeface="Calibri"/>
                          <a:ea typeface=""/>
                          <a:cs typeface=""/>
                        </a:defRPr>
                      </a:lvl9pPr>
                    </a:lstStyle>
                    <a:p>
                      <a:r>
                        <a:rPr lang="it-IT" sz="1600" dirty="0" smtClean="0">
                          <a:latin typeface="Calibri"/>
                          <a:cs typeface="Calibri"/>
                        </a:rPr>
                        <a:t>IMPUTAZIONE IMPEGNO</a:t>
                      </a:r>
                      <a:endParaRPr lang="it-IT" sz="1600" dirty="0">
                        <a:latin typeface="Calibri"/>
                        <a:cs typeface="Calibri"/>
                      </a:endParaRPr>
                    </a:p>
                  </a:txBody>
                  <a:tcPr marL="84406" marR="84406">
                    <a:lnL>
                      <a:noFill/>
                    </a:lnL>
                    <a:lnR>
                      <a:noFill/>
                    </a:lnR>
                    <a:lnT w="12700" cmpd="sng">
                      <a:solidFill>
                        <a:srgbClr val="F79646"/>
                      </a:solidFill>
                    </a:lnT>
                    <a:lnB w="12700" cmpd="sng">
                      <a:solidFill>
                        <a:srgbClr val="F79646"/>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600" dirty="0" smtClean="0">
                          <a:latin typeface="Calibri"/>
                          <a:cs typeface="Calibri"/>
                        </a:rPr>
                        <a:t>Personale</a:t>
                      </a:r>
                      <a:endParaRPr lang="it-IT" sz="1600" dirty="0">
                        <a:latin typeface="Calibri"/>
                        <a:cs typeface="Calibri"/>
                      </a:endParaRPr>
                    </a:p>
                  </a:txBody>
                  <a:tcPr marL="84406" marR="84406">
                    <a:lnL>
                      <a:noFill/>
                    </a:lnL>
                    <a:lnR>
                      <a:noFill/>
                    </a:lnR>
                    <a:lnT w="12700" cmpd="sng">
                      <a:solidFill>
                        <a:srgbClr val="F79646"/>
                      </a:solidFill>
                    </a:lnT>
                    <a:lnB>
                      <a:noFill/>
                    </a:lnB>
                    <a:lnTlToBr w="12700" cmpd="sng">
                      <a:noFill/>
                      <a:prstDash val="solid"/>
                    </a:lnTlToBr>
                    <a:lnBlToTr w="12700" cmpd="sng">
                      <a:noFill/>
                      <a:prstDash val="solid"/>
                    </a:lnBlToTr>
                    <a:solidFill>
                      <a:srgbClr val="F79646">
                        <a:alpha val="2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600" dirty="0" smtClean="0">
                          <a:latin typeface="Calibri"/>
                          <a:cs typeface="Calibri"/>
                        </a:rPr>
                        <a:t>Tabellare nell’esercizio; Trattamento Accessorio</a:t>
                      </a:r>
                      <a:r>
                        <a:rPr lang="it-IT" sz="1600" baseline="0" dirty="0" smtClean="0">
                          <a:latin typeface="Calibri"/>
                          <a:cs typeface="Calibri"/>
                        </a:rPr>
                        <a:t> nell’esercizio di corresponsione</a:t>
                      </a:r>
                      <a:endParaRPr lang="it-IT" sz="1600" dirty="0">
                        <a:latin typeface="Calibri"/>
                        <a:cs typeface="Calibri"/>
                      </a:endParaRPr>
                    </a:p>
                  </a:txBody>
                  <a:tcPr marL="84406" marR="84406">
                    <a:lnL>
                      <a:noFill/>
                    </a:lnL>
                    <a:lnR>
                      <a:noFill/>
                    </a:lnR>
                    <a:lnT w="12700" cmpd="sng">
                      <a:solidFill>
                        <a:srgbClr val="F79646"/>
                      </a:solidFill>
                    </a:lnT>
                    <a:lnB>
                      <a:noFill/>
                    </a:lnB>
                    <a:lnTlToBr w="12700" cmpd="sng">
                      <a:noFill/>
                      <a:prstDash val="solid"/>
                    </a:lnTlToBr>
                    <a:lnBlToTr w="12700" cmpd="sng">
                      <a:noFill/>
                      <a:prstDash val="solid"/>
                    </a:lnBlToTr>
                    <a:solidFill>
                      <a:srgbClr val="F79646">
                        <a:alpha val="20000"/>
                      </a:srgbClr>
                    </a:solid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600" dirty="0" smtClean="0">
                          <a:latin typeface="Calibri"/>
                          <a:cs typeface="Calibri"/>
                        </a:rPr>
                        <a:t>Acquisto</a:t>
                      </a:r>
                      <a:r>
                        <a:rPr lang="it-IT" sz="1600" baseline="0" dirty="0" smtClean="0">
                          <a:latin typeface="Calibri"/>
                          <a:cs typeface="Calibri"/>
                        </a:rPr>
                        <a:t> di Beni e Servizi</a:t>
                      </a:r>
                      <a:endParaRPr lang="it-IT" sz="16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600" dirty="0" smtClean="0">
                          <a:latin typeface="Calibri"/>
                          <a:cs typeface="Calibri"/>
                        </a:rPr>
                        <a:t>Nel</a:t>
                      </a:r>
                      <a:r>
                        <a:rPr lang="it-IT" sz="1600" baseline="0" dirty="0" smtClean="0">
                          <a:latin typeface="Calibri"/>
                          <a:cs typeface="Calibri"/>
                        </a:rPr>
                        <a:t> momento di adempimento della prestazione. Per la quota annuale nel caso di prestazione pluriennale</a:t>
                      </a:r>
                      <a:endParaRPr lang="it-IT" sz="16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noFill/>
                  </a:tcPr>
                </a:tc>
              </a:tr>
              <a:tr h="47732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600" dirty="0" smtClean="0">
                          <a:latin typeface="Calibri"/>
                          <a:cs typeface="Calibri"/>
                        </a:rPr>
                        <a:t>Utilizzo Beni</a:t>
                      </a:r>
                      <a:r>
                        <a:rPr lang="it-IT" sz="1600" baseline="0" dirty="0" smtClean="0">
                          <a:latin typeface="Calibri"/>
                          <a:cs typeface="Calibri"/>
                        </a:rPr>
                        <a:t> di Terzi</a:t>
                      </a:r>
                      <a:endParaRPr lang="it-IT" sz="16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solidFill>
                      <a:srgbClr val="F79646">
                        <a:alpha val="2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600" dirty="0" smtClean="0">
                          <a:latin typeface="Calibri"/>
                          <a:cs typeface="Calibri"/>
                        </a:rPr>
                        <a:t>Scadenza</a:t>
                      </a:r>
                      <a:r>
                        <a:rPr lang="it-IT" sz="1600" baseline="0" dirty="0" smtClean="0">
                          <a:latin typeface="Calibri"/>
                          <a:cs typeface="Calibri"/>
                        </a:rPr>
                        <a:t> obbligazione giuridica</a:t>
                      </a:r>
                      <a:endParaRPr lang="it-IT" sz="16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solidFill>
                      <a:srgbClr val="F79646">
                        <a:alpha val="20000"/>
                      </a:srgbClr>
                    </a:solid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600" dirty="0" smtClean="0">
                          <a:latin typeface="Calibri"/>
                          <a:cs typeface="Calibri"/>
                        </a:rPr>
                        <a:t>Trasferimenti</a:t>
                      </a:r>
                      <a:r>
                        <a:rPr lang="it-IT" sz="1600" baseline="0" dirty="0" smtClean="0">
                          <a:latin typeface="Calibri"/>
                          <a:cs typeface="Calibri"/>
                        </a:rPr>
                        <a:t> Correnti e in Conto Capitale</a:t>
                      </a:r>
                      <a:endParaRPr lang="it-IT" sz="16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600" dirty="0" smtClean="0">
                          <a:latin typeface="Calibri"/>
                          <a:cs typeface="Calibri"/>
                        </a:rPr>
                        <a:t>Nell’esercizio</a:t>
                      </a:r>
                      <a:r>
                        <a:rPr lang="it-IT" sz="1600" baseline="0" dirty="0" smtClean="0">
                          <a:latin typeface="Calibri"/>
                          <a:cs typeface="Calibri"/>
                        </a:rPr>
                        <a:t> in cui viene adottato l’atto amministrativo (salvo nel caso in cui l’atto preveda delle scadenze in esercizi diversi)</a:t>
                      </a:r>
                      <a:endParaRPr lang="it-IT" sz="1600" dirty="0">
                        <a:latin typeface="Calibri"/>
                        <a:cs typeface="Calibri"/>
                      </a:endParaRPr>
                    </a:p>
                  </a:txBody>
                  <a:tcPr marL="84406" marR="84406">
                    <a:lnL>
                      <a:noFill/>
                    </a:lnL>
                    <a:lnR>
                      <a:noFill/>
                    </a:lnR>
                    <a:lnT>
                      <a:noFill/>
                    </a:lnT>
                    <a:lnB>
                      <a:no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600" dirty="0" smtClean="0">
                          <a:latin typeface="Calibri"/>
                          <a:cs typeface="Calibri"/>
                        </a:rPr>
                        <a:t>Interessi passivi</a:t>
                      </a:r>
                      <a:endParaRPr lang="it-IT" sz="1600" dirty="0">
                        <a:latin typeface="Calibri"/>
                        <a:cs typeface="Calibri"/>
                      </a:endParaRPr>
                    </a:p>
                  </a:txBody>
                  <a:tcPr marL="84406" marR="84406">
                    <a:lnL>
                      <a:noFill/>
                    </a:lnL>
                    <a:lnR>
                      <a:noFill/>
                    </a:lnR>
                    <a:lnT>
                      <a:noFill/>
                    </a:lnT>
                    <a:lnB w="12700" cmpd="sng">
                      <a:solidFill>
                        <a:srgbClr val="F79646"/>
                      </a:solidFill>
                    </a:lnB>
                    <a:lnTlToBr w="12700" cmpd="sng">
                      <a:noFill/>
                      <a:prstDash val="solid"/>
                    </a:lnTlToBr>
                    <a:lnBlToTr w="12700" cmpd="sng">
                      <a:noFill/>
                      <a:prstDash val="solid"/>
                    </a:lnBlToTr>
                    <a:solidFill>
                      <a:srgbClr val="F79646">
                        <a:alpha val="2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it-IT" sz="1600" dirty="0" smtClean="0">
                          <a:latin typeface="Calibri"/>
                          <a:cs typeface="Calibri"/>
                        </a:rPr>
                        <a:t>Scadenza obbligazione giuridica. In caso di indebitamento,</a:t>
                      </a:r>
                      <a:r>
                        <a:rPr lang="it-IT" sz="1600" baseline="0" dirty="0" smtClean="0">
                          <a:latin typeface="Calibri"/>
                          <a:cs typeface="Calibri"/>
                        </a:rPr>
                        <a:t> secondo piano di ammortamento</a:t>
                      </a:r>
                      <a:endParaRPr lang="it-IT" sz="1600" dirty="0">
                        <a:latin typeface="Calibri"/>
                        <a:cs typeface="Calibri"/>
                      </a:endParaRPr>
                    </a:p>
                  </a:txBody>
                  <a:tcPr marL="84406" marR="84406">
                    <a:lnL>
                      <a:noFill/>
                    </a:lnL>
                    <a:lnR>
                      <a:noFill/>
                    </a:lnR>
                    <a:lnT>
                      <a:noFill/>
                    </a:lnT>
                    <a:lnB w="12700" cmpd="sng">
                      <a:solidFill>
                        <a:srgbClr val="F79646"/>
                      </a:solidFill>
                    </a:lnB>
                    <a:lnTlToBr w="12700" cmpd="sng">
                      <a:noFill/>
                      <a:prstDash val="solid"/>
                    </a:lnTlToBr>
                    <a:lnBlToTr w="12700" cmpd="sng">
                      <a:noFill/>
                      <a:prstDash val="solid"/>
                    </a:lnBlToTr>
                    <a:solidFill>
                      <a:srgbClr val="F79646">
                        <a:alpha val="20000"/>
                      </a:srgbClr>
                    </a:solidFill>
                  </a:tcPr>
                </a:tc>
              </a:tr>
            </a:tbl>
          </a:graphicData>
        </a:graphic>
      </p:graphicFrame>
      <p:sp>
        <p:nvSpPr>
          <p:cNvPr id="3" name="Rettangolo 2"/>
          <p:cNvSpPr/>
          <p:nvPr/>
        </p:nvSpPr>
        <p:spPr>
          <a:xfrm>
            <a:off x="1231929" y="5589240"/>
            <a:ext cx="7527613" cy="784830"/>
          </a:xfrm>
          <a:prstGeom prst="rect">
            <a:avLst/>
          </a:prstGeom>
          <a:ln>
            <a:solidFill>
              <a:srgbClr val="C0504D">
                <a:lumMod val="60000"/>
                <a:lumOff val="40000"/>
              </a:srgbClr>
            </a:solidFill>
          </a:ln>
        </p:spPr>
        <p:txBody>
          <a:bodyPr wrap="square">
            <a:spAutoFit/>
          </a:bodyPr>
          <a:lstStyle/>
          <a:p>
            <a:pPr marL="0" marR="0" lvl="1" indent="0" defTabSz="457200" eaLnBrk="0" fontAlgn="ctr" latinLnBrk="0" hangingPunct="0">
              <a:lnSpc>
                <a:spcPct val="100000"/>
              </a:lnSpc>
              <a:spcBef>
                <a:spcPts val="0"/>
              </a:spcBef>
              <a:spcAft>
                <a:spcPts val="0"/>
              </a:spcAft>
              <a:buClrTx/>
              <a:buSzTx/>
              <a:buFontTx/>
              <a:buNone/>
              <a:tabLst/>
              <a:defRPr/>
            </a:pPr>
            <a:r>
              <a:rPr kumimoji="0" lang="it-IT" sz="1500" b="1" i="0" u="none" strike="noStrike" kern="0" cap="none" spc="0" normalizeH="0" baseline="0" noProof="0" dirty="0" smtClean="0">
                <a:ln>
                  <a:noFill/>
                </a:ln>
                <a:solidFill>
                  <a:srgbClr val="FF0000"/>
                </a:solidFill>
                <a:effectLst/>
                <a:uLnTx/>
                <a:uFillTx/>
                <a:latin typeface="Calibri"/>
              </a:rPr>
              <a:t>FOCUS SU SPESE DI PERSONALE per il Trattamento accessorio: </a:t>
            </a:r>
          </a:p>
          <a:p>
            <a:pPr marL="0" marR="0" lvl="1" indent="0" defTabSz="457200" eaLnBrk="0" fontAlgn="ctr" latinLnBrk="0" hangingPunct="0">
              <a:lnSpc>
                <a:spcPct val="100000"/>
              </a:lnSpc>
              <a:spcBef>
                <a:spcPts val="0"/>
              </a:spcBef>
              <a:spcAft>
                <a:spcPts val="0"/>
              </a:spcAft>
              <a:buClrTx/>
              <a:buSzTx/>
              <a:buFontTx/>
              <a:buNone/>
              <a:tabLst/>
              <a:defRPr/>
            </a:pPr>
            <a:r>
              <a:rPr kumimoji="0" lang="it-IT" sz="1500" b="1" i="0" u="none" strike="noStrike" kern="0" cap="none" spc="0" normalizeH="0" baseline="0" noProof="0" dirty="0" smtClean="0">
                <a:ln>
                  <a:noFill/>
                </a:ln>
                <a:solidFill>
                  <a:srgbClr val="FF0000"/>
                </a:solidFill>
                <a:effectLst/>
                <a:uLnTx/>
                <a:uFillTx/>
                <a:latin typeface="Calibri"/>
              </a:rPr>
              <a:t>da impegnato  imputato per competenza economica a impegnato  imputato per esigibilità del pagamento</a:t>
            </a:r>
            <a:endParaRPr kumimoji="0" lang="it-IT" sz="1500" b="0" i="0" u="none" strike="noStrike" kern="0" cap="none" spc="0" normalizeH="0" baseline="0" noProof="0" dirty="0" smtClean="0">
              <a:ln>
                <a:noFill/>
              </a:ln>
              <a:solidFill>
                <a:prstClr val="black"/>
              </a:solidFill>
              <a:effectLst/>
              <a:uLnTx/>
              <a:uFillTx/>
              <a:latin typeface="Calibri"/>
            </a:endParaRPr>
          </a:p>
        </p:txBody>
      </p:sp>
      <p:sp>
        <p:nvSpPr>
          <p:cNvPr id="4" name="Rettangolo 3"/>
          <p:cNvSpPr>
            <a:spLocks noChangeArrowheads="1"/>
          </p:cNvSpPr>
          <p:nvPr/>
        </p:nvSpPr>
        <p:spPr bwMode="auto">
          <a:xfrm>
            <a:off x="1928664" y="1169235"/>
            <a:ext cx="746114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defTabSz="457200" eaLnBrk="0" fontAlgn="ctr" hangingPunct="0">
              <a:spcBef>
                <a:spcPts val="0"/>
              </a:spcBef>
              <a:spcAft>
                <a:spcPts val="0"/>
              </a:spcAft>
            </a:pPr>
            <a:r>
              <a:rPr lang="it-IT" sz="2200" b="1" u="none" dirty="0" smtClean="0">
                <a:solidFill>
                  <a:srgbClr val="FF0000"/>
                </a:solidFill>
                <a:latin typeface="Calibri"/>
              </a:rPr>
              <a:t>SULLE SPESE CORRENTI </a:t>
            </a:r>
            <a:endParaRPr lang="it-IT" sz="2200" u="none" dirty="0">
              <a:solidFill>
                <a:prstClr val="black"/>
              </a:solidFill>
              <a:latin typeface="Calibri"/>
            </a:endParaRPr>
          </a:p>
        </p:txBody>
      </p:sp>
      <p:sp>
        <p:nvSpPr>
          <p:cNvPr id="5" name="Rettangolo 6"/>
          <p:cNvSpPr>
            <a:spLocks noChangeArrowheads="1"/>
          </p:cNvSpPr>
          <p:nvPr/>
        </p:nvSpPr>
        <p:spPr bwMode="auto">
          <a:xfrm>
            <a:off x="1208943" y="142876"/>
            <a:ext cx="8064537" cy="10156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defTabSz="457200" fontAlgn="auto">
              <a:spcBef>
                <a:spcPts val="0"/>
              </a:spcBef>
              <a:spcAft>
                <a:spcPts val="0"/>
              </a:spcAft>
            </a:pPr>
            <a:r>
              <a:rPr lang="it-IT" sz="2200" b="1" u="none" dirty="0">
                <a:solidFill>
                  <a:srgbClr val="CC0000"/>
                </a:solidFill>
                <a:latin typeface="Calibri" panose="020F0502020204030204" pitchFamily="34" charset="0"/>
                <a:cs typeface="Calibri" panose="020F0502020204030204" pitchFamily="34" charset="0"/>
              </a:rPr>
              <a:t>IL PRINCIPIO DI COMPETENZA FINANZIARIA POTENZIATA</a:t>
            </a:r>
          </a:p>
          <a:p>
            <a:pPr lvl="1" defTabSz="457200" fontAlgn="auto">
              <a:spcBef>
                <a:spcPts val="0"/>
              </a:spcBef>
              <a:spcAft>
                <a:spcPts val="0"/>
              </a:spcAft>
            </a:pPr>
            <a:r>
              <a:rPr lang="it-IT" sz="2200" b="1" u="none" dirty="0">
                <a:solidFill>
                  <a:srgbClr val="CC0000"/>
                </a:solidFill>
                <a:latin typeface="Calibri" panose="020F0502020204030204" pitchFamily="34" charset="0"/>
                <a:cs typeface="Calibri" panose="020F0502020204030204" pitchFamily="34" charset="0"/>
              </a:rPr>
              <a:t>PRINCIPALI EFFETTI</a:t>
            </a:r>
          </a:p>
          <a:p>
            <a:pPr lvl="1" defTabSz="457200" fontAlgn="auto">
              <a:spcBef>
                <a:spcPts val="0"/>
              </a:spcBef>
              <a:spcAft>
                <a:spcPts val="0"/>
              </a:spcAft>
            </a:pPr>
            <a:endParaRPr lang="it-IT" sz="2200" b="1" u="none" dirty="0">
              <a:solidFill>
                <a:srgbClr val="CC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2530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098431" y="888430"/>
            <a:ext cx="7807569" cy="1246495"/>
          </a:xfrm>
          <a:prstGeom prst="rect">
            <a:avLst/>
          </a:prstGeom>
          <a:noFill/>
          <a:ln w="9525">
            <a:noFill/>
            <a:miter lim="800000"/>
            <a:headEnd/>
            <a:tailEnd/>
          </a:ln>
        </p:spPr>
        <p:txBody>
          <a:bodyPr>
            <a:spAutoFit/>
          </a:bodyPr>
          <a:lstStyle/>
          <a:p>
            <a:pPr algn="ctr" defTabSz="457200" fontAlgn="auto">
              <a:spcBef>
                <a:spcPts val="0"/>
              </a:spcBef>
              <a:spcAft>
                <a:spcPts val="0"/>
              </a:spcAft>
              <a:defRPr/>
            </a:pPr>
            <a:r>
              <a:rPr lang="it-IT" sz="1500" b="1" u="none" dirty="0" smtClean="0">
                <a:solidFill>
                  <a:srgbClr val="FF0000"/>
                </a:solidFill>
                <a:latin typeface="Calibri"/>
              </a:rPr>
              <a:t>	</a:t>
            </a:r>
            <a:endParaRPr lang="it-IT" sz="1500" b="1" u="none" dirty="0" smtClean="0">
              <a:solidFill>
                <a:srgbClr val="F79646">
                  <a:lumMod val="50000"/>
                </a:srgbClr>
              </a:solidFill>
              <a:latin typeface="Calibri"/>
            </a:endParaRPr>
          </a:p>
          <a:p>
            <a:pPr algn="just" defTabSz="457200" fontAlgn="auto">
              <a:spcBef>
                <a:spcPts val="0"/>
              </a:spcBef>
              <a:spcAft>
                <a:spcPts val="0"/>
              </a:spcAft>
              <a:defRPr/>
            </a:pPr>
            <a:endParaRPr lang="it-IT" sz="1500" u="none" dirty="0">
              <a:solidFill>
                <a:srgbClr val="000000"/>
              </a:solidFill>
              <a:latin typeface="Calibri"/>
            </a:endParaRPr>
          </a:p>
          <a:p>
            <a:pPr algn="just" defTabSz="457200" fontAlgn="auto">
              <a:spcBef>
                <a:spcPts val="0"/>
              </a:spcBef>
              <a:spcAft>
                <a:spcPts val="0"/>
              </a:spcAft>
              <a:defRPr/>
            </a:pPr>
            <a:r>
              <a:rPr lang="it-IT" sz="1500" u="none" dirty="0" smtClean="0">
                <a:solidFill>
                  <a:srgbClr val="000000"/>
                </a:solidFill>
                <a:latin typeface="Calibri"/>
              </a:rPr>
              <a:t>E’ cambiato radicalmente il metodo di contabilizzazione:</a:t>
            </a:r>
          </a:p>
          <a:p>
            <a:pPr algn="just" defTabSz="457200" fontAlgn="auto">
              <a:spcBef>
                <a:spcPts val="0"/>
              </a:spcBef>
              <a:spcAft>
                <a:spcPts val="0"/>
              </a:spcAft>
              <a:buFont typeface="Wingdings" pitchFamily="2" charset="2"/>
              <a:buChar char="ü"/>
              <a:defRPr/>
            </a:pPr>
            <a:r>
              <a:rPr lang="it-IT" sz="1500" u="none" dirty="0" smtClean="0">
                <a:solidFill>
                  <a:srgbClr val="000000"/>
                </a:solidFill>
                <a:latin typeface="Calibri"/>
              </a:rPr>
              <a:t>da impegno registrato nell’anno in cui sono state reperite le fonti di finanziamento</a:t>
            </a:r>
          </a:p>
          <a:p>
            <a:pPr algn="just" defTabSz="457200" fontAlgn="auto">
              <a:spcBef>
                <a:spcPts val="0"/>
              </a:spcBef>
              <a:spcAft>
                <a:spcPts val="0"/>
              </a:spcAft>
              <a:buFont typeface="Wingdings" pitchFamily="2" charset="2"/>
              <a:buChar char="ü"/>
              <a:defRPr/>
            </a:pPr>
            <a:r>
              <a:rPr lang="it-IT" sz="1500" u="none" dirty="0" smtClean="0">
                <a:solidFill>
                  <a:srgbClr val="000000"/>
                </a:solidFill>
                <a:latin typeface="Calibri"/>
              </a:rPr>
              <a:t>a impegno registrato in base alla maturazione degli stati di avanzamento lavori.</a:t>
            </a:r>
            <a:endParaRPr lang="it-IT" sz="1500" u="none" dirty="0">
              <a:solidFill>
                <a:prstClr val="black"/>
              </a:solidFill>
              <a:latin typeface="Calibri"/>
            </a:endParaRPr>
          </a:p>
        </p:txBody>
      </p:sp>
      <p:sp>
        <p:nvSpPr>
          <p:cNvPr id="3" name="Rettangolo 2"/>
          <p:cNvSpPr/>
          <p:nvPr/>
        </p:nvSpPr>
        <p:spPr>
          <a:xfrm>
            <a:off x="640559" y="2321357"/>
            <a:ext cx="8658164" cy="553998"/>
          </a:xfrm>
          <a:prstGeom prst="rect">
            <a:avLst/>
          </a:prstGeom>
        </p:spPr>
        <p:txBody>
          <a:bodyPr wrap="square">
            <a:spAutoFit/>
          </a:bodyPr>
          <a:lstStyle/>
          <a:p>
            <a:pPr defTabSz="457200" fontAlgn="auto">
              <a:spcBef>
                <a:spcPts val="0"/>
              </a:spcBef>
              <a:spcAft>
                <a:spcPts val="0"/>
              </a:spcAft>
            </a:pPr>
            <a:r>
              <a:rPr lang="it-IT" sz="1500" u="none" dirty="0" smtClean="0">
                <a:solidFill>
                  <a:prstClr val="black"/>
                </a:solidFill>
                <a:latin typeface="Calibri"/>
                <a:cs typeface="Calibri"/>
              </a:rPr>
              <a:t>Nel 2015 si decide di realizzare un investimento del valore di un milione di euro, finanziandolo con mutuo. Il cronoprogramma prevede la realizzazione in cinque anni (con un esborso di 200 mila euro per anno)</a:t>
            </a:r>
          </a:p>
        </p:txBody>
      </p:sp>
      <p:graphicFrame>
        <p:nvGraphicFramePr>
          <p:cNvPr id="4" name="Tabella 3"/>
          <p:cNvGraphicFramePr>
            <a:graphicFrameLocks noGrp="1"/>
          </p:cNvGraphicFramePr>
          <p:nvPr>
            <p:extLst>
              <p:ext uri="{D42A27DB-BD31-4B8C-83A1-F6EECF244321}">
                <p14:modId xmlns:p14="http://schemas.microsoft.com/office/powerpoint/2010/main" val="3914956940"/>
              </p:ext>
            </p:extLst>
          </p:nvPr>
        </p:nvGraphicFramePr>
        <p:xfrm>
          <a:off x="644647" y="2875355"/>
          <a:ext cx="4851692" cy="1158240"/>
        </p:xfrm>
        <a:graphic>
          <a:graphicData uri="http://schemas.openxmlformats.org/drawingml/2006/table">
            <a:tbl>
              <a:tblPr firstRow="1" bandRow="1"/>
              <a:tblGrid>
                <a:gridCol w="1462154"/>
                <a:gridCol w="1096615"/>
                <a:gridCol w="1196308"/>
                <a:gridCol w="1096615"/>
              </a:tblGrid>
              <a:tr h="0">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ENTRATA 2015</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Importo</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SPESA 2015</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Importo</a:t>
                      </a:r>
                      <a:endParaRPr lang="it-IT" sz="1300" dirty="0"/>
                    </a:p>
                  </a:txBody>
                  <a:tcPr marL="84406" marR="99692">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r>
              <a:tr h="27003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dirty="0" smtClean="0"/>
                        <a:t>Mutuo</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t>1.000.000</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dirty="0" smtClean="0"/>
                        <a:t>Opera</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t>200.000</a:t>
                      </a:r>
                      <a:endParaRPr lang="it-IT" sz="1300" dirty="0"/>
                    </a:p>
                  </a:txBody>
                  <a:tcPr marL="84406" marR="99692">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r>
              <a:tr h="27003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b="1" dirty="0" smtClean="0">
                          <a:solidFill>
                            <a:srgbClr val="CC0000"/>
                          </a:solidFill>
                        </a:rPr>
                        <a:t>FPV</a:t>
                      </a:r>
                      <a:endParaRPr lang="it-IT" sz="1300" b="1" dirty="0">
                        <a:solidFill>
                          <a:srgbClr val="CC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solidFill>
                            <a:srgbClr val="CC0000"/>
                          </a:solidFill>
                        </a:rPr>
                        <a:t>800.000</a:t>
                      </a:r>
                      <a:endParaRPr lang="it-IT" sz="1300" dirty="0">
                        <a:solidFill>
                          <a:srgbClr val="CC0000"/>
                        </a:solidFill>
                      </a:endParaRPr>
                    </a:p>
                  </a:txBody>
                  <a:tcPr marL="84406" marR="99692">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r>
              <a:tr h="27003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dirty="0" smtClean="0"/>
                        <a:t>TOTALE</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t>1.000.000</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b="0" dirty="0" smtClean="0">
                          <a:solidFill>
                            <a:schemeClr val="tx1"/>
                          </a:solidFill>
                        </a:rPr>
                        <a:t>TOTALE</a:t>
                      </a:r>
                      <a:endParaRPr lang="it-IT" sz="1300" b="0" dirty="0">
                        <a:solidFill>
                          <a:schemeClr val="tx1"/>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solidFill>
                            <a:srgbClr val="000000"/>
                          </a:solidFill>
                        </a:rPr>
                        <a:t>1.000.000</a:t>
                      </a:r>
                      <a:endParaRPr lang="it-IT" sz="1300" dirty="0">
                        <a:solidFill>
                          <a:srgbClr val="000000"/>
                        </a:solidFill>
                      </a:endParaRPr>
                    </a:p>
                  </a:txBody>
                  <a:tcPr marL="84406" marR="99692">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r>
            </a:tbl>
          </a:graphicData>
        </a:graphic>
      </p:graphicFrame>
      <p:graphicFrame>
        <p:nvGraphicFramePr>
          <p:cNvPr id="5" name="Tabella 4"/>
          <p:cNvGraphicFramePr>
            <a:graphicFrameLocks noGrp="1"/>
          </p:cNvGraphicFramePr>
          <p:nvPr>
            <p:extLst>
              <p:ext uri="{D42A27DB-BD31-4B8C-83A1-F6EECF244321}">
                <p14:modId xmlns:p14="http://schemas.microsoft.com/office/powerpoint/2010/main" val="3520330686"/>
              </p:ext>
            </p:extLst>
          </p:nvPr>
        </p:nvGraphicFramePr>
        <p:xfrm>
          <a:off x="640559" y="4149080"/>
          <a:ext cx="4852757" cy="1210672"/>
        </p:xfrm>
        <a:graphic>
          <a:graphicData uri="http://schemas.openxmlformats.org/drawingml/2006/table">
            <a:tbl>
              <a:tblPr firstRow="1" bandRow="1"/>
              <a:tblGrid>
                <a:gridCol w="1463219"/>
                <a:gridCol w="1096615"/>
                <a:gridCol w="1196308"/>
                <a:gridCol w="1096615"/>
              </a:tblGrid>
              <a:tr h="305077">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ENTRATA 2016</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Importo</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SPESA 2016</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Importo</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r>
              <a:tr h="28800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b="1" dirty="0" smtClean="0">
                          <a:solidFill>
                            <a:srgbClr val="CC0000"/>
                          </a:solidFill>
                        </a:rPr>
                        <a:t>UTILIZZO</a:t>
                      </a:r>
                      <a:r>
                        <a:rPr lang="it-IT" sz="1300" b="1" baseline="0" dirty="0" smtClean="0">
                          <a:solidFill>
                            <a:srgbClr val="CC0000"/>
                          </a:solidFill>
                        </a:rPr>
                        <a:t> FPV</a:t>
                      </a:r>
                      <a:endParaRPr lang="it-IT" sz="1300" b="1" dirty="0">
                        <a:solidFill>
                          <a:srgbClr val="CC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solidFill>
                            <a:srgbClr val="CC0000"/>
                          </a:solidFill>
                        </a:rPr>
                        <a:t>800.000</a:t>
                      </a:r>
                      <a:endParaRPr lang="it-IT" sz="1300" dirty="0">
                        <a:solidFill>
                          <a:srgbClr val="CC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dirty="0" smtClean="0"/>
                        <a:t>Opera</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t>200.000</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r>
              <a:tr h="28800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b="1" dirty="0" smtClean="0">
                          <a:solidFill>
                            <a:srgbClr val="CC0000"/>
                          </a:solidFill>
                        </a:rPr>
                        <a:t>FPV</a:t>
                      </a:r>
                      <a:endParaRPr lang="it-IT" sz="1300" b="1" dirty="0">
                        <a:solidFill>
                          <a:srgbClr val="CC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solidFill>
                            <a:srgbClr val="CC0000"/>
                          </a:solidFill>
                        </a:rPr>
                        <a:t>600.000</a:t>
                      </a:r>
                      <a:endParaRPr lang="it-IT" sz="1300" dirty="0">
                        <a:solidFill>
                          <a:srgbClr val="CC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r>
              <a:tr h="326475">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dirty="0" smtClean="0"/>
                        <a:t>TOTALE</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t>800.000</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b="0" dirty="0" smtClean="0">
                          <a:solidFill>
                            <a:schemeClr val="tx1"/>
                          </a:solidFill>
                        </a:rPr>
                        <a:t>TOTALE</a:t>
                      </a:r>
                      <a:endParaRPr lang="it-IT" sz="1300" b="0" dirty="0">
                        <a:solidFill>
                          <a:schemeClr val="tx1"/>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solidFill>
                            <a:srgbClr val="000000"/>
                          </a:solidFill>
                        </a:rPr>
                        <a:t>800.000</a:t>
                      </a:r>
                      <a:endParaRPr lang="it-IT" sz="1300" dirty="0">
                        <a:solidFill>
                          <a:srgbClr val="00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2354165475"/>
              </p:ext>
            </p:extLst>
          </p:nvPr>
        </p:nvGraphicFramePr>
        <p:xfrm>
          <a:off x="640559" y="5517232"/>
          <a:ext cx="4851825" cy="1236387"/>
        </p:xfrm>
        <a:graphic>
          <a:graphicData uri="http://schemas.openxmlformats.org/drawingml/2006/table">
            <a:tbl>
              <a:tblPr firstRow="1" bandRow="1"/>
              <a:tblGrid>
                <a:gridCol w="1462154"/>
                <a:gridCol w="1096615"/>
                <a:gridCol w="1196441"/>
                <a:gridCol w="1096615"/>
              </a:tblGrid>
              <a:tr h="367707">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ENTRATA 2017</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Importo</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SPESA 2017</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b="1" kern="1200">
                          <a:solidFill>
                            <a:schemeClr val="dk1"/>
                          </a:solidFill>
                          <a:latin typeface="Calibri"/>
                          <a:ea typeface=""/>
                          <a:cs typeface=""/>
                        </a:defRPr>
                      </a:lvl1pPr>
                      <a:lvl2pPr marL="457200" algn="l" defTabSz="914400" rtl="0" eaLnBrk="1" latinLnBrk="0" hangingPunct="1">
                        <a:defRPr sz="1800" b="1" kern="1200">
                          <a:solidFill>
                            <a:schemeClr val="dk1"/>
                          </a:solidFill>
                          <a:latin typeface="Calibri"/>
                          <a:ea typeface=""/>
                          <a:cs typeface=""/>
                        </a:defRPr>
                      </a:lvl2pPr>
                      <a:lvl3pPr marL="914400" algn="l" defTabSz="914400" rtl="0" eaLnBrk="1" latinLnBrk="0" hangingPunct="1">
                        <a:defRPr sz="1800" b="1" kern="1200">
                          <a:solidFill>
                            <a:schemeClr val="dk1"/>
                          </a:solidFill>
                          <a:latin typeface="Calibri"/>
                          <a:ea typeface=""/>
                          <a:cs typeface=""/>
                        </a:defRPr>
                      </a:lvl3pPr>
                      <a:lvl4pPr marL="1371600" algn="l" defTabSz="914400" rtl="0" eaLnBrk="1" latinLnBrk="0" hangingPunct="1">
                        <a:defRPr sz="1800" b="1" kern="1200">
                          <a:solidFill>
                            <a:schemeClr val="dk1"/>
                          </a:solidFill>
                          <a:latin typeface="Calibri"/>
                          <a:ea typeface=""/>
                          <a:cs typeface=""/>
                        </a:defRPr>
                      </a:lvl4pPr>
                      <a:lvl5pPr marL="1828800" algn="l" defTabSz="914400" rtl="0" eaLnBrk="1" latinLnBrk="0" hangingPunct="1">
                        <a:defRPr sz="1800" b="1" kern="1200">
                          <a:solidFill>
                            <a:schemeClr val="dk1"/>
                          </a:solidFill>
                          <a:latin typeface="Calibri"/>
                          <a:ea typeface=""/>
                          <a:cs typeface=""/>
                        </a:defRPr>
                      </a:lvl5pPr>
                      <a:lvl6pPr marL="2286000" algn="l" defTabSz="914400" rtl="0" eaLnBrk="1" latinLnBrk="0" hangingPunct="1">
                        <a:defRPr sz="1800" b="1" kern="1200">
                          <a:solidFill>
                            <a:schemeClr val="dk1"/>
                          </a:solidFill>
                          <a:latin typeface="Calibri"/>
                          <a:ea typeface=""/>
                          <a:cs typeface=""/>
                        </a:defRPr>
                      </a:lvl6pPr>
                      <a:lvl7pPr marL="2743200" algn="l" defTabSz="914400" rtl="0" eaLnBrk="1" latinLnBrk="0" hangingPunct="1">
                        <a:defRPr sz="1800" b="1" kern="1200">
                          <a:solidFill>
                            <a:schemeClr val="dk1"/>
                          </a:solidFill>
                          <a:latin typeface="Calibri"/>
                          <a:ea typeface=""/>
                          <a:cs typeface=""/>
                        </a:defRPr>
                      </a:lvl7pPr>
                      <a:lvl8pPr marL="3200400" algn="l" defTabSz="914400" rtl="0" eaLnBrk="1" latinLnBrk="0" hangingPunct="1">
                        <a:defRPr sz="1800" b="1" kern="1200">
                          <a:solidFill>
                            <a:schemeClr val="dk1"/>
                          </a:solidFill>
                          <a:latin typeface="Calibri"/>
                          <a:ea typeface=""/>
                          <a:cs typeface=""/>
                        </a:defRPr>
                      </a:lvl8pPr>
                      <a:lvl9pPr marL="3657600" algn="l" defTabSz="914400" rtl="0" eaLnBrk="1" latinLnBrk="0" hangingPunct="1">
                        <a:defRPr sz="1800" b="1" kern="1200">
                          <a:solidFill>
                            <a:schemeClr val="dk1"/>
                          </a:solidFill>
                          <a:latin typeface="Calibri"/>
                          <a:ea typeface=""/>
                          <a:cs typeface=""/>
                        </a:defRPr>
                      </a:lvl9pPr>
                    </a:lstStyle>
                    <a:p>
                      <a:r>
                        <a:rPr lang="it-IT" sz="1300" dirty="0" smtClean="0"/>
                        <a:t>Importo</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r>
              <a:tr h="28800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b="1" dirty="0" smtClean="0">
                          <a:solidFill>
                            <a:srgbClr val="CC0000"/>
                          </a:solidFill>
                        </a:rPr>
                        <a:t>UTILIZZO</a:t>
                      </a:r>
                      <a:r>
                        <a:rPr lang="it-IT" sz="1300" b="1" baseline="0" dirty="0" smtClean="0">
                          <a:solidFill>
                            <a:srgbClr val="CC0000"/>
                          </a:solidFill>
                        </a:rPr>
                        <a:t> FPV</a:t>
                      </a:r>
                      <a:endParaRPr lang="it-IT" sz="1300" b="1" dirty="0">
                        <a:solidFill>
                          <a:srgbClr val="CC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solidFill>
                            <a:srgbClr val="CC0000"/>
                          </a:solidFill>
                        </a:rPr>
                        <a:t>600.000</a:t>
                      </a:r>
                      <a:endParaRPr lang="it-IT" sz="1300" dirty="0">
                        <a:solidFill>
                          <a:srgbClr val="CC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dirty="0" smtClean="0"/>
                        <a:t>Opera</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t>200.000</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r>
              <a:tr h="28800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b="1" dirty="0" smtClean="0">
                          <a:solidFill>
                            <a:srgbClr val="CC0000"/>
                          </a:solidFill>
                        </a:rPr>
                        <a:t>FPV</a:t>
                      </a:r>
                      <a:endParaRPr lang="it-IT" sz="1300" b="1" dirty="0">
                        <a:solidFill>
                          <a:srgbClr val="CC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solidFill>
                            <a:srgbClr val="CC0000"/>
                          </a:solidFill>
                        </a:rPr>
                        <a:t>400.000</a:t>
                      </a:r>
                      <a:endParaRPr lang="it-IT" sz="1300" dirty="0">
                        <a:solidFill>
                          <a:srgbClr val="CC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20000"/>
                      </a:sysClr>
                    </a:solidFill>
                  </a:tcPr>
                </a:tc>
              </a:tr>
              <a:tr h="288000">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dirty="0" smtClean="0"/>
                        <a:t>TOTALE</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t>600.000</a:t>
                      </a:r>
                      <a:endParaRPr lang="it-IT" sz="1300" dirty="0"/>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it-IT" sz="1300" b="0" dirty="0" smtClean="0">
                          <a:solidFill>
                            <a:schemeClr val="tx1"/>
                          </a:solidFill>
                        </a:rPr>
                        <a:t>TOTALE</a:t>
                      </a:r>
                      <a:endParaRPr lang="it-IT" sz="1300" b="0" dirty="0">
                        <a:solidFill>
                          <a:schemeClr val="tx1"/>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r"/>
                      <a:r>
                        <a:rPr lang="it-IT" sz="1300" dirty="0" smtClean="0">
                          <a:solidFill>
                            <a:srgbClr val="000000"/>
                          </a:solidFill>
                        </a:rPr>
                        <a:t>600.000</a:t>
                      </a:r>
                      <a:endParaRPr lang="it-IT" sz="1300" dirty="0">
                        <a:solidFill>
                          <a:srgbClr val="000000"/>
                        </a:solidFill>
                      </a:endParaRPr>
                    </a:p>
                  </a:txBody>
                  <a:tcPr marL="84406" marR="84406">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Text" lastClr="000000">
                        <a:tint val="40000"/>
                      </a:sysClr>
                    </a:solidFill>
                  </a:tcPr>
                </a:tc>
              </a:tr>
            </a:tbl>
          </a:graphicData>
        </a:graphic>
      </p:graphicFrame>
      <p:sp>
        <p:nvSpPr>
          <p:cNvPr id="7" name="Rettangolo 6"/>
          <p:cNvSpPr>
            <a:spLocks noChangeArrowheads="1"/>
          </p:cNvSpPr>
          <p:nvPr/>
        </p:nvSpPr>
        <p:spPr bwMode="auto">
          <a:xfrm>
            <a:off x="2100368" y="958484"/>
            <a:ext cx="746114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defTabSz="457200" eaLnBrk="0" fontAlgn="ctr" hangingPunct="0">
              <a:spcBef>
                <a:spcPts val="0"/>
              </a:spcBef>
              <a:spcAft>
                <a:spcPts val="0"/>
              </a:spcAft>
            </a:pPr>
            <a:r>
              <a:rPr lang="it-IT" sz="2200" b="1" u="none" dirty="0" smtClean="0">
                <a:solidFill>
                  <a:srgbClr val="FF0000"/>
                </a:solidFill>
                <a:latin typeface="Calibri"/>
              </a:rPr>
              <a:t>SULLE SPESE PER INVESTIMENTO </a:t>
            </a:r>
            <a:endParaRPr lang="it-IT" sz="2200" u="none" dirty="0">
              <a:solidFill>
                <a:prstClr val="black"/>
              </a:solidFill>
              <a:latin typeface="Calibri"/>
            </a:endParaRPr>
          </a:p>
        </p:txBody>
      </p:sp>
      <p:sp>
        <p:nvSpPr>
          <p:cNvPr id="8" name="CasellaDiTesto 7"/>
          <p:cNvSpPr txBox="1"/>
          <p:nvPr/>
        </p:nvSpPr>
        <p:spPr>
          <a:xfrm>
            <a:off x="6393160" y="2996952"/>
            <a:ext cx="3168352" cy="3631763"/>
          </a:xfrm>
          <a:prstGeom prst="rect">
            <a:avLst/>
          </a:prstGeom>
          <a:noFill/>
          <a:ln>
            <a:solidFill>
              <a:srgbClr val="00B050"/>
            </a:solidFill>
          </a:ln>
        </p:spPr>
        <p:txBody>
          <a:bodyPr wrap="square" rtlCol="0">
            <a:spAutoFit/>
          </a:bodyPr>
          <a:lstStyle/>
          <a:p>
            <a:pPr algn="ctr" defTabSz="457200" fontAlgn="auto">
              <a:spcBef>
                <a:spcPts val="0"/>
              </a:spcBef>
              <a:spcAft>
                <a:spcPts val="0"/>
              </a:spcAft>
            </a:pPr>
            <a:r>
              <a:rPr lang="it-IT" sz="2200" b="1" u="none" dirty="0" err="1" smtClean="0">
                <a:solidFill>
                  <a:srgbClr val="CC0000"/>
                </a:solidFill>
                <a:latin typeface="Calibri"/>
                <a:cs typeface="Arial" pitchFamily="34" charset="0"/>
              </a:rPr>
              <a:t>Fpv</a:t>
            </a:r>
            <a:endParaRPr lang="it-IT" sz="2200" b="1" u="none" dirty="0" smtClean="0">
              <a:solidFill>
                <a:srgbClr val="CC0000"/>
              </a:solidFill>
              <a:latin typeface="Calibri"/>
              <a:cs typeface="Arial" pitchFamily="34" charset="0"/>
            </a:endParaRPr>
          </a:p>
          <a:p>
            <a:pPr marL="285750" indent="-285750" defTabSz="457200" fontAlgn="auto">
              <a:spcBef>
                <a:spcPts val="0"/>
              </a:spcBef>
              <a:spcAft>
                <a:spcPts val="0"/>
              </a:spcAft>
              <a:buFont typeface="Wingdings" pitchFamily="2" charset="2"/>
              <a:buChar char="q"/>
            </a:pPr>
            <a:r>
              <a:rPr lang="it-IT" sz="1500" u="none" dirty="0">
                <a:solidFill>
                  <a:prstClr val="black"/>
                </a:solidFill>
                <a:latin typeface="Calibri"/>
                <a:cs typeface="Arial" pitchFamily="34" charset="0"/>
              </a:rPr>
              <a:t>è composto da entrate già </a:t>
            </a:r>
            <a:r>
              <a:rPr lang="it-IT" sz="1500" u="none" dirty="0" smtClean="0">
                <a:solidFill>
                  <a:prstClr val="black"/>
                </a:solidFill>
                <a:latin typeface="Calibri"/>
                <a:cs typeface="Arial" pitchFamily="34" charset="0"/>
              </a:rPr>
              <a:t>accertate</a:t>
            </a:r>
          </a:p>
          <a:p>
            <a:pPr marL="285750" indent="-285750" defTabSz="457200" fontAlgn="auto">
              <a:spcBef>
                <a:spcPts val="0"/>
              </a:spcBef>
              <a:spcAft>
                <a:spcPts val="0"/>
              </a:spcAft>
              <a:buFont typeface="Wingdings" pitchFamily="2" charset="2"/>
              <a:buChar char="q"/>
            </a:pPr>
            <a:endParaRPr lang="it-IT" sz="1500" u="none" dirty="0" smtClean="0">
              <a:solidFill>
                <a:prstClr val="black"/>
              </a:solidFill>
              <a:latin typeface="Calibri"/>
              <a:cs typeface="Arial" pitchFamily="34" charset="0"/>
            </a:endParaRPr>
          </a:p>
          <a:p>
            <a:pPr marL="285750" indent="-285750" defTabSz="457200" fontAlgn="auto">
              <a:spcBef>
                <a:spcPts val="0"/>
              </a:spcBef>
              <a:spcAft>
                <a:spcPts val="0"/>
              </a:spcAft>
              <a:buFont typeface="Wingdings" pitchFamily="2" charset="2"/>
              <a:buChar char="q"/>
            </a:pPr>
            <a:r>
              <a:rPr lang="it-IT" sz="1500" u="none" dirty="0">
                <a:solidFill>
                  <a:prstClr val="black"/>
                </a:solidFill>
                <a:latin typeface="Calibri"/>
                <a:cs typeface="Arial" pitchFamily="34" charset="0"/>
              </a:rPr>
              <a:t>è </a:t>
            </a:r>
            <a:r>
              <a:rPr lang="it-IT" sz="1500" u="none" dirty="0" smtClean="0">
                <a:solidFill>
                  <a:prstClr val="black"/>
                </a:solidFill>
                <a:latin typeface="Calibri"/>
                <a:cs typeface="Arial" pitchFamily="34" charset="0"/>
              </a:rPr>
              <a:t>immediatamente </a:t>
            </a:r>
            <a:r>
              <a:rPr lang="it-IT" sz="1500" u="none" dirty="0">
                <a:solidFill>
                  <a:prstClr val="black"/>
                </a:solidFill>
                <a:latin typeface="Calibri"/>
                <a:cs typeface="Arial" pitchFamily="34" charset="0"/>
              </a:rPr>
              <a:t>utilizzabile ed è possibile procedere all’impegno delle spese esigibili nell’esercizio in corso e all’impegno sugli esercizi </a:t>
            </a:r>
            <a:r>
              <a:rPr lang="it-IT" sz="1500" u="none" dirty="0" smtClean="0">
                <a:solidFill>
                  <a:prstClr val="black"/>
                </a:solidFill>
                <a:latin typeface="Calibri"/>
                <a:cs typeface="Arial" pitchFamily="34" charset="0"/>
              </a:rPr>
              <a:t>pluriennali, secondo cronoprogramma</a:t>
            </a:r>
          </a:p>
          <a:p>
            <a:pPr marL="285750" indent="-285750" defTabSz="457200" fontAlgn="auto">
              <a:spcBef>
                <a:spcPts val="0"/>
              </a:spcBef>
              <a:spcAft>
                <a:spcPts val="0"/>
              </a:spcAft>
              <a:buFont typeface="Wingdings" pitchFamily="2" charset="2"/>
              <a:buChar char="q"/>
            </a:pPr>
            <a:endParaRPr lang="it-IT" sz="1500" u="none" dirty="0" smtClean="0">
              <a:solidFill>
                <a:prstClr val="black"/>
              </a:solidFill>
              <a:latin typeface="Calibri"/>
              <a:cs typeface="Arial" pitchFamily="34" charset="0"/>
            </a:endParaRPr>
          </a:p>
          <a:p>
            <a:pPr marL="285750" indent="-285750" defTabSz="457200" fontAlgn="auto">
              <a:spcBef>
                <a:spcPts val="0"/>
              </a:spcBef>
              <a:spcAft>
                <a:spcPts val="0"/>
              </a:spcAft>
              <a:buFont typeface="Wingdings" pitchFamily="2" charset="2"/>
              <a:buChar char="q"/>
            </a:pPr>
            <a:r>
              <a:rPr lang="it-IT" sz="1500" u="none" dirty="0" smtClean="0">
                <a:solidFill>
                  <a:prstClr val="black"/>
                </a:solidFill>
                <a:latin typeface="Calibri"/>
                <a:cs typeface="Arial" pitchFamily="34" charset="0"/>
              </a:rPr>
              <a:t>le </a:t>
            </a:r>
            <a:r>
              <a:rPr lang="it-IT" sz="1500" u="none" dirty="0">
                <a:solidFill>
                  <a:prstClr val="black"/>
                </a:solidFill>
                <a:latin typeface="Calibri"/>
                <a:cs typeface="Arial" pitchFamily="34" charset="0"/>
              </a:rPr>
              <a:t>variazioni al FPV sono effettuate con delibera di Giunta entro il termine di approvazione del </a:t>
            </a:r>
            <a:r>
              <a:rPr lang="it-IT" sz="1500" u="none" dirty="0" smtClean="0">
                <a:solidFill>
                  <a:prstClr val="black"/>
                </a:solidFill>
                <a:latin typeface="Calibri"/>
                <a:cs typeface="Arial" pitchFamily="34" charset="0"/>
              </a:rPr>
              <a:t>Rendiconto</a:t>
            </a:r>
            <a:endParaRPr lang="it-IT" sz="1500" u="none" dirty="0">
              <a:solidFill>
                <a:prstClr val="black"/>
              </a:solidFill>
              <a:latin typeface="Calibri"/>
              <a:cs typeface="Arial" pitchFamily="34" charset="0"/>
            </a:endParaRPr>
          </a:p>
        </p:txBody>
      </p:sp>
      <p:sp>
        <p:nvSpPr>
          <p:cNvPr id="9" name="Rettangolo 6"/>
          <p:cNvSpPr>
            <a:spLocks noChangeArrowheads="1"/>
          </p:cNvSpPr>
          <p:nvPr/>
        </p:nvSpPr>
        <p:spPr bwMode="auto">
          <a:xfrm>
            <a:off x="1208943" y="142876"/>
            <a:ext cx="8064537" cy="10156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defTabSz="457200" fontAlgn="auto">
              <a:spcBef>
                <a:spcPts val="0"/>
              </a:spcBef>
              <a:spcAft>
                <a:spcPts val="0"/>
              </a:spcAft>
            </a:pPr>
            <a:r>
              <a:rPr lang="it-IT" sz="2200" b="1" u="none" dirty="0">
                <a:solidFill>
                  <a:srgbClr val="CC0000"/>
                </a:solidFill>
                <a:latin typeface="Calibri" panose="020F0502020204030204" pitchFamily="34" charset="0"/>
                <a:cs typeface="Calibri" panose="020F0502020204030204" pitchFamily="34" charset="0"/>
              </a:rPr>
              <a:t>IL PRINCIPIO DI COMPETENZA FINANZIARIA POTENZIATA</a:t>
            </a:r>
          </a:p>
          <a:p>
            <a:pPr lvl="1" defTabSz="457200" fontAlgn="auto">
              <a:spcBef>
                <a:spcPts val="0"/>
              </a:spcBef>
              <a:spcAft>
                <a:spcPts val="0"/>
              </a:spcAft>
            </a:pPr>
            <a:r>
              <a:rPr lang="it-IT" sz="2200" b="1" u="none" dirty="0">
                <a:solidFill>
                  <a:srgbClr val="CC0000"/>
                </a:solidFill>
                <a:latin typeface="Calibri" panose="020F0502020204030204" pitchFamily="34" charset="0"/>
                <a:cs typeface="Calibri" panose="020F0502020204030204" pitchFamily="34" charset="0"/>
              </a:rPr>
              <a:t>PRINCIPALI EFFETTI</a:t>
            </a:r>
          </a:p>
          <a:p>
            <a:pPr lvl="1" defTabSz="457200" fontAlgn="auto">
              <a:spcBef>
                <a:spcPts val="0"/>
              </a:spcBef>
              <a:spcAft>
                <a:spcPts val="0"/>
              </a:spcAft>
            </a:pPr>
            <a:endParaRPr lang="it-IT" sz="2200" b="1" u="none" dirty="0">
              <a:solidFill>
                <a:srgbClr val="CC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45367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136650" y="188913"/>
            <a:ext cx="8348390" cy="584775"/>
          </a:xfrm>
          <a:prstGeom prst="rect">
            <a:avLst/>
          </a:prstGeom>
          <a:noFill/>
          <a:ln w="12700">
            <a:noFill/>
            <a:miter lim="800000"/>
            <a:headEnd/>
            <a:tailEnd/>
          </a:ln>
        </p:spPr>
        <p:txBody>
          <a:bodyPr wrap="square">
            <a:spAutoFit/>
          </a:bodyPr>
          <a:lstStyle>
            <a:defPPr>
              <a:defRPr lang="en-US"/>
            </a:defPPr>
            <a:lvl1pPr algn="r">
              <a:defRPr u="none">
                <a:solidFill>
                  <a:srgbClr val="CC0000"/>
                </a:solidFill>
                <a:latin typeface="Frutiger" pitchFamily="2" charset="0"/>
              </a:defRPr>
            </a:lvl1pPr>
          </a:lstStyle>
          <a:p>
            <a:pPr algn="ctr"/>
            <a:r>
              <a:rPr lang="it-IT" dirty="0" smtClean="0"/>
              <a:t>Gestione in esercizio provvisorio</a:t>
            </a:r>
            <a:endParaRPr lang="it-IT" dirty="0"/>
          </a:p>
        </p:txBody>
      </p:sp>
      <p:sp>
        <p:nvSpPr>
          <p:cNvPr id="3" name="CasellaDiTesto 2"/>
          <p:cNvSpPr txBox="1"/>
          <p:nvPr/>
        </p:nvSpPr>
        <p:spPr>
          <a:xfrm>
            <a:off x="1363514" y="1340768"/>
            <a:ext cx="8342014" cy="4708981"/>
          </a:xfrm>
          <a:prstGeom prst="rect">
            <a:avLst/>
          </a:prstGeom>
          <a:noFill/>
        </p:spPr>
        <p:txBody>
          <a:bodyPr wrap="square" rtlCol="0">
            <a:spAutoFit/>
          </a:bodyPr>
          <a:lstStyle/>
          <a:p>
            <a:r>
              <a:rPr lang="it-IT" sz="2000" b="1" u="none" dirty="0" smtClean="0">
                <a:solidFill>
                  <a:srgbClr val="FF0000"/>
                </a:solidFill>
                <a:latin typeface="Calibri" panose="020F0502020204030204" pitchFamily="34" charset="0"/>
                <a:cs typeface="Calibri" panose="020F0502020204030204" pitchFamily="34" charset="0"/>
              </a:rPr>
              <a:t>Una Gestione ordinaria </a:t>
            </a:r>
            <a:r>
              <a:rPr lang="it-IT" sz="2000" u="none" dirty="0" smtClean="0">
                <a:latin typeface="Calibri" panose="020F0502020204030204" pitchFamily="34" charset="0"/>
                <a:cs typeface="Calibri" panose="020F0502020204030204" pitchFamily="34" charset="0"/>
              </a:rPr>
              <a:t>del bilancio 2015 presupponeva l’ approvazione del Bilancio 2015-2017 entro il 31/12/2014;</a:t>
            </a:r>
          </a:p>
          <a:p>
            <a:endParaRPr lang="it-IT" sz="2000" u="none" dirty="0">
              <a:latin typeface="Calibri" panose="020F0502020204030204" pitchFamily="34" charset="0"/>
              <a:cs typeface="Calibri" panose="020F0502020204030204" pitchFamily="34" charset="0"/>
            </a:endParaRPr>
          </a:p>
          <a:p>
            <a:r>
              <a:rPr lang="it-IT" sz="2000" u="none" dirty="0" smtClean="0">
                <a:latin typeface="Calibri" panose="020F0502020204030204" pitchFamily="34" charset="0"/>
                <a:cs typeface="Calibri" panose="020F0502020204030204" pitchFamily="34" charset="0"/>
              </a:rPr>
              <a:t>In mancanza, e con proroga concessa dal </a:t>
            </a:r>
            <a:r>
              <a:rPr lang="it-IT" sz="2000" u="none" dirty="0" err="1" smtClean="0">
                <a:latin typeface="Calibri" panose="020F0502020204030204" pitchFamily="34" charset="0"/>
                <a:cs typeface="Calibri" panose="020F0502020204030204" pitchFamily="34" charset="0"/>
              </a:rPr>
              <a:t>MinInterno</a:t>
            </a:r>
            <a:r>
              <a:rPr lang="it-IT" sz="2000" u="none" dirty="0" smtClean="0">
                <a:latin typeface="Calibri" panose="020F0502020204030204" pitchFamily="34" charset="0"/>
                <a:cs typeface="Calibri" panose="020F0502020204030204" pitchFamily="34" charset="0"/>
              </a:rPr>
              <a:t> fino al 31/12/2015, abbiamo una Gestione del bilancio in </a:t>
            </a:r>
            <a:r>
              <a:rPr lang="it-IT" sz="2000" b="1" u="none" dirty="0" smtClean="0">
                <a:solidFill>
                  <a:srgbClr val="FF0000"/>
                </a:solidFill>
                <a:latin typeface="Calibri" panose="020F0502020204030204" pitchFamily="34" charset="0"/>
                <a:cs typeface="Calibri" panose="020F0502020204030204" pitchFamily="34" charset="0"/>
              </a:rPr>
              <a:t>Esercizio provvisorio</a:t>
            </a:r>
            <a:r>
              <a:rPr lang="it-IT" sz="2000" u="none" dirty="0" smtClean="0">
                <a:latin typeface="Calibri" panose="020F0502020204030204" pitchFamily="34" charset="0"/>
                <a:cs typeface="Calibri" panose="020F0502020204030204" pitchFamily="34" charset="0"/>
              </a:rPr>
              <a:t>, per cui:</a:t>
            </a:r>
          </a:p>
          <a:p>
            <a:pPr marL="342900" indent="-342900">
              <a:buFont typeface="Wingdings" panose="05000000000000000000" pitchFamily="2" charset="2"/>
              <a:buChar char="Ø"/>
            </a:pPr>
            <a:r>
              <a:rPr lang="it-IT" sz="2000" u="none" dirty="0">
                <a:latin typeface="Calibri" panose="020F0502020204030204" pitchFamily="34" charset="0"/>
                <a:cs typeface="Calibri" panose="020F0502020204030204" pitchFamily="34" charset="0"/>
              </a:rPr>
              <a:t>Le spese per lavori pubblici </a:t>
            </a:r>
            <a:r>
              <a:rPr lang="it-IT" sz="2000" u="none" dirty="0" smtClean="0">
                <a:latin typeface="Calibri" panose="020F0502020204030204" pitchFamily="34" charset="0"/>
                <a:cs typeface="Calibri" panose="020F0502020204030204" pitchFamily="34" charset="0"/>
              </a:rPr>
              <a:t>si possono impegnare impegnate </a:t>
            </a:r>
            <a:r>
              <a:rPr lang="it-IT" sz="2000" u="none" dirty="0">
                <a:latin typeface="Calibri" panose="020F0502020204030204" pitchFamily="34" charset="0"/>
                <a:cs typeface="Calibri" panose="020F0502020204030204" pitchFamily="34" charset="0"/>
              </a:rPr>
              <a:t>solo in caso di somma urgenza</a:t>
            </a:r>
          </a:p>
          <a:p>
            <a:pPr marL="342900" indent="-342900">
              <a:buFont typeface="Wingdings" panose="05000000000000000000" pitchFamily="2" charset="2"/>
              <a:buChar char="Ø"/>
            </a:pPr>
            <a:r>
              <a:rPr lang="it-IT" sz="2000" u="none" dirty="0">
                <a:latin typeface="Calibri" panose="020F0502020204030204" pitchFamily="34" charset="0"/>
                <a:cs typeface="Calibri" panose="020F0502020204030204" pitchFamily="34" charset="0"/>
              </a:rPr>
              <a:t>Non si può ricorrere ad indebitamento</a:t>
            </a:r>
          </a:p>
          <a:p>
            <a:endParaRPr lang="it-IT" sz="2000" u="none" dirty="0" smtClean="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it-IT" sz="2000" u="none" dirty="0" smtClean="0">
                <a:latin typeface="Calibri" panose="020F0502020204030204" pitchFamily="34" charset="0"/>
                <a:cs typeface="Calibri" panose="020F0502020204030204" pitchFamily="34" charset="0"/>
              </a:rPr>
              <a:t>Le spese correnti si  impegnano   per dodicesimi, nei limiti delle previsioni del  2do anno del bilancio 2014/2016; eccezioni previste per spese:</a:t>
            </a:r>
          </a:p>
          <a:p>
            <a:r>
              <a:rPr lang="it-IT" sz="2000" u="none" dirty="0">
                <a:latin typeface="Calibri" panose="020F0502020204030204" pitchFamily="34" charset="0"/>
                <a:cs typeface="Calibri" panose="020F0502020204030204" pitchFamily="34" charset="0"/>
              </a:rPr>
              <a:t>a) tassativamente regolate dalla legge;</a:t>
            </a:r>
          </a:p>
          <a:p>
            <a:r>
              <a:rPr lang="it-IT" sz="2000" u="none" dirty="0">
                <a:latin typeface="Calibri" panose="020F0502020204030204" pitchFamily="34" charset="0"/>
                <a:cs typeface="Calibri" panose="020F0502020204030204" pitchFamily="34" charset="0"/>
              </a:rPr>
              <a:t>b) non suscettibili di pagamento frazionato in dodicesimi;</a:t>
            </a:r>
          </a:p>
          <a:p>
            <a:r>
              <a:rPr lang="it-IT" sz="2000" u="none" dirty="0">
                <a:latin typeface="Calibri" panose="020F0502020204030204" pitchFamily="34" charset="0"/>
                <a:cs typeface="Calibri" panose="020F0502020204030204" pitchFamily="34" charset="0"/>
              </a:rPr>
              <a:t>c) a carattere continuativo necessarie per garantire il mantenimento del livello qualitativo e quantitativo dei servizi </a:t>
            </a:r>
            <a:r>
              <a:rPr lang="it-IT" sz="2000" u="none" dirty="0" smtClean="0">
                <a:latin typeface="Calibri" panose="020F0502020204030204" pitchFamily="34" charset="0"/>
                <a:cs typeface="Calibri" panose="020F0502020204030204" pitchFamily="34" charset="0"/>
              </a:rPr>
              <a:t>esistenti.                    </a:t>
            </a:r>
            <a:endParaRPr lang="it-IT" sz="2000" u="none" dirty="0">
              <a:latin typeface="Calibri" panose="020F0502020204030204" pitchFamily="34" charset="0"/>
              <a:cs typeface="Calibri" panose="020F0502020204030204" pitchFamily="34" charset="0"/>
            </a:endParaRPr>
          </a:p>
        </p:txBody>
      </p:sp>
      <p:sp>
        <p:nvSpPr>
          <p:cNvPr id="7" name="Freccia a destra 6"/>
          <p:cNvSpPr/>
          <p:nvPr/>
        </p:nvSpPr>
        <p:spPr bwMode="auto">
          <a:xfrm>
            <a:off x="3080792" y="6165304"/>
            <a:ext cx="576064" cy="216024"/>
          </a:xfrm>
          <a:prstGeom prst="rightArrow">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3200" b="0" i="0" u="sng" strike="noStrike" cap="none" normalizeH="0" baseline="0" smtClean="0">
              <a:ln>
                <a:noFill/>
              </a:ln>
              <a:solidFill>
                <a:schemeClr val="tx1"/>
              </a:solidFill>
              <a:effectLst/>
              <a:latin typeface="Times" charset="0"/>
            </a:endParaRPr>
          </a:p>
        </p:txBody>
      </p:sp>
      <p:sp>
        <p:nvSpPr>
          <p:cNvPr id="12" name="Freccia in giù 11"/>
          <p:cNvSpPr/>
          <p:nvPr/>
        </p:nvSpPr>
        <p:spPr bwMode="auto">
          <a:xfrm>
            <a:off x="4232920" y="6049749"/>
            <a:ext cx="1584176" cy="619611"/>
          </a:xfrm>
          <a:prstGeom prst="downArrow">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3200" b="0" i="0" u="sng" strike="noStrike" cap="none" normalizeH="0" baseline="0" smtClean="0">
              <a:ln>
                <a:noFill/>
              </a:ln>
              <a:solidFill>
                <a:schemeClr val="tx1"/>
              </a:solidFill>
              <a:effectLst/>
              <a:latin typeface="Times" charset="0"/>
            </a:endParaRPr>
          </a:p>
        </p:txBody>
      </p:sp>
      <p:sp>
        <p:nvSpPr>
          <p:cNvPr id="13" name="Freccia in giù 12"/>
          <p:cNvSpPr/>
          <p:nvPr/>
        </p:nvSpPr>
        <p:spPr bwMode="auto">
          <a:xfrm>
            <a:off x="3944888" y="6049749"/>
            <a:ext cx="1440160" cy="547603"/>
          </a:xfrm>
          <a:prstGeom prst="downArrow">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3200" b="0" i="0" u="sng" strike="noStrike" cap="none" normalizeH="0" baseline="0" dirty="0" smtClean="0">
              <a:ln>
                <a:noFill/>
              </a:ln>
              <a:solidFill>
                <a:schemeClr val="tx1"/>
              </a:solidFill>
              <a:effectLst/>
              <a:latin typeface="Times" charset="0"/>
            </a:endParaRPr>
          </a:p>
        </p:txBody>
      </p:sp>
      <p:sp>
        <p:nvSpPr>
          <p:cNvPr id="14" name="Freccia in giù 13"/>
          <p:cNvSpPr/>
          <p:nvPr/>
        </p:nvSpPr>
        <p:spPr bwMode="auto">
          <a:xfrm>
            <a:off x="3944888" y="6049749"/>
            <a:ext cx="2016224" cy="619611"/>
          </a:xfrm>
          <a:prstGeom prst="downArrow">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3200" b="0" i="0" u="sng" strike="noStrike" cap="none" normalizeH="0" baseline="0" smtClean="0">
              <a:ln>
                <a:noFill/>
              </a:ln>
              <a:solidFill>
                <a:schemeClr val="tx1"/>
              </a:solidFill>
              <a:effectLst/>
              <a:latin typeface="Times" charset="0"/>
            </a:endParaRPr>
          </a:p>
        </p:txBody>
      </p:sp>
      <p:sp>
        <p:nvSpPr>
          <p:cNvPr id="16" name="Freccia in giù 15"/>
          <p:cNvSpPr/>
          <p:nvPr/>
        </p:nvSpPr>
        <p:spPr bwMode="auto">
          <a:xfrm>
            <a:off x="4016896" y="5975678"/>
            <a:ext cx="2016224" cy="767752"/>
          </a:xfrm>
          <a:prstGeom prst="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3200" b="0" i="0" u="sng" strike="noStrike" cap="none" normalizeH="0" baseline="0" smtClean="0">
              <a:ln>
                <a:noFill/>
              </a:ln>
              <a:solidFill>
                <a:schemeClr val="tx1"/>
              </a:solidFill>
              <a:effectLst/>
              <a:latin typeface="Times" charset="0"/>
            </a:endParaRPr>
          </a:p>
        </p:txBody>
      </p:sp>
    </p:spTree>
    <p:extLst>
      <p:ext uri="{BB962C8B-B14F-4D97-AF65-F5344CB8AC3E}">
        <p14:creationId xmlns:p14="http://schemas.microsoft.com/office/powerpoint/2010/main" val="705075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5"/>
          <p:cNvSpPr txBox="1">
            <a:spLocks/>
          </p:cNvSpPr>
          <p:nvPr/>
        </p:nvSpPr>
        <p:spPr>
          <a:xfrm>
            <a:off x="1949883" y="836712"/>
            <a:ext cx="7166474" cy="877155"/>
          </a:xfrm>
          <a:prstGeom prst="rect">
            <a:avLst/>
          </a:prstGeom>
        </p:spPr>
        <p:txBody>
          <a:bodyPr>
            <a:noAutofit/>
          </a:bodyPr>
          <a:lstStyle>
            <a:defPPr>
              <a:defRPr lang="en-US"/>
            </a:defPPr>
            <a:lvl1pPr eaLnBrk="0" hangingPunct="0">
              <a:defRPr sz="2600" u="none" kern="0">
                <a:solidFill>
                  <a:srgbClr val="FF0000"/>
                </a:solidFill>
                <a:latin typeface="+mj-lt"/>
                <a:ea typeface="ＭＳ Ｐゴシック" pitchFamily="1" charset="-128"/>
                <a:cs typeface="ＭＳ Ｐゴシック" pitchFamily="1" charset="-128"/>
              </a:defRPr>
            </a:lvl1pPr>
            <a:lvl2pPr eaLnBrk="0" hangingPunct="0">
              <a:defRPr>
                <a:solidFill>
                  <a:srgbClr val="CC0000"/>
                </a:solidFill>
                <a:latin typeface="Frutiger" pitchFamily="2" charset="0"/>
                <a:ea typeface="ＭＳ Ｐゴシック" pitchFamily="1" charset="-128"/>
                <a:cs typeface="ＭＳ Ｐゴシック" pitchFamily="1" charset="-128"/>
              </a:defRPr>
            </a:lvl2pPr>
            <a:lvl3pPr eaLnBrk="0" hangingPunct="0">
              <a:defRPr>
                <a:solidFill>
                  <a:srgbClr val="CC0000"/>
                </a:solidFill>
                <a:latin typeface="Frutiger" pitchFamily="2" charset="0"/>
                <a:ea typeface="ＭＳ Ｐゴシック" pitchFamily="1" charset="-128"/>
                <a:cs typeface="ＭＳ Ｐゴシック" pitchFamily="1" charset="-128"/>
              </a:defRPr>
            </a:lvl3pPr>
            <a:lvl4pPr eaLnBrk="0" hangingPunct="0">
              <a:defRPr>
                <a:solidFill>
                  <a:srgbClr val="CC0000"/>
                </a:solidFill>
                <a:latin typeface="Frutiger" pitchFamily="2" charset="0"/>
                <a:ea typeface="ＭＳ Ｐゴシック" pitchFamily="1" charset="-128"/>
                <a:cs typeface="ＭＳ Ｐゴシック" pitchFamily="1" charset="-128"/>
              </a:defRPr>
            </a:lvl4pPr>
            <a:lvl5pPr eaLnBrk="0" hangingPunct="0">
              <a:defRPr>
                <a:solidFill>
                  <a:srgbClr val="CC0000"/>
                </a:solidFill>
                <a:latin typeface="Frutiger" pitchFamily="2" charset="0"/>
                <a:ea typeface="ＭＳ Ｐゴシック" pitchFamily="1" charset="-128"/>
                <a:cs typeface="ＭＳ Ｐゴシック" pitchFamily="1" charset="-128"/>
              </a:defRPr>
            </a:lvl5pPr>
            <a:lvl6pPr marL="457200" eaLnBrk="0" fontAlgn="base" hangingPunct="0">
              <a:spcBef>
                <a:spcPct val="0"/>
              </a:spcBef>
              <a:spcAft>
                <a:spcPct val="0"/>
              </a:spcAft>
              <a:defRPr>
                <a:solidFill>
                  <a:srgbClr val="CC0000"/>
                </a:solidFill>
                <a:latin typeface="Frutiger" pitchFamily="2" charset="0"/>
              </a:defRPr>
            </a:lvl6pPr>
            <a:lvl7pPr marL="914400" eaLnBrk="0" fontAlgn="base" hangingPunct="0">
              <a:spcBef>
                <a:spcPct val="0"/>
              </a:spcBef>
              <a:spcAft>
                <a:spcPct val="0"/>
              </a:spcAft>
              <a:defRPr>
                <a:solidFill>
                  <a:srgbClr val="CC0000"/>
                </a:solidFill>
                <a:latin typeface="Frutiger" pitchFamily="2" charset="0"/>
              </a:defRPr>
            </a:lvl7pPr>
            <a:lvl8pPr marL="1371600" eaLnBrk="0" fontAlgn="base" hangingPunct="0">
              <a:spcBef>
                <a:spcPct val="0"/>
              </a:spcBef>
              <a:spcAft>
                <a:spcPct val="0"/>
              </a:spcAft>
              <a:defRPr>
                <a:solidFill>
                  <a:srgbClr val="CC0000"/>
                </a:solidFill>
                <a:latin typeface="Frutiger" pitchFamily="2" charset="0"/>
              </a:defRPr>
            </a:lvl8pPr>
            <a:lvl9pPr marL="1828800" eaLnBrk="0" fontAlgn="base" hangingPunct="0">
              <a:spcBef>
                <a:spcPct val="0"/>
              </a:spcBef>
              <a:spcAft>
                <a:spcPct val="0"/>
              </a:spcAft>
              <a:defRPr>
                <a:solidFill>
                  <a:srgbClr val="CC0000"/>
                </a:solidFill>
                <a:latin typeface="Frutiger" pitchFamily="2" charset="0"/>
              </a:defRPr>
            </a:lvl9pPr>
          </a:lstStyle>
          <a:p>
            <a:r>
              <a:rPr lang="it-IT" dirty="0"/>
              <a:t>Gli strumenti dell’armonizzazione</a:t>
            </a:r>
          </a:p>
        </p:txBody>
      </p:sp>
      <p:sp>
        <p:nvSpPr>
          <p:cNvPr id="3" name="CasellaDiTesto 2"/>
          <p:cNvSpPr txBox="1"/>
          <p:nvPr/>
        </p:nvSpPr>
        <p:spPr>
          <a:xfrm>
            <a:off x="1280592" y="1412776"/>
            <a:ext cx="8505056" cy="4708981"/>
          </a:xfrm>
          <a:prstGeom prst="rect">
            <a:avLst/>
          </a:prstGeom>
          <a:noFill/>
        </p:spPr>
        <p:txBody>
          <a:bodyPr wrap="square" rtlCol="0">
            <a:spAutoFit/>
          </a:bodyPr>
          <a:lstStyle/>
          <a:p>
            <a:r>
              <a:rPr lang="it-IT" sz="1900" u="sng" dirty="0" smtClean="0">
                <a:latin typeface="Calibri" panose="020F0502020204030204" pitchFamily="34" charset="0"/>
                <a:cs typeface="Calibri" panose="020F0502020204030204" pitchFamily="34" charset="0"/>
              </a:rPr>
              <a:t>Previsti nel decreto legislativo n. 118/2011:</a:t>
            </a:r>
          </a:p>
          <a:p>
            <a:pPr>
              <a:spcBef>
                <a:spcPts val="0"/>
              </a:spcBef>
              <a:spcAft>
                <a:spcPts val="0"/>
              </a:spcAft>
            </a:pPr>
            <a:r>
              <a:rPr lang="it-IT" sz="1900" dirty="0" smtClean="0">
                <a:solidFill>
                  <a:srgbClr val="FF0000"/>
                </a:solidFill>
                <a:latin typeface="Calibri" panose="020F0502020204030204" pitchFamily="34" charset="0"/>
                <a:cs typeface="Calibri" panose="020F0502020204030204" pitchFamily="34" charset="0"/>
              </a:rPr>
              <a:t>A Piano dei conti integrato:</a:t>
            </a:r>
          </a:p>
          <a:p>
            <a:pPr>
              <a:spcBef>
                <a:spcPts val="0"/>
              </a:spcBef>
              <a:spcAft>
                <a:spcPts val="0"/>
              </a:spcAft>
            </a:pPr>
            <a:r>
              <a:rPr lang="it-IT" sz="1900" i="1" dirty="0" smtClean="0">
                <a:latin typeface="Calibri" panose="020F0502020204030204" pitchFamily="34" charset="0"/>
                <a:cs typeface="Calibri" panose="020F0502020204030204" pitchFamily="34" charset="0"/>
              </a:rPr>
              <a:t>costituito dall’elenco delle voci di bilancio gestionale finanziario (articolato in 5 livelli) e dei conti economici patrimoniali (articolati, rispettivamente, in </a:t>
            </a:r>
            <a:r>
              <a:rPr lang="it-IT" sz="1900" i="1" dirty="0" err="1" smtClean="0">
                <a:latin typeface="Calibri" panose="020F0502020204030204" pitchFamily="34" charset="0"/>
                <a:cs typeface="Calibri" panose="020F0502020204030204" pitchFamily="34" charset="0"/>
              </a:rPr>
              <a:t>5</a:t>
            </a:r>
            <a:r>
              <a:rPr lang="it-IT" sz="1900" i="1" dirty="0" smtClean="0">
                <a:latin typeface="Calibri" panose="020F0502020204030204" pitchFamily="34" charset="0"/>
                <a:cs typeface="Calibri" panose="020F0502020204030204" pitchFamily="34" charset="0"/>
              </a:rPr>
              <a:t> e </a:t>
            </a:r>
            <a:r>
              <a:rPr lang="it-IT" sz="1900" i="1" dirty="0" err="1" smtClean="0">
                <a:latin typeface="Calibri" panose="020F0502020204030204" pitchFamily="34" charset="0"/>
                <a:cs typeface="Calibri" panose="020F0502020204030204" pitchFamily="34" charset="0"/>
              </a:rPr>
              <a:t>6</a:t>
            </a:r>
            <a:r>
              <a:rPr lang="it-IT" sz="1900" i="1" dirty="0" smtClean="0">
                <a:latin typeface="Calibri" panose="020F0502020204030204" pitchFamily="34" charset="0"/>
                <a:cs typeface="Calibri" panose="020F0502020204030204" pitchFamily="34" charset="0"/>
              </a:rPr>
              <a:t> livelli)</a:t>
            </a:r>
          </a:p>
          <a:p>
            <a:pPr>
              <a:spcBef>
                <a:spcPts val="0"/>
              </a:spcBef>
              <a:spcAft>
                <a:spcPts val="0"/>
              </a:spcAft>
            </a:pPr>
            <a:r>
              <a:rPr lang="it-IT" sz="1900" i="1" dirty="0" smtClean="0">
                <a:latin typeface="Calibri" panose="020F0502020204030204" pitchFamily="34" charset="0"/>
                <a:cs typeface="Calibri" panose="020F0502020204030204" pitchFamily="34" charset="0"/>
              </a:rPr>
              <a:t>unico ed obbligatorio per tutte le amministrazioni pubbliche</a:t>
            </a:r>
          </a:p>
          <a:p>
            <a:pPr>
              <a:spcBef>
                <a:spcPts val="0"/>
              </a:spcBef>
              <a:spcAft>
                <a:spcPts val="0"/>
              </a:spcAft>
            </a:pPr>
            <a:r>
              <a:rPr lang="it-IT" sz="1900" i="1" u="sng" dirty="0" smtClean="0">
                <a:latin typeface="Calibri" panose="020F0502020204030204" pitchFamily="34" charset="0"/>
                <a:cs typeface="Calibri" panose="020F0502020204030204" pitchFamily="34" charset="0"/>
              </a:rPr>
              <a:t>Dal 1/01/2017 le codifiche del Piano dei conti integrato di quinto livello sostituiranno le codifiche SIOPE </a:t>
            </a:r>
          </a:p>
          <a:p>
            <a:pPr>
              <a:spcBef>
                <a:spcPts val="600"/>
              </a:spcBef>
              <a:spcAft>
                <a:spcPts val="600"/>
              </a:spcAft>
            </a:pPr>
            <a:r>
              <a:rPr lang="it-IT" sz="1900" dirty="0" smtClean="0">
                <a:solidFill>
                  <a:srgbClr val="FF0000"/>
                </a:solidFill>
                <a:latin typeface="Calibri" panose="020F0502020204030204" pitchFamily="34" charset="0"/>
                <a:cs typeface="Calibri" panose="020F0502020204030204" pitchFamily="34" charset="0"/>
              </a:rPr>
              <a:t>B Schemi di bilancio comuni</a:t>
            </a:r>
            <a:endParaRPr lang="it-IT" sz="1900" dirty="0">
              <a:solidFill>
                <a:srgbClr val="FF0000"/>
              </a:solidFill>
              <a:latin typeface="Calibri" panose="020F0502020204030204" pitchFamily="34" charset="0"/>
              <a:cs typeface="Calibri" panose="020F0502020204030204" pitchFamily="34" charset="0"/>
            </a:endParaRPr>
          </a:p>
          <a:p>
            <a:pPr>
              <a:spcBef>
                <a:spcPts val="0"/>
              </a:spcBef>
              <a:spcAft>
                <a:spcPts val="0"/>
              </a:spcAft>
            </a:pPr>
            <a:r>
              <a:rPr lang="it-IT" sz="1900" dirty="0" smtClean="0">
                <a:solidFill>
                  <a:srgbClr val="FF0000"/>
                </a:solidFill>
                <a:latin typeface="Calibri" panose="020F0502020204030204" pitchFamily="34" charset="0"/>
                <a:cs typeface="Calibri" panose="020F0502020204030204" pitchFamily="34" charset="0"/>
              </a:rPr>
              <a:t>C</a:t>
            </a:r>
            <a:r>
              <a:rPr lang="it-IT" sz="1900" dirty="0" smtClean="0">
                <a:latin typeface="Calibri" panose="020F0502020204030204" pitchFamily="34" charset="0"/>
                <a:cs typeface="Calibri" panose="020F0502020204030204" pitchFamily="34" charset="0"/>
              </a:rPr>
              <a:t> </a:t>
            </a:r>
            <a:r>
              <a:rPr lang="it-IT" sz="1900" dirty="0" smtClean="0">
                <a:solidFill>
                  <a:srgbClr val="FF0000"/>
                </a:solidFill>
                <a:latin typeface="Calibri" panose="020F0502020204030204" pitchFamily="34" charset="0"/>
                <a:cs typeface="Calibri" panose="020F0502020204030204" pitchFamily="34" charset="0"/>
              </a:rPr>
              <a:t>Regole contabili uniformi:</a:t>
            </a:r>
            <a:endParaRPr lang="it-IT" sz="1900" dirty="0">
              <a:solidFill>
                <a:srgbClr val="FF0000"/>
              </a:solidFill>
              <a:latin typeface="Calibri" panose="020F0502020204030204" pitchFamily="34" charset="0"/>
              <a:cs typeface="Calibri" panose="020F0502020204030204" pitchFamily="34" charset="0"/>
            </a:endParaRPr>
          </a:p>
          <a:p>
            <a:pPr>
              <a:spcBef>
                <a:spcPts val="0"/>
              </a:spcBef>
              <a:spcAft>
                <a:spcPts val="0"/>
              </a:spcAft>
            </a:pPr>
            <a:r>
              <a:rPr lang="it-IT" sz="1900" i="1" u="sng" dirty="0" smtClean="0">
                <a:latin typeface="Calibri" panose="020F0502020204030204" pitchFamily="34" charset="0"/>
                <a:cs typeface="Calibri" panose="020F0502020204030204" pitchFamily="34" charset="0"/>
              </a:rPr>
              <a:t>Principi applicati riguardanti</a:t>
            </a:r>
          </a:p>
          <a:p>
            <a:pPr>
              <a:spcBef>
                <a:spcPts val="0"/>
              </a:spcBef>
              <a:spcAft>
                <a:spcPts val="0"/>
              </a:spcAft>
            </a:pPr>
            <a:r>
              <a:rPr lang="it-IT" sz="1900" i="1" dirty="0" err="1" smtClean="0">
                <a:latin typeface="Calibri" panose="020F0502020204030204" pitchFamily="34" charset="0"/>
                <a:cs typeface="Calibri" panose="020F0502020204030204" pitchFamily="34" charset="0"/>
              </a:rPr>
              <a:t>All</a:t>
            </a:r>
            <a:r>
              <a:rPr lang="it-IT" sz="1900" i="1" dirty="0" smtClean="0">
                <a:latin typeface="Calibri" panose="020F0502020204030204" pitchFamily="34" charset="0"/>
                <a:cs typeface="Calibri" panose="020F0502020204030204" pitchFamily="34" charset="0"/>
              </a:rPr>
              <a:t> 4/1 - La programmazione di bilancio</a:t>
            </a:r>
          </a:p>
          <a:p>
            <a:pPr>
              <a:spcBef>
                <a:spcPts val="0"/>
              </a:spcBef>
              <a:spcAft>
                <a:spcPts val="0"/>
              </a:spcAft>
            </a:pPr>
            <a:r>
              <a:rPr lang="it-IT" sz="1900" i="1" dirty="0" err="1" smtClean="0">
                <a:latin typeface="Calibri" panose="020F0502020204030204" pitchFamily="34" charset="0"/>
                <a:cs typeface="Calibri" panose="020F0502020204030204" pitchFamily="34" charset="0"/>
              </a:rPr>
              <a:t>All</a:t>
            </a:r>
            <a:r>
              <a:rPr lang="it-IT" sz="1900" i="1" dirty="0" smtClean="0">
                <a:latin typeface="Calibri" panose="020F0502020204030204" pitchFamily="34" charset="0"/>
                <a:cs typeface="Calibri" panose="020F0502020204030204" pitchFamily="34" charset="0"/>
              </a:rPr>
              <a:t> 4/2 - La contabilità finanziaria potenziata</a:t>
            </a:r>
          </a:p>
          <a:p>
            <a:pPr>
              <a:spcBef>
                <a:spcPts val="0"/>
              </a:spcBef>
              <a:spcAft>
                <a:spcPts val="0"/>
              </a:spcAft>
            </a:pPr>
            <a:r>
              <a:rPr lang="it-IT" sz="1900" i="1" dirty="0" err="1" smtClean="0">
                <a:latin typeface="Calibri" panose="020F0502020204030204" pitchFamily="34" charset="0"/>
                <a:cs typeface="Calibri" panose="020F0502020204030204" pitchFamily="34" charset="0"/>
              </a:rPr>
              <a:t>All</a:t>
            </a:r>
            <a:r>
              <a:rPr lang="it-IT" sz="1900" i="1" dirty="0" smtClean="0">
                <a:latin typeface="Calibri" panose="020F0502020204030204" pitchFamily="34" charset="0"/>
                <a:cs typeface="Calibri" panose="020F0502020204030204" pitchFamily="34" charset="0"/>
              </a:rPr>
              <a:t> 4/3 - La contabilità economico patrimoniale</a:t>
            </a:r>
          </a:p>
          <a:p>
            <a:pPr>
              <a:spcBef>
                <a:spcPts val="0"/>
              </a:spcBef>
              <a:spcAft>
                <a:spcPts val="0"/>
              </a:spcAft>
            </a:pPr>
            <a:r>
              <a:rPr lang="it-IT" sz="1900" i="1" dirty="0" err="1" smtClean="0">
                <a:latin typeface="Calibri" panose="020F0502020204030204" pitchFamily="34" charset="0"/>
                <a:cs typeface="Calibri" panose="020F0502020204030204" pitchFamily="34" charset="0"/>
              </a:rPr>
              <a:t>All</a:t>
            </a:r>
            <a:r>
              <a:rPr lang="it-IT" sz="1900" i="1" dirty="0" smtClean="0">
                <a:latin typeface="Calibri" panose="020F0502020204030204" pitchFamily="34" charset="0"/>
                <a:cs typeface="Calibri" panose="020F0502020204030204" pitchFamily="34" charset="0"/>
              </a:rPr>
              <a:t> 4/4 - Il bilancio consolidato</a:t>
            </a:r>
          </a:p>
          <a:p>
            <a:pPr>
              <a:spcBef>
                <a:spcPts val="600"/>
              </a:spcBef>
              <a:spcAft>
                <a:spcPts val="600"/>
              </a:spcAft>
            </a:pPr>
            <a:r>
              <a:rPr lang="it-IT" sz="1900" dirty="0" smtClean="0">
                <a:solidFill>
                  <a:srgbClr val="FF0000"/>
                </a:solidFill>
                <a:latin typeface="Calibri" panose="020F0502020204030204" pitchFamily="34" charset="0"/>
                <a:cs typeface="Calibri" panose="020F0502020204030204" pitchFamily="34" charset="0"/>
              </a:rPr>
              <a:t>D Bilancio consolidato</a:t>
            </a:r>
            <a:endParaRPr lang="it-IT" sz="1900" dirty="0">
              <a:solidFill>
                <a:srgbClr val="FF0000"/>
              </a:solidFill>
              <a:latin typeface="Calibri" panose="020F0502020204030204" pitchFamily="34" charset="0"/>
              <a:cs typeface="Calibri" panose="020F0502020204030204" pitchFamily="34" charset="0"/>
            </a:endParaRPr>
          </a:p>
        </p:txBody>
      </p:sp>
      <p:sp>
        <p:nvSpPr>
          <p:cNvPr id="4" name="Titolo 5"/>
          <p:cNvSpPr txBox="1">
            <a:spLocks/>
          </p:cNvSpPr>
          <p:nvPr/>
        </p:nvSpPr>
        <p:spPr>
          <a:xfrm>
            <a:off x="1632061" y="0"/>
            <a:ext cx="7993062" cy="877155"/>
          </a:xfrm>
          <a:prstGeom prst="rect">
            <a:avLst/>
          </a:prstGeom>
        </p:spPr>
        <p:txBody>
          <a:bodyPr>
            <a:noAutofit/>
          </a:bodyPr>
          <a:lstStyle>
            <a:lvl1pPr algn="l" rtl="0" eaLnBrk="0" fontAlgn="base" hangingPunct="0">
              <a:spcBef>
                <a:spcPct val="0"/>
              </a:spcBef>
              <a:spcAft>
                <a:spcPct val="0"/>
              </a:spcAft>
              <a:defRPr sz="3200">
                <a:solidFill>
                  <a:srgbClr val="CC0000"/>
                </a:solidFill>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2pPr>
            <a:lvl3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3pPr>
            <a:lvl4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4pPr>
            <a:lvl5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5pPr>
            <a:lvl6pPr marL="457200" algn="l" rtl="0" eaLnBrk="0" fontAlgn="base" hangingPunct="0">
              <a:spcBef>
                <a:spcPct val="0"/>
              </a:spcBef>
              <a:spcAft>
                <a:spcPct val="0"/>
              </a:spcAft>
              <a:defRPr sz="3200">
                <a:solidFill>
                  <a:srgbClr val="CC0000"/>
                </a:solidFill>
                <a:latin typeface="Frutiger" pitchFamily="2" charset="0"/>
              </a:defRPr>
            </a:lvl6pPr>
            <a:lvl7pPr marL="914400" algn="l" rtl="0" eaLnBrk="0" fontAlgn="base" hangingPunct="0">
              <a:spcBef>
                <a:spcPct val="0"/>
              </a:spcBef>
              <a:spcAft>
                <a:spcPct val="0"/>
              </a:spcAft>
              <a:defRPr sz="3200">
                <a:solidFill>
                  <a:srgbClr val="CC0000"/>
                </a:solidFill>
                <a:latin typeface="Frutiger" pitchFamily="2" charset="0"/>
              </a:defRPr>
            </a:lvl7pPr>
            <a:lvl8pPr marL="1371600" algn="l" rtl="0" eaLnBrk="0" fontAlgn="base" hangingPunct="0">
              <a:spcBef>
                <a:spcPct val="0"/>
              </a:spcBef>
              <a:spcAft>
                <a:spcPct val="0"/>
              </a:spcAft>
              <a:defRPr sz="3200">
                <a:solidFill>
                  <a:srgbClr val="CC0000"/>
                </a:solidFill>
                <a:latin typeface="Frutiger" pitchFamily="2" charset="0"/>
              </a:defRPr>
            </a:lvl8pPr>
            <a:lvl9pPr marL="1828800" algn="l" rtl="0" eaLnBrk="0" fontAlgn="base" hangingPunct="0">
              <a:spcBef>
                <a:spcPct val="0"/>
              </a:spcBef>
              <a:spcAft>
                <a:spcPct val="0"/>
              </a:spcAft>
              <a:defRPr sz="3200">
                <a:solidFill>
                  <a:srgbClr val="CC0000"/>
                </a:solidFill>
                <a:latin typeface="Frutiger" pitchFamily="2" charset="0"/>
              </a:defRPr>
            </a:lvl9pPr>
          </a:lstStyle>
          <a:p>
            <a:r>
              <a:rPr lang="en-US" sz="2500" b="1" u="none" dirty="0" err="1">
                <a:latin typeface="Calibri" pitchFamily="34" charset="0"/>
                <a:sym typeface="Gill Sans"/>
              </a:rPr>
              <a:t>Strumenti</a:t>
            </a:r>
            <a:r>
              <a:rPr lang="en-US" sz="2500" b="1" u="none" dirty="0">
                <a:latin typeface="Calibri" pitchFamily="34" charset="0"/>
                <a:sym typeface="Gill Sans"/>
              </a:rPr>
              <a:t> di </a:t>
            </a:r>
            <a:r>
              <a:rPr lang="en-US" sz="2500" b="1" u="none" dirty="0" err="1">
                <a:latin typeface="Calibri" pitchFamily="34" charset="0"/>
                <a:sym typeface="Gill Sans"/>
              </a:rPr>
              <a:t>Programmazione</a:t>
            </a:r>
            <a:r>
              <a:rPr lang="en-US" sz="2500" b="1" u="none" dirty="0">
                <a:latin typeface="Calibri" pitchFamily="34" charset="0"/>
                <a:sym typeface="Gill Sans"/>
              </a:rPr>
              <a:t> </a:t>
            </a:r>
            <a:r>
              <a:rPr lang="en-US" sz="2500" b="1" u="none" dirty="0" err="1">
                <a:latin typeface="Calibri" pitchFamily="34" charset="0"/>
                <a:sym typeface="Gill Sans"/>
              </a:rPr>
              <a:t>Economico</a:t>
            </a:r>
            <a:r>
              <a:rPr lang="en-US" sz="2500" b="1" u="none" dirty="0">
                <a:latin typeface="Calibri" pitchFamily="34" charset="0"/>
                <a:sym typeface="Gill Sans"/>
              </a:rPr>
              <a:t> </a:t>
            </a:r>
            <a:r>
              <a:rPr lang="en-US" sz="2500" b="1" u="none" dirty="0" err="1">
                <a:latin typeface="Calibri" pitchFamily="34" charset="0"/>
                <a:sym typeface="Gill Sans"/>
              </a:rPr>
              <a:t>Finanziaria</a:t>
            </a:r>
            <a:r>
              <a:rPr lang="en-US" sz="2500" b="1" u="none" dirty="0">
                <a:latin typeface="Calibri" pitchFamily="34" charset="0"/>
                <a:sym typeface="Gill Sans"/>
              </a:rPr>
              <a:t> e </a:t>
            </a:r>
            <a:r>
              <a:rPr lang="en-US" sz="2500" b="1" u="none" dirty="0" err="1">
                <a:latin typeface="Calibri" pitchFamily="34" charset="0"/>
                <a:sym typeface="Gill Sans"/>
              </a:rPr>
              <a:t>sistema</a:t>
            </a:r>
            <a:r>
              <a:rPr lang="en-US" sz="2500" b="1" u="none" dirty="0">
                <a:latin typeface="Calibri" pitchFamily="34" charset="0"/>
                <a:sym typeface="Gill Sans"/>
              </a:rPr>
              <a:t> </a:t>
            </a:r>
            <a:r>
              <a:rPr lang="en-US" sz="2500" b="1" u="none" dirty="0" err="1" smtClean="0">
                <a:latin typeface="Calibri" pitchFamily="34" charset="0"/>
                <a:sym typeface="Gill Sans"/>
              </a:rPr>
              <a:t>bilancio</a:t>
            </a:r>
            <a:endParaRPr lang="en-US" sz="2500" b="1" u="none" dirty="0">
              <a:latin typeface="Calibri" pitchFamily="34" charset="0"/>
              <a:sym typeface="Gill Sans"/>
            </a:endParaRPr>
          </a:p>
        </p:txBody>
      </p:sp>
    </p:spTree>
    <p:extLst>
      <p:ext uri="{BB962C8B-B14F-4D97-AF65-F5344CB8AC3E}">
        <p14:creationId xmlns:p14="http://schemas.microsoft.com/office/powerpoint/2010/main" val="10192954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56656" y="1052737"/>
            <a:ext cx="7920880" cy="4401205"/>
          </a:xfrm>
          <a:prstGeom prst="rect">
            <a:avLst/>
          </a:prstGeom>
        </p:spPr>
        <p:txBody>
          <a:bodyPr wrap="square">
            <a:spAutoFit/>
          </a:bodyPr>
          <a:lstStyle/>
          <a:p>
            <a:r>
              <a:rPr lang="it-IT" sz="2000" b="1" u="none" dirty="0">
                <a:solidFill>
                  <a:srgbClr val="FF0000"/>
                </a:solidFill>
                <a:latin typeface="Calibri" panose="020F0502020204030204" pitchFamily="34" charset="0"/>
                <a:cs typeface="Calibri" panose="020F0502020204030204" pitchFamily="34" charset="0"/>
              </a:rPr>
              <a:t>Delibera GC </a:t>
            </a:r>
            <a:r>
              <a:rPr lang="it-IT" sz="2000" b="1" u="none" dirty="0" smtClean="0">
                <a:solidFill>
                  <a:srgbClr val="FF0000"/>
                </a:solidFill>
                <a:latin typeface="Calibri" panose="020F0502020204030204" pitchFamily="34" charset="0"/>
                <a:cs typeface="Calibri" panose="020F0502020204030204" pitchFamily="34" charset="0"/>
              </a:rPr>
              <a:t> </a:t>
            </a:r>
            <a:r>
              <a:rPr lang="it-IT" sz="2000" b="1" u="none" dirty="0" err="1" smtClean="0">
                <a:solidFill>
                  <a:srgbClr val="FF0000"/>
                </a:solidFill>
                <a:latin typeface="Calibri" panose="020F0502020204030204" pitchFamily="34" charset="0"/>
                <a:cs typeface="Calibri" panose="020F0502020204030204" pitchFamily="34" charset="0"/>
              </a:rPr>
              <a:t>nro</a:t>
            </a:r>
            <a:r>
              <a:rPr lang="it-IT" sz="2000" b="1" u="none" dirty="0" smtClean="0">
                <a:solidFill>
                  <a:srgbClr val="FF0000"/>
                </a:solidFill>
                <a:latin typeface="Calibri" panose="020F0502020204030204" pitchFamily="34" charset="0"/>
                <a:cs typeface="Calibri" panose="020F0502020204030204" pitchFamily="34" charset="0"/>
              </a:rPr>
              <a:t> 73 del 23/01/2015</a:t>
            </a:r>
          </a:p>
          <a:p>
            <a:endParaRPr lang="it-IT" sz="2000" b="1" u="none" dirty="0">
              <a:solidFill>
                <a:srgbClr val="FF0000"/>
              </a:solidFill>
              <a:latin typeface="Calibri" panose="020F0502020204030204" pitchFamily="34" charset="0"/>
              <a:cs typeface="Calibri" panose="020F0502020204030204" pitchFamily="34" charset="0"/>
            </a:endParaRPr>
          </a:p>
          <a:p>
            <a:r>
              <a:rPr lang="it-IT" sz="2000" u="none" dirty="0" smtClean="0">
                <a:latin typeface="Calibri" panose="020F0502020204030204" pitchFamily="34" charset="0"/>
                <a:cs typeface="Calibri" panose="020F0502020204030204" pitchFamily="34" charset="0"/>
              </a:rPr>
              <a:t>In </a:t>
            </a:r>
            <a:r>
              <a:rPr lang="it-IT" sz="2000" u="none" dirty="0">
                <a:latin typeface="Calibri" panose="020F0502020204030204" pitchFamily="34" charset="0"/>
                <a:cs typeface="Calibri" panose="020F0502020204030204" pitchFamily="34" charset="0"/>
              </a:rPr>
              <a:t>particolare </a:t>
            </a:r>
            <a:r>
              <a:rPr lang="it-IT" sz="2000" b="1" u="none" dirty="0">
                <a:latin typeface="Calibri" panose="020F0502020204030204" pitchFamily="34" charset="0"/>
                <a:cs typeface="Calibri" panose="020F0502020204030204" pitchFamily="34" charset="0"/>
              </a:rPr>
              <a:t>le spese non obbligatorie </a:t>
            </a:r>
            <a:r>
              <a:rPr lang="it-IT" sz="2000" u="none" dirty="0">
                <a:latin typeface="Calibri" panose="020F0502020204030204" pitchFamily="34" charset="0"/>
                <a:cs typeface="Calibri" panose="020F0502020204030204" pitchFamily="34" charset="0"/>
              </a:rPr>
              <a:t>per legge o per </a:t>
            </a:r>
            <a:r>
              <a:rPr lang="it-IT" sz="2000" u="none" dirty="0" smtClean="0">
                <a:latin typeface="Calibri" panose="020F0502020204030204" pitchFamily="34" charset="0"/>
                <a:cs typeface="Calibri" panose="020F0502020204030204" pitchFamily="34" charset="0"/>
              </a:rPr>
              <a:t>contratto </a:t>
            </a:r>
            <a:r>
              <a:rPr lang="it-IT" sz="2000" u="none" dirty="0">
                <a:latin typeface="Calibri" panose="020F0502020204030204" pitchFamily="34" charset="0"/>
                <a:cs typeface="Calibri" panose="020F0502020204030204" pitchFamily="34" charset="0"/>
              </a:rPr>
              <a:t>devono essere riferite a </a:t>
            </a:r>
            <a:r>
              <a:rPr lang="it-IT" sz="2000" u="none" dirty="0">
                <a:solidFill>
                  <a:srgbClr val="FF0000"/>
                </a:solidFill>
                <a:latin typeface="Calibri" panose="020F0502020204030204" pitchFamily="34" charset="0"/>
                <a:cs typeface="Calibri" panose="020F0502020204030204" pitchFamily="34" charset="0"/>
              </a:rPr>
              <a:t>"servizi ad alto contenuto sociale ovvero </a:t>
            </a:r>
            <a:r>
              <a:rPr lang="it-IT" sz="2000" u="none" dirty="0" smtClean="0">
                <a:solidFill>
                  <a:srgbClr val="FF0000"/>
                </a:solidFill>
                <a:latin typeface="Calibri" panose="020F0502020204030204" pitchFamily="34" charset="0"/>
                <a:cs typeface="Calibri" panose="020F0502020204030204" pitchFamily="34" charset="0"/>
              </a:rPr>
              <a:t>di estrema </a:t>
            </a:r>
            <a:r>
              <a:rPr lang="it-IT" sz="2000" u="none" dirty="0">
                <a:solidFill>
                  <a:srgbClr val="FF0000"/>
                </a:solidFill>
                <a:latin typeface="Calibri" panose="020F0502020204030204" pitchFamily="34" charset="0"/>
                <a:cs typeface="Calibri" panose="020F0502020204030204" pitchFamily="34" charset="0"/>
              </a:rPr>
              <a:t>importanza per la continuità dei servizi erogati </a:t>
            </a:r>
            <a:r>
              <a:rPr lang="it-IT" sz="2000" u="none" dirty="0">
                <a:latin typeface="Calibri" panose="020F0502020204030204" pitchFamily="34" charset="0"/>
                <a:cs typeface="Calibri" panose="020F0502020204030204" pitchFamily="34" charset="0"/>
              </a:rPr>
              <a:t>" e </a:t>
            </a:r>
            <a:r>
              <a:rPr lang="it-IT" sz="2000" u="none" dirty="0" smtClean="0">
                <a:latin typeface="Calibri" panose="020F0502020204030204" pitchFamily="34" charset="0"/>
                <a:cs typeface="Calibri" panose="020F0502020204030204" pitchFamily="34" charset="0"/>
              </a:rPr>
              <a:t> «</a:t>
            </a:r>
            <a:r>
              <a:rPr lang="it-IT" sz="2000" u="none" dirty="0" smtClean="0">
                <a:solidFill>
                  <a:srgbClr val="FF0000"/>
                </a:solidFill>
                <a:latin typeface="Calibri" panose="020F0502020204030204" pitchFamily="34" charset="0"/>
                <a:cs typeface="Calibri" panose="020F0502020204030204" pitchFamily="34" charset="0"/>
              </a:rPr>
              <a:t>limitatamente </a:t>
            </a:r>
            <a:r>
              <a:rPr lang="it-IT" sz="2000" u="none" dirty="0">
                <a:solidFill>
                  <a:srgbClr val="FF0000"/>
                </a:solidFill>
                <a:latin typeface="Calibri" panose="020F0502020204030204" pitchFamily="34" charset="0"/>
                <a:cs typeface="Calibri" panose="020F0502020204030204" pitchFamily="34" charset="0"/>
              </a:rPr>
              <a:t>al fabbisogno </a:t>
            </a:r>
            <a:r>
              <a:rPr lang="it-IT" sz="2000" u="none" dirty="0" smtClean="0">
                <a:solidFill>
                  <a:srgbClr val="FF0000"/>
                </a:solidFill>
                <a:latin typeface="Calibri" panose="020F0502020204030204" pitchFamily="34" charset="0"/>
                <a:cs typeface="Calibri" panose="020F0502020204030204" pitchFamily="34" charset="0"/>
              </a:rPr>
              <a:t>minimo  indispensabile </a:t>
            </a:r>
            <a:r>
              <a:rPr lang="it-IT" sz="2000" u="none" dirty="0">
                <a:solidFill>
                  <a:srgbClr val="FF0000"/>
                </a:solidFill>
                <a:latin typeface="Calibri" panose="020F0502020204030204" pitchFamily="34" charset="0"/>
                <a:cs typeface="Calibri" panose="020F0502020204030204" pitchFamily="34" charset="0"/>
              </a:rPr>
              <a:t>per il proseguimento delle attività - a condizioni </a:t>
            </a:r>
            <a:r>
              <a:rPr lang="it-IT" sz="2000" u="none" dirty="0" smtClean="0">
                <a:solidFill>
                  <a:srgbClr val="FF0000"/>
                </a:solidFill>
                <a:latin typeface="Calibri" panose="020F0502020204030204" pitchFamily="34" charset="0"/>
                <a:cs typeface="Calibri" panose="020F0502020204030204" pitchFamily="34" charset="0"/>
              </a:rPr>
              <a:t>invariate </a:t>
            </a:r>
            <a:r>
              <a:rPr lang="it-IT" sz="2000" u="none" dirty="0">
                <a:solidFill>
                  <a:srgbClr val="FF0000"/>
                </a:solidFill>
                <a:latin typeface="Calibri" panose="020F0502020204030204" pitchFamily="34" charset="0"/>
                <a:cs typeface="Calibri" panose="020F0502020204030204" pitchFamily="34" charset="0"/>
              </a:rPr>
              <a:t>- fino al </a:t>
            </a:r>
            <a:r>
              <a:rPr lang="it-IT" sz="2000" u="none" dirty="0" smtClean="0">
                <a:solidFill>
                  <a:srgbClr val="FF0000"/>
                </a:solidFill>
                <a:latin typeface="Calibri" panose="020F0502020204030204" pitchFamily="34" charset="0"/>
                <a:cs typeface="Calibri" panose="020F0502020204030204" pitchFamily="34" charset="0"/>
              </a:rPr>
              <a:t>31/3/2015».</a:t>
            </a:r>
          </a:p>
          <a:p>
            <a:endParaRPr lang="it-IT" sz="2000" u="none" dirty="0">
              <a:solidFill>
                <a:srgbClr val="FF0000"/>
              </a:solidFill>
              <a:latin typeface="Calibri" panose="020F0502020204030204" pitchFamily="34" charset="0"/>
              <a:cs typeface="Calibri" panose="020F0502020204030204" pitchFamily="34" charset="0"/>
            </a:endParaRPr>
          </a:p>
          <a:p>
            <a:r>
              <a:rPr lang="it-IT" sz="2000" u="none" dirty="0" smtClean="0">
                <a:solidFill>
                  <a:srgbClr val="FF0000"/>
                </a:solidFill>
                <a:latin typeface="Calibri" panose="020F0502020204030204" pitchFamily="34" charset="0"/>
                <a:cs typeface="Calibri" panose="020F0502020204030204" pitchFamily="34" charset="0"/>
              </a:rPr>
              <a:t>l'obbligatorietà deve </a:t>
            </a:r>
            <a:r>
              <a:rPr lang="it-IT" sz="2000" u="none" dirty="0">
                <a:solidFill>
                  <a:srgbClr val="FF0000"/>
                </a:solidFill>
                <a:latin typeface="Calibri" panose="020F0502020204030204" pitchFamily="34" charset="0"/>
                <a:cs typeface="Calibri" panose="020F0502020204030204" pitchFamily="34" charset="0"/>
              </a:rPr>
              <a:t>derivare da un contratto vigente </a:t>
            </a:r>
            <a:r>
              <a:rPr lang="it-IT" sz="2000" u="none" dirty="0">
                <a:latin typeface="Calibri" panose="020F0502020204030204" pitchFamily="34" charset="0"/>
                <a:cs typeface="Calibri" panose="020F0502020204030204" pitchFamily="34" charset="0"/>
              </a:rPr>
              <a:t>e non dalla necessità di rinnovo o proroga di contratto scaduto </a:t>
            </a:r>
            <a:r>
              <a:rPr lang="it-IT" sz="2000" u="none" dirty="0" smtClean="0">
                <a:latin typeface="Calibri" panose="020F0502020204030204" pitchFamily="34" charset="0"/>
                <a:cs typeface="Calibri" panose="020F0502020204030204" pitchFamily="34" charset="0"/>
              </a:rPr>
              <a:t>o in </a:t>
            </a:r>
            <a:r>
              <a:rPr lang="it-IT" sz="2000" u="none" dirty="0">
                <a:latin typeface="Calibri" panose="020F0502020204030204" pitchFamily="34" charset="0"/>
                <a:cs typeface="Calibri" panose="020F0502020204030204" pitchFamily="34" charset="0"/>
              </a:rPr>
              <a:t>scadenza</a:t>
            </a:r>
            <a:r>
              <a:rPr lang="it-IT" sz="2000" u="none" dirty="0" smtClean="0">
                <a:latin typeface="Calibri" panose="020F0502020204030204" pitchFamily="34" charset="0"/>
                <a:cs typeface="Calibri" panose="020F0502020204030204" pitchFamily="34" charset="0"/>
              </a:rPr>
              <a:t>.</a:t>
            </a:r>
          </a:p>
          <a:p>
            <a:r>
              <a:rPr lang="it-IT" sz="2000" u="none" dirty="0" smtClean="0">
                <a:latin typeface="Calibri" panose="020F0502020204030204" pitchFamily="34" charset="0"/>
                <a:cs typeface="Calibri" panose="020F0502020204030204" pitchFamily="34" charset="0"/>
              </a:rPr>
              <a:t>Deve </a:t>
            </a:r>
            <a:r>
              <a:rPr lang="it-IT" sz="2000" u="none" dirty="0">
                <a:latin typeface="Calibri" panose="020F0502020204030204" pitchFamily="34" charset="0"/>
                <a:cs typeface="Calibri" panose="020F0502020204030204" pitchFamily="34" charset="0"/>
              </a:rPr>
              <a:t>sussistere una </a:t>
            </a:r>
            <a:r>
              <a:rPr lang="it-IT" sz="2000" u="none" dirty="0">
                <a:solidFill>
                  <a:srgbClr val="FF0000"/>
                </a:solidFill>
                <a:latin typeface="Calibri" panose="020F0502020204030204" pitchFamily="34" charset="0"/>
                <a:cs typeface="Calibri" panose="020F0502020204030204" pitchFamily="34" charset="0"/>
              </a:rPr>
              <a:t>esplicita normativa cogente </a:t>
            </a:r>
            <a:r>
              <a:rPr lang="it-IT" sz="2000" u="none" dirty="0">
                <a:latin typeface="Calibri" panose="020F0502020204030204" pitchFamily="34" charset="0"/>
                <a:cs typeface="Calibri" panose="020F0502020204030204" pitchFamily="34" charset="0"/>
              </a:rPr>
              <a:t>riferita alla fattispecie oggetto </a:t>
            </a:r>
            <a:r>
              <a:rPr lang="it-IT" sz="2000" u="none" dirty="0" smtClean="0">
                <a:latin typeface="Calibri" panose="020F0502020204030204" pitchFamily="34" charset="0"/>
                <a:cs typeface="Calibri" panose="020F0502020204030204" pitchFamily="34" charset="0"/>
              </a:rPr>
              <a:t>della spesa</a:t>
            </a:r>
            <a:r>
              <a:rPr lang="it-IT" sz="2000" u="none" dirty="0">
                <a:latin typeface="Calibri" panose="020F0502020204030204" pitchFamily="34" charset="0"/>
                <a:cs typeface="Calibri" panose="020F0502020204030204" pitchFamily="34" charset="0"/>
              </a:rPr>
              <a:t>, che dovrà essere indicata negli atti relativi (la norma deve rifarsi direttamente all'obbligo </a:t>
            </a:r>
            <a:r>
              <a:rPr lang="it-IT" sz="2000" u="none" dirty="0" smtClean="0">
                <a:latin typeface="Calibri" panose="020F0502020204030204" pitchFamily="34" charset="0"/>
                <a:cs typeface="Calibri" panose="020F0502020204030204" pitchFamily="34" charset="0"/>
              </a:rPr>
              <a:t>del Comune </a:t>
            </a:r>
            <a:r>
              <a:rPr lang="it-IT" sz="2000" u="none" dirty="0">
                <a:latin typeface="Calibri" panose="020F0502020204030204" pitchFamily="34" charset="0"/>
                <a:cs typeface="Calibri" panose="020F0502020204030204" pitchFamily="34" charset="0"/>
              </a:rPr>
              <a:t>per quella determinata attività e non può essere desunta da princìpi generali).</a:t>
            </a:r>
            <a:endParaRPr lang="it-IT" sz="2000" dirty="0">
              <a:latin typeface="Calibri" panose="020F0502020204030204" pitchFamily="34" charset="0"/>
              <a:cs typeface="Calibri" panose="020F0502020204030204" pitchFamily="34" charset="0"/>
            </a:endParaRPr>
          </a:p>
        </p:txBody>
      </p:sp>
      <p:sp>
        <p:nvSpPr>
          <p:cNvPr id="3" name="Text Box 6"/>
          <p:cNvSpPr txBox="1">
            <a:spLocks noChangeArrowheads="1"/>
          </p:cNvSpPr>
          <p:nvPr/>
        </p:nvSpPr>
        <p:spPr bwMode="auto">
          <a:xfrm>
            <a:off x="1136650" y="0"/>
            <a:ext cx="8640886" cy="954107"/>
          </a:xfrm>
          <a:prstGeom prst="rect">
            <a:avLst/>
          </a:prstGeom>
          <a:noFill/>
          <a:ln w="12700">
            <a:noFill/>
            <a:miter lim="800000"/>
            <a:headEnd/>
            <a:tailEnd/>
          </a:ln>
        </p:spPr>
        <p:txBody>
          <a:bodyPr wrap="square">
            <a:spAutoFit/>
          </a:bodyPr>
          <a:lstStyle>
            <a:defPPr>
              <a:defRPr lang="en-US"/>
            </a:defPPr>
            <a:lvl1pPr algn="r">
              <a:defRPr u="none">
                <a:solidFill>
                  <a:srgbClr val="CC0000"/>
                </a:solidFill>
                <a:latin typeface="Frutiger" pitchFamily="2" charset="0"/>
              </a:defRPr>
            </a:lvl1pPr>
          </a:lstStyle>
          <a:p>
            <a:pPr algn="ctr"/>
            <a:r>
              <a:rPr lang="it-IT" sz="2800" dirty="0" smtClean="0">
                <a:latin typeface="Calibri" panose="020F0502020204030204" pitchFamily="34" charset="0"/>
                <a:cs typeface="Calibri" panose="020F0502020204030204" pitchFamily="34" charset="0"/>
              </a:rPr>
              <a:t>Gestione in esercizio provvisorio 2015</a:t>
            </a:r>
          </a:p>
          <a:p>
            <a:pPr algn="ctr"/>
            <a:r>
              <a:rPr lang="it-IT" sz="2800" dirty="0" smtClean="0">
                <a:latin typeface="Calibri" panose="020F0502020204030204" pitchFamily="34" charset="0"/>
                <a:cs typeface="Calibri" panose="020F0502020204030204" pitchFamily="34" charset="0"/>
              </a:rPr>
              <a:t>  Comune di Milano</a:t>
            </a:r>
            <a:endParaRPr lang="it-IT"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97032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8"/>
          <p:cNvSpPr txBox="1">
            <a:spLocks noChangeArrowheads="1"/>
          </p:cNvSpPr>
          <p:nvPr/>
        </p:nvSpPr>
        <p:spPr bwMode="auto">
          <a:xfrm>
            <a:off x="678170" y="2924944"/>
            <a:ext cx="8945563" cy="1655763"/>
          </a:xfrm>
          <a:prstGeom prst="rect">
            <a:avLst/>
          </a:prstGeom>
          <a:noFill/>
          <a:ln w="9525" algn="ctr">
            <a:noFill/>
            <a:miter lim="800000"/>
            <a:headEnd/>
            <a:tailEnd/>
          </a:ln>
          <a:effectLst/>
        </p:spPr>
        <p:txBody>
          <a:bodyPr/>
          <a:lstStyle/>
          <a:p>
            <a:pPr algn="ctr" eaLnBrk="0" hangingPunct="0">
              <a:lnSpc>
                <a:spcPct val="110000"/>
              </a:lnSpc>
              <a:spcBef>
                <a:spcPct val="20000"/>
              </a:spcBef>
              <a:defRPr/>
            </a:pPr>
            <a:r>
              <a:rPr lang="it-IT" sz="3600" u="none" dirty="0" smtClean="0">
                <a:solidFill>
                  <a:srgbClr val="C00000"/>
                </a:solidFill>
                <a:latin typeface="Calibri" panose="020F0502020204030204" pitchFamily="34" charset="0"/>
                <a:cs typeface="Calibri" panose="020F0502020204030204" pitchFamily="34" charset="0"/>
              </a:rPr>
              <a:t>IL BILANCIO </a:t>
            </a:r>
            <a:r>
              <a:rPr lang="it-IT" sz="3600" u="none" dirty="0" smtClean="0">
                <a:solidFill>
                  <a:srgbClr val="C00000"/>
                </a:solidFill>
                <a:latin typeface="Calibri" panose="020F0502020204030204" pitchFamily="34" charset="0"/>
                <a:cs typeface="Calibri" panose="020F0502020204030204" pitchFamily="34" charset="0"/>
              </a:rPr>
              <a:t>2015 DEL </a:t>
            </a:r>
            <a:r>
              <a:rPr lang="it-IT" sz="3600" u="none" dirty="0" smtClean="0">
                <a:solidFill>
                  <a:srgbClr val="C00000"/>
                </a:solidFill>
                <a:latin typeface="Calibri" panose="020F0502020204030204" pitchFamily="34" charset="0"/>
                <a:cs typeface="Calibri" panose="020F0502020204030204" pitchFamily="34" charset="0"/>
              </a:rPr>
              <a:t>COMUNE DI MILANO</a:t>
            </a:r>
            <a:endParaRPr lang="it-IT" sz="3600" u="none" dirty="0">
              <a:solidFill>
                <a:srgbClr val="C00000"/>
              </a:solidFill>
              <a:effectLst>
                <a:outerShdw blurRad="38100" dist="38100" dir="2700000" algn="tl">
                  <a:srgbClr val="C0C0C0"/>
                </a:outerShdw>
              </a:effectLst>
              <a:latin typeface="Calibri" pitchFamily="34" charset="0"/>
              <a:ea typeface="ＭＳ Ｐゴシック" pitchFamily="1" charset="-128"/>
              <a:cs typeface="Calibri" pitchFamily="34" charset="0"/>
            </a:endParaRPr>
          </a:p>
        </p:txBody>
      </p:sp>
    </p:spTree>
    <p:extLst>
      <p:ext uri="{BB962C8B-B14F-4D97-AF65-F5344CB8AC3E}">
        <p14:creationId xmlns:p14="http://schemas.microsoft.com/office/powerpoint/2010/main" val="2283507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1208584" y="116632"/>
            <a:ext cx="8136904" cy="523220"/>
          </a:xfrm>
          <a:noFill/>
        </p:spPr>
        <p:txBody>
          <a:bodyPr wrap="square" rtlCol="0">
            <a:spAutoFit/>
          </a:bodyPr>
          <a:lstStyle/>
          <a:p>
            <a:r>
              <a:rPr lang="it-IT" sz="2800" b="1" kern="1200" dirty="0" smtClean="0">
                <a:latin typeface="Calibri" panose="020F0502020204030204" pitchFamily="34" charset="0"/>
                <a:ea typeface="+mn-ea"/>
                <a:cs typeface="Calibri" panose="020F0502020204030204" pitchFamily="34" charset="0"/>
              </a:rPr>
              <a:t>Bilancio </a:t>
            </a:r>
            <a:r>
              <a:rPr lang="it-IT" sz="2800" b="1" kern="1200" dirty="0" smtClean="0">
                <a:latin typeface="Calibri" panose="020F0502020204030204" pitchFamily="34" charset="0"/>
                <a:ea typeface="+mn-ea"/>
                <a:cs typeface="Calibri" panose="020F0502020204030204" pitchFamily="34" charset="0"/>
              </a:rPr>
              <a:t>2015: </a:t>
            </a:r>
            <a:r>
              <a:rPr lang="it-IT" sz="2800" b="1" kern="1200" dirty="0" smtClean="0">
                <a:latin typeface="Calibri" panose="020F0502020204030204" pitchFamily="34" charset="0"/>
                <a:ea typeface="+mn-ea"/>
                <a:cs typeface="Calibri" panose="020F0502020204030204" pitchFamily="34" charset="0"/>
              </a:rPr>
              <a:t>equilibrio di parte corrente</a:t>
            </a:r>
            <a:endParaRPr lang="it-IT" sz="2800" b="1" kern="1200" dirty="0">
              <a:latin typeface="Calibri" panose="020F0502020204030204" pitchFamily="34" charset="0"/>
              <a:ea typeface="+mn-ea"/>
              <a:cs typeface="Calibri" panose="020F0502020204030204" pitchFamily="34" charset="0"/>
            </a:endParaRPr>
          </a:p>
        </p:txBody>
      </p:sp>
      <p:sp>
        <p:nvSpPr>
          <p:cNvPr id="6" name="CasellaDiTesto 5"/>
          <p:cNvSpPr txBox="1"/>
          <p:nvPr/>
        </p:nvSpPr>
        <p:spPr>
          <a:xfrm>
            <a:off x="7473280" y="836712"/>
            <a:ext cx="1668248" cy="246221"/>
          </a:xfrm>
          <a:prstGeom prst="rect">
            <a:avLst/>
          </a:prstGeom>
          <a:noFill/>
        </p:spPr>
        <p:txBody>
          <a:bodyPr wrap="square" rtlCol="0">
            <a:spAutoFit/>
          </a:bodyPr>
          <a:lstStyle/>
          <a:p>
            <a:pPr algn="ctr"/>
            <a:r>
              <a:rPr lang="it-IT" sz="1000" dirty="0" smtClean="0"/>
              <a:t>valori in milioni di euro</a:t>
            </a:r>
          </a:p>
        </p:txBody>
      </p:sp>
      <p:graphicFrame>
        <p:nvGraphicFramePr>
          <p:cNvPr id="2" name="Tabella 1"/>
          <p:cNvGraphicFramePr>
            <a:graphicFrameLocks noGrp="1"/>
          </p:cNvGraphicFramePr>
          <p:nvPr>
            <p:extLst>
              <p:ext uri="{D42A27DB-BD31-4B8C-83A1-F6EECF244321}">
                <p14:modId xmlns:p14="http://schemas.microsoft.com/office/powerpoint/2010/main" val="3046932892"/>
              </p:ext>
            </p:extLst>
          </p:nvPr>
        </p:nvGraphicFramePr>
        <p:xfrm>
          <a:off x="2181355" y="1123179"/>
          <a:ext cx="6588069" cy="4819513"/>
        </p:xfrm>
        <a:graphic>
          <a:graphicData uri="http://schemas.openxmlformats.org/drawingml/2006/table">
            <a:tbl>
              <a:tblPr/>
              <a:tblGrid>
                <a:gridCol w="5246994"/>
                <a:gridCol w="1341075"/>
              </a:tblGrid>
              <a:tr h="304893">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it-IT" sz="1500" b="1" i="0" u="none" strike="noStrike" dirty="0">
                          <a:solidFill>
                            <a:srgbClr val="000000"/>
                          </a:solidFill>
                          <a:effectLst/>
                          <a:latin typeface="Calibri" panose="020F0502020204030204" pitchFamily="34" charset="0"/>
                          <a:cs typeface="Calibri" panose="020F0502020204030204" pitchFamily="34" charset="0"/>
                        </a:rPr>
                        <a:t>Previsione 2015</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62609">
                <a:tc>
                  <a:txBody>
                    <a:bodyPr/>
                    <a:lstStyle/>
                    <a:p>
                      <a:pPr algn="l" rtl="0" fontAlgn="b"/>
                      <a:r>
                        <a:rPr lang="it-IT" sz="1500" b="1" i="0" u="sng" strike="noStrike" dirty="0">
                          <a:solidFill>
                            <a:srgbClr val="000000"/>
                          </a:solidFill>
                          <a:effectLst/>
                          <a:latin typeface="Calibri" panose="020F0502020204030204" pitchFamily="34" charset="0"/>
                          <a:cs typeface="Calibri" panose="020F0502020204030204" pitchFamily="34" charset="0"/>
                        </a:rPr>
                        <a:t>Entrate</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747">
                <a:tc>
                  <a:txBody>
                    <a:bodyPr/>
                    <a:lstStyle/>
                    <a:p>
                      <a:pPr algn="l" fontAlgn="b"/>
                      <a:endParaRPr lang="it-IT" sz="1500" b="0" i="0" u="none" strike="noStrike" dirty="0">
                        <a:solidFill>
                          <a:srgbClr val="000000"/>
                        </a:solidFill>
                        <a:effectLst/>
                        <a:latin typeface="Calibri" panose="020F0502020204030204" pitchFamily="34" charset="0"/>
                        <a:cs typeface="Calibri" panose="020F0502020204030204" pitchFamily="34" charset="0"/>
                      </a:endParaRP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04893">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Fondo Pluriennale Vincolato per Spesa Corrente</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0,0</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9385">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Entrate titoli 1,2 e 3</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3.089,9</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4727">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Oneri di urbanizzazione destinati alla spesa corrente</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23,0</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37866">
                <a:tc>
                  <a:txBody>
                    <a:bodyPr/>
                    <a:lstStyle/>
                    <a:p>
                      <a:pPr algn="l" rtl="0" fontAlgn="b"/>
                      <a:r>
                        <a:rPr lang="it-IT" sz="1500" b="0" i="1" u="none" strike="noStrike" dirty="0">
                          <a:solidFill>
                            <a:srgbClr val="000000"/>
                          </a:solidFill>
                          <a:effectLst/>
                          <a:latin typeface="Calibri" panose="020F0502020204030204" pitchFamily="34" charset="0"/>
                          <a:cs typeface="Calibri" panose="020F0502020204030204" pitchFamily="34" charset="0"/>
                        </a:rPr>
                        <a:t>entrate di parte corrente destinate a investimenti</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FF0000"/>
                          </a:solidFill>
                          <a:effectLst/>
                          <a:latin typeface="Calibri" panose="020F0502020204030204" pitchFamily="34" charset="0"/>
                          <a:cs typeface="Calibri" panose="020F0502020204030204" pitchFamily="34" charset="0"/>
                        </a:rPr>
                        <a:t>-9,0</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1005">
                <a:tc>
                  <a:txBody>
                    <a:bodyPr/>
                    <a:lstStyle/>
                    <a:p>
                      <a:pPr algn="l" rtl="0" fontAlgn="b"/>
                      <a:r>
                        <a:rPr lang="it-IT" sz="1500" b="0" i="1" u="none" strike="noStrike" dirty="0">
                          <a:solidFill>
                            <a:srgbClr val="000000"/>
                          </a:solidFill>
                          <a:effectLst/>
                          <a:latin typeface="Calibri" panose="020F0502020204030204" pitchFamily="34" charset="0"/>
                          <a:cs typeface="Calibri" panose="020F0502020204030204" pitchFamily="34" charset="0"/>
                        </a:rPr>
                        <a:t>credito IVA imputabile a investimenti finanziati da debito</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FF0000"/>
                          </a:solidFill>
                          <a:effectLst/>
                          <a:latin typeface="Calibri" panose="020F0502020204030204" pitchFamily="34" charset="0"/>
                          <a:cs typeface="Calibri" panose="020F0502020204030204" pitchFamily="34" charset="0"/>
                        </a:rPr>
                        <a:t>-7,0</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11043">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Avanzo di amministrazione</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22,1</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86096">
                <a:tc>
                  <a:txBody>
                    <a:bodyPr/>
                    <a:lstStyle/>
                    <a:p>
                      <a:pPr algn="l" rtl="0" fontAlgn="b"/>
                      <a:r>
                        <a:rPr lang="it-IT" sz="1500" b="1" i="0" u="none" strike="noStrike" dirty="0">
                          <a:solidFill>
                            <a:srgbClr val="000000"/>
                          </a:solidFill>
                          <a:effectLst/>
                          <a:latin typeface="Calibri" panose="020F0502020204030204" pitchFamily="34" charset="0"/>
                          <a:cs typeface="Calibri" panose="020F0502020204030204" pitchFamily="34" charset="0"/>
                        </a:rPr>
                        <a:t>TOTALE ENTRATE</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it-IT" sz="1500" b="1" i="0" u="none" strike="noStrike" dirty="0">
                          <a:solidFill>
                            <a:srgbClr val="000000"/>
                          </a:solidFill>
                          <a:effectLst/>
                          <a:latin typeface="Calibri" panose="020F0502020204030204" pitchFamily="34" charset="0"/>
                          <a:cs typeface="Calibri" panose="020F0502020204030204" pitchFamily="34" charset="0"/>
                        </a:rPr>
                        <a:t>3.119,0</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57465">
                <a:tc>
                  <a:txBody>
                    <a:bodyPr/>
                    <a:lstStyle/>
                    <a:p>
                      <a:pPr algn="l" fontAlgn="b"/>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7465">
                <a:tc>
                  <a:txBody>
                    <a:bodyPr/>
                    <a:lstStyle/>
                    <a:p>
                      <a:pPr algn="l" rtl="0" fontAlgn="b"/>
                      <a:r>
                        <a:rPr lang="it-IT" sz="1500" b="1" i="0" u="sng" strike="noStrike" dirty="0">
                          <a:solidFill>
                            <a:srgbClr val="000000"/>
                          </a:solidFill>
                          <a:effectLst/>
                          <a:latin typeface="Calibri" panose="020F0502020204030204" pitchFamily="34" charset="0"/>
                          <a:cs typeface="Calibri" panose="020F0502020204030204" pitchFamily="34" charset="0"/>
                        </a:rPr>
                        <a:t>Spese </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7465">
                <a:tc>
                  <a:txBody>
                    <a:bodyPr/>
                    <a:lstStyle/>
                    <a:p>
                      <a:pPr algn="l" rtl="0" fontAlgn="b"/>
                      <a:endParaRPr lang="it-IT" sz="1500" b="0" i="0" u="none" strike="noStrike" dirty="0">
                        <a:solidFill>
                          <a:srgbClr val="000000"/>
                        </a:solidFill>
                        <a:effectLst/>
                        <a:latin typeface="Calibri" panose="020F0502020204030204" pitchFamily="34" charset="0"/>
                        <a:cs typeface="Calibri" panose="020F0502020204030204" pitchFamily="34" charset="0"/>
                      </a:endParaRP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69385">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Spese titolo 1</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2.962,3</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6160">
                <a:tc>
                  <a:txBody>
                    <a:bodyPr/>
                    <a:lstStyle/>
                    <a:p>
                      <a:pPr algn="l" rtl="0" fontAlgn="b"/>
                      <a:r>
                        <a:rPr lang="it-IT" sz="1500" b="0" i="1" u="none" strike="noStrike" dirty="0">
                          <a:solidFill>
                            <a:srgbClr val="000000"/>
                          </a:solidFill>
                          <a:effectLst/>
                          <a:latin typeface="Calibri" panose="020F0502020204030204" pitchFamily="34" charset="0"/>
                          <a:cs typeface="Calibri" panose="020F0502020204030204" pitchFamily="34" charset="0"/>
                        </a:rPr>
                        <a:t>di cui Fondo svalutazione crediti</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1" u="none" strike="noStrike" dirty="0">
                          <a:solidFill>
                            <a:srgbClr val="000000"/>
                          </a:solidFill>
                          <a:effectLst/>
                          <a:latin typeface="Calibri" panose="020F0502020204030204" pitchFamily="34" charset="0"/>
                          <a:cs typeface="Calibri" panose="020F0502020204030204" pitchFamily="34" charset="0"/>
                        </a:rPr>
                        <a:t>165,1</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5276">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Quote capitale di ammortamento dei mutui e prestiti </a:t>
                      </a:r>
                      <a:r>
                        <a:rPr lang="it-IT" sz="1500" b="0" i="0" u="none" strike="noStrike" dirty="0" smtClean="0">
                          <a:solidFill>
                            <a:srgbClr val="000000"/>
                          </a:solidFill>
                          <a:effectLst/>
                          <a:latin typeface="Calibri" panose="020F0502020204030204" pitchFamily="34" charset="0"/>
                          <a:cs typeface="Calibri" panose="020F0502020204030204" pitchFamily="34" charset="0"/>
                        </a:rPr>
                        <a:t>in estinzione</a:t>
                      </a:r>
                      <a:endParaRPr lang="it-IT" sz="1500" b="0" i="0" u="none" strike="noStrike" dirty="0">
                        <a:solidFill>
                          <a:srgbClr val="000000"/>
                        </a:solidFill>
                        <a:effectLst/>
                        <a:latin typeface="Calibri" panose="020F0502020204030204" pitchFamily="34" charset="0"/>
                        <a:cs typeface="Calibri" panose="020F0502020204030204" pitchFamily="34" charset="0"/>
                      </a:endParaRP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156,7</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8321">
                <a:tc>
                  <a:txBody>
                    <a:bodyPr/>
                    <a:lstStyle/>
                    <a:p>
                      <a:pPr algn="l" rtl="0" fontAlgn="b"/>
                      <a:r>
                        <a:rPr lang="it-IT" sz="1500" b="1" i="0" u="none" strike="noStrike" dirty="0">
                          <a:solidFill>
                            <a:srgbClr val="000000"/>
                          </a:solidFill>
                          <a:effectLst/>
                          <a:latin typeface="Calibri" panose="020F0502020204030204" pitchFamily="34" charset="0"/>
                          <a:cs typeface="Calibri" panose="020F0502020204030204" pitchFamily="34" charset="0"/>
                        </a:rPr>
                        <a:t>TOTALE SPESE</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it-IT" sz="1500" b="1" i="0" u="none" strike="noStrike" dirty="0">
                          <a:solidFill>
                            <a:srgbClr val="000000"/>
                          </a:solidFill>
                          <a:effectLst/>
                          <a:latin typeface="Calibri" panose="020F0502020204030204" pitchFamily="34" charset="0"/>
                          <a:cs typeface="Calibri" panose="020F0502020204030204" pitchFamily="34" charset="0"/>
                        </a:rPr>
                        <a:t>3.119,0</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62609">
                <a:tc>
                  <a:txBody>
                    <a:bodyPr/>
                    <a:lstStyle/>
                    <a:p>
                      <a:pPr algn="l" rtl="0" fontAlgn="b"/>
                      <a:r>
                        <a:rPr lang="it-IT" sz="1500" b="1" i="0" u="sng" strike="noStrike" dirty="0">
                          <a:solidFill>
                            <a:srgbClr val="000000"/>
                          </a:solidFill>
                          <a:effectLst/>
                          <a:latin typeface="Calibri" panose="020F0502020204030204" pitchFamily="34" charset="0"/>
                          <a:cs typeface="Calibri" panose="020F0502020204030204" pitchFamily="34" charset="0"/>
                        </a:rPr>
                        <a:t> </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it-IT" sz="1500" b="0" i="1" u="none" strike="noStrike" dirty="0">
                          <a:solidFill>
                            <a:srgbClr val="000000"/>
                          </a:solidFill>
                          <a:effectLst/>
                          <a:latin typeface="Calibri" panose="020F0502020204030204" pitchFamily="34" charset="0"/>
                          <a:cs typeface="Calibri" panose="020F0502020204030204" pitchFamily="34" charset="0"/>
                        </a:rPr>
                        <a:t> </a:t>
                      </a:r>
                    </a:p>
                  </a:txBody>
                  <a:tcPr marL="6775" marR="6775" marT="67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93">
                <a:tc>
                  <a:txBody>
                    <a:bodyPr/>
                    <a:lstStyle/>
                    <a:p>
                      <a:pPr algn="l" rtl="0" fontAlgn="b"/>
                      <a:r>
                        <a:rPr lang="it-IT" sz="1500" b="1" i="0" u="none" strike="noStrike" dirty="0">
                          <a:solidFill>
                            <a:srgbClr val="000000"/>
                          </a:solidFill>
                          <a:effectLst/>
                          <a:latin typeface="Calibri" panose="020F0502020204030204" pitchFamily="34" charset="0"/>
                          <a:cs typeface="Calibri" panose="020F0502020204030204" pitchFamily="34" charset="0"/>
                        </a:rPr>
                        <a:t>EQUILIBRIO/DISEQUILIBRIO DI PARTE CORRENTE</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b"/>
                      <a:r>
                        <a:rPr lang="it-IT" sz="1500" b="1" i="0" u="none" strike="noStrike" dirty="0">
                          <a:solidFill>
                            <a:srgbClr val="000000"/>
                          </a:solidFill>
                          <a:effectLst/>
                          <a:latin typeface="Calibri" panose="020F0502020204030204" pitchFamily="34" charset="0"/>
                          <a:cs typeface="Calibri" panose="020F0502020204030204" pitchFamily="34" charset="0"/>
                        </a:rPr>
                        <a:t>0,0</a:t>
                      </a:r>
                    </a:p>
                  </a:txBody>
                  <a:tcPr marL="6775" marR="6775" marT="6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5" name="Rettangolo 4"/>
          <p:cNvSpPr/>
          <p:nvPr/>
        </p:nvSpPr>
        <p:spPr>
          <a:xfrm>
            <a:off x="2072680" y="6163487"/>
            <a:ext cx="7344816" cy="430887"/>
          </a:xfrm>
          <a:prstGeom prst="rect">
            <a:avLst/>
          </a:prstGeom>
        </p:spPr>
        <p:txBody>
          <a:bodyPr wrap="square">
            <a:spAutoFit/>
          </a:bodyPr>
          <a:lstStyle/>
          <a:p>
            <a:pPr lvl="0" eaLnBrk="1" fontAlgn="b" hangingPunct="1">
              <a:spcBef>
                <a:spcPts val="0"/>
              </a:spcBef>
              <a:spcAft>
                <a:spcPts val="0"/>
              </a:spcAft>
            </a:pPr>
            <a:r>
              <a:rPr lang="it-IT" sz="1100" dirty="0">
                <a:solidFill>
                  <a:srgbClr val="000000"/>
                </a:solidFill>
                <a:latin typeface="Calibri"/>
              </a:rPr>
              <a:t>Tutti i dati sono al netto delle poste correlate, ovvero voci con specifica fonte di finanziamento e vincolo nella destinazione, di pari importo nelle Entrate e nelle Spese</a:t>
            </a:r>
          </a:p>
        </p:txBody>
      </p:sp>
    </p:spTree>
    <p:extLst>
      <p:ext uri="{BB962C8B-B14F-4D97-AF65-F5344CB8AC3E}">
        <p14:creationId xmlns:p14="http://schemas.microsoft.com/office/powerpoint/2010/main" val="2839269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185912" y="314246"/>
            <a:ext cx="8553435" cy="523220"/>
          </a:xfrm>
          <a:prstGeom prst="rect">
            <a:avLst/>
          </a:prstGeom>
          <a:noFill/>
        </p:spPr>
        <p:txBody>
          <a:bodyPr wrap="square" rtlCol="0">
            <a:spAutoFit/>
          </a:bodyPr>
          <a:lstStyle>
            <a:lvl1pPr eaLnBrk="0" hangingPunct="0">
              <a:defRPr sz="2800" b="1">
                <a:solidFill>
                  <a:srgbClr val="CC0000"/>
                </a:solidFill>
                <a:latin typeface="Calibri" panose="020F0502020204030204" pitchFamily="34" charset="0"/>
                <a:ea typeface="+mn-ea"/>
                <a:cs typeface="Calibri" panose="020F0502020204030204" pitchFamily="34" charset="0"/>
              </a:defRPr>
            </a:lvl1pPr>
            <a:lvl2pPr eaLnBrk="0" hangingPunct="0">
              <a:defRPr>
                <a:solidFill>
                  <a:srgbClr val="CC0000"/>
                </a:solidFill>
                <a:latin typeface="Frutiger" pitchFamily="2" charset="0"/>
                <a:ea typeface="ＭＳ Ｐゴシック" pitchFamily="1" charset="-128"/>
                <a:cs typeface="ＭＳ Ｐゴシック" pitchFamily="1" charset="-128"/>
              </a:defRPr>
            </a:lvl2pPr>
            <a:lvl3pPr eaLnBrk="0" hangingPunct="0">
              <a:defRPr>
                <a:solidFill>
                  <a:srgbClr val="CC0000"/>
                </a:solidFill>
                <a:latin typeface="Frutiger" pitchFamily="2" charset="0"/>
                <a:ea typeface="ＭＳ Ｐゴシック" pitchFamily="1" charset="-128"/>
                <a:cs typeface="ＭＳ Ｐゴシック" pitchFamily="1" charset="-128"/>
              </a:defRPr>
            </a:lvl3pPr>
            <a:lvl4pPr eaLnBrk="0" hangingPunct="0">
              <a:defRPr>
                <a:solidFill>
                  <a:srgbClr val="CC0000"/>
                </a:solidFill>
                <a:latin typeface="Frutiger" pitchFamily="2" charset="0"/>
                <a:ea typeface="ＭＳ Ｐゴシック" pitchFamily="1" charset="-128"/>
                <a:cs typeface="ＭＳ Ｐゴシック" pitchFamily="1" charset="-128"/>
              </a:defRPr>
            </a:lvl4pPr>
            <a:lvl5pPr eaLnBrk="0" hangingPunct="0">
              <a:defRPr>
                <a:solidFill>
                  <a:srgbClr val="CC0000"/>
                </a:solidFill>
                <a:latin typeface="Frutiger" pitchFamily="2" charset="0"/>
                <a:ea typeface="ＭＳ Ｐゴシック" pitchFamily="1" charset="-128"/>
                <a:cs typeface="ＭＳ Ｐゴシック" pitchFamily="1" charset="-128"/>
              </a:defRPr>
            </a:lvl5pPr>
            <a:lvl6pPr marL="457200" eaLnBrk="0" fontAlgn="base" hangingPunct="0">
              <a:spcBef>
                <a:spcPct val="0"/>
              </a:spcBef>
              <a:spcAft>
                <a:spcPct val="0"/>
              </a:spcAft>
              <a:defRPr>
                <a:solidFill>
                  <a:srgbClr val="CC0000"/>
                </a:solidFill>
                <a:latin typeface="Frutiger" pitchFamily="2" charset="0"/>
              </a:defRPr>
            </a:lvl6pPr>
            <a:lvl7pPr marL="914400" eaLnBrk="0" fontAlgn="base" hangingPunct="0">
              <a:spcBef>
                <a:spcPct val="0"/>
              </a:spcBef>
              <a:spcAft>
                <a:spcPct val="0"/>
              </a:spcAft>
              <a:defRPr>
                <a:solidFill>
                  <a:srgbClr val="CC0000"/>
                </a:solidFill>
                <a:latin typeface="Frutiger" pitchFamily="2" charset="0"/>
              </a:defRPr>
            </a:lvl7pPr>
            <a:lvl8pPr marL="1371600" eaLnBrk="0" fontAlgn="base" hangingPunct="0">
              <a:spcBef>
                <a:spcPct val="0"/>
              </a:spcBef>
              <a:spcAft>
                <a:spcPct val="0"/>
              </a:spcAft>
              <a:defRPr>
                <a:solidFill>
                  <a:srgbClr val="CC0000"/>
                </a:solidFill>
                <a:latin typeface="Frutiger" pitchFamily="2" charset="0"/>
              </a:defRPr>
            </a:lvl8pPr>
            <a:lvl9pPr marL="1828800" eaLnBrk="0" fontAlgn="base" hangingPunct="0">
              <a:spcBef>
                <a:spcPct val="0"/>
              </a:spcBef>
              <a:spcAft>
                <a:spcPct val="0"/>
              </a:spcAft>
              <a:defRPr>
                <a:solidFill>
                  <a:srgbClr val="CC0000"/>
                </a:solidFill>
                <a:latin typeface="Frutiger" pitchFamily="2" charset="0"/>
              </a:defRPr>
            </a:lvl9pPr>
          </a:lstStyle>
          <a:p>
            <a:r>
              <a:rPr lang="it-IT" u="none" dirty="0"/>
              <a:t>Bilancio </a:t>
            </a:r>
            <a:r>
              <a:rPr lang="it-IT" u="none" dirty="0" smtClean="0"/>
              <a:t>2015: </a:t>
            </a:r>
            <a:r>
              <a:rPr lang="it-IT" u="none" dirty="0"/>
              <a:t>equilibrio di conto capitale</a:t>
            </a:r>
          </a:p>
        </p:txBody>
      </p:sp>
      <p:sp>
        <p:nvSpPr>
          <p:cNvPr id="11" name="Rettangolo 4"/>
          <p:cNvSpPr>
            <a:spLocks noChangeArrowheads="1"/>
          </p:cNvSpPr>
          <p:nvPr/>
        </p:nvSpPr>
        <p:spPr bwMode="auto">
          <a:xfrm>
            <a:off x="8185538" y="913383"/>
            <a:ext cx="12680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sz="800" dirty="0"/>
              <a:t>valori  in milioni di euro</a:t>
            </a:r>
          </a:p>
        </p:txBody>
      </p:sp>
      <p:graphicFrame>
        <p:nvGraphicFramePr>
          <p:cNvPr id="2" name="Tabella 1"/>
          <p:cNvGraphicFramePr>
            <a:graphicFrameLocks noGrp="1"/>
          </p:cNvGraphicFramePr>
          <p:nvPr>
            <p:extLst>
              <p:ext uri="{D42A27DB-BD31-4B8C-83A1-F6EECF244321}">
                <p14:modId xmlns:p14="http://schemas.microsoft.com/office/powerpoint/2010/main" val="1701929392"/>
              </p:ext>
            </p:extLst>
          </p:nvPr>
        </p:nvGraphicFramePr>
        <p:xfrm>
          <a:off x="1810382" y="1128827"/>
          <a:ext cx="6984776" cy="4442400"/>
        </p:xfrm>
        <a:graphic>
          <a:graphicData uri="http://schemas.openxmlformats.org/drawingml/2006/table">
            <a:tbl>
              <a:tblPr/>
              <a:tblGrid>
                <a:gridCol w="5358226"/>
                <a:gridCol w="1626550"/>
              </a:tblGrid>
              <a:tr h="182880">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it-IT" sz="1500" b="1" i="0" u="none" strike="noStrike" dirty="0" smtClean="0">
                          <a:solidFill>
                            <a:srgbClr val="000000"/>
                          </a:solidFill>
                          <a:effectLst/>
                          <a:latin typeface="Calibri" panose="020F0502020204030204" pitchFamily="34" charset="0"/>
                          <a:cs typeface="Calibri" panose="020F0502020204030204" pitchFamily="34" charset="0"/>
                        </a:rPr>
                        <a:t>Previsione 2015</a:t>
                      </a:r>
                      <a:endParaRPr lang="it-IT" sz="15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82880">
                <a:tc>
                  <a:txBody>
                    <a:bodyPr/>
                    <a:lstStyle/>
                    <a:p>
                      <a:pPr algn="l" rtl="0" fontAlgn="b"/>
                      <a:r>
                        <a:rPr lang="it-IT" sz="1500" b="1" i="0" u="sng" strike="noStrike" dirty="0">
                          <a:solidFill>
                            <a:srgbClr val="000000"/>
                          </a:solidFill>
                          <a:effectLst/>
                          <a:latin typeface="Calibri" panose="020F0502020204030204" pitchFamily="34" charset="0"/>
                          <a:cs typeface="Calibri" panose="020F0502020204030204" pitchFamily="34" charset="0"/>
                        </a:rPr>
                        <a:t>Entrate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Fondo Pluriennale vincolato per Investimenti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819,1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Entrate titolo 4  - Entrate in conto capitale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a:solidFill>
                            <a:srgbClr val="000000"/>
                          </a:solidFill>
                          <a:effectLst/>
                          <a:latin typeface="Calibri" panose="020F0502020204030204" pitchFamily="34" charset="0"/>
                          <a:cs typeface="Calibri" panose="020F0502020204030204" pitchFamily="34" charset="0"/>
                        </a:rPr>
                        <a:t>1.456,7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Oneri di urbanizzazione destinati alla spesa corrente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a:solidFill>
                            <a:srgbClr val="000000"/>
                          </a:solidFill>
                          <a:effectLst/>
                          <a:latin typeface="Calibri" panose="020F0502020204030204" pitchFamily="34" charset="0"/>
                          <a:cs typeface="Calibri" panose="020F0502020204030204" pitchFamily="34" charset="0"/>
                        </a:rPr>
                        <a:t>-23,0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Entrate titolo 5 - Entrate da riduzione di attività finanziarie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a:solidFill>
                            <a:srgbClr val="000000"/>
                          </a:solidFill>
                          <a:effectLst/>
                          <a:latin typeface="Calibri" panose="020F0502020204030204" pitchFamily="34" charset="0"/>
                          <a:cs typeface="Calibri" panose="020F0502020204030204" pitchFamily="34" charset="0"/>
                        </a:rPr>
                        <a:t>64,0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Entrate titolo 6 - Accensione di </a:t>
                      </a:r>
                      <a:r>
                        <a:rPr lang="it-IT" sz="1500" b="0" i="0" u="none" strike="noStrike" dirty="0" smtClean="0">
                          <a:solidFill>
                            <a:srgbClr val="000000"/>
                          </a:solidFill>
                          <a:effectLst/>
                          <a:latin typeface="Calibri" panose="020F0502020204030204" pitchFamily="34" charset="0"/>
                          <a:cs typeface="Calibri" panose="020F0502020204030204" pitchFamily="34" charset="0"/>
                        </a:rPr>
                        <a:t>prestiti*</a:t>
                      </a:r>
                      <a:endParaRPr lang="it-IT" sz="1500" b="0"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a:solidFill>
                            <a:srgbClr val="000000"/>
                          </a:solidFill>
                          <a:effectLst/>
                          <a:latin typeface="Calibri" panose="020F0502020204030204" pitchFamily="34" charset="0"/>
                          <a:cs typeface="Calibri" panose="020F0502020204030204" pitchFamily="34" charset="0"/>
                        </a:rPr>
                        <a:t>598,2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42900">
                <a:tc>
                  <a:txBody>
                    <a:bodyPr/>
                    <a:lstStyle/>
                    <a:p>
                      <a:pPr algn="l" rtl="0" fontAlgn="b"/>
                      <a:r>
                        <a:rPr lang="it-IT" sz="1500" b="0" i="0" u="none" strike="noStrike">
                          <a:solidFill>
                            <a:srgbClr val="000000"/>
                          </a:solidFill>
                          <a:effectLst/>
                          <a:latin typeface="Calibri" panose="020F0502020204030204" pitchFamily="34" charset="0"/>
                          <a:cs typeface="Calibri" panose="020F0502020204030204" pitchFamily="34" charset="0"/>
                        </a:rPr>
                        <a:t>entrate di parte corrente destinate a investimenti da Sanzioni codice della strada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b"/>
                      <a:r>
                        <a:rPr lang="it-IT" sz="1500" b="0" i="0" u="none" strike="noStrike">
                          <a:solidFill>
                            <a:srgbClr val="000000"/>
                          </a:solidFill>
                          <a:effectLst/>
                          <a:latin typeface="Calibri" panose="020F0502020204030204" pitchFamily="34" charset="0"/>
                          <a:cs typeface="Calibri" panose="020F0502020204030204" pitchFamily="34" charset="0"/>
                        </a:rPr>
                        <a:t>credito IVA imputabile a investimenti finanziati da debito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b"/>
                      <a:r>
                        <a:rPr lang="it-IT" sz="1500" b="0" i="0" u="none" strike="noStrike">
                          <a:solidFill>
                            <a:srgbClr val="000000"/>
                          </a:solidFill>
                          <a:effectLst/>
                          <a:latin typeface="Calibri" panose="020F0502020204030204" pitchFamily="34" charset="0"/>
                          <a:cs typeface="Calibri" panose="020F0502020204030204" pitchFamily="34" charset="0"/>
                        </a:rPr>
                        <a:t>Avanzo di amministrazione destinato agli investimenti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209,0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95240">
                <a:tc>
                  <a:txBody>
                    <a:bodyPr/>
                    <a:lstStyle/>
                    <a:p>
                      <a:pPr algn="r" rtl="0" fontAlgn="b"/>
                      <a:r>
                        <a:rPr lang="it-IT" sz="1500" b="1" i="0" u="none" strike="noStrike" kern="1200" dirty="0">
                          <a:solidFill>
                            <a:srgbClr val="000000"/>
                          </a:solidFill>
                          <a:effectLst/>
                          <a:latin typeface="Calibri" panose="020F0502020204030204" pitchFamily="34" charset="0"/>
                          <a:ea typeface="+mn-ea"/>
                          <a:cs typeface="Calibri" panose="020F0502020204030204" pitchFamily="34" charset="0"/>
                        </a:rPr>
                        <a:t>TOTALE ENTRATE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it-IT" sz="1500" b="1" i="0" u="none" strike="noStrike" dirty="0">
                          <a:solidFill>
                            <a:srgbClr val="000000"/>
                          </a:solidFill>
                          <a:effectLst/>
                          <a:latin typeface="Calibri" panose="020F0502020204030204" pitchFamily="34" charset="0"/>
                          <a:cs typeface="Calibri" panose="020F0502020204030204" pitchFamily="34" charset="0"/>
                        </a:rPr>
                        <a:t>3.140,0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190500">
                <a:tc>
                  <a:txBody>
                    <a:bodyPr/>
                    <a:lstStyle/>
                    <a:p>
                      <a:pPr algn="l" rtl="0" fontAlgn="b"/>
                      <a:r>
                        <a:rPr lang="it-IT" sz="1500" b="1" i="0" u="sng" strike="noStrike" dirty="0">
                          <a:solidFill>
                            <a:srgbClr val="000000"/>
                          </a:solidFill>
                          <a:effectLst/>
                          <a:latin typeface="Calibri" panose="020F0502020204030204" pitchFamily="34" charset="0"/>
                          <a:cs typeface="Calibri" panose="020F0502020204030204" pitchFamily="34" charset="0"/>
                        </a:rPr>
                        <a:t>Spese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rtl="0" fontAlgn="b"/>
                      <a:r>
                        <a:rPr lang="it-IT" sz="1500" b="0" i="0" u="none" strike="noStrike" dirty="0">
                          <a:solidFill>
                            <a:srgbClr val="000000"/>
                          </a:solidFill>
                          <a:effectLst/>
                          <a:latin typeface="Calibri" panose="020F0502020204030204" pitchFamily="34" charset="0"/>
                          <a:cs typeface="Calibri" panose="020F0502020204030204" pitchFamily="34" charset="0"/>
                        </a:rPr>
                        <a:t>Spese titolo 2 - Spese in conto capitale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3.139,0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b"/>
                      <a:r>
                        <a:rPr lang="it-IT" sz="1500" b="0" i="0" u="none" strike="noStrike">
                          <a:solidFill>
                            <a:srgbClr val="000000"/>
                          </a:solidFill>
                          <a:effectLst/>
                          <a:latin typeface="Calibri" panose="020F0502020204030204" pitchFamily="34" charset="0"/>
                          <a:cs typeface="Calibri" panose="020F0502020204030204" pitchFamily="34" charset="0"/>
                        </a:rPr>
                        <a:t>Spese titolo 3 - Spese per incremento attività finanziarie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it-IT" sz="1500" b="0" i="0" u="none" strike="noStrike" dirty="0">
                          <a:solidFill>
                            <a:srgbClr val="000000"/>
                          </a:solidFill>
                          <a:effectLst/>
                          <a:latin typeface="Calibri" panose="020F0502020204030204" pitchFamily="34" charset="0"/>
                          <a:cs typeface="Calibri" panose="020F0502020204030204" pitchFamily="34" charset="0"/>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71636">
                <a:tc>
                  <a:txBody>
                    <a:bodyPr/>
                    <a:lstStyle/>
                    <a:p>
                      <a:pPr marL="0" algn="r" defTabSz="914400" rtl="0" eaLnBrk="1" fontAlgn="b" latinLnBrk="0" hangingPunct="1"/>
                      <a:r>
                        <a:rPr lang="it-IT" sz="1500" b="1" i="0" u="none" strike="noStrike" kern="1200" dirty="0">
                          <a:solidFill>
                            <a:srgbClr val="000000"/>
                          </a:solidFill>
                          <a:effectLst/>
                          <a:latin typeface="Calibri" panose="020F0502020204030204" pitchFamily="34" charset="0"/>
                          <a:ea typeface="+mn-ea"/>
                          <a:cs typeface="Calibri" panose="020F0502020204030204" pitchFamily="34" charset="0"/>
                        </a:rPr>
                        <a:t>TOTALE SPESE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it-IT" sz="1500" b="1" i="0" u="none" strike="noStrike" dirty="0">
                          <a:solidFill>
                            <a:srgbClr val="000000"/>
                          </a:solidFill>
                          <a:effectLst/>
                          <a:latin typeface="Calibri" panose="020F0502020204030204" pitchFamily="34" charset="0"/>
                          <a:cs typeface="Calibri" panose="020F0502020204030204" pitchFamily="34" charset="0"/>
                        </a:rPr>
                        <a:t>3.140,0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289560">
                <a:tc>
                  <a:txBody>
                    <a:bodyPr/>
                    <a:lstStyle/>
                    <a:p>
                      <a:pPr algn="l" fontAlgn="b"/>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500" b="0" i="0" u="none" strike="noStrike"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6504">
                <a:tc>
                  <a:txBody>
                    <a:bodyPr/>
                    <a:lstStyle/>
                    <a:p>
                      <a:pPr algn="l" rtl="0" fontAlgn="b"/>
                      <a:r>
                        <a:rPr lang="it-IT" sz="1500" b="1" i="0" u="none" strike="noStrike" dirty="0">
                          <a:solidFill>
                            <a:srgbClr val="000000"/>
                          </a:solidFill>
                          <a:effectLst/>
                          <a:latin typeface="Calibri" panose="020F0502020204030204" pitchFamily="34" charset="0"/>
                          <a:cs typeface="Calibri" panose="020F0502020204030204" pitchFamily="34" charset="0"/>
                        </a:rPr>
                        <a:t>EQUILIBRIO/DISEQUILIBRIO BILANCIO CONTO CAPITALE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algn="r" defTabSz="914400" rtl="0" eaLnBrk="1" fontAlgn="b" latinLnBrk="0" hangingPunct="1"/>
                      <a:r>
                        <a:rPr lang="it-IT" sz="1500" b="1" i="0" u="none" strike="noStrike" kern="1200" dirty="0">
                          <a:solidFill>
                            <a:srgbClr val="000000"/>
                          </a:solidFill>
                          <a:effectLst/>
                          <a:latin typeface="Calibri" panose="020F0502020204030204" pitchFamily="34" charset="0"/>
                          <a:ea typeface="+mn-ea"/>
                          <a:cs typeface="Calibri" panose="020F0502020204030204" pitchFamily="34" charset="0"/>
                        </a:rPr>
                        <a:t>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2748949018"/>
              </p:ext>
            </p:extLst>
          </p:nvPr>
        </p:nvGraphicFramePr>
        <p:xfrm>
          <a:off x="1658978" y="5877272"/>
          <a:ext cx="7607301" cy="510540"/>
        </p:xfrm>
        <a:graphic>
          <a:graphicData uri="http://schemas.openxmlformats.org/drawingml/2006/table">
            <a:tbl>
              <a:tblPr/>
              <a:tblGrid>
                <a:gridCol w="7607301"/>
              </a:tblGrid>
              <a:tr h="365760">
                <a:tc>
                  <a:txBody>
                    <a:bodyPr/>
                    <a:lstStyle/>
                    <a:p>
                      <a:pPr algn="l" rtl="0" fontAlgn="b"/>
                      <a:r>
                        <a:rPr lang="it-IT" sz="1100" b="0" i="0" u="none" strike="noStrike" dirty="0">
                          <a:solidFill>
                            <a:srgbClr val="000000"/>
                          </a:solidFill>
                          <a:effectLst/>
                          <a:latin typeface="Calibri"/>
                        </a:rPr>
                        <a:t>I dati sono al netto delle poste meramente </a:t>
                      </a:r>
                      <a:r>
                        <a:rPr lang="it-IT" sz="1100" b="0" i="0" u="none" strike="noStrike" dirty="0" smtClean="0">
                          <a:solidFill>
                            <a:srgbClr val="000000"/>
                          </a:solidFill>
                          <a:effectLst/>
                          <a:latin typeface="Calibri"/>
                        </a:rPr>
                        <a:t>finanziarie</a:t>
                      </a:r>
                    </a:p>
                    <a:p>
                      <a:pPr algn="l" rtl="0" fontAlgn="b"/>
                      <a:r>
                        <a:rPr lang="it-IT" sz="1100" b="0" i="0" u="none" strike="noStrike" dirty="0" smtClean="0">
                          <a:solidFill>
                            <a:srgbClr val="000000"/>
                          </a:solidFill>
                          <a:effectLst/>
                          <a:latin typeface="Calibri"/>
                        </a:rPr>
                        <a:t>*Il</a:t>
                      </a:r>
                      <a:r>
                        <a:rPr lang="it-IT" sz="1100" b="0" i="0" u="none" strike="noStrike" baseline="0" dirty="0" smtClean="0">
                          <a:solidFill>
                            <a:srgbClr val="000000"/>
                          </a:solidFill>
                          <a:effectLst/>
                          <a:latin typeface="Calibri"/>
                        </a:rPr>
                        <a:t> nuovo debito ammonta a 80 </a:t>
                      </a:r>
                      <a:r>
                        <a:rPr lang="it-IT" sz="1100" b="0" i="0" u="none" strike="noStrike" baseline="0" dirty="0" err="1" smtClean="0">
                          <a:solidFill>
                            <a:srgbClr val="000000"/>
                          </a:solidFill>
                          <a:effectLst/>
                          <a:latin typeface="Calibri"/>
                        </a:rPr>
                        <a:t>mlni</a:t>
                      </a:r>
                      <a:r>
                        <a:rPr lang="it-IT" sz="1100" b="0" i="0" u="none" strike="noStrike" baseline="0" dirty="0" smtClean="0">
                          <a:solidFill>
                            <a:srgbClr val="000000"/>
                          </a:solidFill>
                          <a:effectLst/>
                          <a:latin typeface="Calibri"/>
                        </a:rPr>
                        <a:t>; </a:t>
                      </a:r>
                      <a:r>
                        <a:rPr lang="it-IT" sz="1100" b="0" i="0" u="none" strike="noStrike" baseline="0" dirty="0" smtClean="0">
                          <a:solidFill>
                            <a:srgbClr val="000000"/>
                          </a:solidFill>
                          <a:effectLst/>
                          <a:latin typeface="Calibri"/>
                        </a:rPr>
                        <a:t>la differenza si riferisce a </a:t>
                      </a:r>
                      <a:r>
                        <a:rPr lang="it-IT" sz="1100" b="0" i="0" u="none" strike="noStrike" baseline="0" dirty="0" err="1" smtClean="0">
                          <a:solidFill>
                            <a:srgbClr val="000000"/>
                          </a:solidFill>
                          <a:effectLst/>
                          <a:latin typeface="Calibri"/>
                        </a:rPr>
                        <a:t>ridevoluzioni</a:t>
                      </a:r>
                      <a:r>
                        <a:rPr lang="it-IT" sz="1100" b="0" i="0" u="none" strike="noStrike" baseline="0" dirty="0" smtClean="0">
                          <a:solidFill>
                            <a:srgbClr val="000000"/>
                          </a:solidFill>
                          <a:effectLst/>
                          <a:latin typeface="Calibri"/>
                        </a:rPr>
                        <a:t> di mutui o a indebitamento già contratto in annualità precedenti ma esigibile nel triennio 2015-2017 (mutui flessibili Cassa Depositi e Prestiti)</a:t>
                      </a:r>
                      <a:endParaRPr lang="it-IT" sz="1100" b="0" i="0" u="none" strike="noStrike" dirty="0">
                        <a:solidFill>
                          <a:srgbClr val="000000"/>
                        </a:solidFill>
                        <a:effectLst/>
                        <a:latin typeface="Calibri"/>
                      </a:endParaRP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9800758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185912" y="314246"/>
            <a:ext cx="8553435" cy="523220"/>
          </a:xfrm>
          <a:prstGeom prst="rect">
            <a:avLst/>
          </a:prstGeom>
          <a:noFill/>
        </p:spPr>
        <p:txBody>
          <a:bodyPr wrap="square" rtlCol="0">
            <a:spAutoFit/>
          </a:bodyPr>
          <a:lstStyle>
            <a:defPPr>
              <a:defRPr lang="en-US"/>
            </a:defPPr>
            <a:lvl1pPr eaLnBrk="0" hangingPunct="0">
              <a:defRPr sz="2800" b="1" u="none">
                <a:solidFill>
                  <a:srgbClr val="CC0000"/>
                </a:solidFill>
                <a:latin typeface="Calibri" panose="020F0502020204030204" pitchFamily="34" charset="0"/>
                <a:ea typeface="+mn-ea"/>
                <a:cs typeface="Calibri" panose="020F0502020204030204" pitchFamily="34" charset="0"/>
              </a:defRPr>
            </a:lvl1pPr>
            <a:lvl2pPr eaLnBrk="0" hangingPunct="0">
              <a:defRPr>
                <a:solidFill>
                  <a:srgbClr val="CC0000"/>
                </a:solidFill>
                <a:latin typeface="Frutiger" pitchFamily="2" charset="0"/>
                <a:ea typeface="ＭＳ Ｐゴシック" pitchFamily="1" charset="-128"/>
                <a:cs typeface="ＭＳ Ｐゴシック" pitchFamily="1" charset="-128"/>
              </a:defRPr>
            </a:lvl2pPr>
            <a:lvl3pPr eaLnBrk="0" hangingPunct="0">
              <a:defRPr>
                <a:solidFill>
                  <a:srgbClr val="CC0000"/>
                </a:solidFill>
                <a:latin typeface="Frutiger" pitchFamily="2" charset="0"/>
                <a:ea typeface="ＭＳ Ｐゴシック" pitchFamily="1" charset="-128"/>
                <a:cs typeface="ＭＳ Ｐゴシック" pitchFamily="1" charset="-128"/>
              </a:defRPr>
            </a:lvl3pPr>
            <a:lvl4pPr eaLnBrk="0" hangingPunct="0">
              <a:defRPr>
                <a:solidFill>
                  <a:srgbClr val="CC0000"/>
                </a:solidFill>
                <a:latin typeface="Frutiger" pitchFamily="2" charset="0"/>
                <a:ea typeface="ＭＳ Ｐゴシック" pitchFamily="1" charset="-128"/>
                <a:cs typeface="ＭＳ Ｐゴシック" pitchFamily="1" charset="-128"/>
              </a:defRPr>
            </a:lvl4pPr>
            <a:lvl5pPr eaLnBrk="0" hangingPunct="0">
              <a:defRPr>
                <a:solidFill>
                  <a:srgbClr val="CC0000"/>
                </a:solidFill>
                <a:latin typeface="Frutiger" pitchFamily="2" charset="0"/>
                <a:ea typeface="ＭＳ Ｐゴシック" pitchFamily="1" charset="-128"/>
                <a:cs typeface="ＭＳ Ｐゴシック" pitchFamily="1" charset="-128"/>
              </a:defRPr>
            </a:lvl5pPr>
            <a:lvl6pPr marL="457200" eaLnBrk="0" fontAlgn="base" hangingPunct="0">
              <a:spcBef>
                <a:spcPct val="0"/>
              </a:spcBef>
              <a:spcAft>
                <a:spcPct val="0"/>
              </a:spcAft>
              <a:defRPr>
                <a:solidFill>
                  <a:srgbClr val="CC0000"/>
                </a:solidFill>
                <a:latin typeface="Frutiger" pitchFamily="2" charset="0"/>
              </a:defRPr>
            </a:lvl6pPr>
            <a:lvl7pPr marL="914400" eaLnBrk="0" fontAlgn="base" hangingPunct="0">
              <a:spcBef>
                <a:spcPct val="0"/>
              </a:spcBef>
              <a:spcAft>
                <a:spcPct val="0"/>
              </a:spcAft>
              <a:defRPr>
                <a:solidFill>
                  <a:srgbClr val="CC0000"/>
                </a:solidFill>
                <a:latin typeface="Frutiger" pitchFamily="2" charset="0"/>
              </a:defRPr>
            </a:lvl7pPr>
            <a:lvl8pPr marL="1371600" eaLnBrk="0" fontAlgn="base" hangingPunct="0">
              <a:spcBef>
                <a:spcPct val="0"/>
              </a:spcBef>
              <a:spcAft>
                <a:spcPct val="0"/>
              </a:spcAft>
              <a:defRPr>
                <a:solidFill>
                  <a:srgbClr val="CC0000"/>
                </a:solidFill>
                <a:latin typeface="Frutiger" pitchFamily="2" charset="0"/>
              </a:defRPr>
            </a:lvl8pPr>
            <a:lvl9pPr marL="1828800" eaLnBrk="0" fontAlgn="base" hangingPunct="0">
              <a:spcBef>
                <a:spcPct val="0"/>
              </a:spcBef>
              <a:spcAft>
                <a:spcPct val="0"/>
              </a:spcAft>
              <a:defRPr>
                <a:solidFill>
                  <a:srgbClr val="CC0000"/>
                </a:solidFill>
                <a:latin typeface="Frutiger" pitchFamily="2" charset="0"/>
              </a:defRPr>
            </a:lvl9pPr>
          </a:lstStyle>
          <a:p>
            <a:r>
              <a:rPr lang="it-IT" dirty="0"/>
              <a:t>Bilancio </a:t>
            </a:r>
            <a:r>
              <a:rPr lang="it-IT" dirty="0" smtClean="0"/>
              <a:t>2015: </a:t>
            </a:r>
            <a:r>
              <a:rPr lang="it-IT" dirty="0"/>
              <a:t>totale </a:t>
            </a:r>
            <a:r>
              <a:rPr lang="it-IT" dirty="0" smtClean="0"/>
              <a:t>Entrate proprie</a:t>
            </a:r>
            <a:endParaRPr lang="it-IT" dirty="0"/>
          </a:p>
        </p:txBody>
      </p:sp>
      <p:sp>
        <p:nvSpPr>
          <p:cNvPr id="11" name="Rettangolo 4"/>
          <p:cNvSpPr>
            <a:spLocks noChangeArrowheads="1"/>
          </p:cNvSpPr>
          <p:nvPr/>
        </p:nvSpPr>
        <p:spPr bwMode="auto">
          <a:xfrm>
            <a:off x="8185538" y="913383"/>
            <a:ext cx="12680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sz="800" dirty="0"/>
              <a:t>valori  in milioni di euro</a:t>
            </a:r>
          </a:p>
        </p:txBody>
      </p:sp>
      <p:graphicFrame>
        <p:nvGraphicFramePr>
          <p:cNvPr id="4" name="Tabella 3"/>
          <p:cNvGraphicFramePr>
            <a:graphicFrameLocks noGrp="1"/>
          </p:cNvGraphicFramePr>
          <p:nvPr>
            <p:extLst>
              <p:ext uri="{D42A27DB-BD31-4B8C-83A1-F6EECF244321}">
                <p14:modId xmlns:p14="http://schemas.microsoft.com/office/powerpoint/2010/main" val="1784916434"/>
              </p:ext>
            </p:extLst>
          </p:nvPr>
        </p:nvGraphicFramePr>
        <p:xfrm>
          <a:off x="1697890" y="1823317"/>
          <a:ext cx="7755703" cy="3220924"/>
        </p:xfrm>
        <a:graphic>
          <a:graphicData uri="http://schemas.openxmlformats.org/drawingml/2006/table">
            <a:tbl>
              <a:tblPr/>
              <a:tblGrid>
                <a:gridCol w="705065"/>
                <a:gridCol w="2027058"/>
                <a:gridCol w="955035"/>
                <a:gridCol w="1008112"/>
                <a:gridCol w="1033374"/>
                <a:gridCol w="1057596"/>
                <a:gridCol w="969463"/>
              </a:tblGrid>
              <a:tr h="398489">
                <a:tc>
                  <a:txBody>
                    <a:bodyPr/>
                    <a:lstStyle/>
                    <a:p>
                      <a:pPr algn="l" rtl="0" fontAlgn="t"/>
                      <a:r>
                        <a:rPr lang="it-IT" sz="1500" b="1" i="0" u="none" strike="noStrike" dirty="0">
                          <a:solidFill>
                            <a:srgbClr val="000000"/>
                          </a:solidFill>
                          <a:latin typeface="Calibri" panose="020F0502020204030204" pitchFamily="34" charset="0"/>
                          <a:cs typeface="Calibri" panose="020F0502020204030204" pitchFamily="34" charset="0"/>
                        </a:rPr>
                        <a:t> </a:t>
                      </a:r>
                      <a:r>
                        <a:rPr lang="it-IT" sz="1500" b="0" i="0" u="none" strike="noStrike" dirty="0">
                          <a:solidFill>
                            <a:srgbClr val="000000"/>
                          </a:solidFill>
                          <a:latin typeface="Calibri" panose="020F0502020204030204" pitchFamily="34" charset="0"/>
                          <a:cs typeface="Calibri" panose="020F0502020204030204" pitchFamily="34" charset="0"/>
                        </a:rPr>
                        <a:t> </a:t>
                      </a:r>
                      <a:endParaRPr lang="it-IT" sz="1500" b="1" i="0" u="none" strike="noStrike" dirty="0">
                        <a:solidFill>
                          <a:srgbClr val="000000"/>
                        </a:solidFill>
                        <a:latin typeface="Calibri" panose="020F0502020204030204" pitchFamily="34" charset="0"/>
                        <a:cs typeface="Calibri" panose="020F0502020204030204" pitchFamily="34" charset="0"/>
                      </a:endParaRPr>
                    </a:p>
                  </a:txBody>
                  <a:tcPr marL="0" marR="0" marT="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rtl="0" fontAlgn="t"/>
                      <a:r>
                        <a:rPr lang="it-IT" sz="1500" b="1" i="0" u="none" strike="noStrike" dirty="0">
                          <a:solidFill>
                            <a:srgbClr val="000000"/>
                          </a:solidFill>
                          <a:latin typeface="Calibri" panose="020F0502020204030204" pitchFamily="34" charset="0"/>
                          <a:cs typeface="Calibri" panose="020F0502020204030204" pitchFamily="34" charset="0"/>
                        </a:rPr>
                        <a:t> </a:t>
                      </a:r>
                      <a:r>
                        <a:rPr lang="it-IT" sz="1500" b="0" i="0" u="none" strike="noStrike" dirty="0">
                          <a:solidFill>
                            <a:srgbClr val="000000"/>
                          </a:solidFill>
                          <a:latin typeface="Calibri" panose="020F0502020204030204" pitchFamily="34" charset="0"/>
                          <a:cs typeface="Calibri" panose="020F0502020204030204" pitchFamily="34" charset="0"/>
                        </a:rPr>
                        <a:t> </a:t>
                      </a:r>
                      <a:endParaRPr lang="it-IT" sz="1500" b="1" i="0" u="none" strike="noStrike" dirty="0">
                        <a:solidFill>
                          <a:srgbClr val="000000"/>
                        </a:solidFill>
                        <a:latin typeface="Calibri" panose="020F0502020204030204" pitchFamily="34" charset="0"/>
                        <a:cs typeface="Calibri" panose="020F0502020204030204" pitchFamily="34" charset="0"/>
                      </a:endParaRPr>
                    </a:p>
                  </a:txBody>
                  <a:tcPr marL="0" marR="0" marT="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effectLst/>
                          <a:latin typeface="Calibri" panose="020F0502020204030204" pitchFamily="34" charset="0"/>
                          <a:cs typeface="Calibri" panose="020F0502020204030204" pitchFamily="34" charset="0"/>
                        </a:rPr>
                        <a:t>Consuntivo 2012</a:t>
                      </a:r>
                    </a:p>
                  </a:txBody>
                  <a:tcPr marL="7620" marR="7620" marT="762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effectLst/>
                          <a:latin typeface="Calibri" panose="020F0502020204030204" pitchFamily="34" charset="0"/>
                          <a:cs typeface="Calibri" panose="020F0502020204030204" pitchFamily="34" charset="0"/>
                        </a:rPr>
                        <a:t>Consuntivo 2013</a:t>
                      </a:r>
                    </a:p>
                  </a:txBody>
                  <a:tcPr marL="7620" marR="7620" marT="762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effectLst/>
                          <a:latin typeface="Calibri" panose="020F0502020204030204" pitchFamily="34" charset="0"/>
                          <a:cs typeface="Calibri" panose="020F0502020204030204" pitchFamily="34" charset="0"/>
                        </a:rPr>
                        <a:t>Assestato 2014*</a:t>
                      </a:r>
                    </a:p>
                  </a:txBody>
                  <a:tcPr marL="7620" marR="7620" marT="762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effectLst/>
                          <a:latin typeface="Calibri" panose="020F0502020204030204" pitchFamily="34" charset="0"/>
                          <a:cs typeface="Calibri" panose="020F0502020204030204" pitchFamily="34" charset="0"/>
                        </a:rPr>
                        <a:t>Consuntivo 2014</a:t>
                      </a:r>
                    </a:p>
                  </a:txBody>
                  <a:tcPr marL="7620" marR="7620" marT="762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effectLst/>
                          <a:latin typeface="Calibri" panose="020F0502020204030204" pitchFamily="34" charset="0"/>
                          <a:cs typeface="Calibri" panose="020F0502020204030204" pitchFamily="34" charset="0"/>
                        </a:rPr>
                        <a:t>Previsione 2015*</a:t>
                      </a:r>
                    </a:p>
                  </a:txBody>
                  <a:tcPr marL="7620" marR="7620" marT="762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r>
              <a:tr h="622639">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Titolo 1: </a:t>
                      </a:r>
                    </a:p>
                  </a:txBody>
                  <a:tcPr marL="0" marR="0" marT="0" marB="0" anchor="ctr">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l" rtl="0" fontAlgn="t"/>
                      <a:r>
                        <a:rPr lang="it-IT" sz="1500" b="0" i="0" u="none" strike="noStrike" dirty="0">
                          <a:solidFill>
                            <a:srgbClr val="000000"/>
                          </a:solidFill>
                          <a:effectLst/>
                          <a:latin typeface="Calibri" panose="020F0502020204030204" pitchFamily="34" charset="0"/>
                          <a:cs typeface="Calibri" panose="020F0502020204030204" pitchFamily="34" charset="0"/>
                        </a:rPr>
                        <a:t>Entrate correnti di natura tributaria, contributiva e perequativa</a:t>
                      </a:r>
                    </a:p>
                  </a:txBody>
                  <a:tcPr marL="7620" marR="7620" marT="7620" marB="0" anchor="ctr">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1.285,69</a:t>
                      </a:r>
                    </a:p>
                  </a:txBody>
                  <a:tcPr marL="7620" marR="7620" marT="7620" marB="0" anchor="ctr">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1.189,60</a:t>
                      </a:r>
                    </a:p>
                  </a:txBody>
                  <a:tcPr marL="7620" marR="7620" marT="7620" marB="0" anchor="ctr">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1.350,52</a:t>
                      </a:r>
                    </a:p>
                  </a:txBody>
                  <a:tcPr marL="7620" marR="7620" marT="7620" marB="0" anchor="ctr">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1.315,00</a:t>
                      </a:r>
                    </a:p>
                  </a:txBody>
                  <a:tcPr marL="7620" marR="7620" marT="7620" marB="0" anchor="ctr">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1.354,64</a:t>
                      </a:r>
                    </a:p>
                  </a:txBody>
                  <a:tcPr marL="7620" marR="7620" marT="7620" marB="0" anchor="ctr">
                    <a:lnL>
                      <a:noFill/>
                    </a:lnL>
                    <a:lnR>
                      <a:noFill/>
                    </a:lnR>
                    <a:lnT w="12700" cap="flat" cmpd="sng" algn="ctr">
                      <a:solidFill>
                        <a:srgbClr val="3333CC"/>
                      </a:solidFill>
                      <a:prstDash val="solid"/>
                      <a:round/>
                      <a:headEnd type="none" w="med" len="med"/>
                      <a:tailEnd type="none" w="med" len="med"/>
                    </a:lnT>
                    <a:lnB>
                      <a:noFill/>
                    </a:lnB>
                    <a:solidFill>
                      <a:srgbClr val="E8E8F6"/>
                    </a:solidFill>
                  </a:tcPr>
                </a:tc>
              </a:tr>
              <a:tr h="217923">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Titolo 2: </a:t>
                      </a:r>
                    </a:p>
                  </a:txBody>
                  <a:tcPr marL="0" marR="0" marT="0" marB="0" anchor="ctr">
                    <a:lnL>
                      <a:noFill/>
                    </a:lnL>
                    <a:lnR>
                      <a:noFill/>
                    </a:lnR>
                    <a:lnT>
                      <a:noFill/>
                    </a:lnT>
                    <a:lnB>
                      <a:noFill/>
                    </a:lnB>
                  </a:tcPr>
                </a:tc>
                <a:tc>
                  <a:txBody>
                    <a:bodyPr/>
                    <a:lstStyle/>
                    <a:p>
                      <a:pPr algn="l" rtl="0" fontAlgn="t"/>
                      <a:r>
                        <a:rPr lang="it-IT" sz="1500" b="0" i="0" u="none" strike="noStrike">
                          <a:solidFill>
                            <a:srgbClr val="000000"/>
                          </a:solidFill>
                          <a:effectLst/>
                          <a:latin typeface="Calibri" panose="020F0502020204030204" pitchFamily="34" charset="0"/>
                          <a:cs typeface="Calibri" panose="020F0502020204030204" pitchFamily="34" charset="0"/>
                        </a:rPr>
                        <a:t>Trasferimenti correnti</a:t>
                      </a:r>
                    </a:p>
                  </a:txBody>
                  <a:tcPr marL="7620" marR="7620" marT="762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456,18</a:t>
                      </a:r>
                    </a:p>
                  </a:txBody>
                  <a:tcPr marL="7620" marR="7620" marT="762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551,57</a:t>
                      </a:r>
                    </a:p>
                  </a:txBody>
                  <a:tcPr marL="7620" marR="7620" marT="762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474,03</a:t>
                      </a:r>
                    </a:p>
                  </a:txBody>
                  <a:tcPr marL="7620" marR="7620" marT="762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476,69</a:t>
                      </a:r>
                    </a:p>
                  </a:txBody>
                  <a:tcPr marL="7620" marR="7620" marT="762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396,63</a:t>
                      </a:r>
                    </a:p>
                  </a:txBody>
                  <a:tcPr marL="7620" marR="7620" marT="7620" marB="0" anchor="ctr">
                    <a:lnL>
                      <a:noFill/>
                    </a:lnL>
                    <a:lnR>
                      <a:noFill/>
                    </a:lnR>
                    <a:lnT>
                      <a:noFill/>
                    </a:lnT>
                    <a:lnB>
                      <a:noFill/>
                    </a:lnB>
                  </a:tcPr>
                </a:tc>
              </a:tr>
              <a:tr h="217923">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Titolo 3: </a:t>
                      </a:r>
                    </a:p>
                  </a:txBody>
                  <a:tcPr marL="0" marR="0" marT="0" marB="0" anchor="ctr">
                    <a:lnL>
                      <a:noFill/>
                    </a:lnL>
                    <a:lnR>
                      <a:noFill/>
                    </a:lnR>
                    <a:lnT>
                      <a:noFill/>
                    </a:lnT>
                    <a:lnB>
                      <a:noFill/>
                    </a:lnB>
                    <a:solidFill>
                      <a:srgbClr val="E8E8F6"/>
                    </a:solidFill>
                  </a:tcPr>
                </a:tc>
                <a:tc>
                  <a:txBody>
                    <a:bodyPr/>
                    <a:lstStyle/>
                    <a:p>
                      <a:pPr algn="l" rtl="0" fontAlgn="t"/>
                      <a:r>
                        <a:rPr lang="it-IT" sz="1500" b="0" i="0" u="none" strike="noStrike">
                          <a:solidFill>
                            <a:srgbClr val="000000"/>
                          </a:solidFill>
                          <a:effectLst/>
                          <a:latin typeface="Calibri" panose="020F0502020204030204" pitchFamily="34" charset="0"/>
                          <a:cs typeface="Calibri" panose="020F0502020204030204" pitchFamily="34" charset="0"/>
                        </a:rPr>
                        <a:t>Entrate Extratributarie</a:t>
                      </a:r>
                    </a:p>
                  </a:txBody>
                  <a:tcPr marL="7620" marR="7620" marT="7620" marB="0" anchor="ctr">
                    <a:lnL>
                      <a:noFill/>
                    </a:lnL>
                    <a:lnR>
                      <a:noFill/>
                    </a:lnR>
                    <a:lnT>
                      <a:noFill/>
                    </a:lnT>
                    <a:lnB>
                      <a:noFill/>
                    </a:lnB>
                    <a:solidFill>
                      <a:srgbClr val="E8E8F6"/>
                    </a:solidFill>
                  </a:tcPr>
                </a:tc>
                <a:tc>
                  <a:txBody>
                    <a:bodyPr/>
                    <a:lstStyle/>
                    <a:p>
                      <a:pPr algn="r" rtl="0" fontAlgn="b"/>
                      <a:r>
                        <a:rPr lang="it-IT" sz="1500" b="0" i="0" u="none" strike="noStrike">
                          <a:solidFill>
                            <a:srgbClr val="000000"/>
                          </a:solidFill>
                          <a:effectLst/>
                          <a:latin typeface="Calibri" panose="020F0502020204030204" pitchFamily="34" charset="0"/>
                          <a:cs typeface="Calibri" panose="020F0502020204030204" pitchFamily="34" charset="0"/>
                        </a:rPr>
                        <a:t>1.581,15</a:t>
                      </a:r>
                    </a:p>
                  </a:txBody>
                  <a:tcPr marL="7620" marR="7620" marT="7620" marB="0" anchor="ctr">
                    <a:lnL>
                      <a:noFill/>
                    </a:lnL>
                    <a:lnR>
                      <a:noFill/>
                    </a:lnR>
                    <a:lnT>
                      <a:noFill/>
                    </a:lnT>
                    <a:lnB>
                      <a:noFill/>
                    </a:lnB>
                    <a:solidFill>
                      <a:srgbClr val="E8E8F6"/>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1.217,41</a:t>
                      </a:r>
                    </a:p>
                  </a:txBody>
                  <a:tcPr marL="7620" marR="7620" marT="7620" marB="0" anchor="ctr">
                    <a:lnL>
                      <a:noFill/>
                    </a:lnL>
                    <a:lnR>
                      <a:noFill/>
                    </a:lnR>
                    <a:lnT>
                      <a:noFill/>
                    </a:lnT>
                    <a:lnB>
                      <a:noFill/>
                    </a:lnB>
                    <a:solidFill>
                      <a:srgbClr val="E8E8F6"/>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1.151,22</a:t>
                      </a:r>
                    </a:p>
                  </a:txBody>
                  <a:tcPr marL="7620" marR="7620" marT="7620" marB="0" anchor="ctr">
                    <a:lnL>
                      <a:noFill/>
                    </a:lnL>
                    <a:lnR>
                      <a:noFill/>
                    </a:lnR>
                    <a:lnT>
                      <a:noFill/>
                    </a:lnT>
                    <a:lnB>
                      <a:noFill/>
                    </a:lnB>
                    <a:solidFill>
                      <a:srgbClr val="E8E8F6"/>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1.174,51</a:t>
                      </a:r>
                    </a:p>
                  </a:txBody>
                  <a:tcPr marL="7620" marR="7620" marT="7620" marB="0" anchor="ctr">
                    <a:lnL>
                      <a:noFill/>
                    </a:lnL>
                    <a:lnR>
                      <a:noFill/>
                    </a:lnR>
                    <a:lnT>
                      <a:noFill/>
                    </a:lnT>
                    <a:lnB>
                      <a:noFill/>
                    </a:lnB>
                    <a:solidFill>
                      <a:srgbClr val="E8E8F6"/>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1.338,63</a:t>
                      </a:r>
                    </a:p>
                  </a:txBody>
                  <a:tcPr marL="7620" marR="7620" marT="7620" marB="0" anchor="ctr">
                    <a:lnL>
                      <a:noFill/>
                    </a:lnL>
                    <a:lnR>
                      <a:noFill/>
                    </a:lnR>
                    <a:lnT>
                      <a:noFill/>
                    </a:lnT>
                    <a:lnB>
                      <a:noFill/>
                    </a:lnB>
                    <a:solidFill>
                      <a:srgbClr val="E8E8F6"/>
                    </a:solidFill>
                  </a:tcPr>
                </a:tc>
              </a:tr>
              <a:tr h="217923">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Titolo 4: </a:t>
                      </a:r>
                    </a:p>
                  </a:txBody>
                  <a:tcPr marL="0" marR="0" marT="0" marB="0" anchor="ctr">
                    <a:lnL>
                      <a:noFill/>
                    </a:lnL>
                    <a:lnR>
                      <a:noFill/>
                    </a:lnR>
                    <a:lnT>
                      <a:noFill/>
                    </a:lnT>
                    <a:lnB>
                      <a:noFill/>
                    </a:lnB>
                  </a:tcPr>
                </a:tc>
                <a:tc>
                  <a:txBody>
                    <a:bodyPr/>
                    <a:lstStyle/>
                    <a:p>
                      <a:pPr algn="l" rtl="0" fontAlgn="t"/>
                      <a:r>
                        <a:rPr lang="it-IT" sz="1500" b="0" i="0" u="none" strike="noStrike">
                          <a:solidFill>
                            <a:srgbClr val="000000"/>
                          </a:solidFill>
                          <a:effectLst/>
                          <a:latin typeface="Calibri" panose="020F0502020204030204" pitchFamily="34" charset="0"/>
                          <a:cs typeface="Calibri" panose="020F0502020204030204" pitchFamily="34" charset="0"/>
                        </a:rPr>
                        <a:t>Entrate in conto capitale</a:t>
                      </a:r>
                    </a:p>
                  </a:txBody>
                  <a:tcPr marL="7620" marR="7620" marT="7620" marB="0" anchor="ctr">
                    <a:lnL>
                      <a:noFill/>
                    </a:lnL>
                    <a:lnR>
                      <a:noFill/>
                    </a:lnR>
                    <a:lnT>
                      <a:noFill/>
                    </a:lnT>
                    <a:lnB>
                      <a:noFill/>
                    </a:lnB>
                  </a:tcPr>
                </a:tc>
                <a:tc>
                  <a:txBody>
                    <a:bodyPr/>
                    <a:lstStyle/>
                    <a:p>
                      <a:pPr algn="r" rtl="0" fontAlgn="b"/>
                      <a:r>
                        <a:rPr lang="it-IT" sz="1500" b="0" i="0" u="none" strike="noStrike">
                          <a:solidFill>
                            <a:srgbClr val="000000"/>
                          </a:solidFill>
                          <a:effectLst/>
                          <a:latin typeface="Calibri" panose="020F0502020204030204" pitchFamily="34" charset="0"/>
                          <a:cs typeface="Calibri" panose="020F0502020204030204" pitchFamily="34" charset="0"/>
                        </a:rPr>
                        <a:t>298,88</a:t>
                      </a:r>
                    </a:p>
                  </a:txBody>
                  <a:tcPr marL="7620" marR="7620" marT="7620" marB="0" anchor="ctr">
                    <a:lnL>
                      <a:noFill/>
                    </a:lnL>
                    <a:lnR>
                      <a:noFill/>
                    </a:lnR>
                    <a:lnT>
                      <a:noFill/>
                    </a:lnT>
                    <a:lnB>
                      <a:noFill/>
                    </a:lnB>
                  </a:tcPr>
                </a:tc>
                <a:tc>
                  <a:txBody>
                    <a:bodyPr/>
                    <a:lstStyle/>
                    <a:p>
                      <a:pPr algn="r" rtl="0" fontAlgn="b"/>
                      <a:r>
                        <a:rPr lang="it-IT" sz="1500" b="0" i="0" u="none" strike="noStrike">
                          <a:solidFill>
                            <a:srgbClr val="000000"/>
                          </a:solidFill>
                          <a:effectLst/>
                          <a:latin typeface="Calibri" panose="020F0502020204030204" pitchFamily="34" charset="0"/>
                          <a:cs typeface="Calibri" panose="020F0502020204030204" pitchFamily="34" charset="0"/>
                        </a:rPr>
                        <a:t>193,77</a:t>
                      </a:r>
                    </a:p>
                  </a:txBody>
                  <a:tcPr marL="7620" marR="7620" marT="762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1189,49</a:t>
                      </a:r>
                    </a:p>
                  </a:txBody>
                  <a:tcPr marL="7620" marR="7620" marT="762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346,46</a:t>
                      </a:r>
                    </a:p>
                  </a:txBody>
                  <a:tcPr marL="7620" marR="7620" marT="762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1456,71</a:t>
                      </a:r>
                    </a:p>
                  </a:txBody>
                  <a:tcPr marL="7620" marR="7620" marT="7620" marB="0" anchor="ctr">
                    <a:lnL>
                      <a:noFill/>
                    </a:lnL>
                    <a:lnR>
                      <a:noFill/>
                    </a:lnR>
                    <a:lnT>
                      <a:noFill/>
                    </a:lnT>
                    <a:lnB>
                      <a:noFill/>
                    </a:lnB>
                  </a:tcPr>
                </a:tc>
              </a:tr>
              <a:tr h="390292">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  </a:t>
                      </a:r>
                    </a:p>
                  </a:txBody>
                  <a:tcPr marL="0" marR="0" marT="0" marB="0" anchor="ctr">
                    <a:lnL>
                      <a:noFill/>
                    </a:lnL>
                    <a:lnR>
                      <a:noFill/>
                    </a:lnR>
                    <a:lnT>
                      <a:noFill/>
                    </a:lnT>
                    <a:lnB w="12700" cap="flat" cmpd="sng" algn="ctr">
                      <a:solidFill>
                        <a:srgbClr val="3333CC"/>
                      </a:solidFill>
                      <a:prstDash val="solid"/>
                      <a:round/>
                      <a:headEnd type="none" w="med" len="med"/>
                      <a:tailEnd type="none" w="med" len="med"/>
                    </a:lnB>
                  </a:tcPr>
                </a:tc>
                <a:tc>
                  <a:txBody>
                    <a:bodyPr/>
                    <a:lstStyle/>
                    <a:p>
                      <a:pPr algn="l" rtl="0" fontAlgn="t"/>
                      <a:r>
                        <a:rPr lang="it-IT" sz="1500" b="1" i="0" u="none" strike="noStrike" dirty="0" smtClean="0">
                          <a:solidFill>
                            <a:srgbClr val="000000"/>
                          </a:solidFill>
                          <a:effectLst/>
                          <a:latin typeface="Calibri" panose="020F0502020204030204" pitchFamily="34" charset="0"/>
                          <a:cs typeface="Calibri" panose="020F0502020204030204" pitchFamily="34" charset="0"/>
                        </a:rPr>
                        <a:t>Titoli Entrate da 1 a 4</a:t>
                      </a:r>
                      <a:endParaRPr lang="it-IT" sz="15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lnL>
                      <a:noFill/>
                    </a:lnL>
                    <a:lnR>
                      <a:noFill/>
                    </a:lnR>
                    <a:lnT>
                      <a:noFill/>
                    </a:lnT>
                    <a:lnB w="12700" cap="flat" cmpd="sng" algn="ctr">
                      <a:solidFill>
                        <a:srgbClr val="3333CC"/>
                      </a:solidFill>
                      <a:prstDash val="solid"/>
                      <a:round/>
                      <a:headEnd type="none" w="med" len="med"/>
                      <a:tailEnd type="none" w="med" len="med"/>
                    </a:lnB>
                  </a:tcPr>
                </a:tc>
                <a:tc>
                  <a:txBody>
                    <a:bodyPr/>
                    <a:lstStyle/>
                    <a:p>
                      <a:pPr algn="r" rtl="0" fontAlgn="b"/>
                      <a:r>
                        <a:rPr lang="it-IT" sz="1500" b="1" i="0" u="none" strike="noStrike">
                          <a:solidFill>
                            <a:srgbClr val="000000"/>
                          </a:solidFill>
                          <a:effectLst/>
                          <a:latin typeface="Calibri" panose="020F0502020204030204" pitchFamily="34" charset="0"/>
                          <a:cs typeface="Calibri" panose="020F0502020204030204" pitchFamily="34" charset="0"/>
                        </a:rPr>
                        <a:t>3.621,90</a:t>
                      </a:r>
                    </a:p>
                  </a:txBody>
                  <a:tcPr marL="7620" marR="7620" marT="7620" marB="0" anchor="ctr">
                    <a:lnL>
                      <a:noFill/>
                    </a:lnL>
                    <a:lnR>
                      <a:noFill/>
                    </a:lnR>
                    <a:lnT>
                      <a:noFill/>
                    </a:lnT>
                    <a:lnB w="12700" cap="flat" cmpd="sng" algn="ctr">
                      <a:solidFill>
                        <a:srgbClr val="3333CC"/>
                      </a:solidFill>
                      <a:prstDash val="solid"/>
                      <a:round/>
                      <a:headEnd type="none" w="med" len="med"/>
                      <a:tailEnd type="none" w="med" len="med"/>
                    </a:lnB>
                  </a:tcPr>
                </a:tc>
                <a:tc>
                  <a:txBody>
                    <a:bodyPr/>
                    <a:lstStyle/>
                    <a:p>
                      <a:pPr algn="r" rtl="0" fontAlgn="b"/>
                      <a:r>
                        <a:rPr lang="it-IT" sz="1500" b="1" i="0" u="none" strike="noStrike" dirty="0">
                          <a:solidFill>
                            <a:srgbClr val="000000"/>
                          </a:solidFill>
                          <a:effectLst/>
                          <a:latin typeface="Calibri" panose="020F0502020204030204" pitchFamily="34" charset="0"/>
                          <a:cs typeface="Calibri" panose="020F0502020204030204" pitchFamily="34" charset="0"/>
                        </a:rPr>
                        <a:t>3.152,35</a:t>
                      </a:r>
                    </a:p>
                  </a:txBody>
                  <a:tcPr marL="7620" marR="7620" marT="7620" marB="0" anchor="ctr">
                    <a:lnL>
                      <a:noFill/>
                    </a:lnL>
                    <a:lnR>
                      <a:noFill/>
                    </a:lnR>
                    <a:lnT>
                      <a:noFill/>
                    </a:lnT>
                    <a:lnB w="12700" cap="flat" cmpd="sng" algn="ctr">
                      <a:solidFill>
                        <a:srgbClr val="3333CC"/>
                      </a:solidFill>
                      <a:prstDash val="solid"/>
                      <a:round/>
                      <a:headEnd type="none" w="med" len="med"/>
                      <a:tailEnd type="none" w="med" len="med"/>
                    </a:lnB>
                  </a:tcPr>
                </a:tc>
                <a:tc>
                  <a:txBody>
                    <a:bodyPr/>
                    <a:lstStyle/>
                    <a:p>
                      <a:pPr algn="r" rtl="0" fontAlgn="b"/>
                      <a:r>
                        <a:rPr lang="it-IT" sz="1500" b="1" i="0" u="none" strike="noStrike" dirty="0">
                          <a:solidFill>
                            <a:srgbClr val="000000"/>
                          </a:solidFill>
                          <a:effectLst/>
                          <a:latin typeface="Calibri" panose="020F0502020204030204" pitchFamily="34" charset="0"/>
                          <a:cs typeface="Calibri" panose="020F0502020204030204" pitchFamily="34" charset="0"/>
                        </a:rPr>
                        <a:t>4.165,26</a:t>
                      </a:r>
                    </a:p>
                  </a:txBody>
                  <a:tcPr marL="7620" marR="7620" marT="7620" marB="0" anchor="ctr">
                    <a:lnL>
                      <a:noFill/>
                    </a:lnL>
                    <a:lnR>
                      <a:noFill/>
                    </a:lnR>
                    <a:lnT>
                      <a:noFill/>
                    </a:lnT>
                    <a:lnB w="12700" cap="flat" cmpd="sng" algn="ctr">
                      <a:solidFill>
                        <a:srgbClr val="3333CC"/>
                      </a:solidFill>
                      <a:prstDash val="solid"/>
                      <a:round/>
                      <a:headEnd type="none" w="med" len="med"/>
                      <a:tailEnd type="none" w="med" len="med"/>
                    </a:lnB>
                  </a:tcPr>
                </a:tc>
                <a:tc>
                  <a:txBody>
                    <a:bodyPr/>
                    <a:lstStyle/>
                    <a:p>
                      <a:pPr algn="r" rtl="0" fontAlgn="b"/>
                      <a:r>
                        <a:rPr lang="it-IT" sz="1500" b="1" i="0" u="none" strike="noStrike" dirty="0">
                          <a:solidFill>
                            <a:srgbClr val="000000"/>
                          </a:solidFill>
                          <a:effectLst/>
                          <a:latin typeface="Calibri" panose="020F0502020204030204" pitchFamily="34" charset="0"/>
                          <a:cs typeface="Calibri" panose="020F0502020204030204" pitchFamily="34" charset="0"/>
                        </a:rPr>
                        <a:t>3.312,66</a:t>
                      </a:r>
                    </a:p>
                  </a:txBody>
                  <a:tcPr marL="7620" marR="7620" marT="7620" marB="0" anchor="ctr">
                    <a:lnL>
                      <a:noFill/>
                    </a:lnL>
                    <a:lnR>
                      <a:noFill/>
                    </a:lnR>
                    <a:lnT>
                      <a:noFill/>
                    </a:lnT>
                    <a:lnB w="12700" cap="flat" cmpd="sng" algn="ctr">
                      <a:solidFill>
                        <a:srgbClr val="3333CC"/>
                      </a:solidFill>
                      <a:prstDash val="solid"/>
                      <a:round/>
                      <a:headEnd type="none" w="med" len="med"/>
                      <a:tailEnd type="none" w="med" len="med"/>
                    </a:lnB>
                  </a:tcPr>
                </a:tc>
                <a:tc>
                  <a:txBody>
                    <a:bodyPr/>
                    <a:lstStyle/>
                    <a:p>
                      <a:pPr algn="r" rtl="0" fontAlgn="b"/>
                      <a:r>
                        <a:rPr lang="it-IT" sz="1500" b="1" i="0" u="none" strike="noStrike" dirty="0">
                          <a:solidFill>
                            <a:srgbClr val="000000"/>
                          </a:solidFill>
                          <a:effectLst/>
                          <a:latin typeface="Calibri" panose="020F0502020204030204" pitchFamily="34" charset="0"/>
                          <a:cs typeface="Calibri" panose="020F0502020204030204" pitchFamily="34" charset="0"/>
                        </a:rPr>
                        <a:t>4.546,61</a:t>
                      </a:r>
                    </a:p>
                  </a:txBody>
                  <a:tcPr marL="7620" marR="7620" marT="7620" marB="0" anchor="ctr">
                    <a:lnL>
                      <a:noFill/>
                    </a:lnL>
                    <a:lnR>
                      <a:noFill/>
                    </a:lnR>
                    <a:lnT>
                      <a:noFill/>
                    </a:lnT>
                    <a:lnB w="12700" cap="flat" cmpd="sng" algn="ctr">
                      <a:solidFill>
                        <a:srgbClr val="3333CC"/>
                      </a:solidFill>
                      <a:prstDash val="solid"/>
                      <a:round/>
                      <a:headEnd type="none" w="med" len="med"/>
                      <a:tailEnd type="none" w="med" len="med"/>
                    </a:lnB>
                  </a:tcPr>
                </a:tc>
              </a:tr>
              <a:tr h="207546">
                <a:tc gridSpan="2">
                  <a:txBody>
                    <a:bodyPr/>
                    <a:lstStyle/>
                    <a:p>
                      <a:pPr algn="l" fontAlgn="b"/>
                      <a:r>
                        <a:rPr lang="it-IT" sz="1100" b="1" i="0" u="none" strike="noStrike" dirty="0" smtClean="0">
                          <a:solidFill>
                            <a:srgbClr val="000000"/>
                          </a:solidFill>
                          <a:latin typeface="Calibri"/>
                        </a:rPr>
                        <a:t>Al netto delle poste vincolate</a:t>
                      </a:r>
                      <a:endParaRPr lang="it-IT" sz="1100" b="1" i="0" u="none" strike="noStrike" dirty="0">
                        <a:solidFill>
                          <a:srgbClr val="000000"/>
                        </a:solidFill>
                        <a:latin typeface="Calibri"/>
                      </a:endParaRPr>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c hMerge="1">
                  <a:txBody>
                    <a:bodyPr/>
                    <a:lstStyle/>
                    <a:p>
                      <a:endParaRPr lang="it-IT"/>
                    </a:p>
                  </a:txBody>
                  <a:tcPr/>
                </a:tc>
                <a:tc>
                  <a:txBody>
                    <a:bodyPr/>
                    <a:lstStyle/>
                    <a:p>
                      <a:pPr algn="l" fontAlgn="b"/>
                      <a:endParaRPr lang="it-IT" sz="800" b="0" i="0" u="none" strike="noStrike" dirty="0">
                        <a:solidFill>
                          <a:srgbClr val="000000"/>
                        </a:solidFill>
                        <a:latin typeface="Calibri"/>
                      </a:endParaRPr>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c>
                  <a:txBody>
                    <a:bodyPr/>
                    <a:lstStyle/>
                    <a:p>
                      <a:pPr algn="l" fontAlgn="b"/>
                      <a:endParaRPr lang="it-IT" sz="800" b="0" i="0" u="none" strike="noStrike" dirty="0">
                        <a:solidFill>
                          <a:srgbClr val="000000"/>
                        </a:solidFill>
                        <a:latin typeface="Calibri"/>
                      </a:endParaRPr>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c>
                  <a:txBody>
                    <a:bodyPr/>
                    <a:lstStyle/>
                    <a:p>
                      <a:endParaRPr lang="it-IT" dirty="0"/>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c>
                  <a:txBody>
                    <a:bodyPr/>
                    <a:lstStyle/>
                    <a:p>
                      <a:pPr algn="l" fontAlgn="b"/>
                      <a:endParaRPr lang="it-IT" sz="800" b="0" i="0" u="none" strike="noStrike" dirty="0">
                        <a:solidFill>
                          <a:srgbClr val="000000"/>
                        </a:solidFill>
                        <a:latin typeface="Calibri"/>
                      </a:endParaRPr>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c>
                  <a:txBody>
                    <a:bodyPr/>
                    <a:lstStyle/>
                    <a:p>
                      <a:pPr algn="l" fontAlgn="b"/>
                      <a:endParaRPr lang="it-IT" sz="800" b="0" i="0" u="none" strike="noStrike" dirty="0">
                        <a:solidFill>
                          <a:srgbClr val="000000"/>
                        </a:solidFill>
                        <a:latin typeface="Calibri"/>
                      </a:endParaRPr>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r>
              <a:tr h="207546">
                <a:tc gridSpan="7">
                  <a:txBody>
                    <a:bodyPr/>
                    <a:lstStyle/>
                    <a:p>
                      <a:r>
                        <a:rPr lang="it-IT" sz="900" b="1" dirty="0" smtClean="0">
                          <a:latin typeface="Calibri" panose="020F0502020204030204" pitchFamily="34" charset="0"/>
                          <a:cs typeface="Calibri" panose="020F0502020204030204" pitchFamily="34" charset="0"/>
                        </a:rPr>
                        <a:t>*= AL NETTO DELLE ENTRATE DERIVANTI DA AVANZO DI AMMINISTRAZIONE E FONDO PLURIENNALE VINCOLATO PER FINANZIAMENTO SPESE CORRENTI E SPESE PER INVESTIMENTI</a:t>
                      </a:r>
                      <a:endParaRPr lang="it-IT" sz="900" b="1" dirty="0">
                        <a:latin typeface="Calibri" panose="020F0502020204030204" pitchFamily="34" charset="0"/>
                        <a:cs typeface="Calibri" panose="020F0502020204030204" pitchFamily="34" charset="0"/>
                      </a:endParaRPr>
                    </a:p>
                  </a:txBody>
                  <a:tcPr marL="0" marR="0" marT="0"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207546">
                <a:tc gridSpan="7">
                  <a:txBody>
                    <a:bodyPr/>
                    <a:lstStyle/>
                    <a:p>
                      <a:endParaRPr lang="it-IT" sz="900" b="1" dirty="0">
                        <a:latin typeface="Calibri" panose="020F0502020204030204" pitchFamily="34" charset="0"/>
                        <a:cs typeface="Calibri" panose="020F0502020204030204" pitchFamily="34" charset="0"/>
                      </a:endParaRPr>
                    </a:p>
                  </a:txBody>
                  <a:tcPr marL="0" marR="0" marT="0" marB="0" anchor="b">
                    <a:lnL>
                      <a:noFill/>
                    </a:lnL>
                    <a:lnR>
                      <a:noFill/>
                    </a:lnR>
                    <a:lnT>
                      <a:noFill/>
                    </a:lnT>
                    <a:lnB>
                      <a:noFill/>
                    </a:lnB>
                  </a:tcPr>
                </a:tc>
                <a:tc hMerge="1">
                  <a:txBody>
                    <a:bodyPr/>
                    <a:lstStyle/>
                    <a:p>
                      <a:endParaRPr lang="it-IT"/>
                    </a:p>
                  </a:txBody>
                  <a:tcPr/>
                </a:tc>
                <a:tc hMerge="1">
                  <a:txBody>
                    <a:bodyPr/>
                    <a:lstStyle/>
                    <a:p>
                      <a:endParaRPr lang="it-IT" dirty="0"/>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207546">
                <a:tc gridSpan="7">
                  <a:txBody>
                    <a:bodyPr/>
                    <a:lstStyle/>
                    <a:p>
                      <a:endParaRPr lang="it-IT" sz="900" b="1" dirty="0">
                        <a:latin typeface="Calibri" panose="020F0502020204030204" pitchFamily="34" charset="0"/>
                        <a:cs typeface="Calibri" panose="020F0502020204030204" pitchFamily="34" charset="0"/>
                      </a:endParaRPr>
                    </a:p>
                  </a:txBody>
                  <a:tcPr marL="0" marR="0" marT="0"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Tree>
    <p:extLst>
      <p:ext uri="{BB962C8B-B14F-4D97-AF65-F5344CB8AC3E}">
        <p14:creationId xmlns:p14="http://schemas.microsoft.com/office/powerpoint/2010/main" val="30099538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205096" y="58539"/>
            <a:ext cx="8553435" cy="830997"/>
          </a:xfrm>
          <a:prstGeom prst="rect">
            <a:avLst/>
          </a:prstGeom>
          <a:noFill/>
        </p:spPr>
        <p:txBody>
          <a:bodyPr wrap="square" rtlCol="0">
            <a:spAutoFit/>
          </a:bodyPr>
          <a:lstStyle>
            <a:defPPr>
              <a:defRPr lang="en-US"/>
            </a:defPPr>
            <a:lvl1pPr eaLnBrk="0" hangingPunct="0">
              <a:defRPr sz="2800" b="1" u="none">
                <a:solidFill>
                  <a:srgbClr val="CC0000"/>
                </a:solidFill>
                <a:latin typeface="Calibri" panose="020F0502020204030204" pitchFamily="34" charset="0"/>
                <a:ea typeface="+mn-ea"/>
                <a:cs typeface="Calibri" panose="020F0502020204030204" pitchFamily="34" charset="0"/>
              </a:defRPr>
            </a:lvl1pPr>
            <a:lvl2pPr eaLnBrk="0" hangingPunct="0">
              <a:defRPr>
                <a:solidFill>
                  <a:srgbClr val="CC0000"/>
                </a:solidFill>
                <a:latin typeface="Frutiger" pitchFamily="2" charset="0"/>
                <a:ea typeface="ＭＳ Ｐゴシック" pitchFamily="1" charset="-128"/>
                <a:cs typeface="ＭＳ Ｐゴシック" pitchFamily="1" charset="-128"/>
              </a:defRPr>
            </a:lvl2pPr>
            <a:lvl3pPr eaLnBrk="0" hangingPunct="0">
              <a:defRPr>
                <a:solidFill>
                  <a:srgbClr val="CC0000"/>
                </a:solidFill>
                <a:latin typeface="Frutiger" pitchFamily="2" charset="0"/>
                <a:ea typeface="ＭＳ Ｐゴシック" pitchFamily="1" charset="-128"/>
                <a:cs typeface="ＭＳ Ｐゴシック" pitchFamily="1" charset="-128"/>
              </a:defRPr>
            </a:lvl3pPr>
            <a:lvl4pPr eaLnBrk="0" hangingPunct="0">
              <a:defRPr>
                <a:solidFill>
                  <a:srgbClr val="CC0000"/>
                </a:solidFill>
                <a:latin typeface="Frutiger" pitchFamily="2" charset="0"/>
                <a:ea typeface="ＭＳ Ｐゴシック" pitchFamily="1" charset="-128"/>
                <a:cs typeface="ＭＳ Ｐゴシック" pitchFamily="1" charset="-128"/>
              </a:defRPr>
            </a:lvl4pPr>
            <a:lvl5pPr eaLnBrk="0" hangingPunct="0">
              <a:defRPr>
                <a:solidFill>
                  <a:srgbClr val="CC0000"/>
                </a:solidFill>
                <a:latin typeface="Frutiger" pitchFamily="2" charset="0"/>
                <a:ea typeface="ＭＳ Ｐゴシック" pitchFamily="1" charset="-128"/>
                <a:cs typeface="ＭＳ Ｐゴシック" pitchFamily="1" charset="-128"/>
              </a:defRPr>
            </a:lvl5pPr>
            <a:lvl6pPr marL="457200" eaLnBrk="0" fontAlgn="base" hangingPunct="0">
              <a:spcBef>
                <a:spcPct val="0"/>
              </a:spcBef>
              <a:spcAft>
                <a:spcPct val="0"/>
              </a:spcAft>
              <a:defRPr>
                <a:solidFill>
                  <a:srgbClr val="CC0000"/>
                </a:solidFill>
                <a:latin typeface="Frutiger" pitchFamily="2" charset="0"/>
              </a:defRPr>
            </a:lvl6pPr>
            <a:lvl7pPr marL="914400" eaLnBrk="0" fontAlgn="base" hangingPunct="0">
              <a:spcBef>
                <a:spcPct val="0"/>
              </a:spcBef>
              <a:spcAft>
                <a:spcPct val="0"/>
              </a:spcAft>
              <a:defRPr>
                <a:solidFill>
                  <a:srgbClr val="CC0000"/>
                </a:solidFill>
                <a:latin typeface="Frutiger" pitchFamily="2" charset="0"/>
              </a:defRPr>
            </a:lvl7pPr>
            <a:lvl8pPr marL="1371600" eaLnBrk="0" fontAlgn="base" hangingPunct="0">
              <a:spcBef>
                <a:spcPct val="0"/>
              </a:spcBef>
              <a:spcAft>
                <a:spcPct val="0"/>
              </a:spcAft>
              <a:defRPr>
                <a:solidFill>
                  <a:srgbClr val="CC0000"/>
                </a:solidFill>
                <a:latin typeface="Frutiger" pitchFamily="2" charset="0"/>
              </a:defRPr>
            </a:lvl8pPr>
            <a:lvl9pPr marL="1828800" eaLnBrk="0" fontAlgn="base" hangingPunct="0">
              <a:spcBef>
                <a:spcPct val="0"/>
              </a:spcBef>
              <a:spcAft>
                <a:spcPct val="0"/>
              </a:spcAft>
              <a:defRPr>
                <a:solidFill>
                  <a:srgbClr val="CC0000"/>
                </a:solidFill>
                <a:latin typeface="Frutiger" pitchFamily="2" charset="0"/>
              </a:defRPr>
            </a:lvl9pPr>
          </a:lstStyle>
          <a:p>
            <a:r>
              <a:rPr lang="it-IT" sz="2400" dirty="0"/>
              <a:t>Bilancio </a:t>
            </a:r>
            <a:r>
              <a:rPr lang="it-IT" sz="2400" dirty="0" smtClean="0"/>
              <a:t>2015: </a:t>
            </a:r>
            <a:r>
              <a:rPr lang="it-IT" sz="2400" dirty="0"/>
              <a:t>entrate correnti di natura tributaria, contributiva e perequativa </a:t>
            </a:r>
          </a:p>
        </p:txBody>
      </p:sp>
      <p:sp>
        <p:nvSpPr>
          <p:cNvPr id="11" name="Rettangolo 4"/>
          <p:cNvSpPr>
            <a:spLocks noChangeArrowheads="1"/>
          </p:cNvSpPr>
          <p:nvPr/>
        </p:nvSpPr>
        <p:spPr bwMode="auto">
          <a:xfrm>
            <a:off x="8185538" y="913383"/>
            <a:ext cx="12680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sz="800" dirty="0"/>
              <a:t>valori  in milioni di euro</a:t>
            </a:r>
          </a:p>
        </p:txBody>
      </p:sp>
      <p:graphicFrame>
        <p:nvGraphicFramePr>
          <p:cNvPr id="4" name="Tabella 3"/>
          <p:cNvGraphicFramePr>
            <a:graphicFrameLocks noGrp="1"/>
          </p:cNvGraphicFramePr>
          <p:nvPr>
            <p:extLst>
              <p:ext uri="{D42A27DB-BD31-4B8C-83A1-F6EECF244321}">
                <p14:modId xmlns:p14="http://schemas.microsoft.com/office/powerpoint/2010/main" val="2546013518"/>
              </p:ext>
            </p:extLst>
          </p:nvPr>
        </p:nvGraphicFramePr>
        <p:xfrm>
          <a:off x="1424607" y="1224290"/>
          <a:ext cx="7848872" cy="5524517"/>
        </p:xfrm>
        <a:graphic>
          <a:graphicData uri="http://schemas.openxmlformats.org/drawingml/2006/table">
            <a:tbl>
              <a:tblPr/>
              <a:tblGrid>
                <a:gridCol w="1233235"/>
                <a:gridCol w="1950147"/>
                <a:gridCol w="1099510"/>
                <a:gridCol w="1188660"/>
                <a:gridCol w="1188660"/>
                <a:gridCol w="1188660"/>
              </a:tblGrid>
              <a:tr h="325906">
                <a:tc>
                  <a:txBody>
                    <a:bodyPr/>
                    <a:lstStyle/>
                    <a:p>
                      <a:pPr algn="l" fontAlgn="t"/>
                      <a:r>
                        <a:rPr lang="it-IT" sz="1500" b="0" i="0" u="none" strike="noStrike" dirty="0" smtClean="0">
                          <a:solidFill>
                            <a:srgbClr val="000000"/>
                          </a:solidFill>
                          <a:latin typeface="Calibri" panose="020F0502020204030204" pitchFamily="34" charset="0"/>
                          <a:cs typeface="Calibri" panose="020F0502020204030204" pitchFamily="34" charset="0"/>
                        </a:rPr>
                        <a:t> </a:t>
                      </a:r>
                      <a:endParaRPr lang="it-IT" sz="1500" b="0" i="0" u="none" strike="noStrike" dirty="0">
                        <a:solidFill>
                          <a:srgbClr val="000000"/>
                        </a:solidFill>
                        <a:latin typeface="Calibri" panose="020F0502020204030204" pitchFamily="34" charset="0"/>
                        <a:cs typeface="Calibri" panose="020F0502020204030204" pitchFamily="34" charset="0"/>
                      </a:endParaRPr>
                    </a:p>
                  </a:txBody>
                  <a:tcPr marL="0" marR="0" marT="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fontAlgn="t"/>
                      <a:r>
                        <a:rPr lang="it-IT" sz="1500" b="0" i="0" u="none" strike="noStrike" dirty="0">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latin typeface="Calibri" panose="020F0502020204030204" pitchFamily="34" charset="0"/>
                          <a:cs typeface="Calibri" panose="020F0502020204030204" pitchFamily="34" charset="0"/>
                        </a:rPr>
                        <a:t>Consuntivo 2012</a:t>
                      </a:r>
                    </a:p>
                  </a:txBody>
                  <a:tcPr marL="0" marR="0" marT="0" marB="0" anchor="ctr">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latin typeface="Calibri" panose="020F0502020204030204" pitchFamily="34" charset="0"/>
                          <a:cs typeface="Calibri" panose="020F0502020204030204" pitchFamily="34" charset="0"/>
                        </a:rPr>
                        <a:t>Consuntivo 2013</a:t>
                      </a:r>
                    </a:p>
                  </a:txBody>
                  <a:tcPr marL="0" marR="0" marT="0" marB="0" anchor="ctr">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a:solidFill>
                            <a:srgbClr val="000000"/>
                          </a:solidFill>
                          <a:effectLst/>
                          <a:latin typeface="Calibri" panose="020F0502020204030204" pitchFamily="34" charset="0"/>
                          <a:cs typeface="Calibri" panose="020F0502020204030204" pitchFamily="34" charset="0"/>
                        </a:rPr>
                        <a:t>Consuntivo 2014</a:t>
                      </a:r>
                    </a:p>
                  </a:txBody>
                  <a:tcPr marL="7620" marR="7620" marT="762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a:solidFill>
                            <a:srgbClr val="000000"/>
                          </a:solidFill>
                          <a:effectLst/>
                          <a:latin typeface="Calibri" panose="020F0502020204030204" pitchFamily="34" charset="0"/>
                          <a:cs typeface="Calibri" panose="020F0502020204030204" pitchFamily="34" charset="0"/>
                        </a:rPr>
                        <a:t>Previsione 2015</a:t>
                      </a:r>
                    </a:p>
                  </a:txBody>
                  <a:tcPr marL="7620" marR="7620" marT="762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r>
              <a:tr h="162953">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Tipologia 1</a:t>
                      </a:r>
                    </a:p>
                  </a:txBody>
                  <a:tcPr marL="0" marR="0" marT="0" marB="0">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Tributi</a:t>
                      </a:r>
                    </a:p>
                  </a:txBody>
                  <a:tcPr marL="0" marR="0" marT="0" marB="0">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r" rtl="0" fontAlgn="b"/>
                      <a:r>
                        <a:rPr lang="it-IT" sz="1500" b="0" i="0" u="none" strike="noStrike" dirty="0">
                          <a:solidFill>
                            <a:srgbClr val="000000"/>
                          </a:solidFill>
                          <a:latin typeface="Calibri" panose="020F0502020204030204" pitchFamily="34" charset="0"/>
                          <a:cs typeface="Calibri" panose="020F0502020204030204" pitchFamily="34" charset="0"/>
                        </a:rPr>
                        <a:t>    1.133,41 </a:t>
                      </a:r>
                    </a:p>
                  </a:txBody>
                  <a:tcPr marL="0" marR="0" marT="0" marB="0" anchor="b">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r" rtl="0" fontAlgn="b"/>
                      <a:r>
                        <a:rPr lang="it-IT" sz="1500" b="0" i="0" u="none" strike="noStrike" dirty="0">
                          <a:solidFill>
                            <a:srgbClr val="000000"/>
                          </a:solidFill>
                          <a:latin typeface="Calibri" panose="020F0502020204030204" pitchFamily="34" charset="0"/>
                          <a:cs typeface="Calibri" panose="020F0502020204030204" pitchFamily="34" charset="0"/>
                        </a:rPr>
                        <a:t>      1.166,25 </a:t>
                      </a:r>
                    </a:p>
                  </a:txBody>
                  <a:tcPr marL="0" marR="0" marT="0" marB="0" anchor="b">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r" rtl="0" fontAlgn="b"/>
                      <a:r>
                        <a:rPr lang="it-IT" sz="1500" b="0" i="0" u="none" strike="noStrike">
                          <a:solidFill>
                            <a:srgbClr val="000000"/>
                          </a:solidFill>
                          <a:effectLst/>
                          <a:latin typeface="Calibri" panose="020F0502020204030204" pitchFamily="34" charset="0"/>
                          <a:cs typeface="Calibri" panose="020F0502020204030204" pitchFamily="34" charset="0"/>
                        </a:rPr>
                        <a:t>1.299,18</a:t>
                      </a:r>
                    </a:p>
                  </a:txBody>
                  <a:tcPr marL="7620" marR="7620" marT="7620" marB="0" anchor="b">
                    <a:lnL>
                      <a:noFill/>
                    </a:lnL>
                    <a:lnR>
                      <a:noFill/>
                    </a:lnR>
                    <a:lnT w="12700" cap="flat" cmpd="sng" algn="ctr">
                      <a:solidFill>
                        <a:srgbClr val="3333CC"/>
                      </a:solidFill>
                      <a:prstDash val="solid"/>
                      <a:round/>
                      <a:headEnd type="none" w="med" len="med"/>
                      <a:tailEnd type="none" w="med" len="med"/>
                    </a:lnT>
                    <a:lnB>
                      <a:noFill/>
                    </a:lnB>
                    <a:solidFill>
                      <a:srgbClr val="E8E8F6"/>
                    </a:solidFill>
                  </a:tcPr>
                </a:tc>
                <a:tc>
                  <a:txBody>
                    <a:bodyPr/>
                    <a:lstStyle/>
                    <a:p>
                      <a:pPr algn="r" rtl="0" fontAlgn="b"/>
                      <a:r>
                        <a:rPr lang="it-IT" sz="1500" b="0" i="0" u="none" strike="noStrike">
                          <a:solidFill>
                            <a:srgbClr val="000000"/>
                          </a:solidFill>
                          <a:effectLst/>
                          <a:latin typeface="Calibri" panose="020F0502020204030204" pitchFamily="34" charset="0"/>
                          <a:cs typeface="Calibri" panose="020F0502020204030204" pitchFamily="34" charset="0"/>
                        </a:rPr>
                        <a:t>1.354,64</a:t>
                      </a:r>
                    </a:p>
                  </a:txBody>
                  <a:tcPr marL="7620" marR="7620" marT="7620" marB="0" anchor="b">
                    <a:lnL>
                      <a:noFill/>
                    </a:lnL>
                    <a:lnR>
                      <a:noFill/>
                    </a:lnR>
                    <a:lnT w="12700" cap="flat" cmpd="sng" algn="ctr">
                      <a:solidFill>
                        <a:srgbClr val="3333CC"/>
                      </a:solidFill>
                      <a:prstDash val="solid"/>
                      <a:round/>
                      <a:headEnd type="none" w="med" len="med"/>
                      <a:tailEnd type="none" w="med" len="med"/>
                    </a:lnT>
                    <a:lnB>
                      <a:noFill/>
                    </a:lnB>
                    <a:solidFill>
                      <a:srgbClr val="E8E8F6"/>
                    </a:solidFill>
                  </a:tcPr>
                </a:tc>
              </a:tr>
              <a:tr h="186232">
                <a:tc>
                  <a:txBody>
                    <a:bodyPr/>
                    <a:lstStyle/>
                    <a:p>
                      <a:pPr algn="l" rtl="0" fontAlgn="t"/>
                      <a:r>
                        <a:rPr lang="it-IT" sz="1500" b="0" i="0" u="none" strike="noStrike">
                          <a:solidFill>
                            <a:srgbClr val="000000"/>
                          </a:solidFill>
                          <a:latin typeface="Calibri" panose="020F0502020204030204" pitchFamily="34" charset="0"/>
                          <a:cs typeface="Calibri" panose="020F0502020204030204" pitchFamily="34" charset="0"/>
                        </a:rPr>
                        <a:t>Tipologia 2</a:t>
                      </a:r>
                    </a:p>
                  </a:txBody>
                  <a:tcPr marL="0" marR="0" marT="0" marB="0">
                    <a:lnL>
                      <a:noFill/>
                    </a:lnL>
                    <a:lnR>
                      <a:noFill/>
                    </a:lnR>
                    <a:lnT>
                      <a:noFill/>
                    </a:lnT>
                    <a:lnB>
                      <a:noFill/>
                    </a:lnB>
                  </a:tcPr>
                </a:tc>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Fondi perequativi</a:t>
                      </a:r>
                    </a:p>
                  </a:txBody>
                  <a:tcPr marL="0" marR="0" marT="0" marB="0">
                    <a:lnL>
                      <a:noFill/>
                    </a:lnL>
                    <a:lnR>
                      <a:noFill/>
                    </a:lnR>
                    <a:lnT>
                      <a:noFill/>
                    </a:lnT>
                    <a:lnB>
                      <a:noFill/>
                    </a:lnB>
                  </a:tcPr>
                </a:tc>
                <a:tc>
                  <a:txBody>
                    <a:bodyPr/>
                    <a:lstStyle/>
                    <a:p>
                      <a:pPr algn="r" rtl="0" fontAlgn="b"/>
                      <a:r>
                        <a:rPr lang="it-IT" sz="1500" b="0" i="0" u="none" strike="noStrike" dirty="0">
                          <a:solidFill>
                            <a:srgbClr val="000000"/>
                          </a:solidFill>
                          <a:latin typeface="Calibri" panose="020F0502020204030204" pitchFamily="34" charset="0"/>
                          <a:cs typeface="Calibri" panose="020F0502020204030204" pitchFamily="34" charset="0"/>
                        </a:rPr>
                        <a:t>       152,28 </a:t>
                      </a:r>
                    </a:p>
                  </a:txBody>
                  <a:tcPr marL="0" marR="0" marT="0" marB="0" anchor="b">
                    <a:lnL>
                      <a:noFill/>
                    </a:lnL>
                    <a:lnR>
                      <a:noFill/>
                    </a:lnR>
                    <a:lnT>
                      <a:noFill/>
                    </a:lnT>
                    <a:lnB>
                      <a:noFill/>
                    </a:lnB>
                  </a:tcPr>
                </a:tc>
                <a:tc>
                  <a:txBody>
                    <a:bodyPr/>
                    <a:lstStyle/>
                    <a:p>
                      <a:pPr algn="r" rtl="0" fontAlgn="b"/>
                      <a:r>
                        <a:rPr lang="it-IT" sz="1500" b="0" i="0" u="none" strike="noStrike" dirty="0">
                          <a:solidFill>
                            <a:srgbClr val="000000"/>
                          </a:solidFill>
                          <a:latin typeface="Calibri" panose="020F0502020204030204" pitchFamily="34" charset="0"/>
                          <a:cs typeface="Calibri" panose="020F0502020204030204" pitchFamily="34" charset="0"/>
                        </a:rPr>
                        <a:t>          23,35 </a:t>
                      </a:r>
                    </a:p>
                  </a:txBody>
                  <a:tcPr marL="0" marR="0" marT="0" marB="0" anchor="b">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15,82</a:t>
                      </a:r>
                    </a:p>
                  </a:txBody>
                  <a:tcPr marL="7620" marR="7620" marT="7620" marB="0" anchor="b">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0,00</a:t>
                      </a:r>
                    </a:p>
                  </a:txBody>
                  <a:tcPr marL="7620" marR="7620" marT="7620" marB="0" anchor="b">
                    <a:lnL>
                      <a:noFill/>
                    </a:lnL>
                    <a:lnR>
                      <a:noFill/>
                    </a:lnR>
                    <a:lnT>
                      <a:noFill/>
                    </a:lnT>
                    <a:lnB>
                      <a:noFill/>
                    </a:lnB>
                  </a:tcPr>
                </a:tc>
              </a:tr>
              <a:tr h="170713">
                <a:tc>
                  <a:txBody>
                    <a:bodyPr/>
                    <a:lstStyle/>
                    <a:p>
                      <a:pPr algn="l" rtl="0" fontAlgn="t"/>
                      <a:r>
                        <a:rPr lang="it-IT" sz="1500" b="0" i="0"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a:noFill/>
                    </a:lnT>
                    <a:lnB w="12700" cap="flat" cmpd="sng" algn="ctr">
                      <a:solidFill>
                        <a:srgbClr val="3333CC"/>
                      </a:solidFill>
                      <a:prstDash val="solid"/>
                      <a:round/>
                      <a:headEnd type="none" w="med" len="med"/>
                      <a:tailEnd type="none" w="med" len="med"/>
                    </a:lnB>
                  </a:tcPr>
                </a:tc>
                <a:tc>
                  <a:txBody>
                    <a:bodyPr/>
                    <a:lstStyle/>
                    <a:p>
                      <a:pPr algn="l" rtl="0" fontAlgn="t"/>
                      <a:r>
                        <a:rPr lang="it-IT" sz="1500" b="1" i="0" u="none" strike="noStrike" dirty="0">
                          <a:solidFill>
                            <a:srgbClr val="000000"/>
                          </a:solidFill>
                          <a:latin typeface="Calibri" panose="020F0502020204030204" pitchFamily="34" charset="0"/>
                          <a:cs typeface="Calibri" panose="020F0502020204030204" pitchFamily="34" charset="0"/>
                        </a:rPr>
                        <a:t>Totale </a:t>
                      </a:r>
                    </a:p>
                  </a:txBody>
                  <a:tcPr marL="0" marR="0" marT="0" marB="0">
                    <a:lnL>
                      <a:noFill/>
                    </a:lnL>
                    <a:lnR>
                      <a:noFill/>
                    </a:lnR>
                    <a:lnT>
                      <a:noFill/>
                    </a:lnT>
                    <a:lnB w="12700" cap="flat" cmpd="sng" algn="ctr">
                      <a:solidFill>
                        <a:srgbClr val="3333CC"/>
                      </a:solidFill>
                      <a:prstDash val="solid"/>
                      <a:round/>
                      <a:headEnd type="none" w="med" len="med"/>
                      <a:tailEnd type="none" w="med" len="med"/>
                    </a:lnB>
                    <a:solidFill>
                      <a:srgbClr val="FFFF00"/>
                    </a:solidFill>
                  </a:tcPr>
                </a:tc>
                <a:tc>
                  <a:txBody>
                    <a:bodyPr/>
                    <a:lstStyle/>
                    <a:p>
                      <a:pPr algn="r" rtl="0" fontAlgn="b"/>
                      <a:r>
                        <a:rPr lang="it-IT" sz="1500" b="1" i="0" u="none" strike="noStrike">
                          <a:solidFill>
                            <a:srgbClr val="000000"/>
                          </a:solidFill>
                          <a:latin typeface="Calibri" panose="020F0502020204030204" pitchFamily="34" charset="0"/>
                          <a:cs typeface="Calibri" panose="020F0502020204030204" pitchFamily="34" charset="0"/>
                        </a:rPr>
                        <a:t>1.285,69</a:t>
                      </a:r>
                    </a:p>
                  </a:txBody>
                  <a:tcPr marL="0" marR="0" marT="0" marB="0" anchor="b">
                    <a:lnL>
                      <a:noFill/>
                    </a:lnL>
                    <a:lnR>
                      <a:noFill/>
                    </a:lnR>
                    <a:lnT>
                      <a:noFill/>
                    </a:lnT>
                    <a:lnB w="12700" cap="flat" cmpd="sng" algn="ctr">
                      <a:solidFill>
                        <a:srgbClr val="3333CC"/>
                      </a:solidFill>
                      <a:prstDash val="solid"/>
                      <a:round/>
                      <a:headEnd type="none" w="med" len="med"/>
                      <a:tailEnd type="none" w="med" len="med"/>
                    </a:lnB>
                    <a:solidFill>
                      <a:srgbClr val="FFFF00"/>
                    </a:solidFill>
                  </a:tcPr>
                </a:tc>
                <a:tc>
                  <a:txBody>
                    <a:bodyPr/>
                    <a:lstStyle/>
                    <a:p>
                      <a:pPr algn="r" rtl="0" fontAlgn="b"/>
                      <a:r>
                        <a:rPr lang="it-IT" sz="1500" b="1" i="0" u="none" strike="noStrike" dirty="0">
                          <a:solidFill>
                            <a:srgbClr val="000000"/>
                          </a:solidFill>
                          <a:latin typeface="Calibri" panose="020F0502020204030204" pitchFamily="34" charset="0"/>
                          <a:cs typeface="Calibri" panose="020F0502020204030204" pitchFamily="34" charset="0"/>
                        </a:rPr>
                        <a:t>1.189,60</a:t>
                      </a:r>
                    </a:p>
                  </a:txBody>
                  <a:tcPr marL="0" marR="0" marT="0" marB="0" anchor="b">
                    <a:lnL>
                      <a:noFill/>
                    </a:lnL>
                    <a:lnR>
                      <a:noFill/>
                    </a:lnR>
                    <a:lnT>
                      <a:noFill/>
                    </a:lnT>
                    <a:lnB w="12700" cap="flat" cmpd="sng" algn="ctr">
                      <a:solidFill>
                        <a:srgbClr val="3333CC"/>
                      </a:solidFill>
                      <a:prstDash val="solid"/>
                      <a:round/>
                      <a:headEnd type="none" w="med" len="med"/>
                      <a:tailEnd type="none" w="med" len="med"/>
                    </a:lnB>
                    <a:solidFill>
                      <a:srgbClr val="FFFF00"/>
                    </a:solidFill>
                  </a:tcPr>
                </a:tc>
                <a:tc>
                  <a:txBody>
                    <a:bodyPr/>
                    <a:lstStyle/>
                    <a:p>
                      <a:pPr algn="r" rtl="0" fontAlgn="b"/>
                      <a:r>
                        <a:rPr lang="it-IT" sz="1500" b="1" i="0" u="none" strike="noStrike">
                          <a:solidFill>
                            <a:srgbClr val="000000"/>
                          </a:solidFill>
                          <a:effectLst/>
                          <a:latin typeface="Calibri" panose="020F0502020204030204" pitchFamily="34" charset="0"/>
                          <a:cs typeface="Calibri" panose="020F0502020204030204" pitchFamily="34" charset="0"/>
                        </a:rPr>
                        <a:t>1.315,00</a:t>
                      </a:r>
                    </a:p>
                  </a:txBody>
                  <a:tcPr marL="7620" marR="7620" marT="7620" marB="0" anchor="b">
                    <a:lnL>
                      <a:noFill/>
                    </a:lnL>
                    <a:lnR>
                      <a:noFill/>
                    </a:lnR>
                    <a:lnT>
                      <a:noFill/>
                    </a:lnT>
                    <a:lnB w="12700" cap="flat" cmpd="sng" algn="ctr">
                      <a:solidFill>
                        <a:srgbClr val="3333CC"/>
                      </a:solidFill>
                      <a:prstDash val="solid"/>
                      <a:round/>
                      <a:headEnd type="none" w="med" len="med"/>
                      <a:tailEnd type="none" w="med" len="med"/>
                    </a:lnB>
                    <a:solidFill>
                      <a:srgbClr val="FFFF00"/>
                    </a:solidFill>
                  </a:tcPr>
                </a:tc>
                <a:tc>
                  <a:txBody>
                    <a:bodyPr/>
                    <a:lstStyle/>
                    <a:p>
                      <a:pPr algn="r" rtl="0" fontAlgn="b"/>
                      <a:r>
                        <a:rPr lang="it-IT" sz="1500" b="1" i="0" u="none" strike="noStrike">
                          <a:solidFill>
                            <a:srgbClr val="000000"/>
                          </a:solidFill>
                          <a:effectLst/>
                          <a:latin typeface="Calibri" panose="020F0502020204030204" pitchFamily="34" charset="0"/>
                          <a:cs typeface="Calibri" panose="020F0502020204030204" pitchFamily="34" charset="0"/>
                        </a:rPr>
                        <a:t>1.354,64</a:t>
                      </a:r>
                    </a:p>
                  </a:txBody>
                  <a:tcPr marL="7620" marR="7620" marT="7620" marB="0" anchor="b">
                    <a:lnL>
                      <a:noFill/>
                    </a:lnL>
                    <a:lnR>
                      <a:noFill/>
                    </a:lnR>
                    <a:lnT>
                      <a:noFill/>
                    </a:lnT>
                    <a:lnB w="12700" cap="flat" cmpd="sng" algn="ctr">
                      <a:solidFill>
                        <a:srgbClr val="3333CC"/>
                      </a:solidFill>
                      <a:prstDash val="solid"/>
                      <a:round/>
                      <a:headEnd type="none" w="med" len="med"/>
                      <a:tailEnd type="none" w="med" len="med"/>
                    </a:lnB>
                    <a:solidFill>
                      <a:srgbClr val="FFFF00"/>
                    </a:solidFill>
                  </a:tcPr>
                </a:tc>
              </a:tr>
              <a:tr h="277285">
                <a:tc>
                  <a:txBody>
                    <a:bodyPr/>
                    <a:lstStyle/>
                    <a:p>
                      <a:pPr algn="l" fontAlgn="b"/>
                      <a:endParaRPr lang="it-IT" sz="15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b">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fontAlgn="b"/>
                      <a:endParaRPr lang="it-IT" sz="15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b">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fontAlgn="b"/>
                      <a:endParaRPr lang="it-IT" sz="15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b">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fontAlgn="b"/>
                      <a:endParaRPr lang="it-IT" sz="15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b">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fontAlgn="b"/>
                      <a:endParaRPr lang="it-IT" sz="1500" b="0" i="0" u="none" strike="noStrike">
                        <a:solidFill>
                          <a:srgbClr val="000000"/>
                        </a:solidFill>
                        <a:latin typeface="Calibri" panose="020F0502020204030204" pitchFamily="34" charset="0"/>
                        <a:cs typeface="Calibri" panose="020F0502020204030204" pitchFamily="34" charset="0"/>
                      </a:endParaRPr>
                    </a:p>
                  </a:txBody>
                  <a:tcPr marL="0" marR="0" marT="0" marB="0" anchor="b">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fontAlgn="b"/>
                      <a:endParaRPr lang="it-IT" sz="1500" b="0" i="0" u="none" strike="noStrike">
                        <a:solidFill>
                          <a:srgbClr val="000000"/>
                        </a:solidFill>
                        <a:latin typeface="Calibri" panose="020F0502020204030204" pitchFamily="34" charset="0"/>
                        <a:cs typeface="Calibri" panose="020F0502020204030204" pitchFamily="34" charset="0"/>
                      </a:endParaRPr>
                    </a:p>
                  </a:txBody>
                  <a:tcPr marL="0" marR="0" marT="0" marB="0" anchor="b">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r>
              <a:tr h="325906">
                <a:tc>
                  <a:txBody>
                    <a:bodyPr/>
                    <a:lstStyle/>
                    <a:p>
                      <a:pPr algn="l" fontAlgn="t"/>
                      <a:r>
                        <a:rPr lang="it-IT" sz="1500" b="0" i="0" u="none" strike="noStrike" dirty="0">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fontAlgn="t"/>
                      <a:r>
                        <a:rPr lang="it-IT" sz="1500" b="0" i="0"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latin typeface="Calibri" panose="020F0502020204030204" pitchFamily="34" charset="0"/>
                          <a:cs typeface="Calibri" panose="020F0502020204030204" pitchFamily="34" charset="0"/>
                        </a:rPr>
                        <a:t>Consuntivo 2012</a:t>
                      </a:r>
                    </a:p>
                  </a:txBody>
                  <a:tcPr marL="0" marR="0" marT="0" marB="0" anchor="ctr">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latin typeface="Calibri" panose="020F0502020204030204" pitchFamily="34" charset="0"/>
                          <a:cs typeface="Calibri" panose="020F0502020204030204" pitchFamily="34" charset="0"/>
                        </a:rPr>
                        <a:t>Consuntivo 2013</a:t>
                      </a:r>
                    </a:p>
                  </a:txBody>
                  <a:tcPr marL="0" marR="0" marT="0" marB="0" anchor="ctr">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latin typeface="Calibri" panose="020F0502020204030204" pitchFamily="34" charset="0"/>
                          <a:cs typeface="Calibri" panose="020F0502020204030204" pitchFamily="34" charset="0"/>
                        </a:rPr>
                        <a:t>Consuntivo </a:t>
                      </a:r>
                      <a:r>
                        <a:rPr lang="it-IT" sz="1500" b="1" i="0" u="none" strike="noStrike" dirty="0" smtClean="0">
                          <a:solidFill>
                            <a:srgbClr val="000000"/>
                          </a:solidFill>
                          <a:latin typeface="Calibri" panose="020F0502020204030204" pitchFamily="34" charset="0"/>
                          <a:cs typeface="Calibri" panose="020F0502020204030204" pitchFamily="34" charset="0"/>
                        </a:rPr>
                        <a:t>2014</a:t>
                      </a:r>
                      <a:endParaRPr lang="it-IT" sz="1500" b="1"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ctr" rtl="0" fontAlgn="t"/>
                      <a:r>
                        <a:rPr lang="it-IT" sz="1500" b="1" i="0" u="none" strike="noStrike" dirty="0">
                          <a:solidFill>
                            <a:srgbClr val="000000"/>
                          </a:solidFill>
                          <a:latin typeface="Calibri" panose="020F0502020204030204" pitchFamily="34" charset="0"/>
                          <a:cs typeface="Calibri" panose="020F0502020204030204" pitchFamily="34" charset="0"/>
                        </a:rPr>
                        <a:t>Previsione </a:t>
                      </a:r>
                      <a:r>
                        <a:rPr lang="it-IT" sz="1500" b="1" i="0" u="none" strike="noStrike" dirty="0" smtClean="0">
                          <a:solidFill>
                            <a:srgbClr val="000000"/>
                          </a:solidFill>
                          <a:latin typeface="Calibri" panose="020F0502020204030204" pitchFamily="34" charset="0"/>
                          <a:cs typeface="Calibri" panose="020F0502020204030204" pitchFamily="34" charset="0"/>
                        </a:rPr>
                        <a:t>2015 </a:t>
                      </a:r>
                      <a:endParaRPr lang="it-IT" sz="1500" b="1"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a:noFill/>
                    </a:lnL>
                    <a:lnR>
                      <a:noFill/>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r>
              <a:tr h="341426">
                <a:tc>
                  <a:txBody>
                    <a:bodyPr/>
                    <a:lstStyle/>
                    <a:p>
                      <a:pPr algn="l" rtl="0" fontAlgn="t"/>
                      <a:r>
                        <a:rPr lang="it-IT" sz="1500" b="0" i="0" u="none" strike="noStrike">
                          <a:solidFill>
                            <a:srgbClr val="000000"/>
                          </a:solidFill>
                          <a:latin typeface="Calibri" panose="020F0502020204030204" pitchFamily="34" charset="0"/>
                          <a:cs typeface="Calibri" panose="020F0502020204030204" pitchFamily="34" charset="0"/>
                        </a:rPr>
                        <a:t>Tipologia 1</a:t>
                      </a:r>
                    </a:p>
                  </a:txBody>
                  <a:tcPr marL="0" marR="0" marT="0" marB="0">
                    <a:lnL>
                      <a:noFill/>
                    </a:lnL>
                    <a:lnR>
                      <a:noFill/>
                    </a:lnR>
                    <a:lnT w="12700" cap="flat" cmpd="sng" algn="ctr">
                      <a:solidFill>
                        <a:srgbClr val="3333CC"/>
                      </a:solidFill>
                      <a:prstDash val="solid"/>
                      <a:round/>
                      <a:headEnd type="none" w="med" len="med"/>
                      <a:tailEnd type="none" w="med" len="med"/>
                    </a:lnT>
                    <a:lnB>
                      <a:noFill/>
                    </a:lnB>
                    <a:solidFill>
                      <a:srgbClr val="E5E0EC"/>
                    </a:solidFill>
                  </a:tcPr>
                </a:tc>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Tributi</a:t>
                      </a:r>
                    </a:p>
                  </a:txBody>
                  <a:tcPr marL="0" marR="0" marT="0" marB="0">
                    <a:lnL>
                      <a:noFill/>
                    </a:lnL>
                    <a:lnR>
                      <a:noFill/>
                    </a:lnR>
                    <a:lnT w="12700" cap="flat" cmpd="sng" algn="ctr">
                      <a:solidFill>
                        <a:srgbClr val="3333CC"/>
                      </a:solidFill>
                      <a:prstDash val="solid"/>
                      <a:round/>
                      <a:headEnd type="none" w="med" len="med"/>
                      <a:tailEnd type="none" w="med" len="med"/>
                    </a:lnT>
                    <a:lnB>
                      <a:noFill/>
                    </a:lnB>
                    <a:solidFill>
                      <a:srgbClr val="E5E0EC"/>
                    </a:solidFill>
                  </a:tcPr>
                </a:tc>
                <a:tc>
                  <a:txBody>
                    <a:bodyPr/>
                    <a:lstStyle/>
                    <a:p>
                      <a:pPr algn="ctr" rtl="0" fontAlgn="ctr"/>
                      <a:r>
                        <a:rPr lang="it-IT" sz="1500" b="0" i="0" u="none" strike="noStrike" dirty="0">
                          <a:solidFill>
                            <a:srgbClr val="000000"/>
                          </a:solidFill>
                          <a:latin typeface="Calibri" panose="020F0502020204030204" pitchFamily="34" charset="0"/>
                          <a:cs typeface="Calibri" panose="020F0502020204030204" pitchFamily="34" charset="0"/>
                        </a:rPr>
                        <a:t>    1.133,41 </a:t>
                      </a:r>
                    </a:p>
                  </a:txBody>
                  <a:tcPr marL="0" marR="0" marT="0" marB="0" anchor="ctr">
                    <a:lnL>
                      <a:noFill/>
                    </a:lnL>
                    <a:lnR>
                      <a:noFill/>
                    </a:lnR>
                    <a:lnT w="12700" cap="flat" cmpd="sng" algn="ctr">
                      <a:solidFill>
                        <a:srgbClr val="3333CC"/>
                      </a:solidFill>
                      <a:prstDash val="solid"/>
                      <a:round/>
                      <a:headEnd type="none" w="med" len="med"/>
                      <a:tailEnd type="none" w="med" len="med"/>
                    </a:lnT>
                    <a:lnB>
                      <a:noFill/>
                    </a:lnB>
                    <a:solidFill>
                      <a:srgbClr val="E5E0EC"/>
                    </a:solidFill>
                  </a:tcPr>
                </a:tc>
                <a:tc>
                  <a:txBody>
                    <a:bodyPr/>
                    <a:lstStyle/>
                    <a:p>
                      <a:pPr algn="ctr" rtl="0" fontAlgn="ctr"/>
                      <a:r>
                        <a:rPr lang="it-IT" sz="1500" b="0" i="0" u="none" strike="noStrike" dirty="0">
                          <a:solidFill>
                            <a:srgbClr val="000000"/>
                          </a:solidFill>
                          <a:latin typeface="Calibri" panose="020F0502020204030204" pitchFamily="34" charset="0"/>
                          <a:cs typeface="Calibri" panose="020F0502020204030204" pitchFamily="34" charset="0"/>
                        </a:rPr>
                        <a:t>      1.166,25 </a:t>
                      </a:r>
                    </a:p>
                  </a:txBody>
                  <a:tcPr marL="0" marR="0" marT="0" marB="0" anchor="ctr">
                    <a:lnL>
                      <a:noFill/>
                    </a:lnL>
                    <a:lnR>
                      <a:noFill/>
                    </a:lnR>
                    <a:lnT w="12700" cap="flat" cmpd="sng" algn="ctr">
                      <a:solidFill>
                        <a:srgbClr val="3333CC"/>
                      </a:solidFill>
                      <a:prstDash val="solid"/>
                      <a:round/>
                      <a:headEnd type="none" w="med" len="med"/>
                      <a:tailEnd type="none" w="med" len="med"/>
                    </a:lnT>
                    <a:lnB>
                      <a:noFill/>
                    </a:lnB>
                    <a:solidFill>
                      <a:srgbClr val="E5E0EC"/>
                    </a:solidFill>
                  </a:tcPr>
                </a:tc>
                <a:tc>
                  <a:txBody>
                    <a:bodyPr/>
                    <a:lstStyle/>
                    <a:p>
                      <a:pPr marL="0" algn="ctr" defTabSz="914400" rtl="0" eaLnBrk="1" fontAlgn="t"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1.299,18</a:t>
                      </a:r>
                    </a:p>
                  </a:txBody>
                  <a:tcPr marL="7620" marR="7620" marT="7620" marB="0" anchor="ctr">
                    <a:lnL>
                      <a:noFill/>
                    </a:lnL>
                    <a:lnR>
                      <a:noFill/>
                    </a:lnR>
                    <a:lnT w="12700" cap="flat" cmpd="sng" algn="ctr">
                      <a:solidFill>
                        <a:srgbClr val="3333CC"/>
                      </a:solidFill>
                      <a:prstDash val="solid"/>
                      <a:round/>
                      <a:headEnd type="none" w="med" len="med"/>
                      <a:tailEnd type="none" w="med" len="med"/>
                    </a:lnT>
                    <a:lnB>
                      <a:noFill/>
                    </a:lnB>
                    <a:solidFill>
                      <a:srgbClr val="E5E0EC"/>
                    </a:solidFill>
                  </a:tcPr>
                </a:tc>
                <a:tc>
                  <a:txBody>
                    <a:bodyPr/>
                    <a:lstStyle/>
                    <a:p>
                      <a:pPr marL="0" algn="ctr" defTabSz="914400" rtl="0" eaLnBrk="1" fontAlgn="t"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1.354,64</a:t>
                      </a:r>
                    </a:p>
                  </a:txBody>
                  <a:tcPr marL="7620" marR="7620" marT="7620" marB="0" anchor="ctr">
                    <a:lnL>
                      <a:noFill/>
                    </a:lnL>
                    <a:lnR>
                      <a:noFill/>
                    </a:lnR>
                    <a:lnT w="12700" cap="flat" cmpd="sng" algn="ctr">
                      <a:solidFill>
                        <a:srgbClr val="3333CC"/>
                      </a:solidFill>
                      <a:prstDash val="solid"/>
                      <a:round/>
                      <a:headEnd type="none" w="med" len="med"/>
                      <a:tailEnd type="none" w="med" len="med"/>
                    </a:lnT>
                    <a:lnB>
                      <a:noFill/>
                    </a:lnB>
                    <a:solidFill>
                      <a:srgbClr val="E5E0EC"/>
                    </a:solidFill>
                  </a:tcPr>
                </a:tc>
              </a:tr>
              <a:tr h="175911">
                <a:tc>
                  <a:txBody>
                    <a:bodyPr/>
                    <a:lstStyle/>
                    <a:p>
                      <a:pPr algn="r" rtl="0" fontAlgn="t"/>
                      <a:r>
                        <a:rPr lang="it-IT" sz="1500" b="0" i="1" u="none" strike="noStrike">
                          <a:solidFill>
                            <a:srgbClr val="000000"/>
                          </a:solidFill>
                          <a:latin typeface="Calibri" panose="020F0502020204030204" pitchFamily="34" charset="0"/>
                          <a:cs typeface="Calibri" panose="020F0502020204030204" pitchFamily="34" charset="0"/>
                        </a:rPr>
                        <a:t>di cui:</a:t>
                      </a:r>
                    </a:p>
                  </a:txBody>
                  <a:tcPr marL="0" marR="0" marT="0" marB="0">
                    <a:lnL>
                      <a:noFill/>
                    </a:lnL>
                    <a:lnR>
                      <a:noFill/>
                    </a:lnR>
                    <a:lnT>
                      <a:noFill/>
                    </a:lnT>
                    <a:lnB>
                      <a:noFill/>
                    </a:lnB>
                    <a:solidFill>
                      <a:srgbClr val="E5E0EC"/>
                    </a:solidFill>
                  </a:tcPr>
                </a:tc>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IMU  *</a:t>
                      </a:r>
                    </a:p>
                  </a:txBody>
                  <a:tcPr marL="0" marR="0" marT="0" marB="0">
                    <a:lnL>
                      <a:noFill/>
                    </a:lnL>
                    <a:lnR>
                      <a:noFill/>
                    </a:lnR>
                    <a:lnT>
                      <a:noFill/>
                    </a:lnT>
                    <a:lnB>
                      <a:noFill/>
                    </a:lnB>
                    <a:solidFill>
                      <a:srgbClr val="E5E0EC"/>
                    </a:solidFill>
                  </a:tcPr>
                </a:tc>
                <a:tc>
                  <a:txBody>
                    <a:bodyPr/>
                    <a:lstStyle/>
                    <a:p>
                      <a:pPr algn="ctr" rtl="0" fontAlgn="b"/>
                      <a:r>
                        <a:rPr lang="it-IT" sz="1500" b="0" i="1" u="none" strike="noStrike" dirty="0" smtClean="0">
                          <a:solidFill>
                            <a:srgbClr val="000000"/>
                          </a:solidFill>
                          <a:latin typeface="Calibri" panose="020F0502020204030204" pitchFamily="34" charset="0"/>
                          <a:cs typeface="Calibri" panose="020F0502020204030204" pitchFamily="34" charset="0"/>
                        </a:rPr>
                        <a:t>726,86 </a:t>
                      </a:r>
                      <a:endParaRPr lang="it-IT" sz="1500" b="0" i="1" u="none" strike="noStrike" dirty="0">
                        <a:solidFill>
                          <a:srgbClr val="000000"/>
                        </a:solidFill>
                        <a:latin typeface="Calibri" panose="020F0502020204030204" pitchFamily="34" charset="0"/>
                        <a:cs typeface="Calibri" panose="020F0502020204030204" pitchFamily="34" charset="0"/>
                      </a:endParaRPr>
                    </a:p>
                  </a:txBody>
                  <a:tcPr marL="0" marR="0" marT="0" marB="0" anchor="b">
                    <a:lnL>
                      <a:noFill/>
                    </a:lnL>
                    <a:lnR>
                      <a:noFill/>
                    </a:lnR>
                    <a:lnT>
                      <a:noFill/>
                    </a:lnT>
                    <a:lnB>
                      <a:noFill/>
                    </a:lnB>
                    <a:solidFill>
                      <a:srgbClr val="E5E0EC"/>
                    </a:solidFill>
                  </a:tcPr>
                </a:tc>
                <a:tc>
                  <a:txBody>
                    <a:bodyPr/>
                    <a:lstStyle/>
                    <a:p>
                      <a:pPr algn="ctr" rtl="0" fontAlgn="b"/>
                      <a:r>
                        <a:rPr lang="it-IT" sz="1500" b="0" i="1" u="none" strike="noStrike" dirty="0">
                          <a:solidFill>
                            <a:srgbClr val="000000"/>
                          </a:solidFill>
                          <a:latin typeface="Calibri" panose="020F0502020204030204" pitchFamily="34" charset="0"/>
                          <a:cs typeface="Calibri" panose="020F0502020204030204" pitchFamily="34" charset="0"/>
                        </a:rPr>
                        <a:t>594,25</a:t>
                      </a:r>
                    </a:p>
                  </a:txBody>
                  <a:tcPr marL="0" marR="0" marT="0" marB="0" anchor="b">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16,98 </a:t>
                      </a:r>
                    </a:p>
                  </a:txBody>
                  <a:tcPr marL="7620" marR="7620" marT="7620" marB="0" anchor="ctr">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0,00 </a:t>
                      </a:r>
                    </a:p>
                  </a:txBody>
                  <a:tcPr marL="7620" marR="7620" marT="7620" marB="0" anchor="ctr">
                    <a:lnL>
                      <a:noFill/>
                    </a:lnL>
                    <a:lnR>
                      <a:noFill/>
                    </a:lnR>
                    <a:lnT>
                      <a:noFill/>
                    </a:lnT>
                    <a:lnB>
                      <a:noFill/>
                    </a:lnB>
                    <a:solidFill>
                      <a:srgbClr val="E5E0EC"/>
                    </a:solidFill>
                  </a:tcPr>
                </a:tc>
              </a:tr>
              <a:tr h="186232">
                <a:tc>
                  <a:txBody>
                    <a:bodyPr/>
                    <a:lstStyle/>
                    <a:p>
                      <a:pPr algn="r" rtl="0" fontAlgn="t"/>
                      <a:r>
                        <a:rPr lang="it-IT" sz="1500" b="0" i="1"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a:noFill/>
                    </a:lnT>
                    <a:lnB>
                      <a:noFill/>
                    </a:lnB>
                    <a:solidFill>
                      <a:srgbClr val="E5E0EC"/>
                    </a:solidFill>
                  </a:tcPr>
                </a:tc>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IMU (componente IUC)</a:t>
                      </a:r>
                    </a:p>
                  </a:txBody>
                  <a:tcPr marL="0" marR="0" marT="0" marB="0">
                    <a:lnL>
                      <a:noFill/>
                    </a:lnL>
                    <a:lnR>
                      <a:noFill/>
                    </a:lnR>
                    <a:lnT>
                      <a:noFill/>
                    </a:lnT>
                    <a:lnB>
                      <a:noFill/>
                    </a:lnB>
                    <a:solidFill>
                      <a:srgbClr val="E5E0EC"/>
                    </a:solidFill>
                  </a:tcPr>
                </a:tc>
                <a:tc>
                  <a:txBody>
                    <a:bodyPr/>
                    <a:lstStyle/>
                    <a:p>
                      <a:pPr algn="ctr" rtl="0" fontAlgn="b"/>
                      <a:r>
                        <a:rPr lang="it-IT" sz="1500" b="0" i="1" u="none" strike="noStrike" dirty="0">
                          <a:solidFill>
                            <a:srgbClr val="000000"/>
                          </a:solidFill>
                          <a:latin typeface="Calibri" panose="020F0502020204030204" pitchFamily="34" charset="0"/>
                          <a:cs typeface="Calibri" panose="020F0502020204030204" pitchFamily="34" charset="0"/>
                        </a:rPr>
                        <a:t>0,00</a:t>
                      </a:r>
                    </a:p>
                  </a:txBody>
                  <a:tcPr marL="0" marR="0" marT="0" marB="0" anchor="b">
                    <a:lnL>
                      <a:noFill/>
                    </a:lnL>
                    <a:lnR>
                      <a:noFill/>
                    </a:lnR>
                    <a:lnT>
                      <a:noFill/>
                    </a:lnT>
                    <a:lnB>
                      <a:noFill/>
                    </a:lnB>
                    <a:solidFill>
                      <a:srgbClr val="E5E0EC"/>
                    </a:solidFill>
                  </a:tcPr>
                </a:tc>
                <a:tc>
                  <a:txBody>
                    <a:bodyPr/>
                    <a:lstStyle/>
                    <a:p>
                      <a:pPr algn="ctr" rtl="0" fontAlgn="b"/>
                      <a:r>
                        <a:rPr lang="it-IT" sz="1500" b="0" i="1" u="none" strike="noStrike" dirty="0">
                          <a:solidFill>
                            <a:srgbClr val="000000"/>
                          </a:solidFill>
                          <a:latin typeface="Calibri" panose="020F0502020204030204" pitchFamily="34" charset="0"/>
                          <a:cs typeface="Calibri" panose="020F0502020204030204" pitchFamily="34" charset="0"/>
                        </a:rPr>
                        <a:t>0,00</a:t>
                      </a:r>
                    </a:p>
                  </a:txBody>
                  <a:tcPr marL="0" marR="0" marT="0" marB="0" anchor="b">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532,28 </a:t>
                      </a:r>
                    </a:p>
                  </a:txBody>
                  <a:tcPr marL="7620" marR="7620" marT="7620" marB="0" anchor="ctr">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497,20 </a:t>
                      </a:r>
                    </a:p>
                  </a:txBody>
                  <a:tcPr marL="7620" marR="7620" marT="7620" marB="0" anchor="ctr">
                    <a:lnL>
                      <a:noFill/>
                    </a:lnL>
                    <a:lnR>
                      <a:noFill/>
                    </a:lnR>
                    <a:lnT>
                      <a:noFill/>
                    </a:lnT>
                    <a:lnB>
                      <a:noFill/>
                    </a:lnB>
                    <a:solidFill>
                      <a:srgbClr val="E5E0EC"/>
                    </a:solidFill>
                  </a:tcPr>
                </a:tc>
              </a:tr>
              <a:tr h="186232">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a:noFill/>
                    </a:lnT>
                    <a:lnB>
                      <a:noFill/>
                    </a:lnB>
                    <a:solidFill>
                      <a:srgbClr val="E5E0EC"/>
                    </a:solidFill>
                  </a:tcPr>
                </a:tc>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TASI </a:t>
                      </a:r>
                    </a:p>
                  </a:txBody>
                  <a:tcPr marL="0" marR="0" marT="0" marB="0">
                    <a:lnL>
                      <a:noFill/>
                    </a:lnL>
                    <a:lnR>
                      <a:noFill/>
                    </a:lnR>
                    <a:lnT>
                      <a:noFill/>
                    </a:lnT>
                    <a:lnB>
                      <a:noFill/>
                    </a:lnB>
                    <a:solidFill>
                      <a:srgbClr val="E5E0EC"/>
                    </a:solidFill>
                  </a:tcPr>
                </a:tc>
                <a:tc>
                  <a:txBody>
                    <a:bodyPr/>
                    <a:lstStyle/>
                    <a:p>
                      <a:pPr algn="ctr" rtl="0" fontAlgn="b"/>
                      <a:r>
                        <a:rPr lang="it-IT" sz="1500" b="0" i="1" u="none" strike="noStrike" dirty="0">
                          <a:solidFill>
                            <a:srgbClr val="000000"/>
                          </a:solidFill>
                          <a:latin typeface="Calibri" panose="020F0502020204030204" pitchFamily="34" charset="0"/>
                          <a:cs typeface="Calibri" panose="020F0502020204030204" pitchFamily="34" charset="0"/>
                        </a:rPr>
                        <a:t>0,00</a:t>
                      </a:r>
                    </a:p>
                  </a:txBody>
                  <a:tcPr marL="0" marR="0" marT="0" marB="0" anchor="b">
                    <a:lnL>
                      <a:noFill/>
                    </a:lnL>
                    <a:lnR>
                      <a:noFill/>
                    </a:lnR>
                    <a:lnT>
                      <a:noFill/>
                    </a:lnT>
                    <a:lnB>
                      <a:noFill/>
                    </a:lnB>
                    <a:solidFill>
                      <a:srgbClr val="E5E0EC"/>
                    </a:solidFill>
                  </a:tcPr>
                </a:tc>
                <a:tc>
                  <a:txBody>
                    <a:bodyPr/>
                    <a:lstStyle/>
                    <a:p>
                      <a:pPr algn="ctr" rtl="0" fontAlgn="b"/>
                      <a:r>
                        <a:rPr lang="it-IT" sz="1500" b="0" i="1" u="none" strike="noStrike" dirty="0">
                          <a:solidFill>
                            <a:srgbClr val="000000"/>
                          </a:solidFill>
                          <a:latin typeface="Calibri" panose="020F0502020204030204" pitchFamily="34" charset="0"/>
                          <a:cs typeface="Calibri" panose="020F0502020204030204" pitchFamily="34" charset="0"/>
                        </a:rPr>
                        <a:t>0,00</a:t>
                      </a:r>
                    </a:p>
                  </a:txBody>
                  <a:tcPr marL="0" marR="0" marT="0" marB="0" anchor="b">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205,56 </a:t>
                      </a:r>
                    </a:p>
                  </a:txBody>
                  <a:tcPr marL="7620" marR="7620" marT="7620" marB="0" anchor="ctr">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210,00 </a:t>
                      </a:r>
                    </a:p>
                  </a:txBody>
                  <a:tcPr marL="7620" marR="7620" marT="7620" marB="0" anchor="ctr">
                    <a:lnL>
                      <a:noFill/>
                    </a:lnL>
                    <a:lnR>
                      <a:noFill/>
                    </a:lnR>
                    <a:lnT>
                      <a:noFill/>
                    </a:lnT>
                    <a:lnB>
                      <a:noFill/>
                    </a:lnB>
                    <a:solidFill>
                      <a:srgbClr val="E5E0EC"/>
                    </a:solidFill>
                  </a:tcPr>
                </a:tc>
              </a:tr>
              <a:tr h="186232">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a:noFill/>
                    </a:lnT>
                    <a:lnB>
                      <a:noFill/>
                    </a:lnB>
                    <a:solidFill>
                      <a:srgbClr val="E5E0EC"/>
                    </a:solidFill>
                  </a:tcPr>
                </a:tc>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Addizionale IRPEF</a:t>
                      </a:r>
                    </a:p>
                  </a:txBody>
                  <a:tcPr marL="0" marR="0" marT="0" marB="0">
                    <a:lnL>
                      <a:noFill/>
                    </a:lnL>
                    <a:lnR>
                      <a:noFill/>
                    </a:lnR>
                    <a:lnT>
                      <a:noFill/>
                    </a:lnT>
                    <a:lnB>
                      <a:noFill/>
                    </a:lnB>
                    <a:solidFill>
                      <a:srgbClr val="E5E0EC"/>
                    </a:solidFill>
                  </a:tcPr>
                </a:tc>
                <a:tc>
                  <a:txBody>
                    <a:bodyPr/>
                    <a:lstStyle/>
                    <a:p>
                      <a:pPr algn="ctr" rtl="0" fontAlgn="b"/>
                      <a:r>
                        <a:rPr lang="it-IT" sz="1500" b="0" i="1" u="none" strike="noStrike" dirty="0">
                          <a:solidFill>
                            <a:srgbClr val="000000"/>
                          </a:solidFill>
                          <a:latin typeface="Calibri" panose="020F0502020204030204" pitchFamily="34" charset="0"/>
                          <a:cs typeface="Calibri" panose="020F0502020204030204" pitchFamily="34" charset="0"/>
                        </a:rPr>
                        <a:t>62,54</a:t>
                      </a:r>
                    </a:p>
                  </a:txBody>
                  <a:tcPr marL="0" marR="0" marT="0" marB="0" anchor="b">
                    <a:lnL>
                      <a:noFill/>
                    </a:lnL>
                    <a:lnR>
                      <a:noFill/>
                    </a:lnR>
                    <a:lnT>
                      <a:noFill/>
                    </a:lnT>
                    <a:lnB>
                      <a:noFill/>
                    </a:lnB>
                    <a:solidFill>
                      <a:srgbClr val="E5E0EC"/>
                    </a:solidFill>
                  </a:tcPr>
                </a:tc>
                <a:tc>
                  <a:txBody>
                    <a:bodyPr/>
                    <a:lstStyle/>
                    <a:p>
                      <a:pPr algn="ctr" rtl="0" fontAlgn="b"/>
                      <a:r>
                        <a:rPr lang="it-IT" sz="1500" b="0" i="1" u="none" strike="noStrike" dirty="0">
                          <a:solidFill>
                            <a:srgbClr val="000000"/>
                          </a:solidFill>
                          <a:latin typeface="Calibri" panose="020F0502020204030204" pitchFamily="34" charset="0"/>
                          <a:cs typeface="Calibri" panose="020F0502020204030204" pitchFamily="34" charset="0"/>
                        </a:rPr>
                        <a:t>177,37</a:t>
                      </a:r>
                    </a:p>
                  </a:txBody>
                  <a:tcPr marL="0" marR="0" marT="0" marB="0" anchor="b">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180,50 </a:t>
                      </a:r>
                    </a:p>
                  </a:txBody>
                  <a:tcPr marL="7620" marR="7620" marT="7620" marB="0" anchor="ctr">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a:solidFill>
                            <a:srgbClr val="000000"/>
                          </a:solidFill>
                          <a:latin typeface="Calibri" panose="020F0502020204030204" pitchFamily="34" charset="0"/>
                          <a:ea typeface="+mn-ea"/>
                          <a:cs typeface="Calibri" panose="020F0502020204030204" pitchFamily="34" charset="0"/>
                        </a:rPr>
                        <a:t>180,50 </a:t>
                      </a:r>
                    </a:p>
                  </a:txBody>
                  <a:tcPr marL="7620" marR="7620" marT="7620" marB="0" anchor="ctr">
                    <a:lnL>
                      <a:noFill/>
                    </a:lnL>
                    <a:lnR>
                      <a:noFill/>
                    </a:lnR>
                    <a:lnT>
                      <a:noFill/>
                    </a:lnT>
                    <a:lnB>
                      <a:noFill/>
                    </a:lnB>
                    <a:solidFill>
                      <a:srgbClr val="E5E0EC"/>
                    </a:solidFill>
                  </a:tcPr>
                </a:tc>
              </a:tr>
              <a:tr h="155973">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a:noFill/>
                    </a:lnT>
                    <a:lnB>
                      <a:noFill/>
                    </a:lnB>
                    <a:solidFill>
                      <a:srgbClr val="E5E0EC"/>
                    </a:solidFill>
                  </a:tcPr>
                </a:tc>
                <a:tc>
                  <a:txBody>
                    <a:bodyPr/>
                    <a:lstStyle/>
                    <a:p>
                      <a:pPr algn="l" rtl="0" fontAlgn="t"/>
                      <a:r>
                        <a:rPr lang="it-IT" sz="1500" b="0" i="1" u="none" strike="noStrike" dirty="0">
                          <a:solidFill>
                            <a:srgbClr val="000000"/>
                          </a:solidFill>
                          <a:latin typeface="Calibri" panose="020F0502020204030204" pitchFamily="34" charset="0"/>
                          <a:cs typeface="Calibri" panose="020F0502020204030204" pitchFamily="34" charset="0"/>
                        </a:rPr>
                        <a:t>Imposta di soggiorno</a:t>
                      </a:r>
                    </a:p>
                  </a:txBody>
                  <a:tcPr marL="0" marR="0" marT="0" marB="0">
                    <a:lnL>
                      <a:noFill/>
                    </a:lnL>
                    <a:lnR>
                      <a:noFill/>
                    </a:lnR>
                    <a:lnT>
                      <a:noFill/>
                    </a:lnT>
                    <a:lnB>
                      <a:noFill/>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8,79</a:t>
                      </a:r>
                    </a:p>
                  </a:txBody>
                  <a:tcPr marL="0" marR="0" marT="0" marB="0">
                    <a:lnL>
                      <a:noFill/>
                    </a:lnL>
                    <a:lnR>
                      <a:noFill/>
                    </a:lnR>
                    <a:lnT>
                      <a:noFill/>
                    </a:lnT>
                    <a:lnB>
                      <a:noFill/>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29,38</a:t>
                      </a:r>
                    </a:p>
                  </a:txBody>
                  <a:tcPr marL="0" marR="0" marT="0" marB="0">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35,46 </a:t>
                      </a:r>
                    </a:p>
                  </a:txBody>
                  <a:tcPr marL="7620" marR="7620" marT="7620" marB="0" anchor="ctr">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a:solidFill>
                            <a:srgbClr val="000000"/>
                          </a:solidFill>
                          <a:latin typeface="Calibri" panose="020F0502020204030204" pitchFamily="34" charset="0"/>
                          <a:ea typeface="+mn-ea"/>
                          <a:cs typeface="Calibri" panose="020F0502020204030204" pitchFamily="34" charset="0"/>
                        </a:rPr>
                        <a:t>61,00 </a:t>
                      </a:r>
                    </a:p>
                  </a:txBody>
                  <a:tcPr marL="7620" marR="7620" marT="7620" marB="0" anchor="ctr">
                    <a:lnL>
                      <a:noFill/>
                    </a:lnL>
                    <a:lnR>
                      <a:noFill/>
                    </a:lnR>
                    <a:lnT>
                      <a:noFill/>
                    </a:lnT>
                    <a:lnB>
                      <a:noFill/>
                    </a:lnB>
                    <a:solidFill>
                      <a:srgbClr val="E5E0EC"/>
                    </a:solidFill>
                  </a:tcPr>
                </a:tc>
              </a:tr>
              <a:tr h="341426">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a:noFill/>
                    </a:lnT>
                    <a:lnB>
                      <a:noFill/>
                    </a:lnB>
                    <a:solidFill>
                      <a:srgbClr val="E5E0EC"/>
                    </a:solidFill>
                  </a:tcPr>
                </a:tc>
                <a:tc>
                  <a:txBody>
                    <a:bodyPr/>
                    <a:lstStyle/>
                    <a:p>
                      <a:pPr algn="l" rtl="0" fontAlgn="t"/>
                      <a:r>
                        <a:rPr lang="it-IT" sz="1500" b="0" i="1" u="none" strike="noStrike" dirty="0">
                          <a:solidFill>
                            <a:srgbClr val="000000"/>
                          </a:solidFill>
                          <a:latin typeface="Calibri" panose="020F0502020204030204" pitchFamily="34" charset="0"/>
                          <a:cs typeface="Calibri" panose="020F0502020204030204" pitchFamily="34" charset="0"/>
                        </a:rPr>
                        <a:t>Imposta sulla pubblicità</a:t>
                      </a:r>
                    </a:p>
                  </a:txBody>
                  <a:tcPr marL="0" marR="0" marT="0" marB="0">
                    <a:lnL>
                      <a:noFill/>
                    </a:lnL>
                    <a:lnR>
                      <a:noFill/>
                    </a:lnR>
                    <a:lnT>
                      <a:noFill/>
                    </a:lnT>
                    <a:lnB>
                      <a:noFill/>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18,51</a:t>
                      </a:r>
                    </a:p>
                  </a:txBody>
                  <a:tcPr marL="0" marR="0" marT="0" marB="0">
                    <a:lnL>
                      <a:noFill/>
                    </a:lnL>
                    <a:lnR>
                      <a:noFill/>
                    </a:lnR>
                    <a:lnT>
                      <a:noFill/>
                    </a:lnT>
                    <a:lnB>
                      <a:noFill/>
                    </a:lnB>
                    <a:solidFill>
                      <a:srgbClr val="E5E0EC"/>
                    </a:solidFill>
                  </a:tcPr>
                </a:tc>
                <a:tc>
                  <a:txBody>
                    <a:bodyPr/>
                    <a:lstStyle/>
                    <a:p>
                      <a:pPr algn="ctr" rtl="0" fontAlgn="t"/>
                      <a:r>
                        <a:rPr lang="it-IT" sz="1500" b="0" i="1" u="none" strike="noStrike" dirty="0" smtClean="0">
                          <a:solidFill>
                            <a:srgbClr val="000000"/>
                          </a:solidFill>
                          <a:latin typeface="Calibri" panose="020F0502020204030204" pitchFamily="34" charset="0"/>
                          <a:cs typeface="Calibri" panose="020F0502020204030204" pitchFamily="34" charset="0"/>
                        </a:rPr>
                        <a:t>19,22 </a:t>
                      </a:r>
                      <a:endParaRPr lang="it-IT" sz="1500" b="0" i="1" u="none" strike="noStrike" dirty="0">
                        <a:solidFill>
                          <a:srgbClr val="000000"/>
                        </a:solidFill>
                        <a:latin typeface="Calibri" panose="020F0502020204030204" pitchFamily="34" charset="0"/>
                        <a:cs typeface="Calibri" panose="020F0502020204030204" pitchFamily="34" charset="0"/>
                      </a:endParaRPr>
                    </a:p>
                  </a:txBody>
                  <a:tcPr marL="0" marR="0" marT="0" marB="0">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14,85 </a:t>
                      </a:r>
                    </a:p>
                  </a:txBody>
                  <a:tcPr marL="7620" marR="7620" marT="7620" marB="0">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19,00 </a:t>
                      </a:r>
                    </a:p>
                  </a:txBody>
                  <a:tcPr marL="7620" marR="7620" marT="7620" marB="0">
                    <a:lnL>
                      <a:noFill/>
                    </a:lnL>
                    <a:lnR>
                      <a:noFill/>
                    </a:lnR>
                    <a:lnT>
                      <a:noFill/>
                    </a:lnT>
                    <a:lnB>
                      <a:noFill/>
                    </a:lnB>
                    <a:solidFill>
                      <a:srgbClr val="E5E0EC"/>
                    </a:solidFill>
                  </a:tcPr>
                </a:tc>
              </a:tr>
              <a:tr h="209512">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a:noFill/>
                    </a:lnT>
                    <a:lnB>
                      <a:noFill/>
                    </a:lnB>
                    <a:solidFill>
                      <a:srgbClr val="E5E0EC"/>
                    </a:solidFill>
                  </a:tcPr>
                </a:tc>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Tares</a:t>
                      </a:r>
                    </a:p>
                  </a:txBody>
                  <a:tcPr marL="0" marR="0" marT="0" marB="0">
                    <a:lnL>
                      <a:noFill/>
                    </a:lnL>
                    <a:lnR>
                      <a:noFill/>
                    </a:lnR>
                    <a:lnT>
                      <a:noFill/>
                    </a:lnT>
                    <a:lnB>
                      <a:noFill/>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0,00</a:t>
                      </a:r>
                    </a:p>
                  </a:txBody>
                  <a:tcPr marL="0" marR="0" marT="0" marB="0">
                    <a:lnL>
                      <a:noFill/>
                    </a:lnL>
                    <a:lnR>
                      <a:noFill/>
                    </a:lnR>
                    <a:lnT>
                      <a:noFill/>
                    </a:lnT>
                    <a:lnB>
                      <a:noFill/>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300,197</a:t>
                      </a:r>
                    </a:p>
                  </a:txBody>
                  <a:tcPr marL="0" marR="0" marT="0" marB="0">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0,00 </a:t>
                      </a:r>
                    </a:p>
                  </a:txBody>
                  <a:tcPr marL="7620" marR="7620" marT="7620" marB="0" anchor="ctr">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0,00 </a:t>
                      </a:r>
                    </a:p>
                  </a:txBody>
                  <a:tcPr marL="7620" marR="7620" marT="7620" marB="0" anchor="ctr">
                    <a:lnL>
                      <a:noFill/>
                    </a:lnL>
                    <a:lnR>
                      <a:noFill/>
                    </a:lnR>
                    <a:lnT>
                      <a:noFill/>
                    </a:lnT>
                    <a:lnB>
                      <a:noFill/>
                    </a:lnB>
                    <a:solidFill>
                      <a:srgbClr val="E5E0EC"/>
                    </a:solidFill>
                  </a:tcPr>
                </a:tc>
              </a:tr>
              <a:tr h="178473">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a:noFill/>
                    </a:lnT>
                    <a:lnB>
                      <a:noFill/>
                    </a:lnB>
                    <a:solidFill>
                      <a:srgbClr val="E5E0EC"/>
                    </a:solidFill>
                  </a:tcPr>
                </a:tc>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Tari</a:t>
                      </a:r>
                    </a:p>
                  </a:txBody>
                  <a:tcPr marL="0" marR="0" marT="0" marB="0">
                    <a:lnL>
                      <a:noFill/>
                    </a:lnL>
                    <a:lnR>
                      <a:noFill/>
                    </a:lnR>
                    <a:lnT>
                      <a:noFill/>
                    </a:lnT>
                    <a:lnB>
                      <a:noFill/>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0,00</a:t>
                      </a:r>
                    </a:p>
                  </a:txBody>
                  <a:tcPr marL="0" marR="0" marT="0" marB="0">
                    <a:lnL>
                      <a:noFill/>
                    </a:lnL>
                    <a:lnR>
                      <a:noFill/>
                    </a:lnR>
                    <a:lnT>
                      <a:noFill/>
                    </a:lnT>
                    <a:lnB>
                      <a:noFill/>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0,00</a:t>
                      </a:r>
                    </a:p>
                  </a:txBody>
                  <a:tcPr marL="0" marR="0" marT="0" marB="0">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298,99 </a:t>
                      </a:r>
                    </a:p>
                  </a:txBody>
                  <a:tcPr marL="7620" marR="7620" marT="7620" marB="0" anchor="ctr">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291,00 </a:t>
                      </a:r>
                    </a:p>
                  </a:txBody>
                  <a:tcPr marL="7620" marR="7620" marT="7620" marB="0" anchor="ctr">
                    <a:lnL>
                      <a:noFill/>
                    </a:lnL>
                    <a:lnR>
                      <a:noFill/>
                    </a:lnR>
                    <a:lnT>
                      <a:noFill/>
                    </a:lnT>
                    <a:lnB>
                      <a:noFill/>
                    </a:lnB>
                    <a:solidFill>
                      <a:srgbClr val="E5E0EC"/>
                    </a:solidFill>
                  </a:tcPr>
                </a:tc>
              </a:tr>
              <a:tr h="178473">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a:noFill/>
                    </a:lnT>
                    <a:lnB>
                      <a:noFill/>
                    </a:lnB>
                    <a:solidFill>
                      <a:srgbClr val="E5E0EC"/>
                    </a:solidFill>
                  </a:tcPr>
                </a:tc>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Tarsu</a:t>
                      </a:r>
                    </a:p>
                  </a:txBody>
                  <a:tcPr marL="0" marR="0" marT="0" marB="0">
                    <a:lnL>
                      <a:noFill/>
                    </a:lnL>
                    <a:lnR>
                      <a:noFill/>
                    </a:lnR>
                    <a:lnT>
                      <a:noFill/>
                    </a:lnT>
                    <a:lnB>
                      <a:noFill/>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240,17</a:t>
                      </a:r>
                    </a:p>
                  </a:txBody>
                  <a:tcPr marL="0" marR="0" marT="0" marB="0">
                    <a:lnL>
                      <a:noFill/>
                    </a:lnL>
                    <a:lnR>
                      <a:noFill/>
                    </a:lnR>
                    <a:lnT>
                      <a:noFill/>
                    </a:lnT>
                    <a:lnB>
                      <a:noFill/>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1,58</a:t>
                      </a:r>
                    </a:p>
                  </a:txBody>
                  <a:tcPr marL="0" marR="0" marT="0" marB="0">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0,50 </a:t>
                      </a:r>
                    </a:p>
                  </a:txBody>
                  <a:tcPr marL="7620" marR="7620" marT="7620" marB="0" anchor="ctr">
                    <a:lnL>
                      <a:noFill/>
                    </a:lnL>
                    <a:lnR>
                      <a:noFill/>
                    </a:lnR>
                    <a:lnT>
                      <a:noFill/>
                    </a:lnT>
                    <a:lnB>
                      <a:noFill/>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0,00 </a:t>
                      </a:r>
                    </a:p>
                  </a:txBody>
                  <a:tcPr marL="7620" marR="7620" marT="7620" marB="0" anchor="ctr">
                    <a:lnL>
                      <a:noFill/>
                    </a:lnL>
                    <a:lnR>
                      <a:noFill/>
                    </a:lnR>
                    <a:lnT>
                      <a:noFill/>
                    </a:lnT>
                    <a:lnB>
                      <a:noFill/>
                    </a:lnB>
                    <a:solidFill>
                      <a:srgbClr val="E5E0EC"/>
                    </a:solidFill>
                  </a:tcPr>
                </a:tc>
              </a:tr>
              <a:tr h="155973">
                <a:tc>
                  <a:txBody>
                    <a:bodyPr/>
                    <a:lstStyle/>
                    <a:p>
                      <a:pPr algn="l" rtl="0" fontAlgn="t"/>
                      <a:r>
                        <a:rPr lang="it-IT" sz="1500" b="0" i="1"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rgbClr val="E5E0EC"/>
                    </a:solidFill>
                  </a:tcPr>
                </a:tc>
                <a:tc>
                  <a:txBody>
                    <a:bodyPr/>
                    <a:lstStyle/>
                    <a:p>
                      <a:pPr algn="l" rtl="0" fontAlgn="t"/>
                      <a:r>
                        <a:rPr lang="it-IT" sz="1500" b="0" i="1" u="none" strike="noStrike" dirty="0" err="1">
                          <a:solidFill>
                            <a:srgbClr val="000000"/>
                          </a:solidFill>
                          <a:latin typeface="Calibri" panose="020F0502020204030204" pitchFamily="34" charset="0"/>
                          <a:cs typeface="Calibri" panose="020F0502020204030204" pitchFamily="34" charset="0"/>
                        </a:rPr>
                        <a:t>Add</a:t>
                      </a:r>
                      <a:r>
                        <a:rPr lang="it-IT" sz="1500" b="0" i="1" u="none" strike="noStrike" dirty="0">
                          <a:solidFill>
                            <a:srgbClr val="000000"/>
                          </a:solidFill>
                          <a:latin typeface="Calibri" panose="020F0502020204030204" pitchFamily="34" charset="0"/>
                          <a:cs typeface="Calibri" panose="020F0502020204030204" pitchFamily="34" charset="0"/>
                        </a:rPr>
                        <a:t>. Tarsu</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23,87</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t"/>
                      <a:r>
                        <a:rPr lang="it-IT" sz="1500" b="0" i="1" u="none" strike="noStrike" dirty="0">
                          <a:solidFill>
                            <a:srgbClr val="000000"/>
                          </a:solidFill>
                          <a:latin typeface="Calibri" panose="020F0502020204030204" pitchFamily="34" charset="0"/>
                          <a:cs typeface="Calibri" panose="020F0502020204030204" pitchFamily="34" charset="0"/>
                        </a:rPr>
                        <a:t>0,00</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0,00 </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E5E0EC"/>
                    </a:solidFill>
                  </a:tcPr>
                </a:tc>
                <a:tc>
                  <a:txBody>
                    <a:bodyPr/>
                    <a:lstStyle/>
                    <a:p>
                      <a:pPr marL="0" algn="ctr" defTabSz="914400" rtl="0" eaLnBrk="1" fontAlgn="t"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0,00 </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E5E0EC"/>
                    </a:solidFill>
                  </a:tcPr>
                </a:tc>
              </a:tr>
              <a:tr h="155973">
                <a:tc>
                  <a:txBody>
                    <a:bodyPr/>
                    <a:lstStyle/>
                    <a:p>
                      <a:pPr algn="l" rtl="0" fontAlgn="t"/>
                      <a:r>
                        <a:rPr lang="it-IT" sz="1500" b="0" i="0" u="none" strike="noStrike">
                          <a:solidFill>
                            <a:srgbClr val="000000"/>
                          </a:solidFill>
                          <a:latin typeface="Calibri" panose="020F0502020204030204" pitchFamily="34" charset="0"/>
                          <a:cs typeface="Calibri" panose="020F0502020204030204" pitchFamily="34" charset="0"/>
                        </a:rPr>
                        <a:t>Tipologia 2</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it-IT" sz="1500" b="0" i="0" u="none" strike="noStrike">
                          <a:solidFill>
                            <a:srgbClr val="000000"/>
                          </a:solidFill>
                          <a:latin typeface="Calibri" panose="020F0502020204030204" pitchFamily="34" charset="0"/>
                          <a:cs typeface="Calibri" panose="020F0502020204030204" pitchFamily="34" charset="0"/>
                        </a:rPr>
                        <a:t>Fondi perequativi*</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it-IT" sz="1500" b="0" i="0" u="none" strike="noStrike">
                          <a:solidFill>
                            <a:srgbClr val="000000"/>
                          </a:solidFill>
                          <a:latin typeface="Calibri" panose="020F0502020204030204" pitchFamily="34" charset="0"/>
                          <a:cs typeface="Calibri" panose="020F0502020204030204" pitchFamily="34" charset="0"/>
                        </a:rPr>
                        <a:t>152,28</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it-IT" sz="1500" b="0" i="0" u="none" strike="noStrike" dirty="0">
                          <a:solidFill>
                            <a:srgbClr val="000000"/>
                          </a:solidFill>
                          <a:latin typeface="Calibri" panose="020F0502020204030204" pitchFamily="34" charset="0"/>
                          <a:cs typeface="Calibri" panose="020F0502020204030204" pitchFamily="34" charset="0"/>
                        </a:rPr>
                        <a:t>23,35</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it-IT" sz="1500" b="0" i="0" u="none" strike="noStrike" kern="1200">
                          <a:solidFill>
                            <a:srgbClr val="000000"/>
                          </a:solidFill>
                          <a:latin typeface="Calibri" panose="020F0502020204030204" pitchFamily="34" charset="0"/>
                          <a:ea typeface="+mn-ea"/>
                          <a:cs typeface="Calibri" panose="020F0502020204030204" pitchFamily="34" charset="0"/>
                        </a:rPr>
                        <a:t>15,82 </a:t>
                      </a:r>
                    </a:p>
                  </a:txBody>
                  <a:tcPr marL="7620" marR="7620" marT="76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0,00 </a:t>
                      </a:r>
                    </a:p>
                  </a:txBody>
                  <a:tcPr marL="7620" marR="7620" marT="76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0713">
                <a:tc>
                  <a:txBody>
                    <a:bodyPr/>
                    <a:lstStyle/>
                    <a:p>
                      <a:pPr algn="l" rtl="0" fontAlgn="t"/>
                      <a:r>
                        <a:rPr lang="it-IT" sz="1500" b="0" i="0" u="none" strike="noStrike">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w="12700" cap="flat" cmpd="sng" algn="ctr">
                      <a:solidFill>
                        <a:srgbClr val="3333CC"/>
                      </a:solidFill>
                      <a:prstDash val="solid"/>
                      <a:round/>
                      <a:headEnd type="none" w="med" len="med"/>
                      <a:tailEnd type="none" w="med" len="med"/>
                    </a:lnB>
                  </a:tcPr>
                </a:tc>
                <a:tc>
                  <a:txBody>
                    <a:bodyPr/>
                    <a:lstStyle/>
                    <a:p>
                      <a:pPr algn="l" rtl="0" fontAlgn="t"/>
                      <a:r>
                        <a:rPr lang="it-IT" sz="1500" b="1" i="0" u="none" strike="noStrike" dirty="0">
                          <a:solidFill>
                            <a:srgbClr val="000000"/>
                          </a:solidFill>
                          <a:latin typeface="Calibri" panose="020F0502020204030204" pitchFamily="34" charset="0"/>
                          <a:cs typeface="Calibri" panose="020F0502020204030204" pitchFamily="34" charset="0"/>
                        </a:rPr>
                        <a:t>Totale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FF00"/>
                    </a:solidFill>
                  </a:tcPr>
                </a:tc>
                <a:tc>
                  <a:txBody>
                    <a:bodyPr/>
                    <a:lstStyle/>
                    <a:p>
                      <a:pPr algn="r" rtl="0" fontAlgn="b"/>
                      <a:r>
                        <a:rPr lang="it-IT" sz="1500" b="1" i="0" u="none" strike="noStrike" dirty="0">
                          <a:solidFill>
                            <a:srgbClr val="000000"/>
                          </a:solidFill>
                          <a:latin typeface="Calibri" panose="020F0502020204030204" pitchFamily="34" charset="0"/>
                          <a:cs typeface="Calibri" panose="020F0502020204030204" pitchFamily="34" charset="0"/>
                        </a:rPr>
                        <a:t>1.285,69</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FF00"/>
                    </a:solidFill>
                  </a:tcPr>
                </a:tc>
                <a:tc>
                  <a:txBody>
                    <a:bodyPr/>
                    <a:lstStyle/>
                    <a:p>
                      <a:pPr algn="r" rtl="0" fontAlgn="b"/>
                      <a:r>
                        <a:rPr lang="it-IT" sz="1500" b="1" i="0" u="none" strike="noStrike" dirty="0">
                          <a:solidFill>
                            <a:srgbClr val="000000"/>
                          </a:solidFill>
                          <a:latin typeface="Calibri" panose="020F0502020204030204" pitchFamily="34" charset="0"/>
                          <a:cs typeface="Calibri" panose="020F0502020204030204" pitchFamily="34" charset="0"/>
                        </a:rPr>
                        <a:t>1.338,47</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FF00"/>
                    </a:solidFill>
                  </a:tcPr>
                </a:tc>
                <a:tc>
                  <a:txBody>
                    <a:bodyPr/>
                    <a:lstStyle/>
                    <a:p>
                      <a:pPr marL="0" algn="r" defTabSz="914400" rtl="0" eaLnBrk="1" fontAlgn="b" latinLnBrk="0" hangingPunct="1"/>
                      <a:r>
                        <a:rPr lang="it-IT" sz="1500" b="1" i="0" u="none" strike="noStrike" kern="1200" dirty="0">
                          <a:solidFill>
                            <a:srgbClr val="000000"/>
                          </a:solidFill>
                          <a:latin typeface="Calibri" panose="020F0502020204030204" pitchFamily="34" charset="0"/>
                          <a:ea typeface="+mn-ea"/>
                          <a:cs typeface="Calibri" panose="020F0502020204030204" pitchFamily="34" charset="0"/>
                        </a:rPr>
                        <a:t>1.315,00</a:t>
                      </a:r>
                    </a:p>
                  </a:txBody>
                  <a:tcPr marL="7620" marR="7620" marT="762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FF00"/>
                    </a:solidFill>
                  </a:tcPr>
                </a:tc>
                <a:tc>
                  <a:txBody>
                    <a:bodyPr/>
                    <a:lstStyle/>
                    <a:p>
                      <a:pPr marL="0" algn="r" defTabSz="914400" rtl="0" eaLnBrk="1" fontAlgn="b" latinLnBrk="0" hangingPunct="1"/>
                      <a:r>
                        <a:rPr lang="it-IT" sz="1500" b="1" i="0" u="none" strike="noStrike" kern="1200" dirty="0">
                          <a:solidFill>
                            <a:srgbClr val="000000"/>
                          </a:solidFill>
                          <a:latin typeface="Calibri" panose="020F0502020204030204" pitchFamily="34" charset="0"/>
                          <a:ea typeface="+mn-ea"/>
                          <a:cs typeface="Calibri" panose="020F0502020204030204" pitchFamily="34" charset="0"/>
                        </a:rPr>
                        <a:t>1.354,64</a:t>
                      </a:r>
                    </a:p>
                  </a:txBody>
                  <a:tcPr marL="7620" marR="7620" marT="762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3333CC"/>
                      </a:solidFill>
                      <a:prstDash val="solid"/>
                      <a:round/>
                      <a:headEnd type="none" w="med" len="med"/>
                      <a:tailEnd type="none" w="med" len="med"/>
                    </a:lnB>
                    <a:solidFill>
                      <a:srgbClr val="FFFF00"/>
                    </a:solidFill>
                  </a:tcPr>
                </a:tc>
              </a:tr>
              <a:tr h="155193">
                <a:tc gridSpan="2">
                  <a:txBody>
                    <a:bodyPr/>
                    <a:lstStyle/>
                    <a:p>
                      <a:pPr algn="l" fontAlgn="b"/>
                      <a:r>
                        <a:rPr lang="it-IT" sz="1100" b="1" i="0" u="none" strike="noStrike" dirty="0">
                          <a:solidFill>
                            <a:srgbClr val="000000"/>
                          </a:solidFill>
                          <a:latin typeface="Calibri"/>
                        </a:rPr>
                        <a:t>Al netto delle poste vincolate</a:t>
                      </a:r>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c hMerge="1">
                  <a:txBody>
                    <a:bodyPr/>
                    <a:lstStyle/>
                    <a:p>
                      <a:endParaRPr lang="it-IT"/>
                    </a:p>
                  </a:txBody>
                  <a:tcPr/>
                </a:tc>
                <a:tc>
                  <a:txBody>
                    <a:bodyPr/>
                    <a:lstStyle/>
                    <a:p>
                      <a:pPr algn="l" fontAlgn="b"/>
                      <a:endParaRPr lang="it-IT" sz="1100" b="0" i="0" u="none" strike="noStrike" dirty="0">
                        <a:solidFill>
                          <a:srgbClr val="000000"/>
                        </a:solidFill>
                        <a:latin typeface="Calibri"/>
                      </a:endParaRPr>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c>
                  <a:txBody>
                    <a:bodyPr/>
                    <a:lstStyle/>
                    <a:p>
                      <a:pPr algn="l" fontAlgn="b"/>
                      <a:endParaRPr lang="it-IT" sz="1100" b="0" i="0" u="none" strike="noStrike" dirty="0">
                        <a:solidFill>
                          <a:srgbClr val="000000"/>
                        </a:solidFill>
                        <a:latin typeface="Calibri"/>
                      </a:endParaRPr>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c>
                  <a:txBody>
                    <a:bodyPr/>
                    <a:lstStyle/>
                    <a:p>
                      <a:pPr algn="l" fontAlgn="b"/>
                      <a:endParaRPr lang="it-IT" sz="1100" b="0" i="0" u="none" strike="noStrike" dirty="0">
                        <a:solidFill>
                          <a:srgbClr val="000000"/>
                        </a:solidFill>
                        <a:latin typeface="Calibri"/>
                      </a:endParaRPr>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c>
                  <a:txBody>
                    <a:bodyPr/>
                    <a:lstStyle/>
                    <a:p>
                      <a:pPr algn="l" fontAlgn="b"/>
                      <a:endParaRPr lang="it-IT" sz="800" b="0" i="0" u="none" strike="noStrike" dirty="0">
                        <a:solidFill>
                          <a:srgbClr val="000000"/>
                        </a:solidFill>
                        <a:latin typeface="Calibri"/>
                      </a:endParaRPr>
                    </a:p>
                  </a:txBody>
                  <a:tcPr marL="0" marR="0" marT="0" marB="0" anchor="b">
                    <a:lnL>
                      <a:noFill/>
                    </a:lnL>
                    <a:lnR>
                      <a:noFill/>
                    </a:lnR>
                    <a:lnT w="12700" cap="flat" cmpd="sng" algn="ctr">
                      <a:solidFill>
                        <a:srgbClr val="3333CC"/>
                      </a:solidFill>
                      <a:prstDash val="solid"/>
                      <a:round/>
                      <a:headEnd type="none" w="med" len="med"/>
                      <a:tailEnd type="none" w="med" len="med"/>
                    </a:lnT>
                    <a:lnB>
                      <a:noFill/>
                    </a:lnB>
                  </a:tcPr>
                </a:tc>
              </a:tr>
              <a:tr h="155193">
                <a:tc gridSpan="6">
                  <a:txBody>
                    <a:bodyPr/>
                    <a:lstStyle/>
                    <a:p>
                      <a:pPr algn="l" fontAlgn="b"/>
                      <a:r>
                        <a:rPr lang="it-IT" sz="1100" b="0" i="0" u="none" strike="noStrike" dirty="0">
                          <a:solidFill>
                            <a:srgbClr val="000000"/>
                          </a:solidFill>
                          <a:latin typeface="Calibri"/>
                        </a:rPr>
                        <a:t>* Consuntivo 2013 tiene conto della riduzione del gettito IMU compensata dal trasferimento compensativo dello Stato</a:t>
                      </a:r>
                    </a:p>
                  </a:txBody>
                  <a:tcPr marL="0" marR="0" marT="0"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Tree>
    <p:extLst>
      <p:ext uri="{BB962C8B-B14F-4D97-AF65-F5344CB8AC3E}">
        <p14:creationId xmlns:p14="http://schemas.microsoft.com/office/powerpoint/2010/main" val="27985900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185912" y="314246"/>
            <a:ext cx="8553435" cy="523220"/>
          </a:xfrm>
          <a:prstGeom prst="rect">
            <a:avLst/>
          </a:prstGeom>
          <a:noFill/>
        </p:spPr>
        <p:txBody>
          <a:bodyPr wrap="square" rtlCol="0">
            <a:spAutoFit/>
          </a:bodyPr>
          <a:lstStyle>
            <a:defPPr>
              <a:defRPr lang="en-US"/>
            </a:defPPr>
            <a:lvl1pPr eaLnBrk="0" hangingPunct="0">
              <a:defRPr sz="2800" b="1" u="none">
                <a:solidFill>
                  <a:srgbClr val="CC0000"/>
                </a:solidFill>
                <a:latin typeface="Calibri" panose="020F0502020204030204" pitchFamily="34" charset="0"/>
                <a:ea typeface="+mn-ea"/>
                <a:cs typeface="Calibri" panose="020F0502020204030204" pitchFamily="34" charset="0"/>
              </a:defRPr>
            </a:lvl1pPr>
            <a:lvl2pPr eaLnBrk="0" hangingPunct="0">
              <a:defRPr>
                <a:solidFill>
                  <a:srgbClr val="CC0000"/>
                </a:solidFill>
                <a:latin typeface="Frutiger" pitchFamily="2" charset="0"/>
                <a:ea typeface="ＭＳ Ｐゴシック" pitchFamily="1" charset="-128"/>
                <a:cs typeface="ＭＳ Ｐゴシック" pitchFamily="1" charset="-128"/>
              </a:defRPr>
            </a:lvl2pPr>
            <a:lvl3pPr eaLnBrk="0" hangingPunct="0">
              <a:defRPr>
                <a:solidFill>
                  <a:srgbClr val="CC0000"/>
                </a:solidFill>
                <a:latin typeface="Frutiger" pitchFamily="2" charset="0"/>
                <a:ea typeface="ＭＳ Ｐゴシック" pitchFamily="1" charset="-128"/>
                <a:cs typeface="ＭＳ Ｐゴシック" pitchFamily="1" charset="-128"/>
              </a:defRPr>
            </a:lvl3pPr>
            <a:lvl4pPr eaLnBrk="0" hangingPunct="0">
              <a:defRPr>
                <a:solidFill>
                  <a:srgbClr val="CC0000"/>
                </a:solidFill>
                <a:latin typeface="Frutiger" pitchFamily="2" charset="0"/>
                <a:ea typeface="ＭＳ Ｐゴシック" pitchFamily="1" charset="-128"/>
                <a:cs typeface="ＭＳ Ｐゴシック" pitchFamily="1" charset="-128"/>
              </a:defRPr>
            </a:lvl4pPr>
            <a:lvl5pPr eaLnBrk="0" hangingPunct="0">
              <a:defRPr>
                <a:solidFill>
                  <a:srgbClr val="CC0000"/>
                </a:solidFill>
                <a:latin typeface="Frutiger" pitchFamily="2" charset="0"/>
                <a:ea typeface="ＭＳ Ｐゴシック" pitchFamily="1" charset="-128"/>
                <a:cs typeface="ＭＳ Ｐゴシック" pitchFamily="1" charset="-128"/>
              </a:defRPr>
            </a:lvl5pPr>
            <a:lvl6pPr marL="457200" eaLnBrk="0" fontAlgn="base" hangingPunct="0">
              <a:spcBef>
                <a:spcPct val="0"/>
              </a:spcBef>
              <a:spcAft>
                <a:spcPct val="0"/>
              </a:spcAft>
              <a:defRPr>
                <a:solidFill>
                  <a:srgbClr val="CC0000"/>
                </a:solidFill>
                <a:latin typeface="Frutiger" pitchFamily="2" charset="0"/>
              </a:defRPr>
            </a:lvl6pPr>
            <a:lvl7pPr marL="914400" eaLnBrk="0" fontAlgn="base" hangingPunct="0">
              <a:spcBef>
                <a:spcPct val="0"/>
              </a:spcBef>
              <a:spcAft>
                <a:spcPct val="0"/>
              </a:spcAft>
              <a:defRPr>
                <a:solidFill>
                  <a:srgbClr val="CC0000"/>
                </a:solidFill>
                <a:latin typeface="Frutiger" pitchFamily="2" charset="0"/>
              </a:defRPr>
            </a:lvl7pPr>
            <a:lvl8pPr marL="1371600" eaLnBrk="0" fontAlgn="base" hangingPunct="0">
              <a:spcBef>
                <a:spcPct val="0"/>
              </a:spcBef>
              <a:spcAft>
                <a:spcPct val="0"/>
              </a:spcAft>
              <a:defRPr>
                <a:solidFill>
                  <a:srgbClr val="CC0000"/>
                </a:solidFill>
                <a:latin typeface="Frutiger" pitchFamily="2" charset="0"/>
              </a:defRPr>
            </a:lvl8pPr>
            <a:lvl9pPr marL="1828800" eaLnBrk="0" fontAlgn="base" hangingPunct="0">
              <a:spcBef>
                <a:spcPct val="0"/>
              </a:spcBef>
              <a:spcAft>
                <a:spcPct val="0"/>
              </a:spcAft>
              <a:defRPr>
                <a:solidFill>
                  <a:srgbClr val="CC0000"/>
                </a:solidFill>
                <a:latin typeface="Frutiger" pitchFamily="2" charset="0"/>
              </a:defRPr>
            </a:lvl9pPr>
          </a:lstStyle>
          <a:p>
            <a:pPr>
              <a:tabLst>
                <a:tab pos="630238" algn="l"/>
              </a:tabLst>
            </a:pPr>
            <a:r>
              <a:rPr lang="it-IT" dirty="0"/>
              <a:t>Bilancio </a:t>
            </a:r>
            <a:r>
              <a:rPr lang="it-IT" dirty="0" smtClean="0"/>
              <a:t>2015: </a:t>
            </a:r>
            <a:r>
              <a:rPr lang="it-IT" dirty="0"/>
              <a:t>trasferimenti correnti</a:t>
            </a:r>
          </a:p>
        </p:txBody>
      </p:sp>
      <p:sp>
        <p:nvSpPr>
          <p:cNvPr id="11" name="Rettangolo 4"/>
          <p:cNvSpPr>
            <a:spLocks noChangeArrowheads="1"/>
          </p:cNvSpPr>
          <p:nvPr/>
        </p:nvSpPr>
        <p:spPr bwMode="auto">
          <a:xfrm>
            <a:off x="8185538" y="913383"/>
            <a:ext cx="12680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sz="800" dirty="0"/>
              <a:t>valori  in milioni di euro</a:t>
            </a:r>
          </a:p>
        </p:txBody>
      </p:sp>
      <p:graphicFrame>
        <p:nvGraphicFramePr>
          <p:cNvPr id="7" name="Tabella 6"/>
          <p:cNvGraphicFramePr>
            <a:graphicFrameLocks noGrp="1"/>
          </p:cNvGraphicFramePr>
          <p:nvPr>
            <p:extLst>
              <p:ext uri="{D42A27DB-BD31-4B8C-83A1-F6EECF244321}">
                <p14:modId xmlns:p14="http://schemas.microsoft.com/office/powerpoint/2010/main" val="3037760295"/>
              </p:ext>
            </p:extLst>
          </p:nvPr>
        </p:nvGraphicFramePr>
        <p:xfrm>
          <a:off x="1559495" y="1475259"/>
          <a:ext cx="7827569" cy="3833898"/>
        </p:xfrm>
        <a:graphic>
          <a:graphicData uri="http://schemas.openxmlformats.org/drawingml/2006/table">
            <a:tbl>
              <a:tblPr/>
              <a:tblGrid>
                <a:gridCol w="959853"/>
                <a:gridCol w="2559162"/>
                <a:gridCol w="1018756"/>
                <a:gridCol w="971703"/>
                <a:gridCol w="1268588"/>
                <a:gridCol w="1049507"/>
              </a:tblGrid>
              <a:tr h="385977">
                <a:tc>
                  <a:txBody>
                    <a:bodyPr/>
                    <a:lstStyle/>
                    <a:p>
                      <a:pPr algn="l" fontAlgn="t"/>
                      <a:r>
                        <a:rPr lang="it-IT" sz="800" b="0" i="0" u="none" strike="noStrike" dirty="0">
                          <a:solidFill>
                            <a:srgbClr val="000000"/>
                          </a:solidFill>
                          <a:latin typeface="Calibri"/>
                        </a:rPr>
                        <a:t> </a:t>
                      </a:r>
                    </a:p>
                  </a:txBody>
                  <a:tcPr marL="0" marR="0" marT="0" marB="0">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c>
                  <a:txBody>
                    <a:bodyPr/>
                    <a:lstStyle/>
                    <a:p>
                      <a:pPr algn="r" fontAlgn="t"/>
                      <a:r>
                        <a:rPr lang="it-IT" sz="1500" b="1" i="0" u="none" strike="noStrike" dirty="0">
                          <a:solidFill>
                            <a:srgbClr val="000000"/>
                          </a:solidFill>
                          <a:latin typeface="Calibri" panose="020F0502020204030204" pitchFamily="34" charset="0"/>
                          <a:cs typeface="Calibri" panose="020F0502020204030204" pitchFamily="34" charset="0"/>
                        </a:rPr>
                        <a:t> </a:t>
                      </a:r>
                    </a:p>
                  </a:txBody>
                  <a:tcPr marL="0" marR="0" marT="0" marB="0">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c>
                  <a:txBody>
                    <a:bodyPr/>
                    <a:lstStyle/>
                    <a:p>
                      <a:pPr algn="ctr" rtl="0" fontAlgn="b"/>
                      <a:r>
                        <a:rPr lang="it-IT" sz="1500" b="1" i="0" u="none" strike="noStrike" dirty="0">
                          <a:solidFill>
                            <a:srgbClr val="000000"/>
                          </a:solidFill>
                          <a:latin typeface="Calibri" panose="020F0502020204030204" pitchFamily="34" charset="0"/>
                          <a:cs typeface="Calibri" panose="020F0502020204030204" pitchFamily="34" charset="0"/>
                        </a:rPr>
                        <a:t>Consuntivo 2012 </a:t>
                      </a:r>
                    </a:p>
                  </a:txBody>
                  <a:tcPr marL="0" marR="0" marT="0" marB="0" anchor="ctr">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c>
                  <a:txBody>
                    <a:bodyPr/>
                    <a:lstStyle/>
                    <a:p>
                      <a:pPr algn="ctr" rtl="0" fontAlgn="b"/>
                      <a:r>
                        <a:rPr lang="it-IT" sz="1500" b="1" i="0" u="none" strike="noStrike" dirty="0">
                          <a:solidFill>
                            <a:srgbClr val="000000"/>
                          </a:solidFill>
                          <a:latin typeface="Calibri" panose="020F0502020204030204" pitchFamily="34" charset="0"/>
                          <a:cs typeface="Calibri" panose="020F0502020204030204" pitchFamily="34" charset="0"/>
                        </a:rPr>
                        <a:t>Consuntivo 2013</a:t>
                      </a:r>
                    </a:p>
                  </a:txBody>
                  <a:tcPr marL="0" marR="0" marT="0" marB="0" anchor="ctr">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c>
                  <a:txBody>
                    <a:bodyPr/>
                    <a:lstStyle/>
                    <a:p>
                      <a:pPr algn="ctr" rtl="0" fontAlgn="b"/>
                      <a:r>
                        <a:rPr lang="it-IT" sz="1500" b="1" i="0" u="none" strike="noStrike" dirty="0">
                          <a:solidFill>
                            <a:srgbClr val="000000"/>
                          </a:solidFill>
                          <a:latin typeface="Calibri" panose="020F0502020204030204" pitchFamily="34" charset="0"/>
                          <a:cs typeface="Calibri" panose="020F0502020204030204" pitchFamily="34" charset="0"/>
                        </a:rPr>
                        <a:t>Consuntivo </a:t>
                      </a:r>
                      <a:r>
                        <a:rPr lang="it-IT" sz="1500" b="1" i="0" u="none" strike="noStrike" dirty="0" smtClean="0">
                          <a:solidFill>
                            <a:srgbClr val="000000"/>
                          </a:solidFill>
                          <a:latin typeface="Calibri" panose="020F0502020204030204" pitchFamily="34" charset="0"/>
                          <a:cs typeface="Calibri" panose="020F0502020204030204" pitchFamily="34" charset="0"/>
                        </a:rPr>
                        <a:t>2014</a:t>
                      </a:r>
                      <a:endParaRPr lang="it-IT" sz="1500" b="1"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c>
                  <a:txBody>
                    <a:bodyPr/>
                    <a:lstStyle/>
                    <a:p>
                      <a:pPr algn="ctr" rtl="0" fontAlgn="b"/>
                      <a:r>
                        <a:rPr lang="it-IT" sz="1500" b="1" i="0" u="none" strike="noStrike" dirty="0">
                          <a:solidFill>
                            <a:srgbClr val="000000"/>
                          </a:solidFill>
                          <a:latin typeface="Calibri" panose="020F0502020204030204" pitchFamily="34" charset="0"/>
                          <a:cs typeface="Calibri" panose="020F0502020204030204" pitchFamily="34" charset="0"/>
                        </a:rPr>
                        <a:t>Previsione </a:t>
                      </a:r>
                      <a:r>
                        <a:rPr lang="it-IT" sz="1500" b="1" i="0" u="none" strike="noStrike" dirty="0" smtClean="0">
                          <a:solidFill>
                            <a:srgbClr val="000000"/>
                          </a:solidFill>
                          <a:latin typeface="Calibri" panose="020F0502020204030204" pitchFamily="34" charset="0"/>
                          <a:cs typeface="Calibri" panose="020F0502020204030204" pitchFamily="34" charset="0"/>
                        </a:rPr>
                        <a:t>2015</a:t>
                      </a:r>
                      <a:endParaRPr lang="it-IT" sz="1500" b="1"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r>
              <a:tr h="316502">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Tipologia 1 </a:t>
                      </a:r>
                    </a:p>
                  </a:txBody>
                  <a:tcPr marL="0" marR="0" marT="0"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c>
                  <a:txBody>
                    <a:bodyPr/>
                    <a:lstStyle/>
                    <a:p>
                      <a:pPr algn="l" rtl="0" fontAlgn="b"/>
                      <a:r>
                        <a:rPr lang="it-IT" sz="1500" b="0" i="0" u="none" strike="noStrike" dirty="0">
                          <a:solidFill>
                            <a:srgbClr val="000000"/>
                          </a:solidFill>
                          <a:latin typeface="Calibri" panose="020F0502020204030204" pitchFamily="34" charset="0"/>
                          <a:cs typeface="Calibri" panose="020F0502020204030204" pitchFamily="34" charset="0"/>
                        </a:rPr>
                        <a:t>Trasferimenti correnti da Amministrazioni pubbliche  **</a:t>
                      </a:r>
                    </a:p>
                  </a:txBody>
                  <a:tcPr marL="0" marR="0" marT="0"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c>
                  <a:txBody>
                    <a:bodyPr/>
                    <a:lstStyle/>
                    <a:p>
                      <a:pPr algn="r" rtl="0" fontAlgn="b"/>
                      <a:r>
                        <a:rPr lang="it-IT" sz="1500" b="0" i="0" u="none" strike="noStrike" dirty="0">
                          <a:solidFill>
                            <a:srgbClr val="000000"/>
                          </a:solidFill>
                          <a:latin typeface="Calibri" panose="020F0502020204030204" pitchFamily="34" charset="0"/>
                          <a:cs typeface="Calibri" panose="020F0502020204030204" pitchFamily="34" charset="0"/>
                        </a:rPr>
                        <a:t>        415,55 </a:t>
                      </a:r>
                    </a:p>
                  </a:txBody>
                  <a:tcPr marL="0" marR="0" marT="0"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c>
                  <a:txBody>
                    <a:bodyPr/>
                    <a:lstStyle/>
                    <a:p>
                      <a:pPr algn="r" rtl="0" fontAlgn="b"/>
                      <a:r>
                        <a:rPr lang="it-IT" sz="1500" b="0" i="0" u="none" strike="noStrike" dirty="0">
                          <a:solidFill>
                            <a:srgbClr val="000000"/>
                          </a:solidFill>
                          <a:latin typeface="Calibri" panose="020F0502020204030204" pitchFamily="34" charset="0"/>
                          <a:cs typeface="Calibri" panose="020F0502020204030204" pitchFamily="34" charset="0"/>
                        </a:rPr>
                        <a:t>         550,98 </a:t>
                      </a:r>
                    </a:p>
                  </a:txBody>
                  <a:tcPr marL="0" marR="0" marT="0"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476,1</a:t>
                      </a:r>
                    </a:p>
                  </a:txBody>
                  <a:tcPr marL="7620" marR="7620" marT="7620"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395,98</a:t>
                      </a:r>
                    </a:p>
                  </a:txBody>
                  <a:tcPr marL="7620" marR="7620" marT="7620"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r>
              <a:tr h="316502">
                <a:tc>
                  <a:txBody>
                    <a:bodyPr/>
                    <a:lstStyle/>
                    <a:p>
                      <a:pPr algn="l" rtl="0" fontAlgn="t"/>
                      <a:endParaRPr lang="it-IT" sz="15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l" rtl="0" fontAlgn="b"/>
                      <a:r>
                        <a:rPr lang="it-IT" sz="1500" b="0" i="1" u="none" strike="noStrike" dirty="0">
                          <a:solidFill>
                            <a:srgbClr val="000000"/>
                          </a:solidFill>
                          <a:effectLst/>
                          <a:latin typeface="Calibri" panose="020F0502020204030204" pitchFamily="34" charset="0"/>
                          <a:cs typeface="Calibri" panose="020F0502020204030204" pitchFamily="34" charset="0"/>
                        </a:rPr>
                        <a:t>di cui </a:t>
                      </a:r>
                      <a:r>
                        <a:rPr lang="it-IT" sz="1500" b="0" i="1" u="none" strike="noStrike" dirty="0" err="1">
                          <a:solidFill>
                            <a:srgbClr val="000000"/>
                          </a:solidFill>
                          <a:effectLst/>
                          <a:latin typeface="Calibri" panose="020F0502020204030204" pitchFamily="34" charset="0"/>
                          <a:cs typeface="Calibri" panose="020F0502020204030204" pitchFamily="34" charset="0"/>
                        </a:rPr>
                        <a:t>Trasf</a:t>
                      </a:r>
                      <a:r>
                        <a:rPr lang="it-IT" sz="1500" b="0" i="1" u="none" strike="noStrike" dirty="0">
                          <a:solidFill>
                            <a:srgbClr val="000000"/>
                          </a:solidFill>
                          <a:effectLst/>
                          <a:latin typeface="Calibri" panose="020F0502020204030204" pitchFamily="34" charset="0"/>
                          <a:cs typeface="Calibri" panose="020F0502020204030204" pitchFamily="34" charset="0"/>
                        </a:rPr>
                        <a:t>. Statali  per EXPO 2015</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dirty="0">
                          <a:solidFill>
                            <a:srgbClr val="000000"/>
                          </a:solidFill>
                          <a:effectLst/>
                          <a:latin typeface="Calibri" panose="020F0502020204030204" pitchFamily="34" charset="0"/>
                          <a:cs typeface="Calibri" panose="020F0502020204030204" pitchFamily="34" charset="0"/>
                        </a:rPr>
                        <a:t>0,0</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dirty="0">
                          <a:solidFill>
                            <a:srgbClr val="000000"/>
                          </a:solidFill>
                          <a:effectLst/>
                          <a:latin typeface="Calibri" panose="020F0502020204030204" pitchFamily="34" charset="0"/>
                          <a:cs typeface="Calibri" panose="020F0502020204030204" pitchFamily="34" charset="0"/>
                        </a:rPr>
                        <a:t>0,0</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dirty="0">
                          <a:solidFill>
                            <a:srgbClr val="000000"/>
                          </a:solidFill>
                          <a:effectLst/>
                          <a:latin typeface="Calibri" panose="020F0502020204030204" pitchFamily="34" charset="0"/>
                          <a:cs typeface="Calibri" panose="020F0502020204030204" pitchFamily="34" charset="0"/>
                        </a:rPr>
                        <a:t>25,0</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dirty="0">
                          <a:solidFill>
                            <a:srgbClr val="000000"/>
                          </a:solidFill>
                          <a:effectLst/>
                          <a:latin typeface="Calibri" panose="020F0502020204030204" pitchFamily="34" charset="0"/>
                          <a:cs typeface="Calibri" panose="020F0502020204030204" pitchFamily="34" charset="0"/>
                        </a:rPr>
                        <a:t>60,0</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r>
              <a:tr h="316502">
                <a:tc>
                  <a:txBody>
                    <a:bodyPr/>
                    <a:lstStyle/>
                    <a:p>
                      <a:pPr algn="l" rtl="0" fontAlgn="t"/>
                      <a:endParaRPr lang="it-IT" sz="15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l" rtl="0" fontAlgn="b"/>
                      <a:r>
                        <a:rPr lang="it-IT" sz="1500" b="0" i="1" u="none" strike="noStrike">
                          <a:solidFill>
                            <a:srgbClr val="000000"/>
                          </a:solidFill>
                          <a:effectLst/>
                          <a:latin typeface="Calibri" panose="020F0502020204030204" pitchFamily="34" charset="0"/>
                          <a:cs typeface="Calibri" panose="020F0502020204030204" pitchFamily="34" charset="0"/>
                        </a:rPr>
                        <a:t>di cui Trasf. Statali  per Uffici giudiziari</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a:solidFill>
                            <a:srgbClr val="000000"/>
                          </a:solidFill>
                          <a:effectLst/>
                          <a:latin typeface="Calibri" panose="020F0502020204030204" pitchFamily="34" charset="0"/>
                          <a:cs typeface="Calibri" panose="020F0502020204030204" pitchFamily="34" charset="0"/>
                        </a:rPr>
                        <a:t>17,0</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dirty="0">
                          <a:solidFill>
                            <a:srgbClr val="000000"/>
                          </a:solidFill>
                          <a:effectLst/>
                          <a:latin typeface="Calibri" panose="020F0502020204030204" pitchFamily="34" charset="0"/>
                          <a:cs typeface="Calibri" panose="020F0502020204030204" pitchFamily="34" charset="0"/>
                        </a:rPr>
                        <a:t>8,1</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dirty="0">
                          <a:solidFill>
                            <a:srgbClr val="000000"/>
                          </a:solidFill>
                          <a:effectLst/>
                          <a:latin typeface="Calibri" panose="020F0502020204030204" pitchFamily="34" charset="0"/>
                          <a:cs typeface="Calibri" panose="020F0502020204030204" pitchFamily="34" charset="0"/>
                        </a:rPr>
                        <a:t>7,9</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dirty="0">
                          <a:solidFill>
                            <a:srgbClr val="000000"/>
                          </a:solidFill>
                          <a:effectLst/>
                          <a:latin typeface="Calibri" panose="020F0502020204030204" pitchFamily="34" charset="0"/>
                          <a:cs typeface="Calibri" panose="020F0502020204030204" pitchFamily="34" charset="0"/>
                        </a:rPr>
                        <a:t>11,0</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r>
              <a:tr h="316502">
                <a:tc>
                  <a:txBody>
                    <a:bodyPr/>
                    <a:lstStyle/>
                    <a:p>
                      <a:pPr algn="l" rtl="0" fontAlgn="t"/>
                      <a:endParaRPr lang="it-IT" sz="15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l" rtl="0" fontAlgn="b"/>
                      <a:r>
                        <a:rPr lang="it-IT" sz="1500" b="0" i="1" u="none" strike="noStrike">
                          <a:solidFill>
                            <a:srgbClr val="000000"/>
                          </a:solidFill>
                          <a:effectLst/>
                          <a:latin typeface="Calibri" panose="020F0502020204030204" pitchFamily="34" charset="0"/>
                          <a:cs typeface="Calibri" panose="020F0502020204030204" pitchFamily="34" charset="0"/>
                        </a:rPr>
                        <a:t>di cui T.Regionali per TPL</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a:solidFill>
                            <a:srgbClr val="000000"/>
                          </a:solidFill>
                          <a:effectLst/>
                          <a:latin typeface="Calibri" panose="020F0502020204030204" pitchFamily="34" charset="0"/>
                          <a:cs typeface="Calibri" panose="020F0502020204030204" pitchFamily="34" charset="0"/>
                        </a:rPr>
                        <a:t>286,0</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a:solidFill>
                            <a:srgbClr val="000000"/>
                          </a:solidFill>
                          <a:effectLst/>
                          <a:latin typeface="Calibri" panose="020F0502020204030204" pitchFamily="34" charset="0"/>
                          <a:cs typeface="Calibri" panose="020F0502020204030204" pitchFamily="34" charset="0"/>
                        </a:rPr>
                        <a:t>284,6</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a:solidFill>
                            <a:srgbClr val="000000"/>
                          </a:solidFill>
                          <a:effectLst/>
                          <a:latin typeface="Calibri" panose="020F0502020204030204" pitchFamily="34" charset="0"/>
                          <a:cs typeface="Calibri" panose="020F0502020204030204" pitchFamily="34" charset="0"/>
                        </a:rPr>
                        <a:t>284,6</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c>
                  <a:txBody>
                    <a:bodyPr/>
                    <a:lstStyle/>
                    <a:p>
                      <a:pPr algn="r" rtl="0" fontAlgn="b"/>
                      <a:r>
                        <a:rPr lang="it-IT" sz="1500" b="0" i="1" u="none" strike="noStrike" dirty="0">
                          <a:solidFill>
                            <a:srgbClr val="000000"/>
                          </a:solidFill>
                          <a:effectLst/>
                          <a:latin typeface="Calibri" panose="020F0502020204030204" pitchFamily="34" charset="0"/>
                          <a:cs typeface="Calibri" panose="020F0502020204030204" pitchFamily="34" charset="0"/>
                        </a:rPr>
                        <a:t>267,4</a:t>
                      </a:r>
                    </a:p>
                  </a:txBody>
                  <a:tcPr marL="7620" marR="7620" marT="7620" marB="0" anchor="ctr">
                    <a:lnL>
                      <a:noFill/>
                    </a:lnL>
                    <a:lnR>
                      <a:noFill/>
                    </a:lnR>
                    <a:lnT w="12700" cap="flat" cmpd="sng" algn="ctr">
                      <a:noFill/>
                      <a:prstDash val="solid"/>
                      <a:round/>
                      <a:headEnd type="none" w="med" len="med"/>
                      <a:tailEnd type="none" w="med" len="med"/>
                    </a:lnT>
                    <a:lnB>
                      <a:noFill/>
                    </a:lnB>
                    <a:solidFill>
                      <a:srgbClr val="CCCCFF"/>
                    </a:solidFill>
                  </a:tcPr>
                </a:tc>
              </a:tr>
              <a:tr h="316502">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Tipologia 2</a:t>
                      </a:r>
                    </a:p>
                  </a:txBody>
                  <a:tcPr marL="0" marR="0" marT="0" marB="0" anchor="ctr">
                    <a:lnL>
                      <a:noFill/>
                    </a:lnL>
                    <a:lnR>
                      <a:noFill/>
                    </a:lnR>
                    <a:lnT>
                      <a:noFill/>
                    </a:lnT>
                    <a:lnB>
                      <a:noFill/>
                    </a:lnB>
                  </a:tcPr>
                </a:tc>
                <a:tc>
                  <a:txBody>
                    <a:bodyPr/>
                    <a:lstStyle/>
                    <a:p>
                      <a:pPr algn="l" rtl="0" fontAlgn="b"/>
                      <a:r>
                        <a:rPr lang="it-IT" sz="1500" b="0" i="0" u="none" strike="noStrike" dirty="0">
                          <a:solidFill>
                            <a:srgbClr val="000000"/>
                          </a:solidFill>
                          <a:latin typeface="Calibri" panose="020F0502020204030204" pitchFamily="34" charset="0"/>
                          <a:cs typeface="Calibri" panose="020F0502020204030204" pitchFamily="34" charset="0"/>
                        </a:rPr>
                        <a:t>Trasferimenti correnti da famiglie</a:t>
                      </a:r>
                    </a:p>
                  </a:txBody>
                  <a:tcPr marL="0" marR="0" marT="0" marB="0" anchor="ctr">
                    <a:lnL>
                      <a:noFill/>
                    </a:lnL>
                    <a:lnR>
                      <a:noFill/>
                    </a:lnR>
                    <a:lnT>
                      <a:noFill/>
                    </a:lnT>
                    <a:lnB>
                      <a:noFill/>
                    </a:lnB>
                  </a:tcPr>
                </a:tc>
                <a:tc>
                  <a:txBody>
                    <a:bodyPr/>
                    <a:lstStyle/>
                    <a:p>
                      <a:pPr algn="r" rtl="0" fontAlgn="b"/>
                      <a:r>
                        <a:rPr lang="it-IT" sz="1500" b="0" i="0" u="none" strike="noStrike" dirty="0" smtClean="0">
                          <a:solidFill>
                            <a:srgbClr val="000000"/>
                          </a:solidFill>
                          <a:latin typeface="Calibri" panose="020F0502020204030204" pitchFamily="34" charset="0"/>
                          <a:cs typeface="Calibri" panose="020F0502020204030204" pitchFamily="34" charset="0"/>
                        </a:rPr>
                        <a:t>           </a:t>
                      </a:r>
                      <a:r>
                        <a:rPr lang="it-IT" sz="1500" b="0" i="0" u="none" strike="noStrike" dirty="0">
                          <a:solidFill>
                            <a:srgbClr val="000000"/>
                          </a:solidFill>
                          <a:latin typeface="Calibri" panose="020F0502020204030204" pitchFamily="34" charset="0"/>
                          <a:cs typeface="Calibri" panose="020F0502020204030204" pitchFamily="34" charset="0"/>
                        </a:rPr>
                        <a:t>0,06 </a:t>
                      </a:r>
                    </a:p>
                  </a:txBody>
                  <a:tcPr marL="0" marR="0" marT="0" marB="0" anchor="ctr">
                    <a:lnL>
                      <a:noFill/>
                    </a:lnL>
                    <a:lnR>
                      <a:noFill/>
                    </a:lnR>
                    <a:lnT>
                      <a:noFill/>
                    </a:lnT>
                    <a:lnB>
                      <a:noFill/>
                    </a:lnB>
                  </a:tcPr>
                </a:tc>
                <a:tc>
                  <a:txBody>
                    <a:bodyPr/>
                    <a:lstStyle/>
                    <a:p>
                      <a:pPr algn="r" rtl="0" fontAlgn="b"/>
                      <a:r>
                        <a:rPr lang="it-IT" sz="1500" b="0" i="0" u="none" strike="noStrike" dirty="0">
                          <a:solidFill>
                            <a:srgbClr val="000000"/>
                          </a:solidFill>
                          <a:latin typeface="Calibri" panose="020F0502020204030204" pitchFamily="34" charset="0"/>
                          <a:cs typeface="Calibri" panose="020F0502020204030204" pitchFamily="34" charset="0"/>
                        </a:rPr>
                        <a:t>                -   </a:t>
                      </a:r>
                    </a:p>
                  </a:txBody>
                  <a:tcPr marL="0" marR="0" marT="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                -   </a:t>
                      </a:r>
                    </a:p>
                  </a:txBody>
                  <a:tcPr marL="7620" marR="7620" marT="762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                -   </a:t>
                      </a:r>
                    </a:p>
                  </a:txBody>
                  <a:tcPr marL="7620" marR="7620" marT="7620" marB="0" anchor="ctr">
                    <a:lnL>
                      <a:noFill/>
                    </a:lnL>
                    <a:lnR>
                      <a:noFill/>
                    </a:lnR>
                    <a:lnT>
                      <a:noFill/>
                    </a:lnT>
                    <a:lnB>
                      <a:noFill/>
                    </a:lnB>
                  </a:tcPr>
                </a:tc>
              </a:tr>
              <a:tr h="316502">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Tipologia 3</a:t>
                      </a:r>
                    </a:p>
                  </a:txBody>
                  <a:tcPr marL="0" marR="0" marT="0" marB="0" anchor="ctr">
                    <a:lnL>
                      <a:noFill/>
                    </a:lnL>
                    <a:lnR>
                      <a:noFill/>
                    </a:lnR>
                    <a:lnT>
                      <a:noFill/>
                    </a:lnT>
                    <a:lnB>
                      <a:noFill/>
                    </a:lnB>
                    <a:solidFill>
                      <a:srgbClr val="CCCCFF"/>
                    </a:solidFill>
                  </a:tcPr>
                </a:tc>
                <a:tc>
                  <a:txBody>
                    <a:bodyPr/>
                    <a:lstStyle/>
                    <a:p>
                      <a:pPr algn="l" rtl="0" fontAlgn="b"/>
                      <a:r>
                        <a:rPr lang="it-IT" sz="1500" b="0" i="0" u="none" strike="noStrike" dirty="0">
                          <a:solidFill>
                            <a:srgbClr val="000000"/>
                          </a:solidFill>
                          <a:latin typeface="Calibri" panose="020F0502020204030204" pitchFamily="34" charset="0"/>
                          <a:cs typeface="Calibri" panose="020F0502020204030204" pitchFamily="34" charset="0"/>
                        </a:rPr>
                        <a:t>Trasferimenti correnti da imprese  *</a:t>
                      </a:r>
                    </a:p>
                  </a:txBody>
                  <a:tcPr marL="0" marR="0" marT="0" marB="0" anchor="ctr">
                    <a:lnL>
                      <a:noFill/>
                    </a:lnL>
                    <a:lnR>
                      <a:noFill/>
                    </a:lnR>
                    <a:lnT>
                      <a:noFill/>
                    </a:lnT>
                    <a:lnB>
                      <a:noFill/>
                    </a:lnB>
                    <a:solidFill>
                      <a:srgbClr val="CCCCFF"/>
                    </a:solidFill>
                  </a:tcPr>
                </a:tc>
                <a:tc>
                  <a:txBody>
                    <a:bodyPr/>
                    <a:lstStyle/>
                    <a:p>
                      <a:pPr algn="r" rtl="0" fontAlgn="b"/>
                      <a:r>
                        <a:rPr lang="it-IT" sz="1500" b="0" i="0" u="none" strike="noStrike" dirty="0" smtClean="0">
                          <a:solidFill>
                            <a:srgbClr val="000000"/>
                          </a:solidFill>
                          <a:latin typeface="Calibri" panose="020F0502020204030204" pitchFamily="34" charset="0"/>
                          <a:cs typeface="Calibri" panose="020F0502020204030204" pitchFamily="34" charset="0"/>
                        </a:rPr>
                        <a:t>         </a:t>
                      </a:r>
                      <a:r>
                        <a:rPr lang="it-IT" sz="1500" b="0" i="0" u="none" strike="noStrike" dirty="0">
                          <a:solidFill>
                            <a:srgbClr val="000000"/>
                          </a:solidFill>
                          <a:latin typeface="Calibri" panose="020F0502020204030204" pitchFamily="34" charset="0"/>
                          <a:cs typeface="Calibri" panose="020F0502020204030204" pitchFamily="34" charset="0"/>
                        </a:rPr>
                        <a:t>40,57 </a:t>
                      </a:r>
                    </a:p>
                  </a:txBody>
                  <a:tcPr marL="0" marR="0" marT="0" marB="0" anchor="ctr">
                    <a:lnL>
                      <a:noFill/>
                    </a:lnL>
                    <a:lnR>
                      <a:noFill/>
                    </a:lnR>
                    <a:lnT>
                      <a:noFill/>
                    </a:lnT>
                    <a:lnB>
                      <a:noFill/>
                    </a:lnB>
                    <a:solidFill>
                      <a:srgbClr val="CCCCFF"/>
                    </a:solidFill>
                  </a:tcPr>
                </a:tc>
                <a:tc>
                  <a:txBody>
                    <a:bodyPr/>
                    <a:lstStyle/>
                    <a:p>
                      <a:pPr algn="r" rtl="0" fontAlgn="b"/>
                      <a:r>
                        <a:rPr lang="it-IT" sz="1500" b="0" i="0" u="none" strike="noStrike" dirty="0" smtClean="0">
                          <a:solidFill>
                            <a:srgbClr val="000000"/>
                          </a:solidFill>
                          <a:latin typeface="Calibri" panose="020F0502020204030204" pitchFamily="34" charset="0"/>
                          <a:cs typeface="Calibri" panose="020F0502020204030204" pitchFamily="34" charset="0"/>
                        </a:rPr>
                        <a:t>   0,59 </a:t>
                      </a:r>
                      <a:endParaRPr lang="it-IT" sz="15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a:noFill/>
                    </a:lnL>
                    <a:lnR>
                      <a:noFill/>
                    </a:lnR>
                    <a:lnT>
                      <a:noFill/>
                    </a:lnT>
                    <a:lnB>
                      <a:noFill/>
                    </a:lnB>
                    <a:solidFill>
                      <a:srgbClr val="CCCCFF"/>
                    </a:solidFill>
                  </a:tcPr>
                </a:tc>
                <a:tc>
                  <a:txBody>
                    <a:bodyPr/>
                    <a:lstStyle/>
                    <a:p>
                      <a:pPr algn="r" rtl="0" fontAlgn="b"/>
                      <a:r>
                        <a:rPr lang="it-IT" sz="1500" b="0" i="0" u="none" strike="noStrike" dirty="0" smtClean="0">
                          <a:solidFill>
                            <a:srgbClr val="000000"/>
                          </a:solidFill>
                          <a:effectLst/>
                          <a:latin typeface="Calibri" panose="020F0502020204030204" pitchFamily="34" charset="0"/>
                          <a:cs typeface="Calibri" panose="020F0502020204030204" pitchFamily="34" charset="0"/>
                        </a:rPr>
                        <a:t>0,59</a:t>
                      </a:r>
                      <a:endParaRPr lang="it-IT" sz="1500" b="0"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lnL>
                      <a:noFill/>
                    </a:lnL>
                    <a:lnR>
                      <a:noFill/>
                    </a:lnR>
                    <a:lnT>
                      <a:noFill/>
                    </a:lnT>
                    <a:lnB>
                      <a:noFill/>
                    </a:lnB>
                    <a:solidFill>
                      <a:srgbClr val="CCCCFF"/>
                    </a:solidFill>
                  </a:tcPr>
                </a:tc>
                <a:tc>
                  <a:txBody>
                    <a:bodyPr/>
                    <a:lstStyle/>
                    <a:p>
                      <a:pPr algn="r" rtl="0" fontAlgn="b"/>
                      <a:r>
                        <a:rPr lang="it-IT" sz="1500" b="0" i="0" u="none" strike="noStrike" dirty="0" smtClean="0">
                          <a:solidFill>
                            <a:srgbClr val="000000"/>
                          </a:solidFill>
                          <a:effectLst/>
                          <a:latin typeface="Calibri" panose="020F0502020204030204" pitchFamily="34" charset="0"/>
                          <a:cs typeface="Calibri" panose="020F0502020204030204" pitchFamily="34" charset="0"/>
                        </a:rPr>
                        <a:t>0,63</a:t>
                      </a:r>
                      <a:endParaRPr lang="it-IT" sz="1500" b="0"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lnL>
                      <a:noFill/>
                    </a:lnL>
                    <a:lnR>
                      <a:noFill/>
                    </a:lnR>
                    <a:lnT>
                      <a:noFill/>
                    </a:lnT>
                    <a:lnB>
                      <a:noFill/>
                    </a:lnB>
                    <a:solidFill>
                      <a:srgbClr val="CCCCFF"/>
                    </a:solidFill>
                  </a:tcPr>
                </a:tc>
              </a:tr>
              <a:tr h="316502">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Tipologia 4</a:t>
                      </a:r>
                    </a:p>
                  </a:txBody>
                  <a:tcPr marL="0" marR="0" marT="0" marB="0" anchor="ctr">
                    <a:lnL>
                      <a:noFill/>
                    </a:lnL>
                    <a:lnR>
                      <a:noFill/>
                    </a:lnR>
                    <a:lnT>
                      <a:noFill/>
                    </a:lnT>
                    <a:lnB>
                      <a:noFill/>
                    </a:lnB>
                  </a:tcPr>
                </a:tc>
                <a:tc>
                  <a:txBody>
                    <a:bodyPr/>
                    <a:lstStyle/>
                    <a:p>
                      <a:pPr algn="l" rtl="0" fontAlgn="b"/>
                      <a:r>
                        <a:rPr lang="it-IT" sz="1500" b="0" i="0" u="none" strike="noStrike">
                          <a:solidFill>
                            <a:srgbClr val="000000"/>
                          </a:solidFill>
                          <a:latin typeface="Calibri" panose="020F0502020204030204" pitchFamily="34" charset="0"/>
                          <a:cs typeface="Calibri" panose="020F0502020204030204" pitchFamily="34" charset="0"/>
                        </a:rPr>
                        <a:t>Trasferimenti correnti da istituzioni sociali private</a:t>
                      </a:r>
                    </a:p>
                  </a:txBody>
                  <a:tcPr marL="0" marR="0" marT="0" marB="0" anchor="ctr">
                    <a:lnL>
                      <a:noFill/>
                    </a:lnL>
                    <a:lnR>
                      <a:noFill/>
                    </a:lnR>
                    <a:lnT>
                      <a:noFill/>
                    </a:lnT>
                    <a:lnB>
                      <a:noFill/>
                    </a:lnB>
                  </a:tcPr>
                </a:tc>
                <a:tc>
                  <a:txBody>
                    <a:bodyPr/>
                    <a:lstStyle/>
                    <a:p>
                      <a:pPr algn="r" rtl="0" fontAlgn="b"/>
                      <a:r>
                        <a:rPr lang="it-IT" sz="1500" b="0" i="0" u="none" strike="noStrike" dirty="0">
                          <a:solidFill>
                            <a:srgbClr val="000000"/>
                          </a:solidFill>
                          <a:latin typeface="Calibri" panose="020F0502020204030204" pitchFamily="34" charset="0"/>
                          <a:cs typeface="Calibri" panose="020F0502020204030204" pitchFamily="34" charset="0"/>
                        </a:rPr>
                        <a:t>               -   </a:t>
                      </a:r>
                    </a:p>
                  </a:txBody>
                  <a:tcPr marL="0" marR="0" marT="0" marB="0" anchor="ctr">
                    <a:lnL>
                      <a:noFill/>
                    </a:lnL>
                    <a:lnR>
                      <a:noFill/>
                    </a:lnR>
                    <a:lnT>
                      <a:noFill/>
                    </a:lnT>
                    <a:lnB>
                      <a:noFill/>
                    </a:lnB>
                  </a:tcPr>
                </a:tc>
                <a:tc>
                  <a:txBody>
                    <a:bodyPr/>
                    <a:lstStyle/>
                    <a:p>
                      <a:pPr algn="r" rtl="0" fontAlgn="b"/>
                      <a:r>
                        <a:rPr lang="it-IT" sz="1500" b="0" i="0" u="none" strike="noStrike" dirty="0">
                          <a:solidFill>
                            <a:srgbClr val="000000"/>
                          </a:solidFill>
                          <a:latin typeface="Calibri" panose="020F0502020204030204" pitchFamily="34" charset="0"/>
                          <a:cs typeface="Calibri" panose="020F0502020204030204" pitchFamily="34" charset="0"/>
                        </a:rPr>
                        <a:t>                -   </a:t>
                      </a:r>
                    </a:p>
                  </a:txBody>
                  <a:tcPr marL="0" marR="0" marT="0" marB="0" anchor="ctr">
                    <a:lnL>
                      <a:noFill/>
                    </a:lnL>
                    <a:lnR>
                      <a:noFill/>
                    </a:lnR>
                    <a:lnT>
                      <a:noFill/>
                    </a:lnT>
                    <a:lnB>
                      <a:noFill/>
                    </a:lnB>
                  </a:tcPr>
                </a:tc>
                <a:tc>
                  <a:txBody>
                    <a:bodyPr/>
                    <a:lstStyle/>
                    <a:p>
                      <a:pPr algn="r" rtl="0" fontAlgn="b"/>
                      <a:r>
                        <a:rPr lang="it-IT" sz="1500" b="0" i="0" u="none" strike="noStrike">
                          <a:solidFill>
                            <a:srgbClr val="000000"/>
                          </a:solidFill>
                          <a:effectLst/>
                          <a:latin typeface="Calibri" panose="020F0502020204030204" pitchFamily="34" charset="0"/>
                          <a:cs typeface="Calibri" panose="020F0502020204030204" pitchFamily="34" charset="0"/>
                        </a:rPr>
                        <a:t>                -   </a:t>
                      </a:r>
                    </a:p>
                  </a:txBody>
                  <a:tcPr marL="7620" marR="7620" marT="7620" marB="0" anchor="ctr">
                    <a:lnL>
                      <a:noFill/>
                    </a:lnL>
                    <a:lnR>
                      <a:noFill/>
                    </a:lnR>
                    <a:lnT>
                      <a:noFill/>
                    </a:lnT>
                    <a:lnB>
                      <a:noFill/>
                    </a:lnB>
                  </a:tcPr>
                </a:tc>
                <a:tc>
                  <a:txBody>
                    <a:bodyPr/>
                    <a:lstStyle/>
                    <a:p>
                      <a:pPr algn="r" rtl="0" fontAlgn="b"/>
                      <a:r>
                        <a:rPr lang="it-IT" sz="1500" b="0" i="0" u="none" strike="noStrike" dirty="0">
                          <a:solidFill>
                            <a:srgbClr val="000000"/>
                          </a:solidFill>
                          <a:effectLst/>
                          <a:latin typeface="Calibri" panose="020F0502020204030204" pitchFamily="34" charset="0"/>
                          <a:cs typeface="Calibri" panose="020F0502020204030204" pitchFamily="34" charset="0"/>
                        </a:rPr>
                        <a:t>0,02</a:t>
                      </a:r>
                    </a:p>
                  </a:txBody>
                  <a:tcPr marL="7620" marR="7620" marT="7620" marB="0" anchor="ctr">
                    <a:lnL>
                      <a:noFill/>
                    </a:lnL>
                    <a:lnR>
                      <a:noFill/>
                    </a:lnR>
                    <a:lnT>
                      <a:noFill/>
                    </a:lnT>
                    <a:lnB>
                      <a:noFill/>
                    </a:lnB>
                  </a:tcPr>
                </a:tc>
              </a:tr>
              <a:tr h="301756">
                <a:tc gridSpan="2">
                  <a:txBody>
                    <a:bodyPr/>
                    <a:lstStyle/>
                    <a:p>
                      <a:pPr algn="ctr" rtl="0" fontAlgn="b"/>
                      <a:r>
                        <a:rPr lang="it-IT" sz="1500" b="1" i="0" u="none" strike="noStrike" dirty="0" smtClean="0">
                          <a:solidFill>
                            <a:srgbClr val="000000"/>
                          </a:solidFill>
                          <a:latin typeface="Calibri" panose="020F0502020204030204" pitchFamily="34" charset="0"/>
                          <a:cs typeface="Calibri" panose="020F0502020204030204" pitchFamily="34" charset="0"/>
                        </a:rPr>
                        <a:t>Totale</a:t>
                      </a:r>
                      <a:endParaRPr lang="it-IT" sz="1500" b="1"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a:noFill/>
                    </a:lnL>
                    <a:lnR>
                      <a:noFill/>
                    </a:lnR>
                    <a:lnT>
                      <a:noFill/>
                    </a:lnT>
                    <a:lnB w="12700" cap="flat" cmpd="sng" algn="ctr">
                      <a:solidFill>
                        <a:srgbClr val="7878DE"/>
                      </a:solidFill>
                      <a:prstDash val="solid"/>
                      <a:round/>
                      <a:headEnd type="none" w="med" len="med"/>
                      <a:tailEnd type="none" w="med" len="med"/>
                    </a:lnB>
                    <a:solidFill>
                      <a:srgbClr val="FFFF00"/>
                    </a:solidFill>
                  </a:tcPr>
                </a:tc>
                <a:tc hMerge="1">
                  <a:txBody>
                    <a:bodyPr/>
                    <a:lstStyle/>
                    <a:p>
                      <a:endParaRPr lang="it-IT"/>
                    </a:p>
                  </a:txBody>
                  <a:tcPr/>
                </a:tc>
                <a:tc>
                  <a:txBody>
                    <a:bodyPr/>
                    <a:lstStyle/>
                    <a:p>
                      <a:pPr algn="ctr" rtl="0" fontAlgn="b"/>
                      <a:r>
                        <a:rPr lang="it-IT" sz="1500" b="1" i="0" u="none" strike="noStrike" dirty="0">
                          <a:solidFill>
                            <a:srgbClr val="000000"/>
                          </a:solidFill>
                          <a:latin typeface="Calibri" panose="020F0502020204030204" pitchFamily="34" charset="0"/>
                          <a:cs typeface="Calibri" panose="020F0502020204030204" pitchFamily="34" charset="0"/>
                        </a:rPr>
                        <a:t>       456,18 </a:t>
                      </a:r>
                    </a:p>
                  </a:txBody>
                  <a:tcPr marL="0" marR="0" marT="0" marB="0" anchor="ctr">
                    <a:lnL>
                      <a:noFill/>
                    </a:lnL>
                    <a:lnR>
                      <a:noFill/>
                    </a:lnR>
                    <a:lnT>
                      <a:noFill/>
                    </a:lnT>
                    <a:lnB w="12700" cap="flat" cmpd="sng" algn="ctr">
                      <a:solidFill>
                        <a:srgbClr val="7878DE"/>
                      </a:solidFill>
                      <a:prstDash val="solid"/>
                      <a:round/>
                      <a:headEnd type="none" w="med" len="med"/>
                      <a:tailEnd type="none" w="med" len="med"/>
                    </a:lnB>
                    <a:solidFill>
                      <a:srgbClr val="FFFF00"/>
                    </a:solidFill>
                  </a:tcPr>
                </a:tc>
                <a:tc>
                  <a:txBody>
                    <a:bodyPr/>
                    <a:lstStyle/>
                    <a:p>
                      <a:pPr algn="ctr" rtl="0" fontAlgn="b"/>
                      <a:r>
                        <a:rPr lang="it-IT" sz="1500" b="1" i="0" u="none" strike="noStrike" dirty="0">
                          <a:solidFill>
                            <a:srgbClr val="000000"/>
                          </a:solidFill>
                          <a:latin typeface="Calibri" panose="020F0502020204030204" pitchFamily="34" charset="0"/>
                          <a:cs typeface="Calibri" panose="020F0502020204030204" pitchFamily="34" charset="0"/>
                        </a:rPr>
                        <a:t>     </a:t>
                      </a:r>
                      <a:r>
                        <a:rPr lang="it-IT" sz="1500" b="1" i="0" u="none" strike="noStrike" dirty="0" smtClean="0">
                          <a:solidFill>
                            <a:srgbClr val="000000"/>
                          </a:solidFill>
                          <a:latin typeface="Calibri" panose="020F0502020204030204" pitchFamily="34" charset="0"/>
                          <a:cs typeface="Calibri" panose="020F0502020204030204" pitchFamily="34" charset="0"/>
                        </a:rPr>
                        <a:t>551,57 </a:t>
                      </a:r>
                      <a:endParaRPr lang="it-IT" sz="1500" b="1"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a:noFill/>
                    </a:lnL>
                    <a:lnR>
                      <a:noFill/>
                    </a:lnR>
                    <a:lnT>
                      <a:noFill/>
                    </a:lnT>
                    <a:lnB w="12700" cap="flat" cmpd="sng" algn="ctr">
                      <a:solidFill>
                        <a:srgbClr val="7878DE"/>
                      </a:solidFill>
                      <a:prstDash val="solid"/>
                      <a:round/>
                      <a:headEnd type="none" w="med" len="med"/>
                      <a:tailEnd type="none" w="med" len="med"/>
                    </a:lnB>
                    <a:solidFill>
                      <a:srgbClr val="FFFF00"/>
                    </a:solidFill>
                  </a:tcPr>
                </a:tc>
                <a:tc>
                  <a:txBody>
                    <a:bodyPr/>
                    <a:lstStyle/>
                    <a:p>
                      <a:pPr algn="ctr" rtl="0" fontAlgn="b"/>
                      <a:r>
                        <a:rPr lang="it-IT" sz="1500" b="1" i="0" u="none" strike="noStrike" dirty="0" smtClean="0">
                          <a:solidFill>
                            <a:srgbClr val="000000"/>
                          </a:solidFill>
                          <a:effectLst/>
                          <a:latin typeface="Calibri" panose="020F0502020204030204" pitchFamily="34" charset="0"/>
                          <a:cs typeface="Calibri" panose="020F0502020204030204" pitchFamily="34" charset="0"/>
                        </a:rPr>
                        <a:t>476,69</a:t>
                      </a:r>
                      <a:endParaRPr lang="it-IT" sz="15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lnL>
                      <a:noFill/>
                    </a:lnL>
                    <a:lnR>
                      <a:noFill/>
                    </a:lnR>
                    <a:lnT>
                      <a:noFill/>
                    </a:lnT>
                    <a:lnB w="12700" cap="flat" cmpd="sng" algn="ctr">
                      <a:solidFill>
                        <a:srgbClr val="7878DE"/>
                      </a:solidFill>
                      <a:prstDash val="solid"/>
                      <a:round/>
                      <a:headEnd type="none" w="med" len="med"/>
                      <a:tailEnd type="none" w="med" len="med"/>
                    </a:lnB>
                    <a:solidFill>
                      <a:srgbClr val="FFFF00"/>
                    </a:solidFill>
                  </a:tcPr>
                </a:tc>
                <a:tc>
                  <a:txBody>
                    <a:bodyPr/>
                    <a:lstStyle/>
                    <a:p>
                      <a:pPr algn="ctr" rtl="0" fontAlgn="b"/>
                      <a:r>
                        <a:rPr lang="it-IT" sz="1500" b="1" i="0" u="none" strike="noStrike" dirty="0" smtClean="0">
                          <a:solidFill>
                            <a:srgbClr val="000000"/>
                          </a:solidFill>
                          <a:effectLst/>
                          <a:latin typeface="Calibri" panose="020F0502020204030204" pitchFamily="34" charset="0"/>
                          <a:cs typeface="Calibri" panose="020F0502020204030204" pitchFamily="34" charset="0"/>
                        </a:rPr>
                        <a:t>396,63</a:t>
                      </a:r>
                      <a:endParaRPr lang="it-IT" sz="15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lnL>
                      <a:noFill/>
                    </a:lnL>
                    <a:lnR>
                      <a:noFill/>
                    </a:lnR>
                    <a:lnT>
                      <a:noFill/>
                    </a:lnT>
                    <a:lnB w="12700" cap="flat" cmpd="sng" algn="ctr">
                      <a:solidFill>
                        <a:srgbClr val="7878DE"/>
                      </a:solidFill>
                      <a:prstDash val="solid"/>
                      <a:round/>
                      <a:headEnd type="none" w="med" len="med"/>
                      <a:tailEnd type="none" w="med" len="med"/>
                    </a:lnB>
                    <a:solidFill>
                      <a:srgbClr val="FFFF00"/>
                    </a:solidFill>
                  </a:tcPr>
                </a:tc>
              </a:tr>
            </a:tbl>
          </a:graphicData>
        </a:graphic>
      </p:graphicFrame>
      <p:sp>
        <p:nvSpPr>
          <p:cNvPr id="9" name="CasellaDiTesto 8"/>
          <p:cNvSpPr txBox="1"/>
          <p:nvPr/>
        </p:nvSpPr>
        <p:spPr>
          <a:xfrm>
            <a:off x="1508671" y="5522372"/>
            <a:ext cx="7848872" cy="707886"/>
          </a:xfrm>
          <a:prstGeom prst="rect">
            <a:avLst/>
          </a:prstGeom>
          <a:noFill/>
        </p:spPr>
        <p:txBody>
          <a:bodyPr wrap="square" rtlCol="0">
            <a:spAutoFit/>
          </a:bodyPr>
          <a:lstStyle/>
          <a:p>
            <a:r>
              <a:rPr lang="it-IT" sz="1000" b="1" dirty="0" smtClean="0"/>
              <a:t>Al netto delle poste vincolate</a:t>
            </a:r>
          </a:p>
          <a:p>
            <a:r>
              <a:rPr lang="it-IT" sz="1000" dirty="0" smtClean="0"/>
              <a:t>* Il dato 2012 include i 40 </a:t>
            </a:r>
            <a:r>
              <a:rPr lang="it-IT" sz="1000" dirty="0" err="1" smtClean="0"/>
              <a:t>mln</a:t>
            </a:r>
            <a:r>
              <a:rPr lang="it-IT" sz="1000" dirty="0" smtClean="0"/>
              <a:t> € derivanti dall’accordo transattivi sui derivati</a:t>
            </a:r>
          </a:p>
          <a:p>
            <a:r>
              <a:rPr lang="it-IT" sz="1000" dirty="0" smtClean="0"/>
              <a:t>** Il dato 2012 include 110 </a:t>
            </a:r>
            <a:r>
              <a:rPr lang="it-IT" sz="1000" dirty="0" err="1" smtClean="0"/>
              <a:t>mil</a:t>
            </a:r>
            <a:r>
              <a:rPr lang="it-IT" sz="1000" dirty="0" smtClean="0"/>
              <a:t> € di trasferimento Patto Stabilità Orizzontale Nazionale.</a:t>
            </a:r>
          </a:p>
          <a:p>
            <a:r>
              <a:rPr lang="it-IT" sz="1000" dirty="0" smtClean="0"/>
              <a:t>Il dato di consuntivo 2013 include i trasferimenti compensativi IMU prima abitazione per 202,9 </a:t>
            </a:r>
            <a:r>
              <a:rPr lang="it-IT" sz="1000" dirty="0" err="1" smtClean="0"/>
              <a:t>mil</a:t>
            </a:r>
            <a:r>
              <a:rPr lang="it-IT" sz="1000" dirty="0" smtClean="0"/>
              <a:t> €  (di cui 146 </a:t>
            </a:r>
            <a:r>
              <a:rPr lang="it-IT" sz="1000" dirty="0" err="1" smtClean="0"/>
              <a:t>mil</a:t>
            </a:r>
            <a:r>
              <a:rPr lang="it-IT" sz="1000" dirty="0" smtClean="0"/>
              <a:t> € per IMU base) </a:t>
            </a:r>
            <a:endParaRPr lang="it-IT" sz="1000" dirty="0"/>
          </a:p>
        </p:txBody>
      </p:sp>
    </p:spTree>
    <p:extLst>
      <p:ext uri="{BB962C8B-B14F-4D97-AF65-F5344CB8AC3E}">
        <p14:creationId xmlns:p14="http://schemas.microsoft.com/office/powerpoint/2010/main" val="13470187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280592" y="143054"/>
            <a:ext cx="8553435" cy="523220"/>
          </a:xfrm>
          <a:prstGeom prst="rect">
            <a:avLst/>
          </a:prstGeom>
          <a:noFill/>
        </p:spPr>
        <p:txBody>
          <a:bodyPr wrap="square" rtlCol="0">
            <a:spAutoFit/>
          </a:bodyPr>
          <a:lstStyle>
            <a:defPPr>
              <a:defRPr lang="en-US"/>
            </a:defPPr>
            <a:lvl1pPr eaLnBrk="0" hangingPunct="0">
              <a:tabLst>
                <a:tab pos="630238" algn="l"/>
              </a:tabLst>
              <a:defRPr sz="2800" b="1" u="none">
                <a:solidFill>
                  <a:srgbClr val="CC0000"/>
                </a:solidFill>
                <a:latin typeface="Calibri" panose="020F0502020204030204" pitchFamily="34" charset="0"/>
                <a:ea typeface="+mn-ea"/>
                <a:cs typeface="Calibri" panose="020F0502020204030204" pitchFamily="34" charset="0"/>
              </a:defRPr>
            </a:lvl1pPr>
            <a:lvl2pPr eaLnBrk="0" hangingPunct="0">
              <a:defRPr>
                <a:solidFill>
                  <a:srgbClr val="CC0000"/>
                </a:solidFill>
                <a:latin typeface="Frutiger" pitchFamily="2" charset="0"/>
                <a:ea typeface="ＭＳ Ｐゴシック" pitchFamily="1" charset="-128"/>
                <a:cs typeface="ＭＳ Ｐゴシック" pitchFamily="1" charset="-128"/>
              </a:defRPr>
            </a:lvl2pPr>
            <a:lvl3pPr eaLnBrk="0" hangingPunct="0">
              <a:defRPr>
                <a:solidFill>
                  <a:srgbClr val="CC0000"/>
                </a:solidFill>
                <a:latin typeface="Frutiger" pitchFamily="2" charset="0"/>
                <a:ea typeface="ＭＳ Ｐゴシック" pitchFamily="1" charset="-128"/>
                <a:cs typeface="ＭＳ Ｐゴシック" pitchFamily="1" charset="-128"/>
              </a:defRPr>
            </a:lvl3pPr>
            <a:lvl4pPr eaLnBrk="0" hangingPunct="0">
              <a:defRPr>
                <a:solidFill>
                  <a:srgbClr val="CC0000"/>
                </a:solidFill>
                <a:latin typeface="Frutiger" pitchFamily="2" charset="0"/>
                <a:ea typeface="ＭＳ Ｐゴシック" pitchFamily="1" charset="-128"/>
                <a:cs typeface="ＭＳ Ｐゴシック" pitchFamily="1" charset="-128"/>
              </a:defRPr>
            </a:lvl4pPr>
            <a:lvl5pPr eaLnBrk="0" hangingPunct="0">
              <a:defRPr>
                <a:solidFill>
                  <a:srgbClr val="CC0000"/>
                </a:solidFill>
                <a:latin typeface="Frutiger" pitchFamily="2" charset="0"/>
                <a:ea typeface="ＭＳ Ｐゴシック" pitchFamily="1" charset="-128"/>
                <a:cs typeface="ＭＳ Ｐゴシック" pitchFamily="1" charset="-128"/>
              </a:defRPr>
            </a:lvl5pPr>
            <a:lvl6pPr marL="457200" eaLnBrk="0" fontAlgn="base" hangingPunct="0">
              <a:spcBef>
                <a:spcPct val="0"/>
              </a:spcBef>
              <a:spcAft>
                <a:spcPct val="0"/>
              </a:spcAft>
              <a:defRPr>
                <a:solidFill>
                  <a:srgbClr val="CC0000"/>
                </a:solidFill>
                <a:latin typeface="Frutiger" pitchFamily="2" charset="0"/>
              </a:defRPr>
            </a:lvl6pPr>
            <a:lvl7pPr marL="914400" eaLnBrk="0" fontAlgn="base" hangingPunct="0">
              <a:spcBef>
                <a:spcPct val="0"/>
              </a:spcBef>
              <a:spcAft>
                <a:spcPct val="0"/>
              </a:spcAft>
              <a:defRPr>
                <a:solidFill>
                  <a:srgbClr val="CC0000"/>
                </a:solidFill>
                <a:latin typeface="Frutiger" pitchFamily="2" charset="0"/>
              </a:defRPr>
            </a:lvl7pPr>
            <a:lvl8pPr marL="1371600" eaLnBrk="0" fontAlgn="base" hangingPunct="0">
              <a:spcBef>
                <a:spcPct val="0"/>
              </a:spcBef>
              <a:spcAft>
                <a:spcPct val="0"/>
              </a:spcAft>
              <a:defRPr>
                <a:solidFill>
                  <a:srgbClr val="CC0000"/>
                </a:solidFill>
                <a:latin typeface="Frutiger" pitchFamily="2" charset="0"/>
              </a:defRPr>
            </a:lvl8pPr>
            <a:lvl9pPr marL="1828800" eaLnBrk="0" fontAlgn="base" hangingPunct="0">
              <a:spcBef>
                <a:spcPct val="0"/>
              </a:spcBef>
              <a:spcAft>
                <a:spcPct val="0"/>
              </a:spcAft>
              <a:defRPr>
                <a:solidFill>
                  <a:srgbClr val="CC0000"/>
                </a:solidFill>
                <a:latin typeface="Frutiger" pitchFamily="2" charset="0"/>
              </a:defRPr>
            </a:lvl9pPr>
          </a:lstStyle>
          <a:p>
            <a:r>
              <a:rPr lang="it-IT" dirty="0"/>
              <a:t>Bilancio </a:t>
            </a:r>
            <a:r>
              <a:rPr lang="it-IT" dirty="0" smtClean="0"/>
              <a:t>2015: </a:t>
            </a:r>
            <a:r>
              <a:rPr lang="it-IT" dirty="0"/>
              <a:t>entrate extratributarie</a:t>
            </a:r>
          </a:p>
        </p:txBody>
      </p:sp>
      <p:sp>
        <p:nvSpPr>
          <p:cNvPr id="11" name="Rettangolo 4"/>
          <p:cNvSpPr>
            <a:spLocks noChangeArrowheads="1"/>
          </p:cNvSpPr>
          <p:nvPr/>
        </p:nvSpPr>
        <p:spPr bwMode="auto">
          <a:xfrm>
            <a:off x="8185538" y="913383"/>
            <a:ext cx="12680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sz="800" dirty="0"/>
              <a:t>valori  in milioni di euro</a:t>
            </a:r>
          </a:p>
        </p:txBody>
      </p:sp>
      <p:graphicFrame>
        <p:nvGraphicFramePr>
          <p:cNvPr id="7" name="Tabella 6"/>
          <p:cNvGraphicFramePr>
            <a:graphicFrameLocks noGrp="1"/>
          </p:cNvGraphicFramePr>
          <p:nvPr>
            <p:extLst>
              <p:ext uri="{D42A27DB-BD31-4B8C-83A1-F6EECF244321}">
                <p14:modId xmlns:p14="http://schemas.microsoft.com/office/powerpoint/2010/main" val="2807468884"/>
              </p:ext>
            </p:extLst>
          </p:nvPr>
        </p:nvGraphicFramePr>
        <p:xfrm>
          <a:off x="1521396" y="1268760"/>
          <a:ext cx="7932199" cy="3905455"/>
        </p:xfrm>
        <a:graphic>
          <a:graphicData uri="http://schemas.openxmlformats.org/drawingml/2006/table">
            <a:tbl>
              <a:tblPr/>
              <a:tblGrid>
                <a:gridCol w="1173606"/>
                <a:gridCol w="2278178"/>
                <a:gridCol w="1124756"/>
                <a:gridCol w="1129259"/>
                <a:gridCol w="1149444"/>
                <a:gridCol w="1076956"/>
              </a:tblGrid>
              <a:tr h="281116">
                <a:tc>
                  <a:txBody>
                    <a:bodyPr/>
                    <a:lstStyle/>
                    <a:p>
                      <a:pPr algn="l" fontAlgn="t"/>
                      <a:r>
                        <a:rPr lang="it-IT" sz="1500" b="0" i="0" u="none" strike="noStrike" dirty="0">
                          <a:solidFill>
                            <a:srgbClr val="000000"/>
                          </a:solidFill>
                          <a:latin typeface="Calibri" panose="020F0502020204030204" pitchFamily="34" charset="0"/>
                          <a:cs typeface="Calibri" panose="020F0502020204030204" pitchFamily="34" charset="0"/>
                        </a:rPr>
                        <a:t> </a:t>
                      </a:r>
                    </a:p>
                  </a:txBody>
                  <a:tcPr marL="6693" marR="6693" marT="6693" marB="0">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c>
                  <a:txBody>
                    <a:bodyPr/>
                    <a:lstStyle/>
                    <a:p>
                      <a:pPr algn="r" fontAlgn="t"/>
                      <a:r>
                        <a:rPr lang="it-IT" sz="1500" b="1" i="0" u="none" strike="noStrike" dirty="0">
                          <a:solidFill>
                            <a:srgbClr val="000000"/>
                          </a:solidFill>
                          <a:latin typeface="Calibri" panose="020F0502020204030204" pitchFamily="34" charset="0"/>
                          <a:cs typeface="Calibri" panose="020F0502020204030204" pitchFamily="34" charset="0"/>
                        </a:rPr>
                        <a:t> </a:t>
                      </a:r>
                    </a:p>
                  </a:txBody>
                  <a:tcPr marL="6693" marR="6693" marT="6693" marB="0">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c>
                  <a:txBody>
                    <a:bodyPr/>
                    <a:lstStyle/>
                    <a:p>
                      <a:pPr algn="ctr" rtl="0" fontAlgn="b"/>
                      <a:r>
                        <a:rPr lang="it-IT" sz="1500" b="1" i="0" u="none" strike="noStrike" dirty="0">
                          <a:solidFill>
                            <a:srgbClr val="000000"/>
                          </a:solidFill>
                          <a:latin typeface="Calibri" panose="020F0502020204030204" pitchFamily="34" charset="0"/>
                          <a:cs typeface="Calibri" panose="020F0502020204030204" pitchFamily="34" charset="0"/>
                        </a:rPr>
                        <a:t>Consuntivo 2012 </a:t>
                      </a:r>
                    </a:p>
                  </a:txBody>
                  <a:tcPr marL="6693" marR="6693" marT="6693" marB="0" anchor="ctr">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c>
                  <a:txBody>
                    <a:bodyPr/>
                    <a:lstStyle/>
                    <a:p>
                      <a:pPr algn="ctr" rtl="0" fontAlgn="b"/>
                      <a:r>
                        <a:rPr lang="it-IT" sz="1500" b="1" i="0" u="none" strike="noStrike" dirty="0">
                          <a:solidFill>
                            <a:srgbClr val="000000"/>
                          </a:solidFill>
                          <a:latin typeface="Calibri" panose="020F0502020204030204" pitchFamily="34" charset="0"/>
                          <a:cs typeface="Calibri" panose="020F0502020204030204" pitchFamily="34" charset="0"/>
                        </a:rPr>
                        <a:t>Consuntivo 2013</a:t>
                      </a:r>
                    </a:p>
                  </a:txBody>
                  <a:tcPr marL="6693" marR="6693" marT="6693" marB="0" anchor="ctr">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c>
                  <a:txBody>
                    <a:bodyPr/>
                    <a:lstStyle/>
                    <a:p>
                      <a:pPr algn="ctr" rtl="0" fontAlgn="b"/>
                      <a:r>
                        <a:rPr lang="it-IT" sz="1500" b="1" i="0" u="none" strike="noStrike" dirty="0">
                          <a:solidFill>
                            <a:srgbClr val="000000"/>
                          </a:solidFill>
                          <a:latin typeface="Calibri" panose="020F0502020204030204" pitchFamily="34" charset="0"/>
                          <a:cs typeface="Calibri" panose="020F0502020204030204" pitchFamily="34" charset="0"/>
                        </a:rPr>
                        <a:t>Consuntivo </a:t>
                      </a:r>
                      <a:r>
                        <a:rPr lang="it-IT" sz="1500" b="1" i="0" u="none" strike="noStrike" dirty="0" smtClean="0">
                          <a:solidFill>
                            <a:srgbClr val="000000"/>
                          </a:solidFill>
                          <a:latin typeface="Calibri" panose="020F0502020204030204" pitchFamily="34" charset="0"/>
                          <a:cs typeface="Calibri" panose="020F0502020204030204" pitchFamily="34" charset="0"/>
                        </a:rPr>
                        <a:t>2014</a:t>
                      </a:r>
                      <a:endParaRPr lang="it-IT" sz="1500" b="1" i="0" u="none" strike="noStrike" dirty="0">
                        <a:solidFill>
                          <a:srgbClr val="000000"/>
                        </a:solidFill>
                        <a:latin typeface="Calibri" panose="020F0502020204030204" pitchFamily="34" charset="0"/>
                        <a:cs typeface="Calibri" panose="020F0502020204030204" pitchFamily="34" charset="0"/>
                      </a:endParaRPr>
                    </a:p>
                  </a:txBody>
                  <a:tcPr marL="6693" marR="6693" marT="6693" marB="0" anchor="ctr">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c>
                  <a:txBody>
                    <a:bodyPr/>
                    <a:lstStyle/>
                    <a:p>
                      <a:pPr algn="ctr" rtl="0" fontAlgn="b"/>
                      <a:r>
                        <a:rPr lang="it-IT" sz="1500" b="1" i="0" u="none" strike="noStrike" dirty="0">
                          <a:solidFill>
                            <a:srgbClr val="000000"/>
                          </a:solidFill>
                          <a:latin typeface="Calibri" panose="020F0502020204030204" pitchFamily="34" charset="0"/>
                          <a:cs typeface="Calibri" panose="020F0502020204030204" pitchFamily="34" charset="0"/>
                        </a:rPr>
                        <a:t>Previsione </a:t>
                      </a:r>
                      <a:r>
                        <a:rPr lang="it-IT" sz="1500" b="1" i="0" u="none" strike="noStrike" dirty="0" smtClean="0">
                          <a:solidFill>
                            <a:srgbClr val="000000"/>
                          </a:solidFill>
                          <a:latin typeface="Calibri" panose="020F0502020204030204" pitchFamily="34" charset="0"/>
                          <a:cs typeface="Calibri" panose="020F0502020204030204" pitchFamily="34" charset="0"/>
                        </a:rPr>
                        <a:t>2015 </a:t>
                      </a:r>
                      <a:endParaRPr lang="it-IT" sz="1500" b="1" i="0" u="none" strike="noStrike" dirty="0">
                        <a:solidFill>
                          <a:srgbClr val="000000"/>
                        </a:solidFill>
                        <a:latin typeface="Calibri" panose="020F0502020204030204" pitchFamily="34" charset="0"/>
                        <a:cs typeface="Calibri" panose="020F0502020204030204" pitchFamily="34" charset="0"/>
                      </a:endParaRPr>
                    </a:p>
                  </a:txBody>
                  <a:tcPr marL="6693" marR="6693" marT="6693" marB="0" anchor="ctr">
                    <a:lnL>
                      <a:noFill/>
                    </a:lnL>
                    <a:lnR>
                      <a:noFill/>
                    </a:lnR>
                    <a:lnT w="12700" cap="flat" cmpd="sng" algn="ctr">
                      <a:solidFill>
                        <a:srgbClr val="7878DE"/>
                      </a:solidFill>
                      <a:prstDash val="solid"/>
                      <a:round/>
                      <a:headEnd type="none" w="med" len="med"/>
                      <a:tailEnd type="none" w="med" len="med"/>
                    </a:lnT>
                    <a:lnB w="12700" cap="flat" cmpd="sng" algn="ctr">
                      <a:solidFill>
                        <a:srgbClr val="7878DE"/>
                      </a:solidFill>
                      <a:prstDash val="solid"/>
                      <a:round/>
                      <a:headEnd type="none" w="med" len="med"/>
                      <a:tailEnd type="none" w="med" len="med"/>
                    </a:lnB>
                  </a:tcPr>
                </a:tc>
              </a:tr>
              <a:tr h="495300">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Tipologia 1</a:t>
                      </a:r>
                    </a:p>
                  </a:txBody>
                  <a:tcPr marL="6693" marR="6693" marT="6693"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c>
                  <a:txBody>
                    <a:bodyPr/>
                    <a:lstStyle/>
                    <a:p>
                      <a:pPr algn="l" rtl="0" fontAlgn="b"/>
                      <a:r>
                        <a:rPr lang="it-IT" sz="1500" b="0" i="0" u="none" strike="noStrike" dirty="0">
                          <a:solidFill>
                            <a:srgbClr val="000000"/>
                          </a:solidFill>
                          <a:latin typeface="Calibri" panose="020F0502020204030204" pitchFamily="34" charset="0"/>
                          <a:cs typeface="Calibri" panose="020F0502020204030204" pitchFamily="34" charset="0"/>
                        </a:rPr>
                        <a:t>Vendita di beni e servizi e proventi derivanti dalla gestione dei beni</a:t>
                      </a:r>
                    </a:p>
                  </a:txBody>
                  <a:tcPr marL="6693" marR="6693" marT="6693"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c>
                  <a:txBody>
                    <a:bodyPr/>
                    <a:lstStyle/>
                    <a:p>
                      <a:pPr algn="r" rtl="0" fontAlgn="ctr"/>
                      <a:r>
                        <a:rPr lang="it-IT" sz="1500" b="0" i="0" u="none" strike="noStrike">
                          <a:solidFill>
                            <a:srgbClr val="000000"/>
                          </a:solidFill>
                          <a:latin typeface="Calibri" panose="020F0502020204030204" pitchFamily="34" charset="0"/>
                          <a:cs typeface="Calibri" panose="020F0502020204030204" pitchFamily="34" charset="0"/>
                        </a:rPr>
                        <a:t>        584,78 </a:t>
                      </a:r>
                    </a:p>
                  </a:txBody>
                  <a:tcPr marL="6693" marR="6693" marT="6693"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c>
                  <a:txBody>
                    <a:bodyPr/>
                    <a:lstStyle/>
                    <a:p>
                      <a:pPr algn="r" rtl="0" fontAlgn="ctr"/>
                      <a:r>
                        <a:rPr lang="it-IT" sz="1500" b="0" i="0" u="none" strike="noStrike" dirty="0">
                          <a:solidFill>
                            <a:srgbClr val="000000"/>
                          </a:solidFill>
                          <a:latin typeface="Calibri" panose="020F0502020204030204" pitchFamily="34" charset="0"/>
                          <a:cs typeface="Calibri" panose="020F0502020204030204" pitchFamily="34" charset="0"/>
                        </a:rPr>
                        <a:t>         642,05 </a:t>
                      </a:r>
                    </a:p>
                  </a:txBody>
                  <a:tcPr marL="6693" marR="6693" marT="6693"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c>
                  <a:txBody>
                    <a:bodyPr/>
                    <a:lstStyle/>
                    <a:p>
                      <a:pPr marL="0" algn="r" defTabSz="914400" rtl="0" eaLnBrk="1" fontAlgn="ctr"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658,08</a:t>
                      </a:r>
                    </a:p>
                  </a:txBody>
                  <a:tcPr marL="7620" marR="7620" marT="7620"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c>
                  <a:txBody>
                    <a:bodyPr/>
                    <a:lstStyle/>
                    <a:p>
                      <a:pPr marL="0" algn="r" defTabSz="914400" rtl="0" eaLnBrk="1" fontAlgn="ctr"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705,99</a:t>
                      </a:r>
                    </a:p>
                  </a:txBody>
                  <a:tcPr marL="7620" marR="7620" marT="7620" marB="0" anchor="ctr">
                    <a:lnL>
                      <a:noFill/>
                    </a:lnL>
                    <a:lnR>
                      <a:noFill/>
                    </a:lnR>
                    <a:lnT w="12700" cap="flat" cmpd="sng" algn="ctr">
                      <a:solidFill>
                        <a:srgbClr val="7878DE"/>
                      </a:solidFill>
                      <a:prstDash val="solid"/>
                      <a:round/>
                      <a:headEnd type="none" w="med" len="med"/>
                      <a:tailEnd type="none" w="med" len="med"/>
                    </a:lnT>
                    <a:lnB>
                      <a:noFill/>
                    </a:lnB>
                    <a:solidFill>
                      <a:srgbClr val="CCCCFF"/>
                    </a:solidFill>
                  </a:tcPr>
                </a:tc>
              </a:tr>
              <a:tr h="475220">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Tipologia 2</a:t>
                      </a:r>
                    </a:p>
                  </a:txBody>
                  <a:tcPr marL="6693" marR="6693" marT="6693" marB="0" anchor="ctr">
                    <a:lnL>
                      <a:noFill/>
                    </a:lnL>
                    <a:lnR>
                      <a:noFill/>
                    </a:lnR>
                    <a:lnT>
                      <a:noFill/>
                    </a:lnT>
                    <a:lnB>
                      <a:noFill/>
                    </a:lnB>
                  </a:tcPr>
                </a:tc>
                <a:tc>
                  <a:txBody>
                    <a:bodyPr/>
                    <a:lstStyle/>
                    <a:p>
                      <a:pPr algn="l" rtl="0" fontAlgn="b"/>
                      <a:r>
                        <a:rPr lang="it-IT" sz="1500" b="0" i="0" u="none" strike="noStrike" dirty="0">
                          <a:solidFill>
                            <a:srgbClr val="000000"/>
                          </a:solidFill>
                          <a:latin typeface="Calibri" panose="020F0502020204030204" pitchFamily="34" charset="0"/>
                          <a:cs typeface="Calibri" panose="020F0502020204030204" pitchFamily="34" charset="0"/>
                        </a:rPr>
                        <a:t>Proventi derivanti dall'attività di controllo e repressione delle irregolarità e degli illeciti</a:t>
                      </a:r>
                    </a:p>
                  </a:txBody>
                  <a:tcPr marL="6693" marR="6693" marT="6693" marB="0" anchor="ctr">
                    <a:lnL>
                      <a:noFill/>
                    </a:lnL>
                    <a:lnR>
                      <a:noFill/>
                    </a:lnR>
                    <a:lnT>
                      <a:noFill/>
                    </a:lnT>
                    <a:lnB>
                      <a:noFill/>
                    </a:lnB>
                  </a:tcPr>
                </a:tc>
                <a:tc>
                  <a:txBody>
                    <a:bodyPr/>
                    <a:lstStyle/>
                    <a:p>
                      <a:pPr algn="r" rtl="0" fontAlgn="ctr"/>
                      <a:r>
                        <a:rPr lang="it-IT" sz="1500" b="0" i="0" u="none" strike="noStrike" dirty="0">
                          <a:solidFill>
                            <a:srgbClr val="000000"/>
                          </a:solidFill>
                          <a:latin typeface="Calibri" panose="020F0502020204030204" pitchFamily="34" charset="0"/>
                          <a:cs typeface="Calibri" panose="020F0502020204030204" pitchFamily="34" charset="0"/>
                        </a:rPr>
                        <a:t>        435,36 </a:t>
                      </a:r>
                    </a:p>
                  </a:txBody>
                  <a:tcPr marL="6693" marR="6693" marT="6693" marB="0" anchor="ctr">
                    <a:lnL>
                      <a:noFill/>
                    </a:lnL>
                    <a:lnR>
                      <a:noFill/>
                    </a:lnR>
                    <a:lnT>
                      <a:noFill/>
                    </a:lnT>
                    <a:lnB>
                      <a:noFill/>
                    </a:lnB>
                  </a:tcPr>
                </a:tc>
                <a:tc>
                  <a:txBody>
                    <a:bodyPr/>
                    <a:lstStyle/>
                    <a:p>
                      <a:pPr algn="r" rtl="0" fontAlgn="ctr"/>
                      <a:r>
                        <a:rPr lang="it-IT" sz="1500" b="0" i="0" u="none" strike="noStrike" dirty="0">
                          <a:solidFill>
                            <a:srgbClr val="000000"/>
                          </a:solidFill>
                          <a:latin typeface="Calibri" panose="020F0502020204030204" pitchFamily="34" charset="0"/>
                          <a:cs typeface="Calibri" panose="020F0502020204030204" pitchFamily="34" charset="0"/>
                        </a:rPr>
                        <a:t>         410,53 </a:t>
                      </a:r>
                    </a:p>
                  </a:txBody>
                  <a:tcPr marL="6693" marR="6693" marT="6693" marB="0" anchor="ctr">
                    <a:lnL>
                      <a:noFill/>
                    </a:lnL>
                    <a:lnR>
                      <a:noFill/>
                    </a:lnR>
                    <a:lnT>
                      <a:noFill/>
                    </a:lnT>
                    <a:lnB>
                      <a:noFill/>
                    </a:lnB>
                  </a:tcPr>
                </a:tc>
                <a:tc>
                  <a:txBody>
                    <a:bodyPr/>
                    <a:lstStyle/>
                    <a:p>
                      <a:pPr marL="0" algn="r" defTabSz="914400" rtl="0" eaLnBrk="1" fontAlgn="ctr"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350,74</a:t>
                      </a:r>
                    </a:p>
                  </a:txBody>
                  <a:tcPr marL="7620" marR="7620" marT="7620" marB="0" anchor="ctr">
                    <a:lnL>
                      <a:noFill/>
                    </a:lnL>
                    <a:lnR>
                      <a:noFill/>
                    </a:lnR>
                    <a:lnT>
                      <a:noFill/>
                    </a:lnT>
                    <a:lnB>
                      <a:noFill/>
                    </a:lnB>
                  </a:tcPr>
                </a:tc>
                <a:tc>
                  <a:txBody>
                    <a:bodyPr/>
                    <a:lstStyle/>
                    <a:p>
                      <a:pPr marL="0" algn="r" defTabSz="914400" rtl="0" eaLnBrk="1" fontAlgn="ctr"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300,96</a:t>
                      </a:r>
                    </a:p>
                  </a:txBody>
                  <a:tcPr marL="7620" marR="7620" marT="7620" marB="0" anchor="ctr">
                    <a:lnL>
                      <a:noFill/>
                    </a:lnL>
                    <a:lnR>
                      <a:noFill/>
                    </a:lnR>
                    <a:lnT>
                      <a:noFill/>
                    </a:lnT>
                    <a:lnB>
                      <a:noFill/>
                    </a:lnB>
                  </a:tcPr>
                </a:tc>
              </a:tr>
              <a:tr h="261036">
                <a:tc>
                  <a:txBody>
                    <a:bodyPr/>
                    <a:lstStyle/>
                    <a:p>
                      <a:pPr algn="r" rtl="0" fontAlgn="t"/>
                      <a:r>
                        <a:rPr lang="it-IT" sz="1500" b="0" i="1" u="none" strike="noStrike" dirty="0">
                          <a:solidFill>
                            <a:srgbClr val="000000"/>
                          </a:solidFill>
                          <a:latin typeface="Calibri" panose="020F0502020204030204" pitchFamily="34" charset="0"/>
                          <a:cs typeface="Calibri" panose="020F0502020204030204" pitchFamily="34" charset="0"/>
                        </a:rPr>
                        <a:t>di cui: </a:t>
                      </a:r>
                    </a:p>
                  </a:txBody>
                  <a:tcPr marL="6693" marR="6693" marT="6693" marB="0" anchor="ctr">
                    <a:lnL>
                      <a:noFill/>
                    </a:lnL>
                    <a:lnR>
                      <a:noFill/>
                    </a:lnR>
                    <a:lnT>
                      <a:noFill/>
                    </a:lnT>
                    <a:lnB>
                      <a:noFill/>
                    </a:lnB>
                  </a:tcPr>
                </a:tc>
                <a:tc>
                  <a:txBody>
                    <a:bodyPr/>
                    <a:lstStyle/>
                    <a:p>
                      <a:pPr algn="l" rtl="0" fontAlgn="b"/>
                      <a:r>
                        <a:rPr lang="it-IT" sz="1500" b="0" i="1" u="none" strike="noStrike" dirty="0">
                          <a:solidFill>
                            <a:srgbClr val="000000"/>
                          </a:solidFill>
                          <a:latin typeface="Calibri" panose="020F0502020204030204" pitchFamily="34" charset="0"/>
                          <a:cs typeface="Calibri" panose="020F0502020204030204" pitchFamily="34" charset="0"/>
                        </a:rPr>
                        <a:t>Ammende  **</a:t>
                      </a:r>
                    </a:p>
                  </a:txBody>
                  <a:tcPr marL="6693" marR="6693" marT="6693" marB="0" anchor="ctr">
                    <a:lnL>
                      <a:noFill/>
                    </a:lnL>
                    <a:lnR>
                      <a:noFill/>
                    </a:lnR>
                    <a:lnT>
                      <a:noFill/>
                    </a:lnT>
                    <a:lnB>
                      <a:noFill/>
                    </a:lnB>
                  </a:tcPr>
                </a:tc>
                <a:tc>
                  <a:txBody>
                    <a:bodyPr/>
                    <a:lstStyle/>
                    <a:p>
                      <a:pPr algn="r" rtl="0" fontAlgn="ctr"/>
                      <a:r>
                        <a:rPr lang="it-IT" sz="1500" b="0" i="1" u="none" strike="noStrike">
                          <a:solidFill>
                            <a:srgbClr val="000000"/>
                          </a:solidFill>
                          <a:latin typeface="Calibri" panose="020F0502020204030204" pitchFamily="34" charset="0"/>
                          <a:cs typeface="Calibri" panose="020F0502020204030204" pitchFamily="34" charset="0"/>
                        </a:rPr>
                        <a:t>        431,85 </a:t>
                      </a:r>
                    </a:p>
                  </a:txBody>
                  <a:tcPr marL="6693" marR="6693" marT="6693" marB="0" anchor="ctr">
                    <a:lnL>
                      <a:noFill/>
                    </a:lnL>
                    <a:lnR>
                      <a:noFill/>
                    </a:lnR>
                    <a:lnT>
                      <a:noFill/>
                    </a:lnT>
                    <a:lnB>
                      <a:noFill/>
                    </a:lnB>
                  </a:tcPr>
                </a:tc>
                <a:tc>
                  <a:txBody>
                    <a:bodyPr/>
                    <a:lstStyle/>
                    <a:p>
                      <a:pPr algn="r" rtl="0" fontAlgn="ctr"/>
                      <a:r>
                        <a:rPr lang="it-IT" sz="1500" b="0" i="1" u="none" strike="noStrike" dirty="0">
                          <a:solidFill>
                            <a:srgbClr val="000000"/>
                          </a:solidFill>
                          <a:latin typeface="Calibri" panose="020F0502020204030204" pitchFamily="34" charset="0"/>
                          <a:cs typeface="Calibri" panose="020F0502020204030204" pitchFamily="34" charset="0"/>
                        </a:rPr>
                        <a:t>         408,21 </a:t>
                      </a:r>
                    </a:p>
                  </a:txBody>
                  <a:tcPr marL="6693" marR="6693" marT="6693" marB="0" anchor="ctr">
                    <a:lnL>
                      <a:noFill/>
                    </a:lnL>
                    <a:lnR>
                      <a:noFill/>
                    </a:lnR>
                    <a:lnT>
                      <a:noFill/>
                    </a:lnT>
                    <a:lnB>
                      <a:noFill/>
                    </a:lnB>
                  </a:tcPr>
                </a:tc>
                <a:tc>
                  <a:txBody>
                    <a:bodyPr/>
                    <a:lstStyle/>
                    <a:p>
                      <a:pPr marL="0" algn="r" defTabSz="914400" rtl="0" eaLnBrk="1" fontAlgn="ctr"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347,83</a:t>
                      </a:r>
                    </a:p>
                  </a:txBody>
                  <a:tcPr marL="7620" marR="7620" marT="7620" marB="0" anchor="ctr">
                    <a:lnL>
                      <a:noFill/>
                    </a:lnL>
                    <a:lnR>
                      <a:noFill/>
                    </a:lnR>
                    <a:lnT>
                      <a:noFill/>
                    </a:lnT>
                    <a:lnB>
                      <a:noFill/>
                    </a:lnB>
                  </a:tcPr>
                </a:tc>
                <a:tc>
                  <a:txBody>
                    <a:bodyPr/>
                    <a:lstStyle/>
                    <a:p>
                      <a:pPr marL="0" algn="r" defTabSz="914400" rtl="0" eaLnBrk="1" fontAlgn="ctr" latinLnBrk="0" hangingPunct="1"/>
                      <a:r>
                        <a:rPr lang="it-IT" sz="1500" b="0" i="1" u="none" strike="noStrike" kern="1200" dirty="0">
                          <a:solidFill>
                            <a:srgbClr val="000000"/>
                          </a:solidFill>
                          <a:latin typeface="Calibri" panose="020F0502020204030204" pitchFamily="34" charset="0"/>
                          <a:ea typeface="+mn-ea"/>
                          <a:cs typeface="Calibri" panose="020F0502020204030204" pitchFamily="34" charset="0"/>
                        </a:rPr>
                        <a:t>280,00</a:t>
                      </a:r>
                    </a:p>
                  </a:txBody>
                  <a:tcPr marL="7620" marR="7620" marT="7620" marB="0" anchor="ctr">
                    <a:lnL>
                      <a:noFill/>
                    </a:lnL>
                    <a:lnR>
                      <a:noFill/>
                    </a:lnR>
                    <a:lnT>
                      <a:noFill/>
                    </a:lnT>
                    <a:lnB>
                      <a:noFill/>
                    </a:lnB>
                  </a:tcPr>
                </a:tc>
              </a:tr>
              <a:tr h="140558">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Tipologia 3</a:t>
                      </a:r>
                    </a:p>
                  </a:txBody>
                  <a:tcPr marL="6693" marR="6693" marT="6693" marB="0" anchor="ctr">
                    <a:lnL>
                      <a:noFill/>
                    </a:lnL>
                    <a:lnR>
                      <a:noFill/>
                    </a:lnR>
                    <a:lnT>
                      <a:noFill/>
                    </a:lnT>
                    <a:lnB>
                      <a:noFill/>
                    </a:lnB>
                    <a:solidFill>
                      <a:srgbClr val="CCCCFF"/>
                    </a:solidFill>
                  </a:tcPr>
                </a:tc>
                <a:tc>
                  <a:txBody>
                    <a:bodyPr/>
                    <a:lstStyle/>
                    <a:p>
                      <a:pPr algn="l" rtl="0" fontAlgn="b"/>
                      <a:r>
                        <a:rPr lang="it-IT" sz="1500" b="0" i="0" u="none" strike="noStrike" dirty="0">
                          <a:solidFill>
                            <a:srgbClr val="000000"/>
                          </a:solidFill>
                          <a:latin typeface="Calibri" panose="020F0502020204030204" pitchFamily="34" charset="0"/>
                          <a:cs typeface="Calibri" panose="020F0502020204030204" pitchFamily="34" charset="0"/>
                        </a:rPr>
                        <a:t>Interessi attivi *</a:t>
                      </a:r>
                    </a:p>
                  </a:txBody>
                  <a:tcPr marL="6693" marR="6693" marT="6693" marB="0" anchor="ctr">
                    <a:lnL>
                      <a:noFill/>
                    </a:lnL>
                    <a:lnR>
                      <a:noFill/>
                    </a:lnR>
                    <a:lnT>
                      <a:noFill/>
                    </a:lnT>
                    <a:lnB>
                      <a:noFill/>
                    </a:lnB>
                    <a:solidFill>
                      <a:srgbClr val="CCCCFF"/>
                    </a:solidFill>
                  </a:tcPr>
                </a:tc>
                <a:tc>
                  <a:txBody>
                    <a:bodyPr/>
                    <a:lstStyle/>
                    <a:p>
                      <a:pPr algn="r" rtl="0" fontAlgn="ctr"/>
                      <a:r>
                        <a:rPr lang="it-IT" sz="1500" b="0" i="0" u="none" strike="noStrike" dirty="0">
                          <a:solidFill>
                            <a:srgbClr val="000000"/>
                          </a:solidFill>
                          <a:latin typeface="Calibri" panose="020F0502020204030204" pitchFamily="34" charset="0"/>
                          <a:cs typeface="Calibri" panose="020F0502020204030204" pitchFamily="34" charset="0"/>
                        </a:rPr>
                        <a:t>        436,06 </a:t>
                      </a:r>
                    </a:p>
                  </a:txBody>
                  <a:tcPr marL="6693" marR="6693" marT="6693" marB="0" anchor="ctr">
                    <a:lnL>
                      <a:noFill/>
                    </a:lnL>
                    <a:lnR>
                      <a:noFill/>
                    </a:lnR>
                    <a:lnT>
                      <a:noFill/>
                    </a:lnT>
                    <a:lnB>
                      <a:noFill/>
                    </a:lnB>
                    <a:solidFill>
                      <a:srgbClr val="CCCCFF"/>
                    </a:solidFill>
                  </a:tcPr>
                </a:tc>
                <a:tc>
                  <a:txBody>
                    <a:bodyPr/>
                    <a:lstStyle/>
                    <a:p>
                      <a:pPr algn="r" rtl="0" fontAlgn="ctr"/>
                      <a:r>
                        <a:rPr lang="it-IT" sz="1500" b="0" i="0" u="none" strike="noStrike" dirty="0">
                          <a:solidFill>
                            <a:srgbClr val="000000"/>
                          </a:solidFill>
                          <a:latin typeface="Calibri" panose="020F0502020204030204" pitchFamily="34" charset="0"/>
                          <a:cs typeface="Calibri" panose="020F0502020204030204" pitchFamily="34" charset="0"/>
                        </a:rPr>
                        <a:t>           20,90 </a:t>
                      </a:r>
                    </a:p>
                  </a:txBody>
                  <a:tcPr marL="6693" marR="6693" marT="6693" marB="0" anchor="ctr">
                    <a:lnL>
                      <a:noFill/>
                    </a:lnL>
                    <a:lnR>
                      <a:noFill/>
                    </a:lnR>
                    <a:lnT>
                      <a:noFill/>
                    </a:lnT>
                    <a:lnB>
                      <a:noFill/>
                    </a:lnB>
                    <a:solidFill>
                      <a:srgbClr val="CCCCFF"/>
                    </a:solidFill>
                  </a:tcPr>
                </a:tc>
                <a:tc>
                  <a:txBody>
                    <a:bodyPr/>
                    <a:lstStyle/>
                    <a:p>
                      <a:pPr algn="r" rtl="0" fontAlgn="ctr"/>
                      <a:r>
                        <a:rPr lang="it-IT" sz="1500" b="0" i="0" u="none" strike="noStrike" kern="1200" dirty="0">
                          <a:solidFill>
                            <a:srgbClr val="000000"/>
                          </a:solidFill>
                          <a:latin typeface="Calibri" panose="020F0502020204030204" pitchFamily="34" charset="0"/>
                          <a:ea typeface="+mn-ea"/>
                          <a:cs typeface="Calibri" panose="020F0502020204030204" pitchFamily="34" charset="0"/>
                        </a:rPr>
                        <a:t>17,9</a:t>
                      </a:r>
                    </a:p>
                  </a:txBody>
                  <a:tcPr marL="7620" marR="7620" marT="7620" marB="0" anchor="ctr">
                    <a:lnL>
                      <a:noFill/>
                    </a:lnL>
                    <a:lnR>
                      <a:noFill/>
                    </a:lnR>
                    <a:lnT>
                      <a:noFill/>
                    </a:lnT>
                    <a:lnB>
                      <a:noFill/>
                    </a:lnB>
                    <a:solidFill>
                      <a:srgbClr val="CCCCFF"/>
                    </a:solidFill>
                  </a:tcPr>
                </a:tc>
                <a:tc>
                  <a:txBody>
                    <a:bodyPr/>
                    <a:lstStyle/>
                    <a:p>
                      <a:pPr algn="r" rtl="0" fontAlgn="ctr"/>
                      <a:r>
                        <a:rPr lang="it-IT" sz="1500" b="0" i="0" u="none" strike="noStrike" kern="1200">
                          <a:solidFill>
                            <a:srgbClr val="000000"/>
                          </a:solidFill>
                          <a:latin typeface="Calibri" panose="020F0502020204030204" pitchFamily="34" charset="0"/>
                          <a:ea typeface="+mn-ea"/>
                          <a:cs typeface="Calibri" panose="020F0502020204030204" pitchFamily="34" charset="0"/>
                        </a:rPr>
                        <a:t>17,96</a:t>
                      </a:r>
                    </a:p>
                  </a:txBody>
                  <a:tcPr marL="7620" marR="7620" marT="7620" marB="0" anchor="ctr">
                    <a:lnL>
                      <a:noFill/>
                    </a:lnL>
                    <a:lnR>
                      <a:noFill/>
                    </a:lnR>
                    <a:lnT>
                      <a:noFill/>
                    </a:lnT>
                    <a:lnB>
                      <a:noFill/>
                    </a:lnB>
                    <a:solidFill>
                      <a:srgbClr val="CCCCFF"/>
                    </a:solidFill>
                  </a:tcPr>
                </a:tc>
              </a:tr>
              <a:tr h="274423">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Tipologia 4</a:t>
                      </a:r>
                    </a:p>
                  </a:txBody>
                  <a:tcPr marL="6693" marR="6693" marT="6693" marB="0" anchor="ctr">
                    <a:lnL>
                      <a:noFill/>
                    </a:lnL>
                    <a:lnR>
                      <a:noFill/>
                    </a:lnR>
                    <a:lnT>
                      <a:noFill/>
                    </a:lnT>
                    <a:lnB>
                      <a:noFill/>
                    </a:lnB>
                  </a:tcPr>
                </a:tc>
                <a:tc>
                  <a:txBody>
                    <a:bodyPr/>
                    <a:lstStyle/>
                    <a:p>
                      <a:pPr algn="l" rtl="0" fontAlgn="b"/>
                      <a:r>
                        <a:rPr lang="it-IT" sz="1500" b="0" i="0" u="none" strike="noStrike" dirty="0">
                          <a:solidFill>
                            <a:srgbClr val="000000"/>
                          </a:solidFill>
                          <a:latin typeface="Calibri" panose="020F0502020204030204" pitchFamily="34" charset="0"/>
                          <a:cs typeface="Calibri" panose="020F0502020204030204" pitchFamily="34" charset="0"/>
                        </a:rPr>
                        <a:t>Altre entrate da redditi da capitale</a:t>
                      </a:r>
                    </a:p>
                  </a:txBody>
                  <a:tcPr marL="6693" marR="6693" marT="6693" marB="0" anchor="ctr">
                    <a:lnL>
                      <a:noFill/>
                    </a:lnL>
                    <a:lnR>
                      <a:noFill/>
                    </a:lnR>
                    <a:lnT>
                      <a:noFill/>
                    </a:lnT>
                    <a:lnB>
                      <a:noFill/>
                    </a:lnB>
                  </a:tcPr>
                </a:tc>
                <a:tc>
                  <a:txBody>
                    <a:bodyPr/>
                    <a:lstStyle/>
                    <a:p>
                      <a:pPr algn="r" rtl="0" fontAlgn="ctr"/>
                      <a:r>
                        <a:rPr lang="it-IT" sz="1500" b="0" i="0" u="none" strike="noStrike" dirty="0">
                          <a:solidFill>
                            <a:srgbClr val="000000"/>
                          </a:solidFill>
                          <a:latin typeface="Calibri" panose="020F0502020204030204" pitchFamily="34" charset="0"/>
                          <a:cs typeface="Calibri" panose="020F0502020204030204" pitchFamily="34" charset="0"/>
                        </a:rPr>
                        <a:t>          48,81 </a:t>
                      </a:r>
                    </a:p>
                  </a:txBody>
                  <a:tcPr marL="6693" marR="6693" marT="6693" marB="0" anchor="ctr">
                    <a:lnL>
                      <a:noFill/>
                    </a:lnL>
                    <a:lnR>
                      <a:noFill/>
                    </a:lnR>
                    <a:lnT>
                      <a:noFill/>
                    </a:lnT>
                    <a:lnB>
                      <a:noFill/>
                    </a:lnB>
                  </a:tcPr>
                </a:tc>
                <a:tc>
                  <a:txBody>
                    <a:bodyPr/>
                    <a:lstStyle/>
                    <a:p>
                      <a:pPr algn="r" rtl="0" fontAlgn="ctr"/>
                      <a:r>
                        <a:rPr lang="it-IT" sz="1500" b="0" i="0" u="none" strike="noStrike" dirty="0">
                          <a:solidFill>
                            <a:srgbClr val="000000"/>
                          </a:solidFill>
                          <a:latin typeface="Calibri" panose="020F0502020204030204" pitchFamily="34" charset="0"/>
                          <a:cs typeface="Calibri" panose="020F0502020204030204" pitchFamily="34" charset="0"/>
                        </a:rPr>
                        <a:t>           60,09 </a:t>
                      </a:r>
                    </a:p>
                  </a:txBody>
                  <a:tcPr marL="6693" marR="6693" marT="6693" marB="0" anchor="ctr">
                    <a:lnL>
                      <a:noFill/>
                    </a:lnL>
                    <a:lnR>
                      <a:noFill/>
                    </a:lnR>
                    <a:lnT>
                      <a:noFill/>
                    </a:lnT>
                    <a:lnB>
                      <a:noFill/>
                    </a:lnB>
                  </a:tcPr>
                </a:tc>
                <a:tc>
                  <a:txBody>
                    <a:bodyPr/>
                    <a:lstStyle/>
                    <a:p>
                      <a:pPr marL="0" algn="r" defTabSz="914400" rtl="0" eaLnBrk="1" fontAlgn="ctr"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43,1</a:t>
                      </a:r>
                    </a:p>
                  </a:txBody>
                  <a:tcPr marL="7620" marR="7620" marT="7620" marB="0" anchor="ctr">
                    <a:lnL>
                      <a:noFill/>
                    </a:lnL>
                    <a:lnR>
                      <a:noFill/>
                    </a:lnR>
                    <a:lnT>
                      <a:noFill/>
                    </a:lnT>
                    <a:lnB>
                      <a:noFill/>
                    </a:lnB>
                  </a:tcPr>
                </a:tc>
                <a:tc>
                  <a:txBody>
                    <a:bodyPr/>
                    <a:lstStyle/>
                    <a:p>
                      <a:pPr marL="0" algn="r" defTabSz="914400" rtl="0" eaLnBrk="1" fontAlgn="ctr"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101,92</a:t>
                      </a:r>
                    </a:p>
                  </a:txBody>
                  <a:tcPr marL="7620" marR="7620" marT="7620" marB="0" anchor="ctr">
                    <a:lnL>
                      <a:noFill/>
                    </a:lnL>
                    <a:lnR>
                      <a:noFill/>
                    </a:lnR>
                    <a:lnT>
                      <a:noFill/>
                    </a:lnT>
                    <a:lnB>
                      <a:noFill/>
                    </a:lnB>
                  </a:tcPr>
                </a:tc>
              </a:tr>
              <a:tr h="274423">
                <a:tc>
                  <a:txBody>
                    <a:bodyPr/>
                    <a:lstStyle/>
                    <a:p>
                      <a:pPr algn="l" rtl="0" fontAlgn="t"/>
                      <a:r>
                        <a:rPr lang="it-IT" sz="1500" b="0" i="0" u="none" strike="noStrike" dirty="0">
                          <a:solidFill>
                            <a:srgbClr val="000000"/>
                          </a:solidFill>
                          <a:latin typeface="Calibri" panose="020F0502020204030204" pitchFamily="34" charset="0"/>
                          <a:cs typeface="Calibri" panose="020F0502020204030204" pitchFamily="34" charset="0"/>
                        </a:rPr>
                        <a:t>Tipologia 5</a:t>
                      </a:r>
                    </a:p>
                  </a:txBody>
                  <a:tcPr marL="6693" marR="6693" marT="6693" marB="0" anchor="ctr">
                    <a:lnL>
                      <a:noFill/>
                    </a:lnL>
                    <a:lnR>
                      <a:noFill/>
                    </a:lnR>
                    <a:lnT>
                      <a:noFill/>
                    </a:lnT>
                    <a:lnB>
                      <a:noFill/>
                    </a:lnB>
                    <a:solidFill>
                      <a:srgbClr val="CCCCFF"/>
                    </a:solidFill>
                  </a:tcPr>
                </a:tc>
                <a:tc>
                  <a:txBody>
                    <a:bodyPr/>
                    <a:lstStyle/>
                    <a:p>
                      <a:pPr algn="l" rtl="0" fontAlgn="b"/>
                      <a:r>
                        <a:rPr lang="it-IT" sz="1500" b="0" i="0" u="none" strike="noStrike" dirty="0">
                          <a:solidFill>
                            <a:srgbClr val="000000"/>
                          </a:solidFill>
                          <a:latin typeface="Calibri" panose="020F0502020204030204" pitchFamily="34" charset="0"/>
                          <a:cs typeface="Calibri" panose="020F0502020204030204" pitchFamily="34" charset="0"/>
                        </a:rPr>
                        <a:t>Rimborsi e altre entrate correnti</a:t>
                      </a:r>
                    </a:p>
                  </a:txBody>
                  <a:tcPr marL="6693" marR="6693" marT="6693" marB="0" anchor="ctr">
                    <a:lnL>
                      <a:noFill/>
                    </a:lnL>
                    <a:lnR>
                      <a:noFill/>
                    </a:lnR>
                    <a:lnT>
                      <a:noFill/>
                    </a:lnT>
                    <a:lnB>
                      <a:noFill/>
                    </a:lnB>
                    <a:solidFill>
                      <a:srgbClr val="CCCCFF"/>
                    </a:solidFill>
                  </a:tcPr>
                </a:tc>
                <a:tc>
                  <a:txBody>
                    <a:bodyPr/>
                    <a:lstStyle/>
                    <a:p>
                      <a:pPr algn="r" rtl="0" fontAlgn="ctr"/>
                      <a:r>
                        <a:rPr lang="it-IT" sz="1500" b="0" i="0" u="none" strike="noStrike" dirty="0">
                          <a:solidFill>
                            <a:srgbClr val="000000"/>
                          </a:solidFill>
                          <a:latin typeface="Calibri" panose="020F0502020204030204" pitchFamily="34" charset="0"/>
                          <a:cs typeface="Calibri" panose="020F0502020204030204" pitchFamily="34" charset="0"/>
                        </a:rPr>
                        <a:t>          76,14 </a:t>
                      </a:r>
                    </a:p>
                  </a:txBody>
                  <a:tcPr marL="6693" marR="6693" marT="6693" marB="0" anchor="ctr">
                    <a:lnL>
                      <a:noFill/>
                    </a:lnL>
                    <a:lnR>
                      <a:noFill/>
                    </a:lnR>
                    <a:lnT>
                      <a:noFill/>
                    </a:lnT>
                    <a:lnB>
                      <a:noFill/>
                    </a:lnB>
                    <a:solidFill>
                      <a:srgbClr val="CCCCFF"/>
                    </a:solidFill>
                  </a:tcPr>
                </a:tc>
                <a:tc>
                  <a:txBody>
                    <a:bodyPr/>
                    <a:lstStyle/>
                    <a:p>
                      <a:pPr algn="r" rtl="0" fontAlgn="ctr"/>
                      <a:r>
                        <a:rPr lang="it-IT" sz="1500" b="0" i="0" u="none" strike="noStrike" dirty="0">
                          <a:solidFill>
                            <a:srgbClr val="000000"/>
                          </a:solidFill>
                          <a:latin typeface="Calibri" panose="020F0502020204030204" pitchFamily="34" charset="0"/>
                          <a:cs typeface="Calibri" panose="020F0502020204030204" pitchFamily="34" charset="0"/>
                        </a:rPr>
                        <a:t>           83,84 </a:t>
                      </a:r>
                    </a:p>
                  </a:txBody>
                  <a:tcPr marL="6693" marR="6693" marT="6693" marB="0" anchor="ctr">
                    <a:lnL>
                      <a:noFill/>
                    </a:lnL>
                    <a:lnR>
                      <a:noFill/>
                    </a:lnR>
                    <a:lnT>
                      <a:noFill/>
                    </a:lnT>
                    <a:lnB>
                      <a:noFill/>
                    </a:lnB>
                    <a:solidFill>
                      <a:srgbClr val="CCCCFF"/>
                    </a:solidFill>
                  </a:tcPr>
                </a:tc>
                <a:tc>
                  <a:txBody>
                    <a:bodyPr/>
                    <a:lstStyle/>
                    <a:p>
                      <a:pPr marL="0" algn="r" defTabSz="914400" rtl="0" eaLnBrk="1" fontAlgn="ctr"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104,69</a:t>
                      </a:r>
                    </a:p>
                  </a:txBody>
                  <a:tcPr marL="7620" marR="7620" marT="7620" marB="0" anchor="ctr">
                    <a:lnL>
                      <a:noFill/>
                    </a:lnL>
                    <a:lnR>
                      <a:noFill/>
                    </a:lnR>
                    <a:lnT>
                      <a:noFill/>
                    </a:lnT>
                    <a:lnB>
                      <a:noFill/>
                    </a:lnB>
                    <a:solidFill>
                      <a:srgbClr val="CCCCFF"/>
                    </a:solidFill>
                  </a:tcPr>
                </a:tc>
                <a:tc>
                  <a:txBody>
                    <a:bodyPr/>
                    <a:lstStyle/>
                    <a:p>
                      <a:pPr marL="0" algn="r" defTabSz="914400" rtl="0" eaLnBrk="1" fontAlgn="ctr" latinLnBrk="0" hangingPunct="1"/>
                      <a:r>
                        <a:rPr lang="it-IT" sz="1500" b="0" i="0" u="none" strike="noStrike" kern="1200" dirty="0">
                          <a:solidFill>
                            <a:srgbClr val="000000"/>
                          </a:solidFill>
                          <a:latin typeface="Calibri" panose="020F0502020204030204" pitchFamily="34" charset="0"/>
                          <a:ea typeface="+mn-ea"/>
                          <a:cs typeface="Calibri" panose="020F0502020204030204" pitchFamily="34" charset="0"/>
                        </a:rPr>
                        <a:t>211,8</a:t>
                      </a:r>
                    </a:p>
                  </a:txBody>
                  <a:tcPr marL="7620" marR="7620" marT="7620" marB="0" anchor="ctr">
                    <a:lnL>
                      <a:noFill/>
                    </a:lnL>
                    <a:lnR>
                      <a:noFill/>
                    </a:lnR>
                    <a:lnT>
                      <a:noFill/>
                    </a:lnT>
                    <a:lnB>
                      <a:noFill/>
                    </a:lnB>
                    <a:solidFill>
                      <a:srgbClr val="CCCCFF"/>
                    </a:solidFill>
                  </a:tcPr>
                </a:tc>
              </a:tr>
              <a:tr h="402934">
                <a:tc gridSpan="2">
                  <a:txBody>
                    <a:bodyPr/>
                    <a:lstStyle/>
                    <a:p>
                      <a:pPr algn="r" rtl="0" fontAlgn="b"/>
                      <a:r>
                        <a:rPr lang="it-IT" sz="1500" b="1" i="0" u="none" strike="noStrike" dirty="0">
                          <a:solidFill>
                            <a:srgbClr val="000000"/>
                          </a:solidFill>
                          <a:latin typeface="Calibri" panose="020F0502020204030204" pitchFamily="34" charset="0"/>
                          <a:cs typeface="Calibri" panose="020F0502020204030204" pitchFamily="34" charset="0"/>
                        </a:rPr>
                        <a:t>Totale </a:t>
                      </a:r>
                    </a:p>
                  </a:txBody>
                  <a:tcPr marL="6693" marR="6693" marT="6693"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it-IT"/>
                    </a:p>
                  </a:txBody>
                  <a:tcPr/>
                </a:tc>
                <a:tc>
                  <a:txBody>
                    <a:bodyPr/>
                    <a:lstStyle/>
                    <a:p>
                      <a:pPr algn="r" rtl="0" fontAlgn="b"/>
                      <a:r>
                        <a:rPr lang="it-IT" sz="1500" b="1" i="0" u="none" strike="noStrike" dirty="0">
                          <a:solidFill>
                            <a:srgbClr val="000000"/>
                          </a:solidFill>
                          <a:latin typeface="Calibri" panose="020F0502020204030204" pitchFamily="34" charset="0"/>
                          <a:cs typeface="Calibri" panose="020F0502020204030204" pitchFamily="34" charset="0"/>
                        </a:rPr>
                        <a:t>    1.581,15 </a:t>
                      </a:r>
                    </a:p>
                  </a:txBody>
                  <a:tcPr marL="6693" marR="6693" marT="6693"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rtl="0" fontAlgn="b"/>
                      <a:r>
                        <a:rPr lang="it-IT" sz="1500" b="1" i="0" u="none" strike="noStrike" kern="1200" dirty="0">
                          <a:solidFill>
                            <a:srgbClr val="000000"/>
                          </a:solidFill>
                          <a:latin typeface="Calibri" panose="020F0502020204030204" pitchFamily="34" charset="0"/>
                          <a:ea typeface="+mn-ea"/>
                          <a:cs typeface="Calibri" panose="020F0502020204030204" pitchFamily="34" charset="0"/>
                        </a:rPr>
                        <a:t>     1.217,41 </a:t>
                      </a:r>
                    </a:p>
                  </a:txBody>
                  <a:tcPr marL="6693" marR="6693" marT="6693"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it-IT" sz="1500" b="1" i="0" u="none" strike="noStrike" kern="1200" dirty="0">
                          <a:solidFill>
                            <a:srgbClr val="000000"/>
                          </a:solidFill>
                          <a:latin typeface="Calibri" panose="020F0502020204030204" pitchFamily="34" charset="0"/>
                          <a:ea typeface="+mn-ea"/>
                          <a:cs typeface="Calibri" panose="020F0502020204030204" pitchFamily="34" charset="0"/>
                        </a:rPr>
                        <a:t>1.174,51</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rtl="0" fontAlgn="b"/>
                      <a:r>
                        <a:rPr lang="it-IT" sz="1500" b="1" i="0" u="none" strike="noStrike" kern="1200" dirty="0">
                          <a:solidFill>
                            <a:srgbClr val="000000"/>
                          </a:solidFill>
                          <a:latin typeface="Calibri" panose="020F0502020204030204" pitchFamily="34" charset="0"/>
                          <a:ea typeface="+mn-ea"/>
                          <a:cs typeface="Calibri" panose="020F0502020204030204" pitchFamily="34" charset="0"/>
                        </a:rPr>
                        <a:t>1.338,63</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CasellaDiTesto 8"/>
          <p:cNvSpPr txBox="1"/>
          <p:nvPr/>
        </p:nvSpPr>
        <p:spPr>
          <a:xfrm>
            <a:off x="1393062" y="5589240"/>
            <a:ext cx="8060531" cy="830997"/>
          </a:xfrm>
          <a:prstGeom prst="rect">
            <a:avLst/>
          </a:prstGeom>
          <a:noFill/>
        </p:spPr>
        <p:txBody>
          <a:bodyPr wrap="square" rtlCol="0">
            <a:spAutoFit/>
          </a:bodyPr>
          <a:lstStyle/>
          <a:p>
            <a:r>
              <a:rPr lang="it-IT" sz="1200" b="1" u="none" dirty="0" smtClean="0">
                <a:latin typeface="Calibri" panose="020F0502020204030204" pitchFamily="34" charset="0"/>
                <a:cs typeface="Calibri" panose="020F0502020204030204" pitchFamily="34" charset="0"/>
              </a:rPr>
              <a:t>Al netto delle poste vincolate</a:t>
            </a:r>
          </a:p>
          <a:p>
            <a:r>
              <a:rPr lang="it-IT" sz="1200" u="none" dirty="0" smtClean="0">
                <a:latin typeface="Calibri" panose="020F0502020204030204" pitchFamily="34" charset="0"/>
                <a:cs typeface="Calibri" panose="020F0502020204030204" pitchFamily="34" charset="0"/>
              </a:rPr>
              <a:t>*Il dato 2012 include </a:t>
            </a:r>
            <a:r>
              <a:rPr lang="it-IT" sz="1200" u="none" dirty="0" smtClean="0">
                <a:latin typeface="Calibri" panose="020F0502020204030204" pitchFamily="34" charset="0"/>
                <a:cs typeface="Calibri" panose="020F0502020204030204" pitchFamily="34" charset="0"/>
              </a:rPr>
              <a:t> una posta straor</a:t>
            </a:r>
            <a:r>
              <a:rPr lang="it-IT" sz="1200" u="none" dirty="0" smtClean="0">
                <a:latin typeface="Calibri" panose="020F0502020204030204" pitchFamily="34" charset="0"/>
                <a:cs typeface="Calibri" panose="020F0502020204030204" pitchFamily="34" charset="0"/>
              </a:rPr>
              <a:t>dinaria d</a:t>
            </a:r>
            <a:r>
              <a:rPr lang="it-IT" sz="1200" u="none" dirty="0" smtClean="0">
                <a:latin typeface="Calibri" panose="020F0502020204030204" pitchFamily="34" charset="0"/>
                <a:cs typeface="Calibri" panose="020F0502020204030204" pitchFamily="34" charset="0"/>
              </a:rPr>
              <a:t>i </a:t>
            </a:r>
            <a:r>
              <a:rPr lang="it-IT" sz="1200" u="none" dirty="0" smtClean="0">
                <a:latin typeface="Calibri" panose="020F0502020204030204" pitchFamily="34" charset="0"/>
                <a:cs typeface="Calibri" panose="020F0502020204030204" pitchFamily="34" charset="0"/>
              </a:rPr>
              <a:t>415 </a:t>
            </a:r>
            <a:r>
              <a:rPr lang="it-IT" sz="1200" u="none" dirty="0" err="1" smtClean="0">
                <a:latin typeface="Calibri" panose="020F0502020204030204" pitchFamily="34" charset="0"/>
                <a:cs typeface="Calibri" panose="020F0502020204030204" pitchFamily="34" charset="0"/>
              </a:rPr>
              <a:t>mil</a:t>
            </a:r>
            <a:r>
              <a:rPr lang="it-IT" sz="1200" u="none" dirty="0" smtClean="0">
                <a:latin typeface="Calibri" panose="020F0502020204030204" pitchFamily="34" charset="0"/>
                <a:cs typeface="Calibri" panose="020F0502020204030204" pitchFamily="34" charset="0"/>
              </a:rPr>
              <a:t> € </a:t>
            </a:r>
          </a:p>
          <a:p>
            <a:r>
              <a:rPr lang="it-IT" sz="1200" u="none" dirty="0" smtClean="0">
                <a:latin typeface="Calibri" panose="020F0502020204030204" pitchFamily="34" charset="0"/>
                <a:cs typeface="Calibri" panose="020F0502020204030204" pitchFamily="34" charset="0"/>
              </a:rPr>
              <a:t>**  nel periodo 2012-2014, per effetto dell'applicazione dei nuovi principi contabili, le previsioni di entrata (ed i correlati accantonamenti a Fondo Crediti di dubbia Esigibilità) sono incrementate per contabilizzazione ruoli sanzioni esercizi precedenti</a:t>
            </a:r>
            <a:endParaRPr lang="it-IT" sz="1200" u="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7210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185912" y="116632"/>
            <a:ext cx="8553435" cy="523220"/>
          </a:xfrm>
          <a:prstGeom prst="rect">
            <a:avLst/>
          </a:prstGeom>
          <a:noFill/>
        </p:spPr>
        <p:txBody>
          <a:bodyPr wrap="square" rtlCol="0">
            <a:spAutoFit/>
          </a:bodyPr>
          <a:lstStyle>
            <a:defPPr>
              <a:defRPr lang="en-US"/>
            </a:defPPr>
            <a:lvl1pPr eaLnBrk="0" hangingPunct="0">
              <a:tabLst>
                <a:tab pos="630238" algn="l"/>
              </a:tabLst>
              <a:defRPr sz="2800" b="1" u="none">
                <a:solidFill>
                  <a:srgbClr val="CC0000"/>
                </a:solidFill>
                <a:latin typeface="Calibri" panose="020F0502020204030204" pitchFamily="34" charset="0"/>
                <a:ea typeface="+mn-ea"/>
                <a:cs typeface="Calibri" panose="020F0502020204030204" pitchFamily="34" charset="0"/>
              </a:defRPr>
            </a:lvl1pPr>
            <a:lvl2pPr eaLnBrk="0" hangingPunct="0">
              <a:defRPr>
                <a:solidFill>
                  <a:srgbClr val="CC0000"/>
                </a:solidFill>
                <a:latin typeface="Frutiger" pitchFamily="2" charset="0"/>
                <a:ea typeface="ＭＳ Ｐゴシック" pitchFamily="1" charset="-128"/>
                <a:cs typeface="ＭＳ Ｐゴシック" pitchFamily="1" charset="-128"/>
              </a:defRPr>
            </a:lvl2pPr>
            <a:lvl3pPr eaLnBrk="0" hangingPunct="0">
              <a:defRPr>
                <a:solidFill>
                  <a:srgbClr val="CC0000"/>
                </a:solidFill>
                <a:latin typeface="Frutiger" pitchFamily="2" charset="0"/>
                <a:ea typeface="ＭＳ Ｐゴシック" pitchFamily="1" charset="-128"/>
                <a:cs typeface="ＭＳ Ｐゴシック" pitchFamily="1" charset="-128"/>
              </a:defRPr>
            </a:lvl3pPr>
            <a:lvl4pPr eaLnBrk="0" hangingPunct="0">
              <a:defRPr>
                <a:solidFill>
                  <a:srgbClr val="CC0000"/>
                </a:solidFill>
                <a:latin typeface="Frutiger" pitchFamily="2" charset="0"/>
                <a:ea typeface="ＭＳ Ｐゴシック" pitchFamily="1" charset="-128"/>
                <a:cs typeface="ＭＳ Ｐゴシック" pitchFamily="1" charset="-128"/>
              </a:defRPr>
            </a:lvl4pPr>
            <a:lvl5pPr eaLnBrk="0" hangingPunct="0">
              <a:defRPr>
                <a:solidFill>
                  <a:srgbClr val="CC0000"/>
                </a:solidFill>
                <a:latin typeface="Frutiger" pitchFamily="2" charset="0"/>
                <a:ea typeface="ＭＳ Ｐゴシック" pitchFamily="1" charset="-128"/>
                <a:cs typeface="ＭＳ Ｐゴシック" pitchFamily="1" charset="-128"/>
              </a:defRPr>
            </a:lvl5pPr>
            <a:lvl6pPr marL="457200" eaLnBrk="0" fontAlgn="base" hangingPunct="0">
              <a:spcBef>
                <a:spcPct val="0"/>
              </a:spcBef>
              <a:spcAft>
                <a:spcPct val="0"/>
              </a:spcAft>
              <a:defRPr>
                <a:solidFill>
                  <a:srgbClr val="CC0000"/>
                </a:solidFill>
                <a:latin typeface="Frutiger" pitchFamily="2" charset="0"/>
              </a:defRPr>
            </a:lvl6pPr>
            <a:lvl7pPr marL="914400" eaLnBrk="0" fontAlgn="base" hangingPunct="0">
              <a:spcBef>
                <a:spcPct val="0"/>
              </a:spcBef>
              <a:spcAft>
                <a:spcPct val="0"/>
              </a:spcAft>
              <a:defRPr>
                <a:solidFill>
                  <a:srgbClr val="CC0000"/>
                </a:solidFill>
                <a:latin typeface="Frutiger" pitchFamily="2" charset="0"/>
              </a:defRPr>
            </a:lvl7pPr>
            <a:lvl8pPr marL="1371600" eaLnBrk="0" fontAlgn="base" hangingPunct="0">
              <a:spcBef>
                <a:spcPct val="0"/>
              </a:spcBef>
              <a:spcAft>
                <a:spcPct val="0"/>
              </a:spcAft>
              <a:defRPr>
                <a:solidFill>
                  <a:srgbClr val="CC0000"/>
                </a:solidFill>
                <a:latin typeface="Frutiger" pitchFamily="2" charset="0"/>
              </a:defRPr>
            </a:lvl8pPr>
            <a:lvl9pPr marL="1828800" eaLnBrk="0" fontAlgn="base" hangingPunct="0">
              <a:spcBef>
                <a:spcPct val="0"/>
              </a:spcBef>
              <a:spcAft>
                <a:spcPct val="0"/>
              </a:spcAft>
              <a:defRPr>
                <a:solidFill>
                  <a:srgbClr val="CC0000"/>
                </a:solidFill>
                <a:latin typeface="Frutiger" pitchFamily="2" charset="0"/>
              </a:defRPr>
            </a:lvl9pPr>
          </a:lstStyle>
          <a:p>
            <a:r>
              <a:rPr lang="it-IT" dirty="0"/>
              <a:t>Bilancio </a:t>
            </a:r>
            <a:r>
              <a:rPr lang="it-IT" dirty="0" smtClean="0"/>
              <a:t>2015: </a:t>
            </a:r>
            <a:r>
              <a:rPr lang="it-IT" dirty="0"/>
              <a:t>dividendi</a:t>
            </a:r>
          </a:p>
        </p:txBody>
      </p:sp>
      <p:sp>
        <p:nvSpPr>
          <p:cNvPr id="11" name="Rettangolo 4"/>
          <p:cNvSpPr>
            <a:spLocks noChangeArrowheads="1"/>
          </p:cNvSpPr>
          <p:nvPr/>
        </p:nvSpPr>
        <p:spPr bwMode="auto">
          <a:xfrm>
            <a:off x="8185538" y="913383"/>
            <a:ext cx="12680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sz="800" dirty="0"/>
              <a:t>valori  in milioni di euro</a:t>
            </a:r>
          </a:p>
        </p:txBody>
      </p:sp>
      <p:graphicFrame>
        <p:nvGraphicFramePr>
          <p:cNvPr id="4" name="Tabella 3"/>
          <p:cNvGraphicFramePr>
            <a:graphicFrameLocks noGrp="1"/>
          </p:cNvGraphicFramePr>
          <p:nvPr>
            <p:extLst>
              <p:ext uri="{D42A27DB-BD31-4B8C-83A1-F6EECF244321}">
                <p14:modId xmlns:p14="http://schemas.microsoft.com/office/powerpoint/2010/main" val="3390857683"/>
              </p:ext>
            </p:extLst>
          </p:nvPr>
        </p:nvGraphicFramePr>
        <p:xfrm>
          <a:off x="1185910" y="1484783"/>
          <a:ext cx="7511506" cy="3888433"/>
        </p:xfrm>
        <a:graphic>
          <a:graphicData uri="http://schemas.openxmlformats.org/drawingml/2006/table">
            <a:tbl>
              <a:tblPr/>
              <a:tblGrid>
                <a:gridCol w="1865402"/>
                <a:gridCol w="1181608"/>
                <a:gridCol w="1152128"/>
                <a:gridCol w="1368152"/>
                <a:gridCol w="1944216"/>
              </a:tblGrid>
              <a:tr h="969761">
                <a:tc>
                  <a:txBody>
                    <a:bodyPr/>
                    <a:lstStyle/>
                    <a:p>
                      <a:pPr algn="l" fontAlgn="ctr"/>
                      <a:r>
                        <a:rPr lang="it-IT" sz="2000" b="1" i="0" u="none" strike="noStrike" dirty="0">
                          <a:solidFill>
                            <a:srgbClr val="000000"/>
                          </a:solidFill>
                          <a:latin typeface="Calibri" panose="020F0502020204030204" pitchFamily="34" charset="0"/>
                          <a:cs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800" b="1" i="0" u="none" strike="noStrike" dirty="0">
                          <a:solidFill>
                            <a:srgbClr val="000000"/>
                          </a:solidFill>
                          <a:latin typeface="Calibri" panose="020F0502020204030204" pitchFamily="34" charset="0"/>
                          <a:cs typeface="Calibri" panose="020F0502020204030204" pitchFamily="34" charset="0"/>
                        </a:rPr>
                        <a:t>Consuntivo 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it-IT" sz="1800" b="1" i="0" u="none" strike="noStrike" dirty="0">
                          <a:solidFill>
                            <a:srgbClr val="000000"/>
                          </a:solidFill>
                          <a:latin typeface="Calibri" panose="020F0502020204030204" pitchFamily="34" charset="0"/>
                          <a:cs typeface="Calibri" panose="020F0502020204030204" pitchFamily="34" charset="0"/>
                        </a:rPr>
                        <a:t>Consuntivo 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it-IT" sz="1800" b="1" i="0" u="none" strike="noStrike" dirty="0" smtClean="0">
                          <a:solidFill>
                            <a:srgbClr val="000000"/>
                          </a:solidFill>
                          <a:latin typeface="Calibri" panose="020F0502020204030204" pitchFamily="34" charset="0"/>
                          <a:cs typeface="Calibri" panose="020F0502020204030204" pitchFamily="34" charset="0"/>
                        </a:rPr>
                        <a:t>Consuntivo 2014</a:t>
                      </a:r>
                      <a:endParaRPr lang="it-IT" sz="1800" b="1"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it-IT" sz="1800" b="1" i="0" u="none" strike="noStrike" dirty="0">
                          <a:solidFill>
                            <a:srgbClr val="000000"/>
                          </a:solidFill>
                          <a:latin typeface="Calibri" panose="020F0502020204030204" pitchFamily="34" charset="0"/>
                          <a:cs typeface="Calibri" panose="020F0502020204030204" pitchFamily="34" charset="0"/>
                        </a:rPr>
                        <a:t>Previsioni 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461790">
                <a:tc>
                  <a:txBody>
                    <a:bodyPr/>
                    <a:lstStyle/>
                    <a:p>
                      <a:pPr algn="ctr" rtl="0" fontAlgn="ctr"/>
                      <a:r>
                        <a:rPr lang="it-IT" sz="2000" b="1" i="0" u="none" strike="noStrike" dirty="0">
                          <a:solidFill>
                            <a:srgbClr val="000000"/>
                          </a:solidFill>
                          <a:latin typeface="Calibri" panose="020F0502020204030204" pitchFamily="34" charset="0"/>
                          <a:cs typeface="Calibri" panose="020F0502020204030204" pitchFamily="34" charset="0"/>
                        </a:rPr>
                        <a:t>SEA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smtClean="0">
                          <a:solidFill>
                            <a:srgbClr val="000000"/>
                          </a:solidFill>
                          <a:latin typeface="Calibri" panose="020F0502020204030204" pitchFamily="34" charset="0"/>
                          <a:cs typeface="Calibri" panose="020F0502020204030204" pitchFamily="34" charset="0"/>
                        </a:rPr>
                        <a:t>15,0 </a:t>
                      </a:r>
                      <a:endParaRPr lang="it-IT" sz="20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smtClean="0">
                          <a:solidFill>
                            <a:srgbClr val="000000"/>
                          </a:solidFill>
                          <a:latin typeface="Calibri" panose="020F0502020204030204" pitchFamily="34" charset="0"/>
                          <a:cs typeface="Calibri" panose="020F0502020204030204" pitchFamily="34" charset="0"/>
                        </a:rPr>
                        <a:t>14,6 </a:t>
                      </a:r>
                      <a:endParaRPr lang="it-IT" sz="20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a:solidFill>
                            <a:srgbClr val="000000"/>
                          </a:solidFill>
                          <a:effectLst/>
                          <a:latin typeface="Calibri" panose="020F0502020204030204" pitchFamily="34" charset="0"/>
                          <a:cs typeface="Calibri" panose="020F0502020204030204" pitchFamily="34" charset="0"/>
                        </a:rPr>
                        <a:t>14,50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a:solidFill>
                            <a:srgbClr val="000000"/>
                          </a:solidFill>
                          <a:effectLst/>
                          <a:latin typeface="Calibri" panose="020F0502020204030204" pitchFamily="34" charset="0"/>
                          <a:cs typeface="Calibri" panose="020F0502020204030204" pitchFamily="34" charset="0"/>
                        </a:rPr>
                        <a:t>58,90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790">
                <a:tc>
                  <a:txBody>
                    <a:bodyPr/>
                    <a:lstStyle/>
                    <a:p>
                      <a:pPr algn="ctr" rtl="0" fontAlgn="ctr"/>
                      <a:r>
                        <a:rPr lang="it-IT" sz="2000" b="1" i="0" u="none" strike="noStrike" dirty="0">
                          <a:solidFill>
                            <a:srgbClr val="000000"/>
                          </a:solidFill>
                          <a:latin typeface="Calibri" panose="020F0502020204030204" pitchFamily="34" charset="0"/>
                          <a:cs typeface="Calibri" panose="020F0502020204030204" pitchFamily="34" charset="0"/>
                        </a:rPr>
                        <a:t>A2A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smtClean="0">
                          <a:solidFill>
                            <a:srgbClr val="000000"/>
                          </a:solidFill>
                          <a:latin typeface="Calibri" panose="020F0502020204030204" pitchFamily="34" charset="0"/>
                          <a:cs typeface="Calibri" panose="020F0502020204030204" pitchFamily="34" charset="0"/>
                        </a:rPr>
                        <a:t>11,3 </a:t>
                      </a:r>
                      <a:endParaRPr lang="it-IT" sz="20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smtClean="0">
                          <a:solidFill>
                            <a:srgbClr val="000000"/>
                          </a:solidFill>
                          <a:latin typeface="Calibri" panose="020F0502020204030204" pitchFamily="34" charset="0"/>
                          <a:cs typeface="Calibri" panose="020F0502020204030204" pitchFamily="34" charset="0"/>
                        </a:rPr>
                        <a:t>22,5 </a:t>
                      </a:r>
                      <a:endParaRPr lang="it-IT" sz="20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a:solidFill>
                            <a:srgbClr val="000000"/>
                          </a:solidFill>
                          <a:effectLst/>
                          <a:latin typeface="Calibri" panose="020F0502020204030204" pitchFamily="34" charset="0"/>
                          <a:cs typeface="Calibri" panose="020F0502020204030204" pitchFamily="34" charset="0"/>
                        </a:rPr>
                        <a:t>28,60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a:solidFill>
                            <a:srgbClr val="000000"/>
                          </a:solidFill>
                          <a:effectLst/>
                          <a:latin typeface="Calibri" panose="020F0502020204030204" pitchFamily="34" charset="0"/>
                          <a:cs typeface="Calibri" panose="020F0502020204030204" pitchFamily="34" charset="0"/>
                        </a:rPr>
                        <a:t>26,00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790">
                <a:tc>
                  <a:txBody>
                    <a:bodyPr/>
                    <a:lstStyle/>
                    <a:p>
                      <a:pPr algn="ctr" rtl="0" fontAlgn="ctr"/>
                      <a:r>
                        <a:rPr lang="it-IT" sz="2000" b="1" i="0" u="none" strike="noStrike" dirty="0">
                          <a:solidFill>
                            <a:srgbClr val="000000"/>
                          </a:solidFill>
                          <a:latin typeface="Calibri" panose="020F0502020204030204" pitchFamily="34" charset="0"/>
                          <a:cs typeface="Calibri" panose="020F0502020204030204" pitchFamily="34" charset="0"/>
                        </a:rPr>
                        <a:t>ATM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smtClean="0">
                          <a:solidFill>
                            <a:srgbClr val="000000"/>
                          </a:solidFill>
                          <a:latin typeface="Calibri" panose="020F0502020204030204" pitchFamily="34" charset="0"/>
                          <a:cs typeface="Calibri" panose="020F0502020204030204" pitchFamily="34" charset="0"/>
                        </a:rPr>
                        <a:t>20,0 </a:t>
                      </a:r>
                      <a:endParaRPr lang="it-IT" sz="20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smtClean="0">
                          <a:solidFill>
                            <a:srgbClr val="000000"/>
                          </a:solidFill>
                          <a:latin typeface="Calibri" panose="020F0502020204030204" pitchFamily="34" charset="0"/>
                          <a:cs typeface="Calibri" panose="020F0502020204030204" pitchFamily="34" charset="0"/>
                        </a:rPr>
                        <a:t>22,9 </a:t>
                      </a:r>
                      <a:endParaRPr lang="it-IT" sz="20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a:solidFill>
                            <a:srgbClr val="000000"/>
                          </a:solidFill>
                          <a:effectLst/>
                          <a:latin typeface="Calibri" panose="020F0502020204030204" pitchFamily="34" charset="0"/>
                          <a:cs typeface="Calibri" panose="020F0502020204030204" pitchFamily="34" charset="0"/>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a:solidFill>
                            <a:srgbClr val="000000"/>
                          </a:solidFill>
                          <a:effectLst/>
                          <a:latin typeface="Calibri" panose="020F0502020204030204" pitchFamily="34" charset="0"/>
                          <a:cs typeface="Calibri" panose="020F0502020204030204" pitchFamily="34" charset="0"/>
                        </a:rPr>
                        <a:t>15,00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790">
                <a:tc>
                  <a:txBody>
                    <a:bodyPr/>
                    <a:lstStyle/>
                    <a:p>
                      <a:pPr algn="ctr" rtl="0" fontAlgn="ctr"/>
                      <a:r>
                        <a:rPr lang="it-IT" sz="2000" b="1" i="0" u="none" strike="noStrike" dirty="0">
                          <a:solidFill>
                            <a:srgbClr val="000000"/>
                          </a:solidFill>
                          <a:latin typeface="Calibri" panose="020F0502020204030204" pitchFamily="34" charset="0"/>
                          <a:cs typeface="Calibri" panose="020F0502020204030204" pitchFamily="34" charset="0"/>
                        </a:rPr>
                        <a:t>MM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it-IT" sz="2000" b="0" i="0" u="none" strike="noStrike" dirty="0" smtClean="0">
                          <a:solidFill>
                            <a:srgbClr val="000000"/>
                          </a:solidFill>
                          <a:effectLst/>
                          <a:latin typeface="Calibri" panose="020F0502020204030204" pitchFamily="34" charset="0"/>
                          <a:cs typeface="Calibri" panose="020F0502020204030204" pitchFamily="34" charset="0"/>
                        </a:rPr>
                        <a:t>0,00</a:t>
                      </a:r>
                      <a:r>
                        <a:rPr lang="it-IT" sz="2000" b="0" i="0" u="none" strike="noStrike" dirty="0" smtClean="0">
                          <a:solidFill>
                            <a:srgbClr val="000000"/>
                          </a:solidFill>
                          <a:latin typeface="Calibri" panose="020F0502020204030204" pitchFamily="34" charset="0"/>
                          <a:cs typeface="Calibri" panose="020F0502020204030204" pitchFamily="34" charset="0"/>
                        </a:rPr>
                        <a:t>   </a:t>
                      </a:r>
                      <a:endParaRPr lang="it-IT" sz="20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it-IT" sz="2000" b="0" i="0" u="none" strike="noStrike" dirty="0" smtClean="0">
                          <a:solidFill>
                            <a:srgbClr val="000000"/>
                          </a:solidFill>
                          <a:effectLst/>
                          <a:latin typeface="Calibri" panose="020F0502020204030204" pitchFamily="34" charset="0"/>
                          <a:cs typeface="Calibri" panose="020F0502020204030204" pitchFamily="34" charset="0"/>
                        </a:rPr>
                        <a:t>0,00</a:t>
                      </a:r>
                      <a:r>
                        <a:rPr lang="it-IT" sz="2000" b="0" i="0" u="none" strike="noStrike" dirty="0" smtClean="0">
                          <a:solidFill>
                            <a:srgbClr val="000000"/>
                          </a:solidFill>
                          <a:latin typeface="Calibri" panose="020F0502020204030204" pitchFamily="34" charset="0"/>
                          <a:cs typeface="Calibri" panose="020F0502020204030204" pitchFamily="34" charset="0"/>
                        </a:rPr>
                        <a:t>   </a:t>
                      </a:r>
                      <a:endParaRPr lang="it-IT" sz="20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a:solidFill>
                            <a:srgbClr val="000000"/>
                          </a:solidFill>
                          <a:effectLst/>
                          <a:latin typeface="Calibri" panose="020F0502020204030204" pitchFamily="34" charset="0"/>
                          <a:cs typeface="Calibri" panose="020F0502020204030204" pitchFamily="34" charset="0"/>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a:solidFill>
                            <a:srgbClr val="000000"/>
                          </a:solidFill>
                          <a:effectLst/>
                          <a:latin typeface="Calibri" panose="020F0502020204030204" pitchFamily="34" charset="0"/>
                          <a:cs typeface="Calibri" panose="020F0502020204030204" pitchFamily="34" charset="0"/>
                        </a:rPr>
                        <a:t>2,00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790">
                <a:tc>
                  <a:txBody>
                    <a:bodyPr/>
                    <a:lstStyle/>
                    <a:p>
                      <a:pPr algn="ctr" rtl="0" fontAlgn="ctr"/>
                      <a:r>
                        <a:rPr lang="it-IT" sz="2000" b="1" i="0" u="none" strike="noStrike" dirty="0">
                          <a:solidFill>
                            <a:srgbClr val="000000"/>
                          </a:solidFill>
                          <a:latin typeface="Calibri" panose="020F0502020204030204" pitchFamily="34" charset="0"/>
                          <a:cs typeface="Calibri" panose="020F0502020204030204" pitchFamily="34" charset="0"/>
                        </a:rPr>
                        <a:t>altri dividendi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smtClean="0">
                          <a:solidFill>
                            <a:srgbClr val="000000"/>
                          </a:solidFill>
                          <a:latin typeface="Calibri" panose="020F0502020204030204" pitchFamily="34" charset="0"/>
                          <a:cs typeface="Calibri" panose="020F0502020204030204" pitchFamily="34" charset="0"/>
                        </a:rPr>
                        <a:t>2,5 </a:t>
                      </a:r>
                      <a:endParaRPr lang="it-IT" sz="20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smtClean="0">
                          <a:solidFill>
                            <a:srgbClr val="000000"/>
                          </a:solidFill>
                          <a:latin typeface="Calibri" panose="020F0502020204030204" pitchFamily="34" charset="0"/>
                          <a:cs typeface="Calibri" panose="020F0502020204030204" pitchFamily="34" charset="0"/>
                        </a:rPr>
                        <a:t>0,0 </a:t>
                      </a:r>
                      <a:endParaRPr lang="it-IT" sz="20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a:solidFill>
                            <a:srgbClr val="000000"/>
                          </a:solidFill>
                          <a:effectLst/>
                          <a:latin typeface="Calibri" panose="020F0502020204030204" pitchFamily="34" charset="0"/>
                          <a:cs typeface="Calibri" panose="020F0502020204030204" pitchFamily="34" charset="0"/>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it-IT" sz="2000" b="0" i="0" u="none" strike="noStrike" dirty="0">
                          <a:solidFill>
                            <a:srgbClr val="000000"/>
                          </a:solidFill>
                          <a:effectLst/>
                          <a:latin typeface="Calibri" panose="020F0502020204030204" pitchFamily="34" charset="0"/>
                          <a:cs typeface="Calibri" panose="020F0502020204030204" pitchFamily="34" charset="0"/>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9722">
                <a:tc>
                  <a:txBody>
                    <a:bodyPr/>
                    <a:lstStyle/>
                    <a:p>
                      <a:pPr algn="ctr" rtl="0" fontAlgn="ctr"/>
                      <a:r>
                        <a:rPr lang="it-IT" sz="2000" b="1" i="0" u="none" strike="noStrike" dirty="0">
                          <a:solidFill>
                            <a:srgbClr val="000000"/>
                          </a:solidFill>
                          <a:latin typeface="Calibri" panose="020F0502020204030204" pitchFamily="34" charset="0"/>
                          <a:cs typeface="Calibri" panose="020F0502020204030204" pitchFamily="34" charset="0"/>
                        </a:rPr>
                        <a:t>Totale dividendi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it-IT" sz="2000" b="1" i="0" u="none" strike="noStrike">
                          <a:solidFill>
                            <a:srgbClr val="000000"/>
                          </a:solidFill>
                          <a:latin typeface="Calibri" panose="020F0502020204030204" pitchFamily="34" charset="0"/>
                          <a:cs typeface="Calibri" panose="020F0502020204030204" pitchFamily="34" charset="0"/>
                        </a:rPr>
                        <a:t>48,8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it-IT" sz="2000" b="1" i="0" u="none" strike="noStrike">
                          <a:solidFill>
                            <a:srgbClr val="000000"/>
                          </a:solidFill>
                          <a:latin typeface="Calibri" panose="020F0502020204030204" pitchFamily="34" charset="0"/>
                          <a:cs typeface="Calibri" panose="020F0502020204030204" pitchFamily="34" charset="0"/>
                        </a:rPr>
                        <a:t>60,1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it-IT" sz="2000" b="1" i="0" u="none" strike="noStrike">
                          <a:solidFill>
                            <a:srgbClr val="000000"/>
                          </a:solidFill>
                          <a:effectLst/>
                          <a:latin typeface="Calibri" panose="020F0502020204030204" pitchFamily="34" charset="0"/>
                          <a:cs typeface="Calibri" panose="020F0502020204030204" pitchFamily="34" charset="0"/>
                        </a:rPr>
                        <a:t>43,1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it-IT" sz="2000" b="1" i="0" u="none" strike="noStrike" dirty="0">
                          <a:solidFill>
                            <a:srgbClr val="000000"/>
                          </a:solidFill>
                          <a:effectLst/>
                          <a:latin typeface="Calibri" panose="020F0502020204030204" pitchFamily="34" charset="0"/>
                          <a:cs typeface="Calibri" panose="020F0502020204030204" pitchFamily="34" charset="0"/>
                        </a:rPr>
                        <a:t>101,9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9609065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194832" y="188640"/>
            <a:ext cx="8553435" cy="553998"/>
          </a:xfrm>
          <a:prstGeom prst="rect">
            <a:avLst/>
          </a:prstGeom>
          <a:noFill/>
        </p:spPr>
        <p:txBody>
          <a:bodyPr wrap="square" rtlCol="0">
            <a:spAutoFit/>
          </a:bodyPr>
          <a:lstStyle>
            <a:defPPr>
              <a:defRPr lang="en-US"/>
            </a:defPPr>
            <a:lvl1pPr eaLnBrk="0" hangingPunct="0">
              <a:tabLst>
                <a:tab pos="630238" algn="l"/>
              </a:tabLst>
              <a:defRPr sz="2800" b="1" u="none">
                <a:solidFill>
                  <a:srgbClr val="CC0000"/>
                </a:solidFill>
                <a:latin typeface="Calibri" panose="020F0502020204030204" pitchFamily="34" charset="0"/>
                <a:ea typeface="+mn-ea"/>
                <a:cs typeface="Calibri" panose="020F0502020204030204" pitchFamily="34" charset="0"/>
              </a:defRPr>
            </a:lvl1pPr>
            <a:lvl2pPr eaLnBrk="0" hangingPunct="0">
              <a:defRPr>
                <a:solidFill>
                  <a:srgbClr val="CC0000"/>
                </a:solidFill>
                <a:latin typeface="Frutiger" pitchFamily="2" charset="0"/>
                <a:ea typeface="ＭＳ Ｐゴシック" pitchFamily="1" charset="-128"/>
                <a:cs typeface="ＭＳ Ｐゴシック" pitchFamily="1" charset="-128"/>
              </a:defRPr>
            </a:lvl2pPr>
            <a:lvl3pPr eaLnBrk="0" hangingPunct="0">
              <a:defRPr>
                <a:solidFill>
                  <a:srgbClr val="CC0000"/>
                </a:solidFill>
                <a:latin typeface="Frutiger" pitchFamily="2" charset="0"/>
                <a:ea typeface="ＭＳ Ｐゴシック" pitchFamily="1" charset="-128"/>
                <a:cs typeface="ＭＳ Ｐゴシック" pitchFamily="1" charset="-128"/>
              </a:defRPr>
            </a:lvl3pPr>
            <a:lvl4pPr eaLnBrk="0" hangingPunct="0">
              <a:defRPr>
                <a:solidFill>
                  <a:srgbClr val="CC0000"/>
                </a:solidFill>
                <a:latin typeface="Frutiger" pitchFamily="2" charset="0"/>
                <a:ea typeface="ＭＳ Ｐゴシック" pitchFamily="1" charset="-128"/>
                <a:cs typeface="ＭＳ Ｐゴシック" pitchFamily="1" charset="-128"/>
              </a:defRPr>
            </a:lvl4pPr>
            <a:lvl5pPr eaLnBrk="0" hangingPunct="0">
              <a:defRPr>
                <a:solidFill>
                  <a:srgbClr val="CC0000"/>
                </a:solidFill>
                <a:latin typeface="Frutiger" pitchFamily="2" charset="0"/>
                <a:ea typeface="ＭＳ Ｐゴシック" pitchFamily="1" charset="-128"/>
                <a:cs typeface="ＭＳ Ｐゴシック" pitchFamily="1" charset="-128"/>
              </a:defRPr>
            </a:lvl5pPr>
            <a:lvl6pPr marL="457200" eaLnBrk="0" fontAlgn="base" hangingPunct="0">
              <a:spcBef>
                <a:spcPct val="0"/>
              </a:spcBef>
              <a:spcAft>
                <a:spcPct val="0"/>
              </a:spcAft>
              <a:defRPr>
                <a:solidFill>
                  <a:srgbClr val="CC0000"/>
                </a:solidFill>
                <a:latin typeface="Frutiger" pitchFamily="2" charset="0"/>
              </a:defRPr>
            </a:lvl6pPr>
            <a:lvl7pPr marL="914400" eaLnBrk="0" fontAlgn="base" hangingPunct="0">
              <a:spcBef>
                <a:spcPct val="0"/>
              </a:spcBef>
              <a:spcAft>
                <a:spcPct val="0"/>
              </a:spcAft>
              <a:defRPr>
                <a:solidFill>
                  <a:srgbClr val="CC0000"/>
                </a:solidFill>
                <a:latin typeface="Frutiger" pitchFamily="2" charset="0"/>
              </a:defRPr>
            </a:lvl7pPr>
            <a:lvl8pPr marL="1371600" eaLnBrk="0" fontAlgn="base" hangingPunct="0">
              <a:spcBef>
                <a:spcPct val="0"/>
              </a:spcBef>
              <a:spcAft>
                <a:spcPct val="0"/>
              </a:spcAft>
              <a:defRPr>
                <a:solidFill>
                  <a:srgbClr val="CC0000"/>
                </a:solidFill>
                <a:latin typeface="Frutiger" pitchFamily="2" charset="0"/>
              </a:defRPr>
            </a:lvl8pPr>
            <a:lvl9pPr marL="1828800" eaLnBrk="0" fontAlgn="base" hangingPunct="0">
              <a:spcBef>
                <a:spcPct val="0"/>
              </a:spcBef>
              <a:spcAft>
                <a:spcPct val="0"/>
              </a:spcAft>
              <a:defRPr>
                <a:solidFill>
                  <a:srgbClr val="CC0000"/>
                </a:solidFill>
                <a:latin typeface="Frutiger" pitchFamily="2" charset="0"/>
              </a:defRPr>
            </a:lvl9pPr>
          </a:lstStyle>
          <a:p>
            <a:r>
              <a:rPr lang="it-IT" sz="3000" dirty="0"/>
              <a:t>Bilancio </a:t>
            </a:r>
            <a:r>
              <a:rPr lang="it-IT" sz="3000" dirty="0" smtClean="0"/>
              <a:t>2015: </a:t>
            </a:r>
            <a:r>
              <a:rPr lang="it-IT" sz="3000" dirty="0"/>
              <a:t>entrate straordinarie</a:t>
            </a:r>
          </a:p>
        </p:txBody>
      </p:sp>
      <p:sp>
        <p:nvSpPr>
          <p:cNvPr id="11" name="Rettangolo 4"/>
          <p:cNvSpPr>
            <a:spLocks noChangeArrowheads="1"/>
          </p:cNvSpPr>
          <p:nvPr/>
        </p:nvSpPr>
        <p:spPr bwMode="auto">
          <a:xfrm>
            <a:off x="8185538" y="913383"/>
            <a:ext cx="12680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sz="800" dirty="0"/>
              <a:t>valori  in milioni di euro</a:t>
            </a:r>
          </a:p>
        </p:txBody>
      </p:sp>
      <p:graphicFrame>
        <p:nvGraphicFramePr>
          <p:cNvPr id="4" name="Tabella 3"/>
          <p:cNvGraphicFramePr>
            <a:graphicFrameLocks noGrp="1"/>
          </p:cNvGraphicFramePr>
          <p:nvPr>
            <p:extLst>
              <p:ext uri="{D42A27DB-BD31-4B8C-83A1-F6EECF244321}">
                <p14:modId xmlns:p14="http://schemas.microsoft.com/office/powerpoint/2010/main" val="435518527"/>
              </p:ext>
            </p:extLst>
          </p:nvPr>
        </p:nvGraphicFramePr>
        <p:xfrm>
          <a:off x="1064567" y="1700808"/>
          <a:ext cx="8136905" cy="4030958"/>
        </p:xfrm>
        <a:graphic>
          <a:graphicData uri="http://schemas.openxmlformats.org/drawingml/2006/table">
            <a:tbl>
              <a:tblPr/>
              <a:tblGrid>
                <a:gridCol w="1667648"/>
                <a:gridCol w="1075129"/>
                <a:gridCol w="1097111"/>
                <a:gridCol w="1097111"/>
                <a:gridCol w="1097111"/>
                <a:gridCol w="1097111"/>
                <a:gridCol w="1005684"/>
              </a:tblGrid>
              <a:tr h="496926">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1" i="0" u="none" strike="noStrike" dirty="0">
                          <a:solidFill>
                            <a:srgbClr val="000000"/>
                          </a:solidFill>
                          <a:latin typeface="Calibri" panose="020F0502020204030204" pitchFamily="34" charset="0"/>
                          <a:cs typeface="Calibri" panose="020F0502020204030204" pitchFamily="34" charset="0"/>
                        </a:rPr>
                        <a:t>Consuntivo 2010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it-IT" sz="1400" b="1" i="0" u="none" strike="noStrike" dirty="0">
                          <a:solidFill>
                            <a:srgbClr val="000000"/>
                          </a:solidFill>
                          <a:latin typeface="Calibri" panose="020F0502020204030204" pitchFamily="34" charset="0"/>
                          <a:cs typeface="Calibri" panose="020F0502020204030204" pitchFamily="34" charset="0"/>
                        </a:rPr>
                        <a:t>Consuntivo 2011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it-IT" sz="1400" b="1" i="0" u="none" strike="noStrike" dirty="0">
                          <a:solidFill>
                            <a:srgbClr val="000000"/>
                          </a:solidFill>
                          <a:latin typeface="Calibri" panose="020F0502020204030204" pitchFamily="34" charset="0"/>
                          <a:cs typeface="Calibri" panose="020F0502020204030204" pitchFamily="34" charset="0"/>
                        </a:rPr>
                        <a:t>Consuntivo 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it-IT" sz="1400" b="1" i="0" u="none" strike="noStrike" dirty="0">
                          <a:solidFill>
                            <a:srgbClr val="000000"/>
                          </a:solidFill>
                          <a:latin typeface="Calibri" panose="020F0502020204030204" pitchFamily="34" charset="0"/>
                          <a:cs typeface="Calibri" panose="020F0502020204030204" pitchFamily="34" charset="0"/>
                        </a:rPr>
                        <a:t>Consuntivo 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it-IT" sz="1400" b="1" i="0" u="none" strike="noStrike" dirty="0" smtClean="0">
                          <a:solidFill>
                            <a:srgbClr val="000000"/>
                          </a:solidFill>
                          <a:latin typeface="Calibri" panose="020F0502020204030204" pitchFamily="34" charset="0"/>
                          <a:cs typeface="Calibri" panose="020F0502020204030204" pitchFamily="34" charset="0"/>
                        </a:rPr>
                        <a:t>Consuntivo 2014</a:t>
                      </a:r>
                      <a:endParaRPr lang="it-IT" sz="1400" b="1"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it-IT" sz="1400" b="1" i="0" u="none" strike="noStrike" dirty="0">
                          <a:solidFill>
                            <a:srgbClr val="000000"/>
                          </a:solidFill>
                          <a:latin typeface="Calibri" panose="020F0502020204030204" pitchFamily="34" charset="0"/>
                          <a:cs typeface="Calibri" panose="020F0502020204030204" pitchFamily="34" charset="0"/>
                        </a:rPr>
                        <a:t>Previsioni 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441710">
                <a:tc>
                  <a:txBody>
                    <a:bodyPr/>
                    <a:lstStyle/>
                    <a:p>
                      <a:pPr algn="l" rtl="0" fontAlgn="ctr"/>
                      <a:r>
                        <a:rPr lang="it-IT" sz="1400" b="0" i="0" u="none" strike="noStrike" dirty="0">
                          <a:solidFill>
                            <a:srgbClr val="000000"/>
                          </a:solidFill>
                          <a:latin typeface="Calibri" panose="020F0502020204030204" pitchFamily="34" charset="0"/>
                          <a:cs typeface="Calibri" panose="020F0502020204030204" pitchFamily="34" charset="0"/>
                        </a:rPr>
                        <a:t>Plusvalenze a parte corrente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a:solidFill>
                            <a:srgbClr val="000000"/>
                          </a:solidFill>
                          <a:latin typeface="Calibri" panose="020F0502020204030204" pitchFamily="34" charset="0"/>
                          <a:cs typeface="Calibri" panose="020F0502020204030204" pitchFamily="34" charset="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effectLst/>
                          <a:latin typeface="Calibri" panose="020F0502020204030204" pitchFamily="34" charset="0"/>
                          <a:cs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1" i="0" u="none" strike="noStrike" dirty="0">
                          <a:solidFill>
                            <a:srgbClr val="000000"/>
                          </a:solidFill>
                          <a:effectLst/>
                          <a:latin typeface="Calibri" panose="020F0502020204030204" pitchFamily="34" charset="0"/>
                          <a:cs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411">
                <a:tc>
                  <a:txBody>
                    <a:bodyPr/>
                    <a:lstStyle/>
                    <a:p>
                      <a:pPr algn="l" rtl="0" fontAlgn="ctr"/>
                      <a:r>
                        <a:rPr lang="it-IT" sz="1400" b="0" i="0" u="none" strike="noStrike" dirty="0">
                          <a:solidFill>
                            <a:srgbClr val="000000"/>
                          </a:solidFill>
                          <a:latin typeface="Calibri" panose="020F0502020204030204" pitchFamily="34" charset="0"/>
                          <a:cs typeface="Calibri" panose="020F0502020204030204" pitchFamily="34" charset="0"/>
                        </a:rPr>
                        <a:t>Oneri urbanizzazione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a:solidFill>
                            <a:srgbClr val="000000"/>
                          </a:solidFill>
                          <a:effectLst/>
                          <a:latin typeface="Calibri" panose="020F0502020204030204" pitchFamily="34" charset="0"/>
                          <a:cs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1" i="0" u="none" strike="noStrike" dirty="0">
                          <a:solidFill>
                            <a:srgbClr val="000000"/>
                          </a:solidFill>
                          <a:effectLst/>
                          <a:latin typeface="Calibri" panose="020F0502020204030204" pitchFamily="34" charset="0"/>
                          <a:cs typeface="Calibri" panose="020F0502020204030204" pitchFamily="34" charset="0"/>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7112">
                <a:tc>
                  <a:txBody>
                    <a:bodyPr/>
                    <a:lstStyle/>
                    <a:p>
                      <a:pPr algn="l" rtl="0" fontAlgn="ctr"/>
                      <a:r>
                        <a:rPr lang="it-IT" sz="1400" b="0" i="0" u="none" strike="noStrike" dirty="0">
                          <a:solidFill>
                            <a:srgbClr val="000000"/>
                          </a:solidFill>
                          <a:latin typeface="Calibri" panose="020F0502020204030204" pitchFamily="34" charset="0"/>
                          <a:cs typeface="Calibri" panose="020F0502020204030204" pitchFamily="34" charset="0"/>
                        </a:rPr>
                        <a:t>Dividendi straordinari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a:solidFill>
                            <a:srgbClr val="000000"/>
                          </a:solidFill>
                          <a:latin typeface="Calibri" panose="020F0502020204030204" pitchFamily="34" charset="0"/>
                          <a:cs typeface="Calibri" panose="020F0502020204030204" pitchFamily="34" charset="0"/>
                        </a:rPr>
                        <a:t>116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129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a:solidFill>
                            <a:srgbClr val="000000"/>
                          </a:solidFill>
                          <a:latin typeface="Calibri" panose="020F0502020204030204" pitchFamily="34" charset="0"/>
                          <a:cs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effectLst/>
                          <a:latin typeface="Calibri" panose="020F0502020204030204" pitchFamily="34" charset="0"/>
                          <a:cs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1" i="0" u="none" strike="noStrike" dirty="0" smtClean="0">
                          <a:solidFill>
                            <a:srgbClr val="000000"/>
                          </a:solidFill>
                          <a:effectLst/>
                          <a:latin typeface="Calibri" panose="020F0502020204030204" pitchFamily="34" charset="0"/>
                          <a:cs typeface="Calibri" panose="020F0502020204030204" pitchFamily="34" charset="0"/>
                        </a:rPr>
                        <a:t>44</a:t>
                      </a:r>
                      <a:endParaRPr lang="it-IT" sz="14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855">
                <a:tc>
                  <a:txBody>
                    <a:bodyPr/>
                    <a:lstStyle/>
                    <a:p>
                      <a:pPr algn="l" rtl="0" fontAlgn="ctr"/>
                      <a:r>
                        <a:rPr lang="it-IT" sz="1400" b="0" i="0" u="none" strike="noStrike">
                          <a:solidFill>
                            <a:srgbClr val="000000"/>
                          </a:solidFill>
                          <a:latin typeface="Calibri" panose="020F0502020204030204" pitchFamily="34" charset="0"/>
                          <a:cs typeface="Calibri" panose="020F0502020204030204" pitchFamily="34" charset="0"/>
                        </a:rPr>
                        <a:t>Derivati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a:solidFill>
                            <a:srgbClr val="000000"/>
                          </a:solidFill>
                          <a:latin typeface="Calibri" panose="020F0502020204030204" pitchFamily="34" charset="0"/>
                          <a:cs typeface="Calibri" panose="020F050202020403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effectLst/>
                          <a:latin typeface="Calibri" panose="020F0502020204030204" pitchFamily="34" charset="0"/>
                          <a:cs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1" i="0" u="none" strike="noStrike" dirty="0">
                          <a:solidFill>
                            <a:srgbClr val="000000"/>
                          </a:solidFill>
                          <a:effectLst/>
                          <a:latin typeface="Calibri" panose="020F0502020204030204" pitchFamily="34" charset="0"/>
                          <a:cs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7261">
                <a:tc>
                  <a:txBody>
                    <a:bodyPr/>
                    <a:lstStyle/>
                    <a:p>
                      <a:pPr algn="l" rtl="0" fontAlgn="ctr"/>
                      <a:r>
                        <a:rPr lang="it-IT" sz="1400" b="0" i="0" u="none" strike="noStrike" dirty="0" smtClean="0">
                          <a:solidFill>
                            <a:srgbClr val="000000"/>
                          </a:solidFill>
                          <a:latin typeface="Calibri" panose="020F0502020204030204" pitchFamily="34" charset="0"/>
                          <a:cs typeface="Calibri" panose="020F0502020204030204" pitchFamily="34" charset="0"/>
                        </a:rPr>
                        <a:t>Avanzo </a:t>
                      </a:r>
                      <a:r>
                        <a:rPr lang="it-IT" sz="1400" b="0" i="0" u="none" strike="noStrike" dirty="0">
                          <a:solidFill>
                            <a:srgbClr val="000000"/>
                          </a:solidFill>
                          <a:latin typeface="Calibri" panose="020F0502020204030204" pitchFamily="34" charset="0"/>
                          <a:cs typeface="Calibri" panose="020F0502020204030204" pitchFamily="34" charset="0"/>
                        </a:rPr>
                        <a:t>di amministrazione applicato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a:solidFill>
                            <a:srgbClr val="000000"/>
                          </a:solidFill>
                          <a:effectLst/>
                          <a:latin typeface="Calibri" panose="020F0502020204030204" pitchFamily="34" charset="0"/>
                          <a:cs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1" i="0" u="none" strike="noStrike" dirty="0">
                          <a:solidFill>
                            <a:srgbClr val="000000"/>
                          </a:solidFill>
                          <a:effectLst/>
                          <a:latin typeface="Calibri" panose="020F0502020204030204" pitchFamily="34" charset="0"/>
                          <a:cs typeface="Calibri" panose="020F0502020204030204" pitchFamily="34" charset="0"/>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4839">
                <a:tc>
                  <a:txBody>
                    <a:bodyPr/>
                    <a:lstStyle/>
                    <a:p>
                      <a:pPr algn="l" rtl="0" fontAlgn="ctr"/>
                      <a:r>
                        <a:rPr lang="it-IT" sz="1400" b="0" i="0" u="none" strike="noStrike" dirty="0">
                          <a:solidFill>
                            <a:srgbClr val="000000"/>
                          </a:solidFill>
                          <a:latin typeface="Calibri" panose="020F0502020204030204" pitchFamily="34" charset="0"/>
                          <a:cs typeface="Calibri" panose="020F0502020204030204" pitchFamily="34" charset="0"/>
                        </a:rPr>
                        <a:t>Patto di Stabilità Nazionale Orizzontale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a:solidFill>
                            <a:srgbClr val="000000"/>
                          </a:solidFill>
                          <a:latin typeface="Calibri" panose="020F0502020204030204" pitchFamily="34" charset="0"/>
                          <a:cs typeface="Calibri" panose="020F0502020204030204" pitchFamily="34" charset="0"/>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effectLst/>
                          <a:latin typeface="Calibri" panose="020F0502020204030204" pitchFamily="34" charset="0"/>
                          <a:cs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1" i="0" u="none" strike="noStrike" dirty="0">
                          <a:solidFill>
                            <a:srgbClr val="000000"/>
                          </a:solidFill>
                          <a:effectLst/>
                          <a:latin typeface="Calibri" panose="020F0502020204030204" pitchFamily="34" charset="0"/>
                          <a:cs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483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sz="1400" b="1" i="0" u="none" strike="noStrike" dirty="0" smtClean="0">
                          <a:solidFill>
                            <a:srgbClr val="000000"/>
                          </a:solidFill>
                          <a:latin typeface="Calibri" panose="020F0502020204030204" pitchFamily="34" charset="0"/>
                          <a:cs typeface="Calibri" panose="020F0502020204030204" pitchFamily="34" charset="0"/>
                        </a:rPr>
                        <a:t>Contributo Evento EXPO</a:t>
                      </a:r>
                      <a:endParaRPr lang="it-IT" sz="14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a:solidFill>
                            <a:srgbClr val="000000"/>
                          </a:solidFill>
                          <a:latin typeface="Calibri" panose="020F0502020204030204" pitchFamily="34" charset="0"/>
                          <a:cs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it-IT" sz="1400" b="0" i="0" u="none" strike="noStrike" dirty="0" smtClean="0">
                        <a:solidFill>
                          <a:srgbClr val="000000"/>
                        </a:solidFill>
                        <a:latin typeface="Calibri" panose="020F0502020204030204" pitchFamily="34" charset="0"/>
                        <a:cs typeface="Calibri" panose="020F050202020403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b="0" i="0" u="none" strike="noStrike" dirty="0" smtClean="0">
                          <a:solidFill>
                            <a:srgbClr val="000000"/>
                          </a:solidFill>
                          <a:latin typeface="Calibri" panose="020F0502020204030204" pitchFamily="34" charset="0"/>
                          <a:cs typeface="Calibri" panose="020F0502020204030204" pitchFamily="34" charset="0"/>
                        </a:rPr>
                        <a:t>0</a:t>
                      </a:r>
                    </a:p>
                    <a:p>
                      <a:pPr algn="ctr" rtl="0" fontAlgn="ctr"/>
                      <a:endParaRPr lang="it-IT" sz="14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it-IT" sz="1400" b="0" i="0" u="none" strike="noStrike" dirty="0" smtClean="0">
                        <a:solidFill>
                          <a:srgbClr val="000000"/>
                        </a:solidFill>
                        <a:latin typeface="Calibri" panose="020F0502020204030204" pitchFamily="34" charset="0"/>
                        <a:cs typeface="Calibri" panose="020F050202020403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b="0" i="0" u="none" strike="noStrike" dirty="0" smtClean="0">
                          <a:solidFill>
                            <a:srgbClr val="000000"/>
                          </a:solidFill>
                          <a:latin typeface="Calibri" panose="020F0502020204030204" pitchFamily="34" charset="0"/>
                          <a:cs typeface="Calibri" panose="020F0502020204030204" pitchFamily="34" charset="0"/>
                        </a:rPr>
                        <a:t>0</a:t>
                      </a:r>
                    </a:p>
                    <a:p>
                      <a:pPr algn="ctr" rtl="0" fontAlgn="ctr"/>
                      <a:endParaRPr lang="it-IT" sz="1400" b="0" i="0" u="none" strike="noStrike" dirty="0">
                        <a:solidFill>
                          <a:srgbClr val="000000"/>
                        </a:solidFill>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it-IT" sz="1400" b="0" i="0" u="none" strike="noStrike" dirty="0" smtClean="0">
                          <a:solidFill>
                            <a:srgbClr val="000000"/>
                          </a:solidFill>
                          <a:effectLst/>
                          <a:latin typeface="Calibri" panose="020F0502020204030204" pitchFamily="34" charset="0"/>
                          <a:cs typeface="Calibri" panose="020F0502020204030204" pitchFamily="34" charset="0"/>
                        </a:rPr>
                        <a:t>25</a:t>
                      </a:r>
                      <a:endParaRPr lang="it-IT" sz="1400" b="0"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it-IT" sz="1400" b="1" i="0" u="none" strike="noStrike" dirty="0" smtClean="0">
                        <a:solidFill>
                          <a:srgbClr val="000000"/>
                        </a:solidFill>
                        <a:latin typeface="Calibri" panose="020F0502020204030204" pitchFamily="34" charset="0"/>
                        <a:cs typeface="Calibri" panose="020F050202020403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it-IT" sz="1400" b="1" i="0" u="none" strike="noStrike" dirty="0" smtClean="0">
                          <a:solidFill>
                            <a:srgbClr val="000000"/>
                          </a:solidFill>
                          <a:latin typeface="Calibri" panose="020F0502020204030204" pitchFamily="34" charset="0"/>
                          <a:cs typeface="Calibri" panose="020F0502020204030204" pitchFamily="34" charset="0"/>
                        </a:rPr>
                        <a:t>60</a:t>
                      </a:r>
                    </a:p>
                    <a:p>
                      <a:pPr algn="ctr" rtl="0" fontAlgn="ctr"/>
                      <a:endParaRPr lang="it-IT" sz="14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710">
                <a:tc>
                  <a:txBody>
                    <a:bodyPr/>
                    <a:lstStyle/>
                    <a:p>
                      <a:pPr algn="l" rtl="0" fontAlgn="ctr"/>
                      <a:r>
                        <a:rPr lang="it-IT" sz="1500" b="1" i="0" u="none" strike="noStrike" dirty="0">
                          <a:solidFill>
                            <a:srgbClr val="000000"/>
                          </a:solidFill>
                          <a:latin typeface="Calibri" panose="020F0502020204030204" pitchFamily="34" charset="0"/>
                          <a:cs typeface="Calibri" panose="020F0502020204030204" pitchFamily="34" charset="0"/>
                        </a:rPr>
                        <a:t>Totale poste straordinarie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it-IT" sz="1500" b="1" i="0" u="none" strike="noStrike" dirty="0">
                          <a:solidFill>
                            <a:srgbClr val="000000"/>
                          </a:solidFill>
                          <a:latin typeface="Calibri" panose="020F0502020204030204" pitchFamily="34" charset="0"/>
                          <a:cs typeface="Calibri" panose="020F0502020204030204" pitchFamily="34" charset="0"/>
                        </a:rPr>
                        <a:t>243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it-IT" sz="1500" b="1" i="0" u="none" strike="noStrike" dirty="0">
                          <a:solidFill>
                            <a:srgbClr val="000000"/>
                          </a:solidFill>
                          <a:latin typeface="Calibri" panose="020F0502020204030204" pitchFamily="34" charset="0"/>
                          <a:cs typeface="Calibri" panose="020F0502020204030204" pitchFamily="34" charset="0"/>
                        </a:rPr>
                        <a:t>267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it-IT" sz="1500" b="1" i="0" u="none" strike="noStrike" dirty="0">
                          <a:solidFill>
                            <a:srgbClr val="000000"/>
                          </a:solidFill>
                          <a:latin typeface="Calibri" panose="020F0502020204030204" pitchFamily="34" charset="0"/>
                          <a:cs typeface="Calibri" panose="020F0502020204030204" pitchFamily="34" charset="0"/>
                        </a:rPr>
                        <a:t>243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it-IT" sz="1500" b="1" i="0" u="none" strike="noStrike" dirty="0">
                          <a:solidFill>
                            <a:srgbClr val="000000"/>
                          </a:solidFill>
                          <a:latin typeface="Calibri" panose="020F0502020204030204" pitchFamily="34" charset="0"/>
                          <a:cs typeface="Calibri" panose="020F050202020403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it-IT" sz="1500" b="1" i="0" u="none" strike="noStrike" dirty="0" smtClean="0">
                          <a:solidFill>
                            <a:srgbClr val="000000"/>
                          </a:solidFill>
                          <a:effectLst/>
                          <a:latin typeface="Calibri" panose="020F0502020204030204" pitchFamily="34" charset="0"/>
                          <a:cs typeface="Calibri" panose="020F0502020204030204" pitchFamily="34" charset="0"/>
                        </a:rPr>
                        <a:t>30</a:t>
                      </a:r>
                      <a:endParaRPr lang="it-IT" sz="15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it-IT" sz="1500" b="1" i="0" u="none" strike="noStrike" dirty="0" smtClean="0">
                          <a:solidFill>
                            <a:srgbClr val="000000"/>
                          </a:solidFill>
                          <a:effectLst/>
                          <a:latin typeface="Calibri" panose="020F0502020204030204" pitchFamily="34" charset="0"/>
                          <a:cs typeface="Calibri" panose="020F0502020204030204" pitchFamily="34" charset="0"/>
                        </a:rPr>
                        <a:t>149</a:t>
                      </a:r>
                      <a:endParaRPr lang="it-IT" sz="15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2407197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1155700" y="2205038"/>
            <a:ext cx="8750300" cy="3243262"/>
          </a:xfrm>
          <a:prstGeom prst="rect">
            <a:avLst/>
          </a:prstGeom>
          <a:noFill/>
          <a:ln w="9525">
            <a:noFill/>
            <a:miter lim="800000"/>
            <a:headEnd/>
            <a:tailEnd/>
          </a:ln>
          <a:effectLst/>
        </p:spPr>
        <p:txBody>
          <a:bodyPr/>
          <a:lstStyle/>
          <a:p>
            <a:pPr marL="266700" indent="-266700" algn="ctr">
              <a:lnSpc>
                <a:spcPct val="90000"/>
              </a:lnSpc>
              <a:spcBef>
                <a:spcPct val="50000"/>
              </a:spcBef>
              <a:buClr>
                <a:schemeClr val="tx2"/>
              </a:buClr>
              <a:buSzPct val="85000"/>
              <a:buFont typeface="Wingdings" pitchFamily="2" charset="2"/>
              <a:buNone/>
              <a:defRPr/>
            </a:pPr>
            <a:endParaRPr lang="it-IT" sz="2400" u="none">
              <a:solidFill>
                <a:srgbClr val="000099"/>
              </a:solidFill>
              <a:effectLst>
                <a:outerShdw blurRad="38100" dist="38100" dir="2700000" algn="tl">
                  <a:srgbClr val="C0C0C0"/>
                </a:outerShdw>
              </a:effectLst>
              <a:latin typeface="Frutiger" pitchFamily="2" charset="0"/>
              <a:ea typeface="+mn-ea"/>
              <a:cs typeface="+mn-cs"/>
            </a:endParaRPr>
          </a:p>
        </p:txBody>
      </p:sp>
      <p:sp>
        <p:nvSpPr>
          <p:cNvPr id="19458" name="Rectangle 4"/>
          <p:cNvSpPr>
            <a:spLocks noChangeArrowheads="1"/>
          </p:cNvSpPr>
          <p:nvPr/>
        </p:nvSpPr>
        <p:spPr bwMode="auto">
          <a:xfrm>
            <a:off x="1363663" y="3860800"/>
            <a:ext cx="8112125" cy="620713"/>
          </a:xfrm>
          <a:prstGeom prst="rect">
            <a:avLst/>
          </a:prstGeom>
          <a:noFill/>
          <a:ln w="12700">
            <a:noFill/>
            <a:miter lim="800000"/>
            <a:headEnd/>
            <a:tailEnd/>
          </a:ln>
        </p:spPr>
        <p:txBody>
          <a:bodyPr lIns="90488" tIns="44450" rIns="90488" bIns="44450">
            <a:spAutoFit/>
          </a:bodyPr>
          <a:lstStyle/>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p:txBody>
      </p:sp>
      <p:sp>
        <p:nvSpPr>
          <p:cNvPr id="19459" name="Text Box 5"/>
          <p:cNvSpPr txBox="1">
            <a:spLocks noChangeArrowheads="1"/>
          </p:cNvSpPr>
          <p:nvPr/>
        </p:nvSpPr>
        <p:spPr bwMode="auto">
          <a:xfrm>
            <a:off x="2144713" y="3573463"/>
            <a:ext cx="3667125" cy="366712"/>
          </a:xfrm>
          <a:prstGeom prst="rect">
            <a:avLst/>
          </a:prstGeom>
          <a:noFill/>
          <a:ln w="12700">
            <a:noFill/>
            <a:miter lim="800000"/>
            <a:headEnd/>
            <a:tailEnd/>
          </a:ln>
        </p:spPr>
        <p:txBody>
          <a:bodyPr>
            <a:spAutoFit/>
          </a:bodyPr>
          <a:lstStyle/>
          <a:p>
            <a:pPr algn="ctr">
              <a:spcBef>
                <a:spcPct val="50000"/>
              </a:spcBef>
            </a:pPr>
            <a:endParaRPr lang="it-IT" sz="1800" u="none">
              <a:latin typeface="Arial" charset="0"/>
            </a:endParaRPr>
          </a:p>
        </p:txBody>
      </p:sp>
      <p:sp>
        <p:nvSpPr>
          <p:cNvPr id="19460" name="Text Box 6"/>
          <p:cNvSpPr txBox="1">
            <a:spLocks noChangeArrowheads="1"/>
          </p:cNvSpPr>
          <p:nvPr/>
        </p:nvSpPr>
        <p:spPr bwMode="auto">
          <a:xfrm>
            <a:off x="1175276" y="823278"/>
            <a:ext cx="8769350" cy="523875"/>
          </a:xfrm>
          <a:prstGeom prst="rect">
            <a:avLst/>
          </a:prstGeom>
          <a:noFill/>
          <a:ln w="12700">
            <a:noFill/>
            <a:miter lim="800000"/>
            <a:headEnd/>
            <a:tailEnd/>
          </a:ln>
        </p:spPr>
        <p:txBody>
          <a:bodyPr>
            <a:spAutoFit/>
          </a:bodyPr>
          <a:lstStyle/>
          <a:p>
            <a:pPr algn="r"/>
            <a:r>
              <a:rPr lang="en-US" sz="2800" u="none" dirty="0" err="1">
                <a:solidFill>
                  <a:srgbClr val="CC0000"/>
                </a:solidFill>
                <a:latin typeface="Frutiger" pitchFamily="2" charset="0"/>
              </a:rPr>
              <a:t>pianificazione</a:t>
            </a:r>
            <a:r>
              <a:rPr lang="en-US" sz="2800" u="none" dirty="0">
                <a:solidFill>
                  <a:srgbClr val="CC0000"/>
                </a:solidFill>
                <a:latin typeface="Frutiger" pitchFamily="2" charset="0"/>
              </a:rPr>
              <a:t>, </a:t>
            </a:r>
            <a:r>
              <a:rPr lang="en-US" sz="2800" u="none" dirty="0" err="1">
                <a:solidFill>
                  <a:srgbClr val="CC0000"/>
                </a:solidFill>
                <a:latin typeface="Frutiger" pitchFamily="2" charset="0"/>
              </a:rPr>
              <a:t>programmazione</a:t>
            </a:r>
            <a:r>
              <a:rPr lang="en-US" sz="2800" u="none" dirty="0">
                <a:solidFill>
                  <a:srgbClr val="CC0000"/>
                </a:solidFill>
                <a:latin typeface="Frutiger" pitchFamily="2" charset="0"/>
              </a:rPr>
              <a:t> e </a:t>
            </a:r>
            <a:r>
              <a:rPr lang="en-US" sz="2800" u="none" dirty="0" err="1">
                <a:solidFill>
                  <a:srgbClr val="CC0000"/>
                </a:solidFill>
                <a:latin typeface="Frutiger" pitchFamily="2" charset="0"/>
              </a:rPr>
              <a:t>controllo</a:t>
            </a:r>
            <a:endParaRPr lang="it-IT" sz="2800" u="none" dirty="0">
              <a:solidFill>
                <a:srgbClr val="CC0000"/>
              </a:solidFill>
              <a:latin typeface="Frutiger" pitchFamily="2" charset="0"/>
            </a:endParaRPr>
          </a:p>
        </p:txBody>
      </p:sp>
      <p:pic>
        <p:nvPicPr>
          <p:cNvPr id="19461" name="Picture 2"/>
          <p:cNvPicPr>
            <a:picLocks noChangeAspect="1" noChangeArrowheads="1"/>
          </p:cNvPicPr>
          <p:nvPr/>
        </p:nvPicPr>
        <p:blipFill>
          <a:blip r:embed="rId4"/>
          <a:srcRect/>
          <a:stretch>
            <a:fillRect/>
          </a:stretch>
        </p:blipFill>
        <p:spPr bwMode="auto">
          <a:xfrm>
            <a:off x="381000" y="1371600"/>
            <a:ext cx="9161463" cy="5157788"/>
          </a:xfrm>
          <a:prstGeom prst="rect">
            <a:avLst/>
          </a:prstGeom>
          <a:noFill/>
          <a:ln w="12700">
            <a:noFill/>
            <a:miter lim="800000"/>
            <a:headEnd/>
            <a:tailEnd/>
          </a:ln>
        </p:spPr>
      </p:pic>
      <p:sp>
        <p:nvSpPr>
          <p:cNvPr id="7" name="Titolo 5"/>
          <p:cNvSpPr txBox="1">
            <a:spLocks/>
          </p:cNvSpPr>
          <p:nvPr/>
        </p:nvSpPr>
        <p:spPr>
          <a:xfrm>
            <a:off x="1632061" y="0"/>
            <a:ext cx="7993062" cy="877155"/>
          </a:xfrm>
          <a:prstGeom prst="rect">
            <a:avLst/>
          </a:prstGeom>
        </p:spPr>
        <p:txBody>
          <a:bodyPr>
            <a:noAutofit/>
          </a:bodyPr>
          <a:lstStyle>
            <a:lvl1pPr algn="l" rtl="0" eaLnBrk="0" fontAlgn="base" hangingPunct="0">
              <a:spcBef>
                <a:spcPct val="0"/>
              </a:spcBef>
              <a:spcAft>
                <a:spcPct val="0"/>
              </a:spcAft>
              <a:defRPr sz="3200">
                <a:solidFill>
                  <a:srgbClr val="CC0000"/>
                </a:solidFill>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2pPr>
            <a:lvl3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3pPr>
            <a:lvl4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4pPr>
            <a:lvl5pPr algn="l" rtl="0" eaLnBrk="0" fontAlgn="base" hangingPunct="0">
              <a:spcBef>
                <a:spcPct val="0"/>
              </a:spcBef>
              <a:spcAft>
                <a:spcPct val="0"/>
              </a:spcAft>
              <a:defRPr sz="3200">
                <a:solidFill>
                  <a:srgbClr val="CC0000"/>
                </a:solidFill>
                <a:latin typeface="Frutiger" pitchFamily="2" charset="0"/>
                <a:ea typeface="ＭＳ Ｐゴシック" pitchFamily="1" charset="-128"/>
                <a:cs typeface="ＭＳ Ｐゴシック" pitchFamily="1" charset="-128"/>
              </a:defRPr>
            </a:lvl5pPr>
            <a:lvl6pPr marL="457200" algn="l" rtl="0" eaLnBrk="0" fontAlgn="base" hangingPunct="0">
              <a:spcBef>
                <a:spcPct val="0"/>
              </a:spcBef>
              <a:spcAft>
                <a:spcPct val="0"/>
              </a:spcAft>
              <a:defRPr sz="3200">
                <a:solidFill>
                  <a:srgbClr val="CC0000"/>
                </a:solidFill>
                <a:latin typeface="Frutiger" pitchFamily="2" charset="0"/>
              </a:defRPr>
            </a:lvl6pPr>
            <a:lvl7pPr marL="914400" algn="l" rtl="0" eaLnBrk="0" fontAlgn="base" hangingPunct="0">
              <a:spcBef>
                <a:spcPct val="0"/>
              </a:spcBef>
              <a:spcAft>
                <a:spcPct val="0"/>
              </a:spcAft>
              <a:defRPr sz="3200">
                <a:solidFill>
                  <a:srgbClr val="CC0000"/>
                </a:solidFill>
                <a:latin typeface="Frutiger" pitchFamily="2" charset="0"/>
              </a:defRPr>
            </a:lvl7pPr>
            <a:lvl8pPr marL="1371600" algn="l" rtl="0" eaLnBrk="0" fontAlgn="base" hangingPunct="0">
              <a:spcBef>
                <a:spcPct val="0"/>
              </a:spcBef>
              <a:spcAft>
                <a:spcPct val="0"/>
              </a:spcAft>
              <a:defRPr sz="3200">
                <a:solidFill>
                  <a:srgbClr val="CC0000"/>
                </a:solidFill>
                <a:latin typeface="Frutiger" pitchFamily="2" charset="0"/>
              </a:defRPr>
            </a:lvl8pPr>
            <a:lvl9pPr marL="1828800" algn="l" rtl="0" eaLnBrk="0" fontAlgn="base" hangingPunct="0">
              <a:spcBef>
                <a:spcPct val="0"/>
              </a:spcBef>
              <a:spcAft>
                <a:spcPct val="0"/>
              </a:spcAft>
              <a:defRPr sz="3200">
                <a:solidFill>
                  <a:srgbClr val="CC0000"/>
                </a:solidFill>
                <a:latin typeface="Frutiger" pitchFamily="2" charset="0"/>
              </a:defRPr>
            </a:lvl9pPr>
          </a:lstStyle>
          <a:p>
            <a:r>
              <a:rPr lang="en-US" sz="2500" b="1" u="none" dirty="0" err="1">
                <a:latin typeface="Calibri" pitchFamily="34" charset="0"/>
                <a:sym typeface="Gill Sans"/>
              </a:rPr>
              <a:t>Strumenti</a:t>
            </a:r>
            <a:r>
              <a:rPr lang="en-US" sz="2500" b="1" u="none" dirty="0">
                <a:latin typeface="Calibri" pitchFamily="34" charset="0"/>
                <a:sym typeface="Gill Sans"/>
              </a:rPr>
              <a:t> di </a:t>
            </a:r>
            <a:r>
              <a:rPr lang="en-US" sz="2500" b="1" u="none" dirty="0" err="1">
                <a:latin typeface="Calibri" pitchFamily="34" charset="0"/>
                <a:sym typeface="Gill Sans"/>
              </a:rPr>
              <a:t>Programmazione</a:t>
            </a:r>
            <a:r>
              <a:rPr lang="en-US" sz="2500" b="1" u="none" dirty="0">
                <a:latin typeface="Calibri" pitchFamily="34" charset="0"/>
                <a:sym typeface="Gill Sans"/>
              </a:rPr>
              <a:t> </a:t>
            </a:r>
            <a:r>
              <a:rPr lang="en-US" sz="2500" b="1" u="none" dirty="0" err="1">
                <a:latin typeface="Calibri" pitchFamily="34" charset="0"/>
                <a:sym typeface="Gill Sans"/>
              </a:rPr>
              <a:t>Economico</a:t>
            </a:r>
            <a:r>
              <a:rPr lang="en-US" sz="2500" b="1" u="none" dirty="0">
                <a:latin typeface="Calibri" pitchFamily="34" charset="0"/>
                <a:sym typeface="Gill Sans"/>
              </a:rPr>
              <a:t> </a:t>
            </a:r>
            <a:r>
              <a:rPr lang="en-US" sz="2500" b="1" u="none" dirty="0" err="1">
                <a:latin typeface="Calibri" pitchFamily="34" charset="0"/>
                <a:sym typeface="Gill Sans"/>
              </a:rPr>
              <a:t>Finanziaria</a:t>
            </a:r>
            <a:r>
              <a:rPr lang="en-US" sz="2500" b="1" u="none" dirty="0">
                <a:latin typeface="Calibri" pitchFamily="34" charset="0"/>
                <a:sym typeface="Gill Sans"/>
              </a:rPr>
              <a:t> e </a:t>
            </a:r>
            <a:r>
              <a:rPr lang="en-US" sz="2500" b="1" u="none" dirty="0" err="1">
                <a:latin typeface="Calibri" pitchFamily="34" charset="0"/>
                <a:sym typeface="Gill Sans"/>
              </a:rPr>
              <a:t>sistema</a:t>
            </a:r>
            <a:r>
              <a:rPr lang="en-US" sz="2500" b="1" u="none" dirty="0">
                <a:latin typeface="Calibri" pitchFamily="34" charset="0"/>
                <a:sym typeface="Gill Sans"/>
              </a:rPr>
              <a:t> </a:t>
            </a:r>
            <a:r>
              <a:rPr lang="en-US" sz="2500" b="1" u="none" dirty="0" err="1" smtClean="0">
                <a:latin typeface="Calibri" pitchFamily="34" charset="0"/>
                <a:sym typeface="Gill Sans"/>
              </a:rPr>
              <a:t>bilancio</a:t>
            </a:r>
            <a:endParaRPr lang="en-US" sz="2500" b="1" u="none" dirty="0">
              <a:latin typeface="Calibri" pitchFamily="34" charset="0"/>
              <a:sym typeface="Gill Sans"/>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185912" y="188640"/>
            <a:ext cx="8553435" cy="523220"/>
          </a:xfrm>
          <a:prstGeom prst="rect">
            <a:avLst/>
          </a:prstGeom>
          <a:noFill/>
        </p:spPr>
        <p:txBody>
          <a:bodyPr wrap="square" rtlCol="0">
            <a:spAutoFit/>
          </a:bodyPr>
          <a:lstStyle>
            <a:defPPr>
              <a:defRPr lang="en-US"/>
            </a:defPPr>
            <a:lvl1pPr eaLnBrk="0" hangingPunct="0">
              <a:tabLst>
                <a:tab pos="630238" algn="l"/>
              </a:tabLst>
              <a:defRPr sz="2800" b="1" u="none">
                <a:solidFill>
                  <a:srgbClr val="CC0000"/>
                </a:solidFill>
                <a:latin typeface="Calibri" panose="020F0502020204030204" pitchFamily="34" charset="0"/>
                <a:ea typeface="+mn-ea"/>
                <a:cs typeface="Calibri" panose="020F0502020204030204" pitchFamily="34" charset="0"/>
              </a:defRPr>
            </a:lvl1pPr>
            <a:lvl2pPr eaLnBrk="0" hangingPunct="0">
              <a:defRPr>
                <a:solidFill>
                  <a:srgbClr val="CC0000"/>
                </a:solidFill>
                <a:latin typeface="Frutiger" pitchFamily="2" charset="0"/>
                <a:ea typeface="ＭＳ Ｐゴシック" pitchFamily="1" charset="-128"/>
                <a:cs typeface="ＭＳ Ｐゴシック" pitchFamily="1" charset="-128"/>
              </a:defRPr>
            </a:lvl2pPr>
            <a:lvl3pPr eaLnBrk="0" hangingPunct="0">
              <a:defRPr>
                <a:solidFill>
                  <a:srgbClr val="CC0000"/>
                </a:solidFill>
                <a:latin typeface="Frutiger" pitchFamily="2" charset="0"/>
                <a:ea typeface="ＭＳ Ｐゴシック" pitchFamily="1" charset="-128"/>
                <a:cs typeface="ＭＳ Ｐゴシック" pitchFamily="1" charset="-128"/>
              </a:defRPr>
            </a:lvl3pPr>
            <a:lvl4pPr eaLnBrk="0" hangingPunct="0">
              <a:defRPr>
                <a:solidFill>
                  <a:srgbClr val="CC0000"/>
                </a:solidFill>
                <a:latin typeface="Frutiger" pitchFamily="2" charset="0"/>
                <a:ea typeface="ＭＳ Ｐゴシック" pitchFamily="1" charset="-128"/>
                <a:cs typeface="ＭＳ Ｐゴシック" pitchFamily="1" charset="-128"/>
              </a:defRPr>
            </a:lvl4pPr>
            <a:lvl5pPr eaLnBrk="0" hangingPunct="0">
              <a:defRPr>
                <a:solidFill>
                  <a:srgbClr val="CC0000"/>
                </a:solidFill>
                <a:latin typeface="Frutiger" pitchFamily="2" charset="0"/>
                <a:ea typeface="ＭＳ Ｐゴシック" pitchFamily="1" charset="-128"/>
                <a:cs typeface="ＭＳ Ｐゴシック" pitchFamily="1" charset="-128"/>
              </a:defRPr>
            </a:lvl5pPr>
            <a:lvl6pPr marL="457200" eaLnBrk="0" fontAlgn="base" hangingPunct="0">
              <a:spcBef>
                <a:spcPct val="0"/>
              </a:spcBef>
              <a:spcAft>
                <a:spcPct val="0"/>
              </a:spcAft>
              <a:defRPr>
                <a:solidFill>
                  <a:srgbClr val="CC0000"/>
                </a:solidFill>
                <a:latin typeface="Frutiger" pitchFamily="2" charset="0"/>
              </a:defRPr>
            </a:lvl6pPr>
            <a:lvl7pPr marL="914400" eaLnBrk="0" fontAlgn="base" hangingPunct="0">
              <a:spcBef>
                <a:spcPct val="0"/>
              </a:spcBef>
              <a:spcAft>
                <a:spcPct val="0"/>
              </a:spcAft>
              <a:defRPr>
                <a:solidFill>
                  <a:srgbClr val="CC0000"/>
                </a:solidFill>
                <a:latin typeface="Frutiger" pitchFamily="2" charset="0"/>
              </a:defRPr>
            </a:lvl7pPr>
            <a:lvl8pPr marL="1371600" eaLnBrk="0" fontAlgn="base" hangingPunct="0">
              <a:spcBef>
                <a:spcPct val="0"/>
              </a:spcBef>
              <a:spcAft>
                <a:spcPct val="0"/>
              </a:spcAft>
              <a:defRPr>
                <a:solidFill>
                  <a:srgbClr val="CC0000"/>
                </a:solidFill>
                <a:latin typeface="Frutiger" pitchFamily="2" charset="0"/>
              </a:defRPr>
            </a:lvl8pPr>
            <a:lvl9pPr marL="1828800" eaLnBrk="0" fontAlgn="base" hangingPunct="0">
              <a:spcBef>
                <a:spcPct val="0"/>
              </a:spcBef>
              <a:spcAft>
                <a:spcPct val="0"/>
              </a:spcAft>
              <a:defRPr>
                <a:solidFill>
                  <a:srgbClr val="CC0000"/>
                </a:solidFill>
                <a:latin typeface="Frutiger" pitchFamily="2" charset="0"/>
              </a:defRPr>
            </a:lvl9pPr>
          </a:lstStyle>
          <a:p>
            <a:r>
              <a:rPr lang="it-IT" dirty="0"/>
              <a:t>Bilancio </a:t>
            </a:r>
            <a:r>
              <a:rPr lang="it-IT" dirty="0" smtClean="0"/>
              <a:t>2015: </a:t>
            </a:r>
            <a:r>
              <a:rPr lang="it-IT" dirty="0" smtClean="0"/>
              <a:t>Spese </a:t>
            </a:r>
            <a:r>
              <a:rPr lang="it-IT" dirty="0"/>
              <a:t>correnti per </a:t>
            </a:r>
            <a:r>
              <a:rPr lang="it-IT" dirty="0" smtClean="0"/>
              <a:t>Missioni</a:t>
            </a:r>
            <a:endParaRPr lang="it-IT" dirty="0"/>
          </a:p>
        </p:txBody>
      </p:sp>
      <p:sp>
        <p:nvSpPr>
          <p:cNvPr id="11" name="Rettangolo 4"/>
          <p:cNvSpPr>
            <a:spLocks noChangeArrowheads="1"/>
          </p:cNvSpPr>
          <p:nvPr/>
        </p:nvSpPr>
        <p:spPr bwMode="auto">
          <a:xfrm>
            <a:off x="8185538" y="449233"/>
            <a:ext cx="12680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sz="800" dirty="0"/>
              <a:t>valori  in milioni di euro</a:t>
            </a:r>
          </a:p>
        </p:txBody>
      </p:sp>
      <p:graphicFrame>
        <p:nvGraphicFramePr>
          <p:cNvPr id="4" name="Tabella 3"/>
          <p:cNvGraphicFramePr>
            <a:graphicFrameLocks noGrp="1"/>
          </p:cNvGraphicFramePr>
          <p:nvPr>
            <p:extLst>
              <p:ext uri="{D42A27DB-BD31-4B8C-83A1-F6EECF244321}">
                <p14:modId xmlns:p14="http://schemas.microsoft.com/office/powerpoint/2010/main" val="113177918"/>
              </p:ext>
            </p:extLst>
          </p:nvPr>
        </p:nvGraphicFramePr>
        <p:xfrm>
          <a:off x="2252794" y="1034775"/>
          <a:ext cx="7200800" cy="5273964"/>
        </p:xfrm>
        <a:graphic>
          <a:graphicData uri="http://schemas.openxmlformats.org/drawingml/2006/table">
            <a:tbl>
              <a:tblPr/>
              <a:tblGrid>
                <a:gridCol w="4591814"/>
                <a:gridCol w="2608986"/>
              </a:tblGrid>
              <a:tr h="421722">
                <a:tc>
                  <a:txBody>
                    <a:bodyPr/>
                    <a:lstStyle/>
                    <a:p>
                      <a:pPr algn="ctr" fontAlgn="ctr"/>
                      <a:r>
                        <a:rPr lang="it-IT" sz="1400" b="1" i="0" u="none" strike="noStrike" dirty="0">
                          <a:solidFill>
                            <a:srgbClr val="000000"/>
                          </a:solidFill>
                          <a:latin typeface="Calibri" panose="020F0502020204030204" pitchFamily="34" charset="0"/>
                          <a:cs typeface="Calibri" panose="020F0502020204030204" pitchFamily="34" charset="0"/>
                        </a:rPr>
                        <a:t> </a:t>
                      </a:r>
                    </a:p>
                  </a:txBody>
                  <a:tcPr marL="7229" marR="7229" marT="72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1" i="0" u="none" strike="noStrike" dirty="0">
                          <a:solidFill>
                            <a:srgbClr val="000000"/>
                          </a:solidFill>
                          <a:latin typeface="Calibri" panose="020F0502020204030204" pitchFamily="34" charset="0"/>
                          <a:cs typeface="Calibri" panose="020F0502020204030204" pitchFamily="34" charset="0"/>
                        </a:rPr>
                        <a:t>Previsione 2013 netto vincolate</a:t>
                      </a:r>
                    </a:p>
                  </a:txBody>
                  <a:tcPr marL="7229" marR="7229" marT="72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1 - servizi istituzionali, generali e di </a:t>
                      </a:r>
                      <a:r>
                        <a:rPr lang="it-IT" sz="1400" b="1" i="0" u="none" strike="noStrike" dirty="0" smtClean="0">
                          <a:solidFill>
                            <a:srgbClr val="000000"/>
                          </a:solidFill>
                          <a:latin typeface="Calibri" panose="020F0502020204030204" pitchFamily="34" charset="0"/>
                          <a:cs typeface="Calibri" panose="020F0502020204030204" pitchFamily="34" charset="0"/>
                        </a:rPr>
                        <a:t>gestione</a:t>
                      </a:r>
                      <a:endParaRPr lang="it-IT" sz="1400" b="1" i="0" u="none" strike="noStrike" dirty="0">
                        <a:solidFill>
                          <a:srgbClr val="000000"/>
                        </a:solidFill>
                        <a:latin typeface="Calibri" panose="020F0502020204030204" pitchFamily="34" charset="0"/>
                        <a:cs typeface="Calibri" panose="020F0502020204030204" pitchFamily="34" charset="0"/>
                      </a:endParaRPr>
                    </a:p>
                  </a:txBody>
                  <a:tcPr marL="7229" marR="7229" marT="722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281,6</a:t>
                      </a:r>
                    </a:p>
                  </a:txBody>
                  <a:tcPr marL="7229" marR="7229" marT="7229" marB="0" anchor="ctr">
                    <a:lnL>
                      <a:noFill/>
                    </a:lnL>
                    <a:lnR>
                      <a:noFill/>
                    </a:lnR>
                    <a:lnT w="6350" cap="flat" cmpd="sng" algn="ctr">
                      <a:solidFill>
                        <a:srgbClr val="000000"/>
                      </a:solidFill>
                      <a:prstDash val="solid"/>
                      <a:round/>
                      <a:headEnd type="none" w="med" len="med"/>
                      <a:tailEnd type="none" w="med" len="med"/>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2 - giustizia</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26,9</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3 - ordine pubblico e sicurezza</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186,7</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4 - istruzione e diritto allo studio</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258,2</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5 - tutela e valorizzazione dei beni e attività culturali</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82,7</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6 - politiche giovanili, sport e tempo libero</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15,2</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7 - turismo</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5,1</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8 -assetto del territorio e edilizia abitativa</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60,9</a:t>
                      </a:r>
                    </a:p>
                  </a:txBody>
                  <a:tcPr marL="7229" marR="7229" marT="7229" marB="0" anchor="ctr">
                    <a:lnL>
                      <a:noFill/>
                    </a:lnL>
                    <a:lnR>
                      <a:noFill/>
                    </a:lnR>
                    <a:lnT>
                      <a:noFill/>
                    </a:lnT>
                    <a:lnB>
                      <a:noFill/>
                    </a:lnB>
                  </a:tcPr>
                </a:tc>
              </a:tr>
              <a:tr h="328006">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9 - sviluppo sostenibile e tutela del territorio e dell'ambiente</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332,2</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10 - trasporti e diritto alla mobilità</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910,8</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11 - soccorso civile</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1,3</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12 - diritti sociali, politiche sociali e famiglia</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350,8</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13 - tutela della salute</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0,7</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14 - sviluppo economico e competitività</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13,3</a:t>
                      </a:r>
                    </a:p>
                  </a:txBody>
                  <a:tcPr marL="7229" marR="7229" marT="7229" marB="0" anchor="ctr">
                    <a:lnL>
                      <a:noFill/>
                    </a:lnL>
                    <a:lnR>
                      <a:noFill/>
                    </a:lnR>
                    <a:lnT>
                      <a:noFill/>
                    </a:lnT>
                    <a:lnB>
                      <a:noFill/>
                    </a:lnB>
                  </a:tcPr>
                </a:tc>
              </a:tr>
              <a:tr h="279314">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15 - politiche per il lavoro e la formazione professionale</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27,2</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16 - agricoltura, politiche agroalimentari e pesca</a:t>
                      </a:r>
                    </a:p>
                  </a:txBody>
                  <a:tcPr marL="7229" marR="7229" marT="7229" marB="0" anchor="ctr">
                    <a:lnL>
                      <a:noFill/>
                    </a:lnL>
                    <a:lnR>
                      <a:noFill/>
                    </a:lnR>
                    <a:lnT>
                      <a:noFill/>
                    </a:lnT>
                    <a:lnB>
                      <a:noFill/>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0,3</a:t>
                      </a:r>
                    </a:p>
                  </a:txBody>
                  <a:tcPr marL="7229" marR="7229" marT="7229" marB="0" anchor="ctr">
                    <a:lnL>
                      <a:noFill/>
                    </a:lnL>
                    <a:lnR>
                      <a:noFill/>
                    </a:lnR>
                    <a:lnT>
                      <a:noFill/>
                    </a:lnT>
                    <a:lnB>
                      <a:noFill/>
                    </a:lnB>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19 - relazioni internazionali</a:t>
                      </a:r>
                    </a:p>
                  </a:txBody>
                  <a:tcPr marL="7229" marR="7229" marT="722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1,5</a:t>
                      </a:r>
                    </a:p>
                  </a:txBody>
                  <a:tcPr marL="7229" marR="7229" marT="7229" marB="0" anchor="ctr">
                    <a:lnL>
                      <a:noFill/>
                    </a:lnL>
                    <a:lnR>
                      <a:noFill/>
                    </a:lnR>
                    <a:lnT>
                      <a:noFill/>
                    </a:lnT>
                    <a:lnB w="6350" cap="flat" cmpd="sng" algn="ctr">
                      <a:solidFill>
                        <a:srgbClr val="000000"/>
                      </a:solidFill>
                      <a:prstDash val="solid"/>
                      <a:round/>
                      <a:headEnd type="none" w="med" len="med"/>
                      <a:tailEnd type="none" w="med" len="med"/>
                    </a:lnB>
                  </a:tcPr>
                </a:tc>
              </a:tr>
              <a:tr h="210861">
                <a:tc>
                  <a:txBody>
                    <a:bodyPr/>
                    <a:lstStyle/>
                    <a:p>
                      <a:pPr algn="ctr" fontAlgn="ctr"/>
                      <a:r>
                        <a:rPr lang="it-IT" sz="1400" b="1" i="0" u="none" strike="noStrike" dirty="0">
                          <a:solidFill>
                            <a:srgbClr val="000000"/>
                          </a:solidFill>
                          <a:latin typeface="Calibri" panose="020F0502020204030204" pitchFamily="34" charset="0"/>
                          <a:cs typeface="Calibri" panose="020F0502020204030204" pitchFamily="34" charset="0"/>
                        </a:rPr>
                        <a:t>TOTALE</a:t>
                      </a:r>
                    </a:p>
                  </a:txBody>
                  <a:tcPr marL="7229" marR="7229" marT="72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it-IT" sz="1500" b="1" i="0" u="none" strike="noStrike" dirty="0">
                          <a:solidFill>
                            <a:srgbClr val="000000"/>
                          </a:solidFill>
                          <a:latin typeface="Calibri" panose="020F0502020204030204" pitchFamily="34" charset="0"/>
                          <a:cs typeface="Calibri" panose="020F0502020204030204" pitchFamily="34" charset="0"/>
                        </a:rPr>
                        <a:t>2.555,4</a:t>
                      </a:r>
                    </a:p>
                  </a:txBody>
                  <a:tcPr marL="7229" marR="7229" marT="72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10861">
                <a:tc>
                  <a:txBody>
                    <a:bodyPr/>
                    <a:lstStyle/>
                    <a:p>
                      <a:pPr algn="l" fontAlgn="ctr"/>
                      <a:r>
                        <a:rPr lang="it-IT" sz="1400" b="1" i="0" u="none" strike="noStrike" dirty="0">
                          <a:solidFill>
                            <a:srgbClr val="000000"/>
                          </a:solidFill>
                          <a:latin typeface="Calibri" panose="020F0502020204030204" pitchFamily="34" charset="0"/>
                          <a:cs typeface="Calibri" panose="020F0502020204030204" pitchFamily="34" charset="0"/>
                        </a:rPr>
                        <a:t>20 - fondi e accantonamenti</a:t>
                      </a:r>
                    </a:p>
                  </a:txBody>
                  <a:tcPr marL="7229" marR="7229" marT="72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500" b="0" i="0" u="none" strike="noStrike" dirty="0">
                          <a:solidFill>
                            <a:srgbClr val="000000"/>
                          </a:solidFill>
                          <a:latin typeface="Calibri" panose="020F0502020204030204" pitchFamily="34" charset="0"/>
                          <a:cs typeface="Calibri" panose="020F0502020204030204" pitchFamily="34" charset="0"/>
                        </a:rPr>
                        <a:t>362,2</a:t>
                      </a:r>
                    </a:p>
                  </a:txBody>
                  <a:tcPr marL="7229" marR="7229" marT="72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861">
                <a:tc>
                  <a:txBody>
                    <a:bodyPr/>
                    <a:lstStyle/>
                    <a:p>
                      <a:pPr algn="ctr" fontAlgn="ctr"/>
                      <a:r>
                        <a:rPr lang="it-IT" sz="1400" b="1" i="0" u="none" strike="noStrike">
                          <a:solidFill>
                            <a:srgbClr val="000000"/>
                          </a:solidFill>
                          <a:latin typeface="Calibri" panose="020F0502020204030204" pitchFamily="34" charset="0"/>
                          <a:cs typeface="Calibri" panose="020F0502020204030204" pitchFamily="34" charset="0"/>
                        </a:rPr>
                        <a:t>TOTALE SPESE CORRENTI</a:t>
                      </a:r>
                    </a:p>
                  </a:txBody>
                  <a:tcPr marL="7229" marR="7229" marT="72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it-IT" sz="1500" b="1" i="0" u="none" strike="noStrike" dirty="0">
                          <a:solidFill>
                            <a:srgbClr val="000000"/>
                          </a:solidFill>
                          <a:latin typeface="Calibri" panose="020F0502020204030204" pitchFamily="34" charset="0"/>
                          <a:cs typeface="Calibri" panose="020F0502020204030204" pitchFamily="34" charset="0"/>
                        </a:rPr>
                        <a:t>2.917,6</a:t>
                      </a:r>
                    </a:p>
                  </a:txBody>
                  <a:tcPr marL="7229" marR="7229" marT="72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2" name="CasellaDiTesto 1"/>
          <p:cNvSpPr txBox="1"/>
          <p:nvPr/>
        </p:nvSpPr>
        <p:spPr>
          <a:xfrm>
            <a:off x="1387664" y="6308739"/>
            <a:ext cx="7741800" cy="430887"/>
          </a:xfrm>
          <a:prstGeom prst="rect">
            <a:avLst/>
          </a:prstGeom>
          <a:noFill/>
        </p:spPr>
        <p:txBody>
          <a:bodyPr wrap="square" rtlCol="0">
            <a:spAutoFit/>
          </a:bodyPr>
          <a:lstStyle/>
          <a:p>
            <a:r>
              <a:rPr lang="it-IT" sz="1100" u="none" dirty="0" smtClean="0"/>
              <a:t>La Missione 1 – Servizi Istituzionali – contiene, nel 2015, la previsione del Versamento IVA a debito per le gestioni commerciali, pari a 30,6 milioni di euro </a:t>
            </a:r>
            <a:endParaRPr lang="it-IT" sz="1100" u="none" dirty="0"/>
          </a:p>
        </p:txBody>
      </p:sp>
    </p:spTree>
    <p:extLst>
      <p:ext uri="{BB962C8B-B14F-4D97-AF65-F5344CB8AC3E}">
        <p14:creationId xmlns:p14="http://schemas.microsoft.com/office/powerpoint/2010/main" val="28673697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134656" y="0"/>
            <a:ext cx="8553435" cy="492443"/>
          </a:xfrm>
          <a:prstGeom prst="rect">
            <a:avLst/>
          </a:prstGeom>
          <a:noFill/>
        </p:spPr>
        <p:txBody>
          <a:bodyPr wrap="square" rtlCol="0">
            <a:spAutoFit/>
          </a:bodyPr>
          <a:lstStyle>
            <a:defPPr>
              <a:defRPr lang="en-US"/>
            </a:defPPr>
            <a:lvl1pPr eaLnBrk="0" hangingPunct="0">
              <a:tabLst>
                <a:tab pos="630238" algn="l"/>
              </a:tabLst>
              <a:defRPr sz="2800" b="1" u="none">
                <a:solidFill>
                  <a:srgbClr val="CC0000"/>
                </a:solidFill>
                <a:latin typeface="Calibri" panose="020F0502020204030204" pitchFamily="34" charset="0"/>
                <a:ea typeface="+mn-ea"/>
                <a:cs typeface="Calibri" panose="020F0502020204030204" pitchFamily="34" charset="0"/>
              </a:defRPr>
            </a:lvl1pPr>
            <a:lvl2pPr eaLnBrk="0" hangingPunct="0">
              <a:defRPr>
                <a:solidFill>
                  <a:srgbClr val="CC0000"/>
                </a:solidFill>
                <a:latin typeface="Frutiger" pitchFamily="2" charset="0"/>
                <a:ea typeface="ＭＳ Ｐゴシック" pitchFamily="1" charset="-128"/>
                <a:cs typeface="ＭＳ Ｐゴシック" pitchFamily="1" charset="-128"/>
              </a:defRPr>
            </a:lvl2pPr>
            <a:lvl3pPr eaLnBrk="0" hangingPunct="0">
              <a:defRPr>
                <a:solidFill>
                  <a:srgbClr val="CC0000"/>
                </a:solidFill>
                <a:latin typeface="Frutiger" pitchFamily="2" charset="0"/>
                <a:ea typeface="ＭＳ Ｐゴシック" pitchFamily="1" charset="-128"/>
                <a:cs typeface="ＭＳ Ｐゴシック" pitchFamily="1" charset="-128"/>
              </a:defRPr>
            </a:lvl3pPr>
            <a:lvl4pPr eaLnBrk="0" hangingPunct="0">
              <a:defRPr>
                <a:solidFill>
                  <a:srgbClr val="CC0000"/>
                </a:solidFill>
                <a:latin typeface="Frutiger" pitchFamily="2" charset="0"/>
                <a:ea typeface="ＭＳ Ｐゴシック" pitchFamily="1" charset="-128"/>
                <a:cs typeface="ＭＳ Ｐゴシック" pitchFamily="1" charset="-128"/>
              </a:defRPr>
            </a:lvl4pPr>
            <a:lvl5pPr eaLnBrk="0" hangingPunct="0">
              <a:defRPr>
                <a:solidFill>
                  <a:srgbClr val="CC0000"/>
                </a:solidFill>
                <a:latin typeface="Frutiger" pitchFamily="2" charset="0"/>
                <a:ea typeface="ＭＳ Ｐゴシック" pitchFamily="1" charset="-128"/>
                <a:cs typeface="ＭＳ Ｐゴシック" pitchFamily="1" charset="-128"/>
              </a:defRPr>
            </a:lvl5pPr>
            <a:lvl6pPr marL="457200" eaLnBrk="0" fontAlgn="base" hangingPunct="0">
              <a:spcBef>
                <a:spcPct val="0"/>
              </a:spcBef>
              <a:spcAft>
                <a:spcPct val="0"/>
              </a:spcAft>
              <a:defRPr>
                <a:solidFill>
                  <a:srgbClr val="CC0000"/>
                </a:solidFill>
                <a:latin typeface="Frutiger" pitchFamily="2" charset="0"/>
              </a:defRPr>
            </a:lvl6pPr>
            <a:lvl7pPr marL="914400" eaLnBrk="0" fontAlgn="base" hangingPunct="0">
              <a:spcBef>
                <a:spcPct val="0"/>
              </a:spcBef>
              <a:spcAft>
                <a:spcPct val="0"/>
              </a:spcAft>
              <a:defRPr>
                <a:solidFill>
                  <a:srgbClr val="CC0000"/>
                </a:solidFill>
                <a:latin typeface="Frutiger" pitchFamily="2" charset="0"/>
              </a:defRPr>
            </a:lvl7pPr>
            <a:lvl8pPr marL="1371600" eaLnBrk="0" fontAlgn="base" hangingPunct="0">
              <a:spcBef>
                <a:spcPct val="0"/>
              </a:spcBef>
              <a:spcAft>
                <a:spcPct val="0"/>
              </a:spcAft>
              <a:defRPr>
                <a:solidFill>
                  <a:srgbClr val="CC0000"/>
                </a:solidFill>
                <a:latin typeface="Frutiger" pitchFamily="2" charset="0"/>
              </a:defRPr>
            </a:lvl8pPr>
            <a:lvl9pPr marL="1828800" eaLnBrk="0" fontAlgn="base" hangingPunct="0">
              <a:spcBef>
                <a:spcPct val="0"/>
              </a:spcBef>
              <a:spcAft>
                <a:spcPct val="0"/>
              </a:spcAft>
              <a:defRPr>
                <a:solidFill>
                  <a:srgbClr val="CC0000"/>
                </a:solidFill>
                <a:latin typeface="Frutiger" pitchFamily="2" charset="0"/>
              </a:defRPr>
            </a:lvl9pPr>
          </a:lstStyle>
          <a:p>
            <a:pPr>
              <a:tabLst>
                <a:tab pos="630238" algn="l"/>
                <a:tab pos="3322638" algn="l"/>
              </a:tabLst>
            </a:pPr>
            <a:r>
              <a:rPr lang="it-IT" sz="2600" dirty="0"/>
              <a:t>Bilancio </a:t>
            </a:r>
            <a:r>
              <a:rPr lang="it-IT" sz="2600" dirty="0" smtClean="0"/>
              <a:t>2015: </a:t>
            </a:r>
            <a:r>
              <a:rPr lang="it-IT" sz="2600" dirty="0"/>
              <a:t>spese correnti per Area e Direzione Centrale</a:t>
            </a:r>
          </a:p>
        </p:txBody>
      </p:sp>
      <p:sp>
        <p:nvSpPr>
          <p:cNvPr id="11" name="Rettangolo 4"/>
          <p:cNvSpPr>
            <a:spLocks noChangeArrowheads="1"/>
          </p:cNvSpPr>
          <p:nvPr/>
        </p:nvSpPr>
        <p:spPr bwMode="auto">
          <a:xfrm>
            <a:off x="8185538" y="913383"/>
            <a:ext cx="12680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sz="800" dirty="0"/>
              <a:t>valori  in milioni di euro</a:t>
            </a:r>
          </a:p>
        </p:txBody>
      </p:sp>
      <p:graphicFrame>
        <p:nvGraphicFramePr>
          <p:cNvPr id="7" name="Tabella 6"/>
          <p:cNvGraphicFramePr>
            <a:graphicFrameLocks noGrp="1"/>
          </p:cNvGraphicFramePr>
          <p:nvPr>
            <p:extLst>
              <p:ext uri="{D42A27DB-BD31-4B8C-83A1-F6EECF244321}">
                <p14:modId xmlns:p14="http://schemas.microsoft.com/office/powerpoint/2010/main" val="2225257435"/>
              </p:ext>
            </p:extLst>
          </p:nvPr>
        </p:nvGraphicFramePr>
        <p:xfrm>
          <a:off x="1862679" y="1201921"/>
          <a:ext cx="7056784" cy="5185399"/>
        </p:xfrm>
        <a:graphic>
          <a:graphicData uri="http://schemas.openxmlformats.org/drawingml/2006/table">
            <a:tbl>
              <a:tblPr/>
              <a:tblGrid>
                <a:gridCol w="3669528"/>
                <a:gridCol w="1058518"/>
                <a:gridCol w="1129085"/>
                <a:gridCol w="1199653"/>
              </a:tblGrid>
              <a:tr h="245632">
                <a:tc>
                  <a:txBody>
                    <a:bodyPr/>
                    <a:lstStyle/>
                    <a:p>
                      <a:pPr algn="ctr" fontAlgn="ctr"/>
                      <a:r>
                        <a:rPr lang="it-IT" sz="900" b="1" i="0" u="none" strike="noStrike" dirty="0">
                          <a:solidFill>
                            <a:srgbClr val="000000"/>
                          </a:solidFill>
                          <a:latin typeface="Calibri"/>
                        </a:rPr>
                        <a:t>AREA / DIREZIONE CENTRALE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a:solidFill>
                            <a:srgbClr val="000000"/>
                          </a:solidFill>
                          <a:latin typeface="Calibri"/>
                        </a:rPr>
                        <a:t>PREVISIONI </a:t>
                      </a:r>
                      <a:br>
                        <a:rPr lang="it-IT" sz="900" b="1" i="0" u="none" strike="noStrike" dirty="0">
                          <a:solidFill>
                            <a:srgbClr val="000000"/>
                          </a:solidFill>
                          <a:latin typeface="Calibri"/>
                        </a:rPr>
                      </a:br>
                      <a:r>
                        <a:rPr lang="it-IT" sz="900" b="1" i="0" u="none" strike="noStrike" dirty="0">
                          <a:solidFill>
                            <a:srgbClr val="000000"/>
                          </a:solidFill>
                          <a:latin typeface="Calibri"/>
                        </a:rPr>
                        <a:t>ANNO 2013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900" b="1" i="0" u="none" strike="noStrike" dirty="0" smtClean="0">
                          <a:solidFill>
                            <a:srgbClr val="000000"/>
                          </a:solidFill>
                          <a:latin typeface="Calibri"/>
                        </a:rPr>
                        <a:t>PREVISIONI </a:t>
                      </a:r>
                      <a:br>
                        <a:rPr lang="it-IT" sz="900" b="1" i="0" u="none" strike="noStrike" dirty="0" smtClean="0">
                          <a:solidFill>
                            <a:srgbClr val="000000"/>
                          </a:solidFill>
                          <a:latin typeface="Calibri"/>
                        </a:rPr>
                      </a:br>
                      <a:r>
                        <a:rPr lang="it-IT" sz="900" b="1" i="0" u="none" strike="noStrike" dirty="0" smtClean="0">
                          <a:solidFill>
                            <a:srgbClr val="000000"/>
                          </a:solidFill>
                          <a:latin typeface="Calibri"/>
                        </a:rPr>
                        <a:t>ANNO 2014</a:t>
                      </a:r>
                      <a:endParaRPr lang="it-IT" sz="9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it-IT" sz="900" b="1" i="0" u="none" strike="noStrike" dirty="0" smtClean="0">
                          <a:solidFill>
                            <a:srgbClr val="000000"/>
                          </a:solidFill>
                          <a:latin typeface="Calibri"/>
                        </a:rPr>
                        <a:t>PREVISIONI </a:t>
                      </a:r>
                      <a:br>
                        <a:rPr lang="it-IT" sz="900" b="1" i="0" u="none" strike="noStrike" dirty="0" smtClean="0">
                          <a:solidFill>
                            <a:srgbClr val="000000"/>
                          </a:solidFill>
                          <a:latin typeface="Calibri"/>
                        </a:rPr>
                      </a:br>
                      <a:r>
                        <a:rPr lang="it-IT" sz="900" b="1" i="0" u="none" strike="noStrike" dirty="0" smtClean="0">
                          <a:solidFill>
                            <a:srgbClr val="000000"/>
                          </a:solidFill>
                          <a:latin typeface="Calibri"/>
                        </a:rPr>
                        <a:t>ANNO 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286">
                <a:tc>
                  <a:txBody>
                    <a:bodyPr/>
                    <a:lstStyle/>
                    <a:p>
                      <a:pPr algn="l" fontAlgn="b"/>
                      <a:r>
                        <a:rPr lang="it-IT" sz="900" b="1" i="0" u="none" strike="noStrike" dirty="0">
                          <a:solidFill>
                            <a:srgbClr val="006100"/>
                          </a:solidFill>
                          <a:latin typeface="Calibri"/>
                        </a:rPr>
                        <a:t>AREA INNOVAZ. ECONOM. SVILUPPO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dirty="0">
                          <a:solidFill>
                            <a:srgbClr val="006100"/>
                          </a:solidFill>
                          <a:latin typeface="Calibri"/>
                        </a:rPr>
                        <a:t>            70,9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a:solidFill>
                            <a:srgbClr val="006100"/>
                          </a:solidFill>
                          <a:latin typeface="Calibri"/>
                        </a:rPr>
                        <a:t>            79,7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b"/>
                      <a:r>
                        <a:rPr lang="it-IT" sz="900" b="1" i="0" u="none" strike="noStrike" dirty="0">
                          <a:solidFill>
                            <a:srgbClr val="006100"/>
                          </a:solidFill>
                          <a:effectLst/>
                          <a:latin typeface="Calibri"/>
                        </a:rPr>
                        <a:t>79,0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43286">
                <a:tc>
                  <a:txBody>
                    <a:bodyPr/>
                    <a:lstStyle/>
                    <a:p>
                      <a:pPr algn="l" fontAlgn="b"/>
                      <a:r>
                        <a:rPr lang="it-IT" sz="900" b="0" i="0" u="none" strike="noStrike">
                          <a:solidFill>
                            <a:srgbClr val="9C0006"/>
                          </a:solidFill>
                          <a:latin typeface="Calibri"/>
                        </a:rPr>
                        <a:t>ATTIVITA' PRODUTTIVE E MARKETING TERRITORIALE</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3,7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a:solidFill>
                            <a:srgbClr val="9C0006"/>
                          </a:solidFill>
                          <a:effectLst/>
                          <a:latin typeface="Calibri"/>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56199">
                <a:tc>
                  <a:txBody>
                    <a:bodyPr/>
                    <a:lstStyle/>
                    <a:p>
                      <a:pPr algn="l" fontAlgn="b"/>
                      <a:r>
                        <a:rPr lang="it-IT" sz="900" b="0" i="0" u="none" strike="noStrike">
                          <a:solidFill>
                            <a:srgbClr val="9C0006"/>
                          </a:solidFill>
                          <a:latin typeface="Calibri"/>
                        </a:rPr>
                        <a:t>CULTURA</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22,8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24,4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a:solidFill>
                            <a:srgbClr val="9C0006"/>
                          </a:solidFill>
                          <a:effectLst/>
                          <a:latin typeface="Calibri"/>
                        </a:rPr>
                        <a:t>29,8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dirty="0">
                          <a:solidFill>
                            <a:srgbClr val="9C0006"/>
                          </a:solidFill>
                          <a:latin typeface="Calibri"/>
                        </a:rPr>
                        <a:t>POLITICHE DEL LAVORO, SVILUPPO ECONOMICO E UNIVERSITA'</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13,9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a:solidFill>
                            <a:srgbClr val="9C0006"/>
                          </a:solidFill>
                          <a:effectLst/>
                          <a:latin typeface="Calibri"/>
                        </a:rPr>
                        <a:t>14,6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SISTEMI INFORMATIVI E AGENDA DIGITALE</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28,5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32,0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27,7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dirty="0">
                          <a:solidFill>
                            <a:srgbClr val="9C0006"/>
                          </a:solidFill>
                          <a:latin typeface="Calibri"/>
                        </a:rPr>
                        <a:t>STTRATEGIE E CONTROLLO PARTECIPATE</a:t>
                      </a:r>
                    </a:p>
                  </a:txBody>
                  <a:tcPr marL="43861"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marL="0" algn="ctr" defTabSz="914400" rtl="0" eaLnBrk="1" fontAlgn="b" latinLnBrk="0" hangingPunct="1"/>
                      <a:r>
                        <a:rPr lang="it-IT" sz="900" b="0" i="0" u="none" strike="noStrike" kern="1200" dirty="0" smtClean="0">
                          <a:solidFill>
                            <a:srgbClr val="9C0006"/>
                          </a:solidFill>
                          <a:latin typeface="Calibri"/>
                          <a:ea typeface="+mn-ea"/>
                          <a:cs typeface="+mn-cs"/>
                        </a:rPr>
                        <a:t>             2,6</a:t>
                      </a:r>
                      <a:endParaRPr lang="it-IT" sz="900" b="0" i="0" u="none" strike="noStrike" kern="1200" dirty="0">
                        <a:solidFill>
                          <a:srgbClr val="9C0006"/>
                        </a:solidFill>
                        <a:latin typeface="Calibri"/>
                        <a:ea typeface="+mn-ea"/>
                        <a:cs typeface="+mn-cs"/>
                      </a:endParaRPr>
                    </a:p>
                  </a:txBody>
                  <a:tcPr marL="0" marR="4386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marL="0" algn="ctr" defTabSz="914400" rtl="0" eaLnBrk="1" fontAlgn="b" latinLnBrk="0" hangingPunct="1"/>
                      <a:r>
                        <a:rPr lang="it-IT" sz="900" b="0" i="0" u="none" strike="noStrike" kern="1200" dirty="0" smtClean="0">
                          <a:solidFill>
                            <a:srgbClr val="9C0006"/>
                          </a:solidFill>
                          <a:latin typeface="Calibri"/>
                          <a:ea typeface="+mn-ea"/>
                          <a:cs typeface="+mn-cs"/>
                        </a:rPr>
                        <a:t>              4,7</a:t>
                      </a:r>
                      <a:endParaRPr lang="it-IT" sz="900" b="0" i="0" u="none" strike="noStrike" kern="1200" dirty="0">
                        <a:solidFill>
                          <a:srgbClr val="9C0006"/>
                        </a:solidFill>
                        <a:latin typeface="Calibri"/>
                        <a:ea typeface="+mn-ea"/>
                        <a:cs typeface="+mn-cs"/>
                      </a:endParaRPr>
                    </a:p>
                  </a:txBody>
                  <a:tcPr marL="0" marR="4386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3,2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1" i="0" u="none" strike="noStrike" dirty="0">
                          <a:solidFill>
                            <a:srgbClr val="006100"/>
                          </a:solidFill>
                          <a:latin typeface="Calibri"/>
                        </a:rPr>
                        <a:t>AREA SERVIZI AL CITTADINO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a:solidFill>
                            <a:srgbClr val="006100"/>
                          </a:solidFill>
                          <a:latin typeface="Calibri"/>
                        </a:rPr>
                        <a:t>         343,7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a:solidFill>
                            <a:srgbClr val="006100"/>
                          </a:solidFill>
                          <a:latin typeface="Calibri"/>
                        </a:rPr>
                        <a:t>         362,2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b"/>
                      <a:r>
                        <a:rPr lang="it-IT" sz="900" b="1" i="0" u="none" strike="noStrike" dirty="0">
                          <a:solidFill>
                            <a:srgbClr val="006100"/>
                          </a:solidFill>
                          <a:effectLst/>
                          <a:latin typeface="Calibri"/>
                        </a:rPr>
                        <a:t>383,8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43286">
                <a:tc>
                  <a:txBody>
                    <a:bodyPr/>
                    <a:lstStyle/>
                    <a:p>
                      <a:pPr algn="l" fontAlgn="b"/>
                      <a:r>
                        <a:rPr lang="it-IT" sz="900" b="0" i="0" u="none" strike="noStrike">
                          <a:solidFill>
                            <a:srgbClr val="9C0006"/>
                          </a:solidFill>
                          <a:latin typeface="Calibri"/>
                        </a:rPr>
                        <a:t>CASA E DEMANIO</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33,0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44,7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53,0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CITTADELLA DEGLI ARCHIVI E GESTIONE DOCUMENTALE</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DECENTRAMENTO E SERVIZI AL CITTADINO</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14,5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a:solidFill>
                            <a:srgbClr val="9C0006"/>
                          </a:solidFill>
                          <a:effectLst/>
                          <a:latin typeface="Calibri"/>
                        </a:rPr>
                        <a:t>16,5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EDUCAZIONE E ISTRUZIONE</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88,8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91,8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97,5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POLITICHE SOCIALI E CULTURA DELLA SALUTE</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176,3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177,6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a:solidFill>
                            <a:srgbClr val="9C0006"/>
                          </a:solidFill>
                          <a:effectLst/>
                          <a:latin typeface="Calibri"/>
                        </a:rPr>
                        <a:t>179,7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SPORT, BENESSERE E QUALITA' DELLA VITA</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29,7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31,1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34,5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1" i="0" u="none" strike="noStrike" dirty="0">
                          <a:solidFill>
                            <a:srgbClr val="006100"/>
                          </a:solidFill>
                          <a:latin typeface="Calibri"/>
                        </a:rPr>
                        <a:t>AREA TERRITORIO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dirty="0">
                          <a:solidFill>
                            <a:srgbClr val="006100"/>
                          </a:solidFill>
                          <a:latin typeface="Calibri"/>
                        </a:rPr>
                        <a:t>      1.254,7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a:solidFill>
                            <a:srgbClr val="006100"/>
                          </a:solidFill>
                          <a:latin typeface="Calibri"/>
                        </a:rPr>
                        <a:t>      1.248,4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b"/>
                      <a:r>
                        <a:rPr lang="it-IT" sz="900" b="1" i="0" u="none" strike="noStrike">
                          <a:solidFill>
                            <a:srgbClr val="006100"/>
                          </a:solidFill>
                          <a:effectLst/>
                          <a:latin typeface="Calibri"/>
                        </a:rPr>
                        <a:t>1.353,3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43286">
                <a:tc>
                  <a:txBody>
                    <a:bodyPr/>
                    <a:lstStyle/>
                    <a:p>
                      <a:pPr algn="l" fontAlgn="b"/>
                      <a:r>
                        <a:rPr lang="it-IT" sz="900" b="0" i="0" u="none" strike="noStrike">
                          <a:solidFill>
                            <a:srgbClr val="9C0006"/>
                          </a:solidFill>
                          <a:latin typeface="Calibri"/>
                        </a:rPr>
                        <a:t>MOBILITA', TRASPORTI, AMBIENTE E ENERGIA</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1.117,5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1.123,2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1.222,9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OPERE PUBBLICHE E CENTRALE UNICA APPALTI</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0,6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0,6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a:solidFill>
                            <a:srgbClr val="9C0006"/>
                          </a:solidFill>
                          <a:effectLst/>
                          <a:latin typeface="Calibri"/>
                        </a:rPr>
                        <a:t>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SVILUPPO DEL TERRITORIO</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4,5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TECNICA</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133,2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120,1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124,1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1" i="0" u="none" strike="noStrike">
                          <a:solidFill>
                            <a:srgbClr val="006100"/>
                          </a:solidFill>
                          <a:latin typeface="Calibri"/>
                        </a:rPr>
                        <a:t>SINDACO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a:solidFill>
                            <a:srgbClr val="006100"/>
                          </a:solidFill>
                          <a:latin typeface="Calibri"/>
                        </a:rPr>
                        <a:t>         886,1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a:solidFill>
                            <a:srgbClr val="006100"/>
                          </a:solidFill>
                          <a:latin typeface="Calibri"/>
                        </a:rPr>
                        <a:t>         891,3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b"/>
                      <a:r>
                        <a:rPr lang="it-IT" sz="900" b="1" i="0" u="none" strike="noStrike" dirty="0">
                          <a:solidFill>
                            <a:srgbClr val="006100"/>
                          </a:solidFill>
                          <a:effectLst/>
                          <a:latin typeface="Calibri"/>
                        </a:rPr>
                        <a:t>971,6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43286">
                <a:tc>
                  <a:txBody>
                    <a:bodyPr/>
                    <a:lstStyle/>
                    <a:p>
                      <a:pPr algn="l" fontAlgn="b"/>
                      <a:r>
                        <a:rPr lang="it-IT" sz="900" b="0" i="0" u="none" strike="noStrike">
                          <a:solidFill>
                            <a:srgbClr val="9C0006"/>
                          </a:solidFill>
                          <a:latin typeface="Calibri"/>
                        </a:rPr>
                        <a:t>AVVOCATURA</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DIREZIONE GENERALE</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4,1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a:solidFill>
                            <a:srgbClr val="9C0006"/>
                          </a:solidFill>
                          <a:effectLst/>
                          <a:latin typeface="Calibri"/>
                        </a:rPr>
                        <a:t>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DS INTERNAL AUDITING</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ENTRATE E LOTTA ALL'EVASIONE</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30,2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35,7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a:solidFill>
                            <a:srgbClr val="9C0006"/>
                          </a:solidFill>
                          <a:effectLst/>
                          <a:latin typeface="Calibri"/>
                        </a:rPr>
                        <a:t>42,4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GABINETTO DEL SINDACO</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2,4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2,4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PIANIFICAZIONE, BILANCIO E CONTROLLI*</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143,4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130,8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163,8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dirty="0">
                          <a:solidFill>
                            <a:srgbClr val="9C0006"/>
                          </a:solidFill>
                          <a:latin typeface="Calibri"/>
                        </a:rPr>
                        <a:t>RISORSE UMANE, ORGANIZZAZIONE E SERVIZI GENERALI</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676,6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680,7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719,1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SEGRETERIA GENERALE</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a:solidFill>
                            <a:srgbClr val="9C0006"/>
                          </a:solidFill>
                          <a:effectLst/>
                          <a:latin typeface="Calibri"/>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SERVIZIO DI PRESIDENZA DEL CONSIGLIO COMUNALE</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0,9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0,9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SICUREZZA URBANA E COESIONE SOCIALE</a:t>
                      </a:r>
                    </a:p>
                  </a:txBody>
                  <a:tcPr marL="43861"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27,9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35,7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37,3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1" i="0" u="none" strike="noStrike" dirty="0">
                          <a:solidFill>
                            <a:srgbClr val="006100"/>
                          </a:solidFill>
                          <a:latin typeface="Calibri"/>
                        </a:rPr>
                        <a:t>Totale spese Direzioni al netto Cofinanziamenti e Fondi</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a:solidFill>
                            <a:srgbClr val="006100"/>
                          </a:solidFill>
                          <a:latin typeface="Calibri"/>
                        </a:rPr>
                        <a:t>      2.555,4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a:solidFill>
                            <a:srgbClr val="006100"/>
                          </a:solidFill>
                          <a:latin typeface="Calibri"/>
                        </a:rPr>
                        <a:t>      2.581,6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b"/>
                      <a:r>
                        <a:rPr lang="it-IT" sz="900" b="1" i="0" u="none" strike="noStrike" dirty="0">
                          <a:solidFill>
                            <a:srgbClr val="006100"/>
                          </a:solidFill>
                          <a:effectLst/>
                          <a:latin typeface="Calibri"/>
                        </a:rPr>
                        <a:t>2.787,7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43286">
                <a:tc>
                  <a:txBody>
                    <a:bodyPr/>
                    <a:lstStyle/>
                    <a:p>
                      <a:pPr algn="l" fontAlgn="b"/>
                      <a:r>
                        <a:rPr lang="it-IT" sz="900" b="0" i="0" u="none" strike="noStrike">
                          <a:solidFill>
                            <a:srgbClr val="9C0006"/>
                          </a:solidFill>
                          <a:latin typeface="Calibri"/>
                        </a:rPr>
                        <a:t>Spese finanziate da risorse vincolate</a:t>
                      </a:r>
                    </a:p>
                  </a:txBody>
                  <a:tcPr marL="43861"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smtClean="0">
                          <a:solidFill>
                            <a:srgbClr val="9C0006"/>
                          </a:solidFill>
                          <a:latin typeface="Calibri"/>
                        </a:rPr>
                        <a:t>           136,5</a:t>
                      </a:r>
                      <a:endParaRPr lang="it-IT" sz="900" b="0" i="0" u="none" strike="noStrike" dirty="0">
                        <a:solidFill>
                          <a:srgbClr val="9C0006"/>
                        </a:solidFill>
                        <a:latin typeface="Calibri"/>
                      </a:endParaRPr>
                    </a:p>
                  </a:txBody>
                  <a:tcPr marL="0" marR="43861"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139,0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151,6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0" i="0" u="none" strike="noStrike">
                          <a:solidFill>
                            <a:srgbClr val="9C0006"/>
                          </a:solidFill>
                          <a:latin typeface="Calibri"/>
                        </a:rPr>
                        <a:t>Fondi di riserva e Fondo svalutazione crediti </a:t>
                      </a:r>
                    </a:p>
                  </a:txBody>
                  <a:tcPr marL="43861"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a:solidFill>
                            <a:srgbClr val="9C0006"/>
                          </a:solidFill>
                          <a:latin typeface="Calibri"/>
                        </a:rPr>
                        <a:t>         362,2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it-IT" sz="900" b="0" i="0" u="none" strike="noStrike" dirty="0">
                          <a:solidFill>
                            <a:srgbClr val="9C0006"/>
                          </a:solidFill>
                          <a:latin typeface="Calibri"/>
                        </a:rPr>
                        <a:t>         269,9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b"/>
                      <a:r>
                        <a:rPr lang="it-IT" sz="900" b="0" i="0" u="none" strike="noStrike" dirty="0">
                          <a:solidFill>
                            <a:srgbClr val="9C0006"/>
                          </a:solidFill>
                          <a:effectLst/>
                          <a:latin typeface="Calibri"/>
                        </a:rPr>
                        <a:t>174,5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43286">
                <a:tc>
                  <a:txBody>
                    <a:bodyPr/>
                    <a:lstStyle/>
                    <a:p>
                      <a:pPr algn="l" fontAlgn="b"/>
                      <a:r>
                        <a:rPr lang="it-IT" sz="900" b="1" i="0" u="none" strike="noStrike" dirty="0">
                          <a:solidFill>
                            <a:srgbClr val="006100"/>
                          </a:solidFill>
                          <a:latin typeface="Calibri"/>
                        </a:rPr>
                        <a:t>Totale spese complessive a bilancio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a:solidFill>
                            <a:srgbClr val="006100"/>
                          </a:solidFill>
                          <a:latin typeface="Calibri"/>
                        </a:rPr>
                        <a:t>      3.054,1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it-IT" sz="900" b="1" i="0" u="none" strike="noStrike" dirty="0">
                          <a:solidFill>
                            <a:srgbClr val="006100"/>
                          </a:solidFill>
                          <a:latin typeface="Calibri"/>
                        </a:rPr>
                        <a:t>      2.990,5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b"/>
                      <a:r>
                        <a:rPr lang="it-IT" sz="900" b="1" i="0" u="none" strike="noStrike" dirty="0">
                          <a:solidFill>
                            <a:srgbClr val="006100"/>
                          </a:solidFill>
                          <a:effectLst/>
                          <a:latin typeface="Calibri"/>
                        </a:rPr>
                        <a:t>3.113,8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09170">
                <a:tc>
                  <a:txBody>
                    <a:bodyPr/>
                    <a:lstStyle/>
                    <a:p>
                      <a:pPr algn="l" fontAlgn="b"/>
                      <a:r>
                        <a:rPr lang="it-IT" sz="800" b="1" i="0" u="none" strike="noStrike" dirty="0">
                          <a:solidFill>
                            <a:srgbClr val="000000"/>
                          </a:solidFill>
                          <a:latin typeface="Calibri"/>
                        </a:rPr>
                        <a:t>* Al netto di Fondo di Riserva e Fondo Svalutazione Crediti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it-IT" sz="6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6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6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5" name="CasellaDiTesto 4"/>
          <p:cNvSpPr txBox="1"/>
          <p:nvPr/>
        </p:nvSpPr>
        <p:spPr>
          <a:xfrm>
            <a:off x="1837547" y="6380946"/>
            <a:ext cx="7885816" cy="215444"/>
          </a:xfrm>
          <a:prstGeom prst="rect">
            <a:avLst/>
          </a:prstGeom>
          <a:noFill/>
        </p:spPr>
        <p:txBody>
          <a:bodyPr wrap="square" rtlCol="0">
            <a:spAutoFit/>
          </a:bodyPr>
          <a:lstStyle/>
          <a:p>
            <a:r>
              <a:rPr lang="it-IT" sz="800" b="1" dirty="0" smtClean="0">
                <a:latin typeface="Calibri" panose="020F0502020204030204" pitchFamily="34" charset="0"/>
                <a:cs typeface="Calibri" panose="020F0502020204030204" pitchFamily="34" charset="0"/>
              </a:rPr>
              <a:t>L’Area Sindaco – DC Pianificazione e Bilancio – contiene, nel 2015, la previsione del Versamento IVA a debito per le gestioni commerciali, pari a 30,6 milioni di euro </a:t>
            </a:r>
            <a:endParaRPr lang="it-IT" sz="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11222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ctrTitle" idx="4294967295"/>
          </p:nvPr>
        </p:nvSpPr>
        <p:spPr bwMode="auto">
          <a:xfrm>
            <a:off x="1309662" y="285728"/>
            <a:ext cx="8420100" cy="461665"/>
          </a:xfrm>
          <a:prstGeom prst="rect">
            <a:avLst/>
          </a:prstGeom>
          <a:noFill/>
        </p:spPr>
        <p:txBody>
          <a:bodyPr wrap="square" rtlCol="0">
            <a:spAutoFit/>
          </a:bodyPr>
          <a:lstStyle/>
          <a:p>
            <a:pPr>
              <a:tabLst>
                <a:tab pos="630238" algn="l"/>
                <a:tab pos="3322638" algn="l"/>
              </a:tabLst>
            </a:pPr>
            <a:r>
              <a:rPr lang="it-IT" sz="2400" b="1" kern="1200" dirty="0">
                <a:solidFill>
                  <a:schemeClr val="accent2">
                    <a:lumMod val="75000"/>
                  </a:schemeClr>
                </a:solidFill>
                <a:latin typeface="Calibri" panose="020F0502020204030204" pitchFamily="34" charset="0"/>
                <a:ea typeface="+mn-ea"/>
                <a:cs typeface="Calibri" panose="020F0502020204030204" pitchFamily="34" charset="0"/>
              </a:rPr>
              <a:t>EVENTO EXPO 2015</a:t>
            </a:r>
          </a:p>
        </p:txBody>
      </p:sp>
      <p:sp>
        <p:nvSpPr>
          <p:cNvPr id="5" name="Rettangolo 4"/>
          <p:cNvSpPr/>
          <p:nvPr/>
        </p:nvSpPr>
        <p:spPr>
          <a:xfrm>
            <a:off x="7953396" y="857232"/>
            <a:ext cx="1342034" cy="215444"/>
          </a:xfrm>
          <a:prstGeom prst="rect">
            <a:avLst/>
          </a:prstGeom>
        </p:spPr>
        <p:txBody>
          <a:bodyPr wrap="none">
            <a:spAutoFit/>
          </a:bodyPr>
          <a:lstStyle/>
          <a:p>
            <a:r>
              <a:rPr lang="it-IT" sz="800" b="1" dirty="0" smtClean="0">
                <a:solidFill>
                  <a:srgbClr val="000000"/>
                </a:solidFill>
                <a:latin typeface="Arial"/>
              </a:rPr>
              <a:t>valori in milioni di euro </a:t>
            </a:r>
            <a:endParaRPr lang="it-IT" sz="800" dirty="0">
              <a:solidFill>
                <a:srgbClr val="000000"/>
              </a:solidFill>
            </a:endParaRPr>
          </a:p>
        </p:txBody>
      </p:sp>
      <p:graphicFrame>
        <p:nvGraphicFramePr>
          <p:cNvPr id="9" name="Tabella 8"/>
          <p:cNvGraphicFramePr>
            <a:graphicFrameLocks noGrp="1"/>
          </p:cNvGraphicFramePr>
          <p:nvPr>
            <p:extLst>
              <p:ext uri="{D42A27DB-BD31-4B8C-83A1-F6EECF244321}">
                <p14:modId xmlns:p14="http://schemas.microsoft.com/office/powerpoint/2010/main" val="713883948"/>
              </p:ext>
            </p:extLst>
          </p:nvPr>
        </p:nvGraphicFramePr>
        <p:xfrm>
          <a:off x="1280592" y="1844824"/>
          <a:ext cx="7560838" cy="4279270"/>
        </p:xfrm>
        <a:graphic>
          <a:graphicData uri="http://schemas.openxmlformats.org/drawingml/2006/table">
            <a:tbl>
              <a:tblPr/>
              <a:tblGrid>
                <a:gridCol w="3913188"/>
                <a:gridCol w="1823825"/>
                <a:gridCol w="1823825"/>
              </a:tblGrid>
              <a:tr h="239170">
                <a:tc>
                  <a:txBody>
                    <a:bodyPr/>
                    <a:lstStyle/>
                    <a:p>
                      <a:pPr algn="l" fontAlgn="b"/>
                      <a:endParaRPr lang="it-IT" sz="1200" b="0" i="0" u="none" strike="noStrike" dirty="0">
                        <a:latin typeface="Arial Narrow"/>
                      </a:endParaRPr>
                    </a:p>
                  </a:txBody>
                  <a:tcPr marL="6475" marR="6475" marT="6475"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gridSpan="2">
                  <a:txBody>
                    <a:bodyPr/>
                    <a:lstStyle/>
                    <a:p>
                      <a:pPr algn="ctr" fontAlgn="b"/>
                      <a:r>
                        <a:rPr lang="it-IT" sz="2000" b="0" i="0" u="none" strike="noStrike" dirty="0">
                          <a:solidFill>
                            <a:schemeClr val="accent2">
                              <a:lumMod val="50000"/>
                            </a:schemeClr>
                          </a:solidFill>
                          <a:latin typeface="Calibri" panose="020F0502020204030204" pitchFamily="34" charset="0"/>
                          <a:cs typeface="Calibri" panose="020F0502020204030204" pitchFamily="34" charset="0"/>
                        </a:rPr>
                        <a:t>Anno 2015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it-IT"/>
                    </a:p>
                  </a:txBody>
                  <a:tcPr/>
                </a:tc>
              </a:tr>
              <a:tr h="239170">
                <a:tc>
                  <a:txBody>
                    <a:bodyPr/>
                    <a:lstStyle/>
                    <a:p>
                      <a:pPr algn="l" fontAlgn="b"/>
                      <a:r>
                        <a:rPr lang="it-IT" sz="2000" b="1" i="0" u="none" strike="noStrike" dirty="0">
                          <a:solidFill>
                            <a:schemeClr val="accent2">
                              <a:lumMod val="50000"/>
                            </a:schemeClr>
                          </a:solidFill>
                          <a:latin typeface="Calibri" panose="020F0502020204030204" pitchFamily="34" charset="0"/>
                          <a:cs typeface="Calibri" panose="020F0502020204030204" pitchFamily="34" charset="0"/>
                        </a:rPr>
                        <a:t>PARTE CORRENTE</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b"/>
                      <a:r>
                        <a:rPr lang="it-IT" sz="2000" b="1" i="0" u="none" strike="noStrike" dirty="0">
                          <a:solidFill>
                            <a:schemeClr val="accent2">
                              <a:lumMod val="50000"/>
                            </a:schemeClr>
                          </a:solidFill>
                          <a:latin typeface="Calibri" panose="020F0502020204030204" pitchFamily="34" charset="0"/>
                          <a:cs typeface="Calibri" panose="020F0502020204030204" pitchFamily="34" charset="0"/>
                        </a:rPr>
                        <a:t>ENTRATE</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it-IT" sz="2000" b="1" i="0" u="none" strike="noStrike" dirty="0">
                          <a:solidFill>
                            <a:schemeClr val="accent2">
                              <a:lumMod val="50000"/>
                            </a:schemeClr>
                          </a:solidFill>
                          <a:latin typeface="Calibri" panose="020F0502020204030204" pitchFamily="34" charset="0"/>
                          <a:cs typeface="Calibri" panose="020F0502020204030204" pitchFamily="34" charset="0"/>
                        </a:rPr>
                        <a:t>SPESE</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39170">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w="12700" cap="flat" cmpd="sng" algn="ctr">
                      <a:solidFill>
                        <a:schemeClr val="tx1"/>
                      </a:solidFill>
                      <a:prstDash val="solid"/>
                      <a:round/>
                      <a:headEnd type="none" w="med" len="med"/>
                      <a:tailEnd type="none" w="med" len="med"/>
                    </a:lnT>
                    <a:lnB>
                      <a:noFill/>
                    </a:lnB>
                  </a:tcPr>
                </a:tc>
              </a:tr>
              <a:tr h="239170">
                <a:tc>
                  <a:txBody>
                    <a:bodyPr/>
                    <a:lstStyle/>
                    <a:p>
                      <a:pPr algn="l" fontAlgn="b"/>
                      <a:r>
                        <a:rPr lang="it-IT" sz="2000" b="0" i="0" u="none" strike="noStrike" dirty="0">
                          <a:latin typeface="Calibri" panose="020F0502020204030204" pitchFamily="34" charset="0"/>
                          <a:cs typeface="Calibri" panose="020F0502020204030204" pitchFamily="34" charset="0"/>
                        </a:rPr>
                        <a:t>contributo statale</a:t>
                      </a:r>
                    </a:p>
                  </a:txBody>
                  <a:tcPr marL="6475" marR="6475" marT="6475" marB="0" anchor="b">
                    <a:lnL>
                      <a:noFill/>
                    </a:lnL>
                    <a:lnR>
                      <a:noFill/>
                    </a:lnR>
                    <a:lnT>
                      <a:noFill/>
                    </a:lnT>
                    <a:lnB>
                      <a:noFill/>
                    </a:lnB>
                  </a:tcPr>
                </a:tc>
                <a:tc>
                  <a:txBody>
                    <a:bodyPr/>
                    <a:lstStyle/>
                    <a:p>
                      <a:pPr algn="ctr" fontAlgn="b"/>
                      <a:r>
                        <a:rPr lang="it-IT" sz="2000" b="0" i="0" u="none" strike="noStrike" dirty="0" smtClean="0">
                          <a:latin typeface="Calibri" panose="020F0502020204030204" pitchFamily="34" charset="0"/>
                          <a:cs typeface="Calibri" panose="020F0502020204030204" pitchFamily="34" charset="0"/>
                        </a:rPr>
                        <a:t>60</a:t>
                      </a:r>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a:noFill/>
                    </a:lnB>
                  </a:tcPr>
                </a:tc>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a:noFill/>
                    </a:lnB>
                  </a:tcPr>
                </a:tc>
              </a:tr>
              <a:tr h="23917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2000" b="0" i="0" u="none" strike="noStrike" dirty="0" smtClean="0">
                          <a:latin typeface="Calibri" panose="020F0502020204030204" pitchFamily="34" charset="0"/>
                          <a:cs typeface="Calibri" panose="020F0502020204030204" pitchFamily="34" charset="0"/>
                        </a:rPr>
                        <a:t>maggiori</a:t>
                      </a:r>
                      <a:r>
                        <a:rPr lang="it-IT" sz="2000" b="0" i="0" u="none" strike="noStrike" baseline="0" dirty="0" smtClean="0">
                          <a:latin typeface="Calibri" panose="020F0502020204030204" pitchFamily="34" charset="0"/>
                          <a:cs typeface="Calibri" panose="020F0502020204030204" pitchFamily="34" charset="0"/>
                        </a:rPr>
                        <a:t> ricavi</a:t>
                      </a:r>
                      <a:r>
                        <a:rPr lang="it-IT" sz="2000" b="0" i="0" u="none" strike="noStrike" dirty="0" smtClean="0">
                          <a:latin typeface="Calibri" panose="020F0502020204030204" pitchFamily="34" charset="0"/>
                          <a:cs typeface="Calibri" panose="020F0502020204030204" pitchFamily="34" charset="0"/>
                        </a:rPr>
                        <a:t> TPL</a:t>
                      </a:r>
                    </a:p>
                    <a:p>
                      <a:pPr algn="l" fontAlgn="b"/>
                      <a:r>
                        <a:rPr lang="it-IT" sz="2000" b="0" i="0" u="none" strike="noStrike" dirty="0" smtClean="0">
                          <a:latin typeface="Calibri" panose="020F0502020204030204" pitchFamily="34" charset="0"/>
                          <a:cs typeface="Calibri" panose="020F0502020204030204" pitchFamily="34" charset="0"/>
                        </a:rPr>
                        <a:t>Altre Entrate proprie</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2000" b="0" i="0" u="none" strike="noStrike" dirty="0" smtClean="0">
                          <a:latin typeface="Calibri" panose="020F0502020204030204" pitchFamily="34" charset="0"/>
                          <a:cs typeface="Calibri" panose="020F0502020204030204" pitchFamily="34" charset="0"/>
                        </a:rPr>
                        <a:t>17</a:t>
                      </a:r>
                    </a:p>
                    <a:p>
                      <a:pPr algn="ctr" fontAlgn="b"/>
                      <a:r>
                        <a:rPr lang="it-IT" sz="2000" b="0" i="0" u="none" strike="noStrike" dirty="0" smtClean="0">
                          <a:latin typeface="Calibri" panose="020F0502020204030204" pitchFamily="34" charset="0"/>
                          <a:cs typeface="Calibri" panose="020F0502020204030204" pitchFamily="34" charset="0"/>
                        </a:rPr>
                        <a:t>7</a:t>
                      </a:r>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r>
              <a:tr h="245594">
                <a:tc>
                  <a:txBody>
                    <a:bodyPr/>
                    <a:lstStyle/>
                    <a:p>
                      <a:pPr algn="r" fontAlgn="b"/>
                      <a:r>
                        <a:rPr lang="it-IT" sz="2000" b="1" i="0" u="none" strike="noStrike" dirty="0">
                          <a:latin typeface="Calibri" panose="020F0502020204030204" pitchFamily="34" charset="0"/>
                          <a:cs typeface="Calibri" panose="020F0502020204030204" pitchFamily="34" charset="0"/>
                        </a:rPr>
                        <a:t>totale entrate</a:t>
                      </a:r>
                    </a:p>
                  </a:txBody>
                  <a:tcPr marL="6475" marR="6475" marT="647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2000" b="1" i="0" u="none" strike="noStrike" dirty="0" smtClean="0">
                          <a:latin typeface="Calibri" panose="020F0502020204030204" pitchFamily="34" charset="0"/>
                          <a:cs typeface="Calibri" panose="020F0502020204030204" pitchFamily="34" charset="0"/>
                        </a:rPr>
                        <a:t>84</a:t>
                      </a:r>
                      <a:endParaRPr lang="it-IT" sz="2000" b="1"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it-IT" sz="2000" b="1" i="0" u="none" strike="noStrike" dirty="0">
                          <a:latin typeface="Calibri" panose="020F0502020204030204" pitchFamily="34" charset="0"/>
                          <a:cs typeface="Calibri" panose="020F0502020204030204" pitchFamily="34" charset="0"/>
                        </a:rPr>
                        <a:t> </a:t>
                      </a:r>
                    </a:p>
                  </a:txBody>
                  <a:tcPr marL="6475" marR="6475" marT="647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39170">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w="12700" cap="flat" cmpd="sng" algn="ctr">
                      <a:solidFill>
                        <a:srgbClr val="000000"/>
                      </a:solidFill>
                      <a:prstDash val="solid"/>
                      <a:round/>
                      <a:headEnd type="none" w="med" len="med"/>
                      <a:tailEnd type="none" w="med" len="med"/>
                    </a:lnT>
                    <a:lnB>
                      <a:noFill/>
                    </a:lnB>
                  </a:tcPr>
                </a:tc>
              </a:tr>
              <a:tr h="239170">
                <a:tc>
                  <a:txBody>
                    <a:bodyPr/>
                    <a:lstStyle/>
                    <a:p>
                      <a:pPr algn="l" fontAlgn="b"/>
                      <a:r>
                        <a:rPr lang="it-IT" sz="2000" b="0" i="0" u="none" strike="noStrike" dirty="0">
                          <a:latin typeface="Calibri" panose="020F0502020204030204" pitchFamily="34" charset="0"/>
                          <a:cs typeface="Calibri" panose="020F0502020204030204" pitchFamily="34" charset="0"/>
                        </a:rPr>
                        <a:t>spese di personale</a:t>
                      </a:r>
                    </a:p>
                  </a:txBody>
                  <a:tcPr marL="6475" marR="6475" marT="6475" marB="0" anchor="b">
                    <a:lnL>
                      <a:noFill/>
                    </a:lnL>
                    <a:lnR>
                      <a:noFill/>
                    </a:lnR>
                    <a:lnT>
                      <a:noFill/>
                    </a:lnT>
                    <a:lnB>
                      <a:noFill/>
                    </a:lnB>
                  </a:tcPr>
                </a:tc>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a:noFill/>
                    </a:lnB>
                  </a:tcPr>
                </a:tc>
                <a:tc>
                  <a:txBody>
                    <a:bodyPr/>
                    <a:lstStyle/>
                    <a:p>
                      <a:pPr algn="ctr" fontAlgn="b"/>
                      <a:r>
                        <a:rPr lang="it-IT" sz="2000" b="0" i="0" u="none" strike="noStrike" dirty="0" smtClean="0">
                          <a:latin typeface="Calibri" panose="020F0502020204030204" pitchFamily="34" charset="0"/>
                          <a:cs typeface="Calibri" panose="020F0502020204030204" pitchFamily="34" charset="0"/>
                        </a:rPr>
                        <a:t>16,2</a:t>
                      </a:r>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a:noFill/>
                    </a:lnB>
                  </a:tcPr>
                </a:tc>
              </a:tr>
              <a:tr h="239170">
                <a:tc gridSpan="2">
                  <a:txBody>
                    <a:bodyPr/>
                    <a:lstStyle/>
                    <a:p>
                      <a:pPr algn="l" fontAlgn="b"/>
                      <a:r>
                        <a:rPr lang="it-IT" sz="2000" b="0" i="0" u="none" strike="noStrike" dirty="0">
                          <a:latin typeface="Calibri" panose="020F0502020204030204" pitchFamily="34" charset="0"/>
                          <a:cs typeface="Calibri" panose="020F0502020204030204" pitchFamily="34" charset="0"/>
                        </a:rPr>
                        <a:t>potenziamento del servizio di trasporto pubblico</a:t>
                      </a:r>
                    </a:p>
                  </a:txBody>
                  <a:tcPr marL="6475" marR="6475" marT="6475" marB="0" anchor="b">
                    <a:lnL>
                      <a:noFill/>
                    </a:lnL>
                    <a:lnR>
                      <a:noFill/>
                    </a:lnR>
                    <a:lnT>
                      <a:noFill/>
                    </a:lnT>
                    <a:lnB>
                      <a:noFill/>
                    </a:lnB>
                  </a:tcPr>
                </a:tc>
                <a:tc hMerge="1">
                  <a:txBody>
                    <a:bodyPr/>
                    <a:lstStyle/>
                    <a:p>
                      <a:endParaRPr lang="it-IT"/>
                    </a:p>
                  </a:txBody>
                  <a:tcPr/>
                </a:tc>
                <a:tc>
                  <a:txBody>
                    <a:bodyPr/>
                    <a:lstStyle/>
                    <a:p>
                      <a:pPr algn="ctr" fontAlgn="b"/>
                      <a:r>
                        <a:rPr lang="it-IT" sz="2000" b="0" i="0" u="none" strike="noStrike" dirty="0" smtClean="0">
                          <a:latin typeface="Calibri" panose="020F0502020204030204" pitchFamily="34" charset="0"/>
                          <a:cs typeface="Calibri" panose="020F0502020204030204" pitchFamily="34" charset="0"/>
                        </a:rPr>
                        <a:t>52</a:t>
                      </a:r>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a:noFill/>
                    </a:lnB>
                  </a:tcPr>
                </a:tc>
              </a:tr>
              <a:tr h="239170">
                <a:tc>
                  <a:txBody>
                    <a:bodyPr/>
                    <a:lstStyle/>
                    <a:p>
                      <a:pPr algn="l" fontAlgn="b"/>
                      <a:r>
                        <a:rPr lang="it-IT" sz="2000" b="0" i="0" u="none" strike="noStrike" dirty="0">
                          <a:latin typeface="Calibri" panose="020F0502020204030204" pitchFamily="34" charset="0"/>
                          <a:cs typeface="Calibri" panose="020F0502020204030204" pitchFamily="34" charset="0"/>
                        </a:rPr>
                        <a:t>potenziamento servizio AMSA</a:t>
                      </a:r>
                    </a:p>
                  </a:txBody>
                  <a:tcPr marL="6475" marR="6475" marT="6475" marB="0" anchor="b">
                    <a:lnL>
                      <a:noFill/>
                    </a:lnL>
                    <a:lnR>
                      <a:noFill/>
                    </a:lnR>
                    <a:lnT>
                      <a:noFill/>
                    </a:lnT>
                    <a:lnB>
                      <a:noFill/>
                    </a:lnB>
                  </a:tcPr>
                </a:tc>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a:noFill/>
                    </a:lnB>
                  </a:tcPr>
                </a:tc>
                <a:tc>
                  <a:txBody>
                    <a:bodyPr/>
                    <a:lstStyle/>
                    <a:p>
                      <a:pPr algn="ctr" fontAlgn="b"/>
                      <a:r>
                        <a:rPr lang="it-IT" sz="2000" b="0" i="0" u="none" strike="noStrike" dirty="0" smtClean="0">
                          <a:latin typeface="Calibri" panose="020F0502020204030204" pitchFamily="34" charset="0"/>
                          <a:cs typeface="Calibri" panose="020F0502020204030204" pitchFamily="34" charset="0"/>
                        </a:rPr>
                        <a:t>13</a:t>
                      </a:r>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a:noFill/>
                    </a:lnB>
                  </a:tcPr>
                </a:tc>
              </a:tr>
              <a:tr h="239170">
                <a:tc>
                  <a:txBody>
                    <a:bodyPr/>
                    <a:lstStyle/>
                    <a:p>
                      <a:pPr algn="l" fontAlgn="b"/>
                      <a:r>
                        <a:rPr lang="it-IT" sz="2000" b="0" i="0" u="none" strike="noStrike" dirty="0" smtClean="0">
                          <a:latin typeface="Calibri" panose="020F0502020204030204" pitchFamily="34" charset="0"/>
                          <a:cs typeface="Calibri" panose="020F0502020204030204" pitchFamily="34" charset="0"/>
                        </a:rPr>
                        <a:t>Altro</a:t>
                      </a:r>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t-IT" sz="2000" b="0" i="0" u="none" strike="noStrike" dirty="0" smtClean="0">
                          <a:latin typeface="Calibri" panose="020F0502020204030204" pitchFamily="34" charset="0"/>
                          <a:cs typeface="Calibri" panose="020F0502020204030204" pitchFamily="34" charset="0"/>
                        </a:rPr>
                        <a:t>2,8</a:t>
                      </a:r>
                      <a:endParaRPr lang="it-IT" sz="2000" b="0"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a:noFill/>
                    </a:lnT>
                    <a:lnB w="12700" cap="flat" cmpd="sng" algn="ctr">
                      <a:solidFill>
                        <a:schemeClr val="tx1"/>
                      </a:solidFill>
                      <a:prstDash val="solid"/>
                      <a:round/>
                      <a:headEnd type="none" w="med" len="med"/>
                      <a:tailEnd type="none" w="med" len="med"/>
                    </a:lnB>
                  </a:tcPr>
                </a:tc>
              </a:tr>
              <a:tr h="245594">
                <a:tc>
                  <a:txBody>
                    <a:bodyPr/>
                    <a:lstStyle/>
                    <a:p>
                      <a:pPr algn="r" fontAlgn="b"/>
                      <a:r>
                        <a:rPr lang="it-IT" sz="2000" b="1" i="0" u="none" strike="noStrike" dirty="0">
                          <a:latin typeface="Calibri" panose="020F0502020204030204" pitchFamily="34" charset="0"/>
                          <a:cs typeface="Calibri" panose="020F0502020204030204" pitchFamily="34" charset="0"/>
                        </a:rPr>
                        <a:t>totale spese</a:t>
                      </a:r>
                    </a:p>
                  </a:txBody>
                  <a:tcPr marL="6475" marR="6475" marT="6475"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it-IT" sz="2000" b="1" i="0" u="none" strike="noStrike" dirty="0">
                          <a:latin typeface="Calibri" panose="020F0502020204030204" pitchFamily="34" charset="0"/>
                          <a:cs typeface="Calibri" panose="020F0502020204030204" pitchFamily="34" charset="0"/>
                        </a:rPr>
                        <a:t> </a:t>
                      </a:r>
                    </a:p>
                  </a:txBody>
                  <a:tcPr marL="6475" marR="6475" marT="6475"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2000" b="1" i="0" u="none" strike="noStrike" dirty="0" smtClean="0">
                          <a:latin typeface="Calibri" panose="020F0502020204030204" pitchFamily="34" charset="0"/>
                          <a:cs typeface="Calibri" panose="020F0502020204030204" pitchFamily="34" charset="0"/>
                        </a:rPr>
                        <a:t>84</a:t>
                      </a:r>
                      <a:endParaRPr lang="it-IT" sz="2000" b="1" i="0" u="none" strike="noStrike" dirty="0">
                        <a:latin typeface="Calibri" panose="020F0502020204030204" pitchFamily="34" charset="0"/>
                        <a:cs typeface="Calibri" panose="020F0502020204030204" pitchFamily="34" charset="0"/>
                      </a:endParaRPr>
                    </a:p>
                  </a:txBody>
                  <a:tcPr marL="6475" marR="6475" marT="6475"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39170">
                <a:tc>
                  <a:txBody>
                    <a:bodyPr/>
                    <a:lstStyle/>
                    <a:p>
                      <a:pPr algn="l" fontAlgn="b"/>
                      <a:endParaRPr lang="it-IT" sz="1200" b="0" i="0" u="none" strike="noStrike" dirty="0">
                        <a:latin typeface="Arial Narrow"/>
                      </a:endParaRPr>
                    </a:p>
                  </a:txBody>
                  <a:tcPr marL="6475" marR="6475" marT="647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dirty="0">
                        <a:latin typeface="Arial Narrow"/>
                      </a:endParaRPr>
                    </a:p>
                  </a:txBody>
                  <a:tcPr marL="6475" marR="6475" marT="647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1200" b="0" i="0" u="none" strike="noStrike" dirty="0">
                        <a:latin typeface="Arial Narrow"/>
                      </a:endParaRPr>
                    </a:p>
                  </a:txBody>
                  <a:tcPr marL="6475" marR="6475" marT="6475"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563103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1155700" y="2205038"/>
            <a:ext cx="8750300" cy="3243262"/>
          </a:xfrm>
          <a:prstGeom prst="rect">
            <a:avLst/>
          </a:prstGeom>
          <a:noFill/>
          <a:ln w="9525">
            <a:noFill/>
            <a:miter lim="800000"/>
            <a:headEnd/>
            <a:tailEnd/>
          </a:ln>
          <a:effectLst/>
        </p:spPr>
        <p:txBody>
          <a:bodyPr/>
          <a:lstStyle/>
          <a:p>
            <a:pPr marL="266700" indent="-266700" algn="ctr">
              <a:lnSpc>
                <a:spcPct val="90000"/>
              </a:lnSpc>
              <a:spcBef>
                <a:spcPct val="50000"/>
              </a:spcBef>
              <a:buClr>
                <a:schemeClr val="tx2"/>
              </a:buClr>
              <a:buSzPct val="85000"/>
              <a:buFont typeface="Wingdings" pitchFamily="2" charset="2"/>
              <a:buNone/>
              <a:defRPr/>
            </a:pPr>
            <a:endParaRPr lang="it-IT" sz="2400" u="none">
              <a:solidFill>
                <a:srgbClr val="000099"/>
              </a:solidFill>
              <a:effectLst>
                <a:outerShdw blurRad="38100" dist="38100" dir="2700000" algn="tl">
                  <a:srgbClr val="C0C0C0"/>
                </a:outerShdw>
              </a:effectLst>
              <a:latin typeface="Frutiger" pitchFamily="2" charset="0"/>
              <a:ea typeface="+mn-ea"/>
              <a:cs typeface="+mn-cs"/>
            </a:endParaRPr>
          </a:p>
        </p:txBody>
      </p:sp>
      <p:sp>
        <p:nvSpPr>
          <p:cNvPr id="21506" name="Rectangle 4"/>
          <p:cNvSpPr>
            <a:spLocks noChangeArrowheads="1"/>
          </p:cNvSpPr>
          <p:nvPr/>
        </p:nvSpPr>
        <p:spPr bwMode="auto">
          <a:xfrm>
            <a:off x="1363663" y="3860800"/>
            <a:ext cx="8112125" cy="620713"/>
          </a:xfrm>
          <a:prstGeom prst="rect">
            <a:avLst/>
          </a:prstGeom>
          <a:noFill/>
          <a:ln w="12700">
            <a:noFill/>
            <a:miter lim="800000"/>
            <a:headEnd/>
            <a:tailEnd/>
          </a:ln>
        </p:spPr>
        <p:txBody>
          <a:bodyPr lIns="90488" tIns="44450" rIns="90488" bIns="44450">
            <a:spAutoFit/>
          </a:bodyPr>
          <a:lstStyle/>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p:txBody>
      </p:sp>
      <p:sp>
        <p:nvSpPr>
          <p:cNvPr id="21507" name="Text Box 5"/>
          <p:cNvSpPr txBox="1">
            <a:spLocks noChangeArrowheads="1"/>
          </p:cNvSpPr>
          <p:nvPr/>
        </p:nvSpPr>
        <p:spPr bwMode="auto">
          <a:xfrm>
            <a:off x="2144713" y="3573463"/>
            <a:ext cx="3667125" cy="366712"/>
          </a:xfrm>
          <a:prstGeom prst="rect">
            <a:avLst/>
          </a:prstGeom>
          <a:noFill/>
          <a:ln w="12700">
            <a:noFill/>
            <a:miter lim="800000"/>
            <a:headEnd/>
            <a:tailEnd/>
          </a:ln>
        </p:spPr>
        <p:txBody>
          <a:bodyPr>
            <a:spAutoFit/>
          </a:bodyPr>
          <a:lstStyle/>
          <a:p>
            <a:pPr algn="ctr">
              <a:spcBef>
                <a:spcPct val="50000"/>
              </a:spcBef>
            </a:pPr>
            <a:endParaRPr lang="it-IT" sz="1800" u="none">
              <a:latin typeface="Arial" charset="0"/>
            </a:endParaRPr>
          </a:p>
        </p:txBody>
      </p:sp>
      <p:sp>
        <p:nvSpPr>
          <p:cNvPr id="21508" name="Text Box 6"/>
          <p:cNvSpPr txBox="1">
            <a:spLocks noChangeArrowheads="1"/>
          </p:cNvSpPr>
          <p:nvPr/>
        </p:nvSpPr>
        <p:spPr bwMode="auto">
          <a:xfrm>
            <a:off x="1136650" y="188913"/>
            <a:ext cx="8769350" cy="461665"/>
          </a:xfrm>
          <a:prstGeom prst="rect">
            <a:avLst/>
          </a:prstGeom>
          <a:noFill/>
          <a:ln w="12700">
            <a:noFill/>
            <a:miter lim="800000"/>
            <a:headEnd/>
            <a:tailEnd/>
          </a:ln>
        </p:spPr>
        <p:txBody>
          <a:bodyPr>
            <a:spAutoFit/>
          </a:bodyPr>
          <a:lstStyle/>
          <a:p>
            <a:pPr algn="ctr">
              <a:tabLst>
                <a:tab pos="4033838" algn="l"/>
              </a:tabLst>
            </a:pPr>
            <a:r>
              <a:rPr lang="en-US" sz="2400" b="1" u="none" dirty="0" err="1" smtClean="0">
                <a:solidFill>
                  <a:srgbClr val="CC0000"/>
                </a:solidFill>
                <a:latin typeface="Calibri" panose="020F0502020204030204" pitchFamily="34" charset="0"/>
                <a:cs typeface="Calibri" panose="020F0502020204030204" pitchFamily="34" charset="0"/>
              </a:rPr>
              <a:t>Pianificazione</a:t>
            </a:r>
            <a:r>
              <a:rPr lang="en-US" sz="2400" b="1" u="none" dirty="0" smtClean="0">
                <a:solidFill>
                  <a:srgbClr val="CC0000"/>
                </a:solidFill>
                <a:latin typeface="Calibri" panose="020F0502020204030204" pitchFamily="34" charset="0"/>
                <a:cs typeface="Calibri" panose="020F0502020204030204" pitchFamily="34" charset="0"/>
              </a:rPr>
              <a:t>: </a:t>
            </a:r>
            <a:r>
              <a:rPr lang="en-US" sz="2400" b="1" u="none" dirty="0" err="1" smtClean="0">
                <a:solidFill>
                  <a:srgbClr val="CC0000"/>
                </a:solidFill>
                <a:latin typeface="Calibri" panose="020F0502020204030204" pitchFamily="34" charset="0"/>
                <a:cs typeface="Calibri" panose="020F0502020204030204" pitchFamily="34" charset="0"/>
              </a:rPr>
              <a:t>Programmazione</a:t>
            </a:r>
            <a:r>
              <a:rPr lang="en-US" sz="2400" b="1" u="none" dirty="0" smtClean="0">
                <a:solidFill>
                  <a:srgbClr val="CC0000"/>
                </a:solidFill>
                <a:latin typeface="Calibri" panose="020F0502020204030204" pitchFamily="34" charset="0"/>
                <a:cs typeface="Calibri" panose="020F0502020204030204" pitchFamily="34" charset="0"/>
              </a:rPr>
              <a:t> a </a:t>
            </a:r>
            <a:r>
              <a:rPr lang="en-US" sz="2400" b="1" u="none" dirty="0" err="1" smtClean="0">
                <a:solidFill>
                  <a:srgbClr val="CC0000"/>
                </a:solidFill>
                <a:latin typeface="Calibri" panose="020F0502020204030204" pitchFamily="34" charset="0"/>
                <a:cs typeface="Calibri" panose="020F0502020204030204" pitchFamily="34" charset="0"/>
              </a:rPr>
              <a:t>medio</a:t>
            </a:r>
            <a:r>
              <a:rPr lang="en-US" sz="2400" b="1" u="none" dirty="0" smtClean="0">
                <a:solidFill>
                  <a:srgbClr val="CC0000"/>
                </a:solidFill>
                <a:latin typeface="Calibri" panose="020F0502020204030204" pitchFamily="34" charset="0"/>
                <a:cs typeface="Calibri" panose="020F0502020204030204" pitchFamily="34" charset="0"/>
              </a:rPr>
              <a:t>/</a:t>
            </a:r>
            <a:r>
              <a:rPr lang="en-US" sz="2400" b="1" u="none" dirty="0" err="1" smtClean="0">
                <a:solidFill>
                  <a:srgbClr val="CC0000"/>
                </a:solidFill>
                <a:latin typeface="Calibri" panose="020F0502020204030204" pitchFamily="34" charset="0"/>
                <a:cs typeface="Calibri" panose="020F0502020204030204" pitchFamily="34" charset="0"/>
              </a:rPr>
              <a:t>lungo</a:t>
            </a:r>
            <a:r>
              <a:rPr lang="en-US" sz="2400" b="1" u="none" dirty="0" smtClean="0">
                <a:solidFill>
                  <a:srgbClr val="CC0000"/>
                </a:solidFill>
                <a:latin typeface="Calibri" panose="020F0502020204030204" pitchFamily="34" charset="0"/>
                <a:cs typeface="Calibri" panose="020F0502020204030204" pitchFamily="34" charset="0"/>
              </a:rPr>
              <a:t> </a:t>
            </a:r>
            <a:r>
              <a:rPr lang="en-US" sz="2400" b="1" u="none" dirty="0" err="1" smtClean="0">
                <a:solidFill>
                  <a:srgbClr val="CC0000"/>
                </a:solidFill>
                <a:latin typeface="Calibri" panose="020F0502020204030204" pitchFamily="34" charset="0"/>
                <a:cs typeface="Calibri" panose="020F0502020204030204" pitchFamily="34" charset="0"/>
              </a:rPr>
              <a:t>termine</a:t>
            </a:r>
            <a:endParaRPr lang="it-IT" sz="2400" b="1" u="none" dirty="0">
              <a:solidFill>
                <a:srgbClr val="CC0000"/>
              </a:solidFill>
              <a:latin typeface="Calibri" panose="020F0502020204030204" pitchFamily="34" charset="0"/>
              <a:cs typeface="Calibri" panose="020F0502020204030204" pitchFamily="34" charset="0"/>
            </a:endParaRPr>
          </a:p>
        </p:txBody>
      </p:sp>
      <p:sp>
        <p:nvSpPr>
          <p:cNvPr id="21509" name="Rectangle 2"/>
          <p:cNvSpPr txBox="1">
            <a:spLocks noChangeArrowheads="1"/>
          </p:cNvSpPr>
          <p:nvPr/>
        </p:nvSpPr>
        <p:spPr bwMode="auto">
          <a:xfrm>
            <a:off x="533400" y="1905000"/>
            <a:ext cx="8661400" cy="4076700"/>
          </a:xfrm>
          <a:prstGeom prst="rect">
            <a:avLst/>
          </a:prstGeom>
          <a:noFill/>
          <a:ln w="12700">
            <a:noFill/>
            <a:miter lim="800000"/>
            <a:headEnd/>
            <a:tailEnd/>
          </a:ln>
        </p:spPr>
        <p:txBody>
          <a:bodyPr lIns="50800" tIns="50800" rIns="50800" bIns="50800" anchor="ctr"/>
          <a:lstStyle/>
          <a:p>
            <a:pPr marL="889000" indent="-571500">
              <a:spcBef>
                <a:spcPts val="2400"/>
              </a:spcBef>
              <a:buSzPct val="171000"/>
              <a:buFont typeface="Gill Sans"/>
              <a:buChar char="•"/>
            </a:pPr>
            <a:r>
              <a:rPr lang="en-US" sz="2400" u="none" dirty="0" err="1">
                <a:solidFill>
                  <a:srgbClr val="002939"/>
                </a:solidFill>
                <a:latin typeface="Calibri" pitchFamily="34" charset="0"/>
                <a:sym typeface="Gill Sans"/>
              </a:rPr>
              <a:t>Linee</a:t>
            </a:r>
            <a:r>
              <a:rPr lang="en-US" sz="2400" u="none" dirty="0">
                <a:solidFill>
                  <a:srgbClr val="002939"/>
                </a:solidFill>
                <a:latin typeface="Calibri" pitchFamily="34" charset="0"/>
                <a:sym typeface="Gill Sans"/>
              </a:rPr>
              <a:t> </a:t>
            </a:r>
            <a:r>
              <a:rPr lang="en-US" sz="2400" u="none" dirty="0" err="1">
                <a:solidFill>
                  <a:srgbClr val="002939"/>
                </a:solidFill>
                <a:latin typeface="Calibri" pitchFamily="34" charset="0"/>
                <a:sym typeface="Gill Sans"/>
              </a:rPr>
              <a:t>Programmatiche</a:t>
            </a:r>
            <a:r>
              <a:rPr lang="en-US" sz="2400" u="none" dirty="0">
                <a:solidFill>
                  <a:srgbClr val="002939"/>
                </a:solidFill>
                <a:latin typeface="Calibri" pitchFamily="34" charset="0"/>
                <a:sym typeface="Gill Sans"/>
              </a:rPr>
              <a:t> di </a:t>
            </a:r>
            <a:r>
              <a:rPr lang="en-US" sz="2400" u="none" dirty="0" err="1">
                <a:solidFill>
                  <a:srgbClr val="002939"/>
                </a:solidFill>
                <a:latin typeface="Calibri" pitchFamily="34" charset="0"/>
                <a:sym typeface="Gill Sans"/>
              </a:rPr>
              <a:t>Mandato</a:t>
            </a:r>
            <a:r>
              <a:rPr lang="en-US" sz="2400" u="none" dirty="0">
                <a:solidFill>
                  <a:srgbClr val="002939"/>
                </a:solidFill>
                <a:latin typeface="Calibri" pitchFamily="34" charset="0"/>
                <a:sym typeface="Gill Sans"/>
              </a:rPr>
              <a:t> (art. 46 TUEL)</a:t>
            </a:r>
          </a:p>
          <a:p>
            <a:pPr marL="889000" indent="-571500">
              <a:spcBef>
                <a:spcPts val="600"/>
              </a:spcBef>
              <a:buSzPct val="171000"/>
              <a:buFont typeface="Gill Sans"/>
              <a:buChar char="•"/>
            </a:pPr>
            <a:r>
              <a:rPr lang="en-US" sz="2400" u="none" dirty="0" smtClean="0">
                <a:solidFill>
                  <a:srgbClr val="001445"/>
                </a:solidFill>
                <a:latin typeface="Calibri" pitchFamily="34" charset="0"/>
                <a:sym typeface="Gill Sans"/>
              </a:rPr>
              <a:t>Il </a:t>
            </a:r>
            <a:r>
              <a:rPr lang="en-US" sz="2400" u="none" dirty="0" err="1" smtClean="0">
                <a:solidFill>
                  <a:srgbClr val="001445"/>
                </a:solidFill>
                <a:latin typeface="Calibri" pitchFamily="34" charset="0"/>
                <a:sym typeface="Gill Sans"/>
              </a:rPr>
              <a:t>Documento</a:t>
            </a:r>
            <a:r>
              <a:rPr lang="en-US" sz="2400" u="none" dirty="0" smtClean="0">
                <a:solidFill>
                  <a:srgbClr val="001445"/>
                </a:solidFill>
                <a:latin typeface="Calibri" pitchFamily="34" charset="0"/>
                <a:sym typeface="Gill Sans"/>
              </a:rPr>
              <a:t> </a:t>
            </a:r>
            <a:r>
              <a:rPr lang="en-US" sz="2400" u="none" dirty="0" err="1" smtClean="0">
                <a:solidFill>
                  <a:srgbClr val="001445"/>
                </a:solidFill>
                <a:latin typeface="Calibri" pitchFamily="34" charset="0"/>
                <a:sym typeface="Gill Sans"/>
              </a:rPr>
              <a:t>Unico</a:t>
            </a:r>
            <a:r>
              <a:rPr lang="en-US" sz="2400" u="none" dirty="0" smtClean="0">
                <a:solidFill>
                  <a:srgbClr val="001445"/>
                </a:solidFill>
                <a:latin typeface="Calibri" pitchFamily="34" charset="0"/>
                <a:sym typeface="Gill Sans"/>
              </a:rPr>
              <a:t> di </a:t>
            </a:r>
            <a:r>
              <a:rPr lang="en-US" sz="2400" u="none" dirty="0" err="1" smtClean="0">
                <a:solidFill>
                  <a:srgbClr val="001445"/>
                </a:solidFill>
                <a:latin typeface="Calibri" pitchFamily="34" charset="0"/>
                <a:sym typeface="Gill Sans"/>
              </a:rPr>
              <a:t>Programmazione</a:t>
            </a:r>
            <a:r>
              <a:rPr lang="en-US" sz="2400" u="none" dirty="0" smtClean="0">
                <a:solidFill>
                  <a:srgbClr val="001445"/>
                </a:solidFill>
                <a:latin typeface="Calibri" pitchFamily="34" charset="0"/>
                <a:sym typeface="Gill Sans"/>
              </a:rPr>
              <a:t> </a:t>
            </a:r>
            <a:r>
              <a:rPr lang="en-US" sz="2400" u="none" dirty="0">
                <a:solidFill>
                  <a:srgbClr val="001445"/>
                </a:solidFill>
                <a:latin typeface="Calibri" pitchFamily="34" charset="0"/>
                <a:sym typeface="Gill Sans"/>
              </a:rPr>
              <a:t>(art. 170 TUEL</a:t>
            </a:r>
            <a:r>
              <a:rPr lang="en-US" sz="2400" u="none" dirty="0" smtClean="0">
                <a:solidFill>
                  <a:srgbClr val="001445"/>
                </a:solidFill>
                <a:latin typeface="Calibri" pitchFamily="34" charset="0"/>
                <a:sym typeface="Gill Sans"/>
              </a:rPr>
              <a:t>):</a:t>
            </a:r>
          </a:p>
          <a:p>
            <a:pPr marL="1524000" indent="-447675">
              <a:spcBef>
                <a:spcPts val="600"/>
              </a:spcBef>
              <a:buSzPct val="171000"/>
              <a:buFont typeface="Wingdings" panose="05000000000000000000" pitchFamily="2" charset="2"/>
              <a:buChar char="ü"/>
            </a:pPr>
            <a:r>
              <a:rPr lang="en-US" sz="2400" u="none" dirty="0" err="1" smtClean="0">
                <a:solidFill>
                  <a:srgbClr val="001445"/>
                </a:solidFill>
                <a:latin typeface="Calibri" pitchFamily="34" charset="0"/>
                <a:sym typeface="Gill Sans"/>
              </a:rPr>
              <a:t>assorbe</a:t>
            </a:r>
            <a:r>
              <a:rPr lang="en-US" sz="2400" u="none" dirty="0" smtClean="0">
                <a:solidFill>
                  <a:srgbClr val="001445"/>
                </a:solidFill>
                <a:latin typeface="Calibri" pitchFamily="34" charset="0"/>
                <a:sym typeface="Gill Sans"/>
              </a:rPr>
              <a:t> la ex </a:t>
            </a:r>
            <a:r>
              <a:rPr lang="en-US" sz="2400" u="none" dirty="0" err="1" smtClean="0">
                <a:solidFill>
                  <a:srgbClr val="001445"/>
                </a:solidFill>
                <a:latin typeface="Calibri" pitchFamily="34" charset="0"/>
                <a:sym typeface="Gill Sans"/>
              </a:rPr>
              <a:t>Relazione</a:t>
            </a:r>
            <a:r>
              <a:rPr lang="en-US" sz="2400" u="none" dirty="0" smtClean="0">
                <a:solidFill>
                  <a:srgbClr val="001445"/>
                </a:solidFill>
                <a:latin typeface="Calibri" pitchFamily="34" charset="0"/>
                <a:sym typeface="Gill Sans"/>
              </a:rPr>
              <a:t> </a:t>
            </a:r>
            <a:r>
              <a:rPr lang="en-US" sz="2400" u="none" dirty="0" err="1" smtClean="0">
                <a:solidFill>
                  <a:srgbClr val="001445"/>
                </a:solidFill>
                <a:latin typeface="Calibri" pitchFamily="34" charset="0"/>
                <a:sym typeface="Gill Sans"/>
              </a:rPr>
              <a:t>Previsionale</a:t>
            </a:r>
            <a:r>
              <a:rPr lang="en-US" sz="2400" u="none" dirty="0" smtClean="0">
                <a:solidFill>
                  <a:srgbClr val="001445"/>
                </a:solidFill>
                <a:latin typeface="Calibri" pitchFamily="34" charset="0"/>
                <a:sym typeface="Gill Sans"/>
              </a:rPr>
              <a:t> e </a:t>
            </a:r>
            <a:r>
              <a:rPr lang="en-US" sz="2400" u="none" dirty="0" err="1" smtClean="0">
                <a:solidFill>
                  <a:srgbClr val="001445"/>
                </a:solidFill>
                <a:latin typeface="Calibri" pitchFamily="34" charset="0"/>
                <a:sym typeface="Gill Sans"/>
              </a:rPr>
              <a:t>Programmatica</a:t>
            </a:r>
            <a:r>
              <a:rPr lang="en-US" sz="2400" u="none" dirty="0" smtClean="0">
                <a:solidFill>
                  <a:srgbClr val="001445"/>
                </a:solidFill>
                <a:latin typeface="Calibri" pitchFamily="34" charset="0"/>
                <a:sym typeface="Gill Sans"/>
              </a:rPr>
              <a:t> + </a:t>
            </a:r>
            <a:r>
              <a:rPr lang="en-US" sz="2400" u="none" dirty="0" err="1" smtClean="0">
                <a:solidFill>
                  <a:srgbClr val="001445"/>
                </a:solidFill>
                <a:latin typeface="Calibri" pitchFamily="34" charset="0"/>
                <a:sym typeface="Gill Sans"/>
              </a:rPr>
              <a:t>il</a:t>
            </a:r>
            <a:r>
              <a:rPr lang="en-US" sz="2400" u="none" dirty="0" smtClean="0">
                <a:solidFill>
                  <a:srgbClr val="001445"/>
                </a:solidFill>
                <a:latin typeface="Calibri" pitchFamily="34" charset="0"/>
                <a:sym typeface="Gill Sans"/>
              </a:rPr>
              <a:t> Piano </a:t>
            </a:r>
            <a:r>
              <a:rPr lang="en-US" sz="2400" u="none" dirty="0" err="1" smtClean="0">
                <a:solidFill>
                  <a:srgbClr val="001445"/>
                </a:solidFill>
                <a:latin typeface="Calibri" pitchFamily="34" charset="0"/>
                <a:sym typeface="Gill Sans"/>
              </a:rPr>
              <a:t>Generale</a:t>
            </a:r>
            <a:r>
              <a:rPr lang="en-US" sz="2400" u="none" dirty="0" smtClean="0">
                <a:solidFill>
                  <a:srgbClr val="001445"/>
                </a:solidFill>
                <a:latin typeface="Calibri" pitchFamily="34" charset="0"/>
                <a:sym typeface="Gill Sans"/>
              </a:rPr>
              <a:t> di </a:t>
            </a:r>
            <a:r>
              <a:rPr lang="en-US" sz="2400" u="none" dirty="0" err="1" smtClean="0">
                <a:solidFill>
                  <a:srgbClr val="001445"/>
                </a:solidFill>
                <a:latin typeface="Calibri" pitchFamily="34" charset="0"/>
                <a:sym typeface="Gill Sans"/>
              </a:rPr>
              <a:t>Sviluppo</a:t>
            </a:r>
            <a:r>
              <a:rPr lang="en-US" sz="2400" u="none" dirty="0" smtClean="0">
                <a:solidFill>
                  <a:srgbClr val="001445"/>
                </a:solidFill>
                <a:latin typeface="Calibri" pitchFamily="34" charset="0"/>
                <a:sym typeface="Gill Sans"/>
              </a:rPr>
              <a:t>;</a:t>
            </a:r>
          </a:p>
          <a:p>
            <a:pPr marL="1524000" indent="-447675">
              <a:spcBef>
                <a:spcPts val="600"/>
              </a:spcBef>
              <a:buSzPct val="171000"/>
              <a:buFont typeface="Wingdings" panose="05000000000000000000" pitchFamily="2" charset="2"/>
              <a:buChar char="ü"/>
            </a:pPr>
            <a:r>
              <a:rPr lang="en-US" sz="2400" u="none" dirty="0" err="1">
                <a:solidFill>
                  <a:srgbClr val="001445"/>
                </a:solidFill>
                <a:latin typeface="Calibri" pitchFamily="34" charset="0"/>
                <a:sym typeface="Gill Sans"/>
              </a:rPr>
              <a:t>c</a:t>
            </a:r>
            <a:r>
              <a:rPr lang="en-US" sz="2400" u="none" dirty="0" err="1" smtClean="0">
                <a:solidFill>
                  <a:srgbClr val="001445"/>
                </a:solidFill>
                <a:latin typeface="Calibri" pitchFamily="34" charset="0"/>
                <a:sym typeface="Gill Sans"/>
              </a:rPr>
              <a:t>omprende</a:t>
            </a:r>
            <a:r>
              <a:rPr lang="en-US" sz="2400" u="none" dirty="0" smtClean="0">
                <a:solidFill>
                  <a:srgbClr val="001445"/>
                </a:solidFill>
                <a:latin typeface="Calibri" pitchFamily="34" charset="0"/>
                <a:sym typeface="Gill Sans"/>
              </a:rPr>
              <a:t> la </a:t>
            </a:r>
            <a:r>
              <a:rPr lang="en-US" sz="2400" u="none" dirty="0" err="1" smtClean="0">
                <a:solidFill>
                  <a:srgbClr val="001445"/>
                </a:solidFill>
                <a:latin typeface="Calibri" pitchFamily="34" charset="0"/>
                <a:sym typeface="Gill Sans"/>
              </a:rPr>
              <a:t>Programmazione</a:t>
            </a:r>
            <a:r>
              <a:rPr lang="en-US" sz="2400" u="none" dirty="0" smtClean="0">
                <a:solidFill>
                  <a:srgbClr val="001445"/>
                </a:solidFill>
                <a:latin typeface="Calibri" pitchFamily="34" charset="0"/>
                <a:sym typeface="Gill Sans"/>
              </a:rPr>
              <a:t> </a:t>
            </a:r>
            <a:r>
              <a:rPr lang="en-US" sz="2400" u="none" dirty="0" err="1">
                <a:solidFill>
                  <a:srgbClr val="001445"/>
                </a:solidFill>
                <a:latin typeface="Calibri" pitchFamily="34" charset="0"/>
                <a:sym typeface="Gill Sans"/>
              </a:rPr>
              <a:t>T</a:t>
            </a:r>
            <a:r>
              <a:rPr lang="en-US" sz="2400" u="none" dirty="0" err="1" smtClean="0">
                <a:solidFill>
                  <a:srgbClr val="001445"/>
                </a:solidFill>
                <a:latin typeface="Calibri" pitchFamily="34" charset="0"/>
                <a:sym typeface="Gill Sans"/>
              </a:rPr>
              <a:t>riennale</a:t>
            </a:r>
            <a:r>
              <a:rPr lang="en-US" sz="2400" u="none" dirty="0" smtClean="0">
                <a:solidFill>
                  <a:srgbClr val="001445"/>
                </a:solidFill>
                <a:latin typeface="Calibri" pitchFamily="34" charset="0"/>
                <a:sym typeface="Gill Sans"/>
              </a:rPr>
              <a:t> </a:t>
            </a:r>
            <a:r>
              <a:rPr lang="en-US" sz="2400" u="none" dirty="0" err="1" smtClean="0">
                <a:solidFill>
                  <a:srgbClr val="001445"/>
                </a:solidFill>
                <a:latin typeface="Calibri" pitchFamily="34" charset="0"/>
                <a:sym typeface="Gill Sans"/>
              </a:rPr>
              <a:t>delle</a:t>
            </a:r>
            <a:r>
              <a:rPr lang="en-US" sz="2400" u="none" dirty="0" smtClean="0">
                <a:solidFill>
                  <a:srgbClr val="001445"/>
                </a:solidFill>
                <a:latin typeface="Calibri" pitchFamily="34" charset="0"/>
                <a:sym typeface="Gill Sans"/>
              </a:rPr>
              <a:t> OOPP, la </a:t>
            </a:r>
            <a:r>
              <a:rPr lang="en-US" sz="2400" u="none" dirty="0" err="1" smtClean="0">
                <a:solidFill>
                  <a:srgbClr val="001445"/>
                </a:solidFill>
                <a:latin typeface="Calibri" pitchFamily="34" charset="0"/>
                <a:sym typeface="Gill Sans"/>
              </a:rPr>
              <a:t>Programmazione</a:t>
            </a:r>
            <a:r>
              <a:rPr lang="en-US" sz="2400" u="none" dirty="0" smtClean="0">
                <a:solidFill>
                  <a:srgbClr val="001445"/>
                </a:solidFill>
                <a:latin typeface="Calibri" pitchFamily="34" charset="0"/>
                <a:sym typeface="Gill Sans"/>
              </a:rPr>
              <a:t> </a:t>
            </a:r>
            <a:r>
              <a:rPr lang="en-US" sz="2400" u="none" dirty="0" err="1" smtClean="0">
                <a:solidFill>
                  <a:srgbClr val="001445"/>
                </a:solidFill>
                <a:latin typeface="Calibri" pitchFamily="34" charset="0"/>
                <a:sym typeface="Gill Sans"/>
              </a:rPr>
              <a:t>triennale</a:t>
            </a:r>
            <a:r>
              <a:rPr lang="en-US" sz="2400" u="none" dirty="0" smtClean="0">
                <a:solidFill>
                  <a:srgbClr val="001445"/>
                </a:solidFill>
                <a:latin typeface="Calibri" pitchFamily="34" charset="0"/>
                <a:sym typeface="Gill Sans"/>
              </a:rPr>
              <a:t> del </a:t>
            </a:r>
            <a:r>
              <a:rPr lang="en-US" sz="2400" u="none" dirty="0" err="1" smtClean="0">
                <a:solidFill>
                  <a:srgbClr val="001445"/>
                </a:solidFill>
                <a:latin typeface="Calibri" pitchFamily="34" charset="0"/>
                <a:sym typeface="Gill Sans"/>
              </a:rPr>
              <a:t>Fabbisogno</a:t>
            </a:r>
            <a:r>
              <a:rPr lang="en-US" sz="2400" u="none" dirty="0" smtClean="0">
                <a:solidFill>
                  <a:srgbClr val="001445"/>
                </a:solidFill>
                <a:latin typeface="Calibri" pitchFamily="34" charset="0"/>
                <a:sym typeface="Gill Sans"/>
              </a:rPr>
              <a:t> di </a:t>
            </a:r>
            <a:r>
              <a:rPr lang="en-US" sz="2400" u="none" dirty="0" err="1" smtClean="0">
                <a:solidFill>
                  <a:srgbClr val="001445"/>
                </a:solidFill>
                <a:latin typeface="Calibri" pitchFamily="34" charset="0"/>
                <a:sym typeface="Gill Sans"/>
              </a:rPr>
              <a:t>Personale</a:t>
            </a:r>
            <a:r>
              <a:rPr lang="en-US" sz="2400" u="none" dirty="0" smtClean="0">
                <a:solidFill>
                  <a:srgbClr val="001445"/>
                </a:solidFill>
                <a:latin typeface="Calibri" pitchFamily="34" charset="0"/>
                <a:sym typeface="Gill Sans"/>
              </a:rPr>
              <a:t>, la </a:t>
            </a:r>
            <a:r>
              <a:rPr lang="en-US" sz="2400" u="none" dirty="0" err="1" smtClean="0">
                <a:solidFill>
                  <a:srgbClr val="001445"/>
                </a:solidFill>
                <a:latin typeface="Calibri" pitchFamily="34" charset="0"/>
                <a:sym typeface="Gill Sans"/>
              </a:rPr>
              <a:t>Programmazione</a:t>
            </a:r>
            <a:r>
              <a:rPr lang="en-US" sz="2400" u="none" dirty="0" smtClean="0">
                <a:solidFill>
                  <a:srgbClr val="001445"/>
                </a:solidFill>
                <a:latin typeface="Calibri" pitchFamily="34" charset="0"/>
                <a:sym typeface="Gill Sans"/>
              </a:rPr>
              <a:t> in </a:t>
            </a:r>
            <a:r>
              <a:rPr lang="en-US" sz="2400" u="none" dirty="0" err="1" smtClean="0">
                <a:solidFill>
                  <a:srgbClr val="001445"/>
                </a:solidFill>
                <a:latin typeface="Calibri" pitchFamily="34" charset="0"/>
                <a:sym typeface="Gill Sans"/>
              </a:rPr>
              <a:t>materia</a:t>
            </a:r>
            <a:r>
              <a:rPr lang="en-US" sz="2400" u="none" dirty="0" smtClean="0">
                <a:solidFill>
                  <a:srgbClr val="001445"/>
                </a:solidFill>
                <a:latin typeface="Calibri" pitchFamily="34" charset="0"/>
                <a:sym typeface="Gill Sans"/>
              </a:rPr>
              <a:t> di </a:t>
            </a:r>
            <a:r>
              <a:rPr lang="en-US" sz="2400" u="none" dirty="0" err="1" smtClean="0">
                <a:solidFill>
                  <a:srgbClr val="001445"/>
                </a:solidFill>
                <a:latin typeface="Calibri" pitchFamily="34" charset="0"/>
                <a:sym typeface="Gill Sans"/>
              </a:rPr>
              <a:t>patrimonio</a:t>
            </a:r>
            <a:endParaRPr lang="en-US" sz="2400" u="none" dirty="0">
              <a:solidFill>
                <a:srgbClr val="001445"/>
              </a:solidFill>
              <a:latin typeface="Calibri" pitchFamily="34" charset="0"/>
              <a:sym typeface="Gill Sans"/>
            </a:endParaRPr>
          </a:p>
          <a:p>
            <a:pPr marL="317500" algn="ctr">
              <a:spcBef>
                <a:spcPts val="2400"/>
              </a:spcBef>
              <a:buSzPct val="171000"/>
            </a:pPr>
            <a:r>
              <a:rPr lang="en-US" sz="1800" b="1" u="none" dirty="0" smtClean="0">
                <a:solidFill>
                  <a:srgbClr val="FF0000"/>
                </a:solidFill>
                <a:latin typeface="Calibri" pitchFamily="34" charset="0"/>
                <a:sym typeface="Gill Sans"/>
              </a:rPr>
              <a:t>DOCUMENTO DI RACCORDO TRA PROGRAMMAZIONE A BREVE E PROGRAMMAZIONE A MEDIO/LUNGO TERMINE </a:t>
            </a:r>
          </a:p>
          <a:p>
            <a:pPr marL="889000" indent="-571500">
              <a:spcBef>
                <a:spcPts val="2400"/>
              </a:spcBef>
              <a:buSzPct val="171000"/>
              <a:buFont typeface="Gill Sans"/>
              <a:buChar char="•"/>
            </a:pPr>
            <a:r>
              <a:rPr lang="en-US" sz="2400" u="none" dirty="0" smtClean="0">
                <a:solidFill>
                  <a:srgbClr val="0E002D"/>
                </a:solidFill>
                <a:latin typeface="Calibri" pitchFamily="34" charset="0"/>
                <a:sym typeface="Gill Sans"/>
              </a:rPr>
              <a:t>Bilancio di </a:t>
            </a:r>
            <a:r>
              <a:rPr lang="en-US" sz="2400" u="none" dirty="0" err="1" smtClean="0">
                <a:solidFill>
                  <a:srgbClr val="0E002D"/>
                </a:solidFill>
                <a:latin typeface="Calibri" pitchFamily="34" charset="0"/>
                <a:sym typeface="Gill Sans"/>
              </a:rPr>
              <a:t>Previsione</a:t>
            </a:r>
            <a:r>
              <a:rPr lang="en-US" sz="2400" u="none" dirty="0" smtClean="0">
                <a:solidFill>
                  <a:srgbClr val="0E002D"/>
                </a:solidFill>
                <a:latin typeface="Calibri" pitchFamily="34" charset="0"/>
                <a:sym typeface="Gill Sans"/>
              </a:rPr>
              <a:t> </a:t>
            </a:r>
            <a:r>
              <a:rPr lang="en-US" sz="2400" u="none" dirty="0" err="1" smtClean="0">
                <a:solidFill>
                  <a:srgbClr val="0E002D"/>
                </a:solidFill>
                <a:latin typeface="Calibri" pitchFamily="34" charset="0"/>
                <a:sym typeface="Gill Sans"/>
              </a:rPr>
              <a:t>Pluriennale</a:t>
            </a:r>
            <a:r>
              <a:rPr lang="en-US" sz="2400" u="none" dirty="0" smtClean="0">
                <a:solidFill>
                  <a:srgbClr val="0E002D"/>
                </a:solidFill>
                <a:latin typeface="Calibri" pitchFamily="34" charset="0"/>
                <a:sym typeface="Gill Sans"/>
              </a:rPr>
              <a:t> </a:t>
            </a:r>
            <a:r>
              <a:rPr lang="en-US" sz="2400" u="none" dirty="0" err="1" smtClean="0">
                <a:solidFill>
                  <a:srgbClr val="0E002D"/>
                </a:solidFill>
                <a:latin typeface="Calibri" pitchFamily="34" charset="0"/>
                <a:sym typeface="Gill Sans"/>
              </a:rPr>
              <a:t>Finanziario</a:t>
            </a:r>
            <a:endParaRPr lang="en-US" sz="2400" u="none" dirty="0" smtClean="0">
              <a:solidFill>
                <a:srgbClr val="0E002D"/>
              </a:solidFill>
              <a:latin typeface="Calibri" pitchFamily="34" charset="0"/>
              <a:sym typeface="Gill Sans"/>
            </a:endParaRPr>
          </a:p>
          <a:p>
            <a:pPr marL="889000" indent="-571500">
              <a:spcBef>
                <a:spcPts val="2400"/>
              </a:spcBef>
              <a:buSzPct val="171000"/>
              <a:buFont typeface="Gill Sans"/>
              <a:buChar char="•"/>
            </a:pPr>
            <a:endParaRPr lang="en-US" sz="2400" u="none" dirty="0">
              <a:solidFill>
                <a:srgbClr val="0E002D"/>
              </a:solidFill>
              <a:latin typeface="Calibri" pitchFamily="34" charset="0"/>
              <a:sym typeface="Gill Sans"/>
            </a:endParaRPr>
          </a:p>
        </p:txBody>
      </p:sp>
      <p:sp>
        <p:nvSpPr>
          <p:cNvPr id="2" name="CasellaDiTesto 1"/>
          <p:cNvSpPr txBox="1"/>
          <p:nvPr/>
        </p:nvSpPr>
        <p:spPr>
          <a:xfrm>
            <a:off x="2352886" y="851565"/>
            <a:ext cx="6336878" cy="707886"/>
          </a:xfrm>
          <a:prstGeom prst="rect">
            <a:avLst/>
          </a:prstGeom>
          <a:noFill/>
        </p:spPr>
        <p:txBody>
          <a:bodyPr wrap="square" rtlCol="0">
            <a:spAutoFit/>
          </a:bodyPr>
          <a:lstStyle/>
          <a:p>
            <a:r>
              <a:rPr lang="it-IT" sz="2000" b="1" dirty="0" err="1" smtClean="0">
                <a:solidFill>
                  <a:srgbClr val="FF0000"/>
                </a:solidFill>
                <a:latin typeface="Calibri" panose="020F0502020204030204" pitchFamily="34" charset="0"/>
                <a:cs typeface="Calibri" panose="020F0502020204030204" pitchFamily="34" charset="0"/>
              </a:rPr>
              <a:t>Dlgs</a:t>
            </a:r>
            <a:r>
              <a:rPr lang="it-IT" sz="2000" b="1" dirty="0" smtClean="0">
                <a:solidFill>
                  <a:srgbClr val="FF0000"/>
                </a:solidFill>
                <a:latin typeface="Calibri" panose="020F0502020204030204" pitchFamily="34" charset="0"/>
                <a:cs typeface="Calibri" panose="020F0502020204030204" pitchFamily="34" charset="0"/>
              </a:rPr>
              <a:t> 267/2000 + Normativa armonizzazione</a:t>
            </a:r>
          </a:p>
          <a:p>
            <a:endParaRPr lang="it-IT" sz="2000" b="1" dirty="0">
              <a:solidFill>
                <a:srgbClr val="FF0000"/>
              </a:solidFill>
              <a:latin typeface="Calibri" panose="020F0502020204030204" pitchFamily="34" charset="0"/>
              <a:cs typeface="Calibri" panose="020F0502020204030204" pitchFamily="34" charset="0"/>
            </a:endParaRPr>
          </a:p>
        </p:txBody>
      </p:sp>
      <p:sp>
        <p:nvSpPr>
          <p:cNvPr id="3" name="Freccia in giù 2"/>
          <p:cNvSpPr/>
          <p:nvPr/>
        </p:nvSpPr>
        <p:spPr bwMode="auto">
          <a:xfrm>
            <a:off x="4520952" y="5517232"/>
            <a:ext cx="1512168" cy="288032"/>
          </a:xfrm>
          <a:prstGeom prst="downArrow">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3200" b="0" i="0" u="sng" strike="noStrike" cap="none" normalizeH="0" baseline="0" smtClean="0">
              <a:ln>
                <a:noFill/>
              </a:ln>
              <a:solidFill>
                <a:schemeClr val="tx1"/>
              </a:solidFill>
              <a:effectLst/>
              <a:latin typeface="Times" charset="0"/>
            </a:endParaRPr>
          </a:p>
        </p:txBody>
      </p:sp>
      <p:sp>
        <p:nvSpPr>
          <p:cNvPr id="4" name="Freccia in giù 3"/>
          <p:cNvSpPr/>
          <p:nvPr/>
        </p:nvSpPr>
        <p:spPr bwMode="auto">
          <a:xfrm>
            <a:off x="4610773" y="5141664"/>
            <a:ext cx="682389" cy="375568"/>
          </a:xfrm>
          <a:prstGeom prst="downArrow">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3200" b="0" i="0" u="sng" strike="noStrike" cap="none" normalizeH="0" baseline="0" smtClean="0">
              <a:ln>
                <a:noFill/>
              </a:ln>
              <a:solidFill>
                <a:schemeClr val="tx1"/>
              </a:solidFill>
              <a:effectLst/>
              <a:latin typeface="Times" charset="0"/>
            </a:endParaRPr>
          </a:p>
        </p:txBody>
      </p:sp>
    </p:spTree>
    <p:extLst>
      <p:ext uri="{BB962C8B-B14F-4D97-AF65-F5344CB8AC3E}">
        <p14:creationId xmlns:p14="http://schemas.microsoft.com/office/powerpoint/2010/main" val="180721530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1155700" y="2205038"/>
            <a:ext cx="8750300" cy="3243262"/>
          </a:xfrm>
          <a:prstGeom prst="rect">
            <a:avLst/>
          </a:prstGeom>
          <a:noFill/>
          <a:ln w="9525">
            <a:noFill/>
            <a:miter lim="800000"/>
            <a:headEnd/>
            <a:tailEnd/>
          </a:ln>
          <a:effectLst/>
        </p:spPr>
        <p:txBody>
          <a:bodyPr/>
          <a:lstStyle/>
          <a:p>
            <a:pPr marL="266700" indent="-266700" algn="ctr">
              <a:lnSpc>
                <a:spcPct val="90000"/>
              </a:lnSpc>
              <a:spcBef>
                <a:spcPct val="50000"/>
              </a:spcBef>
              <a:buClr>
                <a:schemeClr val="tx2"/>
              </a:buClr>
              <a:buSzPct val="85000"/>
              <a:buFont typeface="Wingdings" pitchFamily="2" charset="2"/>
              <a:buNone/>
              <a:defRPr/>
            </a:pPr>
            <a:endParaRPr lang="it-IT" sz="2400" u="none">
              <a:solidFill>
                <a:srgbClr val="000099"/>
              </a:solidFill>
              <a:effectLst>
                <a:outerShdw blurRad="38100" dist="38100" dir="2700000" algn="tl">
                  <a:srgbClr val="C0C0C0"/>
                </a:outerShdw>
              </a:effectLst>
              <a:latin typeface="Frutiger" pitchFamily="2" charset="0"/>
              <a:ea typeface="+mn-ea"/>
              <a:cs typeface="+mn-cs"/>
            </a:endParaRPr>
          </a:p>
        </p:txBody>
      </p:sp>
      <p:sp>
        <p:nvSpPr>
          <p:cNvPr id="23554" name="Rectangle 4"/>
          <p:cNvSpPr>
            <a:spLocks noChangeArrowheads="1"/>
          </p:cNvSpPr>
          <p:nvPr/>
        </p:nvSpPr>
        <p:spPr bwMode="auto">
          <a:xfrm>
            <a:off x="1363663" y="3860800"/>
            <a:ext cx="8112125" cy="620713"/>
          </a:xfrm>
          <a:prstGeom prst="rect">
            <a:avLst/>
          </a:prstGeom>
          <a:noFill/>
          <a:ln w="12700">
            <a:noFill/>
            <a:miter lim="800000"/>
            <a:headEnd/>
            <a:tailEnd/>
          </a:ln>
        </p:spPr>
        <p:txBody>
          <a:bodyPr lIns="90488" tIns="44450" rIns="90488" bIns="44450">
            <a:spAutoFit/>
          </a:bodyPr>
          <a:lstStyle/>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a:p>
            <a:pPr marL="457200" indent="-457200" eaLnBrk="0" hangingPunct="0">
              <a:spcBef>
                <a:spcPct val="50000"/>
              </a:spcBef>
              <a:buFont typeface="Times New Roman" pitchFamily="18" charset="0"/>
              <a:buBlip>
                <a:blip r:embed="rId3"/>
              </a:buBlip>
            </a:pPr>
            <a:endParaRPr lang="it-IT" sz="1400" b="1" u="none">
              <a:latin typeface="Frutiger" pitchFamily="2" charset="0"/>
            </a:endParaRPr>
          </a:p>
        </p:txBody>
      </p:sp>
      <p:sp>
        <p:nvSpPr>
          <p:cNvPr id="23555" name="Text Box 5"/>
          <p:cNvSpPr txBox="1">
            <a:spLocks noChangeArrowheads="1"/>
          </p:cNvSpPr>
          <p:nvPr/>
        </p:nvSpPr>
        <p:spPr bwMode="auto">
          <a:xfrm>
            <a:off x="2144713" y="3573463"/>
            <a:ext cx="3667125" cy="366712"/>
          </a:xfrm>
          <a:prstGeom prst="rect">
            <a:avLst/>
          </a:prstGeom>
          <a:noFill/>
          <a:ln w="12700">
            <a:noFill/>
            <a:miter lim="800000"/>
            <a:headEnd/>
            <a:tailEnd/>
          </a:ln>
        </p:spPr>
        <p:txBody>
          <a:bodyPr>
            <a:spAutoFit/>
          </a:bodyPr>
          <a:lstStyle/>
          <a:p>
            <a:pPr algn="ctr">
              <a:spcBef>
                <a:spcPct val="50000"/>
              </a:spcBef>
            </a:pPr>
            <a:endParaRPr lang="it-IT" sz="1800" u="none">
              <a:latin typeface="Arial" charset="0"/>
            </a:endParaRPr>
          </a:p>
        </p:txBody>
      </p:sp>
      <p:sp>
        <p:nvSpPr>
          <p:cNvPr id="23556" name="Text Box 6"/>
          <p:cNvSpPr txBox="1">
            <a:spLocks noChangeArrowheads="1"/>
          </p:cNvSpPr>
          <p:nvPr/>
        </p:nvSpPr>
        <p:spPr bwMode="auto">
          <a:xfrm>
            <a:off x="1136650" y="188913"/>
            <a:ext cx="8769350" cy="641350"/>
          </a:xfrm>
          <a:prstGeom prst="rect">
            <a:avLst/>
          </a:prstGeom>
          <a:noFill/>
          <a:ln w="12700">
            <a:noFill/>
            <a:miter lim="800000"/>
            <a:headEnd/>
            <a:tailEnd/>
          </a:ln>
        </p:spPr>
        <p:txBody>
          <a:bodyPr>
            <a:spAutoFit/>
          </a:bodyPr>
          <a:lstStyle/>
          <a:p>
            <a:pPr algn="ctr"/>
            <a:r>
              <a:rPr lang="en-US" sz="3600" b="1" u="none" dirty="0" err="1">
                <a:solidFill>
                  <a:srgbClr val="CC0000"/>
                </a:solidFill>
                <a:latin typeface="Calibri" panose="020F0502020204030204" pitchFamily="34" charset="0"/>
                <a:cs typeface="Calibri" panose="020F0502020204030204" pitchFamily="34" charset="0"/>
              </a:rPr>
              <a:t>P</a:t>
            </a:r>
            <a:r>
              <a:rPr lang="en-US" sz="3600" b="1" u="none" dirty="0" err="1" smtClean="0">
                <a:solidFill>
                  <a:srgbClr val="CC0000"/>
                </a:solidFill>
                <a:latin typeface="Calibri" panose="020F0502020204030204" pitchFamily="34" charset="0"/>
                <a:cs typeface="Calibri" panose="020F0502020204030204" pitchFamily="34" charset="0"/>
              </a:rPr>
              <a:t>rogrammazione</a:t>
            </a:r>
            <a:endParaRPr lang="it-IT" sz="3600" b="1" u="none" dirty="0">
              <a:solidFill>
                <a:srgbClr val="CC0000"/>
              </a:solidFill>
              <a:latin typeface="Calibri" panose="020F0502020204030204" pitchFamily="34" charset="0"/>
              <a:cs typeface="Calibri" panose="020F0502020204030204" pitchFamily="34" charset="0"/>
            </a:endParaRPr>
          </a:p>
        </p:txBody>
      </p:sp>
      <p:sp>
        <p:nvSpPr>
          <p:cNvPr id="23557" name="Rectangle 2"/>
          <p:cNvSpPr txBox="1">
            <a:spLocks noChangeArrowheads="1"/>
          </p:cNvSpPr>
          <p:nvPr/>
        </p:nvSpPr>
        <p:spPr bwMode="auto">
          <a:xfrm>
            <a:off x="533400" y="1905000"/>
            <a:ext cx="8661400" cy="4076700"/>
          </a:xfrm>
          <a:prstGeom prst="rect">
            <a:avLst/>
          </a:prstGeom>
          <a:noFill/>
          <a:ln w="12700">
            <a:noFill/>
            <a:miter lim="800000"/>
            <a:headEnd/>
            <a:tailEnd/>
          </a:ln>
        </p:spPr>
        <p:txBody>
          <a:bodyPr lIns="50800" tIns="50800" rIns="50800" bIns="50800" anchor="ctr"/>
          <a:lstStyle/>
          <a:p>
            <a:pPr marL="889000" indent="-571500">
              <a:spcBef>
                <a:spcPts val="2400"/>
              </a:spcBef>
              <a:buSzPct val="171000"/>
              <a:buFont typeface="Gill Sans"/>
              <a:buChar char="•"/>
            </a:pPr>
            <a:r>
              <a:rPr lang="en-US" sz="2400" u="none" dirty="0" err="1">
                <a:solidFill>
                  <a:srgbClr val="002939"/>
                </a:solidFill>
                <a:latin typeface="Calibri" pitchFamily="34" charset="0"/>
                <a:sym typeface="Gill Sans"/>
              </a:rPr>
              <a:t>Bilancio</a:t>
            </a:r>
            <a:r>
              <a:rPr lang="en-US" sz="2400" u="none" dirty="0">
                <a:solidFill>
                  <a:srgbClr val="002939"/>
                </a:solidFill>
                <a:latin typeface="Calibri" pitchFamily="34" charset="0"/>
                <a:sym typeface="Gill Sans"/>
              </a:rPr>
              <a:t> di </a:t>
            </a:r>
            <a:r>
              <a:rPr lang="en-US" sz="2400" u="none" dirty="0" err="1">
                <a:solidFill>
                  <a:srgbClr val="002939"/>
                </a:solidFill>
                <a:latin typeface="Calibri" pitchFamily="34" charset="0"/>
                <a:sym typeface="Gill Sans"/>
              </a:rPr>
              <a:t>Previsione</a:t>
            </a:r>
            <a:r>
              <a:rPr lang="en-US" sz="2400" u="none" dirty="0">
                <a:solidFill>
                  <a:srgbClr val="002939"/>
                </a:solidFill>
                <a:latin typeface="Calibri" pitchFamily="34" charset="0"/>
                <a:sym typeface="Gill Sans"/>
              </a:rPr>
              <a:t> </a:t>
            </a:r>
            <a:r>
              <a:rPr lang="en-US" sz="2400" u="none" dirty="0" err="1" smtClean="0">
                <a:solidFill>
                  <a:srgbClr val="002939"/>
                </a:solidFill>
                <a:latin typeface="Calibri" pitchFamily="34" charset="0"/>
                <a:sym typeface="Gill Sans"/>
              </a:rPr>
              <a:t>Finanziario</a:t>
            </a:r>
            <a:r>
              <a:rPr lang="en-US" sz="2400" u="none" dirty="0" smtClean="0">
                <a:solidFill>
                  <a:srgbClr val="002939"/>
                </a:solidFill>
                <a:latin typeface="Calibri" pitchFamily="34" charset="0"/>
                <a:sym typeface="Gill Sans"/>
              </a:rPr>
              <a:t> </a:t>
            </a:r>
            <a:r>
              <a:rPr lang="en-US" sz="2400" u="none" dirty="0" err="1" smtClean="0">
                <a:solidFill>
                  <a:srgbClr val="002939"/>
                </a:solidFill>
                <a:latin typeface="Calibri" pitchFamily="34" charset="0"/>
                <a:sym typeface="Gill Sans"/>
              </a:rPr>
              <a:t>Pluriennale</a:t>
            </a:r>
            <a:r>
              <a:rPr lang="en-US" sz="2400" u="none" dirty="0" smtClean="0">
                <a:solidFill>
                  <a:srgbClr val="002939"/>
                </a:solidFill>
                <a:latin typeface="Calibri" pitchFamily="34" charset="0"/>
                <a:sym typeface="Gill Sans"/>
              </a:rPr>
              <a:t> (</a:t>
            </a:r>
            <a:r>
              <a:rPr lang="en-US" sz="2400" u="none" dirty="0" err="1" smtClean="0">
                <a:solidFill>
                  <a:srgbClr val="002939"/>
                </a:solidFill>
                <a:latin typeface="Calibri" pitchFamily="34" charset="0"/>
                <a:sym typeface="Gill Sans"/>
              </a:rPr>
              <a:t>ricomprende</a:t>
            </a:r>
            <a:r>
              <a:rPr lang="en-US" sz="2400" u="none" dirty="0" smtClean="0">
                <a:solidFill>
                  <a:srgbClr val="002939"/>
                </a:solidFill>
                <a:latin typeface="Calibri" pitchFamily="34" charset="0"/>
                <a:sym typeface="Gill Sans"/>
              </a:rPr>
              <a:t> ex </a:t>
            </a:r>
            <a:r>
              <a:rPr lang="en-US" sz="2400" u="none" dirty="0" err="1" smtClean="0">
                <a:solidFill>
                  <a:srgbClr val="002939"/>
                </a:solidFill>
                <a:latin typeface="Calibri" pitchFamily="34" charset="0"/>
                <a:sym typeface="Gill Sans"/>
              </a:rPr>
              <a:t>Bilancio</a:t>
            </a:r>
            <a:r>
              <a:rPr lang="en-US" sz="2400" u="none" dirty="0" smtClean="0">
                <a:solidFill>
                  <a:srgbClr val="002939"/>
                </a:solidFill>
                <a:latin typeface="Calibri" pitchFamily="34" charset="0"/>
                <a:sym typeface="Gill Sans"/>
              </a:rPr>
              <a:t> </a:t>
            </a:r>
            <a:r>
              <a:rPr lang="en-US" sz="2400" u="none" dirty="0" err="1" smtClean="0">
                <a:solidFill>
                  <a:srgbClr val="002939"/>
                </a:solidFill>
                <a:latin typeface="Calibri" pitchFamily="34" charset="0"/>
                <a:sym typeface="Gill Sans"/>
              </a:rPr>
              <a:t>Annuale</a:t>
            </a:r>
            <a:r>
              <a:rPr lang="en-US" sz="2400" u="none" dirty="0" smtClean="0">
                <a:solidFill>
                  <a:srgbClr val="002939"/>
                </a:solidFill>
                <a:latin typeface="Calibri" pitchFamily="34" charset="0"/>
                <a:sym typeface="Gill Sans"/>
              </a:rPr>
              <a:t> + ex </a:t>
            </a:r>
            <a:r>
              <a:rPr lang="en-US" sz="2400" u="none" dirty="0" err="1" smtClean="0">
                <a:solidFill>
                  <a:srgbClr val="002939"/>
                </a:solidFill>
                <a:latin typeface="Calibri" pitchFamily="34" charset="0"/>
                <a:sym typeface="Gill Sans"/>
              </a:rPr>
              <a:t>Bilancio</a:t>
            </a:r>
            <a:r>
              <a:rPr lang="en-US" sz="2400" u="none" dirty="0" smtClean="0">
                <a:solidFill>
                  <a:srgbClr val="002939"/>
                </a:solidFill>
                <a:latin typeface="Calibri" pitchFamily="34" charset="0"/>
                <a:sym typeface="Gill Sans"/>
              </a:rPr>
              <a:t> </a:t>
            </a:r>
            <a:r>
              <a:rPr lang="en-US" sz="2400" u="none" dirty="0" err="1" smtClean="0">
                <a:solidFill>
                  <a:srgbClr val="002939"/>
                </a:solidFill>
                <a:latin typeface="Calibri" pitchFamily="34" charset="0"/>
                <a:sym typeface="Gill Sans"/>
              </a:rPr>
              <a:t>triennale</a:t>
            </a:r>
            <a:r>
              <a:rPr lang="en-US" sz="2400" u="none" dirty="0" smtClean="0">
                <a:solidFill>
                  <a:srgbClr val="002939"/>
                </a:solidFill>
                <a:latin typeface="Calibri" pitchFamily="34" charset="0"/>
                <a:sym typeface="Gill Sans"/>
              </a:rPr>
              <a:t>) - </a:t>
            </a:r>
            <a:r>
              <a:rPr lang="en-US" sz="2400" u="none" dirty="0" smtClean="0">
                <a:solidFill>
                  <a:srgbClr val="001445"/>
                </a:solidFill>
                <a:latin typeface="Calibri" pitchFamily="34" charset="0"/>
                <a:sym typeface="Gill Sans"/>
              </a:rPr>
              <a:t> </a:t>
            </a:r>
            <a:r>
              <a:rPr lang="en-US" sz="2400" u="none" dirty="0">
                <a:solidFill>
                  <a:srgbClr val="001445"/>
                </a:solidFill>
                <a:latin typeface="Calibri" pitchFamily="34" charset="0"/>
                <a:sym typeface="Gill Sans"/>
              </a:rPr>
              <a:t>Lo schema è </a:t>
            </a:r>
            <a:r>
              <a:rPr lang="en-US" sz="2400" u="none" dirty="0" err="1">
                <a:solidFill>
                  <a:srgbClr val="001445"/>
                </a:solidFill>
                <a:latin typeface="Calibri" pitchFamily="34" charset="0"/>
                <a:sym typeface="Gill Sans"/>
              </a:rPr>
              <a:t>predisposto</a:t>
            </a:r>
            <a:r>
              <a:rPr lang="en-US" sz="2400" u="none" dirty="0">
                <a:solidFill>
                  <a:srgbClr val="001445"/>
                </a:solidFill>
                <a:latin typeface="Calibri" pitchFamily="34" charset="0"/>
                <a:sym typeface="Gill Sans"/>
              </a:rPr>
              <a:t> </a:t>
            </a:r>
            <a:r>
              <a:rPr lang="en-US" sz="2400" u="none" dirty="0" err="1">
                <a:solidFill>
                  <a:srgbClr val="001445"/>
                </a:solidFill>
                <a:latin typeface="Calibri" pitchFamily="34" charset="0"/>
                <a:sym typeface="Gill Sans"/>
              </a:rPr>
              <a:t>dalla</a:t>
            </a:r>
            <a:r>
              <a:rPr lang="en-US" sz="2400" u="none" dirty="0">
                <a:solidFill>
                  <a:srgbClr val="001445"/>
                </a:solidFill>
                <a:latin typeface="Calibri" pitchFamily="34" charset="0"/>
                <a:sym typeface="Gill Sans"/>
              </a:rPr>
              <a:t> </a:t>
            </a:r>
            <a:r>
              <a:rPr lang="en-US" sz="2400" u="none" dirty="0" err="1">
                <a:solidFill>
                  <a:srgbClr val="001445"/>
                </a:solidFill>
                <a:latin typeface="Calibri" pitchFamily="34" charset="0"/>
                <a:sym typeface="Gill Sans"/>
              </a:rPr>
              <a:t>Giunta</a:t>
            </a:r>
            <a:r>
              <a:rPr lang="en-US" sz="2400" u="none" dirty="0">
                <a:solidFill>
                  <a:srgbClr val="001445"/>
                </a:solidFill>
                <a:latin typeface="Calibri" pitchFamily="34" charset="0"/>
                <a:sym typeface="Gill Sans"/>
              </a:rPr>
              <a:t> e </a:t>
            </a:r>
            <a:r>
              <a:rPr lang="en-US" sz="2400" u="none" dirty="0" err="1">
                <a:solidFill>
                  <a:srgbClr val="001445"/>
                </a:solidFill>
                <a:latin typeface="Calibri" pitchFamily="34" charset="0"/>
                <a:sym typeface="Gill Sans"/>
              </a:rPr>
              <a:t>approvato</a:t>
            </a:r>
            <a:r>
              <a:rPr lang="en-US" sz="2400" u="none" dirty="0">
                <a:solidFill>
                  <a:srgbClr val="001445"/>
                </a:solidFill>
                <a:latin typeface="Calibri" pitchFamily="34" charset="0"/>
                <a:sym typeface="Gill Sans"/>
              </a:rPr>
              <a:t> dal </a:t>
            </a:r>
            <a:r>
              <a:rPr lang="en-US" sz="2400" u="none" dirty="0" err="1">
                <a:solidFill>
                  <a:srgbClr val="001445"/>
                </a:solidFill>
                <a:latin typeface="Calibri" pitchFamily="34" charset="0"/>
                <a:sym typeface="Gill Sans"/>
              </a:rPr>
              <a:t>Consiglio</a:t>
            </a:r>
            <a:r>
              <a:rPr lang="en-US" sz="2400" u="none" dirty="0">
                <a:solidFill>
                  <a:srgbClr val="001445"/>
                </a:solidFill>
                <a:latin typeface="Calibri" pitchFamily="34" charset="0"/>
                <a:sym typeface="Gill Sans"/>
              </a:rPr>
              <a:t> </a:t>
            </a:r>
            <a:r>
              <a:rPr lang="en-US" sz="2400" u="none" dirty="0" err="1">
                <a:solidFill>
                  <a:srgbClr val="001445"/>
                </a:solidFill>
                <a:latin typeface="Calibri" pitchFamily="34" charset="0"/>
                <a:sym typeface="Gill Sans"/>
              </a:rPr>
              <a:t>Comunale</a:t>
            </a:r>
            <a:endParaRPr lang="en-US" sz="2400" u="none" dirty="0">
              <a:solidFill>
                <a:srgbClr val="002939"/>
              </a:solidFill>
              <a:latin typeface="Calibri" pitchFamily="34" charset="0"/>
              <a:sym typeface="Gill Sans"/>
            </a:endParaRPr>
          </a:p>
          <a:p>
            <a:pPr marL="889000" indent="-571500">
              <a:spcBef>
                <a:spcPts val="2400"/>
              </a:spcBef>
              <a:buSzPct val="171000"/>
              <a:buFont typeface="Gill Sans"/>
              <a:buChar char="•"/>
            </a:pPr>
            <a:r>
              <a:rPr lang="en-US" sz="2400" u="none" dirty="0">
                <a:solidFill>
                  <a:srgbClr val="002939"/>
                </a:solidFill>
                <a:latin typeface="Calibri" pitchFamily="34" charset="0"/>
                <a:sym typeface="Gill Sans"/>
              </a:rPr>
              <a:t>Piano </a:t>
            </a:r>
            <a:r>
              <a:rPr lang="en-US" sz="2400" u="none" dirty="0" err="1">
                <a:solidFill>
                  <a:srgbClr val="002939"/>
                </a:solidFill>
                <a:latin typeface="Calibri" pitchFamily="34" charset="0"/>
                <a:sym typeface="Gill Sans"/>
              </a:rPr>
              <a:t>Esecutivo</a:t>
            </a:r>
            <a:r>
              <a:rPr lang="en-US" sz="2400" u="none" dirty="0">
                <a:solidFill>
                  <a:srgbClr val="002939"/>
                </a:solidFill>
                <a:latin typeface="Calibri" pitchFamily="34" charset="0"/>
                <a:sym typeface="Gill Sans"/>
              </a:rPr>
              <a:t> di </a:t>
            </a:r>
            <a:r>
              <a:rPr lang="en-US" sz="2400" u="none" dirty="0" err="1">
                <a:solidFill>
                  <a:srgbClr val="002939"/>
                </a:solidFill>
                <a:latin typeface="Calibri" pitchFamily="34" charset="0"/>
                <a:sym typeface="Gill Sans"/>
              </a:rPr>
              <a:t>Gestione</a:t>
            </a:r>
            <a:r>
              <a:rPr lang="en-US" sz="2400" u="none" dirty="0">
                <a:solidFill>
                  <a:srgbClr val="002939"/>
                </a:solidFill>
                <a:latin typeface="Calibri" pitchFamily="34" charset="0"/>
                <a:sym typeface="Gill Sans"/>
              </a:rPr>
              <a:t> (art. 169 TUEL) – </a:t>
            </a:r>
            <a:r>
              <a:rPr lang="en-US" sz="2400" u="none" dirty="0" err="1">
                <a:solidFill>
                  <a:srgbClr val="002939"/>
                </a:solidFill>
                <a:latin typeface="Calibri" pitchFamily="34" charset="0"/>
                <a:sym typeface="Gill Sans"/>
              </a:rPr>
              <a:t>Approvato</a:t>
            </a:r>
            <a:r>
              <a:rPr lang="en-US" sz="2400" u="none" dirty="0">
                <a:solidFill>
                  <a:srgbClr val="002939"/>
                </a:solidFill>
                <a:latin typeface="Calibri" pitchFamily="34" charset="0"/>
                <a:sym typeface="Gill Sans"/>
              </a:rPr>
              <a:t> </a:t>
            </a:r>
            <a:r>
              <a:rPr lang="en-US" sz="2400" u="none" dirty="0" err="1">
                <a:solidFill>
                  <a:srgbClr val="002939"/>
                </a:solidFill>
                <a:latin typeface="Calibri" pitchFamily="34" charset="0"/>
                <a:sym typeface="Gill Sans"/>
              </a:rPr>
              <a:t>dalla</a:t>
            </a:r>
            <a:r>
              <a:rPr lang="en-US" sz="2400" u="none" dirty="0">
                <a:solidFill>
                  <a:srgbClr val="002939"/>
                </a:solidFill>
                <a:latin typeface="Calibri" pitchFamily="34" charset="0"/>
                <a:sym typeface="Gill Sans"/>
              </a:rPr>
              <a:t> </a:t>
            </a:r>
            <a:r>
              <a:rPr lang="en-US" sz="2400" u="none" dirty="0" err="1" smtClean="0">
                <a:solidFill>
                  <a:srgbClr val="002939"/>
                </a:solidFill>
                <a:latin typeface="Calibri" pitchFamily="34" charset="0"/>
                <a:sym typeface="Gill Sans"/>
              </a:rPr>
              <a:t>Giunta</a:t>
            </a:r>
            <a:r>
              <a:rPr lang="en-US" sz="2400" u="none" dirty="0" smtClean="0">
                <a:solidFill>
                  <a:srgbClr val="002939"/>
                </a:solidFill>
                <a:latin typeface="Calibri" pitchFamily="34" charset="0"/>
                <a:sym typeface="Gill Sans"/>
              </a:rPr>
              <a:t> in termini di </a:t>
            </a:r>
            <a:r>
              <a:rPr lang="en-US" sz="2400" u="none" dirty="0" err="1" smtClean="0">
                <a:solidFill>
                  <a:srgbClr val="002939"/>
                </a:solidFill>
                <a:latin typeface="Calibri" pitchFamily="34" charset="0"/>
                <a:sym typeface="Gill Sans"/>
              </a:rPr>
              <a:t>competenza</a:t>
            </a:r>
            <a:r>
              <a:rPr lang="en-US" sz="2400" u="none" dirty="0" smtClean="0">
                <a:solidFill>
                  <a:srgbClr val="002939"/>
                </a:solidFill>
                <a:latin typeface="Calibri" pitchFamily="34" charset="0"/>
                <a:sym typeface="Gill Sans"/>
              </a:rPr>
              <a:t> e, per </a:t>
            </a:r>
            <a:r>
              <a:rPr lang="en-US" sz="2400" u="none" dirty="0" err="1" smtClean="0">
                <a:solidFill>
                  <a:srgbClr val="002939"/>
                </a:solidFill>
                <a:latin typeface="Calibri" pitchFamily="34" charset="0"/>
                <a:sym typeface="Gill Sans"/>
              </a:rPr>
              <a:t>il</a:t>
            </a:r>
            <a:r>
              <a:rPr lang="en-US" sz="2400" u="none" dirty="0" smtClean="0">
                <a:solidFill>
                  <a:srgbClr val="002939"/>
                </a:solidFill>
                <a:latin typeface="Calibri" pitchFamily="34" charset="0"/>
                <a:sym typeface="Gill Sans"/>
              </a:rPr>
              <a:t> primo anno, </a:t>
            </a:r>
            <a:r>
              <a:rPr lang="en-US" sz="2400" u="none" dirty="0" err="1" smtClean="0">
                <a:solidFill>
                  <a:srgbClr val="002939"/>
                </a:solidFill>
                <a:latin typeface="Calibri" pitchFamily="34" charset="0"/>
                <a:sym typeface="Gill Sans"/>
              </a:rPr>
              <a:t>anche</a:t>
            </a:r>
            <a:r>
              <a:rPr lang="en-US" sz="2400" u="none" dirty="0" smtClean="0">
                <a:solidFill>
                  <a:srgbClr val="002939"/>
                </a:solidFill>
                <a:latin typeface="Calibri" pitchFamily="34" charset="0"/>
                <a:sym typeface="Gill Sans"/>
              </a:rPr>
              <a:t> di </a:t>
            </a:r>
            <a:r>
              <a:rPr lang="en-US" sz="2400" u="none" dirty="0" err="1" smtClean="0">
                <a:solidFill>
                  <a:srgbClr val="002939"/>
                </a:solidFill>
                <a:latin typeface="Calibri" pitchFamily="34" charset="0"/>
                <a:sym typeface="Gill Sans"/>
              </a:rPr>
              <a:t>cassa</a:t>
            </a:r>
            <a:r>
              <a:rPr lang="en-US" sz="2400" u="none" dirty="0" smtClean="0">
                <a:solidFill>
                  <a:srgbClr val="002939"/>
                </a:solidFill>
                <a:latin typeface="Calibri" pitchFamily="34" charset="0"/>
                <a:sym typeface="Gill Sans"/>
              </a:rPr>
              <a:t>; </a:t>
            </a:r>
            <a:r>
              <a:rPr lang="en-US" sz="2400" u="none" dirty="0" err="1" smtClean="0">
                <a:solidFill>
                  <a:srgbClr val="002939"/>
                </a:solidFill>
                <a:latin typeface="Calibri" pitchFamily="34" charset="0"/>
                <a:sym typeface="Gill Sans"/>
              </a:rPr>
              <a:t>comprende</a:t>
            </a:r>
            <a:r>
              <a:rPr lang="en-US" sz="2400" u="none" dirty="0" smtClean="0">
                <a:solidFill>
                  <a:srgbClr val="002939"/>
                </a:solidFill>
                <a:latin typeface="Calibri" pitchFamily="34" charset="0"/>
                <a:sym typeface="Gill Sans"/>
              </a:rPr>
              <a:t> </a:t>
            </a:r>
            <a:r>
              <a:rPr lang="en-US" sz="2400" u="none" dirty="0" err="1" smtClean="0">
                <a:solidFill>
                  <a:srgbClr val="002939"/>
                </a:solidFill>
                <a:latin typeface="Calibri" pitchFamily="34" charset="0"/>
                <a:sym typeface="Gill Sans"/>
              </a:rPr>
              <a:t>anche</a:t>
            </a:r>
            <a:r>
              <a:rPr lang="en-US" sz="2400" u="none" dirty="0" smtClean="0">
                <a:solidFill>
                  <a:srgbClr val="002939"/>
                </a:solidFill>
                <a:latin typeface="Calibri" pitchFamily="34" charset="0"/>
                <a:sym typeface="Gill Sans"/>
              </a:rPr>
              <a:t> </a:t>
            </a:r>
            <a:r>
              <a:rPr lang="en-US" sz="2400" u="none" dirty="0" err="1" smtClean="0">
                <a:solidFill>
                  <a:srgbClr val="002939"/>
                </a:solidFill>
                <a:latin typeface="Calibri" pitchFamily="34" charset="0"/>
                <a:sym typeface="Gill Sans"/>
              </a:rPr>
              <a:t>il</a:t>
            </a:r>
            <a:r>
              <a:rPr lang="en-US" sz="2400" u="none" dirty="0" smtClean="0">
                <a:solidFill>
                  <a:srgbClr val="002939"/>
                </a:solidFill>
                <a:latin typeface="Calibri" pitchFamily="34" charset="0"/>
                <a:sym typeface="Gill Sans"/>
              </a:rPr>
              <a:t> Piano</a:t>
            </a:r>
            <a:r>
              <a:rPr lang="en-US" sz="2400" u="none" dirty="0" smtClean="0">
                <a:solidFill>
                  <a:srgbClr val="001445"/>
                </a:solidFill>
                <a:latin typeface="Calibri" pitchFamily="34" charset="0"/>
                <a:sym typeface="Gill Sans"/>
              </a:rPr>
              <a:t> </a:t>
            </a:r>
            <a:r>
              <a:rPr lang="en-US" sz="2400" u="none" dirty="0" err="1">
                <a:solidFill>
                  <a:srgbClr val="001445"/>
                </a:solidFill>
                <a:latin typeface="Calibri" pitchFamily="34" charset="0"/>
                <a:sym typeface="Gill Sans"/>
              </a:rPr>
              <a:t>Dettagliato</a:t>
            </a:r>
            <a:r>
              <a:rPr lang="en-US" sz="2400" u="none" dirty="0">
                <a:solidFill>
                  <a:srgbClr val="001445"/>
                </a:solidFill>
                <a:latin typeface="Calibri" pitchFamily="34" charset="0"/>
                <a:sym typeface="Gill Sans"/>
              </a:rPr>
              <a:t> </a:t>
            </a:r>
            <a:r>
              <a:rPr lang="en-US" sz="2400" u="none" dirty="0" err="1">
                <a:solidFill>
                  <a:srgbClr val="001445"/>
                </a:solidFill>
                <a:latin typeface="Calibri" pitchFamily="34" charset="0"/>
                <a:sym typeface="Gill Sans"/>
              </a:rPr>
              <a:t>degli</a:t>
            </a:r>
            <a:r>
              <a:rPr lang="en-US" sz="2400" u="none" dirty="0">
                <a:solidFill>
                  <a:srgbClr val="001445"/>
                </a:solidFill>
                <a:latin typeface="Calibri" pitchFamily="34" charset="0"/>
                <a:sym typeface="Gill Sans"/>
              </a:rPr>
              <a:t> </a:t>
            </a:r>
            <a:r>
              <a:rPr lang="en-US" sz="2400" u="none" dirty="0" err="1">
                <a:solidFill>
                  <a:srgbClr val="001445"/>
                </a:solidFill>
                <a:latin typeface="Calibri" pitchFamily="34" charset="0"/>
                <a:sym typeface="Gill Sans"/>
              </a:rPr>
              <a:t>Obiettivi</a:t>
            </a:r>
            <a:r>
              <a:rPr lang="en-US" sz="2400" u="none" dirty="0">
                <a:solidFill>
                  <a:srgbClr val="001445"/>
                </a:solidFill>
                <a:latin typeface="Calibri" pitchFamily="34" charset="0"/>
                <a:sym typeface="Gill Sans"/>
              </a:rPr>
              <a:t> (art. 197 TUEL – con </a:t>
            </a:r>
            <a:r>
              <a:rPr lang="en-US" sz="2400" u="none" dirty="0" err="1">
                <a:solidFill>
                  <a:srgbClr val="001445"/>
                </a:solidFill>
                <a:latin typeface="Calibri" pitchFamily="34" charset="0"/>
                <a:sym typeface="Gill Sans"/>
              </a:rPr>
              <a:t>riferimento</a:t>
            </a:r>
            <a:r>
              <a:rPr lang="en-US" sz="2400" u="none" dirty="0">
                <a:solidFill>
                  <a:srgbClr val="001445"/>
                </a:solidFill>
                <a:latin typeface="Calibri" pitchFamily="34" charset="0"/>
                <a:sym typeface="Gill Sans"/>
              </a:rPr>
              <a:t> al </a:t>
            </a:r>
            <a:r>
              <a:rPr lang="en-US" sz="2400" u="none" dirty="0" err="1">
                <a:solidFill>
                  <a:srgbClr val="001445"/>
                </a:solidFill>
                <a:latin typeface="Calibri" pitchFamily="34" charset="0"/>
                <a:sym typeface="Gill Sans"/>
              </a:rPr>
              <a:t>controllo</a:t>
            </a:r>
            <a:r>
              <a:rPr lang="en-US" sz="2400" u="none" dirty="0">
                <a:solidFill>
                  <a:srgbClr val="001445"/>
                </a:solidFill>
                <a:latin typeface="Calibri" pitchFamily="34" charset="0"/>
                <a:sym typeface="Gill Sans"/>
              </a:rPr>
              <a:t> di </a:t>
            </a:r>
            <a:r>
              <a:rPr lang="en-US" sz="2400" u="none" dirty="0" err="1">
                <a:solidFill>
                  <a:srgbClr val="001445"/>
                </a:solidFill>
                <a:latin typeface="Calibri" pitchFamily="34" charset="0"/>
                <a:sym typeface="Gill Sans"/>
              </a:rPr>
              <a:t>gestione</a:t>
            </a:r>
            <a:r>
              <a:rPr lang="en-US" sz="2400" u="none" dirty="0">
                <a:solidFill>
                  <a:srgbClr val="001445"/>
                </a:solidFill>
                <a:latin typeface="Calibri" pitchFamily="34" charset="0"/>
                <a:sym typeface="Gill Sans"/>
              </a:rPr>
              <a:t>)</a:t>
            </a:r>
          </a:p>
          <a:p>
            <a:pPr marL="889000" indent="-571500">
              <a:spcBef>
                <a:spcPts val="2400"/>
              </a:spcBef>
              <a:buSzPct val="171000"/>
              <a:buFont typeface="Gill Sans"/>
              <a:buChar char="•"/>
            </a:pPr>
            <a:r>
              <a:rPr lang="en-US" sz="2400" u="none" dirty="0" err="1">
                <a:solidFill>
                  <a:srgbClr val="001445"/>
                </a:solidFill>
                <a:latin typeface="Calibri" pitchFamily="34" charset="0"/>
                <a:sym typeface="Gill Sans"/>
              </a:rPr>
              <a:t>Patto</a:t>
            </a:r>
            <a:r>
              <a:rPr lang="en-US" sz="2400" u="none" dirty="0">
                <a:solidFill>
                  <a:srgbClr val="001445"/>
                </a:solidFill>
                <a:latin typeface="Calibri" pitchFamily="34" charset="0"/>
                <a:sym typeface="Gill Sans"/>
              </a:rPr>
              <a:t> di </a:t>
            </a:r>
            <a:r>
              <a:rPr lang="en-US" sz="2400" u="none" dirty="0" err="1">
                <a:solidFill>
                  <a:srgbClr val="001445"/>
                </a:solidFill>
                <a:latin typeface="Calibri" pitchFamily="34" charset="0"/>
                <a:sym typeface="Gill Sans"/>
              </a:rPr>
              <a:t>Stabilità</a:t>
            </a:r>
            <a:endParaRPr lang="en-US" sz="2400" u="none" dirty="0">
              <a:solidFill>
                <a:srgbClr val="001445"/>
              </a:solidFill>
              <a:latin typeface="Calibri" pitchFamily="34" charset="0"/>
              <a:sym typeface="Gill Sans"/>
            </a:endParaRPr>
          </a:p>
        </p:txBody>
      </p:sp>
      <p:sp>
        <p:nvSpPr>
          <p:cNvPr id="7" name="Freccia in giù 6"/>
          <p:cNvSpPr/>
          <p:nvPr/>
        </p:nvSpPr>
        <p:spPr bwMode="auto">
          <a:xfrm>
            <a:off x="4638837" y="1540545"/>
            <a:ext cx="682389" cy="375568"/>
          </a:xfrm>
          <a:prstGeom prst="downArrow">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3200" b="0" i="0" u="sng" strike="noStrike" cap="none" normalizeH="0" baseline="0" smtClean="0">
              <a:ln>
                <a:noFill/>
              </a:ln>
              <a:solidFill>
                <a:schemeClr val="tx1"/>
              </a:solidFill>
              <a:effectLst/>
              <a:latin typeface="Time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136650" y="188913"/>
            <a:ext cx="8769350" cy="553998"/>
          </a:xfrm>
          <a:prstGeom prst="rect">
            <a:avLst/>
          </a:prstGeom>
          <a:noFill/>
          <a:ln w="12700">
            <a:noFill/>
            <a:miter lim="800000"/>
            <a:headEnd/>
            <a:tailEnd/>
          </a:ln>
        </p:spPr>
        <p:txBody>
          <a:bodyPr>
            <a:spAutoFit/>
          </a:bodyPr>
          <a:lstStyle/>
          <a:p>
            <a:pPr algn="ctr"/>
            <a:r>
              <a:rPr lang="en-US" sz="3000" b="1" u="none" dirty="0" err="1" smtClean="0">
                <a:solidFill>
                  <a:srgbClr val="CC0000"/>
                </a:solidFill>
                <a:latin typeface="Calibri" panose="020F0502020204030204" pitchFamily="34" charset="0"/>
                <a:cs typeface="Calibri" panose="020F0502020204030204" pitchFamily="34" charset="0"/>
              </a:rPr>
              <a:t>Documento</a:t>
            </a:r>
            <a:r>
              <a:rPr lang="en-US" sz="3000" b="1" u="none" dirty="0" smtClean="0">
                <a:solidFill>
                  <a:srgbClr val="CC0000"/>
                </a:solidFill>
                <a:latin typeface="Calibri" panose="020F0502020204030204" pitchFamily="34" charset="0"/>
                <a:cs typeface="Calibri" panose="020F0502020204030204" pitchFamily="34" charset="0"/>
              </a:rPr>
              <a:t> </a:t>
            </a:r>
            <a:r>
              <a:rPr lang="en-US" sz="3000" b="1" u="none" dirty="0" err="1" smtClean="0">
                <a:solidFill>
                  <a:srgbClr val="CC0000"/>
                </a:solidFill>
                <a:latin typeface="Calibri" panose="020F0502020204030204" pitchFamily="34" charset="0"/>
                <a:cs typeface="Calibri" panose="020F0502020204030204" pitchFamily="34" charset="0"/>
              </a:rPr>
              <a:t>Unico</a:t>
            </a:r>
            <a:r>
              <a:rPr lang="en-US" sz="3000" b="1" u="none" dirty="0" smtClean="0">
                <a:solidFill>
                  <a:srgbClr val="CC0000"/>
                </a:solidFill>
                <a:latin typeface="Calibri" panose="020F0502020204030204" pitchFamily="34" charset="0"/>
                <a:cs typeface="Calibri" panose="020F0502020204030204" pitchFamily="34" charset="0"/>
              </a:rPr>
              <a:t> di </a:t>
            </a:r>
            <a:r>
              <a:rPr lang="en-US" sz="3000" b="1" u="none" dirty="0" err="1" smtClean="0">
                <a:solidFill>
                  <a:srgbClr val="CC0000"/>
                </a:solidFill>
                <a:latin typeface="Calibri" panose="020F0502020204030204" pitchFamily="34" charset="0"/>
                <a:cs typeface="Calibri" panose="020F0502020204030204" pitchFamily="34" charset="0"/>
              </a:rPr>
              <a:t>Programmazione</a:t>
            </a:r>
            <a:r>
              <a:rPr lang="en-US" sz="3000" b="1" u="none" dirty="0" smtClean="0">
                <a:solidFill>
                  <a:srgbClr val="CC0000"/>
                </a:solidFill>
                <a:latin typeface="Calibri" panose="020F0502020204030204" pitchFamily="34" charset="0"/>
                <a:cs typeface="Calibri" panose="020F0502020204030204" pitchFamily="34" charset="0"/>
              </a:rPr>
              <a:t> - DUP</a:t>
            </a:r>
            <a:endParaRPr lang="it-IT" sz="3000" b="1" u="none" dirty="0">
              <a:solidFill>
                <a:srgbClr val="CC0000"/>
              </a:solidFill>
              <a:latin typeface="Calibri" panose="020F0502020204030204" pitchFamily="34" charset="0"/>
              <a:cs typeface="Calibri" panose="020F0502020204030204" pitchFamily="34" charset="0"/>
            </a:endParaRPr>
          </a:p>
        </p:txBody>
      </p:sp>
      <p:sp>
        <p:nvSpPr>
          <p:cNvPr id="3" name="CasellaDiTesto 2"/>
          <p:cNvSpPr txBox="1"/>
          <p:nvPr/>
        </p:nvSpPr>
        <p:spPr>
          <a:xfrm>
            <a:off x="1280592" y="1556792"/>
            <a:ext cx="8352928" cy="4247317"/>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it-IT" sz="2000" u="none" dirty="0">
                <a:latin typeface="Calibri" panose="020F0502020204030204" pitchFamily="34" charset="0"/>
                <a:cs typeface="Calibri" panose="020F0502020204030204" pitchFamily="34" charset="0"/>
              </a:rPr>
              <a:t>ha carattere generale e costituisce la guida strategica ed operativa </a:t>
            </a:r>
            <a:r>
              <a:rPr lang="it-IT" sz="2000" u="none" dirty="0" smtClean="0">
                <a:latin typeface="Calibri" panose="020F0502020204030204" pitchFamily="34" charset="0"/>
                <a:cs typeface="Calibri" panose="020F0502020204030204" pitchFamily="34" charset="0"/>
              </a:rPr>
              <a:t>dell'ente</a:t>
            </a:r>
          </a:p>
          <a:p>
            <a:pPr marL="285750" indent="-285750" algn="just">
              <a:spcBef>
                <a:spcPts val="600"/>
              </a:spcBef>
              <a:spcAft>
                <a:spcPts val="600"/>
              </a:spcAft>
              <a:buFont typeface="Arial" panose="020B0604020202020204" pitchFamily="34" charset="0"/>
              <a:buChar char="•"/>
            </a:pPr>
            <a:r>
              <a:rPr lang="it-IT" sz="2000" u="none" dirty="0">
                <a:latin typeface="Calibri" panose="020F0502020204030204" pitchFamily="34" charset="0"/>
                <a:cs typeface="Calibri" panose="020F0502020204030204" pitchFamily="34" charset="0"/>
              </a:rPr>
              <a:t>si compone di due sezioni: la Sezione </a:t>
            </a:r>
            <a:r>
              <a:rPr lang="it-IT" sz="2000" u="none" dirty="0" smtClean="0">
                <a:latin typeface="Calibri" panose="020F0502020204030204" pitchFamily="34" charset="0"/>
                <a:cs typeface="Calibri" panose="020F0502020204030204" pitchFamily="34" charset="0"/>
              </a:rPr>
              <a:t>Strategica – </a:t>
            </a:r>
            <a:r>
              <a:rPr lang="it-IT" sz="2000" b="1" u="none" dirty="0" err="1" smtClean="0">
                <a:solidFill>
                  <a:srgbClr val="FF0000"/>
                </a:solidFill>
                <a:latin typeface="Calibri" panose="020F0502020204030204" pitchFamily="34" charset="0"/>
                <a:cs typeface="Calibri" panose="020F0502020204030204" pitchFamily="34" charset="0"/>
              </a:rPr>
              <a:t>SeS</a:t>
            </a:r>
            <a:r>
              <a:rPr lang="it-IT" sz="2000" u="none" dirty="0" smtClean="0">
                <a:latin typeface="Calibri" panose="020F0502020204030204" pitchFamily="34" charset="0"/>
                <a:cs typeface="Calibri" panose="020F0502020204030204" pitchFamily="34" charset="0"/>
              </a:rPr>
              <a:t> -  (contiene gli OBIETTIVI STRATEGICI) e </a:t>
            </a:r>
            <a:r>
              <a:rPr lang="it-IT" sz="2000" u="none" dirty="0">
                <a:latin typeface="Calibri" panose="020F0502020204030204" pitchFamily="34" charset="0"/>
                <a:cs typeface="Calibri" panose="020F0502020204030204" pitchFamily="34" charset="0"/>
              </a:rPr>
              <a:t>la Sezione </a:t>
            </a:r>
            <a:r>
              <a:rPr lang="it-IT" sz="2000" u="none" dirty="0" smtClean="0">
                <a:latin typeface="Calibri" panose="020F0502020204030204" pitchFamily="34" charset="0"/>
                <a:cs typeface="Calibri" panose="020F0502020204030204" pitchFamily="34" charset="0"/>
              </a:rPr>
              <a:t>Operativa – </a:t>
            </a:r>
            <a:r>
              <a:rPr lang="it-IT" sz="2000" b="1" u="none" dirty="0" err="1" smtClean="0">
                <a:solidFill>
                  <a:srgbClr val="FF0000"/>
                </a:solidFill>
                <a:latin typeface="Calibri" panose="020F0502020204030204" pitchFamily="34" charset="0"/>
                <a:cs typeface="Calibri" panose="020F0502020204030204" pitchFamily="34" charset="0"/>
              </a:rPr>
              <a:t>SeO</a:t>
            </a:r>
            <a:r>
              <a:rPr lang="it-IT" sz="2000" u="none" dirty="0" smtClean="0">
                <a:latin typeface="Calibri" panose="020F0502020204030204" pitchFamily="34" charset="0"/>
                <a:cs typeface="Calibri" panose="020F0502020204030204" pitchFamily="34" charset="0"/>
              </a:rPr>
              <a:t> (contiene, per ciascuna </a:t>
            </a:r>
            <a:r>
              <a:rPr lang="it-IT" sz="2000" b="1" u="none" dirty="0" smtClean="0">
                <a:latin typeface="Calibri" panose="020F0502020204030204" pitchFamily="34" charset="0"/>
                <a:cs typeface="Calibri" panose="020F0502020204030204" pitchFamily="34" charset="0"/>
              </a:rPr>
              <a:t>Missione</a:t>
            </a:r>
            <a:r>
              <a:rPr lang="it-IT" sz="2000" u="none" dirty="0" smtClean="0">
                <a:latin typeface="Calibri" panose="020F0502020204030204" pitchFamily="34" charset="0"/>
                <a:cs typeface="Calibri" panose="020F0502020204030204" pitchFamily="34" charset="0"/>
              </a:rPr>
              <a:t> strategica, la declinazione in </a:t>
            </a:r>
            <a:r>
              <a:rPr lang="it-IT" sz="2000" b="1" u="none" dirty="0" smtClean="0">
                <a:latin typeface="Calibri" panose="020F0502020204030204" pitchFamily="34" charset="0"/>
                <a:cs typeface="Calibri" panose="020F0502020204030204" pitchFamily="34" charset="0"/>
              </a:rPr>
              <a:t>Programmi</a:t>
            </a:r>
            <a:r>
              <a:rPr lang="it-IT" sz="2000" u="none" dirty="0" smtClean="0">
                <a:latin typeface="Calibri" panose="020F0502020204030204" pitchFamily="34" charset="0"/>
                <a:cs typeface="Calibri" panose="020F0502020204030204" pitchFamily="34" charset="0"/>
              </a:rPr>
              <a:t> ed obiettivi operativi annuali da raggiungere). </a:t>
            </a:r>
            <a:r>
              <a:rPr lang="it-IT" sz="2000" u="none" dirty="0">
                <a:latin typeface="Calibri" panose="020F0502020204030204" pitchFamily="34" charset="0"/>
                <a:cs typeface="Calibri" panose="020F0502020204030204" pitchFamily="34" charset="0"/>
              </a:rPr>
              <a:t>La prima ha un orizzonte temporale di riferimento pari a quello del mandato amministrativo, la seconda pari a quello del bilancio di </a:t>
            </a:r>
            <a:r>
              <a:rPr lang="it-IT" sz="2000" u="none" dirty="0" smtClean="0">
                <a:latin typeface="Calibri" panose="020F0502020204030204" pitchFamily="34" charset="0"/>
                <a:cs typeface="Calibri" panose="020F0502020204030204" pitchFamily="34" charset="0"/>
              </a:rPr>
              <a:t>previsione</a:t>
            </a:r>
          </a:p>
          <a:p>
            <a:pPr marL="285750" indent="-285750">
              <a:spcBef>
                <a:spcPts val="600"/>
              </a:spcBef>
              <a:spcAft>
                <a:spcPts val="600"/>
              </a:spcAft>
              <a:buFont typeface="Arial" panose="020B0604020202020204" pitchFamily="34" charset="0"/>
              <a:buChar char="•"/>
            </a:pPr>
            <a:r>
              <a:rPr lang="it-IT" sz="2000" u="none" dirty="0">
                <a:latin typeface="Calibri" panose="020F0502020204030204" pitchFamily="34" charset="0"/>
                <a:cs typeface="Calibri" panose="020F0502020204030204" pitchFamily="34" charset="0"/>
              </a:rPr>
              <a:t>costituisce atto presupposto indispensabile per l'approvazione del bilancio di </a:t>
            </a:r>
            <a:r>
              <a:rPr lang="it-IT" sz="2000" u="none" dirty="0" smtClean="0">
                <a:latin typeface="Calibri" panose="020F0502020204030204" pitchFamily="34" charset="0"/>
                <a:cs typeface="Calibri" panose="020F0502020204030204" pitchFamily="34" charset="0"/>
              </a:rPr>
              <a:t>previsione.</a:t>
            </a:r>
          </a:p>
          <a:p>
            <a:pPr algn="just">
              <a:spcBef>
                <a:spcPts val="600"/>
              </a:spcBef>
              <a:spcAft>
                <a:spcPts val="600"/>
              </a:spcAft>
            </a:pPr>
            <a:r>
              <a:rPr lang="it-IT" sz="2000" u="none" dirty="0" smtClean="0">
                <a:latin typeface="Calibri" panose="020F0502020204030204" pitchFamily="34" charset="0"/>
                <a:cs typeface="Calibri" panose="020F0502020204030204" pitchFamily="34" charset="0"/>
              </a:rPr>
              <a:t>Nel </a:t>
            </a:r>
            <a:r>
              <a:rPr lang="it-IT" sz="2000" u="none" dirty="0">
                <a:latin typeface="Calibri" panose="020F0502020204030204" pitchFamily="34" charset="0"/>
                <a:cs typeface="Calibri" panose="020F0502020204030204" pitchFamily="34" charset="0"/>
              </a:rPr>
              <a:t>regolamento di </a:t>
            </a:r>
            <a:r>
              <a:rPr lang="it-IT" sz="2000" u="none" dirty="0" smtClean="0">
                <a:latin typeface="Calibri" panose="020F0502020204030204" pitchFamily="34" charset="0"/>
                <a:cs typeface="Calibri" panose="020F0502020204030204" pitchFamily="34" charset="0"/>
              </a:rPr>
              <a:t>contabilità </a:t>
            </a:r>
            <a:r>
              <a:rPr lang="it-IT" sz="2000" u="none" dirty="0">
                <a:latin typeface="Calibri" panose="020F0502020204030204" pitchFamily="34" charset="0"/>
                <a:cs typeface="Calibri" panose="020F0502020204030204" pitchFamily="34" charset="0"/>
              </a:rPr>
              <a:t>sono previsti i casi di </a:t>
            </a:r>
            <a:r>
              <a:rPr lang="it-IT" sz="2000" u="none" dirty="0" smtClean="0">
                <a:latin typeface="Calibri" panose="020F0502020204030204" pitchFamily="34" charset="0"/>
                <a:cs typeface="Calibri" panose="020F0502020204030204" pitchFamily="34" charset="0"/>
              </a:rPr>
              <a:t>inammissibilità </a:t>
            </a:r>
            <a:r>
              <a:rPr lang="it-IT" sz="2000" u="none" dirty="0">
                <a:latin typeface="Calibri" panose="020F0502020204030204" pitchFamily="34" charset="0"/>
                <a:cs typeface="Calibri" panose="020F0502020204030204" pitchFamily="34" charset="0"/>
              </a:rPr>
              <a:t>e di </a:t>
            </a:r>
            <a:r>
              <a:rPr lang="it-IT" sz="2000" u="none" dirty="0" smtClean="0">
                <a:latin typeface="Calibri" panose="020F0502020204030204" pitchFamily="34" charset="0"/>
                <a:cs typeface="Calibri" panose="020F0502020204030204" pitchFamily="34" charset="0"/>
              </a:rPr>
              <a:t>improcedibilità </a:t>
            </a:r>
            <a:r>
              <a:rPr lang="it-IT" sz="2000" u="none" dirty="0">
                <a:latin typeface="Calibri" panose="020F0502020204030204" pitchFamily="34" charset="0"/>
                <a:cs typeface="Calibri" panose="020F0502020204030204" pitchFamily="34" charset="0"/>
              </a:rPr>
              <a:t>per le deliberazioni del Consiglio e della Giunta che non sono coerenti con le previsioni del Documento unico di programmazione</a:t>
            </a:r>
          </a:p>
        </p:txBody>
      </p:sp>
    </p:spTree>
    <p:extLst>
      <p:ext uri="{BB962C8B-B14F-4D97-AF65-F5344CB8AC3E}">
        <p14:creationId xmlns:p14="http://schemas.microsoft.com/office/powerpoint/2010/main" val="4191322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3"/>
          <p:cNvGraphicFramePr>
            <a:graphicFrameLocks/>
          </p:cNvGraphicFramePr>
          <p:nvPr>
            <p:extLst>
              <p:ext uri="{D42A27DB-BD31-4B8C-83A1-F6EECF244321}">
                <p14:modId xmlns:p14="http://schemas.microsoft.com/office/powerpoint/2010/main" val="2402022432"/>
              </p:ext>
            </p:extLst>
          </p:nvPr>
        </p:nvGraphicFramePr>
        <p:xfrm>
          <a:off x="4953000" y="908720"/>
          <a:ext cx="4752528" cy="5094876"/>
        </p:xfrm>
        <a:graphic>
          <a:graphicData uri="http://schemas.openxmlformats.org/drawingml/2006/table">
            <a:tbl>
              <a:tblPr/>
              <a:tblGrid>
                <a:gridCol w="4752528"/>
              </a:tblGrid>
              <a:tr h="28932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ctr"/>
                      <a:r>
                        <a:rPr lang="it-IT" sz="1200" b="1" i="0" u="none" strike="noStrike" dirty="0" smtClean="0">
                          <a:solidFill>
                            <a:schemeClr val="tx1"/>
                          </a:solidFill>
                          <a:effectLst/>
                          <a:latin typeface="Calibri" panose="020F0502020204030204" pitchFamily="34" charset="0"/>
                          <a:cs typeface="Calibri" panose="020F0502020204030204" pitchFamily="34" charset="0"/>
                        </a:rPr>
                        <a:t>MISSIONI</a:t>
                      </a:r>
                      <a:endParaRPr lang="it-IT" sz="1200" b="1" i="0" u="none" strike="noStrike" dirty="0">
                        <a:solidFill>
                          <a:schemeClr val="tx1"/>
                        </a:solidFill>
                        <a:effectLst/>
                        <a:latin typeface="Calibri" panose="020F0502020204030204" pitchFamily="34" charset="0"/>
                        <a:cs typeface="Calibri" panose="020F0502020204030204" pitchFamily="34" charset="0"/>
                      </a:endParaRP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15865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1 - </a:t>
                      </a:r>
                      <a:r>
                        <a:rPr lang="it-IT" sz="1200" b="1" i="0" u="none" strike="noStrike" dirty="0" smtClean="0">
                          <a:solidFill>
                            <a:schemeClr val="tx1"/>
                          </a:solidFill>
                          <a:effectLst/>
                          <a:latin typeface="Calibri" panose="020F0502020204030204" pitchFamily="34" charset="0"/>
                          <a:cs typeface="Calibri" panose="020F0502020204030204" pitchFamily="34" charset="0"/>
                        </a:rPr>
                        <a:t> SERVIZI </a:t>
                      </a:r>
                      <a:r>
                        <a:rPr lang="it-IT" sz="1200" b="1" i="0" u="none" strike="noStrike" dirty="0">
                          <a:solidFill>
                            <a:schemeClr val="tx1"/>
                          </a:solidFill>
                          <a:effectLst/>
                          <a:latin typeface="Calibri" panose="020F0502020204030204" pitchFamily="34" charset="0"/>
                          <a:cs typeface="Calibri" panose="020F0502020204030204" pitchFamily="34" charset="0"/>
                        </a:rPr>
                        <a:t>ISTITUZIONALI, GENERALI E DI GESTIONE</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2 </a:t>
                      </a:r>
                      <a:r>
                        <a:rPr lang="it-IT" sz="1200" b="1" i="0" u="none" strike="noStrike" dirty="0" smtClean="0">
                          <a:solidFill>
                            <a:schemeClr val="tx1"/>
                          </a:solidFill>
                          <a:effectLst/>
                          <a:latin typeface="Calibri" panose="020F0502020204030204" pitchFamily="34" charset="0"/>
                          <a:cs typeface="Calibri" panose="020F0502020204030204" pitchFamily="34" charset="0"/>
                        </a:rPr>
                        <a:t>-  </a:t>
                      </a:r>
                      <a:r>
                        <a:rPr lang="it-IT" sz="1200" b="1" i="0" u="none" strike="noStrike" dirty="0">
                          <a:solidFill>
                            <a:schemeClr val="tx1"/>
                          </a:solidFill>
                          <a:effectLst/>
                          <a:latin typeface="Calibri" panose="020F0502020204030204" pitchFamily="34" charset="0"/>
                          <a:cs typeface="Calibri" panose="020F0502020204030204" pitchFamily="34" charset="0"/>
                        </a:rPr>
                        <a:t>GIUSTIZIA</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3 - </a:t>
                      </a:r>
                      <a:r>
                        <a:rPr lang="it-IT" sz="1200" b="1" i="0" u="none" strike="noStrike" dirty="0" smtClean="0">
                          <a:solidFill>
                            <a:schemeClr val="tx1"/>
                          </a:solidFill>
                          <a:effectLst/>
                          <a:latin typeface="Calibri" panose="020F0502020204030204" pitchFamily="34" charset="0"/>
                          <a:cs typeface="Calibri" panose="020F0502020204030204" pitchFamily="34" charset="0"/>
                        </a:rPr>
                        <a:t> ORDINE </a:t>
                      </a:r>
                      <a:r>
                        <a:rPr lang="it-IT" sz="1200" b="1" i="0" u="none" strike="noStrike" dirty="0">
                          <a:solidFill>
                            <a:schemeClr val="tx1"/>
                          </a:solidFill>
                          <a:effectLst/>
                          <a:latin typeface="Calibri" panose="020F0502020204030204" pitchFamily="34" charset="0"/>
                          <a:cs typeface="Calibri" panose="020F0502020204030204" pitchFamily="34" charset="0"/>
                        </a:rPr>
                        <a:t>PUBBLICO E SICUREZZA</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4 </a:t>
                      </a:r>
                      <a:r>
                        <a:rPr lang="it-IT" sz="1200" b="1" i="0" u="none" strike="noStrike" dirty="0" smtClean="0">
                          <a:solidFill>
                            <a:schemeClr val="tx1"/>
                          </a:solidFill>
                          <a:effectLst/>
                          <a:latin typeface="Calibri" panose="020F0502020204030204" pitchFamily="34" charset="0"/>
                          <a:cs typeface="Calibri" panose="020F0502020204030204" pitchFamily="34" charset="0"/>
                        </a:rPr>
                        <a:t>-  </a:t>
                      </a:r>
                      <a:r>
                        <a:rPr lang="it-IT" sz="1200" b="1" i="0" u="none" strike="noStrike" dirty="0">
                          <a:solidFill>
                            <a:schemeClr val="tx1"/>
                          </a:solidFill>
                          <a:effectLst/>
                          <a:latin typeface="Calibri" panose="020F0502020204030204" pitchFamily="34" charset="0"/>
                          <a:cs typeface="Calibri" panose="020F0502020204030204" pitchFamily="34" charset="0"/>
                        </a:rPr>
                        <a:t>ISTRUZIONE E DIRITTO ALLO STUDIO</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5 - </a:t>
                      </a:r>
                      <a:r>
                        <a:rPr lang="it-IT" sz="1200" b="1" i="0" u="none" strike="noStrike" dirty="0" smtClean="0">
                          <a:solidFill>
                            <a:schemeClr val="tx1"/>
                          </a:solidFill>
                          <a:effectLst/>
                          <a:latin typeface="Calibri" panose="020F0502020204030204" pitchFamily="34" charset="0"/>
                          <a:cs typeface="Calibri" panose="020F0502020204030204" pitchFamily="34" charset="0"/>
                        </a:rPr>
                        <a:t> TUTELA </a:t>
                      </a:r>
                      <a:r>
                        <a:rPr lang="it-IT" sz="1200" b="1" i="0" u="none" strike="noStrike" dirty="0">
                          <a:solidFill>
                            <a:schemeClr val="tx1"/>
                          </a:solidFill>
                          <a:effectLst/>
                          <a:latin typeface="Calibri" panose="020F0502020204030204" pitchFamily="34" charset="0"/>
                          <a:cs typeface="Calibri" panose="020F0502020204030204" pitchFamily="34" charset="0"/>
                        </a:rPr>
                        <a:t>E VALORIZZAZIONE DEI BENI E ATTIVITÀ CULTURALI</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6 - </a:t>
                      </a:r>
                      <a:r>
                        <a:rPr lang="it-IT" sz="1200" b="1" i="0" u="none" strike="noStrike" dirty="0" smtClean="0">
                          <a:solidFill>
                            <a:schemeClr val="tx1"/>
                          </a:solidFill>
                          <a:effectLst/>
                          <a:latin typeface="Calibri" panose="020F0502020204030204" pitchFamily="34" charset="0"/>
                          <a:cs typeface="Calibri" panose="020F0502020204030204" pitchFamily="34" charset="0"/>
                        </a:rPr>
                        <a:t>  POLITICHE </a:t>
                      </a:r>
                      <a:r>
                        <a:rPr lang="it-IT" sz="1200" b="1" i="0" u="none" strike="noStrike" dirty="0">
                          <a:solidFill>
                            <a:schemeClr val="tx1"/>
                          </a:solidFill>
                          <a:effectLst/>
                          <a:latin typeface="Calibri" panose="020F0502020204030204" pitchFamily="34" charset="0"/>
                          <a:cs typeface="Calibri" panose="020F0502020204030204" pitchFamily="34" charset="0"/>
                        </a:rPr>
                        <a:t>GIOVANILI, SPORT E TEMPO LIBERO</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7 - </a:t>
                      </a:r>
                      <a:r>
                        <a:rPr lang="it-IT" sz="1200" b="1" i="0" u="none" strike="noStrike" dirty="0" smtClean="0">
                          <a:solidFill>
                            <a:schemeClr val="tx1"/>
                          </a:solidFill>
                          <a:effectLst/>
                          <a:latin typeface="Calibri" panose="020F0502020204030204" pitchFamily="34" charset="0"/>
                          <a:cs typeface="Calibri" panose="020F0502020204030204" pitchFamily="34" charset="0"/>
                        </a:rPr>
                        <a:t>  TURISMO</a:t>
                      </a:r>
                      <a:endParaRPr lang="it-IT" sz="1200" b="1" i="0" u="none" strike="noStrike" dirty="0">
                        <a:solidFill>
                          <a:schemeClr val="tx1"/>
                        </a:solidFill>
                        <a:effectLst/>
                        <a:latin typeface="Calibri" panose="020F0502020204030204" pitchFamily="34" charset="0"/>
                        <a:cs typeface="Calibri" panose="020F0502020204030204" pitchFamily="34" charset="0"/>
                      </a:endParaRP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8 - </a:t>
                      </a:r>
                      <a:r>
                        <a:rPr lang="it-IT" sz="1200" b="1" i="0" u="none" strike="noStrike" dirty="0" smtClean="0">
                          <a:solidFill>
                            <a:schemeClr val="tx1"/>
                          </a:solidFill>
                          <a:effectLst/>
                          <a:latin typeface="Calibri" panose="020F0502020204030204" pitchFamily="34" charset="0"/>
                          <a:cs typeface="Calibri" panose="020F0502020204030204" pitchFamily="34" charset="0"/>
                        </a:rPr>
                        <a:t>  ASSETTO </a:t>
                      </a:r>
                      <a:r>
                        <a:rPr lang="it-IT" sz="1200" b="1" i="0" u="none" strike="noStrike" dirty="0">
                          <a:solidFill>
                            <a:schemeClr val="tx1"/>
                          </a:solidFill>
                          <a:effectLst/>
                          <a:latin typeface="Calibri" panose="020F0502020204030204" pitchFamily="34" charset="0"/>
                          <a:cs typeface="Calibri" panose="020F0502020204030204" pitchFamily="34" charset="0"/>
                        </a:rPr>
                        <a:t>DEL TERRITORIO ED EDILIZIA ABITATIVA</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127802">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9 - </a:t>
                      </a:r>
                      <a:r>
                        <a:rPr lang="it-IT" sz="1200" b="1" i="0" u="none" strike="noStrike" dirty="0" smtClean="0">
                          <a:solidFill>
                            <a:schemeClr val="tx1"/>
                          </a:solidFill>
                          <a:effectLst/>
                          <a:latin typeface="Calibri" panose="020F0502020204030204" pitchFamily="34" charset="0"/>
                          <a:cs typeface="Calibri" panose="020F0502020204030204" pitchFamily="34" charset="0"/>
                        </a:rPr>
                        <a:t>  SVILUPPO </a:t>
                      </a:r>
                      <a:r>
                        <a:rPr lang="it-IT" sz="1200" b="1" i="0" u="none" strike="noStrike" dirty="0">
                          <a:solidFill>
                            <a:schemeClr val="tx1"/>
                          </a:solidFill>
                          <a:effectLst/>
                          <a:latin typeface="Calibri" panose="020F0502020204030204" pitchFamily="34" charset="0"/>
                          <a:cs typeface="Calibri" panose="020F0502020204030204" pitchFamily="34" charset="0"/>
                        </a:rPr>
                        <a:t>SOSTENIBILE E TUTELA DEL TERRITORIO E DELL''AMBIENTE</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10 - TRASPORTI E DIRITTO ALLA MOBILITA'</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11 - SOCCORSO CIVILE</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12 - DIRITTI SOCIALI, POLITICHE SOCIALI E FAMIGLIA</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13 - TUTELA DELLA SALUTE</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14 - SVILUPPO ECONOMICO E COMPETITIVITÀ</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 </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15 - POLITICHE PER IL LAVORO E LA FORMAZIONE PROFESSIONALE</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16 - AGRICOLTURA, POLITICHE AGROALIMENTARI E PESCA</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17 - ENERGIA E DIVERSIFICAZIONE DELLE FONTI ENERGETICHE</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18 - RELAZIONI CON LE ALTRE AUTONOMIE TERRITORIALI E LOCALI</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19 - RELAZIONI INTERNAZIONALI</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20 - FONDI E ACCANTONAMENTI</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50 - DEBITO PUBBLICO</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60 - ANTICIPAZIONI FINANZIARIE</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bl>
          </a:graphicData>
        </a:graphic>
      </p:graphicFrame>
      <p:graphicFrame>
        <p:nvGraphicFramePr>
          <p:cNvPr id="6" name="Segnaposto contenuto 3"/>
          <p:cNvGraphicFramePr>
            <a:graphicFrameLocks/>
          </p:cNvGraphicFramePr>
          <p:nvPr>
            <p:extLst>
              <p:ext uri="{D42A27DB-BD31-4B8C-83A1-F6EECF244321}">
                <p14:modId xmlns:p14="http://schemas.microsoft.com/office/powerpoint/2010/main" val="3099849796"/>
              </p:ext>
            </p:extLst>
          </p:nvPr>
        </p:nvGraphicFramePr>
        <p:xfrm>
          <a:off x="128464" y="1935689"/>
          <a:ext cx="4651661" cy="4731229"/>
        </p:xfrm>
        <a:graphic>
          <a:graphicData uri="http://schemas.openxmlformats.org/drawingml/2006/table">
            <a:tbl>
              <a:tblPr/>
              <a:tblGrid>
                <a:gridCol w="456032"/>
                <a:gridCol w="4195629"/>
              </a:tblGrid>
              <a:tr h="291440">
                <a:tc gridSpan="2">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ctr"/>
                      <a:r>
                        <a:rPr lang="it-IT" sz="1200" b="1" i="0" u="none" strike="noStrike" dirty="0">
                          <a:solidFill>
                            <a:schemeClr val="tx1"/>
                          </a:solidFill>
                          <a:effectLst/>
                          <a:latin typeface="Calibri" panose="020F0502020204030204" pitchFamily="34" charset="0"/>
                          <a:cs typeface="Calibri" panose="020F0502020204030204" pitchFamily="34" charset="0"/>
                        </a:rPr>
                        <a:t>MISSIONI E PROGRAMMI </a:t>
                      </a:r>
                    </a:p>
                  </a:txBody>
                  <a:tcPr marL="2203" marR="2203" marT="22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it-IT"/>
                    </a:p>
                  </a:txBody>
                  <a:tcPr/>
                </a:tc>
              </a:tr>
              <a:tr h="111864">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endParaRPr lang="it-IT" sz="1200" b="1" i="0" u="none" strike="noStrike" dirty="0">
                        <a:solidFill>
                          <a:schemeClr val="tx1"/>
                        </a:solidFill>
                        <a:effectLst/>
                        <a:latin typeface="Calibri" panose="020F0502020204030204" pitchFamily="34" charset="0"/>
                        <a:cs typeface="Calibri" panose="020F0502020204030204" pitchFamily="34" charset="0"/>
                      </a:endParaRP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endParaRPr lang="it-IT" sz="1200" b="1" i="0" u="none" strike="noStrike" dirty="0">
                        <a:solidFill>
                          <a:schemeClr val="tx1"/>
                        </a:solidFill>
                        <a:effectLst/>
                        <a:latin typeface="Calibri" panose="020F0502020204030204" pitchFamily="34" charset="0"/>
                        <a:cs typeface="Calibri" panose="020F0502020204030204" pitchFamily="34" charset="0"/>
                      </a:endParaRP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1" i="0" u="none" strike="noStrike" dirty="0">
                          <a:solidFill>
                            <a:schemeClr val="tx1"/>
                          </a:solidFill>
                          <a:effectLst/>
                          <a:latin typeface="Calibri" panose="020F0502020204030204" pitchFamily="34" charset="0"/>
                          <a:cs typeface="Calibri" panose="020F0502020204030204" pitchFamily="34" charset="0"/>
                        </a:rPr>
                        <a:t>10</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10 - TRASPORTI E DIRITTO ALLA MOBILITA'</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72715">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a:solidFill>
                            <a:schemeClr val="tx1"/>
                          </a:solidFill>
                          <a:effectLst/>
                          <a:latin typeface="Calibri" panose="020F0502020204030204" pitchFamily="34" charset="0"/>
                          <a:cs typeface="Calibri" panose="020F0502020204030204" pitchFamily="34" charset="0"/>
                        </a:rPr>
                        <a:t>1</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TRASPORTO FERROVIARIO</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72715">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a:solidFill>
                            <a:schemeClr val="tx1"/>
                          </a:solidFill>
                          <a:effectLst/>
                          <a:latin typeface="Calibri" panose="020F0502020204030204" pitchFamily="34" charset="0"/>
                          <a:cs typeface="Calibri" panose="020F0502020204030204" pitchFamily="34" charset="0"/>
                        </a:rPr>
                        <a:t>2</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TRASPORTO PUBBLICO LOCALE</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72715">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a:solidFill>
                            <a:schemeClr val="tx1"/>
                          </a:solidFill>
                          <a:effectLst/>
                          <a:latin typeface="Calibri" panose="020F0502020204030204" pitchFamily="34" charset="0"/>
                          <a:cs typeface="Calibri" panose="020F0502020204030204" pitchFamily="34" charset="0"/>
                        </a:rPr>
                        <a:t>3</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TRASPORTO PER VIE D'ACQUA</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72715">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a:solidFill>
                            <a:schemeClr val="tx1"/>
                          </a:solidFill>
                          <a:effectLst/>
                          <a:latin typeface="Calibri" panose="020F0502020204030204" pitchFamily="34" charset="0"/>
                          <a:cs typeface="Calibri" panose="020F0502020204030204" pitchFamily="34" charset="0"/>
                        </a:rPr>
                        <a:t>4</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ALTRE MODALITA' DI TRASPORTO</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72715">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a:solidFill>
                            <a:schemeClr val="tx1"/>
                          </a:solidFill>
                          <a:effectLst/>
                          <a:latin typeface="Calibri" panose="020F0502020204030204" pitchFamily="34" charset="0"/>
                          <a:cs typeface="Calibri" panose="020F0502020204030204" pitchFamily="34" charset="0"/>
                        </a:rPr>
                        <a:t>5</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VIABILITA' E INFRASTRUTTURE STRADALI</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endParaRPr lang="it-IT" sz="1200" b="1" i="0" u="none" strike="noStrike" dirty="0">
                        <a:solidFill>
                          <a:schemeClr val="tx1"/>
                        </a:solidFill>
                        <a:effectLst/>
                        <a:latin typeface="Calibri" panose="020F0502020204030204" pitchFamily="34" charset="0"/>
                        <a:cs typeface="Calibri" panose="020F0502020204030204" pitchFamily="34" charset="0"/>
                      </a:endParaRP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endParaRPr lang="it-IT" sz="1200" b="1" i="0" u="none" strike="noStrike" dirty="0">
                        <a:solidFill>
                          <a:schemeClr val="tx1"/>
                        </a:solidFill>
                        <a:effectLst/>
                        <a:latin typeface="Calibri" panose="020F0502020204030204" pitchFamily="34" charset="0"/>
                        <a:cs typeface="Calibri" panose="020F0502020204030204" pitchFamily="34" charset="0"/>
                      </a:endParaRP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1" i="0" u="none" strike="noStrike" dirty="0">
                          <a:solidFill>
                            <a:schemeClr val="tx1"/>
                          </a:solidFill>
                          <a:effectLst/>
                          <a:latin typeface="Calibri" panose="020F0502020204030204" pitchFamily="34" charset="0"/>
                          <a:cs typeface="Calibri" panose="020F0502020204030204" pitchFamily="34" charset="0"/>
                        </a:rPr>
                        <a:t>12</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12 - DIRITTI SOCIALI, POLITICHE SOCIALI E FAMIGLIA</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1</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INTERVENTI PER L'INFANZIA E I MINORI E PER ASILI NIDO</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2</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INTERVENTI PER LA DISABILITA'</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3</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INTERVENTI PER GLI ANZIANI</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4</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INTERVENTI PER I SOGGETTI A RISCHIO DI ESCLUSIONE SOCIALE</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5</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INTERVENTI PER LE FAMIGLIE</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6</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INTERVENTI PER IL DIRITTO ALLA CASA</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7</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PROGRAMMAZIONE E GOVERNO DELLA RETE DEI SERVIZI SOCIOSANITARI E SOC.</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8</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COOPERAZIONE E ASSOCIAZIONISMO</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9</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SERVIZIO NECROSCOPICO E CIMITERIALE</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endParaRPr lang="it-IT" sz="1200" b="0" i="0" u="none" strike="noStrike" dirty="0">
                        <a:solidFill>
                          <a:schemeClr val="tx1"/>
                        </a:solidFill>
                        <a:effectLst/>
                        <a:latin typeface="Calibri" panose="020F0502020204030204" pitchFamily="34" charset="0"/>
                        <a:cs typeface="Calibri" panose="020F0502020204030204" pitchFamily="34" charset="0"/>
                      </a:endParaRP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endParaRPr lang="it-IT" sz="1200" b="0" i="0" u="none" strike="noStrike" dirty="0">
                        <a:solidFill>
                          <a:schemeClr val="tx1"/>
                        </a:solidFill>
                        <a:effectLst/>
                        <a:latin typeface="Calibri" panose="020F0502020204030204" pitchFamily="34" charset="0"/>
                        <a:cs typeface="Calibri" panose="020F0502020204030204" pitchFamily="34" charset="0"/>
                      </a:endParaRP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1" i="0" u="none" strike="noStrike" dirty="0">
                          <a:solidFill>
                            <a:schemeClr val="tx1"/>
                          </a:solidFill>
                          <a:effectLst/>
                          <a:latin typeface="Calibri" panose="020F0502020204030204" pitchFamily="34" charset="0"/>
                          <a:cs typeface="Calibri" panose="020F0502020204030204" pitchFamily="34" charset="0"/>
                        </a:rPr>
                        <a:t>20</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1" i="0" u="none" strike="noStrike" dirty="0">
                          <a:solidFill>
                            <a:schemeClr val="tx1"/>
                          </a:solidFill>
                          <a:effectLst/>
                          <a:latin typeface="Calibri" panose="020F0502020204030204" pitchFamily="34" charset="0"/>
                          <a:cs typeface="Calibri" panose="020F0502020204030204" pitchFamily="34" charset="0"/>
                        </a:rPr>
                        <a:t>Missione 20 - FONDI E ACCANTONAMENTI</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1</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FONDO DI RISERVA</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2</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FONDO SVALUTAZIONE CREDITI</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lumMod val="20000"/>
                        <a:lumOff val="80000"/>
                      </a:srgbClr>
                    </a:solidFill>
                  </a:tcPr>
                </a:tc>
              </a:tr>
              <a:tr h="9034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it-IT" sz="1200" b="0" i="0" u="none" strike="noStrike" dirty="0">
                          <a:solidFill>
                            <a:schemeClr val="tx1"/>
                          </a:solidFill>
                          <a:effectLst/>
                          <a:latin typeface="Calibri" panose="020F0502020204030204" pitchFamily="34" charset="0"/>
                          <a:cs typeface="Calibri" panose="020F0502020204030204" pitchFamily="34" charset="0"/>
                        </a:rPr>
                        <a:t>3</a:t>
                      </a:r>
                    </a:p>
                  </a:txBody>
                  <a:tcPr marL="2203" marR="2203" marT="2203" marB="0" anchor="b">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ctr"/>
                      <a:r>
                        <a:rPr lang="it-IT" sz="1200" b="0" i="0" u="none" strike="noStrike" dirty="0">
                          <a:solidFill>
                            <a:schemeClr val="tx1"/>
                          </a:solidFill>
                          <a:effectLst/>
                          <a:latin typeface="Calibri" panose="020F0502020204030204" pitchFamily="34" charset="0"/>
                          <a:cs typeface="Calibri" panose="020F0502020204030204" pitchFamily="34" charset="0"/>
                        </a:rPr>
                        <a:t>ALTRI FONDI</a:t>
                      </a:r>
                    </a:p>
                  </a:txBody>
                  <a:tcPr marL="2203" marR="2203" marT="2203" marB="0" anchor="ctr">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bl>
          </a:graphicData>
        </a:graphic>
      </p:graphicFrame>
      <p:sp>
        <p:nvSpPr>
          <p:cNvPr id="7" name="Rectangle 3"/>
          <p:cNvSpPr txBox="1">
            <a:spLocks noGrp="1" noChangeArrowheads="1"/>
          </p:cNvSpPr>
          <p:nvPr>
            <p:ph type="title"/>
          </p:nvPr>
        </p:nvSpPr>
        <p:spPr bwMode="auto">
          <a:xfrm>
            <a:off x="1580138" y="0"/>
            <a:ext cx="7770068" cy="1143000"/>
          </a:xfrm>
          <a:prstGeom prst="rect">
            <a:avLst/>
          </a:prstGeom>
          <a:noFill/>
          <a:ln w="0">
            <a:miter lim="800000"/>
            <a:headEnd/>
            <a:tailEnd/>
          </a:ln>
        </p:spPr>
        <p:txBody>
          <a:bodyPr/>
          <a:lstStyle/>
          <a:p>
            <a:pPr eaLnBrk="1" hangingPunct="1">
              <a:spcBef>
                <a:spcPct val="50000"/>
              </a:spcBef>
              <a:defRPr/>
            </a:pPr>
            <a:r>
              <a:rPr lang="it-IT" b="1" dirty="0" smtClean="0">
                <a:latin typeface="Calibri" panose="020F0502020204030204" pitchFamily="34" charset="0"/>
                <a:cs typeface="Calibri" panose="020F0502020204030204" pitchFamily="34" charset="0"/>
              </a:rPr>
              <a:t>DUP - Missioni  </a:t>
            </a:r>
            <a:r>
              <a:rPr lang="it-IT" b="1" dirty="0">
                <a:latin typeface="Calibri" panose="020F0502020204030204" pitchFamily="34" charset="0"/>
                <a:cs typeface="Calibri" panose="020F0502020204030204" pitchFamily="34" charset="0"/>
              </a:rPr>
              <a:t>e </a:t>
            </a:r>
            <a:r>
              <a:rPr lang="it-IT" b="1" dirty="0" smtClean="0">
                <a:latin typeface="Calibri" panose="020F0502020204030204" pitchFamily="34" charset="0"/>
                <a:cs typeface="Calibri" panose="020F0502020204030204" pitchFamily="34" charset="0"/>
              </a:rPr>
              <a:t>Programmi</a:t>
            </a:r>
            <a:endParaRPr lang="it-IT" sz="2400" b="1" kern="0" dirty="0" smtClean="0">
              <a:solidFill>
                <a:srgbClr val="020061"/>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1390647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extLst>
              <p:ext uri="{D42A27DB-BD31-4B8C-83A1-F6EECF244321}">
                <p14:modId xmlns:p14="http://schemas.microsoft.com/office/powerpoint/2010/main" val="1775289031"/>
              </p:ext>
            </p:extLst>
          </p:nvPr>
        </p:nvGraphicFramePr>
        <p:xfrm>
          <a:off x="1712639" y="1412777"/>
          <a:ext cx="7012420" cy="4183638"/>
        </p:xfrm>
        <a:graphic>
          <a:graphicData uri="http://schemas.openxmlformats.org/drawingml/2006/table">
            <a:tbl>
              <a:tblPr firstRow="1" firstCol="1" bandRow="1"/>
              <a:tblGrid>
                <a:gridCol w="3506210"/>
                <a:gridCol w="3506210"/>
              </a:tblGrid>
              <a:tr h="459058">
                <a:tc>
                  <a:txBody>
                    <a:bodyPr/>
                    <a:lstStyle/>
                    <a:p>
                      <a:pPr algn="ctr">
                        <a:spcAft>
                          <a:spcPts val="0"/>
                        </a:spcAft>
                      </a:pPr>
                      <a:r>
                        <a:rPr lang="it-IT" sz="1200" b="1" dirty="0">
                          <a:effectLst/>
                          <a:latin typeface="Times New Roman"/>
                          <a:ea typeface="Times New Roman"/>
                        </a:rPr>
                        <a:t>MISSIONI</a:t>
                      </a:r>
                      <a:endParaRPr lang="it-IT"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spcAft>
                          <a:spcPts val="0"/>
                        </a:spcAft>
                      </a:pPr>
                      <a:r>
                        <a:rPr lang="it-IT" sz="1200" b="1" dirty="0">
                          <a:effectLst/>
                          <a:latin typeface="Times New Roman"/>
                          <a:ea typeface="Times New Roman"/>
                        </a:rPr>
                        <a:t>OBIETTIVI STRATEGICI</a:t>
                      </a:r>
                      <a:endParaRPr lang="it-IT"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r h="1103579">
                <a:tc rowSpan="5">
                  <a:txBody>
                    <a:bodyPr/>
                    <a:lstStyle/>
                    <a:p>
                      <a:pPr algn="ctr">
                        <a:spcAft>
                          <a:spcPts val="0"/>
                        </a:spcAft>
                      </a:pPr>
                      <a:r>
                        <a:rPr lang="it-IT" sz="1500" b="1" dirty="0">
                          <a:effectLst/>
                          <a:latin typeface="Times New Roman"/>
                          <a:ea typeface="Times New Roman"/>
                        </a:rPr>
                        <a:t>Assetto del territorio ed edilizia abitativa</a:t>
                      </a:r>
                      <a:endParaRPr lang="it-IT" sz="15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it-IT" sz="1400" b="1" dirty="0">
                          <a:effectLst/>
                          <a:latin typeface="Times New Roman"/>
                          <a:ea typeface="Times New Roman"/>
                        </a:rPr>
                        <a:t>Riformare l'urbanistica milanese intesa in senso esteso nelle sue dimensioni territoriali, ambientali e gestionali, finalizzate alla realizzazione di uno sviluppo urbano sostenibile</a:t>
                      </a:r>
                      <a:endParaRPr lang="it-IT" sz="14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2863">
                <a:tc vMerge="1">
                  <a:txBody>
                    <a:bodyPr/>
                    <a:lstStyle/>
                    <a:p>
                      <a:endParaRPr lang="it-IT"/>
                    </a:p>
                  </a:txBody>
                  <a:tcPr/>
                </a:tc>
                <a:tc>
                  <a:txBody>
                    <a:bodyPr/>
                    <a:lstStyle/>
                    <a:p>
                      <a:pPr>
                        <a:spcAft>
                          <a:spcPts val="0"/>
                        </a:spcAft>
                      </a:pPr>
                      <a:r>
                        <a:rPr lang="it-IT" sz="1400" b="1" dirty="0">
                          <a:effectLst/>
                          <a:latin typeface="Times New Roman"/>
                          <a:ea typeface="Times New Roman"/>
                        </a:rPr>
                        <a:t>Riorganizzare i processi gestionali e amministrativi del Comune mediante la riforma della macchina amministrativa del comparto Urbanistica ed Edilizia privata</a:t>
                      </a:r>
                      <a:endParaRPr lang="it-IT" sz="14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2148">
                <a:tc vMerge="1">
                  <a:txBody>
                    <a:bodyPr/>
                    <a:lstStyle/>
                    <a:p>
                      <a:endParaRPr lang="it-IT"/>
                    </a:p>
                  </a:txBody>
                  <a:tcPr/>
                </a:tc>
                <a:tc>
                  <a:txBody>
                    <a:bodyPr/>
                    <a:lstStyle/>
                    <a:p>
                      <a:pPr>
                        <a:spcAft>
                          <a:spcPts val="0"/>
                        </a:spcAft>
                      </a:pPr>
                      <a:r>
                        <a:rPr lang="it-IT" sz="1400" b="1" dirty="0">
                          <a:effectLst/>
                          <a:latin typeface="Times New Roman"/>
                          <a:ea typeface="Times New Roman"/>
                        </a:rPr>
                        <a:t>Realizzare altri progetti/adempimenti finalizzati a dare attuazione/completare interventi programmati/attivati</a:t>
                      </a:r>
                      <a:endParaRPr lang="it-IT" sz="14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7995">
                <a:tc vMerge="1">
                  <a:txBody>
                    <a:bodyPr/>
                    <a:lstStyle/>
                    <a:p>
                      <a:endParaRPr lang="it-IT"/>
                    </a:p>
                  </a:txBody>
                  <a:tcPr/>
                </a:tc>
                <a:tc>
                  <a:txBody>
                    <a:bodyPr/>
                    <a:lstStyle/>
                    <a:p>
                      <a:pPr>
                        <a:spcAft>
                          <a:spcPts val="0"/>
                        </a:spcAft>
                      </a:pPr>
                      <a:r>
                        <a:rPr lang="it-IT" sz="1400" b="1" dirty="0">
                          <a:effectLst/>
                          <a:latin typeface="Times New Roman"/>
                          <a:ea typeface="Times New Roman"/>
                        </a:rPr>
                        <a:t>Realizzare il diritto all’abitazione dignitosa per tutti i milanesi</a:t>
                      </a:r>
                      <a:endParaRPr lang="it-IT" sz="14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7995">
                <a:tc vMerge="1">
                  <a:txBody>
                    <a:bodyPr/>
                    <a:lstStyle/>
                    <a:p>
                      <a:endParaRPr lang="it-IT"/>
                    </a:p>
                  </a:txBody>
                  <a:tcPr/>
                </a:tc>
                <a:tc>
                  <a:txBody>
                    <a:bodyPr/>
                    <a:lstStyle/>
                    <a:p>
                      <a:pPr>
                        <a:spcAft>
                          <a:spcPts val="0"/>
                        </a:spcAft>
                      </a:pPr>
                      <a:r>
                        <a:rPr lang="it-IT" sz="1400" b="1" dirty="0">
                          <a:effectLst/>
                          <a:latin typeface="Times New Roman"/>
                          <a:ea typeface="Times New Roman"/>
                        </a:rPr>
                        <a:t>Valorizzare e riqualificare gli spazi verdi e l’arredo urbano</a:t>
                      </a:r>
                      <a:endParaRPr lang="it-IT" sz="14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Rectangle 3"/>
          <p:cNvSpPr txBox="1">
            <a:spLocks noGrp="1" noChangeArrowheads="1"/>
          </p:cNvSpPr>
          <p:nvPr>
            <p:ph type="title"/>
          </p:nvPr>
        </p:nvSpPr>
        <p:spPr bwMode="auto">
          <a:xfrm>
            <a:off x="1580138" y="0"/>
            <a:ext cx="7770068" cy="1143000"/>
          </a:xfrm>
          <a:prstGeom prst="rect">
            <a:avLst/>
          </a:prstGeom>
          <a:noFill/>
          <a:ln w="0">
            <a:miter lim="800000"/>
            <a:headEnd/>
            <a:tailEnd/>
          </a:ln>
        </p:spPr>
        <p:txBody>
          <a:bodyPr/>
          <a:lstStyle/>
          <a:p>
            <a:pPr eaLnBrk="1" hangingPunct="1">
              <a:spcBef>
                <a:spcPct val="50000"/>
              </a:spcBef>
              <a:defRPr/>
            </a:pPr>
            <a:r>
              <a:rPr lang="it-IT" sz="2400" b="1" dirty="0" smtClean="0">
                <a:solidFill>
                  <a:srgbClr val="020061"/>
                </a:solidFill>
                <a:latin typeface="Calibri" panose="020F0502020204030204" pitchFamily="34" charset="0"/>
                <a:cs typeface="Calibri" panose="020F0502020204030204" pitchFamily="34" charset="0"/>
              </a:rPr>
              <a:t>DUP 2015-2017 Comune di Milano – stralcio</a:t>
            </a:r>
            <a:br>
              <a:rPr lang="it-IT" sz="2400" b="1" dirty="0" smtClean="0">
                <a:solidFill>
                  <a:srgbClr val="020061"/>
                </a:solidFill>
                <a:latin typeface="Calibri" panose="020F0502020204030204" pitchFamily="34" charset="0"/>
                <a:cs typeface="Calibri" panose="020F0502020204030204" pitchFamily="34" charset="0"/>
              </a:rPr>
            </a:br>
            <a:r>
              <a:rPr lang="it-IT" b="1" dirty="0">
                <a:latin typeface="Calibri" panose="020F0502020204030204" pitchFamily="34" charset="0"/>
                <a:cs typeface="Calibri" panose="020F0502020204030204" pitchFamily="34" charset="0"/>
              </a:rPr>
              <a:t>Missioni  e Obiettivi Strategici </a:t>
            </a:r>
            <a:endParaRPr lang="it-IT" b="1" kern="0" dirty="0" smtClean="0">
              <a:solidFill>
                <a:srgbClr val="020061"/>
              </a:solidFill>
              <a:latin typeface="Calibri" panose="020F0502020204030204" pitchFamily="34" charset="0"/>
              <a:cs typeface="Calibri" panose="020F0502020204030204" pitchFamily="34" charset="0"/>
            </a:endParaRPr>
          </a:p>
          <a:p>
            <a:pPr eaLnBrk="1" hangingPunct="1">
              <a:spcBef>
                <a:spcPct val="50000"/>
              </a:spcBef>
              <a:defRPr/>
            </a:pPr>
            <a:endParaRPr lang="it-IT" sz="2400" b="1" kern="0" dirty="0" smtClean="0">
              <a:solidFill>
                <a:srgbClr val="020061"/>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3950533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zione vuota">
      <a:majorFont>
        <a:latin typeface="Frutiger"/>
        <a:ea typeface=""/>
        <a:cs typeface=""/>
      </a:majorFont>
      <a:minorFont>
        <a:latin typeface="Frutige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sng"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sng" strike="noStrike" cap="none" normalizeH="0" baseline="0" smtClean="0">
            <a:ln>
              <a:noFill/>
            </a:ln>
            <a:solidFill>
              <a:schemeClr val="tx1"/>
            </a:solidFill>
            <a:effectLst/>
            <a:latin typeface="Times" charset="0"/>
          </a:defRPr>
        </a:defPPr>
      </a:lstStyle>
    </a:lnDef>
  </a:objectDefaults>
  <a:extraClrSchemeLst>
    <a:extraClrScheme>
      <a:clrScheme name="Presentazione vuo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zione vuo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zione vuo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zione vuo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5939</TotalTime>
  <Words>4976</Words>
  <Application>Microsoft Office PowerPoint</Application>
  <PresentationFormat>A4 (21x29,7 cm)</PresentationFormat>
  <Paragraphs>1209</Paragraphs>
  <Slides>42</Slides>
  <Notes>9</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Presentazione vuota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DUP - Missioni  e Programmi</vt:lpstr>
      <vt:lpstr>DUP 2015-2017 Comune di Milano – stralcio Missioni  e Obiettivi Strategici  </vt:lpstr>
      <vt:lpstr>Presentazione standard di PowerPoint</vt:lpstr>
      <vt:lpstr>Presentazione standard di PowerPoint</vt:lpstr>
      <vt:lpstr> </vt:lpstr>
      <vt:lpstr>Presentazione standard di PowerPoint</vt:lpstr>
      <vt:lpstr>Altre fonti di finanziamento delle Spese</vt:lpstr>
      <vt:lpstr>Classificazione delle Entrate  Titolo/Tipologia/Categoria </vt:lpstr>
      <vt:lpstr>Presentazione standard di PowerPoint</vt:lpstr>
      <vt:lpstr>La programmazione del Comune di Milano  2015-2017</vt:lpstr>
      <vt:lpstr>Presentazione standard di PowerPoint</vt:lpstr>
      <vt:lpstr>Le principali variazioni di bilancio</vt:lpstr>
      <vt:lpstr>Le variazioni di PEG</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Bilancio 2015: equilibrio di parte corrente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EVENTO EXPO 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Anna Butti</dc:creator>
  <cp:lastModifiedBy>Elisabetta Pietta</cp:lastModifiedBy>
  <cp:revision>468</cp:revision>
  <dcterms:created xsi:type="dcterms:W3CDTF">2012-10-07T15:31:49Z</dcterms:created>
  <dcterms:modified xsi:type="dcterms:W3CDTF">2015-11-11T16:21:07Z</dcterms:modified>
</cp:coreProperties>
</file>