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18" r:id="rId4"/>
    <p:sldId id="260" r:id="rId5"/>
    <p:sldId id="257" r:id="rId6"/>
    <p:sldId id="297" r:id="rId7"/>
    <p:sldId id="294" r:id="rId8"/>
    <p:sldId id="258" r:id="rId9"/>
    <p:sldId id="319" r:id="rId10"/>
    <p:sldId id="324" r:id="rId11"/>
    <p:sldId id="320" r:id="rId12"/>
    <p:sldId id="262" r:id="rId13"/>
    <p:sldId id="263" r:id="rId14"/>
    <p:sldId id="261" r:id="rId15"/>
    <p:sldId id="264" r:id="rId16"/>
    <p:sldId id="267" r:id="rId17"/>
    <p:sldId id="268" r:id="rId18"/>
    <p:sldId id="265" r:id="rId19"/>
    <p:sldId id="280" r:id="rId20"/>
    <p:sldId id="298" r:id="rId21"/>
    <p:sldId id="299" r:id="rId22"/>
    <p:sldId id="300" r:id="rId23"/>
    <p:sldId id="301" r:id="rId24"/>
    <p:sldId id="323" r:id="rId25"/>
    <p:sldId id="307" r:id="rId26"/>
    <p:sldId id="306" r:id="rId27"/>
    <p:sldId id="302" r:id="rId28"/>
    <p:sldId id="269" r:id="rId29"/>
    <p:sldId id="284" r:id="rId30"/>
    <p:sldId id="285" r:id="rId31"/>
    <p:sldId id="270" r:id="rId32"/>
    <p:sldId id="277" r:id="rId33"/>
    <p:sldId id="283" r:id="rId34"/>
    <p:sldId id="290" r:id="rId35"/>
    <p:sldId id="266" r:id="rId36"/>
    <p:sldId id="271" r:id="rId37"/>
    <p:sldId id="273" r:id="rId38"/>
    <p:sldId id="272" r:id="rId39"/>
    <p:sldId id="274" r:id="rId40"/>
    <p:sldId id="275" r:id="rId41"/>
    <p:sldId id="276" r:id="rId42"/>
    <p:sldId id="278" r:id="rId43"/>
    <p:sldId id="279" r:id="rId44"/>
    <p:sldId id="281" r:id="rId45"/>
    <p:sldId id="286" r:id="rId46"/>
    <p:sldId id="282" r:id="rId47"/>
    <p:sldId id="287" r:id="rId48"/>
    <p:sldId id="304" r:id="rId49"/>
    <p:sldId id="293" r:id="rId50"/>
    <p:sldId id="288" r:id="rId51"/>
    <p:sldId id="322" r:id="rId52"/>
    <p:sldId id="292" r:id="rId53"/>
    <p:sldId id="321" r:id="rId54"/>
    <p:sldId id="295" r:id="rId55"/>
    <p:sldId id="305" r:id="rId56"/>
    <p:sldId id="289" r:id="rId57"/>
    <p:sldId id="303" r:id="rId58"/>
    <p:sldId id="308" r:id="rId59"/>
    <p:sldId id="310" r:id="rId60"/>
    <p:sldId id="309" r:id="rId61"/>
    <p:sldId id="311" r:id="rId62"/>
    <p:sldId id="312" r:id="rId63"/>
    <p:sldId id="313" r:id="rId64"/>
    <p:sldId id="315" r:id="rId65"/>
    <p:sldId id="314" r:id="rId66"/>
    <p:sldId id="316" r:id="rId67"/>
    <p:sldId id="317" r:id="rId68"/>
    <p:sldId id="291" r:id="rId69"/>
    <p:sldId id="296" r:id="rId7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Sezione predefinita" id="{D2FA57E3-CFAE-40CE-9DF2-B2C5F33A4200}">
          <p14:sldIdLst>
            <p14:sldId id="256"/>
          </p14:sldIdLst>
        </p14:section>
        <p14:section name="Sezione senza titolo" id="{2747B457-149C-45D8-9F41-C8261C784713}">
          <p14:sldIdLst>
            <p14:sldId id="259"/>
            <p14:sldId id="318"/>
            <p14:sldId id="260"/>
            <p14:sldId id="257"/>
            <p14:sldId id="297"/>
            <p14:sldId id="294"/>
            <p14:sldId id="258"/>
            <p14:sldId id="319"/>
            <p14:sldId id="324"/>
            <p14:sldId id="320"/>
            <p14:sldId id="262"/>
            <p14:sldId id="263"/>
            <p14:sldId id="261"/>
            <p14:sldId id="264"/>
            <p14:sldId id="267"/>
            <p14:sldId id="268"/>
            <p14:sldId id="265"/>
            <p14:sldId id="280"/>
            <p14:sldId id="298"/>
            <p14:sldId id="299"/>
            <p14:sldId id="300"/>
            <p14:sldId id="301"/>
            <p14:sldId id="323"/>
            <p14:sldId id="307"/>
            <p14:sldId id="306"/>
            <p14:sldId id="302"/>
            <p14:sldId id="269"/>
            <p14:sldId id="284"/>
            <p14:sldId id="285"/>
            <p14:sldId id="270"/>
            <p14:sldId id="277"/>
            <p14:sldId id="283"/>
            <p14:sldId id="290"/>
            <p14:sldId id="266"/>
            <p14:sldId id="271"/>
            <p14:sldId id="273"/>
            <p14:sldId id="272"/>
            <p14:sldId id="274"/>
            <p14:sldId id="275"/>
            <p14:sldId id="276"/>
            <p14:sldId id="278"/>
            <p14:sldId id="279"/>
            <p14:sldId id="281"/>
            <p14:sldId id="286"/>
            <p14:sldId id="282"/>
            <p14:sldId id="287"/>
            <p14:sldId id="304"/>
            <p14:sldId id="293"/>
            <p14:sldId id="288"/>
            <p14:sldId id="322"/>
            <p14:sldId id="292"/>
            <p14:sldId id="321"/>
            <p14:sldId id="295"/>
            <p14:sldId id="305"/>
            <p14:sldId id="289"/>
            <p14:sldId id="303"/>
            <p14:sldId id="308"/>
            <p14:sldId id="310"/>
            <p14:sldId id="309"/>
            <p14:sldId id="311"/>
            <p14:sldId id="312"/>
            <p14:sldId id="313"/>
            <p14:sldId id="315"/>
            <p14:sldId id="314"/>
            <p14:sldId id="316"/>
            <p14:sldId id="317"/>
            <p14:sldId id="291"/>
            <p14:sldId id="2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71" autoAdjust="0"/>
  </p:normalViewPr>
  <p:slideViewPr>
    <p:cSldViewPr>
      <p:cViewPr varScale="1">
        <p:scale>
          <a:sx n="91" d="100"/>
          <a:sy n="91" d="100"/>
        </p:scale>
        <p:origin x="-1644" y="-114"/>
      </p:cViewPr>
      <p:guideLst>
        <p:guide orient="horz" pos="2160"/>
        <p:guide pos="2880"/>
      </p:guideLst>
    </p:cSldViewPr>
  </p:slideViewPr>
  <p:notesTextViewPr>
    <p:cViewPr>
      <p:scale>
        <a:sx n="1" d="1"/>
        <a:sy n="1" d="1"/>
      </p:scale>
      <p:origin x="0" y="0"/>
    </p:cViewPr>
  </p:notesTextViewPr>
  <p:sorterViewPr>
    <p:cViewPr>
      <p:scale>
        <a:sx n="100" d="100"/>
        <a:sy n="100" d="100"/>
      </p:scale>
      <p:origin x="0" y="4459"/>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BCCA5F8-3678-4905-B66E-8B4AC7DE2388}" type="datetimeFigureOut">
              <a:rPr lang="it-IT" smtClean="0"/>
              <a:pPr/>
              <a:t>04/04/2017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172563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BCCA5F8-3678-4905-B66E-8B4AC7DE2388}" type="datetimeFigureOut">
              <a:rPr lang="it-IT" smtClean="0"/>
              <a:pPr/>
              <a:t>04/04/2017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835374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BCCA5F8-3678-4905-B66E-8B4AC7DE2388}" type="datetimeFigureOut">
              <a:rPr lang="it-IT" smtClean="0"/>
              <a:pPr/>
              <a:t>04/04/2017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102291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BCCA5F8-3678-4905-B66E-8B4AC7DE2388}" type="datetimeFigureOut">
              <a:rPr lang="it-IT" smtClean="0"/>
              <a:pPr/>
              <a:t>04/04/2017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226703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BCCA5F8-3678-4905-B66E-8B4AC7DE2388}" type="datetimeFigureOut">
              <a:rPr lang="it-IT" smtClean="0"/>
              <a:pPr/>
              <a:t>04/04/2017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415957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BCCA5F8-3678-4905-B66E-8B4AC7DE2388}" type="datetimeFigureOut">
              <a:rPr lang="it-IT" smtClean="0"/>
              <a:pPr/>
              <a:t>04/04/2017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279831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BCCA5F8-3678-4905-B66E-8B4AC7DE2388}" type="datetimeFigureOut">
              <a:rPr lang="it-IT" smtClean="0"/>
              <a:pPr/>
              <a:t>04/04/2017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339677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BCCA5F8-3678-4905-B66E-8B4AC7DE2388}" type="datetimeFigureOut">
              <a:rPr lang="it-IT" smtClean="0"/>
              <a:pPr/>
              <a:t>04/04/2017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339980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BCCA5F8-3678-4905-B66E-8B4AC7DE2388}" type="datetimeFigureOut">
              <a:rPr lang="it-IT" smtClean="0"/>
              <a:pPr/>
              <a:t>04/04/2017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347987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BCCA5F8-3678-4905-B66E-8B4AC7DE2388}" type="datetimeFigureOut">
              <a:rPr lang="it-IT" smtClean="0"/>
              <a:pPr/>
              <a:t>04/04/2017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245999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BCCA5F8-3678-4905-B66E-8B4AC7DE2388}" type="datetimeFigureOut">
              <a:rPr lang="it-IT" smtClean="0"/>
              <a:pPr/>
              <a:t>04/04/2017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314185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CA5F8-3678-4905-B66E-8B4AC7DE2388}" type="datetimeFigureOut">
              <a:rPr lang="it-IT" smtClean="0"/>
              <a:pPr/>
              <a:t>04/04/2017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7E0CE-ADF3-4A10-93E2-F71D60665879}" type="slidenum">
              <a:rPr lang="it-IT" smtClean="0"/>
              <a:pPr/>
              <a:t>‹N›</a:t>
            </a:fld>
            <a:endParaRPr lang="it-IT"/>
          </a:p>
        </p:txBody>
      </p:sp>
    </p:spTree>
    <p:extLst>
      <p:ext uri="{BB962C8B-B14F-4D97-AF65-F5344CB8AC3E}">
        <p14:creationId xmlns="" xmlns:p14="http://schemas.microsoft.com/office/powerpoint/2010/main" val="386316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5300" dirty="0" smtClean="0"/>
              <a:t>ECONOMIA DEI MERCATI</a:t>
            </a:r>
            <a:r>
              <a:rPr lang="it-IT" dirty="0"/>
              <a:t/>
            </a:r>
            <a:br>
              <a:rPr lang="it-IT" dirty="0"/>
            </a:br>
            <a:r>
              <a:rPr lang="it-IT" sz="3100" dirty="0"/>
              <a:t>B</a:t>
            </a:r>
            <a:r>
              <a:rPr lang="it-IT" sz="3100" dirty="0" smtClean="0"/>
              <a:t>usiness </a:t>
            </a:r>
            <a:r>
              <a:rPr lang="it-IT" sz="3100" dirty="0" err="1" smtClean="0"/>
              <a:t>Combinations</a:t>
            </a:r>
            <a:r>
              <a:rPr lang="it-IT" sz="3100" dirty="0" smtClean="0"/>
              <a:t> e Operazioni Straordinarie</a:t>
            </a:r>
            <a:endParaRPr lang="it-IT" sz="3100" dirty="0"/>
          </a:p>
        </p:txBody>
      </p:sp>
      <p:sp>
        <p:nvSpPr>
          <p:cNvPr id="3" name="Sottotitolo 2"/>
          <p:cNvSpPr>
            <a:spLocks noGrp="1"/>
          </p:cNvSpPr>
          <p:nvPr>
            <p:ph type="subTitle" idx="1"/>
          </p:nvPr>
        </p:nvSpPr>
        <p:spPr/>
        <p:txBody>
          <a:bodyPr/>
          <a:lstStyle/>
          <a:p>
            <a:r>
              <a:rPr lang="it-IT" dirty="0" smtClean="0"/>
              <a:t>Corso 2017</a:t>
            </a:r>
          </a:p>
          <a:p>
            <a:endParaRPr lang="it-IT" dirty="0"/>
          </a:p>
        </p:txBody>
      </p:sp>
    </p:spTree>
    <p:extLst>
      <p:ext uri="{BB962C8B-B14F-4D97-AF65-F5344CB8AC3E}">
        <p14:creationId xmlns="" xmlns:p14="http://schemas.microsoft.com/office/powerpoint/2010/main" val="678505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19672" y="1834946"/>
            <a:ext cx="6480720" cy="3970318"/>
          </a:xfrm>
          <a:prstGeom prst="rect">
            <a:avLst/>
          </a:prstGeom>
          <a:noFill/>
        </p:spPr>
        <p:txBody>
          <a:bodyPr wrap="square" rtlCol="0">
            <a:spAutoFit/>
          </a:bodyPr>
          <a:lstStyle/>
          <a:p>
            <a:r>
              <a:rPr lang="it-IT" altLang="it-IT" sz="3600" dirty="0"/>
              <a:t>Obiettivo dell’impresa è produrre </a:t>
            </a:r>
            <a:r>
              <a:rPr lang="it-IT" altLang="it-IT" sz="3600" b="1" dirty="0" smtClean="0">
                <a:solidFill>
                  <a:srgbClr val="FF0000"/>
                </a:solidFill>
              </a:rPr>
              <a:t>profitti duraturi </a:t>
            </a:r>
            <a:r>
              <a:rPr lang="it-IT" altLang="it-IT" sz="3600" dirty="0"/>
              <a:t>nel lungo periodo, nel rispetto </a:t>
            </a:r>
            <a:r>
              <a:rPr lang="it-IT" altLang="it-IT" sz="3600" dirty="0" smtClean="0"/>
              <a:t>delle</a:t>
            </a:r>
            <a:endParaRPr lang="it-IT" altLang="it-IT" sz="3600" dirty="0"/>
          </a:p>
          <a:p>
            <a:r>
              <a:rPr lang="it-IT" altLang="it-IT" sz="3600" b="1" dirty="0">
                <a:solidFill>
                  <a:srgbClr val="FF0000"/>
                </a:solidFill>
              </a:rPr>
              <a:t>politiche di rischio </a:t>
            </a:r>
            <a:endParaRPr lang="it-IT" altLang="it-IT" sz="3600" b="1" dirty="0" smtClean="0">
              <a:solidFill>
                <a:srgbClr val="FF0000"/>
              </a:solidFill>
            </a:endParaRPr>
          </a:p>
          <a:p>
            <a:endParaRPr lang="it-IT" altLang="it-IT" sz="3600" b="1" dirty="0">
              <a:solidFill>
                <a:srgbClr val="FF0000"/>
              </a:solidFill>
            </a:endParaRPr>
          </a:p>
          <a:p>
            <a:r>
              <a:rPr lang="it-IT" altLang="it-IT" sz="2800" b="1" smtClean="0"/>
              <a:t>ovvero    </a:t>
            </a:r>
            <a:r>
              <a:rPr lang="it-IT" altLang="it-IT" sz="3600" b="1" smtClean="0">
                <a:solidFill>
                  <a:srgbClr val="FF0000"/>
                </a:solidFill>
              </a:rPr>
              <a:t> Profitti </a:t>
            </a:r>
            <a:r>
              <a:rPr lang="it-IT" altLang="it-IT" sz="3600" b="1" dirty="0" smtClean="0">
                <a:solidFill>
                  <a:srgbClr val="FF0000"/>
                </a:solidFill>
              </a:rPr>
              <a:t>al netto </a:t>
            </a:r>
            <a:r>
              <a:rPr lang="it-IT" altLang="it-IT" sz="3600" b="1" smtClean="0">
                <a:solidFill>
                  <a:srgbClr val="FF0000"/>
                </a:solidFill>
              </a:rPr>
              <a:t>dei Rischi</a:t>
            </a:r>
            <a:endParaRPr lang="it-IT" altLang="it-IT" sz="3600" b="1" dirty="0"/>
          </a:p>
          <a:p>
            <a:endParaRPr lang="it-IT" altLang="it-IT" dirty="0"/>
          </a:p>
          <a:p>
            <a:endParaRPr lang="it-IT" dirty="0"/>
          </a:p>
        </p:txBody>
      </p:sp>
      <p:sp>
        <p:nvSpPr>
          <p:cNvPr id="3" name="CasellaDiTesto 2"/>
          <p:cNvSpPr txBox="1"/>
          <p:nvPr/>
        </p:nvSpPr>
        <p:spPr>
          <a:xfrm>
            <a:off x="899592" y="908720"/>
            <a:ext cx="3390672" cy="769441"/>
          </a:xfrm>
          <a:prstGeom prst="rect">
            <a:avLst/>
          </a:prstGeom>
          <a:noFill/>
        </p:spPr>
        <p:txBody>
          <a:bodyPr wrap="none" rtlCol="0">
            <a:spAutoFit/>
          </a:bodyPr>
          <a:lstStyle/>
          <a:p>
            <a:r>
              <a:rPr lang="it-IT" sz="4400" b="1" dirty="0" smtClean="0"/>
              <a:t>La linea guida</a:t>
            </a:r>
            <a:endParaRPr lang="it-IT" sz="4400" b="1" dirty="0"/>
          </a:p>
        </p:txBody>
      </p:sp>
    </p:spTree>
    <p:extLst>
      <p:ext uri="{BB962C8B-B14F-4D97-AF65-F5344CB8AC3E}">
        <p14:creationId xmlns="" xmlns:p14="http://schemas.microsoft.com/office/powerpoint/2010/main" val="1130566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IL CORSO</a:t>
            </a:r>
            <a:endParaRPr lang="it-IT" dirty="0"/>
          </a:p>
        </p:txBody>
      </p:sp>
      <p:sp>
        <p:nvSpPr>
          <p:cNvPr id="3" name="Segnaposto contenuto 2"/>
          <p:cNvSpPr>
            <a:spLocks noGrp="1"/>
          </p:cNvSpPr>
          <p:nvPr>
            <p:ph idx="1"/>
          </p:nvPr>
        </p:nvSpPr>
        <p:spPr>
          <a:xfrm>
            <a:off x="457200" y="1484784"/>
            <a:ext cx="8229600" cy="4525963"/>
          </a:xfrm>
        </p:spPr>
        <p:txBody>
          <a:bodyPr>
            <a:normAutofit fontScale="25000" lnSpcReduction="20000"/>
          </a:bodyPr>
          <a:lstStyle/>
          <a:p>
            <a:pPr marL="0" indent="0">
              <a:buNone/>
            </a:pPr>
            <a:endParaRPr lang="it-IT" sz="3000" b="1" dirty="0"/>
          </a:p>
          <a:p>
            <a:pPr marL="0" indent="0">
              <a:buNone/>
            </a:pPr>
            <a:endParaRPr lang="it-IT" sz="3000" b="1" dirty="0" smtClean="0"/>
          </a:p>
          <a:p>
            <a:pPr marL="0" indent="0">
              <a:buNone/>
            </a:pPr>
            <a:r>
              <a:rPr lang="it-IT" sz="7000" b="1" smtClean="0"/>
              <a:t>            </a:t>
            </a:r>
            <a:r>
              <a:rPr lang="it-IT" sz="9600" smtClean="0"/>
              <a:t> </a:t>
            </a:r>
            <a:r>
              <a:rPr lang="it-IT" sz="9600" dirty="0" smtClean="0"/>
              <a:t>1.Ristrutturazione del debito di un gruppo</a:t>
            </a:r>
          </a:p>
          <a:p>
            <a:pPr marL="0" indent="0">
              <a:buNone/>
            </a:pPr>
            <a:r>
              <a:rPr lang="it-IT" sz="9600" dirty="0"/>
              <a:t> </a:t>
            </a:r>
            <a:r>
              <a:rPr lang="it-IT" sz="9600" dirty="0" smtClean="0"/>
              <a:t>           vs.</a:t>
            </a:r>
          </a:p>
          <a:p>
            <a:pPr marL="0" indent="0">
              <a:buNone/>
            </a:pPr>
            <a:r>
              <a:rPr lang="it-IT" sz="9600" dirty="0"/>
              <a:t> </a:t>
            </a:r>
            <a:r>
              <a:rPr lang="it-IT" sz="9600" dirty="0" smtClean="0"/>
              <a:t>          la quotazione  (riammissione)    </a:t>
            </a:r>
          </a:p>
          <a:p>
            <a:pPr marL="0" indent="0">
              <a:buNone/>
            </a:pPr>
            <a:endParaRPr lang="it-IT" sz="9600" dirty="0"/>
          </a:p>
          <a:p>
            <a:pPr marL="0" indent="0">
              <a:buNone/>
            </a:pPr>
            <a:r>
              <a:rPr lang="it-IT" sz="9600" i="1" dirty="0" smtClean="0"/>
              <a:t>Soggetti interessati</a:t>
            </a:r>
          </a:p>
          <a:p>
            <a:pPr marL="0" indent="0">
              <a:buNone/>
            </a:pPr>
            <a:r>
              <a:rPr lang="it-IT" sz="9600" i="1" dirty="0"/>
              <a:t> </a:t>
            </a:r>
            <a:r>
              <a:rPr lang="it-IT" sz="9600" i="1" dirty="0" smtClean="0"/>
              <a:t>          </a:t>
            </a:r>
          </a:p>
          <a:p>
            <a:pPr marL="0" indent="0">
              <a:buNone/>
            </a:pPr>
            <a:r>
              <a:rPr lang="it-IT" sz="9600" i="1" dirty="0"/>
              <a:t> </a:t>
            </a:r>
            <a:r>
              <a:rPr lang="it-IT" sz="9600" i="1" dirty="0" smtClean="0"/>
              <a:t>          </a:t>
            </a:r>
            <a:r>
              <a:rPr lang="it-IT" sz="9600" i="1" dirty="0"/>
              <a:t>L</a:t>
            </a:r>
            <a:r>
              <a:rPr lang="it-IT" sz="9600" i="1" dirty="0" smtClean="0"/>
              <a:t>avoratori</a:t>
            </a:r>
          </a:p>
          <a:p>
            <a:pPr marL="0" indent="0">
              <a:buNone/>
            </a:pPr>
            <a:r>
              <a:rPr lang="it-IT" sz="9600" i="1" dirty="0"/>
              <a:t> </a:t>
            </a:r>
            <a:r>
              <a:rPr lang="it-IT" sz="9600" i="1" dirty="0" smtClean="0"/>
              <a:t>          Banche</a:t>
            </a:r>
          </a:p>
          <a:p>
            <a:pPr marL="0" indent="0">
              <a:buNone/>
            </a:pPr>
            <a:r>
              <a:rPr lang="it-IT" sz="9600" i="1" dirty="0"/>
              <a:t> </a:t>
            </a:r>
            <a:r>
              <a:rPr lang="it-IT" sz="9600" i="1" dirty="0" smtClean="0"/>
              <a:t>          Altri creditori</a:t>
            </a:r>
          </a:p>
          <a:p>
            <a:pPr marL="0" indent="0">
              <a:buNone/>
            </a:pPr>
            <a:endParaRPr lang="it-IT" sz="9600" i="1" dirty="0"/>
          </a:p>
          <a:p>
            <a:pPr marL="0" indent="0">
              <a:buNone/>
            </a:pPr>
            <a:r>
              <a:rPr lang="it-IT" sz="9600" i="1" dirty="0" smtClean="0"/>
              <a:t>           Private </a:t>
            </a:r>
            <a:r>
              <a:rPr lang="it-IT" sz="9600" i="1" dirty="0" err="1" smtClean="0"/>
              <a:t>Equity</a:t>
            </a:r>
            <a:r>
              <a:rPr lang="it-IT" sz="9600" i="1" dirty="0" smtClean="0"/>
              <a:t>, </a:t>
            </a:r>
            <a:r>
              <a:rPr lang="it-IT" sz="9600" i="1" dirty="0" err="1" smtClean="0"/>
              <a:t>Concorenti</a:t>
            </a:r>
            <a:r>
              <a:rPr lang="it-IT" sz="9600" i="1" dirty="0" smtClean="0"/>
              <a:t>, Mercato, altri </a:t>
            </a:r>
            <a:r>
              <a:rPr lang="it-IT" sz="9600" i="1" dirty="0" err="1" smtClean="0"/>
              <a:t>Stakeholders</a:t>
            </a:r>
            <a:endParaRPr lang="it-IT" sz="9600" i="1" dirty="0" smtClean="0"/>
          </a:p>
          <a:p>
            <a:pPr marL="0" indent="0">
              <a:buNone/>
            </a:pPr>
            <a:r>
              <a:rPr lang="it-IT" sz="7000" b="1" dirty="0"/>
              <a:t> </a:t>
            </a:r>
            <a:r>
              <a:rPr lang="it-IT" sz="7000" b="1" dirty="0" smtClean="0"/>
              <a:t>       </a:t>
            </a:r>
            <a:endParaRPr lang="it-IT" sz="7200" i="1" dirty="0" smtClean="0"/>
          </a:p>
          <a:p>
            <a:pPr marL="0" indent="0">
              <a:buNone/>
            </a:pPr>
            <a:r>
              <a:rPr lang="it-IT" sz="7200" i="1" dirty="0"/>
              <a:t> </a:t>
            </a:r>
            <a:r>
              <a:rPr lang="it-IT" sz="7200" i="1" dirty="0" smtClean="0"/>
              <a:t>       </a:t>
            </a:r>
            <a:endParaRPr lang="it-IT" sz="2400" i="1" dirty="0" smtClean="0"/>
          </a:p>
          <a:p>
            <a:pPr marL="0" indent="0">
              <a:buNone/>
            </a:pPr>
            <a:r>
              <a:rPr lang="it-IT" sz="2400" i="1" dirty="0"/>
              <a:t> </a:t>
            </a:r>
            <a:r>
              <a:rPr lang="it-IT" sz="2400" i="1" dirty="0" smtClean="0"/>
              <a:t>         </a:t>
            </a:r>
          </a:p>
          <a:p>
            <a:endParaRPr lang="it-IT" sz="2800" i="1" dirty="0"/>
          </a:p>
          <a:p>
            <a:pPr marL="0" indent="0">
              <a:buNone/>
            </a:pPr>
            <a:r>
              <a:rPr lang="it-IT" i="1" dirty="0" smtClean="0"/>
              <a:t>   </a:t>
            </a:r>
            <a:endParaRPr lang="it-IT" i="1" dirty="0"/>
          </a:p>
        </p:txBody>
      </p:sp>
    </p:spTree>
    <p:extLst>
      <p:ext uri="{BB962C8B-B14F-4D97-AF65-F5344CB8AC3E}">
        <p14:creationId xmlns="" xmlns:p14="http://schemas.microsoft.com/office/powerpoint/2010/main" val="869002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Procedure</a:t>
            </a:r>
            <a:endParaRPr lang="it-IT" dirty="0"/>
          </a:p>
        </p:txBody>
      </p:sp>
      <p:sp>
        <p:nvSpPr>
          <p:cNvPr id="3" name="Segnaposto contenuto 2"/>
          <p:cNvSpPr>
            <a:spLocks noGrp="1"/>
          </p:cNvSpPr>
          <p:nvPr>
            <p:ph idx="1"/>
          </p:nvPr>
        </p:nvSpPr>
        <p:spPr/>
        <p:txBody>
          <a:bodyPr/>
          <a:lstStyle/>
          <a:p>
            <a:r>
              <a:rPr lang="it-IT" sz="2800" i="1" dirty="0" smtClean="0"/>
              <a:t>Accordo «</a:t>
            </a:r>
            <a:r>
              <a:rPr lang="it-IT" sz="2800" i="1" dirty="0" err="1" smtClean="0"/>
              <a:t>Standstill</a:t>
            </a:r>
            <a:r>
              <a:rPr lang="it-IT" sz="2800" i="1" dirty="0" smtClean="0"/>
              <a:t>», normalmente con le controparti bancarie che accettano di prorogare il rientro ed è accompagnato da un «accordo interbancario»</a:t>
            </a:r>
          </a:p>
          <a:p>
            <a:r>
              <a:rPr lang="it-IT" sz="2800" i="1" dirty="0" smtClean="0"/>
              <a:t>Concordato preventivo ex art 67 LF. E’ una accordo con i creditori che prevede la proroga delle scadenze. Richiede un piano attestato (può essere pubblicato nel registro delle imprese). Ricorso, piano ed attestazione ai sensi artt.160 e 161 LF e segg.</a:t>
            </a:r>
            <a:endParaRPr lang="it-IT" sz="2800" i="1" dirty="0"/>
          </a:p>
          <a:p>
            <a:pPr marL="0" indent="0">
              <a:buNone/>
            </a:pPr>
            <a:endParaRPr lang="it-IT" i="1" dirty="0"/>
          </a:p>
        </p:txBody>
      </p:sp>
    </p:spTree>
    <p:extLst>
      <p:ext uri="{BB962C8B-B14F-4D97-AF65-F5344CB8AC3E}">
        <p14:creationId xmlns="" xmlns:p14="http://schemas.microsoft.com/office/powerpoint/2010/main" val="2048659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Procedure</a:t>
            </a:r>
            <a:endParaRPr lang="it-IT" dirty="0"/>
          </a:p>
        </p:txBody>
      </p:sp>
      <p:sp>
        <p:nvSpPr>
          <p:cNvPr id="3" name="Segnaposto contenuto 2"/>
          <p:cNvSpPr>
            <a:spLocks noGrp="1"/>
          </p:cNvSpPr>
          <p:nvPr>
            <p:ph idx="1"/>
          </p:nvPr>
        </p:nvSpPr>
        <p:spPr>
          <a:xfrm>
            <a:off x="457200" y="1196752"/>
            <a:ext cx="8229600" cy="4525963"/>
          </a:xfrm>
        </p:spPr>
        <p:txBody>
          <a:bodyPr>
            <a:normAutofit fontScale="92500"/>
          </a:bodyPr>
          <a:lstStyle/>
          <a:p>
            <a:pPr marL="0" indent="0">
              <a:buNone/>
            </a:pPr>
            <a:r>
              <a:rPr lang="it-IT" i="1" dirty="0" smtClean="0"/>
              <a:t>       </a:t>
            </a:r>
            <a:endParaRPr lang="it-IT" sz="2800" i="1" dirty="0"/>
          </a:p>
          <a:p>
            <a:r>
              <a:rPr lang="it-IT" i="1" dirty="0" smtClean="0"/>
              <a:t>Concordato in «continuità», in «bianco» o anche «con riserva» o «</a:t>
            </a:r>
            <a:r>
              <a:rPr lang="it-IT" i="1" dirty="0" err="1" smtClean="0"/>
              <a:t>prenotativo</a:t>
            </a:r>
            <a:r>
              <a:rPr lang="it-IT" i="1" dirty="0" smtClean="0"/>
              <a:t>». Si concreta con un ricorso presentato al Tribunale che nomina uno o più commissari. E’ accompagnato da un piano finanziario-economico attestato da un esperto. </a:t>
            </a:r>
            <a:r>
              <a:rPr lang="it-IT" i="1" dirty="0"/>
              <a:t>N</a:t>
            </a:r>
            <a:r>
              <a:rPr lang="it-IT" i="1" dirty="0" smtClean="0"/>
              <a:t>el periodo non si  devono creare pregiudizi ai creditori. E’ fondamentale</a:t>
            </a:r>
          </a:p>
          <a:p>
            <a:pPr marL="0" indent="0">
              <a:buNone/>
            </a:pPr>
            <a:r>
              <a:rPr lang="it-IT" i="1" dirty="0"/>
              <a:t> </a:t>
            </a:r>
            <a:r>
              <a:rPr lang="it-IT" i="1" dirty="0" smtClean="0"/>
              <a:t>                     </a:t>
            </a:r>
            <a:r>
              <a:rPr lang="it-IT" b="1" i="1" dirty="0" smtClean="0"/>
              <a:t>l’attendibilità dei dati</a:t>
            </a:r>
            <a:endParaRPr lang="it-IT" b="1" i="1" dirty="0"/>
          </a:p>
        </p:txBody>
      </p:sp>
    </p:spTree>
    <p:extLst>
      <p:ext uri="{BB962C8B-B14F-4D97-AF65-F5344CB8AC3E}">
        <p14:creationId xmlns="" xmlns:p14="http://schemas.microsoft.com/office/powerpoint/2010/main" val="1677623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Procedure</a:t>
            </a:r>
          </a:p>
        </p:txBody>
      </p:sp>
      <p:sp>
        <p:nvSpPr>
          <p:cNvPr id="3" name="Segnaposto contenuto 2"/>
          <p:cNvSpPr>
            <a:spLocks noGrp="1"/>
          </p:cNvSpPr>
          <p:nvPr>
            <p:ph idx="1"/>
          </p:nvPr>
        </p:nvSpPr>
        <p:spPr/>
        <p:txBody>
          <a:bodyPr>
            <a:normAutofit/>
          </a:bodyPr>
          <a:lstStyle/>
          <a:p>
            <a:pPr marL="0" indent="0">
              <a:buNone/>
            </a:pPr>
            <a:r>
              <a:rPr lang="it-IT" i="1" dirty="0" smtClean="0"/>
              <a:t>       </a:t>
            </a:r>
            <a:endParaRPr lang="it-IT" sz="2800" i="1" dirty="0"/>
          </a:p>
          <a:p>
            <a:pPr marL="0" indent="0">
              <a:buNone/>
            </a:pPr>
            <a:r>
              <a:rPr lang="it-IT" i="1" dirty="0" smtClean="0"/>
              <a:t>L’accordo di ristrutturazione del debito ex art. 182 bis LF. ( evoluzione concordato art. 67)</a:t>
            </a:r>
          </a:p>
          <a:p>
            <a:pPr marL="0" indent="0">
              <a:buNone/>
            </a:pPr>
            <a:r>
              <a:rPr lang="it-IT" i="1" dirty="0"/>
              <a:t>s</a:t>
            </a:r>
            <a:r>
              <a:rPr lang="it-IT" i="1" dirty="0" smtClean="0"/>
              <a:t>i concreta con un accordo tra la società e i suoi creditori che rappresentano una percentuale di almeno il 60% dei crediti in forza del quale i creditori aderenti accettano un </a:t>
            </a:r>
            <a:r>
              <a:rPr lang="it-IT" i="1" dirty="0" err="1" smtClean="0"/>
              <a:t>riscadenziamento</a:t>
            </a:r>
            <a:r>
              <a:rPr lang="it-IT" i="1" dirty="0" smtClean="0"/>
              <a:t> e/o riduzione del loro credito. </a:t>
            </a:r>
            <a:endParaRPr lang="it-IT" i="1" dirty="0"/>
          </a:p>
        </p:txBody>
      </p:sp>
    </p:spTree>
    <p:extLst>
      <p:ext uri="{BB962C8B-B14F-4D97-AF65-F5344CB8AC3E}">
        <p14:creationId xmlns="" xmlns:p14="http://schemas.microsoft.com/office/powerpoint/2010/main" val="1889031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Procedure</a:t>
            </a:r>
          </a:p>
        </p:txBody>
      </p:sp>
      <p:sp>
        <p:nvSpPr>
          <p:cNvPr id="3" name="Segnaposto contenuto 2"/>
          <p:cNvSpPr>
            <a:spLocks noGrp="1"/>
          </p:cNvSpPr>
          <p:nvPr>
            <p:ph idx="1"/>
          </p:nvPr>
        </p:nvSpPr>
        <p:spPr/>
        <p:txBody>
          <a:bodyPr>
            <a:normAutofit fontScale="92500" lnSpcReduction="10000"/>
          </a:bodyPr>
          <a:lstStyle/>
          <a:p>
            <a:r>
              <a:rPr lang="it-IT" dirty="0" smtClean="0"/>
              <a:t>Accordo di ristrutturazione del debito ex art. 182 bis LF</a:t>
            </a:r>
            <a:r>
              <a:rPr lang="it-IT" i="1" dirty="0" smtClean="0"/>
              <a:t>  </a:t>
            </a:r>
          </a:p>
          <a:p>
            <a:pPr marL="0" indent="0">
              <a:buNone/>
            </a:pPr>
            <a:r>
              <a:rPr lang="it-IT" sz="2800" i="1" dirty="0" smtClean="0"/>
              <a:t>         E’ una procedura che consente diverse opzioni per il</a:t>
            </a:r>
          </a:p>
          <a:p>
            <a:pPr marL="0" indent="0">
              <a:buNone/>
            </a:pPr>
            <a:r>
              <a:rPr lang="it-IT" sz="2800" i="1" dirty="0" smtClean="0"/>
              <a:t>     </a:t>
            </a:r>
            <a:r>
              <a:rPr lang="it-IT" sz="2800" i="1" dirty="0"/>
              <a:t> </a:t>
            </a:r>
            <a:r>
              <a:rPr lang="it-IT" sz="2800" i="1" dirty="0" smtClean="0"/>
              <a:t>   salvataggio dell’impresa attraverso : la continuità della </a:t>
            </a:r>
          </a:p>
          <a:p>
            <a:pPr marL="0" indent="0">
              <a:buNone/>
            </a:pPr>
            <a:r>
              <a:rPr lang="it-IT" sz="2800" i="1" dirty="0"/>
              <a:t> </a:t>
            </a:r>
            <a:r>
              <a:rPr lang="it-IT" sz="2800" i="1" dirty="0" smtClean="0"/>
              <a:t>        proprietà e/o l’intervento di investitori, possibilità di </a:t>
            </a:r>
          </a:p>
          <a:p>
            <a:pPr marL="0" indent="0">
              <a:buNone/>
            </a:pPr>
            <a:r>
              <a:rPr lang="it-IT" sz="2800" i="1" dirty="0"/>
              <a:t> </a:t>
            </a:r>
            <a:r>
              <a:rPr lang="it-IT" sz="2800" i="1" dirty="0" smtClean="0"/>
              <a:t>        ottenere finanza prededucibile, limitare le perdite </a:t>
            </a:r>
          </a:p>
          <a:p>
            <a:pPr marL="0" indent="0">
              <a:buNone/>
            </a:pPr>
            <a:r>
              <a:rPr lang="it-IT" sz="2800" i="1" dirty="0"/>
              <a:t> </a:t>
            </a:r>
            <a:r>
              <a:rPr lang="it-IT" sz="2800" i="1" dirty="0" smtClean="0"/>
              <a:t>        dei creditori che sarebbero inevitabili con il </a:t>
            </a:r>
          </a:p>
          <a:p>
            <a:pPr marL="0" indent="0">
              <a:buNone/>
            </a:pPr>
            <a:r>
              <a:rPr lang="it-IT" sz="2800" i="1" dirty="0"/>
              <a:t> </a:t>
            </a:r>
            <a:r>
              <a:rPr lang="it-IT" sz="2800" i="1" dirty="0" smtClean="0"/>
              <a:t>        fallimento e la legge Marzano. E’ una procedura che</a:t>
            </a:r>
          </a:p>
          <a:p>
            <a:pPr marL="0" indent="0">
              <a:buNone/>
            </a:pPr>
            <a:r>
              <a:rPr lang="it-IT" sz="2800" i="1" dirty="0"/>
              <a:t> </a:t>
            </a:r>
            <a:r>
              <a:rPr lang="it-IT" sz="2800" i="1" dirty="0" smtClean="0"/>
              <a:t>        meglio garantisce la tutela dei creditori e il patrimonio</a:t>
            </a:r>
          </a:p>
          <a:p>
            <a:pPr marL="0" indent="0">
              <a:buNone/>
            </a:pPr>
            <a:r>
              <a:rPr lang="it-IT" sz="2800" i="1" dirty="0"/>
              <a:t> </a:t>
            </a:r>
            <a:r>
              <a:rPr lang="it-IT" sz="2800" i="1" dirty="0" smtClean="0"/>
              <a:t>        produttivo dell’impresa</a:t>
            </a:r>
            <a:endParaRPr lang="it-IT" sz="2800" i="1" dirty="0"/>
          </a:p>
          <a:p>
            <a:pPr marL="0" indent="0">
              <a:buNone/>
            </a:pPr>
            <a:endParaRPr lang="it-IT" i="1" dirty="0"/>
          </a:p>
        </p:txBody>
      </p:sp>
    </p:spTree>
    <p:extLst>
      <p:ext uri="{BB962C8B-B14F-4D97-AF65-F5344CB8AC3E}">
        <p14:creationId xmlns="" xmlns:p14="http://schemas.microsoft.com/office/powerpoint/2010/main" val="3016729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PIANO</a:t>
            </a:r>
            <a:endParaRPr lang="it-IT" dirty="0"/>
          </a:p>
        </p:txBody>
      </p:sp>
      <p:sp>
        <p:nvSpPr>
          <p:cNvPr id="3" name="Segnaposto contenuto 2"/>
          <p:cNvSpPr>
            <a:spLocks noGrp="1"/>
          </p:cNvSpPr>
          <p:nvPr>
            <p:ph idx="1"/>
          </p:nvPr>
        </p:nvSpPr>
        <p:spPr/>
        <p:txBody>
          <a:bodyPr/>
          <a:lstStyle/>
          <a:p>
            <a:pPr marL="0" indent="0">
              <a:buNone/>
            </a:pPr>
            <a:r>
              <a:rPr lang="it-IT" i="1" dirty="0" smtClean="0"/>
              <a:t>Sia  si tratti di una ristrutturazione finanziaria  e industriale,  sia di un’operazione di M&amp;A, sia di una quotazione</a:t>
            </a:r>
          </a:p>
          <a:p>
            <a:pPr marL="0" indent="0">
              <a:buNone/>
            </a:pPr>
            <a:r>
              <a:rPr lang="it-IT" i="1" dirty="0"/>
              <a:t> </a:t>
            </a:r>
            <a:r>
              <a:rPr lang="it-IT" i="1" dirty="0" smtClean="0"/>
              <a:t>                         è necessario predisporre</a:t>
            </a:r>
          </a:p>
          <a:p>
            <a:pPr marL="0" indent="0">
              <a:buNone/>
            </a:pPr>
            <a:r>
              <a:rPr lang="it-IT" i="1" dirty="0"/>
              <a:t>u</a:t>
            </a:r>
            <a:r>
              <a:rPr lang="it-IT" i="1" dirty="0" smtClean="0"/>
              <a:t>n «</a:t>
            </a:r>
            <a:r>
              <a:rPr lang="it-IT" b="1" i="1" dirty="0" smtClean="0"/>
              <a:t>Piano</a:t>
            </a:r>
            <a:r>
              <a:rPr lang="it-IT" i="1" dirty="0" smtClean="0"/>
              <a:t>» economico, finanziario, patrimoniale.</a:t>
            </a:r>
          </a:p>
          <a:p>
            <a:pPr marL="0" indent="0">
              <a:buNone/>
            </a:pPr>
            <a:r>
              <a:rPr lang="it-IT" i="1" dirty="0" smtClean="0"/>
              <a:t>Esso sarà connotato dagli obiettivi che il redattore si propone. </a:t>
            </a:r>
            <a:endParaRPr lang="it-IT" i="1" dirty="0"/>
          </a:p>
        </p:txBody>
      </p:sp>
    </p:spTree>
    <p:extLst>
      <p:ext uri="{BB962C8B-B14F-4D97-AF65-F5344CB8AC3E}">
        <p14:creationId xmlns="" xmlns:p14="http://schemas.microsoft.com/office/powerpoint/2010/main" val="3678652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PIANO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Alcuni obiettivi che connotano il piano</a:t>
            </a:r>
          </a:p>
          <a:p>
            <a:endParaRPr lang="it-IT" dirty="0"/>
          </a:p>
          <a:p>
            <a:pPr marL="0" indent="0">
              <a:buNone/>
            </a:pPr>
            <a:r>
              <a:rPr lang="it-IT" dirty="0" smtClean="0"/>
              <a:t>    ristrutturazione finanziaria  </a:t>
            </a:r>
          </a:p>
          <a:p>
            <a:pPr marL="0" indent="0">
              <a:buNone/>
            </a:pPr>
            <a:r>
              <a:rPr lang="it-IT" dirty="0"/>
              <a:t> </a:t>
            </a:r>
            <a:r>
              <a:rPr lang="it-IT" dirty="0" smtClean="0"/>
              <a:t>                                            flussi di cassa</a:t>
            </a:r>
          </a:p>
          <a:p>
            <a:pPr marL="0" indent="0">
              <a:buNone/>
            </a:pPr>
            <a:r>
              <a:rPr lang="it-IT" dirty="0"/>
              <a:t> </a:t>
            </a:r>
            <a:r>
              <a:rPr lang="it-IT" dirty="0" smtClean="0"/>
              <a:t>   Investitore finanziario </a:t>
            </a:r>
          </a:p>
          <a:p>
            <a:pPr marL="0" indent="0">
              <a:buNone/>
            </a:pPr>
            <a:r>
              <a:rPr lang="it-IT" dirty="0"/>
              <a:t> </a:t>
            </a:r>
            <a:r>
              <a:rPr lang="it-IT" dirty="0" smtClean="0"/>
              <a:t>                                             flussi </a:t>
            </a:r>
            <a:r>
              <a:rPr lang="it-IT" dirty="0"/>
              <a:t>di cassa</a:t>
            </a:r>
            <a:r>
              <a:rPr lang="it-IT" dirty="0" smtClean="0"/>
              <a:t> </a:t>
            </a:r>
          </a:p>
          <a:p>
            <a:pPr marL="0" indent="0">
              <a:buNone/>
            </a:pPr>
            <a:r>
              <a:rPr lang="it-IT" dirty="0"/>
              <a:t> </a:t>
            </a:r>
            <a:r>
              <a:rPr lang="it-IT" dirty="0" smtClean="0"/>
              <a:t>   investitore industriale          </a:t>
            </a:r>
            <a:endParaRPr lang="it-IT" dirty="0"/>
          </a:p>
          <a:p>
            <a:pPr marL="0" indent="0">
              <a:buNone/>
            </a:pPr>
            <a:r>
              <a:rPr lang="it-IT" dirty="0" smtClean="0"/>
              <a:t>                                              economie di scala/</a:t>
            </a:r>
          </a:p>
          <a:p>
            <a:pPr marL="0" indent="0">
              <a:buNone/>
            </a:pPr>
            <a:r>
              <a:rPr lang="it-IT" dirty="0"/>
              <a:t> </a:t>
            </a:r>
            <a:r>
              <a:rPr lang="it-IT" dirty="0" smtClean="0"/>
              <a:t>                                                   flussi di cassa</a:t>
            </a:r>
            <a:endParaRPr lang="it-IT" dirty="0"/>
          </a:p>
        </p:txBody>
      </p:sp>
      <p:sp>
        <p:nvSpPr>
          <p:cNvPr id="4" name="Freccia a destra 3"/>
          <p:cNvSpPr/>
          <p:nvPr/>
        </p:nvSpPr>
        <p:spPr>
          <a:xfrm>
            <a:off x="5508104" y="2636912"/>
            <a:ext cx="50405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5508104" y="3573016"/>
            <a:ext cx="504056"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5508104" y="4509120"/>
            <a:ext cx="504056"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244378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smtClean="0"/>
              <a:t>ADVISOR</a:t>
            </a:r>
            <a:endParaRPr lang="it-IT" dirty="0"/>
          </a:p>
        </p:txBody>
      </p:sp>
      <p:sp>
        <p:nvSpPr>
          <p:cNvPr id="3" name="Segnaposto contenuto 2"/>
          <p:cNvSpPr>
            <a:spLocks noGrp="1"/>
          </p:cNvSpPr>
          <p:nvPr>
            <p:ph idx="1"/>
          </p:nvPr>
        </p:nvSpPr>
        <p:spPr/>
        <p:txBody>
          <a:bodyPr/>
          <a:lstStyle/>
          <a:p>
            <a:pPr marL="0" indent="0">
              <a:buNone/>
            </a:pPr>
            <a:r>
              <a:rPr lang="it-IT" i="1" dirty="0" smtClean="0"/>
              <a:t>       </a:t>
            </a:r>
            <a:endParaRPr lang="it-IT" sz="2800" i="1" dirty="0"/>
          </a:p>
          <a:p>
            <a:pPr marL="0" indent="0">
              <a:buNone/>
            </a:pPr>
            <a:r>
              <a:rPr lang="it-IT" i="1" dirty="0" smtClean="0"/>
              <a:t>L’ </a:t>
            </a:r>
            <a:r>
              <a:rPr lang="it-IT" i="1" dirty="0" err="1" smtClean="0"/>
              <a:t>advisor</a:t>
            </a:r>
            <a:r>
              <a:rPr lang="it-IT" i="1" dirty="0" smtClean="0"/>
              <a:t> ha un ruolo fondamentale nel definire la struttura dell’operazione, sia in caso di una procedura di salvataggio sia di accesso ai mercati regolamentati.</a:t>
            </a:r>
          </a:p>
          <a:p>
            <a:pPr marL="0" indent="0">
              <a:buNone/>
            </a:pPr>
            <a:r>
              <a:rPr lang="it-IT" i="1" dirty="0"/>
              <a:t>F</a:t>
            </a:r>
            <a:r>
              <a:rPr lang="it-IT" i="1" dirty="0" smtClean="0"/>
              <a:t>ornisce la sua assistenza nella preparazione dell’informativa (anche del piano) e nella scelta e contatto  degli investitori.</a:t>
            </a:r>
            <a:endParaRPr lang="it-IT" i="1" dirty="0"/>
          </a:p>
        </p:txBody>
      </p:sp>
    </p:spTree>
    <p:extLst>
      <p:ext uri="{BB962C8B-B14F-4D97-AF65-F5344CB8AC3E}">
        <p14:creationId xmlns="" xmlns:p14="http://schemas.microsoft.com/office/powerpoint/2010/main" val="3871482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smtClean="0"/>
              <a:t>ADVISOR</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i="1" dirty="0" smtClean="0"/>
              <a:t>Rilevanti sono le indicazioni sulla </a:t>
            </a:r>
            <a:r>
              <a:rPr lang="it-IT" i="1" dirty="0"/>
              <a:t>s</a:t>
            </a:r>
            <a:r>
              <a:rPr lang="it-IT" i="1" dirty="0" smtClean="0"/>
              <a:t>truttura </a:t>
            </a:r>
            <a:r>
              <a:rPr lang="it-IT" b="1" i="1" dirty="0" smtClean="0"/>
              <a:t>attuale</a:t>
            </a:r>
            <a:r>
              <a:rPr lang="it-IT" i="1" dirty="0" smtClean="0"/>
              <a:t> del gruppo, sulla sua formazione </a:t>
            </a:r>
            <a:r>
              <a:rPr lang="it-IT" b="1" i="1" dirty="0" smtClean="0"/>
              <a:t>storica</a:t>
            </a:r>
            <a:r>
              <a:rPr lang="it-IT" i="1" dirty="0" smtClean="0"/>
              <a:t> e sulle strategia di sviluppo seguite.</a:t>
            </a:r>
          </a:p>
          <a:p>
            <a:pPr marL="0" indent="0">
              <a:buNone/>
            </a:pPr>
            <a:r>
              <a:rPr lang="it-IT" i="1" dirty="0" smtClean="0"/>
              <a:t>In rapporto al </a:t>
            </a:r>
            <a:r>
              <a:rPr lang="it-IT" b="1" i="1" dirty="0" smtClean="0"/>
              <a:t>futuro</a:t>
            </a:r>
            <a:r>
              <a:rPr lang="it-IT" i="1" dirty="0" smtClean="0"/>
              <a:t> sono rilevanti le strategie che si intendono perseguire: crescita geografica, ristrutturazione, rimodulazione della catena di controllo ecc.</a:t>
            </a:r>
          </a:p>
          <a:p>
            <a:pPr marL="0" indent="0">
              <a:buNone/>
            </a:pPr>
            <a:r>
              <a:rPr lang="it-IT" i="1" dirty="0" smtClean="0"/>
              <a:t>Normalmente svolge una funzione di coordinamento/collegamento dei vari soggetti coinvolti nell’operazione</a:t>
            </a:r>
            <a:endParaRPr lang="it-IT" i="1" dirty="0"/>
          </a:p>
        </p:txBody>
      </p:sp>
    </p:spTree>
    <p:extLst>
      <p:ext uri="{BB962C8B-B14F-4D97-AF65-F5344CB8AC3E}">
        <p14:creationId xmlns="" xmlns:p14="http://schemas.microsoft.com/office/powerpoint/2010/main" val="399506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IL CORSO</a:t>
            </a:r>
            <a:endParaRPr lang="it-IT" dirty="0"/>
          </a:p>
        </p:txBody>
      </p:sp>
      <p:sp>
        <p:nvSpPr>
          <p:cNvPr id="3" name="Segnaposto contenuto 2"/>
          <p:cNvSpPr>
            <a:spLocks noGrp="1"/>
          </p:cNvSpPr>
          <p:nvPr>
            <p:ph idx="1"/>
          </p:nvPr>
        </p:nvSpPr>
        <p:spPr/>
        <p:txBody>
          <a:bodyPr>
            <a:noAutofit/>
          </a:bodyPr>
          <a:lstStyle/>
          <a:p>
            <a:pPr marL="0" indent="0">
              <a:buNone/>
            </a:pPr>
            <a:r>
              <a:rPr lang="it-IT" i="1" dirty="0" smtClean="0"/>
              <a:t>Introduzione</a:t>
            </a:r>
          </a:p>
          <a:p>
            <a:pPr marL="0" indent="0">
              <a:buNone/>
            </a:pPr>
            <a:r>
              <a:rPr lang="it-IT" i="1" dirty="0" smtClean="0"/>
              <a:t>Il corso  propone:</a:t>
            </a:r>
          </a:p>
          <a:p>
            <a:pPr>
              <a:buFontTx/>
              <a:buChar char="-"/>
            </a:pPr>
            <a:r>
              <a:rPr lang="it-IT" i="1" dirty="0" smtClean="0"/>
              <a:t>l’esame delle principali attività di    accertamento,  informativa e attestazione  richieste da una operazione di finanza straordinaria;</a:t>
            </a:r>
          </a:p>
          <a:p>
            <a:pPr>
              <a:buFontTx/>
              <a:buChar char="-"/>
            </a:pPr>
            <a:r>
              <a:rPr lang="it-IT" i="1" dirty="0" smtClean="0"/>
              <a:t>l’esame delle problematiche di </a:t>
            </a:r>
          </a:p>
          <a:p>
            <a:pPr marL="0" indent="0">
              <a:buNone/>
            </a:pPr>
            <a:r>
              <a:rPr lang="it-IT" i="1" dirty="0"/>
              <a:t> </a:t>
            </a:r>
            <a:r>
              <a:rPr lang="it-IT" i="1" dirty="0" smtClean="0"/>
              <a:t>   contabilizzazione delle </a:t>
            </a:r>
            <a:r>
              <a:rPr lang="it-IT" i="1" smtClean="0"/>
              <a:t>stesse operazioni </a:t>
            </a:r>
            <a:endParaRPr lang="it-IT" i="1" dirty="0" smtClean="0"/>
          </a:p>
        </p:txBody>
      </p:sp>
    </p:spTree>
    <p:extLst>
      <p:ext uri="{BB962C8B-B14F-4D97-AF65-F5344CB8AC3E}">
        <p14:creationId xmlns="" xmlns:p14="http://schemas.microsoft.com/office/powerpoint/2010/main" val="4866146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Svolgimento dell’operazione</a:t>
            </a:r>
            <a:endParaRPr lang="it-IT" dirty="0"/>
          </a:p>
        </p:txBody>
      </p:sp>
      <p:sp>
        <p:nvSpPr>
          <p:cNvPr id="3" name="Segnaposto contenuto 2"/>
          <p:cNvSpPr>
            <a:spLocks noGrp="1"/>
          </p:cNvSpPr>
          <p:nvPr>
            <p:ph idx="1"/>
          </p:nvPr>
        </p:nvSpPr>
        <p:spPr/>
        <p:txBody>
          <a:bodyPr>
            <a:normAutofit fontScale="77500" lnSpcReduction="20000"/>
          </a:bodyPr>
          <a:lstStyle/>
          <a:p>
            <a:pPr marL="514350" indent="-514350">
              <a:buAutoNum type="arabicPeriod"/>
            </a:pPr>
            <a:r>
              <a:rPr lang="it-IT" i="1" dirty="0" smtClean="0"/>
              <a:t>Il </a:t>
            </a:r>
            <a:r>
              <a:rPr lang="it-IT" i="1" dirty="0" err="1" smtClean="0"/>
              <a:t>cda</a:t>
            </a:r>
            <a:r>
              <a:rPr lang="it-IT" i="1" dirty="0" smtClean="0"/>
              <a:t> nomina </a:t>
            </a:r>
            <a:r>
              <a:rPr lang="it-IT" i="1" dirty="0" err="1" smtClean="0"/>
              <a:t>l’advisor</a:t>
            </a:r>
            <a:r>
              <a:rPr lang="it-IT" i="1" dirty="0" smtClean="0"/>
              <a:t> che assiste la società nell’individuazione della procedura più opportuna per uscire dalla crisi.</a:t>
            </a:r>
          </a:p>
          <a:p>
            <a:pPr marL="514350" indent="-514350">
              <a:buAutoNum type="arabicPeriod"/>
            </a:pPr>
            <a:r>
              <a:rPr lang="it-IT" i="1" dirty="0" smtClean="0"/>
              <a:t>La si individua nell’Accordo di ristrutturazione del debito ex art.  il 182 bis LF</a:t>
            </a:r>
          </a:p>
          <a:p>
            <a:pPr marL="514350" indent="-514350">
              <a:buAutoNum type="arabicPeriod"/>
            </a:pPr>
            <a:r>
              <a:rPr lang="it-IT" i="1" dirty="0" smtClean="0"/>
              <a:t>Il </a:t>
            </a:r>
            <a:r>
              <a:rPr lang="it-IT" i="1" dirty="0" err="1" smtClean="0"/>
              <a:t>cda</a:t>
            </a:r>
            <a:r>
              <a:rPr lang="it-IT" i="1" dirty="0" smtClean="0"/>
              <a:t> nomina i consulenti legali e quelli contabili, eventualmente anche esperti industriali. Incarica l’attestatore.</a:t>
            </a:r>
          </a:p>
          <a:p>
            <a:pPr marL="514350" indent="-514350">
              <a:buAutoNum type="arabicPeriod"/>
            </a:pPr>
            <a:r>
              <a:rPr lang="it-IT" i="1" dirty="0" smtClean="0"/>
              <a:t>Si presenta la domanda di concordato corredata di mini-piano per il periodo richiesto per arrivare all’omologa (4 mesi) e dell’attestazione del perito. La domanda indica la procedura di risoluzione della crisi: 182 bis o altra.</a:t>
            </a:r>
          </a:p>
          <a:p>
            <a:pPr marL="514350" indent="-514350">
              <a:buAutoNum type="arabicPeriod"/>
            </a:pPr>
            <a:endParaRPr lang="it-IT" i="1" dirty="0"/>
          </a:p>
        </p:txBody>
      </p:sp>
    </p:spTree>
    <p:extLst>
      <p:ext uri="{BB962C8B-B14F-4D97-AF65-F5344CB8AC3E}">
        <p14:creationId xmlns="" xmlns:p14="http://schemas.microsoft.com/office/powerpoint/2010/main" val="2906995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Svolgimento dell’operazione</a:t>
            </a: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r>
              <a:rPr lang="it-IT" i="1" dirty="0"/>
              <a:t>5. Il Tribunale nell’accogliere la </a:t>
            </a:r>
            <a:r>
              <a:rPr lang="it-IT" i="1" dirty="0" smtClean="0"/>
              <a:t>domanda e </a:t>
            </a:r>
            <a:endParaRPr lang="it-IT" i="1" dirty="0"/>
          </a:p>
          <a:p>
            <a:pPr marL="0" indent="0">
              <a:buNone/>
            </a:pPr>
            <a:r>
              <a:rPr lang="it-IT" i="1" dirty="0"/>
              <a:t>    nomina uno o più commissari e fissa il </a:t>
            </a:r>
          </a:p>
          <a:p>
            <a:pPr marL="0" indent="0">
              <a:buNone/>
            </a:pPr>
            <a:r>
              <a:rPr lang="it-IT" i="1" dirty="0"/>
              <a:t>    calendario informativo</a:t>
            </a:r>
            <a:r>
              <a:rPr lang="it-IT" i="1" dirty="0" smtClean="0"/>
              <a:t>. Vengono sospese le</a:t>
            </a:r>
          </a:p>
          <a:p>
            <a:pPr marL="0" indent="0">
              <a:buNone/>
            </a:pPr>
            <a:r>
              <a:rPr lang="it-IT" i="1" dirty="0"/>
              <a:t> </a:t>
            </a:r>
            <a:r>
              <a:rPr lang="it-IT" i="1" dirty="0" smtClean="0"/>
              <a:t>   potenziali aggressioni al patrimonio sociale e le altre</a:t>
            </a:r>
          </a:p>
          <a:p>
            <a:pPr marL="0" indent="0">
              <a:buNone/>
            </a:pPr>
            <a:r>
              <a:rPr lang="it-IT" i="1" dirty="0"/>
              <a:t> </a:t>
            </a:r>
            <a:r>
              <a:rPr lang="it-IT" i="1" dirty="0" smtClean="0"/>
              <a:t>   norme applicabili  per l’impresa che ha perso l’intero o </a:t>
            </a:r>
          </a:p>
          <a:p>
            <a:pPr marL="0" indent="0">
              <a:buNone/>
            </a:pPr>
            <a:r>
              <a:rPr lang="it-IT" i="1" dirty="0"/>
              <a:t> </a:t>
            </a:r>
            <a:r>
              <a:rPr lang="it-IT" i="1" dirty="0" smtClean="0"/>
              <a:t>   parte del patrimonio.</a:t>
            </a:r>
          </a:p>
          <a:p>
            <a:pPr marL="0" indent="0">
              <a:buNone/>
            </a:pPr>
            <a:endParaRPr lang="it-IT" i="1" dirty="0"/>
          </a:p>
          <a:p>
            <a:pPr marL="514350" indent="-514350">
              <a:buAutoNum type="arabicPlain" startAt="6"/>
            </a:pPr>
            <a:r>
              <a:rPr lang="it-IT" i="1" dirty="0" err="1" smtClean="0"/>
              <a:t>L’advisor</a:t>
            </a:r>
            <a:r>
              <a:rPr lang="it-IT" i="1" dirty="0" smtClean="0"/>
              <a:t> con il supporto della direzione prepara </a:t>
            </a:r>
            <a:r>
              <a:rPr lang="it-IT" i="1" dirty="0"/>
              <a:t>il </a:t>
            </a:r>
            <a:r>
              <a:rPr lang="it-IT" i="1" dirty="0" err="1"/>
              <a:t>MoI</a:t>
            </a:r>
            <a:r>
              <a:rPr lang="it-IT" i="1" dirty="0"/>
              <a:t>, </a:t>
            </a:r>
            <a:r>
              <a:rPr lang="it-IT" i="1" dirty="0" smtClean="0"/>
              <a:t> viene allestita </a:t>
            </a:r>
            <a:r>
              <a:rPr lang="it-IT" i="1" dirty="0"/>
              <a:t>una data room</a:t>
            </a:r>
            <a:r>
              <a:rPr lang="it-IT" i="1" dirty="0" smtClean="0"/>
              <a:t>, si ricercano </a:t>
            </a:r>
            <a:r>
              <a:rPr lang="it-IT" i="1" dirty="0"/>
              <a:t>potenziali </a:t>
            </a:r>
            <a:r>
              <a:rPr lang="it-IT" i="1" dirty="0" smtClean="0"/>
              <a:t>investitori. Quindi………..</a:t>
            </a:r>
          </a:p>
        </p:txBody>
      </p:sp>
    </p:spTree>
    <p:extLst>
      <p:ext uri="{BB962C8B-B14F-4D97-AF65-F5344CB8AC3E}">
        <p14:creationId xmlns="" xmlns:p14="http://schemas.microsoft.com/office/powerpoint/2010/main" val="407590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Svolgimento dell’operazione</a:t>
            </a: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sz="2800" i="1" dirty="0" smtClean="0"/>
              <a:t>           </a:t>
            </a:r>
            <a:r>
              <a:rPr lang="it-IT" sz="2800" i="1" dirty="0"/>
              <a:t> 6 a. I potenziali investitori accedono alla DR </a:t>
            </a:r>
          </a:p>
          <a:p>
            <a:pPr marL="0" indent="0">
              <a:buNone/>
            </a:pPr>
            <a:r>
              <a:rPr lang="it-IT" sz="2800" i="1" dirty="0"/>
              <a:t>              assistiti dai loro consulenti per l’acquisizione di </a:t>
            </a:r>
          </a:p>
          <a:p>
            <a:pPr marL="0" indent="0">
              <a:buNone/>
            </a:pPr>
            <a:r>
              <a:rPr lang="it-IT" sz="2800" i="1" dirty="0"/>
              <a:t>              informazioni </a:t>
            </a:r>
            <a:r>
              <a:rPr lang="it-IT" sz="2800" i="1" dirty="0" smtClean="0"/>
              <a:t>per una eventuale offerta di </a:t>
            </a:r>
            <a:r>
              <a:rPr lang="it-IT" sz="2800" i="1" dirty="0" err="1" smtClean="0"/>
              <a:t>aquisto</a:t>
            </a:r>
            <a:endParaRPr lang="it-IT" sz="2800" i="1" dirty="0"/>
          </a:p>
          <a:p>
            <a:pPr marL="0" indent="0">
              <a:buNone/>
            </a:pPr>
            <a:r>
              <a:rPr lang="it-IT" sz="2800" i="1" dirty="0" smtClean="0"/>
              <a:t>            6 b. I potenziali investitori presentano un’offerta </a:t>
            </a:r>
          </a:p>
          <a:p>
            <a:pPr marL="0" indent="0">
              <a:buNone/>
            </a:pPr>
            <a:r>
              <a:rPr lang="it-IT" sz="2800" i="1" dirty="0"/>
              <a:t> </a:t>
            </a:r>
            <a:r>
              <a:rPr lang="it-IT" sz="2800" i="1" dirty="0" smtClean="0"/>
              <a:t>                 non- </a:t>
            </a:r>
            <a:r>
              <a:rPr lang="it-IT" sz="2800" i="1" dirty="0" err="1" smtClean="0"/>
              <a:t>binding</a:t>
            </a:r>
            <a:r>
              <a:rPr lang="it-IT" sz="2800" i="1" dirty="0" smtClean="0"/>
              <a:t>.</a:t>
            </a:r>
          </a:p>
          <a:p>
            <a:pPr marL="0" indent="0">
              <a:buNone/>
            </a:pPr>
            <a:r>
              <a:rPr lang="it-IT" sz="2800" i="1" dirty="0" smtClean="0"/>
              <a:t>           6 c. Società e </a:t>
            </a:r>
            <a:r>
              <a:rPr lang="it-IT" sz="2800" i="1" dirty="0" err="1" smtClean="0"/>
              <a:t>advisor</a:t>
            </a:r>
            <a:r>
              <a:rPr lang="it-IT" sz="2800" i="1" dirty="0" smtClean="0"/>
              <a:t> determinano la short-list </a:t>
            </a:r>
          </a:p>
          <a:p>
            <a:pPr marL="0" indent="0">
              <a:buNone/>
            </a:pPr>
            <a:r>
              <a:rPr lang="it-IT" sz="2800" i="1" dirty="0"/>
              <a:t> </a:t>
            </a:r>
            <a:r>
              <a:rPr lang="it-IT" sz="2800" i="1" dirty="0" smtClean="0"/>
              <a:t>                 degli investitori ammessi alla DR completa.</a:t>
            </a:r>
          </a:p>
          <a:p>
            <a:pPr marL="0" indent="0">
              <a:buNone/>
            </a:pPr>
            <a:r>
              <a:rPr lang="it-IT" sz="2800" i="1" dirty="0"/>
              <a:t> </a:t>
            </a:r>
            <a:r>
              <a:rPr lang="it-IT" sz="2800" i="1" dirty="0" smtClean="0"/>
              <a:t>          6 d. I potenziali investitori effettuano la due</a:t>
            </a:r>
          </a:p>
          <a:p>
            <a:pPr marL="0" indent="0">
              <a:buNone/>
            </a:pPr>
            <a:r>
              <a:rPr lang="it-IT" sz="2800" i="1" dirty="0"/>
              <a:t> </a:t>
            </a:r>
            <a:r>
              <a:rPr lang="it-IT" sz="2800" i="1" dirty="0" smtClean="0"/>
              <a:t>                  </a:t>
            </a:r>
            <a:r>
              <a:rPr lang="it-IT" sz="2800" i="1" dirty="0" err="1" smtClean="0"/>
              <a:t>diligence</a:t>
            </a:r>
            <a:r>
              <a:rPr lang="it-IT" sz="2800" i="1" dirty="0" smtClean="0"/>
              <a:t>.</a:t>
            </a:r>
          </a:p>
          <a:p>
            <a:pPr marL="0" indent="0">
              <a:buNone/>
            </a:pPr>
            <a:r>
              <a:rPr lang="it-IT" sz="2800" i="1" dirty="0"/>
              <a:t> </a:t>
            </a:r>
            <a:r>
              <a:rPr lang="it-IT" sz="2800" i="1" dirty="0" smtClean="0"/>
              <a:t>          6 e. Gli investitori presentano l’offerta </a:t>
            </a:r>
            <a:r>
              <a:rPr lang="it-IT" sz="2800" i="1" dirty="0" err="1" smtClean="0"/>
              <a:t>binding</a:t>
            </a:r>
            <a:endParaRPr lang="it-IT" sz="2800" i="1" dirty="0"/>
          </a:p>
          <a:p>
            <a:pPr marL="0" indent="0">
              <a:buNone/>
            </a:pPr>
            <a:endParaRPr lang="it-IT" sz="2800" i="1" dirty="0" smtClean="0"/>
          </a:p>
          <a:p>
            <a:pPr marL="0" indent="0">
              <a:buNone/>
            </a:pPr>
            <a:r>
              <a:rPr lang="it-IT" i="1" dirty="0"/>
              <a:t> </a:t>
            </a:r>
            <a:r>
              <a:rPr lang="it-IT" i="1" dirty="0" smtClean="0"/>
              <a:t>          </a:t>
            </a:r>
          </a:p>
        </p:txBody>
      </p:sp>
    </p:spTree>
    <p:extLst>
      <p:ext uri="{BB962C8B-B14F-4D97-AF65-F5344CB8AC3E}">
        <p14:creationId xmlns="" xmlns:p14="http://schemas.microsoft.com/office/powerpoint/2010/main" val="1193232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Svolgimento dell’operazione</a:t>
            </a:r>
            <a:endParaRPr lang="it-IT" dirty="0"/>
          </a:p>
        </p:txBody>
      </p:sp>
      <p:sp>
        <p:nvSpPr>
          <p:cNvPr id="3" name="Segnaposto contenuto 2"/>
          <p:cNvSpPr>
            <a:spLocks noGrp="1"/>
          </p:cNvSpPr>
          <p:nvPr>
            <p:ph idx="1"/>
          </p:nvPr>
        </p:nvSpPr>
        <p:spPr>
          <a:xfrm>
            <a:off x="457200" y="1196752"/>
            <a:ext cx="8229600" cy="5472608"/>
          </a:xfrm>
        </p:spPr>
        <p:txBody>
          <a:bodyPr>
            <a:noAutofit/>
          </a:bodyPr>
          <a:lstStyle/>
          <a:p>
            <a:pPr marL="0" indent="0">
              <a:buNone/>
            </a:pPr>
            <a:r>
              <a:rPr lang="it-IT" sz="2400" i="1" dirty="0" smtClean="0"/>
              <a:t>7. La società presenta ricorso per l’accordo di </a:t>
            </a:r>
          </a:p>
          <a:p>
            <a:pPr marL="0" indent="0">
              <a:buNone/>
            </a:pPr>
            <a:r>
              <a:rPr lang="it-IT" sz="2400" i="1" dirty="0"/>
              <a:t> </a:t>
            </a:r>
            <a:r>
              <a:rPr lang="it-IT" sz="2400" i="1" dirty="0" smtClean="0"/>
              <a:t>   ristrutturazione del debito ex art. 182 bis LF, </a:t>
            </a:r>
            <a:r>
              <a:rPr lang="it-IT" sz="2400" i="1" dirty="0"/>
              <a:t> </a:t>
            </a:r>
            <a:r>
              <a:rPr lang="it-IT" sz="2400" i="1" dirty="0" smtClean="0"/>
              <a:t>a cui deve</a:t>
            </a:r>
          </a:p>
          <a:p>
            <a:pPr marL="0" indent="0">
              <a:buNone/>
            </a:pPr>
            <a:r>
              <a:rPr lang="it-IT" sz="2400" i="1" dirty="0"/>
              <a:t> </a:t>
            </a:r>
            <a:r>
              <a:rPr lang="it-IT" sz="2400" i="1" dirty="0" smtClean="0"/>
              <a:t>    aderire  almeno il 60% dei creditori; l’accordo deve </a:t>
            </a:r>
          </a:p>
          <a:p>
            <a:pPr marL="0" indent="0">
              <a:buNone/>
            </a:pPr>
            <a:r>
              <a:rPr lang="it-IT" sz="2400" i="1" dirty="0"/>
              <a:t> </a:t>
            </a:r>
            <a:r>
              <a:rPr lang="it-IT" sz="2400" i="1" dirty="0" smtClean="0"/>
              <a:t>    dare indicazione delle modalità di pagamento dei</a:t>
            </a:r>
          </a:p>
          <a:p>
            <a:pPr marL="0" indent="0">
              <a:buNone/>
            </a:pPr>
            <a:r>
              <a:rPr lang="it-IT" sz="2400" i="1" dirty="0"/>
              <a:t> </a:t>
            </a:r>
            <a:r>
              <a:rPr lang="it-IT" sz="2400" i="1" dirty="0" smtClean="0"/>
              <a:t>   non aderenti.  Obbligo di adesione di tutte le banche se </a:t>
            </a:r>
          </a:p>
          <a:p>
            <a:pPr marL="0" indent="0">
              <a:buNone/>
            </a:pPr>
            <a:r>
              <a:rPr lang="it-IT" sz="2400" i="1" dirty="0"/>
              <a:t> </a:t>
            </a:r>
            <a:r>
              <a:rPr lang="it-IT" sz="2400" i="1" dirty="0" smtClean="0"/>
              <a:t>   almeno il 75 % aderisce volontariamente, qualora i debiti vs.</a:t>
            </a:r>
          </a:p>
          <a:p>
            <a:pPr marL="0" indent="0">
              <a:buNone/>
            </a:pPr>
            <a:r>
              <a:rPr lang="it-IT" sz="2400" i="1" dirty="0"/>
              <a:t> </a:t>
            </a:r>
            <a:r>
              <a:rPr lang="it-IT" sz="2400" i="1" dirty="0" smtClean="0"/>
              <a:t>    banche fossero almeno il 50% del totale</a:t>
            </a:r>
          </a:p>
          <a:p>
            <a:pPr marL="0" indent="0">
              <a:buNone/>
            </a:pPr>
            <a:r>
              <a:rPr lang="it-IT" sz="2400" i="1" dirty="0"/>
              <a:t> </a:t>
            </a:r>
            <a:r>
              <a:rPr lang="it-IT" sz="2400" i="1" dirty="0" smtClean="0"/>
              <a:t>   La procedura consente la </a:t>
            </a:r>
            <a:r>
              <a:rPr lang="it-IT" sz="2400" i="1" dirty="0" err="1" smtClean="0"/>
              <a:t>prededuzione</a:t>
            </a:r>
            <a:r>
              <a:rPr lang="it-IT" sz="2400" i="1" dirty="0" smtClean="0"/>
              <a:t>  della nuova finanza</a:t>
            </a:r>
          </a:p>
          <a:p>
            <a:pPr marL="0" indent="0">
              <a:buNone/>
            </a:pPr>
            <a:r>
              <a:rPr lang="it-IT" sz="2400" i="1" dirty="0"/>
              <a:t> </a:t>
            </a:r>
            <a:r>
              <a:rPr lang="it-IT" sz="2400" i="1" dirty="0" smtClean="0"/>
              <a:t>   concessa ai sensi dell’art. 182 </a:t>
            </a:r>
            <a:r>
              <a:rPr lang="it-IT" sz="2400" i="1" dirty="0" err="1" smtClean="0"/>
              <a:t>quinquies</a:t>
            </a:r>
            <a:r>
              <a:rPr lang="it-IT" sz="2400" i="1" dirty="0" smtClean="0"/>
              <a:t> LF.. Il Tribunale la può</a:t>
            </a:r>
          </a:p>
          <a:p>
            <a:pPr marL="0" indent="0">
              <a:buNone/>
            </a:pPr>
            <a:r>
              <a:rPr lang="it-IT" sz="2400" i="1" dirty="0"/>
              <a:t> </a:t>
            </a:r>
            <a:r>
              <a:rPr lang="it-IT" sz="2400" i="1" dirty="0" smtClean="0"/>
              <a:t>   concedere anche prima dell’omologa. </a:t>
            </a:r>
          </a:p>
          <a:p>
            <a:pPr marL="0" indent="0">
              <a:buNone/>
            </a:pPr>
            <a:r>
              <a:rPr lang="it-IT" sz="2400" i="1" dirty="0"/>
              <a:t> </a:t>
            </a:r>
            <a:r>
              <a:rPr lang="it-IT" sz="2400" i="1" dirty="0" smtClean="0"/>
              <a:t>  </a:t>
            </a:r>
          </a:p>
        </p:txBody>
      </p:sp>
    </p:spTree>
    <p:extLst>
      <p:ext uri="{BB962C8B-B14F-4D97-AF65-F5344CB8AC3E}">
        <p14:creationId xmlns="" xmlns:p14="http://schemas.microsoft.com/office/powerpoint/2010/main" val="41941906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Svolgimento dell’operazione</a:t>
            </a:r>
            <a:endParaRPr lang="it-IT" dirty="0"/>
          </a:p>
        </p:txBody>
      </p:sp>
      <p:sp>
        <p:nvSpPr>
          <p:cNvPr id="3" name="Segnaposto contenuto 2"/>
          <p:cNvSpPr>
            <a:spLocks noGrp="1"/>
          </p:cNvSpPr>
          <p:nvPr>
            <p:ph idx="1"/>
          </p:nvPr>
        </p:nvSpPr>
        <p:spPr>
          <a:xfrm>
            <a:off x="457200" y="1196752"/>
            <a:ext cx="8229600" cy="5472608"/>
          </a:xfrm>
        </p:spPr>
        <p:txBody>
          <a:bodyPr>
            <a:noAutofit/>
          </a:bodyPr>
          <a:lstStyle/>
          <a:p>
            <a:pPr marL="0" indent="0">
              <a:buNone/>
            </a:pPr>
            <a:endParaRPr lang="it-IT" sz="2400" i="1" dirty="0" smtClean="0"/>
          </a:p>
          <a:p>
            <a:pPr marL="0" indent="0">
              <a:buNone/>
            </a:pPr>
            <a:endParaRPr lang="it-IT" sz="2400" i="1" dirty="0"/>
          </a:p>
          <a:p>
            <a:pPr marL="0" indent="0">
              <a:buNone/>
            </a:pPr>
            <a:r>
              <a:rPr lang="it-IT" sz="2400" i="1" dirty="0"/>
              <a:t> </a:t>
            </a:r>
            <a:r>
              <a:rPr lang="it-IT" sz="2400" i="1" dirty="0" smtClean="0"/>
              <a:t>  </a:t>
            </a:r>
            <a:r>
              <a:rPr lang="it-IT" sz="2400" i="1" dirty="0"/>
              <a:t>Al ricorso sono allegati i documenti previsti dall’art. 161 LF, tra</a:t>
            </a:r>
          </a:p>
          <a:p>
            <a:pPr marL="0" indent="0">
              <a:buNone/>
            </a:pPr>
            <a:r>
              <a:rPr lang="it-IT" sz="2400" i="1" dirty="0"/>
              <a:t>   gli altri: situazione patrimoniale finanziaria ed economica</a:t>
            </a:r>
          </a:p>
          <a:p>
            <a:pPr marL="0" indent="0">
              <a:buNone/>
            </a:pPr>
            <a:r>
              <a:rPr lang="it-IT" sz="2400" i="1" dirty="0"/>
              <a:t>   aggiornata, piano, attestazione dell’esperto,  eventuali</a:t>
            </a:r>
          </a:p>
          <a:p>
            <a:pPr marL="0" indent="0">
              <a:buNone/>
            </a:pPr>
            <a:r>
              <a:rPr lang="it-IT" sz="2400" i="1" dirty="0"/>
              <a:t>   offerte di investitori.   …….</a:t>
            </a:r>
          </a:p>
          <a:p>
            <a:pPr marL="0" indent="0">
              <a:buNone/>
            </a:pPr>
            <a:endParaRPr lang="it-IT" sz="2400" i="1" dirty="0" smtClean="0"/>
          </a:p>
        </p:txBody>
      </p:sp>
    </p:spTree>
    <p:extLst>
      <p:ext uri="{BB962C8B-B14F-4D97-AF65-F5344CB8AC3E}">
        <p14:creationId xmlns="" xmlns:p14="http://schemas.microsoft.com/office/powerpoint/2010/main" val="35373624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Svolgimento dell’operazione</a:t>
            </a:r>
            <a:endParaRPr lang="it-IT" dirty="0"/>
          </a:p>
        </p:txBody>
      </p:sp>
      <p:sp>
        <p:nvSpPr>
          <p:cNvPr id="3" name="Segnaposto contenuto 2"/>
          <p:cNvSpPr>
            <a:spLocks noGrp="1"/>
          </p:cNvSpPr>
          <p:nvPr>
            <p:ph idx="1"/>
          </p:nvPr>
        </p:nvSpPr>
        <p:spPr>
          <a:xfrm>
            <a:off x="457200" y="1600200"/>
            <a:ext cx="8291264" cy="4781127"/>
          </a:xfrm>
        </p:spPr>
        <p:txBody>
          <a:bodyPr>
            <a:normAutofit/>
          </a:bodyPr>
          <a:lstStyle/>
          <a:p>
            <a:pPr marL="0" indent="0">
              <a:buNone/>
            </a:pPr>
            <a:r>
              <a:rPr lang="it-IT" sz="3800" i="1" dirty="0" smtClean="0"/>
              <a:t>      </a:t>
            </a:r>
            <a:endParaRPr lang="it-IT" sz="3800" i="1" dirty="0"/>
          </a:p>
          <a:p>
            <a:pPr marL="0" indent="0">
              <a:buNone/>
            </a:pPr>
            <a:r>
              <a:rPr lang="it-IT" sz="3800" i="1" dirty="0" smtClean="0"/>
              <a:t>     </a:t>
            </a:r>
          </a:p>
        </p:txBody>
      </p:sp>
      <p:sp>
        <p:nvSpPr>
          <p:cNvPr id="4" name="Rettangolo 3"/>
          <p:cNvSpPr/>
          <p:nvPr/>
        </p:nvSpPr>
        <p:spPr>
          <a:xfrm>
            <a:off x="611560" y="1729839"/>
            <a:ext cx="8064896" cy="6555641"/>
          </a:xfrm>
          <a:prstGeom prst="rect">
            <a:avLst/>
          </a:prstGeom>
        </p:spPr>
        <p:txBody>
          <a:bodyPr wrap="square">
            <a:spAutoFit/>
          </a:bodyPr>
          <a:lstStyle/>
          <a:p>
            <a:r>
              <a:rPr lang="it-IT" sz="2400" i="1" dirty="0"/>
              <a:t>……  Il piano (spesso decennale) riporta  la struttura </a:t>
            </a:r>
            <a:endParaRPr lang="it-IT" sz="2400" i="1" dirty="0" smtClean="0"/>
          </a:p>
          <a:p>
            <a:r>
              <a:rPr lang="it-IT" sz="2400" i="1" dirty="0"/>
              <a:t> </a:t>
            </a:r>
            <a:r>
              <a:rPr lang="it-IT" sz="2400" i="1" dirty="0" smtClean="0"/>
              <a:t>                dell’operazione di salvataggio </a:t>
            </a:r>
            <a:r>
              <a:rPr lang="it-IT" sz="2400" i="1" dirty="0"/>
              <a:t>che include</a:t>
            </a:r>
            <a:r>
              <a:rPr lang="it-IT" sz="2400" i="1" dirty="0" smtClean="0"/>
              <a:t>:</a:t>
            </a:r>
            <a:endParaRPr lang="it-IT" sz="2400" i="1" dirty="0"/>
          </a:p>
          <a:p>
            <a:r>
              <a:rPr lang="it-IT" sz="2400" i="1" dirty="0"/>
              <a:t>       le operazioni di ristrutturazione societaria (es.</a:t>
            </a:r>
          </a:p>
          <a:p>
            <a:r>
              <a:rPr lang="it-IT" sz="2400" i="1" dirty="0"/>
              <a:t>            accorciamento della catena di controllo, </a:t>
            </a:r>
          </a:p>
          <a:p>
            <a:r>
              <a:rPr lang="it-IT" sz="2400" i="1" dirty="0"/>
              <a:t>            costituzione di sub-holding regionali, quotazione ecc.)</a:t>
            </a:r>
          </a:p>
          <a:p>
            <a:r>
              <a:rPr lang="it-IT" sz="2400" i="1" dirty="0"/>
              <a:t>       le operazioni di ristrutturazione industriale (cessazione di</a:t>
            </a:r>
          </a:p>
          <a:p>
            <a:r>
              <a:rPr lang="it-IT" sz="2400" i="1" dirty="0"/>
              <a:t>           produzioni, spostamenti di attività produttive, </a:t>
            </a:r>
            <a:r>
              <a:rPr lang="it-IT" sz="2400" i="1" dirty="0" err="1"/>
              <a:t>ecc</a:t>
            </a:r>
            <a:r>
              <a:rPr lang="it-IT" sz="2400" i="1" dirty="0"/>
              <a:t>)</a:t>
            </a:r>
          </a:p>
          <a:p>
            <a:r>
              <a:rPr lang="it-IT" sz="2400" i="1" dirty="0"/>
              <a:t>       le dismissioni di attivi  ( beni materiali non strumentali, </a:t>
            </a:r>
          </a:p>
          <a:p>
            <a:r>
              <a:rPr lang="it-IT" sz="2400" i="1" dirty="0"/>
              <a:t>           stabilimenti, terreni, rami aziendali, partecipate </a:t>
            </a:r>
            <a:r>
              <a:rPr lang="it-IT" sz="2400" i="1" dirty="0" err="1"/>
              <a:t>ecc</a:t>
            </a:r>
            <a:r>
              <a:rPr lang="it-IT" sz="2400" i="1" dirty="0"/>
              <a:t>)</a:t>
            </a:r>
          </a:p>
          <a:p>
            <a:r>
              <a:rPr lang="it-IT" sz="2400" i="1" dirty="0"/>
              <a:t>       </a:t>
            </a:r>
            <a:r>
              <a:rPr lang="it-IT" sz="2400" i="1" dirty="0" smtClean="0"/>
              <a:t>……….</a:t>
            </a:r>
          </a:p>
          <a:p>
            <a:r>
              <a:rPr lang="it-IT" sz="2400" i="1" dirty="0"/>
              <a:t> </a:t>
            </a:r>
            <a:r>
              <a:rPr lang="it-IT" sz="2400" i="1" dirty="0" smtClean="0"/>
              <a:t>I CREDITORI ADERENTI ACCETTANO LA RIMODULAZIONE DELLE SCADENZE , O RIDUZIONI O RINUNCE «ORA PER ALLORA» DEI LORO CREDITI O DI PARTE DI ESSI.</a:t>
            </a:r>
          </a:p>
          <a:p>
            <a:endParaRPr lang="it-IT" i="1" dirty="0"/>
          </a:p>
          <a:p>
            <a:endParaRPr lang="it-IT" i="1" dirty="0" smtClean="0"/>
          </a:p>
          <a:p>
            <a:endParaRPr lang="it-IT" i="1" dirty="0"/>
          </a:p>
          <a:p>
            <a:endParaRPr lang="it-IT" i="1" dirty="0" smtClean="0"/>
          </a:p>
          <a:p>
            <a:endParaRPr lang="it-IT" i="1" dirty="0"/>
          </a:p>
          <a:p>
            <a:endParaRPr lang="it-IT" i="1" dirty="0"/>
          </a:p>
        </p:txBody>
      </p:sp>
      <p:sp>
        <p:nvSpPr>
          <p:cNvPr id="5" name="Triangolo isoscele 4"/>
          <p:cNvSpPr/>
          <p:nvPr/>
        </p:nvSpPr>
        <p:spPr>
          <a:xfrm>
            <a:off x="8316416" y="692696"/>
            <a:ext cx="360040" cy="28803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35107483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Svolgimento dell’operazione</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sz="2800" i="1" dirty="0" smtClean="0"/>
              <a:t>8. Il Tribunale concede l’omologa che è provvisoria in attesa</a:t>
            </a:r>
          </a:p>
          <a:p>
            <a:pPr marL="0" indent="0">
              <a:buNone/>
            </a:pPr>
            <a:r>
              <a:rPr lang="it-IT" sz="2800" i="1" dirty="0"/>
              <a:t> </a:t>
            </a:r>
            <a:r>
              <a:rPr lang="it-IT" sz="2800" i="1" dirty="0" smtClean="0"/>
              <a:t>  di un’eventuale impugnativa. </a:t>
            </a:r>
          </a:p>
          <a:p>
            <a:pPr marL="0" indent="0">
              <a:buNone/>
            </a:pPr>
            <a:r>
              <a:rPr lang="it-IT" sz="2800" i="1" dirty="0"/>
              <a:t> </a:t>
            </a:r>
            <a:r>
              <a:rPr lang="it-IT" sz="2800" i="1" dirty="0" smtClean="0"/>
              <a:t> Con la definitività del provvedimento cessa </a:t>
            </a:r>
          </a:p>
          <a:p>
            <a:pPr marL="0" indent="0">
              <a:buNone/>
            </a:pPr>
            <a:r>
              <a:rPr lang="it-IT" sz="2800" i="1" dirty="0"/>
              <a:t> </a:t>
            </a:r>
            <a:r>
              <a:rPr lang="it-IT" sz="2800" i="1" dirty="0" smtClean="0"/>
              <a:t>  l’attività dei  commissari, comunque, si attivano gli </a:t>
            </a:r>
          </a:p>
          <a:p>
            <a:pPr marL="0" indent="0">
              <a:buNone/>
            </a:pPr>
            <a:r>
              <a:rPr lang="it-IT" sz="2800" i="1" dirty="0"/>
              <a:t> </a:t>
            </a:r>
            <a:r>
              <a:rPr lang="it-IT" sz="2800" i="1" dirty="0" smtClean="0"/>
              <a:t>  effetti di protezione della procedura già operanti con </a:t>
            </a:r>
          </a:p>
          <a:p>
            <a:pPr marL="0" indent="0">
              <a:buNone/>
            </a:pPr>
            <a:r>
              <a:rPr lang="it-IT" sz="2800" i="1"/>
              <a:t> </a:t>
            </a:r>
            <a:r>
              <a:rPr lang="it-IT" sz="2800" i="1" smtClean="0"/>
              <a:t>  l’accettazione del ricorso</a:t>
            </a:r>
            <a:endParaRPr lang="it-IT" sz="2800" i="1" dirty="0" smtClean="0"/>
          </a:p>
          <a:p>
            <a:pPr marL="0" indent="0">
              <a:buNone/>
            </a:pPr>
            <a:r>
              <a:rPr lang="it-IT" sz="2800" i="1" dirty="0"/>
              <a:t> </a:t>
            </a:r>
            <a:r>
              <a:rPr lang="it-IT" sz="2800" i="1" dirty="0" smtClean="0"/>
              <a:t>  (es. sono sospesi gli artt.  2446 e 2447 cc).</a:t>
            </a:r>
          </a:p>
          <a:p>
            <a:pPr marL="0" indent="0">
              <a:buNone/>
            </a:pPr>
            <a:endParaRPr lang="it-IT" sz="2800" i="1" dirty="0" smtClean="0"/>
          </a:p>
          <a:p>
            <a:pPr marL="0" indent="0">
              <a:buNone/>
            </a:pPr>
            <a:r>
              <a:rPr lang="it-IT" sz="2800" i="1" dirty="0"/>
              <a:t> </a:t>
            </a:r>
            <a:r>
              <a:rPr lang="it-IT" sz="2800" i="1" dirty="0" smtClean="0"/>
              <a:t>  </a:t>
            </a:r>
            <a:r>
              <a:rPr lang="it-IT" sz="2800" b="1" i="1" dirty="0" smtClean="0"/>
              <a:t>Il debitore può compiere gli atti di ordinaria </a:t>
            </a:r>
          </a:p>
          <a:p>
            <a:pPr marL="0" indent="0">
              <a:buNone/>
            </a:pPr>
            <a:r>
              <a:rPr lang="it-IT" sz="2800" b="1" i="1" dirty="0"/>
              <a:t> </a:t>
            </a:r>
            <a:r>
              <a:rPr lang="it-IT" sz="2800" b="1" i="1" dirty="0" smtClean="0"/>
              <a:t>  amministrazione.</a:t>
            </a:r>
          </a:p>
          <a:p>
            <a:pPr marL="0" indent="0">
              <a:buNone/>
            </a:pPr>
            <a:r>
              <a:rPr lang="it-IT" i="1" dirty="0"/>
              <a:t> </a:t>
            </a:r>
            <a:r>
              <a:rPr lang="it-IT" i="1" dirty="0" smtClean="0"/>
              <a:t>   </a:t>
            </a:r>
          </a:p>
        </p:txBody>
      </p:sp>
    </p:spTree>
    <p:extLst>
      <p:ext uri="{BB962C8B-B14F-4D97-AF65-F5344CB8AC3E}">
        <p14:creationId xmlns="" xmlns:p14="http://schemas.microsoft.com/office/powerpoint/2010/main" val="5651700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Svolgimento dell’operazione</a:t>
            </a:r>
            <a:endParaRPr lang="it-IT" dirty="0"/>
          </a:p>
        </p:txBody>
      </p:sp>
      <p:sp>
        <p:nvSpPr>
          <p:cNvPr id="3" name="Segnaposto contenuto 2"/>
          <p:cNvSpPr>
            <a:spLocks noGrp="1"/>
          </p:cNvSpPr>
          <p:nvPr>
            <p:ph idx="1"/>
          </p:nvPr>
        </p:nvSpPr>
        <p:spPr/>
        <p:txBody>
          <a:bodyPr>
            <a:normAutofit lnSpcReduction="10000"/>
          </a:bodyPr>
          <a:lstStyle/>
          <a:p>
            <a:pPr marL="514350" indent="-514350">
              <a:buAutoNum type="arabicPeriod" startAt="9"/>
            </a:pPr>
            <a:r>
              <a:rPr lang="it-IT" i="1" dirty="0" smtClean="0"/>
              <a:t>Gli investitori interessati presentano offerte</a:t>
            </a:r>
          </a:p>
          <a:p>
            <a:pPr marL="0" indent="0">
              <a:buNone/>
            </a:pPr>
            <a:r>
              <a:rPr lang="it-IT" i="1" dirty="0"/>
              <a:t> </a:t>
            </a:r>
            <a:r>
              <a:rPr lang="it-IT" i="1" dirty="0" smtClean="0"/>
              <a:t>     </a:t>
            </a:r>
            <a:r>
              <a:rPr lang="it-IT" i="1" dirty="0" err="1" smtClean="0"/>
              <a:t>binding</a:t>
            </a:r>
            <a:r>
              <a:rPr lang="it-IT" i="1" dirty="0" smtClean="0"/>
              <a:t>.</a:t>
            </a:r>
          </a:p>
          <a:p>
            <a:pPr marL="0" indent="0">
              <a:buNone/>
            </a:pPr>
            <a:r>
              <a:rPr lang="it-IT" i="1" dirty="0" smtClean="0"/>
              <a:t>10. Si sceglie l’investitore (private </a:t>
            </a:r>
            <a:r>
              <a:rPr lang="it-IT" i="1" dirty="0" err="1" smtClean="0"/>
              <a:t>equity</a:t>
            </a:r>
            <a:r>
              <a:rPr lang="it-IT" i="1" dirty="0" smtClean="0"/>
              <a:t>, gruppo</a:t>
            </a:r>
          </a:p>
          <a:p>
            <a:pPr marL="0" indent="0">
              <a:buNone/>
            </a:pPr>
            <a:r>
              <a:rPr lang="it-IT" i="1" dirty="0"/>
              <a:t> </a:t>
            </a:r>
            <a:r>
              <a:rPr lang="it-IT" i="1" dirty="0" smtClean="0"/>
              <a:t>      industriale)</a:t>
            </a:r>
          </a:p>
          <a:p>
            <a:pPr marL="0" indent="0">
              <a:buNone/>
            </a:pPr>
            <a:r>
              <a:rPr lang="it-IT" i="1" dirty="0" smtClean="0"/>
              <a:t>11. Si concorda la struttura dell’operazione di</a:t>
            </a:r>
          </a:p>
          <a:p>
            <a:pPr marL="0" indent="0">
              <a:buNone/>
            </a:pPr>
            <a:r>
              <a:rPr lang="it-IT" i="1" dirty="0"/>
              <a:t> </a:t>
            </a:r>
            <a:r>
              <a:rPr lang="it-IT" i="1" dirty="0" smtClean="0"/>
              <a:t>      M&amp;A</a:t>
            </a:r>
          </a:p>
          <a:p>
            <a:pPr marL="0" indent="0">
              <a:buNone/>
            </a:pPr>
            <a:r>
              <a:rPr lang="it-IT" i="1" dirty="0" smtClean="0"/>
              <a:t>12. Risanata la società si procede alla</a:t>
            </a:r>
          </a:p>
          <a:p>
            <a:pPr marL="0" indent="0">
              <a:buNone/>
            </a:pPr>
            <a:r>
              <a:rPr lang="it-IT" i="1" dirty="0"/>
              <a:t> </a:t>
            </a:r>
            <a:r>
              <a:rPr lang="it-IT" i="1" dirty="0" smtClean="0"/>
              <a:t>     quotazione</a:t>
            </a:r>
          </a:p>
        </p:txBody>
      </p:sp>
    </p:spTree>
    <p:extLst>
      <p:ext uri="{BB962C8B-B14F-4D97-AF65-F5344CB8AC3E}">
        <p14:creationId xmlns="" xmlns:p14="http://schemas.microsoft.com/office/powerpoint/2010/main" val="38167961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DUE DILIGENCE</a:t>
            </a:r>
            <a:br>
              <a:rPr lang="it-IT" i="1" dirty="0" smtClean="0"/>
            </a:b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i="1" dirty="0" smtClean="0"/>
              <a:t>       </a:t>
            </a:r>
            <a:endParaRPr lang="it-IT" sz="2800" i="1" dirty="0"/>
          </a:p>
          <a:p>
            <a:pPr marL="0" indent="0">
              <a:buNone/>
            </a:pPr>
            <a:r>
              <a:rPr lang="it-IT" i="1" dirty="0" smtClean="0"/>
              <a:t>   Business ( o assistenza al piano)</a:t>
            </a:r>
          </a:p>
          <a:p>
            <a:pPr marL="0" indent="0">
              <a:buNone/>
            </a:pPr>
            <a:r>
              <a:rPr lang="it-IT" i="1" dirty="0" smtClean="0"/>
              <a:t>   Finanziaria</a:t>
            </a:r>
          </a:p>
          <a:p>
            <a:pPr marL="0" indent="0">
              <a:buNone/>
            </a:pPr>
            <a:r>
              <a:rPr lang="it-IT" i="1" dirty="0" smtClean="0"/>
              <a:t>   Fiscale</a:t>
            </a:r>
          </a:p>
          <a:p>
            <a:pPr marL="0" indent="0">
              <a:buNone/>
            </a:pPr>
            <a:r>
              <a:rPr lang="it-IT" i="1" dirty="0" smtClean="0"/>
              <a:t>   Legale</a:t>
            </a:r>
          </a:p>
          <a:p>
            <a:pPr marL="0" indent="0">
              <a:buNone/>
            </a:pPr>
            <a:endParaRPr lang="it-IT" i="1" dirty="0"/>
          </a:p>
          <a:p>
            <a:pPr marL="0" indent="0">
              <a:buNone/>
            </a:pPr>
            <a:r>
              <a:rPr lang="it-IT" i="1" dirty="0" smtClean="0"/>
              <a:t> </a:t>
            </a:r>
            <a:r>
              <a:rPr lang="it-IT" dirty="0" smtClean="0"/>
              <a:t>Lo scopo della due </a:t>
            </a:r>
            <a:r>
              <a:rPr lang="it-IT" dirty="0" err="1" smtClean="0"/>
              <a:t>diligence</a:t>
            </a:r>
            <a:r>
              <a:rPr lang="it-IT" dirty="0" smtClean="0"/>
              <a:t> varia in funzione degli obiettivi del mandato. Attraverso il suo svolgimento si verificano e /o acquisiscono  informazioni e i dati </a:t>
            </a:r>
            <a:endParaRPr lang="it-IT" dirty="0"/>
          </a:p>
          <a:p>
            <a:pPr marL="0" indent="0">
              <a:buNone/>
            </a:pPr>
            <a:endParaRPr lang="it-IT" i="1" dirty="0"/>
          </a:p>
        </p:txBody>
      </p:sp>
    </p:spTree>
    <p:extLst>
      <p:ext uri="{BB962C8B-B14F-4D97-AF65-F5344CB8AC3E}">
        <p14:creationId xmlns="" xmlns:p14="http://schemas.microsoft.com/office/powerpoint/2010/main" val="277933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DUE DILIGENCE</a:t>
            </a:r>
            <a:br>
              <a:rPr lang="it-IT" i="1" dirty="0" smtClean="0"/>
            </a:br>
            <a:endParaRPr lang="it-IT" dirty="0"/>
          </a:p>
        </p:txBody>
      </p:sp>
      <p:sp>
        <p:nvSpPr>
          <p:cNvPr id="3" name="Segnaposto contenuto 2"/>
          <p:cNvSpPr>
            <a:spLocks noGrp="1"/>
          </p:cNvSpPr>
          <p:nvPr>
            <p:ph idx="1"/>
          </p:nvPr>
        </p:nvSpPr>
        <p:spPr>
          <a:xfrm>
            <a:off x="457200" y="1124744"/>
            <a:ext cx="8229600" cy="5040560"/>
          </a:xfrm>
        </p:spPr>
        <p:txBody>
          <a:bodyPr>
            <a:normAutofit fontScale="25000" lnSpcReduction="20000"/>
          </a:bodyPr>
          <a:lstStyle/>
          <a:p>
            <a:pPr marL="0" indent="0">
              <a:buNone/>
            </a:pPr>
            <a:r>
              <a:rPr lang="it-IT" i="1" dirty="0" smtClean="0"/>
              <a:t>       </a:t>
            </a:r>
            <a:endParaRPr lang="it-IT" sz="2800" i="1" dirty="0"/>
          </a:p>
          <a:p>
            <a:pPr marL="0" indent="0">
              <a:buNone/>
            </a:pPr>
            <a:r>
              <a:rPr lang="it-IT" sz="8600" i="1" dirty="0" smtClean="0"/>
              <a:t>   </a:t>
            </a:r>
            <a:r>
              <a:rPr lang="it-IT" sz="11200" i="1" dirty="0" smtClean="0"/>
              <a:t>Una due </a:t>
            </a:r>
            <a:r>
              <a:rPr lang="it-IT" sz="11200" i="1" dirty="0" err="1" smtClean="0"/>
              <a:t>diligence</a:t>
            </a:r>
            <a:r>
              <a:rPr lang="it-IT" sz="11200" i="1" dirty="0" smtClean="0"/>
              <a:t> può essere svolta </a:t>
            </a:r>
          </a:p>
          <a:p>
            <a:pPr marL="0" indent="0">
              <a:buNone/>
            </a:pPr>
            <a:endParaRPr lang="it-IT" sz="11200" i="1" dirty="0" smtClean="0"/>
          </a:p>
          <a:p>
            <a:r>
              <a:rPr lang="it-IT" sz="11200" i="1" dirty="0"/>
              <a:t> </a:t>
            </a:r>
            <a:r>
              <a:rPr lang="it-IT" sz="11200" i="1" dirty="0" smtClean="0"/>
              <a:t>   sulla base dell’informazione pubblica (a tavolino)</a:t>
            </a:r>
          </a:p>
          <a:p>
            <a:r>
              <a:rPr lang="it-IT" sz="11200" i="1" dirty="0"/>
              <a:t> </a:t>
            </a:r>
            <a:r>
              <a:rPr lang="it-IT" sz="11200" i="1" dirty="0" smtClean="0"/>
              <a:t>    sulla base dei documenti presenti in una data</a:t>
            </a:r>
          </a:p>
          <a:p>
            <a:pPr marL="0" indent="0">
              <a:buNone/>
            </a:pPr>
            <a:r>
              <a:rPr lang="it-IT" sz="11200" i="1" dirty="0"/>
              <a:t> </a:t>
            </a:r>
            <a:r>
              <a:rPr lang="it-IT" sz="11200" i="1" dirty="0" smtClean="0"/>
              <a:t>         room:</a:t>
            </a:r>
          </a:p>
          <a:p>
            <a:pPr marL="0" indent="0">
              <a:buNone/>
            </a:pPr>
            <a:r>
              <a:rPr lang="it-IT" sz="11200" i="1" dirty="0"/>
              <a:t> </a:t>
            </a:r>
            <a:r>
              <a:rPr lang="it-IT" sz="11200" i="1" dirty="0" smtClean="0"/>
              <a:t>         - virtuale (remota)</a:t>
            </a:r>
          </a:p>
          <a:p>
            <a:pPr marL="0" indent="0">
              <a:buNone/>
            </a:pPr>
            <a:r>
              <a:rPr lang="it-IT" sz="11200" i="1" dirty="0"/>
              <a:t> </a:t>
            </a:r>
            <a:r>
              <a:rPr lang="it-IT" sz="11200" i="1" dirty="0" smtClean="0"/>
              <a:t>         - fisica</a:t>
            </a:r>
          </a:p>
          <a:p>
            <a:pPr marL="0" indent="0">
              <a:buNone/>
            </a:pPr>
            <a:endParaRPr lang="it-IT" sz="11200" i="1" dirty="0" smtClean="0"/>
          </a:p>
          <a:p>
            <a:pPr marL="0" indent="0">
              <a:buNone/>
            </a:pPr>
            <a:r>
              <a:rPr lang="it-IT" sz="11200" i="1" dirty="0" smtClean="0"/>
              <a:t>L’accesso alla data room può prevedere più fasi. Una prima fase può essere richiesta per la preparazione di una short list di offerenti (vedere successivamente)</a:t>
            </a:r>
            <a:endParaRPr lang="it-IT" sz="11200" i="1" dirty="0"/>
          </a:p>
          <a:p>
            <a:pPr marL="0" indent="0">
              <a:buNone/>
            </a:pPr>
            <a:r>
              <a:rPr lang="it-IT" i="1" dirty="0" smtClean="0"/>
              <a:t>          </a:t>
            </a:r>
          </a:p>
          <a:p>
            <a:pPr marL="0" indent="0">
              <a:buNone/>
            </a:pPr>
            <a:r>
              <a:rPr lang="it-IT" i="1" dirty="0"/>
              <a:t> </a:t>
            </a:r>
            <a:r>
              <a:rPr lang="it-IT" i="1" dirty="0" smtClean="0"/>
              <a:t>   </a:t>
            </a:r>
            <a:endParaRPr lang="it-IT" i="1" dirty="0"/>
          </a:p>
        </p:txBody>
      </p:sp>
    </p:spTree>
    <p:extLst>
      <p:ext uri="{BB962C8B-B14F-4D97-AF65-F5344CB8AC3E}">
        <p14:creationId xmlns="" xmlns:p14="http://schemas.microsoft.com/office/powerpoint/2010/main" val="2116495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IL CORSO</a:t>
            </a:r>
            <a:endParaRPr lang="it-IT" dirty="0"/>
          </a:p>
        </p:txBody>
      </p:sp>
      <p:sp>
        <p:nvSpPr>
          <p:cNvPr id="3" name="Segnaposto contenuto 2"/>
          <p:cNvSpPr>
            <a:spLocks noGrp="1"/>
          </p:cNvSpPr>
          <p:nvPr>
            <p:ph idx="1"/>
          </p:nvPr>
        </p:nvSpPr>
        <p:spPr/>
        <p:txBody>
          <a:bodyPr>
            <a:noAutofit/>
          </a:bodyPr>
          <a:lstStyle/>
          <a:p>
            <a:pPr marL="0" indent="0">
              <a:buNone/>
            </a:pPr>
            <a:r>
              <a:rPr lang="it-IT" sz="2800" i="1" dirty="0" smtClean="0"/>
              <a:t>Introduzione</a:t>
            </a:r>
          </a:p>
          <a:p>
            <a:pPr marL="0" indent="0">
              <a:buNone/>
            </a:pPr>
            <a:r>
              <a:rPr lang="it-IT" sz="2800" i="1" dirty="0" smtClean="0"/>
              <a:t>Sia che l’operazione avvenga sui mercati regolamentati sia che rifletta un accordo di M&amp;A si richiedono attività di verifica sostanzialmente simili.</a:t>
            </a:r>
          </a:p>
          <a:p>
            <a:pPr marL="0" indent="0">
              <a:buNone/>
            </a:pPr>
            <a:r>
              <a:rPr lang="it-IT" sz="2800" i="1" dirty="0" smtClean="0"/>
              <a:t>Il corso avrà come riferimento principale </a:t>
            </a:r>
            <a:r>
              <a:rPr lang="it-IT" sz="2800" i="1" dirty="0"/>
              <a:t>una delle operazioni più complesse , la ristrutturazione del debito  di un’azienda in crisi  e il suo approdo al mercato  </a:t>
            </a:r>
            <a:r>
              <a:rPr lang="it-IT" sz="2800" i="1" dirty="0" smtClean="0"/>
              <a:t>regolamentato.</a:t>
            </a:r>
          </a:p>
          <a:p>
            <a:pPr marL="0" indent="0">
              <a:buNone/>
            </a:pPr>
            <a:r>
              <a:rPr lang="it-IT" sz="2800" dirty="0" smtClean="0"/>
              <a:t>  Si faranno riferimenti ad altre tipologie di operazioni in relazione ad argomenti specifici</a:t>
            </a:r>
            <a:r>
              <a:rPr lang="it-IT" sz="2800" i="1" dirty="0" smtClean="0"/>
              <a:t>.  </a:t>
            </a:r>
          </a:p>
        </p:txBody>
      </p:sp>
    </p:spTree>
    <p:extLst>
      <p:ext uri="{BB962C8B-B14F-4D97-AF65-F5344CB8AC3E}">
        <p14:creationId xmlns="" xmlns:p14="http://schemas.microsoft.com/office/powerpoint/2010/main" val="2889578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DUE DILIGENCE</a:t>
            </a:r>
            <a:br>
              <a:rPr lang="it-IT" i="1" dirty="0" smtClean="0"/>
            </a:b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i="1" dirty="0" smtClean="0"/>
              <a:t>       </a:t>
            </a:r>
            <a:endParaRPr lang="it-IT" i="1" dirty="0"/>
          </a:p>
          <a:p>
            <a:pPr marL="0" indent="0">
              <a:buNone/>
            </a:pPr>
            <a:r>
              <a:rPr lang="it-IT" sz="2800" i="1" dirty="0" smtClean="0"/>
              <a:t>ORGANIZZAZIONE DELLA DATA ROOM</a:t>
            </a:r>
          </a:p>
          <a:p>
            <a:pPr marL="0" indent="0">
              <a:buNone/>
            </a:pPr>
            <a:endParaRPr lang="it-IT" sz="2800" i="1" dirty="0"/>
          </a:p>
          <a:p>
            <a:r>
              <a:rPr lang="it-IT" sz="2800" i="1" dirty="0" smtClean="0"/>
              <a:t>      Regolamento (Autorizzazioni, responsabilità,</a:t>
            </a:r>
          </a:p>
          <a:p>
            <a:pPr marL="0" indent="0">
              <a:buNone/>
            </a:pPr>
            <a:r>
              <a:rPr lang="it-IT" sz="2800" i="1" dirty="0"/>
              <a:t> </a:t>
            </a:r>
            <a:r>
              <a:rPr lang="it-IT" sz="2800" i="1" dirty="0" smtClean="0"/>
              <a:t>               riservatezza….)</a:t>
            </a:r>
          </a:p>
          <a:p>
            <a:r>
              <a:rPr lang="it-IT" sz="2800" i="1" dirty="0"/>
              <a:t> </a:t>
            </a:r>
            <a:r>
              <a:rPr lang="it-IT" sz="2800" i="1" dirty="0" smtClean="0"/>
              <a:t>     Elenco documenti</a:t>
            </a:r>
          </a:p>
          <a:p>
            <a:r>
              <a:rPr lang="it-IT" sz="2800" i="1" dirty="0"/>
              <a:t> </a:t>
            </a:r>
            <a:r>
              <a:rPr lang="it-IT" sz="2800" i="1" dirty="0" smtClean="0"/>
              <a:t>     Manager della DR  e Responsabile DD</a:t>
            </a:r>
          </a:p>
          <a:p>
            <a:r>
              <a:rPr lang="it-IT" sz="2800" i="1" dirty="0"/>
              <a:t> </a:t>
            </a:r>
            <a:r>
              <a:rPr lang="it-IT" sz="2800" i="1" dirty="0" smtClean="0"/>
              <a:t>     Q&amp;A</a:t>
            </a:r>
            <a:endParaRPr lang="it-IT" sz="2800" i="1" dirty="0"/>
          </a:p>
          <a:p>
            <a:pPr marL="0" indent="0">
              <a:buNone/>
            </a:pPr>
            <a:r>
              <a:rPr lang="it-IT" i="1" dirty="0" smtClean="0"/>
              <a:t>          </a:t>
            </a:r>
          </a:p>
          <a:p>
            <a:pPr marL="0" indent="0">
              <a:buNone/>
            </a:pPr>
            <a:r>
              <a:rPr lang="it-IT" i="1" dirty="0"/>
              <a:t> </a:t>
            </a:r>
            <a:r>
              <a:rPr lang="it-IT" i="1" dirty="0" smtClean="0"/>
              <a:t>   </a:t>
            </a:r>
            <a:endParaRPr lang="it-IT" i="1" dirty="0"/>
          </a:p>
        </p:txBody>
      </p:sp>
    </p:spTree>
    <p:extLst>
      <p:ext uri="{BB962C8B-B14F-4D97-AF65-F5344CB8AC3E}">
        <p14:creationId xmlns="" xmlns:p14="http://schemas.microsoft.com/office/powerpoint/2010/main" val="42205581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BUSINESS DUE DILIGENCE</a:t>
            </a:r>
            <a:br>
              <a:rPr lang="it-IT" i="1" dirty="0" smtClean="0"/>
            </a:br>
            <a:r>
              <a:rPr lang="it-IT" sz="2400" i="1" dirty="0" smtClean="0"/>
              <a:t>(Può essere svolta a supporto del piano da presentare al Tribunale)</a:t>
            </a:r>
            <a:endParaRPr lang="it-IT" dirty="0"/>
          </a:p>
        </p:txBody>
      </p:sp>
      <p:sp>
        <p:nvSpPr>
          <p:cNvPr id="3" name="Segnaposto contenuto 2"/>
          <p:cNvSpPr>
            <a:spLocks noGrp="1"/>
          </p:cNvSpPr>
          <p:nvPr>
            <p:ph idx="1"/>
          </p:nvPr>
        </p:nvSpPr>
        <p:spPr/>
        <p:txBody>
          <a:bodyPr>
            <a:normAutofit fontScale="55000" lnSpcReduction="20000"/>
          </a:bodyPr>
          <a:lstStyle/>
          <a:p>
            <a:pPr marL="0" indent="0">
              <a:buNone/>
            </a:pPr>
            <a:r>
              <a:rPr lang="it-IT" sz="5100" dirty="0" smtClean="0"/>
              <a:t>LIMITI DI RESPONSABILITA’ DEL CONSULENTE</a:t>
            </a:r>
            <a:endParaRPr lang="it-IT" dirty="0" smtClean="0"/>
          </a:p>
          <a:p>
            <a:pPr marL="0" indent="0">
              <a:buNone/>
            </a:pPr>
            <a:endParaRPr lang="it-IT" sz="4600" dirty="0" smtClean="0"/>
          </a:p>
          <a:p>
            <a:pPr marL="0" indent="0">
              <a:buNone/>
            </a:pPr>
            <a:r>
              <a:rPr lang="it-IT" dirty="0" smtClean="0"/>
              <a:t>DISCLAIMER</a:t>
            </a:r>
          </a:p>
          <a:p>
            <a:r>
              <a:rPr lang="it-IT" dirty="0" smtClean="0"/>
              <a:t>Il </a:t>
            </a:r>
            <a:r>
              <a:rPr lang="it-IT" dirty="0"/>
              <a:t>presente documento </a:t>
            </a:r>
            <a:r>
              <a:rPr lang="it-IT" dirty="0" smtClean="0"/>
              <a:t> </a:t>
            </a:r>
            <a:r>
              <a:rPr lang="it-IT" dirty="0"/>
              <a:t>è stato predisposto per </a:t>
            </a:r>
            <a:r>
              <a:rPr lang="it-IT" dirty="0" smtClean="0"/>
              <a:t> </a:t>
            </a:r>
            <a:r>
              <a:rPr lang="it-IT" dirty="0"/>
              <a:t>(la "Società") da </a:t>
            </a:r>
            <a:r>
              <a:rPr lang="it-IT" dirty="0" smtClean="0"/>
              <a:t>Consulenti Associati (CA) </a:t>
            </a:r>
            <a:r>
              <a:rPr lang="it-IT" dirty="0"/>
              <a:t>in base al mandato conferito in data </a:t>
            </a:r>
            <a:r>
              <a:rPr lang="it-IT" dirty="0" smtClean="0"/>
              <a:t> …….. </a:t>
            </a:r>
            <a:r>
              <a:rPr lang="it-IT" dirty="0"/>
              <a:t> </a:t>
            </a:r>
            <a:r>
              <a:rPr lang="it-IT" dirty="0" smtClean="0"/>
              <a:t>Esso  </a:t>
            </a:r>
            <a:r>
              <a:rPr lang="it-IT" dirty="0"/>
              <a:t>contiene una sintesi delle </a:t>
            </a:r>
            <a:r>
              <a:rPr lang="it-IT" dirty="0" smtClean="0"/>
              <a:t>informazioni assunte </a:t>
            </a:r>
            <a:r>
              <a:rPr lang="it-IT" dirty="0"/>
              <a:t>nel corso </a:t>
            </a:r>
            <a:r>
              <a:rPr lang="it-IT" dirty="0" smtClean="0"/>
              <a:t>di interviste </a:t>
            </a:r>
            <a:r>
              <a:rPr lang="it-IT" dirty="0"/>
              <a:t>condotte con i principali clienti </a:t>
            </a:r>
            <a:r>
              <a:rPr lang="it-IT" dirty="0" smtClean="0"/>
              <a:t>nei  XX principali mercati dove opera il Gruppo, nonché  dalle </a:t>
            </a:r>
            <a:r>
              <a:rPr lang="it-IT" dirty="0"/>
              <a:t>linee guida del Piano Industriale </a:t>
            </a:r>
            <a:r>
              <a:rPr lang="it-IT" dirty="0" smtClean="0"/>
              <a:t>e </a:t>
            </a:r>
            <a:r>
              <a:rPr lang="it-IT" dirty="0"/>
              <a:t>le relative proiezioni economiche. Il presente documento è stato redatto sulla base delle informazioni disponibili e condivise alla data del </a:t>
            </a:r>
            <a:r>
              <a:rPr lang="it-IT" dirty="0" smtClean="0"/>
              <a:t>…..  </a:t>
            </a:r>
            <a:r>
              <a:rPr lang="it-IT" dirty="0"/>
              <a:t>e dei dati gestionali aggiornati </a:t>
            </a:r>
            <a:r>
              <a:rPr lang="it-IT" dirty="0" smtClean="0"/>
              <a:t>a fine mese di……..</a:t>
            </a:r>
          </a:p>
          <a:p>
            <a:r>
              <a:rPr lang="it-IT" i="1" dirty="0" smtClean="0"/>
              <a:t>……</a:t>
            </a:r>
          </a:p>
          <a:p>
            <a:r>
              <a:rPr lang="it-IT" i="1" dirty="0" smtClean="0"/>
              <a:t>…….</a:t>
            </a:r>
          </a:p>
          <a:p>
            <a:r>
              <a:rPr lang="it-IT" i="1" dirty="0" smtClean="0"/>
              <a:t>….</a:t>
            </a:r>
          </a:p>
          <a:p>
            <a:pPr marL="0" indent="0">
              <a:buNone/>
            </a:pPr>
            <a:endParaRPr lang="it-IT" sz="3800" i="1" dirty="0"/>
          </a:p>
          <a:p>
            <a:pPr marL="0" indent="0">
              <a:buNone/>
            </a:pPr>
            <a:r>
              <a:rPr lang="it-IT" sz="3800" i="1" dirty="0" smtClean="0"/>
              <a:t>NOTA. IL DISCLAIMER  E’  NORMALMENTE LA PREMESSA DI TUTTI  I CONSULENTI</a:t>
            </a:r>
            <a:endParaRPr lang="it-IT" i="1" dirty="0"/>
          </a:p>
        </p:txBody>
      </p:sp>
    </p:spTree>
    <p:extLst>
      <p:ext uri="{BB962C8B-B14F-4D97-AF65-F5344CB8AC3E}">
        <p14:creationId xmlns="" xmlns:p14="http://schemas.microsoft.com/office/powerpoint/2010/main" val="29368105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i="1" dirty="0" smtClean="0"/>
              <a:t> </a:t>
            </a:r>
            <a:r>
              <a:rPr lang="it-IT" dirty="0" smtClean="0"/>
              <a:t>STRATEGIA</a:t>
            </a:r>
          </a:p>
          <a:p>
            <a:pPr marL="0" indent="0">
              <a:buNone/>
            </a:pPr>
            <a:endParaRPr lang="it-IT" dirty="0"/>
          </a:p>
          <a:p>
            <a:pPr marL="0" indent="0">
              <a:buNone/>
            </a:pPr>
            <a:r>
              <a:rPr lang="it-IT" i="1" dirty="0" smtClean="0"/>
              <a:t>La BDD deve acquisire le informazioni necessarie per definire/implementare la strategia futura* del gruppo che può prevedere l’abbandono di mercati, di produzioni e di siti produttivi, le cessioni di controllate, la ristrutturazione della catena di controllo (anche in ottica fiscale),l’integrazione nel gruppo acquirente ecc.</a:t>
            </a:r>
          </a:p>
          <a:p>
            <a:pPr marL="0" indent="0">
              <a:buNone/>
            </a:pPr>
            <a:r>
              <a:rPr lang="it-IT" i="1" dirty="0"/>
              <a:t> </a:t>
            </a:r>
          </a:p>
          <a:p>
            <a:pPr marL="0" indent="0">
              <a:buNone/>
            </a:pPr>
            <a:r>
              <a:rPr lang="it-IT" i="1" dirty="0" smtClean="0"/>
              <a:t>* </a:t>
            </a:r>
            <a:r>
              <a:rPr lang="it-IT" sz="2800" i="1" dirty="0" smtClean="0"/>
              <a:t>Coerente con le indicazioni del mandante</a:t>
            </a:r>
            <a:endParaRPr lang="it-IT" sz="2800" i="1" dirty="0"/>
          </a:p>
          <a:p>
            <a:pPr marL="0" indent="0">
              <a:buNone/>
            </a:pPr>
            <a:r>
              <a:rPr lang="it-IT" dirty="0" smtClean="0"/>
              <a:t>                                                                      …………..</a:t>
            </a:r>
          </a:p>
          <a:p>
            <a:pPr marL="0" indent="0">
              <a:buNone/>
            </a:pPr>
            <a:endParaRPr lang="it-IT" i="1" dirty="0"/>
          </a:p>
          <a:p>
            <a:pPr marL="0" indent="0">
              <a:buNone/>
            </a:pPr>
            <a:endParaRPr lang="it-IT" sz="2400" i="1" dirty="0" smtClean="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 xmlns:p14="http://schemas.microsoft.com/office/powerpoint/2010/main" val="276291147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a:bodyPr>
          <a:lstStyle/>
          <a:p>
            <a:pPr marL="0" indent="0">
              <a:buNone/>
            </a:pPr>
            <a:r>
              <a:rPr lang="it-IT" i="1" dirty="0" smtClean="0"/>
              <a:t> </a:t>
            </a:r>
            <a:r>
              <a:rPr lang="it-IT" dirty="0" smtClean="0"/>
              <a:t>STRATEGIA</a:t>
            </a:r>
          </a:p>
          <a:p>
            <a:pPr marL="0" indent="0">
              <a:buNone/>
            </a:pPr>
            <a:endParaRPr lang="it-IT" dirty="0"/>
          </a:p>
          <a:p>
            <a:pPr marL="0" indent="0">
              <a:buNone/>
            </a:pPr>
            <a:r>
              <a:rPr lang="it-IT" sz="2400" i="1" dirty="0" smtClean="0"/>
              <a:t> ……. </a:t>
            </a:r>
            <a:r>
              <a:rPr lang="it-IT" sz="2800" i="1" dirty="0"/>
              <a:t> </a:t>
            </a:r>
            <a:r>
              <a:rPr lang="it-IT" sz="2800" i="1" dirty="0" smtClean="0"/>
              <a:t>La BDD privilegerà analisi e approfondimenti funzionali al tipo di operazione. Un’operazione di M&amp;A « finanziaria» richiederà conoscenze diverse rispetto a un progetto di acquisizione da parte di un gruppo  «industriale» concorrente o complementare. </a:t>
            </a:r>
          </a:p>
          <a:p>
            <a:pPr marL="0" indent="0">
              <a:buNone/>
            </a:pPr>
            <a:endParaRPr lang="it-IT" sz="2800" i="1" dirty="0"/>
          </a:p>
          <a:p>
            <a:pPr marL="0" indent="0">
              <a:buNone/>
            </a:pPr>
            <a:endParaRPr lang="it-IT" sz="2400" i="1" dirty="0" smtClean="0"/>
          </a:p>
          <a:p>
            <a:pPr marL="0" indent="0">
              <a:buNone/>
            </a:pPr>
            <a:endParaRPr lang="it-IT" sz="2400" i="1" dirty="0"/>
          </a:p>
          <a:p>
            <a:pPr marL="0" indent="0">
              <a:buNone/>
            </a:pPr>
            <a:endParaRPr lang="it-IT" sz="2800" i="1" dirty="0"/>
          </a:p>
          <a:p>
            <a:pPr marL="0" indent="0">
              <a:buNone/>
            </a:pPr>
            <a:endParaRPr lang="it-IT" i="1" dirty="0"/>
          </a:p>
        </p:txBody>
      </p:sp>
      <p:sp>
        <p:nvSpPr>
          <p:cNvPr id="4" name="CasellaDiTesto 3"/>
          <p:cNvSpPr txBox="1"/>
          <p:nvPr/>
        </p:nvSpPr>
        <p:spPr>
          <a:xfrm>
            <a:off x="3419872" y="5301208"/>
            <a:ext cx="2160240" cy="523220"/>
          </a:xfrm>
          <a:prstGeom prst="rect">
            <a:avLst/>
          </a:prstGeom>
          <a:noFill/>
        </p:spPr>
        <p:txBody>
          <a:bodyPr wrap="square" rtlCol="0">
            <a:spAutoFit/>
          </a:bodyPr>
          <a:lstStyle/>
          <a:p>
            <a:r>
              <a:rPr lang="it-IT" sz="2800" b="1" dirty="0" smtClean="0">
                <a:solidFill>
                  <a:srgbClr val="FF0000"/>
                </a:solidFill>
              </a:rPr>
              <a:t>RISCHIO  ?!</a:t>
            </a:r>
            <a:endParaRPr lang="it-IT" sz="2800" b="1" dirty="0">
              <a:solidFill>
                <a:srgbClr val="FF0000"/>
              </a:solidFill>
            </a:endParaRPr>
          </a:p>
        </p:txBody>
      </p:sp>
      <p:sp>
        <p:nvSpPr>
          <p:cNvPr id="5" name="Triangolo isoscele 4"/>
          <p:cNvSpPr/>
          <p:nvPr/>
        </p:nvSpPr>
        <p:spPr>
          <a:xfrm>
            <a:off x="7920372" y="548680"/>
            <a:ext cx="396044" cy="28803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t-IT"/>
          </a:p>
        </p:txBody>
      </p:sp>
    </p:spTree>
    <p:extLst>
      <p:ext uri="{BB962C8B-B14F-4D97-AF65-F5344CB8AC3E}">
        <p14:creationId xmlns="" xmlns:p14="http://schemas.microsoft.com/office/powerpoint/2010/main" val="249951428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smtClean="0"/>
              <a:t>BUSINESS DUE </a:t>
            </a:r>
            <a:r>
              <a:rPr lang="it-IT" i="1" dirty="0"/>
              <a:t>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i="1" dirty="0" smtClean="0"/>
              <a:t>In presenza di un gruppo societario è fondamentale definire il perimetro delle società oggetto di verifica. La futura strategia è il fattore che deve guidare il lavoro</a:t>
            </a:r>
          </a:p>
          <a:p>
            <a:r>
              <a:rPr lang="it-IT" i="1" dirty="0" smtClean="0"/>
              <a:t>Mantenimento dell’attuale struttura (consolidato, significatività delle partecipate)</a:t>
            </a:r>
          </a:p>
          <a:p>
            <a:r>
              <a:rPr lang="it-IT" i="1" dirty="0" smtClean="0"/>
              <a:t>Break-up di alcune attività/entità</a:t>
            </a:r>
          </a:p>
          <a:p>
            <a:r>
              <a:rPr lang="it-IT" i="1" dirty="0" smtClean="0"/>
              <a:t>Abbandono di produzioni o mercati</a:t>
            </a:r>
          </a:p>
          <a:p>
            <a:pPr marL="0" indent="0">
              <a:buNone/>
            </a:pPr>
            <a:r>
              <a:rPr lang="it-IT" i="1" dirty="0"/>
              <a:t> </a:t>
            </a:r>
            <a:r>
              <a:rPr lang="it-IT" i="1" dirty="0" smtClean="0"/>
              <a:t>  ………</a:t>
            </a:r>
            <a:endParaRPr lang="it-IT" i="1" dirty="0"/>
          </a:p>
        </p:txBody>
      </p:sp>
    </p:spTree>
    <p:extLst>
      <p:ext uri="{BB962C8B-B14F-4D97-AF65-F5344CB8AC3E}">
        <p14:creationId xmlns="" xmlns:p14="http://schemas.microsoft.com/office/powerpoint/2010/main" val="122230434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
            </a:r>
            <a:br>
              <a:rPr lang="it-IT" i="1" dirty="0"/>
            </a:br>
            <a:r>
              <a:rPr lang="it-IT" i="1" dirty="0" smtClean="0"/>
              <a:t>BUSINESS </a:t>
            </a:r>
            <a:r>
              <a:rPr lang="it-IT" i="1" dirty="0"/>
              <a:t>DUE DILIGENCE</a:t>
            </a:r>
            <a:br>
              <a:rPr lang="it-IT" i="1" dirty="0"/>
            </a:br>
            <a:r>
              <a:rPr lang="it-IT" i="1" dirty="0" smtClean="0"/>
              <a:t/>
            </a:r>
            <a:br>
              <a:rPr lang="it-IT" i="1" dirty="0" smtClean="0"/>
            </a:br>
            <a:endParaRPr lang="it-IT" dirty="0"/>
          </a:p>
        </p:txBody>
      </p:sp>
      <p:sp>
        <p:nvSpPr>
          <p:cNvPr id="3" name="Segnaposto contenuto 2"/>
          <p:cNvSpPr>
            <a:spLocks noGrp="1"/>
          </p:cNvSpPr>
          <p:nvPr>
            <p:ph idx="1"/>
          </p:nvPr>
        </p:nvSpPr>
        <p:spPr/>
        <p:txBody>
          <a:bodyPr>
            <a:normAutofit/>
          </a:bodyPr>
          <a:lstStyle/>
          <a:p>
            <a:pPr marL="0" indent="0">
              <a:buNone/>
            </a:pPr>
            <a:r>
              <a:rPr lang="it-IT" i="1" dirty="0" smtClean="0"/>
              <a:t> </a:t>
            </a:r>
            <a:r>
              <a:rPr lang="it-IT" dirty="0" smtClean="0"/>
              <a:t>Interviste agli attuali clienti  (n. xx)</a:t>
            </a:r>
          </a:p>
          <a:p>
            <a:pPr marL="0" indent="0">
              <a:buNone/>
            </a:pPr>
            <a:endParaRPr lang="it-IT" i="1" dirty="0"/>
          </a:p>
          <a:p>
            <a:pPr marL="0" indent="0">
              <a:buNone/>
            </a:pPr>
            <a:r>
              <a:rPr lang="it-IT" sz="2400" i="1" dirty="0" smtClean="0"/>
              <a:t>Nome        Paese     Ruolo int.to       fatturato mil</a:t>
            </a:r>
            <a:r>
              <a:rPr lang="it-IT" sz="2400" i="1" dirty="0"/>
              <a:t>.</a:t>
            </a:r>
            <a:r>
              <a:rPr lang="it-IT" sz="2400" i="1" dirty="0" smtClean="0"/>
              <a:t>          Data</a:t>
            </a:r>
          </a:p>
          <a:p>
            <a:pPr marL="0" indent="0">
              <a:buNone/>
            </a:pPr>
            <a:endParaRPr lang="it-IT" sz="2400" i="1" dirty="0" smtClean="0"/>
          </a:p>
          <a:p>
            <a:pPr marL="0" indent="0">
              <a:buNone/>
            </a:pPr>
            <a:r>
              <a:rPr lang="it-IT" sz="2400" i="1" dirty="0" smtClean="0"/>
              <a:t>ABC                I             AD                          1,7                     ……..</a:t>
            </a:r>
          </a:p>
          <a:p>
            <a:pPr marL="0" indent="0">
              <a:buNone/>
            </a:pPr>
            <a:r>
              <a:rPr lang="it-IT" sz="2400" i="1" dirty="0" smtClean="0"/>
              <a:t>XYZ                 D         </a:t>
            </a:r>
            <a:r>
              <a:rPr lang="it-IT" sz="2400" i="1" dirty="0" err="1" smtClean="0"/>
              <a:t>Resp</a:t>
            </a:r>
            <a:r>
              <a:rPr lang="it-IT" sz="2400" i="1" dirty="0" smtClean="0"/>
              <a:t>. </a:t>
            </a:r>
            <a:r>
              <a:rPr lang="it-IT" sz="2400" i="1" dirty="0" err="1" smtClean="0"/>
              <a:t>acq</a:t>
            </a:r>
            <a:r>
              <a:rPr lang="it-IT" sz="2400" i="1" dirty="0" smtClean="0"/>
              <a:t>,.               2,0                    ……...</a:t>
            </a:r>
          </a:p>
          <a:p>
            <a:pPr marL="0" indent="0">
              <a:buNone/>
            </a:pPr>
            <a:r>
              <a:rPr lang="it-IT" sz="2400" i="1" dirty="0" smtClean="0"/>
              <a:t>JKY               RPC          DG                          2,5                    ……….</a:t>
            </a:r>
          </a:p>
          <a:p>
            <a:pPr marL="0" indent="0">
              <a:buNone/>
            </a:pPr>
            <a:r>
              <a:rPr lang="it-IT" sz="2400" i="1" dirty="0" smtClean="0"/>
              <a:t>…….</a:t>
            </a:r>
          </a:p>
          <a:p>
            <a:pPr marL="0" indent="0">
              <a:buNone/>
            </a:pPr>
            <a:endParaRPr lang="it-IT" sz="2400" i="1" dirty="0" smtClean="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 xmlns:p14="http://schemas.microsoft.com/office/powerpoint/2010/main" val="35120892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smtClean="0"/>
              <a:t>BUSINESS </a:t>
            </a:r>
            <a:r>
              <a:rPr lang="it-IT" i="1" dirty="0"/>
              <a:t>DUE 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a:bodyPr>
          <a:lstStyle/>
          <a:p>
            <a:pPr marL="0" indent="0">
              <a:buNone/>
            </a:pPr>
            <a:r>
              <a:rPr lang="it-IT" i="1" dirty="0" smtClean="0"/>
              <a:t> </a:t>
            </a:r>
            <a:r>
              <a:rPr lang="it-IT" dirty="0" smtClean="0"/>
              <a:t>Interviste ai principali operatori di mercato</a:t>
            </a:r>
            <a:endParaRPr lang="it-IT" sz="2400" i="1" dirty="0"/>
          </a:p>
          <a:p>
            <a:pPr marL="0" indent="0">
              <a:buNone/>
            </a:pPr>
            <a:endParaRPr lang="it-IT" sz="2400" i="1" dirty="0" smtClean="0"/>
          </a:p>
          <a:p>
            <a:pPr>
              <a:buFont typeface="Wingdings"/>
              <a:buChar char="Ø"/>
            </a:pPr>
            <a:r>
              <a:rPr lang="it-IT" sz="2400" dirty="0" smtClean="0"/>
              <a:t>Concorrenti  ( es. Europei e Cinesi …)</a:t>
            </a:r>
          </a:p>
          <a:p>
            <a:pPr>
              <a:buFont typeface="Wingdings"/>
              <a:buChar char="Ø"/>
            </a:pPr>
            <a:r>
              <a:rPr lang="it-IT" sz="2400" dirty="0" smtClean="0"/>
              <a:t> </a:t>
            </a:r>
            <a:r>
              <a:rPr lang="it-IT" sz="2400" dirty="0"/>
              <a:t>Fornitori di </a:t>
            </a:r>
            <a:r>
              <a:rPr lang="it-IT" sz="2400" dirty="0" smtClean="0"/>
              <a:t>componenti</a:t>
            </a:r>
          </a:p>
          <a:p>
            <a:pPr>
              <a:buFont typeface="Wingdings"/>
              <a:buChar char="Ø"/>
            </a:pPr>
            <a:r>
              <a:rPr lang="it-IT" sz="2400" dirty="0"/>
              <a:t> </a:t>
            </a:r>
            <a:r>
              <a:rPr lang="it-IT" sz="2400" dirty="0" smtClean="0"/>
              <a:t>Grande distribuzione</a:t>
            </a:r>
          </a:p>
          <a:p>
            <a:pPr>
              <a:buFont typeface="Wingdings"/>
              <a:buChar char="Ø"/>
            </a:pPr>
            <a:r>
              <a:rPr lang="it-IT" sz="2400" dirty="0" smtClean="0"/>
              <a:t> Agenti</a:t>
            </a:r>
          </a:p>
          <a:p>
            <a:pPr>
              <a:buFont typeface="Wingdings"/>
              <a:buChar char="Ø"/>
            </a:pPr>
            <a:r>
              <a:rPr lang="it-IT" sz="2400" dirty="0" smtClean="0"/>
              <a:t>Utilities   </a:t>
            </a:r>
          </a:p>
          <a:p>
            <a:pPr>
              <a:buFont typeface="Wingdings"/>
              <a:buChar char="Ø"/>
            </a:pPr>
            <a:r>
              <a:rPr lang="it-IT" sz="2400" dirty="0" smtClean="0"/>
              <a:t> </a:t>
            </a:r>
            <a:r>
              <a:rPr lang="it-IT" sz="2400" dirty="0"/>
              <a:t>Network  </a:t>
            </a:r>
            <a:r>
              <a:rPr lang="it-IT" sz="2400" dirty="0" smtClean="0"/>
              <a:t>Internazionale Consulenti </a:t>
            </a:r>
            <a:r>
              <a:rPr lang="it-IT" sz="2400" dirty="0" err="1" smtClean="0"/>
              <a:t>Ass</a:t>
            </a:r>
            <a:r>
              <a:rPr lang="it-IT" sz="2400" dirty="0" smtClean="0"/>
              <a:t>.</a:t>
            </a:r>
            <a:endParaRPr lang="it-IT" sz="2400" i="1" dirty="0"/>
          </a:p>
          <a:p>
            <a:pPr marL="0" indent="0">
              <a:buNone/>
            </a:pPr>
            <a:endParaRPr lang="it-IT" sz="2800" i="1" dirty="0"/>
          </a:p>
          <a:p>
            <a:pPr marL="0" indent="0">
              <a:buNone/>
            </a:pPr>
            <a:endParaRPr lang="it-IT" i="1" dirty="0"/>
          </a:p>
        </p:txBody>
      </p:sp>
    </p:spTree>
    <p:extLst>
      <p:ext uri="{BB962C8B-B14F-4D97-AF65-F5344CB8AC3E}">
        <p14:creationId xmlns="" xmlns:p14="http://schemas.microsoft.com/office/powerpoint/2010/main" val="32429045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a:bodyPr>
          <a:lstStyle/>
          <a:p>
            <a:pPr marL="0" indent="0">
              <a:buNone/>
            </a:pPr>
            <a:r>
              <a:rPr lang="it-IT" i="1" dirty="0" smtClean="0"/>
              <a:t> </a:t>
            </a:r>
            <a:r>
              <a:rPr lang="it-IT" dirty="0" smtClean="0"/>
              <a:t>Analisi </a:t>
            </a:r>
            <a:r>
              <a:rPr lang="it-IT" dirty="0"/>
              <a:t>di mercato e contesto </a:t>
            </a:r>
            <a:r>
              <a:rPr lang="it-IT" dirty="0" smtClean="0"/>
              <a:t>competitivo</a:t>
            </a:r>
          </a:p>
          <a:p>
            <a:pPr marL="0" indent="0">
              <a:buNone/>
            </a:pPr>
            <a:r>
              <a:rPr lang="it-IT" dirty="0" smtClean="0"/>
              <a:t> attraverso</a:t>
            </a:r>
          </a:p>
          <a:p>
            <a:pPr marL="0" indent="0">
              <a:buNone/>
            </a:pPr>
            <a:r>
              <a:rPr lang="it-IT" i="1" dirty="0"/>
              <a:t> </a:t>
            </a:r>
            <a:r>
              <a:rPr lang="it-IT" i="1" dirty="0" smtClean="0"/>
              <a:t>  </a:t>
            </a:r>
          </a:p>
          <a:p>
            <a:pPr marL="0" indent="0">
              <a:buNone/>
            </a:pPr>
            <a:r>
              <a:rPr lang="it-IT" i="1" dirty="0"/>
              <a:t> </a:t>
            </a:r>
            <a:r>
              <a:rPr lang="it-IT" i="1" dirty="0" smtClean="0"/>
              <a:t>      Report di settore</a:t>
            </a:r>
          </a:p>
          <a:p>
            <a:pPr marL="0" indent="0">
              <a:buNone/>
            </a:pPr>
            <a:r>
              <a:rPr lang="it-IT" i="1" dirty="0"/>
              <a:t> </a:t>
            </a:r>
            <a:r>
              <a:rPr lang="it-IT" i="1" dirty="0" smtClean="0"/>
              <a:t>      Database</a:t>
            </a:r>
          </a:p>
        </p:txBody>
      </p:sp>
    </p:spTree>
    <p:extLst>
      <p:ext uri="{BB962C8B-B14F-4D97-AF65-F5344CB8AC3E}">
        <p14:creationId xmlns="" xmlns:p14="http://schemas.microsoft.com/office/powerpoint/2010/main" val="235976643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a:bodyPr>
          <a:lstStyle/>
          <a:p>
            <a:pPr marL="0" indent="0">
              <a:buNone/>
            </a:pPr>
            <a:r>
              <a:rPr lang="it-IT" i="1" dirty="0" smtClean="0"/>
              <a:t> </a:t>
            </a:r>
            <a:r>
              <a:rPr lang="it-IT" dirty="0" smtClean="0"/>
              <a:t>PORTAFOGLIO ORDINI</a:t>
            </a:r>
          </a:p>
          <a:p>
            <a:pPr marL="0" indent="0">
              <a:buNone/>
            </a:pPr>
            <a:endParaRPr lang="it-IT" dirty="0"/>
          </a:p>
          <a:p>
            <a:pPr marL="0" indent="0">
              <a:buNone/>
            </a:pPr>
            <a:r>
              <a:rPr lang="it-IT" dirty="0" smtClean="0"/>
              <a:t>               </a:t>
            </a:r>
            <a:r>
              <a:rPr lang="it-IT" dirty="0" err="1" smtClean="0"/>
              <a:t>Backlog</a:t>
            </a:r>
            <a:endParaRPr lang="it-IT" dirty="0" smtClean="0"/>
          </a:p>
          <a:p>
            <a:pPr marL="0" indent="0">
              <a:buNone/>
            </a:pPr>
            <a:r>
              <a:rPr lang="it-IT" dirty="0"/>
              <a:t> </a:t>
            </a:r>
            <a:r>
              <a:rPr lang="it-IT" dirty="0" smtClean="0"/>
              <a:t>              </a:t>
            </a:r>
            <a:r>
              <a:rPr lang="it-IT" dirty="0"/>
              <a:t>Contratti pluriennali</a:t>
            </a:r>
          </a:p>
          <a:p>
            <a:pPr marL="0" indent="0">
              <a:buNone/>
            </a:pPr>
            <a:endParaRPr lang="it-IT" dirty="0" smtClean="0"/>
          </a:p>
          <a:p>
            <a:pPr marL="0" indent="0">
              <a:buNone/>
            </a:pPr>
            <a:endParaRPr lang="it-IT" i="1" dirty="0"/>
          </a:p>
          <a:p>
            <a:pPr marL="0" indent="0">
              <a:buNone/>
            </a:pPr>
            <a:endParaRPr lang="it-IT" sz="2400" i="1" dirty="0" smtClean="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 xmlns:p14="http://schemas.microsoft.com/office/powerpoint/2010/main" val="167672013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dirty="0" smtClean="0"/>
              <a:t>PRODOTTI</a:t>
            </a:r>
          </a:p>
          <a:p>
            <a:pPr marL="0" indent="0">
              <a:buNone/>
            </a:pPr>
            <a:endParaRPr lang="it-IT" dirty="0"/>
          </a:p>
          <a:p>
            <a:pPr marL="0" indent="0">
              <a:buNone/>
            </a:pPr>
            <a:r>
              <a:rPr lang="it-IT" dirty="0" smtClean="0"/>
              <a:t>        Gamma</a:t>
            </a:r>
          </a:p>
          <a:p>
            <a:pPr marL="0" indent="0">
              <a:buNone/>
            </a:pPr>
            <a:r>
              <a:rPr lang="it-IT" dirty="0"/>
              <a:t> </a:t>
            </a:r>
            <a:r>
              <a:rPr lang="it-IT" dirty="0" smtClean="0"/>
              <a:t>       Licenze</a:t>
            </a:r>
          </a:p>
          <a:p>
            <a:pPr marL="0" indent="0">
              <a:buNone/>
            </a:pPr>
            <a:r>
              <a:rPr lang="it-IT" dirty="0"/>
              <a:t> </a:t>
            </a:r>
            <a:r>
              <a:rPr lang="it-IT" dirty="0" smtClean="0"/>
              <a:t>       Quote di mercato</a:t>
            </a:r>
          </a:p>
          <a:p>
            <a:pPr marL="0" indent="0">
              <a:buNone/>
            </a:pPr>
            <a:r>
              <a:rPr lang="it-IT" dirty="0"/>
              <a:t> </a:t>
            </a:r>
            <a:r>
              <a:rPr lang="it-IT" dirty="0" smtClean="0"/>
              <a:t>       Marketing</a:t>
            </a:r>
          </a:p>
          <a:p>
            <a:pPr marL="0" indent="0">
              <a:buNone/>
            </a:pPr>
            <a:r>
              <a:rPr lang="it-IT" dirty="0"/>
              <a:t> </a:t>
            </a:r>
            <a:r>
              <a:rPr lang="it-IT" dirty="0" smtClean="0"/>
              <a:t>       Canali di distribuzione</a:t>
            </a:r>
          </a:p>
          <a:p>
            <a:pPr marL="0" indent="0">
              <a:buNone/>
            </a:pPr>
            <a:r>
              <a:rPr lang="it-IT" dirty="0"/>
              <a:t> </a:t>
            </a:r>
            <a:r>
              <a:rPr lang="it-IT" dirty="0" smtClean="0"/>
              <a:t>       R&amp;D di prodotto</a:t>
            </a:r>
          </a:p>
          <a:p>
            <a:pPr marL="0" indent="0">
              <a:buNone/>
            </a:pPr>
            <a:r>
              <a:rPr lang="it-IT" dirty="0"/>
              <a:t> </a:t>
            </a:r>
            <a:r>
              <a:rPr lang="it-IT" dirty="0" smtClean="0"/>
              <a:t>  </a:t>
            </a:r>
          </a:p>
          <a:p>
            <a:pPr marL="0" indent="0">
              <a:buNone/>
            </a:pPr>
            <a:r>
              <a:rPr lang="it-IT" dirty="0"/>
              <a:t> </a:t>
            </a:r>
            <a:r>
              <a:rPr lang="it-IT" dirty="0" smtClean="0"/>
              <a:t>       Margini</a:t>
            </a:r>
            <a:endParaRPr lang="it-IT" dirty="0"/>
          </a:p>
          <a:p>
            <a:pPr marL="0" indent="0">
              <a:buNone/>
            </a:pPr>
            <a:endParaRPr lang="it-IT" dirty="0" smtClean="0"/>
          </a:p>
          <a:p>
            <a:pPr marL="0" indent="0">
              <a:buNone/>
            </a:pPr>
            <a:endParaRPr lang="it-IT" i="1" dirty="0"/>
          </a:p>
          <a:p>
            <a:pPr marL="0" indent="0">
              <a:buNone/>
            </a:pPr>
            <a:endParaRPr lang="it-IT" sz="2400" i="1" dirty="0" smtClean="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 xmlns:p14="http://schemas.microsoft.com/office/powerpoint/2010/main" val="272945418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IL CORSO</a:t>
            </a:r>
            <a:endParaRPr lang="it-IT" dirty="0"/>
          </a:p>
        </p:txBody>
      </p:sp>
      <p:sp>
        <p:nvSpPr>
          <p:cNvPr id="3" name="Segnaposto contenuto 2"/>
          <p:cNvSpPr>
            <a:spLocks noGrp="1"/>
          </p:cNvSpPr>
          <p:nvPr>
            <p:ph idx="1"/>
          </p:nvPr>
        </p:nvSpPr>
        <p:spPr>
          <a:xfrm>
            <a:off x="395536" y="692696"/>
            <a:ext cx="8229600" cy="4525963"/>
          </a:xfrm>
        </p:spPr>
        <p:txBody>
          <a:bodyPr>
            <a:noAutofit/>
          </a:bodyPr>
          <a:lstStyle/>
          <a:p>
            <a:pPr marL="0" indent="0">
              <a:buNone/>
            </a:pPr>
            <a:endParaRPr lang="it-IT" sz="2400" i="1" dirty="0" smtClean="0"/>
          </a:p>
          <a:p>
            <a:pPr marL="0" indent="0">
              <a:buNone/>
            </a:pPr>
            <a:r>
              <a:rPr lang="it-IT" sz="2800" i="1" dirty="0" smtClean="0"/>
              <a:t>Le operazioni di M&amp;A e in generale le operazioni di finanza straordinaria richiedono la </a:t>
            </a:r>
            <a:r>
              <a:rPr lang="it-IT" sz="2800" b="1" i="1" dirty="0" smtClean="0">
                <a:solidFill>
                  <a:srgbClr val="FF0000"/>
                </a:solidFill>
              </a:rPr>
              <a:t>conoscenza</a:t>
            </a:r>
            <a:r>
              <a:rPr lang="it-IT" sz="2800" b="1" i="1" dirty="0" smtClean="0"/>
              <a:t> </a:t>
            </a:r>
            <a:r>
              <a:rPr lang="it-IT" sz="2800" i="1" dirty="0" smtClean="0"/>
              <a:t>del «target» (gruppo societario, società, ramo di azienda) acquisibile: dall’informativa pubblica di legge, da documenti specifici, da verifiche e attestazioni richieste dalle normative (primarie, secondarie e di mercato) , da accertamenti eseguiti dall’investitore;</a:t>
            </a:r>
          </a:p>
          <a:p>
            <a:pPr marL="0" indent="0">
              <a:buNone/>
            </a:pPr>
            <a:r>
              <a:rPr lang="it-IT" sz="2800" i="1" dirty="0" smtClean="0"/>
              <a:t>Che possono essere di natura ed estensione diverse per rapporto alla natura dell’operazione.</a:t>
            </a:r>
          </a:p>
          <a:p>
            <a:pPr marL="0" indent="0">
              <a:buNone/>
            </a:pPr>
            <a:r>
              <a:rPr lang="it-IT" sz="2800" i="1" dirty="0"/>
              <a:t> </a:t>
            </a:r>
            <a:r>
              <a:rPr lang="it-IT" sz="2800" b="1" dirty="0">
                <a:solidFill>
                  <a:srgbClr val="FF0000"/>
                </a:solidFill>
              </a:rPr>
              <a:t>(meglio spendere prima per non fare un cattivo</a:t>
            </a:r>
          </a:p>
          <a:p>
            <a:pPr marL="0" indent="0">
              <a:buNone/>
            </a:pPr>
            <a:r>
              <a:rPr lang="it-IT" sz="2800" b="1" dirty="0">
                <a:solidFill>
                  <a:srgbClr val="FF0000"/>
                </a:solidFill>
              </a:rPr>
              <a:t>       affare che risparmiare </a:t>
            </a:r>
            <a:r>
              <a:rPr lang="it-IT" sz="2800" b="1" dirty="0" smtClean="0">
                <a:solidFill>
                  <a:srgbClr val="FF0000"/>
                </a:solidFill>
              </a:rPr>
              <a:t>e dover coprire «buchi</a:t>
            </a:r>
            <a:r>
              <a:rPr lang="it-IT" sz="2800" b="1" dirty="0">
                <a:solidFill>
                  <a:srgbClr val="FF0000"/>
                </a:solidFill>
              </a:rPr>
              <a:t>»)</a:t>
            </a:r>
            <a:endParaRPr lang="it-IT" sz="2800" i="1" dirty="0" smtClean="0"/>
          </a:p>
          <a:p>
            <a:pPr marL="0" indent="0">
              <a:buNone/>
            </a:pPr>
            <a:endParaRPr lang="it-IT" i="1" dirty="0"/>
          </a:p>
          <a:p>
            <a:pPr marL="0" indent="0">
              <a:buNone/>
            </a:pPr>
            <a:endParaRPr lang="it-IT" i="1" dirty="0" smtClean="0"/>
          </a:p>
          <a:p>
            <a:pPr marL="0" indent="0">
              <a:buNone/>
            </a:pPr>
            <a:endParaRPr lang="it-IT" i="1" dirty="0" smtClean="0"/>
          </a:p>
        </p:txBody>
      </p:sp>
      <p:sp>
        <p:nvSpPr>
          <p:cNvPr id="6" name="Triangolo isoscele 5"/>
          <p:cNvSpPr/>
          <p:nvPr/>
        </p:nvSpPr>
        <p:spPr>
          <a:xfrm>
            <a:off x="8460432" y="692696"/>
            <a:ext cx="504056" cy="360040"/>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9531231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a:t>
            </a:r>
            <a:r>
              <a:rPr lang="it-IT" i="1" dirty="0" smtClean="0"/>
              <a:t>DILIGENCE</a:t>
            </a:r>
            <a:br>
              <a:rPr lang="it-IT" i="1" dirty="0" smtClean="0"/>
            </a:b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endParaRPr lang="it-IT" dirty="0" smtClean="0"/>
          </a:p>
          <a:p>
            <a:pPr marL="0" indent="0">
              <a:buNone/>
            </a:pPr>
            <a:r>
              <a:rPr lang="it-IT" dirty="0" smtClean="0"/>
              <a:t>PROCESSI PRODUTTIVI</a:t>
            </a:r>
          </a:p>
          <a:p>
            <a:pPr marL="0" indent="0">
              <a:buNone/>
            </a:pPr>
            <a:endParaRPr lang="it-IT" dirty="0"/>
          </a:p>
          <a:p>
            <a:pPr marL="0" indent="0">
              <a:buNone/>
            </a:pPr>
            <a:r>
              <a:rPr lang="it-IT" dirty="0" smtClean="0"/>
              <a:t>      </a:t>
            </a:r>
            <a:r>
              <a:rPr lang="it-IT" b="1" dirty="0" smtClean="0"/>
              <a:t>Stabilimenti</a:t>
            </a:r>
            <a:r>
              <a:rPr lang="it-IT" dirty="0" smtClean="0"/>
              <a:t> ( aspetti logistici, situazione ecologica..)</a:t>
            </a:r>
          </a:p>
          <a:p>
            <a:pPr marL="0" indent="0">
              <a:buNone/>
            </a:pPr>
            <a:r>
              <a:rPr lang="it-IT" dirty="0"/>
              <a:t> </a:t>
            </a:r>
            <a:r>
              <a:rPr lang="it-IT" dirty="0" smtClean="0"/>
              <a:t>     </a:t>
            </a:r>
            <a:r>
              <a:rPr lang="it-IT" b="1" dirty="0" smtClean="0"/>
              <a:t>Impianti </a:t>
            </a:r>
            <a:r>
              <a:rPr lang="it-IT" dirty="0" smtClean="0"/>
              <a:t>(</a:t>
            </a:r>
            <a:r>
              <a:rPr lang="it-IT" dirty="0"/>
              <a:t>c</a:t>
            </a:r>
            <a:r>
              <a:rPr lang="it-IT" dirty="0" smtClean="0"/>
              <a:t>apacità produttiva, manutenzione, </a:t>
            </a:r>
          </a:p>
          <a:p>
            <a:pPr marL="0" indent="0">
              <a:buNone/>
            </a:pPr>
            <a:r>
              <a:rPr lang="it-IT" dirty="0"/>
              <a:t> </a:t>
            </a:r>
            <a:r>
              <a:rPr lang="it-IT" dirty="0" smtClean="0"/>
              <a:t>             tecnologia)</a:t>
            </a:r>
          </a:p>
          <a:p>
            <a:pPr marL="0" indent="0">
              <a:buNone/>
            </a:pPr>
            <a:r>
              <a:rPr lang="it-IT" dirty="0"/>
              <a:t> </a:t>
            </a:r>
            <a:r>
              <a:rPr lang="it-IT" dirty="0" smtClean="0"/>
              <a:t>          R&amp;D di processo</a:t>
            </a:r>
          </a:p>
          <a:p>
            <a:pPr marL="0" indent="0">
              <a:buNone/>
            </a:pPr>
            <a:r>
              <a:rPr lang="it-IT" dirty="0"/>
              <a:t> </a:t>
            </a:r>
            <a:r>
              <a:rPr lang="it-IT" dirty="0" smtClean="0"/>
              <a:t>          </a:t>
            </a:r>
            <a:r>
              <a:rPr lang="it-IT" dirty="0" err="1" smtClean="0"/>
              <a:t>Opex</a:t>
            </a:r>
            <a:endParaRPr lang="it-IT" dirty="0" smtClean="0"/>
          </a:p>
          <a:p>
            <a:pPr marL="0" indent="0">
              <a:buNone/>
            </a:pPr>
            <a:r>
              <a:rPr lang="it-IT" dirty="0"/>
              <a:t> </a:t>
            </a:r>
            <a:r>
              <a:rPr lang="it-IT" dirty="0" smtClean="0"/>
              <a:t>          </a:t>
            </a:r>
            <a:r>
              <a:rPr lang="it-IT" dirty="0" err="1" smtClean="0"/>
              <a:t>Capex</a:t>
            </a:r>
            <a:endParaRPr lang="it-IT" dirty="0" smtClean="0"/>
          </a:p>
          <a:p>
            <a:pPr marL="0" indent="0">
              <a:buNone/>
            </a:pPr>
            <a:r>
              <a:rPr lang="it-IT" dirty="0"/>
              <a:t> </a:t>
            </a:r>
            <a:r>
              <a:rPr lang="it-IT" dirty="0" smtClean="0"/>
              <a:t>          Dismissioni</a:t>
            </a:r>
          </a:p>
          <a:p>
            <a:pPr marL="0" indent="0">
              <a:buNone/>
            </a:pPr>
            <a:r>
              <a:rPr lang="it-IT" i="1" dirty="0"/>
              <a:t> </a:t>
            </a:r>
            <a:r>
              <a:rPr lang="it-IT" i="1" dirty="0" smtClean="0"/>
              <a:t>    </a:t>
            </a:r>
            <a:endParaRPr lang="it-IT" i="1" dirty="0"/>
          </a:p>
          <a:p>
            <a:pPr marL="0" indent="0">
              <a:buNone/>
            </a:pPr>
            <a:endParaRPr lang="it-IT" sz="2400" i="1" dirty="0" smtClean="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 xmlns:p14="http://schemas.microsoft.com/office/powerpoint/2010/main" val="24232567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La performance storica</a:t>
            </a:r>
          </a:p>
          <a:p>
            <a:pPr marL="0" indent="0">
              <a:buNone/>
            </a:pPr>
            <a:endParaRPr lang="it-IT" dirty="0" smtClean="0"/>
          </a:p>
          <a:p>
            <a:pPr marL="0" indent="0">
              <a:buNone/>
            </a:pPr>
            <a:r>
              <a:rPr lang="it-IT" dirty="0"/>
              <a:t> </a:t>
            </a:r>
            <a:r>
              <a:rPr lang="it-IT" dirty="0" smtClean="0"/>
              <a:t>   </a:t>
            </a:r>
            <a:r>
              <a:rPr lang="it-IT" i="1" dirty="0" smtClean="0"/>
              <a:t>Andamento ricavi </a:t>
            </a:r>
            <a:r>
              <a:rPr lang="it-IT" i="1" dirty="0"/>
              <a:t>e </a:t>
            </a:r>
            <a:r>
              <a:rPr lang="it-IT" i="1" dirty="0" smtClean="0"/>
              <a:t>margini (EBITDA, EBIT), di </a:t>
            </a:r>
          </a:p>
          <a:p>
            <a:pPr marL="0" indent="0">
              <a:buNone/>
            </a:pPr>
            <a:r>
              <a:rPr lang="it-IT" i="1" dirty="0"/>
              <a:t> </a:t>
            </a:r>
            <a:r>
              <a:rPr lang="it-IT" i="1" dirty="0" smtClean="0"/>
              <a:t>         gruppo, unità, mercati geografici</a:t>
            </a:r>
          </a:p>
          <a:p>
            <a:pPr marL="0" indent="0">
              <a:buNone/>
            </a:pPr>
            <a:r>
              <a:rPr lang="it-IT" i="1" dirty="0"/>
              <a:t> </a:t>
            </a:r>
            <a:r>
              <a:rPr lang="it-IT" i="1" dirty="0" smtClean="0"/>
              <a:t>   Andamento ricavi e margini per prodotto, per </a:t>
            </a:r>
          </a:p>
          <a:p>
            <a:pPr marL="0" indent="0">
              <a:buNone/>
            </a:pPr>
            <a:r>
              <a:rPr lang="it-IT" i="1" dirty="0"/>
              <a:t> </a:t>
            </a:r>
            <a:r>
              <a:rPr lang="it-IT" i="1" dirty="0" smtClean="0"/>
              <a:t>         aree e siti produttivi</a:t>
            </a:r>
          </a:p>
          <a:p>
            <a:pPr marL="0" indent="0">
              <a:buNone/>
            </a:pPr>
            <a:r>
              <a:rPr lang="it-IT" i="1" dirty="0"/>
              <a:t> </a:t>
            </a:r>
            <a:r>
              <a:rPr lang="it-IT" i="1" dirty="0" smtClean="0"/>
              <a:t>   </a:t>
            </a:r>
            <a:endParaRPr lang="it-IT" i="1" dirty="0"/>
          </a:p>
          <a:p>
            <a:pPr marL="0" indent="0">
              <a:buNone/>
            </a:pPr>
            <a:endParaRPr lang="it-IT" sz="2400" i="1" dirty="0" smtClean="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 xmlns:p14="http://schemas.microsoft.com/office/powerpoint/2010/main" val="192777092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a:bodyPr>
          <a:lstStyle/>
          <a:p>
            <a:pPr marL="0" indent="0">
              <a:buNone/>
            </a:pPr>
            <a:r>
              <a:rPr lang="it-IT" sz="3600" b="1" dirty="0" smtClean="0"/>
              <a:t>REPORT BDD</a:t>
            </a:r>
          </a:p>
          <a:p>
            <a:pPr marL="0" indent="0">
              <a:buNone/>
            </a:pPr>
            <a:r>
              <a:rPr lang="it-IT" i="1" dirty="0" smtClean="0"/>
              <a:t>OBIETTIVI DI PIANO   (proposte e/o linee guida del piano):</a:t>
            </a:r>
            <a:endParaRPr lang="it-IT" i="1" dirty="0"/>
          </a:p>
          <a:p>
            <a:r>
              <a:rPr lang="it-IT" dirty="0" smtClean="0"/>
              <a:t>Crescita prevista nel periodo di piano (nel caso di ristrutturazioni l’orizzonte temporale è più lungo dei classici 3/5 anni)</a:t>
            </a:r>
          </a:p>
          <a:p>
            <a:r>
              <a:rPr lang="it-IT" dirty="0" smtClean="0"/>
              <a:t>Eventuali abbandoni di produzioni, mercati, ristrutturazioni</a:t>
            </a:r>
          </a:p>
          <a:p>
            <a:pPr marL="0" indent="0">
              <a:buNone/>
            </a:pPr>
            <a:endParaRPr lang="it-IT" sz="3600" i="1" dirty="0" smtClean="0"/>
          </a:p>
          <a:p>
            <a:pPr marL="0" indent="0">
              <a:buNone/>
            </a:pPr>
            <a:endParaRPr lang="it-IT" sz="3600" i="1" dirty="0"/>
          </a:p>
          <a:p>
            <a:pPr marL="0" indent="0">
              <a:buNone/>
            </a:pPr>
            <a:endParaRPr lang="it-IT" sz="2800" i="1" dirty="0"/>
          </a:p>
          <a:p>
            <a:pPr marL="0" indent="0">
              <a:buNone/>
            </a:pPr>
            <a:endParaRPr lang="it-IT" i="1" dirty="0"/>
          </a:p>
        </p:txBody>
      </p:sp>
    </p:spTree>
    <p:extLst>
      <p:ext uri="{BB962C8B-B14F-4D97-AF65-F5344CB8AC3E}">
        <p14:creationId xmlns="" xmlns:p14="http://schemas.microsoft.com/office/powerpoint/2010/main" val="41905882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sz="3600" b="1" dirty="0" smtClean="0"/>
              <a:t>REPORT BDD</a:t>
            </a:r>
          </a:p>
          <a:p>
            <a:pPr marL="0" indent="0">
              <a:buNone/>
            </a:pPr>
            <a:endParaRPr lang="it-IT" sz="3600" i="1" dirty="0"/>
          </a:p>
          <a:p>
            <a:pPr marL="0" indent="0">
              <a:buNone/>
            </a:pPr>
            <a:r>
              <a:rPr lang="it-IT" sz="3600" i="1" dirty="0" smtClean="0"/>
              <a:t>Piano Economico Finanziario e Patrimoniale</a:t>
            </a:r>
          </a:p>
          <a:p>
            <a:pPr marL="0" indent="0">
              <a:buNone/>
            </a:pPr>
            <a:endParaRPr lang="it-IT" sz="3600" i="1" dirty="0"/>
          </a:p>
          <a:p>
            <a:pPr marL="0" indent="0">
              <a:buNone/>
            </a:pPr>
            <a:r>
              <a:rPr lang="it-IT" sz="2800" dirty="0" smtClean="0"/>
              <a:t>Nota. Può essere che chi effettua la BDD si limiti a definire le linee guida e lo sviluppo numerico del piano venga elaborato da un consulente contabile</a:t>
            </a:r>
          </a:p>
          <a:p>
            <a:pPr marL="0" indent="0">
              <a:buNone/>
            </a:pPr>
            <a:endParaRPr lang="it-IT" sz="2800" i="1" dirty="0"/>
          </a:p>
          <a:p>
            <a:pPr marL="0" indent="0">
              <a:buNone/>
            </a:pPr>
            <a:endParaRPr lang="it-IT" sz="2800" i="1" dirty="0"/>
          </a:p>
          <a:p>
            <a:pPr marL="0" indent="0">
              <a:buNone/>
            </a:pPr>
            <a:endParaRPr lang="it-IT" i="1" dirty="0"/>
          </a:p>
        </p:txBody>
      </p:sp>
    </p:spTree>
    <p:extLst>
      <p:ext uri="{BB962C8B-B14F-4D97-AF65-F5344CB8AC3E}">
        <p14:creationId xmlns="" xmlns:p14="http://schemas.microsoft.com/office/powerpoint/2010/main" val="364877523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a:bodyPr>
          <a:lstStyle/>
          <a:p>
            <a:pPr marL="0" indent="0">
              <a:buNone/>
            </a:pPr>
            <a:r>
              <a:rPr lang="it-IT" sz="3600" b="1" dirty="0" smtClean="0"/>
              <a:t>ESEMPI</a:t>
            </a:r>
          </a:p>
          <a:p>
            <a:pPr marL="0" indent="0">
              <a:buNone/>
            </a:pPr>
            <a:endParaRPr lang="it-IT" sz="3600" i="1" dirty="0"/>
          </a:p>
          <a:p>
            <a:r>
              <a:rPr lang="it-IT" sz="2800" i="1" dirty="0" smtClean="0"/>
              <a:t>    </a:t>
            </a:r>
            <a:r>
              <a:rPr lang="it-IT" sz="2800" dirty="0" smtClean="0"/>
              <a:t>Mini Piano   concordato «</a:t>
            </a:r>
            <a:r>
              <a:rPr lang="it-IT" sz="2800" dirty="0" err="1" smtClean="0"/>
              <a:t>prenotativo</a:t>
            </a:r>
            <a:r>
              <a:rPr lang="it-IT" sz="2800" dirty="0" smtClean="0"/>
              <a:t>»</a:t>
            </a:r>
          </a:p>
          <a:p>
            <a:r>
              <a:rPr lang="it-IT" sz="2800" i="1" dirty="0"/>
              <a:t> </a:t>
            </a:r>
            <a:r>
              <a:rPr lang="it-IT" sz="2800" i="1" dirty="0" smtClean="0"/>
              <a:t>   </a:t>
            </a:r>
            <a:r>
              <a:rPr lang="it-IT" sz="2800" dirty="0" smtClean="0"/>
              <a:t>Piano             ricorso 182° bis</a:t>
            </a:r>
          </a:p>
          <a:p>
            <a:r>
              <a:rPr lang="it-IT" sz="2800" i="1" dirty="0"/>
              <a:t> </a:t>
            </a:r>
            <a:r>
              <a:rPr lang="it-IT" sz="2800" i="1" dirty="0" smtClean="0"/>
              <a:t>   </a:t>
            </a:r>
            <a:r>
              <a:rPr lang="it-IT" sz="2800" dirty="0" smtClean="0"/>
              <a:t>Piano             prospetto informativo IPO</a:t>
            </a:r>
          </a:p>
          <a:p>
            <a:pPr marL="0" indent="0">
              <a:buNone/>
            </a:pPr>
            <a:r>
              <a:rPr lang="it-IT" sz="2800" i="1" dirty="0"/>
              <a:t> </a:t>
            </a:r>
            <a:r>
              <a:rPr lang="it-IT" sz="2800" i="1" dirty="0" smtClean="0"/>
              <a:t>                              OP, privatizzazioni</a:t>
            </a:r>
            <a:endParaRPr lang="it-IT" sz="2800" i="1" dirty="0"/>
          </a:p>
          <a:p>
            <a:pPr marL="0" indent="0">
              <a:buNone/>
            </a:pPr>
            <a:endParaRPr lang="it-IT" i="1" dirty="0"/>
          </a:p>
        </p:txBody>
      </p:sp>
    </p:spTree>
    <p:extLst>
      <p:ext uri="{BB962C8B-B14F-4D97-AF65-F5344CB8AC3E}">
        <p14:creationId xmlns="" xmlns:p14="http://schemas.microsoft.com/office/powerpoint/2010/main" val="170946794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smtClean="0"/>
              <a:t>FINANCIAL DUE </a:t>
            </a:r>
            <a:r>
              <a:rPr lang="it-IT" i="1" dirty="0"/>
              <a:t>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i="1" dirty="0" smtClean="0"/>
              <a:t>E’ la FDD ha per oggetto i bilanci,  budget e piani pluriennali si basa su dati e informazioni sia storici </a:t>
            </a:r>
            <a:r>
              <a:rPr lang="it-IT" i="1" smtClean="0"/>
              <a:t>sia prospettici.</a:t>
            </a:r>
            <a:endParaRPr lang="it-IT" i="1" dirty="0" smtClean="0"/>
          </a:p>
          <a:p>
            <a:pPr marL="0" indent="0">
              <a:buNone/>
            </a:pPr>
            <a:r>
              <a:rPr lang="it-IT" i="1" dirty="0" smtClean="0"/>
              <a:t>L’informazione storica fornisce è utilizzata per verificare l’attendibilità dei dati previsionali.</a:t>
            </a:r>
          </a:p>
          <a:p>
            <a:pPr marL="0" indent="0">
              <a:buNone/>
            </a:pPr>
            <a:r>
              <a:rPr lang="it-IT" i="1" dirty="0" smtClean="0"/>
              <a:t>Normalmente copre più periodi e tende ad acquisire elementi probativi per :</a:t>
            </a:r>
          </a:p>
          <a:p>
            <a:pPr marL="0" indent="0">
              <a:buNone/>
            </a:pPr>
            <a:r>
              <a:rPr lang="it-IT" i="1" dirty="0"/>
              <a:t> </a:t>
            </a:r>
            <a:r>
              <a:rPr lang="it-IT" i="1" dirty="0" smtClean="0"/>
              <a:t>   -  la situazione patrimoniale e finanziaria di</a:t>
            </a:r>
          </a:p>
          <a:p>
            <a:pPr marL="0" indent="0">
              <a:buNone/>
            </a:pPr>
            <a:r>
              <a:rPr lang="it-IT" i="1" dirty="0"/>
              <a:t> </a:t>
            </a:r>
            <a:r>
              <a:rPr lang="it-IT" i="1" dirty="0" smtClean="0"/>
              <a:t>      riferimento</a:t>
            </a:r>
          </a:p>
          <a:p>
            <a:pPr marL="0" indent="0">
              <a:buNone/>
            </a:pPr>
            <a:r>
              <a:rPr lang="it-IT" i="1" dirty="0"/>
              <a:t> </a:t>
            </a:r>
            <a:r>
              <a:rPr lang="it-IT" i="1" dirty="0" smtClean="0"/>
              <a:t>    - la normalizzazione del reddito passato e la stima di quello</a:t>
            </a:r>
          </a:p>
          <a:p>
            <a:pPr marL="0" indent="0">
              <a:buNone/>
            </a:pPr>
            <a:r>
              <a:rPr lang="it-IT" i="1" dirty="0"/>
              <a:t> </a:t>
            </a:r>
            <a:r>
              <a:rPr lang="it-IT" i="1" dirty="0" smtClean="0"/>
              <a:t>      prospettico </a:t>
            </a:r>
          </a:p>
          <a:p>
            <a:pPr marL="0" indent="0">
              <a:buNone/>
            </a:pPr>
            <a:endParaRPr lang="it-IT" i="1" dirty="0" smtClean="0"/>
          </a:p>
          <a:p>
            <a:pPr marL="0" indent="0">
              <a:buNone/>
            </a:pPr>
            <a:r>
              <a:rPr lang="it-IT" i="1" dirty="0" smtClean="0"/>
              <a:t>Valori base per l’offerta e per i piani  industriali e finanziari.</a:t>
            </a:r>
            <a:endParaRPr lang="it-IT" i="1" dirty="0"/>
          </a:p>
        </p:txBody>
      </p:sp>
      <p:sp>
        <p:nvSpPr>
          <p:cNvPr id="4" name="Triangolo isoscele 3"/>
          <p:cNvSpPr/>
          <p:nvPr/>
        </p:nvSpPr>
        <p:spPr>
          <a:xfrm>
            <a:off x="8316416" y="692696"/>
            <a:ext cx="360040" cy="28803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14990468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smtClean="0"/>
              <a:t>FINANCIAL DUE </a:t>
            </a:r>
            <a:r>
              <a:rPr lang="it-IT" i="1" dirty="0"/>
              <a:t>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r>
              <a:rPr lang="it-IT" i="1" dirty="0" smtClean="0"/>
              <a:t>Le verifiche contabili presuppongono riferimenti a</a:t>
            </a:r>
          </a:p>
          <a:p>
            <a:pPr marL="0" indent="0">
              <a:buNone/>
            </a:pPr>
            <a:endParaRPr lang="it-IT" i="1" dirty="0"/>
          </a:p>
          <a:p>
            <a:r>
              <a:rPr lang="it-IT" i="1" dirty="0" smtClean="0"/>
              <a:t>        principi contabili di riferimento (IFRS/IAS)</a:t>
            </a:r>
          </a:p>
          <a:p>
            <a:r>
              <a:rPr lang="it-IT" i="1" dirty="0"/>
              <a:t> </a:t>
            </a:r>
            <a:r>
              <a:rPr lang="it-IT" i="1" dirty="0" smtClean="0"/>
              <a:t>       standard di revisione contabile (ISA)</a:t>
            </a:r>
          </a:p>
          <a:p>
            <a:pPr marL="0" indent="0">
              <a:buNone/>
            </a:pPr>
            <a:endParaRPr lang="it-IT" i="1" dirty="0"/>
          </a:p>
          <a:p>
            <a:pPr marL="0" indent="0">
              <a:buNone/>
            </a:pPr>
            <a:r>
              <a:rPr lang="it-IT" i="1" dirty="0" smtClean="0"/>
              <a:t>La revisione contabile oltre allo scopo «full audit», può avere un’estensione più ridotta </a:t>
            </a:r>
            <a:r>
              <a:rPr lang="it-IT" i="1" dirty="0" err="1" smtClean="0"/>
              <a:t>review</a:t>
            </a:r>
            <a:r>
              <a:rPr lang="it-IT" i="1" dirty="0" smtClean="0"/>
              <a:t> e procedure concordate (</a:t>
            </a:r>
            <a:r>
              <a:rPr lang="it-IT" i="1" dirty="0" err="1" smtClean="0"/>
              <a:t>agreed</a:t>
            </a:r>
            <a:r>
              <a:rPr lang="it-IT" i="1" dirty="0" smtClean="0"/>
              <a:t> </a:t>
            </a:r>
            <a:r>
              <a:rPr lang="it-IT" i="1" dirty="0" err="1" smtClean="0"/>
              <a:t>upon</a:t>
            </a:r>
            <a:r>
              <a:rPr lang="it-IT" i="1" dirty="0" smtClean="0"/>
              <a:t> </a:t>
            </a:r>
            <a:r>
              <a:rPr lang="it-IT" i="1" dirty="0" err="1" smtClean="0"/>
              <a:t>procedures</a:t>
            </a:r>
            <a:r>
              <a:rPr lang="it-IT" i="1" dirty="0" smtClean="0"/>
              <a:t>).</a:t>
            </a:r>
          </a:p>
          <a:p>
            <a:pPr marL="0" indent="0">
              <a:buNone/>
            </a:pPr>
            <a:r>
              <a:rPr lang="it-IT" i="1" dirty="0" smtClean="0">
                <a:solidFill>
                  <a:srgbClr val="FF0000"/>
                </a:solidFill>
              </a:rPr>
              <a:t>Spesso le DD sono condotte sulla base di procedure concordate.</a:t>
            </a:r>
          </a:p>
          <a:p>
            <a:pPr marL="0" indent="0">
              <a:buNone/>
            </a:pPr>
            <a:endParaRPr lang="it-IT" dirty="0"/>
          </a:p>
          <a:p>
            <a:pPr marL="0" indent="0">
              <a:buNone/>
            </a:pPr>
            <a:r>
              <a:rPr lang="it-IT" dirty="0" smtClean="0"/>
              <a:t>Nota. Il corso presuppone la conoscenza di massima dei principi contabili. Comunque saranno trattati i principi per la contabilizzazione delle </a:t>
            </a:r>
            <a:r>
              <a:rPr lang="it-IT" dirty="0" smtClean="0">
                <a:solidFill>
                  <a:srgbClr val="FF0000"/>
                </a:solidFill>
              </a:rPr>
              <a:t>DTA </a:t>
            </a:r>
            <a:r>
              <a:rPr lang="it-IT" dirty="0" smtClean="0"/>
              <a:t>e della </a:t>
            </a:r>
            <a:r>
              <a:rPr lang="it-IT" dirty="0" smtClean="0">
                <a:solidFill>
                  <a:srgbClr val="FF0000"/>
                </a:solidFill>
              </a:rPr>
              <a:t>Business Combination</a:t>
            </a:r>
            <a:r>
              <a:rPr lang="it-IT" dirty="0" smtClean="0"/>
              <a:t>.</a:t>
            </a:r>
            <a:endParaRPr lang="it-IT" dirty="0"/>
          </a:p>
        </p:txBody>
      </p:sp>
    </p:spTree>
    <p:extLst>
      <p:ext uri="{BB962C8B-B14F-4D97-AF65-F5344CB8AC3E}">
        <p14:creationId xmlns="" xmlns:p14="http://schemas.microsoft.com/office/powerpoint/2010/main" val="343370201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FINANCIAL DUE DILIGENCE</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     Obiettivo  è ottenere</a:t>
            </a:r>
          </a:p>
          <a:p>
            <a:pPr marL="0" indent="0">
              <a:buNone/>
            </a:pPr>
            <a:endParaRPr lang="it-IT" dirty="0" smtClean="0"/>
          </a:p>
          <a:p>
            <a:pPr marL="0" indent="0">
              <a:buNone/>
            </a:pPr>
            <a:r>
              <a:rPr lang="it-IT" b="1" dirty="0"/>
              <a:t> </a:t>
            </a:r>
            <a:r>
              <a:rPr lang="it-IT" b="1" dirty="0" smtClean="0"/>
              <a:t>          Situazione patrimoniale e finanziaria</a:t>
            </a:r>
            <a:r>
              <a:rPr lang="it-IT" dirty="0" smtClean="0"/>
              <a:t> alla</a:t>
            </a:r>
          </a:p>
          <a:p>
            <a:pPr marL="0" indent="0">
              <a:buNone/>
            </a:pPr>
            <a:r>
              <a:rPr lang="it-IT" dirty="0"/>
              <a:t> </a:t>
            </a:r>
            <a:r>
              <a:rPr lang="it-IT" dirty="0" smtClean="0"/>
              <a:t>          data di riferimento, a valore compatibili </a:t>
            </a:r>
          </a:p>
          <a:p>
            <a:pPr marL="0" indent="0">
              <a:buNone/>
            </a:pPr>
            <a:r>
              <a:rPr lang="it-IT" dirty="0"/>
              <a:t> </a:t>
            </a:r>
            <a:r>
              <a:rPr lang="it-IT" dirty="0" smtClean="0"/>
              <a:t>          con gli obiettivi dell’operazione</a:t>
            </a:r>
          </a:p>
          <a:p>
            <a:pPr marL="0" indent="0">
              <a:buNone/>
            </a:pPr>
            <a:endParaRPr lang="it-IT" dirty="0" smtClean="0"/>
          </a:p>
          <a:p>
            <a:pPr marL="0" indent="0">
              <a:buNone/>
            </a:pPr>
            <a:r>
              <a:rPr lang="it-IT" dirty="0"/>
              <a:t> </a:t>
            </a:r>
            <a:r>
              <a:rPr lang="it-IT" dirty="0" smtClean="0"/>
              <a:t>          </a:t>
            </a:r>
            <a:r>
              <a:rPr lang="it-IT" b="1" dirty="0" smtClean="0"/>
              <a:t>Conto economico normalizzato</a:t>
            </a:r>
          </a:p>
          <a:p>
            <a:pPr marL="0" indent="0">
              <a:buNone/>
            </a:pPr>
            <a:r>
              <a:rPr lang="it-IT" b="1" dirty="0"/>
              <a:t> </a:t>
            </a:r>
            <a:r>
              <a:rPr lang="it-IT" b="1" dirty="0" smtClean="0"/>
              <a:t>          prospettico</a:t>
            </a:r>
            <a:endParaRPr lang="it-IT" dirty="0"/>
          </a:p>
        </p:txBody>
      </p:sp>
    </p:spTree>
    <p:extLst>
      <p:ext uri="{BB962C8B-B14F-4D97-AF65-F5344CB8AC3E}">
        <p14:creationId xmlns="" xmlns:p14="http://schemas.microsoft.com/office/powerpoint/2010/main" val="5506723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FINANCIAL DUE DILIGENCE</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Le principali procedure adottate (v. </a:t>
            </a:r>
            <a:r>
              <a:rPr lang="it-IT" dirty="0" err="1" smtClean="0"/>
              <a:t>Assirevi</a:t>
            </a:r>
            <a:r>
              <a:rPr lang="it-IT" dirty="0" smtClean="0"/>
              <a:t>)</a:t>
            </a:r>
          </a:p>
          <a:p>
            <a:pPr marL="0" indent="0">
              <a:buNone/>
            </a:pPr>
            <a:endParaRPr lang="it-IT" dirty="0" smtClean="0"/>
          </a:p>
          <a:p>
            <a:r>
              <a:rPr lang="it-IT" dirty="0" smtClean="0"/>
              <a:t>Incontri preliminari con la direzione </a:t>
            </a:r>
          </a:p>
          <a:p>
            <a:r>
              <a:rPr lang="it-IT"/>
              <a:t>Incontri con la società incaricata della revisione contabile di </a:t>
            </a:r>
            <a:r>
              <a:rPr lang="it-IT" smtClean="0"/>
              <a:t>bilancio     </a:t>
            </a:r>
            <a:endParaRPr lang="it-IT" dirty="0" smtClean="0"/>
          </a:p>
          <a:p>
            <a:r>
              <a:rPr lang="it-IT" dirty="0"/>
              <a:t>E</a:t>
            </a:r>
            <a:r>
              <a:rPr lang="it-IT" dirty="0" smtClean="0"/>
              <a:t>same e valutazione del sistema di controllo interno (SCI),</a:t>
            </a:r>
          </a:p>
          <a:p>
            <a:r>
              <a:rPr lang="it-IT" dirty="0" smtClean="0"/>
              <a:t>Conferme di terzi (</a:t>
            </a:r>
            <a:r>
              <a:rPr lang="it-IT" dirty="0" err="1" smtClean="0"/>
              <a:t>circolarizzazioni</a:t>
            </a:r>
            <a:r>
              <a:rPr lang="it-IT" dirty="0" smtClean="0"/>
              <a:t>).</a:t>
            </a:r>
          </a:p>
          <a:p>
            <a:r>
              <a:rPr lang="it-IT" dirty="0" smtClean="0"/>
              <a:t>Verifiche contabili e documentali </a:t>
            </a:r>
          </a:p>
          <a:p>
            <a:r>
              <a:rPr lang="it-IT" dirty="0" smtClean="0"/>
              <a:t>Verifiche fisiche</a:t>
            </a:r>
          </a:p>
          <a:p>
            <a:r>
              <a:rPr lang="it-IT" dirty="0" smtClean="0"/>
              <a:t>Incontri con i consulenti legali e fiscali (oltre alle conferme)</a:t>
            </a:r>
          </a:p>
          <a:p>
            <a:r>
              <a:rPr lang="it-IT" dirty="0" smtClean="0"/>
              <a:t>Discussione dei risultati delle verifiche con la direzione</a:t>
            </a:r>
          </a:p>
          <a:p>
            <a:pPr marL="0" indent="0">
              <a:buNone/>
            </a:pPr>
            <a:endParaRPr lang="it-IT" dirty="0"/>
          </a:p>
        </p:txBody>
      </p:sp>
    </p:spTree>
    <p:extLst>
      <p:ext uri="{BB962C8B-B14F-4D97-AF65-F5344CB8AC3E}">
        <p14:creationId xmlns="" xmlns:p14="http://schemas.microsoft.com/office/powerpoint/2010/main" val="27560037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smtClean="0"/>
              <a:t>FINANCIAL DUE </a:t>
            </a:r>
            <a:r>
              <a:rPr lang="it-IT" i="1" dirty="0"/>
              <a:t>DILIGENCE</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a:bodyPr>
          <a:lstStyle/>
          <a:p>
            <a:pPr marL="0" indent="0">
              <a:buNone/>
            </a:pPr>
            <a:r>
              <a:rPr lang="it-IT" i="1" dirty="0" smtClean="0"/>
              <a:t>Nel caso di un gruppo societario è fondamentale definire il perimetro societario oggetto di verifica, ciò in funzione della futura strategia</a:t>
            </a:r>
          </a:p>
          <a:p>
            <a:r>
              <a:rPr lang="it-IT" i="1" dirty="0" smtClean="0"/>
              <a:t>Mantenimento dell’attuale struttura di gruppo (consolidato, significatività delle partecipate)</a:t>
            </a:r>
          </a:p>
          <a:p>
            <a:r>
              <a:rPr lang="it-IT" i="1" dirty="0" smtClean="0"/>
              <a:t>Break-up di alcune attività/entità</a:t>
            </a:r>
          </a:p>
          <a:p>
            <a:r>
              <a:rPr lang="it-IT" i="1" dirty="0" smtClean="0"/>
              <a:t>Abbandono di produzioni o mercati</a:t>
            </a:r>
          </a:p>
          <a:p>
            <a:pPr marL="0" indent="0">
              <a:buNone/>
            </a:pPr>
            <a:r>
              <a:rPr lang="it-IT" i="1" dirty="0"/>
              <a:t> </a:t>
            </a:r>
            <a:r>
              <a:rPr lang="it-IT" i="1" dirty="0" smtClean="0"/>
              <a:t>  ………</a:t>
            </a:r>
            <a:endParaRPr lang="it-IT" i="1" dirty="0"/>
          </a:p>
        </p:txBody>
      </p:sp>
    </p:spTree>
    <p:extLst>
      <p:ext uri="{BB962C8B-B14F-4D97-AF65-F5344CB8AC3E}">
        <p14:creationId xmlns="" xmlns:p14="http://schemas.microsoft.com/office/powerpoint/2010/main" val="342712892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i="1" dirty="0" smtClean="0"/>
              <a:t>IL CORSO</a:t>
            </a:r>
            <a:endParaRPr lang="it-IT" dirty="0"/>
          </a:p>
        </p:txBody>
      </p:sp>
      <p:sp>
        <p:nvSpPr>
          <p:cNvPr id="3" name="Segnaposto contenuto 2"/>
          <p:cNvSpPr>
            <a:spLocks noGrp="1"/>
          </p:cNvSpPr>
          <p:nvPr>
            <p:ph idx="1"/>
          </p:nvPr>
        </p:nvSpPr>
        <p:spPr>
          <a:xfrm>
            <a:off x="395536" y="1052736"/>
            <a:ext cx="8229600" cy="4525963"/>
          </a:xfrm>
        </p:spPr>
        <p:txBody>
          <a:bodyPr>
            <a:noAutofit/>
          </a:bodyPr>
          <a:lstStyle/>
          <a:p>
            <a:pPr marL="0" indent="0">
              <a:buNone/>
            </a:pPr>
            <a:r>
              <a:rPr lang="it-IT" sz="2800" i="1" dirty="0" smtClean="0"/>
              <a:t>Una parte  significativa del corso sarà dedicato ai temi delle «due </a:t>
            </a:r>
            <a:r>
              <a:rPr lang="it-IT" sz="2800" i="1" dirty="0" err="1" smtClean="0"/>
              <a:t>diligence</a:t>
            </a:r>
            <a:r>
              <a:rPr lang="it-IT" sz="2800" i="1" dirty="0" smtClean="0"/>
              <a:t>» e dell’allocazione dei valori intangibili. Esso sarò svolto con riguardo ad un’ipotetica azienda industriale. Due lezioni saranno dedicate agli aspetti propri di operazioni  del settore finanziario .</a:t>
            </a:r>
          </a:p>
          <a:p>
            <a:pPr marL="0" indent="0">
              <a:buNone/>
            </a:pPr>
            <a:r>
              <a:rPr lang="it-IT" sz="2800" i="1" dirty="0" smtClean="0"/>
              <a:t>Saranno presi in considerazione i ruoli di: Advisor, Consulente industriale,, Legali, , </a:t>
            </a:r>
            <a:r>
              <a:rPr lang="it-IT" sz="2800" i="1" dirty="0" err="1" smtClean="0"/>
              <a:t>Privite</a:t>
            </a:r>
            <a:r>
              <a:rPr lang="it-IT" sz="2800" i="1" dirty="0" smtClean="0"/>
              <a:t> </a:t>
            </a:r>
            <a:r>
              <a:rPr lang="it-IT" sz="2800" i="1" dirty="0" err="1" smtClean="0"/>
              <a:t>Equity</a:t>
            </a:r>
            <a:r>
              <a:rPr lang="it-IT" sz="2800" i="1" dirty="0" smtClean="0"/>
              <a:t> (investitore) e, in modo esteso, quello della </a:t>
            </a:r>
            <a:r>
              <a:rPr lang="it-IT" sz="2800" i="1" dirty="0"/>
              <a:t>Società di </a:t>
            </a:r>
            <a:r>
              <a:rPr lang="it-IT" sz="2800" i="1" dirty="0" smtClean="0"/>
              <a:t>revisione</a:t>
            </a:r>
          </a:p>
          <a:p>
            <a:pPr marL="0" indent="0">
              <a:buNone/>
            </a:pPr>
            <a:endParaRPr lang="it-IT" i="1" dirty="0" smtClean="0"/>
          </a:p>
          <a:p>
            <a:pPr marL="0" indent="0">
              <a:buNone/>
            </a:pPr>
            <a:endParaRPr lang="it-IT" i="1" dirty="0" smtClean="0"/>
          </a:p>
        </p:txBody>
      </p:sp>
    </p:spTree>
    <p:extLst>
      <p:ext uri="{BB962C8B-B14F-4D97-AF65-F5344CB8AC3E}">
        <p14:creationId xmlns="" xmlns:p14="http://schemas.microsoft.com/office/powerpoint/2010/main" val="11611542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a:t>
            </a:r>
            <a:r>
              <a:rPr lang="it-IT" dirty="0" smtClean="0"/>
              <a:t>DILIGENCE</a:t>
            </a:r>
            <a:r>
              <a:rPr lang="it-IT" dirty="0"/>
              <a:t/>
            </a:r>
            <a:br>
              <a:rPr lang="it-IT" dirty="0"/>
            </a:br>
            <a:r>
              <a:rPr lang="it-IT" dirty="0" smtClean="0"/>
              <a:t>Sistema di controllo interno</a:t>
            </a:r>
            <a:endParaRPr lang="it-IT" sz="3600" dirty="0"/>
          </a:p>
        </p:txBody>
      </p:sp>
      <p:sp>
        <p:nvSpPr>
          <p:cNvPr id="3" name="Segnaposto contenuto 2"/>
          <p:cNvSpPr>
            <a:spLocks noGrp="1"/>
          </p:cNvSpPr>
          <p:nvPr>
            <p:ph idx="1"/>
          </p:nvPr>
        </p:nvSpPr>
        <p:spPr/>
        <p:txBody>
          <a:bodyPr>
            <a:normAutofit/>
          </a:bodyPr>
          <a:lstStyle/>
          <a:p>
            <a:endParaRPr lang="it-IT" dirty="0" smtClean="0"/>
          </a:p>
          <a:p>
            <a:r>
              <a:rPr lang="it-IT" dirty="0" smtClean="0"/>
              <a:t>Chi governa l’impresa deve avere sotto</a:t>
            </a:r>
          </a:p>
          <a:p>
            <a:pPr marL="0" indent="0">
              <a:buNone/>
            </a:pPr>
            <a:r>
              <a:rPr lang="it-IT" dirty="0"/>
              <a:t> </a:t>
            </a:r>
            <a:r>
              <a:rPr lang="it-IT" dirty="0" smtClean="0"/>
              <a:t>   controllo l’organizzazione e i rischi</a:t>
            </a:r>
          </a:p>
          <a:p>
            <a:pPr marL="0" indent="0">
              <a:buNone/>
            </a:pPr>
            <a:r>
              <a:rPr lang="it-IT" dirty="0"/>
              <a:t> </a:t>
            </a:r>
            <a:r>
              <a:rPr lang="it-IT" dirty="0" smtClean="0"/>
              <a:t>   per  raggiungere gli obiettivi prefissati.</a:t>
            </a:r>
          </a:p>
          <a:p>
            <a:pPr marL="0" indent="0">
              <a:buNone/>
            </a:pPr>
            <a:endParaRPr lang="it-IT" dirty="0"/>
          </a:p>
          <a:p>
            <a:pPr marL="0" indent="0">
              <a:buNone/>
            </a:pPr>
            <a:r>
              <a:rPr lang="it-IT" dirty="0" smtClean="0"/>
              <a:t>    </a:t>
            </a:r>
            <a:r>
              <a:rPr lang="it-IT" sz="2800" i="1" dirty="0" smtClean="0">
                <a:solidFill>
                  <a:srgbClr val="FF0000"/>
                </a:solidFill>
              </a:rPr>
              <a:t>come il timoniere di una barca deve controllare </a:t>
            </a:r>
          </a:p>
          <a:p>
            <a:pPr marL="0" indent="0">
              <a:buNone/>
            </a:pPr>
            <a:r>
              <a:rPr lang="it-IT" sz="2800" i="1" dirty="0">
                <a:solidFill>
                  <a:srgbClr val="FF0000"/>
                </a:solidFill>
              </a:rPr>
              <a:t> </a:t>
            </a:r>
            <a:r>
              <a:rPr lang="it-IT" sz="2800" i="1" dirty="0" smtClean="0">
                <a:solidFill>
                  <a:srgbClr val="FF0000"/>
                </a:solidFill>
              </a:rPr>
              <a:t>   l’equipaggio e gli elementi circostanti</a:t>
            </a:r>
            <a:endParaRPr lang="it-IT" dirty="0">
              <a:solidFill>
                <a:srgbClr val="FF0000"/>
              </a:solidFill>
            </a:endParaRPr>
          </a:p>
        </p:txBody>
      </p:sp>
    </p:spTree>
    <p:extLst>
      <p:ext uri="{BB962C8B-B14F-4D97-AF65-F5344CB8AC3E}">
        <p14:creationId xmlns="" xmlns:p14="http://schemas.microsoft.com/office/powerpoint/2010/main" val="15481410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a:t>
            </a:r>
            <a:r>
              <a:rPr lang="it-IT" dirty="0" smtClean="0"/>
              <a:t>DILIGENCE</a:t>
            </a:r>
            <a:r>
              <a:rPr lang="it-IT" dirty="0"/>
              <a:t/>
            </a:r>
            <a:br>
              <a:rPr lang="it-IT" dirty="0"/>
            </a:br>
            <a:r>
              <a:rPr lang="it-IT" dirty="0" smtClean="0"/>
              <a:t>Sistema di controllo interno</a:t>
            </a:r>
            <a:endParaRPr lang="it-IT" sz="3600" dirty="0"/>
          </a:p>
        </p:txBody>
      </p:sp>
      <p:sp>
        <p:nvSpPr>
          <p:cNvPr id="3" name="Segnaposto contenuto 2"/>
          <p:cNvSpPr>
            <a:spLocks noGrp="1"/>
          </p:cNvSpPr>
          <p:nvPr>
            <p:ph idx="1"/>
          </p:nvPr>
        </p:nvSpPr>
        <p:spPr/>
        <p:txBody>
          <a:bodyPr>
            <a:normAutofit lnSpcReduction="10000"/>
          </a:bodyPr>
          <a:lstStyle/>
          <a:p>
            <a:r>
              <a:rPr lang="it-IT" dirty="0" smtClean="0"/>
              <a:t>Un giudizio sull’efficienza del sistema di controllo interno è fondamentale per determinare l’affidabilità ai dati ed alle informazioni.</a:t>
            </a:r>
          </a:p>
          <a:p>
            <a:r>
              <a:rPr lang="it-IT" dirty="0" smtClean="0"/>
              <a:t>Inoltre il sistema di controllo interno assume rilevanza</a:t>
            </a:r>
          </a:p>
          <a:p>
            <a:pPr marL="0" indent="0">
              <a:buNone/>
            </a:pPr>
            <a:r>
              <a:rPr lang="it-IT" dirty="0"/>
              <a:t> </a:t>
            </a:r>
            <a:r>
              <a:rPr lang="it-IT" dirty="0" smtClean="0"/>
              <a:t>          per il </a:t>
            </a:r>
            <a:r>
              <a:rPr lang="it-IT" dirty="0" err="1" smtClean="0"/>
              <a:t>dlgs</a:t>
            </a:r>
            <a:r>
              <a:rPr lang="it-IT" dirty="0" smtClean="0"/>
              <a:t> 231/01</a:t>
            </a:r>
          </a:p>
          <a:p>
            <a:pPr marL="0" indent="0">
              <a:buNone/>
            </a:pPr>
            <a:r>
              <a:rPr lang="it-IT" dirty="0"/>
              <a:t> </a:t>
            </a:r>
            <a:r>
              <a:rPr lang="it-IT" dirty="0" smtClean="0"/>
              <a:t>          per le società quotate</a:t>
            </a:r>
          </a:p>
          <a:p>
            <a:pPr marL="0" indent="0">
              <a:buNone/>
            </a:pPr>
            <a:r>
              <a:rPr lang="it-IT" dirty="0"/>
              <a:t> </a:t>
            </a:r>
            <a:r>
              <a:rPr lang="it-IT" dirty="0" smtClean="0"/>
              <a:t>          per le società vigilate</a:t>
            </a:r>
            <a:endParaRPr lang="it-IT" dirty="0"/>
          </a:p>
        </p:txBody>
      </p:sp>
    </p:spTree>
    <p:extLst>
      <p:ext uri="{BB962C8B-B14F-4D97-AF65-F5344CB8AC3E}">
        <p14:creationId xmlns="" xmlns:p14="http://schemas.microsoft.com/office/powerpoint/2010/main" val="7707474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sistema di controllo interno</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STANDARD DI RIFERIMENTO</a:t>
            </a:r>
          </a:p>
          <a:p>
            <a:pPr marL="0" indent="0">
              <a:buNone/>
            </a:pPr>
            <a:r>
              <a:rPr lang="it-IT" dirty="0"/>
              <a:t> </a:t>
            </a:r>
            <a:r>
              <a:rPr lang="it-IT" dirty="0" smtClean="0"/>
              <a:t>   (</a:t>
            </a:r>
            <a:r>
              <a:rPr lang="it-IT" i="1" dirty="0" smtClean="0"/>
              <a:t>Originano da Federal </a:t>
            </a:r>
            <a:r>
              <a:rPr lang="it-IT" i="1" dirty="0" err="1" smtClean="0"/>
              <a:t>Sentences</a:t>
            </a:r>
            <a:r>
              <a:rPr lang="it-IT" i="1" dirty="0" smtClean="0"/>
              <a:t> </a:t>
            </a:r>
            <a:r>
              <a:rPr lang="it-IT" i="1" dirty="0" err="1" smtClean="0"/>
              <a:t>Guidlines</a:t>
            </a:r>
            <a:r>
              <a:rPr lang="it-IT" i="1" dirty="0" smtClean="0"/>
              <a:t>)</a:t>
            </a:r>
            <a:endParaRPr lang="it-IT" dirty="0" smtClean="0"/>
          </a:p>
          <a:p>
            <a:pPr marL="0" indent="0">
              <a:buNone/>
            </a:pPr>
            <a:endParaRPr lang="it-IT" dirty="0"/>
          </a:p>
          <a:p>
            <a:r>
              <a:rPr lang="it-IT" smtClean="0"/>
              <a:t>CoSO </a:t>
            </a:r>
            <a:r>
              <a:rPr lang="it-IT" dirty="0" smtClean="0"/>
              <a:t>Report</a:t>
            </a:r>
          </a:p>
          <a:p>
            <a:pPr marL="0" indent="0">
              <a:buNone/>
            </a:pPr>
            <a:endParaRPr lang="it-IT" dirty="0" smtClean="0"/>
          </a:p>
          <a:p>
            <a:r>
              <a:rPr lang="it-IT" dirty="0" smtClean="0"/>
              <a:t>Enterprise </a:t>
            </a:r>
            <a:r>
              <a:rPr lang="it-IT" dirty="0" err="1" smtClean="0"/>
              <a:t>risk</a:t>
            </a:r>
            <a:r>
              <a:rPr lang="it-IT" dirty="0" smtClean="0"/>
              <a:t> management</a:t>
            </a:r>
          </a:p>
          <a:p>
            <a:pPr marL="0" indent="0">
              <a:buNone/>
            </a:pPr>
            <a:endParaRPr lang="it-IT" dirty="0"/>
          </a:p>
          <a:p>
            <a:pPr marL="0" indent="0">
              <a:buNone/>
            </a:pPr>
            <a:r>
              <a:rPr lang="it-IT" dirty="0" smtClean="0"/>
              <a:t>              ( presentazione )</a:t>
            </a:r>
            <a:endParaRPr lang="it-IT" dirty="0"/>
          </a:p>
        </p:txBody>
      </p:sp>
      <p:sp>
        <p:nvSpPr>
          <p:cNvPr id="4" name="Freccia in giù 3"/>
          <p:cNvSpPr/>
          <p:nvPr/>
        </p:nvSpPr>
        <p:spPr>
          <a:xfrm>
            <a:off x="2771800" y="3717032"/>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329364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sistema di controllo interno</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Il sistema di controllo interno è un pilastro dell’impresa.</a:t>
            </a:r>
          </a:p>
          <a:p>
            <a:pPr marL="0" indent="0">
              <a:buNone/>
            </a:pPr>
            <a:endParaRPr lang="it-IT" dirty="0"/>
          </a:p>
          <a:p>
            <a:pPr marL="0" indent="0">
              <a:buNone/>
            </a:pPr>
            <a:r>
              <a:rPr lang="it-IT" dirty="0" smtClean="0"/>
              <a:t>      Mercati, prodotti, tecnologia, HR, principi</a:t>
            </a:r>
          </a:p>
          <a:p>
            <a:pPr marL="0" indent="0">
              <a:buNone/>
            </a:pPr>
            <a:r>
              <a:rPr lang="it-IT" dirty="0"/>
              <a:t> </a:t>
            </a:r>
            <a:r>
              <a:rPr lang="it-IT" dirty="0" smtClean="0"/>
              <a:t>     contabili, informativa societaria, </a:t>
            </a:r>
            <a:r>
              <a:rPr lang="it-IT" dirty="0" err="1" smtClean="0"/>
              <a:t>governance</a:t>
            </a:r>
            <a:r>
              <a:rPr lang="it-IT" dirty="0" smtClean="0"/>
              <a:t> </a:t>
            </a:r>
          </a:p>
          <a:p>
            <a:pPr marL="0" indent="0">
              <a:buNone/>
            </a:pPr>
            <a:r>
              <a:rPr lang="it-IT" dirty="0"/>
              <a:t> </a:t>
            </a:r>
            <a:r>
              <a:rPr lang="it-IT" dirty="0" smtClean="0"/>
              <a:t>     ecc.</a:t>
            </a:r>
          </a:p>
          <a:p>
            <a:pPr marL="0" indent="0">
              <a:buNone/>
            </a:pPr>
            <a:r>
              <a:rPr lang="it-IT" i="1" dirty="0"/>
              <a:t> </a:t>
            </a:r>
            <a:r>
              <a:rPr lang="it-IT" i="1" dirty="0" smtClean="0"/>
              <a:t>         creano valore per l’impresa solo se supportati </a:t>
            </a:r>
          </a:p>
          <a:p>
            <a:pPr marL="0" indent="0">
              <a:buNone/>
            </a:pPr>
            <a:r>
              <a:rPr lang="it-IT" i="1" dirty="0"/>
              <a:t> </a:t>
            </a:r>
            <a:r>
              <a:rPr lang="it-IT" i="1" dirty="0" smtClean="0"/>
              <a:t>         da un affidabile</a:t>
            </a:r>
          </a:p>
          <a:p>
            <a:pPr marL="0" indent="0">
              <a:buNone/>
            </a:pPr>
            <a:endParaRPr lang="it-IT" i="1" dirty="0"/>
          </a:p>
          <a:p>
            <a:pPr marL="0" indent="0">
              <a:buNone/>
            </a:pPr>
            <a:r>
              <a:rPr lang="it-IT" sz="4200" i="1" dirty="0" smtClean="0"/>
              <a:t>               </a:t>
            </a:r>
            <a:r>
              <a:rPr lang="it-IT" sz="4200" b="1" dirty="0" smtClean="0"/>
              <a:t>sistema di controllo interno</a:t>
            </a:r>
            <a:endParaRPr lang="it-IT" sz="4200" i="1" dirty="0" smtClean="0"/>
          </a:p>
          <a:p>
            <a:pPr marL="0" indent="0">
              <a:buNone/>
            </a:pPr>
            <a:r>
              <a:rPr lang="it-IT" i="1" dirty="0"/>
              <a:t> </a:t>
            </a:r>
            <a:r>
              <a:rPr lang="it-IT" i="1" dirty="0" smtClean="0"/>
              <a:t>                              </a:t>
            </a:r>
          </a:p>
          <a:p>
            <a:pPr marL="0" indent="0">
              <a:buNone/>
            </a:pPr>
            <a:r>
              <a:rPr lang="it-IT" dirty="0"/>
              <a:t> </a:t>
            </a:r>
            <a:r>
              <a:rPr lang="it-IT" dirty="0" smtClean="0"/>
              <a:t>                              </a:t>
            </a:r>
            <a:endParaRPr lang="it-IT" dirty="0"/>
          </a:p>
        </p:txBody>
      </p:sp>
    </p:spTree>
    <p:extLst>
      <p:ext uri="{BB962C8B-B14F-4D97-AF65-F5344CB8AC3E}">
        <p14:creationId xmlns="" xmlns:p14="http://schemas.microsoft.com/office/powerpoint/2010/main" val="12067310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sistema di controllo interno</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   </a:t>
            </a:r>
          </a:p>
          <a:p>
            <a:pPr marL="0" indent="0">
              <a:buNone/>
            </a:pPr>
            <a:r>
              <a:rPr lang="it-IT" dirty="0"/>
              <a:t> </a:t>
            </a:r>
            <a:r>
              <a:rPr lang="it-IT" dirty="0" smtClean="0"/>
              <a:t>      vedere  </a:t>
            </a:r>
            <a:r>
              <a:rPr lang="it-IT" dirty="0" err="1" smtClean="0"/>
              <a:t>slides</a:t>
            </a:r>
            <a:endParaRPr lang="it-IT" dirty="0" smtClean="0"/>
          </a:p>
          <a:p>
            <a:pPr marL="0" indent="0">
              <a:buNone/>
            </a:pPr>
            <a:r>
              <a:rPr lang="it-IT" dirty="0"/>
              <a:t> </a:t>
            </a:r>
            <a:r>
              <a:rPr lang="it-IT" dirty="0" smtClean="0"/>
              <a:t>              </a:t>
            </a:r>
          </a:p>
          <a:p>
            <a:pPr marL="0" indent="0">
              <a:buNone/>
            </a:pPr>
            <a:r>
              <a:rPr lang="it-IT" dirty="0"/>
              <a:t> </a:t>
            </a:r>
            <a:r>
              <a:rPr lang="it-IT" dirty="0" smtClean="0"/>
              <a:t>         Corporate </a:t>
            </a:r>
            <a:r>
              <a:rPr lang="it-IT" dirty="0" err="1" smtClean="0"/>
              <a:t>Governance</a:t>
            </a:r>
            <a:r>
              <a:rPr lang="it-IT" dirty="0" smtClean="0"/>
              <a:t> e Sistema di</a:t>
            </a:r>
          </a:p>
          <a:p>
            <a:pPr marL="0" indent="0">
              <a:buNone/>
            </a:pPr>
            <a:r>
              <a:rPr lang="it-IT" dirty="0"/>
              <a:t> </a:t>
            </a:r>
            <a:r>
              <a:rPr lang="it-IT" dirty="0" smtClean="0"/>
              <a:t>              Controllo interno</a:t>
            </a:r>
          </a:p>
          <a:p>
            <a:pPr marL="0" indent="0">
              <a:buNone/>
            </a:pPr>
            <a:r>
              <a:rPr lang="it-IT" dirty="0"/>
              <a:t> </a:t>
            </a:r>
            <a:r>
              <a:rPr lang="it-IT" dirty="0" smtClean="0"/>
              <a:t>         Ciclo Acquisti e Pagamenti</a:t>
            </a:r>
          </a:p>
          <a:p>
            <a:pPr marL="0" indent="0">
              <a:buNone/>
            </a:pPr>
            <a:endParaRPr lang="it-IT" dirty="0"/>
          </a:p>
        </p:txBody>
      </p:sp>
    </p:spTree>
    <p:extLst>
      <p:ext uri="{BB962C8B-B14F-4D97-AF65-F5344CB8AC3E}">
        <p14:creationId xmlns="" xmlns:p14="http://schemas.microsoft.com/office/powerpoint/2010/main" val="25054711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sistema di controllo interno</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La valutazione del sistema di controllo  interno è  condizione necessaria per l’affidabilità dei dati e delle informazioni. Un sistema poco affidabile inoltre amplifica i rischi  e </a:t>
            </a:r>
            <a:r>
              <a:rPr lang="it-IT" smtClean="0"/>
              <a:t>quindi condiziona </a:t>
            </a:r>
            <a:r>
              <a:rPr lang="it-IT" dirty="0" smtClean="0"/>
              <a:t>la valutazione dell’investimento.</a:t>
            </a:r>
          </a:p>
          <a:p>
            <a:pPr marL="0" indent="0">
              <a:buNone/>
            </a:pPr>
            <a:r>
              <a:rPr lang="it-IT" dirty="0" smtClean="0"/>
              <a:t>L’inadeguatezza del sistema e/o l’integrazione con il sistema dell’investitori possono richiedere investimenti importanti</a:t>
            </a:r>
            <a:endParaRPr lang="it-IT" dirty="0"/>
          </a:p>
        </p:txBody>
      </p:sp>
    </p:spTree>
    <p:extLst>
      <p:ext uri="{BB962C8B-B14F-4D97-AF65-F5344CB8AC3E}">
        <p14:creationId xmlns="" xmlns:p14="http://schemas.microsoft.com/office/powerpoint/2010/main" val="17836738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r>
              <a:rPr lang="it-IT" dirty="0" smtClean="0"/>
              <a:t>Esame di a</a:t>
            </a:r>
            <a:r>
              <a:rPr lang="it-IT" sz="3600" dirty="0" smtClean="0"/>
              <a:t>lcune voci di bilancio</a:t>
            </a:r>
            <a:endParaRPr lang="it-IT" sz="3600" dirty="0"/>
          </a:p>
        </p:txBody>
      </p:sp>
      <p:sp>
        <p:nvSpPr>
          <p:cNvPr id="3" name="Segnaposto contenuto 2"/>
          <p:cNvSpPr>
            <a:spLocks noGrp="1"/>
          </p:cNvSpPr>
          <p:nvPr>
            <p:ph idx="1"/>
          </p:nvPr>
        </p:nvSpPr>
        <p:spPr/>
        <p:txBody>
          <a:bodyPr>
            <a:normAutofit fontScale="70000" lnSpcReduction="20000"/>
          </a:bodyPr>
          <a:lstStyle/>
          <a:p>
            <a:pPr marL="0" indent="0">
              <a:buNone/>
            </a:pPr>
            <a:r>
              <a:rPr lang="it-IT" sz="3600" dirty="0" smtClean="0"/>
              <a:t>Immobilizzazioni immateriali</a:t>
            </a:r>
          </a:p>
          <a:p>
            <a:pPr marL="0" indent="0">
              <a:buNone/>
            </a:pPr>
            <a:endParaRPr lang="it-IT" sz="3600" dirty="0" smtClean="0"/>
          </a:p>
          <a:p>
            <a:pPr marL="0" indent="0">
              <a:buNone/>
            </a:pPr>
            <a:r>
              <a:rPr lang="it-IT" sz="2800" i="1" dirty="0" smtClean="0"/>
              <a:t>E’ una voce la cui importanza al fine della </a:t>
            </a:r>
            <a:r>
              <a:rPr lang="it-IT" sz="2800" i="1" dirty="0" err="1" smtClean="0"/>
              <a:t>dd</a:t>
            </a:r>
            <a:r>
              <a:rPr lang="it-IT" sz="2800" i="1" dirty="0" smtClean="0"/>
              <a:t> è correlata al tipo di operazione. In particolare se l’operazione attribuisce alla società target un valore economico superiore a quello contabile emergerà un plusvalore che dovrà essere contabilizzato spesso attribuendone una parte rilevante ai bene immateriali.</a:t>
            </a:r>
          </a:p>
          <a:p>
            <a:pPr marL="0" indent="0">
              <a:buNone/>
            </a:pPr>
            <a:r>
              <a:rPr lang="it-IT" sz="2800" i="1" dirty="0" smtClean="0"/>
              <a:t>Nel seguito del corso si esamineranno le problematiche di applicazione dell’IFRS 3 Business </a:t>
            </a:r>
            <a:r>
              <a:rPr lang="it-IT" sz="2800" i="1" dirty="0" err="1" smtClean="0"/>
              <a:t>Combinations</a:t>
            </a:r>
            <a:r>
              <a:rPr lang="it-IT" sz="2800" i="1" dirty="0" smtClean="0"/>
              <a:t>.</a:t>
            </a:r>
          </a:p>
          <a:p>
            <a:pPr marL="0" indent="0">
              <a:buNone/>
            </a:pPr>
            <a:r>
              <a:rPr lang="it-IT" sz="2800" i="1" dirty="0" smtClean="0"/>
              <a:t> Il processo di FDD dovrebbe dare evidenza ai  possibili valori da attribuire alle voci dei beni immateriali</a:t>
            </a:r>
          </a:p>
          <a:p>
            <a:pPr marL="0" indent="0">
              <a:buNone/>
            </a:pPr>
            <a:endParaRPr lang="it-IT" sz="2800" i="1" dirty="0" smtClean="0"/>
          </a:p>
          <a:p>
            <a:pPr marL="0" indent="0">
              <a:buNone/>
            </a:pPr>
            <a:endParaRPr lang="it-IT" sz="2800" i="1" dirty="0" smtClean="0"/>
          </a:p>
          <a:p>
            <a:pPr marL="0" indent="0">
              <a:buNone/>
            </a:pPr>
            <a:r>
              <a:rPr lang="it-IT" dirty="0"/>
              <a:t> </a:t>
            </a:r>
            <a:r>
              <a:rPr lang="it-IT" dirty="0" smtClean="0"/>
              <a:t>     </a:t>
            </a:r>
          </a:p>
        </p:txBody>
      </p:sp>
    </p:spTree>
    <p:extLst>
      <p:ext uri="{BB962C8B-B14F-4D97-AF65-F5344CB8AC3E}">
        <p14:creationId xmlns="" xmlns:p14="http://schemas.microsoft.com/office/powerpoint/2010/main" val="35840251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r>
              <a:rPr lang="it-IT" sz="3100" dirty="0" smtClean="0"/>
              <a:t>Esame di alcune voci di bilancio</a:t>
            </a:r>
            <a:endParaRPr lang="it-IT" sz="3100" dirty="0"/>
          </a:p>
        </p:txBody>
      </p:sp>
      <p:sp>
        <p:nvSpPr>
          <p:cNvPr id="3" name="Segnaposto contenuto 2"/>
          <p:cNvSpPr>
            <a:spLocks noGrp="1"/>
          </p:cNvSpPr>
          <p:nvPr>
            <p:ph idx="1"/>
          </p:nvPr>
        </p:nvSpPr>
        <p:spPr/>
        <p:txBody>
          <a:bodyPr>
            <a:normAutofit/>
          </a:bodyPr>
          <a:lstStyle/>
          <a:p>
            <a:pPr marL="0" indent="0">
              <a:buNone/>
            </a:pPr>
            <a:r>
              <a:rPr lang="it-IT" sz="3600" dirty="0" smtClean="0"/>
              <a:t>Immobilizzazioni immateriali</a:t>
            </a:r>
          </a:p>
          <a:p>
            <a:pPr marL="0" indent="0">
              <a:buNone/>
            </a:pPr>
            <a:r>
              <a:rPr lang="it-IT" sz="2800" dirty="0" smtClean="0"/>
              <a:t>I valori presenti nel bilancio della società Target</a:t>
            </a:r>
            <a:r>
              <a:rPr lang="it-IT" sz="2800" dirty="0"/>
              <a:t> </a:t>
            </a:r>
            <a:r>
              <a:rPr lang="it-IT" sz="2800" dirty="0" smtClean="0"/>
              <a:t>devono essere rideterminati.  L’esame è utile per individuare la natura dei beni (brevetti, marchi, licenze, avviamenti…).</a:t>
            </a:r>
          </a:p>
          <a:p>
            <a:pPr marL="0" indent="0">
              <a:buNone/>
            </a:pPr>
            <a:r>
              <a:rPr lang="it-IT" sz="2800" dirty="0" smtClean="0"/>
              <a:t>Nel rapporto di FDD (ma anche in quello di BDD) si deve fornire un’ampia informazione sugli aspetti: industriali, legali e fiscali di questi beni.</a:t>
            </a:r>
          </a:p>
          <a:p>
            <a:pPr marL="0" indent="0">
              <a:buNone/>
            </a:pPr>
            <a:endParaRPr lang="it-IT" dirty="0" smtClean="0"/>
          </a:p>
        </p:txBody>
      </p:sp>
    </p:spTree>
    <p:extLst>
      <p:ext uri="{BB962C8B-B14F-4D97-AF65-F5344CB8AC3E}">
        <p14:creationId xmlns="" xmlns:p14="http://schemas.microsoft.com/office/powerpoint/2010/main" val="23239043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r>
              <a:rPr lang="it-IT" sz="3100" dirty="0" smtClean="0"/>
              <a:t>Esame di alcune voci di bilancio</a:t>
            </a:r>
            <a:endParaRPr lang="it-IT" sz="3100" dirty="0"/>
          </a:p>
        </p:txBody>
      </p:sp>
      <p:sp>
        <p:nvSpPr>
          <p:cNvPr id="3" name="Segnaposto contenuto 2"/>
          <p:cNvSpPr>
            <a:spLocks noGrp="1"/>
          </p:cNvSpPr>
          <p:nvPr>
            <p:ph idx="1"/>
          </p:nvPr>
        </p:nvSpPr>
        <p:spPr/>
        <p:txBody>
          <a:bodyPr>
            <a:normAutofit fontScale="92500" lnSpcReduction="10000"/>
          </a:bodyPr>
          <a:lstStyle/>
          <a:p>
            <a:pPr marL="0" indent="0">
              <a:buNone/>
            </a:pPr>
            <a:r>
              <a:rPr lang="it-IT" sz="3600" dirty="0" smtClean="0"/>
              <a:t>Immobilizzazioni materiali</a:t>
            </a:r>
          </a:p>
          <a:p>
            <a:pPr marL="0" indent="0">
              <a:buNone/>
            </a:pPr>
            <a:r>
              <a:rPr lang="it-IT" sz="2800" dirty="0" smtClean="0"/>
              <a:t>Accertamenti circa </a:t>
            </a:r>
          </a:p>
          <a:p>
            <a:pPr marL="0" indent="0">
              <a:buNone/>
            </a:pPr>
            <a:r>
              <a:rPr lang="it-IT" sz="2800" dirty="0"/>
              <a:t> </a:t>
            </a:r>
            <a:r>
              <a:rPr lang="it-IT" sz="2800" dirty="0" smtClean="0"/>
              <a:t>   esistenza fisica, titolo di proprietà, leasing</a:t>
            </a:r>
          </a:p>
          <a:p>
            <a:pPr marL="0" indent="0">
              <a:buNone/>
            </a:pPr>
            <a:r>
              <a:rPr lang="it-IT" sz="2800" dirty="0"/>
              <a:t> </a:t>
            </a:r>
            <a:r>
              <a:rPr lang="it-IT" sz="2800" dirty="0" smtClean="0"/>
              <a:t>   autorizzazioni, urbanistica, smaltimenti rifiuti</a:t>
            </a:r>
          </a:p>
          <a:p>
            <a:pPr marL="0" indent="0">
              <a:buNone/>
            </a:pPr>
            <a:r>
              <a:rPr lang="it-IT" sz="2800" dirty="0"/>
              <a:t> </a:t>
            </a:r>
            <a:r>
              <a:rPr lang="it-IT" sz="2800" dirty="0" smtClean="0"/>
              <a:t>   stato di vetustà e/o funzionamento, collaudi</a:t>
            </a:r>
          </a:p>
          <a:p>
            <a:pPr marL="0" indent="0">
              <a:buNone/>
            </a:pPr>
            <a:r>
              <a:rPr lang="it-IT" sz="2800" dirty="0"/>
              <a:t> </a:t>
            </a:r>
            <a:r>
              <a:rPr lang="it-IT" sz="2800" dirty="0" smtClean="0"/>
              <a:t>   programmi di manutenzione (es. forni)</a:t>
            </a:r>
          </a:p>
          <a:p>
            <a:pPr marL="0" indent="0">
              <a:buNone/>
            </a:pPr>
            <a:r>
              <a:rPr lang="it-IT" sz="2800" dirty="0"/>
              <a:t> </a:t>
            </a:r>
            <a:r>
              <a:rPr lang="it-IT" sz="2800" dirty="0" smtClean="0"/>
              <a:t>   valori contabili, perizie valutative </a:t>
            </a:r>
          </a:p>
          <a:p>
            <a:pPr marL="0" indent="0">
              <a:buNone/>
            </a:pPr>
            <a:r>
              <a:rPr lang="it-IT" sz="2800" dirty="0"/>
              <a:t> </a:t>
            </a:r>
            <a:r>
              <a:rPr lang="it-IT" sz="2800" dirty="0" smtClean="0"/>
              <a:t>   assicurazioni</a:t>
            </a:r>
          </a:p>
          <a:p>
            <a:pPr marL="0" indent="0">
              <a:buNone/>
            </a:pPr>
            <a:r>
              <a:rPr lang="it-IT" sz="2800" dirty="0"/>
              <a:t> </a:t>
            </a:r>
            <a:r>
              <a:rPr lang="it-IT" sz="2800" dirty="0" smtClean="0"/>
              <a:t>Individuare i beni non strumentali cedibili</a:t>
            </a:r>
          </a:p>
          <a:p>
            <a:pPr marL="0" indent="0">
              <a:buNone/>
            </a:pPr>
            <a:r>
              <a:rPr lang="it-IT" sz="2800" dirty="0"/>
              <a:t> </a:t>
            </a:r>
            <a:r>
              <a:rPr lang="it-IT" sz="2800" dirty="0" smtClean="0"/>
              <a:t>Nuovi investimenti programmi e impegni </a:t>
            </a:r>
          </a:p>
          <a:p>
            <a:pPr marL="0" indent="0">
              <a:buNone/>
            </a:pPr>
            <a:endParaRPr lang="it-IT" sz="2800" dirty="0" smtClean="0"/>
          </a:p>
          <a:p>
            <a:pPr marL="0" indent="0">
              <a:buNone/>
            </a:pPr>
            <a:endParaRPr lang="it-IT" dirty="0" smtClean="0"/>
          </a:p>
        </p:txBody>
      </p:sp>
    </p:spTree>
    <p:extLst>
      <p:ext uri="{BB962C8B-B14F-4D97-AF65-F5344CB8AC3E}">
        <p14:creationId xmlns="" xmlns:p14="http://schemas.microsoft.com/office/powerpoint/2010/main" val="151770771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r>
              <a:rPr lang="it-IT" sz="3100" dirty="0" smtClean="0"/>
              <a:t>Esame di alcune voci di bilancio</a:t>
            </a:r>
            <a:endParaRPr lang="it-IT" sz="3100" dirty="0"/>
          </a:p>
        </p:txBody>
      </p:sp>
      <p:sp>
        <p:nvSpPr>
          <p:cNvPr id="3" name="Segnaposto contenuto 2"/>
          <p:cNvSpPr>
            <a:spLocks noGrp="1"/>
          </p:cNvSpPr>
          <p:nvPr>
            <p:ph idx="1"/>
          </p:nvPr>
        </p:nvSpPr>
        <p:spPr/>
        <p:txBody>
          <a:bodyPr>
            <a:normAutofit lnSpcReduction="10000"/>
          </a:bodyPr>
          <a:lstStyle/>
          <a:p>
            <a:pPr marL="0" indent="0">
              <a:buNone/>
            </a:pPr>
            <a:r>
              <a:rPr lang="it-IT" sz="3600" dirty="0" smtClean="0"/>
              <a:t>Magazzino</a:t>
            </a:r>
          </a:p>
          <a:p>
            <a:pPr marL="0" indent="0">
              <a:buNone/>
            </a:pPr>
            <a:r>
              <a:rPr lang="it-IT" sz="2800" dirty="0" smtClean="0"/>
              <a:t>Accertamenti circa</a:t>
            </a:r>
          </a:p>
          <a:p>
            <a:pPr marL="0" indent="0">
              <a:buNone/>
            </a:pPr>
            <a:r>
              <a:rPr lang="it-IT" sz="2800" dirty="0"/>
              <a:t> </a:t>
            </a:r>
            <a:r>
              <a:rPr lang="it-IT" sz="2800" dirty="0" smtClean="0"/>
              <a:t> Esistenza fisica</a:t>
            </a:r>
          </a:p>
          <a:p>
            <a:pPr marL="0" indent="0">
              <a:buNone/>
            </a:pPr>
            <a:r>
              <a:rPr lang="it-IT" sz="2800" dirty="0"/>
              <a:t> </a:t>
            </a:r>
            <a:r>
              <a:rPr lang="it-IT" sz="2800" dirty="0" smtClean="0"/>
              <a:t> merci viaggianti</a:t>
            </a:r>
          </a:p>
          <a:p>
            <a:pPr marL="0" indent="0">
              <a:buNone/>
            </a:pPr>
            <a:r>
              <a:rPr lang="it-IT" sz="2800" dirty="0"/>
              <a:t> </a:t>
            </a:r>
            <a:r>
              <a:rPr lang="it-IT" sz="2800" dirty="0" smtClean="0"/>
              <a:t> corretto </a:t>
            </a:r>
            <a:r>
              <a:rPr lang="it-IT" sz="2800" dirty="0" err="1" smtClean="0"/>
              <a:t>cut</a:t>
            </a:r>
            <a:r>
              <a:rPr lang="it-IT" sz="2800" dirty="0" smtClean="0"/>
              <a:t>-off</a:t>
            </a:r>
          </a:p>
          <a:p>
            <a:pPr marL="0" indent="0">
              <a:buNone/>
            </a:pPr>
            <a:r>
              <a:rPr lang="it-IT" sz="2800" dirty="0"/>
              <a:t> </a:t>
            </a:r>
            <a:r>
              <a:rPr lang="it-IT" sz="2800" dirty="0" smtClean="0"/>
              <a:t> resi</a:t>
            </a:r>
          </a:p>
          <a:p>
            <a:pPr marL="0" indent="0">
              <a:buNone/>
            </a:pPr>
            <a:r>
              <a:rPr lang="it-IT" sz="2800" dirty="0"/>
              <a:t> </a:t>
            </a:r>
            <a:r>
              <a:rPr lang="it-IT" sz="2800" dirty="0" smtClean="0"/>
              <a:t> obsolescenza e lento rigiro</a:t>
            </a:r>
          </a:p>
          <a:p>
            <a:pPr marL="0" indent="0">
              <a:buNone/>
            </a:pPr>
            <a:r>
              <a:rPr lang="it-IT" sz="2800" dirty="0"/>
              <a:t> </a:t>
            </a:r>
            <a:r>
              <a:rPr lang="it-IT" sz="2800" dirty="0" smtClean="0"/>
              <a:t> criteri valutazione,   attendibilità dei costi standard</a:t>
            </a:r>
          </a:p>
          <a:p>
            <a:pPr marL="0" indent="0">
              <a:buNone/>
            </a:pPr>
            <a:r>
              <a:rPr lang="it-IT" sz="2800" dirty="0"/>
              <a:t> </a:t>
            </a:r>
            <a:r>
              <a:rPr lang="it-IT" sz="2800" dirty="0" smtClean="0"/>
              <a:t> assicurazioni</a:t>
            </a:r>
          </a:p>
          <a:p>
            <a:pPr marL="0" indent="0">
              <a:buNone/>
            </a:pPr>
            <a:endParaRPr lang="it-IT" dirty="0" smtClean="0"/>
          </a:p>
        </p:txBody>
      </p:sp>
    </p:spTree>
    <p:extLst>
      <p:ext uri="{BB962C8B-B14F-4D97-AF65-F5344CB8AC3E}">
        <p14:creationId xmlns="" xmlns:p14="http://schemas.microsoft.com/office/powerpoint/2010/main" val="2158098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i="1" dirty="0" smtClean="0"/>
              <a:t>IL CORSO</a:t>
            </a:r>
            <a:endParaRPr lang="it-IT" dirty="0"/>
          </a:p>
        </p:txBody>
      </p:sp>
      <p:sp>
        <p:nvSpPr>
          <p:cNvPr id="3" name="Segnaposto contenuto 2"/>
          <p:cNvSpPr>
            <a:spLocks noGrp="1"/>
          </p:cNvSpPr>
          <p:nvPr>
            <p:ph idx="1"/>
          </p:nvPr>
        </p:nvSpPr>
        <p:spPr>
          <a:xfrm>
            <a:off x="395536" y="1052736"/>
            <a:ext cx="8229600" cy="4525963"/>
          </a:xfrm>
        </p:spPr>
        <p:txBody>
          <a:bodyPr>
            <a:noAutofit/>
          </a:bodyPr>
          <a:lstStyle/>
          <a:p>
            <a:pPr marL="0" indent="0">
              <a:buNone/>
            </a:pPr>
            <a:r>
              <a:rPr lang="it-IT" sz="2800" i="1" dirty="0" smtClean="0"/>
              <a:t>Si farà riferimenti in generale alla relazione degli amministratori, al piano e ai lavori dei consulenti. </a:t>
            </a:r>
          </a:p>
          <a:p>
            <a:pPr marL="0" indent="0">
              <a:buNone/>
            </a:pPr>
            <a:r>
              <a:rPr lang="it-IT" sz="2800" i="1" dirty="0" smtClean="0"/>
              <a:t>Le informazioni fornite dalla società target sono rappresentate da documenti quali:</a:t>
            </a:r>
          </a:p>
          <a:p>
            <a:pPr marL="0" indent="0">
              <a:buNone/>
            </a:pPr>
            <a:r>
              <a:rPr lang="it-IT" sz="2800" i="1" dirty="0" smtClean="0"/>
              <a:t>      </a:t>
            </a:r>
            <a:r>
              <a:rPr lang="it-IT" sz="2800" i="1" dirty="0" err="1" smtClean="0"/>
              <a:t>MoI</a:t>
            </a:r>
            <a:r>
              <a:rPr lang="it-IT" sz="2800" i="1" dirty="0" smtClean="0"/>
              <a:t>   Memorandum of Information o anche</a:t>
            </a:r>
          </a:p>
          <a:p>
            <a:pPr marL="0" indent="0">
              <a:buNone/>
            </a:pPr>
            <a:r>
              <a:rPr lang="it-IT" sz="2800" i="1" dirty="0" smtClean="0"/>
              <a:t>                MOU Memorandum of </a:t>
            </a:r>
            <a:r>
              <a:rPr lang="it-IT" sz="2800" i="1" dirty="0" err="1" smtClean="0"/>
              <a:t>Understanding</a:t>
            </a:r>
            <a:endParaRPr lang="it-IT" sz="2800" i="1" dirty="0" smtClean="0"/>
          </a:p>
          <a:p>
            <a:pPr marL="0" indent="0">
              <a:buNone/>
            </a:pPr>
            <a:r>
              <a:rPr lang="it-IT" sz="2800" i="1" dirty="0" smtClean="0"/>
              <a:t>      Prospetto Informativo</a:t>
            </a:r>
          </a:p>
          <a:p>
            <a:pPr marL="0" indent="0">
              <a:buNone/>
            </a:pPr>
            <a:endParaRPr lang="it-IT" sz="2800" i="1" dirty="0" smtClean="0"/>
          </a:p>
          <a:p>
            <a:pPr marL="0" indent="0">
              <a:buNone/>
            </a:pPr>
            <a:r>
              <a:rPr lang="it-IT" sz="2800" dirty="0" smtClean="0"/>
              <a:t>Denominazioni diverse ma contenuti simili </a:t>
            </a:r>
            <a:endParaRPr lang="it-IT" sz="2800" dirty="0"/>
          </a:p>
          <a:p>
            <a:pPr marL="0" indent="0">
              <a:buNone/>
            </a:pPr>
            <a:endParaRPr lang="it-IT" i="1" dirty="0" smtClean="0"/>
          </a:p>
          <a:p>
            <a:pPr marL="0" indent="0">
              <a:buNone/>
            </a:pPr>
            <a:endParaRPr lang="it-IT" i="1" dirty="0" smtClean="0"/>
          </a:p>
        </p:txBody>
      </p:sp>
    </p:spTree>
    <p:extLst>
      <p:ext uri="{BB962C8B-B14F-4D97-AF65-F5344CB8AC3E}">
        <p14:creationId xmlns="" xmlns:p14="http://schemas.microsoft.com/office/powerpoint/2010/main" val="620585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r>
              <a:rPr lang="it-IT" sz="3100" dirty="0" smtClean="0"/>
              <a:t>Esame di alcune voci di bilancio</a:t>
            </a:r>
            <a:br>
              <a:rPr lang="it-IT" sz="3100" dirty="0" smtClean="0"/>
            </a:br>
            <a:endParaRPr lang="it-IT" sz="3100" dirty="0"/>
          </a:p>
        </p:txBody>
      </p:sp>
      <p:sp>
        <p:nvSpPr>
          <p:cNvPr id="3" name="Segnaposto contenuto 2"/>
          <p:cNvSpPr>
            <a:spLocks noGrp="1"/>
          </p:cNvSpPr>
          <p:nvPr>
            <p:ph idx="1"/>
          </p:nvPr>
        </p:nvSpPr>
        <p:spPr/>
        <p:txBody>
          <a:bodyPr>
            <a:normAutofit/>
          </a:bodyPr>
          <a:lstStyle/>
          <a:p>
            <a:pPr marL="0" indent="0">
              <a:buNone/>
            </a:pPr>
            <a:r>
              <a:rPr lang="it-IT" sz="2800" dirty="0" smtClean="0"/>
              <a:t>Clienti</a:t>
            </a:r>
            <a:endParaRPr lang="it-IT" sz="2800" dirty="0"/>
          </a:p>
          <a:p>
            <a:pPr marL="0" indent="0">
              <a:buNone/>
            </a:pPr>
            <a:r>
              <a:rPr lang="it-IT" sz="2800" dirty="0" smtClean="0"/>
              <a:t>  procedura di affidamento</a:t>
            </a:r>
          </a:p>
          <a:p>
            <a:pPr marL="0" indent="0">
              <a:buNone/>
            </a:pPr>
            <a:r>
              <a:rPr lang="it-IT" sz="2800" dirty="0"/>
              <a:t> </a:t>
            </a:r>
            <a:r>
              <a:rPr lang="it-IT" sz="2800" dirty="0" smtClean="0"/>
              <a:t> </a:t>
            </a:r>
            <a:r>
              <a:rPr lang="it-IT" sz="2800" dirty="0" err="1" smtClean="0"/>
              <a:t>aging</a:t>
            </a:r>
            <a:r>
              <a:rPr lang="it-IT" sz="2800" dirty="0" smtClean="0"/>
              <a:t>, incassi post data situazione contabile di</a:t>
            </a:r>
          </a:p>
          <a:p>
            <a:pPr marL="0" indent="0">
              <a:buNone/>
            </a:pPr>
            <a:r>
              <a:rPr lang="it-IT" sz="2800" dirty="0"/>
              <a:t> </a:t>
            </a:r>
            <a:r>
              <a:rPr lang="it-IT" sz="2800" dirty="0" smtClean="0"/>
              <a:t>          riferimento</a:t>
            </a:r>
          </a:p>
          <a:p>
            <a:pPr marL="0" indent="0">
              <a:buNone/>
            </a:pPr>
            <a:r>
              <a:rPr lang="it-IT" sz="2800" dirty="0"/>
              <a:t> </a:t>
            </a:r>
            <a:r>
              <a:rPr lang="it-IT" sz="2800" dirty="0" smtClean="0"/>
              <a:t> risultati conferma saldi</a:t>
            </a:r>
          </a:p>
          <a:p>
            <a:pPr marL="0" indent="0">
              <a:buNone/>
            </a:pPr>
            <a:r>
              <a:rPr lang="it-IT" sz="2800" dirty="0"/>
              <a:t> </a:t>
            </a:r>
            <a:r>
              <a:rPr lang="it-IT" sz="2800" dirty="0" smtClean="0"/>
              <a:t> reclami</a:t>
            </a:r>
          </a:p>
          <a:p>
            <a:pPr marL="0" indent="0">
              <a:buNone/>
            </a:pPr>
            <a:r>
              <a:rPr lang="it-IT" sz="2800" dirty="0"/>
              <a:t> </a:t>
            </a:r>
            <a:r>
              <a:rPr lang="it-IT" sz="2800" dirty="0" smtClean="0"/>
              <a:t> garanzie</a:t>
            </a:r>
          </a:p>
          <a:p>
            <a:pPr marL="0" indent="0">
              <a:buNone/>
            </a:pPr>
            <a:r>
              <a:rPr lang="it-IT" sz="2800" dirty="0"/>
              <a:t> </a:t>
            </a:r>
            <a:r>
              <a:rPr lang="it-IT" sz="2800" dirty="0" smtClean="0"/>
              <a:t> premi quantità</a:t>
            </a:r>
          </a:p>
          <a:p>
            <a:pPr marL="0" indent="0">
              <a:buNone/>
            </a:pPr>
            <a:endParaRPr lang="it-IT" dirty="0" smtClean="0"/>
          </a:p>
        </p:txBody>
      </p:sp>
    </p:spTree>
    <p:extLst>
      <p:ext uri="{BB962C8B-B14F-4D97-AF65-F5344CB8AC3E}">
        <p14:creationId xmlns="" xmlns:p14="http://schemas.microsoft.com/office/powerpoint/2010/main" val="18068449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r>
              <a:rPr lang="it-IT" sz="3100" dirty="0" smtClean="0"/>
              <a:t>Esame di alcune voci di bilancio</a:t>
            </a:r>
            <a:br>
              <a:rPr lang="it-IT" sz="3100" dirty="0" smtClean="0"/>
            </a:br>
            <a:endParaRPr lang="it-IT" sz="3100" dirty="0"/>
          </a:p>
        </p:txBody>
      </p:sp>
      <p:sp>
        <p:nvSpPr>
          <p:cNvPr id="3" name="Segnaposto contenuto 2"/>
          <p:cNvSpPr>
            <a:spLocks noGrp="1"/>
          </p:cNvSpPr>
          <p:nvPr>
            <p:ph idx="1"/>
          </p:nvPr>
        </p:nvSpPr>
        <p:spPr/>
        <p:txBody>
          <a:bodyPr>
            <a:normAutofit lnSpcReduction="10000"/>
          </a:bodyPr>
          <a:lstStyle/>
          <a:p>
            <a:pPr marL="0" indent="0">
              <a:buNone/>
            </a:pPr>
            <a:r>
              <a:rPr lang="it-IT" sz="2800" dirty="0" smtClean="0"/>
              <a:t>Imposte</a:t>
            </a:r>
          </a:p>
          <a:p>
            <a:pPr marL="0" indent="0">
              <a:buNone/>
            </a:pPr>
            <a:r>
              <a:rPr lang="it-IT" sz="2800" dirty="0"/>
              <a:t> </a:t>
            </a:r>
            <a:r>
              <a:rPr lang="it-IT" sz="2800" dirty="0" smtClean="0"/>
              <a:t>  </a:t>
            </a:r>
          </a:p>
          <a:p>
            <a:pPr marL="0" indent="0">
              <a:buNone/>
            </a:pPr>
            <a:r>
              <a:rPr lang="it-IT" sz="2800" dirty="0"/>
              <a:t> </a:t>
            </a:r>
            <a:r>
              <a:rPr lang="it-IT" sz="2800" dirty="0" smtClean="0"/>
              <a:t>   situazione esercizi aperti</a:t>
            </a:r>
          </a:p>
          <a:p>
            <a:pPr marL="0" indent="0">
              <a:buNone/>
            </a:pPr>
            <a:r>
              <a:rPr lang="it-IT" sz="2800" dirty="0"/>
              <a:t> </a:t>
            </a:r>
            <a:r>
              <a:rPr lang="it-IT" sz="2800" dirty="0" smtClean="0"/>
              <a:t>   eventuali verifiche </a:t>
            </a:r>
            <a:r>
              <a:rPr lang="it-IT" sz="2800" dirty="0" err="1" smtClean="0"/>
              <a:t>GdF</a:t>
            </a:r>
            <a:r>
              <a:rPr lang="it-IT" sz="2800" dirty="0" smtClean="0"/>
              <a:t> (</a:t>
            </a:r>
            <a:r>
              <a:rPr lang="it-IT" sz="2800" dirty="0" err="1" smtClean="0"/>
              <a:t>pvc</a:t>
            </a:r>
            <a:r>
              <a:rPr lang="it-IT" sz="2800" dirty="0" smtClean="0"/>
              <a:t>), agenzia entrate</a:t>
            </a:r>
          </a:p>
          <a:p>
            <a:pPr marL="0" indent="0">
              <a:buNone/>
            </a:pPr>
            <a:r>
              <a:rPr lang="it-IT" sz="2800" dirty="0"/>
              <a:t> </a:t>
            </a:r>
            <a:r>
              <a:rPr lang="it-IT" sz="2800" dirty="0" smtClean="0"/>
              <a:t>   contenziosi</a:t>
            </a:r>
          </a:p>
          <a:p>
            <a:pPr marL="0" indent="0">
              <a:buNone/>
            </a:pPr>
            <a:r>
              <a:rPr lang="it-IT" sz="2800" dirty="0"/>
              <a:t> </a:t>
            </a:r>
            <a:r>
              <a:rPr lang="it-IT" sz="2800" dirty="0" smtClean="0"/>
              <a:t>   problematiche di gruppo: </a:t>
            </a:r>
            <a:r>
              <a:rPr lang="it-IT" sz="2800" dirty="0" err="1" smtClean="0"/>
              <a:t>tp</a:t>
            </a:r>
            <a:r>
              <a:rPr lang="it-IT" sz="2800" dirty="0" smtClean="0"/>
              <a:t> e/o </a:t>
            </a:r>
            <a:r>
              <a:rPr lang="it-IT" sz="2800" dirty="0" err="1" smtClean="0"/>
              <a:t>esterovestizione</a:t>
            </a:r>
            <a:endParaRPr lang="it-IT" sz="2800" dirty="0" smtClean="0"/>
          </a:p>
          <a:p>
            <a:pPr marL="0" indent="0">
              <a:buNone/>
            </a:pPr>
            <a:r>
              <a:rPr lang="it-IT" sz="2800" dirty="0"/>
              <a:t> </a:t>
            </a:r>
            <a:r>
              <a:rPr lang="it-IT" sz="2800" dirty="0" smtClean="0"/>
              <a:t>   imposte differite</a:t>
            </a:r>
          </a:p>
          <a:p>
            <a:pPr marL="0" indent="0">
              <a:buNone/>
            </a:pPr>
            <a:r>
              <a:rPr lang="it-IT" sz="2800" dirty="0"/>
              <a:t> </a:t>
            </a:r>
            <a:r>
              <a:rPr lang="it-IT" sz="2800" dirty="0" smtClean="0"/>
              <a:t>   imposte indirette</a:t>
            </a:r>
          </a:p>
          <a:p>
            <a:pPr marL="0" indent="0">
              <a:buNone/>
            </a:pPr>
            <a:r>
              <a:rPr lang="it-IT" sz="2800" dirty="0"/>
              <a:t> </a:t>
            </a:r>
            <a:r>
              <a:rPr lang="it-IT" sz="2800" dirty="0" smtClean="0"/>
              <a:t> </a:t>
            </a:r>
          </a:p>
          <a:p>
            <a:pPr marL="0" indent="0">
              <a:buNone/>
            </a:pPr>
            <a:endParaRPr lang="it-IT" dirty="0" smtClean="0"/>
          </a:p>
        </p:txBody>
      </p:sp>
    </p:spTree>
    <p:extLst>
      <p:ext uri="{BB962C8B-B14F-4D97-AF65-F5344CB8AC3E}">
        <p14:creationId xmlns="" xmlns:p14="http://schemas.microsoft.com/office/powerpoint/2010/main" val="370036359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r>
              <a:rPr lang="it-IT" sz="3100" dirty="0" smtClean="0"/>
              <a:t>Esame di alcune voci di bilancio</a:t>
            </a:r>
            <a:endParaRPr lang="it-IT" sz="3100" dirty="0"/>
          </a:p>
        </p:txBody>
      </p:sp>
      <p:sp>
        <p:nvSpPr>
          <p:cNvPr id="3" name="Segnaposto contenuto 2"/>
          <p:cNvSpPr>
            <a:spLocks noGrp="1"/>
          </p:cNvSpPr>
          <p:nvPr>
            <p:ph idx="1"/>
          </p:nvPr>
        </p:nvSpPr>
        <p:spPr/>
        <p:txBody>
          <a:bodyPr>
            <a:normAutofit fontScale="70000" lnSpcReduction="20000"/>
          </a:bodyPr>
          <a:lstStyle/>
          <a:p>
            <a:pPr marL="0" indent="0">
              <a:buNone/>
            </a:pPr>
            <a:r>
              <a:rPr lang="it-IT" dirty="0" smtClean="0"/>
              <a:t>Passività (e attività) potenziali</a:t>
            </a:r>
          </a:p>
          <a:p>
            <a:pPr marL="0" indent="0">
              <a:buNone/>
            </a:pPr>
            <a:r>
              <a:rPr lang="it-IT" sz="2800" dirty="0" smtClean="0"/>
              <a:t>le procedure di  FDD devono  identificare le passività potenziali.</a:t>
            </a:r>
          </a:p>
          <a:p>
            <a:pPr marL="0" indent="0">
              <a:buNone/>
            </a:pPr>
            <a:endParaRPr lang="it-IT" sz="2800" dirty="0" smtClean="0"/>
          </a:p>
          <a:p>
            <a:pPr marL="0" indent="0">
              <a:buNone/>
            </a:pPr>
            <a:r>
              <a:rPr lang="it-IT" sz="2800" dirty="0"/>
              <a:t>  </a:t>
            </a:r>
            <a:r>
              <a:rPr lang="it-IT" sz="2800" dirty="0" smtClean="0"/>
              <a:t> si chiede ai legali l’aggiornamento della situazione del</a:t>
            </a:r>
          </a:p>
          <a:p>
            <a:pPr marL="0" indent="0">
              <a:buNone/>
            </a:pPr>
            <a:r>
              <a:rPr lang="it-IT" sz="2800" dirty="0"/>
              <a:t> </a:t>
            </a:r>
            <a:r>
              <a:rPr lang="it-IT" sz="2800" dirty="0" smtClean="0"/>
              <a:t>      contenzioso ad essi assegnato (fiscale, personale, </a:t>
            </a:r>
          </a:p>
          <a:p>
            <a:pPr marL="0" indent="0">
              <a:buNone/>
            </a:pPr>
            <a:r>
              <a:rPr lang="it-IT" sz="2800" dirty="0"/>
              <a:t> </a:t>
            </a:r>
            <a:r>
              <a:rPr lang="it-IT" sz="2800" dirty="0" smtClean="0"/>
              <a:t>      contestazioni clienti…),</a:t>
            </a:r>
          </a:p>
          <a:p>
            <a:pPr marL="0" indent="0">
              <a:buNone/>
            </a:pPr>
            <a:r>
              <a:rPr lang="it-IT" sz="2800" dirty="0"/>
              <a:t> </a:t>
            </a:r>
            <a:r>
              <a:rPr lang="it-IT" sz="2800" dirty="0" smtClean="0"/>
              <a:t>  penali contrattuali   </a:t>
            </a:r>
          </a:p>
          <a:p>
            <a:pPr marL="0" indent="0">
              <a:buNone/>
            </a:pPr>
            <a:r>
              <a:rPr lang="it-IT" sz="2800" dirty="0"/>
              <a:t> </a:t>
            </a:r>
            <a:r>
              <a:rPr lang="it-IT" sz="2800" dirty="0" smtClean="0"/>
              <a:t>  verifiche dei fondi rischi:</a:t>
            </a:r>
          </a:p>
          <a:p>
            <a:pPr marL="0" indent="0">
              <a:buNone/>
            </a:pPr>
            <a:r>
              <a:rPr lang="it-IT" sz="2800" dirty="0"/>
              <a:t> </a:t>
            </a:r>
            <a:r>
              <a:rPr lang="it-IT" sz="2800" dirty="0" smtClean="0"/>
              <a:t>       garanzia</a:t>
            </a:r>
          </a:p>
          <a:p>
            <a:pPr marL="0" indent="0">
              <a:buNone/>
            </a:pPr>
            <a:r>
              <a:rPr lang="it-IT" sz="2800" dirty="0"/>
              <a:t> </a:t>
            </a:r>
            <a:r>
              <a:rPr lang="it-IT" sz="2800" dirty="0" smtClean="0"/>
              <a:t>       pensioni integrative</a:t>
            </a:r>
          </a:p>
          <a:p>
            <a:pPr marL="0" indent="0">
              <a:buNone/>
            </a:pPr>
            <a:r>
              <a:rPr lang="it-IT" sz="2800" dirty="0"/>
              <a:t> </a:t>
            </a:r>
            <a:r>
              <a:rPr lang="it-IT" sz="2800" dirty="0" smtClean="0"/>
              <a:t>       assistenza medica</a:t>
            </a:r>
          </a:p>
          <a:p>
            <a:pPr marL="0" indent="0">
              <a:buNone/>
            </a:pPr>
            <a:r>
              <a:rPr lang="it-IT" sz="2800" dirty="0"/>
              <a:t> </a:t>
            </a:r>
            <a:r>
              <a:rPr lang="it-IT" sz="2800" dirty="0" smtClean="0"/>
              <a:t>  </a:t>
            </a:r>
          </a:p>
          <a:p>
            <a:pPr marL="0" indent="0">
              <a:buNone/>
            </a:pPr>
            <a:r>
              <a:rPr lang="it-IT" sz="2800" dirty="0"/>
              <a:t> </a:t>
            </a:r>
            <a:r>
              <a:rPr lang="it-IT" sz="2800" dirty="0" smtClean="0"/>
              <a:t> </a:t>
            </a:r>
          </a:p>
          <a:p>
            <a:pPr marL="0" indent="0">
              <a:buNone/>
            </a:pPr>
            <a:r>
              <a:rPr lang="it-IT" dirty="0" smtClean="0"/>
              <a:t>  </a:t>
            </a:r>
          </a:p>
        </p:txBody>
      </p:sp>
    </p:spTree>
    <p:extLst>
      <p:ext uri="{BB962C8B-B14F-4D97-AF65-F5344CB8AC3E}">
        <p14:creationId xmlns="" xmlns:p14="http://schemas.microsoft.com/office/powerpoint/2010/main" val="360136341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r>
              <a:rPr lang="it-IT" sz="3100" dirty="0" smtClean="0"/>
              <a:t>Esame di alcune voci di bilancio</a:t>
            </a:r>
            <a:br>
              <a:rPr lang="it-IT" sz="3100" dirty="0" smtClean="0"/>
            </a:br>
            <a:endParaRPr lang="it-IT" sz="3100" dirty="0"/>
          </a:p>
        </p:txBody>
      </p:sp>
      <p:sp>
        <p:nvSpPr>
          <p:cNvPr id="3" name="Segnaposto contenuto 2"/>
          <p:cNvSpPr>
            <a:spLocks noGrp="1"/>
          </p:cNvSpPr>
          <p:nvPr>
            <p:ph idx="1"/>
          </p:nvPr>
        </p:nvSpPr>
        <p:spPr/>
        <p:txBody>
          <a:bodyPr>
            <a:normAutofit/>
          </a:bodyPr>
          <a:lstStyle/>
          <a:p>
            <a:pPr marL="0" indent="0">
              <a:buNone/>
            </a:pPr>
            <a:endParaRPr lang="it-IT" sz="2800" dirty="0" smtClean="0"/>
          </a:p>
          <a:p>
            <a:pPr marL="0" indent="0">
              <a:buNone/>
            </a:pPr>
            <a:r>
              <a:rPr lang="it-IT" dirty="0" smtClean="0"/>
              <a:t>Capitale</a:t>
            </a:r>
          </a:p>
          <a:p>
            <a:pPr marL="0" indent="0">
              <a:buNone/>
            </a:pPr>
            <a:r>
              <a:rPr lang="it-IT" dirty="0"/>
              <a:t> </a:t>
            </a:r>
            <a:r>
              <a:rPr lang="it-IT" dirty="0" smtClean="0"/>
              <a:t>   </a:t>
            </a:r>
          </a:p>
          <a:p>
            <a:pPr marL="0" indent="0">
              <a:buNone/>
            </a:pPr>
            <a:r>
              <a:rPr lang="it-IT" dirty="0"/>
              <a:t> </a:t>
            </a:r>
            <a:r>
              <a:rPr lang="it-IT" dirty="0" smtClean="0"/>
              <a:t>   </a:t>
            </a:r>
            <a:r>
              <a:rPr lang="it-IT" sz="2800" dirty="0" smtClean="0"/>
              <a:t>titolarità delle azioni, patti parasociali, vincoli ……</a:t>
            </a:r>
            <a:endParaRPr lang="it-IT" dirty="0" smtClean="0"/>
          </a:p>
        </p:txBody>
      </p:sp>
    </p:spTree>
    <p:extLst>
      <p:ext uri="{BB962C8B-B14F-4D97-AF65-F5344CB8AC3E}">
        <p14:creationId xmlns="" xmlns:p14="http://schemas.microsoft.com/office/powerpoint/2010/main" val="268313325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r>
              <a:rPr lang="it-IT" sz="3100" dirty="0" smtClean="0"/>
              <a:t>Esame di alcune voci di bilancio</a:t>
            </a:r>
            <a:br>
              <a:rPr lang="it-IT" sz="3100" dirty="0" smtClean="0"/>
            </a:br>
            <a:endParaRPr lang="it-IT" sz="3100" dirty="0"/>
          </a:p>
        </p:txBody>
      </p:sp>
      <p:sp>
        <p:nvSpPr>
          <p:cNvPr id="3" name="Segnaposto contenuto 2"/>
          <p:cNvSpPr>
            <a:spLocks noGrp="1"/>
          </p:cNvSpPr>
          <p:nvPr>
            <p:ph idx="1"/>
          </p:nvPr>
        </p:nvSpPr>
        <p:spPr/>
        <p:txBody>
          <a:bodyPr>
            <a:normAutofit lnSpcReduction="10000"/>
          </a:bodyPr>
          <a:lstStyle/>
          <a:p>
            <a:pPr marL="0" indent="0">
              <a:buNone/>
            </a:pPr>
            <a:endParaRPr lang="it-IT" sz="2800" dirty="0" smtClean="0"/>
          </a:p>
          <a:p>
            <a:pPr marL="0" indent="0">
              <a:buNone/>
            </a:pPr>
            <a:r>
              <a:rPr lang="it-IT" dirty="0" smtClean="0"/>
              <a:t>Consolidamento</a:t>
            </a:r>
          </a:p>
          <a:p>
            <a:pPr marL="0" indent="0">
              <a:buNone/>
            </a:pPr>
            <a:r>
              <a:rPr lang="it-IT" dirty="0"/>
              <a:t> </a:t>
            </a:r>
            <a:r>
              <a:rPr lang="it-IT" dirty="0" smtClean="0"/>
              <a:t>   </a:t>
            </a:r>
            <a:r>
              <a:rPr lang="it-IT" sz="2800" dirty="0" smtClean="0"/>
              <a:t>Verifiche delle procedure </a:t>
            </a:r>
          </a:p>
          <a:p>
            <a:pPr marL="0" indent="0">
              <a:buNone/>
            </a:pPr>
            <a:endParaRPr lang="it-IT" sz="2800" dirty="0" smtClean="0"/>
          </a:p>
          <a:p>
            <a:pPr marL="0" indent="0">
              <a:buNone/>
            </a:pPr>
            <a:r>
              <a:rPr lang="it-IT" sz="2800" b="1" dirty="0"/>
              <a:t> </a:t>
            </a:r>
            <a:r>
              <a:rPr lang="it-IT" sz="2800" b="1" dirty="0" smtClean="0"/>
              <a:t>   L’eliminazione degli utili non conseguiti</a:t>
            </a:r>
          </a:p>
          <a:p>
            <a:pPr marL="0" indent="0">
              <a:buNone/>
            </a:pPr>
            <a:r>
              <a:rPr lang="it-IT" sz="2800" b="1" dirty="0"/>
              <a:t> </a:t>
            </a:r>
            <a:r>
              <a:rPr lang="it-IT" sz="2800" b="1" dirty="0" smtClean="0"/>
              <a:t>   ( profit in stock, utile su conferimenti ecc.)</a:t>
            </a:r>
          </a:p>
          <a:p>
            <a:pPr marL="0" indent="0">
              <a:buNone/>
            </a:pPr>
            <a:endParaRPr lang="it-IT" sz="2800" b="1" dirty="0"/>
          </a:p>
          <a:p>
            <a:pPr marL="0" indent="0">
              <a:buNone/>
            </a:pPr>
            <a:r>
              <a:rPr lang="it-IT" sz="2800" b="1" dirty="0" smtClean="0"/>
              <a:t>    Saldi infra-gruppo in SP e CE</a:t>
            </a:r>
          </a:p>
          <a:p>
            <a:pPr marL="0" indent="0">
              <a:buNone/>
            </a:pPr>
            <a:r>
              <a:rPr lang="it-IT" dirty="0"/>
              <a:t> </a:t>
            </a:r>
            <a:r>
              <a:rPr lang="it-IT" dirty="0" smtClean="0"/>
              <a:t>   </a:t>
            </a:r>
          </a:p>
        </p:txBody>
      </p:sp>
    </p:spTree>
    <p:extLst>
      <p:ext uri="{BB962C8B-B14F-4D97-AF65-F5344CB8AC3E}">
        <p14:creationId xmlns="" xmlns:p14="http://schemas.microsoft.com/office/powerpoint/2010/main" val="344383834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r>
              <a:rPr lang="it-IT" sz="3100" dirty="0" smtClean="0"/>
              <a:t>Esame di alcune voci di bilancio</a:t>
            </a:r>
            <a:br>
              <a:rPr lang="it-IT" sz="3100" dirty="0" smtClean="0"/>
            </a:br>
            <a:endParaRPr lang="it-IT" sz="3100" dirty="0"/>
          </a:p>
        </p:txBody>
      </p:sp>
      <p:sp>
        <p:nvSpPr>
          <p:cNvPr id="3" name="Segnaposto contenuto 2"/>
          <p:cNvSpPr>
            <a:spLocks noGrp="1"/>
          </p:cNvSpPr>
          <p:nvPr>
            <p:ph idx="1"/>
          </p:nvPr>
        </p:nvSpPr>
        <p:spPr/>
        <p:txBody>
          <a:bodyPr>
            <a:normAutofit fontScale="25000" lnSpcReduction="20000"/>
          </a:bodyPr>
          <a:lstStyle/>
          <a:p>
            <a:pPr marL="0" indent="0">
              <a:buNone/>
            </a:pPr>
            <a:r>
              <a:rPr lang="it-IT" sz="6000" dirty="0" smtClean="0">
                <a:latin typeface="Arial" panose="020B0604020202020204" pitchFamily="34" charset="0"/>
                <a:cs typeface="Arial" panose="020B0604020202020204" pitchFamily="34" charset="0"/>
              </a:rPr>
              <a:t>    </a:t>
            </a:r>
            <a:r>
              <a:rPr lang="it-IT" sz="8000" dirty="0">
                <a:latin typeface="Arial" panose="020B0604020202020204" pitchFamily="34" charset="0"/>
                <a:cs typeface="Arial" panose="020B0604020202020204" pitchFamily="34" charset="0"/>
              </a:rPr>
              <a:t>Relazione FDD</a:t>
            </a:r>
          </a:p>
          <a:p>
            <a:pPr marL="0" indent="0">
              <a:buNone/>
            </a:pPr>
            <a:endParaRPr lang="it-IT" sz="8000" dirty="0">
              <a:latin typeface="Arial" panose="020B0604020202020204" pitchFamily="34" charset="0"/>
              <a:cs typeface="Arial" panose="020B0604020202020204" pitchFamily="34" charset="0"/>
            </a:endParaRPr>
          </a:p>
          <a:p>
            <a:pPr marL="0" indent="0">
              <a:buNone/>
            </a:pPr>
            <a:r>
              <a:rPr lang="it-IT" sz="8000" dirty="0">
                <a:latin typeface="Arial" panose="020B0604020202020204" pitchFamily="34" charset="0"/>
                <a:cs typeface="Arial" panose="020B0604020202020204" pitchFamily="34" charset="0"/>
              </a:rPr>
              <a:t>   </a:t>
            </a:r>
            <a:r>
              <a:rPr lang="it-IT" sz="8000" dirty="0" smtClean="0">
                <a:latin typeface="Arial" panose="020B0604020202020204" pitchFamily="34" charset="0"/>
                <a:cs typeface="Arial" panose="020B0604020202020204" pitchFamily="34" charset="0"/>
              </a:rPr>
              <a:t>   riporta</a:t>
            </a:r>
            <a:r>
              <a:rPr lang="it-IT" sz="8000" dirty="0">
                <a:latin typeface="Arial" panose="020B0604020202020204" pitchFamily="34" charset="0"/>
                <a:cs typeface="Arial" panose="020B0604020202020204" pitchFamily="34" charset="0"/>
              </a:rPr>
              <a:t>:</a:t>
            </a:r>
          </a:p>
          <a:p>
            <a:pPr marL="0" indent="0">
              <a:buNone/>
            </a:pPr>
            <a:endParaRPr lang="it-IT" sz="8000" dirty="0">
              <a:latin typeface="Arial" panose="020B0604020202020204" pitchFamily="34" charset="0"/>
              <a:cs typeface="Arial" panose="020B0604020202020204" pitchFamily="34" charset="0"/>
            </a:endParaRPr>
          </a:p>
          <a:p>
            <a:pPr marL="0" indent="0">
              <a:buNone/>
            </a:pPr>
            <a:r>
              <a:rPr lang="it-IT" sz="8000" dirty="0">
                <a:latin typeface="Arial" panose="020B0604020202020204" pitchFamily="34" charset="0"/>
                <a:cs typeface="Arial" panose="020B0604020202020204" pitchFamily="34" charset="0"/>
              </a:rPr>
              <a:t> verifiche effettuate e loro estensione (allegato lettera </a:t>
            </a:r>
          </a:p>
          <a:p>
            <a:pPr marL="0" indent="0">
              <a:buNone/>
            </a:pPr>
            <a:r>
              <a:rPr lang="it-IT" sz="8000" dirty="0">
                <a:latin typeface="Arial" panose="020B0604020202020204" pitchFamily="34" charset="0"/>
                <a:cs typeface="Arial" panose="020B0604020202020204" pitchFamily="34" charset="0"/>
              </a:rPr>
              <a:t>       di incarico)</a:t>
            </a:r>
          </a:p>
          <a:p>
            <a:pPr marL="0" indent="0">
              <a:buNone/>
            </a:pPr>
            <a:r>
              <a:rPr lang="it-IT" sz="8000" dirty="0">
                <a:latin typeface="Arial" panose="020B0604020202020204" pitchFamily="34" charset="0"/>
                <a:cs typeface="Arial" panose="020B0604020202020204" pitchFamily="34" charset="0"/>
              </a:rPr>
              <a:t> commenti sui risultati del lavoro in particolare una parte informativa su  </a:t>
            </a:r>
          </a:p>
          <a:p>
            <a:pPr marL="0" indent="0">
              <a:buNone/>
            </a:pPr>
            <a:r>
              <a:rPr lang="it-IT" sz="8000" dirty="0">
                <a:latin typeface="Arial" panose="020B0604020202020204" pitchFamily="34" charset="0"/>
                <a:cs typeface="Arial" panose="020B0604020202020204" pitchFamily="34" charset="0"/>
              </a:rPr>
              <a:t>    </a:t>
            </a:r>
          </a:p>
          <a:p>
            <a:pPr marL="0" indent="0">
              <a:buNone/>
            </a:pPr>
            <a:endParaRPr lang="it-IT" sz="8000" dirty="0">
              <a:latin typeface="Arial" panose="020B0604020202020204" pitchFamily="34" charset="0"/>
              <a:cs typeface="Arial" panose="020B0604020202020204" pitchFamily="34" charset="0"/>
            </a:endParaRPr>
          </a:p>
          <a:p>
            <a:pPr marL="0" indent="0">
              <a:buNone/>
            </a:pPr>
            <a:r>
              <a:rPr lang="it-IT" sz="8000" dirty="0">
                <a:latin typeface="Arial" panose="020B0604020202020204" pitchFamily="34" charset="0"/>
                <a:cs typeface="Arial" panose="020B0604020202020204" pitchFamily="34" charset="0"/>
              </a:rPr>
              <a:t>           Svolgimento del business (vendite, prodotti, investimenti…..)</a:t>
            </a:r>
          </a:p>
          <a:p>
            <a:pPr marL="0" indent="0">
              <a:buNone/>
            </a:pPr>
            <a:r>
              <a:rPr lang="it-IT" sz="8000" dirty="0">
                <a:latin typeface="Arial" panose="020B0604020202020204" pitchFamily="34" charset="0"/>
                <a:cs typeface="Arial" panose="020B0604020202020204" pitchFamily="34" charset="0"/>
              </a:rPr>
              <a:t>           </a:t>
            </a:r>
            <a:r>
              <a:rPr lang="it-IT" sz="8000" dirty="0" err="1">
                <a:latin typeface="Arial" panose="020B0604020202020204" pitchFamily="34" charset="0"/>
                <a:cs typeface="Arial" panose="020B0604020202020204" pitchFamily="34" charset="0"/>
              </a:rPr>
              <a:t>Kpi</a:t>
            </a:r>
            <a:r>
              <a:rPr lang="it-IT" sz="8000" dirty="0">
                <a:latin typeface="Arial" panose="020B0604020202020204" pitchFamily="34" charset="0"/>
                <a:cs typeface="Arial" panose="020B0604020202020204" pitchFamily="34" charset="0"/>
              </a:rPr>
              <a:t>,  benchmark, rischi</a:t>
            </a:r>
          </a:p>
          <a:p>
            <a:pPr marL="0" indent="0">
              <a:buNone/>
            </a:pPr>
            <a:r>
              <a:rPr lang="it-IT" sz="8000" dirty="0">
                <a:latin typeface="Arial" panose="020B0604020202020204" pitchFamily="34" charset="0"/>
                <a:cs typeface="Arial" panose="020B0604020202020204" pitchFamily="34" charset="0"/>
              </a:rPr>
              <a:t>           Informazioni e valutazione dei sistemi di controllo interno, </a:t>
            </a:r>
            <a:endParaRPr lang="it-IT" sz="8000" dirty="0" smtClean="0">
              <a:latin typeface="Arial" panose="020B0604020202020204" pitchFamily="34" charset="0"/>
              <a:cs typeface="Arial" panose="020B0604020202020204" pitchFamily="34" charset="0"/>
            </a:endParaRPr>
          </a:p>
          <a:p>
            <a:pPr marL="0" indent="0">
              <a:buNone/>
            </a:pPr>
            <a:r>
              <a:rPr lang="it-IT" sz="8000" dirty="0">
                <a:latin typeface="Arial" panose="020B0604020202020204" pitchFamily="34" charset="0"/>
                <a:cs typeface="Arial" panose="020B0604020202020204" pitchFamily="34" charset="0"/>
              </a:rPr>
              <a:t> </a:t>
            </a:r>
            <a:r>
              <a:rPr lang="it-IT" sz="8000" dirty="0" smtClean="0">
                <a:latin typeface="Arial" panose="020B0604020202020204" pitchFamily="34" charset="0"/>
                <a:cs typeface="Arial" panose="020B0604020202020204" pitchFamily="34" charset="0"/>
              </a:rPr>
              <a:t>                gestione </a:t>
            </a:r>
          </a:p>
          <a:p>
            <a:pPr marL="0" indent="0">
              <a:buNone/>
            </a:pPr>
            <a:endParaRPr lang="it-IT" sz="8000" dirty="0">
              <a:latin typeface="Arial" panose="020B0604020202020204" pitchFamily="34" charset="0"/>
              <a:cs typeface="Arial" panose="020B0604020202020204" pitchFamily="34" charset="0"/>
            </a:endParaRPr>
          </a:p>
          <a:p>
            <a:pPr marL="0" indent="0">
              <a:buNone/>
            </a:pPr>
            <a:endParaRPr lang="it-IT" sz="8000" dirty="0" smtClean="0">
              <a:latin typeface="Arial" panose="020B0604020202020204" pitchFamily="34" charset="0"/>
              <a:cs typeface="Arial" panose="020B0604020202020204" pitchFamily="34" charset="0"/>
            </a:endParaRPr>
          </a:p>
          <a:p>
            <a:pPr marL="0" indent="0">
              <a:buNone/>
            </a:pPr>
            <a:r>
              <a:rPr lang="it-IT" sz="8000" dirty="0">
                <a:latin typeface="Arial" panose="020B0604020202020204" pitchFamily="34" charset="0"/>
                <a:cs typeface="Arial" panose="020B0604020202020204" pitchFamily="34" charset="0"/>
              </a:rPr>
              <a:t> </a:t>
            </a:r>
            <a:endParaRPr lang="it-IT" sz="8000" dirty="0" smtClean="0">
              <a:latin typeface="Arial" panose="020B0604020202020204" pitchFamily="34" charset="0"/>
              <a:cs typeface="Arial" panose="020B0604020202020204" pitchFamily="34" charset="0"/>
            </a:endParaRPr>
          </a:p>
          <a:p>
            <a:pPr marL="0" indent="0">
              <a:buNone/>
            </a:pPr>
            <a:r>
              <a:rPr lang="it-IT" sz="2400" dirty="0"/>
              <a:t> </a:t>
            </a:r>
            <a:endParaRPr lang="it-IT" sz="2400" dirty="0" smtClean="0"/>
          </a:p>
          <a:p>
            <a:pPr marL="0" indent="0">
              <a:buNone/>
            </a:pPr>
            <a:r>
              <a:rPr lang="it-IT" sz="2400" dirty="0"/>
              <a:t> </a:t>
            </a:r>
            <a:endParaRPr lang="it-IT" sz="2400" dirty="0" smtClean="0"/>
          </a:p>
        </p:txBody>
      </p:sp>
    </p:spTree>
    <p:extLst>
      <p:ext uri="{BB962C8B-B14F-4D97-AF65-F5344CB8AC3E}">
        <p14:creationId xmlns="" xmlns:p14="http://schemas.microsoft.com/office/powerpoint/2010/main" val="340967686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r>
              <a:rPr lang="it-IT" sz="3100" dirty="0" smtClean="0"/>
              <a:t>Esame di alcune voci di bilancio</a:t>
            </a:r>
            <a:br>
              <a:rPr lang="it-IT" sz="3100" dirty="0" smtClean="0"/>
            </a:br>
            <a:endParaRPr lang="it-IT" sz="3100" dirty="0"/>
          </a:p>
        </p:txBody>
      </p:sp>
      <p:sp>
        <p:nvSpPr>
          <p:cNvPr id="3" name="Segnaposto contenuto 2"/>
          <p:cNvSpPr>
            <a:spLocks noGrp="1"/>
          </p:cNvSpPr>
          <p:nvPr>
            <p:ph idx="1"/>
          </p:nvPr>
        </p:nvSpPr>
        <p:spPr/>
        <p:txBody>
          <a:bodyPr>
            <a:normAutofit lnSpcReduction="10000"/>
          </a:bodyPr>
          <a:lstStyle/>
          <a:p>
            <a:pPr marL="0" indent="0">
              <a:buNone/>
            </a:pPr>
            <a:r>
              <a:rPr lang="it-IT" sz="2800" dirty="0" smtClean="0"/>
              <a:t>Relazione FDD…….  </a:t>
            </a:r>
          </a:p>
          <a:p>
            <a:pPr marL="0" indent="0">
              <a:buNone/>
            </a:pPr>
            <a:endParaRPr lang="it-IT" sz="2800" dirty="0" smtClean="0"/>
          </a:p>
          <a:p>
            <a:pPr marL="0" indent="0">
              <a:buNone/>
            </a:pPr>
            <a:r>
              <a:rPr lang="it-IT" sz="2800" dirty="0" smtClean="0"/>
              <a:t>        </a:t>
            </a:r>
            <a:r>
              <a:rPr lang="it-IT" sz="2800" dirty="0"/>
              <a:t>rettifiche alle voci di bilancio (SP e CE)</a:t>
            </a:r>
          </a:p>
          <a:p>
            <a:pPr marL="0" indent="0">
              <a:buNone/>
            </a:pPr>
            <a:r>
              <a:rPr lang="it-IT" sz="2800" dirty="0" smtClean="0"/>
              <a:t>        </a:t>
            </a:r>
            <a:r>
              <a:rPr lang="it-IT" sz="2800" dirty="0"/>
              <a:t>situazione patrimoniale e finanziaria rettificata</a:t>
            </a:r>
          </a:p>
          <a:p>
            <a:pPr marL="0" indent="0">
              <a:buNone/>
            </a:pPr>
            <a:r>
              <a:rPr lang="it-IT" sz="2800" dirty="0"/>
              <a:t> </a:t>
            </a:r>
            <a:r>
              <a:rPr lang="it-IT" sz="2800" dirty="0" smtClean="0"/>
              <a:t>       risultato normalizzato</a:t>
            </a:r>
          </a:p>
          <a:p>
            <a:pPr marL="0" indent="0">
              <a:buNone/>
            </a:pPr>
            <a:endParaRPr lang="it-IT" sz="2800" dirty="0"/>
          </a:p>
          <a:p>
            <a:pPr marL="0" indent="0">
              <a:buNone/>
            </a:pPr>
            <a:r>
              <a:rPr lang="it-IT" sz="2800" dirty="0" smtClean="0"/>
              <a:t>   </a:t>
            </a:r>
            <a:r>
              <a:rPr lang="it-IT" sz="2800" dirty="0" smtClean="0">
                <a:latin typeface="+mj-lt"/>
              </a:rPr>
              <a:t>Conclusioni con </a:t>
            </a:r>
            <a:r>
              <a:rPr lang="it-IT" sz="2800" dirty="0">
                <a:latin typeface="+mj-lt"/>
                <a:cs typeface="Arial" panose="020B0604020202020204" pitchFamily="34" charset="0"/>
              </a:rPr>
              <a:t> eventuali raccomandazioni per SPA </a:t>
            </a:r>
          </a:p>
          <a:p>
            <a:pPr marL="0" indent="0">
              <a:buNone/>
            </a:pPr>
            <a:endParaRPr lang="it-IT" sz="2400" dirty="0">
              <a:latin typeface="+mj-lt"/>
            </a:endParaRPr>
          </a:p>
          <a:p>
            <a:pPr marL="0" indent="0">
              <a:buNone/>
            </a:pPr>
            <a:r>
              <a:rPr lang="it-IT" sz="2400" dirty="0"/>
              <a:t>  </a:t>
            </a:r>
          </a:p>
          <a:p>
            <a:pPr marL="0" indent="0">
              <a:buNone/>
            </a:pPr>
            <a:r>
              <a:rPr lang="it-IT" sz="2400" dirty="0"/>
              <a:t> </a:t>
            </a:r>
            <a:endParaRPr lang="it-IT" sz="2400" dirty="0" smtClean="0"/>
          </a:p>
        </p:txBody>
      </p:sp>
    </p:spTree>
    <p:extLst>
      <p:ext uri="{BB962C8B-B14F-4D97-AF65-F5344CB8AC3E}">
        <p14:creationId xmlns="" xmlns:p14="http://schemas.microsoft.com/office/powerpoint/2010/main" val="397307324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FINANCIAL DUE DILIGENCE</a:t>
            </a:r>
            <a:br>
              <a:rPr lang="it-IT" dirty="0" smtClean="0"/>
            </a:br>
            <a:endParaRPr lang="it-IT" sz="3100" dirty="0"/>
          </a:p>
        </p:txBody>
      </p:sp>
      <p:sp>
        <p:nvSpPr>
          <p:cNvPr id="3" name="Segnaposto contenuto 2"/>
          <p:cNvSpPr>
            <a:spLocks noGrp="1"/>
          </p:cNvSpPr>
          <p:nvPr>
            <p:ph idx="1"/>
          </p:nvPr>
        </p:nvSpPr>
        <p:spPr/>
        <p:txBody>
          <a:bodyPr>
            <a:normAutofit fontScale="92500" lnSpcReduction="20000"/>
          </a:bodyPr>
          <a:lstStyle/>
          <a:p>
            <a:pPr marL="0" indent="0">
              <a:buNone/>
            </a:pPr>
            <a:endParaRPr lang="it-IT" sz="2400" dirty="0" smtClean="0"/>
          </a:p>
          <a:p>
            <a:pPr marL="0" indent="0">
              <a:buNone/>
            </a:pPr>
            <a:r>
              <a:rPr lang="it-IT" sz="2600" dirty="0" smtClean="0"/>
              <a:t>Utilizzo dei risultati delle DD</a:t>
            </a:r>
          </a:p>
          <a:p>
            <a:pPr marL="0" indent="0">
              <a:buNone/>
            </a:pPr>
            <a:endParaRPr lang="it-IT" sz="2600" dirty="0"/>
          </a:p>
          <a:p>
            <a:pPr marL="0" indent="0">
              <a:buNone/>
            </a:pPr>
            <a:r>
              <a:rPr lang="it-IT" sz="2600" dirty="0" smtClean="0"/>
              <a:t>       elaborazione piano</a:t>
            </a:r>
          </a:p>
          <a:p>
            <a:pPr marL="0" indent="0">
              <a:buNone/>
            </a:pPr>
            <a:r>
              <a:rPr lang="it-IT" sz="2600" dirty="0"/>
              <a:t> </a:t>
            </a:r>
            <a:r>
              <a:rPr lang="it-IT" sz="2600" dirty="0" smtClean="0"/>
              <a:t>      lavori propedeutici quotazione e preparazione prospetto</a:t>
            </a:r>
          </a:p>
          <a:p>
            <a:pPr marL="0" indent="0">
              <a:buNone/>
            </a:pPr>
            <a:r>
              <a:rPr lang="it-IT" sz="2600" dirty="0"/>
              <a:t> </a:t>
            </a:r>
            <a:r>
              <a:rPr lang="it-IT" sz="2600" dirty="0" smtClean="0"/>
              <a:t>      attestazioni e /o  pareri esperti ex </a:t>
            </a:r>
            <a:r>
              <a:rPr lang="it-IT" sz="2600" dirty="0" err="1" smtClean="0"/>
              <a:t>lege</a:t>
            </a:r>
            <a:endParaRPr lang="it-IT" sz="2600" dirty="0" smtClean="0"/>
          </a:p>
          <a:p>
            <a:pPr marL="0" indent="0">
              <a:buNone/>
            </a:pPr>
            <a:r>
              <a:rPr lang="it-IT" sz="2600" dirty="0"/>
              <a:t> </a:t>
            </a:r>
            <a:r>
              <a:rPr lang="it-IT" sz="2600" dirty="0" smtClean="0"/>
              <a:t>      formulazione offerte </a:t>
            </a:r>
            <a:r>
              <a:rPr lang="it-IT" sz="2600" dirty="0" err="1" smtClean="0"/>
              <a:t>binding</a:t>
            </a:r>
            <a:r>
              <a:rPr lang="it-IT" sz="2600" dirty="0" smtClean="0"/>
              <a:t> e SPA</a:t>
            </a:r>
          </a:p>
          <a:p>
            <a:pPr marL="0" indent="0">
              <a:buNone/>
            </a:pPr>
            <a:r>
              <a:rPr lang="it-IT" sz="2600" dirty="0"/>
              <a:t> </a:t>
            </a:r>
            <a:r>
              <a:rPr lang="it-IT" sz="2600" dirty="0" smtClean="0"/>
              <a:t>      contabilizzazione  (PPA, fusione)</a:t>
            </a:r>
          </a:p>
          <a:p>
            <a:pPr marL="0" indent="0">
              <a:buNone/>
            </a:pPr>
            <a:r>
              <a:rPr lang="it-IT" sz="2600" dirty="0"/>
              <a:t> </a:t>
            </a:r>
            <a:r>
              <a:rPr lang="it-IT" sz="2600" dirty="0" smtClean="0"/>
              <a:t>      ……..</a:t>
            </a:r>
          </a:p>
          <a:p>
            <a:pPr marL="0" indent="0">
              <a:buNone/>
            </a:pPr>
            <a:r>
              <a:rPr lang="it-IT" sz="2600" dirty="0"/>
              <a:t> </a:t>
            </a:r>
            <a:r>
              <a:rPr lang="it-IT" sz="2600" dirty="0" smtClean="0"/>
              <a:t>      rating</a:t>
            </a:r>
          </a:p>
          <a:p>
            <a:pPr marL="0" indent="0">
              <a:buNone/>
            </a:pPr>
            <a:r>
              <a:rPr lang="it-IT" sz="2600" dirty="0"/>
              <a:t> </a:t>
            </a:r>
            <a:r>
              <a:rPr lang="it-IT" sz="2600" dirty="0" smtClean="0"/>
              <a:t>      cartolarizzazioni</a:t>
            </a:r>
          </a:p>
          <a:p>
            <a:pPr marL="0" indent="0">
              <a:buNone/>
            </a:pPr>
            <a:r>
              <a:rPr lang="it-IT" sz="2600" dirty="0"/>
              <a:t> </a:t>
            </a:r>
            <a:r>
              <a:rPr lang="it-IT" sz="2600" dirty="0" smtClean="0"/>
              <a:t>      </a:t>
            </a:r>
          </a:p>
        </p:txBody>
      </p:sp>
    </p:spTree>
    <p:extLst>
      <p:ext uri="{BB962C8B-B14F-4D97-AF65-F5344CB8AC3E}">
        <p14:creationId xmlns="" xmlns:p14="http://schemas.microsoft.com/office/powerpoint/2010/main" val="67244285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Fiscal due </a:t>
            </a:r>
            <a:r>
              <a:rPr lang="it-IT" dirty="0" err="1" smtClean="0"/>
              <a:t>diligence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E’ un’analisi più approfondita di quella effettuata per le verifiche di bilancio. Essa può riguardare anche aspetti inerenti la struttura dell’operazione, la legislazione locale per trasferimenti proprietà, la ristrutturazione della catena di controllo e le relazioni tra parte correlate, nonché approfondimenti per:</a:t>
            </a:r>
          </a:p>
          <a:p>
            <a:pPr marL="0" indent="0">
              <a:buNone/>
            </a:pPr>
            <a:r>
              <a:rPr lang="it-IT"/>
              <a:t> </a:t>
            </a:r>
            <a:r>
              <a:rPr lang="it-IT" smtClean="0"/>
              <a:t>          esterovestizione</a:t>
            </a:r>
            <a:r>
              <a:rPr lang="it-IT" dirty="0"/>
              <a:t>, transfer </a:t>
            </a:r>
            <a:r>
              <a:rPr lang="it-IT" dirty="0" err="1"/>
              <a:t>price</a:t>
            </a:r>
            <a:endParaRPr lang="it-IT" dirty="0" smtClean="0"/>
          </a:p>
          <a:p>
            <a:pPr marL="0" indent="0">
              <a:buNone/>
            </a:pPr>
            <a:r>
              <a:rPr lang="it-IT" dirty="0"/>
              <a:t> </a:t>
            </a:r>
            <a:r>
              <a:rPr lang="it-IT" dirty="0" smtClean="0"/>
              <a:t>          contenzioso</a:t>
            </a:r>
          </a:p>
          <a:p>
            <a:pPr marL="0" indent="0">
              <a:buNone/>
            </a:pPr>
            <a:r>
              <a:rPr lang="it-IT" dirty="0"/>
              <a:t> </a:t>
            </a:r>
            <a:r>
              <a:rPr lang="it-IT" dirty="0" smtClean="0"/>
              <a:t>          imposte indirette e accise</a:t>
            </a:r>
          </a:p>
          <a:p>
            <a:pPr marL="0" indent="0">
              <a:buNone/>
            </a:pPr>
            <a:r>
              <a:rPr lang="it-IT" dirty="0"/>
              <a:t> </a:t>
            </a:r>
            <a:r>
              <a:rPr lang="it-IT" dirty="0" smtClean="0"/>
              <a:t>          </a:t>
            </a:r>
            <a:endParaRPr lang="it-IT" dirty="0"/>
          </a:p>
        </p:txBody>
      </p:sp>
    </p:spTree>
    <p:extLst>
      <p:ext uri="{BB962C8B-B14F-4D97-AF65-F5344CB8AC3E}">
        <p14:creationId xmlns="" xmlns:p14="http://schemas.microsoft.com/office/powerpoint/2010/main" val="230418122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Legal due </a:t>
            </a:r>
            <a:r>
              <a:rPr lang="it-IT" dirty="0" err="1" smtClean="0"/>
              <a:t>diligence</a:t>
            </a:r>
            <a:endParaRPr lang="it-IT" dirty="0"/>
          </a:p>
        </p:txBody>
      </p:sp>
      <p:sp>
        <p:nvSpPr>
          <p:cNvPr id="5" name="Segnaposto contenuto 4"/>
          <p:cNvSpPr>
            <a:spLocks noGrp="1"/>
          </p:cNvSpPr>
          <p:nvPr>
            <p:ph idx="1"/>
          </p:nvPr>
        </p:nvSpPr>
        <p:spPr/>
        <p:txBody>
          <a:bodyPr>
            <a:normAutofit fontScale="85000" lnSpcReduction="20000"/>
          </a:bodyPr>
          <a:lstStyle/>
          <a:p>
            <a:r>
              <a:rPr lang="it-IT" dirty="0" smtClean="0"/>
              <a:t>Struttura legale operazione</a:t>
            </a:r>
          </a:p>
          <a:p>
            <a:r>
              <a:rPr lang="it-IT" dirty="0"/>
              <a:t>Stesura    SPA.</a:t>
            </a:r>
          </a:p>
          <a:p>
            <a:r>
              <a:rPr lang="it-IT" dirty="0" smtClean="0"/>
              <a:t>Corporate </a:t>
            </a:r>
            <a:r>
              <a:rPr lang="it-IT" dirty="0" err="1" smtClean="0"/>
              <a:t>governance</a:t>
            </a:r>
            <a:r>
              <a:rPr lang="it-IT" smtClean="0"/>
              <a:t>, </a:t>
            </a:r>
            <a:r>
              <a:rPr lang="it-IT"/>
              <a:t>S</a:t>
            </a:r>
            <a:r>
              <a:rPr lang="it-IT" smtClean="0"/>
              <a:t>tatuto</a:t>
            </a:r>
            <a:endParaRPr lang="it-IT" dirty="0" smtClean="0"/>
          </a:p>
          <a:p>
            <a:r>
              <a:rPr lang="it-IT" dirty="0" smtClean="0"/>
              <a:t>Investimenti internazionali, legislazioni locali</a:t>
            </a:r>
          </a:p>
          <a:p>
            <a:r>
              <a:rPr lang="it-IT" dirty="0" smtClean="0"/>
              <a:t>Esame della contrattualistica  (penali, ecc.)</a:t>
            </a:r>
          </a:p>
          <a:p>
            <a:r>
              <a:rPr lang="it-IT" dirty="0" smtClean="0"/>
              <a:t>Esame di contenziosi particolarmente complessi.</a:t>
            </a:r>
          </a:p>
          <a:p>
            <a:r>
              <a:rPr lang="it-IT" dirty="0" smtClean="0"/>
              <a:t>Applicazione normativa sul lavoro, compensi</a:t>
            </a:r>
          </a:p>
          <a:p>
            <a:r>
              <a:rPr lang="it-IT" dirty="0" smtClean="0"/>
              <a:t>Sicurezza</a:t>
            </a:r>
          </a:p>
          <a:p>
            <a:r>
              <a:rPr lang="it-IT" dirty="0" err="1" smtClean="0"/>
              <a:t>Compliance</a:t>
            </a:r>
            <a:endParaRPr lang="it-IT" dirty="0" smtClean="0"/>
          </a:p>
          <a:p>
            <a:r>
              <a:rPr lang="it-IT" dirty="0" smtClean="0"/>
              <a:t>Riciclaggio</a:t>
            </a:r>
          </a:p>
          <a:p>
            <a:endParaRPr lang="it-IT" dirty="0" smtClean="0"/>
          </a:p>
          <a:p>
            <a:endParaRPr lang="it-IT" dirty="0"/>
          </a:p>
        </p:txBody>
      </p:sp>
    </p:spTree>
    <p:extLst>
      <p:ext uri="{BB962C8B-B14F-4D97-AF65-F5344CB8AC3E}">
        <p14:creationId xmlns="" xmlns:p14="http://schemas.microsoft.com/office/powerpoint/2010/main" val="847428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dirty="0" smtClean="0"/>
              <a:t>IL CORSO</a:t>
            </a:r>
            <a:endParaRPr lang="it-IT" dirty="0"/>
          </a:p>
        </p:txBody>
      </p:sp>
      <p:sp>
        <p:nvSpPr>
          <p:cNvPr id="3" name="Segnaposto contenuto 2"/>
          <p:cNvSpPr>
            <a:spLocks noGrp="1"/>
          </p:cNvSpPr>
          <p:nvPr>
            <p:ph idx="1"/>
          </p:nvPr>
        </p:nvSpPr>
        <p:spPr>
          <a:xfrm>
            <a:off x="395536" y="1052736"/>
            <a:ext cx="8229600" cy="4525963"/>
          </a:xfrm>
        </p:spPr>
        <p:txBody>
          <a:bodyPr>
            <a:noAutofit/>
          </a:bodyPr>
          <a:lstStyle/>
          <a:p>
            <a:pPr marL="0" indent="0">
              <a:buNone/>
            </a:pPr>
            <a:endParaRPr lang="it-IT" dirty="0"/>
          </a:p>
          <a:p>
            <a:pPr marL="0" indent="0">
              <a:buNone/>
            </a:pPr>
            <a:r>
              <a:rPr lang="it-IT" dirty="0" smtClean="0"/>
              <a:t>Alla pluralità delle professionalità coinvolte corrispondono anche le correlate discipline che, essendo materie di altri corsi, verranno toccate solo marginalmente nella trattazione. </a:t>
            </a:r>
          </a:p>
          <a:p>
            <a:pPr marL="0" indent="0">
              <a:buNone/>
            </a:pPr>
            <a:r>
              <a:rPr lang="it-IT" dirty="0" smtClean="0"/>
              <a:t>Sarà data attenzione agli aspetti informativi e regolamentari.</a:t>
            </a:r>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smtClean="0"/>
          </a:p>
          <a:p>
            <a:pPr marL="0" indent="0">
              <a:buNone/>
            </a:pPr>
            <a:endParaRPr lang="it-IT" i="1" dirty="0" smtClean="0"/>
          </a:p>
        </p:txBody>
      </p:sp>
    </p:spTree>
    <p:extLst>
      <p:ext uri="{BB962C8B-B14F-4D97-AF65-F5344CB8AC3E}">
        <p14:creationId xmlns="" xmlns:p14="http://schemas.microsoft.com/office/powerpoint/2010/main" val="2805139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IL CORSO</a:t>
            </a:r>
            <a:endParaRPr lang="it-IT" dirty="0"/>
          </a:p>
        </p:txBody>
      </p:sp>
      <p:sp>
        <p:nvSpPr>
          <p:cNvPr id="3" name="Segnaposto contenuto 2"/>
          <p:cNvSpPr>
            <a:spLocks noGrp="1"/>
          </p:cNvSpPr>
          <p:nvPr>
            <p:ph idx="1"/>
          </p:nvPr>
        </p:nvSpPr>
        <p:spPr/>
        <p:txBody>
          <a:bodyPr>
            <a:normAutofit fontScale="25000" lnSpcReduction="20000"/>
          </a:bodyPr>
          <a:lstStyle/>
          <a:p>
            <a:r>
              <a:rPr lang="it-IT" sz="9600" b="1" dirty="0" smtClean="0"/>
              <a:t>Materiale didattico        </a:t>
            </a:r>
            <a:endParaRPr lang="it-IT" sz="9600" i="1" dirty="0" smtClean="0"/>
          </a:p>
          <a:p>
            <a:pPr marL="0" indent="0">
              <a:buNone/>
            </a:pPr>
            <a:r>
              <a:rPr lang="it-IT" sz="9600" i="1" dirty="0"/>
              <a:t> </a:t>
            </a:r>
            <a:r>
              <a:rPr lang="it-IT" sz="9600" i="1" dirty="0" smtClean="0"/>
              <a:t>    Documento </a:t>
            </a:r>
            <a:r>
              <a:rPr lang="it-IT" sz="9600" i="1" dirty="0" err="1" smtClean="0"/>
              <a:t>Assirevi</a:t>
            </a:r>
            <a:r>
              <a:rPr lang="it-IT" sz="9600" i="1" dirty="0" smtClean="0"/>
              <a:t> (due </a:t>
            </a:r>
            <a:r>
              <a:rPr lang="it-IT" sz="9600" i="1" dirty="0" err="1" smtClean="0"/>
              <a:t>diligence</a:t>
            </a:r>
            <a:r>
              <a:rPr lang="it-IT" sz="9600" i="1" dirty="0" smtClean="0"/>
              <a:t> –</a:t>
            </a:r>
            <a:r>
              <a:rPr lang="it-IT" sz="9600" b="1" i="1" dirty="0" smtClean="0"/>
              <a:t>documento di ricerca 185-</a:t>
            </a:r>
          </a:p>
          <a:p>
            <a:pPr marL="0" indent="0">
              <a:buNone/>
            </a:pPr>
            <a:r>
              <a:rPr lang="it-IT" sz="9600" i="1" dirty="0"/>
              <a:t> </a:t>
            </a:r>
            <a:r>
              <a:rPr lang="it-IT" sz="9600" i="1" dirty="0" smtClean="0"/>
              <a:t>              procedure concordate, attestazioni) e principi standard</a:t>
            </a:r>
          </a:p>
          <a:p>
            <a:pPr marL="0" indent="0">
              <a:buNone/>
            </a:pPr>
            <a:r>
              <a:rPr lang="it-IT" sz="9600" i="1" dirty="0"/>
              <a:t> </a:t>
            </a:r>
            <a:r>
              <a:rPr lang="it-IT" sz="9600" i="1" dirty="0" smtClean="0"/>
              <a:t>     Principi contabili IAS/IFRS (in particolare </a:t>
            </a:r>
            <a:r>
              <a:rPr lang="it-IT" sz="9600" b="1" i="1" dirty="0" smtClean="0"/>
              <a:t>IFRS 3,</a:t>
            </a:r>
            <a:r>
              <a:rPr lang="it-IT" sz="9600" i="1" dirty="0" smtClean="0"/>
              <a:t>IAS 12), OIC</a:t>
            </a:r>
            <a:r>
              <a:rPr lang="it-IT" sz="9600" b="1" dirty="0" smtClean="0"/>
              <a:t> </a:t>
            </a:r>
            <a:endParaRPr lang="it-IT" sz="9600" i="1" dirty="0"/>
          </a:p>
          <a:p>
            <a:pPr marL="0" indent="0">
              <a:buNone/>
            </a:pPr>
            <a:r>
              <a:rPr lang="it-IT" sz="9600" i="1" dirty="0" smtClean="0"/>
              <a:t>      Normativa </a:t>
            </a:r>
            <a:r>
              <a:rPr lang="it-IT" sz="9600" i="1" dirty="0" err="1" smtClean="0"/>
              <a:t>Consob</a:t>
            </a:r>
            <a:r>
              <a:rPr lang="it-IT" sz="9600" i="1" dirty="0" smtClean="0"/>
              <a:t> su IPO/OPA</a:t>
            </a:r>
          </a:p>
          <a:p>
            <a:pPr marL="0" indent="0">
              <a:buNone/>
            </a:pPr>
            <a:r>
              <a:rPr lang="it-IT" sz="9600" i="1" dirty="0"/>
              <a:t> </a:t>
            </a:r>
            <a:r>
              <a:rPr lang="it-IT" sz="9600" i="1" dirty="0" smtClean="0"/>
              <a:t>     Normativa Borsa IPO</a:t>
            </a:r>
          </a:p>
          <a:p>
            <a:pPr marL="0" indent="0">
              <a:buNone/>
            </a:pPr>
            <a:r>
              <a:rPr lang="it-IT" sz="9600" i="1" dirty="0"/>
              <a:t> </a:t>
            </a:r>
            <a:r>
              <a:rPr lang="it-IT" sz="9600" i="1" dirty="0" smtClean="0"/>
              <a:t>     Normativa Banca d’Italia </a:t>
            </a:r>
          </a:p>
          <a:p>
            <a:pPr marL="0" indent="0">
              <a:buNone/>
            </a:pPr>
            <a:r>
              <a:rPr lang="it-IT" sz="9600" i="1" dirty="0"/>
              <a:t> </a:t>
            </a:r>
            <a:r>
              <a:rPr lang="it-IT" sz="9600" i="1" dirty="0" smtClean="0"/>
              <a:t>      Prospetti informativi per quotazione</a:t>
            </a:r>
          </a:p>
          <a:p>
            <a:pPr marL="0" indent="0">
              <a:buNone/>
            </a:pPr>
            <a:r>
              <a:rPr lang="it-IT" sz="9600" i="1" dirty="0" smtClean="0"/>
              <a:t>       </a:t>
            </a:r>
            <a:r>
              <a:rPr lang="it-IT" sz="9600" b="1" i="1" dirty="0" smtClean="0"/>
              <a:t>Slide lezioni </a:t>
            </a:r>
          </a:p>
          <a:p>
            <a:pPr marL="0" indent="0">
              <a:buNone/>
            </a:pPr>
            <a:r>
              <a:rPr lang="it-IT" sz="9600" i="1" dirty="0"/>
              <a:t> </a:t>
            </a:r>
            <a:r>
              <a:rPr lang="it-IT" sz="9600" i="1" dirty="0" smtClean="0"/>
              <a:t>      Documentazione </a:t>
            </a:r>
            <a:r>
              <a:rPr lang="it-IT" sz="9600" i="1" dirty="0"/>
              <a:t>di un ricorso per omologa ex art 182 bis LF  </a:t>
            </a:r>
          </a:p>
          <a:p>
            <a:pPr marL="0" indent="0">
              <a:buNone/>
            </a:pPr>
            <a:r>
              <a:rPr lang="it-IT" sz="9600" i="1" dirty="0"/>
              <a:t>              (registro imprese</a:t>
            </a:r>
            <a:r>
              <a:rPr lang="it-IT" sz="9600" i="1" dirty="0" smtClean="0"/>
              <a:t>)</a:t>
            </a:r>
          </a:p>
          <a:p>
            <a:pPr marL="0" indent="0">
              <a:buNone/>
            </a:pPr>
            <a:r>
              <a:rPr lang="it-IT" sz="9600" i="1" dirty="0" smtClean="0"/>
              <a:t>        </a:t>
            </a:r>
            <a:endParaRPr lang="it-IT" sz="9600" b="1" dirty="0" smtClean="0"/>
          </a:p>
          <a:p>
            <a:pPr marL="0" indent="0">
              <a:buNone/>
            </a:pPr>
            <a:r>
              <a:rPr lang="it-IT" sz="9600" b="1" i="1" dirty="0" smtClean="0"/>
              <a:t>        </a:t>
            </a:r>
            <a:r>
              <a:rPr lang="it-IT" sz="7200" b="1" i="1" dirty="0" smtClean="0"/>
              <a:t>in neretto i testi base</a:t>
            </a:r>
            <a:endParaRPr lang="it-IT" sz="7200" i="1" dirty="0" smtClean="0"/>
          </a:p>
          <a:p>
            <a:pPr marL="0" indent="0">
              <a:buNone/>
            </a:pPr>
            <a:r>
              <a:rPr lang="it-IT" sz="9600" i="1" dirty="0" smtClean="0"/>
              <a:t>  </a:t>
            </a:r>
            <a:r>
              <a:rPr lang="it-IT" sz="1800" b="1" dirty="0" smtClean="0"/>
              <a:t>i</a:t>
            </a:r>
            <a:endParaRPr lang="it-IT" sz="9600" i="1" dirty="0" smtClean="0"/>
          </a:p>
          <a:p>
            <a:pPr marL="0" indent="0">
              <a:buNone/>
            </a:pPr>
            <a:r>
              <a:rPr lang="it-IT" sz="9600" i="1" dirty="0" smtClean="0"/>
              <a:t>       </a:t>
            </a:r>
            <a:r>
              <a:rPr lang="it-IT" sz="1600" b="1" i="1" dirty="0" smtClean="0"/>
              <a:t>i</a:t>
            </a:r>
            <a:endParaRPr lang="it-IT" sz="9600" i="1" dirty="0"/>
          </a:p>
          <a:p>
            <a:pPr marL="0" indent="0">
              <a:buNone/>
            </a:pPr>
            <a:endParaRPr lang="it-IT" sz="9600" i="1" dirty="0"/>
          </a:p>
          <a:p>
            <a:pPr marL="0" indent="0">
              <a:buNone/>
            </a:pPr>
            <a:endParaRPr lang="it-IT" sz="9600" i="1" dirty="0" smtClean="0"/>
          </a:p>
          <a:p>
            <a:pPr marL="0" indent="0">
              <a:buNone/>
            </a:pPr>
            <a:r>
              <a:rPr lang="it-IT" sz="2400" i="1" dirty="0"/>
              <a:t> </a:t>
            </a:r>
            <a:r>
              <a:rPr lang="it-IT" sz="2400" i="1" dirty="0" smtClean="0"/>
              <a:t>         </a:t>
            </a:r>
          </a:p>
          <a:p>
            <a:endParaRPr lang="it-IT" sz="2800" i="1" dirty="0"/>
          </a:p>
          <a:p>
            <a:pPr marL="0" indent="0">
              <a:buNone/>
            </a:pPr>
            <a:endParaRPr lang="it-IT" i="1" dirty="0"/>
          </a:p>
        </p:txBody>
      </p:sp>
      <p:sp>
        <p:nvSpPr>
          <p:cNvPr id="4" name="Triangolo isoscele 3"/>
          <p:cNvSpPr/>
          <p:nvPr/>
        </p:nvSpPr>
        <p:spPr>
          <a:xfrm>
            <a:off x="8316416" y="692696"/>
            <a:ext cx="360040" cy="28803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3752505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IL CORSO</a:t>
            </a:r>
            <a:endParaRPr lang="it-IT" dirty="0"/>
          </a:p>
        </p:txBody>
      </p:sp>
      <p:sp>
        <p:nvSpPr>
          <p:cNvPr id="3" name="Segnaposto contenuto 2"/>
          <p:cNvSpPr>
            <a:spLocks noGrp="1"/>
          </p:cNvSpPr>
          <p:nvPr>
            <p:ph idx="1"/>
          </p:nvPr>
        </p:nvSpPr>
        <p:spPr>
          <a:xfrm>
            <a:off x="457200" y="1196752"/>
            <a:ext cx="8229600" cy="4525963"/>
          </a:xfrm>
        </p:spPr>
        <p:txBody>
          <a:bodyPr>
            <a:normAutofit fontScale="25000" lnSpcReduction="20000"/>
          </a:bodyPr>
          <a:lstStyle/>
          <a:p>
            <a:pPr marL="0" indent="0">
              <a:buNone/>
            </a:pPr>
            <a:endParaRPr lang="it-IT" sz="3000" b="1" dirty="0"/>
          </a:p>
          <a:p>
            <a:pPr marL="0" indent="0">
              <a:buNone/>
            </a:pPr>
            <a:endParaRPr lang="it-IT" sz="3000" b="1" dirty="0" smtClean="0"/>
          </a:p>
          <a:p>
            <a:pPr marL="0" indent="0">
              <a:buNone/>
            </a:pPr>
            <a:r>
              <a:rPr lang="it-IT" sz="11200" i="1" dirty="0" smtClean="0"/>
              <a:t>I principali argomenti. Si farà riferimento a operazioni attuali per esaminare gli aspetti che devono essere considerati dai potenziali investitori e dai loro consulenti. </a:t>
            </a:r>
          </a:p>
          <a:p>
            <a:pPr marL="0" indent="0">
              <a:buNone/>
            </a:pPr>
            <a:r>
              <a:rPr lang="it-IT" sz="11200" i="1" dirty="0"/>
              <a:t> </a:t>
            </a:r>
            <a:r>
              <a:rPr lang="it-IT" sz="11200" i="1" dirty="0" smtClean="0"/>
              <a:t>      I casi:</a:t>
            </a:r>
          </a:p>
          <a:p>
            <a:pPr marL="0" indent="0">
              <a:buNone/>
            </a:pPr>
            <a:r>
              <a:rPr lang="it-IT" sz="11200" i="1" dirty="0"/>
              <a:t> </a:t>
            </a:r>
            <a:r>
              <a:rPr lang="it-IT" sz="11200" i="1" dirty="0" smtClean="0"/>
              <a:t>          1. Ristrutturazione del debito di un gruppo</a:t>
            </a:r>
          </a:p>
          <a:p>
            <a:pPr marL="0" indent="0">
              <a:buNone/>
            </a:pPr>
            <a:r>
              <a:rPr lang="it-IT" sz="11200" i="1" dirty="0"/>
              <a:t> </a:t>
            </a:r>
            <a:r>
              <a:rPr lang="it-IT" sz="11200" i="1" dirty="0" smtClean="0"/>
              <a:t>             industriale </a:t>
            </a:r>
            <a:r>
              <a:rPr lang="it-IT" sz="11200" i="1" smtClean="0"/>
              <a:t>o commerciale </a:t>
            </a:r>
            <a:endParaRPr lang="it-IT" sz="11200" i="1" dirty="0" smtClean="0"/>
          </a:p>
          <a:p>
            <a:pPr marL="0" indent="0">
              <a:buNone/>
            </a:pPr>
            <a:r>
              <a:rPr lang="it-IT" sz="11200" i="1" dirty="0"/>
              <a:t> </a:t>
            </a:r>
            <a:r>
              <a:rPr lang="it-IT" sz="11200" i="1" dirty="0" smtClean="0"/>
              <a:t>          2. Intervento di investitori (private </a:t>
            </a:r>
            <a:r>
              <a:rPr lang="it-IT" sz="11200" i="1" dirty="0" err="1" smtClean="0"/>
              <a:t>equity</a:t>
            </a:r>
            <a:r>
              <a:rPr lang="it-IT" sz="11200" i="1" dirty="0" smtClean="0"/>
              <a:t>) e/o</a:t>
            </a:r>
          </a:p>
          <a:p>
            <a:pPr marL="0" indent="0">
              <a:buNone/>
            </a:pPr>
            <a:r>
              <a:rPr lang="it-IT" sz="11200" i="1" dirty="0"/>
              <a:t> </a:t>
            </a:r>
            <a:r>
              <a:rPr lang="it-IT" sz="11200" i="1" dirty="0" smtClean="0"/>
              <a:t>             quotazione.</a:t>
            </a:r>
          </a:p>
          <a:p>
            <a:pPr marL="0" indent="0">
              <a:buNone/>
            </a:pPr>
            <a:r>
              <a:rPr lang="it-IT" sz="11200" i="1" dirty="0"/>
              <a:t> </a:t>
            </a:r>
            <a:r>
              <a:rPr lang="it-IT" sz="11200" i="1" dirty="0" smtClean="0"/>
              <a:t>          3. Fusioni «industriali»</a:t>
            </a:r>
          </a:p>
          <a:p>
            <a:pPr marL="0" indent="0">
              <a:buNone/>
            </a:pPr>
            <a:r>
              <a:rPr lang="it-IT" sz="11200" i="1" dirty="0"/>
              <a:t> </a:t>
            </a:r>
            <a:r>
              <a:rPr lang="it-IT" sz="11200" i="1" dirty="0" smtClean="0"/>
              <a:t>          4. Fusioni «finanziarie»</a:t>
            </a:r>
          </a:p>
          <a:p>
            <a:pPr marL="0" indent="0">
              <a:buNone/>
            </a:pPr>
            <a:endParaRPr lang="it-IT" sz="11200" i="1" dirty="0" smtClean="0"/>
          </a:p>
          <a:p>
            <a:pPr marL="0" indent="0">
              <a:buNone/>
            </a:pPr>
            <a:r>
              <a:rPr lang="it-IT" sz="7000" b="1" dirty="0"/>
              <a:t> </a:t>
            </a:r>
            <a:r>
              <a:rPr lang="it-IT" sz="7000" b="1" dirty="0" smtClean="0"/>
              <a:t>    </a:t>
            </a:r>
          </a:p>
          <a:p>
            <a:pPr marL="0" indent="0">
              <a:buNone/>
            </a:pPr>
            <a:r>
              <a:rPr lang="it-IT" sz="7000" b="1" dirty="0"/>
              <a:t> </a:t>
            </a:r>
            <a:r>
              <a:rPr lang="it-IT" sz="7000" b="1" dirty="0" smtClean="0"/>
              <a:t>       </a:t>
            </a:r>
            <a:endParaRPr lang="it-IT" sz="7200" i="1" dirty="0" smtClean="0"/>
          </a:p>
          <a:p>
            <a:pPr marL="0" indent="0">
              <a:buNone/>
            </a:pPr>
            <a:r>
              <a:rPr lang="it-IT" sz="7200" i="1" dirty="0"/>
              <a:t> </a:t>
            </a:r>
            <a:r>
              <a:rPr lang="it-IT" sz="7200" i="1" dirty="0" smtClean="0"/>
              <a:t>       </a:t>
            </a:r>
            <a:endParaRPr lang="it-IT" sz="2400" i="1" dirty="0" smtClean="0"/>
          </a:p>
          <a:p>
            <a:pPr marL="0" indent="0">
              <a:buNone/>
            </a:pPr>
            <a:r>
              <a:rPr lang="it-IT" sz="2400" i="1" dirty="0"/>
              <a:t> </a:t>
            </a:r>
            <a:r>
              <a:rPr lang="it-IT" sz="2400" i="1" dirty="0" smtClean="0"/>
              <a:t>         </a:t>
            </a:r>
          </a:p>
          <a:p>
            <a:endParaRPr lang="it-IT" sz="2800" i="1" dirty="0"/>
          </a:p>
          <a:p>
            <a:pPr marL="0" indent="0">
              <a:buNone/>
            </a:pPr>
            <a:r>
              <a:rPr lang="it-IT" i="1" dirty="0" smtClean="0"/>
              <a:t>  </a:t>
            </a:r>
            <a:endParaRPr lang="it-IT" i="1" dirty="0"/>
          </a:p>
        </p:txBody>
      </p:sp>
      <p:sp>
        <p:nvSpPr>
          <p:cNvPr id="5" name="Triangolo isoscele 4"/>
          <p:cNvSpPr/>
          <p:nvPr/>
        </p:nvSpPr>
        <p:spPr>
          <a:xfrm>
            <a:off x="8316416" y="692696"/>
            <a:ext cx="360040" cy="28803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1262308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2759</TotalTime>
  <Words>3628</Words>
  <Application>Microsoft Office PowerPoint</Application>
  <PresentationFormat>Presentazione su schermo (4:3)</PresentationFormat>
  <Paragraphs>623</Paragraphs>
  <Slides>69</Slides>
  <Notes>0</Notes>
  <HiddenSlides>16</HiddenSlides>
  <MMClips>0</MMClips>
  <ScaleCrop>false</ScaleCrop>
  <HeadingPairs>
    <vt:vector size="4" baseType="variant">
      <vt:variant>
        <vt:lpstr>Tema</vt:lpstr>
      </vt:variant>
      <vt:variant>
        <vt:i4>1</vt:i4>
      </vt:variant>
      <vt:variant>
        <vt:lpstr>Titoli diapositive</vt:lpstr>
      </vt:variant>
      <vt:variant>
        <vt:i4>69</vt:i4>
      </vt:variant>
    </vt:vector>
  </HeadingPairs>
  <TitlesOfParts>
    <vt:vector size="70" baseType="lpstr">
      <vt:lpstr>Tema di Office</vt:lpstr>
      <vt:lpstr>ECONOMIA DEI MERCATI Business Combinations e Operazioni Straordinarie</vt:lpstr>
      <vt:lpstr>IL CORSO</vt:lpstr>
      <vt:lpstr>IL CORSO</vt:lpstr>
      <vt:lpstr>IL CORSO</vt:lpstr>
      <vt:lpstr>IL CORSO</vt:lpstr>
      <vt:lpstr>IL CORSO</vt:lpstr>
      <vt:lpstr>IL CORSO</vt:lpstr>
      <vt:lpstr>IL CORSO</vt:lpstr>
      <vt:lpstr>IL CORSO</vt:lpstr>
      <vt:lpstr>Diapositiva 10</vt:lpstr>
      <vt:lpstr>IL CORSO</vt:lpstr>
      <vt:lpstr>Procedure</vt:lpstr>
      <vt:lpstr>Procedure</vt:lpstr>
      <vt:lpstr>Procedure</vt:lpstr>
      <vt:lpstr>Procedure</vt:lpstr>
      <vt:lpstr>PIANO</vt:lpstr>
      <vt:lpstr>PIANO</vt:lpstr>
      <vt:lpstr>ADVISOR</vt:lpstr>
      <vt:lpstr>ADVISOR</vt:lpstr>
      <vt:lpstr>Svolgimento dell’operazione</vt:lpstr>
      <vt:lpstr>Svolgimento dell’operazione</vt:lpstr>
      <vt:lpstr>Svolgimento dell’operazione</vt:lpstr>
      <vt:lpstr>Svolgimento dell’operazione</vt:lpstr>
      <vt:lpstr>Svolgimento dell’operazione</vt:lpstr>
      <vt:lpstr>Svolgimento dell’operazione</vt:lpstr>
      <vt:lpstr>Svolgimento dell’operazione</vt:lpstr>
      <vt:lpstr>Svolgimento dell’operazione</vt:lpstr>
      <vt:lpstr>DUE DILIGENCE </vt:lpstr>
      <vt:lpstr>DUE DILIGENCE </vt:lpstr>
      <vt:lpstr>DUE DILIGENCE </vt:lpstr>
      <vt:lpstr>BUSINESS DUE DILIGENCE (Può essere svolta a supporto del piano da presentare al Tribunale)</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FINANCIAL DUE DILIGENCE </vt:lpstr>
      <vt:lpstr> FINANCIAL DUE DILIGENCE </vt:lpstr>
      <vt:lpstr>FINANCIAL DUE DILIGENCE</vt:lpstr>
      <vt:lpstr>FINANCIAL DUE DILIGENCE</vt:lpstr>
      <vt:lpstr> FINANCIAL DUE DILIGENCE </vt:lpstr>
      <vt:lpstr>FINANCIAL DUE DILIGENCE Sistema di controllo interno</vt:lpstr>
      <vt:lpstr>FINANCIAL DUE DILIGENCE Sistema di controllo interno</vt:lpstr>
      <vt:lpstr>Il sistema di controllo interno</vt:lpstr>
      <vt:lpstr>Il sistema di controllo interno</vt:lpstr>
      <vt:lpstr>Il sistema di controllo interno</vt:lpstr>
      <vt:lpstr>Il sistema di controllo interno</vt:lpstr>
      <vt:lpstr>FINANCIAL DUE DILIGENCE Esame di alcune voci di bilancio</vt:lpstr>
      <vt:lpstr>FINANCIAL DUE DILIGENCE Esame di alcune voci di bilancio</vt:lpstr>
      <vt:lpstr>FINANCIAL DUE DILIGENCE Esame di alcune voci di bilancio</vt:lpstr>
      <vt:lpstr>FINANCIAL DUE DILIGENCE Esame di alcune voci di bilancio</vt:lpstr>
      <vt:lpstr>FINANCIAL DUE DILIGENCE Esame di alcune voci di bilancio </vt:lpstr>
      <vt:lpstr>FINANCIAL DUE DILIGENCE Esame di alcune voci di bilancio </vt:lpstr>
      <vt:lpstr>FINANCIAL DUE DILIGENCE Esame di alcune voci di bilancio</vt:lpstr>
      <vt:lpstr>FINANCIAL DUE DILIGENCE Esame di alcune voci di bilancio </vt:lpstr>
      <vt:lpstr>FINANCIAL DUE DILIGENCE Esame di alcune voci di bilancio </vt:lpstr>
      <vt:lpstr>FINANCIAL DUE DILIGENCE Esame di alcune voci di bilancio </vt:lpstr>
      <vt:lpstr>FINANCIAL DUE DILIGENCE Esame di alcune voci di bilancio </vt:lpstr>
      <vt:lpstr>FINANCIAL DUE DILIGENCE </vt:lpstr>
      <vt:lpstr>Fiscal due diligence</vt:lpstr>
      <vt:lpstr>Legal due diligence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DEI MERCATI INFORMATIVA</dc:title>
  <dc:creator>antonio</dc:creator>
  <cp:lastModifiedBy>Pierobon Maurizio</cp:lastModifiedBy>
  <cp:revision>239</cp:revision>
  <dcterms:created xsi:type="dcterms:W3CDTF">2015-12-31T07:04:52Z</dcterms:created>
  <dcterms:modified xsi:type="dcterms:W3CDTF">2017-04-04T06:51:47Z</dcterms:modified>
</cp:coreProperties>
</file>