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87" r:id="rId9"/>
    <p:sldId id="286" r:id="rId10"/>
    <p:sldId id="263" r:id="rId11"/>
    <p:sldId id="265" r:id="rId12"/>
    <p:sldId id="266" r:id="rId13"/>
    <p:sldId id="267" r:id="rId14"/>
    <p:sldId id="270" r:id="rId15"/>
    <p:sldId id="268" r:id="rId16"/>
    <p:sldId id="264" r:id="rId17"/>
    <p:sldId id="280" r:id="rId18"/>
    <p:sldId id="271" r:id="rId19"/>
    <p:sldId id="272" r:id="rId20"/>
    <p:sldId id="273" r:id="rId21"/>
    <p:sldId id="274" r:id="rId22"/>
    <p:sldId id="275" r:id="rId23"/>
    <p:sldId id="276" r:id="rId24"/>
    <p:sldId id="277" r:id="rId25"/>
    <p:sldId id="278" r:id="rId26"/>
    <p:sldId id="279" r:id="rId27"/>
    <p:sldId id="281" r:id="rId28"/>
    <p:sldId id="282" r:id="rId29"/>
    <p:sldId id="283" r:id="rId30"/>
    <p:sldId id="284" r:id="rId31"/>
    <p:sldId id="285"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0" autoAdjust="0"/>
    <p:restoredTop sz="94760" autoAdjust="0"/>
  </p:normalViewPr>
  <p:slideViewPr>
    <p:cSldViewPr>
      <p:cViewPr varScale="1">
        <p:scale>
          <a:sx n="105" d="100"/>
          <a:sy n="105" d="100"/>
        </p:scale>
        <p:origin x="20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004191-4CC8-CD4D-A21C-B219DE71FED2}" type="datetimeFigureOut">
              <a:rPr lang="it-IT" smtClean="0"/>
              <a:t>22/02/17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1E94E-187F-0649-919B-F574B3E734FC}" type="slidenum">
              <a:rPr lang="it-IT" smtClean="0"/>
              <a:t>‹n.›</a:t>
            </a:fld>
            <a:endParaRPr lang="it-IT"/>
          </a:p>
        </p:txBody>
      </p:sp>
    </p:spTree>
    <p:extLst>
      <p:ext uri="{BB962C8B-B14F-4D97-AF65-F5344CB8AC3E}">
        <p14:creationId xmlns:p14="http://schemas.microsoft.com/office/powerpoint/2010/main" val="107198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22/02/17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22/02/17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22/02/17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22/02/17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22/02/17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22/02/17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22/02/17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22/02/17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22/02/17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22/02/17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22/02/17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22/02/17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2924944"/>
            <a:ext cx="7772400" cy="2376264"/>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dirty="0" smtClean="0"/>
              <a:t>lesson 1</a:t>
            </a:r>
            <a:br>
              <a:rPr lang="en-US" dirty="0" smtClean="0"/>
            </a:br>
            <a:r>
              <a:rPr lang="en-US" b="1" dirty="0" smtClean="0"/>
              <a:t>Forms of State </a:t>
            </a:r>
            <a:br>
              <a:rPr lang="en-US" b="1" dirty="0" smtClean="0"/>
            </a:br>
            <a:r>
              <a:rPr lang="en-US" b="1" dirty="0" smtClean="0"/>
              <a:t>forms of government.</a:t>
            </a:r>
            <a:br>
              <a:rPr lang="en-US" b="1" dirty="0" smtClean="0"/>
            </a:br>
            <a:r>
              <a:rPr lang="en-US" b="1" dirty="0" smtClean="0"/>
              <a:t>Public finance</a:t>
            </a:r>
            <a:br>
              <a:rPr lang="en-US" b="1" dirty="0" smtClean="0"/>
            </a:br>
            <a:r>
              <a:rPr lang="en-US" dirty="0"/>
              <a:t/>
            </a:r>
            <a:br>
              <a:rPr lang="en-US" dirty="0"/>
            </a:br>
            <a:endParaRPr 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r>
              <a:rPr lang="en-US" dirty="0" smtClean="0"/>
              <a:t>- Territory</a:t>
            </a:r>
            <a:br>
              <a:rPr lang="en-US" dirty="0" smtClean="0"/>
            </a:br>
            <a:r>
              <a:rPr lang="en-US" dirty="0" smtClean="0"/>
              <a:t>- People</a:t>
            </a:r>
            <a:br>
              <a:rPr lang="en-US" dirty="0" smtClean="0"/>
            </a:br>
            <a:r>
              <a:rPr lang="en-US" dirty="0" smtClean="0"/>
              <a:t>- Sovereignty</a:t>
            </a:r>
            <a:br>
              <a:rPr lang="en-US"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baseline="0" dirty="0" smtClean="0">
                <a:ln>
                  <a:noFill/>
                </a:ln>
                <a:solidFill>
                  <a:schemeClr val="tx1"/>
                </a:solidFill>
                <a:effectLst/>
                <a:uLnTx/>
                <a:uFillTx/>
                <a:latin typeface="+mj-lt"/>
                <a:ea typeface="+mj-ea"/>
                <a:cs typeface="+mj-cs"/>
              </a:rPr>
              <a:t>The</a:t>
            </a:r>
            <a:r>
              <a:rPr kumimoji="0" lang="en-US" sz="4400" b="1" i="0" u="none" strike="noStrike" kern="1200" cap="none" spc="0" normalizeH="0" dirty="0" smtClean="0">
                <a:ln>
                  <a:noFill/>
                </a:ln>
                <a:solidFill>
                  <a:schemeClr val="tx1"/>
                </a:solidFill>
                <a:effectLst/>
                <a:uLnTx/>
                <a:uFillTx/>
                <a:latin typeface="+mj-lt"/>
                <a:ea typeface="+mj-ea"/>
                <a:cs typeface="+mj-cs"/>
              </a:rPr>
              <a:t> constitutional elements of States</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752528"/>
          </a:xfrm>
        </p:spPr>
        <p:txBody>
          <a:bodyPr>
            <a:noAutofit/>
          </a:bodyPr>
          <a:lstStyle/>
          <a:p>
            <a:pPr marL="538163" algn="l"/>
            <a:r>
              <a:rPr lang="en-US" sz="2800" dirty="0" smtClean="0"/>
              <a:t>- </a:t>
            </a:r>
            <a:r>
              <a:rPr lang="en-US" sz="2800" b="1" dirty="0" smtClean="0"/>
              <a:t>natural </a:t>
            </a:r>
            <a:r>
              <a:rPr lang="en-US" sz="2800" dirty="0" smtClean="0"/>
              <a:t>and </a:t>
            </a:r>
            <a:r>
              <a:rPr lang="en-US" sz="2800" b="1" dirty="0" smtClean="0"/>
              <a:t>artificial</a:t>
            </a:r>
            <a:r>
              <a:rPr lang="en-US" sz="2800" dirty="0" smtClean="0"/>
              <a:t> </a:t>
            </a:r>
            <a:r>
              <a:rPr lang="en-US" sz="2800" dirty="0" smtClean="0"/>
              <a:t>borders</a:t>
            </a:r>
            <a:br>
              <a:rPr lang="en-US" sz="2800" dirty="0" smtClean="0"/>
            </a:br>
            <a:r>
              <a:rPr lang="en-US" sz="2800" dirty="0" smtClean="0"/>
              <a:t> </a:t>
            </a:r>
            <a:r>
              <a:rPr lang="en-US" sz="2800" dirty="0" smtClean="0"/>
              <a:t/>
            </a:r>
            <a:br>
              <a:rPr lang="en-US" sz="2800" dirty="0" smtClean="0"/>
            </a:br>
            <a:r>
              <a:rPr lang="en-US" sz="2800" dirty="0" smtClean="0"/>
              <a:t>- Article 241 of the Italian Criminal Code: crimes against “</a:t>
            </a:r>
            <a:r>
              <a:rPr lang="en-US" sz="2800" b="1" dirty="0" smtClean="0"/>
              <a:t>the State territorial integrity</a:t>
            </a:r>
            <a:r>
              <a:rPr lang="en-US" sz="2800" dirty="0" smtClean="0"/>
              <a:t>”</a:t>
            </a:r>
            <a:br>
              <a:rPr lang="en-US" sz="2800" dirty="0" smtClean="0"/>
            </a:br>
            <a:r>
              <a:rPr lang="en-US" sz="2800" dirty="0" smtClean="0"/>
              <a:t/>
            </a:r>
            <a:br>
              <a:rPr lang="en-US" sz="2800" dirty="0" smtClean="0"/>
            </a:br>
            <a:r>
              <a:rPr lang="en-US" sz="2800" dirty="0" smtClean="0"/>
              <a:t>- Does a State legally “survive” an </a:t>
            </a:r>
            <a:r>
              <a:rPr lang="en-US" sz="2800" b="1" dirty="0" smtClean="0"/>
              <a:t>invasion</a:t>
            </a:r>
            <a:r>
              <a:rPr lang="en-US" sz="2800" dirty="0" smtClean="0"/>
              <a:t>?</a:t>
            </a:r>
            <a:br>
              <a:rPr lang="en-US" sz="2800" dirty="0" smtClean="0"/>
            </a:br>
            <a:r>
              <a:rPr lang="en-US" sz="2800" dirty="0" smtClean="0"/>
              <a:t/>
            </a:r>
            <a:br>
              <a:rPr lang="en-US" sz="2800" dirty="0" smtClean="0"/>
            </a:br>
            <a:r>
              <a:rPr lang="en-US" sz="2800" dirty="0" smtClean="0"/>
              <a:t>- “</a:t>
            </a:r>
            <a:r>
              <a:rPr lang="en-US" sz="2800" b="1" dirty="0" smtClean="0"/>
              <a:t>extra-territoriality</a:t>
            </a:r>
            <a:r>
              <a:rPr lang="en-US" sz="2800" dirty="0" smtClean="0"/>
              <a:t>” (</a:t>
            </a:r>
            <a:r>
              <a:rPr lang="en-US" sz="2800" i="1" dirty="0" smtClean="0"/>
              <a:t>e.g</a:t>
            </a:r>
            <a:r>
              <a:rPr lang="en-US" sz="2800" dirty="0" smtClean="0"/>
              <a:t>., international sanctions against Iran)</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endParaRPr kumimoji="0" lang="en-US"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ttangolo 4"/>
          <p:cNvSpPr/>
          <p:nvPr/>
        </p:nvSpPr>
        <p:spPr>
          <a:xfrm>
            <a:off x="3275856" y="332656"/>
            <a:ext cx="2880320"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Territory</a:t>
            </a:r>
            <a:endParaRPr lang="en-US" sz="4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680520"/>
          </a:xfrm>
        </p:spPr>
        <p:txBody>
          <a:bodyPr>
            <a:noAutofit/>
          </a:bodyPr>
          <a:lstStyle/>
          <a:p>
            <a:pPr marL="717550" algn="l"/>
            <a:r>
              <a:rPr lang="en-US" sz="2500" dirty="0"/>
              <a:t>- territorial </a:t>
            </a:r>
            <a:r>
              <a:rPr lang="en-US" sz="2500" b="1" dirty="0" smtClean="0"/>
              <a:t>immunities</a:t>
            </a:r>
            <a:r>
              <a:rPr lang="en-US" sz="2500" b="1" dirty="0"/>
              <a:t/>
            </a:r>
            <a:br>
              <a:rPr lang="en-US" sz="2500" b="1" dirty="0"/>
            </a:br>
            <a:r>
              <a:rPr lang="en-US" sz="2500" b="1" dirty="0" smtClean="0"/>
              <a:t/>
            </a:r>
            <a:br>
              <a:rPr lang="en-US" sz="2500" b="1" dirty="0" smtClean="0"/>
            </a:br>
            <a:r>
              <a:rPr lang="en-US" sz="2500" dirty="0" smtClean="0"/>
              <a:t>- </a:t>
            </a:r>
            <a:r>
              <a:rPr lang="en-US" sz="2500" dirty="0"/>
              <a:t>What about </a:t>
            </a:r>
            <a:r>
              <a:rPr lang="en-US" sz="2500" b="1" dirty="0"/>
              <a:t>colonies</a:t>
            </a:r>
            <a:r>
              <a:rPr lang="en-US" sz="2500" dirty="0" smtClean="0"/>
              <a:t>?</a:t>
            </a:r>
            <a:br>
              <a:rPr lang="en-US" sz="2500" dirty="0" smtClean="0"/>
            </a:br>
            <a:r>
              <a:rPr lang="en-US" sz="2500" dirty="0"/>
              <a:t/>
            </a:r>
            <a:br>
              <a:rPr lang="en-US" sz="2500" dirty="0"/>
            </a:br>
            <a:r>
              <a:rPr lang="en-US" sz="2500" dirty="0" smtClean="0"/>
              <a:t>- Is the State’s rights over its territory </a:t>
            </a:r>
            <a:r>
              <a:rPr lang="en-US" sz="2500" b="1" dirty="0" smtClean="0"/>
              <a:t>“</a:t>
            </a:r>
            <a:r>
              <a:rPr lang="en-US" sz="2500" b="1" i="1" dirty="0" smtClean="0"/>
              <a:t>ad rem</a:t>
            </a:r>
            <a:r>
              <a:rPr lang="en-US" sz="2500" b="1" dirty="0" smtClean="0"/>
              <a:t>” rights</a:t>
            </a:r>
            <a:r>
              <a:rPr lang="en-US" sz="2500" dirty="0" smtClean="0"/>
              <a:t>, similar to those regulated by the Italian Civil Code?</a:t>
            </a:r>
            <a:r>
              <a:rPr lang="en-US" sz="2500" dirty="0" smtClean="0"/>
              <a:t/>
            </a:r>
            <a:br>
              <a:rPr lang="en-US" sz="2500" dirty="0" smtClean="0"/>
            </a:br>
            <a:r>
              <a:rPr lang="en-US" sz="2500" dirty="0"/>
              <a:t/>
            </a:r>
            <a:br>
              <a:rPr lang="en-US" sz="2500" dirty="0"/>
            </a:br>
            <a:r>
              <a:rPr lang="en-US" sz="2500" dirty="0"/>
              <a:t>- “</a:t>
            </a:r>
            <a:r>
              <a:rPr lang="en-US" sz="2500" b="1" dirty="0"/>
              <a:t>territorial</a:t>
            </a:r>
            <a:r>
              <a:rPr lang="en-US" sz="2500" dirty="0"/>
              <a:t>” and “</a:t>
            </a:r>
            <a:r>
              <a:rPr lang="en-US" sz="2500" b="1" dirty="0"/>
              <a:t>non territorial</a:t>
            </a:r>
            <a:r>
              <a:rPr lang="en-US" sz="2500" dirty="0"/>
              <a:t>” </a:t>
            </a:r>
            <a:r>
              <a:rPr lang="en-US" sz="2500" dirty="0" smtClean="0"/>
              <a:t>entities (art. 114 of the Constitution)</a:t>
            </a:r>
            <a:br>
              <a:rPr lang="en-US" sz="2500" dirty="0" smtClean="0"/>
            </a:br>
            <a:r>
              <a:rPr lang="en-US" sz="2500" dirty="0"/>
              <a:t/>
            </a:r>
            <a:br>
              <a:rPr lang="en-US" sz="2500" dirty="0"/>
            </a:br>
            <a:r>
              <a:rPr lang="en-US" sz="2500" dirty="0"/>
              <a:t>- </a:t>
            </a:r>
            <a:r>
              <a:rPr lang="en-US" sz="2500" dirty="0" smtClean="0"/>
              <a:t>the State’s </a:t>
            </a:r>
            <a:r>
              <a:rPr lang="en-US" sz="2500" b="1" dirty="0" smtClean="0"/>
              <a:t>non </a:t>
            </a:r>
            <a:r>
              <a:rPr lang="en-US" sz="2500" b="1" dirty="0"/>
              <a:t>transferrable</a:t>
            </a:r>
            <a:r>
              <a:rPr lang="en-US" sz="2500" dirty="0"/>
              <a:t> </a:t>
            </a:r>
            <a:r>
              <a:rPr lang="en-US" sz="2500" dirty="0" smtClean="0"/>
              <a:t>assets</a:t>
            </a:r>
            <a:endParaRPr lang="en-US" sz="25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endParaRPr kumimoji="0" lang="en-US"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ttangolo 4"/>
          <p:cNvSpPr/>
          <p:nvPr/>
        </p:nvSpPr>
        <p:spPr>
          <a:xfrm>
            <a:off x="3275856" y="332656"/>
            <a:ext cx="2880320"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Territory</a:t>
            </a:r>
            <a:endParaRPr lang="en-US" sz="4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680520"/>
          </a:xfrm>
        </p:spPr>
        <p:txBody>
          <a:bodyPr>
            <a:normAutofit fontScale="90000"/>
          </a:bodyPr>
          <a:lstStyle/>
          <a:p>
            <a:pPr marL="669925" algn="l"/>
            <a:r>
              <a:rPr lang="en-US" sz="2800" dirty="0" smtClean="0"/>
              <a:t>- The status of citizen: rights and duties (&lt;&gt; </a:t>
            </a:r>
            <a:r>
              <a:rPr lang="en-US" sz="2800" b="1" dirty="0" smtClean="0"/>
              <a:t>residence; domicile</a:t>
            </a:r>
            <a:r>
              <a:rPr lang="en-US" sz="2800" dirty="0" smtClean="0"/>
              <a:t>)</a:t>
            </a:r>
            <a:br>
              <a:rPr lang="en-US" sz="2800" dirty="0" smtClean="0"/>
            </a:br>
            <a:r>
              <a:rPr lang="en-US" sz="2800" dirty="0" smtClean="0"/>
              <a:t/>
            </a:r>
            <a:br>
              <a:rPr lang="en-US" sz="2800" dirty="0" smtClean="0"/>
            </a:br>
            <a:r>
              <a:rPr lang="en-US" sz="2800" dirty="0" smtClean="0"/>
              <a:t>- Values and “interests” in common? (“</a:t>
            </a:r>
            <a:r>
              <a:rPr lang="en-US" sz="2800" i="1" dirty="0" smtClean="0"/>
              <a:t>idem </a:t>
            </a:r>
            <a:r>
              <a:rPr lang="en-US" sz="2800" i="1" dirty="0" err="1" smtClean="0"/>
              <a:t>sentire</a:t>
            </a:r>
            <a:r>
              <a:rPr lang="en-US" sz="2800" i="1" dirty="0" smtClean="0"/>
              <a:t> de re </a:t>
            </a:r>
            <a:r>
              <a:rPr lang="en-US" sz="2800" i="1" dirty="0" err="1" smtClean="0"/>
              <a:t>publica</a:t>
            </a:r>
            <a:r>
              <a:rPr lang="en-US" sz="2800" dirty="0" smtClean="0"/>
              <a:t>”)</a:t>
            </a:r>
            <a:br>
              <a:rPr lang="en-US" sz="2800" dirty="0" smtClean="0"/>
            </a:br>
            <a:r>
              <a:rPr lang="en-US" sz="2800" dirty="0" smtClean="0"/>
              <a:t/>
            </a:r>
            <a:br>
              <a:rPr lang="en-US" sz="2800" dirty="0" smtClean="0"/>
            </a:br>
            <a:r>
              <a:rPr lang="en-US" sz="2800" dirty="0" smtClean="0"/>
              <a:t>- people = nation</a:t>
            </a:r>
            <a:r>
              <a:rPr lang="en-US" sz="2800" dirty="0" smtClean="0"/>
              <a:t>?</a:t>
            </a:r>
            <a:br>
              <a:rPr lang="en-US" sz="2800" dirty="0" smtClean="0"/>
            </a:br>
            <a:r>
              <a:rPr lang="en-US" sz="2800" dirty="0" smtClean="0"/>
              <a:t/>
            </a:r>
            <a:br>
              <a:rPr lang="en-US" sz="2800" dirty="0" smtClean="0"/>
            </a:br>
            <a:r>
              <a:rPr lang="en-US" sz="2800" dirty="0" smtClean="0"/>
              <a:t>- Art. 11 and 22 of the Italian Constitution: gain and loss of citizenship; </a:t>
            </a:r>
            <a:r>
              <a:rPr lang="en-US" sz="2800" dirty="0" smtClean="0"/>
              <a:t>waiver</a:t>
            </a:r>
            <a:br>
              <a:rPr lang="en-US" sz="2800" dirty="0" smtClean="0"/>
            </a:br>
            <a:r>
              <a:rPr lang="en-US" sz="2800" dirty="0" smtClean="0"/>
              <a:t/>
            </a:r>
            <a:br>
              <a:rPr lang="en-US" sz="2800" dirty="0" smtClean="0"/>
            </a:br>
            <a:r>
              <a:rPr lang="en-US" sz="2800" dirty="0" smtClean="0"/>
              <a:t>- Non-citizens and stateless people (</a:t>
            </a:r>
            <a:r>
              <a:rPr lang="en-US" sz="2800" i="1" dirty="0" err="1" smtClean="0"/>
              <a:t>apolidi</a:t>
            </a:r>
            <a:r>
              <a:rPr lang="en-US" sz="2800" dirty="0" smtClean="0"/>
              <a: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endParaRPr kumimoji="0" lang="en-US"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ttangolo 4"/>
          <p:cNvSpPr/>
          <p:nvPr/>
        </p:nvSpPr>
        <p:spPr>
          <a:xfrm>
            <a:off x="3275856" y="332656"/>
            <a:ext cx="2880320"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People</a:t>
            </a:r>
            <a:endParaRPr lang="en-US" sz="4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824536"/>
          </a:xfrm>
        </p:spPr>
        <p:txBody>
          <a:bodyPr>
            <a:normAutofit fontScale="90000"/>
          </a:bodyPr>
          <a:lstStyle/>
          <a:p>
            <a:pPr marL="622300" algn="l"/>
            <a:r>
              <a:rPr lang="en-US" sz="2800" dirty="0" smtClean="0"/>
              <a:t>- “multi-national” States</a:t>
            </a:r>
            <a:br>
              <a:rPr lang="en-US" sz="2800" dirty="0" smtClean="0"/>
            </a:br>
            <a:r>
              <a:rPr lang="en-US" sz="2800" dirty="0" smtClean="0"/>
              <a:t/>
            </a:r>
            <a:br>
              <a:rPr lang="en-US" sz="2800" dirty="0" smtClean="0"/>
            </a:br>
            <a:r>
              <a:rPr lang="en-US" sz="2800" dirty="0" smtClean="0"/>
              <a:t>- Articles 6, 3, 51, 9, 11, 16, 49, 67, 87, 98, 117 and 126 of the Italian Constitution:</a:t>
            </a:r>
            <a:br>
              <a:rPr lang="en-US" sz="2800" dirty="0" smtClean="0"/>
            </a:br>
            <a:r>
              <a:rPr lang="en-US" sz="2800" dirty="0" smtClean="0"/>
              <a:t/>
            </a:r>
            <a:br>
              <a:rPr lang="en-US" sz="2800" dirty="0" smtClean="0"/>
            </a:br>
            <a:r>
              <a:rPr lang="en-US" sz="2800" b="1" dirty="0" smtClean="0"/>
              <a:t>“</a:t>
            </a:r>
            <a:r>
              <a:rPr lang="en-US" sz="2800" b="1" i="1" dirty="0" smtClean="0"/>
              <a:t>The members of the Parliament represent the nation</a:t>
            </a:r>
            <a:r>
              <a:rPr lang="en-US" sz="2800" b="1" dirty="0" smtClean="0"/>
              <a:t>”</a:t>
            </a:r>
            <a:br>
              <a:rPr lang="en-US" sz="2800" b="1" dirty="0" smtClean="0"/>
            </a:br>
            <a:r>
              <a:rPr lang="en-US" sz="2800" b="1" dirty="0" smtClean="0"/>
              <a:t/>
            </a:r>
            <a:br>
              <a:rPr lang="en-US" sz="2800" b="1" dirty="0" smtClean="0"/>
            </a:br>
            <a:r>
              <a:rPr lang="en-US" sz="2800" b="1" dirty="0" smtClean="0"/>
              <a:t>“</a:t>
            </a:r>
            <a:r>
              <a:rPr lang="en-US" sz="2800" b="1" i="1" dirty="0" smtClean="0"/>
              <a:t>The President of the Republic represents the unity of the nation</a:t>
            </a:r>
            <a:r>
              <a:rPr lang="en-US" sz="2800" b="1" dirty="0" smtClean="0"/>
              <a:t>”</a:t>
            </a:r>
            <a:br>
              <a:rPr lang="en-US" sz="2800" b="1" dirty="0" smtClean="0"/>
            </a:br>
            <a:r>
              <a:rPr lang="en-US" sz="2800" b="1" dirty="0" smtClean="0"/>
              <a:t/>
            </a:r>
            <a:br>
              <a:rPr lang="en-US" sz="2800" b="1" dirty="0" smtClean="0"/>
            </a:br>
            <a:r>
              <a:rPr lang="en-US" sz="2800" b="1" dirty="0" smtClean="0"/>
              <a:t>“</a:t>
            </a:r>
            <a:r>
              <a:rPr lang="en-US" sz="2800" b="1" i="1" dirty="0" smtClean="0"/>
              <a:t>public employees shall exclusively serve the nation</a:t>
            </a:r>
            <a:r>
              <a:rPr lang="en-US" sz="2800" b="1" dirty="0" smtClean="0"/>
              <a:t>”</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baseline="0" dirty="0" smtClean="0">
                <a:ln>
                  <a:noFill/>
                </a:ln>
                <a:solidFill>
                  <a:schemeClr val="tx1"/>
                </a:solidFill>
                <a:effectLst/>
                <a:uLnTx/>
                <a:uFillTx/>
                <a:latin typeface="+mj-lt"/>
                <a:ea typeface="+mj-ea"/>
                <a:cs typeface="+mj-cs"/>
              </a:rPr>
              <a:t>What is “nation”?</a:t>
            </a:r>
            <a:endParaRPr kumimoji="0" lang="en-US"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Autofit/>
          </a:bodyPr>
          <a:lstStyle/>
          <a:p>
            <a:pPr marL="669925" algn="l"/>
            <a:r>
              <a:rPr lang="en-US" sz="2700" dirty="0" smtClean="0"/>
              <a:t>- Art. 7 of the Italian Constitution: the State and the Holy See</a:t>
            </a:r>
            <a:br>
              <a:rPr lang="en-US" sz="2700" dirty="0" smtClean="0"/>
            </a:br>
            <a:r>
              <a:rPr lang="en-US" sz="2700" dirty="0" smtClean="0"/>
              <a:t/>
            </a:r>
            <a:br>
              <a:rPr lang="en-US" sz="2700" dirty="0" smtClean="0"/>
            </a:br>
            <a:r>
              <a:rPr lang="en-US" sz="2700" dirty="0" smtClean="0"/>
              <a:t>- power to issue laws, administrative decisions; theories about sovereignty</a:t>
            </a:r>
            <a:br>
              <a:rPr lang="en-US" sz="2700" dirty="0" smtClean="0"/>
            </a:br>
            <a:r>
              <a:rPr lang="en-US" sz="2700" dirty="0" smtClean="0"/>
              <a:t/>
            </a:r>
            <a:br>
              <a:rPr lang="en-US" sz="2700" dirty="0" smtClean="0"/>
            </a:br>
            <a:r>
              <a:rPr lang="en-US" sz="2700" dirty="0" smtClean="0"/>
              <a:t>- Art. 1 of the Italian Constitution: people as the “holder” of sovereignty</a:t>
            </a:r>
            <a:br>
              <a:rPr lang="en-US" sz="2700" dirty="0" smtClean="0"/>
            </a:br>
            <a:r>
              <a:rPr lang="en-US" sz="2700" dirty="0" smtClean="0"/>
              <a:t/>
            </a:r>
            <a:br>
              <a:rPr lang="en-US" sz="2700" dirty="0" smtClean="0"/>
            </a:br>
            <a:r>
              <a:rPr lang="en-US" sz="2700" dirty="0" smtClean="0"/>
              <a:t>- the State is (also) sovereign?</a:t>
            </a:r>
            <a:endParaRPr lang="en-US" sz="27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endParaRPr kumimoji="0" lang="en-US"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ttangolo 4"/>
          <p:cNvSpPr/>
          <p:nvPr/>
        </p:nvSpPr>
        <p:spPr>
          <a:xfrm>
            <a:off x="3275856" y="332656"/>
            <a:ext cx="2880320"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Sovereignty</a:t>
            </a:r>
            <a:endParaRPr lang="en-US" sz="4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464496"/>
          </a:xfrm>
        </p:spPr>
        <p:txBody>
          <a:bodyPr>
            <a:normAutofit fontScale="90000"/>
          </a:bodyPr>
          <a:lstStyle/>
          <a:p>
            <a:pPr marL="585788" algn="l"/>
            <a:r>
              <a:rPr lang="en-US" sz="3800" dirty="0" smtClean="0"/>
              <a:t>- Article 11 of the Italian Constitution (limitations to sovereignty)</a:t>
            </a:r>
            <a:br>
              <a:rPr lang="en-US" sz="3800" dirty="0" smtClean="0"/>
            </a:br>
            <a:r>
              <a:rPr lang="en-US" sz="3800" dirty="0"/>
              <a:t/>
            </a:r>
            <a:br>
              <a:rPr lang="en-US" sz="3800" dirty="0"/>
            </a:br>
            <a:r>
              <a:rPr lang="en-US" sz="3800" dirty="0" smtClean="0"/>
              <a:t>- Regulations (or Directives) issued by the European Union</a:t>
            </a:r>
            <a:br>
              <a:rPr lang="en-US" sz="3800" dirty="0" smtClean="0"/>
            </a:br>
            <a:r>
              <a:rPr lang="en-US" sz="3800" dirty="0" smtClean="0"/>
              <a:t/>
            </a:r>
            <a:br>
              <a:rPr lang="en-US" sz="3800" dirty="0" smtClean="0"/>
            </a:br>
            <a:r>
              <a:rPr lang="en-US" sz="3800" dirty="0" smtClean="0"/>
              <a:t>- Articles 41 and 42 of the UNO </a:t>
            </a:r>
            <a:r>
              <a:rPr lang="en-US" sz="3800" dirty="0" smtClean="0"/>
              <a:t>Charter</a:t>
            </a: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baseline="0" dirty="0" smtClean="0">
                <a:ln>
                  <a:noFill/>
                </a:ln>
                <a:solidFill>
                  <a:schemeClr val="tx1"/>
                </a:solidFill>
                <a:effectLst/>
                <a:uLnTx/>
                <a:uFillTx/>
                <a:latin typeface="+mj-lt"/>
                <a:ea typeface="+mj-ea"/>
                <a:cs typeface="+mj-cs"/>
              </a:rPr>
              <a:t>Limitations to “sovereignty”</a:t>
            </a:r>
            <a:endParaRPr kumimoji="0" lang="en-US"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420888"/>
            <a:ext cx="8229600" cy="1756791"/>
          </a:xfrm>
        </p:spPr>
        <p:txBody>
          <a:bodyPr>
            <a:noAutofit/>
          </a:bodyPr>
          <a:lstStyle/>
          <a:p>
            <a:r>
              <a:rPr lang="en-US" sz="4500" b="1" dirty="0" smtClean="0"/>
              <a:t>Forms of State/government and </a:t>
            </a:r>
            <a:r>
              <a:rPr lang="en-US" sz="4500" b="1" dirty="0" smtClean="0">
                <a:solidFill>
                  <a:srgbClr val="FF0000"/>
                </a:solidFill>
              </a:rPr>
              <a:t>public finance </a:t>
            </a:r>
            <a:endParaRPr lang="en-US" sz="4500"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r>
              <a:rPr lang="it-IT" dirty="0" smtClean="0"/>
              <a:t>“</a:t>
            </a:r>
            <a:r>
              <a:rPr lang="it-IT" i="1" dirty="0" smtClean="0"/>
              <a:t>public </a:t>
            </a:r>
            <a:r>
              <a:rPr lang="it-IT" i="1" dirty="0" err="1" smtClean="0"/>
              <a:t>finance</a:t>
            </a:r>
            <a:r>
              <a:rPr lang="it-IT" dirty="0" smtClean="0"/>
              <a:t>”</a:t>
            </a:r>
          </a:p>
          <a:p>
            <a:pPr algn="ctr"/>
            <a:endParaRPr lang="it-IT" dirty="0" smtClean="0"/>
          </a:p>
          <a:p>
            <a:pPr>
              <a:buFontTx/>
              <a:buChar char="-"/>
            </a:pPr>
            <a:r>
              <a:rPr lang="en-US" dirty="0" smtClean="0"/>
              <a:t>Establishing duties and taxes </a:t>
            </a:r>
          </a:p>
          <a:p>
            <a:pPr>
              <a:buFontTx/>
              <a:buChar char="-"/>
            </a:pPr>
            <a:r>
              <a:rPr lang="en-US" dirty="0" smtClean="0"/>
              <a:t>Managing assets owned by the State and other public bodies</a:t>
            </a:r>
          </a:p>
          <a:p>
            <a:pPr>
              <a:buFontTx/>
              <a:buChar char="-"/>
            </a:pPr>
            <a:r>
              <a:rPr lang="en-US" dirty="0" smtClean="0"/>
              <a:t>Making available resources (through public </a:t>
            </a:r>
            <a:r>
              <a:rPr lang="en-US" dirty="0" smtClean="0"/>
              <a:t>services, investments </a:t>
            </a:r>
            <a:r>
              <a:rPr lang="en-US" dirty="0" smtClean="0"/>
              <a:t>and works)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988840"/>
            <a:ext cx="8229600" cy="2044824"/>
          </a:xfrm>
        </p:spPr>
        <p:txBody>
          <a:bodyPr/>
          <a:lstStyle/>
          <a:p>
            <a:r>
              <a:rPr lang="en-US" b="1" dirty="0" smtClean="0"/>
              <a:t>Main principles </a:t>
            </a:r>
            <a:r>
              <a:rPr lang="en-US" dirty="0" smtClean="0"/>
              <a:t>of public finance:</a:t>
            </a:r>
          </a:p>
          <a:p>
            <a:pPr marL="1112838" indent="-1112838">
              <a:buFontTx/>
              <a:buChar char="-"/>
            </a:pPr>
            <a:r>
              <a:rPr lang="en-US" dirty="0" smtClean="0"/>
              <a:t>Political aims and general purposes</a:t>
            </a:r>
          </a:p>
          <a:p>
            <a:pPr marL="1112838" indent="-1112838">
              <a:buFontTx/>
              <a:buChar char="-"/>
            </a:pPr>
            <a:r>
              <a:rPr lang="en-US" dirty="0" smtClean="0"/>
              <a:t>Control by the parliamentary assembly</a:t>
            </a:r>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dirty="0" smtClean="0"/>
              <a:t>- independence</a:t>
            </a:r>
            <a:br>
              <a:rPr lang="en-US" dirty="0" smtClean="0"/>
            </a:br>
            <a:r>
              <a:rPr lang="en-US" dirty="0" smtClean="0"/>
              <a:t>- preeminence</a:t>
            </a:r>
            <a:br>
              <a:rPr lang="en-US" dirty="0" smtClean="0"/>
            </a:br>
            <a:r>
              <a:rPr lang="en-US" dirty="0" smtClean="0"/>
              <a:t>- based on a territory</a:t>
            </a:r>
            <a:br>
              <a:rPr lang="en-US" dirty="0" smtClean="0"/>
            </a:br>
            <a:r>
              <a:rPr lang="en-US" dirty="0" smtClean="0"/>
              <a:t>- general aims</a:t>
            </a:r>
            <a:br>
              <a:rPr lang="en-US" dirty="0" smtClean="0"/>
            </a:br>
            <a:r>
              <a:rPr lang="en-US" dirty="0" smtClean="0"/>
              <a:t/>
            </a:r>
            <a:br>
              <a:rPr lang="en-US"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baseline="0" dirty="0" smtClean="0">
                <a:ln>
                  <a:noFill/>
                </a:ln>
                <a:solidFill>
                  <a:schemeClr val="tx1"/>
                </a:solidFill>
                <a:effectLst/>
                <a:uLnTx/>
                <a:uFillTx/>
                <a:latin typeface="+mj-lt"/>
                <a:ea typeface="+mj-ea"/>
                <a:cs typeface="+mj-cs"/>
              </a:rPr>
              <a:t>The</a:t>
            </a:r>
            <a:r>
              <a:rPr kumimoji="0" lang="en-US" sz="4400" b="1" i="0" u="none" strike="noStrike" kern="1200" cap="none" spc="0" normalizeH="0" dirty="0" smtClean="0">
                <a:ln>
                  <a:noFill/>
                </a:ln>
                <a:solidFill>
                  <a:schemeClr val="tx1"/>
                </a:solidFill>
                <a:effectLst/>
                <a:uLnTx/>
                <a:uFillTx/>
                <a:latin typeface="+mj-lt"/>
                <a:ea typeface="+mj-ea"/>
                <a:cs typeface="+mj-cs"/>
              </a:rPr>
              <a:t> main features of State</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dirty="0" smtClean="0"/>
              <a:t>Historically:</a:t>
            </a:r>
          </a:p>
          <a:p>
            <a:pPr marL="981075" indent="-334963">
              <a:buFontTx/>
              <a:buChar char="-"/>
            </a:pPr>
            <a:r>
              <a:rPr lang="en-US" u="sng" dirty="0" smtClean="0"/>
              <a:t>the </a:t>
            </a:r>
            <a:r>
              <a:rPr lang="en-US" u="sng" dirty="0" smtClean="0"/>
              <a:t>functions afforded to the State</a:t>
            </a:r>
            <a:r>
              <a:rPr lang="en-US" dirty="0" smtClean="0"/>
              <a:t> have been eroded by both the EU and by the increasing powers of territorial entities</a:t>
            </a:r>
          </a:p>
          <a:p>
            <a:pPr marL="981075" indent="-334963">
              <a:buFontTx/>
              <a:buChar char="-"/>
            </a:pPr>
            <a:r>
              <a:rPr lang="en-US" dirty="0" smtClean="0"/>
              <a:t>within </a:t>
            </a:r>
            <a:r>
              <a:rPr lang="en-US" dirty="0" smtClean="0"/>
              <a:t>the State, </a:t>
            </a:r>
            <a:r>
              <a:rPr lang="en-US" u="sng" dirty="0" smtClean="0"/>
              <a:t>the role played by the Government</a:t>
            </a:r>
            <a:r>
              <a:rPr lang="en-US" dirty="0" smtClean="0"/>
              <a:t> has become increasingly important; the importance of the parliamentary assemblies has declined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lnSpcReduction="10000"/>
          </a:bodyPr>
          <a:lstStyle/>
          <a:p>
            <a:pPr algn="ctr">
              <a:buNone/>
            </a:pPr>
            <a:r>
              <a:rPr lang="en-US" dirty="0" smtClean="0">
                <a:solidFill>
                  <a:srgbClr val="FF0000"/>
                </a:solidFill>
              </a:rPr>
              <a:t>Role of the Parliament:</a:t>
            </a:r>
          </a:p>
          <a:p>
            <a:pPr>
              <a:buNone/>
            </a:pPr>
            <a:endParaRPr lang="en-US" dirty="0" smtClean="0"/>
          </a:p>
          <a:p>
            <a:r>
              <a:rPr lang="en-US" dirty="0" smtClean="0"/>
              <a:t>Approval of the State financial statements: political priorities are established </a:t>
            </a:r>
          </a:p>
          <a:p>
            <a:r>
              <a:rPr lang="en-US" dirty="0" smtClean="0"/>
              <a:t>Approval of “</a:t>
            </a:r>
            <a:r>
              <a:rPr lang="en-US" i="1" dirty="0" err="1" smtClean="0"/>
              <a:t>rendiconto</a:t>
            </a:r>
            <a:r>
              <a:rPr lang="en-US" dirty="0" smtClean="0"/>
              <a:t>”: subsequent control over the Government’s actions, which should be in compliance with the approved financial statements</a:t>
            </a:r>
          </a:p>
          <a:p>
            <a:pPr>
              <a:buNone/>
            </a:pPr>
            <a:endParaRPr lang="en-US" dirty="0" smtClean="0"/>
          </a:p>
          <a:p>
            <a:pPr>
              <a:buNone/>
            </a:pPr>
            <a:r>
              <a:rPr lang="en-US" b="1" i="1" dirty="0" smtClean="0"/>
              <a:t>    Missing approval </a:t>
            </a:r>
            <a:r>
              <a:rPr lang="en-US" b="1" i="1" dirty="0" smtClean="0"/>
              <a:t>      </a:t>
            </a:r>
            <a:r>
              <a:rPr lang="en-US" b="1" i="1" dirty="0" smtClean="0"/>
              <a:t>resignation of the Government members? (art. 94, </a:t>
            </a:r>
            <a:r>
              <a:rPr lang="en-US" b="1" i="1" dirty="0" err="1" smtClean="0"/>
              <a:t>para</a:t>
            </a:r>
            <a:r>
              <a:rPr lang="en-US" b="1" i="1" dirty="0" smtClean="0"/>
              <a:t> 4)</a:t>
            </a:r>
            <a:endParaRPr lang="en-US" b="1" i="1" dirty="0"/>
          </a:p>
        </p:txBody>
      </p:sp>
      <p:sp>
        <p:nvSpPr>
          <p:cNvPr id="2" name="Freccia destra 1"/>
          <p:cNvSpPr/>
          <p:nvPr/>
        </p:nvSpPr>
        <p:spPr>
          <a:xfrm>
            <a:off x="3923928" y="5229200"/>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r>
              <a:rPr lang="it-IT" b="1" dirty="0" smtClean="0"/>
              <a:t>“</a:t>
            </a:r>
            <a:r>
              <a:rPr lang="en-US" b="1" i="1" dirty="0" smtClean="0"/>
              <a:t>No taxation without representation</a:t>
            </a:r>
            <a:r>
              <a:rPr lang="en-US" b="1" dirty="0" smtClean="0"/>
              <a:t>”</a:t>
            </a:r>
          </a:p>
          <a:p>
            <a:pPr>
              <a:buNone/>
            </a:pPr>
            <a:endParaRPr lang="en-US" dirty="0" smtClean="0"/>
          </a:p>
          <a:p>
            <a:pPr>
              <a:buFontTx/>
              <a:buChar char="-"/>
            </a:pPr>
            <a:r>
              <a:rPr lang="en-US" dirty="0" smtClean="0"/>
              <a:t>United Kingdom</a:t>
            </a:r>
          </a:p>
          <a:p>
            <a:pPr>
              <a:buFontTx/>
              <a:buChar char="-"/>
            </a:pPr>
            <a:r>
              <a:rPr lang="en-US" dirty="0" smtClean="0"/>
              <a:t>XIX century Germany </a:t>
            </a:r>
          </a:p>
          <a:p>
            <a:pPr>
              <a:buNone/>
            </a:pPr>
            <a:endParaRPr lang="en-US" dirty="0" smtClean="0"/>
          </a:p>
          <a:p>
            <a:pPr>
              <a:buFontTx/>
              <a:buChar char="-"/>
            </a:pPr>
            <a:r>
              <a:rPr lang="en-US" dirty="0" smtClean="0"/>
              <a:t>Liberal State (majority approach) </a:t>
            </a:r>
          </a:p>
          <a:p>
            <a:pPr>
              <a:buFontTx/>
              <a:buChar char="-"/>
            </a:pPr>
            <a:r>
              <a:rPr lang="en-US" dirty="0" smtClean="0"/>
              <a:t>Social-democratic State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fontScale="85000" lnSpcReduction="10000"/>
          </a:bodyPr>
          <a:lstStyle/>
          <a:p>
            <a:r>
              <a:rPr lang="en-US" b="1" u="sng" dirty="0" smtClean="0"/>
              <a:t>Provisions of the Italian Constitution on public finance</a:t>
            </a:r>
          </a:p>
          <a:p>
            <a:pPr>
              <a:buNone/>
            </a:pPr>
            <a:endParaRPr lang="en-US" dirty="0" smtClean="0"/>
          </a:p>
          <a:p>
            <a:pPr>
              <a:buFontTx/>
              <a:buChar char="-"/>
            </a:pPr>
            <a:r>
              <a:rPr lang="en-US" b="1" u="sng" dirty="0" smtClean="0"/>
              <a:t>art. 23</a:t>
            </a:r>
            <a:r>
              <a:rPr lang="en-US" dirty="0" smtClean="0"/>
              <a:t>: all fundamental decisions regarding financial policy (establishing new taxes) must be adopted by the Parliament. However, due to high sophistication, the intervention of the Government is often </a:t>
            </a:r>
            <a:r>
              <a:rPr lang="en-US" dirty="0" smtClean="0"/>
              <a:t>significant</a:t>
            </a:r>
            <a:endParaRPr lang="en-US" dirty="0" smtClean="0"/>
          </a:p>
          <a:p>
            <a:pPr>
              <a:buNone/>
            </a:pPr>
            <a:endParaRPr lang="en-US" dirty="0" smtClean="0"/>
          </a:p>
          <a:p>
            <a:pPr>
              <a:buFontTx/>
              <a:buChar char="-"/>
            </a:pPr>
            <a:r>
              <a:rPr lang="en-US" b="1" u="sng" dirty="0" smtClean="0"/>
              <a:t>art. 53</a:t>
            </a:r>
            <a:r>
              <a:rPr lang="en-US" dirty="0" smtClean="0"/>
              <a:t>: main criteria to which public finance policy must conform: </a:t>
            </a:r>
            <a:r>
              <a:rPr lang="en-US" b="1" dirty="0" smtClean="0"/>
              <a:t>(</a:t>
            </a:r>
            <a:r>
              <a:rPr lang="en-US" b="1" dirty="0" err="1" smtClean="0"/>
              <a:t>i</a:t>
            </a:r>
            <a:r>
              <a:rPr lang="en-US" b="1" dirty="0" smtClean="0"/>
              <a:t>)</a:t>
            </a:r>
            <a:r>
              <a:rPr lang="en-US" dirty="0" smtClean="0"/>
              <a:t> tax treatment must be proportionate to the capacity to generate revenue: </a:t>
            </a:r>
            <a:r>
              <a:rPr lang="en-US" b="1" dirty="0" smtClean="0"/>
              <a:t>(ii)</a:t>
            </a:r>
            <a:r>
              <a:rPr lang="en-US" dirty="0" smtClean="0"/>
              <a:t> as long as such capacity is increased, tax obligations should get tighter </a:t>
            </a:r>
          </a:p>
          <a:p>
            <a:pPr>
              <a:buFontTx/>
              <a:buChar char="-"/>
            </a:pPr>
            <a:endParaRPr lang="it-IT" b="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fontScale="47500" lnSpcReduction="20000"/>
          </a:bodyPr>
          <a:lstStyle/>
          <a:p>
            <a:pPr algn="ctr">
              <a:buNone/>
            </a:pPr>
            <a:r>
              <a:rPr lang="it-IT" sz="5300" b="1" dirty="0" smtClean="0"/>
              <a:t>“</a:t>
            </a:r>
            <a:r>
              <a:rPr lang="it-IT" sz="5300" b="1" u="sng" dirty="0" smtClean="0"/>
              <a:t>Fiscal compact</a:t>
            </a:r>
            <a:r>
              <a:rPr lang="it-IT" sz="5300" b="1" dirty="0" smtClean="0"/>
              <a:t>” </a:t>
            </a:r>
          </a:p>
          <a:p>
            <a:pPr algn="ctr">
              <a:buNone/>
            </a:pPr>
            <a:r>
              <a:rPr lang="it-IT" sz="4000" b="1" dirty="0" smtClean="0"/>
              <a:t>(</a:t>
            </a:r>
            <a:r>
              <a:rPr lang="en-US" sz="4000" b="1" i="1" dirty="0" smtClean="0"/>
              <a:t>Treaty on Stability, Coordination and Governance in the Economic and Monetary Union</a:t>
            </a:r>
            <a:r>
              <a:rPr lang="en-US" sz="4000" b="1" dirty="0" smtClean="0"/>
              <a:t>, </a:t>
            </a:r>
            <a:r>
              <a:rPr lang="en-US" sz="4000" dirty="0" smtClean="0"/>
              <a:t>signed on 2 March 2012 by all EU Member States, except the Czech Republic, the United Kingdom, and Croatia)</a:t>
            </a:r>
          </a:p>
          <a:p>
            <a:pPr>
              <a:buNone/>
            </a:pPr>
            <a:endParaRPr lang="en-US" dirty="0" smtClean="0"/>
          </a:p>
          <a:p>
            <a:pPr indent="17463">
              <a:buNone/>
            </a:pPr>
            <a:endParaRPr lang="en-US" sz="4600" i="1" dirty="0" smtClean="0"/>
          </a:p>
          <a:p>
            <a:pPr indent="17463">
              <a:buNone/>
            </a:pPr>
            <a:r>
              <a:rPr lang="en-US" sz="4600" i="1" dirty="0" smtClean="0"/>
              <a:t>Member states bound by the fiscal provisions of the treaty will face annual fines up to 0.1% of GDP, if they after one year of the Fiscal Compact entering into force for them, have </a:t>
            </a:r>
            <a:r>
              <a:rPr lang="en-US" sz="4600" b="1" i="1" dirty="0" smtClean="0"/>
              <a:t>failed to enact </a:t>
            </a:r>
            <a:r>
              <a:rPr lang="en-US" sz="4600" b="1" i="1" dirty="0" smtClean="0">
                <a:solidFill>
                  <a:srgbClr val="FF0000"/>
                </a:solidFill>
              </a:rPr>
              <a:t>a domestic "implementation law" establishing a self-correcting mechanism</a:t>
            </a:r>
            <a:r>
              <a:rPr lang="en-US" sz="4600" i="1" dirty="0" smtClean="0"/>
              <a:t>, guided by surveillance of a governmentally </a:t>
            </a:r>
            <a:r>
              <a:rPr lang="en-US" sz="4600" i="1" dirty="0" smtClean="0">
                <a:solidFill>
                  <a:srgbClr val="FF0000"/>
                </a:solidFill>
              </a:rPr>
              <a:t>independent fiscal advisory council</a:t>
            </a:r>
            <a:r>
              <a:rPr lang="en-US" sz="4600" i="1" dirty="0" smtClean="0"/>
              <a:t>, </a:t>
            </a:r>
            <a:r>
              <a:rPr lang="en-US" sz="4600" b="1" i="1" dirty="0" smtClean="0"/>
              <a:t>which shall guarantee their national budget be </a:t>
            </a:r>
            <a:r>
              <a:rPr lang="en-US" sz="4600" b="1" i="1" dirty="0" smtClean="0">
                <a:solidFill>
                  <a:srgbClr val="FF0000"/>
                </a:solidFill>
              </a:rPr>
              <a:t>in balance or surplus </a:t>
            </a:r>
            <a:r>
              <a:rPr lang="en-US" sz="4600" b="1" i="1" dirty="0" smtClean="0"/>
              <a:t>under the treaty's definition</a:t>
            </a:r>
            <a:r>
              <a:rPr lang="en-US" sz="4600" i="1" dirty="0" smtClean="0"/>
              <a:t>. The treaty defines a “balanced budget” as a general </a:t>
            </a:r>
            <a:r>
              <a:rPr lang="en-US" sz="4600" i="1" dirty="0" smtClean="0">
                <a:solidFill>
                  <a:srgbClr val="FF0000"/>
                </a:solidFill>
              </a:rPr>
              <a:t>budget deficit </a:t>
            </a:r>
            <a:r>
              <a:rPr lang="en-US" sz="4600" i="1" u="sng" dirty="0" smtClean="0"/>
              <a:t>not exceeding 3.0% of the GDP</a:t>
            </a:r>
            <a:r>
              <a:rPr lang="en-US" sz="4600" i="1" dirty="0" smtClean="0"/>
              <a:t>, and a </a:t>
            </a:r>
            <a:r>
              <a:rPr lang="en-US" sz="4600" i="1" dirty="0" smtClean="0">
                <a:solidFill>
                  <a:srgbClr val="FF0000"/>
                </a:solidFill>
              </a:rPr>
              <a:t>structural deficit</a:t>
            </a:r>
            <a:r>
              <a:rPr lang="en-US" sz="4600" i="1" dirty="0" smtClean="0"/>
              <a:t> not exceeding a country-specific Medium-Term budgetary Objective (MTO) which at most can be set to 0.5% of GDP for states with a debt-to-GDP ratio exceeding 60% - or at most 1.0% of GDP for states with debt levels within the 60%-limit. </a:t>
            </a:r>
            <a:endParaRPr lang="it-IT" sz="4600" b="1"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en-US" b="1" dirty="0" smtClean="0"/>
              <a:t>“Fiscal Compact” implementation mechanics</a:t>
            </a:r>
          </a:p>
          <a:p>
            <a:pPr marL="1111250" indent="-338138">
              <a:buFontTx/>
              <a:buChar char="-"/>
            </a:pPr>
            <a:r>
              <a:rPr lang="en-US" dirty="0" smtClean="0"/>
              <a:t>Italy</a:t>
            </a:r>
          </a:p>
          <a:p>
            <a:pPr marL="1111250" indent="-338138">
              <a:buFontTx/>
              <a:buChar char="-"/>
            </a:pPr>
            <a:r>
              <a:rPr lang="en-US" dirty="0" smtClean="0"/>
              <a:t>France</a:t>
            </a:r>
          </a:p>
          <a:p>
            <a:pPr marL="1111250" indent="-338138">
              <a:buFontTx/>
              <a:buChar char="-"/>
            </a:pPr>
            <a:r>
              <a:rPr lang="en-US" dirty="0" smtClean="0"/>
              <a:t>Germany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92500" lnSpcReduction="10000"/>
          </a:bodyPr>
          <a:lstStyle/>
          <a:p>
            <a:r>
              <a:rPr lang="en-US" b="1" u="sng" dirty="0" smtClean="0"/>
              <a:t>Art. 81</a:t>
            </a:r>
            <a:r>
              <a:rPr lang="en-US" dirty="0" smtClean="0"/>
              <a:t>: the State must </a:t>
            </a:r>
            <a:r>
              <a:rPr lang="en-US" dirty="0" smtClean="0">
                <a:solidFill>
                  <a:srgbClr val="FF0000"/>
                </a:solidFill>
              </a:rPr>
              <a:t>ensure</a:t>
            </a:r>
            <a:r>
              <a:rPr lang="en-US" dirty="0" smtClean="0"/>
              <a:t> appropriate </a:t>
            </a:r>
            <a:r>
              <a:rPr lang="en-US" dirty="0" smtClean="0">
                <a:solidFill>
                  <a:srgbClr val="FF0000"/>
                </a:solidFill>
              </a:rPr>
              <a:t>balance</a:t>
            </a:r>
            <a:r>
              <a:rPr lang="en-US" dirty="0" smtClean="0"/>
              <a:t> between available resources and expenses. To that purpose, it must also take into consideration any favorable/unfavorable economic cycles</a:t>
            </a:r>
          </a:p>
          <a:p>
            <a:pPr>
              <a:buNone/>
            </a:pPr>
            <a:endParaRPr lang="en-US" dirty="0" smtClean="0"/>
          </a:p>
          <a:p>
            <a:r>
              <a:rPr lang="en-US" b="1" u="sng" dirty="0" smtClean="0"/>
              <a:t>Art. 119</a:t>
            </a:r>
            <a:r>
              <a:rPr lang="en-US" dirty="0" smtClean="0"/>
              <a:t>: an analogous principle is set out with respect to territorial entities</a:t>
            </a:r>
          </a:p>
          <a:p>
            <a:pPr>
              <a:buNone/>
            </a:pPr>
            <a:endParaRPr lang="en-US" dirty="0" smtClean="0"/>
          </a:p>
          <a:p>
            <a:r>
              <a:rPr lang="en-US" b="1" u="sng" dirty="0" smtClean="0"/>
              <a:t>Art. 97</a:t>
            </a:r>
            <a:r>
              <a:rPr lang="en-US" dirty="0" smtClean="0"/>
              <a:t>: all branches of the public Administration must ensure steadiness of the accounts and sustainability of their debt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lnSpcReduction="10000"/>
          </a:bodyPr>
          <a:lstStyle/>
          <a:p>
            <a:r>
              <a:rPr lang="en-US" dirty="0" smtClean="0"/>
              <a:t>New </a:t>
            </a:r>
            <a:r>
              <a:rPr lang="en-US" dirty="0" smtClean="0">
                <a:solidFill>
                  <a:srgbClr val="FF0000"/>
                </a:solidFill>
              </a:rPr>
              <a:t>article 81, paragraph 3 </a:t>
            </a:r>
            <a:r>
              <a:rPr lang="en-US" dirty="0" smtClean="0"/>
              <a:t>of the Italian Constitution: </a:t>
            </a:r>
            <a:r>
              <a:rPr lang="en-US" b="1" dirty="0" smtClean="0"/>
              <a:t>obligation to provide coverage for all laws contemplating new expenditures</a:t>
            </a:r>
          </a:p>
          <a:p>
            <a:pPr marL="1438275" indent="-268288">
              <a:buNone/>
            </a:pPr>
            <a:r>
              <a:rPr lang="en-US" dirty="0" smtClean="0"/>
              <a:t>-  Consider </a:t>
            </a:r>
            <a:r>
              <a:rPr lang="en-US" b="1" dirty="0" smtClean="0"/>
              <a:t>any</a:t>
            </a:r>
            <a:r>
              <a:rPr lang="en-US" dirty="0" smtClean="0"/>
              <a:t> possible unbalances: (</a:t>
            </a:r>
            <a:r>
              <a:rPr lang="en-US" dirty="0" err="1" smtClean="0"/>
              <a:t>i</a:t>
            </a:r>
            <a:r>
              <a:rPr lang="en-US" dirty="0" smtClean="0"/>
              <a:t>) additional, unexpected expenses; and (ii) lower incoming amounts</a:t>
            </a:r>
          </a:p>
          <a:p>
            <a:pPr marL="1438275" indent="-268288">
              <a:buNone/>
            </a:pPr>
            <a:r>
              <a:rPr lang="en-US" dirty="0" smtClean="0"/>
              <a:t>-  </a:t>
            </a:r>
            <a:r>
              <a:rPr lang="en-US" i="1" dirty="0" smtClean="0"/>
              <a:t>Ratio </a:t>
            </a:r>
            <a:r>
              <a:rPr lang="en-US" dirty="0" smtClean="0"/>
              <a:t>of the norm: (</a:t>
            </a:r>
            <a:r>
              <a:rPr lang="en-US" dirty="0" err="1" smtClean="0"/>
              <a:t>i</a:t>
            </a:r>
            <a:r>
              <a:rPr lang="en-US" dirty="0" smtClean="0"/>
              <a:t>) decision on expenditure coverage must be </a:t>
            </a:r>
            <a:r>
              <a:rPr lang="en-US" b="1" dirty="0" smtClean="0"/>
              <a:t>contextual</a:t>
            </a:r>
            <a:r>
              <a:rPr lang="en-US" dirty="0" smtClean="0"/>
              <a:t> with the decision on the relevant expense; (ii) both decisions are made </a:t>
            </a:r>
            <a:r>
              <a:rPr lang="en-US" b="1" dirty="0" smtClean="0"/>
              <a:t>by the same subject</a:t>
            </a:r>
            <a:r>
              <a:rPr lang="en-US" dirty="0" smtClean="0"/>
              <a:t> (</a:t>
            </a:r>
            <a:r>
              <a:rPr lang="en-US" b="1" dirty="0" smtClean="0"/>
              <a:t>responsibility</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772816"/>
            <a:ext cx="8229600" cy="2232248"/>
          </a:xfrm>
        </p:spPr>
        <p:txBody>
          <a:bodyPr>
            <a:normAutofit/>
          </a:bodyPr>
          <a:lstStyle/>
          <a:p>
            <a:r>
              <a:rPr lang="en-US" dirty="0" smtClean="0"/>
              <a:t>The law approving the financial statements is no longer </a:t>
            </a:r>
            <a:r>
              <a:rPr lang="en-US" b="1" dirty="0" smtClean="0"/>
              <a:t>a “formal” act of the Parliament</a:t>
            </a:r>
            <a:r>
              <a:rPr lang="en-US" dirty="0" smtClean="0"/>
              <a:t>, since it may </a:t>
            </a:r>
            <a:r>
              <a:rPr lang="en-US" smtClean="0"/>
              <a:t>now include decisions </a:t>
            </a:r>
            <a:r>
              <a:rPr lang="en-US" dirty="0" smtClean="0"/>
              <a:t>regarding new taxes or new expenses </a:t>
            </a:r>
            <a:endParaRPr lang="en-US"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Autofit/>
          </a:bodyPr>
          <a:lstStyle/>
          <a:p>
            <a:r>
              <a:rPr lang="en-US" sz="2800" dirty="0" smtClean="0"/>
              <a:t>May the law approving the financial statements allow the State to resort to </a:t>
            </a:r>
            <a:r>
              <a:rPr lang="en-US" sz="2800" dirty="0" smtClean="0">
                <a:solidFill>
                  <a:srgbClr val="FF0000"/>
                </a:solidFill>
              </a:rPr>
              <a:t>incur new indebtedness</a:t>
            </a:r>
            <a:r>
              <a:rPr lang="en-US" sz="2800" dirty="0" smtClean="0"/>
              <a:t>? </a:t>
            </a:r>
            <a:endParaRPr lang="en-US" sz="2800" b="1" dirty="0" smtClean="0"/>
          </a:p>
          <a:p>
            <a:pPr marL="1438275" indent="-268288">
              <a:buNone/>
            </a:pPr>
            <a:r>
              <a:rPr lang="en-US" sz="2800" dirty="0" smtClean="0"/>
              <a:t>-  </a:t>
            </a:r>
            <a:r>
              <a:rPr lang="en-US" sz="2800" u="sng" dirty="0" smtClean="0"/>
              <a:t>Past approach</a:t>
            </a:r>
            <a:r>
              <a:rPr lang="en-US" sz="2800" dirty="0" smtClean="0"/>
              <a:t>: the scholars and the Constitutional Court tended to endorse such approach (see decision no. 1/66)</a:t>
            </a:r>
          </a:p>
          <a:p>
            <a:pPr marL="1438275" indent="-268288">
              <a:buNone/>
            </a:pPr>
            <a:r>
              <a:rPr lang="en-US" sz="2800" dirty="0" smtClean="0"/>
              <a:t>-  </a:t>
            </a:r>
            <a:r>
              <a:rPr lang="en-US" sz="2800" u="sng" dirty="0" smtClean="0"/>
              <a:t>Now</a:t>
            </a:r>
            <a:r>
              <a:rPr lang="en-US" sz="2800" dirty="0" smtClean="0"/>
              <a:t>: </a:t>
            </a:r>
            <a:r>
              <a:rPr lang="en-US" sz="2800" b="1" dirty="0" smtClean="0"/>
              <a:t>EU constraints</a:t>
            </a:r>
            <a:r>
              <a:rPr lang="en-US" sz="2800" dirty="0" smtClean="0"/>
              <a:t>: thresholds of 3% of deficit to GDP and 60% of debt to GDP + </a:t>
            </a:r>
            <a:r>
              <a:rPr lang="en-US" sz="2800" b="1" dirty="0" smtClean="0"/>
              <a:t>new article 81, paragraph 2</a:t>
            </a:r>
            <a:r>
              <a:rPr lang="en-US" sz="2800" dirty="0" smtClean="0"/>
              <a:t>: faculty to incur new indebtedness only in case that exceptional circumstances occurred (“</a:t>
            </a:r>
            <a:r>
              <a:rPr lang="en-US" sz="2800" i="1" dirty="0" smtClean="0"/>
              <a:t>serious economic recession”</a:t>
            </a:r>
            <a:r>
              <a:rPr lang="en-US" sz="2800" dirty="0" smtClean="0"/>
              <a:t>/”</a:t>
            </a:r>
            <a:r>
              <a:rPr lang="en-US" sz="2800" i="1" dirty="0" smtClean="0"/>
              <a:t>extraordinary events the State may not control</a:t>
            </a:r>
            <a:r>
              <a:rPr lang="en-US" sz="2800" dirty="0" smtClean="0"/>
              <a:t>”) + approval by the absolute majority of both Chambers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it-IT" dirty="0" smtClean="0"/>
              <a:t>- </a:t>
            </a:r>
            <a:r>
              <a:rPr lang="en-US" sz="3900" dirty="0" smtClean="0"/>
              <a:t>The feudal society</a:t>
            </a:r>
            <a:br>
              <a:rPr lang="en-US" sz="3900" dirty="0" smtClean="0"/>
            </a:br>
            <a:r>
              <a:rPr lang="en-US" sz="3900" dirty="0" smtClean="0"/>
              <a:t>- Absolutism</a:t>
            </a:r>
            <a:br>
              <a:rPr lang="en-US" sz="3900" dirty="0" smtClean="0"/>
            </a:br>
            <a:r>
              <a:rPr lang="en-US" sz="3900" dirty="0" smtClean="0"/>
              <a:t>- The “police” State</a:t>
            </a:r>
            <a:br>
              <a:rPr lang="en-US" sz="3900" dirty="0" smtClean="0"/>
            </a:br>
            <a:r>
              <a:rPr lang="en-US" sz="3900" dirty="0" smtClean="0"/>
              <a:t>- The “modern” State (rule of law)</a:t>
            </a:r>
            <a:br>
              <a:rPr lang="en-US" sz="3900" dirty="0" smtClean="0"/>
            </a:br>
            <a:r>
              <a:rPr lang="en-US" sz="3900" dirty="0" smtClean="0"/>
              <a:t>- The socialist State</a:t>
            </a:r>
            <a:br>
              <a:rPr lang="en-US" sz="3900" dirty="0" smtClean="0"/>
            </a:br>
            <a:r>
              <a:rPr lang="en-US" sz="3900" dirty="0" smtClean="0"/>
              <a:t>- Authoritarianism</a:t>
            </a:r>
            <a:br>
              <a:rPr lang="en-US" sz="3900" dirty="0" smtClean="0"/>
            </a:br>
            <a:r>
              <a:rPr lang="en-US" sz="3900" dirty="0" smtClean="0"/>
              <a:t>The welfare State</a:t>
            </a:r>
            <a:r>
              <a:rPr lang="it-IT" dirty="0" smtClean="0"/>
              <a:t/>
            </a:r>
            <a:br>
              <a:rPr lang="it-IT" dirty="0" smtClean="0"/>
            </a:br>
            <a:r>
              <a:rPr lang="it-IT" dirty="0" smtClean="0"/>
              <a:t/>
            </a:r>
            <a:br>
              <a:rPr lang="it-IT" dirty="0" smtClean="0"/>
            </a:br>
            <a:endParaRPr lang="it-IT"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baseline="0" dirty="0" smtClean="0">
                <a:ln>
                  <a:noFill/>
                </a:ln>
                <a:solidFill>
                  <a:schemeClr val="tx1"/>
                </a:solidFill>
                <a:effectLst/>
                <a:uLnTx/>
                <a:uFillTx/>
                <a:latin typeface="+mj-lt"/>
                <a:ea typeface="+mj-ea"/>
                <a:cs typeface="+mj-cs"/>
              </a:rPr>
              <a:t>The</a:t>
            </a:r>
            <a:r>
              <a:rPr kumimoji="0" lang="en-US" sz="4400" b="1" i="0" u="none" strike="noStrike" kern="1200" cap="none" spc="0" normalizeH="0" dirty="0" smtClean="0">
                <a:ln>
                  <a:noFill/>
                </a:ln>
                <a:solidFill>
                  <a:schemeClr val="tx1"/>
                </a:solidFill>
                <a:effectLst/>
                <a:uLnTx/>
                <a:uFillTx/>
                <a:latin typeface="+mj-lt"/>
                <a:ea typeface="+mj-ea"/>
                <a:cs typeface="+mj-cs"/>
              </a:rPr>
              <a:t> “forms” of State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340768"/>
            <a:ext cx="8229600" cy="3456384"/>
          </a:xfrm>
        </p:spPr>
        <p:txBody>
          <a:bodyPr>
            <a:normAutofit/>
          </a:bodyPr>
          <a:lstStyle/>
          <a:p>
            <a:r>
              <a:rPr lang="en-US" b="1" dirty="0" smtClean="0"/>
              <a:t>“SPECIAL” FUNDS</a:t>
            </a:r>
          </a:p>
          <a:p>
            <a:pPr marL="1438275" indent="-268288">
              <a:buNone/>
            </a:pPr>
            <a:r>
              <a:rPr lang="en-US" dirty="0" smtClean="0"/>
              <a:t>-  </a:t>
            </a:r>
            <a:r>
              <a:rPr lang="en-US" u="sng" dirty="0" smtClean="0"/>
              <a:t>Past approach</a:t>
            </a:r>
            <a:r>
              <a:rPr lang="en-US" dirty="0" smtClean="0"/>
              <a:t> </a:t>
            </a:r>
          </a:p>
          <a:p>
            <a:pPr marL="1438275" indent="-268288">
              <a:buNone/>
            </a:pPr>
            <a:r>
              <a:rPr lang="en-US" dirty="0" smtClean="0"/>
              <a:t>-  </a:t>
            </a:r>
            <a:r>
              <a:rPr lang="en-US" u="sng" dirty="0" smtClean="0"/>
              <a:t>Now</a:t>
            </a:r>
            <a:r>
              <a:rPr lang="en-US" dirty="0" smtClean="0"/>
              <a:t>: expense funds may not be utilized unless the relevant “active” funds have been created (or re-created)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29600" cy="5904656"/>
          </a:xfrm>
        </p:spPr>
        <p:txBody>
          <a:bodyPr>
            <a:noAutofit/>
          </a:bodyPr>
          <a:lstStyle/>
          <a:p>
            <a:r>
              <a:rPr lang="en-US" sz="1900" b="1" dirty="0" smtClean="0"/>
              <a:t>The role of the main bodies involved in the approval of the financial statements</a:t>
            </a:r>
          </a:p>
          <a:p>
            <a:endParaRPr lang="en-US" sz="1900" b="1" dirty="0" smtClean="0"/>
          </a:p>
          <a:p>
            <a:pPr marL="1438275" indent="-268288">
              <a:buFontTx/>
              <a:buChar char="-"/>
            </a:pPr>
            <a:r>
              <a:rPr lang="en-US" sz="1900" u="sng" dirty="0" smtClean="0"/>
              <a:t>The President of the Republic</a:t>
            </a:r>
          </a:p>
          <a:p>
            <a:pPr marL="2068513" indent="-269875">
              <a:buNone/>
            </a:pPr>
            <a:r>
              <a:rPr lang="en-US" sz="1900" i="1" dirty="0" smtClean="0"/>
              <a:t>.   He is entitled to reject final approval of laws/decrees, highlighting the need for a more thorough analysis by the Parliament</a:t>
            </a:r>
          </a:p>
          <a:p>
            <a:pPr marL="2068513" indent="-269875">
              <a:buNone/>
            </a:pPr>
            <a:r>
              <a:rPr lang="en-US" sz="1900" i="1" dirty="0" smtClean="0"/>
              <a:t>.   He is entitled to identify any potential breach of the Constitution (not only with respect to coverage) </a:t>
            </a:r>
          </a:p>
          <a:p>
            <a:pPr marL="2068513" indent="-269875">
              <a:buNone/>
            </a:pPr>
            <a:r>
              <a:rPr lang="en-US" sz="1900" i="1" dirty="0" smtClean="0"/>
              <a:t>.   Moral suasion</a:t>
            </a:r>
          </a:p>
          <a:p>
            <a:pPr marL="1438275" indent="-268288">
              <a:buFontTx/>
              <a:buChar char="-"/>
            </a:pPr>
            <a:r>
              <a:rPr lang="en-US" sz="1900" i="1" u="sng" dirty="0" smtClean="0"/>
              <a:t>Corte </a:t>
            </a:r>
            <a:r>
              <a:rPr lang="en-US" sz="1900" i="1" u="sng" dirty="0" err="1" smtClean="0"/>
              <a:t>dei</a:t>
            </a:r>
            <a:r>
              <a:rPr lang="en-US" sz="1900" i="1" u="sng" dirty="0" smtClean="0"/>
              <a:t> Conti</a:t>
            </a:r>
          </a:p>
          <a:p>
            <a:pPr marL="2068513" indent="-268288">
              <a:buNone/>
            </a:pPr>
            <a:r>
              <a:rPr lang="en-US" sz="1900" i="1" dirty="0" smtClean="0"/>
              <a:t>.  The expenditure coverage policy is scrutinized </a:t>
            </a:r>
          </a:p>
          <a:p>
            <a:pPr marL="2068513" indent="-268288">
              <a:buNone/>
            </a:pPr>
            <a:r>
              <a:rPr lang="en-US" sz="1900" i="1" dirty="0" smtClean="0"/>
              <a:t>.  A report is submitted to the Government and to Parliamentary Commissions on a four-month basis</a:t>
            </a:r>
          </a:p>
          <a:p>
            <a:pPr marL="2068513" indent="-268288">
              <a:buNone/>
            </a:pPr>
            <a:r>
              <a:rPr lang="en-US" sz="1900" i="1" dirty="0" smtClean="0"/>
              <a:t>.  A report is attached to the “</a:t>
            </a:r>
            <a:r>
              <a:rPr lang="en-US" sz="1900" i="1" dirty="0" err="1" smtClean="0"/>
              <a:t>rendiconto</a:t>
            </a:r>
            <a:r>
              <a:rPr lang="en-US" sz="1900" i="1" dirty="0" smtClean="0"/>
              <a:t> </a:t>
            </a:r>
            <a:r>
              <a:rPr lang="en-US" sz="1900" i="1" dirty="0" err="1" smtClean="0"/>
              <a:t>generale</a:t>
            </a:r>
            <a:r>
              <a:rPr lang="en-US" sz="1900" i="1" dirty="0" smtClean="0"/>
              <a:t>”</a:t>
            </a:r>
          </a:p>
          <a:p>
            <a:pPr marL="2068513" indent="-268288">
              <a:buNone/>
            </a:pPr>
            <a:r>
              <a:rPr lang="en-US" sz="1900" i="1" dirty="0" smtClean="0"/>
              <a:t>.  It may defer any question to the Constitutional Court (e.g., to detect any breach of the new art. 81, </a:t>
            </a:r>
            <a:r>
              <a:rPr lang="en-US" sz="1900" i="1" dirty="0" err="1" smtClean="0"/>
              <a:t>para</a:t>
            </a:r>
            <a:r>
              <a:rPr lang="en-US" sz="1900" i="1" dirty="0" smtClean="0"/>
              <a:t> 3 of the Constitution)</a:t>
            </a:r>
          </a:p>
          <a:p>
            <a:pPr marL="1438275" indent="-268288">
              <a:buNone/>
            </a:pPr>
            <a:r>
              <a:rPr lang="en-US" sz="1900" dirty="0" smtClean="0"/>
              <a:t>-  </a:t>
            </a:r>
            <a:r>
              <a:rPr lang="en-US" sz="1900" u="sng" dirty="0" smtClean="0"/>
              <a:t>The Constitutional Court</a:t>
            </a:r>
            <a:endParaRPr lang="en-US" sz="19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5" name="Ovale 4"/>
          <p:cNvSpPr/>
          <p:nvPr/>
        </p:nvSpPr>
        <p:spPr>
          <a:xfrm>
            <a:off x="1691680" y="836712"/>
            <a:ext cx="6120680"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Centralised State</a:t>
            </a:r>
            <a:endParaRPr lang="en-GB" sz="2800" b="1" dirty="0"/>
          </a:p>
        </p:txBody>
      </p:sp>
      <p:sp>
        <p:nvSpPr>
          <p:cNvPr id="6" name="Ovale 5"/>
          <p:cNvSpPr/>
          <p:nvPr/>
        </p:nvSpPr>
        <p:spPr>
          <a:xfrm>
            <a:off x="1763688" y="4005064"/>
            <a:ext cx="6120680"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Decentralised State – “regional State(s)”</a:t>
            </a:r>
            <a:endParaRPr lang="en-GB" sz="2800" b="1" dirty="0"/>
          </a:p>
        </p:txBody>
      </p:sp>
      <p:cxnSp>
        <p:nvCxnSpPr>
          <p:cNvPr id="8" name="Connettore 2 7"/>
          <p:cNvCxnSpPr/>
          <p:nvPr/>
        </p:nvCxnSpPr>
        <p:spPr>
          <a:xfrm>
            <a:off x="4716016" y="2924944"/>
            <a:ext cx="0" cy="10081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6" name="Ovale 5"/>
          <p:cNvSpPr/>
          <p:nvPr/>
        </p:nvSpPr>
        <p:spPr>
          <a:xfrm>
            <a:off x="1475656" y="4005064"/>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Self-government</a:t>
            </a:r>
            <a:endParaRPr lang="en-GB" sz="2800" b="1" dirty="0"/>
          </a:p>
        </p:txBody>
      </p:sp>
      <p:sp>
        <p:nvSpPr>
          <p:cNvPr id="7" name="Ovale 6"/>
          <p:cNvSpPr/>
          <p:nvPr/>
        </p:nvSpPr>
        <p:spPr>
          <a:xfrm>
            <a:off x="1403648" y="2276872"/>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Bureaucratic decentralisation</a:t>
            </a:r>
            <a:endParaRPr lang="en-GB" sz="2800" b="1" dirty="0"/>
          </a:p>
        </p:txBody>
      </p:sp>
      <p:sp>
        <p:nvSpPr>
          <p:cNvPr id="9" name="Ovale 8"/>
          <p:cNvSpPr/>
          <p:nvPr/>
        </p:nvSpPr>
        <p:spPr>
          <a:xfrm>
            <a:off x="1475656" y="548680"/>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Institutional decentralisation</a:t>
            </a:r>
            <a:endParaRPr lang="en-GB" sz="2800" b="1" dirty="0"/>
          </a:p>
        </p:txBody>
      </p:sp>
      <p:sp>
        <p:nvSpPr>
          <p:cNvPr id="10" name="Freccia a destra 9"/>
          <p:cNvSpPr/>
          <p:nvPr/>
        </p:nvSpPr>
        <p:spPr>
          <a:xfrm>
            <a:off x="395536" y="105273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395536" y="2708920"/>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395536" y="4437112"/>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it-IT" sz="3600" dirty="0" smtClean="0"/>
              <a:t>- </a:t>
            </a:r>
            <a:r>
              <a:rPr lang="en-US" sz="3600" dirty="0" smtClean="0"/>
              <a:t>Article 5 of the Italian Constitution (“</a:t>
            </a:r>
            <a:r>
              <a:rPr lang="en-US" sz="3600" i="1" dirty="0" smtClean="0"/>
              <a:t>The Republic is a single and indivisible entity</a:t>
            </a:r>
            <a:r>
              <a:rPr lang="en-US" sz="3600" dirty="0" smtClean="0"/>
              <a:t>”)</a:t>
            </a:r>
            <a:br>
              <a:rPr lang="en-US" sz="3600" dirty="0" smtClean="0"/>
            </a:br>
            <a:r>
              <a:rPr lang="en-US" sz="3600" dirty="0" smtClean="0"/>
              <a:t/>
            </a:r>
            <a:br>
              <a:rPr lang="en-US" sz="3600" dirty="0" smtClean="0"/>
            </a:br>
            <a:r>
              <a:rPr lang="en-US" sz="3600" dirty="0" smtClean="0"/>
              <a:t>- Article 117 (State’s powers; common powers; Regions’ powers)</a:t>
            </a:r>
            <a:br>
              <a:rPr lang="en-US" sz="3600" dirty="0" smtClean="0"/>
            </a:br>
            <a:r>
              <a:rPr lang="en-US" sz="3600" dirty="0"/>
              <a:t/>
            </a:r>
            <a:br>
              <a:rPr lang="en-US" sz="3600" dirty="0"/>
            </a:br>
            <a:r>
              <a:rPr lang="en-US" sz="3600" dirty="0" smtClean="0"/>
              <a:t>- Article 119 (Financial powers and duties of the Regions)</a:t>
            </a:r>
            <a:endParaRPr lang="it-IT"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Decentralisation in the Italian Constitution</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6" name="Ovale 5"/>
          <p:cNvSpPr/>
          <p:nvPr/>
        </p:nvSpPr>
        <p:spPr>
          <a:xfrm>
            <a:off x="2483768" y="4365104"/>
            <a:ext cx="4176464" cy="201622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 particular: </a:t>
            </a:r>
          </a:p>
          <a:p>
            <a:pPr algn="ctr"/>
            <a:r>
              <a:rPr lang="en-GB" sz="2800" b="1" dirty="0" smtClean="0"/>
              <a:t>the European Union</a:t>
            </a:r>
            <a:endParaRPr lang="en-GB" sz="2800" b="1" dirty="0"/>
          </a:p>
        </p:txBody>
      </p:sp>
      <p:sp>
        <p:nvSpPr>
          <p:cNvPr id="7" name="Ovale 6"/>
          <p:cNvSpPr/>
          <p:nvPr/>
        </p:nvSpPr>
        <p:spPr>
          <a:xfrm>
            <a:off x="1403648" y="2276872"/>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Confederations</a:t>
            </a:r>
            <a:endParaRPr lang="en-GB" sz="2800" b="1" dirty="0"/>
          </a:p>
        </p:txBody>
      </p:sp>
      <p:sp>
        <p:nvSpPr>
          <p:cNvPr id="9" name="Ovale 8"/>
          <p:cNvSpPr/>
          <p:nvPr/>
        </p:nvSpPr>
        <p:spPr>
          <a:xfrm>
            <a:off x="1475656" y="548680"/>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The Unions of States</a:t>
            </a:r>
            <a:endParaRPr lang="en-GB" sz="2800" b="1" dirty="0"/>
          </a:p>
        </p:txBody>
      </p:sp>
      <p:sp>
        <p:nvSpPr>
          <p:cNvPr id="10" name="Freccia a destra 9"/>
          <p:cNvSpPr/>
          <p:nvPr/>
        </p:nvSpPr>
        <p:spPr>
          <a:xfrm>
            <a:off x="395536" y="105273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395536" y="2708920"/>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20688"/>
            <a:ext cx="7772400" cy="5472607"/>
          </a:xfrm>
        </p:spPr>
        <p:txBody>
          <a:bodyPr>
            <a:normAutofit/>
          </a:bodyPr>
          <a:lstStyle/>
          <a:p>
            <a:r>
              <a:rPr lang="it-IT" dirty="0" smtClean="0"/>
              <a:t/>
            </a:r>
            <a:br>
              <a:rPr lang="it-IT" dirty="0" smtClean="0"/>
            </a:br>
            <a:endParaRPr lang="it-IT" dirty="0"/>
          </a:p>
        </p:txBody>
      </p:sp>
      <p:sp>
        <p:nvSpPr>
          <p:cNvPr id="7" name="Ovale 6"/>
          <p:cNvSpPr/>
          <p:nvPr/>
        </p:nvSpPr>
        <p:spPr>
          <a:xfrm>
            <a:off x="1403648" y="2276872"/>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supranational organizations</a:t>
            </a:r>
            <a:endParaRPr lang="en-GB" sz="2800" b="1" dirty="0"/>
          </a:p>
        </p:txBody>
      </p:sp>
      <p:sp>
        <p:nvSpPr>
          <p:cNvPr id="9" name="Ovale 8"/>
          <p:cNvSpPr/>
          <p:nvPr/>
        </p:nvSpPr>
        <p:spPr>
          <a:xfrm>
            <a:off x="1475656" y="548680"/>
            <a:ext cx="612068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intergovernmental organizations</a:t>
            </a:r>
            <a:endParaRPr lang="en-GB" sz="2800" b="1" dirty="0"/>
          </a:p>
        </p:txBody>
      </p:sp>
      <p:sp>
        <p:nvSpPr>
          <p:cNvPr id="10" name="Freccia a destra 9"/>
          <p:cNvSpPr/>
          <p:nvPr/>
        </p:nvSpPr>
        <p:spPr>
          <a:xfrm>
            <a:off x="395536" y="105273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395536" y="2708920"/>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6937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4968552"/>
          </a:xfrm>
        </p:spPr>
        <p:txBody>
          <a:bodyPr>
            <a:noAutofit/>
          </a:bodyPr>
          <a:lstStyle/>
          <a:p>
            <a:pPr lvl="0"/>
            <a:r>
              <a:rPr lang="en-GB" sz="2000" dirty="0"/>
              <a:t>Art. 41 - </a:t>
            </a:r>
            <a:r>
              <a:rPr lang="en-GB" sz="2000" i="1" dirty="0"/>
              <a:t>The Security Council may decide what measures not involving the use of armed force are to be employed to give effect to its decisions, and it may call upon the Members of the United Nations to apply such measures. These may include complete or partial interruption of economic relations and of rail, sea, air, postal, telegraphic, radio, and other means of communication, and the severance of diplomatic relations</a:t>
            </a:r>
            <a:r>
              <a:rPr lang="it-IT" sz="2000" dirty="0"/>
              <a:t/>
            </a:r>
            <a:br>
              <a:rPr lang="it-IT" sz="2000" dirty="0"/>
            </a:br>
            <a:r>
              <a:rPr lang="en-GB" sz="2000" dirty="0"/>
              <a:t> </a:t>
            </a:r>
            <a:r>
              <a:rPr lang="it-IT" sz="2000" dirty="0"/>
              <a:t/>
            </a:r>
            <a:br>
              <a:rPr lang="it-IT" sz="2000" dirty="0"/>
            </a:br>
            <a:r>
              <a:rPr lang="en-GB" sz="2000" dirty="0"/>
              <a:t>Art. 42 - </a:t>
            </a:r>
            <a:r>
              <a:rPr lang="en-GB" sz="2000" i="1" dirty="0"/>
              <a:t>Should the Security Council consider that measures provided for in Article 41 would be inadequate or have proved to be inadequate, it may take such action by air, sea, or land forces as may be necessary to maintain or restore international peace and security. Such action may include demonstrations, blockade, and other operations by air, sea, or land forces of Members of the United </a:t>
            </a:r>
            <a:r>
              <a:rPr lang="en-GB" sz="2000" i="1" dirty="0" smtClean="0"/>
              <a:t>Nations</a:t>
            </a:r>
            <a:endParaRPr lang="it-IT" sz="20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GB" sz="4400" b="1" i="0" u="none" strike="noStrike" kern="1200" cap="none" spc="0" normalizeH="0" baseline="0" dirty="0" smtClean="0">
                <a:ln>
                  <a:noFill/>
                </a:ln>
                <a:solidFill>
                  <a:schemeClr val="tx1"/>
                </a:solidFill>
                <a:effectLst/>
                <a:uLnTx/>
                <a:uFillTx/>
                <a:latin typeface="+mj-lt"/>
                <a:ea typeface="+mj-ea"/>
                <a:cs typeface="+mj-cs"/>
              </a:rPr>
              <a:t>Example: the UNO Charter</a:t>
            </a:r>
            <a:endParaRPr kumimoji="0" lang="en-GB" sz="4400" b="1" i="0" u="none" strike="noStrike" kern="1200" cap="none" spc="0" normalizeH="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extLst>
      <p:ext uri="{BB962C8B-B14F-4D97-AF65-F5344CB8AC3E}">
        <p14:creationId xmlns:p14="http://schemas.microsoft.com/office/powerpoint/2010/main" val="155341129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980</Words>
  <Application>Microsoft Macintosh PowerPoint</Application>
  <PresentationFormat>Presentazione su schermo (4:3)</PresentationFormat>
  <Paragraphs>119</Paragraphs>
  <Slides>31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31</vt:i4>
      </vt:variant>
    </vt:vector>
  </HeadingPairs>
  <TitlesOfParts>
    <vt:vector size="34" baseType="lpstr">
      <vt:lpstr>Calibri</vt:lpstr>
      <vt:lpstr>Arial</vt:lpstr>
      <vt:lpstr>Tema di Office</vt:lpstr>
      <vt:lpstr>Private and Public law  lesson 1 Forms of State  forms of government. Public finance  </vt:lpstr>
      <vt:lpstr>- independence - preeminence - based on a territory - general aims  </vt:lpstr>
      <vt:lpstr>- The feudal society - Absolutism - The “police” State - The “modern” State (rule of law) - The socialist State - Authoritarianism The welfare State  </vt:lpstr>
      <vt:lpstr> </vt:lpstr>
      <vt:lpstr> </vt:lpstr>
      <vt:lpstr>- Article 5 of the Italian Constitution (“The Republic is a single and indivisible entity”)  - Article 117 (State’s powers; common powers; Regions’ powers)  - Article 119 (Financial powers and duties of the Regions)</vt:lpstr>
      <vt:lpstr> </vt:lpstr>
      <vt:lpstr> </vt:lpstr>
      <vt:lpstr>Art. 41 - The Security Council may decide what measures not involving the use of armed force are to be employed to give effect to its decisions, and it may call upon the Members of the United Nations to apply such measures. These may include complete or partial interruption of economic relations and of rail, sea, air, postal, telegraphic, radio, and other means of communication, and the severance of diplomatic relations   Art. 42 - Should the Security Council consider that measures provided for in Article 41 would be inadequate or have proved to be inadequate, it may take such action by air, sea, or land forces as may be necessary to maintain or restore international peace and security. Such action may include demonstrations, blockade, and other operations by air, sea, or land forces of Members of the United Nations</vt:lpstr>
      <vt:lpstr>- Territory - People - Sovereignty </vt:lpstr>
      <vt:lpstr>- natural and artificial borders   - Article 241 of the Italian Criminal Code: crimes against “the State territorial integrity”  - Does a State legally “survive” an invasion?  - “extra-territoriality” (e.g., international sanctions against Iran)</vt:lpstr>
      <vt:lpstr>- territorial immunities  - What about colonies?  - Is the State’s rights over its territory “ad rem” rights, similar to those regulated by the Italian Civil Code?  - “territorial” and “non territorial” entities (art. 114 of the Constitution)  - the State’s non transferrable assets</vt:lpstr>
      <vt:lpstr>- The status of citizen: rights and duties (&lt;&gt; residence; domicile)  - Values and “interests” in common? (“idem sentire de re publica”)  - people = nation?  - Art. 11 and 22 of the Italian Constitution: gain and loss of citizenship; waiver  - Non-citizens and stateless people (apolidi)</vt:lpstr>
      <vt:lpstr>- “multi-national” States  - Articles 6, 3, 51, 9, 11, 16, 49, 67, 87, 98, 117 and 126 of the Italian Constitution:  “The members of the Parliament represent the nation”  “The President of the Republic represents the unity of the nation”  “public employees shall exclusively serve the nation”</vt:lpstr>
      <vt:lpstr>- Art. 7 of the Italian Constitution: the State and the Holy See  - power to issue laws, administrative decisions; theories about sovereignty  - Art. 1 of the Italian Constitution: people as the “holder” of sovereignty  - the State is (also) sovereign?</vt:lpstr>
      <vt:lpstr>- Article 11 of the Italian Constitution (limitations to sovereignty)  - Regulations (or Directives) issued by the European Union  - Articles 41 and 42 of the UNO Charter</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Hewlett-Packard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192</cp:revision>
  <dcterms:created xsi:type="dcterms:W3CDTF">2014-02-22T15:41:35Z</dcterms:created>
  <dcterms:modified xsi:type="dcterms:W3CDTF">2017-02-22T16:46:16Z</dcterms:modified>
</cp:coreProperties>
</file>