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7" r:id="rId3"/>
    <p:sldId id="389" r:id="rId4"/>
    <p:sldId id="388" r:id="rId5"/>
    <p:sldId id="415" r:id="rId6"/>
    <p:sldId id="390" r:id="rId7"/>
    <p:sldId id="391" r:id="rId8"/>
    <p:sldId id="392" r:id="rId9"/>
    <p:sldId id="397" r:id="rId10"/>
    <p:sldId id="393" r:id="rId11"/>
    <p:sldId id="394" r:id="rId12"/>
    <p:sldId id="395" r:id="rId13"/>
    <p:sldId id="396" r:id="rId14"/>
    <p:sldId id="417" r:id="rId15"/>
    <p:sldId id="398" r:id="rId16"/>
    <p:sldId id="399" r:id="rId17"/>
    <p:sldId id="418" r:id="rId18"/>
    <p:sldId id="400" r:id="rId19"/>
    <p:sldId id="419" r:id="rId20"/>
    <p:sldId id="401" r:id="rId21"/>
    <p:sldId id="402" r:id="rId22"/>
    <p:sldId id="403" r:id="rId23"/>
    <p:sldId id="404" r:id="rId24"/>
    <p:sldId id="416" r:id="rId25"/>
    <p:sldId id="405" r:id="rId26"/>
    <p:sldId id="406" r:id="rId27"/>
    <p:sldId id="409" r:id="rId28"/>
    <p:sldId id="410" r:id="rId29"/>
    <p:sldId id="411" r:id="rId30"/>
    <p:sldId id="407" r:id="rId31"/>
    <p:sldId id="412" r:id="rId32"/>
    <p:sldId id="413" r:id="rId33"/>
    <p:sldId id="408" r:id="rId34"/>
    <p:sldId id="414"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0" autoAdjust="0"/>
    <p:restoredTop sz="93524" autoAdjust="0"/>
  </p:normalViewPr>
  <p:slideViewPr>
    <p:cSldViewPr>
      <p:cViewPr>
        <p:scale>
          <a:sx n="66" d="100"/>
          <a:sy n="66" d="100"/>
        </p:scale>
        <p:origin x="3224" y="1072"/>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21/09/16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21/09/16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21/09/16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21/09/16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21/09/16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21/09/16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21/09/16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21/09/16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21/09/16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21/09/16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21/09/16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21/09/16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3890863"/>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10</a:t>
            </a:r>
            <a:br>
              <a:rPr lang="en-US" sz="3300" dirty="0" smtClean="0"/>
            </a:br>
            <a:r>
              <a:rPr lang="en-US" sz="4000" b="1" dirty="0" smtClean="0"/>
              <a:t>The G</a:t>
            </a:r>
            <a:r>
              <a:rPr lang="en-US" sz="4000" b="1" dirty="0" smtClean="0"/>
              <a:t>overnment </a:t>
            </a:r>
            <a:r>
              <a:rPr lang="en-US" sz="4000" b="1" dirty="0" smtClean="0"/>
              <a:t/>
            </a:r>
            <a:br>
              <a:rPr lang="en-US" sz="4000" b="1" dirty="0" smtClean="0"/>
            </a:br>
            <a:r>
              <a:rPr lang="en-US" sz="4000" b="1" dirty="0" smtClean="0"/>
              <a:t>and the Public Administration: overview of the Italian Administrative bodies</a:t>
            </a: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u="sng" dirty="0" smtClean="0"/>
              <a:t>Art. 98 Constitution</a:t>
            </a:r>
            <a:r>
              <a:rPr lang="en-US" sz="2800" dirty="0" smtClean="0"/>
              <a:t/>
            </a:r>
            <a:br>
              <a:rPr lang="en-US" sz="2800" dirty="0" smtClean="0"/>
            </a:br>
            <a:r>
              <a:rPr lang="en-US" sz="2800" i="1" dirty="0" smtClean="0"/>
              <a:t>The law may set out limitations to the right to be enrolled with political parties, for members of</a:t>
            </a:r>
            <a:br>
              <a:rPr lang="en-US" sz="2800" i="1" dirty="0" smtClean="0"/>
            </a:br>
            <a:r>
              <a:rPr lang="en-US" sz="2800" i="1" dirty="0" smtClean="0"/>
              <a:t>the Courts, military personnel in office, civil servants, police agents and diplomatic representatives</a:t>
            </a:r>
            <a:br>
              <a:rPr lang="en-US" sz="2800" i="1" dirty="0" smtClean="0"/>
            </a:br>
            <a:r>
              <a:rPr lang="en-US" sz="2800" i="1" dirty="0" smtClean="0"/>
              <a:t/>
            </a:r>
            <a:br>
              <a:rPr lang="en-US" sz="2800" i="1" dirty="0" smtClean="0"/>
            </a:br>
            <a:r>
              <a:rPr lang="en-US" sz="2800" i="1" dirty="0" smtClean="0"/>
              <a:t/>
            </a:r>
            <a:br>
              <a:rPr lang="en-US" sz="2800" i="1" dirty="0" smtClean="0"/>
            </a:br>
            <a:r>
              <a:rPr lang="en-US" sz="2800" dirty="0" smtClean="0"/>
              <a:t>Citizens are protected against any possible influence, deriving from any overlapping between administration and political engagement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How are citizens primarily protected against abuses</a:t>
            </a:r>
            <a:r>
              <a:rPr lang="en-US" sz="3700" b="1" dirty="0" smtClean="0">
                <a:latin typeface="+mj-lt"/>
                <a:ea typeface="+mj-ea"/>
                <a:cs typeface="+mj-cs"/>
              </a:rPr>
              <a:t> by the Administration</a:t>
            </a:r>
            <a:endParaRPr lang="en-US" sz="37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211960" y="4149080"/>
            <a:ext cx="100811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u="sng" dirty="0" smtClean="0"/>
              <a:t>Art. 23 Constitution</a:t>
            </a:r>
            <a:r>
              <a:rPr lang="en-US" sz="2800" dirty="0" smtClean="0"/>
              <a:t/>
            </a:r>
            <a:br>
              <a:rPr lang="en-US" sz="2800" dirty="0" smtClean="0"/>
            </a:br>
            <a:r>
              <a:rPr lang="en-US" sz="2800" i="1" dirty="0" smtClean="0"/>
              <a:t>Citizens may not be compelled to perform any action unless within the scope of a law of the Parliament</a:t>
            </a:r>
            <a:r>
              <a:rPr lang="en-US" sz="2800" dirty="0" smtClean="0"/>
              <a:t/>
            </a:r>
            <a:br>
              <a:rPr lang="en-US" sz="2800" dirty="0" smtClean="0"/>
            </a:br>
            <a:r>
              <a:rPr lang="en-US" sz="2800" dirty="0" smtClean="0"/>
              <a:t/>
            </a:r>
            <a:br>
              <a:rPr lang="en-US" sz="2800" dirty="0" smtClean="0"/>
            </a:br>
            <a:r>
              <a:rPr lang="en-US" sz="2800" b="1" u="sng" dirty="0" smtClean="0"/>
              <a:t>Art. 13 (and following) Constitution</a:t>
            </a:r>
            <a:br>
              <a:rPr lang="en-US" sz="2800" b="1" u="sng" dirty="0" smtClean="0"/>
            </a:br>
            <a:r>
              <a:rPr lang="en-US" sz="2800" i="1" dirty="0" smtClean="0"/>
              <a:t>The citizens’ fundamental freedoms may be limited only in cases and manners provided for by law</a:t>
            </a:r>
            <a:endParaRPr lang="en-US" sz="28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How are citizens primarily protected against abuses</a:t>
            </a:r>
            <a:r>
              <a:rPr lang="en-US" sz="3700" b="1" dirty="0" smtClean="0">
                <a:latin typeface="+mj-lt"/>
                <a:ea typeface="+mj-ea"/>
                <a:cs typeface="+mj-cs"/>
              </a:rPr>
              <a:t> by the Administration</a:t>
            </a:r>
            <a:endParaRPr lang="en-US" sz="37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u="sng" dirty="0" smtClean="0"/>
              <a:t>Art. 5 Constitution</a:t>
            </a:r>
            <a:r>
              <a:rPr lang="en-US" sz="2800" dirty="0" smtClean="0"/>
              <a:t/>
            </a:r>
            <a:br>
              <a:rPr lang="en-US" sz="2800" dirty="0" smtClean="0"/>
            </a:br>
            <a:r>
              <a:rPr lang="en-US" sz="2800" i="1" dirty="0" smtClean="0"/>
              <a:t>The Republic conforms to the principles </a:t>
            </a:r>
            <a:br>
              <a:rPr lang="en-US" sz="2800" i="1" dirty="0" smtClean="0"/>
            </a:br>
            <a:r>
              <a:rPr lang="en-US" sz="2800" i="1" dirty="0" smtClean="0"/>
              <a:t>of “autonomy and decentralization”</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the citizens’ right to have access to the Administration internal documents and files</a:t>
            </a:r>
            <a:endParaRPr lang="en-US" sz="28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How are citizens primarily protected against abuses</a:t>
            </a:r>
            <a:r>
              <a:rPr lang="en-US" sz="3700" b="1" dirty="0" smtClean="0">
                <a:latin typeface="+mj-lt"/>
                <a:ea typeface="+mj-ea"/>
                <a:cs typeface="+mj-cs"/>
              </a:rPr>
              <a:t> by the Administration</a:t>
            </a:r>
            <a:endParaRPr lang="en-US" sz="37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067944" y="3861048"/>
            <a:ext cx="108012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u="sng" dirty="0" smtClean="0"/>
              <a:t>Art. 52 Constitution</a:t>
            </a:r>
            <a:r>
              <a:rPr lang="en-US" sz="2800" dirty="0" smtClean="0"/>
              <a:t/>
            </a:r>
            <a:br>
              <a:rPr lang="en-US" sz="2800" dirty="0" smtClean="0"/>
            </a:br>
            <a:r>
              <a:rPr lang="en-US" sz="2800" i="1" dirty="0" smtClean="0"/>
              <a:t>The rules regulating </a:t>
            </a:r>
            <a:r>
              <a:rPr lang="en-US" sz="2800" b="1" i="1" dirty="0" smtClean="0">
                <a:solidFill>
                  <a:srgbClr val="FF0000"/>
                </a:solidFill>
              </a:rPr>
              <a:t>military personnel </a:t>
            </a:r>
            <a:r>
              <a:rPr lang="en-US" sz="2800" i="1" dirty="0" smtClean="0"/>
              <a:t>conform to the general principle of democracy.</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solidFill>
                  <a:srgbClr val="FFC000"/>
                </a:solidFill>
              </a:rPr>
              <a:t> </a:t>
            </a:r>
            <a:r>
              <a:rPr lang="en-US" sz="2800" i="1" dirty="0" smtClean="0">
                <a:solidFill>
                  <a:srgbClr val="C00000"/>
                </a:solidFill>
              </a:rPr>
              <a:t>- right to strike?</a:t>
            </a:r>
            <a:br>
              <a:rPr lang="en-US" sz="2800" i="1" dirty="0" smtClean="0">
                <a:solidFill>
                  <a:srgbClr val="C00000"/>
                </a:solidFill>
              </a:rPr>
            </a:br>
            <a:r>
              <a:rPr lang="en-US" sz="2800" i="1" dirty="0" smtClean="0">
                <a:solidFill>
                  <a:srgbClr val="C00000"/>
                </a:solidFill>
              </a:rPr>
              <a:t>- right to run for political elections? Right to make political propaganda?</a:t>
            </a:r>
            <a:br>
              <a:rPr lang="en-US" sz="2800" i="1" dirty="0" smtClean="0">
                <a:solidFill>
                  <a:srgbClr val="C00000"/>
                </a:solidFill>
              </a:rPr>
            </a:br>
            <a:r>
              <a:rPr lang="en-US" sz="2800" i="1" dirty="0" smtClean="0">
                <a:solidFill>
                  <a:srgbClr val="C00000"/>
                </a:solidFill>
              </a:rPr>
              <a:t>- right to set up trade-unions / labor associations?</a:t>
            </a:r>
            <a:br>
              <a:rPr lang="en-US" sz="2800" i="1" dirty="0" smtClean="0">
                <a:solidFill>
                  <a:srgbClr val="C00000"/>
                </a:solidFill>
              </a:rPr>
            </a:br>
            <a:r>
              <a:rPr lang="en-US" sz="2800" i="1" dirty="0" smtClean="0">
                <a:solidFill>
                  <a:srgbClr val="C00000"/>
                </a:solidFill>
              </a:rPr>
              <a:t>- right to express their thoughts and opinions?</a:t>
            </a:r>
            <a:endParaRPr lang="en-US" sz="2800" i="1" dirty="0">
              <a:solidFill>
                <a:srgbClr val="C0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How are citizens primarily protected against abuses</a:t>
            </a:r>
            <a:r>
              <a:rPr lang="en-US" sz="3700" b="1" dirty="0" smtClean="0">
                <a:latin typeface="+mj-lt"/>
                <a:ea typeface="+mj-ea"/>
                <a:cs typeface="+mj-cs"/>
              </a:rPr>
              <a:t> by the Administration</a:t>
            </a:r>
            <a:endParaRPr lang="en-US" sz="37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355976" y="3212976"/>
            <a:ext cx="100811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556792"/>
            <a:ext cx="7772400" cy="3890863"/>
          </a:xfrm>
        </p:spPr>
        <p:txBody>
          <a:bodyPr>
            <a:normAutofit/>
          </a:bodyPr>
          <a:lstStyle/>
          <a:p>
            <a:r>
              <a:rPr lang="en-US" sz="4000" b="1" dirty="0" smtClean="0"/>
              <a:t>In particular: liability of civil servants and of the Administration</a:t>
            </a:r>
            <a:endParaRPr lang="en-US" sz="33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u="sng" dirty="0" smtClean="0"/>
              <a:t>Art. 28 Constitution</a:t>
            </a:r>
            <a:r>
              <a:rPr lang="en-US" sz="2800" dirty="0" smtClean="0"/>
              <a:t/>
            </a:r>
            <a:br>
              <a:rPr lang="en-US" sz="2800" dirty="0" smtClean="0"/>
            </a:br>
            <a:r>
              <a:rPr lang="en-US" sz="2800" i="1" dirty="0" smtClean="0"/>
              <a:t>Civil servants and State employees </a:t>
            </a:r>
            <a:r>
              <a:rPr lang="en-US" sz="2800" i="1" dirty="0" smtClean="0">
                <a:solidFill>
                  <a:srgbClr val="FF0000"/>
                </a:solidFill>
              </a:rPr>
              <a:t>are directly </a:t>
            </a:r>
            <a:r>
              <a:rPr lang="en-US" sz="2800" b="1" i="1" dirty="0" smtClean="0">
                <a:solidFill>
                  <a:srgbClr val="FF0000"/>
                </a:solidFill>
              </a:rPr>
              <a:t>liable</a:t>
            </a:r>
            <a:r>
              <a:rPr lang="en-US" sz="2800" i="1" dirty="0" smtClean="0"/>
              <a:t>, according to criminal, civil and administrative laws, for breach of the citizens’ rights. </a:t>
            </a:r>
            <a:r>
              <a:rPr lang="en-US" sz="2800" i="1" dirty="0" smtClean="0">
                <a:solidFill>
                  <a:srgbClr val="FF0000"/>
                </a:solidFill>
              </a:rPr>
              <a:t>Civil liabilities may be incurred by both the State and other public entities</a:t>
            </a:r>
            <a:endParaRPr lang="en-US" sz="2800" i="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algn="ctr">
              <a:spcBef>
                <a:spcPct val="0"/>
              </a:spcBef>
              <a:defRPr/>
            </a:pPr>
            <a:r>
              <a:rPr lang="en-US" sz="3700" b="1" dirty="0" smtClean="0"/>
              <a:t>Potential liabilities for civil servants and/or the Administration</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u="sng" dirty="0" smtClean="0"/>
              <a:t>Art. 113 Constitution</a:t>
            </a:r>
            <a:r>
              <a:rPr lang="en-US" sz="2800" dirty="0" smtClean="0"/>
              <a:t/>
            </a:r>
            <a:br>
              <a:rPr lang="en-US" sz="2800" dirty="0" smtClean="0"/>
            </a:br>
            <a:r>
              <a:rPr lang="en-US" sz="2800" i="1" dirty="0" smtClean="0"/>
              <a:t>Citizens are always entitled to challenge acts of the Administration in breach of  the citizens’ rights (“</a:t>
            </a:r>
            <a:r>
              <a:rPr lang="en-US" sz="2800" i="1" dirty="0" err="1" smtClean="0">
                <a:solidFill>
                  <a:srgbClr val="FF0000"/>
                </a:solidFill>
              </a:rPr>
              <a:t>diritti</a:t>
            </a:r>
            <a:r>
              <a:rPr lang="en-US" sz="2800" i="1" dirty="0" smtClean="0">
                <a:solidFill>
                  <a:srgbClr val="FF0000"/>
                </a:solidFill>
              </a:rPr>
              <a:t> </a:t>
            </a:r>
            <a:r>
              <a:rPr lang="en-US" sz="2800" i="1" dirty="0" err="1" smtClean="0">
                <a:solidFill>
                  <a:srgbClr val="FF0000"/>
                </a:solidFill>
              </a:rPr>
              <a:t>soggettivi</a:t>
            </a:r>
            <a:r>
              <a:rPr lang="en-US" sz="2800" i="1" dirty="0" smtClean="0"/>
              <a:t>” or “</a:t>
            </a:r>
            <a:r>
              <a:rPr lang="en-US" sz="2800" i="1" dirty="0" err="1" smtClean="0">
                <a:solidFill>
                  <a:srgbClr val="FF0000"/>
                </a:solidFill>
              </a:rPr>
              <a:t>interessi</a:t>
            </a:r>
            <a:r>
              <a:rPr lang="en-US" sz="2800" i="1" dirty="0" smtClean="0">
                <a:solidFill>
                  <a:srgbClr val="FF0000"/>
                </a:solidFill>
              </a:rPr>
              <a:t> </a:t>
            </a:r>
            <a:r>
              <a:rPr lang="en-US" sz="2800" i="1" dirty="0" err="1" smtClean="0">
                <a:solidFill>
                  <a:srgbClr val="FF0000"/>
                </a:solidFill>
              </a:rPr>
              <a:t>legittimi</a:t>
            </a:r>
            <a:r>
              <a:rPr lang="en-US" sz="2800" i="1" dirty="0" smtClean="0"/>
              <a:t>”) before the ordinary or administrative Courts.</a:t>
            </a:r>
            <a:br>
              <a:rPr lang="en-US" sz="2800" i="1" dirty="0" smtClean="0"/>
            </a:br>
            <a:r>
              <a:rPr lang="en-US" sz="2800" i="1" dirty="0" smtClean="0"/>
              <a:t>Such right may not be excluded or limited for particular </a:t>
            </a:r>
            <a:r>
              <a:rPr lang="en-GB" sz="2800" i="1" dirty="0" smtClean="0"/>
              <a:t>categories of acts.</a:t>
            </a:r>
            <a:r>
              <a:rPr lang="it-IT" sz="2800" i="1" dirty="0" smtClean="0"/>
              <a:t/>
            </a:r>
            <a:br>
              <a:rPr lang="it-IT" sz="2800" i="1" dirty="0" smtClean="0"/>
            </a:br>
            <a:r>
              <a:rPr lang="en-US" sz="2800" i="1" dirty="0" smtClean="0"/>
              <a:t>The law shall determine which Court is competent to cancel acts of the Administration upon the conditions and with the consequences provided for by a law of the Parliament.</a:t>
            </a:r>
            <a:endParaRPr lang="en-US" sz="28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algn="ctr">
              <a:spcBef>
                <a:spcPct val="0"/>
              </a:spcBef>
              <a:defRPr/>
            </a:pPr>
            <a:r>
              <a:rPr lang="en-US" sz="4100" b="1" dirty="0" smtClean="0"/>
              <a:t>Potential liabilities for civil servants and/or the Administration</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dirty="0" smtClean="0"/>
              <a:t>As a general principle, the State / public entities may be </a:t>
            </a:r>
            <a:r>
              <a:rPr lang="en-US" sz="2800" b="1" u="sng" dirty="0" smtClean="0"/>
              <a:t>liable for procuring unjust damages</a:t>
            </a:r>
            <a:r>
              <a:rPr lang="en-US" sz="2800" b="1" dirty="0" smtClean="0"/>
              <a:t> (art. 2043 of the Civil Code)</a:t>
            </a:r>
            <a:br>
              <a:rPr lang="en-US" sz="2800" b="1" dirty="0" smtClean="0"/>
            </a:br>
            <a:r>
              <a:rPr lang="en-US" sz="2800" b="1" dirty="0" smtClean="0"/>
              <a:t/>
            </a:r>
            <a:br>
              <a:rPr lang="en-US" sz="2800" b="1" dirty="0" smtClean="0"/>
            </a:br>
            <a:r>
              <a:rPr lang="en-US" sz="2800" b="1" dirty="0" smtClean="0"/>
              <a:t>The State / public entity is/are </a:t>
            </a:r>
            <a:r>
              <a:rPr lang="en-US" sz="2800" b="1" u="sng" dirty="0" smtClean="0"/>
              <a:t>jointly liable with the civil servant</a:t>
            </a:r>
            <a:r>
              <a:rPr lang="en-US" sz="2800" b="1" dirty="0" smtClean="0"/>
              <a:t> to restore damages caused to citizens (art. 1292 of the Civil Code)</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Potential liabilities for civil servants and/or the Administration</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323528" y="2564904"/>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323528" y="429309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dirty="0" smtClean="0"/>
              <a:t>May citizen also challenge </a:t>
            </a:r>
            <a:r>
              <a:rPr lang="en-US" sz="3200" b="1" dirty="0" smtClean="0"/>
              <a:t>political acts/decisions </a:t>
            </a:r>
            <a:r>
              <a:rPr lang="en-US" sz="2800" dirty="0" smtClean="0"/>
              <a:t>(</a:t>
            </a:r>
            <a:r>
              <a:rPr lang="en-US" sz="2800" i="1" dirty="0" smtClean="0"/>
              <a:t>e.g</a:t>
            </a:r>
            <a:r>
              <a:rPr lang="en-US" sz="2800" dirty="0" smtClean="0"/>
              <a:t>.,  the appointment of Ministers, the opening of political elections,  the order to execute an international treaty)</a:t>
            </a:r>
            <a:r>
              <a:rPr lang="en-US" sz="2800" b="1" dirty="0" smtClean="0"/>
              <a:t>?</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Potential liabilities for civil servants and/or the Administration</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96752"/>
            <a:ext cx="7772400" cy="3890863"/>
          </a:xfrm>
        </p:spPr>
        <p:txBody>
          <a:bodyPr>
            <a:normAutofit/>
          </a:bodyPr>
          <a:lstStyle/>
          <a:p>
            <a:r>
              <a:rPr lang="en-US" sz="4000" b="1" dirty="0" smtClean="0"/>
              <a:t>Definition of “Administration”</a:t>
            </a:r>
            <a:endParaRPr lang="en-US" sz="3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the Council of Ministers</a:t>
            </a:r>
            <a:br>
              <a:rPr lang="en-US" sz="2800" b="1" dirty="0" smtClean="0"/>
            </a:br>
            <a:r>
              <a:rPr lang="en-US" sz="2800" b="1" dirty="0" smtClean="0"/>
              <a:t>- the President (Prime Minister)</a:t>
            </a:r>
            <a:br>
              <a:rPr lang="en-US" sz="2800" b="1" dirty="0" smtClean="0"/>
            </a:br>
            <a:r>
              <a:rPr lang="en-US" sz="2800" b="1" dirty="0" smtClean="0"/>
              <a:t>- the Ministers</a:t>
            </a:r>
            <a:br>
              <a:rPr lang="en-US" sz="2800" b="1" dirty="0" smtClean="0"/>
            </a:br>
            <a:r>
              <a:rPr lang="en-US" sz="2800" b="1" dirty="0" smtClean="0"/>
              <a:t/>
            </a:r>
            <a:br>
              <a:rPr lang="en-US" sz="2800" b="1" dirty="0" smtClean="0"/>
            </a:br>
            <a:r>
              <a:rPr lang="en-US" sz="2800" b="1" dirty="0" smtClean="0"/>
              <a:t>- the Sub-Secretaries of State</a:t>
            </a:r>
            <a:br>
              <a:rPr lang="en-US" sz="2800" b="1" dirty="0" smtClean="0"/>
            </a:br>
            <a:r>
              <a:rPr lang="en-US" sz="2800" b="1" dirty="0" smtClean="0"/>
              <a:t>- the Vice-Ministers</a:t>
            </a:r>
            <a:br>
              <a:rPr lang="en-US" sz="2800" b="1" dirty="0" smtClean="0"/>
            </a:br>
            <a:r>
              <a:rPr lang="en-US" sz="2800" b="1" dirty="0" smtClean="0"/>
              <a:t>- the Vice-President</a:t>
            </a:r>
            <a:br>
              <a:rPr lang="en-US" sz="2800" b="1" dirty="0" smtClean="0"/>
            </a:br>
            <a:r>
              <a:rPr lang="en-US" sz="2800" b="1" dirty="0" smtClean="0"/>
              <a:t>- the “Cabinet”</a:t>
            </a:r>
            <a:br>
              <a:rPr lang="en-US" sz="2800" b="1" dirty="0" smtClean="0"/>
            </a:br>
            <a:r>
              <a:rPr lang="en-US" sz="2800" b="1" dirty="0" smtClean="0"/>
              <a:t>- the “Agencies” </a:t>
            </a:r>
            <a:br>
              <a:rPr lang="en-US" sz="2800" b="1" dirty="0" smtClean="0"/>
            </a:br>
            <a:r>
              <a:rPr lang="en-US" sz="2800" b="1" dirty="0" smtClean="0"/>
              <a:t>- the Inter-Ministerial Committees (</a:t>
            </a:r>
            <a:r>
              <a:rPr lang="en-US" sz="2800" b="1" i="1" dirty="0" smtClean="0"/>
              <a:t>e.g</a:t>
            </a:r>
            <a:r>
              <a:rPr lang="en-US" sz="2800" b="1" dirty="0" smtClean="0"/>
              <a:t>., CIPE)</a:t>
            </a:r>
            <a:br>
              <a:rPr lang="en-US" sz="2800" b="1" dirty="0" smtClean="0"/>
            </a:br>
            <a:r>
              <a:rPr lang="en-US" sz="2800" b="1" dirty="0" smtClean="0"/>
              <a:t>- the Committee of Ministers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Government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1988840"/>
            <a:ext cx="6692280" cy="3600400"/>
          </a:xfrm>
        </p:spPr>
        <p:txBody>
          <a:bodyPr>
            <a:normAutofit/>
          </a:bodyPr>
          <a:lstStyle/>
          <a:p>
            <a:pPr algn="l"/>
            <a:r>
              <a:rPr lang="en-US" sz="2800" dirty="0" smtClean="0"/>
              <a:t>1- Administrative functions </a:t>
            </a:r>
            <a:br>
              <a:rPr lang="en-US" sz="2800" dirty="0" smtClean="0"/>
            </a:br>
            <a:r>
              <a:rPr lang="en-US" sz="2800" dirty="0" smtClean="0"/>
              <a:t/>
            </a:r>
            <a:br>
              <a:rPr lang="en-US" sz="2800" dirty="0" smtClean="0"/>
            </a:br>
            <a:r>
              <a:rPr lang="en-US" sz="2800" dirty="0" smtClean="0"/>
              <a:t>2- Duty to define the Administration’s general approach</a:t>
            </a:r>
            <a:br>
              <a:rPr lang="en-US" sz="2800" dirty="0" smtClean="0"/>
            </a:br>
            <a:r>
              <a:rPr lang="en-US" sz="2800" dirty="0" smtClean="0"/>
              <a:t/>
            </a:r>
            <a:br>
              <a:rPr lang="en-US" sz="2800" dirty="0" smtClean="0"/>
            </a:br>
            <a:r>
              <a:rPr lang="en-US" sz="2800" dirty="0" smtClean="0"/>
              <a:t>3- Decision making; power to enact norms and regulations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general duties and powers of the Governm</a:t>
            </a:r>
            <a:r>
              <a:rPr lang="en-US" sz="4400" b="1" dirty="0" smtClean="0">
                <a:latin typeface="+mj-lt"/>
                <a:ea typeface="+mj-ea"/>
                <a:cs typeface="+mj-cs"/>
              </a:rPr>
              <a:t>e</a:t>
            </a:r>
            <a:r>
              <a:rPr lang="en-US" sz="4400" b="1" baseline="0" dirty="0" smtClean="0">
                <a:latin typeface="+mj-lt"/>
                <a:ea typeface="+mj-ea"/>
                <a:cs typeface="+mj-cs"/>
              </a:rPr>
              <a:t>nt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Parentesi graffa aperta 4"/>
          <p:cNvSpPr/>
          <p:nvPr/>
        </p:nvSpPr>
        <p:spPr>
          <a:xfrm>
            <a:off x="755576" y="1916832"/>
            <a:ext cx="936104" cy="38884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 The Ministries / the Prime Minister</a:t>
            </a:r>
            <a:br>
              <a:rPr lang="en-US" sz="2800" dirty="0" smtClean="0"/>
            </a:br>
            <a:r>
              <a:rPr lang="en-US" sz="2800" dirty="0" smtClean="0"/>
              <a:t>- The Council of Ministries</a:t>
            </a:r>
            <a:br>
              <a:rPr lang="en-US" sz="2800" dirty="0" smtClean="0"/>
            </a:br>
            <a:r>
              <a:rPr lang="en-US" sz="2800" dirty="0" smtClean="0"/>
              <a:t/>
            </a:r>
            <a:br>
              <a:rPr lang="en-US" sz="2800" dirty="0" smtClean="0"/>
            </a:br>
            <a:r>
              <a:rPr lang="en-US" sz="2800" dirty="0" smtClean="0"/>
              <a:t>They are both:</a:t>
            </a:r>
            <a:br>
              <a:rPr lang="en-US" sz="2800" dirty="0" smtClean="0"/>
            </a:br>
            <a:r>
              <a:rPr lang="en-US" sz="2800" b="1" i="1" dirty="0" smtClean="0"/>
              <a:t>- bureaucratic bodies; and</a:t>
            </a:r>
            <a:br>
              <a:rPr lang="en-US" sz="2800" b="1" i="1" dirty="0" smtClean="0"/>
            </a:br>
            <a:r>
              <a:rPr lang="en-US" sz="2800" b="1" i="1" dirty="0" smtClean="0"/>
              <a:t>- elements of the Government (as head of the “Administration</a:t>
            </a:r>
            <a:r>
              <a:rPr lang="en-US" sz="2800" dirty="0" smtClean="0"/>
              <a:t/>
            </a:r>
            <a:br>
              <a:rPr lang="en-US" sz="2800" dirty="0" smtClean="0"/>
            </a:br>
            <a:r>
              <a:rPr lang="en-US" sz="2800" dirty="0" smtClean="0"/>
              <a:t/>
            </a:r>
            <a:br>
              <a:rPr lang="en-US" sz="2800" dirty="0" smtClean="0"/>
            </a:br>
            <a:r>
              <a:rPr lang="en-US" sz="2800" dirty="0" smtClean="0"/>
              <a:t>Central / peripheral bodies </a:t>
            </a:r>
            <a:br>
              <a:rPr lang="en-US" sz="2800" dirty="0" smtClean="0"/>
            </a:br>
            <a:r>
              <a:rPr lang="en-US" sz="2800" dirty="0" smtClean="0"/>
              <a:t/>
            </a:r>
            <a:br>
              <a:rPr lang="en-US" sz="2800" dirty="0" smtClean="0"/>
            </a:br>
            <a:r>
              <a:rPr lang="en-US" sz="2800" dirty="0" smtClean="0"/>
              <a:t>The so-called “</a:t>
            </a:r>
            <a:r>
              <a:rPr lang="en-US" sz="2800" i="1" dirty="0" smtClean="0"/>
              <a:t>High administration</a:t>
            </a:r>
            <a:r>
              <a:rPr lang="en-US" sz="2800" dirty="0" smtClean="0"/>
              <a:t>” decisions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solidFill>
                  <a:srgbClr val="FF0000"/>
                </a:solidFill>
                <a:latin typeface="+mj-lt"/>
                <a:ea typeface="+mj-ea"/>
                <a:cs typeface="+mj-cs"/>
              </a:rPr>
              <a:t>The administrative functions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Parentesi graffa aperta 4"/>
          <p:cNvSpPr/>
          <p:nvPr/>
        </p:nvSpPr>
        <p:spPr>
          <a:xfrm>
            <a:off x="323528" y="3573016"/>
            <a:ext cx="504056" cy="792088"/>
          </a:xfrm>
          <a:prstGeom prst="leftBrace">
            <a:avLst>
              <a:gd name="adj1" fmla="val 5714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u="sng" dirty="0" smtClean="0"/>
              <a:t>The Prime Minister</a:t>
            </a:r>
            <a:r>
              <a:rPr lang="en-US" sz="2800" b="1" dirty="0" smtClean="0"/>
              <a:t>:</a:t>
            </a:r>
            <a:r>
              <a:rPr lang="en-US" sz="2800" dirty="0" smtClean="0"/>
              <a:t/>
            </a:r>
            <a:br>
              <a:rPr lang="en-US" sz="2800" dirty="0" smtClean="0"/>
            </a:br>
            <a:r>
              <a:rPr lang="en-US" sz="2800" dirty="0" smtClean="0"/>
              <a:t>- power to address </a:t>
            </a:r>
            <a:r>
              <a:rPr lang="en-US" sz="2800" u="sng" dirty="0" smtClean="0"/>
              <a:t>directives to the Ministries</a:t>
            </a:r>
            <a:r>
              <a:rPr lang="en-US" sz="2800" dirty="0" smtClean="0"/>
              <a:t/>
            </a:r>
            <a:br>
              <a:rPr lang="en-US" sz="2800" dirty="0" smtClean="0"/>
            </a:br>
            <a:r>
              <a:rPr lang="en-US" sz="2800" dirty="0" smtClean="0"/>
              <a:t>- duty to coordinate and </a:t>
            </a:r>
            <a:r>
              <a:rPr lang="en-US" sz="2800" u="sng" dirty="0" smtClean="0"/>
              <a:t>harmonize</a:t>
            </a:r>
            <a:r>
              <a:rPr lang="en-US" sz="2800" dirty="0" smtClean="0"/>
              <a:t> the Ministries’ activity</a:t>
            </a:r>
            <a:br>
              <a:rPr lang="en-US" sz="2800" dirty="0" smtClean="0"/>
            </a:br>
            <a:r>
              <a:rPr lang="en-US" sz="2800" dirty="0" smtClean="0"/>
              <a:t>- power to </a:t>
            </a:r>
            <a:r>
              <a:rPr lang="en-US" sz="2800" u="sng" dirty="0" smtClean="0"/>
              <a:t>suspend</a:t>
            </a:r>
            <a:r>
              <a:rPr lang="en-US" sz="2800" dirty="0" smtClean="0"/>
              <a:t> any act of the Ministries and to submit it to the Council of Ministries</a:t>
            </a:r>
            <a:br>
              <a:rPr lang="en-US" sz="2800" dirty="0" smtClean="0"/>
            </a:br>
            <a:r>
              <a:rPr lang="en-US" sz="2800" dirty="0" smtClean="0"/>
              <a:t/>
            </a:r>
            <a:br>
              <a:rPr lang="en-US" sz="2800" dirty="0" smtClean="0"/>
            </a:br>
            <a:r>
              <a:rPr lang="en-US" sz="2800" dirty="0" smtClean="0"/>
              <a:t>He/she is </a:t>
            </a:r>
            <a:r>
              <a:rPr lang="en-US" sz="2800" b="1" u="sng" dirty="0" smtClean="0"/>
              <a:t>not</a:t>
            </a:r>
            <a:r>
              <a:rPr lang="en-US" sz="2800" b="1" dirty="0" smtClean="0"/>
              <a:t> </a:t>
            </a:r>
            <a:r>
              <a:rPr lang="en-US" sz="2800" dirty="0" smtClean="0"/>
              <a:t>entitled to:</a:t>
            </a:r>
            <a:br>
              <a:rPr lang="en-US" sz="2800" dirty="0" smtClean="0"/>
            </a:br>
            <a:r>
              <a:rPr lang="en-US" sz="2800" dirty="0" smtClean="0"/>
              <a:t>- define the Government general views (such power belongs to the Council of Ministries)</a:t>
            </a:r>
            <a:br>
              <a:rPr lang="en-US" sz="2800" dirty="0" smtClean="0"/>
            </a:br>
            <a:r>
              <a:rPr lang="en-US" sz="2800" dirty="0" smtClean="0"/>
              <a:t>- revoke the Ministries (such power formally belongs to the President of the Republic)</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solidFill>
                  <a:srgbClr val="FF0000"/>
                </a:solidFill>
                <a:latin typeface="+mj-lt"/>
                <a:ea typeface="+mj-ea"/>
                <a:cs typeface="+mj-cs"/>
              </a:rPr>
              <a:t>The duty to define the Administrative general approach</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u="sng" dirty="0" smtClean="0"/>
              <a:t>The Ministries</a:t>
            </a:r>
            <a:r>
              <a:rPr lang="en-US" sz="2800" dirty="0" smtClean="0"/>
              <a:t> (art. 95 Constitution)</a:t>
            </a:r>
            <a:br>
              <a:rPr lang="en-US" sz="2800" dirty="0" smtClean="0"/>
            </a:br>
            <a:r>
              <a:rPr lang="en-US" sz="2800" dirty="0" smtClean="0"/>
              <a:t>- </a:t>
            </a:r>
            <a:r>
              <a:rPr lang="en-US" sz="2800" i="1" dirty="0" smtClean="0"/>
              <a:t>individual liability </a:t>
            </a:r>
            <a:r>
              <a:rPr lang="en-US" sz="2800" dirty="0" smtClean="0"/>
              <a:t/>
            </a:r>
            <a:br>
              <a:rPr lang="en-US" sz="2800" dirty="0" smtClean="0"/>
            </a:br>
            <a:r>
              <a:rPr lang="en-US" sz="2800" dirty="0" smtClean="0"/>
              <a:t>- </a:t>
            </a:r>
            <a:r>
              <a:rPr lang="en-US" sz="2800" i="1" dirty="0" smtClean="0"/>
              <a:t>joint liability</a:t>
            </a:r>
            <a:endParaRPr lang="en-US" sz="2800" b="1" i="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solidFill>
                  <a:srgbClr val="FF0000"/>
                </a:solidFill>
                <a:latin typeface="+mj-lt"/>
                <a:ea typeface="+mj-ea"/>
                <a:cs typeface="+mj-cs"/>
              </a:rPr>
              <a:t>The duty to define the Administrative general approach</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628800"/>
            <a:ext cx="7772400" cy="3890863"/>
          </a:xfrm>
        </p:spPr>
        <p:txBody>
          <a:bodyPr>
            <a:normAutofit/>
          </a:bodyPr>
          <a:lstStyle/>
          <a:p>
            <a:r>
              <a:rPr lang="en-US" sz="4000" b="1" dirty="0" smtClean="0"/>
              <a:t>The decision-making processes. </a:t>
            </a:r>
            <a:br>
              <a:rPr lang="en-US" sz="4000" b="1" dirty="0" smtClean="0"/>
            </a:br>
            <a:r>
              <a:rPr lang="en-US" sz="4000" b="1" dirty="0" smtClean="0"/>
              <a:t>The</a:t>
            </a:r>
            <a:r>
              <a:rPr lang="en-US" sz="4000" b="1" dirty="0" smtClean="0">
                <a:solidFill>
                  <a:srgbClr val="FF0000"/>
                </a:solidFill>
              </a:rPr>
              <a:t> </a:t>
            </a:r>
            <a:r>
              <a:rPr lang="en-US" sz="4000" b="1" dirty="0" smtClean="0"/>
              <a:t>power to enact norms and regulations </a:t>
            </a:r>
            <a:r>
              <a:rPr lang="en-US" sz="4000" dirty="0" smtClean="0"/>
              <a:t/>
            </a:r>
            <a:br>
              <a:rPr lang="en-US" sz="4000" dirty="0" smtClean="0"/>
            </a:b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The Government may issue</a:t>
            </a:r>
            <a:br>
              <a:rPr lang="en-US" sz="2800" dirty="0" smtClean="0"/>
            </a:br>
            <a:r>
              <a:rPr lang="en-US" sz="2800" dirty="0" smtClean="0"/>
              <a:t>- </a:t>
            </a:r>
            <a:r>
              <a:rPr lang="en-US" sz="2800" b="1" dirty="0" smtClean="0"/>
              <a:t>Law Decrees </a:t>
            </a:r>
            <a:r>
              <a:rPr lang="en-US" sz="2800" dirty="0" smtClean="0"/>
              <a:t>(art. 77, paragraph 2, Constitution)</a:t>
            </a:r>
            <a:br>
              <a:rPr lang="en-US" sz="2800" dirty="0" smtClean="0"/>
            </a:br>
            <a:r>
              <a:rPr lang="en-US" sz="2800" dirty="0" smtClean="0"/>
              <a:t>- </a:t>
            </a:r>
            <a:r>
              <a:rPr lang="en-US" sz="2800" b="1" dirty="0" smtClean="0"/>
              <a:t>Legislative Decrees </a:t>
            </a:r>
            <a:r>
              <a:rPr lang="en-US" sz="2800" dirty="0" smtClean="0"/>
              <a:t>(art. 77, </a:t>
            </a:r>
            <a:r>
              <a:rPr lang="en-US" sz="2800" dirty="0" err="1" smtClean="0"/>
              <a:t>para</a:t>
            </a:r>
            <a:r>
              <a:rPr lang="en-US" sz="2800" dirty="0" smtClean="0"/>
              <a:t> 1, Constitution)</a:t>
            </a:r>
            <a:br>
              <a:rPr lang="en-US" sz="2800" dirty="0" smtClean="0"/>
            </a:br>
            <a:r>
              <a:rPr lang="en-US" sz="2800" dirty="0" smtClean="0"/>
              <a:t>- </a:t>
            </a:r>
            <a:r>
              <a:rPr lang="en-US" sz="2800" b="1" dirty="0" smtClean="0"/>
              <a:t>Regulations</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Law Decrees </a:t>
            </a:r>
            <a:r>
              <a:rPr lang="en-US" sz="2800" dirty="0" smtClean="0"/>
              <a:t>(art. 77, paragraph 2, Constitution)</a:t>
            </a:r>
            <a:br>
              <a:rPr lang="en-US" sz="2800" dirty="0" smtClean="0"/>
            </a:br>
            <a:r>
              <a:rPr lang="en-US" sz="2800" dirty="0" smtClean="0"/>
              <a:t/>
            </a:r>
            <a:br>
              <a:rPr lang="en-US" sz="2800" dirty="0" smtClean="0"/>
            </a:br>
            <a:r>
              <a:rPr lang="en-US" sz="2800" dirty="0" smtClean="0"/>
              <a:t>-     “</a:t>
            </a:r>
            <a:r>
              <a:rPr lang="en-US" sz="2800" i="1" u="sng" dirty="0" smtClean="0"/>
              <a:t>extraordinary situation of urgency and need</a:t>
            </a:r>
            <a:r>
              <a:rPr lang="en-US" sz="2800" dirty="0" smtClean="0"/>
              <a:t>”</a:t>
            </a:r>
            <a:br>
              <a:rPr lang="en-US" sz="2800" dirty="0" smtClean="0"/>
            </a:br>
            <a:r>
              <a:rPr lang="en-US" sz="2800" dirty="0" smtClean="0"/>
              <a:t>-      the Decree must be </a:t>
            </a:r>
            <a:r>
              <a:rPr lang="en-US" sz="2800" u="sng" dirty="0" smtClean="0"/>
              <a:t>submitted to the Parliament</a:t>
            </a:r>
            <a:r>
              <a:rPr lang="en-US" sz="2800" dirty="0" smtClean="0"/>
              <a:t> on the same date when it is enacted</a:t>
            </a:r>
            <a:br>
              <a:rPr lang="en-US" sz="2800" dirty="0" smtClean="0"/>
            </a:br>
            <a:r>
              <a:rPr lang="en-US" sz="2800" dirty="0" smtClean="0"/>
              <a:t>-      the Law Decree is issued by the Government “</a:t>
            </a:r>
            <a:r>
              <a:rPr lang="en-US" sz="2800" i="1" u="sng" dirty="0" smtClean="0"/>
              <a:t>under its responsibility</a:t>
            </a:r>
            <a:r>
              <a:rPr lang="en-US" sz="2800" dirty="0" smtClean="0"/>
              <a:t>”</a:t>
            </a:r>
            <a:br>
              <a:rPr lang="en-US" sz="2800" dirty="0" smtClean="0"/>
            </a:br>
            <a:r>
              <a:rPr lang="en-US" sz="2800" dirty="0" smtClean="0"/>
              <a:t>-      the draft Decree must be </a:t>
            </a:r>
            <a:r>
              <a:rPr lang="en-US" sz="2800" u="sng" dirty="0" smtClean="0"/>
              <a:t>converted into Law</a:t>
            </a:r>
            <a:r>
              <a:rPr lang="en-US" sz="2800" dirty="0" smtClean="0"/>
              <a:t> by 60 days of the relevant publication date</a:t>
            </a:r>
            <a:br>
              <a:rPr lang="en-US" sz="2800" dirty="0" smtClean="0"/>
            </a:br>
            <a:r>
              <a:rPr lang="en-US" sz="2800" dirty="0" smtClean="0"/>
              <a:t>-      each Chamber of the Parliament has a given deadline (5/6 days) to obtain </a:t>
            </a:r>
            <a:r>
              <a:rPr lang="en-US" sz="2800" u="sng" dirty="0" smtClean="0"/>
              <a:t>an opinion of the competent Parliamentary Commission</a:t>
            </a:r>
            <a:r>
              <a:rPr lang="en-US" sz="2800" dirty="0" smtClean="0"/>
              <a:t>; then, the Decree is voted </a:t>
            </a:r>
            <a:r>
              <a:rPr lang="en-US" sz="2800" u="sng" dirty="0" smtClean="0"/>
              <a:t>by the Assembly</a:t>
            </a:r>
            <a:endParaRPr lang="en-US" sz="2800" b="1" u="sng"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268760"/>
            <a:ext cx="7772400" cy="5184576"/>
          </a:xfrm>
        </p:spPr>
        <p:txBody>
          <a:bodyPr>
            <a:normAutofit fontScale="90000"/>
          </a:bodyPr>
          <a:lstStyle/>
          <a:p>
            <a:pPr algn="l"/>
            <a:r>
              <a:rPr lang="en-US" sz="2800" b="1" dirty="0" smtClean="0"/>
              <a:t>Law Decrees </a:t>
            </a:r>
            <a:r>
              <a:rPr lang="en-US" sz="2800" dirty="0" smtClean="0"/>
              <a:t>(art. 77, paragraph 2, Constitution)</a:t>
            </a:r>
            <a:br>
              <a:rPr lang="en-US" sz="2800" dirty="0" smtClean="0"/>
            </a:br>
            <a:r>
              <a:rPr lang="en-US" sz="2800" dirty="0" smtClean="0"/>
              <a:t/>
            </a:r>
            <a:br>
              <a:rPr lang="en-US" sz="2800" dirty="0" smtClean="0"/>
            </a:br>
            <a:r>
              <a:rPr lang="en-US" sz="2800" dirty="0" smtClean="0"/>
              <a:t>-     impossible to </a:t>
            </a:r>
            <a:r>
              <a:rPr lang="en-US" sz="2800" u="sng" dirty="0" smtClean="0"/>
              <a:t>submit the same decree twice</a:t>
            </a:r>
            <a:r>
              <a:rPr lang="en-US" sz="2800" dirty="0" smtClean="0"/>
              <a:t> (where the latter was rejected /was not converted into Law by the Parliament upon the first reading)</a:t>
            </a:r>
            <a:br>
              <a:rPr lang="en-US" sz="2800" dirty="0" smtClean="0"/>
            </a:br>
            <a:r>
              <a:rPr lang="en-US" sz="2800" dirty="0" smtClean="0"/>
              <a:t/>
            </a:r>
            <a:br>
              <a:rPr lang="en-US" sz="2800" dirty="0" smtClean="0"/>
            </a:br>
            <a:r>
              <a:rPr lang="en-US" sz="2800" dirty="0" smtClean="0"/>
              <a:t>-      the Italian Government has </a:t>
            </a:r>
            <a:r>
              <a:rPr lang="en-US" sz="2800" u="sng" dirty="0" smtClean="0"/>
              <a:t>not always been compliant</a:t>
            </a:r>
            <a:r>
              <a:rPr lang="en-US" sz="2800" dirty="0" smtClean="0"/>
              <a:t> with the applicable requirements</a:t>
            </a:r>
            <a:br>
              <a:rPr lang="en-US" sz="2800" dirty="0" smtClean="0"/>
            </a:br>
            <a:r>
              <a:rPr lang="en-US" sz="2800" dirty="0" smtClean="0"/>
              <a:t/>
            </a:r>
            <a:br>
              <a:rPr lang="en-US" sz="2800" dirty="0" smtClean="0"/>
            </a:br>
            <a:r>
              <a:rPr lang="en-US" sz="2800" dirty="0" smtClean="0"/>
              <a:t>-      the </a:t>
            </a:r>
            <a:r>
              <a:rPr lang="en-US" sz="2800" u="sng" dirty="0" smtClean="0"/>
              <a:t>Constitutional Court</a:t>
            </a:r>
            <a:r>
              <a:rPr lang="en-US" sz="2800" dirty="0" smtClean="0"/>
              <a:t> is competent to assess whether the condition regarding the “</a:t>
            </a:r>
            <a:r>
              <a:rPr lang="en-US" sz="2800" i="1" u="sng" dirty="0" smtClean="0"/>
              <a:t>extraordinary situation of urgency and need</a:t>
            </a:r>
            <a:r>
              <a:rPr lang="en-US" sz="2800" i="1" dirty="0" smtClean="0"/>
              <a:t>” </a:t>
            </a:r>
            <a:r>
              <a:rPr lang="en-US" sz="2800" dirty="0" smtClean="0"/>
              <a:t>was met (but this is not the same control carried out by the Parliament)</a:t>
            </a:r>
            <a:endParaRPr lang="en-US" sz="2800" b="1" dirty="0"/>
          </a:p>
        </p:txBody>
      </p:sp>
      <p:sp>
        <p:nvSpPr>
          <p:cNvPr id="4" name="Titolo 1"/>
          <p:cNvSpPr txBox="1">
            <a:spLocks/>
          </p:cNvSpPr>
          <p:nvPr/>
        </p:nvSpPr>
        <p:spPr>
          <a:xfrm>
            <a:off x="827584" y="332657"/>
            <a:ext cx="7772400" cy="1008111"/>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Law Decrees </a:t>
            </a:r>
            <a:r>
              <a:rPr lang="en-US" sz="2800" dirty="0" smtClean="0"/>
              <a:t>(art. 77, paragraph 2, Constitution)</a:t>
            </a:r>
            <a:br>
              <a:rPr lang="en-US" sz="2800" dirty="0" smtClean="0"/>
            </a:br>
            <a:r>
              <a:rPr lang="en-US" sz="2800" b="1" i="1" u="sng" dirty="0" smtClean="0"/>
              <a:t>No Law Decrees may be enacted in the following sectors</a:t>
            </a:r>
            <a:r>
              <a:rPr lang="en-US" sz="2800" dirty="0" smtClean="0"/>
              <a:t>:</a:t>
            </a:r>
            <a:br>
              <a:rPr lang="en-US" sz="2800" dirty="0" smtClean="0"/>
            </a:br>
            <a:r>
              <a:rPr lang="en-US" sz="2800" dirty="0" smtClean="0"/>
              <a:t/>
            </a:r>
            <a:br>
              <a:rPr lang="en-US" sz="2800" dirty="0" smtClean="0"/>
            </a:br>
            <a:r>
              <a:rPr lang="en-US" sz="2800" dirty="0" smtClean="0"/>
              <a:t>.        regulating the legal relationships arisen from a draft Decree </a:t>
            </a:r>
            <a:r>
              <a:rPr lang="en-US" sz="2800" u="sng" dirty="0" smtClean="0"/>
              <a:t>which was not converted into Law</a:t>
            </a:r>
            <a:r>
              <a:rPr lang="en-US" sz="2800" dirty="0" smtClean="0"/>
              <a:t> by the Parliament;</a:t>
            </a:r>
            <a:br>
              <a:rPr lang="en-US" sz="2800" dirty="0" smtClean="0"/>
            </a:br>
            <a:r>
              <a:rPr lang="en-US" sz="2800" dirty="0" smtClean="0"/>
              <a:t>.        </a:t>
            </a:r>
            <a:r>
              <a:rPr lang="en-US" sz="2800" u="sng" dirty="0" smtClean="0"/>
              <a:t>restoring</a:t>
            </a:r>
            <a:r>
              <a:rPr lang="en-US" sz="2800" dirty="0" smtClean="0"/>
              <a:t> any provisions which were </a:t>
            </a:r>
            <a:r>
              <a:rPr lang="en-US" sz="2800" u="sng" dirty="0" smtClean="0"/>
              <a:t>declared unconstitutional</a:t>
            </a:r>
            <a:r>
              <a:rPr lang="en-US" sz="2800" dirty="0" smtClean="0"/>
              <a:t> by the Constitutional Court;</a:t>
            </a:r>
            <a:br>
              <a:rPr lang="en-US" sz="2800" dirty="0" smtClean="0"/>
            </a:br>
            <a:r>
              <a:rPr lang="en-US" sz="2800" dirty="0" smtClean="0"/>
              <a:t>.        regulating the </a:t>
            </a:r>
            <a:r>
              <a:rPr lang="en-US" sz="2800" u="sng" dirty="0" smtClean="0"/>
              <a:t>matters covered by art. 72, </a:t>
            </a:r>
            <a:r>
              <a:rPr lang="en-US" sz="2800" u="sng" dirty="0" err="1" smtClean="0"/>
              <a:t>para</a:t>
            </a:r>
            <a:r>
              <a:rPr lang="en-US" sz="2800" u="sng" dirty="0" smtClean="0"/>
              <a:t> IV of the Constitution</a:t>
            </a:r>
            <a:r>
              <a:rPr lang="en-US" sz="2800" dirty="0" smtClean="0"/>
              <a:t> (</a:t>
            </a:r>
            <a:r>
              <a:rPr lang="en-US" sz="2800" i="1" dirty="0" smtClean="0"/>
              <a:t>e.g</a:t>
            </a:r>
            <a:r>
              <a:rPr lang="en-US" sz="2800" dirty="0" smtClean="0"/>
              <a:t>., matters impacting on the Constitution; authorization to ratify international treaties; approval of annual balance sheets; etc.)</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Law Decrees </a:t>
            </a:r>
            <a:r>
              <a:rPr lang="en-US" sz="2800" dirty="0" smtClean="0"/>
              <a:t>(art. 77, paragraph 2, Constitution)</a:t>
            </a:r>
            <a:br>
              <a:rPr lang="en-US" sz="2800" dirty="0" smtClean="0"/>
            </a:br>
            <a:r>
              <a:rPr lang="en-US" sz="2800" dirty="0" smtClean="0"/>
              <a:t>-   </a:t>
            </a:r>
            <a:r>
              <a:rPr lang="en-US" sz="2800" i="1" dirty="0" smtClean="0"/>
              <a:t>May the Parliament </a:t>
            </a:r>
            <a:r>
              <a:rPr lang="en-US" sz="2800" i="1" u="sng" dirty="0" smtClean="0"/>
              <a:t>ignore</a:t>
            </a:r>
            <a:r>
              <a:rPr lang="en-US" sz="2800" i="1" dirty="0" smtClean="0"/>
              <a:t> the draft Law Decree submitted by the Government?</a:t>
            </a:r>
            <a:br>
              <a:rPr lang="en-US" sz="2800" i="1" dirty="0" smtClean="0"/>
            </a:br>
            <a:r>
              <a:rPr lang="en-US" sz="2800" i="1" dirty="0" smtClean="0"/>
              <a:t/>
            </a:r>
            <a:br>
              <a:rPr lang="en-US" sz="2800" i="1" dirty="0" smtClean="0"/>
            </a:br>
            <a:r>
              <a:rPr lang="en-US" sz="2800" i="1" dirty="0" smtClean="0"/>
              <a:t>-   What if </a:t>
            </a:r>
            <a:r>
              <a:rPr lang="en-US" sz="2800" i="1" u="sng" dirty="0" smtClean="0"/>
              <a:t>the Parliament rejects</a:t>
            </a:r>
            <a:r>
              <a:rPr lang="en-US" sz="2800" i="1" dirty="0" smtClean="0"/>
              <a:t> the draft Law Decree? </a:t>
            </a:r>
            <a:r>
              <a:rPr lang="en-US" sz="2800" dirty="0" smtClean="0"/>
              <a:t>Retroactivity. But the Decree may have had irreversible effects</a:t>
            </a:r>
            <a:br>
              <a:rPr lang="en-US" sz="2800" dirty="0" smtClean="0"/>
            </a:br>
            <a:r>
              <a:rPr lang="en-US" sz="2800" dirty="0" smtClean="0"/>
              <a:t/>
            </a:r>
            <a:br>
              <a:rPr lang="en-US" sz="2800" dirty="0" smtClean="0"/>
            </a:br>
            <a:r>
              <a:rPr lang="en-US" sz="2800" i="1" dirty="0" smtClean="0"/>
              <a:t>- What if the “extraordinarily urgent situation” </a:t>
            </a:r>
            <a:r>
              <a:rPr lang="en-US" sz="2800" i="1" u="sng" dirty="0" smtClean="0"/>
              <a:t>is no longer in place, while the proceeding is under way</a:t>
            </a:r>
            <a:r>
              <a:rPr lang="en-US" sz="2800" i="1" dirty="0" smtClean="0"/>
              <a:t>?</a:t>
            </a:r>
            <a:br>
              <a:rPr lang="en-US" sz="2800" i="1" dirty="0" smtClean="0"/>
            </a:br>
            <a:r>
              <a:rPr lang="en-US" sz="2800" i="1" dirty="0" smtClean="0"/>
              <a:t/>
            </a:r>
            <a:br>
              <a:rPr lang="en-US" sz="2800" i="1" dirty="0" smtClean="0"/>
            </a:br>
            <a:r>
              <a:rPr lang="en-US" sz="2800" i="1" dirty="0" smtClean="0"/>
              <a:t>- Is the Parliament entitled to propose </a:t>
            </a:r>
            <a:r>
              <a:rPr lang="en-US" sz="2800" i="1" u="sng" dirty="0" smtClean="0"/>
              <a:t>amendments</a:t>
            </a:r>
            <a:r>
              <a:rPr lang="en-US" sz="2800" i="1" dirty="0" smtClean="0"/>
              <a:t> to the Law Decree?</a:t>
            </a:r>
            <a:endParaRPr lang="en-US" sz="2800" b="1" i="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The Prime Minister: </a:t>
            </a:r>
            <a:br>
              <a:rPr lang="en-US" sz="2800" b="1" dirty="0" smtClean="0"/>
            </a:br>
            <a:r>
              <a:rPr lang="en-US" sz="2800" b="1" dirty="0" smtClean="0"/>
              <a:t>art. 95 of the Constitution:</a:t>
            </a:r>
            <a:br>
              <a:rPr lang="en-US" sz="2800" b="1" dirty="0" smtClean="0"/>
            </a:br>
            <a:r>
              <a:rPr lang="en-US" sz="2800" b="1" dirty="0" smtClean="0"/>
              <a:t/>
            </a:r>
            <a:br>
              <a:rPr lang="en-US" sz="2800" b="1" dirty="0" smtClean="0"/>
            </a:br>
            <a:r>
              <a:rPr lang="en-US" sz="2800" b="1" dirty="0" smtClean="0"/>
              <a:t>“</a:t>
            </a:r>
            <a:r>
              <a:rPr lang="en-US" sz="2800" i="1" dirty="0" smtClean="0"/>
              <a:t>The Prime Minister directs </a:t>
            </a:r>
            <a:r>
              <a:rPr lang="en-US" sz="2800" i="1" u="sng" dirty="0" smtClean="0"/>
              <a:t>the general policy</a:t>
            </a:r>
            <a:r>
              <a:rPr lang="en-US" sz="2800" i="1" dirty="0" smtClean="0"/>
              <a:t> of the Government and is responsible for it. He makes sure that the political and administrative policies are uniform and homogeneous, and promotes and coordinates the activity of the Ministers”</a:t>
            </a:r>
            <a:r>
              <a:rPr lang="en-US" sz="2800" dirty="0" smtClean="0"/>
              <a:t> .</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Government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Legislative Decrees </a:t>
            </a:r>
            <a:r>
              <a:rPr lang="en-US" sz="2800" dirty="0" smtClean="0"/>
              <a:t>(art. 77, </a:t>
            </a:r>
            <a:r>
              <a:rPr lang="en-US" sz="2800" dirty="0" err="1" smtClean="0"/>
              <a:t>para</a:t>
            </a:r>
            <a:r>
              <a:rPr lang="en-US" sz="2800" dirty="0" smtClean="0"/>
              <a:t> 1, Constitution)</a:t>
            </a:r>
            <a:br>
              <a:rPr lang="en-US" sz="2800" dirty="0" smtClean="0"/>
            </a:br>
            <a:r>
              <a:rPr lang="en-US" sz="2800" dirty="0" smtClean="0"/>
              <a:t/>
            </a:r>
            <a:br>
              <a:rPr lang="en-US" sz="2800" dirty="0" smtClean="0"/>
            </a:br>
            <a:r>
              <a:rPr lang="en-US" sz="2800" dirty="0" smtClean="0"/>
              <a:t>- “Codes” </a:t>
            </a:r>
            <a:br>
              <a:rPr lang="en-US" sz="2800" dirty="0" smtClean="0"/>
            </a:br>
            <a:r>
              <a:rPr lang="en-US" sz="2800" dirty="0" smtClean="0"/>
              <a:t>- “</a:t>
            </a:r>
            <a:r>
              <a:rPr lang="en-US" sz="2800" i="1" dirty="0" smtClean="0"/>
              <a:t>Consolidated Acts</a:t>
            </a:r>
            <a:r>
              <a:rPr lang="en-US" sz="2800" dirty="0" smtClean="0"/>
              <a:t>” </a:t>
            </a:r>
            <a:br>
              <a:rPr lang="en-US" sz="2800" dirty="0" smtClean="0"/>
            </a:br>
            <a:r>
              <a:rPr lang="en-US" sz="2800" dirty="0" smtClean="0"/>
              <a:t>              mere recollection of existing norms</a:t>
            </a:r>
            <a:br>
              <a:rPr lang="en-US" sz="2800" dirty="0" smtClean="0"/>
            </a:br>
            <a:r>
              <a:rPr lang="en-US" sz="2800" dirty="0" smtClean="0"/>
              <a:t>              supplement / amend existing norms</a:t>
            </a:r>
            <a:br>
              <a:rPr lang="en-US" sz="2800" dirty="0" smtClean="0"/>
            </a:b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
        <p:nvSpPr>
          <p:cNvPr id="5" name="Parentesi graffa aperta 4"/>
          <p:cNvSpPr/>
          <p:nvPr/>
        </p:nvSpPr>
        <p:spPr>
          <a:xfrm>
            <a:off x="1043608" y="4221088"/>
            <a:ext cx="936104" cy="9361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Legislative Decrees </a:t>
            </a:r>
            <a:r>
              <a:rPr lang="en-US" sz="2800" dirty="0" smtClean="0"/>
              <a:t>(art. 77, </a:t>
            </a:r>
            <a:r>
              <a:rPr lang="en-US" sz="2800" dirty="0" err="1" smtClean="0"/>
              <a:t>para</a:t>
            </a:r>
            <a:r>
              <a:rPr lang="en-US" sz="2800" dirty="0" smtClean="0"/>
              <a:t> 1, Constitution)</a:t>
            </a:r>
            <a:br>
              <a:rPr lang="en-US" sz="2800" dirty="0" smtClean="0"/>
            </a:br>
            <a:r>
              <a:rPr lang="en-US" sz="2800" dirty="0" smtClean="0"/>
              <a:t/>
            </a:r>
            <a:br>
              <a:rPr lang="en-US" sz="2800" dirty="0" smtClean="0"/>
            </a:br>
            <a:r>
              <a:rPr lang="en-US" sz="2800" dirty="0" smtClean="0"/>
              <a:t>Conditions:</a:t>
            </a:r>
            <a:br>
              <a:rPr lang="en-US" sz="2800" dirty="0" smtClean="0"/>
            </a:br>
            <a:r>
              <a:rPr lang="en-US" sz="2800" dirty="0" smtClean="0"/>
              <a:t>1-     </a:t>
            </a:r>
            <a:r>
              <a:rPr lang="en-US" sz="2800" i="1" u="sng" dirty="0" smtClean="0"/>
              <a:t>principles and guidelines</a:t>
            </a:r>
            <a:r>
              <a:rPr lang="en-US" sz="2800" i="1" dirty="0" smtClean="0"/>
              <a:t> </a:t>
            </a:r>
            <a:r>
              <a:rPr lang="en-US" sz="2800" dirty="0" smtClean="0"/>
              <a:t>are set out by the Parliament</a:t>
            </a:r>
            <a:br>
              <a:rPr lang="en-US" sz="2800" dirty="0" smtClean="0"/>
            </a:br>
            <a:r>
              <a:rPr lang="en-US" sz="2800" dirty="0" smtClean="0"/>
              <a:t>2-     </a:t>
            </a:r>
            <a:r>
              <a:rPr lang="en-US" sz="2800" i="1" u="sng" dirty="0" smtClean="0"/>
              <a:t>time limits</a:t>
            </a:r>
            <a:r>
              <a:rPr lang="en-US" sz="2800" i="1" dirty="0" smtClean="0"/>
              <a:t> </a:t>
            </a:r>
            <a:r>
              <a:rPr lang="en-US" sz="2800" dirty="0" smtClean="0"/>
              <a:t>set out by the Parliament</a:t>
            </a:r>
            <a:br>
              <a:rPr lang="en-US" sz="2800" dirty="0" smtClean="0"/>
            </a:br>
            <a:r>
              <a:rPr lang="en-US" sz="2800" dirty="0" smtClean="0"/>
              <a:t>3-     specific </a:t>
            </a:r>
            <a:r>
              <a:rPr lang="en-US" sz="2800" i="1" u="sng" dirty="0" smtClean="0"/>
              <a:t>subject-matter</a:t>
            </a:r>
            <a:endParaRPr lang="en-US" sz="2800" b="1" i="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Legislative Decrees </a:t>
            </a:r>
            <a:r>
              <a:rPr lang="en-US" sz="2800" dirty="0" smtClean="0"/>
              <a:t>(art. 77, </a:t>
            </a:r>
            <a:r>
              <a:rPr lang="en-US" sz="2800" dirty="0" err="1" smtClean="0"/>
              <a:t>para</a:t>
            </a:r>
            <a:r>
              <a:rPr lang="en-US" sz="2800" dirty="0" smtClean="0"/>
              <a:t> 1, Constitution)</a:t>
            </a:r>
            <a:br>
              <a:rPr lang="en-US" sz="2800" dirty="0" smtClean="0"/>
            </a:br>
            <a:r>
              <a:rPr lang="en-US" sz="2800" dirty="0" smtClean="0"/>
              <a:t/>
            </a:r>
            <a:br>
              <a:rPr lang="en-US" sz="2800" dirty="0" smtClean="0"/>
            </a:br>
            <a:r>
              <a:rPr lang="en-US" sz="2800" dirty="0" smtClean="0"/>
              <a:t> -   </a:t>
            </a:r>
            <a:r>
              <a:rPr lang="en-US" sz="2800" i="1" dirty="0" smtClean="0"/>
              <a:t>May the Government </a:t>
            </a:r>
            <a:r>
              <a:rPr lang="en-US" sz="2800" i="1" u="sng" dirty="0" smtClean="0"/>
              <a:t>ignore</a:t>
            </a:r>
            <a:r>
              <a:rPr lang="en-US" sz="2800" i="1" dirty="0" smtClean="0"/>
              <a:t> the delegation act issued by the Parliament?</a:t>
            </a:r>
            <a:r>
              <a:rPr lang="it-IT" sz="2800" dirty="0" smtClean="0"/>
              <a:t/>
            </a:r>
            <a:br>
              <a:rPr lang="it-IT" sz="2800" dirty="0" smtClean="0"/>
            </a:br>
            <a:r>
              <a:rPr lang="it-IT" sz="2800" dirty="0" smtClean="0"/>
              <a:t/>
            </a:r>
            <a:br>
              <a:rPr lang="it-IT" sz="2800" dirty="0" smtClean="0"/>
            </a:br>
            <a:r>
              <a:rPr lang="en-GB" sz="2800" i="1" dirty="0" smtClean="0"/>
              <a:t>- What if the Government </a:t>
            </a:r>
            <a:r>
              <a:rPr lang="en-GB" sz="2800" i="1" u="sng" dirty="0" smtClean="0"/>
              <a:t>does not issue any delegated act</a:t>
            </a:r>
            <a:r>
              <a:rPr lang="en-GB" sz="2800" i="1" dirty="0" smtClean="0"/>
              <a:t>? Is the delegating act still valid / able to give rise to any effect?</a:t>
            </a:r>
            <a:endParaRPr lang="en-GB" sz="2800" b="1" i="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Regulations</a:t>
            </a:r>
            <a:br>
              <a:rPr lang="en-US" sz="2800" b="1" dirty="0" smtClean="0"/>
            </a:br>
            <a:r>
              <a:rPr lang="en-US" sz="2800" b="1" dirty="0" smtClean="0"/>
              <a:t/>
            </a:r>
            <a:br>
              <a:rPr lang="en-US" sz="2800" b="1" dirty="0" smtClean="0"/>
            </a:br>
            <a:r>
              <a:rPr lang="en-US" sz="2800" dirty="0" smtClean="0"/>
              <a:t>- enactment regulations</a:t>
            </a:r>
            <a:br>
              <a:rPr lang="en-US" sz="2800" dirty="0" smtClean="0"/>
            </a:br>
            <a:r>
              <a:rPr lang="en-US" sz="2800" dirty="0" smtClean="0"/>
              <a:t>- regulations supplementing laws (or assimilated acts)</a:t>
            </a:r>
            <a:br>
              <a:rPr lang="en-US" sz="2800" dirty="0" smtClean="0"/>
            </a:br>
            <a:r>
              <a:rPr lang="en-US" sz="2800" dirty="0" smtClean="0"/>
              <a:t>- autonomous regulations</a:t>
            </a:r>
            <a:br>
              <a:rPr lang="en-US" sz="2800" dirty="0" smtClean="0"/>
            </a:br>
            <a:r>
              <a:rPr lang="en-US" sz="2800" dirty="0" smtClean="0"/>
              <a:t>- organization regulations</a:t>
            </a:r>
            <a:br>
              <a:rPr lang="en-US" sz="2800" dirty="0" smtClean="0"/>
            </a:br>
            <a:r>
              <a:rPr lang="en-US" sz="2800" dirty="0" smtClean="0"/>
              <a:t>- “authorized” regulations</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Regulations</a:t>
            </a:r>
            <a:br>
              <a:rPr lang="en-US" sz="2800" b="1" dirty="0" smtClean="0"/>
            </a:br>
            <a:r>
              <a:rPr lang="en-US" sz="2800" b="1" dirty="0" smtClean="0"/>
              <a:t/>
            </a:r>
            <a:br>
              <a:rPr lang="en-US" sz="2800" b="1" dirty="0" smtClean="0"/>
            </a:br>
            <a:r>
              <a:rPr lang="en-US" sz="2800" b="1" i="1" dirty="0" smtClean="0"/>
              <a:t>Regulations also play a role in the following sectors:</a:t>
            </a:r>
            <a:r>
              <a:rPr lang="en-US" sz="2800" b="1" dirty="0" smtClean="0"/>
              <a:t/>
            </a:r>
            <a:br>
              <a:rPr lang="en-US" sz="2800" b="1" dirty="0" smtClean="0"/>
            </a:br>
            <a:r>
              <a:rPr lang="en-US" sz="2800" i="1" dirty="0" smtClean="0"/>
              <a:t>- deregulation</a:t>
            </a:r>
            <a:br>
              <a:rPr lang="en-US" sz="2800" i="1" dirty="0" smtClean="0"/>
            </a:br>
            <a:r>
              <a:rPr lang="en-US" sz="2800" i="1" dirty="0" smtClean="0"/>
              <a:t>- implementation of EU law into domestic law</a:t>
            </a:r>
            <a:br>
              <a:rPr lang="en-US" sz="2800" i="1" dirty="0" smtClean="0"/>
            </a:br>
            <a:r>
              <a:rPr lang="en-US" sz="2800" i="1" dirty="0" smtClean="0"/>
              <a:t>- matters “reserved” to the Government regulations (certain aspects of the organization of Ministries)</a:t>
            </a:r>
            <a:endParaRPr lang="en-US" sz="2800" i="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4400" b="1" dirty="0" smtClean="0">
                <a:solidFill>
                  <a:srgbClr val="FF0000"/>
                </a:solidFill>
              </a:rPr>
              <a:t>Decision making; power to enact norms and regulations </a:t>
            </a:r>
          </a:p>
          <a:p>
            <a:pPr lvl="0" algn="ctr">
              <a:spcBef>
                <a:spcPct val="0"/>
              </a:spcBef>
              <a:defRPr/>
            </a:pPr>
            <a:r>
              <a:rPr lang="en-US" sz="4400" baseline="0" dirty="0" smtClean="0">
                <a:latin typeface="+mj-lt"/>
                <a:ea typeface="+mj-ea"/>
                <a:cs typeface="+mj-cs"/>
              </a:rPr>
              <a:t>______________________________</a:t>
            </a:r>
            <a:r>
              <a:rPr lang="en-US" sz="4400" dirty="0" smtClean="0">
                <a:latin typeface="+mj-lt"/>
                <a:ea typeface="+mj-ea"/>
                <a:cs typeface="+mj-cs"/>
              </a:rPr>
              <a:t>______</a:t>
            </a:r>
            <a:endParaRPr lang="en-US" sz="4400"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5373216"/>
          </a:xfrm>
        </p:spPr>
        <p:txBody>
          <a:bodyPr>
            <a:normAutofit fontScale="90000"/>
          </a:bodyPr>
          <a:lstStyle/>
          <a:p>
            <a:pPr algn="l"/>
            <a:r>
              <a:rPr lang="en-US" sz="2600" b="1" dirty="0" smtClean="0"/>
              <a:t>The “Cabinet”:</a:t>
            </a:r>
            <a:br>
              <a:rPr lang="en-US" sz="2600" b="1" dirty="0" smtClean="0"/>
            </a:br>
            <a:r>
              <a:rPr lang="en-US" sz="2600" b="1" dirty="0" smtClean="0"/>
              <a:t/>
            </a:r>
            <a:br>
              <a:rPr lang="en-US" sz="2600" b="1" dirty="0" smtClean="0"/>
            </a:br>
            <a:r>
              <a:rPr lang="en-US" sz="2600" dirty="0" smtClean="0"/>
              <a:t>- It is comprised of </a:t>
            </a:r>
            <a:r>
              <a:rPr lang="en-US" sz="2600" u="sng" dirty="0" smtClean="0"/>
              <a:t>Ministers identified by the Prime Minister</a:t>
            </a:r>
            <a:r>
              <a:rPr lang="en-US" sz="2600" dirty="0" smtClean="0"/>
              <a:t/>
            </a:r>
            <a:br>
              <a:rPr lang="en-US" sz="2600" dirty="0" smtClean="0"/>
            </a:br>
            <a:r>
              <a:rPr lang="en-US" sz="2600" dirty="0" smtClean="0"/>
              <a:t>- The Cabinet </a:t>
            </a:r>
            <a:r>
              <a:rPr lang="en-US" sz="2600" u="sng" dirty="0" smtClean="0"/>
              <a:t>supports the Prime Minister</a:t>
            </a:r>
            <a:r>
              <a:rPr lang="en-US" sz="2600" dirty="0" smtClean="0"/>
              <a:t> in performing the tasks and duties contemplated by art. 95 of the Constitution</a:t>
            </a:r>
            <a:br>
              <a:rPr lang="en-US" sz="26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600" dirty="0" smtClean="0"/>
              <a:t>- Certain Ministers play a different </a:t>
            </a:r>
            <a:r>
              <a:rPr lang="en-US" sz="2600" b="1" dirty="0" smtClean="0"/>
              <a:t>role within the Government</a:t>
            </a:r>
            <a:r>
              <a:rPr lang="en-US" sz="2600" dirty="0" smtClean="0"/>
              <a:t>: does it create any inequality among Ministers?</a:t>
            </a:r>
            <a:br>
              <a:rPr lang="en-US" sz="2600" dirty="0" smtClean="0"/>
            </a:br>
            <a:r>
              <a:rPr lang="en-US" sz="2600" dirty="0" smtClean="0"/>
              <a:t/>
            </a:r>
            <a:br>
              <a:rPr lang="en-US" sz="2600" dirty="0" smtClean="0"/>
            </a:br>
            <a:r>
              <a:rPr lang="en-US" sz="2600" dirty="0" smtClean="0"/>
              <a:t>- Does that give rise to a sort of “</a:t>
            </a:r>
            <a:r>
              <a:rPr lang="en-US" sz="2600" b="1" i="1" dirty="0" smtClean="0"/>
              <a:t>directorate</a:t>
            </a:r>
            <a:r>
              <a:rPr lang="en-US" sz="2600" dirty="0" smtClean="0"/>
              <a:t>” where key decisions are made? Lack of </a:t>
            </a:r>
            <a:r>
              <a:rPr lang="en-US" sz="2600" b="1" dirty="0" smtClean="0"/>
              <a:t>transparency</a:t>
            </a:r>
            <a:r>
              <a:rPr lang="en-US" sz="2600" dirty="0" smtClean="0"/>
              <a:t>?</a:t>
            </a:r>
            <a:r>
              <a:rPr lang="en-US" sz="2800" b="1" dirty="0" smtClean="0"/>
              <a:t/>
            </a:r>
            <a:br>
              <a:rPr lang="en-US" sz="2800" b="1" dirty="0" smtClean="0"/>
            </a:br>
            <a:r>
              <a:rPr lang="en-US" sz="2800" b="1" dirty="0" smtClean="0"/>
              <a:t> </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tabLst/>
              <a:defRPr/>
            </a:pPr>
            <a:r>
              <a:rPr lang="en-US" sz="3200" b="1" baseline="0" dirty="0" smtClean="0">
                <a:latin typeface="+mj-lt"/>
                <a:ea typeface="+mj-ea"/>
                <a:cs typeface="+mj-cs"/>
              </a:rPr>
              <a:t>The Government</a:t>
            </a:r>
          </a:p>
          <a:p>
            <a:pPr marL="0" marR="0" lvl="0" indent="0" algn="ctr" defTabSz="914400" rtl="0" eaLnBrk="1" fontAlgn="auto" latinLnBrk="0" hangingPunct="1">
              <a:lnSpc>
                <a:spcPct val="100000"/>
              </a:lnSpc>
              <a:spcBef>
                <a:spcPct val="0"/>
              </a:spcBef>
              <a:spcAft>
                <a:spcPts val="0"/>
              </a:spcAft>
              <a:buClrTx/>
              <a:buSzTx/>
              <a:tabLst/>
              <a:defRPr/>
            </a:pPr>
            <a:r>
              <a:rPr lang="en-US" sz="3200" baseline="0" dirty="0" smtClean="0">
                <a:latin typeface="+mj-lt"/>
                <a:ea typeface="+mj-ea"/>
                <a:cs typeface="+mj-cs"/>
              </a:rPr>
              <a:t>________________________________</a:t>
            </a:r>
            <a:r>
              <a:rPr lang="en-US" sz="3200" dirty="0" smtClean="0">
                <a:latin typeface="+mj-lt"/>
                <a:ea typeface="+mj-ea"/>
                <a:cs typeface="+mj-cs"/>
              </a:rPr>
              <a:t>______</a:t>
            </a:r>
            <a:endParaRPr lang="en-US" sz="3200" baseline="0" dirty="0" smtClean="0">
              <a:latin typeface="+mj-lt"/>
              <a:ea typeface="+mj-ea"/>
              <a:cs typeface="+mj-cs"/>
            </a:endParaRPr>
          </a:p>
        </p:txBody>
      </p:sp>
      <p:sp>
        <p:nvSpPr>
          <p:cNvPr id="5" name="Freccia in giù 4"/>
          <p:cNvSpPr/>
          <p:nvPr/>
        </p:nvSpPr>
        <p:spPr>
          <a:xfrm>
            <a:off x="3779912" y="3717032"/>
            <a:ext cx="144016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The Government is comprised of:</a:t>
            </a:r>
            <a:br>
              <a:rPr lang="en-US" sz="2800" dirty="0" smtClean="0"/>
            </a:br>
            <a:r>
              <a:rPr lang="en-US" sz="2800" dirty="0" smtClean="0"/>
              <a:t> </a:t>
            </a:r>
            <a:br>
              <a:rPr lang="en-US" sz="2800" dirty="0" smtClean="0"/>
            </a:br>
            <a:r>
              <a:rPr lang="en-US" sz="2800" dirty="0" smtClean="0"/>
              <a:t>- The Prime Minister</a:t>
            </a:r>
            <a:br>
              <a:rPr lang="en-US" sz="2800" dirty="0" smtClean="0"/>
            </a:br>
            <a:r>
              <a:rPr lang="en-US" sz="2800" dirty="0" smtClean="0"/>
              <a:t>- The Ministers (</a:t>
            </a:r>
            <a:r>
              <a:rPr lang="en-US" sz="2800" i="1" dirty="0" smtClean="0"/>
              <a:t>with</a:t>
            </a:r>
            <a:r>
              <a:rPr lang="en-US" sz="2800" dirty="0" smtClean="0"/>
              <a:t> or </a:t>
            </a:r>
            <a:r>
              <a:rPr lang="en-US" sz="2800" i="1" dirty="0" smtClean="0"/>
              <a:t>without </a:t>
            </a:r>
            <a:r>
              <a:rPr lang="en-US" sz="2800" dirty="0" smtClean="0"/>
              <a:t>expenditure power)</a:t>
            </a:r>
            <a:br>
              <a:rPr lang="en-US" sz="2800" dirty="0" smtClean="0"/>
            </a:br>
            <a:r>
              <a:rPr lang="en-US" sz="2800" dirty="0" smtClean="0"/>
              <a:t/>
            </a:r>
            <a:br>
              <a:rPr lang="en-US" sz="2800" dirty="0" smtClean="0"/>
            </a:br>
            <a:r>
              <a:rPr lang="en-US" sz="2800" dirty="0" smtClean="0"/>
              <a:t>- the vice-Ministers</a:t>
            </a:r>
            <a:br>
              <a:rPr lang="en-US" sz="2800" dirty="0" smtClean="0"/>
            </a:br>
            <a:r>
              <a:rPr lang="en-US" sz="2800" dirty="0" smtClean="0"/>
              <a:t>- the deputy-Ministers (</a:t>
            </a:r>
            <a:r>
              <a:rPr lang="en-US" sz="2800" i="1" dirty="0" err="1" smtClean="0"/>
              <a:t>sottosegretari</a:t>
            </a:r>
            <a:r>
              <a:rPr lang="en-US" sz="2800" dirty="0" smtClean="0"/>
              <a: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Government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The Prime Minister is also supported by:</a:t>
            </a:r>
            <a:br>
              <a:rPr lang="en-US" sz="2800" dirty="0" smtClean="0"/>
            </a:br>
            <a:r>
              <a:rPr lang="en-US" sz="2800" dirty="0" smtClean="0"/>
              <a:t> </a:t>
            </a:r>
            <a:br>
              <a:rPr lang="en-US" sz="2800" dirty="0" smtClean="0"/>
            </a:br>
            <a:r>
              <a:rPr lang="en-US" sz="2800" dirty="0" smtClean="0"/>
              <a:t>- The “Agencies”</a:t>
            </a:r>
            <a:br>
              <a:rPr lang="en-US" sz="2800" dirty="0" smtClean="0"/>
            </a:br>
            <a:r>
              <a:rPr lang="en-US" sz="2800" dirty="0" smtClean="0"/>
              <a:t>- The “General Secretariat” / Departments</a:t>
            </a:r>
            <a:br>
              <a:rPr lang="en-US" sz="2800" dirty="0" smtClean="0"/>
            </a:br>
            <a:r>
              <a:rPr lang="en-US" sz="2800" dirty="0" smtClean="0"/>
              <a:t>- Extraordinary Commissioners</a:t>
            </a:r>
            <a:br>
              <a:rPr lang="en-US" sz="2800" dirty="0" smtClean="0"/>
            </a:br>
            <a:r>
              <a:rPr lang="en-US" sz="2800" dirty="0" smtClean="0"/>
              <a:t>- Vice-President(s)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Government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1988840"/>
            <a:ext cx="6692280" cy="3600400"/>
          </a:xfrm>
        </p:spPr>
        <p:txBody>
          <a:bodyPr>
            <a:normAutofit/>
          </a:bodyPr>
          <a:lstStyle/>
          <a:p>
            <a:pPr algn="l"/>
            <a:r>
              <a:rPr lang="en-US" sz="2800" dirty="0" smtClean="0"/>
              <a:t>- Decision making </a:t>
            </a:r>
            <a:br>
              <a:rPr lang="en-US" sz="2800" dirty="0" smtClean="0"/>
            </a:br>
            <a:r>
              <a:rPr lang="en-US" sz="2800" dirty="0" smtClean="0"/>
              <a:t>- </a:t>
            </a:r>
            <a:r>
              <a:rPr lang="en-US" sz="2600" dirty="0" smtClean="0"/>
              <a:t>Power to issue </a:t>
            </a:r>
            <a:r>
              <a:rPr lang="en-US" sz="2600" u="sng" dirty="0" smtClean="0"/>
              <a:t>optional</a:t>
            </a:r>
            <a:r>
              <a:rPr lang="en-US" sz="2600" dirty="0" smtClean="0"/>
              <a:t>/</a:t>
            </a:r>
            <a:r>
              <a:rPr lang="en-US" sz="2600" u="sng" dirty="0" smtClean="0"/>
              <a:t>mandatory</a:t>
            </a:r>
            <a:r>
              <a:rPr lang="en-US" sz="2600" dirty="0" smtClean="0"/>
              <a:t>/</a:t>
            </a:r>
            <a:r>
              <a:rPr lang="en-US" sz="2600" u="sng" dirty="0" smtClean="0"/>
              <a:t>binding</a:t>
            </a:r>
            <a:r>
              <a:rPr lang="en-US" sz="2600" dirty="0" smtClean="0"/>
              <a:t/>
            </a:r>
            <a:br>
              <a:rPr lang="en-US" sz="2600" dirty="0" smtClean="0"/>
            </a:br>
            <a:r>
              <a:rPr lang="en-US" sz="2600" dirty="0" smtClean="0"/>
              <a:t>opinions</a:t>
            </a:r>
            <a:r>
              <a:rPr lang="en-US" sz="2800" dirty="0" smtClean="0"/>
              <a:t> </a:t>
            </a:r>
            <a:br>
              <a:rPr lang="en-US" sz="2800" dirty="0" smtClean="0"/>
            </a:br>
            <a:r>
              <a:rPr lang="en-US" sz="2800" dirty="0" smtClean="0"/>
              <a:t>- Duty to supervise and control</a:t>
            </a:r>
            <a:br>
              <a:rPr lang="en-US" sz="2800" dirty="0" smtClean="0"/>
            </a:br>
            <a:r>
              <a:rPr lang="en-US" sz="2800" dirty="0" smtClean="0"/>
              <a:t>- Power to define the general views of the Administration</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What do</a:t>
            </a:r>
            <a:r>
              <a:rPr lang="en-US" sz="4400" b="1" dirty="0" smtClean="0">
                <a:latin typeface="+mj-lt"/>
                <a:ea typeface="+mj-ea"/>
                <a:cs typeface="+mj-cs"/>
              </a:rPr>
              <a:t> we mean by “Administration”? </a:t>
            </a:r>
            <a:r>
              <a:rPr lang="en-US" sz="4400" b="1" baseline="0" dirty="0" smtClean="0">
                <a:latin typeface="+mj-lt"/>
                <a:ea typeface="+mj-ea"/>
                <a:cs typeface="+mj-cs"/>
              </a:rPr>
              <a:t>The general duties and powers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Parentesi graffa aperta 4"/>
          <p:cNvSpPr/>
          <p:nvPr/>
        </p:nvSpPr>
        <p:spPr>
          <a:xfrm>
            <a:off x="755576" y="2348880"/>
            <a:ext cx="936104" cy="30963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r>
              <a:rPr lang="en-US" sz="2800" b="1" u="sng" dirty="0" smtClean="0"/>
              <a:t>Art. 95 Constitution</a:t>
            </a:r>
            <a:r>
              <a:rPr lang="en-US" sz="2800" dirty="0" smtClean="0"/>
              <a:t/>
            </a:r>
            <a:br>
              <a:rPr lang="en-US" sz="2800" dirty="0" smtClean="0"/>
            </a:br>
            <a:r>
              <a:rPr lang="en-US" sz="2800" i="1" dirty="0" smtClean="0"/>
              <a:t>The Prime Minister’s office is regulated by a law of the Parliament, which also determines the number,</a:t>
            </a:r>
            <a:br>
              <a:rPr lang="en-US" sz="2800" i="1" dirty="0" smtClean="0"/>
            </a:br>
            <a:r>
              <a:rPr lang="en-US" sz="2800" i="1" dirty="0" smtClean="0"/>
              <a:t>attributions and organization of the Ministers</a:t>
            </a:r>
            <a:r>
              <a:rPr lang="en-US" sz="2800" dirty="0" smtClean="0"/>
              <a:t/>
            </a:r>
            <a:br>
              <a:rPr lang="en-US" sz="2800" dirty="0" smtClean="0"/>
            </a:br>
            <a:r>
              <a:rPr lang="en-US" sz="2800" dirty="0" smtClean="0"/>
              <a:t/>
            </a:r>
            <a:br>
              <a:rPr lang="en-US" sz="2800" dirty="0" smtClean="0"/>
            </a:br>
            <a:r>
              <a:rPr lang="en-US" sz="2800" b="1" u="sng" dirty="0" smtClean="0"/>
              <a:t>Art. 97 Constitution</a:t>
            </a:r>
            <a:r>
              <a:rPr lang="en-US" sz="2800" dirty="0" smtClean="0"/>
              <a:t/>
            </a:r>
            <a:br>
              <a:rPr lang="en-US" sz="2800" dirty="0" smtClean="0"/>
            </a:br>
            <a:r>
              <a:rPr lang="en-US" sz="2800" i="1" dirty="0" smtClean="0"/>
              <a:t>Public offices are organized according to the provisions of the law, in order to ensure the proper conduct and impartiality of the Administration</a:t>
            </a:r>
            <a:endParaRPr lang="en-US" sz="2800" i="1" dirty="0"/>
          </a:p>
        </p:txBody>
      </p:sp>
      <p:sp>
        <p:nvSpPr>
          <p:cNvPr id="4" name="Titolo 1"/>
          <p:cNvSpPr txBox="1">
            <a:spLocks/>
          </p:cNvSpPr>
          <p:nvPr/>
        </p:nvSpPr>
        <p:spPr>
          <a:xfrm>
            <a:off x="827584" y="332657"/>
            <a:ext cx="7772400" cy="1008111"/>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solidFill>
                  <a:srgbClr val="FF0000"/>
                </a:solidFill>
                <a:latin typeface="+mj-lt"/>
                <a:ea typeface="+mj-ea"/>
                <a:cs typeface="+mj-cs"/>
              </a:rPr>
              <a:t>How are citizens primarily protected against abuses</a:t>
            </a:r>
            <a:r>
              <a:rPr lang="en-US" sz="3700" b="1" dirty="0" smtClean="0">
                <a:solidFill>
                  <a:srgbClr val="FF0000"/>
                </a:solidFill>
                <a:latin typeface="+mj-lt"/>
                <a:ea typeface="+mj-ea"/>
                <a:cs typeface="+mj-cs"/>
              </a:rPr>
              <a:t> by the Administration?</a:t>
            </a:r>
            <a:endParaRPr lang="en-US" sz="3700" b="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836712"/>
            <a:ext cx="7772400" cy="4968552"/>
          </a:xfrm>
        </p:spPr>
        <p:txBody>
          <a:bodyPr>
            <a:normAutofit/>
          </a:bodyPr>
          <a:lstStyle/>
          <a:p>
            <a:r>
              <a:rPr lang="en-US" sz="2800" b="1" u="sng" dirty="0" smtClean="0"/>
              <a:t>Art. 97 Constitution</a:t>
            </a:r>
            <a:r>
              <a:rPr lang="en-US" sz="2800" dirty="0" smtClean="0"/>
              <a:t/>
            </a:r>
            <a:br>
              <a:rPr lang="en-US" sz="2800" dirty="0" smtClean="0"/>
            </a:br>
            <a:r>
              <a:rPr lang="en-US" sz="2800" i="1" dirty="0" smtClean="0"/>
              <a:t>Civil servants and the Administration personnel are hired by means of competitive examinations, save for the situations envisaged by the law </a:t>
            </a:r>
            <a:r>
              <a:rPr lang="en-US" sz="2800" b="1" u="sng" dirty="0" smtClean="0"/>
              <a:t/>
            </a:r>
            <a:br>
              <a:rPr lang="en-US" sz="2800" b="1" u="sng" dirty="0" smtClean="0"/>
            </a:br>
            <a:r>
              <a:rPr lang="en-US" sz="2800" b="1" u="sng" dirty="0" smtClean="0"/>
              <a:t/>
            </a:r>
            <a:br>
              <a:rPr lang="en-US" sz="2800" b="1" u="sng" dirty="0" smtClean="0"/>
            </a:br>
            <a:r>
              <a:rPr lang="en-US" sz="2800" b="1" u="sng" dirty="0" smtClean="0"/>
              <a:t/>
            </a:r>
            <a:br>
              <a:rPr lang="en-US" sz="2800" b="1" u="sng" dirty="0" smtClean="0"/>
            </a:br>
            <a:r>
              <a:rPr lang="en-US" sz="2800" b="1" u="sng" dirty="0" smtClean="0"/>
              <a:t>Art. 51 Constitution</a:t>
            </a:r>
            <a:r>
              <a:rPr lang="en-US" sz="2800" dirty="0" smtClean="0"/>
              <a:t/>
            </a:r>
            <a:br>
              <a:rPr lang="en-US" sz="2800" dirty="0" smtClean="0"/>
            </a:br>
            <a:r>
              <a:rPr lang="en-US" sz="2800" dirty="0" smtClean="0"/>
              <a:t> </a:t>
            </a:r>
            <a:r>
              <a:rPr lang="en-US" sz="2800" i="1" dirty="0" smtClean="0"/>
              <a:t>All citizens of either sex are eligible to take office as civil servants, according to the conditions established by a law of the Parliament</a:t>
            </a:r>
            <a:endParaRPr lang="en-US"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7470</TotalTime>
  <Words>505</Words>
  <Application>Microsoft Macintosh PowerPoint</Application>
  <PresentationFormat>Presentazione su schermo (4:3)</PresentationFormat>
  <Paragraphs>92</Paragraphs>
  <Slides>34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34</vt:i4>
      </vt:variant>
    </vt:vector>
  </HeadingPairs>
  <TitlesOfParts>
    <vt:vector size="37" baseType="lpstr">
      <vt:lpstr>Arial</vt:lpstr>
      <vt:lpstr>Calibri</vt:lpstr>
      <vt:lpstr>Tema di Office</vt:lpstr>
      <vt:lpstr>Private and Public law  lesson 10 The Government  and the Public Administration: overview of the Italian Administrative bodies </vt:lpstr>
      <vt:lpstr>- the Council of Ministers - the President (Prime Minister) - the Ministers  - the Sub-Secretaries of State - the Vice-Ministers - the Vice-President - the “Cabinet” - the “Agencies”  - the Inter-Ministerial Committees (e.g., CIPE) - the Committee of Ministers</vt:lpstr>
      <vt:lpstr>- The Prime Minister:  art. 95 of the Constitution:  “The Prime Minister directs the general policy of the Government and is responsible for it. He makes sure that the political and administrative policies are uniform and homogeneous, and promotes and coordinates the activity of the Ministers” .</vt:lpstr>
      <vt:lpstr>The “Cabinet”:  - It is comprised of Ministers identified by the Prime Minister - The Cabinet supports the Prime Minister in performing the tasks and duties contemplated by art. 95 of the Constitution    - Certain Ministers play a different role within the Government: does it create any inequality among Ministers?  - Does that give rise to a sort of “directorate” where key decisions are made? Lack of transparency?  </vt:lpstr>
      <vt:lpstr>The Government is comprised of:   - The Prime Minister - The Ministers (with or without expenditure power)  - the vice-Ministers - the deputy-Ministers (sottosegretari)</vt:lpstr>
      <vt:lpstr>The Prime Minister is also supported by:   - The “Agencies” - The “General Secretariat” / Departments - Extraordinary Commissioners - Vice-President(s)</vt:lpstr>
      <vt:lpstr>- Decision making  - Power to issue optional/mandatory/binding opinions  - Duty to supervise and control - Power to define the general views of the Administration</vt:lpstr>
      <vt:lpstr>Art. 95 Constitution The Prime Minister’s office is regulated by a law of the Parliament, which also determines the number, attributions and organization of the Ministers  Art. 97 Constitution Public offices are organized according to the provisions of the law, in order to ensure the proper conduct and impartiality of the Administration</vt:lpstr>
      <vt:lpstr>Art. 97 Constitution Civil servants and the Administration personnel are hired by means of competitive examinations, save for the situations envisaged by the law    Art. 51 Constitution  All citizens of either sex are eligible to take office as civil servants, according to the conditions established by a law of the Parliament</vt:lpstr>
      <vt:lpstr>Art. 98 Constitution The law may set out limitations to the right to be enrolled with political parties, for members of the Courts, military personnel in office, civil servants, police agents and diplomatic representatives   Citizens are protected against any possible influence, deriving from any overlapping between administration and political engagement</vt:lpstr>
      <vt:lpstr>Art. 23 Constitution Citizens may not be compelled to perform any action unless within the scope of a law of the Parliament  Art. 13 (and following) Constitution The citizens’ fundamental freedoms may be limited only in cases and manners provided for by law</vt:lpstr>
      <vt:lpstr>Art. 5 Constitution The Republic conforms to the principles  of “autonomy and decentralization”   the citizens’ right to have access to the Administration internal documents and files</vt:lpstr>
      <vt:lpstr>Art. 52 Constitution The rules regulating military personnel conform to the general principle of democracy.    - right to strike? - right to run for political elections? Right to make political propaganda? - right to set up trade-unions / labor associations? - right to express their thoughts and opinions?</vt:lpstr>
      <vt:lpstr>In particular: liability of civil servants and of the Administration</vt:lpstr>
      <vt:lpstr>Art. 28 Constitution Civil servants and State employees are directly liable, according to criminal, civil and administrative laws, for breach of the citizens’ rights. Civil liabilities may be incurred by both the State and other public entities</vt:lpstr>
      <vt:lpstr>Art. 113 Constitution Citizens are always entitled to challenge acts of the Administration in breach of  the citizens’ rights (“diritti soggettivi” or “interessi legittimi”) before the ordinary or administrative Courts. Such right may not be excluded or limited for particular categories of acts. The law shall determine which Court is competent to cancel acts of the Administration upon the conditions and with the consequences provided for by a law of the Parliament.</vt:lpstr>
      <vt:lpstr>As a general principle, the State / public entities may be liable for procuring unjust damages (art. 2043 of the Civil Code)  The State / public entity is/are jointly liable with the civil servant to restore damages caused to citizens (art. 1292 of the Civil Code)</vt:lpstr>
      <vt:lpstr>May citizen also challenge political acts/decisions (e.g.,  the appointment of Ministers, the opening of political elections,  the order to execute an international treaty)?</vt:lpstr>
      <vt:lpstr>Definition of “Administration”</vt:lpstr>
      <vt:lpstr>1- Administrative functions   2- Duty to define the Administration’s general approach  3- Decision making; power to enact norms and regulations</vt:lpstr>
      <vt:lpstr>- The Ministries / the Prime Minister - The Council of Ministries  They are both: - bureaucratic bodies; and - elements of the Government (as head of the “Administration  Central / peripheral bodies   The so-called “High administration” decisions</vt:lpstr>
      <vt:lpstr>The Prime Minister: - power to address directives to the Ministries - duty to coordinate and harmonize the Ministries’ activity - power to suspend any act of the Ministries and to submit it to the Council of Ministries  He/she is not entitled to: - define the Government general views (such power belongs to the Council of Ministries) - revoke the Ministries (such power formally belongs to the President of the Republic)</vt:lpstr>
      <vt:lpstr>The Ministries (art. 95 Constitution) - individual liability  - joint liability</vt:lpstr>
      <vt:lpstr>The decision-making processes.  The power to enact norms and regulations  </vt:lpstr>
      <vt:lpstr>The Government may issue - Law Decrees (art. 77, paragraph 2, Constitution) - Legislative Decrees (art. 77, para 1, Constitution) - Regulations</vt:lpstr>
      <vt:lpstr>Law Decrees (art. 77, paragraph 2, Constitution)  -     “extraordinary situation of urgency and need” -      the Decree must be submitted to the Parliament on the same date when it is enacted -      the Law Decree is issued by the Government “under its responsibility” -      the draft Decree must be converted into Law by 60 days of the relevant publication date -      each Chamber of the Parliament has a given deadline (5/6 days) to obtain an opinion of the competent Parliamentary Commission; then, the Decree is voted by the Assembly</vt:lpstr>
      <vt:lpstr>Law Decrees (art. 77, paragraph 2, Constitution)  -     impossible to submit the same decree twice (where the latter was rejected /was not converted into Law by the Parliament upon the first reading)  -      the Italian Government has not always been compliant with the applicable requirements  -      the Constitutional Court is competent to assess whether the condition regarding the “extraordinary situation of urgency and need” was met (but this is not the same control carried out by the Parliament)</vt:lpstr>
      <vt:lpstr>Law Decrees (art. 77, paragraph 2, Constitution) No Law Decrees may be enacted in the following sectors:  .        regulating the legal relationships arisen from a draft Decree which was not converted into Law by the Parliament; .        restoring any provisions which were declared unconstitutional by the Constitutional Court; .        regulating the matters covered by art. 72, para IV of the Constitution (e.g., matters impacting on the Constitution; authorization to ratify international treaties; approval of annual balance sheets; etc.)</vt:lpstr>
      <vt:lpstr>Law Decrees (art. 77, paragraph 2, Constitution) -   May the Parliament ignore the draft Law Decree submitted by the Government?  -   What if the Parliament rejects the draft Law Decree? Retroactivity. But the Decree may have had irreversible effects  - What if the “extraordinarily urgent situation” is no longer in place, while the proceeding is under way?  - Is the Parliament entitled to propose amendments to the Law Decree?</vt:lpstr>
      <vt:lpstr>Legislative Decrees (art. 77, para 1, Constitution)  - “Codes”  - “Consolidated Acts”                mere recollection of existing norms               supplement / amend existing norms </vt:lpstr>
      <vt:lpstr>Legislative Decrees (art. 77, para 1, Constitution)  Conditions: 1-     principles and guidelines are set out by the Parliament 2-     time limits set out by the Parliament 3-     specific subject-matter</vt:lpstr>
      <vt:lpstr>Legislative Decrees (art. 77, para 1, Constitution)   -   May the Government ignore the delegation act issued by the Parliament?  - What if the Government does not issue any delegated act? Is the delegating act still valid / able to give rise to any effect?</vt:lpstr>
      <vt:lpstr>Regulations  - enactment regulations - regulations supplementing laws (or assimilated acts) - autonomous regulations - organization regulations - “authorized” regulations</vt:lpstr>
      <vt:lpstr>Regulations  Regulations also play a role in the following sectors: - deregulation - implementation of EU law into domestic law - matters “reserved” to the Government regulations (certain aspects of the organization of Ministries)</vt:lpstr>
    </vt:vector>
  </TitlesOfParts>
  <Company>Hewlett-Packard</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1236</cp:revision>
  <dcterms:created xsi:type="dcterms:W3CDTF">2014-02-22T15:41:35Z</dcterms:created>
  <dcterms:modified xsi:type="dcterms:W3CDTF">2016-09-21T11:11:06Z</dcterms:modified>
</cp:coreProperties>
</file>