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9" r:id="rId3"/>
    <p:sldId id="330" r:id="rId4"/>
    <p:sldId id="344" r:id="rId5"/>
    <p:sldId id="345" r:id="rId6"/>
    <p:sldId id="346" r:id="rId7"/>
    <p:sldId id="347" r:id="rId8"/>
    <p:sldId id="348" r:id="rId9"/>
    <p:sldId id="349" r:id="rId10"/>
    <p:sldId id="350" r:id="rId11"/>
    <p:sldId id="351" r:id="rId12"/>
    <p:sldId id="352" r:id="rId13"/>
    <p:sldId id="353" r:id="rId14"/>
    <p:sldId id="354" r:id="rId15"/>
    <p:sldId id="340" r:id="rId16"/>
    <p:sldId id="355" r:id="rId17"/>
    <p:sldId id="341" r:id="rId18"/>
    <p:sldId id="356" r:id="rId19"/>
    <p:sldId id="342" r:id="rId20"/>
    <p:sldId id="357" r:id="rId21"/>
    <p:sldId id="358" r:id="rId22"/>
    <p:sldId id="343" r:id="rId23"/>
    <p:sldId id="359" r:id="rId24"/>
    <p:sldId id="361" r:id="rId25"/>
    <p:sldId id="360" r:id="rId26"/>
    <p:sldId id="362" r:id="rId27"/>
    <p:sldId id="363" r:id="rId28"/>
    <p:sldId id="364" r:id="rId2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4" autoAdjust="0"/>
    <p:restoredTop sz="93537" autoAdjust="0"/>
  </p:normalViewPr>
  <p:slideViewPr>
    <p:cSldViewPr>
      <p:cViewPr>
        <p:scale>
          <a:sx n="66" d="100"/>
          <a:sy n="66" d="100"/>
        </p:scale>
        <p:origin x="1560" y="672"/>
      </p:cViewPr>
      <p:guideLst>
        <p:guide orient="horz" pos="2160"/>
        <p:guide pos="2880"/>
      </p:guideLst>
    </p:cSldViewPr>
  </p:slideViewPr>
  <p:outlineViewPr>
    <p:cViewPr>
      <p:scale>
        <a:sx n="33" d="100"/>
        <a:sy n="33" d="100"/>
      </p:scale>
      <p:origin x="0" y="4296"/>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27/03/17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27/03/17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27/03/17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8741FBD-17E3-4D35-9EE0-E33AACC4F1FA}" type="datetimeFigureOut">
              <a:rPr lang="it-IT" smtClean="0"/>
              <a:pPr/>
              <a:t>27/03/17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8741FBD-17E3-4D35-9EE0-E33AACC4F1FA}" type="datetimeFigureOut">
              <a:rPr lang="it-IT" smtClean="0"/>
              <a:pPr/>
              <a:t>27/03/17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8741FBD-17E3-4D35-9EE0-E33AACC4F1FA}" type="datetimeFigureOut">
              <a:rPr lang="it-IT" smtClean="0"/>
              <a:pPr/>
              <a:t>27/03/17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8741FBD-17E3-4D35-9EE0-E33AACC4F1FA}" type="datetimeFigureOut">
              <a:rPr lang="it-IT" smtClean="0"/>
              <a:pPr/>
              <a:t>27/03/17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8741FBD-17E3-4D35-9EE0-E33AACC4F1FA}" type="datetimeFigureOut">
              <a:rPr lang="it-IT" smtClean="0"/>
              <a:pPr/>
              <a:t>27/03/17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8741FBD-17E3-4D35-9EE0-E33AACC4F1FA}" type="datetimeFigureOut">
              <a:rPr lang="it-IT" smtClean="0"/>
              <a:pPr/>
              <a:t>27/03/17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741FBD-17E3-4D35-9EE0-E33AACC4F1FA}" type="datetimeFigureOut">
              <a:rPr lang="it-IT" smtClean="0"/>
              <a:pPr/>
              <a:t>27/03/17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8741FBD-17E3-4D35-9EE0-E33AACC4F1FA}" type="datetimeFigureOut">
              <a:rPr lang="it-IT" smtClean="0"/>
              <a:pPr/>
              <a:t>27/03/17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60B39CA-7D36-489D-AD64-89808E9B8B9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41FBD-17E3-4D35-9EE0-E33AACC4F1FA}" type="datetimeFigureOut">
              <a:rPr lang="it-IT" smtClean="0"/>
              <a:pPr/>
              <a:t>27/03/17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0B39CA-7D36-489D-AD64-89808E9B8B9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2636912"/>
            <a:ext cx="7772400" cy="2952328"/>
          </a:xfrm>
        </p:spPr>
        <p:txBody>
          <a:bodyPr>
            <a:normAutofit fontScale="90000"/>
          </a:bodyPr>
          <a:lstStyle/>
          <a:p>
            <a:r>
              <a:rPr lang="en-US" b="1" dirty="0" smtClean="0"/>
              <a:t>Private and Public law</a:t>
            </a:r>
            <a:r>
              <a:rPr lang="it-IT" b="1" dirty="0" smtClean="0"/>
              <a:t/>
            </a:r>
            <a:br>
              <a:rPr lang="it-IT" b="1" dirty="0" smtClean="0"/>
            </a:br>
            <a:r>
              <a:rPr lang="it-IT" dirty="0" smtClean="0"/>
              <a:t/>
            </a:r>
            <a:br>
              <a:rPr lang="it-IT" dirty="0" smtClean="0"/>
            </a:br>
            <a:r>
              <a:rPr lang="en-US" sz="3300" dirty="0" smtClean="0"/>
              <a:t>lesson 5 </a:t>
            </a:r>
            <a:br>
              <a:rPr lang="en-US" sz="3300" dirty="0" smtClean="0"/>
            </a:br>
            <a:r>
              <a:rPr lang="en-US" sz="3600" b="1" dirty="0" smtClean="0"/>
              <a:t>The impact of EU law on the domestic legal system; implementation of EU law into national legislations; Italy (and EU) external relations and relevant legal basis</a:t>
            </a:r>
            <a:r>
              <a:rPr lang="en-US" dirty="0"/>
              <a:t/>
            </a:r>
            <a:br>
              <a:rPr lang="en-US" dirty="0"/>
            </a:br>
            <a:r>
              <a:rPr lang="en-US" dirty="0" smtClean="0"/>
              <a:t/>
            </a:r>
            <a:br>
              <a:rPr lang="en-US" dirty="0" smtClean="0"/>
            </a:br>
            <a:r>
              <a:rPr lang="en-US" sz="3300" dirty="0" smtClean="0"/>
              <a:t/>
            </a:r>
            <a:br>
              <a:rPr lang="en-US" sz="3300" dirty="0" smtClean="0"/>
            </a:br>
            <a:endParaRPr lang="en-US" sz="33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1. SECOND STAGE</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10" name="Titolo 1"/>
          <p:cNvSpPr>
            <a:spLocks noGrp="1"/>
          </p:cNvSpPr>
          <p:nvPr>
            <p:ph type="ctrTitle"/>
          </p:nvPr>
        </p:nvSpPr>
        <p:spPr>
          <a:xfrm>
            <a:off x="688032" y="2130425"/>
            <a:ext cx="7772400" cy="3746847"/>
          </a:xfrm>
        </p:spPr>
        <p:txBody>
          <a:bodyPr>
            <a:normAutofit fontScale="90000"/>
          </a:bodyPr>
          <a:lstStyle/>
          <a:p>
            <a:r>
              <a:rPr lang="en-US" sz="3000" dirty="0" smtClean="0"/>
              <a:t/>
            </a:r>
            <a:br>
              <a:rPr lang="en-US" sz="3000" dirty="0" smtClean="0"/>
            </a:br>
            <a:r>
              <a:rPr lang="en-US" sz="3000" dirty="0" smtClean="0"/>
              <a:t>- </a:t>
            </a:r>
            <a:r>
              <a:rPr lang="en-US" sz="3000" b="1" u="sng" dirty="0" smtClean="0"/>
              <a:t>The “</a:t>
            </a:r>
            <a:r>
              <a:rPr lang="en-US" sz="3000" b="1" i="1" u="sng" dirty="0" err="1" smtClean="0"/>
              <a:t>Industrie</a:t>
            </a:r>
            <a:r>
              <a:rPr lang="en-US" sz="3000" b="1" i="1" u="sng" dirty="0" smtClean="0"/>
              <a:t> </a:t>
            </a:r>
            <a:r>
              <a:rPr lang="en-US" sz="3000" b="1" i="1" u="sng" dirty="0" err="1" smtClean="0"/>
              <a:t>Chimiche</a:t>
            </a:r>
            <a:r>
              <a:rPr lang="en-US" sz="3000" b="1" u="sng" dirty="0" smtClean="0"/>
              <a:t>” decision</a:t>
            </a:r>
            <a:r>
              <a:rPr lang="en-US" sz="3000" dirty="0" smtClean="0"/>
              <a:t>: the Italian judge may not disregard the domestic rule of law. If ever, in case of conflict with EU law, he/she may submit the issue to the Constitutional Court</a:t>
            </a:r>
            <a:br>
              <a:rPr lang="en-US" sz="3000" dirty="0" smtClean="0"/>
            </a:br>
            <a:r>
              <a:rPr lang="en-US" sz="3000" dirty="0" smtClean="0"/>
              <a:t/>
            </a:r>
            <a:br>
              <a:rPr lang="en-US" sz="3000" dirty="0" smtClean="0"/>
            </a:br>
            <a:r>
              <a:rPr lang="en-US" sz="3000" dirty="0" smtClean="0"/>
              <a:t/>
            </a:r>
            <a:br>
              <a:rPr lang="en-US" sz="3000" dirty="0" smtClean="0"/>
            </a:br>
            <a:endParaRPr lang="en-US" sz="3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1. SECOND STAGE</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10" name="Titolo 1"/>
          <p:cNvSpPr>
            <a:spLocks noGrp="1"/>
          </p:cNvSpPr>
          <p:nvPr>
            <p:ph type="ctrTitle"/>
          </p:nvPr>
        </p:nvSpPr>
        <p:spPr>
          <a:xfrm>
            <a:off x="688032" y="2130425"/>
            <a:ext cx="7772400" cy="3746847"/>
          </a:xfrm>
        </p:spPr>
        <p:txBody>
          <a:bodyPr>
            <a:normAutofit fontScale="90000"/>
          </a:bodyPr>
          <a:lstStyle/>
          <a:p>
            <a:r>
              <a:rPr lang="en-US" sz="3000" dirty="0" smtClean="0"/>
              <a:t/>
            </a:r>
            <a:br>
              <a:rPr lang="en-US" sz="3000" dirty="0" smtClean="0"/>
            </a:br>
            <a:r>
              <a:rPr lang="en-US" sz="3200" dirty="0" smtClean="0"/>
              <a:t>The “reaction” of the European Court of Justice </a:t>
            </a:r>
            <a:br>
              <a:rPr lang="en-US" sz="3200" dirty="0" smtClean="0"/>
            </a:br>
            <a:r>
              <a:rPr lang="en-US" sz="3200" dirty="0" smtClean="0"/>
              <a:t/>
            </a:r>
            <a:br>
              <a:rPr lang="en-US" sz="3200" dirty="0" smtClean="0"/>
            </a:br>
            <a:r>
              <a:rPr lang="en-US" sz="3200" dirty="0" smtClean="0"/>
              <a:t/>
            </a:r>
            <a:br>
              <a:rPr lang="en-US" sz="3200" dirty="0" smtClean="0"/>
            </a:br>
            <a:r>
              <a:rPr lang="en-US" sz="3000" dirty="0" smtClean="0"/>
              <a:t/>
            </a:r>
            <a:br>
              <a:rPr lang="en-US" sz="3000" dirty="0" smtClean="0"/>
            </a:br>
            <a:r>
              <a:rPr lang="en-US" sz="3000" dirty="0" smtClean="0"/>
              <a:t/>
            </a:r>
            <a:br>
              <a:rPr lang="en-US" sz="3000" dirty="0" smtClean="0"/>
            </a:br>
            <a:r>
              <a:rPr lang="en-US" sz="3000" dirty="0" smtClean="0"/>
              <a:t>- </a:t>
            </a:r>
            <a:r>
              <a:rPr lang="en-US" sz="3000" b="1" u="sng" dirty="0" smtClean="0"/>
              <a:t>The “</a:t>
            </a:r>
            <a:r>
              <a:rPr lang="en-US" sz="3000" b="1" i="1" u="sng" dirty="0" err="1" smtClean="0"/>
              <a:t>Simmenthal</a:t>
            </a:r>
            <a:r>
              <a:rPr lang="en-US" sz="3000" b="1" u="sng" dirty="0" smtClean="0"/>
              <a:t>” decision</a:t>
            </a:r>
            <a:r>
              <a:rPr lang="en-US" sz="3000" dirty="0" smtClean="0"/>
              <a:t> (the Italian judge must disregard domestic rules conflicting with EU law,  </a:t>
            </a:r>
            <a:r>
              <a:rPr lang="en-US" sz="3000" b="1" dirty="0" smtClean="0"/>
              <a:t>both prior or subsequent</a:t>
            </a:r>
            <a:r>
              <a:rPr lang="en-US" sz="3000" dirty="0" smtClean="0"/>
              <a:t> to the EU norm, without the need for any intervention of the Constitutional Court)</a:t>
            </a:r>
            <a:br>
              <a:rPr lang="en-US" sz="3000" dirty="0" smtClean="0"/>
            </a:br>
            <a:r>
              <a:rPr lang="en-US" sz="3000" b="1" dirty="0" smtClean="0"/>
              <a:t>- </a:t>
            </a:r>
            <a:r>
              <a:rPr lang="en-US" sz="3000" b="1" u="sng" dirty="0" smtClean="0"/>
              <a:t>The “</a:t>
            </a:r>
            <a:r>
              <a:rPr lang="en-US" sz="3000" b="1" u="sng" dirty="0" err="1" smtClean="0"/>
              <a:t>Factortame</a:t>
            </a:r>
            <a:r>
              <a:rPr lang="en-US" sz="3000" b="1" u="sng" dirty="0" smtClean="0"/>
              <a:t>” decision</a:t>
            </a:r>
            <a:r>
              <a:rPr lang="en-US" sz="3000" dirty="0" smtClean="0"/>
              <a:t/>
            </a:r>
            <a:br>
              <a:rPr lang="en-US" sz="3000" dirty="0" smtClean="0"/>
            </a:br>
            <a:r>
              <a:rPr lang="en-US" sz="3000" dirty="0" smtClean="0"/>
              <a:t/>
            </a:r>
            <a:br>
              <a:rPr lang="en-US" sz="3000" dirty="0" smtClean="0"/>
            </a:br>
            <a:endParaRPr lang="en-US" sz="3000" dirty="0"/>
          </a:p>
        </p:txBody>
      </p:sp>
      <p:sp>
        <p:nvSpPr>
          <p:cNvPr id="5" name="Freccia in giù 4"/>
          <p:cNvSpPr/>
          <p:nvPr/>
        </p:nvSpPr>
        <p:spPr>
          <a:xfrm>
            <a:off x="3851920" y="2348880"/>
            <a:ext cx="1728192" cy="13681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1. THIRD STAGE</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10" name="Titolo 1"/>
          <p:cNvSpPr>
            <a:spLocks noGrp="1"/>
          </p:cNvSpPr>
          <p:nvPr>
            <p:ph type="ctrTitle"/>
          </p:nvPr>
        </p:nvSpPr>
        <p:spPr>
          <a:xfrm>
            <a:off x="688032" y="2130425"/>
            <a:ext cx="7772400" cy="3746847"/>
          </a:xfrm>
        </p:spPr>
        <p:txBody>
          <a:bodyPr>
            <a:normAutofit fontScale="90000"/>
          </a:bodyPr>
          <a:lstStyle/>
          <a:p>
            <a:pPr algn="l"/>
            <a:r>
              <a:rPr lang="en-US" sz="3000" dirty="0" smtClean="0"/>
              <a:t/>
            </a:r>
            <a:br>
              <a:rPr lang="en-US" sz="3000" dirty="0" smtClean="0"/>
            </a:br>
            <a:r>
              <a:rPr lang="en-US" sz="2700" b="1" u="sng" dirty="0" smtClean="0"/>
              <a:t>The “</a:t>
            </a:r>
            <a:r>
              <a:rPr lang="en-US" sz="2700" b="1" i="1" u="sng" dirty="0" err="1" smtClean="0"/>
              <a:t>Granital</a:t>
            </a:r>
            <a:r>
              <a:rPr lang="en-US" sz="2700" b="1" u="sng" dirty="0" smtClean="0"/>
              <a:t>” decision: </a:t>
            </a:r>
            <a:r>
              <a:rPr lang="en-US" sz="2700" dirty="0" smtClean="0"/>
              <a:t/>
            </a:r>
            <a:br>
              <a:rPr lang="en-US" sz="2700" dirty="0" smtClean="0"/>
            </a:br>
            <a:r>
              <a:rPr lang="en-US" sz="2700" dirty="0" smtClean="0"/>
              <a:t/>
            </a:r>
            <a:br>
              <a:rPr lang="en-US" sz="2700" dirty="0" smtClean="0"/>
            </a:br>
            <a:r>
              <a:rPr lang="en-US" sz="2400" dirty="0" smtClean="0"/>
              <a:t>- EU law and Italian law are autonomous and separate legal orders. EU law regulates </a:t>
            </a:r>
            <a:r>
              <a:rPr lang="en-US" sz="2400" b="1" dirty="0" smtClean="0"/>
              <a:t>areas from which Italian law “voluntarily withdraws”</a:t>
            </a:r>
            <a:r>
              <a:rPr lang="en-US" sz="2400" dirty="0" smtClean="0"/>
              <a:t/>
            </a:r>
            <a:br>
              <a:rPr lang="en-US" sz="2400" dirty="0" smtClean="0"/>
            </a:br>
            <a:r>
              <a:rPr lang="en-US" sz="2400" dirty="0" smtClean="0"/>
              <a:t/>
            </a:r>
            <a:br>
              <a:rPr lang="en-US" sz="2400" dirty="0" smtClean="0"/>
            </a:br>
            <a:r>
              <a:rPr lang="en-US" sz="2400" dirty="0" smtClean="0"/>
              <a:t>- therefore, the Italian judge should apply EU law and </a:t>
            </a:r>
            <a:r>
              <a:rPr lang="en-US" sz="2400" b="1" dirty="0" smtClean="0"/>
              <a:t>ignore/disregard the domestic rule conflicting with the EU provisions </a:t>
            </a:r>
            <a:r>
              <a:rPr lang="en-US" sz="2400" dirty="0" smtClean="0"/>
              <a:t>– this is by virtue of Art. 11 of the Constitution + the law implementing the EU Treaty in Italy</a:t>
            </a:r>
            <a:br>
              <a:rPr lang="en-US" sz="2400" dirty="0" smtClean="0"/>
            </a:br>
            <a:r>
              <a:rPr lang="en-US" sz="2400" dirty="0" smtClean="0"/>
              <a:t/>
            </a:r>
            <a:br>
              <a:rPr lang="en-US" sz="2400" dirty="0" smtClean="0"/>
            </a:br>
            <a:r>
              <a:rPr lang="en-US" sz="2400" dirty="0" smtClean="0"/>
              <a:t>- </a:t>
            </a:r>
            <a:r>
              <a:rPr lang="en-US" sz="2400" b="1" dirty="0" smtClean="0"/>
              <a:t>counter-limitations</a:t>
            </a:r>
            <a:endParaRPr lang="en-US" sz="24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1. THIRD STAGE</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10" name="Titolo 1"/>
          <p:cNvSpPr>
            <a:spLocks noGrp="1"/>
          </p:cNvSpPr>
          <p:nvPr>
            <p:ph type="ctrTitle"/>
          </p:nvPr>
        </p:nvSpPr>
        <p:spPr>
          <a:xfrm>
            <a:off x="688032" y="2130425"/>
            <a:ext cx="7772400" cy="3746847"/>
          </a:xfrm>
        </p:spPr>
        <p:txBody>
          <a:bodyPr>
            <a:normAutofit fontScale="90000"/>
          </a:bodyPr>
          <a:lstStyle/>
          <a:p>
            <a:pPr algn="l"/>
            <a:r>
              <a:rPr lang="en-US" sz="3000" dirty="0" smtClean="0"/>
              <a:t/>
            </a:r>
            <a:br>
              <a:rPr lang="en-US" sz="3000" dirty="0" smtClean="0"/>
            </a:br>
            <a:r>
              <a:rPr lang="en-US" sz="3000" dirty="0" smtClean="0"/>
              <a:t>Other decisions of the </a:t>
            </a:r>
            <a:r>
              <a:rPr lang="en-US" sz="3000" u="sng" dirty="0" smtClean="0"/>
              <a:t>Italian Constitutional Court</a:t>
            </a:r>
            <a:r>
              <a:rPr lang="en-US" sz="3000" dirty="0" smtClean="0"/>
              <a:t>:</a:t>
            </a:r>
            <a:br>
              <a:rPr lang="en-US" sz="3000" dirty="0" smtClean="0"/>
            </a:br>
            <a:r>
              <a:rPr lang="en-US" sz="3000" dirty="0" smtClean="0"/>
              <a:t/>
            </a:r>
            <a:br>
              <a:rPr lang="en-US" sz="3000" dirty="0" smtClean="0"/>
            </a:br>
            <a:r>
              <a:rPr lang="en-US" sz="3000" dirty="0" smtClean="0"/>
              <a:t>- The Italian Government challenged </a:t>
            </a:r>
            <a:r>
              <a:rPr lang="en-US" sz="3000" b="1" dirty="0" smtClean="0"/>
              <a:t>a decision issued by Umbria (Regional law) conflicting with EU law </a:t>
            </a:r>
            <a:r>
              <a:rPr lang="en-US" sz="3000" dirty="0" smtClean="0"/>
              <a:t>(1994)</a:t>
            </a:r>
            <a:br>
              <a:rPr lang="en-US" sz="3000" dirty="0" smtClean="0"/>
            </a:br>
            <a:r>
              <a:rPr lang="en-US" sz="3000" dirty="0" smtClean="0"/>
              <a:t/>
            </a:r>
            <a:br>
              <a:rPr lang="en-US" sz="3000" dirty="0" smtClean="0"/>
            </a:br>
            <a:r>
              <a:rPr lang="en-US" sz="3000" dirty="0" smtClean="0"/>
              <a:t>- The impact of EU law on the domestic (constitutional) system regulating </a:t>
            </a:r>
            <a:r>
              <a:rPr lang="en-US" sz="3000" b="1" dirty="0" smtClean="0"/>
              <a:t>competences and powers of the Regions and the central State</a:t>
            </a:r>
            <a:r>
              <a:rPr lang="en-US" sz="3000" dirty="0" smtClean="0"/>
              <a:t> (1996)</a:t>
            </a:r>
            <a:endParaRPr lang="en-US" sz="24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1. THIRD STAGE</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10" name="Titolo 1"/>
          <p:cNvSpPr>
            <a:spLocks noGrp="1"/>
          </p:cNvSpPr>
          <p:nvPr>
            <p:ph type="ctrTitle"/>
          </p:nvPr>
        </p:nvSpPr>
        <p:spPr>
          <a:xfrm>
            <a:off x="688032" y="2130425"/>
            <a:ext cx="7772400" cy="3746847"/>
          </a:xfrm>
        </p:spPr>
        <p:txBody>
          <a:bodyPr>
            <a:normAutofit fontScale="90000"/>
          </a:bodyPr>
          <a:lstStyle/>
          <a:p>
            <a:pPr algn="l"/>
            <a:r>
              <a:rPr lang="en-US" sz="3000" dirty="0" smtClean="0"/>
              <a:t/>
            </a:r>
            <a:br>
              <a:rPr lang="en-US" sz="3000" dirty="0" smtClean="0"/>
            </a:br>
            <a:r>
              <a:rPr lang="en-US" sz="3000" dirty="0" smtClean="0"/>
              <a:t>Other decisions of the </a:t>
            </a:r>
            <a:r>
              <a:rPr lang="en-US" sz="3000" u="sng" dirty="0" smtClean="0"/>
              <a:t>European Court of Justice</a:t>
            </a:r>
            <a:r>
              <a:rPr lang="en-US" sz="3000" dirty="0" smtClean="0"/>
              <a:t>:</a:t>
            </a:r>
            <a:br>
              <a:rPr lang="en-US" sz="3000" dirty="0" smtClean="0"/>
            </a:br>
            <a:r>
              <a:rPr lang="en-US" sz="3000" dirty="0" smtClean="0"/>
              <a:t/>
            </a:r>
            <a:br>
              <a:rPr lang="en-US" sz="3000" dirty="0" smtClean="0"/>
            </a:br>
            <a:r>
              <a:rPr lang="en-US" sz="2400" dirty="0" smtClean="0"/>
              <a:t>- The Italian judge might disregard </a:t>
            </a:r>
            <a:r>
              <a:rPr lang="en-US" sz="2400" b="1" dirty="0" smtClean="0"/>
              <a:t>Art. 2909 Civil Code</a:t>
            </a:r>
            <a:r>
              <a:rPr lang="en-US" sz="2400" dirty="0" smtClean="0"/>
              <a:t> (the Court decisions bind all parties, their successor and assigns, as well as any third party involved in </a:t>
            </a:r>
            <a:r>
              <a:rPr lang="en-US" sz="2400" smtClean="0"/>
              <a:t>the dispute), </a:t>
            </a:r>
            <a:r>
              <a:rPr lang="en-US" sz="2400" dirty="0" smtClean="0"/>
              <a:t>if that hampers full application of EU law</a:t>
            </a:r>
            <a:br>
              <a:rPr lang="en-US" sz="2400" dirty="0" smtClean="0"/>
            </a:br>
            <a:r>
              <a:rPr lang="en-US" sz="2400" dirty="0" smtClean="0"/>
              <a:t/>
            </a:r>
            <a:br>
              <a:rPr lang="en-US" sz="2400" dirty="0" smtClean="0"/>
            </a:br>
            <a:r>
              <a:rPr lang="en-US" sz="2400" dirty="0" smtClean="0"/>
              <a:t>- the national judge should </a:t>
            </a:r>
            <a:r>
              <a:rPr lang="en-US" sz="2400" b="1" dirty="0" smtClean="0"/>
              <a:t>interpret domestic law </a:t>
            </a:r>
            <a:r>
              <a:rPr lang="en-US" sz="2400" dirty="0" smtClean="0"/>
              <a:t>(including non self-executing norms) in order to </a:t>
            </a:r>
            <a:r>
              <a:rPr lang="en-US" sz="2400" b="1" dirty="0" smtClean="0"/>
              <a:t>make it consistent with EU law</a:t>
            </a:r>
            <a:r>
              <a:rPr lang="en-US" sz="2400" dirty="0" smtClean="0"/>
              <a:t/>
            </a:r>
            <a:br>
              <a:rPr lang="en-US" sz="2400" dirty="0" smtClean="0"/>
            </a:br>
            <a:endParaRPr lang="en-US" sz="24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8032" y="2130425"/>
            <a:ext cx="7772400" cy="1470025"/>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2. The new art. 117 of the Italian Constitution</a:t>
            </a:r>
            <a:r>
              <a:rPr lang="en-US" sz="2900" b="1" dirty="0" smtClean="0"/>
              <a:t/>
            </a:r>
            <a:br>
              <a:rPr lang="en-US" sz="2900" b="1" dirty="0" smtClean="0"/>
            </a:br>
            <a:endParaRPr lang="en-US" sz="29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dirty="0" smtClean="0">
                <a:latin typeface="+mj-lt"/>
                <a:ea typeface="+mj-ea"/>
                <a:cs typeface="+mj-cs"/>
              </a:rPr>
              <a:t>2</a:t>
            </a:r>
            <a:r>
              <a:rPr lang="en-US" sz="3900" b="1" baseline="0" dirty="0" smtClean="0">
                <a:latin typeface="+mj-lt"/>
                <a:ea typeface="+mj-ea"/>
                <a:cs typeface="+mj-cs"/>
              </a:rPr>
              <a:t>. The new art. 117</a:t>
            </a:r>
            <a:r>
              <a:rPr lang="en-US" sz="3900" b="1" dirty="0" smtClean="0">
                <a:latin typeface="+mj-lt"/>
                <a:ea typeface="+mj-ea"/>
                <a:cs typeface="+mj-cs"/>
              </a:rPr>
              <a:t> of the Constitution</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10" name="Titolo 1"/>
          <p:cNvSpPr>
            <a:spLocks noGrp="1"/>
          </p:cNvSpPr>
          <p:nvPr>
            <p:ph type="ctrTitle"/>
          </p:nvPr>
        </p:nvSpPr>
        <p:spPr>
          <a:xfrm>
            <a:off x="688032" y="2130425"/>
            <a:ext cx="7772400" cy="3746847"/>
          </a:xfrm>
        </p:spPr>
        <p:txBody>
          <a:bodyPr>
            <a:normAutofit fontScale="90000"/>
          </a:bodyPr>
          <a:lstStyle/>
          <a:p>
            <a:r>
              <a:rPr lang="en-US" sz="2200" dirty="0" smtClean="0"/>
              <a:t>Art. 117: “legislative power is exercised by the State and the Regions </a:t>
            </a:r>
            <a:r>
              <a:rPr lang="en-US" sz="2200" b="1" i="1" dirty="0" smtClean="0"/>
              <a:t>within the limits (and in compliance with the obligations) set out by EU law and by the international legal order</a:t>
            </a:r>
            <a:r>
              <a:rPr lang="en-US" sz="2200" dirty="0" smtClean="0"/>
              <a:t>”: </a:t>
            </a:r>
            <a:br>
              <a:rPr lang="en-US" sz="2200" dirty="0" smtClean="0"/>
            </a:br>
            <a:r>
              <a:rPr lang="en-US" sz="2200" u="sng" dirty="0" smtClean="0">
                <a:solidFill>
                  <a:srgbClr val="FF0000"/>
                </a:solidFill>
              </a:rPr>
              <a:t>a parameter for the Italian legislative bodies</a:t>
            </a:r>
            <a:r>
              <a:rPr lang="en-US" sz="2200" dirty="0" smtClean="0"/>
              <a:t/>
            </a:r>
            <a:br>
              <a:rPr lang="en-US" sz="2200" dirty="0" smtClean="0"/>
            </a:br>
            <a:r>
              <a:rPr lang="en-US" sz="2200" dirty="0" smtClean="0"/>
              <a:t/>
            </a:r>
            <a:br>
              <a:rPr lang="en-US" sz="2200" dirty="0" smtClean="0"/>
            </a:br>
            <a:r>
              <a:rPr lang="en-US" sz="2200" dirty="0" smtClean="0"/>
              <a:t>+</a:t>
            </a:r>
            <a:br>
              <a:rPr lang="en-US" sz="2200" dirty="0" smtClean="0"/>
            </a:br>
            <a:r>
              <a:rPr lang="en-US" sz="2200" dirty="0" smtClean="0"/>
              <a:t/>
            </a:r>
            <a:br>
              <a:rPr lang="en-US" sz="2200" dirty="0" smtClean="0"/>
            </a:br>
            <a:r>
              <a:rPr lang="en-US" sz="2200" dirty="0" smtClean="0"/>
              <a:t>Art. 11 of the Italian Constitution: “</a:t>
            </a:r>
            <a:r>
              <a:rPr lang="en-US" sz="2200" i="1" dirty="0" smtClean="0"/>
              <a:t>Italy </a:t>
            </a:r>
            <a:r>
              <a:rPr lang="en-US" sz="2200" b="1" i="1" dirty="0" smtClean="0"/>
              <a:t>consents, on a reciprocity basis with other States, to limitations to sovereignty </a:t>
            </a:r>
            <a:r>
              <a:rPr lang="en-US" sz="2200" i="1" dirty="0" smtClean="0"/>
              <a:t>for the purpose of ensuring peace and justice among Nations; it promotes international organizations devoted to that purpose</a:t>
            </a:r>
            <a:r>
              <a:rPr lang="it-IT" sz="2200" dirty="0" smtClean="0"/>
              <a:t>”:</a:t>
            </a:r>
            <a:br>
              <a:rPr lang="it-IT" sz="2200" dirty="0" smtClean="0"/>
            </a:br>
            <a:r>
              <a:rPr lang="en-US" sz="2200" u="sng" dirty="0" smtClean="0">
                <a:solidFill>
                  <a:srgbClr val="FF0000"/>
                </a:solidFill>
              </a:rPr>
              <a:t>the legal basis for the obligation for Italy to conform to EU law</a:t>
            </a:r>
            <a:endParaRPr lang="en-US" sz="2200" b="1" u="sng" dirty="0">
              <a:solidFill>
                <a:srgbClr val="FF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2060848"/>
            <a:ext cx="7772400" cy="1470025"/>
          </a:xfrm>
        </p:spPr>
        <p:txBody>
          <a:bodyPr>
            <a:normAutofit fontScale="90000"/>
          </a:bodyPr>
          <a:lstStyle/>
          <a:p>
            <a:r>
              <a:rPr lang="en-US" b="1" dirty="0" smtClean="0"/>
              <a:t/>
            </a:r>
            <a:br>
              <a:rPr lang="en-US" b="1" dirty="0" smtClean="0"/>
            </a:br>
            <a:r>
              <a:rPr lang="en-US" b="1" dirty="0" smtClean="0"/>
              <a:t/>
            </a:r>
            <a:br>
              <a:rPr lang="en-US" b="1" dirty="0" smtClean="0"/>
            </a:br>
            <a:r>
              <a:rPr lang="en-US" sz="2900" b="1" dirty="0" smtClean="0"/>
              <a:t/>
            </a:r>
            <a:br>
              <a:rPr lang="en-US" sz="2900" b="1" dirty="0" smtClean="0"/>
            </a:br>
            <a:r>
              <a:rPr lang="en-US" b="1" dirty="0" smtClean="0"/>
              <a:t>3. The impact of non self-executing norms (EU law) on Italian law</a:t>
            </a:r>
            <a:br>
              <a:rPr lang="en-US" b="1" dirty="0" smtClean="0"/>
            </a:br>
            <a:r>
              <a:rPr lang="en-US" sz="2900" b="1" dirty="0" smtClean="0"/>
              <a:t/>
            </a:r>
            <a:br>
              <a:rPr lang="en-US" sz="2900" b="1" dirty="0" smtClean="0"/>
            </a:br>
            <a:endParaRPr lang="en-US" sz="29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dirty="0" smtClean="0">
                <a:latin typeface="+mj-lt"/>
                <a:ea typeface="+mj-ea"/>
                <a:cs typeface="+mj-cs"/>
              </a:rPr>
              <a:t>3</a:t>
            </a:r>
            <a:r>
              <a:rPr lang="en-US" sz="3900" b="1" baseline="0" dirty="0" smtClean="0">
                <a:latin typeface="+mj-lt"/>
                <a:ea typeface="+mj-ea"/>
                <a:cs typeface="+mj-cs"/>
              </a:rPr>
              <a:t>. Non self-executing norms of EU law</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10" name="Titolo 1"/>
          <p:cNvSpPr>
            <a:spLocks noGrp="1"/>
          </p:cNvSpPr>
          <p:nvPr>
            <p:ph type="ctrTitle"/>
          </p:nvPr>
        </p:nvSpPr>
        <p:spPr>
          <a:xfrm>
            <a:off x="688032" y="2130425"/>
            <a:ext cx="7772400" cy="3746847"/>
          </a:xfrm>
        </p:spPr>
        <p:txBody>
          <a:bodyPr>
            <a:normAutofit fontScale="90000"/>
          </a:bodyPr>
          <a:lstStyle/>
          <a:p>
            <a:r>
              <a:rPr lang="en-US" sz="2200" b="1" u="sng" dirty="0" smtClean="0"/>
              <a:t>Self-executing norms</a:t>
            </a:r>
            <a:br>
              <a:rPr lang="en-US" sz="2200" b="1" u="sng" dirty="0" smtClean="0"/>
            </a:br>
            <a:r>
              <a:rPr lang="en-US" sz="2200" b="1" u="sng" dirty="0" smtClean="0"/>
              <a:t/>
            </a:r>
            <a:br>
              <a:rPr lang="en-US" sz="2200" b="1" u="sng" dirty="0" smtClean="0"/>
            </a:br>
            <a:r>
              <a:rPr lang="en-US" sz="2200" b="1" u="sng" dirty="0" smtClean="0"/>
              <a:t/>
            </a:r>
            <a:br>
              <a:rPr lang="en-US" sz="2200" b="1" u="sng" dirty="0" smtClean="0"/>
            </a:br>
            <a:r>
              <a:rPr lang="en-US" sz="2200" b="1" u="sng" dirty="0" smtClean="0"/>
              <a:t/>
            </a:r>
            <a:br>
              <a:rPr lang="en-US" sz="2200" b="1" u="sng" dirty="0" smtClean="0"/>
            </a:br>
            <a:r>
              <a:rPr lang="en-US" sz="2200" b="1" u="sng" dirty="0" smtClean="0"/>
              <a:t>the judge must apply the EU norm and disregard the Italian conflicting norm (“third stage”)</a:t>
            </a:r>
            <a:br>
              <a:rPr lang="en-US" sz="2200" b="1" u="sng" dirty="0" smtClean="0"/>
            </a:br>
            <a:r>
              <a:rPr lang="en-US" sz="2200" b="1" u="sng" dirty="0" smtClean="0"/>
              <a:t>___________________________________________________________</a:t>
            </a:r>
            <a:br>
              <a:rPr lang="en-US" sz="2200" b="1" u="sng" dirty="0" smtClean="0"/>
            </a:br>
            <a:r>
              <a:rPr lang="en-US" sz="2200" b="1" u="sng" dirty="0" smtClean="0"/>
              <a:t/>
            </a:r>
            <a:br>
              <a:rPr lang="en-US" sz="2200" b="1" u="sng" dirty="0" smtClean="0"/>
            </a:br>
            <a:r>
              <a:rPr lang="en-US" sz="2200" b="1" u="sng" dirty="0" smtClean="0"/>
              <a:t>Non self-executing norms</a:t>
            </a:r>
            <a:br>
              <a:rPr lang="en-US" sz="2200" b="1" u="sng" dirty="0" smtClean="0"/>
            </a:br>
            <a:r>
              <a:rPr lang="en-US" sz="2200" b="1" u="sng" dirty="0" smtClean="0"/>
              <a:t/>
            </a:r>
            <a:br>
              <a:rPr lang="en-US" sz="2200" b="1" u="sng" dirty="0" smtClean="0"/>
            </a:br>
            <a:r>
              <a:rPr lang="en-US" sz="2200" b="1" u="sng" dirty="0" smtClean="0"/>
              <a:t/>
            </a:r>
            <a:br>
              <a:rPr lang="en-US" sz="2200" b="1" u="sng" dirty="0" smtClean="0"/>
            </a:br>
            <a:r>
              <a:rPr lang="en-US" sz="2200" b="1" u="sng" dirty="0" smtClean="0"/>
              <a:t/>
            </a:r>
            <a:br>
              <a:rPr lang="en-US" sz="2200" b="1" u="sng" dirty="0" smtClean="0"/>
            </a:br>
            <a:r>
              <a:rPr lang="en-US" sz="2200" b="1" u="sng" dirty="0" smtClean="0"/>
              <a:t>the judge must submit the issue to the Constitutional Court</a:t>
            </a:r>
            <a:endParaRPr lang="en-US" sz="2200" b="1" u="sng" dirty="0"/>
          </a:p>
        </p:txBody>
      </p:sp>
      <p:sp>
        <p:nvSpPr>
          <p:cNvPr id="5" name="Freccia in giù 4"/>
          <p:cNvSpPr/>
          <p:nvPr/>
        </p:nvSpPr>
        <p:spPr>
          <a:xfrm>
            <a:off x="3995936" y="2420888"/>
            <a:ext cx="1368152"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in giù 5"/>
          <p:cNvSpPr/>
          <p:nvPr/>
        </p:nvSpPr>
        <p:spPr>
          <a:xfrm>
            <a:off x="3995936" y="4797152"/>
            <a:ext cx="1368152"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8032" y="2130425"/>
            <a:ext cx="7772400" cy="1470025"/>
          </a:xfrm>
        </p:spPr>
        <p:txBody>
          <a:bodyPr>
            <a:normAutofit fontScale="90000"/>
          </a:bodyPr>
          <a:lstStyle/>
          <a:p>
            <a:r>
              <a:rPr lang="en-US" b="1" dirty="0" smtClean="0"/>
              <a:t/>
            </a:r>
            <a:br>
              <a:rPr lang="en-US" b="1" dirty="0" smtClean="0"/>
            </a:br>
            <a:r>
              <a:rPr lang="en-US" sz="2900" b="1" dirty="0" smtClean="0"/>
              <a:t/>
            </a:r>
            <a:br>
              <a:rPr lang="en-US" sz="2900" b="1" dirty="0" smtClean="0"/>
            </a:br>
            <a:r>
              <a:rPr lang="en-US" b="1" dirty="0" smtClean="0"/>
              <a:t>4. The Treaty of Lisbon and the principle of supremacy of EU law</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88032" y="2130425"/>
            <a:ext cx="7772400" cy="1470025"/>
          </a:xfrm>
        </p:spPr>
        <p:txBody>
          <a:bodyPr>
            <a:normAutofit fontScale="90000"/>
          </a:bodyPr>
          <a:lstStyle/>
          <a:p>
            <a:r>
              <a:rPr lang="en-US" b="1" dirty="0" smtClean="0"/>
              <a:t/>
            </a:r>
            <a:br>
              <a:rPr lang="en-US" b="1" dirty="0" smtClean="0"/>
            </a:br>
            <a:r>
              <a:rPr lang="en-US" b="1" dirty="0" smtClean="0"/>
              <a:t/>
            </a:r>
            <a:br>
              <a:rPr lang="en-US" b="1" dirty="0" smtClean="0"/>
            </a:br>
            <a:r>
              <a:rPr lang="en-US" sz="3300" b="1" u="sng" dirty="0" smtClean="0"/>
              <a:t>INDEX</a:t>
            </a:r>
            <a:br>
              <a:rPr lang="en-US" sz="3300" b="1" u="sng" dirty="0" smtClean="0"/>
            </a:br>
            <a:r>
              <a:rPr lang="en-US" sz="3300" b="1" u="sng" dirty="0" smtClean="0"/>
              <a:t/>
            </a:r>
            <a:br>
              <a:rPr lang="en-US" sz="3300" b="1" u="sng" dirty="0" smtClean="0"/>
            </a:br>
            <a:r>
              <a:rPr lang="en-US" sz="2900" b="1" dirty="0" smtClean="0"/>
              <a:t>1. interaction between EU law and Italian law: the evolution of the Court approach</a:t>
            </a:r>
            <a:r>
              <a:rPr lang="en-US" sz="2900" b="1" i="1" dirty="0" smtClean="0"/>
              <a:t/>
            </a:r>
            <a:br>
              <a:rPr lang="en-US" sz="2900" b="1" i="1" dirty="0" smtClean="0"/>
            </a:br>
            <a:r>
              <a:rPr lang="en-US" sz="2900" b="1" i="1" dirty="0" smtClean="0"/>
              <a:t/>
            </a:r>
            <a:br>
              <a:rPr lang="en-US" sz="2900" b="1" i="1" dirty="0" smtClean="0"/>
            </a:br>
            <a:r>
              <a:rPr lang="en-US" sz="2900" b="1" dirty="0" smtClean="0"/>
              <a:t>2. The new art. 117 of the Italian Constitution</a:t>
            </a:r>
            <a:br>
              <a:rPr lang="en-US" sz="2900" b="1" dirty="0" smtClean="0"/>
            </a:br>
            <a:r>
              <a:rPr lang="en-US" sz="2900" b="1" dirty="0" smtClean="0"/>
              <a:t/>
            </a:r>
            <a:br>
              <a:rPr lang="en-US" sz="2900" b="1" dirty="0" smtClean="0"/>
            </a:br>
            <a:r>
              <a:rPr lang="en-US" sz="2900" b="1" dirty="0" smtClean="0"/>
              <a:t>3. The impact of non self-executing norms (EU law) on Italian law</a:t>
            </a:r>
            <a:br>
              <a:rPr lang="en-US" sz="2900" b="1" dirty="0" smtClean="0"/>
            </a:br>
            <a:r>
              <a:rPr lang="en-US" sz="2900" b="1" dirty="0" smtClean="0"/>
              <a:t/>
            </a:r>
            <a:br>
              <a:rPr lang="en-US" sz="2900" b="1" dirty="0" smtClean="0"/>
            </a:br>
            <a:r>
              <a:rPr lang="en-US" sz="2900" b="1" dirty="0" smtClean="0"/>
              <a:t>4. The principle of supremacy of EU law</a:t>
            </a:r>
            <a:br>
              <a:rPr lang="en-US" sz="2900" b="1" dirty="0" smtClean="0"/>
            </a:br>
            <a:r>
              <a:rPr lang="en-US" sz="2900" b="1" dirty="0" smtClean="0"/>
              <a:t/>
            </a:r>
            <a:br>
              <a:rPr lang="en-US" sz="2900" b="1" dirty="0" smtClean="0"/>
            </a:br>
            <a:r>
              <a:rPr lang="en-US" sz="2900" b="1" dirty="0" smtClean="0"/>
              <a:t>5. Technical implementation of EU law into Italian law</a:t>
            </a:r>
            <a:endParaRPr lang="en-US" sz="29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dirty="0" smtClean="0">
                <a:latin typeface="+mj-lt"/>
                <a:ea typeface="+mj-ea"/>
                <a:cs typeface="+mj-cs"/>
              </a:rPr>
              <a:t>4</a:t>
            </a:r>
            <a:r>
              <a:rPr lang="en-US" sz="3900" b="1" baseline="0" dirty="0" smtClean="0">
                <a:latin typeface="+mj-lt"/>
                <a:ea typeface="+mj-ea"/>
                <a:cs typeface="+mj-cs"/>
              </a:rPr>
              <a:t>. The Treaty of Lisbon</a:t>
            </a:r>
            <a:r>
              <a:rPr lang="en-US" sz="3900" b="1" dirty="0" smtClean="0">
                <a:latin typeface="+mj-lt"/>
                <a:ea typeface="+mj-ea"/>
                <a:cs typeface="+mj-cs"/>
              </a:rPr>
              <a:t> and the principle of supremacy of EU law</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10" name="Titolo 1"/>
          <p:cNvSpPr>
            <a:spLocks noGrp="1"/>
          </p:cNvSpPr>
          <p:nvPr>
            <p:ph type="ctrTitle"/>
          </p:nvPr>
        </p:nvSpPr>
        <p:spPr>
          <a:xfrm>
            <a:off x="688032" y="2130425"/>
            <a:ext cx="7772400" cy="3746847"/>
          </a:xfrm>
        </p:spPr>
        <p:txBody>
          <a:bodyPr>
            <a:normAutofit/>
          </a:bodyPr>
          <a:lstStyle/>
          <a:p>
            <a:pPr algn="l"/>
            <a:r>
              <a:rPr lang="en-US" sz="2900" b="1" u="sng" dirty="0" smtClean="0"/>
              <a:t>The “</a:t>
            </a:r>
            <a:r>
              <a:rPr lang="en-US" sz="2900" b="1" i="1" u="sng" dirty="0" smtClean="0"/>
              <a:t>supremacy clause</a:t>
            </a:r>
            <a:r>
              <a:rPr lang="en-US" sz="2900" b="1" u="sng" dirty="0" smtClean="0"/>
              <a:t>”:</a:t>
            </a:r>
            <a:r>
              <a:rPr lang="en-US" sz="2200" b="1" u="sng" dirty="0" smtClean="0"/>
              <a:t/>
            </a:r>
            <a:br>
              <a:rPr lang="en-US" sz="2200" b="1" u="sng" dirty="0" smtClean="0"/>
            </a:br>
            <a:r>
              <a:rPr lang="en-US" sz="2200" b="1" u="sng" dirty="0" smtClean="0"/>
              <a:t/>
            </a:r>
            <a:br>
              <a:rPr lang="en-US" sz="2200" b="1" u="sng" dirty="0" smtClean="0"/>
            </a:br>
            <a:r>
              <a:rPr lang="en-US" sz="2200" b="1" u="sng" dirty="0" smtClean="0"/>
              <a:t>- the Treaty of Lisbon does not include it</a:t>
            </a:r>
            <a:br>
              <a:rPr lang="en-US" sz="2200" b="1" u="sng" dirty="0" smtClean="0"/>
            </a:br>
            <a:r>
              <a:rPr lang="en-US" sz="2200" b="1" u="sng" dirty="0" smtClean="0"/>
              <a:t>- It is stated in the Declaration No. 17 attached to the Treaty of Lisbon</a:t>
            </a:r>
            <a:br>
              <a:rPr lang="en-US" sz="2200" b="1" u="sng" dirty="0" smtClean="0"/>
            </a:br>
            <a:r>
              <a:rPr lang="en-US" sz="2200" b="1" u="sng" dirty="0" smtClean="0"/>
              <a:t>- It is mentioned in several decisions of the European Court of Justice </a:t>
            </a:r>
            <a:br>
              <a:rPr lang="en-US" sz="2200" b="1" u="sng" dirty="0" smtClean="0"/>
            </a:br>
            <a:r>
              <a:rPr lang="en-US" sz="2200" b="1" u="sng" dirty="0" smtClean="0"/>
              <a:t>- It is mentioned in several decisions of National Constitutional </a:t>
            </a:r>
            <a:r>
              <a:rPr lang="en-US" sz="2200" b="1" u="sng" dirty="0" smtClean="0"/>
              <a:t>Courts</a:t>
            </a:r>
            <a:endParaRPr lang="en-US" sz="22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dirty="0" smtClean="0">
                <a:latin typeface="+mj-lt"/>
                <a:ea typeface="+mj-ea"/>
                <a:cs typeface="+mj-cs"/>
              </a:rPr>
              <a:t>4</a:t>
            </a:r>
            <a:r>
              <a:rPr lang="en-US" sz="3900" b="1" baseline="0" dirty="0" smtClean="0">
                <a:latin typeface="+mj-lt"/>
                <a:ea typeface="+mj-ea"/>
                <a:cs typeface="+mj-cs"/>
              </a:rPr>
              <a:t>. The Treaty of Lisbon</a:t>
            </a:r>
            <a:r>
              <a:rPr lang="en-US" sz="3900" b="1" dirty="0" smtClean="0">
                <a:latin typeface="+mj-lt"/>
                <a:ea typeface="+mj-ea"/>
                <a:cs typeface="+mj-cs"/>
              </a:rPr>
              <a:t> and the principle of supremacy of EU law</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10" name="Titolo 1"/>
          <p:cNvSpPr>
            <a:spLocks noGrp="1"/>
          </p:cNvSpPr>
          <p:nvPr>
            <p:ph type="ctrTitle"/>
          </p:nvPr>
        </p:nvSpPr>
        <p:spPr>
          <a:xfrm>
            <a:off x="688032" y="2130425"/>
            <a:ext cx="7772400" cy="3746847"/>
          </a:xfrm>
        </p:spPr>
        <p:txBody>
          <a:bodyPr>
            <a:normAutofit/>
          </a:bodyPr>
          <a:lstStyle/>
          <a:p>
            <a:pPr algn="l"/>
            <a:r>
              <a:rPr lang="en-US" sz="2400" b="1" u="sng" dirty="0" smtClean="0"/>
              <a:t>The Principle of Supremacy is subject to the following:</a:t>
            </a:r>
            <a:br>
              <a:rPr lang="en-US" sz="2400" b="1" u="sng" dirty="0" smtClean="0"/>
            </a:br>
            <a:r>
              <a:rPr lang="en-US" sz="2400" dirty="0" smtClean="0"/>
              <a:t/>
            </a:r>
            <a:br>
              <a:rPr lang="en-US" sz="2400" dirty="0" smtClean="0"/>
            </a:br>
            <a:r>
              <a:rPr lang="en-US" sz="2400" dirty="0" smtClean="0"/>
              <a:t>- the </a:t>
            </a:r>
            <a:r>
              <a:rPr lang="en-US" sz="2400" b="1" dirty="0" smtClean="0"/>
              <a:t>principle of conferral</a:t>
            </a:r>
            <a:r>
              <a:rPr lang="en-US" sz="2400" dirty="0" smtClean="0"/>
              <a:t> being complied with</a:t>
            </a:r>
            <a:br>
              <a:rPr lang="en-US" sz="2400" dirty="0" smtClean="0"/>
            </a:br>
            <a:r>
              <a:rPr lang="en-US" sz="2400" dirty="0" smtClean="0"/>
              <a:t/>
            </a:r>
            <a:br>
              <a:rPr lang="en-US" sz="2400" dirty="0" smtClean="0"/>
            </a:br>
            <a:r>
              <a:rPr lang="en-US" sz="2400" dirty="0" smtClean="0"/>
              <a:t>- who is competent to </a:t>
            </a:r>
            <a:r>
              <a:rPr lang="en-US" sz="2400" b="1" dirty="0" smtClean="0"/>
              <a:t>evaluate whether the EU competences were correctly exercised?</a:t>
            </a:r>
            <a:endParaRPr lang="en-US" sz="22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8032" y="2130425"/>
            <a:ext cx="7772400" cy="1470025"/>
          </a:xfrm>
        </p:spPr>
        <p:txBody>
          <a:bodyPr>
            <a:normAutofit/>
          </a:bodyPr>
          <a:lstStyle/>
          <a:p>
            <a:r>
              <a:rPr lang="en-US" sz="4000" b="1" dirty="0" smtClean="0"/>
              <a:t>5. Technical implementation of EU law into Italian law</a:t>
            </a:r>
            <a:endParaRPr lang="en-US" sz="4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dirty="0" smtClean="0">
                <a:latin typeface="+mj-lt"/>
                <a:ea typeface="+mj-ea"/>
                <a:cs typeface="+mj-cs"/>
              </a:rPr>
              <a:t>5</a:t>
            </a:r>
            <a:r>
              <a:rPr lang="en-US" sz="3900" b="1" baseline="0" dirty="0" smtClean="0">
                <a:latin typeface="+mj-lt"/>
                <a:ea typeface="+mj-ea"/>
                <a:cs typeface="+mj-cs"/>
              </a:rPr>
              <a:t>. </a:t>
            </a:r>
            <a:r>
              <a:rPr lang="en-US" sz="3900" b="1" dirty="0" smtClean="0">
                <a:latin typeface="+mj-lt"/>
                <a:ea typeface="+mj-ea"/>
                <a:cs typeface="+mj-cs"/>
              </a:rPr>
              <a:t>EU law implementation mechanisms</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10" name="Titolo 1"/>
          <p:cNvSpPr>
            <a:spLocks noGrp="1"/>
          </p:cNvSpPr>
          <p:nvPr>
            <p:ph type="ctrTitle"/>
          </p:nvPr>
        </p:nvSpPr>
        <p:spPr>
          <a:xfrm>
            <a:off x="688032" y="2130425"/>
            <a:ext cx="7772400" cy="3746847"/>
          </a:xfrm>
        </p:spPr>
        <p:txBody>
          <a:bodyPr>
            <a:normAutofit/>
          </a:bodyPr>
          <a:lstStyle/>
          <a:p>
            <a:pPr algn="l"/>
            <a:r>
              <a:rPr lang="en-US" sz="2900" b="1" u="sng" dirty="0" smtClean="0"/>
              <a:t>Implementation may happen by means of</a:t>
            </a:r>
            <a:r>
              <a:rPr lang="en-US" sz="2900" b="1" dirty="0" smtClean="0"/>
              <a:t>:</a:t>
            </a:r>
            <a:br>
              <a:rPr lang="en-US" sz="2900" b="1" dirty="0" smtClean="0"/>
            </a:br>
            <a:r>
              <a:rPr lang="en-US" sz="2200" b="1" dirty="0" smtClean="0"/>
              <a:t/>
            </a:r>
            <a:br>
              <a:rPr lang="en-US" sz="2200" b="1" dirty="0" smtClean="0"/>
            </a:br>
            <a:r>
              <a:rPr lang="en-US" sz="2200" b="1" dirty="0" smtClean="0"/>
              <a:t>- an ordinary law (“</a:t>
            </a:r>
            <a:r>
              <a:rPr lang="en-US" sz="2200" b="1" i="1" dirty="0" err="1" smtClean="0"/>
              <a:t>legge</a:t>
            </a:r>
            <a:r>
              <a:rPr lang="en-US" sz="2200" b="1" i="1" dirty="0" smtClean="0"/>
              <a:t> </a:t>
            </a:r>
            <a:r>
              <a:rPr lang="en-US" sz="2200" b="1" i="1" dirty="0" err="1" smtClean="0"/>
              <a:t>comunitaria</a:t>
            </a:r>
            <a:r>
              <a:rPr lang="en-US" sz="2200" b="1" dirty="0" smtClean="0"/>
              <a:t>”)</a:t>
            </a:r>
            <a:br>
              <a:rPr lang="en-US" sz="2200" b="1" dirty="0" smtClean="0"/>
            </a:br>
            <a:r>
              <a:rPr lang="en-US" sz="2200" b="1" dirty="0" smtClean="0"/>
              <a:t/>
            </a:r>
            <a:br>
              <a:rPr lang="en-US" sz="2200" b="1" dirty="0" smtClean="0"/>
            </a:br>
            <a:r>
              <a:rPr lang="en-US" sz="2200" b="1" dirty="0" smtClean="0"/>
              <a:t>- The Parliament delegates to Government to implement EU law</a:t>
            </a:r>
            <a:br>
              <a:rPr lang="en-US" sz="2200" b="1" dirty="0" smtClean="0"/>
            </a:br>
            <a:r>
              <a:rPr lang="en-US" sz="2200" b="1" dirty="0" smtClean="0"/>
              <a:t/>
            </a:r>
            <a:br>
              <a:rPr lang="en-US" sz="2200" b="1" dirty="0" smtClean="0"/>
            </a:br>
            <a:r>
              <a:rPr lang="en-US" sz="2200" b="1" dirty="0" smtClean="0"/>
              <a:t>- [Deregulation]</a:t>
            </a:r>
            <a:br>
              <a:rPr lang="en-US" sz="2200" b="1" dirty="0" smtClean="0"/>
            </a:br>
            <a:r>
              <a:rPr lang="en-US" sz="2200" b="1" dirty="0" smtClean="0"/>
              <a:t/>
            </a:r>
            <a:br>
              <a:rPr lang="en-US" sz="2200" b="1" dirty="0" smtClean="0"/>
            </a:br>
            <a:r>
              <a:rPr lang="en-US" sz="2200" b="1" dirty="0" smtClean="0"/>
              <a:t>- implementation by administrative decisions</a:t>
            </a:r>
            <a:br>
              <a:rPr lang="en-US" sz="2200" b="1" dirty="0" smtClean="0"/>
            </a:br>
            <a:endParaRPr lang="en-US" sz="22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Pratical</a:t>
            </a:r>
            <a:r>
              <a:rPr lang="it-IT" dirty="0" smtClean="0"/>
              <a:t> </a:t>
            </a:r>
            <a:r>
              <a:rPr lang="it-IT" dirty="0" err="1" smtClean="0"/>
              <a:t>examples</a:t>
            </a:r>
            <a:endParaRPr lang="it-IT" dirty="0"/>
          </a:p>
        </p:txBody>
      </p:sp>
      <p:sp>
        <p:nvSpPr>
          <p:cNvPr id="3" name="Sottotitolo 2"/>
          <p:cNvSpPr>
            <a:spLocks noGrp="1"/>
          </p:cNvSpPr>
          <p:nvPr>
            <p:ph type="subTitle" idx="1"/>
          </p:nvPr>
        </p:nvSpPr>
        <p:spPr/>
        <p:txBody>
          <a:bodyPr>
            <a:normAutofit fontScale="85000" lnSpcReduction="20000"/>
          </a:bodyPr>
          <a:lstStyle/>
          <a:p>
            <a:r>
              <a:rPr lang="it-IT" dirty="0" smtClean="0"/>
              <a:t>The </a:t>
            </a:r>
            <a:r>
              <a:rPr lang="it-IT" dirty="0" err="1" smtClean="0"/>
              <a:t>implementation</a:t>
            </a:r>
            <a:r>
              <a:rPr lang="it-IT" dirty="0" smtClean="0"/>
              <a:t> of:</a:t>
            </a:r>
          </a:p>
          <a:p>
            <a:pPr>
              <a:buFontTx/>
              <a:buChar char="-"/>
            </a:pPr>
            <a:r>
              <a:rPr lang="it-IT" dirty="0" smtClean="0"/>
              <a:t>MiFID 2</a:t>
            </a:r>
          </a:p>
          <a:p>
            <a:pPr>
              <a:buFontTx/>
              <a:buChar char="-"/>
            </a:pPr>
            <a:r>
              <a:rPr lang="it-IT" dirty="0" smtClean="0"/>
              <a:t> </a:t>
            </a:r>
            <a:r>
              <a:rPr lang="it-IT" dirty="0" err="1" smtClean="0"/>
              <a:t>MiFIR</a:t>
            </a:r>
            <a:endParaRPr lang="it-IT" dirty="0" smtClean="0"/>
          </a:p>
          <a:p>
            <a:pPr>
              <a:buFontTx/>
              <a:buChar char="-"/>
            </a:pPr>
            <a:r>
              <a:rPr lang="it-IT" dirty="0" smtClean="0"/>
              <a:t> AIFMD</a:t>
            </a:r>
            <a:endParaRPr lang="it-IT"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371600" y="836712"/>
            <a:ext cx="6400800" cy="5112568"/>
          </a:xfrm>
        </p:spPr>
        <p:txBody>
          <a:bodyPr>
            <a:normAutofit fontScale="70000" lnSpcReduction="20000"/>
          </a:bodyPr>
          <a:lstStyle/>
          <a:p>
            <a:r>
              <a:rPr lang="en-US" dirty="0" smtClean="0"/>
              <a:t>MiFID 2</a:t>
            </a:r>
          </a:p>
          <a:p>
            <a:endParaRPr lang="en-US" dirty="0" smtClean="0"/>
          </a:p>
          <a:p>
            <a:r>
              <a:rPr lang="en-US" dirty="0" smtClean="0"/>
              <a:t>Recital no. 42: “</a:t>
            </a:r>
            <a:r>
              <a:rPr lang="en-US" i="1" dirty="0" smtClean="0"/>
              <a:t>In order to strengthen the protection of investors in the Union, </a:t>
            </a:r>
            <a:r>
              <a:rPr lang="en-US" i="1" u="sng" dirty="0" smtClean="0"/>
              <a:t>it is appropriate to limit the conditions under which Member States may exclude the application of this Directive to persons providing investment services to clients who, as a result, are not protected under this Directive</a:t>
            </a:r>
            <a:r>
              <a:rPr lang="en-US" i="1" dirty="0" smtClean="0"/>
              <a:t>. In particular, it is appropriate to require Member States to apply requirements at least analogous to the ones laid down in this Directive to those persons, in particular during the phase of </a:t>
            </a:r>
            <a:r>
              <a:rPr lang="en-US" i="1" dirty="0" err="1" smtClean="0"/>
              <a:t>authorisation</a:t>
            </a:r>
            <a:r>
              <a:rPr lang="en-US" i="1" dirty="0" smtClean="0"/>
              <a:t>, in the assessment of their reputation and experience and of the suitability of any shareholders, in the review of the conditions for initial </a:t>
            </a:r>
            <a:r>
              <a:rPr lang="en-US" i="1" dirty="0" err="1" smtClean="0"/>
              <a:t>authorisation</a:t>
            </a:r>
            <a:r>
              <a:rPr lang="en-US" i="1" dirty="0" smtClean="0"/>
              <a:t> and on-going supervision as well as on conduct of business obligations</a:t>
            </a:r>
            <a:r>
              <a:rPr lang="en-US" dirty="0" smtClean="0"/>
              <a:t>”.</a:t>
            </a:r>
            <a:endParaRPr lang="it-IT"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403648" y="836712"/>
            <a:ext cx="6400800" cy="5184576"/>
          </a:xfrm>
        </p:spPr>
        <p:txBody>
          <a:bodyPr>
            <a:normAutofit fontScale="25000" lnSpcReduction="20000"/>
          </a:bodyPr>
          <a:lstStyle/>
          <a:p>
            <a:endParaRPr lang="en-US" dirty="0" smtClean="0"/>
          </a:p>
          <a:p>
            <a:r>
              <a:rPr lang="en-US" sz="8000" dirty="0" smtClean="0"/>
              <a:t>MiFID 2</a:t>
            </a:r>
          </a:p>
          <a:p>
            <a:endParaRPr lang="en-US" dirty="0" smtClean="0"/>
          </a:p>
          <a:p>
            <a:r>
              <a:rPr lang="en-US" sz="8000" dirty="0" smtClean="0"/>
              <a:t>Recital no. 71: “</a:t>
            </a:r>
            <a:r>
              <a:rPr lang="en-US" sz="8000" i="1" u="sng" dirty="0" smtClean="0"/>
              <a:t>Member States should ensure that investment firms act in accordance with the best interests of their clients and are able to comply with their obligations under this Directive</a:t>
            </a:r>
            <a:r>
              <a:rPr lang="en-US" sz="8000" i="1" dirty="0" smtClean="0"/>
              <a:t>. Investment firms should accordingly understand the features of the financial instruments offered or recommended and establish and review effective policies and arrangements to identify the category of clients to whom products and services are to be provided. </a:t>
            </a:r>
            <a:r>
              <a:rPr lang="en-US" sz="8000" i="1" u="sng" dirty="0" smtClean="0"/>
              <a:t>Member States should ensure that the investment firms which manufacture financial instruments ensure that those products are manufactured to meet the needs of an identified target market of end clients within the relevant category of clients, take reasonable steps to ensure that the financial instruments are distributed to the identified target market and periodically review the identification of the target market of and the performance of the products they offer</a:t>
            </a:r>
            <a:r>
              <a:rPr lang="en-US" sz="8000" i="1" dirty="0" smtClean="0"/>
              <a:t>”</a:t>
            </a:r>
            <a:r>
              <a:rPr lang="en-US" sz="8000" dirty="0" smtClean="0"/>
              <a:t>. </a:t>
            </a:r>
            <a:endParaRPr lang="it-IT" sz="8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371600" y="836712"/>
            <a:ext cx="6400800" cy="4802088"/>
          </a:xfrm>
        </p:spPr>
        <p:txBody>
          <a:bodyPr>
            <a:normAutofit/>
          </a:bodyPr>
          <a:lstStyle/>
          <a:p>
            <a:r>
              <a:rPr lang="en-US" dirty="0" smtClean="0"/>
              <a:t>MiFID 2</a:t>
            </a:r>
          </a:p>
          <a:p>
            <a:endParaRPr lang="en-US" dirty="0" smtClean="0"/>
          </a:p>
          <a:p>
            <a:r>
              <a:rPr lang="en-US" dirty="0" smtClean="0"/>
              <a:t>Art. 12, </a:t>
            </a:r>
            <a:r>
              <a:rPr lang="en-US" dirty="0" err="1" smtClean="0"/>
              <a:t>para</a:t>
            </a:r>
            <a:r>
              <a:rPr lang="en-US" dirty="0" smtClean="0"/>
              <a:t> 7: “</a:t>
            </a:r>
            <a:r>
              <a:rPr lang="en-US" i="1" dirty="0" smtClean="0"/>
              <a:t>Member States may not impose requirements for the notification to and approval by the competent authorities of direct or indirect acquisitions of voting rights or capital </a:t>
            </a:r>
            <a:r>
              <a:rPr lang="en-US" i="1" u="sng" dirty="0" smtClean="0"/>
              <a:t>that are more stringent than those set out in this Directive</a:t>
            </a:r>
            <a:r>
              <a:rPr lang="en-US" dirty="0" smtClean="0"/>
              <a:t>”.</a:t>
            </a:r>
            <a:endParaRPr lang="it-IT"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371600" y="836712"/>
            <a:ext cx="6400800" cy="4802088"/>
          </a:xfrm>
        </p:spPr>
        <p:txBody>
          <a:bodyPr>
            <a:normAutofit fontScale="85000" lnSpcReduction="10000"/>
          </a:bodyPr>
          <a:lstStyle/>
          <a:p>
            <a:r>
              <a:rPr lang="en-US" dirty="0" smtClean="0"/>
              <a:t>MiFID 2</a:t>
            </a:r>
          </a:p>
          <a:p>
            <a:endParaRPr lang="en-US" dirty="0" smtClean="0"/>
          </a:p>
          <a:p>
            <a:r>
              <a:rPr lang="en-US" dirty="0" smtClean="0"/>
              <a:t>Art. 24, </a:t>
            </a:r>
            <a:r>
              <a:rPr lang="en-US" dirty="0" err="1" smtClean="0"/>
              <a:t>para</a:t>
            </a:r>
            <a:r>
              <a:rPr lang="en-US" dirty="0" smtClean="0"/>
              <a:t> 12: “</a:t>
            </a:r>
            <a:r>
              <a:rPr lang="en-US" i="1" dirty="0" smtClean="0"/>
              <a:t>Member States may, in exceptional cases, </a:t>
            </a:r>
            <a:r>
              <a:rPr lang="en-US" i="1" u="sng" dirty="0" smtClean="0"/>
              <a:t>impose additional requirements</a:t>
            </a:r>
            <a:r>
              <a:rPr lang="en-US" i="1" dirty="0" smtClean="0"/>
              <a:t> on investment firms in respect of the matters covered by this Article. Such requirements must be objectively justified and proportionate so as to address specific risks to investor protection or to market integrity which are of particular importance in the circumstances of the market structure of that Member State</a:t>
            </a:r>
            <a:r>
              <a:rPr lang="en-US" dirty="0" smtClean="0"/>
              <a:t>”.</a:t>
            </a: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8032" y="2130425"/>
            <a:ext cx="7772400" cy="1470025"/>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1. interaction between EU law and Italian law: the evolution of the Court approach</a:t>
            </a:r>
            <a:br>
              <a:rPr lang="en-US" b="1" dirty="0" smtClean="0"/>
            </a:br>
            <a:r>
              <a:rPr lang="en-US" dirty="0" smtClean="0"/>
              <a:t/>
            </a:r>
            <a:br>
              <a:rPr lang="en-US" dirty="0" smtClean="0"/>
            </a:br>
            <a:endParaRPr lang="en-US" sz="33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3568" y="1484784"/>
            <a:ext cx="7772400" cy="3744415"/>
          </a:xfrm>
        </p:spPr>
        <p:txBody>
          <a:bodyPr>
            <a:normAutofit/>
          </a:bodyPr>
          <a:lstStyle/>
          <a:p>
            <a:pPr algn="l"/>
            <a:r>
              <a:rPr lang="en-US" sz="2800" b="1" u="sng" dirty="0" smtClean="0"/>
              <a:t>What is the ranking of EU law (within the Italian system of sources</a:t>
            </a:r>
            <a:r>
              <a:rPr lang="en-US" sz="2800" b="1" dirty="0" smtClean="0"/>
              <a:t>)? Equal to ordinary laws, constitutional laws, or other?</a:t>
            </a:r>
            <a:br>
              <a:rPr lang="en-US" sz="2800" b="1" dirty="0" smtClean="0"/>
            </a:br>
            <a:r>
              <a:rPr lang="en-US" sz="2800" b="1" dirty="0" smtClean="0"/>
              <a:t/>
            </a:r>
            <a:br>
              <a:rPr lang="en-US" sz="2800" b="1" dirty="0" smtClean="0"/>
            </a:br>
            <a:r>
              <a:rPr lang="en-US" sz="2800" b="1" dirty="0" smtClean="0"/>
              <a:t>- </a:t>
            </a:r>
            <a:r>
              <a:rPr lang="en-US" sz="2800" b="1" i="1" dirty="0" smtClean="0"/>
              <a:t>“</a:t>
            </a:r>
            <a:r>
              <a:rPr lang="en-US" sz="2800" b="1" i="1" dirty="0" err="1" smtClean="0"/>
              <a:t>lex</a:t>
            </a:r>
            <a:r>
              <a:rPr lang="en-US" sz="2800" b="1" i="1" dirty="0" smtClean="0"/>
              <a:t> posterior </a:t>
            </a:r>
            <a:r>
              <a:rPr lang="en-US" sz="2800" b="1" i="1" dirty="0" err="1" smtClean="0"/>
              <a:t>derogat</a:t>
            </a:r>
            <a:r>
              <a:rPr lang="en-US" sz="2800" b="1" i="1" dirty="0" smtClean="0"/>
              <a:t> priori</a:t>
            </a:r>
            <a:r>
              <a:rPr lang="en-US" sz="2800" b="1" dirty="0" smtClean="0"/>
              <a:t>”</a:t>
            </a:r>
            <a:br>
              <a:rPr lang="en-US" sz="2800" b="1" dirty="0" smtClean="0"/>
            </a:br>
            <a:r>
              <a:rPr lang="en-US" sz="2800" b="1" dirty="0" smtClean="0"/>
              <a:t>- what happens in case of conflict with a domestic rule?</a:t>
            </a:r>
            <a:endParaRPr lang="en-US" sz="2800" b="1" dirty="0"/>
          </a:p>
        </p:txBody>
      </p:sp>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1. Interaction</a:t>
            </a:r>
            <a:r>
              <a:rPr lang="en-US" sz="3900" b="1" dirty="0" smtClean="0">
                <a:latin typeface="+mj-lt"/>
                <a:ea typeface="+mj-ea"/>
                <a:cs typeface="+mj-cs"/>
              </a:rPr>
              <a:t> between EU law and Italian law</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Rettangolo 4"/>
          <p:cNvSpPr/>
          <p:nvPr/>
        </p:nvSpPr>
        <p:spPr>
          <a:xfrm>
            <a:off x="2051720" y="5445224"/>
            <a:ext cx="5688632"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smtClean="0"/>
              <a:t>Need to identify a constitutional basis, justifying the application of EU law in Italy</a:t>
            </a:r>
            <a:endParaRPr lang="en-US" sz="2000" b="1" i="1" dirty="0"/>
          </a:p>
        </p:txBody>
      </p:sp>
      <p:sp>
        <p:nvSpPr>
          <p:cNvPr id="6" name="Freccia in giù 5"/>
          <p:cNvSpPr/>
          <p:nvPr/>
        </p:nvSpPr>
        <p:spPr>
          <a:xfrm>
            <a:off x="3779912" y="4509120"/>
            <a:ext cx="2304256"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1. Interaction</a:t>
            </a:r>
            <a:r>
              <a:rPr lang="en-US" sz="3900" b="1" dirty="0" smtClean="0">
                <a:latin typeface="+mj-lt"/>
                <a:ea typeface="+mj-ea"/>
                <a:cs typeface="+mj-cs"/>
              </a:rPr>
              <a:t> between EU law and Italian law</a:t>
            </a:r>
            <a:endParaRPr lang="en-US" sz="3900" b="1" baseline="0" dirty="0" smtClean="0">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5" name="Rettangolo 4"/>
          <p:cNvSpPr/>
          <p:nvPr/>
        </p:nvSpPr>
        <p:spPr>
          <a:xfrm>
            <a:off x="1619672" y="1772816"/>
            <a:ext cx="5688632"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smtClean="0"/>
              <a:t>Need to identify a constitutional basis, justifying application of EU law in Italy</a:t>
            </a:r>
            <a:endParaRPr lang="en-US" sz="2000" b="1" i="1" dirty="0"/>
          </a:p>
        </p:txBody>
      </p:sp>
      <p:sp>
        <p:nvSpPr>
          <p:cNvPr id="7" name="Freccia in giù 6"/>
          <p:cNvSpPr/>
          <p:nvPr/>
        </p:nvSpPr>
        <p:spPr>
          <a:xfrm>
            <a:off x="3851920" y="3068960"/>
            <a:ext cx="1656184"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395536" y="4077072"/>
            <a:ext cx="3096344" cy="1200329"/>
          </a:xfrm>
          <a:prstGeom prst="rect">
            <a:avLst/>
          </a:prstGeom>
          <a:noFill/>
        </p:spPr>
        <p:txBody>
          <a:bodyPr wrap="square" rtlCol="0">
            <a:spAutoFit/>
          </a:bodyPr>
          <a:lstStyle/>
          <a:p>
            <a:r>
              <a:rPr lang="it-IT" dirty="0" smtClean="0"/>
              <a:t>Art. 10, par. 1, </a:t>
            </a:r>
            <a:r>
              <a:rPr lang="en-US" dirty="0" smtClean="0"/>
              <a:t>of the Italian Constitution</a:t>
            </a:r>
            <a:r>
              <a:rPr lang="it-IT" dirty="0" smtClean="0"/>
              <a:t>: “</a:t>
            </a:r>
            <a:r>
              <a:rPr lang="en-US" i="1" dirty="0" smtClean="0"/>
              <a:t>Italy conforms to </a:t>
            </a:r>
            <a:r>
              <a:rPr lang="en-US" b="1" i="1" dirty="0" smtClean="0"/>
              <a:t>commonly recognized international law</a:t>
            </a:r>
            <a:r>
              <a:rPr lang="en-US" dirty="0" smtClean="0"/>
              <a:t>”</a:t>
            </a:r>
            <a:endParaRPr lang="it-IT" dirty="0"/>
          </a:p>
        </p:txBody>
      </p:sp>
      <p:sp>
        <p:nvSpPr>
          <p:cNvPr id="10" name="CasellaDiTesto 9"/>
          <p:cNvSpPr txBox="1"/>
          <p:nvPr/>
        </p:nvSpPr>
        <p:spPr>
          <a:xfrm>
            <a:off x="5076056" y="4149080"/>
            <a:ext cx="3312368" cy="2585323"/>
          </a:xfrm>
          <a:prstGeom prst="rect">
            <a:avLst/>
          </a:prstGeom>
          <a:noFill/>
        </p:spPr>
        <p:txBody>
          <a:bodyPr wrap="square" rtlCol="0">
            <a:spAutoFit/>
          </a:bodyPr>
          <a:lstStyle/>
          <a:p>
            <a:r>
              <a:rPr lang="en-US" dirty="0" smtClean="0"/>
              <a:t>Art. 11 of the Italian Constitution: “</a:t>
            </a:r>
            <a:r>
              <a:rPr lang="en-US" i="1" dirty="0" smtClean="0"/>
              <a:t>Italy </a:t>
            </a:r>
            <a:r>
              <a:rPr lang="en-US" b="1" i="1" dirty="0" smtClean="0"/>
              <a:t>consents, on a reciprocity basis with other States, to limitations to sovereignty </a:t>
            </a:r>
            <a:r>
              <a:rPr lang="en-US" i="1" dirty="0" smtClean="0"/>
              <a:t>for the purpose of ensuring peace and justice among Nations; it promotes international organizations devoted to that purpose</a:t>
            </a:r>
            <a:r>
              <a:rPr lang="it-IT" dirty="0" smtClean="0"/>
              <a:t>” </a:t>
            </a: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400" b="1" baseline="0" dirty="0" smtClean="0">
                <a:latin typeface="+mj-lt"/>
                <a:ea typeface="+mj-ea"/>
                <a:cs typeface="+mj-cs"/>
              </a:rPr>
              <a:t>1. The evolution of the Constitutional Court approach</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7" name="Rettangolo 6"/>
          <p:cNvSpPr/>
          <p:nvPr/>
        </p:nvSpPr>
        <p:spPr>
          <a:xfrm>
            <a:off x="1619672" y="1772816"/>
            <a:ext cx="5688632"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smtClean="0"/>
              <a:t>FIRST STAGE </a:t>
            </a:r>
          </a:p>
          <a:p>
            <a:pPr algn="ctr"/>
            <a:r>
              <a:rPr lang="en-US" sz="2000" b="1" i="1" dirty="0" smtClean="0"/>
              <a:t>EU law has the same ranking as Italian ordinary laws</a:t>
            </a:r>
            <a:endParaRPr lang="en-US" sz="2000" b="1" i="1" dirty="0"/>
          </a:p>
        </p:txBody>
      </p:sp>
      <p:sp>
        <p:nvSpPr>
          <p:cNvPr id="8" name="Rettangolo 7"/>
          <p:cNvSpPr/>
          <p:nvPr/>
        </p:nvSpPr>
        <p:spPr>
          <a:xfrm>
            <a:off x="1691680" y="3212976"/>
            <a:ext cx="5688632"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smtClean="0"/>
              <a:t>SECOND STAGE</a:t>
            </a:r>
          </a:p>
          <a:p>
            <a:pPr algn="ctr"/>
            <a:r>
              <a:rPr lang="en-US" sz="2000" b="1" i="1" dirty="0" smtClean="0"/>
              <a:t>Italian law conflicting with EU law is constitutionally illegitimate (art. 11)</a:t>
            </a:r>
            <a:endParaRPr lang="en-US" sz="2000" b="1" i="1" dirty="0"/>
          </a:p>
        </p:txBody>
      </p:sp>
      <p:sp>
        <p:nvSpPr>
          <p:cNvPr id="9" name="Rettangolo 8"/>
          <p:cNvSpPr/>
          <p:nvPr/>
        </p:nvSpPr>
        <p:spPr>
          <a:xfrm>
            <a:off x="1691680" y="4653136"/>
            <a:ext cx="5688632" cy="1656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smtClean="0"/>
              <a:t>THIRD STAGE</a:t>
            </a:r>
          </a:p>
          <a:p>
            <a:pPr algn="ctr"/>
            <a:r>
              <a:rPr lang="en-US" sz="2000" b="1" i="1" dirty="0" smtClean="0"/>
              <a:t>EU law is an autonomous and independent system, as opposed to Italian law (art. 11 + law implementing the EU Treaty): disregarding domestic law</a:t>
            </a:r>
            <a:endParaRPr lang="en-US" sz="2000" b="1"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1. FIRST STAGE</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10" name="Titolo 1"/>
          <p:cNvSpPr>
            <a:spLocks noGrp="1"/>
          </p:cNvSpPr>
          <p:nvPr>
            <p:ph type="ctrTitle"/>
          </p:nvPr>
        </p:nvSpPr>
        <p:spPr>
          <a:xfrm>
            <a:off x="688032" y="2130425"/>
            <a:ext cx="7772400" cy="3746847"/>
          </a:xfrm>
        </p:spPr>
        <p:txBody>
          <a:bodyPr>
            <a:normAutofit fontScale="90000"/>
          </a:bodyPr>
          <a:lstStyle/>
          <a:p>
            <a:r>
              <a:rPr lang="en-US" sz="3300" u="sng" dirty="0" smtClean="0"/>
              <a:t>The “</a:t>
            </a:r>
            <a:r>
              <a:rPr lang="en-US" sz="3300" i="1" u="sng" dirty="0" smtClean="0"/>
              <a:t>Costa vs. ENEL” </a:t>
            </a:r>
            <a:r>
              <a:rPr lang="en-US" sz="3300" u="sng" dirty="0" smtClean="0"/>
              <a:t>decision</a:t>
            </a:r>
            <a:r>
              <a:rPr lang="en-US" sz="3300" dirty="0" smtClean="0"/>
              <a:t>:</a:t>
            </a:r>
            <a:br>
              <a:rPr lang="en-US" sz="3300" dirty="0" smtClean="0"/>
            </a:br>
            <a:r>
              <a:rPr lang="en-US" sz="3300" dirty="0" smtClean="0"/>
              <a:t/>
            </a:r>
            <a:br>
              <a:rPr lang="en-US" sz="3300" dirty="0" smtClean="0"/>
            </a:br>
            <a:r>
              <a:rPr lang="en-US" sz="3300" dirty="0" smtClean="0"/>
              <a:t>- EU law has the same ranking as Italian ordinary laws</a:t>
            </a:r>
            <a:br>
              <a:rPr lang="en-US" sz="3300" dirty="0" smtClean="0"/>
            </a:br>
            <a:r>
              <a:rPr lang="en-US" sz="3300" dirty="0" smtClean="0"/>
              <a:t/>
            </a:r>
            <a:br>
              <a:rPr lang="en-US" sz="3300" dirty="0" smtClean="0"/>
            </a:br>
            <a:r>
              <a:rPr lang="en-US" sz="3300" dirty="0" smtClean="0"/>
              <a:t>- in case of conflict, a norm prevails over those which were previously enacted</a:t>
            </a:r>
            <a:br>
              <a:rPr lang="en-US" sz="3300" dirty="0" smtClean="0"/>
            </a:br>
            <a:endParaRPr lang="en-US" sz="33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1. FIRST STAGE</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10" name="Titolo 1"/>
          <p:cNvSpPr>
            <a:spLocks noGrp="1"/>
          </p:cNvSpPr>
          <p:nvPr>
            <p:ph type="ctrTitle"/>
          </p:nvPr>
        </p:nvSpPr>
        <p:spPr>
          <a:xfrm>
            <a:off x="688032" y="2130425"/>
            <a:ext cx="7772400" cy="3746847"/>
          </a:xfrm>
        </p:spPr>
        <p:txBody>
          <a:bodyPr>
            <a:normAutofit fontScale="90000"/>
          </a:bodyPr>
          <a:lstStyle/>
          <a:p>
            <a:r>
              <a:rPr lang="en-US" sz="3300" dirty="0" smtClean="0"/>
              <a:t>The “reaction” of the European Court of Justice</a:t>
            </a:r>
            <a:br>
              <a:rPr lang="en-US" sz="3300" dirty="0" smtClean="0"/>
            </a:br>
            <a:r>
              <a:rPr lang="en-US" sz="3300" dirty="0" smtClean="0"/>
              <a:t/>
            </a:r>
            <a:br>
              <a:rPr lang="en-US" sz="3300" dirty="0" smtClean="0"/>
            </a:br>
            <a:r>
              <a:rPr lang="en-US" sz="3300" dirty="0" smtClean="0"/>
              <a:t/>
            </a:r>
            <a:br>
              <a:rPr lang="en-US" sz="3300" dirty="0" smtClean="0"/>
            </a:br>
            <a:r>
              <a:rPr lang="en-US" sz="3300" dirty="0" smtClean="0"/>
              <a:t/>
            </a:r>
            <a:br>
              <a:rPr lang="en-US" sz="3300" dirty="0" smtClean="0"/>
            </a:br>
            <a:r>
              <a:rPr lang="en-US" sz="2400" dirty="0" smtClean="0"/>
              <a:t>- The EU legal order </a:t>
            </a:r>
            <a:r>
              <a:rPr lang="en-US" sz="2400" b="1" dirty="0" smtClean="0"/>
              <a:t>is not “separate” </a:t>
            </a:r>
            <a:r>
              <a:rPr lang="en-US" sz="2400" dirty="0" smtClean="0"/>
              <a:t>from domestic legislations</a:t>
            </a:r>
            <a:br>
              <a:rPr lang="en-US" sz="2400" dirty="0" smtClean="0"/>
            </a:br>
            <a:r>
              <a:rPr lang="en-US" sz="2400" dirty="0" smtClean="0"/>
              <a:t/>
            </a:r>
            <a:br>
              <a:rPr lang="en-US" sz="2400" dirty="0" smtClean="0"/>
            </a:br>
            <a:r>
              <a:rPr lang="en-US" sz="2400" dirty="0" smtClean="0"/>
              <a:t>- the principle of supremacy of EU law is </a:t>
            </a:r>
            <a:r>
              <a:rPr lang="en-US" sz="2400" b="1" dirty="0" smtClean="0"/>
              <a:t>irrespective of the relevant implementation mechanisms</a:t>
            </a:r>
            <a:r>
              <a:rPr lang="en-US" sz="2400" dirty="0" smtClean="0"/>
              <a:t/>
            </a:r>
            <a:br>
              <a:rPr lang="en-US" sz="2400" dirty="0" smtClean="0"/>
            </a:br>
            <a:r>
              <a:rPr lang="en-US" sz="2400" dirty="0" smtClean="0"/>
              <a:t/>
            </a:r>
            <a:br>
              <a:rPr lang="en-US" sz="2400" dirty="0" smtClean="0"/>
            </a:br>
            <a:r>
              <a:rPr lang="en-US" sz="2400" dirty="0" smtClean="0"/>
              <a:t>- domestic rules conflicting with EU law </a:t>
            </a:r>
            <a:r>
              <a:rPr lang="en-US" sz="2400" b="1" dirty="0" smtClean="0"/>
              <a:t>should be held as totally ineffective</a:t>
            </a:r>
            <a:r>
              <a:rPr lang="en-US" sz="2400" dirty="0" smtClean="0"/>
              <a:t/>
            </a:r>
            <a:br>
              <a:rPr lang="en-US" sz="2400" dirty="0" smtClean="0"/>
            </a:br>
            <a:r>
              <a:rPr lang="en-US" sz="2400" dirty="0" smtClean="0"/>
              <a:t/>
            </a:r>
            <a:br>
              <a:rPr lang="en-US" sz="2400" dirty="0" smtClean="0"/>
            </a:br>
            <a:r>
              <a:rPr lang="en-US" sz="2400" dirty="0" smtClean="0"/>
              <a:t>- EU law </a:t>
            </a:r>
            <a:r>
              <a:rPr lang="en-US" sz="2400" b="1" dirty="0" smtClean="0"/>
              <a:t>is assimilated to “</a:t>
            </a:r>
            <a:r>
              <a:rPr lang="en-US" sz="2400" b="1" i="1" dirty="0" err="1" smtClean="0"/>
              <a:t>ordre</a:t>
            </a:r>
            <a:r>
              <a:rPr lang="en-US" sz="2400" b="1" i="1" dirty="0" smtClean="0"/>
              <a:t> public”</a:t>
            </a:r>
            <a:r>
              <a:rPr lang="en-US" sz="2400" b="1" dirty="0" smtClean="0"/>
              <a:t> rules </a:t>
            </a:r>
            <a:r>
              <a:rPr lang="en-US" sz="2400" dirty="0" smtClean="0"/>
              <a:t>(mandatory provisions of law), overriding domestic legislation</a:t>
            </a:r>
            <a:endParaRPr lang="en-US" sz="2400" dirty="0"/>
          </a:p>
        </p:txBody>
      </p:sp>
      <p:sp>
        <p:nvSpPr>
          <p:cNvPr id="5" name="Freccia in giù 4"/>
          <p:cNvSpPr/>
          <p:nvPr/>
        </p:nvSpPr>
        <p:spPr>
          <a:xfrm>
            <a:off x="3995936" y="2204864"/>
            <a:ext cx="1728192" cy="9361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827584" y="332657"/>
            <a:ext cx="7772400" cy="1368151"/>
          </a:xfrm>
          <a:prstGeom prst="rect">
            <a:avLst/>
          </a:prstGeom>
        </p:spPr>
        <p:txBody>
          <a:bodyPr vert="horz" lIns="91440" tIns="45720" rIns="91440" bIns="45720" rtlCol="0"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tabLst/>
              <a:defRPr/>
            </a:pPr>
            <a:r>
              <a:rPr lang="en-US" sz="3900" b="1" baseline="0" dirty="0" smtClean="0">
                <a:latin typeface="+mj-lt"/>
                <a:ea typeface="+mj-ea"/>
                <a:cs typeface="+mj-cs"/>
              </a:rPr>
              <a:t>1. SECOND STAGE</a:t>
            </a:r>
          </a:p>
          <a:p>
            <a:pPr marL="0" marR="0" lvl="0" indent="0" algn="ctr" defTabSz="914400" rtl="0" eaLnBrk="1" fontAlgn="auto" latinLnBrk="0" hangingPunct="1">
              <a:lnSpc>
                <a:spcPct val="100000"/>
              </a:lnSpc>
              <a:spcBef>
                <a:spcPct val="0"/>
              </a:spcBef>
              <a:spcAft>
                <a:spcPts val="0"/>
              </a:spcAft>
              <a:buClrTx/>
              <a:buSzTx/>
              <a:tabLst/>
              <a:defRPr/>
            </a:pPr>
            <a:r>
              <a:rPr lang="en-US" sz="4400" b="1" baseline="0" dirty="0" smtClean="0">
                <a:latin typeface="+mj-lt"/>
                <a:ea typeface="+mj-ea"/>
                <a:cs typeface="+mj-cs"/>
              </a:rPr>
              <a:t>___________________________</a:t>
            </a:r>
            <a:r>
              <a:rPr lang="en-US" sz="4400" b="1" dirty="0" smtClean="0">
                <a:latin typeface="+mj-lt"/>
                <a:ea typeface="+mj-ea"/>
                <a:cs typeface="+mj-cs"/>
              </a:rPr>
              <a:t>______</a:t>
            </a:r>
            <a:endParaRPr lang="en-US" sz="4400" b="1" baseline="0" dirty="0" smtClean="0">
              <a:latin typeface="+mj-lt"/>
              <a:ea typeface="+mj-ea"/>
              <a:cs typeface="+mj-cs"/>
            </a:endParaRPr>
          </a:p>
        </p:txBody>
      </p:sp>
      <p:sp>
        <p:nvSpPr>
          <p:cNvPr id="10" name="Titolo 1"/>
          <p:cNvSpPr>
            <a:spLocks noGrp="1"/>
          </p:cNvSpPr>
          <p:nvPr>
            <p:ph type="ctrTitle"/>
          </p:nvPr>
        </p:nvSpPr>
        <p:spPr>
          <a:xfrm>
            <a:off x="688032" y="2130425"/>
            <a:ext cx="7772400" cy="3746847"/>
          </a:xfrm>
        </p:spPr>
        <p:txBody>
          <a:bodyPr>
            <a:normAutofit fontScale="90000"/>
          </a:bodyPr>
          <a:lstStyle/>
          <a:p>
            <a:r>
              <a:rPr lang="en-US" sz="2800" dirty="0" smtClean="0"/>
              <a:t>- </a:t>
            </a:r>
            <a:r>
              <a:rPr lang="en-US" sz="2800" b="1" u="sng" dirty="0" smtClean="0"/>
              <a:t>The “</a:t>
            </a:r>
            <a:r>
              <a:rPr lang="en-US" sz="2800" b="1" i="1" u="sng" dirty="0" err="1" smtClean="0"/>
              <a:t>Frontini</a:t>
            </a:r>
            <a:r>
              <a:rPr lang="en-US" sz="2800" b="1" u="sng" dirty="0" smtClean="0"/>
              <a:t>” decision</a:t>
            </a:r>
            <a:r>
              <a:rPr lang="en-US" sz="2800" dirty="0" smtClean="0"/>
              <a:t>: Italian law conflicting with EU law is constitutionally illegitimate (art. 11 of the Italian Constitution: “</a:t>
            </a:r>
            <a:r>
              <a:rPr lang="en-US" sz="2800" i="1" dirty="0" smtClean="0"/>
              <a:t>Italy </a:t>
            </a:r>
            <a:r>
              <a:rPr lang="en-US" sz="2800" b="1" i="1" dirty="0" smtClean="0"/>
              <a:t>consents, on a reciprocity basis with other States, to limitations to sovereignty </a:t>
            </a:r>
            <a:r>
              <a:rPr lang="en-US" sz="2800" i="1" dirty="0" smtClean="0"/>
              <a:t>for the purpose of ensuring peace and justice among Nations; it promotes international organizations devoted to that purpose</a:t>
            </a:r>
            <a:r>
              <a:rPr lang="it-IT" sz="2800" dirty="0" smtClean="0"/>
              <a:t>”</a:t>
            </a:r>
            <a:r>
              <a:rPr lang="en-US" sz="2800" dirty="0" smtClean="0"/>
              <a:t>). </a:t>
            </a:r>
            <a:r>
              <a:rPr lang="en-US" sz="2800" b="1" u="sng" dirty="0" smtClean="0">
                <a:solidFill>
                  <a:srgbClr val="FF0000"/>
                </a:solidFill>
              </a:rPr>
              <a:t>An intervention of the Constitutional Court is required</a:t>
            </a:r>
            <a:r>
              <a:rPr lang="en-US" sz="3000" dirty="0" smtClean="0"/>
              <a:t/>
            </a:r>
            <a:br>
              <a:rPr lang="en-US" sz="3000" dirty="0" smtClean="0"/>
            </a:br>
            <a:r>
              <a:rPr lang="en-US" sz="3000" dirty="0" smtClean="0"/>
              <a:t/>
            </a:r>
            <a:br>
              <a:rPr lang="en-US" sz="3000" dirty="0" smtClean="0"/>
            </a:br>
            <a:r>
              <a:rPr lang="en-US" sz="3000" dirty="0" smtClean="0"/>
              <a:t>      </a:t>
            </a:r>
            <a:r>
              <a:rPr lang="en-US" sz="3000" b="1" u="sng" dirty="0" smtClean="0"/>
              <a:t>the doctrine of “</a:t>
            </a:r>
            <a:r>
              <a:rPr lang="en-US" sz="3000" b="1" i="1" u="sng" dirty="0" smtClean="0"/>
              <a:t>counter-limitations</a:t>
            </a:r>
            <a:r>
              <a:rPr lang="en-US" sz="3000" b="1" dirty="0" smtClean="0"/>
              <a:t>”</a:t>
            </a:r>
            <a:r>
              <a:rPr lang="en-US" sz="3000" dirty="0" smtClean="0"/>
              <a:t>: EU law may not impact on fundamental rights of individuals, according to each domestic  Constitution</a:t>
            </a:r>
            <a:br>
              <a:rPr lang="en-US" sz="3000" dirty="0" smtClean="0"/>
            </a:br>
            <a:endParaRPr lang="en-US" sz="3000" dirty="0"/>
          </a:p>
        </p:txBody>
      </p:sp>
      <p:sp>
        <p:nvSpPr>
          <p:cNvPr id="5" name="Freccia a destra 4"/>
          <p:cNvSpPr/>
          <p:nvPr/>
        </p:nvSpPr>
        <p:spPr>
          <a:xfrm>
            <a:off x="251520" y="4869160"/>
            <a:ext cx="1044624"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3585</TotalTime>
  <Words>881</Words>
  <Application>Microsoft Macintosh PowerPoint</Application>
  <PresentationFormat>Presentazione su schermo (4:3)</PresentationFormat>
  <Paragraphs>81</Paragraphs>
  <Slides>28</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28</vt:i4>
      </vt:variant>
    </vt:vector>
  </HeadingPairs>
  <TitlesOfParts>
    <vt:vector size="31" baseType="lpstr">
      <vt:lpstr>Arial</vt:lpstr>
      <vt:lpstr>Calibri</vt:lpstr>
      <vt:lpstr>Tema di Office</vt:lpstr>
      <vt:lpstr>Private and Public law  lesson 5  The impact of EU law on the domestic legal system; implementation of EU law into national legislations; Italy (and EU) external relations and relevant legal basis   </vt:lpstr>
      <vt:lpstr>  INDEX  1. interaction between EU law and Italian law: the evolution of the Court approach  2. The new art. 117 of the Italian Constitution  3. The impact of non self-executing norms (EU law) on Italian law  4. The principle of supremacy of EU law  5. Technical implementation of EU law into Italian law</vt:lpstr>
      <vt:lpstr>  1. interaction between EU law and Italian law: the evolution of the Court approach  </vt:lpstr>
      <vt:lpstr>What is the ranking of EU law (within the Italian system of sources)? Equal to ordinary laws, constitutional laws, or other?  - “lex posterior derogat priori” - what happens in case of conflict with a domestic rule?</vt:lpstr>
      <vt:lpstr>Presentazione di PowerPoint</vt:lpstr>
      <vt:lpstr>Presentazione di PowerPoint</vt:lpstr>
      <vt:lpstr>The “Costa vs. ENEL” decision:  - EU law has the same ranking as Italian ordinary laws  - in case of conflict, a norm prevails over those which were previously enacted </vt:lpstr>
      <vt:lpstr>The “reaction” of the European Court of Justice    - The EU legal order is not “separate” from domestic legislations  - the principle of supremacy of EU law is irrespective of the relevant implementation mechanisms  - domestic rules conflicting with EU law should be held as totally ineffective  - EU law is assimilated to “ordre public” rules (mandatory provisions of law), overriding domestic legislation</vt:lpstr>
      <vt:lpstr>- The “Frontini” decision: Italian law conflicting with EU law is constitutionally illegitimate (art. 11 of the Italian Constitution: “Italy consents, on a reciprocity basis with other States, to limitations to sovereignty for the purpose of ensuring peace and justice among Nations; it promotes international organizations devoted to that purpose”). An intervention of the Constitutional Court is required        the doctrine of “counter-limitations”: EU law may not impact on fundamental rights of individuals, according to each domestic  Constitution </vt:lpstr>
      <vt:lpstr> - The “Industrie Chimiche” decision: the Italian judge may not disregard the domestic rule of law. If ever, in case of conflict with EU law, he/she may submit the issue to the Constitutional Court   </vt:lpstr>
      <vt:lpstr> The “reaction” of the European Court of Justice      - The “Simmenthal” decision (the Italian judge must disregard domestic rules conflicting with EU law,  both prior or subsequent to the EU norm, without the need for any intervention of the Constitutional Court) - The “Factortame” decision  </vt:lpstr>
      <vt:lpstr> The “Granital” decision:   - EU law and Italian law are autonomous and separate legal orders. EU law regulates areas from which Italian law “voluntarily withdraws”  - therefore, the Italian judge should apply EU law and ignore/disregard the domestic rule conflicting with the EU provisions – this is by virtue of Art. 11 of the Constitution + the law implementing the EU Treaty in Italy  - counter-limitations</vt:lpstr>
      <vt:lpstr> Other decisions of the Italian Constitutional Court:  - The Italian Government challenged a decision issued by Umbria (Regional law) conflicting with EU law (1994)  - The impact of EU law on the domestic (constitutional) system regulating competences and powers of the Regions and the central State (1996)</vt:lpstr>
      <vt:lpstr> Other decisions of the European Court of Justice:  - The Italian judge might disregard Art. 2909 Civil Code (the Court decisions bind all parties, their successor and assigns, as well as any third party involved in the dispute), if that hampers full application of EU law  - the national judge should interpret domestic law (including non self-executing norms) in order to make it consistent with EU law </vt:lpstr>
      <vt:lpstr>  2. The new art. 117 of the Italian Constitution </vt:lpstr>
      <vt:lpstr>Art. 117: “legislative power is exercised by the State and the Regions within the limits (and in compliance with the obligations) set out by EU law and by the international legal order”:  a parameter for the Italian legislative bodies  +  Art. 11 of the Italian Constitution: “Italy consents, on a reciprocity basis with other States, to limitations to sovereignty for the purpose of ensuring peace and justice among Nations; it promotes international organizations devoted to that purpose”: the legal basis for the obligation for Italy to conform to EU law</vt:lpstr>
      <vt:lpstr>   3. The impact of non self-executing norms (EU law) on Italian law  </vt:lpstr>
      <vt:lpstr>Self-executing norms    the judge must apply the EU norm and disregard the Italian conflicting norm (“third stage”) ___________________________________________________________  Non self-executing norms    the judge must submit the issue to the Constitutional Court</vt:lpstr>
      <vt:lpstr>  4. The Treaty of Lisbon and the principle of supremacy of EU law</vt:lpstr>
      <vt:lpstr>The “supremacy clause”:  - the Treaty of Lisbon does not include it - It is stated in the Declaration No. 17 attached to the Treaty of Lisbon - It is mentioned in several decisions of the European Court of Justice  - It is mentioned in several decisions of National Constitutional Courts</vt:lpstr>
      <vt:lpstr>The Principle of Supremacy is subject to the following:  - the principle of conferral being complied with  - who is competent to evaluate whether the EU competences were correctly exercised?</vt:lpstr>
      <vt:lpstr>5. Technical implementation of EU law into Italian law</vt:lpstr>
      <vt:lpstr>Implementation may happen by means of:  - an ordinary law (“legge comunitaria”)  - The Parliament delegates to Government to implement EU law  - [Deregulation]  - implementation by administrative decisions </vt:lpstr>
      <vt:lpstr>Pratical examples</vt:lpstr>
      <vt:lpstr>Presentazione di PowerPoint</vt:lpstr>
      <vt:lpstr>Presentazione di PowerPoint</vt:lpstr>
      <vt:lpstr>Presentazione di PowerPoint</vt:lpstr>
      <vt:lpstr>Presentazione di PowerPoint</vt:lpstr>
    </vt:vector>
  </TitlesOfParts>
  <Company>Hewlett-Packard</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Tommaso Senni</dc:creator>
  <cp:lastModifiedBy>Utente di Microsoft Office</cp:lastModifiedBy>
  <cp:revision>537</cp:revision>
  <dcterms:created xsi:type="dcterms:W3CDTF">2014-02-22T15:41:35Z</dcterms:created>
  <dcterms:modified xsi:type="dcterms:W3CDTF">2017-03-27T13:56:10Z</dcterms:modified>
</cp:coreProperties>
</file>