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00" r:id="rId3"/>
    <p:sldId id="387" r:id="rId4"/>
    <p:sldId id="386" r:id="rId5"/>
    <p:sldId id="388" r:id="rId6"/>
    <p:sldId id="389" r:id="rId7"/>
    <p:sldId id="390" r:id="rId8"/>
    <p:sldId id="391" r:id="rId9"/>
    <p:sldId id="408" r:id="rId10"/>
    <p:sldId id="409" r:id="rId11"/>
    <p:sldId id="410" r:id="rId12"/>
    <p:sldId id="392" r:id="rId13"/>
    <p:sldId id="393" r:id="rId14"/>
    <p:sldId id="394" r:id="rId15"/>
    <p:sldId id="395" r:id="rId16"/>
    <p:sldId id="396" r:id="rId17"/>
    <p:sldId id="397" r:id="rId18"/>
    <p:sldId id="399" r:id="rId19"/>
    <p:sldId id="398" r:id="rId20"/>
    <p:sldId id="401" r:id="rId21"/>
    <p:sldId id="402" r:id="rId22"/>
    <p:sldId id="404" r:id="rId23"/>
    <p:sldId id="405" r:id="rId24"/>
    <p:sldId id="403" r:id="rId25"/>
    <p:sldId id="406" r:id="rId26"/>
    <p:sldId id="407"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3478" autoAdjust="0"/>
  </p:normalViewPr>
  <p:slideViewPr>
    <p:cSldViewPr>
      <p:cViewPr>
        <p:scale>
          <a:sx n="66" d="100"/>
          <a:sy n="66" d="100"/>
        </p:scale>
        <p:origin x="-1422" y="-12"/>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30/04/2015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30/04/2015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30/04/2015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30/04/2015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741FBD-17E3-4D35-9EE0-E33AACC4F1FA}" type="datetimeFigureOut">
              <a:rPr lang="it-IT" smtClean="0"/>
              <a:pPr/>
              <a:t>30/04/2015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741FBD-17E3-4D35-9EE0-E33AACC4F1FA}" type="datetimeFigureOut">
              <a:rPr lang="it-IT" smtClean="0"/>
              <a:pPr/>
              <a:t>30/04/2015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741FBD-17E3-4D35-9EE0-E33AACC4F1FA}" type="datetimeFigureOut">
              <a:rPr lang="it-IT" smtClean="0"/>
              <a:pPr/>
              <a:t>30/04/2015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741FBD-17E3-4D35-9EE0-E33AACC4F1FA}" type="datetimeFigureOut">
              <a:rPr lang="it-IT" smtClean="0"/>
              <a:pPr/>
              <a:t>30/04/2015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741FBD-17E3-4D35-9EE0-E33AACC4F1FA}" type="datetimeFigureOut">
              <a:rPr lang="it-IT" smtClean="0"/>
              <a:pPr/>
              <a:t>30/04/2015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30/04/2015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30/04/2015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41FBD-17E3-4D35-9EE0-E33AACC4F1FA}" type="datetimeFigureOut">
              <a:rPr lang="it-IT" smtClean="0"/>
              <a:pPr/>
              <a:t>30/04/2015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39CA-7D36-489D-AD64-89808E9B8B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3890863"/>
          </a:xfrm>
        </p:spPr>
        <p:txBody>
          <a:bodyPr>
            <a:normAutofit/>
          </a:bodyPr>
          <a:lstStyle/>
          <a:p>
            <a:r>
              <a:rPr lang="en-US" b="1" dirty="0" smtClean="0"/>
              <a:t>Private and Public law</a:t>
            </a:r>
            <a:r>
              <a:rPr lang="it-IT" b="1" dirty="0" smtClean="0"/>
              <a:t/>
            </a:r>
            <a:br>
              <a:rPr lang="it-IT" b="1" dirty="0" smtClean="0"/>
            </a:br>
            <a:r>
              <a:rPr lang="it-IT" dirty="0" smtClean="0"/>
              <a:t/>
            </a:r>
            <a:br>
              <a:rPr lang="it-IT" dirty="0" smtClean="0"/>
            </a:br>
            <a:r>
              <a:rPr lang="en-US" sz="3300" dirty="0" smtClean="0"/>
              <a:t>lesson 9</a:t>
            </a:r>
            <a:br>
              <a:rPr lang="en-US" sz="3300" dirty="0" smtClean="0"/>
            </a:br>
            <a:r>
              <a:rPr lang="en-US" b="1" dirty="0" smtClean="0"/>
              <a:t>The legislative power; </a:t>
            </a:r>
            <a:br>
              <a:rPr lang="en-US" b="1" dirty="0" smtClean="0"/>
            </a:br>
            <a:r>
              <a:rPr lang="en-US" b="1" dirty="0" smtClean="0"/>
              <a:t>the President of the Republic</a:t>
            </a: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Autofit/>
          </a:bodyPr>
          <a:lstStyle/>
          <a:p>
            <a:pPr algn="l"/>
            <a:r>
              <a:rPr lang="en-US" sz="2100" b="1" dirty="0" smtClean="0">
                <a:solidFill>
                  <a:srgbClr val="FF0000"/>
                </a:solidFill>
              </a:rPr>
              <a:t>The only precedent </a:t>
            </a:r>
            <a:r>
              <a:rPr lang="en-US" sz="2100" b="1" dirty="0" smtClean="0"/>
              <a:t>regarding permanent inability:</a:t>
            </a:r>
            <a:br>
              <a:rPr lang="en-US" sz="2100" b="1" dirty="0" smtClean="0"/>
            </a:br>
            <a:r>
              <a:rPr lang="en-US" sz="2100" b="1" dirty="0" smtClean="0"/>
              <a:t/>
            </a:r>
            <a:br>
              <a:rPr lang="en-US" sz="2100" b="1" dirty="0" smtClean="0"/>
            </a:br>
            <a:r>
              <a:rPr lang="en-US" sz="2100" b="1" dirty="0" smtClean="0"/>
              <a:t>1- the General Secretariat of the President sent a notice to the Prime Minister and the Presidents of the Chambers, regarding the President health conditions</a:t>
            </a:r>
            <a:br>
              <a:rPr lang="en-US" sz="2100" b="1" dirty="0" smtClean="0"/>
            </a:br>
            <a:r>
              <a:rPr lang="en-US" sz="2100" b="1" dirty="0" smtClean="0"/>
              <a:t/>
            </a:r>
            <a:br>
              <a:rPr lang="en-US" sz="2100" b="1" dirty="0" smtClean="0"/>
            </a:br>
            <a:r>
              <a:rPr lang="en-US" sz="2100" b="1" dirty="0" smtClean="0"/>
              <a:t>2- the Prime Minister and the Presidents of the Chambers declared that the President of the Senate should hold the charge as President (art. 86)</a:t>
            </a:r>
            <a:br>
              <a:rPr lang="en-US" sz="2100" b="1" dirty="0" smtClean="0"/>
            </a:br>
            <a:r>
              <a:rPr lang="en-US" sz="2100" b="1" dirty="0" smtClean="0"/>
              <a:t/>
            </a:r>
            <a:br>
              <a:rPr lang="en-US" sz="2100" b="1" dirty="0" smtClean="0"/>
            </a:br>
            <a:r>
              <a:rPr lang="en-US" sz="2100" b="1" dirty="0" smtClean="0"/>
              <a:t>3- the President health conditions turned out to be worse than expected: the Parliament was convened to acknowledge the “permanent inability” of the President</a:t>
            </a:r>
            <a:br>
              <a:rPr lang="en-US" sz="2100" b="1" dirty="0" smtClean="0"/>
            </a:br>
            <a:r>
              <a:rPr lang="en-US" sz="2100" b="1" dirty="0" smtClean="0"/>
              <a:t/>
            </a:r>
            <a:br>
              <a:rPr lang="en-US" sz="2100" b="1" dirty="0" smtClean="0"/>
            </a:br>
            <a:r>
              <a:rPr lang="en-US" sz="2100" b="1" dirty="0" smtClean="0"/>
              <a:t>4 – the President voluntarily resigned </a:t>
            </a:r>
            <a:endParaRPr lang="en-US" sz="2100" b="1" i="1" dirty="0"/>
          </a:p>
        </p:txBody>
      </p:sp>
      <p:sp>
        <p:nvSpPr>
          <p:cNvPr id="4" name="Titolo 1"/>
          <p:cNvSpPr txBox="1">
            <a:spLocks/>
          </p:cNvSpPr>
          <p:nvPr/>
        </p:nvSpPr>
        <p:spPr>
          <a:xfrm>
            <a:off x="827584" y="332656"/>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President of the Republic</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Is the </a:t>
            </a:r>
            <a:r>
              <a:rPr lang="en-US" sz="2800" b="1" dirty="0" smtClean="0"/>
              <a:t>President politically/legally </a:t>
            </a:r>
            <a:r>
              <a:rPr lang="en-US" sz="2800" b="1" u="sng" dirty="0" smtClean="0"/>
              <a:t>responsible</a:t>
            </a:r>
            <a:r>
              <a:rPr lang="en-US" sz="2800" b="1" dirty="0" smtClean="0"/>
              <a:t>? </a:t>
            </a:r>
            <a:br>
              <a:rPr lang="en-US" sz="2800" b="1" dirty="0" smtClean="0"/>
            </a:br>
            <a:r>
              <a:rPr lang="en-US" sz="2800" b="1" dirty="0" smtClean="0"/>
              <a:t/>
            </a:r>
            <a:br>
              <a:rPr lang="en-US" sz="2800" b="1" dirty="0" smtClean="0"/>
            </a:br>
            <a:r>
              <a:rPr lang="en-US" sz="2800" b="1" dirty="0" smtClean="0"/>
              <a:t>- </a:t>
            </a:r>
            <a:r>
              <a:rPr lang="en-US" sz="2800" b="1" dirty="0" smtClean="0">
                <a:solidFill>
                  <a:srgbClr val="FF0000"/>
                </a:solidFill>
              </a:rPr>
              <a:t>political</a:t>
            </a:r>
            <a:r>
              <a:rPr lang="en-US" sz="2800" dirty="0" smtClean="0">
                <a:solidFill>
                  <a:srgbClr val="FF0000"/>
                </a:solidFill>
              </a:rPr>
              <a:t> </a:t>
            </a:r>
            <a:r>
              <a:rPr lang="en-US" sz="2800" dirty="0" smtClean="0">
                <a:solidFill>
                  <a:srgbClr val="FF0000"/>
                </a:solidFill>
              </a:rPr>
              <a:t>liability</a:t>
            </a:r>
            <a:br>
              <a:rPr lang="en-US" sz="2800" dirty="0" smtClean="0">
                <a:solidFill>
                  <a:srgbClr val="FF0000"/>
                </a:solidFill>
              </a:rPr>
            </a:br>
            <a:r>
              <a:rPr lang="en-US" sz="2800" dirty="0" smtClean="0">
                <a:solidFill>
                  <a:srgbClr val="FF0000"/>
                </a:solidFill>
              </a:rPr>
              <a:t/>
            </a:r>
            <a:br>
              <a:rPr lang="en-US" sz="2800" dirty="0" smtClean="0">
                <a:solidFill>
                  <a:srgbClr val="FF0000"/>
                </a:solidFill>
              </a:rPr>
            </a:br>
            <a:r>
              <a:rPr lang="en-US" sz="2800" dirty="0" smtClean="0">
                <a:solidFill>
                  <a:srgbClr val="FF0000"/>
                </a:solidFill>
              </a:rPr>
              <a:t>- </a:t>
            </a:r>
            <a:r>
              <a:rPr lang="en-US" sz="2800" b="1" dirty="0" smtClean="0">
                <a:solidFill>
                  <a:srgbClr val="FF0000"/>
                </a:solidFill>
              </a:rPr>
              <a:t>legal </a:t>
            </a:r>
            <a:r>
              <a:rPr lang="en-US" sz="2800" dirty="0" smtClean="0">
                <a:solidFill>
                  <a:srgbClr val="FF0000"/>
                </a:solidFill>
              </a:rPr>
              <a:t>liability</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President of the Republic</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solidFill>
                  <a:srgbClr val="FF0000"/>
                </a:solidFill>
              </a:rPr>
              <a:t>                                political</a:t>
            </a:r>
            <a:r>
              <a:rPr lang="en-US" sz="2800" dirty="0" smtClean="0">
                <a:solidFill>
                  <a:srgbClr val="FF0000"/>
                </a:solidFill>
              </a:rPr>
              <a:t> </a:t>
            </a:r>
            <a:r>
              <a:rPr lang="en-US" sz="2800" dirty="0" smtClean="0">
                <a:solidFill>
                  <a:srgbClr val="FF0000"/>
                </a:solidFill>
              </a:rPr>
              <a:t>liability</a:t>
            </a:r>
            <a:r>
              <a:rPr lang="en-US" sz="2800" b="1" dirty="0" smtClean="0"/>
              <a:t> </a:t>
            </a:r>
            <a:r>
              <a:rPr lang="en-US" sz="2800" b="1" dirty="0" smtClean="0"/>
              <a:t/>
            </a:r>
            <a:br>
              <a:rPr lang="en-US" sz="2800" b="1" dirty="0" smtClean="0"/>
            </a:br>
            <a:r>
              <a:rPr lang="en-US" sz="2800" b="1" dirty="0" smtClean="0"/>
              <a:t/>
            </a:r>
            <a:br>
              <a:rPr lang="en-US" sz="2800" b="1" dirty="0" smtClean="0"/>
            </a:br>
            <a:r>
              <a:rPr lang="en-US" sz="2800" b="1" dirty="0" smtClean="0"/>
              <a:t>- </a:t>
            </a:r>
            <a:r>
              <a:rPr lang="en-US" sz="2800" b="1" dirty="0" smtClean="0"/>
              <a:t>he/she is not politically liable. Liabilities are incurred by the competent Minister and by the Prime Minister </a:t>
            </a:r>
            <a:r>
              <a:rPr lang="en-US" sz="2800" b="1" dirty="0" smtClean="0"/>
              <a:t/>
            </a:r>
            <a:br>
              <a:rPr lang="en-US" sz="2800" b="1" dirty="0" smtClean="0"/>
            </a:br>
            <a:r>
              <a:rPr lang="en-US" sz="2800" b="1" dirty="0" smtClean="0"/>
              <a:t/>
            </a:r>
            <a:br>
              <a:rPr lang="en-US" sz="2800" b="1" dirty="0" smtClean="0"/>
            </a:br>
            <a:r>
              <a:rPr lang="en-US" sz="2800" b="1" i="1" dirty="0" smtClean="0"/>
              <a:t>- Each Presidential Decree </a:t>
            </a:r>
            <a:r>
              <a:rPr lang="en-US" sz="2800" b="1" i="1" dirty="0" smtClean="0"/>
              <a:t>must be </a:t>
            </a:r>
            <a:r>
              <a:rPr lang="en-US" sz="2800" b="1" i="1" dirty="0" smtClean="0"/>
              <a:t>signed </a:t>
            </a:r>
            <a:r>
              <a:rPr lang="en-US" sz="2800" b="1" i="1" dirty="0" smtClean="0"/>
              <a:t>by the </a:t>
            </a:r>
            <a:r>
              <a:rPr lang="en-US" sz="2800" b="1" i="1" dirty="0" smtClean="0"/>
              <a:t>competent Minister</a:t>
            </a:r>
            <a:br>
              <a:rPr lang="en-US" sz="2800" b="1" i="1" dirty="0" smtClean="0"/>
            </a:br>
            <a:r>
              <a:rPr lang="en-US" sz="2800" b="1" i="1" dirty="0" smtClean="0"/>
              <a:t/>
            </a:r>
            <a:br>
              <a:rPr lang="en-US" sz="2800" b="1" i="1" dirty="0" smtClean="0"/>
            </a:br>
            <a:r>
              <a:rPr lang="en-US" sz="2800" b="1" dirty="0" smtClean="0"/>
              <a:t>- Art. 279 of the Criminal Code was repealed in 2006</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President of the Republic</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dirty="0" smtClean="0">
                <a:solidFill>
                  <a:srgbClr val="FF0000"/>
                </a:solidFill>
              </a:rPr>
              <a:t>                                        </a:t>
            </a:r>
            <a:r>
              <a:rPr lang="en-US" sz="3100" b="1" dirty="0" smtClean="0">
                <a:solidFill>
                  <a:srgbClr val="FF0000"/>
                </a:solidFill>
              </a:rPr>
              <a:t>Legal liability</a:t>
            </a:r>
            <a:r>
              <a:rPr lang="en-US" sz="2800" b="1" dirty="0" smtClean="0"/>
              <a:t/>
            </a:r>
            <a:br>
              <a:rPr lang="en-US" sz="2800" b="1" dirty="0" smtClean="0"/>
            </a:br>
            <a:r>
              <a:rPr lang="en-US" sz="2800" b="1" dirty="0" smtClean="0"/>
              <a:t/>
            </a:r>
            <a:br>
              <a:rPr lang="en-US" sz="2800" b="1" dirty="0" smtClean="0"/>
            </a:br>
            <a:r>
              <a:rPr lang="en-US" sz="2800" b="1" dirty="0" smtClean="0"/>
              <a:t>with regard to </a:t>
            </a:r>
            <a:r>
              <a:rPr lang="en-US" sz="2800" b="1" u="sng" dirty="0" smtClean="0"/>
              <a:t>the acts done by the President </a:t>
            </a:r>
            <a:r>
              <a:rPr lang="en-US" sz="2800" b="1" u="sng" dirty="0" smtClean="0">
                <a:solidFill>
                  <a:srgbClr val="FF0000"/>
                </a:solidFill>
              </a:rPr>
              <a:t>while performing his/her duties</a:t>
            </a:r>
            <a:r>
              <a:rPr lang="en-US" sz="2800" b="1" dirty="0" smtClean="0"/>
              <a:t>, the President is not legally liable (even from a criminal law viewpoint, unless for “</a:t>
            </a:r>
            <a:r>
              <a:rPr lang="en-US" sz="2800" b="1" i="1" dirty="0" smtClean="0"/>
              <a:t>high treason</a:t>
            </a:r>
            <a:r>
              <a:rPr lang="en-US" sz="2800" b="1" dirty="0" smtClean="0"/>
              <a:t>” or “</a:t>
            </a:r>
            <a:r>
              <a:rPr lang="en-US" sz="2800" b="1" i="1" dirty="0" smtClean="0"/>
              <a:t>attempt to attack the Constitution</a:t>
            </a:r>
            <a:r>
              <a:rPr lang="en-US" sz="2800" b="1" dirty="0" smtClean="0"/>
              <a:t>”).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u="sng" dirty="0" smtClean="0">
                <a:solidFill>
                  <a:srgbClr val="FF0000"/>
                </a:solidFill>
              </a:rPr>
              <a:t>As a private individual</a:t>
            </a:r>
            <a:r>
              <a:rPr lang="en-US" sz="2800" b="1" dirty="0" smtClean="0"/>
              <a:t>, the President may be held liable, but he/she may </a:t>
            </a:r>
            <a:r>
              <a:rPr lang="en-US" sz="2800" b="1" dirty="0" smtClean="0"/>
              <a:t>be </a:t>
            </a:r>
            <a:r>
              <a:rPr lang="en-US" sz="2800" b="1" dirty="0" smtClean="0"/>
              <a:t>only </a:t>
            </a:r>
            <a:r>
              <a:rPr lang="en-US" sz="2800" b="1" dirty="0" smtClean="0"/>
              <a:t>prosecuted </a:t>
            </a:r>
            <a:r>
              <a:rPr lang="en-US" sz="2800" b="1" dirty="0" smtClean="0"/>
              <a:t>after the elapse of his/her term </a:t>
            </a:r>
            <a:r>
              <a:rPr lang="en-US" sz="2800" b="1" dirty="0" smtClean="0"/>
              <a:t>(</a:t>
            </a:r>
            <a:r>
              <a:rPr lang="en-US" sz="2800" b="1" dirty="0" smtClean="0"/>
              <a:t>provided that the applicable </a:t>
            </a:r>
            <a:r>
              <a:rPr lang="en-US" sz="2800" b="1" dirty="0" smtClean="0"/>
              <a:t>statutory limitations have </a:t>
            </a:r>
            <a:r>
              <a:rPr lang="en-US" sz="2800" b="1" dirty="0" smtClean="0"/>
              <a:t>not </a:t>
            </a:r>
            <a:r>
              <a:rPr lang="en-US" sz="2800" b="1" dirty="0" smtClean="0"/>
              <a:t>elapsed yet)</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President of the Republic</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bidirezionale verticale 4"/>
          <p:cNvSpPr/>
          <p:nvPr/>
        </p:nvSpPr>
        <p:spPr>
          <a:xfrm>
            <a:off x="4067944" y="3933056"/>
            <a:ext cx="792088" cy="86409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i="1" dirty="0" smtClean="0"/>
              <a:t>“high treason</a:t>
            </a:r>
            <a:r>
              <a:rPr lang="en-US" sz="2800" b="1" dirty="0" smtClean="0"/>
              <a:t>” or “</a:t>
            </a:r>
            <a:r>
              <a:rPr lang="en-US" sz="2800" b="1" i="1" dirty="0" smtClean="0"/>
              <a:t>attempt to attack the Constitution</a:t>
            </a:r>
            <a:r>
              <a:rPr lang="en-US" sz="2800" b="1" dirty="0" smtClean="0"/>
              <a:t>”: </a:t>
            </a:r>
            <a:br>
              <a:rPr lang="en-US" sz="2800" b="1" dirty="0" smtClean="0"/>
            </a:br>
            <a:r>
              <a:rPr lang="en-US" sz="2800" b="1" dirty="0" smtClean="0"/>
              <a:t/>
            </a:r>
            <a:br>
              <a:rPr lang="en-US" sz="2800" b="1" dirty="0" smtClean="0"/>
            </a:br>
            <a:r>
              <a:rPr lang="en-US" sz="2800" dirty="0" smtClean="0"/>
              <a:t>-     they are not contemplated by the Criminal Code. The </a:t>
            </a:r>
            <a:r>
              <a:rPr lang="en-US" sz="2800" i="1" dirty="0" smtClean="0"/>
              <a:t>principle of non-retroactivity of criminal law</a:t>
            </a:r>
            <a:r>
              <a:rPr lang="en-US" sz="2800" dirty="0" smtClean="0"/>
              <a:t> does not apply  to the President</a:t>
            </a:r>
            <a:r>
              <a:rPr lang="en-US" sz="2800" dirty="0" smtClean="0"/>
              <a:t/>
            </a:r>
            <a:br>
              <a:rPr lang="en-US" sz="2800" dirty="0" smtClean="0"/>
            </a:br>
            <a:r>
              <a:rPr lang="en-US" sz="2800" dirty="0" smtClean="0"/>
              <a:t/>
            </a:r>
            <a:br>
              <a:rPr lang="en-US" sz="2800" dirty="0" smtClean="0"/>
            </a:br>
            <a:r>
              <a:rPr lang="en-US" sz="2800" dirty="0" smtClean="0"/>
              <a:t>-     </a:t>
            </a:r>
            <a:r>
              <a:rPr lang="en-US" sz="2800" dirty="0" smtClean="0"/>
              <a:t>both Chambers of the Parliament must resolve upon the accusation </a:t>
            </a:r>
            <a:r>
              <a:rPr lang="en-US" sz="2800" dirty="0" smtClean="0"/>
              <a:t>(absolute majority)</a:t>
            </a:r>
            <a:br>
              <a:rPr lang="en-US" sz="2800" dirty="0" smtClean="0"/>
            </a:br>
            <a:r>
              <a:rPr lang="en-US" sz="2800" dirty="0" smtClean="0"/>
              <a:t/>
            </a:r>
            <a:br>
              <a:rPr lang="en-US" sz="2800" dirty="0" smtClean="0"/>
            </a:br>
            <a:r>
              <a:rPr lang="en-US" sz="2800" dirty="0" smtClean="0"/>
              <a:t>-     the Constitutional Court is entitled to make a judgment</a:t>
            </a:r>
            <a:endParaRPr lang="en-US" sz="2800"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President of the Republic</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300" dirty="0" smtClean="0"/>
              <a:t>- </a:t>
            </a:r>
            <a:r>
              <a:rPr lang="en-US" sz="2300" u="sng" dirty="0" smtClean="0"/>
              <a:t>in connection with the legislative power</a:t>
            </a:r>
            <a:r>
              <a:rPr lang="en-US" sz="2300" dirty="0" smtClean="0"/>
              <a:t/>
            </a:r>
            <a:br>
              <a:rPr lang="en-US" sz="2300" dirty="0" smtClean="0"/>
            </a:br>
            <a:r>
              <a:rPr lang="en-US" sz="2300" i="1" dirty="0" smtClean="0"/>
              <a:t>he/she</a:t>
            </a:r>
            <a:r>
              <a:rPr lang="en-US" sz="2300" dirty="0" smtClean="0"/>
              <a:t> </a:t>
            </a:r>
            <a:r>
              <a:rPr lang="en-US" sz="2300" i="1" dirty="0" smtClean="0"/>
              <a:t>declares political elections / referendums open; </a:t>
            </a:r>
            <a:r>
              <a:rPr lang="en-US" sz="2300" i="1" dirty="0" smtClean="0"/>
              <a:t>he/she may appoint </a:t>
            </a:r>
            <a:r>
              <a:rPr lang="en-US" sz="2300" i="1" dirty="0" smtClean="0"/>
              <a:t>five senators in charge for an unlimited period of time; </a:t>
            </a:r>
            <a:r>
              <a:rPr lang="en-US" sz="2300" i="1" dirty="0" smtClean="0"/>
              <a:t>he/she </a:t>
            </a:r>
            <a:r>
              <a:rPr lang="en-US" sz="2300" i="1" dirty="0" smtClean="0"/>
              <a:t>may deliver speeches / messages to the </a:t>
            </a:r>
            <a:r>
              <a:rPr lang="en-US" sz="2300" i="1" dirty="0" smtClean="0"/>
              <a:t>Parliament; he/she may suggest a second-reading of a draft new law</a:t>
            </a:r>
            <a:r>
              <a:rPr lang="en-US" sz="2300" dirty="0" smtClean="0"/>
              <a:t/>
            </a:r>
            <a:br>
              <a:rPr lang="en-US" sz="2300" dirty="0" smtClean="0"/>
            </a:br>
            <a:r>
              <a:rPr lang="en-US" sz="2300" dirty="0" smtClean="0"/>
              <a:t/>
            </a:r>
            <a:br>
              <a:rPr lang="en-US" sz="2300" dirty="0" smtClean="0"/>
            </a:br>
            <a:r>
              <a:rPr lang="en-US" sz="2300" dirty="0" smtClean="0"/>
              <a:t>- </a:t>
            </a:r>
            <a:r>
              <a:rPr lang="en-US" sz="2300" u="sng" dirty="0" smtClean="0"/>
              <a:t>in connection with the administrative power</a:t>
            </a:r>
            <a:r>
              <a:rPr lang="en-US" sz="2300" dirty="0" smtClean="0"/>
              <a:t/>
            </a:r>
            <a:br>
              <a:rPr lang="en-US" sz="2300" dirty="0" smtClean="0"/>
            </a:br>
            <a:r>
              <a:rPr lang="en-US" sz="2300" i="1" dirty="0" smtClean="0"/>
              <a:t>he/she</a:t>
            </a:r>
            <a:r>
              <a:rPr lang="en-US" sz="2300" dirty="0" smtClean="0"/>
              <a:t> </a:t>
            </a:r>
            <a:r>
              <a:rPr lang="en-US" sz="2300" i="1" dirty="0" smtClean="0"/>
              <a:t>appoints the Prime Minister and, upon suggestion of the latter, each Minister; </a:t>
            </a:r>
            <a:r>
              <a:rPr lang="en-US" sz="2300" i="1" dirty="0" smtClean="0"/>
              <a:t>he/she </a:t>
            </a:r>
            <a:r>
              <a:rPr lang="en-US" sz="2300" i="1" dirty="0" smtClean="0"/>
              <a:t>ratifies international treaties; </a:t>
            </a:r>
            <a:r>
              <a:rPr lang="en-US" sz="2300" i="1" dirty="0" smtClean="0"/>
              <a:t>he/she </a:t>
            </a:r>
            <a:r>
              <a:rPr lang="en-US" sz="2300" i="1" dirty="0" smtClean="0"/>
              <a:t>is formally head of the Army; </a:t>
            </a:r>
            <a:r>
              <a:rPr lang="en-US" sz="2300" i="1" dirty="0" smtClean="0"/>
              <a:t>he/she </a:t>
            </a:r>
            <a:r>
              <a:rPr lang="en-US" sz="2300" i="1" dirty="0" smtClean="0"/>
              <a:t>settles disputes arising from “extraordinary petitions</a:t>
            </a:r>
            <a:r>
              <a:rPr lang="en-US" sz="2300" i="1" dirty="0" smtClean="0"/>
              <a:t>”; he/she may revoke Mayors from charge</a:t>
            </a:r>
            <a:r>
              <a:rPr lang="en-US" sz="2300" dirty="0" smtClean="0"/>
              <a:t/>
            </a:r>
            <a:br>
              <a:rPr lang="en-US" sz="2300" dirty="0" smtClean="0"/>
            </a:br>
            <a:r>
              <a:rPr lang="en-US" sz="2300" dirty="0" smtClean="0"/>
              <a:t/>
            </a:r>
            <a:br>
              <a:rPr lang="en-US" sz="2300" dirty="0" smtClean="0"/>
            </a:br>
            <a:r>
              <a:rPr lang="en-US" sz="2300" dirty="0" smtClean="0"/>
              <a:t>- </a:t>
            </a:r>
            <a:r>
              <a:rPr lang="en-US" sz="2300" u="sng" dirty="0" smtClean="0"/>
              <a:t>in connection with the Courts’ function</a:t>
            </a:r>
            <a:r>
              <a:rPr lang="en-US" sz="2300" dirty="0" smtClean="0"/>
              <a:t/>
            </a:r>
            <a:br>
              <a:rPr lang="en-US" sz="2300" dirty="0" smtClean="0"/>
            </a:br>
            <a:r>
              <a:rPr lang="en-US" sz="2300" i="1" dirty="0" smtClean="0"/>
              <a:t>he/she </a:t>
            </a:r>
            <a:r>
              <a:rPr lang="en-US" sz="2300" i="1" dirty="0" smtClean="0"/>
              <a:t>appoints five members of the Constitutional Court; </a:t>
            </a:r>
            <a:r>
              <a:rPr lang="en-US" sz="2300" i="1" dirty="0" smtClean="0"/>
              <a:t>he/she </a:t>
            </a:r>
            <a:r>
              <a:rPr lang="en-US" sz="2300" i="1" dirty="0" smtClean="0"/>
              <a:t>is head of the High Council of Magistrates (CSM); </a:t>
            </a:r>
            <a:r>
              <a:rPr lang="en-US" sz="2300" i="1" dirty="0" smtClean="0"/>
              <a:t>he/she may grant “pardon”</a:t>
            </a:r>
            <a:endParaRPr lang="en-US" sz="2300"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solidFill>
                  <a:srgbClr val="FF0000"/>
                </a:solidFill>
                <a:latin typeface="+mj-lt"/>
                <a:ea typeface="+mj-ea"/>
                <a:cs typeface="+mj-cs"/>
              </a:rPr>
              <a:t>The</a:t>
            </a:r>
            <a:r>
              <a:rPr lang="en-US" sz="3900" b="1" dirty="0" smtClean="0">
                <a:solidFill>
                  <a:srgbClr val="FF0000"/>
                </a:solidFill>
                <a:latin typeface="+mj-lt"/>
                <a:ea typeface="+mj-ea"/>
                <a:cs typeface="+mj-cs"/>
              </a:rPr>
              <a:t> main powers </a:t>
            </a:r>
            <a:r>
              <a:rPr lang="en-US" sz="3900" b="1" dirty="0" smtClean="0">
                <a:latin typeface="+mj-lt"/>
                <a:ea typeface="+mj-ea"/>
                <a:cs typeface="+mj-cs"/>
              </a:rPr>
              <a:t>of the President</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300" dirty="0" smtClean="0"/>
              <a:t>In particular: </a:t>
            </a:r>
            <a:r>
              <a:rPr lang="en-US" sz="2300" u="sng" dirty="0" smtClean="0"/>
              <a:t>the declaration regarding the opening of political elections</a:t>
            </a:r>
            <a:r>
              <a:rPr lang="en-US" sz="2300" dirty="0" smtClean="0"/>
              <a:t/>
            </a:r>
            <a:br>
              <a:rPr lang="en-US" sz="2300" dirty="0" smtClean="0"/>
            </a:br>
            <a:r>
              <a:rPr lang="en-US" sz="2300" dirty="0" smtClean="0"/>
              <a:t/>
            </a:r>
            <a:br>
              <a:rPr lang="en-US" sz="2300" dirty="0" smtClean="0"/>
            </a:br>
            <a:r>
              <a:rPr lang="en-US" sz="2300" dirty="0" smtClean="0"/>
              <a:t>-      uncured conflict between the Government and the Parliament (“</a:t>
            </a:r>
            <a:r>
              <a:rPr lang="en-US" sz="2300" i="1" dirty="0" err="1" smtClean="0"/>
              <a:t>mozione</a:t>
            </a:r>
            <a:r>
              <a:rPr lang="en-US" sz="2300" i="1" dirty="0" smtClean="0"/>
              <a:t> di </a:t>
            </a:r>
            <a:r>
              <a:rPr lang="en-US" sz="2300" i="1" dirty="0" err="1" smtClean="0"/>
              <a:t>sfiducia</a:t>
            </a:r>
            <a:r>
              <a:rPr lang="en-US" sz="2300" dirty="0" smtClean="0"/>
              <a:t>”)</a:t>
            </a:r>
            <a:br>
              <a:rPr lang="en-US" sz="2300" dirty="0" smtClean="0"/>
            </a:br>
            <a:r>
              <a:rPr lang="en-US" sz="2300" dirty="0" smtClean="0"/>
              <a:t/>
            </a:r>
            <a:br>
              <a:rPr lang="en-US" sz="2300" dirty="0" smtClean="0"/>
            </a:br>
            <a:r>
              <a:rPr lang="en-US" sz="2300" dirty="0" smtClean="0"/>
              <a:t>-      facts or circumstances clearly highlighting that citizens no longer support the Government / majority activity</a:t>
            </a:r>
            <a:endParaRPr lang="en-US" sz="2300"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President of the Republic</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300" dirty="0" smtClean="0"/>
              <a:t>In particular: </a:t>
            </a:r>
            <a:r>
              <a:rPr lang="en-US" sz="2300" u="sng" dirty="0" smtClean="0"/>
              <a:t>the declaration regarding the </a:t>
            </a:r>
            <a:r>
              <a:rPr lang="en-US" sz="2300" u="sng" dirty="0" smtClean="0"/>
              <a:t>opening of </a:t>
            </a:r>
            <a:r>
              <a:rPr lang="en-US" sz="2300" u="sng" dirty="0" smtClean="0"/>
              <a:t>political elections</a:t>
            </a:r>
            <a:r>
              <a:rPr lang="en-US" sz="2300" dirty="0" smtClean="0"/>
              <a:t/>
            </a:r>
            <a:br>
              <a:rPr lang="en-US" sz="2300" dirty="0" smtClean="0"/>
            </a:br>
            <a:r>
              <a:rPr lang="en-US" sz="2300" dirty="0" smtClean="0"/>
              <a:t/>
            </a:r>
            <a:br>
              <a:rPr lang="en-US" sz="2300" dirty="0" smtClean="0"/>
            </a:br>
            <a:r>
              <a:rPr lang="en-US" sz="2400" dirty="0" smtClean="0"/>
              <a:t> -     The President must hear </a:t>
            </a:r>
            <a:r>
              <a:rPr lang="en-US" sz="2400" b="1" u="sng" dirty="0" smtClean="0"/>
              <a:t>the opinion of the President of each Chamber of the Parliament</a:t>
            </a:r>
            <a:r>
              <a:rPr lang="en-US" sz="2400" dirty="0" smtClean="0"/>
              <a:t>, even though this </a:t>
            </a:r>
            <a:r>
              <a:rPr lang="en-US" sz="2400" dirty="0" smtClean="0"/>
              <a:t>is no </a:t>
            </a:r>
            <a:r>
              <a:rPr lang="en-US" sz="2400" dirty="0" smtClean="0"/>
              <a:t>binding opinion</a:t>
            </a:r>
            <a:br>
              <a:rPr lang="en-US" sz="2400" dirty="0" smtClean="0"/>
            </a:br>
            <a:r>
              <a:rPr lang="en-US" sz="2400" dirty="0" smtClean="0"/>
              <a:t/>
            </a:r>
            <a:br>
              <a:rPr lang="en-US" sz="2400" dirty="0" smtClean="0"/>
            </a:br>
            <a:r>
              <a:rPr lang="en-US" sz="2400" dirty="0" smtClean="0"/>
              <a:t>-      The President may not declare </a:t>
            </a:r>
            <a:r>
              <a:rPr lang="en-US" sz="2400" dirty="0" smtClean="0"/>
              <a:t>the opening of elections </a:t>
            </a:r>
            <a:r>
              <a:rPr lang="en-US" sz="2400" b="1" u="sng" dirty="0" smtClean="0"/>
              <a:t>within </a:t>
            </a:r>
            <a:r>
              <a:rPr lang="en-US" sz="2400" b="1" u="sng" dirty="0" smtClean="0"/>
              <a:t>the last 6 months of his/her term</a:t>
            </a:r>
            <a:r>
              <a:rPr lang="it-IT" sz="2400" dirty="0" smtClean="0"/>
              <a:t/>
            </a:r>
            <a:br>
              <a:rPr lang="it-IT" sz="2400" dirty="0" smtClean="0"/>
            </a:br>
            <a:endParaRPr lang="en-US" sz="2300"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President of the Republic</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5328591"/>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Parliament</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300" dirty="0" smtClean="0"/>
              <a:t>Each member of the Parliament “</a:t>
            </a:r>
            <a:r>
              <a:rPr lang="en-US" sz="2300" i="1" dirty="0" smtClean="0"/>
              <a:t>represents the Nation</a:t>
            </a:r>
            <a:r>
              <a:rPr lang="en-US" sz="2300" dirty="0" smtClean="0"/>
              <a:t>” (art. 67 of the Constitution): does this imply any “</a:t>
            </a:r>
            <a:r>
              <a:rPr lang="en-US" sz="2300" b="1" i="1" u="sng" dirty="0" smtClean="0"/>
              <a:t>power to represent</a:t>
            </a:r>
            <a:r>
              <a:rPr lang="en-US" sz="2300" dirty="0" smtClean="0"/>
              <a:t>” electors? What does “</a:t>
            </a:r>
            <a:r>
              <a:rPr lang="en-US" sz="2300" i="1" dirty="0" smtClean="0"/>
              <a:t>representative</a:t>
            </a:r>
            <a:r>
              <a:rPr lang="en-US" sz="2300" dirty="0" smtClean="0"/>
              <a:t>” mean?</a:t>
            </a:r>
            <a:br>
              <a:rPr lang="en-US" sz="2300" dirty="0" smtClean="0"/>
            </a:br>
            <a:r>
              <a:rPr lang="en-US" sz="2300" dirty="0" smtClean="0"/>
              <a:t/>
            </a:r>
            <a:br>
              <a:rPr lang="en-US" sz="2300" dirty="0" smtClean="0"/>
            </a:br>
            <a:r>
              <a:rPr lang="en-US" sz="2300" dirty="0" smtClean="0">
                <a:solidFill>
                  <a:srgbClr val="FF0000"/>
                </a:solidFill>
              </a:rPr>
              <a:t>This is something </a:t>
            </a:r>
            <a:r>
              <a:rPr lang="en-US" sz="2300" dirty="0" smtClean="0">
                <a:solidFill>
                  <a:srgbClr val="FF0000"/>
                </a:solidFill>
              </a:rPr>
              <a:t>different from the figure regulated by Art. 1387 of the </a:t>
            </a:r>
            <a:r>
              <a:rPr lang="en-US" sz="2300" dirty="0" smtClean="0">
                <a:solidFill>
                  <a:srgbClr val="FF0000"/>
                </a:solidFill>
              </a:rPr>
              <a:t>Civil </a:t>
            </a:r>
            <a:r>
              <a:rPr lang="en-US" sz="2300" dirty="0" smtClean="0">
                <a:solidFill>
                  <a:srgbClr val="FF0000"/>
                </a:solidFill>
              </a:rPr>
              <a:t>Code (“</a:t>
            </a:r>
            <a:r>
              <a:rPr lang="en-US" sz="2300" i="1" dirty="0" smtClean="0">
                <a:solidFill>
                  <a:srgbClr val="FF0000"/>
                </a:solidFill>
              </a:rPr>
              <a:t>rappresentanza</a:t>
            </a:r>
            <a:r>
              <a:rPr lang="en-US" sz="2300" dirty="0" smtClean="0">
                <a:solidFill>
                  <a:srgbClr val="FF0000"/>
                </a:solidFill>
              </a:rPr>
              <a:t>”):</a:t>
            </a:r>
            <a:r>
              <a:rPr lang="en-US" sz="2300" dirty="0" smtClean="0"/>
              <a:t/>
            </a:r>
            <a:br>
              <a:rPr lang="en-US" sz="2300" dirty="0" smtClean="0"/>
            </a:br>
            <a:r>
              <a:rPr lang="en-US" sz="2300" dirty="0" smtClean="0"/>
              <a:t>-       electors are </a:t>
            </a:r>
            <a:r>
              <a:rPr lang="en-US" sz="2300" u="sng" dirty="0" smtClean="0"/>
              <a:t>not entitled to revoke</a:t>
            </a:r>
            <a:r>
              <a:rPr lang="en-US" sz="2300" dirty="0" smtClean="0"/>
              <a:t> the “</a:t>
            </a:r>
            <a:r>
              <a:rPr lang="en-US" sz="2300" i="1" dirty="0" smtClean="0"/>
              <a:t>representative</a:t>
            </a:r>
            <a:r>
              <a:rPr lang="en-US" sz="2300" dirty="0" smtClean="0"/>
              <a:t>”</a:t>
            </a:r>
            <a:br>
              <a:rPr lang="en-US" sz="2300" dirty="0" smtClean="0"/>
            </a:br>
            <a:r>
              <a:rPr lang="en-US" sz="2300" dirty="0" smtClean="0"/>
              <a:t>-       the relationship </a:t>
            </a:r>
            <a:r>
              <a:rPr lang="en-US" sz="2300" dirty="0" smtClean="0"/>
              <a:t>is set up </a:t>
            </a:r>
            <a:r>
              <a:rPr lang="en-US" sz="2300" dirty="0" smtClean="0"/>
              <a:t>only between electors and representatives, there is no “third party”</a:t>
            </a:r>
            <a:br>
              <a:rPr lang="en-US" sz="2300" dirty="0" smtClean="0"/>
            </a:br>
            <a:r>
              <a:rPr lang="en-US" sz="2300" dirty="0" smtClean="0"/>
              <a:t>-       members of the Parliament are not bound by any mandate (art. 67)</a:t>
            </a:r>
            <a:r>
              <a:rPr lang="it-IT" sz="2400" dirty="0" smtClean="0"/>
              <a:t/>
            </a:r>
            <a:br>
              <a:rPr lang="it-IT" sz="2400" dirty="0" smtClean="0"/>
            </a:br>
            <a:r>
              <a:rPr lang="it-IT" sz="2400" dirty="0" smtClean="0"/>
              <a:t/>
            </a:r>
            <a:br>
              <a:rPr lang="it-IT" sz="2400" dirty="0" smtClean="0"/>
            </a:br>
            <a:r>
              <a:rPr lang="en-US" sz="2400" dirty="0" smtClean="0"/>
              <a:t>Members of the Parliament only represent a “theoretical” entity (the Nation), not their electors</a:t>
            </a:r>
            <a:endParaRPr lang="en-US" sz="2300"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Parliament</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a destra 4"/>
          <p:cNvSpPr/>
          <p:nvPr/>
        </p:nvSpPr>
        <p:spPr>
          <a:xfrm>
            <a:off x="0" y="5661248"/>
            <a:ext cx="61156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518457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President of the Republic</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300" i="1" dirty="0" smtClean="0"/>
              <a:t>“</a:t>
            </a:r>
            <a:r>
              <a:rPr lang="en-US" sz="2300" b="1" i="1" dirty="0" smtClean="0"/>
              <a:t>maggioritario</a:t>
            </a:r>
            <a:r>
              <a:rPr lang="en-US" sz="2300" i="1" dirty="0" smtClean="0"/>
              <a:t>”: the seats allocated the relevant district are “granted” to the candidate acquiring majority of votes (absolute / qualified majority)</a:t>
            </a:r>
            <a:br>
              <a:rPr lang="en-US" sz="2300" i="1" dirty="0" smtClean="0"/>
            </a:br>
            <a:r>
              <a:rPr lang="en-US" sz="2300" i="1" dirty="0" smtClean="0"/>
              <a:t/>
            </a:r>
            <a:br>
              <a:rPr lang="en-US" sz="2300" i="1" dirty="0" smtClean="0"/>
            </a:br>
            <a:r>
              <a:rPr lang="en-US" sz="2300" i="1" dirty="0" smtClean="0"/>
              <a:t>“</a:t>
            </a:r>
            <a:r>
              <a:rPr lang="en-US" sz="2300" b="1" i="1" dirty="0" err="1" smtClean="0"/>
              <a:t>proporzionale</a:t>
            </a:r>
            <a:r>
              <a:rPr lang="en-US" sz="2300" i="1" dirty="0" smtClean="0"/>
              <a:t>”: each candidate is granted with a number of seats proportionate to the number of votes cast in his/her favor</a:t>
            </a:r>
            <a:endParaRPr lang="en-US" sz="2300"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Parliament: the electoral systems</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300" i="1" dirty="0" smtClean="0"/>
              <a:t>- different </a:t>
            </a:r>
            <a:r>
              <a:rPr lang="en-US" sz="2300" i="1" u="sng" dirty="0" smtClean="0"/>
              <a:t>age requirements</a:t>
            </a:r>
            <a:r>
              <a:rPr lang="en-US" sz="2300" i="1" dirty="0" smtClean="0"/>
              <a:t> apply to elect and to be elected</a:t>
            </a:r>
            <a:br>
              <a:rPr lang="en-US" sz="2300" i="1" dirty="0" smtClean="0"/>
            </a:br>
            <a:r>
              <a:rPr lang="en-US" sz="2300" i="1" dirty="0" smtClean="0"/>
              <a:t/>
            </a:r>
            <a:br>
              <a:rPr lang="en-US" sz="2300" i="1" dirty="0" smtClean="0"/>
            </a:br>
            <a:r>
              <a:rPr lang="en-US" sz="2300" i="1" dirty="0" smtClean="0"/>
              <a:t>- the </a:t>
            </a:r>
            <a:r>
              <a:rPr lang="en-US" sz="2300" i="1" u="sng" dirty="0" smtClean="0"/>
              <a:t>number of members</a:t>
            </a:r>
            <a:r>
              <a:rPr lang="en-US" sz="2300" i="1" dirty="0" smtClean="0"/>
              <a:t> is </a:t>
            </a:r>
            <a:r>
              <a:rPr lang="en-US" sz="2300" i="1" dirty="0" smtClean="0"/>
              <a:t>different</a:t>
            </a:r>
            <a:r>
              <a:rPr lang="en-US" sz="2300" i="1" dirty="0" smtClean="0"/>
              <a:t/>
            </a:r>
            <a:br>
              <a:rPr lang="en-US" sz="2300" i="1" dirty="0" smtClean="0"/>
            </a:br>
            <a:r>
              <a:rPr lang="en-US" sz="2300" i="1" dirty="0" smtClean="0"/>
              <a:t/>
            </a:r>
            <a:br>
              <a:rPr lang="en-US" sz="2300" i="1" dirty="0" smtClean="0"/>
            </a:br>
            <a:r>
              <a:rPr lang="en-US" sz="2300" i="1" dirty="0" smtClean="0"/>
              <a:t>- the applicable </a:t>
            </a:r>
            <a:r>
              <a:rPr lang="en-US" sz="2300" i="1" u="sng" dirty="0" smtClean="0"/>
              <a:t>electoral systems</a:t>
            </a:r>
            <a:r>
              <a:rPr lang="en-US" sz="2300" i="1" dirty="0" smtClean="0"/>
              <a:t> are different</a:t>
            </a:r>
            <a:br>
              <a:rPr lang="en-US" sz="2300" i="1" dirty="0" smtClean="0"/>
            </a:br>
            <a:r>
              <a:rPr lang="en-US" sz="2300" i="1" dirty="0" smtClean="0"/>
              <a:t> </a:t>
            </a:r>
            <a:br>
              <a:rPr lang="en-US" sz="2300" i="1" dirty="0" smtClean="0"/>
            </a:br>
            <a:r>
              <a:rPr lang="en-US" sz="2300" i="1" dirty="0" smtClean="0"/>
              <a:t>- all members of the House of Representatives are </a:t>
            </a:r>
            <a:r>
              <a:rPr lang="en-US" sz="2300" i="1" u="sng" dirty="0" smtClean="0"/>
              <a:t>elected</a:t>
            </a:r>
            <a:r>
              <a:rPr lang="en-US" sz="2300" i="1" dirty="0" smtClean="0"/>
              <a:t>, while some members of the Senate are </a:t>
            </a:r>
            <a:r>
              <a:rPr lang="en-US" sz="2300" i="1" u="sng" dirty="0" smtClean="0"/>
              <a:t>appointed</a:t>
            </a:r>
            <a:r>
              <a:rPr lang="en-US" sz="2300" i="1" dirty="0" smtClean="0"/>
              <a:t> by the President of the Republic or are </a:t>
            </a:r>
            <a:r>
              <a:rPr lang="en-US" sz="2300" i="1" u="sng" dirty="0" smtClean="0"/>
              <a:t>automatically</a:t>
            </a:r>
            <a:r>
              <a:rPr lang="en-US" sz="2300" i="1" dirty="0" smtClean="0"/>
              <a:t> declared as members of the Senate (e.g., former Presidents of the Republic)</a:t>
            </a:r>
            <a:endParaRPr lang="en-US" sz="2300"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Parliament: the main differences between the two Chambers</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400" i="1" dirty="0" smtClean="0"/>
              <a:t>Complaints about the identity of functions of the Chambers (unless merely procedural aspects are considered) </a:t>
            </a:r>
            <a:br>
              <a:rPr lang="en-US" sz="2400" i="1" dirty="0" smtClean="0"/>
            </a:br>
            <a:r>
              <a:rPr lang="en-US" sz="2400" i="1" dirty="0" smtClean="0"/>
              <a:t/>
            </a:r>
            <a:br>
              <a:rPr lang="en-US" sz="2400" i="1" dirty="0" smtClean="0"/>
            </a:br>
            <a:r>
              <a:rPr lang="en-US" sz="2400" i="1" dirty="0" smtClean="0"/>
              <a:t/>
            </a:r>
            <a:br>
              <a:rPr lang="en-US" sz="2400" i="1" dirty="0" smtClean="0"/>
            </a:br>
            <a:r>
              <a:rPr lang="en-US" sz="2400" i="1" dirty="0" smtClean="0"/>
              <a:t/>
            </a:r>
            <a:br>
              <a:rPr lang="en-US" sz="2400" i="1" dirty="0" smtClean="0"/>
            </a:br>
            <a:r>
              <a:rPr lang="en-US" sz="2400" i="1" dirty="0" smtClean="0"/>
              <a:t>Proposals regarding reduction of the number of seats / abolishment of the Senate / its transformation into a “Regional Senate” / “Senate based on territorial autonomies”</a:t>
            </a:r>
            <a:br>
              <a:rPr lang="en-US" sz="2400" i="1" dirty="0" smtClean="0"/>
            </a:br>
            <a:r>
              <a:rPr lang="en-US" sz="2400" i="1" dirty="0" smtClean="0"/>
              <a:t/>
            </a:r>
            <a:br>
              <a:rPr lang="en-US" sz="2400" i="1" dirty="0" smtClean="0"/>
            </a:br>
            <a:r>
              <a:rPr lang="en-US" sz="2400" i="1" dirty="0" smtClean="0"/>
              <a:t/>
            </a:r>
            <a:br>
              <a:rPr lang="en-US" sz="2400" i="1" dirty="0" smtClean="0"/>
            </a:br>
            <a:r>
              <a:rPr lang="en-US" sz="2400" i="1" dirty="0" smtClean="0"/>
              <a:t/>
            </a:r>
            <a:br>
              <a:rPr lang="en-US" sz="2400" i="1" dirty="0" smtClean="0"/>
            </a:br>
            <a:r>
              <a:rPr lang="en-US" sz="2400" i="1" dirty="0" smtClean="0"/>
              <a:t>But is “Regional Senate” something really new in the Constitution?</a:t>
            </a:r>
            <a:endParaRPr lang="en-US" sz="2300"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Parliament: </a:t>
            </a:r>
          </a:p>
          <a:p>
            <a:pPr marL="0" marR="0" lvl="0" indent="0" algn="ctr" defTabSz="914400" rtl="0" eaLnBrk="1" fontAlgn="auto" latinLnBrk="0" hangingPunct="1">
              <a:lnSpc>
                <a:spcPct val="100000"/>
              </a:lnSpc>
              <a:spcBef>
                <a:spcPct val="0"/>
              </a:spcBef>
              <a:spcAft>
                <a:spcPts val="0"/>
              </a:spcAft>
              <a:buClrTx/>
              <a:buSzTx/>
              <a:tabLst/>
              <a:defRPr/>
            </a:pPr>
            <a:r>
              <a:rPr lang="en-US" sz="3900" b="1" dirty="0" smtClean="0">
                <a:latin typeface="+mj-lt"/>
                <a:ea typeface="+mj-ea"/>
                <a:cs typeface="+mj-cs"/>
              </a:rPr>
              <a:t>the </a:t>
            </a:r>
            <a:r>
              <a:rPr lang="en-US" sz="3900" b="1" dirty="0" smtClean="0">
                <a:latin typeface="+mj-lt"/>
                <a:ea typeface="+mj-ea"/>
                <a:cs typeface="+mj-cs"/>
              </a:rPr>
              <a:t>recent Constitutional reform</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4139952" y="2492896"/>
            <a:ext cx="864096"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p:cNvSpPr/>
          <p:nvPr/>
        </p:nvSpPr>
        <p:spPr>
          <a:xfrm>
            <a:off x="4139952" y="4581128"/>
            <a:ext cx="864096"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400" i="1" dirty="0" smtClean="0"/>
              <a:t>Article 57 of the Constitution:</a:t>
            </a:r>
            <a:br>
              <a:rPr lang="en-US" sz="2400" i="1" dirty="0" smtClean="0"/>
            </a:br>
            <a:r>
              <a:rPr lang="en-US" sz="2400" i="1" dirty="0" smtClean="0"/>
              <a:t/>
            </a:r>
            <a:br>
              <a:rPr lang="en-US" sz="2400" i="1" dirty="0" smtClean="0"/>
            </a:br>
            <a:r>
              <a:rPr lang="en-US" sz="2400" b="1" i="1" dirty="0" smtClean="0"/>
              <a:t>“The Senate is elected </a:t>
            </a:r>
            <a:r>
              <a:rPr lang="en-US" sz="2400" b="1" i="1" u="sng" dirty="0" smtClean="0"/>
              <a:t>on a regional basis</a:t>
            </a:r>
            <a:r>
              <a:rPr lang="en-US" sz="2400" b="1" i="1" dirty="0" smtClean="0"/>
              <a:t>.</a:t>
            </a:r>
            <a:r>
              <a:rPr lang="it-IT" sz="2400" b="1" i="1" dirty="0" smtClean="0"/>
              <a:t/>
            </a:r>
            <a:br>
              <a:rPr lang="it-IT" sz="2400" b="1" i="1" dirty="0" smtClean="0"/>
            </a:br>
            <a:r>
              <a:rPr lang="en-US" sz="2400" b="1" i="1" dirty="0" smtClean="0"/>
              <a:t>The number of Senators to be elected is three hundred and fifteen […].</a:t>
            </a:r>
            <a:br>
              <a:rPr lang="en-US" sz="2400" b="1" i="1" dirty="0" smtClean="0"/>
            </a:br>
            <a:r>
              <a:rPr lang="it-IT" sz="2400" b="1" i="1" dirty="0" smtClean="0"/>
              <a:t/>
            </a:r>
            <a:br>
              <a:rPr lang="it-IT" sz="2400" b="1" i="1" dirty="0" smtClean="0"/>
            </a:br>
            <a:r>
              <a:rPr lang="en-US" sz="2400" b="1" i="1" u="sng" dirty="0" smtClean="0"/>
              <a:t>No region may have fewer than seven senators</a:t>
            </a:r>
            <a:r>
              <a:rPr lang="en-US" sz="2400" b="1" i="1" dirty="0" smtClean="0"/>
              <a:t>; Molise shall have two, Valle d'Aosta one.</a:t>
            </a:r>
            <a:r>
              <a:rPr lang="it-IT" sz="2400" b="1" i="1" dirty="0" smtClean="0"/>
              <a:t/>
            </a:r>
            <a:br>
              <a:rPr lang="it-IT" sz="2400" b="1" i="1" dirty="0" smtClean="0"/>
            </a:br>
            <a:r>
              <a:rPr lang="it-IT" sz="2400" b="1" i="1" dirty="0" smtClean="0"/>
              <a:t/>
            </a:r>
            <a:br>
              <a:rPr lang="it-IT" sz="2400" b="1" i="1" dirty="0" smtClean="0"/>
            </a:br>
            <a:r>
              <a:rPr lang="en-US" sz="2400" b="1" i="1" u="sng" dirty="0" smtClean="0"/>
              <a:t>The allocation of seats among the regions</a:t>
            </a:r>
            <a:r>
              <a:rPr lang="en-US" sz="2400" b="1" i="1" dirty="0" smtClean="0"/>
              <a:t>, in accordance with the provisions of the preceding Article, is made in proportion to the population of the regions […]”</a:t>
            </a:r>
            <a:r>
              <a:rPr lang="it-IT" sz="2400" i="1" dirty="0" smtClean="0"/>
              <a:t/>
            </a:r>
            <a:br>
              <a:rPr lang="it-IT" sz="2400" i="1" dirty="0" smtClean="0"/>
            </a:br>
            <a:endParaRPr lang="en-US" sz="2300"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Parliament: </a:t>
            </a:r>
          </a:p>
          <a:p>
            <a:pPr marL="0" marR="0" lvl="0" indent="0" algn="ctr" defTabSz="914400" rtl="0" eaLnBrk="1" fontAlgn="auto" latinLnBrk="0" hangingPunct="1">
              <a:lnSpc>
                <a:spcPct val="100000"/>
              </a:lnSpc>
              <a:spcBef>
                <a:spcPct val="0"/>
              </a:spcBef>
              <a:spcAft>
                <a:spcPts val="0"/>
              </a:spcAft>
              <a:buClrTx/>
              <a:buSzTx/>
              <a:tabLst/>
              <a:defRPr/>
            </a:pPr>
            <a:r>
              <a:rPr lang="en-US" sz="3900" b="1" dirty="0" smtClean="0">
                <a:latin typeface="+mj-lt"/>
                <a:ea typeface="+mj-ea"/>
                <a:cs typeface="+mj-cs"/>
              </a:rPr>
              <a:t>the </a:t>
            </a:r>
            <a:r>
              <a:rPr lang="en-US" sz="3900" b="1" dirty="0" smtClean="0">
                <a:latin typeface="+mj-lt"/>
                <a:ea typeface="+mj-ea"/>
                <a:cs typeface="+mj-cs"/>
              </a:rPr>
              <a:t>recent Constitutional reform </a:t>
            </a:r>
            <a:r>
              <a:rPr lang="en-US" sz="4400" b="1" baseline="0" dirty="0" smtClean="0">
                <a:latin typeface="+mj-lt"/>
                <a:ea typeface="+mj-ea"/>
                <a:cs typeface="+mj-cs"/>
              </a:rPr>
              <a:t>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400" i="1" dirty="0" smtClean="0"/>
              <a:t>What does the expression “</a:t>
            </a:r>
            <a:r>
              <a:rPr lang="en-US" sz="2400" b="1" i="1" dirty="0" smtClean="0"/>
              <a:t>on a regional basis</a:t>
            </a:r>
            <a:r>
              <a:rPr lang="en-US" sz="2400" i="1" dirty="0" smtClean="0"/>
              <a:t>” mean?</a:t>
            </a:r>
            <a:br>
              <a:rPr lang="en-US" sz="2400" i="1" dirty="0" smtClean="0"/>
            </a:br>
            <a:r>
              <a:rPr lang="en-US" sz="2400" i="1" dirty="0" smtClean="0"/>
              <a:t/>
            </a:r>
            <a:br>
              <a:rPr lang="en-US" sz="2400" i="1" dirty="0" smtClean="0"/>
            </a:br>
            <a:r>
              <a:rPr lang="en-US" sz="2400" i="1" dirty="0" smtClean="0"/>
              <a:t/>
            </a:r>
            <a:br>
              <a:rPr lang="en-US" sz="2400" i="1" dirty="0" smtClean="0"/>
            </a:br>
            <a:r>
              <a:rPr lang="en-US" sz="2400" i="1" dirty="0" smtClean="0"/>
              <a:t/>
            </a:r>
            <a:br>
              <a:rPr lang="en-US" sz="2400" i="1" dirty="0" smtClean="0"/>
            </a:br>
            <a:r>
              <a:rPr lang="en-US" sz="2400" i="1" dirty="0" smtClean="0"/>
              <a:t>There must be </a:t>
            </a:r>
            <a:r>
              <a:rPr lang="en-US" sz="2400" i="1" u="sng" dirty="0" smtClean="0"/>
              <a:t>a close connection</a:t>
            </a:r>
            <a:r>
              <a:rPr lang="en-US" sz="2400" i="1" dirty="0" smtClean="0"/>
              <a:t> between the Parliament and Regions (these are not regarded as territorial entities, separate from the central State, but as local communities of people) </a:t>
            </a:r>
            <a:endParaRPr lang="en-US" sz="2300"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Parliament: </a:t>
            </a:r>
          </a:p>
          <a:p>
            <a:pPr marL="0" marR="0" lvl="0" indent="0" algn="ctr" defTabSz="914400" rtl="0" eaLnBrk="1" fontAlgn="auto" latinLnBrk="0" hangingPunct="1">
              <a:lnSpc>
                <a:spcPct val="100000"/>
              </a:lnSpc>
              <a:spcBef>
                <a:spcPct val="0"/>
              </a:spcBef>
              <a:spcAft>
                <a:spcPts val="0"/>
              </a:spcAft>
              <a:buClrTx/>
              <a:buSzTx/>
              <a:tabLst/>
              <a:defRPr/>
            </a:pPr>
            <a:r>
              <a:rPr lang="en-US" sz="3900" b="1" dirty="0" smtClean="0">
                <a:latin typeface="+mj-lt"/>
                <a:ea typeface="+mj-ea"/>
                <a:cs typeface="+mj-cs"/>
              </a:rPr>
              <a:t>the </a:t>
            </a:r>
            <a:r>
              <a:rPr lang="en-US" sz="3900" b="1" dirty="0" smtClean="0">
                <a:latin typeface="+mj-lt"/>
                <a:ea typeface="+mj-ea"/>
                <a:cs typeface="+mj-cs"/>
              </a:rPr>
              <a:t>recent Constitutional reform</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4067944" y="2996952"/>
            <a:ext cx="936104"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400" i="1" dirty="0" smtClean="0"/>
              <a:t/>
            </a:r>
            <a:br>
              <a:rPr lang="en-US" sz="2400" i="1" dirty="0" smtClean="0"/>
            </a:br>
            <a:r>
              <a:rPr lang="en-US" sz="2400" i="1" dirty="0" smtClean="0"/>
              <a:t>The reform envisages:</a:t>
            </a:r>
            <a:br>
              <a:rPr lang="en-US" sz="2400" i="1" dirty="0" smtClean="0"/>
            </a:br>
            <a:r>
              <a:rPr lang="en-US" sz="2400" i="1" dirty="0" smtClean="0"/>
              <a:t/>
            </a:r>
            <a:br>
              <a:rPr lang="en-US" sz="2400" i="1" dirty="0" smtClean="0"/>
            </a:br>
            <a:r>
              <a:rPr lang="en-US" sz="2400" i="1" dirty="0" smtClean="0"/>
              <a:t>-   reduction of the number of seats </a:t>
            </a:r>
            <a:br>
              <a:rPr lang="en-US" sz="2400" i="1" dirty="0" smtClean="0"/>
            </a:br>
            <a:r>
              <a:rPr lang="en-US" sz="2400" i="1" dirty="0" smtClean="0"/>
              <a:t/>
            </a:r>
            <a:br>
              <a:rPr lang="en-US" sz="2400" i="1" dirty="0" smtClean="0"/>
            </a:br>
            <a:r>
              <a:rPr lang="en-US" sz="2400" i="1" dirty="0" smtClean="0"/>
              <a:t>-   </a:t>
            </a:r>
            <a:r>
              <a:rPr lang="en-US" sz="2400" i="1" dirty="0" smtClean="0"/>
              <a:t>“transformation” of the Senate into a “Regional Senate” / “Senate based on territorial autonomies”</a:t>
            </a:r>
            <a:br>
              <a:rPr lang="en-US" sz="2400" i="1" dirty="0" smtClean="0"/>
            </a:br>
            <a:r>
              <a:rPr lang="en-US" sz="2400" i="1" dirty="0" smtClean="0"/>
              <a:t/>
            </a:r>
            <a:br>
              <a:rPr lang="en-US" sz="2400" i="1" dirty="0" smtClean="0"/>
            </a:br>
            <a:r>
              <a:rPr lang="en-US" sz="2400" i="1" dirty="0" smtClean="0"/>
              <a:t>-    functions of each Chamber </a:t>
            </a:r>
            <a:r>
              <a:rPr lang="en-US" sz="2400" i="1" dirty="0" smtClean="0"/>
              <a:t>have been </a:t>
            </a:r>
            <a:r>
              <a:rPr lang="en-US" sz="2400" i="1" dirty="0" smtClean="0"/>
              <a:t>better specified and overlapping should be avoided (e.g., a Chamber may legislate, the other may have supervisory functions</a:t>
            </a:r>
            <a:r>
              <a:rPr lang="en-US" sz="2400" i="1" dirty="0" smtClean="0"/>
              <a:t>); abolishment of “shared” competences</a:t>
            </a:r>
            <a:r>
              <a:rPr lang="en-US" sz="2400" i="1" dirty="0" smtClean="0"/>
              <a:t/>
            </a:r>
            <a:br>
              <a:rPr lang="en-US" sz="2400" i="1" dirty="0" smtClean="0"/>
            </a:br>
            <a:r>
              <a:rPr lang="en-US" sz="2400" i="1" dirty="0" smtClean="0"/>
              <a:t/>
            </a:r>
            <a:br>
              <a:rPr lang="en-US" sz="2400" i="1" dirty="0" smtClean="0"/>
            </a:br>
            <a:r>
              <a:rPr lang="en-US" sz="2400" i="1" dirty="0" smtClean="0"/>
              <a:t>-     streamline Parliamentary regulations: better selection of proposals and projects of law</a:t>
            </a:r>
            <a:br>
              <a:rPr lang="en-US" sz="2400" i="1" dirty="0" smtClean="0"/>
            </a:br>
            <a:endParaRPr lang="en-US" sz="2300" i="1" dirty="0"/>
          </a:p>
        </p:txBody>
      </p:sp>
      <p:sp>
        <p:nvSpPr>
          <p:cNvPr id="4" name="Titolo 1"/>
          <p:cNvSpPr txBox="1">
            <a:spLocks/>
          </p:cNvSpPr>
          <p:nvPr/>
        </p:nvSpPr>
        <p:spPr>
          <a:xfrm>
            <a:off x="827584" y="332656"/>
            <a:ext cx="7772400" cy="1368151"/>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Parliament: </a:t>
            </a:r>
          </a:p>
          <a:p>
            <a:pPr marL="0" marR="0" lvl="0" indent="0" algn="ctr" defTabSz="914400" rtl="0" eaLnBrk="1" fontAlgn="auto" latinLnBrk="0" hangingPunct="1">
              <a:lnSpc>
                <a:spcPct val="100000"/>
              </a:lnSpc>
              <a:spcBef>
                <a:spcPct val="0"/>
              </a:spcBef>
              <a:spcAft>
                <a:spcPts val="0"/>
              </a:spcAft>
              <a:buClrTx/>
              <a:buSzTx/>
              <a:tabLst/>
              <a:defRPr/>
            </a:pPr>
            <a:r>
              <a:rPr lang="en-US" sz="3900" b="1" dirty="0" smtClean="0">
                <a:latin typeface="+mj-lt"/>
                <a:ea typeface="+mj-ea"/>
                <a:cs typeface="+mj-cs"/>
              </a:rPr>
              <a:t>the </a:t>
            </a:r>
            <a:r>
              <a:rPr lang="en-US" sz="3900" b="1" dirty="0" smtClean="0">
                <a:latin typeface="+mj-lt"/>
                <a:ea typeface="+mj-ea"/>
                <a:cs typeface="+mj-cs"/>
              </a:rPr>
              <a:t>recent Constitutional reform</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260648"/>
            <a:ext cx="7772400" cy="6408712"/>
          </a:xfrm>
        </p:spPr>
        <p:txBody>
          <a:bodyPr>
            <a:normAutofit/>
          </a:bodyPr>
          <a:lstStyle/>
          <a:p>
            <a:pPr algn="l"/>
            <a:r>
              <a:rPr lang="en-US" sz="2400" b="1" i="1" dirty="0" smtClean="0"/>
              <a:t>The </a:t>
            </a:r>
            <a:r>
              <a:rPr lang="en-US" sz="2400" b="1" i="1" dirty="0" smtClean="0"/>
              <a:t>recent Constitutional reform</a:t>
            </a:r>
            <a:r>
              <a:rPr lang="en-US" sz="2400" i="1" dirty="0" smtClean="0"/>
              <a:t>: </a:t>
            </a:r>
            <a:r>
              <a:rPr lang="en-US" sz="2400" i="1" dirty="0" smtClean="0"/>
              <a:t>the Senate </a:t>
            </a:r>
            <a:r>
              <a:rPr lang="en-US" sz="2400" i="1" dirty="0" smtClean="0"/>
              <a:t>will </a:t>
            </a:r>
            <a:r>
              <a:rPr lang="en-US" sz="2400" i="1" dirty="0" smtClean="0"/>
              <a:t>be only comprised of Mayors and members of Regional Councils; the current House of Representatives should remain the only “political” Chamber</a:t>
            </a:r>
            <a:br>
              <a:rPr lang="en-US" sz="2400" i="1" dirty="0" smtClean="0"/>
            </a:br>
            <a:r>
              <a:rPr lang="en-US" sz="2400" i="1" dirty="0" smtClean="0"/>
              <a:t/>
            </a:r>
            <a:br>
              <a:rPr lang="en-US" sz="2400" i="1" dirty="0" smtClean="0"/>
            </a:br>
            <a:r>
              <a:rPr lang="en-US" sz="2400" b="1" i="1" dirty="0" smtClean="0"/>
              <a:t>Objections</a:t>
            </a:r>
            <a:r>
              <a:rPr lang="en-US" sz="2400" i="1" dirty="0" smtClean="0"/>
              <a:t>: according to the </a:t>
            </a:r>
            <a:r>
              <a:rPr lang="en-US" sz="2400" i="1" dirty="0" smtClean="0"/>
              <a:t>Reform, </a:t>
            </a:r>
            <a:r>
              <a:rPr lang="en-US" sz="2400" i="1" dirty="0" smtClean="0"/>
              <a:t>the House of Representatives should be governed by an electoral system </a:t>
            </a:r>
            <a:r>
              <a:rPr lang="en-US" sz="2400" i="1" u="sng" dirty="0" smtClean="0"/>
              <a:t>granting an extra-quota of seats to the majority </a:t>
            </a:r>
            <a:r>
              <a:rPr lang="en-US" sz="2400" i="1" dirty="0" smtClean="0"/>
              <a:t>(“maggioritario”); on the other hand, </a:t>
            </a:r>
            <a:r>
              <a:rPr lang="en-US" sz="2400" i="1" u="sng" dirty="0" smtClean="0"/>
              <a:t>members of the Senate would not be elected by citizens anymore</a:t>
            </a:r>
            <a:r>
              <a:rPr lang="en-US" sz="2400" i="1" dirty="0" smtClean="0"/>
              <a:t>. Therefore, </a:t>
            </a:r>
            <a:r>
              <a:rPr lang="en-US" sz="2400" i="1" u="sng" dirty="0" smtClean="0"/>
              <a:t>minorities might not be adequately represented</a:t>
            </a:r>
            <a:r>
              <a:rPr lang="en-US" sz="2400" i="1" dirty="0" smtClean="0"/>
              <a:t>. Senators should be elected by citizens (the number may be reduced by a third); </a:t>
            </a:r>
            <a:r>
              <a:rPr lang="en-US" sz="2400" i="1" u="sng" dirty="0" smtClean="0"/>
              <a:t>Presidents of Regions may participate to debate within the Senate with no voting </a:t>
            </a:r>
            <a:r>
              <a:rPr lang="en-US" sz="2400" i="1" u="sng" dirty="0" smtClean="0"/>
              <a:t>rights</a:t>
            </a:r>
            <a:r>
              <a:rPr lang="en-US" sz="2400" i="1" dirty="0" smtClean="0"/>
              <a:t>; </a:t>
            </a:r>
            <a:r>
              <a:rPr lang="en-US" sz="2400" i="1" dirty="0" smtClean="0"/>
              <a:t>the Senate should have </a:t>
            </a:r>
            <a:r>
              <a:rPr lang="en-US" sz="2400" i="1" u="sng" dirty="0" smtClean="0"/>
              <a:t>territory-related competences and general supervisory functions (and powers regarding relationships with the EU</a:t>
            </a:r>
            <a:r>
              <a:rPr lang="en-US" sz="2400" i="1" dirty="0" smtClean="0"/>
              <a:t>)</a:t>
            </a:r>
            <a:endParaRPr lang="en-US" sz="23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He/she is elected by both Chambers of the Parliament </a:t>
            </a:r>
            <a:r>
              <a:rPr lang="en-US" sz="2800" b="1" u="sng" dirty="0" smtClean="0"/>
              <a:t>jointly</a:t>
            </a:r>
            <a:r>
              <a:rPr lang="en-US" sz="2800" b="1" dirty="0" smtClean="0"/>
              <a:t/>
            </a:r>
            <a:br>
              <a:rPr lang="en-US" sz="2800" b="1" dirty="0" smtClean="0"/>
            </a:br>
            <a:r>
              <a:rPr lang="en-US" sz="2800" b="1" dirty="0" smtClean="0"/>
              <a:t/>
            </a:r>
            <a:br>
              <a:rPr lang="en-US" sz="2800" b="1" dirty="0" smtClean="0"/>
            </a:br>
            <a:r>
              <a:rPr lang="en-US" sz="2800" b="1" dirty="0" smtClean="0"/>
              <a:t>     &lt;&gt; France</a:t>
            </a:r>
            <a:br>
              <a:rPr lang="en-US" sz="2800" b="1" dirty="0" smtClean="0"/>
            </a:br>
            <a:r>
              <a:rPr lang="en-US" sz="2800" b="1" dirty="0" smtClean="0"/>
              <a:t>     analogous to Switzerland, USA and Germany</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President of the Republic</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a destra 4"/>
          <p:cNvSpPr/>
          <p:nvPr/>
        </p:nvSpPr>
        <p:spPr>
          <a:xfrm>
            <a:off x="251520" y="4221088"/>
            <a:ext cx="79208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251520" y="4725144"/>
            <a:ext cx="79208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Eligibility requirements:</a:t>
            </a:r>
            <a:br>
              <a:rPr lang="en-US" sz="2800" b="1" dirty="0" smtClean="0"/>
            </a:br>
            <a:r>
              <a:rPr lang="en-US" sz="2800" b="1" dirty="0" smtClean="0"/>
              <a:t/>
            </a:r>
            <a:br>
              <a:rPr lang="en-US" sz="2800" b="1" dirty="0" smtClean="0"/>
            </a:br>
            <a:r>
              <a:rPr lang="en-US" sz="2800" b="1" dirty="0" smtClean="0"/>
              <a:t>- Italian citizen</a:t>
            </a:r>
            <a:br>
              <a:rPr lang="en-US" sz="2800" b="1" dirty="0" smtClean="0"/>
            </a:br>
            <a:r>
              <a:rPr lang="en-US" sz="2800" b="1" dirty="0" smtClean="0"/>
              <a:t>- age: 50 years old at least</a:t>
            </a:r>
            <a:br>
              <a:rPr lang="en-US" sz="2800" b="1" dirty="0" smtClean="0"/>
            </a:br>
            <a:r>
              <a:rPr lang="en-US" sz="2800" b="1" dirty="0" smtClean="0"/>
              <a:t>- entitled to civil and political rights </a:t>
            </a:r>
            <a:br>
              <a:rPr lang="en-US" sz="2800" b="1" dirty="0" smtClean="0"/>
            </a:b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President of the Republic</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Term: </a:t>
            </a:r>
            <a:r>
              <a:rPr lang="en-US" sz="2800" b="1" u="sng" dirty="0" smtClean="0"/>
              <a:t>7 years</a:t>
            </a:r>
            <a:r>
              <a:rPr lang="en-US" sz="2800" b="1" dirty="0" smtClean="0"/>
              <a:t>                why?</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Independence from the political majority views (Parliamentary term: 5 years)</a:t>
            </a:r>
            <a:br>
              <a:rPr lang="en-US" sz="2800" b="1" dirty="0" smtClean="0"/>
            </a:br>
            <a:r>
              <a:rPr lang="en-US" sz="2800" b="1" dirty="0" smtClean="0"/>
              <a:t/>
            </a:r>
            <a:br>
              <a:rPr lang="en-US" sz="2800" b="1" dirty="0" smtClean="0"/>
            </a:br>
            <a:r>
              <a:rPr lang="en-US" sz="2800" b="1" dirty="0" smtClean="0"/>
              <a:t>The President may be re-elected</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President of the Republic</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a destra 4"/>
          <p:cNvSpPr/>
          <p:nvPr/>
        </p:nvSpPr>
        <p:spPr>
          <a:xfrm>
            <a:off x="2843808" y="2204864"/>
            <a:ext cx="100811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p:cNvSpPr/>
          <p:nvPr/>
        </p:nvSpPr>
        <p:spPr>
          <a:xfrm>
            <a:off x="4211960" y="2492896"/>
            <a:ext cx="288032" cy="16561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u="sng" dirty="0" smtClean="0"/>
              <a:t>Early termination</a:t>
            </a:r>
            <a:r>
              <a:rPr lang="en-US" sz="2800" b="1" dirty="0" smtClean="0"/>
              <a:t>:</a:t>
            </a:r>
            <a:br>
              <a:rPr lang="en-US" sz="2800" b="1" dirty="0" smtClean="0"/>
            </a:br>
            <a:r>
              <a:rPr lang="en-US" sz="2800" b="1" dirty="0" smtClean="0"/>
              <a:t/>
            </a:r>
            <a:br>
              <a:rPr lang="en-US" sz="2800" b="1" dirty="0" smtClean="0"/>
            </a:br>
            <a:r>
              <a:rPr lang="en-US" sz="2800" b="1" dirty="0" smtClean="0"/>
              <a:t>- [elapse of the 7 year-term]</a:t>
            </a:r>
            <a:br>
              <a:rPr lang="en-US" sz="2800" b="1" dirty="0" smtClean="0"/>
            </a:br>
            <a:r>
              <a:rPr lang="en-US" sz="2800" b="1" dirty="0" smtClean="0"/>
              <a:t>- death or voluntary resignation</a:t>
            </a:r>
            <a:br>
              <a:rPr lang="en-US" sz="2800" b="1" dirty="0" smtClean="0"/>
            </a:br>
            <a:r>
              <a:rPr lang="en-US" sz="2800" b="1" dirty="0" smtClean="0"/>
              <a:t>- loss or forfeiture of any requirement to take office / hold the charge (</a:t>
            </a:r>
            <a:r>
              <a:rPr lang="en-US" sz="2800" b="1" i="1" dirty="0" smtClean="0"/>
              <a:t>e.g</a:t>
            </a:r>
            <a:r>
              <a:rPr lang="en-US" sz="2800" b="1" dirty="0" smtClean="0"/>
              <a:t>., loss of the Italian citizenship)</a:t>
            </a:r>
            <a:br>
              <a:rPr lang="en-US" sz="2800" b="1" dirty="0" smtClean="0"/>
            </a:br>
            <a:r>
              <a:rPr lang="en-US" sz="2800" b="1" dirty="0" smtClean="0"/>
              <a:t>- he/she becomes permanently unable to perform his/her duties</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President of the Republic</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Is the charge held by the President </a:t>
            </a:r>
            <a:r>
              <a:rPr lang="en-US" sz="2800" b="1" u="sng" dirty="0" smtClean="0"/>
              <a:t>compatible with any other public charge</a:t>
            </a:r>
            <a:r>
              <a:rPr lang="en-US" sz="2800" b="1" dirty="0" smtClean="0"/>
              <a:t>? </a:t>
            </a:r>
            <a:br>
              <a:rPr lang="en-US" sz="2800" b="1" dirty="0" smtClean="0"/>
            </a:br>
            <a:r>
              <a:rPr lang="en-US" sz="2800" b="1" dirty="0" smtClean="0"/>
              <a:t/>
            </a:r>
            <a:br>
              <a:rPr lang="en-US" sz="2800" b="1" dirty="0" smtClean="0"/>
            </a:br>
            <a:r>
              <a:rPr lang="en-US" sz="2800" b="1" dirty="0" smtClean="0"/>
              <a:t>- Mayor?</a:t>
            </a:r>
            <a:br>
              <a:rPr lang="en-US" sz="2800" b="1" dirty="0" smtClean="0"/>
            </a:br>
            <a:r>
              <a:rPr lang="en-US" sz="2800" b="1" dirty="0" smtClean="0"/>
              <a:t>- Member of the Parliament?</a:t>
            </a:r>
            <a:br>
              <a:rPr lang="en-US" sz="2800" b="1" dirty="0" smtClean="0"/>
            </a:br>
            <a:r>
              <a:rPr lang="en-US" sz="2800" b="1" dirty="0" smtClean="0"/>
              <a:t>- Member of the Government?</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President of the Republic</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dirty="0" smtClean="0"/>
              <a:t>May/should the President be </a:t>
            </a:r>
            <a:r>
              <a:rPr lang="en-US" sz="2800" b="1" u="sng" dirty="0" smtClean="0"/>
              <a:t>replaced</a:t>
            </a:r>
            <a:r>
              <a:rPr lang="en-US" sz="2800" b="1" dirty="0" smtClean="0"/>
              <a:t>? </a:t>
            </a:r>
            <a:br>
              <a:rPr lang="en-US" sz="2800" b="1" dirty="0" smtClean="0"/>
            </a:br>
            <a:r>
              <a:rPr lang="en-US" sz="2800" b="1" dirty="0" smtClean="0"/>
              <a:t/>
            </a:r>
            <a:br>
              <a:rPr lang="en-US" sz="2800" b="1" dirty="0" smtClean="0"/>
            </a:br>
            <a:r>
              <a:rPr lang="en-US" sz="2800" b="1" dirty="0" smtClean="0"/>
              <a:t>- </a:t>
            </a:r>
            <a:r>
              <a:rPr lang="en-US" sz="2800" b="1" dirty="0" smtClean="0">
                <a:solidFill>
                  <a:srgbClr val="FF0000"/>
                </a:solidFill>
              </a:rPr>
              <a:t>on a </a:t>
            </a:r>
            <a:r>
              <a:rPr lang="en-US" sz="2800" b="1" u="sng" dirty="0" smtClean="0">
                <a:solidFill>
                  <a:srgbClr val="FF0000"/>
                </a:solidFill>
              </a:rPr>
              <a:t>temporary</a:t>
            </a:r>
            <a:r>
              <a:rPr lang="en-US" sz="2800" b="1" dirty="0" smtClean="0">
                <a:solidFill>
                  <a:srgbClr val="FF0000"/>
                </a:solidFill>
              </a:rPr>
              <a:t> basis </a:t>
            </a:r>
            <a:r>
              <a:rPr lang="en-US" sz="2800" b="1" dirty="0" smtClean="0"/>
              <a:t>(art. 86 of the Italian Constitution</a:t>
            </a:r>
            <a:r>
              <a:rPr lang="en-US" sz="2800" b="1" dirty="0" smtClean="0"/>
              <a:t>): are </a:t>
            </a:r>
            <a:r>
              <a:rPr lang="en-US" sz="2800" b="1" i="1" dirty="0" smtClean="0"/>
              <a:t>missions abroad</a:t>
            </a:r>
            <a:r>
              <a:rPr lang="en-US" sz="2800" b="1" dirty="0" smtClean="0"/>
              <a:t> also included in the definition of “</a:t>
            </a:r>
            <a:r>
              <a:rPr lang="en-US" sz="2800" b="1" i="1" dirty="0" smtClean="0"/>
              <a:t>temporary inability</a:t>
            </a:r>
            <a:r>
              <a:rPr lang="en-US" sz="2800" b="1" dirty="0" smtClean="0"/>
              <a:t>” to hold the charge?</a:t>
            </a:r>
            <a:br>
              <a:rPr lang="en-US" sz="2800" b="1" dirty="0" smtClean="0"/>
            </a:br>
            <a:r>
              <a:rPr lang="en-US" sz="2800" b="1" dirty="0" smtClean="0"/>
              <a:t/>
            </a:r>
            <a:br>
              <a:rPr lang="en-US" sz="2800" b="1" dirty="0" smtClean="0"/>
            </a:br>
            <a:r>
              <a:rPr lang="en-US" sz="2800" b="1" dirty="0" smtClean="0"/>
              <a:t>- </a:t>
            </a:r>
            <a:r>
              <a:rPr lang="en-US" sz="2800" b="1" dirty="0" smtClean="0">
                <a:solidFill>
                  <a:srgbClr val="FF0000"/>
                </a:solidFill>
              </a:rPr>
              <a:t>on a </a:t>
            </a:r>
            <a:r>
              <a:rPr lang="en-US" sz="2800" b="1" u="sng" dirty="0" smtClean="0">
                <a:solidFill>
                  <a:srgbClr val="FF0000"/>
                </a:solidFill>
              </a:rPr>
              <a:t>permanent</a:t>
            </a:r>
            <a:r>
              <a:rPr lang="en-US" sz="2800" b="1" dirty="0" smtClean="0">
                <a:solidFill>
                  <a:srgbClr val="FF0000"/>
                </a:solidFill>
              </a:rPr>
              <a:t> basis</a:t>
            </a: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Is the President of Senate entitled to carry out </a:t>
            </a:r>
            <a:r>
              <a:rPr lang="en-US" sz="2800" b="1" i="1" dirty="0" smtClean="0"/>
              <a:t>any </a:t>
            </a:r>
            <a:r>
              <a:rPr lang="en-US" sz="2800" b="1" dirty="0" smtClean="0"/>
              <a:t>act? Is the power to replace the President absolute</a:t>
            </a:r>
            <a:r>
              <a:rPr lang="en-US" sz="2800" b="1" dirty="0" smtClean="0"/>
              <a:t>? </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President of the Republic</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 </a:t>
            </a:r>
            <a:r>
              <a:rPr lang="en-US" sz="2800" b="1" u="sng" dirty="0" smtClean="0">
                <a:solidFill>
                  <a:srgbClr val="FF0000"/>
                </a:solidFill>
              </a:rPr>
              <a:t>temporary</a:t>
            </a:r>
            <a:r>
              <a:rPr lang="en-US" sz="2800" b="1" dirty="0" smtClean="0">
                <a:solidFill>
                  <a:srgbClr val="FF0000"/>
                </a:solidFill>
              </a:rPr>
              <a:t> inability             </a:t>
            </a:r>
            <a:r>
              <a:rPr lang="en-US" sz="2800" b="1" dirty="0" smtClean="0"/>
              <a:t>President of the Senate</a:t>
            </a:r>
            <a:br>
              <a:rPr lang="en-US" sz="2800" b="1" dirty="0" smtClean="0"/>
            </a:br>
            <a:r>
              <a:rPr lang="en-US" sz="2800" b="1" dirty="0" smtClean="0"/>
              <a:t/>
            </a:r>
            <a:br>
              <a:rPr lang="en-US" sz="2800" b="1" dirty="0" smtClean="0"/>
            </a:br>
            <a:r>
              <a:rPr lang="en-US" sz="2800" b="1" dirty="0" smtClean="0"/>
              <a:t>- </a:t>
            </a:r>
            <a:r>
              <a:rPr lang="en-US" sz="2800" b="1" u="sng" dirty="0" smtClean="0">
                <a:solidFill>
                  <a:srgbClr val="FF0000"/>
                </a:solidFill>
              </a:rPr>
              <a:t>permanent</a:t>
            </a:r>
            <a:r>
              <a:rPr lang="en-US" sz="2800" b="1" dirty="0" smtClean="0">
                <a:solidFill>
                  <a:srgbClr val="FF0000"/>
                </a:solidFill>
              </a:rPr>
              <a:t> inability </a:t>
            </a:r>
            <a:r>
              <a:rPr lang="en-US" sz="2800" b="1" dirty="0" smtClean="0">
                <a:solidFill>
                  <a:srgbClr val="FF0000"/>
                </a:solidFill>
              </a:rPr>
              <a:t>	     </a:t>
            </a:r>
            <a:r>
              <a:rPr lang="en-US" sz="2800" b="1" dirty="0" smtClean="0"/>
              <a:t>President </a:t>
            </a:r>
            <a:r>
              <a:rPr lang="en-US" sz="2800" b="1" dirty="0" smtClean="0"/>
              <a:t>of the </a:t>
            </a:r>
            <a:r>
              <a:rPr lang="en-US" sz="2800" b="1" dirty="0" smtClean="0"/>
              <a:t>Senate 				     + elections must be 					     convened to appoint a 				     new President</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President of the Republic</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a destra 4"/>
          <p:cNvSpPr/>
          <p:nvPr/>
        </p:nvSpPr>
        <p:spPr>
          <a:xfrm>
            <a:off x="3851920" y="2708920"/>
            <a:ext cx="7200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3923928" y="3573016"/>
            <a:ext cx="64807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5498</TotalTime>
  <Words>406</Words>
  <Application>Microsoft Office PowerPoint</Application>
  <PresentationFormat>Presentazione su schermo (4:3)</PresentationFormat>
  <Paragraphs>75</Paragraphs>
  <Slides>26</Slides>
  <Notes>0</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Tema di Office</vt:lpstr>
      <vt:lpstr>Private and Public law  lesson 9 The legislative power;  the President of the Republic </vt:lpstr>
      <vt:lpstr>Diapositiva 2</vt:lpstr>
      <vt:lpstr>He/she is elected by both Chambers of the Parliament jointly       &lt;&gt; France      analogous to Switzerland, USA and Germany</vt:lpstr>
      <vt:lpstr>Eligibility requirements:  - Italian citizen - age: 50 years old at least - entitled to civil and political rights  </vt:lpstr>
      <vt:lpstr>Term: 7 years                why?     Independence from the political majority views (Parliamentary term: 5 years)  The President may be re-elected</vt:lpstr>
      <vt:lpstr>Early termination:  - [elapse of the 7 year-term] - death or voluntary resignation - loss or forfeiture of any requirement to take office / hold the charge (e.g., loss of the Italian citizenship) - he/she becomes permanently unable to perform his/her duties</vt:lpstr>
      <vt:lpstr>Is the charge held by the President compatible with any other public charge?   - Mayor? - Member of the Parliament? - Member of the Government?</vt:lpstr>
      <vt:lpstr>May/should the President be replaced?   - on a temporary basis (art. 86 of the Italian Constitution): are missions abroad also included in the definition of “temporary inability” to hold the charge?  - on a permanent basis   * Is the President of Senate entitled to carry out any act? Is the power to replace the President absolute? </vt:lpstr>
      <vt:lpstr>- temporary inability             President of the Senate  - permanent inability       President of the Senate          + elections must be           convened to appoint a          new President</vt:lpstr>
      <vt:lpstr>The only precedent regarding permanent inability:  1- the General Secretariat of the President sent a notice to the Prime Minister and the Presidents of the Chambers, regarding the President health conditions  2- the Prime Minister and the Presidents of the Chambers declared that the President of the Senate should hold the charge as President (art. 86)  3- the President health conditions turned out to be worse than expected: the Parliament was convened to acknowledge the “permanent inability” of the President  4 – the President voluntarily resigned </vt:lpstr>
      <vt:lpstr>Is the President politically/legally responsible?   - political liability  - legal liability</vt:lpstr>
      <vt:lpstr>                                political liability   - he/she is not politically liable. Liabilities are incurred by the competent Minister and by the Prime Minister   - Each Presidential Decree must be signed by the competent Minister  - Art. 279 of the Criminal Code was repealed in 2006</vt:lpstr>
      <vt:lpstr>                                        Legal liability  with regard to the acts done by the President while performing his/her duties, the President is not legally liable (even from a criminal law viewpoint, unless for “high treason” or “attempt to attack the Constitution”).    As a private individual, the President may be held liable, but he/she may be only prosecuted after the elapse of his/her term (provided that the applicable statutory limitations have not elapsed yet)</vt:lpstr>
      <vt:lpstr>“high treason” or “attempt to attack the Constitution”:   -     they are not contemplated by the Criminal Code. The principle of non-retroactivity of criminal law does not apply  to the President  -     both Chambers of the Parliament must resolve upon the accusation (absolute majority)  -     the Constitutional Court is entitled to make a judgment</vt:lpstr>
      <vt:lpstr>- in connection with the legislative power he/she declares political elections / referendums open; he/she may appoint five senators in charge for an unlimited period of time; he/she may deliver speeches / messages to the Parliament; he/she may suggest a second-reading of a draft new law  - in connection with the administrative power he/she appoints the Prime Minister and, upon suggestion of the latter, each Minister; he/she ratifies international treaties; he/she is formally head of the Army; he/she settles disputes arising from “extraordinary petitions”; he/she may revoke Mayors from charge  - in connection with the Courts’ function he/she appoints five members of the Constitutional Court; he/she is head of the High Council of Magistrates (CSM); he/she may grant “pardon”</vt:lpstr>
      <vt:lpstr>In particular: the declaration regarding the opening of political elections  -      uncured conflict between the Government and the Parliament (“mozione di sfiducia”)  -      facts or circumstances clearly highlighting that citizens no longer support the Government / majority activity</vt:lpstr>
      <vt:lpstr>In particular: the declaration regarding the opening of political elections   -     The President must hear the opinion of the President of each Chamber of the Parliament, even though this is no binding opinion  -      The President may not declare the opening of elections within the last 6 months of his/her term </vt:lpstr>
      <vt:lpstr>Diapositiva 18</vt:lpstr>
      <vt:lpstr>Each member of the Parliament “represents the Nation” (art. 67 of the Constitution): does this imply any “power to represent” electors? What does “representative” mean?  This is something different from the figure regulated by Art. 1387 of the Civil Code (“rappresentanza”): -       electors are not entitled to revoke the “representative” -       the relationship is set up only between electors and representatives, there is no “third party” -       members of the Parliament are not bound by any mandate (art. 67)  Members of the Parliament only represent a “theoretical” entity (the Nation), not their electors</vt:lpstr>
      <vt:lpstr>“maggioritario”: the seats allocated the relevant district are “granted” to the candidate acquiring majority of votes (absolute / qualified majority)  “proporzionale”: each candidate is granted with a number of seats proportionate to the number of votes cast in his/her favor</vt:lpstr>
      <vt:lpstr>- different age requirements apply to elect and to be elected  - the number of members is different  - the applicable electoral systems are different   - all members of the House of Representatives are elected, while some members of the Senate are appointed by the President of the Republic or are automatically declared as members of the Senate (e.g., former Presidents of the Republic)</vt:lpstr>
      <vt:lpstr>Complaints about the identity of functions of the Chambers (unless merely procedural aspects are considered)     Proposals regarding reduction of the number of seats / abolishment of the Senate / its transformation into a “Regional Senate” / “Senate based on territorial autonomies”    But is “Regional Senate” something really new in the Constitution?</vt:lpstr>
      <vt:lpstr>Article 57 of the Constitution:  “The Senate is elected on a regional basis. The number of Senators to be elected is three hundred and fifteen […].  No region may have fewer than seven senators; Molise shall have two, Valle d'Aosta one.  The allocation of seats among the regions, in accordance with the provisions of the preceding Article, is made in proportion to the population of the regions […]” </vt:lpstr>
      <vt:lpstr>What does the expression “on a regional basis” mean?    There must be a close connection between the Parliament and Regions (these are not regarded as territorial entities, separate from the central State, but as local communities of people) </vt:lpstr>
      <vt:lpstr> The reform envisages:  -   reduction of the number of seats   -   “transformation” of the Senate into a “Regional Senate” / “Senate based on territorial autonomies”  -    functions of each Chamber have been better specified and overlapping should be avoided (e.g., a Chamber may legislate, the other may have supervisory functions); abolishment of “shared” competences  -     streamline Parliamentary regulations: better selection of proposals and projects of law </vt:lpstr>
      <vt:lpstr>The recent Constitutional reform: the Senate will be only comprised of Mayors and members of Regional Councils; the current House of Representatives should remain the only “political” Chamber  Objections: according to the Reform, the House of Representatives should be governed by an electoral system granting an extra-quota of seats to the majority (“maggioritario”); on the other hand, members of the Senate would not be elected by citizens anymore. Therefore, minorities might not be adequately represented. Senators should be elected by citizens (the number may be reduced by a third); Presidents of Regions may participate to debate within the Senate with no voting rights; the Senate should have territory-related competences and general supervisory functions (and powers regarding relationships with the EU)</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Tommaso Senni</cp:lastModifiedBy>
  <cp:revision>1060</cp:revision>
  <dcterms:created xsi:type="dcterms:W3CDTF">2014-02-22T15:41:35Z</dcterms:created>
  <dcterms:modified xsi:type="dcterms:W3CDTF">2015-04-30T08:36:26Z</dcterms:modified>
</cp:coreProperties>
</file>