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9" r:id="rId4"/>
    <p:sldId id="282" r:id="rId5"/>
    <p:sldId id="283" r:id="rId6"/>
    <p:sldId id="280" r:id="rId7"/>
    <p:sldId id="284" r:id="rId8"/>
    <p:sldId id="260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CC2CD-C82A-4FC0-B678-FEAC696C08F1}" type="datetimeFigureOut">
              <a:rPr lang="it-IT" smtClean="0"/>
              <a:t>19/09/2016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Anno Accademico 2015 - 2016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80903-DFFC-4867-8C03-004BD84BB6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6715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1343F-E62C-418A-9379-A721A97F10B6}" type="datetimeFigureOut">
              <a:rPr lang="it-IT" smtClean="0"/>
              <a:t>19/09/2016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Anno Accademico 2015 - 2016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AF826-8DAB-465E-AC5F-F3BDD0A75B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3031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2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247410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3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3351278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4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295017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5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4151085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6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19494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7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177547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9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652261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10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1014452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altLang="it-IT"/>
          </a:p>
        </p:txBody>
      </p:sp>
      <p:sp>
        <p:nvSpPr>
          <p:cNvPr id="23556" name="Rectangl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76E9A-BD89-4771-BC6C-0F7D3DA2E03A}" type="slidenum">
              <a:rPr lang="it-IT" altLang="it-IT" sz="1900" smtClean="0"/>
              <a:pPr>
                <a:spcBef>
                  <a:spcPct val="0"/>
                </a:spcBef>
              </a:pPr>
              <a:t>11</a:t>
            </a:fld>
            <a:endParaRPr lang="it-IT" altLang="it-IT" sz="1900"/>
          </a:p>
        </p:txBody>
      </p:sp>
    </p:spTree>
    <p:extLst>
      <p:ext uri="{BB962C8B-B14F-4D97-AF65-F5344CB8AC3E}">
        <p14:creationId xmlns:p14="http://schemas.microsoft.com/office/powerpoint/2010/main" val="231309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932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5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926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169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201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406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936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68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91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378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1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933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588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234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551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itolo 1"/>
          <p:cNvSpPr>
            <a:spLocks noGrp="1"/>
          </p:cNvSpPr>
          <p:nvPr>
            <p:ph type="title"/>
          </p:nvPr>
        </p:nvSpPr>
        <p:spPr>
          <a:xfrm>
            <a:off x="677458" y="274638"/>
            <a:ext cx="8229600" cy="1143000"/>
          </a:xfrm>
          <a:prstGeom prst="rect">
            <a:avLst/>
          </a:prstGeom>
        </p:spPr>
        <p:txBody>
          <a:bodyPr vert="horz" lIns="91275" tIns="45638" rIns="91275" bIns="45638" rtlCol="0" anchor="ctr">
            <a:noAutofit/>
          </a:bodyPr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3" name="Segnaposto testo 2"/>
          <p:cNvSpPr>
            <a:spLocks noGrp="1"/>
          </p:cNvSpPr>
          <p:nvPr>
            <p:ph idx="1"/>
          </p:nvPr>
        </p:nvSpPr>
        <p:spPr>
          <a:xfrm>
            <a:off x="685800" y="1600210"/>
            <a:ext cx="8229600" cy="4525963"/>
          </a:xfrm>
          <a:prstGeom prst="rect">
            <a:avLst/>
          </a:prstGeom>
        </p:spPr>
        <p:txBody>
          <a:bodyPr vert="horz" lIns="91275" tIns="45638" rIns="91275" bIns="45638" rtlCol="0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6256" y="6356352"/>
            <a:ext cx="1810544" cy="385016"/>
          </a:xfrm>
          <a:prstGeom prst="rect">
            <a:avLst/>
          </a:prstGeom>
          <a:ln/>
        </p:spPr>
        <p:txBody>
          <a:bodyPr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F49172-3108-47DB-B451-33BECEA650A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0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47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8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0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3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91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68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921271-A8A7-4DB1-82E5-FE8D5E0E2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56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3051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Modulo</a:t>
            </a:r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4" r="18364"/>
          <a:stretch/>
        </p:blipFill>
        <p:spPr>
          <a:xfrm>
            <a:off x="179512" y="0"/>
            <a:ext cx="1882031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4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DC16-4BFA-499C-9F63-AD78B4E7E5B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656674" y="6223922"/>
            <a:ext cx="849592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>
            <a:off x="663338" y="0"/>
            <a:ext cx="0" cy="685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4" r="18364"/>
          <a:stretch/>
        </p:blipFill>
        <p:spPr>
          <a:xfrm>
            <a:off x="697015" y="6264263"/>
            <a:ext cx="793783" cy="595866"/>
          </a:xfrm>
          <a:prstGeom prst="rect">
            <a:avLst/>
          </a:prstGeom>
        </p:spPr>
      </p:pic>
      <p:pic>
        <p:nvPicPr>
          <p:cNvPr id="1027" name="Picture 3" descr="C:\Users\Macchi\Documents\CERCA\EMBA\AULA\FORMAT SLIDE\anno accademico 2015-2016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032" y="6379633"/>
            <a:ext cx="3309937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0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Informazioni &amp; Management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Prof.: Alberto Bubbio</a:t>
            </a:r>
          </a:p>
        </p:txBody>
      </p:sp>
    </p:spTree>
    <p:extLst>
      <p:ext uri="{BB962C8B-B14F-4D97-AF65-F5344CB8AC3E}">
        <p14:creationId xmlns:p14="http://schemas.microsoft.com/office/powerpoint/2010/main" val="298325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539552" y="404664"/>
            <a:ext cx="8438207" cy="279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800" dirty="0">
                <a:solidFill>
                  <a:srgbClr val="002060"/>
                </a:solidFill>
                <a:latin typeface="Swiss921 BT" pitchFamily="34" charset="0"/>
              </a:rPr>
              <a:t>Così per i costi si può affermare che </a:t>
            </a:r>
          </a:p>
          <a:p>
            <a:pPr algn="ctr" eaLnBrk="1" hangingPunct="1">
              <a:defRPr/>
            </a:pPr>
            <a:endParaRPr lang="it-IT" sz="2800" dirty="0">
              <a:solidFill>
                <a:srgbClr val="002060"/>
              </a:solidFill>
              <a:latin typeface="Swiss921 BT" pitchFamily="34" charset="0"/>
            </a:endParaRP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899592" y="2420888"/>
            <a:ext cx="2917508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Per le decisioni di breve termine sono rilevanti i costi variabili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5724128" y="2420888"/>
            <a:ext cx="2917508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Per le decisioni di a lungo termine sono rilevanti anche alcuni  costi fissi</a:t>
            </a:r>
          </a:p>
        </p:txBody>
      </p:sp>
    </p:spTree>
    <p:extLst>
      <p:ext uri="{BB962C8B-B14F-4D97-AF65-F5344CB8AC3E}">
        <p14:creationId xmlns:p14="http://schemas.microsoft.com/office/powerpoint/2010/main" val="384429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755576" y="1925960"/>
            <a:ext cx="3024336" cy="279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Inoltre le decisioni possono essere anche distinte in</a:t>
            </a:r>
          </a:p>
          <a:p>
            <a:pPr algn="ctr" eaLnBrk="1" hangingPunct="1">
              <a:defRPr/>
            </a:pPr>
            <a:endParaRPr lang="it-IT" sz="2400" dirty="0">
              <a:solidFill>
                <a:srgbClr val="002060"/>
              </a:solidFill>
              <a:latin typeface="Swiss921 BT" pitchFamily="34" charset="0"/>
            </a:endParaRP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3417777" y="980728"/>
            <a:ext cx="2917508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STRATEGICHE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3411556" y="4293096"/>
            <a:ext cx="2917508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OPERATIVE</a:t>
            </a: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6378693" y="980728"/>
            <a:ext cx="2606234" cy="86409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002060"/>
                </a:solidFill>
                <a:latin typeface="Swiss921 BT" pitchFamily="34" charset="0"/>
              </a:rPr>
              <a:t>Con impatti a lungo termine</a:t>
            </a: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6371525" y="3848134"/>
            <a:ext cx="2606234" cy="17540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dirty="0">
                <a:solidFill>
                  <a:srgbClr val="002060"/>
                </a:solidFill>
                <a:latin typeface="Swiss921 BT" pitchFamily="34" charset="0"/>
              </a:rPr>
              <a:t>Ininfluenti sulla struttura aziendale poiché inerenti al solo utilizzo delle risorse, data per fissa la capacità produttiva</a:t>
            </a:r>
          </a:p>
        </p:txBody>
      </p:sp>
    </p:spTree>
    <p:extLst>
      <p:ext uri="{BB962C8B-B14F-4D97-AF65-F5344CB8AC3E}">
        <p14:creationId xmlns:p14="http://schemas.microsoft.com/office/powerpoint/2010/main" val="15322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539552" y="764704"/>
            <a:ext cx="8427707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Quali sono le informazioni che servono ad imprenditore o a manager per gestire ? 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Le informazioni principali sono quelle che servono a:</a:t>
            </a:r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162963" y="3429000"/>
            <a:ext cx="2917508" cy="259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Capire come si sta andando e se eventualmente si deve intervenire e dove (reporting)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3200045" y="4249214"/>
            <a:ext cx="2836557" cy="111899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Decidere dove andare </a:t>
            </a:r>
          </a:p>
          <a:p>
            <a:pPr algn="ctr"/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(obiettivi)</a:t>
            </a: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084168" y="3429000"/>
            <a:ext cx="2987824" cy="275942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Scegliere quali azioni intraprendere in termini di andare nella direzione desiderata e raggiungere gli obiettivi (Piano/</a:t>
            </a:r>
            <a:r>
              <a:rPr lang="it-IT" sz="2000" b="1" dirty="0" err="1">
                <a:solidFill>
                  <a:srgbClr val="002060"/>
                </a:solidFill>
                <a:latin typeface="Swiss921 BT" pitchFamily="34" charset="0"/>
              </a:rPr>
              <a:t>Bsc</a:t>
            </a:r>
            <a:r>
              <a:rPr lang="it-IT" sz="2000" b="1" dirty="0">
                <a:solidFill>
                  <a:srgbClr val="002060"/>
                </a:solidFill>
                <a:latin typeface="Swiss921 BT" pitchFamily="34" charset="0"/>
              </a:rPr>
              <a:t>/Budget)</a:t>
            </a:r>
          </a:p>
        </p:txBody>
      </p:sp>
    </p:spTree>
    <p:extLst>
      <p:ext uri="{BB962C8B-B14F-4D97-AF65-F5344CB8AC3E}">
        <p14:creationId xmlns:p14="http://schemas.microsoft.com/office/powerpoint/2010/main" val="38937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643373" y="159295"/>
            <a:ext cx="8427707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Quali sono i database dai quali attingere queste informazioni?</a:t>
            </a:r>
          </a:p>
        </p:txBody>
      </p:sp>
      <p:sp>
        <p:nvSpPr>
          <p:cNvPr id="2" name="Disco magnetico 1"/>
          <p:cNvSpPr/>
          <p:nvPr/>
        </p:nvSpPr>
        <p:spPr>
          <a:xfrm>
            <a:off x="1083162" y="2384447"/>
            <a:ext cx="1080120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latin typeface="Swis721 Lt BT"/>
              </a:rPr>
              <a:t>Co.Ge</a:t>
            </a:r>
            <a:endParaRPr lang="it-IT" b="1" dirty="0">
              <a:latin typeface="Swis721 Lt BT"/>
            </a:endParaRPr>
          </a:p>
        </p:txBody>
      </p:sp>
      <p:sp>
        <p:nvSpPr>
          <p:cNvPr id="7" name="Disco magnetico 6"/>
          <p:cNvSpPr/>
          <p:nvPr/>
        </p:nvSpPr>
        <p:spPr>
          <a:xfrm>
            <a:off x="2434022" y="2384447"/>
            <a:ext cx="1080120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latin typeface="Swis721 Lt BT"/>
              </a:rPr>
              <a:t>Co.A</a:t>
            </a:r>
            <a:endParaRPr lang="it-IT" b="1" dirty="0">
              <a:latin typeface="Swis721 Lt BT"/>
            </a:endParaRPr>
          </a:p>
        </p:txBody>
      </p:sp>
      <p:sp>
        <p:nvSpPr>
          <p:cNvPr id="8" name="Disco magnetico 7"/>
          <p:cNvSpPr/>
          <p:nvPr/>
        </p:nvSpPr>
        <p:spPr>
          <a:xfrm>
            <a:off x="4179506" y="2257671"/>
            <a:ext cx="2304256" cy="142292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Swis721 Lt BT"/>
              </a:rPr>
              <a:t>Dati prospettici interni </a:t>
            </a:r>
          </a:p>
          <a:p>
            <a:pPr algn="ctr"/>
            <a:r>
              <a:rPr lang="it-IT" b="1" dirty="0">
                <a:latin typeface="Swis721 Lt BT"/>
              </a:rPr>
              <a:t>Piano e Budget</a:t>
            </a:r>
          </a:p>
        </p:txBody>
      </p:sp>
      <p:sp>
        <p:nvSpPr>
          <p:cNvPr id="9" name="Disco magnetico 8"/>
          <p:cNvSpPr/>
          <p:nvPr/>
        </p:nvSpPr>
        <p:spPr>
          <a:xfrm>
            <a:off x="6734370" y="2276872"/>
            <a:ext cx="2304256" cy="1422920"/>
          </a:xfrm>
          <a:prstGeom prst="flowChartMagneticDisk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Swis721 Lt BT"/>
              </a:rPr>
              <a:t>Dati prospettici esterni</a:t>
            </a:r>
          </a:p>
        </p:txBody>
      </p:sp>
      <p:sp>
        <p:nvSpPr>
          <p:cNvPr id="10" name="Disco magnetico 9"/>
          <p:cNvSpPr/>
          <p:nvPr/>
        </p:nvSpPr>
        <p:spPr>
          <a:xfrm>
            <a:off x="3273962" y="4822237"/>
            <a:ext cx="3274979" cy="1152128"/>
          </a:xfrm>
          <a:prstGeom prst="flowChartMagneticDisk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Swis721 Lt BT"/>
              </a:rPr>
              <a:t>Sistema di Reporting</a:t>
            </a:r>
          </a:p>
        </p:txBody>
      </p:sp>
      <p:cxnSp>
        <p:nvCxnSpPr>
          <p:cNvPr id="16" name="Connettore a gomito 15"/>
          <p:cNvCxnSpPr>
            <a:stCxn id="2" idx="3"/>
            <a:endCxn id="10" idx="1"/>
          </p:cNvCxnSpPr>
          <p:nvPr/>
        </p:nvCxnSpPr>
        <p:spPr>
          <a:xfrm rot="16200000" flipH="1">
            <a:off x="2552498" y="2463283"/>
            <a:ext cx="1429678" cy="3288230"/>
          </a:xfrm>
          <a:prstGeom prst="bentConnector3">
            <a:avLst>
              <a:gd name="adj1" fmla="val 50000"/>
            </a:avLst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a gomito 17"/>
          <p:cNvCxnSpPr>
            <a:stCxn id="7" idx="3"/>
            <a:endCxn id="10" idx="1"/>
          </p:cNvCxnSpPr>
          <p:nvPr/>
        </p:nvCxnSpPr>
        <p:spPr>
          <a:xfrm rot="16200000" flipH="1">
            <a:off x="3227928" y="3138713"/>
            <a:ext cx="1429678" cy="1937370"/>
          </a:xfrm>
          <a:prstGeom prst="bentConnector3">
            <a:avLst>
              <a:gd name="adj1" fmla="val 50000"/>
            </a:avLst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a gomito 20"/>
          <p:cNvCxnSpPr>
            <a:stCxn id="9" idx="3"/>
            <a:endCxn id="10" idx="1"/>
          </p:cNvCxnSpPr>
          <p:nvPr/>
        </p:nvCxnSpPr>
        <p:spPr>
          <a:xfrm rot="5400000">
            <a:off x="5837753" y="2773491"/>
            <a:ext cx="1122445" cy="2975046"/>
          </a:xfrm>
          <a:prstGeom prst="bentConnector3">
            <a:avLst>
              <a:gd name="adj1" fmla="val 37013"/>
            </a:avLst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a gomito 25"/>
          <p:cNvCxnSpPr>
            <a:stCxn id="8" idx="3"/>
            <a:endCxn id="10" idx="1"/>
          </p:cNvCxnSpPr>
          <p:nvPr/>
        </p:nvCxnSpPr>
        <p:spPr>
          <a:xfrm rot="5400000">
            <a:off x="4550720" y="4041323"/>
            <a:ext cx="1141646" cy="420182"/>
          </a:xfrm>
          <a:prstGeom prst="bentConnector3">
            <a:avLst>
              <a:gd name="adj1" fmla="val 38392"/>
            </a:avLst>
          </a:prstGeom>
          <a:ln w="762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77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643373" y="159295"/>
            <a:ext cx="8427707" cy="262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Con tutte queste fonti 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e in presenza del fenomeno dei big data 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il management deve essere </a:t>
            </a:r>
          </a:p>
          <a:p>
            <a:pPr algn="ctr" eaLnBrk="1" hangingPunct="1">
              <a:defRPr/>
            </a:pPr>
            <a:r>
              <a:rPr lang="it-IT" sz="2400" b="1" dirty="0">
                <a:solidFill>
                  <a:srgbClr val="002060"/>
                </a:solidFill>
                <a:latin typeface="Swiss921 BT" pitchFamily="34" charset="0"/>
              </a:rPr>
              <a:t>selettivo 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e individuare tutte </a:t>
            </a:r>
          </a:p>
          <a:p>
            <a:pPr algn="ctr" eaLnBrk="1" hangingPunct="1">
              <a:defRPr/>
            </a:pPr>
            <a:r>
              <a:rPr lang="it-IT" sz="2400" dirty="0">
                <a:solidFill>
                  <a:srgbClr val="002060"/>
                </a:solidFill>
                <a:latin typeface="Swiss921 BT" pitchFamily="34" charset="0"/>
              </a:rPr>
              <a:t>le </a:t>
            </a:r>
            <a:r>
              <a:rPr lang="it-IT" sz="2400" b="1" dirty="0">
                <a:solidFill>
                  <a:srgbClr val="002060"/>
                </a:solidFill>
                <a:latin typeface="Swiss921 BT" pitchFamily="34" charset="0"/>
              </a:rPr>
              <a:t>informazioni</a:t>
            </a:r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1187624" y="3911758"/>
            <a:ext cx="32403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b="1" dirty="0">
                <a:solidFill>
                  <a:srgbClr val="002060"/>
                </a:solidFill>
                <a:latin typeface="Swiss921 BT" pitchFamily="34" charset="0"/>
              </a:rPr>
              <a:t>ATTENDIBILI</a:t>
            </a:r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5364088" y="3911758"/>
            <a:ext cx="32403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400" b="1" dirty="0">
                <a:solidFill>
                  <a:srgbClr val="002060"/>
                </a:solidFill>
                <a:latin typeface="Swiss921 BT" pitchFamily="34" charset="0"/>
              </a:rPr>
              <a:t>RILEVANTI</a:t>
            </a:r>
          </a:p>
        </p:txBody>
      </p:sp>
      <p:cxnSp>
        <p:nvCxnSpPr>
          <p:cNvPr id="4" name="Connettore curvo 3"/>
          <p:cNvCxnSpPr>
            <a:stCxn id="13" idx="2"/>
            <a:endCxn id="12" idx="2"/>
          </p:cNvCxnSpPr>
          <p:nvPr/>
        </p:nvCxnSpPr>
        <p:spPr>
          <a:xfrm rot="5400000">
            <a:off x="4896036" y="2687622"/>
            <a:ext cx="12700" cy="4176464"/>
          </a:xfrm>
          <a:prstGeom prst="curvedConnector3">
            <a:avLst>
              <a:gd name="adj1" fmla="val 1035652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curvo 16"/>
          <p:cNvCxnSpPr>
            <a:stCxn id="12" idx="2"/>
            <a:endCxn id="13" idx="2"/>
          </p:cNvCxnSpPr>
          <p:nvPr/>
        </p:nvCxnSpPr>
        <p:spPr>
          <a:xfrm rot="16200000" flipH="1">
            <a:off x="4896036" y="2687622"/>
            <a:ext cx="12700" cy="4176464"/>
          </a:xfrm>
          <a:prstGeom prst="curvedConnector3">
            <a:avLst>
              <a:gd name="adj1" fmla="val 712174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/>
          <p:cNvCxnSpPr>
            <a:stCxn id="5" idx="2"/>
            <a:endCxn id="12" idx="0"/>
          </p:cNvCxnSpPr>
          <p:nvPr/>
        </p:nvCxnSpPr>
        <p:spPr>
          <a:xfrm flipH="1">
            <a:off x="2807804" y="2780929"/>
            <a:ext cx="2049423" cy="11308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>
            <a:stCxn id="5" idx="2"/>
            <a:endCxn id="13" idx="0"/>
          </p:cNvCxnSpPr>
          <p:nvPr/>
        </p:nvCxnSpPr>
        <p:spPr>
          <a:xfrm>
            <a:off x="4857227" y="2780929"/>
            <a:ext cx="2127041" cy="11308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705793" y="1916832"/>
            <a:ext cx="8438207" cy="279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200" dirty="0">
                <a:solidFill>
                  <a:srgbClr val="002060"/>
                </a:solidFill>
                <a:latin typeface="Swiss921 BT" pitchFamily="34" charset="0"/>
              </a:rPr>
              <a:t>In particolare</a:t>
            </a:r>
          </a:p>
          <a:p>
            <a:pPr algn="ctr" eaLnBrk="1" hangingPunct="1">
              <a:defRPr/>
            </a:pPr>
            <a:r>
              <a:rPr lang="it-IT" sz="3200" b="1" dirty="0">
                <a:solidFill>
                  <a:srgbClr val="002060"/>
                </a:solidFill>
                <a:latin typeface="Swiss921 BT" pitchFamily="34" charset="0"/>
              </a:rPr>
              <a:t>Quali sono le informazioni rilevanti per uno dei processi più delicati dell’attività di management</a:t>
            </a:r>
          </a:p>
          <a:p>
            <a:pPr algn="ctr" eaLnBrk="1" hangingPunct="1">
              <a:defRPr/>
            </a:pPr>
            <a:r>
              <a:rPr lang="it-IT" sz="3200" b="1" dirty="0">
                <a:solidFill>
                  <a:srgbClr val="002060"/>
                </a:solidFill>
                <a:latin typeface="Swiss921 BT" pitchFamily="34" charset="0"/>
              </a:rPr>
              <a:t>il processo decisionale ?</a:t>
            </a:r>
          </a:p>
        </p:txBody>
      </p:sp>
    </p:spTree>
    <p:extLst>
      <p:ext uri="{BB962C8B-B14F-4D97-AF65-F5344CB8AC3E}">
        <p14:creationId xmlns:p14="http://schemas.microsoft.com/office/powerpoint/2010/main" val="31487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705793" y="1916832"/>
            <a:ext cx="8438207" cy="279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200" dirty="0">
                <a:solidFill>
                  <a:srgbClr val="002060"/>
                </a:solidFill>
                <a:latin typeface="Swiss921 BT" pitchFamily="34" charset="0"/>
              </a:rPr>
              <a:t>Di questo processo si sono occupati numerosi studiosi. Il contributo più completo è quello di Herbert Simon</a:t>
            </a:r>
          </a:p>
        </p:txBody>
      </p:sp>
    </p:spTree>
    <p:extLst>
      <p:ext uri="{BB962C8B-B14F-4D97-AF65-F5344CB8AC3E}">
        <p14:creationId xmlns:p14="http://schemas.microsoft.com/office/powerpoint/2010/main" val="26288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683567" y="-27384"/>
            <a:ext cx="8438207" cy="132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3200" dirty="0">
                <a:solidFill>
                  <a:srgbClr val="002060"/>
                </a:solidFill>
                <a:latin typeface="Swiss921 BT" pitchFamily="34" charset="0"/>
              </a:rPr>
              <a:t>Simon indica un processo razionale che si articola in queste fasi:</a:t>
            </a: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4425404" y="1927696"/>
            <a:ext cx="444500" cy="368300"/>
          </a:xfrm>
          <a:prstGeom prst="downArrow">
            <a:avLst>
              <a:gd name="adj1" fmla="val 50000"/>
              <a:gd name="adj2" fmla="val 646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013992" y="1457796"/>
            <a:ext cx="5294312" cy="444500"/>
            <a:chOff x="1211" y="1208"/>
            <a:chExt cx="3335" cy="280"/>
          </a:xfrm>
        </p:grpSpPr>
        <p:sp>
          <p:nvSpPr>
            <p:cNvPr id="7" name="Rectangle 27"/>
            <p:cNvSpPr>
              <a:spLocks noChangeArrowheads="1"/>
            </p:cNvSpPr>
            <p:nvPr/>
          </p:nvSpPr>
          <p:spPr bwMode="auto">
            <a:xfrm>
              <a:off x="1215" y="1208"/>
              <a:ext cx="3331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1211" y="1252"/>
              <a:ext cx="18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1. DEFINIZIONE DEL PROBLEMA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2013992" y="2295996"/>
            <a:ext cx="5294312" cy="673100"/>
            <a:chOff x="1211" y="1736"/>
            <a:chExt cx="3335" cy="424"/>
          </a:xfrm>
        </p:grpSpPr>
        <p:sp>
          <p:nvSpPr>
            <p:cNvPr id="10" name="Rectangle 30"/>
            <p:cNvSpPr>
              <a:spLocks noChangeArrowheads="1"/>
            </p:cNvSpPr>
            <p:nvPr/>
          </p:nvSpPr>
          <p:spPr bwMode="auto">
            <a:xfrm>
              <a:off x="1215" y="1736"/>
              <a:ext cx="3331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11" name="Rectangle 31"/>
            <p:cNvSpPr>
              <a:spLocks noChangeArrowheads="1"/>
            </p:cNvSpPr>
            <p:nvPr/>
          </p:nvSpPr>
          <p:spPr bwMode="auto">
            <a:xfrm>
              <a:off x="1211" y="1785"/>
              <a:ext cx="329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2. INDIVIDUAZIONE DELLE ALTERNATIVE PER RISOLVERE 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IL PROBLEMA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013992" y="3362796"/>
            <a:ext cx="5294312" cy="673100"/>
            <a:chOff x="1211" y="2408"/>
            <a:chExt cx="3335" cy="424"/>
          </a:xfrm>
        </p:grpSpPr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1215" y="2408"/>
              <a:ext cx="3331" cy="4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211" y="2466"/>
              <a:ext cx="274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3. RACCOLTA DI INFORMAZIONI RELATIVE ALLE 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ALTERNATIVE INDIVIDUATE</a:t>
              </a:r>
            </a:p>
          </p:txBody>
        </p:sp>
      </p:grp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2013992" y="4429596"/>
            <a:ext cx="5294312" cy="1282700"/>
            <a:chOff x="1211" y="3080"/>
            <a:chExt cx="3335" cy="80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1215" y="3080"/>
              <a:ext cx="3331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1211" y="3138"/>
              <a:ext cx="328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4. SCELTA DELL’ALTERNATIVA CHE CONSENTE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DI SUPERARE IL PROBLEMA SENZA COMPROMETTERE 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IL CONSEGUIMENTO DEI RISULTATI FINALI DESIDERATI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* ECONOMICI (Convenienza economica)</a:t>
              </a:r>
            </a:p>
            <a:p>
              <a:r>
                <a:rPr lang="it-IT" altLang="it-IT" sz="1400">
                  <a:latin typeface="Arial" panose="020B0604020202020204" pitchFamily="34" charset="0"/>
                </a:rPr>
                <a:t>    * ALTRI (Sociali, Competitivi,...)</a:t>
              </a:r>
            </a:p>
          </p:txBody>
        </p:sp>
      </p:grpSp>
      <p:sp>
        <p:nvSpPr>
          <p:cNvPr id="18" name="AutoShape 38"/>
          <p:cNvSpPr>
            <a:spLocks noChangeArrowheads="1"/>
          </p:cNvSpPr>
          <p:nvPr/>
        </p:nvSpPr>
        <p:spPr bwMode="auto">
          <a:xfrm>
            <a:off x="4425404" y="2994496"/>
            <a:ext cx="444500" cy="368300"/>
          </a:xfrm>
          <a:prstGeom prst="downArrow">
            <a:avLst>
              <a:gd name="adj1" fmla="val 50000"/>
              <a:gd name="adj2" fmla="val 646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sp>
        <p:nvSpPr>
          <p:cNvPr id="19" name="AutoShape 39"/>
          <p:cNvSpPr>
            <a:spLocks noChangeArrowheads="1"/>
          </p:cNvSpPr>
          <p:nvPr/>
        </p:nvSpPr>
        <p:spPr bwMode="auto">
          <a:xfrm>
            <a:off x="4425404" y="4061296"/>
            <a:ext cx="444500" cy="368300"/>
          </a:xfrm>
          <a:prstGeom prst="downArrow">
            <a:avLst>
              <a:gd name="adj1" fmla="val 50000"/>
              <a:gd name="adj2" fmla="val 646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sp>
        <p:nvSpPr>
          <p:cNvPr id="20" name="AutoShape 41"/>
          <p:cNvSpPr>
            <a:spLocks noChangeArrowheads="1"/>
          </p:cNvSpPr>
          <p:nvPr/>
        </p:nvSpPr>
        <p:spPr bwMode="auto">
          <a:xfrm>
            <a:off x="4434929" y="5724996"/>
            <a:ext cx="444500" cy="368300"/>
          </a:xfrm>
          <a:prstGeom prst="downArrow">
            <a:avLst>
              <a:gd name="adj1" fmla="val 50000"/>
              <a:gd name="adj2" fmla="val 646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978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A40ED3-EC54-4D63-9F26-7630205EB39E}" type="slidenum">
              <a:rPr lang="it-IT" altLang="it-IT" sz="1400" smtClean="0">
                <a:latin typeface="Arial" panose="020B0604020202020204" pitchFamily="34" charset="0"/>
              </a:rPr>
              <a:pPr/>
              <a:t>8</a:t>
            </a:fld>
            <a:endParaRPr lang="it-IT" altLang="it-IT" sz="1400">
              <a:latin typeface="Arial" panose="020B0604020202020204" pitchFamily="34" charset="0"/>
            </a:endParaRPr>
          </a:p>
        </p:txBody>
      </p:sp>
      <p:grpSp>
        <p:nvGrpSpPr>
          <p:cNvPr id="22" name="Group 2055"/>
          <p:cNvGrpSpPr>
            <a:grpSpLocks/>
          </p:cNvGrpSpPr>
          <p:nvPr/>
        </p:nvGrpSpPr>
        <p:grpSpPr bwMode="auto">
          <a:xfrm>
            <a:off x="1922463" y="2400300"/>
            <a:ext cx="5294312" cy="444500"/>
            <a:chOff x="1211" y="1208"/>
            <a:chExt cx="3335" cy="280"/>
          </a:xfrm>
        </p:grpSpPr>
        <p:sp>
          <p:nvSpPr>
            <p:cNvPr id="23" name="Rectangle 2056"/>
            <p:cNvSpPr>
              <a:spLocks noChangeArrowheads="1"/>
            </p:cNvSpPr>
            <p:nvPr/>
          </p:nvSpPr>
          <p:spPr bwMode="auto">
            <a:xfrm>
              <a:off x="1215" y="1208"/>
              <a:ext cx="3331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4" name="Rectangle 2057"/>
            <p:cNvSpPr>
              <a:spLocks noChangeArrowheads="1"/>
            </p:cNvSpPr>
            <p:nvPr/>
          </p:nvSpPr>
          <p:spPr bwMode="auto">
            <a:xfrm>
              <a:off x="1211" y="1252"/>
              <a:ext cx="198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5. ATTUAZIONE DELLA DECISIONE</a:t>
              </a:r>
            </a:p>
          </p:txBody>
        </p:sp>
      </p:grpSp>
      <p:sp>
        <p:nvSpPr>
          <p:cNvPr id="25" name="AutoShape 2070"/>
          <p:cNvSpPr>
            <a:spLocks noChangeArrowheads="1"/>
          </p:cNvSpPr>
          <p:nvPr/>
        </p:nvSpPr>
        <p:spPr bwMode="auto">
          <a:xfrm>
            <a:off x="4343400" y="2857500"/>
            <a:ext cx="444500" cy="368300"/>
          </a:xfrm>
          <a:prstGeom prst="downArrow">
            <a:avLst>
              <a:gd name="adj1" fmla="val 50000"/>
              <a:gd name="adj2" fmla="val 6464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it-IT" altLang="it-IT"/>
          </a:p>
        </p:txBody>
      </p:sp>
      <p:grpSp>
        <p:nvGrpSpPr>
          <p:cNvPr id="26" name="Group 2071"/>
          <p:cNvGrpSpPr>
            <a:grpSpLocks/>
          </p:cNvGrpSpPr>
          <p:nvPr/>
        </p:nvGrpSpPr>
        <p:grpSpPr bwMode="auto">
          <a:xfrm>
            <a:off x="1905000" y="3251200"/>
            <a:ext cx="5294313" cy="444500"/>
            <a:chOff x="1211" y="1208"/>
            <a:chExt cx="3335" cy="280"/>
          </a:xfrm>
        </p:grpSpPr>
        <p:sp>
          <p:nvSpPr>
            <p:cNvPr id="27" name="Rectangle 2072"/>
            <p:cNvSpPr>
              <a:spLocks noChangeArrowheads="1"/>
            </p:cNvSpPr>
            <p:nvPr/>
          </p:nvSpPr>
          <p:spPr bwMode="auto">
            <a:xfrm>
              <a:off x="1215" y="1208"/>
              <a:ext cx="3331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it-IT" altLang="it-IT"/>
            </a:p>
          </p:txBody>
        </p:sp>
        <p:sp>
          <p:nvSpPr>
            <p:cNvPr id="28" name="Rectangle 2073"/>
            <p:cNvSpPr>
              <a:spLocks noChangeArrowheads="1"/>
            </p:cNvSpPr>
            <p:nvPr/>
          </p:nvSpPr>
          <p:spPr bwMode="auto">
            <a:xfrm>
              <a:off x="1211" y="1252"/>
              <a:ext cx="25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it-IT" altLang="it-IT" sz="1400">
                  <a:latin typeface="Arial" panose="020B0604020202020204" pitchFamily="34" charset="0"/>
                </a:rPr>
                <a:t>6. VALUTAZIONE DEI RISULTATI CONSEGUITI</a:t>
              </a:r>
            </a:p>
          </p:txBody>
        </p:sp>
      </p:grpSp>
      <p:sp>
        <p:nvSpPr>
          <p:cNvPr id="29" name="Rectangle 2074"/>
          <p:cNvSpPr>
            <a:spLocks noChangeArrowheads="1"/>
          </p:cNvSpPr>
          <p:nvPr/>
        </p:nvSpPr>
        <p:spPr bwMode="auto">
          <a:xfrm>
            <a:off x="3368675" y="1646238"/>
            <a:ext cx="24384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985" tIns="42493" rIns="84985" bIns="42493">
            <a:spAutoFit/>
          </a:bodyPr>
          <a:lstStyle>
            <a:lvl1pPr defTabSz="703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03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03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03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032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0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0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0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0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5000"/>
              </a:lnSpc>
            </a:pPr>
            <a:r>
              <a:rPr lang="it-IT" altLang="it-IT" sz="1400" dirty="0">
                <a:latin typeface="Arial" panose="020B0604020202020204" pitchFamily="34" charset="0"/>
              </a:rPr>
              <a:t>Il </a:t>
            </a:r>
            <a:r>
              <a:rPr lang="it-IT" altLang="it-IT" sz="1400" b="1" dirty="0">
                <a:latin typeface="Arial" panose="020B0604020202020204" pitchFamily="34" charset="0"/>
              </a:rPr>
              <a:t>Processo </a:t>
            </a:r>
            <a:r>
              <a:rPr lang="it-IT" altLang="it-IT" sz="1400" dirty="0">
                <a:latin typeface="Arial" panose="020B0604020202020204" pitchFamily="34" charset="0"/>
              </a:rPr>
              <a:t>si completa con:</a:t>
            </a:r>
          </a:p>
        </p:txBody>
      </p:sp>
      <p:sp>
        <p:nvSpPr>
          <p:cNvPr id="30" name="Line 2075"/>
          <p:cNvSpPr>
            <a:spLocks noChangeShapeType="1"/>
          </p:cNvSpPr>
          <p:nvPr/>
        </p:nvSpPr>
        <p:spPr bwMode="auto">
          <a:xfrm>
            <a:off x="1336675" y="2622550"/>
            <a:ext cx="561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Line 2076"/>
          <p:cNvSpPr>
            <a:spLocks noChangeShapeType="1"/>
          </p:cNvSpPr>
          <p:nvPr/>
        </p:nvSpPr>
        <p:spPr bwMode="auto">
          <a:xfrm rot="16200000">
            <a:off x="1055687" y="1919288"/>
            <a:ext cx="5619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" name="Rectangle 2077"/>
          <p:cNvSpPr>
            <a:spLocks noChangeArrowheads="1"/>
          </p:cNvSpPr>
          <p:nvPr/>
        </p:nvSpPr>
        <p:spPr bwMode="auto">
          <a:xfrm rot="16200000">
            <a:off x="577057" y="2715419"/>
            <a:ext cx="112871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399" tIns="42200" rIns="84399" bIns="4220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400">
                <a:latin typeface="Arial" panose="020B0604020202020204" pitchFamily="34" charset="0"/>
              </a:rPr>
              <a:t>FEEDBACK</a:t>
            </a:r>
          </a:p>
        </p:txBody>
      </p:sp>
      <p:sp>
        <p:nvSpPr>
          <p:cNvPr id="33" name="Rectangle 2078"/>
          <p:cNvSpPr>
            <a:spLocks noChangeArrowheads="1"/>
          </p:cNvSpPr>
          <p:nvPr/>
        </p:nvSpPr>
        <p:spPr bwMode="auto">
          <a:xfrm>
            <a:off x="1860550" y="4152900"/>
            <a:ext cx="30162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399" tIns="42200" rIns="84399" bIns="4220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400" dirty="0">
                <a:latin typeface="Arial" panose="020B0604020202020204" pitchFamily="34" charset="0"/>
              </a:rPr>
              <a:t>FEEDBACK</a:t>
            </a:r>
          </a:p>
          <a:p>
            <a:pPr eaLnBrk="1" hangingPunct="1"/>
            <a:r>
              <a:rPr lang="it-IT" altLang="it-IT" sz="1400" dirty="0">
                <a:latin typeface="Arial" panose="020B0604020202020204" pitchFamily="34" charset="0"/>
              </a:rPr>
              <a:t>Nuovi input che possono far</a:t>
            </a:r>
          </a:p>
          <a:p>
            <a:pPr eaLnBrk="1" hangingPunct="1"/>
            <a:r>
              <a:rPr lang="it-IT" altLang="it-IT" sz="1400" dirty="0">
                <a:latin typeface="Arial" panose="020B0604020202020204" pitchFamily="34" charset="0"/>
              </a:rPr>
              <a:t>nascere esigenze di nuove decisioni</a:t>
            </a:r>
          </a:p>
        </p:txBody>
      </p:sp>
      <p:grpSp>
        <p:nvGrpSpPr>
          <p:cNvPr id="34" name="Group 2079"/>
          <p:cNvGrpSpPr>
            <a:grpSpLocks/>
          </p:cNvGrpSpPr>
          <p:nvPr/>
        </p:nvGrpSpPr>
        <p:grpSpPr bwMode="auto">
          <a:xfrm>
            <a:off x="1336675" y="2200275"/>
            <a:ext cx="3235325" cy="1800225"/>
            <a:chOff x="816" y="1440"/>
            <a:chExt cx="2448" cy="2016"/>
          </a:xfrm>
        </p:grpSpPr>
        <p:sp>
          <p:nvSpPr>
            <p:cNvPr id="35" name="Freeform 2080"/>
            <p:cNvSpPr>
              <a:spLocks/>
            </p:cNvSpPr>
            <p:nvPr/>
          </p:nvSpPr>
          <p:spPr bwMode="auto">
            <a:xfrm>
              <a:off x="816" y="1824"/>
              <a:ext cx="2448" cy="1632"/>
            </a:xfrm>
            <a:custGeom>
              <a:avLst/>
              <a:gdLst>
                <a:gd name="T0" fmla="*/ 2448 w 2448"/>
                <a:gd name="T1" fmla="*/ 297 h 2208"/>
                <a:gd name="T2" fmla="*/ 2448 w 2448"/>
                <a:gd name="T3" fmla="*/ 360 h 2208"/>
                <a:gd name="T4" fmla="*/ 0 w 2448"/>
                <a:gd name="T5" fmla="*/ 360 h 2208"/>
                <a:gd name="T6" fmla="*/ 0 w 2448"/>
                <a:gd name="T7" fmla="*/ 0 h 220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8" h="2208">
                  <a:moveTo>
                    <a:pt x="2448" y="1824"/>
                  </a:moveTo>
                  <a:lnTo>
                    <a:pt x="2448" y="2208"/>
                  </a:lnTo>
                  <a:lnTo>
                    <a:pt x="0" y="220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" name="Line 2081"/>
            <p:cNvSpPr>
              <a:spLocks noChangeShapeType="1"/>
            </p:cNvSpPr>
            <p:nvPr/>
          </p:nvSpPr>
          <p:spPr bwMode="auto">
            <a:xfrm flipV="1">
              <a:off x="816" y="144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24891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  <p:bldP spid="30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/>
        </p:nvSpPr>
        <p:spPr bwMode="auto">
          <a:xfrm>
            <a:off x="705793" y="1916832"/>
            <a:ext cx="8438207" cy="279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11200" dist="12700" sx="77000" sy="77000" algn="ctr" rotWithShape="0">
              <a:schemeClr val="tx1">
                <a:alpha val="0"/>
              </a:scheme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it-IT" sz="2800" dirty="0">
                <a:solidFill>
                  <a:srgbClr val="002060"/>
                </a:solidFill>
                <a:latin typeface="Swiss921 BT" pitchFamily="34" charset="0"/>
              </a:rPr>
              <a:t>Le informazioni rilevanti nel processo decisionale sono quelle che nelle due o più alternative oggetto di scelta cambiano.</a:t>
            </a:r>
          </a:p>
          <a:p>
            <a:pPr algn="ctr" eaLnBrk="1" hangingPunct="1">
              <a:defRPr/>
            </a:pPr>
            <a:endParaRPr lang="it-IT" sz="2800" dirty="0">
              <a:solidFill>
                <a:srgbClr val="002060"/>
              </a:solidFill>
              <a:latin typeface="Swiss921 BT" pitchFamily="34" charset="0"/>
            </a:endParaRPr>
          </a:p>
          <a:p>
            <a:pPr algn="ctr" eaLnBrk="1" hangingPunct="1">
              <a:defRPr/>
            </a:pPr>
            <a:r>
              <a:rPr lang="it-IT" sz="2800" dirty="0">
                <a:solidFill>
                  <a:srgbClr val="002060"/>
                </a:solidFill>
                <a:latin typeface="Swiss921 BT" pitchFamily="34" charset="0"/>
              </a:rPr>
              <a:t>Se si tratta di informazioni economico-finanziarie sono diverse negli importi complessivi.</a:t>
            </a:r>
          </a:p>
          <a:p>
            <a:pPr algn="ctr" eaLnBrk="1" hangingPunct="1">
              <a:defRPr/>
            </a:pPr>
            <a:endParaRPr lang="it-IT" sz="2800" dirty="0">
              <a:solidFill>
                <a:srgbClr val="002060"/>
              </a:solidFill>
              <a:latin typeface="Swiss9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3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363</Words>
  <Application>Microsoft Office PowerPoint</Application>
  <PresentationFormat>Presentazione su schermo (4:3)</PresentationFormat>
  <Paragraphs>66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Swis721 Lt BT</vt:lpstr>
      <vt:lpstr>Swiss921 BT</vt:lpstr>
      <vt:lpstr>Times New Roman</vt:lpstr>
      <vt:lpstr>Tema di Office</vt:lpstr>
      <vt:lpstr>Personalizza struttura</vt:lpstr>
      <vt:lpstr>Informazioni &amp; Management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Macchi</dc:creator>
  <cp:lastModifiedBy>Alberto Bubbio</cp:lastModifiedBy>
  <cp:revision>16</cp:revision>
  <dcterms:created xsi:type="dcterms:W3CDTF">2015-04-02T09:26:18Z</dcterms:created>
  <dcterms:modified xsi:type="dcterms:W3CDTF">2016-09-19T14:45:40Z</dcterms:modified>
</cp:coreProperties>
</file>