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0"/>
  </p:handoutMasterIdLst>
  <p:sldIdLst>
    <p:sldId id="256" r:id="rId2"/>
    <p:sldId id="314" r:id="rId3"/>
    <p:sldId id="307" r:id="rId4"/>
    <p:sldId id="302" r:id="rId5"/>
    <p:sldId id="306" r:id="rId6"/>
    <p:sldId id="305" r:id="rId7"/>
    <p:sldId id="303" r:id="rId8"/>
    <p:sldId id="339" r:id="rId9"/>
    <p:sldId id="308" r:id="rId10"/>
    <p:sldId id="304" r:id="rId11"/>
    <p:sldId id="316" r:id="rId12"/>
    <p:sldId id="318" r:id="rId13"/>
    <p:sldId id="319" r:id="rId14"/>
    <p:sldId id="320" r:id="rId15"/>
    <p:sldId id="294" r:id="rId16"/>
    <p:sldId id="322" r:id="rId17"/>
    <p:sldId id="324" r:id="rId18"/>
    <p:sldId id="269" r:id="rId19"/>
    <p:sldId id="270" r:id="rId20"/>
    <p:sldId id="313" r:id="rId21"/>
    <p:sldId id="271" r:id="rId22"/>
    <p:sldId id="326" r:id="rId23"/>
    <p:sldId id="328" r:id="rId24"/>
    <p:sldId id="330" r:id="rId25"/>
    <p:sldId id="332" r:id="rId26"/>
    <p:sldId id="334" r:id="rId27"/>
    <p:sldId id="336" r:id="rId28"/>
    <p:sldId id="338" r:id="rId29"/>
  </p:sldIdLst>
  <p:sldSz cx="9144000" cy="6858000" type="screen4x3"/>
  <p:notesSz cx="6799263" cy="9929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34578" autoAdjust="0"/>
    <p:restoredTop sz="86462" autoAdjust="0"/>
  </p:normalViewPr>
  <p:slideViewPr>
    <p:cSldViewPr>
      <p:cViewPr>
        <p:scale>
          <a:sx n="66" d="100"/>
          <a:sy n="66" d="100"/>
        </p:scale>
        <p:origin x="-1882" y="-139"/>
      </p:cViewPr>
      <p:guideLst>
        <p:guide orient="horz" pos="2160"/>
        <p:guide pos="2880"/>
      </p:guideLst>
    </p:cSldViewPr>
  </p:slideViewPr>
  <p:outlineViewPr>
    <p:cViewPr>
      <p:scale>
        <a:sx n="33" d="100"/>
        <a:sy n="33" d="100"/>
      </p:scale>
      <p:origin x="258" y="1960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E07C50-5BD6-455C-B840-967DCF5C817F}" type="doc">
      <dgm:prSet loTypeId="urn:microsoft.com/office/officeart/2005/8/layout/venn1" loCatId="relationship" qsTypeId="urn:microsoft.com/office/officeart/2005/8/quickstyle/simple1" qsCatId="simple" csTypeId="urn:microsoft.com/office/officeart/2005/8/colors/accent1_2" csCatId="accent1" phldr="1"/>
      <dgm:spPr/>
    </dgm:pt>
    <dgm:pt modelId="{BD3CD4AA-54FD-427E-A6A8-AB8524449DF3}">
      <dgm:prSet phldrT="[Testo]"/>
      <dgm:spPr/>
      <dgm:t>
        <a:bodyPr/>
        <a:lstStyle/>
        <a:p>
          <a:r>
            <a:rPr lang="it-IT" dirty="0" err="1" smtClean="0"/>
            <a:t>Customer</a:t>
          </a:r>
          <a:r>
            <a:rPr lang="it-IT" dirty="0" smtClean="0"/>
            <a:t> Experience</a:t>
          </a:r>
          <a:endParaRPr lang="it-IT" dirty="0"/>
        </a:p>
      </dgm:t>
    </dgm:pt>
    <dgm:pt modelId="{0C42B40D-8695-4290-8E91-6C47CD9DE7BF}" type="parTrans" cxnId="{CC76552C-1B7C-48E4-AE93-889C6DA23459}">
      <dgm:prSet/>
      <dgm:spPr/>
      <dgm:t>
        <a:bodyPr/>
        <a:lstStyle/>
        <a:p>
          <a:endParaRPr lang="it-IT"/>
        </a:p>
      </dgm:t>
    </dgm:pt>
    <dgm:pt modelId="{DD9AE6CD-3DE9-4F49-A999-363D084F4F22}" type="sibTrans" cxnId="{CC76552C-1B7C-48E4-AE93-889C6DA23459}">
      <dgm:prSet/>
      <dgm:spPr/>
      <dgm:t>
        <a:bodyPr/>
        <a:lstStyle/>
        <a:p>
          <a:endParaRPr lang="it-IT"/>
        </a:p>
      </dgm:t>
    </dgm:pt>
    <dgm:pt modelId="{439EE60D-6B3E-4CEE-A7DF-669AA49C6BAB}">
      <dgm:prSet phldrT="[Testo]"/>
      <dgm:spPr/>
      <dgm:t>
        <a:bodyPr/>
        <a:lstStyle/>
        <a:p>
          <a:r>
            <a:rPr lang="it-IT" dirty="0" err="1" smtClean="0"/>
            <a:t>Workplace</a:t>
          </a:r>
          <a:r>
            <a:rPr lang="it-IT" dirty="0" smtClean="0"/>
            <a:t> Experience</a:t>
          </a:r>
          <a:endParaRPr lang="it-IT" dirty="0"/>
        </a:p>
      </dgm:t>
    </dgm:pt>
    <dgm:pt modelId="{0F124A51-7340-47A2-8C82-0FBF5865A1A6}" type="parTrans" cxnId="{81410E59-7BC2-4085-8170-6DEE2F7F2886}">
      <dgm:prSet/>
      <dgm:spPr/>
      <dgm:t>
        <a:bodyPr/>
        <a:lstStyle/>
        <a:p>
          <a:endParaRPr lang="it-IT"/>
        </a:p>
      </dgm:t>
    </dgm:pt>
    <dgm:pt modelId="{10DD35F8-1C15-45E2-B9EC-67E41C343AE0}" type="sibTrans" cxnId="{81410E59-7BC2-4085-8170-6DEE2F7F2886}">
      <dgm:prSet/>
      <dgm:spPr/>
      <dgm:t>
        <a:bodyPr/>
        <a:lstStyle/>
        <a:p>
          <a:endParaRPr lang="it-IT"/>
        </a:p>
      </dgm:t>
    </dgm:pt>
    <dgm:pt modelId="{2ED7E10E-064F-4710-A657-C21E8BB8C5AE}" type="pres">
      <dgm:prSet presAssocID="{7FE07C50-5BD6-455C-B840-967DCF5C817F}" presName="compositeShape" presStyleCnt="0">
        <dgm:presLayoutVars>
          <dgm:chMax val="7"/>
          <dgm:dir/>
          <dgm:resizeHandles val="exact"/>
        </dgm:presLayoutVars>
      </dgm:prSet>
      <dgm:spPr/>
    </dgm:pt>
    <dgm:pt modelId="{2CC98AF2-32BF-4A0D-8FF0-CFBDB865B1A3}" type="pres">
      <dgm:prSet presAssocID="{BD3CD4AA-54FD-427E-A6A8-AB8524449DF3}" presName="circ1" presStyleLbl="vennNode1" presStyleIdx="0" presStyleCnt="2"/>
      <dgm:spPr/>
      <dgm:t>
        <a:bodyPr/>
        <a:lstStyle/>
        <a:p>
          <a:endParaRPr lang="it-IT"/>
        </a:p>
      </dgm:t>
    </dgm:pt>
    <dgm:pt modelId="{47140262-13D4-4CA5-B772-8E8E6535A023}" type="pres">
      <dgm:prSet presAssocID="{BD3CD4AA-54FD-427E-A6A8-AB8524449DF3}" presName="circ1Tx" presStyleLbl="revTx" presStyleIdx="0" presStyleCnt="0">
        <dgm:presLayoutVars>
          <dgm:chMax val="0"/>
          <dgm:chPref val="0"/>
          <dgm:bulletEnabled val="1"/>
        </dgm:presLayoutVars>
      </dgm:prSet>
      <dgm:spPr/>
      <dgm:t>
        <a:bodyPr/>
        <a:lstStyle/>
        <a:p>
          <a:endParaRPr lang="it-IT"/>
        </a:p>
      </dgm:t>
    </dgm:pt>
    <dgm:pt modelId="{8FF6CC8C-3C80-4F4D-9CAF-0B33412AC4FC}" type="pres">
      <dgm:prSet presAssocID="{439EE60D-6B3E-4CEE-A7DF-669AA49C6BAB}" presName="circ2" presStyleLbl="vennNode1" presStyleIdx="1" presStyleCnt="2"/>
      <dgm:spPr/>
      <dgm:t>
        <a:bodyPr/>
        <a:lstStyle/>
        <a:p>
          <a:endParaRPr lang="it-IT"/>
        </a:p>
      </dgm:t>
    </dgm:pt>
    <dgm:pt modelId="{3226D148-096F-44C2-B995-12D1E5C4B51B}" type="pres">
      <dgm:prSet presAssocID="{439EE60D-6B3E-4CEE-A7DF-669AA49C6BAB}" presName="circ2Tx" presStyleLbl="revTx" presStyleIdx="0" presStyleCnt="0">
        <dgm:presLayoutVars>
          <dgm:chMax val="0"/>
          <dgm:chPref val="0"/>
          <dgm:bulletEnabled val="1"/>
        </dgm:presLayoutVars>
      </dgm:prSet>
      <dgm:spPr/>
      <dgm:t>
        <a:bodyPr/>
        <a:lstStyle/>
        <a:p>
          <a:endParaRPr lang="it-IT"/>
        </a:p>
      </dgm:t>
    </dgm:pt>
  </dgm:ptLst>
  <dgm:cxnLst>
    <dgm:cxn modelId="{D710AB47-A5EF-4775-ADBF-B8E7E099C2C9}" type="presOf" srcId="{439EE60D-6B3E-4CEE-A7DF-669AA49C6BAB}" destId="{8FF6CC8C-3C80-4F4D-9CAF-0B33412AC4FC}" srcOrd="0" destOrd="0" presId="urn:microsoft.com/office/officeart/2005/8/layout/venn1"/>
    <dgm:cxn modelId="{E47B4CE4-8453-4582-AA56-BF8B9A02E262}" type="presOf" srcId="{BD3CD4AA-54FD-427E-A6A8-AB8524449DF3}" destId="{47140262-13D4-4CA5-B772-8E8E6535A023}" srcOrd="1" destOrd="0" presId="urn:microsoft.com/office/officeart/2005/8/layout/venn1"/>
    <dgm:cxn modelId="{217A3564-F67F-46EF-AD2B-385348FC921E}" type="presOf" srcId="{7FE07C50-5BD6-455C-B840-967DCF5C817F}" destId="{2ED7E10E-064F-4710-A657-C21E8BB8C5AE}" srcOrd="0" destOrd="0" presId="urn:microsoft.com/office/officeart/2005/8/layout/venn1"/>
    <dgm:cxn modelId="{CC76552C-1B7C-48E4-AE93-889C6DA23459}" srcId="{7FE07C50-5BD6-455C-B840-967DCF5C817F}" destId="{BD3CD4AA-54FD-427E-A6A8-AB8524449DF3}" srcOrd="0" destOrd="0" parTransId="{0C42B40D-8695-4290-8E91-6C47CD9DE7BF}" sibTransId="{DD9AE6CD-3DE9-4F49-A999-363D084F4F22}"/>
    <dgm:cxn modelId="{4AC9EEE9-18EE-4D48-908B-F910D7E78C39}" type="presOf" srcId="{BD3CD4AA-54FD-427E-A6A8-AB8524449DF3}" destId="{2CC98AF2-32BF-4A0D-8FF0-CFBDB865B1A3}" srcOrd="0" destOrd="0" presId="urn:microsoft.com/office/officeart/2005/8/layout/venn1"/>
    <dgm:cxn modelId="{81410E59-7BC2-4085-8170-6DEE2F7F2886}" srcId="{7FE07C50-5BD6-455C-B840-967DCF5C817F}" destId="{439EE60D-6B3E-4CEE-A7DF-669AA49C6BAB}" srcOrd="1" destOrd="0" parTransId="{0F124A51-7340-47A2-8C82-0FBF5865A1A6}" sibTransId="{10DD35F8-1C15-45E2-B9EC-67E41C343AE0}"/>
    <dgm:cxn modelId="{9E6962EF-486E-4270-AB35-928DBA2576F0}" type="presOf" srcId="{439EE60D-6B3E-4CEE-A7DF-669AA49C6BAB}" destId="{3226D148-096F-44C2-B995-12D1E5C4B51B}" srcOrd="1" destOrd="0" presId="urn:microsoft.com/office/officeart/2005/8/layout/venn1"/>
    <dgm:cxn modelId="{07BC3429-1258-46DF-9092-F145B4B72D6C}" type="presParOf" srcId="{2ED7E10E-064F-4710-A657-C21E8BB8C5AE}" destId="{2CC98AF2-32BF-4A0D-8FF0-CFBDB865B1A3}" srcOrd="0" destOrd="0" presId="urn:microsoft.com/office/officeart/2005/8/layout/venn1"/>
    <dgm:cxn modelId="{676E807A-54E5-4DA9-880C-021775238E78}" type="presParOf" srcId="{2ED7E10E-064F-4710-A657-C21E8BB8C5AE}" destId="{47140262-13D4-4CA5-B772-8E8E6535A023}" srcOrd="1" destOrd="0" presId="urn:microsoft.com/office/officeart/2005/8/layout/venn1"/>
    <dgm:cxn modelId="{D208295D-64FB-4406-AFAB-35F3DEA0E01E}" type="presParOf" srcId="{2ED7E10E-064F-4710-A657-C21E8BB8C5AE}" destId="{8FF6CC8C-3C80-4F4D-9CAF-0B33412AC4FC}" srcOrd="2" destOrd="0" presId="urn:microsoft.com/office/officeart/2005/8/layout/venn1"/>
    <dgm:cxn modelId="{31D1D327-1333-4348-98D9-EBA7630C000B}" type="presParOf" srcId="{2ED7E10E-064F-4710-A657-C21E8BB8C5AE}" destId="{3226D148-096F-44C2-B995-12D1E5C4B51B}"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98AF2-32BF-4A0D-8FF0-CFBDB865B1A3}">
      <dsp:nvSpPr>
        <dsp:cNvPr id="0" name=""/>
        <dsp:cNvSpPr/>
      </dsp:nvSpPr>
      <dsp:spPr>
        <a:xfrm>
          <a:off x="242023" y="12310"/>
          <a:ext cx="4501341" cy="45013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000250">
            <a:lnSpc>
              <a:spcPct val="90000"/>
            </a:lnSpc>
            <a:spcBef>
              <a:spcPct val="0"/>
            </a:spcBef>
            <a:spcAft>
              <a:spcPct val="35000"/>
            </a:spcAft>
          </a:pPr>
          <a:r>
            <a:rPr lang="it-IT" sz="4500" kern="1200" dirty="0" err="1" smtClean="0"/>
            <a:t>Customer</a:t>
          </a:r>
          <a:r>
            <a:rPr lang="it-IT" sz="4500" kern="1200" dirty="0" smtClean="0"/>
            <a:t> Experience</a:t>
          </a:r>
          <a:endParaRPr lang="it-IT" sz="4500" kern="1200" dirty="0"/>
        </a:p>
      </dsp:txBody>
      <dsp:txXfrm>
        <a:off x="870589" y="543115"/>
        <a:ext cx="2595368" cy="3439731"/>
      </dsp:txXfrm>
    </dsp:sp>
    <dsp:sp modelId="{8FF6CC8C-3C80-4F4D-9CAF-0B33412AC4FC}">
      <dsp:nvSpPr>
        <dsp:cNvPr id="0" name=""/>
        <dsp:cNvSpPr/>
      </dsp:nvSpPr>
      <dsp:spPr>
        <a:xfrm>
          <a:off x="3486234" y="12310"/>
          <a:ext cx="4501341" cy="45013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000250">
            <a:lnSpc>
              <a:spcPct val="90000"/>
            </a:lnSpc>
            <a:spcBef>
              <a:spcPct val="0"/>
            </a:spcBef>
            <a:spcAft>
              <a:spcPct val="35000"/>
            </a:spcAft>
          </a:pPr>
          <a:r>
            <a:rPr lang="it-IT" sz="4500" kern="1200" dirty="0" err="1" smtClean="0"/>
            <a:t>Workplace</a:t>
          </a:r>
          <a:r>
            <a:rPr lang="it-IT" sz="4500" kern="1200" dirty="0" smtClean="0"/>
            <a:t> Experience</a:t>
          </a:r>
          <a:endParaRPr lang="it-IT" sz="4500" kern="1200" dirty="0"/>
        </a:p>
      </dsp:txBody>
      <dsp:txXfrm>
        <a:off x="4763642" y="543115"/>
        <a:ext cx="2595368" cy="343973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C9B6FB36-8081-4D18-BBE6-419C11545198}" type="datetimeFigureOut">
              <a:rPr lang="it-IT" smtClean="0"/>
              <a:t>22/02/2017</a:t>
            </a:fld>
            <a:endParaRPr lang="it-IT"/>
          </a:p>
        </p:txBody>
      </p:sp>
      <p:sp>
        <p:nvSpPr>
          <p:cNvPr id="4" name="Segnaposto piè di pagina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FA029CC8-838D-4FE6-B862-7E5A8F72B5A3}" type="slidenum">
              <a:rPr lang="it-IT" smtClean="0"/>
              <a:t>‹N›</a:t>
            </a:fld>
            <a:endParaRPr lang="it-IT"/>
          </a:p>
        </p:txBody>
      </p:sp>
    </p:spTree>
    <p:extLst>
      <p:ext uri="{BB962C8B-B14F-4D97-AF65-F5344CB8AC3E}">
        <p14:creationId xmlns:p14="http://schemas.microsoft.com/office/powerpoint/2010/main" val="4847938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EFF7A67-AAEE-4DEA-9FB1-61130405DEF3}" type="datetimeFigureOut">
              <a:rPr lang="it-IT" smtClean="0"/>
              <a:t>22/02/2017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2C4AB1D-97D7-481A-824B-8EC0A808964A}" type="slidenum">
              <a:rPr lang="it-IT" smtClean="0"/>
              <a:t>‹N›</a:t>
            </a:fld>
            <a:endParaRPr lang="it-IT"/>
          </a:p>
        </p:txBody>
      </p:sp>
    </p:spTree>
    <p:extLst>
      <p:ext uri="{BB962C8B-B14F-4D97-AF65-F5344CB8AC3E}">
        <p14:creationId xmlns:p14="http://schemas.microsoft.com/office/powerpoint/2010/main" val="716711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EFF7A67-AAEE-4DEA-9FB1-61130405DEF3}" type="datetimeFigureOut">
              <a:rPr lang="it-IT" smtClean="0"/>
              <a:t>22/02/2017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2C4AB1D-97D7-481A-824B-8EC0A808964A}" type="slidenum">
              <a:rPr lang="it-IT" smtClean="0"/>
              <a:t>‹N›</a:t>
            </a:fld>
            <a:endParaRPr lang="it-IT"/>
          </a:p>
        </p:txBody>
      </p:sp>
    </p:spTree>
    <p:extLst>
      <p:ext uri="{BB962C8B-B14F-4D97-AF65-F5344CB8AC3E}">
        <p14:creationId xmlns:p14="http://schemas.microsoft.com/office/powerpoint/2010/main" val="2263203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EFF7A67-AAEE-4DEA-9FB1-61130405DEF3}" type="datetimeFigureOut">
              <a:rPr lang="it-IT" smtClean="0"/>
              <a:t>22/02/2017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2C4AB1D-97D7-481A-824B-8EC0A808964A}" type="slidenum">
              <a:rPr lang="it-IT" smtClean="0"/>
              <a:t>‹N›</a:t>
            </a:fld>
            <a:endParaRPr lang="it-IT"/>
          </a:p>
        </p:txBody>
      </p:sp>
    </p:spTree>
    <p:extLst>
      <p:ext uri="{BB962C8B-B14F-4D97-AF65-F5344CB8AC3E}">
        <p14:creationId xmlns:p14="http://schemas.microsoft.com/office/powerpoint/2010/main" val="1093676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EFF7A67-AAEE-4DEA-9FB1-61130405DEF3}" type="datetimeFigureOut">
              <a:rPr lang="it-IT" smtClean="0"/>
              <a:t>22/02/2017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2C4AB1D-97D7-481A-824B-8EC0A808964A}" type="slidenum">
              <a:rPr lang="it-IT" smtClean="0"/>
              <a:t>‹N›</a:t>
            </a:fld>
            <a:endParaRPr lang="it-IT"/>
          </a:p>
        </p:txBody>
      </p:sp>
    </p:spTree>
    <p:extLst>
      <p:ext uri="{BB962C8B-B14F-4D97-AF65-F5344CB8AC3E}">
        <p14:creationId xmlns:p14="http://schemas.microsoft.com/office/powerpoint/2010/main" val="3871103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EFF7A67-AAEE-4DEA-9FB1-61130405DEF3}" type="datetimeFigureOut">
              <a:rPr lang="it-IT" smtClean="0"/>
              <a:t>22/02/2017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2C4AB1D-97D7-481A-824B-8EC0A808964A}" type="slidenum">
              <a:rPr lang="it-IT" smtClean="0"/>
              <a:t>‹N›</a:t>
            </a:fld>
            <a:endParaRPr lang="it-IT"/>
          </a:p>
        </p:txBody>
      </p:sp>
    </p:spTree>
    <p:extLst>
      <p:ext uri="{BB962C8B-B14F-4D97-AF65-F5344CB8AC3E}">
        <p14:creationId xmlns:p14="http://schemas.microsoft.com/office/powerpoint/2010/main" val="174640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EFF7A67-AAEE-4DEA-9FB1-61130405DEF3}" type="datetimeFigureOut">
              <a:rPr lang="it-IT" smtClean="0"/>
              <a:t>22/02/2017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2C4AB1D-97D7-481A-824B-8EC0A808964A}" type="slidenum">
              <a:rPr lang="it-IT" smtClean="0"/>
              <a:t>‹N›</a:t>
            </a:fld>
            <a:endParaRPr lang="it-IT"/>
          </a:p>
        </p:txBody>
      </p:sp>
    </p:spTree>
    <p:extLst>
      <p:ext uri="{BB962C8B-B14F-4D97-AF65-F5344CB8AC3E}">
        <p14:creationId xmlns:p14="http://schemas.microsoft.com/office/powerpoint/2010/main" val="4024051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EFF7A67-AAEE-4DEA-9FB1-61130405DEF3}" type="datetimeFigureOut">
              <a:rPr lang="it-IT" smtClean="0"/>
              <a:t>22/02/2017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2C4AB1D-97D7-481A-824B-8EC0A808964A}" type="slidenum">
              <a:rPr lang="it-IT" smtClean="0"/>
              <a:t>‹N›</a:t>
            </a:fld>
            <a:endParaRPr lang="it-IT"/>
          </a:p>
        </p:txBody>
      </p:sp>
    </p:spTree>
    <p:extLst>
      <p:ext uri="{BB962C8B-B14F-4D97-AF65-F5344CB8AC3E}">
        <p14:creationId xmlns:p14="http://schemas.microsoft.com/office/powerpoint/2010/main" val="2857788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EFF7A67-AAEE-4DEA-9FB1-61130405DEF3}" type="datetimeFigureOut">
              <a:rPr lang="it-IT" smtClean="0"/>
              <a:t>22/02/2017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2C4AB1D-97D7-481A-824B-8EC0A808964A}" type="slidenum">
              <a:rPr lang="it-IT" smtClean="0"/>
              <a:t>‹N›</a:t>
            </a:fld>
            <a:endParaRPr lang="it-IT"/>
          </a:p>
        </p:txBody>
      </p:sp>
    </p:spTree>
    <p:extLst>
      <p:ext uri="{BB962C8B-B14F-4D97-AF65-F5344CB8AC3E}">
        <p14:creationId xmlns:p14="http://schemas.microsoft.com/office/powerpoint/2010/main" val="63748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EFF7A67-AAEE-4DEA-9FB1-61130405DEF3}" type="datetimeFigureOut">
              <a:rPr lang="it-IT" smtClean="0"/>
              <a:t>22/02/2017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2C4AB1D-97D7-481A-824B-8EC0A808964A}" type="slidenum">
              <a:rPr lang="it-IT" smtClean="0"/>
              <a:t>‹N›</a:t>
            </a:fld>
            <a:endParaRPr lang="it-IT"/>
          </a:p>
        </p:txBody>
      </p:sp>
    </p:spTree>
    <p:extLst>
      <p:ext uri="{BB962C8B-B14F-4D97-AF65-F5344CB8AC3E}">
        <p14:creationId xmlns:p14="http://schemas.microsoft.com/office/powerpoint/2010/main" val="2281166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EFF7A67-AAEE-4DEA-9FB1-61130405DEF3}" type="datetimeFigureOut">
              <a:rPr lang="it-IT" smtClean="0"/>
              <a:t>22/02/2017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2C4AB1D-97D7-481A-824B-8EC0A808964A}" type="slidenum">
              <a:rPr lang="it-IT" smtClean="0"/>
              <a:t>‹N›</a:t>
            </a:fld>
            <a:endParaRPr lang="it-IT"/>
          </a:p>
        </p:txBody>
      </p:sp>
    </p:spTree>
    <p:extLst>
      <p:ext uri="{BB962C8B-B14F-4D97-AF65-F5344CB8AC3E}">
        <p14:creationId xmlns:p14="http://schemas.microsoft.com/office/powerpoint/2010/main" val="2358697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EFF7A67-AAEE-4DEA-9FB1-61130405DEF3}" type="datetimeFigureOut">
              <a:rPr lang="it-IT" smtClean="0"/>
              <a:t>22/02/2017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2C4AB1D-97D7-481A-824B-8EC0A808964A}" type="slidenum">
              <a:rPr lang="it-IT" smtClean="0"/>
              <a:t>‹N›</a:t>
            </a:fld>
            <a:endParaRPr lang="it-IT"/>
          </a:p>
        </p:txBody>
      </p:sp>
    </p:spTree>
    <p:extLst>
      <p:ext uri="{BB962C8B-B14F-4D97-AF65-F5344CB8AC3E}">
        <p14:creationId xmlns:p14="http://schemas.microsoft.com/office/powerpoint/2010/main" val="202151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F7A67-AAEE-4DEA-9FB1-61130405DEF3}" type="datetimeFigureOut">
              <a:rPr lang="it-IT" smtClean="0"/>
              <a:t>22/02/2017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4AB1D-97D7-481A-824B-8EC0A808964A}" type="slidenum">
              <a:rPr lang="it-IT" smtClean="0"/>
              <a:t>‹N›</a:t>
            </a:fld>
            <a:endParaRPr lang="it-IT"/>
          </a:p>
        </p:txBody>
      </p:sp>
    </p:spTree>
    <p:extLst>
      <p:ext uri="{BB962C8B-B14F-4D97-AF65-F5344CB8AC3E}">
        <p14:creationId xmlns:p14="http://schemas.microsoft.com/office/powerpoint/2010/main" val="3248124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PowerPoint_Slide1.sld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normAutofit/>
          </a:bodyPr>
          <a:lstStyle/>
          <a:p>
            <a:r>
              <a:rPr lang="it-IT" sz="3200" b="1" dirty="0" smtClean="0"/>
              <a:t>Le relazioni industriali: evoluzione storica e nessi con gli assetti organizzativi aziendali</a:t>
            </a:r>
            <a:endParaRPr lang="it-IT" sz="3200" b="1" dirty="0"/>
          </a:p>
        </p:txBody>
      </p:sp>
      <p:sp>
        <p:nvSpPr>
          <p:cNvPr id="2" name="Sottotitolo 1"/>
          <p:cNvSpPr>
            <a:spLocks noGrp="1"/>
          </p:cNvSpPr>
          <p:nvPr>
            <p:ph type="subTitle" idx="1"/>
          </p:nvPr>
        </p:nvSpPr>
        <p:spPr/>
        <p:txBody>
          <a:bodyPr/>
          <a:lstStyle/>
          <a:p>
            <a:r>
              <a:rPr lang="it-IT" dirty="0" smtClean="0"/>
              <a:t>Gianfranco Rebora</a:t>
            </a:r>
            <a:endParaRPr lang="it-IT" dirty="0"/>
          </a:p>
        </p:txBody>
      </p:sp>
    </p:spTree>
    <p:extLst>
      <p:ext uri="{BB962C8B-B14F-4D97-AF65-F5344CB8AC3E}">
        <p14:creationId xmlns:p14="http://schemas.microsoft.com/office/powerpoint/2010/main" val="1135294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
          <p:cNvSpPr>
            <a:spLocks noChangeShapeType="1"/>
          </p:cNvSpPr>
          <p:nvPr/>
        </p:nvSpPr>
        <p:spPr bwMode="auto">
          <a:xfrm flipH="1">
            <a:off x="4354970" y="692696"/>
            <a:ext cx="1" cy="5544616"/>
          </a:xfrm>
          <a:prstGeom prst="line">
            <a:avLst/>
          </a:prstGeom>
          <a:noFill/>
          <a:ln w="57150">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 name="Line 6"/>
          <p:cNvSpPr>
            <a:spLocks noChangeShapeType="1"/>
          </p:cNvSpPr>
          <p:nvPr/>
        </p:nvSpPr>
        <p:spPr bwMode="auto">
          <a:xfrm>
            <a:off x="1371600" y="3489325"/>
            <a:ext cx="6172200" cy="0"/>
          </a:xfrm>
          <a:prstGeom prst="line">
            <a:avLst/>
          </a:prstGeom>
          <a:noFill/>
          <a:ln w="57150">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 name="Text Box 7"/>
          <p:cNvSpPr txBox="1">
            <a:spLocks noChangeArrowheads="1"/>
          </p:cNvSpPr>
          <p:nvPr/>
        </p:nvSpPr>
        <p:spPr bwMode="auto">
          <a:xfrm>
            <a:off x="1979712" y="6237312"/>
            <a:ext cx="47505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it-IT" altLang="it-IT" sz="2000" b="1" dirty="0">
                <a:solidFill>
                  <a:srgbClr val="000099"/>
                </a:solidFill>
                <a:latin typeface="Times New Roman" pitchFamily="18" charset="0"/>
              </a:rPr>
              <a:t>Fini </a:t>
            </a:r>
            <a:r>
              <a:rPr lang="it-IT" altLang="it-IT" sz="2000" b="1" dirty="0" smtClean="0">
                <a:solidFill>
                  <a:srgbClr val="000099"/>
                </a:solidFill>
                <a:latin typeface="Times New Roman" pitchFamily="18" charset="0"/>
              </a:rPr>
              <a:t>divergenti , relazione, soggettività)</a:t>
            </a:r>
            <a:endParaRPr lang="it-IT" altLang="it-IT" sz="2000" b="1" dirty="0">
              <a:solidFill>
                <a:srgbClr val="000099"/>
              </a:solidFill>
              <a:latin typeface="Times New Roman" pitchFamily="18" charset="0"/>
            </a:endParaRPr>
          </a:p>
        </p:txBody>
      </p:sp>
      <p:sp>
        <p:nvSpPr>
          <p:cNvPr id="5" name="Text Box 8"/>
          <p:cNvSpPr txBox="1">
            <a:spLocks noChangeArrowheads="1"/>
          </p:cNvSpPr>
          <p:nvPr/>
        </p:nvSpPr>
        <p:spPr bwMode="auto">
          <a:xfrm>
            <a:off x="2195513" y="220578"/>
            <a:ext cx="4191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it-IT" altLang="it-IT" sz="2000" b="1" dirty="0">
                <a:solidFill>
                  <a:srgbClr val="000099"/>
                </a:solidFill>
                <a:latin typeface="Times New Roman" pitchFamily="18" charset="0"/>
              </a:rPr>
              <a:t>Fini convergenti </a:t>
            </a:r>
            <a:r>
              <a:rPr lang="it-IT" altLang="it-IT" sz="2000" b="1" dirty="0" smtClean="0">
                <a:solidFill>
                  <a:srgbClr val="000099"/>
                </a:solidFill>
                <a:latin typeface="Times New Roman" pitchFamily="18" charset="0"/>
              </a:rPr>
              <a:t>, calcolo, oggettività</a:t>
            </a:r>
            <a:endParaRPr lang="it-IT" altLang="it-IT" sz="2000" b="1" dirty="0">
              <a:solidFill>
                <a:srgbClr val="000099"/>
              </a:solidFill>
              <a:latin typeface="Times New Roman" pitchFamily="18" charset="0"/>
            </a:endParaRPr>
          </a:p>
        </p:txBody>
      </p:sp>
      <p:sp>
        <p:nvSpPr>
          <p:cNvPr id="6" name="Text Box 9"/>
          <p:cNvSpPr txBox="1">
            <a:spLocks noChangeArrowheads="1"/>
          </p:cNvSpPr>
          <p:nvPr/>
        </p:nvSpPr>
        <p:spPr bwMode="auto">
          <a:xfrm>
            <a:off x="144463" y="3213100"/>
            <a:ext cx="122713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it-IT" altLang="it-IT" sz="2000" b="1" dirty="0" smtClean="0">
                <a:solidFill>
                  <a:srgbClr val="000099"/>
                </a:solidFill>
                <a:latin typeface="Times New Roman" pitchFamily="18" charset="0"/>
              </a:rPr>
              <a:t>Interno, dentro </a:t>
            </a:r>
            <a:r>
              <a:rPr lang="it-IT" altLang="it-IT" sz="2000" b="1" dirty="0">
                <a:solidFill>
                  <a:srgbClr val="000099"/>
                </a:solidFill>
                <a:latin typeface="Times New Roman" pitchFamily="18" charset="0"/>
              </a:rPr>
              <a:t>i confini</a:t>
            </a:r>
          </a:p>
        </p:txBody>
      </p:sp>
      <p:sp>
        <p:nvSpPr>
          <p:cNvPr id="7" name="Text Box 10"/>
          <p:cNvSpPr txBox="1">
            <a:spLocks noChangeArrowheads="1"/>
          </p:cNvSpPr>
          <p:nvPr/>
        </p:nvSpPr>
        <p:spPr bwMode="auto">
          <a:xfrm>
            <a:off x="7543800" y="3184525"/>
            <a:ext cx="1600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it-IT" altLang="it-IT" sz="2000" b="1" dirty="0" smtClean="0">
                <a:solidFill>
                  <a:srgbClr val="000099"/>
                </a:solidFill>
                <a:latin typeface="Times New Roman" pitchFamily="18" charset="0"/>
              </a:rPr>
              <a:t>Esterno, oltre </a:t>
            </a:r>
            <a:r>
              <a:rPr lang="it-IT" altLang="it-IT" sz="2000" b="1" dirty="0">
                <a:solidFill>
                  <a:srgbClr val="000099"/>
                </a:solidFill>
                <a:latin typeface="Times New Roman" pitchFamily="18" charset="0"/>
              </a:rPr>
              <a:t>i confini</a:t>
            </a:r>
            <a:endParaRPr lang="it-IT" altLang="it-IT" b="1" dirty="0">
              <a:solidFill>
                <a:srgbClr val="000099"/>
              </a:solidFill>
              <a:latin typeface="Times New Roman" pitchFamily="18"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81" y="700404"/>
            <a:ext cx="1951037"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354013"/>
            <a:ext cx="1944687"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033" y="5321895"/>
            <a:ext cx="1944687"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asellaDiTesto 32"/>
          <p:cNvSpPr txBox="1">
            <a:spLocks noChangeArrowheads="1"/>
          </p:cNvSpPr>
          <p:nvPr/>
        </p:nvSpPr>
        <p:spPr bwMode="auto">
          <a:xfrm>
            <a:off x="4427538" y="1341438"/>
            <a:ext cx="3916362"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defRPr/>
            </a:pPr>
            <a:r>
              <a:rPr lang="it-IT" altLang="it-IT" sz="1200" b="1" dirty="0" smtClean="0">
                <a:latin typeface="+mn-lt"/>
              </a:rPr>
              <a:t>Sistema aperto (</a:t>
            </a:r>
            <a:r>
              <a:rPr lang="it-IT" altLang="it-IT" sz="1200" b="1" dirty="0" err="1" smtClean="0">
                <a:latin typeface="+mn-lt"/>
              </a:rPr>
              <a:t>Emery</a:t>
            </a:r>
            <a:r>
              <a:rPr lang="it-IT" altLang="it-IT" sz="1200" b="1" dirty="0" smtClean="0">
                <a:latin typeface="+mn-lt"/>
              </a:rPr>
              <a:t> &amp; </a:t>
            </a:r>
            <a:r>
              <a:rPr lang="it-IT" altLang="it-IT" sz="1200" b="1" dirty="0" err="1" smtClean="0">
                <a:latin typeface="+mn-lt"/>
              </a:rPr>
              <a:t>Trist</a:t>
            </a:r>
            <a:r>
              <a:rPr lang="it-IT" altLang="it-IT" sz="1200" b="1" dirty="0" smtClean="0">
                <a:latin typeface="+mn-lt"/>
              </a:rPr>
              <a:t>, 1965)</a:t>
            </a:r>
          </a:p>
          <a:p>
            <a:pPr eaLnBrk="1" hangingPunct="1">
              <a:spcBef>
                <a:spcPct val="0"/>
              </a:spcBef>
              <a:defRPr/>
            </a:pPr>
            <a:r>
              <a:rPr lang="it-IT" altLang="it-IT" sz="1200" b="1" dirty="0" smtClean="0">
                <a:latin typeface="+mn-lt"/>
              </a:rPr>
              <a:t>Strategia &amp; Struttura (Chandler, 1962</a:t>
            </a:r>
          </a:p>
          <a:p>
            <a:pPr eaLnBrk="1" hangingPunct="1">
              <a:spcBef>
                <a:spcPct val="0"/>
              </a:spcBef>
              <a:defRPr/>
            </a:pPr>
            <a:r>
              <a:rPr lang="it-IT" altLang="it-IT" sz="1200" b="1" dirty="0" err="1" smtClean="0">
                <a:latin typeface="+mn-lt"/>
              </a:rPr>
              <a:t>Contingency</a:t>
            </a:r>
            <a:r>
              <a:rPr lang="it-IT" altLang="it-IT" sz="1200" b="1" dirty="0" smtClean="0">
                <a:latin typeface="+mn-lt"/>
              </a:rPr>
              <a:t> </a:t>
            </a:r>
            <a:r>
              <a:rPr lang="it-IT" altLang="it-IT" sz="1200" b="1" dirty="0" err="1" smtClean="0">
                <a:latin typeface="+mn-lt"/>
              </a:rPr>
              <a:t>Theory</a:t>
            </a:r>
            <a:r>
              <a:rPr lang="it-IT" altLang="it-IT" sz="1200" b="1" dirty="0" smtClean="0">
                <a:latin typeface="+mn-lt"/>
              </a:rPr>
              <a:t> (Lawrence &amp; </a:t>
            </a:r>
            <a:r>
              <a:rPr lang="it-IT" altLang="it-IT" sz="1200" b="1" dirty="0" err="1" smtClean="0">
                <a:latin typeface="+mn-lt"/>
              </a:rPr>
              <a:t>Lorsch</a:t>
            </a:r>
            <a:r>
              <a:rPr lang="it-IT" altLang="it-IT" sz="1200" b="1" dirty="0" smtClean="0">
                <a:latin typeface="+mn-lt"/>
              </a:rPr>
              <a:t>, 1967)</a:t>
            </a:r>
          </a:p>
          <a:p>
            <a:pPr eaLnBrk="1" hangingPunct="1">
              <a:spcBef>
                <a:spcPct val="0"/>
              </a:spcBef>
              <a:defRPr/>
            </a:pPr>
            <a:r>
              <a:rPr lang="it-IT" altLang="it-IT" sz="1100" b="1" dirty="0"/>
              <a:t>Organizzazione &amp; Mercato (</a:t>
            </a:r>
            <a:r>
              <a:rPr lang="it-IT" altLang="it-IT" sz="1100" b="1" dirty="0" err="1"/>
              <a:t>Williamson</a:t>
            </a:r>
            <a:r>
              <a:rPr lang="it-IT" altLang="it-IT" sz="1100" b="1" dirty="0"/>
              <a:t>, 1975)</a:t>
            </a:r>
          </a:p>
          <a:p>
            <a:pPr eaLnBrk="1" hangingPunct="1">
              <a:spcBef>
                <a:spcPct val="0"/>
              </a:spcBef>
              <a:defRPr/>
            </a:pPr>
            <a:r>
              <a:rPr lang="it-IT" altLang="it-IT" sz="1200" b="1" dirty="0" smtClean="0">
                <a:latin typeface="+mn-lt"/>
              </a:rPr>
              <a:t>Vantaggio Competitivo e Catena del </a:t>
            </a:r>
            <a:r>
              <a:rPr lang="it-IT" altLang="it-IT" sz="1200" b="1" dirty="0">
                <a:latin typeface="+mn-lt"/>
              </a:rPr>
              <a:t>V</a:t>
            </a:r>
            <a:r>
              <a:rPr lang="it-IT" altLang="it-IT" sz="1200" b="1" dirty="0" smtClean="0">
                <a:latin typeface="+mn-lt"/>
              </a:rPr>
              <a:t>alore (Porter, 1980  e 1985))</a:t>
            </a:r>
          </a:p>
          <a:p>
            <a:pPr eaLnBrk="1" hangingPunct="1">
              <a:spcBef>
                <a:spcPct val="0"/>
              </a:spcBef>
              <a:defRPr/>
            </a:pPr>
            <a:r>
              <a:rPr lang="it-IT" altLang="it-IT" sz="1200" b="1" dirty="0" smtClean="0">
                <a:latin typeface="+mn-lt"/>
              </a:rPr>
              <a:t>Portafoglio Organizzativo (</a:t>
            </a:r>
            <a:r>
              <a:rPr lang="it-IT" altLang="it-IT" sz="1200" b="1" dirty="0" err="1" smtClean="0">
                <a:latin typeface="+mn-lt"/>
              </a:rPr>
              <a:t>Donaldson</a:t>
            </a:r>
            <a:r>
              <a:rPr lang="it-IT" altLang="it-IT" sz="1200" b="1" dirty="0" smtClean="0">
                <a:latin typeface="+mn-lt"/>
              </a:rPr>
              <a:t>, 2003)</a:t>
            </a:r>
          </a:p>
          <a:p>
            <a:pPr eaLnBrk="1" hangingPunct="1">
              <a:spcBef>
                <a:spcPct val="0"/>
              </a:spcBef>
              <a:defRPr/>
            </a:pPr>
            <a:r>
              <a:rPr lang="it-IT" altLang="it-IT" sz="1200" b="1" dirty="0" smtClean="0">
                <a:latin typeface="+mn-lt"/>
              </a:rPr>
              <a:t>…</a:t>
            </a:r>
          </a:p>
          <a:p>
            <a:pPr marL="0" indent="0" eaLnBrk="1" hangingPunct="1">
              <a:spcBef>
                <a:spcPct val="0"/>
              </a:spcBef>
              <a:buNone/>
              <a:defRPr/>
            </a:pPr>
            <a:r>
              <a:rPr lang="it-IT" altLang="it-IT" sz="2000" b="1" dirty="0" smtClean="0">
                <a:latin typeface="+mn-lt"/>
              </a:rPr>
              <a:t>…Organizzazione come vantaggio competitivo</a:t>
            </a:r>
          </a:p>
        </p:txBody>
      </p:sp>
    </p:spTree>
    <p:extLst>
      <p:ext uri="{BB962C8B-B14F-4D97-AF65-F5344CB8AC3E}">
        <p14:creationId xmlns:p14="http://schemas.microsoft.com/office/powerpoint/2010/main" val="804023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La visione strategica:</a:t>
            </a:r>
            <a:br>
              <a:rPr lang="it-IT" b="1" dirty="0" smtClean="0"/>
            </a:br>
            <a:r>
              <a:rPr lang="it-IT" sz="3600" b="1" dirty="0" smtClean="0"/>
              <a:t>Organizzazione come vantaggio competitivo</a:t>
            </a:r>
            <a:endParaRPr lang="it-IT" sz="3600" b="1" dirty="0"/>
          </a:p>
        </p:txBody>
      </p:sp>
      <p:sp>
        <p:nvSpPr>
          <p:cNvPr id="3" name="Segnaposto contenuto 2"/>
          <p:cNvSpPr>
            <a:spLocks noGrp="1"/>
          </p:cNvSpPr>
          <p:nvPr>
            <p:ph idx="1"/>
          </p:nvPr>
        </p:nvSpPr>
        <p:spPr>
          <a:xfrm>
            <a:off x="457200" y="1600201"/>
            <a:ext cx="8229600" cy="4277072"/>
          </a:xfrm>
        </p:spPr>
        <p:txBody>
          <a:bodyPr>
            <a:normAutofit fontScale="62500" lnSpcReduction="20000"/>
          </a:bodyPr>
          <a:lstStyle/>
          <a:p>
            <a:r>
              <a:rPr lang="it-IT" b="1" dirty="0"/>
              <a:t>Le implicazioni organizzative delle </a:t>
            </a:r>
            <a:r>
              <a:rPr lang="it-IT" b="1" dirty="0" smtClean="0"/>
              <a:t>tecnologie</a:t>
            </a:r>
          </a:p>
          <a:p>
            <a:r>
              <a:rPr lang="it-IT" b="1" dirty="0"/>
              <a:t>Dal sistema socio-tecnico alle teorie contingenti</a:t>
            </a:r>
          </a:p>
          <a:p>
            <a:r>
              <a:rPr lang="it-IT" b="1" dirty="0" smtClean="0"/>
              <a:t>Gli </a:t>
            </a:r>
            <a:r>
              <a:rPr lang="it-IT" b="1" dirty="0"/>
              <a:t>sviluppi della teoria dei sistemi aperti aprono la strada allo spostamento dall’interno all’esterno del Locus delle teorie </a:t>
            </a:r>
            <a:r>
              <a:rPr lang="it-IT" b="1" dirty="0" smtClean="0"/>
              <a:t>organizzative</a:t>
            </a:r>
          </a:p>
          <a:p>
            <a:r>
              <a:rPr lang="it-IT" b="1" dirty="0" smtClean="0"/>
              <a:t>La </a:t>
            </a:r>
            <a:r>
              <a:rPr lang="it-IT" b="1" dirty="0"/>
              <a:t>forza della competizione nei mercati lega l’organizzazione alla </a:t>
            </a:r>
            <a:r>
              <a:rPr lang="it-IT" b="1" dirty="0" smtClean="0"/>
              <a:t>strategia</a:t>
            </a:r>
            <a:endParaRPr lang="it-IT" dirty="0"/>
          </a:p>
          <a:p>
            <a:r>
              <a:rPr lang="it-IT" b="1" dirty="0" smtClean="0"/>
              <a:t>Di </a:t>
            </a:r>
            <a:r>
              <a:rPr lang="it-IT" b="1" dirty="0"/>
              <a:t>fronte alla priorità delle esigenze competitive la complessità sociale passa in secondo </a:t>
            </a:r>
            <a:r>
              <a:rPr lang="it-IT" b="1" dirty="0" smtClean="0"/>
              <a:t>piano</a:t>
            </a:r>
            <a:endParaRPr lang="it-IT" dirty="0"/>
          </a:p>
          <a:p>
            <a:r>
              <a:rPr lang="it-IT" b="1" dirty="0" smtClean="0"/>
              <a:t>L’impatto </a:t>
            </a:r>
            <a:r>
              <a:rPr lang="it-IT" b="1" dirty="0"/>
              <a:t>dell’idea di strategia e vantaggio competitivo di Michael </a:t>
            </a:r>
            <a:r>
              <a:rPr lang="it-IT" b="1" dirty="0" smtClean="0"/>
              <a:t>Porter</a:t>
            </a:r>
            <a:endParaRPr lang="it-IT" dirty="0"/>
          </a:p>
          <a:p>
            <a:r>
              <a:rPr lang="it-IT" b="1" dirty="0" smtClean="0"/>
              <a:t>La </a:t>
            </a:r>
            <a:r>
              <a:rPr lang="it-IT" b="1" dirty="0"/>
              <a:t>ricerca della performance guida il processo di adattamento delle organizzazioni </a:t>
            </a:r>
            <a:r>
              <a:rPr lang="it-IT" b="1" dirty="0" smtClean="0"/>
              <a:t>all’ambiente</a:t>
            </a:r>
          </a:p>
          <a:p>
            <a:r>
              <a:rPr lang="it-IT" b="1" dirty="0" smtClean="0"/>
              <a:t>Organizzazione </a:t>
            </a:r>
            <a:r>
              <a:rPr lang="it-IT" b="1" dirty="0"/>
              <a:t>e mercato come alternative per il coordinamento </a:t>
            </a:r>
            <a:r>
              <a:rPr lang="it-IT" b="1" dirty="0" smtClean="0"/>
              <a:t>nell’economia</a:t>
            </a:r>
            <a:endParaRPr lang="it-IT" dirty="0"/>
          </a:p>
          <a:p>
            <a:endParaRPr lang="it-IT" dirty="0"/>
          </a:p>
          <a:p>
            <a:endParaRPr lang="it-IT" dirty="0"/>
          </a:p>
        </p:txBody>
      </p:sp>
    </p:spTree>
    <p:extLst>
      <p:ext uri="{BB962C8B-B14F-4D97-AF65-F5344CB8AC3E}">
        <p14:creationId xmlns:p14="http://schemas.microsoft.com/office/powerpoint/2010/main" val="1706536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b="1" dirty="0"/>
              <a:t>La catena del valore di Michael Porter e le relazioni con </a:t>
            </a:r>
            <a:r>
              <a:rPr lang="it-IT" sz="2400" b="1" dirty="0" smtClean="0"/>
              <a:t>l’organizzazione </a:t>
            </a:r>
            <a:r>
              <a:rPr lang="it-IT" sz="2400" dirty="0" smtClean="0"/>
              <a:t>(</a:t>
            </a:r>
            <a:r>
              <a:rPr lang="it-IT" sz="2400" dirty="0"/>
              <a:t>Porter, 1987: 43-73)</a:t>
            </a:r>
          </a:p>
        </p:txBody>
      </p:sp>
      <p:sp>
        <p:nvSpPr>
          <p:cNvPr id="3" name="Segnaposto contenuto 2"/>
          <p:cNvSpPr>
            <a:spLocks noGrp="1"/>
          </p:cNvSpPr>
          <p:nvPr>
            <p:ph idx="1"/>
          </p:nvPr>
        </p:nvSpPr>
        <p:spPr/>
        <p:txBody>
          <a:bodyPr>
            <a:normAutofit fontScale="62500" lnSpcReduction="20000"/>
          </a:bodyPr>
          <a:lstStyle/>
          <a:p>
            <a:r>
              <a:rPr lang="it-IT" dirty="0"/>
              <a:t>Non si può capire il vantaggio competitivo se si considera un’azienda come un tutto unico. Tale vantaggio deriva dalle varie attività separate che un’impresa svolge nel progettare, produrre, vendere, distribuire e assistere i suoi prodotti. </a:t>
            </a:r>
            <a:r>
              <a:rPr lang="it-IT" dirty="0">
                <a:solidFill>
                  <a:srgbClr val="FF0000"/>
                </a:solidFill>
              </a:rPr>
              <a:t>Ciascuna di queste attività può contribuire alla posizione di costo relativa di un’azienda e può creare una base di differenziazione.</a:t>
            </a:r>
            <a:r>
              <a:rPr lang="it-IT" dirty="0"/>
              <a:t> (…)</a:t>
            </a:r>
          </a:p>
          <a:p>
            <a:r>
              <a:rPr lang="it-IT" dirty="0"/>
              <a:t>Sebbene le attività generatrici di valore siano i blocchi costitutivi del vantaggio competitivo, </a:t>
            </a:r>
            <a:r>
              <a:rPr lang="it-IT" b="1" dirty="0">
                <a:solidFill>
                  <a:srgbClr val="FF0000"/>
                </a:solidFill>
              </a:rPr>
              <a:t>la catena del valore non è una collezione di attività indipendenti, bensì un sistema di attività interdipendenti</a:t>
            </a:r>
            <a:r>
              <a:rPr lang="it-IT" dirty="0"/>
              <a:t>, correlate da collegamenti all’interno della catena del valore. (…) la catena del valore può anche sostenere un valido ruolo nella progettazione della struttura organizzativa. (…) offre un approccio sistematico per scomporre un’azienda nelle sue diverse attività; la si può quindi usare per esaminare in che modo le attività di un’azienda sono o potrebbero essere raggruppate. (…) </a:t>
            </a:r>
            <a:r>
              <a:rPr lang="it-IT" b="1" dirty="0">
                <a:solidFill>
                  <a:srgbClr val="FF0000"/>
                </a:solidFill>
              </a:rPr>
              <a:t>Una struttura organizzativa che corrisponda alla catena del valore migliorerà le capacità di un’azienda di creare e mantenere il vantaggio competitivo.</a:t>
            </a:r>
          </a:p>
          <a:p>
            <a:endParaRPr lang="it-IT" dirty="0"/>
          </a:p>
        </p:txBody>
      </p:sp>
    </p:spTree>
    <p:extLst>
      <p:ext uri="{BB962C8B-B14F-4D97-AF65-F5344CB8AC3E}">
        <p14:creationId xmlns:p14="http://schemas.microsoft.com/office/powerpoint/2010/main" val="633403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552" y="1124744"/>
            <a:ext cx="8229600" cy="4525963"/>
          </a:xfrm>
        </p:spPr>
        <p:txBody>
          <a:bodyPr>
            <a:normAutofit/>
          </a:bodyPr>
          <a:lstStyle/>
          <a:p>
            <a:pPr marL="0" indent="0">
              <a:buNone/>
            </a:pPr>
            <a:r>
              <a:rPr lang="it-IT" dirty="0" smtClean="0"/>
              <a:t>La </a:t>
            </a:r>
            <a:r>
              <a:rPr lang="it-IT" dirty="0"/>
              <a:t>forza della pressione concorrenziale </a:t>
            </a:r>
            <a:r>
              <a:rPr lang="it-IT" dirty="0" smtClean="0"/>
              <a:t>mette </a:t>
            </a:r>
            <a:r>
              <a:rPr lang="it-IT" dirty="0"/>
              <a:t>in secondo piano la consapevolezza della complessità sociale e intersoggettiva, per spingere di nuovo il pendolo dal polo della soggettività verso forme di razionalità oggettiva. </a:t>
            </a:r>
            <a:r>
              <a:rPr lang="it-IT" dirty="0" smtClean="0"/>
              <a:t>L’organizzazione </a:t>
            </a:r>
            <a:r>
              <a:rPr lang="it-IT" dirty="0"/>
              <a:t>torna a essere oggetto freddo di analisi razionali e di calcoli di convenienza; le due componenti del sistema socio-tecnico non possono avere la stessa importanza. </a:t>
            </a:r>
          </a:p>
        </p:txBody>
      </p:sp>
    </p:spTree>
    <p:extLst>
      <p:ext uri="{BB962C8B-B14F-4D97-AF65-F5344CB8AC3E}">
        <p14:creationId xmlns:p14="http://schemas.microsoft.com/office/powerpoint/2010/main" val="789056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marL="0" indent="0">
              <a:buNone/>
            </a:pPr>
            <a:r>
              <a:rPr lang="it-IT" dirty="0" smtClean="0"/>
              <a:t>L’organizzazione </a:t>
            </a:r>
            <a:r>
              <a:rPr lang="it-IT" dirty="0"/>
              <a:t>non è più </a:t>
            </a:r>
            <a:r>
              <a:rPr lang="it-IT" dirty="0" smtClean="0"/>
              <a:t>vettore </a:t>
            </a:r>
            <a:r>
              <a:rPr lang="it-IT" dirty="0"/>
              <a:t>fondamentale dello sviluppo, ma deve accettare che il mercato penetri all’interno del proprio ordine concettuale e ideativo; </a:t>
            </a:r>
            <a:endParaRPr lang="it-IT" dirty="0" smtClean="0"/>
          </a:p>
          <a:p>
            <a:pPr marL="0" indent="0">
              <a:buNone/>
            </a:pPr>
            <a:r>
              <a:rPr lang="it-IT" dirty="0" smtClean="0"/>
              <a:t>La </a:t>
            </a:r>
            <a:r>
              <a:rPr lang="it-IT" dirty="0"/>
              <a:t>causa che innesca il cambiamento risiede nelle condizioni esterne e nella conseguente strategia, non nella mente dei manager né tanto meno nei sentimenti delle persone coinvolte.</a:t>
            </a:r>
          </a:p>
          <a:p>
            <a:endParaRPr lang="it-IT" dirty="0"/>
          </a:p>
        </p:txBody>
      </p:sp>
      <p:sp>
        <p:nvSpPr>
          <p:cNvPr id="2" name="CasellaDiTesto 1"/>
          <p:cNvSpPr txBox="1"/>
          <p:nvPr/>
        </p:nvSpPr>
        <p:spPr>
          <a:xfrm>
            <a:off x="467544" y="509501"/>
            <a:ext cx="7992888" cy="830997"/>
          </a:xfrm>
          <a:prstGeom prst="rect">
            <a:avLst/>
          </a:prstGeom>
          <a:noFill/>
        </p:spPr>
        <p:txBody>
          <a:bodyPr wrap="square" rtlCol="0">
            <a:spAutoFit/>
          </a:bodyPr>
          <a:lstStyle/>
          <a:p>
            <a:pPr algn="ctr"/>
            <a:r>
              <a:rPr lang="it-IT" sz="2400" b="1" dirty="0"/>
              <a:t>L</a:t>
            </a:r>
            <a:r>
              <a:rPr lang="it-IT" sz="2400" b="1" dirty="0" smtClean="0"/>
              <a:t>a </a:t>
            </a:r>
            <a:r>
              <a:rPr lang="it-IT" sz="2400" b="1" dirty="0"/>
              <a:t>visione strategica sfida il pensiero organizzativo sul terreno </a:t>
            </a:r>
            <a:r>
              <a:rPr lang="it-IT" sz="2400" b="1" dirty="0" smtClean="0"/>
              <a:t>di </a:t>
            </a:r>
            <a:r>
              <a:rPr lang="it-IT" sz="2400" b="1" dirty="0"/>
              <a:t>entrambi i paradigmi del </a:t>
            </a:r>
            <a:r>
              <a:rPr lang="it-IT" sz="2400" b="1" dirty="0" smtClean="0"/>
              <a:t> </a:t>
            </a:r>
            <a:r>
              <a:rPr lang="it-IT" sz="2400" b="1" dirty="0"/>
              <a:t>periodo </a:t>
            </a:r>
            <a:r>
              <a:rPr lang="it-IT" sz="2400" b="1" dirty="0" err="1"/>
              <a:t>fondativo</a:t>
            </a:r>
            <a:endParaRPr lang="it-IT" sz="2400" b="1" dirty="0"/>
          </a:p>
        </p:txBody>
      </p:sp>
    </p:spTree>
    <p:extLst>
      <p:ext uri="{BB962C8B-B14F-4D97-AF65-F5344CB8AC3E}">
        <p14:creationId xmlns:p14="http://schemas.microsoft.com/office/powerpoint/2010/main" val="852744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2339975" y="6416675"/>
            <a:ext cx="4752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defRPr/>
            </a:pPr>
            <a:r>
              <a:rPr lang="it-IT" altLang="it-IT" sz="2000" b="1" smtClean="0">
                <a:latin typeface="+mn-lt"/>
              </a:rPr>
              <a:t>Focus : Soggettività</a:t>
            </a:r>
          </a:p>
        </p:txBody>
      </p:sp>
      <p:sp>
        <p:nvSpPr>
          <p:cNvPr id="8" name="Text Box 8"/>
          <p:cNvSpPr txBox="1">
            <a:spLocks noChangeArrowheads="1"/>
          </p:cNvSpPr>
          <p:nvPr/>
        </p:nvSpPr>
        <p:spPr bwMode="auto">
          <a:xfrm>
            <a:off x="2422525" y="-22225"/>
            <a:ext cx="4392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defRPr/>
            </a:pPr>
            <a:r>
              <a:rPr lang="it-IT" altLang="it-IT" sz="2000" b="1" dirty="0" smtClean="0">
                <a:latin typeface="+mn-lt"/>
              </a:rPr>
              <a:t>Focus : Oggettività </a:t>
            </a:r>
          </a:p>
        </p:txBody>
      </p:sp>
      <p:sp>
        <p:nvSpPr>
          <p:cNvPr id="9" name="Text Box 9"/>
          <p:cNvSpPr txBox="1">
            <a:spLocks noChangeArrowheads="1"/>
          </p:cNvSpPr>
          <p:nvPr/>
        </p:nvSpPr>
        <p:spPr bwMode="auto">
          <a:xfrm>
            <a:off x="144463" y="3213100"/>
            <a:ext cx="14033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defRPr/>
            </a:pPr>
            <a:r>
              <a:rPr lang="it-IT" altLang="it-IT" sz="2000" b="1" smtClean="0">
                <a:latin typeface="+mn-lt"/>
              </a:rPr>
              <a:t>Locus: interno</a:t>
            </a:r>
          </a:p>
        </p:txBody>
      </p:sp>
      <p:sp>
        <p:nvSpPr>
          <p:cNvPr id="10" name="Text Box 10"/>
          <p:cNvSpPr txBox="1">
            <a:spLocks noChangeArrowheads="1"/>
          </p:cNvSpPr>
          <p:nvPr/>
        </p:nvSpPr>
        <p:spPr bwMode="auto">
          <a:xfrm>
            <a:off x="7543800" y="3184525"/>
            <a:ext cx="1600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defRPr/>
            </a:pPr>
            <a:r>
              <a:rPr lang="it-IT" altLang="it-IT" sz="2000" b="1" smtClean="0">
                <a:latin typeface="+mn-lt"/>
              </a:rPr>
              <a:t>Locus: esterno </a:t>
            </a:r>
            <a:endParaRPr lang="it-IT" altLang="it-IT" sz="1800" b="1" smtClean="0">
              <a:latin typeface="+mn-lt"/>
            </a:endParaRPr>
          </a:p>
        </p:txBody>
      </p:sp>
      <p:sp>
        <p:nvSpPr>
          <p:cNvPr id="11" name="Freeform 11"/>
          <p:cNvSpPr>
            <a:spLocks/>
          </p:cNvSpPr>
          <p:nvPr/>
        </p:nvSpPr>
        <p:spPr bwMode="auto">
          <a:xfrm>
            <a:off x="107950" y="188913"/>
            <a:ext cx="1946275" cy="1031875"/>
          </a:xfrm>
          <a:custGeom>
            <a:avLst/>
            <a:gdLst>
              <a:gd name="T0" fmla="*/ 2147483647 w 1226"/>
              <a:gd name="T1" fmla="*/ 2147483647 h 650"/>
              <a:gd name="T2" fmla="*/ 2147483647 w 1226"/>
              <a:gd name="T3" fmla="*/ 2147483647 h 650"/>
              <a:gd name="T4" fmla="*/ 2147483647 w 1226"/>
              <a:gd name="T5" fmla="*/ 0 h 650"/>
              <a:gd name="T6" fmla="*/ 2147483647 w 1226"/>
              <a:gd name="T7" fmla="*/ 2147483647 h 650"/>
              <a:gd name="T8" fmla="*/ 2147483647 w 1226"/>
              <a:gd name="T9" fmla="*/ 2147483647 h 650"/>
              <a:gd name="T10" fmla="*/ 2147483647 w 1226"/>
              <a:gd name="T11" fmla="*/ 2147483647 h 650"/>
              <a:gd name="T12" fmla="*/ 2147483647 w 1226"/>
              <a:gd name="T13" fmla="*/ 2147483647 h 650"/>
              <a:gd name="T14" fmla="*/ 2147483647 w 1226"/>
              <a:gd name="T15" fmla="*/ 2147483647 h 650"/>
              <a:gd name="T16" fmla="*/ 2147483647 w 1226"/>
              <a:gd name="T17" fmla="*/ 2147483647 h 650"/>
              <a:gd name="T18" fmla="*/ 2147483647 w 1226"/>
              <a:gd name="T19" fmla="*/ 2147483647 h 650"/>
              <a:gd name="T20" fmla="*/ 2147483647 w 1226"/>
              <a:gd name="T21" fmla="*/ 2147483647 h 650"/>
              <a:gd name="T22" fmla="*/ 2147483647 w 1226"/>
              <a:gd name="T23" fmla="*/ 2147483647 h 650"/>
              <a:gd name="T24" fmla="*/ 2147483647 w 1226"/>
              <a:gd name="T25" fmla="*/ 2147483647 h 650"/>
              <a:gd name="T26" fmla="*/ 2147483647 w 1226"/>
              <a:gd name="T27" fmla="*/ 2147483647 h 650"/>
              <a:gd name="T28" fmla="*/ 2147483647 w 1226"/>
              <a:gd name="T29" fmla="*/ 2147483647 h 6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26" h="650">
                <a:moveTo>
                  <a:pt x="48" y="209"/>
                </a:moveTo>
                <a:cubicBezTo>
                  <a:pt x="157" y="46"/>
                  <a:pt x="424" y="42"/>
                  <a:pt x="584" y="27"/>
                </a:cubicBezTo>
                <a:cubicBezTo>
                  <a:pt x="729" y="13"/>
                  <a:pt x="1021" y="0"/>
                  <a:pt x="1021" y="0"/>
                </a:cubicBezTo>
                <a:cubicBezTo>
                  <a:pt x="1057" y="109"/>
                  <a:pt x="1093" y="235"/>
                  <a:pt x="1148" y="336"/>
                </a:cubicBezTo>
                <a:cubicBezTo>
                  <a:pt x="1163" y="364"/>
                  <a:pt x="1193" y="383"/>
                  <a:pt x="1212" y="409"/>
                </a:cubicBezTo>
                <a:cubicBezTo>
                  <a:pt x="1215" y="424"/>
                  <a:pt x="1226" y="440"/>
                  <a:pt x="1221" y="455"/>
                </a:cubicBezTo>
                <a:cubicBezTo>
                  <a:pt x="1215" y="471"/>
                  <a:pt x="1198" y="481"/>
                  <a:pt x="1184" y="491"/>
                </a:cubicBezTo>
                <a:cubicBezTo>
                  <a:pt x="1145" y="520"/>
                  <a:pt x="1086" y="566"/>
                  <a:pt x="1039" y="582"/>
                </a:cubicBezTo>
                <a:cubicBezTo>
                  <a:pt x="921" y="552"/>
                  <a:pt x="1150" y="613"/>
                  <a:pt x="912" y="527"/>
                </a:cubicBezTo>
                <a:cubicBezTo>
                  <a:pt x="825" y="496"/>
                  <a:pt x="790" y="493"/>
                  <a:pt x="712" y="482"/>
                </a:cubicBezTo>
                <a:cubicBezTo>
                  <a:pt x="665" y="650"/>
                  <a:pt x="653" y="591"/>
                  <a:pt x="421" y="600"/>
                </a:cubicBezTo>
                <a:cubicBezTo>
                  <a:pt x="395" y="562"/>
                  <a:pt x="373" y="554"/>
                  <a:pt x="330" y="536"/>
                </a:cubicBezTo>
                <a:cubicBezTo>
                  <a:pt x="254" y="557"/>
                  <a:pt x="255" y="554"/>
                  <a:pt x="166" y="527"/>
                </a:cubicBezTo>
                <a:cubicBezTo>
                  <a:pt x="119" y="480"/>
                  <a:pt x="62" y="455"/>
                  <a:pt x="21" y="400"/>
                </a:cubicBezTo>
                <a:cubicBezTo>
                  <a:pt x="31" y="225"/>
                  <a:pt x="0" y="282"/>
                  <a:pt x="48" y="209"/>
                </a:cubicBezTo>
                <a:close/>
              </a:path>
            </a:pathLst>
          </a:custGeom>
          <a:solidFill>
            <a:schemeClr val="bg2">
              <a:lumMod val="40000"/>
              <a:lumOff val="60000"/>
            </a:schemeClr>
          </a:solidFill>
          <a:ln w="28575" cap="flat" cmpd="sng">
            <a:solidFill>
              <a:schemeClr val="tx1"/>
            </a:solidFill>
            <a:prstDash val="sysDot"/>
            <a:round/>
            <a:headEnd/>
            <a:tailEnd/>
          </a:ln>
        </p:spPr>
        <p:txBody>
          <a:bodyPr wrap="none" anchor="ctr"/>
          <a:lstStyle/>
          <a:p>
            <a:pPr>
              <a:defRPr/>
            </a:pPr>
            <a:endParaRPr lang="it-IT">
              <a:latin typeface="+mn-lt"/>
            </a:endParaRPr>
          </a:p>
        </p:txBody>
      </p:sp>
      <p:sp>
        <p:nvSpPr>
          <p:cNvPr id="12" name="Text Box 12"/>
          <p:cNvSpPr txBox="1">
            <a:spLocks noChangeArrowheads="1"/>
          </p:cNvSpPr>
          <p:nvPr/>
        </p:nvSpPr>
        <p:spPr bwMode="auto">
          <a:xfrm>
            <a:off x="468313" y="333375"/>
            <a:ext cx="12493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it-IT" altLang="it-IT" sz="1400" b="1" smtClean="0">
                <a:latin typeface="+mn-lt"/>
              </a:rPr>
              <a:t>Complessità</a:t>
            </a:r>
          </a:p>
          <a:p>
            <a:pPr algn="ctr">
              <a:spcBef>
                <a:spcPct val="0"/>
              </a:spcBef>
              <a:buFontTx/>
              <a:buNone/>
              <a:defRPr/>
            </a:pPr>
            <a:r>
              <a:rPr lang="it-IT" altLang="it-IT" sz="1400" b="1" smtClean="0">
                <a:latin typeface="+mn-lt"/>
              </a:rPr>
              <a:t>tecnica</a:t>
            </a:r>
          </a:p>
        </p:txBody>
      </p:sp>
      <p:sp>
        <p:nvSpPr>
          <p:cNvPr id="13" name="Freeform 13"/>
          <p:cNvSpPr>
            <a:spLocks/>
          </p:cNvSpPr>
          <p:nvPr/>
        </p:nvSpPr>
        <p:spPr bwMode="auto">
          <a:xfrm>
            <a:off x="6729413" y="260350"/>
            <a:ext cx="1946275" cy="1031875"/>
          </a:xfrm>
          <a:custGeom>
            <a:avLst/>
            <a:gdLst>
              <a:gd name="T0" fmla="*/ 2147483647 w 1226"/>
              <a:gd name="T1" fmla="*/ 2147483647 h 650"/>
              <a:gd name="T2" fmla="*/ 2147483647 w 1226"/>
              <a:gd name="T3" fmla="*/ 2147483647 h 650"/>
              <a:gd name="T4" fmla="*/ 2147483647 w 1226"/>
              <a:gd name="T5" fmla="*/ 0 h 650"/>
              <a:gd name="T6" fmla="*/ 2147483647 w 1226"/>
              <a:gd name="T7" fmla="*/ 2147483647 h 650"/>
              <a:gd name="T8" fmla="*/ 2147483647 w 1226"/>
              <a:gd name="T9" fmla="*/ 2147483647 h 650"/>
              <a:gd name="T10" fmla="*/ 2147483647 w 1226"/>
              <a:gd name="T11" fmla="*/ 2147483647 h 650"/>
              <a:gd name="T12" fmla="*/ 2147483647 w 1226"/>
              <a:gd name="T13" fmla="*/ 2147483647 h 650"/>
              <a:gd name="T14" fmla="*/ 2147483647 w 1226"/>
              <a:gd name="T15" fmla="*/ 2147483647 h 650"/>
              <a:gd name="T16" fmla="*/ 2147483647 w 1226"/>
              <a:gd name="T17" fmla="*/ 2147483647 h 650"/>
              <a:gd name="T18" fmla="*/ 2147483647 w 1226"/>
              <a:gd name="T19" fmla="*/ 2147483647 h 650"/>
              <a:gd name="T20" fmla="*/ 2147483647 w 1226"/>
              <a:gd name="T21" fmla="*/ 2147483647 h 650"/>
              <a:gd name="T22" fmla="*/ 2147483647 w 1226"/>
              <a:gd name="T23" fmla="*/ 2147483647 h 650"/>
              <a:gd name="T24" fmla="*/ 2147483647 w 1226"/>
              <a:gd name="T25" fmla="*/ 2147483647 h 650"/>
              <a:gd name="T26" fmla="*/ 2147483647 w 1226"/>
              <a:gd name="T27" fmla="*/ 2147483647 h 650"/>
              <a:gd name="T28" fmla="*/ 2147483647 w 1226"/>
              <a:gd name="T29" fmla="*/ 2147483647 h 6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26" h="650">
                <a:moveTo>
                  <a:pt x="48" y="209"/>
                </a:moveTo>
                <a:cubicBezTo>
                  <a:pt x="157" y="46"/>
                  <a:pt x="424" y="42"/>
                  <a:pt x="584" y="27"/>
                </a:cubicBezTo>
                <a:cubicBezTo>
                  <a:pt x="729" y="13"/>
                  <a:pt x="1021" y="0"/>
                  <a:pt x="1021" y="0"/>
                </a:cubicBezTo>
                <a:cubicBezTo>
                  <a:pt x="1057" y="109"/>
                  <a:pt x="1093" y="235"/>
                  <a:pt x="1148" y="336"/>
                </a:cubicBezTo>
                <a:cubicBezTo>
                  <a:pt x="1163" y="364"/>
                  <a:pt x="1193" y="383"/>
                  <a:pt x="1212" y="409"/>
                </a:cubicBezTo>
                <a:cubicBezTo>
                  <a:pt x="1215" y="424"/>
                  <a:pt x="1226" y="440"/>
                  <a:pt x="1221" y="455"/>
                </a:cubicBezTo>
                <a:cubicBezTo>
                  <a:pt x="1215" y="471"/>
                  <a:pt x="1198" y="481"/>
                  <a:pt x="1184" y="491"/>
                </a:cubicBezTo>
                <a:cubicBezTo>
                  <a:pt x="1145" y="520"/>
                  <a:pt x="1086" y="566"/>
                  <a:pt x="1039" y="582"/>
                </a:cubicBezTo>
                <a:cubicBezTo>
                  <a:pt x="921" y="552"/>
                  <a:pt x="1150" y="613"/>
                  <a:pt x="912" y="527"/>
                </a:cubicBezTo>
                <a:cubicBezTo>
                  <a:pt x="825" y="496"/>
                  <a:pt x="790" y="493"/>
                  <a:pt x="712" y="482"/>
                </a:cubicBezTo>
                <a:cubicBezTo>
                  <a:pt x="665" y="650"/>
                  <a:pt x="653" y="591"/>
                  <a:pt x="421" y="600"/>
                </a:cubicBezTo>
                <a:cubicBezTo>
                  <a:pt x="395" y="562"/>
                  <a:pt x="373" y="554"/>
                  <a:pt x="330" y="536"/>
                </a:cubicBezTo>
                <a:cubicBezTo>
                  <a:pt x="254" y="557"/>
                  <a:pt x="255" y="554"/>
                  <a:pt x="166" y="527"/>
                </a:cubicBezTo>
                <a:cubicBezTo>
                  <a:pt x="119" y="480"/>
                  <a:pt x="62" y="455"/>
                  <a:pt x="21" y="400"/>
                </a:cubicBezTo>
                <a:cubicBezTo>
                  <a:pt x="31" y="225"/>
                  <a:pt x="0" y="282"/>
                  <a:pt x="48" y="209"/>
                </a:cubicBezTo>
                <a:close/>
              </a:path>
            </a:pathLst>
          </a:custGeom>
          <a:solidFill>
            <a:schemeClr val="bg2">
              <a:lumMod val="40000"/>
              <a:lumOff val="60000"/>
            </a:schemeClr>
          </a:solidFill>
          <a:ln w="28575" cap="flat" cmpd="sng">
            <a:solidFill>
              <a:schemeClr val="tx1"/>
            </a:solidFill>
            <a:prstDash val="sysDot"/>
            <a:round/>
            <a:headEnd/>
            <a:tailEnd/>
          </a:ln>
        </p:spPr>
        <p:txBody>
          <a:bodyPr wrap="none" anchor="ctr"/>
          <a:lstStyle/>
          <a:p>
            <a:pPr>
              <a:defRPr/>
            </a:pPr>
            <a:endParaRPr lang="it-IT">
              <a:latin typeface="+mn-lt"/>
            </a:endParaRPr>
          </a:p>
        </p:txBody>
      </p:sp>
      <p:sp>
        <p:nvSpPr>
          <p:cNvPr id="14" name="Text Box 14"/>
          <p:cNvSpPr txBox="1">
            <a:spLocks noChangeArrowheads="1"/>
          </p:cNvSpPr>
          <p:nvPr/>
        </p:nvSpPr>
        <p:spPr bwMode="auto">
          <a:xfrm>
            <a:off x="6965950" y="504825"/>
            <a:ext cx="12493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it-IT" altLang="it-IT" sz="1400" b="1" smtClean="0">
                <a:latin typeface="+mn-lt"/>
              </a:rPr>
              <a:t>Complessità</a:t>
            </a:r>
          </a:p>
          <a:p>
            <a:pPr algn="ctr">
              <a:spcBef>
                <a:spcPct val="0"/>
              </a:spcBef>
              <a:buFontTx/>
              <a:buNone/>
              <a:defRPr/>
            </a:pPr>
            <a:r>
              <a:rPr lang="it-IT" altLang="it-IT" sz="1400" b="1" smtClean="0">
                <a:latin typeface="+mn-lt"/>
              </a:rPr>
              <a:t>strategica</a:t>
            </a:r>
          </a:p>
        </p:txBody>
      </p:sp>
      <p:sp>
        <p:nvSpPr>
          <p:cNvPr id="15" name="Freeform 17"/>
          <p:cNvSpPr>
            <a:spLocks/>
          </p:cNvSpPr>
          <p:nvPr/>
        </p:nvSpPr>
        <p:spPr bwMode="auto">
          <a:xfrm>
            <a:off x="179388" y="5781675"/>
            <a:ext cx="1946275" cy="1031875"/>
          </a:xfrm>
          <a:custGeom>
            <a:avLst/>
            <a:gdLst>
              <a:gd name="T0" fmla="*/ 2147483647 w 1226"/>
              <a:gd name="T1" fmla="*/ 2147483647 h 650"/>
              <a:gd name="T2" fmla="*/ 2147483647 w 1226"/>
              <a:gd name="T3" fmla="*/ 2147483647 h 650"/>
              <a:gd name="T4" fmla="*/ 2147483647 w 1226"/>
              <a:gd name="T5" fmla="*/ 0 h 650"/>
              <a:gd name="T6" fmla="*/ 2147483647 w 1226"/>
              <a:gd name="T7" fmla="*/ 2147483647 h 650"/>
              <a:gd name="T8" fmla="*/ 2147483647 w 1226"/>
              <a:gd name="T9" fmla="*/ 2147483647 h 650"/>
              <a:gd name="T10" fmla="*/ 2147483647 w 1226"/>
              <a:gd name="T11" fmla="*/ 2147483647 h 650"/>
              <a:gd name="T12" fmla="*/ 2147483647 w 1226"/>
              <a:gd name="T13" fmla="*/ 2147483647 h 650"/>
              <a:gd name="T14" fmla="*/ 2147483647 w 1226"/>
              <a:gd name="T15" fmla="*/ 2147483647 h 650"/>
              <a:gd name="T16" fmla="*/ 2147483647 w 1226"/>
              <a:gd name="T17" fmla="*/ 2147483647 h 650"/>
              <a:gd name="T18" fmla="*/ 2147483647 w 1226"/>
              <a:gd name="T19" fmla="*/ 2147483647 h 650"/>
              <a:gd name="T20" fmla="*/ 2147483647 w 1226"/>
              <a:gd name="T21" fmla="*/ 2147483647 h 650"/>
              <a:gd name="T22" fmla="*/ 2147483647 w 1226"/>
              <a:gd name="T23" fmla="*/ 2147483647 h 650"/>
              <a:gd name="T24" fmla="*/ 2147483647 w 1226"/>
              <a:gd name="T25" fmla="*/ 2147483647 h 650"/>
              <a:gd name="T26" fmla="*/ 2147483647 w 1226"/>
              <a:gd name="T27" fmla="*/ 2147483647 h 650"/>
              <a:gd name="T28" fmla="*/ 2147483647 w 1226"/>
              <a:gd name="T29" fmla="*/ 2147483647 h 6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26" h="650">
                <a:moveTo>
                  <a:pt x="48" y="209"/>
                </a:moveTo>
                <a:cubicBezTo>
                  <a:pt x="157" y="46"/>
                  <a:pt x="424" y="42"/>
                  <a:pt x="584" y="27"/>
                </a:cubicBezTo>
                <a:cubicBezTo>
                  <a:pt x="729" y="13"/>
                  <a:pt x="1021" y="0"/>
                  <a:pt x="1021" y="0"/>
                </a:cubicBezTo>
                <a:cubicBezTo>
                  <a:pt x="1057" y="109"/>
                  <a:pt x="1093" y="235"/>
                  <a:pt x="1148" y="336"/>
                </a:cubicBezTo>
                <a:cubicBezTo>
                  <a:pt x="1163" y="364"/>
                  <a:pt x="1193" y="383"/>
                  <a:pt x="1212" y="409"/>
                </a:cubicBezTo>
                <a:cubicBezTo>
                  <a:pt x="1215" y="424"/>
                  <a:pt x="1226" y="440"/>
                  <a:pt x="1221" y="455"/>
                </a:cubicBezTo>
                <a:cubicBezTo>
                  <a:pt x="1215" y="471"/>
                  <a:pt x="1198" y="481"/>
                  <a:pt x="1184" y="491"/>
                </a:cubicBezTo>
                <a:cubicBezTo>
                  <a:pt x="1145" y="520"/>
                  <a:pt x="1086" y="566"/>
                  <a:pt x="1039" y="582"/>
                </a:cubicBezTo>
                <a:cubicBezTo>
                  <a:pt x="921" y="552"/>
                  <a:pt x="1150" y="613"/>
                  <a:pt x="912" y="527"/>
                </a:cubicBezTo>
                <a:cubicBezTo>
                  <a:pt x="825" y="496"/>
                  <a:pt x="790" y="493"/>
                  <a:pt x="712" y="482"/>
                </a:cubicBezTo>
                <a:cubicBezTo>
                  <a:pt x="665" y="650"/>
                  <a:pt x="653" y="591"/>
                  <a:pt x="421" y="600"/>
                </a:cubicBezTo>
                <a:cubicBezTo>
                  <a:pt x="395" y="562"/>
                  <a:pt x="373" y="554"/>
                  <a:pt x="330" y="536"/>
                </a:cubicBezTo>
                <a:cubicBezTo>
                  <a:pt x="254" y="557"/>
                  <a:pt x="255" y="554"/>
                  <a:pt x="166" y="527"/>
                </a:cubicBezTo>
                <a:cubicBezTo>
                  <a:pt x="119" y="480"/>
                  <a:pt x="62" y="455"/>
                  <a:pt x="21" y="400"/>
                </a:cubicBezTo>
                <a:cubicBezTo>
                  <a:pt x="31" y="225"/>
                  <a:pt x="0" y="282"/>
                  <a:pt x="48" y="209"/>
                </a:cubicBezTo>
                <a:close/>
              </a:path>
            </a:pathLst>
          </a:custGeom>
          <a:solidFill>
            <a:schemeClr val="bg2">
              <a:lumMod val="40000"/>
              <a:lumOff val="60000"/>
            </a:schemeClr>
          </a:solidFill>
          <a:ln w="28575" cap="flat" cmpd="sng">
            <a:solidFill>
              <a:schemeClr val="tx1"/>
            </a:solidFill>
            <a:prstDash val="sysDot"/>
            <a:round/>
            <a:headEnd/>
            <a:tailEnd/>
          </a:ln>
        </p:spPr>
        <p:txBody>
          <a:bodyPr wrap="none" anchor="ctr"/>
          <a:lstStyle/>
          <a:p>
            <a:pPr>
              <a:defRPr/>
            </a:pPr>
            <a:endParaRPr lang="it-IT">
              <a:latin typeface="+mn-lt"/>
            </a:endParaRPr>
          </a:p>
        </p:txBody>
      </p:sp>
      <p:sp>
        <p:nvSpPr>
          <p:cNvPr id="16" name="Text Box 18"/>
          <p:cNvSpPr txBox="1">
            <a:spLocks noChangeArrowheads="1"/>
          </p:cNvSpPr>
          <p:nvPr/>
        </p:nvSpPr>
        <p:spPr bwMode="auto">
          <a:xfrm>
            <a:off x="522288" y="6026150"/>
            <a:ext cx="1249362" cy="523875"/>
          </a:xfrm>
          <a:prstGeom prst="rect">
            <a:avLst/>
          </a:prstGeom>
          <a:solidFill>
            <a:schemeClr val="bg2">
              <a:lumMod val="40000"/>
              <a:lumOff val="60000"/>
            </a:schemeClr>
          </a:solidFill>
          <a:ln>
            <a:noFill/>
          </a:ln>
          <a:effec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it-IT" altLang="it-IT" sz="1400" b="1" smtClean="0">
                <a:latin typeface="+mn-lt"/>
              </a:rPr>
              <a:t>Complessità</a:t>
            </a:r>
          </a:p>
          <a:p>
            <a:pPr algn="ctr">
              <a:spcBef>
                <a:spcPct val="0"/>
              </a:spcBef>
              <a:buFontTx/>
              <a:buNone/>
              <a:defRPr/>
            </a:pPr>
            <a:r>
              <a:rPr lang="it-IT" altLang="it-IT" sz="1400" b="1" smtClean="0">
                <a:latin typeface="+mn-lt"/>
              </a:rPr>
              <a:t>sociale</a:t>
            </a:r>
          </a:p>
        </p:txBody>
      </p:sp>
      <p:sp>
        <p:nvSpPr>
          <p:cNvPr id="17" name="CasellaDiTesto 6"/>
          <p:cNvSpPr txBox="1">
            <a:spLocks noChangeArrowheads="1"/>
          </p:cNvSpPr>
          <p:nvPr/>
        </p:nvSpPr>
        <p:spPr bwMode="auto">
          <a:xfrm>
            <a:off x="684213" y="1374775"/>
            <a:ext cx="36353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spcBef>
                <a:spcPct val="0"/>
              </a:spcBef>
              <a:buNone/>
              <a:defRPr/>
            </a:pPr>
            <a:r>
              <a:rPr lang="it-IT" altLang="it-IT" sz="2000" b="1" dirty="0" smtClean="0">
                <a:latin typeface="+mn-lt"/>
              </a:rPr>
              <a:t>Taylorismo, fordismo, burocrazia</a:t>
            </a:r>
          </a:p>
        </p:txBody>
      </p:sp>
      <p:cxnSp>
        <p:nvCxnSpPr>
          <p:cNvPr id="18" name="Connettore 2 17"/>
          <p:cNvCxnSpPr/>
          <p:nvPr/>
        </p:nvCxnSpPr>
        <p:spPr>
          <a:xfrm>
            <a:off x="4392613" y="404813"/>
            <a:ext cx="87312" cy="597535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flipV="1">
            <a:off x="1187450" y="3409950"/>
            <a:ext cx="6264275" cy="47625"/>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CasellaDiTesto 31"/>
          <p:cNvSpPr txBox="1">
            <a:spLocks noChangeArrowheads="1"/>
          </p:cNvSpPr>
          <p:nvPr/>
        </p:nvSpPr>
        <p:spPr bwMode="auto">
          <a:xfrm>
            <a:off x="536092" y="4255879"/>
            <a:ext cx="3797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lgn="ctr" eaLnBrk="1" hangingPunct="1">
              <a:spcBef>
                <a:spcPct val="0"/>
              </a:spcBef>
              <a:buNone/>
              <a:defRPr/>
            </a:pPr>
            <a:r>
              <a:rPr lang="it-IT" altLang="it-IT" sz="2000" b="1" dirty="0" smtClean="0">
                <a:latin typeface="+mn-lt"/>
              </a:rPr>
              <a:t>Relazioni sociali, conflitto, sindacalizzazione</a:t>
            </a:r>
          </a:p>
        </p:txBody>
      </p:sp>
      <p:sp>
        <p:nvSpPr>
          <p:cNvPr id="21" name="CasellaDiTesto 32"/>
          <p:cNvSpPr txBox="1">
            <a:spLocks noChangeArrowheads="1"/>
          </p:cNvSpPr>
          <p:nvPr/>
        </p:nvSpPr>
        <p:spPr bwMode="auto">
          <a:xfrm>
            <a:off x="5168888" y="1410677"/>
            <a:ext cx="36515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spcBef>
                <a:spcPct val="0"/>
              </a:spcBef>
              <a:buNone/>
              <a:defRPr/>
            </a:pPr>
            <a:r>
              <a:rPr lang="it-IT" altLang="it-IT" sz="2000" b="1" dirty="0" smtClean="0">
                <a:latin typeface="+mn-lt"/>
              </a:rPr>
              <a:t>Competitività , mercato</a:t>
            </a:r>
          </a:p>
        </p:txBody>
      </p:sp>
      <p:sp>
        <p:nvSpPr>
          <p:cNvPr id="22" name="Freccia in giù 21"/>
          <p:cNvSpPr/>
          <p:nvPr/>
        </p:nvSpPr>
        <p:spPr>
          <a:xfrm>
            <a:off x="1547813" y="2636912"/>
            <a:ext cx="2265362" cy="1368152"/>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smtClean="0">
                <a:solidFill>
                  <a:schemeClr val="tx1"/>
                </a:solidFill>
              </a:rPr>
              <a:t>1920 - 1980</a:t>
            </a:r>
            <a:endParaRPr lang="it-IT" b="1" dirty="0">
              <a:solidFill>
                <a:schemeClr val="tx1"/>
              </a:solidFill>
            </a:endParaRPr>
          </a:p>
        </p:txBody>
      </p:sp>
      <p:sp>
        <p:nvSpPr>
          <p:cNvPr id="23" name="Freccia a destra 22"/>
          <p:cNvSpPr/>
          <p:nvPr/>
        </p:nvSpPr>
        <p:spPr>
          <a:xfrm rot="19311304">
            <a:off x="3754008" y="2690018"/>
            <a:ext cx="1477962" cy="1638300"/>
          </a:xfrm>
          <a:prstGeom prs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smtClean="0">
                <a:solidFill>
                  <a:schemeClr val="tx1"/>
                </a:solidFill>
              </a:rPr>
              <a:t>1960 - 2000</a:t>
            </a:r>
            <a:endParaRPr lang="it-IT" b="1" dirty="0">
              <a:solidFill>
                <a:schemeClr val="tx1"/>
              </a:solidFill>
            </a:endParaRPr>
          </a:p>
        </p:txBody>
      </p:sp>
      <p:sp>
        <p:nvSpPr>
          <p:cNvPr id="24" name="CasellaDiTesto 23"/>
          <p:cNvSpPr txBox="1"/>
          <p:nvPr/>
        </p:nvSpPr>
        <p:spPr>
          <a:xfrm>
            <a:off x="5148065" y="4725144"/>
            <a:ext cx="3672408" cy="1015663"/>
          </a:xfrm>
          <a:prstGeom prst="rect">
            <a:avLst/>
          </a:prstGeom>
          <a:noFill/>
        </p:spPr>
        <p:txBody>
          <a:bodyPr wrap="square" rtlCol="0">
            <a:spAutoFit/>
          </a:bodyPr>
          <a:lstStyle/>
          <a:p>
            <a:pPr marL="342900" indent="-342900">
              <a:buFont typeface="Arial" panose="020B0604020202020204" pitchFamily="34" charset="0"/>
              <a:buChar char="•"/>
            </a:pPr>
            <a:r>
              <a:rPr lang="it-IT" sz="2000" b="1" dirty="0" smtClean="0"/>
              <a:t>Sfumarsi dei confini delle organizzazioni</a:t>
            </a:r>
          </a:p>
          <a:p>
            <a:pPr marL="342900" indent="-342900">
              <a:buFont typeface="Arial" panose="020B0604020202020204" pitchFamily="34" charset="0"/>
              <a:buChar char="•"/>
            </a:pPr>
            <a:r>
              <a:rPr lang="it-IT" sz="2000" b="1" dirty="0" smtClean="0"/>
              <a:t>Esplosione soggettività</a:t>
            </a:r>
            <a:endParaRPr lang="it-IT" sz="2000" b="1" dirty="0"/>
          </a:p>
        </p:txBody>
      </p:sp>
      <p:sp>
        <p:nvSpPr>
          <p:cNvPr id="25" name="Freccia in giù 24"/>
          <p:cNvSpPr/>
          <p:nvPr/>
        </p:nvSpPr>
        <p:spPr>
          <a:xfrm>
            <a:off x="5186288" y="2789311"/>
            <a:ext cx="1978000" cy="1466567"/>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smtClean="0">
                <a:solidFill>
                  <a:schemeClr val="tx1"/>
                </a:solidFill>
              </a:rPr>
              <a:t>2000  - ?</a:t>
            </a:r>
            <a:endParaRPr lang="it-IT" b="1" dirty="0">
              <a:solidFill>
                <a:schemeClr val="tx1"/>
              </a:solidFill>
            </a:endParaRPr>
          </a:p>
        </p:txBody>
      </p:sp>
    </p:spTree>
    <p:extLst>
      <p:ext uri="{BB962C8B-B14F-4D97-AF65-F5344CB8AC3E}">
        <p14:creationId xmlns:p14="http://schemas.microsoft.com/office/powerpoint/2010/main" val="3608022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t>XXI secolo: complessità del 4° tipo</a:t>
            </a:r>
            <a:endParaRPr lang="it-IT" b="1" dirty="0"/>
          </a:p>
        </p:txBody>
      </p:sp>
      <p:sp>
        <p:nvSpPr>
          <p:cNvPr id="3" name="Segnaposto contenuto 2"/>
          <p:cNvSpPr>
            <a:spLocks noGrp="1"/>
          </p:cNvSpPr>
          <p:nvPr>
            <p:ph idx="1"/>
          </p:nvPr>
        </p:nvSpPr>
        <p:spPr/>
        <p:txBody>
          <a:bodyPr>
            <a:normAutofit fontScale="92500" lnSpcReduction="20000"/>
          </a:bodyPr>
          <a:lstStyle/>
          <a:p>
            <a:r>
              <a:rPr lang="it-IT" dirty="0" smtClean="0"/>
              <a:t>Solo </a:t>
            </a:r>
            <a:r>
              <a:rPr lang="it-IT" dirty="0"/>
              <a:t>per una fase, si è </a:t>
            </a:r>
            <a:r>
              <a:rPr lang="it-IT" dirty="0" smtClean="0"/>
              <a:t>potuto </a:t>
            </a:r>
            <a:r>
              <a:rPr lang="it-IT" dirty="0"/>
              <a:t>affrontare in modo separato </a:t>
            </a:r>
            <a:r>
              <a:rPr lang="it-IT" dirty="0" smtClean="0"/>
              <a:t>i due </a:t>
            </a:r>
            <a:r>
              <a:rPr lang="it-IT" dirty="0"/>
              <a:t>ampliamenti di </a:t>
            </a:r>
            <a:r>
              <a:rPr lang="it-IT" dirty="0" smtClean="0"/>
              <a:t>orizzonte:</a:t>
            </a:r>
          </a:p>
          <a:p>
            <a:pPr lvl="1"/>
            <a:r>
              <a:rPr lang="it-IT" dirty="0" smtClean="0"/>
              <a:t>alla </a:t>
            </a:r>
            <a:r>
              <a:rPr lang="it-IT" dirty="0"/>
              <a:t>logica della relazione, della soggettività e della incombente conflittualità dei fini </a:t>
            </a:r>
            <a:endParaRPr lang="it-IT" dirty="0" smtClean="0"/>
          </a:p>
          <a:p>
            <a:pPr lvl="1"/>
            <a:r>
              <a:rPr lang="it-IT" dirty="0" smtClean="0"/>
              <a:t> alle dinamiche esterne</a:t>
            </a:r>
            <a:endParaRPr lang="it-IT" dirty="0"/>
          </a:p>
          <a:p>
            <a:r>
              <a:rPr lang="it-IT" dirty="0" smtClean="0"/>
              <a:t>Nel </a:t>
            </a:r>
            <a:r>
              <a:rPr lang="it-IT" dirty="0"/>
              <a:t>nuovo mondo del XXI secolo, </a:t>
            </a:r>
            <a:r>
              <a:rPr lang="it-IT" dirty="0" smtClean="0"/>
              <a:t>l</a:t>
            </a:r>
            <a:r>
              <a:rPr lang="it-IT" b="1" dirty="0" smtClean="0"/>
              <a:t>’organizzazione </a:t>
            </a:r>
            <a:r>
              <a:rPr lang="it-IT" b="1" dirty="0"/>
              <a:t>è ormai esposta sia alle dinamiche esterne ai propri confini sia alla forza della </a:t>
            </a:r>
            <a:r>
              <a:rPr lang="it-IT" b="1" dirty="0" smtClean="0"/>
              <a:t>soggettività</a:t>
            </a:r>
            <a:endParaRPr lang="it-IT" dirty="0"/>
          </a:p>
          <a:p>
            <a:r>
              <a:rPr lang="it-IT" dirty="0" smtClean="0"/>
              <a:t>Tale evidenza si </a:t>
            </a:r>
            <a:r>
              <a:rPr lang="it-IT" dirty="0"/>
              <a:t>manifesta a tre diversi livelli di analisi: </a:t>
            </a:r>
            <a:r>
              <a:rPr lang="it-IT" b="1" dirty="0"/>
              <a:t>dei macrosistemi, delle organizzazioni e delle pratiche di lavoro</a:t>
            </a:r>
            <a:r>
              <a:rPr lang="it-IT" dirty="0"/>
              <a:t>.</a:t>
            </a:r>
          </a:p>
          <a:p>
            <a:endParaRPr lang="it-IT" dirty="0"/>
          </a:p>
        </p:txBody>
      </p:sp>
    </p:spTree>
    <p:extLst>
      <p:ext uri="{BB962C8B-B14F-4D97-AF65-F5344CB8AC3E}">
        <p14:creationId xmlns:p14="http://schemas.microsoft.com/office/powerpoint/2010/main" val="2173876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457200" y="274638"/>
            <a:ext cx="8291264" cy="1282154"/>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b="1" smtClean="0"/>
              <a:t>XXI Secolo</a:t>
            </a:r>
            <a:r>
              <a:rPr lang="it-IT" smtClean="0"/>
              <a:t>: </a:t>
            </a:r>
            <a:r>
              <a:rPr lang="it-IT" sz="3600" b="1" smtClean="0"/>
              <a:t>2 fenomeni che spiazzano l’organizzazione come la conosciamo</a:t>
            </a:r>
            <a:endParaRPr lang="it-IT" sz="3600" b="1" dirty="0"/>
          </a:p>
        </p:txBody>
      </p:sp>
      <p:sp>
        <p:nvSpPr>
          <p:cNvPr id="5" name="Segnaposto contenuto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it-IT" smtClean="0"/>
          </a:p>
          <a:p>
            <a:r>
              <a:rPr lang="it-IT" smtClean="0"/>
              <a:t>Sfumarsi dei confini organizzativi</a:t>
            </a:r>
          </a:p>
          <a:p>
            <a:r>
              <a:rPr lang="it-IT" smtClean="0"/>
              <a:t>Esplosione della soggettività</a:t>
            </a:r>
          </a:p>
          <a:p>
            <a:pPr marL="0" indent="0">
              <a:buFont typeface="Arial" panose="020B0604020202020204" pitchFamily="34" charset="0"/>
              <a:buNone/>
            </a:pPr>
            <a:endParaRPr lang="it-IT" smtClean="0"/>
          </a:p>
          <a:p>
            <a:pPr marL="0" indent="0">
              <a:buFont typeface="Arial" panose="020B0604020202020204" pitchFamily="34" charset="0"/>
              <a:buNone/>
            </a:pPr>
            <a:r>
              <a:rPr lang="it-IT" sz="2600" i="1" smtClean="0"/>
              <a:t>La dove le tecnologie si incontrano con i comportamenti di molti, l’effetto è un grande incremento della complessità sociale, che alla fine significa arricchimento del ventaglio di obiettivi perseguibili dalle persone e grande esposizione delle organizzazioni alla divaricazione e divergenza dei fini. </a:t>
            </a:r>
          </a:p>
          <a:p>
            <a:endParaRPr lang="it-IT" smtClean="0"/>
          </a:p>
          <a:p>
            <a:endParaRPr lang="it-IT" dirty="0"/>
          </a:p>
        </p:txBody>
      </p:sp>
      <p:sp>
        <p:nvSpPr>
          <p:cNvPr id="6" name="Freccia in giù 5"/>
          <p:cNvSpPr/>
          <p:nvPr/>
        </p:nvSpPr>
        <p:spPr>
          <a:xfrm>
            <a:off x="2555776" y="3501008"/>
            <a:ext cx="3456384" cy="432048"/>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11445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b="1" dirty="0" smtClean="0">
                <a:solidFill>
                  <a:srgbClr val="FF0000"/>
                </a:solidFill>
              </a:rPr>
              <a:t>Mutamenti nei macrosistemi</a:t>
            </a:r>
            <a:endParaRPr lang="it-IT" sz="4000" b="1" dirty="0">
              <a:solidFill>
                <a:srgbClr val="FF0000"/>
              </a:solidFill>
            </a:endParaRPr>
          </a:p>
        </p:txBody>
      </p:sp>
      <p:sp>
        <p:nvSpPr>
          <p:cNvPr id="7" name="Segnaposto contenuto 6"/>
          <p:cNvSpPr>
            <a:spLocks noGrp="1"/>
          </p:cNvSpPr>
          <p:nvPr>
            <p:ph sz="half" idx="1"/>
          </p:nvPr>
        </p:nvSpPr>
        <p:spPr>
          <a:xfrm>
            <a:off x="4788024" y="1844824"/>
            <a:ext cx="4038600" cy="4525963"/>
          </a:xfrm>
        </p:spPr>
        <p:txBody>
          <a:bodyPr>
            <a:normAutofit fontScale="62500" lnSpcReduction="20000"/>
          </a:bodyPr>
          <a:lstStyle/>
          <a:p>
            <a:endParaRPr lang="it-IT" dirty="0" smtClean="0"/>
          </a:p>
          <a:p>
            <a:endParaRPr lang="it-IT" dirty="0"/>
          </a:p>
        </p:txBody>
      </p:sp>
      <p:sp>
        <p:nvSpPr>
          <p:cNvPr id="9" name="Segnaposto contenuto 8"/>
          <p:cNvSpPr>
            <a:spLocks noGrp="1"/>
          </p:cNvSpPr>
          <p:nvPr>
            <p:ph sz="half" idx="2"/>
          </p:nvPr>
        </p:nvSpPr>
        <p:spPr>
          <a:xfrm>
            <a:off x="611560" y="1628800"/>
            <a:ext cx="4320480" cy="4525963"/>
          </a:xfrm>
        </p:spPr>
        <p:txBody>
          <a:bodyPr>
            <a:normAutofit fontScale="62500" lnSpcReduction="20000"/>
          </a:bodyPr>
          <a:lstStyle/>
          <a:p>
            <a:r>
              <a:rPr lang="it-IT" b="1" dirty="0" smtClean="0"/>
              <a:t>Economia</a:t>
            </a:r>
          </a:p>
          <a:p>
            <a:pPr lvl="1"/>
            <a:r>
              <a:rPr lang="it-IT" dirty="0" smtClean="0"/>
              <a:t>Processi di globalizzazione</a:t>
            </a:r>
          </a:p>
          <a:p>
            <a:pPr lvl="1"/>
            <a:r>
              <a:rPr lang="it-IT" dirty="0" smtClean="0"/>
              <a:t>Finanziarizzazione dell’economia</a:t>
            </a:r>
          </a:p>
          <a:p>
            <a:pPr lvl="1"/>
            <a:r>
              <a:rPr lang="it-IT" dirty="0" smtClean="0"/>
              <a:t>Spinta delle tecnologie digitali</a:t>
            </a:r>
          </a:p>
          <a:p>
            <a:pPr lvl="1"/>
            <a:r>
              <a:rPr lang="it-IT" dirty="0" err="1" smtClean="0"/>
              <a:t>Sharing</a:t>
            </a:r>
            <a:r>
              <a:rPr lang="it-IT" dirty="0" smtClean="0"/>
              <a:t> Economy: piattaforme digitali</a:t>
            </a:r>
          </a:p>
          <a:p>
            <a:r>
              <a:rPr lang="it-IT" b="1" dirty="0" smtClean="0"/>
              <a:t>Scienza &amp; Tecnologia</a:t>
            </a:r>
          </a:p>
          <a:p>
            <a:pPr lvl="1"/>
            <a:r>
              <a:rPr lang="it-IT" dirty="0" smtClean="0"/>
              <a:t>Open Science</a:t>
            </a:r>
          </a:p>
          <a:p>
            <a:pPr lvl="1"/>
            <a:r>
              <a:rPr lang="it-IT" dirty="0" smtClean="0"/>
              <a:t>Open </a:t>
            </a:r>
            <a:r>
              <a:rPr lang="it-IT" dirty="0" err="1" smtClean="0"/>
              <a:t>Research</a:t>
            </a:r>
            <a:endParaRPr lang="it-IT" dirty="0" smtClean="0"/>
          </a:p>
          <a:p>
            <a:pPr lvl="1"/>
            <a:r>
              <a:rPr lang="it-IT" dirty="0" smtClean="0"/>
              <a:t>Open </a:t>
            </a:r>
            <a:r>
              <a:rPr lang="it-IT" dirty="0" err="1" smtClean="0"/>
              <a:t>innovation</a:t>
            </a:r>
            <a:endParaRPr lang="it-IT" dirty="0"/>
          </a:p>
          <a:p>
            <a:r>
              <a:rPr lang="it-IT" b="1" dirty="0" smtClean="0"/>
              <a:t>Società </a:t>
            </a:r>
          </a:p>
          <a:p>
            <a:pPr lvl="1"/>
            <a:r>
              <a:rPr lang="it-IT" dirty="0" smtClean="0"/>
              <a:t>Liquidità</a:t>
            </a:r>
          </a:p>
          <a:p>
            <a:pPr lvl="1"/>
            <a:r>
              <a:rPr lang="it-IT" dirty="0"/>
              <a:t>Esplosione della soggettività</a:t>
            </a:r>
          </a:p>
          <a:p>
            <a:r>
              <a:rPr lang="it-IT" b="1" dirty="0" smtClean="0"/>
              <a:t>Istituzioni </a:t>
            </a:r>
          </a:p>
          <a:p>
            <a:pPr lvl="1"/>
            <a:r>
              <a:rPr lang="it-IT" dirty="0" smtClean="0"/>
              <a:t>Leggi e regole</a:t>
            </a:r>
          </a:p>
          <a:p>
            <a:pPr lvl="1"/>
            <a:r>
              <a:rPr lang="it-IT" dirty="0" smtClean="0"/>
              <a:t>Standard tecnici</a:t>
            </a:r>
          </a:p>
          <a:p>
            <a:pPr lvl="1"/>
            <a:r>
              <a:rPr lang="it-IT" dirty="0" smtClean="0"/>
              <a:t>Soft </a:t>
            </a:r>
            <a:r>
              <a:rPr lang="it-IT" dirty="0" err="1" smtClean="0"/>
              <a:t>Laws</a:t>
            </a:r>
            <a:endParaRPr lang="it-IT" dirty="0" smtClean="0"/>
          </a:p>
          <a:p>
            <a:pPr lvl="1"/>
            <a:r>
              <a:rPr lang="it-IT" dirty="0" smtClean="0"/>
              <a:t>Audit society</a:t>
            </a:r>
          </a:p>
          <a:p>
            <a:pPr lvl="1"/>
            <a:r>
              <a:rPr lang="it-IT" dirty="0" err="1" smtClean="0"/>
              <a:t>Governance</a:t>
            </a:r>
            <a:r>
              <a:rPr lang="it-IT" dirty="0" smtClean="0"/>
              <a:t> esterna</a:t>
            </a:r>
          </a:p>
          <a:p>
            <a:pPr marL="914400" lvl="2" indent="0">
              <a:buNone/>
            </a:pPr>
            <a:endParaRPr lang="it-IT" dirty="0" smtClean="0"/>
          </a:p>
          <a:p>
            <a:pPr marL="457200" lvl="1" indent="0">
              <a:buNone/>
            </a:pPr>
            <a:endParaRPr lang="it-IT" dirty="0"/>
          </a:p>
        </p:txBody>
      </p:sp>
      <p:sp>
        <p:nvSpPr>
          <p:cNvPr id="4" name="Freccia a destra 3"/>
          <p:cNvSpPr/>
          <p:nvPr/>
        </p:nvSpPr>
        <p:spPr>
          <a:xfrm>
            <a:off x="4355976" y="1988840"/>
            <a:ext cx="1152128" cy="4032448"/>
          </a:xfrm>
          <a:prstGeom prst="rightArrow">
            <a:avLst>
              <a:gd name="adj1" fmla="val 50000"/>
              <a:gd name="adj2" fmla="val 47412"/>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5724128" y="3212976"/>
            <a:ext cx="2952328" cy="1477328"/>
          </a:xfrm>
          <a:prstGeom prst="rect">
            <a:avLst/>
          </a:prstGeom>
          <a:noFill/>
        </p:spPr>
        <p:txBody>
          <a:bodyPr wrap="square" rtlCol="0">
            <a:spAutoFit/>
          </a:bodyPr>
          <a:lstStyle/>
          <a:p>
            <a:r>
              <a:rPr lang="it-IT" dirty="0" smtClean="0"/>
              <a:t>Pressioni dall’alto e dal basso che complicano la relazione fra fini e mezzi e tra intenti dichiarati e comportamenti praticati</a:t>
            </a:r>
            <a:endParaRPr lang="it-IT" dirty="0"/>
          </a:p>
        </p:txBody>
      </p:sp>
    </p:spTree>
    <p:extLst>
      <p:ext uri="{BB962C8B-B14F-4D97-AF65-F5344CB8AC3E}">
        <p14:creationId xmlns:p14="http://schemas.microsoft.com/office/powerpoint/2010/main" val="3762696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274638"/>
            <a:ext cx="8640960" cy="1143000"/>
          </a:xfrm>
        </p:spPr>
        <p:txBody>
          <a:bodyPr>
            <a:normAutofit/>
          </a:bodyPr>
          <a:lstStyle/>
          <a:p>
            <a:r>
              <a:rPr lang="it-IT" b="1" dirty="0" smtClean="0">
                <a:solidFill>
                  <a:srgbClr val="FF0000"/>
                </a:solidFill>
              </a:rPr>
              <a:t>Mutamenti </a:t>
            </a:r>
            <a:r>
              <a:rPr lang="it-IT" b="1" dirty="0">
                <a:solidFill>
                  <a:srgbClr val="FF0000"/>
                </a:solidFill>
              </a:rPr>
              <a:t>n</a:t>
            </a:r>
            <a:r>
              <a:rPr lang="it-IT" b="1" dirty="0" smtClean="0">
                <a:solidFill>
                  <a:srgbClr val="FF0000"/>
                </a:solidFill>
              </a:rPr>
              <a:t>elle organizzazioni</a:t>
            </a:r>
            <a:endParaRPr lang="it-IT" b="1" dirty="0">
              <a:solidFill>
                <a:srgbClr val="FF0000"/>
              </a:solidFill>
            </a:endParaRPr>
          </a:p>
        </p:txBody>
      </p:sp>
      <p:sp>
        <p:nvSpPr>
          <p:cNvPr id="3" name="Segnaposto contenuto 2"/>
          <p:cNvSpPr>
            <a:spLocks noGrp="1"/>
          </p:cNvSpPr>
          <p:nvPr>
            <p:ph sz="half" idx="1"/>
          </p:nvPr>
        </p:nvSpPr>
        <p:spPr>
          <a:xfrm>
            <a:off x="179512" y="1600200"/>
            <a:ext cx="3744416" cy="4525963"/>
          </a:xfrm>
        </p:spPr>
        <p:txBody>
          <a:bodyPr>
            <a:noAutofit/>
          </a:bodyPr>
          <a:lstStyle/>
          <a:p>
            <a:r>
              <a:rPr lang="it-IT" sz="1800" dirty="0" smtClean="0"/>
              <a:t>Liquidità organizzativa</a:t>
            </a:r>
          </a:p>
          <a:p>
            <a:pPr lvl="1"/>
            <a:r>
              <a:rPr lang="it-IT" sz="1800" dirty="0" smtClean="0"/>
              <a:t>Fluidità</a:t>
            </a:r>
          </a:p>
          <a:p>
            <a:pPr lvl="1"/>
            <a:r>
              <a:rPr lang="it-IT" sz="1800" dirty="0" smtClean="0"/>
              <a:t>Accorciamento orizzonti</a:t>
            </a:r>
          </a:p>
          <a:p>
            <a:pPr lvl="1"/>
            <a:r>
              <a:rPr lang="it-IT" sz="1800" dirty="0" smtClean="0"/>
              <a:t>Reversibilità delle scelte</a:t>
            </a:r>
          </a:p>
          <a:p>
            <a:r>
              <a:rPr lang="it-IT" sz="1800" dirty="0" err="1" smtClean="0"/>
              <a:t>Mercatizzazione</a:t>
            </a:r>
            <a:endParaRPr lang="it-IT" sz="1800" dirty="0" smtClean="0"/>
          </a:p>
          <a:p>
            <a:pPr lvl="1"/>
            <a:r>
              <a:rPr lang="it-IT" sz="1800" dirty="0" smtClean="0"/>
              <a:t>Glass Cage</a:t>
            </a:r>
          </a:p>
          <a:p>
            <a:pPr lvl="1"/>
            <a:r>
              <a:rPr lang="it-IT" sz="1800" dirty="0" smtClean="0"/>
              <a:t>Immagine &amp; Comunicazione</a:t>
            </a:r>
          </a:p>
          <a:p>
            <a:pPr lvl="1"/>
            <a:r>
              <a:rPr lang="it-IT" sz="1800" dirty="0" smtClean="0"/>
              <a:t>Business model aperti al mercato</a:t>
            </a:r>
          </a:p>
          <a:p>
            <a:r>
              <a:rPr lang="it-IT" sz="1800" dirty="0" smtClean="0"/>
              <a:t>Nuove forme organizzative</a:t>
            </a:r>
          </a:p>
          <a:p>
            <a:pPr lvl="1"/>
            <a:r>
              <a:rPr lang="it-IT" sz="1800" dirty="0" smtClean="0"/>
              <a:t>Manager senza «dipendenti»</a:t>
            </a:r>
          </a:p>
          <a:p>
            <a:pPr lvl="1"/>
            <a:r>
              <a:rPr lang="it-IT" sz="1800" dirty="0" smtClean="0"/>
              <a:t>De-</a:t>
            </a:r>
            <a:r>
              <a:rPr lang="it-IT" sz="1800" dirty="0" err="1" smtClean="0"/>
              <a:t>territorializzazione</a:t>
            </a:r>
            <a:endParaRPr lang="it-IT" sz="1800" dirty="0" smtClean="0"/>
          </a:p>
          <a:p>
            <a:pPr lvl="1"/>
            <a:r>
              <a:rPr lang="it-IT" sz="1800" dirty="0" smtClean="0"/>
              <a:t>Spazio per nuove soggettività (</a:t>
            </a:r>
            <a:r>
              <a:rPr lang="it-IT" sz="1800" dirty="0" err="1" smtClean="0"/>
              <a:t>whistleblowers</a:t>
            </a:r>
            <a:r>
              <a:rPr lang="it-IT" sz="1800" dirty="0" smtClean="0"/>
              <a:t> …)</a:t>
            </a:r>
            <a:endParaRPr lang="it-IT" sz="1800" dirty="0"/>
          </a:p>
        </p:txBody>
      </p:sp>
      <p:sp>
        <p:nvSpPr>
          <p:cNvPr id="6" name="Freccia a destra 5"/>
          <p:cNvSpPr/>
          <p:nvPr/>
        </p:nvSpPr>
        <p:spPr>
          <a:xfrm>
            <a:off x="3995936" y="1988840"/>
            <a:ext cx="1152128" cy="4032448"/>
          </a:xfrm>
          <a:prstGeom prst="rightArrow">
            <a:avLst>
              <a:gd name="adj1" fmla="val 50000"/>
              <a:gd name="adj2" fmla="val 47412"/>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5508104" y="3526970"/>
            <a:ext cx="3096344" cy="923330"/>
          </a:xfrm>
          <a:prstGeom prst="rect">
            <a:avLst/>
          </a:prstGeom>
          <a:noFill/>
        </p:spPr>
        <p:txBody>
          <a:bodyPr wrap="square" rtlCol="0">
            <a:spAutoFit/>
          </a:bodyPr>
          <a:lstStyle/>
          <a:p>
            <a:r>
              <a:rPr lang="it-IT" dirty="0" smtClean="0"/>
              <a:t>Il mercato penetra nelle organizzazioni:  dalla </a:t>
            </a:r>
            <a:r>
              <a:rPr lang="it-IT" dirty="0" err="1" smtClean="0"/>
              <a:t>Iron</a:t>
            </a:r>
            <a:r>
              <a:rPr lang="it-IT" dirty="0" smtClean="0"/>
              <a:t> Cage alla Glass Cage</a:t>
            </a:r>
            <a:endParaRPr lang="it-IT" dirty="0"/>
          </a:p>
        </p:txBody>
      </p:sp>
    </p:spTree>
    <p:extLst>
      <p:ext uri="{BB962C8B-B14F-4D97-AF65-F5344CB8AC3E}">
        <p14:creationId xmlns:p14="http://schemas.microsoft.com/office/powerpoint/2010/main" val="689857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138" y="842665"/>
            <a:ext cx="7450137" cy="575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1403648" y="57398"/>
            <a:ext cx="7056784" cy="1200329"/>
          </a:xfrm>
          <a:prstGeom prst="rect">
            <a:avLst/>
          </a:prstGeom>
          <a:noFill/>
        </p:spPr>
        <p:txBody>
          <a:bodyPr wrap="square" rtlCol="0">
            <a:spAutoFit/>
          </a:bodyPr>
          <a:lstStyle/>
          <a:p>
            <a:pPr algn="ctr"/>
            <a:r>
              <a:rPr lang="it-IT" sz="2400" i="1" dirty="0" smtClean="0"/>
              <a:t>L’evoluzione </a:t>
            </a:r>
            <a:r>
              <a:rPr lang="it-IT" sz="2400" i="1" dirty="0" smtClean="0"/>
              <a:t>delle Teorie dell’Organizzazione attraverso le dimensioni della complessità</a:t>
            </a:r>
            <a:r>
              <a:rPr lang="it-IT" sz="2400" dirty="0" smtClean="0"/>
              <a:t> </a:t>
            </a:r>
            <a:endParaRPr lang="it-IT" sz="2400" dirty="0"/>
          </a:p>
          <a:p>
            <a:pPr algn="ctr"/>
            <a:endParaRPr lang="it-IT" sz="2400" dirty="0"/>
          </a:p>
        </p:txBody>
      </p:sp>
    </p:spTree>
    <p:extLst>
      <p:ext uri="{BB962C8B-B14F-4D97-AF65-F5344CB8AC3E}">
        <p14:creationId xmlns:p14="http://schemas.microsoft.com/office/powerpoint/2010/main" val="2500728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grebora\Pictures\MP Navigator EX\2016_03_03\Immagin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01159"/>
            <a:ext cx="9252519" cy="6733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2266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229600" cy="1143000"/>
          </a:xfrm>
        </p:spPr>
        <p:txBody>
          <a:bodyPr>
            <a:normAutofit/>
          </a:bodyPr>
          <a:lstStyle/>
          <a:p>
            <a:r>
              <a:rPr lang="it-IT" sz="4000" b="1" dirty="0" smtClean="0">
                <a:solidFill>
                  <a:srgbClr val="FF0000"/>
                </a:solidFill>
              </a:rPr>
              <a:t>Mutamenti </a:t>
            </a:r>
            <a:r>
              <a:rPr lang="it-IT" sz="4000" b="1" dirty="0">
                <a:solidFill>
                  <a:srgbClr val="FF0000"/>
                </a:solidFill>
              </a:rPr>
              <a:t>n</a:t>
            </a:r>
            <a:r>
              <a:rPr lang="it-IT" sz="4000" b="1" dirty="0" smtClean="0">
                <a:solidFill>
                  <a:srgbClr val="FF0000"/>
                </a:solidFill>
              </a:rPr>
              <a:t>el lavoro</a:t>
            </a:r>
            <a:endParaRPr lang="it-IT" sz="4000" b="1" dirty="0">
              <a:solidFill>
                <a:srgbClr val="FF0000"/>
              </a:solidFill>
            </a:endParaRPr>
          </a:p>
        </p:txBody>
      </p:sp>
      <p:sp>
        <p:nvSpPr>
          <p:cNvPr id="3" name="Segnaposto contenuto 2"/>
          <p:cNvSpPr>
            <a:spLocks noGrp="1"/>
          </p:cNvSpPr>
          <p:nvPr>
            <p:ph sz="half" idx="1"/>
          </p:nvPr>
        </p:nvSpPr>
        <p:spPr>
          <a:xfrm>
            <a:off x="35496" y="1210444"/>
            <a:ext cx="4104456" cy="5589240"/>
          </a:xfrm>
        </p:spPr>
        <p:txBody>
          <a:bodyPr>
            <a:noAutofit/>
          </a:bodyPr>
          <a:lstStyle/>
          <a:p>
            <a:r>
              <a:rPr lang="it-IT" sz="1600" b="1" dirty="0" smtClean="0"/>
              <a:t>Redditi</a:t>
            </a:r>
          </a:p>
          <a:p>
            <a:pPr lvl="1"/>
            <a:r>
              <a:rPr lang="it-IT" sz="1600" dirty="0" smtClean="0"/>
              <a:t>Erosione quota  dei redditi da lavoro</a:t>
            </a:r>
          </a:p>
          <a:p>
            <a:pPr lvl="1"/>
            <a:r>
              <a:rPr lang="it-IT" sz="1600" dirty="0" smtClean="0"/>
              <a:t>Crescita delle disuguaglianza</a:t>
            </a:r>
          </a:p>
          <a:p>
            <a:pPr lvl="1"/>
            <a:r>
              <a:rPr lang="it-IT" sz="1600" dirty="0" smtClean="0"/>
              <a:t>Differenze salariali interne alla FL</a:t>
            </a:r>
          </a:p>
          <a:p>
            <a:r>
              <a:rPr lang="it-IT" sz="1600" b="1" dirty="0" smtClean="0"/>
              <a:t>Struttura dell’occupazione</a:t>
            </a:r>
          </a:p>
          <a:p>
            <a:pPr lvl="1"/>
            <a:r>
              <a:rPr lang="it-IT" sz="1600" dirty="0" smtClean="0"/>
              <a:t>80% nei servizi</a:t>
            </a:r>
          </a:p>
          <a:p>
            <a:pPr lvl="1"/>
            <a:r>
              <a:rPr lang="it-IT" sz="1600" dirty="0" smtClean="0"/>
              <a:t>18% manifattura</a:t>
            </a:r>
          </a:p>
          <a:p>
            <a:r>
              <a:rPr lang="it-IT" sz="1600" b="1" dirty="0" smtClean="0"/>
              <a:t>Rapporto di lavoro</a:t>
            </a:r>
          </a:p>
          <a:p>
            <a:pPr lvl="1"/>
            <a:r>
              <a:rPr lang="it-IT" sz="1600" dirty="0" smtClean="0"/>
              <a:t>Differenziazione condizioni</a:t>
            </a:r>
          </a:p>
          <a:p>
            <a:pPr lvl="1"/>
            <a:r>
              <a:rPr lang="it-IT" sz="1600" dirty="0" smtClean="0"/>
              <a:t>Indebolimento connessioni tra organizzazione e lavoratori</a:t>
            </a:r>
          </a:p>
          <a:p>
            <a:pPr lvl="1"/>
            <a:r>
              <a:rPr lang="it-IT" sz="1600" dirty="0" smtClean="0"/>
              <a:t>Crescita lavoro atipico</a:t>
            </a:r>
          </a:p>
          <a:p>
            <a:r>
              <a:rPr lang="it-IT" sz="1600" b="1" dirty="0" smtClean="0"/>
              <a:t>Contenuto dei compiti</a:t>
            </a:r>
          </a:p>
          <a:p>
            <a:pPr lvl="1"/>
            <a:r>
              <a:rPr lang="it-IT" sz="1600" dirty="0" smtClean="0"/>
              <a:t>Rilievo abilità interpersonali</a:t>
            </a:r>
          </a:p>
          <a:p>
            <a:pPr lvl="1"/>
            <a:r>
              <a:rPr lang="it-IT" sz="1600" dirty="0" smtClean="0"/>
              <a:t>Mestieri cancellati dalle tecnologie</a:t>
            </a:r>
          </a:p>
          <a:p>
            <a:pPr lvl="1"/>
            <a:r>
              <a:rPr lang="it-IT" sz="1600" dirty="0" smtClean="0"/>
              <a:t>Nuovi mestieri emergenti</a:t>
            </a:r>
          </a:p>
          <a:p>
            <a:pPr lvl="1"/>
            <a:r>
              <a:rPr lang="it-IT" sz="1600" dirty="0" smtClean="0"/>
              <a:t>Proattività,  extra </a:t>
            </a:r>
            <a:r>
              <a:rPr lang="it-IT" sz="1600" dirty="0" err="1" smtClean="0"/>
              <a:t>role</a:t>
            </a:r>
            <a:r>
              <a:rPr lang="it-IT" sz="1600" dirty="0" smtClean="0"/>
              <a:t> </a:t>
            </a:r>
            <a:r>
              <a:rPr lang="it-IT" sz="1600" dirty="0" err="1" smtClean="0"/>
              <a:t>behaviour</a:t>
            </a:r>
            <a:endParaRPr lang="it-IT" sz="1600" dirty="0" smtClean="0"/>
          </a:p>
          <a:p>
            <a:pPr lvl="1"/>
            <a:r>
              <a:rPr lang="it-IT" sz="1600" dirty="0" smtClean="0"/>
              <a:t>Nuove generazioni «nativi digitali»</a:t>
            </a:r>
          </a:p>
          <a:p>
            <a:pPr lvl="1"/>
            <a:r>
              <a:rPr lang="it-IT" sz="1600" dirty="0" smtClean="0"/>
              <a:t>Differenziazione aspettative lavoratori</a:t>
            </a:r>
          </a:p>
          <a:p>
            <a:pPr lvl="1"/>
            <a:endParaRPr lang="it-IT" sz="1600" dirty="0" smtClean="0"/>
          </a:p>
          <a:p>
            <a:pPr lvl="1"/>
            <a:endParaRPr lang="it-IT" sz="1600" dirty="0"/>
          </a:p>
        </p:txBody>
      </p:sp>
      <p:sp>
        <p:nvSpPr>
          <p:cNvPr id="6" name="Freccia a destra 5"/>
          <p:cNvSpPr/>
          <p:nvPr/>
        </p:nvSpPr>
        <p:spPr>
          <a:xfrm>
            <a:off x="4139952" y="1988840"/>
            <a:ext cx="1152128" cy="4032448"/>
          </a:xfrm>
          <a:prstGeom prst="rightArrow">
            <a:avLst>
              <a:gd name="adj1" fmla="val 50000"/>
              <a:gd name="adj2" fmla="val 47412"/>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5508104" y="2924944"/>
            <a:ext cx="3456383" cy="1477328"/>
          </a:xfrm>
          <a:prstGeom prst="rect">
            <a:avLst/>
          </a:prstGeom>
          <a:noFill/>
        </p:spPr>
        <p:txBody>
          <a:bodyPr wrap="square" rtlCol="0">
            <a:spAutoFit/>
          </a:bodyPr>
          <a:lstStyle/>
          <a:p>
            <a:r>
              <a:rPr lang="it-IT" dirty="0" smtClean="0"/>
              <a:t>Processi adattivi di aggiustamento, personalizzazione dei compiti, negoziazione anche informale di contenuti e risultati, connessioni e relazioni pervasive </a:t>
            </a:r>
            <a:endParaRPr lang="it-IT" dirty="0"/>
          </a:p>
        </p:txBody>
      </p:sp>
    </p:spTree>
    <p:extLst>
      <p:ext uri="{BB962C8B-B14F-4D97-AF65-F5344CB8AC3E}">
        <p14:creationId xmlns:p14="http://schemas.microsoft.com/office/powerpoint/2010/main" val="8276530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mtClean="0"/>
              <a:t>Disciplina e controllo nel lavoro</a:t>
            </a:r>
            <a:br>
              <a:rPr lang="it-IT" smtClean="0"/>
            </a:br>
            <a:endParaRPr lang="it-IT" dirty="0"/>
          </a:p>
        </p:txBody>
      </p:sp>
      <p:sp>
        <p:nvSpPr>
          <p:cNvPr id="3" name="Segnaposto contenuto 2"/>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smtClean="0"/>
              <a:t>Controlli più sottili, pervasivi, e invasivi, che non vincolano, ma definiscono una persona</a:t>
            </a:r>
          </a:p>
          <a:p>
            <a:r>
              <a:rPr lang="it-IT" smtClean="0"/>
              <a:t>Operano attraverso linguaggio, labeling, classificazione, invisibili ma inflessibili</a:t>
            </a:r>
          </a:p>
          <a:p>
            <a:r>
              <a:rPr lang="it-IT" smtClean="0"/>
              <a:t>Culturali/ideologici, strutturali, tecnologici, spaziali</a:t>
            </a:r>
            <a:endParaRPr lang="it-IT" dirty="0"/>
          </a:p>
        </p:txBody>
      </p:sp>
    </p:spTree>
    <p:extLst>
      <p:ext uri="{BB962C8B-B14F-4D97-AF65-F5344CB8AC3E}">
        <p14:creationId xmlns:p14="http://schemas.microsoft.com/office/powerpoint/2010/main" val="23486655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457200" y="274638"/>
            <a:ext cx="8229600" cy="1143000"/>
          </a:xfrm>
          <a:prstGeom prst="rect">
            <a:avLst/>
          </a:prstGeom>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700" b="1" dirty="0" smtClean="0"/>
              <a:t/>
            </a:r>
            <a:br>
              <a:rPr lang="it-IT" sz="2700" b="1" dirty="0" smtClean="0"/>
            </a:br>
            <a:r>
              <a:rPr lang="it-IT" sz="6200" b="1" dirty="0" smtClean="0"/>
              <a:t/>
            </a:r>
            <a:br>
              <a:rPr lang="it-IT" sz="6200" b="1" dirty="0" smtClean="0"/>
            </a:br>
            <a:r>
              <a:rPr lang="it-IT" sz="12800" b="1" dirty="0" smtClean="0"/>
              <a:t>Da sfide aperte ad atti </a:t>
            </a:r>
            <a:r>
              <a:rPr lang="it-IT" sz="12800" b="1" dirty="0"/>
              <a:t>di autonomia</a:t>
            </a:r>
            <a:r>
              <a:rPr lang="it-IT" sz="12800" dirty="0"/>
              <a:t/>
            </a:r>
            <a:br>
              <a:rPr lang="it-IT" sz="12800" dirty="0"/>
            </a:br>
            <a:r>
              <a:rPr lang="it-IT" sz="12800" b="1" dirty="0" smtClean="0"/>
              <a:t>a più sottili e sfumati e meno prevedibili</a:t>
            </a:r>
            <a:endParaRPr lang="it-IT" sz="12800" dirty="0"/>
          </a:p>
        </p:txBody>
      </p:sp>
      <p:sp>
        <p:nvSpPr>
          <p:cNvPr id="3" name="Segnaposto contenuto 2"/>
          <p:cNvSpPr txBox="1">
            <a:spLocks/>
          </p:cNvSpPr>
          <p:nvPr/>
        </p:nvSpPr>
        <p:spPr>
          <a:xfrm>
            <a:off x="457200" y="1600200"/>
            <a:ext cx="8229600" cy="4525963"/>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dirty="0" smtClean="0"/>
              <a:t>Ricerca di spazi riparati dalla continua esposizione o, almeno,  solo semi-visibili dal punto di vista del potere </a:t>
            </a:r>
          </a:p>
          <a:p>
            <a:r>
              <a:rPr lang="it-IT" dirty="0" smtClean="0"/>
              <a:t>nuove forme di intrappolamento e opposizione dopo la rimozione della gabbia di ferro della razionalità e dello sferragliare delle sue sbarre </a:t>
            </a:r>
          </a:p>
          <a:p>
            <a:r>
              <a:rPr lang="it-IT" dirty="0" smtClean="0"/>
              <a:t>una recinzione caratterizzata da esposizione all’occhio del consumatore, del collega, del manager, non  così rigida come quella della burocrazia, ma  più grande ambiguità e ironia, propria forse di una gabbia di vetro</a:t>
            </a:r>
            <a:endParaRPr lang="it-IT" dirty="0"/>
          </a:p>
        </p:txBody>
      </p:sp>
    </p:spTree>
    <p:extLst>
      <p:ext uri="{BB962C8B-B14F-4D97-AF65-F5344CB8AC3E}">
        <p14:creationId xmlns:p14="http://schemas.microsoft.com/office/powerpoint/2010/main" val="20187252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3778"/>
            <a:ext cx="8147248" cy="1877070"/>
          </a:xfrm>
        </p:spPr>
        <p:txBody>
          <a:bodyPr>
            <a:normAutofit fontScale="90000"/>
          </a:bodyPr>
          <a:lstStyle/>
          <a:p>
            <a:r>
              <a:rPr lang="it-IT" b="1" dirty="0" smtClean="0"/>
              <a:t>Oltre il Novecento: </a:t>
            </a:r>
            <a:br>
              <a:rPr lang="it-IT" b="1" dirty="0" smtClean="0"/>
            </a:br>
            <a:r>
              <a:rPr lang="it-IT" sz="3600" dirty="0" smtClean="0"/>
              <a:t>nel campo aperto della complessità </a:t>
            </a:r>
            <a:r>
              <a:rPr lang="it-IT" sz="3200" dirty="0" smtClean="0"/>
              <a:t>nella </a:t>
            </a:r>
            <a:r>
              <a:rPr lang="it-IT" sz="3200" dirty="0"/>
              <a:t>sua ricchezza di aspetti tecnici, sociali, strategici e politici</a:t>
            </a:r>
            <a:br>
              <a:rPr lang="it-IT" sz="3200" dirty="0"/>
            </a:br>
            <a:endParaRPr lang="it-IT" sz="3600" dirty="0"/>
          </a:p>
        </p:txBody>
      </p:sp>
      <p:sp>
        <p:nvSpPr>
          <p:cNvPr id="3" name="Segnaposto contenuto 2"/>
          <p:cNvSpPr>
            <a:spLocks noGrp="1"/>
          </p:cNvSpPr>
          <p:nvPr>
            <p:ph idx="1"/>
          </p:nvPr>
        </p:nvSpPr>
        <p:spPr>
          <a:xfrm>
            <a:off x="539552" y="2132856"/>
            <a:ext cx="8229600" cy="4525963"/>
          </a:xfrm>
        </p:spPr>
        <p:txBody>
          <a:bodyPr>
            <a:normAutofit/>
          </a:bodyPr>
          <a:lstStyle/>
          <a:p>
            <a:r>
              <a:rPr lang="it-IT" b="1" dirty="0" smtClean="0"/>
              <a:t>Ricerca </a:t>
            </a:r>
            <a:r>
              <a:rPr lang="it-IT" b="1" dirty="0"/>
              <a:t>di ordine e accettazione del disordine nell’evoluzione delle teorie e delle pratiche </a:t>
            </a:r>
            <a:r>
              <a:rPr lang="it-IT" b="1" dirty="0" smtClean="0"/>
              <a:t>dell’organizzazione</a:t>
            </a:r>
            <a:endParaRPr lang="it-IT" dirty="0"/>
          </a:p>
          <a:p>
            <a:r>
              <a:rPr lang="it-IT" b="1" dirty="0" smtClean="0"/>
              <a:t>Livello </a:t>
            </a:r>
            <a:r>
              <a:rPr lang="it-IT" b="1" dirty="0"/>
              <a:t>di analisi macro e micro e carattere pianificato o emergente come criteri per rappresentare i principali approcci teorici all’organizzazione </a:t>
            </a:r>
            <a:endParaRPr lang="it-IT" b="1" dirty="0" smtClean="0"/>
          </a:p>
          <a:p>
            <a:endParaRPr lang="it-IT" dirty="0"/>
          </a:p>
        </p:txBody>
      </p:sp>
    </p:spTree>
    <p:extLst>
      <p:ext uri="{BB962C8B-B14F-4D97-AF65-F5344CB8AC3E}">
        <p14:creationId xmlns:p14="http://schemas.microsoft.com/office/powerpoint/2010/main" val="33724568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3" name="Oggetto 2"/>
          <p:cNvGraphicFramePr>
            <a:graphicFrameLocks noChangeAspect="1"/>
          </p:cNvGraphicFramePr>
          <p:nvPr>
            <p:extLst>
              <p:ext uri="{D42A27DB-BD31-4B8C-83A1-F6EECF244321}">
                <p14:modId xmlns:p14="http://schemas.microsoft.com/office/powerpoint/2010/main" val="717513595"/>
              </p:ext>
            </p:extLst>
          </p:nvPr>
        </p:nvGraphicFramePr>
        <p:xfrm>
          <a:off x="46299" y="0"/>
          <a:ext cx="8988491" cy="6741368"/>
        </p:xfrm>
        <a:graphic>
          <a:graphicData uri="http://schemas.openxmlformats.org/presentationml/2006/ole">
            <mc:AlternateContent xmlns:mc="http://schemas.openxmlformats.org/markup-compatibility/2006">
              <mc:Choice xmlns:v="urn:schemas-microsoft-com:vml" Requires="v">
                <p:oleObj spid="_x0000_s22535" name="Diapositiva" r:id="rId3" imgW="4639206" imgH="3477927" progId="PowerPoint.Slide.12">
                  <p:embed/>
                </p:oleObj>
              </mc:Choice>
              <mc:Fallback>
                <p:oleObj name="Diapositiva" r:id="rId3" imgW="4639206" imgH="3477927" progId="PowerPoint.Slide.12">
                  <p:embed/>
                  <p:pic>
                    <p:nvPicPr>
                      <p:cNvPr id="0" name=""/>
                      <p:cNvPicPr>
                        <a:picLocks noChangeAspect="1" noChangeArrowheads="1"/>
                      </p:cNvPicPr>
                      <p:nvPr/>
                    </p:nvPicPr>
                    <p:blipFill>
                      <a:blip r:embed="rId4"/>
                      <a:srcRect/>
                      <a:stretch>
                        <a:fillRect/>
                      </a:stretch>
                    </p:blipFill>
                    <p:spPr bwMode="auto">
                      <a:xfrm>
                        <a:off x="46299" y="0"/>
                        <a:ext cx="8988491" cy="6741368"/>
                      </a:xfrm>
                      <a:prstGeom prst="rect">
                        <a:avLst/>
                      </a:prstGeom>
                      <a:noFill/>
                    </p:spPr>
                  </p:pic>
                </p:oleObj>
              </mc:Fallback>
            </mc:AlternateContent>
          </a:graphicData>
        </a:graphic>
      </p:graphicFrame>
    </p:spTree>
    <p:extLst>
      <p:ext uri="{BB962C8B-B14F-4D97-AF65-F5344CB8AC3E}">
        <p14:creationId xmlns:p14="http://schemas.microsoft.com/office/powerpoint/2010/main" val="15934528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p:cNvGraphicFramePr>
            <a:graphicFrameLocks noChangeAspect="1"/>
          </p:cNvGraphicFramePr>
          <p:nvPr>
            <p:extLst>
              <p:ext uri="{D42A27DB-BD31-4B8C-83A1-F6EECF244321}">
                <p14:modId xmlns:p14="http://schemas.microsoft.com/office/powerpoint/2010/main" val="3292578138"/>
              </p:ext>
            </p:extLst>
          </p:nvPr>
        </p:nvGraphicFramePr>
        <p:xfrm>
          <a:off x="803374" y="332656"/>
          <a:ext cx="8288430" cy="6401902"/>
        </p:xfrm>
        <a:graphic>
          <a:graphicData uri="http://schemas.openxmlformats.org/presentationml/2006/ole">
            <mc:AlternateContent xmlns:mc="http://schemas.openxmlformats.org/markup-compatibility/2006">
              <mc:Choice xmlns:v="urn:schemas-microsoft-com:vml" Requires="v">
                <p:oleObj spid="_x0000_s23559" name="Diapositiva" r:id="rId3" imgW="3656159" imgH="2741810" progId="PowerPoint.Slide.8">
                  <p:embed/>
                </p:oleObj>
              </mc:Choice>
              <mc:Fallback>
                <p:oleObj name="Diapositiva" r:id="rId3" imgW="3656159" imgH="2741810"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374" y="332656"/>
                        <a:ext cx="8288430" cy="640190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633903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mtClean="0"/>
              <a:t>Verso le pratiche organizzative del futuro</a:t>
            </a:r>
            <a:endParaRPr lang="it-IT" dirty="0"/>
          </a:p>
        </p:txBody>
      </p:sp>
      <p:sp>
        <p:nvSpPr>
          <p:cNvPr id="3" name="Segnaposto contenuto 2"/>
          <p:cNvSpPr txBox="1">
            <a:spLocks/>
          </p:cNvSpPr>
          <p:nvPr/>
        </p:nvSpPr>
        <p:spPr>
          <a:xfrm>
            <a:off x="457200" y="1600200"/>
            <a:ext cx="8229600" cy="4525963"/>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smtClean="0"/>
              <a:t>progettazione di prodotti e servizi non solo innovativa ma integrata, interdisciplinare e collaborativa</a:t>
            </a:r>
          </a:p>
          <a:p>
            <a:r>
              <a:rPr lang="it-IT" smtClean="0"/>
              <a:t>considerazione contestuale dei bisogni di clienti e lavoratori, che include  l’Human Computer Interface</a:t>
            </a:r>
          </a:p>
          <a:p>
            <a:r>
              <a:rPr lang="it-IT" smtClean="0"/>
              <a:t>aspetti di “impresa estesa”, o di “eco-sistemi di partnership” inclusi    nella catena del valore </a:t>
            </a:r>
          </a:p>
          <a:p>
            <a:r>
              <a:rPr lang="it-IT" smtClean="0"/>
              <a:t>non solo considerazione dei lavoratori, ma anche forme di vera e propria co-creazione e co-produzione di nuovi ambienti di lavoro, con la capacità di collegare gli aspetti più concreti e materiali con quelli immaginativi ed emozionali. </a:t>
            </a:r>
          </a:p>
          <a:p>
            <a:r>
              <a:rPr lang="it-IT" smtClean="0"/>
              <a:t>nuovi comportamenti attesi sostenuti sia da  coerenti sistemi di gestione delle risorse umane, sia da narrative efficaci sul piano della comunicazione interna ed esterna</a:t>
            </a:r>
          </a:p>
          <a:p>
            <a:endParaRPr lang="it-IT" dirty="0"/>
          </a:p>
        </p:txBody>
      </p:sp>
    </p:spTree>
    <p:extLst>
      <p:ext uri="{BB962C8B-B14F-4D97-AF65-F5344CB8AC3E}">
        <p14:creationId xmlns:p14="http://schemas.microsoft.com/office/powerpoint/2010/main" val="22075624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5"/>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dirty="0" smtClean="0"/>
              <a:t>La tecnologia aggiunge complessità </a:t>
            </a:r>
            <a:endParaRPr lang="it-IT" dirty="0"/>
          </a:p>
        </p:txBody>
      </p:sp>
      <p:graphicFrame>
        <p:nvGraphicFramePr>
          <p:cNvPr id="5" name="Segnaposto contenuto 7"/>
          <p:cNvGraphicFramePr>
            <a:graphicFrameLocks/>
          </p:cNvGraphicFramePr>
          <p:nvPr>
            <p:extLst>
              <p:ext uri="{D42A27DB-BD31-4B8C-83A1-F6EECF244321}">
                <p14:modId xmlns:p14="http://schemas.microsoft.com/office/powerpoint/2010/main" val="427821069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sellaDiTesto 5"/>
          <p:cNvSpPr txBox="1"/>
          <p:nvPr/>
        </p:nvSpPr>
        <p:spPr>
          <a:xfrm>
            <a:off x="4211960" y="2939460"/>
            <a:ext cx="792088" cy="1569660"/>
          </a:xfrm>
          <a:prstGeom prst="rect">
            <a:avLst/>
          </a:prstGeom>
          <a:noFill/>
        </p:spPr>
        <p:txBody>
          <a:bodyPr wrap="square" rtlCol="0">
            <a:spAutoFit/>
          </a:bodyPr>
          <a:lstStyle/>
          <a:p>
            <a:r>
              <a:rPr lang="it-IT" sz="9600" b="1" dirty="0" smtClean="0">
                <a:solidFill>
                  <a:srgbClr val="FF0000"/>
                </a:solidFill>
              </a:rPr>
              <a:t>?</a:t>
            </a:r>
            <a:endParaRPr lang="it-IT" sz="9600" b="1" dirty="0">
              <a:solidFill>
                <a:srgbClr val="FF0000"/>
              </a:solidFill>
            </a:endParaRPr>
          </a:p>
        </p:txBody>
      </p:sp>
      <p:sp>
        <p:nvSpPr>
          <p:cNvPr id="7" name="Figura a mano libera 6"/>
          <p:cNvSpPr/>
          <p:nvPr/>
        </p:nvSpPr>
        <p:spPr>
          <a:xfrm>
            <a:off x="430560" y="4293096"/>
            <a:ext cx="7862540" cy="1879600"/>
          </a:xfrm>
          <a:custGeom>
            <a:avLst/>
            <a:gdLst>
              <a:gd name="connsiteX0" fmla="*/ 661640 w 7862540"/>
              <a:gd name="connsiteY0" fmla="*/ 1244600 h 1879600"/>
              <a:gd name="connsiteX1" fmla="*/ 674340 w 7862540"/>
              <a:gd name="connsiteY1" fmla="*/ 1155700 h 1879600"/>
              <a:gd name="connsiteX2" fmla="*/ 687040 w 7862540"/>
              <a:gd name="connsiteY2" fmla="*/ 977900 h 1879600"/>
              <a:gd name="connsiteX3" fmla="*/ 725140 w 7862540"/>
              <a:gd name="connsiteY3" fmla="*/ 889000 h 1879600"/>
              <a:gd name="connsiteX4" fmla="*/ 737840 w 7862540"/>
              <a:gd name="connsiteY4" fmla="*/ 787400 h 1879600"/>
              <a:gd name="connsiteX5" fmla="*/ 763240 w 7862540"/>
              <a:gd name="connsiteY5" fmla="*/ 698500 h 1879600"/>
              <a:gd name="connsiteX6" fmla="*/ 775940 w 7862540"/>
              <a:gd name="connsiteY6" fmla="*/ 647700 h 1879600"/>
              <a:gd name="connsiteX7" fmla="*/ 801340 w 7862540"/>
              <a:gd name="connsiteY7" fmla="*/ 596900 h 1879600"/>
              <a:gd name="connsiteX8" fmla="*/ 839440 w 7862540"/>
              <a:gd name="connsiteY8" fmla="*/ 495300 h 1879600"/>
              <a:gd name="connsiteX9" fmla="*/ 890240 w 7862540"/>
              <a:gd name="connsiteY9" fmla="*/ 469900 h 1879600"/>
              <a:gd name="connsiteX10" fmla="*/ 979140 w 7862540"/>
              <a:gd name="connsiteY10" fmla="*/ 419100 h 1879600"/>
              <a:gd name="connsiteX11" fmla="*/ 1042640 w 7862540"/>
              <a:gd name="connsiteY11" fmla="*/ 393700 h 1879600"/>
              <a:gd name="connsiteX12" fmla="*/ 1080740 w 7862540"/>
              <a:gd name="connsiteY12" fmla="*/ 381000 h 1879600"/>
              <a:gd name="connsiteX13" fmla="*/ 1118840 w 7862540"/>
              <a:gd name="connsiteY13" fmla="*/ 355600 h 1879600"/>
              <a:gd name="connsiteX14" fmla="*/ 1817340 w 7862540"/>
              <a:gd name="connsiteY14" fmla="*/ 368300 h 1879600"/>
              <a:gd name="connsiteX15" fmla="*/ 1893540 w 7862540"/>
              <a:gd name="connsiteY15" fmla="*/ 393700 h 1879600"/>
              <a:gd name="connsiteX16" fmla="*/ 1944340 w 7862540"/>
              <a:gd name="connsiteY16" fmla="*/ 406400 h 1879600"/>
              <a:gd name="connsiteX17" fmla="*/ 2211040 w 7862540"/>
              <a:gd name="connsiteY17" fmla="*/ 431800 h 1879600"/>
              <a:gd name="connsiteX18" fmla="*/ 2299940 w 7862540"/>
              <a:gd name="connsiteY18" fmla="*/ 444500 h 1879600"/>
              <a:gd name="connsiteX19" fmla="*/ 2795240 w 7862540"/>
              <a:gd name="connsiteY19" fmla="*/ 469900 h 1879600"/>
              <a:gd name="connsiteX20" fmla="*/ 2846040 w 7862540"/>
              <a:gd name="connsiteY20" fmla="*/ 482600 h 1879600"/>
              <a:gd name="connsiteX21" fmla="*/ 2960340 w 7862540"/>
              <a:gd name="connsiteY21" fmla="*/ 393700 h 1879600"/>
              <a:gd name="connsiteX22" fmla="*/ 3011140 w 7862540"/>
              <a:gd name="connsiteY22" fmla="*/ 342900 h 1879600"/>
              <a:gd name="connsiteX23" fmla="*/ 3049240 w 7862540"/>
              <a:gd name="connsiteY23" fmla="*/ 279400 h 1879600"/>
              <a:gd name="connsiteX24" fmla="*/ 3201640 w 7862540"/>
              <a:gd name="connsiteY24" fmla="*/ 139700 h 1879600"/>
              <a:gd name="connsiteX25" fmla="*/ 3277840 w 7862540"/>
              <a:gd name="connsiteY25" fmla="*/ 88900 h 1879600"/>
              <a:gd name="connsiteX26" fmla="*/ 3341340 w 7862540"/>
              <a:gd name="connsiteY26" fmla="*/ 101600 h 1879600"/>
              <a:gd name="connsiteX27" fmla="*/ 3379440 w 7862540"/>
              <a:gd name="connsiteY27" fmla="*/ 139700 h 1879600"/>
              <a:gd name="connsiteX28" fmla="*/ 3417540 w 7862540"/>
              <a:gd name="connsiteY28" fmla="*/ 165100 h 1879600"/>
              <a:gd name="connsiteX29" fmla="*/ 3442940 w 7862540"/>
              <a:gd name="connsiteY29" fmla="*/ 203200 h 1879600"/>
              <a:gd name="connsiteX30" fmla="*/ 3481040 w 7862540"/>
              <a:gd name="connsiteY30" fmla="*/ 228600 h 1879600"/>
              <a:gd name="connsiteX31" fmla="*/ 3582640 w 7862540"/>
              <a:gd name="connsiteY31" fmla="*/ 304800 h 1879600"/>
              <a:gd name="connsiteX32" fmla="*/ 3709640 w 7862540"/>
              <a:gd name="connsiteY32" fmla="*/ 406400 h 1879600"/>
              <a:gd name="connsiteX33" fmla="*/ 3785840 w 7862540"/>
              <a:gd name="connsiteY33" fmla="*/ 431800 h 1879600"/>
              <a:gd name="connsiteX34" fmla="*/ 3836640 w 7862540"/>
              <a:gd name="connsiteY34" fmla="*/ 457200 h 1879600"/>
              <a:gd name="connsiteX35" fmla="*/ 3887440 w 7862540"/>
              <a:gd name="connsiteY35" fmla="*/ 469900 h 1879600"/>
              <a:gd name="connsiteX36" fmla="*/ 3925540 w 7862540"/>
              <a:gd name="connsiteY36" fmla="*/ 482600 h 1879600"/>
              <a:gd name="connsiteX37" fmla="*/ 4154140 w 7862540"/>
              <a:gd name="connsiteY37" fmla="*/ 520700 h 1879600"/>
              <a:gd name="connsiteX38" fmla="*/ 4751040 w 7862540"/>
              <a:gd name="connsiteY38" fmla="*/ 508000 h 1879600"/>
              <a:gd name="connsiteX39" fmla="*/ 4839940 w 7862540"/>
              <a:gd name="connsiteY39" fmla="*/ 469900 h 1879600"/>
              <a:gd name="connsiteX40" fmla="*/ 4941540 w 7862540"/>
              <a:gd name="connsiteY40" fmla="*/ 457200 h 1879600"/>
              <a:gd name="connsiteX41" fmla="*/ 4992340 w 7862540"/>
              <a:gd name="connsiteY41" fmla="*/ 431800 h 1879600"/>
              <a:gd name="connsiteX42" fmla="*/ 5081240 w 7862540"/>
              <a:gd name="connsiteY42" fmla="*/ 419100 h 1879600"/>
              <a:gd name="connsiteX43" fmla="*/ 5144740 w 7862540"/>
              <a:gd name="connsiteY43" fmla="*/ 406400 h 1879600"/>
              <a:gd name="connsiteX44" fmla="*/ 5182840 w 7862540"/>
              <a:gd name="connsiteY44" fmla="*/ 292100 h 1879600"/>
              <a:gd name="connsiteX45" fmla="*/ 5246340 w 7862540"/>
              <a:gd name="connsiteY45" fmla="*/ 215900 h 1879600"/>
              <a:gd name="connsiteX46" fmla="*/ 5284440 w 7862540"/>
              <a:gd name="connsiteY46" fmla="*/ 203200 h 1879600"/>
              <a:gd name="connsiteX47" fmla="*/ 5411440 w 7862540"/>
              <a:gd name="connsiteY47" fmla="*/ 228600 h 1879600"/>
              <a:gd name="connsiteX48" fmla="*/ 5449540 w 7862540"/>
              <a:gd name="connsiteY48" fmla="*/ 254000 h 1879600"/>
              <a:gd name="connsiteX49" fmla="*/ 5640040 w 7862540"/>
              <a:gd name="connsiteY49" fmla="*/ 304800 h 1879600"/>
              <a:gd name="connsiteX50" fmla="*/ 5843240 w 7862540"/>
              <a:gd name="connsiteY50" fmla="*/ 355600 h 1879600"/>
              <a:gd name="connsiteX51" fmla="*/ 5944840 w 7862540"/>
              <a:gd name="connsiteY51" fmla="*/ 393700 h 1879600"/>
              <a:gd name="connsiteX52" fmla="*/ 6122640 w 7862540"/>
              <a:gd name="connsiteY52" fmla="*/ 419100 h 1879600"/>
              <a:gd name="connsiteX53" fmla="*/ 6300440 w 7862540"/>
              <a:gd name="connsiteY53" fmla="*/ 444500 h 1879600"/>
              <a:gd name="connsiteX54" fmla="*/ 7062440 w 7862540"/>
              <a:gd name="connsiteY54" fmla="*/ 431800 h 1879600"/>
              <a:gd name="connsiteX55" fmla="*/ 7113240 w 7862540"/>
              <a:gd name="connsiteY55" fmla="*/ 419100 h 1879600"/>
              <a:gd name="connsiteX56" fmla="*/ 7202140 w 7862540"/>
              <a:gd name="connsiteY56" fmla="*/ 355600 h 1879600"/>
              <a:gd name="connsiteX57" fmla="*/ 7240240 w 7862540"/>
              <a:gd name="connsiteY57" fmla="*/ 342900 h 1879600"/>
              <a:gd name="connsiteX58" fmla="*/ 7278340 w 7862540"/>
              <a:gd name="connsiteY58" fmla="*/ 304800 h 1879600"/>
              <a:gd name="connsiteX59" fmla="*/ 7354540 w 7862540"/>
              <a:gd name="connsiteY59" fmla="*/ 266700 h 1879600"/>
              <a:gd name="connsiteX60" fmla="*/ 7443440 w 7862540"/>
              <a:gd name="connsiteY60" fmla="*/ 203200 h 1879600"/>
              <a:gd name="connsiteX61" fmla="*/ 7481540 w 7862540"/>
              <a:gd name="connsiteY61" fmla="*/ 127000 h 1879600"/>
              <a:gd name="connsiteX62" fmla="*/ 7494240 w 7862540"/>
              <a:gd name="connsiteY62" fmla="*/ 38100 h 1879600"/>
              <a:gd name="connsiteX63" fmla="*/ 7583140 w 7862540"/>
              <a:gd name="connsiteY63" fmla="*/ 0 h 1879600"/>
              <a:gd name="connsiteX64" fmla="*/ 7684740 w 7862540"/>
              <a:gd name="connsiteY64" fmla="*/ 25400 h 1879600"/>
              <a:gd name="connsiteX65" fmla="*/ 7722840 w 7862540"/>
              <a:gd name="connsiteY65" fmla="*/ 38100 h 1879600"/>
              <a:gd name="connsiteX66" fmla="*/ 7760940 w 7862540"/>
              <a:gd name="connsiteY66" fmla="*/ 76200 h 1879600"/>
              <a:gd name="connsiteX67" fmla="*/ 7824440 w 7862540"/>
              <a:gd name="connsiteY67" fmla="*/ 190500 h 1879600"/>
              <a:gd name="connsiteX68" fmla="*/ 7862540 w 7862540"/>
              <a:gd name="connsiteY68" fmla="*/ 266700 h 1879600"/>
              <a:gd name="connsiteX69" fmla="*/ 7849840 w 7862540"/>
              <a:gd name="connsiteY69" fmla="*/ 698500 h 1879600"/>
              <a:gd name="connsiteX70" fmla="*/ 7811740 w 7862540"/>
              <a:gd name="connsiteY70" fmla="*/ 723900 h 1879600"/>
              <a:gd name="connsiteX71" fmla="*/ 7697440 w 7862540"/>
              <a:gd name="connsiteY71" fmla="*/ 736600 h 1879600"/>
              <a:gd name="connsiteX72" fmla="*/ 7672040 w 7862540"/>
              <a:gd name="connsiteY72" fmla="*/ 774700 h 1879600"/>
              <a:gd name="connsiteX73" fmla="*/ 7659340 w 7862540"/>
              <a:gd name="connsiteY73" fmla="*/ 990600 h 1879600"/>
              <a:gd name="connsiteX74" fmla="*/ 7646640 w 7862540"/>
              <a:gd name="connsiteY74" fmla="*/ 1092200 h 1879600"/>
              <a:gd name="connsiteX75" fmla="*/ 7608540 w 7862540"/>
              <a:gd name="connsiteY75" fmla="*/ 1143000 h 1879600"/>
              <a:gd name="connsiteX76" fmla="*/ 7583140 w 7862540"/>
              <a:gd name="connsiteY76" fmla="*/ 1371600 h 1879600"/>
              <a:gd name="connsiteX77" fmla="*/ 7545040 w 7862540"/>
              <a:gd name="connsiteY77" fmla="*/ 1447800 h 1879600"/>
              <a:gd name="connsiteX78" fmla="*/ 7481540 w 7862540"/>
              <a:gd name="connsiteY78" fmla="*/ 1600200 h 1879600"/>
              <a:gd name="connsiteX79" fmla="*/ 7430740 w 7862540"/>
              <a:gd name="connsiteY79" fmla="*/ 1689100 h 1879600"/>
              <a:gd name="connsiteX80" fmla="*/ 7354540 w 7862540"/>
              <a:gd name="connsiteY80" fmla="*/ 1752600 h 1879600"/>
              <a:gd name="connsiteX81" fmla="*/ 7265640 w 7862540"/>
              <a:gd name="connsiteY81" fmla="*/ 1828800 h 1879600"/>
              <a:gd name="connsiteX82" fmla="*/ 7214840 w 7862540"/>
              <a:gd name="connsiteY82" fmla="*/ 1866900 h 1879600"/>
              <a:gd name="connsiteX83" fmla="*/ 7138640 w 7862540"/>
              <a:gd name="connsiteY83" fmla="*/ 1879600 h 1879600"/>
              <a:gd name="connsiteX84" fmla="*/ 5144740 w 7862540"/>
              <a:gd name="connsiteY84" fmla="*/ 1866900 h 1879600"/>
              <a:gd name="connsiteX85" fmla="*/ 5043140 w 7862540"/>
              <a:gd name="connsiteY85" fmla="*/ 1803400 h 1879600"/>
              <a:gd name="connsiteX86" fmla="*/ 4916140 w 7862540"/>
              <a:gd name="connsiteY86" fmla="*/ 1790700 h 1879600"/>
              <a:gd name="connsiteX87" fmla="*/ 4738340 w 7862540"/>
              <a:gd name="connsiteY87" fmla="*/ 1752600 h 1879600"/>
              <a:gd name="connsiteX88" fmla="*/ 4649440 w 7862540"/>
              <a:gd name="connsiteY88" fmla="*/ 1739900 h 1879600"/>
              <a:gd name="connsiteX89" fmla="*/ 2922240 w 7862540"/>
              <a:gd name="connsiteY89" fmla="*/ 1765300 h 1879600"/>
              <a:gd name="connsiteX90" fmla="*/ 2325340 w 7862540"/>
              <a:gd name="connsiteY90" fmla="*/ 1803400 h 1879600"/>
              <a:gd name="connsiteX91" fmla="*/ 280640 w 7862540"/>
              <a:gd name="connsiteY91" fmla="*/ 1778000 h 1879600"/>
              <a:gd name="connsiteX92" fmla="*/ 153640 w 7862540"/>
              <a:gd name="connsiteY92" fmla="*/ 1727200 h 1879600"/>
              <a:gd name="connsiteX93" fmla="*/ 115540 w 7862540"/>
              <a:gd name="connsiteY93" fmla="*/ 1701800 h 1879600"/>
              <a:gd name="connsiteX94" fmla="*/ 39340 w 7862540"/>
              <a:gd name="connsiteY94" fmla="*/ 1676400 h 1879600"/>
              <a:gd name="connsiteX95" fmla="*/ 1240 w 7862540"/>
              <a:gd name="connsiteY95" fmla="*/ 1638300 h 1879600"/>
              <a:gd name="connsiteX96" fmla="*/ 13940 w 7862540"/>
              <a:gd name="connsiteY96" fmla="*/ 1574800 h 1879600"/>
              <a:gd name="connsiteX97" fmla="*/ 26640 w 7862540"/>
              <a:gd name="connsiteY97" fmla="*/ 1536700 h 1879600"/>
              <a:gd name="connsiteX98" fmla="*/ 39340 w 7862540"/>
              <a:gd name="connsiteY98" fmla="*/ 1485900 h 1879600"/>
              <a:gd name="connsiteX99" fmla="*/ 52040 w 7862540"/>
              <a:gd name="connsiteY99" fmla="*/ 1447800 h 1879600"/>
              <a:gd name="connsiteX100" fmla="*/ 102840 w 7862540"/>
              <a:gd name="connsiteY100" fmla="*/ 1422400 h 1879600"/>
              <a:gd name="connsiteX101" fmla="*/ 140940 w 7862540"/>
              <a:gd name="connsiteY101" fmla="*/ 1397000 h 1879600"/>
              <a:gd name="connsiteX102" fmla="*/ 204440 w 7862540"/>
              <a:gd name="connsiteY102" fmla="*/ 1320800 h 1879600"/>
              <a:gd name="connsiteX103" fmla="*/ 242540 w 7862540"/>
              <a:gd name="connsiteY103" fmla="*/ 1308100 h 1879600"/>
              <a:gd name="connsiteX104" fmla="*/ 623540 w 7862540"/>
              <a:gd name="connsiteY104" fmla="*/ 1295400 h 1879600"/>
              <a:gd name="connsiteX105" fmla="*/ 674340 w 7862540"/>
              <a:gd name="connsiteY105" fmla="*/ 1282700 h 1879600"/>
              <a:gd name="connsiteX106" fmla="*/ 661640 w 7862540"/>
              <a:gd name="connsiteY106" fmla="*/ 1244600 h 187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7862540" h="1879600">
                <a:moveTo>
                  <a:pt x="661640" y="1244600"/>
                </a:moveTo>
                <a:cubicBezTo>
                  <a:pt x="661640" y="1223433"/>
                  <a:pt x="671502" y="1185499"/>
                  <a:pt x="674340" y="1155700"/>
                </a:cubicBezTo>
                <a:cubicBezTo>
                  <a:pt x="679973" y="1096550"/>
                  <a:pt x="680098" y="1036911"/>
                  <a:pt x="687040" y="977900"/>
                </a:cubicBezTo>
                <a:cubicBezTo>
                  <a:pt x="689915" y="953463"/>
                  <a:pt x="716115" y="907051"/>
                  <a:pt x="725140" y="889000"/>
                </a:cubicBezTo>
                <a:cubicBezTo>
                  <a:pt x="729373" y="855133"/>
                  <a:pt x="732229" y="821066"/>
                  <a:pt x="737840" y="787400"/>
                </a:cubicBezTo>
                <a:cubicBezTo>
                  <a:pt x="745780" y="739757"/>
                  <a:pt x="751161" y="740776"/>
                  <a:pt x="763240" y="698500"/>
                </a:cubicBezTo>
                <a:cubicBezTo>
                  <a:pt x="768035" y="681717"/>
                  <a:pt x="769811" y="664043"/>
                  <a:pt x="775940" y="647700"/>
                </a:cubicBezTo>
                <a:cubicBezTo>
                  <a:pt x="782587" y="629973"/>
                  <a:pt x="792873" y="613833"/>
                  <a:pt x="801340" y="596900"/>
                </a:cubicBezTo>
                <a:cubicBezTo>
                  <a:pt x="808577" y="560716"/>
                  <a:pt x="808046" y="521462"/>
                  <a:pt x="839440" y="495300"/>
                </a:cubicBezTo>
                <a:cubicBezTo>
                  <a:pt x="853984" y="483180"/>
                  <a:pt x="873802" y="479293"/>
                  <a:pt x="890240" y="469900"/>
                </a:cubicBezTo>
                <a:cubicBezTo>
                  <a:pt x="961748" y="429038"/>
                  <a:pt x="892789" y="457478"/>
                  <a:pt x="979140" y="419100"/>
                </a:cubicBezTo>
                <a:cubicBezTo>
                  <a:pt x="999972" y="409841"/>
                  <a:pt x="1021294" y="401705"/>
                  <a:pt x="1042640" y="393700"/>
                </a:cubicBezTo>
                <a:cubicBezTo>
                  <a:pt x="1055175" y="389000"/>
                  <a:pt x="1068766" y="386987"/>
                  <a:pt x="1080740" y="381000"/>
                </a:cubicBezTo>
                <a:cubicBezTo>
                  <a:pt x="1094392" y="374174"/>
                  <a:pt x="1106140" y="364067"/>
                  <a:pt x="1118840" y="355600"/>
                </a:cubicBezTo>
                <a:cubicBezTo>
                  <a:pt x="1351673" y="359833"/>
                  <a:pt x="1584749" y="356861"/>
                  <a:pt x="1817340" y="368300"/>
                </a:cubicBezTo>
                <a:cubicBezTo>
                  <a:pt x="1844082" y="369615"/>
                  <a:pt x="1867565" y="387206"/>
                  <a:pt x="1893540" y="393700"/>
                </a:cubicBezTo>
                <a:cubicBezTo>
                  <a:pt x="1910473" y="397933"/>
                  <a:pt x="1927010" y="404320"/>
                  <a:pt x="1944340" y="406400"/>
                </a:cubicBezTo>
                <a:cubicBezTo>
                  <a:pt x="2033006" y="417040"/>
                  <a:pt x="2122246" y="422286"/>
                  <a:pt x="2211040" y="431800"/>
                </a:cubicBezTo>
                <a:cubicBezTo>
                  <a:pt x="2240804" y="434989"/>
                  <a:pt x="2270118" y="441907"/>
                  <a:pt x="2299940" y="444500"/>
                </a:cubicBezTo>
                <a:cubicBezTo>
                  <a:pt x="2431395" y="455931"/>
                  <a:pt x="2678052" y="464805"/>
                  <a:pt x="2795240" y="469900"/>
                </a:cubicBezTo>
                <a:cubicBezTo>
                  <a:pt x="2812173" y="474133"/>
                  <a:pt x="2828672" y="484337"/>
                  <a:pt x="2846040" y="482600"/>
                </a:cubicBezTo>
                <a:cubicBezTo>
                  <a:pt x="2944132" y="472791"/>
                  <a:pt x="2909872" y="458588"/>
                  <a:pt x="2960340" y="393700"/>
                </a:cubicBezTo>
                <a:cubicBezTo>
                  <a:pt x="2975042" y="374797"/>
                  <a:pt x="2996438" y="361803"/>
                  <a:pt x="3011140" y="342900"/>
                </a:cubicBezTo>
                <a:cubicBezTo>
                  <a:pt x="3026295" y="323415"/>
                  <a:pt x="3033176" y="298142"/>
                  <a:pt x="3049240" y="279400"/>
                </a:cubicBezTo>
                <a:cubicBezTo>
                  <a:pt x="3258165" y="35654"/>
                  <a:pt x="3094960" y="228600"/>
                  <a:pt x="3201640" y="139700"/>
                </a:cubicBezTo>
                <a:cubicBezTo>
                  <a:pt x="3265061" y="86849"/>
                  <a:pt x="3210883" y="111219"/>
                  <a:pt x="3277840" y="88900"/>
                </a:cubicBezTo>
                <a:cubicBezTo>
                  <a:pt x="3299007" y="93133"/>
                  <a:pt x="3322033" y="91947"/>
                  <a:pt x="3341340" y="101600"/>
                </a:cubicBezTo>
                <a:cubicBezTo>
                  <a:pt x="3357404" y="109632"/>
                  <a:pt x="3365642" y="128202"/>
                  <a:pt x="3379440" y="139700"/>
                </a:cubicBezTo>
                <a:cubicBezTo>
                  <a:pt x="3391166" y="149471"/>
                  <a:pt x="3404840" y="156633"/>
                  <a:pt x="3417540" y="165100"/>
                </a:cubicBezTo>
                <a:cubicBezTo>
                  <a:pt x="3426007" y="177800"/>
                  <a:pt x="3432147" y="192407"/>
                  <a:pt x="3442940" y="203200"/>
                </a:cubicBezTo>
                <a:cubicBezTo>
                  <a:pt x="3453733" y="213993"/>
                  <a:pt x="3468696" y="219622"/>
                  <a:pt x="3481040" y="228600"/>
                </a:cubicBezTo>
                <a:cubicBezTo>
                  <a:pt x="3515276" y="253499"/>
                  <a:pt x="3552706" y="274866"/>
                  <a:pt x="3582640" y="304800"/>
                </a:cubicBezTo>
                <a:cubicBezTo>
                  <a:pt x="3617322" y="339482"/>
                  <a:pt x="3661577" y="390379"/>
                  <a:pt x="3709640" y="406400"/>
                </a:cubicBezTo>
                <a:cubicBezTo>
                  <a:pt x="3735040" y="414867"/>
                  <a:pt x="3761893" y="419826"/>
                  <a:pt x="3785840" y="431800"/>
                </a:cubicBezTo>
                <a:cubicBezTo>
                  <a:pt x="3802773" y="440267"/>
                  <a:pt x="3818913" y="450553"/>
                  <a:pt x="3836640" y="457200"/>
                </a:cubicBezTo>
                <a:cubicBezTo>
                  <a:pt x="3852983" y="463329"/>
                  <a:pt x="3870657" y="465105"/>
                  <a:pt x="3887440" y="469900"/>
                </a:cubicBezTo>
                <a:cubicBezTo>
                  <a:pt x="3900312" y="473578"/>
                  <a:pt x="3912496" y="479590"/>
                  <a:pt x="3925540" y="482600"/>
                </a:cubicBezTo>
                <a:cubicBezTo>
                  <a:pt x="4039326" y="508858"/>
                  <a:pt x="4046607" y="507258"/>
                  <a:pt x="4154140" y="520700"/>
                </a:cubicBezTo>
                <a:lnTo>
                  <a:pt x="4751040" y="508000"/>
                </a:lnTo>
                <a:cubicBezTo>
                  <a:pt x="4781636" y="506776"/>
                  <a:pt x="4813178" y="476590"/>
                  <a:pt x="4839940" y="469900"/>
                </a:cubicBezTo>
                <a:cubicBezTo>
                  <a:pt x="4873051" y="461622"/>
                  <a:pt x="4907673" y="461433"/>
                  <a:pt x="4941540" y="457200"/>
                </a:cubicBezTo>
                <a:cubicBezTo>
                  <a:pt x="4958473" y="448733"/>
                  <a:pt x="4974075" y="436781"/>
                  <a:pt x="4992340" y="431800"/>
                </a:cubicBezTo>
                <a:cubicBezTo>
                  <a:pt x="5021219" y="423924"/>
                  <a:pt x="5051713" y="424021"/>
                  <a:pt x="5081240" y="419100"/>
                </a:cubicBezTo>
                <a:cubicBezTo>
                  <a:pt x="5102532" y="415551"/>
                  <a:pt x="5123573" y="410633"/>
                  <a:pt x="5144740" y="406400"/>
                </a:cubicBezTo>
                <a:cubicBezTo>
                  <a:pt x="5202454" y="319829"/>
                  <a:pt x="5137212" y="428984"/>
                  <a:pt x="5182840" y="292100"/>
                </a:cubicBezTo>
                <a:cubicBezTo>
                  <a:pt x="5189534" y="272019"/>
                  <a:pt x="5231182" y="226005"/>
                  <a:pt x="5246340" y="215900"/>
                </a:cubicBezTo>
                <a:cubicBezTo>
                  <a:pt x="5257479" y="208474"/>
                  <a:pt x="5271740" y="207433"/>
                  <a:pt x="5284440" y="203200"/>
                </a:cubicBezTo>
                <a:cubicBezTo>
                  <a:pt x="5317202" y="207880"/>
                  <a:pt x="5375974" y="210867"/>
                  <a:pt x="5411440" y="228600"/>
                </a:cubicBezTo>
                <a:cubicBezTo>
                  <a:pt x="5425092" y="235426"/>
                  <a:pt x="5435368" y="248331"/>
                  <a:pt x="5449540" y="254000"/>
                </a:cubicBezTo>
                <a:cubicBezTo>
                  <a:pt x="5592627" y="311235"/>
                  <a:pt x="5485184" y="246729"/>
                  <a:pt x="5640040" y="304800"/>
                </a:cubicBezTo>
                <a:cubicBezTo>
                  <a:pt x="5773597" y="354884"/>
                  <a:pt x="5705750" y="338414"/>
                  <a:pt x="5843240" y="355600"/>
                </a:cubicBezTo>
                <a:cubicBezTo>
                  <a:pt x="5847793" y="357421"/>
                  <a:pt x="5927027" y="390556"/>
                  <a:pt x="5944840" y="393700"/>
                </a:cubicBezTo>
                <a:cubicBezTo>
                  <a:pt x="6003797" y="404104"/>
                  <a:pt x="6063934" y="407359"/>
                  <a:pt x="6122640" y="419100"/>
                </a:cubicBezTo>
                <a:cubicBezTo>
                  <a:pt x="6223730" y="439318"/>
                  <a:pt x="6164686" y="429416"/>
                  <a:pt x="6300440" y="444500"/>
                </a:cubicBezTo>
                <a:lnTo>
                  <a:pt x="7062440" y="431800"/>
                </a:lnTo>
                <a:cubicBezTo>
                  <a:pt x="7079886" y="431255"/>
                  <a:pt x="7097197" y="425976"/>
                  <a:pt x="7113240" y="419100"/>
                </a:cubicBezTo>
                <a:cubicBezTo>
                  <a:pt x="7132896" y="410676"/>
                  <a:pt x="7189129" y="363035"/>
                  <a:pt x="7202140" y="355600"/>
                </a:cubicBezTo>
                <a:cubicBezTo>
                  <a:pt x="7213763" y="348958"/>
                  <a:pt x="7227540" y="347133"/>
                  <a:pt x="7240240" y="342900"/>
                </a:cubicBezTo>
                <a:cubicBezTo>
                  <a:pt x="7252940" y="330200"/>
                  <a:pt x="7263396" y="314763"/>
                  <a:pt x="7278340" y="304800"/>
                </a:cubicBezTo>
                <a:cubicBezTo>
                  <a:pt x="7392896" y="228430"/>
                  <a:pt x="7234639" y="366618"/>
                  <a:pt x="7354540" y="266700"/>
                </a:cubicBezTo>
                <a:cubicBezTo>
                  <a:pt x="7431770" y="202341"/>
                  <a:pt x="7349440" y="250200"/>
                  <a:pt x="7443440" y="203200"/>
                </a:cubicBezTo>
                <a:cubicBezTo>
                  <a:pt x="7464847" y="171090"/>
                  <a:pt x="7474029" y="164557"/>
                  <a:pt x="7481540" y="127000"/>
                </a:cubicBezTo>
                <a:cubicBezTo>
                  <a:pt x="7487411" y="97647"/>
                  <a:pt x="7482083" y="65454"/>
                  <a:pt x="7494240" y="38100"/>
                </a:cubicBezTo>
                <a:cubicBezTo>
                  <a:pt x="7505203" y="13433"/>
                  <a:pt x="7565172" y="4492"/>
                  <a:pt x="7583140" y="0"/>
                </a:cubicBezTo>
                <a:cubicBezTo>
                  <a:pt x="7617007" y="8467"/>
                  <a:pt x="7651061" y="16215"/>
                  <a:pt x="7684740" y="25400"/>
                </a:cubicBezTo>
                <a:cubicBezTo>
                  <a:pt x="7697655" y="28922"/>
                  <a:pt x="7711701" y="30674"/>
                  <a:pt x="7722840" y="38100"/>
                </a:cubicBezTo>
                <a:cubicBezTo>
                  <a:pt x="7737784" y="48063"/>
                  <a:pt x="7749442" y="62402"/>
                  <a:pt x="7760940" y="76200"/>
                </a:cubicBezTo>
                <a:cubicBezTo>
                  <a:pt x="7789565" y="110550"/>
                  <a:pt x="7802821" y="151586"/>
                  <a:pt x="7824440" y="190500"/>
                </a:cubicBezTo>
                <a:cubicBezTo>
                  <a:pt x="7865472" y="264358"/>
                  <a:pt x="7837816" y="192527"/>
                  <a:pt x="7862540" y="266700"/>
                </a:cubicBezTo>
                <a:cubicBezTo>
                  <a:pt x="7858307" y="410633"/>
                  <a:pt x="7865742" y="555385"/>
                  <a:pt x="7849840" y="698500"/>
                </a:cubicBezTo>
                <a:cubicBezTo>
                  <a:pt x="7848154" y="713670"/>
                  <a:pt x="7826548" y="720198"/>
                  <a:pt x="7811740" y="723900"/>
                </a:cubicBezTo>
                <a:cubicBezTo>
                  <a:pt x="7774550" y="733197"/>
                  <a:pt x="7735540" y="732367"/>
                  <a:pt x="7697440" y="736600"/>
                </a:cubicBezTo>
                <a:cubicBezTo>
                  <a:pt x="7688973" y="749300"/>
                  <a:pt x="7674304" y="759605"/>
                  <a:pt x="7672040" y="774700"/>
                </a:cubicBezTo>
                <a:cubicBezTo>
                  <a:pt x="7661346" y="845993"/>
                  <a:pt x="7665089" y="918739"/>
                  <a:pt x="7659340" y="990600"/>
                </a:cubicBezTo>
                <a:cubicBezTo>
                  <a:pt x="7656618" y="1024622"/>
                  <a:pt x="7657433" y="1059821"/>
                  <a:pt x="7646640" y="1092200"/>
                </a:cubicBezTo>
                <a:cubicBezTo>
                  <a:pt x="7639947" y="1112280"/>
                  <a:pt x="7621240" y="1126067"/>
                  <a:pt x="7608540" y="1143000"/>
                </a:cubicBezTo>
                <a:cubicBezTo>
                  <a:pt x="7607389" y="1157964"/>
                  <a:pt x="7601501" y="1321108"/>
                  <a:pt x="7583140" y="1371600"/>
                </a:cubicBezTo>
                <a:cubicBezTo>
                  <a:pt x="7573435" y="1398288"/>
                  <a:pt x="7557740" y="1422400"/>
                  <a:pt x="7545040" y="1447800"/>
                </a:cubicBezTo>
                <a:cubicBezTo>
                  <a:pt x="7524623" y="1549886"/>
                  <a:pt x="7544668" y="1484465"/>
                  <a:pt x="7481540" y="1600200"/>
                </a:cubicBezTo>
                <a:cubicBezTo>
                  <a:pt x="7461927" y="1636158"/>
                  <a:pt x="7456473" y="1658221"/>
                  <a:pt x="7430740" y="1689100"/>
                </a:cubicBezTo>
                <a:cubicBezTo>
                  <a:pt x="7375692" y="1755158"/>
                  <a:pt x="7412815" y="1702650"/>
                  <a:pt x="7354540" y="1752600"/>
                </a:cubicBezTo>
                <a:cubicBezTo>
                  <a:pt x="7201008" y="1884199"/>
                  <a:pt x="7382265" y="1745496"/>
                  <a:pt x="7265640" y="1828800"/>
                </a:cubicBezTo>
                <a:cubicBezTo>
                  <a:pt x="7248416" y="1841103"/>
                  <a:pt x="7234493" y="1859039"/>
                  <a:pt x="7214840" y="1866900"/>
                </a:cubicBezTo>
                <a:cubicBezTo>
                  <a:pt x="7190931" y="1876463"/>
                  <a:pt x="7164040" y="1875367"/>
                  <a:pt x="7138640" y="1879600"/>
                </a:cubicBezTo>
                <a:lnTo>
                  <a:pt x="5144740" y="1866900"/>
                </a:lnTo>
                <a:cubicBezTo>
                  <a:pt x="5091616" y="1866236"/>
                  <a:pt x="5095446" y="1820835"/>
                  <a:pt x="5043140" y="1803400"/>
                </a:cubicBezTo>
                <a:cubicBezTo>
                  <a:pt x="5002779" y="1789946"/>
                  <a:pt x="4958214" y="1797011"/>
                  <a:pt x="4916140" y="1790700"/>
                </a:cubicBezTo>
                <a:cubicBezTo>
                  <a:pt x="4507263" y="1729368"/>
                  <a:pt x="4938067" y="1788914"/>
                  <a:pt x="4738340" y="1752600"/>
                </a:cubicBezTo>
                <a:cubicBezTo>
                  <a:pt x="4708889" y="1747245"/>
                  <a:pt x="4679073" y="1744133"/>
                  <a:pt x="4649440" y="1739900"/>
                </a:cubicBezTo>
                <a:lnTo>
                  <a:pt x="2922240" y="1765300"/>
                </a:lnTo>
                <a:cubicBezTo>
                  <a:pt x="2476889" y="1773159"/>
                  <a:pt x="2616479" y="1758609"/>
                  <a:pt x="2325340" y="1803400"/>
                </a:cubicBezTo>
                <a:lnTo>
                  <a:pt x="280640" y="1778000"/>
                </a:lnTo>
                <a:cubicBezTo>
                  <a:pt x="253482" y="1777350"/>
                  <a:pt x="181010" y="1742840"/>
                  <a:pt x="153640" y="1727200"/>
                </a:cubicBezTo>
                <a:cubicBezTo>
                  <a:pt x="140388" y="1719627"/>
                  <a:pt x="129488" y="1707999"/>
                  <a:pt x="115540" y="1701800"/>
                </a:cubicBezTo>
                <a:cubicBezTo>
                  <a:pt x="91074" y="1690926"/>
                  <a:pt x="64740" y="1684867"/>
                  <a:pt x="39340" y="1676400"/>
                </a:cubicBezTo>
                <a:cubicBezTo>
                  <a:pt x="26640" y="1663700"/>
                  <a:pt x="5596" y="1655724"/>
                  <a:pt x="1240" y="1638300"/>
                </a:cubicBezTo>
                <a:cubicBezTo>
                  <a:pt x="-3995" y="1617359"/>
                  <a:pt x="8705" y="1595741"/>
                  <a:pt x="13940" y="1574800"/>
                </a:cubicBezTo>
                <a:cubicBezTo>
                  <a:pt x="17187" y="1561813"/>
                  <a:pt x="22962" y="1549572"/>
                  <a:pt x="26640" y="1536700"/>
                </a:cubicBezTo>
                <a:cubicBezTo>
                  <a:pt x="31435" y="1519917"/>
                  <a:pt x="34545" y="1502683"/>
                  <a:pt x="39340" y="1485900"/>
                </a:cubicBezTo>
                <a:cubicBezTo>
                  <a:pt x="43018" y="1473028"/>
                  <a:pt x="42574" y="1457266"/>
                  <a:pt x="52040" y="1447800"/>
                </a:cubicBezTo>
                <a:cubicBezTo>
                  <a:pt x="65427" y="1434413"/>
                  <a:pt x="86402" y="1431793"/>
                  <a:pt x="102840" y="1422400"/>
                </a:cubicBezTo>
                <a:cubicBezTo>
                  <a:pt x="116092" y="1414827"/>
                  <a:pt x="128240" y="1405467"/>
                  <a:pt x="140940" y="1397000"/>
                </a:cubicBezTo>
                <a:cubicBezTo>
                  <a:pt x="159682" y="1368887"/>
                  <a:pt x="175104" y="1340357"/>
                  <a:pt x="204440" y="1320800"/>
                </a:cubicBezTo>
                <a:cubicBezTo>
                  <a:pt x="215579" y="1313374"/>
                  <a:pt x="229178" y="1308910"/>
                  <a:pt x="242540" y="1308100"/>
                </a:cubicBezTo>
                <a:cubicBezTo>
                  <a:pt x="369378" y="1300413"/>
                  <a:pt x="496540" y="1299633"/>
                  <a:pt x="623540" y="1295400"/>
                </a:cubicBezTo>
                <a:cubicBezTo>
                  <a:pt x="640473" y="1291167"/>
                  <a:pt x="666534" y="1298312"/>
                  <a:pt x="674340" y="1282700"/>
                </a:cubicBezTo>
                <a:cubicBezTo>
                  <a:pt x="708166" y="1215049"/>
                  <a:pt x="661640" y="1265767"/>
                  <a:pt x="661640" y="1244600"/>
                </a:cubicBezTo>
                <a:close/>
              </a:path>
            </a:pathLst>
          </a:cu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solidFill>
                  <a:schemeClr val="tx1"/>
                </a:solidFill>
              </a:rPr>
              <a:t>Interfaccia tecnologica</a:t>
            </a:r>
            <a:endParaRPr lang="it-IT" sz="3200" b="1" dirty="0">
              <a:solidFill>
                <a:schemeClr val="tx1"/>
              </a:solidFill>
            </a:endParaRPr>
          </a:p>
        </p:txBody>
      </p:sp>
    </p:spTree>
    <p:extLst>
      <p:ext uri="{BB962C8B-B14F-4D97-AF65-F5344CB8AC3E}">
        <p14:creationId xmlns:p14="http://schemas.microsoft.com/office/powerpoint/2010/main" val="1696916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smtClean="0"/>
              <a:t>Due fratture nel percorso della scienza organizzativa</a:t>
            </a:r>
            <a:endParaRPr lang="it-IT" sz="2800" b="1" dirty="0"/>
          </a:p>
        </p:txBody>
      </p:sp>
      <p:sp>
        <p:nvSpPr>
          <p:cNvPr id="3" name="Segnaposto contenuto 2"/>
          <p:cNvSpPr>
            <a:spLocks noGrp="1"/>
          </p:cNvSpPr>
          <p:nvPr>
            <p:ph idx="1"/>
          </p:nvPr>
        </p:nvSpPr>
        <p:spPr/>
        <p:txBody>
          <a:bodyPr>
            <a:normAutofit fontScale="85000" lnSpcReduction="20000"/>
          </a:bodyPr>
          <a:lstStyle/>
          <a:p>
            <a:pPr marL="514350" indent="-514350">
              <a:buFont typeface="+mj-lt"/>
              <a:buAutoNum type="arabicPeriod"/>
            </a:pPr>
            <a:r>
              <a:rPr lang="it-IT" dirty="0" smtClean="0"/>
              <a:t>Prima l’emergere </a:t>
            </a:r>
            <a:r>
              <a:rPr lang="it-IT" dirty="0"/>
              <a:t>del fenomeno della soggettività, il riconoscimento del fatto che le persone siano così direttamente implicate nelle organizzazioni, fino a rendere le stesse, un fenomeno strettamente intrecciato con la vita di individui, gruppi e società, un “mondo vitale</a:t>
            </a:r>
            <a:r>
              <a:rPr lang="it-IT" dirty="0" smtClean="0"/>
              <a:t>”.</a:t>
            </a:r>
          </a:p>
          <a:p>
            <a:pPr marL="514350" indent="-514350">
              <a:buFont typeface="+mj-lt"/>
              <a:buAutoNum type="arabicPeriod"/>
            </a:pPr>
            <a:r>
              <a:rPr lang="it-IT" dirty="0" smtClean="0"/>
              <a:t>Successivamente</a:t>
            </a:r>
            <a:r>
              <a:rPr lang="it-IT" dirty="0"/>
              <a:t>, lo sfaldarsi dei confini dell’organizzazione di fronte alle tensioni indotte dalle dinamiche degli ambienti esterni, un aspetto che l’evoluzione delle tecnologie dell’informazione e quella delle forme contrattuali rende ancora più critico per il futuro</a:t>
            </a:r>
          </a:p>
        </p:txBody>
      </p:sp>
    </p:spTree>
    <p:extLst>
      <p:ext uri="{BB962C8B-B14F-4D97-AF65-F5344CB8AC3E}">
        <p14:creationId xmlns:p14="http://schemas.microsoft.com/office/powerpoint/2010/main" val="3389129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
          <p:cNvSpPr>
            <a:spLocks noChangeShapeType="1"/>
          </p:cNvSpPr>
          <p:nvPr/>
        </p:nvSpPr>
        <p:spPr bwMode="auto">
          <a:xfrm flipH="1">
            <a:off x="4427983" y="692696"/>
            <a:ext cx="1" cy="5544616"/>
          </a:xfrm>
          <a:prstGeom prst="line">
            <a:avLst/>
          </a:prstGeom>
          <a:noFill/>
          <a:ln w="57150">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 name="Line 6"/>
          <p:cNvSpPr>
            <a:spLocks noChangeShapeType="1"/>
          </p:cNvSpPr>
          <p:nvPr/>
        </p:nvSpPr>
        <p:spPr bwMode="auto">
          <a:xfrm>
            <a:off x="1371600" y="3573016"/>
            <a:ext cx="6172200" cy="0"/>
          </a:xfrm>
          <a:prstGeom prst="line">
            <a:avLst/>
          </a:prstGeom>
          <a:noFill/>
          <a:ln w="57150">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 name="Text Box 7"/>
          <p:cNvSpPr txBox="1">
            <a:spLocks noChangeArrowheads="1"/>
          </p:cNvSpPr>
          <p:nvPr/>
        </p:nvSpPr>
        <p:spPr bwMode="auto">
          <a:xfrm>
            <a:off x="1979712" y="6237312"/>
            <a:ext cx="47505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it-IT" altLang="it-IT" sz="2000" b="1" dirty="0">
                <a:solidFill>
                  <a:srgbClr val="000099"/>
                </a:solidFill>
                <a:latin typeface="Times New Roman" pitchFamily="18" charset="0"/>
              </a:rPr>
              <a:t>Fini </a:t>
            </a:r>
            <a:r>
              <a:rPr lang="it-IT" altLang="it-IT" sz="2000" b="1" dirty="0" smtClean="0">
                <a:solidFill>
                  <a:srgbClr val="000099"/>
                </a:solidFill>
                <a:latin typeface="Times New Roman" pitchFamily="18" charset="0"/>
              </a:rPr>
              <a:t>divergenti , relazione, soggettività)</a:t>
            </a:r>
            <a:endParaRPr lang="it-IT" altLang="it-IT" sz="2000" b="1" dirty="0">
              <a:solidFill>
                <a:srgbClr val="000099"/>
              </a:solidFill>
              <a:latin typeface="Times New Roman" pitchFamily="18" charset="0"/>
            </a:endParaRPr>
          </a:p>
        </p:txBody>
      </p:sp>
      <p:sp>
        <p:nvSpPr>
          <p:cNvPr id="5" name="Text Box 8"/>
          <p:cNvSpPr txBox="1">
            <a:spLocks noChangeArrowheads="1"/>
          </p:cNvSpPr>
          <p:nvPr/>
        </p:nvSpPr>
        <p:spPr bwMode="auto">
          <a:xfrm>
            <a:off x="2195513" y="220578"/>
            <a:ext cx="4191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it-IT" altLang="it-IT" sz="2000" b="1" dirty="0">
                <a:solidFill>
                  <a:srgbClr val="000099"/>
                </a:solidFill>
                <a:latin typeface="Times New Roman" pitchFamily="18" charset="0"/>
              </a:rPr>
              <a:t>Fini convergenti </a:t>
            </a:r>
            <a:r>
              <a:rPr lang="it-IT" altLang="it-IT" sz="2000" b="1" dirty="0" smtClean="0">
                <a:solidFill>
                  <a:srgbClr val="000099"/>
                </a:solidFill>
                <a:latin typeface="Times New Roman" pitchFamily="18" charset="0"/>
              </a:rPr>
              <a:t>, calcolo, oggettività</a:t>
            </a:r>
            <a:endParaRPr lang="it-IT" altLang="it-IT" sz="2000" b="1" dirty="0">
              <a:solidFill>
                <a:srgbClr val="000099"/>
              </a:solidFill>
              <a:latin typeface="Times New Roman" pitchFamily="18" charset="0"/>
            </a:endParaRPr>
          </a:p>
        </p:txBody>
      </p:sp>
      <p:sp>
        <p:nvSpPr>
          <p:cNvPr id="6" name="Text Box 9"/>
          <p:cNvSpPr txBox="1">
            <a:spLocks noChangeArrowheads="1"/>
          </p:cNvSpPr>
          <p:nvPr/>
        </p:nvSpPr>
        <p:spPr bwMode="auto">
          <a:xfrm>
            <a:off x="144463" y="3213100"/>
            <a:ext cx="122713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it-IT" altLang="it-IT" sz="2000" b="1" dirty="0" smtClean="0">
                <a:solidFill>
                  <a:srgbClr val="000099"/>
                </a:solidFill>
                <a:latin typeface="Times New Roman" pitchFamily="18" charset="0"/>
              </a:rPr>
              <a:t>Interno, dentro </a:t>
            </a:r>
            <a:r>
              <a:rPr lang="it-IT" altLang="it-IT" sz="2000" b="1" dirty="0">
                <a:solidFill>
                  <a:srgbClr val="000099"/>
                </a:solidFill>
                <a:latin typeface="Times New Roman" pitchFamily="18" charset="0"/>
              </a:rPr>
              <a:t>i confini</a:t>
            </a:r>
          </a:p>
        </p:txBody>
      </p:sp>
      <p:sp>
        <p:nvSpPr>
          <p:cNvPr id="7" name="Text Box 10"/>
          <p:cNvSpPr txBox="1">
            <a:spLocks noChangeArrowheads="1"/>
          </p:cNvSpPr>
          <p:nvPr/>
        </p:nvSpPr>
        <p:spPr bwMode="auto">
          <a:xfrm>
            <a:off x="7543800" y="3184525"/>
            <a:ext cx="1600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it-IT" altLang="it-IT" sz="2000" b="1" dirty="0" smtClean="0">
                <a:solidFill>
                  <a:srgbClr val="000099"/>
                </a:solidFill>
                <a:latin typeface="Times New Roman" pitchFamily="18" charset="0"/>
              </a:rPr>
              <a:t>Esterno, oltre </a:t>
            </a:r>
            <a:r>
              <a:rPr lang="it-IT" altLang="it-IT" sz="2000" b="1" dirty="0">
                <a:solidFill>
                  <a:srgbClr val="000099"/>
                </a:solidFill>
                <a:latin typeface="Times New Roman" pitchFamily="18" charset="0"/>
              </a:rPr>
              <a:t>i confini</a:t>
            </a:r>
            <a:endParaRPr lang="it-IT" altLang="it-IT" b="1" dirty="0">
              <a:solidFill>
                <a:srgbClr val="000099"/>
              </a:solidFill>
              <a:latin typeface="Times New Roman" pitchFamily="18"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81" y="548680"/>
            <a:ext cx="1951037"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asellaDiTesto 6"/>
          <p:cNvSpPr txBox="1">
            <a:spLocks noChangeArrowheads="1"/>
          </p:cNvSpPr>
          <p:nvPr/>
        </p:nvSpPr>
        <p:spPr bwMode="auto">
          <a:xfrm>
            <a:off x="1259632" y="1556792"/>
            <a:ext cx="3168352"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defRPr/>
            </a:pPr>
            <a:r>
              <a:rPr lang="it-IT" altLang="it-IT" sz="1200" b="1" dirty="0" err="1"/>
              <a:t>Scientific</a:t>
            </a:r>
            <a:r>
              <a:rPr lang="it-IT" altLang="it-IT" sz="1200" b="1" dirty="0"/>
              <a:t> Management  (Taylor, 1910)</a:t>
            </a:r>
          </a:p>
          <a:p>
            <a:pPr eaLnBrk="1" hangingPunct="1">
              <a:spcBef>
                <a:spcPct val="0"/>
              </a:spcBef>
              <a:defRPr/>
            </a:pPr>
            <a:r>
              <a:rPr lang="it-IT" altLang="it-IT" sz="1200" b="1" dirty="0"/>
              <a:t>Burocrazia (Weber, 1922 postumo)</a:t>
            </a:r>
          </a:p>
          <a:p>
            <a:pPr eaLnBrk="1" hangingPunct="1">
              <a:spcBef>
                <a:spcPct val="0"/>
              </a:spcBef>
              <a:defRPr/>
            </a:pPr>
            <a:r>
              <a:rPr lang="it-IT" altLang="it-IT" sz="1200" b="1" dirty="0"/>
              <a:t>Sistema Tecnico di Collaborazione (Barnard, 1937)</a:t>
            </a:r>
          </a:p>
          <a:p>
            <a:pPr eaLnBrk="1" hangingPunct="1">
              <a:spcBef>
                <a:spcPct val="0"/>
              </a:spcBef>
              <a:defRPr/>
            </a:pPr>
            <a:r>
              <a:rPr lang="it-IT" altLang="it-IT" sz="1200" b="1" dirty="0"/>
              <a:t>Management Science (</a:t>
            </a:r>
            <a:r>
              <a:rPr lang="it-IT" altLang="it-IT" sz="1200" b="1" dirty="0" err="1"/>
              <a:t>Churchman</a:t>
            </a:r>
            <a:r>
              <a:rPr lang="it-IT" altLang="it-IT" sz="1200" b="1" dirty="0"/>
              <a:t>, 1955)</a:t>
            </a:r>
          </a:p>
          <a:p>
            <a:pPr eaLnBrk="1" hangingPunct="1">
              <a:spcBef>
                <a:spcPct val="0"/>
              </a:spcBef>
              <a:defRPr/>
            </a:pPr>
            <a:r>
              <a:rPr lang="it-IT" altLang="it-IT" sz="1200" b="1" dirty="0"/>
              <a:t>Razionalità Limitata (Simon, 1955)</a:t>
            </a:r>
          </a:p>
          <a:p>
            <a:pPr marL="0" indent="0" eaLnBrk="1" hangingPunct="1">
              <a:spcBef>
                <a:spcPct val="0"/>
              </a:spcBef>
              <a:buNone/>
            </a:pPr>
            <a:r>
              <a:rPr lang="it-IT" altLang="it-IT" sz="2000" b="1" dirty="0" smtClean="0"/>
              <a:t>…Organizzazione come motore di crescita</a:t>
            </a:r>
            <a:endParaRPr lang="it-IT" altLang="it-IT" sz="2000" b="1" dirty="0"/>
          </a:p>
        </p:txBody>
      </p:sp>
    </p:spTree>
    <p:extLst>
      <p:ext uri="{BB962C8B-B14F-4D97-AF65-F5344CB8AC3E}">
        <p14:creationId xmlns:p14="http://schemas.microsoft.com/office/powerpoint/2010/main" val="1417962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 «padri» della scienza dell’organizzazione</a:t>
            </a:r>
            <a:endParaRPr lang="it-IT" dirty="0"/>
          </a:p>
        </p:txBody>
      </p:sp>
      <p:sp>
        <p:nvSpPr>
          <p:cNvPr id="3" name="Segnaposto contenuto 2"/>
          <p:cNvSpPr>
            <a:spLocks noGrp="1"/>
          </p:cNvSpPr>
          <p:nvPr>
            <p:ph idx="1"/>
          </p:nvPr>
        </p:nvSpPr>
        <p:spPr/>
        <p:txBody>
          <a:bodyPr>
            <a:normAutofit fontScale="92500" lnSpcReduction="10000"/>
          </a:bodyPr>
          <a:lstStyle/>
          <a:p>
            <a:r>
              <a:rPr lang="it-IT" dirty="0"/>
              <a:t>il sociologo e politologo Weber, </a:t>
            </a:r>
            <a:endParaRPr lang="it-IT" dirty="0" smtClean="0"/>
          </a:p>
          <a:p>
            <a:r>
              <a:rPr lang="it-IT" dirty="0" smtClean="0"/>
              <a:t>l’ingegnere </a:t>
            </a:r>
            <a:r>
              <a:rPr lang="it-IT" dirty="0"/>
              <a:t>Taylor, </a:t>
            </a:r>
            <a:endParaRPr lang="it-IT" dirty="0" smtClean="0"/>
          </a:p>
          <a:p>
            <a:r>
              <a:rPr lang="it-IT" dirty="0" smtClean="0"/>
              <a:t>l’imprenditore </a:t>
            </a:r>
            <a:r>
              <a:rPr lang="it-IT" dirty="0"/>
              <a:t>Ford, </a:t>
            </a:r>
            <a:endParaRPr lang="it-IT" dirty="0" smtClean="0"/>
          </a:p>
          <a:p>
            <a:r>
              <a:rPr lang="it-IT" dirty="0" smtClean="0"/>
              <a:t>il </a:t>
            </a:r>
            <a:r>
              <a:rPr lang="it-IT" dirty="0"/>
              <a:t>dirigente Barnard, </a:t>
            </a:r>
            <a:endParaRPr lang="it-IT" dirty="0" smtClean="0"/>
          </a:p>
          <a:p>
            <a:r>
              <a:rPr lang="it-IT" dirty="0" smtClean="0"/>
              <a:t>il </a:t>
            </a:r>
            <a:r>
              <a:rPr lang="it-IT" dirty="0"/>
              <a:t>filosofo, statistico e matematico </a:t>
            </a:r>
            <a:r>
              <a:rPr lang="it-IT" dirty="0" err="1"/>
              <a:t>Churchman</a:t>
            </a:r>
            <a:r>
              <a:rPr lang="it-IT" dirty="0"/>
              <a:t>, </a:t>
            </a:r>
            <a:endParaRPr lang="it-IT" dirty="0" smtClean="0"/>
          </a:p>
          <a:p>
            <a:r>
              <a:rPr lang="it-IT" dirty="0" smtClean="0"/>
              <a:t>l’economista </a:t>
            </a:r>
            <a:r>
              <a:rPr lang="it-IT" dirty="0"/>
              <a:t>e psicologo Simon; </a:t>
            </a:r>
            <a:endParaRPr lang="it-IT" dirty="0" smtClean="0"/>
          </a:p>
          <a:p>
            <a:pPr marL="0" indent="0">
              <a:buNone/>
            </a:pPr>
            <a:r>
              <a:rPr lang="it-IT" dirty="0" smtClean="0"/>
              <a:t>Tutti personaggi attivi </a:t>
            </a:r>
            <a:r>
              <a:rPr lang="it-IT" dirty="0"/>
              <a:t>in più campi del sapere e per i quali ogni appartenenza disciplinare appare stretta.</a:t>
            </a:r>
          </a:p>
          <a:p>
            <a:endParaRPr lang="it-IT" dirty="0"/>
          </a:p>
        </p:txBody>
      </p:sp>
    </p:spTree>
    <p:extLst>
      <p:ext uri="{BB962C8B-B14F-4D97-AF65-F5344CB8AC3E}">
        <p14:creationId xmlns:p14="http://schemas.microsoft.com/office/powerpoint/2010/main" val="2881181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Durante e dopo la seconda </a:t>
            </a:r>
            <a:r>
              <a:rPr lang="it-IT" sz="3200" dirty="0"/>
              <a:t>guerra mondiale</a:t>
            </a:r>
          </a:p>
        </p:txBody>
      </p:sp>
      <p:sp>
        <p:nvSpPr>
          <p:cNvPr id="3" name="Segnaposto contenuto 2"/>
          <p:cNvSpPr>
            <a:spLocks noGrp="1"/>
          </p:cNvSpPr>
          <p:nvPr>
            <p:ph idx="1"/>
          </p:nvPr>
        </p:nvSpPr>
        <p:spPr/>
        <p:txBody>
          <a:bodyPr>
            <a:normAutofit fontScale="70000" lnSpcReduction="20000"/>
          </a:bodyPr>
          <a:lstStyle/>
          <a:p>
            <a:r>
              <a:rPr lang="it-IT" dirty="0" smtClean="0"/>
              <a:t>Grande aspettativa </a:t>
            </a:r>
            <a:r>
              <a:rPr lang="it-IT" dirty="0"/>
              <a:t>di applicare la razionalità scientifica alla soluzione di problemi complessi; </a:t>
            </a:r>
            <a:endParaRPr lang="it-IT" dirty="0" smtClean="0"/>
          </a:p>
          <a:p>
            <a:r>
              <a:rPr lang="it-IT" dirty="0" smtClean="0"/>
              <a:t>accelerazione </a:t>
            </a:r>
            <a:r>
              <a:rPr lang="it-IT" dirty="0"/>
              <a:t>di processi innovativi di rilievo anche per la scienza dell’organizzazione. </a:t>
            </a:r>
            <a:endParaRPr lang="it-IT" dirty="0" smtClean="0"/>
          </a:p>
          <a:p>
            <a:r>
              <a:rPr lang="it-IT" dirty="0" smtClean="0"/>
              <a:t>negli </a:t>
            </a:r>
            <a:r>
              <a:rPr lang="it-IT" dirty="0"/>
              <a:t>Stati Uniti e nel Regno Unito, le strutture militari dettero grande impulso alla ricerca applicata e alla sperimentazione con impatti di rilievo in molteplici </a:t>
            </a:r>
            <a:r>
              <a:rPr lang="it-IT" dirty="0" smtClean="0"/>
              <a:t>campi</a:t>
            </a:r>
          </a:p>
          <a:p>
            <a:pPr lvl="1"/>
            <a:r>
              <a:rPr lang="it-IT" dirty="0" smtClean="0"/>
              <a:t>progetto </a:t>
            </a:r>
            <a:r>
              <a:rPr lang="it-IT" dirty="0"/>
              <a:t>Manhattan nel nucleare, </a:t>
            </a:r>
          </a:p>
          <a:p>
            <a:pPr lvl="1"/>
            <a:r>
              <a:rPr lang="it-IT" dirty="0" smtClean="0"/>
              <a:t>“macchina</a:t>
            </a:r>
            <a:r>
              <a:rPr lang="it-IT" dirty="0"/>
              <a:t>” di Alan </a:t>
            </a:r>
            <a:r>
              <a:rPr lang="it-IT" dirty="0" err="1"/>
              <a:t>Turing</a:t>
            </a:r>
            <a:r>
              <a:rPr lang="it-IT" dirty="0"/>
              <a:t>, costruita a </a:t>
            </a:r>
            <a:r>
              <a:rPr lang="it-IT" dirty="0" err="1"/>
              <a:t>Bletchley</a:t>
            </a:r>
            <a:r>
              <a:rPr lang="it-IT" dirty="0"/>
              <a:t> Park per decrittare i codici utilizzati dai nazisti e che aprì la strada alla Computer </a:t>
            </a:r>
            <a:r>
              <a:rPr lang="it-IT" dirty="0" smtClean="0"/>
              <a:t>Science</a:t>
            </a:r>
          </a:p>
          <a:p>
            <a:r>
              <a:rPr lang="it-IT" dirty="0" smtClean="0"/>
              <a:t>Per </a:t>
            </a:r>
            <a:r>
              <a:rPr lang="it-IT" dirty="0"/>
              <a:t>vincere la guerra fu necessario investire enormi risorse finanziarie e mobilitare le migliori intelligenze nell’ambito di strutture di grande complessità e dimensione, adottando criteri organizzativi innovativi rispetto alla stessa tradizione </a:t>
            </a:r>
            <a:r>
              <a:rPr lang="it-IT" dirty="0" smtClean="0"/>
              <a:t>militare</a:t>
            </a:r>
            <a:endParaRPr lang="it-IT" dirty="0"/>
          </a:p>
        </p:txBody>
      </p:sp>
    </p:spTree>
    <p:extLst>
      <p:ext uri="{BB962C8B-B14F-4D97-AF65-F5344CB8AC3E}">
        <p14:creationId xmlns:p14="http://schemas.microsoft.com/office/powerpoint/2010/main" val="2989773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
          <p:cNvSpPr>
            <a:spLocks noChangeShapeType="1"/>
          </p:cNvSpPr>
          <p:nvPr/>
        </p:nvSpPr>
        <p:spPr bwMode="auto">
          <a:xfrm flipH="1">
            <a:off x="4644008" y="700404"/>
            <a:ext cx="1" cy="5544616"/>
          </a:xfrm>
          <a:prstGeom prst="line">
            <a:avLst/>
          </a:prstGeom>
          <a:noFill/>
          <a:ln w="57150">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 name="Line 6"/>
          <p:cNvSpPr>
            <a:spLocks noChangeShapeType="1"/>
          </p:cNvSpPr>
          <p:nvPr/>
        </p:nvSpPr>
        <p:spPr bwMode="auto">
          <a:xfrm>
            <a:off x="1371600" y="3284984"/>
            <a:ext cx="6172200" cy="0"/>
          </a:xfrm>
          <a:prstGeom prst="line">
            <a:avLst/>
          </a:prstGeom>
          <a:noFill/>
          <a:ln w="57150">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 name="Text Box 7"/>
          <p:cNvSpPr txBox="1">
            <a:spLocks noChangeArrowheads="1"/>
          </p:cNvSpPr>
          <p:nvPr/>
        </p:nvSpPr>
        <p:spPr bwMode="auto">
          <a:xfrm>
            <a:off x="2269753" y="6237312"/>
            <a:ext cx="47505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it-IT" altLang="it-IT" sz="2000" b="1" dirty="0">
                <a:solidFill>
                  <a:srgbClr val="000099"/>
                </a:solidFill>
                <a:latin typeface="Times New Roman" pitchFamily="18" charset="0"/>
              </a:rPr>
              <a:t>Fini </a:t>
            </a:r>
            <a:r>
              <a:rPr lang="it-IT" altLang="it-IT" sz="2000" b="1" dirty="0" smtClean="0">
                <a:solidFill>
                  <a:srgbClr val="000099"/>
                </a:solidFill>
                <a:latin typeface="Times New Roman" pitchFamily="18" charset="0"/>
              </a:rPr>
              <a:t>divergenti , relazione, soggettività)</a:t>
            </a:r>
            <a:endParaRPr lang="it-IT" altLang="it-IT" sz="2000" b="1" dirty="0">
              <a:solidFill>
                <a:srgbClr val="000099"/>
              </a:solidFill>
              <a:latin typeface="Times New Roman" pitchFamily="18" charset="0"/>
            </a:endParaRPr>
          </a:p>
        </p:txBody>
      </p:sp>
      <p:sp>
        <p:nvSpPr>
          <p:cNvPr id="5" name="Text Box 8"/>
          <p:cNvSpPr txBox="1">
            <a:spLocks noChangeArrowheads="1"/>
          </p:cNvSpPr>
          <p:nvPr/>
        </p:nvSpPr>
        <p:spPr bwMode="auto">
          <a:xfrm>
            <a:off x="2397224" y="220578"/>
            <a:ext cx="4191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it-IT" altLang="it-IT" sz="2000" b="1" dirty="0">
                <a:solidFill>
                  <a:srgbClr val="000099"/>
                </a:solidFill>
                <a:latin typeface="Times New Roman" pitchFamily="18" charset="0"/>
              </a:rPr>
              <a:t>Fini convergenti </a:t>
            </a:r>
            <a:r>
              <a:rPr lang="it-IT" altLang="it-IT" sz="2000" b="1" dirty="0" smtClean="0">
                <a:solidFill>
                  <a:srgbClr val="000099"/>
                </a:solidFill>
                <a:latin typeface="Times New Roman" pitchFamily="18" charset="0"/>
              </a:rPr>
              <a:t>, calcolo, oggettività</a:t>
            </a:r>
            <a:endParaRPr lang="it-IT" altLang="it-IT" sz="2000" b="1" dirty="0">
              <a:solidFill>
                <a:srgbClr val="000099"/>
              </a:solidFill>
              <a:latin typeface="Times New Roman" pitchFamily="18" charset="0"/>
            </a:endParaRPr>
          </a:p>
        </p:txBody>
      </p:sp>
      <p:sp>
        <p:nvSpPr>
          <p:cNvPr id="6" name="Text Box 9"/>
          <p:cNvSpPr txBox="1">
            <a:spLocks noChangeArrowheads="1"/>
          </p:cNvSpPr>
          <p:nvPr/>
        </p:nvSpPr>
        <p:spPr bwMode="auto">
          <a:xfrm>
            <a:off x="116681" y="2676693"/>
            <a:ext cx="122713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it-IT" altLang="it-IT" sz="2000" b="1" dirty="0" smtClean="0">
                <a:solidFill>
                  <a:srgbClr val="000099"/>
                </a:solidFill>
                <a:latin typeface="Times New Roman" pitchFamily="18" charset="0"/>
              </a:rPr>
              <a:t>Interno, dentro </a:t>
            </a:r>
            <a:r>
              <a:rPr lang="it-IT" altLang="it-IT" sz="2000" b="1" dirty="0">
                <a:solidFill>
                  <a:srgbClr val="000099"/>
                </a:solidFill>
                <a:latin typeface="Times New Roman" pitchFamily="18" charset="0"/>
              </a:rPr>
              <a:t>i confini</a:t>
            </a:r>
          </a:p>
        </p:txBody>
      </p:sp>
      <p:sp>
        <p:nvSpPr>
          <p:cNvPr id="7" name="Text Box 10"/>
          <p:cNvSpPr txBox="1">
            <a:spLocks noChangeArrowheads="1"/>
          </p:cNvSpPr>
          <p:nvPr/>
        </p:nvSpPr>
        <p:spPr bwMode="auto">
          <a:xfrm>
            <a:off x="7565006" y="2777152"/>
            <a:ext cx="1600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it-IT" altLang="it-IT" sz="2000" b="1" dirty="0" smtClean="0">
                <a:solidFill>
                  <a:srgbClr val="000099"/>
                </a:solidFill>
                <a:latin typeface="Times New Roman" pitchFamily="18" charset="0"/>
              </a:rPr>
              <a:t>Esterno, oltre </a:t>
            </a:r>
            <a:r>
              <a:rPr lang="it-IT" altLang="it-IT" sz="2000" b="1" dirty="0">
                <a:solidFill>
                  <a:srgbClr val="000099"/>
                </a:solidFill>
                <a:latin typeface="Times New Roman" pitchFamily="18" charset="0"/>
              </a:rPr>
              <a:t>i confini</a:t>
            </a:r>
            <a:endParaRPr lang="it-IT" altLang="it-IT" b="1" dirty="0">
              <a:solidFill>
                <a:srgbClr val="000099"/>
              </a:solidFill>
              <a:latin typeface="Times New Roman" pitchFamily="18"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81" y="700404"/>
            <a:ext cx="1951037"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25" y="5868499"/>
            <a:ext cx="1944687"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asellaDiTesto 31"/>
          <p:cNvSpPr txBox="1">
            <a:spLocks noChangeArrowheads="1"/>
          </p:cNvSpPr>
          <p:nvPr/>
        </p:nvSpPr>
        <p:spPr bwMode="auto">
          <a:xfrm>
            <a:off x="1043608" y="3356992"/>
            <a:ext cx="3653533"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defRPr/>
            </a:pPr>
            <a:r>
              <a:rPr lang="it-IT" altLang="it-IT" sz="1200" b="1" dirty="0"/>
              <a:t>Human Relations (</a:t>
            </a:r>
            <a:r>
              <a:rPr lang="it-IT" altLang="it-IT" sz="1200" b="1" dirty="0" err="1"/>
              <a:t>Roetlishberger</a:t>
            </a:r>
            <a:r>
              <a:rPr lang="it-IT" altLang="it-IT" sz="1200" b="1" dirty="0"/>
              <a:t> &amp; </a:t>
            </a:r>
            <a:r>
              <a:rPr lang="it-IT" altLang="it-IT" sz="1200" b="1" dirty="0" err="1"/>
              <a:t>Dickson</a:t>
            </a:r>
            <a:r>
              <a:rPr lang="it-IT" altLang="it-IT" sz="1200" b="1" dirty="0"/>
              <a:t>, 1939)</a:t>
            </a:r>
          </a:p>
          <a:p>
            <a:pPr eaLnBrk="1" hangingPunct="1">
              <a:spcBef>
                <a:spcPct val="0"/>
              </a:spcBef>
              <a:defRPr/>
            </a:pPr>
            <a:r>
              <a:rPr lang="it-IT" altLang="it-IT" sz="1200" b="1" dirty="0"/>
              <a:t>Group Dynamics (</a:t>
            </a:r>
            <a:r>
              <a:rPr lang="it-IT" altLang="it-IT" sz="1200" b="1" dirty="0" err="1"/>
              <a:t>Lewin</a:t>
            </a:r>
            <a:r>
              <a:rPr lang="it-IT" altLang="it-IT" sz="1200" b="1" dirty="0"/>
              <a:t>, 1947)</a:t>
            </a:r>
          </a:p>
          <a:p>
            <a:pPr eaLnBrk="1" hangingPunct="1">
              <a:spcBef>
                <a:spcPct val="0"/>
              </a:spcBef>
              <a:defRPr/>
            </a:pPr>
            <a:r>
              <a:rPr lang="it-IT" altLang="it-IT" sz="1200" b="1" dirty="0" err="1"/>
              <a:t>Organizational</a:t>
            </a:r>
            <a:r>
              <a:rPr lang="it-IT" altLang="it-IT" sz="1200" b="1" dirty="0"/>
              <a:t> </a:t>
            </a:r>
            <a:r>
              <a:rPr lang="it-IT" altLang="it-IT" sz="1200" b="1" dirty="0" err="1"/>
              <a:t>Resistance</a:t>
            </a:r>
            <a:r>
              <a:rPr lang="it-IT" altLang="it-IT" sz="1200" b="1" dirty="0"/>
              <a:t> / </a:t>
            </a:r>
            <a:r>
              <a:rPr lang="it-IT" altLang="it-IT" sz="1200" b="1" dirty="0" err="1"/>
              <a:t>Change</a:t>
            </a:r>
            <a:r>
              <a:rPr lang="it-IT" altLang="it-IT" sz="1200" b="1" dirty="0"/>
              <a:t> Agency (</a:t>
            </a:r>
            <a:r>
              <a:rPr lang="it-IT" altLang="it-IT" sz="1200" b="1" dirty="0" err="1"/>
              <a:t>Coch</a:t>
            </a:r>
            <a:r>
              <a:rPr lang="it-IT" altLang="it-IT" sz="1200" b="1" dirty="0"/>
              <a:t> &amp; French, 1948)</a:t>
            </a:r>
          </a:p>
          <a:p>
            <a:pPr eaLnBrk="1" hangingPunct="1">
              <a:spcBef>
                <a:spcPct val="0"/>
              </a:spcBef>
              <a:defRPr/>
            </a:pPr>
            <a:r>
              <a:rPr lang="it-IT" altLang="it-IT" sz="1200" b="1" dirty="0"/>
              <a:t>Effetti indesiderati della burocrazia (</a:t>
            </a:r>
            <a:r>
              <a:rPr lang="it-IT" altLang="it-IT" sz="1200" b="1" dirty="0" err="1"/>
              <a:t>Gouldner</a:t>
            </a:r>
            <a:r>
              <a:rPr lang="it-IT" altLang="it-IT" sz="1200" b="1" dirty="0"/>
              <a:t>, 1954)</a:t>
            </a:r>
          </a:p>
          <a:p>
            <a:pPr eaLnBrk="1" hangingPunct="1">
              <a:spcBef>
                <a:spcPct val="0"/>
              </a:spcBef>
              <a:defRPr/>
            </a:pPr>
            <a:r>
              <a:rPr lang="it-IT" altLang="it-IT" sz="1200" b="1" dirty="0"/>
              <a:t>Modello organico (Burns &amp; </a:t>
            </a:r>
            <a:r>
              <a:rPr lang="it-IT" altLang="it-IT" sz="1200" b="1" dirty="0" err="1"/>
              <a:t>Stalker</a:t>
            </a:r>
            <a:r>
              <a:rPr lang="it-IT" altLang="it-IT" sz="1200" b="1" dirty="0"/>
              <a:t>, 1961)</a:t>
            </a:r>
          </a:p>
          <a:p>
            <a:pPr eaLnBrk="1" hangingPunct="1">
              <a:spcBef>
                <a:spcPct val="0"/>
              </a:spcBef>
              <a:defRPr/>
            </a:pPr>
            <a:r>
              <a:rPr lang="it-IT" altLang="it-IT" sz="1200" b="1" dirty="0"/>
              <a:t>Intelligenze multiple (Gardner, 1983) </a:t>
            </a:r>
            <a:endParaRPr lang="it-IT" altLang="it-IT" sz="1200" b="1" dirty="0" smtClean="0"/>
          </a:p>
          <a:p>
            <a:pPr marL="0" indent="0" eaLnBrk="1" hangingPunct="1">
              <a:spcBef>
                <a:spcPct val="0"/>
              </a:spcBef>
              <a:buNone/>
            </a:pPr>
            <a:r>
              <a:rPr lang="it-IT" altLang="it-IT" sz="1200" b="1" dirty="0" smtClean="0"/>
              <a:t>… </a:t>
            </a:r>
            <a:r>
              <a:rPr lang="it-IT" altLang="it-IT" sz="2000" b="1" dirty="0" smtClean="0"/>
              <a:t>Organizzazione come tessuto di relazioni</a:t>
            </a:r>
            <a:endParaRPr lang="it-IT" altLang="it-IT" sz="2000" b="1" dirty="0"/>
          </a:p>
        </p:txBody>
      </p:sp>
    </p:spTree>
    <p:extLst>
      <p:ext uri="{BB962C8B-B14F-4D97-AF65-F5344CB8AC3E}">
        <p14:creationId xmlns:p14="http://schemas.microsoft.com/office/powerpoint/2010/main" val="1839151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683568" y="116632"/>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200" b="1" smtClean="0"/>
              <a:t>Kurt Lewin e la rivoluzione delle scienze sociali</a:t>
            </a:r>
            <a:r>
              <a:rPr lang="it-IT" sz="2000" smtClean="0"/>
              <a:t/>
            </a:r>
            <a:br>
              <a:rPr lang="it-IT" sz="2000" smtClean="0"/>
            </a:br>
            <a:r>
              <a:rPr lang="en-US" sz="2000" smtClean="0"/>
              <a:t>(da K. Lewin, </a:t>
            </a:r>
            <a:r>
              <a:rPr lang="en-US" sz="2000" i="1" smtClean="0"/>
              <a:t>Frontiers in group dynamics</a:t>
            </a:r>
            <a:r>
              <a:rPr lang="en-US" sz="2000" smtClean="0"/>
              <a:t>, 1947: 5-7)</a:t>
            </a:r>
            <a:endParaRPr lang="it-IT" sz="2000" dirty="0"/>
          </a:p>
        </p:txBody>
      </p:sp>
      <p:sp>
        <p:nvSpPr>
          <p:cNvPr id="5" name="Segnaposto contenuto 2"/>
          <p:cNvSpPr txBox="1">
            <a:spLocks/>
          </p:cNvSpPr>
          <p:nvPr/>
        </p:nvSpPr>
        <p:spPr>
          <a:xfrm>
            <a:off x="457200" y="1412776"/>
            <a:ext cx="8686800" cy="54452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sz="2000" smtClean="0"/>
              <a:t>Uno dei sotto-prodotti della Seconda Guerra Mondiale, di cui la società è a fatica consapevole, è il nuovo stadio di sviluppo raggiunto dalle scienze sociali. Questo sviluppo in verità appare rivoluzionario quanto la bomba atomica. (…) </a:t>
            </a:r>
          </a:p>
          <a:p>
            <a:r>
              <a:rPr lang="it-IT" sz="2000" smtClean="0"/>
              <a:t>All’inizio di questo secolo … la psicologia sperimentale di “volontà ed emozioni”  ha dovuto combattere per essere riconosciuta  contro una attitudine prevalente  che collocava volere, emozione e sentimenti in un “reame poetico”  di belle parole, un regno dove nulla corrisponde a tutto  quello di cui  lo scienziato può riconoscere l’esistenza.  (…)  Le emozioni venivano valutate qualcosa di  troppo “fluido” e “intangibile” per essere immobilizzato dall’analisi scientifica o da procedure sperimentali. </a:t>
            </a:r>
          </a:p>
          <a:p>
            <a:r>
              <a:rPr lang="it-IT" sz="2000" smtClean="0"/>
              <a:t>Alcuni psicologi …  tendono a vedere solo gli individui come reali e non sono propensi a considerare una “atmosfera di gruppo” come qualcosa che è reale e misurabile come ad esempio un campo fisico di gravità. Concetti come quello di “leadership” mantengono un alone di misticismo, anche dopo che si è dimostrato che è abbastanza possibile misurare e non solo “giudicare” la performance della leadership.</a:t>
            </a:r>
          </a:p>
          <a:p>
            <a:endParaRPr lang="it-IT" sz="2000" dirty="0"/>
          </a:p>
        </p:txBody>
      </p:sp>
    </p:spTree>
    <p:extLst>
      <p:ext uri="{BB962C8B-B14F-4D97-AF65-F5344CB8AC3E}">
        <p14:creationId xmlns:p14="http://schemas.microsoft.com/office/powerpoint/2010/main" val="1162499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March, 1962</a:t>
            </a:r>
            <a:endParaRPr lang="it-IT" dirty="0"/>
          </a:p>
        </p:txBody>
      </p:sp>
      <p:sp>
        <p:nvSpPr>
          <p:cNvPr id="3" name="Segnaposto contenuto 2"/>
          <p:cNvSpPr>
            <a:spLocks noGrp="1"/>
          </p:cNvSpPr>
          <p:nvPr>
            <p:ph idx="1"/>
          </p:nvPr>
        </p:nvSpPr>
        <p:spPr/>
        <p:txBody>
          <a:bodyPr>
            <a:normAutofit/>
          </a:bodyPr>
          <a:lstStyle/>
          <a:p>
            <a:pPr marL="0" indent="0">
              <a:buNone/>
            </a:pPr>
            <a:r>
              <a:rPr lang="it-IT" sz="2800" dirty="0" smtClean="0"/>
              <a:t>La </a:t>
            </a:r>
            <a:r>
              <a:rPr lang="it-IT" sz="2800" dirty="0"/>
              <a:t>stessa impresa è </a:t>
            </a:r>
            <a:r>
              <a:rPr lang="it-IT" sz="2800" dirty="0" smtClean="0"/>
              <a:t> </a:t>
            </a:r>
            <a:r>
              <a:rPr lang="it-IT" sz="2800" dirty="0"/>
              <a:t>interpretata in modo diverso dagli economisti e più vicino a quello degli scienziati politici</a:t>
            </a:r>
            <a:r>
              <a:rPr lang="it-IT" sz="2800" dirty="0" smtClean="0"/>
              <a:t>:</a:t>
            </a:r>
          </a:p>
          <a:p>
            <a:pPr marL="0" indent="0">
              <a:buNone/>
            </a:pPr>
            <a:endParaRPr lang="it-IT" sz="2800" dirty="0" smtClean="0"/>
          </a:p>
          <a:p>
            <a:pPr marL="0" indent="0">
              <a:buNone/>
            </a:pPr>
            <a:r>
              <a:rPr lang="it-IT" dirty="0" smtClean="0"/>
              <a:t>“</a:t>
            </a:r>
            <a:r>
              <a:rPr lang="it-IT" dirty="0"/>
              <a:t>a business </a:t>
            </a:r>
            <a:r>
              <a:rPr lang="it-IT" dirty="0" err="1"/>
              <a:t>firm</a:t>
            </a:r>
            <a:r>
              <a:rPr lang="it-IT" dirty="0"/>
              <a:t> </a:t>
            </a:r>
            <a:r>
              <a:rPr lang="it-IT" dirty="0" err="1"/>
              <a:t>is</a:t>
            </a:r>
            <a:r>
              <a:rPr lang="it-IT" dirty="0"/>
              <a:t> a </a:t>
            </a:r>
            <a:r>
              <a:rPr lang="it-IT" dirty="0" err="1"/>
              <a:t>political</a:t>
            </a:r>
            <a:r>
              <a:rPr lang="it-IT" dirty="0"/>
              <a:t> </a:t>
            </a:r>
            <a:r>
              <a:rPr lang="it-IT" dirty="0" err="1"/>
              <a:t>coalition</a:t>
            </a:r>
            <a:r>
              <a:rPr lang="it-IT" dirty="0"/>
              <a:t> … and the executive in the </a:t>
            </a:r>
            <a:r>
              <a:rPr lang="it-IT" dirty="0" err="1"/>
              <a:t>firm</a:t>
            </a:r>
            <a:r>
              <a:rPr lang="it-IT" dirty="0"/>
              <a:t> </a:t>
            </a:r>
            <a:r>
              <a:rPr lang="it-IT" dirty="0" err="1"/>
              <a:t>is</a:t>
            </a:r>
            <a:r>
              <a:rPr lang="it-IT" dirty="0"/>
              <a:t> the </a:t>
            </a:r>
            <a:r>
              <a:rPr lang="it-IT" dirty="0" err="1"/>
              <a:t>political</a:t>
            </a:r>
            <a:r>
              <a:rPr lang="it-IT" dirty="0"/>
              <a:t> broker. </a:t>
            </a:r>
            <a:r>
              <a:rPr lang="en-GB" dirty="0"/>
              <a:t>The composition of the firm is not given; it is negotiated. The goals of the firm are not given; they are </a:t>
            </a:r>
            <a:r>
              <a:rPr lang="en-GB" dirty="0" smtClean="0"/>
              <a:t>bargained” </a:t>
            </a:r>
            <a:r>
              <a:rPr lang="en-GB" dirty="0"/>
              <a:t>(March, 1962: p. 672). </a:t>
            </a:r>
            <a:endParaRPr lang="it-IT" dirty="0"/>
          </a:p>
        </p:txBody>
      </p:sp>
    </p:spTree>
    <p:extLst>
      <p:ext uri="{BB962C8B-B14F-4D97-AF65-F5344CB8AC3E}">
        <p14:creationId xmlns:p14="http://schemas.microsoft.com/office/powerpoint/2010/main" val="153412115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7801</TotalTime>
  <Words>1901</Words>
  <Application>Microsoft Office PowerPoint</Application>
  <PresentationFormat>Presentazione su schermo (4:3)</PresentationFormat>
  <Paragraphs>184</Paragraphs>
  <Slides>28</Slides>
  <Notes>0</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28</vt:i4>
      </vt:variant>
    </vt:vector>
  </HeadingPairs>
  <TitlesOfParts>
    <vt:vector size="30" baseType="lpstr">
      <vt:lpstr>Tema di Office</vt:lpstr>
      <vt:lpstr>Diapositiva</vt:lpstr>
      <vt:lpstr>Le relazioni industriali: evoluzione storica e nessi con gli assetti organizzativi aziendali</vt:lpstr>
      <vt:lpstr>Presentazione standard di PowerPoint</vt:lpstr>
      <vt:lpstr>Due fratture nel percorso della scienza organizzativa</vt:lpstr>
      <vt:lpstr>Presentazione standard di PowerPoint</vt:lpstr>
      <vt:lpstr>I «padri» della scienza dell’organizzazione</vt:lpstr>
      <vt:lpstr>Durante e dopo la seconda guerra mondiale</vt:lpstr>
      <vt:lpstr>Presentazione standard di PowerPoint</vt:lpstr>
      <vt:lpstr>Presentazione standard di PowerPoint</vt:lpstr>
      <vt:lpstr>March, 1962</vt:lpstr>
      <vt:lpstr>Presentazione standard di PowerPoint</vt:lpstr>
      <vt:lpstr>La visione strategica: Organizzazione come vantaggio competitivo</vt:lpstr>
      <vt:lpstr>La catena del valore di Michael Porter e le relazioni con l’organizzazione (Porter, 1987: 43-73)</vt:lpstr>
      <vt:lpstr>Presentazione standard di PowerPoint</vt:lpstr>
      <vt:lpstr>Presentazione standard di PowerPoint</vt:lpstr>
      <vt:lpstr>Presentazione standard di PowerPoint</vt:lpstr>
      <vt:lpstr>XXI secolo: complessità del 4° tipo</vt:lpstr>
      <vt:lpstr>Presentazione standard di PowerPoint</vt:lpstr>
      <vt:lpstr>Mutamenti nei macrosistemi</vt:lpstr>
      <vt:lpstr>Mutamenti nelle organizzazioni</vt:lpstr>
      <vt:lpstr>Presentazione standard di PowerPoint</vt:lpstr>
      <vt:lpstr>Mutamenti nel lavoro</vt:lpstr>
      <vt:lpstr>Presentazione standard di PowerPoint</vt:lpstr>
      <vt:lpstr>Presentazione standard di PowerPoint</vt:lpstr>
      <vt:lpstr>Oltre il Novecento:  nel campo aperto della complessità nella sua ricchezza di aspetti tecnici, sociali, strategici e politici </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Gianfranco Rebora</dc:creator>
  <cp:lastModifiedBy>Gianfranco Rebora</cp:lastModifiedBy>
  <cp:revision>111</cp:revision>
  <cp:lastPrinted>2016-02-26T07:46:39Z</cp:lastPrinted>
  <dcterms:created xsi:type="dcterms:W3CDTF">2015-07-18T09:49:45Z</dcterms:created>
  <dcterms:modified xsi:type="dcterms:W3CDTF">2017-02-23T08:10:43Z</dcterms:modified>
</cp:coreProperties>
</file>