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0" r:id="rId3"/>
    <p:sldId id="289" r:id="rId4"/>
    <p:sldId id="340" r:id="rId5"/>
    <p:sldId id="293" r:id="rId6"/>
    <p:sldId id="292" r:id="rId7"/>
    <p:sldId id="294" r:id="rId8"/>
    <p:sldId id="295" r:id="rId9"/>
    <p:sldId id="298" r:id="rId10"/>
    <p:sldId id="300" r:id="rId11"/>
    <p:sldId id="301" r:id="rId12"/>
    <p:sldId id="302" r:id="rId13"/>
    <p:sldId id="331" r:id="rId14"/>
    <p:sldId id="338" r:id="rId15"/>
    <p:sldId id="339" r:id="rId16"/>
    <p:sldId id="337" r:id="rId17"/>
    <p:sldId id="333" r:id="rId18"/>
    <p:sldId id="304" r:id="rId19"/>
    <p:sldId id="341" r:id="rId20"/>
    <p:sldId id="303" r:id="rId21"/>
    <p:sldId id="306" r:id="rId22"/>
    <p:sldId id="342" r:id="rId23"/>
    <p:sldId id="343" r:id="rId24"/>
    <p:sldId id="344" r:id="rId25"/>
    <p:sldId id="345" r:id="rId26"/>
    <p:sldId id="307" r:id="rId27"/>
    <p:sldId id="334" r:id="rId28"/>
    <p:sldId id="309" r:id="rId29"/>
    <p:sldId id="310" r:id="rId30"/>
    <p:sldId id="311" r:id="rId31"/>
    <p:sldId id="312" r:id="rId32"/>
    <p:sldId id="314" r:id="rId33"/>
    <p:sldId id="313" r:id="rId34"/>
    <p:sldId id="335" r:id="rId35"/>
    <p:sldId id="315" r:id="rId36"/>
    <p:sldId id="316" r:id="rId37"/>
    <p:sldId id="319" r:id="rId38"/>
    <p:sldId id="318" r:id="rId39"/>
    <p:sldId id="317" r:id="rId40"/>
    <p:sldId id="322" r:id="rId41"/>
    <p:sldId id="320" r:id="rId42"/>
    <p:sldId id="324" r:id="rId43"/>
    <p:sldId id="323" r:id="rId44"/>
    <p:sldId id="327" r:id="rId45"/>
    <p:sldId id="325" r:id="rId46"/>
    <p:sldId id="330" r:id="rId47"/>
    <p:sldId id="328" r:id="rId48"/>
    <p:sldId id="329" r:id="rId49"/>
    <p:sldId id="326" r:id="rId50"/>
    <p:sldId id="346" r:id="rId51"/>
    <p:sldId id="347" r:id="rId52"/>
    <p:sldId id="348" r:id="rId53"/>
    <p:sldId id="349" r:id="rId54"/>
    <p:sldId id="350" r:id="rId55"/>
    <p:sldId id="351" r:id="rId56"/>
    <p:sldId id="352" r:id="rId57"/>
    <p:sldId id="353" r:id="rId58"/>
    <p:sldId id="354" r:id="rId59"/>
    <p:sldId id="355" r:id="rId60"/>
    <p:sldId id="356" r:id="rId61"/>
    <p:sldId id="357" r:id="rId62"/>
    <p:sldId id="358" r:id="rId63"/>
    <p:sldId id="359" r:id="rId64"/>
    <p:sldId id="360" r:id="rId65"/>
    <p:sldId id="361" r:id="rId66"/>
    <p:sldId id="362" r:id="rId67"/>
    <p:sldId id="363" r:id="rId68"/>
    <p:sldId id="364" r:id="rId69"/>
    <p:sldId id="365" r:id="rId70"/>
    <p:sldId id="366" r:id="rId71"/>
    <p:sldId id="367" r:id="rId72"/>
    <p:sldId id="368" r:id="rId73"/>
    <p:sldId id="369" r:id="rId74"/>
    <p:sldId id="370" r:id="rId75"/>
    <p:sldId id="371" r:id="rId76"/>
    <p:sldId id="372" r:id="rId77"/>
    <p:sldId id="373" r:id="rId78"/>
    <p:sldId id="374" r:id="rId79"/>
    <p:sldId id="375" r:id="rId80"/>
    <p:sldId id="376" r:id="rId81"/>
    <p:sldId id="377" r:id="rId82"/>
    <p:sldId id="378" r:id="rId83"/>
    <p:sldId id="379" r:id="rId84"/>
    <p:sldId id="380" r:id="rId85"/>
    <p:sldId id="381" r:id="rId8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82" y="-33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D8516BF-3536-4598-A015-BD7359ED0373}" type="datetimeFigureOut">
              <a:rPr lang="it-IT" smtClean="0"/>
              <a:t>16/02/2017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938639C-2481-4178-883D-8217BBB3A4C4}" type="slidenum">
              <a:rPr lang="it-IT" smtClean="0"/>
              <a:t>‹N›</a:t>
            </a:fld>
            <a:endParaRPr lang="it-IT"/>
          </a:p>
        </p:txBody>
      </p:sp>
    </p:spTree>
    <p:extLst>
      <p:ext uri="{BB962C8B-B14F-4D97-AF65-F5344CB8AC3E}">
        <p14:creationId xmlns:p14="http://schemas.microsoft.com/office/powerpoint/2010/main" val="539565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D8516BF-3536-4598-A015-BD7359ED0373}" type="datetimeFigureOut">
              <a:rPr lang="it-IT" smtClean="0"/>
              <a:t>16/02/2017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938639C-2481-4178-883D-8217BBB3A4C4}" type="slidenum">
              <a:rPr lang="it-IT" smtClean="0"/>
              <a:t>‹N›</a:t>
            </a:fld>
            <a:endParaRPr lang="it-IT"/>
          </a:p>
        </p:txBody>
      </p:sp>
    </p:spTree>
    <p:extLst>
      <p:ext uri="{BB962C8B-B14F-4D97-AF65-F5344CB8AC3E}">
        <p14:creationId xmlns:p14="http://schemas.microsoft.com/office/powerpoint/2010/main" val="1136396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D8516BF-3536-4598-A015-BD7359ED0373}" type="datetimeFigureOut">
              <a:rPr lang="it-IT" smtClean="0"/>
              <a:t>16/02/2017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938639C-2481-4178-883D-8217BBB3A4C4}" type="slidenum">
              <a:rPr lang="it-IT" smtClean="0"/>
              <a:t>‹N›</a:t>
            </a:fld>
            <a:endParaRPr lang="it-IT"/>
          </a:p>
        </p:txBody>
      </p:sp>
    </p:spTree>
    <p:extLst>
      <p:ext uri="{BB962C8B-B14F-4D97-AF65-F5344CB8AC3E}">
        <p14:creationId xmlns:p14="http://schemas.microsoft.com/office/powerpoint/2010/main" val="726550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D8516BF-3536-4598-A015-BD7359ED0373}" type="datetimeFigureOut">
              <a:rPr lang="it-IT" smtClean="0"/>
              <a:t>16/02/2017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938639C-2481-4178-883D-8217BBB3A4C4}" type="slidenum">
              <a:rPr lang="it-IT" smtClean="0"/>
              <a:t>‹N›</a:t>
            </a:fld>
            <a:endParaRPr lang="it-IT"/>
          </a:p>
        </p:txBody>
      </p:sp>
    </p:spTree>
    <p:extLst>
      <p:ext uri="{BB962C8B-B14F-4D97-AF65-F5344CB8AC3E}">
        <p14:creationId xmlns:p14="http://schemas.microsoft.com/office/powerpoint/2010/main" val="2580241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DD8516BF-3536-4598-A015-BD7359ED0373}" type="datetimeFigureOut">
              <a:rPr lang="it-IT" smtClean="0"/>
              <a:t>16/02/2017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938639C-2481-4178-883D-8217BBB3A4C4}" type="slidenum">
              <a:rPr lang="it-IT" smtClean="0"/>
              <a:t>‹N›</a:t>
            </a:fld>
            <a:endParaRPr lang="it-IT"/>
          </a:p>
        </p:txBody>
      </p:sp>
    </p:spTree>
    <p:extLst>
      <p:ext uri="{BB962C8B-B14F-4D97-AF65-F5344CB8AC3E}">
        <p14:creationId xmlns:p14="http://schemas.microsoft.com/office/powerpoint/2010/main" val="4075292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D8516BF-3536-4598-A015-BD7359ED0373}" type="datetimeFigureOut">
              <a:rPr lang="it-IT" smtClean="0"/>
              <a:t>16/02/2017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938639C-2481-4178-883D-8217BBB3A4C4}" type="slidenum">
              <a:rPr lang="it-IT" smtClean="0"/>
              <a:t>‹N›</a:t>
            </a:fld>
            <a:endParaRPr lang="it-IT"/>
          </a:p>
        </p:txBody>
      </p:sp>
    </p:spTree>
    <p:extLst>
      <p:ext uri="{BB962C8B-B14F-4D97-AF65-F5344CB8AC3E}">
        <p14:creationId xmlns:p14="http://schemas.microsoft.com/office/powerpoint/2010/main" val="3757984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D8516BF-3536-4598-A015-BD7359ED0373}" type="datetimeFigureOut">
              <a:rPr lang="it-IT" smtClean="0"/>
              <a:t>16/02/2017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938639C-2481-4178-883D-8217BBB3A4C4}" type="slidenum">
              <a:rPr lang="it-IT" smtClean="0"/>
              <a:t>‹N›</a:t>
            </a:fld>
            <a:endParaRPr lang="it-IT"/>
          </a:p>
        </p:txBody>
      </p:sp>
    </p:spTree>
    <p:extLst>
      <p:ext uri="{BB962C8B-B14F-4D97-AF65-F5344CB8AC3E}">
        <p14:creationId xmlns:p14="http://schemas.microsoft.com/office/powerpoint/2010/main" val="2278760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DD8516BF-3536-4598-A015-BD7359ED0373}" type="datetimeFigureOut">
              <a:rPr lang="it-IT" smtClean="0"/>
              <a:t>16/02/2017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938639C-2481-4178-883D-8217BBB3A4C4}" type="slidenum">
              <a:rPr lang="it-IT" smtClean="0"/>
              <a:t>‹N›</a:t>
            </a:fld>
            <a:endParaRPr lang="it-IT"/>
          </a:p>
        </p:txBody>
      </p:sp>
    </p:spTree>
    <p:extLst>
      <p:ext uri="{BB962C8B-B14F-4D97-AF65-F5344CB8AC3E}">
        <p14:creationId xmlns:p14="http://schemas.microsoft.com/office/powerpoint/2010/main" val="3469582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D8516BF-3536-4598-A015-BD7359ED0373}" type="datetimeFigureOut">
              <a:rPr lang="it-IT" smtClean="0"/>
              <a:t>16/02/2017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938639C-2481-4178-883D-8217BBB3A4C4}" type="slidenum">
              <a:rPr lang="it-IT" smtClean="0"/>
              <a:t>‹N›</a:t>
            </a:fld>
            <a:endParaRPr lang="it-IT"/>
          </a:p>
        </p:txBody>
      </p:sp>
    </p:spTree>
    <p:extLst>
      <p:ext uri="{BB962C8B-B14F-4D97-AF65-F5344CB8AC3E}">
        <p14:creationId xmlns:p14="http://schemas.microsoft.com/office/powerpoint/2010/main" val="2721655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D8516BF-3536-4598-A015-BD7359ED0373}" type="datetimeFigureOut">
              <a:rPr lang="it-IT" smtClean="0"/>
              <a:t>16/02/2017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938639C-2481-4178-883D-8217BBB3A4C4}" type="slidenum">
              <a:rPr lang="it-IT" smtClean="0"/>
              <a:t>‹N›</a:t>
            </a:fld>
            <a:endParaRPr lang="it-IT"/>
          </a:p>
        </p:txBody>
      </p:sp>
    </p:spTree>
    <p:extLst>
      <p:ext uri="{BB962C8B-B14F-4D97-AF65-F5344CB8AC3E}">
        <p14:creationId xmlns:p14="http://schemas.microsoft.com/office/powerpoint/2010/main" val="1788674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D8516BF-3536-4598-A015-BD7359ED0373}" type="datetimeFigureOut">
              <a:rPr lang="it-IT" smtClean="0"/>
              <a:t>16/02/2017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938639C-2481-4178-883D-8217BBB3A4C4}" type="slidenum">
              <a:rPr lang="it-IT" smtClean="0"/>
              <a:t>‹N›</a:t>
            </a:fld>
            <a:endParaRPr lang="it-IT"/>
          </a:p>
        </p:txBody>
      </p:sp>
    </p:spTree>
    <p:extLst>
      <p:ext uri="{BB962C8B-B14F-4D97-AF65-F5344CB8AC3E}">
        <p14:creationId xmlns:p14="http://schemas.microsoft.com/office/powerpoint/2010/main" val="216942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8516BF-3536-4598-A015-BD7359ED0373}" type="datetimeFigureOut">
              <a:rPr lang="it-IT" smtClean="0"/>
              <a:t>16/02/2017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38639C-2481-4178-883D-8217BBB3A4C4}" type="slidenum">
              <a:rPr lang="it-IT" smtClean="0"/>
              <a:t>‹N›</a:t>
            </a:fld>
            <a:endParaRPr lang="it-IT"/>
          </a:p>
        </p:txBody>
      </p:sp>
    </p:spTree>
    <p:extLst>
      <p:ext uri="{BB962C8B-B14F-4D97-AF65-F5344CB8AC3E}">
        <p14:creationId xmlns:p14="http://schemas.microsoft.com/office/powerpoint/2010/main" val="150088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eur-lex.europa.eu/LexUriServ/LexUriServ.do?uri=CELEX:32008L0099:IT:NOT"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solidFill>
                  <a:srgbClr val="FF0000"/>
                </a:solidFill>
                <a:effectLst>
                  <a:outerShdw blurRad="38100" dist="38100" dir="2700000" algn="tl">
                    <a:srgbClr val="000000">
                      <a:alpha val="43137"/>
                    </a:srgbClr>
                  </a:outerShdw>
                </a:effectLst>
              </a:rPr>
              <a:t>Diritto dell’Ambiente</a:t>
            </a:r>
            <a:endParaRPr lang="it-IT" dirty="0">
              <a:solidFill>
                <a:srgbClr val="FF0000"/>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23265452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Il Diritto dell’Ambiente</a:t>
            </a:r>
            <a:endParaRPr lang="it-IT" dirty="0"/>
          </a:p>
        </p:txBody>
      </p:sp>
      <p:sp>
        <p:nvSpPr>
          <p:cNvPr id="3" name="Segnaposto contenuto 2"/>
          <p:cNvSpPr>
            <a:spLocks noGrp="1"/>
          </p:cNvSpPr>
          <p:nvPr>
            <p:ph idx="1"/>
          </p:nvPr>
        </p:nvSpPr>
        <p:spPr>
          <a:xfrm>
            <a:off x="457200" y="1600200"/>
            <a:ext cx="8229600" cy="4853136"/>
          </a:xfrm>
        </p:spPr>
        <p:txBody>
          <a:bodyPr>
            <a:normAutofit fontScale="77500" lnSpcReduction="20000"/>
          </a:bodyPr>
          <a:lstStyle/>
          <a:p>
            <a:pPr marL="0" indent="0" algn="just">
              <a:buNone/>
            </a:pPr>
            <a:r>
              <a:rPr lang="it-IT" dirty="0"/>
              <a:t>Nel corso del Secolo XX, </a:t>
            </a:r>
            <a:r>
              <a:rPr lang="it-IT" b="1" dirty="0"/>
              <a:t>l’impatto della accresciuta popolazione </a:t>
            </a:r>
            <a:r>
              <a:rPr lang="it-IT" b="1" dirty="0" smtClean="0"/>
              <a:t>umana e </a:t>
            </a:r>
            <a:r>
              <a:rPr lang="it-IT" b="1" dirty="0"/>
              <a:t>l’uso diffuso di nuove tecnologie </a:t>
            </a:r>
            <a:r>
              <a:rPr lang="it-IT" dirty="0"/>
              <a:t>assumono una rilevanza tale </a:t>
            </a:r>
            <a:r>
              <a:rPr lang="it-IT" dirty="0" smtClean="0"/>
              <a:t>da rendere  progressivamente </a:t>
            </a:r>
            <a:r>
              <a:rPr lang="it-IT" dirty="0"/>
              <a:t>evidente, la necessità di una </a:t>
            </a:r>
            <a:r>
              <a:rPr lang="it-IT" dirty="0" smtClean="0"/>
              <a:t>risposta organizzata</a:t>
            </a:r>
            <a:r>
              <a:rPr lang="it-IT" dirty="0"/>
              <a:t>. </a:t>
            </a:r>
            <a:endParaRPr lang="it-IT" dirty="0" smtClean="0"/>
          </a:p>
          <a:p>
            <a:pPr marL="0" indent="0" algn="just">
              <a:buNone/>
            </a:pPr>
            <a:endParaRPr lang="it-IT" dirty="0"/>
          </a:p>
          <a:p>
            <a:pPr marL="0" indent="0" algn="just">
              <a:buNone/>
            </a:pPr>
            <a:r>
              <a:rPr lang="it-IT" dirty="0" smtClean="0"/>
              <a:t>Sono </a:t>
            </a:r>
            <a:r>
              <a:rPr lang="it-IT" dirty="0"/>
              <a:t>eventi che contraddistinguono il secolo appena trascorso:</a:t>
            </a:r>
          </a:p>
          <a:p>
            <a:pPr algn="just">
              <a:buFont typeface="Wingdings" panose="05000000000000000000" pitchFamily="2" charset="2"/>
              <a:buChar char="Ø"/>
            </a:pPr>
            <a:r>
              <a:rPr lang="it-IT" dirty="0" smtClean="0"/>
              <a:t> </a:t>
            </a:r>
            <a:r>
              <a:rPr lang="it-IT" dirty="0"/>
              <a:t>Acqua ed energia a buon mercato.</a:t>
            </a:r>
          </a:p>
          <a:p>
            <a:pPr algn="just">
              <a:buFont typeface="Wingdings" panose="05000000000000000000" pitchFamily="2" charset="2"/>
              <a:buChar char="Ø"/>
            </a:pPr>
            <a:r>
              <a:rPr lang="it-IT" dirty="0" smtClean="0"/>
              <a:t> </a:t>
            </a:r>
            <a:r>
              <a:rPr lang="it-IT" dirty="0"/>
              <a:t>Aumento della popolazione e, in generale, del benessere.</a:t>
            </a:r>
          </a:p>
          <a:p>
            <a:pPr algn="just">
              <a:buFont typeface="Wingdings" panose="05000000000000000000" pitchFamily="2" charset="2"/>
              <a:buChar char="Ø"/>
            </a:pPr>
            <a:r>
              <a:rPr lang="it-IT" dirty="0" smtClean="0"/>
              <a:t> </a:t>
            </a:r>
            <a:r>
              <a:rPr lang="it-IT" dirty="0"/>
              <a:t>Inquinamento dell’aria, dell’acqua, del suolo.</a:t>
            </a:r>
          </a:p>
          <a:p>
            <a:pPr algn="just">
              <a:buFont typeface="Wingdings" panose="05000000000000000000" pitchFamily="2" charset="2"/>
              <a:buChar char="Ø"/>
            </a:pPr>
            <a:r>
              <a:rPr lang="it-IT" dirty="0" smtClean="0"/>
              <a:t> </a:t>
            </a:r>
            <a:r>
              <a:rPr lang="it-IT" dirty="0"/>
              <a:t>Cambiamenti climatici.</a:t>
            </a:r>
          </a:p>
          <a:p>
            <a:endParaRPr lang="it-IT" dirty="0"/>
          </a:p>
        </p:txBody>
      </p:sp>
    </p:spTree>
    <p:extLst>
      <p:ext uri="{BB962C8B-B14F-4D97-AF65-F5344CB8AC3E}">
        <p14:creationId xmlns:p14="http://schemas.microsoft.com/office/powerpoint/2010/main" val="4732807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Il Diritto dell’Ambiente</a:t>
            </a:r>
            <a:endParaRPr lang="it-IT" dirty="0"/>
          </a:p>
        </p:txBody>
      </p:sp>
      <p:sp>
        <p:nvSpPr>
          <p:cNvPr id="3" name="Segnaposto contenuto 2"/>
          <p:cNvSpPr>
            <a:spLocks noGrp="1"/>
          </p:cNvSpPr>
          <p:nvPr>
            <p:ph idx="1"/>
          </p:nvPr>
        </p:nvSpPr>
        <p:spPr>
          <a:xfrm>
            <a:off x="457200" y="1600200"/>
            <a:ext cx="8229600" cy="4853136"/>
          </a:xfrm>
        </p:spPr>
        <p:txBody>
          <a:bodyPr>
            <a:normAutofit/>
          </a:bodyPr>
          <a:lstStyle/>
          <a:p>
            <a:pPr marL="0" indent="0" algn="just">
              <a:buNone/>
            </a:pPr>
            <a:r>
              <a:rPr lang="it-IT" dirty="0"/>
              <a:t>La crescente sensibilità in materia ambientale, </a:t>
            </a:r>
            <a:r>
              <a:rPr lang="it-IT" dirty="0" smtClean="0"/>
              <a:t>dettata soprattutto </a:t>
            </a:r>
            <a:r>
              <a:rPr lang="it-IT" dirty="0"/>
              <a:t>dallo sviluppo economico, tecnologico </a:t>
            </a:r>
            <a:r>
              <a:rPr lang="it-IT" dirty="0" smtClean="0"/>
              <a:t>e demografico </a:t>
            </a:r>
            <a:r>
              <a:rPr lang="it-IT" dirty="0"/>
              <a:t>(cui è seguito un forte incremento </a:t>
            </a:r>
            <a:r>
              <a:rPr lang="it-IT" dirty="0" smtClean="0"/>
              <a:t>delle problematiche </a:t>
            </a:r>
            <a:r>
              <a:rPr lang="it-IT" dirty="0"/>
              <a:t>ambientali) ha condotto a </a:t>
            </a:r>
            <a:r>
              <a:rPr lang="it-IT" b="1" dirty="0"/>
              <a:t>una </a:t>
            </a:r>
            <a:r>
              <a:rPr lang="it-IT" b="1" dirty="0" smtClean="0"/>
              <a:t>sempre maggiore </a:t>
            </a:r>
            <a:r>
              <a:rPr lang="it-IT" b="1" dirty="0"/>
              <a:t>attenzione</a:t>
            </a:r>
            <a:r>
              <a:rPr lang="it-IT" dirty="0"/>
              <a:t> </a:t>
            </a:r>
            <a:r>
              <a:rPr lang="it-IT" dirty="0" smtClean="0"/>
              <a:t>verso la tutela del bene ambiente. </a:t>
            </a:r>
            <a:endParaRPr lang="it-IT" dirty="0"/>
          </a:p>
        </p:txBody>
      </p:sp>
    </p:spTree>
    <p:extLst>
      <p:ext uri="{BB962C8B-B14F-4D97-AF65-F5344CB8AC3E}">
        <p14:creationId xmlns:p14="http://schemas.microsoft.com/office/powerpoint/2010/main" val="11835825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Il Diritto dell’Ambiente</a:t>
            </a:r>
            <a:endParaRPr lang="it-IT" dirty="0"/>
          </a:p>
        </p:txBody>
      </p:sp>
      <p:sp>
        <p:nvSpPr>
          <p:cNvPr id="3" name="Segnaposto contenuto 2"/>
          <p:cNvSpPr>
            <a:spLocks noGrp="1"/>
          </p:cNvSpPr>
          <p:nvPr>
            <p:ph idx="1"/>
          </p:nvPr>
        </p:nvSpPr>
        <p:spPr>
          <a:xfrm>
            <a:off x="457200" y="1600200"/>
            <a:ext cx="8229600" cy="4853136"/>
          </a:xfrm>
        </p:spPr>
        <p:txBody>
          <a:bodyPr>
            <a:normAutofit/>
          </a:bodyPr>
          <a:lstStyle/>
          <a:p>
            <a:pPr marL="0" indent="0" algn="just">
              <a:lnSpc>
                <a:spcPct val="90000"/>
              </a:lnSpc>
              <a:buFontTx/>
              <a:buNone/>
            </a:pPr>
            <a:r>
              <a:rPr lang="it-IT" altLang="it-IT" sz="2200" dirty="0"/>
              <a:t>Dopo aver considerato sino agli anni ’70 del XX secolo gli interessi ambientali come un gravoso fardello (in particolare per i costi economici e sociali che una efficace politica di tutela avrebbe comportato), gli Stati </a:t>
            </a:r>
            <a:r>
              <a:rPr lang="it-IT" altLang="it-IT" sz="2200" dirty="0" smtClean="0"/>
              <a:t>hanno </a:t>
            </a:r>
            <a:r>
              <a:rPr lang="it-IT" altLang="it-IT" sz="2200" dirty="0"/>
              <a:t>riscoperto la </a:t>
            </a:r>
            <a:r>
              <a:rPr lang="it-IT" altLang="it-IT" sz="2200" dirty="0">
                <a:solidFill>
                  <a:srgbClr val="FF0000"/>
                </a:solidFill>
              </a:rPr>
              <a:t>centralità della questione ambientale</a:t>
            </a:r>
            <a:r>
              <a:rPr lang="it-IT" altLang="it-IT" sz="2200" dirty="0"/>
              <a:t>:</a:t>
            </a:r>
          </a:p>
          <a:p>
            <a:pPr marL="0" indent="0" algn="just">
              <a:lnSpc>
                <a:spcPct val="90000"/>
              </a:lnSpc>
              <a:buFontTx/>
              <a:buNone/>
            </a:pPr>
            <a:endParaRPr lang="it-IT" altLang="it-IT" sz="2200" dirty="0"/>
          </a:p>
          <a:p>
            <a:pPr marL="823913" lvl="1" algn="just">
              <a:lnSpc>
                <a:spcPct val="90000"/>
              </a:lnSpc>
              <a:buFont typeface="Wingdings" pitchFamily="2" charset="2"/>
              <a:buChar char="Ø"/>
            </a:pPr>
            <a:r>
              <a:rPr lang="it-IT" altLang="it-IT" sz="2200" dirty="0"/>
              <a:t>come </a:t>
            </a:r>
            <a:r>
              <a:rPr lang="it-IT" altLang="it-IT" sz="2200" u="sng" dirty="0"/>
              <a:t>obbligo</a:t>
            </a:r>
            <a:r>
              <a:rPr lang="it-IT" altLang="it-IT" sz="2200" dirty="0"/>
              <a:t> derivante da impegni comunitari;</a:t>
            </a:r>
          </a:p>
          <a:p>
            <a:pPr marL="823913" lvl="1" algn="just">
              <a:lnSpc>
                <a:spcPct val="90000"/>
              </a:lnSpc>
              <a:buFont typeface="Wingdings" pitchFamily="2" charset="2"/>
              <a:buChar char="Ø"/>
            </a:pPr>
            <a:r>
              <a:rPr lang="it-IT" altLang="it-IT" sz="2200" dirty="0"/>
              <a:t>come </a:t>
            </a:r>
            <a:r>
              <a:rPr lang="it-IT" altLang="it-IT" sz="2200" u="sng" dirty="0"/>
              <a:t>esigenza</a:t>
            </a:r>
            <a:r>
              <a:rPr lang="it-IT" altLang="it-IT" sz="2200" dirty="0"/>
              <a:t> di uniformità nazionale nelle tematiche produttive e sanitarie;</a:t>
            </a:r>
          </a:p>
          <a:p>
            <a:pPr marL="823913" lvl="1" algn="just">
              <a:lnSpc>
                <a:spcPct val="90000"/>
              </a:lnSpc>
              <a:buFont typeface="Wingdings" pitchFamily="2" charset="2"/>
              <a:buChar char="Ø"/>
            </a:pPr>
            <a:r>
              <a:rPr lang="it-IT" altLang="it-IT" sz="2200" dirty="0"/>
              <a:t>come </a:t>
            </a:r>
            <a:r>
              <a:rPr lang="it-IT" altLang="it-IT" sz="2200" u="sng" dirty="0"/>
              <a:t>necessità</a:t>
            </a:r>
            <a:r>
              <a:rPr lang="it-IT" altLang="it-IT" sz="2200" dirty="0"/>
              <a:t> di combattere gli inquinamenti secondo un approccio globale e sistemico.</a:t>
            </a:r>
          </a:p>
          <a:p>
            <a:pPr marL="0" indent="0">
              <a:buNone/>
            </a:pPr>
            <a:endParaRPr lang="it-IT" dirty="0"/>
          </a:p>
        </p:txBody>
      </p:sp>
    </p:spTree>
    <p:extLst>
      <p:ext uri="{BB962C8B-B14F-4D97-AF65-F5344CB8AC3E}">
        <p14:creationId xmlns:p14="http://schemas.microsoft.com/office/powerpoint/2010/main" val="1419920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Il Diritto dell’Ambiente</a:t>
            </a:r>
            <a:endParaRPr lang="it-IT" dirty="0"/>
          </a:p>
        </p:txBody>
      </p:sp>
      <p:sp>
        <p:nvSpPr>
          <p:cNvPr id="3" name="Segnaposto contenuto 2"/>
          <p:cNvSpPr>
            <a:spLocks noGrp="1"/>
          </p:cNvSpPr>
          <p:nvPr>
            <p:ph idx="1"/>
          </p:nvPr>
        </p:nvSpPr>
        <p:spPr/>
        <p:txBody>
          <a:bodyPr>
            <a:normAutofit fontScale="77500" lnSpcReduction="20000"/>
          </a:bodyPr>
          <a:lstStyle/>
          <a:p>
            <a:pPr marL="0" indent="0" algn="just">
              <a:lnSpc>
                <a:spcPct val="90000"/>
              </a:lnSpc>
              <a:buFontTx/>
              <a:buNone/>
            </a:pPr>
            <a:r>
              <a:rPr lang="it-IT" altLang="it-IT" dirty="0" smtClean="0"/>
              <a:t>L’evoluzione normativa, internazionale, comunitaria e nazionale, ha portato a concepire il diritto </a:t>
            </a:r>
            <a:r>
              <a:rPr lang="it-IT" altLang="it-IT" dirty="0"/>
              <a:t>all'ambiente </a:t>
            </a:r>
            <a:r>
              <a:rPr lang="it-IT" altLang="it-IT" dirty="0" smtClean="0"/>
              <a:t>come </a:t>
            </a:r>
            <a:r>
              <a:rPr lang="it-IT" altLang="it-IT" u="sng" dirty="0"/>
              <a:t>diritto umano fondamentale</a:t>
            </a:r>
            <a:r>
              <a:rPr lang="it-IT" altLang="it-IT" dirty="0"/>
              <a:t> il cui esercizio è diretto a soddisfare esigenze primarie della vita dell'uomo e insieme come </a:t>
            </a:r>
            <a:r>
              <a:rPr lang="it-IT" altLang="it-IT" u="sng" dirty="0"/>
              <a:t>dovere del cittadino</a:t>
            </a:r>
            <a:r>
              <a:rPr lang="it-IT" altLang="it-IT" dirty="0"/>
              <a:t> di contribuire alla salvaguardia, al recupero e alla valorizzazione dell'ambiente.</a:t>
            </a:r>
          </a:p>
          <a:p>
            <a:pPr marL="0" indent="0" algn="just">
              <a:lnSpc>
                <a:spcPct val="90000"/>
              </a:lnSpc>
              <a:buFontTx/>
              <a:buNone/>
            </a:pPr>
            <a:endParaRPr lang="it-IT" altLang="it-IT" dirty="0"/>
          </a:p>
          <a:p>
            <a:pPr marL="0" indent="0">
              <a:buNone/>
            </a:pPr>
            <a:r>
              <a:rPr lang="it-IT" altLang="it-IT" dirty="0"/>
              <a:t>Il concetto di </a:t>
            </a:r>
            <a:r>
              <a:rPr lang="it-IT" altLang="it-IT" dirty="0">
                <a:solidFill>
                  <a:srgbClr val="FF0000"/>
                </a:solidFill>
              </a:rPr>
              <a:t>ambiente come attributo e diritto fondamentale di ogni persona umana</a:t>
            </a:r>
            <a:r>
              <a:rPr lang="it-IT" altLang="it-IT" dirty="0"/>
              <a:t>, si è via via sviluppato</a:t>
            </a:r>
            <a:r>
              <a:rPr lang="it-IT" altLang="it-IT" dirty="0" smtClean="0"/>
              <a:t>.</a:t>
            </a:r>
          </a:p>
          <a:p>
            <a:pPr marL="0" indent="0">
              <a:buNone/>
            </a:pPr>
            <a:endParaRPr lang="it-IT" altLang="it-IT" dirty="0"/>
          </a:p>
          <a:p>
            <a:pPr marL="0" indent="0">
              <a:buNone/>
            </a:pPr>
            <a:r>
              <a:rPr lang="it-IT" altLang="it-IT" dirty="0"/>
              <a:t>Fin dalla Conferenza delle Nazioni Unite di Stoccolma del 1972, </a:t>
            </a:r>
            <a:r>
              <a:rPr lang="it-IT" altLang="it-IT" dirty="0">
                <a:solidFill>
                  <a:srgbClr val="FF0000"/>
                </a:solidFill>
              </a:rPr>
              <a:t>l’ambiente</a:t>
            </a:r>
            <a:r>
              <a:rPr lang="it-IT" altLang="it-IT" dirty="0"/>
              <a:t> viene configurato </a:t>
            </a:r>
            <a:r>
              <a:rPr lang="it-IT" altLang="it-IT" dirty="0">
                <a:solidFill>
                  <a:srgbClr val="FF0000"/>
                </a:solidFill>
              </a:rPr>
              <a:t>come “diritto umano”.</a:t>
            </a:r>
          </a:p>
          <a:p>
            <a:pPr marL="0" indent="0" algn="just">
              <a:lnSpc>
                <a:spcPct val="90000"/>
              </a:lnSpc>
              <a:buFontTx/>
              <a:buNone/>
            </a:pPr>
            <a:endParaRPr lang="it-IT" altLang="it-IT" dirty="0"/>
          </a:p>
          <a:p>
            <a:pPr marL="0" indent="0" algn="just">
              <a:lnSpc>
                <a:spcPct val="90000"/>
              </a:lnSpc>
              <a:buFontTx/>
              <a:buNone/>
            </a:pPr>
            <a:endParaRPr lang="it-IT" altLang="it-IT" dirty="0"/>
          </a:p>
          <a:p>
            <a:pPr marL="0" indent="0" algn="just">
              <a:lnSpc>
                <a:spcPct val="90000"/>
              </a:lnSpc>
              <a:buFontTx/>
              <a:buNone/>
            </a:pPr>
            <a:endParaRPr lang="it-IT" altLang="it-IT" dirty="0">
              <a:solidFill>
                <a:srgbClr val="FF0000"/>
              </a:solidFill>
            </a:endParaRPr>
          </a:p>
          <a:p>
            <a:endParaRPr lang="it-IT" dirty="0"/>
          </a:p>
        </p:txBody>
      </p:sp>
    </p:spTree>
    <p:extLst>
      <p:ext uri="{BB962C8B-B14F-4D97-AF65-F5344CB8AC3E}">
        <p14:creationId xmlns:p14="http://schemas.microsoft.com/office/powerpoint/2010/main" val="4650638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Il Diritto dell’Ambiente</a:t>
            </a:r>
            <a:endParaRPr lang="it-IT" dirty="0"/>
          </a:p>
        </p:txBody>
      </p:sp>
      <p:sp>
        <p:nvSpPr>
          <p:cNvPr id="3" name="Segnaposto contenuto 2"/>
          <p:cNvSpPr>
            <a:spLocks noGrp="1"/>
          </p:cNvSpPr>
          <p:nvPr>
            <p:ph idx="1"/>
          </p:nvPr>
        </p:nvSpPr>
        <p:spPr/>
        <p:txBody>
          <a:bodyPr>
            <a:normAutofit fontScale="92500" lnSpcReduction="20000"/>
          </a:bodyPr>
          <a:lstStyle/>
          <a:p>
            <a:pPr marL="0" indent="0" algn="just">
              <a:lnSpc>
                <a:spcPct val="90000"/>
              </a:lnSpc>
              <a:buFontTx/>
              <a:buNone/>
            </a:pPr>
            <a:r>
              <a:rPr lang="it-IT" altLang="it-IT" dirty="0" smtClean="0"/>
              <a:t>Il diritto dell’ambiente è nato e si è sviluppato in tre tappe: </a:t>
            </a:r>
          </a:p>
          <a:p>
            <a:pPr marL="0" indent="0" algn="just">
              <a:lnSpc>
                <a:spcPct val="90000"/>
              </a:lnSpc>
              <a:buFontTx/>
              <a:buNone/>
            </a:pPr>
            <a:endParaRPr lang="it-IT" altLang="it-IT" dirty="0"/>
          </a:p>
          <a:p>
            <a:pPr marL="0" indent="0" algn="just">
              <a:lnSpc>
                <a:spcPct val="90000"/>
              </a:lnSpc>
              <a:buFontTx/>
              <a:buNone/>
            </a:pPr>
            <a:r>
              <a:rPr lang="it-IT" altLang="it-IT" dirty="0" smtClean="0"/>
              <a:t>1 – il riconoscimento dell’ambiente in senso giuridico, meritevole di tutela;</a:t>
            </a:r>
          </a:p>
          <a:p>
            <a:pPr marL="0" indent="0" algn="just">
              <a:lnSpc>
                <a:spcPct val="90000"/>
              </a:lnSpc>
              <a:buFontTx/>
              <a:buNone/>
            </a:pPr>
            <a:r>
              <a:rPr lang="it-IT" altLang="it-IT" dirty="0" smtClean="0"/>
              <a:t>2 – il riconoscimento dell’ambiente come diritto di ogni individuo e della collettività;</a:t>
            </a:r>
          </a:p>
          <a:p>
            <a:pPr marL="0" indent="0" algn="just">
              <a:lnSpc>
                <a:spcPct val="90000"/>
              </a:lnSpc>
              <a:buFontTx/>
              <a:buNone/>
            </a:pPr>
            <a:r>
              <a:rPr lang="it-IT" altLang="it-IT" dirty="0" smtClean="0"/>
              <a:t>3 – la delimitazione e la regolamentazione di quei comportamenti in grado di produrre effetti sul bene ambiente. </a:t>
            </a:r>
          </a:p>
          <a:p>
            <a:pPr marL="0" indent="0" algn="just">
              <a:lnSpc>
                <a:spcPct val="90000"/>
              </a:lnSpc>
              <a:buFontTx/>
              <a:buNone/>
            </a:pPr>
            <a:endParaRPr lang="it-IT" altLang="it-IT" dirty="0" smtClean="0">
              <a:solidFill>
                <a:srgbClr val="FF0000"/>
              </a:solidFill>
            </a:endParaRPr>
          </a:p>
          <a:p>
            <a:pPr marL="0" indent="0" algn="just">
              <a:lnSpc>
                <a:spcPct val="90000"/>
              </a:lnSpc>
              <a:buFontTx/>
              <a:buNone/>
            </a:pPr>
            <a:r>
              <a:rPr lang="it-IT" altLang="it-IT" dirty="0" smtClean="0">
                <a:solidFill>
                  <a:srgbClr val="FF0000"/>
                </a:solidFill>
              </a:rPr>
              <a:t> </a:t>
            </a:r>
            <a:endParaRPr lang="it-IT" altLang="it-IT" dirty="0"/>
          </a:p>
          <a:p>
            <a:endParaRPr lang="it-IT" dirty="0"/>
          </a:p>
        </p:txBody>
      </p:sp>
    </p:spTree>
    <p:extLst>
      <p:ext uri="{BB962C8B-B14F-4D97-AF65-F5344CB8AC3E}">
        <p14:creationId xmlns:p14="http://schemas.microsoft.com/office/powerpoint/2010/main" val="32423430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Il Diritto dell’Ambiente</a:t>
            </a:r>
            <a:endParaRPr lang="it-IT" dirty="0"/>
          </a:p>
        </p:txBody>
      </p:sp>
      <p:sp>
        <p:nvSpPr>
          <p:cNvPr id="3" name="Segnaposto contenuto 2"/>
          <p:cNvSpPr>
            <a:spLocks noGrp="1"/>
          </p:cNvSpPr>
          <p:nvPr>
            <p:ph idx="1"/>
          </p:nvPr>
        </p:nvSpPr>
        <p:spPr>
          <a:xfrm>
            <a:off x="539552" y="1700808"/>
            <a:ext cx="8229600" cy="4525963"/>
          </a:xfrm>
        </p:spPr>
        <p:txBody>
          <a:bodyPr>
            <a:normAutofit lnSpcReduction="10000"/>
          </a:bodyPr>
          <a:lstStyle/>
          <a:p>
            <a:pPr marL="0" indent="0" algn="just">
              <a:lnSpc>
                <a:spcPct val="90000"/>
              </a:lnSpc>
              <a:buFontTx/>
              <a:buNone/>
            </a:pPr>
            <a:r>
              <a:rPr lang="it-IT" altLang="it-IT" dirty="0" smtClean="0"/>
              <a:t>L’ambiente è oggi tutelato dalla normativa come: </a:t>
            </a:r>
          </a:p>
          <a:p>
            <a:pPr marL="0" indent="0" algn="just">
              <a:lnSpc>
                <a:spcPct val="90000"/>
              </a:lnSpc>
              <a:buFontTx/>
              <a:buNone/>
            </a:pPr>
            <a:endParaRPr lang="it-IT" altLang="it-IT" dirty="0"/>
          </a:p>
          <a:p>
            <a:pPr algn="just">
              <a:lnSpc>
                <a:spcPct val="90000"/>
              </a:lnSpc>
              <a:buFontTx/>
              <a:buChar char="-"/>
            </a:pPr>
            <a:r>
              <a:rPr lang="it-IT" altLang="it-IT" dirty="0" smtClean="0">
                <a:solidFill>
                  <a:srgbClr val="FF0000"/>
                </a:solidFill>
              </a:rPr>
              <a:t>Risorsa da proteggere</a:t>
            </a:r>
            <a:r>
              <a:rPr lang="it-IT" altLang="it-IT" dirty="0" smtClean="0"/>
              <a:t>, in modo compatibile con le esigenze di sviluppo economico/sociale</a:t>
            </a:r>
          </a:p>
          <a:p>
            <a:pPr algn="just">
              <a:lnSpc>
                <a:spcPct val="90000"/>
              </a:lnSpc>
              <a:buFontTx/>
              <a:buChar char="-"/>
            </a:pPr>
            <a:r>
              <a:rPr lang="it-IT" altLang="it-IT" dirty="0" smtClean="0">
                <a:solidFill>
                  <a:srgbClr val="FF0000"/>
                </a:solidFill>
              </a:rPr>
              <a:t>Diritto fondamentale dell’uomo </a:t>
            </a:r>
            <a:r>
              <a:rPr lang="it-IT" altLang="it-IT" dirty="0" smtClean="0"/>
              <a:t>(ambiente come salubrità ambientale)</a:t>
            </a:r>
          </a:p>
          <a:p>
            <a:pPr marL="0" indent="0" algn="just">
              <a:lnSpc>
                <a:spcPct val="90000"/>
              </a:lnSpc>
              <a:buFontTx/>
              <a:buNone/>
            </a:pPr>
            <a:endParaRPr lang="it-IT" altLang="it-IT" dirty="0" smtClean="0">
              <a:solidFill>
                <a:srgbClr val="FF0000"/>
              </a:solidFill>
            </a:endParaRPr>
          </a:p>
          <a:p>
            <a:pPr marL="0" indent="0" algn="just">
              <a:lnSpc>
                <a:spcPct val="90000"/>
              </a:lnSpc>
              <a:buFontTx/>
              <a:buNone/>
            </a:pPr>
            <a:r>
              <a:rPr lang="it-IT" altLang="it-IT" dirty="0" smtClean="0">
                <a:solidFill>
                  <a:srgbClr val="FF0000"/>
                </a:solidFill>
              </a:rPr>
              <a:t> </a:t>
            </a:r>
            <a:endParaRPr lang="it-IT" altLang="it-IT" dirty="0"/>
          </a:p>
          <a:p>
            <a:endParaRPr lang="it-IT" dirty="0"/>
          </a:p>
        </p:txBody>
      </p:sp>
    </p:spTree>
    <p:extLst>
      <p:ext uri="{BB962C8B-B14F-4D97-AF65-F5344CB8AC3E}">
        <p14:creationId xmlns:p14="http://schemas.microsoft.com/office/powerpoint/2010/main" val="39109609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Il Diritto dell’Ambiente</a:t>
            </a:r>
            <a:endParaRPr lang="it-IT" dirty="0"/>
          </a:p>
        </p:txBody>
      </p:sp>
      <p:sp>
        <p:nvSpPr>
          <p:cNvPr id="3" name="Segnaposto contenuto 2"/>
          <p:cNvSpPr>
            <a:spLocks noGrp="1"/>
          </p:cNvSpPr>
          <p:nvPr>
            <p:ph idx="1"/>
          </p:nvPr>
        </p:nvSpPr>
        <p:spPr/>
        <p:txBody>
          <a:bodyPr>
            <a:normAutofit/>
          </a:bodyPr>
          <a:lstStyle/>
          <a:p>
            <a:pPr marL="0" indent="0">
              <a:lnSpc>
                <a:spcPct val="80000"/>
              </a:lnSpc>
              <a:buNone/>
            </a:pPr>
            <a:r>
              <a:rPr lang="it-IT" altLang="it-IT" dirty="0" smtClean="0"/>
              <a:t>Oggi il Diritto dell’ambiente ha l’obiettivo di: </a:t>
            </a:r>
          </a:p>
          <a:p>
            <a:pPr marL="0" indent="0" algn="just">
              <a:lnSpc>
                <a:spcPct val="80000"/>
              </a:lnSpc>
              <a:buNone/>
            </a:pPr>
            <a:endParaRPr lang="it-IT" altLang="it-IT" dirty="0" smtClean="0"/>
          </a:p>
          <a:p>
            <a:pPr marL="609600" indent="-609600" algn="just">
              <a:lnSpc>
                <a:spcPct val="80000"/>
              </a:lnSpc>
            </a:pPr>
            <a:r>
              <a:rPr lang="it-IT" altLang="it-IT" dirty="0" smtClean="0"/>
              <a:t>Tutelare, proteggere e salvaguardare l’ambiente</a:t>
            </a:r>
            <a:r>
              <a:rPr lang="it-IT" altLang="it-IT" dirty="0"/>
              <a:t>;</a:t>
            </a:r>
          </a:p>
          <a:p>
            <a:pPr marL="609600" indent="-609600" algn="just">
              <a:lnSpc>
                <a:spcPct val="80000"/>
              </a:lnSpc>
            </a:pPr>
            <a:r>
              <a:rPr lang="it-IT" altLang="it-IT" dirty="0" smtClean="0"/>
              <a:t>Regolare lo sviluppo economico e sociale in modo «compatibile» con l’ambiente;</a:t>
            </a:r>
            <a:endParaRPr lang="it-IT" altLang="it-IT" dirty="0"/>
          </a:p>
          <a:p>
            <a:pPr marL="609600" indent="-609600" algn="just">
              <a:lnSpc>
                <a:spcPct val="80000"/>
              </a:lnSpc>
            </a:pPr>
            <a:r>
              <a:rPr lang="it-IT" altLang="it-IT" dirty="0" smtClean="0"/>
              <a:t>Disincentivare e reprimere danni al bene ambiente.</a:t>
            </a:r>
          </a:p>
          <a:p>
            <a:pPr marL="609600" indent="-609600" algn="just">
              <a:lnSpc>
                <a:spcPct val="80000"/>
              </a:lnSpc>
            </a:pPr>
            <a:r>
              <a:rPr lang="it-IT" altLang="it-IT" dirty="0" smtClean="0"/>
              <a:t>Incentivare e premiare i comportamenti più diligenti. </a:t>
            </a:r>
            <a:endParaRPr lang="it-IT" altLang="it-IT" dirty="0"/>
          </a:p>
          <a:p>
            <a:pPr marL="0" indent="0" algn="just">
              <a:lnSpc>
                <a:spcPct val="90000"/>
              </a:lnSpc>
              <a:buFontTx/>
              <a:buNone/>
            </a:pPr>
            <a:endParaRPr lang="it-IT" altLang="it-IT" dirty="0">
              <a:solidFill>
                <a:srgbClr val="FF0000"/>
              </a:solidFill>
            </a:endParaRPr>
          </a:p>
          <a:p>
            <a:endParaRPr lang="it-IT" dirty="0"/>
          </a:p>
        </p:txBody>
      </p:sp>
    </p:spTree>
    <p:extLst>
      <p:ext uri="{BB962C8B-B14F-4D97-AF65-F5344CB8AC3E}">
        <p14:creationId xmlns:p14="http://schemas.microsoft.com/office/powerpoint/2010/main" val="4449645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3082354"/>
          </a:xfrm>
        </p:spPr>
        <p:txBody>
          <a:bodyPr>
            <a:normAutofit/>
          </a:bodyPr>
          <a:lstStyle/>
          <a:p>
            <a:r>
              <a:rPr lang="it-IT" dirty="0" smtClean="0">
                <a:solidFill>
                  <a:srgbClr val="FF0000"/>
                </a:solidFill>
                <a:effectLst>
                  <a:outerShdw blurRad="38100" dist="38100" dir="2700000" algn="tl">
                    <a:srgbClr val="000000">
                      <a:alpha val="43137"/>
                    </a:srgbClr>
                  </a:outerShdw>
                </a:effectLst>
              </a:rPr>
              <a:t>Fonti normative</a:t>
            </a:r>
            <a:endParaRPr lang="it-IT" dirty="0"/>
          </a:p>
        </p:txBody>
      </p:sp>
      <p:sp>
        <p:nvSpPr>
          <p:cNvPr id="3" name="Segnaposto contenuto 2"/>
          <p:cNvSpPr>
            <a:spLocks noGrp="1"/>
          </p:cNvSpPr>
          <p:nvPr>
            <p:ph idx="1"/>
          </p:nvPr>
        </p:nvSpPr>
        <p:spPr>
          <a:xfrm>
            <a:off x="457200" y="4005064"/>
            <a:ext cx="8229600" cy="2121099"/>
          </a:xfrm>
        </p:spPr>
        <p:txBody>
          <a:bodyPr/>
          <a:lstStyle/>
          <a:p>
            <a:pPr marL="0" indent="0">
              <a:buNone/>
            </a:pPr>
            <a:endParaRPr lang="it-IT" altLang="it-IT" dirty="0" smtClean="0"/>
          </a:p>
          <a:p>
            <a:pPr marL="0" indent="0">
              <a:buNone/>
            </a:pPr>
            <a:endParaRPr lang="it-IT" dirty="0"/>
          </a:p>
        </p:txBody>
      </p:sp>
    </p:spTree>
    <p:extLst>
      <p:ext uri="{BB962C8B-B14F-4D97-AF65-F5344CB8AC3E}">
        <p14:creationId xmlns:p14="http://schemas.microsoft.com/office/powerpoint/2010/main" val="31754864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Profili internazionali del diritto ambientale</a:t>
            </a:r>
            <a:endParaRPr lang="it-IT" dirty="0"/>
          </a:p>
        </p:txBody>
      </p:sp>
      <p:sp>
        <p:nvSpPr>
          <p:cNvPr id="3" name="Segnaposto contenuto 2"/>
          <p:cNvSpPr>
            <a:spLocks noGrp="1"/>
          </p:cNvSpPr>
          <p:nvPr>
            <p:ph idx="1"/>
          </p:nvPr>
        </p:nvSpPr>
        <p:spPr>
          <a:xfrm>
            <a:off x="457200" y="1600200"/>
            <a:ext cx="8229600" cy="4853136"/>
          </a:xfrm>
        </p:spPr>
        <p:txBody>
          <a:bodyPr>
            <a:normAutofit fontScale="85000" lnSpcReduction="20000"/>
          </a:bodyPr>
          <a:lstStyle/>
          <a:p>
            <a:pPr marL="0" indent="0" algn="just">
              <a:buNone/>
            </a:pPr>
            <a:r>
              <a:rPr lang="it-IT" dirty="0" smtClean="0"/>
              <a:t>Sono stati elaborati in sede internazionale i fondamentali principi che ancora oggi ispirano il diritto dell’ambiente: </a:t>
            </a:r>
          </a:p>
          <a:p>
            <a:pPr marL="0" indent="0" algn="just">
              <a:buNone/>
            </a:pPr>
            <a:endParaRPr lang="it-IT" dirty="0"/>
          </a:p>
          <a:p>
            <a:pPr algn="just">
              <a:buFontTx/>
              <a:buChar char="-"/>
            </a:pPr>
            <a:r>
              <a:rPr lang="it-IT" dirty="0" smtClean="0"/>
              <a:t>Il principio dello </a:t>
            </a:r>
            <a:r>
              <a:rPr lang="it-IT" dirty="0" smtClean="0">
                <a:solidFill>
                  <a:srgbClr val="FF0000"/>
                </a:solidFill>
              </a:rPr>
              <a:t>sviluppo </a:t>
            </a:r>
            <a:r>
              <a:rPr lang="it-IT" dirty="0">
                <a:solidFill>
                  <a:srgbClr val="FF0000"/>
                </a:solidFill>
              </a:rPr>
              <a:t>sostenibile </a:t>
            </a:r>
            <a:r>
              <a:rPr lang="it-IT" dirty="0"/>
              <a:t>(uno sviluppo che risponde alle esigenze del presente senza compromettere la capacità delle generazioni future di soddisfare le </a:t>
            </a:r>
            <a:r>
              <a:rPr lang="it-IT" dirty="0" smtClean="0"/>
              <a:t>proprie)</a:t>
            </a:r>
          </a:p>
          <a:p>
            <a:pPr algn="just">
              <a:buFontTx/>
              <a:buChar char="-"/>
            </a:pPr>
            <a:endParaRPr lang="it-IT" dirty="0" smtClean="0"/>
          </a:p>
          <a:p>
            <a:pPr algn="just">
              <a:buFontTx/>
              <a:buChar char="-"/>
            </a:pPr>
            <a:r>
              <a:rPr lang="it-IT" dirty="0" smtClean="0"/>
              <a:t>Il principio di </a:t>
            </a:r>
            <a:r>
              <a:rPr lang="it-IT" dirty="0" smtClean="0">
                <a:solidFill>
                  <a:srgbClr val="FF0000"/>
                </a:solidFill>
              </a:rPr>
              <a:t>precauzione</a:t>
            </a:r>
            <a:r>
              <a:rPr lang="it-IT" dirty="0" smtClean="0"/>
              <a:t> (</a:t>
            </a:r>
            <a:r>
              <a:rPr lang="it-IT" dirty="0"/>
              <a:t>reagire rapidamente di fronte a un possibile </a:t>
            </a:r>
            <a:r>
              <a:rPr lang="it-IT" dirty="0" smtClean="0"/>
              <a:t>pericolo)</a:t>
            </a:r>
          </a:p>
          <a:p>
            <a:pPr algn="just">
              <a:buFontTx/>
              <a:buChar char="-"/>
            </a:pPr>
            <a:endParaRPr lang="it-IT" dirty="0" smtClean="0"/>
          </a:p>
          <a:p>
            <a:pPr marL="0" indent="0" algn="just">
              <a:buNone/>
            </a:pPr>
            <a:r>
              <a:rPr lang="it-IT" dirty="0" smtClean="0"/>
              <a:t>-  Il principio «</a:t>
            </a:r>
            <a:r>
              <a:rPr lang="it-IT" dirty="0" smtClean="0">
                <a:solidFill>
                  <a:srgbClr val="FF0000"/>
                </a:solidFill>
              </a:rPr>
              <a:t>chi inquina paga</a:t>
            </a:r>
            <a:r>
              <a:rPr lang="it-IT" dirty="0" smtClean="0"/>
              <a:t>»</a:t>
            </a:r>
            <a:endParaRPr lang="it-IT" dirty="0"/>
          </a:p>
        </p:txBody>
      </p:sp>
    </p:spTree>
    <p:extLst>
      <p:ext uri="{BB962C8B-B14F-4D97-AF65-F5344CB8AC3E}">
        <p14:creationId xmlns:p14="http://schemas.microsoft.com/office/powerpoint/2010/main" val="40355713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Profili internazionali del diritto ambientale</a:t>
            </a:r>
            <a:endParaRPr lang="it-IT" dirty="0"/>
          </a:p>
        </p:txBody>
      </p:sp>
      <p:sp>
        <p:nvSpPr>
          <p:cNvPr id="3" name="Segnaposto contenuto 2"/>
          <p:cNvSpPr>
            <a:spLocks noGrp="1"/>
          </p:cNvSpPr>
          <p:nvPr>
            <p:ph idx="1"/>
          </p:nvPr>
        </p:nvSpPr>
        <p:spPr>
          <a:xfrm>
            <a:off x="457200" y="1600200"/>
            <a:ext cx="8229600" cy="4853136"/>
          </a:xfrm>
        </p:spPr>
        <p:txBody>
          <a:bodyPr>
            <a:normAutofit/>
          </a:bodyPr>
          <a:lstStyle/>
          <a:p>
            <a:pPr marL="0" lvl="0" indent="0" algn="just" fontAlgn="base">
              <a:lnSpc>
                <a:spcPct val="80000"/>
              </a:lnSpc>
              <a:spcAft>
                <a:spcPct val="0"/>
              </a:spcAft>
              <a:buNone/>
            </a:pPr>
            <a:endParaRPr lang="it-IT" altLang="it-IT" sz="2400" kern="0" dirty="0" smtClean="0">
              <a:solidFill>
                <a:srgbClr val="000000"/>
              </a:solidFill>
            </a:endParaRPr>
          </a:p>
          <a:p>
            <a:pPr marL="0" lvl="0" indent="0" algn="just" fontAlgn="base">
              <a:lnSpc>
                <a:spcPct val="80000"/>
              </a:lnSpc>
              <a:spcAft>
                <a:spcPct val="0"/>
              </a:spcAft>
              <a:buNone/>
            </a:pPr>
            <a:r>
              <a:rPr lang="it-IT" altLang="it-IT" sz="2400" kern="0" dirty="0" smtClean="0">
                <a:solidFill>
                  <a:srgbClr val="000000"/>
                </a:solidFill>
              </a:rPr>
              <a:t>Il </a:t>
            </a:r>
            <a:r>
              <a:rPr lang="it-IT" altLang="it-IT" sz="2400" kern="0" dirty="0">
                <a:solidFill>
                  <a:srgbClr val="000000"/>
                </a:solidFill>
              </a:rPr>
              <a:t>primo campo nel quale si è sviluppata la cooperazione internazionale in difesa dell’ambiente è stato quello dell’</a:t>
            </a:r>
            <a:r>
              <a:rPr lang="it-IT" altLang="it-IT" sz="2400" kern="0" dirty="0">
                <a:solidFill>
                  <a:srgbClr val="FF0000"/>
                </a:solidFill>
              </a:rPr>
              <a:t>inquinamento marino da idrocarburi</a:t>
            </a:r>
            <a:r>
              <a:rPr lang="it-IT" altLang="it-IT" sz="2400" kern="0" dirty="0">
                <a:solidFill>
                  <a:srgbClr val="000000"/>
                </a:solidFill>
              </a:rPr>
              <a:t>. </a:t>
            </a:r>
          </a:p>
          <a:p>
            <a:pPr marL="0" lvl="0" indent="0" algn="just" fontAlgn="base">
              <a:lnSpc>
                <a:spcPct val="80000"/>
              </a:lnSpc>
              <a:spcAft>
                <a:spcPct val="0"/>
              </a:spcAft>
              <a:buNone/>
            </a:pPr>
            <a:endParaRPr lang="it-IT" altLang="it-IT" sz="2400" kern="0" dirty="0">
              <a:solidFill>
                <a:srgbClr val="000000"/>
              </a:solidFill>
            </a:endParaRPr>
          </a:p>
          <a:p>
            <a:pPr marL="0" lvl="0" indent="0" algn="just" fontAlgn="base">
              <a:lnSpc>
                <a:spcPct val="80000"/>
              </a:lnSpc>
              <a:spcAft>
                <a:spcPct val="0"/>
              </a:spcAft>
              <a:buNone/>
            </a:pPr>
            <a:r>
              <a:rPr lang="it-IT" altLang="it-IT" sz="2400" kern="0" dirty="0">
                <a:solidFill>
                  <a:srgbClr val="000000"/>
                </a:solidFill>
              </a:rPr>
              <a:t>Il </a:t>
            </a:r>
            <a:r>
              <a:rPr lang="it-IT" altLang="it-IT" sz="2400" u="sng" kern="0" dirty="0">
                <a:solidFill>
                  <a:srgbClr val="000000"/>
                </a:solidFill>
              </a:rPr>
              <a:t>traffico di petroliere</a:t>
            </a:r>
            <a:r>
              <a:rPr lang="it-IT" altLang="it-IT" sz="2400" kern="0" dirty="0">
                <a:solidFill>
                  <a:srgbClr val="000000"/>
                </a:solidFill>
              </a:rPr>
              <a:t> fu il primo fenomeno ad attirare l’impegno degli Stati per l’adozione di misure comuni, attraverso la sottoscrizione di </a:t>
            </a:r>
            <a:r>
              <a:rPr lang="it-IT" altLang="it-IT" sz="2400" u="sng" kern="0" dirty="0">
                <a:solidFill>
                  <a:srgbClr val="000000"/>
                </a:solidFill>
              </a:rPr>
              <a:t>trattati internazionali</a:t>
            </a:r>
            <a:r>
              <a:rPr lang="it-IT" altLang="it-IT" sz="2400" kern="0" dirty="0">
                <a:solidFill>
                  <a:srgbClr val="000000"/>
                </a:solidFill>
              </a:rPr>
              <a:t>.</a:t>
            </a:r>
          </a:p>
          <a:p>
            <a:pPr marL="0" lvl="0" indent="0" algn="just" fontAlgn="base">
              <a:lnSpc>
                <a:spcPct val="80000"/>
              </a:lnSpc>
              <a:spcAft>
                <a:spcPct val="0"/>
              </a:spcAft>
              <a:buNone/>
            </a:pPr>
            <a:endParaRPr lang="it-IT" altLang="it-IT" sz="2400" kern="0" dirty="0">
              <a:solidFill>
                <a:srgbClr val="000000"/>
              </a:solidFill>
            </a:endParaRPr>
          </a:p>
          <a:p>
            <a:pPr marL="0" lvl="0" indent="0" algn="just" fontAlgn="base">
              <a:lnSpc>
                <a:spcPct val="80000"/>
              </a:lnSpc>
              <a:spcAft>
                <a:spcPct val="0"/>
              </a:spcAft>
              <a:buNone/>
            </a:pPr>
            <a:r>
              <a:rPr lang="it-IT" altLang="it-IT" sz="2400" kern="0" dirty="0">
                <a:solidFill>
                  <a:srgbClr val="000000"/>
                </a:solidFill>
              </a:rPr>
              <a:t>Il diritto internazionale dell’ambiente ha tratto la sua origine dalla necessità di risolvere questioni di </a:t>
            </a:r>
            <a:r>
              <a:rPr lang="it-IT" altLang="it-IT" sz="2400" u="sng" kern="0" dirty="0">
                <a:solidFill>
                  <a:srgbClr val="000000"/>
                </a:solidFill>
              </a:rPr>
              <a:t>inquinamento transfrontaliero</a:t>
            </a:r>
            <a:r>
              <a:rPr lang="it-IT" altLang="it-IT" sz="2400" kern="0" dirty="0">
                <a:solidFill>
                  <a:srgbClr val="000000"/>
                </a:solidFill>
              </a:rPr>
              <a:t>.</a:t>
            </a:r>
          </a:p>
          <a:p>
            <a:pPr marL="0" lvl="0" indent="0" algn="just" fontAlgn="base">
              <a:lnSpc>
                <a:spcPct val="80000"/>
              </a:lnSpc>
              <a:spcAft>
                <a:spcPct val="0"/>
              </a:spcAft>
              <a:buNone/>
            </a:pPr>
            <a:endParaRPr lang="it-IT" altLang="it-IT" sz="2400" kern="0" dirty="0">
              <a:solidFill>
                <a:srgbClr val="000000"/>
              </a:solidFill>
              <a:latin typeface="Arial"/>
            </a:endParaRPr>
          </a:p>
          <a:p>
            <a:pPr marL="0" lvl="0" indent="0" algn="just" fontAlgn="base">
              <a:lnSpc>
                <a:spcPct val="80000"/>
              </a:lnSpc>
              <a:spcAft>
                <a:spcPct val="0"/>
              </a:spcAft>
              <a:buNone/>
            </a:pPr>
            <a:endParaRPr lang="it-IT" altLang="it-IT" sz="2400" kern="0" dirty="0">
              <a:solidFill>
                <a:srgbClr val="000000"/>
              </a:solidFill>
              <a:latin typeface="Arial"/>
            </a:endParaRPr>
          </a:p>
          <a:p>
            <a:pPr marL="0" indent="0">
              <a:buNone/>
            </a:pPr>
            <a:endParaRPr lang="it-IT" sz="2400" dirty="0"/>
          </a:p>
        </p:txBody>
      </p:sp>
    </p:spTree>
    <p:extLst>
      <p:ext uri="{BB962C8B-B14F-4D97-AF65-F5344CB8AC3E}">
        <p14:creationId xmlns:p14="http://schemas.microsoft.com/office/powerpoint/2010/main" val="2697295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Diritto </a:t>
            </a:r>
            <a:r>
              <a:rPr lang="it-IT" dirty="0" smtClean="0">
                <a:solidFill>
                  <a:srgbClr val="FF0000"/>
                </a:solidFill>
                <a:effectLst>
                  <a:outerShdw blurRad="38100" dist="38100" dir="2700000" algn="tl">
                    <a:srgbClr val="000000">
                      <a:alpha val="43137"/>
                    </a:srgbClr>
                  </a:outerShdw>
                </a:effectLst>
              </a:rPr>
              <a:t>dell’Ambiente: obiettivi del corso</a:t>
            </a:r>
            <a:endParaRPr lang="it-IT" dirty="0"/>
          </a:p>
        </p:txBody>
      </p:sp>
      <p:sp>
        <p:nvSpPr>
          <p:cNvPr id="3" name="Segnaposto contenuto 2"/>
          <p:cNvSpPr>
            <a:spLocks noGrp="1"/>
          </p:cNvSpPr>
          <p:nvPr>
            <p:ph idx="1"/>
          </p:nvPr>
        </p:nvSpPr>
        <p:spPr>
          <a:xfrm>
            <a:off x="457200" y="1600200"/>
            <a:ext cx="8229600" cy="4925144"/>
          </a:xfrm>
        </p:spPr>
        <p:txBody>
          <a:bodyPr>
            <a:normAutofit fontScale="62500" lnSpcReduction="20000"/>
          </a:bodyPr>
          <a:lstStyle/>
          <a:p>
            <a:pPr algn="just"/>
            <a:r>
              <a:rPr lang="it-IT" sz="3400" dirty="0" smtClean="0"/>
              <a:t>Le </a:t>
            </a:r>
            <a:r>
              <a:rPr lang="it-IT" sz="3400" dirty="0"/>
              <a:t>problematiche ambientali sono oggetto di ampia discussione nei diversi ambiti della vita sociale, economica e politica. </a:t>
            </a:r>
            <a:endParaRPr lang="it-IT" sz="3400" dirty="0" smtClean="0"/>
          </a:p>
          <a:p>
            <a:pPr marL="0" indent="0" algn="just">
              <a:buNone/>
            </a:pPr>
            <a:endParaRPr lang="it-IT" sz="3400" dirty="0"/>
          </a:p>
          <a:p>
            <a:pPr algn="just"/>
            <a:r>
              <a:rPr lang="it-IT" sz="3400" dirty="0"/>
              <a:t>Il rapporto tra Uomo e ambiente si è sviluppato nel tempo alternando conflitti e politiche di tutela ambientale indirizzate a perseguire, nel lungo periodo, la migliore qualità della vita. Oggi, la tutela dell’ambiente è da considerarsi non più vincolo allo sviluppo economico bensì opportunità per nuove aree di sviluppo e per diversi sentieri di evoluzione strategica. </a:t>
            </a:r>
            <a:endParaRPr lang="it-IT" sz="3400" dirty="0" smtClean="0"/>
          </a:p>
          <a:p>
            <a:pPr marL="0" indent="0" algn="just">
              <a:buNone/>
            </a:pPr>
            <a:endParaRPr lang="it-IT" sz="3400" dirty="0"/>
          </a:p>
          <a:p>
            <a:pPr algn="just"/>
            <a:r>
              <a:rPr lang="it-IT" sz="3400" dirty="0"/>
              <a:t>Il corso si propone di effettuare una ricognizione complessiva e ragionata del quadro internazionale, comunitario e nazionale in campo ambientale e inoltre di individuare, anche tramite l’approfondimento di casi pratici e della giurisprudenza, gli strumenti giuridici disponibili per la crescita sostenibile.</a:t>
            </a:r>
          </a:p>
          <a:p>
            <a:endParaRPr lang="it-IT" dirty="0"/>
          </a:p>
        </p:txBody>
      </p:sp>
    </p:spTree>
    <p:extLst>
      <p:ext uri="{BB962C8B-B14F-4D97-AF65-F5344CB8AC3E}">
        <p14:creationId xmlns:p14="http://schemas.microsoft.com/office/powerpoint/2010/main" val="24652392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Profili internazionali del diritto ambientale</a:t>
            </a:r>
            <a:endParaRPr lang="it-IT" dirty="0"/>
          </a:p>
        </p:txBody>
      </p:sp>
      <p:sp>
        <p:nvSpPr>
          <p:cNvPr id="3" name="Segnaposto contenuto 2"/>
          <p:cNvSpPr>
            <a:spLocks noGrp="1"/>
          </p:cNvSpPr>
          <p:nvPr>
            <p:ph idx="1"/>
          </p:nvPr>
        </p:nvSpPr>
        <p:spPr>
          <a:xfrm>
            <a:off x="457200" y="1600200"/>
            <a:ext cx="8229600" cy="4853136"/>
          </a:xfrm>
        </p:spPr>
        <p:txBody>
          <a:bodyPr>
            <a:normAutofit/>
          </a:bodyPr>
          <a:lstStyle/>
          <a:p>
            <a:pPr algn="just">
              <a:lnSpc>
                <a:spcPct val="80000"/>
              </a:lnSpc>
              <a:buFontTx/>
              <a:buNone/>
            </a:pPr>
            <a:r>
              <a:rPr lang="it-IT" altLang="it-IT" sz="1800" dirty="0"/>
              <a:t>A scopi puramente esemplificativi, si possono individuare una serie di </a:t>
            </a:r>
            <a:r>
              <a:rPr lang="it-IT" altLang="it-IT" sz="1800" dirty="0">
                <a:solidFill>
                  <a:srgbClr val="FF0000"/>
                </a:solidFill>
              </a:rPr>
              <a:t>fasi dell’evoluzione del diritto internazionale dell’ambiente</a:t>
            </a:r>
            <a:r>
              <a:rPr lang="it-IT" altLang="it-IT" sz="1800" dirty="0"/>
              <a:t>, che nasce e si sviluppa in relazione all’estensione dei problemi ambientali – e dei relativi effetti – di natura globale.</a:t>
            </a:r>
          </a:p>
          <a:p>
            <a:pPr algn="just">
              <a:lnSpc>
                <a:spcPct val="80000"/>
              </a:lnSpc>
            </a:pPr>
            <a:endParaRPr lang="it-IT" altLang="it-IT" sz="1800" dirty="0"/>
          </a:p>
          <a:p>
            <a:pPr lvl="1" algn="just">
              <a:lnSpc>
                <a:spcPct val="80000"/>
              </a:lnSpc>
            </a:pPr>
            <a:r>
              <a:rPr lang="it-IT" altLang="it-IT" sz="1800" dirty="0"/>
              <a:t>Prima fase (fino al 1945): precede l’istituzione dell’Organizzazione delle Nazioni Unite  </a:t>
            </a:r>
          </a:p>
          <a:p>
            <a:pPr lvl="1" algn="just">
              <a:lnSpc>
                <a:spcPct val="80000"/>
              </a:lnSpc>
              <a:buFontTx/>
              <a:buNone/>
            </a:pPr>
            <a:endParaRPr lang="it-IT" altLang="it-IT" sz="1800" dirty="0"/>
          </a:p>
          <a:p>
            <a:pPr lvl="1" algn="just">
              <a:lnSpc>
                <a:spcPct val="80000"/>
              </a:lnSpc>
            </a:pPr>
            <a:r>
              <a:rPr lang="it-IT" altLang="it-IT" sz="1800" dirty="0"/>
              <a:t>Seconda fase (1945 - 1972): dalla istituzione dell’ONU e degli altri organismi e agenzie operanti a livello mondiale</a:t>
            </a:r>
          </a:p>
          <a:p>
            <a:pPr lvl="2" algn="just">
              <a:lnSpc>
                <a:spcPct val="80000"/>
              </a:lnSpc>
              <a:buClr>
                <a:srgbClr val="FAFD00"/>
              </a:buClr>
              <a:buSzPct val="150000"/>
              <a:buFont typeface="Symbol" pitchFamily="18" charset="2"/>
              <a:buChar char="ß"/>
            </a:pPr>
            <a:endParaRPr lang="it-IT" altLang="it-IT" sz="1800" dirty="0"/>
          </a:p>
          <a:p>
            <a:pPr lvl="1" algn="just">
              <a:lnSpc>
                <a:spcPct val="80000"/>
              </a:lnSpc>
            </a:pPr>
            <a:r>
              <a:rPr lang="it-IT" altLang="it-IT" sz="1800" dirty="0"/>
              <a:t>Terza fase (1972 - 1992): dalla Conferenza di Stoccolma (</a:t>
            </a:r>
            <a:r>
              <a:rPr lang="it-IT" altLang="it-IT" sz="1800" dirty="0" err="1"/>
              <a:t>Declaration</a:t>
            </a:r>
            <a:r>
              <a:rPr lang="it-IT" altLang="it-IT" sz="1800" dirty="0"/>
              <a:t> of the </a:t>
            </a:r>
            <a:r>
              <a:rPr lang="it-IT" altLang="it-IT" sz="1800" dirty="0" err="1"/>
              <a:t>United</a:t>
            </a:r>
            <a:r>
              <a:rPr lang="it-IT" altLang="it-IT" sz="1800" dirty="0"/>
              <a:t> Conference on the Human Environment) alla Conferenza di Rio</a:t>
            </a:r>
          </a:p>
          <a:p>
            <a:pPr lvl="1" algn="just">
              <a:lnSpc>
                <a:spcPct val="80000"/>
              </a:lnSpc>
            </a:pPr>
            <a:endParaRPr lang="it-IT" altLang="it-IT" sz="1800" dirty="0"/>
          </a:p>
          <a:p>
            <a:pPr lvl="1" algn="just">
              <a:lnSpc>
                <a:spcPct val="80000"/>
              </a:lnSpc>
            </a:pPr>
            <a:r>
              <a:rPr lang="it-IT" altLang="it-IT" sz="1800" dirty="0"/>
              <a:t>Quarta fase (1992 – 2002): dalla Dichiarazione di Rio (Rio </a:t>
            </a:r>
            <a:r>
              <a:rPr lang="it-IT" altLang="it-IT" sz="1800" dirty="0" err="1"/>
              <a:t>Declaration</a:t>
            </a:r>
            <a:r>
              <a:rPr lang="it-IT" altLang="it-IT" sz="1800" dirty="0"/>
              <a:t> on Environment and Development) alla Dichiarazione di Johannesburg</a:t>
            </a:r>
          </a:p>
          <a:p>
            <a:pPr lvl="1" algn="just">
              <a:lnSpc>
                <a:spcPct val="80000"/>
              </a:lnSpc>
            </a:pPr>
            <a:endParaRPr lang="it-IT" altLang="it-IT" sz="1800" dirty="0"/>
          </a:p>
          <a:p>
            <a:pPr lvl="1" algn="just">
              <a:lnSpc>
                <a:spcPct val="80000"/>
              </a:lnSpc>
            </a:pPr>
            <a:r>
              <a:rPr lang="it-IT" altLang="it-IT" sz="1800" dirty="0"/>
              <a:t>Quinta fase (2002 a oggi): dalla Dichiarazione di Johannesburg (Johannesburg </a:t>
            </a:r>
            <a:r>
              <a:rPr lang="it-IT" altLang="it-IT" sz="1800" dirty="0" err="1"/>
              <a:t>Declaration</a:t>
            </a:r>
            <a:r>
              <a:rPr lang="it-IT" altLang="it-IT" sz="1800" dirty="0"/>
              <a:t> on </a:t>
            </a:r>
            <a:r>
              <a:rPr lang="it-IT" altLang="it-IT" sz="1800" dirty="0" err="1"/>
              <a:t>Sustainable</a:t>
            </a:r>
            <a:r>
              <a:rPr lang="it-IT" altLang="it-IT" sz="1800" dirty="0"/>
              <a:t> Development</a:t>
            </a:r>
            <a:r>
              <a:rPr lang="it-IT" altLang="it-IT" sz="1400" dirty="0"/>
              <a:t>) </a:t>
            </a:r>
          </a:p>
          <a:p>
            <a:pPr marL="0" indent="0">
              <a:buNone/>
            </a:pPr>
            <a:endParaRPr lang="it-IT" dirty="0"/>
          </a:p>
        </p:txBody>
      </p:sp>
    </p:spTree>
    <p:extLst>
      <p:ext uri="{BB962C8B-B14F-4D97-AF65-F5344CB8AC3E}">
        <p14:creationId xmlns:p14="http://schemas.microsoft.com/office/powerpoint/2010/main" val="20462054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Profili internazionali del diritto ambientale</a:t>
            </a:r>
            <a:endParaRPr lang="it-IT" dirty="0"/>
          </a:p>
        </p:txBody>
      </p:sp>
      <p:sp>
        <p:nvSpPr>
          <p:cNvPr id="3" name="Segnaposto contenuto 2"/>
          <p:cNvSpPr>
            <a:spLocks noGrp="1"/>
          </p:cNvSpPr>
          <p:nvPr>
            <p:ph idx="1"/>
          </p:nvPr>
        </p:nvSpPr>
        <p:spPr>
          <a:xfrm>
            <a:off x="457200" y="1600200"/>
            <a:ext cx="8229600" cy="4853136"/>
          </a:xfrm>
        </p:spPr>
        <p:txBody>
          <a:bodyPr>
            <a:normAutofit/>
          </a:bodyPr>
          <a:lstStyle/>
          <a:p>
            <a:pPr marL="0" lvl="0" indent="0" algn="just" fontAlgn="base">
              <a:lnSpc>
                <a:spcPct val="80000"/>
              </a:lnSpc>
              <a:spcAft>
                <a:spcPct val="0"/>
              </a:spcAft>
              <a:buFontTx/>
              <a:buChar char="•"/>
            </a:pPr>
            <a:r>
              <a:rPr lang="it-IT" altLang="it-IT" sz="2800" kern="0" dirty="0">
                <a:solidFill>
                  <a:srgbClr val="000000"/>
                </a:solidFill>
                <a:latin typeface="Arial"/>
              </a:rPr>
              <a:t>Convenzione sull’alto mare, Ginevra 29 aprile 1958</a:t>
            </a:r>
            <a:r>
              <a:rPr lang="it-IT" altLang="it-IT" sz="2800" kern="0" dirty="0" smtClean="0">
                <a:solidFill>
                  <a:srgbClr val="000000"/>
                </a:solidFill>
                <a:latin typeface="Arial"/>
              </a:rPr>
              <a:t>;</a:t>
            </a:r>
          </a:p>
          <a:p>
            <a:pPr marL="0" lvl="0" indent="0" algn="just" fontAlgn="base">
              <a:lnSpc>
                <a:spcPct val="80000"/>
              </a:lnSpc>
              <a:spcAft>
                <a:spcPct val="0"/>
              </a:spcAft>
              <a:buNone/>
            </a:pPr>
            <a:endParaRPr lang="it-IT" altLang="it-IT" sz="2800" kern="0" dirty="0">
              <a:solidFill>
                <a:srgbClr val="000000"/>
              </a:solidFill>
              <a:latin typeface="Arial"/>
            </a:endParaRPr>
          </a:p>
          <a:p>
            <a:pPr marL="0" lvl="0" indent="0" algn="just" fontAlgn="base">
              <a:lnSpc>
                <a:spcPct val="80000"/>
              </a:lnSpc>
              <a:spcAft>
                <a:spcPct val="0"/>
              </a:spcAft>
              <a:buFontTx/>
              <a:buChar char="•"/>
            </a:pPr>
            <a:r>
              <a:rPr lang="it-IT" altLang="it-IT" sz="2800" kern="0" dirty="0">
                <a:solidFill>
                  <a:srgbClr val="000000"/>
                </a:solidFill>
                <a:latin typeface="Arial"/>
              </a:rPr>
              <a:t> Trattato sull’utilizzazione e l’esplorazione dello spazio extra atmosferico, Londra-Mosca-Washington, 27 gennaio 1967</a:t>
            </a:r>
            <a:r>
              <a:rPr lang="it-IT" altLang="it-IT" sz="2800" kern="0" dirty="0" smtClean="0">
                <a:solidFill>
                  <a:srgbClr val="000000"/>
                </a:solidFill>
                <a:latin typeface="Arial"/>
              </a:rPr>
              <a:t>;</a:t>
            </a:r>
          </a:p>
          <a:p>
            <a:pPr marL="0" lvl="0" indent="0" algn="just" fontAlgn="base">
              <a:lnSpc>
                <a:spcPct val="80000"/>
              </a:lnSpc>
              <a:spcAft>
                <a:spcPct val="0"/>
              </a:spcAft>
              <a:buFontTx/>
              <a:buChar char="•"/>
            </a:pPr>
            <a:endParaRPr lang="it-IT" altLang="it-IT" sz="2800" kern="0" dirty="0">
              <a:solidFill>
                <a:srgbClr val="000000"/>
              </a:solidFill>
              <a:latin typeface="Arial"/>
            </a:endParaRPr>
          </a:p>
          <a:p>
            <a:pPr marL="0" lvl="0" indent="0" algn="just" fontAlgn="base">
              <a:lnSpc>
                <a:spcPct val="80000"/>
              </a:lnSpc>
              <a:spcAft>
                <a:spcPct val="0"/>
              </a:spcAft>
              <a:buFontTx/>
              <a:buChar char="•"/>
            </a:pPr>
            <a:r>
              <a:rPr lang="it-IT" altLang="it-IT" sz="2800" kern="0" dirty="0">
                <a:solidFill>
                  <a:srgbClr val="000000"/>
                </a:solidFill>
                <a:latin typeface="Arial"/>
              </a:rPr>
              <a:t> Trattato antartico, Washington, 1 dicembre 1959;</a:t>
            </a:r>
          </a:p>
          <a:p>
            <a:pPr marL="0" indent="0">
              <a:buNone/>
            </a:pPr>
            <a:endParaRPr lang="it-IT" dirty="0"/>
          </a:p>
        </p:txBody>
      </p:sp>
    </p:spTree>
    <p:extLst>
      <p:ext uri="{BB962C8B-B14F-4D97-AF65-F5344CB8AC3E}">
        <p14:creationId xmlns:p14="http://schemas.microsoft.com/office/powerpoint/2010/main" val="41679306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Profili internazionali del diritto ambientale</a:t>
            </a:r>
            <a:endParaRPr lang="it-IT" dirty="0"/>
          </a:p>
        </p:txBody>
      </p:sp>
      <p:sp>
        <p:nvSpPr>
          <p:cNvPr id="3" name="Segnaposto contenuto 2"/>
          <p:cNvSpPr>
            <a:spLocks noGrp="1"/>
          </p:cNvSpPr>
          <p:nvPr>
            <p:ph idx="1"/>
          </p:nvPr>
        </p:nvSpPr>
        <p:spPr>
          <a:xfrm>
            <a:off x="457200" y="1600200"/>
            <a:ext cx="8229600" cy="4853136"/>
          </a:xfrm>
        </p:spPr>
        <p:txBody>
          <a:bodyPr>
            <a:normAutofit fontScale="85000" lnSpcReduction="10000"/>
          </a:bodyPr>
          <a:lstStyle/>
          <a:p>
            <a:pPr marL="0" indent="0" algn="just">
              <a:buNone/>
            </a:pPr>
            <a:r>
              <a:rPr lang="it-IT" dirty="0" smtClean="0"/>
              <a:t>Nonostante ci fossero già stati trattati bilaterali e multilaterali che contenevano norme per la tutela dell’ambiente, la prima grande </a:t>
            </a:r>
            <a:r>
              <a:rPr lang="it-IT" b="1" dirty="0" smtClean="0">
                <a:solidFill>
                  <a:srgbClr val="FF0000"/>
                </a:solidFill>
              </a:rPr>
              <a:t>conferenza</a:t>
            </a:r>
            <a:r>
              <a:rPr lang="it-IT" dirty="0" smtClean="0"/>
              <a:t> «ambientale» internazionale, promossa dalle Nazioni Unite, è stata quella </a:t>
            </a:r>
            <a:r>
              <a:rPr lang="it-IT" b="1" dirty="0" smtClean="0">
                <a:solidFill>
                  <a:srgbClr val="FF0000"/>
                </a:solidFill>
              </a:rPr>
              <a:t>di</a:t>
            </a:r>
            <a:r>
              <a:rPr lang="it-IT" dirty="0" smtClean="0"/>
              <a:t> </a:t>
            </a:r>
            <a:r>
              <a:rPr lang="it-IT" b="1" dirty="0" smtClean="0">
                <a:solidFill>
                  <a:srgbClr val="FF0000"/>
                </a:solidFill>
              </a:rPr>
              <a:t>Stoccolma sull’Ambiente Umano del 1972</a:t>
            </a:r>
            <a:r>
              <a:rPr lang="it-IT" dirty="0" smtClean="0"/>
              <a:t>, che segna la nascita del diritto internazionale dell’ambiente. </a:t>
            </a:r>
          </a:p>
          <a:p>
            <a:pPr marL="0" indent="0" algn="just">
              <a:buNone/>
            </a:pPr>
            <a:endParaRPr lang="it-IT" dirty="0" smtClean="0"/>
          </a:p>
          <a:p>
            <a:pPr marL="0" indent="0" algn="just">
              <a:buNone/>
            </a:pPr>
            <a:r>
              <a:rPr lang="it-IT" dirty="0" smtClean="0"/>
              <a:t>Prima di allora, infatti, mancava probabilmente a livello internazionale la piena consapevolezza dell’esistenza di una crisi ambientale globale, che necessitava interventi coordinati da parte degli Stati.</a:t>
            </a:r>
            <a:endParaRPr lang="it-IT" dirty="0"/>
          </a:p>
        </p:txBody>
      </p:sp>
    </p:spTree>
    <p:extLst>
      <p:ext uri="{BB962C8B-B14F-4D97-AF65-F5344CB8AC3E}">
        <p14:creationId xmlns:p14="http://schemas.microsoft.com/office/powerpoint/2010/main" val="17892761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Profili internazionali del diritto ambientale</a:t>
            </a:r>
            <a:endParaRPr lang="it-IT" dirty="0"/>
          </a:p>
        </p:txBody>
      </p:sp>
      <p:sp>
        <p:nvSpPr>
          <p:cNvPr id="3" name="Segnaposto contenuto 2"/>
          <p:cNvSpPr>
            <a:spLocks noGrp="1"/>
          </p:cNvSpPr>
          <p:nvPr>
            <p:ph idx="1"/>
          </p:nvPr>
        </p:nvSpPr>
        <p:spPr>
          <a:xfrm>
            <a:off x="457200" y="1600200"/>
            <a:ext cx="8229600" cy="4997152"/>
          </a:xfrm>
        </p:spPr>
        <p:txBody>
          <a:bodyPr>
            <a:normAutofit fontScale="70000" lnSpcReduction="20000"/>
          </a:bodyPr>
          <a:lstStyle/>
          <a:p>
            <a:pPr marL="0" indent="0" algn="just">
              <a:buNone/>
            </a:pPr>
            <a:r>
              <a:rPr lang="it-IT" dirty="0" smtClean="0"/>
              <a:t>Le </a:t>
            </a:r>
            <a:r>
              <a:rPr lang="it-IT" b="1" dirty="0" smtClean="0">
                <a:solidFill>
                  <a:srgbClr val="FF0000"/>
                </a:solidFill>
              </a:rPr>
              <a:t>premesse</a:t>
            </a:r>
            <a:r>
              <a:rPr lang="it-IT" dirty="0" smtClean="0"/>
              <a:t> alla Dichiarazione di Stoccolma sull’ambiente umano, 1972: </a:t>
            </a:r>
          </a:p>
          <a:p>
            <a:pPr marL="0" indent="0" algn="just">
              <a:buNone/>
            </a:pPr>
            <a:endParaRPr lang="it-IT" dirty="0"/>
          </a:p>
          <a:p>
            <a:pPr marL="0" indent="0" algn="just">
              <a:buNone/>
            </a:pPr>
            <a:r>
              <a:rPr lang="it-IT" dirty="0" smtClean="0"/>
              <a:t>«</a:t>
            </a:r>
            <a:r>
              <a:rPr lang="it-IT" i="1" dirty="0" smtClean="0"/>
              <a:t>La </a:t>
            </a:r>
            <a:r>
              <a:rPr lang="it-IT" i="1" dirty="0"/>
              <a:t>protezione ed il miglioramento dell'ambiente è una questione di capitale importanza </a:t>
            </a:r>
            <a:r>
              <a:rPr lang="it-IT" i="1" dirty="0" smtClean="0"/>
              <a:t>che riguarda </a:t>
            </a:r>
            <a:r>
              <a:rPr lang="it-IT" i="1" dirty="0"/>
              <a:t>il benessere dei popoli e lo sviluppo economico del mondo intero; essa risponde </a:t>
            </a:r>
            <a:r>
              <a:rPr lang="it-IT" i="1" dirty="0" smtClean="0"/>
              <a:t>all'urgente desiderio </a:t>
            </a:r>
            <a:r>
              <a:rPr lang="it-IT" i="1" dirty="0"/>
              <a:t>dei popoli di tutto il mondo e costituisce un dovere per tutti i </a:t>
            </a:r>
            <a:r>
              <a:rPr lang="it-IT" i="1" dirty="0" smtClean="0"/>
              <a:t>governi</a:t>
            </a:r>
            <a:r>
              <a:rPr lang="it-IT" dirty="0" smtClean="0"/>
              <a:t>».</a:t>
            </a:r>
          </a:p>
          <a:p>
            <a:pPr marL="0" indent="0" algn="just">
              <a:buNone/>
            </a:pPr>
            <a:r>
              <a:rPr lang="it-IT" dirty="0" smtClean="0"/>
              <a:t>[…]</a:t>
            </a:r>
          </a:p>
          <a:p>
            <a:pPr marL="0" indent="0" algn="just">
              <a:buNone/>
            </a:pPr>
            <a:r>
              <a:rPr lang="it-IT" dirty="0"/>
              <a:t>«</a:t>
            </a:r>
            <a:r>
              <a:rPr lang="it-IT" i="1" dirty="0"/>
              <a:t>Siamo arrivati ad un punto della storia in cui dobbiamo regolare le nostre azioni verso il </a:t>
            </a:r>
            <a:r>
              <a:rPr lang="it-IT" i="1" dirty="0" smtClean="0"/>
              <a:t>mondo intero</a:t>
            </a:r>
            <a:r>
              <a:rPr lang="it-IT" i="1" dirty="0"/>
              <a:t>, tenendo conto innanzitutto delle loro </a:t>
            </a:r>
            <a:r>
              <a:rPr lang="it-IT" i="1" dirty="0" smtClean="0"/>
              <a:t>ripercussioni </a:t>
            </a:r>
            <a:r>
              <a:rPr lang="it-IT" i="1" dirty="0"/>
              <a:t>sull'ambiente. Per ignoranza o </a:t>
            </a:r>
            <a:r>
              <a:rPr lang="it-IT" i="1" dirty="0" smtClean="0"/>
              <a:t>per negligenza </a:t>
            </a:r>
            <a:r>
              <a:rPr lang="it-IT" i="1" dirty="0"/>
              <a:t>possiamo causare danni considerevoli ed irreparabili all'ambiente terrestre da </a:t>
            </a:r>
            <a:r>
              <a:rPr lang="it-IT" i="1" dirty="0" smtClean="0"/>
              <a:t>cui dipendono </a:t>
            </a:r>
            <a:r>
              <a:rPr lang="it-IT" i="1" dirty="0"/>
              <a:t>la nostra vita ed il nostro benessere. Viceversa, approfondendo le nostre conoscenze </a:t>
            </a:r>
            <a:r>
              <a:rPr lang="it-IT" i="1" dirty="0" smtClean="0"/>
              <a:t>ed agendo </a:t>
            </a:r>
            <a:r>
              <a:rPr lang="it-IT" i="1" dirty="0"/>
              <a:t>più saggiamente, possiamo assicurare a noi stessi ed alla nostra posterità, condizioni di </a:t>
            </a:r>
            <a:r>
              <a:rPr lang="it-IT" i="1" dirty="0" smtClean="0"/>
              <a:t>vita migliori </a:t>
            </a:r>
            <a:r>
              <a:rPr lang="it-IT" i="1" dirty="0"/>
              <a:t>in un ambiente più adatto ai bisogni ed alle aspirazioni </a:t>
            </a:r>
            <a:r>
              <a:rPr lang="it-IT" i="1" dirty="0" smtClean="0"/>
              <a:t>dell'umanità</a:t>
            </a:r>
            <a:r>
              <a:rPr lang="it-IT" dirty="0" smtClean="0"/>
              <a:t>».</a:t>
            </a:r>
            <a:endParaRPr lang="it-IT" dirty="0"/>
          </a:p>
        </p:txBody>
      </p:sp>
    </p:spTree>
    <p:extLst>
      <p:ext uri="{BB962C8B-B14F-4D97-AF65-F5344CB8AC3E}">
        <p14:creationId xmlns:p14="http://schemas.microsoft.com/office/powerpoint/2010/main" val="41915461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Profili internazionali del diritto ambientale</a:t>
            </a:r>
            <a:endParaRPr lang="it-IT" dirty="0"/>
          </a:p>
        </p:txBody>
      </p:sp>
      <p:sp>
        <p:nvSpPr>
          <p:cNvPr id="3" name="Segnaposto contenuto 2"/>
          <p:cNvSpPr>
            <a:spLocks noGrp="1"/>
          </p:cNvSpPr>
          <p:nvPr>
            <p:ph idx="1"/>
          </p:nvPr>
        </p:nvSpPr>
        <p:spPr>
          <a:xfrm>
            <a:off x="457200" y="1600200"/>
            <a:ext cx="8229600" cy="4853136"/>
          </a:xfrm>
        </p:spPr>
        <p:txBody>
          <a:bodyPr>
            <a:normAutofit fontScale="70000" lnSpcReduction="20000"/>
          </a:bodyPr>
          <a:lstStyle/>
          <a:p>
            <a:pPr marL="0" indent="0">
              <a:buNone/>
            </a:pPr>
            <a:r>
              <a:rPr lang="it-IT" dirty="0" smtClean="0"/>
              <a:t>Sono 26 i </a:t>
            </a:r>
            <a:r>
              <a:rPr lang="it-IT" b="1" dirty="0" smtClean="0">
                <a:solidFill>
                  <a:srgbClr val="FF0000"/>
                </a:solidFill>
              </a:rPr>
              <a:t>Principi</a:t>
            </a:r>
            <a:r>
              <a:rPr lang="it-IT" dirty="0" smtClean="0"/>
              <a:t> della Dichiarazione di Stoccolma sull’ambiente umano, 1972: </a:t>
            </a:r>
          </a:p>
          <a:p>
            <a:pPr marL="0" indent="0">
              <a:buNone/>
            </a:pPr>
            <a:endParaRPr lang="it-IT" dirty="0" smtClean="0"/>
          </a:p>
          <a:p>
            <a:pPr marL="0" indent="0">
              <a:buNone/>
            </a:pPr>
            <a:r>
              <a:rPr lang="it-IT" dirty="0" smtClean="0"/>
              <a:t>1. «</a:t>
            </a:r>
            <a:r>
              <a:rPr lang="it-IT" i="1" dirty="0" smtClean="0"/>
              <a:t>L'uomo </a:t>
            </a:r>
            <a:r>
              <a:rPr lang="it-IT" i="1" dirty="0"/>
              <a:t>ha un diritto fondamentale alla libertà, all'uguaglianza e a condizioni di </a:t>
            </a:r>
            <a:r>
              <a:rPr lang="it-IT" i="1" dirty="0" smtClean="0"/>
              <a:t>vita soddisfacenti</a:t>
            </a:r>
            <a:r>
              <a:rPr lang="it-IT" i="1" dirty="0"/>
              <a:t>, in un ambiente che gli consenta di vivere nella dignità e nel benessere. Egli ha </a:t>
            </a:r>
            <a:r>
              <a:rPr lang="it-IT" i="1" dirty="0" smtClean="0"/>
              <a:t>il dovere </a:t>
            </a:r>
            <a:r>
              <a:rPr lang="it-IT" i="1" dirty="0"/>
              <a:t>solenne di proteggere e migliorare l'ambiente a favore delle generazioni presenti e </a:t>
            </a:r>
            <a:r>
              <a:rPr lang="it-IT" i="1" dirty="0" smtClean="0"/>
              <a:t>future</a:t>
            </a:r>
            <a:r>
              <a:rPr lang="it-IT" dirty="0" smtClean="0"/>
              <a:t>».</a:t>
            </a:r>
          </a:p>
          <a:p>
            <a:pPr marL="0" indent="0">
              <a:buNone/>
            </a:pPr>
            <a:r>
              <a:rPr lang="it-IT" dirty="0" smtClean="0"/>
              <a:t>[…]</a:t>
            </a:r>
          </a:p>
          <a:p>
            <a:pPr marL="0" indent="0">
              <a:buNone/>
            </a:pPr>
            <a:r>
              <a:rPr lang="it-IT" dirty="0"/>
              <a:t>21. </a:t>
            </a:r>
            <a:r>
              <a:rPr lang="it-IT" dirty="0" smtClean="0"/>
              <a:t>«</a:t>
            </a:r>
            <a:r>
              <a:rPr lang="it-IT" i="1" dirty="0" smtClean="0"/>
              <a:t>La </a:t>
            </a:r>
            <a:r>
              <a:rPr lang="it-IT" i="1" dirty="0"/>
              <a:t>Carta delle Nazioni Unite e i principi del diritto internazionale riconoscono agli Stati il </a:t>
            </a:r>
            <a:r>
              <a:rPr lang="it-IT" i="1" dirty="0" smtClean="0"/>
              <a:t>diritto sovrano </a:t>
            </a:r>
            <a:r>
              <a:rPr lang="it-IT" i="1" dirty="0"/>
              <a:t>di sfruttare le risorse in loro possesso, secondo le loro politiche ambientali, ed il dovere di</a:t>
            </a:r>
          </a:p>
          <a:p>
            <a:pPr marL="0" indent="0">
              <a:buNone/>
            </a:pPr>
            <a:r>
              <a:rPr lang="it-IT" i="1" dirty="0"/>
              <a:t>impedire che le attività svolte entro la propria giurisdizione o sotto il proprio controllo non arrechino </a:t>
            </a:r>
            <a:r>
              <a:rPr lang="it-IT" i="1" dirty="0" smtClean="0"/>
              <a:t>danni all'ambiente </a:t>
            </a:r>
            <a:r>
              <a:rPr lang="it-IT" i="1" dirty="0"/>
              <a:t>di altri Stati o a zone situate al di fuori dei limiti della loro giurisdizione </a:t>
            </a:r>
            <a:r>
              <a:rPr lang="it-IT" i="1" dirty="0" smtClean="0"/>
              <a:t>nazionale</a:t>
            </a:r>
            <a:r>
              <a:rPr lang="it-IT" dirty="0" smtClean="0"/>
              <a:t>».</a:t>
            </a:r>
          </a:p>
          <a:p>
            <a:pPr marL="0" indent="0">
              <a:buNone/>
            </a:pPr>
            <a:endParaRPr lang="it-IT" dirty="0" smtClean="0"/>
          </a:p>
          <a:p>
            <a:pPr marL="0" indent="0">
              <a:buNone/>
            </a:pPr>
            <a:endParaRPr lang="it-IT" dirty="0"/>
          </a:p>
        </p:txBody>
      </p:sp>
    </p:spTree>
    <p:extLst>
      <p:ext uri="{BB962C8B-B14F-4D97-AF65-F5344CB8AC3E}">
        <p14:creationId xmlns:p14="http://schemas.microsoft.com/office/powerpoint/2010/main" val="11885503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Profili internazionali del diritto ambientale</a:t>
            </a:r>
            <a:endParaRPr lang="it-IT" dirty="0"/>
          </a:p>
        </p:txBody>
      </p:sp>
      <p:sp>
        <p:nvSpPr>
          <p:cNvPr id="3" name="Segnaposto contenuto 2"/>
          <p:cNvSpPr>
            <a:spLocks noGrp="1"/>
          </p:cNvSpPr>
          <p:nvPr>
            <p:ph idx="1"/>
          </p:nvPr>
        </p:nvSpPr>
        <p:spPr>
          <a:xfrm>
            <a:off x="457200" y="1600200"/>
            <a:ext cx="8229600" cy="4853136"/>
          </a:xfrm>
        </p:spPr>
        <p:txBody>
          <a:bodyPr>
            <a:normAutofit/>
          </a:bodyPr>
          <a:lstStyle/>
          <a:p>
            <a:pPr marL="0" indent="0">
              <a:buNone/>
            </a:pPr>
            <a:r>
              <a:rPr lang="it-IT" dirty="0" smtClean="0">
                <a:latin typeface="+mj-lt"/>
              </a:rPr>
              <a:t>Altri atti importanti sono seguiti:</a:t>
            </a:r>
          </a:p>
          <a:p>
            <a:pPr marL="0" indent="0">
              <a:buNone/>
            </a:pPr>
            <a:endParaRPr lang="it-IT" dirty="0">
              <a:latin typeface="+mj-lt"/>
            </a:endParaRPr>
          </a:p>
          <a:p>
            <a:pPr marL="0" lvl="0" indent="0" algn="just" fontAlgn="base">
              <a:lnSpc>
                <a:spcPct val="80000"/>
              </a:lnSpc>
              <a:spcAft>
                <a:spcPct val="0"/>
              </a:spcAft>
              <a:buFontTx/>
              <a:buChar char="•"/>
            </a:pPr>
            <a:r>
              <a:rPr lang="it-IT" altLang="it-IT" sz="2800" kern="0" dirty="0">
                <a:solidFill>
                  <a:srgbClr val="000000"/>
                </a:solidFill>
                <a:latin typeface="+mj-lt"/>
              </a:rPr>
              <a:t>Conferenza sull’Ambiente delle Nazioni Unite, Rio de Janeiro, 14 giugno 1992;</a:t>
            </a:r>
          </a:p>
          <a:p>
            <a:pPr marL="0" lvl="0" indent="0" algn="just" fontAlgn="base">
              <a:lnSpc>
                <a:spcPct val="80000"/>
              </a:lnSpc>
              <a:spcAft>
                <a:spcPct val="0"/>
              </a:spcAft>
              <a:buFontTx/>
              <a:buChar char="•"/>
            </a:pPr>
            <a:r>
              <a:rPr lang="it-IT" altLang="it-IT" sz="2800" kern="0" dirty="0">
                <a:solidFill>
                  <a:srgbClr val="000000"/>
                </a:solidFill>
                <a:latin typeface="+mj-lt"/>
              </a:rPr>
              <a:t> Protocollo di Kyoto, 11 dicembre 1997;</a:t>
            </a:r>
          </a:p>
          <a:p>
            <a:pPr marL="0" lvl="0" indent="0" algn="just" fontAlgn="base">
              <a:lnSpc>
                <a:spcPct val="80000"/>
              </a:lnSpc>
              <a:spcAft>
                <a:spcPct val="0"/>
              </a:spcAft>
              <a:buFontTx/>
              <a:buChar char="•"/>
            </a:pPr>
            <a:r>
              <a:rPr lang="it-IT" altLang="it-IT" sz="2800" kern="0" dirty="0">
                <a:solidFill>
                  <a:srgbClr val="000000"/>
                </a:solidFill>
                <a:latin typeface="+mj-lt"/>
              </a:rPr>
              <a:t> Dichiarazione di Johannesburg sullo Sviluppo Sostenibile, 2-4 settembre 2002.</a:t>
            </a:r>
          </a:p>
          <a:p>
            <a:pPr marL="0" indent="0">
              <a:buNone/>
            </a:pPr>
            <a:endParaRPr lang="it-IT" dirty="0" smtClean="0"/>
          </a:p>
          <a:p>
            <a:pPr marL="0" indent="0">
              <a:buNone/>
            </a:pPr>
            <a:endParaRPr lang="it-IT" dirty="0"/>
          </a:p>
        </p:txBody>
      </p:sp>
    </p:spTree>
    <p:extLst>
      <p:ext uri="{BB962C8B-B14F-4D97-AF65-F5344CB8AC3E}">
        <p14:creationId xmlns:p14="http://schemas.microsoft.com/office/powerpoint/2010/main" val="4814131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solidFill>
                  <a:srgbClr val="FF0000"/>
                </a:solidFill>
                <a:effectLst>
                  <a:outerShdw blurRad="38100" dist="38100" dir="2700000" algn="tl">
                    <a:srgbClr val="000000">
                      <a:alpha val="43137"/>
                    </a:srgbClr>
                  </a:outerShdw>
                </a:effectLst>
              </a:rPr>
              <a:t>L’ambiente in Europa</a:t>
            </a:r>
            <a:endParaRPr lang="it-IT" dirty="0"/>
          </a:p>
        </p:txBody>
      </p:sp>
      <p:sp>
        <p:nvSpPr>
          <p:cNvPr id="3" name="Segnaposto contenuto 2"/>
          <p:cNvSpPr>
            <a:spLocks noGrp="1"/>
          </p:cNvSpPr>
          <p:nvPr>
            <p:ph idx="1"/>
          </p:nvPr>
        </p:nvSpPr>
        <p:spPr>
          <a:xfrm>
            <a:off x="457200" y="1600200"/>
            <a:ext cx="8229600" cy="4853136"/>
          </a:xfrm>
        </p:spPr>
        <p:txBody>
          <a:bodyPr>
            <a:normAutofit/>
          </a:bodyPr>
          <a:lstStyle/>
          <a:p>
            <a:pPr marL="0" indent="0">
              <a:buNone/>
            </a:pPr>
            <a:endParaRPr lang="it-IT" dirty="0" smtClean="0"/>
          </a:p>
          <a:p>
            <a:pPr marL="0" indent="0" algn="just">
              <a:buNone/>
            </a:pPr>
            <a:r>
              <a:rPr lang="it-IT" dirty="0" smtClean="0"/>
              <a:t>Quasi tutta la normativa italiana in materia di Diritto dell’Ambiente trova la sua fonte nel diritto comunitaria. </a:t>
            </a:r>
            <a:endParaRPr lang="it-IT" dirty="0"/>
          </a:p>
        </p:txBody>
      </p:sp>
    </p:spTree>
    <p:extLst>
      <p:ext uri="{BB962C8B-B14F-4D97-AF65-F5344CB8AC3E}">
        <p14:creationId xmlns:p14="http://schemas.microsoft.com/office/powerpoint/2010/main" val="32901159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solidFill>
                  <a:srgbClr val="FF0000"/>
                </a:solidFill>
                <a:effectLst>
                  <a:outerShdw blurRad="38100" dist="38100" dir="2700000" algn="tl">
                    <a:srgbClr val="000000">
                      <a:alpha val="43137"/>
                    </a:srgbClr>
                  </a:outerShdw>
                </a:effectLst>
              </a:rPr>
              <a:t>L’ambiente in Europa</a:t>
            </a:r>
            <a:endParaRPr lang="it-IT" dirty="0"/>
          </a:p>
        </p:txBody>
      </p:sp>
      <p:sp>
        <p:nvSpPr>
          <p:cNvPr id="3" name="Segnaposto contenuto 2"/>
          <p:cNvSpPr>
            <a:spLocks noGrp="1"/>
          </p:cNvSpPr>
          <p:nvPr>
            <p:ph idx="1"/>
          </p:nvPr>
        </p:nvSpPr>
        <p:spPr>
          <a:xfrm>
            <a:off x="457200" y="1600200"/>
            <a:ext cx="8229600" cy="4853136"/>
          </a:xfrm>
        </p:spPr>
        <p:txBody>
          <a:bodyPr>
            <a:normAutofit/>
          </a:bodyPr>
          <a:lstStyle/>
          <a:p>
            <a:pPr marL="0" indent="0" algn="just">
              <a:buFontTx/>
              <a:buNone/>
            </a:pPr>
            <a:r>
              <a:rPr lang="it-IT" altLang="it-IT" dirty="0"/>
              <a:t>Il </a:t>
            </a:r>
            <a:r>
              <a:rPr lang="it-IT" altLang="it-IT" dirty="0">
                <a:solidFill>
                  <a:srgbClr val="FF0000"/>
                </a:solidFill>
              </a:rPr>
              <a:t>Trattato di Roma (25 marzo 1957)</a:t>
            </a:r>
            <a:r>
              <a:rPr lang="it-IT" altLang="it-IT" dirty="0"/>
              <a:t> conteneva solo generici riferimenti al miglioramento delle condizioni di vita e di lavoro dei cittadini.</a:t>
            </a:r>
          </a:p>
          <a:p>
            <a:pPr marL="0" indent="0" algn="just">
              <a:buFontTx/>
              <a:buNone/>
            </a:pPr>
            <a:endParaRPr lang="it-IT" altLang="it-IT" dirty="0"/>
          </a:p>
          <a:p>
            <a:pPr marL="0" indent="0" algn="just">
              <a:buFontTx/>
              <a:buNone/>
            </a:pPr>
            <a:r>
              <a:rPr lang="it-IT" altLang="it-IT" dirty="0"/>
              <a:t>Con </a:t>
            </a:r>
            <a:r>
              <a:rPr lang="it-IT" altLang="it-IT" dirty="0">
                <a:solidFill>
                  <a:srgbClr val="FF0000"/>
                </a:solidFill>
              </a:rPr>
              <a:t>l’art. 25 dell’Atto Unico Europeo del 1986</a:t>
            </a:r>
            <a:r>
              <a:rPr lang="it-IT" altLang="it-IT" dirty="0"/>
              <a:t> (recepito in Italia con l’art. 2 della Legge n. 909 del 23 dicembre 1986), venne inserito nel Trattato un apposito titolo dedicato all’ambiente e vennero modificati i primi articoli.</a:t>
            </a:r>
          </a:p>
          <a:p>
            <a:pPr marL="0" indent="0">
              <a:buNone/>
            </a:pPr>
            <a:endParaRPr lang="it-IT" dirty="0"/>
          </a:p>
        </p:txBody>
      </p:sp>
    </p:spTree>
    <p:extLst>
      <p:ext uri="{BB962C8B-B14F-4D97-AF65-F5344CB8AC3E}">
        <p14:creationId xmlns:p14="http://schemas.microsoft.com/office/powerpoint/2010/main" val="39157307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solidFill>
                  <a:srgbClr val="FF0000"/>
                </a:solidFill>
                <a:effectLst>
                  <a:outerShdw blurRad="38100" dist="38100" dir="2700000" algn="tl">
                    <a:srgbClr val="000000">
                      <a:alpha val="43137"/>
                    </a:srgbClr>
                  </a:outerShdw>
                </a:effectLst>
              </a:rPr>
              <a:t>L’ambiente in Europa</a:t>
            </a:r>
            <a:endParaRPr lang="it-IT" dirty="0"/>
          </a:p>
        </p:txBody>
      </p:sp>
      <p:sp>
        <p:nvSpPr>
          <p:cNvPr id="3" name="Segnaposto contenuto 2"/>
          <p:cNvSpPr>
            <a:spLocks noGrp="1"/>
          </p:cNvSpPr>
          <p:nvPr>
            <p:ph idx="1"/>
          </p:nvPr>
        </p:nvSpPr>
        <p:spPr>
          <a:xfrm>
            <a:off x="457200" y="1600200"/>
            <a:ext cx="8229600" cy="4853136"/>
          </a:xfrm>
        </p:spPr>
        <p:txBody>
          <a:bodyPr>
            <a:normAutofit/>
          </a:bodyPr>
          <a:lstStyle/>
          <a:p>
            <a:pPr marL="0" indent="0" algn="just">
              <a:lnSpc>
                <a:spcPct val="90000"/>
              </a:lnSpc>
              <a:buFontTx/>
              <a:buNone/>
            </a:pPr>
            <a:r>
              <a:rPr lang="it-IT" altLang="it-IT" dirty="0"/>
              <a:t>Gli obiettivi chiave dell’azione della comunità sono individuati:</a:t>
            </a:r>
          </a:p>
          <a:p>
            <a:pPr marL="0" indent="0" algn="just">
              <a:lnSpc>
                <a:spcPct val="90000"/>
              </a:lnSpc>
              <a:buFontTx/>
              <a:buNone/>
            </a:pPr>
            <a:endParaRPr lang="it-IT" altLang="it-IT" dirty="0"/>
          </a:p>
          <a:p>
            <a:pPr marL="0" indent="0" algn="just">
              <a:lnSpc>
                <a:spcPct val="90000"/>
              </a:lnSpc>
            </a:pPr>
            <a:r>
              <a:rPr lang="it-IT" altLang="it-IT" dirty="0"/>
              <a:t> nella salvaguardia, protezione e miglioramento della qualità dell’</a:t>
            </a:r>
            <a:r>
              <a:rPr lang="it-IT" altLang="it-IT" dirty="0">
                <a:solidFill>
                  <a:srgbClr val="FF0000"/>
                </a:solidFill>
              </a:rPr>
              <a:t>ambiente</a:t>
            </a:r>
            <a:r>
              <a:rPr lang="it-IT" altLang="it-IT" dirty="0"/>
              <a:t>;</a:t>
            </a:r>
          </a:p>
          <a:p>
            <a:pPr marL="0" indent="0" algn="just">
              <a:lnSpc>
                <a:spcPct val="90000"/>
              </a:lnSpc>
            </a:pPr>
            <a:r>
              <a:rPr lang="it-IT" altLang="it-IT" dirty="0"/>
              <a:t> nel contributo alla protezione della </a:t>
            </a:r>
            <a:r>
              <a:rPr lang="it-IT" altLang="it-IT" dirty="0">
                <a:solidFill>
                  <a:srgbClr val="FF0000"/>
                </a:solidFill>
              </a:rPr>
              <a:t>salute umana</a:t>
            </a:r>
            <a:r>
              <a:rPr lang="it-IT" altLang="it-IT" dirty="0"/>
              <a:t>;</a:t>
            </a:r>
          </a:p>
          <a:p>
            <a:pPr marL="0" indent="0" algn="just">
              <a:lnSpc>
                <a:spcPct val="90000"/>
              </a:lnSpc>
            </a:pPr>
            <a:r>
              <a:rPr lang="it-IT" altLang="it-IT" dirty="0"/>
              <a:t> nella garanzia di una utilizzazione accorta e razionale delle </a:t>
            </a:r>
            <a:r>
              <a:rPr lang="it-IT" altLang="it-IT" dirty="0">
                <a:solidFill>
                  <a:srgbClr val="FF0000"/>
                </a:solidFill>
              </a:rPr>
              <a:t>risorse naturali</a:t>
            </a:r>
            <a:r>
              <a:rPr lang="it-IT" altLang="it-IT" dirty="0"/>
              <a:t>. </a:t>
            </a:r>
          </a:p>
          <a:p>
            <a:pPr marL="0" indent="0">
              <a:buNone/>
            </a:pPr>
            <a:endParaRPr lang="it-IT" dirty="0"/>
          </a:p>
        </p:txBody>
      </p:sp>
    </p:spTree>
    <p:extLst>
      <p:ext uri="{BB962C8B-B14F-4D97-AF65-F5344CB8AC3E}">
        <p14:creationId xmlns:p14="http://schemas.microsoft.com/office/powerpoint/2010/main" val="10978703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solidFill>
                  <a:srgbClr val="FF0000"/>
                </a:solidFill>
                <a:effectLst>
                  <a:outerShdw blurRad="38100" dist="38100" dir="2700000" algn="tl">
                    <a:srgbClr val="000000">
                      <a:alpha val="43137"/>
                    </a:srgbClr>
                  </a:outerShdw>
                </a:effectLst>
              </a:rPr>
              <a:t>L’ambiente in Europa</a:t>
            </a:r>
            <a:endParaRPr lang="it-IT" dirty="0"/>
          </a:p>
        </p:txBody>
      </p:sp>
      <p:sp>
        <p:nvSpPr>
          <p:cNvPr id="3" name="Segnaposto contenuto 2"/>
          <p:cNvSpPr>
            <a:spLocks noGrp="1"/>
          </p:cNvSpPr>
          <p:nvPr>
            <p:ph idx="1"/>
          </p:nvPr>
        </p:nvSpPr>
        <p:spPr>
          <a:xfrm>
            <a:off x="457200" y="1600200"/>
            <a:ext cx="8229600" cy="4853136"/>
          </a:xfrm>
        </p:spPr>
        <p:txBody>
          <a:bodyPr>
            <a:normAutofit/>
          </a:bodyPr>
          <a:lstStyle/>
          <a:p>
            <a:pPr marL="0" lvl="0" indent="0" algn="just" fontAlgn="base">
              <a:lnSpc>
                <a:spcPct val="80000"/>
              </a:lnSpc>
              <a:spcAft>
                <a:spcPct val="0"/>
              </a:spcAft>
              <a:buNone/>
            </a:pPr>
            <a:r>
              <a:rPr lang="it-IT" altLang="it-IT" sz="2000" kern="0" dirty="0">
                <a:solidFill>
                  <a:srgbClr val="000000"/>
                </a:solidFill>
                <a:latin typeface="Arial"/>
              </a:rPr>
              <a:t>Il </a:t>
            </a:r>
            <a:r>
              <a:rPr lang="it-IT" altLang="it-IT" sz="2000" kern="0" dirty="0">
                <a:solidFill>
                  <a:srgbClr val="FF0000"/>
                </a:solidFill>
                <a:latin typeface="Arial"/>
              </a:rPr>
              <a:t>Trattato di Maastricht (1992, entrato in vigore il 1° novembre 1993)</a:t>
            </a:r>
            <a:r>
              <a:rPr lang="it-IT" altLang="it-IT" sz="2000" kern="0" dirty="0">
                <a:solidFill>
                  <a:srgbClr val="000000"/>
                </a:solidFill>
                <a:latin typeface="Arial"/>
              </a:rPr>
              <a:t> ha aggiunto agli obiettivi già fissati dall’Atto Unico quello della promozione, a livello internazionale, di misure idonee a fronteggiare i problemi regionali e planetari dell’inquinamento.</a:t>
            </a:r>
          </a:p>
          <a:p>
            <a:pPr marL="0" lvl="0" indent="0" algn="just" fontAlgn="base">
              <a:lnSpc>
                <a:spcPct val="80000"/>
              </a:lnSpc>
              <a:spcAft>
                <a:spcPct val="0"/>
              </a:spcAft>
              <a:buNone/>
            </a:pPr>
            <a:endParaRPr lang="it-IT" altLang="it-IT" sz="2000" kern="0" dirty="0">
              <a:solidFill>
                <a:srgbClr val="000000"/>
              </a:solidFill>
              <a:latin typeface="Arial"/>
            </a:endParaRPr>
          </a:p>
          <a:p>
            <a:pPr marL="0" lvl="0" indent="0" algn="just" fontAlgn="base">
              <a:lnSpc>
                <a:spcPct val="80000"/>
              </a:lnSpc>
              <a:spcAft>
                <a:spcPct val="0"/>
              </a:spcAft>
              <a:buNone/>
            </a:pPr>
            <a:r>
              <a:rPr lang="it-IT" altLang="it-IT" sz="2000" kern="0" dirty="0">
                <a:solidFill>
                  <a:srgbClr val="000000"/>
                </a:solidFill>
                <a:latin typeface="Arial"/>
              </a:rPr>
              <a:t>Gli obiettivi della politica ambientale comune, sono stati ulteriormente arricchiti dal </a:t>
            </a:r>
            <a:r>
              <a:rPr lang="it-IT" altLang="it-IT" sz="2000" kern="0" dirty="0">
                <a:solidFill>
                  <a:srgbClr val="FF0000"/>
                </a:solidFill>
                <a:latin typeface="Arial"/>
              </a:rPr>
              <a:t>Trattato di Amsterdam (1998)</a:t>
            </a:r>
            <a:r>
              <a:rPr lang="it-IT" altLang="it-IT" sz="2000" kern="0" dirty="0">
                <a:solidFill>
                  <a:srgbClr val="000000"/>
                </a:solidFill>
                <a:latin typeface="Arial"/>
              </a:rPr>
              <a:t>, che così li specifica (art. 174, comma 1):</a:t>
            </a:r>
          </a:p>
          <a:p>
            <a:pPr marL="0" lvl="0" indent="0" algn="just" fontAlgn="base">
              <a:lnSpc>
                <a:spcPct val="80000"/>
              </a:lnSpc>
              <a:spcAft>
                <a:spcPct val="0"/>
              </a:spcAft>
              <a:buNone/>
            </a:pPr>
            <a:endParaRPr lang="it-IT" altLang="it-IT" sz="2000" kern="0" dirty="0">
              <a:solidFill>
                <a:srgbClr val="000000"/>
              </a:solidFill>
              <a:latin typeface="Arial"/>
            </a:endParaRPr>
          </a:p>
          <a:p>
            <a:pPr marL="0" lvl="0" indent="0" algn="just" fontAlgn="base">
              <a:lnSpc>
                <a:spcPct val="80000"/>
              </a:lnSpc>
              <a:spcAft>
                <a:spcPct val="0"/>
              </a:spcAft>
              <a:buFontTx/>
              <a:buChar char="•"/>
            </a:pPr>
            <a:r>
              <a:rPr lang="it-IT" altLang="it-IT" sz="2000" kern="0" dirty="0">
                <a:solidFill>
                  <a:srgbClr val="000000"/>
                </a:solidFill>
                <a:latin typeface="Arial"/>
              </a:rPr>
              <a:t> salvaguardare, </a:t>
            </a:r>
            <a:r>
              <a:rPr lang="it-IT" altLang="it-IT" sz="2000" kern="0" dirty="0">
                <a:solidFill>
                  <a:srgbClr val="FF0000"/>
                </a:solidFill>
                <a:latin typeface="Arial"/>
              </a:rPr>
              <a:t>tutelare e migliorare la qualità dell’ambiente;</a:t>
            </a:r>
          </a:p>
          <a:p>
            <a:pPr marL="0" lvl="0" indent="0" algn="just" fontAlgn="base">
              <a:lnSpc>
                <a:spcPct val="80000"/>
              </a:lnSpc>
              <a:spcAft>
                <a:spcPct val="0"/>
              </a:spcAft>
              <a:buFontTx/>
              <a:buChar char="•"/>
            </a:pPr>
            <a:r>
              <a:rPr lang="it-IT" altLang="it-IT" sz="2000" kern="0" dirty="0">
                <a:solidFill>
                  <a:srgbClr val="FF0000"/>
                </a:solidFill>
                <a:latin typeface="Arial"/>
              </a:rPr>
              <a:t> proteggere la</a:t>
            </a:r>
            <a:r>
              <a:rPr lang="it-IT" altLang="it-IT" sz="2000" kern="0" dirty="0">
                <a:solidFill>
                  <a:srgbClr val="000000"/>
                </a:solidFill>
                <a:latin typeface="Arial"/>
              </a:rPr>
              <a:t> salute;</a:t>
            </a:r>
          </a:p>
          <a:p>
            <a:pPr marL="0" lvl="0" indent="0" algn="just" fontAlgn="base">
              <a:lnSpc>
                <a:spcPct val="80000"/>
              </a:lnSpc>
              <a:spcAft>
                <a:spcPct val="0"/>
              </a:spcAft>
              <a:buFontTx/>
              <a:buChar char="•"/>
            </a:pPr>
            <a:r>
              <a:rPr lang="it-IT" altLang="it-IT" sz="2000" kern="0" dirty="0">
                <a:solidFill>
                  <a:srgbClr val="000000"/>
                </a:solidFill>
                <a:latin typeface="Arial"/>
              </a:rPr>
              <a:t> utilizzare le </a:t>
            </a:r>
            <a:r>
              <a:rPr lang="it-IT" altLang="it-IT" sz="2000" kern="0" dirty="0">
                <a:solidFill>
                  <a:srgbClr val="FF0000"/>
                </a:solidFill>
                <a:latin typeface="Arial"/>
              </a:rPr>
              <a:t>risorse naturali</a:t>
            </a:r>
            <a:r>
              <a:rPr lang="it-IT" altLang="it-IT" sz="2000" kern="0" dirty="0">
                <a:solidFill>
                  <a:srgbClr val="000000"/>
                </a:solidFill>
                <a:latin typeface="Arial"/>
              </a:rPr>
              <a:t> in modo accorto e razionale;</a:t>
            </a:r>
          </a:p>
          <a:p>
            <a:pPr marL="0" lvl="0" indent="0" algn="just" fontAlgn="base">
              <a:lnSpc>
                <a:spcPct val="80000"/>
              </a:lnSpc>
              <a:spcAft>
                <a:spcPct val="0"/>
              </a:spcAft>
              <a:buFontTx/>
              <a:buChar char="•"/>
            </a:pPr>
            <a:r>
              <a:rPr lang="it-IT" altLang="it-IT" sz="2000" kern="0" dirty="0">
                <a:solidFill>
                  <a:srgbClr val="000000"/>
                </a:solidFill>
                <a:latin typeface="Arial"/>
              </a:rPr>
              <a:t> promuovere le </a:t>
            </a:r>
            <a:r>
              <a:rPr lang="it-IT" altLang="it-IT" sz="2000" kern="0" dirty="0">
                <a:solidFill>
                  <a:srgbClr val="FF0000"/>
                </a:solidFill>
                <a:latin typeface="Arial"/>
              </a:rPr>
              <a:t>misure a livello internazionale</a:t>
            </a:r>
            <a:r>
              <a:rPr lang="it-IT" altLang="it-IT" sz="2000" kern="0" dirty="0">
                <a:solidFill>
                  <a:srgbClr val="000000"/>
                </a:solidFill>
                <a:latin typeface="Arial"/>
              </a:rPr>
              <a:t> per affrontare i problemi ambientali su scala regionale e mondiale;</a:t>
            </a:r>
          </a:p>
          <a:p>
            <a:pPr marL="0" lvl="0" indent="0" algn="just" fontAlgn="base">
              <a:lnSpc>
                <a:spcPct val="80000"/>
              </a:lnSpc>
              <a:spcAft>
                <a:spcPct val="0"/>
              </a:spcAft>
              <a:buFontTx/>
              <a:buChar char="•"/>
            </a:pPr>
            <a:r>
              <a:rPr lang="it-IT" altLang="it-IT" sz="2000" kern="0" dirty="0">
                <a:solidFill>
                  <a:srgbClr val="000000"/>
                </a:solidFill>
                <a:latin typeface="Arial"/>
              </a:rPr>
              <a:t> indirizzare le scelte degli Stati in materia di </a:t>
            </a:r>
            <a:r>
              <a:rPr lang="it-IT" altLang="it-IT" sz="2000" kern="0" dirty="0">
                <a:solidFill>
                  <a:srgbClr val="FF0000"/>
                </a:solidFill>
                <a:latin typeface="Arial"/>
              </a:rPr>
              <a:t>fonti d’energia</a:t>
            </a:r>
            <a:r>
              <a:rPr lang="it-IT" altLang="it-IT" sz="2000" kern="0" dirty="0">
                <a:solidFill>
                  <a:srgbClr val="000000"/>
                </a:solidFill>
                <a:latin typeface="Arial"/>
              </a:rPr>
              <a:t> e di approvvigionamento energetico.</a:t>
            </a:r>
          </a:p>
          <a:p>
            <a:pPr marL="0" indent="0">
              <a:buNone/>
            </a:pPr>
            <a:endParaRPr lang="it-IT" dirty="0"/>
          </a:p>
        </p:txBody>
      </p:sp>
    </p:spTree>
    <p:extLst>
      <p:ext uri="{BB962C8B-B14F-4D97-AF65-F5344CB8AC3E}">
        <p14:creationId xmlns:p14="http://schemas.microsoft.com/office/powerpoint/2010/main" val="19846104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Diritto dell’Ambiente</a:t>
            </a:r>
            <a:endParaRPr lang="it-IT" dirty="0"/>
          </a:p>
        </p:txBody>
      </p:sp>
      <p:sp>
        <p:nvSpPr>
          <p:cNvPr id="3" name="Segnaposto contenuto 2"/>
          <p:cNvSpPr>
            <a:spLocks noGrp="1"/>
          </p:cNvSpPr>
          <p:nvPr>
            <p:ph idx="1"/>
          </p:nvPr>
        </p:nvSpPr>
        <p:spPr>
          <a:xfrm>
            <a:off x="457200" y="1600200"/>
            <a:ext cx="8291264" cy="4525963"/>
          </a:xfrm>
        </p:spPr>
        <p:txBody>
          <a:bodyPr>
            <a:normAutofit fontScale="70000" lnSpcReduction="20000"/>
          </a:bodyPr>
          <a:lstStyle/>
          <a:p>
            <a:r>
              <a:rPr lang="it-IT" dirty="0" smtClean="0"/>
              <a:t>Approccio interdisciplinare</a:t>
            </a:r>
          </a:p>
          <a:p>
            <a:endParaRPr lang="it-IT" dirty="0" smtClean="0"/>
          </a:p>
          <a:p>
            <a:pPr marL="457200" lvl="1" indent="0">
              <a:buNone/>
            </a:pPr>
            <a:r>
              <a:rPr lang="it-IT" dirty="0" smtClean="0"/>
              <a:t>		Normativa comunitaria e internazionale</a:t>
            </a:r>
          </a:p>
          <a:p>
            <a:pPr marL="457200" lvl="1" indent="0">
              <a:buNone/>
            </a:pPr>
            <a:endParaRPr lang="it-IT" dirty="0"/>
          </a:p>
          <a:p>
            <a:pPr marL="457200" lvl="1" indent="0">
              <a:buNone/>
            </a:pPr>
            <a:r>
              <a:rPr lang="it-IT" dirty="0" smtClean="0"/>
              <a:t>		Diritto civile: la disciplina del danno 				ambientale</a:t>
            </a:r>
          </a:p>
          <a:p>
            <a:pPr marL="457200" lvl="1" indent="0">
              <a:buNone/>
            </a:pPr>
            <a:r>
              <a:rPr lang="it-IT" dirty="0"/>
              <a:t>	</a:t>
            </a:r>
            <a:endParaRPr lang="it-IT" dirty="0" smtClean="0"/>
          </a:p>
          <a:p>
            <a:pPr marL="457200" lvl="1" indent="0">
              <a:buNone/>
            </a:pPr>
            <a:r>
              <a:rPr lang="it-IT" dirty="0"/>
              <a:t>	</a:t>
            </a:r>
            <a:r>
              <a:rPr lang="it-IT" dirty="0" smtClean="0"/>
              <a:t>	Diritto amministrativo: il sistema di 				autorizzazioni</a:t>
            </a:r>
          </a:p>
          <a:p>
            <a:pPr marL="457200" lvl="1" indent="0">
              <a:buNone/>
            </a:pPr>
            <a:r>
              <a:rPr lang="it-IT" dirty="0" smtClean="0"/>
              <a:t>		</a:t>
            </a:r>
          </a:p>
          <a:p>
            <a:pPr marL="457200" lvl="1" indent="0">
              <a:buNone/>
            </a:pPr>
            <a:r>
              <a:rPr lang="it-IT" dirty="0"/>
              <a:t>	</a:t>
            </a:r>
            <a:r>
              <a:rPr lang="it-IT" dirty="0" smtClean="0"/>
              <a:t>	Diritto penale: contravvenzioni, delitti, 				responsabilità amministrativa degli enti</a:t>
            </a:r>
          </a:p>
          <a:p>
            <a:pPr marL="457200" lvl="1" indent="0">
              <a:buNone/>
            </a:pPr>
            <a:endParaRPr lang="it-IT" dirty="0"/>
          </a:p>
          <a:p>
            <a:pPr marL="457200" lvl="1" indent="0">
              <a:buNone/>
            </a:pPr>
            <a:r>
              <a:rPr lang="it-IT" dirty="0" smtClean="0"/>
              <a:t>		Impatto sulle imprese</a:t>
            </a:r>
          </a:p>
          <a:p>
            <a:pPr marL="457200" lvl="1" indent="0">
              <a:buNone/>
            </a:pPr>
            <a:endParaRPr lang="it-IT" dirty="0" smtClean="0"/>
          </a:p>
          <a:p>
            <a:pPr marL="457200" lvl="1" indent="0">
              <a:buNone/>
            </a:pPr>
            <a:endParaRPr lang="it-IT" dirty="0"/>
          </a:p>
          <a:p>
            <a:pPr marL="457200" lvl="1" indent="0">
              <a:buNone/>
            </a:pPr>
            <a:endParaRPr lang="it-IT" dirty="0"/>
          </a:p>
        </p:txBody>
      </p:sp>
      <p:sp>
        <p:nvSpPr>
          <p:cNvPr id="4" name="Freccia a destra 3"/>
          <p:cNvSpPr/>
          <p:nvPr/>
        </p:nvSpPr>
        <p:spPr>
          <a:xfrm>
            <a:off x="768388" y="2240868"/>
            <a:ext cx="93610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a destra 6"/>
          <p:cNvSpPr/>
          <p:nvPr/>
        </p:nvSpPr>
        <p:spPr>
          <a:xfrm>
            <a:off x="768388" y="3017912"/>
            <a:ext cx="93610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Freccia a destra 7"/>
          <p:cNvSpPr/>
          <p:nvPr/>
        </p:nvSpPr>
        <p:spPr>
          <a:xfrm>
            <a:off x="747528" y="3710930"/>
            <a:ext cx="93610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a destra 8"/>
          <p:cNvSpPr/>
          <p:nvPr/>
        </p:nvSpPr>
        <p:spPr>
          <a:xfrm>
            <a:off x="768388" y="4693654"/>
            <a:ext cx="93610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Freccia a destra 9"/>
          <p:cNvSpPr/>
          <p:nvPr/>
        </p:nvSpPr>
        <p:spPr>
          <a:xfrm>
            <a:off x="768388" y="5581972"/>
            <a:ext cx="93610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9333052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solidFill>
                  <a:srgbClr val="FF0000"/>
                </a:solidFill>
                <a:effectLst>
                  <a:outerShdw blurRad="38100" dist="38100" dir="2700000" algn="tl">
                    <a:srgbClr val="000000">
                      <a:alpha val="43137"/>
                    </a:srgbClr>
                  </a:outerShdw>
                </a:effectLst>
              </a:rPr>
              <a:t>L’ambiente in Europa</a:t>
            </a:r>
            <a:endParaRPr lang="it-IT" dirty="0"/>
          </a:p>
        </p:txBody>
      </p:sp>
      <p:sp>
        <p:nvSpPr>
          <p:cNvPr id="3" name="Segnaposto contenuto 2"/>
          <p:cNvSpPr>
            <a:spLocks noGrp="1"/>
          </p:cNvSpPr>
          <p:nvPr>
            <p:ph idx="1"/>
          </p:nvPr>
        </p:nvSpPr>
        <p:spPr>
          <a:xfrm>
            <a:off x="457200" y="1600200"/>
            <a:ext cx="8229600" cy="4853136"/>
          </a:xfrm>
        </p:spPr>
        <p:txBody>
          <a:bodyPr>
            <a:normAutofit/>
          </a:bodyPr>
          <a:lstStyle/>
          <a:p>
            <a:pPr marL="0" lvl="0" indent="0" algn="just" fontAlgn="base">
              <a:lnSpc>
                <a:spcPct val="90000"/>
              </a:lnSpc>
              <a:spcAft>
                <a:spcPct val="0"/>
              </a:spcAft>
              <a:buNone/>
            </a:pPr>
            <a:r>
              <a:rPr lang="it-IT" altLang="it-IT" sz="2400" kern="0" dirty="0">
                <a:solidFill>
                  <a:srgbClr val="000000"/>
                </a:solidFill>
                <a:latin typeface="+mj-lt"/>
              </a:rPr>
              <a:t>Nella Carta dei diritti fondamentali dell’Unione Europea del 2000 si enuncia la </a:t>
            </a:r>
            <a:r>
              <a:rPr lang="it-IT" altLang="it-IT" sz="2400" kern="0" dirty="0">
                <a:solidFill>
                  <a:srgbClr val="FF0000"/>
                </a:solidFill>
                <a:latin typeface="+mj-lt"/>
              </a:rPr>
              <a:t>necessità di un elevato livello di protezione ambientale e del miglioramento della qualità dell’ambiente</a:t>
            </a:r>
            <a:r>
              <a:rPr lang="it-IT" altLang="it-IT" sz="2400" kern="0" dirty="0">
                <a:solidFill>
                  <a:srgbClr val="000000"/>
                </a:solidFill>
                <a:latin typeface="+mj-lt"/>
              </a:rPr>
              <a:t> e la necessità di integrazione della politica ambientale nelle altre politiche dell’Unione Europea, adottando il principio dello sviluppo sostenibile come parametro di riferimento (art. 37). </a:t>
            </a:r>
          </a:p>
          <a:p>
            <a:pPr marL="0" lvl="0" indent="0" algn="just" fontAlgn="base">
              <a:lnSpc>
                <a:spcPct val="90000"/>
              </a:lnSpc>
              <a:spcAft>
                <a:spcPct val="0"/>
              </a:spcAft>
              <a:buNone/>
            </a:pPr>
            <a:endParaRPr lang="it-IT" altLang="it-IT" sz="2400" kern="0" dirty="0">
              <a:solidFill>
                <a:srgbClr val="000000"/>
              </a:solidFill>
              <a:latin typeface="+mj-lt"/>
            </a:endParaRPr>
          </a:p>
          <a:p>
            <a:pPr marL="0" lvl="0" indent="0" algn="just" fontAlgn="base">
              <a:lnSpc>
                <a:spcPct val="90000"/>
              </a:lnSpc>
              <a:spcAft>
                <a:spcPct val="0"/>
              </a:spcAft>
              <a:buNone/>
            </a:pPr>
            <a:r>
              <a:rPr lang="it-IT" altLang="it-IT" sz="2400" kern="0" dirty="0">
                <a:solidFill>
                  <a:srgbClr val="000000"/>
                </a:solidFill>
                <a:latin typeface="+mj-lt"/>
              </a:rPr>
              <a:t>Gli </a:t>
            </a:r>
            <a:r>
              <a:rPr lang="it-IT" altLang="it-IT" sz="2400" u="sng" kern="0" dirty="0">
                <a:solidFill>
                  <a:srgbClr val="000000"/>
                </a:solidFill>
                <a:latin typeface="+mj-lt"/>
              </a:rPr>
              <a:t>interessi ambientali devono essere mediati con altri diritti individuali</a:t>
            </a:r>
            <a:r>
              <a:rPr lang="it-IT" altLang="it-IT" sz="2400" kern="0" dirty="0">
                <a:solidFill>
                  <a:srgbClr val="000000"/>
                </a:solidFill>
                <a:latin typeface="+mj-lt"/>
              </a:rPr>
              <a:t>, di carattere economico, quali la libertà di impresa e il diritto alla proprietà privata (a loro volta, intesi quali posizioni di vantaggio non assolute o incondizionate).  </a:t>
            </a:r>
          </a:p>
          <a:p>
            <a:pPr marL="0" indent="0">
              <a:buNone/>
            </a:pPr>
            <a:endParaRPr lang="it-IT" dirty="0"/>
          </a:p>
        </p:txBody>
      </p:sp>
    </p:spTree>
    <p:extLst>
      <p:ext uri="{BB962C8B-B14F-4D97-AF65-F5344CB8AC3E}">
        <p14:creationId xmlns:p14="http://schemas.microsoft.com/office/powerpoint/2010/main" val="4432062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solidFill>
                  <a:srgbClr val="FF0000"/>
                </a:solidFill>
                <a:effectLst>
                  <a:outerShdw blurRad="38100" dist="38100" dir="2700000" algn="tl">
                    <a:srgbClr val="000000">
                      <a:alpha val="43137"/>
                    </a:srgbClr>
                  </a:outerShdw>
                </a:effectLst>
              </a:rPr>
              <a:t>L’ambiente in Europa</a:t>
            </a:r>
            <a:endParaRPr lang="it-IT" dirty="0"/>
          </a:p>
        </p:txBody>
      </p:sp>
      <p:sp>
        <p:nvSpPr>
          <p:cNvPr id="3" name="Segnaposto contenuto 2"/>
          <p:cNvSpPr>
            <a:spLocks noGrp="1"/>
          </p:cNvSpPr>
          <p:nvPr>
            <p:ph idx="1"/>
          </p:nvPr>
        </p:nvSpPr>
        <p:spPr>
          <a:xfrm>
            <a:off x="457200" y="1600200"/>
            <a:ext cx="8229600" cy="4853136"/>
          </a:xfrm>
        </p:spPr>
        <p:txBody>
          <a:bodyPr>
            <a:normAutofit/>
          </a:bodyPr>
          <a:lstStyle/>
          <a:p>
            <a:pPr marL="0" lvl="0" indent="0" algn="just" fontAlgn="base">
              <a:lnSpc>
                <a:spcPct val="80000"/>
              </a:lnSpc>
              <a:spcAft>
                <a:spcPct val="0"/>
              </a:spcAft>
              <a:buNone/>
            </a:pPr>
            <a:r>
              <a:rPr lang="it-IT" altLang="it-IT" sz="2400" kern="0" dirty="0">
                <a:solidFill>
                  <a:srgbClr val="000000"/>
                </a:solidFill>
                <a:latin typeface="+mj-lt"/>
              </a:rPr>
              <a:t>La </a:t>
            </a:r>
            <a:r>
              <a:rPr lang="it-IT" altLang="it-IT" sz="2400" kern="0" dirty="0">
                <a:solidFill>
                  <a:srgbClr val="FF0000"/>
                </a:solidFill>
                <a:latin typeface="+mj-lt"/>
              </a:rPr>
              <a:t>Decisione n. 1600/2002/CE</a:t>
            </a:r>
            <a:r>
              <a:rPr lang="it-IT" altLang="it-IT" sz="2400" kern="0" dirty="0">
                <a:solidFill>
                  <a:srgbClr val="000000"/>
                </a:solidFill>
                <a:latin typeface="+mj-lt"/>
              </a:rPr>
              <a:t>, che istituisce il sesto programma decennale comunitario di azione in materia di ambiente, riassume i </a:t>
            </a:r>
            <a:r>
              <a:rPr lang="it-IT" altLang="it-IT" sz="2400" b="1" kern="0" dirty="0">
                <a:solidFill>
                  <a:srgbClr val="000000"/>
                </a:solidFill>
                <a:latin typeface="+mj-lt"/>
              </a:rPr>
              <a:t>principi fondamentali europei in materia di ambiente</a:t>
            </a:r>
            <a:r>
              <a:rPr lang="it-IT" altLang="it-IT" sz="2400" kern="0" dirty="0">
                <a:solidFill>
                  <a:srgbClr val="000000"/>
                </a:solidFill>
                <a:latin typeface="+mj-lt"/>
              </a:rPr>
              <a:t>.</a:t>
            </a:r>
          </a:p>
          <a:p>
            <a:pPr marL="0" lvl="0" indent="0" algn="just" fontAlgn="base">
              <a:lnSpc>
                <a:spcPct val="80000"/>
              </a:lnSpc>
              <a:spcAft>
                <a:spcPct val="0"/>
              </a:spcAft>
              <a:buNone/>
            </a:pPr>
            <a:endParaRPr lang="it-IT" altLang="it-IT" sz="2400" kern="0" dirty="0">
              <a:solidFill>
                <a:srgbClr val="000000"/>
              </a:solidFill>
              <a:latin typeface="+mj-lt"/>
            </a:endParaRPr>
          </a:p>
          <a:p>
            <a:pPr marL="0" lvl="0" indent="0" algn="just" fontAlgn="base">
              <a:lnSpc>
                <a:spcPct val="80000"/>
              </a:lnSpc>
              <a:spcAft>
                <a:spcPct val="0"/>
              </a:spcAft>
              <a:buNone/>
            </a:pPr>
            <a:r>
              <a:rPr lang="it-IT" altLang="it-IT" sz="2400" kern="0" dirty="0">
                <a:solidFill>
                  <a:srgbClr val="000000"/>
                </a:solidFill>
                <a:latin typeface="+mj-lt"/>
              </a:rPr>
              <a:t>La politica ambientale comunitaria deve assicurare un </a:t>
            </a:r>
            <a:r>
              <a:rPr lang="it-IT" altLang="it-IT" sz="2400" u="sng" kern="0" dirty="0">
                <a:solidFill>
                  <a:srgbClr val="000000"/>
                </a:solidFill>
                <a:latin typeface="+mj-lt"/>
              </a:rPr>
              <a:t>elevato livello di protezione</a:t>
            </a:r>
            <a:r>
              <a:rPr lang="it-IT" altLang="it-IT" sz="2400" kern="0" dirty="0">
                <a:solidFill>
                  <a:srgbClr val="000000"/>
                </a:solidFill>
                <a:latin typeface="+mj-lt"/>
              </a:rPr>
              <a:t>, tenendo conto:</a:t>
            </a:r>
          </a:p>
          <a:p>
            <a:pPr marL="0" lvl="0" indent="0" algn="just" fontAlgn="base">
              <a:lnSpc>
                <a:spcPct val="80000"/>
              </a:lnSpc>
              <a:spcAft>
                <a:spcPct val="0"/>
              </a:spcAft>
              <a:buNone/>
            </a:pPr>
            <a:endParaRPr lang="it-IT" altLang="it-IT" sz="2400" kern="0" dirty="0">
              <a:solidFill>
                <a:srgbClr val="000000"/>
              </a:solidFill>
              <a:latin typeface="+mj-lt"/>
            </a:endParaRPr>
          </a:p>
          <a:p>
            <a:pPr marL="0" lvl="0" indent="0" algn="just" fontAlgn="base">
              <a:lnSpc>
                <a:spcPct val="80000"/>
              </a:lnSpc>
              <a:spcAft>
                <a:spcPct val="0"/>
              </a:spcAft>
              <a:buFontTx/>
              <a:buChar char="•"/>
            </a:pPr>
            <a:r>
              <a:rPr lang="it-IT" altLang="it-IT" sz="2400" kern="0" dirty="0">
                <a:solidFill>
                  <a:srgbClr val="000000"/>
                </a:solidFill>
                <a:latin typeface="+mj-lt"/>
              </a:rPr>
              <a:t> del principio di </a:t>
            </a:r>
            <a:r>
              <a:rPr lang="it-IT" altLang="it-IT" sz="2400" kern="0" dirty="0">
                <a:solidFill>
                  <a:srgbClr val="FF0000"/>
                </a:solidFill>
                <a:latin typeface="+mj-lt"/>
              </a:rPr>
              <a:t>sussidiarietà</a:t>
            </a:r>
            <a:r>
              <a:rPr lang="it-IT" altLang="it-IT" sz="2400" kern="0" dirty="0">
                <a:solidFill>
                  <a:srgbClr val="000000"/>
                </a:solidFill>
                <a:latin typeface="+mj-lt"/>
              </a:rPr>
              <a:t>;</a:t>
            </a:r>
          </a:p>
          <a:p>
            <a:pPr marL="0" lvl="0" indent="0" algn="just" fontAlgn="base">
              <a:lnSpc>
                <a:spcPct val="80000"/>
              </a:lnSpc>
              <a:spcAft>
                <a:spcPct val="0"/>
              </a:spcAft>
              <a:buFontTx/>
              <a:buChar char="•"/>
            </a:pPr>
            <a:r>
              <a:rPr lang="it-IT" altLang="it-IT" sz="2400" kern="0" dirty="0">
                <a:solidFill>
                  <a:srgbClr val="000000"/>
                </a:solidFill>
                <a:latin typeface="+mj-lt"/>
              </a:rPr>
              <a:t> della </a:t>
            </a:r>
            <a:r>
              <a:rPr lang="it-IT" altLang="it-IT" sz="2400" kern="0" dirty="0">
                <a:solidFill>
                  <a:srgbClr val="FF0000"/>
                </a:solidFill>
                <a:latin typeface="+mj-lt"/>
              </a:rPr>
              <a:t>diversità di situazioni</a:t>
            </a:r>
            <a:r>
              <a:rPr lang="it-IT" altLang="it-IT" sz="2400" kern="0" dirty="0">
                <a:solidFill>
                  <a:srgbClr val="000000"/>
                </a:solidFill>
                <a:latin typeface="+mj-lt"/>
              </a:rPr>
              <a:t> nelle varie regioni della Comunità;</a:t>
            </a:r>
          </a:p>
          <a:p>
            <a:pPr marL="0" lvl="0" indent="0" algn="just" fontAlgn="base">
              <a:lnSpc>
                <a:spcPct val="80000"/>
              </a:lnSpc>
              <a:spcAft>
                <a:spcPct val="0"/>
              </a:spcAft>
              <a:buFontTx/>
              <a:buChar char="•"/>
            </a:pPr>
            <a:r>
              <a:rPr lang="it-IT" altLang="it-IT" sz="2400" kern="0" dirty="0">
                <a:solidFill>
                  <a:srgbClr val="000000"/>
                </a:solidFill>
                <a:latin typeface="+mj-lt"/>
              </a:rPr>
              <a:t> di sganciare le pressioni ambientali dalla crescita economica.</a:t>
            </a:r>
          </a:p>
          <a:p>
            <a:pPr marL="0" indent="0">
              <a:buNone/>
            </a:pPr>
            <a:endParaRPr lang="it-IT" dirty="0"/>
          </a:p>
        </p:txBody>
      </p:sp>
    </p:spTree>
    <p:extLst>
      <p:ext uri="{BB962C8B-B14F-4D97-AF65-F5344CB8AC3E}">
        <p14:creationId xmlns:p14="http://schemas.microsoft.com/office/powerpoint/2010/main" val="37048829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solidFill>
                  <a:srgbClr val="FF0000"/>
                </a:solidFill>
                <a:effectLst>
                  <a:outerShdw blurRad="38100" dist="38100" dir="2700000" algn="tl">
                    <a:srgbClr val="000000">
                      <a:alpha val="43137"/>
                    </a:srgbClr>
                  </a:outerShdw>
                </a:effectLst>
              </a:rPr>
              <a:t>L’ambiente in Europa</a:t>
            </a:r>
            <a:endParaRPr lang="it-IT" dirty="0"/>
          </a:p>
        </p:txBody>
      </p:sp>
      <p:sp>
        <p:nvSpPr>
          <p:cNvPr id="3" name="Segnaposto contenuto 2"/>
          <p:cNvSpPr>
            <a:spLocks noGrp="1"/>
          </p:cNvSpPr>
          <p:nvPr>
            <p:ph idx="1"/>
          </p:nvPr>
        </p:nvSpPr>
        <p:spPr>
          <a:xfrm>
            <a:off x="457200" y="1600200"/>
            <a:ext cx="8229600" cy="4853136"/>
          </a:xfrm>
        </p:spPr>
        <p:txBody>
          <a:bodyPr>
            <a:normAutofit/>
          </a:bodyPr>
          <a:lstStyle/>
          <a:p>
            <a:pPr marL="0" indent="0">
              <a:buNone/>
            </a:pPr>
            <a:r>
              <a:rPr lang="it-IT" sz="2400" dirty="0" smtClean="0"/>
              <a:t>Le due Direttive più recenti di maggior rilevanza hanno avuto ad oggetto profili di diritto civile e penale: </a:t>
            </a:r>
          </a:p>
          <a:p>
            <a:pPr marL="0" indent="0">
              <a:buNone/>
            </a:pPr>
            <a:endParaRPr lang="it-IT" sz="2400" dirty="0" smtClean="0"/>
          </a:p>
          <a:p>
            <a:r>
              <a:rPr lang="it-IT" sz="2400" dirty="0" smtClean="0"/>
              <a:t>LA </a:t>
            </a:r>
            <a:r>
              <a:rPr lang="it-IT" sz="2400" dirty="0"/>
              <a:t>DIRETTIVA </a:t>
            </a:r>
            <a:r>
              <a:rPr lang="it-IT" sz="2400" dirty="0" smtClean="0"/>
              <a:t>35/2004/CE: Responsabilità </a:t>
            </a:r>
            <a:r>
              <a:rPr lang="it-IT" sz="2400" dirty="0"/>
              <a:t>ambientale in materia di prevenzione e riparazione del danno ambientale, 21.4.2004</a:t>
            </a:r>
            <a:r>
              <a:rPr lang="it-IT" sz="2400" dirty="0" smtClean="0"/>
              <a:t>.</a:t>
            </a:r>
          </a:p>
          <a:p>
            <a:pPr lvl="0" fontAlgn="base">
              <a:spcAft>
                <a:spcPct val="0"/>
              </a:spcAft>
              <a:buFontTx/>
              <a:buChar char="•"/>
            </a:pPr>
            <a:r>
              <a:rPr lang="it-IT" altLang="it-IT" sz="2400" kern="0" dirty="0">
                <a:solidFill>
                  <a:srgbClr val="000000"/>
                </a:solidFill>
                <a:cs typeface="Arial"/>
              </a:rPr>
              <a:t>Direttiva </a:t>
            </a:r>
            <a:r>
              <a:rPr lang="it-IT" altLang="it-IT" sz="2400" kern="0" dirty="0">
                <a:cs typeface="Arial"/>
                <a:hlinkClick r:id="rId2" tooltip="2008/99/CE"/>
              </a:rPr>
              <a:t>2008/99/CE</a:t>
            </a:r>
            <a:r>
              <a:rPr lang="it-IT" altLang="it-IT" sz="2400" kern="0" dirty="0">
                <a:cs typeface="Arial"/>
              </a:rPr>
              <a:t> </a:t>
            </a:r>
            <a:r>
              <a:rPr lang="it-IT" altLang="it-IT" sz="2400" kern="0" dirty="0">
                <a:solidFill>
                  <a:srgbClr val="000000"/>
                </a:solidFill>
                <a:cs typeface="Arial"/>
              </a:rPr>
              <a:t>del Parlamento europeo e del Consiglio, del 19 novembre 2008, sulla tutela penale dell’ambiente.</a:t>
            </a:r>
          </a:p>
          <a:p>
            <a:endParaRPr lang="it-IT" dirty="0"/>
          </a:p>
          <a:p>
            <a:pPr marL="0" indent="0">
              <a:buNone/>
            </a:pPr>
            <a:endParaRPr lang="it-IT" dirty="0"/>
          </a:p>
        </p:txBody>
      </p:sp>
    </p:spTree>
    <p:extLst>
      <p:ext uri="{BB962C8B-B14F-4D97-AF65-F5344CB8AC3E}">
        <p14:creationId xmlns:p14="http://schemas.microsoft.com/office/powerpoint/2010/main" val="30357322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endParaRPr lang="it-IT" dirty="0"/>
          </a:p>
        </p:txBody>
      </p:sp>
      <p:sp>
        <p:nvSpPr>
          <p:cNvPr id="3" name="Segnaposto contenuto 2"/>
          <p:cNvSpPr>
            <a:spLocks noGrp="1"/>
          </p:cNvSpPr>
          <p:nvPr>
            <p:ph idx="1"/>
          </p:nvPr>
        </p:nvSpPr>
        <p:spPr>
          <a:xfrm>
            <a:off x="457200" y="1600200"/>
            <a:ext cx="8229600" cy="4853136"/>
          </a:xfrm>
        </p:spPr>
        <p:txBody>
          <a:bodyPr>
            <a:normAutofit/>
          </a:bodyPr>
          <a:lstStyle/>
          <a:p>
            <a:pPr marL="0" indent="0" algn="ctr">
              <a:buNone/>
            </a:pPr>
            <a:r>
              <a:rPr lang="it-IT" sz="6000" dirty="0">
                <a:solidFill>
                  <a:srgbClr val="FF0000"/>
                </a:solidFill>
                <a:effectLst>
                  <a:outerShdw blurRad="38100" dist="38100" dir="2700000" algn="tl">
                    <a:srgbClr val="000000">
                      <a:alpha val="43137"/>
                    </a:srgbClr>
                  </a:outerShdw>
                </a:effectLst>
              </a:rPr>
              <a:t>L’ambiente in Italia</a:t>
            </a:r>
            <a:endParaRPr lang="it-IT" sz="6000" dirty="0"/>
          </a:p>
        </p:txBody>
      </p:sp>
    </p:spTree>
    <p:extLst>
      <p:ext uri="{BB962C8B-B14F-4D97-AF65-F5344CB8AC3E}">
        <p14:creationId xmlns:p14="http://schemas.microsoft.com/office/powerpoint/2010/main" val="31971134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solidFill>
                  <a:srgbClr val="FF0000"/>
                </a:solidFill>
                <a:effectLst>
                  <a:outerShdw blurRad="38100" dist="38100" dir="2700000" algn="tl">
                    <a:srgbClr val="000000">
                      <a:alpha val="43137"/>
                    </a:srgbClr>
                  </a:outerShdw>
                </a:effectLst>
              </a:rPr>
              <a:t>L’ambiente in Italia</a:t>
            </a:r>
            <a:endParaRPr lang="it-IT" dirty="0"/>
          </a:p>
        </p:txBody>
      </p:sp>
      <p:sp>
        <p:nvSpPr>
          <p:cNvPr id="3" name="Segnaposto contenuto 2"/>
          <p:cNvSpPr>
            <a:spLocks noGrp="1"/>
          </p:cNvSpPr>
          <p:nvPr>
            <p:ph idx="1"/>
          </p:nvPr>
        </p:nvSpPr>
        <p:spPr>
          <a:xfrm>
            <a:off x="457200" y="1600200"/>
            <a:ext cx="8229600" cy="4853136"/>
          </a:xfrm>
        </p:spPr>
        <p:txBody>
          <a:bodyPr>
            <a:normAutofit fontScale="85000" lnSpcReduction="10000"/>
          </a:bodyPr>
          <a:lstStyle/>
          <a:p>
            <a:pPr marL="0" indent="0" algn="just">
              <a:buNone/>
            </a:pPr>
            <a:r>
              <a:rPr lang="it-IT" dirty="0"/>
              <a:t>La Legge n. 615 del 13 luglio </a:t>
            </a:r>
            <a:r>
              <a:rPr lang="it-IT" b="1" dirty="0">
                <a:solidFill>
                  <a:srgbClr val="FF0000"/>
                </a:solidFill>
              </a:rPr>
              <a:t>1966</a:t>
            </a:r>
            <a:r>
              <a:rPr lang="it-IT" dirty="0"/>
              <a:t> “Provvedimenti contro</a:t>
            </a:r>
          </a:p>
          <a:p>
            <a:pPr marL="0" indent="0" algn="just">
              <a:buNone/>
            </a:pPr>
            <a:r>
              <a:rPr lang="it-IT" dirty="0"/>
              <a:t>l’inquinamento atmosferico” può essere considerata </a:t>
            </a:r>
            <a:r>
              <a:rPr lang="it-IT" dirty="0" smtClean="0"/>
              <a:t>la prima </a:t>
            </a:r>
            <a:r>
              <a:rPr lang="it-IT" dirty="0"/>
              <a:t>legge ambientale a pieno titolo</a:t>
            </a:r>
            <a:r>
              <a:rPr lang="it-IT" dirty="0" smtClean="0"/>
              <a:t>.</a:t>
            </a:r>
          </a:p>
          <a:p>
            <a:pPr marL="0" indent="0" algn="just">
              <a:buNone/>
            </a:pPr>
            <a:endParaRPr lang="it-IT" dirty="0"/>
          </a:p>
          <a:p>
            <a:pPr marL="0" indent="0" algn="just">
              <a:buNone/>
            </a:pPr>
            <a:r>
              <a:rPr lang="it-IT" dirty="0"/>
              <a:t>Fino a quel momento si avevano leggi che </a:t>
            </a:r>
            <a:r>
              <a:rPr lang="it-IT" dirty="0" smtClean="0"/>
              <a:t>consideravano le </a:t>
            </a:r>
            <a:r>
              <a:rPr lang="it-IT" dirty="0"/>
              <a:t>fattispecie ambientali esclusivamente in via incidentale.</a:t>
            </a:r>
          </a:p>
          <a:p>
            <a:pPr marL="0" indent="0" algn="just">
              <a:buNone/>
            </a:pPr>
            <a:r>
              <a:rPr lang="it-IT" dirty="0"/>
              <a:t>Si trattava spesso di norme che tutelavano più </a:t>
            </a:r>
            <a:r>
              <a:rPr lang="it-IT" dirty="0" smtClean="0"/>
              <a:t>interessi contemporaneamente</a:t>
            </a:r>
            <a:r>
              <a:rPr lang="it-IT" dirty="0"/>
              <a:t>: tra i quali, ad esempio, il </a:t>
            </a:r>
            <a:r>
              <a:rPr lang="it-IT" dirty="0" smtClean="0"/>
              <a:t>paesaggio</a:t>
            </a:r>
            <a:r>
              <a:rPr lang="it-IT" dirty="0"/>
              <a:t>, la salute, </a:t>
            </a:r>
            <a:r>
              <a:rPr lang="it-IT" dirty="0" smtClean="0"/>
              <a:t>il decoro </a:t>
            </a:r>
            <a:r>
              <a:rPr lang="it-IT" dirty="0"/>
              <a:t>urbano, ecc. Non avevano, quindi, come scopo principale </a:t>
            </a:r>
            <a:r>
              <a:rPr lang="it-IT" dirty="0" smtClean="0"/>
              <a:t>la tutela </a:t>
            </a:r>
            <a:r>
              <a:rPr lang="it-IT" dirty="0"/>
              <a:t>dell’ambiente.</a:t>
            </a:r>
          </a:p>
        </p:txBody>
      </p:sp>
    </p:spTree>
    <p:extLst>
      <p:ext uri="{BB962C8B-B14F-4D97-AF65-F5344CB8AC3E}">
        <p14:creationId xmlns:p14="http://schemas.microsoft.com/office/powerpoint/2010/main" val="42396284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solidFill>
                  <a:srgbClr val="FF0000"/>
                </a:solidFill>
                <a:effectLst>
                  <a:outerShdw blurRad="38100" dist="38100" dir="2700000" algn="tl">
                    <a:srgbClr val="000000">
                      <a:alpha val="43137"/>
                    </a:srgbClr>
                  </a:outerShdw>
                </a:effectLst>
              </a:rPr>
              <a:t>L’ambiente in Italia: le origini</a:t>
            </a:r>
            <a:endParaRPr lang="it-IT" dirty="0"/>
          </a:p>
        </p:txBody>
      </p:sp>
      <p:sp>
        <p:nvSpPr>
          <p:cNvPr id="3" name="Segnaposto contenuto 2"/>
          <p:cNvSpPr>
            <a:spLocks noGrp="1"/>
          </p:cNvSpPr>
          <p:nvPr>
            <p:ph idx="1"/>
          </p:nvPr>
        </p:nvSpPr>
        <p:spPr>
          <a:xfrm>
            <a:off x="467544" y="1628800"/>
            <a:ext cx="8229600" cy="4853136"/>
          </a:xfrm>
        </p:spPr>
        <p:txBody>
          <a:bodyPr>
            <a:normAutofit fontScale="85000" lnSpcReduction="10000"/>
          </a:bodyPr>
          <a:lstStyle/>
          <a:p>
            <a:pPr marL="0" indent="0" algn="just">
              <a:buNone/>
            </a:pPr>
            <a:r>
              <a:rPr lang="it-IT" dirty="0"/>
              <a:t>La Legge n. 615 del 1966, invece, era rivolta direttamente</a:t>
            </a:r>
          </a:p>
          <a:p>
            <a:pPr marL="0" indent="0" algn="just">
              <a:buNone/>
            </a:pPr>
            <a:r>
              <a:rPr lang="it-IT" dirty="0"/>
              <a:t>alla tutela dell’ambiente</a:t>
            </a:r>
            <a:r>
              <a:rPr lang="it-IT" dirty="0" smtClean="0"/>
              <a:t>.</a:t>
            </a:r>
          </a:p>
          <a:p>
            <a:pPr marL="0" indent="0" algn="just">
              <a:buNone/>
            </a:pPr>
            <a:endParaRPr lang="it-IT" dirty="0"/>
          </a:p>
          <a:p>
            <a:pPr marL="0" indent="0" algn="just">
              <a:buNone/>
            </a:pPr>
            <a:r>
              <a:rPr lang="it-IT" dirty="0"/>
              <a:t>Avendo preso atto dell’inquinamento atmosferico </a:t>
            </a:r>
            <a:r>
              <a:rPr lang="it-IT" dirty="0" smtClean="0"/>
              <a:t>causato dagli </a:t>
            </a:r>
            <a:r>
              <a:rPr lang="it-IT" dirty="0"/>
              <a:t>impianti industriali e dai mezzi di trasporto, </a:t>
            </a:r>
            <a:r>
              <a:rPr lang="it-IT" dirty="0" smtClean="0"/>
              <a:t>questa nuova </a:t>
            </a:r>
            <a:r>
              <a:rPr lang="it-IT" dirty="0"/>
              <a:t>legge aveva l’obiettivo di regolamentare e </a:t>
            </a:r>
            <a:r>
              <a:rPr lang="it-IT" dirty="0" smtClean="0"/>
              <a:t>ridurre l’emissione </a:t>
            </a:r>
            <a:r>
              <a:rPr lang="it-IT" dirty="0"/>
              <a:t>in atmosfera di fumi, gas, polveri, etc.</a:t>
            </a:r>
          </a:p>
          <a:p>
            <a:pPr marL="0" indent="0" algn="just">
              <a:buNone/>
            </a:pPr>
            <a:endParaRPr lang="it-IT" dirty="0" smtClean="0"/>
          </a:p>
          <a:p>
            <a:pPr marL="0" indent="0" algn="just">
              <a:buNone/>
            </a:pPr>
            <a:r>
              <a:rPr lang="it-IT" dirty="0" smtClean="0"/>
              <a:t>La </a:t>
            </a:r>
            <a:r>
              <a:rPr lang="it-IT" dirty="0"/>
              <a:t>stessa fu poi abrogata e sostituita dal DPR n. 203 </a:t>
            </a:r>
            <a:r>
              <a:rPr lang="it-IT" dirty="0" smtClean="0"/>
              <a:t>del 1998</a:t>
            </a:r>
            <a:r>
              <a:rPr lang="it-IT" dirty="0"/>
              <a:t>, sostituito a sua volta dal </a:t>
            </a:r>
            <a:r>
              <a:rPr lang="it-IT" dirty="0" err="1"/>
              <a:t>D.Lgs.</a:t>
            </a:r>
            <a:r>
              <a:rPr lang="it-IT" dirty="0"/>
              <a:t> n. 152 del 2006 (che</a:t>
            </a:r>
          </a:p>
          <a:p>
            <a:pPr marL="0" indent="0" algn="just">
              <a:buNone/>
            </a:pPr>
            <a:r>
              <a:rPr lang="it-IT" dirty="0"/>
              <a:t>viene approfondito più avanti).</a:t>
            </a:r>
          </a:p>
        </p:txBody>
      </p:sp>
    </p:spTree>
    <p:extLst>
      <p:ext uri="{BB962C8B-B14F-4D97-AF65-F5344CB8AC3E}">
        <p14:creationId xmlns:p14="http://schemas.microsoft.com/office/powerpoint/2010/main" val="348767035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solidFill>
                  <a:srgbClr val="FF0000"/>
                </a:solidFill>
                <a:effectLst>
                  <a:outerShdw blurRad="38100" dist="38100" dir="2700000" algn="tl">
                    <a:srgbClr val="000000">
                      <a:alpha val="43137"/>
                    </a:srgbClr>
                  </a:outerShdw>
                </a:effectLst>
              </a:rPr>
              <a:t>L’ambiente in Italia: la Legge Merli</a:t>
            </a:r>
            <a:endParaRPr lang="it-IT" dirty="0"/>
          </a:p>
        </p:txBody>
      </p:sp>
      <p:sp>
        <p:nvSpPr>
          <p:cNvPr id="3" name="Segnaposto contenuto 2"/>
          <p:cNvSpPr>
            <a:spLocks noGrp="1"/>
          </p:cNvSpPr>
          <p:nvPr>
            <p:ph idx="1"/>
          </p:nvPr>
        </p:nvSpPr>
        <p:spPr>
          <a:xfrm>
            <a:off x="467544" y="1628800"/>
            <a:ext cx="8229600" cy="4853136"/>
          </a:xfrm>
        </p:spPr>
        <p:txBody>
          <a:bodyPr>
            <a:normAutofit fontScale="85000" lnSpcReduction="20000"/>
          </a:bodyPr>
          <a:lstStyle/>
          <a:p>
            <a:pPr marL="0" indent="0" algn="just">
              <a:buNone/>
            </a:pPr>
            <a:r>
              <a:rPr lang="it-IT" dirty="0"/>
              <a:t>Una successiva legge di rilievo nell’ambito </a:t>
            </a:r>
            <a:r>
              <a:rPr lang="it-IT" dirty="0" smtClean="0"/>
              <a:t>dell’evoluzione della </a:t>
            </a:r>
            <a:r>
              <a:rPr lang="it-IT" dirty="0"/>
              <a:t>tutela ambientale nell’ordinamento interno è stata </a:t>
            </a:r>
            <a:r>
              <a:rPr lang="it-IT" dirty="0" smtClean="0"/>
              <a:t>la Legge </a:t>
            </a:r>
            <a:r>
              <a:rPr lang="it-IT" dirty="0"/>
              <a:t>n. 319 del 10 maggio </a:t>
            </a:r>
            <a:r>
              <a:rPr lang="it-IT" b="1" dirty="0">
                <a:solidFill>
                  <a:srgbClr val="FF0000"/>
                </a:solidFill>
              </a:rPr>
              <a:t>1976</a:t>
            </a:r>
            <a:r>
              <a:rPr lang="it-IT" dirty="0"/>
              <a:t> (c.d. “Legge Merli</a:t>
            </a:r>
            <a:r>
              <a:rPr lang="it-IT" dirty="0" smtClean="0"/>
              <a:t>”).</a:t>
            </a:r>
          </a:p>
          <a:p>
            <a:pPr marL="0" indent="0" algn="just">
              <a:buNone/>
            </a:pPr>
            <a:endParaRPr lang="it-IT" dirty="0"/>
          </a:p>
          <a:p>
            <a:pPr marL="0" indent="0" algn="just">
              <a:buNone/>
            </a:pPr>
            <a:r>
              <a:rPr lang="it-IT" dirty="0"/>
              <a:t>La Legge Merli, recante norme per la tutela delle </a:t>
            </a:r>
            <a:r>
              <a:rPr lang="it-IT" dirty="0" smtClean="0"/>
              <a:t>acque dall’inquinamento</a:t>
            </a:r>
            <a:r>
              <a:rPr lang="it-IT" dirty="0"/>
              <a:t>, ha il merito di aver effettuato (per prima</a:t>
            </a:r>
            <a:r>
              <a:rPr lang="it-IT" dirty="0" smtClean="0"/>
              <a:t>) una </a:t>
            </a:r>
            <a:r>
              <a:rPr lang="it-IT" dirty="0"/>
              <a:t>ricognizione organica della regolamentazione </a:t>
            </a:r>
            <a:r>
              <a:rPr lang="it-IT" dirty="0" smtClean="0"/>
              <a:t>degli impianti </a:t>
            </a:r>
            <a:r>
              <a:rPr lang="it-IT" dirty="0"/>
              <a:t>industriali, di quelli civili e delle fognature, </a:t>
            </a:r>
            <a:r>
              <a:rPr lang="it-IT" dirty="0" err="1" smtClean="0"/>
              <a:t>nonchédi</a:t>
            </a:r>
            <a:r>
              <a:rPr lang="it-IT" dirty="0" smtClean="0"/>
              <a:t> </a:t>
            </a:r>
            <a:r>
              <a:rPr lang="it-IT" dirty="0"/>
              <a:t>aver introdotto i primi criteri per la </a:t>
            </a:r>
            <a:r>
              <a:rPr lang="it-IT" dirty="0" smtClean="0"/>
              <a:t>razionalizzazione dell’uso </a:t>
            </a:r>
            <a:r>
              <a:rPr lang="it-IT" dirty="0"/>
              <a:t>delle risorse idriche</a:t>
            </a:r>
            <a:r>
              <a:rPr lang="it-IT" dirty="0" smtClean="0"/>
              <a:t>.</a:t>
            </a:r>
          </a:p>
          <a:p>
            <a:pPr marL="0" indent="0" algn="just">
              <a:buNone/>
            </a:pPr>
            <a:endParaRPr lang="it-IT" dirty="0"/>
          </a:p>
          <a:p>
            <a:pPr marL="0" indent="0" algn="just">
              <a:buNone/>
            </a:pPr>
            <a:r>
              <a:rPr lang="it-IT" dirty="0"/>
              <a:t>Anche tale normativa è oggi sostituita dalle </a:t>
            </a:r>
            <a:r>
              <a:rPr lang="it-IT" dirty="0" smtClean="0"/>
              <a:t>previsioni contenute </a:t>
            </a:r>
            <a:r>
              <a:rPr lang="it-IT" dirty="0"/>
              <a:t>nel </a:t>
            </a:r>
            <a:r>
              <a:rPr lang="it-IT" dirty="0" err="1"/>
              <a:t>D.Lgs.</a:t>
            </a:r>
            <a:r>
              <a:rPr lang="it-IT" dirty="0"/>
              <a:t> n. 152 del 2006.</a:t>
            </a:r>
          </a:p>
        </p:txBody>
      </p:sp>
    </p:spTree>
    <p:extLst>
      <p:ext uri="{BB962C8B-B14F-4D97-AF65-F5344CB8AC3E}">
        <p14:creationId xmlns:p14="http://schemas.microsoft.com/office/powerpoint/2010/main" val="12929055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solidFill>
                  <a:srgbClr val="FF0000"/>
                </a:solidFill>
                <a:effectLst>
                  <a:outerShdw blurRad="38100" dist="38100" dir="2700000" algn="tl">
                    <a:srgbClr val="000000">
                      <a:alpha val="43137"/>
                    </a:srgbClr>
                  </a:outerShdw>
                </a:effectLst>
              </a:rPr>
              <a:t>L’ambiente in Italia: la L. 349/1986</a:t>
            </a:r>
            <a:endParaRPr lang="it-IT" dirty="0"/>
          </a:p>
        </p:txBody>
      </p:sp>
      <p:sp>
        <p:nvSpPr>
          <p:cNvPr id="3" name="Segnaposto contenuto 2"/>
          <p:cNvSpPr>
            <a:spLocks noGrp="1"/>
          </p:cNvSpPr>
          <p:nvPr>
            <p:ph idx="1"/>
          </p:nvPr>
        </p:nvSpPr>
        <p:spPr>
          <a:xfrm>
            <a:off x="467544" y="1628800"/>
            <a:ext cx="8229600" cy="4853136"/>
          </a:xfrm>
        </p:spPr>
        <p:txBody>
          <a:bodyPr>
            <a:normAutofit fontScale="77500" lnSpcReduction="20000"/>
          </a:bodyPr>
          <a:lstStyle/>
          <a:p>
            <a:pPr marL="0" indent="0" algn="just">
              <a:buNone/>
            </a:pPr>
            <a:r>
              <a:rPr lang="it-IT" dirty="0"/>
              <a:t>Con la Legge n. 349 del 8 luglio </a:t>
            </a:r>
            <a:r>
              <a:rPr lang="it-IT" dirty="0">
                <a:solidFill>
                  <a:srgbClr val="FF0000"/>
                </a:solidFill>
              </a:rPr>
              <a:t>1986</a:t>
            </a:r>
            <a:r>
              <a:rPr lang="it-IT" dirty="0"/>
              <a:t> viene istituito </a:t>
            </a:r>
            <a:r>
              <a:rPr lang="it-IT" dirty="0" smtClean="0"/>
              <a:t>il Ministero </a:t>
            </a:r>
            <a:r>
              <a:rPr lang="it-IT" dirty="0"/>
              <a:t>dell’Ambiente: il primo dicastero </a:t>
            </a:r>
            <a:r>
              <a:rPr lang="it-IT" dirty="0" smtClean="0"/>
              <a:t>completamente dedicato </a:t>
            </a:r>
            <a:r>
              <a:rPr lang="it-IT" dirty="0"/>
              <a:t>all’ambiente</a:t>
            </a:r>
            <a:r>
              <a:rPr lang="it-IT" dirty="0" smtClean="0"/>
              <a:t>.</a:t>
            </a:r>
          </a:p>
          <a:p>
            <a:pPr marL="0" indent="0" algn="just">
              <a:buNone/>
            </a:pPr>
            <a:endParaRPr lang="it-IT" dirty="0"/>
          </a:p>
          <a:p>
            <a:pPr marL="0" indent="0" algn="just">
              <a:buNone/>
            </a:pPr>
            <a:r>
              <a:rPr lang="it-IT" dirty="0"/>
              <a:t>Dal 1986, quindi, le attività ambientali prima </a:t>
            </a:r>
            <a:r>
              <a:rPr lang="it-IT" dirty="0" smtClean="0"/>
              <a:t>frammentate tra </a:t>
            </a:r>
            <a:r>
              <a:rPr lang="it-IT" dirty="0"/>
              <a:t>i vari ministeri, vengono ora tutte concentrate in capo </a:t>
            </a:r>
            <a:r>
              <a:rPr lang="it-IT" dirty="0" smtClean="0"/>
              <a:t>a un </a:t>
            </a:r>
            <a:r>
              <a:rPr lang="it-IT" dirty="0"/>
              <a:t>organismo unico</a:t>
            </a:r>
            <a:r>
              <a:rPr lang="it-IT" dirty="0" smtClean="0"/>
              <a:t>.</a:t>
            </a:r>
          </a:p>
          <a:p>
            <a:pPr marL="0" indent="0" algn="just">
              <a:buNone/>
            </a:pPr>
            <a:endParaRPr lang="it-IT" dirty="0"/>
          </a:p>
          <a:p>
            <a:pPr marL="0" indent="0" algn="just">
              <a:buNone/>
            </a:pPr>
            <a:r>
              <a:rPr lang="it-IT" dirty="0"/>
              <a:t>Inoltre, tale legge avvia l’introduzione in Italia </a:t>
            </a:r>
            <a:r>
              <a:rPr lang="it-IT" dirty="0" smtClean="0"/>
              <a:t>dell’istituto della </a:t>
            </a:r>
            <a:r>
              <a:rPr lang="it-IT" dirty="0"/>
              <a:t>valutazione di impatto ambientale (dando impulso </a:t>
            </a:r>
            <a:r>
              <a:rPr lang="it-IT" dirty="0" smtClean="0"/>
              <a:t>al recepimento </a:t>
            </a:r>
            <a:r>
              <a:rPr lang="it-IT" dirty="0"/>
              <a:t>delle direttive comunitarie in materia</a:t>
            </a:r>
            <a:r>
              <a:rPr lang="it-IT" dirty="0" smtClean="0"/>
              <a:t>).</a:t>
            </a:r>
          </a:p>
          <a:p>
            <a:pPr marL="0" indent="0" algn="just">
              <a:buNone/>
            </a:pPr>
            <a:endParaRPr lang="it-IT" dirty="0"/>
          </a:p>
          <a:p>
            <a:pPr marL="0" indent="0" algn="just">
              <a:buNone/>
            </a:pPr>
            <a:r>
              <a:rPr lang="it-IT" dirty="0"/>
              <a:t>Infine, introduce una prima disciplina dedicata al </a:t>
            </a:r>
            <a:r>
              <a:rPr lang="it-IT" dirty="0" smtClean="0"/>
              <a:t>danno ambientale.</a:t>
            </a:r>
            <a:endParaRPr lang="it-IT" dirty="0"/>
          </a:p>
        </p:txBody>
      </p:sp>
    </p:spTree>
    <p:extLst>
      <p:ext uri="{BB962C8B-B14F-4D97-AF65-F5344CB8AC3E}">
        <p14:creationId xmlns:p14="http://schemas.microsoft.com/office/powerpoint/2010/main" val="216596816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L’ambiente in Italia: il Decreto Ronchi</a:t>
            </a:r>
            <a:endParaRPr lang="it-IT" dirty="0"/>
          </a:p>
        </p:txBody>
      </p:sp>
      <p:sp>
        <p:nvSpPr>
          <p:cNvPr id="3" name="Segnaposto contenuto 2"/>
          <p:cNvSpPr>
            <a:spLocks noGrp="1"/>
          </p:cNvSpPr>
          <p:nvPr>
            <p:ph idx="1"/>
          </p:nvPr>
        </p:nvSpPr>
        <p:spPr>
          <a:xfrm>
            <a:off x="467544" y="1628800"/>
            <a:ext cx="8229600" cy="5229200"/>
          </a:xfrm>
        </p:spPr>
        <p:txBody>
          <a:bodyPr>
            <a:normAutofit fontScale="85000" lnSpcReduction="20000"/>
          </a:bodyPr>
          <a:lstStyle/>
          <a:p>
            <a:pPr marL="0" indent="0" algn="just">
              <a:buNone/>
            </a:pPr>
            <a:r>
              <a:rPr lang="it-IT" dirty="0"/>
              <a:t>Il </a:t>
            </a:r>
            <a:r>
              <a:rPr lang="it-IT" dirty="0" err="1"/>
              <a:t>D.Lgs.</a:t>
            </a:r>
            <a:r>
              <a:rPr lang="it-IT" dirty="0"/>
              <a:t> n. 22 del 5 febbraio 1997 (c.d. “Decreto Ronchi” </a:t>
            </a:r>
            <a:r>
              <a:rPr lang="it-IT" dirty="0" smtClean="0"/>
              <a:t>dal nome </a:t>
            </a:r>
            <a:r>
              <a:rPr lang="it-IT" dirty="0"/>
              <a:t>dell’allora Ministro dell’Ambiente</a:t>
            </a:r>
            <a:r>
              <a:rPr lang="it-IT" dirty="0" smtClean="0"/>
              <a:t>):</a:t>
            </a:r>
          </a:p>
          <a:p>
            <a:pPr algn="just">
              <a:buFont typeface="Wingdings" panose="05000000000000000000" pitchFamily="2" charset="2"/>
              <a:buChar char="Ø"/>
            </a:pPr>
            <a:r>
              <a:rPr lang="it-IT" dirty="0" smtClean="0"/>
              <a:t> </a:t>
            </a:r>
            <a:r>
              <a:rPr lang="it-IT" dirty="0"/>
              <a:t>ha recepito le direttive comunitarie in materia di rifiuti</a:t>
            </a:r>
            <a:r>
              <a:rPr lang="it-IT" dirty="0" smtClean="0"/>
              <a:t>, introducendo </a:t>
            </a:r>
            <a:r>
              <a:rPr lang="it-IT" dirty="0"/>
              <a:t>nel nostro ordinamento, tra l’altro, il </a:t>
            </a:r>
            <a:r>
              <a:rPr lang="it-IT" dirty="0" smtClean="0"/>
              <a:t>principio della </a:t>
            </a:r>
            <a:r>
              <a:rPr lang="it-IT" dirty="0"/>
              <a:t>gestione dei rifiuti in sostituzione del </a:t>
            </a:r>
            <a:r>
              <a:rPr lang="it-IT" dirty="0" smtClean="0"/>
              <a:t>semplice smaltimento </a:t>
            </a:r>
            <a:r>
              <a:rPr lang="it-IT" dirty="0"/>
              <a:t>degli stessi, trasformando i rifiuti da </a:t>
            </a:r>
            <a:r>
              <a:rPr lang="it-IT" dirty="0" smtClean="0"/>
              <a:t>semplice scarto </a:t>
            </a:r>
            <a:r>
              <a:rPr lang="it-IT" dirty="0"/>
              <a:t>a risorsa;</a:t>
            </a:r>
          </a:p>
          <a:p>
            <a:pPr algn="just">
              <a:buFont typeface="Wingdings" panose="05000000000000000000" pitchFamily="2" charset="2"/>
              <a:buChar char="Ø"/>
            </a:pPr>
            <a:r>
              <a:rPr lang="it-IT" dirty="0" smtClean="0"/>
              <a:t>ha </a:t>
            </a:r>
            <a:r>
              <a:rPr lang="it-IT" dirty="0"/>
              <a:t>introdotto una disciplina innovativa delle </a:t>
            </a:r>
            <a:r>
              <a:rPr lang="it-IT" dirty="0" smtClean="0"/>
              <a:t>necessarie attività </a:t>
            </a:r>
            <a:r>
              <a:rPr lang="it-IT" dirty="0"/>
              <a:t>di bonifica dei siti contaminati (attuando anche </a:t>
            </a:r>
            <a:r>
              <a:rPr lang="it-IT" dirty="0" smtClean="0"/>
              <a:t>i principi </a:t>
            </a:r>
            <a:r>
              <a:rPr lang="it-IT" dirty="0"/>
              <a:t>comunitari. Ad es. “chi inquina paga</a:t>
            </a:r>
            <a:r>
              <a:rPr lang="it-IT" dirty="0" smtClean="0"/>
              <a:t>”). </a:t>
            </a:r>
          </a:p>
          <a:p>
            <a:pPr marL="0" indent="0" algn="just">
              <a:buNone/>
            </a:pPr>
            <a:endParaRPr lang="it-IT" dirty="0"/>
          </a:p>
          <a:p>
            <a:pPr marL="0" indent="0" algn="just">
              <a:buNone/>
            </a:pPr>
            <a:r>
              <a:rPr lang="it-IT" dirty="0"/>
              <a:t>Anche tale normativa è oggi sostituita dalle previsioni </a:t>
            </a:r>
            <a:r>
              <a:rPr lang="it-IT" dirty="0" smtClean="0"/>
              <a:t>contenute nel </a:t>
            </a:r>
            <a:r>
              <a:rPr lang="it-IT" dirty="0" err="1"/>
              <a:t>D.Lgs.</a:t>
            </a:r>
            <a:r>
              <a:rPr lang="it-IT" dirty="0"/>
              <a:t> n. 152 del 2006.</a:t>
            </a:r>
          </a:p>
        </p:txBody>
      </p:sp>
    </p:spTree>
    <p:extLst>
      <p:ext uri="{BB962C8B-B14F-4D97-AF65-F5344CB8AC3E}">
        <p14:creationId xmlns:p14="http://schemas.microsoft.com/office/powerpoint/2010/main" val="418707124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L’ambiente in Italia: il c.d. Testo Unico</a:t>
            </a:r>
            <a:endParaRPr lang="it-IT" dirty="0"/>
          </a:p>
        </p:txBody>
      </p:sp>
      <p:sp>
        <p:nvSpPr>
          <p:cNvPr id="3" name="Segnaposto contenuto 2"/>
          <p:cNvSpPr>
            <a:spLocks noGrp="1"/>
          </p:cNvSpPr>
          <p:nvPr>
            <p:ph idx="1"/>
          </p:nvPr>
        </p:nvSpPr>
        <p:spPr>
          <a:xfrm>
            <a:off x="467544" y="1628800"/>
            <a:ext cx="8229600" cy="4853136"/>
          </a:xfrm>
        </p:spPr>
        <p:txBody>
          <a:bodyPr>
            <a:normAutofit fontScale="70000" lnSpcReduction="20000"/>
          </a:bodyPr>
          <a:lstStyle/>
          <a:p>
            <a:pPr marL="0" indent="0" algn="just">
              <a:buNone/>
            </a:pPr>
            <a:r>
              <a:rPr lang="it-IT" dirty="0"/>
              <a:t>Il 29 aprile </a:t>
            </a:r>
            <a:r>
              <a:rPr lang="it-IT" dirty="0">
                <a:solidFill>
                  <a:srgbClr val="FF0000"/>
                </a:solidFill>
              </a:rPr>
              <a:t>2006</a:t>
            </a:r>
            <a:r>
              <a:rPr lang="it-IT" dirty="0"/>
              <a:t> è entrato in vigore il </a:t>
            </a:r>
            <a:r>
              <a:rPr lang="it-IT" dirty="0" err="1"/>
              <a:t>D.Lgs.</a:t>
            </a:r>
            <a:r>
              <a:rPr lang="it-IT" dirty="0"/>
              <a:t> n. 152 del 3 aprile </a:t>
            </a:r>
            <a:r>
              <a:rPr lang="it-IT" dirty="0" smtClean="0"/>
              <a:t>2006 “Norme </a:t>
            </a:r>
            <a:r>
              <a:rPr lang="it-IT" dirty="0"/>
              <a:t>in materia ambientale” di riordino della disciplina nel </a:t>
            </a:r>
            <a:r>
              <a:rPr lang="it-IT" dirty="0" smtClean="0"/>
              <a:t>settore ambientale </a:t>
            </a:r>
            <a:r>
              <a:rPr lang="it-IT" dirty="0"/>
              <a:t>(“Testo unico ambientale” o “Codice dell’ambiente</a:t>
            </a:r>
            <a:r>
              <a:rPr lang="it-IT" dirty="0" smtClean="0"/>
              <a:t>”).</a:t>
            </a:r>
          </a:p>
          <a:p>
            <a:pPr marL="0" indent="0" algn="just">
              <a:buNone/>
            </a:pPr>
            <a:endParaRPr lang="it-IT" dirty="0"/>
          </a:p>
          <a:p>
            <a:pPr marL="0" indent="0" algn="just">
              <a:buNone/>
            </a:pPr>
            <a:r>
              <a:rPr lang="it-IT" dirty="0"/>
              <a:t>Sin dal 2001 il Parlamento aveva preso in esame il progetto di </a:t>
            </a:r>
            <a:r>
              <a:rPr lang="it-IT" dirty="0" smtClean="0"/>
              <a:t>una legge </a:t>
            </a:r>
            <a:r>
              <a:rPr lang="it-IT" dirty="0"/>
              <a:t>delega per:</a:t>
            </a:r>
          </a:p>
          <a:p>
            <a:pPr marL="0" indent="0" algn="just">
              <a:buNone/>
            </a:pPr>
            <a:r>
              <a:rPr lang="it-IT" dirty="0"/>
              <a:t>• il riordino della materia ambientale e</a:t>
            </a:r>
          </a:p>
          <a:p>
            <a:pPr marL="0" indent="0" algn="just">
              <a:buNone/>
            </a:pPr>
            <a:r>
              <a:rPr lang="it-IT" dirty="0"/>
              <a:t>• l’integrazione con le normative internazionali</a:t>
            </a:r>
            <a:r>
              <a:rPr lang="it-IT" dirty="0" smtClean="0"/>
              <a:t>.</a:t>
            </a:r>
          </a:p>
          <a:p>
            <a:pPr marL="0" indent="0" algn="just">
              <a:buNone/>
            </a:pPr>
            <a:endParaRPr lang="it-IT" dirty="0"/>
          </a:p>
          <a:p>
            <a:pPr marL="0" indent="0" algn="just">
              <a:buNone/>
            </a:pPr>
            <a:r>
              <a:rPr lang="it-IT" dirty="0"/>
              <a:t>La legge delega n. 308 del 15 dicembre 2004 “Delega al Governo per </a:t>
            </a:r>
            <a:r>
              <a:rPr lang="it-IT" dirty="0" smtClean="0"/>
              <a:t>il riordino</a:t>
            </a:r>
            <a:r>
              <a:rPr lang="it-IT" dirty="0"/>
              <a:t>, il coordinamento e l’integrazione della legislazione in </a:t>
            </a:r>
            <a:r>
              <a:rPr lang="it-IT" dirty="0" smtClean="0"/>
              <a:t>materia ambientale </a:t>
            </a:r>
            <a:r>
              <a:rPr lang="it-IT" dirty="0"/>
              <a:t>e misure di diretta applicazione” è entrata in vigore </a:t>
            </a:r>
            <a:r>
              <a:rPr lang="it-IT" dirty="0" smtClean="0"/>
              <a:t>l’11 gennaio </a:t>
            </a:r>
            <a:r>
              <a:rPr lang="it-IT" dirty="0"/>
              <a:t>2005 (un unico articolo suddiviso in 54 commi).</a:t>
            </a:r>
          </a:p>
        </p:txBody>
      </p:sp>
    </p:spTree>
    <p:extLst>
      <p:ext uri="{BB962C8B-B14F-4D97-AF65-F5344CB8AC3E}">
        <p14:creationId xmlns:p14="http://schemas.microsoft.com/office/powerpoint/2010/main" val="28210193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Diritto dell’Ambiente</a:t>
            </a:r>
            <a:endParaRPr lang="it-IT" dirty="0"/>
          </a:p>
        </p:txBody>
      </p:sp>
      <p:sp>
        <p:nvSpPr>
          <p:cNvPr id="3" name="Segnaposto contenuto 2"/>
          <p:cNvSpPr>
            <a:spLocks noGrp="1"/>
          </p:cNvSpPr>
          <p:nvPr>
            <p:ph idx="1"/>
          </p:nvPr>
        </p:nvSpPr>
        <p:spPr>
          <a:xfrm>
            <a:off x="457200" y="1600200"/>
            <a:ext cx="8291264" cy="4525963"/>
          </a:xfrm>
        </p:spPr>
        <p:txBody>
          <a:bodyPr>
            <a:normAutofit/>
          </a:bodyPr>
          <a:lstStyle/>
          <a:p>
            <a:pPr marL="457200" lvl="1" indent="0" algn="just">
              <a:buNone/>
            </a:pPr>
            <a:r>
              <a:rPr lang="it-IT" dirty="0" smtClean="0"/>
              <a:t>Il Diritto dell’Ambiente è l’insieme di norme appartenenti ai diversi rami del diritto che hanno come obiettivo comune la tutela del bene ambiente e la repressione di comportamenti lesivi di tale bene. </a:t>
            </a:r>
          </a:p>
          <a:p>
            <a:pPr marL="457200" lvl="1" indent="0" algn="just">
              <a:buNone/>
            </a:pPr>
            <a:endParaRPr lang="it-IT" dirty="0"/>
          </a:p>
          <a:p>
            <a:pPr marL="457200" lvl="1" indent="0" algn="just">
              <a:buNone/>
            </a:pPr>
            <a:r>
              <a:rPr lang="it-IT" dirty="0" smtClean="0"/>
              <a:t>I destinatari delle norme del diritto dell’ambiente non sono solo i singoli cittadini, ma anche enti, istituzioni, imprese. </a:t>
            </a:r>
            <a:endParaRPr lang="it-IT" dirty="0"/>
          </a:p>
        </p:txBody>
      </p:sp>
    </p:spTree>
    <p:extLst>
      <p:ext uri="{BB962C8B-B14F-4D97-AF65-F5344CB8AC3E}">
        <p14:creationId xmlns:p14="http://schemas.microsoft.com/office/powerpoint/2010/main" val="70633662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L’ambiente in Italia: il c.d. Testo Unico</a:t>
            </a:r>
            <a:endParaRPr lang="it-IT" dirty="0"/>
          </a:p>
        </p:txBody>
      </p:sp>
      <p:sp>
        <p:nvSpPr>
          <p:cNvPr id="3" name="Segnaposto contenuto 2"/>
          <p:cNvSpPr>
            <a:spLocks noGrp="1"/>
          </p:cNvSpPr>
          <p:nvPr>
            <p:ph idx="1"/>
          </p:nvPr>
        </p:nvSpPr>
        <p:spPr>
          <a:xfrm>
            <a:off x="467544" y="1628800"/>
            <a:ext cx="8229600" cy="4853136"/>
          </a:xfrm>
        </p:spPr>
        <p:txBody>
          <a:bodyPr>
            <a:normAutofit fontScale="70000" lnSpcReduction="20000"/>
          </a:bodyPr>
          <a:lstStyle/>
          <a:p>
            <a:pPr marL="0" indent="0" algn="just">
              <a:buNone/>
            </a:pPr>
            <a:r>
              <a:rPr lang="it-IT" dirty="0"/>
              <a:t>Con la legge delega il Legislatore conferiva al Governo </a:t>
            </a:r>
            <a:r>
              <a:rPr lang="it-IT" dirty="0" smtClean="0"/>
              <a:t>ampia delega </a:t>
            </a:r>
            <a:r>
              <a:rPr lang="it-IT" dirty="0"/>
              <a:t>per la riforma della normativa ambientale nei </a:t>
            </a:r>
            <a:r>
              <a:rPr lang="it-IT" dirty="0" smtClean="0"/>
              <a:t>seguenti settori:</a:t>
            </a:r>
          </a:p>
          <a:p>
            <a:pPr marL="0" indent="0" algn="just">
              <a:buNone/>
            </a:pPr>
            <a:endParaRPr lang="it-IT" dirty="0"/>
          </a:p>
          <a:p>
            <a:pPr marL="0" indent="0" algn="just">
              <a:buNone/>
            </a:pPr>
            <a:r>
              <a:rPr lang="it-IT" dirty="0"/>
              <a:t>1. La gestione dei rifiuti e bonifica dei siti contaminati.</a:t>
            </a:r>
          </a:p>
          <a:p>
            <a:pPr marL="0" indent="0" algn="just">
              <a:buNone/>
            </a:pPr>
            <a:r>
              <a:rPr lang="it-IT" dirty="0"/>
              <a:t>2. La tutela delle acque dall’inquinamento e gestione delle</a:t>
            </a:r>
          </a:p>
          <a:p>
            <a:pPr marL="0" indent="0" algn="just">
              <a:buNone/>
            </a:pPr>
            <a:r>
              <a:rPr lang="it-IT" dirty="0"/>
              <a:t>risorse idriche.</a:t>
            </a:r>
          </a:p>
          <a:p>
            <a:pPr marL="0" indent="0" algn="just">
              <a:buNone/>
            </a:pPr>
            <a:r>
              <a:rPr lang="it-IT" dirty="0"/>
              <a:t>3. La difesa del suolo e lotta alla desertificazione.</a:t>
            </a:r>
          </a:p>
          <a:p>
            <a:pPr marL="0" indent="0" algn="just">
              <a:buNone/>
            </a:pPr>
            <a:r>
              <a:rPr lang="it-IT" dirty="0"/>
              <a:t>4. La gestione delle aree protette, conservazione e utilizzo</a:t>
            </a:r>
          </a:p>
          <a:p>
            <a:pPr marL="0" indent="0" algn="just">
              <a:buNone/>
            </a:pPr>
            <a:r>
              <a:rPr lang="it-IT" dirty="0"/>
              <a:t>sostenibile degli esemplari di specie protette di flora e fauna.</a:t>
            </a:r>
          </a:p>
          <a:p>
            <a:pPr marL="0" indent="0" algn="just">
              <a:buNone/>
            </a:pPr>
            <a:r>
              <a:rPr lang="it-IT" dirty="0"/>
              <a:t>5. Le procedure per la valutazione di impatto ambientale (VIA),</a:t>
            </a:r>
          </a:p>
          <a:p>
            <a:pPr marL="0" indent="0" algn="just">
              <a:buNone/>
            </a:pPr>
            <a:r>
              <a:rPr lang="it-IT" dirty="0"/>
              <a:t>per la valutazione ambientale strategica (VAS) e per</a:t>
            </a:r>
          </a:p>
          <a:p>
            <a:pPr marL="0" indent="0" algn="just">
              <a:buNone/>
            </a:pPr>
            <a:r>
              <a:rPr lang="it-IT" dirty="0"/>
              <a:t>l’autorizzazione ambientale integrata (IPPC).</a:t>
            </a:r>
          </a:p>
          <a:p>
            <a:pPr marL="0" indent="0" algn="just">
              <a:buNone/>
            </a:pPr>
            <a:r>
              <a:rPr lang="it-IT" dirty="0"/>
              <a:t>6. La tutela dell’aria e riduzione delle emissioni in atmosfera.</a:t>
            </a:r>
          </a:p>
        </p:txBody>
      </p:sp>
    </p:spTree>
    <p:extLst>
      <p:ext uri="{BB962C8B-B14F-4D97-AF65-F5344CB8AC3E}">
        <p14:creationId xmlns:p14="http://schemas.microsoft.com/office/powerpoint/2010/main" val="76656676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L’ambiente in Italia: il c.d. Testo Unico</a:t>
            </a:r>
            <a:endParaRPr lang="it-IT" dirty="0"/>
          </a:p>
        </p:txBody>
      </p:sp>
      <p:sp>
        <p:nvSpPr>
          <p:cNvPr id="3" name="Segnaposto contenuto 2"/>
          <p:cNvSpPr>
            <a:spLocks noGrp="1"/>
          </p:cNvSpPr>
          <p:nvPr>
            <p:ph idx="1"/>
          </p:nvPr>
        </p:nvSpPr>
        <p:spPr>
          <a:xfrm>
            <a:off x="467544" y="1628800"/>
            <a:ext cx="8229600" cy="4853136"/>
          </a:xfrm>
        </p:spPr>
        <p:txBody>
          <a:bodyPr>
            <a:normAutofit lnSpcReduction="10000"/>
          </a:bodyPr>
          <a:lstStyle/>
          <a:p>
            <a:pPr marL="0" indent="0" algn="just">
              <a:buNone/>
            </a:pPr>
            <a:r>
              <a:rPr lang="it-IT" dirty="0"/>
              <a:t>Il </a:t>
            </a:r>
            <a:r>
              <a:rPr lang="it-IT" dirty="0" err="1"/>
              <a:t>D.Lgs.</a:t>
            </a:r>
            <a:r>
              <a:rPr lang="it-IT" dirty="0"/>
              <a:t> n. 152 del 3 aprile 2006 “Norme in materia ambientale</a:t>
            </a:r>
            <a:r>
              <a:rPr lang="it-IT" dirty="0" smtClean="0"/>
              <a:t>” è </a:t>
            </a:r>
            <a:r>
              <a:rPr lang="it-IT" dirty="0"/>
              <a:t>un compendio di </a:t>
            </a:r>
            <a:r>
              <a:rPr lang="it-IT" dirty="0" smtClean="0"/>
              <a:t>oltre 300 </a:t>
            </a:r>
            <a:r>
              <a:rPr lang="it-IT" dirty="0"/>
              <a:t>articoli e </a:t>
            </a:r>
            <a:r>
              <a:rPr lang="it-IT" dirty="0" smtClean="0"/>
              <a:t>40 </a:t>
            </a:r>
            <a:r>
              <a:rPr lang="it-IT" dirty="0"/>
              <a:t>allegati relativi a </a:t>
            </a:r>
            <a:r>
              <a:rPr lang="it-IT" dirty="0" smtClean="0"/>
              <a:t>settori dell’agire </a:t>
            </a:r>
            <a:r>
              <a:rPr lang="it-IT" dirty="0"/>
              <a:t>umano che, in precedenza, erano oggetto di </a:t>
            </a:r>
            <a:r>
              <a:rPr lang="it-IT" dirty="0" smtClean="0"/>
              <a:t>autonome discipline </a:t>
            </a:r>
            <a:r>
              <a:rPr lang="it-IT" dirty="0"/>
              <a:t>normative</a:t>
            </a:r>
            <a:r>
              <a:rPr lang="it-IT" dirty="0" smtClean="0"/>
              <a:t>.</a:t>
            </a:r>
          </a:p>
          <a:p>
            <a:pPr marL="0" indent="0" algn="just">
              <a:buNone/>
            </a:pPr>
            <a:endParaRPr lang="it-IT" dirty="0"/>
          </a:p>
          <a:p>
            <a:pPr marL="0" indent="0" algn="just">
              <a:buNone/>
            </a:pPr>
            <a:r>
              <a:rPr lang="it-IT" dirty="0" smtClean="0"/>
              <a:t>Successivamente</a:t>
            </a:r>
            <a:r>
              <a:rPr lang="it-IT" dirty="0"/>
              <a:t>, il decreto legislativo è stato oggetto </a:t>
            </a:r>
            <a:r>
              <a:rPr lang="it-IT" dirty="0" smtClean="0"/>
              <a:t>di numerosi </a:t>
            </a:r>
            <a:r>
              <a:rPr lang="it-IT" dirty="0"/>
              <a:t>interventi di integrazione e modifica anche per </a:t>
            </a:r>
            <a:r>
              <a:rPr lang="it-IT" dirty="0" smtClean="0"/>
              <a:t>recepire gli </a:t>
            </a:r>
            <a:r>
              <a:rPr lang="it-IT" dirty="0"/>
              <a:t>orientamenti giurisprudenziali nel frattempo formatisi. </a:t>
            </a:r>
          </a:p>
        </p:txBody>
      </p:sp>
    </p:spTree>
    <p:extLst>
      <p:ext uri="{BB962C8B-B14F-4D97-AF65-F5344CB8AC3E}">
        <p14:creationId xmlns:p14="http://schemas.microsoft.com/office/powerpoint/2010/main" val="23480243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L’ambiente in Italia: il c.d. Testo Unico</a:t>
            </a:r>
            <a:endParaRPr lang="it-IT" dirty="0"/>
          </a:p>
        </p:txBody>
      </p:sp>
      <p:sp>
        <p:nvSpPr>
          <p:cNvPr id="3" name="Segnaposto contenuto 2"/>
          <p:cNvSpPr>
            <a:spLocks noGrp="1"/>
          </p:cNvSpPr>
          <p:nvPr>
            <p:ph idx="1"/>
          </p:nvPr>
        </p:nvSpPr>
        <p:spPr>
          <a:xfrm>
            <a:off x="467544" y="1628800"/>
            <a:ext cx="8229600" cy="4853136"/>
          </a:xfrm>
        </p:spPr>
        <p:txBody>
          <a:bodyPr>
            <a:normAutofit fontScale="70000" lnSpcReduction="20000"/>
          </a:bodyPr>
          <a:lstStyle/>
          <a:p>
            <a:pPr marL="0" indent="0" algn="just">
              <a:buNone/>
            </a:pPr>
            <a:r>
              <a:rPr lang="it-IT" dirty="0"/>
              <a:t>Sono recepiti i seguenti principi</a:t>
            </a:r>
            <a:r>
              <a:rPr lang="it-IT" dirty="0" smtClean="0"/>
              <a:t>:</a:t>
            </a:r>
          </a:p>
          <a:p>
            <a:pPr marL="0" indent="0" algn="just">
              <a:buNone/>
            </a:pPr>
            <a:endParaRPr lang="it-IT" dirty="0"/>
          </a:p>
          <a:p>
            <a:pPr marL="0" indent="0" algn="just">
              <a:buNone/>
            </a:pPr>
            <a:r>
              <a:rPr lang="it-IT" dirty="0"/>
              <a:t>– principio di precauzione,</a:t>
            </a:r>
          </a:p>
          <a:p>
            <a:pPr marL="0" indent="0" algn="just">
              <a:buNone/>
            </a:pPr>
            <a:r>
              <a:rPr lang="it-IT" dirty="0"/>
              <a:t>– principio di azione preventiva (prevenzione),</a:t>
            </a:r>
          </a:p>
          <a:p>
            <a:pPr marL="0" indent="0" algn="just">
              <a:buNone/>
            </a:pPr>
            <a:r>
              <a:rPr lang="it-IT" dirty="0"/>
              <a:t>– principio “chi inquina paga”,</a:t>
            </a:r>
          </a:p>
          <a:p>
            <a:pPr marL="0" indent="0" algn="just">
              <a:buNone/>
            </a:pPr>
            <a:r>
              <a:rPr lang="it-IT" dirty="0"/>
              <a:t>– principio di correzione, in via prioritaria alla fonte, </a:t>
            </a:r>
            <a:r>
              <a:rPr lang="it-IT" dirty="0" smtClean="0"/>
              <a:t>dei danni </a:t>
            </a:r>
            <a:r>
              <a:rPr lang="it-IT" dirty="0"/>
              <a:t>causati all’ambiente e riduzione degli </a:t>
            </a:r>
            <a:r>
              <a:rPr lang="it-IT" dirty="0" smtClean="0"/>
              <a:t>inquinamenti e </a:t>
            </a:r>
            <a:r>
              <a:rPr lang="it-IT" dirty="0"/>
              <a:t>dei </a:t>
            </a:r>
            <a:r>
              <a:rPr lang="it-IT" dirty="0" smtClean="0"/>
              <a:t>danni </a:t>
            </a:r>
            <a:r>
              <a:rPr lang="it-IT" dirty="0"/>
              <a:t>ambientali</a:t>
            </a:r>
            <a:r>
              <a:rPr lang="it-IT" dirty="0" smtClean="0"/>
              <a:t>.</a:t>
            </a:r>
          </a:p>
          <a:p>
            <a:pPr marL="0" indent="0" algn="just">
              <a:buNone/>
            </a:pPr>
            <a:endParaRPr lang="it-IT" dirty="0"/>
          </a:p>
          <a:p>
            <a:pPr marL="0" indent="0" algn="just">
              <a:buNone/>
            </a:pPr>
            <a:r>
              <a:rPr lang="it-IT" dirty="0"/>
              <a:t>Nello specifico, il “principio dell’azione ambientale” ex art. 3-ter </a:t>
            </a:r>
            <a:r>
              <a:rPr lang="it-IT" dirty="0" smtClean="0"/>
              <a:t>del Testo </a:t>
            </a:r>
            <a:r>
              <a:rPr lang="it-IT" dirty="0"/>
              <a:t>Unico richiama il dovere di tutti gli enti pubblici e privati </a:t>
            </a:r>
            <a:r>
              <a:rPr lang="it-IT" dirty="0" smtClean="0"/>
              <a:t>di garantire </a:t>
            </a:r>
            <a:r>
              <a:rPr lang="it-IT" dirty="0"/>
              <a:t>la tutela dell’ambiente e degli ecosistemi naturali e </a:t>
            </a:r>
            <a:r>
              <a:rPr lang="it-IT" dirty="0" smtClean="0"/>
              <a:t>del patrimonio </a:t>
            </a:r>
            <a:r>
              <a:rPr lang="it-IT" dirty="0"/>
              <a:t>culturale, mediante una adeguata azione che sia </a:t>
            </a:r>
            <a:r>
              <a:rPr lang="it-IT" dirty="0" smtClean="0"/>
              <a:t>informata ai </a:t>
            </a:r>
            <a:r>
              <a:rPr lang="it-IT" dirty="0"/>
              <a:t>principi suddetti.</a:t>
            </a:r>
          </a:p>
        </p:txBody>
      </p:sp>
    </p:spTree>
    <p:extLst>
      <p:ext uri="{BB962C8B-B14F-4D97-AF65-F5344CB8AC3E}">
        <p14:creationId xmlns:p14="http://schemas.microsoft.com/office/powerpoint/2010/main" val="81938789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L’ambiente in Italia: il c.d. Testo Unico</a:t>
            </a:r>
            <a:endParaRPr lang="it-IT" dirty="0"/>
          </a:p>
        </p:txBody>
      </p:sp>
      <p:sp>
        <p:nvSpPr>
          <p:cNvPr id="3" name="Segnaposto contenuto 2"/>
          <p:cNvSpPr>
            <a:spLocks noGrp="1"/>
          </p:cNvSpPr>
          <p:nvPr>
            <p:ph idx="1"/>
          </p:nvPr>
        </p:nvSpPr>
        <p:spPr>
          <a:xfrm>
            <a:off x="467544" y="1628800"/>
            <a:ext cx="8229600" cy="4853136"/>
          </a:xfrm>
        </p:spPr>
        <p:txBody>
          <a:bodyPr>
            <a:normAutofit fontScale="62500" lnSpcReduction="20000"/>
          </a:bodyPr>
          <a:lstStyle/>
          <a:p>
            <a:pPr marL="0" indent="0">
              <a:buNone/>
            </a:pPr>
            <a:r>
              <a:rPr lang="it-IT" dirty="0"/>
              <a:t>Le novità principali sono</a:t>
            </a:r>
            <a:r>
              <a:rPr lang="it-IT" dirty="0" smtClean="0"/>
              <a:t>:</a:t>
            </a:r>
          </a:p>
          <a:p>
            <a:pPr marL="0" indent="0">
              <a:buNone/>
            </a:pPr>
            <a:endParaRPr lang="it-IT" dirty="0"/>
          </a:p>
          <a:p>
            <a:pPr marL="0" indent="0">
              <a:buNone/>
            </a:pPr>
            <a:r>
              <a:rPr lang="it-IT" dirty="0"/>
              <a:t>1. Introduzione della VAS;</a:t>
            </a:r>
          </a:p>
          <a:p>
            <a:pPr marL="0" indent="0">
              <a:buNone/>
            </a:pPr>
            <a:r>
              <a:rPr lang="it-IT" dirty="0"/>
              <a:t>2. miglioramento della disciplina in materia di VIA;</a:t>
            </a:r>
          </a:p>
          <a:p>
            <a:pPr marL="0" indent="0">
              <a:buNone/>
            </a:pPr>
            <a:r>
              <a:rPr lang="it-IT" dirty="0"/>
              <a:t>3. attuazione della gestione del ciclo idrico integrato e istituzione</a:t>
            </a:r>
          </a:p>
          <a:p>
            <a:pPr marL="0" indent="0">
              <a:buNone/>
            </a:pPr>
            <a:r>
              <a:rPr lang="it-IT" dirty="0"/>
              <a:t>dell’Autorità di Bacino distrettuali;</a:t>
            </a:r>
          </a:p>
          <a:p>
            <a:pPr marL="0" indent="0">
              <a:buNone/>
            </a:pPr>
            <a:r>
              <a:rPr lang="it-IT" dirty="0"/>
              <a:t>4. prevenzione e contenimento della produzione di rifiuti e</a:t>
            </a:r>
          </a:p>
          <a:p>
            <a:pPr marL="0" indent="0">
              <a:buNone/>
            </a:pPr>
            <a:r>
              <a:rPr lang="it-IT" dirty="0"/>
              <a:t>promozione del loro riutilizzo e recupero;</a:t>
            </a:r>
          </a:p>
          <a:p>
            <a:pPr marL="0" indent="0">
              <a:buNone/>
            </a:pPr>
            <a:r>
              <a:rPr lang="it-IT" dirty="0"/>
              <a:t>5. costituzione degli Ambiti Territoriali Ottimali (ATO);</a:t>
            </a:r>
          </a:p>
          <a:p>
            <a:pPr marL="0" indent="0">
              <a:buNone/>
            </a:pPr>
            <a:r>
              <a:rPr lang="it-IT" dirty="0"/>
              <a:t>6. mantenimento della Tariffa per la gestione dei rifiuti;</a:t>
            </a:r>
          </a:p>
          <a:p>
            <a:pPr marL="0" indent="0">
              <a:buNone/>
            </a:pPr>
            <a:r>
              <a:rPr lang="it-IT" dirty="0"/>
              <a:t>7. promozione degli interventi di messa in sicurezza e bonifica</a:t>
            </a:r>
          </a:p>
          <a:p>
            <a:pPr marL="0" indent="0">
              <a:buNone/>
            </a:pPr>
            <a:r>
              <a:rPr lang="it-IT" dirty="0"/>
              <a:t>dei siti contaminati;</a:t>
            </a:r>
          </a:p>
          <a:p>
            <a:pPr marL="0" indent="0">
              <a:buNone/>
            </a:pPr>
            <a:r>
              <a:rPr lang="it-IT" dirty="0"/>
              <a:t>8. revisione della disciplina delle emissioni atmosferiche;</a:t>
            </a:r>
          </a:p>
          <a:p>
            <a:pPr marL="0" indent="0">
              <a:buNone/>
            </a:pPr>
            <a:r>
              <a:rPr lang="it-IT" dirty="0"/>
              <a:t>9. definizione del concetto di danno ambientale;</a:t>
            </a:r>
          </a:p>
          <a:p>
            <a:pPr marL="0" indent="0">
              <a:buNone/>
            </a:pPr>
            <a:r>
              <a:rPr lang="it-IT" dirty="0"/>
              <a:t>10. introduzione del principio comunitario di precauzione.</a:t>
            </a:r>
          </a:p>
        </p:txBody>
      </p:sp>
    </p:spTree>
    <p:extLst>
      <p:ext uri="{BB962C8B-B14F-4D97-AF65-F5344CB8AC3E}">
        <p14:creationId xmlns:p14="http://schemas.microsoft.com/office/powerpoint/2010/main" val="318129399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L’ambiente in Italia: il c.d. Testo Unico</a:t>
            </a:r>
            <a:endParaRPr lang="it-IT" dirty="0"/>
          </a:p>
        </p:txBody>
      </p:sp>
      <p:sp>
        <p:nvSpPr>
          <p:cNvPr id="3" name="Segnaposto contenuto 2"/>
          <p:cNvSpPr>
            <a:spLocks noGrp="1"/>
          </p:cNvSpPr>
          <p:nvPr>
            <p:ph idx="1"/>
          </p:nvPr>
        </p:nvSpPr>
        <p:spPr>
          <a:xfrm>
            <a:off x="467544" y="1628800"/>
            <a:ext cx="8229600" cy="4853136"/>
          </a:xfrm>
        </p:spPr>
        <p:txBody>
          <a:bodyPr>
            <a:normAutofit/>
          </a:bodyPr>
          <a:lstStyle/>
          <a:p>
            <a:pPr marL="0" indent="0" algn="just">
              <a:buNone/>
            </a:pPr>
            <a:r>
              <a:rPr lang="it-IT" dirty="0"/>
              <a:t>La </a:t>
            </a:r>
            <a:r>
              <a:rPr lang="it-IT" dirty="0">
                <a:solidFill>
                  <a:srgbClr val="FF0000"/>
                </a:solidFill>
              </a:rPr>
              <a:t>Prima Parte </a:t>
            </a:r>
            <a:r>
              <a:rPr lang="it-IT" dirty="0"/>
              <a:t>è dedicata ai principi generali e </a:t>
            </a:r>
            <a:r>
              <a:rPr lang="it-IT" dirty="0" smtClean="0"/>
              <a:t>alle disposizioni </a:t>
            </a:r>
            <a:r>
              <a:rPr lang="it-IT" dirty="0"/>
              <a:t>comuni:</a:t>
            </a:r>
          </a:p>
          <a:p>
            <a:pPr marL="0" indent="0" algn="just">
              <a:buNone/>
            </a:pPr>
            <a:r>
              <a:rPr lang="it-IT" dirty="0"/>
              <a:t>– ambito di applicazione;</a:t>
            </a:r>
          </a:p>
          <a:p>
            <a:pPr marL="0" indent="0" algn="just">
              <a:buNone/>
            </a:pPr>
            <a:r>
              <a:rPr lang="it-IT" dirty="0"/>
              <a:t>– finalità;</a:t>
            </a:r>
          </a:p>
          <a:p>
            <a:pPr marL="0" indent="0" algn="just">
              <a:buNone/>
            </a:pPr>
            <a:r>
              <a:rPr lang="it-IT" dirty="0"/>
              <a:t>– criteri per l’adozione dei provvedimenti</a:t>
            </a:r>
          </a:p>
          <a:p>
            <a:pPr marL="0" indent="0" algn="just">
              <a:buNone/>
            </a:pPr>
            <a:r>
              <a:rPr lang="it-IT" dirty="0"/>
              <a:t>successivi.</a:t>
            </a:r>
          </a:p>
        </p:txBody>
      </p:sp>
    </p:spTree>
    <p:extLst>
      <p:ext uri="{BB962C8B-B14F-4D97-AF65-F5344CB8AC3E}">
        <p14:creationId xmlns:p14="http://schemas.microsoft.com/office/powerpoint/2010/main" val="105634456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L’ambiente in Italia: il c.d. Testo Unico</a:t>
            </a:r>
            <a:endParaRPr lang="it-IT" dirty="0"/>
          </a:p>
        </p:txBody>
      </p:sp>
      <p:sp>
        <p:nvSpPr>
          <p:cNvPr id="3" name="Segnaposto contenuto 2"/>
          <p:cNvSpPr>
            <a:spLocks noGrp="1"/>
          </p:cNvSpPr>
          <p:nvPr>
            <p:ph idx="1"/>
          </p:nvPr>
        </p:nvSpPr>
        <p:spPr>
          <a:xfrm>
            <a:off x="467544" y="1628800"/>
            <a:ext cx="8229600" cy="4853136"/>
          </a:xfrm>
        </p:spPr>
        <p:txBody>
          <a:bodyPr>
            <a:normAutofit/>
          </a:bodyPr>
          <a:lstStyle/>
          <a:p>
            <a:pPr marL="0" indent="0" algn="just">
              <a:buNone/>
            </a:pPr>
            <a:r>
              <a:rPr lang="it-IT" dirty="0"/>
              <a:t>La </a:t>
            </a:r>
            <a:r>
              <a:rPr lang="it-IT" dirty="0">
                <a:solidFill>
                  <a:srgbClr val="FF0000"/>
                </a:solidFill>
              </a:rPr>
              <a:t>Seconda Parte </a:t>
            </a:r>
            <a:r>
              <a:rPr lang="it-IT" dirty="0"/>
              <a:t>è dedicata alle procedure</a:t>
            </a:r>
          </a:p>
          <a:p>
            <a:pPr marL="0" indent="0" algn="just">
              <a:buNone/>
            </a:pPr>
            <a:r>
              <a:rPr lang="it-IT" dirty="0"/>
              <a:t>amministrative relative alla:</a:t>
            </a:r>
          </a:p>
          <a:p>
            <a:pPr marL="0" indent="0" algn="just">
              <a:buNone/>
            </a:pPr>
            <a:r>
              <a:rPr lang="it-IT" dirty="0"/>
              <a:t>– valutazione ambientale strategica (VAS);</a:t>
            </a:r>
          </a:p>
          <a:p>
            <a:pPr marL="0" indent="0" algn="just">
              <a:buNone/>
            </a:pPr>
            <a:r>
              <a:rPr lang="it-IT" dirty="0"/>
              <a:t>– valutazione di impatto ambientale (VIA);</a:t>
            </a:r>
          </a:p>
          <a:p>
            <a:pPr marL="0" indent="0" algn="just">
              <a:buNone/>
            </a:pPr>
            <a:r>
              <a:rPr lang="it-IT" dirty="0"/>
              <a:t>– autorizzazione ambientale integrata (IPPC).</a:t>
            </a:r>
          </a:p>
        </p:txBody>
      </p:sp>
    </p:spTree>
    <p:extLst>
      <p:ext uri="{BB962C8B-B14F-4D97-AF65-F5344CB8AC3E}">
        <p14:creationId xmlns:p14="http://schemas.microsoft.com/office/powerpoint/2010/main" val="405840849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L’ambiente in Italia: il c.d. Testo Unico</a:t>
            </a:r>
            <a:endParaRPr lang="it-IT" dirty="0"/>
          </a:p>
        </p:txBody>
      </p:sp>
      <p:sp>
        <p:nvSpPr>
          <p:cNvPr id="3" name="Segnaposto contenuto 2"/>
          <p:cNvSpPr>
            <a:spLocks noGrp="1"/>
          </p:cNvSpPr>
          <p:nvPr>
            <p:ph idx="1"/>
          </p:nvPr>
        </p:nvSpPr>
        <p:spPr>
          <a:xfrm>
            <a:off x="467544" y="1628800"/>
            <a:ext cx="8229600" cy="4853136"/>
          </a:xfrm>
        </p:spPr>
        <p:txBody>
          <a:bodyPr>
            <a:normAutofit/>
          </a:bodyPr>
          <a:lstStyle/>
          <a:p>
            <a:pPr marL="0" indent="0">
              <a:buNone/>
            </a:pPr>
            <a:r>
              <a:rPr lang="it-IT" dirty="0"/>
              <a:t>Nella </a:t>
            </a:r>
            <a:r>
              <a:rPr lang="it-IT" dirty="0">
                <a:solidFill>
                  <a:srgbClr val="FF0000"/>
                </a:solidFill>
              </a:rPr>
              <a:t>Terza Parte </a:t>
            </a:r>
            <a:r>
              <a:rPr lang="it-IT" dirty="0"/>
              <a:t>è contenuta la disciplina in</a:t>
            </a:r>
          </a:p>
          <a:p>
            <a:pPr marL="0" indent="0">
              <a:buNone/>
            </a:pPr>
            <a:r>
              <a:rPr lang="it-IT" dirty="0"/>
              <a:t>materia di:</a:t>
            </a:r>
          </a:p>
          <a:p>
            <a:pPr marL="0" indent="0">
              <a:buNone/>
            </a:pPr>
            <a:r>
              <a:rPr lang="it-IT" dirty="0"/>
              <a:t>– difesa del suolo;</a:t>
            </a:r>
          </a:p>
          <a:p>
            <a:pPr marL="0" indent="0">
              <a:buNone/>
            </a:pPr>
            <a:r>
              <a:rPr lang="it-IT" dirty="0"/>
              <a:t>– lotta alla desertificazione;</a:t>
            </a:r>
          </a:p>
          <a:p>
            <a:pPr marL="0" indent="0">
              <a:buNone/>
            </a:pPr>
            <a:r>
              <a:rPr lang="it-IT" dirty="0"/>
              <a:t>– tutela delle acque dall’inquinamento;</a:t>
            </a:r>
          </a:p>
          <a:p>
            <a:pPr marL="0" indent="0">
              <a:buNone/>
            </a:pPr>
            <a:r>
              <a:rPr lang="it-IT" dirty="0"/>
              <a:t>– gestione delle risorse idriche.</a:t>
            </a:r>
          </a:p>
        </p:txBody>
      </p:sp>
    </p:spTree>
    <p:extLst>
      <p:ext uri="{BB962C8B-B14F-4D97-AF65-F5344CB8AC3E}">
        <p14:creationId xmlns:p14="http://schemas.microsoft.com/office/powerpoint/2010/main" val="100831514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L’ambiente in Italia: il c.d. Testo Unico</a:t>
            </a:r>
            <a:endParaRPr lang="it-IT" dirty="0"/>
          </a:p>
        </p:txBody>
      </p:sp>
      <p:sp>
        <p:nvSpPr>
          <p:cNvPr id="3" name="Segnaposto contenuto 2"/>
          <p:cNvSpPr>
            <a:spLocks noGrp="1"/>
          </p:cNvSpPr>
          <p:nvPr>
            <p:ph idx="1"/>
          </p:nvPr>
        </p:nvSpPr>
        <p:spPr>
          <a:xfrm>
            <a:off x="467544" y="1628800"/>
            <a:ext cx="8229600" cy="4853136"/>
          </a:xfrm>
        </p:spPr>
        <p:txBody>
          <a:bodyPr>
            <a:normAutofit/>
          </a:bodyPr>
          <a:lstStyle/>
          <a:p>
            <a:pPr marL="0" indent="0">
              <a:buNone/>
            </a:pPr>
            <a:r>
              <a:rPr lang="it-IT" dirty="0"/>
              <a:t>La </a:t>
            </a:r>
            <a:r>
              <a:rPr lang="it-IT" dirty="0">
                <a:solidFill>
                  <a:srgbClr val="FF0000"/>
                </a:solidFill>
              </a:rPr>
              <a:t>Quarta Parte </a:t>
            </a:r>
            <a:r>
              <a:rPr lang="it-IT" dirty="0"/>
              <a:t>del Testo Unico contiene la</a:t>
            </a:r>
          </a:p>
          <a:p>
            <a:pPr marL="0" indent="0">
              <a:buNone/>
            </a:pPr>
            <a:r>
              <a:rPr lang="it-IT" dirty="0"/>
              <a:t>disciplina giuridica in materia di:</a:t>
            </a:r>
          </a:p>
          <a:p>
            <a:pPr marL="0" indent="0">
              <a:buNone/>
            </a:pPr>
            <a:r>
              <a:rPr lang="it-IT" dirty="0"/>
              <a:t>– gestione dei rifiuti;</a:t>
            </a:r>
          </a:p>
          <a:p>
            <a:pPr marL="0" indent="0">
              <a:buNone/>
            </a:pPr>
            <a:r>
              <a:rPr lang="it-IT" dirty="0"/>
              <a:t>– bonifica dei siti contaminati</a:t>
            </a:r>
            <a:r>
              <a:rPr lang="it-IT" dirty="0" smtClean="0"/>
              <a:t>.</a:t>
            </a:r>
            <a:endParaRPr lang="it-IT" dirty="0"/>
          </a:p>
        </p:txBody>
      </p:sp>
    </p:spTree>
    <p:extLst>
      <p:ext uri="{BB962C8B-B14F-4D97-AF65-F5344CB8AC3E}">
        <p14:creationId xmlns:p14="http://schemas.microsoft.com/office/powerpoint/2010/main" val="81305783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L’ambiente in Italia: il c.d. Testo Unico</a:t>
            </a:r>
            <a:endParaRPr lang="it-IT" dirty="0"/>
          </a:p>
        </p:txBody>
      </p:sp>
      <p:sp>
        <p:nvSpPr>
          <p:cNvPr id="3" name="Segnaposto contenuto 2"/>
          <p:cNvSpPr>
            <a:spLocks noGrp="1"/>
          </p:cNvSpPr>
          <p:nvPr>
            <p:ph idx="1"/>
          </p:nvPr>
        </p:nvSpPr>
        <p:spPr>
          <a:xfrm>
            <a:off x="467544" y="1628800"/>
            <a:ext cx="8229600" cy="4853136"/>
          </a:xfrm>
        </p:spPr>
        <p:txBody>
          <a:bodyPr>
            <a:normAutofit/>
          </a:bodyPr>
          <a:lstStyle/>
          <a:p>
            <a:pPr marL="0" indent="0">
              <a:buNone/>
            </a:pPr>
            <a:r>
              <a:rPr lang="it-IT" dirty="0"/>
              <a:t>La </a:t>
            </a:r>
            <a:r>
              <a:rPr lang="it-IT" dirty="0">
                <a:solidFill>
                  <a:srgbClr val="FF0000"/>
                </a:solidFill>
              </a:rPr>
              <a:t>Quinta Parte </a:t>
            </a:r>
            <a:r>
              <a:rPr lang="it-IT" dirty="0"/>
              <a:t>contiene le norme in materia di:</a:t>
            </a:r>
          </a:p>
          <a:p>
            <a:pPr marL="0" indent="0">
              <a:buNone/>
            </a:pPr>
            <a:r>
              <a:rPr lang="it-IT" dirty="0"/>
              <a:t>• tutela dell’aria;</a:t>
            </a:r>
          </a:p>
          <a:p>
            <a:pPr marL="0" indent="0">
              <a:buNone/>
            </a:pPr>
            <a:r>
              <a:rPr lang="it-IT" dirty="0"/>
              <a:t>• riduzione delle emissioni in atmosfera.</a:t>
            </a:r>
          </a:p>
        </p:txBody>
      </p:sp>
    </p:spTree>
    <p:extLst>
      <p:ext uri="{BB962C8B-B14F-4D97-AF65-F5344CB8AC3E}">
        <p14:creationId xmlns:p14="http://schemas.microsoft.com/office/powerpoint/2010/main" val="256648691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L’ambiente in Italia: il c.d. Testo Unico</a:t>
            </a:r>
            <a:endParaRPr lang="it-IT" dirty="0"/>
          </a:p>
        </p:txBody>
      </p:sp>
      <p:sp>
        <p:nvSpPr>
          <p:cNvPr id="3" name="Segnaposto contenuto 2"/>
          <p:cNvSpPr>
            <a:spLocks noGrp="1"/>
          </p:cNvSpPr>
          <p:nvPr>
            <p:ph idx="1"/>
          </p:nvPr>
        </p:nvSpPr>
        <p:spPr>
          <a:xfrm>
            <a:off x="467544" y="1628800"/>
            <a:ext cx="8229600" cy="4853136"/>
          </a:xfrm>
        </p:spPr>
        <p:txBody>
          <a:bodyPr>
            <a:normAutofit/>
          </a:bodyPr>
          <a:lstStyle/>
          <a:p>
            <a:pPr marL="0" indent="0" algn="just">
              <a:buNone/>
            </a:pPr>
            <a:r>
              <a:rPr lang="it-IT" sz="2800" dirty="0">
                <a:latin typeface="+mj-lt"/>
              </a:rPr>
              <a:t>La </a:t>
            </a:r>
            <a:r>
              <a:rPr lang="it-IT" sz="2800" dirty="0">
                <a:solidFill>
                  <a:srgbClr val="FF0000"/>
                </a:solidFill>
                <a:latin typeface="+mj-lt"/>
              </a:rPr>
              <a:t>Sesta Parte </a:t>
            </a:r>
            <a:r>
              <a:rPr lang="it-IT" sz="2800" dirty="0">
                <a:latin typeface="+mj-lt"/>
              </a:rPr>
              <a:t>disciplina la tutela risarcitoria contro i </a:t>
            </a:r>
            <a:r>
              <a:rPr lang="it-IT" sz="2800" dirty="0" smtClean="0">
                <a:latin typeface="+mj-lt"/>
              </a:rPr>
              <a:t>danni all’ambiente</a:t>
            </a:r>
            <a:r>
              <a:rPr lang="it-IT" sz="2800" dirty="0">
                <a:latin typeface="+mj-lt"/>
              </a:rPr>
              <a:t>.</a:t>
            </a:r>
          </a:p>
          <a:p>
            <a:pPr marL="0" indent="0" algn="just">
              <a:buNone/>
            </a:pPr>
            <a:r>
              <a:rPr lang="it-IT" sz="2800" dirty="0">
                <a:latin typeface="+mj-lt"/>
              </a:rPr>
              <a:t>In tale prospettiva ogni attività che esponga a rischio </a:t>
            </a:r>
            <a:r>
              <a:rPr lang="it-IT" sz="2800" dirty="0" smtClean="0">
                <a:latin typeface="+mj-lt"/>
              </a:rPr>
              <a:t>la salubrità </a:t>
            </a:r>
            <a:r>
              <a:rPr lang="it-IT" sz="2800" dirty="0">
                <a:latin typeface="+mj-lt"/>
              </a:rPr>
              <a:t>dell’ambiente e la salute costituisce di per sé </a:t>
            </a:r>
            <a:r>
              <a:rPr lang="it-IT" sz="2800" dirty="0" smtClean="0">
                <a:latin typeface="+mj-lt"/>
              </a:rPr>
              <a:t>un illecito</a:t>
            </a:r>
            <a:r>
              <a:rPr lang="it-IT" sz="2800" dirty="0">
                <a:latin typeface="+mj-lt"/>
              </a:rPr>
              <a:t>, di fronte al quale si può affermare </a:t>
            </a:r>
            <a:r>
              <a:rPr lang="it-IT" sz="2800" dirty="0" smtClean="0">
                <a:latin typeface="+mj-lt"/>
              </a:rPr>
              <a:t>che l’ordinamento </a:t>
            </a:r>
            <a:r>
              <a:rPr lang="it-IT" sz="2800" dirty="0">
                <a:latin typeface="+mj-lt"/>
              </a:rPr>
              <a:t>reagisca non solo con la repressione penale</a:t>
            </a:r>
            <a:r>
              <a:rPr lang="it-IT" sz="2800" dirty="0" smtClean="0">
                <a:latin typeface="+mj-lt"/>
              </a:rPr>
              <a:t>, ma </a:t>
            </a:r>
            <a:r>
              <a:rPr lang="it-IT" sz="2800" dirty="0">
                <a:latin typeface="+mj-lt"/>
              </a:rPr>
              <a:t>altresì accordando una tutela civilistica di tipo inibitorio.</a:t>
            </a:r>
          </a:p>
        </p:txBody>
      </p:sp>
    </p:spTree>
    <p:extLst>
      <p:ext uri="{BB962C8B-B14F-4D97-AF65-F5344CB8AC3E}">
        <p14:creationId xmlns:p14="http://schemas.microsoft.com/office/powerpoint/2010/main" val="33583028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lvl="0"/>
            <a:r>
              <a:rPr lang="it-IT" dirty="0">
                <a:solidFill>
                  <a:srgbClr val="FF0000"/>
                </a:solidFill>
                <a:effectLst>
                  <a:outerShdw blurRad="38100" dist="38100" dir="2700000" algn="tl">
                    <a:srgbClr val="000000">
                      <a:alpha val="43137"/>
                    </a:srgbClr>
                  </a:outerShdw>
                </a:effectLst>
              </a:rPr>
              <a:t>Diritto dell’Ambiente: contenuto del corso</a:t>
            </a:r>
            <a:endParaRPr lang="it-IT" dirty="0"/>
          </a:p>
        </p:txBody>
      </p:sp>
      <p:sp>
        <p:nvSpPr>
          <p:cNvPr id="3" name="Segnaposto contenuto 2"/>
          <p:cNvSpPr>
            <a:spLocks noGrp="1"/>
          </p:cNvSpPr>
          <p:nvPr>
            <p:ph idx="1"/>
          </p:nvPr>
        </p:nvSpPr>
        <p:spPr/>
        <p:txBody>
          <a:bodyPr>
            <a:normAutofit fontScale="70000" lnSpcReduction="20000"/>
          </a:bodyPr>
          <a:lstStyle/>
          <a:p>
            <a:pPr lvl="0"/>
            <a:r>
              <a:rPr lang="it-IT" dirty="0"/>
              <a:t>La tutela dell’ambiente e i diritti dell’Uomo: principi generali e quadro normativo.</a:t>
            </a:r>
          </a:p>
          <a:p>
            <a:pPr lvl="0"/>
            <a:r>
              <a:rPr lang="it-IT" dirty="0"/>
              <a:t>Storia ed evoluzione della nozione giuridica di “ambiente”.</a:t>
            </a:r>
          </a:p>
          <a:p>
            <a:pPr lvl="0"/>
            <a:r>
              <a:rPr lang="it-IT" dirty="0" smtClean="0"/>
              <a:t>Norme </a:t>
            </a:r>
            <a:r>
              <a:rPr lang="it-IT" dirty="0"/>
              <a:t>della Costituzione italiana. </a:t>
            </a:r>
          </a:p>
          <a:p>
            <a:pPr lvl="0"/>
            <a:r>
              <a:rPr lang="it-IT" dirty="0"/>
              <a:t>Correlazione tra ambiente e salute dell’Uomo. </a:t>
            </a:r>
          </a:p>
          <a:p>
            <a:pPr lvl="0"/>
            <a:r>
              <a:rPr lang="it-IT" dirty="0"/>
              <a:t>Contributo della giurisprudenza costituzionale. </a:t>
            </a:r>
          </a:p>
          <a:p>
            <a:pPr lvl="0"/>
            <a:r>
              <a:rPr lang="it-IT" dirty="0"/>
              <a:t>Diritto umano all’ambiente</a:t>
            </a:r>
            <a:r>
              <a:rPr lang="it-IT" dirty="0" smtClean="0"/>
              <a:t>.</a:t>
            </a:r>
            <a:r>
              <a:rPr lang="it-IT" dirty="0"/>
              <a:t> Il quadro normativo nel contesto internazionale, comunitario e nazionale.</a:t>
            </a:r>
          </a:p>
          <a:p>
            <a:pPr lvl="0"/>
            <a:r>
              <a:rPr lang="it-IT" dirty="0"/>
              <a:t>Principali convenzioni internazionali.</a:t>
            </a:r>
          </a:p>
          <a:p>
            <a:pPr lvl="0"/>
            <a:r>
              <a:rPr lang="it-IT" dirty="0"/>
              <a:t>Sviluppo e sostenibilità. </a:t>
            </a:r>
          </a:p>
          <a:p>
            <a:pPr lvl="0"/>
            <a:r>
              <a:rPr lang="it-IT" dirty="0"/>
              <a:t>Linee principali della normativa comunitaria e nazionale in materia ambientale. </a:t>
            </a:r>
          </a:p>
          <a:p>
            <a:pPr lvl="0"/>
            <a:r>
              <a:rPr lang="it-IT" dirty="0"/>
              <a:t>Nozione di rischio e di pericolo e i principi di prevenzione e di precauzione.</a:t>
            </a:r>
          </a:p>
          <a:p>
            <a:pPr lvl="0"/>
            <a:endParaRPr lang="it-IT" dirty="0"/>
          </a:p>
          <a:p>
            <a:endParaRPr lang="it-IT" dirty="0"/>
          </a:p>
          <a:p>
            <a:endParaRPr lang="it-IT" dirty="0"/>
          </a:p>
        </p:txBody>
      </p:sp>
    </p:spTree>
    <p:extLst>
      <p:ext uri="{BB962C8B-B14F-4D97-AF65-F5344CB8AC3E}">
        <p14:creationId xmlns:p14="http://schemas.microsoft.com/office/powerpoint/2010/main" val="199651310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L’ambiente in Italia: i nuovi eco reati</a:t>
            </a:r>
            <a:endParaRPr lang="it-IT" dirty="0"/>
          </a:p>
        </p:txBody>
      </p:sp>
      <p:sp>
        <p:nvSpPr>
          <p:cNvPr id="3" name="Segnaposto contenuto 2"/>
          <p:cNvSpPr>
            <a:spLocks noGrp="1"/>
          </p:cNvSpPr>
          <p:nvPr>
            <p:ph idx="1"/>
          </p:nvPr>
        </p:nvSpPr>
        <p:spPr>
          <a:xfrm>
            <a:off x="467544" y="1628800"/>
            <a:ext cx="8229600" cy="4853136"/>
          </a:xfrm>
        </p:spPr>
        <p:txBody>
          <a:bodyPr>
            <a:normAutofit lnSpcReduction="10000"/>
          </a:bodyPr>
          <a:lstStyle/>
          <a:p>
            <a:pPr marL="0" indent="0" algn="just">
              <a:buNone/>
            </a:pPr>
            <a:r>
              <a:rPr lang="it-IT" sz="2800" dirty="0" smtClean="0">
                <a:latin typeface="+mj-lt"/>
              </a:rPr>
              <a:t>La Legge 68/2015 ha introdotto specifici reati ambientali nel Codice Penale, con l’introduzione del </a:t>
            </a:r>
          </a:p>
          <a:p>
            <a:pPr marL="0" indent="0" algn="just">
              <a:buNone/>
            </a:pPr>
            <a:r>
              <a:rPr lang="it-IT" sz="2800" i="1" dirty="0" smtClean="0">
                <a:latin typeface="+mj-lt"/>
              </a:rPr>
              <a:t>Titolo VI – bis – Dei delitti contro l’ambiente</a:t>
            </a:r>
            <a:r>
              <a:rPr lang="it-IT" sz="2800" dirty="0" smtClean="0">
                <a:latin typeface="+mj-lt"/>
              </a:rPr>
              <a:t>:</a:t>
            </a:r>
          </a:p>
          <a:p>
            <a:pPr marL="0" indent="0" algn="just">
              <a:buNone/>
            </a:pPr>
            <a:r>
              <a:rPr lang="it-IT" sz="2800" dirty="0" smtClean="0">
                <a:latin typeface="+mj-lt"/>
              </a:rPr>
              <a:t>-   Disastro ambientale</a:t>
            </a:r>
          </a:p>
          <a:p>
            <a:pPr algn="just">
              <a:buFontTx/>
              <a:buChar char="-"/>
            </a:pPr>
            <a:r>
              <a:rPr lang="it-IT" sz="2800" dirty="0" smtClean="0">
                <a:latin typeface="+mj-lt"/>
              </a:rPr>
              <a:t>Inquinamento ambientale</a:t>
            </a:r>
          </a:p>
          <a:p>
            <a:pPr algn="just">
              <a:buFontTx/>
              <a:buChar char="-"/>
            </a:pPr>
            <a:r>
              <a:rPr lang="it-IT" sz="2800" dirty="0" smtClean="0">
                <a:latin typeface="+mj-lt"/>
              </a:rPr>
              <a:t>Morte </a:t>
            </a:r>
            <a:r>
              <a:rPr lang="it-IT" sz="2800" dirty="0">
                <a:latin typeface="+mj-lt"/>
              </a:rPr>
              <a:t>o lesioni come conseguenza  del  delitto  </a:t>
            </a:r>
            <a:r>
              <a:rPr lang="it-IT" sz="2800" dirty="0" smtClean="0">
                <a:latin typeface="+mj-lt"/>
              </a:rPr>
              <a:t>di inquinamento ambientale</a:t>
            </a:r>
          </a:p>
          <a:p>
            <a:pPr algn="just">
              <a:buFontTx/>
              <a:buChar char="-"/>
            </a:pPr>
            <a:r>
              <a:rPr lang="it-IT" sz="2800" dirty="0" smtClean="0">
                <a:latin typeface="+mj-lt"/>
              </a:rPr>
              <a:t>Impedimento del controllo</a:t>
            </a:r>
          </a:p>
          <a:p>
            <a:pPr algn="just">
              <a:buFontTx/>
              <a:buChar char="-"/>
            </a:pPr>
            <a:r>
              <a:rPr lang="it-IT" sz="2800" dirty="0">
                <a:latin typeface="+mj-lt"/>
              </a:rPr>
              <a:t>Traffico  e  abbandono  di  materiale  ad  </a:t>
            </a:r>
            <a:r>
              <a:rPr lang="it-IT" sz="2800" dirty="0" smtClean="0">
                <a:latin typeface="+mj-lt"/>
              </a:rPr>
              <a:t>alta </a:t>
            </a:r>
            <a:r>
              <a:rPr lang="it-IT" sz="2800" dirty="0" err="1" smtClean="0">
                <a:latin typeface="+mj-lt"/>
              </a:rPr>
              <a:t>radioattivita</a:t>
            </a:r>
            <a:r>
              <a:rPr lang="it-IT" sz="2800" dirty="0" err="1">
                <a:latin typeface="+mj-lt"/>
              </a:rPr>
              <a:t>'</a:t>
            </a:r>
            <a:endParaRPr lang="it-IT" sz="2800" dirty="0" smtClean="0">
              <a:latin typeface="+mj-lt"/>
            </a:endParaRPr>
          </a:p>
          <a:p>
            <a:pPr marL="0" indent="0" algn="just">
              <a:buNone/>
            </a:pPr>
            <a:endParaRPr lang="it-IT" sz="2800" dirty="0">
              <a:latin typeface="+mj-lt"/>
            </a:endParaRPr>
          </a:p>
        </p:txBody>
      </p:sp>
      <p:sp>
        <p:nvSpPr>
          <p:cNvPr id="5" name="Rectangle 2"/>
          <p:cNvSpPr>
            <a:spLocks noChangeArrowheads="1"/>
          </p:cNvSpPr>
          <p:nvPr/>
        </p:nvSpPr>
        <p:spPr bwMode="auto">
          <a:xfrm>
            <a:off x="2753393" y="-161149"/>
            <a:ext cx="3637214" cy="779499"/>
          </a:xfrm>
          <a:prstGeom prst="rect">
            <a:avLst/>
          </a:prstGeom>
          <a:solidFill>
            <a:srgbClr val="F9F8F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317400" rIns="0" bIns="31740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900" b="0" i="0" u="none" strike="noStrike" cap="none" normalizeH="0" baseline="0" dirty="0" err="1" smtClean="0">
                <a:ln>
                  <a:noFill/>
                </a:ln>
                <a:solidFill>
                  <a:srgbClr val="000000"/>
                </a:solidFill>
                <a:effectLst/>
                <a:latin typeface="Arial Unicode MS" panose="020B0604020202020204" pitchFamily="34" charset="-128"/>
              </a:rPr>
              <a:t>orte</a:t>
            </a:r>
            <a:r>
              <a:rPr kumimoji="0" lang="it-IT" altLang="it-IT" sz="900" b="0" i="0" u="none" strike="noStrike" cap="none" normalizeH="0" baseline="0" dirty="0" smtClean="0">
                <a:ln>
                  <a:noFill/>
                </a:ln>
                <a:solidFill>
                  <a:srgbClr val="000000"/>
                </a:solidFill>
                <a:effectLst/>
                <a:latin typeface="Arial Unicode MS" panose="020B0604020202020204" pitchFamily="34" charset="-128"/>
              </a:rPr>
              <a:t> o lesioni come </a:t>
            </a:r>
            <a:r>
              <a:rPr kumimoji="0" lang="it-IT" altLang="it-IT" sz="900" b="0" i="0" u="none" strike="noStrike" cap="none" normalizeH="0" baseline="0" dirty="0" err="1" smtClean="0">
                <a:ln>
                  <a:noFill/>
                </a:ln>
                <a:solidFill>
                  <a:srgbClr val="000000"/>
                </a:solidFill>
                <a:effectLst/>
                <a:latin typeface="Arial Unicode MS" panose="020B0604020202020204" pitchFamily="34" charset="-128"/>
              </a:rPr>
              <a:t>conseguenzadel</a:t>
            </a:r>
            <a:r>
              <a:rPr kumimoji="0" lang="it-IT" altLang="it-IT" sz="900" b="0" i="0" u="none" strike="noStrike" cap="none" normalizeH="0" baseline="0" dirty="0" smtClean="0">
                <a:ln>
                  <a:noFill/>
                </a:ln>
                <a:solidFill>
                  <a:srgbClr val="000000"/>
                </a:solidFill>
                <a:effectLst/>
                <a:latin typeface="Arial Unicode MS" panose="020B0604020202020204" pitchFamily="34" charset="-128"/>
              </a:rPr>
              <a:t> delitto di inquinamento ambientale</a:t>
            </a:r>
            <a:r>
              <a:rPr kumimoji="0" lang="it-IT" altLang="it-IT" sz="500" b="0" i="0" u="none" strike="noStrike" cap="none" normalizeH="0" baseline="0" dirty="0" smtClean="0">
                <a:ln>
                  <a:noFill/>
                </a:ln>
                <a:solidFill>
                  <a:schemeClr val="tx1"/>
                </a:solidFill>
                <a:effectLst/>
              </a:rPr>
              <a:t> </a:t>
            </a:r>
            <a:endParaRPr kumimoji="0" lang="it-IT" altLang="it-IT"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1763189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Diritto </a:t>
            </a:r>
            <a:r>
              <a:rPr lang="it-IT" dirty="0" smtClean="0">
                <a:solidFill>
                  <a:srgbClr val="FF0000"/>
                </a:solidFill>
                <a:effectLst>
                  <a:outerShdw blurRad="38100" dist="38100" dir="2700000" algn="tl">
                    <a:srgbClr val="000000">
                      <a:alpha val="43137"/>
                    </a:srgbClr>
                  </a:outerShdw>
                </a:effectLst>
              </a:rPr>
              <a:t>dell’Ambiente:</a:t>
            </a:r>
            <a:endParaRPr lang="it-IT" dirty="0"/>
          </a:p>
        </p:txBody>
      </p:sp>
      <p:sp>
        <p:nvSpPr>
          <p:cNvPr id="3" name="Segnaposto contenuto 2"/>
          <p:cNvSpPr>
            <a:spLocks noGrp="1"/>
          </p:cNvSpPr>
          <p:nvPr>
            <p:ph idx="1"/>
          </p:nvPr>
        </p:nvSpPr>
        <p:spPr>
          <a:xfrm>
            <a:off x="457200" y="1600200"/>
            <a:ext cx="8229600" cy="4925144"/>
          </a:xfrm>
        </p:spPr>
        <p:txBody>
          <a:bodyPr>
            <a:normAutofit/>
          </a:bodyPr>
          <a:lstStyle/>
          <a:p>
            <a:pPr>
              <a:buFont typeface="Wingdings" panose="05000000000000000000" pitchFamily="2" charset="2"/>
              <a:buChar char="Ø"/>
            </a:pPr>
            <a:r>
              <a:rPr lang="it-IT" sz="4000" dirty="0" smtClean="0"/>
              <a:t>Nozione di ambiente</a:t>
            </a:r>
          </a:p>
          <a:p>
            <a:pPr>
              <a:buFont typeface="Wingdings" panose="05000000000000000000" pitchFamily="2" charset="2"/>
              <a:buChar char="Ø"/>
            </a:pPr>
            <a:r>
              <a:rPr lang="it-IT" sz="4000" dirty="0" smtClean="0"/>
              <a:t>Ambiente e Costituzione</a:t>
            </a:r>
          </a:p>
          <a:p>
            <a:pPr marL="0" indent="0">
              <a:buNone/>
            </a:pPr>
            <a:endParaRPr lang="it-IT" dirty="0"/>
          </a:p>
        </p:txBody>
      </p:sp>
    </p:spTree>
    <p:extLst>
      <p:ext uri="{BB962C8B-B14F-4D97-AF65-F5344CB8AC3E}">
        <p14:creationId xmlns:p14="http://schemas.microsoft.com/office/powerpoint/2010/main" val="153614489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solidFill>
                  <a:srgbClr val="FF0000"/>
                </a:solidFill>
                <a:effectLst>
                  <a:outerShdw blurRad="38100" dist="38100" dir="2700000" algn="tl">
                    <a:srgbClr val="000000">
                      <a:alpha val="43137"/>
                    </a:srgbClr>
                  </a:outerShdw>
                </a:effectLst>
              </a:rPr>
              <a:t>Nozione </a:t>
            </a:r>
            <a:r>
              <a:rPr lang="it-IT" u="sng" dirty="0" smtClean="0">
                <a:solidFill>
                  <a:srgbClr val="FF0000"/>
                </a:solidFill>
                <a:effectLst>
                  <a:outerShdw blurRad="38100" dist="38100" dir="2700000" algn="tl">
                    <a:srgbClr val="000000">
                      <a:alpha val="43137"/>
                    </a:srgbClr>
                  </a:outerShdw>
                </a:effectLst>
              </a:rPr>
              <a:t>polivalente</a:t>
            </a:r>
            <a:r>
              <a:rPr lang="it-IT" dirty="0" smtClean="0">
                <a:solidFill>
                  <a:srgbClr val="FF0000"/>
                </a:solidFill>
                <a:effectLst>
                  <a:outerShdw blurRad="38100" dist="38100" dir="2700000" algn="tl">
                    <a:srgbClr val="000000">
                      <a:alpha val="43137"/>
                    </a:srgbClr>
                  </a:outerShdw>
                </a:effectLst>
              </a:rPr>
              <a:t> di Ambiente:</a:t>
            </a:r>
            <a:endParaRPr lang="it-IT" dirty="0"/>
          </a:p>
        </p:txBody>
      </p:sp>
      <p:sp>
        <p:nvSpPr>
          <p:cNvPr id="3" name="Segnaposto contenuto 2"/>
          <p:cNvSpPr>
            <a:spLocks noGrp="1"/>
          </p:cNvSpPr>
          <p:nvPr>
            <p:ph idx="1"/>
          </p:nvPr>
        </p:nvSpPr>
        <p:spPr>
          <a:xfrm>
            <a:off x="457200" y="1600200"/>
            <a:ext cx="8229600" cy="4925144"/>
          </a:xfrm>
        </p:spPr>
        <p:txBody>
          <a:bodyPr>
            <a:normAutofit fontScale="92500" lnSpcReduction="20000"/>
          </a:bodyPr>
          <a:lstStyle/>
          <a:p>
            <a:pPr marL="0" indent="0" algn="just">
              <a:buNone/>
            </a:pPr>
            <a:r>
              <a:rPr lang="it-IT" dirty="0"/>
              <a:t>Il termine “ambiente” non identifica né una materia né </a:t>
            </a:r>
            <a:r>
              <a:rPr lang="it-IT" dirty="0" smtClean="0"/>
              <a:t>un concetto </a:t>
            </a:r>
            <a:r>
              <a:rPr lang="it-IT" dirty="0"/>
              <a:t>giuridico, economico o sociologico, ma solo </a:t>
            </a:r>
            <a:r>
              <a:rPr lang="it-IT" dirty="0" smtClean="0"/>
              <a:t>una “</a:t>
            </a:r>
            <a:r>
              <a:rPr lang="it-IT" dirty="0"/>
              <a:t>sintesi verbale</a:t>
            </a:r>
            <a:r>
              <a:rPr lang="it-IT" dirty="0" smtClean="0"/>
              <a:t>”.</a:t>
            </a:r>
          </a:p>
          <a:p>
            <a:pPr marL="0" indent="0" algn="just">
              <a:buNone/>
            </a:pPr>
            <a:endParaRPr lang="it-IT" dirty="0"/>
          </a:p>
          <a:p>
            <a:pPr marL="0" indent="0" algn="just">
              <a:buNone/>
            </a:pPr>
            <a:r>
              <a:rPr lang="it-IT" dirty="0"/>
              <a:t>Di conseguenza si nega al termine “ambiente” il </a:t>
            </a:r>
            <a:r>
              <a:rPr lang="it-IT" dirty="0" smtClean="0"/>
              <a:t>carattere di </a:t>
            </a:r>
            <a:r>
              <a:rPr lang="it-IT" dirty="0"/>
              <a:t>materia a sé stante e si ricollega, situazione </a:t>
            </a:r>
            <a:r>
              <a:rPr lang="it-IT" dirty="0" smtClean="0"/>
              <a:t>per situazione</a:t>
            </a:r>
            <a:r>
              <a:rPr lang="it-IT" dirty="0"/>
              <a:t>, con altre materie quali per esempio:</a:t>
            </a:r>
          </a:p>
          <a:p>
            <a:pPr marL="0" indent="0" algn="just">
              <a:buNone/>
            </a:pPr>
            <a:r>
              <a:rPr lang="it-IT" dirty="0"/>
              <a:t>• assistenza sanitaria,</a:t>
            </a:r>
          </a:p>
          <a:p>
            <a:pPr marL="0" indent="0" algn="just">
              <a:buNone/>
            </a:pPr>
            <a:r>
              <a:rPr lang="it-IT" dirty="0"/>
              <a:t>• lavori pubblici,</a:t>
            </a:r>
          </a:p>
          <a:p>
            <a:pPr marL="0" indent="0" algn="just">
              <a:buNone/>
            </a:pPr>
            <a:r>
              <a:rPr lang="it-IT" dirty="0"/>
              <a:t>• urbanistica.</a:t>
            </a:r>
          </a:p>
        </p:txBody>
      </p:sp>
    </p:spTree>
    <p:extLst>
      <p:ext uri="{BB962C8B-B14F-4D97-AF65-F5344CB8AC3E}">
        <p14:creationId xmlns:p14="http://schemas.microsoft.com/office/powerpoint/2010/main" val="49865554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solidFill>
                  <a:srgbClr val="FF0000"/>
                </a:solidFill>
                <a:effectLst>
                  <a:outerShdw blurRad="38100" dist="38100" dir="2700000" algn="tl">
                    <a:srgbClr val="000000">
                      <a:alpha val="43137"/>
                    </a:srgbClr>
                  </a:outerShdw>
                </a:effectLst>
              </a:rPr>
              <a:t>Nozione </a:t>
            </a:r>
            <a:r>
              <a:rPr lang="it-IT" u="sng" dirty="0" smtClean="0">
                <a:solidFill>
                  <a:srgbClr val="FF0000"/>
                </a:solidFill>
                <a:effectLst>
                  <a:outerShdw blurRad="38100" dist="38100" dir="2700000" algn="tl">
                    <a:srgbClr val="000000">
                      <a:alpha val="43137"/>
                    </a:srgbClr>
                  </a:outerShdw>
                </a:effectLst>
              </a:rPr>
              <a:t>polivalente</a:t>
            </a:r>
            <a:r>
              <a:rPr lang="it-IT" dirty="0" smtClean="0">
                <a:solidFill>
                  <a:srgbClr val="FF0000"/>
                </a:solidFill>
                <a:effectLst>
                  <a:outerShdw blurRad="38100" dist="38100" dir="2700000" algn="tl">
                    <a:srgbClr val="000000">
                      <a:alpha val="43137"/>
                    </a:srgbClr>
                  </a:outerShdw>
                </a:effectLst>
              </a:rPr>
              <a:t> di Ambiente:</a:t>
            </a:r>
            <a:endParaRPr lang="it-IT" dirty="0"/>
          </a:p>
        </p:txBody>
      </p:sp>
      <p:sp>
        <p:nvSpPr>
          <p:cNvPr id="3" name="Segnaposto contenuto 2"/>
          <p:cNvSpPr>
            <a:spLocks noGrp="1"/>
          </p:cNvSpPr>
          <p:nvPr>
            <p:ph idx="1"/>
          </p:nvPr>
        </p:nvSpPr>
        <p:spPr>
          <a:xfrm>
            <a:off x="457200" y="1600200"/>
            <a:ext cx="8229600" cy="4925144"/>
          </a:xfrm>
        </p:spPr>
        <p:txBody>
          <a:bodyPr>
            <a:normAutofit/>
          </a:bodyPr>
          <a:lstStyle/>
          <a:p>
            <a:pPr marL="0" indent="0" algn="just">
              <a:buNone/>
            </a:pPr>
            <a:r>
              <a:rPr lang="it-IT" dirty="0"/>
              <a:t>Nozione </a:t>
            </a:r>
            <a:r>
              <a:rPr lang="it-IT" dirty="0" smtClean="0"/>
              <a:t>polivalente di </a:t>
            </a:r>
            <a:r>
              <a:rPr lang="it-IT" dirty="0"/>
              <a:t>ambiente riconducibile a tre gruppi di </a:t>
            </a:r>
            <a:r>
              <a:rPr lang="it-IT" dirty="0" smtClean="0"/>
              <a:t>istituti giuridici </a:t>
            </a:r>
            <a:r>
              <a:rPr lang="it-IT" dirty="0"/>
              <a:t>distinti:</a:t>
            </a:r>
          </a:p>
          <a:p>
            <a:pPr marL="0" indent="0" algn="just">
              <a:buNone/>
            </a:pPr>
            <a:r>
              <a:rPr lang="it-IT" dirty="0"/>
              <a:t>1. la tutela delle bellezze paesistiche e quindi </a:t>
            </a:r>
            <a:r>
              <a:rPr lang="it-IT" dirty="0" smtClean="0"/>
              <a:t>un’attività culturale</a:t>
            </a:r>
            <a:r>
              <a:rPr lang="it-IT" dirty="0"/>
              <a:t>;</a:t>
            </a:r>
          </a:p>
          <a:p>
            <a:pPr marL="0" indent="0" algn="just">
              <a:buNone/>
            </a:pPr>
            <a:r>
              <a:rPr lang="it-IT" dirty="0"/>
              <a:t>2. la qualità della vita e quindi la lotta contro gli</a:t>
            </a:r>
          </a:p>
          <a:p>
            <a:pPr marL="0" indent="0" algn="just">
              <a:buNone/>
            </a:pPr>
            <a:r>
              <a:rPr lang="it-IT" dirty="0"/>
              <a:t>inquinamenti;</a:t>
            </a:r>
          </a:p>
          <a:p>
            <a:pPr marL="0" indent="0" algn="just">
              <a:buNone/>
            </a:pPr>
            <a:r>
              <a:rPr lang="it-IT" dirty="0"/>
              <a:t>3. il governo del territorio e quindi l’attività urbanistica.</a:t>
            </a:r>
          </a:p>
        </p:txBody>
      </p:sp>
    </p:spTree>
    <p:extLst>
      <p:ext uri="{BB962C8B-B14F-4D97-AF65-F5344CB8AC3E}">
        <p14:creationId xmlns:p14="http://schemas.microsoft.com/office/powerpoint/2010/main" val="384671655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solidFill>
                  <a:srgbClr val="FF0000"/>
                </a:solidFill>
                <a:effectLst>
                  <a:outerShdw blurRad="38100" dist="38100" dir="2700000" algn="tl">
                    <a:srgbClr val="000000">
                      <a:alpha val="43137"/>
                    </a:srgbClr>
                  </a:outerShdw>
                </a:effectLst>
              </a:rPr>
              <a:t>Nozione </a:t>
            </a:r>
            <a:r>
              <a:rPr lang="it-IT" u="sng" dirty="0" smtClean="0">
                <a:solidFill>
                  <a:srgbClr val="FF0000"/>
                </a:solidFill>
                <a:effectLst>
                  <a:outerShdw blurRad="38100" dist="38100" dir="2700000" algn="tl">
                    <a:srgbClr val="000000">
                      <a:alpha val="43137"/>
                    </a:srgbClr>
                  </a:outerShdw>
                </a:effectLst>
              </a:rPr>
              <a:t>unitaria</a:t>
            </a:r>
            <a:r>
              <a:rPr lang="it-IT" dirty="0" smtClean="0">
                <a:solidFill>
                  <a:srgbClr val="FF0000"/>
                </a:solidFill>
                <a:effectLst>
                  <a:outerShdw blurRad="38100" dist="38100" dir="2700000" algn="tl">
                    <a:srgbClr val="000000">
                      <a:alpha val="43137"/>
                    </a:srgbClr>
                  </a:outerShdw>
                </a:effectLst>
              </a:rPr>
              <a:t> di Ambiente</a:t>
            </a:r>
            <a:endParaRPr lang="it-IT" dirty="0"/>
          </a:p>
        </p:txBody>
      </p:sp>
      <p:sp>
        <p:nvSpPr>
          <p:cNvPr id="3" name="Segnaposto contenuto 2"/>
          <p:cNvSpPr>
            <a:spLocks noGrp="1"/>
          </p:cNvSpPr>
          <p:nvPr>
            <p:ph idx="1"/>
          </p:nvPr>
        </p:nvSpPr>
        <p:spPr>
          <a:xfrm>
            <a:off x="457200" y="1600200"/>
            <a:ext cx="8229600" cy="4925144"/>
          </a:xfrm>
        </p:spPr>
        <p:txBody>
          <a:bodyPr>
            <a:normAutofit fontScale="85000" lnSpcReduction="10000"/>
          </a:bodyPr>
          <a:lstStyle/>
          <a:p>
            <a:pPr marL="0" indent="0" algn="just">
              <a:buNone/>
            </a:pPr>
            <a:r>
              <a:rPr lang="it-IT" dirty="0"/>
              <a:t>Individua nell’ambiente un fenomeno giuridico unitario</a:t>
            </a:r>
            <a:r>
              <a:rPr lang="it-IT" dirty="0" smtClean="0"/>
              <a:t>, tutelato </a:t>
            </a:r>
            <a:r>
              <a:rPr lang="it-IT" dirty="0"/>
              <a:t>direttamente dall’ordinamento e non solo per le </a:t>
            </a:r>
            <a:r>
              <a:rPr lang="it-IT" dirty="0" smtClean="0"/>
              <a:t>sue utilità </a:t>
            </a:r>
            <a:r>
              <a:rPr lang="it-IT" dirty="0"/>
              <a:t>o per gli effetti indotti da attività umane</a:t>
            </a:r>
            <a:r>
              <a:rPr lang="it-IT" dirty="0" smtClean="0"/>
              <a:t>.</a:t>
            </a:r>
          </a:p>
          <a:p>
            <a:pPr marL="0" indent="0" algn="just">
              <a:buNone/>
            </a:pPr>
            <a:endParaRPr lang="it-IT" dirty="0"/>
          </a:p>
          <a:p>
            <a:pPr marL="0" indent="0" algn="just">
              <a:buNone/>
            </a:pPr>
            <a:r>
              <a:rPr lang="it-IT" dirty="0"/>
              <a:t>Il momento unificante è </a:t>
            </a:r>
            <a:r>
              <a:rPr lang="it-IT" dirty="0">
                <a:solidFill>
                  <a:srgbClr val="FF0000"/>
                </a:solidFill>
                <a:effectLst>
                  <a:outerShdw blurRad="38100" dist="38100" dir="2700000" algn="tl">
                    <a:srgbClr val="000000">
                      <a:alpha val="43137"/>
                    </a:srgbClr>
                  </a:outerShdw>
                </a:effectLst>
              </a:rPr>
              <a:t>il diritto a un ambiente di </a:t>
            </a:r>
            <a:r>
              <a:rPr lang="it-IT" dirty="0" smtClean="0">
                <a:solidFill>
                  <a:srgbClr val="FF0000"/>
                </a:solidFill>
                <a:effectLst>
                  <a:outerShdw blurRad="38100" dist="38100" dir="2700000" algn="tl">
                    <a:srgbClr val="000000">
                      <a:alpha val="43137"/>
                    </a:srgbClr>
                  </a:outerShdw>
                </a:effectLst>
              </a:rPr>
              <a:t>vita salubre</a:t>
            </a:r>
            <a:r>
              <a:rPr lang="it-IT" dirty="0"/>
              <a:t>; diritto che spetta a ogni soggetto </a:t>
            </a:r>
            <a:r>
              <a:rPr lang="it-IT" dirty="0" smtClean="0"/>
              <a:t>dell’ordinamento in </a:t>
            </a:r>
            <a:r>
              <a:rPr lang="it-IT" dirty="0"/>
              <a:t>forza dell’art. 32, I</a:t>
            </a:r>
            <a:r>
              <a:rPr lang="it-IT" dirty="0" smtClean="0"/>
              <a:t>° comma </a:t>
            </a:r>
            <a:r>
              <a:rPr lang="it-IT" dirty="0" err="1"/>
              <a:t>Cost</a:t>
            </a:r>
            <a:r>
              <a:rPr lang="it-IT" dirty="0"/>
              <a:t>.</a:t>
            </a:r>
          </a:p>
          <a:p>
            <a:pPr marL="0" indent="0" algn="just">
              <a:buNone/>
            </a:pPr>
            <a:endParaRPr lang="it-IT" dirty="0" smtClean="0"/>
          </a:p>
          <a:p>
            <a:pPr marL="0" indent="0" algn="just">
              <a:buNone/>
            </a:pPr>
            <a:r>
              <a:rPr lang="it-IT" dirty="0" smtClean="0"/>
              <a:t>Trattasi </a:t>
            </a:r>
            <a:r>
              <a:rPr lang="it-IT" dirty="0"/>
              <a:t>di diritto soggettivo da ascrivere alla categoria </a:t>
            </a:r>
            <a:r>
              <a:rPr lang="it-IT" dirty="0" smtClean="0"/>
              <a:t>dei diritti </a:t>
            </a:r>
            <a:r>
              <a:rPr lang="it-IT" dirty="0"/>
              <a:t>della personalità e, come tale, indisponibile anche </a:t>
            </a:r>
            <a:r>
              <a:rPr lang="it-IT" dirty="0" smtClean="0"/>
              <a:t>da parte </a:t>
            </a:r>
            <a:r>
              <a:rPr lang="it-IT" dirty="0"/>
              <a:t>dei pubblici poteri che agiscono per la cura </a:t>
            </a:r>
            <a:r>
              <a:rPr lang="it-IT" dirty="0" smtClean="0"/>
              <a:t>d’interessi generali </a:t>
            </a:r>
            <a:r>
              <a:rPr lang="it-IT" dirty="0"/>
              <a:t>della collettività.</a:t>
            </a:r>
          </a:p>
        </p:txBody>
      </p:sp>
    </p:spTree>
    <p:extLst>
      <p:ext uri="{BB962C8B-B14F-4D97-AF65-F5344CB8AC3E}">
        <p14:creationId xmlns:p14="http://schemas.microsoft.com/office/powerpoint/2010/main" val="334076162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solidFill>
                  <a:srgbClr val="FF0000"/>
                </a:solidFill>
                <a:effectLst>
                  <a:outerShdw blurRad="38100" dist="38100" dir="2700000" algn="tl">
                    <a:srgbClr val="000000">
                      <a:alpha val="43137"/>
                    </a:srgbClr>
                  </a:outerShdw>
                </a:effectLst>
              </a:rPr>
              <a:t>Nozione unitaria di Ambiente:</a:t>
            </a:r>
            <a:endParaRPr lang="it-IT" dirty="0"/>
          </a:p>
        </p:txBody>
      </p:sp>
      <p:sp>
        <p:nvSpPr>
          <p:cNvPr id="3" name="Segnaposto contenuto 2"/>
          <p:cNvSpPr>
            <a:spLocks noGrp="1"/>
          </p:cNvSpPr>
          <p:nvPr>
            <p:ph idx="1"/>
          </p:nvPr>
        </p:nvSpPr>
        <p:spPr>
          <a:xfrm>
            <a:off x="457200" y="1600200"/>
            <a:ext cx="8229600" cy="4925144"/>
          </a:xfrm>
        </p:spPr>
        <p:txBody>
          <a:bodyPr>
            <a:normAutofit/>
          </a:bodyPr>
          <a:lstStyle/>
          <a:p>
            <a:pPr marL="0" indent="0" algn="just">
              <a:buNone/>
            </a:pPr>
            <a:r>
              <a:rPr lang="it-IT" dirty="0"/>
              <a:t>La Corte Costituzionale ha contribuito </a:t>
            </a:r>
            <a:r>
              <a:rPr lang="it-IT" dirty="0" smtClean="0"/>
              <a:t>significativamente all’individuazione dei connotati </a:t>
            </a:r>
            <a:r>
              <a:rPr lang="it-IT" dirty="0"/>
              <a:t>caratterizzanti la nozione </a:t>
            </a:r>
            <a:r>
              <a:rPr lang="it-IT" dirty="0" smtClean="0"/>
              <a:t>di ambiente</a:t>
            </a:r>
            <a:r>
              <a:rPr lang="it-IT" dirty="0"/>
              <a:t>.</a:t>
            </a:r>
          </a:p>
          <a:p>
            <a:pPr marL="0" indent="0" algn="just">
              <a:buNone/>
            </a:pPr>
            <a:r>
              <a:rPr lang="it-IT" dirty="0"/>
              <a:t>Facendo riferimento ai precetti degli artt. 9 e 32 della </a:t>
            </a:r>
            <a:r>
              <a:rPr lang="it-IT" dirty="0" err="1"/>
              <a:t>Cost</a:t>
            </a:r>
            <a:r>
              <a:rPr lang="it-IT" dirty="0" smtClean="0"/>
              <a:t>. ha </a:t>
            </a:r>
            <a:r>
              <a:rPr lang="it-IT" dirty="0"/>
              <a:t>interpretato in modo evolutivo tali principi secondo </a:t>
            </a:r>
            <a:r>
              <a:rPr lang="it-IT" dirty="0" smtClean="0"/>
              <a:t>una </a:t>
            </a:r>
            <a:r>
              <a:rPr lang="it-IT" b="1" dirty="0" smtClean="0"/>
              <a:t>concezione </a:t>
            </a:r>
            <a:r>
              <a:rPr lang="it-IT" b="1" dirty="0"/>
              <a:t>unitaria di ambiente, sia in senso </a:t>
            </a:r>
            <a:r>
              <a:rPr lang="it-IT" b="1" dirty="0" smtClean="0"/>
              <a:t>oggettivo </a:t>
            </a:r>
            <a:r>
              <a:rPr lang="it-IT" dirty="0" smtClean="0"/>
              <a:t>(</a:t>
            </a:r>
            <a:r>
              <a:rPr lang="it-IT" dirty="0"/>
              <a:t>come bene giuridico), </a:t>
            </a:r>
            <a:r>
              <a:rPr lang="it-IT" b="1" dirty="0"/>
              <a:t>sia in senso soggettivo </a:t>
            </a:r>
            <a:r>
              <a:rPr lang="it-IT" dirty="0"/>
              <a:t>(</a:t>
            </a:r>
            <a:r>
              <a:rPr lang="it-IT" dirty="0" smtClean="0"/>
              <a:t>come diritto </a:t>
            </a:r>
            <a:r>
              <a:rPr lang="it-IT" dirty="0"/>
              <a:t>fondamentale della persona).</a:t>
            </a:r>
          </a:p>
        </p:txBody>
      </p:sp>
    </p:spTree>
    <p:extLst>
      <p:ext uri="{BB962C8B-B14F-4D97-AF65-F5344CB8AC3E}">
        <p14:creationId xmlns:p14="http://schemas.microsoft.com/office/powerpoint/2010/main" val="31581964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Nozione unitaria di ambiente: Corte </a:t>
            </a:r>
            <a:r>
              <a:rPr lang="it-IT" dirty="0" err="1" smtClean="0">
                <a:solidFill>
                  <a:srgbClr val="FF0000"/>
                </a:solidFill>
                <a:effectLst>
                  <a:outerShdw blurRad="38100" dist="38100" dir="2700000" algn="tl">
                    <a:srgbClr val="000000">
                      <a:alpha val="43137"/>
                    </a:srgbClr>
                  </a:outerShdw>
                </a:effectLst>
              </a:rPr>
              <a:t>Cost</a:t>
            </a:r>
            <a:r>
              <a:rPr lang="it-IT" dirty="0" smtClean="0">
                <a:solidFill>
                  <a:srgbClr val="FF0000"/>
                </a:solidFill>
                <a:effectLst>
                  <a:outerShdw blurRad="38100" dist="38100" dir="2700000" algn="tl">
                    <a:srgbClr val="000000">
                      <a:alpha val="43137"/>
                    </a:srgbClr>
                  </a:outerShdw>
                </a:effectLst>
              </a:rPr>
              <a:t>. </a:t>
            </a:r>
            <a:r>
              <a:rPr lang="it-IT" dirty="0" err="1" smtClean="0">
                <a:solidFill>
                  <a:srgbClr val="FF0000"/>
                </a:solidFill>
                <a:effectLst>
                  <a:outerShdw blurRad="38100" dist="38100" dir="2700000" algn="tl">
                    <a:srgbClr val="000000">
                      <a:alpha val="43137"/>
                    </a:srgbClr>
                  </a:outerShdw>
                </a:effectLst>
              </a:rPr>
              <a:t>sent</a:t>
            </a:r>
            <a:r>
              <a:rPr lang="it-IT" dirty="0" smtClean="0">
                <a:solidFill>
                  <a:srgbClr val="FF0000"/>
                </a:solidFill>
                <a:effectLst>
                  <a:outerShdw blurRad="38100" dist="38100" dir="2700000" algn="tl">
                    <a:srgbClr val="000000">
                      <a:alpha val="43137"/>
                    </a:srgbClr>
                  </a:outerShdw>
                </a:effectLst>
              </a:rPr>
              <a:t>. N. 210/1987</a:t>
            </a:r>
            <a:endParaRPr lang="it-IT" dirty="0"/>
          </a:p>
        </p:txBody>
      </p:sp>
      <p:sp>
        <p:nvSpPr>
          <p:cNvPr id="3" name="Segnaposto contenuto 2"/>
          <p:cNvSpPr>
            <a:spLocks noGrp="1"/>
          </p:cNvSpPr>
          <p:nvPr>
            <p:ph idx="1"/>
          </p:nvPr>
        </p:nvSpPr>
        <p:spPr>
          <a:xfrm>
            <a:off x="457200" y="1600200"/>
            <a:ext cx="8229600" cy="4925144"/>
          </a:xfrm>
        </p:spPr>
        <p:txBody>
          <a:bodyPr>
            <a:normAutofit fontScale="92500" lnSpcReduction="10000"/>
          </a:bodyPr>
          <a:lstStyle/>
          <a:p>
            <a:pPr marL="0" indent="0" algn="just">
              <a:buNone/>
            </a:pPr>
            <a:r>
              <a:rPr lang="it-IT" dirty="0"/>
              <a:t>La Corte Costituzionale ha affermato che</a:t>
            </a:r>
            <a:r>
              <a:rPr lang="it-IT" dirty="0" smtClean="0"/>
              <a:t>:</a:t>
            </a:r>
          </a:p>
          <a:p>
            <a:pPr marL="0" indent="0" algn="just">
              <a:buNone/>
            </a:pPr>
            <a:endParaRPr lang="it-IT" dirty="0"/>
          </a:p>
          <a:p>
            <a:pPr marL="0" indent="0" algn="just">
              <a:buNone/>
            </a:pPr>
            <a:r>
              <a:rPr lang="it-IT" i="1" dirty="0"/>
              <a:t>“…va riconosciuto lo sforzo in atto di dare </a:t>
            </a:r>
            <a:r>
              <a:rPr lang="it-IT" i="1" dirty="0" smtClean="0"/>
              <a:t>un riconoscimento </a:t>
            </a:r>
            <a:r>
              <a:rPr lang="it-IT" i="1" dirty="0"/>
              <a:t>specifico alla salvaguardia </a:t>
            </a:r>
            <a:r>
              <a:rPr lang="it-IT" i="1" dirty="0" smtClean="0"/>
              <a:t>dell’ambiente come </a:t>
            </a:r>
            <a:r>
              <a:rPr lang="it-IT" i="1" dirty="0"/>
              <a:t>diritto della persona e interesse fondamentale </a:t>
            </a:r>
            <a:r>
              <a:rPr lang="it-IT" i="1" dirty="0" smtClean="0"/>
              <a:t>della collettività </a:t>
            </a:r>
            <a:r>
              <a:rPr lang="it-IT" i="1" dirty="0"/>
              <a:t>e di creare istituti giuridici per la loro protezione.</a:t>
            </a:r>
          </a:p>
          <a:p>
            <a:pPr marL="0" indent="0" algn="just">
              <a:buNone/>
            </a:pPr>
            <a:r>
              <a:rPr lang="it-IT" i="1" dirty="0"/>
              <a:t>Si tende, cioè, ad una concezione unitaria del </a:t>
            </a:r>
            <a:r>
              <a:rPr lang="it-IT" i="1" dirty="0" smtClean="0"/>
              <a:t>bene ambientale</a:t>
            </a:r>
            <a:r>
              <a:rPr lang="it-IT" i="1" dirty="0"/>
              <a:t>, comprensiva di tutte le risorse naturali </a:t>
            </a:r>
            <a:r>
              <a:rPr lang="it-IT" i="1" dirty="0" smtClean="0"/>
              <a:t>e culturali</a:t>
            </a:r>
            <a:r>
              <a:rPr lang="it-IT" i="1" dirty="0"/>
              <a:t>.”</a:t>
            </a:r>
            <a:endParaRPr lang="it-IT" dirty="0"/>
          </a:p>
        </p:txBody>
      </p:sp>
    </p:spTree>
    <p:extLst>
      <p:ext uri="{BB962C8B-B14F-4D97-AF65-F5344CB8AC3E}">
        <p14:creationId xmlns:p14="http://schemas.microsoft.com/office/powerpoint/2010/main" val="179836675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Nozione unitaria di ambiente: Corte </a:t>
            </a:r>
            <a:r>
              <a:rPr lang="it-IT" dirty="0" err="1">
                <a:solidFill>
                  <a:srgbClr val="FF0000"/>
                </a:solidFill>
                <a:effectLst>
                  <a:outerShdw blurRad="38100" dist="38100" dir="2700000" algn="tl">
                    <a:srgbClr val="000000">
                      <a:alpha val="43137"/>
                    </a:srgbClr>
                  </a:outerShdw>
                </a:effectLst>
              </a:rPr>
              <a:t>Cost</a:t>
            </a:r>
            <a:r>
              <a:rPr lang="it-IT" dirty="0">
                <a:solidFill>
                  <a:srgbClr val="FF0000"/>
                </a:solidFill>
                <a:effectLst>
                  <a:outerShdw blurRad="38100" dist="38100" dir="2700000" algn="tl">
                    <a:srgbClr val="000000">
                      <a:alpha val="43137"/>
                    </a:srgbClr>
                  </a:outerShdw>
                </a:effectLst>
              </a:rPr>
              <a:t>. </a:t>
            </a:r>
            <a:r>
              <a:rPr lang="it-IT" dirty="0" err="1">
                <a:solidFill>
                  <a:srgbClr val="FF0000"/>
                </a:solidFill>
                <a:effectLst>
                  <a:outerShdw blurRad="38100" dist="38100" dir="2700000" algn="tl">
                    <a:srgbClr val="000000">
                      <a:alpha val="43137"/>
                    </a:srgbClr>
                  </a:outerShdw>
                </a:effectLst>
              </a:rPr>
              <a:t>sent</a:t>
            </a:r>
            <a:r>
              <a:rPr lang="it-IT" dirty="0">
                <a:solidFill>
                  <a:srgbClr val="FF0000"/>
                </a:solidFill>
                <a:effectLst>
                  <a:outerShdw blurRad="38100" dist="38100" dir="2700000" algn="tl">
                    <a:srgbClr val="000000">
                      <a:alpha val="43137"/>
                    </a:srgbClr>
                  </a:outerShdw>
                </a:effectLst>
              </a:rPr>
              <a:t>. N. </a:t>
            </a:r>
            <a:r>
              <a:rPr lang="it-IT" dirty="0" smtClean="0">
                <a:solidFill>
                  <a:srgbClr val="FF0000"/>
                </a:solidFill>
                <a:effectLst>
                  <a:outerShdw blurRad="38100" dist="38100" dir="2700000" algn="tl">
                    <a:srgbClr val="000000">
                      <a:alpha val="43137"/>
                    </a:srgbClr>
                  </a:outerShdw>
                </a:effectLst>
              </a:rPr>
              <a:t>641/1987</a:t>
            </a:r>
            <a:endParaRPr lang="it-IT" dirty="0"/>
          </a:p>
        </p:txBody>
      </p:sp>
      <p:sp>
        <p:nvSpPr>
          <p:cNvPr id="3" name="Segnaposto contenuto 2"/>
          <p:cNvSpPr>
            <a:spLocks noGrp="1"/>
          </p:cNvSpPr>
          <p:nvPr>
            <p:ph idx="1"/>
          </p:nvPr>
        </p:nvSpPr>
        <p:spPr>
          <a:xfrm>
            <a:off x="457200" y="1600200"/>
            <a:ext cx="8229600" cy="4925144"/>
          </a:xfrm>
        </p:spPr>
        <p:txBody>
          <a:bodyPr>
            <a:normAutofit fontScale="85000" lnSpcReduction="10000"/>
          </a:bodyPr>
          <a:lstStyle/>
          <a:p>
            <a:pPr marL="0" indent="0" algn="just">
              <a:buNone/>
            </a:pPr>
            <a:r>
              <a:rPr lang="it-IT" dirty="0"/>
              <a:t>In questa sentenza la Corte esprimeva la convinzione che:</a:t>
            </a:r>
          </a:p>
          <a:p>
            <a:pPr marL="0" indent="0" algn="just">
              <a:buNone/>
            </a:pPr>
            <a:r>
              <a:rPr lang="it-IT" i="1" dirty="0" smtClean="0"/>
              <a:t>“</a:t>
            </a:r>
            <a:r>
              <a:rPr lang="it-IT" altLang="it-IT" i="1" dirty="0"/>
              <a:t>L’ambiente è stato considerato un bene immateriale unitario sebbene a varie componenti, ciascuna delle quali può anche costituire, isolatamente e separatamente, oggetto di cura e di tutela; </a:t>
            </a:r>
            <a:r>
              <a:rPr lang="it-IT" altLang="it-IT" i="1" dirty="0">
                <a:effectLst>
                  <a:outerShdw blurRad="38100" dist="38100" dir="2700000" algn="tl">
                    <a:srgbClr val="000000">
                      <a:alpha val="43137"/>
                    </a:srgbClr>
                  </a:outerShdw>
                </a:effectLst>
              </a:rPr>
              <a:t>ma tutte, nell’insieme, sono riconducibili a unità</a:t>
            </a:r>
            <a:r>
              <a:rPr lang="it-IT" altLang="it-IT" i="1" dirty="0"/>
              <a:t>. </a:t>
            </a:r>
            <a:r>
              <a:rPr lang="it-IT" i="1" dirty="0" smtClean="0"/>
              <a:t>Il </a:t>
            </a:r>
            <a:r>
              <a:rPr lang="it-IT" i="1" dirty="0"/>
              <a:t>fatto che l’</a:t>
            </a:r>
            <a:r>
              <a:rPr lang="it-IT" b="1" i="1" dirty="0"/>
              <a:t>ambiente </a:t>
            </a:r>
            <a:r>
              <a:rPr lang="it-IT" i="1" dirty="0"/>
              <a:t>possa essere fruibile in varie </a:t>
            </a:r>
            <a:r>
              <a:rPr lang="it-IT" i="1" dirty="0" smtClean="0"/>
              <a:t>forme e </a:t>
            </a:r>
            <a:r>
              <a:rPr lang="it-IT" i="1" dirty="0"/>
              <a:t>differenti ruoli, così come possa essere oggetto di </a:t>
            </a:r>
            <a:r>
              <a:rPr lang="it-IT" i="1" dirty="0" smtClean="0"/>
              <a:t>varie norme </a:t>
            </a:r>
            <a:r>
              <a:rPr lang="it-IT" i="1" dirty="0"/>
              <a:t>che assicurano la tutela dei vari profili in cui </a:t>
            </a:r>
            <a:r>
              <a:rPr lang="it-IT" i="1" dirty="0" smtClean="0"/>
              <a:t>si estrinseca</a:t>
            </a:r>
            <a:r>
              <a:rPr lang="it-IT" i="1" dirty="0"/>
              <a:t>, non fa venir meno e non intacca la sua natura </a:t>
            </a:r>
            <a:r>
              <a:rPr lang="it-IT" i="1" dirty="0" smtClean="0"/>
              <a:t>e la </a:t>
            </a:r>
            <a:r>
              <a:rPr lang="it-IT" i="1" dirty="0"/>
              <a:t>sua sostanza di </a:t>
            </a:r>
            <a:r>
              <a:rPr lang="it-IT" b="1" i="1" dirty="0"/>
              <a:t>bene unitario </a:t>
            </a:r>
            <a:r>
              <a:rPr lang="it-IT" i="1" dirty="0"/>
              <a:t>che l’ordinamento </a:t>
            </a:r>
            <a:r>
              <a:rPr lang="it-IT" i="1" dirty="0" smtClean="0"/>
              <a:t>prende in considerazione.”</a:t>
            </a:r>
            <a:endParaRPr lang="it-IT" dirty="0"/>
          </a:p>
        </p:txBody>
      </p:sp>
    </p:spTree>
    <p:extLst>
      <p:ext uri="{BB962C8B-B14F-4D97-AF65-F5344CB8AC3E}">
        <p14:creationId xmlns:p14="http://schemas.microsoft.com/office/powerpoint/2010/main" val="360847937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1"/>
          </p:nvPr>
        </p:nvSpPr>
        <p:spPr>
          <a:xfrm>
            <a:off x="457200" y="1371600"/>
            <a:ext cx="8229600" cy="5153744"/>
          </a:xfrm>
        </p:spPr>
        <p:txBody>
          <a:bodyPr>
            <a:normAutofit/>
          </a:bodyPr>
          <a:lstStyle/>
          <a:p>
            <a:pPr algn="just" eaLnBrk="1" hangingPunct="1">
              <a:lnSpc>
                <a:spcPct val="80000"/>
              </a:lnSpc>
              <a:buFontTx/>
              <a:buNone/>
            </a:pPr>
            <a:endParaRPr lang="it-IT" altLang="it-IT" sz="2200" i="1" u="sng" dirty="0" smtClean="0"/>
          </a:p>
          <a:p>
            <a:pPr algn="just" eaLnBrk="1" hangingPunct="1">
              <a:lnSpc>
                <a:spcPct val="80000"/>
              </a:lnSpc>
            </a:pPr>
            <a:r>
              <a:rPr lang="it-IT" altLang="it-IT" sz="2800" i="1" dirty="0" smtClean="0"/>
              <a:t>L'ambiente è protetto come elemento determinativo della qualità della vita. La sua protezione non persegue astratte finalità naturalistiche o estetizzanti, </a:t>
            </a:r>
            <a:r>
              <a:rPr lang="it-IT" altLang="it-IT" sz="2800" i="1" dirty="0" smtClean="0">
                <a:effectLst>
                  <a:outerShdw blurRad="38100" dist="38100" dir="2700000" algn="tl">
                    <a:srgbClr val="000000">
                      <a:alpha val="43137"/>
                    </a:srgbClr>
                  </a:outerShdw>
                </a:effectLst>
              </a:rPr>
              <a:t>ma esprime l'esigenza di un habitat naturale nel quale l'uomo vive ed agisce e che è necessario alla collettività e, per essa, ai cittadini, secondo valori largamente sentiti; è imposta anzitutto da precetti costituzionali (artt. 9 e 32 </a:t>
            </a:r>
            <a:r>
              <a:rPr lang="it-IT" altLang="it-IT" sz="2800" i="1" dirty="0" err="1" smtClean="0">
                <a:effectLst>
                  <a:outerShdw blurRad="38100" dist="38100" dir="2700000" algn="tl">
                    <a:srgbClr val="000000">
                      <a:alpha val="43137"/>
                    </a:srgbClr>
                  </a:outerShdw>
                </a:effectLst>
              </a:rPr>
              <a:t>Cost</a:t>
            </a:r>
            <a:r>
              <a:rPr lang="it-IT" altLang="it-IT" sz="2800" i="1" dirty="0" smtClean="0">
                <a:effectLst>
                  <a:outerShdw blurRad="38100" dist="38100" dir="2700000" algn="tl">
                    <a:srgbClr val="000000">
                      <a:alpha val="43137"/>
                    </a:srgbClr>
                  </a:outerShdw>
                </a:effectLst>
              </a:rPr>
              <a:t>.), per cui esso assurge a valore primario ed assoluto.</a:t>
            </a:r>
            <a:r>
              <a:rPr lang="it-IT" altLang="it-IT" sz="2800" dirty="0" smtClean="0">
                <a:effectLst>
                  <a:outerShdw blurRad="38100" dist="38100" dir="2700000" algn="tl">
                    <a:srgbClr val="000000">
                      <a:alpha val="43137"/>
                    </a:srgbClr>
                  </a:outerShdw>
                </a:effectLst>
              </a:rPr>
              <a:t> </a:t>
            </a:r>
          </a:p>
        </p:txBody>
      </p:sp>
      <p:sp>
        <p:nvSpPr>
          <p:cNvPr id="29699" name="Text Box 4"/>
          <p:cNvSpPr txBox="1">
            <a:spLocks noChangeArrowheads="1"/>
          </p:cNvSpPr>
          <p:nvPr/>
        </p:nvSpPr>
        <p:spPr bwMode="auto">
          <a:xfrm>
            <a:off x="609600" y="381000"/>
            <a:ext cx="7924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it-IT" sz="2400" dirty="0">
                <a:solidFill>
                  <a:srgbClr val="FF0000"/>
                </a:solidFill>
                <a:effectLst>
                  <a:outerShdw blurRad="38100" dist="38100" dir="2700000" algn="tl">
                    <a:srgbClr val="000000">
                      <a:alpha val="43137"/>
                    </a:srgbClr>
                  </a:outerShdw>
                </a:effectLst>
              </a:rPr>
              <a:t>Nozione unitaria di ambiente: Corte </a:t>
            </a:r>
            <a:r>
              <a:rPr lang="it-IT" sz="2400" dirty="0" err="1">
                <a:solidFill>
                  <a:srgbClr val="FF0000"/>
                </a:solidFill>
                <a:effectLst>
                  <a:outerShdw blurRad="38100" dist="38100" dir="2700000" algn="tl">
                    <a:srgbClr val="000000">
                      <a:alpha val="43137"/>
                    </a:srgbClr>
                  </a:outerShdw>
                </a:effectLst>
              </a:rPr>
              <a:t>Cost</a:t>
            </a:r>
            <a:r>
              <a:rPr lang="it-IT" sz="2400" dirty="0">
                <a:solidFill>
                  <a:srgbClr val="FF0000"/>
                </a:solidFill>
                <a:effectLst>
                  <a:outerShdw blurRad="38100" dist="38100" dir="2700000" algn="tl">
                    <a:srgbClr val="000000">
                      <a:alpha val="43137"/>
                    </a:srgbClr>
                  </a:outerShdw>
                </a:effectLst>
              </a:rPr>
              <a:t>. </a:t>
            </a:r>
            <a:r>
              <a:rPr lang="it-IT" sz="2400" dirty="0" err="1">
                <a:solidFill>
                  <a:srgbClr val="FF0000"/>
                </a:solidFill>
                <a:effectLst>
                  <a:outerShdw blurRad="38100" dist="38100" dir="2700000" algn="tl">
                    <a:srgbClr val="000000">
                      <a:alpha val="43137"/>
                    </a:srgbClr>
                  </a:outerShdw>
                </a:effectLst>
              </a:rPr>
              <a:t>sent</a:t>
            </a:r>
            <a:r>
              <a:rPr lang="it-IT" sz="2400" dirty="0">
                <a:solidFill>
                  <a:srgbClr val="FF0000"/>
                </a:solidFill>
                <a:effectLst>
                  <a:outerShdw blurRad="38100" dist="38100" dir="2700000" algn="tl">
                    <a:srgbClr val="000000">
                      <a:alpha val="43137"/>
                    </a:srgbClr>
                  </a:outerShdw>
                </a:effectLst>
              </a:rPr>
              <a:t>. N. 641/1987</a:t>
            </a:r>
            <a:endParaRPr lang="it-IT" altLang="it-IT" sz="2400" b="1" dirty="0">
              <a:solidFill>
                <a:srgbClr val="FF0000"/>
              </a:solidFill>
            </a:endParaRPr>
          </a:p>
        </p:txBody>
      </p:sp>
    </p:spTree>
    <p:extLst>
      <p:ext uri="{BB962C8B-B14F-4D97-AF65-F5344CB8AC3E}">
        <p14:creationId xmlns:p14="http://schemas.microsoft.com/office/powerpoint/2010/main" val="373578181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Nozione unitaria di ambiente: Corte </a:t>
            </a:r>
            <a:r>
              <a:rPr lang="it-IT" dirty="0" err="1">
                <a:solidFill>
                  <a:srgbClr val="FF0000"/>
                </a:solidFill>
                <a:effectLst>
                  <a:outerShdw blurRad="38100" dist="38100" dir="2700000" algn="tl">
                    <a:srgbClr val="000000">
                      <a:alpha val="43137"/>
                    </a:srgbClr>
                  </a:outerShdw>
                </a:effectLst>
              </a:rPr>
              <a:t>Cost</a:t>
            </a:r>
            <a:r>
              <a:rPr lang="it-IT" dirty="0">
                <a:solidFill>
                  <a:srgbClr val="FF0000"/>
                </a:solidFill>
                <a:effectLst>
                  <a:outerShdw blurRad="38100" dist="38100" dir="2700000" algn="tl">
                    <a:srgbClr val="000000">
                      <a:alpha val="43137"/>
                    </a:srgbClr>
                  </a:outerShdw>
                </a:effectLst>
              </a:rPr>
              <a:t>. </a:t>
            </a:r>
            <a:r>
              <a:rPr lang="it-IT" dirty="0" err="1">
                <a:solidFill>
                  <a:srgbClr val="FF0000"/>
                </a:solidFill>
                <a:effectLst>
                  <a:outerShdw blurRad="38100" dist="38100" dir="2700000" algn="tl">
                    <a:srgbClr val="000000">
                      <a:alpha val="43137"/>
                    </a:srgbClr>
                  </a:outerShdw>
                </a:effectLst>
              </a:rPr>
              <a:t>sent</a:t>
            </a:r>
            <a:r>
              <a:rPr lang="it-IT" dirty="0">
                <a:solidFill>
                  <a:srgbClr val="FF0000"/>
                </a:solidFill>
                <a:effectLst>
                  <a:outerShdw blurRad="38100" dist="38100" dir="2700000" algn="tl">
                    <a:srgbClr val="000000">
                      <a:alpha val="43137"/>
                    </a:srgbClr>
                  </a:outerShdw>
                </a:effectLst>
              </a:rPr>
              <a:t>. N</a:t>
            </a:r>
            <a:r>
              <a:rPr lang="it-IT" dirty="0" smtClean="0">
                <a:solidFill>
                  <a:srgbClr val="FF0000"/>
                </a:solidFill>
                <a:effectLst>
                  <a:outerShdw blurRad="38100" dist="38100" dir="2700000" algn="tl">
                    <a:srgbClr val="000000">
                      <a:alpha val="43137"/>
                    </a:srgbClr>
                  </a:outerShdw>
                </a:effectLst>
              </a:rPr>
              <a:t>. 378/2007</a:t>
            </a:r>
            <a:endParaRPr lang="it-IT" dirty="0"/>
          </a:p>
        </p:txBody>
      </p:sp>
      <p:sp>
        <p:nvSpPr>
          <p:cNvPr id="3" name="Segnaposto contenuto 2"/>
          <p:cNvSpPr>
            <a:spLocks noGrp="1"/>
          </p:cNvSpPr>
          <p:nvPr>
            <p:ph idx="1"/>
          </p:nvPr>
        </p:nvSpPr>
        <p:spPr>
          <a:xfrm>
            <a:off x="457200" y="1600200"/>
            <a:ext cx="8229600" cy="4925144"/>
          </a:xfrm>
        </p:spPr>
        <p:txBody>
          <a:bodyPr>
            <a:normAutofit fontScale="85000" lnSpcReduction="10000"/>
          </a:bodyPr>
          <a:lstStyle/>
          <a:p>
            <a:pPr marL="0" indent="0" algn="just">
              <a:buNone/>
            </a:pPr>
            <a:r>
              <a:rPr lang="it-IT" dirty="0"/>
              <a:t>Da ultimo la Corte ha affermato che l’ambiente è </a:t>
            </a:r>
            <a:r>
              <a:rPr lang="it-IT" i="1" dirty="0"/>
              <a:t>“</a:t>
            </a:r>
            <a:r>
              <a:rPr lang="it-IT" b="1" i="1" dirty="0"/>
              <a:t>un </a:t>
            </a:r>
            <a:r>
              <a:rPr lang="it-IT" b="1" i="1" dirty="0" smtClean="0"/>
              <a:t>bene della </a:t>
            </a:r>
            <a:r>
              <a:rPr lang="it-IT" b="1" i="1" dirty="0"/>
              <a:t>vita, materiale e complesso, </a:t>
            </a:r>
            <a:r>
              <a:rPr lang="it-IT" i="1" dirty="0"/>
              <a:t>la cui </a:t>
            </a:r>
            <a:r>
              <a:rPr lang="it-IT" i="1" dirty="0" smtClean="0"/>
              <a:t>disciplina comprende </a:t>
            </a:r>
            <a:r>
              <a:rPr lang="it-IT" i="1" dirty="0"/>
              <a:t>anche la tutela e la salvaguardia delle qualità </a:t>
            </a:r>
            <a:r>
              <a:rPr lang="it-IT" i="1" dirty="0" smtClean="0"/>
              <a:t>e degli </a:t>
            </a:r>
            <a:r>
              <a:rPr lang="it-IT" i="1" dirty="0"/>
              <a:t>equilibri delle sua singole componenti” </a:t>
            </a:r>
            <a:r>
              <a:rPr lang="it-IT" dirty="0"/>
              <a:t>e che </a:t>
            </a:r>
            <a:r>
              <a:rPr lang="it-IT" dirty="0" smtClean="0"/>
              <a:t>oggetto della </a:t>
            </a:r>
            <a:r>
              <a:rPr lang="it-IT" dirty="0"/>
              <a:t>tutela è la </a:t>
            </a:r>
            <a:r>
              <a:rPr lang="it-IT" i="1" dirty="0"/>
              <a:t>“biosfera, che viene presa </a:t>
            </a:r>
            <a:r>
              <a:rPr lang="it-IT" i="1" dirty="0" smtClean="0"/>
              <a:t>in considerazione</a:t>
            </a:r>
            <a:r>
              <a:rPr lang="it-IT" i="1" dirty="0"/>
              <a:t>, non solo per le sue varie componenti, ma</a:t>
            </a:r>
          </a:p>
          <a:p>
            <a:pPr marL="0" indent="0" algn="just">
              <a:buNone/>
            </a:pPr>
            <a:r>
              <a:rPr lang="it-IT" i="1" dirty="0"/>
              <a:t>altresì per le interazioni fra queste ultime, i loro equilibri, </a:t>
            </a:r>
            <a:r>
              <a:rPr lang="it-IT" i="1" dirty="0" smtClean="0"/>
              <a:t>la loro </a:t>
            </a:r>
            <a:r>
              <a:rPr lang="it-IT" i="1" dirty="0"/>
              <a:t>qualità, la circolazione dei loro elementi, e così via.”</a:t>
            </a:r>
          </a:p>
          <a:p>
            <a:pPr marL="0" indent="0" algn="just">
              <a:buNone/>
            </a:pPr>
            <a:r>
              <a:rPr lang="it-IT" dirty="0"/>
              <a:t>Secondo la Corte occorre quindi guardare </a:t>
            </a:r>
            <a:r>
              <a:rPr lang="it-IT" dirty="0" smtClean="0"/>
              <a:t>all’</a:t>
            </a:r>
            <a:r>
              <a:rPr lang="it-IT" b="1" dirty="0" smtClean="0"/>
              <a:t>ambiente </a:t>
            </a:r>
            <a:r>
              <a:rPr lang="it-IT" dirty="0" smtClean="0"/>
              <a:t>come </a:t>
            </a:r>
            <a:r>
              <a:rPr lang="it-IT" dirty="0"/>
              <a:t>“</a:t>
            </a:r>
            <a:r>
              <a:rPr lang="it-IT" i="1" dirty="0"/>
              <a:t>sistema</a:t>
            </a:r>
            <a:r>
              <a:rPr lang="it-IT" dirty="0"/>
              <a:t>” considerato </a:t>
            </a:r>
            <a:r>
              <a:rPr lang="it-IT" i="1" dirty="0"/>
              <a:t>“nel suo aspetto dinamico”</a:t>
            </a:r>
            <a:r>
              <a:rPr lang="it-IT" dirty="0"/>
              <a:t>.</a:t>
            </a:r>
          </a:p>
        </p:txBody>
      </p:sp>
    </p:spTree>
    <p:extLst>
      <p:ext uri="{BB962C8B-B14F-4D97-AF65-F5344CB8AC3E}">
        <p14:creationId xmlns:p14="http://schemas.microsoft.com/office/powerpoint/2010/main" val="16121644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Diritto dell’Ambiente: </a:t>
            </a:r>
            <a:r>
              <a:rPr lang="it-IT" dirty="0" smtClean="0">
                <a:solidFill>
                  <a:srgbClr val="FF0000"/>
                </a:solidFill>
                <a:effectLst>
                  <a:outerShdw blurRad="38100" dist="38100" dir="2700000" algn="tl">
                    <a:srgbClr val="000000">
                      <a:alpha val="43137"/>
                    </a:srgbClr>
                  </a:outerShdw>
                </a:effectLst>
              </a:rPr>
              <a:t>contenuto del </a:t>
            </a:r>
            <a:r>
              <a:rPr lang="it-IT" dirty="0">
                <a:solidFill>
                  <a:srgbClr val="FF0000"/>
                </a:solidFill>
                <a:effectLst>
                  <a:outerShdw blurRad="38100" dist="38100" dir="2700000" algn="tl">
                    <a:srgbClr val="000000">
                      <a:alpha val="43137"/>
                    </a:srgbClr>
                  </a:outerShdw>
                </a:effectLst>
              </a:rPr>
              <a:t>corso</a:t>
            </a:r>
            <a:endParaRPr lang="it-IT" dirty="0"/>
          </a:p>
        </p:txBody>
      </p:sp>
      <p:sp>
        <p:nvSpPr>
          <p:cNvPr id="3" name="Segnaposto contenuto 2"/>
          <p:cNvSpPr>
            <a:spLocks noGrp="1"/>
          </p:cNvSpPr>
          <p:nvPr>
            <p:ph idx="1"/>
          </p:nvPr>
        </p:nvSpPr>
        <p:spPr/>
        <p:txBody>
          <a:bodyPr/>
          <a:lstStyle/>
          <a:p>
            <a:pPr lvl="0" algn="just"/>
            <a:r>
              <a:rPr lang="it-IT" dirty="0"/>
              <a:t>La disciplina del danno ambientale: normativa e principi </a:t>
            </a:r>
            <a:r>
              <a:rPr lang="it-IT" dirty="0" smtClean="0"/>
              <a:t>fondamentali,</a:t>
            </a:r>
            <a:r>
              <a:rPr lang="it-IT" dirty="0"/>
              <a:t> elementi costitutivi </a:t>
            </a:r>
            <a:r>
              <a:rPr lang="it-IT" dirty="0" smtClean="0"/>
              <a:t>e profili processuali. </a:t>
            </a:r>
          </a:p>
          <a:p>
            <a:pPr lvl="0" algn="just"/>
            <a:r>
              <a:rPr lang="it-IT" dirty="0"/>
              <a:t>Evoluzione della responsabilità d’impresa: sistemi di gestione e di controllo interno. </a:t>
            </a:r>
            <a:endParaRPr lang="it-IT" dirty="0" smtClean="0"/>
          </a:p>
          <a:p>
            <a:pPr lvl="0" algn="just"/>
            <a:r>
              <a:rPr lang="it-IT" dirty="0" smtClean="0"/>
              <a:t>I </a:t>
            </a:r>
            <a:r>
              <a:rPr lang="it-IT" dirty="0"/>
              <a:t>reati ambientali </a:t>
            </a:r>
            <a:r>
              <a:rPr lang="it-IT" dirty="0" smtClean="0"/>
              <a:t>– la responsabilità amministrativa degli enti dipendente da reato</a:t>
            </a:r>
            <a:endParaRPr lang="it-IT" dirty="0"/>
          </a:p>
          <a:p>
            <a:pPr lvl="0"/>
            <a:endParaRPr lang="it-IT" dirty="0"/>
          </a:p>
          <a:p>
            <a:endParaRPr lang="it-IT" dirty="0"/>
          </a:p>
        </p:txBody>
      </p:sp>
    </p:spTree>
    <p:extLst>
      <p:ext uri="{BB962C8B-B14F-4D97-AF65-F5344CB8AC3E}">
        <p14:creationId xmlns:p14="http://schemas.microsoft.com/office/powerpoint/2010/main" val="360104433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L</a:t>
            </a:r>
            <a:r>
              <a:rPr lang="it-IT" dirty="0" smtClean="0">
                <a:solidFill>
                  <a:srgbClr val="FF0000"/>
                </a:solidFill>
                <a:effectLst>
                  <a:outerShdw blurRad="38100" dist="38100" dir="2700000" algn="tl">
                    <a:srgbClr val="000000">
                      <a:alpha val="43137"/>
                    </a:srgbClr>
                  </a:outerShdw>
                </a:effectLst>
              </a:rPr>
              <a:t>’Ambiente: un valore costituzionalmente protetto</a:t>
            </a:r>
            <a:endParaRPr lang="it-IT" dirty="0"/>
          </a:p>
        </p:txBody>
      </p:sp>
      <p:sp>
        <p:nvSpPr>
          <p:cNvPr id="3" name="Segnaposto contenuto 2"/>
          <p:cNvSpPr>
            <a:spLocks noGrp="1"/>
          </p:cNvSpPr>
          <p:nvPr>
            <p:ph idx="1"/>
          </p:nvPr>
        </p:nvSpPr>
        <p:spPr>
          <a:xfrm>
            <a:off x="457200" y="1600200"/>
            <a:ext cx="8229600" cy="4925144"/>
          </a:xfrm>
        </p:spPr>
        <p:txBody>
          <a:bodyPr>
            <a:normAutofit fontScale="77500" lnSpcReduction="20000"/>
          </a:bodyPr>
          <a:lstStyle/>
          <a:p>
            <a:pPr marL="0" indent="0" algn="just">
              <a:buNone/>
            </a:pPr>
            <a:r>
              <a:rPr lang="it-IT" dirty="0"/>
              <a:t>Il riferimento esplicito alla tematica ambientale ha fatto </a:t>
            </a:r>
            <a:r>
              <a:rPr lang="it-IT" dirty="0" smtClean="0"/>
              <a:t>ingresso nella </a:t>
            </a:r>
            <a:r>
              <a:rPr lang="it-IT" dirty="0"/>
              <a:t>nostra Costituzione con la legge costituzionale n. 1 </a:t>
            </a:r>
            <a:r>
              <a:rPr lang="it-IT" dirty="0" smtClean="0"/>
              <a:t>del 2003.</a:t>
            </a:r>
          </a:p>
          <a:p>
            <a:pPr marL="0" indent="0" algn="just">
              <a:buNone/>
            </a:pPr>
            <a:endParaRPr lang="it-IT" dirty="0"/>
          </a:p>
          <a:p>
            <a:pPr marL="0" indent="0" algn="just">
              <a:buNone/>
            </a:pPr>
            <a:r>
              <a:rPr lang="it-IT" dirty="0"/>
              <a:t>• L’art. 117, comma II, </a:t>
            </a:r>
            <a:r>
              <a:rPr lang="it-IT" dirty="0" err="1"/>
              <a:t>lett</a:t>
            </a:r>
            <a:r>
              <a:rPr lang="it-IT" dirty="0"/>
              <a:t>. </a:t>
            </a:r>
            <a:r>
              <a:rPr lang="it-IT" i="1" dirty="0"/>
              <a:t>s) </a:t>
            </a:r>
            <a:r>
              <a:rPr lang="it-IT" dirty="0" err="1"/>
              <a:t>Cost</a:t>
            </a:r>
            <a:r>
              <a:rPr lang="it-IT" dirty="0"/>
              <a:t>. (come modificato) affida </a:t>
            </a:r>
            <a:r>
              <a:rPr lang="it-IT" dirty="0" smtClean="0"/>
              <a:t>allo </a:t>
            </a:r>
            <a:r>
              <a:rPr lang="it-IT" i="1" dirty="0" smtClean="0"/>
              <a:t>Stato </a:t>
            </a:r>
            <a:r>
              <a:rPr lang="it-IT" i="1" dirty="0"/>
              <a:t>la legislazione esclusiva in materia di “tutela dell’ambiente</a:t>
            </a:r>
            <a:r>
              <a:rPr lang="it-IT" i="1" dirty="0" smtClean="0"/>
              <a:t>, dell’ecosistema </a:t>
            </a:r>
            <a:r>
              <a:rPr lang="it-IT" i="1" dirty="0"/>
              <a:t>e dei beni culturali”.</a:t>
            </a:r>
          </a:p>
          <a:p>
            <a:pPr marL="0" indent="0" algn="just">
              <a:buNone/>
            </a:pPr>
            <a:endParaRPr lang="it-IT" dirty="0" smtClean="0"/>
          </a:p>
          <a:p>
            <a:pPr marL="0" indent="0" algn="just">
              <a:buNone/>
            </a:pPr>
            <a:r>
              <a:rPr lang="it-IT" dirty="0" smtClean="0"/>
              <a:t>• </a:t>
            </a:r>
            <a:r>
              <a:rPr lang="it-IT" dirty="0"/>
              <a:t>L’introduzione del </a:t>
            </a:r>
            <a:r>
              <a:rPr lang="it-IT" b="1" dirty="0"/>
              <a:t>richiamo al bene ambientale </a:t>
            </a:r>
            <a:r>
              <a:rPr lang="it-IT" dirty="0"/>
              <a:t>nel </a:t>
            </a:r>
            <a:r>
              <a:rPr lang="it-IT" dirty="0" smtClean="0"/>
              <a:t>tessuto costituzionale </a:t>
            </a:r>
            <a:r>
              <a:rPr lang="it-IT" dirty="0"/>
              <a:t>risponde all’esigenza di colmare l’assenza di </a:t>
            </a:r>
            <a:r>
              <a:rPr lang="it-IT" dirty="0" smtClean="0"/>
              <a:t>una specifica </a:t>
            </a:r>
            <a:r>
              <a:rPr lang="it-IT" dirty="0"/>
              <a:t>previsione in materia, sebbene il riferimento a tale </a:t>
            </a:r>
            <a:r>
              <a:rPr lang="it-IT" dirty="0" smtClean="0"/>
              <a:t>bene sia </a:t>
            </a:r>
            <a:r>
              <a:rPr lang="it-IT" dirty="0"/>
              <a:t>strettamente connesso alla prospettiva della sua “tutela” </a:t>
            </a:r>
            <a:r>
              <a:rPr lang="it-IT" dirty="0" smtClean="0"/>
              <a:t>e collocato </a:t>
            </a:r>
            <a:r>
              <a:rPr lang="it-IT" dirty="0"/>
              <a:t>nell’ambito del riparto di competenze fra Stato </a:t>
            </a:r>
            <a:r>
              <a:rPr lang="it-IT" dirty="0" smtClean="0"/>
              <a:t>e Regioni</a:t>
            </a:r>
            <a:r>
              <a:rPr lang="it-IT" dirty="0"/>
              <a:t>.</a:t>
            </a:r>
          </a:p>
        </p:txBody>
      </p:sp>
    </p:spTree>
    <p:extLst>
      <p:ext uri="{BB962C8B-B14F-4D97-AF65-F5344CB8AC3E}">
        <p14:creationId xmlns:p14="http://schemas.microsoft.com/office/powerpoint/2010/main" val="356302264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L</a:t>
            </a:r>
            <a:r>
              <a:rPr lang="it-IT" dirty="0" smtClean="0">
                <a:solidFill>
                  <a:srgbClr val="FF0000"/>
                </a:solidFill>
                <a:effectLst>
                  <a:outerShdw blurRad="38100" dist="38100" dir="2700000" algn="tl">
                    <a:srgbClr val="000000">
                      <a:alpha val="43137"/>
                    </a:srgbClr>
                  </a:outerShdw>
                </a:effectLst>
              </a:rPr>
              <a:t>’Ambiente: un valore costituzionalmente protetto</a:t>
            </a:r>
            <a:endParaRPr lang="it-IT" dirty="0"/>
          </a:p>
        </p:txBody>
      </p:sp>
      <p:sp>
        <p:nvSpPr>
          <p:cNvPr id="3" name="Segnaposto contenuto 2"/>
          <p:cNvSpPr>
            <a:spLocks noGrp="1"/>
          </p:cNvSpPr>
          <p:nvPr>
            <p:ph idx="1"/>
          </p:nvPr>
        </p:nvSpPr>
        <p:spPr>
          <a:xfrm>
            <a:off x="457200" y="1600200"/>
            <a:ext cx="8229600" cy="4925144"/>
          </a:xfrm>
        </p:spPr>
        <p:txBody>
          <a:bodyPr>
            <a:noAutofit/>
          </a:bodyPr>
          <a:lstStyle/>
          <a:p>
            <a:pPr marL="0" indent="0" algn="just">
              <a:buNone/>
            </a:pPr>
            <a:r>
              <a:rPr lang="it-IT" sz="2000" dirty="0"/>
              <a:t>Il bene ambiente continua, dunque, ad essere ricavato dal </a:t>
            </a:r>
            <a:r>
              <a:rPr lang="it-IT" sz="2000" dirty="0" smtClean="0"/>
              <a:t>combinato disposto </a:t>
            </a:r>
            <a:r>
              <a:rPr lang="it-IT" sz="2000" dirty="0"/>
              <a:t>di altre norme costituzionali (alcune delle quali note per il </a:t>
            </a:r>
            <a:r>
              <a:rPr lang="it-IT" sz="2000" dirty="0" smtClean="0"/>
              <a:t>loro carattere </a:t>
            </a:r>
            <a:r>
              <a:rPr lang="it-IT" sz="2000" dirty="0"/>
              <a:t>aperto):</a:t>
            </a:r>
          </a:p>
          <a:p>
            <a:pPr marL="0" indent="0" algn="just">
              <a:lnSpc>
                <a:spcPct val="90000"/>
              </a:lnSpc>
            </a:pPr>
            <a:r>
              <a:rPr lang="it-IT" altLang="it-IT" sz="2000" dirty="0"/>
              <a:t> </a:t>
            </a:r>
            <a:r>
              <a:rPr lang="it-IT" altLang="it-IT" sz="2000" dirty="0">
                <a:solidFill>
                  <a:srgbClr val="FF0000"/>
                </a:solidFill>
              </a:rPr>
              <a:t>l’art. 9 </a:t>
            </a:r>
            <a:r>
              <a:rPr lang="it-IT" altLang="it-IT" sz="2000" dirty="0" err="1">
                <a:solidFill>
                  <a:srgbClr val="FF0000"/>
                </a:solidFill>
              </a:rPr>
              <a:t>Cost</a:t>
            </a:r>
            <a:r>
              <a:rPr lang="it-IT" altLang="it-IT" sz="2000" dirty="0">
                <a:solidFill>
                  <a:srgbClr val="FF0000"/>
                </a:solidFill>
              </a:rPr>
              <a:t>. sulla tutela del paesaggio:</a:t>
            </a:r>
            <a:r>
              <a:rPr lang="it-IT" altLang="it-IT" sz="2000" dirty="0"/>
              <a:t> </a:t>
            </a:r>
            <a:r>
              <a:rPr lang="it-IT" altLang="it-IT" sz="2000" i="1" dirty="0"/>
              <a:t>“La Repubblica (…) tutela il paesaggio e il patrimonio storico e artistico della Nazione”</a:t>
            </a:r>
            <a:r>
              <a:rPr lang="it-IT" altLang="it-IT" sz="2000" dirty="0"/>
              <a:t>;</a:t>
            </a:r>
          </a:p>
          <a:p>
            <a:pPr marL="0" indent="0" algn="just">
              <a:lnSpc>
                <a:spcPct val="90000"/>
              </a:lnSpc>
            </a:pPr>
            <a:endParaRPr lang="it-IT" altLang="it-IT" sz="2000" dirty="0"/>
          </a:p>
          <a:p>
            <a:pPr marL="0" indent="0" algn="just">
              <a:lnSpc>
                <a:spcPct val="90000"/>
              </a:lnSpc>
            </a:pPr>
            <a:r>
              <a:rPr lang="it-IT" altLang="it-IT" sz="2000" dirty="0"/>
              <a:t> </a:t>
            </a:r>
            <a:r>
              <a:rPr lang="it-IT" altLang="it-IT" sz="2000" dirty="0">
                <a:solidFill>
                  <a:srgbClr val="FF0000"/>
                </a:solidFill>
              </a:rPr>
              <a:t>l’art. 32 </a:t>
            </a:r>
            <a:r>
              <a:rPr lang="it-IT" altLang="it-IT" sz="2000" dirty="0" err="1">
                <a:solidFill>
                  <a:srgbClr val="FF0000"/>
                </a:solidFill>
              </a:rPr>
              <a:t>Cost</a:t>
            </a:r>
            <a:r>
              <a:rPr lang="it-IT" altLang="it-IT" sz="2000" dirty="0">
                <a:solidFill>
                  <a:srgbClr val="FF0000"/>
                </a:solidFill>
              </a:rPr>
              <a:t>. sulla tutela della salute:</a:t>
            </a:r>
            <a:r>
              <a:rPr lang="it-IT" altLang="it-IT" sz="2000" dirty="0"/>
              <a:t> </a:t>
            </a:r>
            <a:r>
              <a:rPr lang="it-IT" altLang="it-IT" sz="2000" i="1" dirty="0"/>
              <a:t>“La Repubblica tutela la salute come fondamentale diritto dell’individuo e interesse della collettività, e garantisce cure gratuite agli indigenti”.</a:t>
            </a:r>
          </a:p>
          <a:p>
            <a:pPr marL="0" indent="0" algn="just">
              <a:buNone/>
            </a:pPr>
            <a:endParaRPr lang="it-IT" sz="2000" dirty="0" smtClean="0"/>
          </a:p>
          <a:p>
            <a:pPr marL="0" indent="0" algn="just">
              <a:buNone/>
            </a:pPr>
            <a:r>
              <a:rPr lang="it-IT" sz="2000" dirty="0" smtClean="0"/>
              <a:t>• </a:t>
            </a:r>
            <a:r>
              <a:rPr lang="it-IT" sz="2000" dirty="0"/>
              <a:t>La Corte Costituzionale, da un lato riconosce all’ambiente il </a:t>
            </a:r>
            <a:r>
              <a:rPr lang="it-IT" sz="2000" dirty="0" smtClean="0"/>
              <a:t>carattere di </a:t>
            </a:r>
            <a:r>
              <a:rPr lang="it-IT" sz="2000" dirty="0"/>
              <a:t>”bene immateriale unitario”, dall’altro è consapevole del </a:t>
            </a:r>
            <a:r>
              <a:rPr lang="it-IT" sz="2000" dirty="0" smtClean="0"/>
              <a:t>valore trasversale </a:t>
            </a:r>
            <a:r>
              <a:rPr lang="it-IT" sz="2000" dirty="0"/>
              <a:t>del bene medesimo, caratterizzato dalla presenza di </a:t>
            </a:r>
            <a:r>
              <a:rPr lang="it-IT" sz="2000" dirty="0" smtClean="0"/>
              <a:t>vari elementi</a:t>
            </a:r>
            <a:r>
              <a:rPr lang="it-IT" sz="2000" dirty="0"/>
              <a:t>, ciascuno dei quali può anche costituire isolatamente </a:t>
            </a:r>
            <a:r>
              <a:rPr lang="it-IT" sz="2000" dirty="0" smtClean="0"/>
              <a:t>e separatamente </a:t>
            </a:r>
            <a:r>
              <a:rPr lang="it-IT" sz="2000" dirty="0"/>
              <a:t>oggetto di cura e tutela.</a:t>
            </a:r>
          </a:p>
        </p:txBody>
      </p:sp>
    </p:spTree>
    <p:extLst>
      <p:ext uri="{BB962C8B-B14F-4D97-AF65-F5344CB8AC3E}">
        <p14:creationId xmlns:p14="http://schemas.microsoft.com/office/powerpoint/2010/main" val="219853763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L</a:t>
            </a:r>
            <a:r>
              <a:rPr lang="it-IT" dirty="0" smtClean="0">
                <a:solidFill>
                  <a:srgbClr val="FF0000"/>
                </a:solidFill>
                <a:effectLst>
                  <a:outerShdw blurRad="38100" dist="38100" dir="2700000" algn="tl">
                    <a:srgbClr val="000000">
                      <a:alpha val="43137"/>
                    </a:srgbClr>
                  </a:outerShdw>
                </a:effectLst>
              </a:rPr>
              <a:t>’Ambiente: un valore costituzionalmente protetto</a:t>
            </a:r>
            <a:endParaRPr lang="it-IT" dirty="0"/>
          </a:p>
        </p:txBody>
      </p:sp>
      <p:sp>
        <p:nvSpPr>
          <p:cNvPr id="3" name="Segnaposto contenuto 2"/>
          <p:cNvSpPr>
            <a:spLocks noGrp="1"/>
          </p:cNvSpPr>
          <p:nvPr>
            <p:ph idx="1"/>
          </p:nvPr>
        </p:nvSpPr>
        <p:spPr>
          <a:xfrm>
            <a:off x="457200" y="1600200"/>
            <a:ext cx="8229600" cy="4925144"/>
          </a:xfrm>
        </p:spPr>
        <p:txBody>
          <a:bodyPr>
            <a:normAutofit fontScale="92500" lnSpcReduction="10000"/>
          </a:bodyPr>
          <a:lstStyle/>
          <a:p>
            <a:pPr marL="0" indent="0" algn="just">
              <a:buNone/>
            </a:pPr>
            <a:r>
              <a:rPr lang="it-IT" dirty="0" smtClean="0">
                <a:solidFill>
                  <a:srgbClr val="000000"/>
                </a:solidFill>
                <a:latin typeface="Arial"/>
              </a:rPr>
              <a:t>L’art. 117 </a:t>
            </a:r>
            <a:r>
              <a:rPr lang="it-IT" dirty="0" err="1" smtClean="0">
                <a:solidFill>
                  <a:srgbClr val="000000"/>
                </a:solidFill>
                <a:latin typeface="Arial"/>
              </a:rPr>
              <a:t>Cost</a:t>
            </a:r>
            <a:r>
              <a:rPr lang="it-IT" dirty="0" smtClean="0">
                <a:solidFill>
                  <a:srgbClr val="000000"/>
                </a:solidFill>
                <a:latin typeface="Arial"/>
              </a:rPr>
              <a:t>. </a:t>
            </a:r>
            <a:r>
              <a:rPr lang="it-IT" dirty="0">
                <a:solidFill>
                  <a:srgbClr val="000000"/>
                </a:solidFill>
                <a:latin typeface="Arial"/>
              </a:rPr>
              <a:t>parla di </a:t>
            </a:r>
            <a:r>
              <a:rPr lang="it-IT" b="1" dirty="0">
                <a:solidFill>
                  <a:srgbClr val="000000"/>
                </a:solidFill>
                <a:latin typeface="Arial"/>
              </a:rPr>
              <a:t>“tutela” </a:t>
            </a:r>
            <a:r>
              <a:rPr lang="it-IT" dirty="0">
                <a:solidFill>
                  <a:srgbClr val="000000"/>
                </a:solidFill>
                <a:latin typeface="Arial"/>
              </a:rPr>
              <a:t>dell’ambiente come materia </a:t>
            </a:r>
            <a:r>
              <a:rPr lang="it-IT" dirty="0" smtClean="0">
                <a:solidFill>
                  <a:srgbClr val="000000"/>
                </a:solidFill>
                <a:latin typeface="Arial"/>
              </a:rPr>
              <a:t>di competenza </a:t>
            </a:r>
            <a:r>
              <a:rPr lang="it-IT" dirty="0">
                <a:solidFill>
                  <a:srgbClr val="000000"/>
                </a:solidFill>
                <a:latin typeface="Arial"/>
              </a:rPr>
              <a:t>legislativa esclusiva dello Stato</a:t>
            </a:r>
            <a:r>
              <a:rPr lang="it-IT" dirty="0" smtClean="0">
                <a:solidFill>
                  <a:srgbClr val="000000"/>
                </a:solidFill>
                <a:latin typeface="Arial"/>
              </a:rPr>
              <a:t>, evidenziando </a:t>
            </a:r>
            <a:r>
              <a:rPr lang="it-IT" dirty="0">
                <a:solidFill>
                  <a:srgbClr val="000000"/>
                </a:solidFill>
                <a:latin typeface="Arial"/>
              </a:rPr>
              <a:t>la volontà del </a:t>
            </a:r>
            <a:r>
              <a:rPr lang="it-IT" dirty="0" smtClean="0">
                <a:solidFill>
                  <a:srgbClr val="000000"/>
                </a:solidFill>
                <a:latin typeface="Arial"/>
              </a:rPr>
              <a:t>Legislatore costituzionale di </a:t>
            </a:r>
            <a:r>
              <a:rPr lang="it-IT" dirty="0">
                <a:solidFill>
                  <a:srgbClr val="000000"/>
                </a:solidFill>
                <a:latin typeface="Arial"/>
              </a:rPr>
              <a:t>ancorare il potere legislativo a modalità di </a:t>
            </a:r>
            <a:r>
              <a:rPr lang="it-IT" dirty="0" smtClean="0">
                <a:solidFill>
                  <a:srgbClr val="000000"/>
                </a:solidFill>
                <a:latin typeface="Arial"/>
              </a:rPr>
              <a:t>azione dinamiche </a:t>
            </a:r>
            <a:r>
              <a:rPr lang="it-IT" dirty="0">
                <a:solidFill>
                  <a:srgbClr val="000000"/>
                </a:solidFill>
                <a:latin typeface="Arial"/>
              </a:rPr>
              <a:t>e positive.</a:t>
            </a:r>
          </a:p>
          <a:p>
            <a:pPr marL="0" indent="0" algn="just">
              <a:buNone/>
            </a:pPr>
            <a:r>
              <a:rPr lang="it-IT" dirty="0" smtClean="0">
                <a:solidFill>
                  <a:srgbClr val="000000"/>
                </a:solidFill>
                <a:latin typeface="Arial"/>
              </a:rPr>
              <a:t>Tutela </a:t>
            </a:r>
            <a:r>
              <a:rPr lang="it-IT" dirty="0">
                <a:solidFill>
                  <a:srgbClr val="000000"/>
                </a:solidFill>
                <a:latin typeface="Arial"/>
              </a:rPr>
              <a:t>che non può essere intesa in senso </a:t>
            </a:r>
            <a:r>
              <a:rPr lang="it-IT" dirty="0" smtClean="0">
                <a:solidFill>
                  <a:srgbClr val="000000"/>
                </a:solidFill>
                <a:latin typeface="Arial"/>
              </a:rPr>
              <a:t>restrittivo come </a:t>
            </a:r>
            <a:r>
              <a:rPr lang="it-IT" dirty="0">
                <a:solidFill>
                  <a:srgbClr val="000000"/>
                </a:solidFill>
                <a:latin typeface="Arial"/>
              </a:rPr>
              <a:t>attività di mera </a:t>
            </a:r>
            <a:r>
              <a:rPr lang="it-IT" dirty="0">
                <a:solidFill>
                  <a:srgbClr val="FF0000"/>
                </a:solidFill>
                <a:latin typeface="Arial"/>
              </a:rPr>
              <a:t>conservazione</a:t>
            </a:r>
            <a:r>
              <a:rPr lang="it-IT" dirty="0">
                <a:solidFill>
                  <a:srgbClr val="000000"/>
                </a:solidFill>
                <a:latin typeface="Arial"/>
              </a:rPr>
              <a:t>, ma in senso </a:t>
            </a:r>
            <a:r>
              <a:rPr lang="it-IT" dirty="0" smtClean="0">
                <a:solidFill>
                  <a:srgbClr val="000000"/>
                </a:solidFill>
                <a:latin typeface="Arial"/>
              </a:rPr>
              <a:t>più ampio</a:t>
            </a:r>
            <a:r>
              <a:rPr lang="it-IT" dirty="0">
                <a:solidFill>
                  <a:srgbClr val="000000"/>
                </a:solidFill>
                <a:latin typeface="Arial"/>
              </a:rPr>
              <a:t>, comprensivo dei necessari corollari </a:t>
            </a:r>
            <a:r>
              <a:rPr lang="it-IT" dirty="0" smtClean="0">
                <a:solidFill>
                  <a:srgbClr val="000000"/>
                </a:solidFill>
                <a:latin typeface="Arial"/>
              </a:rPr>
              <a:t>di </a:t>
            </a:r>
            <a:r>
              <a:rPr lang="it-IT" dirty="0" smtClean="0">
                <a:solidFill>
                  <a:srgbClr val="FF0000"/>
                </a:solidFill>
                <a:latin typeface="Arial"/>
              </a:rPr>
              <a:t>promozione </a:t>
            </a:r>
            <a:r>
              <a:rPr lang="it-IT" dirty="0">
                <a:solidFill>
                  <a:srgbClr val="000000"/>
                </a:solidFill>
                <a:latin typeface="Arial"/>
              </a:rPr>
              <a:t>e di </a:t>
            </a:r>
            <a:r>
              <a:rPr lang="it-IT" dirty="0">
                <a:solidFill>
                  <a:srgbClr val="FF0000"/>
                </a:solidFill>
                <a:latin typeface="Arial"/>
              </a:rPr>
              <a:t>sviluppo </a:t>
            </a:r>
            <a:r>
              <a:rPr lang="it-IT" dirty="0">
                <a:solidFill>
                  <a:srgbClr val="000000"/>
                </a:solidFill>
                <a:latin typeface="Arial"/>
              </a:rPr>
              <a:t>del </a:t>
            </a:r>
            <a:r>
              <a:rPr lang="it-IT" b="1" dirty="0">
                <a:solidFill>
                  <a:srgbClr val="000000"/>
                </a:solidFill>
                <a:latin typeface="Arial"/>
              </a:rPr>
              <a:t>bene</a:t>
            </a:r>
            <a:r>
              <a:rPr lang="it-IT" dirty="0">
                <a:solidFill>
                  <a:srgbClr val="000000"/>
                </a:solidFill>
                <a:latin typeface="Arial"/>
              </a:rPr>
              <a:t>.</a:t>
            </a:r>
            <a:endParaRPr lang="it-IT" dirty="0"/>
          </a:p>
        </p:txBody>
      </p:sp>
    </p:spTree>
    <p:extLst>
      <p:ext uri="{BB962C8B-B14F-4D97-AF65-F5344CB8AC3E}">
        <p14:creationId xmlns:p14="http://schemas.microsoft.com/office/powerpoint/2010/main" val="411643948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L</a:t>
            </a:r>
            <a:r>
              <a:rPr lang="it-IT" dirty="0" smtClean="0">
                <a:solidFill>
                  <a:srgbClr val="FF0000"/>
                </a:solidFill>
                <a:effectLst>
                  <a:outerShdw blurRad="38100" dist="38100" dir="2700000" algn="tl">
                    <a:srgbClr val="000000">
                      <a:alpha val="43137"/>
                    </a:srgbClr>
                  </a:outerShdw>
                </a:effectLst>
              </a:rPr>
              <a:t>’Ambiente: un valore costituzionalmente protetto</a:t>
            </a:r>
            <a:endParaRPr lang="it-IT" dirty="0"/>
          </a:p>
        </p:txBody>
      </p:sp>
      <p:sp>
        <p:nvSpPr>
          <p:cNvPr id="3" name="Segnaposto contenuto 2"/>
          <p:cNvSpPr>
            <a:spLocks noGrp="1"/>
          </p:cNvSpPr>
          <p:nvPr>
            <p:ph idx="1"/>
          </p:nvPr>
        </p:nvSpPr>
        <p:spPr>
          <a:xfrm>
            <a:off x="467544" y="1556792"/>
            <a:ext cx="8229600" cy="4477404"/>
          </a:xfrm>
        </p:spPr>
        <p:txBody>
          <a:bodyPr>
            <a:noAutofit/>
          </a:bodyPr>
          <a:lstStyle/>
          <a:p>
            <a:pPr marL="0" indent="0" algn="just">
              <a:buNone/>
            </a:pPr>
            <a:r>
              <a:rPr lang="it-IT" sz="2200" dirty="0"/>
              <a:t>La norma costituzionale (art. 117) riconosce formalmente allo Stato </a:t>
            </a:r>
            <a:r>
              <a:rPr lang="it-IT" sz="2200" dirty="0" smtClean="0"/>
              <a:t>competenza legislativa </a:t>
            </a:r>
            <a:r>
              <a:rPr lang="it-IT" sz="2200" dirty="0"/>
              <a:t>esclusiva in materia ma non risolve, al contempo, sotto il </a:t>
            </a:r>
            <a:r>
              <a:rPr lang="it-IT" sz="2200" dirty="0" smtClean="0"/>
              <a:t>profilo sostanziale</a:t>
            </a:r>
            <a:r>
              <a:rPr lang="it-IT" sz="2200" dirty="0"/>
              <a:t>, le questioni del riparto fra organo centrale e organi regionali</a:t>
            </a:r>
            <a:r>
              <a:rPr lang="it-IT" sz="2200" dirty="0" smtClean="0"/>
              <a:t>.</a:t>
            </a:r>
          </a:p>
          <a:p>
            <a:pPr marL="0" indent="0">
              <a:buNone/>
            </a:pPr>
            <a:endParaRPr lang="it-IT" sz="2200" dirty="0"/>
          </a:p>
          <a:p>
            <a:pPr marL="0" indent="0" algn="just">
              <a:buNone/>
            </a:pPr>
            <a:r>
              <a:rPr lang="it-IT" sz="2200" dirty="0" smtClean="0"/>
              <a:t>La questione si pone a proposito dell’articolazione fra potere legislativo esclusivo (ex art. 117. co. II </a:t>
            </a:r>
            <a:r>
              <a:rPr lang="it-IT" sz="2200" dirty="0" err="1" smtClean="0"/>
              <a:t>lett</a:t>
            </a:r>
            <a:r>
              <a:rPr lang="it-IT" sz="2200" dirty="0" smtClean="0"/>
              <a:t> s) </a:t>
            </a:r>
            <a:r>
              <a:rPr lang="it-IT" sz="2200" dirty="0" err="1" smtClean="0"/>
              <a:t>Cost</a:t>
            </a:r>
            <a:r>
              <a:rPr lang="it-IT" sz="2200" dirty="0" smtClean="0"/>
              <a:t>.) e potestà regionale concorrente ( ex art. 117, co. III ). </a:t>
            </a:r>
            <a:endParaRPr lang="it-IT" sz="2200" dirty="0"/>
          </a:p>
        </p:txBody>
      </p:sp>
    </p:spTree>
    <p:extLst>
      <p:ext uri="{BB962C8B-B14F-4D97-AF65-F5344CB8AC3E}">
        <p14:creationId xmlns:p14="http://schemas.microsoft.com/office/powerpoint/2010/main" val="396510664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L’Ambiente: un valore costituzionalmente protetto</a:t>
            </a:r>
            <a:endParaRPr lang="it-IT" altLang="it-IT" dirty="0"/>
          </a:p>
        </p:txBody>
      </p:sp>
      <p:sp>
        <p:nvSpPr>
          <p:cNvPr id="199683" name="Rectangle 3"/>
          <p:cNvSpPr>
            <a:spLocks noGrp="1" noChangeArrowheads="1"/>
          </p:cNvSpPr>
          <p:nvPr>
            <p:ph type="body" idx="1"/>
          </p:nvPr>
        </p:nvSpPr>
        <p:spPr/>
        <p:txBody>
          <a:bodyPr>
            <a:normAutofit lnSpcReduction="10000"/>
          </a:bodyPr>
          <a:lstStyle/>
          <a:p>
            <a:pPr marL="0" indent="0" algn="just">
              <a:lnSpc>
                <a:spcPct val="80000"/>
              </a:lnSpc>
              <a:buNone/>
            </a:pPr>
            <a:r>
              <a:rPr lang="it-IT" sz="2400" dirty="0"/>
              <a:t>Fra le materie </a:t>
            </a:r>
            <a:r>
              <a:rPr lang="it-IT" sz="2400" dirty="0" smtClean="0"/>
              <a:t>comprese nella potestà regionale concorrente sono </a:t>
            </a:r>
            <a:r>
              <a:rPr lang="it-IT" sz="2400" dirty="0"/>
              <a:t>citate</a:t>
            </a:r>
          </a:p>
          <a:p>
            <a:pPr marL="0" indent="0" algn="just">
              <a:lnSpc>
                <a:spcPct val="80000"/>
              </a:lnSpc>
              <a:buNone/>
            </a:pPr>
            <a:endParaRPr lang="it-IT" altLang="it-IT" sz="2400" dirty="0" smtClean="0"/>
          </a:p>
          <a:p>
            <a:pPr marL="0" indent="0" algn="just">
              <a:lnSpc>
                <a:spcPct val="80000"/>
              </a:lnSpc>
              <a:buNone/>
            </a:pPr>
            <a:endParaRPr lang="it-IT" altLang="it-IT" sz="2400" dirty="0" smtClean="0"/>
          </a:p>
          <a:p>
            <a:pPr marL="0" indent="0" algn="just">
              <a:lnSpc>
                <a:spcPct val="80000"/>
              </a:lnSpc>
            </a:pPr>
            <a:r>
              <a:rPr lang="it-IT" altLang="it-IT" sz="2400" dirty="0" smtClean="0"/>
              <a:t>valorizzazione dei beni culturali e ambientali;</a:t>
            </a:r>
          </a:p>
          <a:p>
            <a:pPr marL="0" indent="0" algn="just">
              <a:lnSpc>
                <a:spcPct val="80000"/>
              </a:lnSpc>
            </a:pPr>
            <a:r>
              <a:rPr lang="it-IT" altLang="it-IT" sz="2400" dirty="0" smtClean="0"/>
              <a:t> tutela della salute;</a:t>
            </a:r>
          </a:p>
          <a:p>
            <a:pPr marL="0" indent="0" algn="just">
              <a:lnSpc>
                <a:spcPct val="80000"/>
              </a:lnSpc>
            </a:pPr>
            <a:r>
              <a:rPr lang="it-IT" altLang="it-IT" sz="2400" dirty="0" smtClean="0"/>
              <a:t> governo del territorio;</a:t>
            </a:r>
          </a:p>
          <a:p>
            <a:pPr marL="0" indent="0" algn="just">
              <a:lnSpc>
                <a:spcPct val="80000"/>
              </a:lnSpc>
            </a:pPr>
            <a:r>
              <a:rPr lang="it-IT" altLang="it-IT" sz="2400" dirty="0" smtClean="0"/>
              <a:t> protezione civile;</a:t>
            </a:r>
          </a:p>
          <a:p>
            <a:pPr marL="0" indent="0" algn="just">
              <a:lnSpc>
                <a:spcPct val="80000"/>
              </a:lnSpc>
            </a:pPr>
            <a:r>
              <a:rPr lang="it-IT" altLang="it-IT" sz="2400" dirty="0" smtClean="0"/>
              <a:t> produzione, trasporto e distribuzione nazionale dell’energia;</a:t>
            </a:r>
          </a:p>
          <a:p>
            <a:pPr marL="0" indent="0" algn="just">
              <a:lnSpc>
                <a:spcPct val="80000"/>
              </a:lnSpc>
            </a:pPr>
            <a:r>
              <a:rPr lang="it-IT" altLang="it-IT" sz="2400" dirty="0" smtClean="0"/>
              <a:t> porti e aeroporti civili;</a:t>
            </a:r>
          </a:p>
          <a:p>
            <a:pPr marL="0" indent="0" algn="just">
              <a:lnSpc>
                <a:spcPct val="80000"/>
              </a:lnSpc>
            </a:pPr>
            <a:r>
              <a:rPr lang="it-IT" altLang="it-IT" sz="2400" dirty="0" smtClean="0"/>
              <a:t> grandi reti di trasporto e di navigazione;</a:t>
            </a:r>
          </a:p>
          <a:p>
            <a:pPr marL="0" indent="0" algn="just">
              <a:lnSpc>
                <a:spcPct val="80000"/>
              </a:lnSpc>
            </a:pPr>
            <a:r>
              <a:rPr lang="it-IT" altLang="it-IT" sz="2400" dirty="0" smtClean="0"/>
              <a:t> ricerca scientifica e tecnologica;</a:t>
            </a:r>
          </a:p>
          <a:p>
            <a:pPr marL="0" indent="0" algn="just">
              <a:lnSpc>
                <a:spcPct val="80000"/>
              </a:lnSpc>
            </a:pPr>
            <a:r>
              <a:rPr lang="it-IT" altLang="it-IT" sz="2400" dirty="0" smtClean="0"/>
              <a:t> sostegno all’innovazione per i settori produttivi.</a:t>
            </a:r>
            <a:endParaRPr lang="it-IT" altLang="it-IT" sz="2400" dirty="0"/>
          </a:p>
        </p:txBody>
      </p:sp>
    </p:spTree>
    <p:extLst>
      <p:ext uri="{BB962C8B-B14F-4D97-AF65-F5344CB8AC3E}">
        <p14:creationId xmlns:p14="http://schemas.microsoft.com/office/powerpoint/2010/main" val="100670317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L</a:t>
            </a:r>
            <a:r>
              <a:rPr lang="it-IT" dirty="0" smtClean="0">
                <a:solidFill>
                  <a:srgbClr val="FF0000"/>
                </a:solidFill>
                <a:effectLst>
                  <a:outerShdw blurRad="38100" dist="38100" dir="2700000" algn="tl">
                    <a:srgbClr val="000000">
                      <a:alpha val="43137"/>
                    </a:srgbClr>
                  </a:outerShdw>
                </a:effectLst>
              </a:rPr>
              <a:t>’Ambiente: un valore costituzionalmente protetto</a:t>
            </a:r>
            <a:endParaRPr lang="it-IT" dirty="0"/>
          </a:p>
        </p:txBody>
      </p:sp>
      <p:sp>
        <p:nvSpPr>
          <p:cNvPr id="3" name="Segnaposto contenuto 2"/>
          <p:cNvSpPr>
            <a:spLocks noGrp="1"/>
          </p:cNvSpPr>
          <p:nvPr>
            <p:ph idx="1"/>
          </p:nvPr>
        </p:nvSpPr>
        <p:spPr>
          <a:xfrm>
            <a:off x="457200" y="1600200"/>
            <a:ext cx="8229600" cy="4925144"/>
          </a:xfrm>
        </p:spPr>
        <p:txBody>
          <a:bodyPr>
            <a:noAutofit/>
          </a:bodyPr>
          <a:lstStyle/>
          <a:p>
            <a:pPr marL="0" indent="0" algn="just">
              <a:buNone/>
            </a:pPr>
            <a:r>
              <a:rPr lang="it-IT" sz="2000" dirty="0" smtClean="0"/>
              <a:t>• </a:t>
            </a:r>
            <a:r>
              <a:rPr lang="it-IT" sz="2000" dirty="0"/>
              <a:t>Emerge chiaramente la possibilità di stretta connessione, se non addirittura </a:t>
            </a:r>
            <a:r>
              <a:rPr lang="it-IT" sz="2000" dirty="0" smtClean="0"/>
              <a:t>il rischio </a:t>
            </a:r>
            <a:r>
              <a:rPr lang="it-IT" sz="2000" dirty="0"/>
              <a:t>di sovrapposizione, fra i due diversi livelli d’intervento. Secondo la </a:t>
            </a:r>
            <a:r>
              <a:rPr lang="it-IT" sz="2000" dirty="0" smtClean="0"/>
              <a:t>Corte Costituzionale</a:t>
            </a:r>
            <a:r>
              <a:rPr lang="it-IT" sz="2000" dirty="0"/>
              <a:t>, il problema va risolto non solo alla luce dell’art. 117 </a:t>
            </a:r>
            <a:r>
              <a:rPr lang="it-IT" sz="2000" dirty="0" err="1"/>
              <a:t>Cost</a:t>
            </a:r>
            <a:r>
              <a:rPr lang="it-IT" sz="2000" dirty="0"/>
              <a:t>. </a:t>
            </a:r>
            <a:r>
              <a:rPr lang="it-IT" sz="2000" dirty="0" smtClean="0"/>
              <a:t>ma anche </a:t>
            </a:r>
            <a:r>
              <a:rPr lang="it-IT" sz="2000" dirty="0"/>
              <a:t>attraverso un indispensabile lavoro di interpretazione che tenga conto </a:t>
            </a:r>
            <a:r>
              <a:rPr lang="it-IT" sz="2000" dirty="0" smtClean="0"/>
              <a:t>del </a:t>
            </a:r>
            <a:r>
              <a:rPr lang="it-IT" sz="2000" b="1" dirty="0" smtClean="0"/>
              <a:t>principio </a:t>
            </a:r>
            <a:r>
              <a:rPr lang="it-IT" sz="2000" b="1" dirty="0"/>
              <a:t>di sussidiarietà, di differenziazione e di adeguatezza</a:t>
            </a:r>
            <a:r>
              <a:rPr lang="it-IT" sz="2000" dirty="0" smtClean="0"/>
              <a:t>.</a:t>
            </a:r>
          </a:p>
          <a:p>
            <a:pPr marL="0" indent="0" algn="just">
              <a:buNone/>
            </a:pPr>
            <a:endParaRPr lang="it-IT" sz="2000" dirty="0"/>
          </a:p>
          <a:p>
            <a:pPr marL="0" indent="0" algn="just">
              <a:buNone/>
            </a:pPr>
            <a:r>
              <a:rPr lang="it-IT" sz="2000" dirty="0"/>
              <a:t>• L’art. 117 esprime l’esigenza di un approccio unitario, idoneo a garantire </a:t>
            </a:r>
            <a:r>
              <a:rPr lang="it-IT" sz="2000" dirty="0" smtClean="0"/>
              <a:t>una protezione </a:t>
            </a:r>
            <a:r>
              <a:rPr lang="it-IT" sz="2000" dirty="0"/>
              <a:t>uniforme a livello nazionale, con l’individuazione di standard </a:t>
            </a:r>
            <a:r>
              <a:rPr lang="it-IT" sz="2000" dirty="0" smtClean="0"/>
              <a:t>minimi comuni </a:t>
            </a:r>
            <a:r>
              <a:rPr lang="it-IT" sz="2000" dirty="0"/>
              <a:t>a tutto il territorio, senza escludere la competenza delle Regioni </a:t>
            </a:r>
            <a:r>
              <a:rPr lang="it-IT" sz="2000" dirty="0" smtClean="0"/>
              <a:t>su materie </a:t>
            </a:r>
            <a:r>
              <a:rPr lang="it-IT" sz="2000" dirty="0"/>
              <a:t>(governo del territorio, sanità, etc..) che a vario titolo si intrecciano con </a:t>
            </a:r>
            <a:r>
              <a:rPr lang="it-IT" sz="2000" dirty="0" smtClean="0"/>
              <a:t>il valore </a:t>
            </a:r>
            <a:r>
              <a:rPr lang="it-IT" sz="2000" dirty="0"/>
              <a:t>ambientale.</a:t>
            </a:r>
          </a:p>
        </p:txBody>
      </p:sp>
    </p:spTree>
    <p:extLst>
      <p:ext uri="{BB962C8B-B14F-4D97-AF65-F5344CB8AC3E}">
        <p14:creationId xmlns:p14="http://schemas.microsoft.com/office/powerpoint/2010/main" val="331099709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Diritto </a:t>
            </a:r>
            <a:r>
              <a:rPr lang="it-IT" dirty="0" smtClean="0">
                <a:solidFill>
                  <a:srgbClr val="FF0000"/>
                </a:solidFill>
                <a:effectLst>
                  <a:outerShdw blurRad="38100" dist="38100" dir="2700000" algn="tl">
                    <a:srgbClr val="000000">
                      <a:alpha val="43137"/>
                    </a:srgbClr>
                  </a:outerShdw>
                </a:effectLst>
              </a:rPr>
              <a:t>dell’Ambiente:</a:t>
            </a:r>
            <a:endParaRPr lang="it-IT" dirty="0"/>
          </a:p>
        </p:txBody>
      </p:sp>
      <p:sp>
        <p:nvSpPr>
          <p:cNvPr id="3" name="Segnaposto contenuto 2"/>
          <p:cNvSpPr>
            <a:spLocks noGrp="1"/>
          </p:cNvSpPr>
          <p:nvPr>
            <p:ph idx="1"/>
          </p:nvPr>
        </p:nvSpPr>
        <p:spPr>
          <a:xfrm>
            <a:off x="457200" y="1600200"/>
            <a:ext cx="8229600" cy="4925144"/>
          </a:xfrm>
        </p:spPr>
        <p:txBody>
          <a:bodyPr>
            <a:normAutofit/>
          </a:bodyPr>
          <a:lstStyle/>
          <a:p>
            <a:pPr>
              <a:buFont typeface="Wingdings" panose="05000000000000000000" pitchFamily="2" charset="2"/>
              <a:buChar char="Ø"/>
            </a:pPr>
            <a:r>
              <a:rPr lang="it-IT" sz="4000" dirty="0"/>
              <a:t> </a:t>
            </a:r>
            <a:r>
              <a:rPr lang="it-IT" sz="4000" dirty="0" smtClean="0"/>
              <a:t>Principio di Sviluppo sostenibile</a:t>
            </a:r>
          </a:p>
        </p:txBody>
      </p:sp>
    </p:spTree>
    <p:extLst>
      <p:ext uri="{BB962C8B-B14F-4D97-AF65-F5344CB8AC3E}">
        <p14:creationId xmlns:p14="http://schemas.microsoft.com/office/powerpoint/2010/main" val="156933211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p:txBody>
          <a:bodyPr>
            <a:normAutofit fontScale="90000"/>
          </a:bodyPr>
          <a:lstStyle/>
          <a:p>
            <a:r>
              <a:rPr lang="it-IT" altLang="it-IT" sz="4000" dirty="0" smtClean="0">
                <a:solidFill>
                  <a:srgbClr val="FF0000"/>
                </a:solidFill>
                <a:effectLst>
                  <a:outerShdw blurRad="38100" dist="38100" dir="2700000" algn="tl">
                    <a:srgbClr val="000000">
                      <a:alpha val="43137"/>
                    </a:srgbClr>
                  </a:outerShdw>
                </a:effectLst>
              </a:rPr>
              <a:t>I principi del diritto dell’Ambiente: lo sviluppo sostenibile</a:t>
            </a:r>
            <a:endParaRPr lang="it-IT" altLang="it-IT" sz="4000" dirty="0">
              <a:solidFill>
                <a:srgbClr val="FF0000"/>
              </a:solidFill>
              <a:effectLst>
                <a:outerShdw blurRad="38100" dist="38100" dir="2700000" algn="tl">
                  <a:srgbClr val="000000">
                    <a:alpha val="43137"/>
                  </a:srgbClr>
                </a:outerShdw>
              </a:effectLst>
            </a:endParaRPr>
          </a:p>
        </p:txBody>
      </p:sp>
      <p:sp>
        <p:nvSpPr>
          <p:cNvPr id="201731" name="Rectangle 3"/>
          <p:cNvSpPr>
            <a:spLocks noGrp="1" noChangeArrowheads="1"/>
          </p:cNvSpPr>
          <p:nvPr>
            <p:ph type="body" idx="1"/>
          </p:nvPr>
        </p:nvSpPr>
        <p:spPr/>
        <p:txBody>
          <a:bodyPr/>
          <a:lstStyle/>
          <a:p>
            <a:pPr marL="0" indent="0" algn="just">
              <a:lnSpc>
                <a:spcPct val="90000"/>
              </a:lnSpc>
              <a:buFontTx/>
              <a:buNone/>
            </a:pPr>
            <a:r>
              <a:rPr lang="it-IT" altLang="it-IT" sz="2400" dirty="0"/>
              <a:t>La prima definizione del principio di “sviluppo sostenibile” in ordine temporale è stata quella contenuta nel </a:t>
            </a:r>
            <a:r>
              <a:rPr lang="it-IT" altLang="it-IT" sz="2400" dirty="0">
                <a:solidFill>
                  <a:srgbClr val="FF0000"/>
                </a:solidFill>
              </a:rPr>
              <a:t>rapporto </a:t>
            </a:r>
            <a:r>
              <a:rPr lang="it-IT" altLang="it-IT" sz="2400" dirty="0" err="1">
                <a:solidFill>
                  <a:srgbClr val="FF0000"/>
                </a:solidFill>
              </a:rPr>
              <a:t>Brundtland</a:t>
            </a:r>
            <a:r>
              <a:rPr lang="it-IT" altLang="it-IT" sz="2400" dirty="0"/>
              <a:t> (dal nome della presidente della Commissione, il Primo Ministro del governo norvegese </a:t>
            </a:r>
            <a:r>
              <a:rPr lang="it-IT" altLang="it-IT" sz="2400" dirty="0" err="1"/>
              <a:t>Gro</a:t>
            </a:r>
            <a:r>
              <a:rPr lang="it-IT" altLang="it-IT" sz="2400" dirty="0"/>
              <a:t> Harlem </a:t>
            </a:r>
            <a:r>
              <a:rPr lang="it-IT" altLang="it-IT" sz="2400" dirty="0" err="1"/>
              <a:t>Brundtland</a:t>
            </a:r>
            <a:r>
              <a:rPr lang="it-IT" altLang="it-IT" sz="2400" dirty="0"/>
              <a:t>) del </a:t>
            </a:r>
            <a:r>
              <a:rPr lang="it-IT" altLang="it-IT" sz="2400" dirty="0">
                <a:solidFill>
                  <a:srgbClr val="FF0000"/>
                </a:solidFill>
              </a:rPr>
              <a:t>1987:</a:t>
            </a:r>
          </a:p>
          <a:p>
            <a:pPr marL="0" indent="0" algn="just">
              <a:lnSpc>
                <a:spcPct val="90000"/>
              </a:lnSpc>
              <a:buFontTx/>
              <a:buNone/>
            </a:pPr>
            <a:endParaRPr lang="it-IT" altLang="it-IT" sz="2400" dirty="0"/>
          </a:p>
          <a:p>
            <a:pPr marL="0" indent="0" algn="just">
              <a:lnSpc>
                <a:spcPct val="90000"/>
              </a:lnSpc>
              <a:buFontTx/>
              <a:buNone/>
            </a:pPr>
            <a:r>
              <a:rPr lang="it-IT" altLang="it-IT" sz="2400" i="1" dirty="0"/>
              <a:t>“Lo Sviluppo sostenibile è uno sviluppo che garantisce i bisogni delle </a:t>
            </a:r>
            <a:r>
              <a:rPr lang="it-IT" altLang="it-IT" sz="2400" i="1" dirty="0">
                <a:solidFill>
                  <a:srgbClr val="FF0000"/>
                </a:solidFill>
              </a:rPr>
              <a:t>generazioni attuali</a:t>
            </a:r>
            <a:r>
              <a:rPr lang="it-IT" altLang="it-IT" sz="2400" i="1" dirty="0"/>
              <a:t> senza compromettere la possibilità che le </a:t>
            </a:r>
            <a:r>
              <a:rPr lang="it-IT" altLang="it-IT" sz="2400" i="1" dirty="0">
                <a:solidFill>
                  <a:srgbClr val="FF0000"/>
                </a:solidFill>
              </a:rPr>
              <a:t>generazioni future</a:t>
            </a:r>
            <a:r>
              <a:rPr lang="it-IT" altLang="it-IT" sz="2400" i="1" dirty="0"/>
              <a:t> riescano a soddisfare i propri.” </a:t>
            </a:r>
          </a:p>
          <a:p>
            <a:pPr marL="0" indent="0" algn="just">
              <a:lnSpc>
                <a:spcPct val="90000"/>
              </a:lnSpc>
              <a:buFontTx/>
              <a:buNone/>
            </a:pPr>
            <a:endParaRPr lang="it-IT" altLang="it-IT" sz="2400" i="1" dirty="0"/>
          </a:p>
        </p:txBody>
      </p:sp>
    </p:spTree>
    <p:extLst>
      <p:ext uri="{BB962C8B-B14F-4D97-AF65-F5344CB8AC3E}">
        <p14:creationId xmlns:p14="http://schemas.microsoft.com/office/powerpoint/2010/main" val="242741894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it-IT" altLang="it-IT" sz="3200" dirty="0">
                <a:solidFill>
                  <a:srgbClr val="FF0000"/>
                </a:solidFill>
                <a:effectLst>
                  <a:outerShdw blurRad="38100" dist="38100" dir="2700000" algn="tl">
                    <a:srgbClr val="000000">
                      <a:alpha val="43137"/>
                    </a:srgbClr>
                  </a:outerShdw>
                </a:effectLst>
              </a:rPr>
              <a:t>Risoluzione 38/161dell’Assemblea Generale delle Nazioni Unite</a:t>
            </a:r>
          </a:p>
        </p:txBody>
      </p:sp>
      <p:sp>
        <p:nvSpPr>
          <p:cNvPr id="43011" name="Rectangle 3"/>
          <p:cNvSpPr>
            <a:spLocks noGrp="1" noChangeArrowheads="1"/>
          </p:cNvSpPr>
          <p:nvPr>
            <p:ph type="body" idx="1"/>
          </p:nvPr>
        </p:nvSpPr>
        <p:spPr/>
        <p:txBody>
          <a:bodyPr/>
          <a:lstStyle/>
          <a:p>
            <a:pPr marL="0" indent="0" algn="just">
              <a:lnSpc>
                <a:spcPct val="80000"/>
              </a:lnSpc>
              <a:buFontTx/>
              <a:buNone/>
            </a:pPr>
            <a:r>
              <a:rPr lang="it-IT" altLang="it-IT" sz="2000"/>
              <a:t>Il 19 dicembre 1983 l‘Assemblea Generale delle Nazioni Unite ha:</a:t>
            </a:r>
          </a:p>
          <a:p>
            <a:pPr marL="0" indent="0" algn="just">
              <a:lnSpc>
                <a:spcPct val="80000"/>
              </a:lnSpc>
              <a:buFontTx/>
              <a:buNone/>
            </a:pPr>
            <a:endParaRPr lang="it-IT" altLang="it-IT" sz="2000"/>
          </a:p>
          <a:p>
            <a:pPr marL="0" indent="0" algn="just">
              <a:lnSpc>
                <a:spcPct val="80000"/>
              </a:lnSpc>
            </a:pPr>
            <a:r>
              <a:rPr lang="it-IT" altLang="it-IT" sz="2000"/>
              <a:t> adottato la </a:t>
            </a:r>
            <a:r>
              <a:rPr lang="it-IT" altLang="it-IT" sz="2000">
                <a:solidFill>
                  <a:srgbClr val="FF0000"/>
                </a:solidFill>
              </a:rPr>
              <a:t>Risoluzione 38/161 “</a:t>
            </a:r>
            <a:r>
              <a:rPr lang="it-IT" altLang="it-IT" sz="2000" i="1">
                <a:solidFill>
                  <a:srgbClr val="FF0000"/>
                </a:solidFill>
              </a:rPr>
              <a:t>Processo di preparazione della prospettiva ambientale all'anno 2000 e oltre</a:t>
            </a:r>
            <a:r>
              <a:rPr lang="it-IT" altLang="it-IT" sz="2000"/>
              <a:t>“</a:t>
            </a:r>
          </a:p>
          <a:p>
            <a:pPr marL="0" indent="0" algn="just">
              <a:lnSpc>
                <a:spcPct val="80000"/>
              </a:lnSpc>
            </a:pPr>
            <a:r>
              <a:rPr lang="it-IT" altLang="it-IT" sz="2000"/>
              <a:t> creato </a:t>
            </a:r>
            <a:r>
              <a:rPr lang="it-IT" altLang="it-IT" sz="2000">
                <a:solidFill>
                  <a:srgbClr val="FF0000"/>
                </a:solidFill>
              </a:rPr>
              <a:t>Commissione mondiale sull'ambiente e lo sviluppo (“</a:t>
            </a:r>
            <a:r>
              <a:rPr lang="it-IT" altLang="it-IT" sz="2000" i="1">
                <a:solidFill>
                  <a:srgbClr val="FF0000"/>
                </a:solidFill>
              </a:rPr>
              <a:t>World Commission on Environment and Development</a:t>
            </a:r>
            <a:r>
              <a:rPr lang="it-IT" altLang="it-IT" sz="2000">
                <a:solidFill>
                  <a:srgbClr val="FF0000"/>
                </a:solidFill>
              </a:rPr>
              <a:t>” WCED)</a:t>
            </a:r>
            <a:r>
              <a:rPr lang="it-IT" altLang="it-IT" sz="2000"/>
              <a:t>. </a:t>
            </a:r>
          </a:p>
          <a:p>
            <a:pPr marL="0" indent="0" algn="just">
              <a:lnSpc>
                <a:spcPct val="80000"/>
              </a:lnSpc>
              <a:buFontTx/>
              <a:buNone/>
            </a:pPr>
            <a:endParaRPr lang="it-IT" altLang="it-IT" sz="2000"/>
          </a:p>
          <a:p>
            <a:pPr marL="0" indent="0" algn="just">
              <a:lnSpc>
                <a:spcPct val="80000"/>
              </a:lnSpc>
              <a:buFontTx/>
              <a:buNone/>
            </a:pPr>
            <a:r>
              <a:rPr lang="it-IT" altLang="it-IT" sz="2000"/>
              <a:t>All’art. 8 si consiglia che per il suo lavoro la Commissione speciale debba concentrarsi principalmente sulle seguenti condizioni di riferimento: </a:t>
            </a:r>
          </a:p>
          <a:p>
            <a:pPr marL="0" indent="0" algn="just">
              <a:lnSpc>
                <a:spcPct val="80000"/>
              </a:lnSpc>
              <a:buFontTx/>
              <a:buNone/>
            </a:pPr>
            <a:endParaRPr lang="it-IT" altLang="it-IT" sz="2000"/>
          </a:p>
          <a:p>
            <a:pPr marL="0" indent="0" algn="just">
              <a:lnSpc>
                <a:spcPct val="80000"/>
              </a:lnSpc>
              <a:buFontTx/>
              <a:buAutoNum type="alphaLcParenBoth"/>
            </a:pPr>
            <a:r>
              <a:rPr lang="it-IT" altLang="it-IT" sz="2000"/>
              <a:t> proporre le </a:t>
            </a:r>
            <a:r>
              <a:rPr lang="it-IT" altLang="it-IT" sz="2000">
                <a:solidFill>
                  <a:srgbClr val="FF0000"/>
                </a:solidFill>
              </a:rPr>
              <a:t>strategie ambientali di lunga durata</a:t>
            </a:r>
            <a:r>
              <a:rPr lang="it-IT" altLang="it-IT" sz="2000"/>
              <a:t> per realizzare sviluppo sostenibile all'anno 2000 e oltre; </a:t>
            </a:r>
          </a:p>
          <a:p>
            <a:pPr marL="0" indent="0" algn="just">
              <a:lnSpc>
                <a:spcPct val="80000"/>
              </a:lnSpc>
              <a:buFontTx/>
              <a:buNone/>
            </a:pPr>
            <a:endParaRPr lang="it-IT" altLang="it-IT" sz="2000"/>
          </a:p>
          <a:p>
            <a:pPr marL="0" indent="0" algn="just">
              <a:lnSpc>
                <a:spcPct val="80000"/>
              </a:lnSpc>
              <a:buFontTx/>
              <a:buNone/>
            </a:pPr>
            <a:endParaRPr lang="it-IT" altLang="it-IT" sz="2000"/>
          </a:p>
        </p:txBody>
      </p:sp>
    </p:spTree>
    <p:extLst>
      <p:ext uri="{BB962C8B-B14F-4D97-AF65-F5344CB8AC3E}">
        <p14:creationId xmlns:p14="http://schemas.microsoft.com/office/powerpoint/2010/main" val="10100528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fontScale="90000"/>
          </a:bodyPr>
          <a:lstStyle/>
          <a:p>
            <a:r>
              <a:rPr lang="it-IT" altLang="it-IT" dirty="0">
                <a:solidFill>
                  <a:srgbClr val="FF0000"/>
                </a:solidFill>
                <a:effectLst>
                  <a:outerShdw blurRad="38100" dist="38100" dir="2700000" algn="tl">
                    <a:srgbClr val="000000">
                      <a:alpha val="43137"/>
                    </a:srgbClr>
                  </a:outerShdw>
                </a:effectLst>
              </a:rPr>
              <a:t>Risoluzione 38/161dell’Assemblea Generale delle Nazioni Unite</a:t>
            </a:r>
            <a:endParaRPr lang="it-IT" altLang="it-IT" dirty="0"/>
          </a:p>
        </p:txBody>
      </p:sp>
      <p:sp>
        <p:nvSpPr>
          <p:cNvPr id="44035" name="Rectangle 3"/>
          <p:cNvSpPr>
            <a:spLocks noGrp="1" noChangeArrowheads="1"/>
          </p:cNvSpPr>
          <p:nvPr>
            <p:ph type="body" idx="1"/>
          </p:nvPr>
        </p:nvSpPr>
        <p:spPr/>
        <p:txBody>
          <a:bodyPr/>
          <a:lstStyle/>
          <a:p>
            <a:pPr marL="0" indent="0" algn="just">
              <a:lnSpc>
                <a:spcPct val="80000"/>
              </a:lnSpc>
              <a:buFontTx/>
              <a:buNone/>
            </a:pPr>
            <a:r>
              <a:rPr lang="it-IT" altLang="it-IT" sz="2000" dirty="0"/>
              <a:t>(b) suggerire metodi per tradurre la preoccupazione per l'ambiente in </a:t>
            </a:r>
            <a:r>
              <a:rPr lang="it-IT" altLang="it-IT" sz="2000" dirty="0">
                <a:solidFill>
                  <a:srgbClr val="FF0000"/>
                </a:solidFill>
              </a:rPr>
              <a:t>cooperazione</a:t>
            </a:r>
            <a:r>
              <a:rPr lang="it-IT" altLang="it-IT" sz="2000" dirty="0"/>
              <a:t> fra  paesi in via di sviluppo e fra paesi in differenti fasi di evoluzione economica e sociale e condurre al raggiungimento di comuni e reciproci obiettivi solidali, che tengano conto delle correlazioni fra gente, risorse, ambiente e sviluppo; </a:t>
            </a:r>
          </a:p>
          <a:p>
            <a:pPr marL="0" indent="0" algn="just">
              <a:lnSpc>
                <a:spcPct val="80000"/>
              </a:lnSpc>
              <a:buFontTx/>
              <a:buNone/>
            </a:pPr>
            <a:endParaRPr lang="it-IT" altLang="it-IT" sz="2000" dirty="0"/>
          </a:p>
          <a:p>
            <a:pPr marL="0" indent="0" algn="just">
              <a:lnSpc>
                <a:spcPct val="80000"/>
              </a:lnSpc>
              <a:buFontTx/>
              <a:buNone/>
            </a:pPr>
            <a:r>
              <a:rPr lang="it-IT" altLang="it-IT" sz="2000" dirty="0"/>
              <a:t>(c) considerare </a:t>
            </a:r>
            <a:r>
              <a:rPr lang="it-IT" altLang="it-IT" sz="2000" dirty="0">
                <a:solidFill>
                  <a:srgbClr val="FF0000"/>
                </a:solidFill>
              </a:rPr>
              <a:t>i metodi e i mezzi </a:t>
            </a:r>
            <a:r>
              <a:rPr lang="it-IT" altLang="it-IT" sz="2000" dirty="0"/>
              <a:t>con cui la Comunità internazionale può affrontare più efficacemente le preoccupazioni ambientali, alla luce delle altre raccomandazioni nel relativo rapporto; </a:t>
            </a:r>
          </a:p>
          <a:p>
            <a:pPr marL="0" indent="0" algn="just">
              <a:lnSpc>
                <a:spcPct val="80000"/>
              </a:lnSpc>
              <a:buFontTx/>
              <a:buNone/>
            </a:pPr>
            <a:endParaRPr lang="it-IT" altLang="it-IT" sz="2000" dirty="0"/>
          </a:p>
          <a:p>
            <a:pPr marL="0" indent="0" algn="just">
              <a:lnSpc>
                <a:spcPct val="80000"/>
              </a:lnSpc>
              <a:buFontTx/>
              <a:buNone/>
            </a:pPr>
            <a:r>
              <a:rPr lang="it-IT" altLang="it-IT" sz="2000" dirty="0"/>
              <a:t>(d) contribuire a definire le percezioni comuni delle problematiche ambientali di lungo termine e degli sforzi necessari per affrontare con successo i problemi legati alla protezione e al miglioramento dell'ambiente, un </a:t>
            </a:r>
            <a:r>
              <a:rPr lang="it-IT" altLang="it-IT" sz="2000" dirty="0">
                <a:solidFill>
                  <a:srgbClr val="FF0000"/>
                </a:solidFill>
              </a:rPr>
              <a:t>piano d’azione a lungo termine per le decadi future</a:t>
            </a:r>
            <a:r>
              <a:rPr lang="it-IT" altLang="it-IT" sz="2000" dirty="0"/>
              <a:t> e gli obiettivi per la Comunità mondiale, </a:t>
            </a:r>
            <a:r>
              <a:rPr lang="it-IT" altLang="it-IT" sz="2000" dirty="0" err="1"/>
              <a:t>tenedo</a:t>
            </a:r>
            <a:r>
              <a:rPr lang="it-IT" altLang="it-IT" sz="2000" dirty="0"/>
              <a:t> in considerazione le risoluzioni rilevanti del </a:t>
            </a:r>
            <a:r>
              <a:rPr lang="it-IT" altLang="it-IT" sz="2000" dirty="0" err="1"/>
              <a:t>Governing</a:t>
            </a:r>
            <a:r>
              <a:rPr lang="it-IT" altLang="it-IT" sz="2000" dirty="0"/>
              <a:t> </a:t>
            </a:r>
            <a:r>
              <a:rPr lang="it-IT" altLang="it-IT" sz="2000" dirty="0" err="1"/>
              <a:t>Council</a:t>
            </a:r>
            <a:r>
              <a:rPr lang="it-IT" altLang="it-IT" sz="2000" dirty="0"/>
              <a:t>. </a:t>
            </a:r>
          </a:p>
          <a:p>
            <a:pPr marL="0" indent="0">
              <a:lnSpc>
                <a:spcPct val="80000"/>
              </a:lnSpc>
              <a:buFontTx/>
              <a:buNone/>
            </a:pPr>
            <a:endParaRPr lang="it-IT" altLang="it-IT" sz="2000" dirty="0"/>
          </a:p>
          <a:p>
            <a:pPr marL="0" indent="0">
              <a:lnSpc>
                <a:spcPct val="80000"/>
              </a:lnSpc>
              <a:buFontTx/>
              <a:buNone/>
            </a:pPr>
            <a:endParaRPr lang="it-IT" altLang="it-IT" sz="2000" dirty="0"/>
          </a:p>
        </p:txBody>
      </p:sp>
    </p:spTree>
    <p:extLst>
      <p:ext uri="{BB962C8B-B14F-4D97-AF65-F5344CB8AC3E}">
        <p14:creationId xmlns:p14="http://schemas.microsoft.com/office/powerpoint/2010/main" val="1428565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Diritto dell’Ambiente: </a:t>
            </a:r>
            <a:r>
              <a:rPr lang="it-IT" dirty="0" smtClean="0">
                <a:solidFill>
                  <a:srgbClr val="FF0000"/>
                </a:solidFill>
                <a:effectLst>
                  <a:outerShdw blurRad="38100" dist="38100" dir="2700000" algn="tl">
                    <a:srgbClr val="000000">
                      <a:alpha val="43137"/>
                    </a:srgbClr>
                  </a:outerShdw>
                </a:effectLst>
              </a:rPr>
              <a:t>contenuto del </a:t>
            </a:r>
            <a:r>
              <a:rPr lang="it-IT" dirty="0">
                <a:solidFill>
                  <a:srgbClr val="FF0000"/>
                </a:solidFill>
                <a:effectLst>
                  <a:outerShdw blurRad="38100" dist="38100" dir="2700000" algn="tl">
                    <a:srgbClr val="000000">
                      <a:alpha val="43137"/>
                    </a:srgbClr>
                  </a:outerShdw>
                </a:effectLst>
              </a:rPr>
              <a:t>corso</a:t>
            </a:r>
            <a:endParaRPr lang="it-IT" dirty="0"/>
          </a:p>
        </p:txBody>
      </p:sp>
      <p:sp>
        <p:nvSpPr>
          <p:cNvPr id="3" name="Segnaposto contenuto 2"/>
          <p:cNvSpPr>
            <a:spLocks noGrp="1"/>
          </p:cNvSpPr>
          <p:nvPr>
            <p:ph idx="1"/>
          </p:nvPr>
        </p:nvSpPr>
        <p:spPr/>
        <p:txBody>
          <a:bodyPr/>
          <a:lstStyle/>
          <a:p>
            <a:pPr lvl="0" algn="just"/>
            <a:r>
              <a:rPr lang="it-IT" dirty="0"/>
              <a:t>Organismi geneticamente modificati: casi pratici di tutela della salute.</a:t>
            </a:r>
          </a:p>
          <a:p>
            <a:pPr algn="just"/>
            <a:r>
              <a:rPr lang="it-IT" dirty="0"/>
              <a:t>Ambiente e fonti di </a:t>
            </a:r>
            <a:r>
              <a:rPr lang="it-IT" dirty="0" smtClean="0"/>
              <a:t>energia – fonti alternative di energia. </a:t>
            </a:r>
            <a:r>
              <a:rPr lang="it-IT" dirty="0"/>
              <a:t>Disciplina e casi pratici di legislazione, regolazione e crescita </a:t>
            </a:r>
            <a:r>
              <a:rPr lang="it-IT" dirty="0" smtClean="0"/>
              <a:t>sostenibile.</a:t>
            </a:r>
          </a:p>
          <a:p>
            <a:pPr algn="just"/>
            <a:r>
              <a:rPr lang="it-IT" dirty="0" smtClean="0"/>
              <a:t>Procedure </a:t>
            </a:r>
            <a:r>
              <a:rPr lang="it-IT" dirty="0"/>
              <a:t>amministrative di valutazione ambientale.</a:t>
            </a:r>
          </a:p>
          <a:p>
            <a:pPr lvl="0"/>
            <a:endParaRPr lang="it-IT" dirty="0"/>
          </a:p>
          <a:p>
            <a:endParaRPr lang="it-IT" dirty="0"/>
          </a:p>
        </p:txBody>
      </p:sp>
    </p:spTree>
    <p:extLst>
      <p:ext uri="{BB962C8B-B14F-4D97-AF65-F5344CB8AC3E}">
        <p14:creationId xmlns:p14="http://schemas.microsoft.com/office/powerpoint/2010/main" val="282915152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normAutofit/>
          </a:bodyPr>
          <a:lstStyle/>
          <a:p>
            <a:r>
              <a:rPr lang="it-IT" altLang="it-IT" sz="3600" dirty="0">
                <a:solidFill>
                  <a:srgbClr val="FF0000"/>
                </a:solidFill>
                <a:effectLst>
                  <a:outerShdw blurRad="38100" dist="38100" dir="2700000" algn="tl">
                    <a:srgbClr val="000000">
                      <a:alpha val="43137"/>
                    </a:srgbClr>
                  </a:outerShdw>
                </a:effectLst>
              </a:rPr>
              <a:t>Commissione </a:t>
            </a:r>
            <a:r>
              <a:rPr lang="it-IT" altLang="it-IT" sz="3600" dirty="0" err="1">
                <a:solidFill>
                  <a:srgbClr val="FF0000"/>
                </a:solidFill>
                <a:effectLst>
                  <a:outerShdw blurRad="38100" dist="38100" dir="2700000" algn="tl">
                    <a:srgbClr val="000000">
                      <a:alpha val="43137"/>
                    </a:srgbClr>
                  </a:outerShdw>
                </a:effectLst>
              </a:rPr>
              <a:t>Brundtland</a:t>
            </a:r>
            <a:endParaRPr lang="it-IT" altLang="it-IT" sz="3600" dirty="0">
              <a:solidFill>
                <a:srgbClr val="FF0000"/>
              </a:solidFill>
              <a:effectLst>
                <a:outerShdw blurRad="38100" dist="38100" dir="2700000" algn="tl">
                  <a:srgbClr val="000000">
                    <a:alpha val="43137"/>
                  </a:srgbClr>
                </a:outerShdw>
              </a:effectLst>
            </a:endParaRPr>
          </a:p>
        </p:txBody>
      </p:sp>
      <p:sp>
        <p:nvSpPr>
          <p:cNvPr id="45059" name="Rectangle 3"/>
          <p:cNvSpPr>
            <a:spLocks noGrp="1" noChangeArrowheads="1"/>
          </p:cNvSpPr>
          <p:nvPr>
            <p:ph type="body" idx="1"/>
          </p:nvPr>
        </p:nvSpPr>
        <p:spPr/>
        <p:txBody>
          <a:bodyPr/>
          <a:lstStyle/>
          <a:p>
            <a:pPr marL="0" indent="0" algn="just">
              <a:lnSpc>
                <a:spcPct val="80000"/>
              </a:lnSpc>
              <a:buFontTx/>
              <a:buNone/>
            </a:pPr>
            <a:r>
              <a:rPr lang="it-IT" altLang="it-IT" sz="2000" dirty="0"/>
              <a:t>Come </a:t>
            </a:r>
            <a:r>
              <a:rPr lang="it-IT" altLang="it-IT" sz="2000" dirty="0" smtClean="0"/>
              <a:t>anticipato, </a:t>
            </a:r>
            <a:r>
              <a:rPr lang="it-IT" altLang="it-IT" sz="2000" dirty="0"/>
              <a:t>la Commissione </a:t>
            </a:r>
            <a:r>
              <a:rPr lang="it-IT" altLang="it-IT" sz="2000" dirty="0" err="1"/>
              <a:t>Brundtland</a:t>
            </a:r>
            <a:r>
              <a:rPr lang="it-IT" altLang="it-IT" sz="2000" dirty="0"/>
              <a:t>, nata a seguito della Risoluzione 38/161 formalmente come </a:t>
            </a:r>
            <a:r>
              <a:rPr lang="it-IT" altLang="it-IT" sz="2000" dirty="0">
                <a:solidFill>
                  <a:srgbClr val="FF0000"/>
                </a:solidFill>
              </a:rPr>
              <a:t>Commissione mondiale sull'ambiente e lo sviluppo (“World </a:t>
            </a:r>
            <a:r>
              <a:rPr lang="it-IT" altLang="it-IT" sz="2000" dirty="0" err="1">
                <a:solidFill>
                  <a:srgbClr val="FF0000"/>
                </a:solidFill>
              </a:rPr>
              <a:t>Commission</a:t>
            </a:r>
            <a:r>
              <a:rPr lang="it-IT" altLang="it-IT" sz="2000" dirty="0">
                <a:solidFill>
                  <a:srgbClr val="FF0000"/>
                </a:solidFill>
              </a:rPr>
              <a:t> on Environment and Development” WCED)</a:t>
            </a:r>
            <a:r>
              <a:rPr lang="it-IT" altLang="it-IT" sz="2000" dirty="0"/>
              <a:t> è conosciuta con il nome del suo presidente (l’allora Primo Ministro norvegese) </a:t>
            </a:r>
            <a:r>
              <a:rPr lang="it-IT" altLang="it-IT" sz="2000" dirty="0" err="1"/>
              <a:t>Gro</a:t>
            </a:r>
            <a:r>
              <a:rPr lang="it-IT" altLang="it-IT" sz="2000" dirty="0"/>
              <a:t> Harlem </a:t>
            </a:r>
            <a:r>
              <a:rPr lang="it-IT" altLang="it-IT" sz="2000" dirty="0" err="1"/>
              <a:t>Brundtland</a:t>
            </a:r>
            <a:r>
              <a:rPr lang="it-IT" altLang="it-IT" sz="2000" dirty="0"/>
              <a:t>.</a:t>
            </a:r>
          </a:p>
          <a:p>
            <a:pPr marL="0" indent="0" algn="just">
              <a:lnSpc>
                <a:spcPct val="80000"/>
              </a:lnSpc>
              <a:buFontTx/>
              <a:buNone/>
            </a:pPr>
            <a:endParaRPr lang="it-IT" altLang="it-IT" sz="2000" dirty="0"/>
          </a:p>
          <a:p>
            <a:pPr marL="0" indent="0" algn="just">
              <a:lnSpc>
                <a:spcPct val="80000"/>
              </a:lnSpc>
              <a:buFontTx/>
              <a:buNone/>
            </a:pPr>
            <a:r>
              <a:rPr lang="it-IT" altLang="it-IT" sz="2000" dirty="0"/>
              <a:t>La Commissione è stata creata  per dare un indirizzo alla crescente </a:t>
            </a:r>
            <a:r>
              <a:rPr lang="it-IT" altLang="it-IT" sz="2000" dirty="0" smtClean="0"/>
              <a:t>preoccupazione </a:t>
            </a:r>
            <a:r>
              <a:rPr lang="it-IT" altLang="it-IT" sz="2000" dirty="0"/>
              <a:t>relativa alla </a:t>
            </a:r>
            <a:r>
              <a:rPr lang="it-IT" altLang="it-IT" sz="2000" dirty="0" smtClean="0"/>
              <a:t>accelerazione </a:t>
            </a:r>
            <a:r>
              <a:rPr lang="it-IT" altLang="it-IT" sz="2000" dirty="0"/>
              <a:t>del deterioramento dell’ambiente umano e delle risorse naturali e le conseguenze di questo deterioramento per lo sviluppo economico e sociale.</a:t>
            </a:r>
          </a:p>
          <a:p>
            <a:pPr marL="0" indent="0" algn="just">
              <a:lnSpc>
                <a:spcPct val="80000"/>
              </a:lnSpc>
              <a:buFontTx/>
              <a:buNone/>
            </a:pPr>
            <a:endParaRPr lang="it-IT" altLang="it-IT" sz="2000" dirty="0"/>
          </a:p>
          <a:p>
            <a:pPr marL="0" indent="0" algn="just">
              <a:lnSpc>
                <a:spcPct val="80000"/>
              </a:lnSpc>
              <a:buFontTx/>
              <a:buNone/>
            </a:pPr>
            <a:r>
              <a:rPr lang="it-IT" altLang="it-IT" sz="2000" dirty="0"/>
              <a:t>Nell’istituire la Commissione, l’Assemblea Generale delle Nazioni Unite ha riconosciuto che i problemi ambientali avevano </a:t>
            </a:r>
            <a:r>
              <a:rPr lang="it-IT" altLang="it-IT" sz="2000" dirty="0">
                <a:solidFill>
                  <a:srgbClr val="FF0000"/>
                </a:solidFill>
              </a:rPr>
              <a:t>natura globale</a:t>
            </a:r>
            <a:r>
              <a:rPr lang="it-IT" altLang="it-IT" sz="2000" dirty="0"/>
              <a:t> e ha determinato che fosse nell’interesse comune di tutte le nazioni stabilire delle politiche per lo sviluppo sostenibile.</a:t>
            </a:r>
          </a:p>
          <a:p>
            <a:pPr marL="0" indent="0">
              <a:lnSpc>
                <a:spcPct val="80000"/>
              </a:lnSpc>
            </a:pPr>
            <a:endParaRPr lang="it-IT" altLang="it-IT" sz="2000" dirty="0"/>
          </a:p>
        </p:txBody>
      </p:sp>
    </p:spTree>
    <p:extLst>
      <p:ext uri="{BB962C8B-B14F-4D97-AF65-F5344CB8AC3E}">
        <p14:creationId xmlns:p14="http://schemas.microsoft.com/office/powerpoint/2010/main" val="338580628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it-IT" altLang="it-IT" dirty="0">
                <a:solidFill>
                  <a:srgbClr val="FF0000"/>
                </a:solidFill>
                <a:effectLst>
                  <a:outerShdw blurRad="38100" dist="38100" dir="2700000" algn="tl">
                    <a:srgbClr val="000000">
                      <a:alpha val="43137"/>
                    </a:srgbClr>
                  </a:outerShdw>
                </a:effectLst>
              </a:rPr>
              <a:t>Commissione </a:t>
            </a:r>
            <a:r>
              <a:rPr lang="it-IT" altLang="it-IT" dirty="0" err="1">
                <a:solidFill>
                  <a:srgbClr val="FF0000"/>
                </a:solidFill>
                <a:effectLst>
                  <a:outerShdw blurRad="38100" dist="38100" dir="2700000" algn="tl">
                    <a:srgbClr val="000000">
                      <a:alpha val="43137"/>
                    </a:srgbClr>
                  </a:outerShdw>
                </a:effectLst>
              </a:rPr>
              <a:t>Brundtland</a:t>
            </a:r>
            <a:endParaRPr lang="it-IT" altLang="it-IT" dirty="0"/>
          </a:p>
        </p:txBody>
      </p:sp>
      <p:sp>
        <p:nvSpPr>
          <p:cNvPr id="46083" name="Rectangle 3"/>
          <p:cNvSpPr>
            <a:spLocks noGrp="1" noChangeArrowheads="1"/>
          </p:cNvSpPr>
          <p:nvPr>
            <p:ph type="body" idx="1"/>
          </p:nvPr>
        </p:nvSpPr>
        <p:spPr/>
        <p:txBody>
          <a:bodyPr/>
          <a:lstStyle/>
          <a:p>
            <a:pPr marL="0" indent="0" algn="just">
              <a:lnSpc>
                <a:spcPct val="90000"/>
              </a:lnSpc>
              <a:buFontTx/>
              <a:buNone/>
            </a:pPr>
            <a:r>
              <a:rPr lang="it-IT" altLang="it-IT" sz="2000" dirty="0"/>
              <a:t>I membri della Commissione provenivano da ventuno paesi. </a:t>
            </a:r>
          </a:p>
          <a:p>
            <a:pPr marL="0" indent="0" algn="just">
              <a:lnSpc>
                <a:spcPct val="90000"/>
              </a:lnSpc>
              <a:buFontTx/>
              <a:buNone/>
            </a:pPr>
            <a:endParaRPr lang="it-IT" altLang="it-IT" sz="2000" dirty="0"/>
          </a:p>
          <a:p>
            <a:pPr marL="0" indent="0" algn="just">
              <a:lnSpc>
                <a:spcPct val="90000"/>
              </a:lnSpc>
              <a:buFontTx/>
              <a:buNone/>
            </a:pPr>
            <a:r>
              <a:rPr lang="it-IT" altLang="it-IT" sz="2000" dirty="0"/>
              <a:t>Oltre ad analizzare il concetto di sviluppo sostenibile, la Commissione ha adottato un processo insolitamente aperto, con udienze e visite in loco in vari paesi come Canada, Giappone, Norvegia, Brasile, Indonesia, Unione Sovietica e Zimbabwe.</a:t>
            </a:r>
          </a:p>
          <a:p>
            <a:pPr marL="0" indent="0">
              <a:lnSpc>
                <a:spcPct val="90000"/>
              </a:lnSpc>
              <a:buFontTx/>
              <a:buNone/>
            </a:pPr>
            <a:endParaRPr lang="it-IT" altLang="it-IT" sz="2000" dirty="0"/>
          </a:p>
          <a:p>
            <a:pPr marL="0" indent="0" algn="just">
              <a:lnSpc>
                <a:spcPct val="90000"/>
              </a:lnSpc>
              <a:buFontTx/>
              <a:buNone/>
            </a:pPr>
            <a:r>
              <a:rPr lang="it-IT" altLang="it-IT" sz="2000" dirty="0"/>
              <a:t>La serie di catastrofi come Bhopal, Chernobyl e Reno verificatesi durante la “vita” della Commissione ha contribuito a cristallizzare il piano di lavoro. </a:t>
            </a:r>
          </a:p>
          <a:p>
            <a:pPr marL="0" indent="0" algn="just">
              <a:lnSpc>
                <a:spcPct val="90000"/>
              </a:lnSpc>
              <a:buFontTx/>
              <a:buNone/>
            </a:pPr>
            <a:endParaRPr lang="it-IT" altLang="it-IT" sz="2000" dirty="0"/>
          </a:p>
          <a:p>
            <a:pPr marL="0" indent="0" algn="just">
              <a:lnSpc>
                <a:spcPct val="90000"/>
              </a:lnSpc>
              <a:buFontTx/>
              <a:buNone/>
            </a:pPr>
            <a:r>
              <a:rPr lang="it-IT" altLang="it-IT" sz="2000" dirty="0"/>
              <a:t>All’esito dei lavori della Commissione è stato redatto il </a:t>
            </a:r>
            <a:r>
              <a:rPr lang="it-IT" altLang="it-IT" sz="2000" dirty="0">
                <a:solidFill>
                  <a:srgbClr val="FF0000"/>
                </a:solidFill>
              </a:rPr>
              <a:t>Rapporto </a:t>
            </a:r>
            <a:r>
              <a:rPr lang="it-IT" altLang="it-IT" sz="2000" dirty="0" err="1">
                <a:solidFill>
                  <a:srgbClr val="FF0000"/>
                </a:solidFill>
              </a:rPr>
              <a:t>Bruntland</a:t>
            </a:r>
            <a:r>
              <a:rPr lang="it-IT" altLang="it-IT" sz="2000" dirty="0">
                <a:solidFill>
                  <a:srgbClr val="FF0000"/>
                </a:solidFill>
              </a:rPr>
              <a:t> (“</a:t>
            </a:r>
            <a:r>
              <a:rPr lang="it-IT" altLang="it-IT" sz="2000" dirty="0" err="1">
                <a:solidFill>
                  <a:srgbClr val="FF0000"/>
                </a:solidFill>
              </a:rPr>
              <a:t>Our</a:t>
            </a:r>
            <a:r>
              <a:rPr lang="it-IT" altLang="it-IT" sz="2000" dirty="0">
                <a:solidFill>
                  <a:srgbClr val="FF0000"/>
                </a:solidFill>
              </a:rPr>
              <a:t> Common Future”)</a:t>
            </a:r>
            <a:r>
              <a:rPr lang="it-IT" altLang="it-IT" sz="2000" dirty="0"/>
              <a:t>, che contiene una definizione di sviluppo sostenibile che coniuga le aspettative di benessere e di crescita economica con il rispetto dell'ambiente e la preservazione delle risorse naturali.</a:t>
            </a:r>
          </a:p>
          <a:p>
            <a:pPr marL="0" indent="0" algn="just">
              <a:lnSpc>
                <a:spcPct val="90000"/>
              </a:lnSpc>
              <a:buFontTx/>
              <a:buNone/>
            </a:pPr>
            <a:endParaRPr lang="it-IT" altLang="it-IT" sz="2000" dirty="0"/>
          </a:p>
        </p:txBody>
      </p:sp>
    </p:spTree>
    <p:extLst>
      <p:ext uri="{BB962C8B-B14F-4D97-AF65-F5344CB8AC3E}">
        <p14:creationId xmlns:p14="http://schemas.microsoft.com/office/powerpoint/2010/main" val="232974251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it-IT" altLang="it-IT" dirty="0">
                <a:solidFill>
                  <a:srgbClr val="FF0000"/>
                </a:solidFill>
                <a:effectLst>
                  <a:outerShdw blurRad="38100" dist="38100" dir="2700000" algn="tl">
                    <a:srgbClr val="000000">
                      <a:alpha val="43137"/>
                    </a:srgbClr>
                  </a:outerShdw>
                </a:effectLst>
              </a:rPr>
              <a:t>Commissione </a:t>
            </a:r>
            <a:r>
              <a:rPr lang="it-IT" altLang="it-IT" dirty="0" err="1">
                <a:solidFill>
                  <a:srgbClr val="FF0000"/>
                </a:solidFill>
                <a:effectLst>
                  <a:outerShdw blurRad="38100" dist="38100" dir="2700000" algn="tl">
                    <a:srgbClr val="000000">
                      <a:alpha val="43137"/>
                    </a:srgbClr>
                  </a:outerShdw>
                </a:effectLst>
              </a:rPr>
              <a:t>Brundtland</a:t>
            </a:r>
            <a:endParaRPr lang="it-IT" altLang="it-IT" dirty="0"/>
          </a:p>
        </p:txBody>
      </p:sp>
      <p:sp>
        <p:nvSpPr>
          <p:cNvPr id="47107" name="Rectangle 3"/>
          <p:cNvSpPr>
            <a:spLocks noGrp="1" noChangeArrowheads="1"/>
          </p:cNvSpPr>
          <p:nvPr>
            <p:ph type="body" idx="1"/>
          </p:nvPr>
        </p:nvSpPr>
        <p:spPr/>
        <p:txBody>
          <a:bodyPr/>
          <a:lstStyle/>
          <a:p>
            <a:pPr marL="0" indent="0" algn="just">
              <a:lnSpc>
                <a:spcPct val="80000"/>
              </a:lnSpc>
              <a:buFontTx/>
              <a:buNone/>
            </a:pPr>
            <a:r>
              <a:rPr lang="it-IT" altLang="it-IT" sz="2000" dirty="0">
                <a:solidFill>
                  <a:srgbClr val="FF0000"/>
                </a:solidFill>
              </a:rPr>
              <a:t>"</a:t>
            </a:r>
            <a:r>
              <a:rPr lang="it-IT" altLang="it-IT" sz="2000" i="1" dirty="0">
                <a:solidFill>
                  <a:srgbClr val="FF0000"/>
                </a:solidFill>
              </a:rPr>
              <a:t>Il futuro di tutti noi</a:t>
            </a:r>
            <a:r>
              <a:rPr lang="it-IT" altLang="it-IT" sz="2000" dirty="0" smtClean="0">
                <a:solidFill>
                  <a:srgbClr val="FF0000"/>
                </a:solidFill>
              </a:rPr>
              <a:t>", </a:t>
            </a:r>
            <a:r>
              <a:rPr lang="it-IT" altLang="it-IT" sz="2000" dirty="0" smtClean="0"/>
              <a:t>il rapporto </a:t>
            </a:r>
            <a:r>
              <a:rPr lang="it-IT" altLang="it-IT" sz="2000" dirty="0"/>
              <a:t>della Commissione </a:t>
            </a:r>
            <a:r>
              <a:rPr lang="it-IT" altLang="it-IT" sz="2000" dirty="0" err="1"/>
              <a:t>Brundtland</a:t>
            </a:r>
            <a:r>
              <a:rPr lang="it-IT" altLang="it-IT" sz="2000" dirty="0"/>
              <a:t> su ambiente e sviluppo, è stato pubblicato nel 1987.</a:t>
            </a:r>
          </a:p>
          <a:p>
            <a:pPr marL="0" indent="0" algn="just">
              <a:lnSpc>
                <a:spcPct val="80000"/>
              </a:lnSpc>
              <a:buFontTx/>
              <a:buNone/>
            </a:pPr>
            <a:endParaRPr lang="it-IT" altLang="it-IT" sz="2000" dirty="0"/>
          </a:p>
          <a:p>
            <a:pPr marL="0" indent="0" algn="just">
              <a:lnSpc>
                <a:spcPct val="80000"/>
              </a:lnSpc>
              <a:buFontTx/>
              <a:buNone/>
            </a:pPr>
            <a:r>
              <a:rPr lang="it-IT" altLang="it-IT" sz="2000" dirty="0"/>
              <a:t>Lo studio inizialmente sottolinea come il mondo si trovi davanti a una "sfida globale" a cui può rispondere solo mediante l'assunzione di un nuovo modello di sviluppo definito "</a:t>
            </a:r>
            <a:r>
              <a:rPr lang="it-IT" altLang="it-IT" sz="2000" i="1" dirty="0"/>
              <a:t>sostenibile</a:t>
            </a:r>
            <a:r>
              <a:rPr lang="it-IT" altLang="it-IT" sz="2000" dirty="0"/>
              <a:t>". </a:t>
            </a:r>
          </a:p>
          <a:p>
            <a:pPr marL="0" indent="0" algn="just">
              <a:lnSpc>
                <a:spcPct val="80000"/>
              </a:lnSpc>
              <a:buFontTx/>
              <a:buNone/>
            </a:pPr>
            <a:endParaRPr lang="it-IT" altLang="it-IT" sz="2000" dirty="0"/>
          </a:p>
          <a:p>
            <a:pPr marL="0" indent="0" algn="just">
              <a:lnSpc>
                <a:spcPct val="80000"/>
              </a:lnSpc>
              <a:buFontTx/>
              <a:buNone/>
            </a:pPr>
            <a:r>
              <a:rPr lang="it-IT" altLang="it-IT" sz="2000" dirty="0"/>
              <a:t>Per </a:t>
            </a:r>
            <a:r>
              <a:rPr lang="it-IT" altLang="it-IT" sz="2000" dirty="0">
                <a:solidFill>
                  <a:srgbClr val="FF0000"/>
                </a:solidFill>
              </a:rPr>
              <a:t>sviluppo sostenibile</a:t>
            </a:r>
            <a:r>
              <a:rPr lang="it-IT" altLang="it-IT" sz="2000" dirty="0"/>
              <a:t> si intende "</a:t>
            </a:r>
            <a:r>
              <a:rPr lang="it-IT" altLang="it-IT" sz="2000" i="1" dirty="0"/>
              <a:t>far sì che esso soddisfi i bisogni dell'attuale generazione senza compromettere la capacità di quelle future di rispondere alle loro</a:t>
            </a:r>
            <a:r>
              <a:rPr lang="it-IT" altLang="it-IT" sz="2000" dirty="0"/>
              <a:t>". </a:t>
            </a:r>
          </a:p>
          <a:p>
            <a:pPr marL="0" indent="0" algn="just">
              <a:lnSpc>
                <a:spcPct val="80000"/>
              </a:lnSpc>
              <a:buFontTx/>
              <a:buNone/>
            </a:pPr>
            <a:endParaRPr lang="it-IT" altLang="it-IT" sz="2000" dirty="0"/>
          </a:p>
          <a:p>
            <a:pPr marL="0" indent="0" algn="just">
              <a:lnSpc>
                <a:spcPct val="80000"/>
              </a:lnSpc>
              <a:buFontTx/>
              <a:buNone/>
            </a:pPr>
            <a:r>
              <a:rPr lang="it-IT" altLang="it-IT" sz="2000" dirty="0"/>
              <a:t>"</a:t>
            </a:r>
            <a:r>
              <a:rPr lang="it-IT" altLang="it-IT" sz="2000" i="1" dirty="0"/>
              <a:t>Lo sviluppo sostenibile, lungi dall'essere una definitiva condizione di armonia, è piuttosto processo di cambiamento tale per cui lo sfruttamento delle risorse, la direzione degli investimenti, l'orientamento dello sviluppo tecnologico e i cambiamenti istituzionali siano resi coerenti con i bisogni futuri oltre che con gli attuali</a:t>
            </a:r>
            <a:r>
              <a:rPr lang="it-IT" altLang="it-IT" sz="2000" dirty="0"/>
              <a:t>". </a:t>
            </a:r>
          </a:p>
        </p:txBody>
      </p:sp>
    </p:spTree>
    <p:extLst>
      <p:ext uri="{BB962C8B-B14F-4D97-AF65-F5344CB8AC3E}">
        <p14:creationId xmlns:p14="http://schemas.microsoft.com/office/powerpoint/2010/main" val="76544600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it-IT" altLang="it-IT" dirty="0">
                <a:solidFill>
                  <a:srgbClr val="FF0000"/>
                </a:solidFill>
                <a:effectLst>
                  <a:outerShdw blurRad="38100" dist="38100" dir="2700000" algn="tl">
                    <a:srgbClr val="000000">
                      <a:alpha val="43137"/>
                    </a:srgbClr>
                  </a:outerShdw>
                </a:effectLst>
              </a:rPr>
              <a:t>Commissione </a:t>
            </a:r>
            <a:r>
              <a:rPr lang="it-IT" altLang="it-IT" dirty="0" err="1">
                <a:solidFill>
                  <a:srgbClr val="FF0000"/>
                </a:solidFill>
                <a:effectLst>
                  <a:outerShdw blurRad="38100" dist="38100" dir="2700000" algn="tl">
                    <a:srgbClr val="000000">
                      <a:alpha val="43137"/>
                    </a:srgbClr>
                  </a:outerShdw>
                </a:effectLst>
              </a:rPr>
              <a:t>Brundtland</a:t>
            </a:r>
            <a:endParaRPr lang="it-IT" altLang="it-IT" dirty="0"/>
          </a:p>
        </p:txBody>
      </p:sp>
      <p:sp>
        <p:nvSpPr>
          <p:cNvPr id="48131" name="Rectangle 3"/>
          <p:cNvSpPr>
            <a:spLocks noGrp="1" noChangeArrowheads="1"/>
          </p:cNvSpPr>
          <p:nvPr>
            <p:ph type="body" idx="1"/>
          </p:nvPr>
        </p:nvSpPr>
        <p:spPr/>
        <p:txBody>
          <a:bodyPr/>
          <a:lstStyle/>
          <a:p>
            <a:pPr marL="0" indent="0" algn="just">
              <a:lnSpc>
                <a:spcPct val="80000"/>
              </a:lnSpc>
              <a:buFontTx/>
              <a:buNone/>
            </a:pPr>
            <a:r>
              <a:rPr lang="it-IT" altLang="it-IT" sz="2000" dirty="0"/>
              <a:t>Tuttavia, se </a:t>
            </a:r>
            <a:r>
              <a:rPr lang="it-IT" altLang="it-IT" sz="2000" u="sng" dirty="0"/>
              <a:t>da un lato</a:t>
            </a:r>
            <a:r>
              <a:rPr lang="it-IT" altLang="it-IT" sz="2000" dirty="0"/>
              <a:t> "</a:t>
            </a:r>
            <a:r>
              <a:rPr lang="it-IT" altLang="it-IT" sz="2000" i="1" dirty="0"/>
              <a:t>lo sviluppo sostenibile impone di soddisfare i bisogni fondamentali di tutti e di estendere a tutti la possibilità di attuare le proprie aspirazioni a una vita migliore</a:t>
            </a:r>
            <a:r>
              <a:rPr lang="it-IT" altLang="it-IT" sz="2000" dirty="0"/>
              <a:t>" </a:t>
            </a:r>
            <a:r>
              <a:rPr lang="it-IT" altLang="it-IT" sz="2000" u="sng" dirty="0"/>
              <a:t>dall'altro</a:t>
            </a:r>
            <a:r>
              <a:rPr lang="it-IT" altLang="it-IT" sz="2000" dirty="0"/>
              <a:t> nella proposta persiste una ottimistica (per alcuni critici, eccessiva) </a:t>
            </a:r>
            <a:r>
              <a:rPr lang="it-IT" altLang="it-IT" sz="2000" dirty="0">
                <a:solidFill>
                  <a:srgbClr val="FF0000"/>
                </a:solidFill>
              </a:rPr>
              <a:t>fiducia nella tecnologia</a:t>
            </a:r>
            <a:r>
              <a:rPr lang="it-IT" altLang="it-IT" sz="2000" dirty="0"/>
              <a:t> che porterà ad una nuova era di crescita economica: </a:t>
            </a:r>
          </a:p>
          <a:p>
            <a:pPr marL="0" indent="0" algn="just">
              <a:lnSpc>
                <a:spcPct val="80000"/>
              </a:lnSpc>
              <a:buFontTx/>
              <a:buNone/>
            </a:pPr>
            <a:endParaRPr lang="it-IT" altLang="it-IT" sz="2000" dirty="0"/>
          </a:p>
          <a:p>
            <a:pPr marL="0" indent="0" algn="just">
              <a:lnSpc>
                <a:spcPct val="80000"/>
              </a:lnSpc>
              <a:buFontTx/>
              <a:buNone/>
            </a:pPr>
            <a:r>
              <a:rPr lang="it-IT" altLang="it-IT" sz="2000" dirty="0"/>
              <a:t>"</a:t>
            </a:r>
            <a:r>
              <a:rPr lang="it-IT" altLang="it-IT" sz="2000" i="1" dirty="0"/>
              <a:t>Il concetto di sviluppo sostenibile comporta limiti, ma non assoluti, bensì imposti dall'attuale stato della tecnologia e dell'organizzazione sociale alle risorse economiche e dalla capacità della biosfera di assorbire gli effetti delle attività umane. La tecnica e la organizzazione sociale possono però essere gestite e migliorate allo scopo di inaugurare una nuova era di crescita economica</a:t>
            </a:r>
            <a:r>
              <a:rPr lang="it-IT" altLang="it-IT" sz="2000" dirty="0"/>
              <a:t>".</a:t>
            </a:r>
          </a:p>
        </p:txBody>
      </p:sp>
    </p:spTree>
    <p:extLst>
      <p:ext uri="{BB962C8B-B14F-4D97-AF65-F5344CB8AC3E}">
        <p14:creationId xmlns:p14="http://schemas.microsoft.com/office/powerpoint/2010/main" val="187838339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it-IT" altLang="it-IT" dirty="0">
                <a:solidFill>
                  <a:srgbClr val="FF0000"/>
                </a:solidFill>
                <a:effectLst>
                  <a:outerShdw blurRad="38100" dist="38100" dir="2700000" algn="tl">
                    <a:srgbClr val="000000">
                      <a:alpha val="43137"/>
                    </a:srgbClr>
                  </a:outerShdw>
                </a:effectLst>
              </a:rPr>
              <a:t>Commissione </a:t>
            </a:r>
            <a:r>
              <a:rPr lang="it-IT" altLang="it-IT" dirty="0" err="1">
                <a:solidFill>
                  <a:srgbClr val="FF0000"/>
                </a:solidFill>
                <a:effectLst>
                  <a:outerShdw blurRad="38100" dist="38100" dir="2700000" algn="tl">
                    <a:srgbClr val="000000">
                      <a:alpha val="43137"/>
                    </a:srgbClr>
                  </a:outerShdw>
                </a:effectLst>
              </a:rPr>
              <a:t>Brundtland</a:t>
            </a:r>
            <a:endParaRPr lang="it-IT" altLang="it-IT" dirty="0"/>
          </a:p>
        </p:txBody>
      </p:sp>
      <p:sp>
        <p:nvSpPr>
          <p:cNvPr id="49155" name="Rectangle 3"/>
          <p:cNvSpPr>
            <a:spLocks noGrp="1" noChangeArrowheads="1"/>
          </p:cNvSpPr>
          <p:nvPr>
            <p:ph type="body" idx="1"/>
          </p:nvPr>
        </p:nvSpPr>
        <p:spPr/>
        <p:txBody>
          <a:bodyPr/>
          <a:lstStyle/>
          <a:p>
            <a:pPr marL="0" indent="0" algn="just">
              <a:lnSpc>
                <a:spcPct val="80000"/>
              </a:lnSpc>
              <a:buFontTx/>
              <a:buNone/>
            </a:pPr>
            <a:r>
              <a:rPr lang="it-IT" altLang="it-IT" sz="2400" dirty="0"/>
              <a:t>Comunque, un aspetto merita di essere sottolineato: </a:t>
            </a:r>
          </a:p>
          <a:p>
            <a:pPr marL="0" indent="0" algn="just">
              <a:lnSpc>
                <a:spcPct val="80000"/>
              </a:lnSpc>
              <a:buFontTx/>
              <a:buNone/>
            </a:pPr>
            <a:endParaRPr lang="it-IT" altLang="it-IT" sz="2400" dirty="0"/>
          </a:p>
          <a:p>
            <a:pPr marL="0" indent="0" algn="just">
              <a:lnSpc>
                <a:spcPct val="80000"/>
              </a:lnSpc>
              <a:buFontTx/>
              <a:buNone/>
            </a:pPr>
            <a:r>
              <a:rPr lang="it-IT" altLang="it-IT" sz="2400" dirty="0">
                <a:solidFill>
                  <a:srgbClr val="FF0000"/>
                </a:solidFill>
              </a:rPr>
              <a:t>- la centralità della "partecipazione di tutti“.</a:t>
            </a:r>
          </a:p>
          <a:p>
            <a:pPr marL="0" indent="0" algn="just">
              <a:lnSpc>
                <a:spcPct val="80000"/>
              </a:lnSpc>
              <a:buFontTx/>
              <a:buNone/>
            </a:pPr>
            <a:endParaRPr lang="it-IT" altLang="it-IT" sz="2400" dirty="0">
              <a:solidFill>
                <a:srgbClr val="FF0000"/>
              </a:solidFill>
            </a:endParaRPr>
          </a:p>
          <a:p>
            <a:pPr marL="0" indent="0" algn="just">
              <a:lnSpc>
                <a:spcPct val="80000"/>
              </a:lnSpc>
              <a:buFontTx/>
              <a:buNone/>
            </a:pPr>
            <a:r>
              <a:rPr lang="it-IT" altLang="it-IT" sz="2400" i="1" dirty="0"/>
              <a:t>“Il soddisfacimento di bisogni essenziali (</a:t>
            </a:r>
            <a:r>
              <a:rPr lang="it-IT" altLang="it-IT" sz="2400" dirty="0" err="1"/>
              <a:t>basic</a:t>
            </a:r>
            <a:r>
              <a:rPr lang="it-IT" altLang="it-IT" sz="2400" dirty="0"/>
              <a:t> </a:t>
            </a:r>
            <a:r>
              <a:rPr lang="it-IT" altLang="it-IT" sz="2400" dirty="0" err="1"/>
              <a:t>needs</a:t>
            </a:r>
            <a:r>
              <a:rPr lang="it-IT" altLang="it-IT" sz="2400" i="1" dirty="0"/>
              <a:t>) esige non solo una nuova era di crescita economica per nazioni in cui la maggioranza degli abitanti siano poveri ma anche la garanzia che tali poveri abbiamo la loro giusta parte delle risorse necessarie a sostenere tale crescita. Una siffatta equità dovrebbe essere coadiuvata sia da sistemi politici che assicurino l'effettiva partecipazione dei cittadini nel processo decisionale, sia da una maggior democrazia a livello delle scelte internazionali"</a:t>
            </a:r>
            <a:r>
              <a:rPr lang="it-IT" altLang="it-IT" sz="2400" dirty="0"/>
              <a:t>.</a:t>
            </a:r>
          </a:p>
        </p:txBody>
      </p:sp>
    </p:spTree>
    <p:extLst>
      <p:ext uri="{BB962C8B-B14F-4D97-AF65-F5344CB8AC3E}">
        <p14:creationId xmlns:p14="http://schemas.microsoft.com/office/powerpoint/2010/main" val="6406147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it-IT" altLang="it-IT" dirty="0">
                <a:solidFill>
                  <a:srgbClr val="FF0000"/>
                </a:solidFill>
                <a:effectLst>
                  <a:outerShdw blurRad="38100" dist="38100" dir="2700000" algn="tl">
                    <a:srgbClr val="000000">
                      <a:alpha val="43137"/>
                    </a:srgbClr>
                  </a:outerShdw>
                </a:effectLst>
              </a:rPr>
              <a:t>Commissione </a:t>
            </a:r>
            <a:r>
              <a:rPr lang="it-IT" altLang="it-IT" dirty="0" err="1">
                <a:solidFill>
                  <a:srgbClr val="FF0000"/>
                </a:solidFill>
                <a:effectLst>
                  <a:outerShdw blurRad="38100" dist="38100" dir="2700000" algn="tl">
                    <a:srgbClr val="000000">
                      <a:alpha val="43137"/>
                    </a:srgbClr>
                  </a:outerShdw>
                </a:effectLst>
              </a:rPr>
              <a:t>Brundtland</a:t>
            </a:r>
            <a:endParaRPr lang="it-IT" altLang="it-IT" dirty="0"/>
          </a:p>
        </p:txBody>
      </p:sp>
      <p:sp>
        <p:nvSpPr>
          <p:cNvPr id="50179" name="Rectangle 3"/>
          <p:cNvSpPr>
            <a:spLocks noGrp="1" noChangeArrowheads="1"/>
          </p:cNvSpPr>
          <p:nvPr>
            <p:ph type="body" idx="1"/>
          </p:nvPr>
        </p:nvSpPr>
        <p:spPr/>
        <p:txBody>
          <a:bodyPr/>
          <a:lstStyle/>
          <a:p>
            <a:pPr marL="0" indent="0" algn="just">
              <a:lnSpc>
                <a:spcPct val="80000"/>
              </a:lnSpc>
              <a:buFontTx/>
              <a:buNone/>
            </a:pPr>
            <a:r>
              <a:rPr lang="it-IT" altLang="it-IT" sz="1800" dirty="0"/>
              <a:t>Il </a:t>
            </a:r>
            <a:r>
              <a:rPr lang="it-IT" altLang="it-IT" sz="1800" b="1" dirty="0"/>
              <a:t>rapporto </a:t>
            </a:r>
            <a:r>
              <a:rPr lang="it-IT" altLang="it-IT" sz="1800" dirty="0"/>
              <a:t>è diviso in </a:t>
            </a:r>
            <a:r>
              <a:rPr lang="it-IT" altLang="it-IT" sz="1800" dirty="0">
                <a:solidFill>
                  <a:srgbClr val="FF0000"/>
                </a:solidFill>
              </a:rPr>
              <a:t>tre ampie sezioni</a:t>
            </a:r>
            <a:r>
              <a:rPr lang="it-IT" altLang="it-IT" sz="1800" dirty="0"/>
              <a:t>, che disegnano le sfide a cui è chiamata l'umanità:</a:t>
            </a:r>
          </a:p>
          <a:p>
            <a:pPr marL="0" indent="0" algn="just">
              <a:lnSpc>
                <a:spcPct val="80000"/>
              </a:lnSpc>
              <a:buFontTx/>
              <a:buNone/>
            </a:pPr>
            <a:endParaRPr lang="it-IT" altLang="it-IT" sz="1800" b="1" dirty="0"/>
          </a:p>
          <a:p>
            <a:pPr marL="0" indent="0" algn="just">
              <a:lnSpc>
                <a:spcPct val="80000"/>
              </a:lnSpc>
              <a:buFontTx/>
              <a:buNone/>
            </a:pPr>
            <a:r>
              <a:rPr lang="it-IT" altLang="it-IT" sz="1800" b="1" dirty="0"/>
              <a:t>Parte 1. - Preoccupazioni comuni		</a:t>
            </a:r>
          </a:p>
          <a:p>
            <a:pPr marL="0" indent="0" algn="just">
              <a:lnSpc>
                <a:spcPct val="80000"/>
              </a:lnSpc>
            </a:pPr>
            <a:r>
              <a:rPr lang="it-IT" altLang="it-IT" sz="1800" dirty="0"/>
              <a:t> un futuro minacciato</a:t>
            </a:r>
          </a:p>
          <a:p>
            <a:pPr marL="0" indent="0" algn="just">
              <a:lnSpc>
                <a:spcPct val="80000"/>
              </a:lnSpc>
            </a:pPr>
            <a:r>
              <a:rPr lang="it-IT" altLang="it-IT" sz="1800" dirty="0"/>
              <a:t> verso uno sviluppo sostenibile</a:t>
            </a:r>
          </a:p>
          <a:p>
            <a:pPr marL="0" indent="0" algn="just">
              <a:lnSpc>
                <a:spcPct val="80000"/>
              </a:lnSpc>
            </a:pPr>
            <a:r>
              <a:rPr lang="it-IT" altLang="it-IT" sz="1800" dirty="0"/>
              <a:t> il ruolo dell'economia internazionale </a:t>
            </a:r>
          </a:p>
          <a:p>
            <a:pPr marL="0" indent="0" algn="just">
              <a:lnSpc>
                <a:spcPct val="80000"/>
              </a:lnSpc>
            </a:pPr>
            <a:endParaRPr lang="it-IT" altLang="it-IT" sz="1800" dirty="0"/>
          </a:p>
          <a:p>
            <a:pPr marL="0" indent="0">
              <a:lnSpc>
                <a:spcPct val="80000"/>
              </a:lnSpc>
              <a:buFontTx/>
              <a:buNone/>
            </a:pPr>
            <a:r>
              <a:rPr lang="it-IT" altLang="it-IT" sz="1800" dirty="0"/>
              <a:t> </a:t>
            </a:r>
            <a:r>
              <a:rPr lang="it-IT" altLang="it-IT" sz="1800" b="1" dirty="0"/>
              <a:t>Parte 2. - Sfide collettive</a:t>
            </a:r>
          </a:p>
          <a:p>
            <a:pPr marL="0" indent="0">
              <a:lnSpc>
                <a:spcPct val="80000"/>
              </a:lnSpc>
            </a:pPr>
            <a:r>
              <a:rPr lang="it-IT" altLang="it-IT" sz="1800" dirty="0"/>
              <a:t> popolazione e risorse umane </a:t>
            </a:r>
          </a:p>
          <a:p>
            <a:pPr marL="0" indent="0">
              <a:lnSpc>
                <a:spcPct val="80000"/>
              </a:lnSpc>
            </a:pPr>
            <a:r>
              <a:rPr lang="it-IT" altLang="it-IT" sz="1800" dirty="0"/>
              <a:t> sicurezza alimentare: sostenere le potenzialità </a:t>
            </a:r>
          </a:p>
          <a:p>
            <a:pPr marL="0" indent="0">
              <a:lnSpc>
                <a:spcPct val="80000"/>
              </a:lnSpc>
            </a:pPr>
            <a:r>
              <a:rPr lang="it-IT" altLang="it-IT" sz="1800" dirty="0"/>
              <a:t> specie ed ecosistemi: risorse per lo sviluppo </a:t>
            </a:r>
          </a:p>
          <a:p>
            <a:pPr marL="0" indent="0">
              <a:lnSpc>
                <a:spcPct val="80000"/>
              </a:lnSpc>
            </a:pPr>
            <a:r>
              <a:rPr lang="it-IT" altLang="it-IT" sz="1800" dirty="0"/>
              <a:t> energia: scelte per l'ambiente e lo sviluppo 	</a:t>
            </a:r>
          </a:p>
          <a:p>
            <a:pPr marL="0" indent="0">
              <a:lnSpc>
                <a:spcPct val="80000"/>
              </a:lnSpc>
            </a:pPr>
            <a:r>
              <a:rPr lang="it-IT" altLang="it-IT" sz="1800" dirty="0"/>
              <a:t> industria: produrre più con meno 	</a:t>
            </a:r>
          </a:p>
          <a:p>
            <a:pPr marL="0" indent="0">
              <a:lnSpc>
                <a:spcPct val="80000"/>
              </a:lnSpc>
            </a:pPr>
            <a:r>
              <a:rPr lang="it-IT" altLang="it-IT" sz="1800" dirty="0"/>
              <a:t> il problema urbano 	 </a:t>
            </a:r>
          </a:p>
        </p:txBody>
      </p:sp>
    </p:spTree>
    <p:extLst>
      <p:ext uri="{BB962C8B-B14F-4D97-AF65-F5344CB8AC3E}">
        <p14:creationId xmlns:p14="http://schemas.microsoft.com/office/powerpoint/2010/main" val="34409346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it-IT" altLang="it-IT" dirty="0">
                <a:solidFill>
                  <a:srgbClr val="FF0000"/>
                </a:solidFill>
                <a:effectLst>
                  <a:outerShdw blurRad="38100" dist="38100" dir="2700000" algn="tl">
                    <a:srgbClr val="000000">
                      <a:alpha val="43137"/>
                    </a:srgbClr>
                  </a:outerShdw>
                </a:effectLst>
              </a:rPr>
              <a:t>Commissione </a:t>
            </a:r>
            <a:r>
              <a:rPr lang="it-IT" altLang="it-IT" dirty="0" err="1">
                <a:solidFill>
                  <a:srgbClr val="FF0000"/>
                </a:solidFill>
                <a:effectLst>
                  <a:outerShdw blurRad="38100" dist="38100" dir="2700000" algn="tl">
                    <a:srgbClr val="000000">
                      <a:alpha val="43137"/>
                    </a:srgbClr>
                  </a:outerShdw>
                </a:effectLst>
              </a:rPr>
              <a:t>Brundtland</a:t>
            </a:r>
            <a:endParaRPr lang="it-IT" altLang="it-IT" dirty="0"/>
          </a:p>
        </p:txBody>
      </p:sp>
      <p:sp>
        <p:nvSpPr>
          <p:cNvPr id="51203" name="Rectangle 3"/>
          <p:cNvSpPr>
            <a:spLocks noGrp="1" noChangeArrowheads="1"/>
          </p:cNvSpPr>
          <p:nvPr>
            <p:ph type="body" idx="1"/>
          </p:nvPr>
        </p:nvSpPr>
        <p:spPr/>
        <p:txBody>
          <a:bodyPr/>
          <a:lstStyle/>
          <a:p>
            <a:pPr marL="0" indent="0" algn="just">
              <a:buFontTx/>
              <a:buNone/>
            </a:pPr>
            <a:r>
              <a:rPr lang="it-IT" altLang="it-IT" sz="2400" b="1"/>
              <a:t>Parte 3. - Sforzi Comuni			</a:t>
            </a:r>
          </a:p>
          <a:p>
            <a:pPr marL="0" indent="0" algn="just"/>
            <a:r>
              <a:rPr lang="it-IT" altLang="it-IT" sz="2400"/>
              <a:t> gestione dei beni comuni internazionali</a:t>
            </a:r>
          </a:p>
          <a:p>
            <a:pPr marL="0" indent="0" algn="just"/>
            <a:r>
              <a:rPr lang="it-IT" altLang="it-IT" sz="2400"/>
              <a:t> pace, sicurezza, sviluppo e ambiente </a:t>
            </a:r>
          </a:p>
          <a:p>
            <a:pPr marL="0" indent="0" algn="just"/>
            <a:r>
              <a:rPr lang="it-IT" altLang="it-IT" sz="2400"/>
              <a:t> verso un'azione comune. </a:t>
            </a:r>
          </a:p>
          <a:p>
            <a:pPr marL="0" indent="0" algn="just">
              <a:buFontTx/>
              <a:buNone/>
            </a:pPr>
            <a:r>
              <a:rPr lang="it-IT" altLang="it-IT" sz="2400"/>
              <a:t>			</a:t>
            </a:r>
          </a:p>
          <a:p>
            <a:pPr marL="0" indent="0" algn="just">
              <a:buFontTx/>
              <a:buNone/>
            </a:pPr>
            <a:r>
              <a:rPr lang="it-IT" altLang="it-IT" sz="2400"/>
              <a:t>Il </a:t>
            </a:r>
            <a:r>
              <a:rPr lang="it-IT" altLang="it-IT" sz="2400" b="1"/>
              <a:t>rapporto</a:t>
            </a:r>
            <a:r>
              <a:rPr lang="it-IT" altLang="it-IT" sz="2400"/>
              <a:t> si chiude con il Sommario dei principi legali proposti per la protezione ambientale e per lo sviluppo sostenibile.</a:t>
            </a:r>
          </a:p>
        </p:txBody>
      </p:sp>
    </p:spTree>
    <p:extLst>
      <p:ext uri="{BB962C8B-B14F-4D97-AF65-F5344CB8AC3E}">
        <p14:creationId xmlns:p14="http://schemas.microsoft.com/office/powerpoint/2010/main" val="40054715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it-IT" altLang="it-IT" sz="3200" dirty="0">
                <a:solidFill>
                  <a:srgbClr val="FF0000"/>
                </a:solidFill>
                <a:effectLst>
                  <a:outerShdw blurRad="38100" dist="38100" dir="2700000" algn="tl">
                    <a:srgbClr val="000000">
                      <a:alpha val="43137"/>
                    </a:srgbClr>
                  </a:outerShdw>
                </a:effectLst>
              </a:rPr>
              <a:t>World </a:t>
            </a:r>
            <a:r>
              <a:rPr lang="it-IT" altLang="it-IT" sz="3200" dirty="0" err="1">
                <a:solidFill>
                  <a:srgbClr val="FF0000"/>
                </a:solidFill>
                <a:effectLst>
                  <a:outerShdw blurRad="38100" dist="38100" dir="2700000" algn="tl">
                    <a:srgbClr val="000000">
                      <a:alpha val="43137"/>
                    </a:srgbClr>
                  </a:outerShdw>
                </a:effectLst>
              </a:rPr>
              <a:t>Conservation</a:t>
            </a:r>
            <a:r>
              <a:rPr lang="it-IT" altLang="it-IT" sz="3200" dirty="0">
                <a:solidFill>
                  <a:srgbClr val="FF0000"/>
                </a:solidFill>
                <a:effectLst>
                  <a:outerShdw blurRad="38100" dist="38100" dir="2700000" algn="tl">
                    <a:srgbClr val="000000">
                      <a:alpha val="43137"/>
                    </a:srgbClr>
                  </a:outerShdw>
                </a:effectLst>
              </a:rPr>
              <a:t> Union</a:t>
            </a:r>
            <a:endParaRPr lang="it-IT" altLang="it-IT" sz="3200" b="1" dirty="0">
              <a:solidFill>
                <a:srgbClr val="FF0000"/>
              </a:solidFill>
              <a:effectLst>
                <a:outerShdw blurRad="38100" dist="38100" dir="2700000" algn="tl">
                  <a:srgbClr val="000000">
                    <a:alpha val="43137"/>
                  </a:srgbClr>
                </a:outerShdw>
              </a:effectLst>
            </a:endParaRPr>
          </a:p>
        </p:txBody>
      </p:sp>
      <p:sp>
        <p:nvSpPr>
          <p:cNvPr id="23555" name="Rectangle 3"/>
          <p:cNvSpPr>
            <a:spLocks noGrp="1" noChangeArrowheads="1"/>
          </p:cNvSpPr>
          <p:nvPr>
            <p:ph type="body" idx="1"/>
          </p:nvPr>
        </p:nvSpPr>
        <p:spPr/>
        <p:txBody>
          <a:bodyPr/>
          <a:lstStyle/>
          <a:p>
            <a:pPr marL="0" indent="0" algn="just">
              <a:buFontTx/>
              <a:buNone/>
            </a:pPr>
            <a:endParaRPr lang="it-IT" altLang="it-IT" sz="2000" dirty="0"/>
          </a:p>
          <a:p>
            <a:pPr marL="0" indent="0" algn="just">
              <a:buFontTx/>
              <a:buNone/>
            </a:pPr>
            <a:r>
              <a:rPr lang="it-IT" altLang="it-IT" sz="2000" dirty="0"/>
              <a:t>Una successiva definizione di sviluppo sostenibile, in cui è inclusa una visione più globale, è stata fornita, nel </a:t>
            </a:r>
            <a:r>
              <a:rPr lang="it-IT" altLang="it-IT" sz="2000" dirty="0">
                <a:solidFill>
                  <a:srgbClr val="FF0000"/>
                </a:solidFill>
              </a:rPr>
              <a:t>1991</a:t>
            </a:r>
            <a:r>
              <a:rPr lang="it-IT" altLang="it-IT" sz="2000" dirty="0"/>
              <a:t>, dalla </a:t>
            </a:r>
            <a:r>
              <a:rPr lang="it-IT" altLang="it-IT" sz="2000" dirty="0">
                <a:solidFill>
                  <a:srgbClr val="FF0000"/>
                </a:solidFill>
              </a:rPr>
              <a:t>World </a:t>
            </a:r>
            <a:r>
              <a:rPr lang="it-IT" altLang="it-IT" sz="2000" dirty="0" err="1">
                <a:solidFill>
                  <a:srgbClr val="FF0000"/>
                </a:solidFill>
              </a:rPr>
              <a:t>Conservation</a:t>
            </a:r>
            <a:r>
              <a:rPr lang="it-IT" altLang="it-IT" sz="2000" dirty="0">
                <a:solidFill>
                  <a:srgbClr val="FF0000"/>
                </a:solidFill>
              </a:rPr>
              <a:t> Union, UN Environment </a:t>
            </a:r>
            <a:r>
              <a:rPr lang="it-IT" altLang="it-IT" sz="2000" dirty="0" err="1">
                <a:solidFill>
                  <a:srgbClr val="FF0000"/>
                </a:solidFill>
              </a:rPr>
              <a:t>Programme</a:t>
            </a:r>
            <a:r>
              <a:rPr lang="it-IT" altLang="it-IT" sz="2000" dirty="0">
                <a:solidFill>
                  <a:srgbClr val="FF0000"/>
                </a:solidFill>
              </a:rPr>
              <a:t> and World Wide Fund for Nature</a:t>
            </a:r>
            <a:r>
              <a:rPr lang="it-IT" altLang="it-IT" sz="2000" dirty="0"/>
              <a:t>, che lo identifica come:</a:t>
            </a:r>
          </a:p>
          <a:p>
            <a:pPr marL="0" indent="0" algn="just">
              <a:buFontTx/>
              <a:buNone/>
            </a:pPr>
            <a:endParaRPr lang="it-IT" altLang="it-IT" sz="2000" dirty="0"/>
          </a:p>
          <a:p>
            <a:pPr marL="0" indent="0" algn="just">
              <a:buFontTx/>
              <a:buNone/>
            </a:pPr>
            <a:r>
              <a:rPr lang="it-IT" altLang="it-IT" sz="2000" b="1" i="1" dirty="0"/>
              <a:t>“</a:t>
            </a:r>
            <a:r>
              <a:rPr lang="it-IT" altLang="it-IT" sz="2000" i="1" dirty="0"/>
              <a:t>... un miglioramento della qualità della vita, senza eccedere la capacità di carico degli ecosistemi di supporto, dai quali essa dipende.”</a:t>
            </a:r>
          </a:p>
          <a:p>
            <a:pPr marL="0" indent="0" algn="just">
              <a:buFontTx/>
              <a:buNone/>
            </a:pPr>
            <a:endParaRPr lang="it-IT" altLang="it-IT" sz="2000" i="1" dirty="0"/>
          </a:p>
          <a:p>
            <a:pPr marL="0" indent="0" algn="just">
              <a:buFontTx/>
              <a:buNone/>
            </a:pPr>
            <a:endParaRPr lang="it-IT" altLang="it-IT" sz="2400" dirty="0"/>
          </a:p>
        </p:txBody>
      </p:sp>
    </p:spTree>
    <p:extLst>
      <p:ext uri="{BB962C8B-B14F-4D97-AF65-F5344CB8AC3E}">
        <p14:creationId xmlns:p14="http://schemas.microsoft.com/office/powerpoint/2010/main" val="405248252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Conferenza su Ambiente e Sviluppo (UNCED)</a:t>
            </a:r>
          </a:p>
        </p:txBody>
      </p:sp>
      <p:sp>
        <p:nvSpPr>
          <p:cNvPr id="33795" name="Rectangle 3"/>
          <p:cNvSpPr>
            <a:spLocks noGrp="1" noChangeArrowheads="1"/>
          </p:cNvSpPr>
          <p:nvPr>
            <p:ph type="body" idx="1"/>
          </p:nvPr>
        </p:nvSpPr>
        <p:spPr/>
        <p:txBody>
          <a:bodyPr/>
          <a:lstStyle/>
          <a:p>
            <a:pPr marL="0" indent="0" algn="just">
              <a:lnSpc>
                <a:spcPct val="80000"/>
              </a:lnSpc>
              <a:buFontTx/>
              <a:buNone/>
            </a:pPr>
            <a:r>
              <a:rPr lang="it-IT" altLang="it-IT" sz="2000"/>
              <a:t>La </a:t>
            </a:r>
            <a:r>
              <a:rPr lang="it-IT" altLang="it-IT" sz="2000">
                <a:solidFill>
                  <a:srgbClr val="FF0000"/>
                </a:solidFill>
              </a:rPr>
              <a:t>Dichiarazione di Rio redatta nell’ambito della della Conferenza su Ambiente e Sviluppo</a:t>
            </a:r>
            <a:r>
              <a:rPr lang="it-IT" altLang="it-IT" sz="2000"/>
              <a:t> </a:t>
            </a:r>
            <a:r>
              <a:rPr lang="it-IT" altLang="it-IT" sz="2000">
                <a:solidFill>
                  <a:srgbClr val="FF0000"/>
                </a:solidFill>
              </a:rPr>
              <a:t>(UNCED) svoltasi a Rio de Janeiro dal 3 al 14 giugno 1992,</a:t>
            </a:r>
            <a:r>
              <a:rPr lang="it-IT" altLang="it-IT" sz="2000"/>
              <a:t> contiene 27 principi, riguardanti l'ambiente e lo sviluppo. </a:t>
            </a:r>
          </a:p>
          <a:p>
            <a:pPr marL="0" indent="0" algn="just">
              <a:lnSpc>
                <a:spcPct val="80000"/>
              </a:lnSpc>
              <a:buFontTx/>
              <a:buNone/>
            </a:pPr>
            <a:endParaRPr lang="it-IT" altLang="it-IT" sz="2000"/>
          </a:p>
          <a:p>
            <a:pPr marL="0" indent="0" algn="just">
              <a:lnSpc>
                <a:spcPct val="80000"/>
              </a:lnSpc>
              <a:buFontTx/>
              <a:buNone/>
            </a:pPr>
            <a:r>
              <a:rPr lang="it-IT" altLang="it-IT" sz="2000"/>
              <a:t>In questo documento l'accento viene posto:</a:t>
            </a:r>
          </a:p>
          <a:p>
            <a:pPr marL="0" indent="0" algn="just">
              <a:lnSpc>
                <a:spcPct val="80000"/>
              </a:lnSpc>
              <a:buFontTx/>
              <a:buNone/>
            </a:pPr>
            <a:endParaRPr lang="it-IT" altLang="it-IT" sz="2000"/>
          </a:p>
          <a:p>
            <a:pPr marL="0" indent="0" algn="just">
              <a:lnSpc>
                <a:spcPct val="80000"/>
              </a:lnSpc>
            </a:pPr>
            <a:r>
              <a:rPr lang="it-IT" altLang="it-IT" sz="2000"/>
              <a:t> sul </a:t>
            </a:r>
            <a:r>
              <a:rPr lang="it-IT" altLang="it-IT" sz="2000" u="sng"/>
              <a:t>legame</a:t>
            </a:r>
            <a:r>
              <a:rPr lang="it-IT" altLang="it-IT" sz="2000"/>
              <a:t> tra protezione ambientale e sviluppo;</a:t>
            </a:r>
          </a:p>
          <a:p>
            <a:pPr marL="0" indent="0" algn="just">
              <a:lnSpc>
                <a:spcPct val="80000"/>
              </a:lnSpc>
            </a:pPr>
            <a:r>
              <a:rPr lang="it-IT" altLang="it-IT" sz="2000"/>
              <a:t> sulla necessità di </a:t>
            </a:r>
            <a:r>
              <a:rPr lang="it-IT" altLang="it-IT" sz="2000" u="sng"/>
              <a:t>sradicare la povertà</a:t>
            </a:r>
            <a:r>
              <a:rPr lang="it-IT" altLang="it-IT" sz="2000"/>
              <a:t> e di tenere conto delle necessità dei paesi in via di sviluppo; </a:t>
            </a:r>
          </a:p>
          <a:p>
            <a:pPr marL="0" indent="0" algn="just">
              <a:lnSpc>
                <a:spcPct val="80000"/>
              </a:lnSpc>
            </a:pPr>
            <a:r>
              <a:rPr lang="it-IT" altLang="it-IT" sz="2000"/>
              <a:t> sulla necessità di </a:t>
            </a:r>
            <a:r>
              <a:rPr lang="it-IT" altLang="it-IT" sz="2000" u="sng"/>
              <a:t>eliminare modelli di produzione e consumo non sostenibili</a:t>
            </a:r>
            <a:r>
              <a:rPr lang="it-IT" altLang="it-IT" sz="2000"/>
              <a:t>, di aumentare il capacity-building e di promuovere un sistema economico internazionale aperto che sia di supporto allo sviluppo sostenibile.</a:t>
            </a:r>
          </a:p>
        </p:txBody>
      </p:sp>
    </p:spTree>
    <p:extLst>
      <p:ext uri="{BB962C8B-B14F-4D97-AF65-F5344CB8AC3E}">
        <p14:creationId xmlns:p14="http://schemas.microsoft.com/office/powerpoint/2010/main" val="342866998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68313" y="260350"/>
            <a:ext cx="8229600" cy="1143000"/>
          </a:xfrm>
        </p:spPr>
        <p:txBody>
          <a:bodyPr/>
          <a:lstStyle/>
          <a:p>
            <a:r>
              <a:rPr lang="it-IT" altLang="it-IT" sz="3200" b="1" dirty="0">
                <a:solidFill>
                  <a:srgbClr val="FF0000"/>
                </a:solidFill>
                <a:effectLst>
                  <a:outerShdw blurRad="38100" dist="38100" dir="2700000" algn="tl">
                    <a:srgbClr val="000000">
                      <a:alpha val="43137"/>
                    </a:srgbClr>
                  </a:outerShdw>
                </a:effectLst>
              </a:rPr>
              <a:t>Conferenza su Ambiente e Sviluppo (UNCED)</a:t>
            </a:r>
            <a:endParaRPr lang="it-IT" altLang="it-IT" dirty="0"/>
          </a:p>
        </p:txBody>
      </p:sp>
      <p:sp>
        <p:nvSpPr>
          <p:cNvPr id="29699" name="Rectangle 3"/>
          <p:cNvSpPr>
            <a:spLocks noGrp="1" noChangeArrowheads="1"/>
          </p:cNvSpPr>
          <p:nvPr>
            <p:ph type="body" idx="1"/>
          </p:nvPr>
        </p:nvSpPr>
        <p:spPr>
          <a:xfrm>
            <a:off x="468313" y="1484313"/>
            <a:ext cx="8229600" cy="4525962"/>
          </a:xfrm>
        </p:spPr>
        <p:txBody>
          <a:bodyPr/>
          <a:lstStyle/>
          <a:p>
            <a:pPr marL="0" indent="0" algn="just">
              <a:lnSpc>
                <a:spcPct val="80000"/>
              </a:lnSpc>
              <a:buFontTx/>
              <a:buNone/>
            </a:pPr>
            <a:r>
              <a:rPr lang="it-IT" altLang="it-IT" sz="2000" dirty="0"/>
              <a:t>Nel corso della Conferenza su Ambiente e Sviluppo (UNCED) è stata redatta altresì </a:t>
            </a:r>
            <a:r>
              <a:rPr lang="it-IT" altLang="it-IT" sz="2000" dirty="0">
                <a:solidFill>
                  <a:srgbClr val="FF0000"/>
                </a:solidFill>
              </a:rPr>
              <a:t>l'Agenda 21</a:t>
            </a:r>
            <a:r>
              <a:rPr lang="it-IT" altLang="it-IT" sz="2000" dirty="0"/>
              <a:t>, nella quale sono riuniti i progetti di sviluppo sostenibile definiti a livello internazionale.</a:t>
            </a:r>
          </a:p>
          <a:p>
            <a:pPr marL="0" indent="0" algn="just">
              <a:lnSpc>
                <a:spcPct val="80000"/>
              </a:lnSpc>
              <a:buFontTx/>
              <a:buNone/>
            </a:pPr>
            <a:endParaRPr lang="it-IT" altLang="it-IT" sz="2000" dirty="0"/>
          </a:p>
          <a:p>
            <a:pPr marL="0" indent="0" algn="just">
              <a:lnSpc>
                <a:spcPct val="80000"/>
              </a:lnSpc>
              <a:buFontTx/>
              <a:buNone/>
            </a:pPr>
            <a:r>
              <a:rPr lang="it-IT" altLang="it-IT" sz="2000" dirty="0"/>
              <a:t>Si tratta di un documento di propositi e obiettivi programmatici su ambiente, economia e società sottoscritto da oltre 170 paesi di tutto il mondo.</a:t>
            </a:r>
          </a:p>
          <a:p>
            <a:pPr marL="0" indent="0" algn="just">
              <a:lnSpc>
                <a:spcPct val="80000"/>
              </a:lnSpc>
              <a:buFontTx/>
              <a:buNone/>
            </a:pPr>
            <a:endParaRPr lang="it-IT" altLang="it-IT" sz="2000" dirty="0"/>
          </a:p>
          <a:p>
            <a:pPr marL="0" indent="0" algn="just">
              <a:lnSpc>
                <a:spcPct val="80000"/>
              </a:lnSpc>
              <a:buFontTx/>
              <a:buNone/>
            </a:pPr>
            <a:r>
              <a:rPr lang="it-IT" altLang="it-IT" sz="2000" dirty="0"/>
              <a:t>In Italia l'"Agenda 21" si concretizza dopo la </a:t>
            </a:r>
            <a:r>
              <a:rPr lang="it-IT" altLang="it-IT" sz="2000" dirty="0">
                <a:solidFill>
                  <a:srgbClr val="FF0000"/>
                </a:solidFill>
              </a:rPr>
              <a:t>Conferenza di </a:t>
            </a:r>
            <a:r>
              <a:rPr lang="it-IT" altLang="it-IT" sz="2000" dirty="0" err="1">
                <a:solidFill>
                  <a:srgbClr val="FF0000"/>
                </a:solidFill>
              </a:rPr>
              <a:t>Aaalborg</a:t>
            </a:r>
            <a:r>
              <a:rPr lang="it-IT" altLang="it-IT" sz="2000" dirty="0">
                <a:solidFill>
                  <a:srgbClr val="FF0000"/>
                </a:solidFill>
              </a:rPr>
              <a:t> in Danimarca del 1994</a:t>
            </a:r>
            <a:r>
              <a:rPr lang="it-IT" altLang="it-IT" sz="2000" dirty="0"/>
              <a:t>, dal cui ambito nasce la "Campagna Europea Città Sostenibili". </a:t>
            </a:r>
          </a:p>
          <a:p>
            <a:pPr marL="0" indent="0" algn="just">
              <a:lnSpc>
                <a:spcPct val="80000"/>
              </a:lnSpc>
              <a:buFontTx/>
              <a:buNone/>
            </a:pPr>
            <a:endParaRPr lang="it-IT" altLang="it-IT" sz="2000" dirty="0"/>
          </a:p>
          <a:p>
            <a:pPr marL="0" indent="0" algn="just">
              <a:lnSpc>
                <a:spcPct val="80000"/>
              </a:lnSpc>
              <a:buFontTx/>
              <a:buNone/>
            </a:pPr>
            <a:r>
              <a:rPr lang="it-IT" altLang="it-IT" sz="2000" dirty="0"/>
              <a:t>Le numerose amministrazioni che firmarono la Carta di </a:t>
            </a:r>
            <a:r>
              <a:rPr lang="it-IT" altLang="it-IT" sz="2000" dirty="0" err="1"/>
              <a:t>Aaalborg</a:t>
            </a:r>
            <a:r>
              <a:rPr lang="it-IT" altLang="it-IT" sz="2000" dirty="0"/>
              <a:t> e aderirono alla campagna europea delle città sostenibili promuovono processi di Agenda 21 locale sul proprio territorio. </a:t>
            </a:r>
          </a:p>
        </p:txBody>
      </p:sp>
    </p:spTree>
    <p:extLst>
      <p:ext uri="{BB962C8B-B14F-4D97-AF65-F5344CB8AC3E}">
        <p14:creationId xmlns:p14="http://schemas.microsoft.com/office/powerpoint/2010/main" val="1093582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Diritto dell’Ambiente: </a:t>
            </a:r>
            <a:r>
              <a:rPr lang="it-IT" dirty="0" smtClean="0">
                <a:solidFill>
                  <a:srgbClr val="FF0000"/>
                </a:solidFill>
                <a:effectLst>
                  <a:outerShdw blurRad="38100" dist="38100" dir="2700000" algn="tl">
                    <a:srgbClr val="000000">
                      <a:alpha val="43137"/>
                    </a:srgbClr>
                  </a:outerShdw>
                </a:effectLst>
              </a:rPr>
              <a:t>contenuto del </a:t>
            </a:r>
            <a:r>
              <a:rPr lang="it-IT" dirty="0">
                <a:solidFill>
                  <a:srgbClr val="FF0000"/>
                </a:solidFill>
                <a:effectLst>
                  <a:outerShdw blurRad="38100" dist="38100" dir="2700000" algn="tl">
                    <a:srgbClr val="000000">
                      <a:alpha val="43137"/>
                    </a:srgbClr>
                  </a:outerShdw>
                </a:effectLst>
              </a:rPr>
              <a:t>corso</a:t>
            </a:r>
            <a:endParaRPr lang="it-IT" dirty="0"/>
          </a:p>
        </p:txBody>
      </p:sp>
      <p:sp>
        <p:nvSpPr>
          <p:cNvPr id="3" name="Segnaposto contenuto 2"/>
          <p:cNvSpPr>
            <a:spLocks noGrp="1"/>
          </p:cNvSpPr>
          <p:nvPr>
            <p:ph idx="1"/>
          </p:nvPr>
        </p:nvSpPr>
        <p:spPr>
          <a:xfrm>
            <a:off x="323528" y="1628800"/>
            <a:ext cx="8229600" cy="4525963"/>
          </a:xfrm>
        </p:spPr>
        <p:txBody>
          <a:bodyPr/>
          <a:lstStyle/>
          <a:p>
            <a:pPr lvl="0"/>
            <a:r>
              <a:rPr lang="it-IT" dirty="0"/>
              <a:t>Inquinamento e tutela delle risorse naturali.</a:t>
            </a:r>
          </a:p>
          <a:p>
            <a:pPr lvl="0"/>
            <a:r>
              <a:rPr lang="it-IT" dirty="0"/>
              <a:t>Inquinamento delle acque.</a:t>
            </a:r>
          </a:p>
          <a:p>
            <a:pPr lvl="0"/>
            <a:r>
              <a:rPr lang="it-IT" dirty="0"/>
              <a:t>Inquinamento elettromagnetico.</a:t>
            </a:r>
          </a:p>
          <a:p>
            <a:pPr lvl="0"/>
            <a:r>
              <a:rPr lang="it-IT" dirty="0"/>
              <a:t>Inquinamento </a:t>
            </a:r>
            <a:r>
              <a:rPr lang="it-IT" dirty="0" smtClean="0"/>
              <a:t>atmosferico</a:t>
            </a:r>
          </a:p>
          <a:p>
            <a:pPr lvl="0"/>
            <a:r>
              <a:rPr lang="it-IT" dirty="0" smtClean="0"/>
              <a:t>Gestione dei rifiuti</a:t>
            </a:r>
          </a:p>
          <a:p>
            <a:pPr lvl="0"/>
            <a:r>
              <a:rPr lang="it-IT" dirty="0" smtClean="0"/>
              <a:t>Bonifica dei siti contaminati</a:t>
            </a:r>
          </a:p>
          <a:p>
            <a:pPr lvl="0"/>
            <a:endParaRPr lang="it-IT" dirty="0"/>
          </a:p>
          <a:p>
            <a:endParaRPr lang="it-IT" dirty="0"/>
          </a:p>
        </p:txBody>
      </p:sp>
    </p:spTree>
    <p:extLst>
      <p:ext uri="{BB962C8B-B14F-4D97-AF65-F5344CB8AC3E}">
        <p14:creationId xmlns:p14="http://schemas.microsoft.com/office/powerpoint/2010/main" val="4021625456"/>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International </a:t>
            </a:r>
            <a:r>
              <a:rPr lang="it-IT" altLang="it-IT" sz="3200" b="1" dirty="0" err="1">
                <a:solidFill>
                  <a:srgbClr val="FF0000"/>
                </a:solidFill>
                <a:effectLst>
                  <a:outerShdw blurRad="38100" dist="38100" dir="2700000" algn="tl">
                    <a:srgbClr val="000000">
                      <a:alpha val="43137"/>
                    </a:srgbClr>
                  </a:outerShdw>
                </a:effectLst>
              </a:rPr>
              <a:t>Council</a:t>
            </a:r>
            <a:r>
              <a:rPr lang="it-IT" altLang="it-IT" sz="3200" b="1" dirty="0">
                <a:solidFill>
                  <a:srgbClr val="FF0000"/>
                </a:solidFill>
                <a:effectLst>
                  <a:outerShdw blurRad="38100" dist="38100" dir="2700000" algn="tl">
                    <a:srgbClr val="000000">
                      <a:alpha val="43137"/>
                    </a:srgbClr>
                  </a:outerShdw>
                </a:effectLst>
              </a:rPr>
              <a:t> for Local </a:t>
            </a:r>
            <a:r>
              <a:rPr lang="it-IT" altLang="it-IT" sz="3200" b="1" dirty="0" err="1">
                <a:solidFill>
                  <a:srgbClr val="FF0000"/>
                </a:solidFill>
                <a:effectLst>
                  <a:outerShdw blurRad="38100" dist="38100" dir="2700000" algn="tl">
                    <a:srgbClr val="000000">
                      <a:alpha val="43137"/>
                    </a:srgbClr>
                  </a:outerShdw>
                </a:effectLst>
              </a:rPr>
              <a:t>Environmental</a:t>
            </a:r>
            <a:r>
              <a:rPr lang="it-IT" altLang="it-IT" sz="3200" b="1" dirty="0">
                <a:solidFill>
                  <a:srgbClr val="FF0000"/>
                </a:solidFill>
                <a:effectLst>
                  <a:outerShdw blurRad="38100" dist="38100" dir="2700000" algn="tl">
                    <a:srgbClr val="000000">
                      <a:alpha val="43137"/>
                    </a:srgbClr>
                  </a:outerShdw>
                </a:effectLst>
              </a:rPr>
              <a:t> </a:t>
            </a:r>
            <a:r>
              <a:rPr lang="it-IT" altLang="it-IT" sz="3200" b="1" dirty="0" err="1">
                <a:solidFill>
                  <a:srgbClr val="FF0000"/>
                </a:solidFill>
                <a:effectLst>
                  <a:outerShdw blurRad="38100" dist="38100" dir="2700000" algn="tl">
                    <a:srgbClr val="000000">
                      <a:alpha val="43137"/>
                    </a:srgbClr>
                  </a:outerShdw>
                </a:effectLst>
              </a:rPr>
              <a:t>Initiatives</a:t>
            </a:r>
            <a:endParaRPr lang="it-IT" altLang="it-IT" sz="3200" b="1" dirty="0">
              <a:solidFill>
                <a:srgbClr val="FF0000"/>
              </a:solidFill>
              <a:effectLst>
                <a:outerShdw blurRad="38100" dist="38100" dir="2700000" algn="tl">
                  <a:srgbClr val="000000">
                    <a:alpha val="43137"/>
                  </a:srgbClr>
                </a:outerShdw>
              </a:effectLst>
            </a:endParaRPr>
          </a:p>
        </p:txBody>
      </p:sp>
      <p:sp>
        <p:nvSpPr>
          <p:cNvPr id="24579" name="Rectangle 3"/>
          <p:cNvSpPr>
            <a:spLocks noGrp="1" noChangeArrowheads="1"/>
          </p:cNvSpPr>
          <p:nvPr>
            <p:ph type="body" idx="1"/>
          </p:nvPr>
        </p:nvSpPr>
        <p:spPr/>
        <p:txBody>
          <a:bodyPr/>
          <a:lstStyle/>
          <a:p>
            <a:pPr marL="0" indent="0" algn="just">
              <a:lnSpc>
                <a:spcPct val="80000"/>
              </a:lnSpc>
              <a:buFontTx/>
              <a:buNone/>
            </a:pPr>
            <a:endParaRPr lang="it-IT" altLang="it-IT" sz="2000" dirty="0"/>
          </a:p>
          <a:p>
            <a:pPr marL="0" indent="0" algn="just">
              <a:lnSpc>
                <a:spcPct val="80000"/>
              </a:lnSpc>
              <a:buFontTx/>
              <a:buNone/>
            </a:pPr>
            <a:r>
              <a:rPr lang="it-IT" altLang="it-IT" sz="2000" dirty="0"/>
              <a:t>Nel </a:t>
            </a:r>
            <a:r>
              <a:rPr lang="it-IT" altLang="it-IT" sz="2000" dirty="0">
                <a:solidFill>
                  <a:srgbClr val="FF0000"/>
                </a:solidFill>
              </a:rPr>
              <a:t>1994, l'ICLEI (International </a:t>
            </a:r>
            <a:r>
              <a:rPr lang="it-IT" altLang="it-IT" sz="2000" dirty="0" err="1">
                <a:solidFill>
                  <a:srgbClr val="FF0000"/>
                </a:solidFill>
              </a:rPr>
              <a:t>Council</a:t>
            </a:r>
            <a:r>
              <a:rPr lang="it-IT" altLang="it-IT" sz="2000" dirty="0">
                <a:solidFill>
                  <a:srgbClr val="FF0000"/>
                </a:solidFill>
              </a:rPr>
              <a:t> for Local </a:t>
            </a:r>
            <a:r>
              <a:rPr lang="it-IT" altLang="it-IT" sz="2000" dirty="0" err="1">
                <a:solidFill>
                  <a:srgbClr val="FF0000"/>
                </a:solidFill>
              </a:rPr>
              <a:t>Environmental</a:t>
            </a:r>
            <a:r>
              <a:rPr lang="it-IT" altLang="it-IT" sz="2000" dirty="0">
                <a:solidFill>
                  <a:srgbClr val="FF0000"/>
                </a:solidFill>
              </a:rPr>
              <a:t> </a:t>
            </a:r>
            <a:r>
              <a:rPr lang="it-IT" altLang="it-IT" sz="2000" dirty="0" err="1">
                <a:solidFill>
                  <a:srgbClr val="FF0000"/>
                </a:solidFill>
              </a:rPr>
              <a:t>Initiatives</a:t>
            </a:r>
            <a:r>
              <a:rPr lang="it-IT" altLang="it-IT" sz="2000" dirty="0">
                <a:solidFill>
                  <a:srgbClr val="FF0000"/>
                </a:solidFill>
              </a:rPr>
              <a:t>)</a:t>
            </a:r>
            <a:r>
              <a:rPr lang="it-IT" altLang="it-IT" sz="2000" dirty="0"/>
              <a:t> ha fornito un'ulteriore definizione di sviluppo sostenibile: </a:t>
            </a:r>
          </a:p>
          <a:p>
            <a:pPr marL="0" indent="0" algn="just">
              <a:lnSpc>
                <a:spcPct val="80000"/>
              </a:lnSpc>
              <a:buFontTx/>
              <a:buNone/>
            </a:pPr>
            <a:endParaRPr lang="it-IT" altLang="it-IT" sz="2000" dirty="0"/>
          </a:p>
          <a:p>
            <a:pPr marL="0" indent="0" algn="just">
              <a:lnSpc>
                <a:spcPct val="80000"/>
              </a:lnSpc>
              <a:buFontTx/>
              <a:buNone/>
            </a:pPr>
            <a:r>
              <a:rPr lang="it-IT" altLang="it-IT" sz="2000" i="1" dirty="0"/>
              <a:t>“Sviluppo che offre servizi ambientali, sociali ed economici di base a tutti i membri di una comunità, senza minacciare l'operabilità dei sistemi naturali, edificato e sociale da cui dipende la fornitura di tali servizi”. </a:t>
            </a:r>
          </a:p>
          <a:p>
            <a:pPr marL="0" indent="0" algn="just">
              <a:lnSpc>
                <a:spcPct val="80000"/>
              </a:lnSpc>
              <a:buFontTx/>
              <a:buNone/>
            </a:pPr>
            <a:endParaRPr lang="it-IT" altLang="it-IT" sz="2000" i="1" dirty="0"/>
          </a:p>
          <a:p>
            <a:pPr marL="0" indent="0" algn="just">
              <a:lnSpc>
                <a:spcPct val="80000"/>
              </a:lnSpc>
              <a:buFontTx/>
              <a:buNone/>
            </a:pPr>
            <a:r>
              <a:rPr lang="it-IT" altLang="it-IT" sz="2000" dirty="0"/>
              <a:t>Ciò significa che le tre dimensioni economiche, sociali e ambientali sono strettamente correlate e per ogni intervento di programmazione è necessario tenere conto delle </a:t>
            </a:r>
            <a:r>
              <a:rPr lang="it-IT" altLang="it-IT" sz="2000" u="sng" dirty="0"/>
              <a:t>reciproche interrelazioni</a:t>
            </a:r>
            <a:r>
              <a:rPr lang="it-IT" altLang="it-IT" sz="2000" dirty="0"/>
              <a:t>. </a:t>
            </a:r>
          </a:p>
          <a:p>
            <a:pPr marL="0" indent="0">
              <a:lnSpc>
                <a:spcPct val="80000"/>
              </a:lnSpc>
            </a:pPr>
            <a:endParaRPr lang="it-IT" altLang="it-IT" sz="2000" dirty="0"/>
          </a:p>
          <a:p>
            <a:pPr marL="0" indent="0">
              <a:lnSpc>
                <a:spcPct val="80000"/>
              </a:lnSpc>
            </a:pPr>
            <a:endParaRPr lang="it-IT" altLang="it-IT" sz="2400" dirty="0"/>
          </a:p>
        </p:txBody>
      </p:sp>
    </p:spTree>
    <p:extLst>
      <p:ext uri="{BB962C8B-B14F-4D97-AF65-F5344CB8AC3E}">
        <p14:creationId xmlns:p14="http://schemas.microsoft.com/office/powerpoint/2010/main" val="130431589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Sviluppo Sostenibile e </a:t>
            </a:r>
            <a:br>
              <a:rPr lang="it-IT" altLang="it-IT" sz="3200" b="1" dirty="0">
                <a:solidFill>
                  <a:srgbClr val="FF0000"/>
                </a:solidFill>
                <a:effectLst>
                  <a:outerShdw blurRad="38100" dist="38100" dir="2700000" algn="tl">
                    <a:srgbClr val="000000">
                      <a:alpha val="43137"/>
                    </a:srgbClr>
                  </a:outerShdw>
                </a:effectLst>
              </a:rPr>
            </a:br>
            <a:r>
              <a:rPr lang="it-IT" altLang="it-IT" sz="3200" b="1" dirty="0">
                <a:solidFill>
                  <a:srgbClr val="FF0000"/>
                </a:solidFill>
                <a:effectLst>
                  <a:outerShdw blurRad="38100" dist="38100" dir="2700000" algn="tl">
                    <a:srgbClr val="000000">
                      <a:alpha val="43137"/>
                    </a:srgbClr>
                  </a:outerShdw>
                </a:effectLst>
              </a:rPr>
              <a:t>Protocollo di Kyoto</a:t>
            </a:r>
          </a:p>
        </p:txBody>
      </p:sp>
      <p:sp>
        <p:nvSpPr>
          <p:cNvPr id="52227" name="Rectangle 3"/>
          <p:cNvSpPr>
            <a:spLocks noGrp="1" noChangeArrowheads="1"/>
          </p:cNvSpPr>
          <p:nvPr>
            <p:ph type="body" idx="1"/>
          </p:nvPr>
        </p:nvSpPr>
        <p:spPr/>
        <p:txBody>
          <a:bodyPr/>
          <a:lstStyle/>
          <a:p>
            <a:pPr marL="0" indent="0" algn="just">
              <a:lnSpc>
                <a:spcPct val="80000"/>
              </a:lnSpc>
              <a:buFontTx/>
              <a:buNone/>
            </a:pPr>
            <a:r>
              <a:rPr lang="it-IT" altLang="it-IT" sz="2000"/>
              <a:t>Con l’accordo internazionale noto come </a:t>
            </a:r>
            <a:r>
              <a:rPr lang="it-IT" altLang="it-IT" sz="2000">
                <a:solidFill>
                  <a:srgbClr val="FF0000"/>
                </a:solidFill>
              </a:rPr>
              <a:t>Protocollo di Kyōto</a:t>
            </a:r>
            <a:r>
              <a:rPr lang="it-IT" altLang="it-IT" sz="2000"/>
              <a:t>, del 1997, 118 nazioni del mondo si sono impegnate a ridurre le emissioni di gas serra per rimediare ai cambiamenti climatici in atto. </a:t>
            </a:r>
          </a:p>
          <a:p>
            <a:pPr marL="0" indent="0" algn="just">
              <a:lnSpc>
                <a:spcPct val="80000"/>
              </a:lnSpc>
              <a:buFontTx/>
              <a:buNone/>
            </a:pPr>
            <a:endParaRPr lang="it-IT" altLang="it-IT" sz="2000"/>
          </a:p>
          <a:p>
            <a:pPr marL="0" indent="0" algn="just">
              <a:lnSpc>
                <a:spcPct val="80000"/>
              </a:lnSpc>
              <a:buFontTx/>
              <a:buNone/>
            </a:pPr>
            <a:r>
              <a:rPr lang="it-IT" altLang="it-IT" sz="2000"/>
              <a:t>Per raggiungere questi obiettivi si è stabilito di lavorare su due fronti:</a:t>
            </a:r>
          </a:p>
          <a:p>
            <a:pPr marL="0" indent="0" algn="just">
              <a:lnSpc>
                <a:spcPct val="80000"/>
              </a:lnSpc>
              <a:buFontTx/>
              <a:buNone/>
            </a:pPr>
            <a:endParaRPr lang="it-IT" altLang="it-IT" sz="2000"/>
          </a:p>
          <a:p>
            <a:pPr marL="0" indent="0" algn="just">
              <a:lnSpc>
                <a:spcPct val="80000"/>
              </a:lnSpc>
            </a:pPr>
            <a:r>
              <a:rPr lang="it-IT" altLang="it-IT" sz="2000"/>
              <a:t> il </a:t>
            </a:r>
            <a:r>
              <a:rPr lang="it-IT" altLang="it-IT" sz="2000">
                <a:solidFill>
                  <a:srgbClr val="FF0000"/>
                </a:solidFill>
              </a:rPr>
              <a:t>risparmio energetico</a:t>
            </a:r>
            <a:r>
              <a:rPr lang="it-IT" altLang="it-IT" sz="2000"/>
              <a:t> attraverso l'ottimizzazione dei consumi sia nella fase di produzione, sia negli usi finali (impianti, edifici e sistemi ad alta efficienza, nonché educazione al consumo consapevole);</a:t>
            </a:r>
          </a:p>
          <a:p>
            <a:pPr marL="0" indent="0" algn="just">
              <a:lnSpc>
                <a:spcPct val="80000"/>
              </a:lnSpc>
            </a:pPr>
            <a:endParaRPr lang="it-IT" altLang="it-IT" sz="2000"/>
          </a:p>
          <a:p>
            <a:pPr marL="0" indent="0" algn="just">
              <a:lnSpc>
                <a:spcPct val="80000"/>
              </a:lnSpc>
            </a:pPr>
            <a:r>
              <a:rPr lang="it-IT" altLang="it-IT" sz="2000"/>
              <a:t> lo </a:t>
            </a:r>
            <a:r>
              <a:rPr lang="it-IT" altLang="it-IT" sz="2000">
                <a:solidFill>
                  <a:srgbClr val="FF0000"/>
                </a:solidFill>
              </a:rPr>
              <a:t>sviluppo delle fonti alternative di energia</a:t>
            </a:r>
            <a:r>
              <a:rPr lang="it-IT" altLang="it-IT" sz="2000"/>
              <a:t> in sostituzione del consumo massiccio di combustibili fossili. </a:t>
            </a:r>
          </a:p>
          <a:p>
            <a:pPr marL="0" indent="0">
              <a:lnSpc>
                <a:spcPct val="80000"/>
              </a:lnSpc>
            </a:pPr>
            <a:endParaRPr lang="it-IT" altLang="it-IT" sz="2000"/>
          </a:p>
        </p:txBody>
      </p:sp>
    </p:spTree>
    <p:extLst>
      <p:ext uri="{BB962C8B-B14F-4D97-AF65-F5344CB8AC3E}">
        <p14:creationId xmlns:p14="http://schemas.microsoft.com/office/powerpoint/2010/main" val="155957383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it-IT" altLang="it-IT" sz="2800" b="1" dirty="0">
                <a:solidFill>
                  <a:srgbClr val="FF0000"/>
                </a:solidFill>
                <a:effectLst>
                  <a:outerShdw blurRad="38100" dist="38100" dir="2700000" algn="tl">
                    <a:srgbClr val="000000">
                      <a:alpha val="43137"/>
                    </a:srgbClr>
                  </a:outerShdw>
                </a:effectLst>
              </a:rPr>
              <a:t>Dichiarazione Universale sulla Diversità Culturale</a:t>
            </a:r>
          </a:p>
        </p:txBody>
      </p:sp>
      <p:sp>
        <p:nvSpPr>
          <p:cNvPr id="25603" name="Rectangle 3"/>
          <p:cNvSpPr>
            <a:spLocks noGrp="1" noChangeArrowheads="1"/>
          </p:cNvSpPr>
          <p:nvPr>
            <p:ph type="body" idx="1"/>
          </p:nvPr>
        </p:nvSpPr>
        <p:spPr>
          <a:xfrm>
            <a:off x="395288" y="1412875"/>
            <a:ext cx="8229600" cy="4525963"/>
          </a:xfrm>
        </p:spPr>
        <p:txBody>
          <a:bodyPr/>
          <a:lstStyle/>
          <a:p>
            <a:pPr marL="0" indent="0" algn="just">
              <a:buFontTx/>
              <a:buNone/>
            </a:pPr>
            <a:endParaRPr lang="it-IT" altLang="it-IT" sz="2000"/>
          </a:p>
          <a:p>
            <a:pPr marL="0" indent="0" algn="just">
              <a:buFontTx/>
              <a:buNone/>
            </a:pPr>
            <a:r>
              <a:rPr lang="it-IT" altLang="it-IT" sz="2000"/>
              <a:t>Nel </a:t>
            </a:r>
            <a:r>
              <a:rPr lang="it-IT" altLang="it-IT" sz="2000">
                <a:solidFill>
                  <a:srgbClr val="FF0000"/>
                </a:solidFill>
              </a:rPr>
              <a:t>2001, l'UNESCO</a:t>
            </a:r>
            <a:r>
              <a:rPr lang="it-IT" altLang="it-IT" sz="2000"/>
              <a:t> </a:t>
            </a:r>
            <a:r>
              <a:rPr lang="it-IT" altLang="it-IT" sz="2000">
                <a:solidFill>
                  <a:srgbClr val="FF0000"/>
                </a:solidFill>
              </a:rPr>
              <a:t>all’art. 1 e 3, Dichiarazione Universale sulla Diversità Culturale,</a:t>
            </a:r>
            <a:r>
              <a:rPr lang="it-IT" altLang="it-IT" sz="2000"/>
              <a:t> ha ampliato il concetto di sviluppo sostenibile indicando che:</a:t>
            </a:r>
          </a:p>
          <a:p>
            <a:pPr marL="0" indent="0" algn="just">
              <a:buFontTx/>
              <a:buNone/>
            </a:pPr>
            <a:endParaRPr lang="it-IT" altLang="it-IT" sz="2000"/>
          </a:p>
          <a:p>
            <a:pPr marL="0" indent="0" algn="just">
              <a:buFontTx/>
              <a:buNone/>
            </a:pPr>
            <a:r>
              <a:rPr lang="it-IT" altLang="it-IT" sz="2000" i="1"/>
              <a:t>"la diversità culturale è necessaria per l'umanità quanto la biodiversità per la natura (...) la diversità culturale è una delle radici dello sviluppo inteso non solo come crescita economica, ma anche come un mezzo per condurre una esistenza più soddisfacente sul piano intellettuale, emozionale, morale e spirituale".</a:t>
            </a:r>
            <a:r>
              <a:rPr lang="it-IT" altLang="it-IT" sz="2000"/>
              <a:t> </a:t>
            </a:r>
          </a:p>
          <a:p>
            <a:pPr marL="0" indent="0" algn="just">
              <a:buFontTx/>
              <a:buNone/>
            </a:pPr>
            <a:endParaRPr lang="it-IT" altLang="it-IT" sz="2000"/>
          </a:p>
          <a:p>
            <a:pPr marL="0" indent="0" algn="just">
              <a:buFontTx/>
              <a:buNone/>
            </a:pPr>
            <a:r>
              <a:rPr lang="it-IT" altLang="it-IT" sz="2000"/>
              <a:t>In questa visione, la </a:t>
            </a:r>
            <a:r>
              <a:rPr lang="it-IT" altLang="it-IT" sz="2000">
                <a:solidFill>
                  <a:srgbClr val="FF0000"/>
                </a:solidFill>
              </a:rPr>
              <a:t>diversità culturale</a:t>
            </a:r>
            <a:r>
              <a:rPr lang="it-IT" altLang="it-IT" sz="2000"/>
              <a:t> diventa un ulteriore pilastro dello sviluppo sostenibile.</a:t>
            </a:r>
          </a:p>
          <a:p>
            <a:pPr marL="0" indent="0">
              <a:buFontTx/>
              <a:buNone/>
            </a:pPr>
            <a:endParaRPr lang="it-IT" altLang="it-IT" sz="2000"/>
          </a:p>
          <a:p>
            <a:pPr marL="0" indent="0">
              <a:buFontTx/>
              <a:buNone/>
            </a:pPr>
            <a:endParaRPr lang="it-IT" altLang="it-IT" sz="2000"/>
          </a:p>
        </p:txBody>
      </p:sp>
    </p:spTree>
    <p:extLst>
      <p:ext uri="{BB962C8B-B14F-4D97-AF65-F5344CB8AC3E}">
        <p14:creationId xmlns:p14="http://schemas.microsoft.com/office/powerpoint/2010/main" val="52961281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Summit della Terra di Johannesburg</a:t>
            </a:r>
          </a:p>
        </p:txBody>
      </p:sp>
      <p:sp>
        <p:nvSpPr>
          <p:cNvPr id="35843" name="Rectangle 3"/>
          <p:cNvSpPr>
            <a:spLocks noGrp="1" noChangeArrowheads="1"/>
          </p:cNvSpPr>
          <p:nvPr>
            <p:ph type="body" idx="1"/>
          </p:nvPr>
        </p:nvSpPr>
        <p:spPr/>
        <p:txBody>
          <a:bodyPr/>
          <a:lstStyle/>
          <a:p>
            <a:pPr marL="0" indent="0" algn="just">
              <a:lnSpc>
                <a:spcPct val="80000"/>
              </a:lnSpc>
              <a:buFontTx/>
              <a:buNone/>
            </a:pPr>
            <a:r>
              <a:rPr lang="it-IT" altLang="it-IT" sz="2000">
                <a:solidFill>
                  <a:srgbClr val="FF0000"/>
                </a:solidFill>
              </a:rPr>
              <a:t>Dal 26 agosto al 4 settembre 2002 si è tenuto il Summit della Terra  di Johannesburg,</a:t>
            </a:r>
            <a:r>
              <a:rPr lang="it-IT" altLang="it-IT" sz="2000"/>
              <a:t> il vertice convocato dalle Nazioni Unite per assumere decisioni da parte dei governi per lo sviluppo sostenibile.</a:t>
            </a:r>
          </a:p>
          <a:p>
            <a:pPr marL="0" indent="0" algn="just">
              <a:lnSpc>
                <a:spcPct val="80000"/>
              </a:lnSpc>
              <a:buFontTx/>
              <a:buNone/>
            </a:pPr>
            <a:endParaRPr lang="it-IT" altLang="it-IT" sz="2000"/>
          </a:p>
          <a:p>
            <a:pPr marL="0" indent="0" algn="just">
              <a:lnSpc>
                <a:spcPct val="80000"/>
              </a:lnSpc>
              <a:buFontTx/>
              <a:buNone/>
            </a:pPr>
            <a:r>
              <a:rPr lang="it-IT" altLang="it-IT" sz="2000"/>
              <a:t>I lavori si sono conclusi con l’approvazione di alcuni importanti documenti, che orienteranno gli interventi e le politiche dei diversi governi.</a:t>
            </a:r>
          </a:p>
          <a:p>
            <a:pPr marL="0" indent="0" algn="just">
              <a:lnSpc>
                <a:spcPct val="80000"/>
              </a:lnSpc>
              <a:buFontTx/>
              <a:buNone/>
            </a:pPr>
            <a:endParaRPr lang="it-IT" altLang="it-IT" sz="2000"/>
          </a:p>
          <a:p>
            <a:pPr marL="0" indent="0" algn="just">
              <a:lnSpc>
                <a:spcPct val="80000"/>
              </a:lnSpc>
              <a:buFontTx/>
              <a:buNone/>
            </a:pPr>
            <a:r>
              <a:rPr lang="it-IT" altLang="it-IT" sz="2000"/>
              <a:t>Il documento finale del Summit è composto da due parti:</a:t>
            </a:r>
          </a:p>
          <a:p>
            <a:pPr marL="0" indent="0" algn="just">
              <a:lnSpc>
                <a:spcPct val="80000"/>
              </a:lnSpc>
              <a:buFontTx/>
              <a:buNone/>
            </a:pPr>
            <a:endParaRPr lang="it-IT" altLang="it-IT" sz="2000"/>
          </a:p>
          <a:p>
            <a:pPr marL="0" indent="0" algn="just">
              <a:lnSpc>
                <a:spcPct val="80000"/>
              </a:lnSpc>
            </a:pPr>
            <a:r>
              <a:rPr lang="it-IT" altLang="it-IT" sz="2000"/>
              <a:t> la </a:t>
            </a:r>
            <a:r>
              <a:rPr lang="it-IT" altLang="it-IT" sz="2000">
                <a:solidFill>
                  <a:srgbClr val="FF0000"/>
                </a:solidFill>
              </a:rPr>
              <a:t>Carta di Johannesburg</a:t>
            </a:r>
            <a:r>
              <a:rPr lang="it-IT" altLang="it-IT" sz="2000"/>
              <a:t> sullo sviluppo sostenibile, che contiene dichiarazioni di principio sul buon governo dell’ambiente e sul modo di promuovere la crescita economica e civile dei popoli in armonia con la protezione della natura;</a:t>
            </a:r>
          </a:p>
          <a:p>
            <a:pPr marL="0" indent="0" algn="just">
              <a:lnSpc>
                <a:spcPct val="80000"/>
              </a:lnSpc>
            </a:pPr>
            <a:r>
              <a:rPr lang="it-IT" altLang="it-IT" sz="2000"/>
              <a:t> il </a:t>
            </a:r>
            <a:r>
              <a:rPr lang="it-IT" altLang="it-IT" sz="2000">
                <a:solidFill>
                  <a:srgbClr val="FF0000"/>
                </a:solidFill>
              </a:rPr>
              <a:t>Piano d’Azione di Johannesburg</a:t>
            </a:r>
            <a:r>
              <a:rPr lang="it-IT" altLang="it-IT" sz="2000"/>
              <a:t>, suddiviso in grandi temi in relazione ai quali vengono indicati gli obiettivi da raggiungere.</a:t>
            </a:r>
          </a:p>
        </p:txBody>
      </p:sp>
    </p:spTree>
    <p:extLst>
      <p:ext uri="{BB962C8B-B14F-4D97-AF65-F5344CB8AC3E}">
        <p14:creationId xmlns:p14="http://schemas.microsoft.com/office/powerpoint/2010/main" val="396535116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it-IT" altLang="it-IT" sz="2800" dirty="0" err="1">
                <a:solidFill>
                  <a:srgbClr val="FF0000"/>
                </a:solidFill>
                <a:effectLst>
                  <a:outerShdw blurRad="38100" dist="38100" dir="2700000" algn="tl">
                    <a:srgbClr val="000000">
                      <a:alpha val="43137"/>
                    </a:srgbClr>
                  </a:outerShdw>
                </a:effectLst>
              </a:rPr>
              <a:t>D.Lgs.</a:t>
            </a:r>
            <a:r>
              <a:rPr lang="it-IT" altLang="it-IT" sz="2800" dirty="0">
                <a:solidFill>
                  <a:srgbClr val="FF0000"/>
                </a:solidFill>
                <a:effectLst>
                  <a:outerShdw blurRad="38100" dist="38100" dir="2700000" algn="tl">
                    <a:srgbClr val="000000">
                      <a:alpha val="43137"/>
                    </a:srgbClr>
                  </a:outerShdw>
                </a:effectLst>
              </a:rPr>
              <a:t> n. 152 del 3 aprile 2006</a:t>
            </a:r>
            <a:br>
              <a:rPr lang="it-IT" altLang="it-IT" sz="2800" dirty="0">
                <a:solidFill>
                  <a:srgbClr val="FF0000"/>
                </a:solidFill>
                <a:effectLst>
                  <a:outerShdw blurRad="38100" dist="38100" dir="2700000" algn="tl">
                    <a:srgbClr val="000000">
                      <a:alpha val="43137"/>
                    </a:srgbClr>
                  </a:outerShdw>
                </a:effectLst>
              </a:rPr>
            </a:br>
            <a:r>
              <a:rPr lang="it-IT" altLang="it-IT" sz="2800" dirty="0">
                <a:solidFill>
                  <a:srgbClr val="FF0000"/>
                </a:solidFill>
                <a:effectLst>
                  <a:outerShdw blurRad="38100" dist="38100" dir="2700000" algn="tl">
                    <a:srgbClr val="000000">
                      <a:alpha val="43137"/>
                    </a:srgbClr>
                  </a:outerShdw>
                </a:effectLst>
              </a:rPr>
              <a:t>art. </a:t>
            </a:r>
            <a:r>
              <a:rPr lang="it-IT" altLang="it-IT" sz="2800" dirty="0" smtClean="0">
                <a:solidFill>
                  <a:srgbClr val="FF0000"/>
                </a:solidFill>
                <a:effectLst>
                  <a:outerShdw blurRad="38100" dist="38100" dir="2700000" algn="tl">
                    <a:srgbClr val="000000">
                      <a:alpha val="43137"/>
                    </a:srgbClr>
                  </a:outerShdw>
                </a:effectLst>
              </a:rPr>
              <a:t>3-quater</a:t>
            </a:r>
            <a:r>
              <a:rPr lang="it-IT" altLang="it-IT" sz="2800" dirty="0">
                <a:solidFill>
                  <a:srgbClr val="FF0000"/>
                </a:solidFill>
                <a:effectLst>
                  <a:outerShdw blurRad="38100" dist="38100" dir="2700000" algn="tl">
                    <a:srgbClr val="000000">
                      <a:alpha val="43137"/>
                    </a:srgbClr>
                  </a:outerShdw>
                </a:effectLst>
              </a:rPr>
              <a:t>: Principio dello sviluppo sostenibile</a:t>
            </a:r>
          </a:p>
        </p:txBody>
      </p:sp>
      <p:sp>
        <p:nvSpPr>
          <p:cNvPr id="53251" name="Rectangle 3"/>
          <p:cNvSpPr>
            <a:spLocks noGrp="1" noChangeArrowheads="1"/>
          </p:cNvSpPr>
          <p:nvPr>
            <p:ph type="body" idx="1"/>
          </p:nvPr>
        </p:nvSpPr>
        <p:spPr/>
        <p:txBody>
          <a:bodyPr/>
          <a:lstStyle/>
          <a:p>
            <a:pPr marL="0" indent="0" algn="just">
              <a:buFontTx/>
              <a:buNone/>
            </a:pPr>
            <a:r>
              <a:rPr lang="it-IT" altLang="it-IT" sz="1800" dirty="0">
                <a:latin typeface="Arial" panose="020B0604020202020204" pitchFamily="34" charset="0"/>
                <a:cs typeface="Arial" panose="020B0604020202020204" pitchFamily="34" charset="0"/>
              </a:rPr>
              <a:t>Nella normativa italiana il principio dello sviluppo sostenibile è contenuto </a:t>
            </a:r>
            <a:r>
              <a:rPr lang="it-IT" altLang="it-IT" sz="1800" dirty="0">
                <a:solidFill>
                  <a:srgbClr val="FF0000"/>
                </a:solidFill>
                <a:latin typeface="Arial" panose="020B0604020202020204" pitchFamily="34" charset="0"/>
                <a:cs typeface="Arial" panose="020B0604020202020204" pitchFamily="34" charset="0"/>
              </a:rPr>
              <a:t>all’art. 3-quater “Principio dello sviluppo sostenibile” del D.lgs. n. 152 del 3 aprile 2006:</a:t>
            </a:r>
          </a:p>
          <a:p>
            <a:pPr marL="0" indent="0" algn="just">
              <a:buFontTx/>
              <a:buNone/>
            </a:pPr>
            <a:endParaRPr lang="it-IT" altLang="it-IT" sz="1800" dirty="0">
              <a:solidFill>
                <a:srgbClr val="FF0000"/>
              </a:solidFill>
              <a:latin typeface="Arial" panose="020B0604020202020204" pitchFamily="34" charset="0"/>
              <a:cs typeface="Arial" panose="020B0604020202020204" pitchFamily="34" charset="0"/>
            </a:endParaRPr>
          </a:p>
          <a:p>
            <a:pPr marL="0" indent="0" algn="just">
              <a:buFontTx/>
              <a:buAutoNum type="arabicPeriod"/>
            </a:pPr>
            <a:r>
              <a:rPr lang="it-IT" altLang="it-IT" sz="1800" i="1" dirty="0">
                <a:latin typeface="Arial" panose="020B0604020202020204" pitchFamily="34" charset="0"/>
                <a:cs typeface="Arial" panose="020B0604020202020204" pitchFamily="34" charset="0"/>
              </a:rPr>
              <a:t>Ogni attività umana giuridicamente rilevante ai sensi del presente codice deve conformarsi al principio dello sviluppo sostenibile, al fine di </a:t>
            </a:r>
            <a:r>
              <a:rPr lang="it-IT" altLang="it-IT" sz="1800" i="1" dirty="0">
                <a:solidFill>
                  <a:srgbClr val="FF0000"/>
                </a:solidFill>
                <a:latin typeface="Arial" panose="020B0604020202020204" pitchFamily="34" charset="0"/>
                <a:cs typeface="Arial" panose="020B0604020202020204" pitchFamily="34" charset="0"/>
              </a:rPr>
              <a:t>garantire che il soddisfacimento dei bisogni delle generazioni attuali non possa compromettere la qualità della vita e le possibilità delle generazioni future</a:t>
            </a:r>
            <a:r>
              <a:rPr lang="it-IT" altLang="it-IT" sz="1800" i="1" dirty="0">
                <a:latin typeface="Arial" panose="020B0604020202020204" pitchFamily="34" charset="0"/>
                <a:cs typeface="Arial" panose="020B0604020202020204" pitchFamily="34" charset="0"/>
              </a:rPr>
              <a:t>.</a:t>
            </a:r>
          </a:p>
          <a:p>
            <a:pPr marL="0" indent="0" algn="just">
              <a:buFontTx/>
              <a:buAutoNum type="arabicPeriod"/>
            </a:pPr>
            <a:endParaRPr lang="it-IT" altLang="it-IT" sz="1800" i="1" dirty="0">
              <a:latin typeface="Arial" panose="020B0604020202020204" pitchFamily="34" charset="0"/>
              <a:cs typeface="Arial" panose="020B0604020202020204" pitchFamily="34" charset="0"/>
            </a:endParaRPr>
          </a:p>
          <a:p>
            <a:pPr marL="0" indent="0" algn="just">
              <a:buFontTx/>
              <a:buAutoNum type="arabicPeriod"/>
            </a:pPr>
            <a:r>
              <a:rPr lang="it-IT" altLang="it-IT" sz="1800" i="1" dirty="0">
                <a:latin typeface="Arial" panose="020B0604020202020204" pitchFamily="34" charset="0"/>
                <a:cs typeface="Arial" panose="020B0604020202020204" pitchFamily="34" charset="0"/>
              </a:rPr>
              <a:t> Anche l’attività della pubblica amministrazione deve essere finalizzata a consentire la migliore attuazione possibile del principio dello sviluppo sostenibile, per cui nell’ambito della scelta comparativa di interessi pubblici e privati connotata da discrezionalità </a:t>
            </a:r>
            <a:r>
              <a:rPr lang="it-IT" altLang="it-IT" sz="1800" i="1" dirty="0">
                <a:solidFill>
                  <a:srgbClr val="FF0000"/>
                </a:solidFill>
                <a:latin typeface="Arial" panose="020B0604020202020204" pitchFamily="34" charset="0"/>
                <a:cs typeface="Arial" panose="020B0604020202020204" pitchFamily="34" charset="0"/>
              </a:rPr>
              <a:t>gli interessi alla tutela dell’ambiente e del patrimonio culturale devono essere oggetto di prioritaria considerazione.</a:t>
            </a:r>
          </a:p>
          <a:p>
            <a:pPr marL="0" indent="0" algn="just">
              <a:buFontTx/>
              <a:buNone/>
            </a:pPr>
            <a:r>
              <a:rPr lang="it-IT" altLang="it-IT" sz="1800" i="1" dirty="0"/>
              <a:t> </a:t>
            </a:r>
          </a:p>
        </p:txBody>
      </p:sp>
    </p:spTree>
    <p:extLst>
      <p:ext uri="{BB962C8B-B14F-4D97-AF65-F5344CB8AC3E}">
        <p14:creationId xmlns:p14="http://schemas.microsoft.com/office/powerpoint/2010/main" val="99776243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it-IT" altLang="it-IT" sz="2800" dirty="0" err="1">
                <a:solidFill>
                  <a:srgbClr val="FF0000"/>
                </a:solidFill>
                <a:effectLst>
                  <a:outerShdw blurRad="38100" dist="38100" dir="2700000" algn="tl">
                    <a:srgbClr val="000000">
                      <a:alpha val="43137"/>
                    </a:srgbClr>
                  </a:outerShdw>
                </a:effectLst>
              </a:rPr>
              <a:t>D.Lgs.</a:t>
            </a:r>
            <a:r>
              <a:rPr lang="it-IT" altLang="it-IT" sz="2800" dirty="0">
                <a:solidFill>
                  <a:srgbClr val="FF0000"/>
                </a:solidFill>
                <a:effectLst>
                  <a:outerShdw blurRad="38100" dist="38100" dir="2700000" algn="tl">
                    <a:srgbClr val="000000">
                      <a:alpha val="43137"/>
                    </a:srgbClr>
                  </a:outerShdw>
                </a:effectLst>
              </a:rPr>
              <a:t> n. 152 del 3 aprile 2006</a:t>
            </a:r>
            <a:br>
              <a:rPr lang="it-IT" altLang="it-IT" sz="2800" dirty="0">
                <a:solidFill>
                  <a:srgbClr val="FF0000"/>
                </a:solidFill>
                <a:effectLst>
                  <a:outerShdw blurRad="38100" dist="38100" dir="2700000" algn="tl">
                    <a:srgbClr val="000000">
                      <a:alpha val="43137"/>
                    </a:srgbClr>
                  </a:outerShdw>
                </a:effectLst>
              </a:rPr>
            </a:br>
            <a:r>
              <a:rPr lang="it-IT" altLang="it-IT" sz="2800" dirty="0">
                <a:solidFill>
                  <a:srgbClr val="FF0000"/>
                </a:solidFill>
                <a:effectLst>
                  <a:outerShdw blurRad="38100" dist="38100" dir="2700000" algn="tl">
                    <a:srgbClr val="000000">
                      <a:alpha val="43137"/>
                    </a:srgbClr>
                  </a:outerShdw>
                </a:effectLst>
              </a:rPr>
              <a:t>art. </a:t>
            </a:r>
            <a:r>
              <a:rPr lang="it-IT" altLang="it-IT" sz="2800" dirty="0" smtClean="0">
                <a:solidFill>
                  <a:srgbClr val="FF0000"/>
                </a:solidFill>
                <a:effectLst>
                  <a:outerShdw blurRad="38100" dist="38100" dir="2700000" algn="tl">
                    <a:srgbClr val="000000">
                      <a:alpha val="43137"/>
                    </a:srgbClr>
                  </a:outerShdw>
                </a:effectLst>
              </a:rPr>
              <a:t>3-quater</a:t>
            </a:r>
            <a:r>
              <a:rPr lang="it-IT" altLang="it-IT" sz="2800" dirty="0">
                <a:solidFill>
                  <a:srgbClr val="FF0000"/>
                </a:solidFill>
                <a:effectLst>
                  <a:outerShdw blurRad="38100" dist="38100" dir="2700000" algn="tl">
                    <a:srgbClr val="000000">
                      <a:alpha val="43137"/>
                    </a:srgbClr>
                  </a:outerShdw>
                </a:effectLst>
              </a:rPr>
              <a:t>: Principio dello sviluppo sostenibile</a:t>
            </a:r>
            <a:endParaRPr lang="it-IT" altLang="it-IT" dirty="0"/>
          </a:p>
        </p:txBody>
      </p:sp>
      <p:sp>
        <p:nvSpPr>
          <p:cNvPr id="54275" name="Rectangle 3"/>
          <p:cNvSpPr>
            <a:spLocks noGrp="1" noChangeArrowheads="1"/>
          </p:cNvSpPr>
          <p:nvPr>
            <p:ph type="body" idx="1"/>
          </p:nvPr>
        </p:nvSpPr>
        <p:spPr/>
        <p:txBody>
          <a:bodyPr/>
          <a:lstStyle/>
          <a:p>
            <a:pPr marL="0" indent="0" algn="just">
              <a:buFontTx/>
              <a:buNone/>
            </a:pPr>
            <a:r>
              <a:rPr lang="it-IT" altLang="it-IT" sz="1800" i="1" dirty="0">
                <a:latin typeface="Arial" panose="020B0604020202020204" pitchFamily="34" charset="0"/>
                <a:cs typeface="Arial" panose="020B0604020202020204" pitchFamily="34" charset="0"/>
              </a:rPr>
              <a:t>3. Data la complessità delle relazioni e delle interferenze tra natura e attività umane, il principio dello sviluppo sostenibile deve consentire di individuare un </a:t>
            </a:r>
            <a:r>
              <a:rPr lang="it-IT" altLang="it-IT" sz="1800" i="1" dirty="0">
                <a:solidFill>
                  <a:srgbClr val="FF0000"/>
                </a:solidFill>
                <a:latin typeface="Arial" panose="020B0604020202020204" pitchFamily="34" charset="0"/>
                <a:cs typeface="Arial" panose="020B0604020202020204" pitchFamily="34" charset="0"/>
              </a:rPr>
              <a:t>equilibrato rapporto, nell’ambito delle risorse ereditate, tra quelle da risparmiare e quelle da trasmettere,</a:t>
            </a:r>
            <a:r>
              <a:rPr lang="it-IT" altLang="it-IT" sz="1800" i="1" dirty="0">
                <a:latin typeface="Arial" panose="020B0604020202020204" pitchFamily="34" charset="0"/>
                <a:cs typeface="Arial" panose="020B0604020202020204" pitchFamily="34" charset="0"/>
              </a:rPr>
              <a:t> affinché nell’ambito delle dinamiche della produzione e del consumo si inserisca altresì il </a:t>
            </a:r>
            <a:r>
              <a:rPr lang="it-IT" altLang="it-IT" sz="1800" i="1" dirty="0">
                <a:solidFill>
                  <a:srgbClr val="FF0000"/>
                </a:solidFill>
                <a:latin typeface="Arial" panose="020B0604020202020204" pitchFamily="34" charset="0"/>
                <a:cs typeface="Arial" panose="020B0604020202020204" pitchFamily="34" charset="0"/>
              </a:rPr>
              <a:t>principio di solidarietà</a:t>
            </a:r>
            <a:r>
              <a:rPr lang="it-IT" altLang="it-IT" sz="1800" i="1" dirty="0">
                <a:latin typeface="Arial" panose="020B0604020202020204" pitchFamily="34" charset="0"/>
                <a:cs typeface="Arial" panose="020B0604020202020204" pitchFamily="34" charset="0"/>
              </a:rPr>
              <a:t> per salvaguardare e per migliorare la qualità dell’ambiente anche futuro.</a:t>
            </a:r>
          </a:p>
          <a:p>
            <a:pPr marL="0" indent="0" algn="just">
              <a:buFontTx/>
              <a:buNone/>
            </a:pPr>
            <a:endParaRPr lang="it-IT" altLang="it-IT" sz="1800" i="1" dirty="0">
              <a:latin typeface="Arial" panose="020B0604020202020204" pitchFamily="34" charset="0"/>
              <a:cs typeface="Arial" panose="020B0604020202020204" pitchFamily="34" charset="0"/>
            </a:endParaRPr>
          </a:p>
          <a:p>
            <a:pPr marL="0" indent="0" algn="just">
              <a:buFontTx/>
              <a:buNone/>
            </a:pPr>
            <a:r>
              <a:rPr lang="it-IT" altLang="it-IT" sz="1800" i="1" dirty="0">
                <a:latin typeface="Arial" panose="020B0604020202020204" pitchFamily="34" charset="0"/>
                <a:cs typeface="Arial" panose="020B0604020202020204" pitchFamily="34" charset="0"/>
              </a:rPr>
              <a:t>4. La risoluzione delle questioni che involgono aspetti ambientali deve essere cercata e trovata nella prospettiva di garanzia dello sviluppo sostenibile, in modo da </a:t>
            </a:r>
            <a:r>
              <a:rPr lang="it-IT" altLang="it-IT" sz="1800" i="1" dirty="0">
                <a:solidFill>
                  <a:srgbClr val="FF0000"/>
                </a:solidFill>
                <a:latin typeface="Arial" panose="020B0604020202020204" pitchFamily="34" charset="0"/>
                <a:cs typeface="Arial" panose="020B0604020202020204" pitchFamily="34" charset="0"/>
              </a:rPr>
              <a:t>salvaguardare il corretto funzionamento e l’evoluzione degli ecosistemi naturali dalle modificazioni negative che possono essere prodotte dalle attività umane.</a:t>
            </a:r>
            <a:r>
              <a:rPr lang="it-IT" altLang="it-IT" sz="1800" i="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498314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solidFill>
                  <a:srgbClr val="FF0000"/>
                </a:solidFill>
                <a:effectLst>
                  <a:outerShdw blurRad="38100" dist="38100" dir="2700000" algn="tl">
                    <a:srgbClr val="000000">
                      <a:alpha val="43137"/>
                    </a:srgbClr>
                  </a:outerShdw>
                </a:effectLst>
              </a:rPr>
              <a:t>Il Diritto dell’Ambiente</a:t>
            </a:r>
            <a:endParaRPr lang="it-IT" dirty="0"/>
          </a:p>
        </p:txBody>
      </p:sp>
      <p:sp>
        <p:nvSpPr>
          <p:cNvPr id="3" name="Segnaposto contenuto 2"/>
          <p:cNvSpPr>
            <a:spLocks noGrp="1"/>
          </p:cNvSpPr>
          <p:nvPr>
            <p:ph idx="1"/>
          </p:nvPr>
        </p:nvSpPr>
        <p:spPr/>
        <p:txBody>
          <a:bodyPr>
            <a:normAutofit fontScale="85000" lnSpcReduction="10000"/>
          </a:bodyPr>
          <a:lstStyle/>
          <a:p>
            <a:pPr algn="just"/>
            <a:r>
              <a:rPr lang="it-IT" dirty="0"/>
              <a:t>L’uomo è sempre intervenuto sull’ambiente, </a:t>
            </a:r>
            <a:r>
              <a:rPr lang="it-IT" dirty="0" smtClean="0"/>
              <a:t>trasformandolo, alterandolo </a:t>
            </a:r>
            <a:r>
              <a:rPr lang="it-IT" dirty="0"/>
              <a:t>o distruggendolo con i mezzi e con le </a:t>
            </a:r>
            <a:r>
              <a:rPr lang="it-IT" dirty="0" smtClean="0"/>
              <a:t>tecniche disponibili</a:t>
            </a:r>
            <a:r>
              <a:rPr lang="it-IT" dirty="0"/>
              <a:t>. </a:t>
            </a:r>
            <a:endParaRPr lang="it-IT" dirty="0" smtClean="0"/>
          </a:p>
          <a:p>
            <a:pPr algn="just"/>
            <a:r>
              <a:rPr lang="it-IT" dirty="0"/>
              <a:t>A partire dalla seconda metà del Secolo </a:t>
            </a:r>
            <a:r>
              <a:rPr lang="it-IT" dirty="0" smtClean="0"/>
              <a:t>XIX, a </a:t>
            </a:r>
            <a:r>
              <a:rPr lang="it-IT" dirty="0"/>
              <a:t>fronte del manifestarsi degli </a:t>
            </a:r>
            <a:r>
              <a:rPr lang="it-IT" b="1" dirty="0"/>
              <a:t>effetti </a:t>
            </a:r>
            <a:r>
              <a:rPr lang="it-IT" b="1" dirty="0" smtClean="0"/>
              <a:t>negativi dell’incremento </a:t>
            </a:r>
            <a:r>
              <a:rPr lang="it-IT" b="1" dirty="0"/>
              <a:t>di popolazione e dell’incidenza delle attività e </a:t>
            </a:r>
            <a:r>
              <a:rPr lang="it-IT" b="1" dirty="0" smtClean="0"/>
              <a:t>degli interventi </a:t>
            </a:r>
            <a:r>
              <a:rPr lang="it-IT" b="1" dirty="0"/>
              <a:t>sulla natura da parte dell’uomo</a:t>
            </a:r>
            <a:r>
              <a:rPr lang="it-IT" dirty="0"/>
              <a:t>, compaiono le </a:t>
            </a:r>
            <a:r>
              <a:rPr lang="it-IT" dirty="0" smtClean="0"/>
              <a:t>prime regolamentazioni </a:t>
            </a:r>
            <a:r>
              <a:rPr lang="it-IT" dirty="0"/>
              <a:t>giuridiche che riguardano singoli aspetti dell’ambiente. </a:t>
            </a:r>
            <a:r>
              <a:rPr lang="it-IT" dirty="0" smtClean="0"/>
              <a:t>Ad esempio </a:t>
            </a:r>
            <a:r>
              <a:rPr lang="it-IT" dirty="0"/>
              <a:t>è in questo periodo che sono creati i </a:t>
            </a:r>
            <a:r>
              <a:rPr lang="it-IT" b="1" dirty="0"/>
              <a:t>primi parchi naturali </a:t>
            </a:r>
            <a:r>
              <a:rPr lang="it-IT" b="1" dirty="0" smtClean="0"/>
              <a:t>negli Stati </a:t>
            </a:r>
            <a:r>
              <a:rPr lang="it-IT" b="1" dirty="0"/>
              <a:t>Uniti</a:t>
            </a:r>
            <a:r>
              <a:rPr lang="it-IT" b="1" dirty="0" smtClean="0"/>
              <a:t>.</a:t>
            </a:r>
            <a:endParaRPr lang="it-IT" b="1" dirty="0"/>
          </a:p>
        </p:txBody>
      </p:sp>
    </p:spTree>
    <p:extLst>
      <p:ext uri="{BB962C8B-B14F-4D97-AF65-F5344CB8AC3E}">
        <p14:creationId xmlns:p14="http://schemas.microsoft.com/office/powerpoint/2010/main" val="117955248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364</TotalTime>
  <Words>6899</Words>
  <Application>Microsoft Office PowerPoint</Application>
  <PresentationFormat>Presentazione su schermo (4:3)</PresentationFormat>
  <Paragraphs>538</Paragraphs>
  <Slides>85</Slides>
  <Notes>0</Notes>
  <HiddenSlides>0</HiddenSlides>
  <MMClips>0</MMClips>
  <ScaleCrop>false</ScaleCrop>
  <HeadingPairs>
    <vt:vector size="4" baseType="variant">
      <vt:variant>
        <vt:lpstr>Tema</vt:lpstr>
      </vt:variant>
      <vt:variant>
        <vt:i4>1</vt:i4>
      </vt:variant>
      <vt:variant>
        <vt:lpstr>Titoli diapositive</vt:lpstr>
      </vt:variant>
      <vt:variant>
        <vt:i4>85</vt:i4>
      </vt:variant>
    </vt:vector>
  </HeadingPairs>
  <TitlesOfParts>
    <vt:vector size="86" baseType="lpstr">
      <vt:lpstr>Tema di Office</vt:lpstr>
      <vt:lpstr>Diritto dell’Ambiente</vt:lpstr>
      <vt:lpstr>Diritto dell’Ambiente: obiettivi del corso</vt:lpstr>
      <vt:lpstr>Diritto dell’Ambiente</vt:lpstr>
      <vt:lpstr>Diritto dell’Ambiente</vt:lpstr>
      <vt:lpstr>Diritto dell’Ambiente: contenuto del corso</vt:lpstr>
      <vt:lpstr>Diritto dell’Ambiente: contenuto del corso</vt:lpstr>
      <vt:lpstr>Diritto dell’Ambiente: contenuto del corso</vt:lpstr>
      <vt:lpstr>Diritto dell’Ambiente: contenuto del corso</vt:lpstr>
      <vt:lpstr>Il Diritto dell’Ambiente</vt:lpstr>
      <vt:lpstr>Il Diritto dell’Ambiente</vt:lpstr>
      <vt:lpstr>Il Diritto dell’Ambiente</vt:lpstr>
      <vt:lpstr>Il Diritto dell’Ambiente</vt:lpstr>
      <vt:lpstr>Il Diritto dell’Ambiente</vt:lpstr>
      <vt:lpstr>Il Diritto dell’Ambiente</vt:lpstr>
      <vt:lpstr>Il Diritto dell’Ambiente</vt:lpstr>
      <vt:lpstr>Il Diritto dell’Ambiente</vt:lpstr>
      <vt:lpstr>Fonti normative</vt:lpstr>
      <vt:lpstr>Profili internazionali del diritto ambientale</vt:lpstr>
      <vt:lpstr>Profili internazionali del diritto ambientale</vt:lpstr>
      <vt:lpstr>Profili internazionali del diritto ambientale</vt:lpstr>
      <vt:lpstr>Profili internazionali del diritto ambientale</vt:lpstr>
      <vt:lpstr>Profili internazionali del diritto ambientale</vt:lpstr>
      <vt:lpstr>Profili internazionali del diritto ambientale</vt:lpstr>
      <vt:lpstr>Profili internazionali del diritto ambientale</vt:lpstr>
      <vt:lpstr>Profili internazionali del diritto ambientale</vt:lpstr>
      <vt:lpstr>L’ambiente in Europa</vt:lpstr>
      <vt:lpstr>L’ambiente in Europa</vt:lpstr>
      <vt:lpstr>L’ambiente in Europa</vt:lpstr>
      <vt:lpstr>L’ambiente in Europa</vt:lpstr>
      <vt:lpstr>L’ambiente in Europa</vt:lpstr>
      <vt:lpstr>L’ambiente in Europa</vt:lpstr>
      <vt:lpstr>L’ambiente in Europa</vt:lpstr>
      <vt:lpstr>Presentazione standard di PowerPoint</vt:lpstr>
      <vt:lpstr>L’ambiente in Italia</vt:lpstr>
      <vt:lpstr>L’ambiente in Italia: le origini</vt:lpstr>
      <vt:lpstr>L’ambiente in Italia: la Legge Merli</vt:lpstr>
      <vt:lpstr>L’ambiente in Italia: la L. 349/1986</vt:lpstr>
      <vt:lpstr>L’ambiente in Italia: il Decreto Ronchi</vt:lpstr>
      <vt:lpstr>L’ambiente in Italia: il c.d. Testo Unico</vt:lpstr>
      <vt:lpstr>L’ambiente in Italia: il c.d. Testo Unico</vt:lpstr>
      <vt:lpstr>L’ambiente in Italia: il c.d. Testo Unico</vt:lpstr>
      <vt:lpstr>L’ambiente in Italia: il c.d. Testo Unico</vt:lpstr>
      <vt:lpstr>L’ambiente in Italia: il c.d. Testo Unico</vt:lpstr>
      <vt:lpstr>L’ambiente in Italia: il c.d. Testo Unico</vt:lpstr>
      <vt:lpstr>L’ambiente in Italia: il c.d. Testo Unico</vt:lpstr>
      <vt:lpstr>L’ambiente in Italia: il c.d. Testo Unico</vt:lpstr>
      <vt:lpstr>L’ambiente in Italia: il c.d. Testo Unico</vt:lpstr>
      <vt:lpstr>L’ambiente in Italia: il c.d. Testo Unico</vt:lpstr>
      <vt:lpstr>L’ambiente in Italia: il c.d. Testo Unico</vt:lpstr>
      <vt:lpstr>L’ambiente in Italia: i nuovi eco reati</vt:lpstr>
      <vt:lpstr>Diritto dell’Ambiente:</vt:lpstr>
      <vt:lpstr>Nozione polivalente di Ambiente:</vt:lpstr>
      <vt:lpstr>Nozione polivalente di Ambiente:</vt:lpstr>
      <vt:lpstr>Nozione unitaria di Ambiente</vt:lpstr>
      <vt:lpstr>Nozione unitaria di Ambiente:</vt:lpstr>
      <vt:lpstr>Nozione unitaria di ambiente: Corte Cost. sent. N. 210/1987</vt:lpstr>
      <vt:lpstr>Nozione unitaria di ambiente: Corte Cost. sent. N. 641/1987</vt:lpstr>
      <vt:lpstr>Presentazione standard di PowerPoint</vt:lpstr>
      <vt:lpstr>Nozione unitaria di ambiente: Corte Cost. sent. N. 378/2007</vt:lpstr>
      <vt:lpstr>L’Ambiente: un valore costituzionalmente protetto</vt:lpstr>
      <vt:lpstr>L’Ambiente: un valore costituzionalmente protetto</vt:lpstr>
      <vt:lpstr>L’Ambiente: un valore costituzionalmente protetto</vt:lpstr>
      <vt:lpstr>L’Ambiente: un valore costituzionalmente protetto</vt:lpstr>
      <vt:lpstr>L’Ambiente: un valore costituzionalmente protetto</vt:lpstr>
      <vt:lpstr>L’Ambiente: un valore costituzionalmente protetto</vt:lpstr>
      <vt:lpstr>Diritto dell’Ambiente:</vt:lpstr>
      <vt:lpstr>I principi del diritto dell’Ambiente: lo sviluppo sostenibile</vt:lpstr>
      <vt:lpstr>Risoluzione 38/161dell’Assemblea Generale delle Nazioni Unite</vt:lpstr>
      <vt:lpstr>Risoluzione 38/161dell’Assemblea Generale delle Nazioni Unite</vt:lpstr>
      <vt:lpstr>Commissione Brundtland</vt:lpstr>
      <vt:lpstr>Commissione Brundtland</vt:lpstr>
      <vt:lpstr>Commissione Brundtland</vt:lpstr>
      <vt:lpstr>Commissione Brundtland</vt:lpstr>
      <vt:lpstr>Commissione Brundtland</vt:lpstr>
      <vt:lpstr>Commissione Brundtland</vt:lpstr>
      <vt:lpstr>Commissione Brundtland</vt:lpstr>
      <vt:lpstr>World Conservation Union</vt:lpstr>
      <vt:lpstr>Conferenza su Ambiente e Sviluppo (UNCED)</vt:lpstr>
      <vt:lpstr>Conferenza su Ambiente e Sviluppo (UNCED)</vt:lpstr>
      <vt:lpstr>International Council for Local Environmental Initiatives</vt:lpstr>
      <vt:lpstr>Sviluppo Sostenibile e  Protocollo di Kyoto</vt:lpstr>
      <vt:lpstr>Dichiarazione Universale sulla Diversità Culturale</vt:lpstr>
      <vt:lpstr>Summit della Terra di Johannesburg</vt:lpstr>
      <vt:lpstr>D.Lgs. n. 152 del 3 aprile 2006 art. 3-quater: Principio dello sviluppo sostenibile</vt:lpstr>
      <vt:lpstr>D.Lgs. n. 152 del 3 aprile 2006 art. 3-quater: Principio dello sviluppo sostenibile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dell’Ambiente</dc:title>
  <dc:creator>user</dc:creator>
  <cp:lastModifiedBy>pz</cp:lastModifiedBy>
  <cp:revision>55</cp:revision>
  <dcterms:created xsi:type="dcterms:W3CDTF">2013-05-18T17:18:19Z</dcterms:created>
  <dcterms:modified xsi:type="dcterms:W3CDTF">2017-02-16T07:19:15Z</dcterms:modified>
</cp:coreProperties>
</file>