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sldIdLst>
    <p:sldId id="256" r:id="rId2"/>
    <p:sldId id="350" r:id="rId3"/>
    <p:sldId id="351" r:id="rId4"/>
    <p:sldId id="352" r:id="rId5"/>
    <p:sldId id="371" r:id="rId6"/>
    <p:sldId id="353" r:id="rId7"/>
    <p:sldId id="372" r:id="rId8"/>
    <p:sldId id="354" r:id="rId9"/>
    <p:sldId id="355" r:id="rId10"/>
    <p:sldId id="356" r:id="rId11"/>
    <p:sldId id="374" r:id="rId12"/>
    <p:sldId id="357" r:id="rId13"/>
    <p:sldId id="358" r:id="rId14"/>
    <p:sldId id="359" r:id="rId15"/>
    <p:sldId id="360" r:id="rId16"/>
    <p:sldId id="361" r:id="rId17"/>
    <p:sldId id="362" r:id="rId18"/>
    <p:sldId id="363" r:id="rId19"/>
    <p:sldId id="364" r:id="rId20"/>
    <p:sldId id="365" r:id="rId21"/>
    <p:sldId id="366" r:id="rId22"/>
    <p:sldId id="367" r:id="rId23"/>
    <p:sldId id="368" r:id="rId24"/>
    <p:sldId id="370" r:id="rId25"/>
    <p:sldId id="257" r:id="rId26"/>
    <p:sldId id="373" r:id="rId27"/>
    <p:sldId id="259" r:id="rId28"/>
    <p:sldId id="260" r:id="rId29"/>
    <p:sldId id="262" r:id="rId30"/>
    <p:sldId id="278" r:id="rId31"/>
    <p:sldId id="291" r:id="rId32"/>
    <p:sldId id="292" r:id="rId33"/>
    <p:sldId id="279" r:id="rId34"/>
    <p:sldId id="293" r:id="rId35"/>
    <p:sldId id="294" r:id="rId36"/>
    <p:sldId id="280" r:id="rId37"/>
    <p:sldId id="295" r:id="rId38"/>
    <p:sldId id="296" r:id="rId39"/>
    <p:sldId id="297" r:id="rId40"/>
    <p:sldId id="263" r:id="rId41"/>
    <p:sldId id="264" r:id="rId42"/>
    <p:sldId id="266" r:id="rId43"/>
    <p:sldId id="267" r:id="rId44"/>
    <p:sldId id="283" r:id="rId45"/>
    <p:sldId id="317" r:id="rId46"/>
    <p:sldId id="318" r:id="rId47"/>
    <p:sldId id="319" r:id="rId48"/>
    <p:sldId id="326" r:id="rId49"/>
    <p:sldId id="268" r:id="rId50"/>
    <p:sldId id="327" r:id="rId51"/>
    <p:sldId id="320" r:id="rId52"/>
    <p:sldId id="270" r:id="rId53"/>
    <p:sldId id="299" r:id="rId54"/>
    <p:sldId id="272" r:id="rId55"/>
    <p:sldId id="309" r:id="rId56"/>
    <p:sldId id="313" r:id="rId57"/>
    <p:sldId id="276" r:id="rId58"/>
    <p:sldId id="277" r:id="rId59"/>
    <p:sldId id="287" r:id="rId60"/>
    <p:sldId id="288" r:id="rId61"/>
    <p:sldId id="275" r:id="rId62"/>
    <p:sldId id="315" r:id="rId63"/>
    <p:sldId id="300" r:id="rId64"/>
    <p:sldId id="302" r:id="rId65"/>
    <p:sldId id="328" r:id="rId66"/>
    <p:sldId id="304" r:id="rId67"/>
    <p:sldId id="305" r:id="rId68"/>
    <p:sldId id="310" r:id="rId69"/>
    <p:sldId id="311" r:id="rId70"/>
  </p:sldIdLst>
  <p:sldSz cx="9144000" cy="6858000" type="screen4x3"/>
  <p:notesSz cx="6797675" cy="987266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9" autoAdjust="0"/>
    <p:restoredTop sz="94629" autoAdjust="0"/>
  </p:normalViewPr>
  <p:slideViewPr>
    <p:cSldViewPr>
      <p:cViewPr varScale="1">
        <p:scale>
          <a:sx n="77" d="100"/>
          <a:sy n="77" d="100"/>
        </p:scale>
        <p:origin x="-77" y="-25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049F0A83-5455-4BEC-B400-70B9E54029A0}" type="datetimeFigureOut">
              <a:rPr lang="it-IT" smtClean="0"/>
              <a:t>03/03/2017</a:t>
            </a:fld>
            <a:endParaRPr lang="it-IT"/>
          </a:p>
        </p:txBody>
      </p:sp>
      <p:sp>
        <p:nvSpPr>
          <p:cNvPr id="4" name="Segnaposto immagine diapositiva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689475"/>
            <a:ext cx="5438775" cy="4443413"/>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377363"/>
            <a:ext cx="2946400" cy="49371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377363"/>
            <a:ext cx="2946400" cy="493712"/>
          </a:xfrm>
          <a:prstGeom prst="rect">
            <a:avLst/>
          </a:prstGeom>
        </p:spPr>
        <p:txBody>
          <a:bodyPr vert="horz" lIns="91440" tIns="45720" rIns="91440" bIns="45720" rtlCol="0" anchor="b"/>
          <a:lstStyle>
            <a:lvl1pPr algn="r">
              <a:defRPr sz="1200"/>
            </a:lvl1pPr>
          </a:lstStyle>
          <a:p>
            <a:fld id="{59BC9DDB-8DBF-4D7F-8BDA-A0B05933A71E}" type="slidenum">
              <a:rPr lang="it-IT" smtClean="0"/>
              <a:t>‹N›</a:t>
            </a:fld>
            <a:endParaRPr lang="it-IT"/>
          </a:p>
        </p:txBody>
      </p:sp>
    </p:spTree>
    <p:extLst>
      <p:ext uri="{BB962C8B-B14F-4D97-AF65-F5344CB8AC3E}">
        <p14:creationId xmlns:p14="http://schemas.microsoft.com/office/powerpoint/2010/main" val="1236177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mtClean="0"/>
          </a:p>
        </p:txBody>
      </p:sp>
      <p:sp>
        <p:nvSpPr>
          <p:cNvPr id="3584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5996" indent="-286922" eaLnBrk="0" hangingPunct="0">
              <a:spcBef>
                <a:spcPct val="30000"/>
              </a:spcBef>
              <a:defRPr sz="1200">
                <a:solidFill>
                  <a:schemeClr val="tx1"/>
                </a:solidFill>
                <a:latin typeface="Calibri" pitchFamily="34" charset="0"/>
              </a:defRPr>
            </a:lvl2pPr>
            <a:lvl3pPr marL="1147686" indent="-229537" eaLnBrk="0" hangingPunct="0">
              <a:spcBef>
                <a:spcPct val="30000"/>
              </a:spcBef>
              <a:defRPr sz="1200">
                <a:solidFill>
                  <a:schemeClr val="tx1"/>
                </a:solidFill>
                <a:latin typeface="Calibri" pitchFamily="34" charset="0"/>
              </a:defRPr>
            </a:lvl3pPr>
            <a:lvl4pPr marL="1606761" indent="-229537" eaLnBrk="0" hangingPunct="0">
              <a:spcBef>
                <a:spcPct val="30000"/>
              </a:spcBef>
              <a:defRPr sz="1200">
                <a:solidFill>
                  <a:schemeClr val="tx1"/>
                </a:solidFill>
                <a:latin typeface="Calibri" pitchFamily="34" charset="0"/>
              </a:defRPr>
            </a:lvl4pPr>
            <a:lvl5pPr marL="2065835" indent="-229537" eaLnBrk="0" hangingPunct="0">
              <a:spcBef>
                <a:spcPct val="30000"/>
              </a:spcBef>
              <a:defRPr sz="1200">
                <a:solidFill>
                  <a:schemeClr val="tx1"/>
                </a:solidFill>
                <a:latin typeface="Calibri" pitchFamily="34" charset="0"/>
              </a:defRPr>
            </a:lvl5pPr>
            <a:lvl6pPr marL="2524910" indent="-229537" eaLnBrk="0" fontAlgn="base" hangingPunct="0">
              <a:spcBef>
                <a:spcPct val="30000"/>
              </a:spcBef>
              <a:spcAft>
                <a:spcPct val="0"/>
              </a:spcAft>
              <a:defRPr sz="1200">
                <a:solidFill>
                  <a:schemeClr val="tx1"/>
                </a:solidFill>
                <a:latin typeface="Calibri" pitchFamily="34" charset="0"/>
              </a:defRPr>
            </a:lvl6pPr>
            <a:lvl7pPr marL="2983984" indent="-229537" eaLnBrk="0" fontAlgn="base" hangingPunct="0">
              <a:spcBef>
                <a:spcPct val="30000"/>
              </a:spcBef>
              <a:spcAft>
                <a:spcPct val="0"/>
              </a:spcAft>
              <a:defRPr sz="1200">
                <a:solidFill>
                  <a:schemeClr val="tx1"/>
                </a:solidFill>
                <a:latin typeface="Calibri" pitchFamily="34" charset="0"/>
              </a:defRPr>
            </a:lvl7pPr>
            <a:lvl8pPr marL="3443059" indent="-229537" eaLnBrk="0" fontAlgn="base" hangingPunct="0">
              <a:spcBef>
                <a:spcPct val="30000"/>
              </a:spcBef>
              <a:spcAft>
                <a:spcPct val="0"/>
              </a:spcAft>
              <a:defRPr sz="1200">
                <a:solidFill>
                  <a:schemeClr val="tx1"/>
                </a:solidFill>
                <a:latin typeface="Calibri" pitchFamily="34" charset="0"/>
              </a:defRPr>
            </a:lvl8pPr>
            <a:lvl9pPr marL="3902133" indent="-229537"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2CA353B-2039-49F1-BB07-AD11D1878149}" type="slidenum">
              <a:rPr lang="it-IT" altLang="it-IT" smtClean="0">
                <a:latin typeface="Arial" charset="0"/>
              </a:rPr>
              <a:pPr eaLnBrk="1" hangingPunct="1">
                <a:spcBef>
                  <a:spcPct val="0"/>
                </a:spcBef>
              </a:pPr>
              <a:t>8</a:t>
            </a:fld>
            <a:endParaRPr lang="it-IT" altLang="it-IT"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03/03/2017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03/03/2017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03/03/2017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03/03/2017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03/03/2017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t>03/03/2017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t>03/03/2017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t>03/03/2017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03/03/2017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03/03/2017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03/03/2017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t>03/03/2017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ctrTitle"/>
          </p:nvPr>
        </p:nvSpPr>
        <p:spPr/>
        <p:txBody>
          <a:bodyPr>
            <a:noAutofit/>
          </a:bodyPr>
          <a:lstStyle/>
          <a:p>
            <a:pPr eaLnBrk="1" hangingPunct="1">
              <a:defRPr/>
            </a:pPr>
            <a:r>
              <a:rPr lang="it-IT" sz="4800" b="1" dirty="0" smtClean="0">
                <a:solidFill>
                  <a:srgbClr val="FF0000"/>
                </a:solidFill>
                <a:effectLst>
                  <a:outerShdw blurRad="38100" dist="38100" dir="2700000" algn="tl">
                    <a:srgbClr val="000000">
                      <a:alpha val="43137"/>
                    </a:srgbClr>
                  </a:outerShdw>
                </a:effectLst>
              </a:rPr>
              <a:t>REATI IN MATERIA AMBIENTALE</a:t>
            </a:r>
          </a:p>
        </p:txBody>
      </p:sp>
      <p:sp>
        <p:nvSpPr>
          <p:cNvPr id="31747" name="Rectangle 3"/>
          <p:cNvSpPr>
            <a:spLocks noGrp="1" noChangeArrowheads="1"/>
          </p:cNvSpPr>
          <p:nvPr>
            <p:ph type="subTitle" idx="1"/>
          </p:nvPr>
        </p:nvSpPr>
        <p:spPr/>
        <p:txBody>
          <a:bodyPr/>
          <a:lstStyle/>
          <a:p>
            <a:pPr eaLnBrk="1" hangingPunct="1"/>
            <a:r>
              <a:rPr lang="it-IT" altLang="it-IT" b="1" dirty="0" smtClean="0">
                <a:solidFill>
                  <a:schemeClr val="tx1"/>
                </a:solidFill>
                <a:effectLst>
                  <a:outerShdw blurRad="38100" dist="38100" dir="2700000" algn="tl">
                    <a:srgbClr val="000000">
                      <a:alpha val="43137"/>
                    </a:srgbClr>
                  </a:outerShdw>
                </a:effectLst>
              </a:rPr>
              <a:t>I DELITTI</a:t>
            </a:r>
          </a:p>
        </p:txBody>
      </p:sp>
    </p:spTree>
    <p:extLst>
      <p:ext uri="{BB962C8B-B14F-4D97-AF65-F5344CB8AC3E}">
        <p14:creationId xmlns:p14="http://schemas.microsoft.com/office/powerpoint/2010/main" val="1732901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323850" y="260350"/>
            <a:ext cx="8229600" cy="6048375"/>
          </a:xfrm>
        </p:spPr>
        <p:txBody>
          <a:bodyPr>
            <a:normAutofit/>
          </a:bodyPr>
          <a:lstStyle/>
          <a:p>
            <a:pPr marL="0" indent="0" algn="ctr" eaLnBrk="1" hangingPunct="1">
              <a:buFontTx/>
              <a:buNone/>
              <a:defRPr/>
            </a:pPr>
            <a:r>
              <a:rPr lang="it-IT" altLang="it-IT" sz="3600" b="1" dirty="0" smtClean="0">
                <a:solidFill>
                  <a:srgbClr val="FF0000"/>
                </a:solidFill>
                <a:effectLst>
                  <a:outerShdw blurRad="38100" dist="38100" dir="2700000" algn="tl">
                    <a:srgbClr val="000000">
                      <a:alpha val="43137"/>
                    </a:srgbClr>
                  </a:outerShdw>
                </a:effectLst>
              </a:rPr>
              <a:t>Una fattispecie “bizzarra”?</a:t>
            </a:r>
          </a:p>
          <a:p>
            <a:pPr marL="0" indent="0" algn="just" eaLnBrk="1" hangingPunct="1">
              <a:buFontTx/>
              <a:buNone/>
              <a:defRPr/>
            </a:pPr>
            <a:endParaRPr lang="it-IT" altLang="it-IT" sz="2000" b="1" dirty="0" smtClean="0"/>
          </a:p>
          <a:p>
            <a:pPr algn="just" eaLnBrk="1" hangingPunct="1">
              <a:buFont typeface="Wingdings" panose="05000000000000000000" pitchFamily="2" charset="2"/>
              <a:buChar char="Ø"/>
              <a:defRPr/>
            </a:pPr>
            <a:r>
              <a:rPr lang="it-IT" altLang="it-IT" sz="1800" b="1" dirty="0" smtClean="0"/>
              <a:t>La configurazione della norma suscita perplessità, nella misura in cui non viene prevista un’analoga disciplina</a:t>
            </a:r>
            <a:r>
              <a:rPr lang="it-IT" altLang="it-IT" sz="1800" dirty="0" smtClean="0"/>
              <a:t> (finalizzata, come si è potuto osservare, ad inasprire il trattamento sanzionatorio di fatti che sarebbero comunque punibili a titolo di lesioni od omicidio colposi) </a:t>
            </a:r>
            <a:r>
              <a:rPr lang="it-IT" altLang="it-IT" sz="1800" b="1" dirty="0" smtClean="0"/>
              <a:t>anche con riferimento al reato di disastro</a:t>
            </a:r>
            <a:r>
              <a:rPr lang="it-IT" altLang="it-IT" sz="1800" dirty="0" smtClean="0"/>
              <a:t>, che per definizione evoca fenomeni dalla maggiore portata lesiva e offensiva nei confronti dell’incolumità fisica delle persone. </a:t>
            </a:r>
          </a:p>
          <a:p>
            <a:pPr marL="0" indent="0" algn="just" eaLnBrk="1" hangingPunct="1">
              <a:buNone/>
              <a:defRPr/>
            </a:pPr>
            <a:endParaRPr lang="it-IT" altLang="it-IT" sz="1800" dirty="0"/>
          </a:p>
          <a:p>
            <a:pPr marL="0" indent="0" algn="just" eaLnBrk="1" hangingPunct="1">
              <a:buNone/>
              <a:defRPr/>
            </a:pPr>
            <a:endParaRPr lang="it-IT" altLang="it-IT" sz="1800" dirty="0" smtClean="0"/>
          </a:p>
          <a:p>
            <a:pPr marL="0" indent="0" algn="just" eaLnBrk="1" hangingPunct="1">
              <a:buNone/>
              <a:defRPr/>
            </a:pPr>
            <a:r>
              <a:rPr lang="it-IT" altLang="it-IT" sz="1800" dirty="0" smtClean="0"/>
              <a:t>Le perplessità sono amplificate dalla considerazione che il disastro ambientale è integrato comunque nelle ipotesi in cui la compromissione o il deterioramento abbiano raggiunto un livello tale da costituire una “</a:t>
            </a:r>
            <a:r>
              <a:rPr lang="it-IT" altLang="it-IT" sz="1800" b="1" i="1" dirty="0" smtClean="0"/>
              <a:t>offesa alla pubblica incolumità in ragione della rilevanza del fatto per l’estensione della compromissione o dei suoi effetti lesivi ovvero per il numero delle persone offese o esposte a pericolo</a:t>
            </a:r>
            <a:r>
              <a:rPr lang="it-IT" altLang="it-IT" sz="1800" i="1" dirty="0" smtClean="0"/>
              <a:t>”</a:t>
            </a:r>
            <a:r>
              <a:rPr lang="it-IT" altLang="it-IT" sz="1800" dirty="0" smtClean="0"/>
              <a:t>: si potrebbe dunque sostenere l’applicabilità del 452-</a:t>
            </a:r>
            <a:r>
              <a:rPr lang="it-IT" altLang="it-IT" sz="1800" i="1" dirty="0" smtClean="0"/>
              <a:t>ter </a:t>
            </a:r>
            <a:r>
              <a:rPr lang="it-IT" altLang="it-IT" sz="1800" dirty="0" smtClean="0"/>
              <a:t>unicamente nell’ipotesi (di improbabile immaginazione) di un inquinamento ambientale che abbia cagionato, come conseguenza non voluta, morte o lesioni, senza che il suo manifestarsi abbia costituito un’esposizione a pericolo della pubblica incolumità.</a:t>
            </a:r>
            <a:endParaRPr lang="it-IT" altLang="it-IT" sz="1600" dirty="0" smtClean="0"/>
          </a:p>
        </p:txBody>
      </p:sp>
      <p:sp>
        <p:nvSpPr>
          <p:cNvPr id="17411" name="Segnaposto numero diapositiva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400" dirty="0" smtClean="0"/>
          </a:p>
        </p:txBody>
      </p:sp>
    </p:spTree>
    <p:extLst>
      <p:ext uri="{BB962C8B-B14F-4D97-AF65-F5344CB8AC3E}">
        <p14:creationId xmlns:p14="http://schemas.microsoft.com/office/powerpoint/2010/main" val="120008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323850" y="260350"/>
            <a:ext cx="8229600" cy="6048375"/>
          </a:xfrm>
        </p:spPr>
        <p:txBody>
          <a:bodyPr>
            <a:normAutofit/>
          </a:bodyPr>
          <a:lstStyle/>
          <a:p>
            <a:pPr marL="0" indent="0" algn="ctr" eaLnBrk="1" hangingPunct="1">
              <a:buFontTx/>
              <a:buNone/>
              <a:defRPr/>
            </a:pPr>
            <a:r>
              <a:rPr lang="it-IT" altLang="it-IT" sz="3600" b="1" dirty="0" smtClean="0">
                <a:solidFill>
                  <a:srgbClr val="FF0000"/>
                </a:solidFill>
                <a:effectLst>
                  <a:outerShdw blurRad="38100" dist="38100" dir="2700000" algn="tl">
                    <a:srgbClr val="000000">
                      <a:alpha val="43137"/>
                    </a:srgbClr>
                  </a:outerShdw>
                </a:effectLst>
              </a:rPr>
              <a:t>Una fattispecie “bizzarra”?</a:t>
            </a:r>
          </a:p>
          <a:p>
            <a:pPr marL="0" indent="0" algn="just" eaLnBrk="1" hangingPunct="1">
              <a:buFontTx/>
              <a:buNone/>
              <a:defRPr/>
            </a:pPr>
            <a:endParaRPr lang="it-IT" altLang="it-IT" sz="1600" dirty="0" smtClean="0"/>
          </a:p>
          <a:p>
            <a:pPr algn="just" eaLnBrk="1" hangingPunct="1">
              <a:buFont typeface="Wingdings" panose="05000000000000000000" pitchFamily="2" charset="2"/>
              <a:buChar char="Ø"/>
              <a:defRPr/>
            </a:pPr>
            <a:r>
              <a:rPr lang="it-IT" altLang="it-IT" sz="2400" dirty="0" smtClean="0"/>
              <a:t>Non va inoltre trascurato l’elemento psicologico: nell’ipotesi di </a:t>
            </a:r>
            <a:r>
              <a:rPr lang="it-IT" altLang="it-IT" sz="2400" b="1" dirty="0" smtClean="0"/>
              <a:t>inquinamento ambientale doloso</a:t>
            </a:r>
            <a:r>
              <a:rPr lang="it-IT" altLang="it-IT" sz="2400" dirty="0" smtClean="0"/>
              <a:t> ben può ipotizzarsi la “previsione e l’accettazione” da parte dell’agente delle conseguenze lesive sulle persone, caratterizzandone la condotta come dolo eventuale. </a:t>
            </a:r>
            <a:r>
              <a:rPr lang="it-IT" altLang="it-IT" sz="2400" b="1" dirty="0" smtClean="0"/>
              <a:t>In un simile scenario la fattispecie prevista dall’art. 452-</a:t>
            </a:r>
            <a:r>
              <a:rPr lang="it-IT" altLang="it-IT" sz="2400" b="1" i="1" dirty="0" smtClean="0"/>
              <a:t>ter </a:t>
            </a:r>
            <a:r>
              <a:rPr lang="it-IT" altLang="it-IT" sz="2400" b="1" dirty="0" smtClean="0"/>
              <a:t>non potrebbe trovare applicazione, in virtù dell’ormai consolidata giurisprudenza secondo la quale il delitto ex art. 586</a:t>
            </a:r>
            <a:r>
              <a:rPr lang="it-IT" altLang="it-IT" sz="2400" dirty="0" smtClean="0"/>
              <a:t> (“morte o lesioni come conseguenza di altro delitto) </a:t>
            </a:r>
            <a:r>
              <a:rPr lang="it-IT" altLang="it-IT" sz="2400" b="1" dirty="0" smtClean="0"/>
              <a:t>non è configurabile nel caso in cui l’agente sia mosso da dolo eventuale</a:t>
            </a:r>
            <a:r>
              <a:rPr lang="it-IT" altLang="it-IT" sz="2400" dirty="0" smtClean="0"/>
              <a:t> (risponderà bensì, in concorso di reati, del delitto inizialmente preso di mira e del delitto realizzato come conseguenza voluta del primo).</a:t>
            </a:r>
          </a:p>
          <a:p>
            <a:pPr eaLnBrk="1" hangingPunct="1">
              <a:buFontTx/>
              <a:buNone/>
              <a:defRPr/>
            </a:pPr>
            <a:endParaRPr lang="it-IT" altLang="it-IT" sz="1400" dirty="0" smtClean="0"/>
          </a:p>
        </p:txBody>
      </p:sp>
      <p:sp>
        <p:nvSpPr>
          <p:cNvPr id="17411" name="Segnaposto numero diapositiva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400" dirty="0" smtClean="0"/>
          </a:p>
        </p:txBody>
      </p:sp>
    </p:spTree>
    <p:extLst>
      <p:ext uri="{BB962C8B-B14F-4D97-AF65-F5344CB8AC3E}">
        <p14:creationId xmlns:p14="http://schemas.microsoft.com/office/powerpoint/2010/main" val="25165188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323850" y="260350"/>
            <a:ext cx="8229600" cy="6048375"/>
          </a:xfrm>
        </p:spPr>
        <p:txBody>
          <a:bodyPr/>
          <a:lstStyle/>
          <a:p>
            <a:pPr algn="ctr" eaLnBrk="1" hangingPunct="1">
              <a:buFontTx/>
              <a:buNone/>
              <a:defRPr/>
            </a:pPr>
            <a:r>
              <a:rPr lang="it-IT" altLang="it-IT" sz="3600" b="1" dirty="0" smtClean="0">
                <a:solidFill>
                  <a:srgbClr val="FF0000"/>
                </a:solidFill>
                <a:effectLst>
                  <a:outerShdw blurRad="38100" dist="38100" dir="2700000" algn="tl">
                    <a:srgbClr val="000000">
                      <a:alpha val="43137"/>
                    </a:srgbClr>
                  </a:outerShdw>
                </a:effectLst>
              </a:rPr>
              <a:t>Il delitto di disastro ambientale</a:t>
            </a:r>
          </a:p>
          <a:p>
            <a:pPr algn="ctr" eaLnBrk="1" hangingPunct="1">
              <a:buFontTx/>
              <a:buNone/>
              <a:defRPr/>
            </a:pPr>
            <a:endParaRPr lang="it-IT" altLang="it-IT" sz="2400" b="1" i="1" dirty="0" smtClean="0"/>
          </a:p>
          <a:p>
            <a:pPr algn="just" eaLnBrk="1" hangingPunct="1">
              <a:buFont typeface="Wingdings" panose="05000000000000000000" pitchFamily="2" charset="2"/>
              <a:buChar char="Ø"/>
              <a:defRPr/>
            </a:pPr>
            <a:r>
              <a:rPr lang="it-IT" altLang="it-IT" sz="1600" dirty="0" smtClean="0"/>
              <a:t>In assenza di una norma specifica, gli </a:t>
            </a:r>
            <a:r>
              <a:rPr lang="it-IT" altLang="it-IT" sz="1600" b="1" dirty="0" smtClean="0"/>
              <a:t>eventi di disastro ambientale</a:t>
            </a:r>
            <a:r>
              <a:rPr lang="it-IT" altLang="it-IT" sz="1600" dirty="0" smtClean="0"/>
              <a:t> sono stati finora generalmente </a:t>
            </a:r>
            <a:r>
              <a:rPr lang="it-IT" altLang="it-IT" sz="1600" b="1" dirty="0" smtClean="0"/>
              <a:t>ricondotti</a:t>
            </a:r>
            <a:r>
              <a:rPr lang="it-IT" altLang="it-IT" sz="1600" dirty="0" smtClean="0"/>
              <a:t> dalla giurisprudenza della Corte di Cassazione allo schema normativo dell’ </a:t>
            </a:r>
            <a:r>
              <a:rPr lang="it-IT" altLang="it-IT" sz="1600" b="1" dirty="0" smtClean="0"/>
              <a:t>«altro disastro» («disastro innominato»)</a:t>
            </a:r>
            <a:r>
              <a:rPr lang="it-IT" altLang="it-IT" sz="1600" b="1" i="1" dirty="0" smtClean="0"/>
              <a:t> ex</a:t>
            </a:r>
            <a:r>
              <a:rPr lang="it-IT" altLang="it-IT" sz="1600" b="1" dirty="0" smtClean="0"/>
              <a:t> art. 434 c.p</a:t>
            </a:r>
            <a:r>
              <a:rPr lang="it-IT" altLang="it-IT" sz="1600" dirty="0" smtClean="0"/>
              <a:t>.</a:t>
            </a:r>
          </a:p>
          <a:p>
            <a:pPr algn="just" eaLnBrk="1" hangingPunct="1">
              <a:buFont typeface="Wingdings" panose="05000000000000000000" pitchFamily="2" charset="2"/>
              <a:buChar char="Ø"/>
              <a:defRPr/>
            </a:pPr>
            <a:endParaRPr lang="it-IT" altLang="it-IT" sz="1600" dirty="0"/>
          </a:p>
          <a:p>
            <a:pPr algn="just" eaLnBrk="1" hangingPunct="1">
              <a:buFont typeface="Wingdings" panose="05000000000000000000" pitchFamily="2" charset="2"/>
              <a:buChar char="Ø"/>
              <a:defRPr/>
            </a:pPr>
            <a:r>
              <a:rPr lang="it-IT" altLang="it-IT" sz="1600" dirty="0" smtClean="0"/>
              <a:t>Nell’assetto previgente, il delitto di disastro ambientale «innominato» ex art. 434 comma 1 c.p. è (era) reato di pericolo a consumazione anticipata, perfezionato con la condotta di «</a:t>
            </a:r>
            <a:r>
              <a:rPr lang="it-IT" altLang="it-IT" sz="1600" i="1" dirty="0" err="1" smtClean="0"/>
              <a:t>immutatio</a:t>
            </a:r>
            <a:r>
              <a:rPr lang="it-IT" altLang="it-IT" sz="1600" i="1" dirty="0" smtClean="0"/>
              <a:t> loci</a:t>
            </a:r>
            <a:r>
              <a:rPr lang="it-IT" altLang="it-IT" sz="1600" dirty="0" smtClean="0"/>
              <a:t>», purché idonea in concreto a minacciare </a:t>
            </a:r>
            <a:r>
              <a:rPr lang="it-IT" altLang="it-IT" sz="1600" dirty="0"/>
              <a:t>l</a:t>
            </a:r>
            <a:r>
              <a:rPr lang="it-IT" altLang="it-IT" sz="1600" dirty="0" smtClean="0"/>
              <a:t>’ambiente di un danno di eccezionale gravità, seppure con effetti non necessariamente irreversibili per essere, per esempio, pur sempre riparabile con opere di bonifica</a:t>
            </a:r>
          </a:p>
          <a:p>
            <a:pPr algn="just" eaLnBrk="1" hangingPunct="1">
              <a:buFont typeface="Wingdings" panose="05000000000000000000" pitchFamily="2" charset="2"/>
              <a:buChar char="Ø"/>
              <a:defRPr/>
            </a:pPr>
            <a:endParaRPr lang="it-IT" altLang="it-IT" sz="1600" dirty="0"/>
          </a:p>
          <a:p>
            <a:pPr algn="just" eaLnBrk="1" hangingPunct="1">
              <a:buFont typeface="Wingdings" panose="05000000000000000000" pitchFamily="2" charset="2"/>
              <a:buChar char="Ø"/>
              <a:defRPr/>
            </a:pPr>
            <a:r>
              <a:rPr lang="it-IT" altLang="it-IT" sz="1600" dirty="0" smtClean="0"/>
              <a:t>La Corte Costituzionale, con la sentenza  n° 327/2008, ha ritenuto necessaria la compresenza di due elementi distinti perché sussistesse la compatibilità dell’art. 434 c.p. con il principio di determinatezza:</a:t>
            </a:r>
          </a:p>
          <a:p>
            <a:pPr marL="715963" indent="-357188" algn="just" eaLnBrk="1" hangingPunct="1">
              <a:buFont typeface="Wingdings" panose="05000000000000000000" pitchFamily="2" charset="2"/>
              <a:buChar char="Ø"/>
              <a:defRPr/>
            </a:pPr>
            <a:endParaRPr lang="it-IT" altLang="it-IT" sz="1600" dirty="0" smtClean="0"/>
          </a:p>
          <a:p>
            <a:pPr marL="715963" indent="-357188" algn="just" eaLnBrk="1" hangingPunct="1">
              <a:buFont typeface="Wingdings" pitchFamily="2" charset="2"/>
              <a:buChar char="à"/>
              <a:defRPr/>
            </a:pPr>
            <a:r>
              <a:rPr lang="it-IT" altLang="it-IT" sz="1600" dirty="0" smtClean="0">
                <a:sym typeface="Wingdings" panose="05000000000000000000" pitchFamily="2" charset="2"/>
              </a:rPr>
              <a:t>la natura straordinaria dell’evento (</a:t>
            </a:r>
            <a:r>
              <a:rPr lang="it-IT" altLang="it-IT" sz="1600" b="1" dirty="0" smtClean="0">
                <a:sym typeface="Wingdings" panose="05000000000000000000" pitchFamily="2" charset="2"/>
              </a:rPr>
              <a:t>elemento dimensionale</a:t>
            </a:r>
            <a:r>
              <a:rPr lang="it-IT" altLang="it-IT" sz="1600" dirty="0" smtClean="0">
                <a:sym typeface="Wingdings" panose="05000000000000000000" pitchFamily="2" charset="2"/>
              </a:rPr>
              <a:t>)</a:t>
            </a:r>
          </a:p>
          <a:p>
            <a:pPr marL="715963" indent="-357188" algn="just" eaLnBrk="1" hangingPunct="1">
              <a:buFont typeface="Wingdings" pitchFamily="2" charset="2"/>
              <a:buChar char="à"/>
              <a:defRPr/>
            </a:pPr>
            <a:endParaRPr lang="it-IT" altLang="it-IT" sz="1600" dirty="0" smtClean="0">
              <a:sym typeface="Wingdings" panose="05000000000000000000" pitchFamily="2" charset="2"/>
            </a:endParaRPr>
          </a:p>
          <a:p>
            <a:pPr marL="715963" indent="-357188" algn="just" eaLnBrk="1" hangingPunct="1">
              <a:buFont typeface="Wingdings" pitchFamily="2" charset="2"/>
              <a:buChar char="à"/>
              <a:defRPr/>
            </a:pPr>
            <a:r>
              <a:rPr lang="it-IT" altLang="it-IT" sz="1600" dirty="0" smtClean="0">
                <a:sym typeface="Wingdings" panose="05000000000000000000" pitchFamily="2" charset="2"/>
              </a:rPr>
              <a:t>Il pericolo per la pubblica incolumità (</a:t>
            </a:r>
            <a:r>
              <a:rPr lang="it-IT" altLang="it-IT" sz="1600" b="1" dirty="0" smtClean="0">
                <a:sym typeface="Wingdings" panose="05000000000000000000" pitchFamily="2" charset="2"/>
              </a:rPr>
              <a:t>elemento offensivo</a:t>
            </a:r>
            <a:r>
              <a:rPr lang="it-IT" altLang="it-IT" sz="1600" dirty="0" smtClean="0">
                <a:sym typeface="Wingdings" panose="05000000000000000000" pitchFamily="2" charset="2"/>
              </a:rPr>
              <a:t>)</a:t>
            </a:r>
            <a:endParaRPr lang="it-IT" altLang="it-IT" sz="1600" dirty="0" smtClean="0"/>
          </a:p>
          <a:p>
            <a:pPr algn="just" eaLnBrk="1" hangingPunct="1">
              <a:buFont typeface="Wingdings" panose="05000000000000000000" pitchFamily="2" charset="2"/>
              <a:buChar char="Ø"/>
              <a:defRPr/>
            </a:pPr>
            <a:endParaRPr lang="it-IT" altLang="it-IT" sz="1600" dirty="0"/>
          </a:p>
        </p:txBody>
      </p:sp>
      <p:sp>
        <p:nvSpPr>
          <p:cNvPr id="18435" name="Segnaposto numero diapositiva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400" dirty="0" smtClean="0"/>
          </a:p>
        </p:txBody>
      </p:sp>
    </p:spTree>
    <p:extLst>
      <p:ext uri="{BB962C8B-B14F-4D97-AF65-F5344CB8AC3E}">
        <p14:creationId xmlns:p14="http://schemas.microsoft.com/office/powerpoint/2010/main" val="30640675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395288" y="260350"/>
            <a:ext cx="8353425" cy="6192838"/>
          </a:xfrm>
        </p:spPr>
        <p:txBody>
          <a:bodyPr>
            <a:normAutofit fontScale="92500" lnSpcReduction="20000"/>
          </a:bodyPr>
          <a:lstStyle/>
          <a:p>
            <a:pPr marL="0" indent="0" algn="ctr" eaLnBrk="1" hangingPunct="1">
              <a:buFontTx/>
              <a:buNone/>
              <a:defRPr/>
            </a:pPr>
            <a:r>
              <a:rPr lang="it-IT" altLang="it-IT" sz="3900" b="1" dirty="0" smtClean="0">
                <a:solidFill>
                  <a:srgbClr val="FF0000"/>
                </a:solidFill>
                <a:effectLst>
                  <a:outerShdw blurRad="38100" dist="38100" dir="2700000" algn="tl">
                    <a:srgbClr val="000000">
                      <a:alpha val="43137"/>
                    </a:srgbClr>
                  </a:outerShdw>
                </a:effectLst>
              </a:rPr>
              <a:t>Il delitto di disastro ambientale </a:t>
            </a:r>
          </a:p>
          <a:p>
            <a:pPr marL="0" indent="0" algn="ctr" eaLnBrk="1" hangingPunct="1">
              <a:buFontTx/>
              <a:buNone/>
              <a:defRPr/>
            </a:pPr>
            <a:endParaRPr lang="it-IT" altLang="it-IT" sz="1100" b="1" dirty="0">
              <a:solidFill>
                <a:srgbClr val="0070C0"/>
              </a:solidFill>
              <a:effectLst>
                <a:outerShdw blurRad="38100" dist="38100" dir="2700000" algn="tl">
                  <a:srgbClr val="000000">
                    <a:alpha val="43137"/>
                  </a:srgbClr>
                </a:outerShdw>
              </a:effectLst>
            </a:endParaRPr>
          </a:p>
          <a:p>
            <a:pPr algn="just" eaLnBrk="1" hangingPunct="1">
              <a:buFont typeface="Wingdings" panose="05000000000000000000" pitchFamily="2" charset="2"/>
              <a:buChar char="Ø"/>
              <a:defRPr/>
            </a:pPr>
            <a:r>
              <a:rPr lang="it-IT" altLang="it-IT" sz="1900" b="1" dirty="0" smtClean="0"/>
              <a:t>Cosa cambia con l’introduzione del nuovo art. 452-</a:t>
            </a:r>
            <a:r>
              <a:rPr lang="it-IT" altLang="it-IT" sz="1900" b="1" i="1" dirty="0" smtClean="0"/>
              <a:t>quater</a:t>
            </a:r>
            <a:r>
              <a:rPr lang="it-IT" altLang="it-IT" sz="1900" b="1" dirty="0" smtClean="0"/>
              <a:t> c.p. «disastro ambientale»?</a:t>
            </a:r>
          </a:p>
          <a:p>
            <a:pPr marL="358775" indent="0" algn="just" eaLnBrk="1" hangingPunct="1">
              <a:buFontTx/>
              <a:buNone/>
              <a:tabLst>
                <a:tab pos="179388" algn="l"/>
                <a:tab pos="358775" algn="l"/>
              </a:tabLst>
              <a:defRPr/>
            </a:pPr>
            <a:r>
              <a:rPr lang="it-IT" altLang="it-IT" sz="1900" i="1" dirty="0" smtClean="0"/>
              <a:t>«Costituiscono disastro ambientale alternativamente: 1) l’alterazione irreversibile dell’equilibrio di un ecosistema; 2) l’alterazione dell’equilibrio di un ecosistema la cui eliminazione risulti particolarmente onerosa e conseguibile solo con provvedimenti eccezionali; 3) l’offesa alla pubblica incolumità in ragione della rilevanza del fatto per l’estensione della compromissione o dei suoi effetti lesivi ovvero per il numero delle persone offese o esposte a pericolo»</a:t>
            </a:r>
          </a:p>
          <a:p>
            <a:pPr marL="0" indent="0" algn="just" eaLnBrk="1" hangingPunct="1">
              <a:buFontTx/>
              <a:buNone/>
              <a:defRPr/>
            </a:pPr>
            <a:endParaRPr lang="it-IT" altLang="it-IT" sz="1900" i="1" dirty="0"/>
          </a:p>
          <a:p>
            <a:pPr algn="just" eaLnBrk="1" hangingPunct="1">
              <a:buFont typeface="Wingdings" panose="05000000000000000000" pitchFamily="2" charset="2"/>
              <a:buChar char="Ø"/>
              <a:defRPr/>
            </a:pPr>
            <a:r>
              <a:rPr lang="it-IT" altLang="it-IT" sz="1900" dirty="0" smtClean="0"/>
              <a:t>Per quanto concerne la </a:t>
            </a:r>
            <a:r>
              <a:rPr lang="it-IT" altLang="it-IT" sz="1900" b="1" dirty="0" smtClean="0"/>
              <a:t>condotta, </a:t>
            </a:r>
            <a:r>
              <a:rPr lang="it-IT" altLang="it-IT" sz="1900" dirty="0" smtClean="0"/>
              <a:t>è indispensabile evidenziare che:</a:t>
            </a:r>
          </a:p>
          <a:p>
            <a:pPr marL="631825" indent="-273050" algn="just" eaLnBrk="1" hangingPunct="1">
              <a:buFontTx/>
              <a:buChar char="-"/>
              <a:defRPr/>
            </a:pPr>
            <a:r>
              <a:rPr lang="it-IT" altLang="it-IT" sz="1900" dirty="0" smtClean="0"/>
              <a:t>l’elemento «dimensionale» e l’elemento «offensivo» vengono richiesti non più congiuntamente, bensì </a:t>
            </a:r>
            <a:r>
              <a:rPr lang="it-IT" altLang="it-IT" sz="1900" b="1" dirty="0" smtClean="0"/>
              <a:t>disgiuntamente</a:t>
            </a:r>
            <a:r>
              <a:rPr lang="it-IT" altLang="it-IT" sz="1900" dirty="0" smtClean="0"/>
              <a:t> (come emerge dall’uso dell’avverbio «alternativamente»)</a:t>
            </a:r>
          </a:p>
          <a:p>
            <a:pPr marL="631825" indent="-273050" algn="just" eaLnBrk="1" hangingPunct="1">
              <a:buFontTx/>
              <a:buChar char="-"/>
              <a:defRPr/>
            </a:pPr>
            <a:r>
              <a:rPr lang="it-IT" altLang="it-IT" sz="1900" dirty="0" smtClean="0"/>
              <a:t>è richiesto il carattere </a:t>
            </a:r>
            <a:r>
              <a:rPr lang="it-IT" altLang="it-IT" sz="1900" b="1" dirty="0" smtClean="0"/>
              <a:t>irreversibile dell’alterazione. </a:t>
            </a:r>
            <a:r>
              <a:rPr lang="it-IT" altLang="it-IT" sz="1900" dirty="0" smtClean="0"/>
              <a:t>Vista la struttura alternativa della fattispecie è sufficiente che il disastro sia di ardua reversibilità, condizione che si verifica quando l’eliminazione dell’alterazione dell’ecosistema risulti particolarmente onerosa e conseguibile solo con provvedimenti eccezionali, con una duplice condizione che, peraltro, potrebbe far ricondurre  alla minore fattispecie di inquinamento situazioni di gravissima compromissione ambientale, bonificabile solo con ingentissimi impegni economici, ma che non richiedono l’emanazione di provvedimenti amministrativi deroganti alla disciplina ambientale ordinaria</a:t>
            </a:r>
          </a:p>
          <a:p>
            <a:pPr algn="ctr" eaLnBrk="1" hangingPunct="1">
              <a:buFontTx/>
              <a:buNone/>
              <a:defRPr/>
            </a:pPr>
            <a:endParaRPr lang="it-IT" altLang="it-IT" sz="1600" i="1" dirty="0" smtClean="0"/>
          </a:p>
        </p:txBody>
      </p:sp>
      <p:sp>
        <p:nvSpPr>
          <p:cNvPr id="19459" name="Segnaposto numero diapositiva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400" dirty="0" smtClean="0"/>
          </a:p>
        </p:txBody>
      </p:sp>
    </p:spTree>
    <p:extLst>
      <p:ext uri="{BB962C8B-B14F-4D97-AF65-F5344CB8AC3E}">
        <p14:creationId xmlns:p14="http://schemas.microsoft.com/office/powerpoint/2010/main" val="4220359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323850" y="260350"/>
            <a:ext cx="8229600" cy="6264994"/>
          </a:xfrm>
        </p:spPr>
        <p:txBody>
          <a:bodyPr>
            <a:normAutofit fontScale="92500" lnSpcReduction="20000"/>
          </a:bodyPr>
          <a:lstStyle/>
          <a:p>
            <a:pPr marL="0" indent="0" algn="ctr" eaLnBrk="1" hangingPunct="1">
              <a:buFontTx/>
              <a:buNone/>
              <a:defRPr/>
            </a:pPr>
            <a:r>
              <a:rPr lang="it-IT" altLang="it-IT" sz="3900" b="1" dirty="0" smtClean="0">
                <a:solidFill>
                  <a:srgbClr val="FF0000"/>
                </a:solidFill>
                <a:effectLst>
                  <a:outerShdw blurRad="38100" dist="38100" dir="2700000" algn="tl">
                    <a:srgbClr val="000000">
                      <a:alpha val="43137"/>
                    </a:srgbClr>
                  </a:outerShdw>
                </a:effectLst>
              </a:rPr>
              <a:t>Il delitto di disastro ambientale </a:t>
            </a:r>
          </a:p>
          <a:p>
            <a:pPr marL="0" indent="0" algn="ctr" eaLnBrk="1" hangingPunct="1">
              <a:buFontTx/>
              <a:buNone/>
              <a:defRPr/>
            </a:pPr>
            <a:endParaRPr lang="it-IT" altLang="it-IT" sz="1400" b="1" dirty="0" smtClean="0"/>
          </a:p>
          <a:p>
            <a:pPr eaLnBrk="1" hangingPunct="1">
              <a:buFont typeface="Wingdings" panose="05000000000000000000" pitchFamily="2" charset="2"/>
              <a:buChar char="Ø"/>
              <a:defRPr/>
            </a:pPr>
            <a:r>
              <a:rPr lang="it-IT" altLang="it-IT" sz="2000" dirty="0" smtClean="0"/>
              <a:t>In riferimento all’</a:t>
            </a:r>
            <a:r>
              <a:rPr lang="it-IT" altLang="it-IT" sz="2000" b="1" dirty="0" smtClean="0"/>
              <a:t>elemento psicologico del reato</a:t>
            </a:r>
            <a:r>
              <a:rPr lang="it-IT" altLang="it-IT" sz="2000" dirty="0" smtClean="0"/>
              <a:t> si segnala che</a:t>
            </a:r>
            <a:r>
              <a:rPr lang="it-IT" altLang="it-IT" sz="2000" b="1" dirty="0" smtClean="0"/>
              <a:t>:</a:t>
            </a:r>
          </a:p>
          <a:p>
            <a:pPr marL="715963" indent="-357188" algn="just" eaLnBrk="1" hangingPunct="1">
              <a:buFontTx/>
              <a:buChar char="-"/>
              <a:defRPr/>
            </a:pPr>
            <a:r>
              <a:rPr lang="it-IT" altLang="it-IT" sz="2000" dirty="0" smtClean="0"/>
              <a:t>Nella misura in cui non si punisce  più un’ipotesi di disastro innominato, quale quella dell’art. 434 c.p., sostanzialmente assimilabile ad una fattispecie di attentato al bene ambiente, bensì </a:t>
            </a:r>
            <a:r>
              <a:rPr lang="it-IT" altLang="it-IT" sz="2000" b="1" dirty="0" smtClean="0"/>
              <a:t>una volontaria grave e concreta lesione</a:t>
            </a:r>
            <a:r>
              <a:rPr lang="it-IT" altLang="it-IT" sz="2000" dirty="0" smtClean="0"/>
              <a:t>, non pare escludibile, quanto meno su un piano teorico, la configurabilità e la sufficienza del </a:t>
            </a:r>
            <a:r>
              <a:rPr lang="it-IT" altLang="it-IT" sz="2000" b="1" dirty="0" smtClean="0"/>
              <a:t>dolo eventuale</a:t>
            </a:r>
          </a:p>
          <a:p>
            <a:pPr marL="715963" indent="-357188" algn="just" eaLnBrk="1" hangingPunct="1">
              <a:buFontTx/>
              <a:buChar char="-"/>
              <a:defRPr/>
            </a:pPr>
            <a:endParaRPr lang="it-IT" altLang="it-IT" sz="2000" b="1" dirty="0" smtClean="0"/>
          </a:p>
          <a:p>
            <a:pPr marL="715963" indent="-357188" algn="just" eaLnBrk="1" hangingPunct="1">
              <a:buFontTx/>
              <a:buChar char="-"/>
              <a:defRPr/>
            </a:pPr>
            <a:r>
              <a:rPr lang="it-IT" altLang="it-IT" sz="2000" dirty="0" smtClean="0"/>
              <a:t>L’art. </a:t>
            </a:r>
            <a:r>
              <a:rPr lang="it-IT" altLang="it-IT" sz="2000" b="1" dirty="0" smtClean="0"/>
              <a:t>452-quinquies c.p. </a:t>
            </a:r>
            <a:r>
              <a:rPr lang="it-IT" altLang="it-IT" sz="2000" dirty="0" smtClean="0"/>
              <a:t>introduce nel sistema le ipotesi in cui </a:t>
            </a:r>
            <a:r>
              <a:rPr lang="it-IT" altLang="it-IT" sz="2000" b="1" dirty="0" smtClean="0"/>
              <a:t>l’inquinamento e/o il disastro ambientale</a:t>
            </a:r>
            <a:r>
              <a:rPr lang="it-IT" altLang="it-IT" sz="2000" dirty="0" smtClean="0"/>
              <a:t> siano </a:t>
            </a:r>
            <a:r>
              <a:rPr lang="it-IT" altLang="it-IT" sz="2000" b="1" dirty="0" smtClean="0"/>
              <a:t>commessi per colpa, </a:t>
            </a:r>
            <a:r>
              <a:rPr lang="it-IT" altLang="it-IT" sz="2000" dirty="0" smtClean="0"/>
              <a:t>prevedendo una riduzione di pena sino ad un massimo di un terzo. La presenza di tali fattispecie potrebbe fungere da catalizzatore, rendendo complessa la </a:t>
            </a:r>
            <a:r>
              <a:rPr lang="it-IT" altLang="it-IT" sz="2000" dirty="0" err="1" smtClean="0"/>
              <a:t>ravvisabilità</a:t>
            </a:r>
            <a:r>
              <a:rPr lang="it-IT" altLang="it-IT" sz="2000" dirty="0" smtClean="0"/>
              <a:t> – nei casi concreti - di ipotesi dolose</a:t>
            </a:r>
          </a:p>
          <a:p>
            <a:pPr eaLnBrk="1" hangingPunct="1">
              <a:buFontTx/>
              <a:buChar char="-"/>
              <a:defRPr/>
            </a:pPr>
            <a:endParaRPr lang="it-IT" altLang="it-IT" sz="2000" dirty="0" smtClean="0"/>
          </a:p>
          <a:p>
            <a:pPr eaLnBrk="1" hangingPunct="1">
              <a:buFont typeface="Wingdings" panose="05000000000000000000" pitchFamily="2" charset="2"/>
              <a:buChar char="Ø"/>
              <a:defRPr/>
            </a:pPr>
            <a:r>
              <a:rPr lang="it-IT" altLang="it-IT" sz="2000" dirty="0" smtClean="0"/>
              <a:t>Infine, il nuovo art. 452-</a:t>
            </a:r>
            <a:r>
              <a:rPr lang="it-IT" altLang="it-IT" sz="2000" i="1" dirty="0" smtClean="0"/>
              <a:t>quater </a:t>
            </a:r>
            <a:r>
              <a:rPr lang="it-IT" altLang="it-IT" sz="2000" dirty="0" smtClean="0"/>
              <a:t>c.p. contiene una </a:t>
            </a:r>
            <a:r>
              <a:rPr lang="it-IT" altLang="it-IT" sz="2000" b="1" dirty="0" smtClean="0"/>
              <a:t>clausola di riserva - </a:t>
            </a:r>
            <a:r>
              <a:rPr lang="it-IT" altLang="it-IT" sz="2000" i="1" dirty="0" smtClean="0"/>
              <a:t>«fuori dei casi previsti dall’articolo 434 c.p.» - </a:t>
            </a:r>
            <a:r>
              <a:rPr lang="it-IT" altLang="it-IT" sz="2000" dirty="0" smtClean="0"/>
              <a:t>che solleva alcuni problemi interpretativi.</a:t>
            </a:r>
          </a:p>
          <a:p>
            <a:pPr eaLnBrk="1" hangingPunct="1">
              <a:buFont typeface="Wingdings" panose="05000000000000000000" pitchFamily="2" charset="2"/>
              <a:buChar char="Ø"/>
              <a:defRPr/>
            </a:pPr>
            <a:endParaRPr lang="it-IT" altLang="it-IT" sz="2000" dirty="0"/>
          </a:p>
          <a:p>
            <a:pPr marL="358775" indent="0" algn="just" eaLnBrk="1" hangingPunct="1">
              <a:buFontTx/>
              <a:buNone/>
              <a:defRPr/>
            </a:pPr>
            <a:r>
              <a:rPr lang="it-IT" altLang="it-IT" sz="2000" dirty="0" smtClean="0"/>
              <a:t>A seguito dell’introduzione di un delitto di disastro ambientale concepito come reato di evento (di danno), in quali ipotesi potrebbe aversi un’aggressione dell’ambiente irreversibile o di costosissima reversibilità, riconducibile all’art. 434 c.p. e non all’art. 452</a:t>
            </a:r>
            <a:r>
              <a:rPr lang="it-IT" altLang="it-IT" sz="2000" i="1" dirty="0"/>
              <a:t>-</a:t>
            </a:r>
            <a:r>
              <a:rPr lang="it-IT" altLang="it-IT" sz="2000" i="1" dirty="0" smtClean="0"/>
              <a:t>quater</a:t>
            </a:r>
            <a:r>
              <a:rPr lang="it-IT" altLang="it-IT" sz="2000" dirty="0" smtClean="0"/>
              <a:t>?</a:t>
            </a:r>
          </a:p>
          <a:p>
            <a:pPr marL="0" indent="0" eaLnBrk="1" hangingPunct="1">
              <a:buFontTx/>
              <a:buNone/>
              <a:defRPr/>
            </a:pPr>
            <a:endParaRPr lang="it-IT" altLang="it-IT" sz="1600" dirty="0"/>
          </a:p>
        </p:txBody>
      </p:sp>
      <p:sp>
        <p:nvSpPr>
          <p:cNvPr id="20483" name="Segnaposto numero diapositiva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400" dirty="0" smtClean="0"/>
          </a:p>
        </p:txBody>
      </p:sp>
    </p:spTree>
    <p:extLst>
      <p:ext uri="{BB962C8B-B14F-4D97-AF65-F5344CB8AC3E}">
        <p14:creationId xmlns:p14="http://schemas.microsoft.com/office/powerpoint/2010/main" val="32767343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323850" y="260350"/>
            <a:ext cx="8229600" cy="6048375"/>
          </a:xfrm>
        </p:spPr>
        <p:txBody>
          <a:bodyPr>
            <a:normAutofit fontScale="92500" lnSpcReduction="20000"/>
          </a:bodyPr>
          <a:lstStyle/>
          <a:p>
            <a:pPr algn="ctr" eaLnBrk="1" hangingPunct="1">
              <a:buFontTx/>
              <a:buNone/>
              <a:defRPr/>
            </a:pPr>
            <a:endParaRPr lang="it-IT" altLang="it-IT" sz="2000" b="1" dirty="0" smtClean="0">
              <a:solidFill>
                <a:srgbClr val="FF0000"/>
              </a:solidFill>
              <a:effectLst>
                <a:outerShdw blurRad="38100" dist="38100" dir="2700000" algn="tl">
                  <a:srgbClr val="000000">
                    <a:alpha val="43137"/>
                  </a:srgbClr>
                </a:outerShdw>
              </a:effectLst>
            </a:endParaRPr>
          </a:p>
          <a:p>
            <a:pPr marL="0" indent="0" algn="ctr" eaLnBrk="1" hangingPunct="1">
              <a:buNone/>
              <a:defRPr/>
            </a:pPr>
            <a:r>
              <a:rPr lang="it-IT" altLang="it-IT" sz="3900" b="1" dirty="0" smtClean="0">
                <a:solidFill>
                  <a:srgbClr val="FF0000"/>
                </a:solidFill>
                <a:effectLst>
                  <a:outerShdw blurRad="38100" dist="38100" dir="2700000" algn="tl">
                    <a:srgbClr val="000000">
                      <a:alpha val="43137"/>
                    </a:srgbClr>
                  </a:outerShdw>
                </a:effectLst>
              </a:rPr>
              <a:t>art. 425-</a:t>
            </a:r>
            <a:r>
              <a:rPr lang="it-IT" altLang="it-IT" sz="3900" b="1" i="1" dirty="0" smtClean="0">
                <a:solidFill>
                  <a:srgbClr val="FF0000"/>
                </a:solidFill>
                <a:effectLst>
                  <a:outerShdw blurRad="38100" dist="38100" dir="2700000" algn="tl">
                    <a:srgbClr val="000000">
                      <a:alpha val="43137"/>
                    </a:srgbClr>
                  </a:outerShdw>
                </a:effectLst>
              </a:rPr>
              <a:t>sexies</a:t>
            </a:r>
            <a:r>
              <a:rPr lang="it-IT" altLang="it-IT" sz="3900" b="1" dirty="0" smtClean="0">
                <a:solidFill>
                  <a:srgbClr val="FF0000"/>
                </a:solidFill>
                <a:effectLst>
                  <a:outerShdw blurRad="38100" dist="38100" dir="2700000" algn="tl">
                    <a:srgbClr val="000000">
                      <a:alpha val="43137"/>
                    </a:srgbClr>
                  </a:outerShdw>
                </a:effectLst>
              </a:rPr>
              <a:t> c.p. : il delitto di traffico e abbandono di materiale ad alta radioattività</a:t>
            </a:r>
          </a:p>
          <a:p>
            <a:pPr algn="ctr" eaLnBrk="1" hangingPunct="1">
              <a:buFontTx/>
              <a:buNone/>
              <a:defRPr/>
            </a:pPr>
            <a:endParaRPr lang="it-IT" altLang="it-IT" sz="2400" b="1" dirty="0" smtClean="0"/>
          </a:p>
          <a:p>
            <a:pPr algn="just" eaLnBrk="1" hangingPunct="1">
              <a:defRPr/>
            </a:pPr>
            <a:r>
              <a:rPr lang="it-IT" altLang="it-IT" sz="2400" dirty="0" smtClean="0"/>
              <a:t>La norma incrimina la condotta di chi abusivamente cede, acquista, riceve, trasporta,  importa, esporta, procura ad altri, detiene, trasferisce, abbandona o si disfa illegittimamente di materiale ad alta radioattività</a:t>
            </a:r>
          </a:p>
          <a:p>
            <a:pPr algn="just" eaLnBrk="1" hangingPunct="1">
              <a:defRPr/>
            </a:pPr>
            <a:endParaRPr lang="it-IT" altLang="it-IT" sz="2400" dirty="0" smtClean="0"/>
          </a:p>
          <a:p>
            <a:pPr algn="just" eaLnBrk="1" hangingPunct="1">
              <a:defRPr/>
            </a:pPr>
            <a:r>
              <a:rPr lang="it-IT" altLang="it-IT" sz="2400" dirty="0" smtClean="0"/>
              <a:t>È previsto un aumento di pena se dal fatto deriva il pericolo di compromissione o deterioramento delle acque o dell’aria, o di porzioni </a:t>
            </a:r>
            <a:r>
              <a:rPr lang="it-IT" altLang="it-IT" sz="2400" b="1" dirty="0" smtClean="0"/>
              <a:t>estese o significative </a:t>
            </a:r>
            <a:r>
              <a:rPr lang="it-IT" altLang="it-IT" sz="2400" dirty="0" smtClean="0"/>
              <a:t>del suolo o del sottosuolo ovvero di </a:t>
            </a:r>
            <a:r>
              <a:rPr lang="it-IT" altLang="it-IT" sz="2400" b="1" dirty="0" smtClean="0"/>
              <a:t>un</a:t>
            </a:r>
            <a:r>
              <a:rPr lang="it-IT" altLang="it-IT" sz="2400" dirty="0" smtClean="0"/>
              <a:t> ecosistema, della biodiversità, </a:t>
            </a:r>
            <a:r>
              <a:rPr lang="it-IT" altLang="it-IT" sz="2400" b="1" dirty="0" smtClean="0"/>
              <a:t>anche agraria</a:t>
            </a:r>
            <a:r>
              <a:rPr lang="it-IT" altLang="it-IT" sz="2400" dirty="0" smtClean="0"/>
              <a:t>, della flora o della fauna, ed un ulteriore aggravamento sanzionatorio se dal fatto deriva pericolo per la vita o per l’incolumità delle persone, la pena è aumentata fino alla metà.</a:t>
            </a:r>
          </a:p>
        </p:txBody>
      </p:sp>
      <p:sp>
        <p:nvSpPr>
          <p:cNvPr id="21507" name="Segnaposto numero diapositiva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400" dirty="0" smtClean="0"/>
          </a:p>
        </p:txBody>
      </p:sp>
    </p:spTree>
    <p:extLst>
      <p:ext uri="{BB962C8B-B14F-4D97-AF65-F5344CB8AC3E}">
        <p14:creationId xmlns:p14="http://schemas.microsoft.com/office/powerpoint/2010/main" val="3340804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323850" y="260350"/>
            <a:ext cx="8229600" cy="6048375"/>
          </a:xfrm>
        </p:spPr>
        <p:txBody>
          <a:bodyPr>
            <a:normAutofit fontScale="92500" lnSpcReduction="20000"/>
          </a:bodyPr>
          <a:lstStyle/>
          <a:p>
            <a:pPr algn="just" eaLnBrk="1" hangingPunct="1">
              <a:buFont typeface="Wingdings" pitchFamily="2" charset="2"/>
              <a:buChar char="Ø"/>
              <a:defRPr/>
            </a:pPr>
            <a:endParaRPr lang="it-IT" altLang="it-IT" sz="2400" b="1" dirty="0" smtClean="0"/>
          </a:p>
          <a:p>
            <a:pPr marL="0" indent="0" algn="ctr" eaLnBrk="1" hangingPunct="1">
              <a:buNone/>
              <a:defRPr/>
            </a:pPr>
            <a:r>
              <a:rPr lang="it-IT" altLang="it-IT" sz="3900" b="1" dirty="0" smtClean="0">
                <a:solidFill>
                  <a:srgbClr val="FF0000"/>
                </a:solidFill>
                <a:effectLst>
                  <a:outerShdw blurRad="38100" dist="38100" dir="2700000" algn="tl">
                    <a:srgbClr val="000000">
                      <a:alpha val="43137"/>
                    </a:srgbClr>
                  </a:outerShdw>
                </a:effectLst>
              </a:rPr>
              <a:t>Art. 452-</a:t>
            </a:r>
            <a:r>
              <a:rPr lang="it-IT" altLang="it-IT" sz="3900" b="1" i="1" dirty="0" smtClean="0">
                <a:solidFill>
                  <a:srgbClr val="FF0000"/>
                </a:solidFill>
                <a:effectLst>
                  <a:outerShdw blurRad="38100" dist="38100" dir="2700000" algn="tl">
                    <a:srgbClr val="000000">
                      <a:alpha val="43137"/>
                    </a:srgbClr>
                  </a:outerShdw>
                </a:effectLst>
              </a:rPr>
              <a:t>septies</a:t>
            </a:r>
            <a:r>
              <a:rPr lang="it-IT" altLang="it-IT" sz="3900" b="1" dirty="0" smtClean="0">
                <a:solidFill>
                  <a:srgbClr val="FF0000"/>
                </a:solidFill>
                <a:effectLst>
                  <a:outerShdw blurRad="38100" dist="38100" dir="2700000" algn="tl">
                    <a:srgbClr val="000000">
                      <a:alpha val="43137"/>
                    </a:srgbClr>
                  </a:outerShdw>
                </a:effectLst>
              </a:rPr>
              <a:t> c.p.: impedimento al controllo</a:t>
            </a:r>
          </a:p>
          <a:p>
            <a:pPr algn="just" eaLnBrk="1" hangingPunct="1">
              <a:buFont typeface="Wingdings" pitchFamily="2" charset="2"/>
              <a:buChar char="Ø"/>
              <a:defRPr/>
            </a:pPr>
            <a:endParaRPr lang="it-IT" altLang="it-IT" sz="2600" b="1" dirty="0" smtClean="0"/>
          </a:p>
          <a:p>
            <a:pPr algn="just" eaLnBrk="1" hangingPunct="1">
              <a:buFont typeface="Wingdings" pitchFamily="2" charset="2"/>
              <a:buChar char="Ø"/>
              <a:defRPr/>
            </a:pPr>
            <a:r>
              <a:rPr lang="it-IT" altLang="it-IT" sz="2600" i="1" dirty="0" smtClean="0"/>
              <a:t>«Salvo che il fatto costituisca più grave reato, chiunque, negando l’accesso, predisponendo ostacoli o mutando artificiosamente lo stato dei luoghi, impedisce, intralcia o elude l’attività di vigilanza  e controllo ambientali e di sicurezza e igiene  del lavoro, ovvero ne compromette gli esiti, è punito con la reclusione da sei mesi a tre anni»</a:t>
            </a:r>
          </a:p>
          <a:p>
            <a:pPr algn="just" eaLnBrk="1" hangingPunct="1">
              <a:buFont typeface="Wingdings" pitchFamily="2" charset="2"/>
              <a:buChar char="Ø"/>
              <a:defRPr/>
            </a:pPr>
            <a:endParaRPr lang="it-IT" altLang="it-IT" sz="2600" i="1" dirty="0" smtClean="0"/>
          </a:p>
          <a:p>
            <a:pPr algn="just" eaLnBrk="1" hangingPunct="1">
              <a:defRPr/>
            </a:pPr>
            <a:r>
              <a:rPr lang="it-IT" altLang="it-IT" sz="2600" dirty="0" smtClean="0"/>
              <a:t>Si tratta di una fattispecie a </a:t>
            </a:r>
            <a:r>
              <a:rPr lang="it-IT" altLang="it-IT" sz="2600" b="1" dirty="0" smtClean="0"/>
              <a:t>forma vincolata </a:t>
            </a:r>
            <a:r>
              <a:rPr lang="it-IT" altLang="it-IT" sz="2600" dirty="0" smtClean="0">
                <a:sym typeface="Wingdings" pitchFamily="2" charset="2"/>
              </a:rPr>
              <a:t> l’impedimento deve realizzarsi negando od ostacolando l’accesso ai luoghi ovvero mutando artificiosamente lo stato dei luoghi</a:t>
            </a:r>
          </a:p>
          <a:p>
            <a:pPr algn="just" eaLnBrk="1" hangingPunct="1">
              <a:defRPr/>
            </a:pPr>
            <a:endParaRPr lang="it-IT" altLang="it-IT" sz="2600" dirty="0" smtClean="0">
              <a:sym typeface="Wingdings" pitchFamily="2" charset="2"/>
            </a:endParaRPr>
          </a:p>
          <a:p>
            <a:pPr algn="just" eaLnBrk="1" hangingPunct="1">
              <a:defRPr/>
            </a:pPr>
            <a:r>
              <a:rPr lang="it-IT" altLang="it-IT" sz="2600" dirty="0" smtClean="0">
                <a:sym typeface="Wingdings" pitchFamily="2" charset="2"/>
              </a:rPr>
              <a:t>La norma trova applicazione tutte le volte in cui sia ostacolato un campionamento o una verifica ambientale</a:t>
            </a:r>
            <a:endParaRPr lang="it-IT" altLang="it-IT" sz="2600" dirty="0" smtClean="0"/>
          </a:p>
          <a:p>
            <a:pPr eaLnBrk="1" hangingPunct="1">
              <a:buFont typeface="Wingdings" pitchFamily="2" charset="2"/>
              <a:buChar char="Ø"/>
              <a:defRPr/>
            </a:pPr>
            <a:endParaRPr lang="it-IT" altLang="it-IT" sz="2000" b="1" dirty="0" smtClean="0"/>
          </a:p>
          <a:p>
            <a:pPr eaLnBrk="1" hangingPunct="1">
              <a:buFont typeface="Wingdings" pitchFamily="2" charset="2"/>
              <a:buChar char="Ø"/>
              <a:defRPr/>
            </a:pPr>
            <a:endParaRPr lang="it-IT" altLang="it-IT" sz="2000" b="1" dirty="0" smtClean="0"/>
          </a:p>
        </p:txBody>
      </p:sp>
    </p:spTree>
    <p:extLst>
      <p:ext uri="{BB962C8B-B14F-4D97-AF65-F5344CB8AC3E}">
        <p14:creationId xmlns:p14="http://schemas.microsoft.com/office/powerpoint/2010/main" val="39385374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323850" y="260350"/>
            <a:ext cx="8229600" cy="6048375"/>
          </a:xfrm>
        </p:spPr>
        <p:txBody>
          <a:bodyPr>
            <a:normAutofit fontScale="92500" lnSpcReduction="20000"/>
          </a:bodyPr>
          <a:lstStyle/>
          <a:p>
            <a:pPr algn="ctr" eaLnBrk="1" hangingPunct="1">
              <a:buFontTx/>
              <a:buNone/>
              <a:defRPr/>
            </a:pPr>
            <a:r>
              <a:rPr lang="it-IT" altLang="it-IT" sz="3900" b="1" dirty="0" smtClean="0">
                <a:solidFill>
                  <a:srgbClr val="FF0000"/>
                </a:solidFill>
                <a:effectLst>
                  <a:outerShdw blurRad="38100" dist="38100" dir="2700000" algn="tl">
                    <a:srgbClr val="000000">
                      <a:alpha val="43137"/>
                    </a:srgbClr>
                  </a:outerShdw>
                </a:effectLst>
              </a:rPr>
              <a:t>Le aggravanti in materia di «</a:t>
            </a:r>
            <a:r>
              <a:rPr lang="it-IT" altLang="it-IT" sz="3900" b="1" dirty="0" err="1" smtClean="0">
                <a:solidFill>
                  <a:srgbClr val="FF0000"/>
                </a:solidFill>
                <a:effectLst>
                  <a:outerShdw blurRad="38100" dist="38100" dir="2700000" algn="tl">
                    <a:srgbClr val="000000">
                      <a:alpha val="43137"/>
                    </a:srgbClr>
                  </a:outerShdw>
                </a:effectLst>
              </a:rPr>
              <a:t>ecoreati</a:t>
            </a:r>
            <a:r>
              <a:rPr lang="it-IT" altLang="it-IT" sz="3900" b="1" dirty="0" smtClean="0">
                <a:solidFill>
                  <a:srgbClr val="FF0000"/>
                </a:solidFill>
                <a:effectLst>
                  <a:outerShdw blurRad="38100" dist="38100" dir="2700000" algn="tl">
                    <a:srgbClr val="000000">
                      <a:alpha val="43137"/>
                    </a:srgbClr>
                  </a:outerShdw>
                </a:effectLst>
              </a:rPr>
              <a:t>»</a:t>
            </a:r>
          </a:p>
          <a:p>
            <a:pPr algn="ctr" eaLnBrk="1" hangingPunct="1">
              <a:buFontTx/>
              <a:buNone/>
              <a:defRPr/>
            </a:pPr>
            <a:endParaRPr lang="it-IT" altLang="it-IT" sz="1100" b="1" dirty="0" smtClean="0"/>
          </a:p>
          <a:p>
            <a:pPr algn="just" eaLnBrk="1" hangingPunct="1">
              <a:buFont typeface="Wingdings" pitchFamily="2" charset="2"/>
              <a:buChar char="Ø"/>
              <a:defRPr/>
            </a:pPr>
            <a:r>
              <a:rPr lang="it-IT" altLang="it-IT" sz="1900" b="1" dirty="0" smtClean="0"/>
              <a:t>Il nuovo art. 452-</a:t>
            </a:r>
            <a:r>
              <a:rPr lang="it-IT" altLang="it-IT" sz="1900" b="1" i="1" dirty="0" smtClean="0"/>
              <a:t>octies </a:t>
            </a:r>
            <a:r>
              <a:rPr lang="it-IT" altLang="it-IT" sz="1900" b="1" dirty="0" smtClean="0"/>
              <a:t>c.p. </a:t>
            </a:r>
            <a:r>
              <a:rPr lang="it-IT" altLang="it-IT" sz="1900" dirty="0" smtClean="0"/>
              <a:t>dispone:</a:t>
            </a:r>
          </a:p>
          <a:p>
            <a:pPr marL="715963" indent="-357188" algn="just" eaLnBrk="1" hangingPunct="1">
              <a:buFontTx/>
              <a:buChar char="-"/>
              <a:tabLst>
                <a:tab pos="715963" algn="l"/>
              </a:tabLst>
              <a:defRPr/>
            </a:pPr>
            <a:r>
              <a:rPr lang="it-IT" altLang="it-IT" sz="1900" dirty="0" smtClean="0"/>
              <a:t>un aumento delle pene previste dall’art. 416 c.p. quando l’</a:t>
            </a:r>
            <a:r>
              <a:rPr lang="it-IT" altLang="it-IT" sz="1900" b="1" dirty="0" smtClean="0"/>
              <a:t>associazione</a:t>
            </a:r>
            <a:r>
              <a:rPr lang="it-IT" altLang="it-IT" sz="1900" dirty="0" smtClean="0"/>
              <a:t> è diretta, in via esclusiva o concorrente, allo scopo di commettere taluno dei reati ambientali previsti dalla novella;  </a:t>
            </a:r>
            <a:endParaRPr lang="it-IT" altLang="it-IT" sz="1900" dirty="0"/>
          </a:p>
          <a:p>
            <a:pPr marL="715963" indent="-357188" algn="just" eaLnBrk="1" hangingPunct="1">
              <a:buFontTx/>
              <a:buChar char="-"/>
              <a:tabLst>
                <a:tab pos="715963" algn="l"/>
              </a:tabLst>
              <a:defRPr/>
            </a:pPr>
            <a:r>
              <a:rPr lang="it-IT" altLang="it-IT" sz="1900" dirty="0" smtClean="0"/>
              <a:t>un aumento delle pene previste dall’art. 416 bis c.p. quando </a:t>
            </a:r>
            <a:r>
              <a:rPr lang="it-IT" altLang="it-IT" sz="1900" b="1" dirty="0" smtClean="0"/>
              <a:t>l’associazione a carattere mafioso </a:t>
            </a:r>
            <a:r>
              <a:rPr lang="it-IT" altLang="it-IT" sz="1900" dirty="0" smtClean="0"/>
              <a:t>è finalizzata a commettere taluno dei delitti previsti dal presente titolo ovvero all’acquisizione della gestione o comunque del controllo di attività economiche, di concessioni, di autorizzazioni, di appalti o di servizi  pubblici in materia ambientale; </a:t>
            </a:r>
          </a:p>
          <a:p>
            <a:pPr marL="715963" indent="-357188" algn="just" eaLnBrk="1" hangingPunct="1">
              <a:buFontTx/>
              <a:buChar char="-"/>
              <a:tabLst>
                <a:tab pos="715963" algn="l"/>
              </a:tabLst>
              <a:defRPr/>
            </a:pPr>
            <a:r>
              <a:rPr lang="it-IT" altLang="it-IT" sz="1900" dirty="0" smtClean="0"/>
              <a:t>che, infine, entrambe le dette pene sono ulteriormente aumentate (da un terzo alla metà) se dell’associazione fanno parte </a:t>
            </a:r>
            <a:r>
              <a:rPr lang="it-IT" altLang="it-IT" sz="1900" dirty="0" err="1" smtClean="0"/>
              <a:t>p.u</a:t>
            </a:r>
            <a:r>
              <a:rPr lang="it-IT" altLang="it-IT" sz="1900" dirty="0" smtClean="0"/>
              <a:t>. o incaricati di pubblico servizio che esercitano funzioni o svolgono servizi in materia ambientale.</a:t>
            </a:r>
            <a:endParaRPr lang="it-IT" altLang="it-IT" sz="1900" b="1" dirty="0" smtClean="0"/>
          </a:p>
          <a:p>
            <a:pPr algn="just" eaLnBrk="1" hangingPunct="1">
              <a:buFont typeface="Wingdings" pitchFamily="2" charset="2"/>
              <a:buChar char="Ø"/>
              <a:defRPr/>
            </a:pPr>
            <a:endParaRPr lang="it-IT" altLang="it-IT" sz="1900" b="1" dirty="0" smtClean="0"/>
          </a:p>
          <a:p>
            <a:pPr marL="0" indent="0" algn="just" eaLnBrk="1" hangingPunct="1">
              <a:buFontTx/>
              <a:buNone/>
              <a:defRPr/>
            </a:pPr>
            <a:r>
              <a:rPr lang="it-IT" altLang="it-IT" sz="1900" dirty="0" smtClean="0">
                <a:sym typeface="Wingdings" panose="05000000000000000000" pitchFamily="2" charset="2"/>
              </a:rPr>
              <a:t> </a:t>
            </a:r>
            <a:r>
              <a:rPr lang="it-IT" altLang="it-IT" sz="1900" dirty="0" smtClean="0"/>
              <a:t>Dubbi di costituzionalità della norma derivano dal confronto con il minore trattamento sanzionatorio di associazioni finalizzate alla commissione di reati più gravi, nella loro singola cornice edittale, rispetto a quelli di inquinamento e disastro</a:t>
            </a:r>
          </a:p>
          <a:p>
            <a:pPr algn="just" eaLnBrk="1" hangingPunct="1">
              <a:buFont typeface="Wingdings" pitchFamily="2" charset="2"/>
              <a:buChar char="Ø"/>
              <a:defRPr/>
            </a:pPr>
            <a:endParaRPr lang="it-IT" altLang="it-IT" sz="1900" dirty="0" smtClean="0"/>
          </a:p>
          <a:p>
            <a:pPr algn="just" eaLnBrk="1" hangingPunct="1">
              <a:buFont typeface="Wingdings" pitchFamily="2" charset="2"/>
              <a:buChar char="Ø"/>
              <a:defRPr/>
            </a:pPr>
            <a:r>
              <a:rPr lang="it-IT" altLang="it-IT" sz="1900" b="1" dirty="0"/>
              <a:t>A</a:t>
            </a:r>
            <a:r>
              <a:rPr lang="it-IT" altLang="it-IT" sz="1900" b="1" dirty="0" smtClean="0"/>
              <a:t>rt. 452-</a:t>
            </a:r>
            <a:r>
              <a:rPr lang="it-IT" altLang="it-IT" sz="1900" b="1" i="1" dirty="0" smtClean="0"/>
              <a:t>novies</a:t>
            </a:r>
            <a:r>
              <a:rPr lang="it-IT" altLang="it-IT" sz="1900" b="1" dirty="0" smtClean="0"/>
              <a:t> c.p., la c.d. «aggravante ambientale»: è</a:t>
            </a:r>
            <a:r>
              <a:rPr lang="it-IT" altLang="it-IT" sz="1900" dirty="0" smtClean="0"/>
              <a:t> previsto un </a:t>
            </a:r>
            <a:r>
              <a:rPr lang="it-IT" altLang="it-IT" sz="1900" b="1" dirty="0" smtClean="0"/>
              <a:t>aumento di pena </a:t>
            </a:r>
            <a:r>
              <a:rPr lang="it-IT" altLang="it-IT" sz="1900" dirty="0" smtClean="0"/>
              <a:t>quando </a:t>
            </a:r>
            <a:r>
              <a:rPr lang="it-IT" altLang="it-IT" sz="1900" b="1" dirty="0" smtClean="0"/>
              <a:t>un qualsiasi reato venga commesso allo scopo di eseguire uno dei delitti contro l’ambiente </a:t>
            </a:r>
            <a:r>
              <a:rPr lang="it-IT" altLang="it-IT" sz="1900" dirty="0" smtClean="0"/>
              <a:t>previsti dal nuovo titolo VI-bis del libro II del c.p., dal D. </a:t>
            </a:r>
            <a:r>
              <a:rPr lang="it-IT" altLang="it-IT" sz="1900" dirty="0" err="1" smtClean="0"/>
              <a:t>Lgs</a:t>
            </a:r>
            <a:r>
              <a:rPr lang="it-IT" altLang="it-IT" sz="1900" dirty="0" smtClean="0"/>
              <a:t>. 152/2006 o da altra disposizione di legge posta a tutela dell’ambiente</a:t>
            </a:r>
          </a:p>
        </p:txBody>
      </p:sp>
    </p:spTree>
    <p:extLst>
      <p:ext uri="{BB962C8B-B14F-4D97-AF65-F5344CB8AC3E}">
        <p14:creationId xmlns:p14="http://schemas.microsoft.com/office/powerpoint/2010/main" val="3679979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438150" y="276225"/>
            <a:ext cx="8229600" cy="6096000"/>
          </a:xfrm>
        </p:spPr>
        <p:txBody>
          <a:bodyPr>
            <a:normAutofit fontScale="85000" lnSpcReduction="20000"/>
          </a:bodyPr>
          <a:lstStyle/>
          <a:p>
            <a:pPr algn="ctr" eaLnBrk="1" hangingPunct="1">
              <a:spcBef>
                <a:spcPct val="0"/>
              </a:spcBef>
              <a:spcAft>
                <a:spcPts val="600"/>
              </a:spcAft>
              <a:buFontTx/>
              <a:buNone/>
              <a:defRPr/>
            </a:pPr>
            <a:r>
              <a:rPr lang="it-IT" altLang="it-IT" sz="4200" b="1" dirty="0" smtClean="0">
                <a:solidFill>
                  <a:srgbClr val="FF0000"/>
                </a:solidFill>
                <a:effectLst>
                  <a:outerShdw blurRad="38100" dist="38100" dir="2700000" algn="tl">
                    <a:srgbClr val="000000">
                      <a:alpha val="43137"/>
                    </a:srgbClr>
                  </a:outerShdw>
                </a:effectLst>
              </a:rPr>
              <a:t>Il ravvedimento operoso</a:t>
            </a:r>
          </a:p>
          <a:p>
            <a:pPr algn="ctr" eaLnBrk="1" hangingPunct="1">
              <a:spcBef>
                <a:spcPct val="0"/>
              </a:spcBef>
              <a:spcAft>
                <a:spcPts val="600"/>
              </a:spcAft>
              <a:buFontTx/>
              <a:buNone/>
              <a:defRPr/>
            </a:pPr>
            <a:endParaRPr lang="it-IT" altLang="it-IT" sz="3300" b="1" dirty="0" smtClean="0">
              <a:solidFill>
                <a:srgbClr val="FF0000"/>
              </a:solidFill>
              <a:effectLst>
                <a:outerShdw blurRad="38100" dist="38100" dir="2700000" algn="tl">
                  <a:srgbClr val="000000">
                    <a:alpha val="43137"/>
                  </a:srgbClr>
                </a:outerShdw>
              </a:effectLst>
            </a:endParaRPr>
          </a:p>
          <a:p>
            <a:pPr algn="just" eaLnBrk="1" hangingPunct="1">
              <a:spcBef>
                <a:spcPct val="0"/>
              </a:spcBef>
              <a:buFont typeface="Wingdings" pitchFamily="2" charset="2"/>
              <a:buChar char="Ø"/>
              <a:defRPr/>
            </a:pPr>
            <a:r>
              <a:rPr lang="it-IT" altLang="it-IT" sz="2100" b="1" dirty="0" smtClean="0"/>
              <a:t>Art. 452-</a:t>
            </a:r>
            <a:r>
              <a:rPr lang="it-IT" altLang="it-IT" sz="2100" b="1" i="1" dirty="0" smtClean="0"/>
              <a:t>decies </a:t>
            </a:r>
            <a:r>
              <a:rPr lang="it-IT" altLang="it-IT" sz="2100" b="1" dirty="0" smtClean="0"/>
              <a:t>c.p.: il «ravvedimento operoso»: </a:t>
            </a:r>
            <a:r>
              <a:rPr lang="it-IT" altLang="it-IT" sz="2100" i="1" dirty="0" smtClean="0"/>
              <a:t>«Le pene…sono diminuite dalla metà ai due terzi nei confronti di colui che si adopera per evitare che l’attività delittuosa venga portata a conseguenze ulteriori, ovvero, prima dell’apertura del dibattimento di primo grado, provvede concretamente alla messa in sicurezza, alla bonifica e, ove possibile, al ripristino dello stato dei luoghi, e diminuite da un terzo alla metà nei confronti di colui che aiuta concretamente l’autorità di polizia o l’autorità giudiziari nella ricostruzione del fatto, nell’individuazione degli autori o nella sottrazione di risorse rilevanti per la commissione dei delitti (…)»</a:t>
            </a:r>
            <a:endParaRPr lang="it-IT" altLang="it-IT" sz="2100" b="1" dirty="0" smtClean="0"/>
          </a:p>
          <a:p>
            <a:pPr algn="just" eaLnBrk="1" hangingPunct="1">
              <a:buFont typeface="Wingdings" pitchFamily="2" charset="2"/>
              <a:buChar char="Ø"/>
              <a:defRPr/>
            </a:pPr>
            <a:endParaRPr lang="it-IT" altLang="it-IT" sz="2100" b="1" dirty="0" smtClean="0"/>
          </a:p>
          <a:p>
            <a:pPr algn="just" eaLnBrk="1" hangingPunct="1">
              <a:buFont typeface="Wingdings" pitchFamily="2" charset="2"/>
              <a:buChar char="à"/>
              <a:defRPr/>
            </a:pPr>
            <a:r>
              <a:rPr lang="it-IT" altLang="it-IT" sz="2100" dirty="0" smtClean="0">
                <a:sym typeface="Wingdings" pitchFamily="2" charset="2"/>
              </a:rPr>
              <a:t>Nessuna incertezza in merito al fatto che la norma richieda che l’attività operosa dell’imputato investa </a:t>
            </a:r>
            <a:r>
              <a:rPr lang="it-IT" altLang="it-IT" sz="2100" b="1" dirty="0" smtClean="0">
                <a:sym typeface="Wingdings" pitchFamily="2" charset="2"/>
              </a:rPr>
              <a:t>sia </a:t>
            </a:r>
            <a:r>
              <a:rPr lang="it-IT" altLang="it-IT" sz="2100" dirty="0" smtClean="0">
                <a:sym typeface="Wingdings" pitchFamily="2" charset="2"/>
              </a:rPr>
              <a:t>la</a:t>
            </a:r>
            <a:r>
              <a:rPr lang="it-IT" altLang="it-IT" sz="2100" b="1" dirty="0" smtClean="0">
                <a:sym typeface="Wingdings" pitchFamily="2" charset="2"/>
              </a:rPr>
              <a:t> messa in sicurezza operativa</a:t>
            </a:r>
            <a:r>
              <a:rPr lang="it-IT" altLang="it-IT" sz="2100" dirty="0" smtClean="0">
                <a:sym typeface="Wingdings" pitchFamily="2" charset="2"/>
              </a:rPr>
              <a:t> </a:t>
            </a:r>
            <a:r>
              <a:rPr lang="it-IT" altLang="it-IT" sz="2100" b="1" dirty="0" smtClean="0">
                <a:sym typeface="Wingdings" pitchFamily="2" charset="2"/>
              </a:rPr>
              <a:t>che </a:t>
            </a:r>
            <a:r>
              <a:rPr lang="it-IT" altLang="it-IT" sz="2100" dirty="0" smtClean="0">
                <a:sym typeface="Wingdings" pitchFamily="2" charset="2"/>
              </a:rPr>
              <a:t>la</a:t>
            </a:r>
            <a:r>
              <a:rPr lang="it-IT" altLang="it-IT" sz="2100" b="1" dirty="0" smtClean="0">
                <a:sym typeface="Wingdings" pitchFamily="2" charset="2"/>
              </a:rPr>
              <a:t> bonifica</a:t>
            </a:r>
          </a:p>
          <a:p>
            <a:pPr algn="just" eaLnBrk="1" hangingPunct="1">
              <a:buFont typeface="Wingdings" pitchFamily="2" charset="2"/>
              <a:buChar char="à"/>
              <a:defRPr/>
            </a:pPr>
            <a:endParaRPr lang="it-IT" altLang="it-IT" sz="2100" b="1" dirty="0" smtClean="0">
              <a:sym typeface="Wingdings" pitchFamily="2" charset="2"/>
            </a:endParaRPr>
          </a:p>
          <a:p>
            <a:pPr algn="just" eaLnBrk="1" hangingPunct="1">
              <a:buFont typeface="Wingdings" pitchFamily="2" charset="2"/>
              <a:buChar char="à"/>
              <a:defRPr/>
            </a:pPr>
            <a:r>
              <a:rPr lang="it-IT" altLang="it-IT" sz="2100" dirty="0" smtClean="0">
                <a:sym typeface="Wingdings" pitchFamily="2" charset="2"/>
              </a:rPr>
              <a:t>Le attività devono essere poste in essere </a:t>
            </a:r>
            <a:r>
              <a:rPr lang="it-IT" altLang="it-IT" sz="2100" b="1" dirty="0" smtClean="0">
                <a:sym typeface="Wingdings" pitchFamily="2" charset="2"/>
              </a:rPr>
              <a:t>«concretamente»</a:t>
            </a:r>
            <a:r>
              <a:rPr lang="it-IT" altLang="it-IT" sz="2100" dirty="0" smtClean="0">
                <a:sym typeface="Wingdings" pitchFamily="2" charset="2"/>
              </a:rPr>
              <a:t>: viene accentuato il carattere di effettività della bonifica. Sembra, dunque, essere escluso che l’effetto attenuante possa essere collegato a condotte che si arrestano sulla soglia degli obblighi preliminari alla bonifica</a:t>
            </a:r>
          </a:p>
          <a:p>
            <a:pPr algn="just" eaLnBrk="1" hangingPunct="1">
              <a:buFont typeface="Wingdings" pitchFamily="2" charset="2"/>
              <a:buChar char="à"/>
              <a:defRPr/>
            </a:pPr>
            <a:endParaRPr lang="it-IT" altLang="it-IT" sz="2100" dirty="0" smtClean="0">
              <a:sym typeface="Wingdings" pitchFamily="2" charset="2"/>
            </a:endParaRPr>
          </a:p>
          <a:p>
            <a:pPr algn="just" eaLnBrk="1" hangingPunct="1">
              <a:buFont typeface="Wingdings" pitchFamily="2" charset="2"/>
              <a:buChar char="à"/>
              <a:defRPr/>
            </a:pPr>
            <a:r>
              <a:rPr lang="it-IT" altLang="it-IT" sz="2100" dirty="0" smtClean="0">
                <a:sym typeface="Wingdings" pitchFamily="2" charset="2"/>
              </a:rPr>
              <a:t>La diminuzione di pena legata all’applicazione di tale norma costituisce una </a:t>
            </a:r>
            <a:r>
              <a:rPr lang="it-IT" altLang="it-IT" sz="2100" b="1" dirty="0" smtClean="0">
                <a:sym typeface="Wingdings" pitchFamily="2" charset="2"/>
              </a:rPr>
              <a:t>facoltà</a:t>
            </a:r>
            <a:r>
              <a:rPr lang="it-IT" altLang="it-IT" sz="2100" dirty="0" smtClean="0">
                <a:sym typeface="Wingdings" pitchFamily="2" charset="2"/>
              </a:rPr>
              <a:t> del giudicante che procede, legata a valutazioni meramente discrezionali</a:t>
            </a:r>
          </a:p>
          <a:p>
            <a:pPr algn="just" eaLnBrk="1" hangingPunct="1">
              <a:buFont typeface="Wingdings" pitchFamily="2" charset="2"/>
              <a:buChar char="à"/>
              <a:defRPr/>
            </a:pPr>
            <a:endParaRPr lang="it-IT" altLang="it-IT" sz="1600" dirty="0" smtClean="0">
              <a:sym typeface="Wingdings" pitchFamily="2" charset="2"/>
            </a:endParaRPr>
          </a:p>
          <a:p>
            <a:pPr algn="just" eaLnBrk="1" hangingPunct="1">
              <a:buFont typeface="Wingdings" pitchFamily="2" charset="2"/>
              <a:buChar char="à"/>
              <a:defRPr/>
            </a:pPr>
            <a:endParaRPr lang="it-IT" altLang="it-IT" sz="1600" dirty="0" smtClean="0"/>
          </a:p>
        </p:txBody>
      </p:sp>
    </p:spTree>
    <p:extLst>
      <p:ext uri="{BB962C8B-B14F-4D97-AF65-F5344CB8AC3E}">
        <p14:creationId xmlns:p14="http://schemas.microsoft.com/office/powerpoint/2010/main" val="17195142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323850" y="260350"/>
            <a:ext cx="8229600" cy="6048375"/>
          </a:xfrm>
        </p:spPr>
        <p:txBody>
          <a:bodyPr>
            <a:normAutofit fontScale="85000" lnSpcReduction="20000"/>
          </a:bodyPr>
          <a:lstStyle/>
          <a:p>
            <a:pPr marL="0" indent="0" algn="ctr" eaLnBrk="1" hangingPunct="1">
              <a:buFontTx/>
              <a:buNone/>
              <a:defRPr/>
            </a:pPr>
            <a:r>
              <a:rPr lang="it-IT" altLang="it-IT" sz="4200" b="1" dirty="0" smtClean="0">
                <a:solidFill>
                  <a:srgbClr val="FF0000"/>
                </a:solidFill>
                <a:effectLst>
                  <a:outerShdw blurRad="38100" dist="38100" dir="2700000" algn="tl">
                    <a:srgbClr val="000000">
                      <a:alpha val="43137"/>
                    </a:srgbClr>
                  </a:outerShdw>
                </a:effectLst>
              </a:rPr>
              <a:t>Le disposizioni sulla confisca</a:t>
            </a:r>
          </a:p>
          <a:p>
            <a:pPr marL="0" indent="0" algn="ctr" eaLnBrk="1" hangingPunct="1">
              <a:buFontTx/>
              <a:buNone/>
              <a:defRPr/>
            </a:pPr>
            <a:endParaRPr lang="it-IT" altLang="it-IT" sz="1500" b="1" dirty="0" smtClean="0"/>
          </a:p>
          <a:p>
            <a:pPr algn="just" eaLnBrk="1" hangingPunct="1">
              <a:buFont typeface="Wingdings" panose="05000000000000000000" pitchFamily="2" charset="2"/>
              <a:buChar char="Ø"/>
              <a:defRPr/>
            </a:pPr>
            <a:r>
              <a:rPr lang="it-IT" altLang="it-IT" sz="2200" dirty="0" smtClean="0"/>
              <a:t>Ai sensi del nuovo </a:t>
            </a:r>
            <a:r>
              <a:rPr lang="it-IT" altLang="it-IT" sz="2200" b="1" dirty="0" smtClean="0"/>
              <a:t>art. 452-undecies c.p.</a:t>
            </a:r>
            <a:r>
              <a:rPr lang="it-IT" altLang="it-IT" sz="2200" dirty="0" smtClean="0"/>
              <a:t>, è prevista, in caso di condanna o patteggiamento per i delitti previsti dagli artt. 452-bis, 452-quater, 452-sexies, 452-septies  e 452-octies, la </a:t>
            </a:r>
            <a:r>
              <a:rPr lang="it-IT" altLang="it-IT" sz="2200" b="1" dirty="0" smtClean="0"/>
              <a:t>confisca delle cose costituenti il prodotto  o il profitto del reato o che servirono a commettere il reato, ovvero, ove non sia possibile, la confisca per equivalente, di beni di cui il condannato abbia anche indirettamente o per interposta persona la disponibilità.</a:t>
            </a:r>
          </a:p>
          <a:p>
            <a:pPr algn="just" eaLnBrk="1" hangingPunct="1">
              <a:buFont typeface="Wingdings" panose="05000000000000000000" pitchFamily="2" charset="2"/>
              <a:buChar char="Ø"/>
              <a:defRPr/>
            </a:pPr>
            <a:endParaRPr lang="it-IT" altLang="it-IT" sz="2200" b="1" dirty="0" smtClean="0"/>
          </a:p>
          <a:p>
            <a:pPr algn="just" eaLnBrk="1" hangingPunct="1">
              <a:buFont typeface="Wingdings" pitchFamily="2" charset="2"/>
              <a:buChar char="à"/>
              <a:defRPr/>
            </a:pPr>
            <a:r>
              <a:rPr lang="it-IT" altLang="it-IT" sz="2200" dirty="0" smtClean="0">
                <a:sym typeface="Wingdings" panose="05000000000000000000" pitchFamily="2" charset="2"/>
              </a:rPr>
              <a:t>La norma vincola la destinazione dei beni confiscati o dei loro proventi </a:t>
            </a:r>
            <a:r>
              <a:rPr lang="it-IT" altLang="it-IT" sz="2200" b="1" dirty="0" smtClean="0">
                <a:sym typeface="Wingdings" panose="05000000000000000000" pitchFamily="2" charset="2"/>
              </a:rPr>
              <a:t>all’utilizzo per la bonifica dei luoghi</a:t>
            </a:r>
            <a:r>
              <a:rPr lang="it-IT" altLang="it-IT" sz="2200" dirty="0" smtClean="0">
                <a:sym typeface="Wingdings" panose="05000000000000000000" pitchFamily="2" charset="2"/>
              </a:rPr>
              <a:t>. Questo fa si che tale strumento assuma più un carattere risarcitorio/ripristinatorio piuttosto che sanzionatorio</a:t>
            </a:r>
          </a:p>
          <a:p>
            <a:pPr algn="just" eaLnBrk="1" hangingPunct="1">
              <a:buFont typeface="Wingdings" pitchFamily="2" charset="2"/>
              <a:buChar char="à"/>
              <a:defRPr/>
            </a:pPr>
            <a:endParaRPr lang="it-IT" altLang="it-IT" sz="2200" dirty="0">
              <a:sym typeface="Wingdings" panose="05000000000000000000" pitchFamily="2" charset="2"/>
            </a:endParaRPr>
          </a:p>
          <a:p>
            <a:pPr algn="just" eaLnBrk="1" hangingPunct="1">
              <a:buFont typeface="Wingdings" pitchFamily="2" charset="2"/>
              <a:buChar char="à"/>
              <a:defRPr/>
            </a:pPr>
            <a:r>
              <a:rPr lang="it-IT" altLang="it-IT" sz="2200" dirty="0" smtClean="0">
                <a:sym typeface="Wingdings" panose="05000000000000000000" pitchFamily="2" charset="2"/>
              </a:rPr>
              <a:t>La disposizione aggiunge che i beni siano messi «nella disponibilità» della PA. Tale formulazione genera, però, talune incertezze, mancando una definizione giuridica della nozione di «disponibilità»</a:t>
            </a:r>
          </a:p>
          <a:p>
            <a:pPr algn="just" eaLnBrk="1" hangingPunct="1">
              <a:buFont typeface="Wingdings" pitchFamily="2" charset="2"/>
              <a:buChar char="à"/>
              <a:defRPr/>
            </a:pPr>
            <a:endParaRPr lang="it-IT" altLang="it-IT" sz="2200" b="1" dirty="0">
              <a:sym typeface="Wingdings" panose="05000000000000000000" pitchFamily="2" charset="2"/>
            </a:endParaRPr>
          </a:p>
          <a:p>
            <a:pPr algn="just" eaLnBrk="1" hangingPunct="1">
              <a:buFont typeface="Wingdings" pitchFamily="2" charset="2"/>
              <a:buChar char="à"/>
              <a:defRPr/>
            </a:pPr>
            <a:r>
              <a:rPr lang="it-IT" altLang="it-IT" sz="2200" dirty="0" smtClean="0">
                <a:sym typeface="Wingdings" panose="05000000000000000000" pitchFamily="2" charset="2"/>
              </a:rPr>
              <a:t>Come ulteriore effetto premiante, il legislatore ha previsto che la norma non trovi applicazione nel caso in cui l’imputato abbia efficacemente provveduto alla messa in sicurezza e ove necessario alle attività di bonifica e di ripristino dei luoghi</a:t>
            </a:r>
            <a:endParaRPr lang="it-IT" altLang="it-IT" sz="2200" dirty="0" smtClean="0"/>
          </a:p>
        </p:txBody>
      </p:sp>
      <p:sp>
        <p:nvSpPr>
          <p:cNvPr id="25603" name="Segnaposto numero diapositiva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400" dirty="0" smtClean="0"/>
          </a:p>
        </p:txBody>
      </p:sp>
    </p:spTree>
    <p:extLst>
      <p:ext uri="{BB962C8B-B14F-4D97-AF65-F5344CB8AC3E}">
        <p14:creationId xmlns:p14="http://schemas.microsoft.com/office/powerpoint/2010/main" val="3888431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contenuto 2"/>
          <p:cNvSpPr>
            <a:spLocks noGrp="1"/>
          </p:cNvSpPr>
          <p:nvPr>
            <p:ph idx="1"/>
          </p:nvPr>
        </p:nvSpPr>
        <p:spPr>
          <a:xfrm>
            <a:off x="457200" y="549275"/>
            <a:ext cx="8229600" cy="5576888"/>
          </a:xfrm>
        </p:spPr>
        <p:txBody>
          <a:bodyPr anchor="ctr"/>
          <a:lstStyle/>
          <a:p>
            <a:pPr marL="0" indent="0" algn="ctr">
              <a:buFontTx/>
              <a:buNone/>
              <a:defRPr/>
            </a:pPr>
            <a:r>
              <a:rPr lang="it-IT" altLang="it-IT" b="1" dirty="0" smtClean="0">
                <a:solidFill>
                  <a:srgbClr val="FF0000"/>
                </a:solidFill>
                <a:effectLst>
                  <a:outerShdw blurRad="38100" dist="38100" dir="2700000" algn="tl">
                    <a:srgbClr val="000000">
                      <a:alpha val="43137"/>
                    </a:srgbClr>
                  </a:outerShdw>
                </a:effectLst>
              </a:rPr>
              <a:t>LA LEGGE N° 68/2015 SUI C.D. «ECOREATI»</a:t>
            </a:r>
            <a:endParaRPr lang="it-IT" altLang="it-IT" dirty="0" smtClean="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37778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323850" y="260350"/>
            <a:ext cx="8229600" cy="6048375"/>
          </a:xfrm>
        </p:spPr>
        <p:txBody>
          <a:bodyPr>
            <a:normAutofit fontScale="92500" lnSpcReduction="20000"/>
          </a:bodyPr>
          <a:lstStyle/>
          <a:p>
            <a:pPr algn="ctr" eaLnBrk="1" hangingPunct="1">
              <a:buFontTx/>
              <a:buNone/>
              <a:defRPr/>
            </a:pPr>
            <a:r>
              <a:rPr lang="it-IT" altLang="it-IT" sz="3900" b="1" dirty="0" smtClean="0">
                <a:solidFill>
                  <a:srgbClr val="FF0000"/>
                </a:solidFill>
                <a:effectLst>
                  <a:outerShdw blurRad="38100" dist="38100" dir="2700000" algn="tl">
                    <a:srgbClr val="000000">
                      <a:alpha val="43137"/>
                    </a:srgbClr>
                  </a:outerShdw>
                </a:effectLst>
              </a:rPr>
              <a:t>Il ripristino dello stato dei luoghi</a:t>
            </a:r>
          </a:p>
          <a:p>
            <a:pPr eaLnBrk="1" hangingPunct="1">
              <a:buFont typeface="Wingdings" pitchFamily="2" charset="2"/>
              <a:buChar char="Ø"/>
              <a:defRPr/>
            </a:pPr>
            <a:endParaRPr lang="it-IT" altLang="it-IT" sz="1600" b="1" dirty="0" smtClean="0"/>
          </a:p>
          <a:p>
            <a:pPr algn="just" eaLnBrk="1" hangingPunct="1">
              <a:buFont typeface="Wingdings" pitchFamily="2" charset="2"/>
              <a:buChar char="Ø"/>
              <a:defRPr/>
            </a:pPr>
            <a:r>
              <a:rPr lang="it-IT" altLang="it-IT" sz="2200" b="1" dirty="0" smtClean="0"/>
              <a:t>L’art. 452-</a:t>
            </a:r>
            <a:r>
              <a:rPr lang="it-IT" altLang="it-IT" sz="2200" b="1" i="1" dirty="0" smtClean="0"/>
              <a:t>duodecies </a:t>
            </a:r>
            <a:r>
              <a:rPr lang="it-IT" altLang="it-IT" sz="2200" b="1" dirty="0" smtClean="0"/>
              <a:t>c.p. </a:t>
            </a:r>
            <a:r>
              <a:rPr lang="it-IT" altLang="it-IT" sz="2200" dirty="0" smtClean="0"/>
              <a:t>dispone che, in caso di condanna o patteggiamento per uno dei nuovi delitti ambientali, il giudice debba ordinare il </a:t>
            </a:r>
            <a:r>
              <a:rPr lang="it-IT" altLang="it-IT" sz="2200" b="1" dirty="0" smtClean="0"/>
              <a:t>recupero</a:t>
            </a:r>
            <a:r>
              <a:rPr lang="it-IT" altLang="it-IT" sz="2200" dirty="0" smtClean="0"/>
              <a:t> e, ove tecnicamente possibile, il </a:t>
            </a:r>
            <a:r>
              <a:rPr lang="it-IT" altLang="it-IT" sz="2200" b="1" dirty="0" smtClean="0"/>
              <a:t>ripristino dello stato dei luoghi</a:t>
            </a:r>
            <a:r>
              <a:rPr lang="it-IT" altLang="it-IT" sz="2200" dirty="0" smtClean="0"/>
              <a:t>, ponendo le spese per tali attività a carico del condannato e delle persone giuridiche obbligate al pagamento delle pecuniarie in caso di insolvibilità del primo</a:t>
            </a:r>
            <a:endParaRPr lang="it-IT" altLang="it-IT" sz="2200" dirty="0"/>
          </a:p>
          <a:p>
            <a:pPr algn="just" eaLnBrk="1" hangingPunct="1">
              <a:buFont typeface="Wingdings" pitchFamily="2" charset="2"/>
              <a:buChar char="Ø"/>
              <a:defRPr/>
            </a:pPr>
            <a:endParaRPr lang="it-IT" altLang="it-IT" sz="2200" b="1" dirty="0" smtClean="0"/>
          </a:p>
          <a:p>
            <a:pPr algn="just" eaLnBrk="1" hangingPunct="1">
              <a:buFont typeface="Wingdings" pitchFamily="2" charset="2"/>
              <a:buChar char="Ø"/>
              <a:defRPr/>
            </a:pPr>
            <a:endParaRPr lang="it-IT" altLang="it-IT" sz="2200" b="1" dirty="0"/>
          </a:p>
          <a:p>
            <a:pPr marL="823913" indent="-285750" algn="just" eaLnBrk="1" hangingPunct="1">
              <a:buFont typeface="Wingdings" pitchFamily="2" charset="2"/>
              <a:buChar char="à"/>
              <a:defRPr/>
            </a:pPr>
            <a:r>
              <a:rPr lang="it-IT" altLang="it-IT" sz="2200" dirty="0" smtClean="0">
                <a:sym typeface="Wingdings" panose="05000000000000000000" pitchFamily="2" charset="2"/>
              </a:rPr>
              <a:t>in forza di una lettura coerente con l’intero impianto del Codice dell’Ambiente, il termine </a:t>
            </a:r>
            <a:r>
              <a:rPr lang="it-IT" altLang="it-IT" sz="2200" b="1" dirty="0" smtClean="0">
                <a:sym typeface="Wingdings" panose="05000000000000000000" pitchFamily="2" charset="2"/>
              </a:rPr>
              <a:t>recupero </a:t>
            </a:r>
            <a:r>
              <a:rPr lang="it-IT" altLang="it-IT" sz="2200" dirty="0" smtClean="0">
                <a:sym typeface="Wingdings" panose="05000000000000000000" pitchFamily="2" charset="2"/>
              </a:rPr>
              <a:t>dovrebbe comprendere ogni attività materiale e giuridica necessaria per il «recupero» dell’ambiente inquinato o distrutto, e dunque, anche e soprattutto la bonifica del sito da ogni particella inquinata e da ogni agente inquinante</a:t>
            </a:r>
          </a:p>
          <a:p>
            <a:pPr marL="823913" indent="-285750" algn="just" eaLnBrk="1" hangingPunct="1">
              <a:buFont typeface="Wingdings" pitchFamily="2" charset="2"/>
              <a:buChar char="à"/>
              <a:defRPr/>
            </a:pPr>
            <a:endParaRPr lang="it-IT" altLang="it-IT" sz="2200" b="1" dirty="0">
              <a:sym typeface="Wingdings" panose="05000000000000000000" pitchFamily="2" charset="2"/>
            </a:endParaRPr>
          </a:p>
          <a:p>
            <a:pPr marL="823913" indent="-285750" algn="just" eaLnBrk="1" hangingPunct="1">
              <a:buFont typeface="Wingdings" pitchFamily="2" charset="2"/>
              <a:buChar char="à"/>
              <a:defRPr/>
            </a:pPr>
            <a:r>
              <a:rPr lang="it-IT" altLang="it-IT" sz="2200" dirty="0" smtClean="0">
                <a:sym typeface="Wingdings" panose="05000000000000000000" pitchFamily="2" charset="2"/>
              </a:rPr>
              <a:t>l’attività di </a:t>
            </a:r>
            <a:r>
              <a:rPr lang="it-IT" altLang="it-IT" sz="2200" b="1" dirty="0" smtClean="0">
                <a:sym typeface="Wingdings" panose="05000000000000000000" pitchFamily="2" charset="2"/>
              </a:rPr>
              <a:t>ripristino </a:t>
            </a:r>
            <a:r>
              <a:rPr lang="it-IT" altLang="it-IT" sz="2200" dirty="0" smtClean="0">
                <a:sym typeface="Wingdings" panose="05000000000000000000" pitchFamily="2" charset="2"/>
              </a:rPr>
              <a:t>si colloca su un piano ulteriore, comprendendo, ove possibile, la ricollocazione o riattivazione delle componenti che siano andate distrutte ovvero rimosse in quanto irrimediabilmente compromesse</a:t>
            </a:r>
            <a:endParaRPr lang="it-IT" altLang="it-IT" sz="2200" dirty="0" smtClean="0"/>
          </a:p>
        </p:txBody>
      </p:sp>
      <p:sp>
        <p:nvSpPr>
          <p:cNvPr id="26627" name="Segnaposto numero diapositiva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400" dirty="0" smtClean="0"/>
          </a:p>
        </p:txBody>
      </p:sp>
    </p:spTree>
    <p:extLst>
      <p:ext uri="{BB962C8B-B14F-4D97-AF65-F5344CB8AC3E}">
        <p14:creationId xmlns:p14="http://schemas.microsoft.com/office/powerpoint/2010/main" val="5970916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323850" y="260350"/>
            <a:ext cx="8229600" cy="6337002"/>
          </a:xfrm>
        </p:spPr>
        <p:txBody>
          <a:bodyPr>
            <a:noAutofit/>
          </a:bodyPr>
          <a:lstStyle/>
          <a:p>
            <a:pPr algn="ctr" eaLnBrk="1" hangingPunct="1">
              <a:buFontTx/>
              <a:buNone/>
              <a:defRPr/>
            </a:pPr>
            <a:r>
              <a:rPr lang="it-IT" altLang="it-IT" sz="3600" b="1" dirty="0" smtClean="0">
                <a:solidFill>
                  <a:srgbClr val="FF0000"/>
                </a:solidFill>
                <a:effectLst>
                  <a:outerShdw blurRad="38100" dist="38100" dir="2700000" algn="tl">
                    <a:srgbClr val="000000">
                      <a:alpha val="43137"/>
                    </a:srgbClr>
                  </a:outerShdw>
                </a:effectLst>
              </a:rPr>
              <a:t>Il reato di omessa bonifica</a:t>
            </a:r>
          </a:p>
          <a:p>
            <a:pPr algn="ctr" eaLnBrk="1" hangingPunct="1">
              <a:spcBef>
                <a:spcPts val="0"/>
              </a:spcBef>
              <a:buFontTx/>
              <a:buNone/>
              <a:defRPr/>
            </a:pPr>
            <a:endParaRPr lang="it-IT" altLang="it-IT" sz="1050" b="1" dirty="0" smtClean="0"/>
          </a:p>
          <a:p>
            <a:pPr algn="just" eaLnBrk="1" hangingPunct="1">
              <a:spcAft>
                <a:spcPts val="600"/>
              </a:spcAft>
              <a:buFont typeface="Wingdings" pitchFamily="2" charset="2"/>
              <a:buChar char="Ø"/>
              <a:defRPr/>
            </a:pPr>
            <a:r>
              <a:rPr lang="it-IT" altLang="it-IT" sz="1800" b="1" dirty="0"/>
              <a:t>L</a:t>
            </a:r>
            <a:r>
              <a:rPr lang="it-IT" altLang="it-IT" sz="1800" b="1" dirty="0" smtClean="0"/>
              <a:t>’art. 452-</a:t>
            </a:r>
            <a:r>
              <a:rPr lang="it-IT" altLang="it-IT" sz="1800" b="1" i="1" dirty="0" smtClean="0"/>
              <a:t>terdecies </a:t>
            </a:r>
            <a:r>
              <a:rPr lang="it-IT" altLang="it-IT" sz="1800" b="1" dirty="0" smtClean="0"/>
              <a:t>c.p. </a:t>
            </a:r>
            <a:r>
              <a:rPr lang="it-IT" altLang="it-IT" sz="1800" dirty="0" smtClean="0"/>
              <a:t>prevede la fattispecie penale di </a:t>
            </a:r>
            <a:r>
              <a:rPr lang="it-IT" altLang="it-IT" sz="1800" b="1" dirty="0" smtClean="0"/>
              <a:t>omessa bonifica </a:t>
            </a:r>
            <a:r>
              <a:rPr lang="it-IT" altLang="it-IT" sz="1800" dirty="0" smtClean="0"/>
              <a:t> punendo, salvo che il fatto costituisca più grave reato, con la reclusione da 1 a 4 anni e con la multa da 20.000 a 80.00 euro </a:t>
            </a:r>
            <a:r>
              <a:rPr lang="it-IT" altLang="it-IT" sz="1800" b="1" dirty="0" smtClean="0"/>
              <a:t>chiunque, essendovi obbligato, non provvede alla bonifica, al ripristino e al recupero dello stato dei luoghi</a:t>
            </a:r>
            <a:r>
              <a:rPr lang="it-IT" altLang="it-IT" sz="1800" dirty="0" smtClean="0"/>
              <a:t>. L’obbligo può derivare direttamente dalla </a:t>
            </a:r>
            <a:r>
              <a:rPr lang="it-IT" altLang="it-IT" sz="1800" b="1" dirty="0" smtClean="0"/>
              <a:t>legge</a:t>
            </a:r>
            <a:r>
              <a:rPr lang="it-IT" altLang="it-IT" sz="1800" dirty="0" smtClean="0"/>
              <a:t>, da un ordine del </a:t>
            </a:r>
            <a:r>
              <a:rPr lang="it-IT" altLang="it-IT" sz="1800" b="1" dirty="0" smtClean="0"/>
              <a:t>giudice</a:t>
            </a:r>
            <a:r>
              <a:rPr lang="it-IT" altLang="it-IT" sz="1800" dirty="0" smtClean="0"/>
              <a:t> o da una </a:t>
            </a:r>
            <a:r>
              <a:rPr lang="it-IT" altLang="it-IT" sz="1800" b="1" dirty="0" smtClean="0"/>
              <a:t>pubblica autorità</a:t>
            </a:r>
          </a:p>
          <a:p>
            <a:pPr algn="just" eaLnBrk="1" hangingPunct="1">
              <a:spcBef>
                <a:spcPts val="0"/>
              </a:spcBef>
              <a:spcAft>
                <a:spcPts val="0"/>
              </a:spcAft>
              <a:buFont typeface="Wingdings" pitchFamily="2" charset="2"/>
              <a:buChar char="Ø"/>
              <a:defRPr/>
            </a:pPr>
            <a:endParaRPr lang="it-IT" altLang="it-IT" sz="1800" dirty="0" smtClean="0"/>
          </a:p>
          <a:p>
            <a:pPr algn="just" eaLnBrk="1" hangingPunct="1">
              <a:spcAft>
                <a:spcPts val="600"/>
              </a:spcAft>
              <a:buFont typeface="Wingdings" pitchFamily="2" charset="2"/>
              <a:buChar char="Ø"/>
              <a:defRPr/>
            </a:pPr>
            <a:r>
              <a:rPr lang="it-IT" altLang="it-IT" sz="1800" dirty="0" smtClean="0"/>
              <a:t>Non è ravvisabile alcun problema di sovrapposizione con l’art. 257 del D. </a:t>
            </a:r>
            <a:r>
              <a:rPr lang="it-IT" altLang="it-IT" sz="1800" dirty="0" err="1" smtClean="0"/>
              <a:t>Lgs</a:t>
            </a:r>
            <a:r>
              <a:rPr lang="it-IT" altLang="it-IT" sz="1800" dirty="0" smtClean="0"/>
              <a:t>. 152/2006, così come modificato. Q</a:t>
            </a:r>
            <a:r>
              <a:rPr lang="it-IT" altLang="it-IT" sz="1800" dirty="0" smtClean="0">
                <a:sym typeface="Wingdings" panose="05000000000000000000" pitchFamily="2" charset="2"/>
              </a:rPr>
              <a:t>uest’ultimo, infatti, opera solo nelle ipotesi di un superamento delle soglie di rischio che non abbia raggiunto (quanto meno) gli estremi dell’inquinamento, ossia che non abbia cagionato una compromissione  o un deterioramento significativi e misurabili dei beni elencati dall’art. 452-bis</a:t>
            </a:r>
          </a:p>
          <a:p>
            <a:pPr algn="just" eaLnBrk="1" hangingPunct="1">
              <a:spcAft>
                <a:spcPts val="600"/>
              </a:spcAft>
              <a:buFont typeface="Wingdings" pitchFamily="2" charset="2"/>
              <a:buChar char="Ø"/>
              <a:defRPr/>
            </a:pPr>
            <a:r>
              <a:rPr lang="it-IT" altLang="it-IT" sz="1800" dirty="0" smtClean="0"/>
              <a:t>Per quanto concerne gli effetti giuridici della bonifica, è necessario distinguere:</a:t>
            </a:r>
          </a:p>
          <a:p>
            <a:pPr marL="822325" indent="-285750" eaLnBrk="1" hangingPunct="1">
              <a:spcAft>
                <a:spcPts val="600"/>
              </a:spcAft>
              <a:buFont typeface="Wingdings" pitchFamily="2" charset="2"/>
              <a:buChar char="à"/>
              <a:defRPr/>
            </a:pPr>
            <a:r>
              <a:rPr lang="it-IT" altLang="it-IT" sz="1800" dirty="0" smtClean="0">
                <a:sym typeface="Wingdings" panose="05000000000000000000" pitchFamily="2" charset="2"/>
              </a:rPr>
              <a:t>La bonifica ex art. 257 D. </a:t>
            </a:r>
            <a:r>
              <a:rPr lang="it-IT" altLang="it-IT" sz="1800" dirty="0" err="1" smtClean="0">
                <a:sym typeface="Wingdings" panose="05000000000000000000" pitchFamily="2" charset="2"/>
              </a:rPr>
              <a:t>Lgs</a:t>
            </a:r>
            <a:r>
              <a:rPr lang="it-IT" altLang="it-IT" sz="1800" dirty="0" smtClean="0">
                <a:sym typeface="Wingdings" panose="05000000000000000000" pitchFamily="2" charset="2"/>
              </a:rPr>
              <a:t>. 152/2006 agisce come </a:t>
            </a:r>
            <a:r>
              <a:rPr lang="it-IT" altLang="it-IT" sz="1800" b="1" dirty="0" smtClean="0">
                <a:sym typeface="Wingdings" panose="05000000000000000000" pitchFamily="2" charset="2"/>
              </a:rPr>
              <a:t>causa estintiva SOLO</a:t>
            </a:r>
            <a:r>
              <a:rPr lang="it-IT" altLang="it-IT" sz="1800" dirty="0" smtClean="0">
                <a:sym typeface="Wingdings" panose="05000000000000000000" pitchFamily="2" charset="2"/>
              </a:rPr>
              <a:t> con riferimento a quelle violazioni formali (</a:t>
            </a:r>
            <a:r>
              <a:rPr lang="it-IT" altLang="it-IT" sz="1800" i="1" dirty="0" smtClean="0">
                <a:sym typeface="Wingdings" panose="05000000000000000000" pitchFamily="2" charset="2"/>
              </a:rPr>
              <a:t>in primis </a:t>
            </a:r>
            <a:r>
              <a:rPr lang="it-IT" altLang="it-IT" sz="1800" dirty="0" smtClean="0">
                <a:sym typeface="Wingdings" panose="05000000000000000000" pitchFamily="2" charset="2"/>
              </a:rPr>
              <a:t>il superamento delle soglie di rischio) che non abbiano però cagionato eventi atti a configurare i reati di cui agli artt. 452-bis e 452-quater</a:t>
            </a:r>
          </a:p>
          <a:p>
            <a:pPr marL="822325" indent="-285750" eaLnBrk="1" hangingPunct="1">
              <a:spcAft>
                <a:spcPts val="600"/>
              </a:spcAft>
              <a:buFont typeface="Wingdings" pitchFamily="2" charset="2"/>
              <a:buChar char="à"/>
              <a:defRPr/>
            </a:pPr>
            <a:r>
              <a:rPr lang="it-IT" altLang="it-IT" sz="1800" dirty="0" smtClean="0">
                <a:sym typeface="Wingdings" panose="05000000000000000000" pitchFamily="2" charset="2"/>
              </a:rPr>
              <a:t>In relazioni ai reati ex artt. 452-bis e 452-quater, la bonifica opera </a:t>
            </a:r>
            <a:r>
              <a:rPr lang="it-IT" altLang="it-IT" sz="1800" b="1" dirty="0" smtClean="0">
                <a:sym typeface="Wingdings" panose="05000000000000000000" pitchFamily="2" charset="2"/>
              </a:rPr>
              <a:t>SOLO </a:t>
            </a:r>
            <a:r>
              <a:rPr lang="it-IT" altLang="it-IT" sz="1800" dirty="0" smtClean="0">
                <a:sym typeface="Wingdings" panose="05000000000000000000" pitchFamily="2" charset="2"/>
              </a:rPr>
              <a:t>come </a:t>
            </a:r>
            <a:r>
              <a:rPr lang="it-IT" altLang="it-IT" sz="1800" b="1" dirty="0" smtClean="0">
                <a:sym typeface="Wingdings" panose="05000000000000000000" pitchFamily="2" charset="2"/>
              </a:rPr>
              <a:t>circostanza attenuante</a:t>
            </a:r>
            <a:r>
              <a:rPr lang="it-IT" altLang="it-IT" sz="1800" dirty="0" smtClean="0">
                <a:sym typeface="Wingdings" panose="05000000000000000000" pitchFamily="2" charset="2"/>
              </a:rPr>
              <a:t> </a:t>
            </a:r>
            <a:r>
              <a:rPr lang="it-IT" altLang="it-IT" sz="1800" b="1" dirty="0" smtClean="0">
                <a:sym typeface="Wingdings" panose="05000000000000000000" pitchFamily="2" charset="2"/>
              </a:rPr>
              <a:t>della pena</a:t>
            </a:r>
            <a:endParaRPr lang="it-IT" altLang="it-IT" sz="1800" b="1" dirty="0" smtClean="0"/>
          </a:p>
        </p:txBody>
      </p:sp>
      <p:sp>
        <p:nvSpPr>
          <p:cNvPr id="27651" name="Segnaposto numero diapositiva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400" dirty="0" smtClean="0"/>
          </a:p>
        </p:txBody>
      </p:sp>
    </p:spTree>
    <p:extLst>
      <p:ext uri="{BB962C8B-B14F-4D97-AF65-F5344CB8AC3E}">
        <p14:creationId xmlns:p14="http://schemas.microsoft.com/office/powerpoint/2010/main" val="30241286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323850" y="260350"/>
            <a:ext cx="8229600" cy="6264994"/>
          </a:xfrm>
        </p:spPr>
        <p:txBody>
          <a:bodyPr>
            <a:normAutofit fontScale="92500" lnSpcReduction="10000"/>
          </a:bodyPr>
          <a:lstStyle/>
          <a:p>
            <a:pPr marL="0" indent="0" algn="ctr" eaLnBrk="1" hangingPunct="1">
              <a:spcBef>
                <a:spcPts val="0"/>
              </a:spcBef>
              <a:spcAft>
                <a:spcPts val="0"/>
              </a:spcAft>
              <a:buFontTx/>
              <a:buNone/>
              <a:defRPr/>
            </a:pPr>
            <a:r>
              <a:rPr lang="it-IT" altLang="it-IT" sz="3900" b="1" dirty="0" smtClean="0">
                <a:solidFill>
                  <a:srgbClr val="FF0000"/>
                </a:solidFill>
                <a:effectLst>
                  <a:outerShdw blurRad="38100" dist="38100" dir="2700000" algn="tl">
                    <a:srgbClr val="000000">
                      <a:alpha val="43137"/>
                    </a:srgbClr>
                  </a:outerShdw>
                </a:effectLst>
              </a:rPr>
              <a:t>La responsabilità degli enti da delitto ambientale</a:t>
            </a:r>
          </a:p>
          <a:p>
            <a:pPr algn="just" eaLnBrk="1" hangingPunct="1">
              <a:spcAft>
                <a:spcPts val="600"/>
              </a:spcAft>
              <a:buFont typeface="Wingdings" pitchFamily="2" charset="2"/>
              <a:buChar char="Ø"/>
              <a:defRPr/>
            </a:pPr>
            <a:endParaRPr lang="it-IT" altLang="it-IT" sz="1100" b="1" dirty="0"/>
          </a:p>
          <a:p>
            <a:pPr algn="just" eaLnBrk="1" hangingPunct="1">
              <a:spcAft>
                <a:spcPts val="600"/>
              </a:spcAft>
              <a:buFont typeface="Wingdings" pitchFamily="2" charset="2"/>
              <a:buChar char="Ø"/>
              <a:defRPr/>
            </a:pPr>
            <a:r>
              <a:rPr lang="it-IT" altLang="it-IT" sz="1600" dirty="0" smtClean="0"/>
              <a:t>Il comma ottavo dell’art. 1 della L. 68/2015 interviene sull’art. 25-</a:t>
            </a:r>
            <a:r>
              <a:rPr lang="it-IT" altLang="it-IT" sz="1600" i="1" dirty="0" smtClean="0"/>
              <a:t>undecies</a:t>
            </a:r>
            <a:r>
              <a:rPr lang="it-IT" altLang="it-IT" sz="1600" dirty="0" smtClean="0"/>
              <a:t> del D. </a:t>
            </a:r>
            <a:r>
              <a:rPr lang="it-IT" altLang="it-IT" sz="1600" dirty="0" err="1" smtClean="0"/>
              <a:t>Lgs</a:t>
            </a:r>
            <a:r>
              <a:rPr lang="it-IT" altLang="it-IT" sz="1600" dirty="0" smtClean="0"/>
              <a:t>. 231/2001, </a:t>
            </a:r>
            <a:r>
              <a:rPr lang="it-IT" altLang="it-IT" sz="1600" b="1" dirty="0" smtClean="0"/>
              <a:t>estendendo il catalogo dei reati che costituiscono presupposto della responsabilità amministrativa delle persone giuridiche da reato</a:t>
            </a:r>
          </a:p>
          <a:p>
            <a:pPr algn="just" eaLnBrk="1" hangingPunct="1">
              <a:spcAft>
                <a:spcPts val="600"/>
              </a:spcAft>
              <a:buFont typeface="Wingdings" pitchFamily="2" charset="2"/>
              <a:buChar char="Ø"/>
              <a:defRPr/>
            </a:pPr>
            <a:r>
              <a:rPr lang="it-IT" altLang="it-IT" sz="1600" dirty="0" smtClean="0"/>
              <a:t>Si prevedono, a carico dell’ente, specifiche sanzioni pecuniarie:</a:t>
            </a:r>
          </a:p>
          <a:p>
            <a:pPr marL="715963" indent="-179388" algn="just" eaLnBrk="1" hangingPunct="1">
              <a:buFont typeface="Arial" panose="020B0604020202020204" pitchFamily="34" charset="0"/>
              <a:buChar char="•"/>
              <a:defRPr/>
            </a:pPr>
            <a:r>
              <a:rPr lang="it-IT" altLang="it-IT" sz="1600" dirty="0" smtClean="0"/>
              <a:t>Inquinamento ambientale </a:t>
            </a:r>
            <a:r>
              <a:rPr lang="it-IT" altLang="it-IT" sz="1600" dirty="0" smtClean="0">
                <a:sym typeface="Wingdings" panose="05000000000000000000" pitchFamily="2" charset="2"/>
              </a:rPr>
              <a:t> da 250 a 600 quote</a:t>
            </a:r>
          </a:p>
          <a:p>
            <a:pPr marL="715963" indent="-179388" algn="just" eaLnBrk="1" hangingPunct="1">
              <a:buFont typeface="Arial" panose="020B0604020202020204" pitchFamily="34" charset="0"/>
              <a:buChar char="•"/>
              <a:defRPr/>
            </a:pPr>
            <a:r>
              <a:rPr lang="it-IT" altLang="it-IT" sz="1600" dirty="0" smtClean="0">
                <a:sym typeface="Wingdings" panose="05000000000000000000" pitchFamily="2" charset="2"/>
              </a:rPr>
              <a:t>Disastro ambientale  da 400 a 800 quote</a:t>
            </a:r>
          </a:p>
          <a:p>
            <a:pPr marL="715963" indent="-179388" algn="just" eaLnBrk="1" hangingPunct="1">
              <a:buFont typeface="Arial" panose="020B0604020202020204" pitchFamily="34" charset="0"/>
              <a:buChar char="•"/>
              <a:defRPr/>
            </a:pPr>
            <a:r>
              <a:rPr lang="it-IT" altLang="it-IT" sz="1600" dirty="0" smtClean="0">
                <a:sym typeface="Wingdings" panose="05000000000000000000" pitchFamily="2" charset="2"/>
              </a:rPr>
              <a:t>Inquinamento ambientale e disastro ambientale colposi  da 200 a 500 quote</a:t>
            </a:r>
          </a:p>
          <a:p>
            <a:pPr marL="715963" indent="-179388" algn="just" eaLnBrk="1" hangingPunct="1">
              <a:buFont typeface="Arial" panose="020B0604020202020204" pitchFamily="34" charset="0"/>
              <a:buChar char="•"/>
              <a:defRPr/>
            </a:pPr>
            <a:r>
              <a:rPr lang="it-IT" altLang="it-IT" sz="1600" dirty="0" smtClean="0">
                <a:sym typeface="Wingdings" panose="05000000000000000000" pitchFamily="2" charset="2"/>
              </a:rPr>
              <a:t>Associazione a delinquere (comune e mafiosa) con l’aggravante ambientale  da 300 a 1.000 quote</a:t>
            </a:r>
          </a:p>
          <a:p>
            <a:pPr marL="715963" indent="-179388" algn="just" eaLnBrk="1" hangingPunct="1">
              <a:buFont typeface="Arial" panose="020B0604020202020204" pitchFamily="34" charset="0"/>
              <a:buChar char="•"/>
              <a:defRPr/>
            </a:pPr>
            <a:r>
              <a:rPr lang="it-IT" altLang="it-IT" sz="1600" dirty="0" smtClean="0">
                <a:sym typeface="Wingdings" panose="05000000000000000000" pitchFamily="2" charset="2"/>
              </a:rPr>
              <a:t>Traffico e abbandono di materiale ad alta radioattività  da 250 a 600 quote</a:t>
            </a:r>
            <a:endParaRPr lang="it-IT" altLang="it-IT" sz="1600" dirty="0">
              <a:sym typeface="Wingdings" panose="05000000000000000000" pitchFamily="2" charset="2"/>
            </a:endParaRPr>
          </a:p>
          <a:p>
            <a:pPr marL="715963" indent="-179388" algn="just" eaLnBrk="1" hangingPunct="1">
              <a:buFont typeface="Arial" panose="020B0604020202020204" pitchFamily="34" charset="0"/>
              <a:buChar char="•"/>
              <a:defRPr/>
            </a:pPr>
            <a:endParaRPr lang="it-IT" altLang="it-IT" sz="1600" dirty="0" smtClean="0">
              <a:sym typeface="Wingdings" panose="05000000000000000000" pitchFamily="2" charset="2"/>
            </a:endParaRPr>
          </a:p>
          <a:p>
            <a:pPr algn="just" eaLnBrk="1" hangingPunct="1">
              <a:spcAft>
                <a:spcPts val="600"/>
              </a:spcAft>
              <a:buFont typeface="Wingdings" panose="05000000000000000000" pitchFamily="2" charset="2"/>
              <a:buChar char="Ø"/>
              <a:defRPr/>
            </a:pPr>
            <a:r>
              <a:rPr lang="it-IT" altLang="it-IT" sz="1600" dirty="0" smtClean="0">
                <a:sym typeface="Wingdings" panose="05000000000000000000" pitchFamily="2" charset="2"/>
              </a:rPr>
              <a:t>Con l’inserimento del comma 1-</a:t>
            </a:r>
            <a:r>
              <a:rPr lang="it-IT" altLang="it-IT" sz="1600" i="1" dirty="0" smtClean="0">
                <a:sym typeface="Wingdings" panose="05000000000000000000" pitchFamily="2" charset="2"/>
              </a:rPr>
              <a:t>bis </a:t>
            </a:r>
            <a:r>
              <a:rPr lang="it-IT" altLang="it-IT" sz="1600" dirty="0" smtClean="0">
                <a:sym typeface="Wingdings" panose="05000000000000000000" pitchFamily="2" charset="2"/>
              </a:rPr>
              <a:t>nel menzionato art. 25-</a:t>
            </a:r>
            <a:r>
              <a:rPr lang="it-IT" altLang="it-IT" sz="1600" i="1" dirty="0" smtClean="0">
                <a:sym typeface="Wingdings" panose="05000000000000000000" pitchFamily="2" charset="2"/>
              </a:rPr>
              <a:t>undecies</a:t>
            </a:r>
            <a:r>
              <a:rPr lang="it-IT" altLang="it-IT" sz="1600" dirty="0" smtClean="0">
                <a:sym typeface="Wingdings" panose="05000000000000000000" pitchFamily="2" charset="2"/>
              </a:rPr>
              <a:t>, si specifica, in caso di condanna per il delitto di </a:t>
            </a:r>
            <a:r>
              <a:rPr lang="it-IT" altLang="it-IT" sz="1600" b="1" dirty="0" smtClean="0">
                <a:sym typeface="Wingdings" panose="05000000000000000000" pitchFamily="2" charset="2"/>
              </a:rPr>
              <a:t>inquinamento ambientale</a:t>
            </a:r>
            <a:r>
              <a:rPr lang="it-IT" altLang="it-IT" sz="1600" dirty="0" smtClean="0">
                <a:sym typeface="Wingdings" panose="05000000000000000000" pitchFamily="2" charset="2"/>
              </a:rPr>
              <a:t> e di </a:t>
            </a:r>
            <a:r>
              <a:rPr lang="it-IT" altLang="it-IT" sz="1600" b="1" dirty="0" smtClean="0">
                <a:sym typeface="Wingdings" panose="05000000000000000000" pitchFamily="2" charset="2"/>
              </a:rPr>
              <a:t>disastro ambientale</a:t>
            </a:r>
            <a:r>
              <a:rPr lang="it-IT" altLang="it-IT" sz="1600" dirty="0" smtClean="0">
                <a:sym typeface="Wingdings" panose="05000000000000000000" pitchFamily="2" charset="2"/>
              </a:rPr>
              <a:t>, l’applicazione delle sanzioni </a:t>
            </a:r>
            <a:r>
              <a:rPr lang="it-IT" altLang="it-IT" sz="1600" dirty="0" err="1" smtClean="0">
                <a:sym typeface="Wingdings" panose="05000000000000000000" pitchFamily="2" charset="2"/>
              </a:rPr>
              <a:t>interdittive</a:t>
            </a:r>
            <a:r>
              <a:rPr lang="it-IT" altLang="it-IT" sz="1600" dirty="0" smtClean="0">
                <a:sym typeface="Wingdings" panose="05000000000000000000" pitchFamily="2" charset="2"/>
              </a:rPr>
              <a:t> per l’ente previste dall’art. 9 del D. </a:t>
            </a:r>
            <a:r>
              <a:rPr lang="it-IT" altLang="it-IT" sz="1600" dirty="0" err="1" smtClean="0">
                <a:sym typeface="Wingdings" panose="05000000000000000000" pitchFamily="2" charset="2"/>
              </a:rPr>
              <a:t>Lgs</a:t>
            </a:r>
            <a:r>
              <a:rPr lang="it-IT" altLang="it-IT" sz="1600" dirty="0" smtClean="0">
                <a:sym typeface="Wingdings" panose="05000000000000000000" pitchFamily="2" charset="2"/>
              </a:rPr>
              <a:t>. 231/2001 (interdizione dall’esercizio delle attività; sospensione o revoca di autorizzazioni, licenze o concessioni; divieto  di contrattare con la PA; esclusione da agevolazioni, finanziamenti, contributi o sussidi ed eventuale revoca di quelli già concessi; divieto di pubblicizzare beni o servizi)</a:t>
            </a:r>
          </a:p>
          <a:p>
            <a:pPr algn="just" eaLnBrk="1" hangingPunct="1">
              <a:spcAft>
                <a:spcPts val="600"/>
              </a:spcAft>
              <a:buFont typeface="Wingdings" panose="05000000000000000000" pitchFamily="2" charset="2"/>
              <a:buChar char="Ø"/>
              <a:defRPr/>
            </a:pPr>
            <a:r>
              <a:rPr lang="it-IT" altLang="it-IT" sz="1600" dirty="0" smtClean="0">
                <a:sym typeface="Wingdings" panose="05000000000000000000" pitchFamily="2" charset="2"/>
              </a:rPr>
              <a:t>La medesima disposizione impone che, nel caso di </a:t>
            </a:r>
            <a:r>
              <a:rPr lang="it-IT" altLang="it-IT" sz="1600" b="1" dirty="0" smtClean="0">
                <a:sym typeface="Wingdings" panose="05000000000000000000" pitchFamily="2" charset="2"/>
              </a:rPr>
              <a:t>inquinamento ambientale</a:t>
            </a:r>
            <a:r>
              <a:rPr lang="it-IT" altLang="it-IT" sz="1600" dirty="0" smtClean="0">
                <a:sym typeface="Wingdings" panose="05000000000000000000" pitchFamily="2" charset="2"/>
              </a:rPr>
              <a:t>, la durata di tali misure non sia superiore ad un anno</a:t>
            </a:r>
            <a:endParaRPr lang="it-IT" altLang="it-IT" sz="1600" dirty="0" smtClean="0"/>
          </a:p>
          <a:p>
            <a:pPr marL="715963" indent="-179388" algn="just" eaLnBrk="1" hangingPunct="1">
              <a:buFont typeface="Arial" panose="020B0604020202020204" pitchFamily="34" charset="0"/>
              <a:buChar char="•"/>
              <a:defRPr/>
            </a:pPr>
            <a:endParaRPr lang="it-IT" altLang="it-IT" sz="1600" dirty="0">
              <a:sym typeface="Wingdings" panose="05000000000000000000" pitchFamily="2" charset="2"/>
            </a:endParaRPr>
          </a:p>
        </p:txBody>
      </p:sp>
      <p:sp>
        <p:nvSpPr>
          <p:cNvPr id="28675" name="Segnaposto numero diapositiva 1"/>
          <p:cNvSpPr>
            <a:spLocks noGrp="1"/>
          </p:cNvSpPr>
          <p:nvPr>
            <p:ph type="sldNum" sz="quarter" idx="12"/>
          </p:nvPr>
        </p:nvSpPr>
        <p:spPr>
          <a:xfrm>
            <a:off x="6588125" y="6381750"/>
            <a:ext cx="2133600" cy="4762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400" dirty="0" smtClean="0"/>
          </a:p>
          <a:p>
            <a:pPr eaLnBrk="1" hangingPunct="1">
              <a:spcBef>
                <a:spcPct val="0"/>
              </a:spcBef>
              <a:buFontTx/>
              <a:buNone/>
            </a:pPr>
            <a:endParaRPr lang="it-IT" altLang="it-IT" sz="1400" dirty="0" smtClean="0"/>
          </a:p>
        </p:txBody>
      </p:sp>
    </p:spTree>
    <p:extLst>
      <p:ext uri="{BB962C8B-B14F-4D97-AF65-F5344CB8AC3E}">
        <p14:creationId xmlns:p14="http://schemas.microsoft.com/office/powerpoint/2010/main" val="2786889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323850" y="260350"/>
            <a:ext cx="8229600" cy="6192838"/>
          </a:xfrm>
        </p:spPr>
        <p:txBody>
          <a:bodyPr/>
          <a:lstStyle/>
          <a:p>
            <a:pPr algn="ctr" eaLnBrk="1" hangingPunct="1">
              <a:buFontTx/>
              <a:buNone/>
              <a:defRPr/>
            </a:pPr>
            <a:r>
              <a:rPr lang="it-IT" altLang="it-IT" sz="3600" b="1" dirty="0" smtClean="0">
                <a:solidFill>
                  <a:srgbClr val="FF0000"/>
                </a:solidFill>
                <a:effectLst>
                  <a:outerShdw blurRad="38100" dist="38100" dir="2700000" algn="tl">
                    <a:srgbClr val="000000">
                      <a:alpha val="43137"/>
                    </a:srgbClr>
                  </a:outerShdw>
                </a:effectLst>
              </a:rPr>
              <a:t>La </a:t>
            </a:r>
            <a:r>
              <a:rPr lang="it-IT" altLang="it-IT" sz="3600" b="1" dirty="0" smtClean="0">
                <a:solidFill>
                  <a:srgbClr val="FF0000"/>
                </a:solidFill>
                <a:effectLst>
                  <a:outerShdw blurRad="38100" dist="38100" dir="2700000" algn="tl">
                    <a:srgbClr val="000000">
                      <a:alpha val="43137"/>
                    </a:srgbClr>
                  </a:outerShdw>
                </a:effectLst>
              </a:rPr>
              <a:t>prescrizione </a:t>
            </a:r>
            <a:r>
              <a:rPr lang="it-IT" altLang="it-IT" sz="3600" b="1" dirty="0" smtClean="0">
                <a:solidFill>
                  <a:srgbClr val="FF0000"/>
                </a:solidFill>
                <a:effectLst>
                  <a:outerShdw blurRad="38100" dist="38100" dir="2700000" algn="tl">
                    <a:srgbClr val="000000">
                      <a:alpha val="43137"/>
                    </a:srgbClr>
                  </a:outerShdw>
                </a:effectLst>
              </a:rPr>
              <a:t>in tema di «</a:t>
            </a:r>
            <a:r>
              <a:rPr lang="it-IT" altLang="it-IT" sz="3600" b="1" dirty="0" err="1" smtClean="0">
                <a:solidFill>
                  <a:srgbClr val="FF0000"/>
                </a:solidFill>
                <a:effectLst>
                  <a:outerShdw blurRad="38100" dist="38100" dir="2700000" algn="tl">
                    <a:srgbClr val="000000">
                      <a:alpha val="43137"/>
                    </a:srgbClr>
                  </a:outerShdw>
                </a:effectLst>
              </a:rPr>
              <a:t>ecoreati</a:t>
            </a:r>
            <a:r>
              <a:rPr lang="it-IT" altLang="it-IT" sz="3600" b="1" dirty="0" smtClean="0">
                <a:solidFill>
                  <a:srgbClr val="FF0000"/>
                </a:solidFill>
                <a:effectLst>
                  <a:outerShdw blurRad="38100" dist="38100" dir="2700000" algn="tl">
                    <a:srgbClr val="000000">
                      <a:alpha val="43137"/>
                    </a:srgbClr>
                  </a:outerShdw>
                </a:effectLst>
              </a:rPr>
              <a:t>»</a:t>
            </a:r>
          </a:p>
          <a:p>
            <a:pPr eaLnBrk="1" hangingPunct="1">
              <a:buFont typeface="Wingdings" pitchFamily="2" charset="2"/>
              <a:buChar char="Ø"/>
              <a:defRPr/>
            </a:pPr>
            <a:endParaRPr lang="it-IT" altLang="it-IT" sz="1400" b="1" dirty="0"/>
          </a:p>
          <a:p>
            <a:pPr algn="just" eaLnBrk="1" hangingPunct="1">
              <a:buFont typeface="Wingdings" pitchFamily="2" charset="2"/>
              <a:buChar char="Ø"/>
              <a:defRPr/>
            </a:pPr>
            <a:r>
              <a:rPr lang="it-IT" altLang="it-IT" sz="1600" dirty="0" smtClean="0"/>
              <a:t>Qual è il momento esatto nel quale possono dirsi integrati gli specifici eventi che qualificano i delitti </a:t>
            </a:r>
            <a:r>
              <a:rPr lang="it-IT" altLang="it-IT" sz="1600" dirty="0"/>
              <a:t>d</a:t>
            </a:r>
            <a:r>
              <a:rPr lang="it-IT" altLang="it-IT" sz="1600" dirty="0" smtClean="0"/>
              <a:t>el nuovo catalogo, in particolare nell’ipotesi in cui questi vengano compiuti con condotte progressive e stratificate?</a:t>
            </a:r>
          </a:p>
          <a:p>
            <a:pPr algn="just" eaLnBrk="1" hangingPunct="1">
              <a:buFont typeface="Wingdings" pitchFamily="2" charset="2"/>
              <a:buChar char="Ø"/>
              <a:defRPr/>
            </a:pPr>
            <a:endParaRPr lang="it-IT" altLang="it-IT" sz="1600" dirty="0" smtClean="0"/>
          </a:p>
          <a:p>
            <a:pPr marL="715963" indent="-357188" algn="just" eaLnBrk="1" hangingPunct="1">
              <a:buFont typeface="Arial" panose="020B0604020202020204" pitchFamily="34" charset="0"/>
              <a:buChar char="•"/>
              <a:defRPr/>
            </a:pPr>
            <a:r>
              <a:rPr lang="it-IT" altLang="it-IT" sz="1600" dirty="0" smtClean="0"/>
              <a:t>La Corte di Cassazione, con la sentenza n° 7941/2014, ha stabilito che, con riferimento all’ipotesi di cui all’art. 434 co 2 c.p., il momento di consumazione del reato coincide con l’evento tipico della fattispecie e quindi con il verificarsi del disastro. Ne consegue che non rilevano, ai fini dell’individuazione del </a:t>
            </a:r>
            <a:r>
              <a:rPr lang="it-IT" altLang="it-IT" sz="1600" i="1" dirty="0" err="1" smtClean="0"/>
              <a:t>dies</a:t>
            </a:r>
            <a:r>
              <a:rPr lang="it-IT" altLang="it-IT" sz="1600" i="1" dirty="0" smtClean="0"/>
              <a:t> a quo</a:t>
            </a:r>
            <a:r>
              <a:rPr lang="it-IT" altLang="it-IT" sz="1600" dirty="0" smtClean="0"/>
              <a:t> per la decorrenza del termine di prescrizione, eventuali successivi decessi o lesioni pur riconducibili al disastro. </a:t>
            </a:r>
          </a:p>
          <a:p>
            <a:pPr marL="715963" indent="-357188" eaLnBrk="1" hangingPunct="1">
              <a:spcBef>
                <a:spcPts val="0"/>
              </a:spcBef>
              <a:buFont typeface="Arial" panose="020B0604020202020204" pitchFamily="34" charset="0"/>
              <a:buChar char="•"/>
              <a:defRPr/>
            </a:pPr>
            <a:endParaRPr lang="it-IT" altLang="it-IT" sz="1600" b="1" dirty="0" smtClean="0"/>
          </a:p>
          <a:p>
            <a:pPr marL="715963" indent="-357188" algn="just" eaLnBrk="1" hangingPunct="1">
              <a:spcAft>
                <a:spcPts val="600"/>
              </a:spcAft>
              <a:buFont typeface="Arial" panose="020B0604020202020204" pitchFamily="34" charset="0"/>
              <a:buChar char="•"/>
              <a:defRPr/>
            </a:pPr>
            <a:r>
              <a:rPr lang="it-IT" altLang="it-IT" sz="1600" dirty="0" smtClean="0"/>
              <a:t>La nuova normativa (art 1, co 6 L. 68/2015) opera un inasprimento della disciplina della </a:t>
            </a:r>
            <a:r>
              <a:rPr lang="it-IT" altLang="it-IT" sz="1600" b="1" dirty="0" smtClean="0"/>
              <a:t>prescrizione</a:t>
            </a:r>
            <a:r>
              <a:rPr lang="it-IT" altLang="it-IT" sz="1600" dirty="0" smtClean="0"/>
              <a:t> dei nuovi delitti, </a:t>
            </a:r>
            <a:r>
              <a:rPr lang="it-IT" altLang="it-IT" sz="1600" b="1" dirty="0" smtClean="0"/>
              <a:t>i cui termini vengono raddoppiati</a:t>
            </a:r>
            <a:r>
              <a:rPr lang="it-IT" altLang="it-IT" sz="1600" dirty="0" smtClean="0"/>
              <a:t>, rispetto a quelli ordinari previsti dall’art.  157. co 6 c.p.</a:t>
            </a:r>
          </a:p>
          <a:p>
            <a:pPr marL="358775" indent="0" algn="just" eaLnBrk="1" hangingPunct="1">
              <a:spcBef>
                <a:spcPts val="0"/>
              </a:spcBef>
              <a:spcAft>
                <a:spcPts val="0"/>
              </a:spcAft>
              <a:buFontTx/>
              <a:buNone/>
              <a:defRPr/>
            </a:pPr>
            <a:endParaRPr lang="it-IT" altLang="it-IT" sz="1600" dirty="0" smtClean="0"/>
          </a:p>
          <a:p>
            <a:pPr marL="715963" indent="-357188" algn="just" eaLnBrk="1" hangingPunct="1">
              <a:buFont typeface="Arial" panose="020B0604020202020204" pitchFamily="34" charset="0"/>
              <a:buChar char="•"/>
              <a:defRPr/>
            </a:pPr>
            <a:r>
              <a:rPr lang="it-IT" altLang="it-IT" sz="1600" dirty="0" smtClean="0"/>
              <a:t>L’allungamento pensato dalla nuova normativa cerca di rispondere ai problemi generati dai nuovi delitti di disastro ambientale e inquinamento ambientale in relazione all’individuazione del</a:t>
            </a:r>
            <a:r>
              <a:rPr lang="it-IT" altLang="it-IT" sz="1600" i="1" dirty="0" smtClean="0"/>
              <a:t> </a:t>
            </a:r>
            <a:r>
              <a:rPr lang="it-IT" altLang="it-IT" sz="1600" i="1" dirty="0" err="1" smtClean="0"/>
              <a:t>tempus</a:t>
            </a:r>
            <a:r>
              <a:rPr lang="it-IT" altLang="it-IT" sz="1600" i="1" dirty="0" smtClean="0"/>
              <a:t> </a:t>
            </a:r>
            <a:r>
              <a:rPr lang="it-IT" altLang="it-IT" sz="1600" i="1" dirty="0" err="1" smtClean="0"/>
              <a:t>commissi</a:t>
            </a:r>
            <a:r>
              <a:rPr lang="it-IT" altLang="it-IT" sz="1600" i="1" dirty="0" smtClean="0"/>
              <a:t> </a:t>
            </a:r>
            <a:r>
              <a:rPr lang="it-IT" altLang="it-IT" sz="1600" i="1" dirty="0" err="1" smtClean="0"/>
              <a:t>delicti</a:t>
            </a:r>
            <a:r>
              <a:rPr lang="it-IT" altLang="it-IT" sz="1600" i="1" dirty="0" smtClean="0"/>
              <a:t>, </a:t>
            </a:r>
            <a:r>
              <a:rPr lang="it-IT" altLang="it-IT" sz="1600" dirty="0" smtClean="0"/>
              <a:t>tenuto conto del fatto che, in queste tipologie di reati, il loro perfezionamento potrebbe verificarsi a distanza di tempo rispetto all’ultima condotta di materiale immissione di sostanze o comunque di fisica alterazione o manomissione dell’assetto preesistente</a:t>
            </a:r>
            <a:endParaRPr lang="it-IT" altLang="it-IT" sz="1600" i="1" dirty="0" smtClean="0"/>
          </a:p>
        </p:txBody>
      </p:sp>
      <p:sp>
        <p:nvSpPr>
          <p:cNvPr id="29699" name="Segnaposto numero diapositiva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400" dirty="0" smtClean="0"/>
          </a:p>
        </p:txBody>
      </p:sp>
    </p:spTree>
    <p:extLst>
      <p:ext uri="{BB962C8B-B14F-4D97-AF65-F5344CB8AC3E}">
        <p14:creationId xmlns:p14="http://schemas.microsoft.com/office/powerpoint/2010/main" val="39506020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323850" y="260350"/>
            <a:ext cx="8229600" cy="6048375"/>
          </a:xfrm>
        </p:spPr>
        <p:txBody>
          <a:bodyPr>
            <a:normAutofit lnSpcReduction="10000"/>
          </a:bodyPr>
          <a:lstStyle/>
          <a:p>
            <a:pPr algn="ctr" eaLnBrk="1" hangingPunct="1">
              <a:buFontTx/>
              <a:buNone/>
              <a:defRPr/>
            </a:pPr>
            <a:r>
              <a:rPr lang="it-IT" altLang="it-IT" sz="3600" b="1" dirty="0" smtClean="0">
                <a:solidFill>
                  <a:srgbClr val="FF0000"/>
                </a:solidFill>
                <a:effectLst>
                  <a:outerShdw blurRad="38100" dist="38100" dir="2700000" algn="tl">
                    <a:srgbClr val="000000">
                      <a:alpha val="43137"/>
                    </a:srgbClr>
                  </a:outerShdw>
                </a:effectLst>
              </a:rPr>
              <a:t>Disposizioni residuali</a:t>
            </a:r>
          </a:p>
          <a:p>
            <a:pPr algn="just" eaLnBrk="1" hangingPunct="1">
              <a:buFont typeface="Wingdings" panose="05000000000000000000" pitchFamily="2" charset="2"/>
              <a:buChar char="Ø"/>
              <a:defRPr/>
            </a:pPr>
            <a:r>
              <a:rPr lang="it-IT" altLang="it-IT" sz="1600" dirty="0" smtClean="0"/>
              <a:t>La nuova normativa amplia il novero dei delitti oggetto dell’art. 32-quater c.p. , concernente i casi nei quali alla condanna consegue </a:t>
            </a:r>
            <a:r>
              <a:rPr lang="it-IT" altLang="it-IT" sz="1600" b="1" dirty="0" smtClean="0"/>
              <a:t>l’incapacità a contrarre con la PA</a:t>
            </a:r>
            <a:r>
              <a:rPr lang="it-IT" altLang="it-IT" sz="1600" dirty="0" smtClean="0"/>
              <a:t>. Tale disposizione è ora applicabile anche a delitti di:</a:t>
            </a:r>
          </a:p>
          <a:p>
            <a:pPr marL="715963" indent="-357188" eaLnBrk="1" hangingPunct="1">
              <a:buFontTx/>
              <a:buChar char="-"/>
              <a:defRPr/>
            </a:pPr>
            <a:r>
              <a:rPr lang="it-IT" altLang="it-IT" sz="1600" dirty="0" smtClean="0"/>
              <a:t>Inquinamento ambientale</a:t>
            </a:r>
          </a:p>
          <a:p>
            <a:pPr marL="715963" indent="-357188" eaLnBrk="1" hangingPunct="1">
              <a:buFontTx/>
              <a:buChar char="-"/>
              <a:defRPr/>
            </a:pPr>
            <a:r>
              <a:rPr lang="it-IT" altLang="it-IT" sz="1600" dirty="0" smtClean="0"/>
              <a:t>Disastro ambientale</a:t>
            </a:r>
          </a:p>
          <a:p>
            <a:pPr marL="715963" indent="-357188" eaLnBrk="1" hangingPunct="1">
              <a:buFontTx/>
              <a:buChar char="-"/>
              <a:defRPr/>
            </a:pPr>
            <a:r>
              <a:rPr lang="it-IT" altLang="it-IT" sz="1600" dirty="0" smtClean="0"/>
              <a:t>Traffico e abbandono di materiale ad alta radioattività</a:t>
            </a:r>
          </a:p>
          <a:p>
            <a:pPr marL="715963" indent="-357188" eaLnBrk="1" hangingPunct="1">
              <a:buFontTx/>
              <a:buChar char="-"/>
              <a:defRPr/>
            </a:pPr>
            <a:r>
              <a:rPr lang="it-IT" altLang="it-IT" sz="1600" dirty="0" smtClean="0"/>
              <a:t>Impedimento del controllo</a:t>
            </a:r>
          </a:p>
          <a:p>
            <a:pPr marL="715963" indent="-357188" eaLnBrk="1" hangingPunct="1">
              <a:buFontTx/>
              <a:buChar char="-"/>
              <a:defRPr/>
            </a:pPr>
            <a:r>
              <a:rPr lang="it-IT" altLang="it-IT" sz="1600" dirty="0" smtClean="0"/>
              <a:t>Attività organizzate per il traffico illecito di rifiuti</a:t>
            </a:r>
            <a:endParaRPr lang="it-IT" altLang="it-IT" sz="1600" dirty="0"/>
          </a:p>
          <a:p>
            <a:pPr marL="715963" indent="-357188" eaLnBrk="1" hangingPunct="1">
              <a:buFontTx/>
              <a:buChar char="-"/>
              <a:defRPr/>
            </a:pPr>
            <a:endParaRPr lang="it-IT" altLang="it-IT" sz="1600" dirty="0" smtClean="0"/>
          </a:p>
          <a:p>
            <a:pPr algn="just" eaLnBrk="1" hangingPunct="1">
              <a:buFont typeface="Wingdings" panose="05000000000000000000" pitchFamily="2" charset="2"/>
              <a:buChar char="Ø"/>
              <a:defRPr/>
            </a:pPr>
            <a:r>
              <a:rPr lang="it-IT" altLang="it-IT" sz="1600" dirty="0" smtClean="0"/>
              <a:t>Viene introdotto in capo al PM il dovere di dare comunicazione al Procuratore Nazionale </a:t>
            </a:r>
            <a:r>
              <a:rPr lang="it-IT" altLang="it-IT" sz="1600" dirty="0"/>
              <a:t>A</a:t>
            </a:r>
            <a:r>
              <a:rPr lang="it-IT" altLang="it-IT" sz="1600" dirty="0" smtClean="0"/>
              <a:t>ntimafia dell’avvio delle indagini su ipotesi di </a:t>
            </a:r>
            <a:r>
              <a:rPr lang="it-IT" altLang="it-IT" sz="1600" u="sng" dirty="0" smtClean="0"/>
              <a:t>inquinamento ambientale</a:t>
            </a:r>
            <a:r>
              <a:rPr lang="it-IT" altLang="it-IT" sz="1600" dirty="0" smtClean="0"/>
              <a:t>, </a:t>
            </a:r>
            <a:r>
              <a:rPr lang="it-IT" altLang="it-IT" sz="1600" u="sng" dirty="0" smtClean="0"/>
              <a:t>disastro ambientale</a:t>
            </a:r>
            <a:r>
              <a:rPr lang="it-IT" altLang="it-IT" sz="1600" dirty="0" smtClean="0"/>
              <a:t>, </a:t>
            </a:r>
            <a:r>
              <a:rPr lang="it-IT" altLang="it-IT" sz="1600" u="sng" dirty="0" smtClean="0"/>
              <a:t>traffico e abbandono di materiale di alta radioattività</a:t>
            </a:r>
            <a:r>
              <a:rPr lang="it-IT" altLang="it-IT" sz="1600" dirty="0" smtClean="0"/>
              <a:t>, attività organizzate per il traffico di rifiuti. Il Procuratore della Repubblica è tenuto a dare notizia dell’avvio delle indagini sui reati ambientali anche all’Agenzia delle Entrate ai fini dei necessari accertamenti</a:t>
            </a:r>
          </a:p>
          <a:p>
            <a:pPr algn="just" eaLnBrk="1" hangingPunct="1">
              <a:buFont typeface="Wingdings" panose="05000000000000000000" pitchFamily="2" charset="2"/>
              <a:buChar char="Ø"/>
              <a:defRPr/>
            </a:pPr>
            <a:endParaRPr lang="it-IT" altLang="it-IT" sz="1600" dirty="0"/>
          </a:p>
          <a:p>
            <a:pPr algn="just" eaLnBrk="1" hangingPunct="1">
              <a:buFont typeface="Wingdings" panose="05000000000000000000" pitchFamily="2" charset="2"/>
              <a:buChar char="Ø"/>
              <a:defRPr/>
            </a:pPr>
            <a:r>
              <a:rPr lang="it-IT" altLang="it-IT" sz="1600" dirty="0" smtClean="0"/>
              <a:t>Viene resa più severa la </a:t>
            </a:r>
            <a:r>
              <a:rPr lang="it-IT" altLang="it-IT" sz="1600" i="1" dirty="0" smtClean="0"/>
              <a:t>«Disciplina dei reati relativi all’applicazione in Italia della convenzione sul commercio  internazionale delle specie animali e vegetali in via di estinzione, firmata a </a:t>
            </a:r>
            <a:r>
              <a:rPr lang="it-IT" altLang="it-IT" sz="1600" i="1" dirty="0" err="1" smtClean="0"/>
              <a:t>Washingotn</a:t>
            </a:r>
            <a:r>
              <a:rPr lang="it-IT" altLang="it-IT" sz="1600" i="1" dirty="0" smtClean="0"/>
              <a:t> il 3 marzo 1973, ci </a:t>
            </a:r>
            <a:r>
              <a:rPr lang="it-IT" altLang="it-IT" sz="1600" i="1" dirty="0" err="1" smtClean="0"/>
              <a:t>cio</a:t>
            </a:r>
            <a:r>
              <a:rPr lang="it-IT" altLang="it-IT" sz="1600" i="1" dirty="0" smtClean="0"/>
              <a:t> alla legge 19 dicembre 1975, n. 874, e del regolamento (CEE) n. 3626/82, e successive modificazioni, nonché norme per la commercializzazione e la detenzione di esemplari vivi di mammiferi e rettili che possono costituire pericolo per la salute e l’incolumità pubblica»</a:t>
            </a:r>
            <a:endParaRPr lang="it-IT" altLang="it-IT" sz="1600" dirty="0"/>
          </a:p>
        </p:txBody>
      </p:sp>
      <p:sp>
        <p:nvSpPr>
          <p:cNvPr id="31747" name="Segnaposto numero diapositiva 1"/>
          <p:cNvSpPr>
            <a:spLocks noGrp="1"/>
          </p:cNvSpPr>
          <p:nvPr>
            <p:ph type="sldNum" sz="quarter" idx="12"/>
          </p:nvPr>
        </p:nvSpPr>
        <p:spPr>
          <a:xfrm>
            <a:off x="6588125" y="6381750"/>
            <a:ext cx="2133600" cy="4762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400" dirty="0" smtClean="0"/>
          </a:p>
        </p:txBody>
      </p:sp>
    </p:spTree>
    <p:extLst>
      <p:ext uri="{BB962C8B-B14F-4D97-AF65-F5344CB8AC3E}">
        <p14:creationId xmlns:p14="http://schemas.microsoft.com/office/powerpoint/2010/main" val="29303004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323528" y="2564904"/>
            <a:ext cx="8579296" cy="1498178"/>
          </a:xfrm>
        </p:spPr>
        <p:txBody>
          <a:bodyPr>
            <a:normAutofit/>
          </a:bodyPr>
          <a:lstStyle/>
          <a:p>
            <a:pPr eaLnBrk="1" hangingPunct="1">
              <a:defRPr/>
            </a:pPr>
            <a:r>
              <a:rPr lang="it-IT" sz="4000" b="1" dirty="0" smtClean="0">
                <a:solidFill>
                  <a:srgbClr val="FF0000"/>
                </a:solidFill>
                <a:effectLst>
                  <a:outerShdw blurRad="38100" dist="38100" dir="2700000" algn="tl">
                    <a:srgbClr val="000000">
                      <a:alpha val="43137"/>
                    </a:srgbClr>
                  </a:outerShdw>
                </a:effectLst>
              </a:rPr>
              <a:t>Altri delitti</a:t>
            </a:r>
          </a:p>
        </p:txBody>
      </p:sp>
      <p:sp>
        <p:nvSpPr>
          <p:cNvPr id="32771" name="Rectangle 3"/>
          <p:cNvSpPr>
            <a:spLocks noGrp="1" noChangeArrowheads="1"/>
          </p:cNvSpPr>
          <p:nvPr>
            <p:ph type="body" idx="1"/>
          </p:nvPr>
        </p:nvSpPr>
        <p:spPr/>
        <p:txBody>
          <a:bodyPr>
            <a:normAutofit/>
          </a:bodyPr>
          <a:lstStyle/>
          <a:p>
            <a:pPr algn="just" eaLnBrk="1" hangingPunct="1"/>
            <a:endParaRPr lang="it-IT" altLang="it-IT" sz="3600" dirty="0" smtClean="0"/>
          </a:p>
        </p:txBody>
      </p:sp>
    </p:spTree>
    <p:extLst>
      <p:ext uri="{BB962C8B-B14F-4D97-AF65-F5344CB8AC3E}">
        <p14:creationId xmlns:p14="http://schemas.microsoft.com/office/powerpoint/2010/main" val="1543371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251520" y="260648"/>
            <a:ext cx="8579296" cy="1498178"/>
          </a:xfrm>
        </p:spPr>
        <p:txBody>
          <a:bodyPr>
            <a:normAutofit/>
          </a:bodyPr>
          <a:lstStyle/>
          <a:p>
            <a:pPr eaLnBrk="1" hangingPunct="1">
              <a:defRPr/>
            </a:pPr>
            <a:r>
              <a:rPr lang="it-IT" sz="3600" b="1" dirty="0" smtClean="0">
                <a:solidFill>
                  <a:srgbClr val="FF0000"/>
                </a:solidFill>
                <a:effectLst>
                  <a:outerShdw blurRad="38100" dist="38100" dir="2700000" algn="tl">
                    <a:srgbClr val="000000">
                      <a:alpha val="43137"/>
                    </a:srgbClr>
                  </a:outerShdw>
                </a:effectLst>
              </a:rPr>
              <a:t>art. 258 d.lgs. 152/06: violazioni di obblighi in materia di formulari</a:t>
            </a:r>
          </a:p>
        </p:txBody>
      </p:sp>
      <p:sp>
        <p:nvSpPr>
          <p:cNvPr id="32771" name="Rectangle 3"/>
          <p:cNvSpPr>
            <a:spLocks noGrp="1" noChangeArrowheads="1"/>
          </p:cNvSpPr>
          <p:nvPr>
            <p:ph type="body" idx="1"/>
          </p:nvPr>
        </p:nvSpPr>
        <p:spPr/>
        <p:txBody>
          <a:bodyPr/>
          <a:lstStyle/>
          <a:p>
            <a:pPr algn="just" eaLnBrk="1" hangingPunct="1"/>
            <a:endParaRPr lang="it-IT" altLang="it-IT" dirty="0" smtClean="0"/>
          </a:p>
          <a:p>
            <a:pPr algn="just" eaLnBrk="1" hangingPunct="1"/>
            <a:r>
              <a:rPr lang="it-IT" altLang="it-IT" dirty="0" smtClean="0"/>
              <a:t>Ogni rifiuto deve essere trasportato con un </a:t>
            </a:r>
            <a:r>
              <a:rPr lang="it-IT" altLang="it-IT" b="1" dirty="0" smtClean="0"/>
              <a:t>formulario</a:t>
            </a:r>
            <a:r>
              <a:rPr lang="it-IT" altLang="it-IT" dirty="0" smtClean="0"/>
              <a:t>. Chi falsifica il certificato di analisi dei rifiuti che accompagna il formulario è punito con la pena prevista dall’</a:t>
            </a:r>
            <a:r>
              <a:rPr lang="it-IT" altLang="it-IT" b="1" dirty="0" smtClean="0"/>
              <a:t>art. 483 c.p. </a:t>
            </a:r>
            <a:r>
              <a:rPr lang="it-IT" altLang="it-IT" dirty="0" smtClean="0"/>
              <a:t>(falsità ideologica commessa da privato in atto pubblico) </a:t>
            </a:r>
          </a:p>
        </p:txBody>
      </p:sp>
    </p:spTree>
    <p:extLst>
      <p:ext uri="{BB962C8B-B14F-4D97-AF65-F5344CB8AC3E}">
        <p14:creationId xmlns:p14="http://schemas.microsoft.com/office/powerpoint/2010/main" val="20001061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a:bodyPr>
          <a:lstStyle/>
          <a:p>
            <a:pPr eaLnBrk="1" hangingPunct="1">
              <a:defRPr/>
            </a:pPr>
            <a:r>
              <a:rPr lang="it-IT" sz="3200" b="1" dirty="0" smtClean="0">
                <a:solidFill>
                  <a:srgbClr val="FF0000"/>
                </a:solidFill>
                <a:effectLst>
                  <a:outerShdw blurRad="38100" dist="38100" dir="2700000" algn="tl">
                    <a:srgbClr val="000000">
                      <a:alpha val="43137"/>
                    </a:srgbClr>
                  </a:outerShdw>
                </a:effectLst>
              </a:rPr>
              <a:t>I DELITTI </a:t>
            </a:r>
            <a:r>
              <a:rPr lang="it-IT" sz="3600" b="1" dirty="0" smtClean="0">
                <a:solidFill>
                  <a:srgbClr val="FF0000"/>
                </a:solidFill>
                <a:effectLst>
                  <a:outerShdw blurRad="38100" dist="38100" dir="2700000" algn="tl">
                    <a:srgbClr val="000000">
                      <a:alpha val="43137"/>
                    </a:srgbClr>
                  </a:outerShdw>
                </a:effectLst>
              </a:rPr>
              <a:t>IN</a:t>
            </a:r>
            <a:r>
              <a:rPr lang="it-IT" sz="3200" b="1" dirty="0" smtClean="0">
                <a:solidFill>
                  <a:srgbClr val="FF0000"/>
                </a:solidFill>
                <a:effectLst>
                  <a:outerShdw blurRad="38100" dist="38100" dir="2700000" algn="tl">
                    <a:srgbClr val="000000">
                      <a:alpha val="43137"/>
                    </a:srgbClr>
                  </a:outerShdw>
                </a:effectLst>
              </a:rPr>
              <a:t> MATERIA AMBIENTALE</a:t>
            </a:r>
          </a:p>
        </p:txBody>
      </p:sp>
      <p:sp>
        <p:nvSpPr>
          <p:cNvPr id="44035" name="Rectangle 3"/>
          <p:cNvSpPr>
            <a:spLocks noGrp="1" noChangeArrowheads="1"/>
          </p:cNvSpPr>
          <p:nvPr>
            <p:ph type="body" idx="1"/>
          </p:nvPr>
        </p:nvSpPr>
        <p:spPr/>
        <p:txBody>
          <a:bodyPr>
            <a:normAutofit lnSpcReduction="10000"/>
          </a:bodyPr>
          <a:lstStyle/>
          <a:p>
            <a:pPr algn="just">
              <a:defRPr/>
            </a:pPr>
            <a:r>
              <a:rPr lang="it-IT" sz="2800" b="1" dirty="0" smtClean="0"/>
              <a:t>Art. 260 comma 1</a:t>
            </a:r>
            <a:r>
              <a:rPr lang="it-IT" sz="2800" dirty="0" smtClean="0"/>
              <a:t>:</a:t>
            </a:r>
            <a:r>
              <a:rPr lang="it-IT" sz="2800" dirty="0" smtClean="0">
                <a:effectLst>
                  <a:outerShdw blurRad="38100" dist="38100" dir="2700000" algn="tl">
                    <a:srgbClr val="000000">
                      <a:alpha val="43137"/>
                    </a:srgbClr>
                  </a:outerShdw>
                </a:effectLst>
              </a:rPr>
              <a:t> </a:t>
            </a:r>
            <a:r>
              <a:rPr lang="it-IT" sz="2800" dirty="0" smtClean="0"/>
              <a:t>«</a:t>
            </a:r>
            <a:r>
              <a:rPr lang="it-IT" sz="2800" i="1" dirty="0" smtClean="0"/>
              <a:t>Chiunque, al fine di conseguire un ingiusto profitto, con più operazioni e attraverso l'allestimento di mezzi e attività continuative </a:t>
            </a:r>
            <a:r>
              <a:rPr lang="it-IT" sz="2800" i="1" u="sng" dirty="0" smtClean="0"/>
              <a:t>organizzate</a:t>
            </a:r>
            <a:r>
              <a:rPr lang="it-IT" sz="2800" i="1" dirty="0" smtClean="0"/>
              <a:t>, cede, riceve, trasporta, esporta, importa, o comunque gestisce abusivamente ingenti quantitativi di rifiuti </a:t>
            </a:r>
            <a:r>
              <a:rPr lang="it-IT" sz="2800" i="1" dirty="0"/>
              <a:t>è</a:t>
            </a:r>
            <a:r>
              <a:rPr lang="it-IT" sz="2800" i="1" dirty="0" smtClean="0"/>
              <a:t> punito con la reclusione da uno a sei anni</a:t>
            </a:r>
            <a:r>
              <a:rPr lang="it-IT" sz="2800" dirty="0" smtClean="0"/>
              <a:t>»</a:t>
            </a:r>
          </a:p>
          <a:p>
            <a:pPr algn="just">
              <a:defRPr/>
            </a:pPr>
            <a:endParaRPr lang="it-IT" sz="2800" dirty="0" smtClean="0"/>
          </a:p>
          <a:p>
            <a:pPr algn="just">
              <a:defRPr/>
            </a:pPr>
            <a:r>
              <a:rPr lang="it-IT" sz="2800" b="1" dirty="0"/>
              <a:t>Art. 260 comma </a:t>
            </a:r>
            <a:r>
              <a:rPr lang="it-IT" sz="2800" b="1" dirty="0" smtClean="0"/>
              <a:t>2</a:t>
            </a:r>
            <a:r>
              <a:rPr lang="it-IT" sz="2800" dirty="0" smtClean="0"/>
              <a:t>:</a:t>
            </a:r>
            <a:r>
              <a:rPr lang="it-IT" sz="2800" b="1" dirty="0" smtClean="0"/>
              <a:t> «</a:t>
            </a:r>
            <a:r>
              <a:rPr lang="it-IT" sz="2800" i="1" dirty="0" smtClean="0"/>
              <a:t>Se si tratta di rifiuti ad alta radioattività si applica la pena della reclusione da tre a otto anni</a:t>
            </a:r>
            <a:r>
              <a:rPr lang="it-IT" sz="2800" dirty="0" smtClean="0"/>
              <a:t>»</a:t>
            </a:r>
          </a:p>
        </p:txBody>
      </p:sp>
    </p:spTree>
    <p:extLst>
      <p:ext uri="{BB962C8B-B14F-4D97-AF65-F5344CB8AC3E}">
        <p14:creationId xmlns:p14="http://schemas.microsoft.com/office/powerpoint/2010/main" val="37679271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a:bodyPr>
          <a:lstStyle/>
          <a:p>
            <a:pPr>
              <a:defRPr/>
            </a:pPr>
            <a:r>
              <a:rPr lang="it-IT" sz="3600" b="1" dirty="0" smtClean="0">
                <a:solidFill>
                  <a:srgbClr val="FF0000"/>
                </a:solidFill>
                <a:effectLst>
                  <a:outerShdw blurRad="38100" dist="38100" dir="2700000" algn="tl">
                    <a:srgbClr val="000000">
                      <a:alpha val="43137"/>
                    </a:srgbClr>
                  </a:outerShdw>
                </a:effectLst>
              </a:rPr>
              <a:t>Art. </a:t>
            </a:r>
            <a:r>
              <a:rPr lang="it-IT" sz="3600" b="1" dirty="0">
                <a:solidFill>
                  <a:srgbClr val="FF0000"/>
                </a:solidFill>
                <a:effectLst>
                  <a:outerShdw blurRad="38100" dist="38100" dir="2700000" algn="tl">
                    <a:srgbClr val="000000">
                      <a:alpha val="43137"/>
                    </a:srgbClr>
                  </a:outerShdw>
                </a:effectLst>
              </a:rPr>
              <a:t>260 D.lgs. 152/06</a:t>
            </a:r>
            <a:endParaRPr lang="it-IT" sz="3600" b="1" dirty="0" smtClean="0">
              <a:solidFill>
                <a:srgbClr val="FF0000"/>
              </a:solidFill>
              <a:effectLst>
                <a:outerShdw blurRad="38100" dist="38100" dir="2700000" algn="tl">
                  <a:srgbClr val="000000">
                    <a:alpha val="43137"/>
                  </a:srgbClr>
                </a:outerShdw>
              </a:effectLst>
            </a:endParaRPr>
          </a:p>
        </p:txBody>
      </p:sp>
      <p:sp>
        <p:nvSpPr>
          <p:cNvPr id="35843" name="Rectangle 3"/>
          <p:cNvSpPr>
            <a:spLocks noGrp="1" noChangeArrowheads="1"/>
          </p:cNvSpPr>
          <p:nvPr>
            <p:ph type="body" idx="1"/>
          </p:nvPr>
        </p:nvSpPr>
        <p:spPr>
          <a:xfrm>
            <a:off x="468313" y="1628775"/>
            <a:ext cx="8229600" cy="4896569"/>
          </a:xfrm>
        </p:spPr>
        <p:txBody>
          <a:bodyPr>
            <a:normAutofit fontScale="85000" lnSpcReduction="20000"/>
          </a:bodyPr>
          <a:lstStyle/>
          <a:p>
            <a:pPr algn="just" eaLnBrk="1" hangingPunct="1">
              <a:lnSpc>
                <a:spcPct val="90000"/>
              </a:lnSpc>
            </a:pPr>
            <a:r>
              <a:rPr lang="it-IT" altLang="it-IT" sz="2300" dirty="0" smtClean="0"/>
              <a:t>Parallelismo con </a:t>
            </a:r>
            <a:r>
              <a:rPr lang="it-IT" altLang="it-IT" sz="2300" b="1" dirty="0" smtClean="0"/>
              <a:t>l’associazione a delinquere</a:t>
            </a:r>
            <a:r>
              <a:rPr lang="it-IT" altLang="it-IT" sz="2300" dirty="0" smtClean="0"/>
              <a:t>: la pluralità di agenti, tuttavia, non è qui richiesta come elemento costitutivo della fattispecie</a:t>
            </a:r>
          </a:p>
          <a:p>
            <a:pPr marL="0" indent="0" algn="just" eaLnBrk="1" hangingPunct="1">
              <a:lnSpc>
                <a:spcPct val="90000"/>
              </a:lnSpc>
              <a:buNone/>
            </a:pPr>
            <a:endParaRPr lang="it-IT" altLang="it-IT" sz="2300" dirty="0" smtClean="0"/>
          </a:p>
          <a:p>
            <a:pPr algn="just" eaLnBrk="1" hangingPunct="1">
              <a:lnSpc>
                <a:spcPct val="90000"/>
              </a:lnSpc>
            </a:pPr>
            <a:r>
              <a:rPr lang="it-IT" altLang="it-IT" sz="2300" dirty="0" smtClean="0"/>
              <a:t>Reato di </a:t>
            </a:r>
            <a:r>
              <a:rPr lang="it-IT" altLang="it-IT" sz="2300" b="1" dirty="0" smtClean="0"/>
              <a:t>pura condotta</a:t>
            </a:r>
            <a:r>
              <a:rPr lang="it-IT" altLang="it-IT" sz="2300" dirty="0" smtClean="0"/>
              <a:t>. Più condotte autonome </a:t>
            </a:r>
          </a:p>
          <a:p>
            <a:pPr marL="0" indent="0" algn="just" eaLnBrk="1" hangingPunct="1">
              <a:lnSpc>
                <a:spcPct val="90000"/>
              </a:lnSpc>
              <a:buNone/>
            </a:pPr>
            <a:endParaRPr lang="it-IT" altLang="it-IT" sz="2300" dirty="0" smtClean="0"/>
          </a:p>
          <a:p>
            <a:pPr algn="just" eaLnBrk="1" hangingPunct="1">
              <a:lnSpc>
                <a:spcPct val="90000"/>
              </a:lnSpc>
            </a:pPr>
            <a:r>
              <a:rPr lang="it-IT" altLang="it-IT" sz="2300" dirty="0" smtClean="0"/>
              <a:t>Necessaria una </a:t>
            </a:r>
            <a:r>
              <a:rPr lang="it-IT" altLang="it-IT" sz="2300" b="1" dirty="0" smtClean="0"/>
              <a:t>struttura organizzata</a:t>
            </a:r>
            <a:r>
              <a:rPr lang="it-IT" altLang="it-IT" sz="2300" dirty="0" smtClean="0"/>
              <a:t>: </a:t>
            </a:r>
          </a:p>
          <a:p>
            <a:pPr marL="0" indent="0" algn="just" eaLnBrk="1" hangingPunct="1">
              <a:lnSpc>
                <a:spcPct val="90000"/>
              </a:lnSpc>
              <a:buNone/>
            </a:pPr>
            <a:endParaRPr lang="it-IT" altLang="it-IT" sz="2300" dirty="0" smtClean="0"/>
          </a:p>
          <a:p>
            <a:pPr algn="just" eaLnBrk="1" hangingPunct="1">
              <a:lnSpc>
                <a:spcPct val="90000"/>
              </a:lnSpc>
              <a:buFont typeface="Wingdings"/>
              <a:buChar char="à"/>
            </a:pPr>
            <a:r>
              <a:rPr lang="it-IT" altLang="it-IT" sz="2300" dirty="0" smtClean="0"/>
              <a:t>Necessario l’inserimento di tali operazioni nel contesto di una struttura organizzata, che operi con continuità. </a:t>
            </a:r>
            <a:r>
              <a:rPr lang="it-IT" altLang="it-IT" sz="2300" u="sng" dirty="0" smtClean="0"/>
              <a:t>La fattispecie criminosa deve, in effetti, essere espletata attraverso più operazioni e con l’allestimento di  mezzi e attività continuative organizzate</a:t>
            </a:r>
            <a:r>
              <a:rPr lang="it-IT" altLang="it-IT" sz="2300" dirty="0" smtClean="0"/>
              <a:t> </a:t>
            </a:r>
          </a:p>
          <a:p>
            <a:pPr algn="just">
              <a:lnSpc>
                <a:spcPct val="90000"/>
              </a:lnSpc>
            </a:pPr>
            <a:r>
              <a:rPr lang="it-IT" altLang="it-IT" sz="2300" b="1" dirty="0"/>
              <a:t>Ingente quantità di rifiuti</a:t>
            </a:r>
            <a:r>
              <a:rPr lang="it-IT" altLang="it-IT" sz="2300" dirty="0"/>
              <a:t>: difficile valutare </a:t>
            </a:r>
            <a:br>
              <a:rPr lang="it-IT" altLang="it-IT" sz="2300" dirty="0"/>
            </a:br>
            <a:endParaRPr lang="it-IT" altLang="it-IT" sz="2300" dirty="0"/>
          </a:p>
          <a:p>
            <a:pPr algn="just">
              <a:lnSpc>
                <a:spcPct val="90000"/>
              </a:lnSpc>
              <a:buFont typeface="Wingdings"/>
              <a:buChar char="à"/>
            </a:pPr>
            <a:r>
              <a:rPr lang="it-IT" altLang="it-IT" sz="2300" dirty="0"/>
              <a:t>Esclusa l’illegittimità costituzionale (es. piccole quantità ripetutamente)</a:t>
            </a:r>
          </a:p>
          <a:p>
            <a:pPr marL="0" indent="0" algn="just">
              <a:lnSpc>
                <a:spcPct val="90000"/>
              </a:lnSpc>
              <a:buNone/>
            </a:pPr>
            <a:endParaRPr lang="it-IT" altLang="it-IT" sz="2300" dirty="0"/>
          </a:p>
          <a:p>
            <a:pPr algn="just">
              <a:lnSpc>
                <a:spcPct val="90000"/>
              </a:lnSpc>
            </a:pPr>
            <a:r>
              <a:rPr lang="it-IT" altLang="it-IT" sz="2300" b="1" dirty="0"/>
              <a:t>Fine di lucro</a:t>
            </a:r>
            <a:r>
              <a:rPr lang="it-IT" altLang="it-IT" sz="2300" dirty="0"/>
              <a:t>: dolo intenzionale - non necessariamente di natura patrimoniale, ben potendo essere integrato anche dal mero risparmio di costi o dal perseguimento di vantaggi di altra natura </a:t>
            </a:r>
          </a:p>
          <a:p>
            <a:pPr marL="0" indent="0" algn="just" eaLnBrk="1" hangingPunct="1">
              <a:lnSpc>
                <a:spcPct val="90000"/>
              </a:lnSpc>
              <a:buNone/>
            </a:pPr>
            <a:endParaRPr lang="it-IT" altLang="it-IT" sz="2800" dirty="0" smtClean="0"/>
          </a:p>
        </p:txBody>
      </p:sp>
    </p:spTree>
    <p:extLst>
      <p:ext uri="{BB962C8B-B14F-4D97-AF65-F5344CB8AC3E}">
        <p14:creationId xmlns:p14="http://schemas.microsoft.com/office/powerpoint/2010/main" val="42078077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a:bodyPr>
          <a:lstStyle/>
          <a:p>
            <a:pPr>
              <a:defRPr/>
            </a:pPr>
            <a:r>
              <a:rPr lang="it-IT" sz="3600" b="1" dirty="0">
                <a:solidFill>
                  <a:srgbClr val="FF0000"/>
                </a:solidFill>
                <a:effectLst>
                  <a:outerShdw blurRad="38100" dist="38100" dir="2700000" algn="tl">
                    <a:srgbClr val="000000">
                      <a:alpha val="43137"/>
                    </a:srgbClr>
                  </a:outerShdw>
                </a:effectLst>
              </a:rPr>
              <a:t>Art. </a:t>
            </a:r>
            <a:r>
              <a:rPr lang="it-IT" sz="3600" b="1" dirty="0" smtClean="0">
                <a:solidFill>
                  <a:srgbClr val="FF0000"/>
                </a:solidFill>
                <a:effectLst>
                  <a:outerShdw blurRad="38100" dist="38100" dir="2700000" algn="tl">
                    <a:srgbClr val="000000">
                      <a:alpha val="43137"/>
                    </a:srgbClr>
                  </a:outerShdw>
                </a:effectLst>
              </a:rPr>
              <a:t>260 – Conseguenze del reato</a:t>
            </a:r>
          </a:p>
        </p:txBody>
      </p:sp>
      <p:sp>
        <p:nvSpPr>
          <p:cNvPr id="37891" name="Rectangle 3"/>
          <p:cNvSpPr>
            <a:spLocks noGrp="1" noChangeArrowheads="1"/>
          </p:cNvSpPr>
          <p:nvPr>
            <p:ph type="body" idx="1"/>
          </p:nvPr>
        </p:nvSpPr>
        <p:spPr>
          <a:xfrm>
            <a:off x="468313" y="1412776"/>
            <a:ext cx="8229600" cy="5184874"/>
          </a:xfrm>
        </p:spPr>
        <p:txBody>
          <a:bodyPr>
            <a:normAutofit fontScale="92500" lnSpcReduction="20000"/>
          </a:bodyPr>
          <a:lstStyle/>
          <a:p>
            <a:pPr algn="just" eaLnBrk="1" hangingPunct="1">
              <a:lnSpc>
                <a:spcPct val="80000"/>
              </a:lnSpc>
            </a:pPr>
            <a:endParaRPr lang="it-IT" altLang="it-IT" sz="2800" dirty="0" smtClean="0"/>
          </a:p>
          <a:p>
            <a:pPr algn="just" eaLnBrk="1" hangingPunct="1">
              <a:lnSpc>
                <a:spcPct val="80000"/>
              </a:lnSpc>
            </a:pPr>
            <a:r>
              <a:rPr lang="it-IT" altLang="it-IT" sz="2800" dirty="0" smtClean="0"/>
              <a:t>Il legislatore ha previsto </a:t>
            </a:r>
            <a:r>
              <a:rPr lang="it-IT" altLang="it-IT" sz="2800" b="1" dirty="0"/>
              <a:t>p</a:t>
            </a:r>
            <a:r>
              <a:rPr lang="it-IT" altLang="it-IT" sz="2800" b="1" dirty="0" smtClean="0"/>
              <a:t>ene alte</a:t>
            </a:r>
            <a:endParaRPr lang="it-IT" altLang="it-IT" sz="2800" b="1" dirty="0"/>
          </a:p>
          <a:p>
            <a:pPr marL="0" indent="0" algn="just" eaLnBrk="1" hangingPunct="1">
              <a:lnSpc>
                <a:spcPct val="80000"/>
              </a:lnSpc>
              <a:buNone/>
            </a:pPr>
            <a:endParaRPr lang="it-IT" altLang="it-IT" sz="2800" dirty="0" smtClean="0"/>
          </a:p>
          <a:p>
            <a:pPr algn="just" eaLnBrk="1" hangingPunct="1">
              <a:lnSpc>
                <a:spcPct val="80000"/>
              </a:lnSpc>
            </a:pPr>
            <a:r>
              <a:rPr lang="it-IT" altLang="it-IT" sz="2800" dirty="0" smtClean="0"/>
              <a:t>Alla condanna conseguono le </a:t>
            </a:r>
            <a:r>
              <a:rPr lang="it-IT" altLang="it-IT" sz="2800" b="1" dirty="0" smtClean="0"/>
              <a:t>pene accessorie </a:t>
            </a:r>
            <a:r>
              <a:rPr lang="it-IT" altLang="it-IT" sz="2800" dirty="0" smtClean="0"/>
              <a:t>di cui agli artt. 28, 30, 32 </a:t>
            </a:r>
            <a:r>
              <a:rPr lang="it-IT" altLang="it-IT" sz="2800" i="1" dirty="0" smtClean="0"/>
              <a:t>bis</a:t>
            </a:r>
            <a:r>
              <a:rPr lang="it-IT" altLang="it-IT" sz="2800" dirty="0" smtClean="0"/>
              <a:t> e 32 ter del c.p. </a:t>
            </a:r>
          </a:p>
          <a:p>
            <a:pPr marL="0" indent="0" algn="just" eaLnBrk="1" hangingPunct="1">
              <a:lnSpc>
                <a:spcPct val="80000"/>
              </a:lnSpc>
              <a:buNone/>
            </a:pPr>
            <a:endParaRPr lang="it-IT" altLang="it-IT" sz="2800" dirty="0" smtClean="0"/>
          </a:p>
          <a:p>
            <a:pPr algn="just">
              <a:lnSpc>
                <a:spcPct val="80000"/>
              </a:lnSpc>
            </a:pPr>
            <a:r>
              <a:rPr lang="it-IT" altLang="it-IT" sz="2800" dirty="0" smtClean="0"/>
              <a:t>Il giudice, con la sentenza di condanna o con quella emessa ai sensi dell'art. 444 c.p.p., ordina il </a:t>
            </a:r>
            <a:r>
              <a:rPr lang="it-IT" altLang="it-IT" sz="2800" b="1" dirty="0" smtClean="0"/>
              <a:t>ripristino dello stato dell'ambiente</a:t>
            </a:r>
            <a:r>
              <a:rPr lang="it-IT" altLang="it-IT" sz="2800" dirty="0" smtClean="0"/>
              <a:t> e può subordinare la concessione della sospensione condizionale della pena all'</a:t>
            </a:r>
            <a:r>
              <a:rPr lang="it-IT" altLang="it-IT" sz="2800" b="1" dirty="0" smtClean="0"/>
              <a:t>eliminazione del danno o del pericolo per l'ambiente</a:t>
            </a:r>
            <a:r>
              <a:rPr lang="it-IT" sz="2800" dirty="0"/>
              <a:t> </a:t>
            </a:r>
            <a:endParaRPr lang="it-IT" sz="2800" dirty="0" smtClean="0"/>
          </a:p>
          <a:p>
            <a:pPr algn="just">
              <a:lnSpc>
                <a:spcPct val="80000"/>
              </a:lnSpc>
            </a:pPr>
            <a:endParaRPr lang="it-IT" sz="2800" dirty="0" smtClean="0"/>
          </a:p>
          <a:p>
            <a:pPr algn="just">
              <a:lnSpc>
                <a:spcPct val="80000"/>
              </a:lnSpc>
            </a:pPr>
            <a:r>
              <a:rPr lang="it-IT" sz="2800" dirty="0" smtClean="0"/>
              <a:t>E</a:t>
            </a:r>
            <a:r>
              <a:rPr lang="it-IT" sz="2800" dirty="0"/>
              <a:t>' sempre ordinata la confisca delle cose che servirono a commettere il reato o che costituiscono il prodotto o il profitto del reato, salvo che appartengano a persone estranee al reato. Quando essa non sia possibile, il giudice individua beni di valore equivalente di cui il condannato abbia anche indirettamente o per interposta persona la </a:t>
            </a:r>
            <a:r>
              <a:rPr lang="it-IT" sz="2800" dirty="0" err="1"/>
              <a:t>disponibilita'</a:t>
            </a:r>
            <a:r>
              <a:rPr lang="it-IT" sz="2800" dirty="0"/>
              <a:t> e ne ordina la confisca».</a:t>
            </a:r>
            <a:endParaRPr lang="it-IT" altLang="it-IT" sz="2800" b="1" dirty="0" smtClean="0"/>
          </a:p>
        </p:txBody>
      </p:sp>
    </p:spTree>
    <p:extLst>
      <p:ext uri="{BB962C8B-B14F-4D97-AF65-F5344CB8AC3E}">
        <p14:creationId xmlns:p14="http://schemas.microsoft.com/office/powerpoint/2010/main" val="2951441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404664"/>
            <a:ext cx="8229600" cy="6047953"/>
          </a:xfrm>
        </p:spPr>
        <p:txBody>
          <a:bodyPr>
            <a:normAutofit lnSpcReduction="10000"/>
          </a:bodyPr>
          <a:lstStyle/>
          <a:p>
            <a:pPr marL="0" indent="0" algn="ctr">
              <a:buFontTx/>
              <a:buNone/>
              <a:defRPr/>
            </a:pPr>
            <a:r>
              <a:rPr lang="it-IT" altLang="it-IT" sz="3600" b="1" dirty="0" smtClean="0">
                <a:solidFill>
                  <a:srgbClr val="FF0000"/>
                </a:solidFill>
                <a:effectLst>
                  <a:outerShdw blurRad="38100" dist="38100" dir="2700000" algn="tl">
                    <a:srgbClr val="000000">
                      <a:alpha val="43137"/>
                    </a:srgbClr>
                  </a:outerShdw>
                </a:effectLst>
              </a:rPr>
              <a:t>Il delitto di inquinamento ambientale</a:t>
            </a:r>
          </a:p>
          <a:p>
            <a:pPr marL="0" indent="0" algn="ctr">
              <a:buFontTx/>
              <a:buNone/>
              <a:defRPr/>
            </a:pPr>
            <a:endParaRPr lang="it-IT" altLang="it-IT" sz="1600" b="1" dirty="0" smtClean="0"/>
          </a:p>
          <a:p>
            <a:pPr algn="just">
              <a:buFont typeface="Wingdings" panose="05000000000000000000" pitchFamily="2" charset="2"/>
              <a:buChar char="Ø"/>
              <a:defRPr/>
            </a:pPr>
            <a:r>
              <a:rPr lang="it-IT" altLang="it-IT" sz="1600" dirty="0" smtClean="0"/>
              <a:t>Il nuovo art. 452-bis recita: </a:t>
            </a:r>
            <a:r>
              <a:rPr lang="it-IT" altLang="it-IT" sz="1600" i="1" dirty="0" smtClean="0"/>
              <a:t>«è punito con la reclusione da due a sei anni e con la multa da euro 10.000 a euro 100.000 chiunque abusivamente cagiona una compromissione o un deterioramento significativi e misurabili: 1)delle acque o dell’aria, o di porzioni estese o significative del suolo o del sottosuolo; 2) di un ecosistema, della biodiversità, anche agraria, della flora o della fauna.</a:t>
            </a:r>
          </a:p>
          <a:p>
            <a:pPr marL="358775" indent="0" algn="just">
              <a:buFontTx/>
              <a:buNone/>
              <a:defRPr/>
            </a:pPr>
            <a:r>
              <a:rPr lang="it-IT" altLang="it-IT" sz="1600" i="1" dirty="0" smtClean="0"/>
              <a:t>Quando l’inquinamento è prodotto in un’area naturale protetta o sottoposta a vincolo paesaggistico, ambientale, storico, artistico, architettonico o archeologico, ovvero in danno di specie animali o vegetali protette la pena è aumentata»</a:t>
            </a:r>
            <a:endParaRPr lang="it-IT" altLang="it-IT" sz="1600" dirty="0" smtClean="0"/>
          </a:p>
          <a:p>
            <a:pPr algn="just">
              <a:buFont typeface="Wingdings" panose="05000000000000000000" pitchFamily="2" charset="2"/>
              <a:buChar char="Ø"/>
              <a:defRPr/>
            </a:pPr>
            <a:endParaRPr lang="it-IT" sz="1600" dirty="0" smtClean="0"/>
          </a:p>
          <a:p>
            <a:pPr algn="just">
              <a:buFont typeface="Arial" panose="020B0604020202020204" pitchFamily="34" charset="0"/>
              <a:buChar char="•"/>
              <a:defRPr/>
            </a:pPr>
            <a:r>
              <a:rPr lang="it-IT" sz="1800" dirty="0" smtClean="0"/>
              <a:t>La fattispecie descritta si discosta dal tradizionale modello di illecito legato all’esercizio di attività inquinanti in assenza di autorizzazioni o in superamento di valori soglia: </a:t>
            </a:r>
            <a:r>
              <a:rPr lang="it-IT" sz="1800" b="1" dirty="0" smtClean="0"/>
              <a:t>il delitto configurato è di evento e di danno </a:t>
            </a:r>
            <a:r>
              <a:rPr lang="it-IT" sz="1800" dirty="0" smtClean="0"/>
              <a:t>(il danno consiste nella compromissione o nel deterioramento dei beni ambientali indicati)</a:t>
            </a:r>
          </a:p>
          <a:p>
            <a:pPr algn="just">
              <a:buFont typeface="Arial" panose="020B0604020202020204" pitchFamily="34" charset="0"/>
              <a:buChar char="•"/>
              <a:defRPr/>
            </a:pPr>
            <a:r>
              <a:rPr lang="it-IT" sz="1800" b="1" dirty="0" smtClean="0"/>
              <a:t>La struttura a forma libera </a:t>
            </a:r>
            <a:r>
              <a:rPr lang="it-IT" sz="1800" dirty="0" smtClean="0"/>
              <a:t>(</a:t>
            </a:r>
            <a:r>
              <a:rPr lang="it-IT" sz="1800" i="1" dirty="0" smtClean="0"/>
              <a:t>«chiunque…cagiona»</a:t>
            </a:r>
            <a:r>
              <a:rPr lang="it-IT" sz="1800" dirty="0" smtClean="0"/>
              <a:t>) implica la configurabilità di un inquinamento distinto dalle ipotesi «tradizionali» (acqua, aria, rifiuti) e legato all’immissione di ulteriori elementi (sostanze chimiche, OGM, ecc.)</a:t>
            </a:r>
          </a:p>
          <a:p>
            <a:pPr algn="just">
              <a:buFont typeface="Arial" panose="020B0604020202020204" pitchFamily="34" charset="0"/>
              <a:buChar char="•"/>
              <a:defRPr/>
            </a:pPr>
            <a:r>
              <a:rPr lang="it-IT" sz="1800" b="1" dirty="0" smtClean="0"/>
              <a:t>l’inquinamento descritto potrà essere cagionato tanto attraverso una condotta attiva quanto mediante un comportamento omissivo improprio  </a:t>
            </a:r>
            <a:r>
              <a:rPr lang="it-IT" sz="1800" dirty="0" smtClean="0"/>
              <a:t>(ossia il mancato impedimento dell’evento da parte di chi, secondo la normativa ambientale, è tenuto al rispetto di specifici obblighi di prevenzione)</a:t>
            </a:r>
            <a:endParaRPr lang="it-IT" sz="1800" b="1" dirty="0"/>
          </a:p>
        </p:txBody>
      </p:sp>
      <p:sp>
        <p:nvSpPr>
          <p:cNvPr id="12291" name="Segnaposto numero diapositiva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400" dirty="0" smtClean="0"/>
          </a:p>
        </p:txBody>
      </p:sp>
    </p:spTree>
    <p:extLst>
      <p:ext uri="{BB962C8B-B14F-4D97-AF65-F5344CB8AC3E}">
        <p14:creationId xmlns:p14="http://schemas.microsoft.com/office/powerpoint/2010/main" val="42272050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a:bodyPr>
          <a:lstStyle/>
          <a:p>
            <a:pPr eaLnBrk="1" hangingPunct="1">
              <a:defRPr/>
            </a:pPr>
            <a:r>
              <a:rPr lang="it-IT" sz="3600" b="1" dirty="0" smtClean="0">
                <a:solidFill>
                  <a:srgbClr val="FF0000"/>
                </a:solidFill>
                <a:effectLst>
                  <a:outerShdw blurRad="38100" dist="38100" dir="2700000" algn="tl">
                    <a:srgbClr val="000000">
                      <a:alpha val="43137"/>
                    </a:srgbClr>
                  </a:outerShdw>
                </a:effectLst>
              </a:rPr>
              <a:t>la combustione illecita di rifiuti</a:t>
            </a:r>
          </a:p>
        </p:txBody>
      </p:sp>
      <p:sp>
        <p:nvSpPr>
          <p:cNvPr id="37891" name="Rectangle 3"/>
          <p:cNvSpPr>
            <a:spLocks noGrp="1" noChangeArrowheads="1"/>
          </p:cNvSpPr>
          <p:nvPr>
            <p:ph type="body" idx="1"/>
          </p:nvPr>
        </p:nvSpPr>
        <p:spPr>
          <a:xfrm>
            <a:off x="468313" y="1052736"/>
            <a:ext cx="8229600" cy="5544914"/>
          </a:xfrm>
        </p:spPr>
        <p:txBody>
          <a:bodyPr>
            <a:normAutofit fontScale="77500" lnSpcReduction="20000"/>
          </a:bodyPr>
          <a:lstStyle/>
          <a:p>
            <a:pPr marL="0" indent="0" algn="just">
              <a:lnSpc>
                <a:spcPct val="80000"/>
              </a:lnSpc>
              <a:buNone/>
            </a:pPr>
            <a:endParaRPr lang="it-IT" sz="2800" dirty="0" smtClean="0">
              <a:latin typeface="Arial" panose="020B0604020202020204" pitchFamily="34" charset="0"/>
              <a:cs typeface="Arial" panose="020B0604020202020204" pitchFamily="34" charset="0"/>
            </a:endParaRPr>
          </a:p>
          <a:p>
            <a:pPr marL="0" indent="0" algn="just">
              <a:lnSpc>
                <a:spcPct val="120000"/>
              </a:lnSpc>
              <a:buNone/>
            </a:pPr>
            <a:r>
              <a:rPr lang="it-IT" sz="2800" dirty="0" smtClean="0">
                <a:latin typeface="Arial" panose="020B0604020202020204" pitchFamily="34" charset="0"/>
                <a:cs typeface="Arial" panose="020B0604020202020204" pitchFamily="34" charset="0"/>
              </a:rPr>
              <a:t>La </a:t>
            </a:r>
            <a:r>
              <a:rPr lang="it-IT" sz="2800" b="1" dirty="0" smtClean="0">
                <a:latin typeface="Arial" panose="020B0604020202020204" pitchFamily="34" charset="0"/>
                <a:cs typeface="Arial" panose="020B0604020202020204" pitchFamily="34" charset="0"/>
              </a:rPr>
              <a:t>L. 8 febbraio 2014, n. 6 </a:t>
            </a:r>
            <a:r>
              <a:rPr lang="it-IT" sz="2800" dirty="0" smtClean="0">
                <a:latin typeface="Arial" panose="020B0604020202020204" pitchFamily="34" charset="0"/>
                <a:cs typeface="Arial" panose="020B0604020202020204" pitchFamily="34" charset="0"/>
              </a:rPr>
              <a:t>ha introdotto una nuova fattispecie incriminatrice che è confluita nel T.U. dell’ambiente all’</a:t>
            </a:r>
            <a:r>
              <a:rPr lang="it-IT" sz="2800" b="1" dirty="0" smtClean="0">
                <a:latin typeface="Arial" panose="020B0604020202020204" pitchFamily="34" charset="0"/>
                <a:cs typeface="Arial" panose="020B0604020202020204" pitchFamily="34" charset="0"/>
              </a:rPr>
              <a:t>art. 256 </a:t>
            </a:r>
            <a:r>
              <a:rPr lang="it-IT" sz="2800" b="1" i="1" dirty="0" smtClean="0">
                <a:latin typeface="Arial" panose="020B0604020202020204" pitchFamily="34" charset="0"/>
                <a:cs typeface="Arial" panose="020B0604020202020204" pitchFamily="34" charset="0"/>
              </a:rPr>
              <a:t>bis</a:t>
            </a:r>
            <a:r>
              <a:rPr lang="it-IT" sz="2800" dirty="0" smtClean="0">
                <a:latin typeface="Arial" panose="020B0604020202020204" pitchFamily="34" charset="0"/>
                <a:cs typeface="Arial" panose="020B0604020202020204" pitchFamily="34" charset="0"/>
              </a:rPr>
              <a:t>, rubricato «</a:t>
            </a:r>
            <a:r>
              <a:rPr lang="it-IT" sz="2800" i="1" dirty="0" smtClean="0">
                <a:latin typeface="Arial" panose="020B0604020202020204" pitchFamily="34" charset="0"/>
                <a:cs typeface="Arial" panose="020B0604020202020204" pitchFamily="34" charset="0"/>
              </a:rPr>
              <a:t>Combustione illecita di rifiuti</a:t>
            </a:r>
            <a:r>
              <a:rPr lang="it-IT" sz="2800" dirty="0" smtClean="0">
                <a:latin typeface="Arial" panose="020B0604020202020204" pitchFamily="34" charset="0"/>
                <a:cs typeface="Arial" panose="020B0604020202020204" pitchFamily="34" charset="0"/>
              </a:rPr>
              <a:t>»</a:t>
            </a:r>
          </a:p>
          <a:p>
            <a:pPr marL="0" indent="0" algn="just">
              <a:lnSpc>
                <a:spcPct val="120000"/>
              </a:lnSpc>
              <a:buNone/>
            </a:pPr>
            <a:endParaRPr lang="it-IT" sz="2800" dirty="0" smtClean="0">
              <a:latin typeface="Arial" panose="020B0604020202020204" pitchFamily="34" charset="0"/>
              <a:cs typeface="Arial" panose="020B0604020202020204" pitchFamily="34" charset="0"/>
            </a:endParaRPr>
          </a:p>
          <a:p>
            <a:pPr marL="0" indent="0" algn="just">
              <a:lnSpc>
                <a:spcPct val="120000"/>
              </a:lnSpc>
              <a:buNone/>
            </a:pPr>
            <a:r>
              <a:rPr lang="it-IT" sz="2800" dirty="0" smtClean="0">
                <a:latin typeface="Arial" panose="020B0604020202020204" pitchFamily="34" charset="0"/>
                <a:cs typeface="Arial" panose="020B0604020202020204" pitchFamily="34" charset="0"/>
              </a:rPr>
              <a:t>Il legislatore ha, così, tentato di far fronte al preoccupante fenomeno dei </a:t>
            </a:r>
            <a:r>
              <a:rPr lang="it-IT" sz="2800" b="1" dirty="0" smtClean="0">
                <a:latin typeface="Arial" panose="020B0604020202020204" pitchFamily="34" charset="0"/>
                <a:cs typeface="Arial" panose="020B0604020202020204" pitchFamily="34" charset="0"/>
              </a:rPr>
              <a:t>roghi di rifiuti</a:t>
            </a:r>
            <a:r>
              <a:rPr lang="it-IT" sz="2800" dirty="0" smtClean="0">
                <a:latin typeface="Arial" panose="020B0604020202020204" pitchFamily="34" charset="0"/>
                <a:cs typeface="Arial" panose="020B0604020202020204" pitchFamily="34" charset="0"/>
              </a:rPr>
              <a:t>, al quale conseguono </a:t>
            </a:r>
            <a:r>
              <a:rPr lang="it-IT" sz="2800" dirty="0" smtClean="0">
                <a:latin typeface="Arial" panose="020B0604020202020204" pitchFamily="34" charset="0"/>
                <a:cs typeface="Arial" panose="020B0604020202020204" pitchFamily="34" charset="0"/>
                <a:sym typeface="Wingdings" panose="05000000000000000000" pitchFamily="2" charset="2"/>
              </a:rPr>
              <a:t>danni sia all’ambiente che alla salute umana</a:t>
            </a:r>
          </a:p>
          <a:p>
            <a:pPr marL="0" indent="0" algn="just">
              <a:lnSpc>
                <a:spcPct val="120000"/>
              </a:lnSpc>
              <a:buNone/>
            </a:pPr>
            <a:r>
              <a:rPr lang="it-IT" sz="2800" b="1" dirty="0">
                <a:solidFill>
                  <a:srgbClr val="FF0000"/>
                </a:solidFill>
                <a:effectLst>
                  <a:outerShdw blurRad="38100" dist="38100" dir="2700000" algn="tl">
                    <a:srgbClr val="000000">
                      <a:alpha val="43137"/>
                    </a:srgbClr>
                  </a:outerShdw>
                </a:effectLst>
              </a:rPr>
              <a:t>Comma 1</a:t>
            </a:r>
            <a:r>
              <a:rPr lang="it-IT" sz="2800" dirty="0"/>
              <a:t>: «</a:t>
            </a:r>
            <a:r>
              <a:rPr lang="it-IT" sz="2800" i="1" dirty="0"/>
              <a:t>Salvo che il fatto costituisca più grave reato, chiunque appicca il fuoco a rifiuti abbandonati ovvero depositati in maniera incontrollata è punito con la reclusione da due a cinque anni. Nel caso in cui sia appiccato il fuoco a rifiuti pericolosi, si applica la pena della reclusione da tre a sei anni. Il responsabile è tenuto al ripristino dello stato dei luoghi, al risarcimento del danno ambientale e al pagamento, anche in via di regresso, delle spese per la bonifica».</a:t>
            </a:r>
          </a:p>
          <a:p>
            <a:pPr marL="0" indent="0" algn="just">
              <a:lnSpc>
                <a:spcPct val="120000"/>
              </a:lnSpc>
              <a:buNone/>
            </a:pPr>
            <a:endParaRPr lang="it-IT" sz="2800" dirty="0" smtClean="0">
              <a:latin typeface="Arial" panose="020B0604020202020204" pitchFamily="34" charset="0"/>
              <a:cs typeface="Arial" panose="020B0604020202020204" pitchFamily="34" charset="0"/>
              <a:sym typeface="Wingdings" panose="05000000000000000000" pitchFamily="2" charset="2"/>
            </a:endParaRPr>
          </a:p>
          <a:p>
            <a:pPr marL="0" indent="0" algn="just">
              <a:lnSpc>
                <a:spcPct val="120000"/>
              </a:lnSpc>
              <a:buNone/>
            </a:pPr>
            <a:endParaRPr lang="it-IT" sz="2800" b="1" i="1" dirty="0" smtClean="0">
              <a:latin typeface="Arial" panose="020B0604020202020204" pitchFamily="34" charset="0"/>
              <a:cs typeface="Arial" panose="020B0604020202020204" pitchFamily="34" charset="0"/>
              <a:sym typeface="Wingdings" panose="05000000000000000000" pitchFamily="2" charset="2"/>
            </a:endParaRPr>
          </a:p>
          <a:p>
            <a:pPr marL="0" indent="0" algn="just">
              <a:lnSpc>
                <a:spcPct val="120000"/>
              </a:lnSpc>
              <a:buNone/>
            </a:pPr>
            <a:endParaRPr lang="it-IT" sz="2800" b="1" i="1" dirty="0" smtClean="0">
              <a:latin typeface="Arial" panose="020B0604020202020204" pitchFamily="34" charset="0"/>
              <a:cs typeface="Arial" panose="020B0604020202020204" pitchFamily="34" charset="0"/>
            </a:endParaRPr>
          </a:p>
          <a:p>
            <a:pPr eaLnBrk="1" hangingPunct="1">
              <a:lnSpc>
                <a:spcPct val="80000"/>
              </a:lnSpc>
            </a:pPr>
            <a:endParaRPr lang="it-IT" altLang="it-IT" sz="2800" dirty="0" smtClean="0"/>
          </a:p>
        </p:txBody>
      </p:sp>
    </p:spTree>
    <p:extLst>
      <p:ext uri="{BB962C8B-B14F-4D97-AF65-F5344CB8AC3E}">
        <p14:creationId xmlns:p14="http://schemas.microsoft.com/office/powerpoint/2010/main" val="2150731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a:solidFill>
                  <a:srgbClr val="FF0000"/>
                </a:solidFill>
                <a:effectLst>
                  <a:outerShdw blurRad="38100" dist="38100" dir="2700000" algn="tl">
                    <a:srgbClr val="000000">
                      <a:alpha val="43137"/>
                    </a:srgbClr>
                  </a:outerShdw>
                </a:effectLst>
              </a:rPr>
              <a:t>Art. 256 </a:t>
            </a:r>
            <a:r>
              <a:rPr lang="it-IT" sz="3600" b="1" i="1" dirty="0" smtClean="0">
                <a:solidFill>
                  <a:srgbClr val="FF0000"/>
                </a:solidFill>
                <a:effectLst>
                  <a:outerShdw blurRad="38100" dist="38100" dir="2700000" algn="tl">
                    <a:srgbClr val="000000">
                      <a:alpha val="43137"/>
                    </a:srgbClr>
                  </a:outerShdw>
                </a:effectLst>
              </a:rPr>
              <a:t>bis</a:t>
            </a:r>
            <a:r>
              <a:rPr lang="it-IT" sz="3600" b="1" dirty="0">
                <a:solidFill>
                  <a:srgbClr val="FF0000"/>
                </a:solidFill>
                <a:effectLst>
                  <a:outerShdw blurRad="38100" dist="38100" dir="2700000" algn="tl">
                    <a:srgbClr val="000000">
                      <a:alpha val="43137"/>
                    </a:srgbClr>
                  </a:outerShdw>
                </a:effectLst>
              </a:rPr>
              <a:t> D.lgs. 152/06</a:t>
            </a:r>
            <a:endParaRPr lang="it-IT" sz="3600" dirty="0"/>
          </a:p>
        </p:txBody>
      </p:sp>
      <p:sp>
        <p:nvSpPr>
          <p:cNvPr id="3" name="Segnaposto contenuto 2"/>
          <p:cNvSpPr>
            <a:spLocks noGrp="1"/>
          </p:cNvSpPr>
          <p:nvPr>
            <p:ph idx="1"/>
          </p:nvPr>
        </p:nvSpPr>
        <p:spPr>
          <a:xfrm>
            <a:off x="457200" y="1340768"/>
            <a:ext cx="8229600" cy="5184576"/>
          </a:xfrm>
        </p:spPr>
        <p:txBody>
          <a:bodyPr>
            <a:normAutofit fontScale="25000" lnSpcReduction="20000"/>
          </a:bodyPr>
          <a:lstStyle/>
          <a:p>
            <a:pPr marL="0" indent="0" algn="just">
              <a:buNone/>
            </a:pPr>
            <a:r>
              <a:rPr lang="it-IT" sz="7200" dirty="0" smtClean="0">
                <a:sym typeface="Wingdings" panose="05000000000000000000" pitchFamily="2" charset="2"/>
              </a:rPr>
              <a:t> </a:t>
            </a:r>
            <a:r>
              <a:rPr lang="it-IT" sz="8000" dirty="0" smtClean="0">
                <a:sym typeface="Wingdings" panose="05000000000000000000" pitchFamily="2" charset="2"/>
              </a:rPr>
              <a:t>Reato di </a:t>
            </a:r>
            <a:r>
              <a:rPr lang="it-IT" sz="8000" b="1" dirty="0" smtClean="0">
                <a:sym typeface="Wingdings" panose="05000000000000000000" pitchFamily="2" charset="2"/>
              </a:rPr>
              <a:t>pericolo presunto</a:t>
            </a:r>
            <a:endParaRPr lang="it-IT" sz="8000" b="1" i="1" u="sng" dirty="0" smtClean="0">
              <a:sym typeface="Wingdings" panose="05000000000000000000" pitchFamily="2" charset="2"/>
            </a:endParaRPr>
          </a:p>
          <a:p>
            <a:pPr algn="just">
              <a:buFont typeface="Wingdings"/>
              <a:buChar char="à"/>
            </a:pPr>
            <a:endParaRPr lang="it-IT" sz="8000" i="1" u="sng" dirty="0" smtClean="0">
              <a:sym typeface="Wingdings" panose="05000000000000000000" pitchFamily="2" charset="2"/>
            </a:endParaRPr>
          </a:p>
          <a:p>
            <a:pPr algn="just">
              <a:buFont typeface="Wingdings"/>
              <a:buChar char="à"/>
            </a:pPr>
            <a:r>
              <a:rPr lang="it-IT" sz="8000" dirty="0">
                <a:sym typeface="Wingdings" panose="05000000000000000000" pitchFamily="2" charset="2"/>
              </a:rPr>
              <a:t>L</a:t>
            </a:r>
            <a:r>
              <a:rPr lang="it-IT" sz="8000" dirty="0" smtClean="0">
                <a:sym typeface="Wingdings" panose="05000000000000000000" pitchFamily="2" charset="2"/>
              </a:rPr>
              <a:t>a collocazione nel T.U.A. suggerisce che l’oggetto della tutela debba individuarsi nell’</a:t>
            </a:r>
            <a:r>
              <a:rPr lang="it-IT" sz="8000" b="1" dirty="0" smtClean="0">
                <a:sym typeface="Wingdings" panose="05000000000000000000" pitchFamily="2" charset="2"/>
              </a:rPr>
              <a:t>integrità del suolo e nella qualità dell’aria</a:t>
            </a:r>
            <a:r>
              <a:rPr lang="it-IT" sz="8000" dirty="0" smtClean="0">
                <a:sym typeface="Wingdings" panose="05000000000000000000" pitchFamily="2" charset="2"/>
              </a:rPr>
              <a:t>, non già nell’incolumità pubblica</a:t>
            </a:r>
          </a:p>
          <a:p>
            <a:pPr marL="0" indent="0" algn="just">
              <a:buNone/>
            </a:pPr>
            <a:endParaRPr lang="it-IT" sz="8000" dirty="0" smtClean="0"/>
          </a:p>
          <a:p>
            <a:pPr algn="just">
              <a:buFont typeface="Wingdings"/>
              <a:buChar char="à"/>
            </a:pPr>
            <a:r>
              <a:rPr lang="it-IT" sz="8000" dirty="0">
                <a:sym typeface="Wingdings" panose="05000000000000000000" pitchFamily="2" charset="2"/>
              </a:rPr>
              <a:t>N</a:t>
            </a:r>
            <a:r>
              <a:rPr lang="it-IT" sz="8000" dirty="0" smtClean="0">
                <a:sym typeface="Wingdings" panose="05000000000000000000" pitchFamily="2" charset="2"/>
              </a:rPr>
              <a:t>ecessaria la </a:t>
            </a:r>
            <a:r>
              <a:rPr lang="it-IT" sz="8000" b="1" dirty="0" smtClean="0">
                <a:sym typeface="Wingdings" panose="05000000000000000000" pitchFamily="2" charset="2"/>
              </a:rPr>
              <a:t>presa delle fiamme sui rifiuti</a:t>
            </a:r>
            <a:r>
              <a:rPr lang="it-IT" sz="8000" dirty="0" smtClean="0">
                <a:sym typeface="Wingdings" panose="05000000000000000000" pitchFamily="2" charset="2"/>
              </a:rPr>
              <a:t>. Il reato si configurerà, quindi, anche nel caso in cui l’agente provocherà un rogo individuale, circoscritto e senza possibilità di diffusione nello spazio</a:t>
            </a:r>
            <a:endParaRPr lang="it-IT" sz="8000" dirty="0">
              <a:sym typeface="Wingdings" panose="05000000000000000000" pitchFamily="2" charset="2"/>
            </a:endParaRPr>
          </a:p>
          <a:p>
            <a:pPr marL="0" indent="0" algn="just">
              <a:buNone/>
            </a:pPr>
            <a:endParaRPr lang="it-IT" sz="8000" dirty="0" smtClean="0">
              <a:sym typeface="Wingdings" panose="05000000000000000000" pitchFamily="2" charset="2"/>
            </a:endParaRPr>
          </a:p>
          <a:p>
            <a:pPr algn="just">
              <a:lnSpc>
                <a:spcPct val="120000"/>
              </a:lnSpc>
              <a:buFont typeface="Wingdings"/>
              <a:buChar char="à"/>
            </a:pPr>
            <a:r>
              <a:rPr lang="it-IT" sz="8000" dirty="0">
                <a:sym typeface="Wingdings" panose="05000000000000000000" pitchFamily="2" charset="2"/>
              </a:rPr>
              <a:t>I</a:t>
            </a:r>
            <a:r>
              <a:rPr lang="it-IT" sz="8000" dirty="0" smtClean="0">
                <a:sym typeface="Wingdings" panose="05000000000000000000" pitchFamily="2" charset="2"/>
              </a:rPr>
              <a:t>l verbo «</a:t>
            </a:r>
            <a:r>
              <a:rPr lang="it-IT" sz="8000" i="1" dirty="0" smtClean="0">
                <a:sym typeface="Wingdings" panose="05000000000000000000" pitchFamily="2" charset="2"/>
              </a:rPr>
              <a:t>appicca</a:t>
            </a:r>
            <a:r>
              <a:rPr lang="it-IT" sz="8000" dirty="0" smtClean="0">
                <a:sym typeface="Wingdings" panose="05000000000000000000" pitchFamily="2" charset="2"/>
              </a:rPr>
              <a:t>» è sintomatico della necessità di accertare la sussistenza del </a:t>
            </a:r>
            <a:r>
              <a:rPr lang="it-IT" sz="8000" b="1" dirty="0" smtClean="0">
                <a:sym typeface="Wingdings" panose="05000000000000000000" pitchFamily="2" charset="2"/>
              </a:rPr>
              <a:t>dolo intenzionale</a:t>
            </a:r>
          </a:p>
          <a:p>
            <a:pPr algn="just">
              <a:buFont typeface="Wingdings"/>
              <a:buChar char="à"/>
            </a:pPr>
            <a:r>
              <a:rPr lang="it-IT" sz="8000" dirty="0">
                <a:sym typeface="Wingdings" panose="05000000000000000000" pitchFamily="2" charset="2"/>
              </a:rPr>
              <a:t>La pena è aumentata in ragione della </a:t>
            </a:r>
            <a:r>
              <a:rPr lang="it-IT" sz="8000" b="1" dirty="0">
                <a:sym typeface="Wingdings" panose="05000000000000000000" pitchFamily="2" charset="2"/>
              </a:rPr>
              <a:t>natura pericolosa dei rifiuti </a:t>
            </a:r>
            <a:r>
              <a:rPr lang="it-IT" sz="8000" dirty="0">
                <a:sym typeface="Wingdings" panose="05000000000000000000" pitchFamily="2" charset="2"/>
              </a:rPr>
              <a:t>sui quali è applicato il fuoco</a:t>
            </a:r>
          </a:p>
          <a:p>
            <a:pPr marL="0" indent="0" algn="just">
              <a:buNone/>
            </a:pPr>
            <a:endParaRPr lang="it-IT" sz="8000" dirty="0">
              <a:solidFill>
                <a:srgbClr val="FF0000"/>
              </a:solidFill>
              <a:sym typeface="Wingdings" panose="05000000000000000000" pitchFamily="2" charset="2"/>
            </a:endParaRPr>
          </a:p>
          <a:p>
            <a:pPr algn="just">
              <a:buFont typeface="Wingdings"/>
              <a:buChar char="à"/>
            </a:pPr>
            <a:r>
              <a:rPr lang="it-IT" sz="8000" dirty="0">
                <a:sym typeface="Wingdings" panose="05000000000000000000" pitchFamily="2" charset="2"/>
              </a:rPr>
              <a:t>Ai sensi dell’art. 184 comma 4 D.lgs. 152/06 sono pericolosi, i rifiuti che recano le caratteristiche di cui all’</a:t>
            </a:r>
            <a:r>
              <a:rPr lang="it-IT" sz="8000" b="1" dirty="0">
                <a:sym typeface="Wingdings" panose="05000000000000000000" pitchFamily="2" charset="2"/>
              </a:rPr>
              <a:t>allegato I </a:t>
            </a:r>
            <a:r>
              <a:rPr lang="it-IT" sz="8000" dirty="0">
                <a:sym typeface="Wingdings" panose="05000000000000000000" pitchFamily="2" charset="2"/>
              </a:rPr>
              <a:t>della parte quarta del medesimo decreto</a:t>
            </a:r>
          </a:p>
          <a:p>
            <a:pPr algn="just">
              <a:lnSpc>
                <a:spcPct val="120000"/>
              </a:lnSpc>
              <a:buFont typeface="Wingdings"/>
              <a:buChar char="à"/>
            </a:pPr>
            <a:endParaRPr lang="it-IT" sz="9200" b="1" dirty="0" smtClean="0">
              <a:sym typeface="Wingdings" panose="05000000000000000000" pitchFamily="2" charset="2"/>
            </a:endParaRPr>
          </a:p>
          <a:p>
            <a:endParaRPr lang="it-IT" dirty="0"/>
          </a:p>
        </p:txBody>
      </p:sp>
    </p:spTree>
    <p:extLst>
      <p:ext uri="{BB962C8B-B14F-4D97-AF65-F5344CB8AC3E}">
        <p14:creationId xmlns:p14="http://schemas.microsoft.com/office/powerpoint/2010/main" val="29328629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effectLst>
                  <a:outerShdw blurRad="38100" dist="38100" dir="2700000" algn="tl">
                    <a:srgbClr val="000000">
                      <a:alpha val="43137"/>
                    </a:srgbClr>
                  </a:outerShdw>
                </a:effectLst>
              </a:rPr>
              <a:t>Art. 256 </a:t>
            </a:r>
            <a:r>
              <a:rPr lang="it-IT" b="1" i="1" dirty="0" smtClean="0">
                <a:solidFill>
                  <a:srgbClr val="FF0000"/>
                </a:solidFill>
                <a:effectLst>
                  <a:outerShdw blurRad="38100" dist="38100" dir="2700000" algn="tl">
                    <a:srgbClr val="000000">
                      <a:alpha val="43137"/>
                    </a:srgbClr>
                  </a:outerShdw>
                </a:effectLst>
              </a:rPr>
              <a:t>bis</a:t>
            </a:r>
            <a:r>
              <a:rPr lang="it-IT" b="1" dirty="0">
                <a:solidFill>
                  <a:srgbClr val="FF0000"/>
                </a:solidFill>
                <a:effectLst>
                  <a:outerShdw blurRad="38100" dist="38100" dir="2700000" algn="tl">
                    <a:srgbClr val="000000">
                      <a:alpha val="43137"/>
                    </a:srgbClr>
                  </a:outerShdw>
                </a:effectLst>
              </a:rPr>
              <a:t> D.lgs. 152/06</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endParaRPr lang="it-IT" sz="3900" i="1" dirty="0" smtClean="0">
              <a:sym typeface="Wingdings" panose="05000000000000000000" pitchFamily="2" charset="2"/>
            </a:endParaRPr>
          </a:p>
          <a:p>
            <a:pPr algn="just">
              <a:buFont typeface="Wingdings"/>
              <a:buChar char="à"/>
            </a:pPr>
            <a:r>
              <a:rPr lang="it-IT" sz="3900" dirty="0" smtClean="0">
                <a:sym typeface="Wingdings" panose="05000000000000000000" pitchFamily="2" charset="2"/>
              </a:rPr>
              <a:t>Dal momento che è la stessa connotazione di pericolosità del rifiuto a fondare l’aggravio di pena, si impone al giudice l’accertamento della sussistenza del </a:t>
            </a:r>
            <a:r>
              <a:rPr lang="it-IT" sz="3900" b="1" dirty="0" smtClean="0">
                <a:sym typeface="Wingdings" panose="05000000000000000000" pitchFamily="2" charset="2"/>
              </a:rPr>
              <a:t>dolo</a:t>
            </a:r>
            <a:r>
              <a:rPr lang="it-IT" sz="3900" dirty="0" smtClean="0">
                <a:sym typeface="Wingdings" panose="05000000000000000000" pitchFamily="2" charset="2"/>
              </a:rPr>
              <a:t> anche rispetto a tale elemento</a:t>
            </a:r>
            <a:endParaRPr lang="it-IT" sz="3900" i="1" dirty="0" smtClean="0">
              <a:sym typeface="Wingdings" panose="05000000000000000000" pitchFamily="2" charset="2"/>
            </a:endParaRPr>
          </a:p>
          <a:p>
            <a:pPr marL="0" indent="0" algn="just">
              <a:buNone/>
            </a:pPr>
            <a:endParaRPr lang="it-IT" sz="3900" i="1" dirty="0" smtClean="0">
              <a:sym typeface="Wingdings" panose="05000000000000000000" pitchFamily="2" charset="2"/>
            </a:endParaRPr>
          </a:p>
          <a:p>
            <a:pPr marL="0" indent="0" algn="just">
              <a:buNone/>
            </a:pPr>
            <a:endParaRPr lang="it-IT" sz="3900" i="1" dirty="0" smtClean="0">
              <a:sym typeface="Wingdings" panose="05000000000000000000" pitchFamily="2" charset="2"/>
            </a:endParaRPr>
          </a:p>
          <a:p>
            <a:pPr algn="just">
              <a:buFont typeface="Wingdings"/>
              <a:buChar char="à"/>
            </a:pPr>
            <a:r>
              <a:rPr lang="it-IT" sz="3900" dirty="0" smtClean="0">
                <a:sym typeface="Wingdings" panose="05000000000000000000" pitchFamily="2" charset="2"/>
              </a:rPr>
              <a:t>Quanto  al «</a:t>
            </a:r>
            <a:r>
              <a:rPr lang="it-IT" sz="3900" i="1" dirty="0" smtClean="0">
                <a:sym typeface="Wingdings" panose="05000000000000000000" pitchFamily="2" charset="2"/>
              </a:rPr>
              <a:t>ripristino dei luoghi, al risarcimento del danno ambientale e al pagamento, anche in via di regresso, delle spese di bonifica</a:t>
            </a:r>
            <a:r>
              <a:rPr lang="it-IT" sz="3900" dirty="0" smtClean="0">
                <a:sym typeface="Wingdings" panose="05000000000000000000" pitchFamily="2" charset="2"/>
              </a:rPr>
              <a:t>», tali obblighi contribuiscono a </a:t>
            </a:r>
            <a:r>
              <a:rPr lang="it-IT" sz="3900" b="1" dirty="0" smtClean="0">
                <a:sym typeface="Wingdings" panose="05000000000000000000" pitchFamily="2" charset="2"/>
              </a:rPr>
              <a:t>rendere effettiva la tutela ambientale</a:t>
            </a:r>
            <a:endParaRPr lang="it-IT" dirty="0"/>
          </a:p>
        </p:txBody>
      </p:sp>
    </p:spTree>
    <p:extLst>
      <p:ext uri="{BB962C8B-B14F-4D97-AF65-F5344CB8AC3E}">
        <p14:creationId xmlns:p14="http://schemas.microsoft.com/office/powerpoint/2010/main" val="27867566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a:bodyPr>
          <a:lstStyle/>
          <a:p>
            <a:pPr>
              <a:defRPr/>
            </a:pPr>
            <a:r>
              <a:rPr lang="it-IT" sz="3600" b="1" dirty="0">
                <a:solidFill>
                  <a:srgbClr val="FF0000"/>
                </a:solidFill>
                <a:effectLst>
                  <a:outerShdw blurRad="38100" dist="38100" dir="2700000" algn="tl">
                    <a:srgbClr val="000000">
                      <a:alpha val="43137"/>
                    </a:srgbClr>
                  </a:outerShdw>
                </a:effectLst>
              </a:rPr>
              <a:t>Art. 256 </a:t>
            </a:r>
            <a:r>
              <a:rPr lang="it-IT" sz="3600" b="1" i="1" dirty="0" smtClean="0">
                <a:solidFill>
                  <a:srgbClr val="FF0000"/>
                </a:solidFill>
                <a:effectLst>
                  <a:outerShdw blurRad="38100" dist="38100" dir="2700000" algn="tl">
                    <a:srgbClr val="000000">
                      <a:alpha val="43137"/>
                    </a:srgbClr>
                  </a:outerShdw>
                </a:effectLst>
              </a:rPr>
              <a:t>bis</a:t>
            </a:r>
            <a:r>
              <a:rPr lang="it-IT" sz="3600" b="1" dirty="0">
                <a:solidFill>
                  <a:srgbClr val="FF0000"/>
                </a:solidFill>
                <a:effectLst>
                  <a:outerShdw blurRad="38100" dist="38100" dir="2700000" algn="tl">
                    <a:srgbClr val="000000">
                      <a:alpha val="43137"/>
                    </a:srgbClr>
                  </a:outerShdw>
                </a:effectLst>
              </a:rPr>
              <a:t> D.lgs. 152/06</a:t>
            </a:r>
            <a:endParaRPr lang="it-IT" sz="3600" dirty="0" smtClean="0">
              <a:solidFill>
                <a:srgbClr val="FF0000"/>
              </a:solidFill>
              <a:effectLst>
                <a:outerShdw blurRad="38100" dist="38100" dir="2700000" algn="tl">
                  <a:srgbClr val="000000">
                    <a:alpha val="43137"/>
                  </a:srgbClr>
                </a:outerShdw>
              </a:effectLst>
            </a:endParaRPr>
          </a:p>
        </p:txBody>
      </p:sp>
      <p:sp>
        <p:nvSpPr>
          <p:cNvPr id="37891" name="Rectangle 3"/>
          <p:cNvSpPr>
            <a:spLocks noGrp="1" noChangeArrowheads="1"/>
          </p:cNvSpPr>
          <p:nvPr>
            <p:ph type="body" idx="1"/>
          </p:nvPr>
        </p:nvSpPr>
        <p:spPr>
          <a:xfrm>
            <a:off x="467544" y="1340768"/>
            <a:ext cx="8229600" cy="5256212"/>
          </a:xfrm>
        </p:spPr>
        <p:txBody>
          <a:bodyPr>
            <a:normAutofit lnSpcReduction="10000"/>
          </a:bodyPr>
          <a:lstStyle/>
          <a:p>
            <a:pPr marL="0" indent="0" algn="just">
              <a:lnSpc>
                <a:spcPct val="80000"/>
              </a:lnSpc>
              <a:buNone/>
            </a:pPr>
            <a:endParaRPr lang="it-IT" sz="2800" b="1" i="1" dirty="0" smtClean="0"/>
          </a:p>
          <a:p>
            <a:pPr algn="just">
              <a:lnSpc>
                <a:spcPct val="80000"/>
              </a:lnSpc>
            </a:pPr>
            <a:r>
              <a:rPr lang="it-IT" sz="2800" b="1" dirty="0" smtClean="0">
                <a:solidFill>
                  <a:srgbClr val="FF0000"/>
                </a:solidFill>
                <a:effectLst>
                  <a:outerShdw blurRad="38100" dist="38100" dir="2700000" algn="tl">
                    <a:srgbClr val="000000">
                      <a:alpha val="43137"/>
                    </a:srgbClr>
                  </a:outerShdw>
                </a:effectLst>
              </a:rPr>
              <a:t>Comma 2</a:t>
            </a:r>
            <a:r>
              <a:rPr lang="it-IT" sz="2800" b="1" i="1" dirty="0" smtClean="0"/>
              <a:t>: </a:t>
            </a:r>
            <a:r>
              <a:rPr lang="it-IT" sz="2800" dirty="0" smtClean="0"/>
              <a:t>«</a:t>
            </a:r>
            <a:r>
              <a:rPr lang="it-IT" sz="2800" i="1" dirty="0" smtClean="0"/>
              <a:t>Le </a:t>
            </a:r>
            <a:r>
              <a:rPr lang="it-IT" sz="2800" i="1" dirty="0"/>
              <a:t>stesse pene si applicano a colui che tiene le condotte di cui all'articolo 255, comma 1, e le condotte di reato di cui agli articoli 256 e 259 in funzione della successiva combustione illecita di </a:t>
            </a:r>
            <a:r>
              <a:rPr lang="it-IT" sz="2800" i="1" dirty="0" smtClean="0"/>
              <a:t>rifiuti».</a:t>
            </a:r>
            <a:endParaRPr lang="it-IT" sz="2800" i="1" dirty="0" smtClean="0">
              <a:sym typeface="Wingdings" panose="05000000000000000000" pitchFamily="2" charset="2"/>
            </a:endParaRPr>
          </a:p>
          <a:p>
            <a:pPr marL="0" indent="0" algn="just">
              <a:lnSpc>
                <a:spcPct val="80000"/>
              </a:lnSpc>
              <a:buNone/>
            </a:pPr>
            <a:endParaRPr lang="it-IT" sz="2800" i="1" dirty="0">
              <a:sym typeface="Wingdings" panose="05000000000000000000" pitchFamily="2" charset="2"/>
            </a:endParaRPr>
          </a:p>
          <a:p>
            <a:pPr marL="400050" lvl="1" indent="-457200" algn="just">
              <a:lnSpc>
                <a:spcPct val="80000"/>
              </a:lnSpc>
              <a:spcBef>
                <a:spcPts val="0"/>
              </a:spcBef>
              <a:buFont typeface="Wingdings"/>
              <a:buChar char="à"/>
            </a:pPr>
            <a:r>
              <a:rPr lang="it-IT" dirty="0" smtClean="0">
                <a:sym typeface="Wingdings" panose="05000000000000000000" pitchFamily="2" charset="2"/>
              </a:rPr>
              <a:t>La </a:t>
            </a:r>
            <a:r>
              <a:rPr lang="it-IT" dirty="0">
                <a:sym typeface="Wingdings" panose="05000000000000000000" pitchFamily="2" charset="2"/>
              </a:rPr>
              <a:t>norma incrimina la condotta di colui il </a:t>
            </a:r>
            <a:r>
              <a:rPr lang="it-IT" dirty="0" smtClean="0">
                <a:sym typeface="Wingdings" panose="05000000000000000000" pitchFamily="2" charset="2"/>
              </a:rPr>
              <a:t>quale </a:t>
            </a:r>
            <a:r>
              <a:rPr lang="it-IT" b="1" dirty="0" smtClean="0">
                <a:sym typeface="Wingdings" panose="05000000000000000000" pitchFamily="2" charset="2"/>
              </a:rPr>
              <a:t>gestisca</a:t>
            </a:r>
            <a:r>
              <a:rPr lang="it-IT" dirty="0">
                <a:sym typeface="Wingdings" panose="05000000000000000000" pitchFamily="2" charset="2"/>
              </a:rPr>
              <a:t>, </a:t>
            </a:r>
            <a:r>
              <a:rPr lang="it-IT" b="1" dirty="0">
                <a:sym typeface="Wingdings" panose="05000000000000000000" pitchFamily="2" charset="2"/>
              </a:rPr>
              <a:t>depositi</a:t>
            </a:r>
            <a:r>
              <a:rPr lang="it-IT" dirty="0">
                <a:sym typeface="Wingdings" panose="05000000000000000000" pitchFamily="2" charset="2"/>
              </a:rPr>
              <a:t> ovvero </a:t>
            </a:r>
            <a:r>
              <a:rPr lang="it-IT" b="1" dirty="0">
                <a:sym typeface="Wingdings" panose="05000000000000000000" pitchFamily="2" charset="2"/>
              </a:rPr>
              <a:t>traffichi illecitamente </a:t>
            </a:r>
            <a:r>
              <a:rPr lang="it-IT" b="1" dirty="0" smtClean="0">
                <a:sym typeface="Wingdings" panose="05000000000000000000" pitchFamily="2" charset="2"/>
              </a:rPr>
              <a:t>rifiuti </a:t>
            </a:r>
            <a:r>
              <a:rPr lang="it-IT" dirty="0">
                <a:sym typeface="Wingdings" panose="05000000000000000000" pitchFamily="2" charset="2"/>
              </a:rPr>
              <a:t>in funzione della loro successiva </a:t>
            </a:r>
            <a:r>
              <a:rPr lang="it-IT" dirty="0" smtClean="0">
                <a:sym typeface="Wingdings" panose="05000000000000000000" pitchFamily="2" charset="2"/>
              </a:rPr>
              <a:t>combustione</a:t>
            </a:r>
          </a:p>
          <a:p>
            <a:pPr marL="0" lvl="1" indent="0" algn="just">
              <a:lnSpc>
                <a:spcPct val="80000"/>
              </a:lnSpc>
              <a:spcBef>
                <a:spcPts val="0"/>
              </a:spcBef>
              <a:buNone/>
            </a:pPr>
            <a:endParaRPr lang="it-IT" dirty="0" smtClean="0">
              <a:sym typeface="Wingdings" panose="05000000000000000000" pitchFamily="2" charset="2"/>
            </a:endParaRPr>
          </a:p>
          <a:p>
            <a:pPr marL="0" lvl="1" indent="0" algn="just">
              <a:lnSpc>
                <a:spcPct val="80000"/>
              </a:lnSpc>
              <a:spcBef>
                <a:spcPts val="0"/>
              </a:spcBef>
              <a:buNone/>
            </a:pPr>
            <a:endParaRPr lang="it-IT" dirty="0">
              <a:sym typeface="Wingdings" panose="05000000000000000000" pitchFamily="2" charset="2"/>
            </a:endParaRPr>
          </a:p>
          <a:p>
            <a:pPr marL="400050" lvl="1" indent="-457200" algn="just">
              <a:lnSpc>
                <a:spcPct val="80000"/>
              </a:lnSpc>
              <a:spcBef>
                <a:spcPts val="0"/>
              </a:spcBef>
              <a:buFont typeface="Wingdings"/>
              <a:buChar char="à"/>
            </a:pPr>
            <a:r>
              <a:rPr lang="it-IT" dirty="0" smtClean="0">
                <a:sym typeface="Wingdings" panose="05000000000000000000" pitchFamily="2" charset="2"/>
              </a:rPr>
              <a:t>La </a:t>
            </a:r>
            <a:r>
              <a:rPr lang="it-IT" dirty="0">
                <a:sym typeface="Wingdings" panose="05000000000000000000" pitchFamily="2" charset="2"/>
              </a:rPr>
              <a:t>disposizione tipizza una condotta di </a:t>
            </a:r>
            <a:r>
              <a:rPr lang="it-IT" b="1" dirty="0">
                <a:sym typeface="Wingdings" panose="05000000000000000000" pitchFamily="2" charset="2"/>
              </a:rPr>
              <a:t>tentativo incompiuto </a:t>
            </a:r>
            <a:r>
              <a:rPr lang="it-IT" dirty="0">
                <a:sym typeface="Wingdings" panose="05000000000000000000" pitchFamily="2" charset="2"/>
              </a:rPr>
              <a:t>del reato di combustione di </a:t>
            </a:r>
            <a:r>
              <a:rPr lang="it-IT" dirty="0" smtClean="0">
                <a:sym typeface="Wingdings" panose="05000000000000000000" pitchFamily="2" charset="2"/>
              </a:rPr>
              <a:t>rifiuti, secondo la tecnica dei delitti di attentato (o a consumazione anticipata)</a:t>
            </a:r>
            <a:endParaRPr lang="it-IT" dirty="0"/>
          </a:p>
          <a:p>
            <a:pPr algn="just">
              <a:lnSpc>
                <a:spcPct val="80000"/>
              </a:lnSpc>
            </a:pPr>
            <a:endParaRPr lang="it-IT" sz="2800" i="1" dirty="0"/>
          </a:p>
          <a:p>
            <a:pPr marL="0" indent="0" algn="just">
              <a:lnSpc>
                <a:spcPct val="80000"/>
              </a:lnSpc>
              <a:buNone/>
            </a:pPr>
            <a:endParaRPr lang="it-IT" sz="2800" i="1" dirty="0">
              <a:sym typeface="Wingdings" panose="05000000000000000000" pitchFamily="2" charset="2"/>
            </a:endParaRPr>
          </a:p>
        </p:txBody>
      </p:sp>
    </p:spTree>
    <p:extLst>
      <p:ext uri="{BB962C8B-B14F-4D97-AF65-F5344CB8AC3E}">
        <p14:creationId xmlns:p14="http://schemas.microsoft.com/office/powerpoint/2010/main" val="34129682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a:solidFill>
                  <a:srgbClr val="FF0000"/>
                </a:solidFill>
                <a:effectLst>
                  <a:outerShdw blurRad="38100" dist="38100" dir="2700000" algn="tl">
                    <a:srgbClr val="000000">
                      <a:alpha val="43137"/>
                    </a:srgbClr>
                  </a:outerShdw>
                </a:effectLst>
              </a:rPr>
              <a:t>Art. 256 </a:t>
            </a:r>
            <a:r>
              <a:rPr lang="it-IT" sz="3600" b="1" i="1" dirty="0" smtClean="0">
                <a:solidFill>
                  <a:srgbClr val="FF0000"/>
                </a:solidFill>
                <a:effectLst>
                  <a:outerShdw blurRad="38100" dist="38100" dir="2700000" algn="tl">
                    <a:srgbClr val="000000">
                      <a:alpha val="43137"/>
                    </a:srgbClr>
                  </a:outerShdw>
                </a:effectLst>
              </a:rPr>
              <a:t>bis</a:t>
            </a:r>
            <a:r>
              <a:rPr lang="it-IT" sz="3600" b="1" dirty="0">
                <a:solidFill>
                  <a:srgbClr val="FF0000"/>
                </a:solidFill>
                <a:effectLst>
                  <a:outerShdw blurRad="38100" dist="38100" dir="2700000" algn="tl">
                    <a:srgbClr val="000000">
                      <a:alpha val="43137"/>
                    </a:srgbClr>
                  </a:outerShdw>
                </a:effectLst>
              </a:rPr>
              <a:t> D.lgs. 152/06</a:t>
            </a:r>
            <a:endParaRPr lang="it-IT" sz="3600" dirty="0"/>
          </a:p>
        </p:txBody>
      </p:sp>
      <p:sp>
        <p:nvSpPr>
          <p:cNvPr id="3" name="Segnaposto contenuto 2"/>
          <p:cNvSpPr>
            <a:spLocks noGrp="1"/>
          </p:cNvSpPr>
          <p:nvPr>
            <p:ph idx="1"/>
          </p:nvPr>
        </p:nvSpPr>
        <p:spPr/>
        <p:txBody>
          <a:bodyPr>
            <a:normAutofit/>
          </a:bodyPr>
          <a:lstStyle/>
          <a:p>
            <a:pPr algn="just">
              <a:lnSpc>
                <a:spcPct val="80000"/>
              </a:lnSpc>
            </a:pPr>
            <a:r>
              <a:rPr lang="it-IT" sz="2800" b="1" dirty="0" smtClean="0">
                <a:solidFill>
                  <a:srgbClr val="FF0000"/>
                </a:solidFill>
                <a:effectLst>
                  <a:outerShdw blurRad="38100" dist="38100" dir="2700000" algn="tl">
                    <a:srgbClr val="000000">
                      <a:alpha val="43137"/>
                    </a:srgbClr>
                  </a:outerShdw>
                </a:effectLst>
              </a:rPr>
              <a:t>Comma 3</a:t>
            </a:r>
            <a:r>
              <a:rPr lang="it-IT" sz="2800" b="1" i="1" dirty="0" smtClean="0"/>
              <a:t>: </a:t>
            </a:r>
            <a:r>
              <a:rPr lang="it-IT" sz="2800" dirty="0" smtClean="0"/>
              <a:t>«</a:t>
            </a:r>
            <a:r>
              <a:rPr lang="it-IT" sz="2800" i="1" dirty="0" smtClean="0"/>
              <a:t>La </a:t>
            </a:r>
            <a:r>
              <a:rPr lang="it-IT" sz="2800" i="1" dirty="0"/>
              <a:t>pena </a:t>
            </a:r>
            <a:r>
              <a:rPr lang="it-IT" sz="2800" i="1" dirty="0" smtClean="0"/>
              <a:t>è aumentata </a:t>
            </a:r>
            <a:r>
              <a:rPr lang="it-IT" sz="2800" i="1" dirty="0"/>
              <a:t>di un terzo se il delitto di cui al comma 1 </a:t>
            </a:r>
            <a:r>
              <a:rPr lang="it-IT" sz="2800" i="1" dirty="0" smtClean="0"/>
              <a:t>è commesso </a:t>
            </a:r>
            <a:r>
              <a:rPr lang="it-IT" sz="2800" i="1" dirty="0"/>
              <a:t>nell'ambito </a:t>
            </a:r>
            <a:r>
              <a:rPr lang="it-IT" sz="2800" i="1" dirty="0" smtClean="0"/>
              <a:t>dell'attività </a:t>
            </a:r>
            <a:r>
              <a:rPr lang="it-IT" sz="2800" i="1" dirty="0"/>
              <a:t>di </a:t>
            </a:r>
            <a:r>
              <a:rPr lang="it-IT" sz="2800" i="1" dirty="0" smtClean="0"/>
              <a:t>un'impresa o comunque </a:t>
            </a:r>
            <a:r>
              <a:rPr lang="it-IT" sz="2800" i="1" dirty="0"/>
              <a:t>di </a:t>
            </a:r>
            <a:r>
              <a:rPr lang="it-IT" sz="2800" i="1" dirty="0" smtClean="0"/>
              <a:t>un'attività organizzata</a:t>
            </a:r>
            <a:r>
              <a:rPr lang="it-IT" sz="2800" i="1" dirty="0"/>
              <a:t>. Il titolare dell'impresa o il responsabile </a:t>
            </a:r>
            <a:r>
              <a:rPr lang="it-IT" sz="2800" i="1" dirty="0" smtClean="0"/>
              <a:t>dell'attività </a:t>
            </a:r>
            <a:r>
              <a:rPr lang="it-IT" sz="2800" i="1" dirty="0"/>
              <a:t>comunque organizzata </a:t>
            </a:r>
            <a:r>
              <a:rPr lang="it-IT" sz="2800" i="1" dirty="0" smtClean="0"/>
              <a:t>è responsabile </a:t>
            </a:r>
            <a:r>
              <a:rPr lang="it-IT" sz="2800" i="1" dirty="0"/>
              <a:t>anche sotto l'autonomo profilo dell'omessa vigilanza sull'operato degli autori materiali del delitto comunque riconducibili all'impresa o </a:t>
            </a:r>
            <a:r>
              <a:rPr lang="it-IT" sz="2800" i="1" dirty="0" smtClean="0"/>
              <a:t>all'attività stessa</a:t>
            </a:r>
            <a:r>
              <a:rPr lang="it-IT" sz="2800" i="1" dirty="0"/>
              <a:t>; ai predetti titolari d'impresa o responsabili </a:t>
            </a:r>
            <a:r>
              <a:rPr lang="it-IT" sz="2800" i="1" dirty="0" smtClean="0"/>
              <a:t>dell'attività si </a:t>
            </a:r>
            <a:r>
              <a:rPr lang="it-IT" sz="2800" i="1" dirty="0"/>
              <a:t>applicano </a:t>
            </a:r>
            <a:r>
              <a:rPr lang="it-IT" sz="2800" i="1" dirty="0" smtClean="0"/>
              <a:t>altresì le </a:t>
            </a:r>
            <a:r>
              <a:rPr lang="it-IT" sz="2800" i="1" dirty="0"/>
              <a:t>sanzioni previste </a:t>
            </a:r>
            <a:r>
              <a:rPr lang="it-IT" sz="2800" i="1" dirty="0" smtClean="0"/>
              <a:t>dall'art. 9</a:t>
            </a:r>
            <a:r>
              <a:rPr lang="it-IT" sz="2800" i="1" dirty="0"/>
              <a:t>, comma 2, del decreto legislativo 8 giugno 2001, n. </a:t>
            </a:r>
            <a:r>
              <a:rPr lang="it-IT" sz="2800" i="1" dirty="0" smtClean="0"/>
              <a:t>231». </a:t>
            </a:r>
            <a:endParaRPr lang="it-IT" sz="2800" i="1" dirty="0"/>
          </a:p>
          <a:p>
            <a:pPr algn="just">
              <a:lnSpc>
                <a:spcPct val="80000"/>
              </a:lnSpc>
            </a:pPr>
            <a:endParaRPr lang="it-IT" b="1" i="1" dirty="0"/>
          </a:p>
          <a:p>
            <a:endParaRPr lang="it-IT" dirty="0"/>
          </a:p>
        </p:txBody>
      </p:sp>
    </p:spTree>
    <p:extLst>
      <p:ext uri="{BB962C8B-B14F-4D97-AF65-F5344CB8AC3E}">
        <p14:creationId xmlns:p14="http://schemas.microsoft.com/office/powerpoint/2010/main" val="15496582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a:solidFill>
                  <a:srgbClr val="FF0000"/>
                </a:solidFill>
                <a:effectLst>
                  <a:outerShdw blurRad="38100" dist="38100" dir="2700000" algn="tl">
                    <a:srgbClr val="000000">
                      <a:alpha val="43137"/>
                    </a:srgbClr>
                  </a:outerShdw>
                </a:effectLst>
              </a:rPr>
              <a:t>Art. 256 </a:t>
            </a:r>
            <a:r>
              <a:rPr lang="it-IT" sz="3600" b="1" i="1" dirty="0" smtClean="0">
                <a:solidFill>
                  <a:srgbClr val="FF0000"/>
                </a:solidFill>
                <a:effectLst>
                  <a:outerShdw blurRad="38100" dist="38100" dir="2700000" algn="tl">
                    <a:srgbClr val="000000">
                      <a:alpha val="43137"/>
                    </a:srgbClr>
                  </a:outerShdw>
                </a:effectLst>
              </a:rPr>
              <a:t>bis</a:t>
            </a:r>
            <a:r>
              <a:rPr lang="it-IT" sz="3600" b="1" dirty="0">
                <a:solidFill>
                  <a:srgbClr val="FF0000"/>
                </a:solidFill>
                <a:effectLst>
                  <a:outerShdw blurRad="38100" dist="38100" dir="2700000" algn="tl">
                    <a:srgbClr val="000000">
                      <a:alpha val="43137"/>
                    </a:srgbClr>
                  </a:outerShdw>
                </a:effectLst>
              </a:rPr>
              <a:t> D.lgs. 152/06</a:t>
            </a:r>
            <a:endParaRPr lang="it-IT" sz="3600" dirty="0"/>
          </a:p>
        </p:txBody>
      </p:sp>
      <p:sp>
        <p:nvSpPr>
          <p:cNvPr id="3" name="Segnaposto contenuto 2"/>
          <p:cNvSpPr>
            <a:spLocks noGrp="1"/>
          </p:cNvSpPr>
          <p:nvPr>
            <p:ph idx="1"/>
          </p:nvPr>
        </p:nvSpPr>
        <p:spPr/>
        <p:txBody>
          <a:bodyPr>
            <a:normAutofit/>
          </a:bodyPr>
          <a:lstStyle/>
          <a:p>
            <a:pPr indent="-334800" algn="just">
              <a:lnSpc>
                <a:spcPct val="80000"/>
              </a:lnSpc>
              <a:spcBef>
                <a:spcPts val="448"/>
              </a:spcBef>
              <a:buFont typeface="Calibri" panose="020F0502020204030204" pitchFamily="34" charset="0"/>
              <a:buChar char="→"/>
            </a:pPr>
            <a:r>
              <a:rPr lang="it-IT" sz="2800" dirty="0" smtClean="0"/>
              <a:t> La norma introduce una </a:t>
            </a:r>
            <a:r>
              <a:rPr lang="it-IT" sz="2800" b="1" dirty="0" smtClean="0"/>
              <a:t>circostanza aggravante speciale</a:t>
            </a:r>
            <a:r>
              <a:rPr lang="it-IT" sz="2800" dirty="0" smtClean="0"/>
              <a:t>, ricorrente ogni qualvolta la combustione assuma le vesti di vero e proprio auto-smaltimento del rifiuto prodotto nell’esercizio di </a:t>
            </a:r>
            <a:r>
              <a:rPr lang="it-IT" sz="2800" b="1" dirty="0" smtClean="0"/>
              <a:t>attività di impresa</a:t>
            </a:r>
            <a:endParaRPr lang="it-IT" b="1" dirty="0" smtClean="0"/>
          </a:p>
          <a:p>
            <a:pPr marL="8100" indent="0" algn="just">
              <a:lnSpc>
                <a:spcPct val="80000"/>
              </a:lnSpc>
              <a:spcBef>
                <a:spcPts val="448"/>
              </a:spcBef>
              <a:buNone/>
            </a:pPr>
            <a:endParaRPr lang="it-IT" sz="2800" b="1" dirty="0" smtClean="0"/>
          </a:p>
          <a:p>
            <a:pPr indent="-334800" algn="just">
              <a:lnSpc>
                <a:spcPct val="80000"/>
              </a:lnSpc>
              <a:spcBef>
                <a:spcPts val="448"/>
              </a:spcBef>
              <a:buFont typeface="Calibri" panose="020F0502020204030204" pitchFamily="34" charset="0"/>
              <a:buChar char="→"/>
            </a:pPr>
            <a:r>
              <a:rPr lang="it-IT" sz="2800" b="1" dirty="0"/>
              <a:t> </a:t>
            </a:r>
            <a:r>
              <a:rPr lang="it-IT" sz="2800" dirty="0" smtClean="0"/>
              <a:t>È altresì prevista l’applicazione delle </a:t>
            </a:r>
            <a:r>
              <a:rPr lang="it-IT" sz="2800" b="1" dirty="0" smtClean="0"/>
              <a:t>sanzioni interdittive </a:t>
            </a:r>
            <a:r>
              <a:rPr lang="it-IT" sz="2800" dirty="0" smtClean="0"/>
              <a:t>di cui all’art. 9, comma 2, del D.lgs. 231/2001. Tale mero rinvio potrebbe portare a considerare tutte le interdizioni come </a:t>
            </a:r>
            <a:r>
              <a:rPr lang="it-IT" sz="2800" b="1" dirty="0" smtClean="0"/>
              <a:t>perpetue</a:t>
            </a:r>
            <a:r>
              <a:rPr lang="it-IT" sz="2800" dirty="0" smtClean="0"/>
              <a:t>, non fornendosi al giudice alcun tipo di strumento per la relativa commisurazione</a:t>
            </a:r>
            <a:endParaRPr lang="it-IT" sz="2800" dirty="0"/>
          </a:p>
        </p:txBody>
      </p:sp>
    </p:spTree>
    <p:extLst>
      <p:ext uri="{BB962C8B-B14F-4D97-AF65-F5344CB8AC3E}">
        <p14:creationId xmlns:p14="http://schemas.microsoft.com/office/powerpoint/2010/main" val="5011600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a:bodyPr>
          <a:lstStyle/>
          <a:p>
            <a:pPr>
              <a:defRPr/>
            </a:pPr>
            <a:r>
              <a:rPr lang="it-IT" sz="3600" b="1" dirty="0">
                <a:solidFill>
                  <a:srgbClr val="FF0000"/>
                </a:solidFill>
                <a:effectLst>
                  <a:outerShdw blurRad="38100" dist="38100" dir="2700000" algn="tl">
                    <a:srgbClr val="000000">
                      <a:alpha val="43137"/>
                    </a:srgbClr>
                  </a:outerShdw>
                </a:effectLst>
              </a:rPr>
              <a:t>Art. 256 </a:t>
            </a:r>
            <a:r>
              <a:rPr lang="it-IT" sz="3600" b="1" i="1" dirty="0" smtClean="0">
                <a:solidFill>
                  <a:srgbClr val="FF0000"/>
                </a:solidFill>
                <a:effectLst>
                  <a:outerShdw blurRad="38100" dist="38100" dir="2700000" algn="tl">
                    <a:srgbClr val="000000">
                      <a:alpha val="43137"/>
                    </a:srgbClr>
                  </a:outerShdw>
                </a:effectLst>
              </a:rPr>
              <a:t>bis</a:t>
            </a:r>
            <a:r>
              <a:rPr lang="it-IT" sz="3600" b="1" dirty="0">
                <a:solidFill>
                  <a:srgbClr val="FF0000"/>
                </a:solidFill>
                <a:effectLst>
                  <a:outerShdw blurRad="38100" dist="38100" dir="2700000" algn="tl">
                    <a:srgbClr val="000000">
                      <a:alpha val="43137"/>
                    </a:srgbClr>
                  </a:outerShdw>
                </a:effectLst>
              </a:rPr>
              <a:t> D.lgs. 152/06</a:t>
            </a:r>
            <a:endParaRPr lang="it-IT" sz="3600" dirty="0" smtClean="0">
              <a:solidFill>
                <a:srgbClr val="FF0000"/>
              </a:solidFill>
              <a:effectLst>
                <a:outerShdw blurRad="38100" dist="38100" dir="2700000" algn="tl">
                  <a:srgbClr val="000000">
                    <a:alpha val="43137"/>
                  </a:srgbClr>
                </a:outerShdw>
              </a:effectLst>
            </a:endParaRPr>
          </a:p>
        </p:txBody>
      </p:sp>
      <p:sp>
        <p:nvSpPr>
          <p:cNvPr id="37891" name="Rectangle 3"/>
          <p:cNvSpPr>
            <a:spLocks noGrp="1" noChangeArrowheads="1"/>
          </p:cNvSpPr>
          <p:nvPr>
            <p:ph type="body" idx="1"/>
          </p:nvPr>
        </p:nvSpPr>
        <p:spPr>
          <a:xfrm>
            <a:off x="468313" y="1341438"/>
            <a:ext cx="8229600" cy="5256212"/>
          </a:xfrm>
        </p:spPr>
        <p:txBody>
          <a:bodyPr>
            <a:normAutofit/>
          </a:bodyPr>
          <a:lstStyle/>
          <a:p>
            <a:pPr algn="just">
              <a:lnSpc>
                <a:spcPct val="80000"/>
              </a:lnSpc>
            </a:pPr>
            <a:r>
              <a:rPr lang="it-IT" sz="2800" b="1" dirty="0" smtClean="0">
                <a:solidFill>
                  <a:srgbClr val="FF0000"/>
                </a:solidFill>
                <a:effectLst>
                  <a:outerShdw blurRad="38100" dist="38100" dir="2700000" algn="tl">
                    <a:srgbClr val="000000">
                      <a:alpha val="43137"/>
                    </a:srgbClr>
                  </a:outerShdw>
                </a:effectLst>
              </a:rPr>
              <a:t>Comma 4</a:t>
            </a:r>
            <a:r>
              <a:rPr lang="it-IT" sz="2800" b="1" i="1" dirty="0" smtClean="0"/>
              <a:t>: «</a:t>
            </a:r>
            <a:r>
              <a:rPr lang="it-IT" sz="2800" i="1" dirty="0" smtClean="0"/>
              <a:t>La </a:t>
            </a:r>
            <a:r>
              <a:rPr lang="it-IT" sz="2800" i="1" dirty="0"/>
              <a:t>pena </a:t>
            </a:r>
            <a:r>
              <a:rPr lang="it-IT" sz="2800" i="1" dirty="0" smtClean="0"/>
              <a:t>è aumentata </a:t>
            </a:r>
            <a:r>
              <a:rPr lang="it-IT" sz="2800" i="1" dirty="0"/>
              <a:t>di un terzo se il fatto di cui al comma 1 </a:t>
            </a:r>
            <a:r>
              <a:rPr lang="it-IT" sz="2800" i="1" dirty="0" smtClean="0"/>
              <a:t>è commesso </a:t>
            </a:r>
            <a:r>
              <a:rPr lang="it-IT" sz="2800" i="1" dirty="0"/>
              <a:t>in territori che, al momento della condotta e comunque nei cinque anni </a:t>
            </a:r>
            <a:r>
              <a:rPr lang="it-IT" sz="2800" i="1" dirty="0" smtClean="0"/>
              <a:t>precedenti, siano </a:t>
            </a:r>
            <a:r>
              <a:rPr lang="it-IT" sz="2800" i="1" dirty="0"/>
              <a:t>o </a:t>
            </a:r>
            <a:r>
              <a:rPr lang="it-IT" sz="2800" i="1" dirty="0" smtClean="0"/>
              <a:t>siano stati </a:t>
            </a:r>
            <a:r>
              <a:rPr lang="it-IT" sz="2800" i="1" dirty="0"/>
              <a:t>interessati da dichiarazioni di stato di emergenza nel settore dei rifiuti ai sensi della legge 24 febbraio 1992, n. </a:t>
            </a:r>
            <a:r>
              <a:rPr lang="it-IT" sz="2800" i="1" dirty="0" smtClean="0"/>
              <a:t>225». </a:t>
            </a:r>
            <a:endParaRPr lang="it-IT" sz="2800" i="1" dirty="0">
              <a:sym typeface="Wingdings" panose="05000000000000000000" pitchFamily="2" charset="2"/>
            </a:endParaRPr>
          </a:p>
          <a:p>
            <a:pPr marL="0" indent="0" algn="just">
              <a:lnSpc>
                <a:spcPct val="80000"/>
              </a:lnSpc>
              <a:buNone/>
            </a:pPr>
            <a:endParaRPr lang="it-IT" sz="2800" i="1" dirty="0" smtClean="0">
              <a:sym typeface="Wingdings" panose="05000000000000000000" pitchFamily="2" charset="2"/>
            </a:endParaRPr>
          </a:p>
          <a:p>
            <a:pPr algn="just">
              <a:lnSpc>
                <a:spcPct val="80000"/>
              </a:lnSpc>
              <a:buFont typeface="Wingdings"/>
              <a:buChar char="à"/>
            </a:pPr>
            <a:r>
              <a:rPr lang="it-IT" sz="2800" b="1" dirty="0" smtClean="0"/>
              <a:t> </a:t>
            </a:r>
            <a:r>
              <a:rPr lang="it-IT" sz="2800" b="1" dirty="0"/>
              <a:t>C</a:t>
            </a:r>
            <a:r>
              <a:rPr lang="it-IT" sz="2800" b="1" dirty="0" smtClean="0"/>
              <a:t>ircostanza </a:t>
            </a:r>
            <a:r>
              <a:rPr lang="it-IT" sz="2800" b="1" dirty="0"/>
              <a:t>aggravante </a:t>
            </a:r>
            <a:r>
              <a:rPr lang="it-IT" sz="2800" b="1" dirty="0" smtClean="0"/>
              <a:t>speciale </a:t>
            </a:r>
          </a:p>
          <a:p>
            <a:pPr marL="0" indent="0" algn="just">
              <a:lnSpc>
                <a:spcPct val="80000"/>
              </a:lnSpc>
              <a:buNone/>
            </a:pPr>
            <a:endParaRPr lang="it-IT" sz="2800" dirty="0"/>
          </a:p>
          <a:p>
            <a:pPr algn="just">
              <a:lnSpc>
                <a:spcPct val="80000"/>
              </a:lnSpc>
              <a:buFont typeface="Wingdings"/>
              <a:buChar char="à"/>
            </a:pPr>
            <a:r>
              <a:rPr lang="it-IT" sz="2800" b="1" dirty="0"/>
              <a:t>P</a:t>
            </a:r>
            <a:r>
              <a:rPr lang="it-IT" sz="2800" b="1" dirty="0" smtClean="0"/>
              <a:t>eculiare gravità oggettiva della condotta</a:t>
            </a:r>
          </a:p>
          <a:p>
            <a:pPr marL="0" indent="0" algn="just">
              <a:lnSpc>
                <a:spcPct val="80000"/>
              </a:lnSpc>
              <a:buNone/>
            </a:pPr>
            <a:endParaRPr lang="it-IT" sz="2800" dirty="0"/>
          </a:p>
          <a:p>
            <a:pPr algn="just">
              <a:lnSpc>
                <a:spcPct val="80000"/>
              </a:lnSpc>
              <a:buFont typeface="Wingdings"/>
              <a:buChar char="à"/>
            </a:pPr>
            <a:r>
              <a:rPr lang="it-IT" sz="2800" b="1" dirty="0"/>
              <a:t>M</a:t>
            </a:r>
            <a:r>
              <a:rPr lang="it-IT" sz="2800" b="1" dirty="0" smtClean="0"/>
              <a:t>aggiore intensità del dolo</a:t>
            </a:r>
          </a:p>
        </p:txBody>
      </p:sp>
    </p:spTree>
    <p:extLst>
      <p:ext uri="{BB962C8B-B14F-4D97-AF65-F5344CB8AC3E}">
        <p14:creationId xmlns:p14="http://schemas.microsoft.com/office/powerpoint/2010/main" val="8982841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a:solidFill>
                  <a:srgbClr val="FF0000"/>
                </a:solidFill>
                <a:effectLst>
                  <a:outerShdw blurRad="38100" dist="38100" dir="2700000" algn="tl">
                    <a:srgbClr val="000000">
                      <a:alpha val="43137"/>
                    </a:srgbClr>
                  </a:outerShdw>
                </a:effectLst>
              </a:rPr>
              <a:t>Art. 256 </a:t>
            </a:r>
            <a:r>
              <a:rPr lang="it-IT" sz="3600" b="1" i="1" dirty="0" smtClean="0">
                <a:solidFill>
                  <a:srgbClr val="FF0000"/>
                </a:solidFill>
                <a:effectLst>
                  <a:outerShdw blurRad="38100" dist="38100" dir="2700000" algn="tl">
                    <a:srgbClr val="000000">
                      <a:alpha val="43137"/>
                    </a:srgbClr>
                  </a:outerShdw>
                </a:effectLst>
              </a:rPr>
              <a:t>bis</a:t>
            </a:r>
            <a:r>
              <a:rPr lang="it-IT" sz="3600" b="1" dirty="0">
                <a:solidFill>
                  <a:srgbClr val="FF0000"/>
                </a:solidFill>
                <a:effectLst>
                  <a:outerShdw blurRad="38100" dist="38100" dir="2700000" algn="tl">
                    <a:srgbClr val="000000">
                      <a:alpha val="43137"/>
                    </a:srgbClr>
                  </a:outerShdw>
                </a:effectLst>
              </a:rPr>
              <a:t> D.lgs. 152/06</a:t>
            </a:r>
            <a:endParaRPr lang="it-IT" sz="3600" dirty="0"/>
          </a:p>
        </p:txBody>
      </p:sp>
      <p:sp>
        <p:nvSpPr>
          <p:cNvPr id="3" name="Segnaposto contenuto 2"/>
          <p:cNvSpPr>
            <a:spLocks noGrp="1"/>
          </p:cNvSpPr>
          <p:nvPr>
            <p:ph idx="1"/>
          </p:nvPr>
        </p:nvSpPr>
        <p:spPr/>
        <p:txBody>
          <a:bodyPr>
            <a:normAutofit fontScale="92500" lnSpcReduction="10000"/>
          </a:bodyPr>
          <a:lstStyle/>
          <a:p>
            <a:pPr algn="just">
              <a:lnSpc>
                <a:spcPct val="80000"/>
              </a:lnSpc>
            </a:pPr>
            <a:r>
              <a:rPr lang="it-IT" sz="3000" b="1" dirty="0" smtClean="0">
                <a:solidFill>
                  <a:srgbClr val="FF0000"/>
                </a:solidFill>
                <a:effectLst>
                  <a:outerShdw blurRad="38100" dist="38100" dir="2700000" algn="tl">
                    <a:srgbClr val="000000">
                      <a:alpha val="43137"/>
                    </a:srgbClr>
                  </a:outerShdw>
                </a:effectLst>
              </a:rPr>
              <a:t>Comma 5</a:t>
            </a:r>
            <a:r>
              <a:rPr lang="it-IT" sz="3000" b="1" i="1" dirty="0" smtClean="0"/>
              <a:t>: </a:t>
            </a:r>
            <a:r>
              <a:rPr lang="it-IT" sz="3000" dirty="0" smtClean="0"/>
              <a:t>«</a:t>
            </a:r>
            <a:r>
              <a:rPr lang="it-IT" sz="3000" i="1" dirty="0" smtClean="0"/>
              <a:t>I </a:t>
            </a:r>
            <a:r>
              <a:rPr lang="it-IT" sz="3000" i="1" dirty="0"/>
              <a:t>mezzi utilizzati per il trasporto di rifiuti oggetto del reato di cui al comma 1 del presente articolo, inceneriti in aree o in impianti non autorizzati, sono confiscati ai sensi dell'articolo 259, comma 2, salvo che il mezzo appartenga a persona estranea alle condotte di cui al citato comma 1 del presente articolo e che non si configuri concorso di persona nella commissione del reato. </a:t>
            </a:r>
            <a:r>
              <a:rPr lang="it-IT" sz="3000" i="1" dirty="0" smtClean="0"/>
              <a:t>Alla </a:t>
            </a:r>
            <a:r>
              <a:rPr lang="it-IT" sz="3000" i="1" dirty="0"/>
              <a:t>sentenza di condanna o alla sentenza emessa ai sensi dell'articolo 444 del codice di procedura penale consegue la confisca dell'area sulla quale è</a:t>
            </a:r>
            <a:r>
              <a:rPr lang="it-IT" sz="3000" i="1" dirty="0" smtClean="0"/>
              <a:t> commesso </a:t>
            </a:r>
            <a:r>
              <a:rPr lang="it-IT" sz="3000" i="1" dirty="0"/>
              <a:t>il reato, se di </a:t>
            </a:r>
            <a:r>
              <a:rPr lang="it-IT" sz="3000" i="1" dirty="0" smtClean="0"/>
              <a:t>proprietà </a:t>
            </a:r>
            <a:r>
              <a:rPr lang="it-IT" sz="3000" i="1" dirty="0"/>
              <a:t>dell'autore o del concorrente nel reato, fatti salvi gli obblighi di bonifica e ripristino dello stato dei </a:t>
            </a:r>
            <a:r>
              <a:rPr lang="it-IT" sz="3000" i="1" dirty="0" smtClean="0"/>
              <a:t>luoghi». </a:t>
            </a:r>
            <a:endParaRPr lang="it-IT" altLang="it-IT" sz="3000" dirty="0"/>
          </a:p>
          <a:p>
            <a:endParaRPr lang="it-IT" dirty="0"/>
          </a:p>
        </p:txBody>
      </p:sp>
    </p:spTree>
    <p:extLst>
      <p:ext uri="{BB962C8B-B14F-4D97-AF65-F5344CB8AC3E}">
        <p14:creationId xmlns:p14="http://schemas.microsoft.com/office/powerpoint/2010/main" val="24891964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a:solidFill>
                  <a:srgbClr val="FF0000"/>
                </a:solidFill>
                <a:effectLst>
                  <a:outerShdw blurRad="38100" dist="38100" dir="2700000" algn="tl">
                    <a:srgbClr val="000000">
                      <a:alpha val="43137"/>
                    </a:srgbClr>
                  </a:outerShdw>
                </a:effectLst>
              </a:rPr>
              <a:t>Art. 256 </a:t>
            </a:r>
            <a:r>
              <a:rPr lang="it-IT" sz="3600" b="1" i="1" dirty="0" smtClean="0">
                <a:solidFill>
                  <a:srgbClr val="FF0000"/>
                </a:solidFill>
                <a:effectLst>
                  <a:outerShdw blurRad="38100" dist="38100" dir="2700000" algn="tl">
                    <a:srgbClr val="000000">
                      <a:alpha val="43137"/>
                    </a:srgbClr>
                  </a:outerShdw>
                </a:effectLst>
              </a:rPr>
              <a:t>bis</a:t>
            </a:r>
            <a:r>
              <a:rPr lang="it-IT" sz="3600" b="1" dirty="0">
                <a:solidFill>
                  <a:srgbClr val="FF0000"/>
                </a:solidFill>
                <a:effectLst>
                  <a:outerShdw blurRad="38100" dist="38100" dir="2700000" algn="tl">
                    <a:srgbClr val="000000">
                      <a:alpha val="43137"/>
                    </a:srgbClr>
                  </a:outerShdw>
                </a:effectLst>
              </a:rPr>
              <a:t> D.lgs. 152/06</a:t>
            </a:r>
            <a:endParaRPr lang="it-IT" sz="3600" dirty="0"/>
          </a:p>
        </p:txBody>
      </p:sp>
      <p:sp>
        <p:nvSpPr>
          <p:cNvPr id="3" name="Segnaposto contenuto 2"/>
          <p:cNvSpPr>
            <a:spLocks noGrp="1"/>
          </p:cNvSpPr>
          <p:nvPr>
            <p:ph idx="1"/>
          </p:nvPr>
        </p:nvSpPr>
        <p:spPr/>
        <p:txBody>
          <a:bodyPr>
            <a:normAutofit fontScale="85000" lnSpcReduction="10000"/>
          </a:bodyPr>
          <a:lstStyle/>
          <a:p>
            <a:pPr algn="just">
              <a:buFont typeface="Wingdings"/>
              <a:buChar char="à"/>
            </a:pPr>
            <a:r>
              <a:rPr lang="it-IT" dirty="0" smtClean="0">
                <a:sym typeface="Wingdings" panose="05000000000000000000" pitchFamily="2" charset="2"/>
              </a:rPr>
              <a:t> Il </a:t>
            </a:r>
            <a:r>
              <a:rPr lang="it-IT" b="1" dirty="0" smtClean="0">
                <a:sym typeface="Wingdings" panose="05000000000000000000" pitchFamily="2" charset="2"/>
              </a:rPr>
              <a:t>mezzo di trasporto</a:t>
            </a:r>
            <a:r>
              <a:rPr lang="it-IT" dirty="0" smtClean="0">
                <a:sym typeface="Wingdings" panose="05000000000000000000" pitchFamily="2" charset="2"/>
              </a:rPr>
              <a:t>, ai fini della confisca, deve essere stato impiegato per trasportare rifiuti già oggetto di combustione, e non, invece, per trasportare rifiuti da dare al fuoco</a:t>
            </a:r>
          </a:p>
          <a:p>
            <a:pPr marL="0" indent="0" algn="just">
              <a:buNone/>
            </a:pPr>
            <a:endParaRPr lang="it-IT" dirty="0" smtClean="0">
              <a:sym typeface="Wingdings" panose="05000000000000000000" pitchFamily="2" charset="2"/>
            </a:endParaRPr>
          </a:p>
          <a:p>
            <a:pPr algn="just">
              <a:buFont typeface="Wingdings"/>
              <a:buChar char="à"/>
            </a:pPr>
            <a:r>
              <a:rPr lang="it-IT" dirty="0">
                <a:sym typeface="Wingdings" panose="05000000000000000000" pitchFamily="2" charset="2"/>
              </a:rPr>
              <a:t> L</a:t>
            </a:r>
            <a:r>
              <a:rPr lang="it-IT" dirty="0" smtClean="0">
                <a:sym typeface="Wingdings" panose="05000000000000000000" pitchFamily="2" charset="2"/>
              </a:rPr>
              <a:t>a </a:t>
            </a:r>
            <a:r>
              <a:rPr lang="it-IT" b="1" dirty="0" smtClean="0">
                <a:sym typeface="Wingdings" panose="05000000000000000000" pitchFamily="2" charset="2"/>
              </a:rPr>
              <a:t>confisca dei suoli </a:t>
            </a:r>
            <a:r>
              <a:rPr lang="it-IT" dirty="0" smtClean="0">
                <a:sym typeface="Wingdings" panose="05000000000000000000" pitchFamily="2" charset="2"/>
              </a:rPr>
              <a:t>è espressamente subordinata alla sentenza di condanna o di applicazione della pena su richiesta delle parti. L’istituto è già stato sperimentato – con molta cautela – nella normativa repressiva in tema di rifiuti, essendo previsto per il reato di «</a:t>
            </a:r>
            <a:r>
              <a:rPr lang="it-IT" i="1" dirty="0" smtClean="0">
                <a:sym typeface="Wingdings" panose="05000000000000000000" pitchFamily="2" charset="2"/>
              </a:rPr>
              <a:t>realizzazione di discarica abusiva</a:t>
            </a:r>
            <a:r>
              <a:rPr lang="it-IT" dirty="0" smtClean="0">
                <a:sym typeface="Wingdings" panose="05000000000000000000" pitchFamily="2" charset="2"/>
              </a:rPr>
              <a:t>»</a:t>
            </a:r>
          </a:p>
        </p:txBody>
      </p:sp>
    </p:spTree>
    <p:extLst>
      <p:ext uri="{BB962C8B-B14F-4D97-AF65-F5344CB8AC3E}">
        <p14:creationId xmlns:p14="http://schemas.microsoft.com/office/powerpoint/2010/main" val="14312437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a:solidFill>
                  <a:srgbClr val="FF0000"/>
                </a:solidFill>
                <a:effectLst>
                  <a:outerShdw blurRad="38100" dist="38100" dir="2700000" algn="tl">
                    <a:srgbClr val="000000">
                      <a:alpha val="43137"/>
                    </a:srgbClr>
                  </a:outerShdw>
                </a:effectLst>
              </a:rPr>
              <a:t>Art. 256 </a:t>
            </a:r>
            <a:r>
              <a:rPr lang="it-IT" sz="3600" b="1" i="1" dirty="0" smtClean="0">
                <a:solidFill>
                  <a:srgbClr val="FF0000"/>
                </a:solidFill>
                <a:effectLst>
                  <a:outerShdw blurRad="38100" dist="38100" dir="2700000" algn="tl">
                    <a:srgbClr val="000000">
                      <a:alpha val="43137"/>
                    </a:srgbClr>
                  </a:outerShdw>
                </a:effectLst>
              </a:rPr>
              <a:t>bis</a:t>
            </a:r>
            <a:r>
              <a:rPr lang="it-IT" sz="3600" b="1" dirty="0">
                <a:solidFill>
                  <a:srgbClr val="FF0000"/>
                </a:solidFill>
                <a:effectLst>
                  <a:outerShdw blurRad="38100" dist="38100" dir="2700000" algn="tl">
                    <a:srgbClr val="000000">
                      <a:alpha val="43137"/>
                    </a:srgbClr>
                  </a:outerShdw>
                </a:effectLst>
              </a:rPr>
              <a:t> D.lgs. 152/06</a:t>
            </a:r>
            <a:endParaRPr lang="it-IT" sz="3600" dirty="0"/>
          </a:p>
        </p:txBody>
      </p:sp>
      <p:sp>
        <p:nvSpPr>
          <p:cNvPr id="3" name="Segnaposto contenuto 2"/>
          <p:cNvSpPr>
            <a:spLocks noGrp="1"/>
          </p:cNvSpPr>
          <p:nvPr>
            <p:ph idx="1"/>
          </p:nvPr>
        </p:nvSpPr>
        <p:spPr/>
        <p:txBody>
          <a:bodyPr>
            <a:normAutofit fontScale="85000" lnSpcReduction="20000"/>
          </a:bodyPr>
          <a:lstStyle/>
          <a:p>
            <a:pPr marL="0" indent="0" algn="just">
              <a:lnSpc>
                <a:spcPct val="80000"/>
              </a:lnSpc>
              <a:spcBef>
                <a:spcPts val="600"/>
              </a:spcBef>
              <a:buNone/>
            </a:pPr>
            <a:r>
              <a:rPr lang="it-IT" sz="2800" b="1" dirty="0" smtClean="0">
                <a:solidFill>
                  <a:srgbClr val="FF0000"/>
                </a:solidFill>
                <a:effectLst>
                  <a:outerShdw blurRad="38100" dist="38100" dir="2700000" algn="tl">
                    <a:srgbClr val="000000">
                      <a:alpha val="43137"/>
                    </a:srgbClr>
                  </a:outerShdw>
                </a:effectLst>
              </a:rPr>
              <a:t>Comma 6</a:t>
            </a:r>
            <a:r>
              <a:rPr lang="it-IT" sz="2800" dirty="0" smtClean="0"/>
              <a:t>: «</a:t>
            </a:r>
            <a:r>
              <a:rPr lang="it-IT" sz="2800" i="1" dirty="0" smtClean="0"/>
              <a:t>Si applicano le sanzioni di cui all’art. 255 se le condotte di cui al comma 1 hanno ad oggetto i rifiuti di cui all’art. 184, comma 2 </a:t>
            </a:r>
            <a:r>
              <a:rPr lang="it-IT" sz="2800" i="1" dirty="0" err="1" smtClean="0"/>
              <a:t>lett</a:t>
            </a:r>
            <a:r>
              <a:rPr lang="it-IT" sz="2800" i="1" dirty="0" smtClean="0"/>
              <a:t>. e)</a:t>
            </a:r>
            <a:r>
              <a:rPr lang="it-IT" sz="2800" dirty="0" smtClean="0"/>
              <a:t>».</a:t>
            </a:r>
          </a:p>
          <a:p>
            <a:pPr marL="0" indent="0" algn="just">
              <a:lnSpc>
                <a:spcPct val="80000"/>
              </a:lnSpc>
              <a:spcBef>
                <a:spcPts val="600"/>
              </a:spcBef>
              <a:buNone/>
            </a:pPr>
            <a:endParaRPr lang="it-IT" sz="2800" dirty="0"/>
          </a:p>
          <a:p>
            <a:pPr marL="0" indent="0" algn="just">
              <a:lnSpc>
                <a:spcPct val="80000"/>
              </a:lnSpc>
              <a:spcBef>
                <a:spcPts val="600"/>
              </a:spcBef>
              <a:buNone/>
            </a:pPr>
            <a:r>
              <a:rPr lang="it-IT" sz="2800" dirty="0" smtClean="0">
                <a:sym typeface="Wingdings" panose="05000000000000000000" pitchFamily="2" charset="2"/>
              </a:rPr>
              <a:t> </a:t>
            </a:r>
            <a:r>
              <a:rPr lang="it-IT" sz="2800" b="1" dirty="0" smtClean="0">
                <a:sym typeface="Wingdings" panose="05000000000000000000" pitchFamily="2" charset="2"/>
              </a:rPr>
              <a:t>Sanzione amministrativa</a:t>
            </a:r>
            <a:endParaRPr lang="it-IT" sz="2800" b="1" dirty="0" smtClean="0"/>
          </a:p>
          <a:p>
            <a:pPr marL="0" indent="0" algn="just">
              <a:lnSpc>
                <a:spcPct val="80000"/>
              </a:lnSpc>
              <a:spcBef>
                <a:spcPts val="600"/>
              </a:spcBef>
              <a:buNone/>
            </a:pPr>
            <a:endParaRPr lang="it-IT" sz="2800" b="1" dirty="0"/>
          </a:p>
          <a:p>
            <a:pPr algn="just">
              <a:lnSpc>
                <a:spcPct val="80000"/>
              </a:lnSpc>
              <a:spcBef>
                <a:spcPts val="600"/>
              </a:spcBef>
              <a:buFont typeface="Wingdings"/>
              <a:buChar char="à"/>
            </a:pPr>
            <a:r>
              <a:rPr lang="it-IT" sz="2800" dirty="0" smtClean="0">
                <a:sym typeface="Wingdings" panose="05000000000000000000" pitchFamily="2" charset="2"/>
              </a:rPr>
              <a:t> Il riferimento è ai «</a:t>
            </a:r>
            <a:r>
              <a:rPr lang="it-IT" sz="2800" i="1" dirty="0" smtClean="0">
                <a:sym typeface="Wingdings" panose="05000000000000000000" pitchFamily="2" charset="2"/>
              </a:rPr>
              <a:t>rifiuti vegetali provenienti da aree verdi, quali giardini, parchi e aree cimiteriali</a:t>
            </a:r>
            <a:r>
              <a:rPr lang="it-IT" sz="2800" dirty="0" smtClean="0">
                <a:sym typeface="Wingdings" panose="05000000000000000000" pitchFamily="2" charset="2"/>
              </a:rPr>
              <a:t>».</a:t>
            </a:r>
          </a:p>
          <a:p>
            <a:pPr algn="just">
              <a:lnSpc>
                <a:spcPct val="80000"/>
              </a:lnSpc>
              <a:spcBef>
                <a:spcPts val="600"/>
              </a:spcBef>
              <a:buFont typeface="Wingdings"/>
              <a:buChar char="à"/>
            </a:pPr>
            <a:endParaRPr lang="it-IT" sz="2800" dirty="0">
              <a:sym typeface="Wingdings" panose="05000000000000000000" pitchFamily="2" charset="2"/>
            </a:endParaRPr>
          </a:p>
          <a:p>
            <a:pPr marL="0" indent="0" algn="just">
              <a:lnSpc>
                <a:spcPct val="80000"/>
              </a:lnSpc>
              <a:spcBef>
                <a:spcPts val="600"/>
              </a:spcBef>
              <a:buNone/>
            </a:pPr>
            <a:r>
              <a:rPr lang="it-IT" sz="2800" b="1" dirty="0">
                <a:solidFill>
                  <a:srgbClr val="FF0000"/>
                </a:solidFill>
                <a:effectLst>
                  <a:outerShdw blurRad="38100" dist="38100" dir="2700000" algn="tl">
                    <a:srgbClr val="000000">
                      <a:alpha val="43137"/>
                    </a:srgbClr>
                  </a:outerShdw>
                </a:effectLst>
              </a:rPr>
              <a:t>Comma 6 </a:t>
            </a:r>
            <a:r>
              <a:rPr lang="it-IT" sz="2800" dirty="0" smtClean="0"/>
              <a:t>le </a:t>
            </a:r>
            <a:r>
              <a:rPr lang="it-IT" sz="2800" dirty="0"/>
              <a:t>disposizioni del presente articolo non si applicano all'abbruciamento di materiale agricolo o forestale naturale, anche derivato da verde pubblico o </a:t>
            </a:r>
            <a:r>
              <a:rPr lang="it-IT" sz="2800" dirty="0" smtClean="0"/>
              <a:t>privato.</a:t>
            </a:r>
            <a:endParaRPr lang="it-IT" sz="2800" dirty="0" smtClean="0">
              <a:sym typeface="Wingdings" panose="05000000000000000000" pitchFamily="2" charset="2"/>
            </a:endParaRPr>
          </a:p>
          <a:p>
            <a:pPr algn="just">
              <a:lnSpc>
                <a:spcPct val="80000"/>
              </a:lnSpc>
              <a:spcBef>
                <a:spcPts val="600"/>
              </a:spcBef>
              <a:buFont typeface="Wingdings"/>
              <a:buChar char="à"/>
            </a:pPr>
            <a:endParaRPr lang="it-IT" sz="2800" dirty="0">
              <a:sym typeface="Wingdings" panose="05000000000000000000" pitchFamily="2" charset="2"/>
            </a:endParaRPr>
          </a:p>
          <a:p>
            <a:pPr algn="just">
              <a:lnSpc>
                <a:spcPct val="80000"/>
              </a:lnSpc>
              <a:spcBef>
                <a:spcPts val="600"/>
              </a:spcBef>
              <a:buFont typeface="Wingdings"/>
              <a:buChar char="à"/>
            </a:pPr>
            <a:r>
              <a:rPr lang="it-IT" sz="2800" dirty="0" smtClean="0">
                <a:sym typeface="Wingdings" panose="05000000000000000000" pitchFamily="2" charset="2"/>
              </a:rPr>
              <a:t>La </a:t>
            </a:r>
            <a:r>
              <a:rPr lang="it-IT" sz="2800" b="1" dirty="0" smtClean="0">
                <a:sym typeface="Wingdings" panose="05000000000000000000" pitchFamily="2" charset="2"/>
              </a:rPr>
              <a:t>deroga sanzionatoria </a:t>
            </a:r>
            <a:r>
              <a:rPr lang="it-IT" sz="2800" dirty="0" smtClean="0">
                <a:sym typeface="Wingdings" panose="05000000000000000000" pitchFamily="2" charset="2"/>
              </a:rPr>
              <a:t>è giustificata dal </a:t>
            </a:r>
            <a:r>
              <a:rPr lang="it-IT" sz="2800" b="1" dirty="0" smtClean="0">
                <a:sym typeface="Wingdings" panose="05000000000000000000" pitchFamily="2" charset="2"/>
              </a:rPr>
              <a:t>bassissimo</a:t>
            </a:r>
            <a:r>
              <a:rPr lang="it-IT" sz="2800" dirty="0" smtClean="0">
                <a:sym typeface="Wingdings" panose="05000000000000000000" pitchFamily="2" charset="2"/>
              </a:rPr>
              <a:t> – per non dire nullo – </a:t>
            </a:r>
            <a:r>
              <a:rPr lang="it-IT" sz="2800" b="1" dirty="0" smtClean="0">
                <a:sym typeface="Wingdings" panose="05000000000000000000" pitchFamily="2" charset="2"/>
              </a:rPr>
              <a:t>potenziale inquinante</a:t>
            </a:r>
            <a:r>
              <a:rPr lang="it-IT" sz="2800" dirty="0" smtClean="0">
                <a:sym typeface="Wingdings" panose="05000000000000000000" pitchFamily="2" charset="2"/>
              </a:rPr>
              <a:t> delle ceneri derivanti da una simile attività di combustione</a:t>
            </a:r>
          </a:p>
          <a:p>
            <a:pPr marL="0" indent="0" algn="just">
              <a:lnSpc>
                <a:spcPct val="80000"/>
              </a:lnSpc>
              <a:spcBef>
                <a:spcPts val="600"/>
              </a:spcBef>
              <a:buNone/>
            </a:pPr>
            <a:endParaRPr lang="it-IT" sz="2800" dirty="0"/>
          </a:p>
        </p:txBody>
      </p:sp>
    </p:spTree>
    <p:extLst>
      <p:ext uri="{BB962C8B-B14F-4D97-AF65-F5344CB8AC3E}">
        <p14:creationId xmlns:p14="http://schemas.microsoft.com/office/powerpoint/2010/main" val="1885654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323850" y="115888"/>
            <a:ext cx="8424863"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r>
              <a:rPr lang="it-IT" altLang="it-IT" sz="3600" b="1" dirty="0">
                <a:solidFill>
                  <a:srgbClr val="FF0000"/>
                </a:solidFill>
                <a:effectLst>
                  <a:outerShdw blurRad="38100" dist="38100" dir="2700000" algn="tl">
                    <a:srgbClr val="000000">
                      <a:alpha val="43137"/>
                    </a:srgbClr>
                  </a:outerShdw>
                </a:effectLst>
              </a:rPr>
              <a:t>Il delitto di inquinamento </a:t>
            </a:r>
            <a:r>
              <a:rPr lang="it-IT" altLang="it-IT" sz="3600" b="1" dirty="0" smtClean="0">
                <a:solidFill>
                  <a:srgbClr val="FF0000"/>
                </a:solidFill>
                <a:effectLst>
                  <a:outerShdw blurRad="38100" dist="38100" dir="2700000" algn="tl">
                    <a:srgbClr val="000000">
                      <a:alpha val="43137"/>
                    </a:srgbClr>
                  </a:outerShdw>
                </a:effectLst>
              </a:rPr>
              <a:t>ambientale</a:t>
            </a:r>
            <a:endParaRPr lang="it-IT" altLang="it-IT" sz="3600" b="1" dirty="0">
              <a:solidFill>
                <a:srgbClr val="FF0000"/>
              </a:solidFill>
              <a:effectLst>
                <a:outerShdw blurRad="38100" dist="38100" dir="2700000" algn="tl">
                  <a:srgbClr val="000000">
                    <a:alpha val="43137"/>
                  </a:srgbClr>
                </a:outerShdw>
              </a:effectLst>
            </a:endParaRPr>
          </a:p>
          <a:p>
            <a:pPr algn="just">
              <a:defRPr/>
            </a:pPr>
            <a:endParaRPr lang="it-IT" altLang="it-IT" sz="1100" b="1" dirty="0"/>
          </a:p>
          <a:p>
            <a:pPr marL="285750" indent="-285750" algn="just">
              <a:spcAft>
                <a:spcPts val="600"/>
              </a:spcAft>
              <a:buFont typeface="Wingdings" panose="05000000000000000000" pitchFamily="2" charset="2"/>
              <a:buChar char="Ø"/>
              <a:defRPr/>
            </a:pPr>
            <a:r>
              <a:rPr lang="it-IT" altLang="it-IT" sz="2400" dirty="0"/>
              <a:t>Il discrimine tra i due termini </a:t>
            </a:r>
            <a:r>
              <a:rPr lang="it-IT" altLang="it-IT" sz="2400" b="1" dirty="0"/>
              <a:t>«</a:t>
            </a:r>
            <a:r>
              <a:rPr lang="it-IT" altLang="it-IT" sz="2400" b="1" i="1" dirty="0"/>
              <a:t>compromissione</a:t>
            </a:r>
            <a:r>
              <a:rPr lang="it-IT" altLang="it-IT" sz="2400" b="1" dirty="0"/>
              <a:t>»</a:t>
            </a:r>
            <a:r>
              <a:rPr lang="it-IT" altLang="it-IT" sz="2400" dirty="0"/>
              <a:t> e </a:t>
            </a:r>
            <a:r>
              <a:rPr lang="it-IT" altLang="it-IT" sz="2400" b="1" dirty="0"/>
              <a:t>«</a:t>
            </a:r>
            <a:r>
              <a:rPr lang="it-IT" altLang="it-IT" sz="2400" b="1" i="1" dirty="0"/>
              <a:t>deterioramento</a:t>
            </a:r>
            <a:r>
              <a:rPr lang="it-IT" altLang="it-IT" sz="2400" b="1" dirty="0"/>
              <a:t>»</a:t>
            </a:r>
            <a:r>
              <a:rPr lang="it-IT" altLang="it-IT" sz="2400" dirty="0"/>
              <a:t>, utilizzati per descrivere il risultato della condotta materiale, non è agevole. </a:t>
            </a:r>
            <a:endParaRPr lang="it-IT" altLang="it-IT" sz="2400" dirty="0" smtClean="0"/>
          </a:p>
          <a:p>
            <a:pPr marL="285750" indent="-285750" algn="just">
              <a:spcAft>
                <a:spcPts val="600"/>
              </a:spcAft>
              <a:buFont typeface="Wingdings" panose="05000000000000000000" pitchFamily="2" charset="2"/>
              <a:buChar char="Ø"/>
              <a:defRPr/>
            </a:pPr>
            <a:endParaRPr lang="it-IT" altLang="it-IT" sz="2400" dirty="0"/>
          </a:p>
          <a:p>
            <a:pPr marL="715963" indent="-357188" algn="just">
              <a:spcAft>
                <a:spcPts val="600"/>
              </a:spcAft>
              <a:buFont typeface="Wingdings" pitchFamily="2" charset="2"/>
              <a:buChar char="à"/>
              <a:defRPr/>
            </a:pPr>
            <a:r>
              <a:rPr lang="it-IT" altLang="it-IT" sz="2400" dirty="0"/>
              <a:t>Da un punto di vista strettamente lessicale, nella </a:t>
            </a:r>
            <a:r>
              <a:rPr lang="it-IT" altLang="it-IT" sz="2400" b="1" dirty="0"/>
              <a:t>«compromissione» </a:t>
            </a:r>
            <a:r>
              <a:rPr lang="it-IT" altLang="it-IT" sz="2400" dirty="0"/>
              <a:t>è insita una proiezione dinamica degli effetti tale da comprendere anche condotte causali che,  pur minori di un’azione di danneggiamento, presentano un maggior contenuto di pregiudizio futuro. </a:t>
            </a:r>
          </a:p>
          <a:p>
            <a:pPr marL="715963" indent="-357188" algn="just">
              <a:spcAft>
                <a:spcPts val="600"/>
              </a:spcAft>
              <a:buFont typeface="Wingdings" pitchFamily="2" charset="2"/>
              <a:buChar char="à"/>
              <a:defRPr/>
            </a:pPr>
            <a:r>
              <a:rPr lang="it-IT" altLang="it-IT" sz="2400" dirty="0"/>
              <a:t>Tuttavia, stante l’assenza di inequivoci riscontri testuali, è anche possibile ipotizzare un’ampia sovrapponibilità dei due termini (sebbene la presenza della disgiuntiva “o” renda difficile configurare una totale endiadi), il cui </a:t>
            </a:r>
            <a:r>
              <a:rPr lang="it-IT" altLang="it-IT" sz="2400" b="1" dirty="0"/>
              <a:t>nucleo comune consiste nella situazione fattuale derivante da una condotta che ha provocato un danno all’ambiente</a:t>
            </a:r>
            <a:r>
              <a:rPr lang="it-IT" altLang="it-IT" sz="2400" dirty="0"/>
              <a:t>. </a:t>
            </a:r>
          </a:p>
          <a:p>
            <a:pPr algn="just">
              <a:defRPr/>
            </a:pPr>
            <a:endParaRPr lang="it-IT" altLang="it-IT" sz="1400" dirty="0"/>
          </a:p>
          <a:p>
            <a:pPr algn="just">
              <a:defRPr/>
            </a:pPr>
            <a:endParaRPr lang="it-IT" altLang="it-IT" sz="1400" dirty="0"/>
          </a:p>
        </p:txBody>
      </p:sp>
    </p:spTree>
    <p:extLst>
      <p:ext uri="{BB962C8B-B14F-4D97-AF65-F5344CB8AC3E}">
        <p14:creationId xmlns:p14="http://schemas.microsoft.com/office/powerpoint/2010/main" val="24998860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pPr>
              <a:defRPr/>
            </a:pPr>
            <a:r>
              <a:rPr lang="it-IT" sz="3600" b="1" dirty="0" smtClean="0">
                <a:solidFill>
                  <a:srgbClr val="FF0000"/>
                </a:solidFill>
                <a:effectLst>
                  <a:outerShdw blurRad="38100" dist="38100" dir="2700000" algn="tl">
                    <a:srgbClr val="000000">
                      <a:alpha val="43137"/>
                    </a:srgbClr>
                  </a:outerShdw>
                </a:effectLst>
              </a:rPr>
              <a:t>IL "</a:t>
            </a:r>
            <a:r>
              <a:rPr lang="it-IT" sz="3600" b="1" dirty="0">
                <a:solidFill>
                  <a:srgbClr val="FF0000"/>
                </a:solidFill>
                <a:effectLst>
                  <a:outerShdw blurRad="38100" dist="38100" dir="2700000" algn="tl">
                    <a:srgbClr val="000000">
                      <a:alpha val="43137"/>
                    </a:srgbClr>
                  </a:outerShdw>
                </a:effectLst>
              </a:rPr>
              <a:t>VECCHIO</a:t>
            </a:r>
            <a:r>
              <a:rPr lang="it-IT" sz="3600" b="1" dirty="0" smtClean="0">
                <a:solidFill>
                  <a:srgbClr val="FF0000"/>
                </a:solidFill>
                <a:effectLst>
                  <a:outerShdw blurRad="38100" dist="38100" dir="2700000" algn="tl">
                    <a:srgbClr val="000000">
                      <a:alpha val="43137"/>
                    </a:srgbClr>
                  </a:outerShdw>
                </a:effectLst>
              </a:rPr>
              <a:t>" DISASTRO AMBIENTALE</a:t>
            </a:r>
          </a:p>
        </p:txBody>
      </p:sp>
      <p:sp>
        <p:nvSpPr>
          <p:cNvPr id="38915" name="Rectangle 3"/>
          <p:cNvSpPr>
            <a:spLocks noGrp="1" noChangeArrowheads="1"/>
          </p:cNvSpPr>
          <p:nvPr>
            <p:ph type="body" idx="1"/>
          </p:nvPr>
        </p:nvSpPr>
        <p:spPr>
          <a:xfrm>
            <a:off x="468313" y="1628775"/>
            <a:ext cx="8229600" cy="4525963"/>
          </a:xfrm>
        </p:spPr>
        <p:txBody>
          <a:bodyPr/>
          <a:lstStyle/>
          <a:p>
            <a:pPr algn="just" eaLnBrk="1" hangingPunct="1">
              <a:lnSpc>
                <a:spcPct val="90000"/>
              </a:lnSpc>
            </a:pPr>
            <a:r>
              <a:rPr lang="it-IT" altLang="it-IT" sz="2600" dirty="0"/>
              <a:t>A</a:t>
            </a:r>
            <a:r>
              <a:rPr lang="it-IT" altLang="it-IT" sz="2600" dirty="0" smtClean="0"/>
              <a:t>rt. 434 c.p. : </a:t>
            </a:r>
            <a:r>
              <a:rPr lang="it-IT" altLang="it-IT" sz="2600" b="1" dirty="0" smtClean="0"/>
              <a:t>Crollo di costruzioni o altri disastri dolosi</a:t>
            </a:r>
            <a:endParaRPr lang="it-IT" altLang="it-IT" sz="2600" dirty="0" smtClean="0"/>
          </a:p>
          <a:p>
            <a:pPr marL="0" indent="0" algn="just" eaLnBrk="1" hangingPunct="1">
              <a:lnSpc>
                <a:spcPct val="90000"/>
              </a:lnSpc>
              <a:buNone/>
            </a:pPr>
            <a:endParaRPr lang="it-IT" altLang="it-IT" sz="2400" dirty="0" smtClean="0"/>
          </a:p>
          <a:p>
            <a:pPr algn="just" eaLnBrk="1" hangingPunct="1">
              <a:lnSpc>
                <a:spcPct val="90000"/>
              </a:lnSpc>
              <a:buFontTx/>
              <a:buNone/>
            </a:pPr>
            <a:r>
              <a:rPr lang="it-IT" altLang="it-IT" sz="2400" dirty="0" smtClean="0"/>
              <a:t>	«</a:t>
            </a:r>
            <a:r>
              <a:rPr lang="it-IT" altLang="it-IT" sz="2400" i="1" dirty="0" smtClean="0"/>
              <a:t>Chiunque, fuori dei casi preveduti dagli articoli precedenti, commette un fatto diretto a cagionare il crollo di una costruzione o di una parte di essa ovvero un altro disastro è punito, se dal fatto deriva pericolo per la pubblica incolumità, con la reclusione da uno a cinque anni.</a:t>
            </a:r>
          </a:p>
          <a:p>
            <a:pPr algn="just" eaLnBrk="1" hangingPunct="1">
              <a:lnSpc>
                <a:spcPct val="90000"/>
              </a:lnSpc>
              <a:buFontTx/>
              <a:buNone/>
            </a:pPr>
            <a:r>
              <a:rPr lang="it-IT" altLang="it-IT" sz="2400" i="1" dirty="0" smtClean="0"/>
              <a:t>	La pena è della reclusione da tre a dodici anni se il crollo o il disastro avviene».</a:t>
            </a:r>
          </a:p>
          <a:p>
            <a:pPr algn="just" eaLnBrk="1" hangingPunct="1">
              <a:lnSpc>
                <a:spcPct val="90000"/>
              </a:lnSpc>
            </a:pPr>
            <a:endParaRPr lang="it-IT" altLang="it-IT" sz="2400" i="1" dirty="0" smtClean="0"/>
          </a:p>
          <a:p>
            <a:pPr algn="just" eaLnBrk="1" hangingPunct="1">
              <a:lnSpc>
                <a:spcPct val="90000"/>
              </a:lnSpc>
            </a:pPr>
            <a:r>
              <a:rPr lang="it-IT" altLang="it-IT" sz="2400" dirty="0" smtClean="0"/>
              <a:t>Reato punito nella </a:t>
            </a:r>
            <a:r>
              <a:rPr lang="it-IT" altLang="it-IT" sz="2400" b="1" dirty="0" smtClean="0"/>
              <a:t>forma colposa </a:t>
            </a:r>
            <a:r>
              <a:rPr lang="it-IT" altLang="it-IT" sz="2400" dirty="0" smtClean="0"/>
              <a:t>dall’art. 449 c.p.</a:t>
            </a:r>
          </a:p>
        </p:txBody>
      </p:sp>
    </p:spTree>
    <p:extLst>
      <p:ext uri="{BB962C8B-B14F-4D97-AF65-F5344CB8AC3E}">
        <p14:creationId xmlns:p14="http://schemas.microsoft.com/office/powerpoint/2010/main" val="22786826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a:bodyPr>
          <a:lstStyle/>
          <a:p>
            <a:pPr eaLnBrk="1" hangingPunct="1">
              <a:defRPr/>
            </a:pPr>
            <a:r>
              <a:rPr lang="it-IT" sz="3600" b="1" dirty="0" smtClean="0">
                <a:solidFill>
                  <a:srgbClr val="FF0000"/>
                </a:solidFill>
                <a:effectLst>
                  <a:outerShdw blurRad="38100" dist="38100" dir="2700000" algn="tl">
                    <a:srgbClr val="000000">
                      <a:alpha val="43137"/>
                    </a:srgbClr>
                  </a:outerShdw>
                </a:effectLst>
              </a:rPr>
              <a:t>Art. 434 c.p.</a:t>
            </a:r>
          </a:p>
        </p:txBody>
      </p:sp>
      <p:sp>
        <p:nvSpPr>
          <p:cNvPr id="39939" name="Rectangle 3"/>
          <p:cNvSpPr>
            <a:spLocks noGrp="1" noChangeArrowheads="1"/>
          </p:cNvSpPr>
          <p:nvPr>
            <p:ph type="body" idx="1"/>
          </p:nvPr>
        </p:nvSpPr>
        <p:spPr>
          <a:xfrm>
            <a:off x="467544" y="1268760"/>
            <a:ext cx="8229600" cy="5112568"/>
          </a:xfrm>
        </p:spPr>
        <p:txBody>
          <a:bodyPr>
            <a:normAutofit fontScale="77500" lnSpcReduction="20000"/>
          </a:bodyPr>
          <a:lstStyle/>
          <a:p>
            <a:pPr algn="just" eaLnBrk="1" hangingPunct="1">
              <a:lnSpc>
                <a:spcPct val="90000"/>
              </a:lnSpc>
            </a:pPr>
            <a:r>
              <a:rPr lang="it-IT" altLang="it-IT" dirty="0" smtClean="0"/>
              <a:t>Norma di chiusura del capo dedicato ai </a:t>
            </a:r>
            <a:r>
              <a:rPr lang="it-IT" altLang="it-IT" b="1" dirty="0" smtClean="0"/>
              <a:t>delitti di comune pericolo mediante violenza</a:t>
            </a:r>
            <a:r>
              <a:rPr lang="it-IT" altLang="it-IT" dirty="0" smtClean="0"/>
              <a:t>, preceduto da strage, incendio, naufragio e disastro aviatorio, disastro ferroviario..</a:t>
            </a:r>
          </a:p>
          <a:p>
            <a:pPr algn="just" eaLnBrk="1" hangingPunct="1">
              <a:lnSpc>
                <a:spcPct val="90000"/>
              </a:lnSpc>
            </a:pPr>
            <a:endParaRPr lang="it-IT" altLang="it-IT" dirty="0" smtClean="0"/>
          </a:p>
          <a:p>
            <a:pPr algn="just" eaLnBrk="1" hangingPunct="1">
              <a:lnSpc>
                <a:spcPct val="90000"/>
              </a:lnSpc>
            </a:pPr>
            <a:r>
              <a:rPr lang="it-IT" altLang="it-IT" dirty="0" smtClean="0"/>
              <a:t>C.d. </a:t>
            </a:r>
            <a:r>
              <a:rPr lang="it-IT" altLang="it-IT" b="1" dirty="0" smtClean="0"/>
              <a:t>disastro innominato</a:t>
            </a:r>
            <a:r>
              <a:rPr lang="it-IT" altLang="it-IT" dirty="0" smtClean="0"/>
              <a:t>: «</a:t>
            </a:r>
            <a:r>
              <a:rPr lang="it-IT" altLang="it-IT" i="1" dirty="0" smtClean="0"/>
              <a:t>ovvero un altro disastro</a:t>
            </a:r>
            <a:r>
              <a:rPr lang="it-IT" altLang="it-IT" dirty="0" smtClean="0"/>
              <a:t>»: unica ipotesi non tipicamente descritta</a:t>
            </a:r>
          </a:p>
          <a:p>
            <a:pPr algn="just" eaLnBrk="1" hangingPunct="1">
              <a:lnSpc>
                <a:spcPct val="90000"/>
              </a:lnSpc>
            </a:pPr>
            <a:endParaRPr lang="it-IT" altLang="it-IT" dirty="0" smtClean="0"/>
          </a:p>
          <a:p>
            <a:pPr algn="just">
              <a:lnSpc>
                <a:spcPct val="90000"/>
              </a:lnSpc>
            </a:pPr>
            <a:r>
              <a:rPr lang="it-IT" altLang="it-IT" dirty="0"/>
              <a:t>Affinché si configuri il reato di «</a:t>
            </a:r>
            <a:r>
              <a:rPr lang="it-IT" altLang="it-IT" i="1" dirty="0"/>
              <a:t>disastro</a:t>
            </a:r>
            <a:r>
              <a:rPr lang="it-IT" altLang="it-IT" dirty="0"/>
              <a:t>» è sufficiente che il nocumento metta in pericolo – anche solo potenzialmente – un </a:t>
            </a:r>
            <a:r>
              <a:rPr lang="it-IT" altLang="it-IT" b="1" dirty="0"/>
              <a:t>numero indeterminato di persone</a:t>
            </a:r>
            <a:endParaRPr lang="it-IT" altLang="it-IT" dirty="0"/>
          </a:p>
          <a:p>
            <a:pPr algn="just">
              <a:lnSpc>
                <a:spcPct val="90000"/>
              </a:lnSpc>
            </a:pPr>
            <a:endParaRPr lang="it-IT" altLang="it-IT" dirty="0"/>
          </a:p>
          <a:p>
            <a:pPr algn="just">
              <a:lnSpc>
                <a:spcPct val="90000"/>
              </a:lnSpc>
            </a:pPr>
            <a:r>
              <a:rPr lang="it-IT" altLang="it-IT" dirty="0"/>
              <a:t>Infatti, il requisito che connota la nozione di «</a:t>
            </a:r>
            <a:r>
              <a:rPr lang="it-IT" altLang="it-IT" i="1" dirty="0"/>
              <a:t>disastro</a:t>
            </a:r>
            <a:r>
              <a:rPr lang="it-IT" altLang="it-IT" dirty="0"/>
              <a:t>», delitto previsto dall'art. 434 c.p., è la </a:t>
            </a:r>
            <a:r>
              <a:rPr lang="it-IT" altLang="it-IT" b="1" dirty="0"/>
              <a:t>potenza espansiva del nocumento</a:t>
            </a:r>
            <a:r>
              <a:rPr lang="it-IT" altLang="it-IT" dirty="0"/>
              <a:t> anche se non irreversibile, e l'</a:t>
            </a:r>
            <a:r>
              <a:rPr lang="it-IT" altLang="it-IT" b="1" dirty="0"/>
              <a:t>attitudine a mettere in pericolo la pubblica incolumità</a:t>
            </a:r>
            <a:endParaRPr lang="it-IT" altLang="it-IT" dirty="0"/>
          </a:p>
          <a:p>
            <a:pPr algn="just" eaLnBrk="1" hangingPunct="1">
              <a:lnSpc>
                <a:spcPct val="90000"/>
              </a:lnSpc>
            </a:pPr>
            <a:endParaRPr lang="it-IT" altLang="it-IT" dirty="0" smtClean="0"/>
          </a:p>
        </p:txBody>
      </p:sp>
    </p:spTree>
    <p:extLst>
      <p:ext uri="{BB962C8B-B14F-4D97-AF65-F5344CB8AC3E}">
        <p14:creationId xmlns:p14="http://schemas.microsoft.com/office/powerpoint/2010/main" val="11490595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a:defRPr/>
            </a:pPr>
            <a:r>
              <a:rPr lang="it-IT" b="1" dirty="0">
                <a:solidFill>
                  <a:srgbClr val="FF0000"/>
                </a:solidFill>
                <a:effectLst>
                  <a:outerShdw blurRad="38100" dist="38100" dir="2700000" algn="tl">
                    <a:srgbClr val="000000">
                      <a:alpha val="43137"/>
                    </a:srgbClr>
                  </a:outerShdw>
                </a:effectLst>
              </a:rPr>
              <a:t>IL "VECCHIO" DISASTRO </a:t>
            </a:r>
            <a:r>
              <a:rPr lang="it-IT" b="1" dirty="0" smtClean="0">
                <a:solidFill>
                  <a:srgbClr val="FF0000"/>
                </a:solidFill>
                <a:effectLst>
                  <a:outerShdw blurRad="38100" dist="38100" dir="2700000" algn="tl">
                    <a:srgbClr val="000000">
                      <a:alpha val="43137"/>
                    </a:srgbClr>
                  </a:outerShdw>
                </a:effectLst>
              </a:rPr>
              <a:t>AMBIENTALE</a:t>
            </a:r>
            <a:endParaRPr lang="it-IT" b="1" dirty="0" smtClean="0">
              <a:effectLst>
                <a:outerShdw blurRad="38100" dist="38100" dir="2700000" algn="tl">
                  <a:srgbClr val="000000">
                    <a:alpha val="43137"/>
                  </a:srgbClr>
                </a:outerShdw>
              </a:effectLst>
            </a:endParaRPr>
          </a:p>
        </p:txBody>
      </p:sp>
      <p:sp>
        <p:nvSpPr>
          <p:cNvPr id="41987" name="Rectangle 3"/>
          <p:cNvSpPr>
            <a:spLocks noGrp="1" noChangeArrowheads="1"/>
          </p:cNvSpPr>
          <p:nvPr>
            <p:ph type="body" idx="1"/>
          </p:nvPr>
        </p:nvSpPr>
        <p:spPr/>
        <p:txBody>
          <a:bodyPr>
            <a:normAutofit fontScale="92500" lnSpcReduction="10000"/>
          </a:bodyPr>
          <a:lstStyle/>
          <a:p>
            <a:pPr eaLnBrk="1" hangingPunct="1">
              <a:lnSpc>
                <a:spcPct val="90000"/>
              </a:lnSpc>
            </a:pPr>
            <a:r>
              <a:rPr lang="it-IT" altLang="it-IT" sz="2600" dirty="0" smtClean="0"/>
              <a:t>Tipici esempi di disastro: Stava, Vajont</a:t>
            </a:r>
          </a:p>
          <a:p>
            <a:pPr algn="just" eaLnBrk="1" hangingPunct="1">
              <a:lnSpc>
                <a:spcPct val="90000"/>
              </a:lnSpc>
            </a:pPr>
            <a:endParaRPr lang="it-IT" altLang="it-IT" sz="2600" dirty="0" smtClean="0"/>
          </a:p>
          <a:p>
            <a:pPr algn="just" eaLnBrk="1" hangingPunct="1">
              <a:lnSpc>
                <a:spcPct val="90000"/>
              </a:lnSpc>
            </a:pPr>
            <a:r>
              <a:rPr lang="it-IT" altLang="it-IT" sz="2600" dirty="0"/>
              <a:t>L</a:t>
            </a:r>
            <a:r>
              <a:rPr lang="it-IT" altLang="it-IT" sz="2600" dirty="0" smtClean="0"/>
              <a:t>a giurisprudenza tende ad applicare questo reato anche in ipotesi in cui l’evento di danno è meno imponente: </a:t>
            </a:r>
            <a:endParaRPr lang="it-IT" altLang="it-IT" sz="2600" dirty="0"/>
          </a:p>
          <a:p>
            <a:pPr marL="0" indent="0" algn="just" eaLnBrk="1" hangingPunct="1">
              <a:lnSpc>
                <a:spcPct val="90000"/>
              </a:lnSpc>
              <a:buNone/>
            </a:pPr>
            <a:endParaRPr lang="it-IT" altLang="it-IT" sz="2600" dirty="0" smtClean="0"/>
          </a:p>
          <a:p>
            <a:pPr algn="just" eaLnBrk="1" hangingPunct="1">
              <a:lnSpc>
                <a:spcPct val="90000"/>
              </a:lnSpc>
              <a:buFont typeface="Wingdings"/>
              <a:buChar char="à"/>
            </a:pPr>
            <a:r>
              <a:rPr lang="it-IT" altLang="it-IT" sz="2600" dirty="0" smtClean="0"/>
              <a:t>«</a:t>
            </a:r>
            <a:r>
              <a:rPr lang="it-IT" altLang="it-IT" sz="2600" i="1" dirty="0" smtClean="0"/>
              <a:t>il termine “disastro” (nella specie ambientale) implica che esso sia cagione di un evento di danno o di pericolo per la pubblica incolumità "straordinariamente grave e complesso", ma non eccezionalmente immane</a:t>
            </a:r>
            <a:r>
              <a:rPr lang="it-IT" altLang="it-IT" sz="2600" dirty="0" smtClean="0"/>
              <a:t>» (</a:t>
            </a:r>
            <a:r>
              <a:rPr lang="it-IT" altLang="it-IT" sz="2600" dirty="0" err="1" smtClean="0"/>
              <a:t>Cass</a:t>
            </a:r>
            <a:r>
              <a:rPr lang="it-IT" altLang="it-IT" sz="2600" dirty="0" smtClean="0"/>
              <a:t>., Sez. V, </a:t>
            </a:r>
            <a:r>
              <a:rPr lang="it-IT" altLang="it-IT" sz="2600" dirty="0" err="1" smtClean="0"/>
              <a:t>sent</a:t>
            </a:r>
            <a:r>
              <a:rPr lang="it-IT" altLang="it-IT" sz="2600" dirty="0" smtClean="0"/>
              <a:t>. 40330/2006). Pertanto, «</a:t>
            </a:r>
            <a:r>
              <a:rPr lang="it-IT" altLang="it-IT" sz="2600" i="1" dirty="0" smtClean="0"/>
              <a:t>è necessario e sufficiente che il nocumento abbia un carattere di prorompente diffusione che esponga a pericolo, collettivamente, un numero indeterminato di persone</a:t>
            </a:r>
            <a:r>
              <a:rPr lang="it-IT" altLang="it-IT" sz="2600" dirty="0" smtClean="0"/>
              <a:t>» (</a:t>
            </a:r>
            <a:r>
              <a:rPr lang="it-IT" altLang="it-IT" sz="2600" dirty="0" err="1" smtClean="0"/>
              <a:t>Cass</a:t>
            </a:r>
            <a:r>
              <a:rPr lang="it-IT" altLang="it-IT" sz="2600" dirty="0" smtClean="0"/>
              <a:t>., Sez. V, </a:t>
            </a:r>
            <a:r>
              <a:rPr lang="it-IT" altLang="it-IT" sz="2600" dirty="0" err="1" smtClean="0"/>
              <a:t>sent</a:t>
            </a:r>
            <a:r>
              <a:rPr lang="it-IT" altLang="it-IT" sz="2600" dirty="0" smtClean="0"/>
              <a:t>. 11486/1989)</a:t>
            </a:r>
          </a:p>
          <a:p>
            <a:pPr algn="just" eaLnBrk="1" hangingPunct="1">
              <a:lnSpc>
                <a:spcPct val="90000"/>
              </a:lnSpc>
              <a:buFont typeface="Wingdings"/>
              <a:buChar char="à"/>
            </a:pPr>
            <a:endParaRPr lang="it-IT" altLang="it-IT" sz="2400" dirty="0" smtClean="0"/>
          </a:p>
        </p:txBody>
      </p:sp>
    </p:spTree>
    <p:extLst>
      <p:ext uri="{BB962C8B-B14F-4D97-AF65-F5344CB8AC3E}">
        <p14:creationId xmlns:p14="http://schemas.microsoft.com/office/powerpoint/2010/main" val="7838387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fontScale="90000"/>
          </a:bodyPr>
          <a:lstStyle/>
          <a:p>
            <a:pPr>
              <a:defRPr/>
            </a:pPr>
            <a:r>
              <a:rPr lang="it-IT" b="1" dirty="0">
                <a:solidFill>
                  <a:srgbClr val="FF0000"/>
                </a:solidFill>
                <a:effectLst>
                  <a:outerShdw blurRad="38100" dist="38100" dir="2700000" algn="tl">
                    <a:srgbClr val="000000">
                      <a:alpha val="43137"/>
                    </a:srgbClr>
                  </a:outerShdw>
                </a:effectLst>
              </a:rPr>
              <a:t>IL "VECCHIO" DISASTRO </a:t>
            </a:r>
            <a:r>
              <a:rPr lang="it-IT" b="1" dirty="0" smtClean="0">
                <a:solidFill>
                  <a:srgbClr val="FF0000"/>
                </a:solidFill>
                <a:effectLst>
                  <a:outerShdw blurRad="38100" dist="38100" dir="2700000" algn="tl">
                    <a:srgbClr val="000000">
                      <a:alpha val="43137"/>
                    </a:srgbClr>
                  </a:outerShdw>
                </a:effectLst>
              </a:rPr>
              <a:t>AMBIENTALE</a:t>
            </a:r>
            <a:endParaRPr lang="it-IT" b="1" dirty="0" smtClean="0">
              <a:effectLst>
                <a:outerShdw blurRad="38100" dist="38100" dir="2700000" algn="tl">
                  <a:srgbClr val="000000">
                    <a:alpha val="43137"/>
                  </a:srgbClr>
                </a:outerShdw>
              </a:effectLst>
            </a:endParaRPr>
          </a:p>
        </p:txBody>
      </p:sp>
      <p:sp>
        <p:nvSpPr>
          <p:cNvPr id="43011" name="Rectangle 3"/>
          <p:cNvSpPr>
            <a:spLocks noGrp="1" noChangeArrowheads="1"/>
          </p:cNvSpPr>
          <p:nvPr>
            <p:ph type="body" idx="1"/>
          </p:nvPr>
        </p:nvSpPr>
        <p:spPr/>
        <p:txBody>
          <a:bodyPr/>
          <a:lstStyle/>
          <a:p>
            <a:pPr algn="just" eaLnBrk="1" hangingPunct="1">
              <a:lnSpc>
                <a:spcPct val="90000"/>
              </a:lnSpc>
              <a:buFontTx/>
              <a:buNone/>
            </a:pPr>
            <a:r>
              <a:rPr lang="it-IT" altLang="it-IT" sz="2400" dirty="0" smtClean="0"/>
              <a:t>	</a:t>
            </a:r>
            <a:r>
              <a:rPr lang="it-IT" altLang="it-IT" sz="2600" dirty="0" smtClean="0"/>
              <a:t>Nella specie, i Giudici avevano evidenziato una imponente contaminazione di siti realizzata dagli indagati mediante l'accumulo sul territorio e lo sversamento nelle acque di ingenti quantitativi di rifiuti speciali altamente pericolosi. Tali condotte hanno insita una elevata portata distruttiva dell’ambiente con conseguenze gravi, complesse ed estese ed hanno una alta potenzialità lesiva tanto da provocare un effettivo pericolo per la incolumità fisica di un numero indeterminato di persone idonee a confermare gli arresti domiciliari a un imprenditore per lo smaltimento illecito di rifiuti speciali pericolosi (</a:t>
            </a:r>
            <a:r>
              <a:rPr lang="it-IT" altLang="it-IT" sz="2600" dirty="0" err="1" smtClean="0"/>
              <a:t>Cass</a:t>
            </a:r>
            <a:r>
              <a:rPr lang="it-IT" altLang="it-IT" sz="2600" dirty="0" smtClean="0"/>
              <a:t>., Sez. III, 29.2.2008, n. 9418) </a:t>
            </a:r>
          </a:p>
          <a:p>
            <a:pPr eaLnBrk="1" hangingPunct="1">
              <a:lnSpc>
                <a:spcPct val="90000"/>
              </a:lnSpc>
            </a:pPr>
            <a:endParaRPr lang="it-IT" altLang="it-IT" sz="2400" dirty="0" smtClean="0"/>
          </a:p>
        </p:txBody>
      </p:sp>
    </p:spTree>
    <p:extLst>
      <p:ext uri="{BB962C8B-B14F-4D97-AF65-F5344CB8AC3E}">
        <p14:creationId xmlns:p14="http://schemas.microsoft.com/office/powerpoint/2010/main" val="12592629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pPr>
              <a:defRPr/>
            </a:pPr>
            <a:r>
              <a:rPr lang="it-IT" sz="3600" b="1" dirty="0">
                <a:solidFill>
                  <a:srgbClr val="FF0000"/>
                </a:solidFill>
                <a:effectLst>
                  <a:outerShdw blurRad="38100" dist="38100" dir="2700000" algn="tl">
                    <a:srgbClr val="000000">
                      <a:alpha val="43137"/>
                    </a:srgbClr>
                  </a:outerShdw>
                </a:effectLst>
              </a:rPr>
              <a:t>IL "VECCHIO" DISASTRO AMBIENTALE</a:t>
            </a:r>
            <a:endParaRPr lang="it-IT" sz="3600" b="1" dirty="0" smtClean="0">
              <a:effectLst>
                <a:outerShdw blurRad="38100" dist="38100" dir="2700000" algn="tl">
                  <a:srgbClr val="000000">
                    <a:alpha val="43137"/>
                  </a:srgbClr>
                </a:outerShdw>
              </a:effectLst>
            </a:endParaRPr>
          </a:p>
        </p:txBody>
      </p:sp>
      <p:sp>
        <p:nvSpPr>
          <p:cNvPr id="43011" name="Rectangle 3"/>
          <p:cNvSpPr>
            <a:spLocks noGrp="1" noChangeArrowheads="1"/>
          </p:cNvSpPr>
          <p:nvPr>
            <p:ph type="body" idx="1"/>
          </p:nvPr>
        </p:nvSpPr>
        <p:spPr>
          <a:xfrm>
            <a:off x="457200" y="1268760"/>
            <a:ext cx="8229600" cy="5112568"/>
          </a:xfrm>
        </p:spPr>
        <p:txBody>
          <a:bodyPr>
            <a:normAutofit fontScale="85000" lnSpcReduction="20000"/>
          </a:bodyPr>
          <a:lstStyle/>
          <a:p>
            <a:pPr marL="0" indent="0" algn="ctr">
              <a:lnSpc>
                <a:spcPct val="90000"/>
              </a:lnSpc>
              <a:buNone/>
            </a:pPr>
            <a:r>
              <a:rPr lang="it-IT" altLang="it-IT" b="1" dirty="0" smtClean="0">
                <a:effectLst>
                  <a:outerShdw blurRad="38100" dist="38100" dir="2700000" algn="tl">
                    <a:srgbClr val="000000">
                      <a:alpha val="43137"/>
                    </a:srgbClr>
                  </a:outerShdw>
                </a:effectLst>
              </a:rPr>
              <a:t>CASO ETERNIT</a:t>
            </a:r>
          </a:p>
          <a:p>
            <a:pPr marL="0" indent="0" algn="ctr">
              <a:lnSpc>
                <a:spcPct val="90000"/>
              </a:lnSpc>
              <a:buNone/>
            </a:pPr>
            <a:endParaRPr lang="it-IT" altLang="it-IT" sz="3600" dirty="0" smtClean="0"/>
          </a:p>
          <a:p>
            <a:pPr algn="just">
              <a:lnSpc>
                <a:spcPct val="90000"/>
              </a:lnSpc>
            </a:pPr>
            <a:r>
              <a:rPr lang="it-IT" altLang="it-IT" sz="2600" dirty="0" smtClean="0"/>
              <a:t>Negli stabilimenti Eternit si producevano manufatti di cemento-amianto. L’</a:t>
            </a:r>
            <a:r>
              <a:rPr lang="it-IT" altLang="it-IT" sz="2600" b="1" dirty="0" smtClean="0"/>
              <a:t>amianto</a:t>
            </a:r>
            <a:r>
              <a:rPr lang="it-IT" altLang="it-IT" sz="2600" dirty="0" smtClean="0"/>
              <a:t> era la materia prima e veniva utilizzato in dosi massicce</a:t>
            </a:r>
          </a:p>
          <a:p>
            <a:pPr marL="0" indent="0" algn="just">
              <a:lnSpc>
                <a:spcPct val="90000"/>
              </a:lnSpc>
              <a:buNone/>
            </a:pPr>
            <a:endParaRPr lang="it-IT" altLang="it-IT" sz="2600" dirty="0" smtClean="0"/>
          </a:p>
          <a:p>
            <a:pPr algn="just">
              <a:lnSpc>
                <a:spcPct val="90000"/>
              </a:lnSpc>
            </a:pPr>
            <a:r>
              <a:rPr lang="it-IT" altLang="it-IT" sz="2600" dirty="0" smtClean="0"/>
              <a:t>La </a:t>
            </a:r>
            <a:r>
              <a:rPr lang="it-IT" altLang="it-IT" sz="2600" b="1" dirty="0" smtClean="0"/>
              <a:t>dispersione</a:t>
            </a:r>
            <a:r>
              <a:rPr lang="it-IT" altLang="it-IT" sz="2600" dirty="0" smtClean="0"/>
              <a:t> di fibre di amianto era </a:t>
            </a:r>
            <a:r>
              <a:rPr lang="it-IT" altLang="it-IT" sz="2600" b="1" dirty="0" smtClean="0"/>
              <a:t>dirompente</a:t>
            </a:r>
            <a:r>
              <a:rPr lang="it-IT" altLang="it-IT" sz="2600" dirty="0" smtClean="0"/>
              <a:t> </a:t>
            </a:r>
          </a:p>
          <a:p>
            <a:pPr marL="0" indent="0" algn="just">
              <a:lnSpc>
                <a:spcPct val="90000"/>
              </a:lnSpc>
              <a:buNone/>
            </a:pPr>
            <a:endParaRPr lang="it-IT" altLang="it-IT" sz="2600" dirty="0" smtClean="0"/>
          </a:p>
          <a:p>
            <a:pPr algn="just">
              <a:lnSpc>
                <a:spcPct val="90000"/>
              </a:lnSpc>
            </a:pPr>
            <a:r>
              <a:rPr lang="it-IT" altLang="it-IT" sz="2600" dirty="0"/>
              <a:t>Le fibre di amianto venivano “pettinate”, “sfilacciate”, “miscelate” e “disintegrate”, per poi essere inviate al ciclo di impasti per essere miscelate con il cemento (</a:t>
            </a:r>
            <a:r>
              <a:rPr lang="it-IT" altLang="it-IT" sz="2600" dirty="0" err="1"/>
              <a:t>Trib</a:t>
            </a:r>
            <a:r>
              <a:rPr lang="it-IT" altLang="it-IT" sz="2600" dirty="0"/>
              <a:t>. Torino, p. 249 e ss.). Gli impianti (ad esempio il disintegratore a Cavagnolo, p. 252) erano alimentati manualmente, “rovesciando i sacchi di amianto in un alimentatore a coclea</a:t>
            </a:r>
            <a:r>
              <a:rPr lang="it-IT" altLang="it-IT" sz="2600" dirty="0" smtClean="0"/>
              <a:t>”. </a:t>
            </a:r>
            <a:r>
              <a:rPr lang="it-IT" altLang="it-IT" sz="2600" dirty="0"/>
              <a:t>Dopo l’essiccazione, i manufatti realizzati erano carteggiati e rifiniti a secco (p. 250). Le lavorazioni preliminari venivano eseguite dal personale operaio che portava il materiale con delle palette presso i miscelatori (p. 256) o utilizzando un piano ribaltabile praticando tre tagli nel sacco (p. 253). </a:t>
            </a:r>
            <a:endParaRPr lang="it-IT" altLang="it-IT" sz="2600" dirty="0" smtClean="0"/>
          </a:p>
        </p:txBody>
      </p:sp>
    </p:spTree>
    <p:extLst>
      <p:ext uri="{BB962C8B-B14F-4D97-AF65-F5344CB8AC3E}">
        <p14:creationId xmlns:p14="http://schemas.microsoft.com/office/powerpoint/2010/main" val="4930642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a:solidFill>
                  <a:srgbClr val="FF0000"/>
                </a:solidFill>
                <a:effectLst>
                  <a:outerShdw blurRad="38100" dist="38100" dir="2700000" algn="tl">
                    <a:srgbClr val="000000">
                      <a:alpha val="43137"/>
                    </a:srgbClr>
                  </a:outerShdw>
                </a:effectLst>
              </a:rPr>
              <a:t>IL "VECCHIO" DISASTRO AMBIENTALE– </a:t>
            </a:r>
            <a:r>
              <a:rPr lang="it-IT" sz="3600" b="1" dirty="0" smtClean="0">
                <a:solidFill>
                  <a:srgbClr val="FF0000"/>
                </a:solidFill>
                <a:effectLst>
                  <a:outerShdw blurRad="38100" dist="38100" dir="2700000" algn="tl">
                    <a:srgbClr val="000000">
                      <a:alpha val="43137"/>
                    </a:srgbClr>
                  </a:outerShdw>
                </a:effectLst>
              </a:rPr>
              <a:t>ETERNIT</a:t>
            </a:r>
            <a:endParaRPr lang="it-IT" sz="3600" dirty="0"/>
          </a:p>
        </p:txBody>
      </p:sp>
      <p:sp>
        <p:nvSpPr>
          <p:cNvPr id="3" name="Segnaposto contenuto 2"/>
          <p:cNvSpPr>
            <a:spLocks noGrp="1"/>
          </p:cNvSpPr>
          <p:nvPr>
            <p:ph idx="1"/>
          </p:nvPr>
        </p:nvSpPr>
        <p:spPr/>
        <p:txBody>
          <a:bodyPr/>
          <a:lstStyle/>
          <a:p>
            <a:pPr algn="just"/>
            <a:r>
              <a:rPr lang="it-IT" dirty="0" smtClean="0"/>
              <a:t>L’evento di disastro era stato ravvisato dal tribunale di Torino in una situazione diffusa e di lunga durata di </a:t>
            </a:r>
            <a:r>
              <a:rPr lang="it-IT" b="1" dirty="0" smtClean="0"/>
              <a:t>inquinamento ambientale da fibre di amianto</a:t>
            </a:r>
            <a:r>
              <a:rPr lang="it-IT" dirty="0" smtClean="0"/>
              <a:t>, anche nel territorio circostante gli stabilimenti</a:t>
            </a:r>
          </a:p>
          <a:p>
            <a:pPr marL="0" indent="0">
              <a:buNone/>
            </a:pPr>
            <a:endParaRPr lang="it-IT" dirty="0" smtClean="0"/>
          </a:p>
          <a:p>
            <a:pPr algn="just"/>
            <a:r>
              <a:rPr lang="it-IT" b="1" dirty="0"/>
              <a:t>D</a:t>
            </a:r>
            <a:r>
              <a:rPr lang="it-IT" b="1" dirty="0" smtClean="0"/>
              <a:t>ato epidemiologico </a:t>
            </a:r>
            <a:r>
              <a:rPr lang="it-IT" dirty="0" smtClean="0"/>
              <a:t>riportato nella sentenza del tribunale di Torino è </a:t>
            </a:r>
            <a:r>
              <a:rPr lang="it-IT" b="1" dirty="0" smtClean="0"/>
              <a:t>impressionante:</a:t>
            </a:r>
            <a:endParaRPr lang="it-IT" b="1" dirty="0"/>
          </a:p>
        </p:txBody>
      </p:sp>
    </p:spTree>
    <p:extLst>
      <p:ext uri="{BB962C8B-B14F-4D97-AF65-F5344CB8AC3E}">
        <p14:creationId xmlns:p14="http://schemas.microsoft.com/office/powerpoint/2010/main" val="36774385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a:solidFill>
                  <a:srgbClr val="FF0000"/>
                </a:solidFill>
                <a:effectLst>
                  <a:outerShdw blurRad="38100" dist="38100" dir="2700000" algn="tl">
                    <a:srgbClr val="000000">
                      <a:alpha val="43137"/>
                    </a:srgbClr>
                  </a:outerShdw>
                </a:effectLst>
              </a:rPr>
              <a:t>IL "VECCHIO" DISASTRO </a:t>
            </a:r>
            <a:r>
              <a:rPr lang="it-IT" sz="3600" b="1" dirty="0" smtClean="0">
                <a:solidFill>
                  <a:srgbClr val="FF0000"/>
                </a:solidFill>
                <a:effectLst>
                  <a:outerShdw blurRad="38100" dist="38100" dir="2700000" algn="tl">
                    <a:srgbClr val="000000">
                      <a:alpha val="43137"/>
                    </a:srgbClr>
                  </a:outerShdw>
                </a:effectLst>
              </a:rPr>
              <a:t>AMBIENTALE – ETERNIT</a:t>
            </a:r>
            <a:endParaRPr lang="it-IT" sz="3600" dirty="0"/>
          </a:p>
        </p:txBody>
      </p:sp>
      <p:sp>
        <p:nvSpPr>
          <p:cNvPr id="3" name="Segnaposto contenuto 2"/>
          <p:cNvSpPr>
            <a:spLocks noGrp="1"/>
          </p:cNvSpPr>
          <p:nvPr>
            <p:ph idx="1"/>
          </p:nvPr>
        </p:nvSpPr>
        <p:spPr/>
        <p:txBody>
          <a:bodyPr>
            <a:normAutofit fontScale="92500" lnSpcReduction="20000"/>
          </a:bodyPr>
          <a:lstStyle/>
          <a:p>
            <a:pPr algn="just">
              <a:buFont typeface="Wingdings"/>
              <a:buChar char="à"/>
            </a:pPr>
            <a:r>
              <a:rPr lang="it-IT" sz="3000" b="1" dirty="0" smtClean="0">
                <a:sym typeface="Wingdings" panose="05000000000000000000" pitchFamily="2" charset="2"/>
              </a:rPr>
              <a:t> Stabilimento Monferrato (3.400 lavoratori)</a:t>
            </a:r>
          </a:p>
          <a:p>
            <a:pPr lvl="1" algn="just">
              <a:buFontTx/>
              <a:buChar char="-"/>
            </a:pPr>
            <a:r>
              <a:rPr lang="it-IT" dirty="0" smtClean="0">
                <a:sym typeface="Wingdings" panose="05000000000000000000" pitchFamily="2" charset="2"/>
              </a:rPr>
              <a:t>284 decessi per asbestosi: 1 atteso</a:t>
            </a:r>
          </a:p>
          <a:p>
            <a:pPr lvl="1" algn="just">
              <a:buFontTx/>
              <a:buChar char="-"/>
            </a:pPr>
            <a:r>
              <a:rPr lang="it-IT" dirty="0" smtClean="0">
                <a:sym typeface="Wingdings" panose="05000000000000000000" pitchFamily="2" charset="2"/>
              </a:rPr>
              <a:t>177 mesoteliomi pleurici: 5 attesi</a:t>
            </a:r>
          </a:p>
          <a:p>
            <a:pPr lvl="1" algn="just">
              <a:buFontTx/>
              <a:buChar char="-"/>
            </a:pPr>
            <a:r>
              <a:rPr lang="it-IT" dirty="0" smtClean="0">
                <a:sym typeface="Wingdings" panose="05000000000000000000" pitchFamily="2" charset="2"/>
              </a:rPr>
              <a:t>69 mesoteliomi al peritoneo: 3 attesi</a:t>
            </a:r>
          </a:p>
          <a:p>
            <a:pPr lvl="1" algn="just">
              <a:buFontTx/>
              <a:buChar char="-"/>
            </a:pPr>
            <a:r>
              <a:rPr lang="it-IT" dirty="0" smtClean="0">
                <a:sym typeface="Wingdings" panose="05000000000000000000" pitchFamily="2" charset="2"/>
              </a:rPr>
              <a:t>286 tumori del polmone: 128 attesi</a:t>
            </a:r>
          </a:p>
          <a:p>
            <a:pPr marL="457200" lvl="1" indent="0" algn="just">
              <a:buNone/>
            </a:pPr>
            <a:endParaRPr lang="it-IT" sz="2400" dirty="0" smtClean="0">
              <a:sym typeface="Wingdings" panose="05000000000000000000" pitchFamily="2" charset="2"/>
            </a:endParaRPr>
          </a:p>
          <a:p>
            <a:pPr marL="514350" indent="-457200" algn="just">
              <a:buFont typeface="Wingdings"/>
              <a:buChar char="à"/>
            </a:pPr>
            <a:r>
              <a:rPr lang="it-IT" sz="3000" b="1" dirty="0" smtClean="0">
                <a:sym typeface="Wingdings" panose="05000000000000000000" pitchFamily="2" charset="2"/>
              </a:rPr>
              <a:t>Stabilimento Bagnoli (1.500 lavoratori)</a:t>
            </a:r>
          </a:p>
          <a:p>
            <a:pPr marL="514350" indent="-457200" algn="just">
              <a:buFontTx/>
              <a:buChar char="-"/>
            </a:pPr>
            <a:r>
              <a:rPr lang="it-IT" sz="2800" dirty="0" smtClean="0">
                <a:sym typeface="Wingdings" panose="05000000000000000000" pitchFamily="2" charset="2"/>
              </a:rPr>
              <a:t>N. tumori peritoneo &gt; 15-16 volte al dato atteso</a:t>
            </a:r>
          </a:p>
          <a:p>
            <a:pPr marL="514350" indent="-457200" algn="just">
              <a:buFontTx/>
              <a:buChar char="-"/>
            </a:pPr>
            <a:r>
              <a:rPr lang="it-IT" sz="2800" dirty="0" smtClean="0">
                <a:sym typeface="Wingdings" panose="05000000000000000000" pitchFamily="2" charset="2"/>
              </a:rPr>
              <a:t>22 mesoteliomi pleurici: 0,9 attesi</a:t>
            </a:r>
          </a:p>
          <a:p>
            <a:pPr marL="514350" indent="-457200" algn="just">
              <a:buFontTx/>
              <a:buChar char="-"/>
            </a:pPr>
            <a:r>
              <a:rPr lang="it-IT" sz="2800" dirty="0" smtClean="0">
                <a:sym typeface="Wingdings" panose="05000000000000000000" pitchFamily="2" charset="2"/>
              </a:rPr>
              <a:t>N. tumori polmonari doppio rispetto dato atteso</a:t>
            </a:r>
          </a:p>
          <a:p>
            <a:pPr marL="514350" indent="-457200" algn="just">
              <a:buFontTx/>
              <a:buChar char="-"/>
            </a:pPr>
            <a:r>
              <a:rPr lang="it-IT" sz="2800" dirty="0" smtClean="0">
                <a:sym typeface="Wingdings" panose="05000000000000000000" pitchFamily="2" charset="2"/>
              </a:rPr>
              <a:t>44 asbestosi: 0,009 attesi</a:t>
            </a:r>
          </a:p>
          <a:p>
            <a:pPr lvl="1" algn="just">
              <a:buFontTx/>
              <a:buChar char="-"/>
            </a:pPr>
            <a:endParaRPr lang="it-IT" sz="3200" b="1" dirty="0" smtClean="0">
              <a:sym typeface="Wingdings" panose="05000000000000000000" pitchFamily="2" charset="2"/>
            </a:endParaRPr>
          </a:p>
          <a:p>
            <a:pPr marL="0" indent="0">
              <a:buNone/>
            </a:pPr>
            <a:endParaRPr lang="it-IT" dirty="0"/>
          </a:p>
        </p:txBody>
      </p:sp>
    </p:spTree>
    <p:extLst>
      <p:ext uri="{BB962C8B-B14F-4D97-AF65-F5344CB8AC3E}">
        <p14:creationId xmlns:p14="http://schemas.microsoft.com/office/powerpoint/2010/main" val="15069860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8229600" cy="1143000"/>
          </a:xfrm>
        </p:spPr>
        <p:txBody>
          <a:bodyPr>
            <a:noAutofit/>
          </a:bodyPr>
          <a:lstStyle/>
          <a:p>
            <a:r>
              <a:rPr lang="it-IT" sz="3600" b="1" dirty="0">
                <a:solidFill>
                  <a:srgbClr val="FF0000"/>
                </a:solidFill>
                <a:effectLst>
                  <a:outerShdw blurRad="38100" dist="38100" dir="2700000" algn="tl">
                    <a:srgbClr val="000000">
                      <a:alpha val="43137"/>
                    </a:srgbClr>
                  </a:outerShdw>
                </a:effectLst>
              </a:rPr>
              <a:t>IL "VECCHIO" DISASTRO AMBIENTALE – ETERNIT</a:t>
            </a:r>
            <a:endParaRPr lang="it-IT" sz="3600" dirty="0"/>
          </a:p>
        </p:txBody>
      </p:sp>
      <p:sp>
        <p:nvSpPr>
          <p:cNvPr id="3" name="Segnaposto contenuto 2"/>
          <p:cNvSpPr>
            <a:spLocks noGrp="1"/>
          </p:cNvSpPr>
          <p:nvPr>
            <p:ph idx="1"/>
          </p:nvPr>
        </p:nvSpPr>
        <p:spPr>
          <a:xfrm>
            <a:off x="457200" y="1412776"/>
            <a:ext cx="8229600" cy="5040560"/>
          </a:xfrm>
        </p:spPr>
        <p:txBody>
          <a:bodyPr>
            <a:noAutofit/>
          </a:bodyPr>
          <a:lstStyle/>
          <a:p>
            <a:pPr algn="just"/>
            <a:r>
              <a:rPr lang="it-IT" sz="1800" dirty="0" smtClean="0"/>
              <a:t>Sulla base di questi allarmanti dati fattuali il Tribunale di Torino ha ritenuto sussistere un’ipotesi di </a:t>
            </a:r>
            <a:r>
              <a:rPr lang="it-IT" sz="1800" b="1" dirty="0" smtClean="0"/>
              <a:t>disastro</a:t>
            </a:r>
            <a:r>
              <a:rPr lang="it-IT" sz="1800" dirty="0" smtClean="0"/>
              <a:t>, addirittura doloso:</a:t>
            </a:r>
            <a:r>
              <a:rPr lang="it-IT" sz="1800" dirty="0"/>
              <a:t> </a:t>
            </a:r>
            <a:r>
              <a:rPr lang="it-IT" sz="1800" dirty="0" smtClean="0"/>
              <a:t>un disastro correlato all’esposizione ad amianto è stato riconosciuto in una situazione di altissime concentrazioni di fibre: «</a:t>
            </a:r>
            <a:r>
              <a:rPr lang="it-IT" sz="1800" i="1" dirty="0" smtClean="0"/>
              <a:t>la contaminazione dei siti industriali e zone ad essi limitrofi [ha] assunto caratteristiche di potenza espansiva del danno e di attitudine a mettere in pericolo la pubblica incolumità tali da poter essere considerata come disastro</a:t>
            </a:r>
            <a:r>
              <a:rPr lang="it-IT" sz="1800" dirty="0" smtClean="0"/>
              <a:t>»</a:t>
            </a:r>
          </a:p>
          <a:p>
            <a:pPr algn="just"/>
            <a:r>
              <a:rPr lang="it-IT" sz="1800" dirty="0" smtClean="0"/>
              <a:t>La Corte d’Appello di Torino ha confermato la sentenza aggiungendo che </a:t>
            </a:r>
            <a:r>
              <a:rPr lang="it-IT" sz="1800" dirty="0"/>
              <a:t>la visione tracciata in Corte d'Appello, laddove i giudici avevano affermato che "</a:t>
            </a:r>
            <a:r>
              <a:rPr lang="it-IT" sz="1800" i="1" dirty="0"/>
              <a:t>la consumazione del delitto di disastro doveva ritenersi non ancora esaurita, in ragione del perdurante pericolo di altre manifestazioni morbose</a:t>
            </a:r>
            <a:r>
              <a:rPr lang="it-IT" sz="1800" dirty="0"/>
              <a:t>"</a:t>
            </a:r>
            <a:endParaRPr lang="it-IT" sz="1800" dirty="0" smtClean="0"/>
          </a:p>
          <a:p>
            <a:pPr algn="just"/>
            <a:r>
              <a:rPr lang="it-IT" sz="2000" dirty="0" smtClean="0"/>
              <a:t>La Corte di Cassazione con la sentenza n. 7941 del 19.11.2014 non ha accolto questa impostazione e ha annullato la sentenza dichiarando il reato prescritto in data anteriore alla sentenza di primo grado</a:t>
            </a:r>
            <a:r>
              <a:rPr lang="it-IT" sz="2000" dirty="0"/>
              <a:t>. </a:t>
            </a:r>
            <a:r>
              <a:rPr lang="it-IT" sz="1600" dirty="0" smtClean="0"/>
              <a:t>«</a:t>
            </a:r>
            <a:r>
              <a:rPr lang="it-IT" sz="1600" i="1" dirty="0" smtClean="0"/>
              <a:t>nel </a:t>
            </a:r>
            <a:r>
              <a:rPr lang="it-IT" sz="1600" i="1" dirty="0"/>
              <a:t>caso in esame la consumazione del reato di disastro non può considerarsi protratta oltre il momento in cui ebbero fine le immissioni delle polveri e dei residui della lavorazione dell'amianto prodotti dagli stabilimenti della cui gestione è attribuita la responsabilità all'imputato: non oltre, perciò, il mese di giugno dell'anno 1986, in cui venne dichiarato il fallimento delle società del </a:t>
            </a:r>
            <a:r>
              <a:rPr lang="it-IT" sz="1600" i="1" dirty="0" smtClean="0"/>
              <a:t>gruppo</a:t>
            </a:r>
            <a:r>
              <a:rPr lang="it-IT" sz="1600" dirty="0" smtClean="0"/>
              <a:t>».</a:t>
            </a:r>
          </a:p>
        </p:txBody>
      </p:sp>
    </p:spTree>
    <p:extLst>
      <p:ext uri="{BB962C8B-B14F-4D97-AF65-F5344CB8AC3E}">
        <p14:creationId xmlns:p14="http://schemas.microsoft.com/office/powerpoint/2010/main" val="9944288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r>
              <a:rPr lang="it-IT" b="1" dirty="0">
                <a:solidFill>
                  <a:srgbClr val="FF0000"/>
                </a:solidFill>
                <a:effectLst>
                  <a:outerShdw blurRad="38100" dist="38100" dir="2700000" algn="tl">
                    <a:srgbClr val="000000">
                      <a:alpha val="43137"/>
                    </a:srgbClr>
                  </a:outerShdw>
                </a:effectLst>
              </a:rPr>
              <a:t>IL "VECCHIO" DISASTRO </a:t>
            </a:r>
            <a:r>
              <a:rPr lang="it-IT" b="1" dirty="0" smtClean="0">
                <a:solidFill>
                  <a:srgbClr val="FF0000"/>
                </a:solidFill>
                <a:effectLst>
                  <a:outerShdw blurRad="38100" dist="38100" dir="2700000" algn="tl">
                    <a:srgbClr val="000000">
                      <a:alpha val="43137"/>
                    </a:srgbClr>
                  </a:outerShdw>
                </a:effectLst>
              </a:rPr>
              <a:t>AMBIENTALE</a:t>
            </a:r>
            <a:endParaRPr lang="it-IT" altLang="it-IT" dirty="0" smtClean="0"/>
          </a:p>
        </p:txBody>
      </p:sp>
      <p:sp>
        <p:nvSpPr>
          <p:cNvPr id="55299" name="Rectangle 3"/>
          <p:cNvSpPr>
            <a:spLocks noGrp="1" noChangeArrowheads="1"/>
          </p:cNvSpPr>
          <p:nvPr>
            <p:ph type="body" idx="1"/>
          </p:nvPr>
        </p:nvSpPr>
        <p:spPr>
          <a:xfrm>
            <a:off x="457200" y="1556793"/>
            <a:ext cx="8229600" cy="4569370"/>
          </a:xfrm>
        </p:spPr>
        <p:txBody>
          <a:bodyPr>
            <a:normAutofit fontScale="92500" lnSpcReduction="10000"/>
          </a:bodyPr>
          <a:lstStyle/>
          <a:p>
            <a:pPr algn="just" eaLnBrk="1" hangingPunct="1">
              <a:lnSpc>
                <a:spcPct val="90000"/>
              </a:lnSpc>
              <a:defRPr/>
            </a:pPr>
            <a:r>
              <a:rPr lang="it-IT" dirty="0" smtClean="0"/>
              <a:t>Nozione unitaria di disastro:</a:t>
            </a:r>
          </a:p>
          <a:p>
            <a:pPr marL="0" indent="0" algn="just" eaLnBrk="1" hangingPunct="1">
              <a:lnSpc>
                <a:spcPct val="90000"/>
              </a:lnSpc>
              <a:buNone/>
              <a:defRPr/>
            </a:pPr>
            <a:endParaRPr lang="it-IT" dirty="0" smtClean="0"/>
          </a:p>
          <a:p>
            <a:pPr algn="just" eaLnBrk="1" hangingPunct="1">
              <a:lnSpc>
                <a:spcPct val="90000"/>
              </a:lnSpc>
              <a:buFont typeface="Wingdings"/>
              <a:buChar char="à"/>
              <a:defRPr/>
            </a:pPr>
            <a:r>
              <a:rPr lang="it-IT" b="1" dirty="0" smtClean="0"/>
              <a:t>Sul piano dimensionale</a:t>
            </a:r>
            <a:r>
              <a:rPr lang="it-IT" dirty="0" smtClean="0"/>
              <a:t>: evento distruttivo di proporzioni straordinarie, anche se non necessariamente immani, atto a produrre effetti dannosi gravi, complessi ed estesi</a:t>
            </a:r>
          </a:p>
          <a:p>
            <a:pPr algn="just" eaLnBrk="1" hangingPunct="1">
              <a:lnSpc>
                <a:spcPct val="90000"/>
              </a:lnSpc>
              <a:buFont typeface="Wingdings"/>
              <a:buChar char="à"/>
              <a:defRPr/>
            </a:pPr>
            <a:endParaRPr lang="it-IT" dirty="0" smtClean="0"/>
          </a:p>
          <a:p>
            <a:pPr algn="just" eaLnBrk="1" hangingPunct="1">
              <a:lnSpc>
                <a:spcPct val="90000"/>
              </a:lnSpc>
              <a:buFont typeface="Wingdings"/>
              <a:buChar char="à"/>
              <a:defRPr/>
            </a:pPr>
            <a:r>
              <a:rPr lang="it-IT" b="1" dirty="0" smtClean="0"/>
              <a:t>Sul piano dell’offesa</a:t>
            </a:r>
            <a:r>
              <a:rPr lang="it-IT" dirty="0" smtClean="0"/>
              <a:t>: pericolo per la vita o per l’integrità fisica di un numero indeterminato di persone, anche se non serve l’effettiva morte di uno o più soggetti. </a:t>
            </a:r>
          </a:p>
        </p:txBody>
      </p:sp>
    </p:spTree>
    <p:extLst>
      <p:ext uri="{BB962C8B-B14F-4D97-AF65-F5344CB8AC3E}">
        <p14:creationId xmlns:p14="http://schemas.microsoft.com/office/powerpoint/2010/main" val="32729163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67544" y="116632"/>
            <a:ext cx="8229600" cy="1512168"/>
          </a:xfrm>
        </p:spPr>
        <p:txBody>
          <a:bodyPr>
            <a:normAutofit fontScale="90000"/>
          </a:bodyPr>
          <a:lstStyle/>
          <a:p>
            <a:pPr lvl="1" algn="ctr" rtl="0">
              <a:spcBef>
                <a:spcPct val="0"/>
              </a:spcBef>
            </a:pPr>
            <a:r>
              <a:rPr lang="it-IT" sz="3100" b="1" dirty="0">
                <a:solidFill>
                  <a:srgbClr val="FF0000"/>
                </a:solidFill>
                <a:effectLst>
                  <a:outerShdw blurRad="38100" dist="38100" dir="2700000" algn="tl">
                    <a:srgbClr val="000000">
                      <a:alpha val="43137"/>
                    </a:srgbClr>
                  </a:outerShdw>
                </a:effectLst>
              </a:rPr>
              <a:t/>
            </a:r>
            <a:br>
              <a:rPr lang="it-IT" sz="3100" b="1" dirty="0">
                <a:solidFill>
                  <a:srgbClr val="FF0000"/>
                </a:solidFill>
                <a:effectLst>
                  <a:outerShdw blurRad="38100" dist="38100" dir="2700000" algn="tl">
                    <a:srgbClr val="000000">
                      <a:alpha val="43137"/>
                    </a:srgbClr>
                  </a:outerShdw>
                </a:effectLst>
              </a:rPr>
            </a:br>
            <a:r>
              <a:rPr lang="it-IT" sz="3100" b="1" dirty="0" smtClean="0">
                <a:solidFill>
                  <a:srgbClr val="FF0000"/>
                </a:solidFill>
                <a:effectLst>
                  <a:outerShdw blurRad="38100" dist="38100" dir="2700000" algn="tl">
                    <a:srgbClr val="000000">
                      <a:alpha val="43137"/>
                    </a:srgbClr>
                  </a:outerShdw>
                </a:effectLst>
              </a:rPr>
              <a:t>IL "VECCHIO" DISASTRO AMBIENTALE</a:t>
            </a:r>
            <a:r>
              <a:rPr lang="it-IT" sz="3100" b="1" dirty="0" smtClean="0">
                <a:solidFill>
                  <a:srgbClr val="FF0000"/>
                </a:solidFill>
                <a:effectLst>
                  <a:outerShdw blurRad="38100" dist="38100" dir="2700000" algn="tl">
                    <a:srgbClr val="000000">
                      <a:alpha val="43137"/>
                    </a:srgbClr>
                  </a:outerShdw>
                </a:effectLst>
                <a:latin typeface="+mj-lt"/>
              </a:rPr>
              <a:t>: QUESTIONE DI LEGITTIMITA’ COSTITUZIONALE</a:t>
            </a:r>
            <a:r>
              <a:rPr lang="it-IT" sz="2400" b="1" dirty="0" smtClean="0">
                <a:solidFill>
                  <a:srgbClr val="FF0000"/>
                </a:solidFill>
              </a:rPr>
              <a:t/>
            </a:r>
            <a:br>
              <a:rPr lang="it-IT" sz="2400" b="1" dirty="0" smtClean="0">
                <a:solidFill>
                  <a:srgbClr val="FF0000"/>
                </a:solidFill>
              </a:rPr>
            </a:br>
            <a:endParaRPr lang="it-IT" altLang="it-IT" b="1" dirty="0" smtClean="0"/>
          </a:p>
        </p:txBody>
      </p:sp>
      <p:sp>
        <p:nvSpPr>
          <p:cNvPr id="54275" name="Rectangle 3"/>
          <p:cNvSpPr>
            <a:spLocks noGrp="1" noChangeArrowheads="1"/>
          </p:cNvSpPr>
          <p:nvPr>
            <p:ph type="body" idx="1"/>
          </p:nvPr>
        </p:nvSpPr>
        <p:spPr>
          <a:xfrm>
            <a:off x="323528" y="1988840"/>
            <a:ext cx="8229600" cy="4641230"/>
          </a:xfrm>
        </p:spPr>
        <p:txBody>
          <a:bodyPr>
            <a:noAutofit/>
          </a:bodyPr>
          <a:lstStyle/>
          <a:p>
            <a:pPr algn="just">
              <a:defRPr/>
            </a:pPr>
            <a:r>
              <a:rPr lang="it-IT" sz="2600" dirty="0" smtClean="0"/>
              <a:t>Con </a:t>
            </a:r>
            <a:r>
              <a:rPr lang="it-IT" sz="2600" b="1" dirty="0" err="1" smtClean="0"/>
              <a:t>Sent</a:t>
            </a:r>
            <a:r>
              <a:rPr lang="it-IT" sz="2600" b="1" dirty="0" smtClean="0"/>
              <a:t>. Interpretativa di rigetto n. 327/08</a:t>
            </a:r>
            <a:r>
              <a:rPr lang="it-IT" sz="2600" dirty="0" smtClean="0"/>
              <a:t>, la Consulta ha dichiarato infondate le questioni di legittimità costituzionale dell’art. 434 c.p., nella parte in cui esso punisce il c.d. </a:t>
            </a:r>
            <a:r>
              <a:rPr lang="it-IT" sz="2600" b="1" dirty="0" smtClean="0"/>
              <a:t>disastro innominato</a:t>
            </a:r>
            <a:r>
              <a:rPr lang="it-IT" sz="2600" dirty="0" smtClean="0"/>
              <a:t>, sollevate con riferimento agli artt. 24, 24 comma 2 e 27 </a:t>
            </a:r>
            <a:r>
              <a:rPr lang="it-IT" sz="2600" dirty="0" err="1" smtClean="0"/>
              <a:t>Cost</a:t>
            </a:r>
            <a:r>
              <a:rPr lang="it-IT" sz="2600" dirty="0" smtClean="0"/>
              <a:t>.</a:t>
            </a:r>
          </a:p>
          <a:p>
            <a:pPr algn="just">
              <a:defRPr/>
            </a:pPr>
            <a:endParaRPr lang="it-IT" sz="2600" dirty="0" smtClean="0"/>
          </a:p>
          <a:p>
            <a:pPr algn="just">
              <a:defRPr/>
            </a:pPr>
            <a:r>
              <a:rPr lang="it-IT" sz="2600" dirty="0" smtClean="0"/>
              <a:t> «La nozione di ‘altro disastro’, su cui gravita la descrizione del fatto illecito, si connette con l’impossibilità pratica di elencare analiticamente tutte le situazioni astrattamente idonee a mettere in pericolo la pubblica incolumità»</a:t>
            </a:r>
          </a:p>
        </p:txBody>
      </p:sp>
    </p:spTree>
    <p:extLst>
      <p:ext uri="{BB962C8B-B14F-4D97-AF65-F5344CB8AC3E}">
        <p14:creationId xmlns:p14="http://schemas.microsoft.com/office/powerpoint/2010/main" val="2055782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323850" y="115888"/>
            <a:ext cx="8424863"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r>
              <a:rPr lang="it-IT" altLang="it-IT" sz="3600" b="1" dirty="0">
                <a:solidFill>
                  <a:srgbClr val="FF0000"/>
                </a:solidFill>
                <a:effectLst>
                  <a:outerShdw blurRad="38100" dist="38100" dir="2700000" algn="tl">
                    <a:srgbClr val="000000">
                      <a:alpha val="43137"/>
                    </a:srgbClr>
                  </a:outerShdw>
                </a:effectLst>
              </a:rPr>
              <a:t>Il delitto di inquinamento </a:t>
            </a:r>
            <a:r>
              <a:rPr lang="it-IT" altLang="it-IT" sz="3600" b="1" dirty="0" smtClean="0">
                <a:solidFill>
                  <a:srgbClr val="FF0000"/>
                </a:solidFill>
                <a:effectLst>
                  <a:outerShdw blurRad="38100" dist="38100" dir="2700000" algn="tl">
                    <a:srgbClr val="000000">
                      <a:alpha val="43137"/>
                    </a:srgbClr>
                  </a:outerShdw>
                </a:effectLst>
              </a:rPr>
              <a:t>ambientale</a:t>
            </a:r>
            <a:endParaRPr lang="it-IT" altLang="it-IT" sz="3600" b="1" dirty="0">
              <a:solidFill>
                <a:srgbClr val="FF0000"/>
              </a:solidFill>
              <a:effectLst>
                <a:outerShdw blurRad="38100" dist="38100" dir="2700000" algn="tl">
                  <a:srgbClr val="000000">
                    <a:alpha val="43137"/>
                  </a:srgbClr>
                </a:outerShdw>
              </a:effectLst>
            </a:endParaRPr>
          </a:p>
          <a:p>
            <a:pPr algn="just">
              <a:defRPr/>
            </a:pPr>
            <a:endParaRPr lang="it-IT" altLang="it-IT" sz="1100" b="1" dirty="0"/>
          </a:p>
          <a:p>
            <a:pPr algn="just">
              <a:defRPr/>
            </a:pPr>
            <a:endParaRPr lang="it-IT" altLang="it-IT" sz="1400" dirty="0"/>
          </a:p>
          <a:p>
            <a:pPr marL="285750" indent="-285750" algn="just">
              <a:buFont typeface="Wingdings" panose="05000000000000000000" pitchFamily="2" charset="2"/>
              <a:buChar char="Ø"/>
              <a:defRPr/>
            </a:pPr>
            <a:r>
              <a:rPr lang="it-IT" altLang="it-IT" sz="2000" dirty="0"/>
              <a:t>La formulazione </a:t>
            </a:r>
            <a:r>
              <a:rPr lang="it-IT" altLang="it-IT" sz="2000" b="1" dirty="0"/>
              <a:t>“</a:t>
            </a:r>
            <a:r>
              <a:rPr lang="it-IT" altLang="it-IT" sz="2000" b="1" i="1" dirty="0"/>
              <a:t>significativi e misurabili” </a:t>
            </a:r>
            <a:r>
              <a:rPr lang="it-IT" altLang="it-IT" sz="2000" dirty="0"/>
              <a:t>ha sostituito il concetto di “inquinamento rilevante”, proposto in sede di discussione parlamentare. </a:t>
            </a:r>
          </a:p>
          <a:p>
            <a:pPr marL="715963" indent="-357188" algn="just">
              <a:defRPr/>
            </a:pPr>
            <a:r>
              <a:rPr lang="it-IT" altLang="it-IT" sz="2000" dirty="0">
                <a:sym typeface="Wingdings" panose="05000000000000000000" pitchFamily="2" charset="2"/>
              </a:rPr>
              <a:t></a:t>
            </a:r>
            <a:r>
              <a:rPr lang="it-IT" altLang="it-IT" sz="2000" dirty="0"/>
              <a:t>La </a:t>
            </a:r>
            <a:r>
              <a:rPr lang="it-IT" altLang="it-IT" sz="2000" b="1" dirty="0"/>
              <a:t>«significatività»</a:t>
            </a:r>
            <a:r>
              <a:rPr lang="it-IT" altLang="it-IT" sz="2000" dirty="0"/>
              <a:t> richiede che le dimensioni dell’evento di inquinamento siano così ampie da renderlo chiaramente evidente;</a:t>
            </a:r>
          </a:p>
          <a:p>
            <a:pPr marL="715963" indent="-357188" algn="just">
              <a:defRPr/>
            </a:pPr>
            <a:r>
              <a:rPr lang="it-IT" altLang="it-IT" sz="2000" dirty="0">
                <a:sym typeface="Wingdings" panose="05000000000000000000" pitchFamily="2" charset="2"/>
              </a:rPr>
              <a:t> </a:t>
            </a:r>
            <a:r>
              <a:rPr lang="it-IT" altLang="it-IT" sz="2000" dirty="0"/>
              <a:t>tale evidenza, tuttavia, deve essere ancorata a </a:t>
            </a:r>
            <a:r>
              <a:rPr lang="it-IT" altLang="it-IT" sz="2000" b="1" dirty="0"/>
              <a:t>parametri «misurabili»</a:t>
            </a:r>
            <a:r>
              <a:rPr lang="it-IT" altLang="it-IT" sz="2000" dirty="0"/>
              <a:t>, tanto con riferimento alle matrici aggredite quanto ai parametri scientifici (chimici, biologici, eccetera). </a:t>
            </a:r>
          </a:p>
          <a:p>
            <a:pPr marL="285750" indent="-285750" algn="just">
              <a:buFont typeface="Wingdings" panose="05000000000000000000" pitchFamily="2" charset="2"/>
              <a:buChar char="Ø"/>
              <a:defRPr/>
            </a:pPr>
            <a:endParaRPr lang="it-IT" altLang="it-IT" sz="2000" dirty="0"/>
          </a:p>
          <a:p>
            <a:pPr marL="285750" indent="-285750" algn="just">
              <a:buFont typeface="Wingdings" panose="05000000000000000000" pitchFamily="2" charset="2"/>
              <a:buChar char="Ø"/>
              <a:defRPr/>
            </a:pPr>
            <a:endParaRPr lang="it-IT" altLang="it-IT" sz="2000" dirty="0"/>
          </a:p>
          <a:p>
            <a:pPr marL="285750" indent="-285750" algn="just">
              <a:spcAft>
                <a:spcPts val="600"/>
              </a:spcAft>
              <a:buFont typeface="Wingdings" panose="05000000000000000000" pitchFamily="2" charset="2"/>
              <a:buChar char="Ø"/>
              <a:defRPr/>
            </a:pPr>
            <a:r>
              <a:rPr lang="it-IT" altLang="it-IT" sz="2000" dirty="0"/>
              <a:t>In concreto, si può ragionevolmente ritenere che:</a:t>
            </a:r>
          </a:p>
          <a:p>
            <a:pPr marL="715963" indent="-357188" algn="just">
              <a:spcAft>
                <a:spcPts val="600"/>
              </a:spcAft>
              <a:defRPr/>
            </a:pPr>
            <a:r>
              <a:rPr lang="it-IT" altLang="it-IT" sz="2000" dirty="0">
                <a:sym typeface="Wingdings" panose="05000000000000000000" pitchFamily="2" charset="2"/>
              </a:rPr>
              <a:t> </a:t>
            </a:r>
            <a:r>
              <a:rPr lang="it-IT" altLang="it-IT" sz="2000" dirty="0"/>
              <a:t>il </a:t>
            </a:r>
            <a:r>
              <a:rPr lang="it-IT" altLang="it-IT" sz="2000" b="1" dirty="0"/>
              <a:t>limite minimo </a:t>
            </a:r>
            <a:r>
              <a:rPr lang="it-IT" altLang="it-IT" sz="2000" dirty="0"/>
              <a:t>della condotta consisterà nel </a:t>
            </a:r>
            <a:r>
              <a:rPr lang="it-IT" altLang="it-IT" sz="2000" b="1" dirty="0"/>
              <a:t>superamento delle concentrazioni soglie di rischio</a:t>
            </a:r>
            <a:r>
              <a:rPr lang="it-IT" altLang="it-IT" sz="2000" dirty="0"/>
              <a:t> (CSR – punito dall’art. 257 del D. </a:t>
            </a:r>
            <a:r>
              <a:rPr lang="it-IT" altLang="it-IT" sz="2000" dirty="0" err="1"/>
              <a:t>Lgs</a:t>
            </a:r>
            <a:r>
              <a:rPr lang="it-IT" altLang="it-IT" sz="2000" dirty="0"/>
              <a:t>. 152 del 2006, ove non seguito dalla bonifica del sito) che non abbia arrecato un notevole inquinamento</a:t>
            </a:r>
          </a:p>
          <a:p>
            <a:pPr marL="715963" indent="-357188" algn="just">
              <a:spcAft>
                <a:spcPts val="600"/>
              </a:spcAft>
              <a:tabLst>
                <a:tab pos="631825" algn="l"/>
              </a:tabLst>
              <a:defRPr/>
            </a:pPr>
            <a:r>
              <a:rPr lang="it-IT" altLang="it-IT" sz="2000" dirty="0">
                <a:sym typeface="Wingdings" panose="05000000000000000000" pitchFamily="2" charset="2"/>
              </a:rPr>
              <a:t> </a:t>
            </a:r>
            <a:r>
              <a:rPr lang="it-IT" altLang="it-IT" sz="2000" dirty="0"/>
              <a:t>il </a:t>
            </a:r>
            <a:r>
              <a:rPr lang="it-IT" altLang="it-IT" sz="2000" b="1" dirty="0"/>
              <a:t>limite massimo</a:t>
            </a:r>
            <a:r>
              <a:rPr lang="it-IT" altLang="it-IT" sz="2000" dirty="0"/>
              <a:t> confina invece con la fattispecie del più grave reato di disastro (di cui si dirà più avanti), che richiede </a:t>
            </a:r>
            <a:r>
              <a:rPr lang="it-IT" altLang="it-IT" sz="2000" b="1" dirty="0"/>
              <a:t>un’alterazione “</a:t>
            </a:r>
            <a:r>
              <a:rPr lang="it-IT" altLang="it-IT" sz="2000" b="1" i="1" dirty="0"/>
              <a:t>irreversibile o particolarmente onerosa” </a:t>
            </a:r>
            <a:r>
              <a:rPr lang="it-IT" altLang="it-IT" sz="2000" dirty="0"/>
              <a:t>dell’ecosistema.</a:t>
            </a:r>
          </a:p>
        </p:txBody>
      </p:sp>
      <p:sp>
        <p:nvSpPr>
          <p:cNvPr id="13315" name="Segnaposto numero diapositiva 1"/>
          <p:cNvSpPr>
            <a:spLocks noGrp="1"/>
          </p:cNvSpPr>
          <p:nvPr>
            <p:ph type="sldNum" sz="quarter" idx="12"/>
          </p:nvPr>
        </p:nvSpPr>
        <p:spPr>
          <a:xfrm>
            <a:off x="6688138" y="6410325"/>
            <a:ext cx="2133600" cy="4762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400" dirty="0" smtClean="0"/>
          </a:p>
        </p:txBody>
      </p:sp>
    </p:spTree>
    <p:extLst>
      <p:ext uri="{BB962C8B-B14F-4D97-AF65-F5344CB8AC3E}">
        <p14:creationId xmlns:p14="http://schemas.microsoft.com/office/powerpoint/2010/main" val="35670818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67544" y="116632"/>
            <a:ext cx="8229600" cy="1512168"/>
          </a:xfrm>
        </p:spPr>
        <p:txBody>
          <a:bodyPr>
            <a:normAutofit fontScale="90000"/>
          </a:bodyPr>
          <a:lstStyle/>
          <a:p>
            <a:pPr lvl="1" algn="ctr" rtl="0">
              <a:spcBef>
                <a:spcPct val="0"/>
              </a:spcBef>
            </a:pPr>
            <a:r>
              <a:rPr lang="it-IT" sz="2400" b="1" dirty="0">
                <a:solidFill>
                  <a:srgbClr val="FF0000"/>
                </a:solidFill>
                <a:effectLst>
                  <a:outerShdw blurRad="38100" dist="38100" dir="2700000" algn="tl">
                    <a:srgbClr val="000000">
                      <a:alpha val="43137"/>
                    </a:srgbClr>
                  </a:outerShdw>
                </a:effectLst>
              </a:rPr>
              <a:t/>
            </a:r>
            <a:br>
              <a:rPr lang="it-IT" sz="2400" b="1" dirty="0">
                <a:solidFill>
                  <a:srgbClr val="FF0000"/>
                </a:solidFill>
                <a:effectLst>
                  <a:outerShdw blurRad="38100" dist="38100" dir="2700000" algn="tl">
                    <a:srgbClr val="000000">
                      <a:alpha val="43137"/>
                    </a:srgbClr>
                  </a:outerShdw>
                </a:effectLst>
              </a:rPr>
            </a:br>
            <a:r>
              <a:rPr lang="it-IT" sz="3100" b="1" dirty="0" smtClean="0">
                <a:solidFill>
                  <a:srgbClr val="FF0000"/>
                </a:solidFill>
                <a:effectLst>
                  <a:outerShdw blurRad="38100" dist="38100" dir="2700000" algn="tl">
                    <a:srgbClr val="000000">
                      <a:alpha val="43137"/>
                    </a:srgbClr>
                  </a:outerShdw>
                </a:effectLst>
              </a:rPr>
              <a:t>IL "VECCHIO" DISASTRO AMBIENTALE</a:t>
            </a:r>
            <a:r>
              <a:rPr lang="it-IT" sz="3100" b="1" dirty="0">
                <a:solidFill>
                  <a:srgbClr val="FF0000"/>
                </a:solidFill>
                <a:effectLst>
                  <a:outerShdw blurRad="38100" dist="38100" dir="2700000" algn="tl">
                    <a:srgbClr val="000000">
                      <a:alpha val="43137"/>
                    </a:srgbClr>
                  </a:outerShdw>
                </a:effectLst>
              </a:rPr>
              <a:t>: QUESTIONE DI LEGITTIMITA’ COSTITUZIONALE</a:t>
            </a:r>
            <a:endParaRPr lang="it-IT" altLang="it-IT" sz="3100" b="1" dirty="0" smtClean="0"/>
          </a:p>
        </p:txBody>
      </p:sp>
      <p:sp>
        <p:nvSpPr>
          <p:cNvPr id="54275" name="Rectangle 3"/>
          <p:cNvSpPr>
            <a:spLocks noGrp="1" noChangeArrowheads="1"/>
          </p:cNvSpPr>
          <p:nvPr>
            <p:ph type="body" idx="1"/>
          </p:nvPr>
        </p:nvSpPr>
        <p:spPr>
          <a:xfrm>
            <a:off x="323528" y="1988840"/>
            <a:ext cx="8229600" cy="4641230"/>
          </a:xfrm>
        </p:spPr>
        <p:txBody>
          <a:bodyPr>
            <a:noAutofit/>
          </a:bodyPr>
          <a:lstStyle/>
          <a:p>
            <a:pPr algn="just"/>
            <a:r>
              <a:rPr lang="it-IT" sz="1800" i="1" dirty="0"/>
              <a:t>L'«altro disastro», cui fa riferimento l'art. 434 cod. </a:t>
            </a:r>
            <a:r>
              <a:rPr lang="it-IT" sz="1800" i="1" dirty="0" err="1"/>
              <a:t>pen</a:t>
            </a:r>
            <a:r>
              <a:rPr lang="it-IT" sz="1800" i="1" dirty="0"/>
              <a:t>., è un accadimento sì diverso, ma comunque omogeneo, sul piano delle caratteristiche strutturali, rispetto ai «disastri» contemplati negli altri articoli compresi nel capo relativo ai «delitti di comune pericolo mediante violenza»: conclusione, questa, confortata anch'essa dai lavori preparatori del codice</a:t>
            </a:r>
            <a:r>
              <a:rPr lang="it-IT" sz="1800" dirty="0"/>
              <a:t>. Secondo la Corte, “</a:t>
            </a:r>
            <a:r>
              <a:rPr lang="it-IT" sz="1800" i="1" dirty="0"/>
              <a:t>l’analisi d’insieme dei delitti compresi nel capo I del titolo VI” </a:t>
            </a:r>
            <a:r>
              <a:rPr lang="it-IT" sz="1800" dirty="0"/>
              <a:t>consente</a:t>
            </a:r>
            <a:r>
              <a:rPr lang="it-IT" sz="1800" i="1" dirty="0"/>
              <a:t> “in effetti, di delineare una </a:t>
            </a:r>
            <a:r>
              <a:rPr lang="it-IT" sz="1800" b="1" i="1" dirty="0">
                <a:effectLst>
                  <a:outerShdw blurRad="38100" dist="38100" dir="2700000" algn="tl">
                    <a:srgbClr val="000000">
                      <a:alpha val="43137"/>
                    </a:srgbClr>
                  </a:outerShdw>
                </a:effectLst>
              </a:rPr>
              <a:t>nozione unitaria di ‘disastro’, </a:t>
            </a:r>
            <a:r>
              <a:rPr lang="it-IT" sz="1800" i="1" dirty="0"/>
              <a:t>i cui tratti qualificanti si apprezzano sotto un duplice e concorrente profilo. Da un lato, sul piano dimensionale, si deve essere al cospetto di un </a:t>
            </a:r>
            <a:r>
              <a:rPr lang="it-IT" sz="1800" i="1" u="sng" dirty="0"/>
              <a:t>evento distruttivo di proporzioni straordinarie</a:t>
            </a:r>
            <a:r>
              <a:rPr lang="it-IT" sz="1800" i="1" dirty="0"/>
              <a:t>, anche se non necessariamente immani, atto a produrre effetti dannosi gravi, complessi ed estesi. Dall’altro lato, sul piano della proiezione offensiva, l’evento deve provocare – in accordo con l’oggettività giuridica delle fattispecie criminose in questione (la ‘pubblica incolumità’) – </a:t>
            </a:r>
            <a:r>
              <a:rPr lang="it-IT" sz="1800" i="1" u="sng" dirty="0"/>
              <a:t>un pericolo per la vita o per l’integrità fisica di un numero indeterminato di persone</a:t>
            </a:r>
            <a:r>
              <a:rPr lang="it-IT" sz="1800" i="1" dirty="0"/>
              <a:t>; senza che peraltro sia richiesta anche l’effettiva verificazione della morte o delle lesioni di uno o più soggetti</a:t>
            </a:r>
            <a:r>
              <a:rPr lang="it-IT" sz="1800" dirty="0"/>
              <a:t>”.</a:t>
            </a:r>
          </a:p>
        </p:txBody>
      </p:sp>
    </p:spTree>
    <p:extLst>
      <p:ext uri="{BB962C8B-B14F-4D97-AF65-F5344CB8AC3E}">
        <p14:creationId xmlns:p14="http://schemas.microsoft.com/office/powerpoint/2010/main" val="37404442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1143000"/>
          </a:xfrm>
        </p:spPr>
        <p:txBody>
          <a:bodyPr>
            <a:normAutofit/>
          </a:bodyPr>
          <a:lstStyle/>
          <a:p>
            <a:r>
              <a:rPr lang="it-IT" sz="2800" b="1" dirty="0">
                <a:solidFill>
                  <a:srgbClr val="FF0000"/>
                </a:solidFill>
                <a:effectLst>
                  <a:outerShdw blurRad="38100" dist="38100" dir="2700000" algn="tl">
                    <a:srgbClr val="000000">
                      <a:alpha val="43137"/>
                    </a:srgbClr>
                  </a:outerShdw>
                </a:effectLst>
              </a:rPr>
              <a:t>IL "VECCHIO" DISASTRO AMBIENTALE: QUESTIONE DI LEGITTIMITA’ COSTITUZIONALE</a:t>
            </a:r>
            <a:endParaRPr lang="it-IT" sz="2800" dirty="0"/>
          </a:p>
        </p:txBody>
      </p:sp>
      <p:sp>
        <p:nvSpPr>
          <p:cNvPr id="3" name="Segnaposto contenuto 2"/>
          <p:cNvSpPr>
            <a:spLocks noGrp="1"/>
          </p:cNvSpPr>
          <p:nvPr>
            <p:ph idx="1"/>
          </p:nvPr>
        </p:nvSpPr>
        <p:spPr>
          <a:xfrm>
            <a:off x="457200" y="1600200"/>
            <a:ext cx="8229600" cy="4997152"/>
          </a:xfrm>
        </p:spPr>
        <p:txBody>
          <a:bodyPr>
            <a:normAutofit fontScale="85000" lnSpcReduction="10000"/>
          </a:bodyPr>
          <a:lstStyle/>
          <a:p>
            <a:pPr algn="just"/>
            <a:r>
              <a:rPr lang="it-IT" sz="2800" dirty="0" smtClean="0"/>
              <a:t>Quindi, l’art. 434 c.p. è sì una norma di chiusura – poiché disciplina un accadimento diverso da quelli precedentemente disciplinati – ma </a:t>
            </a:r>
            <a:r>
              <a:rPr lang="it-IT" sz="2800" b="1" dirty="0" smtClean="0"/>
              <a:t>non può certo essere considerata indeterminata</a:t>
            </a:r>
            <a:endParaRPr lang="it-IT" sz="2800" dirty="0" smtClean="0"/>
          </a:p>
          <a:p>
            <a:pPr marL="0" indent="0" algn="just">
              <a:buNone/>
            </a:pPr>
            <a:endParaRPr lang="it-IT" sz="2800" dirty="0" smtClean="0"/>
          </a:p>
          <a:p>
            <a:pPr algn="just"/>
            <a:r>
              <a:rPr lang="it-IT" sz="2800" dirty="0" smtClean="0"/>
              <a:t>Inoltre, in quella sede, i giudici hanno espresso l’auspicio che l’ipotesi di c.d. disastro ambientale formi oggetto di </a:t>
            </a:r>
            <a:r>
              <a:rPr lang="it-IT" sz="2800" b="1" dirty="0" smtClean="0"/>
              <a:t>autonoma considerazione da parte del legislatore</a:t>
            </a:r>
            <a:r>
              <a:rPr lang="it-IT" sz="2800" dirty="0" smtClean="0"/>
              <a:t>:</a:t>
            </a:r>
          </a:p>
          <a:p>
            <a:pPr marL="0" indent="0" algn="just">
              <a:buNone/>
            </a:pPr>
            <a:endParaRPr lang="it-IT" sz="2800" dirty="0" smtClean="0">
              <a:sym typeface="Wingdings" panose="05000000000000000000" pitchFamily="2" charset="2"/>
            </a:endParaRPr>
          </a:p>
          <a:p>
            <a:pPr algn="just">
              <a:buFont typeface="Wingdings"/>
              <a:buChar char="à"/>
            </a:pPr>
            <a:r>
              <a:rPr lang="it-IT" sz="2800" dirty="0" smtClean="0">
                <a:sym typeface="Wingdings" panose="05000000000000000000" pitchFamily="2" charset="2"/>
              </a:rPr>
              <a:t>«</a:t>
            </a:r>
            <a:r>
              <a:rPr lang="it-IT" sz="2800" i="1" dirty="0">
                <a:sym typeface="Wingdings" panose="05000000000000000000" pitchFamily="2" charset="2"/>
              </a:rPr>
              <a:t>I</a:t>
            </a:r>
            <a:r>
              <a:rPr lang="it-IT" sz="2800" i="1" dirty="0" smtClean="0"/>
              <a:t>n </a:t>
            </a:r>
            <a:r>
              <a:rPr lang="it-IT" sz="2800" i="1" dirty="0"/>
              <a:t>relazione ai problemi interpretativi che possono porsi</a:t>
            </a:r>
            <a:br>
              <a:rPr lang="it-IT" sz="2800" i="1" dirty="0"/>
            </a:br>
            <a:r>
              <a:rPr lang="it-IT" sz="2800" i="1" dirty="0"/>
              <a:t>nel ricondurre alcune ipotesi al paradigma del c.d. disastro</a:t>
            </a:r>
            <a:br>
              <a:rPr lang="it-IT" sz="2800" i="1" dirty="0"/>
            </a:br>
            <a:r>
              <a:rPr lang="it-IT" sz="2800" i="1" dirty="0"/>
              <a:t>innominato (tra le quali, segnatamente, l'ipotesi del </a:t>
            </a:r>
            <a:r>
              <a:rPr lang="it-IT" sz="2800" b="1" i="1" dirty="0"/>
              <a:t>disastro</a:t>
            </a:r>
            <a:br>
              <a:rPr lang="it-IT" sz="2800" b="1" i="1" dirty="0"/>
            </a:br>
            <a:r>
              <a:rPr lang="it-IT" sz="2800" b="1" i="1" dirty="0"/>
              <a:t>ambientale</a:t>
            </a:r>
            <a:r>
              <a:rPr lang="it-IT" sz="2800" i="1" dirty="0"/>
              <a:t>), è auspicabile un intervento del legislatore </a:t>
            </a:r>
            <a:r>
              <a:rPr lang="it-IT" sz="2800" i="1" dirty="0" smtClean="0"/>
              <a:t>penale che disciplini </a:t>
            </a:r>
            <a:r>
              <a:rPr lang="it-IT" sz="2800" i="1" dirty="0"/>
              <a:t>in modo autonomo tali fattispecie </a:t>
            </a:r>
            <a:r>
              <a:rPr lang="it-IT" sz="2800" i="1" dirty="0" smtClean="0"/>
              <a:t>criminose</a:t>
            </a:r>
            <a:r>
              <a:rPr lang="it-IT" sz="2800" dirty="0" smtClean="0"/>
              <a:t>»</a:t>
            </a:r>
            <a:r>
              <a:rPr lang="it-IT" sz="2800" dirty="0"/>
              <a:t> </a:t>
            </a:r>
            <a:endParaRPr lang="it-IT" sz="2800" dirty="0" smtClean="0"/>
          </a:p>
          <a:p>
            <a:pPr marL="0" indent="0" algn="just">
              <a:buNone/>
            </a:pPr>
            <a:endParaRPr lang="it-IT" sz="2800" b="1" dirty="0"/>
          </a:p>
        </p:txBody>
      </p:sp>
    </p:spTree>
    <p:extLst>
      <p:ext uri="{BB962C8B-B14F-4D97-AF65-F5344CB8AC3E}">
        <p14:creationId xmlns:p14="http://schemas.microsoft.com/office/powerpoint/2010/main" val="16047402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olo 1"/>
          <p:cNvSpPr>
            <a:spLocks noGrp="1"/>
          </p:cNvSpPr>
          <p:nvPr>
            <p:ph type="title"/>
          </p:nvPr>
        </p:nvSpPr>
        <p:spPr>
          <a:xfrm>
            <a:off x="323528" y="404664"/>
            <a:ext cx="8229600" cy="1152128"/>
          </a:xfrm>
        </p:spPr>
        <p:txBody>
          <a:bodyPr>
            <a:noAutofit/>
          </a:bodyPr>
          <a:lstStyle/>
          <a:p>
            <a:r>
              <a:rPr lang="it-IT" altLang="it-IT" sz="3600" dirty="0" smtClean="0">
                <a:solidFill>
                  <a:srgbClr val="FF0000"/>
                </a:solidFill>
                <a:effectLst>
                  <a:outerShdw blurRad="38100" dist="38100" dir="2700000" algn="tl">
                    <a:srgbClr val="000000">
                      <a:alpha val="43137"/>
                    </a:srgbClr>
                  </a:outerShdw>
                </a:effectLst>
              </a:rPr>
              <a:t/>
            </a:r>
            <a:br>
              <a:rPr lang="it-IT" altLang="it-IT" sz="3600" dirty="0" smtClean="0">
                <a:solidFill>
                  <a:srgbClr val="FF0000"/>
                </a:solidFill>
                <a:effectLst>
                  <a:outerShdw blurRad="38100" dist="38100" dir="2700000" algn="tl">
                    <a:srgbClr val="000000">
                      <a:alpha val="43137"/>
                    </a:srgbClr>
                  </a:outerShdw>
                </a:effectLst>
              </a:rPr>
            </a:br>
            <a:r>
              <a:rPr lang="it-IT" altLang="it-IT" sz="3600" b="1" dirty="0" smtClean="0">
                <a:solidFill>
                  <a:srgbClr val="FF0000"/>
                </a:solidFill>
                <a:effectLst>
                  <a:outerShdw blurRad="38100" dist="38100" dir="2700000" algn="tl">
                    <a:srgbClr val="000000">
                      <a:alpha val="43137"/>
                    </a:srgbClr>
                  </a:outerShdw>
                </a:effectLst>
              </a:rPr>
              <a:t>AVVELENAMENTO DI ACQUE O DI SOSTANZE ALIMENTARI</a:t>
            </a:r>
            <a:r>
              <a:rPr lang="it-IT" altLang="it-IT" sz="3600" dirty="0" smtClean="0">
                <a:solidFill>
                  <a:srgbClr val="FF0000"/>
                </a:solidFill>
                <a:effectLst>
                  <a:outerShdw blurRad="38100" dist="38100" dir="2700000" algn="tl">
                    <a:srgbClr val="000000">
                      <a:alpha val="43137"/>
                    </a:srgbClr>
                  </a:outerShdw>
                </a:effectLst>
              </a:rPr>
              <a:t/>
            </a:r>
            <a:br>
              <a:rPr lang="it-IT" altLang="it-IT" sz="3600" dirty="0" smtClean="0">
                <a:solidFill>
                  <a:srgbClr val="FF0000"/>
                </a:solidFill>
                <a:effectLst>
                  <a:outerShdw blurRad="38100" dist="38100" dir="2700000" algn="tl">
                    <a:srgbClr val="000000">
                      <a:alpha val="43137"/>
                    </a:srgbClr>
                  </a:outerShdw>
                </a:effectLst>
              </a:rPr>
            </a:br>
            <a:endParaRPr lang="it-IT" altLang="it-IT" sz="3600" dirty="0" smtClean="0">
              <a:solidFill>
                <a:srgbClr val="FF0000"/>
              </a:solidFill>
              <a:effectLst>
                <a:outerShdw blurRad="38100" dist="38100" dir="2700000" algn="tl">
                  <a:srgbClr val="000000">
                    <a:alpha val="43137"/>
                  </a:srgbClr>
                </a:outerShdw>
              </a:effectLst>
            </a:endParaRPr>
          </a:p>
        </p:txBody>
      </p:sp>
      <p:sp>
        <p:nvSpPr>
          <p:cNvPr id="46083" name="Segnaposto contenuto 2"/>
          <p:cNvSpPr>
            <a:spLocks noGrp="1"/>
          </p:cNvSpPr>
          <p:nvPr>
            <p:ph idx="1"/>
          </p:nvPr>
        </p:nvSpPr>
        <p:spPr>
          <a:xfrm>
            <a:off x="395536" y="1772816"/>
            <a:ext cx="8229600" cy="4785394"/>
          </a:xfrm>
        </p:spPr>
        <p:txBody>
          <a:bodyPr>
            <a:normAutofit fontScale="92500" lnSpcReduction="20000"/>
          </a:bodyPr>
          <a:lstStyle/>
          <a:p>
            <a:pPr marL="0" indent="0" algn="just">
              <a:buNone/>
            </a:pPr>
            <a:r>
              <a:rPr lang="it-IT" altLang="it-IT" b="1" dirty="0" smtClean="0"/>
              <a:t> </a:t>
            </a:r>
          </a:p>
          <a:p>
            <a:pPr algn="just"/>
            <a:r>
              <a:rPr lang="it-IT" altLang="it-IT" b="1" dirty="0" smtClean="0"/>
              <a:t>Art. 439 codice penale:</a:t>
            </a:r>
          </a:p>
          <a:p>
            <a:pPr algn="just"/>
            <a:endParaRPr lang="it-IT" altLang="it-IT" b="1" dirty="0"/>
          </a:p>
          <a:p>
            <a:pPr algn="just">
              <a:buFont typeface="Wingdings"/>
              <a:buChar char="à"/>
            </a:pPr>
            <a:r>
              <a:rPr lang="it-IT" altLang="it-IT" b="1" dirty="0" smtClean="0"/>
              <a:t>Comma 1</a:t>
            </a:r>
            <a:r>
              <a:rPr lang="it-IT" altLang="it-IT" dirty="0" smtClean="0"/>
              <a:t>:</a:t>
            </a:r>
            <a:r>
              <a:rPr lang="it-IT" altLang="it-IT" b="1" dirty="0" smtClean="0"/>
              <a:t> «</a:t>
            </a:r>
            <a:r>
              <a:rPr lang="it-IT" altLang="it-IT" i="1" dirty="0" smtClean="0"/>
              <a:t>Chiunque avvelena acque o sostanze destinate all’alimentazione, prima che siano attinte o distribuite per il consumo, è punito con la reclusione non inferiore a 15 anni»</a:t>
            </a:r>
            <a:r>
              <a:rPr lang="it-IT" altLang="it-IT" dirty="0" smtClean="0"/>
              <a:t>.</a:t>
            </a:r>
          </a:p>
          <a:p>
            <a:pPr marL="0" indent="0" algn="just">
              <a:buNone/>
            </a:pPr>
            <a:endParaRPr lang="it-IT" altLang="it-IT" dirty="0" smtClean="0"/>
          </a:p>
          <a:p>
            <a:pPr algn="just">
              <a:buFont typeface="Wingdings"/>
              <a:buChar char="à"/>
            </a:pPr>
            <a:r>
              <a:rPr lang="it-IT" altLang="it-IT" b="1" dirty="0" smtClean="0"/>
              <a:t>Comma 2</a:t>
            </a:r>
            <a:r>
              <a:rPr lang="it-IT" altLang="it-IT" dirty="0" smtClean="0"/>
              <a:t>: «</a:t>
            </a:r>
            <a:r>
              <a:rPr lang="it-IT" altLang="it-IT" i="1" dirty="0" smtClean="0"/>
              <a:t>Se dal fatto deriva la morte di alcuno, si applica l’ergastolo e nel caso di morte di più persone si applica la pena [di morte]</a:t>
            </a:r>
            <a:r>
              <a:rPr lang="it-IT" altLang="it-IT" dirty="0" smtClean="0"/>
              <a:t>». </a:t>
            </a:r>
          </a:p>
        </p:txBody>
      </p:sp>
    </p:spTree>
    <p:extLst>
      <p:ext uri="{BB962C8B-B14F-4D97-AF65-F5344CB8AC3E}">
        <p14:creationId xmlns:p14="http://schemas.microsoft.com/office/powerpoint/2010/main" val="331038548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ltLang="it-IT" sz="3600" b="1" dirty="0" smtClean="0">
                <a:solidFill>
                  <a:srgbClr val="FF0000"/>
                </a:solidFill>
                <a:effectLst>
                  <a:outerShdw blurRad="38100" dist="38100" dir="2700000" algn="tl">
                    <a:srgbClr val="000000">
                      <a:alpha val="43137"/>
                    </a:srgbClr>
                  </a:outerShdw>
                </a:effectLst>
              </a:rPr>
              <a:t>AVVELENAMENTO – art. 439 c.p.</a:t>
            </a:r>
            <a:endParaRPr lang="it-IT" sz="3600" dirty="0"/>
          </a:p>
        </p:txBody>
      </p:sp>
      <p:sp>
        <p:nvSpPr>
          <p:cNvPr id="3" name="Segnaposto contenuto 2"/>
          <p:cNvSpPr>
            <a:spLocks noGrp="1"/>
          </p:cNvSpPr>
          <p:nvPr>
            <p:ph idx="1"/>
          </p:nvPr>
        </p:nvSpPr>
        <p:spPr/>
        <p:txBody>
          <a:bodyPr>
            <a:normAutofit fontScale="85000" lnSpcReduction="20000"/>
          </a:bodyPr>
          <a:lstStyle/>
          <a:p>
            <a:pPr algn="just"/>
            <a:r>
              <a:rPr lang="it-IT" altLang="it-IT" dirty="0" smtClean="0"/>
              <a:t>Si tratta di un </a:t>
            </a:r>
            <a:r>
              <a:rPr lang="it-IT" altLang="it-IT" b="1" dirty="0"/>
              <a:t>delitto contro l’incolumità pubblica</a:t>
            </a:r>
            <a:r>
              <a:rPr lang="it-IT" altLang="it-IT" dirty="0"/>
              <a:t>, volto a proteggere dal contatto con acque o sostanze alimentari avvelenate </a:t>
            </a:r>
            <a:r>
              <a:rPr lang="it-IT" altLang="it-IT" dirty="0" smtClean="0"/>
              <a:t>coloro </a:t>
            </a:r>
            <a:r>
              <a:rPr lang="it-IT" altLang="it-IT" dirty="0"/>
              <a:t>che potrebbero bere le acque avvelenate o mangiare gli alimenti avvelenati dopo la loro distribuzione per il consumo. </a:t>
            </a:r>
            <a:endParaRPr lang="it-IT" altLang="it-IT" dirty="0" smtClean="0"/>
          </a:p>
          <a:p>
            <a:pPr algn="just"/>
            <a:endParaRPr lang="it-IT" altLang="it-IT" dirty="0" smtClean="0"/>
          </a:p>
          <a:p>
            <a:pPr algn="just">
              <a:buFont typeface="Wingdings"/>
              <a:buChar char="à"/>
            </a:pPr>
            <a:r>
              <a:rPr lang="it-IT" altLang="it-IT" dirty="0" smtClean="0"/>
              <a:t> La </a:t>
            </a:r>
            <a:r>
              <a:rPr lang="it-IT" altLang="it-IT" b="1" dirty="0"/>
              <a:t>tutela </a:t>
            </a:r>
            <a:r>
              <a:rPr lang="it-IT" altLang="it-IT" dirty="0"/>
              <a:t>è</a:t>
            </a:r>
            <a:r>
              <a:rPr lang="it-IT" altLang="it-IT" b="1" dirty="0"/>
              <a:t> anticipata </a:t>
            </a:r>
            <a:r>
              <a:rPr lang="it-IT" altLang="it-IT" dirty="0"/>
              <a:t>alla soglia del pericolo per l’incolumità </a:t>
            </a:r>
            <a:r>
              <a:rPr lang="it-IT" altLang="it-IT" dirty="0" smtClean="0"/>
              <a:t>pubblica</a:t>
            </a:r>
          </a:p>
          <a:p>
            <a:pPr marL="0" indent="0" algn="just">
              <a:buNone/>
            </a:pPr>
            <a:endParaRPr lang="it-IT" altLang="it-IT" dirty="0" smtClean="0"/>
          </a:p>
          <a:p>
            <a:pPr algn="just">
              <a:buFont typeface="Wingdings"/>
              <a:buChar char="à"/>
            </a:pPr>
            <a:r>
              <a:rPr lang="it-IT" altLang="it-IT" dirty="0" smtClean="0"/>
              <a:t> Un </a:t>
            </a:r>
            <a:r>
              <a:rPr lang="it-IT" altLang="it-IT" dirty="0"/>
              <a:t>danno per la salute di persone determinate non è elemento costitutivo del reato, ma integra </a:t>
            </a:r>
            <a:r>
              <a:rPr lang="it-IT" altLang="it-IT" b="1" dirty="0"/>
              <a:t>un’aggravante in caso di </a:t>
            </a:r>
            <a:r>
              <a:rPr lang="it-IT" altLang="it-IT" b="1" dirty="0" smtClean="0"/>
              <a:t>morte</a:t>
            </a:r>
            <a:endParaRPr lang="it-IT" altLang="it-IT" dirty="0"/>
          </a:p>
          <a:p>
            <a:pPr marL="0" indent="0" algn="just">
              <a:buNone/>
            </a:pPr>
            <a:endParaRPr lang="it-IT" b="1" dirty="0" smtClean="0"/>
          </a:p>
        </p:txBody>
      </p:sp>
    </p:spTree>
    <p:extLst>
      <p:ext uri="{BB962C8B-B14F-4D97-AF65-F5344CB8AC3E}">
        <p14:creationId xmlns:p14="http://schemas.microsoft.com/office/powerpoint/2010/main" val="22500972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olo 1"/>
          <p:cNvSpPr>
            <a:spLocks noGrp="1"/>
          </p:cNvSpPr>
          <p:nvPr>
            <p:ph type="title"/>
          </p:nvPr>
        </p:nvSpPr>
        <p:spPr/>
        <p:txBody>
          <a:bodyPr>
            <a:normAutofit/>
          </a:bodyPr>
          <a:lstStyle/>
          <a:p>
            <a:r>
              <a:rPr lang="it-IT" altLang="it-IT" sz="3600" b="1" dirty="0" smtClean="0">
                <a:solidFill>
                  <a:srgbClr val="FF0000"/>
                </a:solidFill>
                <a:effectLst>
                  <a:outerShdw blurRad="38100" dist="38100" dir="2700000" algn="tl">
                    <a:srgbClr val="000000">
                      <a:alpha val="43137"/>
                    </a:srgbClr>
                  </a:outerShdw>
                </a:effectLst>
              </a:rPr>
              <a:t>AVVELENAMENTO </a:t>
            </a:r>
            <a:r>
              <a:rPr lang="it-IT" altLang="it-IT" sz="3600" b="1" dirty="0">
                <a:solidFill>
                  <a:srgbClr val="FF0000"/>
                </a:solidFill>
                <a:effectLst>
                  <a:outerShdw blurRad="38100" dist="38100" dir="2700000" algn="tl">
                    <a:srgbClr val="000000">
                      <a:alpha val="43137"/>
                    </a:srgbClr>
                  </a:outerShdw>
                </a:effectLst>
              </a:rPr>
              <a:t>– art. 439 c.p.</a:t>
            </a:r>
            <a:endParaRPr lang="it-IT" altLang="it-IT" sz="3600" b="1" dirty="0" smtClean="0">
              <a:solidFill>
                <a:srgbClr val="FF0000"/>
              </a:solidFill>
              <a:effectLst>
                <a:outerShdw blurRad="38100" dist="38100" dir="2700000" algn="tl">
                  <a:srgbClr val="000000">
                    <a:alpha val="43137"/>
                  </a:srgbClr>
                </a:outerShdw>
              </a:effectLst>
            </a:endParaRPr>
          </a:p>
        </p:txBody>
      </p:sp>
      <p:sp>
        <p:nvSpPr>
          <p:cNvPr id="48131" name="Segnaposto contenuto 2"/>
          <p:cNvSpPr>
            <a:spLocks noGrp="1"/>
          </p:cNvSpPr>
          <p:nvPr>
            <p:ph idx="1"/>
          </p:nvPr>
        </p:nvSpPr>
        <p:spPr>
          <a:xfrm>
            <a:off x="457200" y="1340768"/>
            <a:ext cx="8229600" cy="5184576"/>
          </a:xfrm>
        </p:spPr>
        <p:txBody>
          <a:bodyPr>
            <a:normAutofit fontScale="70000" lnSpcReduction="20000"/>
          </a:bodyPr>
          <a:lstStyle/>
          <a:p>
            <a:pPr algn="just"/>
            <a:r>
              <a:rPr lang="it-IT" altLang="it-IT" sz="3400" dirty="0" smtClean="0"/>
              <a:t>Il comportamento tipico si sostanzia nel rendere </a:t>
            </a:r>
            <a:r>
              <a:rPr lang="it-IT" altLang="it-IT" sz="3400" i="1" dirty="0" smtClean="0"/>
              <a:t>velenose</a:t>
            </a:r>
            <a:r>
              <a:rPr lang="it-IT" altLang="it-IT" sz="3400" dirty="0" smtClean="0"/>
              <a:t> acque o sostanze destinate alla pubblica alimentazione:</a:t>
            </a:r>
          </a:p>
          <a:p>
            <a:pPr marL="0" indent="0" algn="just">
              <a:buNone/>
            </a:pPr>
            <a:endParaRPr lang="it-IT" altLang="it-IT" sz="3400" dirty="0" smtClean="0"/>
          </a:p>
          <a:p>
            <a:pPr marL="0" indent="0" algn="just">
              <a:buNone/>
            </a:pPr>
            <a:r>
              <a:rPr lang="it-IT" altLang="it-IT" sz="3400" dirty="0" smtClean="0">
                <a:sym typeface="Wingdings" panose="05000000000000000000" pitchFamily="2" charset="2"/>
              </a:rPr>
              <a:t>     Secondo l’opinione dominante, il predetto effetto naturalistico 	può seguire immediatamente l’azione o l’omissione oppure 	risultare differito nel tempo</a:t>
            </a:r>
          </a:p>
          <a:p>
            <a:pPr algn="just"/>
            <a:endParaRPr lang="it-IT" altLang="it-IT" sz="3400" dirty="0" smtClean="0"/>
          </a:p>
          <a:p>
            <a:pPr algn="just"/>
            <a:r>
              <a:rPr lang="it-IT" altLang="it-IT" sz="3400" dirty="0" smtClean="0"/>
              <a:t>Si </a:t>
            </a:r>
            <a:r>
              <a:rPr lang="it-IT" altLang="it-IT" sz="3400" dirty="0"/>
              <a:t>tratta di un </a:t>
            </a:r>
            <a:r>
              <a:rPr lang="it-IT" altLang="it-IT" sz="3400" b="1" dirty="0"/>
              <a:t>reato comune</a:t>
            </a:r>
          </a:p>
          <a:p>
            <a:pPr marL="0" indent="0" algn="just">
              <a:buNone/>
            </a:pPr>
            <a:endParaRPr lang="it-IT" sz="3400" dirty="0"/>
          </a:p>
          <a:p>
            <a:pPr algn="just"/>
            <a:r>
              <a:rPr lang="it-IT" sz="3400" dirty="0"/>
              <a:t>In qualità di </a:t>
            </a:r>
            <a:r>
              <a:rPr lang="it-IT" sz="3400" b="1" dirty="0"/>
              <a:t>reato di evento a forma libera</a:t>
            </a:r>
            <a:r>
              <a:rPr lang="it-IT" sz="3400" dirty="0"/>
              <a:t>, esso può essere realizzato sia in forma </a:t>
            </a:r>
            <a:r>
              <a:rPr lang="it-IT" sz="3400" i="1" dirty="0"/>
              <a:t>commissiva</a:t>
            </a:r>
            <a:r>
              <a:rPr lang="it-IT" sz="3400" dirty="0"/>
              <a:t> sia in forma </a:t>
            </a:r>
            <a:r>
              <a:rPr lang="it-IT" sz="3400" i="1" dirty="0"/>
              <a:t>omissiva</a:t>
            </a:r>
            <a:r>
              <a:rPr lang="it-IT" sz="3400" dirty="0"/>
              <a:t> </a:t>
            </a:r>
            <a:r>
              <a:rPr lang="it-IT" sz="3400" i="1" dirty="0"/>
              <a:t>ex</a:t>
            </a:r>
            <a:r>
              <a:rPr lang="it-IT" sz="3400" dirty="0"/>
              <a:t> art. 40 comma 2 c.p.</a:t>
            </a:r>
          </a:p>
          <a:p>
            <a:pPr algn="just"/>
            <a:endParaRPr lang="it-IT" sz="3400" dirty="0"/>
          </a:p>
          <a:p>
            <a:pPr algn="just"/>
            <a:r>
              <a:rPr lang="it-IT" sz="3400" dirty="0"/>
              <a:t>Secondo l’opinione dominante, non vi sono ostacoli alla </a:t>
            </a:r>
            <a:r>
              <a:rPr lang="it-IT" sz="3400" b="1" dirty="0"/>
              <a:t>configurabilità del tentativo</a:t>
            </a:r>
          </a:p>
          <a:p>
            <a:pPr marL="0" indent="0" algn="just">
              <a:buNone/>
            </a:pPr>
            <a:endParaRPr lang="it-IT" altLang="it-IT" dirty="0" smtClean="0">
              <a:sym typeface="Wingdings" panose="05000000000000000000" pitchFamily="2" charset="2"/>
            </a:endParaRPr>
          </a:p>
          <a:p>
            <a:pPr marL="0" indent="0" algn="just">
              <a:buNone/>
            </a:pPr>
            <a:endParaRPr lang="it-IT" altLang="it-IT" dirty="0" smtClean="0">
              <a:sym typeface="Wingdings" panose="05000000000000000000" pitchFamily="2" charset="2"/>
            </a:endParaRPr>
          </a:p>
          <a:p>
            <a:pPr marL="0" indent="0" algn="just">
              <a:buNone/>
            </a:pPr>
            <a:endParaRPr lang="it-IT" altLang="it-IT" dirty="0" smtClean="0"/>
          </a:p>
        </p:txBody>
      </p:sp>
    </p:spTree>
    <p:extLst>
      <p:ext uri="{BB962C8B-B14F-4D97-AF65-F5344CB8AC3E}">
        <p14:creationId xmlns:p14="http://schemas.microsoft.com/office/powerpoint/2010/main" val="354667849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ltLang="it-IT" sz="3600" b="1" dirty="0" smtClean="0">
                <a:solidFill>
                  <a:srgbClr val="FF0000"/>
                </a:solidFill>
                <a:effectLst>
                  <a:outerShdw blurRad="38100" dist="38100" dir="2700000" algn="tl">
                    <a:srgbClr val="000000">
                      <a:alpha val="43137"/>
                    </a:srgbClr>
                  </a:outerShdw>
                </a:effectLst>
              </a:rPr>
              <a:t>AVVELENAMENTO – art</a:t>
            </a:r>
            <a:r>
              <a:rPr lang="it-IT" altLang="it-IT" sz="3600" b="1" dirty="0">
                <a:solidFill>
                  <a:srgbClr val="FF0000"/>
                </a:solidFill>
                <a:effectLst>
                  <a:outerShdw blurRad="38100" dist="38100" dir="2700000" algn="tl">
                    <a:srgbClr val="000000">
                      <a:alpha val="43137"/>
                    </a:srgbClr>
                  </a:outerShdw>
                </a:effectLst>
              </a:rPr>
              <a:t>. 439 c.p.</a:t>
            </a:r>
            <a:endParaRPr lang="it-IT" sz="3600" dirty="0"/>
          </a:p>
        </p:txBody>
      </p:sp>
      <p:sp>
        <p:nvSpPr>
          <p:cNvPr id="3" name="Segnaposto contenuto 2"/>
          <p:cNvSpPr>
            <a:spLocks noGrp="1"/>
          </p:cNvSpPr>
          <p:nvPr>
            <p:ph idx="1"/>
          </p:nvPr>
        </p:nvSpPr>
        <p:spPr>
          <a:xfrm>
            <a:off x="457200" y="1268760"/>
            <a:ext cx="8229600" cy="5256584"/>
          </a:xfrm>
        </p:spPr>
        <p:txBody>
          <a:bodyPr>
            <a:normAutofit fontScale="47500" lnSpcReduction="20000"/>
          </a:bodyPr>
          <a:lstStyle/>
          <a:p>
            <a:pPr algn="just"/>
            <a:r>
              <a:rPr lang="it-IT" sz="4400" dirty="0" smtClean="0"/>
              <a:t>Se è vero che gli effetti dell’avvelenamento possono essere apprezzati sia nel breve che nel medio-lungo periodo, si deve evidenziare la natura di </a:t>
            </a:r>
            <a:r>
              <a:rPr lang="it-IT" sz="4400" b="1" dirty="0" smtClean="0"/>
              <a:t>reato istantaneo</a:t>
            </a:r>
            <a:r>
              <a:rPr lang="it-IT" sz="4400" dirty="0" smtClean="0"/>
              <a:t>, tutt’al più ad effetti differiti</a:t>
            </a:r>
            <a:endParaRPr lang="it-IT" sz="4400" dirty="0"/>
          </a:p>
          <a:p>
            <a:pPr marL="0" indent="0" algn="just">
              <a:buNone/>
            </a:pPr>
            <a:endParaRPr lang="it-IT" sz="4400" dirty="0" smtClean="0"/>
          </a:p>
          <a:p>
            <a:pPr algn="just"/>
            <a:r>
              <a:rPr lang="it-IT" sz="4400" dirty="0" smtClean="0"/>
              <a:t>Il delitto si perfeziona nel momento in cui gli oggetti materiali del reato hanno acquisito qualità venefiche tali da poter ledere la salute di una pluralità indeterminata di consociati, senza che sia necessario che si verifichi un danno alla salute dei singoli individui</a:t>
            </a:r>
          </a:p>
          <a:p>
            <a:r>
              <a:rPr lang="it-IT" sz="4400" dirty="0"/>
              <a:t> Reato di </a:t>
            </a:r>
            <a:r>
              <a:rPr lang="it-IT" sz="4400" b="1" dirty="0"/>
              <a:t>pericolo presunto?</a:t>
            </a:r>
          </a:p>
          <a:p>
            <a:pPr marL="0" indent="0">
              <a:buNone/>
            </a:pPr>
            <a:endParaRPr lang="it-IT" sz="4400" b="1" dirty="0"/>
          </a:p>
          <a:p>
            <a:pPr marL="857250" lvl="1" indent="-457200">
              <a:buFont typeface="Wingdings"/>
              <a:buChar char="à"/>
            </a:pPr>
            <a:r>
              <a:rPr lang="it-IT" altLang="it-IT" sz="3600" dirty="0"/>
              <a:t>accertamento </a:t>
            </a:r>
            <a:r>
              <a:rPr lang="it-IT" altLang="it-IT" sz="3600" dirty="0">
                <a:effectLst>
                  <a:outerShdw blurRad="38100" dist="38100" dir="2700000" algn="tl">
                    <a:srgbClr val="000000">
                      <a:alpha val="43137"/>
                    </a:srgbClr>
                  </a:outerShdw>
                </a:effectLst>
              </a:rPr>
              <a:t>in concreto </a:t>
            </a:r>
            <a:r>
              <a:rPr lang="it-IT" altLang="it-IT" sz="3600" dirty="0"/>
              <a:t>del pericolo insito nell’</a:t>
            </a:r>
            <a:r>
              <a:rPr lang="it-IT" altLang="it-IT" sz="3600" dirty="0">
                <a:effectLst>
                  <a:outerShdw blurRad="38100" dist="38100" dir="2700000" algn="tl">
                    <a:srgbClr val="000000">
                      <a:alpha val="43137"/>
                    </a:srgbClr>
                  </a:outerShdw>
                </a:effectLst>
              </a:rPr>
              <a:t>accertamento dell’</a:t>
            </a:r>
            <a:r>
              <a:rPr lang="it-IT" altLang="it-IT" sz="3600" i="1" dirty="0">
                <a:effectLst>
                  <a:outerShdw blurRad="38100" dist="38100" dir="2700000" algn="tl">
                    <a:srgbClr val="000000">
                      <a:alpha val="43137"/>
                    </a:srgbClr>
                  </a:outerShdw>
                </a:effectLst>
              </a:rPr>
              <a:t>avvelenamento</a:t>
            </a:r>
          </a:p>
          <a:p>
            <a:pPr marL="400050" lvl="1" indent="0">
              <a:buNone/>
            </a:pPr>
            <a:endParaRPr lang="it-IT" altLang="it-IT" sz="3600" i="1" dirty="0"/>
          </a:p>
          <a:p>
            <a:pPr algn="just"/>
            <a:r>
              <a:rPr lang="it-IT" altLang="it-IT" sz="4400" dirty="0"/>
              <a:t>Il concetto di avvelenamento di per sé denota una situazione spiccatamente pericolosa: è un veleno solo una sostanza che causa pericoli per la salute</a:t>
            </a:r>
          </a:p>
          <a:p>
            <a:pPr algn="just"/>
            <a:endParaRPr lang="it-IT" dirty="0"/>
          </a:p>
        </p:txBody>
      </p:sp>
    </p:spTree>
    <p:extLst>
      <p:ext uri="{BB962C8B-B14F-4D97-AF65-F5344CB8AC3E}">
        <p14:creationId xmlns:p14="http://schemas.microsoft.com/office/powerpoint/2010/main" val="2448007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ltLang="it-IT" sz="3600" b="1" dirty="0" smtClean="0">
                <a:solidFill>
                  <a:srgbClr val="FF0000"/>
                </a:solidFill>
                <a:effectLst>
                  <a:outerShdw blurRad="38100" dist="38100" dir="2700000" algn="tl">
                    <a:srgbClr val="000000">
                      <a:alpha val="43137"/>
                    </a:srgbClr>
                  </a:outerShdw>
                </a:effectLst>
              </a:rPr>
              <a:t>AVVELENAMENTO </a:t>
            </a:r>
            <a:r>
              <a:rPr lang="it-IT" altLang="it-IT" sz="3600" b="1" dirty="0">
                <a:solidFill>
                  <a:srgbClr val="FF0000"/>
                </a:solidFill>
                <a:effectLst>
                  <a:outerShdw blurRad="38100" dist="38100" dir="2700000" algn="tl">
                    <a:srgbClr val="000000">
                      <a:alpha val="43137"/>
                    </a:srgbClr>
                  </a:outerShdw>
                </a:effectLst>
              </a:rPr>
              <a:t>– </a:t>
            </a:r>
            <a:r>
              <a:rPr lang="it-IT" altLang="it-IT" sz="3600" b="1" dirty="0" smtClean="0">
                <a:solidFill>
                  <a:srgbClr val="FF0000"/>
                </a:solidFill>
                <a:effectLst>
                  <a:outerShdw blurRad="38100" dist="38100" dir="2700000" algn="tl">
                    <a:srgbClr val="000000">
                      <a:alpha val="43137"/>
                    </a:srgbClr>
                  </a:outerShdw>
                </a:effectLst>
              </a:rPr>
              <a:t>Nozione</a:t>
            </a:r>
            <a:endParaRPr lang="it-IT" sz="3600" dirty="0"/>
          </a:p>
        </p:txBody>
      </p:sp>
      <p:sp>
        <p:nvSpPr>
          <p:cNvPr id="3" name="Segnaposto contenuto 2"/>
          <p:cNvSpPr>
            <a:spLocks noGrp="1"/>
          </p:cNvSpPr>
          <p:nvPr>
            <p:ph idx="1"/>
          </p:nvPr>
        </p:nvSpPr>
        <p:spPr/>
        <p:txBody>
          <a:bodyPr>
            <a:normAutofit fontScale="92500" lnSpcReduction="20000"/>
          </a:bodyPr>
          <a:lstStyle/>
          <a:p>
            <a:pPr algn="just">
              <a:buFont typeface="Wingdings"/>
              <a:buChar char="à"/>
            </a:pPr>
            <a:r>
              <a:rPr lang="it-IT" dirty="0" smtClean="0"/>
              <a:t> «Il</a:t>
            </a:r>
            <a:r>
              <a:rPr lang="it-IT" altLang="it-IT" i="1" dirty="0" smtClean="0"/>
              <a:t> </a:t>
            </a:r>
            <a:r>
              <a:rPr lang="it-IT" altLang="it-IT" i="1" dirty="0"/>
              <a:t>pericolo è l'aspetto sostanziale dell'avvelenamento: se non sorge alcun pericolo, l'acqua non si può dire 'avvelenata', e perciò non vi è </a:t>
            </a:r>
            <a:r>
              <a:rPr lang="it-IT" altLang="it-IT" i="1" dirty="0" smtClean="0"/>
              <a:t>reato</a:t>
            </a:r>
            <a:r>
              <a:rPr lang="it-IT" altLang="it-IT" dirty="0" smtClean="0"/>
              <a:t>»  (Pagliaro)</a:t>
            </a:r>
          </a:p>
          <a:p>
            <a:pPr marL="0" indent="0">
              <a:buNone/>
            </a:pPr>
            <a:endParaRPr lang="it-IT" altLang="it-IT" dirty="0"/>
          </a:p>
          <a:p>
            <a:pPr algn="just">
              <a:buFont typeface="Wingdings"/>
              <a:buChar char="à"/>
            </a:pPr>
            <a:r>
              <a:rPr lang="it-IT" altLang="it-IT" dirty="0" smtClean="0"/>
              <a:t>È </a:t>
            </a:r>
            <a:r>
              <a:rPr lang="it-IT" altLang="it-IT" dirty="0"/>
              <a:t>questo il senso dell’affermazione ricorrente in dottrina e in giurisprudenza, secondo cui </a:t>
            </a:r>
            <a:r>
              <a:rPr lang="it-IT" altLang="it-IT" dirty="0" smtClean="0"/>
              <a:t>«</a:t>
            </a:r>
            <a:r>
              <a:rPr lang="it-IT" altLang="it-IT" i="1" dirty="0" smtClean="0"/>
              <a:t>il </a:t>
            </a:r>
            <a:r>
              <a:rPr lang="it-IT" altLang="it-IT" i="1" dirty="0"/>
              <a:t>pericolo per la pubblica incolumità non è espressamente menzionato dal legislatore, in quanto insito nello stesso </a:t>
            </a:r>
            <a:r>
              <a:rPr lang="it-IT" altLang="it-IT" i="1" dirty="0" smtClean="0"/>
              <a:t>avvelenamento</a:t>
            </a:r>
            <a:r>
              <a:rPr lang="it-IT" altLang="it-IT" dirty="0" smtClean="0"/>
              <a:t>» (Fiandaca </a:t>
            </a:r>
            <a:r>
              <a:rPr lang="it-IT" altLang="it-IT" dirty="0"/>
              <a:t>e Musco</a:t>
            </a:r>
            <a:r>
              <a:rPr lang="it-IT" altLang="it-IT" dirty="0" smtClean="0"/>
              <a:t>)</a:t>
            </a:r>
          </a:p>
          <a:p>
            <a:pPr marL="0" indent="0" algn="just">
              <a:buNone/>
            </a:pPr>
            <a:endParaRPr lang="it-IT" dirty="0"/>
          </a:p>
        </p:txBody>
      </p:sp>
    </p:spTree>
    <p:extLst>
      <p:ext uri="{BB962C8B-B14F-4D97-AF65-F5344CB8AC3E}">
        <p14:creationId xmlns:p14="http://schemas.microsoft.com/office/powerpoint/2010/main" val="40392628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olo 1"/>
          <p:cNvSpPr>
            <a:spLocks noGrp="1"/>
          </p:cNvSpPr>
          <p:nvPr>
            <p:ph type="title"/>
          </p:nvPr>
        </p:nvSpPr>
        <p:spPr/>
        <p:txBody>
          <a:bodyPr>
            <a:normAutofit/>
          </a:bodyPr>
          <a:lstStyle/>
          <a:p>
            <a:r>
              <a:rPr lang="it-IT" altLang="it-IT" sz="3600" b="1" dirty="0" smtClean="0">
                <a:solidFill>
                  <a:srgbClr val="FF0000"/>
                </a:solidFill>
                <a:effectLst>
                  <a:outerShdw blurRad="38100" dist="38100" dir="2700000" algn="tl">
                    <a:srgbClr val="000000">
                      <a:alpha val="43137"/>
                    </a:srgbClr>
                  </a:outerShdw>
                </a:effectLst>
              </a:rPr>
              <a:t>AVVELENAMENTO </a:t>
            </a:r>
            <a:r>
              <a:rPr lang="it-IT" altLang="it-IT" sz="3600" b="1" dirty="0">
                <a:solidFill>
                  <a:srgbClr val="FF0000"/>
                </a:solidFill>
                <a:effectLst>
                  <a:outerShdw blurRad="38100" dist="38100" dir="2700000" algn="tl">
                    <a:srgbClr val="000000">
                      <a:alpha val="43137"/>
                    </a:srgbClr>
                  </a:outerShdw>
                </a:effectLst>
              </a:rPr>
              <a:t>– </a:t>
            </a:r>
            <a:r>
              <a:rPr lang="it-IT" altLang="it-IT" sz="3600" b="1" dirty="0" smtClean="0">
                <a:solidFill>
                  <a:srgbClr val="FF0000"/>
                </a:solidFill>
                <a:effectLst>
                  <a:outerShdw blurRad="38100" dist="38100" dir="2700000" algn="tl">
                    <a:srgbClr val="000000">
                      <a:alpha val="43137"/>
                    </a:srgbClr>
                  </a:outerShdw>
                </a:effectLst>
              </a:rPr>
              <a:t>Nozione</a:t>
            </a:r>
            <a:endParaRPr lang="it-IT" altLang="it-IT" sz="3600" dirty="0" smtClean="0">
              <a:solidFill>
                <a:srgbClr val="FF0000"/>
              </a:solidFill>
            </a:endParaRPr>
          </a:p>
        </p:txBody>
      </p:sp>
      <p:sp>
        <p:nvSpPr>
          <p:cNvPr id="52227" name="Segnaposto contenuto 2"/>
          <p:cNvSpPr>
            <a:spLocks noGrp="1"/>
          </p:cNvSpPr>
          <p:nvPr>
            <p:ph idx="1"/>
          </p:nvPr>
        </p:nvSpPr>
        <p:spPr/>
        <p:txBody>
          <a:bodyPr>
            <a:normAutofit fontScale="92500"/>
          </a:bodyPr>
          <a:lstStyle/>
          <a:p>
            <a:pPr algn="just"/>
            <a:r>
              <a:rPr lang="it-IT" altLang="it-IT" sz="2800" b="1" dirty="0" err="1" smtClean="0"/>
              <a:t>Cass</a:t>
            </a:r>
            <a:r>
              <a:rPr lang="it-IT" altLang="it-IT" sz="2800" b="1" dirty="0" smtClean="0"/>
              <a:t>. 13 febbraio 2007, n. 15216</a:t>
            </a:r>
            <a:r>
              <a:rPr lang="it-IT" altLang="it-IT" sz="2800" dirty="0" smtClean="0"/>
              <a:t>: «</a:t>
            </a:r>
            <a:r>
              <a:rPr lang="it-IT" altLang="it-IT" sz="2800" i="1" dirty="0" smtClean="0"/>
              <a:t>La norma incriminatrice non richiede </a:t>
            </a:r>
            <a:r>
              <a:rPr lang="it-IT" altLang="it-IT" sz="2800" dirty="0" err="1" smtClean="0"/>
              <a:t>apertis</a:t>
            </a:r>
            <a:r>
              <a:rPr lang="it-IT" altLang="it-IT" sz="2800" dirty="0" smtClean="0"/>
              <a:t> </a:t>
            </a:r>
            <a:r>
              <a:rPr lang="it-IT" altLang="it-IT" sz="2800" dirty="0" err="1" smtClean="0"/>
              <a:t>verbis</a:t>
            </a:r>
            <a:r>
              <a:rPr lang="it-IT" altLang="it-IT" sz="2800" dirty="0" smtClean="0"/>
              <a:t> </a:t>
            </a:r>
            <a:r>
              <a:rPr lang="it-IT" altLang="it-IT" sz="2800" i="1" dirty="0" smtClean="0"/>
              <a:t>che dal fatto sia derivato un pericolo per la salute pubblica e la considerazione può ritenersi sufficiente  a giustificare l’orientamento giurisprudenziale che considera il reato in esame come fattispecie di </a:t>
            </a:r>
            <a:r>
              <a:rPr lang="it-IT" altLang="it-IT" sz="2800" b="1" i="1" dirty="0" smtClean="0"/>
              <a:t>pericolo presunto</a:t>
            </a:r>
            <a:r>
              <a:rPr lang="it-IT" altLang="it-IT" sz="2800" i="1" dirty="0" smtClean="0"/>
              <a:t>. Ciò nondimeno il giudice è tenuto, anzitutto, ad accertare che si sia verificato l’</a:t>
            </a:r>
            <a:r>
              <a:rPr lang="it-IT" altLang="it-IT" sz="2800" b="1" i="1" dirty="0" smtClean="0"/>
              <a:t>avvelenamento</a:t>
            </a:r>
            <a:r>
              <a:rPr lang="it-IT" altLang="it-IT" sz="2800" i="1" dirty="0" smtClean="0"/>
              <a:t> (termine che ha pregnanza semantica tale da renderne deducibile in via normale il pericolo per la salute pubblica, bene giuridico tutelato), che è l’</a:t>
            </a:r>
            <a:r>
              <a:rPr lang="it-IT" altLang="it-IT" sz="2800" b="1" i="1" dirty="0" smtClean="0"/>
              <a:t>evento del reato</a:t>
            </a:r>
            <a:r>
              <a:rPr lang="it-IT" altLang="it-IT" sz="2800" dirty="0" smtClean="0"/>
              <a:t>» </a:t>
            </a:r>
          </a:p>
          <a:p>
            <a:endParaRPr lang="it-IT" altLang="it-IT" sz="2400" dirty="0" smtClean="0"/>
          </a:p>
        </p:txBody>
      </p:sp>
    </p:spTree>
    <p:extLst>
      <p:ext uri="{BB962C8B-B14F-4D97-AF65-F5344CB8AC3E}">
        <p14:creationId xmlns:p14="http://schemas.microsoft.com/office/powerpoint/2010/main" val="202375065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olo 1"/>
          <p:cNvSpPr>
            <a:spLocks noGrp="1"/>
          </p:cNvSpPr>
          <p:nvPr>
            <p:ph type="title"/>
          </p:nvPr>
        </p:nvSpPr>
        <p:spPr/>
        <p:txBody>
          <a:bodyPr>
            <a:normAutofit/>
          </a:bodyPr>
          <a:lstStyle/>
          <a:p>
            <a:r>
              <a:rPr lang="it-IT" altLang="it-IT" sz="3600" b="1" dirty="0" smtClean="0">
                <a:solidFill>
                  <a:srgbClr val="FF0000"/>
                </a:solidFill>
                <a:effectLst>
                  <a:outerShdw blurRad="38100" dist="38100" dir="2700000" algn="tl">
                    <a:srgbClr val="000000">
                      <a:alpha val="43137"/>
                    </a:srgbClr>
                  </a:outerShdw>
                </a:effectLst>
              </a:rPr>
              <a:t>AVVELENAMENTO </a:t>
            </a:r>
            <a:r>
              <a:rPr lang="it-IT" altLang="it-IT" sz="3600" b="1" dirty="0">
                <a:solidFill>
                  <a:srgbClr val="FF0000"/>
                </a:solidFill>
                <a:effectLst>
                  <a:outerShdw blurRad="38100" dist="38100" dir="2700000" algn="tl">
                    <a:srgbClr val="000000">
                      <a:alpha val="43137"/>
                    </a:srgbClr>
                  </a:outerShdw>
                </a:effectLst>
              </a:rPr>
              <a:t>– Nozione</a:t>
            </a:r>
            <a:endParaRPr lang="it-IT" altLang="it-IT" sz="3600" dirty="0" smtClean="0">
              <a:solidFill>
                <a:srgbClr val="FF0000"/>
              </a:solidFill>
            </a:endParaRPr>
          </a:p>
        </p:txBody>
      </p:sp>
      <p:sp>
        <p:nvSpPr>
          <p:cNvPr id="53251" name="Segnaposto contenuto 2"/>
          <p:cNvSpPr>
            <a:spLocks noGrp="1"/>
          </p:cNvSpPr>
          <p:nvPr>
            <p:ph idx="1"/>
          </p:nvPr>
        </p:nvSpPr>
        <p:spPr>
          <a:xfrm>
            <a:off x="457200" y="1600200"/>
            <a:ext cx="8229600" cy="4853136"/>
          </a:xfrm>
        </p:spPr>
        <p:txBody>
          <a:bodyPr>
            <a:normAutofit fontScale="62500" lnSpcReduction="20000"/>
          </a:bodyPr>
          <a:lstStyle/>
          <a:p>
            <a:pPr algn="just"/>
            <a:r>
              <a:rPr lang="it-IT" altLang="it-IT" sz="3400" b="1" dirty="0" err="1" smtClean="0"/>
              <a:t>Cass</a:t>
            </a:r>
            <a:r>
              <a:rPr lang="it-IT" altLang="it-IT" sz="3400" b="1" dirty="0" smtClean="0"/>
              <a:t>. 13 febbraio 2007, n. 15216</a:t>
            </a:r>
            <a:r>
              <a:rPr lang="it-IT" altLang="it-IT" sz="3400" dirty="0" smtClean="0"/>
              <a:t>: la Cassazione ha annullato (con rinvio) la sentenza impugnata, «</a:t>
            </a:r>
            <a:r>
              <a:rPr lang="it-IT" altLang="it-IT" sz="3400" i="1" dirty="0" smtClean="0"/>
              <a:t>che afferma in modo del tutto apodittico la sussistenza dell’avvelenamento; non spiega, in altre parole, da quali elementi abbia dedotto che il cromo versato nel rio avesse determinato l’avvelenamento delle acque. Manca, tra l’altro, nella decisione impugnata, ogni considerazione sull’effettiva quantità di cromo finita nelle acque, benché l’avvelenamento non possa riferirsi se non a condotte che, per la qualità e la quantità dell’inquinante, siano pericolose per la salute pubblica, pericolosità che va scientificamente accertata…</a:t>
            </a:r>
          </a:p>
          <a:p>
            <a:pPr algn="just"/>
            <a:r>
              <a:rPr lang="it-IT" altLang="it-IT" sz="3400" i="1" dirty="0"/>
              <a:t>..Pericolosa per il bene giuridico tutelato è, in altre parole quella dose di sostanza contaminante alla quale le indagini scientifiche hanno associato effetti avversi per la salute. Non è corretto, invece, il riferimento a schemi presuntivi; in particolare, i “limiti soglia”, di cui parla la sentenza impugnata, costituiscono una prudenziale indicazione sulla quantità di sostanza, presente in alimenti, che l’uomo può assumere senza rischio, quotidianamente e sul lungo periodo</a:t>
            </a:r>
            <a:r>
              <a:rPr lang="it-IT" altLang="it-IT" sz="3400" dirty="0"/>
              <a:t>».</a:t>
            </a:r>
          </a:p>
          <a:p>
            <a:pPr algn="just"/>
            <a:endParaRPr lang="it-IT" altLang="it-IT" sz="2800" dirty="0" smtClean="0"/>
          </a:p>
          <a:p>
            <a:endParaRPr lang="it-IT" altLang="it-IT" sz="700" dirty="0" smtClean="0"/>
          </a:p>
        </p:txBody>
      </p:sp>
    </p:spTree>
    <p:extLst>
      <p:ext uri="{BB962C8B-B14F-4D97-AF65-F5344CB8AC3E}">
        <p14:creationId xmlns:p14="http://schemas.microsoft.com/office/powerpoint/2010/main" val="427635711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olo 1"/>
          <p:cNvSpPr>
            <a:spLocks noGrp="1"/>
          </p:cNvSpPr>
          <p:nvPr>
            <p:ph type="title"/>
          </p:nvPr>
        </p:nvSpPr>
        <p:spPr/>
        <p:txBody>
          <a:bodyPr>
            <a:normAutofit/>
          </a:bodyPr>
          <a:lstStyle/>
          <a:p>
            <a:r>
              <a:rPr lang="it-IT" altLang="it-IT" sz="3600" b="1" dirty="0" smtClean="0">
                <a:solidFill>
                  <a:srgbClr val="FF0000"/>
                </a:solidFill>
                <a:effectLst>
                  <a:outerShdw blurRad="38100" dist="38100" dir="2700000" algn="tl">
                    <a:srgbClr val="000000">
                      <a:alpha val="43137"/>
                    </a:srgbClr>
                  </a:outerShdw>
                </a:effectLst>
              </a:rPr>
              <a:t>AVVELENAMENTO </a:t>
            </a:r>
            <a:r>
              <a:rPr lang="it-IT" altLang="it-IT" sz="3600" b="1" dirty="0">
                <a:solidFill>
                  <a:srgbClr val="FF0000"/>
                </a:solidFill>
                <a:effectLst>
                  <a:outerShdw blurRad="38100" dist="38100" dir="2700000" algn="tl">
                    <a:srgbClr val="000000">
                      <a:alpha val="43137"/>
                    </a:srgbClr>
                  </a:outerShdw>
                </a:effectLst>
              </a:rPr>
              <a:t>– Nozione</a:t>
            </a:r>
            <a:endParaRPr lang="it-IT" altLang="it-IT" sz="3600" dirty="0" smtClean="0">
              <a:solidFill>
                <a:srgbClr val="FF0000"/>
              </a:solidFill>
            </a:endParaRPr>
          </a:p>
        </p:txBody>
      </p:sp>
      <p:sp>
        <p:nvSpPr>
          <p:cNvPr id="51203" name="Segnaposto contenuto 2"/>
          <p:cNvSpPr>
            <a:spLocks noGrp="1"/>
          </p:cNvSpPr>
          <p:nvPr>
            <p:ph idx="1"/>
          </p:nvPr>
        </p:nvSpPr>
        <p:spPr/>
        <p:txBody>
          <a:bodyPr/>
          <a:lstStyle/>
          <a:p>
            <a:pPr algn="just"/>
            <a:r>
              <a:rPr lang="it-IT" altLang="it-IT" sz="2800" dirty="0" smtClean="0"/>
              <a:t>La natura «venefica», quindi pericolosa della sostanza, deve essere accertata </a:t>
            </a:r>
            <a:r>
              <a:rPr lang="it-IT" altLang="it-IT" sz="2800" b="1" dirty="0" smtClean="0"/>
              <a:t>in concreto</a:t>
            </a:r>
            <a:r>
              <a:rPr lang="it-IT" altLang="it-IT" sz="2800" dirty="0" smtClean="0"/>
              <a:t>. Anche se non si può definire come reato di pericolo concreto, </a:t>
            </a:r>
            <a:r>
              <a:rPr lang="it-IT" altLang="it-IT" sz="2800" b="1" dirty="0" smtClean="0"/>
              <a:t>l’avvelenamento presuppone pur sempre un pericolo reale per la salute</a:t>
            </a:r>
            <a:r>
              <a:rPr lang="it-IT" altLang="it-IT" sz="2800" dirty="0" smtClean="0"/>
              <a:t>. Ciò implica la necessità di valutare in concreto se vi sia stata immissione di sostanze inquinanti in qualità e quantità sufficienti da determinare un pericolo in caso di ingestione, non essendo sufficiente invocare la natura oggettivamente venefica della sostanza.</a:t>
            </a:r>
          </a:p>
          <a:p>
            <a:pPr algn="just"/>
            <a:endParaRPr lang="it-IT" altLang="it-IT" sz="2400" dirty="0"/>
          </a:p>
          <a:p>
            <a:pPr algn="just"/>
            <a:endParaRPr lang="it-IT" altLang="it-IT" sz="2400" dirty="0" smtClean="0"/>
          </a:p>
        </p:txBody>
      </p:sp>
    </p:spTree>
    <p:extLst>
      <p:ext uri="{BB962C8B-B14F-4D97-AF65-F5344CB8AC3E}">
        <p14:creationId xmlns:p14="http://schemas.microsoft.com/office/powerpoint/2010/main" val="852038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323850" y="188913"/>
            <a:ext cx="8424863" cy="6408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r>
              <a:rPr lang="it-IT" altLang="it-IT" sz="3600" b="1" dirty="0">
                <a:solidFill>
                  <a:srgbClr val="FF0000"/>
                </a:solidFill>
                <a:effectLst>
                  <a:outerShdw blurRad="38100" dist="38100" dir="2700000" algn="tl">
                    <a:srgbClr val="000000">
                      <a:alpha val="43137"/>
                    </a:srgbClr>
                  </a:outerShdw>
                </a:effectLst>
              </a:rPr>
              <a:t>Il delitto di inquinamento </a:t>
            </a:r>
            <a:r>
              <a:rPr lang="it-IT" altLang="it-IT" sz="3600" b="1" dirty="0" smtClean="0">
                <a:solidFill>
                  <a:srgbClr val="FF0000"/>
                </a:solidFill>
                <a:effectLst>
                  <a:outerShdw blurRad="38100" dist="38100" dir="2700000" algn="tl">
                    <a:srgbClr val="000000">
                      <a:alpha val="43137"/>
                    </a:srgbClr>
                  </a:outerShdw>
                </a:effectLst>
              </a:rPr>
              <a:t>ambientale</a:t>
            </a:r>
            <a:endParaRPr lang="it-IT" altLang="it-IT" sz="3600" b="1" dirty="0">
              <a:solidFill>
                <a:srgbClr val="FF0000"/>
              </a:solidFill>
              <a:effectLst>
                <a:outerShdw blurRad="38100" dist="38100" dir="2700000" algn="tl">
                  <a:srgbClr val="000000">
                    <a:alpha val="43137"/>
                  </a:srgbClr>
                </a:outerShdw>
              </a:effectLst>
            </a:endParaRPr>
          </a:p>
          <a:p>
            <a:pPr algn="just">
              <a:defRPr/>
            </a:pPr>
            <a:endParaRPr lang="it-IT" altLang="it-IT" sz="1600" b="1" dirty="0"/>
          </a:p>
          <a:p>
            <a:pPr marL="285750" indent="-285750" algn="just">
              <a:buFont typeface="Wingdings" panose="05000000000000000000" pitchFamily="2" charset="2"/>
              <a:buChar char="Ø"/>
              <a:defRPr/>
            </a:pPr>
            <a:r>
              <a:rPr lang="it-IT" altLang="it-IT" sz="2000" dirty="0"/>
              <a:t>L’oggetto delle condotte di compromissione o di deterioramento viene individuato dal legislatore in “</a:t>
            </a:r>
            <a:r>
              <a:rPr lang="it-IT" altLang="it-IT" sz="2000" b="1" i="1" dirty="0"/>
              <a:t>porzioni estese o significative del suolo o del sottosuolo</a:t>
            </a:r>
            <a:r>
              <a:rPr lang="it-IT" altLang="it-IT" sz="2000" i="1" dirty="0"/>
              <a:t>” </a:t>
            </a:r>
            <a:endParaRPr lang="it-IT" altLang="it-IT" sz="2000" dirty="0"/>
          </a:p>
          <a:p>
            <a:pPr marL="715963" indent="-357188" algn="just">
              <a:buFontTx/>
              <a:buChar char="-"/>
              <a:defRPr/>
            </a:pPr>
            <a:r>
              <a:rPr lang="it-IT" altLang="it-IT" sz="2000" dirty="0"/>
              <a:t>Il termine «</a:t>
            </a:r>
            <a:r>
              <a:rPr lang="it-IT" altLang="it-IT" sz="2000" b="1" dirty="0"/>
              <a:t>estese»</a:t>
            </a:r>
            <a:r>
              <a:rPr lang="it-IT" altLang="it-IT" sz="2000" dirty="0"/>
              <a:t> si riferisce evidentemente al solo dato spaziale quantitativo </a:t>
            </a:r>
          </a:p>
          <a:p>
            <a:pPr marL="715963" indent="-357188" algn="just">
              <a:buFontTx/>
              <a:buChar char="-"/>
              <a:defRPr/>
            </a:pPr>
            <a:r>
              <a:rPr lang="it-IT" altLang="it-IT" sz="2000" dirty="0"/>
              <a:t>Il termine </a:t>
            </a:r>
            <a:r>
              <a:rPr lang="it-IT" altLang="it-IT" sz="2000" b="1" dirty="0"/>
              <a:t>«significative»</a:t>
            </a:r>
            <a:r>
              <a:rPr lang="it-IT" altLang="it-IT" sz="2000" dirty="0"/>
              <a:t> indica, invece,  il rapporto tra l’area inquinata e il territorio circostante.</a:t>
            </a:r>
          </a:p>
          <a:p>
            <a:pPr marL="285750" indent="-285750" algn="just">
              <a:buFont typeface="Wingdings" panose="05000000000000000000" pitchFamily="2" charset="2"/>
              <a:buChar char="Ø"/>
              <a:defRPr/>
            </a:pPr>
            <a:endParaRPr lang="it-IT" altLang="it-IT" sz="2000" dirty="0"/>
          </a:p>
          <a:p>
            <a:pPr algn="just">
              <a:defRPr/>
            </a:pPr>
            <a:r>
              <a:rPr lang="it-IT" altLang="it-IT" sz="2000" dirty="0">
                <a:sym typeface="Wingdings" panose="05000000000000000000" pitchFamily="2" charset="2"/>
              </a:rPr>
              <a:t> </a:t>
            </a:r>
            <a:r>
              <a:rPr lang="it-IT" altLang="it-IT" sz="2000" dirty="0"/>
              <a:t>L’utilizzo di tale formula appare affetta da un’eccessiva vaghezza connotativa. </a:t>
            </a:r>
            <a:r>
              <a:rPr lang="it-IT" altLang="it-IT" sz="2000" b="1" dirty="0"/>
              <a:t>È tuttavia probabile che la giurisprudenza provvederà a delineare</a:t>
            </a:r>
            <a:r>
              <a:rPr lang="it-IT" altLang="it-IT" sz="2000" dirty="0"/>
              <a:t> </a:t>
            </a:r>
            <a:r>
              <a:rPr lang="it-IT" altLang="it-IT" sz="2000" b="1" dirty="0"/>
              <a:t>le caratteristiche della “estensione” e della “significatività</a:t>
            </a:r>
            <a:r>
              <a:rPr lang="it-IT" altLang="it-IT" sz="2000" dirty="0"/>
              <a:t>”.</a:t>
            </a:r>
          </a:p>
          <a:p>
            <a:pPr algn="just">
              <a:defRPr/>
            </a:pPr>
            <a:endParaRPr lang="it-IT" altLang="it-IT" sz="2000" dirty="0"/>
          </a:p>
          <a:p>
            <a:pPr marL="285750" indent="-285750" algn="just">
              <a:buFont typeface="Wingdings" panose="05000000000000000000" pitchFamily="2" charset="2"/>
              <a:buChar char="Ø"/>
              <a:defRPr/>
            </a:pPr>
            <a:r>
              <a:rPr lang="it-IT" altLang="it-IT" sz="2000" dirty="0"/>
              <a:t>Quanto al concetto di </a:t>
            </a:r>
            <a:r>
              <a:rPr lang="it-IT" altLang="it-IT" sz="2000" b="1" dirty="0"/>
              <a:t>«ecosistema»</a:t>
            </a:r>
            <a:r>
              <a:rPr lang="it-IT" altLang="it-IT" sz="2000" dirty="0"/>
              <a:t>, stante la mancanza di una sua vera e propria definizione normativa, occorre fare riferimento alla comune accezione, ossia “</a:t>
            </a:r>
            <a:r>
              <a:rPr lang="it-IT" altLang="it-IT" sz="2000" b="1" i="1" dirty="0">
                <a:cs typeface="Arial" charset="0"/>
              </a:rPr>
              <a:t>l'insieme degli organismi viventi ( fattori biotici ) e della materia non vivente ( fattori abiotici ) che interagiscono in un determinato ambiente costituendo un sistema autosufficiente e in equilibrio dinamico (lago, stagno, savana, ecc.).</a:t>
            </a:r>
            <a:r>
              <a:rPr lang="it-IT" altLang="it-IT" sz="2000" b="1" i="1" dirty="0"/>
              <a:t>”</a:t>
            </a:r>
            <a:r>
              <a:rPr lang="it-IT" altLang="it-IT" sz="2000" i="1" dirty="0"/>
              <a:t> </a:t>
            </a:r>
          </a:p>
          <a:p>
            <a:pPr algn="just">
              <a:defRPr/>
            </a:pPr>
            <a:endParaRPr lang="it-IT" altLang="it-IT" sz="1400" dirty="0"/>
          </a:p>
          <a:p>
            <a:pPr>
              <a:defRPr/>
            </a:pPr>
            <a:endParaRPr lang="it-IT" altLang="it-IT" sz="1400" dirty="0"/>
          </a:p>
        </p:txBody>
      </p:sp>
      <p:sp>
        <p:nvSpPr>
          <p:cNvPr id="14339" name="Segnaposto numero diapositiva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400" dirty="0" smtClean="0"/>
          </a:p>
        </p:txBody>
      </p:sp>
    </p:spTree>
    <p:extLst>
      <p:ext uri="{BB962C8B-B14F-4D97-AF65-F5344CB8AC3E}">
        <p14:creationId xmlns:p14="http://schemas.microsoft.com/office/powerpoint/2010/main" val="73687631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olo 1"/>
          <p:cNvSpPr>
            <a:spLocks noGrp="1"/>
          </p:cNvSpPr>
          <p:nvPr>
            <p:ph type="title"/>
          </p:nvPr>
        </p:nvSpPr>
        <p:spPr/>
        <p:txBody>
          <a:bodyPr>
            <a:normAutofit/>
          </a:bodyPr>
          <a:lstStyle/>
          <a:p>
            <a:r>
              <a:rPr lang="it-IT" altLang="it-IT" sz="3600" b="1" dirty="0" smtClean="0">
                <a:solidFill>
                  <a:srgbClr val="FF0000"/>
                </a:solidFill>
                <a:effectLst>
                  <a:outerShdw blurRad="38100" dist="38100" dir="2700000" algn="tl">
                    <a:srgbClr val="000000">
                      <a:alpha val="43137"/>
                    </a:srgbClr>
                  </a:outerShdw>
                </a:effectLst>
              </a:rPr>
              <a:t>AVVELENAMENTO </a:t>
            </a:r>
            <a:r>
              <a:rPr lang="it-IT" altLang="it-IT" sz="3600" b="1" dirty="0">
                <a:solidFill>
                  <a:srgbClr val="FF0000"/>
                </a:solidFill>
                <a:effectLst>
                  <a:outerShdw blurRad="38100" dist="38100" dir="2700000" algn="tl">
                    <a:srgbClr val="000000">
                      <a:alpha val="43137"/>
                    </a:srgbClr>
                  </a:outerShdw>
                </a:effectLst>
              </a:rPr>
              <a:t>– Nozione</a:t>
            </a:r>
            <a:endParaRPr lang="it-IT" altLang="it-IT" sz="3600" dirty="0" smtClean="0">
              <a:solidFill>
                <a:srgbClr val="FF0000"/>
              </a:solidFill>
            </a:endParaRPr>
          </a:p>
        </p:txBody>
      </p:sp>
      <p:sp>
        <p:nvSpPr>
          <p:cNvPr id="51203" name="Segnaposto contenuto 2"/>
          <p:cNvSpPr>
            <a:spLocks noGrp="1"/>
          </p:cNvSpPr>
          <p:nvPr>
            <p:ph idx="1"/>
          </p:nvPr>
        </p:nvSpPr>
        <p:spPr>
          <a:xfrm>
            <a:off x="251520" y="1268760"/>
            <a:ext cx="8435280" cy="4857403"/>
          </a:xfrm>
        </p:spPr>
        <p:txBody>
          <a:bodyPr>
            <a:normAutofit fontScale="92500" lnSpcReduction="10000"/>
          </a:bodyPr>
          <a:lstStyle/>
          <a:p>
            <a:pPr algn="just"/>
            <a:r>
              <a:rPr lang="it-IT" altLang="it-IT" sz="2400" dirty="0" smtClean="0"/>
              <a:t>Paracelso: “è </a:t>
            </a:r>
            <a:r>
              <a:rPr lang="it-IT" altLang="it-IT" sz="2400" dirty="0"/>
              <a:t>la dose che fa il veleno”  . </a:t>
            </a:r>
            <a:endParaRPr lang="it-IT" altLang="it-IT" sz="2400" dirty="0" smtClean="0"/>
          </a:p>
          <a:p>
            <a:pPr marL="0" indent="0" algn="just">
              <a:buNone/>
            </a:pPr>
            <a:endParaRPr lang="it-IT" altLang="it-IT" sz="2400" dirty="0"/>
          </a:p>
          <a:p>
            <a:pPr algn="just"/>
            <a:r>
              <a:rPr lang="it-IT" altLang="it-IT" sz="2400" dirty="0" smtClean="0"/>
              <a:t>Arsenico: storico veleno</a:t>
            </a:r>
          </a:p>
          <a:p>
            <a:pPr marL="0" indent="0" algn="just">
              <a:buNone/>
            </a:pPr>
            <a:endParaRPr lang="it-IT" altLang="it-IT" sz="2400" dirty="0" smtClean="0"/>
          </a:p>
          <a:p>
            <a:pPr algn="just"/>
            <a:r>
              <a:rPr lang="it-IT" altLang="it-IT" sz="2400" dirty="0" smtClean="0"/>
              <a:t>Nell’acqua potabile è normativamente previsto (</a:t>
            </a:r>
            <a:r>
              <a:rPr lang="it-IT" altLang="it-IT" sz="2400" dirty="0" err="1" smtClean="0"/>
              <a:t>D.Lgs.</a:t>
            </a:r>
            <a:r>
              <a:rPr lang="it-IT" altLang="it-IT" sz="2400" dirty="0" smtClean="0"/>
              <a:t> 31/2001 sulla potabilità delle acque) un limite di 10 microgrammi/litro. </a:t>
            </a:r>
          </a:p>
          <a:p>
            <a:pPr marL="0" indent="0" algn="just">
              <a:buNone/>
            </a:pPr>
            <a:endParaRPr lang="it-IT" altLang="it-IT" sz="2400" dirty="0"/>
          </a:p>
          <a:p>
            <a:pPr marL="0" indent="0" algn="just">
              <a:buNone/>
            </a:pPr>
            <a:r>
              <a:rPr lang="it-IT" altLang="it-IT" sz="2400" dirty="0" smtClean="0"/>
              <a:t>Neanche in applicazione dei </a:t>
            </a:r>
          </a:p>
          <a:p>
            <a:pPr marL="0" indent="0" algn="just">
              <a:buNone/>
            </a:pPr>
            <a:r>
              <a:rPr lang="it-IT" altLang="it-IT" sz="2400" dirty="0" smtClean="0"/>
              <a:t>limiti </a:t>
            </a:r>
            <a:r>
              <a:rPr lang="it-IT" altLang="it-IT" sz="2400" dirty="0" err="1" smtClean="0"/>
              <a:t>iper</a:t>
            </a:r>
            <a:r>
              <a:rPr lang="it-IT" altLang="it-IT" sz="2400" dirty="0" smtClean="0"/>
              <a:t>-precauzionali fissati </a:t>
            </a:r>
          </a:p>
          <a:p>
            <a:pPr marL="0" indent="0" algn="just">
              <a:buNone/>
            </a:pPr>
            <a:r>
              <a:rPr lang="it-IT" altLang="it-IT" sz="2400" dirty="0" smtClean="0"/>
              <a:t>dalla Legge, si può identificare</a:t>
            </a:r>
          </a:p>
          <a:p>
            <a:pPr marL="0" indent="0" algn="just">
              <a:buNone/>
            </a:pPr>
            <a:r>
              <a:rPr lang="it-IT" altLang="it-IT" sz="2400" dirty="0" smtClean="0"/>
              <a:t>un pericolo per l’assunzione </a:t>
            </a:r>
          </a:p>
          <a:p>
            <a:pPr marL="0" indent="0" algn="just">
              <a:buNone/>
            </a:pPr>
            <a:r>
              <a:rPr lang="it-IT" altLang="it-IT" sz="2400" dirty="0" smtClean="0"/>
              <a:t>per tutta </a:t>
            </a:r>
            <a:r>
              <a:rPr lang="it-IT" altLang="it-IT" sz="2400" dirty="0"/>
              <a:t>la vita</a:t>
            </a:r>
            <a:r>
              <a:rPr lang="it-IT" altLang="it-IT" sz="2400" dirty="0" smtClean="0"/>
              <a:t> di arsenico in </a:t>
            </a:r>
          </a:p>
          <a:p>
            <a:pPr marL="0" indent="0" algn="just">
              <a:buNone/>
            </a:pPr>
            <a:r>
              <a:rPr lang="it-IT" altLang="it-IT" sz="2400" dirty="0" smtClean="0"/>
              <a:t>basse concentrazioni</a:t>
            </a:r>
          </a:p>
          <a:p>
            <a:pPr algn="just"/>
            <a:endParaRPr lang="it-IT" altLang="it-IT" sz="24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7887" y="3140968"/>
            <a:ext cx="4436455" cy="2987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41709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olo 1"/>
          <p:cNvSpPr>
            <a:spLocks noGrp="1"/>
          </p:cNvSpPr>
          <p:nvPr>
            <p:ph type="title"/>
          </p:nvPr>
        </p:nvSpPr>
        <p:spPr/>
        <p:txBody>
          <a:bodyPr>
            <a:normAutofit/>
          </a:bodyPr>
          <a:lstStyle/>
          <a:p>
            <a:r>
              <a:rPr lang="it-IT" altLang="it-IT" sz="3600" b="1" dirty="0" smtClean="0">
                <a:solidFill>
                  <a:srgbClr val="FF0000"/>
                </a:solidFill>
                <a:effectLst>
                  <a:outerShdw blurRad="38100" dist="38100" dir="2700000" algn="tl">
                    <a:srgbClr val="000000">
                      <a:alpha val="43137"/>
                    </a:srgbClr>
                  </a:outerShdw>
                </a:effectLst>
              </a:rPr>
              <a:t>AVVELENAMENTO </a:t>
            </a:r>
            <a:r>
              <a:rPr lang="it-IT" altLang="it-IT" sz="3600" b="1" dirty="0">
                <a:solidFill>
                  <a:srgbClr val="FF0000"/>
                </a:solidFill>
                <a:effectLst>
                  <a:outerShdw blurRad="38100" dist="38100" dir="2700000" algn="tl">
                    <a:srgbClr val="000000">
                      <a:alpha val="43137"/>
                    </a:srgbClr>
                  </a:outerShdw>
                </a:effectLst>
              </a:rPr>
              <a:t>– Nozione</a:t>
            </a:r>
            <a:endParaRPr lang="it-IT" altLang="it-IT" sz="3600" dirty="0" smtClean="0">
              <a:solidFill>
                <a:srgbClr val="FF0000"/>
              </a:solidFill>
            </a:endParaRPr>
          </a:p>
        </p:txBody>
      </p:sp>
      <p:sp>
        <p:nvSpPr>
          <p:cNvPr id="51203" name="Segnaposto contenuto 2"/>
          <p:cNvSpPr>
            <a:spLocks noGrp="1"/>
          </p:cNvSpPr>
          <p:nvPr>
            <p:ph idx="1"/>
          </p:nvPr>
        </p:nvSpPr>
        <p:spPr>
          <a:xfrm>
            <a:off x="457200" y="1600200"/>
            <a:ext cx="8229600" cy="4781128"/>
          </a:xfrm>
        </p:spPr>
        <p:txBody>
          <a:bodyPr>
            <a:normAutofit fontScale="92500" lnSpcReduction="10000"/>
          </a:bodyPr>
          <a:lstStyle/>
          <a:p>
            <a:pPr algn="just"/>
            <a:r>
              <a:rPr lang="it-IT" altLang="it-IT" sz="2400" b="1" u="sng" dirty="0" smtClean="0"/>
              <a:t>Termine avvelenare</a:t>
            </a:r>
            <a:r>
              <a:rPr lang="it-IT" altLang="it-IT" sz="2400" dirty="0" smtClean="0"/>
              <a:t>: perché l’acqua possa considerarsi avvelenata, integrando l’elemento materiale del reato, vi deve essere necessariamente il pericolo che essa determini effetti tossici nelle persone che vi entrino in contatto alimentare</a:t>
            </a:r>
          </a:p>
          <a:p>
            <a:pPr marL="0" indent="0" algn="just">
              <a:buNone/>
            </a:pPr>
            <a:endParaRPr lang="it-IT" altLang="it-IT" sz="2400" dirty="0"/>
          </a:p>
          <a:p>
            <a:pPr algn="just"/>
            <a:r>
              <a:rPr lang="it-IT" sz="2400" dirty="0" smtClean="0"/>
              <a:t>L’avvelenamento </a:t>
            </a:r>
            <a:r>
              <a:rPr lang="it-IT" sz="2400" dirty="0"/>
              <a:t>non deve necessariamente avere potenzialità letale: è sufficiente che abbia </a:t>
            </a:r>
            <a:r>
              <a:rPr lang="it-IT" sz="2400" i="1" dirty="0"/>
              <a:t>idoneità a nuocere alla salute </a:t>
            </a:r>
            <a:r>
              <a:rPr lang="it-IT" sz="2400" dirty="0"/>
              <a:t>(</a:t>
            </a:r>
            <a:r>
              <a:rPr lang="it-IT" sz="2400" dirty="0" err="1"/>
              <a:t>Cass</a:t>
            </a:r>
            <a:r>
              <a:rPr lang="it-IT" sz="2400" dirty="0"/>
              <a:t>., Sez. I, 26.9.2006, n. 35456</a:t>
            </a:r>
            <a:r>
              <a:rPr lang="it-IT" sz="2400" dirty="0" smtClean="0"/>
              <a:t>)</a:t>
            </a:r>
          </a:p>
          <a:p>
            <a:pPr marL="0" indent="0" algn="just">
              <a:buNone/>
            </a:pPr>
            <a:endParaRPr lang="it-IT" sz="2400" dirty="0" smtClean="0"/>
          </a:p>
          <a:p>
            <a:pPr algn="just">
              <a:buFont typeface="Wingdings"/>
              <a:buChar char="à"/>
            </a:pPr>
            <a:r>
              <a:rPr lang="it-IT" sz="2400" b="1" dirty="0" smtClean="0">
                <a:sym typeface="Wingdings" panose="05000000000000000000" pitchFamily="2" charset="2"/>
              </a:rPr>
              <a:t>CRITICA</a:t>
            </a:r>
            <a:r>
              <a:rPr lang="it-IT" sz="2400" dirty="0" smtClean="0">
                <a:sym typeface="Wingdings" panose="05000000000000000000" pitchFamily="2" charset="2"/>
              </a:rPr>
              <a:t>: </a:t>
            </a:r>
            <a:r>
              <a:rPr lang="it-IT" sz="2400" b="1" dirty="0" smtClean="0">
                <a:sym typeface="Wingdings" panose="05000000000000000000" pitchFamily="2" charset="2"/>
              </a:rPr>
              <a:t>entità della pena</a:t>
            </a:r>
            <a:r>
              <a:rPr lang="it-IT" sz="2400" dirty="0" smtClean="0">
                <a:sym typeface="Wingdings" panose="05000000000000000000" pitchFamily="2" charset="2"/>
              </a:rPr>
              <a:t>. La pena è più alta di quella prevista per il tentato omicidio aggravato dall’uso di sostanze venefiche (da 12 a 24 anni – avvelenamento: da 15 a 24</a:t>
            </a:r>
            <a:r>
              <a:rPr lang="it-IT" sz="2400" dirty="0">
                <a:sym typeface="Wingdings" panose="05000000000000000000" pitchFamily="2" charset="2"/>
              </a:rPr>
              <a:t>): proiezione offensiva più intensa di quella del tentativo di omicidio </a:t>
            </a:r>
            <a:r>
              <a:rPr lang="it-IT" sz="2400" dirty="0" smtClean="0">
                <a:sym typeface="Wingdings" panose="05000000000000000000" pitchFamily="2" charset="2"/>
              </a:rPr>
              <a:t>aggravato, perché diretta a un numero indeterminato di persone. </a:t>
            </a:r>
            <a:endParaRPr lang="it-IT" sz="2400" dirty="0"/>
          </a:p>
          <a:p>
            <a:pPr algn="just"/>
            <a:endParaRPr lang="it-IT" altLang="it-IT" sz="2400" dirty="0" smtClean="0"/>
          </a:p>
        </p:txBody>
      </p:sp>
    </p:spTree>
    <p:extLst>
      <p:ext uri="{BB962C8B-B14F-4D97-AF65-F5344CB8AC3E}">
        <p14:creationId xmlns:p14="http://schemas.microsoft.com/office/powerpoint/2010/main" val="264694896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ltLang="it-IT" sz="3600" b="1" dirty="0" smtClean="0">
                <a:solidFill>
                  <a:srgbClr val="FF0000"/>
                </a:solidFill>
                <a:effectLst>
                  <a:outerShdw blurRad="38100" dist="38100" dir="2700000" algn="tl">
                    <a:srgbClr val="000000">
                      <a:alpha val="43137"/>
                    </a:srgbClr>
                  </a:outerShdw>
                </a:effectLst>
              </a:rPr>
              <a:t>AVVELENAMENTO </a:t>
            </a:r>
            <a:r>
              <a:rPr lang="it-IT" altLang="it-IT" sz="3600" b="1" dirty="0">
                <a:solidFill>
                  <a:srgbClr val="FF0000"/>
                </a:solidFill>
                <a:effectLst>
                  <a:outerShdw blurRad="38100" dist="38100" dir="2700000" algn="tl">
                    <a:srgbClr val="000000">
                      <a:alpha val="43137"/>
                    </a:srgbClr>
                  </a:outerShdw>
                </a:effectLst>
              </a:rPr>
              <a:t>– Nozione</a:t>
            </a:r>
            <a:endParaRPr lang="it-IT" sz="3600" dirty="0"/>
          </a:p>
        </p:txBody>
      </p:sp>
      <p:sp>
        <p:nvSpPr>
          <p:cNvPr id="3" name="Segnaposto contenuto 2"/>
          <p:cNvSpPr>
            <a:spLocks noGrp="1"/>
          </p:cNvSpPr>
          <p:nvPr>
            <p:ph idx="1"/>
          </p:nvPr>
        </p:nvSpPr>
        <p:spPr/>
        <p:txBody>
          <a:bodyPr>
            <a:normAutofit fontScale="92500" lnSpcReduction="10000"/>
          </a:bodyPr>
          <a:lstStyle/>
          <a:p>
            <a:pPr algn="just"/>
            <a:r>
              <a:rPr lang="it-IT" dirty="0" smtClean="0"/>
              <a:t>La natura velenosa delle sostanze deve essere accertata secondo parametri oggettivi che prescindono dalle condizioni individuali di salute o dalle capacità di reazione del singolo</a:t>
            </a:r>
          </a:p>
          <a:p>
            <a:pPr marL="0" indent="0" algn="just">
              <a:buNone/>
            </a:pPr>
            <a:endParaRPr lang="it-IT" dirty="0" smtClean="0"/>
          </a:p>
          <a:p>
            <a:pPr algn="just"/>
            <a:r>
              <a:rPr lang="it-IT" dirty="0" smtClean="0"/>
              <a:t>L’art. 439 c.p. conferisce rilevanza a qualunque tipologia di veleno, a prescindere che quest’ultimo sia inserito nella farmacopea ufficiale, purché in grado di provocare effetti offensivi</a:t>
            </a:r>
            <a:endParaRPr lang="it-IT" dirty="0"/>
          </a:p>
        </p:txBody>
      </p:sp>
    </p:spTree>
    <p:extLst>
      <p:ext uri="{BB962C8B-B14F-4D97-AF65-F5344CB8AC3E}">
        <p14:creationId xmlns:p14="http://schemas.microsoft.com/office/powerpoint/2010/main" val="127435823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ltLang="it-IT" sz="3600" b="1" dirty="0" smtClean="0">
                <a:solidFill>
                  <a:srgbClr val="FF0000"/>
                </a:solidFill>
                <a:effectLst>
                  <a:outerShdw blurRad="38100" dist="38100" dir="2700000" algn="tl">
                    <a:srgbClr val="000000">
                      <a:alpha val="43137"/>
                    </a:srgbClr>
                  </a:outerShdw>
                </a:effectLst>
              </a:rPr>
              <a:t>AVVELENAMENTO </a:t>
            </a:r>
            <a:r>
              <a:rPr lang="it-IT" altLang="it-IT" sz="3600" b="1" dirty="0">
                <a:solidFill>
                  <a:srgbClr val="FF0000"/>
                </a:solidFill>
                <a:effectLst>
                  <a:outerShdw blurRad="38100" dist="38100" dir="2700000" algn="tl">
                    <a:srgbClr val="000000">
                      <a:alpha val="43137"/>
                    </a:srgbClr>
                  </a:outerShdw>
                </a:effectLst>
              </a:rPr>
              <a:t>– O</a:t>
            </a:r>
            <a:r>
              <a:rPr lang="it-IT" altLang="it-IT" sz="3600" b="1" dirty="0" smtClean="0">
                <a:solidFill>
                  <a:srgbClr val="FF0000"/>
                </a:solidFill>
                <a:effectLst>
                  <a:outerShdw blurRad="38100" dist="38100" dir="2700000" algn="tl">
                    <a:srgbClr val="000000">
                      <a:alpha val="43137"/>
                    </a:srgbClr>
                  </a:outerShdw>
                </a:effectLst>
              </a:rPr>
              <a:t>ggetto</a:t>
            </a:r>
            <a:endParaRPr lang="it-IT" sz="3600" dirty="0"/>
          </a:p>
        </p:txBody>
      </p:sp>
      <p:sp>
        <p:nvSpPr>
          <p:cNvPr id="3" name="Segnaposto contenuto 2"/>
          <p:cNvSpPr>
            <a:spLocks noGrp="1"/>
          </p:cNvSpPr>
          <p:nvPr>
            <p:ph idx="1"/>
          </p:nvPr>
        </p:nvSpPr>
        <p:spPr/>
        <p:txBody>
          <a:bodyPr>
            <a:normAutofit fontScale="70000" lnSpcReduction="20000"/>
          </a:bodyPr>
          <a:lstStyle/>
          <a:p>
            <a:pPr algn="just"/>
            <a:r>
              <a:rPr lang="it-IT" b="1" dirty="0" smtClean="0"/>
              <a:t>Oggetto materiale di avvelenamento</a:t>
            </a:r>
            <a:r>
              <a:rPr lang="it-IT" dirty="0" smtClean="0"/>
              <a:t> possono essere «</a:t>
            </a:r>
            <a:r>
              <a:rPr lang="it-IT" i="1" dirty="0" smtClean="0"/>
              <a:t>acque o sostanze destinate all’alimentazione» </a:t>
            </a:r>
            <a:r>
              <a:rPr lang="it-IT" dirty="0" smtClean="0"/>
              <a:t>prima che siano attinte/distribuite per il consumo</a:t>
            </a:r>
            <a:r>
              <a:rPr lang="it-IT" i="1" dirty="0" smtClean="0"/>
              <a:t>. </a:t>
            </a:r>
          </a:p>
          <a:p>
            <a:pPr algn="just"/>
            <a:endParaRPr lang="it-IT" i="1" dirty="0">
              <a:sym typeface="Wingdings" panose="05000000000000000000" pitchFamily="2" charset="2"/>
            </a:endParaRPr>
          </a:p>
          <a:p>
            <a:pPr algn="just"/>
            <a:r>
              <a:rPr lang="it-IT" i="1" dirty="0" smtClean="0">
                <a:sym typeface="Wingdings" panose="05000000000000000000" pitchFamily="2" charset="2"/>
              </a:rPr>
              <a:t>Es: </a:t>
            </a:r>
            <a:r>
              <a:rPr lang="it-IT" dirty="0" smtClean="0">
                <a:sym typeface="Wingdings" panose="05000000000000000000" pitchFamily="2" charset="2"/>
              </a:rPr>
              <a:t>chi </a:t>
            </a:r>
            <a:r>
              <a:rPr lang="it-IT" dirty="0">
                <a:sym typeface="Wingdings" panose="05000000000000000000" pitchFamily="2" charset="2"/>
              </a:rPr>
              <a:t>avvelena l’acqua del pozzo </a:t>
            </a:r>
            <a:r>
              <a:rPr lang="it-IT" dirty="0">
                <a:effectLst>
                  <a:outerShdw blurRad="38100" dist="38100" dir="2700000" algn="tl">
                    <a:srgbClr val="000000">
                      <a:alpha val="43137"/>
                    </a:srgbClr>
                  </a:outerShdw>
                </a:effectLst>
                <a:sym typeface="Wingdings" panose="05000000000000000000" pitchFamily="2" charset="2"/>
              </a:rPr>
              <a:t>prima che l’acqua sia attinta </a:t>
            </a:r>
            <a:r>
              <a:rPr lang="it-IT" dirty="0">
                <a:sym typeface="Wingdings" panose="05000000000000000000" pitchFamily="2" charset="2"/>
              </a:rPr>
              <a:t>da un soggetto determinato, si rende responsabile di avvelenamento ex art. 439 c.p.; chi, viceversa, avvelena l’acqua </a:t>
            </a:r>
            <a:r>
              <a:rPr lang="it-IT" dirty="0">
                <a:effectLst>
                  <a:outerShdw blurRad="38100" dist="38100" dir="2700000" algn="tl">
                    <a:srgbClr val="000000">
                      <a:alpha val="43137"/>
                    </a:srgbClr>
                  </a:outerShdw>
                </a:effectLst>
                <a:sym typeface="Wingdings" panose="05000000000000000000" pitchFamily="2" charset="2"/>
              </a:rPr>
              <a:t>dopo che </a:t>
            </a:r>
            <a:r>
              <a:rPr lang="it-IT" dirty="0" smtClean="0">
                <a:effectLst>
                  <a:outerShdw blurRad="38100" dist="38100" dir="2700000" algn="tl">
                    <a:srgbClr val="000000">
                      <a:alpha val="43137"/>
                    </a:srgbClr>
                  </a:outerShdw>
                </a:effectLst>
                <a:sym typeface="Wingdings" panose="05000000000000000000" pitchFamily="2" charset="2"/>
              </a:rPr>
              <a:t>un soggetto </a:t>
            </a:r>
            <a:r>
              <a:rPr lang="it-IT" dirty="0">
                <a:effectLst>
                  <a:outerShdw blurRad="38100" dist="38100" dir="2700000" algn="tl">
                    <a:srgbClr val="000000">
                      <a:alpha val="43137"/>
                    </a:srgbClr>
                  </a:outerShdw>
                </a:effectLst>
                <a:sym typeface="Wingdings" panose="05000000000000000000" pitchFamily="2" charset="2"/>
              </a:rPr>
              <a:t>abbia attinto l’acqua</a:t>
            </a:r>
            <a:r>
              <a:rPr lang="it-IT" dirty="0">
                <a:sym typeface="Wingdings" panose="05000000000000000000" pitchFamily="2" charset="2"/>
              </a:rPr>
              <a:t> per il proprio uso domestico, risponderà di omicidio aggravato </a:t>
            </a:r>
            <a:r>
              <a:rPr lang="it-IT" dirty="0" smtClean="0">
                <a:sym typeface="Wingdings" panose="05000000000000000000" pitchFamily="2" charset="2"/>
              </a:rPr>
              <a:t>nella </a:t>
            </a:r>
            <a:r>
              <a:rPr lang="it-IT" dirty="0">
                <a:sym typeface="Wingdings" panose="05000000000000000000" pitchFamily="2" charset="2"/>
              </a:rPr>
              <a:t>forma consumata o </a:t>
            </a:r>
            <a:r>
              <a:rPr lang="it-IT" dirty="0" smtClean="0">
                <a:sym typeface="Wingdings" panose="05000000000000000000" pitchFamily="2" charset="2"/>
              </a:rPr>
              <a:t>tentata.</a:t>
            </a:r>
          </a:p>
          <a:p>
            <a:pPr algn="just"/>
            <a:endParaRPr lang="it-IT" dirty="0" smtClean="0">
              <a:sym typeface="Wingdings" panose="05000000000000000000" pitchFamily="2" charset="2"/>
            </a:endParaRPr>
          </a:p>
          <a:p>
            <a:pPr algn="just"/>
            <a:r>
              <a:rPr lang="it-IT" i="1" dirty="0" smtClean="0">
                <a:sym typeface="Wingdings" panose="05000000000000000000" pitchFamily="2" charset="2"/>
              </a:rPr>
              <a:t> </a:t>
            </a:r>
            <a:r>
              <a:rPr lang="it-IT" dirty="0" smtClean="0">
                <a:sym typeface="Wingdings" panose="05000000000000000000" pitchFamily="2" charset="2"/>
              </a:rPr>
              <a:t>Il concetto di </a:t>
            </a:r>
            <a:r>
              <a:rPr lang="it-IT" i="1" dirty="0" smtClean="0">
                <a:sym typeface="Wingdings" panose="05000000000000000000" pitchFamily="2" charset="2"/>
              </a:rPr>
              <a:t>destinazione</a:t>
            </a:r>
            <a:r>
              <a:rPr lang="it-IT" dirty="0" smtClean="0">
                <a:sym typeface="Wingdings" panose="05000000000000000000" pitchFamily="2" charset="2"/>
              </a:rPr>
              <a:t> non implica che l’uso della cosa alimentare sia imminente: la fattispecie si presta ad essere integrata anche in caso di prospettiva di utilizzazione lontana nel tempo. Deve trattarsi di </a:t>
            </a:r>
            <a:r>
              <a:rPr lang="it-IT" b="1" dirty="0" smtClean="0">
                <a:sym typeface="Wingdings" panose="05000000000000000000" pitchFamily="2" charset="2"/>
              </a:rPr>
              <a:t>uso sì futuro, ma certo e probabile.</a:t>
            </a:r>
            <a:endParaRPr lang="it-IT" b="1" dirty="0"/>
          </a:p>
        </p:txBody>
      </p:sp>
    </p:spTree>
    <p:extLst>
      <p:ext uri="{BB962C8B-B14F-4D97-AF65-F5344CB8AC3E}">
        <p14:creationId xmlns:p14="http://schemas.microsoft.com/office/powerpoint/2010/main" val="2962022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ltLang="it-IT" sz="3600" b="1" dirty="0" smtClean="0">
                <a:solidFill>
                  <a:srgbClr val="FF0000"/>
                </a:solidFill>
                <a:effectLst>
                  <a:outerShdw blurRad="38100" dist="38100" dir="2700000" algn="tl">
                    <a:srgbClr val="000000">
                      <a:alpha val="43137"/>
                    </a:srgbClr>
                  </a:outerShdw>
                </a:effectLst>
              </a:rPr>
              <a:t>AVVELENAMENTO </a:t>
            </a:r>
            <a:r>
              <a:rPr lang="it-IT" altLang="it-IT" sz="3600" b="1" dirty="0">
                <a:solidFill>
                  <a:srgbClr val="FF0000"/>
                </a:solidFill>
                <a:effectLst>
                  <a:outerShdw blurRad="38100" dist="38100" dir="2700000" algn="tl">
                    <a:srgbClr val="000000">
                      <a:alpha val="43137"/>
                    </a:srgbClr>
                  </a:outerShdw>
                </a:effectLst>
              </a:rPr>
              <a:t>- Oggetto</a:t>
            </a:r>
            <a:endParaRPr lang="it-IT" sz="3600" dirty="0"/>
          </a:p>
        </p:txBody>
      </p:sp>
      <p:sp>
        <p:nvSpPr>
          <p:cNvPr id="3" name="Segnaposto contenuto 2"/>
          <p:cNvSpPr>
            <a:spLocks noGrp="1"/>
          </p:cNvSpPr>
          <p:nvPr>
            <p:ph idx="1"/>
          </p:nvPr>
        </p:nvSpPr>
        <p:spPr/>
        <p:txBody>
          <a:bodyPr>
            <a:normAutofit fontScale="70000" lnSpcReduction="20000"/>
          </a:bodyPr>
          <a:lstStyle/>
          <a:p>
            <a:pPr algn="just">
              <a:buFont typeface="Wingdings"/>
              <a:buChar char="à"/>
            </a:pPr>
            <a:r>
              <a:rPr lang="it-IT" dirty="0" smtClean="0">
                <a:sym typeface="Wingdings" panose="05000000000000000000" pitchFamily="2" charset="2"/>
              </a:rPr>
              <a:t>Rientra nella previsione di legge qualsiasi acqua ad uso alimentare, e quindi non quella usata soltanto  per bere, ma anche quella usata per preparare gli alimenti</a:t>
            </a:r>
          </a:p>
          <a:p>
            <a:pPr marL="0" indent="0" algn="just">
              <a:buNone/>
            </a:pPr>
            <a:endParaRPr lang="it-IT" dirty="0" smtClean="0">
              <a:sym typeface="Wingdings" panose="05000000000000000000" pitchFamily="2" charset="2"/>
            </a:endParaRPr>
          </a:p>
          <a:p>
            <a:pPr algn="just">
              <a:buFont typeface="Wingdings"/>
              <a:buChar char="à"/>
            </a:pPr>
            <a:r>
              <a:rPr lang="it-IT" dirty="0" smtClean="0">
                <a:sym typeface="Wingdings" panose="05000000000000000000" pitchFamily="2" charset="2"/>
              </a:rPr>
              <a:t>È indifferente il luogo dove si trovi l’acqua, che sia corrente, stagnante, sorgiva oppure chiusa in pozzi, cisterne, serbatoi, acquedotti, ecc., che si tratti di acqua di proprietà privata oppure pubblica (</a:t>
            </a:r>
            <a:r>
              <a:rPr lang="it-IT" dirty="0" err="1" smtClean="0">
                <a:sym typeface="Wingdings" panose="05000000000000000000" pitchFamily="2" charset="2"/>
              </a:rPr>
              <a:t>Cass</a:t>
            </a:r>
            <a:r>
              <a:rPr lang="it-IT" dirty="0">
                <a:sym typeface="Wingdings" panose="05000000000000000000" pitchFamily="2" charset="2"/>
              </a:rPr>
              <a:t>., Sez. III, 27.5.1997)</a:t>
            </a:r>
          </a:p>
          <a:p>
            <a:pPr marL="0" indent="0" algn="just">
              <a:buNone/>
            </a:pPr>
            <a:endParaRPr lang="it-IT" dirty="0">
              <a:sym typeface="Wingdings" panose="05000000000000000000" pitchFamily="2" charset="2"/>
            </a:endParaRPr>
          </a:p>
          <a:p>
            <a:pPr algn="just">
              <a:buFont typeface="Wingdings"/>
              <a:buChar char="à"/>
            </a:pPr>
            <a:r>
              <a:rPr lang="it-IT" dirty="0" smtClean="0">
                <a:sym typeface="Wingdings" panose="05000000000000000000" pitchFamily="2" charset="2"/>
              </a:rPr>
              <a:t>Specie in passato, sono state considerate ‘acque desinate all’alimentazione’ non solo quelle destinate direttamente al consumo, ma anche quelle che, essendo impiegate per la coltivazione di prodotti agricoli o per l’allevamento di bestiame, risultano </a:t>
            </a:r>
            <a:r>
              <a:rPr lang="it-IT" i="1" dirty="0" smtClean="0">
                <a:sym typeface="Wingdings" panose="05000000000000000000" pitchFamily="2" charset="2"/>
              </a:rPr>
              <a:t>indirettamente</a:t>
            </a:r>
            <a:r>
              <a:rPr lang="it-IT" dirty="0" smtClean="0">
                <a:sym typeface="Wingdings" panose="05000000000000000000" pitchFamily="2" charset="2"/>
              </a:rPr>
              <a:t> destinate alla pubblica alimentazione (</a:t>
            </a:r>
            <a:r>
              <a:rPr lang="it-IT" dirty="0" err="1" smtClean="0">
                <a:sym typeface="Wingdings" panose="05000000000000000000" pitchFamily="2" charset="2"/>
              </a:rPr>
              <a:t>Trib</a:t>
            </a:r>
            <a:r>
              <a:rPr lang="it-IT" dirty="0" smtClean="0">
                <a:sym typeface="Wingdings" panose="05000000000000000000" pitchFamily="2" charset="2"/>
              </a:rPr>
              <a:t>. Savona, 17.6. 1982) </a:t>
            </a:r>
          </a:p>
          <a:p>
            <a:pPr marL="0" indent="0">
              <a:buNone/>
            </a:pPr>
            <a:endParaRPr lang="it-IT" dirty="0"/>
          </a:p>
        </p:txBody>
      </p:sp>
    </p:spTree>
    <p:extLst>
      <p:ext uri="{BB962C8B-B14F-4D97-AF65-F5344CB8AC3E}">
        <p14:creationId xmlns:p14="http://schemas.microsoft.com/office/powerpoint/2010/main" val="19814015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ltLang="it-IT" sz="3600" b="1" dirty="0" smtClean="0">
                <a:solidFill>
                  <a:srgbClr val="FF0000"/>
                </a:solidFill>
                <a:effectLst>
                  <a:outerShdw blurRad="38100" dist="38100" dir="2700000" algn="tl">
                    <a:srgbClr val="000000">
                      <a:alpha val="43137"/>
                    </a:srgbClr>
                  </a:outerShdw>
                </a:effectLst>
              </a:rPr>
              <a:t>AVVELENAMENTO </a:t>
            </a:r>
            <a:r>
              <a:rPr lang="it-IT" altLang="it-IT" sz="3600" b="1" dirty="0">
                <a:solidFill>
                  <a:srgbClr val="FF0000"/>
                </a:solidFill>
                <a:effectLst>
                  <a:outerShdw blurRad="38100" dist="38100" dir="2700000" algn="tl">
                    <a:srgbClr val="000000">
                      <a:alpha val="43137"/>
                    </a:srgbClr>
                  </a:outerShdw>
                </a:effectLst>
              </a:rPr>
              <a:t>- Oggetto</a:t>
            </a:r>
            <a:endParaRPr lang="it-IT" sz="3600" dirty="0"/>
          </a:p>
        </p:txBody>
      </p:sp>
      <p:sp>
        <p:nvSpPr>
          <p:cNvPr id="3" name="Segnaposto contenuto 2"/>
          <p:cNvSpPr>
            <a:spLocks noGrp="1"/>
          </p:cNvSpPr>
          <p:nvPr>
            <p:ph idx="1"/>
          </p:nvPr>
        </p:nvSpPr>
        <p:spPr/>
        <p:txBody>
          <a:bodyPr>
            <a:normAutofit fontScale="92500" lnSpcReduction="10000"/>
          </a:bodyPr>
          <a:lstStyle/>
          <a:p>
            <a:pPr algn="just">
              <a:buFont typeface="Wingdings"/>
              <a:buChar char="à"/>
            </a:pPr>
            <a:r>
              <a:rPr lang="it-IT" dirty="0">
                <a:sym typeface="Wingdings" panose="05000000000000000000" pitchFamily="2" charset="2"/>
              </a:rPr>
              <a:t> </a:t>
            </a:r>
            <a:r>
              <a:rPr lang="it-IT" dirty="0" smtClean="0">
                <a:sym typeface="Wingdings" panose="05000000000000000000" pitchFamily="2" charset="2"/>
              </a:rPr>
              <a:t>Indirizzo giurisprudenziale (inerente il meno grave reato di adulterazione di sostanze alimentari, art. 440 c.p.): oggetto del reato possono essere anche </a:t>
            </a:r>
            <a:r>
              <a:rPr lang="it-IT" i="1" dirty="0" smtClean="0"/>
              <a:t>acque </a:t>
            </a:r>
            <a:r>
              <a:rPr lang="it-IT" i="1" dirty="0"/>
              <a:t>di falda potenzialmente attingibili</a:t>
            </a:r>
            <a:r>
              <a:rPr lang="it-IT" dirty="0"/>
              <a:t> e, pertanto, </a:t>
            </a:r>
            <a:r>
              <a:rPr lang="it-IT" i="1" dirty="0"/>
              <a:t>destinabili</a:t>
            </a:r>
            <a:r>
              <a:rPr lang="it-IT" dirty="0"/>
              <a:t> (anziché attualmente </a:t>
            </a:r>
            <a:r>
              <a:rPr lang="it-IT" i="1" dirty="0"/>
              <a:t>destinate</a:t>
            </a:r>
            <a:r>
              <a:rPr lang="it-IT" dirty="0"/>
              <a:t>) all’alimentazione umana</a:t>
            </a:r>
            <a:r>
              <a:rPr lang="it-IT" dirty="0" smtClean="0"/>
              <a:t>.</a:t>
            </a:r>
          </a:p>
          <a:p>
            <a:pPr algn="just">
              <a:buFont typeface="Wingdings"/>
              <a:buChar char="à"/>
            </a:pPr>
            <a:r>
              <a:rPr lang="it-IT" dirty="0" smtClean="0"/>
              <a:t>Critica: interpretazione analogica? Ciò </a:t>
            </a:r>
            <a:r>
              <a:rPr lang="it-IT" dirty="0"/>
              <a:t>che è</a:t>
            </a:r>
            <a:r>
              <a:rPr lang="it-IT" i="1" dirty="0"/>
              <a:t> destinabile</a:t>
            </a:r>
            <a:r>
              <a:rPr lang="it-IT" dirty="0"/>
              <a:t> all’alimentazione non è </a:t>
            </a:r>
            <a:r>
              <a:rPr lang="it-IT" i="1" dirty="0"/>
              <a:t>destinato</a:t>
            </a:r>
            <a:r>
              <a:rPr lang="it-IT" dirty="0"/>
              <a:t> </a:t>
            </a:r>
            <a:r>
              <a:rPr lang="it-IT" dirty="0" smtClean="0"/>
              <a:t>all’alimentazione. </a:t>
            </a:r>
            <a:endParaRPr lang="it-IT" dirty="0"/>
          </a:p>
          <a:p>
            <a:pPr algn="just">
              <a:buFont typeface="Wingdings"/>
              <a:buChar char="à"/>
            </a:pPr>
            <a:endParaRPr lang="it-IT" dirty="0" smtClean="0">
              <a:sym typeface="Wingdings" panose="05000000000000000000" pitchFamily="2" charset="2"/>
            </a:endParaRPr>
          </a:p>
          <a:p>
            <a:pPr marL="0" indent="0">
              <a:buNone/>
            </a:pPr>
            <a:endParaRPr lang="it-IT" dirty="0"/>
          </a:p>
        </p:txBody>
      </p:sp>
    </p:spTree>
    <p:extLst>
      <p:ext uri="{BB962C8B-B14F-4D97-AF65-F5344CB8AC3E}">
        <p14:creationId xmlns:p14="http://schemas.microsoft.com/office/powerpoint/2010/main" val="5436810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ltLang="it-IT" sz="3600" b="1" dirty="0" smtClean="0">
                <a:solidFill>
                  <a:srgbClr val="FF0000"/>
                </a:solidFill>
                <a:effectLst>
                  <a:outerShdw blurRad="38100" dist="38100" dir="2700000" algn="tl">
                    <a:srgbClr val="000000">
                      <a:alpha val="43137"/>
                    </a:srgbClr>
                  </a:outerShdw>
                </a:effectLst>
              </a:rPr>
              <a:t>AVVELENAMENTO </a:t>
            </a:r>
            <a:r>
              <a:rPr lang="it-IT" altLang="it-IT" sz="3600" b="1" dirty="0">
                <a:solidFill>
                  <a:srgbClr val="FF0000"/>
                </a:solidFill>
                <a:effectLst>
                  <a:outerShdw blurRad="38100" dist="38100" dir="2700000" algn="tl">
                    <a:srgbClr val="000000">
                      <a:alpha val="43137"/>
                    </a:srgbClr>
                  </a:outerShdw>
                </a:effectLst>
              </a:rPr>
              <a:t>- </a:t>
            </a:r>
            <a:r>
              <a:rPr lang="it-IT" altLang="it-IT" sz="3600" b="1" dirty="0" smtClean="0">
                <a:solidFill>
                  <a:srgbClr val="FF0000"/>
                </a:solidFill>
                <a:effectLst>
                  <a:outerShdw blurRad="38100" dist="38100" dir="2700000" algn="tl">
                    <a:srgbClr val="000000">
                      <a:alpha val="43137"/>
                    </a:srgbClr>
                  </a:outerShdw>
                </a:effectLst>
              </a:rPr>
              <a:t>Dolo</a:t>
            </a:r>
            <a:endParaRPr lang="it-IT" sz="3600" dirty="0"/>
          </a:p>
        </p:txBody>
      </p:sp>
      <p:sp>
        <p:nvSpPr>
          <p:cNvPr id="3" name="Segnaposto contenuto 2"/>
          <p:cNvSpPr>
            <a:spLocks noGrp="1"/>
          </p:cNvSpPr>
          <p:nvPr>
            <p:ph idx="1"/>
          </p:nvPr>
        </p:nvSpPr>
        <p:spPr/>
        <p:txBody>
          <a:bodyPr>
            <a:normAutofit fontScale="77500" lnSpcReduction="20000"/>
          </a:bodyPr>
          <a:lstStyle/>
          <a:p>
            <a:pPr algn="just"/>
            <a:r>
              <a:rPr lang="it-IT" sz="3600" dirty="0" smtClean="0"/>
              <a:t>Ai fini dell’integrazione del dolo si richiede:</a:t>
            </a:r>
          </a:p>
          <a:p>
            <a:pPr marL="0" indent="0" algn="just">
              <a:buNone/>
            </a:pPr>
            <a:endParaRPr lang="it-IT" dirty="0" smtClean="0"/>
          </a:p>
          <a:p>
            <a:pPr lvl="1" algn="just">
              <a:buFont typeface="Wingdings"/>
              <a:buChar char="à"/>
            </a:pPr>
            <a:r>
              <a:rPr lang="it-IT" dirty="0" smtClean="0">
                <a:sym typeface="Wingdings" panose="05000000000000000000" pitchFamily="2" charset="2"/>
              </a:rPr>
              <a:t>La conoscenza della natura venefica della sostanza immessa</a:t>
            </a:r>
          </a:p>
          <a:p>
            <a:pPr lvl="1" algn="just">
              <a:buFont typeface="Wingdings"/>
              <a:buChar char="à"/>
            </a:pPr>
            <a:r>
              <a:rPr lang="it-IT" dirty="0" smtClean="0">
                <a:sym typeface="Wingdings" panose="05000000000000000000" pitchFamily="2" charset="2"/>
              </a:rPr>
              <a:t>La volontà di contaminare le acque/sostanze alimentari</a:t>
            </a:r>
          </a:p>
          <a:p>
            <a:pPr lvl="1" algn="just">
              <a:buFont typeface="Wingdings"/>
              <a:buChar char="à"/>
            </a:pPr>
            <a:r>
              <a:rPr lang="it-IT" dirty="0" smtClean="0">
                <a:sym typeface="Wingdings" panose="05000000000000000000" pitchFamily="2" charset="2"/>
              </a:rPr>
              <a:t>La consapevolezza della destinazione all’alimentazione collettiva</a:t>
            </a:r>
          </a:p>
          <a:p>
            <a:pPr marL="0" indent="0" algn="just">
              <a:buNone/>
            </a:pPr>
            <a:endParaRPr lang="it-IT" dirty="0"/>
          </a:p>
          <a:p>
            <a:pPr algn="just"/>
            <a:r>
              <a:rPr lang="it-IT" sz="3600" dirty="0" smtClean="0"/>
              <a:t>Laddove parte della dottrina sostiene la necessità che l’agente si rappresenti anche il pericolo che deriva dall’avvelenamento, altri ritengono che tale consapevolezza sia insita nel fatto stesso di avvelenare cose destinate all’alimentazione</a:t>
            </a:r>
          </a:p>
          <a:p>
            <a:pPr marL="0" indent="0" algn="just">
              <a:buNone/>
            </a:pPr>
            <a:endParaRPr lang="it-IT" dirty="0"/>
          </a:p>
        </p:txBody>
      </p:sp>
    </p:spTree>
    <p:extLst>
      <p:ext uri="{BB962C8B-B14F-4D97-AF65-F5344CB8AC3E}">
        <p14:creationId xmlns:p14="http://schemas.microsoft.com/office/powerpoint/2010/main" val="36131647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ltLang="it-IT" sz="3600" b="1" dirty="0" smtClean="0">
                <a:solidFill>
                  <a:srgbClr val="FF0000"/>
                </a:solidFill>
                <a:effectLst>
                  <a:outerShdw blurRad="38100" dist="38100" dir="2700000" algn="tl">
                    <a:srgbClr val="000000">
                      <a:alpha val="43137"/>
                    </a:srgbClr>
                  </a:outerShdw>
                </a:effectLst>
              </a:rPr>
              <a:t>AVVELENAMENTO </a:t>
            </a:r>
            <a:r>
              <a:rPr lang="it-IT" altLang="it-IT" sz="3600" b="1" dirty="0">
                <a:solidFill>
                  <a:srgbClr val="FF0000"/>
                </a:solidFill>
                <a:effectLst>
                  <a:outerShdw blurRad="38100" dist="38100" dir="2700000" algn="tl">
                    <a:srgbClr val="000000">
                      <a:alpha val="43137"/>
                    </a:srgbClr>
                  </a:outerShdw>
                </a:effectLst>
              </a:rPr>
              <a:t>- </a:t>
            </a:r>
            <a:r>
              <a:rPr lang="it-IT" altLang="it-IT" sz="3600" b="1" dirty="0" smtClean="0">
                <a:solidFill>
                  <a:srgbClr val="FF0000"/>
                </a:solidFill>
                <a:effectLst>
                  <a:outerShdw blurRad="38100" dist="38100" dir="2700000" algn="tl">
                    <a:srgbClr val="000000">
                      <a:alpha val="43137"/>
                    </a:srgbClr>
                  </a:outerShdw>
                </a:effectLst>
              </a:rPr>
              <a:t>Circostanze</a:t>
            </a:r>
            <a:endParaRPr lang="it-IT" sz="3600" dirty="0"/>
          </a:p>
        </p:txBody>
      </p:sp>
      <p:sp>
        <p:nvSpPr>
          <p:cNvPr id="3" name="Segnaposto contenuto 2"/>
          <p:cNvSpPr>
            <a:spLocks noGrp="1"/>
          </p:cNvSpPr>
          <p:nvPr>
            <p:ph idx="1"/>
          </p:nvPr>
        </p:nvSpPr>
        <p:spPr/>
        <p:txBody>
          <a:bodyPr>
            <a:normAutofit fontScale="77500" lnSpcReduction="20000"/>
          </a:bodyPr>
          <a:lstStyle/>
          <a:p>
            <a:pPr algn="just"/>
            <a:r>
              <a:rPr lang="it-IT" dirty="0" smtClean="0"/>
              <a:t>Il </a:t>
            </a:r>
            <a:r>
              <a:rPr lang="it-IT" b="1" dirty="0" smtClean="0"/>
              <a:t>comma secondo </a:t>
            </a:r>
            <a:r>
              <a:rPr lang="it-IT" dirty="0" smtClean="0"/>
              <a:t>dell’</a:t>
            </a:r>
            <a:r>
              <a:rPr lang="it-IT" b="1" dirty="0" smtClean="0"/>
              <a:t>art. 439 c.p. </a:t>
            </a:r>
            <a:r>
              <a:rPr lang="it-IT" dirty="0" smtClean="0"/>
              <a:t>contempla due fattispecie accessorie di natura oggettiva:</a:t>
            </a:r>
          </a:p>
          <a:p>
            <a:pPr marL="0" indent="0" algn="just">
              <a:buNone/>
            </a:pPr>
            <a:endParaRPr lang="it-IT" dirty="0" smtClean="0"/>
          </a:p>
          <a:p>
            <a:pPr lvl="1" algn="just">
              <a:buFont typeface="Wingdings"/>
              <a:buChar char="à"/>
            </a:pPr>
            <a:r>
              <a:rPr lang="it-IT" dirty="0" smtClean="0">
                <a:sym typeface="Wingdings" panose="05000000000000000000" pitchFamily="2" charset="2"/>
              </a:rPr>
              <a:t>dall’avvelenamento deriva la morte di una persona</a:t>
            </a:r>
          </a:p>
          <a:p>
            <a:pPr lvl="1" algn="just">
              <a:buFont typeface="Wingdings"/>
              <a:buChar char="à"/>
            </a:pPr>
            <a:r>
              <a:rPr lang="it-IT" dirty="0">
                <a:sym typeface="Wingdings" panose="05000000000000000000" pitchFamily="2" charset="2"/>
              </a:rPr>
              <a:t>d</a:t>
            </a:r>
            <a:r>
              <a:rPr lang="it-IT" dirty="0" smtClean="0">
                <a:sym typeface="Wingdings" panose="05000000000000000000" pitchFamily="2" charset="2"/>
              </a:rPr>
              <a:t>all’avvelenamento derivi la morte di più persone</a:t>
            </a:r>
          </a:p>
          <a:p>
            <a:pPr lvl="1" algn="just">
              <a:buFont typeface="Wingdings"/>
              <a:buChar char="à"/>
            </a:pPr>
            <a:endParaRPr lang="it-IT" dirty="0">
              <a:sym typeface="Wingdings" panose="05000000000000000000" pitchFamily="2" charset="2"/>
            </a:endParaRPr>
          </a:p>
          <a:p>
            <a:pPr marL="457200" lvl="1" indent="0" algn="just">
              <a:buNone/>
            </a:pPr>
            <a:endParaRPr lang="it-IT" dirty="0" smtClean="0">
              <a:sym typeface="Wingdings" panose="05000000000000000000" pitchFamily="2" charset="2"/>
            </a:endParaRPr>
          </a:p>
          <a:p>
            <a:pPr algn="just"/>
            <a:r>
              <a:rPr lang="it-IT" dirty="0" smtClean="0">
                <a:sym typeface="Wingdings" panose="05000000000000000000" pitchFamily="2" charset="2"/>
              </a:rPr>
              <a:t>In entrambi i casi – a seguito dell’abrogazione della pena di morte - è prevista la pena dell’</a:t>
            </a:r>
            <a:r>
              <a:rPr lang="it-IT" b="1" dirty="0" smtClean="0">
                <a:sym typeface="Wingdings" panose="05000000000000000000" pitchFamily="2" charset="2"/>
              </a:rPr>
              <a:t>ergastolo</a:t>
            </a:r>
          </a:p>
          <a:p>
            <a:pPr marL="0" indent="0" algn="just">
              <a:buNone/>
            </a:pPr>
            <a:endParaRPr lang="it-IT" dirty="0" smtClean="0">
              <a:sym typeface="Wingdings" panose="05000000000000000000" pitchFamily="2" charset="2"/>
            </a:endParaRPr>
          </a:p>
          <a:p>
            <a:pPr marL="857250" lvl="1" indent="-457200" algn="just">
              <a:buFont typeface="Wingdings"/>
              <a:buChar char="à"/>
            </a:pPr>
            <a:r>
              <a:rPr lang="it-IT" dirty="0" smtClean="0">
                <a:sym typeface="Wingdings" panose="05000000000000000000" pitchFamily="2" charset="2"/>
              </a:rPr>
              <a:t>L’equiparazione sul versante sanzionatorio delle due ipotesi di cui </a:t>
            </a:r>
            <a:r>
              <a:rPr lang="it-IT" i="1" dirty="0" err="1" smtClean="0">
                <a:sym typeface="Wingdings" panose="05000000000000000000" pitchFamily="2" charset="2"/>
              </a:rPr>
              <a:t>supra</a:t>
            </a:r>
            <a:r>
              <a:rPr lang="it-IT" dirty="0" smtClean="0">
                <a:sym typeface="Wingdings" panose="05000000000000000000" pitchFamily="2" charset="2"/>
              </a:rPr>
              <a:t>, tuttavia, non convince gran parte della dottrina</a:t>
            </a:r>
          </a:p>
        </p:txBody>
      </p:sp>
    </p:spTree>
    <p:extLst>
      <p:ext uri="{BB962C8B-B14F-4D97-AF65-F5344CB8AC3E}">
        <p14:creationId xmlns:p14="http://schemas.microsoft.com/office/powerpoint/2010/main" val="380105093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olo 1"/>
          <p:cNvSpPr>
            <a:spLocks noGrp="1"/>
          </p:cNvSpPr>
          <p:nvPr>
            <p:ph type="title"/>
          </p:nvPr>
        </p:nvSpPr>
        <p:spPr/>
        <p:txBody>
          <a:bodyPr>
            <a:normAutofit/>
          </a:bodyPr>
          <a:lstStyle/>
          <a:p>
            <a:r>
              <a:rPr lang="it-IT" altLang="it-IT" sz="3600" b="1" dirty="0" smtClean="0">
                <a:solidFill>
                  <a:srgbClr val="FF0000"/>
                </a:solidFill>
                <a:effectLst>
                  <a:outerShdw blurRad="38100" dist="38100" dir="2700000" algn="tl">
                    <a:srgbClr val="000000">
                      <a:alpha val="43137"/>
                    </a:srgbClr>
                  </a:outerShdw>
                </a:effectLst>
              </a:rPr>
              <a:t>Art. 452 c.p.</a:t>
            </a:r>
            <a:endParaRPr lang="it-IT" altLang="it-IT" sz="3600" b="1" dirty="0" smtClean="0">
              <a:effectLst>
                <a:outerShdw blurRad="38100" dist="38100" dir="2700000" algn="tl">
                  <a:srgbClr val="000000">
                    <a:alpha val="43137"/>
                  </a:srgbClr>
                </a:outerShdw>
              </a:effectLst>
            </a:endParaRPr>
          </a:p>
        </p:txBody>
      </p:sp>
      <p:sp>
        <p:nvSpPr>
          <p:cNvPr id="47107" name="Segnaposto contenuto 2"/>
          <p:cNvSpPr>
            <a:spLocks noGrp="1"/>
          </p:cNvSpPr>
          <p:nvPr>
            <p:ph idx="1"/>
          </p:nvPr>
        </p:nvSpPr>
        <p:spPr/>
        <p:txBody>
          <a:bodyPr>
            <a:normAutofit fontScale="92500" lnSpcReduction="20000"/>
          </a:bodyPr>
          <a:lstStyle/>
          <a:p>
            <a:pPr algn="just"/>
            <a:r>
              <a:rPr lang="it-IT" altLang="it-IT" b="1" dirty="0" smtClean="0"/>
              <a:t>Ipotesi colposa di avvelenamento</a:t>
            </a:r>
            <a:r>
              <a:rPr lang="it-IT" altLang="it-IT" dirty="0" smtClean="0"/>
              <a:t>:</a:t>
            </a:r>
          </a:p>
          <a:p>
            <a:pPr marL="0" indent="0" algn="just">
              <a:buNone/>
            </a:pPr>
            <a:endParaRPr lang="it-IT" altLang="it-IT" dirty="0" smtClean="0"/>
          </a:p>
          <a:p>
            <a:pPr algn="just">
              <a:buFont typeface="Wingdings"/>
              <a:buChar char="à"/>
            </a:pPr>
            <a:r>
              <a:rPr lang="it-IT" altLang="it-IT" dirty="0" smtClean="0"/>
              <a:t> Nel caso di morte di più persone, si applica la pena da 3 a 12 anni;</a:t>
            </a:r>
          </a:p>
          <a:p>
            <a:pPr marL="0" indent="0" algn="just">
              <a:buNone/>
            </a:pPr>
            <a:endParaRPr lang="it-IT" altLang="it-IT" dirty="0" smtClean="0"/>
          </a:p>
          <a:p>
            <a:pPr algn="just">
              <a:buFont typeface="Wingdings"/>
              <a:buChar char="à"/>
            </a:pPr>
            <a:r>
              <a:rPr lang="it-IT" altLang="it-IT" dirty="0" smtClean="0"/>
              <a:t> Nel caso di morte di una persona si applica la pena da 1 a 5 anni;</a:t>
            </a:r>
          </a:p>
          <a:p>
            <a:pPr algn="just">
              <a:buFont typeface="Wingdings"/>
              <a:buChar char="à"/>
            </a:pPr>
            <a:endParaRPr lang="it-IT" altLang="it-IT" dirty="0"/>
          </a:p>
          <a:p>
            <a:pPr algn="just">
              <a:buFont typeface="Wingdings"/>
              <a:buChar char="à"/>
            </a:pPr>
            <a:r>
              <a:rPr lang="it-IT" altLang="it-IT" dirty="0"/>
              <a:t> </a:t>
            </a:r>
            <a:r>
              <a:rPr lang="it-IT" altLang="it-IT" dirty="0" smtClean="0"/>
              <a:t>Per il solo avvelenamento si applica la pena da 6 mesi a 3 anni. </a:t>
            </a:r>
          </a:p>
        </p:txBody>
      </p:sp>
    </p:spTree>
    <p:extLst>
      <p:ext uri="{BB962C8B-B14F-4D97-AF65-F5344CB8AC3E}">
        <p14:creationId xmlns:p14="http://schemas.microsoft.com/office/powerpoint/2010/main" val="74848421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ltLang="it-IT" sz="3600" b="1" dirty="0">
                <a:solidFill>
                  <a:srgbClr val="FF0000"/>
                </a:solidFill>
                <a:effectLst>
                  <a:outerShdw blurRad="38100" dist="38100" dir="2700000" algn="tl">
                    <a:srgbClr val="000000">
                      <a:alpha val="43137"/>
                    </a:srgbClr>
                  </a:outerShdw>
                </a:effectLst>
              </a:rPr>
              <a:t>Art. 452 c.p.</a:t>
            </a:r>
            <a:endParaRPr lang="it-IT" sz="3600" dirty="0"/>
          </a:p>
        </p:txBody>
      </p:sp>
      <p:sp>
        <p:nvSpPr>
          <p:cNvPr id="3" name="Segnaposto contenuto 2"/>
          <p:cNvSpPr>
            <a:spLocks noGrp="1"/>
          </p:cNvSpPr>
          <p:nvPr>
            <p:ph idx="1"/>
          </p:nvPr>
        </p:nvSpPr>
        <p:spPr/>
        <p:txBody>
          <a:bodyPr>
            <a:normAutofit fontScale="77500" lnSpcReduction="20000"/>
          </a:bodyPr>
          <a:lstStyle/>
          <a:p>
            <a:pPr algn="just"/>
            <a:r>
              <a:rPr lang="it-IT" dirty="0" smtClean="0"/>
              <a:t>Ai fini dell’affermazione della responsabilità colposa, è necessario verificare che l’avvelenamento delle acque e delle sostanze destinate all’alimentazione pubblica sia avvenuta a causa di imprudenza, negligenza o imperizia ovvero per inosservanza di leggi, regolamenti, ordini o discipline</a:t>
            </a:r>
          </a:p>
          <a:p>
            <a:pPr marL="0" indent="0" algn="just">
              <a:buNone/>
            </a:pPr>
            <a:endParaRPr lang="it-IT" dirty="0" smtClean="0"/>
          </a:p>
          <a:p>
            <a:pPr algn="just"/>
            <a:r>
              <a:rPr lang="it-IT" dirty="0"/>
              <a:t> </a:t>
            </a:r>
            <a:r>
              <a:rPr lang="it-IT" dirty="0" smtClean="0"/>
              <a:t>Quanto al momento a partire dal quale il pericolo comune immanente all’avvelenamento debba ritenersi riconoscibile all’</a:t>
            </a:r>
            <a:r>
              <a:rPr lang="it-IT" b="1" dirty="0" smtClean="0"/>
              <a:t>agente modello </a:t>
            </a:r>
            <a:r>
              <a:rPr lang="it-IT" dirty="0" smtClean="0"/>
              <a:t>e, dunque, evitabile la sua realizzazione nell’evento, è stato autorevolmente sottolineato che «</a:t>
            </a:r>
            <a:r>
              <a:rPr lang="it-IT" i="1" dirty="0" smtClean="0"/>
              <a:t>si deve far riferimento alle conoscenze diffuse in un dato momento, e alle misure tecnologiche disponibili in un dato momento sul mercato</a:t>
            </a:r>
            <a:r>
              <a:rPr lang="it-IT" dirty="0" smtClean="0"/>
              <a:t>» (MARINUCCI)</a:t>
            </a:r>
          </a:p>
        </p:txBody>
      </p:sp>
    </p:spTree>
    <p:extLst>
      <p:ext uri="{BB962C8B-B14F-4D97-AF65-F5344CB8AC3E}">
        <p14:creationId xmlns:p14="http://schemas.microsoft.com/office/powerpoint/2010/main" val="3214400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323850" y="188913"/>
            <a:ext cx="8424863" cy="6408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r>
              <a:rPr lang="it-IT" altLang="it-IT" sz="3600" b="1" dirty="0">
                <a:solidFill>
                  <a:srgbClr val="FF0000"/>
                </a:solidFill>
                <a:effectLst>
                  <a:outerShdw blurRad="38100" dist="38100" dir="2700000" algn="tl">
                    <a:srgbClr val="000000">
                      <a:alpha val="43137"/>
                    </a:srgbClr>
                  </a:outerShdw>
                </a:effectLst>
              </a:rPr>
              <a:t>Il delitto di inquinamento </a:t>
            </a:r>
            <a:r>
              <a:rPr lang="it-IT" altLang="it-IT" sz="3600" b="1" dirty="0" smtClean="0">
                <a:solidFill>
                  <a:srgbClr val="FF0000"/>
                </a:solidFill>
                <a:effectLst>
                  <a:outerShdw blurRad="38100" dist="38100" dir="2700000" algn="tl">
                    <a:srgbClr val="000000">
                      <a:alpha val="43137"/>
                    </a:srgbClr>
                  </a:outerShdw>
                </a:effectLst>
              </a:rPr>
              <a:t>ambientale</a:t>
            </a:r>
            <a:endParaRPr lang="it-IT" altLang="it-IT" sz="3600" b="1" dirty="0">
              <a:solidFill>
                <a:srgbClr val="FF0000"/>
              </a:solidFill>
              <a:effectLst>
                <a:outerShdw blurRad="38100" dist="38100" dir="2700000" algn="tl">
                  <a:srgbClr val="000000">
                    <a:alpha val="43137"/>
                  </a:srgbClr>
                </a:outerShdw>
              </a:effectLst>
            </a:endParaRPr>
          </a:p>
          <a:p>
            <a:pPr marL="285750" indent="-285750" algn="just">
              <a:buFont typeface="Wingdings" panose="05000000000000000000" pitchFamily="2" charset="2"/>
              <a:buChar char="Ø"/>
              <a:defRPr/>
            </a:pPr>
            <a:endParaRPr lang="it-IT" altLang="it-IT" sz="1400" i="1" dirty="0"/>
          </a:p>
          <a:p>
            <a:pPr algn="just">
              <a:defRPr/>
            </a:pPr>
            <a:endParaRPr lang="it-IT" altLang="it-IT" sz="2400" i="1" dirty="0" smtClean="0">
              <a:sym typeface="Wingdings" panose="05000000000000000000" pitchFamily="2" charset="2"/>
            </a:endParaRPr>
          </a:p>
          <a:p>
            <a:pPr algn="just">
              <a:defRPr/>
            </a:pPr>
            <a:r>
              <a:rPr lang="it-IT" altLang="it-IT" sz="2400" i="1" dirty="0" smtClean="0">
                <a:sym typeface="Wingdings" panose="05000000000000000000" pitchFamily="2" charset="2"/>
              </a:rPr>
              <a:t> </a:t>
            </a:r>
            <a:r>
              <a:rPr lang="it-IT" altLang="it-IT" sz="2400" dirty="0"/>
              <a:t>L’art. 452-</a:t>
            </a:r>
            <a:r>
              <a:rPr lang="it-IT" altLang="it-IT" sz="2400" i="1" dirty="0"/>
              <a:t>bis</a:t>
            </a:r>
            <a:r>
              <a:rPr lang="it-IT" altLang="it-IT" sz="2400" dirty="0"/>
              <a:t> non effettua un riferimento all’ecosistema in generale, ma a «</a:t>
            </a:r>
            <a:r>
              <a:rPr lang="it-IT" altLang="it-IT" sz="2400" b="1" i="1" dirty="0"/>
              <a:t>un»</a:t>
            </a:r>
            <a:r>
              <a:rPr lang="it-IT" altLang="it-IT" sz="2400" i="1" dirty="0"/>
              <a:t> </a:t>
            </a:r>
            <a:r>
              <a:rPr lang="it-IT" altLang="it-IT" sz="2400" dirty="0"/>
              <a:t>ecosistema, implicando di conseguenza la possibile configurazione della fattispecie anche nell’ipotesi di aggressione di un singolo ecosistema (si pensi a specifici micro-contesti ambientali, caratterizzati da confini ben delimitati all’interno dei quali sono presenti specifiche biodiversità).</a:t>
            </a:r>
          </a:p>
          <a:p>
            <a:pPr algn="just">
              <a:defRPr/>
            </a:pPr>
            <a:endParaRPr lang="it-IT" altLang="it-IT" sz="2400" dirty="0"/>
          </a:p>
          <a:p>
            <a:pPr algn="just">
              <a:defRPr/>
            </a:pPr>
            <a:endParaRPr lang="it-IT" altLang="it-IT" sz="2400" dirty="0"/>
          </a:p>
          <a:p>
            <a:pPr marL="285750" indent="-285750" algn="just">
              <a:buFont typeface="Wingdings" panose="05000000000000000000" pitchFamily="2" charset="2"/>
              <a:buChar char="Ø"/>
              <a:defRPr/>
            </a:pPr>
            <a:r>
              <a:rPr lang="it-IT" altLang="it-IT" sz="2400" dirty="0"/>
              <a:t>L’elenco dei beni ambientali, infine, strutturato attraverso l’utilizzo di disgiuntive, permette di argomentare in senso positivo circa la possibilità di configurare il delitto di inquinamento ambientale (ricorrendone tutti gli ulteriori presupposti) in presenza della compromissione o del deterioramento di uno solo (acqua, aria, eccetera) dei beni ambientali descritti.</a:t>
            </a:r>
          </a:p>
          <a:p>
            <a:pPr>
              <a:defRPr/>
            </a:pPr>
            <a:endParaRPr lang="it-IT" altLang="it-IT" sz="1400" dirty="0"/>
          </a:p>
          <a:p>
            <a:pPr>
              <a:defRPr/>
            </a:pPr>
            <a:endParaRPr lang="it-IT" altLang="it-IT" sz="1400" b="1" i="1" dirty="0">
              <a:solidFill>
                <a:srgbClr val="FF0000"/>
              </a:solidFill>
            </a:endParaRPr>
          </a:p>
          <a:p>
            <a:pPr>
              <a:defRPr/>
            </a:pPr>
            <a:endParaRPr lang="it-IT" altLang="it-IT" b="1" i="1" dirty="0">
              <a:solidFill>
                <a:srgbClr val="FF0000"/>
              </a:solidFill>
            </a:endParaRPr>
          </a:p>
          <a:p>
            <a:pPr>
              <a:defRPr/>
            </a:pPr>
            <a:endParaRPr lang="it-IT" altLang="it-IT" sz="1400" dirty="0"/>
          </a:p>
          <a:p>
            <a:pPr>
              <a:defRPr/>
            </a:pPr>
            <a:endParaRPr lang="it-IT" altLang="it-IT" sz="1400" dirty="0"/>
          </a:p>
        </p:txBody>
      </p:sp>
      <p:sp>
        <p:nvSpPr>
          <p:cNvPr id="14339" name="Segnaposto numero diapositiva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400" dirty="0" smtClean="0"/>
          </a:p>
        </p:txBody>
      </p:sp>
    </p:spTree>
    <p:extLst>
      <p:ext uri="{BB962C8B-B14F-4D97-AF65-F5344CB8AC3E}">
        <p14:creationId xmlns:p14="http://schemas.microsoft.com/office/powerpoint/2010/main" val="40261587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2"/>
          <p:cNvSpPr>
            <a:spLocks noChangeArrowheads="1"/>
          </p:cNvSpPr>
          <p:nvPr/>
        </p:nvSpPr>
        <p:spPr bwMode="auto">
          <a:xfrm>
            <a:off x="395288" y="260350"/>
            <a:ext cx="8424862" cy="223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it-IT" altLang="it-IT" sz="3600" b="1" dirty="0" smtClean="0">
                <a:solidFill>
                  <a:srgbClr val="FF0000"/>
                </a:solidFill>
                <a:effectLst>
                  <a:outerShdw blurRad="38100" dist="38100" dir="2700000" algn="tl">
                    <a:srgbClr val="000000">
                      <a:alpha val="43137"/>
                    </a:srgbClr>
                  </a:outerShdw>
                </a:effectLst>
              </a:rPr>
              <a:t>Il delitto di inquinamento ambientale</a:t>
            </a:r>
          </a:p>
          <a:p>
            <a:pPr algn="just" eaLnBrk="1" hangingPunct="1">
              <a:spcBef>
                <a:spcPct val="0"/>
              </a:spcBef>
              <a:buFontTx/>
              <a:buNone/>
              <a:defRPr/>
            </a:pPr>
            <a:endParaRPr lang="it-IT" altLang="it-IT" sz="1100" b="1" dirty="0" smtClean="0"/>
          </a:p>
          <a:p>
            <a:pPr algn="just" eaLnBrk="1" hangingPunct="1">
              <a:spcBef>
                <a:spcPct val="0"/>
              </a:spcBef>
              <a:buFontTx/>
              <a:buNone/>
              <a:defRPr/>
            </a:pPr>
            <a:r>
              <a:rPr lang="it-IT" altLang="it-IT" sz="1600" dirty="0" smtClean="0"/>
              <a:t>Il testo definitivo dell’art. 452-</a:t>
            </a:r>
            <a:r>
              <a:rPr lang="it-IT" altLang="it-IT" sz="1600" i="1" dirty="0" smtClean="0"/>
              <a:t>bis </a:t>
            </a:r>
            <a:r>
              <a:rPr lang="it-IT" altLang="it-IT" sz="1600" dirty="0" smtClean="0"/>
              <a:t>adopera il termine “</a:t>
            </a:r>
            <a:r>
              <a:rPr lang="it-IT" altLang="it-IT" sz="1600" b="1" i="1" dirty="0" smtClean="0"/>
              <a:t>abusivamente</a:t>
            </a:r>
            <a:r>
              <a:rPr lang="it-IT" altLang="it-IT" sz="1600" dirty="0" smtClean="0"/>
              <a:t>” per definire il carattere illecito della condotta di inquinamento; al contrario, la formulazione originariamente proposta puniva la condotta in quanto effettuata “</a:t>
            </a:r>
            <a:r>
              <a:rPr lang="it-IT" altLang="it-IT" sz="1600" b="1" i="1" dirty="0" smtClean="0"/>
              <a:t>in violazione di disposizioni legislative, regolamentari o amministrative, specificatamente poste a tutela dell’ambiente e la cui osservanza costituisce di per sé illecito amministrativo o penale</a:t>
            </a:r>
            <a:r>
              <a:rPr lang="it-IT" altLang="it-IT" sz="1600" i="1" dirty="0" smtClean="0"/>
              <a:t>.</a:t>
            </a:r>
            <a:r>
              <a:rPr lang="it-IT" altLang="it-IT" sz="1600" dirty="0" smtClean="0"/>
              <a:t>” Una simile formulazione suggeriva apertamente l’idea di un reato complesso, nel quale l’illecito penale o amministrativo veniva seguito dalla compromissione o dal deterioramento ambientale. Allo stato attuale, resta invece aperta la questione relativa alla configurabilità del concorso tra il delitto ex art. 452-</a:t>
            </a:r>
            <a:r>
              <a:rPr lang="it-IT" altLang="it-IT" sz="1600" i="1" dirty="0" smtClean="0"/>
              <a:t>bis </a:t>
            </a:r>
            <a:r>
              <a:rPr lang="it-IT" altLang="it-IT" sz="1600" dirty="0" smtClean="0"/>
              <a:t>e le violazioni delle disposizioni penali o amministrative ambientali di carattere formale.</a:t>
            </a:r>
          </a:p>
          <a:p>
            <a:pPr eaLnBrk="1" hangingPunct="1">
              <a:spcBef>
                <a:spcPct val="0"/>
              </a:spcBef>
              <a:buFontTx/>
              <a:buNone/>
              <a:defRPr/>
            </a:pPr>
            <a:endParaRPr lang="it-IT" altLang="it-IT" sz="1400" dirty="0" smtClean="0"/>
          </a:p>
        </p:txBody>
      </p:sp>
      <p:sp>
        <p:nvSpPr>
          <p:cNvPr id="15363" name="Line 13"/>
          <p:cNvSpPr>
            <a:spLocks noChangeShapeType="1"/>
          </p:cNvSpPr>
          <p:nvPr/>
        </p:nvSpPr>
        <p:spPr bwMode="auto">
          <a:xfrm flipH="1">
            <a:off x="2509838" y="3257550"/>
            <a:ext cx="215900" cy="5048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364" name="Line 15"/>
          <p:cNvSpPr>
            <a:spLocks noChangeShapeType="1"/>
          </p:cNvSpPr>
          <p:nvPr/>
        </p:nvSpPr>
        <p:spPr bwMode="auto">
          <a:xfrm>
            <a:off x="6073775" y="3257550"/>
            <a:ext cx="369888" cy="53181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365" name="Rectangle 17"/>
          <p:cNvSpPr>
            <a:spLocks noChangeArrowheads="1"/>
          </p:cNvSpPr>
          <p:nvPr/>
        </p:nvSpPr>
        <p:spPr bwMode="auto">
          <a:xfrm>
            <a:off x="250825" y="3762375"/>
            <a:ext cx="3887788" cy="309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buFontTx/>
              <a:buNone/>
            </a:pPr>
            <a:r>
              <a:rPr lang="it-IT" altLang="it-IT" sz="1600" dirty="0"/>
              <a:t>Nelle ipotesi in cui vi sia coincidenza tra la  fattispecie prevista dall’art. 452-</a:t>
            </a:r>
            <a:r>
              <a:rPr lang="it-IT" altLang="it-IT" sz="1600" i="1" dirty="0"/>
              <a:t>bis </a:t>
            </a:r>
            <a:r>
              <a:rPr lang="it-IT" altLang="it-IT" sz="1600" dirty="0"/>
              <a:t>e le violazioni formali (si pensi alla contravvenzione di cui all’art. 257 D. </a:t>
            </a:r>
            <a:r>
              <a:rPr lang="it-IT" altLang="it-IT" sz="1600" dirty="0" err="1"/>
              <a:t>Lgs</a:t>
            </a:r>
            <a:r>
              <a:rPr lang="it-IT" altLang="it-IT" sz="1600" dirty="0"/>
              <a:t>. 152/2006) nel senso di progressione quantitativa nella messa in pericolo o lesione dell’unico bene giuridico (l’ambiente), appare preferibile attuare </a:t>
            </a:r>
            <a:r>
              <a:rPr lang="it-IT" altLang="it-IT" sz="1600" b="1" dirty="0"/>
              <a:t>un assorbimento delle violazioni formali</a:t>
            </a:r>
            <a:r>
              <a:rPr lang="it-IT" altLang="it-IT" sz="1600" dirty="0"/>
              <a:t>.</a:t>
            </a:r>
          </a:p>
        </p:txBody>
      </p:sp>
      <p:sp>
        <p:nvSpPr>
          <p:cNvPr id="15366" name="Rectangle 18"/>
          <p:cNvSpPr>
            <a:spLocks noChangeArrowheads="1"/>
          </p:cNvSpPr>
          <p:nvPr/>
        </p:nvSpPr>
        <p:spPr bwMode="auto">
          <a:xfrm>
            <a:off x="4787900" y="3762375"/>
            <a:ext cx="3887788" cy="309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buFontTx/>
              <a:buNone/>
            </a:pPr>
            <a:r>
              <a:rPr lang="it-IT" altLang="it-IT" sz="1600" dirty="0"/>
              <a:t>E’ appropriato teorizzare il concorso di reati nel caso in cui la commissione di un illecito penale di natura diversa da quella ambientale provochi il </a:t>
            </a:r>
            <a:r>
              <a:rPr lang="it-IT" altLang="it-IT" sz="1600" dirty="0" err="1"/>
              <a:t>cagionamento</a:t>
            </a:r>
            <a:r>
              <a:rPr lang="it-IT" altLang="it-IT" sz="1600" dirty="0"/>
              <a:t> di </a:t>
            </a:r>
            <a:r>
              <a:rPr lang="it-IT" altLang="it-IT" sz="1600" dirty="0" smtClean="0"/>
              <a:t>u</a:t>
            </a:r>
            <a:fld id="{1A5A211A-A3FF-487C-8671-A13BBC12648C}" type="slidenum">
              <a:rPr lang="it-IT" altLang="it-IT" sz="1600" smtClean="0"/>
              <a:t>8</a:t>
            </a:fld>
            <a:fld id="{BE138B14-9CAB-4C44-868F-EE359709A599}" type="slidenum">
              <a:rPr lang="it-IT" altLang="it-IT" sz="1600" smtClean="0"/>
              <a:t>8</a:t>
            </a:fld>
            <a:fld id="{197D4084-2940-495B-B9ED-764023862F05}" type="slidenum">
              <a:rPr lang="it-IT" altLang="it-IT" sz="1600" smtClean="0"/>
              <a:t>8</a:t>
            </a:fld>
            <a:r>
              <a:rPr lang="it-IT" altLang="it-IT" sz="1600" dirty="0" smtClean="0"/>
              <a:t>n </a:t>
            </a:r>
            <a:r>
              <a:rPr lang="it-IT" altLang="it-IT" sz="1600" dirty="0"/>
              <a:t>evento di inquinamento (o disastro)</a:t>
            </a:r>
          </a:p>
        </p:txBody>
      </p:sp>
      <p:sp>
        <p:nvSpPr>
          <p:cNvPr id="15367" name="Segnaposto numero diapositiva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400" dirty="0" smtClean="0"/>
          </a:p>
        </p:txBody>
      </p:sp>
    </p:spTree>
    <p:extLst>
      <p:ext uri="{BB962C8B-B14F-4D97-AF65-F5344CB8AC3E}">
        <p14:creationId xmlns:p14="http://schemas.microsoft.com/office/powerpoint/2010/main" val="4022716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266700" y="260350"/>
            <a:ext cx="8569325" cy="623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buFontTx/>
              <a:buNone/>
              <a:defRPr/>
            </a:pPr>
            <a:r>
              <a:rPr lang="it-IT" altLang="it-IT" sz="2400" b="1" dirty="0" smtClean="0">
                <a:solidFill>
                  <a:srgbClr val="FF0000"/>
                </a:solidFill>
                <a:effectLst>
                  <a:outerShdw blurRad="38100" dist="38100" dir="2700000" algn="tl">
                    <a:srgbClr val="000000">
                      <a:alpha val="43137"/>
                    </a:srgbClr>
                  </a:outerShdw>
                </a:effectLst>
              </a:rPr>
              <a:t>l delitto di morte o lesioni come conseguenza non voluta del delitto di inquinamento ambientale</a:t>
            </a:r>
          </a:p>
          <a:p>
            <a:pPr algn="just" eaLnBrk="1" hangingPunct="1">
              <a:buFont typeface="Wingdings" pitchFamily="2" charset="2"/>
              <a:buChar char="Ø"/>
              <a:defRPr/>
            </a:pPr>
            <a:endParaRPr lang="it-IT" altLang="it-IT" sz="1100" dirty="0" smtClean="0"/>
          </a:p>
          <a:p>
            <a:pPr algn="just" eaLnBrk="1" hangingPunct="1">
              <a:buFont typeface="Wingdings" pitchFamily="2" charset="2"/>
              <a:buChar char="Ø"/>
              <a:defRPr/>
            </a:pPr>
            <a:r>
              <a:rPr lang="it-IT" altLang="it-IT" sz="1800" dirty="0" smtClean="0"/>
              <a:t>L’</a:t>
            </a:r>
            <a:r>
              <a:rPr lang="it-IT" altLang="it-IT" sz="1800" b="1" dirty="0" smtClean="0"/>
              <a:t>art. 452-</a:t>
            </a:r>
            <a:r>
              <a:rPr lang="it-IT" altLang="it-IT" sz="1800" b="1" i="1" dirty="0" smtClean="0"/>
              <a:t>ter </a:t>
            </a:r>
            <a:r>
              <a:rPr lang="it-IT" altLang="it-IT" sz="1800" dirty="0" smtClean="0"/>
              <a:t>disciplina le ipotesi in cui un soggetto subisca lesioni o perda la vita come conseguenza (non voluta  dal reo) del delitto di inquinamento ambientale.</a:t>
            </a:r>
          </a:p>
          <a:p>
            <a:pPr algn="just" eaLnBrk="1" hangingPunct="1">
              <a:buFont typeface="Wingdings" pitchFamily="2" charset="2"/>
              <a:buChar char="Ø"/>
              <a:defRPr/>
            </a:pPr>
            <a:endParaRPr lang="it-IT" altLang="it-IT" sz="1800" i="1" dirty="0" smtClean="0"/>
          </a:p>
          <a:p>
            <a:pPr marL="536575" indent="-177800" algn="just" eaLnBrk="1" hangingPunct="1">
              <a:tabLst>
                <a:tab pos="631825" algn="l"/>
              </a:tabLst>
              <a:defRPr/>
            </a:pPr>
            <a:r>
              <a:rPr lang="it-IT" altLang="it-IT" sz="1800" dirty="0" smtClean="0"/>
              <a:t>Lesioni personali  </a:t>
            </a:r>
            <a:r>
              <a:rPr lang="it-IT" altLang="it-IT" sz="1800" dirty="0" smtClean="0">
                <a:sym typeface="Wingdings" pitchFamily="2" charset="2"/>
              </a:rPr>
              <a:t> </a:t>
            </a:r>
            <a:r>
              <a:rPr lang="it-IT" altLang="it-IT" sz="1800" dirty="0" smtClean="0"/>
              <a:t>reclusione da due anni e sei mesi a sette anni</a:t>
            </a:r>
          </a:p>
          <a:p>
            <a:pPr marL="536575" indent="-177800" algn="just" eaLnBrk="1" hangingPunct="1">
              <a:tabLst>
                <a:tab pos="631825" algn="l"/>
              </a:tabLst>
              <a:defRPr/>
            </a:pPr>
            <a:endParaRPr lang="it-IT" altLang="it-IT" sz="1800" dirty="0" smtClean="0"/>
          </a:p>
          <a:p>
            <a:pPr marL="536575" indent="-177800" algn="just" eaLnBrk="1" hangingPunct="1">
              <a:tabLst>
                <a:tab pos="631825" algn="l"/>
              </a:tabLst>
              <a:defRPr/>
            </a:pPr>
            <a:r>
              <a:rPr lang="it-IT" altLang="it-IT" sz="1800" dirty="0" smtClean="0"/>
              <a:t>Lesioni personali gravi </a:t>
            </a:r>
            <a:r>
              <a:rPr lang="it-IT" altLang="it-IT" sz="1800" dirty="0" smtClean="0">
                <a:sym typeface="Wingdings" pitchFamily="2" charset="2"/>
              </a:rPr>
              <a:t></a:t>
            </a:r>
            <a:r>
              <a:rPr lang="it-IT" altLang="it-IT" sz="1800" dirty="0" smtClean="0"/>
              <a:t> reclusione da tre a otto anni</a:t>
            </a:r>
          </a:p>
          <a:p>
            <a:pPr marL="536575" indent="-177800" algn="just" eaLnBrk="1" hangingPunct="1">
              <a:tabLst>
                <a:tab pos="631825" algn="l"/>
              </a:tabLst>
              <a:defRPr/>
            </a:pPr>
            <a:endParaRPr lang="it-IT" altLang="it-IT" sz="1800" dirty="0" smtClean="0"/>
          </a:p>
          <a:p>
            <a:pPr marL="536575" indent="-177800" algn="just" eaLnBrk="1" hangingPunct="1">
              <a:tabLst>
                <a:tab pos="631825" algn="l"/>
              </a:tabLst>
              <a:defRPr/>
            </a:pPr>
            <a:r>
              <a:rPr lang="it-IT" altLang="it-IT" sz="1800" dirty="0" smtClean="0"/>
              <a:t>Lesioni personali gravissime </a:t>
            </a:r>
            <a:r>
              <a:rPr lang="it-IT" altLang="it-IT" sz="1800" dirty="0" smtClean="0">
                <a:sym typeface="Wingdings" pitchFamily="2" charset="2"/>
              </a:rPr>
              <a:t> </a:t>
            </a:r>
            <a:r>
              <a:rPr lang="it-IT" altLang="it-IT" sz="1800" dirty="0" smtClean="0"/>
              <a:t>reclusione da quattro a nove anni</a:t>
            </a:r>
          </a:p>
          <a:p>
            <a:pPr marL="536575" indent="-177800" algn="just" eaLnBrk="1" hangingPunct="1">
              <a:tabLst>
                <a:tab pos="631825" algn="l"/>
              </a:tabLst>
              <a:defRPr/>
            </a:pPr>
            <a:endParaRPr lang="it-IT" altLang="it-IT" sz="1800" dirty="0" smtClean="0"/>
          </a:p>
          <a:p>
            <a:pPr marL="536575" indent="-177800" algn="just" eaLnBrk="1" hangingPunct="1">
              <a:tabLst>
                <a:tab pos="631825" algn="l"/>
              </a:tabLst>
              <a:defRPr/>
            </a:pPr>
            <a:r>
              <a:rPr lang="it-IT" altLang="it-IT" sz="1800" dirty="0" smtClean="0"/>
              <a:t>Lesioni di più persone, morte di più persone, ovvero morte di una o più persone e lesioni di una o più persone </a:t>
            </a:r>
            <a:r>
              <a:rPr lang="it-IT" altLang="it-IT" sz="1800" dirty="0" smtClean="0">
                <a:sym typeface="Wingdings" pitchFamily="2" charset="2"/>
              </a:rPr>
              <a:t> </a:t>
            </a:r>
            <a:r>
              <a:rPr lang="it-IT" altLang="it-IT" sz="1800" dirty="0" smtClean="0"/>
              <a:t>si applica la pena che dovrebbe infliggersi per l’ipotesi più grave, aumentata di un terzo (ma la reclusione complessiva non può superare venti anni).</a:t>
            </a:r>
          </a:p>
          <a:p>
            <a:pPr marL="536575" indent="-177800" algn="just" eaLnBrk="1" hangingPunct="1">
              <a:tabLst>
                <a:tab pos="631825" algn="l"/>
              </a:tabLst>
              <a:defRPr/>
            </a:pPr>
            <a:endParaRPr lang="it-IT" altLang="it-IT" sz="1800" dirty="0" smtClean="0"/>
          </a:p>
          <a:p>
            <a:pPr marL="536575" indent="-177800" algn="just" eaLnBrk="1" hangingPunct="1">
              <a:tabLst>
                <a:tab pos="631825" algn="l"/>
              </a:tabLst>
              <a:defRPr/>
            </a:pPr>
            <a:r>
              <a:rPr lang="it-IT" altLang="it-IT" sz="1800" dirty="0" smtClean="0"/>
              <a:t>Morte </a:t>
            </a:r>
            <a:r>
              <a:rPr lang="it-IT" altLang="it-IT" sz="1800" dirty="0" smtClean="0">
                <a:sym typeface="Wingdings" pitchFamily="2" charset="2"/>
              </a:rPr>
              <a:t> </a:t>
            </a:r>
            <a:r>
              <a:rPr lang="it-IT" altLang="it-IT" sz="1800" dirty="0" smtClean="0"/>
              <a:t>reclusione da cinque a dieci anni.</a:t>
            </a:r>
          </a:p>
          <a:p>
            <a:pPr algn="just" eaLnBrk="1" hangingPunct="1">
              <a:defRPr/>
            </a:pPr>
            <a:endParaRPr lang="it-IT" altLang="it-IT" sz="1400" dirty="0" smtClean="0"/>
          </a:p>
          <a:p>
            <a:pPr algn="just" eaLnBrk="1" hangingPunct="1">
              <a:defRPr/>
            </a:pPr>
            <a:endParaRPr lang="it-IT" altLang="it-IT" sz="1400" dirty="0" smtClean="0"/>
          </a:p>
          <a:p>
            <a:pPr algn="just" eaLnBrk="1" hangingPunct="1">
              <a:defRPr/>
            </a:pPr>
            <a:endParaRPr lang="it-IT" altLang="it-IT" sz="1400" i="1" dirty="0" smtClean="0"/>
          </a:p>
        </p:txBody>
      </p:sp>
      <p:sp>
        <p:nvSpPr>
          <p:cNvPr id="16387" name="Segnaposto numero diapositiva 1"/>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400" dirty="0" smtClean="0"/>
          </a:p>
        </p:txBody>
      </p:sp>
    </p:spTree>
    <p:extLst>
      <p:ext uri="{BB962C8B-B14F-4D97-AF65-F5344CB8AC3E}">
        <p14:creationId xmlns:p14="http://schemas.microsoft.com/office/powerpoint/2010/main" val="2894660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2367</TotalTime>
  <Words>8340</Words>
  <Application>Microsoft Office PowerPoint</Application>
  <PresentationFormat>Presentazione su schermo (4:3)</PresentationFormat>
  <Paragraphs>468</Paragraphs>
  <Slides>69</Slides>
  <Notes>1</Notes>
  <HiddenSlides>0</HiddenSlides>
  <MMClips>0</MMClips>
  <ScaleCrop>false</ScaleCrop>
  <HeadingPairs>
    <vt:vector size="4" baseType="variant">
      <vt:variant>
        <vt:lpstr>Tema</vt:lpstr>
      </vt:variant>
      <vt:variant>
        <vt:i4>1</vt:i4>
      </vt:variant>
      <vt:variant>
        <vt:lpstr>Titoli diapositive</vt:lpstr>
      </vt:variant>
      <vt:variant>
        <vt:i4>69</vt:i4>
      </vt:variant>
    </vt:vector>
  </HeadingPairs>
  <TitlesOfParts>
    <vt:vector size="70" baseType="lpstr">
      <vt:lpstr>Tema di Office</vt:lpstr>
      <vt:lpstr>REATI IN MATERIA AMBIENTALE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Altri delitti</vt:lpstr>
      <vt:lpstr>art. 258 d.lgs. 152/06: violazioni di obblighi in materia di formulari</vt:lpstr>
      <vt:lpstr>I DELITTI IN MATERIA AMBIENTALE</vt:lpstr>
      <vt:lpstr>Art. 260 D.lgs. 152/06</vt:lpstr>
      <vt:lpstr>Art. 260 – Conseguenze del reato</vt:lpstr>
      <vt:lpstr>la combustione illecita di rifiuti</vt:lpstr>
      <vt:lpstr>Art. 256 bis D.lgs. 152/06</vt:lpstr>
      <vt:lpstr>Art. 256 bis D.lgs. 152/06</vt:lpstr>
      <vt:lpstr>Art. 256 bis D.lgs. 152/06</vt:lpstr>
      <vt:lpstr>Art. 256 bis D.lgs. 152/06</vt:lpstr>
      <vt:lpstr>Art. 256 bis D.lgs. 152/06</vt:lpstr>
      <vt:lpstr>Art. 256 bis D.lgs. 152/06</vt:lpstr>
      <vt:lpstr>Art. 256 bis D.lgs. 152/06</vt:lpstr>
      <vt:lpstr>Art. 256 bis D.lgs. 152/06</vt:lpstr>
      <vt:lpstr>Art. 256 bis D.lgs. 152/06</vt:lpstr>
      <vt:lpstr>IL "VECCHIO" DISASTRO AMBIENTALE</vt:lpstr>
      <vt:lpstr>Art. 434 c.p.</vt:lpstr>
      <vt:lpstr>IL "VECCHIO" DISASTRO AMBIENTALE</vt:lpstr>
      <vt:lpstr>IL "VECCHIO" DISASTRO AMBIENTALE</vt:lpstr>
      <vt:lpstr>IL "VECCHIO" DISASTRO AMBIENTALE</vt:lpstr>
      <vt:lpstr>IL "VECCHIO" DISASTRO AMBIENTALE– ETERNIT</vt:lpstr>
      <vt:lpstr>IL "VECCHIO" DISASTRO AMBIENTALE – ETERNIT</vt:lpstr>
      <vt:lpstr>IL "VECCHIO" DISASTRO AMBIENTALE – ETERNIT</vt:lpstr>
      <vt:lpstr>IL "VECCHIO" DISASTRO AMBIENTALE</vt:lpstr>
      <vt:lpstr> IL "VECCHIO" DISASTRO AMBIENTALE: QUESTIONE DI LEGITTIMITA’ COSTITUZIONALE </vt:lpstr>
      <vt:lpstr> IL "VECCHIO" DISASTRO AMBIENTALE: QUESTIONE DI LEGITTIMITA’ COSTITUZIONALE</vt:lpstr>
      <vt:lpstr>IL "VECCHIO" DISASTRO AMBIENTALE: QUESTIONE DI LEGITTIMITA’ COSTITUZIONALE</vt:lpstr>
      <vt:lpstr> AVVELENAMENTO DI ACQUE O DI SOSTANZE ALIMENTARI </vt:lpstr>
      <vt:lpstr>AVVELENAMENTO – art. 439 c.p.</vt:lpstr>
      <vt:lpstr>AVVELENAMENTO – art. 439 c.p.</vt:lpstr>
      <vt:lpstr>AVVELENAMENTO – art. 439 c.p.</vt:lpstr>
      <vt:lpstr>AVVELENAMENTO – Nozione</vt:lpstr>
      <vt:lpstr>AVVELENAMENTO – Nozione</vt:lpstr>
      <vt:lpstr>AVVELENAMENTO – Nozione</vt:lpstr>
      <vt:lpstr>AVVELENAMENTO – Nozione</vt:lpstr>
      <vt:lpstr>AVVELENAMENTO – Nozione</vt:lpstr>
      <vt:lpstr>AVVELENAMENTO – Nozione</vt:lpstr>
      <vt:lpstr>AVVELENAMENTO – Nozione</vt:lpstr>
      <vt:lpstr>AVVELENAMENTO – Oggetto</vt:lpstr>
      <vt:lpstr>AVVELENAMENTO - Oggetto</vt:lpstr>
      <vt:lpstr>AVVELENAMENTO - Oggetto</vt:lpstr>
      <vt:lpstr>AVVELENAMENTO - Dolo</vt:lpstr>
      <vt:lpstr>AVVELENAMENTO - Circostanze</vt:lpstr>
      <vt:lpstr>Art. 452 c.p.</vt:lpstr>
      <vt:lpstr>Art. 452 c.p.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REATI IN MATERIA AMBIENTALE</dc:title>
  <cp:lastModifiedBy>pz</cp:lastModifiedBy>
  <cp:revision>169</cp:revision>
  <cp:lastPrinted>2014-03-19T17:06:19Z</cp:lastPrinted>
  <dcterms:modified xsi:type="dcterms:W3CDTF">2017-03-03T12:58:22Z</dcterms:modified>
</cp:coreProperties>
</file>