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396" r:id="rId12"/>
    <p:sldId id="397" r:id="rId13"/>
    <p:sldId id="267" r:id="rId14"/>
    <p:sldId id="268" r:id="rId15"/>
    <p:sldId id="269" r:id="rId16"/>
    <p:sldId id="270" r:id="rId17"/>
    <p:sldId id="275" r:id="rId18"/>
    <p:sldId id="276" r:id="rId19"/>
    <p:sldId id="277" r:id="rId20"/>
    <p:sldId id="278" r:id="rId21"/>
    <p:sldId id="279" r:id="rId22"/>
    <p:sldId id="280" r:id="rId23"/>
    <p:sldId id="281" r:id="rId24"/>
    <p:sldId id="282" r:id="rId25"/>
    <p:sldId id="284" r:id="rId26"/>
    <p:sldId id="285" r:id="rId27"/>
    <p:sldId id="286" r:id="rId28"/>
    <p:sldId id="288" r:id="rId29"/>
    <p:sldId id="289" r:id="rId30"/>
    <p:sldId id="290" r:id="rId31"/>
    <p:sldId id="293" r:id="rId32"/>
    <p:sldId id="294" r:id="rId33"/>
    <p:sldId id="295" r:id="rId34"/>
    <p:sldId id="296" r:id="rId35"/>
    <p:sldId id="299" r:id="rId36"/>
    <p:sldId id="300" r:id="rId37"/>
    <p:sldId id="301" r:id="rId38"/>
    <p:sldId id="306" r:id="rId39"/>
    <p:sldId id="311" r:id="rId40"/>
    <p:sldId id="322" r:id="rId41"/>
    <p:sldId id="323" r:id="rId42"/>
    <p:sldId id="324" r:id="rId43"/>
    <p:sldId id="325" r:id="rId44"/>
    <p:sldId id="326" r:id="rId45"/>
    <p:sldId id="364" r:id="rId46"/>
    <p:sldId id="399" r:id="rId47"/>
    <p:sldId id="400" r:id="rId48"/>
    <p:sldId id="401" r:id="rId49"/>
    <p:sldId id="402" r:id="rId50"/>
    <p:sldId id="403" r:id="rId51"/>
    <p:sldId id="404" r:id="rId52"/>
    <p:sldId id="405" r:id="rId53"/>
    <p:sldId id="406" r:id="rId54"/>
    <p:sldId id="407" r:id="rId55"/>
    <p:sldId id="408" r:id="rId56"/>
    <p:sldId id="409" r:id="rId57"/>
    <p:sldId id="410" r:id="rId58"/>
    <p:sldId id="411" r:id="rId5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2" y="-61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61773C-CD1C-4DB6-BC8E-FE903C72DEA7}" type="datetimeFigureOut">
              <a:rPr lang="it-IT" smtClean="0"/>
              <a:t>15/05/2017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59698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1773C-CD1C-4DB6-BC8E-FE903C72DEA7}" type="datetimeFigureOut">
              <a:rPr lang="it-IT" smtClean="0"/>
              <a:t>15/05/2017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319069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1773C-CD1C-4DB6-BC8E-FE903C72DEA7}" type="datetimeFigureOut">
              <a:rPr lang="it-IT" smtClean="0"/>
              <a:t>15/05/2017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400735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61773C-CD1C-4DB6-BC8E-FE903C72DEA7}" type="datetimeFigureOut">
              <a:rPr lang="it-IT" smtClean="0"/>
              <a:t>15/05/2017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380489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A61773C-CD1C-4DB6-BC8E-FE903C72DEA7}" type="datetimeFigureOut">
              <a:rPr lang="it-IT" smtClean="0"/>
              <a:t>15/05/2017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32328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61773C-CD1C-4DB6-BC8E-FE903C72DEA7}" type="datetimeFigureOut">
              <a:rPr lang="it-IT" smtClean="0"/>
              <a:t>15/05/2017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68825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61773C-CD1C-4DB6-BC8E-FE903C72DEA7}" type="datetimeFigureOut">
              <a:rPr lang="it-IT" smtClean="0"/>
              <a:t>15/05/2017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254369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61773C-CD1C-4DB6-BC8E-FE903C72DEA7}" type="datetimeFigureOut">
              <a:rPr lang="it-IT" smtClean="0"/>
              <a:t>15/05/2017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39398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61773C-CD1C-4DB6-BC8E-FE903C72DEA7}" type="datetimeFigureOut">
              <a:rPr lang="it-IT" smtClean="0"/>
              <a:t>15/05/2017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149162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61773C-CD1C-4DB6-BC8E-FE903C72DEA7}" type="datetimeFigureOut">
              <a:rPr lang="it-IT" smtClean="0"/>
              <a:t>15/05/2017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198616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61773C-CD1C-4DB6-BC8E-FE903C72DEA7}" type="datetimeFigureOut">
              <a:rPr lang="it-IT" smtClean="0"/>
              <a:t>15/05/2017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A31AB-9B60-41C5-9AA3-8C8FD1AB4ABA}" type="slidenum">
              <a:rPr lang="it-IT" smtClean="0"/>
              <a:t>‹N›</a:t>
            </a:fld>
            <a:endParaRPr lang="it-IT"/>
          </a:p>
        </p:txBody>
      </p:sp>
    </p:spTree>
    <p:extLst>
      <p:ext uri="{BB962C8B-B14F-4D97-AF65-F5344CB8AC3E}">
        <p14:creationId xmlns:p14="http://schemas.microsoft.com/office/powerpoint/2010/main" val="262004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1773C-CD1C-4DB6-BC8E-FE903C72DEA7}" type="datetimeFigureOut">
              <a:rPr lang="it-IT" smtClean="0"/>
              <a:t>15/05/2017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31AB-9B60-41C5-9AA3-8C8FD1AB4ABA}" type="slidenum">
              <a:rPr lang="it-IT" smtClean="0"/>
              <a:t>‹N›</a:t>
            </a:fld>
            <a:endParaRPr lang="it-IT"/>
          </a:p>
        </p:txBody>
      </p:sp>
    </p:spTree>
    <p:extLst>
      <p:ext uri="{BB962C8B-B14F-4D97-AF65-F5344CB8AC3E}">
        <p14:creationId xmlns:p14="http://schemas.microsoft.com/office/powerpoint/2010/main" val="289469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6000" dirty="0" smtClean="0">
                <a:solidFill>
                  <a:srgbClr val="FF0000"/>
                </a:solidFill>
                <a:effectLst>
                  <a:outerShdw blurRad="38100" dist="38100" dir="2700000" algn="tl">
                    <a:srgbClr val="000000">
                      <a:alpha val="43137"/>
                    </a:srgbClr>
                  </a:outerShdw>
                </a:effectLst>
              </a:rPr>
              <a:t>OGM</a:t>
            </a:r>
            <a:endParaRPr lang="it-IT" sz="6000"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r>
              <a:rPr lang="it-IT" dirty="0" smtClean="0"/>
              <a:t>Organismi geneticamente modificati</a:t>
            </a:r>
            <a:endParaRPr lang="it-IT" dirty="0"/>
          </a:p>
        </p:txBody>
      </p:sp>
    </p:spTree>
    <p:extLst>
      <p:ext uri="{BB962C8B-B14F-4D97-AF65-F5344CB8AC3E}">
        <p14:creationId xmlns:p14="http://schemas.microsoft.com/office/powerpoint/2010/main" val="2357732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72816"/>
            <a:ext cx="7479530"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3443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Il tema degli OGM è ancora oggi fortemente dibattuto, non solo a livello nazionale, ma anche a livello internazionale e comunitario, anche a causa della frammentazione e pluralità dei centri decisionali coinvolti, del difficile bilanciamento tra le esigenze di tutela della sicurezza collettiva e la garanzia di diritti e libertà fondamentali costituzionalmente garantiti e l’incompletezza delle conoscenze scientifiche. </a:t>
            </a:r>
          </a:p>
        </p:txBody>
      </p:sp>
    </p:spTree>
    <p:extLst>
      <p:ext uri="{BB962C8B-B14F-4D97-AF65-F5344CB8AC3E}">
        <p14:creationId xmlns:p14="http://schemas.microsoft.com/office/powerpoint/2010/main" val="2130765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Numerosi vantaggi: protezione delle piante, ottimizzazione delle loro caratteristiche, in termini sia di aumento di resistenza a virus, erbicidi, parassiti o a disagi ambientali, quali la salinità o aridità, sia di incremento di proprietà nutrizionali e delle conservazione. </a:t>
            </a:r>
          </a:p>
        </p:txBody>
      </p:sp>
    </p:spTree>
    <p:extLst>
      <p:ext uri="{BB962C8B-B14F-4D97-AF65-F5344CB8AC3E}">
        <p14:creationId xmlns:p14="http://schemas.microsoft.com/office/powerpoint/2010/main" val="394942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Rischi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A fronte degli indiscutibili benefici che potrebbero derivare dal rilascio di OGM nell’ambiente, sono da valutare altresì i rischi.</a:t>
            </a:r>
          </a:p>
          <a:p>
            <a:pPr marL="0" indent="0">
              <a:buNone/>
            </a:pPr>
            <a:endParaRPr lang="it-IT" dirty="0"/>
          </a:p>
          <a:p>
            <a:pPr marL="0" indent="0">
              <a:buNone/>
            </a:pPr>
            <a:r>
              <a:rPr lang="it-IT" dirty="0" smtClean="0"/>
              <a:t>Tra i rischi maggiori vanno citati quelli derivanti dalla sicurezza del cibo, che potrebbe essere compromessa dall’introduzione di elementi tossici; inoltre, potrebbero ingenerarsi allergie e resistenze a farmaci in organismi patogeni. </a:t>
            </a:r>
          </a:p>
        </p:txBody>
      </p:sp>
    </p:spTree>
    <p:extLst>
      <p:ext uri="{BB962C8B-B14F-4D97-AF65-F5344CB8AC3E}">
        <p14:creationId xmlns:p14="http://schemas.microsoft.com/office/powerpoint/2010/main" val="3662818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Rischi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Anche l’ambiente potrebbe patire severe conseguenze dall’introduzione di OGM:</a:t>
            </a:r>
          </a:p>
          <a:p>
            <a:pPr marL="0" indent="0">
              <a:buNone/>
            </a:pPr>
            <a:endParaRPr lang="it-IT" dirty="0"/>
          </a:p>
          <a:p>
            <a:r>
              <a:rPr lang="it-IT" dirty="0" smtClean="0"/>
              <a:t>Problemi di persistenza del gene, dell’organismo transgenico o dei prodotti da esso derivanti;</a:t>
            </a:r>
          </a:p>
          <a:p>
            <a:r>
              <a:rPr lang="it-IT" dirty="0" smtClean="0"/>
              <a:t>Suscettibilità di organismi utili o non dannosi;</a:t>
            </a:r>
          </a:p>
          <a:p>
            <a:r>
              <a:rPr lang="it-IT" dirty="0" smtClean="0"/>
              <a:t>L’aumento dell’uso di sostanze chimiche in agricoltura;</a:t>
            </a:r>
          </a:p>
          <a:p>
            <a:r>
              <a:rPr lang="it-IT" dirty="0" smtClean="0"/>
              <a:t>L’imprevedibilità dell’espressione genica o della stabilità dell’organismo transgenico. </a:t>
            </a:r>
          </a:p>
        </p:txBody>
      </p:sp>
    </p:spTree>
    <p:extLst>
      <p:ext uri="{BB962C8B-B14F-4D97-AF65-F5344CB8AC3E}">
        <p14:creationId xmlns:p14="http://schemas.microsoft.com/office/powerpoint/2010/main" val="648335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Rischi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L’agricoltura si preannuncia anch’essa come uno dei settori a rischio OGM, in particolare per quanto riguarda ai pericoli generati: </a:t>
            </a:r>
          </a:p>
          <a:p>
            <a:r>
              <a:rPr lang="it-IT" dirty="0" smtClean="0"/>
              <a:t>Dall’induzione di resistenze e tolleranze di organismi nocivi;</a:t>
            </a:r>
          </a:p>
          <a:p>
            <a:r>
              <a:rPr lang="it-IT" dirty="0" smtClean="0"/>
              <a:t>Dalla selezione di organismi infestanti o «</a:t>
            </a:r>
            <a:r>
              <a:rPr lang="it-IT" dirty="0" err="1" smtClean="0"/>
              <a:t>superinfestanti</a:t>
            </a:r>
            <a:r>
              <a:rPr lang="it-IT" dirty="0" smtClean="0"/>
              <a:t>»;</a:t>
            </a:r>
          </a:p>
          <a:p>
            <a:r>
              <a:rPr lang="it-IT" dirty="0" smtClean="0"/>
              <a:t>Dall’alterazione del valore nutrizionale;</a:t>
            </a:r>
          </a:p>
          <a:p>
            <a:r>
              <a:rPr lang="it-IT" dirty="0" smtClean="0"/>
              <a:t>Dalla riduzione di varietà coltivate e perdita di biodiversità.</a:t>
            </a:r>
          </a:p>
        </p:txBody>
      </p:sp>
    </p:spTree>
    <p:extLst>
      <p:ext uri="{BB962C8B-B14F-4D97-AF65-F5344CB8AC3E}">
        <p14:creationId xmlns:p14="http://schemas.microsoft.com/office/powerpoint/2010/main" val="772776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Rischi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Non trascurabili sono anche i rischi derivanti dall’interazione con altri organismi, che potrebbero originare un trasferimento di geni, l’inquinamento della base genetica attraverso la dispersione di semi o polline, il trasferimento di geni a microrganismi (DNA </a:t>
            </a:r>
            <a:r>
              <a:rPr lang="it-IT" dirty="0" err="1" smtClean="0"/>
              <a:t>uptake</a:t>
            </a:r>
            <a:r>
              <a:rPr lang="it-IT" dirty="0" smtClean="0"/>
              <a:t>) e infine la generazione di nuovi virus per ricombinazione genetica. </a:t>
            </a:r>
          </a:p>
        </p:txBody>
      </p:sp>
    </p:spTree>
    <p:extLst>
      <p:ext uri="{BB962C8B-B14F-4D97-AF65-F5344CB8AC3E}">
        <p14:creationId xmlns:p14="http://schemas.microsoft.com/office/powerpoint/2010/main" val="354584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lnSpcReduction="10000"/>
          </a:bodyPr>
          <a:lstStyle/>
          <a:p>
            <a:pPr marL="0" indent="0">
              <a:buNone/>
            </a:pPr>
            <a:r>
              <a:rPr lang="it-IT" dirty="0" smtClean="0"/>
              <a:t>In molti paesi del mondo esiste un quadro normativo di riferimento che regola il settore degli OGM, per garantire la </a:t>
            </a:r>
            <a:r>
              <a:rPr lang="it-IT" dirty="0" err="1" smtClean="0"/>
              <a:t>biosicurezza</a:t>
            </a:r>
            <a:r>
              <a:rPr lang="it-IT" dirty="0" smtClean="0"/>
              <a:t>, ossia un utilizzo in rispetto dei necessari livelli di sicurezza ambientale, della salute umana e di quella animale. </a:t>
            </a:r>
          </a:p>
          <a:p>
            <a:pPr marL="0" indent="0">
              <a:buNone/>
            </a:pPr>
            <a:endParaRPr lang="it-IT" dirty="0"/>
          </a:p>
          <a:p>
            <a:pPr marL="0" indent="0">
              <a:buNone/>
            </a:pPr>
            <a:r>
              <a:rPr lang="it-IT" dirty="0" smtClean="0"/>
              <a:t>I principi legislativi di riferimento a livello internazionale in tema di </a:t>
            </a:r>
            <a:r>
              <a:rPr lang="it-IT" dirty="0" err="1" smtClean="0"/>
              <a:t>biosicurezza</a:t>
            </a:r>
            <a:r>
              <a:rPr lang="it-IT" dirty="0" smtClean="0"/>
              <a:t> sono contenuti all’interno del Protocollo di Cartagena. </a:t>
            </a:r>
          </a:p>
        </p:txBody>
      </p:sp>
    </p:spTree>
    <p:extLst>
      <p:ext uri="{BB962C8B-B14F-4D97-AF65-F5344CB8AC3E}">
        <p14:creationId xmlns:p14="http://schemas.microsoft.com/office/powerpoint/2010/main" val="1243855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Il Protocollo di Cartagena sulla </a:t>
            </a:r>
            <a:r>
              <a:rPr lang="it-IT" dirty="0" err="1" smtClean="0"/>
              <a:t>Biosicurezza</a:t>
            </a:r>
            <a:r>
              <a:rPr lang="it-IT" dirty="0" smtClean="0"/>
              <a:t>, detto anche </a:t>
            </a:r>
            <a:r>
              <a:rPr lang="it-IT" dirty="0" err="1" smtClean="0"/>
              <a:t>Biosafety</a:t>
            </a:r>
            <a:r>
              <a:rPr lang="it-IT" dirty="0" smtClean="0"/>
              <a:t> </a:t>
            </a:r>
            <a:r>
              <a:rPr lang="it-IT" dirty="0" err="1" smtClean="0"/>
              <a:t>Protocol</a:t>
            </a:r>
            <a:r>
              <a:rPr lang="it-IT" dirty="0" smtClean="0"/>
              <a:t>, è uno dei protocolli della convenzione sulla Diversità Biologica (CBD) adottata a Nairobi (Kenya) il 22 maggio 1992.</a:t>
            </a:r>
          </a:p>
          <a:p>
            <a:pPr marL="0" indent="0">
              <a:buNone/>
            </a:pPr>
            <a:endParaRPr lang="it-IT" dirty="0"/>
          </a:p>
          <a:p>
            <a:pPr marL="0" indent="0">
              <a:buNone/>
            </a:pPr>
            <a:r>
              <a:rPr lang="it-IT" dirty="0" smtClean="0"/>
              <a:t>Il Protocollo, che si rifà direttamente al principio di precauzione, ha come obiettivo la protezione della biodiversità dai rischi derivanti dal trasferimento, dalla manipolazione e dall’uso di organismi geneticamente modificati ottenuti dalle moderne tecniche di biotecnologia. </a:t>
            </a:r>
          </a:p>
        </p:txBody>
      </p:sp>
    </p:spTree>
    <p:extLst>
      <p:ext uri="{BB962C8B-B14F-4D97-AF65-F5344CB8AC3E}">
        <p14:creationId xmlns:p14="http://schemas.microsoft.com/office/powerpoint/2010/main" val="4210847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Nel testo del protocollo si riconosce la necessità di indagare a fondo i potenziali rischi associati agli organismi geneticamente modificati, ottenuti tramite le moderne tecnologie, al fine di garantire un elevato livello di protezione con particolare riferimento alla diversità biologica. </a:t>
            </a:r>
          </a:p>
          <a:p>
            <a:pPr marL="0" indent="0">
              <a:buNone/>
            </a:pPr>
            <a:endParaRPr lang="it-IT" dirty="0"/>
          </a:p>
          <a:p>
            <a:pPr marL="0" indent="0">
              <a:buNone/>
            </a:pPr>
            <a:r>
              <a:rPr lang="it-IT" dirty="0" smtClean="0"/>
              <a:t>Il protocollo assegna alle Parti della Convenzione il compito di assumere le necessarie misure legali, amministrative e politiche al fine di prevenire eventuali rischi.</a:t>
            </a:r>
          </a:p>
        </p:txBody>
      </p:sp>
    </p:spTree>
    <p:extLst>
      <p:ext uri="{BB962C8B-B14F-4D97-AF65-F5344CB8AC3E}">
        <p14:creationId xmlns:p14="http://schemas.microsoft.com/office/powerpoint/2010/main" val="2975585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Nozione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Gli OGM sono organismi viventi il cui patrimonio genetico è stato modificato stabilmente mediante l’inserzione di geni (porzioni di DNA) provenienti da altri organismi, allo scopo di sviluppare in essi nuove funzioni o far produrre sostanze nuove. </a:t>
            </a:r>
          </a:p>
          <a:p>
            <a:pPr marL="0" indent="0" algn="just">
              <a:buNone/>
            </a:pPr>
            <a:endParaRPr lang="it-IT" dirty="0"/>
          </a:p>
          <a:p>
            <a:pPr marL="0" indent="0" algn="just">
              <a:buNone/>
            </a:pPr>
            <a:r>
              <a:rPr lang="it-IT" dirty="0" smtClean="0"/>
              <a:t>«organismi, diversi da un essere umano, il cui patrimonio genetico è stato modificato in modo diverso da quanto si verifica in natura mediante l’accoppiamento e/o la ricombinazione genetica naturale» Direttiva 2001/18/CE</a:t>
            </a:r>
            <a:endParaRPr lang="it-IT" dirty="0"/>
          </a:p>
        </p:txBody>
      </p:sp>
    </p:spTree>
    <p:extLst>
      <p:ext uri="{BB962C8B-B14F-4D97-AF65-F5344CB8AC3E}">
        <p14:creationId xmlns:p14="http://schemas.microsoft.com/office/powerpoint/2010/main" val="3541549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a:bodyPr>
          <a:lstStyle/>
          <a:p>
            <a:pPr marL="0" indent="0">
              <a:buNone/>
            </a:pPr>
            <a:r>
              <a:rPr lang="it-IT" dirty="0" smtClean="0"/>
              <a:t>Le parti contraenti si impegnano inoltre a sviluppare protocolli e procedure per il: </a:t>
            </a:r>
          </a:p>
          <a:p>
            <a:r>
              <a:rPr lang="it-IT" dirty="0" smtClean="0"/>
              <a:t>Trasporto</a:t>
            </a:r>
          </a:p>
          <a:p>
            <a:r>
              <a:rPr lang="it-IT" dirty="0" smtClean="0"/>
              <a:t>Gestione </a:t>
            </a:r>
          </a:p>
          <a:p>
            <a:r>
              <a:rPr lang="it-IT" dirty="0" smtClean="0"/>
              <a:t>Uso </a:t>
            </a:r>
          </a:p>
          <a:p>
            <a:pPr lvl="1"/>
            <a:r>
              <a:rPr lang="it-IT" dirty="0" smtClean="0"/>
              <a:t>In sicurezza di qualsiasi organismo geneticamente modificato che possa avere effetti negativi sulla conservazione e sull’uso sostenibile della biodiversità. </a:t>
            </a:r>
            <a:endParaRPr lang="it-IT" dirty="0"/>
          </a:p>
          <a:p>
            <a:pPr marL="457200" lvl="1" indent="0">
              <a:buNone/>
            </a:pPr>
            <a:r>
              <a:rPr lang="it-IT" dirty="0" smtClean="0"/>
              <a:t>Il Protocollo entra </a:t>
            </a:r>
            <a:r>
              <a:rPr lang="it-IT" dirty="0"/>
              <a:t>nel 2003 ed è stato ratificato dall’Italia con la legge 15 gennaio 2004, n. 27</a:t>
            </a:r>
            <a:r>
              <a:rPr lang="it-IT" dirty="0" smtClean="0"/>
              <a:t>.</a:t>
            </a:r>
          </a:p>
        </p:txBody>
      </p:sp>
    </p:spTree>
    <p:extLst>
      <p:ext uri="{BB962C8B-B14F-4D97-AF65-F5344CB8AC3E}">
        <p14:creationId xmlns:p14="http://schemas.microsoft.com/office/powerpoint/2010/main" val="3938094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L’obiettivo del Protocollo di Cartagena è di </a:t>
            </a:r>
          </a:p>
          <a:p>
            <a:r>
              <a:rPr lang="it-IT" dirty="0" smtClean="0"/>
              <a:t>Contribuire ad assicurare un adeguato livello di protezione nel campo del trasporto, della manipolazione e dell’uso in sicurezza degli organismi geneticamente modificati derivanti dalle moderne biotecnologie i quali possano avere un effetto negativo sulla conservazione e sull’uso sostenibile della diversità biologica, tenendo in considerazione anche i rischi alla salute umana e focalizzandosi specificamente sui movimenti transfrontalieri. </a:t>
            </a:r>
          </a:p>
        </p:txBody>
      </p:sp>
    </p:spTree>
    <p:extLst>
      <p:ext uri="{BB962C8B-B14F-4D97-AF65-F5344CB8AC3E}">
        <p14:creationId xmlns:p14="http://schemas.microsoft.com/office/powerpoint/2010/main" val="3404733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a:buFontTx/>
              <a:buChar char="-"/>
            </a:pPr>
            <a:r>
              <a:rPr lang="it-IT" dirty="0" smtClean="0"/>
              <a:t>Strumento giuridico internazionale che contribuisce a regolamentare il trasporto internazionale di OGM. </a:t>
            </a:r>
          </a:p>
          <a:p>
            <a:pPr>
              <a:buFontTx/>
              <a:buChar char="-"/>
            </a:pPr>
            <a:endParaRPr lang="it-IT" dirty="0"/>
          </a:p>
          <a:p>
            <a:pPr marL="0" indent="0">
              <a:buNone/>
            </a:pPr>
            <a:r>
              <a:rPr lang="it-IT" dirty="0" smtClean="0"/>
              <a:t>- Non pone limiti alla sperimentazione, alla produzione o alla coltivazione di organismi geneticamente modificati, ma obbliga i paesi che volessero esportarne a ottemperare ad alcune procedure. </a:t>
            </a:r>
          </a:p>
        </p:txBody>
      </p:sp>
    </p:spTree>
    <p:extLst>
      <p:ext uri="{BB962C8B-B14F-4D97-AF65-F5344CB8AC3E}">
        <p14:creationId xmlns:p14="http://schemas.microsoft.com/office/powerpoint/2010/main" val="2010224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a:buFont typeface="Wingdings" pitchFamily="2" charset="2"/>
              <a:buChar char="Ø"/>
            </a:pPr>
            <a:r>
              <a:rPr lang="it-IT" dirty="0" smtClean="0"/>
              <a:t>Il paese esportatore deve, attraverso la Notifica scritta, informare il paese importatore dell’intenzione di trasferire uno o più specifici OGM.</a:t>
            </a:r>
          </a:p>
          <a:p>
            <a:pPr>
              <a:buFont typeface="Wingdings" pitchFamily="2" charset="2"/>
              <a:buChar char="Ø"/>
            </a:pPr>
            <a:r>
              <a:rPr lang="it-IT" dirty="0" smtClean="0"/>
              <a:t>Il paese importatore, a seconda della legislazione nazionale, può effettuare delle analisi scientifiche e valutare il grado di rischio che comporterebbe l’importazione di ciascun OGM (</a:t>
            </a:r>
            <a:r>
              <a:rPr lang="it-IT" dirty="0" err="1" smtClean="0"/>
              <a:t>risk</a:t>
            </a:r>
            <a:r>
              <a:rPr lang="it-IT" dirty="0" smtClean="0"/>
              <a:t> </a:t>
            </a:r>
            <a:r>
              <a:rPr lang="it-IT" dirty="0" err="1" smtClean="0"/>
              <a:t>assessment</a:t>
            </a:r>
            <a:r>
              <a:rPr lang="it-IT" dirty="0" smtClean="0"/>
              <a:t>).</a:t>
            </a:r>
          </a:p>
        </p:txBody>
      </p:sp>
    </p:spTree>
    <p:extLst>
      <p:ext uri="{BB962C8B-B14F-4D97-AF65-F5344CB8AC3E}">
        <p14:creationId xmlns:p14="http://schemas.microsoft.com/office/powerpoint/2010/main" val="3552335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lnSpcReduction="10000"/>
          </a:bodyPr>
          <a:lstStyle/>
          <a:p>
            <a:pPr>
              <a:buFont typeface="Wingdings" pitchFamily="2" charset="2"/>
              <a:buChar char="Ø"/>
            </a:pPr>
            <a:r>
              <a:rPr lang="it-IT" dirty="0" smtClean="0"/>
              <a:t>Sulla base di fondate prove scientifiche, il paese importatore può rifiutare l’importazione dell’OGM considerato a rischio, </a:t>
            </a:r>
          </a:p>
          <a:p>
            <a:pPr>
              <a:buFont typeface="Wingdings" pitchFamily="2" charset="2"/>
              <a:buChar char="Ø"/>
            </a:pPr>
            <a:endParaRPr lang="it-IT" dirty="0"/>
          </a:p>
          <a:p>
            <a:pPr>
              <a:buFont typeface="Wingdings" pitchFamily="2" charset="2"/>
              <a:buChar char="Ø"/>
            </a:pPr>
            <a:r>
              <a:rPr lang="it-IT" dirty="0" smtClean="0"/>
              <a:t>Il paese importatore può, sulla base di scelte politiche ed economiche intere al paese, prevedere di accettare un certo livello di rischio, possibilmente mettendo in atto alcune misure di mitigazione o di controllo (gestione del rischio). </a:t>
            </a:r>
          </a:p>
        </p:txBody>
      </p:sp>
    </p:spTree>
    <p:extLst>
      <p:ext uri="{BB962C8B-B14F-4D97-AF65-F5344CB8AC3E}">
        <p14:creationId xmlns:p14="http://schemas.microsoft.com/office/powerpoint/2010/main" val="831633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pPr marL="0" indent="0">
              <a:buNone/>
            </a:pPr>
            <a:r>
              <a:rPr lang="it-IT" dirty="0" smtClean="0"/>
              <a:t>I paesi produttori devono garantire un sistema di tracciabilità:</a:t>
            </a:r>
          </a:p>
          <a:p>
            <a:r>
              <a:rPr lang="it-IT" dirty="0"/>
              <a:t>	</a:t>
            </a:r>
            <a:r>
              <a:rPr lang="it-IT" dirty="0" smtClean="0"/>
              <a:t>devono garantire una catena di produzione, trasporto e distribuzione dei prodotti agroalimentari che assicuri l’assoluta certezza del materiale prodotto, trasportato e distribuito. </a:t>
            </a:r>
          </a:p>
          <a:p>
            <a:endParaRPr lang="it-IT" dirty="0"/>
          </a:p>
          <a:p>
            <a:r>
              <a:rPr lang="it-IT" dirty="0" smtClean="0"/>
              <a:t>Le autorità doganali dei paesi esportatori e importatori devono essere attrezzate per la gestione in sicurezza delle merci geneticamente modificate. </a:t>
            </a:r>
          </a:p>
        </p:txBody>
      </p:sp>
    </p:spTree>
    <p:extLst>
      <p:ext uri="{BB962C8B-B14F-4D97-AF65-F5344CB8AC3E}">
        <p14:creationId xmlns:p14="http://schemas.microsoft.com/office/powerpoint/2010/main" val="3062519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pPr marL="0" indent="0">
              <a:buNone/>
            </a:pPr>
            <a:r>
              <a:rPr lang="it-IT" dirty="0" smtClean="0"/>
              <a:t>Può capitare infatti che le merci debbano essere trattate in maniera particolare per evitare possibili contaminazioni su terreni esterni a quelli autorizzati per la coltivazione o sperimentazione specifica. </a:t>
            </a:r>
          </a:p>
          <a:p>
            <a:pPr marL="0" indent="0">
              <a:buNone/>
            </a:pPr>
            <a:endParaRPr lang="it-IT" dirty="0"/>
          </a:p>
          <a:p>
            <a:pPr marL="0" indent="0">
              <a:buNone/>
            </a:pPr>
            <a:r>
              <a:rPr lang="it-IT" dirty="0" smtClean="0"/>
              <a:t>L’Autorità Nazionale Competente dovrà creare e gestire un sito informativo su internet, chiamato clearing </a:t>
            </a:r>
            <a:r>
              <a:rPr lang="it-IT" dirty="0" err="1" smtClean="0"/>
              <a:t>house</a:t>
            </a:r>
            <a:r>
              <a:rPr lang="it-IT" dirty="0"/>
              <a:t> </a:t>
            </a:r>
            <a:r>
              <a:rPr lang="it-IT" dirty="0" smtClean="0"/>
              <a:t>sulla </a:t>
            </a:r>
            <a:r>
              <a:rPr lang="it-IT" dirty="0" err="1" smtClean="0"/>
              <a:t>biosicurezza</a:t>
            </a:r>
            <a:r>
              <a:rPr lang="it-IT" dirty="0" smtClean="0"/>
              <a:t> in cui una serie di informazioni dovranno essere a disposizione dei cittadini e delle industrie che volessero esportare prodotti geneticamente modificate verso quel paese. </a:t>
            </a:r>
          </a:p>
        </p:txBody>
      </p:sp>
    </p:spTree>
    <p:extLst>
      <p:ext uri="{BB962C8B-B14F-4D97-AF65-F5344CB8AC3E}">
        <p14:creationId xmlns:p14="http://schemas.microsoft.com/office/powerpoint/2010/main" val="3215643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Il Protocollo di Cartagena pone una particolare enfasi allo scambio di informazioni e richiede di creare un meccanismo specifico di Clearing House, detto appunto </a:t>
            </a:r>
            <a:r>
              <a:rPr lang="it-IT" dirty="0" err="1" smtClean="0"/>
              <a:t>Biosafety</a:t>
            </a:r>
            <a:r>
              <a:rPr lang="it-IT" dirty="0" smtClean="0"/>
              <a:t> Clearing House.</a:t>
            </a:r>
          </a:p>
          <a:p>
            <a:pPr marL="0" indent="0">
              <a:buNone/>
            </a:pPr>
            <a:endParaRPr lang="it-IT" dirty="0"/>
          </a:p>
          <a:p>
            <a:pPr marL="0" indent="0">
              <a:buNone/>
            </a:pPr>
            <a:r>
              <a:rPr lang="it-IT" dirty="0" smtClean="0"/>
              <a:t>Questo meccanismo di scambio di informazioni prevede che ogni parte del Protocollo pubblichi sul sito </a:t>
            </a:r>
            <a:r>
              <a:rPr lang="it-IT" dirty="0" err="1" smtClean="0"/>
              <a:t>Biosafety</a:t>
            </a:r>
            <a:r>
              <a:rPr lang="it-IT" dirty="0" smtClean="0"/>
              <a:t> Clearing House la legislazione nazionale che regolamenta il trasporto di OGM, le eventuali autorizzazioni date o negate, la lista degli OGM autorizzati nel paese ecc. </a:t>
            </a:r>
          </a:p>
        </p:txBody>
      </p:sp>
    </p:spTree>
    <p:extLst>
      <p:ext uri="{BB962C8B-B14F-4D97-AF65-F5344CB8AC3E}">
        <p14:creationId xmlns:p14="http://schemas.microsoft.com/office/powerpoint/2010/main" val="3560561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a:t>La </a:t>
            </a:r>
            <a:r>
              <a:rPr lang="it-IT" dirty="0" err="1" smtClean="0"/>
              <a:t>Biosafety</a:t>
            </a:r>
            <a:r>
              <a:rPr lang="it-IT" dirty="0" smtClean="0"/>
              <a:t> </a:t>
            </a:r>
            <a:r>
              <a:rPr lang="it-IT" dirty="0" err="1" smtClean="0"/>
              <a:t>Cleaning</a:t>
            </a:r>
            <a:r>
              <a:rPr lang="it-IT" dirty="0" smtClean="0"/>
              <a:t> House </a:t>
            </a:r>
            <a:r>
              <a:rPr lang="it-IT" dirty="0"/>
              <a:t>italiana è realizzata e gestita dal Ministero dell’Ambiente e della Tutela del Territorio e del Mare in collaborazione con l’Unità </a:t>
            </a:r>
            <a:r>
              <a:rPr lang="it-IT" dirty="0" err="1"/>
              <a:t>Biosicurezza</a:t>
            </a:r>
            <a:r>
              <a:rPr lang="it-IT" dirty="0"/>
              <a:t> del Centro Internazionale per l’Ingegneria Genetica e la Biotecnologia (ICGEB</a:t>
            </a:r>
            <a:r>
              <a:rPr lang="it-IT" dirty="0" smtClean="0"/>
              <a:t>). </a:t>
            </a:r>
            <a:endParaRPr lang="it-IT" dirty="0"/>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3444647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257800"/>
          </a:xfrm>
        </p:spPr>
        <p:txBody>
          <a:bodyPr>
            <a:normAutofit fontScale="77500" lnSpcReduction="20000"/>
          </a:bodyPr>
          <a:lstStyle/>
          <a:p>
            <a:pPr marL="0" indent="0">
              <a:buNone/>
            </a:pPr>
            <a:r>
              <a:rPr lang="it-IT" dirty="0" smtClean="0"/>
              <a:t>L’ente per la </a:t>
            </a:r>
            <a:r>
              <a:rPr lang="it-IT" dirty="0" err="1" smtClean="0"/>
              <a:t>Biosafety</a:t>
            </a:r>
            <a:r>
              <a:rPr lang="it-IT" dirty="0" smtClean="0"/>
              <a:t> Clearing </a:t>
            </a:r>
            <a:r>
              <a:rPr lang="it-IT" dirty="0" err="1" smtClean="0"/>
              <a:t>house</a:t>
            </a:r>
            <a:r>
              <a:rPr lang="it-IT" dirty="0" smtClean="0"/>
              <a:t> pubblica le «notifiche», </a:t>
            </a:r>
            <a:r>
              <a:rPr lang="it-IT" dirty="0" err="1" smtClean="0"/>
              <a:t>ossie</a:t>
            </a:r>
            <a:r>
              <a:rPr lang="it-IT" dirty="0" smtClean="0"/>
              <a:t> le richieste delle industrie che vogliono esportare prodotti OGM verso l’Italia o verso Stati Membri dell’Unione Europea.</a:t>
            </a:r>
          </a:p>
          <a:p>
            <a:pPr marL="0" indent="0">
              <a:buNone/>
            </a:pPr>
            <a:endParaRPr lang="it-IT" dirty="0"/>
          </a:p>
          <a:p>
            <a:pPr marL="0" indent="0">
              <a:buNone/>
            </a:pPr>
            <a:r>
              <a:rPr lang="it-IT" dirty="0" smtClean="0"/>
              <a:t>Le notifiche sono a disposizione di tutti i cittadini i quali possono, entro 30 giorni dalla pubblicazione, mandare i propri commenti all’Autorità Nazionale competente in materia di OGM, presso il Ministero dell’Ambiente. </a:t>
            </a:r>
          </a:p>
          <a:p>
            <a:pPr marL="0" indent="0">
              <a:buNone/>
            </a:pPr>
            <a:endParaRPr lang="it-IT" dirty="0"/>
          </a:p>
          <a:p>
            <a:pPr marL="0" indent="0">
              <a:buNone/>
            </a:pPr>
            <a:r>
              <a:rPr lang="it-IT" dirty="0" smtClean="0"/>
              <a:t>L’Autorità nazionale competente coordina i lavori della Commissione Interministeriale di Valutazione che, anche prendendo visione dei commenti ricevuti dai cittadini attraverso il processo di consultazione pubblica, pubblica una decisione riguardo alla concessione di autorizzazione. </a:t>
            </a:r>
            <a:endParaRPr lang="it-IT" dirty="0"/>
          </a:p>
          <a:p>
            <a:pPr marL="0" indent="0">
              <a:buNone/>
            </a:pPr>
            <a:endParaRPr lang="it-IT" dirty="0" smtClean="0"/>
          </a:p>
        </p:txBody>
      </p:sp>
    </p:spTree>
    <p:extLst>
      <p:ext uri="{BB962C8B-B14F-4D97-AF65-F5344CB8AC3E}">
        <p14:creationId xmlns:p14="http://schemas.microsoft.com/office/powerpoint/2010/main" val="1772809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Nozione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Le modificazioni del patrimonio genetico di un organismo (animale, vegetale o microrganismo) avviene grazie all’utilizzo delle tecniche biotecnologiche che comprendono tecniche della biologia molecolare e dell’ingegneria genetica. </a:t>
            </a:r>
          </a:p>
          <a:p>
            <a:pPr marL="0" indent="0" algn="just">
              <a:buNone/>
            </a:pPr>
            <a:endParaRPr lang="it-IT" dirty="0"/>
          </a:p>
          <a:p>
            <a:pPr marL="0" indent="0" algn="just">
              <a:buNone/>
            </a:pPr>
            <a:r>
              <a:rPr lang="it-IT" dirty="0" smtClean="0"/>
              <a:t>Con l’ingegneria genetica l’uomo si pone lo stesso obiettivo cui tendeva  con le tecniche tradizionali, ma interviene su piante e animali introducendo caratteristiche nuove in modo preciso, veloce e mirato. </a:t>
            </a:r>
            <a:endParaRPr lang="it-IT" dirty="0"/>
          </a:p>
        </p:txBody>
      </p:sp>
    </p:spTree>
    <p:extLst>
      <p:ext uri="{BB962C8B-B14F-4D97-AF65-F5344CB8AC3E}">
        <p14:creationId xmlns:p14="http://schemas.microsoft.com/office/powerpoint/2010/main" val="527043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Il Protocollo di Cartagena</a:t>
            </a:r>
            <a:endParaRPr lang="it-IT" dirty="0">
              <a:solidFill>
                <a:srgbClr val="FF0000"/>
              </a:solidFill>
              <a:effectLst>
                <a:outerShdw blurRad="38100" dist="38100" dir="2700000" algn="tl">
                  <a:srgbClr val="000000">
                    <a:alpha val="43137"/>
                  </a:srgbClr>
                </a:outerShdw>
              </a:effectLst>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476672"/>
            <a:ext cx="8280920" cy="5649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434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La prima direttiva europea diretta a uniformare l’approccio degli Stati Membri riguardo agli organismi geneticamente modificati risale al 1990: Direttiva 90/220</a:t>
            </a:r>
          </a:p>
          <a:p>
            <a:pPr marL="0" indent="0">
              <a:buNone/>
            </a:pPr>
            <a:endParaRPr lang="it-IT" dirty="0"/>
          </a:p>
          <a:p>
            <a:pPr marL="0" indent="0">
              <a:buNone/>
            </a:pPr>
            <a:r>
              <a:rPr lang="it-IT" dirty="0" smtClean="0"/>
              <a:t>La direttiva 90/220 è stata recepita in Italia con il </a:t>
            </a:r>
            <a:r>
              <a:rPr lang="it-IT" dirty="0" err="1" smtClean="0"/>
              <a:t>D.Lgs</a:t>
            </a:r>
            <a:r>
              <a:rPr lang="it-IT" dirty="0" smtClean="0"/>
              <a:t> 92 del 1990. </a:t>
            </a:r>
          </a:p>
        </p:txBody>
      </p:sp>
    </p:spTree>
    <p:extLst>
      <p:ext uri="{BB962C8B-B14F-4D97-AF65-F5344CB8AC3E}">
        <p14:creationId xmlns:p14="http://schemas.microsoft.com/office/powerpoint/2010/main" val="475389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85000" lnSpcReduction="20000"/>
          </a:bodyPr>
          <a:lstStyle/>
          <a:p>
            <a:pPr marL="0" indent="0">
              <a:buNone/>
            </a:pPr>
            <a:r>
              <a:rPr lang="it-IT" dirty="0" smtClean="0"/>
              <a:t>La direttiva 90/220 del Consiglio sull’emissione deliberata nell’ambiente di organismi geneticamente modificati rappresenta il primo provvedimento comunitario che disciplina la materia degli OGM. </a:t>
            </a:r>
          </a:p>
          <a:p>
            <a:pPr marL="0" indent="0">
              <a:buNone/>
            </a:pPr>
            <a:endParaRPr lang="it-IT" dirty="0"/>
          </a:p>
          <a:p>
            <a:pPr marL="0" indent="0">
              <a:buNone/>
            </a:pPr>
            <a:r>
              <a:rPr lang="it-IT" dirty="0" smtClean="0"/>
              <a:t>La direttiva si basa sull’assunto che il rilascio in ambiente di un organismo con caratteristiche non presenti in natura, aumenti l’incertezza sul comportamento di tale organismo e sui suoi possibili effetti per l’ambiente. </a:t>
            </a:r>
          </a:p>
          <a:p>
            <a:pPr marL="0" indent="0">
              <a:buNone/>
            </a:pPr>
            <a:endParaRPr lang="it-IT" dirty="0"/>
          </a:p>
          <a:p>
            <a:pPr marL="0" indent="0">
              <a:buNone/>
            </a:pPr>
            <a:r>
              <a:rPr lang="it-IT" dirty="0" smtClean="0"/>
              <a:t>Per tale motivo si richiede una valutazione preventiva di rischio prima di ogni rilascio ambientale di OGM e si dispone che nessun rilascio possa essere effettuato senza l’assenso preventivo di un’autorità competente. </a:t>
            </a:r>
          </a:p>
        </p:txBody>
      </p:sp>
    </p:spTree>
    <p:extLst>
      <p:ext uri="{BB962C8B-B14F-4D97-AF65-F5344CB8AC3E}">
        <p14:creationId xmlns:p14="http://schemas.microsoft.com/office/powerpoint/2010/main" val="2707287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92500" lnSpcReduction="20000"/>
          </a:bodyPr>
          <a:lstStyle/>
          <a:p>
            <a:pPr marL="0" indent="0">
              <a:buNone/>
            </a:pPr>
            <a:r>
              <a:rPr lang="it-IT" dirty="0" smtClean="0"/>
              <a:t>Art. 16 Direttiva 90/220</a:t>
            </a:r>
          </a:p>
          <a:p>
            <a:pPr marL="0" indent="0">
              <a:buNone/>
            </a:pPr>
            <a:endParaRPr lang="it-IT" dirty="0"/>
          </a:p>
          <a:p>
            <a:pPr marL="514350" indent="-514350">
              <a:buAutoNum type="arabicPeriod"/>
            </a:pPr>
            <a:r>
              <a:rPr lang="it-IT" dirty="0" smtClean="0"/>
              <a:t>Se uno stato membro ha un motivo di ritenere che un prodotto che è stato opportunamente notificato e ha ricevuto il consenso scritto ai sensi della presente direttiva, costituisce un rischio per la salute umana o per l’ambiente, esso può limitarne o proibirne provvisoriamente l’uso e/o la vendita sul proprio territorio. Esse informa immediatamente la commissione e gli altri Stati membri di tale decisione e ne indica i motivi. </a:t>
            </a:r>
          </a:p>
          <a:p>
            <a:pPr marL="514350" indent="-514350">
              <a:buAutoNum type="arabicPeriod"/>
            </a:pPr>
            <a:r>
              <a:rPr lang="it-IT" dirty="0" smtClean="0"/>
              <a:t> una decisione è presa in merito entro tre mesi.</a:t>
            </a:r>
            <a:endParaRPr lang="it-IT" dirty="0"/>
          </a:p>
        </p:txBody>
      </p:sp>
    </p:spTree>
    <p:extLst>
      <p:ext uri="{BB962C8B-B14F-4D97-AF65-F5344CB8AC3E}">
        <p14:creationId xmlns:p14="http://schemas.microsoft.com/office/powerpoint/2010/main" val="3080595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a:bodyPr>
          <a:lstStyle/>
          <a:p>
            <a:pPr marL="0" indent="0">
              <a:buNone/>
            </a:pPr>
            <a:r>
              <a:rPr lang="it-IT" dirty="0" smtClean="0"/>
              <a:t>Secondo tale direttiva sono stati autorizzati al rilascio deliberato nell’ambiente, per scopi sperimentali o non, 17 organismi diversi, tra cui 14 piante (ad esempio, diverse qualità di mais e soia) e due vaccini (quello per la rabbia e un altro sempre ad uso veterinario). </a:t>
            </a:r>
            <a:endParaRPr lang="it-IT" dirty="0"/>
          </a:p>
        </p:txBody>
      </p:sp>
    </p:spTree>
    <p:extLst>
      <p:ext uri="{BB962C8B-B14F-4D97-AF65-F5344CB8AC3E}">
        <p14:creationId xmlns:p14="http://schemas.microsoft.com/office/powerpoint/2010/main" val="113921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85000" lnSpcReduction="10000"/>
          </a:bodyPr>
          <a:lstStyle/>
          <a:p>
            <a:pPr marL="0" indent="0">
              <a:buNone/>
            </a:pPr>
            <a:r>
              <a:rPr lang="it-IT" dirty="0" smtClean="0"/>
              <a:t>Dal 1990 al 1997 la mobilitazione degli attivisti anti-OGM ha fatto sì che il dibattito sugli OGM entrasse nelle agende politiche degli Stati Membri. </a:t>
            </a:r>
          </a:p>
          <a:p>
            <a:pPr marL="0" indent="0">
              <a:buNone/>
            </a:pPr>
            <a:endParaRPr lang="it-IT" dirty="0"/>
          </a:p>
          <a:p>
            <a:pPr marL="0" indent="0">
              <a:buNone/>
            </a:pPr>
            <a:r>
              <a:rPr lang="it-IT" dirty="0" smtClean="0"/>
              <a:t>Nel 1997 diversi Stati Membri hanno iniziato a rifiutare l’autorizzazione all’uso di OGM nei propri territori appellandosi alla cd Clausola di Salvaguardia, e nel 1998 diversi Stati, guidati dalla Francia, hanno votato per un blocco delle autorizzazioni OGM a livello europeo </a:t>
            </a:r>
            <a:r>
              <a:rPr lang="it-IT" dirty="0" err="1" smtClean="0"/>
              <a:t>finchè</a:t>
            </a:r>
            <a:r>
              <a:rPr lang="it-IT" dirty="0" smtClean="0"/>
              <a:t> non fosse garantito il diritto di scelta dei cittadini attraverso appropriate norme di etichettatura e una revisione della normativa alla luce del principio di precauzione. </a:t>
            </a:r>
            <a:endParaRPr lang="it-IT" dirty="0"/>
          </a:p>
        </p:txBody>
      </p:sp>
    </p:spTree>
    <p:extLst>
      <p:ext uri="{BB962C8B-B14F-4D97-AF65-F5344CB8AC3E}">
        <p14:creationId xmlns:p14="http://schemas.microsoft.com/office/powerpoint/2010/main" val="6859245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70000" lnSpcReduction="20000"/>
          </a:bodyPr>
          <a:lstStyle/>
          <a:p>
            <a:pPr marL="0" indent="0">
              <a:buNone/>
            </a:pPr>
            <a:r>
              <a:rPr lang="it-IT" dirty="0" smtClean="0"/>
              <a:t>Come conseguenza dal 1998 al 2003 nessun nuovo OGM  è stato autorizzato in Europa.</a:t>
            </a:r>
          </a:p>
          <a:p>
            <a:pPr marL="0" indent="0">
              <a:buNone/>
            </a:pPr>
            <a:endParaRPr lang="it-IT" dirty="0"/>
          </a:p>
          <a:p>
            <a:pPr marL="0" indent="0">
              <a:buNone/>
            </a:pPr>
            <a:r>
              <a:rPr lang="it-IT" dirty="0" smtClean="0"/>
              <a:t>Gli Stati Uniti, in quanto maggiori produttori di OGM, e le multinazionali </a:t>
            </a:r>
            <a:r>
              <a:rPr lang="it-IT" dirty="0" err="1" smtClean="0"/>
              <a:t>agrobiotecnologiche</a:t>
            </a:r>
            <a:r>
              <a:rPr lang="it-IT" dirty="0" smtClean="0"/>
              <a:t>, si sono opposti fortemente a questa moratoria denunciando il mancato rispetto degli accordi sul commercio internazionale, regolati dall’Organizzazione Mondiale della Commercio, basati sul principio che solo pericoli per la salute, scientificamente provati, possono costituire una barriera all’importazione. </a:t>
            </a:r>
          </a:p>
          <a:p>
            <a:pPr marL="0" indent="0">
              <a:buNone/>
            </a:pPr>
            <a:endParaRPr lang="it-IT" dirty="0"/>
          </a:p>
          <a:p>
            <a:pPr marL="0" indent="0">
              <a:buNone/>
            </a:pPr>
            <a:r>
              <a:rPr lang="it-IT" sz="4000" dirty="0" smtClean="0"/>
              <a:t>Un’azione formale presso l’OMC è stata presentata da Stati Uniti, Canada e Argentina nel maggio 2003, proprio sulla base del fatto che la moratoria europea non era sostenuta da nessuna evidenza scientifica di rischio per la salute umana, animale o dell’ambiente. </a:t>
            </a:r>
            <a:endParaRPr lang="it-IT" sz="4000" dirty="0"/>
          </a:p>
        </p:txBody>
      </p:sp>
    </p:spTree>
    <p:extLst>
      <p:ext uri="{BB962C8B-B14F-4D97-AF65-F5344CB8AC3E}">
        <p14:creationId xmlns:p14="http://schemas.microsoft.com/office/powerpoint/2010/main" val="1199754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a:bodyPr>
          <a:lstStyle/>
          <a:p>
            <a:pPr marL="0" indent="0">
              <a:buNone/>
            </a:pPr>
            <a:r>
              <a:rPr lang="it-IT" dirty="0" smtClean="0"/>
              <a:t>Al fine di superare questa situazione, l’Europa ha intrapreso la riscrittura del panorama normativo di riferimento.</a:t>
            </a:r>
          </a:p>
          <a:p>
            <a:pPr marL="0" indent="0">
              <a:buNone/>
            </a:pPr>
            <a:endParaRPr lang="it-IT" sz="4000" dirty="0"/>
          </a:p>
          <a:p>
            <a:pPr marL="0" indent="0">
              <a:buNone/>
            </a:pPr>
            <a:r>
              <a:rPr lang="it-IT" dirty="0" smtClean="0"/>
              <a:t>Il nuovo contesto normativo, basato sul principio di precauzione, è oggi composto dalla Direttiva 2001/18/CE, due regolamenti (1829 e 1830/2003/CE) e la raccomandazione 556/2003. </a:t>
            </a:r>
            <a:endParaRPr lang="it-IT" dirty="0"/>
          </a:p>
        </p:txBody>
      </p:sp>
    </p:spTree>
    <p:extLst>
      <p:ext uri="{BB962C8B-B14F-4D97-AF65-F5344CB8AC3E}">
        <p14:creationId xmlns:p14="http://schemas.microsoft.com/office/powerpoint/2010/main" val="742224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92500" lnSpcReduction="20000"/>
          </a:bodyPr>
          <a:lstStyle/>
          <a:p>
            <a:pPr marL="0" indent="0">
              <a:buNone/>
            </a:pPr>
            <a:r>
              <a:rPr lang="it-IT" dirty="0" smtClean="0"/>
              <a:t>Direttiva 2001/18: sostituisce la precedente direttiva 90/220, ridefinisce le regole per l’autorizzazione al rilascio nell’ambiente di nuovi OGM;</a:t>
            </a:r>
          </a:p>
          <a:p>
            <a:pPr marL="0" indent="0">
              <a:buNone/>
            </a:pPr>
            <a:endParaRPr lang="it-IT" dirty="0"/>
          </a:p>
          <a:p>
            <a:pPr marL="0" indent="0">
              <a:buNone/>
            </a:pPr>
            <a:r>
              <a:rPr lang="it-IT" dirty="0" smtClean="0"/>
              <a:t>Regolamenti 1829 e 1830/2003, che regolano l’autorizzazione e l’etichettatura/tracciabilità degli alimenti e dei mangimi costituiti o derivati da OGM.</a:t>
            </a:r>
          </a:p>
          <a:p>
            <a:pPr marL="0" indent="0">
              <a:buNone/>
            </a:pPr>
            <a:endParaRPr lang="it-IT" dirty="0"/>
          </a:p>
          <a:p>
            <a:pPr marL="0" indent="0">
              <a:buNone/>
            </a:pPr>
            <a:r>
              <a:rPr lang="it-IT" dirty="0" smtClean="0"/>
              <a:t>Raccomandazione 556/2003, che indica le linee guida sulla coesistenza tra colture OGM e convenzionali, cui le norme nazionali e regionali dovrebbero allinearsi. </a:t>
            </a:r>
            <a:endParaRPr lang="it-IT" dirty="0"/>
          </a:p>
        </p:txBody>
      </p:sp>
    </p:spTree>
    <p:extLst>
      <p:ext uri="{BB962C8B-B14F-4D97-AF65-F5344CB8AC3E}">
        <p14:creationId xmlns:p14="http://schemas.microsoft.com/office/powerpoint/2010/main" val="27509000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70000" lnSpcReduction="20000"/>
          </a:bodyPr>
          <a:lstStyle/>
          <a:p>
            <a:pPr marL="0" indent="0">
              <a:buNone/>
            </a:pPr>
            <a:r>
              <a:rPr lang="it-IT" dirty="0" smtClean="0"/>
              <a:t>Direttiva 2001/18/CE: disciplina il rilascio deliberato di OGM nell’ambiente.</a:t>
            </a:r>
          </a:p>
          <a:p>
            <a:pPr marL="0" indent="0">
              <a:buNone/>
            </a:pPr>
            <a:r>
              <a:rPr lang="it-IT" dirty="0" smtClean="0"/>
              <a:t>Stabilisce </a:t>
            </a:r>
            <a:r>
              <a:rPr lang="it-IT" dirty="0"/>
              <a:t>una metodologia comune tra tutti gli Stati membri dell'Unione europea per:</a:t>
            </a:r>
          </a:p>
          <a:p>
            <a:pPr marL="0" indent="0">
              <a:buNone/>
            </a:pPr>
            <a:endParaRPr lang="it-IT" dirty="0"/>
          </a:p>
          <a:p>
            <a:pPr marL="0" indent="0">
              <a:buNone/>
            </a:pPr>
            <a:r>
              <a:rPr lang="it-IT" dirty="0"/>
              <a:t>■ effettuare la valutazione del rischio sulla base di argomentazioni scientifiche comuni e rilevanti;</a:t>
            </a:r>
          </a:p>
          <a:p>
            <a:pPr marL="0" indent="0">
              <a:buNone/>
            </a:pPr>
            <a:endParaRPr lang="it-IT" dirty="0"/>
          </a:p>
          <a:p>
            <a:pPr marL="0" indent="0">
              <a:buNone/>
            </a:pPr>
            <a:r>
              <a:rPr lang="it-IT" dirty="0"/>
              <a:t>■ migliorare la gestione di tutti i possibili rischi (diretti e indiretti, immediati e differiti) per l'ambiente e la salute umana e animale;</a:t>
            </a:r>
          </a:p>
          <a:p>
            <a:pPr marL="0" indent="0">
              <a:buNone/>
            </a:pPr>
            <a:endParaRPr lang="it-IT" dirty="0"/>
          </a:p>
          <a:p>
            <a:pPr marL="0" indent="0">
              <a:buNone/>
            </a:pPr>
            <a:r>
              <a:rPr lang="it-IT" dirty="0"/>
              <a:t>■ regolamentare l'attività di monitoraggio successivamente all'emissione nell'ambiente o all'immissione sul mercato di OGM come tali o contenuti in prodotti e indica criteri comuni circa le modalità per effettuarlo e le regole per la tracciabilità;</a:t>
            </a:r>
          </a:p>
          <a:p>
            <a:pPr marL="0" indent="0">
              <a:buNone/>
            </a:pPr>
            <a:endParaRPr lang="it-IT" dirty="0"/>
          </a:p>
          <a:p>
            <a:pPr marL="0" indent="0">
              <a:buNone/>
            </a:pPr>
            <a:r>
              <a:rPr lang="it-IT" dirty="0"/>
              <a:t>■ promuovere l'informazione e la consultazione del pubblico.</a:t>
            </a:r>
          </a:p>
        </p:txBody>
      </p:sp>
    </p:spTree>
    <p:extLst>
      <p:ext uri="{BB962C8B-B14F-4D97-AF65-F5344CB8AC3E}">
        <p14:creationId xmlns:p14="http://schemas.microsoft.com/office/powerpoint/2010/main" val="1963323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85000" lnSpcReduction="10000"/>
          </a:bodyPr>
          <a:lstStyle/>
          <a:p>
            <a:pPr marL="0" indent="0" algn="just">
              <a:buNone/>
            </a:pPr>
            <a:r>
              <a:rPr lang="it-IT" dirty="0" smtClean="0"/>
              <a:t>Il primo OGM moderno fu ottenuto nel 1972 da Stanley Cohen (Stanford </a:t>
            </a:r>
            <a:r>
              <a:rPr lang="it-IT" dirty="0" err="1" smtClean="0"/>
              <a:t>University</a:t>
            </a:r>
            <a:r>
              <a:rPr lang="it-IT" dirty="0" smtClean="0"/>
              <a:t> School of Medicine) e Herbert </a:t>
            </a:r>
            <a:r>
              <a:rPr lang="it-IT" dirty="0" err="1" smtClean="0"/>
              <a:t>Boyer</a:t>
            </a:r>
            <a:r>
              <a:rPr lang="it-IT" dirty="0" smtClean="0"/>
              <a:t> (</a:t>
            </a:r>
            <a:r>
              <a:rPr lang="it-IT" dirty="0" err="1" smtClean="0"/>
              <a:t>University</a:t>
            </a:r>
            <a:r>
              <a:rPr lang="it-IT" dirty="0" smtClean="0"/>
              <a:t> of California, San Francisco). </a:t>
            </a:r>
          </a:p>
          <a:p>
            <a:pPr marL="0" indent="0" algn="just">
              <a:buNone/>
            </a:pPr>
            <a:endParaRPr lang="it-IT" dirty="0"/>
          </a:p>
          <a:p>
            <a:pPr marL="0" indent="0" algn="just">
              <a:buNone/>
            </a:pPr>
            <a:r>
              <a:rPr lang="it-IT" dirty="0" smtClean="0"/>
              <a:t>I due ricercatori, grazie all’uso combinato delle nuove tecniche di biologia molecolare che si stavano sviluppando in diversi laboratori, riuscirono a clonare un gene di rana all’interno del batterio Escherichia coli, dimostrando che era possibile trasferire materiale genetico da un organismo a un altro abbattendo di fatto le barriere specie-specifiche.</a:t>
            </a:r>
            <a:endParaRPr lang="it-IT" dirty="0"/>
          </a:p>
        </p:txBody>
      </p:sp>
    </p:spTree>
    <p:extLst>
      <p:ext uri="{BB962C8B-B14F-4D97-AF65-F5344CB8AC3E}">
        <p14:creationId xmlns:p14="http://schemas.microsoft.com/office/powerpoint/2010/main" val="18728171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70000" lnSpcReduction="20000"/>
          </a:bodyPr>
          <a:lstStyle/>
          <a:p>
            <a:pPr marL="0" indent="0">
              <a:buNone/>
            </a:pPr>
            <a:r>
              <a:rPr lang="it-IT" dirty="0" smtClean="0"/>
              <a:t>Regolamento 1829/2003:</a:t>
            </a:r>
          </a:p>
          <a:p>
            <a:pPr marL="0" indent="0">
              <a:buNone/>
            </a:pPr>
            <a:endParaRPr lang="it-IT" dirty="0"/>
          </a:p>
          <a:p>
            <a:pPr marL="0" indent="0">
              <a:buNone/>
            </a:pPr>
            <a:r>
              <a:rPr lang="it-IT" dirty="0" smtClean="0"/>
              <a:t>Definisce la procedura comunitaria per l’autorizzazione di piante geneticamente modificate destinate all’uso dell’alimentazione umana o animale. </a:t>
            </a:r>
          </a:p>
          <a:p>
            <a:pPr marL="0" indent="0">
              <a:buNone/>
            </a:pPr>
            <a:endParaRPr lang="it-IT" dirty="0"/>
          </a:p>
          <a:p>
            <a:pPr marL="0" indent="0">
              <a:buNone/>
            </a:pPr>
            <a:r>
              <a:rPr lang="it-IT" dirty="0" smtClean="0"/>
              <a:t>Le aziende che hanno sviluppato un determinato organismo devono presentare domanda di autorizzazione alla Commissione Europea e produrre un dossier che riporti tutte le informazioni scientifiche disponibili che permettano di valutare la sicurezza per la salute umana, animale e dell’ambiente. </a:t>
            </a:r>
          </a:p>
          <a:p>
            <a:pPr marL="0" indent="0">
              <a:buNone/>
            </a:pPr>
            <a:endParaRPr lang="it-IT" dirty="0"/>
          </a:p>
          <a:p>
            <a:pPr marL="0" indent="0">
              <a:buNone/>
            </a:pPr>
            <a:r>
              <a:rPr lang="it-IT" dirty="0" smtClean="0"/>
              <a:t>La valutazione viene effettuata dall’Agenzia Europea per la Sicurezza Alimentare (EFSA), che fornisce il suo parere scientifico alla Commissione. </a:t>
            </a:r>
          </a:p>
        </p:txBody>
      </p:sp>
    </p:spTree>
    <p:extLst>
      <p:ext uri="{BB962C8B-B14F-4D97-AF65-F5344CB8AC3E}">
        <p14:creationId xmlns:p14="http://schemas.microsoft.com/office/powerpoint/2010/main" val="2881774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pPr marL="0" indent="0">
              <a:buNone/>
            </a:pPr>
            <a:r>
              <a:rPr lang="it-IT" dirty="0" smtClean="0"/>
              <a:t>È compito della Commissione di proporre, sulla base dell’opinione dell’Agenzia, se garantire o rifiutare l’autorizzazione. </a:t>
            </a:r>
          </a:p>
          <a:p>
            <a:pPr marL="0" indent="0">
              <a:buNone/>
            </a:pPr>
            <a:endParaRPr lang="it-IT" dirty="0"/>
          </a:p>
          <a:p>
            <a:pPr marL="0" indent="0">
              <a:buNone/>
            </a:pPr>
            <a:r>
              <a:rPr lang="it-IT" dirty="0" smtClean="0"/>
              <a:t>Non sono solo considerazioni scientifiche, ma anche politiche, a entrare in gioco nel processo di autorizzazione. </a:t>
            </a:r>
          </a:p>
          <a:p>
            <a:pPr marL="0" indent="0">
              <a:buNone/>
            </a:pPr>
            <a:endParaRPr lang="it-IT" dirty="0"/>
          </a:p>
          <a:p>
            <a:pPr marL="0" indent="0">
              <a:buNone/>
            </a:pPr>
            <a:r>
              <a:rPr lang="it-IT" dirty="0" smtClean="0"/>
              <a:t>La proposta di autorizzazione viene votata da uno specifico comitato nel quale tutti gli Stati membri sono rappresentati da propri esperti in materia.</a:t>
            </a:r>
          </a:p>
        </p:txBody>
      </p:sp>
    </p:spTree>
    <p:extLst>
      <p:ext uri="{BB962C8B-B14F-4D97-AF65-F5344CB8AC3E}">
        <p14:creationId xmlns:p14="http://schemas.microsoft.com/office/powerpoint/2010/main" val="3817068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77500" lnSpcReduction="20000"/>
          </a:bodyPr>
          <a:lstStyle/>
          <a:p>
            <a:pPr marL="0" indent="0">
              <a:buNone/>
            </a:pPr>
            <a:r>
              <a:rPr lang="it-IT" dirty="0" smtClean="0"/>
              <a:t>Se non si raggiunge un consenso nel comitato, la decisione viene rimandata al Consiglio dei ministri, dove deve essere sostenuta dalla maggioranza qualificata. </a:t>
            </a:r>
          </a:p>
          <a:p>
            <a:pPr marL="0" indent="0">
              <a:buNone/>
            </a:pPr>
            <a:endParaRPr lang="it-IT" dirty="0"/>
          </a:p>
          <a:p>
            <a:pPr marL="0" indent="0">
              <a:buNone/>
            </a:pPr>
            <a:r>
              <a:rPr lang="it-IT" dirty="0" smtClean="0"/>
              <a:t>Nel caso in cui non si raggiunga la maggioranza in Consiglio, l’onere della decisione ritorna alla Commissione. </a:t>
            </a:r>
          </a:p>
          <a:p>
            <a:pPr marL="0" indent="0">
              <a:buNone/>
            </a:pPr>
            <a:endParaRPr lang="it-IT" dirty="0"/>
          </a:p>
          <a:p>
            <a:pPr marL="0" indent="0">
              <a:buNone/>
            </a:pPr>
            <a:r>
              <a:rPr lang="it-IT" dirty="0" smtClean="0"/>
              <a:t>Dal momento dell’entrata in vigore del regolamento, cinque varietà di mais e due di colza OGM sono state autorizzate per la produzione di alimenti e/o mangimi. </a:t>
            </a:r>
          </a:p>
          <a:p>
            <a:pPr marL="0" indent="0">
              <a:buNone/>
            </a:pPr>
            <a:endParaRPr lang="it-IT" dirty="0"/>
          </a:p>
          <a:p>
            <a:pPr marL="0" indent="0">
              <a:buNone/>
            </a:pPr>
            <a:r>
              <a:rPr lang="it-IT" dirty="0" smtClean="0"/>
              <a:t>In tutti questi casi la maggioranza non è stata raggiunta nel comitato di esperti né nel Consiglio e quindi l’autorizzazione è stata data dalla Commissione, sulla base del parere positivo dell’Agenzia.</a:t>
            </a:r>
          </a:p>
        </p:txBody>
      </p:sp>
    </p:spTree>
    <p:extLst>
      <p:ext uri="{BB962C8B-B14F-4D97-AF65-F5344CB8AC3E}">
        <p14:creationId xmlns:p14="http://schemas.microsoft.com/office/powerpoint/2010/main" val="1282277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92500"/>
          </a:bodyPr>
          <a:lstStyle/>
          <a:p>
            <a:pPr marL="0" indent="0">
              <a:buNone/>
            </a:pPr>
            <a:r>
              <a:rPr lang="it-IT" dirty="0" smtClean="0"/>
              <a:t>Regolamento 1830/2003:</a:t>
            </a:r>
          </a:p>
          <a:p>
            <a:pPr marL="0" indent="0">
              <a:buNone/>
            </a:pPr>
            <a:endParaRPr lang="it-IT" dirty="0"/>
          </a:p>
          <a:p>
            <a:pPr marL="0" indent="0">
              <a:buNone/>
            </a:pPr>
            <a:r>
              <a:rPr lang="it-IT" dirty="0" smtClean="0"/>
              <a:t>Norme sull’etichettatura e la tracciabilità degli OGM e introduce l’obbligo di etichettare come «prodotto da OGM» anche gli alimenti nei quali non è possibile reperire materiale genetico, come gli oli. </a:t>
            </a:r>
          </a:p>
          <a:p>
            <a:pPr marL="0" indent="0">
              <a:buNone/>
            </a:pPr>
            <a:endParaRPr lang="it-IT" dirty="0"/>
          </a:p>
          <a:p>
            <a:pPr marL="0" indent="0">
              <a:buNone/>
            </a:pPr>
            <a:r>
              <a:rPr lang="it-IT" dirty="0" smtClean="0"/>
              <a:t>Viene ammesso dal regolamento un limite dello 0,9% per la presenza accidentale di OGM (purché autorizzati) in alimenti non OGM.</a:t>
            </a:r>
          </a:p>
        </p:txBody>
      </p:sp>
    </p:spTree>
    <p:extLst>
      <p:ext uri="{BB962C8B-B14F-4D97-AF65-F5344CB8AC3E}">
        <p14:creationId xmlns:p14="http://schemas.microsoft.com/office/powerpoint/2010/main" val="3369121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Disciplina Europea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pPr marL="0" indent="0">
              <a:buNone/>
            </a:pPr>
            <a:r>
              <a:rPr lang="it-IT" dirty="0" smtClean="0"/>
              <a:t>Punto cardine della norme europee è la grande attenzione rivolta alla valutazione di tutti i rischi potenziali, basati sul principio di precauzione, e il fatto che tutte le autorizzazioni sono garantite per un limitato periodo di tempo durante il quale deve essere effettuato un accurato monitoraggio degli effetti ambientali e sanitari. </a:t>
            </a:r>
          </a:p>
          <a:p>
            <a:pPr marL="0" indent="0">
              <a:buNone/>
            </a:pPr>
            <a:endParaRPr lang="it-IT" dirty="0"/>
          </a:p>
          <a:p>
            <a:pPr marL="0" indent="0">
              <a:buNone/>
            </a:pPr>
            <a:r>
              <a:rPr lang="it-IT" dirty="0" smtClean="0"/>
              <a:t>In tale modo, anche qualora dovessero presentarsi effetti negativi inaspettati al momento della prima valutazione scientifica, vi si può porre riparo tramite una revoca dell’autorizzazione o il mancato rinnovo. </a:t>
            </a:r>
          </a:p>
        </p:txBody>
      </p:sp>
    </p:spTree>
    <p:extLst>
      <p:ext uri="{BB962C8B-B14F-4D97-AF65-F5344CB8AC3E}">
        <p14:creationId xmlns:p14="http://schemas.microsoft.com/office/powerpoint/2010/main" val="901671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fontScale="92500" lnSpcReduction="20000"/>
          </a:bodyPr>
          <a:lstStyle/>
          <a:p>
            <a:pPr marL="0" indent="0">
              <a:buNone/>
            </a:pPr>
            <a:r>
              <a:rPr lang="it-IT" dirty="0" smtClean="0">
                <a:effectLst>
                  <a:outerShdw blurRad="38100" dist="38100" dir="2700000" algn="tl">
                    <a:srgbClr val="000000">
                      <a:alpha val="43137"/>
                    </a:srgbClr>
                  </a:outerShdw>
                </a:effectLst>
              </a:rPr>
              <a:t>Decreto Legislativo n. 224 del 2003.</a:t>
            </a:r>
            <a:r>
              <a:rPr lang="it-IT" dirty="0" smtClean="0"/>
              <a:t> </a:t>
            </a:r>
          </a:p>
          <a:p>
            <a:pPr marL="0" indent="0">
              <a:buNone/>
            </a:pPr>
            <a:endParaRPr lang="it-IT" dirty="0"/>
          </a:p>
          <a:p>
            <a:pPr marL="0" indent="0">
              <a:buNone/>
            </a:pPr>
            <a:r>
              <a:rPr lang="it-IT" dirty="0" smtClean="0"/>
              <a:t>Ha recepito la direttiva 2001/18 facendo suoi tutti i principi enunciati nella Direttiva, in alcuni casi delineandoli in maniera più precisa e puntuale. </a:t>
            </a:r>
          </a:p>
          <a:p>
            <a:pPr marL="0" indent="0">
              <a:buNone/>
            </a:pPr>
            <a:endParaRPr lang="it-IT" dirty="0"/>
          </a:p>
          <a:p>
            <a:pPr marL="0" indent="0">
              <a:buNone/>
            </a:pPr>
            <a:r>
              <a:rPr lang="it-IT" dirty="0" smtClean="0"/>
              <a:t>Anche rispetto alla normativa italiana precedente (</a:t>
            </a:r>
            <a:r>
              <a:rPr lang="it-IT" dirty="0" err="1" smtClean="0"/>
              <a:t>D.Lgs</a:t>
            </a:r>
            <a:r>
              <a:rPr lang="it-IT" dirty="0" smtClean="0"/>
              <a:t> 92/93 e </a:t>
            </a:r>
            <a:r>
              <a:rPr lang="it-IT" dirty="0" err="1" smtClean="0"/>
              <a:t>D.Lgs</a:t>
            </a:r>
            <a:r>
              <a:rPr lang="it-IT" dirty="0" smtClean="0"/>
              <a:t> 206/2001) ha portato cambiamenti nella gestione della problematica OGM: tra questi è il passaggio dell’Autorità Nazionale Competente dal Ministero della Salute al Ministero dell’Ambiente. </a:t>
            </a:r>
          </a:p>
          <a:p>
            <a:pPr marL="0" indent="0">
              <a:buNone/>
            </a:pPr>
            <a:endParaRPr lang="it-IT" dirty="0"/>
          </a:p>
        </p:txBody>
      </p:sp>
    </p:spTree>
    <p:extLst>
      <p:ext uri="{BB962C8B-B14F-4D97-AF65-F5344CB8AC3E}">
        <p14:creationId xmlns:p14="http://schemas.microsoft.com/office/powerpoint/2010/main" val="26585625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a:bodyPr>
          <a:lstStyle/>
          <a:p>
            <a:pPr marL="0" indent="0">
              <a:buNone/>
            </a:pPr>
            <a:r>
              <a:rPr lang="it-IT" dirty="0" smtClean="0"/>
              <a:t>La disciplina si sostanzia in una complessa procedura di amministrazione e «</a:t>
            </a:r>
            <a:r>
              <a:rPr lang="it-IT" dirty="0" err="1" smtClean="0"/>
              <a:t>coamministrazione</a:t>
            </a:r>
            <a:r>
              <a:rPr lang="it-IT" dirty="0" smtClean="0"/>
              <a:t>», regolata a livello nazionale ed europeo. </a:t>
            </a:r>
          </a:p>
          <a:p>
            <a:pPr marL="0" indent="0">
              <a:buNone/>
            </a:pPr>
            <a:endParaRPr lang="it-IT" dirty="0"/>
          </a:p>
        </p:txBody>
      </p:sp>
    </p:spTree>
    <p:extLst>
      <p:ext uri="{BB962C8B-B14F-4D97-AF65-F5344CB8AC3E}">
        <p14:creationId xmlns:p14="http://schemas.microsoft.com/office/powerpoint/2010/main" val="40867777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fontScale="92500" lnSpcReduction="10000"/>
          </a:bodyPr>
          <a:lstStyle/>
          <a:p>
            <a:pPr marL="0" indent="0">
              <a:buNone/>
            </a:pPr>
            <a:r>
              <a:rPr lang="it-IT" dirty="0" smtClean="0"/>
              <a:t>La procedura è interamente nazionale quando concerne l’impiego confinato di OGM e l’emissione deliberata di OGM per qualsiasi fine diverso dall’immissione sul mercato. </a:t>
            </a:r>
          </a:p>
          <a:p>
            <a:pPr marL="0" indent="0">
              <a:buNone/>
            </a:pPr>
            <a:endParaRPr lang="it-IT" dirty="0"/>
          </a:p>
          <a:p>
            <a:pPr marL="0" indent="0">
              <a:buNone/>
            </a:pPr>
            <a:r>
              <a:rPr lang="it-IT" dirty="0" smtClean="0"/>
              <a:t>L’utilizzatore nel primo caso, e l’interessato nel secondo, notificano all’autorità nazionale competente (MATTM) la documentazione contenente le informazioni necessarie ed è il Ministero che, sulla base dei dati e delle informazioni ricevute, decide sull’autorizzazione. </a:t>
            </a:r>
            <a:endParaRPr lang="it-IT" dirty="0"/>
          </a:p>
        </p:txBody>
      </p:sp>
    </p:spTree>
    <p:extLst>
      <p:ext uri="{BB962C8B-B14F-4D97-AF65-F5344CB8AC3E}">
        <p14:creationId xmlns:p14="http://schemas.microsoft.com/office/powerpoint/2010/main" val="38572527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fontScale="85000" lnSpcReduction="10000"/>
          </a:bodyPr>
          <a:lstStyle/>
          <a:p>
            <a:pPr marL="0" indent="0">
              <a:buNone/>
            </a:pPr>
            <a:r>
              <a:rPr lang="it-IT" dirty="0" smtClean="0"/>
              <a:t>La procedura è invece «coamministrata» a livello nazionale ed europeo per ciò che concerne l’immissione sul mercato di OGM in generale. In questo caso la procedura si articola su due livelli: </a:t>
            </a:r>
          </a:p>
          <a:p>
            <a:pPr marL="0" indent="0">
              <a:buNone/>
            </a:pPr>
            <a:endParaRPr lang="it-IT" dirty="0"/>
          </a:p>
          <a:p>
            <a:pPr marL="0" indent="0">
              <a:buNone/>
            </a:pPr>
            <a:r>
              <a:rPr lang="it-IT" dirty="0" smtClean="0"/>
              <a:t>1) l’interessato deve notificare al MATTM la documentazione contenente la valutazione del rischio, le conclusioni sull’impatto ambientale, le condizioni di immissione, il piano di monitoraggio, l’etichettatura e l’imballaggio. Il MATTM invia immediatamente la notifica alla Commissione europea e alle autorità competenti degli altri Stati membri. </a:t>
            </a:r>
            <a:endParaRPr lang="it-IT" dirty="0"/>
          </a:p>
        </p:txBody>
      </p:sp>
    </p:spTree>
    <p:extLst>
      <p:ext uri="{BB962C8B-B14F-4D97-AF65-F5344CB8AC3E}">
        <p14:creationId xmlns:p14="http://schemas.microsoft.com/office/powerpoint/2010/main" val="9681517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fontScale="92500" lnSpcReduction="10000"/>
          </a:bodyPr>
          <a:lstStyle/>
          <a:p>
            <a:pPr marL="0" indent="0">
              <a:buNone/>
            </a:pPr>
            <a:r>
              <a:rPr lang="it-IT" dirty="0" smtClean="0"/>
              <a:t>2) Se il parere del MATTM è positivo, la Commissione provvede a diffondere il parere tra gli Stati Membri. Alla fase nazionale segue, così, una seconda fase che si sostanzia in una procedura di «conferma» a livello europeo: l’autorità nazionale concede autorizzazione scritta entro 60 giorni dall’invio della documentazione alla Commissione in mancanza di obiezioni da parte delle autorità competenti degli altri paesi o della Commissione ed entro 105 giorni nel caso in cui siano sollevate obiezioni.</a:t>
            </a:r>
            <a:endParaRPr lang="it-IT" dirty="0"/>
          </a:p>
        </p:txBody>
      </p:sp>
    </p:spTree>
    <p:extLst>
      <p:ext uri="{BB962C8B-B14F-4D97-AF65-F5344CB8AC3E}">
        <p14:creationId xmlns:p14="http://schemas.microsoft.com/office/powerpoint/2010/main" val="685752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lgn="just">
              <a:buNone/>
            </a:pPr>
            <a:r>
              <a:rPr lang="it-IT" dirty="0" smtClean="0"/>
              <a:t>Nel 1974 la comunità scientifica si autoimpose una moratoria internazionale sull’uso della tecnica del DNA ricombinante, per avere il tempo di valutare lo stato della nuova tecnologia e i possibili rischi, attraverso un approccio precauzionale. </a:t>
            </a:r>
          </a:p>
          <a:p>
            <a:pPr marL="0" indent="0" algn="just">
              <a:buNone/>
            </a:pPr>
            <a:endParaRPr lang="it-IT" dirty="0"/>
          </a:p>
          <a:p>
            <a:pPr marL="0" indent="0" algn="just">
              <a:buNone/>
            </a:pPr>
            <a:r>
              <a:rPr lang="it-IT" dirty="0" smtClean="0"/>
              <a:t>La Conferenza di </a:t>
            </a:r>
            <a:r>
              <a:rPr lang="it-IT" dirty="0" err="1" smtClean="0"/>
              <a:t>Asilomar</a:t>
            </a:r>
            <a:r>
              <a:rPr lang="it-IT" dirty="0" smtClean="0"/>
              <a:t> tenutasi nel 1975, affrontò il problema della sicurezza degli esperimenti effettuati con le tecniche del DNA ricombinante (ingegneria genetica) che iniziavano in quegli anni. </a:t>
            </a:r>
            <a:endParaRPr lang="it-IT" dirty="0"/>
          </a:p>
        </p:txBody>
      </p:sp>
    </p:spTree>
    <p:extLst>
      <p:ext uri="{BB962C8B-B14F-4D97-AF65-F5344CB8AC3E}">
        <p14:creationId xmlns:p14="http://schemas.microsoft.com/office/powerpoint/2010/main" val="28475365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solidFill>
                  <a:srgbClr val="FF0000"/>
                </a:solidFill>
                <a:effectLst>
                  <a:outerShdw blurRad="38100" dist="38100" dir="2700000" algn="tl">
                    <a:srgbClr val="000000">
                      <a:alpha val="43137"/>
                    </a:srgbClr>
                  </a:outerShdw>
                </a:effectLst>
              </a:rPr>
              <a:t>Normativa Italiana</a:t>
            </a:r>
            <a:endParaRPr lang="it-IT" sz="3600"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700808"/>
            <a:ext cx="8229600" cy="4896544"/>
          </a:xfrm>
        </p:spPr>
        <p:txBody>
          <a:bodyPr>
            <a:normAutofit/>
          </a:bodyPr>
          <a:lstStyle/>
          <a:p>
            <a:pPr marL="0" indent="0">
              <a:buNone/>
            </a:pPr>
            <a:r>
              <a:rPr lang="it-IT" dirty="0" smtClean="0"/>
              <a:t>Per quanto riguarda, invece, l’immissione in commercio di OGM destinati all’alimentazione umana o animale o alimenti contenuti, costituiti o prodotti da OGM, la procedura è interamente demandata alla Commissione europea. </a:t>
            </a:r>
            <a:endParaRPr lang="it-IT" dirty="0"/>
          </a:p>
        </p:txBody>
      </p:sp>
    </p:spTree>
    <p:extLst>
      <p:ext uri="{BB962C8B-B14F-4D97-AF65-F5344CB8AC3E}">
        <p14:creationId xmlns:p14="http://schemas.microsoft.com/office/powerpoint/2010/main" val="32651527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Direttiva UE 2015/412 11.3.2015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algn="just"/>
            <a:r>
              <a:rPr lang="it-IT" dirty="0" smtClean="0"/>
              <a:t>Modifica direttiva 2001/18/CE per quanto riguarda la possibilità per gli Stati membri di limitare o vietare la coltivazione di OGM sul territorio. </a:t>
            </a:r>
          </a:p>
          <a:p>
            <a:pPr lvl="1"/>
            <a:r>
              <a:rPr lang="it-IT" sz="3600" dirty="0" smtClean="0"/>
              <a:t>Premesso che:</a:t>
            </a:r>
          </a:p>
          <a:p>
            <a:pPr lvl="2" algn="just"/>
            <a:r>
              <a:rPr lang="it-IT" sz="3200" dirty="0" smtClean="0"/>
              <a:t>Per limitare o proibire la coltivazione di OGM hanno fatto ricorso a clausole di salvaguardia</a:t>
            </a:r>
          </a:p>
          <a:p>
            <a:pPr lvl="2" algn="just"/>
            <a:r>
              <a:rPr lang="it-IT" sz="3200" dirty="0" smtClean="0"/>
              <a:t>È opportuno garantire agli Stati membri, conformemente al principio di sussidiarietà, maggiore flessibilità nel decidere se desiderino oppure no coltivare OGM nel loro territorio</a:t>
            </a:r>
            <a:endParaRPr lang="it-IT" sz="3200" dirty="0"/>
          </a:p>
        </p:txBody>
      </p:sp>
    </p:spTree>
    <p:extLst>
      <p:ext uri="{BB962C8B-B14F-4D97-AF65-F5344CB8AC3E}">
        <p14:creationId xmlns:p14="http://schemas.microsoft.com/office/powerpoint/2010/main" val="21711557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Direttiva UE 2015/412 11.3.2015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smtClean="0"/>
              <a:t>Gli stati membri dovrebbero avere anche la possibilità di adottare misure che limitano o vietano la coltivazione di OGM autorizzati in tutto il loro territorio o in parte di esso, per ragioni che possono essere connesse al costo elevato, all’impraticabilità ovvero all’impossibilità di attuare misure di coesistenza a causa di condizioni geografiche specifiche (ad esempio piccole isole, zone montuose). </a:t>
            </a:r>
          </a:p>
          <a:p>
            <a:pPr marL="0" indent="0" algn="just">
              <a:buNone/>
            </a:pPr>
            <a:endParaRPr lang="it-IT" sz="3200" dirty="0"/>
          </a:p>
        </p:txBody>
      </p:sp>
    </p:spTree>
    <p:extLst>
      <p:ext uri="{BB962C8B-B14F-4D97-AF65-F5344CB8AC3E}">
        <p14:creationId xmlns:p14="http://schemas.microsoft.com/office/powerpoint/2010/main" val="1120886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Direttiva UE 2015/412 11.3.2015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Per quanto riguarda la sola </a:t>
            </a:r>
            <a:r>
              <a:rPr lang="it-IT" i="1" dirty="0" smtClean="0"/>
              <a:t>coltivazione </a:t>
            </a:r>
            <a:r>
              <a:rPr lang="it-IT" dirty="0" smtClean="0"/>
              <a:t>(quindi non l’importazione di OGM).</a:t>
            </a:r>
          </a:p>
          <a:p>
            <a:pPr algn="just"/>
            <a:r>
              <a:rPr lang="it-IT" dirty="0" smtClean="0"/>
              <a:t>è possibile che nel corso della procedura di autorizzazione di un determinato OGM o del rinnovo, uno stato chieda che nel suo territorio o in parte di esso sia esclusa la coltivazione. </a:t>
            </a:r>
          </a:p>
          <a:p>
            <a:pPr algn="just"/>
            <a:r>
              <a:rPr lang="it-IT" dirty="0" smtClean="0"/>
              <a:t>Altrimenti, anche successivamente uno Stato può limitare o vietare su tutto o parte del territorio la coltivazione di OGM una volta autorizzati, purché le misure adottate siano conformi al diritto, motivate e rispettose dei principi di proporzionalità e non discriminazione, nonché basati sui seguenti fattori:</a:t>
            </a:r>
          </a:p>
          <a:p>
            <a:pPr marL="0" indent="0" algn="just">
              <a:buNone/>
            </a:pPr>
            <a:endParaRPr lang="it-IT" dirty="0" smtClean="0"/>
          </a:p>
          <a:p>
            <a:pPr marL="0" indent="0" algn="just">
              <a:buNone/>
            </a:pPr>
            <a:endParaRPr lang="it-IT" sz="3200" dirty="0"/>
          </a:p>
        </p:txBody>
      </p:sp>
    </p:spTree>
    <p:extLst>
      <p:ext uri="{BB962C8B-B14F-4D97-AF65-F5344CB8AC3E}">
        <p14:creationId xmlns:p14="http://schemas.microsoft.com/office/powerpoint/2010/main" val="2920611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Direttiva UE 2015/412 11.3.2015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marL="514350" indent="-514350" algn="just">
              <a:buAutoNum type="alphaLcParenR"/>
            </a:pPr>
            <a:r>
              <a:rPr lang="it-IT" dirty="0" smtClean="0"/>
              <a:t>Obiettivi di politica ambientale;</a:t>
            </a:r>
          </a:p>
          <a:p>
            <a:pPr marL="514350" indent="-514350" algn="just">
              <a:buAutoNum type="alphaLcParenR"/>
            </a:pPr>
            <a:r>
              <a:rPr lang="it-IT" dirty="0" smtClean="0"/>
              <a:t>Pianificazione urbana e territoriale;</a:t>
            </a:r>
          </a:p>
          <a:p>
            <a:pPr marL="514350" indent="-514350" algn="just">
              <a:buAutoNum type="alphaLcParenR"/>
            </a:pPr>
            <a:r>
              <a:rPr lang="it-IT" dirty="0" smtClean="0"/>
              <a:t>Uso del suolo;</a:t>
            </a:r>
          </a:p>
          <a:p>
            <a:pPr marL="514350" indent="-514350" algn="just">
              <a:buAutoNum type="alphaLcParenR"/>
            </a:pPr>
            <a:r>
              <a:rPr lang="it-IT" dirty="0" smtClean="0"/>
              <a:t>Impatti socio-economici;</a:t>
            </a:r>
          </a:p>
          <a:p>
            <a:pPr marL="514350" indent="-514350" algn="just">
              <a:buAutoNum type="alphaLcParenR"/>
            </a:pPr>
            <a:r>
              <a:rPr lang="it-IT" dirty="0" smtClean="0"/>
              <a:t>Esigenza di evitare la presenza di OGM in altri prodotti;</a:t>
            </a:r>
          </a:p>
          <a:p>
            <a:pPr marL="514350" indent="-514350" algn="just">
              <a:buAutoNum type="alphaLcParenR"/>
            </a:pPr>
            <a:r>
              <a:rPr lang="it-IT" dirty="0" smtClean="0"/>
              <a:t>Obiettivi di politica agricola</a:t>
            </a:r>
          </a:p>
          <a:p>
            <a:pPr marL="514350" indent="-514350" algn="just">
              <a:buAutoNum type="alphaLcParenR"/>
            </a:pPr>
            <a:r>
              <a:rPr lang="it-IT" dirty="0" smtClean="0"/>
              <a:t>Ordine pubblico</a:t>
            </a:r>
          </a:p>
          <a:p>
            <a:pPr marL="0" indent="0" algn="just">
              <a:buNone/>
            </a:pPr>
            <a:endParaRPr lang="it-IT" dirty="0" smtClean="0"/>
          </a:p>
          <a:p>
            <a:pPr marL="0" indent="0" algn="just">
              <a:buNone/>
            </a:pPr>
            <a:endParaRPr lang="it-IT" sz="3200" dirty="0"/>
          </a:p>
        </p:txBody>
      </p:sp>
    </p:spTree>
    <p:extLst>
      <p:ext uri="{BB962C8B-B14F-4D97-AF65-F5344CB8AC3E}">
        <p14:creationId xmlns:p14="http://schemas.microsoft.com/office/powerpoint/2010/main" val="15984830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Direttiva UE 2015/412 11.3.2015</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Se lo stato membro desidera che tutto il suo territorio o parte di esso sia reintegrato nell’ambito geografico dell’autorizzazione dal quale era stato precedentemente escluso, può fare richiesta alla Commissione, che modifica di conseguenza l’ambito </a:t>
            </a:r>
            <a:r>
              <a:rPr lang="it-IT" smtClean="0"/>
              <a:t>geografico dell’autorizzazione. </a:t>
            </a:r>
            <a:endParaRPr lang="it-IT" dirty="0" smtClean="0"/>
          </a:p>
          <a:p>
            <a:pPr marL="0" indent="0" algn="just">
              <a:buNone/>
            </a:pPr>
            <a:endParaRPr lang="it-IT" sz="3200" dirty="0"/>
          </a:p>
        </p:txBody>
      </p:sp>
    </p:spTree>
    <p:extLst>
      <p:ext uri="{BB962C8B-B14F-4D97-AF65-F5344CB8AC3E}">
        <p14:creationId xmlns:p14="http://schemas.microsoft.com/office/powerpoint/2010/main" val="2359102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Riforma </a:t>
            </a:r>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224/2003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err="1" smtClean="0"/>
              <a:t>D.Lgs</a:t>
            </a:r>
            <a:r>
              <a:rPr lang="it-IT" dirty="0" smtClean="0"/>
              <a:t> 227/2016: art. 26bis e </a:t>
            </a:r>
            <a:r>
              <a:rPr lang="it-IT" dirty="0" err="1" smtClean="0"/>
              <a:t>ss</a:t>
            </a:r>
            <a:endParaRPr lang="it-IT" dirty="0" smtClean="0"/>
          </a:p>
          <a:p>
            <a:pPr marL="0" indent="0" algn="just">
              <a:buNone/>
            </a:pPr>
            <a:r>
              <a:rPr lang="it-IT" dirty="0" smtClean="0"/>
              <a:t>procedure </a:t>
            </a:r>
            <a:r>
              <a:rPr lang="it-IT" dirty="0"/>
              <a:t>per limitare o vietare la coltivazione di OGM sul territorio </a:t>
            </a:r>
            <a:r>
              <a:rPr lang="it-IT" dirty="0" smtClean="0"/>
              <a:t>nazionale.</a:t>
            </a:r>
          </a:p>
          <a:p>
            <a:pPr marL="0" indent="0" algn="just">
              <a:buNone/>
            </a:pPr>
            <a:r>
              <a:rPr lang="it-IT" dirty="0"/>
              <a:t>Il Ministero delle politiche agricole alimentari e forestali, d'intesa con la Conferenza permanente per i rapporti tra lo Stato, le regioni e le province autonome di Trento e di Bolzano, </a:t>
            </a:r>
            <a:r>
              <a:rPr lang="it-IT" dirty="0" err="1"/>
              <a:t>puo'</a:t>
            </a:r>
            <a:r>
              <a:rPr lang="it-IT" dirty="0"/>
              <a:t> chiedere l'adeguamento dell'ambito geografico dell'autorizzazione all'immissione in commercio di un OGM in modo che tutto il territorio nazionale o parte di esso sia escluso dalla coltivazione di tale OGM. Tale richiesta </a:t>
            </a:r>
            <a:r>
              <a:rPr lang="it-IT" dirty="0" err="1"/>
              <a:t>e'</a:t>
            </a:r>
            <a:r>
              <a:rPr lang="it-IT" dirty="0"/>
              <a:t> presentata nel corso della procedura di autorizzazione all'immissione in commercio ed </a:t>
            </a:r>
            <a:r>
              <a:rPr lang="it-IT" dirty="0" err="1"/>
              <a:t>e'</a:t>
            </a:r>
            <a:r>
              <a:rPr lang="it-IT" dirty="0"/>
              <a:t> comunicata </a:t>
            </a:r>
            <a:r>
              <a:rPr lang="it-IT" dirty="0" err="1"/>
              <a:t>all'Autorita'</a:t>
            </a:r>
            <a:r>
              <a:rPr lang="it-IT" dirty="0"/>
              <a:t> nazionale competente di cui all'articolo 2, comma 1, e al Ministero della </a:t>
            </a:r>
            <a:r>
              <a:rPr lang="it-IT" dirty="0" smtClean="0"/>
              <a:t>salute. </a:t>
            </a:r>
            <a:endParaRPr lang="it-IT" sz="3200" dirty="0"/>
          </a:p>
        </p:txBody>
      </p:sp>
    </p:spTree>
    <p:extLst>
      <p:ext uri="{BB962C8B-B14F-4D97-AF65-F5344CB8AC3E}">
        <p14:creationId xmlns:p14="http://schemas.microsoft.com/office/powerpoint/2010/main" val="4132187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Riforma </a:t>
            </a:r>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224/2003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Ogni regione o provincia autonoma </a:t>
            </a:r>
            <a:r>
              <a:rPr lang="it-IT" dirty="0" err="1"/>
              <a:t>puo'</a:t>
            </a:r>
            <a:r>
              <a:rPr lang="it-IT" dirty="0"/>
              <a:t> chiedere al Ministero delle politiche agricole alimentari e forestali che il suo territorio o parte di esso sia </a:t>
            </a:r>
            <a:r>
              <a:rPr lang="it-IT" i="1" dirty="0"/>
              <a:t>reintegrato</a:t>
            </a:r>
            <a:r>
              <a:rPr lang="it-IT" dirty="0"/>
              <a:t> nell'ambito geografico dell'autorizzazione all'immissione in commercio di un OGM dal quale era stato precedentemente </a:t>
            </a:r>
            <a:r>
              <a:rPr lang="it-IT" dirty="0" smtClean="0"/>
              <a:t>escluso. </a:t>
            </a:r>
            <a:r>
              <a:rPr lang="it-IT" dirty="0"/>
              <a:t>La richiesta di reintegrazione dell'ambito geografico o la revoca delle misure di limitazione o divieto sono predisposte con atto del Ministero delle politiche agricole alimentari e forestali previa intesa in sede di Conferenza permanente per i rapporti tra lo Stato, le regioni e le province autonome di Trento e di Bolzano.</a:t>
            </a:r>
            <a:endParaRPr lang="it-IT" sz="3200" dirty="0"/>
          </a:p>
        </p:txBody>
      </p:sp>
    </p:spTree>
    <p:extLst>
      <p:ext uri="{BB962C8B-B14F-4D97-AF65-F5344CB8AC3E}">
        <p14:creationId xmlns:p14="http://schemas.microsoft.com/office/powerpoint/2010/main" val="42659242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Riforma </a:t>
            </a:r>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224/2003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A decorrere dal 3 aprile 2017, le regioni e le province autonome di Trento e di Bolzano in cui sono coltivati OGM, limitrofe ad altri Stati membri o ad altre regioni e province autonome in cui la coltivazione di tali OGM </a:t>
            </a:r>
            <a:r>
              <a:rPr lang="it-IT" dirty="0" err="1"/>
              <a:t>e'</a:t>
            </a:r>
            <a:r>
              <a:rPr lang="it-IT" dirty="0"/>
              <a:t> vietata, adottano nelle zone di frontiera o di confine del loro territorio i provvedimenti necessari al fine di evitare eventuali contaminazioni transfrontaliere nel territorio degli Stati o delle regioni e delle province autonome limitrofi, tenuto conto della raccomandazione della Commissione europea del 13 luglio 2010 e nel rispetto del principio di coesistenza, dandone notizia al Ministero delle politiche agricole alimentari e forestali, ai fini della comunicazione di detti provvedimenti alla Commissione europea.</a:t>
            </a:r>
            <a:endParaRPr lang="it-IT" sz="3200" dirty="0"/>
          </a:p>
        </p:txBody>
      </p:sp>
    </p:spTree>
    <p:extLst>
      <p:ext uri="{BB962C8B-B14F-4D97-AF65-F5344CB8AC3E}">
        <p14:creationId xmlns:p14="http://schemas.microsoft.com/office/powerpoint/2010/main" val="2919045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lnSpcReduction="10000"/>
          </a:bodyPr>
          <a:lstStyle/>
          <a:p>
            <a:pPr marL="0" indent="0" algn="just">
              <a:buNone/>
            </a:pPr>
            <a:r>
              <a:rPr lang="it-IT" dirty="0" smtClean="0"/>
              <a:t>La Conferenza di </a:t>
            </a:r>
            <a:r>
              <a:rPr lang="it-IT" dirty="0" err="1" smtClean="0"/>
              <a:t>Asilomar</a:t>
            </a:r>
            <a:r>
              <a:rPr lang="it-IT" dirty="0" smtClean="0"/>
              <a:t> del 1975, promossa dagli scienziati stessi, fu un esempio di autoregolazione da parte della comunità scientifica tenutasi in California. </a:t>
            </a:r>
          </a:p>
          <a:p>
            <a:pPr marL="0" indent="0" algn="just">
              <a:buNone/>
            </a:pPr>
            <a:endParaRPr lang="it-IT" dirty="0"/>
          </a:p>
          <a:p>
            <a:pPr marL="0" indent="0" algn="just">
              <a:buNone/>
            </a:pPr>
            <a:r>
              <a:rPr lang="it-IT" dirty="0" smtClean="0"/>
              <a:t>La Conferenza concluse che gli esperimenti sul DNA ricombinante potessero procedere a patto che rispettassero severe linee guida, poi redatte dal National </a:t>
            </a:r>
            <a:r>
              <a:rPr lang="it-IT" dirty="0" err="1" smtClean="0"/>
              <a:t>Institute</a:t>
            </a:r>
            <a:r>
              <a:rPr lang="it-IT" dirty="0" smtClean="0"/>
              <a:t> of </a:t>
            </a:r>
            <a:r>
              <a:rPr lang="it-IT" dirty="0" err="1" smtClean="0"/>
              <a:t>Health</a:t>
            </a:r>
            <a:r>
              <a:rPr lang="it-IT" dirty="0" smtClean="0"/>
              <a:t> e accettate dalla comunità scientifica. </a:t>
            </a:r>
            <a:endParaRPr lang="it-IT" dirty="0"/>
          </a:p>
        </p:txBody>
      </p:sp>
    </p:spTree>
    <p:extLst>
      <p:ext uri="{BB962C8B-B14F-4D97-AF65-F5344CB8AC3E}">
        <p14:creationId xmlns:p14="http://schemas.microsoft.com/office/powerpoint/2010/main" val="1134999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pPr marL="0" indent="0" algn="just">
              <a:buNone/>
            </a:pPr>
            <a:r>
              <a:rPr lang="it-IT" dirty="0" smtClean="0"/>
              <a:t>Le linee guida realizzate, pubblicate per la prima volta nel 1976 e successivamente aggiornate, sono tuttora la base che ispira tutte le ricerche di laboratorio che riguardano esperimenti di trasformazione genica. </a:t>
            </a:r>
          </a:p>
          <a:p>
            <a:pPr marL="0" indent="0" algn="just">
              <a:buNone/>
            </a:pPr>
            <a:endParaRPr lang="it-IT" dirty="0"/>
          </a:p>
          <a:p>
            <a:pPr marL="0" indent="0" algn="just">
              <a:buNone/>
            </a:pPr>
            <a:r>
              <a:rPr lang="it-IT" dirty="0" smtClean="0"/>
              <a:t>Tale severità è stata inoltre applicata alle normative che presiedono all’uso commerciale e al rilascio ambientale degli OGM nell’ottica di consentire l’utilizzo solo di varietà e animali riconosciuti come sicuri per l’ambiente e per il consumo umano e animale. </a:t>
            </a:r>
            <a:endParaRPr lang="it-IT" dirty="0"/>
          </a:p>
        </p:txBody>
      </p:sp>
    </p:spTree>
    <p:extLst>
      <p:ext uri="{BB962C8B-B14F-4D97-AF65-F5344CB8AC3E}">
        <p14:creationId xmlns:p14="http://schemas.microsoft.com/office/powerpoint/2010/main" val="1678792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pPr marL="0" indent="0">
              <a:buNone/>
            </a:pPr>
            <a:r>
              <a:rPr lang="it-IT" dirty="0" smtClean="0"/>
              <a:t>Nel 1983 fu prodotta la prima pianta transgenica, cioè tabacco resistente a un antibiotico. </a:t>
            </a:r>
          </a:p>
          <a:p>
            <a:pPr marL="0" indent="0">
              <a:buNone/>
            </a:pPr>
            <a:endParaRPr lang="it-IT" dirty="0"/>
          </a:p>
          <a:p>
            <a:pPr marL="0" indent="0">
              <a:buNone/>
            </a:pPr>
            <a:r>
              <a:rPr lang="it-IT" dirty="0" smtClean="0"/>
              <a:t>Agli inizi degli anni ‘80 alcune ditte private furono in grado di trasferire una copia del gene del </a:t>
            </a:r>
            <a:r>
              <a:rPr lang="it-IT" dirty="0" err="1" smtClean="0"/>
              <a:t>Becillus</a:t>
            </a:r>
            <a:r>
              <a:rPr lang="it-IT" dirty="0" smtClean="0"/>
              <a:t> </a:t>
            </a:r>
            <a:r>
              <a:rPr lang="it-IT" dirty="0" err="1" smtClean="0"/>
              <a:t>thuringiensis</a:t>
            </a:r>
            <a:r>
              <a:rPr lang="it-IT" dirty="0" smtClean="0"/>
              <a:t> nelle piante al fine di ottenere caratteristiche di resistenza agli insetti.</a:t>
            </a:r>
          </a:p>
          <a:p>
            <a:pPr marL="0" indent="0">
              <a:buNone/>
            </a:pPr>
            <a:endParaRPr lang="it-IT" dirty="0"/>
          </a:p>
          <a:p>
            <a:pPr marL="0" indent="0">
              <a:buNone/>
            </a:pPr>
            <a:r>
              <a:rPr lang="it-IT" dirty="0" smtClean="0"/>
              <a:t>Nel 1994 venne autorizzata negli Stati Uniti la commercializzazione del primo prodotto di una pianta transgenica: il pomodoro </a:t>
            </a:r>
            <a:r>
              <a:rPr lang="it-IT" dirty="0" err="1" smtClean="0"/>
              <a:t>Flavr</a:t>
            </a:r>
            <a:r>
              <a:rPr lang="it-IT" dirty="0" smtClean="0"/>
              <a:t> </a:t>
            </a:r>
            <a:r>
              <a:rPr lang="it-IT" dirty="0" err="1" smtClean="0"/>
              <a:t>Savr</a:t>
            </a:r>
            <a:r>
              <a:rPr lang="it-IT" dirty="0" smtClean="0"/>
              <a:t> caratterizzato da frutti che si mantenevano compatti anche a maturazione avanzata.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675838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Cenni storici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92500"/>
          </a:bodyPr>
          <a:lstStyle/>
          <a:p>
            <a:pPr marL="0" indent="0">
              <a:buNone/>
            </a:pPr>
            <a:r>
              <a:rPr lang="it-IT" dirty="0" smtClean="0"/>
              <a:t>Nel 2003 a Taiwan furono venduti i primi animali OGM a scopo domestico: un centinaio di pesci d’acquario resi fluorescenti tramite l’inserimento di geni di medusa. </a:t>
            </a:r>
          </a:p>
          <a:p>
            <a:pPr marL="0" indent="0">
              <a:buNone/>
            </a:pPr>
            <a:endParaRPr lang="it-IT" dirty="0"/>
          </a:p>
          <a:p>
            <a:pPr marL="0" indent="0">
              <a:buNone/>
            </a:pPr>
            <a:r>
              <a:rPr lang="it-IT" dirty="0" smtClean="0"/>
              <a:t>Nel dicembre 2003 la vendita dei pesci fluorescenti è stata permessa anche negli Stati Uniti, dopo che la </a:t>
            </a:r>
            <a:r>
              <a:rPr lang="it-IT" dirty="0" err="1" smtClean="0"/>
              <a:t>Food</a:t>
            </a:r>
            <a:r>
              <a:rPr lang="it-IT" dirty="0" smtClean="0"/>
              <a:t> and </a:t>
            </a:r>
            <a:r>
              <a:rPr lang="it-IT" dirty="0" err="1" smtClean="0"/>
              <a:t>Drug</a:t>
            </a:r>
            <a:r>
              <a:rPr lang="it-IT" dirty="0" smtClean="0"/>
              <a:t> Administration dichiarò la non rilevanza a scopi alimentari di questi pesci, mentre è tuttora vietata la loro vendita in Europa. </a:t>
            </a:r>
            <a:endParaRPr lang="it-IT" dirty="0"/>
          </a:p>
          <a:p>
            <a:pPr marL="0" indent="0">
              <a:buNone/>
            </a:pPr>
            <a:endParaRPr lang="it-IT" dirty="0"/>
          </a:p>
        </p:txBody>
      </p:sp>
    </p:spTree>
    <p:extLst>
      <p:ext uri="{BB962C8B-B14F-4D97-AF65-F5344CB8AC3E}">
        <p14:creationId xmlns:p14="http://schemas.microsoft.com/office/powerpoint/2010/main" val="3778558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3950</Words>
  <Application>Microsoft Office PowerPoint</Application>
  <PresentationFormat>Presentazione su schermo (4:3)</PresentationFormat>
  <Paragraphs>244</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OGM</vt:lpstr>
      <vt:lpstr>Nozione </vt:lpstr>
      <vt:lpstr>Nozione </vt:lpstr>
      <vt:lpstr>Cenni storici</vt:lpstr>
      <vt:lpstr>Cenni storici</vt:lpstr>
      <vt:lpstr>Cenni storici</vt:lpstr>
      <vt:lpstr>Cenni storici</vt:lpstr>
      <vt:lpstr>Cenni storici</vt:lpstr>
      <vt:lpstr>Cenni storici</vt:lpstr>
      <vt:lpstr>Cenni storici</vt:lpstr>
      <vt:lpstr>Cenni storici</vt:lpstr>
      <vt:lpstr>Cenni storici</vt:lpstr>
      <vt:lpstr>Rischi</vt:lpstr>
      <vt:lpstr>Rischi</vt:lpstr>
      <vt:lpstr>Rischi</vt:lpstr>
      <vt:lpstr>Rischi</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Il Protocollo di Cartagena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Disciplina Europea</vt:lpstr>
      <vt:lpstr>Normativa Italiana</vt:lpstr>
      <vt:lpstr>Normativa Italiana</vt:lpstr>
      <vt:lpstr>Normativa Italiana</vt:lpstr>
      <vt:lpstr>Normativa Italiana</vt:lpstr>
      <vt:lpstr>Normativa Italiana</vt:lpstr>
      <vt:lpstr>Normativa Italiana</vt:lpstr>
      <vt:lpstr>Direttiva UE 2015/412 11.3.2015</vt:lpstr>
      <vt:lpstr>Direttiva UE 2015/412 11.3.2015</vt:lpstr>
      <vt:lpstr>Direttiva UE 2015/412 11.3.2015</vt:lpstr>
      <vt:lpstr>Direttiva UE 2015/412 11.3.2015</vt:lpstr>
      <vt:lpstr>Direttiva UE 2015/412 11.3.2015</vt:lpstr>
      <vt:lpstr>Riforma D.Lgs 224/2003</vt:lpstr>
      <vt:lpstr>Riforma D.Lgs 224/2003</vt:lpstr>
      <vt:lpstr>Riforma D.Lgs 224/2003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OGM</dc:title>
  <dc:creator>user</dc:creator>
  <cp:lastModifiedBy>pz</cp:lastModifiedBy>
  <cp:revision>82</cp:revision>
  <dcterms:created xsi:type="dcterms:W3CDTF">2013-05-11T14:50:20Z</dcterms:created>
  <dcterms:modified xsi:type="dcterms:W3CDTF">2017-05-15T20:35:37Z</dcterms:modified>
</cp:coreProperties>
</file>