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86" r:id="rId3"/>
    <p:sldId id="257" r:id="rId4"/>
    <p:sldId id="258" r:id="rId5"/>
    <p:sldId id="259" r:id="rId6"/>
    <p:sldId id="287" r:id="rId7"/>
    <p:sldId id="260" r:id="rId8"/>
    <p:sldId id="261" r:id="rId9"/>
    <p:sldId id="262" r:id="rId10"/>
    <p:sldId id="263" r:id="rId11"/>
    <p:sldId id="264" r:id="rId12"/>
    <p:sldId id="265" r:id="rId13"/>
    <p:sldId id="288" r:id="rId14"/>
    <p:sldId id="289" r:id="rId15"/>
    <p:sldId id="291" r:id="rId16"/>
    <p:sldId id="290" r:id="rId17"/>
    <p:sldId id="292" r:id="rId18"/>
    <p:sldId id="294" r:id="rId19"/>
    <p:sldId id="270" r:id="rId20"/>
    <p:sldId id="266" r:id="rId21"/>
    <p:sldId id="267" r:id="rId22"/>
    <p:sldId id="268" r:id="rId23"/>
    <p:sldId id="271" r:id="rId24"/>
    <p:sldId id="269" r:id="rId25"/>
    <p:sldId id="293" r:id="rId26"/>
    <p:sldId id="295" r:id="rId27"/>
    <p:sldId id="296" r:id="rId28"/>
    <p:sldId id="297" r:id="rId29"/>
    <p:sldId id="298" r:id="rId30"/>
    <p:sldId id="299" r:id="rId31"/>
    <p:sldId id="300" r:id="rId32"/>
    <p:sldId id="301" r:id="rId33"/>
    <p:sldId id="302" r:id="rId34"/>
    <p:sldId id="303" r:id="rId35"/>
    <p:sldId id="273" r:id="rId36"/>
    <p:sldId id="274" r:id="rId37"/>
    <p:sldId id="275" r:id="rId38"/>
    <p:sldId id="276" r:id="rId39"/>
    <p:sldId id="277" r:id="rId40"/>
    <p:sldId id="278" r:id="rId41"/>
    <p:sldId id="279" r:id="rId42"/>
    <p:sldId id="280" r:id="rId43"/>
    <p:sldId id="281" r:id="rId44"/>
    <p:sldId id="282" r:id="rId45"/>
    <p:sldId id="283" r:id="rId46"/>
    <p:sldId id="284" r:id="rId47"/>
    <p:sldId id="285" r:id="rId48"/>
    <p:sldId id="304" r:id="rId4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2535" autoAdjust="0"/>
    <p:restoredTop sz="94660"/>
  </p:normalViewPr>
  <p:slideViewPr>
    <p:cSldViewPr>
      <p:cViewPr>
        <p:scale>
          <a:sx n="50" d="100"/>
          <a:sy n="50" d="100"/>
        </p:scale>
        <p:origin x="-826" y="-70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03/04/2015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03/04/2015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03/04/2015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7F49D355-16BD-4E45-BD9A-5EA878CF7CBD}" type="datetimeFigureOut">
              <a:rPr lang="it-IT" smtClean="0"/>
              <a:t>03/04/2015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7F49D355-16BD-4E45-BD9A-5EA878CF7CBD}" type="datetimeFigureOut">
              <a:rPr lang="it-IT" smtClean="0"/>
              <a:t>03/04/2015</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7F49D355-16BD-4E45-BD9A-5EA878CF7CBD}" type="datetimeFigureOut">
              <a:rPr lang="it-IT" smtClean="0"/>
              <a:t>03/04/2015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F49D355-16BD-4E45-BD9A-5EA878CF7CBD}" type="datetimeFigureOut">
              <a:rPr lang="it-IT" smtClean="0"/>
              <a:t>03/04/2015</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7F49D355-16BD-4E45-BD9A-5EA878CF7CBD}" type="datetimeFigureOut">
              <a:rPr lang="it-IT" smtClean="0"/>
              <a:t>03/04/2015</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7F49D355-16BD-4E45-BD9A-5EA878CF7CBD}" type="datetimeFigureOut">
              <a:rPr lang="it-IT" smtClean="0"/>
              <a:t>03/04/2015</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03/04/2015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7F49D355-16BD-4E45-BD9A-5EA878CF7CBD}" type="datetimeFigureOut">
              <a:rPr lang="it-IT" smtClean="0"/>
              <a:t>03/04/2015</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E7A41E1B-4F70-4964-A407-84C68BE8251C}" type="slidenum">
              <a:rPr lang="it-IT" smtClean="0"/>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49D355-16BD-4E45-BD9A-5EA878CF7CBD}" type="datetimeFigureOut">
              <a:rPr lang="it-IT" smtClean="0"/>
              <a:t>03/04/2015</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7A41E1B-4F70-4964-A407-84C68BE8251C}" type="slidenum">
              <a:rPr lang="it-IT" smtClean="0"/>
              <a:t>‹N›</a:t>
            </a:fld>
            <a:endParaRPr lang="it-IT"/>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3010346"/>
          </a:xfrm>
        </p:spPr>
        <p:txBody>
          <a:bodyPr>
            <a:normAutofit/>
          </a:bodyPr>
          <a:lstStyle/>
          <a:p>
            <a:r>
              <a:rPr lang="it-IT" dirty="0" smtClean="0">
                <a:solidFill>
                  <a:srgbClr val="FF0000"/>
                </a:solidFill>
                <a:effectLst>
                  <a:outerShdw blurRad="38100" dist="38100" dir="2700000" algn="tl">
                    <a:srgbClr val="000000">
                      <a:alpha val="43137"/>
                    </a:srgbClr>
                  </a:outerShdw>
                </a:effectLst>
              </a:rPr>
              <a:t>INQUINAMENTO ELETTROMAGNETICO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endParaRPr lang="it-IT" dirty="0"/>
          </a:p>
          <a:p>
            <a:endParaRPr lang="it-IT" dirty="0" smtClean="0"/>
          </a:p>
          <a:p>
            <a:endParaRPr lang="it-IT" dirty="0"/>
          </a:p>
        </p:txBody>
      </p:sp>
    </p:spTree>
    <p:extLst>
      <p:ext uri="{BB962C8B-B14F-4D97-AF65-F5344CB8AC3E}">
        <p14:creationId xmlns:p14="http://schemas.microsoft.com/office/powerpoint/2010/main" val="31825093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normAutofit lnSpcReduction="10000"/>
          </a:bodyPr>
          <a:lstStyle/>
          <a:p>
            <a:r>
              <a:rPr lang="it-IT" dirty="0" smtClean="0"/>
              <a:t>Assicurare la tutela della salute dei lavoratori, delle lavoratrici e della popolazione dagli effetti dell’esposizione a determinati livelli di campi elettrici, magnetici ed elettromagnetici (art. 32 </a:t>
            </a:r>
            <a:r>
              <a:rPr lang="it-IT" dirty="0" err="1" smtClean="0"/>
              <a:t>Cost</a:t>
            </a:r>
            <a:r>
              <a:rPr lang="it-IT" dirty="0" smtClean="0"/>
              <a:t>).</a:t>
            </a:r>
          </a:p>
          <a:p>
            <a:r>
              <a:rPr lang="it-IT" dirty="0" smtClean="0"/>
              <a:t>Promuovere la ricerca scientifica per la valutazione degli effetti a lungo termine e attivare misure di cautela da adottare in applicazione del principio di precauzione. </a:t>
            </a:r>
            <a:endParaRPr lang="it-IT" dirty="0"/>
          </a:p>
        </p:txBody>
      </p:sp>
    </p:spTree>
    <p:extLst>
      <p:ext uri="{BB962C8B-B14F-4D97-AF65-F5344CB8AC3E}">
        <p14:creationId xmlns:p14="http://schemas.microsoft.com/office/powerpoint/2010/main" val="36349033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lstStyle/>
          <a:p>
            <a:r>
              <a:rPr lang="it-IT" dirty="0" smtClean="0"/>
              <a:t>Assicurare la tutela dell’ambiente e del paesaggio e promuovere l’innovazione tecnologica e le azioni di risanamento volte a tutelare e a minimizzare l’intensità e gli impatti dei campi elettrici, magnetici ed elettromagnetici, sulla base delle migliori tecnologie disponibili. </a:t>
            </a:r>
          </a:p>
          <a:p>
            <a:pPr lvl="1"/>
            <a:r>
              <a:rPr lang="it-IT" dirty="0" smtClean="0"/>
              <a:t>Non solo tutela della salute, ma anche dell’ambiente. </a:t>
            </a:r>
            <a:endParaRPr lang="it-IT" dirty="0"/>
          </a:p>
        </p:txBody>
      </p:sp>
    </p:spTree>
    <p:extLst>
      <p:ext uri="{BB962C8B-B14F-4D97-AF65-F5344CB8AC3E}">
        <p14:creationId xmlns:p14="http://schemas.microsoft.com/office/powerpoint/2010/main" val="971840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781128"/>
          </a:xfrm>
        </p:spPr>
        <p:txBody>
          <a:bodyPr>
            <a:normAutofit fontScale="92500" lnSpcReduction="10000"/>
          </a:bodyPr>
          <a:lstStyle/>
          <a:p>
            <a:r>
              <a:rPr lang="it-IT" dirty="0" smtClean="0"/>
              <a:t>Oggetto</a:t>
            </a:r>
            <a:r>
              <a:rPr lang="it-IT" sz="3600" dirty="0" smtClean="0"/>
              <a:t>:</a:t>
            </a:r>
            <a:r>
              <a:rPr lang="it-IT" dirty="0" smtClean="0"/>
              <a:t> </a:t>
            </a:r>
            <a:r>
              <a:rPr lang="it-IT" dirty="0"/>
              <a:t>gli impianti, i sistemi e </a:t>
            </a:r>
            <a:r>
              <a:rPr lang="it-IT" dirty="0" smtClean="0"/>
              <a:t>le apparecchiature  </a:t>
            </a:r>
            <a:r>
              <a:rPr lang="it-IT" dirty="0"/>
              <a:t>per  usi  civili, militari e delle forze di </a:t>
            </a:r>
            <a:r>
              <a:rPr lang="it-IT" dirty="0" smtClean="0"/>
              <a:t>polizia, che   </a:t>
            </a:r>
            <a:r>
              <a:rPr lang="it-IT" dirty="0"/>
              <a:t>possano   comportare   l'esposizione   dei   lavoratori,  </a:t>
            </a:r>
            <a:r>
              <a:rPr lang="it-IT" dirty="0" smtClean="0"/>
              <a:t>delle lavoratrici  </a:t>
            </a:r>
            <a:r>
              <a:rPr lang="it-IT" dirty="0"/>
              <a:t>e  della  popolazione  a  campi  elettrici, magnetici </a:t>
            </a:r>
            <a:r>
              <a:rPr lang="it-IT" dirty="0" smtClean="0"/>
              <a:t>ed elettromagnetici </a:t>
            </a:r>
            <a:r>
              <a:rPr lang="it-IT" dirty="0"/>
              <a:t>con frequenze comprese tra 0 Hz e 300 </a:t>
            </a:r>
            <a:r>
              <a:rPr lang="it-IT" dirty="0" smtClean="0"/>
              <a:t>GHz</a:t>
            </a:r>
          </a:p>
          <a:p>
            <a:r>
              <a:rPr lang="it-IT" dirty="0"/>
              <a:t>agli elettrodotti ed agli impianti radioelettrici compresi gli impianti per telefonia mobile, i radar e gli impianti per radiodiffusione. </a:t>
            </a:r>
          </a:p>
        </p:txBody>
      </p:sp>
    </p:spTree>
    <p:extLst>
      <p:ext uri="{BB962C8B-B14F-4D97-AF65-F5344CB8AC3E}">
        <p14:creationId xmlns:p14="http://schemas.microsoft.com/office/powerpoint/2010/main" val="204274060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781128"/>
          </a:xfrm>
        </p:spPr>
        <p:txBody>
          <a:bodyPr>
            <a:normAutofit/>
          </a:bodyPr>
          <a:lstStyle/>
          <a:p>
            <a:pPr algn="just"/>
            <a:r>
              <a:rPr lang="it-IT" dirty="0" smtClean="0"/>
              <a:t>Approccio che consente di anticipare ulteriormente la tutela in un momento in cui non vi è neppure la certezza circa eventuali effetti dannosi, agendo in via precauzionale. </a:t>
            </a:r>
          </a:p>
          <a:p>
            <a:pPr algn="just"/>
            <a:r>
              <a:rPr lang="it-IT" dirty="0" smtClean="0"/>
              <a:t>- prove scientifiche insufficienti, non inclusive o incerte. </a:t>
            </a:r>
          </a:p>
          <a:p>
            <a:endParaRPr lang="it-IT" dirty="0"/>
          </a:p>
        </p:txBody>
      </p:sp>
    </p:spTree>
    <p:extLst>
      <p:ext uri="{BB962C8B-B14F-4D97-AF65-F5344CB8AC3E}">
        <p14:creationId xmlns:p14="http://schemas.microsoft.com/office/powerpoint/2010/main" val="23770318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fontScale="77500" lnSpcReduction="20000"/>
          </a:bodyPr>
          <a:lstStyle/>
          <a:p>
            <a:pPr algn="just"/>
            <a:r>
              <a:rPr lang="it-IT" dirty="0" smtClean="0"/>
              <a:t>Riparto di competenze tra le autorità coinvolte:</a:t>
            </a:r>
          </a:p>
          <a:p>
            <a:pPr marL="457200" lvl="1" indent="0" algn="just">
              <a:buNone/>
            </a:pPr>
            <a:endParaRPr lang="it-IT" dirty="0" smtClean="0"/>
          </a:p>
          <a:p>
            <a:pPr marL="457200" lvl="1" indent="0" algn="just">
              <a:buNone/>
            </a:pPr>
            <a:r>
              <a:rPr lang="it-IT" dirty="0" smtClean="0">
                <a:effectLst>
                  <a:outerShdw blurRad="38100" dist="38100" dir="2700000" algn="tl">
                    <a:srgbClr val="000000">
                      <a:alpha val="43137"/>
                    </a:srgbClr>
                  </a:outerShdw>
                </a:effectLst>
              </a:rPr>
              <a:t>Stato</a:t>
            </a:r>
            <a:r>
              <a:rPr lang="it-IT" dirty="0" smtClean="0"/>
              <a:t>: </a:t>
            </a:r>
          </a:p>
          <a:p>
            <a:pPr lvl="1" algn="just">
              <a:buFontTx/>
              <a:buChar char="-"/>
            </a:pPr>
            <a:r>
              <a:rPr lang="it-IT" dirty="0" smtClean="0"/>
              <a:t>Determinare i limiti di esposizione, i valori di attenzione e gli obiettivi di qualità «in considerazione del preminente interesse nazionale alla definizione di criteri unitari e di normative omogenee».</a:t>
            </a:r>
          </a:p>
          <a:p>
            <a:pPr lvl="1" algn="just">
              <a:buFontTx/>
              <a:buChar char="-"/>
            </a:pPr>
            <a:r>
              <a:rPr lang="it-IT" dirty="0" smtClean="0"/>
              <a:t>Individuazione di tecniche di misurazione e rilevamento delle emissioni elettromagnetiche</a:t>
            </a:r>
          </a:p>
          <a:p>
            <a:pPr lvl="1" algn="just">
              <a:buFontTx/>
              <a:buChar char="-"/>
            </a:pPr>
            <a:r>
              <a:rPr lang="it-IT" dirty="0" smtClean="0"/>
              <a:t>Definizione delle caratteristiche tecniche degli impianti e la localizzazione dei tracciati per la progettazione, costruzione e la modifica di elettrodi e di impianti per la telefonia mobile e la radiodiffusione, al fine di assicurare la tutela ambientale e del paesaggio (per evitare danni, vincolare la tutela di interessi storici, artistici, paesaggistici e ambientali, adottare misure di contenimento del rischio elettrico)</a:t>
            </a:r>
          </a:p>
          <a:p>
            <a:pPr lvl="1" algn="just"/>
            <a:endParaRPr lang="it-IT" dirty="0" smtClean="0"/>
          </a:p>
          <a:p>
            <a:endParaRPr lang="it-IT" dirty="0"/>
          </a:p>
        </p:txBody>
      </p:sp>
    </p:spTree>
    <p:extLst>
      <p:ext uri="{BB962C8B-B14F-4D97-AF65-F5344CB8AC3E}">
        <p14:creationId xmlns:p14="http://schemas.microsoft.com/office/powerpoint/2010/main" val="61950558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fontScale="70000" lnSpcReduction="20000"/>
          </a:bodyPr>
          <a:lstStyle/>
          <a:p>
            <a:pPr algn="just"/>
            <a:r>
              <a:rPr lang="it-IT" dirty="0" smtClean="0"/>
              <a:t>Riparto di competenze tra le autorità coinvolte:</a:t>
            </a:r>
          </a:p>
          <a:p>
            <a:pPr marL="457200" lvl="1" indent="0" algn="just">
              <a:buNone/>
            </a:pPr>
            <a:endParaRPr lang="it-IT" dirty="0" smtClean="0"/>
          </a:p>
          <a:p>
            <a:pPr marL="457200" lvl="1" indent="0" algn="just">
              <a:buNone/>
            </a:pPr>
            <a:r>
              <a:rPr lang="it-IT" dirty="0" smtClean="0">
                <a:effectLst>
                  <a:outerShdw blurRad="38100" dist="38100" dir="2700000" algn="tl">
                    <a:srgbClr val="000000">
                      <a:alpha val="43137"/>
                    </a:srgbClr>
                  </a:outerShdw>
                </a:effectLst>
              </a:rPr>
              <a:t>Stato</a:t>
            </a:r>
            <a:r>
              <a:rPr lang="it-IT" dirty="0" smtClean="0"/>
              <a:t>: </a:t>
            </a:r>
          </a:p>
          <a:p>
            <a:pPr lvl="1" algn="just">
              <a:buFontTx/>
              <a:buChar char="-"/>
            </a:pPr>
            <a:r>
              <a:rPr lang="it-IT" dirty="0" smtClean="0"/>
              <a:t>Individuazione delle informazioni che i fabbricanti di apparecchi e dispositivi, generanti campi elettrici, magnetici ed elettromagnetici, devono fornire agli utenti e ai lavoratori (es livelli di esposizione, distanza di utilizzo consigliata…).</a:t>
            </a:r>
          </a:p>
          <a:p>
            <a:pPr lvl="1" algn="just">
              <a:buFontTx/>
              <a:buChar char="-"/>
            </a:pPr>
            <a:r>
              <a:rPr lang="it-IT" dirty="0" smtClean="0"/>
              <a:t>Promozione della ricerca e sperimentazione, raccolta ed elaborazione dei dati (ricerca epidemiologica e cancerogenesi)</a:t>
            </a:r>
          </a:p>
          <a:p>
            <a:pPr lvl="1" algn="just">
              <a:buFontTx/>
              <a:buChar char="-"/>
            </a:pPr>
            <a:r>
              <a:rPr lang="it-IT" dirty="0" smtClean="0"/>
              <a:t>Realizzazione del catasto nazionale delle sorgenti fisse e mobili dei campi elettrici, magnetici ed elettromagnetici (a cura del MATTM, in concerto con Ministero comunicazione, Ministero dei lavori pubblici e Ministero dell’Industria, Ministero dei Trasporti, Ministero della Difesa e dell’Interno). Per quanto riguarda la </a:t>
            </a:r>
            <a:r>
              <a:rPr lang="it-IT" dirty="0"/>
              <a:t>pubblicazione dei dati, l'accesso al portale è riservato alle sole autorità competenti a livello nazionale (MATTM) e regionale (</a:t>
            </a:r>
            <a:r>
              <a:rPr lang="it-IT" dirty="0" smtClean="0"/>
              <a:t>ARPA).</a:t>
            </a:r>
          </a:p>
          <a:p>
            <a:pPr lvl="1" algn="just"/>
            <a:endParaRPr lang="it-IT" dirty="0" smtClean="0"/>
          </a:p>
          <a:p>
            <a:endParaRPr lang="it-IT" dirty="0"/>
          </a:p>
        </p:txBody>
      </p:sp>
    </p:spTree>
    <p:extLst>
      <p:ext uri="{BB962C8B-B14F-4D97-AF65-F5344CB8AC3E}">
        <p14:creationId xmlns:p14="http://schemas.microsoft.com/office/powerpoint/2010/main" val="301821039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781128"/>
          </a:xfrm>
        </p:spPr>
        <p:txBody>
          <a:bodyPr>
            <a:normAutofit fontScale="70000" lnSpcReduction="20000"/>
          </a:bodyPr>
          <a:lstStyle/>
          <a:p>
            <a:pPr algn="just"/>
            <a:r>
              <a:rPr lang="it-IT" dirty="0" smtClean="0"/>
              <a:t>Riparto di competenze tra le autorità coinvolte:</a:t>
            </a:r>
          </a:p>
          <a:p>
            <a:pPr marL="457200" lvl="1" indent="0" algn="just">
              <a:buNone/>
            </a:pPr>
            <a:endParaRPr lang="it-IT" dirty="0" smtClean="0"/>
          </a:p>
          <a:p>
            <a:pPr marL="457200" lvl="1" indent="0" algn="just">
              <a:buNone/>
            </a:pPr>
            <a:r>
              <a:rPr lang="it-IT" dirty="0" smtClean="0">
                <a:effectLst>
                  <a:outerShdw blurRad="38100" dist="38100" dir="2700000" algn="tl">
                    <a:srgbClr val="000000">
                      <a:alpha val="43137"/>
                    </a:srgbClr>
                  </a:outerShdw>
                </a:effectLst>
              </a:rPr>
              <a:t>Regioni</a:t>
            </a:r>
            <a:r>
              <a:rPr lang="it-IT" dirty="0" smtClean="0"/>
              <a:t>:</a:t>
            </a:r>
          </a:p>
          <a:p>
            <a:pPr lvl="1" algn="just">
              <a:buFontTx/>
              <a:buChar char="-"/>
            </a:pPr>
            <a:r>
              <a:rPr lang="it-IT" dirty="0" smtClean="0"/>
              <a:t>Individuazione di strumenti e azioni per il raggiungimento degli obiettivi di qualità territoriali (criteri localizzativi, standard urbanistici, prescrizioni e incentivi per le migliori tecnologie disponibili)</a:t>
            </a:r>
          </a:p>
          <a:p>
            <a:pPr lvl="1" algn="just">
              <a:buFontTx/>
              <a:buChar char="-"/>
            </a:pPr>
            <a:r>
              <a:rPr lang="it-IT" dirty="0" smtClean="0"/>
              <a:t>Localizzazione per gli impianti di telefonia mobile, radioelettrici e radiodiffusione (limiti: 1. riserva di competenza a favore dei comuni, che possono adottare un regolamento per assicurare il corretto insediamento urbanistico e territoriale degli impianti per minimizzare gli effetti delle esposizioni. 2. Codice sulle comunicazioni elettroniche che considera gli impianti di comunicazione come opere di interesse primario e compatibili con qualsiasi destinazione urbanistica).</a:t>
            </a:r>
          </a:p>
          <a:p>
            <a:pPr lvl="1" algn="just">
              <a:buFontTx/>
              <a:buChar char="-"/>
            </a:pPr>
            <a:r>
              <a:rPr lang="it-IT" dirty="0" smtClean="0"/>
              <a:t>Poteri relativi all’approvazione dei piani di risanamento per elettrodi con potenza inferiore a 150kV. </a:t>
            </a:r>
          </a:p>
          <a:p>
            <a:pPr lvl="1" algn="just">
              <a:buFontTx/>
              <a:buChar char="-"/>
            </a:pPr>
            <a:endParaRPr lang="it-IT" dirty="0" smtClean="0"/>
          </a:p>
          <a:p>
            <a:pPr lvl="1" algn="just"/>
            <a:endParaRPr lang="it-IT" dirty="0" smtClean="0"/>
          </a:p>
          <a:p>
            <a:endParaRPr lang="it-IT" dirty="0"/>
          </a:p>
        </p:txBody>
      </p:sp>
    </p:spTree>
    <p:extLst>
      <p:ext uri="{BB962C8B-B14F-4D97-AF65-F5344CB8AC3E}">
        <p14:creationId xmlns:p14="http://schemas.microsoft.com/office/powerpoint/2010/main" val="35625335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781128"/>
          </a:xfrm>
        </p:spPr>
        <p:txBody>
          <a:bodyPr>
            <a:normAutofit fontScale="92500" lnSpcReduction="20000"/>
          </a:bodyPr>
          <a:lstStyle/>
          <a:p>
            <a:pPr algn="just"/>
            <a:r>
              <a:rPr lang="it-IT" dirty="0" smtClean="0"/>
              <a:t>Riparto di competenze tra le autorità coinvolte:</a:t>
            </a:r>
          </a:p>
          <a:p>
            <a:pPr marL="457200" lvl="1" indent="0" algn="just">
              <a:buNone/>
            </a:pPr>
            <a:endParaRPr lang="it-IT" dirty="0" smtClean="0"/>
          </a:p>
          <a:p>
            <a:pPr marL="457200" lvl="1" indent="0" algn="just">
              <a:buNone/>
            </a:pPr>
            <a:r>
              <a:rPr lang="it-IT" dirty="0" smtClean="0">
                <a:effectLst>
                  <a:outerShdw blurRad="38100" dist="38100" dir="2700000" algn="tl">
                    <a:srgbClr val="000000">
                      <a:alpha val="43137"/>
                    </a:srgbClr>
                  </a:outerShdw>
                </a:effectLst>
              </a:rPr>
              <a:t>Enti locali</a:t>
            </a:r>
            <a:r>
              <a:rPr lang="it-IT" dirty="0" smtClean="0"/>
              <a:t>:</a:t>
            </a:r>
          </a:p>
          <a:p>
            <a:pPr lvl="1" algn="just">
              <a:buFontTx/>
              <a:buChar char="-"/>
            </a:pPr>
            <a:r>
              <a:rPr lang="it-IT" dirty="0" smtClean="0"/>
              <a:t>Corretto insediamento urbanistico e territoriale degli impianti per minimizzare l’esposizione della popolazione (Comune);</a:t>
            </a:r>
          </a:p>
          <a:p>
            <a:pPr lvl="1" algn="just">
              <a:buFontTx/>
              <a:buChar char="-"/>
            </a:pPr>
            <a:r>
              <a:rPr lang="it-IT" dirty="0" smtClean="0"/>
              <a:t>Funzioni di controllo e di vigilanza sanitaria e ambientale (Comuni e province, ARPA)</a:t>
            </a:r>
          </a:p>
          <a:p>
            <a:pPr lvl="1" algn="just">
              <a:buFontTx/>
              <a:buChar char="-"/>
            </a:pPr>
            <a:r>
              <a:rPr lang="it-IT" dirty="0" smtClean="0"/>
              <a:t>Autorizzazione all’installazione di infrastrutture di comunicazione elettronica (Comune)</a:t>
            </a:r>
          </a:p>
          <a:p>
            <a:pPr lvl="1" algn="just">
              <a:buFontTx/>
              <a:buChar char="-"/>
            </a:pPr>
            <a:r>
              <a:rPr lang="it-IT" dirty="0" smtClean="0"/>
              <a:t>Ordinanze contingibili e urgenti del sindaco, situazione di pericolo o danno (es. in caso di superamento dei limiti). </a:t>
            </a:r>
          </a:p>
          <a:p>
            <a:pPr lvl="1" algn="just"/>
            <a:endParaRPr lang="it-IT" dirty="0" smtClean="0"/>
          </a:p>
          <a:p>
            <a:endParaRPr lang="it-IT" dirty="0"/>
          </a:p>
        </p:txBody>
      </p:sp>
    </p:spTree>
    <p:extLst>
      <p:ext uri="{BB962C8B-B14F-4D97-AF65-F5344CB8AC3E}">
        <p14:creationId xmlns:p14="http://schemas.microsoft.com/office/powerpoint/2010/main" val="24156245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781128"/>
          </a:xfrm>
        </p:spPr>
        <p:txBody>
          <a:bodyPr>
            <a:normAutofit fontScale="70000" lnSpcReduction="20000"/>
          </a:bodyPr>
          <a:lstStyle/>
          <a:p>
            <a:pPr algn="just"/>
            <a:r>
              <a:rPr lang="it-IT" dirty="0" smtClean="0"/>
              <a:t>Ruolo rilevante dei comuni: interventi spesso diretti ad assecondare i timori dei cittadini, con misure che limitano o escludono la realizzazione di impianti nell’ambito della pianificazione territoriale. </a:t>
            </a:r>
          </a:p>
          <a:p>
            <a:pPr lvl="1" algn="just"/>
            <a:endParaRPr lang="it-IT" dirty="0" smtClean="0"/>
          </a:p>
          <a:p>
            <a:r>
              <a:rPr lang="it-IT" dirty="0" smtClean="0"/>
              <a:t>Giurisprudenza: gli enti locali non possono adottare strumenti di natura urbanistico-edilizia che di fatto introducono limiti di esposizione inferiori a quelli stabiliti a livello statale</a:t>
            </a:r>
          </a:p>
          <a:p>
            <a:r>
              <a:rPr lang="it-IT" dirty="0" smtClean="0"/>
              <a:t>Tutela del paesaggio, valore storico artistico del territorio, ma senza incidere sugli ambiti di competenza nazionale. Es. il comune non può imporre distanze minime tra le stazioni radio e insediamenti abitativi. </a:t>
            </a:r>
          </a:p>
          <a:p>
            <a:r>
              <a:rPr lang="it-IT" dirty="0" smtClean="0"/>
              <a:t>I comuni però possono vietare l’installazione di impianti di telefonia mobile su specifici edifici (scuole, ospedali) ma non possono stabilire dei criteri generici sulle distanze. </a:t>
            </a:r>
            <a:endParaRPr lang="it-IT" dirty="0"/>
          </a:p>
        </p:txBody>
      </p:sp>
    </p:spTree>
    <p:extLst>
      <p:ext uri="{BB962C8B-B14F-4D97-AF65-F5344CB8AC3E}">
        <p14:creationId xmlns:p14="http://schemas.microsoft.com/office/powerpoint/2010/main" val="160004050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lstStyle/>
          <a:p>
            <a:r>
              <a:rPr lang="it-IT" dirty="0" smtClean="0"/>
              <a:t>Tre differenti limiti:</a:t>
            </a:r>
          </a:p>
          <a:p>
            <a:pPr lvl="1"/>
            <a:r>
              <a:rPr lang="it-IT" dirty="0" smtClean="0"/>
              <a:t>Limiti di esposizione</a:t>
            </a:r>
          </a:p>
          <a:p>
            <a:pPr lvl="1"/>
            <a:r>
              <a:rPr lang="it-IT" dirty="0" smtClean="0"/>
              <a:t>Valori di attenzione</a:t>
            </a:r>
          </a:p>
          <a:p>
            <a:pPr lvl="1"/>
            <a:r>
              <a:rPr lang="it-IT" dirty="0" smtClean="0"/>
              <a:t>Obiettivi di qualità</a:t>
            </a:r>
            <a:endParaRPr lang="it-IT" dirty="0"/>
          </a:p>
        </p:txBody>
      </p:sp>
    </p:spTree>
    <p:extLst>
      <p:ext uri="{BB962C8B-B14F-4D97-AF65-F5344CB8AC3E}">
        <p14:creationId xmlns:p14="http://schemas.microsoft.com/office/powerpoint/2010/main" val="165471100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10000"/>
          </a:bodyPr>
          <a:lstStyle/>
          <a:p>
            <a:pPr algn="just"/>
            <a:r>
              <a:rPr lang="it-IT" dirty="0"/>
              <a:t>I campi elettromagnetici hanno assunto un'importanza crescente legata allo sviluppo dei sistemi di telecomunicazione diffusi capillarmente sul territorio. Anche l'intensificazione della rete di trasmissione elettrica nonché la diffusa urbanizzazione, hanno contribuito a destare interesse circa i possibili effetti sulla salute derivanti dalla permanenza prolungata in prossimità di queste fonti di emissioni di onde elettromagnetiche.</a:t>
            </a:r>
          </a:p>
          <a:p>
            <a:endParaRPr lang="it-IT" dirty="0"/>
          </a:p>
          <a:p>
            <a:endParaRPr lang="it-IT" dirty="0" smtClean="0"/>
          </a:p>
          <a:p>
            <a:endParaRPr lang="it-IT" dirty="0"/>
          </a:p>
        </p:txBody>
      </p:sp>
    </p:spTree>
    <p:extLst>
      <p:ext uri="{BB962C8B-B14F-4D97-AF65-F5344CB8AC3E}">
        <p14:creationId xmlns:p14="http://schemas.microsoft.com/office/powerpoint/2010/main" val="368375096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normAutofit/>
          </a:bodyPr>
          <a:lstStyle/>
          <a:p>
            <a:r>
              <a:rPr lang="it-IT" sz="3600" dirty="0" smtClean="0"/>
              <a:t> </a:t>
            </a:r>
            <a:r>
              <a:rPr lang="it-IT" dirty="0"/>
              <a:t>limite di esposizione: </a:t>
            </a:r>
            <a:r>
              <a:rPr lang="it-IT" dirty="0" err="1"/>
              <a:t>e'</a:t>
            </a:r>
            <a:r>
              <a:rPr lang="it-IT" dirty="0"/>
              <a:t> il valore di campo elettrico, magnetico ed elettromagnetico, considerato come valore di immissione, definito ai fini della tutela della salute da effetti acuti, che non deve essere superato in alcuna condizione di esposizione della popolazione e dei </a:t>
            </a:r>
            <a:r>
              <a:rPr lang="it-IT" dirty="0" smtClean="0"/>
              <a:t>lavoratori;</a:t>
            </a:r>
            <a:endParaRPr lang="it-IT" dirty="0"/>
          </a:p>
        </p:txBody>
      </p:sp>
    </p:spTree>
    <p:extLst>
      <p:ext uri="{BB962C8B-B14F-4D97-AF65-F5344CB8AC3E}">
        <p14:creationId xmlns:p14="http://schemas.microsoft.com/office/powerpoint/2010/main" val="6887661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normAutofit fontScale="92500"/>
          </a:bodyPr>
          <a:lstStyle/>
          <a:p>
            <a:r>
              <a:rPr lang="it-IT" sz="3600" dirty="0" smtClean="0"/>
              <a:t> </a:t>
            </a:r>
            <a:r>
              <a:rPr lang="it-IT" dirty="0"/>
              <a:t>valore di attenzione: </a:t>
            </a:r>
            <a:r>
              <a:rPr lang="it-IT" dirty="0" err="1"/>
              <a:t>e'</a:t>
            </a:r>
            <a:r>
              <a:rPr lang="it-IT" dirty="0"/>
              <a:t> il valore di campo elettrico, magnetico ed elettromagnetico, considerato come valore di immissione, che non deve essere, superato negli ambienti abitativi, scolastici e nei luoghi adibiti a permanenze </a:t>
            </a:r>
            <a:r>
              <a:rPr lang="it-IT" dirty="0" smtClean="0"/>
              <a:t>prolungate. </a:t>
            </a:r>
            <a:r>
              <a:rPr lang="it-IT" dirty="0"/>
              <a:t>Esso costituisce misura di cautela ai fini della protezione da possibili effetti a lungo termine e deve essere raggiunto nei tempi e nei modi previsti dalla legge</a:t>
            </a:r>
          </a:p>
        </p:txBody>
      </p:sp>
    </p:spTree>
    <p:extLst>
      <p:ext uri="{BB962C8B-B14F-4D97-AF65-F5344CB8AC3E}">
        <p14:creationId xmlns:p14="http://schemas.microsoft.com/office/powerpoint/2010/main" val="217490001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normAutofit fontScale="77500" lnSpcReduction="20000"/>
          </a:bodyPr>
          <a:lstStyle/>
          <a:p>
            <a:pPr marL="0" indent="0">
              <a:buNone/>
            </a:pPr>
            <a:r>
              <a:rPr lang="it-IT" sz="3600" dirty="0"/>
              <a:t> obiettivi di </a:t>
            </a:r>
            <a:r>
              <a:rPr lang="it-IT" sz="3600" dirty="0" err="1"/>
              <a:t>qualita'</a:t>
            </a:r>
            <a:r>
              <a:rPr lang="it-IT" sz="3600" dirty="0"/>
              <a:t> sono: </a:t>
            </a:r>
          </a:p>
          <a:p>
            <a:pPr marL="0" indent="0">
              <a:buNone/>
            </a:pPr>
            <a:r>
              <a:rPr lang="it-IT" sz="3600" dirty="0"/>
              <a:t>   1)  i  criteri  localizzativi,  gli   standard   urbanistici,   le</a:t>
            </a:r>
          </a:p>
          <a:p>
            <a:pPr marL="0" indent="0">
              <a:buNone/>
            </a:pPr>
            <a:r>
              <a:rPr lang="it-IT" sz="3600" dirty="0" smtClean="0"/>
              <a:t>	prescrizioni  </a:t>
            </a:r>
            <a:r>
              <a:rPr lang="it-IT" sz="3600" dirty="0"/>
              <a:t>e  le  incentivazioni  per  l'utilizzo  </a:t>
            </a:r>
            <a:r>
              <a:rPr lang="it-IT" sz="3600" dirty="0" smtClean="0"/>
              <a:t>	delle  migliori tecnologie </a:t>
            </a:r>
            <a:r>
              <a:rPr lang="it-IT" sz="3600" dirty="0"/>
              <a:t>disponibili, indicati dalle  </a:t>
            </a:r>
            <a:r>
              <a:rPr lang="it-IT" sz="3600" dirty="0" smtClean="0"/>
              <a:t>	leggi  regionali;</a:t>
            </a:r>
          </a:p>
          <a:p>
            <a:pPr marL="0" indent="0">
              <a:buNone/>
            </a:pPr>
            <a:endParaRPr lang="it-IT" sz="3600" dirty="0"/>
          </a:p>
          <a:p>
            <a:pPr marL="0" indent="0">
              <a:buNone/>
            </a:pPr>
            <a:r>
              <a:rPr lang="it-IT" sz="3600" dirty="0"/>
              <a:t>   2) i valori di campo  elettrico,  magnetico  ed  </a:t>
            </a:r>
            <a:r>
              <a:rPr lang="it-IT" sz="3600" dirty="0" smtClean="0"/>
              <a:t>	elettromagnetico, definiti </a:t>
            </a:r>
            <a:r>
              <a:rPr lang="it-IT" sz="3600" dirty="0"/>
              <a:t>dallo </a:t>
            </a:r>
            <a:r>
              <a:rPr lang="it-IT" sz="3600" dirty="0" smtClean="0"/>
              <a:t>Stato,  </a:t>
            </a:r>
            <a:r>
              <a:rPr lang="it-IT" sz="3600" dirty="0"/>
              <a:t>ai  fini  </a:t>
            </a:r>
            <a:r>
              <a:rPr lang="it-IT" sz="3600" dirty="0" smtClean="0"/>
              <a:t>	della  </a:t>
            </a:r>
            <a:r>
              <a:rPr lang="it-IT" sz="3600" dirty="0"/>
              <a:t>progressiva  </a:t>
            </a:r>
            <a:r>
              <a:rPr lang="it-IT" sz="3600" dirty="0" smtClean="0"/>
              <a:t>minimizzazione	 	dell'esposizione </a:t>
            </a:r>
            <a:r>
              <a:rPr lang="it-IT" sz="3600" dirty="0"/>
              <a:t>ai campi medesimi; </a:t>
            </a:r>
          </a:p>
          <a:p>
            <a:pPr marL="0" indent="0">
              <a:buNone/>
            </a:pPr>
            <a:endParaRPr lang="it-IT" dirty="0"/>
          </a:p>
        </p:txBody>
      </p:sp>
    </p:spTree>
    <p:extLst>
      <p:ext uri="{BB962C8B-B14F-4D97-AF65-F5344CB8AC3E}">
        <p14:creationId xmlns:p14="http://schemas.microsoft.com/office/powerpoint/2010/main" val="13583487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lnSpcReduction="10000"/>
          </a:bodyPr>
          <a:lstStyle/>
          <a:p>
            <a:r>
              <a:rPr lang="it-IT" dirty="0" smtClean="0"/>
              <a:t>Vengono introdotti gli strumenti che possono consentire la riduzione dell’inquinamento elettromagnetico:</a:t>
            </a:r>
          </a:p>
          <a:p>
            <a:pPr lvl="1"/>
            <a:r>
              <a:rPr lang="it-IT" dirty="0" smtClean="0"/>
              <a:t>La protezione rispetto agli effetti sanitari accertati si realizza con il rispetto dei limiti di esposizione;</a:t>
            </a:r>
          </a:p>
          <a:p>
            <a:pPr lvl="1"/>
            <a:r>
              <a:rPr lang="it-IT" dirty="0" smtClean="0"/>
              <a:t>La protezione rispetto agli effetti a lungo termine si realizza con la definizione di valori di attenzione, da non superare negli ambienti abitativi, scolastici e nei luoghi adibiti a permanenze prolungate;</a:t>
            </a:r>
          </a:p>
          <a:p>
            <a:pPr lvl="1"/>
            <a:r>
              <a:rPr lang="it-IT" dirty="0" smtClean="0"/>
              <a:t>Obiettivi di qualità da conseguire nel medio lungo periodo, per la minimizzazione dell’esposizione. </a:t>
            </a:r>
          </a:p>
          <a:p>
            <a:pPr lvl="1"/>
            <a:endParaRPr lang="it-IT" dirty="0"/>
          </a:p>
        </p:txBody>
      </p:sp>
    </p:spTree>
    <p:extLst>
      <p:ext uri="{BB962C8B-B14F-4D97-AF65-F5344CB8AC3E}">
        <p14:creationId xmlns:p14="http://schemas.microsoft.com/office/powerpoint/2010/main" val="4153421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lnSpcReduction="10000"/>
          </a:bodyPr>
          <a:lstStyle/>
          <a:p>
            <a:r>
              <a:rPr lang="it-IT" sz="3600" dirty="0" smtClean="0"/>
              <a:t> </a:t>
            </a:r>
            <a:r>
              <a:rPr lang="it-IT" dirty="0" smtClean="0"/>
              <a:t>I primi limiti di esposizione sono stati fissati negli anni ‘90 per la tutela di specifiche categorie di lavoratori (</a:t>
            </a:r>
            <a:r>
              <a:rPr lang="it-IT" dirty="0" err="1" smtClean="0"/>
              <a:t>dpcm</a:t>
            </a:r>
            <a:r>
              <a:rPr lang="it-IT" dirty="0" smtClean="0"/>
              <a:t> 23.4.1992). Tutela di tipo preventivo, limitata a regolamentare solo gli effetti sanitari certi. </a:t>
            </a:r>
          </a:p>
          <a:p>
            <a:r>
              <a:rPr lang="it-IT" dirty="0" smtClean="0"/>
              <a:t>Solo nel 1998 è stata adottata una disciplina più ampia, che ha introdotto accanto ai limiti, misure di tutela e obiettivi di qualità, con la finalità precauzionale di prevenire eventuali effetti a lungo termine.  </a:t>
            </a:r>
            <a:endParaRPr lang="it-IT" dirty="0"/>
          </a:p>
        </p:txBody>
      </p:sp>
    </p:spTree>
    <p:extLst>
      <p:ext uri="{BB962C8B-B14F-4D97-AF65-F5344CB8AC3E}">
        <p14:creationId xmlns:p14="http://schemas.microsoft.com/office/powerpoint/2010/main" val="309281058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a:bodyPr>
          <a:lstStyle/>
          <a:p>
            <a:r>
              <a:rPr lang="it-IT" sz="3600" dirty="0" smtClean="0"/>
              <a:t> </a:t>
            </a:r>
            <a:r>
              <a:rPr lang="it-IT" dirty="0" smtClean="0"/>
              <a:t>luglio 2003: Regolamenti attuativi </a:t>
            </a:r>
            <a:r>
              <a:rPr lang="it-IT" dirty="0" err="1" smtClean="0"/>
              <a:t>D.Lgs</a:t>
            </a:r>
            <a:r>
              <a:rPr lang="it-IT" dirty="0" smtClean="0"/>
              <a:t> 36/2001</a:t>
            </a:r>
          </a:p>
          <a:p>
            <a:pPr lvl="1"/>
            <a:r>
              <a:rPr lang="it-IT" dirty="0" smtClean="0"/>
              <a:t>Regolamento per i campi elettrici, magnetici ed elettromagnetici ad alta frequenza</a:t>
            </a:r>
          </a:p>
          <a:p>
            <a:pPr lvl="1"/>
            <a:r>
              <a:rPr lang="it-IT" dirty="0" smtClean="0"/>
              <a:t>Regolamento per i campi elettrici, magnetici ed elettromagnetici a bassa frequenza.</a:t>
            </a:r>
            <a:endParaRPr lang="it-IT" dirty="0"/>
          </a:p>
        </p:txBody>
      </p:sp>
    </p:spTree>
    <p:extLst>
      <p:ext uri="{BB962C8B-B14F-4D97-AF65-F5344CB8AC3E}">
        <p14:creationId xmlns:p14="http://schemas.microsoft.com/office/powerpoint/2010/main" val="110549199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lnSpcReduction="10000"/>
          </a:bodyPr>
          <a:lstStyle/>
          <a:p>
            <a:r>
              <a:rPr lang="it-IT" sz="3600" dirty="0" smtClean="0"/>
              <a:t> </a:t>
            </a:r>
            <a:r>
              <a:rPr lang="it-IT" dirty="0" smtClean="0"/>
              <a:t>L. 36 2001: I piani di risanamento</a:t>
            </a:r>
          </a:p>
          <a:p>
            <a:endParaRPr lang="it-IT" dirty="0"/>
          </a:p>
          <a:p>
            <a:pPr marL="0" indent="0">
              <a:buNone/>
              <a:tabLst>
                <a:tab pos="357188" algn="l"/>
              </a:tabLst>
            </a:pPr>
            <a:r>
              <a:rPr lang="it-IT" dirty="0" smtClean="0"/>
              <a:t>-  Gli impianti esistenti devono essere adeguati 	ai limiti di soglia entro 10 anni.</a:t>
            </a:r>
          </a:p>
          <a:p>
            <a:pPr>
              <a:buFontTx/>
              <a:buChar char="-"/>
            </a:pPr>
            <a:r>
              <a:rPr lang="it-IT" dirty="0" smtClean="0"/>
              <a:t>Risanamento a carico dei gestori dell’impianto. Se il gestore rimane inerte, agisce la Regione. </a:t>
            </a:r>
          </a:p>
          <a:p>
            <a:pPr>
              <a:buFontTx/>
              <a:buChar char="-"/>
            </a:pPr>
            <a:r>
              <a:rPr lang="it-IT" dirty="0" smtClean="0"/>
              <a:t>La regione ha anche il potere di spostare gli impianti di radiodiffusione in siti conformi alla pianificazione in materia.</a:t>
            </a:r>
            <a:endParaRPr lang="it-IT" dirty="0"/>
          </a:p>
        </p:txBody>
      </p:sp>
    </p:spTree>
    <p:extLst>
      <p:ext uri="{BB962C8B-B14F-4D97-AF65-F5344CB8AC3E}">
        <p14:creationId xmlns:p14="http://schemas.microsoft.com/office/powerpoint/2010/main" val="42059617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fontScale="92500"/>
          </a:bodyPr>
          <a:lstStyle/>
          <a:p>
            <a:r>
              <a:rPr lang="it-IT" sz="3600" dirty="0" smtClean="0"/>
              <a:t> </a:t>
            </a:r>
            <a:r>
              <a:rPr lang="it-IT" dirty="0" smtClean="0"/>
              <a:t>sanzione amministrativa: art. 15 L. 36/2001</a:t>
            </a:r>
          </a:p>
          <a:p>
            <a:endParaRPr lang="it-IT" dirty="0"/>
          </a:p>
          <a:p>
            <a:r>
              <a:rPr lang="it-IT" dirty="0" smtClean="0"/>
              <a:t>Sanzione pecuniaria in caso di inosservanza dei limiti di esposizione e dei valori di attenzione. </a:t>
            </a:r>
          </a:p>
          <a:p>
            <a:r>
              <a:rPr lang="it-IT" dirty="0" smtClean="0"/>
              <a:t>Sanzione della sospensione in caso di violazione delle prescrizioni contenute nell’autorizzazione, nella concessione o nella licenza di installazione o esercizio dell’impianto, finalizzate alla tutela ambientale e della salute. In caso di «recidiva» l’autorizzazione viene revocata.  </a:t>
            </a:r>
            <a:endParaRPr lang="it-IT" dirty="0"/>
          </a:p>
        </p:txBody>
      </p:sp>
    </p:spTree>
    <p:extLst>
      <p:ext uri="{BB962C8B-B14F-4D97-AF65-F5344CB8AC3E}">
        <p14:creationId xmlns:p14="http://schemas.microsoft.com/office/powerpoint/2010/main" val="41011320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fontScale="77500" lnSpcReduction="20000"/>
          </a:bodyPr>
          <a:lstStyle/>
          <a:p>
            <a:r>
              <a:rPr lang="it-IT" sz="3600" dirty="0" err="1" smtClean="0">
                <a:effectLst>
                  <a:outerShdw blurRad="38100" dist="38100" dir="2700000" algn="tl">
                    <a:srgbClr val="000000">
                      <a:alpha val="43137"/>
                    </a:srgbClr>
                  </a:outerShdw>
                </a:effectLst>
              </a:rPr>
              <a:t>D.Lgs</a:t>
            </a:r>
            <a:r>
              <a:rPr lang="it-IT" sz="3600" dirty="0" smtClean="0">
                <a:effectLst>
                  <a:outerShdw blurRad="38100" dist="38100" dir="2700000" algn="tl">
                    <a:srgbClr val="000000">
                      <a:alpha val="43137"/>
                    </a:srgbClr>
                  </a:outerShdw>
                </a:effectLst>
              </a:rPr>
              <a:t> 259 2003 (codice delle comunicazioni elettroniche): </a:t>
            </a:r>
          </a:p>
          <a:p>
            <a:endParaRPr lang="it-IT" sz="3600" dirty="0"/>
          </a:p>
          <a:p>
            <a:pPr algn="just"/>
            <a:r>
              <a:rPr lang="it-IT" sz="3600" dirty="0" smtClean="0"/>
              <a:t>Art. 87: la realizzazione di </a:t>
            </a:r>
            <a:r>
              <a:rPr lang="it-IT" sz="3600" dirty="0" smtClean="0">
                <a:solidFill>
                  <a:srgbClr val="FF0000"/>
                </a:solidFill>
                <a:effectLst>
                  <a:outerShdw blurRad="38100" dist="38100" dir="2700000" algn="tl">
                    <a:srgbClr val="000000">
                      <a:alpha val="43137"/>
                    </a:srgbClr>
                  </a:outerShdw>
                </a:effectLst>
              </a:rPr>
              <a:t>infrastrutture di comunicazione elettronica per impianti radioelettrici </a:t>
            </a:r>
            <a:r>
              <a:rPr lang="it-IT" sz="3600" dirty="0" smtClean="0"/>
              <a:t>(quali torri, tralicci, impianti radiotrasmittenti, ripetitori) superiore ai 20 Watt deve essere autorizzata dagli enti locali, previo accertamento della compatibilità dell’opera ai limiti di esposizione, ai valori di attenzione e agli obiettivi di qualità</a:t>
            </a:r>
          </a:p>
          <a:p>
            <a:pPr algn="just"/>
            <a:r>
              <a:rPr lang="it-IT" sz="3600" dirty="0" smtClean="0"/>
              <a:t>Gli impianti con potenza inferiore ai 20 Watt possono essere autorizzati con DIA.</a:t>
            </a:r>
            <a:endParaRPr lang="it-IT" dirty="0"/>
          </a:p>
        </p:txBody>
      </p:sp>
    </p:spTree>
    <p:extLst>
      <p:ext uri="{BB962C8B-B14F-4D97-AF65-F5344CB8AC3E}">
        <p14:creationId xmlns:p14="http://schemas.microsoft.com/office/powerpoint/2010/main" val="77948856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fontScale="92500" lnSpcReduction="20000"/>
          </a:bodyPr>
          <a:lstStyle/>
          <a:p>
            <a:pPr algn="just"/>
            <a:r>
              <a:rPr lang="it-IT" sz="3600" dirty="0" smtClean="0"/>
              <a:t>Il procedimento si può concludere con silenzio assenso se la pubblica amministrazione non adotta un espresso provvedimento di diniego entro 90 giorni dalla presentazione del progetto. </a:t>
            </a:r>
          </a:p>
          <a:p>
            <a:pPr algn="just"/>
            <a:r>
              <a:rPr lang="it-IT" sz="3600" dirty="0" smtClean="0"/>
              <a:t>È possibile che gli enti riducano ulteriormente le tempistiche e adottino altre modalità di semplificazione amministrativa. </a:t>
            </a:r>
          </a:p>
          <a:p>
            <a:pPr algn="just"/>
            <a:r>
              <a:rPr lang="it-IT" sz="3600" dirty="0" smtClean="0"/>
              <a:t>Il richiedente deve realizzare le opere entro 12 mesi dall’autorizzazione o dalla formazione del silenzio assenso. </a:t>
            </a:r>
            <a:endParaRPr lang="it-IT" dirty="0"/>
          </a:p>
        </p:txBody>
      </p:sp>
    </p:spTree>
    <p:extLst>
      <p:ext uri="{BB962C8B-B14F-4D97-AF65-F5344CB8AC3E}">
        <p14:creationId xmlns:p14="http://schemas.microsoft.com/office/powerpoint/2010/main" val="151009907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dirty="0"/>
              <a:t>Il fenomeno definito "inquinamento elettromagnetico" è legato alla generazione di campi elettrici, magnetici ed elettromagnetici artificiali, cioè non attribuibili al naturale fondo terrestre o ad eventi naturali, ad esempio il campo elettrico generato da un fulmine.</a:t>
            </a:r>
          </a:p>
          <a:p>
            <a:pPr marL="0" indent="0" algn="just">
              <a:buNone/>
            </a:pPr>
            <a:endParaRPr lang="it-IT" dirty="0" smtClean="0"/>
          </a:p>
        </p:txBody>
      </p:sp>
    </p:spTree>
    <p:extLst>
      <p:ext uri="{BB962C8B-B14F-4D97-AF65-F5344CB8AC3E}">
        <p14:creationId xmlns:p14="http://schemas.microsoft.com/office/powerpoint/2010/main" val="356647861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a:bodyPr>
          <a:lstStyle/>
          <a:p>
            <a:pPr algn="just"/>
            <a:r>
              <a:rPr lang="it-IT" dirty="0" smtClean="0"/>
              <a:t>L’istanza deve essere presentata sia presso l’ente locale competente sia presso l’ARPA, che deve esprimersi entro 30 giorni sul rispetto dei vari limiti. </a:t>
            </a:r>
          </a:p>
          <a:p>
            <a:pPr algn="just"/>
            <a:r>
              <a:rPr lang="it-IT" dirty="0" smtClean="0"/>
              <a:t>Prima del rilascio dell’autorizzazione o del decorso del termine per il silenzio assenso, la pubblica amministrazione è tenuta a verificare il rispetto della normativa, conducendo accertamenti di tipo sanitario. </a:t>
            </a:r>
            <a:endParaRPr lang="it-IT" dirty="0"/>
          </a:p>
        </p:txBody>
      </p:sp>
    </p:spTree>
    <p:extLst>
      <p:ext uri="{BB962C8B-B14F-4D97-AF65-F5344CB8AC3E}">
        <p14:creationId xmlns:p14="http://schemas.microsoft.com/office/powerpoint/2010/main" val="1331516468"/>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a:bodyPr>
          <a:lstStyle/>
          <a:p>
            <a:pPr algn="just"/>
            <a:r>
              <a:rPr lang="it-IT" dirty="0" smtClean="0"/>
              <a:t>Se una delle amministrazioni interessate esprime parere motivato di dissenso, il responsabile del procedimento deve indire una conferenza di servizi, alla quale partecipano oltre all’amministrazione dissenziente, tutti gli enti locali interessati nonché i soggetti preposti al controllo. </a:t>
            </a:r>
            <a:endParaRPr lang="it-IT" dirty="0"/>
          </a:p>
        </p:txBody>
      </p:sp>
    </p:spTree>
    <p:extLst>
      <p:ext uri="{BB962C8B-B14F-4D97-AF65-F5344CB8AC3E}">
        <p14:creationId xmlns:p14="http://schemas.microsoft.com/office/powerpoint/2010/main" val="35752053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fontScale="92500" lnSpcReduction="20000"/>
          </a:bodyPr>
          <a:lstStyle/>
          <a:p>
            <a:pPr algn="just"/>
            <a:r>
              <a:rPr lang="it-IT" dirty="0" smtClean="0"/>
              <a:t>Le infrastrutture pubbliche di reti di comunicazione sono assimilate a opere di urbanizzazione primaria e sono compatibili con qualsiasi destinazione del PRG delle aree interessate e non sono soggette, in linea di massima, a limiti di altezza e cubatura rispetto alle costruzioni circostanti. </a:t>
            </a:r>
          </a:p>
          <a:p>
            <a:pPr algn="just"/>
            <a:r>
              <a:rPr lang="it-IT" dirty="0" smtClean="0"/>
              <a:t>Esigenza dei gestori della rete telefonica di assicurare una corretta erogazione del servizio con la migliore copertura possibile del segnale su tutto il territorio. Opere di pubblica utilità. Possibilità di costruire anche contro la volontà del proprietario del sedime interessato. </a:t>
            </a:r>
            <a:endParaRPr lang="it-IT" dirty="0"/>
          </a:p>
        </p:txBody>
      </p:sp>
    </p:spTree>
    <p:extLst>
      <p:ext uri="{BB962C8B-B14F-4D97-AF65-F5344CB8AC3E}">
        <p14:creationId xmlns:p14="http://schemas.microsoft.com/office/powerpoint/2010/main" val="73562243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fontScale="77500" lnSpcReduction="20000"/>
          </a:bodyPr>
          <a:lstStyle/>
          <a:p>
            <a:pPr algn="just"/>
            <a:r>
              <a:rPr lang="it-IT" dirty="0" smtClean="0">
                <a:solidFill>
                  <a:srgbClr val="FF0000"/>
                </a:solidFill>
                <a:effectLst>
                  <a:outerShdw blurRad="38100" dist="38100" dir="2700000" algn="tl">
                    <a:srgbClr val="000000">
                      <a:alpha val="43137"/>
                    </a:srgbClr>
                  </a:outerShdw>
                </a:effectLst>
              </a:rPr>
              <a:t>Elettrodotti</a:t>
            </a:r>
            <a:r>
              <a:rPr lang="it-IT" dirty="0" smtClean="0"/>
              <a:t>: distribuzione energia elettrica, L. 239 2004. </a:t>
            </a:r>
          </a:p>
          <a:p>
            <a:pPr algn="just"/>
            <a:r>
              <a:rPr lang="it-IT" dirty="0" smtClean="0"/>
              <a:t>Autorizzazione unica per la costruzione e l’esercizio degli elettrodotti facenti parte della rete nazionale di trasporto dell’energia elettrica. Preminente interesse nazionale. </a:t>
            </a:r>
          </a:p>
          <a:p>
            <a:pPr algn="just"/>
            <a:r>
              <a:rPr lang="it-IT" dirty="0" smtClean="0"/>
              <a:t>Autorizzazione rilasciata dal Ministero delle Attività produttive, di concerto con il MATTM e regioni interessate. </a:t>
            </a:r>
          </a:p>
          <a:p>
            <a:pPr algn="just"/>
            <a:r>
              <a:rPr lang="it-IT" dirty="0" smtClean="0"/>
              <a:t>Misura di salvaguardia: per un termine massimo di tre anni dall’avvio del procedimento autorizzativo, il comune deve sospendere il rilascio di qualsiasi permesso di costruire nell’area interessata al progetto e fino alla conclusione della procedura. </a:t>
            </a:r>
          </a:p>
          <a:p>
            <a:pPr algn="just"/>
            <a:r>
              <a:rPr lang="it-IT" dirty="0" smtClean="0"/>
              <a:t>L’istanza deve contenere una relazione tecnica sul progetto,  che assevera la conformità delle opere da realizzare agli strumenti urbanistici ed edilizi nonché il rispetto della normativa in materia di emissioni elettromagnetiche. </a:t>
            </a:r>
            <a:endParaRPr lang="it-IT" dirty="0"/>
          </a:p>
        </p:txBody>
      </p:sp>
    </p:spTree>
    <p:extLst>
      <p:ext uri="{BB962C8B-B14F-4D97-AF65-F5344CB8AC3E}">
        <p14:creationId xmlns:p14="http://schemas.microsoft.com/office/powerpoint/2010/main" val="33391502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a:xfrm>
            <a:off x="457200" y="1600200"/>
            <a:ext cx="8229600" cy="4997152"/>
          </a:xfrm>
        </p:spPr>
        <p:txBody>
          <a:bodyPr>
            <a:normAutofit/>
          </a:bodyPr>
          <a:lstStyle/>
          <a:p>
            <a:pPr algn="just"/>
            <a:r>
              <a:rPr lang="it-IT" dirty="0" smtClean="0"/>
              <a:t>Per elettrodotti aerei con tensione nominale di esercizio superiore a 150 </a:t>
            </a:r>
            <a:r>
              <a:rPr lang="it-IT" dirty="0" err="1" smtClean="0"/>
              <a:t>kV</a:t>
            </a:r>
            <a:r>
              <a:rPr lang="it-IT" dirty="0" smtClean="0"/>
              <a:t> e con lunghezza superiore ai 15 km, e elettrodotti interrati per più di 40 km è necessario procedere alla VIA. </a:t>
            </a:r>
            <a:endParaRPr lang="it-IT" dirty="0"/>
          </a:p>
        </p:txBody>
      </p:sp>
    </p:spTree>
    <p:extLst>
      <p:ext uri="{BB962C8B-B14F-4D97-AF65-F5344CB8AC3E}">
        <p14:creationId xmlns:p14="http://schemas.microsoft.com/office/powerpoint/2010/main" val="23475077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Inquinamento elettromagnetico</a:t>
            </a:r>
            <a:r>
              <a:rPr lang="it-IT" dirty="0" smtClean="0">
                <a:solidFill>
                  <a:srgbClr val="FF0000"/>
                </a:solidFill>
                <a:effectLst>
                  <a:outerShdw blurRad="38100" dist="38100" dir="2700000" algn="tl">
                    <a:srgbClr val="000000">
                      <a:alpha val="43137"/>
                    </a:srgbClr>
                  </a:outerShdw>
                </a:effectLst>
              </a:rPr>
              <a:t>:</a:t>
            </a:r>
            <a:endParaRPr lang="it-IT" dirty="0"/>
          </a:p>
        </p:txBody>
      </p:sp>
      <p:sp>
        <p:nvSpPr>
          <p:cNvPr id="3" name="Segnaposto contenuto 2"/>
          <p:cNvSpPr>
            <a:spLocks noGrp="1"/>
          </p:cNvSpPr>
          <p:nvPr>
            <p:ph idx="1"/>
          </p:nvPr>
        </p:nvSpPr>
        <p:spPr>
          <a:xfrm>
            <a:off x="457200" y="1600200"/>
            <a:ext cx="8229600" cy="4997152"/>
          </a:xfrm>
        </p:spPr>
        <p:txBody>
          <a:bodyPr>
            <a:normAutofit/>
          </a:bodyPr>
          <a:lstStyle/>
          <a:p>
            <a:pPr marL="914400" lvl="2" indent="0">
              <a:buNone/>
            </a:pPr>
            <a:endParaRPr lang="it-IT" dirty="0" smtClean="0"/>
          </a:p>
          <a:p>
            <a:pPr marL="914400" lvl="2" indent="0">
              <a:buNone/>
            </a:pPr>
            <a:r>
              <a:rPr lang="it-IT" dirty="0" smtClean="0"/>
              <a:t>Cassazione n. 376/2011: il caso. </a:t>
            </a:r>
          </a:p>
          <a:p>
            <a:pPr marL="914400" lvl="2" indent="0">
              <a:buNone/>
            </a:pPr>
            <a:endParaRPr lang="it-IT" dirty="0"/>
          </a:p>
          <a:p>
            <a:pPr marL="914400" lvl="2" indent="0" algn="just">
              <a:buNone/>
            </a:pPr>
            <a:r>
              <a:rPr lang="it-IT" dirty="0" smtClean="0"/>
              <a:t>Addebito al Cardinale Tucci e a </a:t>
            </a:r>
            <a:r>
              <a:rPr lang="it-IT" dirty="0" err="1" smtClean="0"/>
              <a:t>Mons</a:t>
            </a:r>
            <a:r>
              <a:rPr lang="it-IT" dirty="0" smtClean="0"/>
              <a:t>. </a:t>
            </a:r>
            <a:r>
              <a:rPr lang="it-IT" dirty="0" err="1" smtClean="0"/>
              <a:t>Borgomeo</a:t>
            </a:r>
            <a:r>
              <a:rPr lang="it-IT" dirty="0" smtClean="0"/>
              <a:t> di avere, in qualità di responsabili della gestione e del funzionamento della Radio Vaticana, diffuso tramite gli impianti radiazioni elettromagnetiche atte ad offendere o a molestare le persone residenti nelle aree circostanti – art. 674 c.p.</a:t>
            </a:r>
          </a:p>
        </p:txBody>
      </p:sp>
    </p:spTree>
    <p:extLst>
      <p:ext uri="{BB962C8B-B14F-4D97-AF65-F5344CB8AC3E}">
        <p14:creationId xmlns:p14="http://schemas.microsoft.com/office/powerpoint/2010/main" val="245194099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Inquinamento elettromagnetico</a:t>
            </a:r>
            <a:r>
              <a:rPr lang="it-IT" dirty="0" smtClean="0">
                <a:solidFill>
                  <a:srgbClr val="FF0000"/>
                </a:solidFill>
                <a:effectLst>
                  <a:outerShdw blurRad="38100" dist="38100" dir="2700000" algn="tl">
                    <a:srgbClr val="000000">
                      <a:alpha val="43137"/>
                    </a:srgbClr>
                  </a:outerShdw>
                </a:effectLst>
              </a:rPr>
              <a:t>:</a:t>
            </a:r>
            <a:endParaRPr lang="it-IT" dirty="0"/>
          </a:p>
        </p:txBody>
      </p:sp>
      <p:sp>
        <p:nvSpPr>
          <p:cNvPr id="3" name="Segnaposto contenuto 2"/>
          <p:cNvSpPr>
            <a:spLocks noGrp="1"/>
          </p:cNvSpPr>
          <p:nvPr>
            <p:ph idx="1"/>
          </p:nvPr>
        </p:nvSpPr>
        <p:spPr>
          <a:xfrm>
            <a:off x="457200" y="1600200"/>
            <a:ext cx="8229600" cy="4997152"/>
          </a:xfrm>
        </p:spPr>
        <p:txBody>
          <a:bodyPr>
            <a:normAutofit fontScale="85000" lnSpcReduction="10000"/>
          </a:bodyPr>
          <a:lstStyle/>
          <a:p>
            <a:pPr marL="914400" lvl="2" indent="0">
              <a:buNone/>
            </a:pPr>
            <a:endParaRPr lang="it-IT" dirty="0"/>
          </a:p>
          <a:p>
            <a:pPr marL="914400" lvl="2" indent="0" algn="just">
              <a:buNone/>
            </a:pPr>
            <a:r>
              <a:rPr lang="it-IT" dirty="0"/>
              <a:t>Tribunale di Roma 2005 condanna.</a:t>
            </a:r>
          </a:p>
          <a:p>
            <a:pPr marL="914400" lvl="2" indent="0" algn="just">
              <a:buNone/>
            </a:pPr>
            <a:r>
              <a:rPr lang="it-IT" dirty="0"/>
              <a:t>Corte d’Appello di Roma 2007 assolve perché il fatto non è previsto dalla legge come reato (interpretazione analogica non consentita). </a:t>
            </a:r>
          </a:p>
          <a:p>
            <a:pPr marL="914400" lvl="2" indent="0" algn="just">
              <a:buNone/>
            </a:pPr>
            <a:endParaRPr lang="it-IT" dirty="0"/>
          </a:p>
          <a:p>
            <a:pPr marL="914400" lvl="2" indent="0" algn="just">
              <a:buNone/>
            </a:pPr>
            <a:r>
              <a:rPr lang="it-IT" dirty="0" smtClean="0"/>
              <a:t>Corte di Cassazione 2008 annulla con rinvio: il fenomeno della emissione di onde elettromagnetiche rientra, </a:t>
            </a:r>
            <a:r>
              <a:rPr lang="it-IT" dirty="0" smtClean="0">
                <a:effectLst>
                  <a:outerShdw blurRad="38100" dist="38100" dir="2700000" algn="tl">
                    <a:srgbClr val="000000">
                      <a:alpha val="43137"/>
                    </a:srgbClr>
                  </a:outerShdw>
                </a:effectLst>
              </a:rPr>
              <a:t>per effetto di interpretazione estensiva</a:t>
            </a:r>
            <a:r>
              <a:rPr lang="it-IT" dirty="0" smtClean="0"/>
              <a:t>, nella previsione dell’art. 674 c.p. Detto reato è configurabile soltanto allorché sia stato, in modo certo e oggettivo, provato il superamento di limiti di esposizione o dei valori di attenzione previsti dalle norme speciali e sia stata obiettivamente accertata una effettiva e concreta idoneità delle emissioni ad offendere o molestare le persone esposte ravvista non in astratto, per il solo superamento dei limiti, ma soltanto a seguito di un accertamento (da compiersi in concreto) dell’effettivo pericolo oggettivo e non meramente soggettivo. </a:t>
            </a:r>
          </a:p>
        </p:txBody>
      </p:sp>
    </p:spTree>
    <p:extLst>
      <p:ext uri="{BB962C8B-B14F-4D97-AF65-F5344CB8AC3E}">
        <p14:creationId xmlns:p14="http://schemas.microsoft.com/office/powerpoint/2010/main" val="173798282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dirty="0">
                <a:solidFill>
                  <a:srgbClr val="FF0000"/>
                </a:solidFill>
                <a:effectLst>
                  <a:outerShdw blurRad="38100" dist="38100" dir="2700000" algn="tl">
                    <a:srgbClr val="000000">
                      <a:alpha val="43137"/>
                    </a:srgbClr>
                  </a:outerShdw>
                </a:effectLst>
              </a:rPr>
              <a:t>Inquinamento elettromagnetico</a:t>
            </a:r>
            <a:r>
              <a:rPr lang="it-IT" dirty="0" smtClean="0">
                <a:solidFill>
                  <a:srgbClr val="FF0000"/>
                </a:solidFill>
                <a:effectLst>
                  <a:outerShdw blurRad="38100" dist="38100" dir="2700000" algn="tl">
                    <a:srgbClr val="000000">
                      <a:alpha val="43137"/>
                    </a:srgbClr>
                  </a:outerShdw>
                </a:effectLst>
              </a:rPr>
              <a:t>:</a:t>
            </a:r>
            <a:endParaRPr lang="it-IT" dirty="0"/>
          </a:p>
        </p:txBody>
      </p:sp>
      <p:sp>
        <p:nvSpPr>
          <p:cNvPr id="3" name="Segnaposto contenuto 2"/>
          <p:cNvSpPr>
            <a:spLocks noGrp="1"/>
          </p:cNvSpPr>
          <p:nvPr>
            <p:ph idx="1"/>
          </p:nvPr>
        </p:nvSpPr>
        <p:spPr>
          <a:xfrm>
            <a:off x="457200" y="1340768"/>
            <a:ext cx="8229600" cy="5256584"/>
          </a:xfrm>
        </p:spPr>
        <p:txBody>
          <a:bodyPr>
            <a:normAutofit fontScale="92500" lnSpcReduction="10000"/>
          </a:bodyPr>
          <a:lstStyle/>
          <a:p>
            <a:pPr marL="914400" lvl="2" indent="0" algn="just">
              <a:buNone/>
            </a:pPr>
            <a:r>
              <a:rPr lang="it-IT" dirty="0" smtClean="0"/>
              <a:t>Corte d’Appello di Roma 2009: prescrizione del reato e morte del reo. </a:t>
            </a:r>
          </a:p>
          <a:p>
            <a:pPr marL="914400" lvl="2" indent="0" algn="just">
              <a:buNone/>
            </a:pPr>
            <a:endParaRPr lang="it-IT" dirty="0"/>
          </a:p>
          <a:p>
            <a:pPr marL="914400" lvl="2" indent="0" algn="just">
              <a:buNone/>
            </a:pPr>
            <a:r>
              <a:rPr lang="it-IT" dirty="0" smtClean="0"/>
              <a:t>Escluso il 129 c.p.p.:</a:t>
            </a:r>
            <a:endParaRPr lang="it-IT" dirty="0"/>
          </a:p>
          <a:p>
            <a:pPr lvl="2" algn="just">
              <a:buFontTx/>
              <a:buChar char="-"/>
            </a:pPr>
            <a:r>
              <a:rPr lang="it-IT" dirty="0" smtClean="0"/>
              <a:t>Accertato il superamento dei limiti e dei valori di attenzione delle emissione</a:t>
            </a:r>
          </a:p>
          <a:p>
            <a:pPr lvl="2" algn="just">
              <a:buFontTx/>
              <a:buChar char="-"/>
            </a:pPr>
            <a:r>
              <a:rPr lang="it-IT" dirty="0" smtClean="0"/>
              <a:t>Accertata la consapevolezza della intensità delle emissioni su onde corte e medie (istituzione, nel 2000, di una commissione bilaterale tra Repubblica Italiana e Stato Città del Vaticano)</a:t>
            </a:r>
          </a:p>
          <a:p>
            <a:pPr lvl="2" algn="just">
              <a:buFontTx/>
              <a:buChar char="-"/>
            </a:pPr>
            <a:r>
              <a:rPr lang="it-IT" dirty="0" smtClean="0"/>
              <a:t>Accertata una oggettiva idoneità di disturbo e produzione di pericolo (ordine di allontanamento, 1987, dei mezzadri da terreni della Santa Sede, a causa del pericolo per le persone derivante dall’aumento della intensità delle emissioni della Stazione radio trasmittente – testimonianze raccolte sui disturbi radioelettrici sugli apparecchi domestici nella zona).</a:t>
            </a:r>
          </a:p>
        </p:txBody>
      </p:sp>
    </p:spTree>
    <p:extLst>
      <p:ext uri="{BB962C8B-B14F-4D97-AF65-F5344CB8AC3E}">
        <p14:creationId xmlns:p14="http://schemas.microsoft.com/office/powerpoint/2010/main" val="25312558"/>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Ricorso in Cassazione per le sole condanne civili. Conferma.</a:t>
            </a:r>
          </a:p>
          <a:p>
            <a:pPr algn="just"/>
            <a:endParaRPr lang="it-IT" dirty="0"/>
          </a:p>
          <a:p>
            <a:pPr algn="just"/>
            <a:r>
              <a:rPr lang="it-IT" dirty="0" smtClean="0">
                <a:effectLst>
                  <a:outerShdw blurRad="38100" dist="38100" dir="2700000" algn="tl">
                    <a:srgbClr val="000000">
                      <a:alpha val="43137"/>
                    </a:srgbClr>
                  </a:outerShdw>
                </a:effectLst>
              </a:rPr>
              <a:t>Interpretazione estensiva del getto pericoloso di cose</a:t>
            </a:r>
            <a:r>
              <a:rPr lang="it-IT" dirty="0" smtClean="0"/>
              <a:t>: anche gli oggetti non materiali che siano dotati però di una loro individualità fisica, suscettibile di misurazione e utilizzazione, come l’energia, possono rientrare nel concetto di «cosa».</a:t>
            </a:r>
            <a:endParaRPr lang="it-IT" dirty="0"/>
          </a:p>
        </p:txBody>
      </p:sp>
    </p:spTree>
    <p:extLst>
      <p:ext uri="{BB962C8B-B14F-4D97-AF65-F5344CB8AC3E}">
        <p14:creationId xmlns:p14="http://schemas.microsoft.com/office/powerpoint/2010/main" val="1532460599"/>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p:txBody>
          <a:bodyPr>
            <a:normAutofit lnSpcReduction="10000"/>
          </a:bodyPr>
          <a:lstStyle/>
          <a:p>
            <a:pPr algn="just"/>
            <a:r>
              <a:rPr lang="it-IT" dirty="0" smtClean="0"/>
              <a:t>L’energia elettromagnetica dal punto di vista naturalistico è dotata di fisicità, può essere misurata, utilizzata per scopi diversi e fatta oggetto di appropriazione. </a:t>
            </a:r>
          </a:p>
          <a:p>
            <a:pPr algn="just"/>
            <a:r>
              <a:rPr lang="it-IT" dirty="0" smtClean="0"/>
              <a:t>Essendo una «cosa» può essere «gettata»: il termine gettare è di ampia portata e indica non solo l’azione di chi lancia qualcosa ma anche quella di mandar fuori, emettere, espellere. </a:t>
            </a:r>
            <a:endParaRPr lang="it-IT" dirty="0"/>
          </a:p>
        </p:txBody>
      </p:sp>
    </p:spTree>
    <p:extLst>
      <p:ext uri="{BB962C8B-B14F-4D97-AF65-F5344CB8AC3E}">
        <p14:creationId xmlns:p14="http://schemas.microsoft.com/office/powerpoint/2010/main" val="292024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77500" lnSpcReduction="20000"/>
          </a:bodyPr>
          <a:lstStyle/>
          <a:p>
            <a:pPr marL="0" indent="0" algn="just">
              <a:buNone/>
            </a:pPr>
            <a:r>
              <a:rPr lang="it-IT" dirty="0"/>
              <a:t>La propagazione di onde </a:t>
            </a:r>
            <a:r>
              <a:rPr lang="it-IT" dirty="0" smtClean="0"/>
              <a:t>elettromagnetiche come:</a:t>
            </a:r>
          </a:p>
          <a:p>
            <a:pPr algn="just">
              <a:buFontTx/>
              <a:buChar char="-"/>
            </a:pPr>
            <a:r>
              <a:rPr lang="it-IT" dirty="0" smtClean="0"/>
              <a:t>gli </a:t>
            </a:r>
            <a:r>
              <a:rPr lang="it-IT" dirty="0"/>
              <a:t> impianti radio-TV e per la telefonia </a:t>
            </a:r>
            <a:r>
              <a:rPr lang="it-IT" dirty="0" smtClean="0"/>
              <a:t>mobile</a:t>
            </a:r>
            <a:endParaRPr lang="it-IT" dirty="0"/>
          </a:p>
          <a:p>
            <a:pPr algn="just">
              <a:buFontTx/>
              <a:buChar char="-"/>
            </a:pPr>
            <a:r>
              <a:rPr lang="it-IT" dirty="0" smtClean="0"/>
              <a:t>gli </a:t>
            </a:r>
            <a:r>
              <a:rPr lang="it-IT" dirty="0"/>
              <a:t>elettrodotti per il trasporto e la trasformazione dell'energia elettrica, da apparati per applicazioni biomedicali, da impianti per lavorazioni </a:t>
            </a:r>
            <a:r>
              <a:rPr lang="it-IT" dirty="0" smtClean="0"/>
              <a:t>industriali</a:t>
            </a:r>
          </a:p>
          <a:p>
            <a:pPr algn="just">
              <a:buFontTx/>
              <a:buChar char="-"/>
            </a:pPr>
            <a:r>
              <a:rPr lang="it-IT" dirty="0" smtClean="0"/>
              <a:t>tutti </a:t>
            </a:r>
            <a:r>
              <a:rPr lang="it-IT" dirty="0"/>
              <a:t>quei dispositivi il cui funzionamento è subordinato a un'alimentazione di rete elettrica, come gli e</a:t>
            </a:r>
            <a:r>
              <a:rPr lang="it-IT" dirty="0" smtClean="0"/>
              <a:t>lettrodomestici</a:t>
            </a:r>
            <a:r>
              <a:rPr lang="it-IT" dirty="0"/>
              <a:t>. </a:t>
            </a:r>
            <a:endParaRPr lang="it-IT" dirty="0" smtClean="0"/>
          </a:p>
          <a:p>
            <a:pPr marL="0" indent="0" algn="just">
              <a:buNone/>
            </a:pPr>
            <a:r>
              <a:rPr lang="it-IT" dirty="0" smtClean="0"/>
              <a:t>Mentre </a:t>
            </a:r>
            <a:r>
              <a:rPr lang="it-IT" dirty="0"/>
              <a:t>i sistemi di </a:t>
            </a:r>
            <a:r>
              <a:rPr lang="it-IT" dirty="0" err="1"/>
              <a:t>teleradiocomunicazione</a:t>
            </a:r>
            <a:r>
              <a:rPr lang="it-IT" dirty="0"/>
              <a:t> sono progettati per emettere onde elettromagnetiche, gli impianti di trasporto e gli utilizzatori di energia elettrica, emettono invece nell'ambiente circostante campi elettrici e magnetici in maniera non intenzionale.</a:t>
            </a:r>
          </a:p>
          <a:p>
            <a:pPr marL="0" indent="0">
              <a:buNone/>
            </a:pPr>
            <a:endParaRPr lang="it-IT" dirty="0" smtClean="0"/>
          </a:p>
        </p:txBody>
      </p:sp>
    </p:spTree>
    <p:extLst>
      <p:ext uri="{BB962C8B-B14F-4D97-AF65-F5344CB8AC3E}">
        <p14:creationId xmlns:p14="http://schemas.microsoft.com/office/powerpoint/2010/main" val="2033088610"/>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p:txBody>
          <a:bodyPr>
            <a:normAutofit/>
          </a:bodyPr>
          <a:lstStyle/>
          <a:p>
            <a:pPr algn="just"/>
            <a:r>
              <a:rPr lang="it-IT" dirty="0" smtClean="0"/>
              <a:t>Critica: emissioni elettromagnetiche = cose.</a:t>
            </a:r>
          </a:p>
          <a:p>
            <a:pPr lvl="1" algn="just"/>
            <a:r>
              <a:rPr lang="it-IT" dirty="0" smtClean="0"/>
              <a:t>Art. 624 c.p.: agli effetti della legge penale l’energia elettrica e ogni altra energia avente valore economico è considerata cosa. Portata generale?</a:t>
            </a:r>
          </a:p>
          <a:p>
            <a:pPr lvl="1" algn="just"/>
            <a:r>
              <a:rPr lang="it-IT" dirty="0" smtClean="0"/>
              <a:t>Cosa interpretata rispetto alla possibilità di gettare. Ripartizione normativa: chi getta e chi versa. Gettare corpi solidi – versare liquidi.</a:t>
            </a:r>
          </a:p>
        </p:txBody>
      </p:sp>
    </p:spTree>
    <p:extLst>
      <p:ext uri="{BB962C8B-B14F-4D97-AF65-F5344CB8AC3E}">
        <p14:creationId xmlns:p14="http://schemas.microsoft.com/office/powerpoint/2010/main" val="272899306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p:txBody>
          <a:bodyPr>
            <a:normAutofit/>
          </a:bodyPr>
          <a:lstStyle/>
          <a:p>
            <a:pPr algn="just"/>
            <a:r>
              <a:rPr lang="it-IT" dirty="0" smtClean="0"/>
              <a:t>Critica: il verbo gettare è diverso dal verbo emettere – connessione con un comportamento materiale – le onde elettromagnetiche non si gettano, si diffondono. </a:t>
            </a:r>
          </a:p>
          <a:p>
            <a:pPr marL="0" indent="0">
              <a:buNone/>
            </a:pPr>
            <a:endParaRPr lang="it-IT" dirty="0" smtClean="0"/>
          </a:p>
        </p:txBody>
      </p:sp>
    </p:spTree>
    <p:extLst>
      <p:ext uri="{BB962C8B-B14F-4D97-AF65-F5344CB8AC3E}">
        <p14:creationId xmlns:p14="http://schemas.microsoft.com/office/powerpoint/2010/main" val="62293603"/>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fontScale="77500" lnSpcReduction="20000"/>
          </a:bodyPr>
          <a:lstStyle/>
          <a:p>
            <a:pPr marL="0" indent="0" algn="just">
              <a:buNone/>
            </a:pPr>
            <a:r>
              <a:rPr lang="it-IT" dirty="0" smtClean="0"/>
              <a:t>Rapporto con la legge speciale: limiti – criterio di rilevanza. È necessario il superamento dei limiti di accettabilità imposti dal legislatore. </a:t>
            </a:r>
          </a:p>
          <a:p>
            <a:pPr marL="0" indent="0" algn="just">
              <a:buNone/>
            </a:pPr>
            <a:endParaRPr lang="it-IT" dirty="0"/>
          </a:p>
          <a:p>
            <a:pPr marL="0" indent="0" algn="just">
              <a:buNone/>
            </a:pPr>
            <a:r>
              <a:rPr lang="it-IT" dirty="0" smtClean="0"/>
              <a:t>Problema della prova dell’idoneità offensiva delle onde elettromagnetiche: </a:t>
            </a:r>
          </a:p>
          <a:p>
            <a:pPr marL="514350" indent="-514350" algn="just">
              <a:buAutoNum type="arabicParenR"/>
            </a:pPr>
            <a:r>
              <a:rPr lang="it-IT" dirty="0" smtClean="0"/>
              <a:t>è sufficiente il superamento dei limiti di legge: presunzione di legge di pericolosità oltre ai limiti imposti per tutelare la salute. Non sarebbe necessario ulteriore accertamento in concreto. </a:t>
            </a:r>
            <a:endParaRPr lang="it-IT" dirty="0"/>
          </a:p>
          <a:p>
            <a:pPr marL="514350" indent="-514350" algn="just">
              <a:buAutoNum type="arabicParenR"/>
            </a:pPr>
            <a:r>
              <a:rPr lang="it-IT" dirty="0" smtClean="0"/>
              <a:t>Pericolo concreto: necessaria la prova concreta della effettiva idoneità a ledere o molestare le persone. Limiti fissati in assenza di certezze scientifiche sui rischi connessi alle esposizioni. </a:t>
            </a:r>
          </a:p>
        </p:txBody>
      </p:sp>
    </p:spTree>
    <p:extLst>
      <p:ext uri="{BB962C8B-B14F-4D97-AF65-F5344CB8AC3E}">
        <p14:creationId xmlns:p14="http://schemas.microsoft.com/office/powerpoint/2010/main" val="141807402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lgn="just">
              <a:buNone/>
            </a:pPr>
            <a:r>
              <a:rPr lang="it-IT" dirty="0" smtClean="0"/>
              <a:t>Rapporto fra 674 c.p. e sanzioni amministrative previste dal </a:t>
            </a:r>
            <a:r>
              <a:rPr lang="it-IT" dirty="0" err="1" smtClean="0"/>
              <a:t>D.Lgs</a:t>
            </a:r>
            <a:r>
              <a:rPr lang="it-IT" dirty="0" smtClean="0"/>
              <a:t> 36/2001: concorso. </a:t>
            </a:r>
          </a:p>
          <a:p>
            <a:pPr marL="0" indent="0" algn="just">
              <a:buNone/>
            </a:pPr>
            <a:endParaRPr lang="it-IT" dirty="0"/>
          </a:p>
          <a:p>
            <a:pPr marL="0" indent="0" algn="just">
              <a:buNone/>
            </a:pPr>
            <a:r>
              <a:rPr lang="it-IT" dirty="0" smtClean="0"/>
              <a:t>- Rispetto dei limiti, profili di colpa. </a:t>
            </a:r>
          </a:p>
        </p:txBody>
      </p:sp>
    </p:spTree>
    <p:extLst>
      <p:ext uri="{BB962C8B-B14F-4D97-AF65-F5344CB8AC3E}">
        <p14:creationId xmlns:p14="http://schemas.microsoft.com/office/powerpoint/2010/main" val="426348786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lnSpcReduction="10000"/>
          </a:bodyPr>
          <a:lstStyle/>
          <a:p>
            <a:pPr marL="0" indent="0" algn="just">
              <a:buNone/>
            </a:pPr>
            <a:r>
              <a:rPr lang="it-IT" dirty="0" smtClean="0"/>
              <a:t>Corte d’Appello di Brescia, sentenza n. 614/2009</a:t>
            </a:r>
          </a:p>
          <a:p>
            <a:pPr marL="0" indent="0" algn="just">
              <a:buNone/>
            </a:pPr>
            <a:r>
              <a:rPr lang="it-IT" dirty="0" smtClean="0"/>
              <a:t>Sezione lavoro. </a:t>
            </a:r>
          </a:p>
          <a:p>
            <a:pPr marL="0" indent="0" algn="just">
              <a:buNone/>
            </a:pPr>
            <a:endParaRPr lang="it-IT" dirty="0"/>
          </a:p>
          <a:p>
            <a:pPr marL="0" indent="0" algn="just">
              <a:buNone/>
            </a:pPr>
            <a:r>
              <a:rPr lang="it-IT" dirty="0" smtClean="0"/>
              <a:t>Ricorso contro l’INAIL – grave e complessa patologia cerebrale di origine professionale. </a:t>
            </a:r>
          </a:p>
          <a:p>
            <a:pPr marL="0" indent="0" algn="just">
              <a:buNone/>
            </a:pPr>
            <a:r>
              <a:rPr lang="it-IT" dirty="0" smtClean="0"/>
              <a:t>Dirigente azienda dal 1981 fino al 2003: utilizzo del telefono cellulare e del cordless per 5-6 ore al giorno per 12 anni. </a:t>
            </a:r>
          </a:p>
          <a:p>
            <a:pPr marL="0" indent="0" algn="just">
              <a:buNone/>
            </a:pPr>
            <a:r>
              <a:rPr lang="it-IT" dirty="0" smtClean="0"/>
              <a:t>INAIL nega il nesso causale. </a:t>
            </a:r>
            <a:endParaRPr lang="it-IT" dirty="0"/>
          </a:p>
          <a:p>
            <a:pPr marL="0" indent="0">
              <a:buNone/>
            </a:pPr>
            <a:endParaRPr lang="it-IT" dirty="0" smtClean="0"/>
          </a:p>
        </p:txBody>
      </p:sp>
    </p:spTree>
    <p:extLst>
      <p:ext uri="{BB962C8B-B14F-4D97-AF65-F5344CB8AC3E}">
        <p14:creationId xmlns:p14="http://schemas.microsoft.com/office/powerpoint/2010/main" val="12873093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67544" y="1556792"/>
            <a:ext cx="8229600" cy="4853136"/>
          </a:xfrm>
        </p:spPr>
        <p:txBody>
          <a:bodyPr>
            <a:normAutofit fontScale="70000" lnSpcReduction="20000"/>
          </a:bodyPr>
          <a:lstStyle/>
          <a:p>
            <a:pPr marL="0" indent="0" algn="just">
              <a:buNone/>
            </a:pPr>
            <a:r>
              <a:rPr lang="it-IT" dirty="0" smtClean="0"/>
              <a:t>Corte d’Appello di Brescia, sentenza n. 614/2009</a:t>
            </a:r>
          </a:p>
          <a:p>
            <a:pPr marL="0" indent="0" algn="just">
              <a:buNone/>
            </a:pPr>
            <a:r>
              <a:rPr lang="it-IT" dirty="0" smtClean="0"/>
              <a:t>Sezione lavoro. </a:t>
            </a:r>
          </a:p>
          <a:p>
            <a:pPr marL="0" indent="0" algn="just">
              <a:buNone/>
            </a:pPr>
            <a:endParaRPr lang="it-IT" dirty="0"/>
          </a:p>
          <a:p>
            <a:pPr marL="0" indent="0" algn="just">
              <a:buNone/>
            </a:pPr>
            <a:r>
              <a:rPr lang="it-IT" dirty="0" smtClean="0"/>
              <a:t>Giudice di primo grado respinge il ricorso. </a:t>
            </a:r>
          </a:p>
          <a:p>
            <a:pPr marL="0" indent="0" algn="just">
              <a:buNone/>
            </a:pPr>
            <a:r>
              <a:rPr lang="it-IT" dirty="0" smtClean="0"/>
              <a:t>La Corte d’Appello condanna l’INAIL:</a:t>
            </a:r>
          </a:p>
          <a:p>
            <a:pPr algn="just">
              <a:buFontTx/>
              <a:buChar char="-"/>
            </a:pPr>
            <a:r>
              <a:rPr lang="it-IT" dirty="0" smtClean="0"/>
              <a:t>CTU riconosce un nesso quanto meno concausale. </a:t>
            </a:r>
          </a:p>
          <a:p>
            <a:pPr algn="just">
              <a:buFontTx/>
              <a:buChar char="-"/>
            </a:pPr>
            <a:r>
              <a:rPr lang="it-IT" dirty="0" smtClean="0"/>
              <a:t>Accertato l’uso prolungato del cellulare e la sussistenza della patologia, evidenzia alcuni studi che attribuiscono alle onde elettromagnetiche un aumento del 	rischio di neoplasie. «</a:t>
            </a:r>
            <a:r>
              <a:rPr lang="it-IT" i="1" dirty="0" smtClean="0"/>
              <a:t>L’analisi della letteratura non porta a un giudizio esaustivo, ma con tutti i limiti insiti nella tipologia degli studi, un rischio aggiuntivo di tumori cerebrali, ed in particolare per il neurinoma, è documentato dopo esposizioni per anni (&gt;10) a radiofrequenze emesse da telefoni portatili e cellulari</a:t>
            </a:r>
            <a:r>
              <a:rPr lang="it-IT" dirty="0" smtClean="0"/>
              <a:t>». </a:t>
            </a:r>
          </a:p>
        </p:txBody>
      </p:sp>
    </p:spTree>
    <p:extLst>
      <p:ext uri="{BB962C8B-B14F-4D97-AF65-F5344CB8AC3E}">
        <p14:creationId xmlns:p14="http://schemas.microsoft.com/office/powerpoint/2010/main" val="752672197"/>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lgn="just">
              <a:buNone/>
            </a:pPr>
            <a:r>
              <a:rPr lang="it-IT" dirty="0" smtClean="0"/>
              <a:t>Nel caso di malattia professionale non tabellata e con eziologia multifattoriale, la prova della causa di lavoro deve essere valutata in termini di ragionevole certezza, nel senso che, esclusa la rilevanza della mera possibilità di origine professionale, questa può essere ravvisata in presenza di un rilevante grado di probabilità. </a:t>
            </a:r>
          </a:p>
          <a:p>
            <a:pPr marL="0" indent="0" algn="just">
              <a:buNone/>
            </a:pPr>
            <a:r>
              <a:rPr lang="it-IT" dirty="0"/>
              <a:t>	</a:t>
            </a:r>
            <a:r>
              <a:rPr lang="it-IT" dirty="0" smtClean="0"/>
              <a:t>- conclusioni probabilistiche del ruolo 	quantomeno concausale. </a:t>
            </a:r>
          </a:p>
        </p:txBody>
      </p:sp>
    </p:spTree>
    <p:extLst>
      <p:ext uri="{BB962C8B-B14F-4D97-AF65-F5344CB8AC3E}">
        <p14:creationId xmlns:p14="http://schemas.microsoft.com/office/powerpoint/2010/main" val="395489447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a:bodyPr>
          <a:lstStyle/>
          <a:p>
            <a:pPr marL="0" indent="0" algn="just">
              <a:buNone/>
            </a:pPr>
            <a:r>
              <a:rPr lang="it-IT" dirty="0" smtClean="0"/>
              <a:t>La giustizia è arrivata prima della scienza.</a:t>
            </a:r>
          </a:p>
          <a:p>
            <a:pPr marL="0" indent="0" algn="just">
              <a:buNone/>
            </a:pPr>
            <a:r>
              <a:rPr lang="it-IT" dirty="0" smtClean="0"/>
              <a:t>Il tema degli eventuali effetti avversi per la salute delle onde elettromagnetiche è argomento ancora di confine proprio sul tema del nesso di causa (considerazioni e studi discordanti).</a:t>
            </a:r>
          </a:p>
          <a:p>
            <a:pPr marL="0" indent="0" algn="just">
              <a:buNone/>
            </a:pPr>
            <a:r>
              <a:rPr lang="it-IT" dirty="0" smtClean="0"/>
              <a:t>Ruolo del CTU.</a:t>
            </a:r>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a:p>
          <a:p>
            <a:pPr marL="0" indent="0">
              <a:buNone/>
            </a:pPr>
            <a:endParaRPr lang="it-IT" dirty="0" smtClean="0"/>
          </a:p>
          <a:p>
            <a:pPr marL="0" indent="0">
              <a:buNone/>
            </a:pPr>
            <a:endParaRPr lang="it-IT" dirty="0" smtClean="0"/>
          </a:p>
        </p:txBody>
      </p:sp>
    </p:spTree>
    <p:extLst>
      <p:ext uri="{BB962C8B-B14F-4D97-AF65-F5344CB8AC3E}">
        <p14:creationId xmlns:p14="http://schemas.microsoft.com/office/powerpoint/2010/main" val="1361547112"/>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a:solidFill>
                  <a:srgbClr val="FF0000"/>
                </a:solidFill>
                <a:effectLst>
                  <a:outerShdw blurRad="38100" dist="38100" dir="2700000" algn="tl">
                    <a:srgbClr val="000000">
                      <a:alpha val="43137"/>
                    </a:srgbClr>
                  </a:outerShdw>
                </a:effectLst>
              </a:rPr>
              <a:t>Inquinamento </a:t>
            </a:r>
            <a:r>
              <a:rPr lang="it-IT" dirty="0" smtClean="0">
                <a:solidFill>
                  <a:srgbClr val="FF0000"/>
                </a:solidFill>
                <a:effectLst>
                  <a:outerShdw blurRad="38100" dist="38100" dir="2700000" algn="tl">
                    <a:srgbClr val="000000">
                      <a:alpha val="43137"/>
                    </a:srgbClr>
                  </a:outerShdw>
                </a:effectLst>
              </a:rPr>
              <a:t>elettromagnetico</a:t>
            </a:r>
            <a:endParaRPr lang="it-IT" dirty="0"/>
          </a:p>
        </p:txBody>
      </p:sp>
      <p:sp>
        <p:nvSpPr>
          <p:cNvPr id="3" name="Segnaposto contenuto 2"/>
          <p:cNvSpPr>
            <a:spLocks noGrp="1"/>
          </p:cNvSpPr>
          <p:nvPr>
            <p:ph idx="1"/>
          </p:nvPr>
        </p:nvSpPr>
        <p:spPr>
          <a:xfrm>
            <a:off x="457200" y="1600200"/>
            <a:ext cx="8229600" cy="4853136"/>
          </a:xfrm>
        </p:spPr>
        <p:txBody>
          <a:bodyPr>
            <a:normAutofit fontScale="25000" lnSpcReduction="20000"/>
          </a:bodyPr>
          <a:lstStyle/>
          <a:p>
            <a:pPr marL="0" indent="0" algn="just">
              <a:buNone/>
            </a:pPr>
            <a:r>
              <a:rPr lang="it-IT" sz="7200" dirty="0">
                <a:latin typeface="+mj-lt"/>
                <a:cs typeface="Arial" panose="020B0604020202020204" pitchFamily="34" charset="0"/>
              </a:rPr>
              <a:t>"</a:t>
            </a:r>
            <a:r>
              <a:rPr lang="it-IT" sz="6400" dirty="0">
                <a:latin typeface="+mj-lt"/>
                <a:cs typeface="Arial" panose="020B0604020202020204" pitchFamily="34" charset="0"/>
              </a:rPr>
              <a:t>Radio Zeta" operante su frequenza 91.00, "Radio Studio Più", "Radio Super", "Radio </a:t>
            </a:r>
            <a:r>
              <a:rPr lang="it-IT" sz="6400" dirty="0" smtClean="0">
                <a:latin typeface="+mj-lt"/>
                <a:cs typeface="Arial" panose="020B0604020202020204" pitchFamily="34" charset="0"/>
              </a:rPr>
              <a:t>Radicale: condanna de Tribunale di Brescia perché:</a:t>
            </a:r>
          </a:p>
          <a:p>
            <a:pPr algn="just"/>
            <a:r>
              <a:rPr lang="it-IT" sz="7200" dirty="0" smtClean="0">
                <a:latin typeface="+mj-lt"/>
                <a:cs typeface="Arial" panose="020B0604020202020204" pitchFamily="34" charset="0"/>
              </a:rPr>
              <a:t>Le </a:t>
            </a:r>
            <a:r>
              <a:rPr lang="it-IT" sz="7200" dirty="0">
                <a:latin typeface="+mj-lt"/>
                <a:cs typeface="Arial" panose="020B0604020202020204" pitchFamily="34" charset="0"/>
              </a:rPr>
              <a:t>onde elettromagnetiche sono da ricomprendersi tra le "cose" cui riferisce l'art. 674 </a:t>
            </a:r>
            <a:r>
              <a:rPr lang="it-IT" sz="7200" dirty="0" smtClean="0">
                <a:latin typeface="+mj-lt"/>
                <a:cs typeface="Arial" panose="020B0604020202020204" pitchFamily="34" charset="0"/>
              </a:rPr>
              <a:t>c.p.</a:t>
            </a:r>
          </a:p>
          <a:p>
            <a:pPr algn="just"/>
            <a:r>
              <a:rPr lang="it-IT" sz="7200" dirty="0">
                <a:latin typeface="+mj-lt"/>
                <a:cs typeface="Arial" panose="020B0604020202020204" pitchFamily="34" charset="0"/>
              </a:rPr>
              <a:t>Il reato ex art. 674 c.p., costituisce reato di pericolo concreto che viene integrato quando sussistano elementi ulteriori rispetto al mero superamento dei limiti fissati dal D.M. citato, superamento sanzionato in via </a:t>
            </a:r>
            <a:r>
              <a:rPr lang="it-IT" sz="7200" dirty="0" smtClean="0">
                <a:latin typeface="+mj-lt"/>
                <a:cs typeface="Arial" panose="020B0604020202020204" pitchFamily="34" charset="0"/>
              </a:rPr>
              <a:t>amministrativa;</a:t>
            </a:r>
          </a:p>
          <a:p>
            <a:pPr algn="just"/>
            <a:r>
              <a:rPr lang="it-IT" sz="7200" dirty="0" smtClean="0">
                <a:latin typeface="+mj-lt"/>
                <a:cs typeface="Arial" panose="020B0604020202020204" pitchFamily="34" charset="0"/>
              </a:rPr>
              <a:t>Vi </a:t>
            </a:r>
            <a:r>
              <a:rPr lang="it-IT" sz="7200" dirty="0">
                <a:latin typeface="+mj-lt"/>
                <a:cs typeface="Arial" panose="020B0604020202020204" pitchFamily="34" charset="0"/>
              </a:rPr>
              <a:t>è prova in atti di malfunzionamento agli apparati elettronici utilizzati dagli abitanti delle abitazioni poste in prossimità delle antenne e dei ripetitori e vi è prova dei danni causati a persona portatrice di "pacemaker", tutti fatti che integrano sul pano oggettivo gli estremi del reato </a:t>
            </a:r>
            <a:r>
              <a:rPr lang="it-IT" sz="7200" dirty="0" smtClean="0">
                <a:latin typeface="+mj-lt"/>
                <a:cs typeface="Arial" panose="020B0604020202020204" pitchFamily="34" charset="0"/>
              </a:rPr>
              <a:t>contestato;</a:t>
            </a:r>
          </a:p>
          <a:p>
            <a:pPr algn="just"/>
            <a:r>
              <a:rPr lang="it-IT" sz="7200" dirty="0" smtClean="0">
                <a:latin typeface="+mj-lt"/>
                <a:cs typeface="Arial" panose="020B0604020202020204" pitchFamily="34" charset="0"/>
              </a:rPr>
              <a:t>Tali </a:t>
            </a:r>
            <a:r>
              <a:rPr lang="it-IT" sz="7200" dirty="0">
                <a:latin typeface="+mj-lt"/>
                <a:cs typeface="Arial" panose="020B0604020202020204" pitchFamily="34" charset="0"/>
              </a:rPr>
              <a:t>disturbi si sono concentrati negli anni 1995-2008, così che non risulta rilevante che alcuni episodi siano risalenti agli anni attorno al 1991, quando le emissioni si collocavano nella norma</a:t>
            </a:r>
            <a:r>
              <a:rPr lang="it-IT" sz="7200" dirty="0" smtClean="0">
                <a:latin typeface="+mj-lt"/>
                <a:cs typeface="Arial" panose="020B0604020202020204" pitchFamily="34" charset="0"/>
              </a:rPr>
              <a:t>;</a:t>
            </a:r>
          </a:p>
          <a:p>
            <a:pPr algn="just"/>
            <a:r>
              <a:rPr lang="it-IT" sz="7200" dirty="0">
                <a:latin typeface="+mj-lt"/>
                <a:cs typeface="Arial" panose="020B0604020202020204" pitchFamily="34" charset="0"/>
              </a:rPr>
              <a:t>Sussistono gli estremi dell'elemento soggettivo del reato, posto che i responsabili erano consapevoli del superamento dei limiti e avevano presentato progetti di risanamento al fine di ottenere le, ancora non concesse nel 2005, autorizzazioni comunali prevista dalla L.R. n. 11 del 2001, art. 10, citata;</a:t>
            </a:r>
            <a:endParaRPr lang="it-IT" sz="7200" dirty="0">
              <a:latin typeface="+mj-lt"/>
              <a:cs typeface="Arial" panose="020B0604020202020204" pitchFamily="34" charset="0"/>
            </a:endParaRPr>
          </a:p>
          <a:p>
            <a:pPr marL="0" indent="0">
              <a:buNone/>
            </a:pPr>
            <a:endParaRPr lang="it-IT" sz="7200" dirty="0" smtClean="0"/>
          </a:p>
          <a:p>
            <a:pPr marL="0" indent="0">
              <a:buNone/>
            </a:pPr>
            <a:r>
              <a:rPr lang="it-IT" sz="8000" dirty="0" err="1" smtClean="0"/>
              <a:t>Cass</a:t>
            </a:r>
            <a:r>
              <a:rPr lang="it-IT" sz="8000" dirty="0" smtClean="0"/>
              <a:t> Sez</a:t>
            </a:r>
            <a:r>
              <a:rPr lang="it-IT" sz="8000" dirty="0"/>
              <a:t>. 3,   Sentenza  n. 3679  del 2014</a:t>
            </a:r>
            <a:endParaRPr lang="it-IT" sz="8000" dirty="0" smtClean="0"/>
          </a:p>
          <a:p>
            <a:pPr marL="0" indent="0">
              <a:buNone/>
            </a:pPr>
            <a:endParaRPr lang="it-IT" sz="8000" dirty="0"/>
          </a:p>
          <a:p>
            <a:pPr marL="0" indent="0">
              <a:buNone/>
            </a:pPr>
            <a:endParaRPr lang="it-IT" dirty="0" smtClean="0"/>
          </a:p>
          <a:p>
            <a:pPr marL="0" indent="0">
              <a:buNone/>
            </a:pPr>
            <a:endParaRPr lang="it-IT" dirty="0" smtClean="0"/>
          </a:p>
        </p:txBody>
      </p:sp>
    </p:spTree>
    <p:extLst>
      <p:ext uri="{BB962C8B-B14F-4D97-AF65-F5344CB8AC3E}">
        <p14:creationId xmlns:p14="http://schemas.microsoft.com/office/powerpoint/2010/main" val="307318252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a:bodyPr>
          <a:lstStyle/>
          <a:p>
            <a:pPr marL="0" indent="0" algn="just">
              <a:buNone/>
            </a:pPr>
            <a:r>
              <a:rPr lang="it-IT" dirty="0" smtClean="0"/>
              <a:t>Alcuni rapporti scientifici suggeriscono che l’esposizione a campi elettromagnetici possano avere effetti nocivi sulla salute (cancro, riduzione della fertilità, cambiamenti negativi sullo sviluppo dei bambini). Tuttavia, l’effettività del rischio non è nota.</a:t>
            </a:r>
          </a:p>
        </p:txBody>
      </p:sp>
    </p:spTree>
    <p:extLst>
      <p:ext uri="{BB962C8B-B14F-4D97-AF65-F5344CB8AC3E}">
        <p14:creationId xmlns:p14="http://schemas.microsoft.com/office/powerpoint/2010/main" val="23979285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p:txBody>
          <a:bodyPr>
            <a:normAutofit fontScale="92500" lnSpcReduction="10000"/>
          </a:bodyPr>
          <a:lstStyle/>
          <a:p>
            <a:pPr marL="0" indent="0" algn="just">
              <a:buNone/>
            </a:pPr>
            <a:r>
              <a:rPr lang="it-IT" dirty="0" smtClean="0"/>
              <a:t>Approccio delicato al problema: non eliminare gli eventuali effetti negativi, ma minimizzarli (rinuncia allo sviluppo tecnologico garantito proprio dalla propagazione di onde nell’etere o dall’energia elettrica). </a:t>
            </a:r>
          </a:p>
          <a:p>
            <a:pPr marL="0" indent="0" algn="just">
              <a:buNone/>
            </a:pPr>
            <a:endParaRPr lang="it-IT" dirty="0"/>
          </a:p>
          <a:p>
            <a:pPr algn="just">
              <a:buFontTx/>
              <a:buChar char="-"/>
            </a:pPr>
            <a:r>
              <a:rPr lang="it-IT" dirty="0" smtClean="0"/>
              <a:t>Espressione del principio dello sviluppo sostenibile</a:t>
            </a:r>
          </a:p>
          <a:p>
            <a:pPr algn="just">
              <a:buFontTx/>
              <a:buChar char="-"/>
            </a:pPr>
            <a:r>
              <a:rPr lang="it-IT" dirty="0" smtClean="0"/>
              <a:t>Ponderazione dei rischi e degli interessi in gioco da parte del legislatore</a:t>
            </a:r>
          </a:p>
        </p:txBody>
      </p:sp>
    </p:spTree>
    <p:extLst>
      <p:ext uri="{BB962C8B-B14F-4D97-AF65-F5344CB8AC3E}">
        <p14:creationId xmlns:p14="http://schemas.microsoft.com/office/powerpoint/2010/main" val="34173568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a:t>
            </a:r>
            <a:endParaRPr lang="it-IT" dirty="0"/>
          </a:p>
        </p:txBody>
      </p:sp>
      <p:sp>
        <p:nvSpPr>
          <p:cNvPr id="3" name="Segnaposto contenuto 2"/>
          <p:cNvSpPr>
            <a:spLocks noGrp="1"/>
          </p:cNvSpPr>
          <p:nvPr>
            <p:ph idx="1"/>
          </p:nvPr>
        </p:nvSpPr>
        <p:spPr/>
        <p:txBody>
          <a:bodyPr/>
          <a:lstStyle/>
          <a:p>
            <a:r>
              <a:rPr lang="it-IT" dirty="0" smtClean="0"/>
              <a:t>Principali fonti:</a:t>
            </a:r>
          </a:p>
          <a:p>
            <a:pPr lvl="1"/>
            <a:r>
              <a:rPr lang="it-IT" dirty="0" smtClean="0"/>
              <a:t>Elettrodi: sistema di trasporto dell’energia elettrica;</a:t>
            </a:r>
          </a:p>
          <a:p>
            <a:pPr lvl="1"/>
            <a:r>
              <a:rPr lang="it-IT" dirty="0" smtClean="0"/>
              <a:t>Antenne radio-tv: apparecchi per l’emissione del segnale radio-televisivo;</a:t>
            </a:r>
          </a:p>
          <a:p>
            <a:pPr lvl="1"/>
            <a:r>
              <a:rPr lang="it-IT" dirty="0" smtClean="0"/>
              <a:t>Stazioni radio-base di telefonia mobile: ricezione e trasmissione dei segnali di telefonia mobile;</a:t>
            </a:r>
          </a:p>
          <a:p>
            <a:pPr lvl="1"/>
            <a:r>
              <a:rPr lang="it-IT" dirty="0" smtClean="0"/>
              <a:t>elettrodomestici. </a:t>
            </a:r>
          </a:p>
        </p:txBody>
      </p:sp>
    </p:spTree>
    <p:extLst>
      <p:ext uri="{BB962C8B-B14F-4D97-AF65-F5344CB8AC3E}">
        <p14:creationId xmlns:p14="http://schemas.microsoft.com/office/powerpoint/2010/main" val="65725378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smtClean="0">
                <a:solidFill>
                  <a:srgbClr val="FF0000"/>
                </a:solidFill>
                <a:effectLst>
                  <a:outerShdw blurRad="38100" dist="38100" dir="2700000" algn="tl">
                    <a:srgbClr val="000000">
                      <a:alpha val="43137"/>
                    </a:srgbClr>
                  </a:outerShdw>
                </a:effectLst>
              </a:rPr>
              <a:t>Inquinamento elettromagnetico: normativa</a:t>
            </a:r>
            <a:endParaRPr lang="it-IT" dirty="0">
              <a:solidFill>
                <a:srgbClr val="FF0000"/>
              </a:solidFill>
              <a:effectLst>
                <a:outerShdw blurRad="38100" dist="38100" dir="2700000" algn="tl">
                  <a:srgbClr val="000000">
                    <a:alpha val="43137"/>
                  </a:srgbClr>
                </a:outerShdw>
              </a:effectLst>
            </a:endParaRPr>
          </a:p>
        </p:txBody>
      </p:sp>
      <p:sp>
        <p:nvSpPr>
          <p:cNvPr id="3" name="Segnaposto contenuto 2"/>
          <p:cNvSpPr>
            <a:spLocks noGrp="1"/>
          </p:cNvSpPr>
          <p:nvPr>
            <p:ph idx="1"/>
          </p:nvPr>
        </p:nvSpPr>
        <p:spPr>
          <a:xfrm>
            <a:off x="457200" y="1600200"/>
            <a:ext cx="8229600" cy="4709120"/>
          </a:xfrm>
        </p:spPr>
        <p:txBody>
          <a:bodyPr>
            <a:normAutofit fontScale="92500" lnSpcReduction="20000"/>
          </a:bodyPr>
          <a:lstStyle/>
          <a:p>
            <a:r>
              <a:rPr lang="it-IT" dirty="0" smtClean="0"/>
              <a:t>DPCM 23.4.1992: valori limite massimi di esposizione a campi elettromagnetici generati nella frequenza industriale negli ambienti abitativi e nell’ambiente esterno. </a:t>
            </a:r>
          </a:p>
          <a:p>
            <a:r>
              <a:rPr lang="it-IT" dirty="0" smtClean="0"/>
              <a:t>DM MATTM 10.9.1998 n. 381: tetti di radiofrequenza compatibili con la salute umana, ovvero le frequenze a cui i cittadini possono essere esposti – valori limite di esposizione connessi al funzionamento e all’esercizio dei sistemi fissi delle telecomunicazioni e radiotelevisivi. </a:t>
            </a:r>
            <a:endParaRPr lang="it-IT" dirty="0"/>
          </a:p>
        </p:txBody>
      </p:sp>
    </p:spTree>
    <p:extLst>
      <p:ext uri="{BB962C8B-B14F-4D97-AF65-F5344CB8AC3E}">
        <p14:creationId xmlns:p14="http://schemas.microsoft.com/office/powerpoint/2010/main" val="13299646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fontScale="90000"/>
          </a:bodyPr>
          <a:lstStyle/>
          <a:p>
            <a:r>
              <a:rPr lang="it-IT" dirty="0">
                <a:solidFill>
                  <a:srgbClr val="FF0000"/>
                </a:solidFill>
                <a:effectLst>
                  <a:outerShdw blurRad="38100" dist="38100" dir="2700000" algn="tl">
                    <a:srgbClr val="000000">
                      <a:alpha val="43137"/>
                    </a:srgbClr>
                  </a:outerShdw>
                </a:effectLst>
              </a:rPr>
              <a:t>Inquinamento elettromagnetico: normativa</a:t>
            </a:r>
            <a:endParaRPr lang="it-IT" dirty="0"/>
          </a:p>
        </p:txBody>
      </p:sp>
      <p:sp>
        <p:nvSpPr>
          <p:cNvPr id="3" name="Segnaposto contenuto 2"/>
          <p:cNvSpPr>
            <a:spLocks noGrp="1"/>
          </p:cNvSpPr>
          <p:nvPr>
            <p:ph idx="1"/>
          </p:nvPr>
        </p:nvSpPr>
        <p:spPr/>
        <p:txBody>
          <a:bodyPr/>
          <a:lstStyle/>
          <a:p>
            <a:r>
              <a:rPr lang="it-IT" dirty="0" smtClean="0"/>
              <a:t>LEGGE N. 36/2001: </a:t>
            </a:r>
          </a:p>
          <a:p>
            <a:endParaRPr lang="it-IT" dirty="0"/>
          </a:p>
          <a:p>
            <a:pPr lvl="1"/>
            <a:r>
              <a:rPr lang="it-IT" dirty="0" smtClean="0"/>
              <a:t>Legge quadro sulla protezione della popolazione dalla esposizione a campi elettrici, magnetici ed elettromagnetici. (non deriva da una direttiva comunitaria, che tutt’ora manca in materia)</a:t>
            </a:r>
            <a:endParaRPr lang="it-IT" dirty="0"/>
          </a:p>
        </p:txBody>
      </p:sp>
    </p:spTree>
    <p:extLst>
      <p:ext uri="{BB962C8B-B14F-4D97-AF65-F5344CB8AC3E}">
        <p14:creationId xmlns:p14="http://schemas.microsoft.com/office/powerpoint/2010/main" val="2679328297"/>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159</TotalTime>
  <Words>3255</Words>
  <Application>Microsoft Office PowerPoint</Application>
  <PresentationFormat>Presentazione su schermo (4:3)</PresentationFormat>
  <Paragraphs>222</Paragraphs>
  <Slides>48</Slides>
  <Notes>0</Notes>
  <HiddenSlides>0</HiddenSlides>
  <MMClips>0</MMClips>
  <ScaleCrop>false</ScaleCrop>
  <HeadingPairs>
    <vt:vector size="4" baseType="variant">
      <vt:variant>
        <vt:lpstr>Tema</vt:lpstr>
      </vt:variant>
      <vt:variant>
        <vt:i4>1</vt:i4>
      </vt:variant>
      <vt:variant>
        <vt:lpstr>Titoli diapositive</vt:lpstr>
      </vt:variant>
      <vt:variant>
        <vt:i4>48</vt:i4>
      </vt:variant>
    </vt:vector>
  </HeadingPairs>
  <TitlesOfParts>
    <vt:vector size="49" baseType="lpstr">
      <vt:lpstr>Tema di Office</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 normativa</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lpstr>Inquinamento elettromagnetico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INQUINAMENTO ELETTROMAGNETICO</dc:title>
  <dc:creator>Calcagno</dc:creator>
  <cp:lastModifiedBy>studio pz</cp:lastModifiedBy>
  <cp:revision>19</cp:revision>
  <dcterms:modified xsi:type="dcterms:W3CDTF">2015-04-03T17:05:11Z</dcterms:modified>
</cp:coreProperties>
</file>