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7" r:id="rId4"/>
    <p:sldId id="259" r:id="rId5"/>
    <p:sldId id="260" r:id="rId6"/>
    <p:sldId id="264" r:id="rId7"/>
    <p:sldId id="261" r:id="rId8"/>
    <p:sldId id="265" r:id="rId9"/>
    <p:sldId id="322" r:id="rId10"/>
    <p:sldId id="262" r:id="rId11"/>
    <p:sldId id="266" r:id="rId12"/>
    <p:sldId id="263" r:id="rId13"/>
    <p:sldId id="323" r:id="rId14"/>
    <p:sldId id="324" r:id="rId15"/>
    <p:sldId id="275" r:id="rId16"/>
    <p:sldId id="267" r:id="rId17"/>
    <p:sldId id="268" r:id="rId18"/>
    <p:sldId id="276" r:id="rId19"/>
    <p:sldId id="269" r:id="rId20"/>
    <p:sldId id="273" r:id="rId21"/>
    <p:sldId id="271" r:id="rId22"/>
    <p:sldId id="293" r:id="rId23"/>
    <p:sldId id="281" r:id="rId24"/>
    <p:sldId id="286" r:id="rId25"/>
    <p:sldId id="278" r:id="rId26"/>
    <p:sldId id="279" r:id="rId27"/>
    <p:sldId id="280" r:id="rId28"/>
    <p:sldId id="282" r:id="rId29"/>
    <p:sldId id="283" r:id="rId30"/>
    <p:sldId id="284" r:id="rId31"/>
    <p:sldId id="289" r:id="rId32"/>
    <p:sldId id="290" r:id="rId33"/>
    <p:sldId id="287" r:id="rId34"/>
    <p:sldId id="285" r:id="rId35"/>
    <p:sldId id="302" r:id="rId36"/>
    <p:sldId id="311" r:id="rId37"/>
    <p:sldId id="288" r:id="rId38"/>
    <p:sldId id="291" r:id="rId39"/>
    <p:sldId id="329" r:id="rId40"/>
    <p:sldId id="330" r:id="rId41"/>
    <p:sldId id="328" r:id="rId42"/>
    <p:sldId id="292" r:id="rId43"/>
    <p:sldId id="294" r:id="rId44"/>
    <p:sldId id="296" r:id="rId45"/>
    <p:sldId id="297" r:id="rId46"/>
    <p:sldId id="298" r:id="rId47"/>
    <p:sldId id="319" r:id="rId48"/>
    <p:sldId id="277" r:id="rId49"/>
    <p:sldId id="303" r:id="rId50"/>
    <p:sldId id="305" r:id="rId51"/>
    <p:sldId id="306" r:id="rId52"/>
    <p:sldId id="310" r:id="rId53"/>
    <p:sldId id="312" r:id="rId54"/>
    <p:sldId id="313" r:id="rId55"/>
    <p:sldId id="321" r:id="rId56"/>
    <p:sldId id="307" r:id="rId57"/>
    <p:sldId id="308" r:id="rId58"/>
    <p:sldId id="320" r:id="rId59"/>
    <p:sldId id="272" r:id="rId60"/>
    <p:sldId id="309" r:id="rId61"/>
    <p:sldId id="316" r:id="rId62"/>
    <p:sldId id="317" r:id="rId63"/>
    <p:sldId id="318" r:id="rId6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C446775-2C8E-40B9-8599-4644E352C8CC}" type="datetimeFigureOut">
              <a:rPr lang="it-IT" smtClean="0"/>
              <a:t>11/05/2017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948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C446775-2C8E-40B9-8599-4644E352C8CC}" type="datetimeFigureOut">
              <a:rPr lang="it-IT" smtClean="0"/>
              <a:t>11/05/2017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32222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C446775-2C8E-40B9-8599-4644E352C8CC}" type="datetimeFigureOut">
              <a:rPr lang="it-IT" smtClean="0"/>
              <a:t>11/05/2017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40814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C446775-2C8E-40B9-8599-4644E352C8CC}" type="datetimeFigureOut">
              <a:rPr lang="it-IT" smtClean="0"/>
              <a:t>11/05/2017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52174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C446775-2C8E-40B9-8599-4644E352C8CC}" type="datetimeFigureOut">
              <a:rPr lang="it-IT" smtClean="0"/>
              <a:t>11/05/2017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3338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C446775-2C8E-40B9-8599-4644E352C8CC}" type="datetimeFigureOut">
              <a:rPr lang="it-IT" smtClean="0"/>
              <a:t>11/05/2017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78155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C446775-2C8E-40B9-8599-4644E352C8CC}" type="datetimeFigureOut">
              <a:rPr lang="it-IT" smtClean="0"/>
              <a:t>11/05/2017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0964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C446775-2C8E-40B9-8599-4644E352C8CC}" type="datetimeFigureOut">
              <a:rPr lang="it-IT" smtClean="0"/>
              <a:t>11/05/2017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71644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446775-2C8E-40B9-8599-4644E352C8CC}" type="datetimeFigureOut">
              <a:rPr lang="it-IT" smtClean="0"/>
              <a:t>11/05/2017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0026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11/05/2017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6455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11/05/2017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298561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46775-2C8E-40B9-8599-4644E352C8CC}" type="datetimeFigureOut">
              <a:rPr lang="it-IT" smtClean="0"/>
              <a:t>11/05/2017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4E24E-8EB4-4AA1-A935-13662449C9D5}" type="slidenum">
              <a:rPr lang="it-IT" smtClean="0"/>
              <a:t>‹N›</a:t>
            </a:fld>
            <a:endParaRPr lang="it-IT"/>
          </a:p>
        </p:txBody>
      </p:sp>
    </p:spTree>
    <p:extLst>
      <p:ext uri="{BB962C8B-B14F-4D97-AF65-F5344CB8AC3E}">
        <p14:creationId xmlns:p14="http://schemas.microsoft.com/office/powerpoint/2010/main" val="386888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solidFill>
                  <a:srgbClr val="FF0000"/>
                </a:solidFill>
                <a:effectLst>
                  <a:outerShdw blurRad="38100" dist="38100" dir="2700000" algn="tl">
                    <a:srgbClr val="000000">
                      <a:alpha val="43137"/>
                    </a:srgbClr>
                  </a:outerShdw>
                </a:effectLst>
              </a:rPr>
              <a:t>Ambiente ed Energia</a:t>
            </a: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93568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a:effectLst>
                  <a:outerShdw blurRad="38100" dist="38100" dir="2700000" algn="tl">
                    <a:srgbClr val="000000">
                      <a:alpha val="43137"/>
                    </a:srgbClr>
                  </a:outerShdw>
                </a:effectLst>
              </a:rPr>
              <a:t>Energia Geotermica</a:t>
            </a:r>
            <a:r>
              <a:rPr lang="it-IT" dirty="0"/>
              <a:t>:</a:t>
            </a:r>
          </a:p>
          <a:p>
            <a:r>
              <a:rPr lang="it-IT" dirty="0"/>
              <a:t>Sfrutta il calore della terra per creare energia (vapore creato nel sottosuolo). </a:t>
            </a:r>
          </a:p>
          <a:p>
            <a:r>
              <a:rPr lang="it-IT" dirty="0"/>
              <a:t>Non molto diffusa. Islanda (85%). In Toscana si trova il più grande complesso geotermico (1400mw).</a:t>
            </a:r>
          </a:p>
        </p:txBody>
      </p:sp>
    </p:spTree>
    <p:extLst>
      <p:ext uri="{BB962C8B-B14F-4D97-AF65-F5344CB8AC3E}">
        <p14:creationId xmlns:p14="http://schemas.microsoft.com/office/powerpoint/2010/main" val="1258203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marL="0" indent="0">
              <a:buNone/>
            </a:pPr>
            <a:r>
              <a:rPr lang="it-IT" dirty="0">
                <a:effectLst>
                  <a:outerShdw blurRad="38100" dist="38100" dir="2700000" algn="tl">
                    <a:srgbClr val="000000">
                      <a:alpha val="43137"/>
                    </a:srgbClr>
                  </a:outerShdw>
                </a:effectLst>
              </a:rPr>
              <a:t>Energia Geotermica</a:t>
            </a:r>
            <a:r>
              <a:rPr lang="it-IT" dirty="0"/>
              <a:t>:</a:t>
            </a:r>
          </a:p>
          <a:p>
            <a:pPr marL="0" indent="0">
              <a:buNone/>
            </a:pPr>
            <a:r>
              <a:rPr lang="it-IT" dirty="0"/>
              <a:t>Lati positivi:</a:t>
            </a:r>
          </a:p>
          <a:p>
            <a:pPr>
              <a:buFontTx/>
              <a:buChar char="-"/>
            </a:pPr>
            <a:r>
              <a:rPr lang="it-IT" dirty="0"/>
              <a:t>Gran quantità di energia prodotta. </a:t>
            </a:r>
          </a:p>
          <a:p>
            <a:pPr>
              <a:buFontTx/>
              <a:buChar char="-"/>
            </a:pPr>
            <a:r>
              <a:rPr lang="it-IT" dirty="0"/>
              <a:t>Inesauribile in tempi brevi. </a:t>
            </a:r>
          </a:p>
          <a:p>
            <a:pPr>
              <a:buFontTx/>
              <a:buChar char="-"/>
            </a:pPr>
            <a:endParaRPr lang="it-IT" dirty="0"/>
          </a:p>
          <a:p>
            <a:pPr marL="0" indent="0">
              <a:buNone/>
            </a:pPr>
            <a:r>
              <a:rPr lang="it-IT" dirty="0"/>
              <a:t>Lati negativi:</a:t>
            </a:r>
          </a:p>
          <a:p>
            <a:pPr>
              <a:buFontTx/>
              <a:buChar char="-"/>
            </a:pPr>
            <a:r>
              <a:rPr lang="it-IT" dirty="0"/>
              <a:t>Emissioni di vapori e odori.</a:t>
            </a:r>
          </a:p>
          <a:p>
            <a:pPr>
              <a:buFontTx/>
              <a:buChar char="-"/>
            </a:pPr>
            <a:r>
              <a:rPr lang="it-IT" dirty="0"/>
              <a:t>Impatto sul paesaggio.</a:t>
            </a:r>
          </a:p>
          <a:p>
            <a:pPr>
              <a:buFontTx/>
              <a:buChar char="-"/>
            </a:pPr>
            <a:r>
              <a:rPr lang="it-IT" dirty="0"/>
              <a:t>Realizzabile solo in zone in cui la temperatura del sottosuolo è più alta della media (fenomeni vulcanici o tettonici). </a:t>
            </a:r>
          </a:p>
        </p:txBody>
      </p:sp>
    </p:spTree>
    <p:extLst>
      <p:ext uri="{BB962C8B-B14F-4D97-AF65-F5344CB8AC3E}">
        <p14:creationId xmlns:p14="http://schemas.microsoft.com/office/powerpoint/2010/main" val="3474643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a:effectLst>
                  <a:outerShdw blurRad="38100" dist="38100" dir="2700000" algn="tl">
                    <a:srgbClr val="000000">
                      <a:alpha val="43137"/>
                    </a:srgbClr>
                  </a:outerShdw>
                </a:effectLst>
              </a:rPr>
              <a:t>Biomasse</a:t>
            </a:r>
            <a:r>
              <a:rPr lang="it-IT" dirty="0"/>
              <a:t>:</a:t>
            </a:r>
          </a:p>
          <a:p>
            <a:r>
              <a:rPr lang="it-IT" dirty="0"/>
              <a:t>residui forestali, scarti dell'industria di trasformazione del legno (trucioli, segatura, etc.) scarti delle aziende zootecniche, gli scarti mercatali, ed i rifiuti solidi urbani.</a:t>
            </a:r>
          </a:p>
          <a:p>
            <a:r>
              <a:rPr lang="it-IT" dirty="0"/>
              <a:t>impianti di cogenerazione e teleriscaldamento alimentati a biomasse;</a:t>
            </a:r>
          </a:p>
          <a:p>
            <a:endParaRPr lang="it-IT" dirty="0"/>
          </a:p>
          <a:p>
            <a:endParaRPr lang="it-IT" dirty="0"/>
          </a:p>
        </p:txBody>
      </p:sp>
    </p:spTree>
    <p:extLst>
      <p:ext uri="{BB962C8B-B14F-4D97-AF65-F5344CB8AC3E}">
        <p14:creationId xmlns:p14="http://schemas.microsoft.com/office/powerpoint/2010/main" val="3937264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endParaRPr lang="it-IT" dirty="0"/>
          </a:p>
          <a:p>
            <a:endParaRPr lang="it-IT" dirty="0"/>
          </a:p>
        </p:txBody>
      </p:sp>
      <p:pic>
        <p:nvPicPr>
          <p:cNvPr id="4" name="Immagine 3"/>
          <p:cNvPicPr>
            <a:picLocks noChangeAspect="1"/>
          </p:cNvPicPr>
          <p:nvPr/>
        </p:nvPicPr>
        <p:blipFill>
          <a:blip r:embed="rId2"/>
          <a:stretch>
            <a:fillRect/>
          </a:stretch>
        </p:blipFill>
        <p:spPr>
          <a:xfrm>
            <a:off x="1187624" y="1494853"/>
            <a:ext cx="6912768" cy="4958483"/>
          </a:xfrm>
          <a:prstGeom prst="rect">
            <a:avLst/>
          </a:prstGeom>
        </p:spPr>
      </p:pic>
    </p:spTree>
    <p:extLst>
      <p:ext uri="{BB962C8B-B14F-4D97-AF65-F5344CB8AC3E}">
        <p14:creationId xmlns:p14="http://schemas.microsoft.com/office/powerpoint/2010/main" val="3434045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endParaRPr lang="it-IT" dirty="0"/>
          </a:p>
          <a:p>
            <a:endParaRPr lang="it-IT" dirty="0"/>
          </a:p>
        </p:txBody>
      </p:sp>
      <p:pic>
        <p:nvPicPr>
          <p:cNvPr id="4" name="Immagine 3"/>
          <p:cNvPicPr>
            <a:picLocks noChangeAspect="1"/>
          </p:cNvPicPr>
          <p:nvPr/>
        </p:nvPicPr>
        <p:blipFill>
          <a:blip r:embed="rId2"/>
          <a:stretch>
            <a:fillRect/>
          </a:stretch>
        </p:blipFill>
        <p:spPr>
          <a:xfrm>
            <a:off x="1403648" y="1297832"/>
            <a:ext cx="7178155" cy="4828331"/>
          </a:xfrm>
          <a:prstGeom prst="rect">
            <a:avLst/>
          </a:prstGeom>
        </p:spPr>
      </p:pic>
    </p:spTree>
    <p:extLst>
      <p:ext uri="{BB962C8B-B14F-4D97-AF65-F5344CB8AC3E}">
        <p14:creationId xmlns:p14="http://schemas.microsoft.com/office/powerpoint/2010/main" val="70855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p:txBody>
          <a:bodyPr>
            <a:normAutofit/>
          </a:bodyPr>
          <a:lstStyle/>
          <a:p>
            <a:r>
              <a:rPr lang="it-IT" dirty="0"/>
              <a:t>Direttiva 96/92/CE: superare il regime di monopolio pubblico sulla produzione, distribuzione e vendita dell’energia, per realizzare una progressiva liberalizzazione del mercato dell’energia. </a:t>
            </a:r>
          </a:p>
        </p:txBody>
      </p:sp>
    </p:spTree>
    <p:extLst>
      <p:ext uri="{BB962C8B-B14F-4D97-AF65-F5344CB8AC3E}">
        <p14:creationId xmlns:p14="http://schemas.microsoft.com/office/powerpoint/2010/main" val="628029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p:txBody>
          <a:bodyPr>
            <a:normAutofit fontScale="92500" lnSpcReduction="10000"/>
          </a:bodyPr>
          <a:lstStyle/>
          <a:p>
            <a:pPr algn="just"/>
            <a:r>
              <a:rPr lang="it-IT" dirty="0"/>
              <a:t>Liberalizzazione del mercato dell’energia: Decreto Bersani (DL 79/1999): produzione, distribuzione e vendita dell’energia in regime di concessione. </a:t>
            </a:r>
          </a:p>
          <a:p>
            <a:pPr algn="just"/>
            <a:r>
              <a:rPr lang="it-IT" dirty="0"/>
              <a:t>Delibera del CIPE (Comitato Interministeriale per la Programmazione Economica) del 19/11/1998 con la quali L’Italia ha adottato le "Linee Guida” articolate in sei azioni tra cui la promozione dell’utilizzo delle fonti energetiche rinnovabili per la produzione di elettricità nel mercato italiano e comunitario.</a:t>
            </a:r>
          </a:p>
          <a:p>
            <a:endParaRPr lang="it-IT" dirty="0"/>
          </a:p>
        </p:txBody>
      </p:sp>
    </p:spTree>
    <p:extLst>
      <p:ext uri="{BB962C8B-B14F-4D97-AF65-F5344CB8AC3E}">
        <p14:creationId xmlns:p14="http://schemas.microsoft.com/office/powerpoint/2010/main" val="1764625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p:txBody>
          <a:bodyPr>
            <a:normAutofit/>
          </a:bodyPr>
          <a:lstStyle/>
          <a:p>
            <a:pPr algn="just"/>
            <a:r>
              <a:rPr lang="it-IT" dirty="0"/>
              <a:t>Decreto del Ministero dell'Industria del Commercio e dell'Artigianato del 11 novembre 1999 "Direttive per l'attuazione delle norme in materia di energia elettrica da fonti rinnovabili, il quale, applicando l'articolo 11 del Decreto Bersani introduce i Certificati verdi, ovvero di titoli comprovanti la produzione di una certa quantità di energia da fonti rinnovabili.</a:t>
            </a:r>
          </a:p>
          <a:p>
            <a:endParaRPr lang="it-IT" dirty="0"/>
          </a:p>
        </p:txBody>
      </p:sp>
    </p:spTree>
    <p:extLst>
      <p:ext uri="{BB962C8B-B14F-4D97-AF65-F5344CB8AC3E}">
        <p14:creationId xmlns:p14="http://schemas.microsoft.com/office/powerpoint/2010/main" val="1281678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p:txBody>
          <a:bodyPr>
            <a:normAutofit fontScale="92500"/>
          </a:bodyPr>
          <a:lstStyle/>
          <a:p>
            <a:r>
              <a:rPr lang="it-IT" dirty="0"/>
              <a:t>Protocollo di Kyoto: trattato internazionale 11.12.1997, Convenzione quadro delle Nazioni Unite sui Cambiamenti climatici e il riscaldamento globale. </a:t>
            </a:r>
          </a:p>
          <a:p>
            <a:r>
              <a:rPr lang="it-IT" dirty="0"/>
              <a:t>Limitare il cambiamento del clima e i suoi effetti:</a:t>
            </a:r>
          </a:p>
          <a:p>
            <a:pPr lvl="1"/>
            <a:r>
              <a:rPr lang="it-IT" dirty="0"/>
              <a:t>Avanzamento dei deserti</a:t>
            </a:r>
          </a:p>
          <a:p>
            <a:pPr lvl="1"/>
            <a:r>
              <a:rPr lang="it-IT" dirty="0"/>
              <a:t>Scioglimento dei ghiacciai</a:t>
            </a:r>
          </a:p>
          <a:p>
            <a:pPr lvl="1"/>
            <a:r>
              <a:rPr lang="it-IT" dirty="0"/>
              <a:t>Innalzamento del livello dei mari</a:t>
            </a:r>
          </a:p>
          <a:p>
            <a:pPr lvl="1"/>
            <a:r>
              <a:rPr lang="it-IT" dirty="0"/>
              <a:t>Penuria d’acqua … </a:t>
            </a:r>
          </a:p>
        </p:txBody>
      </p:sp>
    </p:spTree>
    <p:extLst>
      <p:ext uri="{BB962C8B-B14F-4D97-AF65-F5344CB8AC3E}">
        <p14:creationId xmlns:p14="http://schemas.microsoft.com/office/powerpoint/2010/main" val="1086413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p:txBody>
          <a:bodyPr>
            <a:normAutofit/>
          </a:bodyPr>
          <a:lstStyle/>
          <a:p>
            <a:pPr lvl="0"/>
            <a:r>
              <a:rPr lang="it-IT" dirty="0"/>
              <a:t>L.  1 giugno 2002, n. 120: ratifica ed esecuzione del Protocollo di Kyoto;</a:t>
            </a:r>
          </a:p>
          <a:p>
            <a:pPr>
              <a:buFontTx/>
              <a:buChar char="-"/>
            </a:pPr>
            <a:r>
              <a:rPr lang="it-IT" dirty="0"/>
              <a:t>Impegno a ridurre le emissioni di gas serra derivanti da attività umane attraverso:</a:t>
            </a:r>
          </a:p>
          <a:p>
            <a:pPr lvl="1">
              <a:buFontTx/>
              <a:buChar char="-"/>
            </a:pPr>
            <a:r>
              <a:rPr lang="it-IT" dirty="0"/>
              <a:t>Diversificazione delle fonti di produzione dell’energia (fonti rinnovabili);</a:t>
            </a:r>
          </a:p>
          <a:p>
            <a:pPr lvl="1">
              <a:buFontTx/>
              <a:buChar char="-"/>
            </a:pPr>
            <a:r>
              <a:rPr lang="it-IT" dirty="0"/>
              <a:t>Razionalizzazione della domanda (riduzione dei consumi di energia)</a:t>
            </a:r>
          </a:p>
          <a:p>
            <a:pPr>
              <a:buFontTx/>
              <a:buChar char="-"/>
            </a:pPr>
            <a:endParaRPr lang="it-IT" dirty="0"/>
          </a:p>
        </p:txBody>
      </p:sp>
    </p:spTree>
    <p:extLst>
      <p:ext uri="{BB962C8B-B14F-4D97-AF65-F5344CB8AC3E}">
        <p14:creationId xmlns:p14="http://schemas.microsoft.com/office/powerpoint/2010/main" val="400094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lnSpcReduction="10000"/>
          </a:bodyPr>
          <a:lstStyle/>
          <a:p>
            <a:pPr marL="0" indent="0">
              <a:buNone/>
            </a:pPr>
            <a:r>
              <a:rPr lang="it-IT" dirty="0">
                <a:effectLst>
                  <a:outerShdw blurRad="38100" dist="38100" dir="2700000" algn="tl">
                    <a:srgbClr val="000000">
                      <a:alpha val="43137"/>
                    </a:srgbClr>
                  </a:outerShdw>
                </a:effectLst>
              </a:rPr>
              <a:t>Energia Eolica</a:t>
            </a:r>
            <a:r>
              <a:rPr lang="it-IT" dirty="0"/>
              <a:t>.</a:t>
            </a:r>
          </a:p>
          <a:p>
            <a:pPr algn="just"/>
            <a:endParaRPr lang="it-IT" dirty="0"/>
          </a:p>
          <a:p>
            <a:pPr algn="just"/>
            <a:r>
              <a:rPr lang="it-IT" dirty="0"/>
              <a:t>Sfrutta l’energia cinetica del vento e la trasforma in energia elettrica.</a:t>
            </a:r>
          </a:p>
          <a:p>
            <a:pPr algn="just"/>
            <a:r>
              <a:rPr lang="it-IT" dirty="0"/>
              <a:t>In Danimarca questo sistema copre il 23% del fabbisogno nazionale. </a:t>
            </a:r>
          </a:p>
          <a:p>
            <a:pPr algn="just"/>
            <a:r>
              <a:rPr lang="it-IT" dirty="0"/>
              <a:t> In Italia, centinaia di generatori fra Abruzzo, Basilicata, Calabria, Molise, Puglia, Sardegna, Campania e Toscana.</a:t>
            </a:r>
          </a:p>
        </p:txBody>
      </p:sp>
    </p:spTree>
    <p:extLst>
      <p:ext uri="{BB962C8B-B14F-4D97-AF65-F5344CB8AC3E}">
        <p14:creationId xmlns:p14="http://schemas.microsoft.com/office/powerpoint/2010/main" val="567981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p:txBody>
          <a:bodyPr>
            <a:normAutofit lnSpcReduction="10000"/>
          </a:bodyPr>
          <a:lstStyle/>
          <a:p>
            <a:pPr>
              <a:buFontTx/>
              <a:buChar char="-"/>
            </a:pPr>
            <a:r>
              <a:rPr lang="it-IT" dirty="0"/>
              <a:t>Direttiva 2001/77/CE : semplificazione delle procedure amministrative per i produttori di energia. </a:t>
            </a:r>
          </a:p>
          <a:p>
            <a:pPr>
              <a:buFontTx/>
              <a:buChar char="-"/>
            </a:pPr>
            <a:endParaRPr lang="it-IT" dirty="0"/>
          </a:p>
          <a:p>
            <a:pPr>
              <a:buFontTx/>
              <a:buChar char="-"/>
            </a:pPr>
            <a:r>
              <a:rPr lang="it-IT" dirty="0"/>
              <a:t>Obiettivi:</a:t>
            </a:r>
          </a:p>
          <a:p>
            <a:pPr lvl="1">
              <a:buFontTx/>
              <a:buChar char="-"/>
            </a:pPr>
            <a:r>
              <a:rPr lang="it-IT" dirty="0"/>
              <a:t>Ridurre gli ostacoli normativi o di altro tipo </a:t>
            </a:r>
          </a:p>
          <a:p>
            <a:pPr lvl="1">
              <a:buFontTx/>
              <a:buChar char="-"/>
            </a:pPr>
            <a:r>
              <a:rPr lang="it-IT" dirty="0"/>
              <a:t>Razionalizzare e accelerare la procedura</a:t>
            </a:r>
          </a:p>
          <a:p>
            <a:pPr lvl="1">
              <a:buFontTx/>
              <a:buChar char="-"/>
            </a:pPr>
            <a:r>
              <a:rPr lang="it-IT" dirty="0"/>
              <a:t>Garantire norme oggettive, trasparenti e non discriminatorie.</a:t>
            </a:r>
          </a:p>
        </p:txBody>
      </p:sp>
    </p:spTree>
    <p:extLst>
      <p:ext uri="{BB962C8B-B14F-4D97-AF65-F5344CB8AC3E}">
        <p14:creationId xmlns:p14="http://schemas.microsoft.com/office/powerpoint/2010/main" val="2221586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a:t>Recepimento con il </a:t>
            </a:r>
            <a:r>
              <a:rPr lang="it-IT" dirty="0" err="1"/>
              <a:t>D.Lgs</a:t>
            </a:r>
            <a:r>
              <a:rPr lang="it-IT" dirty="0"/>
              <a:t> 387/2003, ispirato alla semplificazione:</a:t>
            </a:r>
          </a:p>
          <a:p>
            <a:pPr marL="0" indent="0">
              <a:buNone/>
            </a:pPr>
            <a:endParaRPr lang="it-IT" dirty="0"/>
          </a:p>
          <a:p>
            <a:pPr lvl="1">
              <a:buFontTx/>
              <a:buChar char="-"/>
            </a:pPr>
            <a:r>
              <a:rPr lang="it-IT" dirty="0"/>
              <a:t>Autorizzazione unica</a:t>
            </a:r>
          </a:p>
          <a:p>
            <a:pPr lvl="1">
              <a:buFontTx/>
              <a:buChar char="-"/>
            </a:pPr>
            <a:r>
              <a:rPr lang="it-IT" dirty="0"/>
              <a:t>Procedimento unico</a:t>
            </a:r>
          </a:p>
          <a:p>
            <a:pPr lvl="1">
              <a:buFontTx/>
              <a:buChar char="-"/>
            </a:pPr>
            <a:r>
              <a:rPr lang="it-IT" dirty="0"/>
              <a:t>Conferenza dei servizi</a:t>
            </a:r>
          </a:p>
          <a:p>
            <a:pPr lvl="1">
              <a:buFontTx/>
              <a:buChar char="-"/>
            </a:pPr>
            <a:endParaRPr lang="it-IT" dirty="0"/>
          </a:p>
        </p:txBody>
      </p:sp>
    </p:spTree>
    <p:extLst>
      <p:ext uri="{BB962C8B-B14F-4D97-AF65-F5344CB8AC3E}">
        <p14:creationId xmlns:p14="http://schemas.microsoft.com/office/powerpoint/2010/main" val="2917392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a:xfrm>
            <a:off x="457200" y="1412776"/>
            <a:ext cx="8229600" cy="5256584"/>
          </a:xfrm>
        </p:spPr>
        <p:txBody>
          <a:bodyPr>
            <a:normAutofit fontScale="70000" lnSpcReduction="20000"/>
          </a:bodyPr>
          <a:lstStyle/>
          <a:p>
            <a:pPr marL="0" indent="0" algn="just">
              <a:buNone/>
            </a:pPr>
            <a:r>
              <a:rPr lang="it-IT" dirty="0"/>
              <a:t>L. 239/2004: “Stato e Regioni, al fine di assicurare su tutto il territorio nazionale i livelli essenziali di prestazioni e l'omogeneità delle tariffe, garantiscono tra l'altro: </a:t>
            </a:r>
          </a:p>
          <a:p>
            <a:pPr algn="just">
              <a:buFontTx/>
              <a:buChar char="-"/>
            </a:pPr>
            <a:r>
              <a:rPr lang="it-IT" dirty="0"/>
              <a:t>l'assenza di vincoli, ostacoli o oneri, diretti o indiretti, alla libera circolazione dell'energia all'interno del territorio nazionale e dell'Unione; </a:t>
            </a:r>
          </a:p>
          <a:p>
            <a:pPr algn="just">
              <a:buFontTx/>
              <a:buChar char="-"/>
            </a:pPr>
            <a:r>
              <a:rPr lang="it-IT" dirty="0"/>
              <a:t>l'assenza di oneri di qualsiasi specie che abbiano effetti economici diretti o indiretti al di fuori dell'ambito territoriale ove sono previsti;</a:t>
            </a:r>
          </a:p>
          <a:p>
            <a:pPr algn="just">
              <a:buFontTx/>
              <a:buChar char="-"/>
            </a:pPr>
            <a:r>
              <a:rPr lang="it-IT" dirty="0"/>
              <a:t>la possibilità di prevedere misure di compensazione e di riequilibrio ambientale per la localizzazione di infrastrutture ad elevato impatto territoriale, con l'espressa esclusione degli impianti alimentati da fonti rinnovabili; </a:t>
            </a:r>
          </a:p>
          <a:p>
            <a:pPr algn="just">
              <a:buFontTx/>
              <a:buChar char="-"/>
            </a:pPr>
            <a:r>
              <a:rPr lang="it-IT" dirty="0"/>
              <a:t>infine, procedure semplificate, trasparenti e non discriminatorie per il rilascio di autorizzazioni in regime di libero mercato.” </a:t>
            </a:r>
          </a:p>
        </p:txBody>
      </p:sp>
    </p:spTree>
    <p:extLst>
      <p:ext uri="{BB962C8B-B14F-4D97-AF65-F5344CB8AC3E}">
        <p14:creationId xmlns:p14="http://schemas.microsoft.com/office/powerpoint/2010/main" val="4008515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a:xfrm>
            <a:off x="457200" y="1600200"/>
            <a:ext cx="8229600" cy="4853136"/>
          </a:xfrm>
        </p:spPr>
        <p:txBody>
          <a:bodyPr>
            <a:noAutofit/>
          </a:bodyPr>
          <a:lstStyle/>
          <a:p>
            <a:pPr marL="457200" lvl="1" indent="0" algn="just">
              <a:buNone/>
            </a:pPr>
            <a:r>
              <a:rPr lang="it-IT" sz="2100" dirty="0"/>
              <a:t>Definizioni </a:t>
            </a:r>
            <a:r>
              <a:rPr lang="it-IT" sz="2100" dirty="0" err="1"/>
              <a:t>D.Lgs</a:t>
            </a:r>
            <a:r>
              <a:rPr lang="it-IT" sz="2100" dirty="0"/>
              <a:t> 387/2003</a:t>
            </a:r>
          </a:p>
          <a:p>
            <a:pPr marL="457200" lvl="1" indent="0" algn="just">
              <a:buNone/>
            </a:pPr>
            <a:endParaRPr lang="it-IT" sz="2100" dirty="0"/>
          </a:p>
          <a:p>
            <a:pPr marL="1200150" lvl="1" indent="-742950" algn="just">
              <a:buAutoNum type="alphaLcParenR"/>
            </a:pPr>
            <a:r>
              <a:rPr lang="it-IT" sz="2100" dirty="0"/>
              <a:t>fonti energetiche rinnovabili o fonti rinnovabili: le fonti energetiche rinnovabili non fossili (eolica, solare, geotermica, del moto ondoso, </a:t>
            </a:r>
            <a:r>
              <a:rPr lang="it-IT" sz="2100" dirty="0" err="1"/>
              <a:t>maremotrice</a:t>
            </a:r>
            <a:r>
              <a:rPr lang="it-IT" sz="2100" dirty="0"/>
              <a:t>, idraulica, biomasse, gas di discarica, gas residuati dai processi di depurazione e biogas). </a:t>
            </a:r>
          </a:p>
          <a:p>
            <a:pPr marL="1200150" lvl="1" indent="-742950" algn="just">
              <a:buAutoNum type="alphaLcParenR"/>
            </a:pPr>
            <a:r>
              <a:rPr lang="it-IT" sz="2100" dirty="0"/>
              <a:t>impianti alimentati da fonti rinnovabili programmabili: impianti alimentati dalle biomasse e dalla fonte idraulica, ad esclusione, per quest'ultima fonte, degli impianti ad acqua fluente, </a:t>
            </a:r>
            <a:r>
              <a:rPr lang="it-IT" sz="2100" dirty="0" err="1"/>
              <a:t>nonche</a:t>
            </a:r>
            <a:r>
              <a:rPr lang="it-IT" sz="2100" dirty="0"/>
              <a:t>' gli impianti ibridi, di cui alla lettera d); </a:t>
            </a:r>
          </a:p>
          <a:p>
            <a:pPr marL="1200150" lvl="1" indent="-742950" algn="just">
              <a:buAutoNum type="alphaLcParenR"/>
            </a:pPr>
            <a:r>
              <a:rPr lang="it-IT" sz="2100" dirty="0"/>
              <a:t>impianti alimentati da fonti rinnovabili non programmabili o comunque non assegnabili ai servizi di regolazione di punta: impianti alimentati dalle fonti rinnovabili che non rientrano tra quelli di cui alla lettera b); </a:t>
            </a:r>
          </a:p>
        </p:txBody>
      </p:sp>
    </p:spTree>
    <p:extLst>
      <p:ext uri="{BB962C8B-B14F-4D97-AF65-F5344CB8AC3E}">
        <p14:creationId xmlns:p14="http://schemas.microsoft.com/office/powerpoint/2010/main" val="2255188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pPr marL="457200" lvl="1" indent="0">
              <a:buNone/>
            </a:pPr>
            <a:r>
              <a:rPr lang="it-IT" sz="3600" dirty="0"/>
              <a:t>Definizione </a:t>
            </a:r>
            <a:r>
              <a:rPr lang="it-IT" sz="3600" dirty="0" err="1"/>
              <a:t>D.Lgs</a:t>
            </a:r>
            <a:r>
              <a:rPr lang="it-IT" sz="3600" dirty="0"/>
              <a:t> 387/2003</a:t>
            </a:r>
          </a:p>
          <a:p>
            <a:pPr marL="457200" lvl="1" indent="0" algn="just">
              <a:buNone/>
            </a:pPr>
            <a:endParaRPr lang="it-IT" sz="3600" dirty="0"/>
          </a:p>
          <a:p>
            <a:pPr marL="457200" lvl="1" indent="0" algn="just">
              <a:buNone/>
            </a:pPr>
            <a:r>
              <a:rPr lang="it-IT" sz="3600" dirty="0"/>
              <a:t>d) centrali ibride: centrali che producono energia elettrica utilizzando sia fonti non rinnovabili, sia fonti rinnovabili, ivi inclusi gli impianti di </a:t>
            </a:r>
            <a:r>
              <a:rPr lang="it-IT" sz="3600" dirty="0" err="1"/>
              <a:t>cocombustione</a:t>
            </a:r>
            <a:r>
              <a:rPr lang="it-IT" sz="3600" dirty="0"/>
              <a:t>, vale a dire gli impianti he producono energia elettrica mediante combustione di fonti non rinnovabili e di fonti rinnovabili; </a:t>
            </a:r>
          </a:p>
          <a:p>
            <a:pPr marL="457200" lvl="1" indent="0" algn="just">
              <a:buNone/>
            </a:pPr>
            <a:r>
              <a:rPr lang="it-IT" sz="3600" dirty="0"/>
              <a:t>e) impianti di </a:t>
            </a:r>
            <a:r>
              <a:rPr lang="it-IT" sz="3600" dirty="0" err="1"/>
              <a:t>microgenerazione</a:t>
            </a:r>
            <a:r>
              <a:rPr lang="it-IT" sz="3600" dirty="0"/>
              <a:t>: impianti per la produzione di energia elettrica con </a:t>
            </a:r>
            <a:r>
              <a:rPr lang="it-IT" sz="3600" dirty="0" err="1"/>
              <a:t>capacita'</a:t>
            </a:r>
            <a:r>
              <a:rPr lang="it-IT" sz="3600" dirty="0"/>
              <a:t> di generazione non superiore ad un MW elettrico, alimentate dalle fonti di cui alla lettera a). </a:t>
            </a:r>
          </a:p>
        </p:txBody>
      </p:sp>
    </p:spTree>
    <p:extLst>
      <p:ext uri="{BB962C8B-B14F-4D97-AF65-F5344CB8AC3E}">
        <p14:creationId xmlns:p14="http://schemas.microsoft.com/office/powerpoint/2010/main" val="917344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Normativa</a:t>
            </a:r>
          </a:p>
        </p:txBody>
      </p:sp>
      <p:sp>
        <p:nvSpPr>
          <p:cNvPr id="3" name="Segnaposto contenuto 2"/>
          <p:cNvSpPr>
            <a:spLocks noGrp="1"/>
          </p:cNvSpPr>
          <p:nvPr>
            <p:ph idx="1"/>
          </p:nvPr>
        </p:nvSpPr>
        <p:spPr/>
        <p:txBody>
          <a:bodyPr/>
          <a:lstStyle/>
          <a:p>
            <a:r>
              <a:rPr lang="it-IT" dirty="0"/>
              <a:t>L’autorizzazione unica: </a:t>
            </a:r>
          </a:p>
          <a:p>
            <a:pPr lvl="1"/>
            <a:r>
              <a:rPr lang="it-IT" dirty="0"/>
              <a:t>Art. 12 </a:t>
            </a:r>
            <a:r>
              <a:rPr lang="it-IT" dirty="0" err="1"/>
              <a:t>D.Lgs</a:t>
            </a:r>
            <a:r>
              <a:rPr lang="it-IT" dirty="0"/>
              <a:t> 387/2003</a:t>
            </a:r>
          </a:p>
          <a:p>
            <a:pPr lvl="1"/>
            <a:endParaRPr lang="it-IT" dirty="0"/>
          </a:p>
          <a:p>
            <a:pPr lvl="1">
              <a:buFont typeface="Arial" pitchFamily="34" charset="0"/>
              <a:buChar char="•"/>
            </a:pPr>
            <a:r>
              <a:rPr lang="it-IT" dirty="0"/>
              <a:t>In un unico atto, tutti i documenti indispensabili per la costruzione dell’impianto energetico (assensi, permessi, autorizzazioni, variazioni di strumenti urbanistici …)</a:t>
            </a:r>
          </a:p>
          <a:p>
            <a:pPr lvl="1">
              <a:buFont typeface="Arial" pitchFamily="34" charset="0"/>
              <a:buChar char="•"/>
            </a:pPr>
            <a:r>
              <a:rPr lang="it-IT" dirty="0"/>
              <a:t>Sufficiente per la realizzazione dell’impianto in conformità al progetto approvato. </a:t>
            </a:r>
          </a:p>
        </p:txBody>
      </p:sp>
    </p:spTree>
    <p:extLst>
      <p:ext uri="{BB962C8B-B14F-4D97-AF65-F5344CB8AC3E}">
        <p14:creationId xmlns:p14="http://schemas.microsoft.com/office/powerpoint/2010/main" val="2319089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lstStyle/>
          <a:p>
            <a:r>
              <a:rPr lang="it-IT" dirty="0"/>
              <a:t>L’autorizzazione unica: resa all’esito di una conferenza di servizi alla quale partecipano le amministrazioni interessate. </a:t>
            </a:r>
          </a:p>
        </p:txBody>
      </p:sp>
    </p:spTree>
    <p:extLst>
      <p:ext uri="{BB962C8B-B14F-4D97-AF65-F5344CB8AC3E}">
        <p14:creationId xmlns:p14="http://schemas.microsoft.com/office/powerpoint/2010/main" val="4290714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lstStyle/>
          <a:p>
            <a:r>
              <a:rPr lang="it-IT" dirty="0"/>
              <a:t>Art. 12:</a:t>
            </a:r>
          </a:p>
          <a:p>
            <a:pPr marL="0" indent="0" algn="just">
              <a:buNone/>
            </a:pPr>
            <a:r>
              <a:rPr lang="it-IT" dirty="0"/>
              <a:t>1) Le opere per la realizzazione degli impianti alimentati da fonti rinnovabili, </a:t>
            </a:r>
            <a:r>
              <a:rPr lang="it-IT" dirty="0" err="1"/>
              <a:t>nonche</a:t>
            </a:r>
            <a:r>
              <a:rPr lang="it-IT" dirty="0"/>
              <a:t>' le opere connesse e le infrastrutture indispensabili alla costruzione e all'esercizio degli stessi impianti, autorizzate ai sensi del comma 3, sono di pubblica </a:t>
            </a:r>
            <a:r>
              <a:rPr lang="it-IT" dirty="0" err="1"/>
              <a:t>utilita'</a:t>
            </a:r>
            <a:r>
              <a:rPr lang="it-IT" dirty="0"/>
              <a:t> ed indifferibili ed urgenti. </a:t>
            </a:r>
          </a:p>
        </p:txBody>
      </p:sp>
    </p:spTree>
    <p:extLst>
      <p:ext uri="{BB962C8B-B14F-4D97-AF65-F5344CB8AC3E}">
        <p14:creationId xmlns:p14="http://schemas.microsoft.com/office/powerpoint/2010/main" val="985001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92500" lnSpcReduction="10000"/>
          </a:bodyPr>
          <a:lstStyle/>
          <a:p>
            <a:r>
              <a:rPr lang="it-IT" dirty="0"/>
              <a:t>Art. 12:</a:t>
            </a:r>
          </a:p>
          <a:p>
            <a:pPr algn="just"/>
            <a:r>
              <a:rPr lang="it-IT" dirty="0"/>
              <a:t>La costruzione e l'esercizio degli impianti di produzione di energia elettrica alimentati da fonti rinnovabili, gli interventi di modifica, potenziamento, rifacimento totale o parziale e riattivazione, come definiti dalla normativa vigente, </a:t>
            </a:r>
            <a:r>
              <a:rPr lang="it-IT" dirty="0" err="1"/>
              <a:t>nonche</a:t>
            </a:r>
            <a:r>
              <a:rPr lang="it-IT" dirty="0"/>
              <a:t>' le opere connesse e le infrastrutture indispensabili alla costruzione e all'esercizio degli impianti stessi, sono soggetti ad una autorizzazione unica.</a:t>
            </a:r>
          </a:p>
        </p:txBody>
      </p:sp>
    </p:spTree>
    <p:extLst>
      <p:ext uri="{BB962C8B-B14F-4D97-AF65-F5344CB8AC3E}">
        <p14:creationId xmlns:p14="http://schemas.microsoft.com/office/powerpoint/2010/main" val="1711444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a:bodyPr>
          <a:lstStyle/>
          <a:p>
            <a:pPr marL="0" indent="0">
              <a:buNone/>
            </a:pPr>
            <a:r>
              <a:rPr lang="it-IT" dirty="0"/>
              <a:t>Autorizzazione Unica:</a:t>
            </a:r>
          </a:p>
          <a:p>
            <a:r>
              <a:rPr lang="it-IT" dirty="0"/>
              <a:t>Rilasciata dalla Regione (o da altro soggetto istituzionale delegato dalla Regione). </a:t>
            </a:r>
          </a:p>
          <a:p>
            <a:r>
              <a:rPr lang="it-IT" dirty="0"/>
              <a:t>nel rispetto delle normative vigenti in materia di tutela dell'ambiente, di tutela del paesaggio e del patrimonio storico-artistico. </a:t>
            </a:r>
          </a:p>
          <a:p>
            <a:endParaRPr lang="it-IT" dirty="0"/>
          </a:p>
        </p:txBody>
      </p:sp>
    </p:spTree>
    <p:extLst>
      <p:ext uri="{BB962C8B-B14F-4D97-AF65-F5344CB8AC3E}">
        <p14:creationId xmlns:p14="http://schemas.microsoft.com/office/powerpoint/2010/main" val="2650366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fontScale="92500" lnSpcReduction="20000"/>
          </a:bodyPr>
          <a:lstStyle/>
          <a:p>
            <a:pPr marL="0" indent="0">
              <a:buNone/>
            </a:pPr>
            <a:r>
              <a:rPr lang="it-IT" dirty="0">
                <a:effectLst>
                  <a:outerShdw blurRad="38100" dist="38100" dir="2700000" algn="tl">
                    <a:srgbClr val="000000">
                      <a:alpha val="43137"/>
                    </a:srgbClr>
                  </a:outerShdw>
                </a:effectLst>
              </a:rPr>
              <a:t>Energia Eolica.</a:t>
            </a:r>
          </a:p>
          <a:p>
            <a:pPr algn="just"/>
            <a:r>
              <a:rPr lang="it-IT" dirty="0"/>
              <a:t>Lati positivi:</a:t>
            </a:r>
          </a:p>
          <a:p>
            <a:pPr lvl="1" algn="just"/>
            <a:r>
              <a:rPr lang="it-IT" dirty="0"/>
              <a:t>Tempo di installazione molto breve rispetto ad altre tecnologie rinnovabili (centrali </a:t>
            </a:r>
            <a:r>
              <a:rPr lang="it-IT" dirty="0" err="1"/>
              <a:t>indroelettriche</a:t>
            </a:r>
            <a:r>
              <a:rPr lang="it-IT" dirty="0"/>
              <a:t> necessitano di più di 4 anni per la loro realizzazione);</a:t>
            </a:r>
          </a:p>
          <a:p>
            <a:pPr lvl="1" algn="just"/>
            <a:r>
              <a:rPr lang="it-IT" dirty="0"/>
              <a:t>Economico: sia realizzazione che gestione e manutenzione;</a:t>
            </a:r>
          </a:p>
          <a:p>
            <a:pPr lvl="1" algn="just"/>
            <a:r>
              <a:rPr lang="it-IT" dirty="0"/>
              <a:t>Stabilità dei costi (indipendente dal prezzo del combustibile);</a:t>
            </a:r>
          </a:p>
          <a:p>
            <a:pPr lvl="1" algn="just"/>
            <a:r>
              <a:rPr lang="it-IT" dirty="0"/>
              <a:t>Buoni livelli di produzione;</a:t>
            </a:r>
          </a:p>
          <a:p>
            <a:pPr lvl="1" algn="just"/>
            <a:r>
              <a:rPr lang="it-IT" dirty="0"/>
              <a:t>Non produce nessun inquinante.</a:t>
            </a:r>
          </a:p>
        </p:txBody>
      </p:sp>
    </p:spTree>
    <p:extLst>
      <p:ext uri="{BB962C8B-B14F-4D97-AF65-F5344CB8AC3E}">
        <p14:creationId xmlns:p14="http://schemas.microsoft.com/office/powerpoint/2010/main" val="1335681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85000" lnSpcReduction="10000"/>
          </a:bodyPr>
          <a:lstStyle/>
          <a:p>
            <a:pPr algn="just"/>
            <a:r>
              <a:rPr lang="it-IT" dirty="0"/>
              <a:t>La conferenza dei servizi si riunisce entro 30 giorni dalla ricezione della richiesta di autorizzazione. </a:t>
            </a:r>
          </a:p>
          <a:p>
            <a:pPr algn="just"/>
            <a:r>
              <a:rPr lang="it-IT" dirty="0"/>
              <a:t>Procedimento autorizzativo si conclude entro 180 giorni (termine perentorio secondo la giurisprudenza, il suo inutile decorso dà origine a silenzio rifiuto). </a:t>
            </a:r>
          </a:p>
          <a:p>
            <a:pPr algn="just"/>
            <a:r>
              <a:rPr lang="it-IT" dirty="0"/>
              <a:t>Il rilascio dell'autorizzazione costituisce titolo a costruire ed esercire l'impianto in </a:t>
            </a:r>
            <a:r>
              <a:rPr lang="it-IT" dirty="0" err="1"/>
              <a:t>conformita'</a:t>
            </a:r>
            <a:r>
              <a:rPr lang="it-IT" dirty="0"/>
              <a:t> al progetto approvato e deve contenere, in ogni caso, l'obbligo alla rimessa in pristino dello stato dei luoghi a carico del soggetto esercente a seguito della dismissione dell'impianto. </a:t>
            </a:r>
          </a:p>
        </p:txBody>
      </p:sp>
    </p:spTree>
    <p:extLst>
      <p:ext uri="{BB962C8B-B14F-4D97-AF65-F5344CB8AC3E}">
        <p14:creationId xmlns:p14="http://schemas.microsoft.com/office/powerpoint/2010/main" val="1642610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70000" lnSpcReduction="20000"/>
          </a:bodyPr>
          <a:lstStyle/>
          <a:p>
            <a:pPr marL="0" indent="0">
              <a:buNone/>
            </a:pPr>
            <a:r>
              <a:rPr lang="it-IT" dirty="0"/>
              <a:t>Richiesta di autorizzazione:</a:t>
            </a:r>
          </a:p>
          <a:p>
            <a:r>
              <a:rPr lang="it-IT" dirty="0"/>
              <a:t>progetto</a:t>
            </a:r>
          </a:p>
          <a:p>
            <a:r>
              <a:rPr lang="it-IT" dirty="0"/>
              <a:t>varianti a strumenti urbanistici </a:t>
            </a:r>
          </a:p>
          <a:p>
            <a:r>
              <a:rPr lang="it-IT" dirty="0"/>
              <a:t>caratteristiche territoriali</a:t>
            </a:r>
          </a:p>
          <a:p>
            <a:r>
              <a:rPr lang="it-IT" dirty="0"/>
              <a:t>alternative localizzazioni nella stessa area</a:t>
            </a:r>
          </a:p>
          <a:p>
            <a:r>
              <a:rPr lang="it-IT" dirty="0"/>
              <a:t>distanza da centri abitati, aree protette o di pregio ambientale. </a:t>
            </a:r>
          </a:p>
          <a:p>
            <a:r>
              <a:rPr lang="it-IT" dirty="0"/>
              <a:t>caratteristiche dell’impianto (ciclo produttivo, caratteristiche delle materie prime, rapporto con la rete esistente, connessioni,  rendimento).</a:t>
            </a:r>
          </a:p>
          <a:p>
            <a:r>
              <a:rPr lang="it-IT" dirty="0"/>
              <a:t>Gestione rifiuti prodotti, scarichi idrici.</a:t>
            </a:r>
          </a:p>
          <a:p>
            <a:r>
              <a:rPr lang="it-IT" dirty="0"/>
              <a:t>Sicurezza.</a:t>
            </a:r>
          </a:p>
          <a:p>
            <a:pPr marL="0" indent="0">
              <a:buNone/>
            </a:pPr>
            <a:endParaRPr lang="it-IT" dirty="0"/>
          </a:p>
          <a:p>
            <a:pPr marL="0" indent="0">
              <a:buNone/>
            </a:pPr>
            <a:r>
              <a:rPr lang="it-IT" dirty="0"/>
              <a:t>Nomina responsabile del procedimento. </a:t>
            </a:r>
          </a:p>
          <a:p>
            <a:pPr marL="0" indent="0">
              <a:buNone/>
            </a:pPr>
            <a:endParaRPr lang="it-IT" dirty="0"/>
          </a:p>
        </p:txBody>
      </p:sp>
    </p:spTree>
    <p:extLst>
      <p:ext uri="{BB962C8B-B14F-4D97-AF65-F5344CB8AC3E}">
        <p14:creationId xmlns:p14="http://schemas.microsoft.com/office/powerpoint/2010/main" val="2397213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85000" lnSpcReduction="10000"/>
          </a:bodyPr>
          <a:lstStyle/>
          <a:p>
            <a:pPr marL="0" indent="0">
              <a:buNone/>
            </a:pPr>
            <a:r>
              <a:rPr lang="it-IT" dirty="0"/>
              <a:t>Oggetto della valutazione:</a:t>
            </a:r>
          </a:p>
          <a:p>
            <a:r>
              <a:rPr lang="it-IT" dirty="0"/>
              <a:t>Coesistenza con altri progetti</a:t>
            </a:r>
          </a:p>
          <a:p>
            <a:r>
              <a:rPr lang="it-IT" dirty="0"/>
              <a:t>Area </a:t>
            </a:r>
            <a:r>
              <a:rPr lang="it-IT" dirty="0" err="1"/>
              <a:t>ambientalmente</a:t>
            </a:r>
            <a:r>
              <a:rPr lang="it-IT" dirty="0"/>
              <a:t> critica</a:t>
            </a:r>
          </a:p>
          <a:p>
            <a:r>
              <a:rPr lang="it-IT" dirty="0"/>
              <a:t>Rapporto con il paesaggio, patrimonio storico artistico</a:t>
            </a:r>
          </a:p>
          <a:p>
            <a:r>
              <a:rPr lang="it-IT" dirty="0"/>
              <a:t>Migliori tecnologie disponibili</a:t>
            </a:r>
          </a:p>
          <a:p>
            <a:r>
              <a:rPr lang="it-IT" dirty="0"/>
              <a:t>Compatibilità con strumenti di programmazione (es. piano di qualità dell’area, piano di tutela delle acque…)</a:t>
            </a:r>
          </a:p>
          <a:p>
            <a:r>
              <a:rPr lang="it-IT" dirty="0"/>
              <a:t>Impatto occupazionale ed economico.</a:t>
            </a:r>
          </a:p>
          <a:p>
            <a:r>
              <a:rPr lang="it-IT" dirty="0"/>
              <a:t>Compatibilità con il sistema elettrico nazionale (connessione con la rete). </a:t>
            </a:r>
          </a:p>
        </p:txBody>
      </p:sp>
    </p:spTree>
    <p:extLst>
      <p:ext uri="{BB962C8B-B14F-4D97-AF65-F5344CB8AC3E}">
        <p14:creationId xmlns:p14="http://schemas.microsoft.com/office/powerpoint/2010/main" val="3864727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92500" lnSpcReduction="10000"/>
          </a:bodyPr>
          <a:lstStyle/>
          <a:p>
            <a:pPr algn="just"/>
            <a:r>
              <a:rPr lang="it-IT" dirty="0"/>
              <a:t> Gli impianti di produzione di energia elettrica, di cui all'articolo 2, comma 1, lettere b) e c), possono essere ubicati anche in zone classificate agricole dai vigenti piani urbanistici. Nell'ubicazione si </a:t>
            </a:r>
            <a:r>
              <a:rPr lang="it-IT" dirty="0" err="1"/>
              <a:t>dovra'</a:t>
            </a:r>
            <a:r>
              <a:rPr lang="it-IT" dirty="0"/>
              <a:t> tenere conto delle disposizioni in materia di sostegno nel settore agricolo, con particolare riferimento alla valorizzazione delle tradizioni agroalimentari locali, alla tutela della </a:t>
            </a:r>
            <a:r>
              <a:rPr lang="it-IT" dirty="0" err="1"/>
              <a:t>biodiversita'</a:t>
            </a:r>
            <a:r>
              <a:rPr lang="it-IT" dirty="0"/>
              <a:t>, </a:t>
            </a:r>
            <a:r>
              <a:rPr lang="it-IT" dirty="0" err="1"/>
              <a:t>cosi'</a:t>
            </a:r>
            <a:r>
              <a:rPr lang="it-IT" dirty="0"/>
              <a:t> come del patrimonio culturale e del paesaggio rurale.</a:t>
            </a:r>
          </a:p>
        </p:txBody>
      </p:sp>
    </p:spTree>
    <p:extLst>
      <p:ext uri="{BB962C8B-B14F-4D97-AF65-F5344CB8AC3E}">
        <p14:creationId xmlns:p14="http://schemas.microsoft.com/office/powerpoint/2010/main" val="2546539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misure compensative</a:t>
            </a:r>
          </a:p>
        </p:txBody>
      </p:sp>
      <p:sp>
        <p:nvSpPr>
          <p:cNvPr id="3" name="Segnaposto contenuto 2"/>
          <p:cNvSpPr>
            <a:spLocks noGrp="1"/>
          </p:cNvSpPr>
          <p:nvPr>
            <p:ph idx="1"/>
          </p:nvPr>
        </p:nvSpPr>
        <p:spPr/>
        <p:txBody>
          <a:bodyPr>
            <a:normAutofit fontScale="70000" lnSpcReduction="20000"/>
          </a:bodyPr>
          <a:lstStyle/>
          <a:p>
            <a:pPr algn="just"/>
            <a:r>
              <a:rPr lang="it-IT" dirty="0"/>
              <a:t>L'autorizzazione non </a:t>
            </a:r>
            <a:r>
              <a:rPr lang="it-IT" dirty="0" err="1"/>
              <a:t>puo'</a:t>
            </a:r>
            <a:r>
              <a:rPr lang="it-IT" dirty="0"/>
              <a:t> essere subordinata ne' prevedere misure di compensazione a favore delle Regioni e delle Province. </a:t>
            </a:r>
          </a:p>
          <a:p>
            <a:pPr algn="just"/>
            <a:r>
              <a:rPr lang="it-IT" dirty="0"/>
              <a:t>Tema della compensazione per l’impatto ambientale. I Comuni?</a:t>
            </a:r>
          </a:p>
          <a:p>
            <a:pPr algn="just"/>
            <a:r>
              <a:rPr lang="it-IT" dirty="0"/>
              <a:t>Possibilità di imporre misure compensative ed </a:t>
            </a:r>
            <a:r>
              <a:rPr lang="it-IT" dirty="0" err="1"/>
              <a:t>equilibratorie</a:t>
            </a:r>
            <a:r>
              <a:rPr lang="it-IT" dirty="0"/>
              <a:t> di natura ambientale e territoriale, ma non di carattere patrimoniale.</a:t>
            </a:r>
          </a:p>
          <a:p>
            <a:pPr algn="just"/>
            <a:r>
              <a:rPr lang="it-IT" dirty="0"/>
              <a:t>la semplice circostanza che venga realizzato un impianto di produzione di energia da fonti rinnovabili non dà automaticamente luogo a misura compensativa, e comunque, eventualmente, tali misure compensative sono di competenza dello Stato e della Regione e non possono unilateralmente stabilite da un singolo Comune.</a:t>
            </a:r>
          </a:p>
          <a:p>
            <a:pPr algn="just"/>
            <a:r>
              <a:rPr lang="it-IT" dirty="0"/>
              <a:t>le determinazioni delle amministrazioni interessate, devono essere espresse solo in sede di conferenza di servizi, così da assicurare l'unicità del procedimento, mediante il coordinamento dei vari interessi pubblici, rilevanti per l'autorizzazione unica finale</a:t>
            </a:r>
          </a:p>
          <a:p>
            <a:endParaRPr lang="it-IT" dirty="0"/>
          </a:p>
        </p:txBody>
      </p:sp>
    </p:spTree>
    <p:extLst>
      <p:ext uri="{BB962C8B-B14F-4D97-AF65-F5344CB8AC3E}">
        <p14:creationId xmlns:p14="http://schemas.microsoft.com/office/powerpoint/2010/main" val="1047148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misure compensative</a:t>
            </a:r>
          </a:p>
        </p:txBody>
      </p:sp>
      <p:sp>
        <p:nvSpPr>
          <p:cNvPr id="3" name="Segnaposto contenuto 2"/>
          <p:cNvSpPr>
            <a:spLocks noGrp="1"/>
          </p:cNvSpPr>
          <p:nvPr>
            <p:ph idx="1"/>
          </p:nvPr>
        </p:nvSpPr>
        <p:spPr/>
        <p:txBody>
          <a:bodyPr>
            <a:normAutofit fontScale="77500" lnSpcReduction="20000"/>
          </a:bodyPr>
          <a:lstStyle/>
          <a:p>
            <a:r>
              <a:rPr lang="it-IT" dirty="0"/>
              <a:t>Dm 10.9.2010 ha ribadito che:</a:t>
            </a:r>
          </a:p>
          <a:p>
            <a:pPr marL="0" indent="0" algn="just">
              <a:buNone/>
            </a:pPr>
            <a:r>
              <a:rPr lang="it-IT" dirty="0"/>
              <a:t>«per l’attività di produzione di energia elettrica da fonti rinnovabili non è dovuto alcun corrispettivo monetario in favore dei Comuni»</a:t>
            </a:r>
          </a:p>
          <a:p>
            <a:pPr marL="0" indent="0" algn="just">
              <a:buNone/>
            </a:pPr>
            <a:r>
              <a:rPr lang="it-IT" dirty="0"/>
              <a:t>«L’autorizzazione unica può prevedere l’individuazione di misure compensative a carattere non meramente patrimoniale, a favore degli stessi Comuni e da orientare</a:t>
            </a:r>
          </a:p>
          <a:p>
            <a:pPr algn="just">
              <a:buFontTx/>
              <a:buChar char="-"/>
            </a:pPr>
            <a:r>
              <a:rPr lang="it-IT" dirty="0"/>
              <a:t>su interventi di miglioramento ambientale, correlati alla mitigazione degli impatti riconducibili al progetto</a:t>
            </a:r>
          </a:p>
          <a:p>
            <a:pPr algn="just">
              <a:buFontTx/>
              <a:buChar char="-"/>
            </a:pPr>
            <a:r>
              <a:rPr lang="it-IT" dirty="0"/>
              <a:t>Ad interventi di efficienza energetica</a:t>
            </a:r>
          </a:p>
          <a:p>
            <a:pPr algn="just">
              <a:buFontTx/>
              <a:buChar char="-"/>
            </a:pPr>
            <a:r>
              <a:rPr lang="it-IT" dirty="0"/>
              <a:t>Di diffusione di installazioni di impianti a fonti rinnovabili, </a:t>
            </a:r>
          </a:p>
          <a:p>
            <a:pPr algn="just">
              <a:buFontTx/>
              <a:buChar char="-"/>
            </a:pPr>
            <a:r>
              <a:rPr lang="it-IT" dirty="0"/>
              <a:t>E di sensibilizzazione della cittadinanza. </a:t>
            </a:r>
          </a:p>
        </p:txBody>
      </p:sp>
    </p:spTree>
    <p:extLst>
      <p:ext uri="{BB962C8B-B14F-4D97-AF65-F5344CB8AC3E}">
        <p14:creationId xmlns:p14="http://schemas.microsoft.com/office/powerpoint/2010/main" val="2837992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misure compensative</a:t>
            </a:r>
          </a:p>
        </p:txBody>
      </p:sp>
      <p:sp>
        <p:nvSpPr>
          <p:cNvPr id="3" name="Segnaposto contenuto 2"/>
          <p:cNvSpPr>
            <a:spLocks noGrp="1"/>
          </p:cNvSpPr>
          <p:nvPr>
            <p:ph idx="1"/>
          </p:nvPr>
        </p:nvSpPr>
        <p:spPr>
          <a:xfrm>
            <a:off x="457200" y="1600200"/>
            <a:ext cx="8229600" cy="5069160"/>
          </a:xfrm>
        </p:spPr>
        <p:txBody>
          <a:bodyPr>
            <a:normAutofit fontScale="77500" lnSpcReduction="20000"/>
          </a:bodyPr>
          <a:lstStyle/>
          <a:p>
            <a:pPr marL="0" indent="0">
              <a:buNone/>
            </a:pPr>
            <a:r>
              <a:rPr lang="it-IT" dirty="0"/>
              <a:t>Criteri:</a:t>
            </a:r>
          </a:p>
          <a:p>
            <a:pPr marL="0" indent="0">
              <a:buNone/>
            </a:pPr>
            <a:endParaRPr lang="it-IT" dirty="0"/>
          </a:p>
          <a:p>
            <a:pPr marL="514350" indent="-514350" algn="just">
              <a:buAutoNum type="alphaLcParenR"/>
            </a:pPr>
            <a:r>
              <a:rPr lang="it-IT" dirty="0"/>
              <a:t>Non dà luogo a misure compensative in modo automatico la semplice circostanza che venga realizzato un impianto</a:t>
            </a:r>
          </a:p>
          <a:p>
            <a:pPr marL="514350" indent="-514350" algn="just">
              <a:buAutoNum type="alphaLcParenR"/>
            </a:pPr>
            <a:r>
              <a:rPr lang="it-IT" dirty="0"/>
              <a:t>Le misure compensative devono essere concrete e realistiche, cioè tenendo conto delle specifiche caratteristiche dell’impianto e del suo specifico impatto ambientale e territoriale.</a:t>
            </a:r>
          </a:p>
          <a:p>
            <a:pPr marL="514350" indent="-514350" algn="just">
              <a:buAutoNum type="alphaLcParenR"/>
            </a:pPr>
            <a:r>
              <a:rPr lang="it-IT" dirty="0"/>
              <a:t>Le misure compensative sono definite in sede di conferenza dei servizi, sentiti i comuni interessati</a:t>
            </a:r>
          </a:p>
          <a:p>
            <a:pPr marL="514350" indent="-514350" algn="just">
              <a:buAutoNum type="alphaLcParenR"/>
            </a:pPr>
            <a:r>
              <a:rPr lang="it-IT" dirty="0"/>
              <a:t>Le eventuali misure di compensazione non possono  comunque essere superiori al 3% dei proventi, comprensivi gli incentivi vigenti, derivanti dalla valorizzazione dell’energia elettrica prodotta annualmente dall’impianto. </a:t>
            </a:r>
          </a:p>
        </p:txBody>
      </p:sp>
    </p:spTree>
    <p:extLst>
      <p:ext uri="{BB962C8B-B14F-4D97-AF65-F5344CB8AC3E}">
        <p14:creationId xmlns:p14="http://schemas.microsoft.com/office/powerpoint/2010/main" val="2443304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PAS e comunicazione</a:t>
            </a:r>
          </a:p>
        </p:txBody>
      </p:sp>
      <p:sp>
        <p:nvSpPr>
          <p:cNvPr id="3" name="Segnaposto contenuto 2"/>
          <p:cNvSpPr>
            <a:spLocks noGrp="1"/>
          </p:cNvSpPr>
          <p:nvPr>
            <p:ph idx="1"/>
          </p:nvPr>
        </p:nvSpPr>
        <p:spPr>
          <a:xfrm>
            <a:off x="457200" y="1600200"/>
            <a:ext cx="8229600" cy="4925144"/>
          </a:xfrm>
        </p:spPr>
        <p:txBody>
          <a:bodyPr>
            <a:noAutofit/>
          </a:bodyPr>
          <a:lstStyle/>
          <a:p>
            <a:pPr algn="just"/>
            <a:r>
              <a:rPr lang="it-IT" sz="2000" dirty="0"/>
              <a:t>Procedura in conferenza dei servizi non applicata per i cd micro impianti (aventi potenza nominale non superiore a precise soglie minime che variano in funzione delle diverse fonti energetiche da cui sono alimentate).</a:t>
            </a:r>
          </a:p>
          <a:p>
            <a:pPr algn="just"/>
            <a:r>
              <a:rPr lang="it-IT" sz="2000" dirty="0"/>
              <a:t>PAS – Procedura Abilitativa Semplificata: deve essere presentata dall’interessato entro 30 giorni dall’inizio dei lavori. La denuncia di impianto deve essere accompagnata da relazione firmata da un progettista abilitato. Per la PAS vale il meccanismo del silenzio assenso: trascorso il termine di 30 giorni dalla presentazione della PAS senza riscontri o notifiche da parte del Comune è possibile iniziare i lavori.</a:t>
            </a:r>
          </a:p>
          <a:p>
            <a:pPr algn="just"/>
            <a:r>
              <a:rPr lang="it-IT" sz="2000" dirty="0"/>
              <a:t>Comunicazione al comune:  l'adempimento previsto per semplificare l'iter autorizzativo di alcune tipologie di piccoli impianti per la produzione di energia elettrica, assimilabili ad attività edilizia libera. La comunicazione di inizio lavori deve essere accompagnata da una dettagliata relazione a firma di un progettista abilitato. Non è necessario attendere 30 giorni prima di iniziare i lavori.</a:t>
            </a:r>
          </a:p>
        </p:txBody>
      </p:sp>
    </p:spTree>
    <p:extLst>
      <p:ext uri="{BB962C8B-B14F-4D97-AF65-F5344CB8AC3E}">
        <p14:creationId xmlns:p14="http://schemas.microsoft.com/office/powerpoint/2010/main" val="812815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628800"/>
            <a:ext cx="7272808"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8285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196752"/>
            <a:ext cx="8424935"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8539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a:effectLst>
                  <a:outerShdw blurRad="38100" dist="38100" dir="2700000" algn="tl">
                    <a:srgbClr val="000000">
                      <a:alpha val="43137"/>
                    </a:srgbClr>
                  </a:outerShdw>
                </a:effectLst>
              </a:rPr>
              <a:t>Energia Eolica.</a:t>
            </a:r>
          </a:p>
          <a:p>
            <a:r>
              <a:rPr lang="it-IT" dirty="0"/>
              <a:t>Lati negativi:</a:t>
            </a:r>
          </a:p>
          <a:p>
            <a:pPr lvl="1"/>
            <a:r>
              <a:rPr lang="it-IT" dirty="0"/>
              <a:t>Importante impatto sul paesaggio;</a:t>
            </a:r>
          </a:p>
          <a:p>
            <a:pPr lvl="1"/>
            <a:r>
              <a:rPr lang="it-IT" dirty="0"/>
              <a:t>Incostanza e non programmabilità della fonte di energia (solo in particolari condizioni di vento, non può sostituire le fonti tradizionali);</a:t>
            </a:r>
          </a:p>
          <a:p>
            <a:pPr lvl="1"/>
            <a:r>
              <a:rPr lang="it-IT" dirty="0"/>
              <a:t>Individuazione delle aree utilizzabili (condizioni climatiche, - interferenza con radar del traffico aereo).</a:t>
            </a:r>
          </a:p>
        </p:txBody>
      </p:sp>
    </p:spTree>
    <p:extLst>
      <p:ext uri="{BB962C8B-B14F-4D97-AF65-F5344CB8AC3E}">
        <p14:creationId xmlns:p14="http://schemas.microsoft.com/office/powerpoint/2010/main" val="1080218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8136903"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74953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Regione Puglia, in forza della potestà legislativa concorrente in materia di produzione di energia, sulle competenze amministrative e autorizzative in materia di fonti rinnovabili, aveva ampliato, con l'approvazione dell'articolo 27 della Legge Regionale n. 31 del 2008, le soglie di applicazione della disciplina della SCIA  previste dalla tabella A allegata al D. </a:t>
            </a:r>
            <a:r>
              <a:rPr lang="it-IT" dirty="0" err="1"/>
              <a:t>Lgs</a:t>
            </a:r>
            <a:r>
              <a:rPr lang="it-IT" dirty="0"/>
              <a:t> n. 387 del 2003.</a:t>
            </a:r>
          </a:p>
          <a:p>
            <a:pPr marL="0" indent="0" algn="just">
              <a:buNone/>
            </a:pPr>
            <a:endParaRPr lang="it-IT" dirty="0"/>
          </a:p>
          <a:p>
            <a:pPr marL="0" indent="0" algn="just">
              <a:buNone/>
            </a:pPr>
            <a:r>
              <a:rPr lang="it-IT" dirty="0"/>
              <a:t>	- estendeva l'utilizzo dello strumento della dichiarazione di inizio attività agli impianti fotovoltaici con capacità di generazione fino ad 1 MW, mentre per questo genere di impianti l’allegato al D. </a:t>
            </a:r>
            <a:r>
              <a:rPr lang="it-IT" dirty="0" err="1"/>
              <a:t>Lgs</a:t>
            </a:r>
            <a:r>
              <a:rPr lang="it-IT" dirty="0"/>
              <a:t> n. 387 del 2003 stabiliva una soglia di capacità di generazione di 20 KW.</a:t>
            </a:r>
          </a:p>
          <a:p>
            <a:pPr marL="0" indent="0" algn="just">
              <a:buNone/>
            </a:pPr>
            <a:endParaRPr lang="it-IT" dirty="0"/>
          </a:p>
        </p:txBody>
      </p:sp>
    </p:spTree>
    <p:extLst>
      <p:ext uri="{BB962C8B-B14F-4D97-AF65-F5344CB8AC3E}">
        <p14:creationId xmlns:p14="http://schemas.microsoft.com/office/powerpoint/2010/main" val="33202363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p>
        </p:txBody>
      </p:sp>
      <p:sp>
        <p:nvSpPr>
          <p:cNvPr id="3" name="Segnaposto contenuto 2"/>
          <p:cNvSpPr>
            <a:spLocks noGrp="1"/>
          </p:cNvSpPr>
          <p:nvPr>
            <p:ph idx="1"/>
          </p:nvPr>
        </p:nvSpPr>
        <p:spPr>
          <a:xfrm>
            <a:off x="457200" y="1600200"/>
            <a:ext cx="8229600" cy="4925144"/>
          </a:xfrm>
        </p:spPr>
        <p:txBody>
          <a:bodyPr>
            <a:normAutofit fontScale="85000" lnSpcReduction="20000"/>
          </a:bodyPr>
          <a:lstStyle/>
          <a:p>
            <a:pPr marL="0" indent="0" algn="just">
              <a:buNone/>
            </a:pPr>
            <a:r>
              <a:rPr lang="it-IT" dirty="0"/>
              <a:t>Corte Costituzionale: utilizzo della procedura DIA di competenza dello Stato, per garantire esigenze di uniformità delle funzioni relative in materia di energia a livello nazionale. </a:t>
            </a:r>
          </a:p>
          <a:p>
            <a:pPr marL="0" indent="0" algn="just">
              <a:buNone/>
            </a:pPr>
            <a:endParaRPr lang="it-IT" dirty="0"/>
          </a:p>
          <a:p>
            <a:pPr marL="0" indent="0" algn="just">
              <a:buNone/>
            </a:pPr>
            <a:r>
              <a:rPr lang="it-IT" dirty="0"/>
              <a:t>Eventuali maggiori soglie di capacità di generazione e le caratteristiche dei siti di installazione per i quali è possibile procedere mediante DIA, possono essere individuate solo con decreto del Ministro dello sviluppo economico, di concreto con il Ministro dell'ambiente e della tutela del territorio e del mare, d'intesa con la conferenza unificata Stato-Regioni, mentre  la Regione non può provvedervi autonomamente. </a:t>
            </a:r>
          </a:p>
        </p:txBody>
      </p:sp>
    </p:spTree>
    <p:extLst>
      <p:ext uri="{BB962C8B-B14F-4D97-AF65-F5344CB8AC3E}">
        <p14:creationId xmlns:p14="http://schemas.microsoft.com/office/powerpoint/2010/main" val="37063457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a:t>DM 10.9.2010: linee guida nazionali per l’iter autorizzativo finalizzato all’installazione di impianti alimentati da fonti energetiche nazionali. </a:t>
            </a:r>
          </a:p>
          <a:p>
            <a:pPr marL="0" indent="0" algn="just">
              <a:buNone/>
            </a:pPr>
            <a:endParaRPr lang="it-IT" dirty="0"/>
          </a:p>
          <a:p>
            <a:pPr marL="0" indent="0" algn="just">
              <a:buNone/>
            </a:pPr>
            <a:r>
              <a:rPr lang="it-IT" dirty="0"/>
              <a:t>«l'elevato livello di decentramento amministrativo non deve essere un vincolo per l'efficienza o un elemento di indesiderata disomogeneità, bensì trasformarsi in una risorsa a vantaggio degli operatori e un elemento di maggiore vicinanza della valutazione alle caratteristiche del territorio;</a:t>
            </a:r>
          </a:p>
          <a:p>
            <a:pPr marL="0" indent="0" algn="just">
              <a:buNone/>
            </a:pPr>
            <a:r>
              <a:rPr lang="it-IT" dirty="0"/>
              <a:t>la definizione di linee guida nazionali per lo svolgimento del procedimento unico fornisce elementi importanti per l'azione amministrativa propria delle regioni ovvero per l'azione di coordinamento e vigilanza nei confronti di enti eventualmente delegati;</a:t>
            </a:r>
          </a:p>
          <a:p>
            <a:pPr marL="0" indent="0" algn="just">
              <a:buNone/>
            </a:pPr>
            <a:r>
              <a:rPr lang="it-IT" dirty="0"/>
              <a:t>le presenti linee guida possono facilitare un contemperamento fra le esigenze di sviluppo economico e sociale con quelle di tutela dell'ambiente e di conservazione delle risorse naturali e culturali nelle attività regionali di </a:t>
            </a:r>
            <a:r>
              <a:rPr lang="it-IT"/>
              <a:t>programmazione ed Amministrative</a:t>
            </a:r>
            <a:r>
              <a:rPr lang="it-IT" dirty="0"/>
              <a:t>»</a:t>
            </a:r>
          </a:p>
          <a:p>
            <a:pPr marL="0" indent="0" algn="just">
              <a:buNone/>
            </a:pPr>
            <a:endParaRPr lang="it-IT" dirty="0"/>
          </a:p>
        </p:txBody>
      </p:sp>
    </p:spTree>
    <p:extLst>
      <p:ext uri="{BB962C8B-B14F-4D97-AF65-F5344CB8AC3E}">
        <p14:creationId xmlns:p14="http://schemas.microsoft.com/office/powerpoint/2010/main" val="33651170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a:t>DM 2010</a:t>
            </a:r>
          </a:p>
          <a:p>
            <a:pPr marL="0" indent="0" algn="just">
              <a:buNone/>
            </a:pPr>
            <a:r>
              <a:rPr lang="it-IT" dirty="0"/>
              <a:t>Requisiti di valutazione del progetto. </a:t>
            </a:r>
          </a:p>
          <a:p>
            <a:pPr marL="514350" indent="-514350" algn="just">
              <a:buAutoNum type="alphaLcParenR"/>
            </a:pPr>
            <a:r>
              <a:rPr lang="it-IT" dirty="0"/>
              <a:t>la buona progettazione degli impianti, comprovata con l'adesione del progetti sta ai sistemi di gestione della qualità (</a:t>
            </a:r>
            <a:r>
              <a:rPr lang="it-IT" dirty="0" err="1"/>
              <a:t>Iso</a:t>
            </a:r>
            <a:r>
              <a:rPr lang="it-IT" dirty="0"/>
              <a:t> 9000) e ai sistemi di gestione ambientale (</a:t>
            </a:r>
            <a:r>
              <a:rPr lang="it-IT" dirty="0" err="1"/>
              <a:t>Iso</a:t>
            </a:r>
            <a:r>
              <a:rPr lang="it-IT" dirty="0"/>
              <a:t> 14000 e/o </a:t>
            </a:r>
            <a:r>
              <a:rPr lang="it-IT" dirty="0" err="1"/>
              <a:t>Emas</a:t>
            </a:r>
            <a:r>
              <a:rPr lang="it-IT" dirty="0"/>
              <a:t>); </a:t>
            </a:r>
          </a:p>
          <a:p>
            <a:pPr marL="514350" indent="-514350" algn="just">
              <a:buAutoNum type="alphaLcParenR"/>
            </a:pPr>
            <a:endParaRPr lang="it-IT" dirty="0"/>
          </a:p>
          <a:p>
            <a:pPr marL="514350" indent="-514350" algn="just">
              <a:buAutoNum type="alphaLcParenR"/>
            </a:pPr>
            <a:r>
              <a:rPr lang="it-IT" dirty="0"/>
              <a:t>la valorizzazione dei potenziali energetici delle diverse risorse rinnovabili presenti nel territorio nonché della loro capacità di sostituzione delle fonti fossili. A titolo esemplificativo la combustione ai fini energetici di biomasse di origine agricola-forestale potrà essere valorizzata ove tali fonti rappresentano una risorsa significativa nel contesto locale ed un'importante opportunità ai fini energetico-produttivi; </a:t>
            </a:r>
          </a:p>
        </p:txBody>
      </p:sp>
    </p:spTree>
    <p:extLst>
      <p:ext uri="{BB962C8B-B14F-4D97-AF65-F5344CB8AC3E}">
        <p14:creationId xmlns:p14="http://schemas.microsoft.com/office/powerpoint/2010/main" val="41481690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a:t>c) 	il ricorso a criteri progettuali volti ad ottenere il minor 	consumo possibile del territorio, sfruttando al meglio 	le 	risorse energetiche disponibili; </a:t>
            </a:r>
          </a:p>
          <a:p>
            <a:pPr algn="just"/>
            <a:endParaRPr lang="it-IT" dirty="0"/>
          </a:p>
          <a:p>
            <a:pPr marL="0" indent="0" algn="just">
              <a:buNone/>
            </a:pPr>
            <a:r>
              <a:rPr lang="it-IT" dirty="0"/>
              <a:t>d) 	il riutilizzo di aree già degradate da attività antropiche, 	pregresse o in atto, tra cui siti industriali, cave, 	discariche, siti 	contaminati ai sensi della Parte quarta, 	Titolo V del decreto 	legislativo 152/2006, consentendo 	la minimizzazione di 	interferenze dirette e indirette 	sull'ambiente legate 	all'occupazione del suolo ed alla 	modificazione del suo 	utilizzo a scopi produttivi, la 	minimizzazione delle 	interferenze derivanti dalle nuove 	infrastrutture 	funzionali all'impianto mediante lo sfruttamento di 	infrastrutture esistenti e, dove necessari, la bonifica e il 	ripristino ambientale dei suoli e/o delle acque sotterranee;</a:t>
            </a:r>
          </a:p>
          <a:p>
            <a:pPr algn="just"/>
            <a:endParaRPr lang="it-IT" dirty="0"/>
          </a:p>
          <a:p>
            <a:pPr algn="just"/>
            <a:endParaRPr lang="it-IT" dirty="0"/>
          </a:p>
        </p:txBody>
      </p:sp>
    </p:spTree>
    <p:extLst>
      <p:ext uri="{BB962C8B-B14F-4D97-AF65-F5344CB8AC3E}">
        <p14:creationId xmlns:p14="http://schemas.microsoft.com/office/powerpoint/2010/main" val="33060314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62500" lnSpcReduction="20000"/>
          </a:bodyPr>
          <a:lstStyle/>
          <a:p>
            <a:pPr marL="0" indent="0" algn="just">
              <a:buNone/>
            </a:pPr>
            <a:r>
              <a:rPr lang="it-IT" dirty="0"/>
              <a:t>e) 	una progettazione legata alle specificità dell'area in cui viene 	realizzato l'intervento, con riguardo alla localizzazione in aree 	agricole, assume rilevanza l'integrazione dell'impianto nel 	contesto delle tradizioni agroalimentari locali e del paesaggio 	rurale, 	sia per quanto attiene alla sua realizzazione che al suo 	esercizio; </a:t>
            </a:r>
          </a:p>
          <a:p>
            <a:pPr marL="0" indent="0" algn="just">
              <a:buNone/>
            </a:pPr>
            <a:r>
              <a:rPr lang="it-IT" dirty="0"/>
              <a:t>f) 	la ricerca e la sperimentazione di soluzioni progettuali e 	componenti tecnologici innovativi, volti ad ottenere una 	maggiore sostenibilità degli impianti e delle opere connesse da 	un punto di vista dell'armonizzazione e del migliore inserimento 	degli impianti stessi nel contesto storico, naturale e paesaggistico; </a:t>
            </a:r>
          </a:p>
          <a:p>
            <a:pPr marL="0" indent="0" algn="just">
              <a:buNone/>
            </a:pPr>
            <a:r>
              <a:rPr lang="it-IT" dirty="0"/>
              <a:t>g) 	il coinvolgimento dei cittadini in un processo di comunicazione e 	informazione preliminare all'autorizzazione e realizzazione degli 	impianti o di formazione per personale e maestranze future; </a:t>
            </a:r>
          </a:p>
          <a:p>
            <a:pPr marL="0" indent="0" algn="just">
              <a:buNone/>
            </a:pPr>
            <a:r>
              <a:rPr lang="it-IT" dirty="0"/>
              <a:t>h) 	l'effettiva valorizzazione del recupero di energia termica prodotta nei 	processi di cogenerazione in impianti alimentati da biomasse.	</a:t>
            </a:r>
          </a:p>
          <a:p>
            <a:pPr algn="just"/>
            <a:endParaRPr lang="it-IT" dirty="0"/>
          </a:p>
          <a:p>
            <a:pPr algn="just"/>
            <a:endParaRPr lang="it-IT" dirty="0"/>
          </a:p>
        </p:txBody>
      </p:sp>
    </p:spTree>
    <p:extLst>
      <p:ext uri="{BB962C8B-B14F-4D97-AF65-F5344CB8AC3E}">
        <p14:creationId xmlns:p14="http://schemas.microsoft.com/office/powerpoint/2010/main" val="6637003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a:t>Nel procedimento volto al rilascio dell’autorizzazione unica per la realizzazione di un impianto alimentato da fonti rinnovabili di cui all’art. 12 ter del </a:t>
            </a:r>
            <a:r>
              <a:rPr lang="it-IT" dirty="0" err="1"/>
              <a:t>D.L.vo</a:t>
            </a:r>
            <a:r>
              <a:rPr lang="it-IT" dirty="0"/>
              <a:t> 387/2003, tenuto conto dei numerosi interessi collettivi coinvolti, il parere negativo opposto dai Comuni il cui territorio sia interessato dalla realizzazione dell’opera pubblica svolge la funzione di mera rappresentazione degli interessi afferenti a tali enti, rimessi alla valutazione discrezionale della Regione, che rimane libera di recepire o meno quanto da essi evidenziato, nella formulazione del proprio atto di autorizzazione unica. Diversamente, al Comune verrebbe attribuito un potere di veto che non è previsto né dalla disciplina della conferenza di servizio di cui agli artt. 14 e ss. Della L. 241/90, né dal richiamato art. 12 del </a:t>
            </a:r>
            <a:r>
              <a:rPr lang="it-IT" dirty="0" err="1"/>
              <a:t>D.Lgs</a:t>
            </a:r>
            <a:r>
              <a:rPr lang="it-IT" dirty="0"/>
              <a:t> 387/03</a:t>
            </a:r>
          </a:p>
          <a:p>
            <a:pPr marL="0" indent="0" algn="just">
              <a:buNone/>
            </a:pPr>
            <a:endParaRPr lang="it-IT" dirty="0"/>
          </a:p>
          <a:p>
            <a:pPr marL="0" indent="0" algn="just">
              <a:buNone/>
            </a:pPr>
            <a:r>
              <a:rPr lang="it-IT" dirty="0"/>
              <a:t>TAR LAZIO, Latina, Sez. I - 22/12/2009, Sentenza n. 1345</a:t>
            </a:r>
          </a:p>
        </p:txBody>
      </p:sp>
    </p:spTree>
    <p:extLst>
      <p:ext uri="{BB962C8B-B14F-4D97-AF65-F5344CB8AC3E}">
        <p14:creationId xmlns:p14="http://schemas.microsoft.com/office/powerpoint/2010/main" val="162434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normAutofit fontScale="85000" lnSpcReduction="20000"/>
          </a:bodyPr>
          <a:lstStyle/>
          <a:p>
            <a:pPr algn="just"/>
            <a:r>
              <a:rPr lang="it-IT" dirty="0"/>
              <a:t>In astratto, tutti gli impianti di produzione e trasmissione di energia possono avere qualche impatto sull’ambiente e sul paesaggio, con un impatto visivo rilevante. </a:t>
            </a:r>
          </a:p>
          <a:p>
            <a:pPr algn="just"/>
            <a:endParaRPr lang="it-IT" dirty="0"/>
          </a:p>
          <a:p>
            <a:pPr algn="just"/>
            <a:r>
              <a:rPr lang="it-IT" dirty="0"/>
              <a:t>Bilanciamento fra interessi:</a:t>
            </a:r>
          </a:p>
          <a:p>
            <a:pPr lvl="1" algn="just"/>
            <a:r>
              <a:rPr lang="it-IT" dirty="0"/>
              <a:t>Produzione energetica vs tutela dell’ambiente</a:t>
            </a:r>
          </a:p>
          <a:p>
            <a:pPr lvl="1" algn="just"/>
            <a:r>
              <a:rPr lang="it-IT" dirty="0"/>
              <a:t>Impianti energetici vs tutela del paesaggio</a:t>
            </a:r>
          </a:p>
          <a:p>
            <a:pPr marL="457200" lvl="1" indent="0" algn="just">
              <a:buNone/>
            </a:pPr>
            <a:endParaRPr lang="it-IT" dirty="0"/>
          </a:p>
          <a:p>
            <a:pPr marL="457200" lvl="1" indent="0" algn="just">
              <a:buNone/>
            </a:pPr>
            <a:r>
              <a:rPr lang="it-IT" dirty="0"/>
              <a:t>Difficoltà maggiori quando si parla di energie rinnovabili: si riduce la contrapposizione con la tutela dell’ambiente, perché viene eliminata una fonte di inquinamento.  </a:t>
            </a:r>
          </a:p>
          <a:p>
            <a:pPr algn="just"/>
            <a:endParaRPr lang="it-IT" dirty="0"/>
          </a:p>
          <a:p>
            <a:endParaRPr lang="it-IT" dirty="0"/>
          </a:p>
        </p:txBody>
      </p:sp>
    </p:spTree>
    <p:extLst>
      <p:ext uri="{BB962C8B-B14F-4D97-AF65-F5344CB8AC3E}">
        <p14:creationId xmlns:p14="http://schemas.microsoft.com/office/powerpoint/2010/main" val="1656933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lstStyle/>
          <a:p>
            <a:endParaRPr lang="it-IT" dirty="0"/>
          </a:p>
          <a:p>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695450"/>
            <a:ext cx="4762500"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6592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a:effectLst>
                  <a:outerShdw blurRad="38100" dist="38100" dir="2700000" algn="tl">
                    <a:srgbClr val="000000">
                      <a:alpha val="43137"/>
                    </a:srgbClr>
                  </a:outerShdw>
                </a:effectLst>
              </a:rPr>
              <a:t>Energia idroelettrica</a:t>
            </a:r>
            <a:r>
              <a:rPr lang="it-IT" dirty="0"/>
              <a:t>:</a:t>
            </a:r>
          </a:p>
          <a:p>
            <a:r>
              <a:rPr lang="it-IT" dirty="0"/>
              <a:t>Fiumi e laghi, creazione di dighe e condotte forzate. Anche sfruttamento del moto ondoso, delle maree e delle correnti marine. </a:t>
            </a:r>
          </a:p>
          <a:p>
            <a:r>
              <a:rPr lang="it-IT" dirty="0"/>
              <a:t>Garantisce circa il 15% del fabbisogno energetico italiano. </a:t>
            </a:r>
          </a:p>
          <a:p>
            <a:r>
              <a:rPr lang="it-IT" dirty="0"/>
              <a:t>In Norvegia copre oltre il 90%.</a:t>
            </a:r>
          </a:p>
          <a:p>
            <a:pPr marL="0" indent="0">
              <a:buNone/>
            </a:pPr>
            <a:endParaRPr lang="it-IT" dirty="0"/>
          </a:p>
        </p:txBody>
      </p:sp>
    </p:spTree>
    <p:extLst>
      <p:ext uri="{BB962C8B-B14F-4D97-AF65-F5344CB8AC3E}">
        <p14:creationId xmlns:p14="http://schemas.microsoft.com/office/powerpoint/2010/main" val="16896459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normAutofit/>
          </a:bodyPr>
          <a:lstStyle/>
          <a:p>
            <a:pPr marL="0" indent="0" algn="just">
              <a:buNone/>
            </a:pPr>
            <a:r>
              <a:rPr lang="it-IT" dirty="0"/>
              <a:t>Da un lato la politica energetica dell’UE e le decisioni vincolanti sulla riduzione delle emissioni nell’ambito della politica ambientale, dall’altro la necessità di tutelare il paesaggio. </a:t>
            </a:r>
          </a:p>
          <a:p>
            <a:pPr marL="0" indent="0" algn="just">
              <a:buNone/>
            </a:pPr>
            <a:endParaRPr lang="it-IT" dirty="0"/>
          </a:p>
        </p:txBody>
      </p:sp>
    </p:spTree>
    <p:extLst>
      <p:ext uri="{BB962C8B-B14F-4D97-AF65-F5344CB8AC3E}">
        <p14:creationId xmlns:p14="http://schemas.microsoft.com/office/powerpoint/2010/main" val="42077947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legge stabilisce che sono le Regioni a individuare «le aree e i siti non idonei» per la realizzazione di impianti energetici. La ratio ispiratrice del criterio residuale di indicazione delle aree non destinabili alla installazione di impianti deve essere individuata nel principio di massima diffusione delle fonti di energia rinnovabili, derivante dalla normativa europea. </a:t>
            </a:r>
          </a:p>
          <a:p>
            <a:pPr marL="0" indent="0" algn="just">
              <a:buNone/>
            </a:pPr>
            <a:endParaRPr lang="it-IT" dirty="0"/>
          </a:p>
          <a:p>
            <a:pPr marL="0" indent="0" algn="just">
              <a:buNone/>
            </a:pPr>
            <a:r>
              <a:rPr lang="it-IT" dirty="0"/>
              <a:t>Il principio trova attuazione nella generale utilizzabilità di tutti i terreni per l’inserimento di tali impianti, con le eccezioni, stabilite dalle Regioni, ispirate alla tutela di altri interessi costituzionalmente protetti nell’ambito delle materie di competenza delle Regioni stesse (Corte </a:t>
            </a:r>
            <a:r>
              <a:rPr lang="it-IT" dirty="0" err="1"/>
              <a:t>Cost</a:t>
            </a:r>
            <a:r>
              <a:rPr lang="it-IT" dirty="0"/>
              <a:t>. 224/2012).</a:t>
            </a:r>
            <a:br>
              <a:rPr lang="it-IT" dirty="0"/>
            </a:br>
            <a:r>
              <a:rPr lang="it-IT" dirty="0"/>
              <a:t/>
            </a:r>
            <a:br>
              <a:rPr lang="it-IT" dirty="0"/>
            </a:br>
            <a:endParaRPr lang="it-IT" dirty="0"/>
          </a:p>
          <a:p>
            <a:endParaRPr lang="it-IT" dirty="0"/>
          </a:p>
          <a:p>
            <a:endParaRPr lang="it-IT" dirty="0"/>
          </a:p>
        </p:txBody>
      </p:sp>
    </p:spTree>
    <p:extLst>
      <p:ext uri="{BB962C8B-B14F-4D97-AF65-F5344CB8AC3E}">
        <p14:creationId xmlns:p14="http://schemas.microsoft.com/office/powerpoint/2010/main" val="31543452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normAutofit fontScale="85000" lnSpcReduction="20000"/>
          </a:bodyPr>
          <a:lstStyle/>
          <a:p>
            <a:pPr algn="just"/>
            <a:r>
              <a:rPr lang="it-IT" dirty="0"/>
              <a:t>Le regioni possono procedere alla indicazione delle aree e siti non idonei. L’individuazione delle aree di non idoneità è operata attraverso un’apposita istruttoria avente ad oggetto le norme a tutela dell’ambiente, del paesaggio, del patrimonio storico e artistico, delle tradizioni agroalimentari locali, delle biodiversità e del paesaggio rurale. </a:t>
            </a:r>
          </a:p>
          <a:p>
            <a:pPr algn="just"/>
            <a:endParaRPr lang="it-IT" dirty="0"/>
          </a:p>
          <a:p>
            <a:pPr algn="just"/>
            <a:r>
              <a:rPr lang="it-IT" dirty="0"/>
              <a:t>Le Regioni conciliano le politiche di tutela dell’ambiente e del paesaggio con quelle di sviluppo e valorizzazioni delle energie rinnovabili attraverso atti di programmazione. </a:t>
            </a:r>
          </a:p>
          <a:p>
            <a:endParaRPr lang="it-IT" dirty="0"/>
          </a:p>
        </p:txBody>
      </p:sp>
    </p:spTree>
    <p:extLst>
      <p:ext uri="{BB962C8B-B14F-4D97-AF65-F5344CB8AC3E}">
        <p14:creationId xmlns:p14="http://schemas.microsoft.com/office/powerpoint/2010/main" val="39240790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a:xfrm>
            <a:off x="457200" y="1600200"/>
            <a:ext cx="8229600" cy="4781128"/>
          </a:xfrm>
        </p:spPr>
        <p:txBody>
          <a:bodyPr>
            <a:normAutofit fontScale="70000" lnSpcReduction="20000"/>
          </a:bodyPr>
          <a:lstStyle/>
          <a:p>
            <a:pPr marL="0" indent="0" algn="just">
              <a:buNone/>
            </a:pPr>
            <a:r>
              <a:rPr lang="it-IT" dirty="0"/>
              <a:t>L’individuazione di aree non idonee deve essere basata esclusivamente su criteri tecnici oggettivi legati ad aspetti della tutela dell’ambiente, del paesaggio e del patrimonio artistico-culturale, connessi alle caratteristiche intrinseche del territorio e del sito. </a:t>
            </a:r>
          </a:p>
          <a:p>
            <a:pPr marL="0" indent="0" algn="just">
              <a:buNone/>
            </a:pPr>
            <a:endParaRPr lang="it-IT" dirty="0"/>
          </a:p>
          <a:p>
            <a:pPr marL="0" indent="0" algn="just">
              <a:buNone/>
            </a:pPr>
            <a:r>
              <a:rPr lang="it-IT" dirty="0"/>
              <a:t>Deve essere differenziata con specifico riguardo alle diverse fonti rinnovabili e alle diverse taglie di impianto. </a:t>
            </a:r>
          </a:p>
          <a:p>
            <a:pPr marL="0" indent="0" algn="just">
              <a:buNone/>
            </a:pPr>
            <a:endParaRPr lang="it-IT" dirty="0"/>
          </a:p>
          <a:p>
            <a:pPr marL="0" indent="0" algn="just">
              <a:buNone/>
            </a:pPr>
            <a:r>
              <a:rPr lang="it-IT" dirty="0"/>
              <a:t>Zone classificate agricolo non possono essere genericamente considerate aree e siti non idonei. </a:t>
            </a:r>
          </a:p>
          <a:p>
            <a:pPr marL="0" indent="0" algn="just">
              <a:buNone/>
            </a:pPr>
            <a:endParaRPr lang="it-IT" dirty="0"/>
          </a:p>
          <a:p>
            <a:pPr marL="0" indent="0" algn="just">
              <a:buNone/>
            </a:pPr>
            <a:r>
              <a:rPr lang="it-IT" dirty="0"/>
              <a:t>Nell’individuazione delle aree non idonee le Regioni potranno tenere conto sia di elevate concentrazioni di impianti di produzione di energia da fonti rinnovabili nella medesima area, sia delle interazioni con altri progetti, piani e programmi nella medesima area. </a:t>
            </a:r>
          </a:p>
        </p:txBody>
      </p:sp>
    </p:spTree>
    <p:extLst>
      <p:ext uri="{BB962C8B-B14F-4D97-AF65-F5344CB8AC3E}">
        <p14:creationId xmlns:p14="http://schemas.microsoft.com/office/powerpoint/2010/main" val="23252031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pPr marL="0" indent="0">
              <a:buNone/>
            </a:pPr>
            <a:r>
              <a:rPr lang="it-IT" dirty="0"/>
              <a:t>Es. aree non idonee:</a:t>
            </a:r>
          </a:p>
          <a:p>
            <a:pPr marL="0" indent="0">
              <a:buNone/>
            </a:pPr>
            <a:endParaRPr lang="it-IT" dirty="0"/>
          </a:p>
          <a:p>
            <a:pPr>
              <a:buFontTx/>
              <a:buChar char="-"/>
            </a:pPr>
            <a:r>
              <a:rPr lang="it-IT" dirty="0"/>
              <a:t>Zone inserite all’interno di coni visuali la cui immagine è storicizzata e identifica i luoghi anche in termini di notorietà internazionale di attrattiva turistica;</a:t>
            </a:r>
          </a:p>
          <a:p>
            <a:pPr>
              <a:buFontTx/>
              <a:buChar char="-"/>
            </a:pPr>
            <a:r>
              <a:rPr lang="it-IT" dirty="0"/>
              <a:t>Zone situate in prossimità di parchi archeologici;</a:t>
            </a:r>
          </a:p>
          <a:p>
            <a:pPr>
              <a:buFontTx/>
              <a:buChar char="-"/>
            </a:pPr>
            <a:r>
              <a:rPr lang="it-IT" dirty="0"/>
              <a:t>Aree naturali protette;</a:t>
            </a:r>
          </a:p>
          <a:p>
            <a:pPr>
              <a:buFontTx/>
              <a:buChar char="-"/>
            </a:pPr>
            <a:r>
              <a:rPr lang="it-IT" dirty="0"/>
              <a:t>Aree agricole interessate da produzioni agroalimentari di qualità (DOC…)</a:t>
            </a:r>
          </a:p>
          <a:p>
            <a:pPr>
              <a:buFontTx/>
              <a:buChar char="-"/>
            </a:pPr>
            <a:r>
              <a:rPr lang="it-IT" dirty="0"/>
              <a:t>Aree caratterizzate da situazioni di dissesto o rischio idrogeologico</a:t>
            </a:r>
          </a:p>
          <a:p>
            <a:pPr>
              <a:buFontTx/>
              <a:buChar char="-"/>
            </a:pPr>
            <a:r>
              <a:rPr lang="it-IT" dirty="0"/>
              <a:t>Fasce di rispetto o aree contigue delle aree naturali protette</a:t>
            </a:r>
          </a:p>
          <a:p>
            <a:pPr>
              <a:buFontTx/>
              <a:buChar char="-"/>
            </a:pPr>
            <a:r>
              <a:rPr lang="it-IT" dirty="0"/>
              <a:t>Aree di presenza, riproduzione, alimentazione e transito di specie faunistiche protette. </a:t>
            </a:r>
          </a:p>
        </p:txBody>
      </p:sp>
    </p:spTree>
    <p:extLst>
      <p:ext uri="{BB962C8B-B14F-4D97-AF65-F5344CB8AC3E}">
        <p14:creationId xmlns:p14="http://schemas.microsoft.com/office/powerpoint/2010/main" val="8594762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a:xfrm>
            <a:off x="457200" y="1600200"/>
            <a:ext cx="8229600" cy="4997152"/>
          </a:xfrm>
        </p:spPr>
        <p:txBody>
          <a:bodyPr>
            <a:normAutofit fontScale="55000" lnSpcReduction="20000"/>
          </a:bodyPr>
          <a:lstStyle/>
          <a:p>
            <a:pPr marL="0" indent="0" algn="just">
              <a:buNone/>
            </a:pPr>
            <a:r>
              <a:rPr lang="it-IT" dirty="0"/>
              <a:t>La tutela dell’ambiente, oggetto di recente e condivisibile revisione critica, non può sostituirsi all’interesse alla tutela del paesaggio, postulando una protezione “ad ogni costo” anche mediante lo sviluppo di fonti di energia alternativa di grave ed irreversibile impatto, perché se la riduzione delle emissioni attraverso la ricerca, promozione, sviluppo e maggiore utilizzazione di fonti energetiche rinnovabili e di tecnologie avanzate e compatibili con l'ambiente, tra le quali rientrano gli impianti eolici, costituisce un impegno internazionale assunto dallo Stato italiano e recepito nell'ordinamento statale dalla l. 1 giugno 2002 n. 120 (concernente "Ratifica ed esecuzione del Protocollo di Kyoto alla convenzione quadro delle Nazioni Unite sui cambiamenti climatici, fatto a Kyoto l'11 dicembre 1997), è parimenti vero che anche la salvaguardia del Paesaggio costituisce oggetto di impegni assunti dall’Italia in sede internazionale (cfr. Convenzione Europea del Paesaggio promossa dal Consiglio d’Europa e firmata a Firenze il 20 ottobre 2000 ratificata con legge 9 gennaio 2006, n. 14) </a:t>
            </a:r>
            <a:r>
              <a:rPr lang="it-IT" b="1" dirty="0" err="1">
                <a:effectLst>
                  <a:outerShdw blurRad="38100" dist="38100" dir="2700000" algn="tl">
                    <a:srgbClr val="000000">
                      <a:alpha val="43137"/>
                    </a:srgbClr>
                  </a:outerShdw>
                </a:effectLst>
              </a:rPr>
              <a:t>sicchè</a:t>
            </a:r>
            <a:r>
              <a:rPr lang="it-IT" b="1" dirty="0">
                <a:effectLst>
                  <a:outerShdw blurRad="38100" dist="38100" dir="2700000" algn="tl">
                    <a:srgbClr val="000000">
                      <a:alpha val="43137"/>
                    </a:srgbClr>
                  </a:outerShdw>
                </a:effectLst>
              </a:rPr>
              <a:t> il conflitto tra tutela del paesaggio e tutela dell’ambiente non può essere risolto in forza di una nuova gerarchia che inverte la scala di valori, ma deve essere necessariamente valutato un confronto concreto, attraverso una ponderazione comparativa di tutti gli interessi coinvolti, non potendosi configurare alcuna preminenza valoriale né in un senso né nell’altro</a:t>
            </a:r>
            <a:r>
              <a:rPr lang="it-IT" dirty="0"/>
              <a:t>. </a:t>
            </a:r>
          </a:p>
          <a:p>
            <a:pPr marL="0" indent="0" algn="just">
              <a:buNone/>
            </a:pPr>
            <a:r>
              <a:rPr lang="nn-NO" dirty="0"/>
              <a:t>T.A.R. MOLISE, Sez. I - 08/04/2009, n. 115</a:t>
            </a:r>
            <a:endParaRPr lang="it-IT" dirty="0"/>
          </a:p>
        </p:txBody>
      </p:sp>
    </p:spTree>
    <p:extLst>
      <p:ext uri="{BB962C8B-B14F-4D97-AF65-F5344CB8AC3E}">
        <p14:creationId xmlns:p14="http://schemas.microsoft.com/office/powerpoint/2010/main" val="744006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normAutofit/>
          </a:bodyPr>
          <a:lstStyle/>
          <a:p>
            <a:pPr marL="0" indent="0" algn="just">
              <a:buNone/>
            </a:pPr>
            <a:r>
              <a:rPr lang="it-IT" dirty="0"/>
              <a:t>«Pur non trascurandosi la rilevanza che, in relazione agli impianti che utilizzano fonti rinnovabili, riveste la tutela dell’ambiente e del paesaggio, occorre riconoscere prevalente risalto al profilo afferente alla gestione delle fonti energetiche in vista di un efficiente approvvigionamento presso i diversi ambiti territoriali» (Corte </a:t>
            </a:r>
            <a:r>
              <a:rPr lang="it-IT" dirty="0" err="1"/>
              <a:t>Cost</a:t>
            </a:r>
            <a:r>
              <a:rPr lang="it-IT" dirty="0"/>
              <a:t>. n. 166 del 2009)</a:t>
            </a:r>
          </a:p>
          <a:p>
            <a:pPr algn="just"/>
            <a:endParaRPr lang="it-IT" dirty="0"/>
          </a:p>
        </p:txBody>
      </p:sp>
    </p:spTree>
    <p:extLst>
      <p:ext uri="{BB962C8B-B14F-4D97-AF65-F5344CB8AC3E}">
        <p14:creationId xmlns:p14="http://schemas.microsoft.com/office/powerpoint/2010/main" val="1318100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normAutofit fontScale="70000" lnSpcReduction="20000"/>
          </a:bodyPr>
          <a:lstStyle/>
          <a:p>
            <a:pPr algn="just"/>
            <a:r>
              <a:rPr lang="it-IT" dirty="0"/>
              <a:t>Le esigenze di tutela dell’ambiente e del paesaggio non fanno venir meno la centralità nella disciplina impugnata del profilo afferente alla gestione delle fonti energetiche, in vista di un efficiente approvvigionamento presso i diversi ambiti territoriali; </a:t>
            </a:r>
          </a:p>
          <a:p>
            <a:pPr algn="just"/>
            <a:r>
              <a:rPr lang="it-IT" dirty="0"/>
              <a:t>il bilanciamento tra le esigenze connesse alla produzione di energia e gli interessi, variamente modulati, rilevanti in questo ambito impone una prima ponderazione concertata nella sede della Conferenza unificata, ai sensi dell’art. 12 del D. </a:t>
            </a:r>
            <a:r>
              <a:rPr lang="it-IT" dirty="0" err="1"/>
              <a:t>Lgs</a:t>
            </a:r>
            <a:r>
              <a:rPr lang="it-IT" dirty="0"/>
              <a:t> n. 387 del 2003 ed in ossequio al principio di leale cooperazione, al fine di consentire alle Regioni ed agli enti locali di contribuire alla compiuta definizione di adeguate forme di contemperamento di tali esigenze, e solo quando tale equilibrio sia stato raggiunto le Regioni potranno adeguare i criteri così definiti alle specifiche caratteristiche dei rispettivi contesti territoriali (corte </a:t>
            </a:r>
            <a:r>
              <a:rPr lang="it-IT" dirty="0" err="1"/>
              <a:t>Cost</a:t>
            </a:r>
            <a:r>
              <a:rPr lang="it-IT" dirty="0"/>
              <a:t>. 382/2009)</a:t>
            </a:r>
          </a:p>
        </p:txBody>
      </p:sp>
    </p:spTree>
    <p:extLst>
      <p:ext uri="{BB962C8B-B14F-4D97-AF65-F5344CB8AC3E}">
        <p14:creationId xmlns:p14="http://schemas.microsoft.com/office/powerpoint/2010/main" val="37918309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tecnologia fotovoltaica è oggetto di un particolare </a:t>
            </a:r>
            <a:r>
              <a:rPr lang="it-IT" dirty="0" err="1"/>
              <a:t>favor</a:t>
            </a:r>
            <a:r>
              <a:rPr lang="it-IT" dirty="0"/>
              <a:t> </a:t>
            </a:r>
            <a:r>
              <a:rPr lang="it-IT" dirty="0" err="1"/>
              <a:t>legis</a:t>
            </a:r>
            <a:r>
              <a:rPr lang="it-IT" dirty="0"/>
              <a:t> (art. 4 comma 1-bis del DPR 6 giugno 2001 n. 380) tale per cui il diniego dell’amministrazione deve essere basato sulla precisa individuazione di interessi pubblici prevalenti. La presenza di pannelli sulla copertura degli edifici, pur innovando la tipologia e la morfologia della copertura, non deve essere percepita esclusivamente come un fattore di disturbo visivo. </a:t>
            </a:r>
            <a:r>
              <a:rPr lang="it-IT" b="1" dirty="0"/>
              <a:t>Tutto ciò comporta che, prima di negare l’autorizzazione all’installazione di un impianto fotovoltaico, in mancanza di alternative tecnologiche disponibili sul mercato, dovrà essere data prova dell’assoluta incongruenza delle opere rispetto alle peculiarità del paesaggio</a:t>
            </a:r>
            <a:r>
              <a:rPr lang="it-IT" dirty="0"/>
              <a:t>.</a:t>
            </a:r>
          </a:p>
          <a:p>
            <a:pPr marL="0" indent="0" algn="just">
              <a:buNone/>
            </a:pPr>
            <a:r>
              <a:rPr lang="it-IT" dirty="0"/>
              <a:t>T.A.R. LOMBARDIA, Brescia, Sez. I - 15 aprile 2009, n. 859</a:t>
            </a:r>
          </a:p>
        </p:txBody>
      </p:sp>
    </p:spTree>
    <p:extLst>
      <p:ext uri="{BB962C8B-B14F-4D97-AF65-F5344CB8AC3E}">
        <p14:creationId xmlns:p14="http://schemas.microsoft.com/office/powerpoint/2010/main" val="36301879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normAutofit/>
          </a:bodyPr>
          <a:lstStyle/>
          <a:p>
            <a:r>
              <a:rPr lang="it-IT" dirty="0"/>
              <a:t>Il DM 10.9.2010 individua criteri di corretto inserimento nel paesaggio e sul territorio per gli impianti eolici:</a:t>
            </a:r>
          </a:p>
          <a:p>
            <a:endParaRPr lang="it-IT" dirty="0"/>
          </a:p>
          <a:p>
            <a:pPr lvl="1"/>
            <a:r>
              <a:rPr lang="it-IT" dirty="0"/>
              <a:t>Impatto visivo</a:t>
            </a:r>
          </a:p>
          <a:p>
            <a:pPr lvl="1"/>
            <a:r>
              <a:rPr lang="it-IT" dirty="0"/>
              <a:t>Impatto sui beni culturali</a:t>
            </a:r>
          </a:p>
          <a:p>
            <a:pPr lvl="1"/>
            <a:r>
              <a:rPr lang="it-IT" dirty="0"/>
              <a:t>Impatto sul paesaggio</a:t>
            </a:r>
          </a:p>
          <a:p>
            <a:pPr lvl="1"/>
            <a:r>
              <a:rPr lang="it-IT" dirty="0"/>
              <a:t>Modalità e criteri per l’istruttoria</a:t>
            </a:r>
          </a:p>
        </p:txBody>
      </p:sp>
    </p:spTree>
    <p:extLst>
      <p:ext uri="{BB962C8B-B14F-4D97-AF65-F5344CB8AC3E}">
        <p14:creationId xmlns:p14="http://schemas.microsoft.com/office/powerpoint/2010/main" val="2727010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a:xfrm>
            <a:off x="457200" y="1600200"/>
            <a:ext cx="8229600" cy="4781128"/>
          </a:xfrm>
        </p:spPr>
        <p:txBody>
          <a:bodyPr>
            <a:normAutofit fontScale="92500" lnSpcReduction="10000"/>
          </a:bodyPr>
          <a:lstStyle/>
          <a:p>
            <a:pPr marL="0" indent="0">
              <a:buNone/>
            </a:pPr>
            <a:r>
              <a:rPr lang="it-IT" dirty="0">
                <a:effectLst>
                  <a:outerShdw blurRad="38100" dist="38100" dir="2700000" algn="tl">
                    <a:srgbClr val="000000">
                      <a:alpha val="43137"/>
                    </a:srgbClr>
                  </a:outerShdw>
                </a:effectLst>
              </a:rPr>
              <a:t>Energia idroelettrica</a:t>
            </a:r>
            <a:r>
              <a:rPr lang="it-IT" dirty="0"/>
              <a:t>:</a:t>
            </a:r>
          </a:p>
          <a:p>
            <a:pPr marL="400050" lvl="1" indent="0">
              <a:buNone/>
            </a:pPr>
            <a:r>
              <a:rPr lang="it-IT" dirty="0"/>
              <a:t>Lati positivi:</a:t>
            </a:r>
          </a:p>
          <a:p>
            <a:pPr marL="857250" lvl="1" indent="-457200">
              <a:buFontTx/>
              <a:buChar char="-"/>
            </a:pPr>
            <a:r>
              <a:rPr lang="it-IT" dirty="0"/>
              <a:t>Garantisce continuità nella fornitura</a:t>
            </a:r>
          </a:p>
          <a:p>
            <a:pPr marL="857250" lvl="1" indent="-457200">
              <a:buFontTx/>
              <a:buChar char="-"/>
            </a:pPr>
            <a:r>
              <a:rPr lang="it-IT" dirty="0"/>
              <a:t>Energia pulita che non dipende dal prezzo di combustibile</a:t>
            </a:r>
          </a:p>
          <a:p>
            <a:pPr marL="400050" lvl="1" indent="0">
              <a:buNone/>
            </a:pPr>
            <a:r>
              <a:rPr lang="it-IT" dirty="0"/>
              <a:t>Lati negativi:</a:t>
            </a:r>
          </a:p>
          <a:p>
            <a:pPr marL="857250" lvl="1" indent="-457200">
              <a:buFontTx/>
              <a:buChar char="-"/>
            </a:pPr>
            <a:r>
              <a:rPr lang="it-IT" dirty="0"/>
              <a:t>Costruzioni molto impattanti sul paesaggio e sull’ambiente (costruzione di bacini sconvolge l’ecosistema);</a:t>
            </a:r>
          </a:p>
          <a:p>
            <a:pPr marL="857250" lvl="1" indent="-457200">
              <a:buFontTx/>
              <a:buChar char="-"/>
            </a:pPr>
            <a:r>
              <a:rPr lang="it-IT" dirty="0"/>
              <a:t>Realizzazione, gestione e manutenzione costosa;</a:t>
            </a:r>
          </a:p>
          <a:p>
            <a:pPr marL="857250" lvl="1" indent="-457200">
              <a:buFontTx/>
              <a:buChar char="-"/>
            </a:pPr>
            <a:r>
              <a:rPr lang="it-IT" dirty="0"/>
              <a:t>Lunghi tempi di realizzazione. </a:t>
            </a:r>
          </a:p>
        </p:txBody>
      </p:sp>
    </p:spTree>
    <p:extLst>
      <p:ext uri="{BB962C8B-B14F-4D97-AF65-F5344CB8AC3E}">
        <p14:creationId xmlns:p14="http://schemas.microsoft.com/office/powerpoint/2010/main" val="25175216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GSE: GESTORE SERVIZI ENERGETICI</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La Società ha per oggetto l’esercizio delle funzioni di natura pubblicistica del settore elettrico e in particolare delle attività di carattere regolamentare, di verifica e certificazione relativa al settore dell’energia elettrica.</a:t>
            </a:r>
            <a:endParaRPr lang="it-IT" b="1" dirty="0"/>
          </a:p>
          <a:p>
            <a:pPr marL="0" indent="0" algn="just">
              <a:buNone/>
            </a:pPr>
            <a:endParaRPr lang="it-IT" b="1" dirty="0"/>
          </a:p>
          <a:p>
            <a:pPr marL="0" indent="0" algn="just">
              <a:buNone/>
            </a:pPr>
            <a:r>
              <a:rPr lang="it-IT" b="1" dirty="0"/>
              <a:t>GSE </a:t>
            </a:r>
            <a:r>
              <a:rPr lang="it-IT" dirty="0"/>
              <a:t>opera per la promozione dello sviluppo sostenibile attraverso la qualifica tecnico-ingegneristica e la verifica degli impianti a fonti rinnovabili e di cogenerazione ad alto rendimento; riconosce inoltre gli incentivi per l’energia elettrica prodotta e immessa in rete da tali impianti. </a:t>
            </a:r>
          </a:p>
          <a:p>
            <a:pPr marL="0" indent="0" algn="just">
              <a:buNone/>
            </a:pPr>
            <a:endParaRPr lang="it-IT" dirty="0"/>
          </a:p>
          <a:p>
            <a:pPr marL="0" indent="0" algn="just">
              <a:buNone/>
            </a:pPr>
            <a:r>
              <a:rPr lang="it-IT" dirty="0"/>
              <a:t>ritira e colloca sul mercato elettrico l’energia prodotta dagli impianti incentivati e certifica la provenienza da fonti rinnovabili dell’energia elettrica immessa in rete</a:t>
            </a:r>
          </a:p>
          <a:p>
            <a:pPr marL="0" indent="0">
              <a:buNone/>
            </a:pPr>
            <a:endParaRPr lang="it-IT" dirty="0"/>
          </a:p>
        </p:txBody>
      </p:sp>
    </p:spTree>
    <p:extLst>
      <p:ext uri="{BB962C8B-B14F-4D97-AF65-F5344CB8AC3E}">
        <p14:creationId xmlns:p14="http://schemas.microsoft.com/office/powerpoint/2010/main" val="31239774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GSE: GESTORE SERVIZI ENERGETICI</a:t>
            </a:r>
          </a:p>
        </p:txBody>
      </p:sp>
      <p:sp>
        <p:nvSpPr>
          <p:cNvPr id="3" name="Segnaposto contenuto 2"/>
          <p:cNvSpPr>
            <a:spLocks noGrp="1"/>
          </p:cNvSpPr>
          <p:nvPr>
            <p:ph idx="1"/>
          </p:nvPr>
        </p:nvSpPr>
        <p:spPr/>
        <p:txBody>
          <a:bodyPr>
            <a:normAutofit fontScale="77500" lnSpcReduction="20000"/>
          </a:bodyPr>
          <a:lstStyle/>
          <a:p>
            <a:endParaRPr lang="it-IT" dirty="0"/>
          </a:p>
          <a:p>
            <a:pPr algn="just"/>
            <a:r>
              <a:rPr lang="it-IT" dirty="0"/>
              <a:t>Il Conto Energia è il programma che </a:t>
            </a:r>
            <a:r>
              <a:rPr lang="it-IT" b="1" dirty="0"/>
              <a:t>incentiva</a:t>
            </a:r>
            <a:r>
              <a:rPr lang="it-IT" dirty="0"/>
              <a:t> in conto esercizio l'energia elettrica prodotta da </a:t>
            </a:r>
            <a:r>
              <a:rPr lang="it-IT" b="1" dirty="0"/>
              <a:t>impianti fotovoltaici</a:t>
            </a:r>
            <a:r>
              <a:rPr lang="it-IT" dirty="0"/>
              <a:t> connessi alla rete elettrica. </a:t>
            </a:r>
          </a:p>
          <a:p>
            <a:pPr marL="0" indent="0" algn="just">
              <a:buNone/>
            </a:pPr>
            <a:endParaRPr lang="it-IT" dirty="0"/>
          </a:p>
          <a:p>
            <a:pPr algn="just"/>
            <a:r>
              <a:rPr lang="it-IT" dirty="0"/>
              <a:t>Questo sistema di incentivazione è stato introdotto in Italia nel 2005, con il Decreto Ministeriale del 28 luglio 2005 (Primo Conto Energia). Il quinto conto energia è disciplinato dal Decreto Ministeriale del 05 luglio 2012.</a:t>
            </a:r>
          </a:p>
          <a:p>
            <a:pPr algn="just"/>
            <a:endParaRPr lang="it-IT" dirty="0"/>
          </a:p>
          <a:p>
            <a:pPr algn="just"/>
            <a:r>
              <a:rPr lang="it-IT" dirty="0"/>
              <a:t> Possono beneficiare del </a:t>
            </a:r>
            <a:r>
              <a:rPr lang="it-IT" b="1" dirty="0"/>
              <a:t>Conto Energia </a:t>
            </a:r>
            <a:r>
              <a:rPr lang="it-IT" dirty="0"/>
              <a:t>le persone fisiche, le persone giuridiche, i soggetti pubblici, gli enti non commerciali e i condomini di unità abitative e/o di edifici</a:t>
            </a:r>
          </a:p>
          <a:p>
            <a:pPr marL="0" indent="0">
              <a:buNone/>
            </a:pPr>
            <a:endParaRPr lang="it-IT" dirty="0"/>
          </a:p>
        </p:txBody>
      </p:sp>
    </p:spTree>
    <p:extLst>
      <p:ext uri="{BB962C8B-B14F-4D97-AF65-F5344CB8AC3E}">
        <p14:creationId xmlns:p14="http://schemas.microsoft.com/office/powerpoint/2010/main" val="18715103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GSE: GESTORE SERVIZI ENERGETICI</a:t>
            </a:r>
          </a:p>
        </p:txBody>
      </p:sp>
      <p:sp>
        <p:nvSpPr>
          <p:cNvPr id="3" name="Segnaposto contenuto 2"/>
          <p:cNvSpPr>
            <a:spLocks noGrp="1"/>
          </p:cNvSpPr>
          <p:nvPr>
            <p:ph idx="1"/>
          </p:nvPr>
        </p:nvSpPr>
        <p:spPr/>
        <p:txBody>
          <a:bodyPr>
            <a:normAutofit/>
          </a:bodyPr>
          <a:lstStyle/>
          <a:p>
            <a:pPr algn="just"/>
            <a:r>
              <a:rPr lang="it-IT" dirty="0"/>
              <a:t>Il conto energia costituisce un sistema degli incentivi a favore di coloro che decidono di installare un impianto solare </a:t>
            </a:r>
            <a:r>
              <a:rPr lang="it-IT"/>
              <a:t>fotovoltaico </a:t>
            </a:r>
            <a:r>
              <a:rPr lang="it-IT" smtClean="0"/>
              <a:t>per </a:t>
            </a:r>
            <a:r>
              <a:rPr lang="it-IT" dirty="0"/>
              <a:t>il quale  viene concesso un contributo in conto capitale per la realizzazione dell’impianto (contributo a fondo perduto concesso una tantum)</a:t>
            </a:r>
          </a:p>
          <a:p>
            <a:pPr marL="0" indent="0">
              <a:buNone/>
            </a:pPr>
            <a:endParaRPr lang="it-IT" dirty="0"/>
          </a:p>
        </p:txBody>
      </p:sp>
    </p:spTree>
    <p:extLst>
      <p:ext uri="{BB962C8B-B14F-4D97-AF65-F5344CB8AC3E}">
        <p14:creationId xmlns:p14="http://schemas.microsoft.com/office/powerpoint/2010/main" val="23115914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GSE: GESTORE SERVIZI ENERGETICI</a:t>
            </a:r>
          </a:p>
        </p:txBody>
      </p:sp>
      <p:sp>
        <p:nvSpPr>
          <p:cNvPr id="3" name="Segnaposto contenuto 2"/>
          <p:cNvSpPr>
            <a:spLocks noGrp="1"/>
          </p:cNvSpPr>
          <p:nvPr>
            <p:ph idx="1"/>
          </p:nvPr>
        </p:nvSpPr>
        <p:spPr/>
        <p:txBody>
          <a:bodyPr>
            <a:normAutofit/>
          </a:bodyPr>
          <a:lstStyle/>
          <a:p>
            <a:pPr marL="0" indent="0" algn="just">
              <a:buNone/>
            </a:pPr>
            <a:r>
              <a:rPr lang="it-IT" dirty="0"/>
              <a:t>Il Quinto Conto Energia remunera a differenza dei precedenti meccanismi di incentivazione, con una </a:t>
            </a:r>
            <a:r>
              <a:rPr lang="it-IT" b="1" dirty="0"/>
              <a:t>tariffa omnicomprensiva </a:t>
            </a:r>
            <a:r>
              <a:rPr lang="it-IT" dirty="0"/>
              <a:t>la quota di energia netta immessa in rete dall’impianto e, con una </a:t>
            </a:r>
            <a:r>
              <a:rPr lang="it-IT" b="1" dirty="0"/>
              <a:t>tariffa premio</a:t>
            </a:r>
            <a:r>
              <a:rPr lang="it-IT" dirty="0"/>
              <a:t>, la quota di energia netta consumata in sito.</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460991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a:effectLst>
                  <a:outerShdw blurRad="38100" dist="38100" dir="2700000" algn="tl">
                    <a:srgbClr val="000000">
                      <a:alpha val="43137"/>
                    </a:srgbClr>
                  </a:outerShdw>
                </a:effectLst>
              </a:rPr>
              <a:t>Energia solare</a:t>
            </a:r>
            <a:r>
              <a:rPr lang="it-IT" dirty="0"/>
              <a:t>:</a:t>
            </a:r>
          </a:p>
          <a:p>
            <a:pPr marL="0" indent="0">
              <a:buNone/>
            </a:pPr>
            <a:endParaRPr lang="it-IT" dirty="0"/>
          </a:p>
          <a:p>
            <a:r>
              <a:rPr lang="it-IT" dirty="0"/>
              <a:t>Fotovoltaico: sfrutta i raggi solari per creare energia.</a:t>
            </a:r>
          </a:p>
          <a:p>
            <a:r>
              <a:rPr lang="it-IT" dirty="0"/>
              <a:t>Il sole fornisce al nostro pianeta una quantità di energia circa 15.000 volte superiore al fabbisogno mondiale.</a:t>
            </a:r>
          </a:p>
          <a:p>
            <a:r>
              <a:rPr lang="it-IT" dirty="0"/>
              <a:t>Difficile da convogliare</a:t>
            </a:r>
          </a:p>
          <a:p>
            <a:pPr marL="0" indent="0">
              <a:buNone/>
            </a:pPr>
            <a:endParaRPr lang="it-IT" dirty="0"/>
          </a:p>
        </p:txBody>
      </p:sp>
    </p:spTree>
    <p:extLst>
      <p:ext uri="{BB962C8B-B14F-4D97-AF65-F5344CB8AC3E}">
        <p14:creationId xmlns:p14="http://schemas.microsoft.com/office/powerpoint/2010/main" val="2834000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a:xfrm>
            <a:off x="457200" y="1600200"/>
            <a:ext cx="8229600" cy="4781128"/>
          </a:xfrm>
        </p:spPr>
        <p:txBody>
          <a:bodyPr>
            <a:normAutofit fontScale="92500" lnSpcReduction="10000"/>
          </a:bodyPr>
          <a:lstStyle/>
          <a:p>
            <a:pPr marL="0" indent="0">
              <a:buNone/>
            </a:pPr>
            <a:r>
              <a:rPr lang="it-IT" dirty="0">
                <a:effectLst>
                  <a:outerShdw blurRad="38100" dist="38100" dir="2700000" algn="tl">
                    <a:srgbClr val="000000">
                      <a:alpha val="43137"/>
                    </a:srgbClr>
                  </a:outerShdw>
                </a:effectLst>
              </a:rPr>
              <a:t>Energia solare:</a:t>
            </a:r>
          </a:p>
          <a:p>
            <a:pPr marL="0" indent="0">
              <a:buNone/>
            </a:pPr>
            <a:r>
              <a:rPr lang="it-IT" dirty="0"/>
              <a:t>Lati positivi:</a:t>
            </a:r>
          </a:p>
          <a:p>
            <a:pPr>
              <a:buFontTx/>
              <a:buChar char="-"/>
            </a:pPr>
            <a:r>
              <a:rPr lang="it-IT" dirty="0"/>
              <a:t>Bassi costi di manutenzione;</a:t>
            </a:r>
          </a:p>
          <a:p>
            <a:pPr>
              <a:buFontTx/>
              <a:buChar char="-"/>
            </a:pPr>
            <a:r>
              <a:rPr lang="it-IT" dirty="0"/>
              <a:t>pulita;</a:t>
            </a:r>
          </a:p>
          <a:p>
            <a:pPr marL="0" indent="0">
              <a:buNone/>
            </a:pPr>
            <a:r>
              <a:rPr lang="it-IT" dirty="0"/>
              <a:t>Lati negativi:</a:t>
            </a:r>
          </a:p>
          <a:p>
            <a:pPr>
              <a:buFontTx/>
              <a:buChar char="-"/>
            </a:pPr>
            <a:r>
              <a:rPr lang="it-IT" dirty="0"/>
              <a:t>Necessita di molto spazio;</a:t>
            </a:r>
          </a:p>
          <a:p>
            <a:pPr>
              <a:buFontTx/>
              <a:buChar char="-"/>
            </a:pPr>
            <a:r>
              <a:rPr lang="it-IT" dirty="0"/>
              <a:t>Alti costi di realizzazione;</a:t>
            </a:r>
          </a:p>
          <a:p>
            <a:pPr>
              <a:buFontTx/>
              <a:buChar char="-"/>
            </a:pPr>
            <a:r>
              <a:rPr lang="it-IT" dirty="0"/>
              <a:t>Impatto sul paesaggio;</a:t>
            </a:r>
          </a:p>
          <a:p>
            <a:pPr>
              <a:buFontTx/>
              <a:buChar char="-"/>
            </a:pPr>
            <a:r>
              <a:rPr lang="it-IT" dirty="0"/>
              <a:t>Instabilità della fonte. </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2180079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a:xfrm>
            <a:off x="457200" y="1600200"/>
            <a:ext cx="8229600" cy="4781128"/>
          </a:xfrm>
        </p:spPr>
        <p:txBody>
          <a:bodyPr>
            <a:normAutofit/>
          </a:bodyPr>
          <a:lstStyle/>
          <a:p>
            <a:pPr>
              <a:buFontTx/>
              <a:buChar char="-"/>
            </a:pPr>
            <a:endParaRPr lang="it-IT" dirty="0"/>
          </a:p>
          <a:p>
            <a:pPr marL="0" indent="0">
              <a:buNone/>
            </a:pPr>
            <a:endParaRPr lang="it-IT" dirty="0"/>
          </a:p>
        </p:txBody>
      </p:sp>
      <p:pic>
        <p:nvPicPr>
          <p:cNvPr id="4" name="Immagine 3"/>
          <p:cNvPicPr>
            <a:picLocks noChangeAspect="1"/>
          </p:cNvPicPr>
          <p:nvPr/>
        </p:nvPicPr>
        <p:blipFill>
          <a:blip r:embed="rId2"/>
          <a:stretch>
            <a:fillRect/>
          </a:stretch>
        </p:blipFill>
        <p:spPr>
          <a:xfrm>
            <a:off x="755576" y="1252479"/>
            <a:ext cx="7983088" cy="4552785"/>
          </a:xfrm>
          <a:prstGeom prst="rect">
            <a:avLst/>
          </a:prstGeom>
        </p:spPr>
      </p:pic>
    </p:spTree>
    <p:extLst>
      <p:ext uri="{BB962C8B-B14F-4D97-AF65-F5344CB8AC3E}">
        <p14:creationId xmlns:p14="http://schemas.microsoft.com/office/powerpoint/2010/main" val="193961738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4069</Words>
  <Application>Microsoft Office PowerPoint</Application>
  <PresentationFormat>Presentazione su schermo (4:3)</PresentationFormat>
  <Paragraphs>299</Paragraphs>
  <Slides>63</Slides>
  <Notes>0</Notes>
  <HiddenSlides>0</HiddenSlides>
  <MMClips>0</MMClips>
  <ScaleCrop>false</ScaleCrop>
  <HeadingPairs>
    <vt:vector size="4" baseType="variant">
      <vt:variant>
        <vt:lpstr>Tema</vt:lpstr>
      </vt:variant>
      <vt:variant>
        <vt:i4>1</vt:i4>
      </vt:variant>
      <vt:variant>
        <vt:lpstr>Titoli diapositive</vt:lpstr>
      </vt:variant>
      <vt:variant>
        <vt:i4>63</vt:i4>
      </vt:variant>
    </vt:vector>
  </HeadingPairs>
  <TitlesOfParts>
    <vt:vector size="64" baseType="lpstr">
      <vt:lpstr>Tema di Office</vt:lpstr>
      <vt:lpstr>Ambiente ed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Normativa</vt:lpstr>
      <vt:lpstr>Normativa</vt:lpstr>
      <vt:lpstr>Normativa</vt:lpstr>
      <vt:lpstr>Normativa</vt:lpstr>
      <vt:lpstr>Normativa</vt:lpstr>
      <vt:lpstr>Normativa</vt:lpstr>
      <vt:lpstr>Normativa</vt:lpstr>
      <vt:lpstr>Normativa</vt:lpstr>
      <vt:lpstr>Normativa</vt:lpstr>
      <vt:lpstr>Normativa</vt:lpstr>
      <vt:lpstr>Normativa</vt:lpstr>
      <vt:lpstr>Procedura: Autorizzazione Unica</vt:lpstr>
      <vt:lpstr>Procedura: Autorizzazione Unica</vt:lpstr>
      <vt:lpstr>Procedura: Autorizzazione Unica</vt:lpstr>
      <vt:lpstr>Procedura: Autorizzazione Unica</vt:lpstr>
      <vt:lpstr>Procedura: Autorizzazione Unica</vt:lpstr>
      <vt:lpstr>Procedura: Autorizzazione Unica</vt:lpstr>
      <vt:lpstr>Procedura: Autorizzazione Unica</vt:lpstr>
      <vt:lpstr>Procedura: Autorizzazione Unica</vt:lpstr>
      <vt:lpstr>Procedura: misure compensative</vt:lpstr>
      <vt:lpstr>Procedura: misure compensative</vt:lpstr>
      <vt:lpstr>Procedura: misure compensative</vt:lpstr>
      <vt:lpstr>Procedura: PAS e comunicazione</vt:lpstr>
      <vt:lpstr>Procedura</vt:lpstr>
      <vt:lpstr>Procedura</vt:lpstr>
      <vt:lpstr>Procedura</vt:lpstr>
      <vt:lpstr>Procedura</vt:lpstr>
      <vt:lpstr>Procedura</vt:lpstr>
      <vt:lpstr>Procedura: DM 10.9.2010</vt:lpstr>
      <vt:lpstr>Procedura: DM 10.9.2010</vt:lpstr>
      <vt:lpstr>Procedura: DM 10.9.2010</vt:lpstr>
      <vt:lpstr>Procedura: DM 10.9.2010</vt:lpstr>
      <vt:lpstr>Procedura</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GSE: GESTORE SERVIZI ENERGETICI</vt:lpstr>
      <vt:lpstr>GSE: GESTORE SERVIZI ENERGETICI</vt:lpstr>
      <vt:lpstr>GSE: GESTORE SERVIZI ENERGETICI</vt:lpstr>
      <vt:lpstr>GSE: GESTORE SERVIZI ENERGETICI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dc:creator>
  <cp:lastModifiedBy>liuc</cp:lastModifiedBy>
  <cp:revision>116</cp:revision>
  <dcterms:created xsi:type="dcterms:W3CDTF">2012-04-21T11:50:32Z</dcterms:created>
  <dcterms:modified xsi:type="dcterms:W3CDTF">2017-05-11T12:52:36Z</dcterms:modified>
</cp:coreProperties>
</file>