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4" r:id="rId2"/>
    <p:sldId id="285" r:id="rId3"/>
    <p:sldId id="286" r:id="rId4"/>
    <p:sldId id="287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7C936-E552-A94B-8D64-2723D915AB1C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B343D-FD0A-DD43-9E20-A80EF90F9AA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74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97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46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59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99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80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47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0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9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98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78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17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0B41C-B096-264A-B097-D58C949C4050}" type="datetimeFigureOut">
              <a:rPr lang="it-IT" smtClean="0"/>
              <a:t>17/04/17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363E-6E63-084F-A1BD-C2F59C86098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78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6092825"/>
            <a:ext cx="8675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8675688" y="4762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331913" y="476250"/>
            <a:ext cx="74168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258888" y="692150"/>
            <a:ext cx="576262" cy="547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276600" y="620713"/>
            <a:ext cx="358775" cy="554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364163" y="620713"/>
            <a:ext cx="287337" cy="554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66725" y="2159000"/>
            <a:ext cx="4587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Proprietà Lorenzo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827088" y="508476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950913" y="553720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scavo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03438" y="2944813"/>
            <a:ext cx="131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Proprietà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Mariangela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2268538" y="52292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132138" y="53006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2124075" y="4724400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 flipV="1">
            <a:off x="2916238" y="472440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2555875" y="58054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2555875" y="57340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2916238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140200" y="3238500"/>
            <a:ext cx="458788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Proprietà terzi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867400" y="2133600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ea typeface="+mn-ea"/>
                <a:cs typeface="Arial" charset="0"/>
              </a:rPr>
              <a:t>Proprietà Lorenzo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ea typeface="+mn-ea"/>
                <a:cs typeface="Arial" charset="0"/>
              </a:rPr>
              <a:t> </a:t>
            </a:r>
            <a:r>
              <a:rPr lang="it-IT">
                <a:latin typeface="+mn-lt"/>
                <a:ea typeface="+mn-ea"/>
                <a:cs typeface="Arial" charset="0"/>
              </a:rPr>
              <a:t>e moglie</a:t>
            </a: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6300788" y="479742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7956550" y="486886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5867400" y="3573463"/>
            <a:ext cx="13684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235825" y="3573463"/>
            <a:ext cx="10810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6732588" y="55895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7451725" y="56610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6659563" y="55895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6588125" y="49418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6659563" y="49418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6588125" y="53736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6948488" y="49418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7235825" y="5013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7308850" y="50133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7667625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7380288" y="54451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272088" y="65088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Stradina privata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8748713" y="2230438"/>
            <a:ext cx="45878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stradina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2555875" y="6308725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latin typeface="+mn-lt"/>
                <a:ea typeface="+mn-ea"/>
                <a:cs typeface="Arial" charset="0"/>
              </a:rPr>
              <a:t>Strada pubblica</a:t>
            </a: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1187450" y="0"/>
            <a:ext cx="71438" cy="6921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H="1" flipV="1">
            <a:off x="1331913" y="404813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Arial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958975" y="10001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>
                <a:solidFill>
                  <a:srgbClr val="CC3300"/>
                </a:solidFill>
                <a:latin typeface="+mn-lt"/>
                <a:ea typeface="+mn-ea"/>
                <a:cs typeface="Arial" charset="0"/>
              </a:rPr>
              <a:t>recinzione</a:t>
            </a:r>
          </a:p>
        </p:txBody>
      </p:sp>
    </p:spTree>
    <p:extLst>
      <p:ext uri="{BB962C8B-B14F-4D97-AF65-F5344CB8AC3E}">
        <p14:creationId xmlns:p14="http://schemas.microsoft.com/office/powerpoint/2010/main" val="27931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1479" y="264329"/>
            <a:ext cx="8645870" cy="3452301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LITIGOTIATION</a:t>
            </a:r>
          </a:p>
        </p:txBody>
      </p:sp>
      <p:sp>
        <p:nvSpPr>
          <p:cNvPr id="3074" name="CasellaDiTesto 4"/>
          <p:cNvSpPr txBox="1">
            <a:spLocks noChangeArrowheads="1"/>
          </p:cNvSpPr>
          <p:nvPr/>
        </p:nvSpPr>
        <p:spPr bwMode="auto">
          <a:xfrm>
            <a:off x="23813" y="3716338"/>
            <a:ext cx="87741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it-IT" sz="2800"/>
              <a:t>LA PARTE CHE E’ MENO DISPONIBILE A RICORRERE AL GIUDIZIO</a:t>
            </a:r>
          </a:p>
          <a:p>
            <a:pPr algn="ctr"/>
            <a:r>
              <a:rPr lang="it-IT" sz="2800"/>
              <a:t> E’ LA PARTE CHE HA MENO POTERE NEGOZIALE</a:t>
            </a:r>
          </a:p>
        </p:txBody>
      </p:sp>
      <p:sp>
        <p:nvSpPr>
          <p:cNvPr id="3075" name="CasellaDiTesto 5"/>
          <p:cNvSpPr txBox="1">
            <a:spLocks noChangeArrowheads="1"/>
          </p:cNvSpPr>
          <p:nvPr/>
        </p:nvSpPr>
        <p:spPr bwMode="auto">
          <a:xfrm>
            <a:off x="1749425" y="2436813"/>
            <a:ext cx="5703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it-IT" sz="3200"/>
              <a:t>DIRITTO SOGGETTIVO = POTERE?</a:t>
            </a:r>
          </a:p>
        </p:txBody>
      </p:sp>
    </p:spTree>
    <p:extLst>
      <p:ext uri="{BB962C8B-B14F-4D97-AF65-F5344CB8AC3E}">
        <p14:creationId xmlns:p14="http://schemas.microsoft.com/office/powerpoint/2010/main" val="260812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Emozione</a:t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>(ciò che definisce i problemi e stabilisce le priorità)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f</a:t>
            </a:r>
            <a:r>
              <a:rPr lang="it-IT" dirty="0" smtClean="0"/>
              <a:t>unzione propulsiva e propositiva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f</a:t>
            </a:r>
            <a:r>
              <a:rPr lang="it-IT" dirty="0" smtClean="0"/>
              <a:t>unzione di assistenza alla negoziazione (aiuto o ostacolo)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f</a:t>
            </a:r>
            <a:r>
              <a:rPr lang="it-IT" dirty="0" smtClean="0"/>
              <a:t>unzione informativa (strategica)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f</a:t>
            </a:r>
            <a:r>
              <a:rPr lang="it-IT" dirty="0" smtClean="0"/>
              <a:t>unzione di assistenza alla decisione (ciò che voglio e ciò che sarebbe meglio)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206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flipH="1" flipV="1">
            <a:off x="2268538" y="1484313"/>
            <a:ext cx="71437" cy="36734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339975" y="5157788"/>
            <a:ext cx="43926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2339975" y="2060575"/>
            <a:ext cx="3311525" cy="309721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276" name="CasellaDiTesto 9"/>
          <p:cNvSpPr txBox="1">
            <a:spLocks noChangeArrowheads="1"/>
          </p:cNvSpPr>
          <p:nvPr/>
        </p:nvSpPr>
        <p:spPr bwMode="auto">
          <a:xfrm>
            <a:off x="3276600" y="5516563"/>
            <a:ext cx="149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B050"/>
                </a:solidFill>
                <a:ea typeface="ＭＳ Ｐゴシック"/>
                <a:cs typeface="ＭＳ Ｐゴシック"/>
              </a:rPr>
              <a:t>RELAZIONE</a:t>
            </a:r>
          </a:p>
        </p:txBody>
      </p:sp>
      <p:sp>
        <p:nvSpPr>
          <p:cNvPr id="54277" name="CasellaDiTesto 10"/>
          <p:cNvSpPr txBox="1">
            <a:spLocks noChangeArrowheads="1"/>
          </p:cNvSpPr>
          <p:nvPr/>
        </p:nvSpPr>
        <p:spPr bwMode="auto">
          <a:xfrm rot="16200000" flipH="1">
            <a:off x="382588" y="3192463"/>
            <a:ext cx="2984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ea typeface="ＭＳ Ｐゴシック"/>
                <a:cs typeface="ＭＳ Ｐゴシック"/>
              </a:rPr>
              <a:t>BISOGNI - INTERESSI</a:t>
            </a:r>
          </a:p>
        </p:txBody>
      </p:sp>
      <p:sp>
        <p:nvSpPr>
          <p:cNvPr id="12" name="Arco 11"/>
          <p:cNvSpPr/>
          <p:nvPr/>
        </p:nvSpPr>
        <p:spPr>
          <a:xfrm>
            <a:off x="836613" y="1125538"/>
            <a:ext cx="5903912" cy="6264275"/>
          </a:xfrm>
          <a:prstGeom prst="arc">
            <a:avLst>
              <a:gd name="adj1" fmla="val 14907229"/>
              <a:gd name="adj2" fmla="val 506062"/>
            </a:avLst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433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4694" y="126607"/>
            <a:ext cx="4546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NEGOZIAZIONE DISTRIBUTIVA</a:t>
            </a:r>
            <a:endParaRPr lang="it-IT" sz="2800" dirty="0"/>
          </a:p>
        </p:txBody>
      </p:sp>
      <p:cxnSp>
        <p:nvCxnSpPr>
          <p:cNvPr id="6" name="Connettore 1 5"/>
          <p:cNvCxnSpPr/>
          <p:nvPr/>
        </p:nvCxnSpPr>
        <p:spPr>
          <a:xfrm flipH="1">
            <a:off x="619039" y="649827"/>
            <a:ext cx="11652" cy="584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44694" y="1330385"/>
            <a:ext cx="3346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NEGOZIARE PER VINCERE</a:t>
            </a:r>
            <a:endParaRPr lang="it-IT" sz="2400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723672" y="1561218"/>
            <a:ext cx="7107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653189" y="764737"/>
            <a:ext cx="41526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IL MASSIMO VANTAGGIO</a:t>
            </a:r>
          </a:p>
          <a:p>
            <a:r>
              <a:rPr lang="it-IT" sz="2400" dirty="0" smtClean="0"/>
              <a:t>TERMINI E TEMPI MIGLIORI</a:t>
            </a:r>
          </a:p>
          <a:p>
            <a:r>
              <a:rPr lang="it-IT" sz="2400" dirty="0" smtClean="0"/>
              <a:t>GARANZIE</a:t>
            </a:r>
          </a:p>
          <a:p>
            <a:r>
              <a:rPr lang="it-IT" sz="2400" dirty="0" smtClean="0"/>
              <a:t>RIMEDI SE QUALCOSA VA MALE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3862" y="3101598"/>
            <a:ext cx="8973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NON NEGOZIARE</a:t>
            </a:r>
          </a:p>
          <a:p>
            <a:r>
              <a:rPr lang="it-IT" sz="2000" dirty="0" smtClean="0"/>
              <a:t>NON NEGOZIARE CON TE STESSO</a:t>
            </a:r>
          </a:p>
          <a:p>
            <a:r>
              <a:rPr lang="it-IT" sz="2000" dirty="0" smtClean="0"/>
              <a:t>NON ACCETTARE LA PRIMA OFFERTA</a:t>
            </a:r>
          </a:p>
          <a:p>
            <a:r>
              <a:rPr lang="it-IT" sz="2000" dirty="0" smtClean="0"/>
              <a:t>NON FARE LA PRIMA OFFERTA</a:t>
            </a:r>
          </a:p>
          <a:p>
            <a:r>
              <a:rPr lang="it-IT" sz="2000" dirty="0" smtClean="0"/>
              <a:t>ASCOLTA MOLTO E PARLA MENO</a:t>
            </a:r>
          </a:p>
          <a:p>
            <a:r>
              <a:rPr lang="it-IT" sz="2000" dirty="0" smtClean="0"/>
              <a:t>NON FARE CONCESSIONI</a:t>
            </a:r>
          </a:p>
          <a:p>
            <a:r>
              <a:rPr lang="it-IT" sz="2000" dirty="0" smtClean="0"/>
              <a:t>TECNICA DEL SALAME, DELLE SCADENZE, FINTI OBIETTIVI, ARGOMENTAZIONE, </a:t>
            </a:r>
          </a:p>
          <a:p>
            <a:r>
              <a:rPr lang="it-IT" sz="2000" dirty="0" smtClean="0"/>
              <a:t>EMOTIONAL LABOR</a:t>
            </a:r>
          </a:p>
          <a:p>
            <a:r>
              <a:rPr lang="it-IT" sz="2000" dirty="0" smtClean="0"/>
              <a:t>EVITARE IL RIMPIANTO</a:t>
            </a:r>
          </a:p>
          <a:p>
            <a:r>
              <a:rPr lang="it-IT" sz="2000" dirty="0" smtClean="0"/>
              <a:t>EVITARE ACCORDO TROPPO VELOCE</a:t>
            </a:r>
          </a:p>
          <a:p>
            <a:r>
              <a:rPr lang="it-IT" sz="2000" dirty="0" smtClean="0"/>
              <a:t>NON SVELARE LA BOTTOM-LINE</a:t>
            </a:r>
          </a:p>
          <a:p>
            <a:r>
              <a:rPr lang="it-IT" sz="2000" dirty="0" smtClean="0"/>
              <a:t>ANCORAGGIO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608864" y="1792050"/>
            <a:ext cx="0" cy="388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72828" y="2244982"/>
            <a:ext cx="3129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GIOCO A SOMMA ZERO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TORTA FISSA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0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0" y="165247"/>
            <a:ext cx="2387600" cy="2286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090930" y="2588038"/>
            <a:ext cx="27885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COLPIRE BASSO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6115" y="3031359"/>
            <a:ext cx="897788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INGANNARE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CONTINUI RILANCI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MINACCIARE E PORRE ULTIMATUM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GIOCARE SU DUE TAVOLI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UTILIZZARE GLI ATTORI FUORI SCENA</a:t>
            </a:r>
          </a:p>
          <a:p>
            <a:r>
              <a:rPr lang="it-IT" sz="2400" dirty="0">
                <a:solidFill>
                  <a:srgbClr val="FF0000"/>
                </a:solidFill>
              </a:rPr>
              <a:t>ATTACCHI ALLA COMUNICAZIONE</a:t>
            </a:r>
          </a:p>
          <a:p>
            <a:pPr defTabSz="914400">
              <a:defRPr/>
            </a:pPr>
            <a:r>
              <a:rPr lang="it-IT" sz="2400" dirty="0">
                <a:solidFill>
                  <a:srgbClr val="FF0000"/>
                </a:solidFill>
              </a:rPr>
              <a:t>ATTACCHI AL SE</a:t>
            </a:r>
            <a:r>
              <a:rPr lang="ja-JP" altLang="it-IT" sz="2400" dirty="0">
                <a:solidFill>
                  <a:srgbClr val="FF0000"/>
                </a:solidFill>
              </a:rPr>
              <a:t>’</a:t>
            </a:r>
            <a:r>
              <a:rPr lang="it-IT" sz="2400" dirty="0">
                <a:solidFill>
                  <a:srgbClr val="FF0000"/>
                </a:solidFill>
              </a:rPr>
              <a:t> PRIVATO DELL</a:t>
            </a:r>
            <a:r>
              <a:rPr lang="ja-JP" altLang="it-IT" sz="2400" dirty="0">
                <a:solidFill>
                  <a:srgbClr val="FF0000"/>
                </a:solidFill>
              </a:rPr>
              <a:t>’</a:t>
            </a:r>
            <a:r>
              <a:rPr lang="it-IT" sz="2400" dirty="0">
                <a:solidFill>
                  <a:srgbClr val="FF0000"/>
                </a:solidFill>
              </a:rPr>
              <a:t>ALTRO</a:t>
            </a:r>
          </a:p>
          <a:p>
            <a:pPr defTabSz="914400">
              <a:defRPr/>
            </a:pPr>
            <a:r>
              <a:rPr lang="it-IT" sz="2400" dirty="0">
                <a:solidFill>
                  <a:srgbClr val="FF0000"/>
                </a:solidFill>
              </a:rPr>
              <a:t>ATTRIBUZIONI CAUSALI</a:t>
            </a:r>
          </a:p>
          <a:p>
            <a:pPr defTabSz="914400">
              <a:defRPr/>
            </a:pPr>
            <a:r>
              <a:rPr lang="it-IT" sz="2400" dirty="0">
                <a:solidFill>
                  <a:srgbClr val="FF0000"/>
                </a:solidFill>
              </a:rPr>
              <a:t>ATTRIBUZIONI DI SIGNIFICATO</a:t>
            </a:r>
          </a:p>
          <a:p>
            <a:endParaRPr lang="it-IT" sz="2800" dirty="0" smtClean="0">
              <a:solidFill>
                <a:srgbClr val="FF0000"/>
              </a:solidFill>
            </a:endParaRPr>
          </a:p>
          <a:p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1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12700"/>
            <a:ext cx="18923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15900"/>
            <a:ext cx="22606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asellaDiTesto 6"/>
          <p:cNvSpPr txBox="1">
            <a:spLocks noChangeArrowheads="1"/>
          </p:cNvSpPr>
          <p:nvPr/>
        </p:nvSpPr>
        <p:spPr bwMode="auto">
          <a:xfrm>
            <a:off x="298450" y="2319338"/>
            <a:ext cx="35956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Dieci anni fa, quando ho costruito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la mia casa non mi hai detto niente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Perché ora?</a:t>
            </a:r>
          </a:p>
        </p:txBody>
      </p:sp>
      <p:sp>
        <p:nvSpPr>
          <p:cNvPr id="15364" name="CasellaDiTesto 7"/>
          <p:cNvSpPr txBox="1">
            <a:spLocks noChangeArrowheads="1"/>
          </p:cNvSpPr>
          <p:nvPr/>
        </p:nvSpPr>
        <p:spPr bwMode="auto">
          <a:xfrm>
            <a:off x="5459413" y="2309813"/>
            <a:ext cx="3394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solidFill>
                  <a:srgbClr val="FF0000"/>
                </a:solidFill>
                <a:latin typeface="Cambria" charset="0"/>
                <a:ea typeface="MS PGothic" charset="0"/>
                <a:cs typeface="MS PGothic" charset="0"/>
              </a:rPr>
              <a:t>Non è vero, io ti avevo avvertita..</a:t>
            </a:r>
          </a:p>
          <a:p>
            <a:pPr algn="just" eaLnBrk="1" hangingPunct="1"/>
            <a:r>
              <a:rPr lang="it-IT" sz="1800" i="1">
                <a:solidFill>
                  <a:srgbClr val="FF0000"/>
                </a:solidFill>
                <a:latin typeface="Cambria" charset="0"/>
                <a:ea typeface="MS PGothic" charset="0"/>
                <a:cs typeface="MS PGothic" charset="0"/>
              </a:rPr>
              <a:t>e poi ora mi serve  per l’orto</a:t>
            </a:r>
          </a:p>
        </p:txBody>
      </p:sp>
      <p:sp>
        <p:nvSpPr>
          <p:cNvPr id="15365" name="CasellaDiTesto 8"/>
          <p:cNvSpPr txBox="1">
            <a:spLocks noChangeArrowheads="1"/>
          </p:cNvSpPr>
          <p:nvPr/>
        </p:nvSpPr>
        <p:spPr bwMode="auto">
          <a:xfrm>
            <a:off x="298450" y="3897313"/>
            <a:ext cx="4702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Ma che orto, che non esiste !! Lo sai benissimo 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che quella stradina è impraticabile..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da sempre .. Ci sono anche dei gradini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Papà non la utilizzava più da tempo e nessun 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altro..</a:t>
            </a:r>
          </a:p>
        </p:txBody>
      </p:sp>
      <p:sp>
        <p:nvSpPr>
          <p:cNvPr id="15366" name="CasellaDiTesto 9"/>
          <p:cNvSpPr txBox="1">
            <a:spLocks noChangeArrowheads="1"/>
          </p:cNvSpPr>
          <p:nvPr/>
        </p:nvSpPr>
        <p:spPr bwMode="auto">
          <a:xfrm>
            <a:off x="5513388" y="3916363"/>
            <a:ext cx="333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1">
                <a:solidFill>
                  <a:srgbClr val="FF0000"/>
                </a:solidFill>
                <a:latin typeface="Cambria" charset="0"/>
                <a:ea typeface="MS PGothic" charset="0"/>
                <a:cs typeface="MS PGothic" charset="0"/>
              </a:rPr>
              <a:t>La strada è ancora praticabile.. </a:t>
            </a:r>
          </a:p>
          <a:p>
            <a:pPr eaLnBrk="1" hangingPunct="1"/>
            <a:r>
              <a:rPr lang="it-IT" sz="1800" i="1">
                <a:solidFill>
                  <a:srgbClr val="FF0000"/>
                </a:solidFill>
                <a:latin typeface="Cambria" charset="0"/>
                <a:ea typeface="MS PGothic" charset="0"/>
                <a:cs typeface="MS PGothic" charset="0"/>
              </a:rPr>
              <a:t>basta solo ripulirla  e papà la ha </a:t>
            </a:r>
          </a:p>
          <a:p>
            <a:pPr eaLnBrk="1" hangingPunct="1"/>
            <a:r>
              <a:rPr lang="it-IT" sz="1800" i="1">
                <a:solidFill>
                  <a:srgbClr val="FF0000"/>
                </a:solidFill>
                <a:latin typeface="Cambria" charset="0"/>
                <a:ea typeface="MS PGothic" charset="0"/>
                <a:cs typeface="MS PGothic" charset="0"/>
              </a:rPr>
              <a:t>utilizzata, fino a quando tu hai</a:t>
            </a:r>
          </a:p>
          <a:p>
            <a:pPr eaLnBrk="1" hangingPunct="1"/>
            <a:r>
              <a:rPr lang="it-IT" sz="1800" i="1">
                <a:solidFill>
                  <a:srgbClr val="FF0000"/>
                </a:solidFill>
                <a:latin typeface="Cambria" charset="0"/>
                <a:ea typeface="MS PGothic" charset="0"/>
                <a:cs typeface="MS PGothic" charset="0"/>
              </a:rPr>
              <a:t>chiuso la recinzione</a:t>
            </a:r>
          </a:p>
        </p:txBody>
      </p:sp>
      <p:sp>
        <p:nvSpPr>
          <p:cNvPr id="15367" name="CasellaDiTesto 10"/>
          <p:cNvSpPr txBox="1">
            <a:spLocks noChangeArrowheads="1"/>
          </p:cNvSpPr>
          <p:nvPr/>
        </p:nvSpPr>
        <p:spPr bwMode="auto">
          <a:xfrm>
            <a:off x="298450" y="5868988"/>
            <a:ext cx="4376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Il tuo è solo un dispetto, così come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quella fossa che hai fatto al confine di</a:t>
            </a:r>
          </a:p>
          <a:p>
            <a:pPr algn="just" eaLnBrk="1" hangingPunct="1"/>
            <a:r>
              <a:rPr lang="it-IT" sz="1800" i="1">
                <a:latin typeface="Cambria" charset="0"/>
                <a:ea typeface="MS PGothic" charset="0"/>
                <a:cs typeface="MS PGothic" charset="0"/>
              </a:rPr>
              <a:t>proprietà per danneggiarmi..</a:t>
            </a:r>
          </a:p>
        </p:txBody>
      </p:sp>
      <p:sp>
        <p:nvSpPr>
          <p:cNvPr id="15368" name="CasellaDiTesto 11"/>
          <p:cNvSpPr txBox="1">
            <a:spLocks noChangeArrowheads="1"/>
          </p:cNvSpPr>
          <p:nvPr/>
        </p:nvSpPr>
        <p:spPr bwMode="auto">
          <a:xfrm>
            <a:off x="5591175" y="5868988"/>
            <a:ext cx="3238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Il dispetto lo hai fatto tu a me</a:t>
            </a:r>
          </a:p>
          <a:p>
            <a:pPr algn="just"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chiudendo la strada.</a:t>
            </a:r>
          </a:p>
          <a:p>
            <a:pPr algn="just"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Non sono disposto ad accettarlo</a:t>
            </a:r>
          </a:p>
        </p:txBody>
      </p:sp>
    </p:spTree>
    <p:extLst>
      <p:ext uri="{BB962C8B-B14F-4D97-AF65-F5344CB8AC3E}">
        <p14:creationId xmlns:p14="http://schemas.microsoft.com/office/powerpoint/2010/main" val="54907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12700"/>
            <a:ext cx="18923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CasellaDiTesto 4"/>
          <p:cNvSpPr txBox="1">
            <a:spLocks noChangeArrowheads="1"/>
          </p:cNvSpPr>
          <p:nvPr/>
        </p:nvSpPr>
        <p:spPr bwMode="auto">
          <a:xfrm>
            <a:off x="144463" y="1268413"/>
            <a:ext cx="3160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Per cosa le è utile quel terreno?</a:t>
            </a:r>
          </a:p>
          <a:p>
            <a:pPr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Cosa pensa di farne in futuro?</a:t>
            </a:r>
          </a:p>
        </p:txBody>
      </p:sp>
      <p:sp>
        <p:nvSpPr>
          <p:cNvPr id="16387" name="CasellaDiTesto 5"/>
          <p:cNvSpPr txBox="1">
            <a:spLocks noChangeArrowheads="1"/>
          </p:cNvSpPr>
          <p:nvPr/>
        </p:nvSpPr>
        <p:spPr bwMode="auto">
          <a:xfrm>
            <a:off x="4705350" y="2540000"/>
            <a:ext cx="427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Il terreno non mi serve e non è edificabile, al contrario di quello regalato a mia sorella. Il patto era che in cambio io avrei avuto da mio padre dopo.. la nostra casa di Bormio </a:t>
            </a:r>
          </a:p>
        </p:txBody>
      </p:sp>
      <p:sp>
        <p:nvSpPr>
          <p:cNvPr id="16388" name="CasellaDiTesto 6"/>
          <p:cNvSpPr txBox="1">
            <a:spLocks noChangeArrowheads="1"/>
          </p:cNvSpPr>
          <p:nvPr/>
        </p:nvSpPr>
        <p:spPr bwMode="auto">
          <a:xfrm>
            <a:off x="144463" y="3395663"/>
            <a:ext cx="181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Cosa è successo?</a:t>
            </a:r>
          </a:p>
        </p:txBody>
      </p:sp>
      <p:sp>
        <p:nvSpPr>
          <p:cNvPr id="16389" name="CasellaDiTesto 7"/>
          <p:cNvSpPr txBox="1">
            <a:spLocks noChangeArrowheads="1"/>
          </p:cNvSpPr>
          <p:nvPr/>
        </p:nvSpPr>
        <p:spPr bwMode="auto">
          <a:xfrm>
            <a:off x="4705350" y="4233863"/>
            <a:ext cx="4492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Mia sorella e mio cognato hanno fatto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cambiare testamento a papà.. ora la casa di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Bormio va a loro e a me papà lascia il suo 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appartamentino in Varese.. C’è una differenza 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di valore di 200.000 euro!!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È un ‘ingiustizia per colpa di mia sorella, io.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questa, gliela faccio pagare.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Inizi a ridarmi la strada!!</a:t>
            </a:r>
          </a:p>
        </p:txBody>
      </p:sp>
    </p:spTree>
    <p:extLst>
      <p:ext uri="{BB962C8B-B14F-4D97-AF65-F5344CB8AC3E}">
        <p14:creationId xmlns:p14="http://schemas.microsoft.com/office/powerpoint/2010/main" val="42198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15900"/>
            <a:ext cx="2233612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CasellaDiTesto 4"/>
          <p:cNvSpPr txBox="1">
            <a:spLocks noChangeArrowheads="1"/>
          </p:cNvSpPr>
          <p:nvPr/>
        </p:nvSpPr>
        <p:spPr bwMode="auto">
          <a:xfrm>
            <a:off x="3386138" y="317500"/>
            <a:ext cx="426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Cosa significa quel terreno per suo fratello?</a:t>
            </a:r>
          </a:p>
        </p:txBody>
      </p:sp>
      <p:sp>
        <p:nvSpPr>
          <p:cNvPr id="17411" name="CasellaDiTesto 5"/>
          <p:cNvSpPr txBox="1">
            <a:spLocks noChangeArrowheads="1"/>
          </p:cNvSpPr>
          <p:nvPr/>
        </p:nvSpPr>
        <p:spPr bwMode="auto">
          <a:xfrm>
            <a:off x="176213" y="2011363"/>
            <a:ext cx="4403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1">
                <a:ea typeface="MS PGothic" charset="0"/>
                <a:cs typeface="MS PGothic" charset="0"/>
              </a:rPr>
              <a:t>Il terreno non è edificabile e non se ne fa nulla!</a:t>
            </a:r>
          </a:p>
          <a:p>
            <a:pPr eaLnBrk="1" hangingPunct="1"/>
            <a:endParaRPr lang="it-IT" sz="1800" i="1">
              <a:ea typeface="MS PGothic" charset="0"/>
              <a:cs typeface="MS PGothic" charset="0"/>
            </a:endParaRPr>
          </a:p>
          <a:p>
            <a:pPr eaLnBrk="1" hangingPunct="1"/>
            <a:endParaRPr lang="it-IT" sz="1800">
              <a:ea typeface="MS PGothic" charset="0"/>
              <a:cs typeface="MS PGothic" charset="0"/>
            </a:endParaRPr>
          </a:p>
        </p:txBody>
      </p:sp>
      <p:sp>
        <p:nvSpPr>
          <p:cNvPr id="17412" name="CasellaDiTesto 6"/>
          <p:cNvSpPr txBox="1">
            <a:spLocks noChangeArrowheads="1"/>
          </p:cNvSpPr>
          <p:nvPr/>
        </p:nvSpPr>
        <p:spPr bwMode="auto">
          <a:xfrm>
            <a:off x="4705350" y="2232025"/>
            <a:ext cx="4438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1">
                <a:solidFill>
                  <a:srgbClr val="FF0000"/>
                </a:solidFill>
                <a:ea typeface="MS PGothic" charset="0"/>
                <a:cs typeface="MS PGothic" charset="0"/>
              </a:rPr>
              <a:t>Cosa pensa che allora lui  vorrebbe ottenere?</a:t>
            </a:r>
          </a:p>
          <a:p>
            <a:pPr eaLnBrk="1" hangingPunct="1"/>
            <a:endParaRPr lang="it-IT" sz="1800">
              <a:ea typeface="MS PGothic" charset="0"/>
              <a:cs typeface="MS PGothic" charset="0"/>
            </a:endParaRPr>
          </a:p>
        </p:txBody>
      </p:sp>
      <p:sp>
        <p:nvSpPr>
          <p:cNvPr id="17413" name="CasellaDiTesto 7"/>
          <p:cNvSpPr txBox="1">
            <a:spLocks noChangeArrowheads="1"/>
          </p:cNvSpPr>
          <p:nvPr/>
        </p:nvSpPr>
        <p:spPr bwMode="auto">
          <a:xfrm>
            <a:off x="230188" y="3338513"/>
            <a:ext cx="48831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Credo che lui si voglia vendicare perché papà 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ha cambiato testamento ed ora ha riservato a me 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la casa di Bormio ed a lui il suo appartamento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in Varese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Ma lui non si occupa di papà.. che gliene frega!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E sono io ora che lo deve assistere tutti i giorni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pranzo e cena, notte e giorno, malattia e noia.. 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che fatica e mio marito non capisce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si occupa del giardino lui.. 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e mio fratello non mi aiuta in nulla</a:t>
            </a:r>
          </a:p>
          <a:p>
            <a:pPr algn="just" eaLnBrk="1" hangingPunct="1"/>
            <a:r>
              <a:rPr lang="it-IT" sz="1800" i="1">
                <a:ea typeface="MS PGothic" charset="0"/>
                <a:cs typeface="MS PGothic" charset="0"/>
              </a:rPr>
              <a:t>mi fa i dispetti, cosa debbo fare..</a:t>
            </a:r>
          </a:p>
        </p:txBody>
      </p:sp>
    </p:spTree>
    <p:extLst>
      <p:ext uri="{BB962C8B-B14F-4D97-AF65-F5344CB8AC3E}">
        <p14:creationId xmlns:p14="http://schemas.microsoft.com/office/powerpoint/2010/main" val="90368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9392"/>
            <a:ext cx="9144000" cy="6758608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COMPORTAMENTI</a:t>
            </a:r>
          </a:p>
          <a:p>
            <a:pPr marL="0" indent="0" algn="ctr">
              <a:buNone/>
            </a:pPr>
            <a:r>
              <a:rPr lang="it-IT" dirty="0" smtClean="0"/>
              <a:t>TEORIE DESCRITTIVE/ PRESCRITTIVE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INFORMAZIONE</a:t>
            </a:r>
          </a:p>
          <a:p>
            <a:pPr marL="0" indent="0">
              <a:buNone/>
            </a:pPr>
            <a:r>
              <a:rPr lang="it-IT" dirty="0" smtClean="0"/>
              <a:t>    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DECISIONE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							EMOZIONE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							                     RELAZIONE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068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51798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INFORMAZIONE PERCEZIONE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95130"/>
            <a:ext cx="9144000" cy="6062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600" dirty="0" smtClean="0"/>
              <a:t>COSTRUZIONI MENTALI</a:t>
            </a:r>
          </a:p>
          <a:p>
            <a:pPr marL="0" indent="0">
              <a:buNone/>
            </a:pPr>
            <a:r>
              <a:rPr lang="it-IT" sz="2600" dirty="0"/>
              <a:t>PERCEZIONE SELETTIVA/ABUSO INFORMAZIONI -RICERCA DELLA CONFERMA (DISSONANZA COGNITIVA)</a:t>
            </a:r>
          </a:p>
          <a:p>
            <a:pPr marL="0" indent="0">
              <a:buNone/>
            </a:pPr>
            <a:r>
              <a:rPr lang="it-IT" sz="2600" dirty="0" smtClean="0"/>
              <a:t>ANCORAGGIO </a:t>
            </a:r>
            <a:r>
              <a:rPr lang="it-IT" sz="2600" dirty="0"/>
              <a:t>SU INFORMAZIONI IRRILEVANTI O </a:t>
            </a:r>
            <a:r>
              <a:rPr lang="it-IT" sz="2600" dirty="0" smtClean="0"/>
              <a:t>INESATTE</a:t>
            </a:r>
          </a:p>
          <a:p>
            <a:pPr marL="0" indent="0">
              <a:buNone/>
            </a:pPr>
            <a:r>
              <a:rPr lang="it-IT" sz="2600" dirty="0"/>
              <a:t>UTILIZZO PRIORITARIO DELLE INFORMAZIONI IMMEDIATAMENTE DISPONIBILI </a:t>
            </a:r>
          </a:p>
          <a:p>
            <a:pPr marL="0" indent="0">
              <a:buNone/>
            </a:pPr>
            <a:r>
              <a:rPr lang="it-IT" sz="2600" dirty="0" smtClean="0"/>
              <a:t>EFFETTO PLACEBO </a:t>
            </a:r>
            <a:endParaRPr lang="it-IT" sz="2600" dirty="0"/>
          </a:p>
          <a:p>
            <a:pPr marL="0" indent="0">
              <a:buNone/>
            </a:pPr>
            <a:r>
              <a:rPr lang="it-IT" sz="2600" dirty="0" smtClean="0"/>
              <a:t>EFFETTO CARROZZONE</a:t>
            </a:r>
          </a:p>
          <a:p>
            <a:pPr marL="0" indent="0">
              <a:buNone/>
            </a:pPr>
            <a:r>
              <a:rPr lang="it-IT" sz="2600" dirty="0" smtClean="0"/>
              <a:t>EFFETTO STRUZZO</a:t>
            </a:r>
          </a:p>
          <a:p>
            <a:pPr marL="0" indent="0">
              <a:buNone/>
            </a:pPr>
            <a:r>
              <a:rPr lang="it-IT" sz="2600" dirty="0" smtClean="0"/>
              <a:t>EFFETTO RECENZA </a:t>
            </a:r>
          </a:p>
          <a:p>
            <a:pPr marL="0" indent="0">
              <a:buNone/>
            </a:pPr>
            <a:r>
              <a:rPr lang="it-IT" sz="2600" dirty="0" smtClean="0"/>
              <a:t>PRINCIPIO DI CERTEZZA</a:t>
            </a:r>
          </a:p>
          <a:p>
            <a:pPr marL="0" indent="0">
              <a:buNone/>
            </a:pPr>
            <a:r>
              <a:rPr lang="it-IT" sz="2600" dirty="0"/>
              <a:t>SOTTOVALUTARE LE INFORMAZIONI CHE POSSONO ESSERE OTTENUTE DALLA PROSPETTIVA COGNITIVA </a:t>
            </a:r>
            <a:r>
              <a:rPr lang="it-IT" sz="2600" dirty="0" smtClean="0"/>
              <a:t>DELL’ALTRO</a:t>
            </a:r>
          </a:p>
          <a:p>
            <a:pPr marL="0" indent="0">
              <a:buNone/>
            </a:pPr>
            <a:r>
              <a:rPr lang="it-IT" sz="2600" dirty="0" smtClean="0"/>
              <a:t>ATTRIBUZIONI CAUSALI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4398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DECISIONE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510104" cy="376693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Si assume in relazione a ciò che si ritiene possa accadere - Non su ciò che accadrà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istemi di credenza</a:t>
            </a:r>
          </a:p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ivelli di aspirazione</a:t>
            </a:r>
          </a:p>
          <a:p>
            <a:pPr marL="0" indent="0">
              <a:buNone/>
            </a:pPr>
            <a:r>
              <a:rPr lang="it-IT" dirty="0" smtClean="0"/>
              <a:t>quadro culturale e normativo</a:t>
            </a:r>
          </a:p>
        </p:txBody>
      </p:sp>
      <p:sp>
        <p:nvSpPr>
          <p:cNvPr id="4" name="Parentesi graffa chiusa 3"/>
          <p:cNvSpPr/>
          <p:nvPr/>
        </p:nvSpPr>
        <p:spPr>
          <a:xfrm>
            <a:off x="5589259" y="3485319"/>
            <a:ext cx="155448" cy="1393688"/>
          </a:xfrm>
          <a:prstGeom prst="righ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590268" y="3853446"/>
            <a:ext cx="22088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</a:t>
            </a:r>
            <a:r>
              <a:rPr lang="it-IT" sz="2800" dirty="0" smtClean="0"/>
              <a:t>gente</a:t>
            </a:r>
          </a:p>
          <a:p>
            <a:r>
              <a:rPr lang="it-IT" sz="2800" dirty="0"/>
              <a:t>b</a:t>
            </a:r>
            <a:r>
              <a:rPr lang="it-IT" sz="2800" dirty="0" smtClean="0"/>
              <a:t>uone ragioni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05565" y="5775740"/>
            <a:ext cx="242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c</a:t>
            </a:r>
            <a:r>
              <a:rPr lang="it-IT" sz="2400" dirty="0" smtClean="0"/>
              <a:t>apacità cognitive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345043" y="5775740"/>
            <a:ext cx="1381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ambiente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8497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305" y="971827"/>
            <a:ext cx="9144000" cy="67586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sz="2400" dirty="0" smtClean="0"/>
              <a:t>PROPENSIONE AL RISCHIO/ GRADO DI FIDUCIA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OVERCONFIDENCE O ILLUSIONE POSITIVA (</a:t>
            </a:r>
            <a:r>
              <a:rPr lang="it-IT" sz="2400" dirty="0" err="1" smtClean="0"/>
              <a:t>wishful</a:t>
            </a:r>
            <a:r>
              <a:rPr lang="it-IT" sz="2400" dirty="0" smtClean="0"/>
              <a:t> </a:t>
            </a:r>
            <a:r>
              <a:rPr lang="it-IT" sz="2400" dirty="0" err="1" smtClean="0"/>
              <a:t>thinking</a:t>
            </a:r>
            <a:r>
              <a:rPr lang="it-IT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FIXED PIE - GIOCO A SOMMA ZERO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IMPEGNO COATTO A RECUPERARE LE PERDITE – ENDOWMENT EFFECT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SVALUTAZIONE REATTIVA/MALEDIZIONE DEL VINCITORE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ESAGERAZIONE DELLA DISTANZA – POLARIZZAZIONE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COSTRUTTI MENTALI PERSONALI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EGOCENTRISMO –SENTIMENTO PERSONALE DI GIUSTIZIA/PUNIZIONE</a:t>
            </a:r>
          </a:p>
          <a:p>
            <a:pPr marL="514350" indent="-514350">
              <a:buAutoNum type="arabicPeriod"/>
            </a:pPr>
            <a:r>
              <a:rPr lang="it-IT" sz="2400" dirty="0" smtClean="0"/>
              <a:t>AUTOIMPEDIMENTO – CONSEGUENZE NON INTENZIONALI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67652" y="32197"/>
            <a:ext cx="17836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DECISIONE</a:t>
            </a:r>
          </a:p>
          <a:p>
            <a:pPr algn="ctr"/>
            <a:r>
              <a:rPr lang="it-IT" sz="2800" i="1" dirty="0" smtClean="0">
                <a:solidFill>
                  <a:srgbClr val="FF0000"/>
                </a:solidFill>
              </a:rPr>
              <a:t>BIAS</a:t>
            </a:r>
            <a:endParaRPr lang="it-IT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7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CasellaDiTesto 4"/>
          <p:cNvSpPr txBox="1">
            <a:spLocks noChangeArrowheads="1"/>
          </p:cNvSpPr>
          <p:nvPr/>
        </p:nvSpPr>
        <p:spPr bwMode="auto">
          <a:xfrm>
            <a:off x="163513" y="80963"/>
            <a:ext cx="8843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it-IT" sz="2400" b="1">
                <a:latin typeface="Cambria" charset="0"/>
                <a:cs typeface="Cambria" charset="0"/>
              </a:rPr>
              <a:t>Bargaining in the Shadow of the Law: The Case of Divorce</a:t>
            </a:r>
            <a:r>
              <a:rPr lang="it-IT" sz="2400">
                <a:latin typeface="Cambria" charset="0"/>
                <a:cs typeface="Cambria" charset="0"/>
              </a:rPr>
              <a:t>.</a:t>
            </a:r>
          </a:p>
          <a:p>
            <a:pPr algn="just"/>
            <a:r>
              <a:rPr lang="it-IT" sz="2400">
                <a:latin typeface="Cambria" charset="0"/>
                <a:cs typeface="Cambria" charset="0"/>
              </a:rPr>
              <a:t>Lewis Kornhauser and Robert H. Mnookin</a:t>
            </a:r>
          </a:p>
          <a:p>
            <a:pPr algn="just"/>
            <a:r>
              <a:rPr lang="it-IT" sz="2400" i="1">
                <a:latin typeface="Cambria" charset="0"/>
                <a:cs typeface="Cambria" charset="0"/>
              </a:rPr>
              <a:t>Yale Law Journal</a:t>
            </a:r>
            <a:r>
              <a:rPr lang="it-IT" sz="2400">
                <a:latin typeface="Cambria" charset="0"/>
                <a:cs typeface="Cambria" charset="0"/>
              </a:rPr>
              <a:t>  1979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3937000"/>
            <a:ext cx="9307513" cy="2430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 5 fattori che influenzano gli esiti del negoziato: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!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t-IT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 preferenze delle parti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t-IT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del giudizio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2" name="CasellaDiTesto 6"/>
          <p:cNvSpPr txBox="1">
            <a:spLocks noChangeArrowheads="1"/>
          </p:cNvSpPr>
          <p:nvPr/>
        </p:nvSpPr>
        <p:spPr bwMode="auto">
          <a:xfrm>
            <a:off x="0" y="4560888"/>
            <a:ext cx="92154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it-IT" sz="2400"/>
              <a:t>1- Le preferenze delle parti</a:t>
            </a:r>
          </a:p>
          <a:p>
            <a:pPr algn="just"/>
            <a:r>
              <a:rPr lang="it-IT" sz="2400"/>
              <a:t>2- </a:t>
            </a:r>
            <a:r>
              <a:rPr lang="it-IT" sz="2400">
                <a:solidFill>
                  <a:srgbClr val="FF0000"/>
                </a:solidFill>
              </a:rPr>
              <a:t>Il prevedibile esito del giudizio</a:t>
            </a:r>
          </a:p>
          <a:p>
            <a:pPr algn="just"/>
            <a:r>
              <a:rPr lang="it-IT" sz="2400"/>
              <a:t>3</a:t>
            </a:r>
            <a:r>
              <a:rPr lang="it-IT" sz="2400">
                <a:solidFill>
                  <a:srgbClr val="FF0000"/>
                </a:solidFill>
              </a:rPr>
              <a:t>- Il grado di incertezza circa l’esito del contenzioso se portato avanti le corti</a:t>
            </a:r>
          </a:p>
          <a:p>
            <a:pPr algn="just"/>
            <a:r>
              <a:rPr lang="it-IT" sz="2400"/>
              <a:t>4- </a:t>
            </a:r>
            <a:r>
              <a:rPr lang="it-IT" sz="2400">
                <a:solidFill>
                  <a:srgbClr val="FF0000"/>
                </a:solidFill>
              </a:rPr>
              <a:t>i costi del giudizio e la capacità delle parti di sopportarli</a:t>
            </a:r>
          </a:p>
          <a:p>
            <a:pPr algn="just"/>
            <a:r>
              <a:rPr lang="it-IT" sz="2400"/>
              <a:t>5- strategia</a:t>
            </a:r>
          </a:p>
        </p:txBody>
      </p:sp>
    </p:spTree>
    <p:extLst>
      <p:ext uri="{BB962C8B-B14F-4D97-AF65-F5344CB8AC3E}">
        <p14:creationId xmlns:p14="http://schemas.microsoft.com/office/powerpoint/2010/main" val="97907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827</Words>
  <Application>Microsoft Macintosh PowerPoint</Application>
  <PresentationFormat>Presentazione su schermo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INFORMAZIONE PERCEZIONE</vt:lpstr>
      <vt:lpstr>DECISIONE</vt:lpstr>
      <vt:lpstr>Presentazione di PowerPoint</vt:lpstr>
      <vt:lpstr>Presentazione di PowerPoint</vt:lpstr>
      <vt:lpstr>Presentazione di PowerPoint</vt:lpstr>
      <vt:lpstr>Emozione (ciò che definisce i problemi e stabilisce le priorità)</vt:lpstr>
      <vt:lpstr>Presentazione di PowerPoint</vt:lpstr>
      <vt:lpstr>Presentazione di PowerPoint</vt:lpstr>
      <vt:lpstr>Presentazione di PowerPoint</vt:lpstr>
    </vt:vector>
  </TitlesOfParts>
  <Company>cesae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Cesare Bulgheroni</dc:creator>
  <cp:lastModifiedBy>Cesare Bulgheroni</cp:lastModifiedBy>
  <cp:revision>15</cp:revision>
  <dcterms:created xsi:type="dcterms:W3CDTF">2017-03-18T16:09:14Z</dcterms:created>
  <dcterms:modified xsi:type="dcterms:W3CDTF">2017-04-17T19:59:00Z</dcterms:modified>
</cp:coreProperties>
</file>