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93" r:id="rId3"/>
    <p:sldId id="362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05" r:id="rId20"/>
    <p:sldId id="406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19EA5-D4C3-43D1-BE6C-48A0A0EAA797}" type="datetimeFigureOut">
              <a:rPr lang="it-IT" smtClean="0"/>
              <a:t>23/11/2016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76164-923F-45A4-8990-77AE7AE3C1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36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92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661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9357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3243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721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1679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7571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995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6381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853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595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104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320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1823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586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F76164-923F-45A4-8990-77AE7AE3C163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071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FCCE5-80DA-4CA5-BD7D-910DF6306A81}" type="datetime1">
              <a:rPr lang="it-IT" smtClean="0"/>
              <a:t>23/11/2016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9670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888B-3983-402C-84AD-AA73F3CA2DAC}" type="datetime1">
              <a:rPr lang="it-IT" smtClean="0"/>
              <a:t>23/11/2016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1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40AA3-DB05-4BF3-8282-95DCEBEC98AE}" type="datetime1">
              <a:rPr lang="it-IT" smtClean="0"/>
              <a:t>23/11/2016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37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3F064-5F18-4BBF-B9A7-C861DCD6A268}" type="datetime1">
              <a:rPr lang="it-IT" smtClean="0"/>
              <a:t>23/11/2016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8232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10F4-79C0-428E-AF0B-01358A15B2DA}" type="datetime1">
              <a:rPr lang="it-IT" smtClean="0"/>
              <a:t>23/11/2016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63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76F91-6708-4534-B2FB-E1F6FDD91E7D}" type="datetime1">
              <a:rPr lang="it-IT" smtClean="0"/>
              <a:t>23/11/2016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4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3050C-8EDC-4FDC-8F62-F69B12F295B4}" type="datetime1">
              <a:rPr lang="it-IT" smtClean="0"/>
              <a:t>23/11/2016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4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61D1-3062-41FC-8FA2-5D224BA3997B}" type="datetime1">
              <a:rPr lang="it-IT" smtClean="0"/>
              <a:t>23/11/2016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36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E4BF-D6C8-407C-80BF-C8194DC76C69}" type="datetime1">
              <a:rPr lang="it-IT" smtClean="0"/>
              <a:t>23/11/2016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193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233D3-38A8-4865-8202-87032C0B0679}" type="datetime1">
              <a:rPr lang="it-IT" smtClean="0"/>
              <a:t>23/11/2016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8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E66C-213D-49C5-A4F2-FAE1A7FFF1A8}" type="datetime1">
              <a:rPr lang="it-IT" smtClean="0"/>
              <a:t>23/11/2016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93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95FEA-E08B-4BBE-81AC-B3AED2379932}" type="datetime1">
              <a:rPr lang="it-IT" smtClean="0"/>
              <a:t>23/11/2016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1B123-ECD0-4B58-8863-A186CF5279B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6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Management </a:t>
            </a:r>
            <a:r>
              <a:rPr lang="it-IT" b="1" dirty="0" err="1" smtClean="0">
                <a:solidFill>
                  <a:srgbClr val="FF0000"/>
                </a:solidFill>
              </a:rPr>
              <a:t>Principles</a:t>
            </a:r>
            <a:r>
              <a:rPr lang="it-IT" b="1" dirty="0" smtClean="0">
                <a:solidFill>
                  <a:srgbClr val="FF0000"/>
                </a:solidFill>
              </a:rPr>
              <a:t> and Human </a:t>
            </a:r>
            <a:r>
              <a:rPr lang="it-IT" b="1" dirty="0" err="1" smtClean="0">
                <a:solidFill>
                  <a:srgbClr val="FF0000"/>
                </a:solidFill>
              </a:rPr>
              <a:t>Resources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992450"/>
            <a:ext cx="9144000" cy="953037"/>
          </a:xfrm>
        </p:spPr>
        <p:txBody>
          <a:bodyPr/>
          <a:lstStyle/>
          <a:p>
            <a:r>
              <a:rPr lang="it-IT" dirty="0" smtClean="0"/>
              <a:t>Martina Dal Molin</a:t>
            </a:r>
          </a:p>
          <a:p>
            <a:r>
              <a:rPr lang="it-IT" dirty="0" smtClean="0"/>
              <a:t>mdalmolin@liuc.it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1524000" y="5975797"/>
            <a:ext cx="9144000" cy="595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AA 2016/2017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97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JOC: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identification</a:t>
            </a:r>
            <a:r>
              <a:rPr lang="it-IT" b="1" dirty="0" smtClean="0">
                <a:solidFill>
                  <a:srgbClr val="FF0000"/>
                </a:solidFill>
              </a:rPr>
              <a:t> – </a:t>
            </a:r>
            <a:r>
              <a:rPr lang="it-IT" b="1" dirty="0" err="1" smtClean="0">
                <a:solidFill>
                  <a:srgbClr val="FF0000"/>
                </a:solidFill>
              </a:rPr>
              <a:t>overhead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5561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endParaRPr lang="en-US" sz="3000" b="1" dirty="0" smtClean="0"/>
          </a:p>
          <a:p>
            <a:pPr marL="457200" lvl="1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- </a:t>
            </a:r>
            <a:r>
              <a:rPr lang="en-US" sz="3600" dirty="0" smtClean="0"/>
              <a:t>2 products, A and B, produced in batches</a:t>
            </a:r>
          </a:p>
          <a:p>
            <a:pPr marL="457200" lvl="1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- Tot. overhead: 6.000€</a:t>
            </a:r>
          </a:p>
          <a:p>
            <a:pPr marL="457200" lvl="1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- Job sheet:</a:t>
            </a:r>
          </a:p>
          <a:p>
            <a:pPr marL="457200" lvl="1" indent="0">
              <a:buNone/>
            </a:pPr>
            <a:endParaRPr lang="en-US" sz="3600" dirty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300" dirty="0" smtClean="0"/>
          </a:p>
          <a:p>
            <a:pPr marL="457200" lvl="1" indent="0">
              <a:buNone/>
            </a:pPr>
            <a:r>
              <a:rPr lang="en-US" sz="3300" dirty="0" smtClean="0"/>
              <a:t>1) K</a:t>
            </a:r>
            <a:r>
              <a:rPr lang="en-US" sz="3300" dirty="0"/>
              <a:t>= Tot. of </a:t>
            </a:r>
            <a:r>
              <a:rPr lang="en-US" sz="3300" dirty="0" err="1"/>
              <a:t>OVHj</a:t>
            </a:r>
            <a:r>
              <a:rPr lang="en-US" sz="3300" dirty="0"/>
              <a:t>/Tot </a:t>
            </a:r>
            <a:r>
              <a:rPr lang="en-US" sz="3300" dirty="0" err="1" smtClean="0"/>
              <a:t>DLj</a:t>
            </a:r>
            <a:r>
              <a:rPr lang="en-US" sz="3300" dirty="0" smtClean="0"/>
              <a:t> = 6.000/(1.000 + 2.000) = 2</a:t>
            </a:r>
          </a:p>
          <a:p>
            <a:pPr marL="457200" lvl="1" indent="0">
              <a:buNone/>
            </a:pPr>
            <a:r>
              <a:rPr lang="en-US" sz="3300" dirty="0" smtClean="0"/>
              <a:t>2) Allocation of OVH </a:t>
            </a:r>
            <a:r>
              <a:rPr lang="en-US" sz="3300" dirty="0"/>
              <a:t>= </a:t>
            </a:r>
            <a:r>
              <a:rPr lang="en-US" sz="3300" dirty="0" smtClean="0"/>
              <a:t>K*</a:t>
            </a:r>
            <a:r>
              <a:rPr lang="en-US" sz="3300" dirty="0" err="1" smtClean="0"/>
              <a:t>ABj</a:t>
            </a:r>
            <a:r>
              <a:rPr lang="en-US" sz="3300" dirty="0" smtClean="0"/>
              <a:t> </a:t>
            </a:r>
          </a:p>
          <a:p>
            <a:pPr marL="457200" lvl="1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A= 2*1.000= 2.000</a:t>
            </a:r>
          </a:p>
          <a:p>
            <a:pPr marL="457200" lvl="1" indent="0">
              <a:buNone/>
            </a:pPr>
            <a:r>
              <a:rPr lang="en-US" sz="3300" dirty="0" smtClean="0"/>
              <a:t>        B= 2*2.000= 4.000</a:t>
            </a:r>
          </a:p>
          <a:p>
            <a:pPr marL="457200" lvl="1" indent="0">
              <a:buNone/>
            </a:pPr>
            <a:r>
              <a:rPr lang="en-US" sz="3000" dirty="0"/>
              <a:t> </a:t>
            </a:r>
            <a:r>
              <a:rPr lang="en-US" sz="3000" dirty="0" smtClean="0"/>
              <a:t>                                                    </a:t>
            </a: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317286"/>
              </p:ext>
            </p:extLst>
          </p:nvPr>
        </p:nvGraphicFramePr>
        <p:xfrm>
          <a:off x="1854201" y="2702257"/>
          <a:ext cx="8127999" cy="1385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471058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Batches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Labor</a:t>
                      </a:r>
                      <a:r>
                        <a:rPr lang="it-IT" sz="2400" b="1" dirty="0" smtClean="0"/>
                        <a:t> (€)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Material</a:t>
                      </a:r>
                      <a:r>
                        <a:rPr lang="it-IT" sz="2400" b="1" dirty="0" smtClean="0"/>
                        <a:t> (€)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/>
                        <a:t>1.000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/>
                        <a:t>500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2400" dirty="0" smtClean="0"/>
                        <a:t>B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/>
                        <a:t>2.000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400" dirty="0" smtClean="0"/>
                        <a:t>500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3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11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JOC: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identification</a:t>
            </a:r>
            <a:r>
              <a:rPr lang="it-IT" b="1" dirty="0" smtClean="0">
                <a:solidFill>
                  <a:srgbClr val="FF0000"/>
                </a:solidFill>
              </a:rPr>
              <a:t> – </a:t>
            </a:r>
            <a:r>
              <a:rPr lang="it-IT" b="1" dirty="0" err="1" smtClean="0">
                <a:solidFill>
                  <a:srgbClr val="FF0000"/>
                </a:solidFill>
              </a:rPr>
              <a:t>overhead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556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n-US" sz="3200" b="1" dirty="0" smtClean="0"/>
          </a:p>
          <a:p>
            <a:pPr marL="457200" lvl="1" indent="0" algn="ctr">
              <a:buNone/>
            </a:pPr>
            <a:r>
              <a:rPr lang="en-US" sz="3200" b="1" dirty="0" smtClean="0"/>
              <a:t>Why we need an allocation base?</a:t>
            </a:r>
          </a:p>
          <a:p>
            <a:pPr lvl="1"/>
            <a:r>
              <a:rPr lang="en-US" sz="3200" dirty="0"/>
              <a:t>It is impossible or difficult to trace overhead costs to particular jobs.</a:t>
            </a:r>
          </a:p>
          <a:p>
            <a:pPr lvl="1"/>
            <a:r>
              <a:rPr lang="en-US" sz="3200" dirty="0" smtClean="0"/>
              <a:t>Manufacturing </a:t>
            </a:r>
            <a:r>
              <a:rPr lang="en-US" sz="3200" dirty="0"/>
              <a:t>overhead consists of many different items </a:t>
            </a:r>
            <a:r>
              <a:rPr lang="en-US" sz="3200" dirty="0" smtClean="0"/>
              <a:t>ranging from </a:t>
            </a:r>
            <a:r>
              <a:rPr lang="en-US" sz="3200" dirty="0"/>
              <a:t>the grease used in machines to the production </a:t>
            </a:r>
            <a:r>
              <a:rPr lang="en-US" sz="3200" dirty="0" smtClean="0"/>
              <a:t>manager’s salary</a:t>
            </a:r>
            <a:r>
              <a:rPr lang="en-US" sz="3200" dirty="0"/>
              <a:t>.</a:t>
            </a:r>
          </a:p>
          <a:p>
            <a:pPr lvl="1"/>
            <a:r>
              <a:rPr lang="en-US" sz="3200" dirty="0" smtClean="0"/>
              <a:t>Many </a:t>
            </a:r>
            <a:r>
              <a:rPr lang="en-US" sz="3200" dirty="0"/>
              <a:t>types of manufacturing overhead costs are fixed even </a:t>
            </a:r>
            <a:r>
              <a:rPr lang="en-US" sz="3200" dirty="0" smtClean="0"/>
              <a:t>though output </a:t>
            </a:r>
            <a:r>
              <a:rPr lang="en-US" sz="3200" dirty="0"/>
              <a:t>fluctuates during the period.</a:t>
            </a:r>
          </a:p>
          <a:p>
            <a:pPr marL="457200" lvl="1" indent="0">
              <a:buNone/>
            </a:pPr>
            <a:r>
              <a:rPr lang="en-US" sz="3000" dirty="0" smtClean="0"/>
              <a:t>                                                     </a:t>
            </a: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718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12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Exercise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556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None/>
            </a:pPr>
            <a:endParaRPr lang="en-US" sz="3200" b="1" dirty="0" smtClean="0"/>
          </a:p>
          <a:p>
            <a:pPr lvl="1"/>
            <a:r>
              <a:rPr lang="en-US" sz="3200" dirty="0" err="1" smtClean="0"/>
              <a:t>Siano</a:t>
            </a:r>
            <a:r>
              <a:rPr lang="en-US" sz="3200" dirty="0" smtClean="0"/>
              <a:t> (Teacher)</a:t>
            </a:r>
          </a:p>
          <a:p>
            <a:pPr lvl="1"/>
            <a:r>
              <a:rPr lang="en-US" sz="3200" dirty="0" err="1" smtClean="0"/>
              <a:t>Jerle</a:t>
            </a:r>
            <a:r>
              <a:rPr lang="en-US" sz="3200" dirty="0" smtClean="0"/>
              <a:t> (students)</a:t>
            </a:r>
            <a:endParaRPr lang="en-US" sz="3000" dirty="0"/>
          </a:p>
          <a:p>
            <a:pPr marL="457200" lvl="1" indent="0">
              <a:buNone/>
            </a:pPr>
            <a:endParaRPr lang="en-US" sz="3000" dirty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000" dirty="0" smtClean="0"/>
          </a:p>
          <a:p>
            <a:pPr marL="457200" lvl="1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69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OPERATION COSTING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14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Costing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Techniques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221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Costing techniques:</a:t>
            </a:r>
          </a:p>
          <a:p>
            <a:pPr lvl="1"/>
            <a:r>
              <a:rPr lang="en-US" dirty="0" smtClean="0"/>
              <a:t>Job order costing</a:t>
            </a:r>
          </a:p>
          <a:p>
            <a:pPr lvl="1"/>
            <a:r>
              <a:rPr lang="en-US" dirty="0" smtClean="0"/>
              <a:t>Process costing</a:t>
            </a:r>
          </a:p>
          <a:p>
            <a:pPr lvl="1"/>
            <a:r>
              <a:rPr lang="en-US" dirty="0" smtClean="0"/>
              <a:t>Operation Costing</a:t>
            </a:r>
          </a:p>
          <a:p>
            <a:pPr lvl="1"/>
            <a:r>
              <a:rPr lang="en-US" dirty="0" smtClean="0"/>
              <a:t>Activity Based Costing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685231" y="3862314"/>
          <a:ext cx="10515600" cy="2269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5310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Costing</a:t>
                      </a:r>
                      <a:r>
                        <a:rPr lang="it-IT" sz="2400" b="1" dirty="0" smtClean="0"/>
                        <a:t> </a:t>
                      </a:r>
                      <a:r>
                        <a:rPr lang="it-IT" sz="2400" b="1" dirty="0" err="1" smtClean="0"/>
                        <a:t>Techniques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Material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Labor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Overhead</a:t>
                      </a:r>
                      <a:endParaRPr lang="it-IT" sz="2400" b="1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Process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Operation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Job </a:t>
                      </a:r>
                      <a:r>
                        <a:rPr lang="it-IT" sz="2000" i="1" dirty="0" err="1" smtClean="0"/>
                        <a:t>order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Activity </a:t>
                      </a:r>
                      <a:r>
                        <a:rPr lang="it-IT" sz="2000" i="1" dirty="0" err="1" smtClean="0"/>
                        <a:t>Based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1009935" y="2975789"/>
            <a:ext cx="3398293" cy="34119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685231" y="4699470"/>
            <a:ext cx="10515600" cy="544181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592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15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OC: general </a:t>
            </a:r>
            <a:r>
              <a:rPr lang="it-IT" b="1" dirty="0" err="1" smtClean="0">
                <a:solidFill>
                  <a:srgbClr val="FF0000"/>
                </a:solidFill>
              </a:rPr>
              <a:t>features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The basis for costs’ allocation is the “</a:t>
            </a:r>
            <a:r>
              <a:rPr lang="en-US" sz="2800" b="1" dirty="0" smtClean="0"/>
              <a:t>operation</a:t>
            </a:r>
            <a:r>
              <a:rPr lang="en-US" sz="2800" dirty="0" smtClean="0"/>
              <a:t>” (composed by a single unit of products or bay a batches of products)</a:t>
            </a:r>
          </a:p>
          <a:p>
            <a:pPr lvl="1"/>
            <a:r>
              <a:rPr lang="en-US" sz="2800" dirty="0" smtClean="0"/>
              <a:t>We start by calculating the conversion cost related to a single operation</a:t>
            </a:r>
          </a:p>
          <a:p>
            <a:pPr lvl="1"/>
            <a:r>
              <a:rPr lang="en-US" sz="2800" dirty="0" smtClean="0"/>
              <a:t>Operation = homogeneous phase of the productive cycle (e.g. printing phase of a textile company)</a:t>
            </a:r>
          </a:p>
          <a:p>
            <a:pPr lvl="1"/>
            <a:r>
              <a:rPr lang="en-US" sz="2800" dirty="0" smtClean="0"/>
              <a:t>For each operation we should calculate the total amount of conversion costs (direct labor + OVH)</a:t>
            </a:r>
          </a:p>
          <a:p>
            <a:pPr lvl="1"/>
            <a:r>
              <a:rPr lang="en-US" sz="2800" dirty="0" smtClean="0"/>
              <a:t>The total amount of conversion costs should then be allocated to each batch proportionally (e.g. by using the total meters produced)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241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OC: general </a:t>
            </a:r>
            <a:r>
              <a:rPr lang="it-IT" b="1" dirty="0" err="1" smtClean="0">
                <a:solidFill>
                  <a:srgbClr val="FF0000"/>
                </a:solidFill>
              </a:rPr>
              <a:t>features</a:t>
            </a:r>
            <a:r>
              <a:rPr lang="it-IT" b="1" dirty="0" smtClean="0">
                <a:solidFill>
                  <a:srgbClr val="FF0000"/>
                </a:solidFill>
              </a:rPr>
              <a:t> (2/2)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OC is used  to companies in which: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/>
              <a:t>Cost related to direct material are the prevailing costs’ item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/>
              <a:t>The productive cycle is composed by a limited number of operation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/>
              <a:t>Productive batches are </a:t>
            </a:r>
            <a:r>
              <a:rPr lang="en-US" sz="2800" smtClean="0"/>
              <a:t>mainly homogeneous</a:t>
            </a:r>
          </a:p>
          <a:p>
            <a:pPr marL="914400" lvl="2" indent="0">
              <a:buNone/>
            </a:pPr>
            <a:endParaRPr lang="en-US" sz="2800" dirty="0" smtClean="0"/>
          </a:p>
          <a:p>
            <a:pPr lvl="1"/>
            <a:r>
              <a:rPr lang="en-US" sz="2800" dirty="0" smtClean="0"/>
              <a:t>It is typically used in textile companies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253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PROCESS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COSTING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4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18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Costing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Techniques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221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Costing techniques:</a:t>
            </a:r>
          </a:p>
          <a:p>
            <a:pPr lvl="1"/>
            <a:r>
              <a:rPr lang="en-US" dirty="0" smtClean="0"/>
              <a:t>Job order costing</a:t>
            </a:r>
          </a:p>
          <a:p>
            <a:pPr lvl="1"/>
            <a:r>
              <a:rPr lang="en-US" dirty="0" smtClean="0"/>
              <a:t>Process costing</a:t>
            </a:r>
          </a:p>
          <a:p>
            <a:pPr lvl="1"/>
            <a:r>
              <a:rPr lang="en-US" dirty="0" smtClean="0"/>
              <a:t>Operation Costing</a:t>
            </a:r>
          </a:p>
          <a:p>
            <a:pPr lvl="1"/>
            <a:r>
              <a:rPr lang="en-US" dirty="0" smtClean="0"/>
              <a:t>Activity Based Costing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/>
          </p:nvPr>
        </p:nvGraphicFramePr>
        <p:xfrm>
          <a:off x="685231" y="3862314"/>
          <a:ext cx="10515600" cy="2269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5310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Costing</a:t>
                      </a:r>
                      <a:r>
                        <a:rPr lang="it-IT" sz="2400" b="1" dirty="0" smtClean="0"/>
                        <a:t> </a:t>
                      </a:r>
                      <a:r>
                        <a:rPr lang="it-IT" sz="2400" b="1" dirty="0" err="1" smtClean="0"/>
                        <a:t>Techniques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Material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Labor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Overhead</a:t>
                      </a:r>
                      <a:endParaRPr lang="it-IT" sz="2400" b="1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Process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Operation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Job </a:t>
                      </a:r>
                      <a:r>
                        <a:rPr lang="it-IT" sz="2000" i="1" dirty="0" err="1" smtClean="0"/>
                        <a:t>order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Activity </a:t>
                      </a:r>
                      <a:r>
                        <a:rPr lang="it-IT" sz="2000" i="1" dirty="0" err="1" smtClean="0"/>
                        <a:t>Based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982639" y="2536752"/>
            <a:ext cx="3398293" cy="34119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685231" y="4293061"/>
            <a:ext cx="10515600" cy="544181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504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19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b="1" dirty="0" smtClean="0">
                <a:solidFill>
                  <a:srgbClr val="FF0000"/>
                </a:solidFill>
              </a:rPr>
              <a:t>C</a:t>
            </a:r>
            <a:r>
              <a:rPr lang="it-IT" b="1" dirty="0" smtClean="0">
                <a:solidFill>
                  <a:srgbClr val="FF0000"/>
                </a:solidFill>
              </a:rPr>
              <a:t>: general </a:t>
            </a:r>
            <a:r>
              <a:rPr lang="it-IT" b="1" dirty="0" err="1" smtClean="0">
                <a:solidFill>
                  <a:srgbClr val="FF0000"/>
                </a:solidFill>
              </a:rPr>
              <a:t>features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The basic idea is to detect the total cost of each organizational unit and to split them following the total production</a:t>
            </a:r>
          </a:p>
          <a:p>
            <a:pPr lvl="1"/>
            <a:r>
              <a:rPr lang="en-US" sz="2800" dirty="0" smtClean="0"/>
              <a:t>In case of WIP  variation, it necessary to introduce a corrective element, named equivalent unit</a:t>
            </a:r>
          </a:p>
          <a:p>
            <a:pPr lvl="1"/>
            <a:r>
              <a:rPr lang="en-US" sz="2800" dirty="0" smtClean="0"/>
              <a:t>By using the idea of equivalent unit, each WIP is transformed in a unit of finished good</a:t>
            </a:r>
          </a:p>
          <a:p>
            <a:pPr lvl="1"/>
            <a:r>
              <a:rPr lang="en-US" sz="2800" dirty="0" smtClean="0"/>
              <a:t>To do that, we need to calculate the degree of completion that describes the total cost that are absorbed by the WIP</a:t>
            </a:r>
          </a:p>
          <a:p>
            <a:pPr marL="457200" lvl="1" indent="0" algn="ctr">
              <a:buNone/>
            </a:pPr>
            <a:r>
              <a:rPr lang="en-US" sz="2800" dirty="0" err="1" smtClean="0"/>
              <a:t>Neq</a:t>
            </a:r>
            <a:r>
              <a:rPr lang="en-US" sz="2800" dirty="0" smtClean="0"/>
              <a:t> = Qc + </a:t>
            </a:r>
            <a:r>
              <a:rPr lang="en-US" sz="2800" dirty="0" err="1" smtClean="0"/>
              <a:t>Ʃqi</a:t>
            </a:r>
            <a:r>
              <a:rPr lang="en-US" sz="2800" dirty="0" smtClean="0"/>
              <a:t> + cdi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810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Agenda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2840657"/>
          </a:xfrm>
        </p:spPr>
        <p:txBody>
          <a:bodyPr>
            <a:normAutofit/>
          </a:bodyPr>
          <a:lstStyle/>
          <a:p>
            <a:r>
              <a:rPr lang="it-IT" sz="3200" dirty="0" smtClean="0"/>
              <a:t>Job Order </a:t>
            </a:r>
            <a:r>
              <a:rPr lang="it-IT" sz="3200" dirty="0" err="1" smtClean="0"/>
              <a:t>Costing</a:t>
            </a:r>
            <a:r>
              <a:rPr lang="it-IT" sz="3200" dirty="0" smtClean="0"/>
              <a:t> (JOC)</a:t>
            </a:r>
          </a:p>
          <a:p>
            <a:r>
              <a:rPr lang="it-IT" sz="3200" dirty="0" err="1" smtClean="0"/>
              <a:t>Process</a:t>
            </a:r>
            <a:r>
              <a:rPr lang="it-IT" sz="3200" dirty="0" smtClean="0"/>
              <a:t> </a:t>
            </a:r>
            <a:r>
              <a:rPr lang="it-IT" sz="3200" dirty="0" err="1" smtClean="0"/>
              <a:t>Costing</a:t>
            </a:r>
            <a:r>
              <a:rPr lang="it-IT" sz="3200" dirty="0" smtClean="0"/>
              <a:t> (PC)</a:t>
            </a:r>
          </a:p>
          <a:p>
            <a:r>
              <a:rPr lang="it-IT" sz="3200" dirty="0" err="1" smtClean="0"/>
              <a:t>Operation</a:t>
            </a:r>
            <a:r>
              <a:rPr lang="it-IT" sz="3200" dirty="0" smtClean="0"/>
              <a:t> </a:t>
            </a:r>
            <a:r>
              <a:rPr lang="it-IT" sz="3200" dirty="0" err="1" smtClean="0"/>
              <a:t>Costing</a:t>
            </a:r>
            <a:r>
              <a:rPr lang="it-IT" sz="3200" dirty="0" smtClean="0"/>
              <a:t> (OC)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22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20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b="1" dirty="0" smtClean="0">
                <a:solidFill>
                  <a:srgbClr val="FF0000"/>
                </a:solidFill>
              </a:rPr>
              <a:t>C</a:t>
            </a:r>
            <a:r>
              <a:rPr lang="it-IT" b="1" dirty="0" smtClean="0">
                <a:solidFill>
                  <a:srgbClr val="FF0000"/>
                </a:solidFill>
              </a:rPr>
              <a:t>: general </a:t>
            </a:r>
            <a:r>
              <a:rPr lang="it-IT" b="1" dirty="0" err="1" smtClean="0">
                <a:solidFill>
                  <a:srgbClr val="FF0000"/>
                </a:solidFill>
              </a:rPr>
              <a:t>features</a:t>
            </a:r>
            <a:r>
              <a:rPr lang="it-IT" b="1" dirty="0" smtClean="0">
                <a:solidFill>
                  <a:srgbClr val="FF0000"/>
                </a:solidFill>
              </a:rPr>
              <a:t> (1/2)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It is used in homogeneous production cycle</a:t>
            </a:r>
          </a:p>
          <a:p>
            <a:pPr lvl="1"/>
            <a:r>
              <a:rPr lang="en-US" sz="2800" dirty="0" smtClean="0"/>
              <a:t>Mono production</a:t>
            </a:r>
          </a:p>
          <a:p>
            <a:pPr lvl="1"/>
            <a:r>
              <a:rPr lang="en-US" sz="2800" dirty="0" smtClean="0"/>
              <a:t>Fe products with similar production cycle</a:t>
            </a:r>
          </a:p>
          <a:p>
            <a:pPr lvl="1"/>
            <a:r>
              <a:rPr lang="en-US" sz="2800" dirty="0" smtClean="0"/>
              <a:t>Continuous production cycle (e.g. </a:t>
            </a:r>
            <a:r>
              <a:rPr lang="en-US" sz="2800" smtClean="0"/>
              <a:t>chemical sector)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149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10353" y="1559092"/>
            <a:ext cx="9144000" cy="23876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JOB ORDER COSTING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6695" y="92053"/>
            <a:ext cx="1849280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1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4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Costing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Techniques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221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Costing techniques:</a:t>
            </a:r>
          </a:p>
          <a:p>
            <a:pPr lvl="1"/>
            <a:r>
              <a:rPr lang="en-US" dirty="0" smtClean="0"/>
              <a:t>Job order costing</a:t>
            </a:r>
          </a:p>
          <a:p>
            <a:pPr lvl="1"/>
            <a:r>
              <a:rPr lang="en-US" dirty="0" smtClean="0"/>
              <a:t>Process costing</a:t>
            </a:r>
          </a:p>
          <a:p>
            <a:pPr lvl="1"/>
            <a:r>
              <a:rPr lang="en-US" dirty="0" smtClean="0"/>
              <a:t>Operation Costing</a:t>
            </a:r>
          </a:p>
          <a:p>
            <a:pPr lvl="1"/>
            <a:r>
              <a:rPr lang="en-US" dirty="0" smtClean="0"/>
              <a:t>Activity Based Costing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8609"/>
              </p:ext>
            </p:extLst>
          </p:nvPr>
        </p:nvGraphicFramePr>
        <p:xfrm>
          <a:off x="685231" y="3862314"/>
          <a:ext cx="10515600" cy="2269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453106"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Costing</a:t>
                      </a:r>
                      <a:r>
                        <a:rPr lang="it-IT" sz="2400" b="1" dirty="0" smtClean="0"/>
                        <a:t> </a:t>
                      </a:r>
                      <a:r>
                        <a:rPr lang="it-IT" sz="2400" b="1" dirty="0" err="1" smtClean="0"/>
                        <a:t>Techniques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Material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Direct </a:t>
                      </a:r>
                      <a:r>
                        <a:rPr lang="it-IT" sz="2400" b="1" dirty="0" err="1" smtClean="0"/>
                        <a:t>Labor</a:t>
                      </a:r>
                      <a:endParaRPr lang="it-IT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err="1" smtClean="0"/>
                        <a:t>Overhead</a:t>
                      </a:r>
                      <a:endParaRPr lang="it-IT" sz="2400" b="1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Process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err="1" smtClean="0"/>
                        <a:t>Operation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Job </a:t>
                      </a:r>
                      <a:r>
                        <a:rPr lang="it-IT" sz="2000" i="1" dirty="0" err="1" smtClean="0"/>
                        <a:t>order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Proportional</a:t>
                      </a:r>
                      <a:endParaRPr lang="it-IT" sz="2000" dirty="0"/>
                    </a:p>
                  </a:txBody>
                  <a:tcPr/>
                </a:tc>
              </a:tr>
              <a:tr h="453106">
                <a:tc>
                  <a:txBody>
                    <a:bodyPr/>
                    <a:lstStyle/>
                    <a:p>
                      <a:r>
                        <a:rPr lang="it-IT" sz="2000" i="1" dirty="0" smtClean="0"/>
                        <a:t>Activity </a:t>
                      </a:r>
                      <a:r>
                        <a:rPr lang="it-IT" sz="2000" i="1" dirty="0" err="1" smtClean="0"/>
                        <a:t>Based</a:t>
                      </a:r>
                      <a:r>
                        <a:rPr lang="it-IT" sz="2000" i="1" dirty="0" smtClean="0"/>
                        <a:t> </a:t>
                      </a:r>
                      <a:r>
                        <a:rPr lang="it-IT" sz="2000" i="1" dirty="0" err="1" smtClean="0"/>
                        <a:t>Costing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dirty="0" err="1" smtClean="0"/>
                        <a:t>Causal</a:t>
                      </a:r>
                      <a:endParaRPr lang="it-IT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ttangolo arrotondato 2"/>
          <p:cNvSpPr/>
          <p:nvPr/>
        </p:nvSpPr>
        <p:spPr>
          <a:xfrm>
            <a:off x="968991" y="2129052"/>
            <a:ext cx="3398293" cy="341194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685231" y="5187879"/>
            <a:ext cx="10515600" cy="544181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147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5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324663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JOC: general </a:t>
            </a:r>
            <a:r>
              <a:rPr lang="it-IT" b="1" dirty="0" err="1" smtClean="0">
                <a:solidFill>
                  <a:srgbClr val="FF0000"/>
                </a:solidFill>
              </a:rPr>
              <a:t>features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685231" y="1650226"/>
            <a:ext cx="10941093" cy="4231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The basis for costs’ allocation is the “</a:t>
            </a:r>
            <a:r>
              <a:rPr lang="en-US" sz="2800" b="1" dirty="0" smtClean="0"/>
              <a:t>job</a:t>
            </a:r>
            <a:r>
              <a:rPr lang="en-US" sz="2800" dirty="0" smtClean="0"/>
              <a:t>” (composed by a single unit of products or bay a batches of products)</a:t>
            </a:r>
          </a:p>
          <a:p>
            <a:pPr lvl="1"/>
            <a:r>
              <a:rPr lang="en-US" sz="2800" dirty="0" smtClean="0"/>
              <a:t>Precision</a:t>
            </a:r>
          </a:p>
          <a:p>
            <a:pPr lvl="1"/>
            <a:r>
              <a:rPr lang="en-US" sz="2800" b="1" dirty="0" smtClean="0"/>
              <a:t>Direct labor </a:t>
            </a:r>
            <a:r>
              <a:rPr lang="en-US" sz="2800" dirty="0" smtClean="0"/>
              <a:t>and </a:t>
            </a:r>
            <a:r>
              <a:rPr lang="en-US" sz="2800" b="1" dirty="0" smtClean="0"/>
              <a:t>direct material </a:t>
            </a:r>
            <a:r>
              <a:rPr lang="en-US" sz="2800" dirty="0" smtClean="0"/>
              <a:t>as the major costs’ components</a:t>
            </a:r>
          </a:p>
          <a:p>
            <a:pPr lvl="1"/>
            <a:r>
              <a:rPr lang="en-US" sz="2800" dirty="0" smtClean="0"/>
              <a:t>Onerous (job scheduling)</a:t>
            </a:r>
          </a:p>
          <a:p>
            <a:pPr lvl="1"/>
            <a:r>
              <a:rPr lang="en-US" sz="2800" dirty="0" smtClean="0"/>
              <a:t>It cannot be applied in companies that operate with continuous processes</a:t>
            </a:r>
          </a:p>
          <a:p>
            <a:pPr lvl="1"/>
            <a:r>
              <a:rPr lang="en-US" sz="2800" dirty="0" smtClean="0"/>
              <a:t>It is used, in general, in companies whose production is based on clients’ order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885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6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JOC: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identification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143851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Fulfillment of a “</a:t>
            </a:r>
            <a:r>
              <a:rPr lang="en-US" sz="3000" b="1" dirty="0" smtClean="0"/>
              <a:t>job-cost sheet</a:t>
            </a:r>
            <a:r>
              <a:rPr lang="en-US" sz="3000" dirty="0" smtClean="0"/>
              <a:t>” for each job</a:t>
            </a:r>
          </a:p>
          <a:p>
            <a:pPr lvl="1"/>
            <a:r>
              <a:rPr lang="en-US" sz="3000" dirty="0" smtClean="0"/>
              <a:t>Job = single product or batches of products</a:t>
            </a:r>
          </a:p>
          <a:p>
            <a:pPr lvl="1"/>
            <a:r>
              <a:rPr lang="en-US" sz="3000" dirty="0" smtClean="0"/>
              <a:t>The schedule summarizes all the production costs associated to each job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429" y="2589473"/>
            <a:ext cx="6611203" cy="4132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6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7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JOC: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identification</a:t>
            </a:r>
            <a:r>
              <a:rPr lang="it-IT" b="1" dirty="0" smtClean="0">
                <a:solidFill>
                  <a:srgbClr val="FF0000"/>
                </a:solidFill>
              </a:rPr>
              <a:t> – </a:t>
            </a:r>
            <a:r>
              <a:rPr lang="it-IT" b="1" dirty="0" err="1" smtClean="0">
                <a:solidFill>
                  <a:srgbClr val="FF0000"/>
                </a:solidFill>
              </a:rPr>
              <a:t>direct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materials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1780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000" dirty="0" smtClean="0"/>
          </a:p>
          <a:p>
            <a:pPr lvl="1"/>
            <a:r>
              <a:rPr lang="en-US" sz="3000" dirty="0"/>
              <a:t>Charge direct material </a:t>
            </a:r>
            <a:r>
              <a:rPr lang="en-US" sz="3000" dirty="0" smtClean="0"/>
              <a:t>costs </a:t>
            </a:r>
            <a:r>
              <a:rPr lang="en-US" sz="3000" dirty="0"/>
              <a:t>to each job as work is </a:t>
            </a:r>
            <a:r>
              <a:rPr lang="en-US" sz="3000" dirty="0" smtClean="0"/>
              <a:t>performed</a:t>
            </a:r>
          </a:p>
          <a:p>
            <a:pPr lvl="1"/>
            <a:r>
              <a:rPr lang="en-US" sz="3000" dirty="0" smtClean="0"/>
              <a:t>Costs of direct materials= estimation in storehouse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261" y="2762579"/>
            <a:ext cx="6953248" cy="377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49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8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JOC: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identification</a:t>
            </a:r>
            <a:r>
              <a:rPr lang="it-IT" b="1" dirty="0" smtClean="0">
                <a:solidFill>
                  <a:srgbClr val="FF0000"/>
                </a:solidFill>
              </a:rPr>
              <a:t> – </a:t>
            </a:r>
            <a:r>
              <a:rPr lang="it-IT" b="1" dirty="0" err="1" smtClean="0">
                <a:solidFill>
                  <a:srgbClr val="FF0000"/>
                </a:solidFill>
              </a:rPr>
              <a:t>direct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labor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1780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000" dirty="0" smtClean="0"/>
          </a:p>
          <a:p>
            <a:pPr lvl="1"/>
            <a:r>
              <a:rPr lang="en-US" sz="3000" dirty="0"/>
              <a:t>Charge direct </a:t>
            </a:r>
            <a:r>
              <a:rPr lang="en-US" sz="3000" dirty="0" smtClean="0"/>
              <a:t>labor costs </a:t>
            </a:r>
            <a:r>
              <a:rPr lang="en-US" sz="3000" dirty="0"/>
              <a:t>to each job as work is </a:t>
            </a:r>
            <a:r>
              <a:rPr lang="en-US" sz="3000" dirty="0" smtClean="0"/>
              <a:t>performed</a:t>
            </a:r>
          </a:p>
          <a:p>
            <a:pPr lvl="1"/>
            <a:r>
              <a:rPr lang="en-US" sz="3000" dirty="0" smtClean="0"/>
              <a:t>Costs of direct labor= hourly labor cost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598" y="2516775"/>
            <a:ext cx="7576712" cy="434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7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20" y="0"/>
            <a:ext cx="1849280" cy="1280271"/>
          </a:xfrm>
          <a:prstGeom prst="rect">
            <a:avLst/>
          </a:prstGeom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123-ECD0-4B58-8863-A186CF5279B8}" type="slidenum">
              <a:rPr lang="it-IT" smtClean="0"/>
              <a:t>9</a:t>
            </a:fld>
            <a:endParaRPr lang="it-IT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685231" y="-22647"/>
            <a:ext cx="10515600" cy="1325563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JOC: </a:t>
            </a:r>
            <a:r>
              <a:rPr lang="it-IT" b="1" dirty="0" err="1" smtClean="0">
                <a:solidFill>
                  <a:srgbClr val="FF0000"/>
                </a:solidFill>
              </a:rPr>
              <a:t>costs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identification</a:t>
            </a:r>
            <a:r>
              <a:rPr lang="it-IT" b="1" dirty="0" smtClean="0">
                <a:solidFill>
                  <a:srgbClr val="FF0000"/>
                </a:solidFill>
              </a:rPr>
              <a:t> – </a:t>
            </a:r>
            <a:r>
              <a:rPr lang="it-IT" b="1" dirty="0" err="1" smtClean="0">
                <a:solidFill>
                  <a:srgbClr val="FF0000"/>
                </a:solidFill>
              </a:rPr>
              <a:t>overhead</a:t>
            </a:r>
            <a:r>
              <a:rPr lang="it-IT" b="1" dirty="0" smtClean="0">
                <a:solidFill>
                  <a:srgbClr val="FF0000"/>
                </a:solidFill>
              </a:rPr>
              <a:t> (1/3)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17" name="Segnaposto contenuto 2"/>
          <p:cNvSpPr txBox="1">
            <a:spLocks/>
          </p:cNvSpPr>
          <p:nvPr/>
        </p:nvSpPr>
        <p:spPr>
          <a:xfrm>
            <a:off x="232013" y="1030828"/>
            <a:ext cx="11394312" cy="5561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Manufacturing overhead are allocated to jobs according proportionally to the use of a specific productive factor (in general direct labor)</a:t>
            </a:r>
          </a:p>
          <a:p>
            <a:pPr lvl="1"/>
            <a:r>
              <a:rPr lang="en-US" sz="3000" dirty="0" smtClean="0"/>
              <a:t>The productive factor used to allocate overhead is called “</a:t>
            </a:r>
            <a:r>
              <a:rPr lang="en-US" sz="3000" b="1" dirty="0" smtClean="0"/>
              <a:t>allocation base</a:t>
            </a:r>
            <a:r>
              <a:rPr lang="en-US" sz="3000" dirty="0" smtClean="0"/>
              <a:t>”</a:t>
            </a:r>
          </a:p>
          <a:p>
            <a:pPr lvl="1"/>
            <a:r>
              <a:rPr lang="en-US" sz="3000" dirty="0" smtClean="0"/>
              <a:t>The allocation of overhead is performed in 2 steps: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600" dirty="0" smtClean="0"/>
              <a:t>To calculate the allocation coefficient (K):</a:t>
            </a:r>
          </a:p>
          <a:p>
            <a:pPr marL="1371600" lvl="3" indent="0">
              <a:buNone/>
            </a:pPr>
            <a:r>
              <a:rPr lang="en-US" sz="2400" i="1" dirty="0" smtClean="0"/>
              <a:t>                            </a:t>
            </a:r>
            <a:r>
              <a:rPr lang="en-US" sz="2400" b="1" i="1" dirty="0" smtClean="0">
                <a:solidFill>
                  <a:srgbClr val="FF0000"/>
                </a:solidFill>
              </a:rPr>
              <a:t>Tot. of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OVHj</a:t>
            </a:r>
            <a:r>
              <a:rPr lang="en-US" sz="2400" b="1" i="1" dirty="0" smtClean="0">
                <a:solidFill>
                  <a:srgbClr val="FF0000"/>
                </a:solidFill>
              </a:rPr>
              <a:t>/Tot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DLj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1371600" lvl="3" indent="0">
              <a:buNone/>
            </a:pPr>
            <a:endParaRPr lang="en-US" sz="2400" dirty="0" smtClean="0"/>
          </a:p>
          <a:p>
            <a:pPr marL="1428750" lvl="2" indent="-514350">
              <a:buFont typeface="+mj-lt"/>
              <a:buAutoNum type="arabicPeriod"/>
            </a:pPr>
            <a:r>
              <a:rPr lang="en-US" sz="2600" dirty="0" smtClean="0"/>
              <a:t>To allocate overhead:</a:t>
            </a:r>
          </a:p>
          <a:p>
            <a:pPr marL="1371600" lvl="3" indent="0">
              <a:buNone/>
            </a:pPr>
            <a:r>
              <a:rPr lang="en-US" sz="2400" dirty="0" smtClean="0"/>
              <a:t>                                    </a:t>
            </a:r>
            <a:r>
              <a:rPr lang="en-US" sz="2400" b="1" i="1" dirty="0" smtClean="0">
                <a:solidFill>
                  <a:srgbClr val="FF0000"/>
                </a:solidFill>
              </a:rPr>
              <a:t>K*</a:t>
            </a:r>
            <a:r>
              <a:rPr lang="en-US" sz="2400" b="1" i="1" dirty="0" err="1" smtClean="0">
                <a:solidFill>
                  <a:srgbClr val="FF0000"/>
                </a:solidFill>
              </a:rPr>
              <a:t>ABj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40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3190</TotalTime>
  <Words>875</Words>
  <Application>Microsoft Office PowerPoint</Application>
  <PresentationFormat>Widescreen</PresentationFormat>
  <Paragraphs>229</Paragraphs>
  <Slides>20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Tema di Office</vt:lpstr>
      <vt:lpstr>Management Principles and Human Resources</vt:lpstr>
      <vt:lpstr>Agenda</vt:lpstr>
      <vt:lpstr>JOB ORDER COSTING</vt:lpstr>
      <vt:lpstr>Costing Techniques</vt:lpstr>
      <vt:lpstr>JOC: general features</vt:lpstr>
      <vt:lpstr>JOC: costs identification</vt:lpstr>
      <vt:lpstr>JOC: costs identification – direct materials</vt:lpstr>
      <vt:lpstr>JOC: costs identification – direct labor</vt:lpstr>
      <vt:lpstr>JOC: costs identification – overhead (1/3)</vt:lpstr>
      <vt:lpstr>JOC: costs identification – overhead (1/2)</vt:lpstr>
      <vt:lpstr>JOC: costs identification – overhead (1/2)</vt:lpstr>
      <vt:lpstr>Exercise</vt:lpstr>
      <vt:lpstr>OPERATION COSTING</vt:lpstr>
      <vt:lpstr>Costing Techniques</vt:lpstr>
      <vt:lpstr>OC: general features (1/2)</vt:lpstr>
      <vt:lpstr>OC: general features (2/2)</vt:lpstr>
      <vt:lpstr>PROCESS COSTING</vt:lpstr>
      <vt:lpstr>Costing Techniques</vt:lpstr>
      <vt:lpstr>PC: general features (1/2)</vt:lpstr>
      <vt:lpstr>PC: general features (1/2)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Dal Molin</dc:creator>
  <cp:lastModifiedBy>Martina Dal Molin</cp:lastModifiedBy>
  <cp:revision>370</cp:revision>
  <dcterms:created xsi:type="dcterms:W3CDTF">2016-01-08T15:46:19Z</dcterms:created>
  <dcterms:modified xsi:type="dcterms:W3CDTF">2016-11-23T07:29:24Z</dcterms:modified>
</cp:coreProperties>
</file>