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91" r:id="rId6"/>
    <p:sldId id="311" r:id="rId7"/>
    <p:sldId id="293" r:id="rId8"/>
    <p:sldId id="260" r:id="rId9"/>
    <p:sldId id="294" r:id="rId10"/>
    <p:sldId id="295" r:id="rId11"/>
    <p:sldId id="296" r:id="rId12"/>
    <p:sldId id="297" r:id="rId13"/>
    <p:sldId id="298" r:id="rId14"/>
    <p:sldId id="300" r:id="rId15"/>
    <p:sldId id="299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2" r:id="rId27"/>
    <p:sldId id="313" r:id="rId28"/>
    <p:sldId id="314" r:id="rId29"/>
    <p:sldId id="317" r:id="rId30"/>
    <p:sldId id="318" r:id="rId31"/>
    <p:sldId id="315" r:id="rId32"/>
    <p:sldId id="319" r:id="rId33"/>
    <p:sldId id="316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996" autoAdjust="0"/>
  </p:normalViewPr>
  <p:slideViewPr>
    <p:cSldViewPr snapToGrid="0">
      <p:cViewPr varScale="1">
        <p:scale>
          <a:sx n="64" d="100"/>
          <a:sy n="6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19EA5-D4C3-43D1-BE6C-48A0A0EAA797}" type="datetimeFigureOut">
              <a:rPr lang="it-IT" smtClean="0"/>
              <a:t>23/09/2016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6164-923F-45A4-8990-77AE7AE3C1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3368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49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886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8012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0578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1995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2115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01586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3308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1610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342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448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166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745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278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410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936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5986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1422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0981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9203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2885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763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801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92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8158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63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032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INPUT: esempio di BREMBRO che vende gli</a:t>
            </a:r>
            <a:r>
              <a:rPr lang="it-IT" baseline="0" dirty="0" smtClean="0"/>
              <a:t> impianti frenanti a MERCEDES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4726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6164-923F-45A4-8990-77AE7AE3C16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892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FCCE5-80DA-4CA5-BD7D-910DF6306A81}" type="datetime1">
              <a:rPr lang="it-IT" smtClean="0"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67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888B-3983-402C-84AD-AA73F3CA2DAC}" type="datetime1">
              <a:rPr lang="it-IT" smtClean="0"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319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0AA3-DB05-4BF3-8282-95DCEBEC98AE}" type="datetime1">
              <a:rPr lang="it-IT" smtClean="0"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337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3F064-5F18-4BBF-B9A7-C861DCD6A268}" type="datetime1">
              <a:rPr lang="it-IT" smtClean="0"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23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10F4-79C0-428E-AF0B-01358A15B2DA}" type="datetime1">
              <a:rPr lang="it-IT" smtClean="0"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06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6F91-6708-4534-B2FB-E1F6FDD91E7D}" type="datetime1">
              <a:rPr lang="it-IT" smtClean="0"/>
              <a:t>23/09/2016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437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050C-8EDC-4FDC-8F62-F69B12F295B4}" type="datetime1">
              <a:rPr lang="it-IT" smtClean="0"/>
              <a:t>23/09/2016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49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61D1-3062-41FC-8FA2-5D224BA3997B}" type="datetime1">
              <a:rPr lang="it-IT" smtClean="0"/>
              <a:t>23/09/2016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36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4BF-D6C8-407C-80BF-C8194DC76C69}" type="datetime1">
              <a:rPr lang="it-IT" smtClean="0"/>
              <a:t>23/09/2016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93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233D3-38A8-4865-8202-87032C0B0679}" type="datetime1">
              <a:rPr lang="it-IT" smtClean="0"/>
              <a:t>23/09/2016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528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4E66C-213D-49C5-A4F2-FAE1A7FFF1A8}" type="datetime1">
              <a:rPr lang="it-IT" smtClean="0"/>
              <a:t>23/09/2016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493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5FEA-E08B-4BBE-81AC-B3AED2379932}" type="datetime1">
              <a:rPr lang="it-IT" smtClean="0"/>
              <a:t>23/09/2016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1B123-ECD0-4B58-8863-A186CF5279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60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dalmolin@liuc.i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Management </a:t>
            </a:r>
            <a:r>
              <a:rPr lang="it-IT" b="1" dirty="0" err="1" smtClean="0">
                <a:solidFill>
                  <a:srgbClr val="FF0000"/>
                </a:solidFill>
              </a:rPr>
              <a:t>Principles</a:t>
            </a:r>
            <a:r>
              <a:rPr lang="it-IT" b="1" dirty="0" smtClean="0">
                <a:solidFill>
                  <a:srgbClr val="FF0000"/>
                </a:solidFill>
              </a:rPr>
              <a:t> and Human </a:t>
            </a:r>
            <a:r>
              <a:rPr lang="it-IT" b="1" dirty="0" err="1" smtClean="0">
                <a:solidFill>
                  <a:srgbClr val="FF0000"/>
                </a:solidFill>
              </a:rPr>
              <a:t>Resources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992450"/>
            <a:ext cx="9144000" cy="953037"/>
          </a:xfrm>
        </p:spPr>
        <p:txBody>
          <a:bodyPr/>
          <a:lstStyle/>
          <a:p>
            <a:r>
              <a:rPr lang="it-IT" dirty="0" smtClean="0"/>
              <a:t>Martina Dal Molin</a:t>
            </a:r>
          </a:p>
          <a:p>
            <a:r>
              <a:rPr lang="it-IT" dirty="0" smtClean="0"/>
              <a:t>mdalmolin@liuc.it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2016/2017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97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500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company and the </a:t>
            </a:r>
            <a:r>
              <a:rPr lang="it-IT" b="1" dirty="0" err="1" smtClean="0">
                <a:solidFill>
                  <a:srgbClr val="FF0000"/>
                </a:solidFill>
              </a:rPr>
              <a:t>context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10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560106" y="2691684"/>
            <a:ext cx="2498502" cy="2176530"/>
          </a:xfrm>
          <a:prstGeom prst="ellipse">
            <a:avLst/>
          </a:prstGeom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THE COMPANY</a:t>
            </a:r>
            <a:endParaRPr lang="it-IT" sz="2400" b="1" dirty="0"/>
          </a:p>
        </p:txBody>
      </p:sp>
      <p:sp>
        <p:nvSpPr>
          <p:cNvPr id="10" name="Ovale 9"/>
          <p:cNvSpPr/>
          <p:nvPr/>
        </p:nvSpPr>
        <p:spPr>
          <a:xfrm>
            <a:off x="3541690" y="1931831"/>
            <a:ext cx="4571999" cy="3953814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bidirezionale orizzontale 10"/>
          <p:cNvSpPr/>
          <p:nvPr/>
        </p:nvSpPr>
        <p:spPr>
          <a:xfrm>
            <a:off x="6711371" y="4546241"/>
            <a:ext cx="887164" cy="562155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34446" y="4869365"/>
            <a:ext cx="2786485" cy="958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6"/>
                </a:solidFill>
              </a:rPr>
              <a:t>ECONOMIC AND FINANCIAL SYSTEM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2430340" y="1280271"/>
            <a:ext cx="6794696" cy="49657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416114" y="1198079"/>
            <a:ext cx="2786485" cy="958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SOCIO-POLITICAL SYSTEM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6" name="Freccia bidirezionale orizzontale 15"/>
          <p:cNvSpPr/>
          <p:nvPr/>
        </p:nvSpPr>
        <p:spPr>
          <a:xfrm>
            <a:off x="7910196" y="4546240"/>
            <a:ext cx="887164" cy="562155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bidirezionale orizzontale 16"/>
          <p:cNvSpPr/>
          <p:nvPr/>
        </p:nvSpPr>
        <p:spPr>
          <a:xfrm>
            <a:off x="3876435" y="2156506"/>
            <a:ext cx="1313751" cy="663967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 animBg="1"/>
      <p:bldP spid="15" grpId="0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500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company and the </a:t>
            </a:r>
            <a:r>
              <a:rPr lang="it-IT" b="1" dirty="0" err="1" smtClean="0">
                <a:solidFill>
                  <a:srgbClr val="FF0000"/>
                </a:solidFill>
              </a:rPr>
              <a:t>context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11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560106" y="2691684"/>
            <a:ext cx="2208238" cy="2035495"/>
          </a:xfrm>
          <a:prstGeom prst="ellipse">
            <a:avLst/>
          </a:prstGeom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THE COMPANY</a:t>
            </a:r>
            <a:endParaRPr lang="it-IT" sz="2400" b="1" dirty="0"/>
          </a:p>
        </p:txBody>
      </p:sp>
      <p:sp>
        <p:nvSpPr>
          <p:cNvPr id="10" name="Ovale 9"/>
          <p:cNvSpPr/>
          <p:nvPr/>
        </p:nvSpPr>
        <p:spPr>
          <a:xfrm>
            <a:off x="3541690" y="1931831"/>
            <a:ext cx="4040847" cy="3697615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bidirezionale orizzontale 10"/>
          <p:cNvSpPr/>
          <p:nvPr/>
        </p:nvSpPr>
        <p:spPr>
          <a:xfrm>
            <a:off x="6567615" y="4207395"/>
            <a:ext cx="784098" cy="525728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56999" y="4617877"/>
            <a:ext cx="2462765" cy="89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6"/>
                </a:solidFill>
              </a:rPr>
              <a:t>ECONOMIC AND FINANCIAL SYSTEM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3206838" y="1280271"/>
            <a:ext cx="5059369" cy="465689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416114" y="1198079"/>
            <a:ext cx="2462765" cy="89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SOCIO-POLITICAL SYSTEM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16" name="Freccia bidirezionale orizzontale 15"/>
          <p:cNvSpPr/>
          <p:nvPr/>
        </p:nvSpPr>
        <p:spPr>
          <a:xfrm>
            <a:off x="7446720" y="3853915"/>
            <a:ext cx="784098" cy="525728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bidirezionale orizzontale 16"/>
          <p:cNvSpPr/>
          <p:nvPr/>
        </p:nvSpPr>
        <p:spPr>
          <a:xfrm>
            <a:off x="3876436" y="2156506"/>
            <a:ext cx="1161126" cy="620943"/>
          </a:xfrm>
          <a:prstGeom prst="left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umetto 1 6"/>
          <p:cNvSpPr/>
          <p:nvPr/>
        </p:nvSpPr>
        <p:spPr>
          <a:xfrm>
            <a:off x="8266207" y="1280271"/>
            <a:ext cx="3087593" cy="1186706"/>
          </a:xfrm>
          <a:prstGeom prst="wedgeRectCallout">
            <a:avLst>
              <a:gd name="adj1" fmla="val -106759"/>
              <a:gd name="adj2" fmla="val 9831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CONTINUOUS CHANGE </a:t>
            </a:r>
            <a:r>
              <a:rPr lang="it-IT" dirty="0" smtClean="0"/>
              <a:t>AS THE ORDINARY «STATE OF BEING»</a:t>
            </a:r>
            <a:endParaRPr lang="it-IT" dirty="0"/>
          </a:p>
        </p:txBody>
      </p:sp>
      <p:sp>
        <p:nvSpPr>
          <p:cNvPr id="18" name="Fumetto 1 17"/>
          <p:cNvSpPr/>
          <p:nvPr/>
        </p:nvSpPr>
        <p:spPr>
          <a:xfrm>
            <a:off x="8262838" y="4442740"/>
            <a:ext cx="3087593" cy="1186706"/>
          </a:xfrm>
          <a:prstGeom prst="wedgeRectCallout">
            <a:avLst>
              <a:gd name="adj1" fmla="val -103005"/>
              <a:gd name="adj2" fmla="val -10246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INNOVATION</a:t>
            </a:r>
            <a:r>
              <a:rPr lang="it-IT" dirty="0" smtClean="0"/>
              <a:t> AS THE TOOL FOR ADAPTATION TO EXTERNAL CHANGES or TO FAVOR EXTERNAL CHANGES</a:t>
            </a:r>
            <a:endParaRPr lang="it-IT" dirty="0"/>
          </a:p>
        </p:txBody>
      </p:sp>
      <p:sp>
        <p:nvSpPr>
          <p:cNvPr id="19" name="Fumetto 1 18"/>
          <p:cNvSpPr/>
          <p:nvPr/>
        </p:nvSpPr>
        <p:spPr>
          <a:xfrm>
            <a:off x="454097" y="4470259"/>
            <a:ext cx="3087593" cy="1186706"/>
          </a:xfrm>
          <a:prstGeom prst="wedgeRectCallout">
            <a:avLst>
              <a:gd name="adj1" fmla="val 83029"/>
              <a:gd name="adj2" fmla="val -981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RISK MANAGEMENT </a:t>
            </a:r>
            <a:r>
              <a:rPr lang="it-IT" dirty="0" smtClean="0"/>
              <a:t>AS IMPLICIT PART OF THE </a:t>
            </a:r>
            <a:r>
              <a:rPr lang="it-IT" dirty="0" smtClean="0"/>
              <a:t>COMPANY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13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company and the </a:t>
            </a:r>
            <a:r>
              <a:rPr lang="it-IT" b="1" dirty="0" err="1" smtClean="0">
                <a:solidFill>
                  <a:srgbClr val="FF0000"/>
                </a:solidFill>
              </a:rPr>
              <a:t>economic-financial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system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10793"/>
            <a:ext cx="10515600" cy="4542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b="1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12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2093890" y="3021873"/>
            <a:ext cx="1700011" cy="8371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INPUT</a:t>
            </a:r>
            <a:endParaRPr lang="it-IT" dirty="0"/>
          </a:p>
        </p:txBody>
      </p:sp>
      <p:sp>
        <p:nvSpPr>
          <p:cNvPr id="9" name="Freccia a destra 8"/>
          <p:cNvSpPr/>
          <p:nvPr/>
        </p:nvSpPr>
        <p:spPr>
          <a:xfrm>
            <a:off x="3999963" y="3232668"/>
            <a:ext cx="669702" cy="38636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4927242" y="2807665"/>
            <a:ext cx="1648496" cy="14681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COMPANY</a:t>
            </a:r>
            <a:endParaRPr lang="it-IT" dirty="0"/>
          </a:p>
        </p:txBody>
      </p:sp>
      <p:sp>
        <p:nvSpPr>
          <p:cNvPr id="11" name="Freccia a destra 10"/>
          <p:cNvSpPr/>
          <p:nvPr/>
        </p:nvSpPr>
        <p:spPr>
          <a:xfrm>
            <a:off x="6833315" y="3279451"/>
            <a:ext cx="669702" cy="38636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760594" y="3021873"/>
            <a:ext cx="1700011" cy="8371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OUTPUT</a:t>
            </a:r>
            <a:endParaRPr lang="it-IT" dirty="0"/>
          </a:p>
        </p:txBody>
      </p:sp>
      <p:sp>
        <p:nvSpPr>
          <p:cNvPr id="13" name="Ovale 12"/>
          <p:cNvSpPr/>
          <p:nvPr/>
        </p:nvSpPr>
        <p:spPr>
          <a:xfrm>
            <a:off x="1635617" y="1342309"/>
            <a:ext cx="8384146" cy="4478942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2971263" y="1565354"/>
            <a:ext cx="5712854" cy="896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accent6"/>
                </a:solidFill>
              </a:rPr>
              <a:t>ECONOMIC AND FINANCIAL SYSTEM</a:t>
            </a:r>
            <a:endParaRPr lang="it-IT" sz="2800" b="1" dirty="0">
              <a:solidFill>
                <a:schemeClr val="accent6"/>
              </a:solidFill>
            </a:endParaRPr>
          </a:p>
        </p:txBody>
      </p:sp>
      <p:sp>
        <p:nvSpPr>
          <p:cNvPr id="15" name="Fumetto 1 14"/>
          <p:cNvSpPr/>
          <p:nvPr/>
        </p:nvSpPr>
        <p:spPr>
          <a:xfrm>
            <a:off x="528034" y="4172754"/>
            <a:ext cx="2292439" cy="1721395"/>
          </a:xfrm>
          <a:prstGeom prst="wedgeRectCallout">
            <a:avLst>
              <a:gd name="adj1" fmla="val 77749"/>
              <a:gd name="adj2" fmla="val -688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Inputs</a:t>
            </a:r>
            <a:r>
              <a:rPr lang="it-IT" dirty="0" smtClean="0"/>
              <a:t> are </a:t>
            </a:r>
            <a:r>
              <a:rPr lang="it-IT" dirty="0" err="1" smtClean="0"/>
              <a:t>bought</a:t>
            </a:r>
            <a:r>
              <a:rPr lang="it-IT" dirty="0" smtClean="0"/>
              <a:t> </a:t>
            </a:r>
            <a:r>
              <a:rPr lang="it-IT" dirty="0" err="1" smtClean="0"/>
              <a:t>outside</a:t>
            </a:r>
            <a:r>
              <a:rPr lang="it-IT" dirty="0" smtClean="0"/>
              <a:t> the company (</a:t>
            </a:r>
            <a:r>
              <a:rPr lang="it-IT" dirty="0" err="1" smtClean="0"/>
              <a:t>typically</a:t>
            </a:r>
            <a:r>
              <a:rPr lang="it-IT" dirty="0" smtClean="0"/>
              <a:t> from </a:t>
            </a:r>
            <a:r>
              <a:rPr lang="it-IT" dirty="0" err="1" smtClean="0"/>
              <a:t>other</a:t>
            </a:r>
            <a:r>
              <a:rPr lang="it-IT" dirty="0" smtClean="0"/>
              <a:t> companies)</a:t>
            </a:r>
            <a:endParaRPr lang="it-IT" dirty="0"/>
          </a:p>
        </p:txBody>
      </p:sp>
      <p:sp>
        <p:nvSpPr>
          <p:cNvPr id="16" name="Fumetto 1 15"/>
          <p:cNvSpPr/>
          <p:nvPr/>
        </p:nvSpPr>
        <p:spPr>
          <a:xfrm>
            <a:off x="9159025" y="4249746"/>
            <a:ext cx="2452352" cy="1644404"/>
          </a:xfrm>
          <a:prstGeom prst="wedgeRectCallout">
            <a:avLst>
              <a:gd name="adj1" fmla="val -54875"/>
              <a:gd name="adj2" fmla="val -732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Inputs</a:t>
            </a:r>
            <a:r>
              <a:rPr lang="it-IT" dirty="0" smtClean="0"/>
              <a:t> are </a:t>
            </a:r>
            <a:r>
              <a:rPr lang="it-IT" dirty="0" err="1" smtClean="0"/>
              <a:t>sold</a:t>
            </a:r>
            <a:r>
              <a:rPr lang="it-IT" dirty="0" smtClean="0"/>
              <a:t> </a:t>
            </a:r>
            <a:r>
              <a:rPr lang="it-IT" dirty="0" err="1" smtClean="0"/>
              <a:t>outside</a:t>
            </a:r>
            <a:r>
              <a:rPr lang="it-IT" dirty="0" smtClean="0"/>
              <a:t> the company (clients, </a:t>
            </a:r>
            <a:r>
              <a:rPr lang="it-IT" dirty="0" err="1" smtClean="0"/>
              <a:t>other</a:t>
            </a:r>
            <a:r>
              <a:rPr lang="it-IT" dirty="0" smtClean="0"/>
              <a:t> companies, public </a:t>
            </a:r>
            <a:r>
              <a:rPr lang="it-IT" dirty="0" err="1" smtClean="0"/>
              <a:t>administration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17" name="Fumetto 1 16"/>
          <p:cNvSpPr/>
          <p:nvPr/>
        </p:nvSpPr>
        <p:spPr>
          <a:xfrm>
            <a:off x="8721143" y="1094820"/>
            <a:ext cx="2292439" cy="1721395"/>
          </a:xfrm>
          <a:prstGeom prst="wedgeRectCallout">
            <a:avLst>
              <a:gd name="adj1" fmla="val -146408"/>
              <a:gd name="adj2" fmla="val 6806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Company’s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are </a:t>
            </a:r>
            <a:r>
              <a:rPr lang="it-IT" dirty="0" err="1" smtClean="0"/>
              <a:t>funded</a:t>
            </a:r>
            <a:r>
              <a:rPr lang="it-IT" dirty="0" smtClean="0"/>
              <a:t> by </a:t>
            </a:r>
            <a:r>
              <a:rPr lang="it-IT" dirty="0" err="1" smtClean="0"/>
              <a:t>shareholders</a:t>
            </a:r>
            <a:r>
              <a:rPr lang="it-IT" dirty="0" smtClean="0"/>
              <a:t> </a:t>
            </a:r>
            <a:r>
              <a:rPr lang="it-IT" dirty="0" err="1" smtClean="0"/>
              <a:t>outside</a:t>
            </a:r>
            <a:r>
              <a:rPr lang="it-IT" dirty="0" smtClean="0"/>
              <a:t> the company</a:t>
            </a:r>
            <a:endParaRPr lang="it-IT" dirty="0"/>
          </a:p>
        </p:txBody>
      </p:sp>
      <p:sp>
        <p:nvSpPr>
          <p:cNvPr id="18" name="Rettangolo 17"/>
          <p:cNvSpPr/>
          <p:nvPr/>
        </p:nvSpPr>
        <p:spPr>
          <a:xfrm>
            <a:off x="3999962" y="4452052"/>
            <a:ext cx="4165244" cy="15748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STRONG INTERDEPENDENCIES BETWEEN THE COMPANY AND THE EXTERNAL ENVIRONMENT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2971263" y="2060620"/>
            <a:ext cx="6765165" cy="29750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Following</a:t>
            </a:r>
            <a:r>
              <a:rPr lang="it-IT" sz="2800" dirty="0" smtClean="0"/>
              <a:t> </a:t>
            </a:r>
            <a:r>
              <a:rPr lang="it-IT" sz="2800" dirty="0" err="1" smtClean="0"/>
              <a:t>this</a:t>
            </a:r>
            <a:r>
              <a:rPr lang="it-IT" sz="2800" dirty="0" smtClean="0"/>
              <a:t> </a:t>
            </a:r>
            <a:r>
              <a:rPr lang="it-IT" sz="2800" dirty="0" err="1" smtClean="0"/>
              <a:t>view</a:t>
            </a:r>
            <a:r>
              <a:rPr lang="it-IT" sz="2800" dirty="0" smtClean="0"/>
              <a:t>, the company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dirty="0" err="1" smtClean="0"/>
              <a:t>strongly</a:t>
            </a:r>
            <a:r>
              <a:rPr lang="it-IT" sz="2800" dirty="0" smtClean="0"/>
              <a:t> </a:t>
            </a:r>
            <a:r>
              <a:rPr lang="it-IT" sz="2800" dirty="0" err="1" smtClean="0"/>
              <a:t>dependent</a:t>
            </a:r>
            <a:r>
              <a:rPr lang="it-IT" sz="2800" dirty="0" smtClean="0"/>
              <a:t> from the </a:t>
            </a:r>
            <a:r>
              <a:rPr lang="it-IT" sz="2800" dirty="0" err="1" smtClean="0"/>
              <a:t>external</a:t>
            </a:r>
            <a:r>
              <a:rPr lang="it-IT" sz="2800" dirty="0" smtClean="0"/>
              <a:t> </a:t>
            </a:r>
            <a:r>
              <a:rPr lang="it-IT" sz="2800" dirty="0" err="1" smtClean="0"/>
              <a:t>environment</a:t>
            </a:r>
            <a:r>
              <a:rPr lang="it-IT" sz="2800" dirty="0" smtClean="0"/>
              <a:t>. </a:t>
            </a:r>
            <a:r>
              <a:rPr lang="it-IT" sz="2800" dirty="0" err="1" smtClean="0"/>
              <a:t>But</a:t>
            </a:r>
            <a:r>
              <a:rPr lang="it-IT" sz="2800" dirty="0" smtClean="0"/>
              <a:t>, in </a:t>
            </a:r>
            <a:r>
              <a:rPr lang="it-IT" sz="2800" dirty="0" err="1" smtClean="0"/>
              <a:t>your</a:t>
            </a:r>
            <a:r>
              <a:rPr lang="it-IT" sz="2800" dirty="0" smtClean="0"/>
              <a:t> opinion, are </a:t>
            </a:r>
            <a:r>
              <a:rPr lang="it-IT" sz="2800" dirty="0" err="1" smtClean="0"/>
              <a:t>there</a:t>
            </a:r>
            <a:r>
              <a:rPr lang="it-IT" sz="2800" dirty="0" smtClean="0"/>
              <a:t> some «</a:t>
            </a:r>
            <a:r>
              <a:rPr lang="it-IT" sz="2800" dirty="0" err="1" smtClean="0"/>
              <a:t>elements</a:t>
            </a:r>
            <a:r>
              <a:rPr lang="it-IT" sz="2800" dirty="0" smtClean="0"/>
              <a:t>» in </a:t>
            </a:r>
            <a:r>
              <a:rPr lang="it-IT" sz="2800" dirty="0" err="1" smtClean="0"/>
              <a:t>which</a:t>
            </a:r>
            <a:r>
              <a:rPr lang="it-IT" sz="2800" dirty="0" smtClean="0"/>
              <a:t> the company </a:t>
            </a:r>
            <a:r>
              <a:rPr lang="it-IT" sz="2800" dirty="0" err="1" smtClean="0"/>
              <a:t>is</a:t>
            </a:r>
            <a:r>
              <a:rPr lang="it-IT" sz="2800" dirty="0" smtClean="0"/>
              <a:t> </a:t>
            </a:r>
            <a:r>
              <a:rPr lang="it-IT" sz="2800" b="1" dirty="0" err="1" smtClean="0"/>
              <a:t>independent</a:t>
            </a:r>
            <a:r>
              <a:rPr lang="it-IT" sz="2800" dirty="0" smtClean="0"/>
              <a:t> from the </a:t>
            </a:r>
            <a:r>
              <a:rPr lang="it-IT" sz="2800" dirty="0" err="1" smtClean="0"/>
              <a:t>external</a:t>
            </a:r>
            <a:r>
              <a:rPr lang="it-IT" sz="2800" dirty="0" smtClean="0"/>
              <a:t> </a:t>
            </a:r>
            <a:r>
              <a:rPr lang="it-IT" sz="2800" dirty="0" err="1" smtClean="0"/>
              <a:t>environment</a:t>
            </a:r>
            <a:r>
              <a:rPr lang="it-IT" sz="2800" dirty="0" smtClean="0"/>
              <a:t>?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57846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42479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Company </a:t>
            </a:r>
            <a:r>
              <a:rPr lang="it-IT" b="1" dirty="0" err="1" smtClean="0">
                <a:solidFill>
                  <a:srgbClr val="FF0000"/>
                </a:solidFill>
              </a:rPr>
              <a:t>independence</a:t>
            </a:r>
            <a:r>
              <a:rPr lang="it-IT" b="1" dirty="0" smtClean="0">
                <a:solidFill>
                  <a:srgbClr val="FF0000"/>
                </a:solidFill>
              </a:rPr>
              <a:t> from </a:t>
            </a:r>
            <a:r>
              <a:rPr lang="it-IT" b="1" dirty="0" err="1" smtClean="0">
                <a:solidFill>
                  <a:srgbClr val="FF0000"/>
                </a:solidFill>
              </a:rPr>
              <a:t>external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context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10793"/>
            <a:ext cx="10515600" cy="4542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b="1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13</a:t>
            </a:fld>
            <a:endParaRPr lang="it-IT"/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524000" y="6125828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2016/2017</a:t>
            </a:r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2055813"/>
            <a:ext cx="10515600" cy="399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Company’s</a:t>
            </a:r>
            <a:r>
              <a:rPr lang="it-IT" dirty="0" smtClean="0"/>
              <a:t> </a:t>
            </a:r>
            <a:r>
              <a:rPr lang="it-IT" dirty="0" err="1" smtClean="0"/>
              <a:t>boundaries</a:t>
            </a:r>
            <a:r>
              <a:rPr lang="it-IT" dirty="0" smtClean="0"/>
              <a:t>: clients, output, </a:t>
            </a:r>
            <a:r>
              <a:rPr lang="it-IT" dirty="0" err="1" smtClean="0"/>
              <a:t>geographical</a:t>
            </a:r>
            <a:r>
              <a:rPr lang="it-IT" dirty="0" smtClean="0"/>
              <a:t> position, HR, </a:t>
            </a:r>
            <a:r>
              <a:rPr lang="it-IT" dirty="0" err="1" smtClean="0"/>
              <a:t>tecnology</a:t>
            </a:r>
            <a:r>
              <a:rPr lang="it-IT" dirty="0" smtClean="0"/>
              <a:t>, </a:t>
            </a: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structure</a:t>
            </a:r>
            <a:endParaRPr lang="it-IT" dirty="0" smtClean="0"/>
          </a:p>
          <a:p>
            <a:r>
              <a:rPr lang="it-IT" dirty="0" smtClean="0"/>
              <a:t>Funds </a:t>
            </a:r>
            <a:r>
              <a:rPr lang="it-IT" dirty="0" err="1" smtClean="0"/>
              <a:t>searching</a:t>
            </a:r>
            <a:r>
              <a:rPr lang="it-IT" dirty="0" smtClean="0"/>
              <a:t> </a:t>
            </a:r>
          </a:p>
          <a:p>
            <a:r>
              <a:rPr lang="it-IT" dirty="0" smtClean="0"/>
              <a:t>«Birth» and </a:t>
            </a:r>
            <a:r>
              <a:rPr lang="it-IT" dirty="0" err="1" smtClean="0"/>
              <a:t>Growth</a:t>
            </a:r>
            <a:endParaRPr lang="it-IT" dirty="0" smtClean="0"/>
          </a:p>
          <a:p>
            <a:r>
              <a:rPr lang="it-IT" dirty="0" smtClean="0"/>
              <a:t>Life-time </a:t>
            </a:r>
            <a:r>
              <a:rPr lang="it-IT" dirty="0" smtClean="0"/>
              <a:t>and «</a:t>
            </a:r>
            <a:r>
              <a:rPr lang="it-IT" dirty="0" err="1" smtClean="0"/>
              <a:t>death</a:t>
            </a:r>
            <a:r>
              <a:rPr lang="it-IT" dirty="0" smtClean="0"/>
              <a:t>»: </a:t>
            </a:r>
            <a:r>
              <a:rPr lang="it-IT" dirty="0" err="1" smtClean="0"/>
              <a:t>failure</a:t>
            </a:r>
            <a:r>
              <a:rPr lang="it-IT" dirty="0" smtClean="0"/>
              <a:t>, </a:t>
            </a:r>
            <a:r>
              <a:rPr lang="it-IT" dirty="0" err="1" smtClean="0"/>
              <a:t>liquidation</a:t>
            </a:r>
            <a:r>
              <a:rPr lang="it-IT" dirty="0" smtClean="0"/>
              <a:t>, break-up, </a:t>
            </a:r>
            <a:r>
              <a:rPr lang="it-IT" dirty="0" err="1" smtClean="0"/>
              <a:t>absorption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2524260" y="5087805"/>
            <a:ext cx="7173532" cy="15101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dirty="0" err="1" smtClean="0"/>
              <a:t>All</a:t>
            </a:r>
            <a:r>
              <a:rPr lang="it-IT" sz="2800" dirty="0" smtClean="0"/>
              <a:t> of </a:t>
            </a:r>
            <a:r>
              <a:rPr lang="it-IT" sz="2800" dirty="0" err="1" smtClean="0"/>
              <a:t>these</a:t>
            </a:r>
            <a:r>
              <a:rPr lang="it-IT" sz="2800" dirty="0" smtClean="0"/>
              <a:t> </a:t>
            </a:r>
            <a:r>
              <a:rPr lang="it-IT" sz="2800" dirty="0" err="1" smtClean="0"/>
              <a:t>aspect</a:t>
            </a:r>
            <a:r>
              <a:rPr lang="it-IT" sz="2800" dirty="0" smtClean="0"/>
              <a:t> are </a:t>
            </a:r>
            <a:r>
              <a:rPr lang="it-IT" sz="2800" dirty="0" err="1" smtClean="0"/>
              <a:t>not</a:t>
            </a:r>
            <a:r>
              <a:rPr lang="it-IT" sz="2800" dirty="0" smtClean="0"/>
              <a:t> </a:t>
            </a:r>
            <a:r>
              <a:rPr lang="it-IT" sz="2800" dirty="0" err="1" smtClean="0"/>
              <a:t>pre-determined</a:t>
            </a:r>
            <a:r>
              <a:rPr lang="it-IT" sz="2800" dirty="0" smtClean="0"/>
              <a:t>, </a:t>
            </a:r>
            <a:r>
              <a:rPr lang="it-IT" sz="2800" dirty="0" err="1" smtClean="0"/>
              <a:t>but</a:t>
            </a:r>
            <a:r>
              <a:rPr lang="it-IT" sz="2800" dirty="0" smtClean="0"/>
              <a:t> </a:t>
            </a:r>
            <a:r>
              <a:rPr lang="it-IT" sz="2800" dirty="0" err="1" smtClean="0"/>
              <a:t>they</a:t>
            </a:r>
            <a:r>
              <a:rPr lang="it-IT" sz="2800" dirty="0" smtClean="0"/>
              <a:t> </a:t>
            </a:r>
            <a:r>
              <a:rPr lang="it-IT" sz="2800" dirty="0" err="1" smtClean="0"/>
              <a:t>depend</a:t>
            </a:r>
            <a:r>
              <a:rPr lang="it-IT" sz="2800" dirty="0" smtClean="0"/>
              <a:t> from the </a:t>
            </a:r>
            <a:r>
              <a:rPr lang="it-IT" sz="2800" dirty="0" err="1" smtClean="0"/>
              <a:t>company’s</a:t>
            </a:r>
            <a:r>
              <a:rPr lang="it-IT" sz="2800" dirty="0" smtClean="0"/>
              <a:t> </a:t>
            </a:r>
            <a:r>
              <a:rPr lang="it-IT" sz="2800" dirty="0" err="1" smtClean="0"/>
              <a:t>choiches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308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814" y="138419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company </a:t>
            </a:r>
            <a:r>
              <a:rPr lang="it-IT" b="1" dirty="0" err="1" smtClean="0">
                <a:solidFill>
                  <a:srgbClr val="FF0000"/>
                </a:solidFill>
              </a:rPr>
              <a:t>as</a:t>
            </a:r>
            <a:r>
              <a:rPr lang="it-IT" b="1" dirty="0" smtClean="0">
                <a:solidFill>
                  <a:srgbClr val="FF0000"/>
                </a:solidFill>
              </a:rPr>
              <a:t> part of the </a:t>
            </a:r>
            <a:r>
              <a:rPr lang="it-IT" b="1" dirty="0" err="1" smtClean="0">
                <a:solidFill>
                  <a:srgbClr val="FF0000"/>
                </a:solidFill>
              </a:rPr>
              <a:t>economic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financial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syste</a:t>
            </a:r>
            <a:r>
              <a:rPr lang="it-IT" b="1" dirty="0" err="1">
                <a:solidFill>
                  <a:srgbClr val="FF0000"/>
                </a:solidFill>
              </a:rPr>
              <a:t>m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14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560106" y="2691684"/>
            <a:ext cx="2498502" cy="2176530"/>
          </a:xfrm>
          <a:prstGeom prst="ellipse">
            <a:avLst/>
          </a:prstGeom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THE COMPANY</a:t>
            </a:r>
            <a:endParaRPr lang="it-IT" sz="2400" b="1" dirty="0"/>
          </a:p>
        </p:txBody>
      </p:sp>
      <p:sp>
        <p:nvSpPr>
          <p:cNvPr id="10" name="Ovale 9"/>
          <p:cNvSpPr/>
          <p:nvPr/>
        </p:nvSpPr>
        <p:spPr>
          <a:xfrm>
            <a:off x="3541690" y="1931831"/>
            <a:ext cx="4571999" cy="3953814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bidirezionale orizzontale 10"/>
          <p:cNvSpPr/>
          <p:nvPr/>
        </p:nvSpPr>
        <p:spPr>
          <a:xfrm>
            <a:off x="6711371" y="4546241"/>
            <a:ext cx="887164" cy="562155"/>
          </a:xfrm>
          <a:prstGeom prst="left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scene3d>
            <a:camera prst="orthographicFront">
              <a:rot lat="0" lon="0" rev="19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34446" y="4869365"/>
            <a:ext cx="2786485" cy="958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6"/>
                </a:solidFill>
              </a:rPr>
              <a:t>ECONOMIC AND FINANCIAL SYSTEM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3" name="Fumetto 1 2"/>
          <p:cNvSpPr/>
          <p:nvPr/>
        </p:nvSpPr>
        <p:spPr>
          <a:xfrm>
            <a:off x="787176" y="1803042"/>
            <a:ext cx="2691684" cy="1275008"/>
          </a:xfrm>
          <a:prstGeom prst="wedgeRectCallout">
            <a:avLst>
              <a:gd name="adj1" fmla="val 75818"/>
              <a:gd name="adj2" fmla="val 6654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BUSINESS PORTFOLIO</a:t>
            </a:r>
            <a:endParaRPr lang="it-IT" dirty="0"/>
          </a:p>
        </p:txBody>
      </p:sp>
      <p:sp>
        <p:nvSpPr>
          <p:cNvPr id="18" name="Fumetto 1 17"/>
          <p:cNvSpPr/>
          <p:nvPr/>
        </p:nvSpPr>
        <p:spPr>
          <a:xfrm>
            <a:off x="472402" y="3609162"/>
            <a:ext cx="2691684" cy="1275008"/>
          </a:xfrm>
          <a:prstGeom prst="wedgeRectCallout">
            <a:avLst>
              <a:gd name="adj1" fmla="val 92564"/>
              <a:gd name="adj2" fmla="val 342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ACTIVITIES PORTFOLIO</a:t>
            </a:r>
          </a:p>
          <a:p>
            <a:pPr algn="ctr"/>
            <a:r>
              <a:rPr lang="it-IT" dirty="0" smtClean="0"/>
              <a:t>(MAKE or BUY)</a:t>
            </a:r>
            <a:endParaRPr lang="it-IT" dirty="0"/>
          </a:p>
        </p:txBody>
      </p:sp>
      <p:sp>
        <p:nvSpPr>
          <p:cNvPr id="19" name="Fumetto 1 18"/>
          <p:cNvSpPr/>
          <p:nvPr/>
        </p:nvSpPr>
        <p:spPr>
          <a:xfrm>
            <a:off x="7464292" y="996224"/>
            <a:ext cx="2691684" cy="1275008"/>
          </a:xfrm>
          <a:prstGeom prst="wedgeRectCallout">
            <a:avLst>
              <a:gd name="adj1" fmla="val -102173"/>
              <a:gd name="adj2" fmla="val 5643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TECHNOLOGY of the COMPANY</a:t>
            </a:r>
            <a:endParaRPr lang="it-IT" dirty="0"/>
          </a:p>
        </p:txBody>
      </p:sp>
      <p:sp>
        <p:nvSpPr>
          <p:cNvPr id="20" name="Fumetto 1 19"/>
          <p:cNvSpPr/>
          <p:nvPr/>
        </p:nvSpPr>
        <p:spPr>
          <a:xfrm>
            <a:off x="9061853" y="2081558"/>
            <a:ext cx="2691684" cy="1275008"/>
          </a:xfrm>
          <a:prstGeom prst="wedgeRectCallout">
            <a:avLst>
              <a:gd name="adj1" fmla="val -102173"/>
              <a:gd name="adj2" fmla="val 5643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COMPANY’s</a:t>
            </a:r>
            <a:r>
              <a:rPr lang="it-IT" dirty="0" smtClean="0"/>
              <a:t> IMAGE</a:t>
            </a:r>
            <a:endParaRPr lang="it-IT" dirty="0"/>
          </a:p>
        </p:txBody>
      </p:sp>
      <p:sp>
        <p:nvSpPr>
          <p:cNvPr id="21" name="Fumetto 1 20"/>
          <p:cNvSpPr/>
          <p:nvPr/>
        </p:nvSpPr>
        <p:spPr>
          <a:xfrm>
            <a:off x="9209873" y="4089982"/>
            <a:ext cx="2691684" cy="1275008"/>
          </a:xfrm>
          <a:prstGeom prst="wedgeRectCallout">
            <a:avLst>
              <a:gd name="adj1" fmla="val -110307"/>
              <a:gd name="adj2" fmla="val -2537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LEGAL AND FINANCIAL FORM of the COMPANY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196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boundaries</a:t>
            </a:r>
            <a:r>
              <a:rPr lang="it-IT" b="1" dirty="0" smtClean="0">
                <a:solidFill>
                  <a:srgbClr val="FF0000"/>
                </a:solidFill>
              </a:rPr>
              <a:t> of a company: BUSINESS PORTFOLIO (1/3)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it-IT" b="1" dirty="0" err="1" smtClean="0"/>
              <a:t>Focused</a:t>
            </a:r>
            <a:r>
              <a:rPr lang="it-IT" b="1" dirty="0" smtClean="0"/>
              <a:t> business portfolio</a:t>
            </a:r>
            <a:r>
              <a:rPr lang="it-IT" dirty="0" smtClean="0"/>
              <a:t>: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product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2055813"/>
            <a:ext cx="10515600" cy="78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3600" b="1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477111"/>
            <a:ext cx="3114205" cy="2242685"/>
          </a:xfrm>
          <a:prstGeom prst="rect">
            <a:avLst/>
          </a:prstGeom>
        </p:spPr>
      </p:pic>
      <p:sp>
        <p:nvSpPr>
          <p:cNvPr id="12" name="Fumetto 1 11"/>
          <p:cNvSpPr/>
          <p:nvPr/>
        </p:nvSpPr>
        <p:spPr>
          <a:xfrm>
            <a:off x="3370508" y="3369830"/>
            <a:ext cx="2473377" cy="884419"/>
          </a:xfrm>
          <a:prstGeom prst="wedgeRectCallout">
            <a:avLst>
              <a:gd name="adj1" fmla="val -46639"/>
              <a:gd name="adj2" fmla="val 8522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THE SHOES THAT BREATH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680" y="2916213"/>
            <a:ext cx="2610750" cy="173733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430" y="2303621"/>
            <a:ext cx="3957570" cy="167479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885" y="4906018"/>
            <a:ext cx="3764810" cy="162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boundaries</a:t>
            </a:r>
            <a:r>
              <a:rPr lang="it-IT" b="1" dirty="0" smtClean="0">
                <a:solidFill>
                  <a:srgbClr val="FF0000"/>
                </a:solidFill>
              </a:rPr>
              <a:t> of a company: BUSINESS PORTFOLIO (2/3)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it-IT" b="1" dirty="0" err="1" smtClean="0"/>
              <a:t>Correlated</a:t>
            </a:r>
            <a:r>
              <a:rPr lang="it-IT" b="1" dirty="0" smtClean="0"/>
              <a:t> </a:t>
            </a:r>
            <a:r>
              <a:rPr lang="it-IT" b="1" dirty="0" smtClean="0"/>
              <a:t>business </a:t>
            </a:r>
            <a:r>
              <a:rPr lang="it-IT" b="1" dirty="0" smtClean="0"/>
              <a:t>portfolio</a:t>
            </a:r>
            <a:r>
              <a:rPr lang="it-IT" dirty="0" smtClean="0"/>
              <a:t>: </a:t>
            </a:r>
            <a:r>
              <a:rPr lang="it-IT" dirty="0" err="1" smtClean="0"/>
              <a:t>two</a:t>
            </a:r>
            <a:r>
              <a:rPr lang="it-IT" dirty="0" smtClean="0"/>
              <a:t> or more </a:t>
            </a:r>
            <a:r>
              <a:rPr lang="it-IT" dirty="0" err="1" smtClean="0"/>
              <a:t>products</a:t>
            </a:r>
            <a:r>
              <a:rPr lang="it-IT" dirty="0" smtClean="0"/>
              <a:t>, </a:t>
            </a:r>
            <a:r>
              <a:rPr lang="it-IT" dirty="0" err="1" smtClean="0"/>
              <a:t>that</a:t>
            </a:r>
            <a:r>
              <a:rPr lang="it-IT" dirty="0" smtClean="0"/>
              <a:t> share </a:t>
            </a:r>
            <a:r>
              <a:rPr lang="it-IT" dirty="0" err="1"/>
              <a:t>s</a:t>
            </a:r>
            <a:r>
              <a:rPr lang="it-IT" dirty="0" err="1" smtClean="0"/>
              <a:t>imilarities</a:t>
            </a:r>
            <a:r>
              <a:rPr lang="it-IT" dirty="0" smtClean="0"/>
              <a:t> (clients, </a:t>
            </a:r>
            <a:r>
              <a:rPr lang="it-IT" dirty="0" err="1" smtClean="0"/>
              <a:t>distribution</a:t>
            </a:r>
            <a:r>
              <a:rPr lang="it-IT" dirty="0" smtClean="0"/>
              <a:t>, </a:t>
            </a:r>
            <a:r>
              <a:rPr lang="it-IT" dirty="0" err="1" smtClean="0"/>
              <a:t>technology</a:t>
            </a:r>
            <a:r>
              <a:rPr lang="it-IT" dirty="0" smtClean="0"/>
              <a:t>)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2055813"/>
            <a:ext cx="10515600" cy="78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3600" b="1" dirty="0"/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13" y="2454830"/>
            <a:ext cx="3685082" cy="2726961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05" y="2716823"/>
            <a:ext cx="3940426" cy="2052305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05" y="2742711"/>
            <a:ext cx="2857500" cy="2857500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12" y="4769128"/>
            <a:ext cx="3461490" cy="190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boundaries</a:t>
            </a:r>
            <a:r>
              <a:rPr lang="it-IT" b="1" dirty="0" smtClean="0">
                <a:solidFill>
                  <a:srgbClr val="FF0000"/>
                </a:solidFill>
              </a:rPr>
              <a:t> of a company: BUSINESS PORTFOLIO (3/3)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it-IT" b="1" dirty="0" err="1" smtClean="0"/>
              <a:t>Conglomerated</a:t>
            </a:r>
            <a:r>
              <a:rPr lang="it-IT" b="1" dirty="0" smtClean="0"/>
              <a:t> business portfolio</a:t>
            </a:r>
            <a:r>
              <a:rPr lang="it-IT" dirty="0" smtClean="0"/>
              <a:t>: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products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are </a:t>
            </a:r>
            <a:r>
              <a:rPr lang="it-IT" dirty="0" err="1" smtClean="0"/>
              <a:t>different</a:t>
            </a:r>
            <a:r>
              <a:rPr lang="it-IT" dirty="0" smtClean="0"/>
              <a:t> in </a:t>
            </a:r>
            <a:r>
              <a:rPr lang="it-IT" dirty="0" err="1" smtClean="0"/>
              <a:t>term</a:t>
            </a:r>
            <a:r>
              <a:rPr lang="it-IT" dirty="0" smtClean="0"/>
              <a:t> of clients, </a:t>
            </a:r>
            <a:r>
              <a:rPr lang="it-IT" dirty="0" err="1" smtClean="0"/>
              <a:t>distribution</a:t>
            </a:r>
            <a:r>
              <a:rPr lang="it-IT" dirty="0" smtClean="0"/>
              <a:t>, </a:t>
            </a:r>
            <a:r>
              <a:rPr lang="it-IT" dirty="0" err="1" smtClean="0"/>
              <a:t>technology</a:t>
            </a:r>
            <a:r>
              <a:rPr lang="it-IT" dirty="0" smtClean="0"/>
              <a:t>, ..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2055813"/>
            <a:ext cx="10515600" cy="78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339" y="4155745"/>
            <a:ext cx="426720" cy="42672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0" y="3066545"/>
            <a:ext cx="5084489" cy="300447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728" y="2639217"/>
            <a:ext cx="4328722" cy="2597233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640" y="3215640"/>
            <a:ext cx="2155746" cy="215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7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boundaries</a:t>
            </a:r>
            <a:r>
              <a:rPr lang="it-IT" b="1" dirty="0" smtClean="0">
                <a:solidFill>
                  <a:srgbClr val="FF0000"/>
                </a:solidFill>
              </a:rPr>
              <a:t> of a company: ACTIVITIES PORTFOLIO (3/3)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Once the business portfolio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, the company </a:t>
            </a:r>
            <a:r>
              <a:rPr lang="it-IT" dirty="0" err="1" smtClean="0"/>
              <a:t>should</a:t>
            </a:r>
            <a:r>
              <a:rPr lang="it-IT" dirty="0" smtClean="0"/>
              <a:t> produce the </a:t>
            </a:r>
            <a:r>
              <a:rPr lang="it-IT" dirty="0" err="1" smtClean="0"/>
              <a:t>good</a:t>
            </a:r>
            <a:r>
              <a:rPr lang="it-IT" dirty="0" smtClean="0"/>
              <a:t>(s)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2055813"/>
            <a:ext cx="10515600" cy="780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it-IT" sz="3600" b="1" dirty="0"/>
          </a:p>
        </p:txBody>
      </p:sp>
      <p:sp>
        <p:nvSpPr>
          <p:cNvPr id="3" name="Rettangolo 2"/>
          <p:cNvSpPr/>
          <p:nvPr/>
        </p:nvSpPr>
        <p:spPr>
          <a:xfrm>
            <a:off x="838200" y="2657560"/>
            <a:ext cx="3252866" cy="4958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DEFINITION of the GOOD</a:t>
            </a:r>
            <a:endParaRPr lang="it-IT" dirty="0"/>
          </a:p>
        </p:txBody>
      </p:sp>
      <p:sp>
        <p:nvSpPr>
          <p:cNvPr id="12" name="Rettangolo 11"/>
          <p:cNvSpPr/>
          <p:nvPr/>
        </p:nvSpPr>
        <p:spPr>
          <a:xfrm>
            <a:off x="838200" y="3229818"/>
            <a:ext cx="3252866" cy="4889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ACQUISITION of INPUTS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838200" y="3835743"/>
            <a:ext cx="3252866" cy="7045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TRASFORMATION of INPUTS in OUTPUTS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838200" y="4607383"/>
            <a:ext cx="3252866" cy="4309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DISTRIBUTION of OUTPUTS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838200" y="5105418"/>
            <a:ext cx="3252866" cy="487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MARKETING</a:t>
            </a:r>
            <a:endParaRPr lang="it-IT" dirty="0"/>
          </a:p>
        </p:txBody>
      </p:sp>
      <p:sp>
        <p:nvSpPr>
          <p:cNvPr id="16" name="Rettangolo 15"/>
          <p:cNvSpPr/>
          <p:nvPr/>
        </p:nvSpPr>
        <p:spPr>
          <a:xfrm>
            <a:off x="838200" y="5693174"/>
            <a:ext cx="3252866" cy="487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PRODUCTS SALE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838200" y="6295121"/>
            <a:ext cx="3252866" cy="487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CUSTOMER ASSISTANCE</a:t>
            </a:r>
            <a:endParaRPr lang="it-IT" dirty="0"/>
          </a:p>
        </p:txBody>
      </p:sp>
      <p:sp>
        <p:nvSpPr>
          <p:cNvPr id="18" name="Parentesi graffa chiusa 17"/>
          <p:cNvSpPr/>
          <p:nvPr/>
        </p:nvSpPr>
        <p:spPr>
          <a:xfrm>
            <a:off x="4212236" y="2657560"/>
            <a:ext cx="449705" cy="406391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a destra 18"/>
          <p:cNvSpPr/>
          <p:nvPr/>
        </p:nvSpPr>
        <p:spPr>
          <a:xfrm>
            <a:off x="4567939" y="3835743"/>
            <a:ext cx="642393" cy="70453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318385" y="3069975"/>
            <a:ext cx="2118610" cy="17791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CHOICE «TO MAKE OR BUY»</a:t>
            </a:r>
            <a:endParaRPr lang="it-IT" sz="2400" b="1" dirty="0"/>
          </a:p>
        </p:txBody>
      </p:sp>
      <p:sp>
        <p:nvSpPr>
          <p:cNvPr id="21" name="Rettangolo 20"/>
          <p:cNvSpPr/>
          <p:nvPr/>
        </p:nvSpPr>
        <p:spPr>
          <a:xfrm>
            <a:off x="8448830" y="2468419"/>
            <a:ext cx="3252866" cy="4958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DEFINITION of the GOOD</a:t>
            </a:r>
            <a:endParaRPr lang="it-IT" dirty="0"/>
          </a:p>
        </p:txBody>
      </p:sp>
      <p:sp>
        <p:nvSpPr>
          <p:cNvPr id="22" name="Rettangolo 21"/>
          <p:cNvSpPr/>
          <p:nvPr/>
        </p:nvSpPr>
        <p:spPr>
          <a:xfrm>
            <a:off x="8448830" y="3040677"/>
            <a:ext cx="3252866" cy="4889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ACQUISITION of INPUTS</a:t>
            </a:r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8448830" y="3646602"/>
            <a:ext cx="3252866" cy="704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TRASFORMATION of INPUTS in OUTPUTS</a:t>
            </a:r>
            <a:endParaRPr lang="it-IT" dirty="0"/>
          </a:p>
        </p:txBody>
      </p:sp>
      <p:sp>
        <p:nvSpPr>
          <p:cNvPr id="24" name="Rettangolo 23"/>
          <p:cNvSpPr/>
          <p:nvPr/>
        </p:nvSpPr>
        <p:spPr>
          <a:xfrm>
            <a:off x="8448830" y="4418242"/>
            <a:ext cx="3252866" cy="4309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DISTRIBUTION of OUTPUTS</a:t>
            </a:r>
            <a:endParaRPr lang="it-IT" dirty="0"/>
          </a:p>
        </p:txBody>
      </p:sp>
      <p:sp>
        <p:nvSpPr>
          <p:cNvPr id="25" name="Rettangolo 24"/>
          <p:cNvSpPr/>
          <p:nvPr/>
        </p:nvSpPr>
        <p:spPr>
          <a:xfrm>
            <a:off x="8448830" y="4916277"/>
            <a:ext cx="3252866" cy="487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MARKETING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8448830" y="5504033"/>
            <a:ext cx="3252866" cy="487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PRODUCTS SALE</a:t>
            </a:r>
            <a:endParaRPr lang="it-IT" dirty="0"/>
          </a:p>
        </p:txBody>
      </p:sp>
      <p:sp>
        <p:nvSpPr>
          <p:cNvPr id="27" name="Rettangolo 26"/>
          <p:cNvSpPr/>
          <p:nvPr/>
        </p:nvSpPr>
        <p:spPr>
          <a:xfrm>
            <a:off x="8448830" y="6105980"/>
            <a:ext cx="3252866" cy="487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CUSTOMER ASSISTANCE</a:t>
            </a:r>
            <a:endParaRPr lang="it-IT" dirty="0"/>
          </a:p>
        </p:txBody>
      </p:sp>
      <p:sp>
        <p:nvSpPr>
          <p:cNvPr id="28" name="Parentesi graffa aperta 27"/>
          <p:cNvSpPr/>
          <p:nvPr/>
        </p:nvSpPr>
        <p:spPr>
          <a:xfrm>
            <a:off x="8049718" y="2468419"/>
            <a:ext cx="269823" cy="2221098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Parentesi graffa aperta 28"/>
          <p:cNvSpPr/>
          <p:nvPr/>
        </p:nvSpPr>
        <p:spPr>
          <a:xfrm>
            <a:off x="8106556" y="4892484"/>
            <a:ext cx="199556" cy="160138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in giù 29"/>
          <p:cNvSpPr/>
          <p:nvPr/>
        </p:nvSpPr>
        <p:spPr>
          <a:xfrm>
            <a:off x="5951095" y="5038315"/>
            <a:ext cx="809469" cy="465718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4823711" y="5557325"/>
            <a:ext cx="2952749" cy="12354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STRATEGIC CHOICE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67164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52431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boundaries</a:t>
            </a:r>
            <a:r>
              <a:rPr lang="it-IT" b="1" dirty="0" smtClean="0">
                <a:solidFill>
                  <a:srgbClr val="FF0000"/>
                </a:solidFill>
              </a:rPr>
              <a:t> of a company: TECHNOLOGY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283564" y="1493172"/>
            <a:ext cx="10515600" cy="183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Companies’ </a:t>
            </a:r>
            <a:r>
              <a:rPr lang="it-IT" dirty="0" err="1" smtClean="0"/>
              <a:t>products</a:t>
            </a:r>
            <a:r>
              <a:rPr lang="it-IT" dirty="0" smtClean="0"/>
              <a:t> (OUTPUT) are </a:t>
            </a:r>
            <a:r>
              <a:rPr lang="it-IT" dirty="0" err="1" smtClean="0"/>
              <a:t>realized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technologycal</a:t>
            </a:r>
            <a:r>
              <a:rPr lang="it-IT" dirty="0" smtClean="0"/>
              <a:t> </a:t>
            </a:r>
            <a:r>
              <a:rPr lang="it-IT" dirty="0" err="1" smtClean="0"/>
              <a:t>assets</a:t>
            </a:r>
            <a:r>
              <a:rPr lang="it-IT" dirty="0" smtClean="0"/>
              <a:t> and </a:t>
            </a:r>
            <a:r>
              <a:rPr lang="it-IT" dirty="0" err="1" smtClean="0"/>
              <a:t>organizational</a:t>
            </a:r>
            <a:r>
              <a:rPr lang="it-IT" dirty="0" smtClean="0"/>
              <a:t> </a:t>
            </a:r>
            <a:r>
              <a:rPr lang="it-IT" dirty="0" err="1" smtClean="0"/>
              <a:t>configurations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usually</a:t>
            </a:r>
            <a:r>
              <a:rPr lang="it-IT" dirty="0" smtClean="0"/>
              <a:t> evolve over time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19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3" name="Freccia in giù 2"/>
          <p:cNvSpPr/>
          <p:nvPr/>
        </p:nvSpPr>
        <p:spPr>
          <a:xfrm>
            <a:off x="5051686" y="2446084"/>
            <a:ext cx="764498" cy="641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Segnaposto contenuto 8"/>
          <p:cNvSpPr txBox="1">
            <a:spLocks/>
          </p:cNvSpPr>
          <p:nvPr/>
        </p:nvSpPr>
        <p:spPr>
          <a:xfrm>
            <a:off x="390993" y="3278584"/>
            <a:ext cx="10515600" cy="1030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Evolution</a:t>
            </a:r>
            <a:r>
              <a:rPr lang="it-IT" dirty="0" smtClean="0"/>
              <a:t> (qualitative and quantitative) of the </a:t>
            </a:r>
            <a:r>
              <a:rPr lang="it-IT" b="1" dirty="0" smtClean="0"/>
              <a:t>DEMAND</a:t>
            </a:r>
            <a:r>
              <a:rPr lang="it-IT" dirty="0" smtClean="0"/>
              <a:t> SIDE</a:t>
            </a:r>
          </a:p>
          <a:p>
            <a:r>
              <a:rPr lang="it-IT" dirty="0" err="1" smtClean="0"/>
              <a:t>Evolution</a:t>
            </a:r>
            <a:r>
              <a:rPr lang="it-IT" dirty="0" smtClean="0"/>
              <a:t> of the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b="1" dirty="0" smtClean="0"/>
              <a:t>PRICE</a:t>
            </a:r>
            <a:r>
              <a:rPr lang="it-IT" dirty="0" smtClean="0"/>
              <a:t> SYSTEM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  <p:sp>
        <p:nvSpPr>
          <p:cNvPr id="13" name="Freccia in giù 12"/>
          <p:cNvSpPr/>
          <p:nvPr/>
        </p:nvSpPr>
        <p:spPr>
          <a:xfrm>
            <a:off x="5257800" y="4270857"/>
            <a:ext cx="764498" cy="641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Segnaposto contenuto 8"/>
          <p:cNvSpPr txBox="1">
            <a:spLocks/>
          </p:cNvSpPr>
          <p:nvPr/>
        </p:nvSpPr>
        <p:spPr>
          <a:xfrm>
            <a:off x="558384" y="4912747"/>
            <a:ext cx="10515600" cy="14436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Paucity</a:t>
            </a:r>
            <a:r>
              <a:rPr lang="it-IT" dirty="0" smtClean="0"/>
              <a:t> of </a:t>
            </a:r>
            <a:r>
              <a:rPr lang="it-IT" dirty="0" err="1" smtClean="0"/>
              <a:t>critical</a:t>
            </a:r>
            <a:r>
              <a:rPr lang="it-IT" dirty="0" smtClean="0"/>
              <a:t> </a:t>
            </a:r>
            <a:r>
              <a:rPr lang="it-IT" dirty="0" err="1" smtClean="0"/>
              <a:t>resources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Availability</a:t>
            </a:r>
            <a:r>
              <a:rPr lang="it-IT" dirty="0" smtClean="0"/>
              <a:t> of new </a:t>
            </a:r>
            <a:r>
              <a:rPr lang="it-IT" dirty="0" err="1" smtClean="0"/>
              <a:t>technology</a:t>
            </a:r>
            <a:endParaRPr lang="it-IT" dirty="0" smtClean="0"/>
          </a:p>
          <a:p>
            <a:r>
              <a:rPr lang="it-IT" dirty="0" err="1" smtClean="0"/>
              <a:t>Availability</a:t>
            </a:r>
            <a:r>
              <a:rPr lang="it-IT" dirty="0" smtClean="0"/>
              <a:t> of new (</a:t>
            </a:r>
            <a:r>
              <a:rPr lang="it-IT" dirty="0" err="1" smtClean="0"/>
              <a:t>material</a:t>
            </a:r>
            <a:r>
              <a:rPr lang="it-IT" dirty="0" smtClean="0"/>
              <a:t> or </a:t>
            </a:r>
            <a:r>
              <a:rPr lang="it-IT" dirty="0" err="1" smtClean="0"/>
              <a:t>immaterial</a:t>
            </a:r>
            <a:r>
              <a:rPr lang="it-IT" dirty="0" smtClean="0"/>
              <a:t>) </a:t>
            </a:r>
            <a:r>
              <a:rPr lang="it-IT" dirty="0" err="1" smtClean="0"/>
              <a:t>infrastructures</a:t>
            </a: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20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2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General information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Lessons</a:t>
            </a:r>
            <a:r>
              <a:rPr lang="it-IT" dirty="0" smtClean="0"/>
              <a:t>: from 23/09 to 16/12</a:t>
            </a:r>
          </a:p>
          <a:p>
            <a:r>
              <a:rPr lang="it-IT" dirty="0" smtClean="0"/>
              <a:t>Time: 9.15 – 12.30 (15 minutes break)</a:t>
            </a:r>
          </a:p>
          <a:p>
            <a:endParaRPr lang="it-IT" dirty="0"/>
          </a:p>
          <a:p>
            <a:r>
              <a:rPr lang="it-IT" dirty="0" err="1" smtClean="0"/>
              <a:t>Appointment</a:t>
            </a:r>
            <a:r>
              <a:rPr lang="it-IT" dirty="0" smtClean="0"/>
              <a:t>: </a:t>
            </a:r>
            <a:r>
              <a:rPr lang="it-IT" dirty="0" err="1" smtClean="0"/>
              <a:t>write</a:t>
            </a:r>
            <a:r>
              <a:rPr lang="it-IT" dirty="0" smtClean="0"/>
              <a:t> to </a:t>
            </a:r>
            <a:r>
              <a:rPr lang="it-IT" dirty="0" smtClean="0">
                <a:hlinkClick r:id="rId2"/>
              </a:rPr>
              <a:t>mdalmolin@liuc.it</a:t>
            </a:r>
            <a:endParaRPr lang="it-IT" dirty="0" smtClean="0"/>
          </a:p>
          <a:p>
            <a:r>
              <a:rPr lang="it-IT" dirty="0" smtClean="0"/>
              <a:t>La Torre building, first </a:t>
            </a:r>
            <a:r>
              <a:rPr lang="it-IT" dirty="0" err="1" smtClean="0"/>
              <a:t>floor</a:t>
            </a:r>
            <a:r>
              <a:rPr lang="it-IT" dirty="0" smtClean="0"/>
              <a:t>, office 1.4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758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4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882" y="0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boundaries</a:t>
            </a:r>
            <a:r>
              <a:rPr lang="it-IT" b="1" dirty="0" smtClean="0">
                <a:solidFill>
                  <a:srgbClr val="FF0000"/>
                </a:solidFill>
              </a:rPr>
              <a:t> of a company: IMAGE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28" y="1112859"/>
            <a:ext cx="4017363" cy="574775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3065" y="1275336"/>
            <a:ext cx="8239125" cy="1076325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5081666" y="2908091"/>
            <a:ext cx="6820524" cy="38133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it-IT" sz="2400" dirty="0" smtClean="0"/>
              <a:t>The </a:t>
            </a:r>
            <a:r>
              <a:rPr lang="it-IT" sz="2400" b="1" dirty="0" smtClean="0"/>
              <a:t>IMAGE</a:t>
            </a:r>
            <a:r>
              <a:rPr lang="it-IT" sz="2400" dirty="0" smtClean="0"/>
              <a:t> of a company, a </a:t>
            </a:r>
            <a:r>
              <a:rPr lang="it-IT" sz="2400" dirty="0" err="1" smtClean="0"/>
              <a:t>its</a:t>
            </a:r>
            <a:r>
              <a:rPr lang="it-IT" sz="2400" dirty="0" smtClean="0"/>
              <a:t> </a:t>
            </a:r>
            <a:r>
              <a:rPr lang="it-IT" sz="2400" b="1" dirty="0" smtClean="0"/>
              <a:t>REPUTATION</a:t>
            </a:r>
            <a:r>
              <a:rPr lang="it-IT" sz="2400" dirty="0" smtClean="0"/>
              <a:t>,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linked</a:t>
            </a:r>
            <a:r>
              <a:rPr lang="it-IT" sz="2400" dirty="0" smtClean="0"/>
              <a:t>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Economic</a:t>
            </a:r>
            <a:r>
              <a:rPr lang="it-IT" sz="2400" dirty="0" smtClean="0"/>
              <a:t> performance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Quality</a:t>
            </a:r>
            <a:r>
              <a:rPr lang="it-IT" sz="2400" dirty="0" smtClean="0"/>
              <a:t> of </a:t>
            </a:r>
            <a:r>
              <a:rPr lang="it-IT" sz="2400" dirty="0" err="1" smtClean="0"/>
              <a:t>products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Quality</a:t>
            </a:r>
            <a:r>
              <a:rPr lang="it-IT" sz="2400" dirty="0" smtClean="0"/>
              <a:t> of the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Ability</a:t>
            </a:r>
            <a:r>
              <a:rPr lang="it-IT" sz="2400" dirty="0" smtClean="0"/>
              <a:t> of </a:t>
            </a:r>
            <a:r>
              <a:rPr lang="it-IT" sz="2400" dirty="0" err="1" smtClean="0"/>
              <a:t>acting</a:t>
            </a:r>
            <a:r>
              <a:rPr lang="it-IT" sz="2400" dirty="0" smtClean="0"/>
              <a:t> </a:t>
            </a:r>
            <a:r>
              <a:rPr lang="it-IT" sz="2400" dirty="0" err="1" smtClean="0"/>
              <a:t>competitively</a:t>
            </a:r>
            <a:r>
              <a:rPr lang="it-IT" sz="2400" dirty="0" smtClean="0"/>
              <a:t> on the market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Ability</a:t>
            </a:r>
            <a:r>
              <a:rPr lang="it-IT" sz="2400" dirty="0" smtClean="0"/>
              <a:t> to innovate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Quality</a:t>
            </a:r>
            <a:r>
              <a:rPr lang="it-IT" sz="2400" dirty="0" smtClean="0"/>
              <a:t> of the human </a:t>
            </a:r>
            <a:r>
              <a:rPr lang="it-IT" sz="2400" dirty="0" err="1" smtClean="0"/>
              <a:t>resources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err="1" smtClean="0"/>
              <a:t>Ability</a:t>
            </a:r>
            <a:r>
              <a:rPr lang="it-IT" sz="2400" dirty="0" smtClean="0"/>
              <a:t> of </a:t>
            </a:r>
            <a:r>
              <a:rPr lang="it-IT" sz="2400" dirty="0" err="1" smtClean="0"/>
              <a:t>attracting</a:t>
            </a:r>
            <a:r>
              <a:rPr lang="it-IT" sz="2400" dirty="0" smtClean="0"/>
              <a:t> </a:t>
            </a:r>
            <a:r>
              <a:rPr lang="it-IT" sz="2400" dirty="0" err="1" smtClean="0"/>
              <a:t>talents</a:t>
            </a:r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Social </a:t>
            </a:r>
            <a:r>
              <a:rPr lang="it-IT" sz="2400" dirty="0" err="1" smtClean="0"/>
              <a:t>responsibility</a:t>
            </a:r>
            <a:endParaRPr lang="it-IT" sz="2400" dirty="0" smtClean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9515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52431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</a:t>
            </a:r>
            <a:r>
              <a:rPr lang="it-IT" b="1" dirty="0" err="1" smtClean="0">
                <a:solidFill>
                  <a:srgbClr val="FF0000"/>
                </a:solidFill>
              </a:rPr>
              <a:t>boundaries</a:t>
            </a:r>
            <a:r>
              <a:rPr lang="it-IT" b="1" dirty="0" smtClean="0">
                <a:solidFill>
                  <a:srgbClr val="FF0000"/>
                </a:solidFill>
              </a:rPr>
              <a:t> of a company: LEGAL FORM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283564" y="1493172"/>
            <a:ext cx="10515600" cy="18346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The company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chose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«</a:t>
            </a:r>
            <a:r>
              <a:rPr lang="it-IT" dirty="0" err="1" smtClean="0"/>
              <a:t>type</a:t>
            </a:r>
            <a:r>
              <a:rPr lang="it-IT" dirty="0" smtClean="0"/>
              <a:t>» of </a:t>
            </a:r>
            <a:r>
              <a:rPr lang="it-IT" dirty="0" err="1" smtClean="0"/>
              <a:t>legal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see</a:t>
            </a:r>
            <a:r>
              <a:rPr lang="it-IT" dirty="0" smtClean="0"/>
              <a:t> </a:t>
            </a:r>
            <a:r>
              <a:rPr lang="it-IT" dirty="0" err="1" smtClean="0"/>
              <a:t>later</a:t>
            </a:r>
            <a:r>
              <a:rPr lang="it-IT" dirty="0" smtClean="0"/>
              <a:t>)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10" name="Freccia in giù 9"/>
          <p:cNvSpPr/>
          <p:nvPr/>
        </p:nvSpPr>
        <p:spPr>
          <a:xfrm>
            <a:off x="5051686" y="2446084"/>
            <a:ext cx="764498" cy="641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Segnaposto contenuto 8"/>
          <p:cNvSpPr txBox="1">
            <a:spLocks/>
          </p:cNvSpPr>
          <p:nvPr/>
        </p:nvSpPr>
        <p:spPr>
          <a:xfrm>
            <a:off x="420974" y="3327816"/>
            <a:ext cx="10515600" cy="183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err="1" smtClean="0"/>
              <a:t>Depending</a:t>
            </a:r>
            <a:r>
              <a:rPr lang="it-IT" dirty="0" smtClean="0"/>
              <a:t> on the </a:t>
            </a:r>
            <a:r>
              <a:rPr lang="it-IT" dirty="0" err="1" smtClean="0"/>
              <a:t>company’s</a:t>
            </a:r>
            <a:r>
              <a:rPr lang="it-IT" dirty="0" smtClean="0"/>
              <a:t> </a:t>
            </a:r>
            <a:r>
              <a:rPr lang="it-IT" dirty="0" err="1" smtClean="0"/>
              <a:t>legal</a:t>
            </a:r>
            <a:r>
              <a:rPr lang="it-IT" dirty="0" smtClean="0"/>
              <a:t> </a:t>
            </a:r>
            <a:r>
              <a:rPr lang="it-IT" dirty="0" err="1" smtClean="0"/>
              <a:t>form</a:t>
            </a:r>
            <a:r>
              <a:rPr lang="it-IT" dirty="0" smtClean="0"/>
              <a:t>,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duties</a:t>
            </a:r>
            <a:r>
              <a:rPr lang="it-IT" dirty="0" smtClean="0"/>
              <a:t> with </a:t>
            </a:r>
            <a:r>
              <a:rPr lang="it-IT" dirty="0" err="1" smtClean="0"/>
              <a:t>respect</a:t>
            </a:r>
            <a:r>
              <a:rPr lang="it-IT" dirty="0" smtClean="0"/>
              <a:t> to </a:t>
            </a:r>
            <a:r>
              <a:rPr lang="it-IT" dirty="0" err="1" smtClean="0"/>
              <a:t>stakeholders</a:t>
            </a:r>
            <a:r>
              <a:rPr lang="it-IT" dirty="0" smtClean="0"/>
              <a:t> and </a:t>
            </a:r>
            <a:r>
              <a:rPr lang="it-IT" dirty="0" err="1" smtClean="0"/>
              <a:t>shareholders</a:t>
            </a:r>
            <a:endParaRPr lang="it-IT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682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5003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company </a:t>
            </a:r>
            <a:r>
              <a:rPr lang="it-IT" b="1" dirty="0" err="1" smtClean="0">
                <a:solidFill>
                  <a:srgbClr val="FF0000"/>
                </a:solidFill>
              </a:rPr>
              <a:t>as</a:t>
            </a:r>
            <a:r>
              <a:rPr lang="it-IT" b="1" dirty="0" smtClean="0">
                <a:solidFill>
                  <a:srgbClr val="FF0000"/>
                </a:solidFill>
              </a:rPr>
              <a:t> part of the </a:t>
            </a:r>
            <a:r>
              <a:rPr lang="it-IT" b="1" dirty="0" err="1" smtClean="0">
                <a:solidFill>
                  <a:srgbClr val="FF0000"/>
                </a:solidFill>
              </a:rPr>
              <a:t>socio-political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system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22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560106" y="2691684"/>
            <a:ext cx="2498502" cy="2176530"/>
          </a:xfrm>
          <a:prstGeom prst="ellipse">
            <a:avLst/>
          </a:prstGeom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THE COMPANY</a:t>
            </a:r>
            <a:endParaRPr lang="it-IT" sz="2400" b="1" dirty="0"/>
          </a:p>
        </p:txBody>
      </p:sp>
      <p:sp>
        <p:nvSpPr>
          <p:cNvPr id="10" name="Ovale 9"/>
          <p:cNvSpPr/>
          <p:nvPr/>
        </p:nvSpPr>
        <p:spPr>
          <a:xfrm>
            <a:off x="3541690" y="1931831"/>
            <a:ext cx="4571999" cy="3953814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434446" y="4869365"/>
            <a:ext cx="2786485" cy="958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6"/>
                </a:solidFill>
              </a:rPr>
              <a:t>ECONOMIC AND FINANCIAL SYSTEM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14" name="Ovale 13"/>
          <p:cNvSpPr/>
          <p:nvPr/>
        </p:nvSpPr>
        <p:spPr>
          <a:xfrm>
            <a:off x="2430340" y="1280271"/>
            <a:ext cx="6794696" cy="496578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416114" y="1198079"/>
            <a:ext cx="2786485" cy="9584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C00000"/>
                </a:solidFill>
              </a:rPr>
              <a:t>SOCIO-POLITICAL SYSTEM</a:t>
            </a:r>
            <a:endParaRPr lang="it-IT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The company </a:t>
            </a:r>
            <a:r>
              <a:rPr lang="it-IT" b="1" dirty="0" err="1" smtClean="0">
                <a:solidFill>
                  <a:srgbClr val="FF0000"/>
                </a:solidFill>
              </a:rPr>
              <a:t>as</a:t>
            </a:r>
            <a:r>
              <a:rPr lang="it-IT" b="1" dirty="0" smtClean="0">
                <a:solidFill>
                  <a:srgbClr val="FF0000"/>
                </a:solidFill>
              </a:rPr>
              <a:t> part of the </a:t>
            </a:r>
            <a:r>
              <a:rPr lang="it-IT" b="1" dirty="0" err="1" smtClean="0">
                <a:solidFill>
                  <a:srgbClr val="FF0000"/>
                </a:solidFill>
              </a:rPr>
              <a:t>socio-political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system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The company </a:t>
            </a:r>
            <a:r>
              <a:rPr lang="it-IT" dirty="0" err="1" smtClean="0"/>
              <a:t>as</a:t>
            </a:r>
            <a:r>
              <a:rPr lang="it-IT" dirty="0" smtClean="0"/>
              <a:t> a SOCIAL INSTITUION:</a:t>
            </a:r>
          </a:p>
          <a:p>
            <a:r>
              <a:rPr lang="it-IT" dirty="0" smtClean="0"/>
              <a:t>The company </a:t>
            </a:r>
            <a:r>
              <a:rPr lang="it-IT" dirty="0" err="1" smtClean="0"/>
              <a:t>try</a:t>
            </a:r>
            <a:r>
              <a:rPr lang="it-IT" dirty="0" smtClean="0"/>
              <a:t> to </a:t>
            </a:r>
            <a:r>
              <a:rPr lang="it-IT" dirty="0" err="1" smtClean="0"/>
              <a:t>answer</a:t>
            </a:r>
            <a:r>
              <a:rPr lang="it-IT" dirty="0" smtClean="0"/>
              <a:t> to the social </a:t>
            </a:r>
            <a:r>
              <a:rPr lang="it-IT" dirty="0" err="1" smtClean="0"/>
              <a:t>need</a:t>
            </a:r>
            <a:r>
              <a:rPr lang="it-IT" dirty="0" smtClean="0"/>
              <a:t> </a:t>
            </a:r>
            <a:r>
              <a:rPr lang="it-IT" dirty="0" err="1" smtClean="0"/>
              <a:t>through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</a:t>
            </a:r>
            <a:r>
              <a:rPr lang="it-IT" dirty="0" err="1" smtClean="0"/>
              <a:t>goods</a:t>
            </a:r>
            <a:r>
              <a:rPr lang="it-IT" dirty="0" smtClean="0"/>
              <a:t> and </a:t>
            </a:r>
            <a:r>
              <a:rPr lang="it-IT" dirty="0" err="1" smtClean="0"/>
              <a:t>services</a:t>
            </a:r>
            <a:r>
              <a:rPr lang="it-IT" dirty="0" smtClean="0"/>
              <a:t>;</a:t>
            </a:r>
          </a:p>
          <a:p>
            <a:r>
              <a:rPr lang="it-IT" dirty="0" smtClean="0"/>
              <a:t>Society </a:t>
            </a:r>
            <a:r>
              <a:rPr lang="it-IT" dirty="0" err="1" smtClean="0"/>
              <a:t>provides</a:t>
            </a:r>
            <a:r>
              <a:rPr lang="it-IT" dirty="0" smtClean="0"/>
              <a:t> the </a:t>
            </a:r>
            <a:r>
              <a:rPr lang="it-IT" dirty="0" err="1" smtClean="0"/>
              <a:t>required</a:t>
            </a:r>
            <a:r>
              <a:rPr lang="it-IT" dirty="0" smtClean="0"/>
              <a:t> </a:t>
            </a:r>
            <a:r>
              <a:rPr lang="it-IT" dirty="0" err="1" smtClean="0"/>
              <a:t>inputs</a:t>
            </a:r>
            <a:r>
              <a:rPr lang="it-IT" dirty="0" smtClean="0"/>
              <a:t> for the </a:t>
            </a:r>
            <a:r>
              <a:rPr lang="it-IT" dirty="0" err="1" smtClean="0"/>
              <a:t>company’s</a:t>
            </a:r>
            <a:r>
              <a:rPr lang="it-IT" dirty="0" smtClean="0"/>
              <a:t> </a:t>
            </a:r>
            <a:r>
              <a:rPr lang="it-IT" dirty="0" err="1" smtClean="0"/>
              <a:t>productive</a:t>
            </a:r>
            <a:r>
              <a:rPr lang="it-IT" dirty="0" smtClean="0"/>
              <a:t> </a:t>
            </a:r>
            <a:r>
              <a:rPr lang="it-IT" dirty="0" err="1" smtClean="0"/>
              <a:t>processes</a:t>
            </a:r>
            <a:endParaRPr lang="it-IT" dirty="0" smtClean="0"/>
          </a:p>
          <a:p>
            <a:r>
              <a:rPr lang="it-IT" dirty="0" smtClean="0"/>
              <a:t>The company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adapt</a:t>
            </a:r>
            <a:r>
              <a:rPr lang="it-IT" dirty="0" smtClean="0"/>
              <a:t> to the society </a:t>
            </a:r>
            <a:r>
              <a:rPr lang="it-IT" dirty="0" err="1" smtClean="0"/>
              <a:t>values</a:t>
            </a:r>
            <a:r>
              <a:rPr lang="it-IT" dirty="0" smtClean="0"/>
              <a:t> (e.g. </a:t>
            </a:r>
            <a:r>
              <a:rPr lang="it-IT" dirty="0" err="1" smtClean="0"/>
              <a:t>environmental</a:t>
            </a:r>
            <a:r>
              <a:rPr lang="it-IT" dirty="0" smtClean="0"/>
              <a:t> </a:t>
            </a:r>
            <a:r>
              <a:rPr lang="it-IT" dirty="0" err="1" smtClean="0"/>
              <a:t>sustainability</a:t>
            </a:r>
            <a:r>
              <a:rPr lang="it-IT" dirty="0" smtClean="0"/>
              <a:t>)</a:t>
            </a:r>
          </a:p>
          <a:p>
            <a:r>
              <a:rPr lang="it-IT" dirty="0" smtClean="0"/>
              <a:t>The company must </a:t>
            </a:r>
            <a:r>
              <a:rPr lang="it-IT" dirty="0" err="1" smtClean="0"/>
              <a:t>respect</a:t>
            </a:r>
            <a:r>
              <a:rPr lang="it-IT" dirty="0" smtClean="0"/>
              <a:t> the </a:t>
            </a:r>
            <a:r>
              <a:rPr lang="it-IT" dirty="0" err="1" smtClean="0"/>
              <a:t>laws</a:t>
            </a:r>
            <a:r>
              <a:rPr lang="it-IT" dirty="0" smtClean="0"/>
              <a:t> of the State and the idea of  Corporate Social </a:t>
            </a:r>
            <a:r>
              <a:rPr lang="it-IT" dirty="0" err="1" smtClean="0"/>
              <a:t>Responsibility</a:t>
            </a:r>
            <a:r>
              <a:rPr lang="it-IT" dirty="0" smtClean="0"/>
              <a:t> (CSR)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50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Corporate Social </a:t>
            </a:r>
            <a:r>
              <a:rPr lang="it-IT" b="1" dirty="0" err="1" smtClean="0">
                <a:solidFill>
                  <a:srgbClr val="FF0000"/>
                </a:solidFill>
              </a:rPr>
              <a:t>Responsiblity</a:t>
            </a:r>
            <a:r>
              <a:rPr lang="it-IT" b="1" dirty="0" smtClean="0">
                <a:solidFill>
                  <a:srgbClr val="FF0000"/>
                </a:solidFill>
              </a:rPr>
              <a:t> (CSR): some </a:t>
            </a:r>
            <a:r>
              <a:rPr lang="it-IT" b="1" dirty="0" err="1" smtClean="0">
                <a:solidFill>
                  <a:srgbClr val="FF0000"/>
                </a:solidFill>
              </a:rPr>
              <a:t>examples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24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4" y="2055813"/>
            <a:ext cx="4732476" cy="2644619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899" y="1933731"/>
            <a:ext cx="6152844" cy="329677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671" y="4392118"/>
            <a:ext cx="6531325" cy="265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4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Change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dirty="0" err="1" smtClean="0">
                <a:solidFill>
                  <a:srgbClr val="FF0000"/>
                </a:solidFill>
              </a:rPr>
              <a:t>innovation</a:t>
            </a:r>
            <a:r>
              <a:rPr lang="it-IT" b="1" dirty="0" smtClean="0">
                <a:solidFill>
                  <a:srgbClr val="FF0000"/>
                </a:solidFill>
              </a:rPr>
              <a:t> and </a:t>
            </a:r>
            <a:r>
              <a:rPr lang="it-IT" b="1" dirty="0" err="1" smtClean="0">
                <a:solidFill>
                  <a:srgbClr val="FF0000"/>
                </a:solidFill>
              </a:rPr>
              <a:t>risk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 smtClean="0"/>
              <a:t>Since</a:t>
            </a:r>
            <a:r>
              <a:rPr lang="it-IT" sz="3200" dirty="0" smtClean="0"/>
              <a:t> the company </a:t>
            </a:r>
            <a:r>
              <a:rPr lang="it-IT" sz="3200" dirty="0" err="1" smtClean="0"/>
              <a:t>lives</a:t>
            </a:r>
            <a:r>
              <a:rPr lang="it-IT" sz="3200" dirty="0" smtClean="0"/>
              <a:t> and </a:t>
            </a:r>
            <a:r>
              <a:rPr lang="it-IT" sz="3200" dirty="0" err="1" smtClean="0"/>
              <a:t>works</a:t>
            </a:r>
            <a:r>
              <a:rPr lang="it-IT" sz="3200" dirty="0" smtClean="0"/>
              <a:t> in an </a:t>
            </a:r>
            <a:r>
              <a:rPr lang="it-IT" sz="3200" dirty="0" err="1" smtClean="0"/>
              <a:t>economic</a:t>
            </a:r>
            <a:r>
              <a:rPr lang="it-IT" sz="3200" dirty="0" smtClean="0"/>
              <a:t> and social </a:t>
            </a:r>
            <a:r>
              <a:rPr lang="it-IT" sz="3200" dirty="0" err="1" smtClean="0"/>
              <a:t>environment</a:t>
            </a:r>
            <a:r>
              <a:rPr lang="it-IT" sz="3200" dirty="0" smtClean="0"/>
              <a:t>, </a:t>
            </a:r>
            <a:r>
              <a:rPr lang="it-IT" sz="3200" dirty="0" err="1" smtClean="0"/>
              <a:t>three</a:t>
            </a:r>
            <a:r>
              <a:rPr lang="it-IT" sz="3200" dirty="0" smtClean="0"/>
              <a:t> </a:t>
            </a:r>
            <a:r>
              <a:rPr lang="it-IT" sz="3200" dirty="0" err="1" smtClean="0"/>
              <a:t>aspect</a:t>
            </a:r>
            <a:r>
              <a:rPr lang="it-IT" sz="3200" dirty="0" smtClean="0"/>
              <a:t> </a:t>
            </a:r>
            <a:r>
              <a:rPr lang="it-IT" sz="3200" dirty="0" err="1" smtClean="0"/>
              <a:t>related</a:t>
            </a:r>
            <a:r>
              <a:rPr lang="it-IT" sz="3200" dirty="0" smtClean="0"/>
              <a:t> to the </a:t>
            </a:r>
            <a:r>
              <a:rPr lang="it-IT" sz="3200" dirty="0" err="1" smtClean="0"/>
              <a:t>company’s</a:t>
            </a:r>
            <a:r>
              <a:rPr lang="it-IT" sz="3200" dirty="0" smtClean="0"/>
              <a:t> life </a:t>
            </a:r>
            <a:r>
              <a:rPr lang="it-IT" sz="3200" dirty="0" err="1" smtClean="0"/>
              <a:t>have</a:t>
            </a:r>
            <a:r>
              <a:rPr lang="it-IT" sz="3200" dirty="0" smtClean="0"/>
              <a:t> to be </a:t>
            </a:r>
            <a:r>
              <a:rPr lang="it-IT" sz="3200" dirty="0" err="1" smtClean="0"/>
              <a:t>mentioned</a:t>
            </a:r>
            <a:r>
              <a:rPr lang="it-IT" sz="3200" dirty="0" smtClean="0"/>
              <a:t>:</a:t>
            </a:r>
          </a:p>
          <a:p>
            <a:r>
              <a:rPr lang="it-IT" sz="3200" dirty="0" err="1" smtClean="0"/>
              <a:t>Change</a:t>
            </a:r>
            <a:endParaRPr lang="it-IT" sz="3200" dirty="0" smtClean="0"/>
          </a:p>
          <a:p>
            <a:r>
              <a:rPr lang="it-IT" sz="3200" dirty="0" err="1" smtClean="0"/>
              <a:t>Innovation</a:t>
            </a:r>
            <a:endParaRPr lang="it-IT" sz="3200" dirty="0" smtClean="0"/>
          </a:p>
          <a:p>
            <a:r>
              <a:rPr lang="it-IT" sz="3200" dirty="0" err="1" smtClean="0"/>
              <a:t>Risk</a:t>
            </a:r>
            <a:endParaRPr lang="it-IT" sz="32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2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Change</a:t>
            </a:r>
            <a:r>
              <a:rPr lang="it-IT" b="1" dirty="0" smtClean="0">
                <a:solidFill>
                  <a:srgbClr val="FF0000"/>
                </a:solidFill>
              </a:rPr>
              <a:t> (1/2)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2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smtClean="0"/>
              <a:t>«</a:t>
            </a:r>
            <a:r>
              <a:rPr lang="it-IT" sz="3200" dirty="0" err="1" smtClean="0"/>
              <a:t>Change</a:t>
            </a:r>
            <a:r>
              <a:rPr lang="it-IT" sz="3200" dirty="0" smtClean="0"/>
              <a:t>» </a:t>
            </a:r>
            <a:r>
              <a:rPr lang="it-IT" sz="3200" dirty="0" err="1" smtClean="0"/>
              <a:t>represents</a:t>
            </a:r>
            <a:r>
              <a:rPr lang="it-IT" sz="3200" dirty="0" smtClean="0"/>
              <a:t> the «</a:t>
            </a:r>
            <a:r>
              <a:rPr lang="it-IT" sz="3200" dirty="0" err="1" smtClean="0"/>
              <a:t>normal</a:t>
            </a:r>
            <a:r>
              <a:rPr lang="it-IT" sz="3200" dirty="0" smtClean="0"/>
              <a:t>» </a:t>
            </a:r>
            <a:r>
              <a:rPr lang="it-IT" sz="3200" dirty="0" err="1" smtClean="0"/>
              <a:t>condition</a:t>
            </a:r>
            <a:r>
              <a:rPr lang="it-IT" sz="3200" dirty="0" smtClean="0"/>
              <a:t> for companies:</a:t>
            </a:r>
          </a:p>
          <a:p>
            <a:r>
              <a:rPr lang="it-IT" sz="3200" dirty="0" err="1" smtClean="0"/>
              <a:t>Contenxtual</a:t>
            </a:r>
            <a:r>
              <a:rPr lang="it-IT" sz="3200" dirty="0" smtClean="0"/>
              <a:t> </a:t>
            </a:r>
            <a:r>
              <a:rPr lang="it-IT" sz="3200" dirty="0" err="1" smtClean="0"/>
              <a:t>changes</a:t>
            </a:r>
            <a:r>
              <a:rPr lang="it-IT" sz="3200" dirty="0" smtClean="0"/>
              <a:t> </a:t>
            </a:r>
            <a:r>
              <a:rPr lang="it-IT" sz="3200" dirty="0" err="1" smtClean="0"/>
              <a:t>affect</a:t>
            </a:r>
            <a:r>
              <a:rPr lang="it-IT" sz="3200" dirty="0" smtClean="0"/>
              <a:t> </a:t>
            </a:r>
            <a:r>
              <a:rPr lang="it-IT" sz="3200" dirty="0" err="1" smtClean="0"/>
              <a:t>company’s</a:t>
            </a:r>
            <a:r>
              <a:rPr lang="it-IT" sz="3200" dirty="0" smtClean="0"/>
              <a:t> </a:t>
            </a:r>
            <a:r>
              <a:rPr lang="it-IT" sz="3200" dirty="0" err="1" smtClean="0"/>
              <a:t>decisions</a:t>
            </a:r>
            <a:endParaRPr lang="it-IT" sz="3200" dirty="0" smtClean="0"/>
          </a:p>
          <a:p>
            <a:r>
              <a:rPr lang="it-IT" sz="3200" dirty="0" smtClean="0"/>
              <a:t>Companies </a:t>
            </a:r>
            <a:r>
              <a:rPr lang="it-IT" sz="3200" dirty="0" err="1" smtClean="0"/>
              <a:t>affect</a:t>
            </a:r>
            <a:r>
              <a:rPr lang="it-IT" sz="3200" dirty="0" smtClean="0"/>
              <a:t> </a:t>
            </a:r>
            <a:r>
              <a:rPr lang="it-IT" sz="3200" dirty="0" err="1" smtClean="0"/>
              <a:t>contextual</a:t>
            </a:r>
            <a:r>
              <a:rPr lang="it-IT" sz="3200" dirty="0" smtClean="0"/>
              <a:t> </a:t>
            </a:r>
            <a:r>
              <a:rPr lang="it-IT" sz="3200" dirty="0" err="1" smtClean="0"/>
              <a:t>changes</a:t>
            </a:r>
            <a:endParaRPr lang="it-IT" sz="3200" dirty="0" smtClean="0"/>
          </a:p>
          <a:p>
            <a:pPr marL="0" indent="0">
              <a:buNone/>
            </a:pPr>
            <a:endParaRPr lang="it-IT" sz="3200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4527029" y="4068962"/>
            <a:ext cx="6130978" cy="25267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err="1" smtClean="0"/>
              <a:t>Changes</a:t>
            </a:r>
            <a:r>
              <a:rPr lang="it-IT" sz="3200" dirty="0" smtClean="0"/>
              <a:t> of the </a:t>
            </a:r>
            <a:r>
              <a:rPr lang="it-IT" sz="3200" dirty="0" err="1" smtClean="0"/>
              <a:t>socio-political</a:t>
            </a:r>
            <a:r>
              <a:rPr lang="it-IT" sz="3200" dirty="0" smtClean="0"/>
              <a:t> </a:t>
            </a:r>
            <a:r>
              <a:rPr lang="it-IT" sz="3200" dirty="0" err="1" smtClean="0"/>
              <a:t>context</a:t>
            </a:r>
            <a:endParaRPr lang="it-IT" sz="3200" dirty="0" smtClean="0"/>
          </a:p>
          <a:p>
            <a:r>
              <a:rPr lang="it-IT" sz="3200" dirty="0" err="1" smtClean="0"/>
              <a:t>Values</a:t>
            </a:r>
            <a:r>
              <a:rPr lang="it-IT" sz="3200" dirty="0" smtClean="0"/>
              <a:t> and life style </a:t>
            </a:r>
          </a:p>
          <a:p>
            <a:r>
              <a:rPr lang="it-IT" sz="3200" dirty="0" smtClean="0"/>
              <a:t>Technology</a:t>
            </a:r>
          </a:p>
          <a:p>
            <a:r>
              <a:rPr lang="it-IT" sz="3200" dirty="0" err="1" smtClean="0"/>
              <a:t>Infrastructures</a:t>
            </a:r>
            <a:endParaRPr lang="it-IT" sz="3200" dirty="0" smtClean="0"/>
          </a:p>
          <a:p>
            <a:r>
              <a:rPr lang="it-IT" sz="3200" dirty="0" err="1" smtClean="0"/>
              <a:t>Laws</a:t>
            </a:r>
            <a:endParaRPr lang="it-IT" sz="3200" dirty="0" smtClean="0"/>
          </a:p>
          <a:p>
            <a:r>
              <a:rPr lang="it-IT" sz="3200" dirty="0" smtClean="0"/>
              <a:t>Critical </a:t>
            </a:r>
            <a:r>
              <a:rPr lang="it-IT" sz="3200" dirty="0" err="1" smtClean="0"/>
              <a:t>resources</a:t>
            </a:r>
            <a:endParaRPr lang="it-IT" sz="3200" dirty="0" smtClean="0"/>
          </a:p>
        </p:txBody>
      </p:sp>
      <p:sp>
        <p:nvSpPr>
          <p:cNvPr id="7" name="Ovale 6"/>
          <p:cNvSpPr/>
          <p:nvPr/>
        </p:nvSpPr>
        <p:spPr>
          <a:xfrm>
            <a:off x="3627620" y="2908117"/>
            <a:ext cx="3432747" cy="79447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/>
          <p:cNvCxnSpPr>
            <a:stCxn id="7" idx="3"/>
          </p:cNvCxnSpPr>
          <p:nvPr/>
        </p:nvCxnSpPr>
        <p:spPr>
          <a:xfrm>
            <a:off x="4130334" y="3586247"/>
            <a:ext cx="396695" cy="48271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/>
          <p:cNvSpPr/>
          <p:nvPr/>
        </p:nvSpPr>
        <p:spPr>
          <a:xfrm>
            <a:off x="494675" y="4068962"/>
            <a:ext cx="3635659" cy="19570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200" dirty="0" smtClean="0"/>
              <a:t>Companies </a:t>
            </a:r>
            <a:r>
              <a:rPr lang="it-IT" sz="3200" dirty="0" err="1" smtClean="0"/>
              <a:t>need</a:t>
            </a:r>
            <a:r>
              <a:rPr lang="it-IT" sz="3200" dirty="0" smtClean="0"/>
              <a:t> to </a:t>
            </a:r>
            <a:r>
              <a:rPr lang="it-IT" sz="3200" dirty="0" err="1" smtClean="0"/>
              <a:t>manage</a:t>
            </a:r>
            <a:r>
              <a:rPr lang="it-IT" sz="3200" dirty="0" smtClean="0"/>
              <a:t> </a:t>
            </a:r>
            <a:r>
              <a:rPr lang="it-IT" sz="3200" dirty="0" err="1" smtClean="0"/>
              <a:t>external</a:t>
            </a:r>
            <a:r>
              <a:rPr lang="it-IT" sz="3200" dirty="0" smtClean="0"/>
              <a:t> </a:t>
            </a:r>
            <a:r>
              <a:rPr lang="it-IT" sz="3200" dirty="0" err="1" smtClean="0"/>
              <a:t>changes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1602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Change</a:t>
            </a:r>
            <a:r>
              <a:rPr lang="it-IT" b="1" dirty="0" smtClean="0">
                <a:solidFill>
                  <a:srgbClr val="FF0000"/>
                </a:solidFill>
              </a:rPr>
              <a:t> (2/2)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27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463545"/>
            <a:ext cx="3885174" cy="258379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406" y="4047344"/>
            <a:ext cx="2491568" cy="2491568"/>
          </a:xfrm>
          <a:prstGeom prst="rect">
            <a:avLst/>
          </a:prstGeom>
        </p:spPr>
      </p:pic>
      <p:sp>
        <p:nvSpPr>
          <p:cNvPr id="12" name="Freccia a destra 11"/>
          <p:cNvSpPr/>
          <p:nvPr/>
        </p:nvSpPr>
        <p:spPr>
          <a:xfrm>
            <a:off x="5171607" y="3267856"/>
            <a:ext cx="1858780" cy="1514006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119" y="1848470"/>
            <a:ext cx="3939681" cy="3939681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034795" y="1463545"/>
            <a:ext cx="9593705" cy="4017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«</a:t>
            </a:r>
            <a:r>
              <a:rPr lang="it-IT" sz="3600" dirty="0" err="1" smtClean="0"/>
              <a:t>If</a:t>
            </a:r>
            <a:r>
              <a:rPr lang="it-IT" sz="3600" dirty="0" smtClean="0"/>
              <a:t> </a:t>
            </a:r>
            <a:r>
              <a:rPr lang="it-IT" sz="3600" dirty="0" err="1" smtClean="0"/>
              <a:t>you</a:t>
            </a:r>
            <a:r>
              <a:rPr lang="it-IT" sz="3600" dirty="0" smtClean="0"/>
              <a:t> </a:t>
            </a:r>
            <a:r>
              <a:rPr lang="it-IT" sz="3600" dirty="0" err="1" smtClean="0"/>
              <a:t>want</a:t>
            </a:r>
            <a:r>
              <a:rPr lang="it-IT" sz="3600" dirty="0" smtClean="0"/>
              <a:t> to be </a:t>
            </a:r>
            <a:r>
              <a:rPr lang="it-IT" sz="3600" dirty="0" err="1" smtClean="0"/>
              <a:t>reborn</a:t>
            </a:r>
            <a:r>
              <a:rPr lang="it-IT" sz="3600" dirty="0" smtClean="0"/>
              <a:t> </a:t>
            </a:r>
            <a:r>
              <a:rPr lang="it-IT" sz="3600" dirty="0" err="1" smtClean="0"/>
              <a:t>you</a:t>
            </a:r>
            <a:r>
              <a:rPr lang="it-IT" sz="3600" dirty="0" smtClean="0"/>
              <a:t> </a:t>
            </a:r>
            <a:r>
              <a:rPr lang="it-IT" sz="3600" dirty="0" err="1" smtClean="0"/>
              <a:t>have</a:t>
            </a:r>
            <a:r>
              <a:rPr lang="it-IT" sz="3600" dirty="0" smtClean="0"/>
              <a:t> to die first. (….) At </a:t>
            </a:r>
            <a:r>
              <a:rPr lang="it-IT" sz="3600" dirty="0" err="1" smtClean="0"/>
              <a:t>every</a:t>
            </a:r>
            <a:r>
              <a:rPr lang="it-IT" sz="3600" dirty="0" smtClean="0"/>
              <a:t> big </a:t>
            </a:r>
            <a:r>
              <a:rPr lang="it-IT" sz="3600" dirty="0" err="1" smtClean="0"/>
              <a:t>tech</a:t>
            </a:r>
            <a:r>
              <a:rPr lang="it-IT" sz="3600" dirty="0" smtClean="0"/>
              <a:t> </a:t>
            </a:r>
            <a:r>
              <a:rPr lang="it-IT" sz="3600" dirty="0" err="1" smtClean="0"/>
              <a:t>group</a:t>
            </a:r>
            <a:r>
              <a:rPr lang="it-IT" sz="3600" dirty="0" smtClean="0"/>
              <a:t> </a:t>
            </a:r>
            <a:r>
              <a:rPr lang="it-IT" sz="3600" dirty="0" err="1" smtClean="0"/>
              <a:t>cpmpetition</a:t>
            </a:r>
            <a:r>
              <a:rPr lang="it-IT" sz="3600" dirty="0"/>
              <a:t> </a:t>
            </a:r>
            <a:r>
              <a:rPr lang="it-IT" sz="3600" dirty="0" err="1" smtClean="0"/>
              <a:t>turns</a:t>
            </a:r>
            <a:r>
              <a:rPr lang="it-IT" sz="3600" dirty="0" smtClean="0"/>
              <a:t> </a:t>
            </a:r>
            <a:r>
              <a:rPr lang="it-IT" sz="3600" dirty="0" err="1" smtClean="0"/>
              <a:t>profitable</a:t>
            </a:r>
            <a:r>
              <a:rPr lang="it-IT" sz="3600" dirty="0" smtClean="0"/>
              <a:t> </a:t>
            </a:r>
            <a:r>
              <a:rPr lang="it-IT" sz="3600" dirty="0" err="1" smtClean="0"/>
              <a:t>products</a:t>
            </a:r>
            <a:r>
              <a:rPr lang="it-IT" sz="3600" dirty="0" smtClean="0"/>
              <a:t> </a:t>
            </a:r>
            <a:r>
              <a:rPr lang="it-IT" sz="3600" dirty="0" err="1" smtClean="0"/>
              <a:t>into</a:t>
            </a:r>
            <a:r>
              <a:rPr lang="it-IT" sz="3600" dirty="0" smtClean="0"/>
              <a:t> </a:t>
            </a:r>
            <a:r>
              <a:rPr lang="it-IT" sz="3600" dirty="0" err="1" smtClean="0"/>
              <a:t>margin</a:t>
            </a:r>
            <a:r>
              <a:rPr lang="it-IT" sz="3600" dirty="0" smtClean="0"/>
              <a:t>-killers. To </a:t>
            </a:r>
            <a:r>
              <a:rPr lang="it-IT" sz="3600" dirty="0" err="1" smtClean="0"/>
              <a:t>protect</a:t>
            </a:r>
            <a:r>
              <a:rPr lang="it-IT" sz="3600" dirty="0" smtClean="0"/>
              <a:t> </a:t>
            </a:r>
            <a:r>
              <a:rPr lang="it-IT" sz="3600" dirty="0" err="1" smtClean="0"/>
              <a:t>earnings</a:t>
            </a:r>
            <a:r>
              <a:rPr lang="it-IT" sz="3600" dirty="0" smtClean="0"/>
              <a:t>, companies must </a:t>
            </a:r>
            <a:r>
              <a:rPr lang="it-IT" sz="3600" dirty="0" err="1" smtClean="0"/>
              <a:t>move</a:t>
            </a:r>
            <a:r>
              <a:rPr lang="it-IT" sz="3600" dirty="0" smtClean="0"/>
              <a:t> </a:t>
            </a:r>
            <a:r>
              <a:rPr lang="it-IT" sz="3600" dirty="0" err="1" smtClean="0"/>
              <a:t>into</a:t>
            </a:r>
            <a:r>
              <a:rPr lang="it-IT" sz="3600" dirty="0" smtClean="0"/>
              <a:t> </a:t>
            </a:r>
            <a:r>
              <a:rPr lang="it-IT" sz="3600" dirty="0" err="1" smtClean="0"/>
              <a:t>adjacent</a:t>
            </a:r>
            <a:r>
              <a:rPr lang="it-IT" sz="3600" dirty="0" smtClean="0"/>
              <a:t> </a:t>
            </a:r>
            <a:r>
              <a:rPr lang="it-IT" sz="3600" dirty="0" err="1" smtClean="0"/>
              <a:t>areas</a:t>
            </a:r>
            <a:r>
              <a:rPr lang="it-IT" sz="3600" dirty="0" smtClean="0"/>
              <a:t>.»</a:t>
            </a:r>
          </a:p>
          <a:p>
            <a:pPr algn="ctr"/>
            <a:r>
              <a:rPr lang="it-IT" sz="3600" dirty="0" smtClean="0"/>
              <a:t>Financial Times, 2011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268881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Innovation</a:t>
            </a:r>
            <a:r>
              <a:rPr lang="it-IT" b="1" dirty="0" smtClean="0">
                <a:solidFill>
                  <a:srgbClr val="FF0000"/>
                </a:solidFill>
              </a:rPr>
              <a:t> (1/5)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6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 smtClean="0"/>
              <a:t>What</a:t>
            </a:r>
            <a:r>
              <a:rPr lang="it-IT" sz="3200" dirty="0" smtClean="0"/>
              <a:t> </a:t>
            </a:r>
            <a:r>
              <a:rPr lang="it-IT" sz="3200" dirty="0" err="1" smtClean="0"/>
              <a:t>types</a:t>
            </a:r>
            <a:r>
              <a:rPr lang="it-IT" sz="3200" dirty="0" smtClean="0"/>
              <a:t> of </a:t>
            </a:r>
            <a:r>
              <a:rPr lang="it-IT" sz="3200" dirty="0" err="1" smtClean="0"/>
              <a:t>change</a:t>
            </a:r>
            <a:r>
              <a:rPr lang="it-IT" sz="3200" dirty="0" smtClean="0"/>
              <a:t> for a company?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28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838200" y="2551520"/>
            <a:ext cx="10515600" cy="27250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 err="1" smtClean="0"/>
              <a:t>Company’s</a:t>
            </a:r>
            <a:r>
              <a:rPr lang="it-IT" sz="3200" dirty="0" smtClean="0"/>
              <a:t> portfolio</a:t>
            </a:r>
          </a:p>
          <a:p>
            <a:r>
              <a:rPr lang="it-IT" sz="3200" dirty="0" smtClean="0"/>
              <a:t>To </a:t>
            </a:r>
            <a:r>
              <a:rPr lang="it-IT" sz="3200" dirty="0" err="1" smtClean="0"/>
              <a:t>make</a:t>
            </a:r>
            <a:r>
              <a:rPr lang="it-IT" sz="3200" dirty="0" smtClean="0"/>
              <a:t> or to </a:t>
            </a:r>
            <a:r>
              <a:rPr lang="it-IT" sz="3200" dirty="0" err="1" smtClean="0"/>
              <a:t>buy</a:t>
            </a:r>
            <a:endParaRPr lang="it-IT" sz="3200" dirty="0" smtClean="0"/>
          </a:p>
          <a:p>
            <a:r>
              <a:rPr lang="it-IT" sz="3200" dirty="0" smtClean="0"/>
              <a:t>Technology</a:t>
            </a:r>
          </a:p>
          <a:p>
            <a:r>
              <a:rPr lang="it-IT" sz="3200" dirty="0" smtClean="0"/>
              <a:t>Corporate </a:t>
            </a:r>
            <a:r>
              <a:rPr lang="it-IT" sz="3200" dirty="0" err="1" smtClean="0"/>
              <a:t>governance</a:t>
            </a:r>
            <a:endParaRPr lang="it-IT" sz="3200" dirty="0" smtClean="0"/>
          </a:p>
          <a:p>
            <a:r>
              <a:rPr lang="it-IT" sz="3200" dirty="0" err="1" smtClean="0"/>
              <a:t>Company’s</a:t>
            </a:r>
            <a:r>
              <a:rPr lang="it-IT" sz="3200" dirty="0" smtClean="0"/>
              <a:t> image</a:t>
            </a:r>
          </a:p>
        </p:txBody>
      </p:sp>
      <p:sp>
        <p:nvSpPr>
          <p:cNvPr id="7" name="Rettangolo 6"/>
          <p:cNvSpPr/>
          <p:nvPr/>
        </p:nvSpPr>
        <p:spPr>
          <a:xfrm>
            <a:off x="7030387" y="2788170"/>
            <a:ext cx="4721902" cy="2488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dirty="0" smtClean="0"/>
              <a:t>INNOVATION</a:t>
            </a:r>
            <a:endParaRPr lang="it-IT" sz="4000" dirty="0"/>
          </a:p>
        </p:txBody>
      </p:sp>
      <p:sp>
        <p:nvSpPr>
          <p:cNvPr id="8" name="Freccia a destra 7"/>
          <p:cNvSpPr/>
          <p:nvPr/>
        </p:nvSpPr>
        <p:spPr>
          <a:xfrm>
            <a:off x="5336498" y="3568179"/>
            <a:ext cx="1139253" cy="82393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22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Innovation</a:t>
            </a:r>
            <a:r>
              <a:rPr lang="it-IT" b="1" dirty="0" smtClean="0">
                <a:solidFill>
                  <a:srgbClr val="FF0000"/>
                </a:solidFill>
              </a:rPr>
              <a:t> (2/5)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93071"/>
            <a:ext cx="10515600" cy="662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 smtClean="0"/>
              <a:t>What</a:t>
            </a:r>
            <a:r>
              <a:rPr lang="it-IT" sz="3200" dirty="0" smtClean="0"/>
              <a:t> </a:t>
            </a:r>
            <a:r>
              <a:rPr lang="it-IT" sz="3200" dirty="0" err="1" smtClean="0"/>
              <a:t>does</a:t>
            </a:r>
            <a:r>
              <a:rPr lang="it-IT" sz="3200" dirty="0" smtClean="0"/>
              <a:t> INNOVATION </a:t>
            </a:r>
            <a:r>
              <a:rPr lang="it-IT" sz="3200" dirty="0" err="1" smtClean="0"/>
              <a:t>mean</a:t>
            </a:r>
            <a:r>
              <a:rPr lang="it-IT" sz="3200" dirty="0" smtClean="0"/>
              <a:t>?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29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598357" y="2055813"/>
            <a:ext cx="10515600" cy="539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err="1" smtClean="0"/>
              <a:t>Innovation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the </a:t>
            </a:r>
            <a:r>
              <a:rPr lang="it-IT" sz="2400" dirty="0" err="1" smtClean="0"/>
              <a:t>successful</a:t>
            </a:r>
            <a:r>
              <a:rPr lang="it-IT" sz="2400" dirty="0" smtClean="0"/>
              <a:t> </a:t>
            </a:r>
            <a:r>
              <a:rPr lang="it-IT" sz="2400" dirty="0" err="1" smtClean="0"/>
              <a:t>exploitation</a:t>
            </a:r>
            <a:r>
              <a:rPr lang="it-IT" sz="2400" dirty="0" smtClean="0"/>
              <a:t> of </a:t>
            </a:r>
            <a:r>
              <a:rPr lang="it-IT" sz="2400" b="1" dirty="0" smtClean="0"/>
              <a:t>new </a:t>
            </a:r>
            <a:r>
              <a:rPr lang="it-IT" sz="2400" b="1" dirty="0" err="1" smtClean="0"/>
              <a:t>ideas</a:t>
            </a:r>
            <a:endParaRPr lang="it-IT" sz="2400" b="1" dirty="0" smtClean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598357" y="2554070"/>
            <a:ext cx="10515600" cy="118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Industrial </a:t>
            </a:r>
            <a:r>
              <a:rPr lang="it-IT" sz="2400" dirty="0" err="1" smtClean="0"/>
              <a:t>innovation</a:t>
            </a:r>
            <a:r>
              <a:rPr lang="it-IT" sz="2400" dirty="0" smtClean="0"/>
              <a:t> </a:t>
            </a:r>
            <a:r>
              <a:rPr lang="it-IT" sz="2400" dirty="0" err="1" smtClean="0"/>
              <a:t>includes</a:t>
            </a:r>
            <a:r>
              <a:rPr lang="it-IT" sz="2400" dirty="0" smtClean="0"/>
              <a:t> the </a:t>
            </a:r>
            <a:r>
              <a:rPr lang="it-IT" sz="2400" dirty="0" err="1" smtClean="0"/>
              <a:t>technical</a:t>
            </a:r>
            <a:r>
              <a:rPr lang="it-IT" sz="2400" dirty="0" smtClean="0"/>
              <a:t>, design, manufacturing, management and a commercial </a:t>
            </a:r>
            <a:r>
              <a:rPr lang="it-IT" sz="2400" dirty="0" err="1" smtClean="0"/>
              <a:t>activities</a:t>
            </a:r>
            <a:r>
              <a:rPr lang="it-IT" sz="2400" dirty="0" smtClean="0"/>
              <a:t> in the marketing of </a:t>
            </a:r>
            <a:r>
              <a:rPr lang="it-IT" sz="2400" b="1" dirty="0" smtClean="0"/>
              <a:t>new or </a:t>
            </a:r>
            <a:r>
              <a:rPr lang="it-IT" sz="2400" b="1" dirty="0" err="1" smtClean="0"/>
              <a:t>improved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products</a:t>
            </a:r>
            <a:r>
              <a:rPr lang="it-IT" sz="2400" b="1" dirty="0" smtClean="0"/>
              <a:t> or </a:t>
            </a:r>
            <a:r>
              <a:rPr lang="it-IT" sz="2400" b="1" dirty="0" err="1" smtClean="0"/>
              <a:t>process</a:t>
            </a:r>
            <a:r>
              <a:rPr lang="it-IT" sz="2400" b="1" dirty="0" smtClean="0"/>
              <a:t> 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598357" y="3719101"/>
            <a:ext cx="10515600" cy="118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err="1" smtClean="0"/>
              <a:t>Innovation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the </a:t>
            </a:r>
            <a:r>
              <a:rPr lang="it-IT" sz="2400" dirty="0" err="1" smtClean="0"/>
              <a:t>specific</a:t>
            </a:r>
            <a:r>
              <a:rPr lang="it-IT" sz="2400" dirty="0" smtClean="0"/>
              <a:t> </a:t>
            </a:r>
            <a:r>
              <a:rPr lang="it-IT" sz="2400" dirty="0" err="1" smtClean="0"/>
              <a:t>tool</a:t>
            </a:r>
            <a:r>
              <a:rPr lang="it-IT" sz="2400" dirty="0" smtClean="0"/>
              <a:t> of </a:t>
            </a:r>
            <a:r>
              <a:rPr lang="it-IT" sz="2400" dirty="0" err="1" smtClean="0"/>
              <a:t>entrepreneurs</a:t>
            </a:r>
            <a:r>
              <a:rPr lang="it-IT" sz="2400" dirty="0" smtClean="0"/>
              <a:t>, the </a:t>
            </a:r>
            <a:r>
              <a:rPr lang="it-IT" sz="2400" dirty="0" err="1" smtClean="0"/>
              <a:t>means</a:t>
            </a:r>
            <a:r>
              <a:rPr lang="it-IT" sz="2400" dirty="0" smtClean="0"/>
              <a:t> by </a:t>
            </a:r>
            <a:r>
              <a:rPr lang="it-IT" sz="2400" dirty="0" err="1" smtClean="0"/>
              <a:t>which</a:t>
            </a:r>
            <a:r>
              <a:rPr lang="it-IT" sz="2400" dirty="0" smtClean="0"/>
              <a:t> </a:t>
            </a:r>
            <a:r>
              <a:rPr lang="it-IT" sz="2400" dirty="0" err="1" smtClean="0"/>
              <a:t>they</a:t>
            </a:r>
            <a:r>
              <a:rPr lang="it-IT" sz="2400" dirty="0" smtClean="0"/>
              <a:t> exploit </a:t>
            </a:r>
            <a:r>
              <a:rPr lang="it-IT" sz="2400" dirty="0" err="1" smtClean="0"/>
              <a:t>change</a:t>
            </a:r>
            <a:r>
              <a:rPr lang="it-IT" sz="2400" dirty="0" smtClean="0"/>
              <a:t> </a:t>
            </a:r>
            <a:r>
              <a:rPr lang="it-IT" sz="2400" dirty="0" err="1" smtClean="0"/>
              <a:t>as</a:t>
            </a:r>
            <a:r>
              <a:rPr lang="it-IT" sz="2400" dirty="0" smtClean="0"/>
              <a:t> an </a:t>
            </a:r>
            <a:r>
              <a:rPr lang="it-IT" sz="2400" dirty="0" err="1" smtClean="0"/>
              <a:t>opportunity</a:t>
            </a:r>
            <a:r>
              <a:rPr lang="it-IT" sz="2400" dirty="0" smtClean="0"/>
              <a:t> for a </a:t>
            </a:r>
            <a:r>
              <a:rPr lang="it-IT" sz="2400" b="1" dirty="0" err="1" smtClean="0"/>
              <a:t>different</a:t>
            </a:r>
            <a:r>
              <a:rPr lang="it-IT" sz="2400" b="1" dirty="0" smtClean="0"/>
              <a:t> business or service</a:t>
            </a: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598357" y="4600030"/>
            <a:ext cx="10515600" cy="1182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An innovative business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one</a:t>
            </a:r>
            <a:r>
              <a:rPr lang="it-IT" sz="2400" dirty="0" smtClean="0"/>
              <a:t> </a:t>
            </a:r>
            <a:r>
              <a:rPr lang="it-IT" sz="2400" dirty="0" err="1" smtClean="0"/>
              <a:t>that</a:t>
            </a:r>
            <a:r>
              <a:rPr lang="it-IT" sz="2400" dirty="0" smtClean="0"/>
              <a:t> </a:t>
            </a:r>
            <a:r>
              <a:rPr lang="it-IT" sz="2400" dirty="0" err="1" smtClean="0"/>
              <a:t>lives</a:t>
            </a:r>
            <a:r>
              <a:rPr lang="it-IT" sz="2400" dirty="0" smtClean="0"/>
              <a:t> and </a:t>
            </a:r>
            <a:r>
              <a:rPr lang="it-IT" sz="2400" dirty="0" err="1" smtClean="0"/>
              <a:t>breathes</a:t>
            </a:r>
            <a:r>
              <a:rPr lang="it-IT" sz="2400" dirty="0" smtClean="0"/>
              <a:t> «</a:t>
            </a:r>
            <a:r>
              <a:rPr lang="it-IT" sz="2400" dirty="0" err="1" smtClean="0"/>
              <a:t>outside</a:t>
            </a:r>
            <a:r>
              <a:rPr lang="it-IT" sz="2400" dirty="0" smtClean="0"/>
              <a:t> the box».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</a:t>
            </a:r>
            <a:r>
              <a:rPr lang="it-IT" sz="2400" dirty="0" err="1" smtClean="0"/>
              <a:t>not</a:t>
            </a:r>
            <a:r>
              <a:rPr lang="it-IT" sz="2400" dirty="0" smtClean="0"/>
              <a:t> </a:t>
            </a:r>
            <a:r>
              <a:rPr lang="it-IT" sz="2400" dirty="0" err="1" smtClean="0"/>
              <a:t>good</a:t>
            </a:r>
            <a:r>
              <a:rPr lang="it-IT" sz="2400" dirty="0" smtClean="0"/>
              <a:t> </a:t>
            </a:r>
            <a:r>
              <a:rPr lang="it-IT" sz="2400" dirty="0" err="1" smtClean="0"/>
              <a:t>ideas</a:t>
            </a:r>
            <a:r>
              <a:rPr lang="it-IT" sz="2400" dirty="0" smtClean="0"/>
              <a:t>, </a:t>
            </a:r>
            <a:r>
              <a:rPr lang="it-IT" sz="2400" dirty="0" err="1" smtClean="0"/>
              <a:t>it</a:t>
            </a:r>
            <a:r>
              <a:rPr lang="it-IT" sz="2400" dirty="0" smtClean="0"/>
              <a:t> </a:t>
            </a:r>
            <a:r>
              <a:rPr lang="it-IT" sz="2400" dirty="0" err="1" smtClean="0"/>
              <a:t>is</a:t>
            </a:r>
            <a:r>
              <a:rPr lang="it-IT" sz="2400" dirty="0" smtClean="0"/>
              <a:t> a </a:t>
            </a:r>
            <a:r>
              <a:rPr lang="it-IT" sz="2400" b="1" dirty="0" err="1" smtClean="0"/>
              <a:t>combination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good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ideas</a:t>
            </a:r>
            <a:r>
              <a:rPr lang="it-IT" sz="2400" b="1" dirty="0" smtClean="0"/>
              <a:t>, </a:t>
            </a:r>
            <a:r>
              <a:rPr lang="it-IT" sz="2400" b="1" dirty="0" err="1" smtClean="0"/>
              <a:t>motivated</a:t>
            </a:r>
            <a:r>
              <a:rPr lang="it-IT" sz="2400" b="1" dirty="0" smtClean="0"/>
              <a:t> staff and </a:t>
            </a:r>
            <a:r>
              <a:rPr lang="it-IT" sz="2400" b="1" dirty="0" err="1" smtClean="0"/>
              <a:t>instinctive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understanding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what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customer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wants</a:t>
            </a:r>
            <a:endParaRPr lang="it-IT" sz="2400" b="1" dirty="0" smtClean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2099872" y="5991225"/>
            <a:ext cx="8393243" cy="730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400" dirty="0" err="1" smtClean="0">
                <a:solidFill>
                  <a:schemeClr val="accent1"/>
                </a:solidFill>
              </a:rPr>
              <a:t>Tidd</a:t>
            </a:r>
            <a:r>
              <a:rPr lang="it-IT" sz="2400" dirty="0" smtClean="0">
                <a:solidFill>
                  <a:schemeClr val="accent1"/>
                </a:solidFill>
              </a:rPr>
              <a:t> and </a:t>
            </a:r>
            <a:r>
              <a:rPr lang="it-IT" sz="2400" dirty="0" err="1" smtClean="0">
                <a:solidFill>
                  <a:schemeClr val="accent1"/>
                </a:solidFill>
              </a:rPr>
              <a:t>Bessant</a:t>
            </a:r>
            <a:r>
              <a:rPr lang="it-IT" sz="2400" dirty="0" smtClean="0">
                <a:solidFill>
                  <a:schemeClr val="accent1"/>
                </a:solidFill>
              </a:rPr>
              <a:t>, (2009), </a:t>
            </a:r>
            <a:r>
              <a:rPr lang="it-IT" sz="2400" i="1" dirty="0" err="1" smtClean="0">
                <a:solidFill>
                  <a:schemeClr val="accent1"/>
                </a:solidFill>
              </a:rPr>
              <a:t>Managing</a:t>
            </a:r>
            <a:r>
              <a:rPr lang="it-IT" sz="2400" i="1" dirty="0" smtClean="0">
                <a:solidFill>
                  <a:schemeClr val="accent1"/>
                </a:solidFill>
              </a:rPr>
              <a:t> </a:t>
            </a:r>
            <a:r>
              <a:rPr lang="it-IT" sz="2400" i="1" dirty="0" err="1" smtClean="0">
                <a:solidFill>
                  <a:schemeClr val="accent1"/>
                </a:solidFill>
              </a:rPr>
              <a:t>Innovation</a:t>
            </a:r>
            <a:r>
              <a:rPr lang="it-IT" sz="2400" i="1" dirty="0" smtClean="0">
                <a:solidFill>
                  <a:schemeClr val="accent1"/>
                </a:solidFill>
              </a:rPr>
              <a:t>. </a:t>
            </a:r>
            <a:r>
              <a:rPr lang="it-IT" sz="2400" i="1" dirty="0" err="1" smtClean="0">
                <a:solidFill>
                  <a:schemeClr val="accent1"/>
                </a:solidFill>
              </a:rPr>
              <a:t>Integrating</a:t>
            </a:r>
            <a:r>
              <a:rPr lang="it-IT" sz="2400" i="1" dirty="0" smtClean="0">
                <a:solidFill>
                  <a:schemeClr val="accent1"/>
                </a:solidFill>
              </a:rPr>
              <a:t> </a:t>
            </a:r>
            <a:r>
              <a:rPr lang="it-IT" sz="2400" i="1" dirty="0" err="1" smtClean="0">
                <a:solidFill>
                  <a:schemeClr val="accent1"/>
                </a:solidFill>
              </a:rPr>
              <a:t>Technological</a:t>
            </a:r>
            <a:r>
              <a:rPr lang="it-IT" sz="2400" i="1" dirty="0" smtClean="0">
                <a:solidFill>
                  <a:schemeClr val="accent1"/>
                </a:solidFill>
              </a:rPr>
              <a:t>, Market and </a:t>
            </a:r>
            <a:r>
              <a:rPr lang="it-IT" sz="2400" i="1" dirty="0" err="1" smtClean="0">
                <a:solidFill>
                  <a:schemeClr val="accent1"/>
                </a:solidFill>
              </a:rPr>
              <a:t>Organizational</a:t>
            </a:r>
            <a:r>
              <a:rPr lang="it-IT" sz="2400" i="1" dirty="0" smtClean="0">
                <a:solidFill>
                  <a:schemeClr val="accent1"/>
                </a:solidFill>
              </a:rPr>
              <a:t> </a:t>
            </a:r>
            <a:r>
              <a:rPr lang="it-IT" sz="2400" i="1" dirty="0" err="1" smtClean="0">
                <a:solidFill>
                  <a:schemeClr val="accent1"/>
                </a:solidFill>
              </a:rPr>
              <a:t>Cha</a:t>
            </a:r>
            <a:r>
              <a:rPr lang="it-IT" sz="2400" dirty="0" err="1" smtClean="0">
                <a:solidFill>
                  <a:schemeClr val="accent1"/>
                </a:solidFill>
              </a:rPr>
              <a:t>nge</a:t>
            </a:r>
            <a:r>
              <a:rPr lang="it-IT" sz="2400" dirty="0" smtClean="0">
                <a:solidFill>
                  <a:schemeClr val="accent1"/>
                </a:solidFill>
              </a:rPr>
              <a:t>, 4° </a:t>
            </a:r>
            <a:r>
              <a:rPr lang="it-IT" sz="2400" dirty="0" err="1" smtClean="0">
                <a:solidFill>
                  <a:schemeClr val="accent1"/>
                </a:solidFill>
              </a:rPr>
              <a:t>edition</a:t>
            </a:r>
            <a:r>
              <a:rPr lang="it-IT" sz="2400" dirty="0" smtClean="0">
                <a:solidFill>
                  <a:schemeClr val="accent1"/>
                </a:solidFill>
              </a:rPr>
              <a:t>, John </a:t>
            </a:r>
            <a:r>
              <a:rPr lang="it-IT" sz="2400" dirty="0" err="1" smtClean="0">
                <a:solidFill>
                  <a:schemeClr val="accent1"/>
                </a:solidFill>
              </a:rPr>
              <a:t>Wiley&amp;Sons</a:t>
            </a:r>
            <a:endParaRPr lang="it-IT" sz="2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Course </a:t>
            </a:r>
            <a:r>
              <a:rPr lang="it-IT" b="1" dirty="0" err="1" smtClean="0">
                <a:solidFill>
                  <a:srgbClr val="FF0000"/>
                </a:solidFill>
              </a:rPr>
              <a:t>structure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/>
              <a:t>First </a:t>
            </a:r>
            <a:r>
              <a:rPr lang="it-IT" b="1" dirty="0" err="1" smtClean="0"/>
              <a:t>semester</a:t>
            </a:r>
            <a:r>
              <a:rPr lang="it-IT" b="1" dirty="0" smtClean="0"/>
              <a:t> (from 23/09 to 16/12)</a:t>
            </a:r>
          </a:p>
          <a:p>
            <a:r>
              <a:rPr lang="it-IT" dirty="0" smtClean="0"/>
              <a:t>Financial Accounting</a:t>
            </a:r>
          </a:p>
          <a:p>
            <a:r>
              <a:rPr lang="it-IT" dirty="0" smtClean="0"/>
              <a:t>Management Accounting</a:t>
            </a:r>
          </a:p>
          <a:p>
            <a:r>
              <a:rPr lang="it-IT" dirty="0" err="1" smtClean="0"/>
              <a:t>Strategy</a:t>
            </a:r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Second </a:t>
            </a:r>
            <a:r>
              <a:rPr lang="it-IT" b="1" dirty="0" err="1" smtClean="0"/>
              <a:t>semester</a:t>
            </a:r>
            <a:r>
              <a:rPr lang="it-IT" b="1" dirty="0" smtClean="0"/>
              <a:t> (from 20/02 to 01/06)</a:t>
            </a:r>
          </a:p>
          <a:p>
            <a:r>
              <a:rPr lang="it-IT" dirty="0" smtClean="0"/>
              <a:t>Capital </a:t>
            </a:r>
            <a:r>
              <a:rPr lang="it-IT" dirty="0" err="1" smtClean="0"/>
              <a:t>budgeting</a:t>
            </a:r>
            <a:r>
              <a:rPr lang="it-IT" dirty="0" smtClean="0"/>
              <a:t>         Cristina </a:t>
            </a:r>
            <a:r>
              <a:rPr lang="it-IT" dirty="0" err="1" smtClean="0"/>
              <a:t>Soppelsa</a:t>
            </a:r>
            <a:endParaRPr lang="it-IT" dirty="0" smtClean="0"/>
          </a:p>
          <a:p>
            <a:r>
              <a:rPr lang="it-IT" dirty="0" smtClean="0"/>
              <a:t>Organization           Martina Dal Molin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5998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</a:t>
            </a:fld>
            <a:endParaRPr lang="it-IT"/>
          </a:p>
        </p:txBody>
      </p:sp>
      <p:sp>
        <p:nvSpPr>
          <p:cNvPr id="6" name="Parentesi graffa chiusa 5"/>
          <p:cNvSpPr/>
          <p:nvPr/>
        </p:nvSpPr>
        <p:spPr>
          <a:xfrm>
            <a:off x="5383369" y="2421228"/>
            <a:ext cx="296214" cy="140379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803005" y="2653047"/>
            <a:ext cx="3495541" cy="940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 smtClean="0">
                <a:solidFill>
                  <a:schemeClr val="tx1"/>
                </a:solidFill>
              </a:rPr>
              <a:t>Martina Dal Molin</a:t>
            </a:r>
            <a:endParaRPr lang="it-IT" sz="2800" dirty="0">
              <a:solidFill>
                <a:schemeClr val="tx1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>
            <a:off x="3839382" y="4615070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3200084" y="5089442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8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Innovation</a:t>
            </a:r>
            <a:r>
              <a:rPr lang="it-IT" b="1" dirty="0" smtClean="0">
                <a:solidFill>
                  <a:srgbClr val="FF0000"/>
                </a:solidFill>
              </a:rPr>
              <a:t> (3/5)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93071"/>
            <a:ext cx="10515600" cy="662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dirty="0" err="1" smtClean="0"/>
              <a:t>What</a:t>
            </a:r>
            <a:r>
              <a:rPr lang="it-IT" sz="3200" dirty="0" smtClean="0"/>
              <a:t> are the </a:t>
            </a:r>
            <a:r>
              <a:rPr lang="it-IT" sz="3200" dirty="0" err="1" smtClean="0"/>
              <a:t>most</a:t>
            </a:r>
            <a:r>
              <a:rPr lang="it-IT" sz="3200" dirty="0" smtClean="0"/>
              <a:t> innovative companies </a:t>
            </a:r>
            <a:r>
              <a:rPr lang="it-IT" sz="3200" dirty="0" err="1" smtClean="0"/>
              <a:t>worldwide</a:t>
            </a:r>
            <a:r>
              <a:rPr lang="it-IT" sz="3200" dirty="0" smtClean="0"/>
              <a:t>?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30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14" name="Segnaposto contenuto 2"/>
          <p:cNvSpPr txBox="1">
            <a:spLocks/>
          </p:cNvSpPr>
          <p:nvPr/>
        </p:nvSpPr>
        <p:spPr>
          <a:xfrm>
            <a:off x="1006594" y="2436426"/>
            <a:ext cx="3145682" cy="6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smtClean="0"/>
              <a:t>1. </a:t>
            </a:r>
            <a:r>
              <a:rPr lang="it-IT" sz="3200" dirty="0" err="1" smtClean="0"/>
              <a:t>Warby</a:t>
            </a:r>
            <a:r>
              <a:rPr lang="it-IT" sz="3200" dirty="0" smtClean="0"/>
              <a:t> Parker</a:t>
            </a:r>
          </a:p>
        </p:txBody>
      </p:sp>
      <p:sp>
        <p:nvSpPr>
          <p:cNvPr id="15" name="Segnaposto contenuto 2"/>
          <p:cNvSpPr txBox="1">
            <a:spLocks/>
          </p:cNvSpPr>
          <p:nvPr/>
        </p:nvSpPr>
        <p:spPr>
          <a:xfrm>
            <a:off x="1006594" y="3140705"/>
            <a:ext cx="3145682" cy="6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smtClean="0"/>
              <a:t>2. Apple</a:t>
            </a: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1006594" y="3882415"/>
            <a:ext cx="3145682" cy="6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smtClean="0"/>
              <a:t>3. </a:t>
            </a:r>
            <a:r>
              <a:rPr lang="it-IT" sz="3200" dirty="0" err="1" smtClean="0"/>
              <a:t>Alibaba</a:t>
            </a:r>
            <a:endParaRPr lang="it-IT" sz="3200" dirty="0" smtClean="0"/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1006594" y="4739353"/>
            <a:ext cx="3145682" cy="6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smtClean="0"/>
              <a:t>4. Google</a:t>
            </a:r>
          </a:p>
        </p:txBody>
      </p:sp>
      <p:sp>
        <p:nvSpPr>
          <p:cNvPr id="18" name="Segnaposto contenuto 2"/>
          <p:cNvSpPr txBox="1">
            <a:spLocks/>
          </p:cNvSpPr>
          <p:nvPr/>
        </p:nvSpPr>
        <p:spPr>
          <a:xfrm>
            <a:off x="1007721" y="5596291"/>
            <a:ext cx="3145682" cy="6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smtClean="0"/>
              <a:t>5. </a:t>
            </a:r>
            <a:r>
              <a:rPr lang="it-IT" sz="3200" dirty="0" err="1" smtClean="0"/>
              <a:t>Instagram</a:t>
            </a:r>
            <a:endParaRPr lang="it-IT" sz="3200" dirty="0" smtClean="0"/>
          </a:p>
        </p:txBody>
      </p:sp>
      <p:sp>
        <p:nvSpPr>
          <p:cNvPr id="21" name="Segnaposto contenuto 2"/>
          <p:cNvSpPr txBox="1">
            <a:spLocks/>
          </p:cNvSpPr>
          <p:nvPr/>
        </p:nvSpPr>
        <p:spPr>
          <a:xfrm>
            <a:off x="1006594" y="6121858"/>
            <a:ext cx="10515600" cy="662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sz="3200" dirty="0" smtClean="0"/>
          </a:p>
        </p:txBody>
      </p:sp>
      <p:sp>
        <p:nvSpPr>
          <p:cNvPr id="22" name="Rettangolo 21"/>
          <p:cNvSpPr/>
          <p:nvPr/>
        </p:nvSpPr>
        <p:spPr>
          <a:xfrm>
            <a:off x="3216393" y="6222186"/>
            <a:ext cx="7501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https://www.fastcompany.com/section/most-innovative-companies-2015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216393" y="2923945"/>
            <a:ext cx="4721902" cy="2488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4000" dirty="0" err="1" smtClean="0"/>
              <a:t>Not</a:t>
            </a:r>
            <a:r>
              <a:rPr lang="it-IT" sz="4000" dirty="0" smtClean="0"/>
              <a:t> </a:t>
            </a:r>
            <a:r>
              <a:rPr lang="it-IT" sz="4000" dirty="0" err="1" smtClean="0"/>
              <a:t>only</a:t>
            </a:r>
            <a:r>
              <a:rPr lang="it-IT" sz="4000" dirty="0" smtClean="0"/>
              <a:t> </a:t>
            </a:r>
            <a:r>
              <a:rPr lang="it-IT" sz="4000" dirty="0" err="1" smtClean="0"/>
              <a:t>technology</a:t>
            </a:r>
            <a:r>
              <a:rPr lang="it-IT" sz="4000" dirty="0" smtClean="0"/>
              <a:t>….</a:t>
            </a:r>
          </a:p>
          <a:p>
            <a:pPr algn="ctr"/>
            <a:r>
              <a:rPr lang="it-IT" sz="4000" dirty="0" err="1" smtClean="0"/>
              <a:t>But</a:t>
            </a:r>
            <a:r>
              <a:rPr lang="it-IT" sz="4000" dirty="0" smtClean="0"/>
              <a:t> </a:t>
            </a:r>
            <a:r>
              <a:rPr lang="it-IT" sz="4000" dirty="0" err="1" smtClean="0"/>
              <a:t>successfull</a:t>
            </a:r>
            <a:r>
              <a:rPr lang="it-IT" sz="4000" dirty="0" smtClean="0"/>
              <a:t> </a:t>
            </a:r>
            <a:r>
              <a:rPr lang="it-IT" sz="4000" dirty="0" err="1" smtClean="0"/>
              <a:t>ideas</a:t>
            </a:r>
            <a:endParaRPr lang="it-IT" sz="4000" dirty="0"/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5998070" y="2072298"/>
            <a:ext cx="3145682" cy="6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smtClean="0"/>
              <a:t>23. </a:t>
            </a:r>
            <a:r>
              <a:rPr lang="it-IT" sz="3200" dirty="0" err="1" smtClean="0"/>
              <a:t>Eataly</a:t>
            </a:r>
            <a:endParaRPr lang="it-IT" sz="3200" dirty="0" smtClean="0"/>
          </a:p>
        </p:txBody>
      </p:sp>
      <p:sp>
        <p:nvSpPr>
          <p:cNvPr id="25" name="Segnaposto contenuto 2"/>
          <p:cNvSpPr txBox="1">
            <a:spLocks/>
          </p:cNvSpPr>
          <p:nvPr/>
        </p:nvSpPr>
        <p:spPr>
          <a:xfrm>
            <a:off x="7481094" y="5465664"/>
            <a:ext cx="3145682" cy="6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smtClean="0"/>
              <a:t>30. </a:t>
            </a:r>
            <a:r>
              <a:rPr lang="it-IT" sz="3200" dirty="0" err="1" smtClean="0"/>
              <a:t>Netflix</a:t>
            </a:r>
            <a:endParaRPr lang="it-IT" sz="3200" dirty="0" smtClean="0"/>
          </a:p>
        </p:txBody>
      </p:sp>
      <p:sp>
        <p:nvSpPr>
          <p:cNvPr id="26" name="Segnaposto contenuto 2"/>
          <p:cNvSpPr txBox="1">
            <a:spLocks/>
          </p:cNvSpPr>
          <p:nvPr/>
        </p:nvSpPr>
        <p:spPr>
          <a:xfrm>
            <a:off x="8208118" y="2245170"/>
            <a:ext cx="3145682" cy="6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smtClean="0"/>
              <a:t>32. </a:t>
            </a:r>
            <a:r>
              <a:rPr lang="it-IT" sz="3200" dirty="0" err="1" smtClean="0"/>
              <a:t>Soundcloud</a:t>
            </a:r>
            <a:endParaRPr lang="it-IT" sz="3200" dirty="0" smtClean="0"/>
          </a:p>
        </p:txBody>
      </p:sp>
      <p:sp>
        <p:nvSpPr>
          <p:cNvPr id="27" name="Segnaposto contenuto 2"/>
          <p:cNvSpPr txBox="1">
            <a:spLocks/>
          </p:cNvSpPr>
          <p:nvPr/>
        </p:nvSpPr>
        <p:spPr>
          <a:xfrm>
            <a:off x="8348588" y="3026667"/>
            <a:ext cx="3478651" cy="6010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smtClean="0"/>
              <a:t>39. </a:t>
            </a:r>
            <a:r>
              <a:rPr lang="it-IT" sz="3200" dirty="0" err="1" smtClean="0"/>
              <a:t>Revolution</a:t>
            </a:r>
            <a:r>
              <a:rPr lang="it-IT" sz="3200" dirty="0" smtClean="0"/>
              <a:t> </a:t>
            </a:r>
            <a:r>
              <a:rPr lang="it-IT" sz="3200" dirty="0" err="1" smtClean="0"/>
              <a:t>foods</a:t>
            </a:r>
            <a:endParaRPr lang="it-IT" sz="3200" dirty="0" smtClean="0"/>
          </a:p>
        </p:txBody>
      </p:sp>
      <p:sp>
        <p:nvSpPr>
          <p:cNvPr id="28" name="Segnaposto contenuto 2"/>
          <p:cNvSpPr txBox="1">
            <a:spLocks/>
          </p:cNvSpPr>
          <p:nvPr/>
        </p:nvSpPr>
        <p:spPr>
          <a:xfrm>
            <a:off x="8121678" y="3789388"/>
            <a:ext cx="3145682" cy="6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/>
              <a:t>4</a:t>
            </a:r>
            <a:r>
              <a:rPr lang="it-IT" sz="3200" dirty="0" smtClean="0"/>
              <a:t>0. Ikea</a:t>
            </a:r>
          </a:p>
        </p:txBody>
      </p:sp>
      <p:sp>
        <p:nvSpPr>
          <p:cNvPr id="29" name="Segnaposto contenuto 2"/>
          <p:cNvSpPr txBox="1">
            <a:spLocks/>
          </p:cNvSpPr>
          <p:nvPr/>
        </p:nvSpPr>
        <p:spPr>
          <a:xfrm>
            <a:off x="8409359" y="4608990"/>
            <a:ext cx="3145682" cy="647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smtClean="0"/>
              <a:t>4</a:t>
            </a:r>
            <a:r>
              <a:rPr lang="it-IT" sz="3200" dirty="0"/>
              <a:t>1</a:t>
            </a:r>
            <a:r>
              <a:rPr lang="it-IT" sz="3200" dirty="0" smtClean="0"/>
              <a:t>. Samsung</a:t>
            </a:r>
          </a:p>
        </p:txBody>
      </p:sp>
    </p:spTree>
    <p:extLst>
      <p:ext uri="{BB962C8B-B14F-4D97-AF65-F5344CB8AC3E}">
        <p14:creationId xmlns:p14="http://schemas.microsoft.com/office/powerpoint/2010/main" val="135373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 build="p"/>
      <p:bldP spid="15" grpId="0" build="p"/>
      <p:bldP spid="16" grpId="0" build="p"/>
      <p:bldP spid="17" grpId="0" build="p"/>
      <p:bldP spid="18" grpId="0" build="p"/>
      <p:bldP spid="21" grpId="0" build="p"/>
      <p:bldP spid="23" grpId="0" animBg="1"/>
      <p:bldP spid="24" grpId="0" build="p"/>
      <p:bldP spid="25" grpId="0" build="p"/>
      <p:bldP spid="26" grpId="0" build="p"/>
      <p:bldP spid="27" grpId="0" build="p"/>
      <p:bldP spid="28" grpId="0" build="p"/>
      <p:bldP spid="2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Innovation</a:t>
            </a:r>
            <a:r>
              <a:rPr lang="it-IT" b="1" dirty="0" smtClean="0">
                <a:solidFill>
                  <a:srgbClr val="FF0000"/>
                </a:solidFill>
              </a:rPr>
              <a:t> (4/5)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31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42" y="1599485"/>
            <a:ext cx="4276659" cy="427665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41" y="1143473"/>
            <a:ext cx="4939259" cy="493925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490" y="27494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4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FF0000"/>
                </a:solidFill>
              </a:rPr>
              <a:t>Innovation</a:t>
            </a:r>
            <a:r>
              <a:rPr lang="it-IT" b="1" dirty="0" smtClean="0">
                <a:solidFill>
                  <a:srgbClr val="FF0000"/>
                </a:solidFill>
              </a:rPr>
              <a:t> (5/5)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32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2" y="1690688"/>
            <a:ext cx="3481196" cy="355586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78" y="3528582"/>
            <a:ext cx="3245677" cy="3245677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07" y="683323"/>
            <a:ext cx="4759497" cy="3169387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277" y="3698566"/>
            <a:ext cx="4306448" cy="161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FF0000"/>
                </a:solidFill>
              </a:rPr>
              <a:t>R</a:t>
            </a:r>
            <a:r>
              <a:rPr lang="it-IT" b="1" dirty="0" err="1" smtClean="0">
                <a:solidFill>
                  <a:srgbClr val="FF0000"/>
                </a:solidFill>
              </a:rPr>
              <a:t>isk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348100"/>
            <a:ext cx="10515600" cy="7077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b="1" dirty="0" err="1" smtClean="0"/>
              <a:t>Without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risk</a:t>
            </a:r>
            <a:r>
              <a:rPr lang="it-IT" sz="3200" b="1" dirty="0" smtClean="0"/>
              <a:t>, </a:t>
            </a:r>
            <a:r>
              <a:rPr lang="it-IT" sz="3200" b="1" dirty="0" err="1" smtClean="0"/>
              <a:t>we</a:t>
            </a:r>
            <a:r>
              <a:rPr lang="it-IT" sz="3200" b="1" dirty="0" smtClean="0"/>
              <a:t> do </a:t>
            </a:r>
            <a:r>
              <a:rPr lang="it-IT" sz="3200" b="1" dirty="0" err="1" smtClean="0"/>
              <a:t>not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have</a:t>
            </a:r>
            <a:r>
              <a:rPr lang="it-IT" sz="3200" b="1" dirty="0" smtClean="0"/>
              <a:t> companies: 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33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435964" y="2102020"/>
            <a:ext cx="10515600" cy="707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err="1" smtClean="0"/>
              <a:t>Risk</a:t>
            </a:r>
            <a:r>
              <a:rPr lang="it-IT" sz="3200" dirty="0"/>
              <a:t> </a:t>
            </a:r>
            <a:r>
              <a:rPr lang="it-IT" sz="3200" dirty="0" err="1" smtClean="0"/>
              <a:t>is</a:t>
            </a:r>
            <a:r>
              <a:rPr lang="it-IT" sz="3200" dirty="0" smtClean="0"/>
              <a:t> </a:t>
            </a:r>
            <a:r>
              <a:rPr lang="it-IT" sz="3200" dirty="0" err="1" smtClean="0"/>
              <a:t>always</a:t>
            </a:r>
            <a:r>
              <a:rPr lang="it-IT" sz="3200" dirty="0" smtClean="0"/>
              <a:t> </a:t>
            </a:r>
            <a:r>
              <a:rPr lang="it-IT" sz="3200" dirty="0" err="1" smtClean="0"/>
              <a:t>present</a:t>
            </a:r>
            <a:endParaRPr lang="it-IT" sz="3200" dirty="0" smtClean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35964" y="2866588"/>
            <a:ext cx="10917836" cy="767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err="1" smtClean="0"/>
              <a:t>Risk</a:t>
            </a:r>
            <a:r>
              <a:rPr lang="it-IT" sz="3200" dirty="0"/>
              <a:t> </a:t>
            </a:r>
            <a:r>
              <a:rPr lang="it-IT" sz="3200" dirty="0" err="1" smtClean="0"/>
              <a:t>means</a:t>
            </a:r>
            <a:r>
              <a:rPr lang="it-IT" sz="3200" dirty="0" smtClean="0"/>
              <a:t> </a:t>
            </a:r>
            <a:r>
              <a:rPr lang="it-IT" sz="3200" dirty="0" err="1" smtClean="0"/>
              <a:t>that</a:t>
            </a:r>
            <a:r>
              <a:rPr lang="it-IT" sz="3200" dirty="0" smtClean="0"/>
              <a:t> company </a:t>
            </a:r>
            <a:r>
              <a:rPr lang="it-IT" sz="3200" dirty="0" err="1" smtClean="0"/>
              <a:t>does</a:t>
            </a:r>
            <a:r>
              <a:rPr lang="it-IT" sz="3200" dirty="0" smtClean="0"/>
              <a:t> </a:t>
            </a:r>
            <a:r>
              <a:rPr lang="it-IT" sz="3200" dirty="0" err="1" smtClean="0"/>
              <a:t>not</a:t>
            </a:r>
            <a:r>
              <a:rPr lang="it-IT" sz="3200" dirty="0" smtClean="0"/>
              <a:t> </a:t>
            </a:r>
            <a:r>
              <a:rPr lang="it-IT" sz="3200" dirty="0" err="1" smtClean="0"/>
              <a:t>have</a:t>
            </a:r>
            <a:r>
              <a:rPr lang="it-IT" sz="3200" dirty="0" smtClean="0"/>
              <a:t> </a:t>
            </a:r>
            <a:r>
              <a:rPr lang="it-IT" sz="3200" dirty="0" err="1" smtClean="0"/>
              <a:t>any</a:t>
            </a:r>
            <a:r>
              <a:rPr lang="it-IT" sz="3200" dirty="0" smtClean="0"/>
              <a:t> </a:t>
            </a:r>
            <a:r>
              <a:rPr lang="it-IT" sz="3200" dirty="0" err="1" smtClean="0"/>
              <a:t>certanty</a:t>
            </a:r>
            <a:r>
              <a:rPr lang="it-IT" sz="3200" dirty="0" smtClean="0"/>
              <a:t> </a:t>
            </a:r>
            <a:r>
              <a:rPr lang="it-IT" sz="3200" dirty="0" err="1" smtClean="0"/>
              <a:t>about</a:t>
            </a:r>
            <a:r>
              <a:rPr lang="it-IT" sz="3200" dirty="0" smtClean="0"/>
              <a:t> </a:t>
            </a:r>
            <a:r>
              <a:rPr lang="it-IT" sz="3200" dirty="0" err="1" smtClean="0"/>
              <a:t>decision</a:t>
            </a:r>
            <a:r>
              <a:rPr lang="it-IT" sz="3200" dirty="0" smtClean="0"/>
              <a:t> </a:t>
            </a:r>
            <a:r>
              <a:rPr lang="it-IT" sz="3200" dirty="0" err="1" smtClean="0"/>
              <a:t>taken</a:t>
            </a:r>
            <a:endParaRPr lang="it-IT" sz="3200" dirty="0" smtClean="0"/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35964" y="3655306"/>
            <a:ext cx="10917836" cy="767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3200" dirty="0" smtClean="0"/>
              <a:t>Future </a:t>
            </a:r>
            <a:r>
              <a:rPr lang="it-IT" sz="3200" dirty="0" err="1" smtClean="0"/>
              <a:t>results</a:t>
            </a:r>
            <a:r>
              <a:rPr lang="it-IT" sz="3200" dirty="0" smtClean="0"/>
              <a:t> of </a:t>
            </a:r>
            <a:r>
              <a:rPr lang="it-IT" sz="3200" dirty="0" err="1" smtClean="0"/>
              <a:t>current</a:t>
            </a:r>
            <a:r>
              <a:rPr lang="it-IT" sz="3200" dirty="0" smtClean="0"/>
              <a:t> </a:t>
            </a:r>
            <a:r>
              <a:rPr lang="it-IT" sz="3200" dirty="0" err="1" smtClean="0"/>
              <a:t>decisions</a:t>
            </a:r>
            <a:r>
              <a:rPr lang="it-IT" sz="3200" dirty="0" smtClean="0"/>
              <a:t> </a:t>
            </a:r>
            <a:r>
              <a:rPr lang="it-IT" sz="3200" dirty="0" err="1" smtClean="0"/>
              <a:t>could</a:t>
            </a:r>
            <a:r>
              <a:rPr lang="it-IT" sz="3200" dirty="0" smtClean="0"/>
              <a:t> </a:t>
            </a:r>
            <a:r>
              <a:rPr lang="it-IT" sz="3200" dirty="0" err="1" smtClean="0"/>
              <a:t>not</a:t>
            </a:r>
            <a:r>
              <a:rPr lang="it-IT" sz="3200" dirty="0" smtClean="0"/>
              <a:t> be </a:t>
            </a:r>
            <a:r>
              <a:rPr lang="it-IT" sz="3200" dirty="0" err="1" smtClean="0"/>
              <a:t>predicted</a:t>
            </a:r>
            <a:endParaRPr lang="it-IT" sz="3200" dirty="0" smtClean="0"/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622092" y="4735073"/>
            <a:ext cx="10917836" cy="1113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3200" b="1" dirty="0" err="1" smtClean="0"/>
              <a:t>Risk</a:t>
            </a:r>
            <a:r>
              <a:rPr lang="it-IT" sz="3200" b="1" dirty="0" smtClean="0"/>
              <a:t> must be </a:t>
            </a:r>
            <a:r>
              <a:rPr lang="it-IT" sz="3200" b="1" dirty="0" err="1" smtClean="0"/>
              <a:t>managed</a:t>
            </a:r>
            <a:r>
              <a:rPr lang="it-IT" sz="3200" b="1" dirty="0" smtClean="0"/>
              <a:t> by the company by </a:t>
            </a:r>
            <a:r>
              <a:rPr lang="it-IT" sz="3200" b="1" dirty="0" err="1" smtClean="0"/>
              <a:t>finding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trade</a:t>
            </a:r>
            <a:r>
              <a:rPr lang="it-IT" sz="3200" b="1" dirty="0" smtClean="0"/>
              <a:t> off </a:t>
            </a:r>
            <a:r>
              <a:rPr lang="it-IT" sz="3200" b="1" dirty="0" err="1" smtClean="0"/>
              <a:t>between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riskiness</a:t>
            </a:r>
            <a:r>
              <a:rPr lang="it-IT" sz="3200" b="1" dirty="0" smtClean="0"/>
              <a:t> and </a:t>
            </a:r>
            <a:r>
              <a:rPr lang="it-IT" sz="3200" b="1" dirty="0" err="1" smtClean="0"/>
              <a:t>profitability</a:t>
            </a:r>
            <a:endParaRPr lang="it-IT" sz="3200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it-IT" sz="3200" dirty="0" smtClean="0"/>
          </a:p>
        </p:txBody>
      </p:sp>
    </p:spTree>
    <p:extLst>
      <p:ext uri="{BB962C8B-B14F-4D97-AF65-F5344CB8AC3E}">
        <p14:creationId xmlns:p14="http://schemas.microsoft.com/office/powerpoint/2010/main" val="22574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2741" y="227385"/>
            <a:ext cx="10752786" cy="1325563"/>
          </a:xfrm>
        </p:spPr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C</a:t>
            </a:r>
            <a:r>
              <a:rPr lang="it-IT" b="1" dirty="0" smtClean="0">
                <a:solidFill>
                  <a:srgbClr val="FF0000"/>
                </a:solidFill>
              </a:rPr>
              <a:t>ourse </a:t>
            </a:r>
            <a:r>
              <a:rPr lang="it-IT" b="1" dirty="0" err="1" smtClean="0">
                <a:solidFill>
                  <a:srgbClr val="FF0000"/>
                </a:solidFill>
              </a:rPr>
              <a:t>structure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</a:rPr>
              <a:t>philosophy</a:t>
            </a:r>
            <a:r>
              <a:rPr lang="it-IT" b="1" dirty="0" smtClean="0">
                <a:solidFill>
                  <a:srgbClr val="FF0000"/>
                </a:solidFill>
              </a:rPr>
              <a:t> of </a:t>
            </a:r>
            <a:r>
              <a:rPr lang="it-IT" b="1" dirty="0" err="1" smtClean="0">
                <a:solidFill>
                  <a:srgbClr val="FF0000"/>
                </a:solidFill>
              </a:rPr>
              <a:t>teaching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 smtClean="0"/>
              <a:t>What</a:t>
            </a:r>
            <a:r>
              <a:rPr lang="it-IT" b="1" dirty="0" smtClean="0"/>
              <a:t> </a:t>
            </a:r>
            <a:r>
              <a:rPr lang="it-IT" b="1" dirty="0" err="1" smtClean="0"/>
              <a:t>we</a:t>
            </a:r>
            <a:r>
              <a:rPr lang="it-IT" b="1" dirty="0" smtClean="0"/>
              <a:t> are </a:t>
            </a:r>
            <a:r>
              <a:rPr lang="it-IT" b="1" dirty="0" err="1" smtClean="0"/>
              <a:t>going</a:t>
            </a:r>
            <a:r>
              <a:rPr lang="it-IT" b="1" dirty="0" smtClean="0"/>
              <a:t> to do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Frontal</a:t>
            </a:r>
            <a:r>
              <a:rPr lang="it-IT" dirty="0" smtClean="0"/>
              <a:t> </a:t>
            </a:r>
            <a:r>
              <a:rPr lang="it-IT" dirty="0" err="1" smtClean="0"/>
              <a:t>lessons</a:t>
            </a:r>
            <a:endParaRPr lang="it-IT" dirty="0" smtClean="0"/>
          </a:p>
          <a:p>
            <a:r>
              <a:rPr lang="it-IT" dirty="0" err="1" smtClean="0"/>
              <a:t>Exercise</a:t>
            </a:r>
            <a:r>
              <a:rPr lang="it-IT" dirty="0" smtClean="0"/>
              <a:t> (</a:t>
            </a:r>
            <a:r>
              <a:rPr lang="it-IT" dirty="0" err="1" smtClean="0"/>
              <a:t>together</a:t>
            </a:r>
            <a:r>
              <a:rPr lang="it-IT" dirty="0" smtClean="0"/>
              <a:t> and alone)</a:t>
            </a:r>
          </a:p>
          <a:p>
            <a:r>
              <a:rPr lang="it-IT" dirty="0" err="1" smtClean="0"/>
              <a:t>Assignment</a:t>
            </a:r>
            <a:r>
              <a:rPr lang="it-IT" dirty="0" smtClean="0"/>
              <a:t> (</a:t>
            </a:r>
            <a:r>
              <a:rPr lang="it-IT" dirty="0" err="1" smtClean="0"/>
              <a:t>organization</a:t>
            </a:r>
            <a:r>
              <a:rPr lang="it-IT" dirty="0" smtClean="0"/>
              <a:t>)</a:t>
            </a:r>
            <a:endParaRPr lang="it-IT" dirty="0"/>
          </a:p>
          <a:p>
            <a:pPr marL="0" indent="0">
              <a:buNone/>
            </a:pPr>
            <a:r>
              <a:rPr lang="it-IT" b="1" dirty="0" err="1" smtClean="0"/>
              <a:t>Material</a:t>
            </a:r>
            <a:r>
              <a:rPr lang="it-IT" dirty="0" smtClean="0"/>
              <a:t>:</a:t>
            </a:r>
          </a:p>
          <a:p>
            <a:r>
              <a:rPr lang="it-IT" dirty="0" err="1" smtClean="0"/>
              <a:t>Slides</a:t>
            </a:r>
            <a:endParaRPr lang="it-IT" dirty="0" smtClean="0"/>
          </a:p>
          <a:p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material</a:t>
            </a:r>
            <a:r>
              <a:rPr lang="it-IT" dirty="0" smtClean="0"/>
              <a:t> </a:t>
            </a:r>
            <a:r>
              <a:rPr lang="it-IT" dirty="0" err="1" smtClean="0"/>
              <a:t>provided</a:t>
            </a:r>
            <a:r>
              <a:rPr lang="it-IT" dirty="0" smtClean="0"/>
              <a:t> by the </a:t>
            </a:r>
            <a:r>
              <a:rPr lang="it-IT" dirty="0" err="1" smtClean="0"/>
              <a:t>teacher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23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574" y="350031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Course </a:t>
            </a:r>
            <a:r>
              <a:rPr lang="it-IT" b="1" dirty="0" err="1" smtClean="0">
                <a:solidFill>
                  <a:srgbClr val="FF0000"/>
                </a:solidFill>
              </a:rPr>
              <a:t>structure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</a:rPr>
              <a:t>final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mark</a:t>
            </a:r>
            <a:r>
              <a:rPr lang="it-IT" b="1" dirty="0" smtClean="0">
                <a:solidFill>
                  <a:srgbClr val="FF0000"/>
                </a:solidFill>
              </a:rPr>
              <a:t> (</a:t>
            </a:r>
            <a:r>
              <a:rPr lang="it-IT" b="1" dirty="0" err="1" smtClean="0">
                <a:solidFill>
                  <a:srgbClr val="FF0000"/>
                </a:solidFill>
              </a:rPr>
              <a:t>whole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course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err="1" smtClean="0"/>
              <a:t>Final</a:t>
            </a:r>
            <a:r>
              <a:rPr lang="it-IT" b="1" dirty="0" smtClean="0"/>
              <a:t> </a:t>
            </a:r>
            <a:r>
              <a:rPr lang="it-IT" b="1" dirty="0" err="1" smtClean="0"/>
              <a:t>mark</a:t>
            </a:r>
            <a:r>
              <a:rPr lang="it-IT" b="1" dirty="0" smtClean="0"/>
              <a:t> </a:t>
            </a:r>
            <a:r>
              <a:rPr lang="it-IT" b="1" dirty="0" err="1" smtClean="0"/>
              <a:t>is</a:t>
            </a:r>
            <a:r>
              <a:rPr lang="it-IT" b="1" dirty="0" smtClean="0"/>
              <a:t> </a:t>
            </a:r>
            <a:r>
              <a:rPr lang="it-IT" b="1" dirty="0" err="1" smtClean="0"/>
              <a:t>composed</a:t>
            </a:r>
            <a:r>
              <a:rPr lang="it-IT" b="1" dirty="0" smtClean="0"/>
              <a:t> by</a:t>
            </a:r>
            <a:endParaRPr lang="it-IT" dirty="0" smtClean="0"/>
          </a:p>
          <a:p>
            <a:r>
              <a:rPr lang="it-IT" dirty="0" err="1" smtClean="0"/>
              <a:t>Written</a:t>
            </a:r>
            <a:r>
              <a:rPr lang="it-IT" dirty="0" smtClean="0"/>
              <a:t> test: management and </a:t>
            </a:r>
            <a:r>
              <a:rPr lang="it-IT" dirty="0" err="1" smtClean="0"/>
              <a:t>financial</a:t>
            </a:r>
            <a:r>
              <a:rPr lang="it-IT" dirty="0" smtClean="0"/>
              <a:t> </a:t>
            </a:r>
            <a:r>
              <a:rPr lang="it-IT" dirty="0" err="1" smtClean="0"/>
              <a:t>accounting</a:t>
            </a:r>
            <a:r>
              <a:rPr lang="it-IT" dirty="0" smtClean="0"/>
              <a:t> 40%</a:t>
            </a:r>
          </a:p>
          <a:p>
            <a:r>
              <a:rPr lang="it-IT" dirty="0" err="1" smtClean="0"/>
              <a:t>Written</a:t>
            </a:r>
            <a:r>
              <a:rPr lang="it-IT" dirty="0" smtClean="0"/>
              <a:t> test: capital </a:t>
            </a:r>
            <a:r>
              <a:rPr lang="it-IT" dirty="0" err="1" smtClean="0"/>
              <a:t>budgeting</a:t>
            </a:r>
            <a:r>
              <a:rPr lang="it-IT" dirty="0" smtClean="0"/>
              <a:t> 30%</a:t>
            </a:r>
          </a:p>
          <a:p>
            <a:r>
              <a:rPr lang="it-IT" dirty="0" err="1" smtClean="0"/>
              <a:t>Oral</a:t>
            </a:r>
            <a:r>
              <a:rPr lang="it-IT" dirty="0" smtClean="0"/>
              <a:t> </a:t>
            </a:r>
            <a:r>
              <a:rPr lang="it-IT" dirty="0" err="1" smtClean="0"/>
              <a:t>exam</a:t>
            </a:r>
            <a:r>
              <a:rPr lang="it-IT" dirty="0" smtClean="0"/>
              <a:t> (</a:t>
            </a:r>
            <a:r>
              <a:rPr lang="it-IT" dirty="0" err="1" smtClean="0"/>
              <a:t>whole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) 30%</a:t>
            </a:r>
          </a:p>
          <a:p>
            <a:r>
              <a:rPr lang="it-IT" dirty="0" err="1" smtClean="0"/>
              <a:t>Assignment</a:t>
            </a:r>
            <a:r>
              <a:rPr lang="it-IT" dirty="0" smtClean="0"/>
              <a:t> (</a:t>
            </a:r>
            <a:r>
              <a:rPr lang="it-IT" dirty="0" err="1" smtClean="0"/>
              <a:t>organization</a:t>
            </a:r>
            <a:r>
              <a:rPr lang="it-IT" dirty="0" smtClean="0"/>
              <a:t>) (bonus 0-2)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8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574" y="350031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Course </a:t>
            </a:r>
            <a:r>
              <a:rPr lang="it-IT" b="1" dirty="0" err="1" smtClean="0">
                <a:solidFill>
                  <a:srgbClr val="FF0000"/>
                </a:solidFill>
              </a:rPr>
              <a:t>structure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</a:rPr>
              <a:t>final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mark</a:t>
            </a:r>
            <a:r>
              <a:rPr lang="it-IT" b="1" dirty="0" smtClean="0">
                <a:solidFill>
                  <a:srgbClr val="FF0000"/>
                </a:solidFill>
              </a:rPr>
              <a:t> (</a:t>
            </a:r>
            <a:r>
              <a:rPr lang="it-IT" b="1" dirty="0" err="1" smtClean="0">
                <a:solidFill>
                  <a:srgbClr val="FF0000"/>
                </a:solidFill>
              </a:rPr>
              <a:t>partial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course</a:t>
            </a:r>
            <a:r>
              <a:rPr lang="it-IT" b="1" dirty="0" smtClean="0">
                <a:solidFill>
                  <a:srgbClr val="FF0000"/>
                </a:solidFill>
              </a:rPr>
              <a:t>)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Part 1 -  1° </a:t>
            </a:r>
            <a:r>
              <a:rPr lang="it-IT" b="1" dirty="0" err="1" smtClean="0"/>
              <a:t>semester</a:t>
            </a:r>
            <a:endParaRPr lang="it-IT" dirty="0" smtClean="0"/>
          </a:p>
          <a:p>
            <a:r>
              <a:rPr lang="it-IT" dirty="0" err="1" smtClean="0"/>
              <a:t>Written</a:t>
            </a:r>
            <a:r>
              <a:rPr lang="it-IT" dirty="0" smtClean="0"/>
              <a:t> test: management and </a:t>
            </a:r>
            <a:r>
              <a:rPr lang="it-IT" dirty="0" err="1" smtClean="0"/>
              <a:t>financial</a:t>
            </a:r>
            <a:r>
              <a:rPr lang="it-IT" dirty="0" smtClean="0"/>
              <a:t> </a:t>
            </a:r>
            <a:r>
              <a:rPr lang="it-IT" dirty="0" err="1" smtClean="0"/>
              <a:t>accounting</a:t>
            </a:r>
            <a:r>
              <a:rPr lang="it-IT" dirty="0" smtClean="0"/>
              <a:t> 70%</a:t>
            </a:r>
          </a:p>
          <a:p>
            <a:r>
              <a:rPr lang="it-IT" dirty="0" err="1" smtClean="0"/>
              <a:t>Oral</a:t>
            </a:r>
            <a:r>
              <a:rPr lang="it-IT" dirty="0" smtClean="0"/>
              <a:t> </a:t>
            </a:r>
            <a:r>
              <a:rPr lang="it-IT" dirty="0" err="1" smtClean="0"/>
              <a:t>exam</a:t>
            </a:r>
            <a:r>
              <a:rPr lang="it-IT" dirty="0" smtClean="0"/>
              <a:t> (</a:t>
            </a:r>
            <a:r>
              <a:rPr lang="it-IT" dirty="0" err="1" smtClean="0"/>
              <a:t>whole</a:t>
            </a:r>
            <a:r>
              <a:rPr lang="it-IT" dirty="0" smtClean="0"/>
              <a:t> </a:t>
            </a:r>
            <a:r>
              <a:rPr lang="it-IT" dirty="0" err="1" smtClean="0"/>
              <a:t>program</a:t>
            </a:r>
            <a:r>
              <a:rPr lang="it-IT" dirty="0" smtClean="0"/>
              <a:t>) 30%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/>
              <a:t>Part 2 – 2° </a:t>
            </a:r>
            <a:r>
              <a:rPr lang="it-IT" b="1" dirty="0" err="1" smtClean="0"/>
              <a:t>semester</a:t>
            </a:r>
            <a:endParaRPr lang="it-IT" b="1" dirty="0" smtClean="0"/>
          </a:p>
          <a:p>
            <a:r>
              <a:rPr lang="en-US" dirty="0"/>
              <a:t>Written test: capital budgeting 7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  <a:p>
            <a:r>
              <a:rPr lang="en-US" dirty="0"/>
              <a:t>Oral exam (whole program) 3</a:t>
            </a:r>
            <a:r>
              <a:rPr lang="en-US" dirty="0" smtClean="0"/>
              <a:t>0</a:t>
            </a:r>
            <a:r>
              <a:rPr lang="en-US" dirty="0"/>
              <a:t>%</a:t>
            </a:r>
          </a:p>
          <a:p>
            <a:r>
              <a:rPr lang="en-US" dirty="0"/>
              <a:t>Assignment (organization) (bonus 0-2)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75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1° </a:t>
            </a:r>
            <a:r>
              <a:rPr lang="it-IT" b="1" dirty="0" err="1" smtClean="0">
                <a:solidFill>
                  <a:srgbClr val="FF0000"/>
                </a:solidFill>
              </a:rPr>
              <a:t>Semester</a:t>
            </a:r>
            <a:r>
              <a:rPr lang="it-IT" b="1" dirty="0" smtClean="0">
                <a:solidFill>
                  <a:srgbClr val="FF0000"/>
                </a:solidFill>
              </a:rPr>
              <a:t>: </a:t>
            </a:r>
            <a:r>
              <a:rPr lang="it-IT" b="1" dirty="0" err="1" smtClean="0">
                <a:solidFill>
                  <a:srgbClr val="FF0000"/>
                </a:solidFill>
              </a:rPr>
              <a:t>detailed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program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03797"/>
            <a:ext cx="10515600" cy="53176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400" b="1" dirty="0" smtClean="0"/>
              <a:t>Financial </a:t>
            </a:r>
            <a:r>
              <a:rPr lang="it-IT" sz="2400" b="1" dirty="0" err="1" smtClean="0"/>
              <a:t>accounting</a:t>
            </a:r>
            <a:endParaRPr lang="it-IT" sz="2400" b="1" dirty="0" smtClean="0"/>
          </a:p>
          <a:p>
            <a:r>
              <a:rPr lang="it-IT" sz="2400" dirty="0" err="1" smtClean="0"/>
              <a:t>Balanche</a:t>
            </a:r>
            <a:r>
              <a:rPr lang="it-IT" sz="2400" dirty="0" smtClean="0"/>
              <a:t> </a:t>
            </a:r>
            <a:r>
              <a:rPr lang="it-IT" sz="2400" dirty="0" err="1" smtClean="0"/>
              <a:t>Sheet</a:t>
            </a:r>
            <a:endParaRPr lang="it-IT" sz="2400" dirty="0" smtClean="0"/>
          </a:p>
          <a:p>
            <a:r>
              <a:rPr lang="it-IT" sz="2400" dirty="0" err="1" smtClean="0"/>
              <a:t>Income</a:t>
            </a:r>
            <a:r>
              <a:rPr lang="it-IT" sz="2400" dirty="0" smtClean="0"/>
              <a:t> statement</a:t>
            </a:r>
          </a:p>
          <a:p>
            <a:r>
              <a:rPr lang="it-IT" sz="2400" dirty="0" smtClean="0"/>
              <a:t>Cash Flow statement</a:t>
            </a:r>
          </a:p>
          <a:p>
            <a:r>
              <a:rPr lang="it-IT" sz="2400" dirty="0" err="1" smtClean="0"/>
              <a:t>Exercise</a:t>
            </a:r>
            <a:r>
              <a:rPr lang="it-IT" sz="2400" dirty="0" smtClean="0"/>
              <a:t> (double entry </a:t>
            </a:r>
            <a:r>
              <a:rPr lang="it-IT" sz="2400" dirty="0" err="1" smtClean="0"/>
              <a:t>method</a:t>
            </a:r>
            <a:r>
              <a:rPr lang="it-IT" sz="2400" dirty="0" smtClean="0"/>
              <a:t>)</a:t>
            </a:r>
          </a:p>
          <a:p>
            <a:r>
              <a:rPr lang="it-IT" sz="2400" dirty="0" smtClean="0"/>
              <a:t>Ratio Analysis</a:t>
            </a:r>
          </a:p>
          <a:p>
            <a:r>
              <a:rPr lang="it-IT" sz="2400" dirty="0" err="1" smtClean="0"/>
              <a:t>Exercise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b="1" dirty="0" smtClean="0"/>
              <a:t>Management </a:t>
            </a:r>
            <a:r>
              <a:rPr lang="it-IT" sz="2400" b="1" dirty="0" err="1" smtClean="0"/>
              <a:t>accounting</a:t>
            </a:r>
            <a:endParaRPr lang="it-IT" sz="2400" b="1" dirty="0" smtClean="0"/>
          </a:p>
          <a:p>
            <a:r>
              <a:rPr lang="it-IT" sz="2400" dirty="0" err="1" smtClean="0"/>
              <a:t>Costs</a:t>
            </a:r>
            <a:endParaRPr lang="it-IT" sz="2400" dirty="0" smtClean="0"/>
          </a:p>
          <a:p>
            <a:r>
              <a:rPr lang="it-IT" sz="2400" dirty="0" smtClean="0"/>
              <a:t>Job </a:t>
            </a:r>
            <a:r>
              <a:rPr lang="it-IT" sz="2400" dirty="0" err="1" smtClean="0"/>
              <a:t>costing</a:t>
            </a:r>
            <a:r>
              <a:rPr lang="it-IT" sz="2400" dirty="0" smtClean="0"/>
              <a:t>, </a:t>
            </a:r>
            <a:r>
              <a:rPr lang="it-IT" sz="2400" dirty="0" err="1" smtClean="0"/>
              <a:t>process</a:t>
            </a:r>
            <a:r>
              <a:rPr lang="it-IT" sz="2400" dirty="0" smtClean="0"/>
              <a:t> </a:t>
            </a:r>
            <a:r>
              <a:rPr lang="it-IT" sz="2400" dirty="0" err="1" smtClean="0"/>
              <a:t>costing</a:t>
            </a:r>
            <a:r>
              <a:rPr lang="it-IT" sz="2400" dirty="0" smtClean="0"/>
              <a:t>, </a:t>
            </a:r>
            <a:r>
              <a:rPr lang="it-IT" sz="2400" dirty="0" err="1" smtClean="0"/>
              <a:t>operation</a:t>
            </a:r>
            <a:r>
              <a:rPr lang="it-IT" sz="2400" dirty="0" smtClean="0"/>
              <a:t> </a:t>
            </a:r>
            <a:r>
              <a:rPr lang="it-IT" sz="2400" dirty="0" err="1" smtClean="0"/>
              <a:t>costing</a:t>
            </a:r>
            <a:endParaRPr lang="it-IT" sz="2400" dirty="0" smtClean="0"/>
          </a:p>
          <a:p>
            <a:r>
              <a:rPr lang="it-IT" sz="2400" dirty="0" err="1" smtClean="0"/>
              <a:t>Exercise</a:t>
            </a:r>
            <a:endParaRPr lang="it-IT" sz="2400" dirty="0" smtClean="0"/>
          </a:p>
          <a:p>
            <a:pPr marL="0" indent="0">
              <a:buNone/>
            </a:pPr>
            <a:r>
              <a:rPr lang="it-IT" sz="2400" b="1" dirty="0" err="1" smtClean="0"/>
              <a:t>Strategy</a:t>
            </a:r>
            <a:endParaRPr lang="it-IT" sz="2400" b="1" dirty="0" smtClean="0"/>
          </a:p>
          <a:p>
            <a:r>
              <a:rPr lang="it-IT" sz="2400" dirty="0" smtClean="0"/>
              <a:t>Company </a:t>
            </a:r>
            <a:r>
              <a:rPr lang="it-IT" sz="2400" dirty="0" err="1" smtClean="0"/>
              <a:t>activity</a:t>
            </a:r>
            <a:r>
              <a:rPr lang="it-IT" sz="2400" dirty="0" smtClean="0"/>
              <a:t>, business model, the </a:t>
            </a:r>
            <a:r>
              <a:rPr lang="it-IT" sz="2400" dirty="0" err="1" smtClean="0"/>
              <a:t>competive</a:t>
            </a:r>
            <a:r>
              <a:rPr lang="it-IT" sz="2400" dirty="0" smtClean="0"/>
              <a:t> </a:t>
            </a:r>
            <a:r>
              <a:rPr lang="it-IT" sz="2400" dirty="0" err="1" smtClean="0"/>
              <a:t>environment</a:t>
            </a:r>
            <a:endParaRPr lang="it-IT" sz="2400" dirty="0" smtClean="0"/>
          </a:p>
          <a:p>
            <a:r>
              <a:rPr lang="it-IT" sz="2400" dirty="0" smtClean="0"/>
              <a:t>Competitive </a:t>
            </a:r>
            <a:r>
              <a:rPr lang="it-IT" sz="2400" dirty="0" err="1" smtClean="0"/>
              <a:t>differentials</a:t>
            </a:r>
            <a:endParaRPr lang="it-IT" sz="2400" dirty="0" smtClean="0"/>
          </a:p>
          <a:p>
            <a:r>
              <a:rPr lang="it-IT" sz="2400" dirty="0" err="1" smtClean="0"/>
              <a:t>Type</a:t>
            </a:r>
            <a:r>
              <a:rPr lang="it-IT" sz="2400" dirty="0" smtClean="0"/>
              <a:t> of </a:t>
            </a:r>
            <a:r>
              <a:rPr lang="it-IT" sz="2400" dirty="0" err="1" smtClean="0"/>
              <a:t>startegy</a:t>
            </a:r>
            <a:endParaRPr lang="it-IT" sz="2400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2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933732"/>
            <a:ext cx="9144000" cy="2020082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INTRODUCTION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695" y="92053"/>
            <a:ext cx="1849280" cy="1280271"/>
          </a:xfrm>
          <a:prstGeom prst="rect">
            <a:avLst/>
          </a:prstGeom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524000" y="5975797"/>
            <a:ext cx="9144000" cy="595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AA 2016/2017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62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Company: </a:t>
            </a:r>
            <a:r>
              <a:rPr lang="it-IT" b="1" dirty="0" err="1" smtClean="0">
                <a:solidFill>
                  <a:srgbClr val="FF0000"/>
                </a:solidFill>
              </a:rPr>
              <a:t>terminology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10793"/>
            <a:ext cx="10515600" cy="45421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400" b="1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720" y="0"/>
            <a:ext cx="1849280" cy="1280271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1B123-ECD0-4B58-8863-A186CF5279B8}" type="slidenum">
              <a:rPr lang="it-IT" smtClean="0"/>
              <a:t>9</a:t>
            </a:fld>
            <a:endParaRPr lang="it-IT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838200" y="2055813"/>
            <a:ext cx="10515600" cy="3997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2400" b="1" dirty="0" err="1" smtClean="0"/>
              <a:t>Depending</a:t>
            </a:r>
            <a:r>
              <a:rPr lang="it-IT" sz="2400" b="1" dirty="0" smtClean="0"/>
              <a:t> on the </a:t>
            </a:r>
            <a:r>
              <a:rPr lang="it-IT" sz="2400" b="1" dirty="0" err="1" smtClean="0"/>
              <a:t>context</a:t>
            </a:r>
            <a:r>
              <a:rPr lang="it-IT" sz="2400" b="1" dirty="0" smtClean="0"/>
              <a:t>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2400" b="1" dirty="0" smtClean="0"/>
          </a:p>
          <a:p>
            <a:pPr>
              <a:buFont typeface="Calibri" panose="020F0502020204030204" pitchFamily="34" charset="0"/>
              <a:buChar char="–"/>
            </a:pPr>
            <a:r>
              <a:rPr lang="it-IT" dirty="0" smtClean="0"/>
              <a:t>Company </a:t>
            </a:r>
            <a:r>
              <a:rPr lang="it-IT" dirty="0" err="1" smtClean="0"/>
              <a:t>as</a:t>
            </a:r>
            <a:r>
              <a:rPr lang="it-IT" dirty="0" smtClean="0"/>
              <a:t> an </a:t>
            </a:r>
            <a:r>
              <a:rPr lang="it-IT" b="1" dirty="0" err="1" smtClean="0"/>
              <a:t>organized</a:t>
            </a:r>
            <a:r>
              <a:rPr lang="it-IT" b="1" dirty="0" smtClean="0"/>
              <a:t> </a:t>
            </a:r>
            <a:r>
              <a:rPr lang="it-IT" b="1" dirty="0" err="1" smtClean="0"/>
              <a:t>economic</a:t>
            </a:r>
            <a:r>
              <a:rPr lang="it-IT" b="1" dirty="0" smtClean="0"/>
              <a:t> </a:t>
            </a:r>
            <a:r>
              <a:rPr lang="it-IT" b="1" dirty="0" err="1" smtClean="0"/>
              <a:t>activity</a:t>
            </a:r>
            <a:r>
              <a:rPr lang="it-IT" b="1" dirty="0" smtClean="0"/>
              <a:t> </a:t>
            </a:r>
            <a:r>
              <a:rPr lang="it-IT" dirty="0" err="1" smtClean="0"/>
              <a:t>aimed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creating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/profit</a:t>
            </a:r>
          </a:p>
          <a:p>
            <a:pPr>
              <a:buFont typeface="Calibri" panose="020F0502020204030204" pitchFamily="34" charset="0"/>
              <a:buChar char="–"/>
            </a:pPr>
            <a:endParaRPr lang="it-IT" dirty="0"/>
          </a:p>
          <a:p>
            <a:pPr>
              <a:buFont typeface="Calibri" panose="020F0502020204030204" pitchFamily="34" charset="0"/>
              <a:buChar char="–"/>
            </a:pPr>
            <a:r>
              <a:rPr lang="it-IT" dirty="0" smtClean="0"/>
              <a:t>Company </a:t>
            </a:r>
            <a:r>
              <a:rPr lang="it-IT" dirty="0" err="1" smtClean="0"/>
              <a:t>as</a:t>
            </a:r>
            <a:r>
              <a:rPr lang="it-IT" dirty="0" smtClean="0"/>
              <a:t> the </a:t>
            </a:r>
            <a:r>
              <a:rPr lang="it-IT" b="1" dirty="0" smtClean="0"/>
              <a:t>set of </a:t>
            </a:r>
            <a:r>
              <a:rPr lang="it-IT" b="1" dirty="0" err="1" smtClean="0"/>
              <a:t>material</a:t>
            </a:r>
            <a:r>
              <a:rPr lang="it-IT" b="1" dirty="0" smtClean="0"/>
              <a:t> and </a:t>
            </a:r>
            <a:r>
              <a:rPr lang="it-IT" b="1" dirty="0" err="1" smtClean="0"/>
              <a:t>immaterial</a:t>
            </a:r>
            <a:r>
              <a:rPr lang="it-IT" b="1" dirty="0" smtClean="0"/>
              <a:t> </a:t>
            </a:r>
            <a:r>
              <a:rPr lang="it-IT" b="1" dirty="0" err="1" smtClean="0"/>
              <a:t>goods</a:t>
            </a:r>
            <a:r>
              <a:rPr lang="it-IT" b="1" dirty="0" smtClean="0"/>
              <a:t> </a:t>
            </a:r>
            <a:r>
              <a:rPr lang="it-IT" dirty="0" err="1" smtClean="0"/>
              <a:t>necessary</a:t>
            </a:r>
            <a:r>
              <a:rPr lang="it-IT" dirty="0" smtClean="0"/>
              <a:t> for the </a:t>
            </a:r>
            <a:r>
              <a:rPr lang="it-IT" dirty="0" err="1" smtClean="0"/>
              <a:t>company’s</a:t>
            </a:r>
            <a:r>
              <a:rPr lang="it-IT" dirty="0" smtClean="0"/>
              <a:t> </a:t>
            </a:r>
            <a:r>
              <a:rPr lang="it-IT" dirty="0" err="1" smtClean="0"/>
              <a:t>activities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237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1423</Words>
  <Application>Microsoft Office PowerPoint</Application>
  <PresentationFormat>Widescreen</PresentationFormat>
  <Paragraphs>284</Paragraphs>
  <Slides>33</Slides>
  <Notes>29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Tema di Office</vt:lpstr>
      <vt:lpstr>Management Principles and Human Resources</vt:lpstr>
      <vt:lpstr>General information</vt:lpstr>
      <vt:lpstr>Course structure</vt:lpstr>
      <vt:lpstr>Course structure: philosophy of teaching</vt:lpstr>
      <vt:lpstr>Course structure: final mark (whole course)</vt:lpstr>
      <vt:lpstr>Course structure: final mark (partial course)</vt:lpstr>
      <vt:lpstr>1° Semester: detailed program</vt:lpstr>
      <vt:lpstr>INTRODUCTION</vt:lpstr>
      <vt:lpstr>Company: terminology</vt:lpstr>
      <vt:lpstr>The company and the context (1/2)</vt:lpstr>
      <vt:lpstr>The company and the context (1/2)</vt:lpstr>
      <vt:lpstr>The company and the economic-financial system</vt:lpstr>
      <vt:lpstr>Company independence from external context</vt:lpstr>
      <vt:lpstr>The company as part of the economic and financial system</vt:lpstr>
      <vt:lpstr>The boundaries of a company: BUSINESS PORTFOLIO (1/3)</vt:lpstr>
      <vt:lpstr>The boundaries of a company: BUSINESS PORTFOLIO (2/3)</vt:lpstr>
      <vt:lpstr>The boundaries of a company: BUSINESS PORTFOLIO (3/3)</vt:lpstr>
      <vt:lpstr>The boundaries of a company: ACTIVITIES PORTFOLIO (3/3)</vt:lpstr>
      <vt:lpstr>The boundaries of a company: TECHNOLOGY</vt:lpstr>
      <vt:lpstr>The boundaries of a company: IMAGE</vt:lpstr>
      <vt:lpstr>The boundaries of a company: LEGAL FORM</vt:lpstr>
      <vt:lpstr>The company as part of the socio-political system</vt:lpstr>
      <vt:lpstr>The company as part of the socio-political system</vt:lpstr>
      <vt:lpstr>Corporate Social Responsiblity (CSR): some examples</vt:lpstr>
      <vt:lpstr>Change, innovation and risk</vt:lpstr>
      <vt:lpstr>Change (1/2)</vt:lpstr>
      <vt:lpstr>Change (2/2)</vt:lpstr>
      <vt:lpstr>Innovation (1/5)</vt:lpstr>
      <vt:lpstr>Innovation (2/5)</vt:lpstr>
      <vt:lpstr>Innovation (3/5)</vt:lpstr>
      <vt:lpstr>Innovation (4/5)</vt:lpstr>
      <vt:lpstr>Innovation (5/5)</vt:lpstr>
      <vt:lpstr>Risk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Dal Molin</dc:creator>
  <cp:lastModifiedBy>Martina Dal Molin</cp:lastModifiedBy>
  <cp:revision>135</cp:revision>
  <dcterms:created xsi:type="dcterms:W3CDTF">2016-01-08T15:46:19Z</dcterms:created>
  <dcterms:modified xsi:type="dcterms:W3CDTF">2016-09-23T05:52:35Z</dcterms:modified>
</cp:coreProperties>
</file>