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3" r:id="rId4"/>
    <p:sldId id="294" r:id="rId5"/>
    <p:sldId id="295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68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3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8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51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0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2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798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008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15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80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17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16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23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938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35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05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7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601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221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15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89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93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47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7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8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85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5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2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89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26/04/2017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26/04/2017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26/04/2017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dalmolin@liuc.i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ORGANIZATIONAL STRUCTURES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 smtClean="0"/>
              <a:t>Martina Dal Molin</a:t>
            </a:r>
          </a:p>
          <a:p>
            <a:r>
              <a:rPr lang="it-IT" dirty="0" smtClean="0"/>
              <a:t>mdalmolin@liuc.it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2016/2017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to design an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?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10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3"/>
            <a:ext cx="2765135" cy="3387290"/>
          </a:xfrm>
        </p:spPr>
      </p:pic>
      <p:sp>
        <p:nvSpPr>
          <p:cNvPr id="8" name="Fumetto 3 7"/>
          <p:cNvSpPr/>
          <p:nvPr/>
        </p:nvSpPr>
        <p:spPr>
          <a:xfrm>
            <a:off x="5101107" y="1506828"/>
            <a:ext cx="5717147" cy="2009104"/>
          </a:xfrm>
          <a:prstGeom prst="wedgeEllipseCallout">
            <a:avLst>
              <a:gd name="adj1" fmla="val -75714"/>
              <a:gd name="adj2" fmla="val 633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>
                <a:solidFill>
                  <a:schemeClr val="tx1"/>
                </a:solidFill>
              </a:rPr>
              <a:t>Organizational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variables</a:t>
            </a:r>
            <a:r>
              <a:rPr lang="it-IT" dirty="0" smtClean="0">
                <a:solidFill>
                  <a:schemeClr val="tx1"/>
                </a:solidFill>
              </a:rPr>
              <a:t> MUST be </a:t>
            </a:r>
            <a:r>
              <a:rPr lang="it-IT" dirty="0" err="1" smtClean="0">
                <a:solidFill>
                  <a:schemeClr val="tx1"/>
                </a:solidFill>
              </a:rPr>
              <a:t>designed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selected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following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internal</a:t>
            </a:r>
            <a:r>
              <a:rPr lang="it-IT" dirty="0" smtClean="0">
                <a:solidFill>
                  <a:schemeClr val="tx1"/>
                </a:solidFill>
              </a:rPr>
              <a:t> situation and with the </a:t>
            </a:r>
            <a:r>
              <a:rPr lang="it-IT" dirty="0" err="1" smtClean="0">
                <a:solidFill>
                  <a:schemeClr val="tx1"/>
                </a:solidFill>
              </a:rPr>
              <a:t>external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context</a:t>
            </a:r>
            <a:r>
              <a:rPr lang="it-IT" dirty="0" smtClean="0">
                <a:solidFill>
                  <a:schemeClr val="tx1"/>
                </a:solidFill>
              </a:rPr>
              <a:t> in </a:t>
            </a:r>
            <a:r>
              <a:rPr lang="it-IT" dirty="0" err="1" smtClean="0">
                <a:solidFill>
                  <a:schemeClr val="tx1"/>
                </a:solidFill>
              </a:rPr>
              <a:t>which</a:t>
            </a:r>
            <a:r>
              <a:rPr lang="it-IT" dirty="0" smtClean="0">
                <a:solidFill>
                  <a:schemeClr val="tx1"/>
                </a:solidFill>
              </a:rPr>
              <a:t> the company </a:t>
            </a:r>
            <a:r>
              <a:rPr lang="it-IT" dirty="0" err="1" smtClean="0">
                <a:solidFill>
                  <a:schemeClr val="tx1"/>
                </a:solidFill>
              </a:rPr>
              <a:t>works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6227" y="5589287"/>
            <a:ext cx="3192887" cy="4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Henry </a:t>
            </a:r>
            <a:r>
              <a:rPr lang="it-IT" dirty="0" err="1" smtClean="0">
                <a:solidFill>
                  <a:schemeClr val="tx1"/>
                </a:solidFill>
              </a:rPr>
              <a:t>Mintzberg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86400" y="4402869"/>
            <a:ext cx="5867400" cy="1953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parameters</a:t>
            </a:r>
            <a:r>
              <a:rPr lang="it-IT" sz="2400" dirty="0" smtClean="0">
                <a:solidFill>
                  <a:schemeClr val="tx1"/>
                </a:solidFill>
              </a:rPr>
              <a:t> for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design </a:t>
            </a:r>
            <a:r>
              <a:rPr lang="it-IT" sz="2400" dirty="0" err="1" smtClean="0">
                <a:solidFill>
                  <a:schemeClr val="tx1"/>
                </a:solidFill>
              </a:rPr>
              <a:t>should</a:t>
            </a:r>
            <a:r>
              <a:rPr lang="it-IT" sz="2400" dirty="0" smtClean="0">
                <a:solidFill>
                  <a:schemeClr val="tx1"/>
                </a:solidFill>
              </a:rPr>
              <a:t> be </a:t>
            </a:r>
            <a:r>
              <a:rPr lang="it-IT" sz="2400" dirty="0" err="1" smtClean="0">
                <a:solidFill>
                  <a:schemeClr val="tx1"/>
                </a:solidFill>
              </a:rPr>
              <a:t>combined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order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define</a:t>
            </a:r>
            <a:r>
              <a:rPr lang="it-IT" sz="2400" dirty="0" smtClean="0">
                <a:solidFill>
                  <a:schemeClr val="tx1"/>
                </a:solidFill>
              </a:rPr>
              <a:t> some </a:t>
            </a:r>
            <a:r>
              <a:rPr lang="it-IT" sz="2400" b="1" dirty="0" err="1" smtClean="0">
                <a:solidFill>
                  <a:schemeClr val="tx1"/>
                </a:solidFill>
              </a:rPr>
              <a:t>ideal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configurations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Literature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distinguishes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between</a:t>
            </a:r>
            <a:r>
              <a:rPr lang="it-IT" sz="2400" dirty="0" smtClean="0">
                <a:solidFill>
                  <a:schemeClr val="tx1"/>
                </a:solidFill>
              </a:rPr>
              <a:t> 5 </a:t>
            </a:r>
            <a:r>
              <a:rPr lang="it-IT" sz="2400" dirty="0" err="1" smtClean="0">
                <a:solidFill>
                  <a:schemeClr val="tx1"/>
                </a:solidFill>
              </a:rPr>
              <a:t>ideal-type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configurations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8165206" y="3631842"/>
            <a:ext cx="445394" cy="489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2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to design an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?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11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6342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r>
              <a:rPr lang="it-IT" dirty="0" smtClean="0"/>
              <a:t> or </a:t>
            </a:r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FIRST </a:t>
            </a:r>
            <a:r>
              <a:rPr lang="it-IT" dirty="0" err="1" smtClean="0"/>
              <a:t>consider</a:t>
            </a:r>
            <a:r>
              <a:rPr lang="it-IT" dirty="0" smtClean="0"/>
              <a:t> to design </a:t>
            </a:r>
            <a:r>
              <a:rPr lang="it-IT" dirty="0" err="1" smtClean="0"/>
              <a:t>organization</a:t>
            </a:r>
            <a:r>
              <a:rPr lang="it-IT" dirty="0" smtClean="0"/>
              <a:t>?</a:t>
            </a:r>
          </a:p>
          <a:p>
            <a:pPr marL="0" indent="0" algn="ctr">
              <a:buNone/>
            </a:pPr>
            <a:endParaRPr lang="it-IT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1168690" y="2329351"/>
            <a:ext cx="4340137" cy="94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COORDINATION MECHANISMS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695" y="2298017"/>
            <a:ext cx="5086595" cy="113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THE (5) PARTS OF AN ORGANIZATION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>
            <a:stCxn id="3" idx="2"/>
          </p:cNvCxnSpPr>
          <p:nvPr/>
        </p:nvCxnSpPr>
        <p:spPr>
          <a:xfrm flipH="1">
            <a:off x="5278103" y="2459865"/>
            <a:ext cx="817897" cy="342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096000" y="2459865"/>
            <a:ext cx="588135" cy="342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1" y="3223356"/>
            <a:ext cx="4499915" cy="3374936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22" y="3223356"/>
            <a:ext cx="3747752" cy="34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COORDINATION MECHANISMS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66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Coordination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mechanisms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212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ORGANIZE: </a:t>
            </a: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does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mean</a:t>
            </a:r>
            <a:r>
              <a:rPr lang="it-IT" b="1" dirty="0" smtClean="0"/>
              <a:t> in </a:t>
            </a:r>
            <a:r>
              <a:rPr lang="it-IT" b="1" dirty="0" err="1" smtClean="0"/>
              <a:t>your</a:t>
            </a:r>
            <a:r>
              <a:rPr lang="it-IT" b="1" dirty="0" smtClean="0"/>
              <a:t> opinion?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13</a:t>
            </a:fld>
            <a:endParaRPr lang="it-IT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4" y="2786688"/>
            <a:ext cx="2765135" cy="338729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432972" y="3383006"/>
            <a:ext cx="6705600" cy="49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division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labour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different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33362" y="4711023"/>
            <a:ext cx="6605209" cy="49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coordination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these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1" name="Connettore 2 10"/>
          <p:cNvCxnSpPr>
            <a:stCxn id="7" idx="3"/>
          </p:cNvCxnSpPr>
          <p:nvPr/>
        </p:nvCxnSpPr>
        <p:spPr>
          <a:xfrm flipV="1">
            <a:off x="3332879" y="3747752"/>
            <a:ext cx="1200483" cy="732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7" idx="3"/>
            <a:endCxn id="9" idx="1"/>
          </p:cNvCxnSpPr>
          <p:nvPr/>
        </p:nvCxnSpPr>
        <p:spPr>
          <a:xfrm>
            <a:off x="3332879" y="4480333"/>
            <a:ext cx="1200483" cy="480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Coordination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mechanisms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0" y="2181381"/>
            <a:ext cx="2765135" cy="33872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1462833"/>
            <a:ext cx="7205986" cy="540448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563671" y="1685880"/>
            <a:ext cx="4597760" cy="76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239294" y="6207617"/>
            <a:ext cx="2638024" cy="51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400023" y="3696237"/>
            <a:ext cx="2356833" cy="450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Mutual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adjustment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MANAGER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ANALYST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8759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91220" y="4693004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2820473" y="4956153"/>
            <a:ext cx="131364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Coordination is achieved through  informal communication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Activities</a:t>
            </a:r>
            <a:r>
              <a:rPr lang="it-IT" sz="2000" dirty="0" smtClean="0">
                <a:solidFill>
                  <a:schemeClr val="tx1"/>
                </a:solidFill>
              </a:rPr>
              <a:t> are </a:t>
            </a:r>
            <a:r>
              <a:rPr lang="it-IT" sz="2000" dirty="0" err="1" smtClean="0">
                <a:solidFill>
                  <a:schemeClr val="tx1"/>
                </a:solidFill>
              </a:rPr>
              <a:t>monitored</a:t>
            </a:r>
            <a:r>
              <a:rPr lang="it-IT" sz="2000" dirty="0" smtClean="0">
                <a:solidFill>
                  <a:schemeClr val="tx1"/>
                </a:solidFill>
              </a:rPr>
              <a:t> by </a:t>
            </a:r>
            <a:r>
              <a:rPr lang="it-IT" sz="2000" dirty="0" err="1" smtClean="0">
                <a:solidFill>
                  <a:schemeClr val="tx1"/>
                </a:solidFill>
              </a:rPr>
              <a:t>who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carries</a:t>
            </a:r>
            <a:r>
              <a:rPr lang="it-IT" sz="2000" dirty="0" smtClean="0">
                <a:solidFill>
                  <a:schemeClr val="tx1"/>
                </a:solidFill>
              </a:rPr>
              <a:t> out </a:t>
            </a:r>
            <a:r>
              <a:rPr lang="it-IT" sz="2000" dirty="0" err="1" smtClean="0">
                <a:solidFill>
                  <a:schemeClr val="tx1"/>
                </a:solidFill>
              </a:rPr>
              <a:t>these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actvities</a:t>
            </a:r>
            <a:r>
              <a:rPr lang="it-IT" sz="2000" dirty="0" smtClean="0">
                <a:solidFill>
                  <a:schemeClr val="tx1"/>
                </a:solidFill>
              </a:rPr>
              <a:t> (i.e. the operator)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Simple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2820473" y="4478962"/>
            <a:ext cx="1403797" cy="994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Mutual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adjustment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16</a:t>
            </a:fld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1918952" y="1481472"/>
            <a:ext cx="8989454" cy="9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In </a:t>
            </a:r>
            <a:r>
              <a:rPr lang="it-IT" sz="2800" b="1" dirty="0" err="1" smtClean="0">
                <a:solidFill>
                  <a:schemeClr val="tx1"/>
                </a:solidFill>
              </a:rPr>
              <a:t>which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type</a:t>
            </a:r>
            <a:r>
              <a:rPr lang="it-IT" sz="2800" b="1" dirty="0" smtClean="0">
                <a:solidFill>
                  <a:schemeClr val="tx1"/>
                </a:solidFill>
              </a:rPr>
              <a:t> of companies do </a:t>
            </a:r>
            <a:r>
              <a:rPr lang="it-IT" sz="2800" b="1" dirty="0" err="1" smtClean="0">
                <a:solidFill>
                  <a:schemeClr val="tx1"/>
                </a:solidFill>
              </a:rPr>
              <a:t>you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expect</a:t>
            </a:r>
            <a:r>
              <a:rPr lang="it-IT" sz="2800" b="1" dirty="0" smtClean="0">
                <a:solidFill>
                  <a:schemeClr val="tx1"/>
                </a:solidFill>
              </a:rPr>
              <a:t> to </a:t>
            </a:r>
            <a:r>
              <a:rPr lang="it-IT" sz="2800" b="1" dirty="0" err="1" smtClean="0">
                <a:solidFill>
                  <a:schemeClr val="tx1"/>
                </a:solidFill>
              </a:rPr>
              <a:t>find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this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coordination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mechanism</a:t>
            </a:r>
            <a:r>
              <a:rPr lang="it-IT" sz="2800" b="1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" y="2008550"/>
            <a:ext cx="3038320" cy="20145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60" y="2456459"/>
            <a:ext cx="3662720" cy="19131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096415"/>
            <a:ext cx="2992717" cy="22445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1918952" y="4415845"/>
            <a:ext cx="8989454" cy="51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But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also</a:t>
            </a:r>
            <a:r>
              <a:rPr lang="it-IT" sz="2800" b="1" dirty="0" smtClean="0">
                <a:solidFill>
                  <a:schemeClr val="tx1"/>
                </a:solidFill>
              </a:rPr>
              <a:t>…..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51" y="4762333"/>
            <a:ext cx="2415569" cy="20085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38" y="4879031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Direct </a:t>
            </a:r>
            <a:r>
              <a:rPr lang="it-IT" b="1" dirty="0" err="1" smtClean="0">
                <a:solidFill>
                  <a:srgbClr val="FF0000"/>
                </a:solidFill>
              </a:rPr>
              <a:t>supervision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MANAGER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ANALYST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129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77992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Coordination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achieved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through</a:t>
            </a:r>
            <a:r>
              <a:rPr lang="it-IT" sz="2000" dirty="0" smtClean="0">
                <a:solidFill>
                  <a:schemeClr val="tx1"/>
                </a:solidFill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</a:rPr>
              <a:t>direct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supervision</a:t>
            </a:r>
            <a:r>
              <a:rPr lang="it-IT" sz="2000" dirty="0" smtClean="0">
                <a:solidFill>
                  <a:schemeClr val="tx1"/>
                </a:solidFill>
              </a:rPr>
              <a:t> of the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The manager </a:t>
            </a:r>
            <a:r>
              <a:rPr lang="it-IT" sz="2000" dirty="0" err="1" smtClean="0">
                <a:solidFill>
                  <a:schemeClr val="tx1"/>
                </a:solidFill>
              </a:rPr>
              <a:t>has</a:t>
            </a:r>
            <a:r>
              <a:rPr lang="it-IT" sz="2000" dirty="0" smtClean="0">
                <a:solidFill>
                  <a:schemeClr val="tx1"/>
                </a:solidFill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</a:rPr>
              <a:t>responsibility</a:t>
            </a:r>
            <a:r>
              <a:rPr lang="it-IT" sz="2000" dirty="0" smtClean="0">
                <a:solidFill>
                  <a:schemeClr val="tx1"/>
                </a:solidFill>
              </a:rPr>
              <a:t> over the </a:t>
            </a:r>
            <a:r>
              <a:rPr lang="it-IT" sz="2000" dirty="0" err="1" smtClean="0">
                <a:solidFill>
                  <a:schemeClr val="tx1"/>
                </a:solidFill>
              </a:rPr>
              <a:t>others</a:t>
            </a:r>
            <a:r>
              <a:rPr lang="it-IT" sz="2000" dirty="0" smtClean="0">
                <a:solidFill>
                  <a:schemeClr val="tx1"/>
                </a:solidFill>
              </a:rPr>
              <a:t>’ </a:t>
            </a:r>
            <a:r>
              <a:rPr lang="it-IT" sz="2000" dirty="0" err="1" smtClean="0">
                <a:solidFill>
                  <a:schemeClr val="tx1"/>
                </a:solidFill>
              </a:rPr>
              <a:t>activities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712890" y="4043966"/>
            <a:ext cx="0" cy="737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712890" y="4043966"/>
            <a:ext cx="16871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400022" y="2373268"/>
            <a:ext cx="0" cy="16706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3677992" y="2373268"/>
            <a:ext cx="0" cy="16706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677992" y="4067577"/>
            <a:ext cx="16871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365124" y="4043966"/>
            <a:ext cx="0" cy="737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2681758" y="2373268"/>
            <a:ext cx="1508438" cy="2376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8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Direct </a:t>
            </a:r>
            <a:r>
              <a:rPr lang="it-IT" b="1" dirty="0" err="1" smtClean="0">
                <a:solidFill>
                  <a:srgbClr val="FF0000"/>
                </a:solidFill>
              </a:rPr>
              <a:t>supervision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992746" y="1354579"/>
            <a:ext cx="8989454" cy="51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Think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about</a:t>
            </a:r>
            <a:r>
              <a:rPr lang="it-IT" sz="2800" b="1" dirty="0" smtClean="0">
                <a:solidFill>
                  <a:schemeClr val="tx1"/>
                </a:solidFill>
              </a:rPr>
              <a:t> a football team…..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31" y="2014105"/>
            <a:ext cx="7088746" cy="47073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116230"/>
            <a:ext cx="3167837" cy="2162577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8348546" y="2319177"/>
            <a:ext cx="3691944" cy="33742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491248" y="3979571"/>
            <a:ext cx="1184856" cy="1299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Standardization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19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MANAGER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ANALYST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48557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30898" y="464812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Definition of </a:t>
            </a:r>
            <a:r>
              <a:rPr lang="it-IT" sz="2000" dirty="0" err="1" smtClean="0">
                <a:solidFill>
                  <a:schemeClr val="tx1"/>
                </a:solidFill>
              </a:rPr>
              <a:t>activities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Three </a:t>
            </a:r>
            <a:r>
              <a:rPr lang="it-IT" sz="2000" dirty="0" err="1" smtClean="0">
                <a:solidFill>
                  <a:schemeClr val="tx1"/>
                </a:solidFill>
              </a:rPr>
              <a:t>types</a:t>
            </a:r>
            <a:r>
              <a:rPr lang="it-IT" sz="2000" dirty="0" smtClean="0">
                <a:solidFill>
                  <a:schemeClr val="tx1"/>
                </a:solidFill>
              </a:rPr>
              <a:t> of </a:t>
            </a:r>
            <a:r>
              <a:rPr lang="it-IT" sz="2000" dirty="0" err="1" smtClean="0">
                <a:solidFill>
                  <a:schemeClr val="tx1"/>
                </a:solidFill>
              </a:rPr>
              <a:t>standardization</a:t>
            </a:r>
            <a:r>
              <a:rPr lang="it-IT" sz="20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/>
                </a:solidFill>
              </a:rPr>
              <a:t>Input and </a:t>
            </a:r>
            <a:r>
              <a:rPr lang="it-IT" sz="2000" dirty="0" err="1" smtClean="0">
                <a:solidFill>
                  <a:schemeClr val="tx1"/>
                </a:solidFill>
              </a:rPr>
              <a:t>skills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/>
                </a:solidFill>
              </a:rPr>
              <a:t>Work </a:t>
            </a:r>
            <a:r>
              <a:rPr lang="it-IT" sz="2000" dirty="0" err="1" smtClean="0">
                <a:solidFill>
                  <a:schemeClr val="tx1"/>
                </a:solidFill>
              </a:rPr>
              <a:t>processes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solidFill>
                  <a:schemeClr val="tx1"/>
                </a:solidFill>
              </a:rPr>
              <a:t>outputs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62059" y="5061397"/>
            <a:ext cx="135228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323823" y="5020614"/>
            <a:ext cx="135228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250863" y="3437448"/>
            <a:ext cx="0" cy="12852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1250863" y="3437448"/>
            <a:ext cx="1207930" cy="13441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269108" y="3487456"/>
            <a:ext cx="2599922" cy="13686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57577" y="5602310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INPUT SKILLS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115355" y="5613780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WORK PROCESSES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641760" y="5551385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OUTPUTS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163666" y="5385351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010177" y="5356498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4547849" y="5268369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General information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Lessons: from 26/04 to 19/05 </a:t>
            </a:r>
          </a:p>
          <a:p>
            <a:r>
              <a:rPr lang="it-IT" dirty="0" smtClean="0"/>
              <a:t>Time: 9.00 – </a:t>
            </a:r>
            <a:r>
              <a:rPr lang="it-IT" dirty="0" smtClean="0"/>
              <a:t>12.00 </a:t>
            </a:r>
            <a:r>
              <a:rPr lang="it-IT" dirty="0" smtClean="0"/>
              <a:t>(15 minutes break)</a:t>
            </a:r>
          </a:p>
          <a:p>
            <a:endParaRPr lang="it-IT" dirty="0"/>
          </a:p>
          <a:p>
            <a:r>
              <a:rPr lang="it-IT" dirty="0" err="1" smtClean="0"/>
              <a:t>Appointment</a:t>
            </a:r>
            <a:r>
              <a:rPr lang="it-IT" dirty="0" smtClean="0"/>
              <a:t>: </a:t>
            </a:r>
            <a:r>
              <a:rPr lang="it-IT" dirty="0" err="1" smtClean="0"/>
              <a:t>write</a:t>
            </a:r>
            <a:r>
              <a:rPr lang="it-IT" dirty="0" smtClean="0"/>
              <a:t> to </a:t>
            </a:r>
            <a:r>
              <a:rPr lang="it-IT" dirty="0" smtClean="0">
                <a:hlinkClick r:id="rId2"/>
              </a:rPr>
              <a:t>mdalmolin@liuc.it</a:t>
            </a:r>
            <a:endParaRPr lang="it-IT" dirty="0" smtClean="0"/>
          </a:p>
          <a:p>
            <a:r>
              <a:rPr lang="it-IT" dirty="0" smtClean="0"/>
              <a:t>La Torre building, first </a:t>
            </a:r>
            <a:r>
              <a:rPr lang="it-IT" dirty="0" err="1" smtClean="0"/>
              <a:t>floor</a:t>
            </a:r>
            <a:r>
              <a:rPr lang="it-IT" dirty="0" smtClean="0"/>
              <a:t>, office 1.4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58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Standardization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20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….Of WORK PROCESSES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r>
              <a:rPr lang="it-IT" sz="2400" dirty="0" smtClean="0">
                <a:solidFill>
                  <a:schemeClr val="tx1"/>
                </a:solidFill>
              </a:rPr>
              <a:t> and «</a:t>
            </a:r>
            <a:r>
              <a:rPr lang="it-IT" sz="2400" dirty="0" err="1" smtClean="0">
                <a:solidFill>
                  <a:schemeClr val="tx1"/>
                </a:solidFill>
              </a:rPr>
              <a:t>content</a:t>
            </a:r>
            <a:r>
              <a:rPr lang="it-IT" sz="2400" dirty="0" smtClean="0">
                <a:solidFill>
                  <a:schemeClr val="tx1"/>
                </a:solidFill>
              </a:rPr>
              <a:t>» are </a:t>
            </a:r>
            <a:r>
              <a:rPr lang="it-IT" sz="2400" dirty="0" err="1" smtClean="0">
                <a:solidFill>
                  <a:schemeClr val="tx1"/>
                </a:solidFill>
              </a:rPr>
              <a:t>specify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….Of OUTPUTS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Final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characteristics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products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defined</a:t>
            </a:r>
            <a:r>
              <a:rPr lang="it-IT" sz="2400" dirty="0" smtClean="0">
                <a:solidFill>
                  <a:schemeClr val="tx1"/>
                </a:solidFill>
              </a:rPr>
              <a:t> (e.g. </a:t>
            </a:r>
            <a:r>
              <a:rPr lang="it-IT" sz="2400" dirty="0" err="1" smtClean="0">
                <a:solidFill>
                  <a:schemeClr val="tx1"/>
                </a:solidFill>
              </a:rPr>
              <a:t>features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dimension</a:t>
            </a:r>
            <a:r>
              <a:rPr lang="it-IT" sz="2400" dirty="0" smtClean="0">
                <a:solidFill>
                  <a:schemeClr val="tx1"/>
                </a:solidFill>
              </a:rPr>
              <a:t>, performance)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….Of INPUT SKILLS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Education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skills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and </a:t>
            </a:r>
            <a:r>
              <a:rPr lang="it-IT" sz="2400" dirty="0" err="1" smtClean="0">
                <a:solidFill>
                  <a:schemeClr val="tx1"/>
                </a:solidFill>
              </a:rPr>
              <a:t>capabilities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defined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9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Summary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21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685352" y="4934039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HIGH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29673" y="3160283"/>
            <a:ext cx="1830947" cy="7557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MUTUAL ADJUSTMENT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2171172" y="3165242"/>
            <a:ext cx="1830947" cy="7557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DIRECT SUPERVISION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132496" y="3160283"/>
            <a:ext cx="1830947" cy="7557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PROCESSES STANDARDIZ.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6093820" y="3165242"/>
            <a:ext cx="1830947" cy="75578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OUTPUTS STANDARDIZ.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8055144" y="3152363"/>
            <a:ext cx="1830947" cy="75578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INPUT SKILLS STANDARDIZ.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229673" y="4593554"/>
            <a:ext cx="115931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arrotondato 28"/>
          <p:cNvSpPr/>
          <p:nvPr/>
        </p:nvSpPr>
        <p:spPr>
          <a:xfrm>
            <a:off x="10146845" y="3169964"/>
            <a:ext cx="1830947" cy="7557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MUTUAL ADJUSTMENT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29673" y="4738053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LOW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944710" y="5474952"/>
            <a:ext cx="7941381" cy="88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!!! ORGANIZATIONS USUALLY COMBINE THE FIVE TYPE OF MECHANISMS!!!</a:t>
            </a:r>
          </a:p>
          <a:p>
            <a:pPr algn="ctr"/>
            <a:r>
              <a:rPr lang="it-IT" sz="2400" b="1" dirty="0" err="1" smtClean="0">
                <a:solidFill>
                  <a:srgbClr val="FF0000"/>
                </a:solidFill>
              </a:rPr>
              <a:t>Indeed</a:t>
            </a:r>
            <a:r>
              <a:rPr lang="it-IT" sz="2400" b="1" dirty="0" smtClean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f</a:t>
            </a:r>
            <a:r>
              <a:rPr lang="it-IT" sz="2400" b="1" dirty="0" err="1" smtClean="0">
                <a:solidFill>
                  <a:srgbClr val="FF0000"/>
                </a:solidFill>
              </a:rPr>
              <a:t>ormal</a:t>
            </a:r>
            <a:r>
              <a:rPr lang="it-IT" sz="2400" b="1" dirty="0" smtClean="0">
                <a:solidFill>
                  <a:srgbClr val="FF0000"/>
                </a:solidFill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</a:rPr>
              <a:t>Informal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organization</a:t>
            </a:r>
            <a:r>
              <a:rPr lang="it-IT" sz="2400" b="1" dirty="0" smtClean="0">
                <a:solidFill>
                  <a:srgbClr val="FF0000"/>
                </a:solidFill>
              </a:rPr>
              <a:t> are </a:t>
            </a:r>
            <a:r>
              <a:rPr lang="it-IT" sz="2400" b="1" dirty="0" err="1" smtClean="0">
                <a:solidFill>
                  <a:srgbClr val="FF0000"/>
                </a:solidFill>
              </a:rPr>
              <a:t>interconnected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FIVE PARTS OF AN ORGANIZATION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2016/2017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6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five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parts</a:t>
            </a:r>
            <a:r>
              <a:rPr lang="it-IT" b="1" dirty="0" smtClean="0">
                <a:solidFill>
                  <a:srgbClr val="FF0000"/>
                </a:solidFill>
              </a:rPr>
              <a:t> of an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98" y="1414851"/>
            <a:ext cx="5935028" cy="54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five parts of an organization </a:t>
            </a:r>
            <a:r>
              <a:rPr lang="en-US" b="1" dirty="0" smtClean="0">
                <a:solidFill>
                  <a:srgbClr val="FF0000"/>
                </a:solidFill>
              </a:rPr>
              <a:t>(2/2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24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120463"/>
            <a:ext cx="9853323" cy="1210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9397" y="5692293"/>
            <a:ext cx="789904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OPERATING CORE: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Output </a:t>
            </a:r>
            <a:r>
              <a:rPr lang="it-IT" dirty="0"/>
              <a:t>production and/or </a:t>
            </a:r>
            <a:r>
              <a:rPr lang="it-IT" dirty="0" err="1"/>
              <a:t>provision</a:t>
            </a:r>
            <a:r>
              <a:rPr lang="it-IT" dirty="0"/>
              <a:t> of </a:t>
            </a:r>
            <a:r>
              <a:rPr lang="it-IT" dirty="0" err="1"/>
              <a:t>services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Mutual</a:t>
            </a:r>
            <a:r>
              <a:rPr lang="it-IT" dirty="0"/>
              <a:t> </a:t>
            </a:r>
            <a:r>
              <a:rPr lang="it-IT" dirty="0" err="1"/>
              <a:t>adjustement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9397" y="4256256"/>
            <a:ext cx="789904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STRATEGIC APEX: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Increased</a:t>
            </a:r>
            <a:r>
              <a:rPr lang="it-IT" dirty="0" smtClean="0"/>
              <a:t> </a:t>
            </a:r>
            <a:r>
              <a:rPr lang="it-IT" dirty="0" err="1" smtClean="0"/>
              <a:t>dimension</a:t>
            </a:r>
            <a:r>
              <a:rPr lang="it-IT" dirty="0" smtClean="0"/>
              <a:t> of the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More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division</a:t>
            </a:r>
            <a:r>
              <a:rPr lang="it-IT" dirty="0" smtClean="0"/>
              <a:t> of </a:t>
            </a:r>
            <a:r>
              <a:rPr lang="it-IT" dirty="0" err="1" smtClean="0"/>
              <a:t>labour</a:t>
            </a:r>
            <a:endParaRPr lang="it-IT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Direct </a:t>
            </a:r>
            <a:r>
              <a:rPr lang="it-IT" dirty="0" err="1" smtClean="0"/>
              <a:t>supervision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89397" y="3374217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MIDDLE LINE: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Line of authority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strategic</a:t>
            </a:r>
            <a:r>
              <a:rPr lang="it-IT" dirty="0" smtClean="0"/>
              <a:t> </a:t>
            </a:r>
            <a:r>
              <a:rPr lang="it-IT" dirty="0" err="1" smtClean="0"/>
              <a:t>apex</a:t>
            </a:r>
            <a:r>
              <a:rPr lang="it-IT" dirty="0" smtClean="0"/>
              <a:t> and the </a:t>
            </a:r>
            <a:r>
              <a:rPr lang="it-IT" dirty="0" err="1" smtClean="0"/>
              <a:t>operating</a:t>
            </a:r>
            <a:r>
              <a:rPr lang="it-IT" dirty="0" smtClean="0"/>
              <a:t> core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9397" y="2487579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TECHNOSTRUCTURE: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complexity</a:t>
            </a:r>
            <a:r>
              <a:rPr lang="it-IT" dirty="0" smtClean="0"/>
              <a:t> of the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requires</a:t>
            </a:r>
            <a:r>
              <a:rPr lang="it-IT" dirty="0" smtClean="0"/>
              <a:t> </a:t>
            </a:r>
            <a:r>
              <a:rPr lang="it-IT" dirty="0" err="1" smtClean="0"/>
              <a:t>standardization</a:t>
            </a:r>
            <a:endParaRPr lang="it-IT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489397" y="1519146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SUPPORT STAFF: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Provision</a:t>
            </a:r>
            <a:r>
              <a:rPr lang="it-IT" dirty="0" smtClean="0"/>
              <a:t> of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</p:txBody>
      </p:sp>
      <p:sp>
        <p:nvSpPr>
          <p:cNvPr id="12" name="Freccia in giù 11"/>
          <p:cNvSpPr/>
          <p:nvPr/>
        </p:nvSpPr>
        <p:spPr>
          <a:xfrm>
            <a:off x="8610600" y="1491562"/>
            <a:ext cx="1459605" cy="5124061"/>
          </a:xfrm>
          <a:prstGeom prst="downArrow">
            <a:avLst/>
          </a:prstGeom>
          <a:solidFill>
            <a:schemeClr val="accent5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703158" y="6072567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LOW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838298" y="1602507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HIGH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Operating core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People </a:t>
            </a:r>
            <a:r>
              <a:rPr lang="it-IT" sz="2400" dirty="0" err="1" smtClean="0">
                <a:solidFill>
                  <a:schemeClr val="tx1"/>
                </a:solidFill>
              </a:rPr>
              <a:t>directly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involved</a:t>
            </a:r>
            <a:r>
              <a:rPr lang="it-IT" sz="2400" dirty="0" smtClean="0">
                <a:solidFill>
                  <a:schemeClr val="tx1"/>
                </a:solidFill>
              </a:rPr>
              <a:t> in the production of output/</a:t>
            </a:r>
            <a:r>
              <a:rPr lang="it-IT" sz="2400" dirty="0" err="1" smtClean="0">
                <a:solidFill>
                  <a:schemeClr val="tx1"/>
                </a:solidFill>
              </a:rPr>
              <a:t>provision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Find</a:t>
            </a:r>
            <a:r>
              <a:rPr lang="it-IT" sz="2400" dirty="0" smtClean="0">
                <a:solidFill>
                  <a:schemeClr val="tx1"/>
                </a:solidFill>
              </a:rPr>
              <a:t> input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Trasformation</a:t>
            </a:r>
            <a:r>
              <a:rPr lang="it-IT" sz="2400" dirty="0" smtClean="0">
                <a:solidFill>
                  <a:schemeClr val="tx1"/>
                </a:solidFill>
              </a:rPr>
              <a:t> of input in output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Support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r>
              <a:rPr lang="it-IT" sz="2400" dirty="0" smtClean="0">
                <a:solidFill>
                  <a:schemeClr val="tx1"/>
                </a:solidFill>
              </a:rPr>
              <a:t> (from input to output)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Max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the «core» of </a:t>
            </a:r>
            <a:r>
              <a:rPr lang="it-IT" sz="2400" dirty="0" err="1" smtClean="0">
                <a:solidFill>
                  <a:schemeClr val="tx1"/>
                </a:solidFill>
              </a:rPr>
              <a:t>every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13240" y="5344427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Strategic </a:t>
            </a:r>
            <a:r>
              <a:rPr lang="it-IT" b="1" dirty="0" err="1" smtClean="0">
                <a:solidFill>
                  <a:srgbClr val="FF0000"/>
                </a:solidFill>
              </a:rPr>
              <a:t>Apex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26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People </a:t>
            </a:r>
            <a:r>
              <a:rPr lang="it-IT" sz="2400" dirty="0" err="1" smtClean="0">
                <a:solidFill>
                  <a:schemeClr val="tx1"/>
                </a:solidFill>
              </a:rPr>
              <a:t>who</a:t>
            </a:r>
            <a:r>
              <a:rPr lang="it-IT" sz="2400" dirty="0" smtClean="0">
                <a:solidFill>
                  <a:schemeClr val="tx1"/>
                </a:solidFill>
              </a:rPr>
              <a:t> are in </a:t>
            </a:r>
            <a:r>
              <a:rPr lang="it-IT" sz="2400" dirty="0" err="1" smtClean="0">
                <a:solidFill>
                  <a:schemeClr val="tx1"/>
                </a:solidFill>
              </a:rPr>
              <a:t>charge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monitoring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whole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who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responsibile</a:t>
            </a:r>
            <a:r>
              <a:rPr lang="it-IT" sz="2400" dirty="0" smtClean="0">
                <a:solidFill>
                  <a:schemeClr val="tx1"/>
                </a:solidFill>
              </a:rPr>
              <a:t> for </a:t>
            </a:r>
            <a:r>
              <a:rPr lang="it-IT" sz="2400" dirty="0" err="1" smtClean="0">
                <a:solidFill>
                  <a:schemeClr val="tx1"/>
                </a:solidFill>
              </a:rPr>
              <a:t>its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results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Direct </a:t>
            </a:r>
            <a:r>
              <a:rPr lang="it-IT" sz="2400" dirty="0" err="1" smtClean="0">
                <a:solidFill>
                  <a:schemeClr val="tx1"/>
                </a:solidFill>
              </a:rPr>
              <a:t>supervision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Managing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boundaries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Strategy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definition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They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represent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vision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mission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Low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repetitiveness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complex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decision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it-IT" sz="2400" dirty="0" err="1">
                <a:solidFill>
                  <a:schemeClr val="tx1"/>
                </a:solidFill>
              </a:rPr>
              <a:t>m</a:t>
            </a:r>
            <a:r>
              <a:rPr lang="it-IT" sz="2400" dirty="0" err="1" smtClean="0">
                <a:solidFill>
                  <a:schemeClr val="tx1"/>
                </a:solidFill>
              </a:rPr>
              <a:t>aking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low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r>
              <a:rPr lang="it-IT" sz="2400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41267" y="2118578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0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Middle line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M</a:t>
            </a:r>
            <a:r>
              <a:rPr lang="it-IT" sz="2400" dirty="0" smtClean="0">
                <a:solidFill>
                  <a:schemeClr val="tx1"/>
                </a:solidFill>
              </a:rPr>
              <a:t>iddle management and </a:t>
            </a:r>
            <a:r>
              <a:rPr lang="it-IT" sz="2400" dirty="0" err="1" smtClean="0">
                <a:solidFill>
                  <a:schemeClr val="tx1"/>
                </a:solidFill>
              </a:rPr>
              <a:t>they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responsible</a:t>
            </a:r>
            <a:r>
              <a:rPr lang="it-IT" sz="2400" dirty="0" smtClean="0">
                <a:solidFill>
                  <a:schemeClr val="tx1"/>
                </a:solidFill>
              </a:rPr>
              <a:t> for the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operating</a:t>
            </a:r>
            <a:r>
              <a:rPr lang="it-IT" sz="2400" dirty="0" smtClean="0">
                <a:solidFill>
                  <a:schemeClr val="tx1"/>
                </a:solidFill>
              </a:rPr>
              <a:t> core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Collect</a:t>
            </a:r>
            <a:r>
              <a:rPr lang="it-IT" sz="2400" dirty="0" smtClean="0">
                <a:solidFill>
                  <a:schemeClr val="tx1"/>
                </a:solidFill>
              </a:rPr>
              <a:t> performance information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Provide</a:t>
            </a:r>
            <a:r>
              <a:rPr lang="it-IT" sz="2400" dirty="0" smtClean="0">
                <a:solidFill>
                  <a:schemeClr val="tx1"/>
                </a:solidFill>
              </a:rPr>
              <a:t> performance information to the </a:t>
            </a:r>
          </a:p>
          <a:p>
            <a:pPr lvl="1"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strategic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apex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Internal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boundaries</a:t>
            </a:r>
            <a:r>
              <a:rPr lang="it-IT" sz="2400" dirty="0" smtClean="0">
                <a:solidFill>
                  <a:schemeClr val="tx1"/>
                </a:solidFill>
              </a:rPr>
              <a:t> management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Defne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internal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strategy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Direct </a:t>
            </a:r>
            <a:r>
              <a:rPr lang="it-IT" sz="2400" dirty="0" err="1" smtClean="0">
                <a:solidFill>
                  <a:schemeClr val="tx1"/>
                </a:solidFill>
              </a:rPr>
              <a:t>supervision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13240" y="4359502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4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Technostructure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28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Analysts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who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define</a:t>
            </a:r>
            <a:r>
              <a:rPr lang="it-IT" sz="2400" dirty="0" smtClean="0">
                <a:solidFill>
                  <a:schemeClr val="tx1"/>
                </a:solidFill>
              </a:rPr>
              <a:t> «</a:t>
            </a:r>
            <a:r>
              <a:rPr lang="it-IT" sz="2400" dirty="0" err="1" smtClean="0">
                <a:solidFill>
                  <a:schemeClr val="tx1"/>
                </a:solidFill>
              </a:rPr>
              <a:t>rule</a:t>
            </a:r>
            <a:r>
              <a:rPr lang="it-IT" sz="2400" dirty="0" smtClean="0">
                <a:solidFill>
                  <a:schemeClr val="tx1"/>
                </a:solidFill>
              </a:rPr>
              <a:t>» for the </a:t>
            </a:r>
            <a:r>
              <a:rPr lang="it-IT" sz="2400" dirty="0" err="1" smtClean="0">
                <a:solidFill>
                  <a:schemeClr val="tx1"/>
                </a:solidFill>
              </a:rPr>
              <a:t>others</a:t>
            </a:r>
            <a:r>
              <a:rPr lang="it-IT" sz="2400" dirty="0" smtClean="0">
                <a:solidFill>
                  <a:schemeClr val="tx1"/>
                </a:solidFill>
              </a:rPr>
              <a:t>’ core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To design and </a:t>
            </a:r>
            <a:r>
              <a:rPr lang="it-IT" sz="2400" dirty="0" err="1" smtClean="0">
                <a:solidFill>
                  <a:schemeClr val="tx1"/>
                </a:solidFill>
              </a:rPr>
              <a:t>plan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others</a:t>
            </a:r>
            <a:r>
              <a:rPr lang="it-IT" sz="2400" dirty="0" smtClean="0">
                <a:solidFill>
                  <a:schemeClr val="tx1"/>
                </a:solidFill>
              </a:rPr>
              <a:t>’ work </a:t>
            </a:r>
          </a:p>
          <a:p>
            <a:pPr lvl="1"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processes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Three </a:t>
            </a:r>
            <a:r>
              <a:rPr lang="it-IT" sz="2400" dirty="0" err="1" smtClean="0">
                <a:solidFill>
                  <a:schemeClr val="tx1"/>
                </a:solidFill>
              </a:rPr>
              <a:t>categories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Work </a:t>
            </a:r>
            <a:r>
              <a:rPr lang="it-IT" sz="2400" dirty="0" err="1" smtClean="0">
                <a:solidFill>
                  <a:schemeClr val="tx1"/>
                </a:solidFill>
              </a:rPr>
              <a:t>analysists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Audit and control </a:t>
            </a:r>
            <a:r>
              <a:rPr lang="it-IT" sz="2400" dirty="0" err="1" smtClean="0">
                <a:solidFill>
                  <a:schemeClr val="tx1"/>
                </a:solidFill>
              </a:rPr>
              <a:t>analysists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Human </a:t>
            </a:r>
            <a:r>
              <a:rPr lang="it-IT" sz="2400" dirty="0" err="1" smtClean="0">
                <a:solidFill>
                  <a:schemeClr val="tx1"/>
                </a:solidFill>
              </a:rPr>
              <a:t>Resources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analysts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6684135" y="3728437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Support</a:t>
            </a:r>
            <a:r>
              <a:rPr lang="it-IT" b="1" dirty="0" smtClean="0">
                <a:solidFill>
                  <a:srgbClr val="FF0000"/>
                </a:solidFill>
              </a:rPr>
              <a:t> Staff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29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Provision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support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Provision</a:t>
            </a:r>
            <a:r>
              <a:rPr lang="it-IT" sz="2400" dirty="0" smtClean="0">
                <a:solidFill>
                  <a:schemeClr val="tx1"/>
                </a:solidFill>
              </a:rPr>
              <a:t> of SPECIFIC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without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defining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rules</a:t>
            </a:r>
            <a:r>
              <a:rPr lang="it-IT" sz="2400" dirty="0" smtClean="0">
                <a:solidFill>
                  <a:schemeClr val="tx1"/>
                </a:solidFill>
              </a:rPr>
              <a:t> for </a:t>
            </a: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«small»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with </a:t>
            </a:r>
            <a:r>
              <a:rPr lang="it-IT" sz="2400" dirty="0" err="1" smtClean="0">
                <a:solidFill>
                  <a:schemeClr val="tx1"/>
                </a:solidFill>
              </a:rPr>
              <a:t>its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own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operating</a:t>
            </a:r>
            <a:r>
              <a:rPr lang="it-IT" sz="2400" dirty="0" smtClean="0">
                <a:solidFill>
                  <a:schemeClr val="tx1"/>
                </a:solidFill>
              </a:rPr>
              <a:t> core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9009845" y="3626596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9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54" y="356032"/>
            <a:ext cx="10252666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Course structure and material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we</a:t>
            </a:r>
            <a:r>
              <a:rPr lang="it-IT" b="1" dirty="0" smtClean="0"/>
              <a:t> are </a:t>
            </a:r>
            <a:r>
              <a:rPr lang="it-IT" b="1" dirty="0" err="1" smtClean="0"/>
              <a:t>going</a:t>
            </a:r>
            <a:r>
              <a:rPr lang="it-IT" b="1" dirty="0" smtClean="0"/>
              <a:t> to do</a:t>
            </a:r>
            <a:r>
              <a:rPr lang="it-IT" dirty="0" smtClean="0"/>
              <a:t>:</a:t>
            </a:r>
          </a:p>
          <a:p>
            <a:r>
              <a:rPr lang="it-IT" dirty="0" smtClean="0"/>
              <a:t>Frontal lessons</a:t>
            </a:r>
          </a:p>
          <a:p>
            <a:r>
              <a:rPr lang="it-IT" dirty="0" smtClean="0"/>
              <a:t>Assignment (see later)</a:t>
            </a:r>
          </a:p>
          <a:p>
            <a:pPr marL="0" indent="0">
              <a:buNone/>
            </a:pPr>
            <a:r>
              <a:rPr lang="it-IT" b="1" dirty="0" smtClean="0"/>
              <a:t>Material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Slides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Assignment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Topic: description and analysis of an 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What you have to prepare: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u="sng" dirty="0" smtClean="0"/>
              <a:t>Power point presentation  </a:t>
            </a:r>
            <a:r>
              <a:rPr lang="it-IT" dirty="0" smtClean="0"/>
              <a:t>- IN </a:t>
            </a:r>
            <a:r>
              <a:rPr lang="it-IT" u="sng" dirty="0" smtClean="0"/>
              <a:t>GROUP</a:t>
            </a:r>
            <a:r>
              <a:rPr lang="it-IT" dirty="0" smtClean="0"/>
              <a:t>, presentation will be the 24/05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u="sng" dirty="0" smtClean="0"/>
              <a:t>Word report </a:t>
            </a:r>
            <a:r>
              <a:rPr lang="it-IT" dirty="0" smtClean="0"/>
              <a:t>on the case studies (word) – </a:t>
            </a:r>
            <a:r>
              <a:rPr lang="it-IT" u="sng" dirty="0" smtClean="0"/>
              <a:t>INDIVIDUAL</a:t>
            </a:r>
            <a:r>
              <a:rPr lang="it-IT" dirty="0" smtClean="0"/>
              <a:t>, to be send </a:t>
            </a:r>
            <a:r>
              <a:rPr lang="it-IT" smtClean="0"/>
              <a:t>BEFORE 28/05</a:t>
            </a:r>
            <a:endParaRPr lang="it-IT" dirty="0" smtClean="0"/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the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works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30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5 </a:t>
            </a:r>
            <a:r>
              <a:rPr lang="it-IT" sz="2400" dirty="0" err="1" smtClean="0">
                <a:solidFill>
                  <a:schemeClr val="tx1"/>
                </a:solidFill>
              </a:rPr>
              <a:t>perspectives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Flow of </a:t>
            </a:r>
            <a:r>
              <a:rPr lang="it-IT" sz="2400" dirty="0" err="1" smtClean="0">
                <a:solidFill>
                  <a:schemeClr val="tx1"/>
                </a:solidFill>
              </a:rPr>
              <a:t>formal</a:t>
            </a:r>
            <a:r>
              <a:rPr lang="it-IT" sz="2400" dirty="0" smtClean="0">
                <a:solidFill>
                  <a:schemeClr val="tx1"/>
                </a:solidFill>
              </a:rPr>
              <a:t> authority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Flow of </a:t>
            </a:r>
            <a:r>
              <a:rPr lang="it-IT" sz="2400" dirty="0" err="1" smtClean="0">
                <a:solidFill>
                  <a:schemeClr val="tx1"/>
                </a:solidFill>
              </a:rPr>
              <a:t>defined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regulated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actvities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Flow of </a:t>
            </a:r>
            <a:r>
              <a:rPr lang="it-IT" sz="2400" dirty="0" err="1" smtClean="0">
                <a:solidFill>
                  <a:schemeClr val="tx1"/>
                </a:solidFill>
              </a:rPr>
              <a:t>informal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Work </a:t>
            </a:r>
            <a:r>
              <a:rPr lang="it-IT" sz="2400" dirty="0" err="1" smtClean="0">
                <a:solidFill>
                  <a:schemeClr val="tx1"/>
                </a:solidFill>
              </a:rPr>
              <a:t>constellation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Ad hoc </a:t>
            </a:r>
            <a:r>
              <a:rPr lang="it-IT" sz="2400" dirty="0" err="1" smtClean="0">
                <a:solidFill>
                  <a:schemeClr val="tx1"/>
                </a:solidFill>
              </a:rPr>
              <a:t>decision-making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process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Flow of </a:t>
            </a:r>
            <a:r>
              <a:rPr lang="it-IT" b="1" dirty="0" err="1" smtClean="0">
                <a:solidFill>
                  <a:srgbClr val="FF0000"/>
                </a:solidFill>
              </a:rPr>
              <a:t>formal</a:t>
            </a:r>
            <a:r>
              <a:rPr lang="it-IT" b="1" dirty="0" smtClean="0">
                <a:solidFill>
                  <a:srgbClr val="FF0000"/>
                </a:solidFill>
              </a:rPr>
              <a:t> authority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31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as</a:t>
            </a:r>
            <a:r>
              <a:rPr lang="it-IT" sz="2400" dirty="0" smtClean="0">
                <a:solidFill>
                  <a:schemeClr val="tx1"/>
                </a:solidFill>
              </a:rPr>
              <a:t> a </a:t>
            </a:r>
            <a:r>
              <a:rPr lang="it-IT" sz="2400" dirty="0" err="1" smtClean="0">
                <a:solidFill>
                  <a:schemeClr val="tx1"/>
                </a:solidFill>
              </a:rPr>
              <a:t>system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formal</a:t>
            </a:r>
            <a:r>
              <a:rPr lang="it-IT" sz="2400" dirty="0" smtClean="0">
                <a:solidFill>
                  <a:schemeClr val="tx1"/>
                </a:solidFill>
              </a:rPr>
              <a:t> authority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represented</a:t>
            </a:r>
            <a:r>
              <a:rPr lang="it-IT" sz="2400" dirty="0" smtClean="0">
                <a:solidFill>
                  <a:schemeClr val="tx1"/>
                </a:solidFill>
              </a:rPr>
              <a:t> by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chart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does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not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represent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informal</a:t>
            </a:r>
            <a:r>
              <a:rPr lang="it-IT" sz="2400" dirty="0" smtClean="0">
                <a:solidFill>
                  <a:schemeClr val="tx1"/>
                </a:solidFill>
              </a:rPr>
              <a:t> flow of </a:t>
            </a:r>
            <a:r>
              <a:rPr lang="it-IT" sz="2400" dirty="0" err="1" smtClean="0">
                <a:solidFill>
                  <a:schemeClr val="tx1"/>
                </a:solidFill>
              </a:rPr>
              <a:t>power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chart </a:t>
            </a:r>
            <a:r>
              <a:rPr lang="it-IT" sz="2400" dirty="0" err="1" smtClean="0">
                <a:solidFill>
                  <a:schemeClr val="tx1"/>
                </a:solidFill>
              </a:rPr>
              <a:t>represent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division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labour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Which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working</a:t>
            </a:r>
            <a:r>
              <a:rPr lang="it-IT" sz="2400" dirty="0" smtClean="0">
                <a:solidFill>
                  <a:schemeClr val="tx1"/>
                </a:solidFill>
              </a:rPr>
              <a:t> positions </a:t>
            </a:r>
            <a:r>
              <a:rPr lang="it-IT" sz="2400" dirty="0" err="1" smtClean="0">
                <a:solidFill>
                  <a:schemeClr val="tx1"/>
                </a:solidFill>
              </a:rPr>
              <a:t>exist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How </a:t>
            </a:r>
            <a:r>
              <a:rPr lang="it-IT" sz="2400" dirty="0" err="1" smtClean="0">
                <a:solidFill>
                  <a:schemeClr val="tx1"/>
                </a:solidFill>
              </a:rPr>
              <a:t>these</a:t>
            </a:r>
            <a:r>
              <a:rPr lang="it-IT" sz="2400" dirty="0" smtClean="0">
                <a:solidFill>
                  <a:schemeClr val="tx1"/>
                </a:solidFill>
              </a:rPr>
              <a:t> positions are </a:t>
            </a:r>
            <a:r>
              <a:rPr lang="it-IT" sz="2400" dirty="0" err="1" smtClean="0">
                <a:solidFill>
                  <a:schemeClr val="tx1"/>
                </a:solidFill>
              </a:rPr>
              <a:t>grouped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form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units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formal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power</a:t>
            </a:r>
            <a:r>
              <a:rPr lang="it-IT" sz="2400" dirty="0" smtClean="0">
                <a:solidFill>
                  <a:schemeClr val="tx1"/>
                </a:solidFill>
              </a:rPr>
              <a:t> over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units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9" y="1554211"/>
            <a:ext cx="5296689" cy="47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Flow of </a:t>
            </a:r>
            <a:r>
              <a:rPr lang="it-IT" b="1" dirty="0" err="1" smtClean="0">
                <a:solidFill>
                  <a:srgbClr val="FF0000"/>
                </a:solidFill>
              </a:rPr>
              <a:t>regulated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activities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32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as</a:t>
            </a:r>
            <a:r>
              <a:rPr lang="it-IT" sz="2400" dirty="0" smtClean="0">
                <a:solidFill>
                  <a:schemeClr val="tx1"/>
                </a:solidFill>
              </a:rPr>
              <a:t> a set of </a:t>
            </a:r>
            <a:r>
              <a:rPr lang="it-IT" sz="2400" dirty="0" err="1" smtClean="0">
                <a:solidFill>
                  <a:schemeClr val="tx1"/>
                </a:solidFill>
              </a:rPr>
              <a:t>rules</a:t>
            </a:r>
            <a:r>
              <a:rPr lang="it-IT" sz="2400" dirty="0" smtClean="0">
                <a:solidFill>
                  <a:schemeClr val="tx1"/>
                </a:solidFill>
              </a:rPr>
              <a:t> to monitor the </a:t>
            </a:r>
            <a:r>
              <a:rPr lang="it-IT" sz="2400" dirty="0" err="1" smtClean="0">
                <a:solidFill>
                  <a:schemeClr val="tx1"/>
                </a:solidFill>
              </a:rPr>
              <a:t>operating</a:t>
            </a:r>
            <a:r>
              <a:rPr lang="it-IT" sz="2400" dirty="0" smtClean="0">
                <a:solidFill>
                  <a:schemeClr val="tx1"/>
                </a:solidFill>
              </a:rPr>
              <a:t> core and to </a:t>
            </a:r>
            <a:r>
              <a:rPr lang="it-IT" sz="2400" dirty="0" err="1" smtClean="0">
                <a:solidFill>
                  <a:schemeClr val="tx1"/>
                </a:solidFill>
              </a:rPr>
              <a:t>provide</a:t>
            </a:r>
            <a:r>
              <a:rPr lang="it-IT" sz="2400" dirty="0" smtClean="0">
                <a:solidFill>
                  <a:schemeClr val="tx1"/>
                </a:solidFill>
              </a:rPr>
              <a:t> performance information to the </a:t>
            </a:r>
            <a:r>
              <a:rPr lang="it-IT" sz="2400" dirty="0" err="1" smtClean="0">
                <a:solidFill>
                  <a:schemeClr val="tx1"/>
                </a:solidFill>
              </a:rPr>
              <a:t>strategic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apex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Focus on: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Direct </a:t>
            </a:r>
            <a:r>
              <a:rPr lang="it-IT" sz="2400" dirty="0" err="1" smtClean="0">
                <a:solidFill>
                  <a:schemeClr val="tx1"/>
                </a:solidFill>
              </a:rPr>
              <a:t>supervision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7" y="1645000"/>
            <a:ext cx="4659693" cy="4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Flow of </a:t>
            </a:r>
            <a:r>
              <a:rPr lang="it-IT" b="1" dirty="0" err="1" smtClean="0">
                <a:solidFill>
                  <a:srgbClr val="FF0000"/>
                </a:solidFill>
              </a:rPr>
              <a:t>informal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communication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33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Representation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real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system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power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within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highlights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existence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informal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flows</a:t>
            </a:r>
            <a:r>
              <a:rPr lang="it-IT" sz="2400" dirty="0" smtClean="0">
                <a:solidFill>
                  <a:schemeClr val="tx1"/>
                </a:solidFill>
              </a:rPr>
              <a:t> and «non-</a:t>
            </a:r>
            <a:r>
              <a:rPr lang="it-IT" sz="2400" dirty="0" err="1" smtClean="0">
                <a:solidFill>
                  <a:schemeClr val="tx1"/>
                </a:solidFill>
              </a:rPr>
              <a:t>official</a:t>
            </a:r>
            <a:r>
              <a:rPr lang="it-IT" sz="2400" dirty="0" smtClean="0">
                <a:solidFill>
                  <a:schemeClr val="tx1"/>
                </a:solidFill>
              </a:rPr>
              <a:t>» </a:t>
            </a:r>
            <a:r>
              <a:rPr lang="it-IT" sz="2400" dirty="0" err="1" smtClean="0">
                <a:solidFill>
                  <a:schemeClr val="tx1"/>
                </a:solidFill>
              </a:rPr>
              <a:t>decision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making</a:t>
            </a:r>
            <a:r>
              <a:rPr lang="it-IT" sz="2400" dirty="0" smtClean="0">
                <a:solidFill>
                  <a:schemeClr val="tx1"/>
                </a:solidFill>
              </a:rPr>
              <a:t> centres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Focus of </a:t>
            </a:r>
            <a:r>
              <a:rPr lang="it-IT" sz="2400" dirty="0" err="1" smtClean="0">
                <a:solidFill>
                  <a:schemeClr val="tx1"/>
                </a:solidFill>
              </a:rPr>
              <a:t>mutual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adjustement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98" y="1612166"/>
            <a:ext cx="5158705" cy="4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Work </a:t>
            </a:r>
            <a:r>
              <a:rPr lang="it-IT" b="1" dirty="0" err="1" smtClean="0">
                <a:solidFill>
                  <a:srgbClr val="FF0000"/>
                </a:solidFill>
              </a:rPr>
              <a:t>constellation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34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740395"/>
            <a:ext cx="6053071" cy="294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«Work </a:t>
            </a:r>
            <a:r>
              <a:rPr lang="it-IT" sz="2400" dirty="0" err="1" smtClean="0">
                <a:solidFill>
                  <a:schemeClr val="tx1"/>
                </a:solidFill>
              </a:rPr>
              <a:t>constellation</a:t>
            </a:r>
            <a:r>
              <a:rPr lang="it-IT" sz="2400" dirty="0" smtClean="0">
                <a:solidFill>
                  <a:schemeClr val="tx1"/>
                </a:solidFill>
              </a:rPr>
              <a:t>» </a:t>
            </a:r>
            <a:r>
              <a:rPr lang="it-IT" sz="2400" dirty="0" err="1" smtClean="0">
                <a:solidFill>
                  <a:schemeClr val="tx1"/>
                </a:solidFill>
              </a:rPr>
              <a:t>refers</a:t>
            </a:r>
            <a:r>
              <a:rPr lang="it-IT" sz="2400" dirty="0" smtClean="0">
                <a:solidFill>
                  <a:schemeClr val="tx1"/>
                </a:solidFill>
              </a:rPr>
              <a:t> to the </a:t>
            </a:r>
            <a:r>
              <a:rPr lang="it-IT" sz="2400" dirty="0" err="1" smtClean="0">
                <a:solidFill>
                  <a:schemeClr val="tx1"/>
                </a:solidFill>
              </a:rPr>
              <a:t>creation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groups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people</a:t>
            </a:r>
            <a:r>
              <a:rPr lang="it-IT" sz="2400" dirty="0" smtClean="0">
                <a:solidFill>
                  <a:schemeClr val="tx1"/>
                </a:solidFill>
              </a:rPr>
              <a:t> for </a:t>
            </a:r>
            <a:r>
              <a:rPr lang="it-IT" sz="2400" dirty="0" err="1" smtClean="0">
                <a:solidFill>
                  <a:schemeClr val="tx1"/>
                </a:solidFill>
              </a:rPr>
              <a:t>specific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Specific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decisions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taken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according</a:t>
            </a:r>
            <a:r>
              <a:rPr lang="it-IT" sz="2400" dirty="0" smtClean="0">
                <a:solidFill>
                  <a:schemeClr val="tx1"/>
                </a:solidFill>
              </a:rPr>
              <a:t> to the </a:t>
            </a:r>
            <a:r>
              <a:rPr lang="it-IT" sz="2400" dirty="0" err="1" smtClean="0">
                <a:solidFill>
                  <a:schemeClr val="tx1"/>
                </a:solidFill>
              </a:rPr>
              <a:t>gerarchical</a:t>
            </a:r>
            <a:r>
              <a:rPr lang="it-IT" sz="2400" dirty="0" smtClean="0">
                <a:solidFill>
                  <a:schemeClr val="tx1"/>
                </a:solidFill>
              </a:rPr>
              <a:t> position of the </a:t>
            </a:r>
            <a:r>
              <a:rPr lang="it-IT" sz="2400" dirty="0" err="1" smtClean="0">
                <a:solidFill>
                  <a:schemeClr val="tx1"/>
                </a:solidFill>
              </a:rPr>
              <a:t>constellation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988602"/>
            <a:ext cx="5333125" cy="4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Ad hoc </a:t>
            </a:r>
            <a:r>
              <a:rPr lang="it-IT" b="1" dirty="0" err="1" smtClean="0">
                <a:solidFill>
                  <a:srgbClr val="FF0000"/>
                </a:solidFill>
              </a:rPr>
              <a:t>decision-making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power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35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02276" y="2075246"/>
            <a:ext cx="6053071" cy="1479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as</a:t>
            </a:r>
            <a:r>
              <a:rPr lang="it-IT" sz="2400" dirty="0" smtClean="0">
                <a:solidFill>
                  <a:schemeClr val="tx1"/>
                </a:solidFill>
              </a:rPr>
              <a:t> a set of </a:t>
            </a:r>
            <a:r>
              <a:rPr lang="it-IT" sz="2400" dirty="0" err="1" smtClean="0">
                <a:solidFill>
                  <a:schemeClr val="tx1"/>
                </a:solidFill>
              </a:rPr>
              <a:t>specific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decision-making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process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7" y="1777262"/>
            <a:ext cx="5283271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54" y="356032"/>
            <a:ext cx="10252666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 Final exam (1/2): whole course (Sept – May)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22563" y="1604530"/>
            <a:ext cx="10515600" cy="47518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 smtClean="0"/>
              <a:t>Final mark is composed by:</a:t>
            </a:r>
            <a:endParaRPr lang="it-IT" dirty="0" smtClean="0"/>
          </a:p>
          <a:p>
            <a:r>
              <a:rPr lang="it-IT" dirty="0" smtClean="0"/>
              <a:t>Written test: management and financial accounting 40% (Me)</a:t>
            </a:r>
          </a:p>
          <a:p>
            <a:r>
              <a:rPr lang="it-IT" dirty="0" smtClean="0"/>
              <a:t>Written test: capital budgeting 30% (Prof. Cristina Sopplesa)</a:t>
            </a:r>
          </a:p>
          <a:p>
            <a:r>
              <a:rPr lang="it-IT" dirty="0" smtClean="0"/>
              <a:t>Oral exam (</a:t>
            </a:r>
            <a:r>
              <a:rPr lang="it-IT" u="sng" dirty="0" smtClean="0"/>
              <a:t>whole program</a:t>
            </a:r>
            <a:r>
              <a:rPr lang="it-IT" dirty="0" smtClean="0"/>
              <a:t>) 30%  (Me)</a:t>
            </a:r>
          </a:p>
          <a:p>
            <a:r>
              <a:rPr lang="it-IT" dirty="0" smtClean="0"/>
              <a:t>Assignment (case descrption and analysis) (bonus 0-2) (Me)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The oral exam is the </a:t>
            </a:r>
            <a:r>
              <a:rPr lang="it-IT" b="1" dirty="0" smtClean="0"/>
              <a:t>31/05</a:t>
            </a:r>
            <a:r>
              <a:rPr lang="it-IT" dirty="0" smtClean="0"/>
              <a:t> – you will get your final mark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9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54" y="356032"/>
            <a:ext cx="10252666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 Final exam (1/2): partial course (Feb – May)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22563" y="1604530"/>
            <a:ext cx="10515600" cy="47518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The final mark is composed by:</a:t>
            </a:r>
          </a:p>
          <a:p>
            <a:r>
              <a:rPr lang="en-US" dirty="0" smtClean="0"/>
              <a:t>Written </a:t>
            </a:r>
            <a:r>
              <a:rPr lang="en-US" dirty="0"/>
              <a:t>test: capital budgeting 70</a:t>
            </a:r>
            <a:r>
              <a:rPr lang="en-US" dirty="0" smtClean="0"/>
              <a:t>% (Prof. Cristina </a:t>
            </a:r>
            <a:r>
              <a:rPr lang="en-US" dirty="0" err="1" smtClean="0"/>
              <a:t>Sopplesa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Oral exam (whole program) 30</a:t>
            </a:r>
            <a:r>
              <a:rPr lang="en-US" dirty="0" smtClean="0"/>
              <a:t>% (Me)</a:t>
            </a:r>
            <a:endParaRPr lang="en-US" dirty="0"/>
          </a:p>
          <a:p>
            <a:r>
              <a:rPr lang="en-US" dirty="0"/>
              <a:t>Assignment (organization) (bonus 0-2</a:t>
            </a:r>
            <a:r>
              <a:rPr lang="en-US" dirty="0" smtClean="0"/>
              <a:t>) (Me)</a:t>
            </a:r>
            <a:endParaRPr lang="en-US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The oral exam is the </a:t>
            </a:r>
            <a:r>
              <a:rPr lang="it-IT" b="1" dirty="0" smtClean="0"/>
              <a:t>31/05</a:t>
            </a:r>
            <a:r>
              <a:rPr lang="it-IT" dirty="0" smtClean="0"/>
              <a:t> – you will get your final mark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5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What we are going to study?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err="1" smtClean="0"/>
              <a:t>Topics</a:t>
            </a:r>
            <a:endParaRPr lang="it-IT" b="1" dirty="0" smtClean="0"/>
          </a:p>
          <a:p>
            <a:r>
              <a:rPr lang="it-IT" dirty="0" err="1" smtClean="0"/>
              <a:t>Organizational</a:t>
            </a:r>
            <a:r>
              <a:rPr lang="it-IT" dirty="0" smtClean="0"/>
              <a:t> design: the core </a:t>
            </a:r>
            <a:r>
              <a:rPr lang="it-IT" dirty="0" err="1" smtClean="0"/>
              <a:t>elements</a:t>
            </a:r>
            <a:endParaRPr lang="it-IT" dirty="0" smtClean="0"/>
          </a:p>
          <a:p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five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of an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smtClean="0"/>
              <a:t>The design of the </a:t>
            </a:r>
            <a:r>
              <a:rPr lang="it-IT" dirty="0" err="1" smtClean="0"/>
              <a:t>individual</a:t>
            </a:r>
            <a:r>
              <a:rPr lang="it-IT" dirty="0" smtClean="0"/>
              <a:t> positions</a:t>
            </a:r>
          </a:p>
          <a:p>
            <a:r>
              <a:rPr lang="it-IT" dirty="0" smtClean="0"/>
              <a:t>The design of the macro-</a:t>
            </a:r>
            <a:r>
              <a:rPr lang="it-IT" dirty="0" err="1" smtClean="0"/>
              <a:t>structure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998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8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ORGANIZATIONAL DESIGN: THE CORE ELEMENTS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2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Agenda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Organization: some </a:t>
            </a:r>
            <a:r>
              <a:rPr lang="it-IT" dirty="0" err="1" smtClean="0"/>
              <a:t>definitions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five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of an </a:t>
            </a:r>
            <a:r>
              <a:rPr lang="it-IT" dirty="0" err="1" smtClean="0"/>
              <a:t>organization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5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Some </a:t>
            </a:r>
            <a:r>
              <a:rPr lang="it-IT" b="1" dirty="0" err="1" smtClean="0">
                <a:solidFill>
                  <a:srgbClr val="FF0000"/>
                </a:solidFill>
              </a:rPr>
              <a:t>definitions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 smtClean="0"/>
              <a:t>Organizations</a:t>
            </a:r>
            <a:r>
              <a:rPr lang="it-IT" dirty="0" smtClean="0"/>
              <a:t> are</a:t>
            </a:r>
          </a:p>
          <a:p>
            <a:pPr marL="0" indent="0" algn="ctr">
              <a:buNone/>
            </a:pPr>
            <a:r>
              <a:rPr lang="it-IT" b="1" dirty="0" smtClean="0"/>
              <a:t>Social </a:t>
            </a:r>
            <a:r>
              <a:rPr lang="it-IT" b="1" dirty="0" err="1" smtClean="0"/>
              <a:t>entities</a:t>
            </a:r>
            <a:r>
              <a:rPr lang="it-IT" b="1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b="1" dirty="0" err="1" smtClean="0"/>
              <a:t>goals</a:t>
            </a:r>
            <a:r>
              <a:rPr lang="it-IT" b="1" dirty="0" smtClean="0"/>
              <a:t> </a:t>
            </a:r>
            <a:r>
              <a:rPr lang="it-IT" b="1" dirty="0" err="1" smtClean="0"/>
              <a:t>directed</a:t>
            </a:r>
            <a:r>
              <a:rPr lang="it-IT" b="1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b="1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deliberated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and </a:t>
            </a:r>
            <a:r>
              <a:rPr lang="it-IT" dirty="0" err="1" smtClean="0"/>
              <a:t>coordinated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and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linked</a:t>
            </a:r>
            <a:r>
              <a:rPr lang="it-IT" dirty="0" smtClean="0"/>
              <a:t> to the </a:t>
            </a:r>
            <a:r>
              <a:rPr lang="it-IT" b="1" dirty="0" err="1" smtClean="0"/>
              <a:t>external</a:t>
            </a:r>
            <a:r>
              <a:rPr lang="it-IT" b="1" dirty="0" smtClean="0"/>
              <a:t> </a:t>
            </a:r>
            <a:r>
              <a:rPr lang="it-IT" b="1" dirty="0" err="1" smtClean="0"/>
              <a:t>environment</a:t>
            </a:r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" y="4309302"/>
            <a:ext cx="3391460" cy="20470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41" y="3581249"/>
            <a:ext cx="3588748" cy="18744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70" y="5523197"/>
            <a:ext cx="3296357" cy="13075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46" y="4265300"/>
            <a:ext cx="3072308" cy="20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1208</Words>
  <Application>Microsoft Office PowerPoint</Application>
  <PresentationFormat>Widescreen</PresentationFormat>
  <Paragraphs>287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Wingdings</vt:lpstr>
      <vt:lpstr>Tema di Office</vt:lpstr>
      <vt:lpstr>ORGANIZATIONAL STRUCTURES</vt:lpstr>
      <vt:lpstr>General information</vt:lpstr>
      <vt:lpstr>Course structure and material</vt:lpstr>
      <vt:lpstr> Final exam (1/2): whole course (Sept – May)</vt:lpstr>
      <vt:lpstr> Final exam (1/2): partial course (Feb – May)</vt:lpstr>
      <vt:lpstr>What we are going to study?</vt:lpstr>
      <vt:lpstr>ORGANIZATIONAL DESIGN: THE CORE ELEMENTS</vt:lpstr>
      <vt:lpstr>Agenda</vt:lpstr>
      <vt:lpstr>Some definitions </vt:lpstr>
      <vt:lpstr>How to design an organization? (1/2)</vt:lpstr>
      <vt:lpstr>How to design an organization? (2/2)</vt:lpstr>
      <vt:lpstr>COORDINATION MECHANISMS</vt:lpstr>
      <vt:lpstr>Coordination mechanisms (1/2)</vt:lpstr>
      <vt:lpstr>Coordination mechanisms (2/2)</vt:lpstr>
      <vt:lpstr>Mutual adjustment (1/2)</vt:lpstr>
      <vt:lpstr>Mutual adjustment (1/2)</vt:lpstr>
      <vt:lpstr>Direct supervision (1/2)</vt:lpstr>
      <vt:lpstr>Direct supervision (2/2)</vt:lpstr>
      <vt:lpstr>Standardization (1/2)</vt:lpstr>
      <vt:lpstr>Standardization (2/2)</vt:lpstr>
      <vt:lpstr>Summary</vt:lpstr>
      <vt:lpstr>THE FIVE PARTS OF AN ORGANIZATION</vt:lpstr>
      <vt:lpstr>The five parts of an organization (1/2)</vt:lpstr>
      <vt:lpstr>The five parts of an organization (2/2)</vt:lpstr>
      <vt:lpstr>Operating core</vt:lpstr>
      <vt:lpstr>Strategic Apex</vt:lpstr>
      <vt:lpstr>Middle line</vt:lpstr>
      <vt:lpstr>Technostructure</vt:lpstr>
      <vt:lpstr>Support Staff</vt:lpstr>
      <vt:lpstr>How the organization works?</vt:lpstr>
      <vt:lpstr>Flow of formal authority</vt:lpstr>
      <vt:lpstr>Flow of regulated activities</vt:lpstr>
      <vt:lpstr>Flow of informal communication</vt:lpstr>
      <vt:lpstr>Work constellation</vt:lpstr>
      <vt:lpstr>Ad hoc decision-making power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Dal Molin</dc:creator>
  <cp:lastModifiedBy>martina</cp:lastModifiedBy>
  <cp:revision>85</cp:revision>
  <dcterms:created xsi:type="dcterms:W3CDTF">2016-01-08T15:46:19Z</dcterms:created>
  <dcterms:modified xsi:type="dcterms:W3CDTF">2017-04-26T06:26:14Z</dcterms:modified>
</cp:coreProperties>
</file>