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93" r:id="rId3"/>
    <p:sldId id="260" r:id="rId4"/>
    <p:sldId id="298" r:id="rId5"/>
    <p:sldId id="295"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4" r:id="rId21"/>
    <p:sldId id="313"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 id="331" r:id="rId38"/>
    <p:sldId id="332" r:id="rId39"/>
    <p:sldId id="333" r:id="rId40"/>
    <p:sldId id="334" r:id="rId41"/>
    <p:sldId id="335" r:id="rId4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434" autoAdjust="0"/>
  </p:normalViewPr>
  <p:slideViewPr>
    <p:cSldViewPr snapToGrid="0">
      <p:cViewPr varScale="1">
        <p:scale>
          <a:sx n="70" d="100"/>
          <a:sy n="70" d="100"/>
        </p:scale>
        <p:origin x="7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29CDE1-50F8-4ED5-B0D2-4BE5C9CF4632}" type="doc">
      <dgm:prSet loTypeId="urn:microsoft.com/office/officeart/2009/layout/CircleArrowProcess" loCatId="cycle" qsTypeId="urn:microsoft.com/office/officeart/2005/8/quickstyle/simple1" qsCatId="simple" csTypeId="urn:microsoft.com/office/officeart/2005/8/colors/colorful4" csCatId="colorful" phldr="1"/>
      <dgm:spPr/>
      <dgm:t>
        <a:bodyPr/>
        <a:lstStyle/>
        <a:p>
          <a:endParaRPr lang="it-IT"/>
        </a:p>
      </dgm:t>
    </dgm:pt>
    <dgm:pt modelId="{09AACFD8-F8F8-4A97-88D4-53548AA7D68A}">
      <dgm:prSet phldrT="[Testo]" custT="1"/>
      <dgm:spPr/>
      <dgm:t>
        <a:bodyPr/>
        <a:lstStyle/>
        <a:p>
          <a:r>
            <a:rPr lang="it-IT" sz="2000" dirty="0" err="1" smtClean="0"/>
            <a:t>Event</a:t>
          </a:r>
          <a:endParaRPr lang="it-IT" sz="2000" dirty="0"/>
        </a:p>
      </dgm:t>
    </dgm:pt>
    <dgm:pt modelId="{F6993ACB-7E77-4164-A0B0-3DFE3BD41EDB}" type="parTrans" cxnId="{9B7224A5-F702-4AEB-995B-F40370C24DCB}">
      <dgm:prSet/>
      <dgm:spPr/>
      <dgm:t>
        <a:bodyPr/>
        <a:lstStyle/>
        <a:p>
          <a:endParaRPr lang="it-IT"/>
        </a:p>
      </dgm:t>
    </dgm:pt>
    <dgm:pt modelId="{5C7E986C-E7B1-41F4-BCE2-AE2055DAEE31}" type="sibTrans" cxnId="{9B7224A5-F702-4AEB-995B-F40370C24DCB}">
      <dgm:prSet/>
      <dgm:spPr/>
      <dgm:t>
        <a:bodyPr/>
        <a:lstStyle/>
        <a:p>
          <a:endParaRPr lang="it-IT"/>
        </a:p>
      </dgm:t>
    </dgm:pt>
    <dgm:pt modelId="{51C80F61-C4DA-4CFC-AAF5-6894D2BA5657}">
      <dgm:prSet phldrT="[Testo]" custT="1"/>
      <dgm:spPr/>
      <dgm:t>
        <a:bodyPr/>
        <a:lstStyle/>
        <a:p>
          <a:r>
            <a:rPr lang="it-IT" sz="2000" dirty="0" err="1" smtClean="0"/>
            <a:t>Rules</a:t>
          </a:r>
          <a:endParaRPr lang="it-IT" sz="2000" dirty="0"/>
        </a:p>
      </dgm:t>
    </dgm:pt>
    <dgm:pt modelId="{C37046EE-8495-4F41-ADF0-848DCF55EDE9}" type="parTrans" cxnId="{38461D71-A8A9-4244-9BA6-BD34BA706F9E}">
      <dgm:prSet/>
      <dgm:spPr/>
      <dgm:t>
        <a:bodyPr/>
        <a:lstStyle/>
        <a:p>
          <a:endParaRPr lang="it-IT"/>
        </a:p>
      </dgm:t>
    </dgm:pt>
    <dgm:pt modelId="{979E1330-82F2-4FAC-81C8-E587B9B8026C}" type="sibTrans" cxnId="{38461D71-A8A9-4244-9BA6-BD34BA706F9E}">
      <dgm:prSet/>
      <dgm:spPr/>
      <dgm:t>
        <a:bodyPr/>
        <a:lstStyle/>
        <a:p>
          <a:endParaRPr lang="it-IT"/>
        </a:p>
      </dgm:t>
    </dgm:pt>
    <dgm:pt modelId="{57FB83F5-1CBC-417E-95FC-AB8DE31927DE}">
      <dgm:prSet phldrT="[Testo]" custT="1"/>
      <dgm:spPr/>
      <dgm:t>
        <a:bodyPr/>
        <a:lstStyle/>
        <a:p>
          <a:r>
            <a:rPr lang="it-IT" sz="2000" dirty="0" err="1" smtClean="0"/>
            <a:t>Annual</a:t>
          </a:r>
          <a:r>
            <a:rPr lang="it-IT" sz="2000" dirty="0" smtClean="0"/>
            <a:t> Financial Report</a:t>
          </a:r>
          <a:endParaRPr lang="it-IT" sz="2000" dirty="0"/>
        </a:p>
      </dgm:t>
    </dgm:pt>
    <dgm:pt modelId="{1316D626-435C-4CCF-AD9B-F9FD86139EAD}" type="parTrans" cxnId="{236E28F2-F400-4889-B47C-CC024C0052B3}">
      <dgm:prSet/>
      <dgm:spPr/>
      <dgm:t>
        <a:bodyPr/>
        <a:lstStyle/>
        <a:p>
          <a:endParaRPr lang="it-IT"/>
        </a:p>
      </dgm:t>
    </dgm:pt>
    <dgm:pt modelId="{D4F20A8F-C700-49E2-A4FC-BD9A83C80CF5}" type="sibTrans" cxnId="{236E28F2-F400-4889-B47C-CC024C0052B3}">
      <dgm:prSet/>
      <dgm:spPr/>
      <dgm:t>
        <a:bodyPr/>
        <a:lstStyle/>
        <a:p>
          <a:endParaRPr lang="it-IT"/>
        </a:p>
      </dgm:t>
    </dgm:pt>
    <dgm:pt modelId="{21ADB6B6-8E27-438C-93D9-AE0EA59A46A7}" type="pres">
      <dgm:prSet presAssocID="{3829CDE1-50F8-4ED5-B0D2-4BE5C9CF4632}" presName="Name0" presStyleCnt="0">
        <dgm:presLayoutVars>
          <dgm:chMax val="7"/>
          <dgm:chPref val="7"/>
          <dgm:dir/>
          <dgm:animLvl val="lvl"/>
        </dgm:presLayoutVars>
      </dgm:prSet>
      <dgm:spPr/>
      <dgm:t>
        <a:bodyPr/>
        <a:lstStyle/>
        <a:p>
          <a:endParaRPr lang="it-IT"/>
        </a:p>
      </dgm:t>
    </dgm:pt>
    <dgm:pt modelId="{F1CAB918-3D7A-4BA3-8C02-1511402C5AC3}" type="pres">
      <dgm:prSet presAssocID="{09AACFD8-F8F8-4A97-88D4-53548AA7D68A}" presName="Accent1" presStyleCnt="0"/>
      <dgm:spPr/>
    </dgm:pt>
    <dgm:pt modelId="{C6CBAD41-2984-4EBC-ACE4-01985BFABE49}" type="pres">
      <dgm:prSet presAssocID="{09AACFD8-F8F8-4A97-88D4-53548AA7D68A}" presName="Accent" presStyleLbl="node1" presStyleIdx="0" presStyleCnt="3"/>
      <dgm:spPr/>
    </dgm:pt>
    <dgm:pt modelId="{E2678BC8-BD62-46AE-B95B-E66FD4A98F6C}" type="pres">
      <dgm:prSet presAssocID="{09AACFD8-F8F8-4A97-88D4-53548AA7D68A}" presName="Parent1" presStyleLbl="revTx" presStyleIdx="0" presStyleCnt="3">
        <dgm:presLayoutVars>
          <dgm:chMax val="1"/>
          <dgm:chPref val="1"/>
          <dgm:bulletEnabled val="1"/>
        </dgm:presLayoutVars>
      </dgm:prSet>
      <dgm:spPr/>
      <dgm:t>
        <a:bodyPr/>
        <a:lstStyle/>
        <a:p>
          <a:endParaRPr lang="it-IT"/>
        </a:p>
      </dgm:t>
    </dgm:pt>
    <dgm:pt modelId="{424AF9B2-CDFF-451C-ACB1-EDC70CDC97FA}" type="pres">
      <dgm:prSet presAssocID="{51C80F61-C4DA-4CFC-AAF5-6894D2BA5657}" presName="Accent2" presStyleCnt="0"/>
      <dgm:spPr/>
    </dgm:pt>
    <dgm:pt modelId="{1FFAD038-101D-443A-87CE-758566B76B80}" type="pres">
      <dgm:prSet presAssocID="{51C80F61-C4DA-4CFC-AAF5-6894D2BA5657}" presName="Accent" presStyleLbl="node1" presStyleIdx="1" presStyleCnt="3"/>
      <dgm:spPr/>
    </dgm:pt>
    <dgm:pt modelId="{543A8F13-30B6-450D-8C91-4FEB7E9FD07F}" type="pres">
      <dgm:prSet presAssocID="{51C80F61-C4DA-4CFC-AAF5-6894D2BA5657}" presName="Parent2" presStyleLbl="revTx" presStyleIdx="1" presStyleCnt="3">
        <dgm:presLayoutVars>
          <dgm:chMax val="1"/>
          <dgm:chPref val="1"/>
          <dgm:bulletEnabled val="1"/>
        </dgm:presLayoutVars>
      </dgm:prSet>
      <dgm:spPr/>
      <dgm:t>
        <a:bodyPr/>
        <a:lstStyle/>
        <a:p>
          <a:endParaRPr lang="it-IT"/>
        </a:p>
      </dgm:t>
    </dgm:pt>
    <dgm:pt modelId="{645661C5-7CE7-4144-BF4B-0178CBEA967D}" type="pres">
      <dgm:prSet presAssocID="{57FB83F5-1CBC-417E-95FC-AB8DE31927DE}" presName="Accent3" presStyleCnt="0"/>
      <dgm:spPr/>
    </dgm:pt>
    <dgm:pt modelId="{3F419702-6834-4199-9D13-1FE2FF688492}" type="pres">
      <dgm:prSet presAssocID="{57FB83F5-1CBC-417E-95FC-AB8DE31927DE}" presName="Accent" presStyleLbl="node1" presStyleIdx="2" presStyleCnt="3"/>
      <dgm:spPr/>
    </dgm:pt>
    <dgm:pt modelId="{213155F5-B4B3-4059-9349-A560BC443E18}" type="pres">
      <dgm:prSet presAssocID="{57FB83F5-1CBC-417E-95FC-AB8DE31927DE}" presName="Parent3" presStyleLbl="revTx" presStyleIdx="2" presStyleCnt="3">
        <dgm:presLayoutVars>
          <dgm:chMax val="1"/>
          <dgm:chPref val="1"/>
          <dgm:bulletEnabled val="1"/>
        </dgm:presLayoutVars>
      </dgm:prSet>
      <dgm:spPr/>
      <dgm:t>
        <a:bodyPr/>
        <a:lstStyle/>
        <a:p>
          <a:endParaRPr lang="it-IT"/>
        </a:p>
      </dgm:t>
    </dgm:pt>
  </dgm:ptLst>
  <dgm:cxnLst>
    <dgm:cxn modelId="{38461D71-A8A9-4244-9BA6-BD34BA706F9E}" srcId="{3829CDE1-50F8-4ED5-B0D2-4BE5C9CF4632}" destId="{51C80F61-C4DA-4CFC-AAF5-6894D2BA5657}" srcOrd="1" destOrd="0" parTransId="{C37046EE-8495-4F41-ADF0-848DCF55EDE9}" sibTransId="{979E1330-82F2-4FAC-81C8-E587B9B8026C}"/>
    <dgm:cxn modelId="{236E28F2-F400-4889-B47C-CC024C0052B3}" srcId="{3829CDE1-50F8-4ED5-B0D2-4BE5C9CF4632}" destId="{57FB83F5-1CBC-417E-95FC-AB8DE31927DE}" srcOrd="2" destOrd="0" parTransId="{1316D626-435C-4CCF-AD9B-F9FD86139EAD}" sibTransId="{D4F20A8F-C700-49E2-A4FC-BD9A83C80CF5}"/>
    <dgm:cxn modelId="{783B7C85-C41E-40D4-BA7D-043883B6A8FC}" type="presOf" srcId="{51C80F61-C4DA-4CFC-AAF5-6894D2BA5657}" destId="{543A8F13-30B6-450D-8C91-4FEB7E9FD07F}" srcOrd="0" destOrd="0" presId="urn:microsoft.com/office/officeart/2009/layout/CircleArrowProcess"/>
    <dgm:cxn modelId="{C444477F-75C7-4FFD-BF46-609EBC9D939E}" type="presOf" srcId="{57FB83F5-1CBC-417E-95FC-AB8DE31927DE}" destId="{213155F5-B4B3-4059-9349-A560BC443E18}" srcOrd="0" destOrd="0" presId="urn:microsoft.com/office/officeart/2009/layout/CircleArrowProcess"/>
    <dgm:cxn modelId="{5CD8A618-26D5-4391-8A5F-0CE3B48C54B5}" type="presOf" srcId="{3829CDE1-50F8-4ED5-B0D2-4BE5C9CF4632}" destId="{21ADB6B6-8E27-438C-93D9-AE0EA59A46A7}" srcOrd="0" destOrd="0" presId="urn:microsoft.com/office/officeart/2009/layout/CircleArrowProcess"/>
    <dgm:cxn modelId="{7555B382-8BB9-4030-BC73-4508BEF87542}" type="presOf" srcId="{09AACFD8-F8F8-4A97-88D4-53548AA7D68A}" destId="{E2678BC8-BD62-46AE-B95B-E66FD4A98F6C}" srcOrd="0" destOrd="0" presId="urn:microsoft.com/office/officeart/2009/layout/CircleArrowProcess"/>
    <dgm:cxn modelId="{9B7224A5-F702-4AEB-995B-F40370C24DCB}" srcId="{3829CDE1-50F8-4ED5-B0D2-4BE5C9CF4632}" destId="{09AACFD8-F8F8-4A97-88D4-53548AA7D68A}" srcOrd="0" destOrd="0" parTransId="{F6993ACB-7E77-4164-A0B0-3DFE3BD41EDB}" sibTransId="{5C7E986C-E7B1-41F4-BCE2-AE2055DAEE31}"/>
    <dgm:cxn modelId="{A600D4F2-E1AD-49E4-843F-AE4922CC4CD8}" type="presParOf" srcId="{21ADB6B6-8E27-438C-93D9-AE0EA59A46A7}" destId="{F1CAB918-3D7A-4BA3-8C02-1511402C5AC3}" srcOrd="0" destOrd="0" presId="urn:microsoft.com/office/officeart/2009/layout/CircleArrowProcess"/>
    <dgm:cxn modelId="{90887135-5778-4298-A5EF-3A193D0D08F5}" type="presParOf" srcId="{F1CAB918-3D7A-4BA3-8C02-1511402C5AC3}" destId="{C6CBAD41-2984-4EBC-ACE4-01985BFABE49}" srcOrd="0" destOrd="0" presId="urn:microsoft.com/office/officeart/2009/layout/CircleArrowProcess"/>
    <dgm:cxn modelId="{59697439-85C2-4184-8712-BE1B3EE6176D}" type="presParOf" srcId="{21ADB6B6-8E27-438C-93D9-AE0EA59A46A7}" destId="{E2678BC8-BD62-46AE-B95B-E66FD4A98F6C}" srcOrd="1" destOrd="0" presId="urn:microsoft.com/office/officeart/2009/layout/CircleArrowProcess"/>
    <dgm:cxn modelId="{F662D962-C475-4343-B340-D202AD88BC23}" type="presParOf" srcId="{21ADB6B6-8E27-438C-93D9-AE0EA59A46A7}" destId="{424AF9B2-CDFF-451C-ACB1-EDC70CDC97FA}" srcOrd="2" destOrd="0" presId="urn:microsoft.com/office/officeart/2009/layout/CircleArrowProcess"/>
    <dgm:cxn modelId="{8D265977-E835-4834-B35B-1EBAEEA96909}" type="presParOf" srcId="{424AF9B2-CDFF-451C-ACB1-EDC70CDC97FA}" destId="{1FFAD038-101D-443A-87CE-758566B76B80}" srcOrd="0" destOrd="0" presId="urn:microsoft.com/office/officeart/2009/layout/CircleArrowProcess"/>
    <dgm:cxn modelId="{A8E57376-11CE-4612-A178-290FE233741A}" type="presParOf" srcId="{21ADB6B6-8E27-438C-93D9-AE0EA59A46A7}" destId="{543A8F13-30B6-450D-8C91-4FEB7E9FD07F}" srcOrd="3" destOrd="0" presId="urn:microsoft.com/office/officeart/2009/layout/CircleArrowProcess"/>
    <dgm:cxn modelId="{BCAF377F-47AE-43C3-9C0C-5E553B10DFFB}" type="presParOf" srcId="{21ADB6B6-8E27-438C-93D9-AE0EA59A46A7}" destId="{645661C5-7CE7-4144-BF4B-0178CBEA967D}" srcOrd="4" destOrd="0" presId="urn:microsoft.com/office/officeart/2009/layout/CircleArrowProcess"/>
    <dgm:cxn modelId="{E635F1DD-A40F-4286-9801-5934896444FF}" type="presParOf" srcId="{645661C5-7CE7-4144-BF4B-0178CBEA967D}" destId="{3F419702-6834-4199-9D13-1FE2FF688492}" srcOrd="0" destOrd="0" presId="urn:microsoft.com/office/officeart/2009/layout/CircleArrowProcess"/>
    <dgm:cxn modelId="{2BE1E108-206F-4051-940A-D50492BDB574}" type="presParOf" srcId="{21ADB6B6-8E27-438C-93D9-AE0EA59A46A7}" destId="{213155F5-B4B3-4059-9349-A560BC443E18}" srcOrd="5"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19EA5-D4C3-43D1-BE6C-48A0A0EAA797}" type="datetimeFigureOut">
              <a:rPr lang="it-IT" smtClean="0"/>
              <a:t>26/09/2016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76164-923F-45A4-8990-77AE7AE3C163}" type="slidenum">
              <a:rPr lang="it-IT" smtClean="0"/>
              <a:t>‹N›</a:t>
            </a:fld>
            <a:endParaRPr lang="it-IT"/>
          </a:p>
        </p:txBody>
      </p:sp>
    </p:spTree>
    <p:extLst>
      <p:ext uri="{BB962C8B-B14F-4D97-AF65-F5344CB8AC3E}">
        <p14:creationId xmlns:p14="http://schemas.microsoft.com/office/powerpoint/2010/main" val="198336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a:t>
            </a:fld>
            <a:endParaRPr lang="it-IT"/>
          </a:p>
        </p:txBody>
      </p:sp>
    </p:spTree>
    <p:extLst>
      <p:ext uri="{BB962C8B-B14F-4D97-AF65-F5344CB8AC3E}">
        <p14:creationId xmlns:p14="http://schemas.microsoft.com/office/powerpoint/2010/main" val="63492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13</a:t>
            </a:fld>
            <a:endParaRPr lang="it-IT"/>
          </a:p>
        </p:txBody>
      </p:sp>
    </p:spTree>
    <p:extLst>
      <p:ext uri="{BB962C8B-B14F-4D97-AF65-F5344CB8AC3E}">
        <p14:creationId xmlns:p14="http://schemas.microsoft.com/office/powerpoint/2010/main" val="2569698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14</a:t>
            </a:fld>
            <a:endParaRPr lang="it-IT"/>
          </a:p>
        </p:txBody>
      </p:sp>
    </p:spTree>
    <p:extLst>
      <p:ext uri="{BB962C8B-B14F-4D97-AF65-F5344CB8AC3E}">
        <p14:creationId xmlns:p14="http://schemas.microsoft.com/office/powerpoint/2010/main" val="2258002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15</a:t>
            </a:fld>
            <a:endParaRPr lang="it-IT"/>
          </a:p>
        </p:txBody>
      </p:sp>
    </p:spTree>
    <p:extLst>
      <p:ext uri="{BB962C8B-B14F-4D97-AF65-F5344CB8AC3E}">
        <p14:creationId xmlns:p14="http://schemas.microsoft.com/office/powerpoint/2010/main" val="1239597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16</a:t>
            </a:fld>
            <a:endParaRPr lang="it-IT"/>
          </a:p>
        </p:txBody>
      </p:sp>
    </p:spTree>
    <p:extLst>
      <p:ext uri="{BB962C8B-B14F-4D97-AF65-F5344CB8AC3E}">
        <p14:creationId xmlns:p14="http://schemas.microsoft.com/office/powerpoint/2010/main" val="669070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18</a:t>
            </a:fld>
            <a:endParaRPr lang="it-IT"/>
          </a:p>
        </p:txBody>
      </p:sp>
    </p:spTree>
    <p:extLst>
      <p:ext uri="{BB962C8B-B14F-4D97-AF65-F5344CB8AC3E}">
        <p14:creationId xmlns:p14="http://schemas.microsoft.com/office/powerpoint/2010/main" val="8069230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19</a:t>
            </a:fld>
            <a:endParaRPr lang="it-IT"/>
          </a:p>
        </p:txBody>
      </p:sp>
    </p:spTree>
    <p:extLst>
      <p:ext uri="{BB962C8B-B14F-4D97-AF65-F5344CB8AC3E}">
        <p14:creationId xmlns:p14="http://schemas.microsoft.com/office/powerpoint/2010/main" val="3460445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20</a:t>
            </a:fld>
            <a:endParaRPr lang="it-IT"/>
          </a:p>
        </p:txBody>
      </p:sp>
    </p:spTree>
    <p:extLst>
      <p:ext uri="{BB962C8B-B14F-4D97-AF65-F5344CB8AC3E}">
        <p14:creationId xmlns:p14="http://schemas.microsoft.com/office/powerpoint/2010/main" val="1255994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21</a:t>
            </a:fld>
            <a:endParaRPr lang="it-IT"/>
          </a:p>
        </p:txBody>
      </p:sp>
    </p:spTree>
    <p:extLst>
      <p:ext uri="{BB962C8B-B14F-4D97-AF65-F5344CB8AC3E}">
        <p14:creationId xmlns:p14="http://schemas.microsoft.com/office/powerpoint/2010/main" val="187740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22</a:t>
            </a:fld>
            <a:endParaRPr lang="it-IT"/>
          </a:p>
        </p:txBody>
      </p:sp>
    </p:spTree>
    <p:extLst>
      <p:ext uri="{BB962C8B-B14F-4D97-AF65-F5344CB8AC3E}">
        <p14:creationId xmlns:p14="http://schemas.microsoft.com/office/powerpoint/2010/main" val="35839540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23</a:t>
            </a:fld>
            <a:endParaRPr lang="it-IT"/>
          </a:p>
        </p:txBody>
      </p:sp>
    </p:spTree>
    <p:extLst>
      <p:ext uri="{BB962C8B-B14F-4D97-AF65-F5344CB8AC3E}">
        <p14:creationId xmlns:p14="http://schemas.microsoft.com/office/powerpoint/2010/main" val="1155581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4</a:t>
            </a:fld>
            <a:endParaRPr lang="it-IT"/>
          </a:p>
        </p:txBody>
      </p:sp>
    </p:spTree>
    <p:extLst>
      <p:ext uri="{BB962C8B-B14F-4D97-AF65-F5344CB8AC3E}">
        <p14:creationId xmlns:p14="http://schemas.microsoft.com/office/powerpoint/2010/main" val="9716217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24</a:t>
            </a:fld>
            <a:endParaRPr lang="it-IT"/>
          </a:p>
        </p:txBody>
      </p:sp>
    </p:spTree>
    <p:extLst>
      <p:ext uri="{BB962C8B-B14F-4D97-AF65-F5344CB8AC3E}">
        <p14:creationId xmlns:p14="http://schemas.microsoft.com/office/powerpoint/2010/main" val="18046622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25</a:t>
            </a:fld>
            <a:endParaRPr lang="it-IT"/>
          </a:p>
        </p:txBody>
      </p:sp>
    </p:spTree>
    <p:extLst>
      <p:ext uri="{BB962C8B-B14F-4D97-AF65-F5344CB8AC3E}">
        <p14:creationId xmlns:p14="http://schemas.microsoft.com/office/powerpoint/2010/main" val="3641010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26</a:t>
            </a:fld>
            <a:endParaRPr lang="it-IT"/>
          </a:p>
        </p:txBody>
      </p:sp>
    </p:spTree>
    <p:extLst>
      <p:ext uri="{BB962C8B-B14F-4D97-AF65-F5344CB8AC3E}">
        <p14:creationId xmlns:p14="http://schemas.microsoft.com/office/powerpoint/2010/main" val="970618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27</a:t>
            </a:fld>
            <a:endParaRPr lang="it-IT"/>
          </a:p>
        </p:txBody>
      </p:sp>
    </p:spTree>
    <p:extLst>
      <p:ext uri="{BB962C8B-B14F-4D97-AF65-F5344CB8AC3E}">
        <p14:creationId xmlns:p14="http://schemas.microsoft.com/office/powerpoint/2010/main" val="3128001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28</a:t>
            </a:fld>
            <a:endParaRPr lang="it-IT"/>
          </a:p>
        </p:txBody>
      </p:sp>
    </p:spTree>
    <p:extLst>
      <p:ext uri="{BB962C8B-B14F-4D97-AF65-F5344CB8AC3E}">
        <p14:creationId xmlns:p14="http://schemas.microsoft.com/office/powerpoint/2010/main" val="35886225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29</a:t>
            </a:fld>
            <a:endParaRPr lang="it-IT"/>
          </a:p>
        </p:txBody>
      </p:sp>
    </p:spTree>
    <p:extLst>
      <p:ext uri="{BB962C8B-B14F-4D97-AF65-F5344CB8AC3E}">
        <p14:creationId xmlns:p14="http://schemas.microsoft.com/office/powerpoint/2010/main" val="18509622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30</a:t>
            </a:fld>
            <a:endParaRPr lang="it-IT"/>
          </a:p>
        </p:txBody>
      </p:sp>
    </p:spTree>
    <p:extLst>
      <p:ext uri="{BB962C8B-B14F-4D97-AF65-F5344CB8AC3E}">
        <p14:creationId xmlns:p14="http://schemas.microsoft.com/office/powerpoint/2010/main" val="42022985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32</a:t>
            </a:fld>
            <a:endParaRPr lang="it-IT"/>
          </a:p>
        </p:txBody>
      </p:sp>
    </p:spTree>
    <p:extLst>
      <p:ext uri="{BB962C8B-B14F-4D97-AF65-F5344CB8AC3E}">
        <p14:creationId xmlns:p14="http://schemas.microsoft.com/office/powerpoint/2010/main" val="13782273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33</a:t>
            </a:fld>
            <a:endParaRPr lang="it-IT"/>
          </a:p>
        </p:txBody>
      </p:sp>
    </p:spTree>
    <p:extLst>
      <p:ext uri="{BB962C8B-B14F-4D97-AF65-F5344CB8AC3E}">
        <p14:creationId xmlns:p14="http://schemas.microsoft.com/office/powerpoint/2010/main" val="40597062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34</a:t>
            </a:fld>
            <a:endParaRPr lang="it-IT"/>
          </a:p>
        </p:txBody>
      </p:sp>
    </p:spTree>
    <p:extLst>
      <p:ext uri="{BB962C8B-B14F-4D97-AF65-F5344CB8AC3E}">
        <p14:creationId xmlns:p14="http://schemas.microsoft.com/office/powerpoint/2010/main" val="3870316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5</a:t>
            </a:fld>
            <a:endParaRPr lang="it-IT"/>
          </a:p>
        </p:txBody>
      </p:sp>
    </p:spTree>
    <p:extLst>
      <p:ext uri="{BB962C8B-B14F-4D97-AF65-F5344CB8AC3E}">
        <p14:creationId xmlns:p14="http://schemas.microsoft.com/office/powerpoint/2010/main" val="26514927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35</a:t>
            </a:fld>
            <a:endParaRPr lang="it-IT"/>
          </a:p>
        </p:txBody>
      </p:sp>
    </p:spTree>
    <p:extLst>
      <p:ext uri="{BB962C8B-B14F-4D97-AF65-F5344CB8AC3E}">
        <p14:creationId xmlns:p14="http://schemas.microsoft.com/office/powerpoint/2010/main" val="27397000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36</a:t>
            </a:fld>
            <a:endParaRPr lang="it-IT"/>
          </a:p>
        </p:txBody>
      </p:sp>
    </p:spTree>
    <p:extLst>
      <p:ext uri="{BB962C8B-B14F-4D97-AF65-F5344CB8AC3E}">
        <p14:creationId xmlns:p14="http://schemas.microsoft.com/office/powerpoint/2010/main" val="11186182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37</a:t>
            </a:fld>
            <a:endParaRPr lang="it-IT"/>
          </a:p>
        </p:txBody>
      </p:sp>
    </p:spTree>
    <p:extLst>
      <p:ext uri="{BB962C8B-B14F-4D97-AF65-F5344CB8AC3E}">
        <p14:creationId xmlns:p14="http://schemas.microsoft.com/office/powerpoint/2010/main" val="37386995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38</a:t>
            </a:fld>
            <a:endParaRPr lang="it-IT"/>
          </a:p>
        </p:txBody>
      </p:sp>
    </p:spTree>
    <p:extLst>
      <p:ext uri="{BB962C8B-B14F-4D97-AF65-F5344CB8AC3E}">
        <p14:creationId xmlns:p14="http://schemas.microsoft.com/office/powerpoint/2010/main" val="24899542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39</a:t>
            </a:fld>
            <a:endParaRPr lang="it-IT"/>
          </a:p>
        </p:txBody>
      </p:sp>
    </p:spTree>
    <p:extLst>
      <p:ext uri="{BB962C8B-B14F-4D97-AF65-F5344CB8AC3E}">
        <p14:creationId xmlns:p14="http://schemas.microsoft.com/office/powerpoint/2010/main" val="21784246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40</a:t>
            </a:fld>
            <a:endParaRPr lang="it-IT"/>
          </a:p>
        </p:txBody>
      </p:sp>
    </p:spTree>
    <p:extLst>
      <p:ext uri="{BB962C8B-B14F-4D97-AF65-F5344CB8AC3E}">
        <p14:creationId xmlns:p14="http://schemas.microsoft.com/office/powerpoint/2010/main" val="4097264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41</a:t>
            </a:fld>
            <a:endParaRPr lang="it-IT"/>
          </a:p>
        </p:txBody>
      </p:sp>
    </p:spTree>
    <p:extLst>
      <p:ext uri="{BB962C8B-B14F-4D97-AF65-F5344CB8AC3E}">
        <p14:creationId xmlns:p14="http://schemas.microsoft.com/office/powerpoint/2010/main" val="3565831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7</a:t>
            </a:fld>
            <a:endParaRPr lang="it-IT"/>
          </a:p>
        </p:txBody>
      </p:sp>
    </p:spTree>
    <p:extLst>
      <p:ext uri="{BB962C8B-B14F-4D97-AF65-F5344CB8AC3E}">
        <p14:creationId xmlns:p14="http://schemas.microsoft.com/office/powerpoint/2010/main" val="1686116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8</a:t>
            </a:fld>
            <a:endParaRPr lang="it-IT"/>
          </a:p>
        </p:txBody>
      </p:sp>
    </p:spTree>
    <p:extLst>
      <p:ext uri="{BB962C8B-B14F-4D97-AF65-F5344CB8AC3E}">
        <p14:creationId xmlns:p14="http://schemas.microsoft.com/office/powerpoint/2010/main" val="197750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9</a:t>
            </a:fld>
            <a:endParaRPr lang="it-IT"/>
          </a:p>
        </p:txBody>
      </p:sp>
    </p:spTree>
    <p:extLst>
      <p:ext uri="{BB962C8B-B14F-4D97-AF65-F5344CB8AC3E}">
        <p14:creationId xmlns:p14="http://schemas.microsoft.com/office/powerpoint/2010/main" val="3685528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10</a:t>
            </a:fld>
            <a:endParaRPr lang="it-IT"/>
          </a:p>
        </p:txBody>
      </p:sp>
    </p:spTree>
    <p:extLst>
      <p:ext uri="{BB962C8B-B14F-4D97-AF65-F5344CB8AC3E}">
        <p14:creationId xmlns:p14="http://schemas.microsoft.com/office/powerpoint/2010/main" val="90917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11</a:t>
            </a:fld>
            <a:endParaRPr lang="it-IT"/>
          </a:p>
        </p:txBody>
      </p:sp>
    </p:spTree>
    <p:extLst>
      <p:ext uri="{BB962C8B-B14F-4D97-AF65-F5344CB8AC3E}">
        <p14:creationId xmlns:p14="http://schemas.microsoft.com/office/powerpoint/2010/main" val="1272800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12</a:t>
            </a:fld>
            <a:endParaRPr lang="it-IT"/>
          </a:p>
        </p:txBody>
      </p:sp>
    </p:spTree>
    <p:extLst>
      <p:ext uri="{BB962C8B-B14F-4D97-AF65-F5344CB8AC3E}">
        <p14:creationId xmlns:p14="http://schemas.microsoft.com/office/powerpoint/2010/main" val="2605312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84FCCE5-80DA-4CA5-BD7D-910DF6306A81}" type="datetime1">
              <a:rPr lang="it-IT" smtClean="0"/>
              <a:t>26/09/2016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46967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53888B-3983-402C-84AD-AA73F3CA2DAC}" type="datetime1">
              <a:rPr lang="it-IT" smtClean="0"/>
              <a:t>26/09/2016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031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040AA3-DB05-4BF3-8282-95DCEBEC98AE}" type="datetime1">
              <a:rPr lang="it-IT" smtClean="0"/>
              <a:t>26/09/2016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29433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43F064-5F18-4BBF-B9A7-C861DCD6A268}" type="datetime1">
              <a:rPr lang="it-IT" smtClean="0"/>
              <a:t>26/09/2016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3823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8BD10F4-79C0-428E-AF0B-01358A15B2DA}" type="datetime1">
              <a:rPr lang="it-IT" smtClean="0"/>
              <a:t>26/09/2016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850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AA76F91-6708-4534-B2FB-E1F6FDD91E7D}" type="datetime1">
              <a:rPr lang="it-IT" smtClean="0"/>
              <a:t>26/09/2016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47943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513050C-8EDC-4FDC-8F62-F69B12F295B4}" type="datetime1">
              <a:rPr lang="it-IT" smtClean="0"/>
              <a:t>26/09/2016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05449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51361D1-3062-41FC-8FA2-5D224BA3997B}" type="datetime1">
              <a:rPr lang="it-IT" smtClean="0"/>
              <a:t>26/09/2016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25436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77E4BF-D6C8-407C-80BF-C8194DC76C69}" type="datetime1">
              <a:rPr lang="it-IT" smtClean="0"/>
              <a:t>26/09/2016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90193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64233D3-38A8-4865-8202-87032C0B0679}" type="datetime1">
              <a:rPr lang="it-IT" smtClean="0"/>
              <a:t>26/09/2016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14528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64E66C-213D-49C5-A4F2-FAE1A7FFF1A8}" type="datetime1">
              <a:rPr lang="it-IT" smtClean="0"/>
              <a:t>26/09/2016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0749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5FEA-E08B-4BBE-81AC-B3AED2379932}" type="datetime1">
              <a:rPr lang="it-IT" smtClean="0"/>
              <a:t>26/09/2016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1B123-ECD0-4B58-8863-A186CF5279B8}" type="slidenum">
              <a:rPr lang="it-IT" smtClean="0"/>
              <a:t>‹N›</a:t>
            </a:fld>
            <a:endParaRPr lang="it-IT"/>
          </a:p>
        </p:txBody>
      </p:sp>
    </p:spTree>
    <p:extLst>
      <p:ext uri="{BB962C8B-B14F-4D97-AF65-F5344CB8AC3E}">
        <p14:creationId xmlns:p14="http://schemas.microsoft.com/office/powerpoint/2010/main" val="428760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g"/><Relationship Id="rId9" Type="http://schemas.openxmlformats.org/officeDocument/2006/relationships/image" Target="../media/image7.jp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solidFill>
                  <a:srgbClr val="FF0000"/>
                </a:solidFill>
              </a:rPr>
              <a:t>Management </a:t>
            </a:r>
            <a:r>
              <a:rPr lang="it-IT" b="1" dirty="0" err="1" smtClean="0">
                <a:solidFill>
                  <a:srgbClr val="FF0000"/>
                </a:solidFill>
              </a:rPr>
              <a:t>Principles</a:t>
            </a:r>
            <a:r>
              <a:rPr lang="it-IT" b="1" dirty="0" smtClean="0">
                <a:solidFill>
                  <a:srgbClr val="FF0000"/>
                </a:solidFill>
              </a:rPr>
              <a:t> and Human </a:t>
            </a:r>
            <a:r>
              <a:rPr lang="it-IT" b="1" dirty="0" err="1" smtClean="0">
                <a:solidFill>
                  <a:srgbClr val="FF0000"/>
                </a:solidFill>
              </a:rPr>
              <a:t>Resources</a:t>
            </a:r>
            <a:endParaRPr lang="it-IT" b="1" dirty="0">
              <a:solidFill>
                <a:srgbClr val="FF0000"/>
              </a:solidFill>
            </a:endParaRPr>
          </a:p>
        </p:txBody>
      </p:sp>
      <p:sp>
        <p:nvSpPr>
          <p:cNvPr id="3" name="Sottotitolo 2"/>
          <p:cNvSpPr>
            <a:spLocks noGrp="1"/>
          </p:cNvSpPr>
          <p:nvPr>
            <p:ph type="subTitle" idx="1"/>
          </p:nvPr>
        </p:nvSpPr>
        <p:spPr>
          <a:xfrm>
            <a:off x="1524000" y="3992450"/>
            <a:ext cx="9144000" cy="953037"/>
          </a:xfrm>
        </p:spPr>
        <p:txBody>
          <a:bodyPr/>
          <a:lstStyle/>
          <a:p>
            <a:r>
              <a:rPr lang="it-IT" dirty="0" smtClean="0"/>
              <a:t>Martina Dal Molin</a:t>
            </a:r>
          </a:p>
          <a:p>
            <a:r>
              <a:rPr lang="it-IT" dirty="0" smtClean="0"/>
              <a:t>mdalmolin@liuc.it</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5"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smtClean="0"/>
              <a:t>AA 2016/2017</a:t>
            </a:r>
            <a:endParaRPr lang="it-IT" dirty="0"/>
          </a:p>
        </p:txBody>
      </p:sp>
    </p:spTree>
    <p:extLst>
      <p:ext uri="{BB962C8B-B14F-4D97-AF65-F5344CB8AC3E}">
        <p14:creationId xmlns:p14="http://schemas.microsoft.com/office/powerpoint/2010/main" val="809782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Sole </a:t>
            </a:r>
            <a:r>
              <a:rPr lang="it-IT" b="1" dirty="0" err="1" smtClean="0">
                <a:solidFill>
                  <a:srgbClr val="FF0000"/>
                </a:solidFill>
              </a:rPr>
              <a:t>proprietorship</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10</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smtClean="0"/>
              <a:t>The company </a:t>
            </a:r>
            <a:r>
              <a:rPr lang="en-US" dirty="0"/>
              <a:t>is owned by only one </a:t>
            </a:r>
            <a:r>
              <a:rPr lang="en-US" dirty="0" smtClean="0"/>
              <a:t>person</a:t>
            </a:r>
            <a:endParaRPr lang="en-US" dirty="0"/>
          </a:p>
          <a:p>
            <a:r>
              <a:rPr lang="en-US" dirty="0" smtClean="0"/>
              <a:t>It </a:t>
            </a:r>
            <a:r>
              <a:rPr lang="en-US" dirty="0"/>
              <a:t>is the easiest entity to form and maintain, requiring little to no paperwork </a:t>
            </a:r>
            <a:r>
              <a:rPr lang="en-US" dirty="0" smtClean="0"/>
              <a:t>or </a:t>
            </a:r>
            <a:r>
              <a:rPr lang="en-US" dirty="0"/>
              <a:t>approvals to </a:t>
            </a:r>
            <a:r>
              <a:rPr lang="en-US" dirty="0" smtClean="0"/>
              <a:t>begin</a:t>
            </a:r>
          </a:p>
          <a:p>
            <a:r>
              <a:rPr lang="en-US" dirty="0" smtClean="0"/>
              <a:t>The owner has the full control of the business</a:t>
            </a:r>
          </a:p>
          <a:p>
            <a:r>
              <a:rPr lang="en-US" dirty="0"/>
              <a:t>P</a:t>
            </a:r>
            <a:r>
              <a:rPr lang="en-US" dirty="0" smtClean="0"/>
              <a:t>ersonal </a:t>
            </a:r>
            <a:r>
              <a:rPr lang="en-US" dirty="0"/>
              <a:t>assets </a:t>
            </a:r>
            <a:r>
              <a:rPr lang="en-US" dirty="0" smtClean="0"/>
              <a:t>of the owner are </a:t>
            </a:r>
            <a:r>
              <a:rPr lang="en-US" dirty="0"/>
              <a:t>available </a:t>
            </a:r>
            <a:r>
              <a:rPr lang="en-US" dirty="0" smtClean="0"/>
              <a:t>to </a:t>
            </a:r>
            <a:r>
              <a:rPr lang="en-US" dirty="0"/>
              <a:t>pay the debts of the business and your personal obligations may be satisfied by </a:t>
            </a:r>
            <a:r>
              <a:rPr lang="en-US" dirty="0" smtClean="0"/>
              <a:t>business assets</a:t>
            </a:r>
            <a:endParaRPr lang="en-US" dirty="0"/>
          </a:p>
          <a:p>
            <a:r>
              <a:rPr lang="en-US" dirty="0" smtClean="0"/>
              <a:t>Limited ability to raise capital</a:t>
            </a:r>
          </a:p>
        </p:txBody>
      </p:sp>
    </p:spTree>
    <p:extLst>
      <p:ext uri="{BB962C8B-B14F-4D97-AF65-F5344CB8AC3E}">
        <p14:creationId xmlns:p14="http://schemas.microsoft.com/office/powerpoint/2010/main" val="2826096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Partnership</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11</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smtClean="0"/>
              <a:t>Two or </a:t>
            </a:r>
            <a:r>
              <a:rPr lang="en-US" dirty="0"/>
              <a:t>more </a:t>
            </a:r>
            <a:r>
              <a:rPr lang="en-US" dirty="0" smtClean="0"/>
              <a:t>entities </a:t>
            </a:r>
            <a:r>
              <a:rPr lang="en-US" dirty="0"/>
              <a:t>join together for a common business </a:t>
            </a:r>
            <a:r>
              <a:rPr lang="en-US" dirty="0" smtClean="0"/>
              <a:t>purpose</a:t>
            </a:r>
          </a:p>
          <a:p>
            <a:r>
              <a:rPr lang="en-US" dirty="0"/>
              <a:t> The partners control a partnership according to their agreement. They have a great </a:t>
            </a:r>
            <a:r>
              <a:rPr lang="en-US" dirty="0" smtClean="0"/>
              <a:t>deal </a:t>
            </a:r>
            <a:r>
              <a:rPr lang="en-US" dirty="0"/>
              <a:t>of </a:t>
            </a:r>
            <a:r>
              <a:rPr lang="en-US" dirty="0" smtClean="0"/>
              <a:t>flexibility</a:t>
            </a:r>
            <a:endParaRPr lang="en-US" dirty="0"/>
          </a:p>
          <a:p>
            <a:r>
              <a:rPr lang="en-US" dirty="0"/>
              <a:t>Since a partnership is a voluntary association, you or any partner can end it at any time. </a:t>
            </a:r>
            <a:r>
              <a:rPr lang="en-US" dirty="0" smtClean="0"/>
              <a:t>Partners </a:t>
            </a:r>
            <a:r>
              <a:rPr lang="en-US" dirty="0"/>
              <a:t>can simply say they no longer wish to be a partner. </a:t>
            </a:r>
            <a:endParaRPr lang="en-US" dirty="0" smtClean="0"/>
          </a:p>
          <a:p>
            <a:r>
              <a:rPr lang="en-US" dirty="0" smtClean="0"/>
              <a:t>The </a:t>
            </a:r>
            <a:r>
              <a:rPr lang="en-US" dirty="0"/>
              <a:t>death of a partner also </a:t>
            </a:r>
            <a:r>
              <a:rPr lang="en-US" dirty="0" smtClean="0"/>
              <a:t>automatically </a:t>
            </a:r>
            <a:r>
              <a:rPr lang="en-US" dirty="0"/>
              <a:t>ends a partnership. </a:t>
            </a:r>
            <a:endParaRPr lang="en-US" dirty="0" smtClean="0"/>
          </a:p>
        </p:txBody>
      </p:sp>
    </p:spTree>
    <p:extLst>
      <p:ext uri="{BB962C8B-B14F-4D97-AF65-F5344CB8AC3E}">
        <p14:creationId xmlns:p14="http://schemas.microsoft.com/office/powerpoint/2010/main" val="3211015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Corporation</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12</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 </a:t>
            </a:r>
            <a:r>
              <a:rPr lang="en-US" dirty="0" smtClean="0"/>
              <a:t>Corporation is </a:t>
            </a:r>
            <a:r>
              <a:rPr lang="en-US" dirty="0"/>
              <a:t>a legal entity created under state </a:t>
            </a:r>
            <a:r>
              <a:rPr lang="en-US" dirty="0" smtClean="0"/>
              <a:t>law</a:t>
            </a:r>
          </a:p>
          <a:p>
            <a:pPr marL="0" indent="0">
              <a:buNone/>
            </a:pPr>
            <a:endParaRPr lang="en-US" dirty="0" smtClean="0"/>
          </a:p>
          <a:p>
            <a:r>
              <a:rPr lang="en-US" dirty="0" smtClean="0"/>
              <a:t>An </a:t>
            </a:r>
            <a:r>
              <a:rPr lang="en-US" dirty="0"/>
              <a:t>advantage of corporations is that they insulate you from liability. If the corporation </a:t>
            </a:r>
            <a:r>
              <a:rPr lang="en-US" dirty="0" smtClean="0"/>
              <a:t> operates </a:t>
            </a:r>
            <a:r>
              <a:rPr lang="en-US" dirty="0"/>
              <a:t>according to laws and regulations, creditors only have access to the corporate </a:t>
            </a:r>
            <a:r>
              <a:rPr lang="en-US" dirty="0" smtClean="0"/>
              <a:t>assets </a:t>
            </a:r>
            <a:r>
              <a:rPr lang="en-US" dirty="0"/>
              <a:t>for business debts.</a:t>
            </a:r>
            <a:endParaRPr lang="en-US" dirty="0" smtClean="0"/>
          </a:p>
        </p:txBody>
      </p:sp>
    </p:spTree>
    <p:extLst>
      <p:ext uri="{BB962C8B-B14F-4D97-AF65-F5344CB8AC3E}">
        <p14:creationId xmlns:p14="http://schemas.microsoft.com/office/powerpoint/2010/main" val="1163649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Limited Company</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13</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 The Limited Company is the most common legal form in use for running a business. </a:t>
            </a:r>
            <a:endParaRPr lang="en-US" dirty="0" smtClean="0"/>
          </a:p>
          <a:p>
            <a:r>
              <a:rPr lang="en-US" dirty="0"/>
              <a:t>A Limited Company is owned by its members – those who have invested in the business </a:t>
            </a:r>
            <a:endParaRPr lang="en-US" dirty="0" smtClean="0"/>
          </a:p>
          <a:p>
            <a:r>
              <a:rPr lang="en-US" dirty="0"/>
              <a:t>L</a:t>
            </a:r>
            <a:r>
              <a:rPr lang="en-US" dirty="0" smtClean="0"/>
              <a:t>imited </a:t>
            </a:r>
            <a:r>
              <a:rPr lang="en-US" dirty="0"/>
              <a:t>liability – i.e. the company’s finances are </a:t>
            </a:r>
            <a:r>
              <a:rPr lang="en-US" dirty="0" smtClean="0"/>
              <a:t>separate </a:t>
            </a:r>
            <a:r>
              <a:rPr lang="en-US" dirty="0"/>
              <a:t>from the personal finances of their owners and as a general rule creditors of the </a:t>
            </a:r>
            <a:r>
              <a:rPr lang="en-US" dirty="0" smtClean="0"/>
              <a:t>business </a:t>
            </a:r>
            <a:r>
              <a:rPr lang="en-US" dirty="0"/>
              <a:t>may only pursue the company’s </a:t>
            </a:r>
            <a:r>
              <a:rPr lang="en-US" dirty="0" smtClean="0"/>
              <a:t>assets to </a:t>
            </a:r>
            <a:r>
              <a:rPr lang="en-US" dirty="0"/>
              <a:t>settle a debt. </a:t>
            </a:r>
          </a:p>
        </p:txBody>
      </p:sp>
    </p:spTree>
    <p:extLst>
      <p:ext uri="{BB962C8B-B14F-4D97-AF65-F5344CB8AC3E}">
        <p14:creationId xmlns:p14="http://schemas.microsoft.com/office/powerpoint/2010/main" val="2251854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Limited </a:t>
            </a:r>
            <a:r>
              <a:rPr lang="it-IT" b="1" dirty="0" err="1" smtClean="0">
                <a:solidFill>
                  <a:srgbClr val="FF0000"/>
                </a:solidFill>
              </a:rPr>
              <a:t>Liability</a:t>
            </a:r>
            <a:r>
              <a:rPr lang="it-IT" b="1" dirty="0" smtClean="0">
                <a:solidFill>
                  <a:srgbClr val="FF0000"/>
                </a:solidFill>
              </a:rPr>
              <a:t> Company</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14</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 T</a:t>
            </a:r>
            <a:r>
              <a:rPr lang="en-US" dirty="0" smtClean="0"/>
              <a:t>he </a:t>
            </a:r>
            <a:r>
              <a:rPr lang="en-US" dirty="0"/>
              <a:t>LLC is neither a corporation nor a partnership. This type of business entity, when </a:t>
            </a:r>
            <a:r>
              <a:rPr lang="en-US" dirty="0" smtClean="0"/>
              <a:t>properly </a:t>
            </a:r>
            <a:r>
              <a:rPr lang="en-US" dirty="0"/>
              <a:t>structured, is designed to combine the benefits of corporate liability protection </a:t>
            </a:r>
            <a:r>
              <a:rPr lang="en-US" dirty="0" smtClean="0"/>
              <a:t> with </a:t>
            </a:r>
            <a:r>
              <a:rPr lang="en-US" dirty="0"/>
              <a:t>the </a:t>
            </a:r>
            <a:r>
              <a:rPr lang="en-US" dirty="0" smtClean="0"/>
              <a:t>management </a:t>
            </a:r>
            <a:r>
              <a:rPr lang="en-US" dirty="0"/>
              <a:t>flexibility of a partnership</a:t>
            </a:r>
            <a:r>
              <a:rPr lang="en-US" dirty="0" smtClean="0"/>
              <a:t>.</a:t>
            </a:r>
          </a:p>
          <a:p>
            <a:r>
              <a:rPr lang="en-US" dirty="0" smtClean="0"/>
              <a:t>The </a:t>
            </a:r>
            <a:r>
              <a:rPr lang="en-US" dirty="0"/>
              <a:t>control of an LLC is in the hands of the owners, called members, and should </a:t>
            </a:r>
            <a:r>
              <a:rPr lang="en-US" dirty="0" smtClean="0"/>
              <a:t>be </a:t>
            </a:r>
            <a:r>
              <a:rPr lang="en-US" dirty="0"/>
              <a:t>defined in your operating agreement. Members elect managers from among the </a:t>
            </a:r>
            <a:r>
              <a:rPr lang="en-US" dirty="0" smtClean="0"/>
              <a:t>membership </a:t>
            </a:r>
            <a:r>
              <a:rPr lang="en-US" dirty="0"/>
              <a:t>or from outside. </a:t>
            </a:r>
          </a:p>
        </p:txBody>
      </p:sp>
    </p:spTree>
    <p:extLst>
      <p:ext uri="{BB962C8B-B14F-4D97-AF65-F5344CB8AC3E}">
        <p14:creationId xmlns:p14="http://schemas.microsoft.com/office/powerpoint/2010/main" val="1454958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Limited </a:t>
            </a:r>
            <a:r>
              <a:rPr lang="it-IT" b="1" dirty="0" err="1" smtClean="0">
                <a:solidFill>
                  <a:srgbClr val="FF0000"/>
                </a:solidFill>
              </a:rPr>
              <a:t>Liability</a:t>
            </a:r>
            <a:r>
              <a:rPr lang="it-IT" b="1" dirty="0" smtClean="0">
                <a:solidFill>
                  <a:srgbClr val="FF0000"/>
                </a:solidFill>
              </a:rPr>
              <a:t> Company</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15</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 T</a:t>
            </a:r>
            <a:r>
              <a:rPr lang="en-US" dirty="0" smtClean="0"/>
              <a:t>he </a:t>
            </a:r>
            <a:r>
              <a:rPr lang="en-US" dirty="0"/>
              <a:t>LLC is neither a corporation nor a partnership. This type of business entity, when </a:t>
            </a:r>
            <a:r>
              <a:rPr lang="en-US" dirty="0" smtClean="0"/>
              <a:t>properly </a:t>
            </a:r>
            <a:r>
              <a:rPr lang="en-US" dirty="0"/>
              <a:t>structured, is designed to combine the benefits of corporate liability protection </a:t>
            </a:r>
            <a:r>
              <a:rPr lang="en-US" dirty="0" smtClean="0"/>
              <a:t> with </a:t>
            </a:r>
            <a:r>
              <a:rPr lang="en-US" dirty="0"/>
              <a:t>the </a:t>
            </a:r>
            <a:r>
              <a:rPr lang="en-US" dirty="0" smtClean="0"/>
              <a:t>management </a:t>
            </a:r>
            <a:r>
              <a:rPr lang="en-US" dirty="0"/>
              <a:t>flexibility of a partnership</a:t>
            </a:r>
            <a:r>
              <a:rPr lang="en-US" dirty="0" smtClean="0"/>
              <a:t>.</a:t>
            </a:r>
          </a:p>
          <a:p>
            <a:r>
              <a:rPr lang="en-US" dirty="0" smtClean="0"/>
              <a:t>The </a:t>
            </a:r>
            <a:r>
              <a:rPr lang="en-US" dirty="0"/>
              <a:t>control of an LLC is in the hands of the owners, called members, and should </a:t>
            </a:r>
            <a:r>
              <a:rPr lang="en-US" dirty="0" smtClean="0"/>
              <a:t>be </a:t>
            </a:r>
            <a:r>
              <a:rPr lang="en-US" dirty="0"/>
              <a:t>defined in your operating agreement. Members elect managers from among the </a:t>
            </a:r>
            <a:r>
              <a:rPr lang="en-US" dirty="0" smtClean="0"/>
              <a:t>membership </a:t>
            </a:r>
            <a:r>
              <a:rPr lang="en-US" dirty="0"/>
              <a:t>or from outside. </a:t>
            </a:r>
          </a:p>
        </p:txBody>
      </p:sp>
    </p:spTree>
    <p:extLst>
      <p:ext uri="{BB962C8B-B14F-4D97-AF65-F5344CB8AC3E}">
        <p14:creationId xmlns:p14="http://schemas.microsoft.com/office/powerpoint/2010/main" val="1711526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Nonprofit</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16</a:t>
            </a:fld>
            <a:endParaRPr lang="it-IT"/>
          </a:p>
        </p:txBody>
      </p:sp>
      <p:sp>
        <p:nvSpPr>
          <p:cNvPr id="22" name="Segnaposto contenuto 2"/>
          <p:cNvSpPr>
            <a:spLocks noGrp="1"/>
          </p:cNvSpPr>
          <p:nvPr>
            <p:ph idx="1"/>
          </p:nvPr>
        </p:nvSpPr>
        <p:spPr>
          <a:xfrm>
            <a:off x="838200" y="1879284"/>
            <a:ext cx="10515600" cy="4617050"/>
          </a:xfrm>
        </p:spPr>
        <p:txBody>
          <a:bodyPr>
            <a:normAutofit/>
          </a:bodyPr>
          <a:lstStyle/>
          <a:p>
            <a:r>
              <a:rPr lang="en-US" dirty="0"/>
              <a:t> </a:t>
            </a:r>
            <a:r>
              <a:rPr lang="en-US" dirty="0" smtClean="0"/>
              <a:t>Creating value is not the main reason of partners, but the join each other for other purposes</a:t>
            </a:r>
          </a:p>
          <a:p>
            <a:r>
              <a:rPr lang="en-US" dirty="0"/>
              <a:t> These purposes may be religious, charitable, scientific, testing for public safety, literacy, </a:t>
            </a:r>
            <a:r>
              <a:rPr lang="en-US" dirty="0" smtClean="0"/>
              <a:t>educational</a:t>
            </a:r>
            <a:r>
              <a:rPr lang="en-US" dirty="0"/>
              <a:t>, fostering a national or international amateur sports competition, or the </a:t>
            </a:r>
            <a:r>
              <a:rPr lang="en-US" dirty="0" smtClean="0"/>
              <a:t>prevention </a:t>
            </a:r>
            <a:r>
              <a:rPr lang="en-US" dirty="0"/>
              <a:t>of cruelty to children or animals. </a:t>
            </a:r>
            <a:endParaRPr lang="en-US" dirty="0" smtClean="0"/>
          </a:p>
          <a:p>
            <a:r>
              <a:rPr lang="en-US" dirty="0"/>
              <a:t>Nonprofits are prohibited from distributing Net Income to owners, members, directors, </a:t>
            </a:r>
            <a:r>
              <a:rPr lang="en-US" dirty="0" smtClean="0"/>
              <a:t>or </a:t>
            </a:r>
            <a:r>
              <a:rPr lang="en-US" dirty="0"/>
              <a:t>officers but they may pay fair compensation to their employees. </a:t>
            </a:r>
            <a:endParaRPr lang="en-US" dirty="0" smtClean="0"/>
          </a:p>
          <a:p>
            <a:r>
              <a:rPr lang="en-US" dirty="0" smtClean="0"/>
              <a:t>It is controlled by the </a:t>
            </a:r>
            <a:r>
              <a:rPr lang="en-US" smtClean="0"/>
              <a:t>member themselves</a:t>
            </a:r>
            <a:endParaRPr lang="en-US" dirty="0"/>
          </a:p>
        </p:txBody>
      </p:sp>
    </p:spTree>
    <p:extLst>
      <p:ext uri="{BB962C8B-B14F-4D97-AF65-F5344CB8AC3E}">
        <p14:creationId xmlns:p14="http://schemas.microsoft.com/office/powerpoint/2010/main" val="1568524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smtClean="0">
                <a:solidFill>
                  <a:srgbClr val="FF0000"/>
                </a:solidFill>
              </a:rPr>
              <a:t>CORPORATE GOVERNANCE</a:t>
            </a:r>
            <a:endParaRPr lang="it-IT" b="1" dirty="0">
              <a:solidFill>
                <a:srgbClr val="FF0000"/>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5"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smtClean="0"/>
              <a:t>AA 2016/2017</a:t>
            </a:r>
            <a:endParaRPr lang="it-IT" dirty="0"/>
          </a:p>
        </p:txBody>
      </p:sp>
    </p:spTree>
    <p:extLst>
      <p:ext uri="{BB962C8B-B14F-4D97-AF65-F5344CB8AC3E}">
        <p14:creationId xmlns:p14="http://schemas.microsoft.com/office/powerpoint/2010/main" val="36306015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Corporate </a:t>
            </a:r>
            <a:r>
              <a:rPr lang="it-IT" b="1" dirty="0" err="1" smtClean="0">
                <a:solidFill>
                  <a:srgbClr val="FF0000"/>
                </a:solidFill>
              </a:rPr>
              <a:t>Goverance</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18</a:t>
            </a:fld>
            <a:endParaRPr lang="it-IT"/>
          </a:p>
        </p:txBody>
      </p:sp>
      <p:sp>
        <p:nvSpPr>
          <p:cNvPr id="22" name="Segnaposto contenuto 2"/>
          <p:cNvSpPr>
            <a:spLocks noGrp="1"/>
          </p:cNvSpPr>
          <p:nvPr>
            <p:ph idx="1"/>
          </p:nvPr>
        </p:nvSpPr>
        <p:spPr>
          <a:xfrm>
            <a:off x="838200" y="1879284"/>
            <a:ext cx="10515600" cy="4617050"/>
          </a:xfrm>
        </p:spPr>
        <p:txBody>
          <a:bodyPr>
            <a:normAutofit lnSpcReduction="10000"/>
          </a:bodyPr>
          <a:lstStyle/>
          <a:p>
            <a:r>
              <a:rPr lang="en-US" dirty="0"/>
              <a:t> </a:t>
            </a:r>
            <a:r>
              <a:rPr lang="en-US" dirty="0" smtClean="0"/>
              <a:t>The system of rules, practices and processes by which a company is directed and controlled</a:t>
            </a:r>
          </a:p>
          <a:p>
            <a:r>
              <a:rPr lang="en-US" dirty="0" smtClean="0"/>
              <a:t>Focused on preventing corporate </a:t>
            </a:r>
            <a:r>
              <a:rPr lang="en-US" dirty="0" err="1" smtClean="0"/>
              <a:t>collpases</a:t>
            </a:r>
            <a:r>
              <a:rPr lang="en-US" dirty="0" smtClean="0"/>
              <a:t> and to ensure profitability and the long term </a:t>
            </a:r>
            <a:r>
              <a:rPr lang="en-US" dirty="0" err="1" smtClean="0"/>
              <a:t>surviror</a:t>
            </a:r>
            <a:r>
              <a:rPr lang="en-US" dirty="0" smtClean="0"/>
              <a:t> of the company</a:t>
            </a:r>
          </a:p>
          <a:p>
            <a:r>
              <a:rPr lang="en-US" dirty="0" smtClean="0"/>
              <a:t>It essentially involves balancing the interests of the company’s main stakeholders </a:t>
            </a:r>
          </a:p>
          <a:p>
            <a:r>
              <a:rPr lang="en-US" dirty="0" smtClean="0"/>
              <a:t>Primarily concerned with public listed companies and largest corporations</a:t>
            </a:r>
          </a:p>
          <a:p>
            <a:r>
              <a:rPr lang="en-US" dirty="0" smtClean="0"/>
              <a:t>A key concern is the separation between:</a:t>
            </a:r>
          </a:p>
          <a:p>
            <a:pPr lvl="1">
              <a:buFont typeface="Courier New" panose="02070309020205020404" pitchFamily="49" charset="0"/>
              <a:buChar char="o"/>
            </a:pPr>
            <a:r>
              <a:rPr lang="en-US" dirty="0" smtClean="0"/>
              <a:t>Ownership</a:t>
            </a:r>
          </a:p>
          <a:p>
            <a:pPr lvl="1">
              <a:buFont typeface="Courier New" panose="02070309020205020404" pitchFamily="49" charset="0"/>
              <a:buChar char="o"/>
            </a:pPr>
            <a:r>
              <a:rPr lang="en-US" dirty="0" smtClean="0"/>
              <a:t>control</a:t>
            </a:r>
            <a:endParaRPr lang="en-US" dirty="0"/>
          </a:p>
        </p:txBody>
      </p:sp>
    </p:spTree>
    <p:extLst>
      <p:ext uri="{BB962C8B-B14F-4D97-AF65-F5344CB8AC3E}">
        <p14:creationId xmlns:p14="http://schemas.microsoft.com/office/powerpoint/2010/main" val="3147146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Corporate </a:t>
            </a:r>
            <a:r>
              <a:rPr lang="it-IT" b="1" dirty="0" err="1" smtClean="0">
                <a:solidFill>
                  <a:srgbClr val="FF0000"/>
                </a:solidFill>
              </a:rPr>
              <a:t>Goverance</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19</a:t>
            </a:fld>
            <a:endParaRPr lang="it-IT"/>
          </a:p>
        </p:txBody>
      </p:sp>
      <p:sp>
        <p:nvSpPr>
          <p:cNvPr id="22" name="Segnaposto contenuto 2"/>
          <p:cNvSpPr>
            <a:spLocks noGrp="1"/>
          </p:cNvSpPr>
          <p:nvPr>
            <p:ph idx="1"/>
          </p:nvPr>
        </p:nvSpPr>
        <p:spPr>
          <a:xfrm>
            <a:off x="838200" y="1879284"/>
            <a:ext cx="10515600" cy="4617050"/>
          </a:xfrm>
        </p:spPr>
        <p:txBody>
          <a:bodyPr>
            <a:normAutofit lnSpcReduction="10000"/>
          </a:bodyPr>
          <a:lstStyle/>
          <a:p>
            <a:r>
              <a:rPr lang="en-US" dirty="0"/>
              <a:t> </a:t>
            </a:r>
            <a:r>
              <a:rPr lang="en-US" dirty="0" smtClean="0"/>
              <a:t>The system of rules, practices and processes by which a company is directed and controlled</a:t>
            </a:r>
          </a:p>
          <a:p>
            <a:r>
              <a:rPr lang="en-US" dirty="0" smtClean="0"/>
              <a:t>Focused on preventing corporate </a:t>
            </a:r>
            <a:r>
              <a:rPr lang="en-US" dirty="0" err="1" smtClean="0"/>
              <a:t>collpases</a:t>
            </a:r>
            <a:r>
              <a:rPr lang="en-US" dirty="0" smtClean="0"/>
              <a:t> and to ensure profitability and the long term </a:t>
            </a:r>
            <a:r>
              <a:rPr lang="en-US" dirty="0" err="1" smtClean="0"/>
              <a:t>surviror</a:t>
            </a:r>
            <a:r>
              <a:rPr lang="en-US" dirty="0" smtClean="0"/>
              <a:t> of the company</a:t>
            </a:r>
          </a:p>
          <a:p>
            <a:r>
              <a:rPr lang="en-US" dirty="0" smtClean="0"/>
              <a:t>It essentially involves balancing the interests of the company’s main stakeholders </a:t>
            </a:r>
          </a:p>
          <a:p>
            <a:r>
              <a:rPr lang="en-US" dirty="0" smtClean="0"/>
              <a:t>Primarily concerned with public listed companies and largest corporations</a:t>
            </a:r>
          </a:p>
          <a:p>
            <a:r>
              <a:rPr lang="en-US" dirty="0" smtClean="0"/>
              <a:t>A key concern is the separation between:</a:t>
            </a:r>
          </a:p>
          <a:p>
            <a:pPr lvl="1">
              <a:buFont typeface="Courier New" panose="02070309020205020404" pitchFamily="49" charset="0"/>
              <a:buChar char="o"/>
            </a:pPr>
            <a:r>
              <a:rPr lang="en-US" dirty="0" smtClean="0"/>
              <a:t>Ownership</a:t>
            </a:r>
          </a:p>
          <a:p>
            <a:pPr lvl="1">
              <a:buFont typeface="Courier New" panose="02070309020205020404" pitchFamily="49" charset="0"/>
              <a:buChar char="o"/>
            </a:pPr>
            <a:r>
              <a:rPr lang="en-US" dirty="0" smtClean="0"/>
              <a:t>control</a:t>
            </a:r>
            <a:endParaRPr lang="en-US" dirty="0"/>
          </a:p>
        </p:txBody>
      </p:sp>
    </p:spTree>
    <p:extLst>
      <p:ext uri="{BB962C8B-B14F-4D97-AF65-F5344CB8AC3E}">
        <p14:creationId xmlns:p14="http://schemas.microsoft.com/office/powerpoint/2010/main" val="949907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Agenda</a:t>
            </a:r>
            <a:endParaRPr lang="it-IT" b="1" dirty="0">
              <a:solidFill>
                <a:srgbClr val="FF0000"/>
              </a:solidFill>
            </a:endParaRPr>
          </a:p>
        </p:txBody>
      </p:sp>
      <p:sp>
        <p:nvSpPr>
          <p:cNvPr id="3" name="Segnaposto contenuto 2"/>
          <p:cNvSpPr>
            <a:spLocks noGrp="1"/>
          </p:cNvSpPr>
          <p:nvPr>
            <p:ph idx="1"/>
          </p:nvPr>
        </p:nvSpPr>
        <p:spPr>
          <a:xfrm>
            <a:off x="838200" y="2055813"/>
            <a:ext cx="10515600" cy="2840657"/>
          </a:xfrm>
        </p:spPr>
        <p:txBody>
          <a:bodyPr>
            <a:normAutofit/>
          </a:bodyPr>
          <a:lstStyle/>
          <a:p>
            <a:r>
              <a:rPr lang="it-IT" sz="3200" dirty="0" smtClean="0"/>
              <a:t>Legal </a:t>
            </a:r>
            <a:r>
              <a:rPr lang="it-IT" sz="3200" dirty="0" err="1" smtClean="0"/>
              <a:t>forms</a:t>
            </a:r>
            <a:r>
              <a:rPr lang="it-IT" sz="3200" dirty="0" smtClean="0"/>
              <a:t> of companies</a:t>
            </a:r>
          </a:p>
          <a:p>
            <a:r>
              <a:rPr lang="it-IT" sz="3200" dirty="0" smtClean="0"/>
              <a:t>Corporate </a:t>
            </a:r>
            <a:r>
              <a:rPr lang="it-IT" sz="3200" dirty="0" err="1" smtClean="0"/>
              <a:t>governance</a:t>
            </a:r>
            <a:endParaRPr lang="it-IT" sz="3200" dirty="0" smtClean="0"/>
          </a:p>
          <a:p>
            <a:r>
              <a:rPr lang="it-IT" sz="3200" dirty="0" smtClean="0"/>
              <a:t>The </a:t>
            </a:r>
            <a:r>
              <a:rPr lang="it-IT" sz="3200" dirty="0" err="1" smtClean="0"/>
              <a:t>Annual</a:t>
            </a:r>
            <a:r>
              <a:rPr lang="it-IT" sz="3200" dirty="0" smtClean="0"/>
              <a:t> Financial Report</a:t>
            </a:r>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a:t>
            </a:fld>
            <a:endParaRPr lang="it-IT"/>
          </a:p>
        </p:txBody>
      </p:sp>
      <p:sp>
        <p:nvSpPr>
          <p:cNvPr id="6" name="Sottotitolo 2"/>
          <p:cNvSpPr txBox="1">
            <a:spLocks/>
          </p:cNvSpPr>
          <p:nvPr/>
        </p:nvSpPr>
        <p:spPr>
          <a:xfrm>
            <a:off x="1524000" y="6125828"/>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smtClean="0"/>
              <a:t>AA 2016/2017</a:t>
            </a:r>
            <a:endParaRPr lang="it-IT" dirty="0"/>
          </a:p>
        </p:txBody>
      </p:sp>
    </p:spTree>
    <p:extLst>
      <p:ext uri="{BB962C8B-B14F-4D97-AF65-F5344CB8AC3E}">
        <p14:creationId xmlns:p14="http://schemas.microsoft.com/office/powerpoint/2010/main" val="3772204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20</a:t>
            </a:fld>
            <a:endParaRPr lang="it-IT"/>
          </a:p>
        </p:txBody>
      </p:sp>
      <p:sp>
        <p:nvSpPr>
          <p:cNvPr id="22" name="Segnaposto contenuto 2"/>
          <p:cNvSpPr>
            <a:spLocks noGrp="1"/>
          </p:cNvSpPr>
          <p:nvPr>
            <p:ph idx="1"/>
          </p:nvPr>
        </p:nvSpPr>
        <p:spPr>
          <a:xfrm>
            <a:off x="838200" y="1879284"/>
            <a:ext cx="10515600" cy="4477066"/>
          </a:xfrm>
        </p:spPr>
        <p:txBody>
          <a:bodyPr>
            <a:normAutofit/>
          </a:bodyPr>
          <a:lstStyle/>
          <a:p>
            <a:pPr marL="0" indent="0">
              <a:buNone/>
            </a:pPr>
            <a:r>
              <a:rPr lang="en-US" dirty="0" smtClean="0"/>
              <a:t>You are the manager of a company and you have to decide on an investment, that:</a:t>
            </a:r>
          </a:p>
          <a:p>
            <a:r>
              <a:rPr lang="en-US" dirty="0" smtClean="0"/>
              <a:t>Will give you a personal “profit” of 100.00 euro</a:t>
            </a:r>
          </a:p>
          <a:p>
            <a:r>
              <a:rPr lang="en-US" dirty="0" smtClean="0"/>
              <a:t>Will provide a company loss of 100.00 euro</a:t>
            </a:r>
          </a:p>
          <a:p>
            <a:pPr marL="0" indent="0">
              <a:buNone/>
            </a:pPr>
            <a:endParaRPr lang="en-US" dirty="0"/>
          </a:p>
          <a:p>
            <a:pPr marL="0" indent="0">
              <a:buNone/>
            </a:pPr>
            <a:endParaRPr lang="en-US" dirty="0" smtClean="0"/>
          </a:p>
          <a:p>
            <a:pPr marL="0" indent="0" algn="ctr">
              <a:buNone/>
            </a:pPr>
            <a:r>
              <a:rPr lang="en-US" sz="4000" b="1" dirty="0" smtClean="0"/>
              <a:t>What will you decide?</a:t>
            </a:r>
          </a:p>
        </p:txBody>
      </p:sp>
      <p:sp>
        <p:nvSpPr>
          <p:cNvPr id="7" name="Titolo 1"/>
          <p:cNvSpPr>
            <a:spLocks noGrp="1"/>
          </p:cNvSpPr>
          <p:nvPr>
            <p:ph type="title"/>
          </p:nvPr>
        </p:nvSpPr>
        <p:spPr>
          <a:xfrm>
            <a:off x="838200" y="365125"/>
            <a:ext cx="10515600" cy="1325563"/>
          </a:xfrm>
        </p:spPr>
        <p:txBody>
          <a:bodyPr/>
          <a:lstStyle/>
          <a:p>
            <a:r>
              <a:rPr lang="it-IT" b="1" dirty="0" err="1" smtClean="0">
                <a:solidFill>
                  <a:srgbClr val="FF0000"/>
                </a:solidFill>
              </a:rPr>
              <a:t>Ownership</a:t>
            </a:r>
            <a:r>
              <a:rPr lang="it-IT" b="1" dirty="0" smtClean="0">
                <a:solidFill>
                  <a:srgbClr val="FF0000"/>
                </a:solidFill>
              </a:rPr>
              <a:t> and control (1/2)</a:t>
            </a:r>
            <a:endParaRPr lang="it-IT" b="1" dirty="0">
              <a:solidFill>
                <a:srgbClr val="FF0000"/>
              </a:solidFill>
            </a:endParaRPr>
          </a:p>
        </p:txBody>
      </p:sp>
    </p:spTree>
    <p:extLst>
      <p:ext uri="{BB962C8B-B14F-4D97-AF65-F5344CB8AC3E}">
        <p14:creationId xmlns:p14="http://schemas.microsoft.com/office/powerpoint/2010/main" val="3685646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Ownership</a:t>
            </a:r>
            <a:r>
              <a:rPr lang="it-IT" b="1" dirty="0" smtClean="0">
                <a:solidFill>
                  <a:srgbClr val="FF0000"/>
                </a:solidFill>
              </a:rPr>
              <a:t> and control (2/2)</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21</a:t>
            </a:fld>
            <a:endParaRPr lang="it-IT"/>
          </a:p>
        </p:txBody>
      </p:sp>
      <p:sp>
        <p:nvSpPr>
          <p:cNvPr id="22" name="Segnaposto contenuto 2"/>
          <p:cNvSpPr>
            <a:spLocks noGrp="1"/>
          </p:cNvSpPr>
          <p:nvPr>
            <p:ph idx="1"/>
          </p:nvPr>
        </p:nvSpPr>
        <p:spPr>
          <a:xfrm>
            <a:off x="838200" y="1879284"/>
            <a:ext cx="10515600" cy="550017"/>
          </a:xfrm>
        </p:spPr>
        <p:txBody>
          <a:bodyPr>
            <a:normAutofit/>
          </a:bodyPr>
          <a:lstStyle/>
          <a:p>
            <a:pPr marL="0" indent="0" algn="ctr">
              <a:buNone/>
            </a:pPr>
            <a:r>
              <a:rPr lang="en-US" dirty="0" smtClean="0"/>
              <a:t>Typically, we have:</a:t>
            </a:r>
          </a:p>
        </p:txBody>
      </p:sp>
      <p:cxnSp>
        <p:nvCxnSpPr>
          <p:cNvPr id="6" name="Connettore 2 5"/>
          <p:cNvCxnSpPr/>
          <p:nvPr/>
        </p:nvCxnSpPr>
        <p:spPr>
          <a:xfrm flipH="1">
            <a:off x="2920621" y="2429301"/>
            <a:ext cx="3043451" cy="107817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5964072" y="2429301"/>
            <a:ext cx="3043450" cy="107817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1624084" y="3580784"/>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smtClean="0"/>
              <a:t>OWNERSHIP</a:t>
            </a:r>
            <a:endParaRPr lang="it-IT" sz="2800" dirty="0"/>
          </a:p>
        </p:txBody>
      </p:sp>
      <p:sp>
        <p:nvSpPr>
          <p:cNvPr id="12" name="Rettangolo 11"/>
          <p:cNvSpPr/>
          <p:nvPr/>
        </p:nvSpPr>
        <p:spPr>
          <a:xfrm>
            <a:off x="8027158" y="3533017"/>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smtClean="0"/>
              <a:t>CONTROL</a:t>
            </a:r>
            <a:endParaRPr lang="it-IT" sz="2800" dirty="0"/>
          </a:p>
        </p:txBody>
      </p:sp>
      <p:cxnSp>
        <p:nvCxnSpPr>
          <p:cNvPr id="13" name="Connettore 2 12"/>
          <p:cNvCxnSpPr>
            <a:stCxn id="10" idx="2"/>
          </p:cNvCxnSpPr>
          <p:nvPr/>
        </p:nvCxnSpPr>
        <p:spPr>
          <a:xfrm>
            <a:off x="2715905" y="4822730"/>
            <a:ext cx="0" cy="58178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9255458" y="4875306"/>
            <a:ext cx="0" cy="58178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ttangolo 16"/>
          <p:cNvSpPr/>
          <p:nvPr/>
        </p:nvSpPr>
        <p:spPr>
          <a:xfrm>
            <a:off x="1624084" y="5457089"/>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err="1" smtClean="0"/>
              <a:t>Shareholders</a:t>
            </a:r>
            <a:endParaRPr lang="it-IT" sz="2800" dirty="0"/>
          </a:p>
        </p:txBody>
      </p:sp>
      <p:sp>
        <p:nvSpPr>
          <p:cNvPr id="18" name="Rettangolo 17"/>
          <p:cNvSpPr/>
          <p:nvPr/>
        </p:nvSpPr>
        <p:spPr>
          <a:xfrm>
            <a:off x="8186374" y="5479529"/>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err="1" smtClean="0"/>
              <a:t>Managers</a:t>
            </a:r>
            <a:endParaRPr lang="it-IT" sz="2800" dirty="0"/>
          </a:p>
        </p:txBody>
      </p:sp>
      <p:sp>
        <p:nvSpPr>
          <p:cNvPr id="15" name="Rettangolo 14"/>
          <p:cNvSpPr/>
          <p:nvPr/>
        </p:nvSpPr>
        <p:spPr>
          <a:xfrm>
            <a:off x="2442949" y="2034059"/>
            <a:ext cx="6564573" cy="307074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3600" dirty="0" err="1" smtClean="0"/>
              <a:t>When</a:t>
            </a:r>
            <a:endParaRPr lang="it-IT" sz="3600" dirty="0" smtClean="0"/>
          </a:p>
          <a:p>
            <a:pPr algn="ctr"/>
            <a:endParaRPr lang="it-IT" sz="3600" dirty="0" smtClean="0"/>
          </a:p>
          <a:p>
            <a:pPr algn="ctr"/>
            <a:r>
              <a:rPr lang="it-IT" sz="3600" dirty="0" smtClean="0"/>
              <a:t>OWNERSHIP = CONTROL</a:t>
            </a:r>
          </a:p>
          <a:p>
            <a:pPr algn="ctr"/>
            <a:endParaRPr lang="it-IT" sz="3600" dirty="0"/>
          </a:p>
          <a:p>
            <a:pPr algn="ctr"/>
            <a:r>
              <a:rPr lang="it-IT" sz="3600" dirty="0" smtClean="0"/>
              <a:t>CONFLICT of INTERESTS</a:t>
            </a:r>
            <a:endParaRPr lang="it-IT" sz="3600" dirty="0"/>
          </a:p>
        </p:txBody>
      </p:sp>
      <p:cxnSp>
        <p:nvCxnSpPr>
          <p:cNvPr id="20" name="Connettore 1 19"/>
          <p:cNvCxnSpPr/>
          <p:nvPr/>
        </p:nvCxnSpPr>
        <p:spPr>
          <a:xfrm flipH="1">
            <a:off x="5891284" y="3391847"/>
            <a:ext cx="204716" cy="37787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90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7" grpId="0" animBg="1"/>
      <p:bldP spid="18"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Why</a:t>
            </a:r>
            <a:r>
              <a:rPr lang="it-IT" b="1" dirty="0" smtClean="0">
                <a:solidFill>
                  <a:srgbClr val="FF0000"/>
                </a:solidFill>
              </a:rPr>
              <a:t> </a:t>
            </a:r>
            <a:r>
              <a:rPr lang="it-IT" b="1" dirty="0" err="1" smtClean="0">
                <a:solidFill>
                  <a:srgbClr val="FF0000"/>
                </a:solidFill>
              </a:rPr>
              <a:t>we</a:t>
            </a:r>
            <a:r>
              <a:rPr lang="it-IT" b="1" dirty="0" smtClean="0">
                <a:solidFill>
                  <a:srgbClr val="FF0000"/>
                </a:solidFill>
              </a:rPr>
              <a:t> </a:t>
            </a:r>
            <a:r>
              <a:rPr lang="it-IT" b="1" dirty="0" err="1" smtClean="0">
                <a:solidFill>
                  <a:srgbClr val="FF0000"/>
                </a:solidFill>
              </a:rPr>
              <a:t>need</a:t>
            </a:r>
            <a:r>
              <a:rPr lang="it-IT" b="1" dirty="0" smtClean="0">
                <a:solidFill>
                  <a:srgbClr val="FF0000"/>
                </a:solidFill>
              </a:rPr>
              <a:t> corporate </a:t>
            </a:r>
            <a:r>
              <a:rPr lang="it-IT" b="1" dirty="0" err="1" smtClean="0">
                <a:solidFill>
                  <a:srgbClr val="FF0000"/>
                </a:solidFill>
              </a:rPr>
              <a:t>governance</a:t>
            </a:r>
            <a:r>
              <a:rPr lang="it-IT" b="1" dirty="0" smtClean="0">
                <a:solidFill>
                  <a:srgbClr val="FF0000"/>
                </a:solidFill>
              </a:rPr>
              <a:t>?</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22</a:t>
            </a:fld>
            <a:endParaRPr lang="it-IT"/>
          </a:p>
        </p:txBody>
      </p:sp>
      <p:sp>
        <p:nvSpPr>
          <p:cNvPr id="3" name="Segnaposto contenuto 2"/>
          <p:cNvSpPr>
            <a:spLocks noGrp="1"/>
          </p:cNvSpPr>
          <p:nvPr>
            <p:ph idx="1"/>
          </p:nvPr>
        </p:nvSpPr>
        <p:spPr>
          <a:xfrm>
            <a:off x="838200" y="1825625"/>
            <a:ext cx="10515600" cy="2159521"/>
          </a:xfrm>
        </p:spPr>
        <p:txBody>
          <a:bodyPr/>
          <a:lstStyle/>
          <a:p>
            <a:r>
              <a:rPr lang="it-IT" dirty="0" smtClean="0"/>
              <a:t>To share performance</a:t>
            </a:r>
          </a:p>
          <a:p>
            <a:r>
              <a:rPr lang="it-IT" dirty="0" err="1" smtClean="0"/>
              <a:t>Better</a:t>
            </a:r>
            <a:r>
              <a:rPr lang="it-IT" dirty="0" smtClean="0"/>
              <a:t> </a:t>
            </a:r>
            <a:r>
              <a:rPr lang="it-IT" dirty="0" err="1" smtClean="0"/>
              <a:t>access</a:t>
            </a:r>
            <a:r>
              <a:rPr lang="it-IT" dirty="0" smtClean="0"/>
              <a:t> to </a:t>
            </a:r>
            <a:r>
              <a:rPr lang="it-IT" dirty="0" err="1" smtClean="0"/>
              <a:t>external</a:t>
            </a:r>
            <a:r>
              <a:rPr lang="it-IT" dirty="0" smtClean="0"/>
              <a:t> </a:t>
            </a:r>
            <a:r>
              <a:rPr lang="it-IT" dirty="0" err="1" smtClean="0"/>
              <a:t>finance</a:t>
            </a:r>
            <a:endParaRPr lang="it-IT" dirty="0" smtClean="0"/>
          </a:p>
          <a:p>
            <a:r>
              <a:rPr lang="it-IT" dirty="0" err="1" smtClean="0"/>
              <a:t>Improved</a:t>
            </a:r>
            <a:r>
              <a:rPr lang="it-IT" dirty="0" smtClean="0"/>
              <a:t> company performance</a:t>
            </a:r>
          </a:p>
          <a:p>
            <a:r>
              <a:rPr lang="it-IT" dirty="0" smtClean="0"/>
              <a:t>To reduce the </a:t>
            </a:r>
            <a:r>
              <a:rPr lang="it-IT" dirty="0" err="1" smtClean="0"/>
              <a:t>risk</a:t>
            </a:r>
            <a:r>
              <a:rPr lang="it-IT" dirty="0" smtClean="0"/>
              <a:t> of corporate crisi and </a:t>
            </a:r>
            <a:r>
              <a:rPr lang="it-IT" dirty="0" err="1" smtClean="0"/>
              <a:t>scandals</a:t>
            </a:r>
            <a:endParaRPr lang="it-IT" dirty="0"/>
          </a:p>
        </p:txBody>
      </p:sp>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5618" y="1170958"/>
            <a:ext cx="4521964" cy="4267481"/>
          </a:xfrm>
          <a:prstGeom prst="rect">
            <a:avLst/>
          </a:prstGeom>
        </p:spPr>
      </p:pic>
      <p:pic>
        <p:nvPicPr>
          <p:cNvPr id="9" name="Immagin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200" y="627549"/>
            <a:ext cx="4510867" cy="5728801"/>
          </a:xfrm>
          <a:prstGeom prst="rect">
            <a:avLst/>
          </a:prstGeom>
        </p:spPr>
      </p:pic>
      <p:pic>
        <p:nvPicPr>
          <p:cNvPr id="13" name="Immagin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08749" y="-111610"/>
            <a:ext cx="8631936" cy="2956560"/>
          </a:xfrm>
          <a:prstGeom prst="rect">
            <a:avLst/>
          </a:prstGeom>
        </p:spPr>
      </p:pic>
      <p:pic>
        <p:nvPicPr>
          <p:cNvPr id="14" name="Immagin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3161" y="2736077"/>
            <a:ext cx="4296239" cy="3882697"/>
          </a:xfrm>
          <a:prstGeom prst="rect">
            <a:avLst/>
          </a:prstGeom>
        </p:spPr>
      </p:pic>
      <p:pic>
        <p:nvPicPr>
          <p:cNvPr id="15" name="Immagin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40135" y="4120083"/>
            <a:ext cx="4400550" cy="2790825"/>
          </a:xfrm>
          <a:prstGeom prst="rect">
            <a:avLst/>
          </a:prstGeom>
        </p:spPr>
      </p:pic>
      <p:pic>
        <p:nvPicPr>
          <p:cNvPr id="16" name="Immagin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743200" y="1543050"/>
            <a:ext cx="8090446" cy="4550876"/>
          </a:xfrm>
          <a:prstGeom prst="rect">
            <a:avLst/>
          </a:prstGeom>
        </p:spPr>
      </p:pic>
    </p:spTree>
    <p:extLst>
      <p:ext uri="{BB962C8B-B14F-4D97-AF65-F5344CB8AC3E}">
        <p14:creationId xmlns:p14="http://schemas.microsoft.com/office/powerpoint/2010/main" val="236519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Corporate </a:t>
            </a:r>
            <a:r>
              <a:rPr lang="it-IT" b="1" dirty="0" err="1" smtClean="0">
                <a:solidFill>
                  <a:srgbClr val="FF0000"/>
                </a:solidFill>
              </a:rPr>
              <a:t>Goverance</a:t>
            </a:r>
            <a:r>
              <a:rPr lang="it-IT" b="1" dirty="0" smtClean="0">
                <a:solidFill>
                  <a:srgbClr val="FF0000"/>
                </a:solidFill>
              </a:rPr>
              <a:t>: parties and </a:t>
            </a:r>
            <a:r>
              <a:rPr lang="it-IT" b="1" dirty="0" err="1" smtClean="0">
                <a:solidFill>
                  <a:srgbClr val="FF0000"/>
                </a:solidFill>
              </a:rPr>
              <a:t>bodies</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23</a:t>
            </a:fld>
            <a:endParaRPr lang="it-IT"/>
          </a:p>
        </p:txBody>
      </p:sp>
      <p:sp>
        <p:nvSpPr>
          <p:cNvPr id="22" name="Segnaposto contenuto 2"/>
          <p:cNvSpPr>
            <a:spLocks noGrp="1"/>
          </p:cNvSpPr>
          <p:nvPr>
            <p:ph idx="1"/>
          </p:nvPr>
        </p:nvSpPr>
        <p:spPr>
          <a:xfrm>
            <a:off x="838200" y="1879284"/>
            <a:ext cx="10515600" cy="2023976"/>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en-US" dirty="0" smtClean="0"/>
              <a:t>PARTIES:</a:t>
            </a:r>
          </a:p>
          <a:p>
            <a:r>
              <a:rPr lang="en-US" dirty="0" smtClean="0"/>
              <a:t>Shareholders</a:t>
            </a:r>
          </a:p>
          <a:p>
            <a:r>
              <a:rPr lang="en-US" dirty="0" smtClean="0"/>
              <a:t>Directors</a:t>
            </a:r>
          </a:p>
          <a:p>
            <a:r>
              <a:rPr lang="en-US" dirty="0" smtClean="0"/>
              <a:t>Managers</a:t>
            </a:r>
          </a:p>
        </p:txBody>
      </p:sp>
      <p:sp>
        <p:nvSpPr>
          <p:cNvPr id="6" name="Segnaposto contenuto 2"/>
          <p:cNvSpPr txBox="1">
            <a:spLocks/>
          </p:cNvSpPr>
          <p:nvPr/>
        </p:nvSpPr>
        <p:spPr>
          <a:xfrm>
            <a:off x="751760" y="4117817"/>
            <a:ext cx="10515600" cy="202397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BOARDS:</a:t>
            </a:r>
          </a:p>
          <a:p>
            <a:r>
              <a:rPr lang="en-US" dirty="0" smtClean="0"/>
              <a:t>Shareholders annual general meetings</a:t>
            </a:r>
          </a:p>
          <a:p>
            <a:r>
              <a:rPr lang="en-US" dirty="0" smtClean="0"/>
              <a:t>Board of Directors (B of D)</a:t>
            </a:r>
          </a:p>
        </p:txBody>
      </p:sp>
    </p:spTree>
    <p:extLst>
      <p:ext uri="{BB962C8B-B14F-4D97-AF65-F5344CB8AC3E}">
        <p14:creationId xmlns:p14="http://schemas.microsoft.com/office/powerpoint/2010/main" val="1291286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24</a:t>
            </a:fld>
            <a:endParaRPr lang="it-IT"/>
          </a:p>
        </p:txBody>
      </p:sp>
      <p:sp>
        <p:nvSpPr>
          <p:cNvPr id="22" name="Segnaposto contenuto 2"/>
          <p:cNvSpPr>
            <a:spLocks noGrp="1"/>
          </p:cNvSpPr>
          <p:nvPr>
            <p:ph idx="1"/>
          </p:nvPr>
        </p:nvSpPr>
        <p:spPr>
          <a:xfrm>
            <a:off x="838200" y="1879284"/>
            <a:ext cx="10515600" cy="4477066"/>
          </a:xfrm>
        </p:spPr>
        <p:txBody>
          <a:bodyPr>
            <a:normAutofit/>
          </a:bodyPr>
          <a:lstStyle/>
          <a:p>
            <a:r>
              <a:rPr lang="en-US" dirty="0" smtClean="0"/>
              <a:t>It is a meeting of all shareholders of a company, held every year to:</a:t>
            </a:r>
          </a:p>
          <a:p>
            <a:pPr lvl="1">
              <a:buFont typeface="Courier New" panose="02070309020205020404" pitchFamily="49" charset="0"/>
              <a:buChar char="o"/>
            </a:pPr>
            <a:r>
              <a:rPr lang="en-US" dirty="0" smtClean="0"/>
              <a:t>Appoint the board of directors</a:t>
            </a:r>
          </a:p>
          <a:p>
            <a:pPr lvl="1">
              <a:buFont typeface="Courier New" panose="02070309020205020404" pitchFamily="49" charset="0"/>
              <a:buChar char="o"/>
            </a:pPr>
            <a:r>
              <a:rPr lang="en-US" dirty="0" smtClean="0"/>
              <a:t>Approve the Annual Financial Report of the company for the past year</a:t>
            </a:r>
          </a:p>
          <a:p>
            <a:pPr lvl="1">
              <a:buFont typeface="Courier New" panose="02070309020205020404" pitchFamily="49" charset="0"/>
              <a:buChar char="o"/>
            </a:pPr>
            <a:r>
              <a:rPr lang="en-US" dirty="0" smtClean="0"/>
              <a:t>Take any other decision</a:t>
            </a:r>
          </a:p>
          <a:p>
            <a:r>
              <a:rPr lang="en-US" dirty="0" smtClean="0"/>
              <a:t>In most of the systems, the annual general meeting is required by law</a:t>
            </a:r>
          </a:p>
          <a:p>
            <a:r>
              <a:rPr lang="en-US" dirty="0" smtClean="0"/>
              <a:t>All decisions are taken by voting  - one share, one vote – and different majorities are required</a:t>
            </a:r>
          </a:p>
          <a:p>
            <a:r>
              <a:rPr lang="en-US" dirty="0" smtClean="0"/>
              <a:t>It is an opportunity for the shareholders for asking any questions to the members of the board about past and future decisions</a:t>
            </a:r>
            <a:endParaRPr lang="en-US" dirty="0"/>
          </a:p>
        </p:txBody>
      </p:sp>
      <p:sp>
        <p:nvSpPr>
          <p:cNvPr id="7" name="Titolo 1"/>
          <p:cNvSpPr>
            <a:spLocks noGrp="1"/>
          </p:cNvSpPr>
          <p:nvPr>
            <p:ph type="title"/>
          </p:nvPr>
        </p:nvSpPr>
        <p:spPr>
          <a:xfrm>
            <a:off x="838200" y="365125"/>
            <a:ext cx="10515600" cy="1325563"/>
          </a:xfrm>
        </p:spPr>
        <p:txBody>
          <a:bodyPr/>
          <a:lstStyle/>
          <a:p>
            <a:r>
              <a:rPr lang="it-IT" b="1" dirty="0" err="1" smtClean="0">
                <a:solidFill>
                  <a:srgbClr val="FF0000"/>
                </a:solidFill>
              </a:rPr>
              <a:t>Shareholder</a:t>
            </a:r>
            <a:r>
              <a:rPr lang="it-IT" b="1" dirty="0" smtClean="0">
                <a:solidFill>
                  <a:srgbClr val="FF0000"/>
                </a:solidFill>
              </a:rPr>
              <a:t> </a:t>
            </a:r>
            <a:r>
              <a:rPr lang="it-IT" b="1" dirty="0" err="1" smtClean="0">
                <a:solidFill>
                  <a:srgbClr val="FF0000"/>
                </a:solidFill>
              </a:rPr>
              <a:t>annual</a:t>
            </a:r>
            <a:r>
              <a:rPr lang="it-IT" b="1" dirty="0" smtClean="0">
                <a:solidFill>
                  <a:srgbClr val="FF0000"/>
                </a:solidFill>
              </a:rPr>
              <a:t> general meeting</a:t>
            </a:r>
            <a:endParaRPr lang="it-IT" b="1" dirty="0">
              <a:solidFill>
                <a:srgbClr val="FF0000"/>
              </a:solidFill>
            </a:endParaRPr>
          </a:p>
        </p:txBody>
      </p:sp>
    </p:spTree>
    <p:extLst>
      <p:ext uri="{BB962C8B-B14F-4D97-AF65-F5344CB8AC3E}">
        <p14:creationId xmlns:p14="http://schemas.microsoft.com/office/powerpoint/2010/main" val="2585375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25</a:t>
            </a:fld>
            <a:endParaRPr lang="it-IT"/>
          </a:p>
        </p:txBody>
      </p:sp>
      <p:sp>
        <p:nvSpPr>
          <p:cNvPr id="22" name="Segnaposto contenuto 2"/>
          <p:cNvSpPr>
            <a:spLocks noGrp="1"/>
          </p:cNvSpPr>
          <p:nvPr>
            <p:ph idx="1"/>
          </p:nvPr>
        </p:nvSpPr>
        <p:spPr>
          <a:xfrm>
            <a:off x="838200" y="1879284"/>
            <a:ext cx="10515600" cy="4477066"/>
          </a:xfrm>
        </p:spPr>
        <p:txBody>
          <a:bodyPr>
            <a:normAutofit/>
          </a:bodyPr>
          <a:lstStyle/>
          <a:p>
            <a:r>
              <a:rPr lang="en-US" dirty="0" smtClean="0"/>
              <a:t>It strongly influences the corporate governance: it is the highest authority in the management and supervision of the corporation</a:t>
            </a:r>
          </a:p>
          <a:p>
            <a:r>
              <a:rPr lang="en-US" dirty="0" smtClean="0"/>
              <a:t>It is tasked with making important decision (e.g. defining the divided policy)</a:t>
            </a:r>
          </a:p>
          <a:p>
            <a:r>
              <a:rPr lang="en-US" dirty="0" smtClean="0"/>
              <a:t>Board activities are determined by the powers, duties, and responsibilities conferred by the organization’s law (i.e. internal rules)</a:t>
            </a:r>
          </a:p>
          <a:p>
            <a:r>
              <a:rPr lang="en-US" dirty="0" smtClean="0"/>
              <a:t>It is often composed by:</a:t>
            </a:r>
          </a:p>
          <a:p>
            <a:pPr lvl="1">
              <a:buFont typeface="Courier New" panose="02070309020205020404" pitchFamily="49" charset="0"/>
              <a:buChar char="o"/>
            </a:pPr>
            <a:r>
              <a:rPr lang="en-US" dirty="0" smtClean="0"/>
              <a:t>Inside members, that are the major shareholders, funders an executives</a:t>
            </a:r>
          </a:p>
          <a:p>
            <a:pPr lvl="1">
              <a:buFont typeface="Courier New" panose="02070309020205020404" pitchFamily="49" charset="0"/>
              <a:buChar char="o"/>
            </a:pPr>
            <a:r>
              <a:rPr lang="en-US" dirty="0" smtClean="0"/>
              <a:t>Independent directors, chosen for their experience </a:t>
            </a:r>
            <a:r>
              <a:rPr lang="en-US" dirty="0" err="1" smtClean="0"/>
              <a:t>og</a:t>
            </a:r>
            <a:r>
              <a:rPr lang="en-US" dirty="0" smtClean="0"/>
              <a:t> managing and directing other large companies</a:t>
            </a:r>
          </a:p>
          <a:p>
            <a:endParaRPr lang="en-US" dirty="0"/>
          </a:p>
        </p:txBody>
      </p:sp>
      <p:sp>
        <p:nvSpPr>
          <p:cNvPr id="7" name="Titolo 1"/>
          <p:cNvSpPr>
            <a:spLocks noGrp="1"/>
          </p:cNvSpPr>
          <p:nvPr>
            <p:ph type="title"/>
          </p:nvPr>
        </p:nvSpPr>
        <p:spPr>
          <a:xfrm>
            <a:off x="224051" y="351478"/>
            <a:ext cx="10515600" cy="1325563"/>
          </a:xfrm>
        </p:spPr>
        <p:txBody>
          <a:bodyPr/>
          <a:lstStyle/>
          <a:p>
            <a:r>
              <a:rPr lang="it-IT" b="1" dirty="0" smtClean="0">
                <a:solidFill>
                  <a:srgbClr val="FF0000"/>
                </a:solidFill>
              </a:rPr>
              <a:t>Board of Directors: </a:t>
            </a:r>
            <a:r>
              <a:rPr lang="it-IT" b="1" dirty="0" err="1" smtClean="0">
                <a:solidFill>
                  <a:srgbClr val="FF0000"/>
                </a:solidFill>
              </a:rPr>
              <a:t>composition</a:t>
            </a:r>
            <a:r>
              <a:rPr lang="it-IT" b="1" dirty="0" smtClean="0">
                <a:solidFill>
                  <a:srgbClr val="FF0000"/>
                </a:solidFill>
              </a:rPr>
              <a:t> (1/2)</a:t>
            </a:r>
            <a:endParaRPr lang="it-IT" b="1" dirty="0">
              <a:solidFill>
                <a:srgbClr val="FF0000"/>
              </a:solidFill>
            </a:endParaRPr>
          </a:p>
        </p:txBody>
      </p:sp>
    </p:spTree>
    <p:extLst>
      <p:ext uri="{BB962C8B-B14F-4D97-AF65-F5344CB8AC3E}">
        <p14:creationId xmlns:p14="http://schemas.microsoft.com/office/powerpoint/2010/main" val="26940872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26</a:t>
            </a:fld>
            <a:endParaRPr lang="it-IT"/>
          </a:p>
        </p:txBody>
      </p:sp>
      <p:sp>
        <p:nvSpPr>
          <p:cNvPr id="22" name="Segnaposto contenuto 2"/>
          <p:cNvSpPr>
            <a:spLocks noGrp="1"/>
          </p:cNvSpPr>
          <p:nvPr>
            <p:ph idx="1"/>
          </p:nvPr>
        </p:nvSpPr>
        <p:spPr>
          <a:xfrm>
            <a:off x="838200" y="1631747"/>
            <a:ext cx="10515600" cy="5089727"/>
          </a:xfrm>
        </p:spPr>
        <p:txBody>
          <a:bodyPr>
            <a:normAutofit fontScale="92500" lnSpcReduction="10000"/>
          </a:bodyPr>
          <a:lstStyle/>
          <a:p>
            <a:r>
              <a:rPr lang="en-US" b="1" dirty="0" smtClean="0"/>
              <a:t>Inside Director</a:t>
            </a:r>
          </a:p>
          <a:p>
            <a:pPr marL="0" indent="0">
              <a:buNone/>
            </a:pPr>
            <a:r>
              <a:rPr lang="en-US" dirty="0" smtClean="0"/>
              <a:t>A director who has a relevant connection with the organization (shareholder, manager, …)</a:t>
            </a:r>
          </a:p>
          <a:p>
            <a:r>
              <a:rPr lang="en-US" b="1" dirty="0" smtClean="0"/>
              <a:t>Outside Director</a:t>
            </a:r>
          </a:p>
          <a:p>
            <a:pPr marL="0" indent="0">
              <a:buNone/>
            </a:pPr>
            <a:r>
              <a:rPr lang="en-US" dirty="0" smtClean="0"/>
              <a:t>A director who has no meaningful connection to the organization</a:t>
            </a:r>
          </a:p>
          <a:p>
            <a:r>
              <a:rPr lang="en-US" b="1" dirty="0" smtClean="0"/>
              <a:t>Executive Director</a:t>
            </a:r>
          </a:p>
          <a:p>
            <a:pPr marL="0" indent="0">
              <a:buNone/>
            </a:pPr>
            <a:r>
              <a:rPr lang="en-US" dirty="0" smtClean="0"/>
              <a:t>An inside director is also Executive director as:</a:t>
            </a:r>
          </a:p>
          <a:p>
            <a:pPr lvl="1">
              <a:buFont typeface="Courier New" panose="02070309020205020404" pitchFamily="49" charset="0"/>
              <a:buChar char="o"/>
            </a:pPr>
            <a:r>
              <a:rPr lang="en-US" dirty="0" smtClean="0"/>
              <a:t>CEO</a:t>
            </a:r>
          </a:p>
          <a:p>
            <a:pPr lvl="1">
              <a:buFont typeface="Courier New" panose="02070309020205020404" pitchFamily="49" charset="0"/>
              <a:buChar char="o"/>
            </a:pPr>
            <a:r>
              <a:rPr lang="en-US" dirty="0" smtClean="0"/>
              <a:t>CFO</a:t>
            </a:r>
          </a:p>
          <a:p>
            <a:pPr lvl="1">
              <a:buFont typeface="Courier New" panose="02070309020205020404" pitchFamily="49" charset="0"/>
              <a:buChar char="o"/>
            </a:pPr>
            <a:r>
              <a:rPr lang="en-US" dirty="0" smtClean="0"/>
              <a:t>COO</a:t>
            </a:r>
          </a:p>
          <a:p>
            <a:r>
              <a:rPr lang="en-US" b="1" dirty="0" smtClean="0"/>
              <a:t>Non-executive Director</a:t>
            </a:r>
          </a:p>
          <a:p>
            <a:pPr marL="0" indent="0">
              <a:buNone/>
            </a:pPr>
            <a:r>
              <a:rPr lang="en-US" dirty="0" smtClean="0"/>
              <a:t>A director who is not an executive within the organization</a:t>
            </a:r>
            <a:endParaRPr lang="en-US" dirty="0"/>
          </a:p>
        </p:txBody>
      </p:sp>
      <p:sp>
        <p:nvSpPr>
          <p:cNvPr id="7" name="Titolo 1"/>
          <p:cNvSpPr>
            <a:spLocks noGrp="1"/>
          </p:cNvSpPr>
          <p:nvPr>
            <p:ph type="title"/>
          </p:nvPr>
        </p:nvSpPr>
        <p:spPr>
          <a:xfrm>
            <a:off x="155812" y="351477"/>
            <a:ext cx="10515600" cy="1325563"/>
          </a:xfrm>
        </p:spPr>
        <p:txBody>
          <a:bodyPr/>
          <a:lstStyle/>
          <a:p>
            <a:r>
              <a:rPr lang="it-IT" b="1" dirty="0" smtClean="0">
                <a:solidFill>
                  <a:srgbClr val="FF0000"/>
                </a:solidFill>
              </a:rPr>
              <a:t>Board of Directors: </a:t>
            </a:r>
            <a:r>
              <a:rPr lang="it-IT" b="1" dirty="0" err="1" smtClean="0">
                <a:solidFill>
                  <a:srgbClr val="FF0000"/>
                </a:solidFill>
              </a:rPr>
              <a:t>composition</a:t>
            </a:r>
            <a:r>
              <a:rPr lang="it-IT" b="1" dirty="0" smtClean="0">
                <a:solidFill>
                  <a:srgbClr val="FF0000"/>
                </a:solidFill>
              </a:rPr>
              <a:t> (2/2)</a:t>
            </a:r>
            <a:endParaRPr lang="it-IT" b="1" dirty="0">
              <a:solidFill>
                <a:srgbClr val="FF0000"/>
              </a:solidFill>
            </a:endParaRPr>
          </a:p>
        </p:txBody>
      </p:sp>
    </p:spTree>
    <p:extLst>
      <p:ext uri="{BB962C8B-B14F-4D97-AF65-F5344CB8AC3E}">
        <p14:creationId xmlns:p14="http://schemas.microsoft.com/office/powerpoint/2010/main" val="12537243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27</a:t>
            </a:fld>
            <a:endParaRPr lang="it-IT"/>
          </a:p>
        </p:txBody>
      </p:sp>
      <p:sp>
        <p:nvSpPr>
          <p:cNvPr id="22" name="Segnaposto contenuto 2"/>
          <p:cNvSpPr>
            <a:spLocks noGrp="1"/>
          </p:cNvSpPr>
          <p:nvPr>
            <p:ph idx="1"/>
          </p:nvPr>
        </p:nvSpPr>
        <p:spPr>
          <a:xfrm>
            <a:off x="832513" y="1631747"/>
            <a:ext cx="10890914" cy="5089727"/>
          </a:xfrm>
        </p:spPr>
        <p:txBody>
          <a:bodyPr>
            <a:normAutofit/>
          </a:bodyPr>
          <a:lstStyle/>
          <a:p>
            <a:r>
              <a:rPr lang="en-US" dirty="0" smtClean="0"/>
              <a:t>Establishing the corporate strategy, significant policies and objectives;</a:t>
            </a:r>
          </a:p>
          <a:p>
            <a:r>
              <a:rPr lang="en-US" dirty="0" smtClean="0"/>
              <a:t>Taking decisions for significant issues</a:t>
            </a:r>
          </a:p>
          <a:p>
            <a:r>
              <a:rPr lang="en-US" dirty="0" smtClean="0"/>
              <a:t>Establishing the internal control system</a:t>
            </a:r>
          </a:p>
          <a:p>
            <a:r>
              <a:rPr lang="en-US" dirty="0" smtClean="0"/>
              <a:t>Selecting, appointing, supporting and reviewing the performance of the CEO</a:t>
            </a:r>
          </a:p>
          <a:p>
            <a:r>
              <a:rPr lang="en-US" dirty="0" smtClean="0"/>
              <a:t>Approving the annual budget and preparing the Annual Financial Report</a:t>
            </a:r>
          </a:p>
          <a:p>
            <a:r>
              <a:rPr lang="en-US" dirty="0" smtClean="0"/>
              <a:t>Accounting to the stakeholders for the organization’s performance</a:t>
            </a:r>
          </a:p>
          <a:p>
            <a:r>
              <a:rPr lang="en-US" dirty="0" smtClean="0"/>
              <a:t>Ensuring the availability of adequate financial resources</a:t>
            </a:r>
          </a:p>
          <a:p>
            <a:r>
              <a:rPr lang="en-US" dirty="0" smtClean="0"/>
              <a:t>Setting the salaries and compensation of company management</a:t>
            </a:r>
          </a:p>
          <a:p>
            <a:r>
              <a:rPr lang="en-US" dirty="0" smtClean="0"/>
              <a:t>Defining the amount of dividends yearly paid to the shareholders</a:t>
            </a:r>
            <a:endParaRPr lang="en-US" dirty="0"/>
          </a:p>
        </p:txBody>
      </p:sp>
      <p:sp>
        <p:nvSpPr>
          <p:cNvPr id="7" name="Titolo 1"/>
          <p:cNvSpPr>
            <a:spLocks noGrp="1"/>
          </p:cNvSpPr>
          <p:nvPr>
            <p:ph type="title"/>
          </p:nvPr>
        </p:nvSpPr>
        <p:spPr>
          <a:xfrm>
            <a:off x="155812" y="351477"/>
            <a:ext cx="10515600" cy="1325563"/>
          </a:xfrm>
        </p:spPr>
        <p:txBody>
          <a:bodyPr/>
          <a:lstStyle/>
          <a:p>
            <a:r>
              <a:rPr lang="it-IT" b="1" dirty="0" smtClean="0">
                <a:solidFill>
                  <a:srgbClr val="FF0000"/>
                </a:solidFill>
              </a:rPr>
              <a:t>Board of Directors: </a:t>
            </a:r>
            <a:r>
              <a:rPr lang="it-IT" b="1" dirty="0" err="1" smtClean="0">
                <a:solidFill>
                  <a:srgbClr val="FF0000"/>
                </a:solidFill>
              </a:rPr>
              <a:t>responsabilities</a:t>
            </a:r>
            <a:r>
              <a:rPr lang="it-IT" b="1" dirty="0" smtClean="0">
                <a:solidFill>
                  <a:srgbClr val="FF0000"/>
                </a:solidFill>
              </a:rPr>
              <a:t>, </a:t>
            </a:r>
            <a:r>
              <a:rPr lang="it-IT" b="1" dirty="0" err="1" smtClean="0">
                <a:solidFill>
                  <a:srgbClr val="FF0000"/>
                </a:solidFill>
              </a:rPr>
              <a:t>power</a:t>
            </a:r>
            <a:r>
              <a:rPr lang="it-IT" b="1" dirty="0" smtClean="0">
                <a:solidFill>
                  <a:srgbClr val="FF0000"/>
                </a:solidFill>
              </a:rPr>
              <a:t> and </a:t>
            </a:r>
            <a:r>
              <a:rPr lang="it-IT" b="1" dirty="0" err="1" smtClean="0">
                <a:solidFill>
                  <a:srgbClr val="FF0000"/>
                </a:solidFill>
              </a:rPr>
              <a:t>functions</a:t>
            </a:r>
            <a:endParaRPr lang="it-IT" b="1" dirty="0">
              <a:solidFill>
                <a:srgbClr val="FF0000"/>
              </a:solidFill>
            </a:endParaRPr>
          </a:p>
        </p:txBody>
      </p:sp>
    </p:spTree>
    <p:extLst>
      <p:ext uri="{BB962C8B-B14F-4D97-AF65-F5344CB8AC3E}">
        <p14:creationId xmlns:p14="http://schemas.microsoft.com/office/powerpoint/2010/main" val="23399267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28</a:t>
            </a:fld>
            <a:endParaRPr lang="it-IT"/>
          </a:p>
        </p:txBody>
      </p:sp>
      <p:sp>
        <p:nvSpPr>
          <p:cNvPr id="7" name="Titolo 1"/>
          <p:cNvSpPr>
            <a:spLocks noGrp="1"/>
          </p:cNvSpPr>
          <p:nvPr>
            <p:ph type="title"/>
          </p:nvPr>
        </p:nvSpPr>
        <p:spPr>
          <a:xfrm>
            <a:off x="155812" y="351477"/>
            <a:ext cx="10515600" cy="1325563"/>
          </a:xfrm>
        </p:spPr>
        <p:txBody>
          <a:bodyPr/>
          <a:lstStyle/>
          <a:p>
            <a:r>
              <a:rPr lang="it-IT" b="1" dirty="0" smtClean="0">
                <a:solidFill>
                  <a:srgbClr val="FF0000"/>
                </a:solidFill>
              </a:rPr>
              <a:t>Corporate </a:t>
            </a:r>
            <a:r>
              <a:rPr lang="it-IT" b="1" dirty="0" err="1" smtClean="0">
                <a:solidFill>
                  <a:srgbClr val="FF0000"/>
                </a:solidFill>
              </a:rPr>
              <a:t>Governance</a:t>
            </a:r>
            <a:r>
              <a:rPr lang="it-IT" b="1" dirty="0" smtClean="0">
                <a:solidFill>
                  <a:srgbClr val="FF0000"/>
                </a:solidFill>
              </a:rPr>
              <a:t>: </a:t>
            </a:r>
            <a:r>
              <a:rPr lang="it-IT" b="1" dirty="0" err="1" smtClean="0">
                <a:solidFill>
                  <a:srgbClr val="FF0000"/>
                </a:solidFill>
              </a:rPr>
              <a:t>four</a:t>
            </a:r>
            <a:r>
              <a:rPr lang="it-IT" b="1" dirty="0" smtClean="0">
                <a:solidFill>
                  <a:srgbClr val="FF0000"/>
                </a:solidFill>
              </a:rPr>
              <a:t> </a:t>
            </a:r>
            <a:r>
              <a:rPr lang="it-IT" b="1" dirty="0" err="1" smtClean="0">
                <a:solidFill>
                  <a:srgbClr val="FF0000"/>
                </a:solidFill>
              </a:rPr>
              <a:t>pillars</a:t>
            </a:r>
            <a:endParaRPr lang="it-IT" b="1" dirty="0">
              <a:solidFill>
                <a:srgbClr val="FF0000"/>
              </a:solidFill>
            </a:endParaRPr>
          </a:p>
        </p:txBody>
      </p:sp>
      <p:sp>
        <p:nvSpPr>
          <p:cNvPr id="2" name="Disco magnetico 1"/>
          <p:cNvSpPr/>
          <p:nvPr/>
        </p:nvSpPr>
        <p:spPr>
          <a:xfrm>
            <a:off x="736978" y="2399435"/>
            <a:ext cx="1978926" cy="3234520"/>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b="1" dirty="0" smtClean="0"/>
              <a:t>ACCOUNTABILITY</a:t>
            </a:r>
            <a:endParaRPr lang="it-IT" b="1" dirty="0"/>
          </a:p>
        </p:txBody>
      </p:sp>
      <p:sp>
        <p:nvSpPr>
          <p:cNvPr id="8" name="Disco magnetico 7"/>
          <p:cNvSpPr/>
          <p:nvPr/>
        </p:nvSpPr>
        <p:spPr>
          <a:xfrm>
            <a:off x="3684326" y="2399435"/>
            <a:ext cx="1978926" cy="3234520"/>
          </a:xfrm>
          <a:prstGeom prst="flowChartMagneticDisk">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b="1" dirty="0" smtClean="0"/>
              <a:t>FAIRNESS</a:t>
            </a:r>
            <a:endParaRPr lang="it-IT" b="1" dirty="0"/>
          </a:p>
        </p:txBody>
      </p:sp>
      <p:sp>
        <p:nvSpPr>
          <p:cNvPr id="9" name="Disco magnetico 8"/>
          <p:cNvSpPr/>
          <p:nvPr/>
        </p:nvSpPr>
        <p:spPr>
          <a:xfrm>
            <a:off x="6631674" y="2399435"/>
            <a:ext cx="1978926" cy="3234520"/>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b="1" dirty="0" smtClean="0"/>
              <a:t>TRANSPARENCY</a:t>
            </a:r>
            <a:endParaRPr lang="it-IT" b="1" dirty="0"/>
          </a:p>
        </p:txBody>
      </p:sp>
      <p:sp>
        <p:nvSpPr>
          <p:cNvPr id="10" name="Disco magnetico 9"/>
          <p:cNvSpPr/>
          <p:nvPr/>
        </p:nvSpPr>
        <p:spPr>
          <a:xfrm>
            <a:off x="9374874" y="2399435"/>
            <a:ext cx="1978926" cy="3234520"/>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b="1" dirty="0" smtClean="0"/>
              <a:t>INDEPENDENCE</a:t>
            </a:r>
            <a:endParaRPr lang="it-IT" b="1" dirty="0"/>
          </a:p>
        </p:txBody>
      </p:sp>
    </p:spTree>
    <p:extLst>
      <p:ext uri="{BB962C8B-B14F-4D97-AF65-F5344CB8AC3E}">
        <p14:creationId xmlns:p14="http://schemas.microsoft.com/office/powerpoint/2010/main" val="275595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29</a:t>
            </a:fld>
            <a:endParaRPr lang="it-IT"/>
          </a:p>
        </p:txBody>
      </p:sp>
      <p:sp>
        <p:nvSpPr>
          <p:cNvPr id="11" name="Titolo 1"/>
          <p:cNvSpPr>
            <a:spLocks noGrp="1"/>
          </p:cNvSpPr>
          <p:nvPr>
            <p:ph type="title"/>
          </p:nvPr>
        </p:nvSpPr>
        <p:spPr>
          <a:xfrm>
            <a:off x="155812" y="351477"/>
            <a:ext cx="10515600" cy="1325563"/>
          </a:xfrm>
        </p:spPr>
        <p:txBody>
          <a:bodyPr/>
          <a:lstStyle/>
          <a:p>
            <a:r>
              <a:rPr lang="it-IT" b="1" dirty="0" smtClean="0">
                <a:solidFill>
                  <a:srgbClr val="FF0000"/>
                </a:solidFill>
              </a:rPr>
              <a:t>Corporate </a:t>
            </a:r>
            <a:r>
              <a:rPr lang="it-IT" b="1" dirty="0" err="1" smtClean="0">
                <a:solidFill>
                  <a:srgbClr val="FF0000"/>
                </a:solidFill>
              </a:rPr>
              <a:t>Governance</a:t>
            </a:r>
            <a:r>
              <a:rPr lang="it-IT" b="1" dirty="0" smtClean="0">
                <a:solidFill>
                  <a:srgbClr val="FF0000"/>
                </a:solidFill>
              </a:rPr>
              <a:t>: </a:t>
            </a:r>
            <a:r>
              <a:rPr lang="it-IT" b="1" dirty="0" err="1" smtClean="0">
                <a:solidFill>
                  <a:srgbClr val="FF0000"/>
                </a:solidFill>
              </a:rPr>
              <a:t>four</a:t>
            </a:r>
            <a:r>
              <a:rPr lang="it-IT" b="1" dirty="0" smtClean="0">
                <a:solidFill>
                  <a:srgbClr val="FF0000"/>
                </a:solidFill>
              </a:rPr>
              <a:t> </a:t>
            </a:r>
            <a:r>
              <a:rPr lang="it-IT" b="1" dirty="0" err="1" smtClean="0">
                <a:solidFill>
                  <a:srgbClr val="FF0000"/>
                </a:solidFill>
              </a:rPr>
              <a:t>pillars</a:t>
            </a:r>
            <a:endParaRPr lang="it-IT" b="1" dirty="0">
              <a:solidFill>
                <a:srgbClr val="FF0000"/>
              </a:solidFill>
            </a:endParaRPr>
          </a:p>
        </p:txBody>
      </p:sp>
      <p:sp>
        <p:nvSpPr>
          <p:cNvPr id="3" name="Rettangolo 2"/>
          <p:cNvSpPr/>
          <p:nvPr/>
        </p:nvSpPr>
        <p:spPr>
          <a:xfrm>
            <a:off x="343469" y="1631748"/>
            <a:ext cx="10140286" cy="161207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r>
              <a:rPr lang="it-IT" sz="2800" b="1" dirty="0" smtClean="0"/>
              <a:t>ACCOUNTABILITY</a:t>
            </a:r>
          </a:p>
          <a:p>
            <a:pPr marL="457200" indent="-457200">
              <a:buFont typeface="Arial" panose="020B0604020202020204" pitchFamily="34" charset="0"/>
              <a:buChar char="•"/>
            </a:pPr>
            <a:r>
              <a:rPr lang="it-IT" sz="2800" dirty="0" err="1" smtClean="0"/>
              <a:t>Ensure</a:t>
            </a:r>
            <a:r>
              <a:rPr lang="it-IT" sz="2800" dirty="0" smtClean="0"/>
              <a:t> </a:t>
            </a:r>
            <a:r>
              <a:rPr lang="it-IT" sz="2800" dirty="0" err="1" smtClean="0"/>
              <a:t>that</a:t>
            </a:r>
            <a:r>
              <a:rPr lang="it-IT" sz="2800" dirty="0" smtClean="0"/>
              <a:t> management </a:t>
            </a:r>
            <a:r>
              <a:rPr lang="it-IT" sz="2800" dirty="0" err="1" smtClean="0"/>
              <a:t>is</a:t>
            </a:r>
            <a:r>
              <a:rPr lang="it-IT" sz="2800" dirty="0" smtClean="0"/>
              <a:t> </a:t>
            </a:r>
            <a:r>
              <a:rPr lang="it-IT" sz="2800" dirty="0" err="1" smtClean="0"/>
              <a:t>accountable</a:t>
            </a:r>
            <a:r>
              <a:rPr lang="it-IT" sz="2800" dirty="0" smtClean="0"/>
              <a:t> to the Board</a:t>
            </a:r>
          </a:p>
          <a:p>
            <a:pPr marL="457200" indent="-457200">
              <a:buFont typeface="Arial" panose="020B0604020202020204" pitchFamily="34" charset="0"/>
              <a:buChar char="•"/>
            </a:pPr>
            <a:r>
              <a:rPr lang="it-IT" sz="2800" dirty="0" err="1" smtClean="0"/>
              <a:t>Ensure</a:t>
            </a:r>
            <a:r>
              <a:rPr lang="it-IT" sz="2800" dirty="0" smtClean="0"/>
              <a:t> </a:t>
            </a:r>
            <a:r>
              <a:rPr lang="it-IT" sz="2800" dirty="0" err="1" smtClean="0"/>
              <a:t>that</a:t>
            </a:r>
            <a:r>
              <a:rPr lang="it-IT" sz="2800" dirty="0" smtClean="0"/>
              <a:t> the Board </a:t>
            </a:r>
            <a:r>
              <a:rPr lang="it-IT" sz="2800" dirty="0" err="1" smtClean="0"/>
              <a:t>is</a:t>
            </a:r>
            <a:r>
              <a:rPr lang="it-IT" sz="2800" dirty="0" smtClean="0"/>
              <a:t> </a:t>
            </a:r>
            <a:r>
              <a:rPr lang="it-IT" sz="2800" dirty="0" err="1" smtClean="0"/>
              <a:t>accountable</a:t>
            </a:r>
            <a:r>
              <a:rPr lang="it-IT" sz="2800" dirty="0" smtClean="0"/>
              <a:t> to </a:t>
            </a:r>
            <a:r>
              <a:rPr lang="it-IT" sz="2800" dirty="0" err="1" smtClean="0"/>
              <a:t>shareholders</a:t>
            </a:r>
            <a:endParaRPr lang="it-IT" sz="2800" dirty="0"/>
          </a:p>
        </p:txBody>
      </p:sp>
      <p:sp>
        <p:nvSpPr>
          <p:cNvPr id="12" name="Rettangolo 11"/>
          <p:cNvSpPr/>
          <p:nvPr/>
        </p:nvSpPr>
        <p:spPr>
          <a:xfrm>
            <a:off x="343469" y="3817663"/>
            <a:ext cx="10140286" cy="2141918"/>
          </a:xfrm>
          <a:prstGeom prst="rect">
            <a:avLst/>
          </a:prstGeom>
        </p:spPr>
        <p:style>
          <a:lnRef idx="1">
            <a:schemeClr val="accent2"/>
          </a:lnRef>
          <a:fillRef idx="2">
            <a:schemeClr val="accent2"/>
          </a:fillRef>
          <a:effectRef idx="1">
            <a:schemeClr val="accent2"/>
          </a:effectRef>
          <a:fontRef idx="minor">
            <a:schemeClr val="dk1"/>
          </a:fontRef>
        </p:style>
        <p:txBody>
          <a:bodyPr rtlCol="0" anchor="t" anchorCtr="0"/>
          <a:lstStyle/>
          <a:p>
            <a:r>
              <a:rPr lang="it-IT" sz="2800" b="1" dirty="0" smtClean="0"/>
              <a:t>FAIRNESS</a:t>
            </a:r>
          </a:p>
          <a:p>
            <a:pPr marL="457200" indent="-457200">
              <a:buFont typeface="Arial" panose="020B0604020202020204" pitchFamily="34" charset="0"/>
              <a:buChar char="•"/>
            </a:pPr>
            <a:r>
              <a:rPr lang="it-IT" sz="2800" dirty="0" err="1" smtClean="0"/>
              <a:t>Protect</a:t>
            </a:r>
            <a:r>
              <a:rPr lang="it-IT" sz="2800" dirty="0" smtClean="0"/>
              <a:t> </a:t>
            </a:r>
            <a:r>
              <a:rPr lang="it-IT" sz="2800" dirty="0" err="1" smtClean="0"/>
              <a:t>shareholders</a:t>
            </a:r>
            <a:r>
              <a:rPr lang="it-IT" sz="2800" dirty="0" smtClean="0"/>
              <a:t> </a:t>
            </a:r>
            <a:r>
              <a:rPr lang="it-IT" sz="2800" dirty="0" err="1" smtClean="0"/>
              <a:t>rights</a:t>
            </a:r>
            <a:endParaRPr lang="it-IT" sz="2800" dirty="0" smtClean="0"/>
          </a:p>
          <a:p>
            <a:pPr marL="457200" indent="-457200">
              <a:buFont typeface="Arial" panose="020B0604020202020204" pitchFamily="34" charset="0"/>
              <a:buChar char="•"/>
            </a:pPr>
            <a:r>
              <a:rPr lang="it-IT" sz="2800" dirty="0" err="1" smtClean="0"/>
              <a:t>Treat</a:t>
            </a:r>
            <a:r>
              <a:rPr lang="it-IT" sz="2800" dirty="0" smtClean="0"/>
              <a:t> </a:t>
            </a:r>
            <a:r>
              <a:rPr lang="it-IT" sz="2800" dirty="0" err="1" smtClean="0"/>
              <a:t>all</a:t>
            </a:r>
            <a:r>
              <a:rPr lang="it-IT" sz="2800" dirty="0" smtClean="0"/>
              <a:t> </a:t>
            </a:r>
            <a:r>
              <a:rPr lang="it-IT" sz="2800" dirty="0" err="1" smtClean="0"/>
              <a:t>shareholders</a:t>
            </a:r>
            <a:r>
              <a:rPr lang="it-IT" sz="2800" dirty="0" smtClean="0"/>
              <a:t> (</a:t>
            </a:r>
            <a:r>
              <a:rPr lang="it-IT" sz="2800" dirty="0" err="1" smtClean="0"/>
              <a:t>including</a:t>
            </a:r>
            <a:r>
              <a:rPr lang="it-IT" sz="2800" dirty="0" smtClean="0"/>
              <a:t> </a:t>
            </a:r>
            <a:r>
              <a:rPr lang="it-IT" sz="2800" dirty="0" err="1" smtClean="0"/>
              <a:t>minorities</a:t>
            </a:r>
            <a:r>
              <a:rPr lang="it-IT" sz="2800" dirty="0" smtClean="0"/>
              <a:t>) </a:t>
            </a:r>
            <a:r>
              <a:rPr lang="it-IT" sz="2800" dirty="0" err="1" smtClean="0"/>
              <a:t>equitably</a:t>
            </a:r>
            <a:endParaRPr lang="it-IT" sz="2800" dirty="0" smtClean="0"/>
          </a:p>
          <a:p>
            <a:pPr marL="457200" indent="-457200">
              <a:buFont typeface="Arial" panose="020B0604020202020204" pitchFamily="34" charset="0"/>
              <a:buChar char="•"/>
            </a:pPr>
            <a:r>
              <a:rPr lang="it-IT" sz="2800" dirty="0" err="1" smtClean="0"/>
              <a:t>Provide</a:t>
            </a:r>
            <a:r>
              <a:rPr lang="it-IT" sz="2800" dirty="0" smtClean="0"/>
              <a:t> </a:t>
            </a:r>
            <a:r>
              <a:rPr lang="it-IT" sz="2800" dirty="0" err="1" smtClean="0"/>
              <a:t>effective</a:t>
            </a:r>
            <a:r>
              <a:rPr lang="it-IT" sz="2800" dirty="0" smtClean="0"/>
              <a:t> </a:t>
            </a:r>
            <a:r>
              <a:rPr lang="it-IT" sz="2800" dirty="0" err="1" smtClean="0"/>
              <a:t>redress</a:t>
            </a:r>
            <a:r>
              <a:rPr lang="it-IT" sz="2800" dirty="0" smtClean="0"/>
              <a:t> for </a:t>
            </a:r>
            <a:r>
              <a:rPr lang="it-IT" sz="2800" dirty="0" err="1" smtClean="0"/>
              <a:t>violation</a:t>
            </a:r>
            <a:endParaRPr lang="it-IT" sz="2800" dirty="0"/>
          </a:p>
        </p:txBody>
      </p:sp>
    </p:spTree>
    <p:extLst>
      <p:ext uri="{BB962C8B-B14F-4D97-AF65-F5344CB8AC3E}">
        <p14:creationId xmlns:p14="http://schemas.microsoft.com/office/powerpoint/2010/main" val="279753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smtClean="0">
                <a:solidFill>
                  <a:srgbClr val="FF0000"/>
                </a:solidFill>
              </a:rPr>
              <a:t>STAKEHOLDERS and SHAREHOLDERS</a:t>
            </a:r>
            <a:endParaRPr lang="it-IT" b="1" dirty="0">
              <a:solidFill>
                <a:srgbClr val="FF0000"/>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0362445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30</a:t>
            </a:fld>
            <a:endParaRPr lang="it-IT"/>
          </a:p>
        </p:txBody>
      </p:sp>
      <p:sp>
        <p:nvSpPr>
          <p:cNvPr id="11" name="Titolo 1"/>
          <p:cNvSpPr>
            <a:spLocks noGrp="1"/>
          </p:cNvSpPr>
          <p:nvPr>
            <p:ph type="title"/>
          </p:nvPr>
        </p:nvSpPr>
        <p:spPr>
          <a:xfrm>
            <a:off x="155812" y="351477"/>
            <a:ext cx="10515600" cy="1325563"/>
          </a:xfrm>
        </p:spPr>
        <p:txBody>
          <a:bodyPr/>
          <a:lstStyle/>
          <a:p>
            <a:r>
              <a:rPr lang="it-IT" b="1" dirty="0" smtClean="0">
                <a:solidFill>
                  <a:srgbClr val="FF0000"/>
                </a:solidFill>
              </a:rPr>
              <a:t>Corporate </a:t>
            </a:r>
            <a:r>
              <a:rPr lang="it-IT" b="1" dirty="0" err="1" smtClean="0">
                <a:solidFill>
                  <a:srgbClr val="FF0000"/>
                </a:solidFill>
              </a:rPr>
              <a:t>Governance</a:t>
            </a:r>
            <a:r>
              <a:rPr lang="it-IT" b="1" dirty="0" smtClean="0">
                <a:solidFill>
                  <a:srgbClr val="FF0000"/>
                </a:solidFill>
              </a:rPr>
              <a:t>: </a:t>
            </a:r>
            <a:r>
              <a:rPr lang="it-IT" b="1" dirty="0" err="1" smtClean="0">
                <a:solidFill>
                  <a:srgbClr val="FF0000"/>
                </a:solidFill>
              </a:rPr>
              <a:t>four</a:t>
            </a:r>
            <a:r>
              <a:rPr lang="it-IT" b="1" dirty="0" smtClean="0">
                <a:solidFill>
                  <a:srgbClr val="FF0000"/>
                </a:solidFill>
              </a:rPr>
              <a:t> </a:t>
            </a:r>
            <a:r>
              <a:rPr lang="it-IT" b="1" dirty="0" err="1" smtClean="0">
                <a:solidFill>
                  <a:srgbClr val="FF0000"/>
                </a:solidFill>
              </a:rPr>
              <a:t>pillars</a:t>
            </a:r>
            <a:endParaRPr lang="it-IT" b="1" dirty="0">
              <a:solidFill>
                <a:srgbClr val="FF0000"/>
              </a:solidFill>
            </a:endParaRPr>
          </a:p>
        </p:txBody>
      </p:sp>
      <p:sp>
        <p:nvSpPr>
          <p:cNvPr id="3" name="Rettangolo 2"/>
          <p:cNvSpPr/>
          <p:nvPr/>
        </p:nvSpPr>
        <p:spPr>
          <a:xfrm>
            <a:off x="343469" y="1631748"/>
            <a:ext cx="10140286" cy="1789146"/>
          </a:xfrm>
          <a:prstGeom prst="rect">
            <a:avLst/>
          </a:prstGeom>
        </p:spPr>
        <p:style>
          <a:lnRef idx="1">
            <a:schemeClr val="accent6"/>
          </a:lnRef>
          <a:fillRef idx="2">
            <a:schemeClr val="accent6"/>
          </a:fillRef>
          <a:effectRef idx="1">
            <a:schemeClr val="accent6"/>
          </a:effectRef>
          <a:fontRef idx="minor">
            <a:schemeClr val="dk1"/>
          </a:fontRef>
        </p:style>
        <p:txBody>
          <a:bodyPr rtlCol="0" anchor="t" anchorCtr="0"/>
          <a:lstStyle/>
          <a:p>
            <a:r>
              <a:rPr lang="it-IT" sz="2800" b="1" dirty="0" smtClean="0"/>
              <a:t>TRANSPARENCY</a:t>
            </a:r>
          </a:p>
          <a:p>
            <a:pPr marL="457200" indent="-457200">
              <a:buFont typeface="Arial" panose="020B0604020202020204" pitchFamily="34" charset="0"/>
              <a:buChar char="•"/>
            </a:pPr>
            <a:r>
              <a:rPr lang="it-IT" sz="2800" dirty="0" err="1" smtClean="0"/>
              <a:t>Ensure</a:t>
            </a:r>
            <a:r>
              <a:rPr lang="it-IT" sz="2800" dirty="0" smtClean="0"/>
              <a:t> </a:t>
            </a:r>
            <a:r>
              <a:rPr lang="it-IT" sz="2800" dirty="0" err="1" smtClean="0"/>
              <a:t>timely</a:t>
            </a:r>
            <a:r>
              <a:rPr lang="it-IT" sz="2800" dirty="0" smtClean="0"/>
              <a:t>, accurate </a:t>
            </a:r>
            <a:r>
              <a:rPr lang="it-IT" sz="2800" dirty="0" err="1" smtClean="0"/>
              <a:t>disclosure</a:t>
            </a:r>
            <a:r>
              <a:rPr lang="it-IT" sz="2800" dirty="0" smtClean="0"/>
              <a:t> on </a:t>
            </a:r>
            <a:r>
              <a:rPr lang="it-IT" sz="2800" dirty="0" err="1" smtClean="0"/>
              <a:t>all</a:t>
            </a:r>
            <a:r>
              <a:rPr lang="it-IT" sz="2800" dirty="0" smtClean="0"/>
              <a:t> </a:t>
            </a:r>
            <a:r>
              <a:rPr lang="it-IT" sz="2800" dirty="0" err="1" smtClean="0"/>
              <a:t>material</a:t>
            </a:r>
            <a:r>
              <a:rPr lang="it-IT" sz="2800" dirty="0" smtClean="0"/>
              <a:t> </a:t>
            </a:r>
            <a:r>
              <a:rPr lang="it-IT" sz="2800" dirty="0" err="1" smtClean="0"/>
              <a:t>matters</a:t>
            </a:r>
            <a:r>
              <a:rPr lang="it-IT" sz="2800" dirty="0" smtClean="0"/>
              <a:t>, </a:t>
            </a:r>
            <a:r>
              <a:rPr lang="it-IT" sz="2800" dirty="0" err="1" smtClean="0"/>
              <a:t>including</a:t>
            </a:r>
            <a:r>
              <a:rPr lang="it-IT" sz="2800" dirty="0" smtClean="0"/>
              <a:t> the </a:t>
            </a:r>
            <a:r>
              <a:rPr lang="it-IT" sz="2800" dirty="0" err="1" smtClean="0"/>
              <a:t>financial</a:t>
            </a:r>
            <a:r>
              <a:rPr lang="it-IT" sz="2800" dirty="0" smtClean="0"/>
              <a:t> situation, performance, </a:t>
            </a:r>
            <a:r>
              <a:rPr lang="it-IT" sz="2800" dirty="0" err="1" smtClean="0"/>
              <a:t>ownership</a:t>
            </a:r>
            <a:r>
              <a:rPr lang="it-IT" sz="2800" dirty="0" smtClean="0"/>
              <a:t> and corporate </a:t>
            </a:r>
            <a:r>
              <a:rPr lang="it-IT" sz="2800" dirty="0" err="1" smtClean="0"/>
              <a:t>governance</a:t>
            </a:r>
            <a:endParaRPr lang="it-IT" sz="2800" dirty="0"/>
          </a:p>
        </p:txBody>
      </p:sp>
      <p:sp>
        <p:nvSpPr>
          <p:cNvPr id="12" name="Rettangolo 11"/>
          <p:cNvSpPr/>
          <p:nvPr/>
        </p:nvSpPr>
        <p:spPr>
          <a:xfrm>
            <a:off x="343469" y="3817663"/>
            <a:ext cx="10140286" cy="2141918"/>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r>
              <a:rPr lang="it-IT" sz="2800" b="1" dirty="0" smtClean="0"/>
              <a:t>INDEPENDENCE</a:t>
            </a:r>
          </a:p>
          <a:p>
            <a:pPr marL="457200" indent="-457200">
              <a:buFont typeface="Arial" panose="020B0604020202020204" pitchFamily="34" charset="0"/>
              <a:buChar char="•"/>
            </a:pPr>
            <a:r>
              <a:rPr lang="it-IT" sz="2800" dirty="0" err="1" smtClean="0"/>
              <a:t>Procedures</a:t>
            </a:r>
            <a:r>
              <a:rPr lang="it-IT" sz="2800" dirty="0" smtClean="0"/>
              <a:t> and </a:t>
            </a:r>
            <a:r>
              <a:rPr lang="it-IT" sz="2800" dirty="0" err="1" smtClean="0"/>
              <a:t>structures</a:t>
            </a:r>
            <a:r>
              <a:rPr lang="it-IT" sz="2800" dirty="0" smtClean="0"/>
              <a:t> are in </a:t>
            </a:r>
            <a:r>
              <a:rPr lang="it-IT" sz="2800" dirty="0" err="1" smtClean="0"/>
              <a:t>place</a:t>
            </a:r>
            <a:r>
              <a:rPr lang="it-IT" sz="2800" dirty="0" smtClean="0"/>
              <a:t>  </a:t>
            </a:r>
            <a:r>
              <a:rPr lang="it-IT" sz="2800" dirty="0" err="1" smtClean="0"/>
              <a:t>as</a:t>
            </a:r>
            <a:r>
              <a:rPr lang="it-IT" sz="2800" dirty="0" smtClean="0"/>
              <a:t> to </a:t>
            </a:r>
            <a:r>
              <a:rPr lang="it-IT" sz="2800" dirty="0" err="1" smtClean="0"/>
              <a:t>minimize</a:t>
            </a:r>
            <a:r>
              <a:rPr lang="it-IT" sz="2800" dirty="0" smtClean="0"/>
              <a:t>, or </a:t>
            </a:r>
            <a:r>
              <a:rPr lang="it-IT" sz="2800" dirty="0" err="1" smtClean="0"/>
              <a:t>avoid</a:t>
            </a:r>
            <a:r>
              <a:rPr lang="it-IT" sz="2800" dirty="0" smtClean="0"/>
              <a:t> </a:t>
            </a:r>
            <a:r>
              <a:rPr lang="it-IT" sz="2800" dirty="0" err="1" smtClean="0"/>
              <a:t>completely</a:t>
            </a:r>
            <a:r>
              <a:rPr lang="it-IT" sz="2800" dirty="0" smtClean="0"/>
              <a:t> </a:t>
            </a:r>
            <a:r>
              <a:rPr lang="it-IT" sz="2800" dirty="0" err="1" smtClean="0"/>
              <a:t>conflicts</a:t>
            </a:r>
            <a:r>
              <a:rPr lang="it-IT" sz="2800" dirty="0" smtClean="0"/>
              <a:t> of </a:t>
            </a:r>
            <a:r>
              <a:rPr lang="it-IT" sz="2800" dirty="0" err="1" smtClean="0"/>
              <a:t>interest</a:t>
            </a:r>
            <a:endParaRPr lang="it-IT" sz="2800" dirty="0" smtClean="0"/>
          </a:p>
          <a:p>
            <a:pPr marL="457200" indent="-457200">
              <a:buFont typeface="Arial" panose="020B0604020202020204" pitchFamily="34" charset="0"/>
              <a:buChar char="•"/>
            </a:pPr>
            <a:r>
              <a:rPr lang="it-IT" sz="2800" dirty="0" err="1" smtClean="0"/>
              <a:t>Independent</a:t>
            </a:r>
            <a:r>
              <a:rPr lang="it-IT" sz="2800" dirty="0" smtClean="0"/>
              <a:t> Directors and </a:t>
            </a:r>
            <a:r>
              <a:rPr lang="it-IT" sz="2800" dirty="0" err="1" smtClean="0"/>
              <a:t>Advisers</a:t>
            </a:r>
            <a:r>
              <a:rPr lang="it-IT" sz="2800" dirty="0" smtClean="0"/>
              <a:t>, i.e. free from </a:t>
            </a:r>
            <a:r>
              <a:rPr lang="it-IT" sz="2800" dirty="0" err="1" smtClean="0"/>
              <a:t>others</a:t>
            </a:r>
            <a:r>
              <a:rPr lang="it-IT" sz="2800" dirty="0" smtClean="0"/>
              <a:t>’ </a:t>
            </a:r>
            <a:r>
              <a:rPr lang="it-IT" sz="2800" dirty="0" err="1" smtClean="0"/>
              <a:t>influence</a:t>
            </a:r>
            <a:endParaRPr lang="it-IT" sz="2800" dirty="0" smtClean="0"/>
          </a:p>
        </p:txBody>
      </p:sp>
    </p:spTree>
    <p:extLst>
      <p:ext uri="{BB962C8B-B14F-4D97-AF65-F5344CB8AC3E}">
        <p14:creationId xmlns:p14="http://schemas.microsoft.com/office/powerpoint/2010/main" val="12535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normAutofit fontScale="90000"/>
          </a:bodyPr>
          <a:lstStyle/>
          <a:p>
            <a:r>
              <a:rPr lang="it-IT" b="1" dirty="0" smtClean="0">
                <a:solidFill>
                  <a:srgbClr val="FF0000"/>
                </a:solidFill>
              </a:rPr>
              <a:t>THE COMPANY, STAKEHOLDERS, AND THE FINANCIAL REPORTS</a:t>
            </a:r>
            <a:endParaRPr lang="it-IT" b="1" dirty="0">
              <a:solidFill>
                <a:srgbClr val="FF0000"/>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5"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smtClean="0"/>
              <a:t>AA 2016/2017</a:t>
            </a:r>
            <a:endParaRPr lang="it-IT" dirty="0"/>
          </a:p>
        </p:txBody>
      </p:sp>
    </p:spTree>
    <p:extLst>
      <p:ext uri="{BB962C8B-B14F-4D97-AF65-F5344CB8AC3E}">
        <p14:creationId xmlns:p14="http://schemas.microsoft.com/office/powerpoint/2010/main" val="42907957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32</a:t>
            </a:fld>
            <a:endParaRPr lang="it-IT"/>
          </a:p>
        </p:txBody>
      </p:sp>
      <p:sp>
        <p:nvSpPr>
          <p:cNvPr id="11" name="Titolo 1"/>
          <p:cNvSpPr>
            <a:spLocks noGrp="1"/>
          </p:cNvSpPr>
          <p:nvPr>
            <p:ph type="title"/>
          </p:nvPr>
        </p:nvSpPr>
        <p:spPr>
          <a:xfrm>
            <a:off x="155812" y="351477"/>
            <a:ext cx="10515600" cy="1325563"/>
          </a:xfrm>
        </p:spPr>
        <p:txBody>
          <a:bodyPr/>
          <a:lstStyle/>
          <a:p>
            <a:r>
              <a:rPr lang="it-IT" b="1" dirty="0" smtClean="0">
                <a:solidFill>
                  <a:srgbClr val="FF0000"/>
                </a:solidFill>
              </a:rPr>
              <a:t>The company and </a:t>
            </a:r>
            <a:r>
              <a:rPr lang="it-IT" b="1" dirty="0" err="1" smtClean="0">
                <a:solidFill>
                  <a:srgbClr val="FF0000"/>
                </a:solidFill>
              </a:rPr>
              <a:t>its</a:t>
            </a:r>
            <a:r>
              <a:rPr lang="it-IT" b="1" dirty="0" smtClean="0">
                <a:solidFill>
                  <a:srgbClr val="FF0000"/>
                </a:solidFill>
              </a:rPr>
              <a:t> </a:t>
            </a:r>
            <a:r>
              <a:rPr lang="it-IT" b="1" dirty="0" err="1" smtClean="0">
                <a:solidFill>
                  <a:srgbClr val="FF0000"/>
                </a:solidFill>
              </a:rPr>
              <a:t>stakeholders</a:t>
            </a:r>
            <a:endParaRPr lang="it-IT" b="1" dirty="0">
              <a:solidFill>
                <a:srgbClr val="FF0000"/>
              </a:solidFill>
            </a:endParaRPr>
          </a:p>
        </p:txBody>
      </p:sp>
      <p:sp>
        <p:nvSpPr>
          <p:cNvPr id="2" name="Ovale 1"/>
          <p:cNvSpPr/>
          <p:nvPr/>
        </p:nvSpPr>
        <p:spPr>
          <a:xfrm>
            <a:off x="3875964" y="3057099"/>
            <a:ext cx="2893326" cy="1746913"/>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smtClean="0"/>
              <a:t>MANAGEMENT</a:t>
            </a:r>
          </a:p>
          <a:p>
            <a:pPr algn="ctr"/>
            <a:endParaRPr lang="it-IT" dirty="0"/>
          </a:p>
          <a:p>
            <a:pPr algn="ctr"/>
            <a:r>
              <a:rPr lang="it-IT" dirty="0" smtClean="0"/>
              <a:t>EMPLOYEES</a:t>
            </a:r>
            <a:endParaRPr lang="it-IT" dirty="0"/>
          </a:p>
        </p:txBody>
      </p:sp>
      <p:sp>
        <p:nvSpPr>
          <p:cNvPr id="6" name="Ovale 5"/>
          <p:cNvSpPr/>
          <p:nvPr/>
        </p:nvSpPr>
        <p:spPr>
          <a:xfrm>
            <a:off x="2295098" y="1784350"/>
            <a:ext cx="6237027" cy="45992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2797791" y="2388596"/>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BANK</a:t>
            </a:r>
            <a:endParaRPr lang="it-IT" dirty="0">
              <a:solidFill>
                <a:schemeClr val="tx1"/>
              </a:solidFill>
            </a:endParaRPr>
          </a:p>
        </p:txBody>
      </p:sp>
      <p:sp>
        <p:nvSpPr>
          <p:cNvPr id="10" name="Rettangolo 9"/>
          <p:cNvSpPr/>
          <p:nvPr/>
        </p:nvSpPr>
        <p:spPr>
          <a:xfrm>
            <a:off x="6736308" y="3790571"/>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LOCAL COMMUNITIES</a:t>
            </a:r>
            <a:endParaRPr lang="it-IT" dirty="0">
              <a:solidFill>
                <a:schemeClr val="tx1"/>
              </a:solidFill>
            </a:endParaRPr>
          </a:p>
        </p:txBody>
      </p:sp>
      <p:sp>
        <p:nvSpPr>
          <p:cNvPr id="13" name="Rettangolo 12"/>
          <p:cNvSpPr/>
          <p:nvPr/>
        </p:nvSpPr>
        <p:spPr>
          <a:xfrm>
            <a:off x="6207457" y="2458587"/>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SUPPLIERS</a:t>
            </a:r>
            <a:endParaRPr lang="it-IT" dirty="0">
              <a:solidFill>
                <a:schemeClr val="tx1"/>
              </a:solidFill>
            </a:endParaRPr>
          </a:p>
        </p:txBody>
      </p:sp>
      <p:sp>
        <p:nvSpPr>
          <p:cNvPr id="14" name="Rettangolo 13"/>
          <p:cNvSpPr/>
          <p:nvPr/>
        </p:nvSpPr>
        <p:spPr>
          <a:xfrm>
            <a:off x="5413611" y="5146959"/>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PUBLIC INSTITUTIONS</a:t>
            </a:r>
            <a:endParaRPr lang="it-IT" dirty="0">
              <a:solidFill>
                <a:schemeClr val="tx1"/>
              </a:solidFill>
            </a:endParaRPr>
          </a:p>
        </p:txBody>
      </p:sp>
      <p:sp>
        <p:nvSpPr>
          <p:cNvPr id="15" name="Rettangolo 14"/>
          <p:cNvSpPr/>
          <p:nvPr/>
        </p:nvSpPr>
        <p:spPr>
          <a:xfrm>
            <a:off x="3109413" y="4902745"/>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CUSTOMERS</a:t>
            </a:r>
            <a:endParaRPr lang="it-IT" dirty="0">
              <a:solidFill>
                <a:schemeClr val="tx1"/>
              </a:solidFill>
            </a:endParaRPr>
          </a:p>
        </p:txBody>
      </p:sp>
      <p:sp>
        <p:nvSpPr>
          <p:cNvPr id="8" name="Fumetto 4 7"/>
          <p:cNvSpPr/>
          <p:nvPr/>
        </p:nvSpPr>
        <p:spPr>
          <a:xfrm>
            <a:off x="8532125" y="2709319"/>
            <a:ext cx="3027529" cy="1357714"/>
          </a:xfrm>
          <a:prstGeom prst="cloudCallout">
            <a:avLst>
              <a:gd name="adj1" fmla="val -51751"/>
              <a:gd name="adj2" fmla="val 6478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err="1" smtClean="0"/>
              <a:t>Is</a:t>
            </a:r>
            <a:r>
              <a:rPr lang="it-IT" dirty="0" smtClean="0"/>
              <a:t> the company </a:t>
            </a:r>
            <a:r>
              <a:rPr lang="it-IT" dirty="0" err="1" smtClean="0"/>
              <a:t>able</a:t>
            </a:r>
            <a:r>
              <a:rPr lang="it-IT" dirty="0" smtClean="0"/>
              <a:t> to </a:t>
            </a:r>
            <a:r>
              <a:rPr lang="it-IT" dirty="0" err="1" smtClean="0"/>
              <a:t>favor</a:t>
            </a:r>
            <a:r>
              <a:rPr lang="it-IT" dirty="0" smtClean="0"/>
              <a:t> </a:t>
            </a:r>
            <a:r>
              <a:rPr lang="it-IT" dirty="0" err="1" smtClean="0"/>
              <a:t>local</a:t>
            </a:r>
            <a:r>
              <a:rPr lang="it-IT" dirty="0" smtClean="0"/>
              <a:t> </a:t>
            </a:r>
            <a:r>
              <a:rPr lang="it-IT" dirty="0" err="1" smtClean="0"/>
              <a:t>development</a:t>
            </a:r>
            <a:r>
              <a:rPr lang="it-IT" dirty="0" smtClean="0"/>
              <a:t>?</a:t>
            </a:r>
            <a:endParaRPr lang="it-IT" dirty="0"/>
          </a:p>
        </p:txBody>
      </p:sp>
      <p:sp>
        <p:nvSpPr>
          <p:cNvPr id="16" name="Fumetto 4 15"/>
          <p:cNvSpPr/>
          <p:nvPr/>
        </p:nvSpPr>
        <p:spPr>
          <a:xfrm>
            <a:off x="7650708" y="1085757"/>
            <a:ext cx="2825087" cy="1194225"/>
          </a:xfrm>
          <a:prstGeom prst="cloudCallout">
            <a:avLst>
              <a:gd name="adj1" fmla="val -51751"/>
              <a:gd name="adj2" fmla="val 6478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smtClean="0"/>
              <a:t>Will the company </a:t>
            </a:r>
            <a:r>
              <a:rPr lang="it-IT" dirty="0" err="1" smtClean="0"/>
              <a:t>pay</a:t>
            </a:r>
            <a:r>
              <a:rPr lang="it-IT" dirty="0" smtClean="0"/>
              <a:t> for </a:t>
            </a:r>
            <a:r>
              <a:rPr lang="it-IT" dirty="0" err="1" smtClean="0"/>
              <a:t>raw</a:t>
            </a:r>
            <a:r>
              <a:rPr lang="it-IT" dirty="0" smtClean="0"/>
              <a:t> </a:t>
            </a:r>
            <a:r>
              <a:rPr lang="it-IT" dirty="0" err="1" smtClean="0"/>
              <a:t>materials</a:t>
            </a:r>
            <a:r>
              <a:rPr lang="it-IT" dirty="0" smtClean="0"/>
              <a:t>?</a:t>
            </a:r>
            <a:endParaRPr lang="it-IT" dirty="0"/>
          </a:p>
        </p:txBody>
      </p:sp>
      <p:sp>
        <p:nvSpPr>
          <p:cNvPr id="17" name="Fumetto 4 16"/>
          <p:cNvSpPr/>
          <p:nvPr/>
        </p:nvSpPr>
        <p:spPr>
          <a:xfrm>
            <a:off x="653391" y="1280271"/>
            <a:ext cx="2825087" cy="1194225"/>
          </a:xfrm>
          <a:prstGeom prst="cloudCallout">
            <a:avLst>
              <a:gd name="adj1" fmla="val 44384"/>
              <a:gd name="adj2" fmla="val 6364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smtClean="0"/>
              <a:t>Can </a:t>
            </a:r>
            <a:r>
              <a:rPr lang="it-IT" dirty="0" err="1" smtClean="0"/>
              <a:t>we</a:t>
            </a:r>
            <a:r>
              <a:rPr lang="it-IT" dirty="0" smtClean="0"/>
              <a:t> </a:t>
            </a:r>
            <a:r>
              <a:rPr lang="it-IT" dirty="0" err="1" smtClean="0"/>
              <a:t>grant</a:t>
            </a:r>
            <a:r>
              <a:rPr lang="it-IT" dirty="0" smtClean="0"/>
              <a:t> a </a:t>
            </a:r>
            <a:r>
              <a:rPr lang="it-IT" dirty="0" err="1" smtClean="0"/>
              <a:t>loan</a:t>
            </a:r>
            <a:r>
              <a:rPr lang="it-IT" dirty="0" smtClean="0"/>
              <a:t> to the company?</a:t>
            </a:r>
            <a:endParaRPr lang="it-IT" dirty="0"/>
          </a:p>
        </p:txBody>
      </p:sp>
      <p:sp>
        <p:nvSpPr>
          <p:cNvPr id="18" name="Fumetto 4 17"/>
          <p:cNvSpPr/>
          <p:nvPr/>
        </p:nvSpPr>
        <p:spPr>
          <a:xfrm>
            <a:off x="519188" y="5136700"/>
            <a:ext cx="2825087" cy="1194225"/>
          </a:xfrm>
          <a:prstGeom prst="cloudCallout">
            <a:avLst>
              <a:gd name="adj1" fmla="val 76268"/>
              <a:gd name="adj2" fmla="val -3349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err="1" smtClean="0"/>
              <a:t>Am</a:t>
            </a:r>
            <a:r>
              <a:rPr lang="it-IT" dirty="0" smtClean="0"/>
              <a:t> I </a:t>
            </a:r>
            <a:r>
              <a:rPr lang="it-IT" dirty="0" err="1" smtClean="0"/>
              <a:t>satisfied</a:t>
            </a:r>
            <a:r>
              <a:rPr lang="it-IT" dirty="0" smtClean="0"/>
              <a:t> by the </a:t>
            </a:r>
            <a:r>
              <a:rPr lang="it-IT" dirty="0" err="1" smtClean="0"/>
              <a:t>goods</a:t>
            </a:r>
            <a:r>
              <a:rPr lang="it-IT" dirty="0" smtClean="0"/>
              <a:t> of the company?</a:t>
            </a:r>
            <a:endParaRPr lang="it-IT" dirty="0"/>
          </a:p>
        </p:txBody>
      </p:sp>
      <p:sp>
        <p:nvSpPr>
          <p:cNvPr id="19" name="Fumetto 4 18"/>
          <p:cNvSpPr/>
          <p:nvPr/>
        </p:nvSpPr>
        <p:spPr>
          <a:xfrm>
            <a:off x="7448266" y="4940774"/>
            <a:ext cx="3027529" cy="1357714"/>
          </a:xfrm>
          <a:prstGeom prst="cloudCallout">
            <a:avLst>
              <a:gd name="adj1" fmla="val -69332"/>
              <a:gd name="adj2" fmla="val -2467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smtClean="0"/>
              <a:t>Will the company </a:t>
            </a:r>
            <a:r>
              <a:rPr lang="it-IT" dirty="0" err="1" smtClean="0"/>
              <a:t>pay</a:t>
            </a:r>
            <a:r>
              <a:rPr lang="it-IT" dirty="0" smtClean="0"/>
              <a:t> </a:t>
            </a:r>
            <a:r>
              <a:rPr lang="it-IT" dirty="0" err="1" smtClean="0"/>
              <a:t>taxes</a:t>
            </a:r>
            <a:r>
              <a:rPr lang="it-IT" dirty="0" smtClean="0"/>
              <a:t>?</a:t>
            </a:r>
            <a:endParaRPr lang="it-IT" dirty="0"/>
          </a:p>
        </p:txBody>
      </p:sp>
      <p:sp>
        <p:nvSpPr>
          <p:cNvPr id="20" name="Fumetto 4 19"/>
          <p:cNvSpPr/>
          <p:nvPr/>
        </p:nvSpPr>
        <p:spPr>
          <a:xfrm>
            <a:off x="169459" y="3333442"/>
            <a:ext cx="2825087" cy="1194225"/>
          </a:xfrm>
          <a:prstGeom prst="cloudCallout">
            <a:avLst>
              <a:gd name="adj1" fmla="val 100906"/>
              <a:gd name="adj2" fmla="val 65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smtClean="0"/>
              <a:t>Will I </a:t>
            </a:r>
            <a:r>
              <a:rPr lang="it-IT" dirty="0" err="1" smtClean="0"/>
              <a:t>receive</a:t>
            </a:r>
            <a:r>
              <a:rPr lang="it-IT" dirty="0" smtClean="0"/>
              <a:t> </a:t>
            </a:r>
            <a:r>
              <a:rPr lang="it-IT" dirty="0" err="1" smtClean="0"/>
              <a:t>my</a:t>
            </a:r>
            <a:r>
              <a:rPr lang="it-IT" dirty="0" smtClean="0"/>
              <a:t> </a:t>
            </a:r>
            <a:r>
              <a:rPr lang="it-IT" dirty="0" err="1" smtClean="0"/>
              <a:t>salary</a:t>
            </a:r>
            <a:r>
              <a:rPr lang="it-IT" dirty="0" smtClean="0"/>
              <a:t>?</a:t>
            </a:r>
            <a:endParaRPr lang="it-IT" dirty="0"/>
          </a:p>
        </p:txBody>
      </p:sp>
    </p:spTree>
    <p:extLst>
      <p:ext uri="{BB962C8B-B14F-4D97-AF65-F5344CB8AC3E}">
        <p14:creationId xmlns:p14="http://schemas.microsoft.com/office/powerpoint/2010/main" val="239437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10" grpId="0"/>
      <p:bldP spid="13" grpId="0"/>
      <p:bldP spid="14" grpId="0"/>
      <p:bldP spid="15" grpId="0"/>
      <p:bldP spid="8" grpId="0" animBg="1"/>
      <p:bldP spid="16" grpId="0" animBg="1"/>
      <p:bldP spid="17" grpId="0" animBg="1"/>
      <p:bldP spid="18" grpId="0" animBg="1"/>
      <p:bldP spid="19" grpId="0" animBg="1"/>
      <p:bldP spid="2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33</a:t>
            </a:fld>
            <a:endParaRPr lang="it-IT"/>
          </a:p>
        </p:txBody>
      </p:sp>
      <p:sp>
        <p:nvSpPr>
          <p:cNvPr id="22" name="Segnaposto contenuto 2"/>
          <p:cNvSpPr>
            <a:spLocks noGrp="1"/>
          </p:cNvSpPr>
          <p:nvPr>
            <p:ph idx="1"/>
          </p:nvPr>
        </p:nvSpPr>
        <p:spPr>
          <a:xfrm>
            <a:off x="832513" y="1631747"/>
            <a:ext cx="10890914" cy="5089727"/>
          </a:xfrm>
        </p:spPr>
        <p:txBody>
          <a:bodyPr>
            <a:normAutofit/>
          </a:bodyPr>
          <a:lstStyle/>
          <a:p>
            <a:r>
              <a:rPr lang="en-US" dirty="0" smtClean="0"/>
              <a:t>All the stakeholders have the necessity to know if the company has the ability to satisfy their needs</a:t>
            </a:r>
          </a:p>
          <a:p>
            <a:pPr marL="0" indent="0">
              <a:buNone/>
            </a:pPr>
            <a:endParaRPr lang="en-US" dirty="0" smtClean="0"/>
          </a:p>
          <a:p>
            <a:r>
              <a:rPr lang="en-US" dirty="0" smtClean="0"/>
              <a:t>The ability of satisfying the stakeholders’ needs depends on the generation of resources that has to be bigger than those absorbed</a:t>
            </a:r>
          </a:p>
          <a:p>
            <a:endParaRPr lang="en-US" dirty="0"/>
          </a:p>
          <a:p>
            <a:r>
              <a:rPr lang="en-US" dirty="0" smtClean="0"/>
              <a:t>To know if there is this kind of ability, stakeholders must have economical information and data of the company.</a:t>
            </a:r>
          </a:p>
          <a:p>
            <a:pPr marL="0" indent="0" algn="ctr">
              <a:buNone/>
            </a:pPr>
            <a:r>
              <a:rPr lang="en-US" b="1" dirty="0" smtClean="0"/>
              <a:t>The question is: is it an healthy company?</a:t>
            </a:r>
          </a:p>
          <a:p>
            <a:endParaRPr lang="en-US" dirty="0"/>
          </a:p>
        </p:txBody>
      </p:sp>
      <p:sp>
        <p:nvSpPr>
          <p:cNvPr id="7" name="Titolo 1"/>
          <p:cNvSpPr>
            <a:spLocks noGrp="1"/>
          </p:cNvSpPr>
          <p:nvPr>
            <p:ph type="title"/>
          </p:nvPr>
        </p:nvSpPr>
        <p:spPr>
          <a:xfrm>
            <a:off x="155812" y="351477"/>
            <a:ext cx="10515600" cy="1325563"/>
          </a:xfrm>
        </p:spPr>
        <p:txBody>
          <a:bodyPr/>
          <a:lstStyle/>
          <a:p>
            <a:r>
              <a:rPr lang="it-IT" b="1" dirty="0" err="1" smtClean="0">
                <a:solidFill>
                  <a:srgbClr val="FF0000"/>
                </a:solidFill>
              </a:rPr>
              <a:t>Stakeholders</a:t>
            </a:r>
            <a:r>
              <a:rPr lang="it-IT" b="1" dirty="0" smtClean="0">
                <a:solidFill>
                  <a:srgbClr val="FF0000"/>
                </a:solidFill>
              </a:rPr>
              <a:t> and </a:t>
            </a:r>
            <a:r>
              <a:rPr lang="it-IT" b="1" dirty="0" err="1" smtClean="0">
                <a:solidFill>
                  <a:srgbClr val="FF0000"/>
                </a:solidFill>
              </a:rPr>
              <a:t>company’s</a:t>
            </a:r>
            <a:r>
              <a:rPr lang="it-IT" b="1" dirty="0" smtClean="0">
                <a:solidFill>
                  <a:srgbClr val="FF0000"/>
                </a:solidFill>
              </a:rPr>
              <a:t> report (1/2)</a:t>
            </a:r>
            <a:endParaRPr lang="it-IT" b="1" dirty="0">
              <a:solidFill>
                <a:srgbClr val="FF0000"/>
              </a:solidFill>
            </a:endParaRPr>
          </a:p>
        </p:txBody>
      </p:sp>
    </p:spTree>
    <p:extLst>
      <p:ext uri="{BB962C8B-B14F-4D97-AF65-F5344CB8AC3E}">
        <p14:creationId xmlns:p14="http://schemas.microsoft.com/office/powerpoint/2010/main" val="33209189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34</a:t>
            </a:fld>
            <a:endParaRPr lang="it-IT"/>
          </a:p>
        </p:txBody>
      </p:sp>
      <p:sp>
        <p:nvSpPr>
          <p:cNvPr id="22" name="Segnaposto contenuto 2"/>
          <p:cNvSpPr>
            <a:spLocks noGrp="1"/>
          </p:cNvSpPr>
          <p:nvPr>
            <p:ph idx="1"/>
          </p:nvPr>
        </p:nvSpPr>
        <p:spPr>
          <a:xfrm>
            <a:off x="832513" y="1631747"/>
            <a:ext cx="10890914" cy="5089727"/>
          </a:xfrm>
        </p:spPr>
        <p:txBody>
          <a:bodyPr>
            <a:normAutofit/>
          </a:bodyPr>
          <a:lstStyle/>
          <a:p>
            <a:r>
              <a:rPr lang="en-US" dirty="0" smtClean="0"/>
              <a:t>Asymmetric information between managers and stakeholders</a:t>
            </a:r>
          </a:p>
          <a:p>
            <a:r>
              <a:rPr lang="en-US" dirty="0" smtClean="0"/>
              <a:t>The company has to reduce this gap through an effective communication</a:t>
            </a:r>
          </a:p>
          <a:p>
            <a:r>
              <a:rPr lang="en-US" dirty="0" smtClean="0"/>
              <a:t>Among the different communication channels (e.g. websites, articles in press, social and environmental reports, …), the traditional and the more effective tool is the </a:t>
            </a:r>
            <a:r>
              <a:rPr lang="en-US" b="1" dirty="0" smtClean="0"/>
              <a:t>Annual Financial Report</a:t>
            </a:r>
          </a:p>
          <a:p>
            <a:r>
              <a:rPr lang="en-US" dirty="0" smtClean="0"/>
              <a:t>By reading the Annual Financial Report, you know if the company is able to satisfy all its stakeholders</a:t>
            </a:r>
            <a:endParaRPr lang="en-US" dirty="0"/>
          </a:p>
        </p:txBody>
      </p:sp>
      <p:sp>
        <p:nvSpPr>
          <p:cNvPr id="7" name="Titolo 1"/>
          <p:cNvSpPr>
            <a:spLocks noGrp="1"/>
          </p:cNvSpPr>
          <p:nvPr>
            <p:ph type="title"/>
          </p:nvPr>
        </p:nvSpPr>
        <p:spPr>
          <a:xfrm>
            <a:off x="155812" y="351477"/>
            <a:ext cx="10515600" cy="1325563"/>
          </a:xfrm>
        </p:spPr>
        <p:txBody>
          <a:bodyPr/>
          <a:lstStyle/>
          <a:p>
            <a:r>
              <a:rPr lang="it-IT" b="1" dirty="0" err="1" smtClean="0">
                <a:solidFill>
                  <a:srgbClr val="FF0000"/>
                </a:solidFill>
              </a:rPr>
              <a:t>Stakeholders</a:t>
            </a:r>
            <a:r>
              <a:rPr lang="it-IT" b="1" dirty="0" smtClean="0">
                <a:solidFill>
                  <a:srgbClr val="FF0000"/>
                </a:solidFill>
              </a:rPr>
              <a:t> and </a:t>
            </a:r>
            <a:r>
              <a:rPr lang="it-IT" b="1" dirty="0" err="1" smtClean="0">
                <a:solidFill>
                  <a:srgbClr val="FF0000"/>
                </a:solidFill>
              </a:rPr>
              <a:t>company’s</a:t>
            </a:r>
            <a:r>
              <a:rPr lang="it-IT" b="1" dirty="0" smtClean="0">
                <a:solidFill>
                  <a:srgbClr val="FF0000"/>
                </a:solidFill>
              </a:rPr>
              <a:t> report (2/2)</a:t>
            </a:r>
            <a:endParaRPr lang="it-IT" b="1" dirty="0">
              <a:solidFill>
                <a:srgbClr val="FF0000"/>
              </a:solidFill>
            </a:endParaRPr>
          </a:p>
        </p:txBody>
      </p:sp>
    </p:spTree>
    <p:extLst>
      <p:ext uri="{BB962C8B-B14F-4D97-AF65-F5344CB8AC3E}">
        <p14:creationId xmlns:p14="http://schemas.microsoft.com/office/powerpoint/2010/main" val="3053830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35</a:t>
            </a:fld>
            <a:endParaRPr lang="it-IT"/>
          </a:p>
        </p:txBody>
      </p:sp>
      <p:sp>
        <p:nvSpPr>
          <p:cNvPr id="7" name="Titolo 1"/>
          <p:cNvSpPr>
            <a:spLocks noGrp="1"/>
          </p:cNvSpPr>
          <p:nvPr>
            <p:ph type="title"/>
          </p:nvPr>
        </p:nvSpPr>
        <p:spPr>
          <a:xfrm>
            <a:off x="155812" y="351477"/>
            <a:ext cx="10515600" cy="1325563"/>
          </a:xfrm>
        </p:spPr>
        <p:txBody>
          <a:bodyPr/>
          <a:lstStyle/>
          <a:p>
            <a:r>
              <a:rPr lang="it-IT" b="1" dirty="0" smtClean="0">
                <a:solidFill>
                  <a:srgbClr val="FF0000"/>
                </a:solidFill>
              </a:rPr>
              <a:t>The </a:t>
            </a:r>
            <a:r>
              <a:rPr lang="it-IT" b="1" dirty="0" err="1" smtClean="0">
                <a:solidFill>
                  <a:srgbClr val="FF0000"/>
                </a:solidFill>
              </a:rPr>
              <a:t>basic</a:t>
            </a:r>
            <a:r>
              <a:rPr lang="it-IT" b="1" dirty="0" smtClean="0">
                <a:solidFill>
                  <a:srgbClr val="FF0000"/>
                </a:solidFill>
              </a:rPr>
              <a:t> idea</a:t>
            </a:r>
            <a:endParaRPr lang="it-IT" b="1" dirty="0">
              <a:solidFill>
                <a:srgbClr val="FF0000"/>
              </a:solidFill>
            </a:endParaRPr>
          </a:p>
        </p:txBody>
      </p:sp>
      <p:graphicFrame>
        <p:nvGraphicFramePr>
          <p:cNvPr id="3" name="Diagramma 2"/>
          <p:cNvGraphicFramePr/>
          <p:nvPr>
            <p:extLst>
              <p:ext uri="{D42A27DB-BD31-4B8C-83A1-F6EECF244321}">
                <p14:modId xmlns:p14="http://schemas.microsoft.com/office/powerpoint/2010/main" val="300729026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736696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36</a:t>
            </a:fld>
            <a:endParaRPr lang="it-IT"/>
          </a:p>
        </p:txBody>
      </p:sp>
      <p:sp>
        <p:nvSpPr>
          <p:cNvPr id="22" name="Segnaposto contenuto 2"/>
          <p:cNvSpPr>
            <a:spLocks noGrp="1"/>
          </p:cNvSpPr>
          <p:nvPr>
            <p:ph idx="1"/>
          </p:nvPr>
        </p:nvSpPr>
        <p:spPr>
          <a:xfrm>
            <a:off x="832513" y="1631747"/>
            <a:ext cx="10699845" cy="4724603"/>
          </a:xfrm>
        </p:spPr>
        <p:txBody>
          <a:bodyPr>
            <a:normAutofit/>
          </a:bodyPr>
          <a:lstStyle/>
          <a:p>
            <a:pPr marL="0" indent="0">
              <a:buNone/>
            </a:pPr>
            <a:r>
              <a:rPr lang="en-US" dirty="0" smtClean="0"/>
              <a:t>Financial accounting is the activity of:</a:t>
            </a:r>
          </a:p>
          <a:p>
            <a:r>
              <a:rPr lang="en-US" dirty="0" smtClean="0"/>
              <a:t>Reporting to stakeholders historical financial information</a:t>
            </a:r>
          </a:p>
          <a:p>
            <a:r>
              <a:rPr lang="en-US" dirty="0" smtClean="0"/>
              <a:t>Emphasis on financial consequences of past activities, objectivity and verifiability</a:t>
            </a:r>
          </a:p>
          <a:p>
            <a:r>
              <a:rPr lang="en-US" dirty="0" smtClean="0"/>
              <a:t>Mandatory for Annual Financial Report</a:t>
            </a:r>
            <a:endParaRPr lang="en-US" dirty="0"/>
          </a:p>
        </p:txBody>
      </p:sp>
      <p:sp>
        <p:nvSpPr>
          <p:cNvPr id="7" name="Titolo 1"/>
          <p:cNvSpPr>
            <a:spLocks noGrp="1"/>
          </p:cNvSpPr>
          <p:nvPr>
            <p:ph type="title"/>
          </p:nvPr>
        </p:nvSpPr>
        <p:spPr>
          <a:xfrm>
            <a:off x="155812" y="351477"/>
            <a:ext cx="10515600" cy="1325563"/>
          </a:xfrm>
        </p:spPr>
        <p:txBody>
          <a:bodyPr/>
          <a:lstStyle/>
          <a:p>
            <a:r>
              <a:rPr lang="it-IT" b="1" dirty="0" smtClean="0">
                <a:solidFill>
                  <a:srgbClr val="FF0000"/>
                </a:solidFill>
              </a:rPr>
              <a:t>Financial Accounting</a:t>
            </a:r>
            <a:endParaRPr lang="it-IT" b="1" dirty="0">
              <a:solidFill>
                <a:srgbClr val="FF0000"/>
              </a:solidFill>
            </a:endParaRPr>
          </a:p>
        </p:txBody>
      </p:sp>
    </p:spTree>
    <p:extLst>
      <p:ext uri="{BB962C8B-B14F-4D97-AF65-F5344CB8AC3E}">
        <p14:creationId xmlns:p14="http://schemas.microsoft.com/office/powerpoint/2010/main" val="39902336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7" name="Titolo 1"/>
          <p:cNvSpPr>
            <a:spLocks noGrp="1"/>
          </p:cNvSpPr>
          <p:nvPr>
            <p:ph type="title"/>
          </p:nvPr>
        </p:nvSpPr>
        <p:spPr/>
        <p:txBody>
          <a:bodyPr/>
          <a:lstStyle/>
          <a:p>
            <a:r>
              <a:rPr lang="it-IT" b="1" dirty="0" err="1" smtClean="0">
                <a:solidFill>
                  <a:srgbClr val="FF0000"/>
                </a:solidFill>
              </a:rPr>
              <a:t>Pros</a:t>
            </a:r>
            <a:r>
              <a:rPr lang="it-IT" b="1" dirty="0" smtClean="0">
                <a:solidFill>
                  <a:srgbClr val="FF0000"/>
                </a:solidFill>
              </a:rPr>
              <a:t> and </a:t>
            </a:r>
            <a:r>
              <a:rPr lang="it-IT" b="1" dirty="0" err="1" smtClean="0">
                <a:solidFill>
                  <a:srgbClr val="FF0000"/>
                </a:solidFill>
              </a:rPr>
              <a:t>cons</a:t>
            </a:r>
            <a:r>
              <a:rPr lang="it-IT" b="1" dirty="0" smtClean="0">
                <a:solidFill>
                  <a:srgbClr val="FF0000"/>
                </a:solidFill>
              </a:rPr>
              <a:t> of the </a:t>
            </a:r>
            <a:r>
              <a:rPr lang="it-IT" b="1" dirty="0" err="1" smtClean="0">
                <a:solidFill>
                  <a:srgbClr val="FF0000"/>
                </a:solidFill>
              </a:rPr>
              <a:t>financial</a:t>
            </a:r>
            <a:r>
              <a:rPr lang="it-IT" b="1" dirty="0" smtClean="0">
                <a:solidFill>
                  <a:srgbClr val="FF0000"/>
                </a:solidFill>
              </a:rPr>
              <a:t> report</a:t>
            </a:r>
            <a:endParaRPr lang="it-IT" b="1" dirty="0">
              <a:solidFill>
                <a:srgbClr val="FF0000"/>
              </a:solidFill>
            </a:endParaRPr>
          </a:p>
        </p:txBody>
      </p:sp>
      <p:sp>
        <p:nvSpPr>
          <p:cNvPr id="22" name="Segnaposto contenuto 2"/>
          <p:cNvSpPr>
            <a:spLocks noGrp="1"/>
          </p:cNvSpPr>
          <p:nvPr>
            <p:ph sz="half" idx="1"/>
          </p:nvPr>
        </p:nvSpPr>
        <p:spPr/>
        <p:txBody>
          <a:bodyPr>
            <a:normAutofit/>
          </a:bodyPr>
          <a:lstStyle/>
          <a:p>
            <a:pPr marL="0" indent="0">
              <a:buNone/>
            </a:pPr>
            <a:r>
              <a:rPr lang="en-US" b="1" dirty="0" smtClean="0"/>
              <a:t>PROS</a:t>
            </a:r>
          </a:p>
          <a:p>
            <a:r>
              <a:rPr lang="en-US" dirty="0" smtClean="0"/>
              <a:t>Public and mandatory document</a:t>
            </a:r>
          </a:p>
          <a:p>
            <a:r>
              <a:rPr lang="en-US" dirty="0" smtClean="0"/>
              <a:t>Available every year</a:t>
            </a:r>
          </a:p>
          <a:p>
            <a:r>
              <a:rPr lang="en-US" dirty="0" smtClean="0"/>
              <a:t>Available for every company</a:t>
            </a:r>
          </a:p>
          <a:p>
            <a:r>
              <a:rPr lang="en-US" dirty="0" smtClean="0"/>
              <a:t>Presented in a standard way</a:t>
            </a:r>
          </a:p>
          <a:p>
            <a:r>
              <a:rPr lang="en-US" dirty="0" smtClean="0"/>
              <a:t>Written according to well known rules</a:t>
            </a:r>
            <a:endParaRPr lang="en-US" dirty="0"/>
          </a:p>
        </p:txBody>
      </p:sp>
      <p:sp>
        <p:nvSpPr>
          <p:cNvPr id="2" name="Segnaposto contenuto 1"/>
          <p:cNvSpPr>
            <a:spLocks noGrp="1"/>
          </p:cNvSpPr>
          <p:nvPr>
            <p:ph sz="half" idx="2"/>
          </p:nvPr>
        </p:nvSpPr>
        <p:spPr/>
        <p:txBody>
          <a:bodyPr>
            <a:normAutofit/>
          </a:bodyPr>
          <a:lstStyle/>
          <a:p>
            <a:pPr marL="0" indent="0">
              <a:buNone/>
            </a:pPr>
            <a:r>
              <a:rPr lang="it-IT" b="1" dirty="0" smtClean="0"/>
              <a:t>CONS</a:t>
            </a:r>
          </a:p>
          <a:p>
            <a:r>
              <a:rPr lang="it-IT" dirty="0" err="1" smtClean="0"/>
              <a:t>It</a:t>
            </a:r>
            <a:r>
              <a:rPr lang="it-IT" dirty="0" smtClean="0"/>
              <a:t> </a:t>
            </a:r>
            <a:r>
              <a:rPr lang="it-IT" dirty="0" err="1" smtClean="0"/>
              <a:t>looks</a:t>
            </a:r>
            <a:r>
              <a:rPr lang="it-IT" dirty="0" smtClean="0"/>
              <a:t> back to the </a:t>
            </a:r>
            <a:r>
              <a:rPr lang="it-IT" dirty="0" err="1" smtClean="0"/>
              <a:t>past</a:t>
            </a:r>
            <a:endParaRPr lang="it-IT" dirty="0" smtClean="0"/>
          </a:p>
          <a:p>
            <a:r>
              <a:rPr lang="it-IT" dirty="0" err="1" smtClean="0"/>
              <a:t>It</a:t>
            </a:r>
            <a:r>
              <a:rPr lang="it-IT" dirty="0" smtClean="0"/>
              <a:t> </a:t>
            </a:r>
            <a:r>
              <a:rPr lang="it-IT" dirty="0" err="1" smtClean="0"/>
              <a:t>doesn’t</a:t>
            </a:r>
            <a:r>
              <a:rPr lang="it-IT" dirty="0" smtClean="0"/>
              <a:t> </a:t>
            </a:r>
            <a:r>
              <a:rPr lang="it-IT" dirty="0" err="1" smtClean="0"/>
              <a:t>tell</a:t>
            </a:r>
            <a:r>
              <a:rPr lang="it-IT" dirty="0" smtClean="0"/>
              <a:t> </a:t>
            </a:r>
            <a:r>
              <a:rPr lang="it-IT" dirty="0" err="1" smtClean="0"/>
              <a:t>us</a:t>
            </a:r>
            <a:r>
              <a:rPr lang="it-IT" dirty="0" smtClean="0"/>
              <a:t> the </a:t>
            </a:r>
            <a:r>
              <a:rPr lang="it-IT" dirty="0" err="1" smtClean="0"/>
              <a:t>entire</a:t>
            </a:r>
            <a:r>
              <a:rPr lang="it-IT" dirty="0" smtClean="0"/>
              <a:t> story</a:t>
            </a:r>
          </a:p>
          <a:p>
            <a:r>
              <a:rPr lang="it-IT" dirty="0" err="1" smtClean="0"/>
              <a:t>It</a:t>
            </a:r>
            <a:r>
              <a:rPr lang="it-IT" dirty="0" smtClean="0"/>
              <a:t> can </a:t>
            </a:r>
            <a:r>
              <a:rPr lang="it-IT" dirty="0" err="1" smtClean="0"/>
              <a:t>contain</a:t>
            </a:r>
            <a:r>
              <a:rPr lang="it-IT" dirty="0" smtClean="0"/>
              <a:t> false or </a:t>
            </a:r>
            <a:r>
              <a:rPr lang="it-IT" dirty="0" err="1" smtClean="0"/>
              <a:t>manipulatedinformation</a:t>
            </a:r>
            <a:r>
              <a:rPr lang="it-IT" dirty="0" smtClean="0"/>
              <a:t> </a:t>
            </a:r>
            <a:endParaRPr lang="it-IT" dirty="0"/>
          </a:p>
        </p:txBody>
      </p:sp>
      <p:sp>
        <p:nvSpPr>
          <p:cNvPr id="5" name="Segnaposto numero diapositiva 4"/>
          <p:cNvSpPr>
            <a:spLocks noGrp="1"/>
          </p:cNvSpPr>
          <p:nvPr>
            <p:ph type="sldNum" sz="quarter" idx="12"/>
          </p:nvPr>
        </p:nvSpPr>
        <p:spPr/>
        <p:txBody>
          <a:bodyPr/>
          <a:lstStyle/>
          <a:p>
            <a:fld id="{8751B123-ECD0-4B58-8863-A186CF5279B8}" type="slidenum">
              <a:rPr lang="it-IT" smtClean="0"/>
              <a:t>37</a:t>
            </a:fld>
            <a:endParaRPr lang="it-IT"/>
          </a:p>
        </p:txBody>
      </p:sp>
    </p:spTree>
    <p:extLst>
      <p:ext uri="{BB962C8B-B14F-4D97-AF65-F5344CB8AC3E}">
        <p14:creationId xmlns:p14="http://schemas.microsoft.com/office/powerpoint/2010/main" val="57249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38</a:t>
            </a:fld>
            <a:endParaRPr lang="it-IT"/>
          </a:p>
        </p:txBody>
      </p:sp>
      <p:sp>
        <p:nvSpPr>
          <p:cNvPr id="22" name="Segnaposto contenuto 2"/>
          <p:cNvSpPr>
            <a:spLocks noGrp="1"/>
          </p:cNvSpPr>
          <p:nvPr>
            <p:ph idx="1"/>
          </p:nvPr>
        </p:nvSpPr>
        <p:spPr>
          <a:xfrm>
            <a:off x="832513" y="1631747"/>
            <a:ext cx="10699845" cy="4724603"/>
          </a:xfrm>
        </p:spPr>
        <p:txBody>
          <a:bodyPr>
            <a:normAutofit fontScale="92500" lnSpcReduction="20000"/>
          </a:bodyPr>
          <a:lstStyle/>
          <a:p>
            <a:pPr marL="0" indent="0">
              <a:buNone/>
            </a:pPr>
            <a:r>
              <a:rPr lang="en-US" b="1" dirty="0" smtClean="0"/>
              <a:t>THE LETTER TO SHAREHOLDERS</a:t>
            </a:r>
          </a:p>
          <a:p>
            <a:r>
              <a:rPr lang="en-US" dirty="0" smtClean="0"/>
              <a:t>It gives a broad overview of the company’s business and financial performance</a:t>
            </a:r>
          </a:p>
          <a:p>
            <a:pPr marL="0" indent="0">
              <a:buNone/>
            </a:pPr>
            <a:r>
              <a:rPr lang="en-US" b="1" dirty="0" smtClean="0"/>
              <a:t>THE BUSINESS REVIEW</a:t>
            </a:r>
          </a:p>
          <a:p>
            <a:r>
              <a:rPr lang="en-US" dirty="0" smtClean="0"/>
              <a:t>It summarizes a company’s recent developments, trends and objectives</a:t>
            </a:r>
          </a:p>
          <a:p>
            <a:pPr marL="0" indent="0">
              <a:buNone/>
            </a:pPr>
            <a:r>
              <a:rPr lang="en-US" b="1" dirty="0" smtClean="0"/>
              <a:t>THE FINANCIAL REVIEW</a:t>
            </a:r>
          </a:p>
          <a:p>
            <a:r>
              <a:rPr lang="en-US" dirty="0" smtClean="0"/>
              <a:t>It presents a company’s business performance in monetary term</a:t>
            </a:r>
          </a:p>
          <a:p>
            <a:r>
              <a:rPr lang="en-US" dirty="0" smtClean="0"/>
              <a:t>It is composed by:</a:t>
            </a:r>
          </a:p>
          <a:p>
            <a:pPr lvl="1">
              <a:buFont typeface="Courier New" panose="02070309020205020404" pitchFamily="49" charset="0"/>
              <a:buChar char="o"/>
            </a:pPr>
            <a:r>
              <a:rPr lang="en-US" sz="2800" dirty="0" smtClean="0"/>
              <a:t>Management’s discussion and analysis</a:t>
            </a:r>
          </a:p>
          <a:p>
            <a:pPr lvl="1">
              <a:buFont typeface="Courier New" panose="02070309020205020404" pitchFamily="49" charset="0"/>
              <a:buChar char="o"/>
            </a:pPr>
            <a:r>
              <a:rPr lang="en-US" sz="2800" dirty="0" smtClean="0"/>
              <a:t>Financial statement:</a:t>
            </a:r>
          </a:p>
          <a:p>
            <a:pPr lvl="2">
              <a:buFont typeface="Wingdings" panose="05000000000000000000" pitchFamily="2" charset="2"/>
              <a:buChar char="ü"/>
            </a:pPr>
            <a:r>
              <a:rPr lang="en-US" dirty="0" smtClean="0"/>
              <a:t>Balance sheet</a:t>
            </a:r>
          </a:p>
          <a:p>
            <a:pPr lvl="2">
              <a:buFont typeface="Wingdings" panose="05000000000000000000" pitchFamily="2" charset="2"/>
              <a:buChar char="ü"/>
            </a:pPr>
            <a:r>
              <a:rPr lang="en-US" dirty="0" smtClean="0"/>
              <a:t>Income statement</a:t>
            </a:r>
          </a:p>
          <a:p>
            <a:pPr lvl="2">
              <a:buFont typeface="Wingdings" panose="05000000000000000000" pitchFamily="2" charset="2"/>
              <a:buChar char="ü"/>
            </a:pPr>
            <a:r>
              <a:rPr lang="en-US" dirty="0" smtClean="0"/>
              <a:t>Cash flow statement</a:t>
            </a:r>
            <a:endParaRPr lang="en-US" dirty="0"/>
          </a:p>
        </p:txBody>
      </p:sp>
      <p:sp>
        <p:nvSpPr>
          <p:cNvPr id="7" name="Titolo 1"/>
          <p:cNvSpPr>
            <a:spLocks noGrp="1"/>
          </p:cNvSpPr>
          <p:nvPr>
            <p:ph type="title"/>
          </p:nvPr>
        </p:nvSpPr>
        <p:spPr>
          <a:xfrm>
            <a:off x="155812" y="351477"/>
            <a:ext cx="10515600" cy="1325563"/>
          </a:xfrm>
        </p:spPr>
        <p:txBody>
          <a:bodyPr/>
          <a:lstStyle/>
          <a:p>
            <a:r>
              <a:rPr lang="it-IT" b="1" dirty="0" smtClean="0">
                <a:solidFill>
                  <a:srgbClr val="FF0000"/>
                </a:solidFill>
              </a:rPr>
              <a:t>The </a:t>
            </a:r>
            <a:r>
              <a:rPr lang="it-IT" b="1" dirty="0" err="1" smtClean="0">
                <a:solidFill>
                  <a:srgbClr val="FF0000"/>
                </a:solidFill>
              </a:rPr>
              <a:t>componenets</a:t>
            </a:r>
            <a:r>
              <a:rPr lang="it-IT" b="1" dirty="0" smtClean="0">
                <a:solidFill>
                  <a:srgbClr val="FF0000"/>
                </a:solidFill>
              </a:rPr>
              <a:t> of the </a:t>
            </a:r>
            <a:r>
              <a:rPr lang="it-IT" b="1" dirty="0" err="1" smtClean="0">
                <a:solidFill>
                  <a:srgbClr val="FF0000"/>
                </a:solidFill>
              </a:rPr>
              <a:t>financial</a:t>
            </a:r>
            <a:r>
              <a:rPr lang="it-IT" b="1" dirty="0" smtClean="0">
                <a:solidFill>
                  <a:srgbClr val="FF0000"/>
                </a:solidFill>
              </a:rPr>
              <a:t> report</a:t>
            </a:r>
            <a:endParaRPr lang="it-IT" b="1" dirty="0">
              <a:solidFill>
                <a:srgbClr val="FF0000"/>
              </a:solidFill>
            </a:endParaRPr>
          </a:p>
        </p:txBody>
      </p:sp>
    </p:spTree>
    <p:extLst>
      <p:ext uri="{BB962C8B-B14F-4D97-AF65-F5344CB8AC3E}">
        <p14:creationId xmlns:p14="http://schemas.microsoft.com/office/powerpoint/2010/main" val="1751754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39</a:t>
            </a:fld>
            <a:endParaRPr lang="it-IT"/>
          </a:p>
        </p:txBody>
      </p:sp>
      <p:sp>
        <p:nvSpPr>
          <p:cNvPr id="22" name="Segnaposto contenuto 2"/>
          <p:cNvSpPr>
            <a:spLocks noGrp="1"/>
          </p:cNvSpPr>
          <p:nvPr>
            <p:ph idx="1"/>
          </p:nvPr>
        </p:nvSpPr>
        <p:spPr>
          <a:xfrm>
            <a:off x="832513" y="1631747"/>
            <a:ext cx="10699845" cy="4724603"/>
          </a:xfrm>
        </p:spPr>
        <p:txBody>
          <a:bodyPr>
            <a:normAutofit/>
          </a:bodyPr>
          <a:lstStyle/>
          <a:p>
            <a:r>
              <a:rPr lang="en-US" dirty="0" smtClean="0"/>
              <a:t>It provides a financial picture of the company in a specific moment of time (t)</a:t>
            </a:r>
          </a:p>
          <a:p>
            <a:r>
              <a:rPr lang="en-US" dirty="0" smtClean="0"/>
              <a:t>It is composed by two opposite parts</a:t>
            </a:r>
          </a:p>
          <a:p>
            <a:endParaRPr lang="en-US" dirty="0"/>
          </a:p>
          <a:p>
            <a:endParaRPr lang="en-US" dirty="0" smtClean="0"/>
          </a:p>
          <a:p>
            <a:endParaRPr lang="en-US" dirty="0"/>
          </a:p>
          <a:p>
            <a:endParaRPr lang="en-US" dirty="0" smtClean="0"/>
          </a:p>
          <a:p>
            <a:endParaRPr lang="en-US" dirty="0"/>
          </a:p>
          <a:p>
            <a:pPr marL="0" indent="0" algn="ctr">
              <a:buNone/>
            </a:pPr>
            <a:r>
              <a:rPr lang="en-US" sz="3600" b="1" dirty="0" smtClean="0">
                <a:solidFill>
                  <a:srgbClr val="FF0000"/>
                </a:solidFill>
              </a:rPr>
              <a:t>ASSETS = LIABILITIES</a:t>
            </a:r>
          </a:p>
          <a:p>
            <a:endParaRPr lang="en-US" dirty="0"/>
          </a:p>
          <a:p>
            <a:endParaRPr lang="en-US" dirty="0" smtClean="0"/>
          </a:p>
          <a:p>
            <a:endParaRPr lang="en-US" dirty="0"/>
          </a:p>
          <a:p>
            <a:endParaRPr lang="en-US" dirty="0" smtClean="0"/>
          </a:p>
          <a:p>
            <a:endParaRPr lang="en-US" dirty="0"/>
          </a:p>
          <a:p>
            <a:endParaRPr lang="en-US" dirty="0" smtClean="0"/>
          </a:p>
        </p:txBody>
      </p:sp>
      <p:sp>
        <p:nvSpPr>
          <p:cNvPr id="7" name="Titolo 1"/>
          <p:cNvSpPr>
            <a:spLocks noGrp="1"/>
          </p:cNvSpPr>
          <p:nvPr>
            <p:ph type="title"/>
          </p:nvPr>
        </p:nvSpPr>
        <p:spPr>
          <a:xfrm>
            <a:off x="685231" y="324663"/>
            <a:ext cx="10515600" cy="1325563"/>
          </a:xfrm>
        </p:spPr>
        <p:txBody>
          <a:bodyPr/>
          <a:lstStyle/>
          <a:p>
            <a:r>
              <a:rPr lang="it-IT" b="1" dirty="0" smtClean="0">
                <a:solidFill>
                  <a:srgbClr val="FF0000"/>
                </a:solidFill>
              </a:rPr>
              <a:t>Balance </a:t>
            </a:r>
            <a:r>
              <a:rPr lang="it-IT" b="1" dirty="0" err="1" smtClean="0">
                <a:solidFill>
                  <a:srgbClr val="FF0000"/>
                </a:solidFill>
              </a:rPr>
              <a:t>Sheet</a:t>
            </a:r>
            <a:endParaRPr lang="it-IT" b="1" dirty="0">
              <a:solidFill>
                <a:srgbClr val="FF0000"/>
              </a:solidFill>
            </a:endParaRPr>
          </a:p>
        </p:txBody>
      </p:sp>
      <p:graphicFrame>
        <p:nvGraphicFramePr>
          <p:cNvPr id="2" name="Tabella 1"/>
          <p:cNvGraphicFramePr>
            <a:graphicFrameLocks noGrp="1"/>
          </p:cNvGraphicFramePr>
          <p:nvPr>
            <p:extLst>
              <p:ext uri="{D42A27DB-BD31-4B8C-83A1-F6EECF244321}">
                <p14:modId xmlns:p14="http://schemas.microsoft.com/office/powerpoint/2010/main" val="2997120064"/>
              </p:ext>
            </p:extLst>
          </p:nvPr>
        </p:nvGraphicFramePr>
        <p:xfrm>
          <a:off x="1214650" y="2995159"/>
          <a:ext cx="9456762" cy="2621280"/>
        </p:xfrm>
        <a:graphic>
          <a:graphicData uri="http://schemas.openxmlformats.org/drawingml/2006/table">
            <a:tbl>
              <a:tblPr firstRow="1" bandRow="1">
                <a:tableStyleId>{5C22544A-7EE6-4342-B048-85BDC9FD1C3A}</a:tableStyleId>
              </a:tblPr>
              <a:tblGrid>
                <a:gridCol w="4728381"/>
                <a:gridCol w="4728381"/>
              </a:tblGrid>
              <a:tr h="413101">
                <a:tc>
                  <a:txBody>
                    <a:bodyPr/>
                    <a:lstStyle/>
                    <a:p>
                      <a:r>
                        <a:rPr lang="it-IT" sz="3200" dirty="0" smtClean="0"/>
                        <a:t>ASSET</a:t>
                      </a:r>
                      <a:r>
                        <a:rPr lang="it-IT" sz="3200" baseline="0" dirty="0" smtClean="0"/>
                        <a:t> SIDE OF THE BALANCE SHEET</a:t>
                      </a:r>
                      <a:endParaRPr lang="it-IT" sz="3200" dirty="0"/>
                    </a:p>
                  </a:txBody>
                  <a:tcPr/>
                </a:tc>
                <a:tc>
                  <a:txBody>
                    <a:bodyPr/>
                    <a:lstStyle/>
                    <a:p>
                      <a:r>
                        <a:rPr lang="it-IT" sz="3200" dirty="0" smtClean="0"/>
                        <a:t>LIABILITY SIDE OF THE BALANCE</a:t>
                      </a:r>
                      <a:r>
                        <a:rPr lang="it-IT" sz="3200" baseline="0" dirty="0" smtClean="0"/>
                        <a:t> SHEET</a:t>
                      </a:r>
                      <a:endParaRPr lang="it-IT" sz="3200" dirty="0"/>
                    </a:p>
                  </a:txBody>
                  <a:tcPr/>
                </a:tc>
              </a:tr>
              <a:tr h="1379256">
                <a:tc>
                  <a:txBody>
                    <a:bodyPr/>
                    <a:lstStyle/>
                    <a:p>
                      <a:r>
                        <a:rPr lang="it-IT" sz="2800" b="1" dirty="0" err="1" smtClean="0"/>
                        <a:t>Resources</a:t>
                      </a:r>
                      <a:r>
                        <a:rPr lang="it-IT" sz="2800" dirty="0" smtClean="0"/>
                        <a:t> </a:t>
                      </a:r>
                      <a:r>
                        <a:rPr lang="it-IT" sz="2800" dirty="0" err="1" smtClean="0"/>
                        <a:t>that</a:t>
                      </a:r>
                      <a:r>
                        <a:rPr lang="it-IT" sz="2800" dirty="0" smtClean="0"/>
                        <a:t> can </a:t>
                      </a:r>
                      <a:r>
                        <a:rPr lang="it-IT" sz="2800" dirty="0" err="1" smtClean="0"/>
                        <a:t>contribute</a:t>
                      </a:r>
                      <a:r>
                        <a:rPr lang="it-IT" sz="2800" dirty="0" smtClean="0"/>
                        <a:t> to generate </a:t>
                      </a:r>
                      <a:r>
                        <a:rPr lang="it-IT" sz="2800" dirty="0" err="1" smtClean="0"/>
                        <a:t>financial</a:t>
                      </a:r>
                      <a:r>
                        <a:rPr lang="it-IT" sz="2800" dirty="0" smtClean="0"/>
                        <a:t> </a:t>
                      </a:r>
                      <a:r>
                        <a:rPr lang="it-IT" sz="2800" dirty="0" err="1" smtClean="0"/>
                        <a:t>flows</a:t>
                      </a:r>
                      <a:endParaRPr lang="it-IT" sz="2800" dirty="0"/>
                    </a:p>
                  </a:txBody>
                  <a:tcPr/>
                </a:tc>
                <a:tc>
                  <a:txBody>
                    <a:bodyPr/>
                    <a:lstStyle/>
                    <a:p>
                      <a:r>
                        <a:rPr lang="it-IT" sz="3200" b="1" dirty="0" err="1" smtClean="0"/>
                        <a:t>Rights</a:t>
                      </a:r>
                      <a:r>
                        <a:rPr lang="it-IT" sz="3200" dirty="0" smtClean="0"/>
                        <a:t> over </a:t>
                      </a:r>
                      <a:r>
                        <a:rPr lang="it-IT" sz="3200" dirty="0" err="1" smtClean="0"/>
                        <a:t>resources</a:t>
                      </a:r>
                      <a:r>
                        <a:rPr lang="it-IT" sz="3200" dirty="0" smtClean="0"/>
                        <a:t>:</a:t>
                      </a:r>
                    </a:p>
                    <a:p>
                      <a:pPr marL="285750" indent="-285750">
                        <a:buFont typeface="Arial" panose="020B0604020202020204" pitchFamily="34" charset="0"/>
                        <a:buChar char="•"/>
                      </a:pPr>
                      <a:r>
                        <a:rPr lang="it-IT" sz="3200" dirty="0" err="1" smtClean="0"/>
                        <a:t>Shareholders</a:t>
                      </a:r>
                      <a:endParaRPr lang="it-IT" sz="3200" dirty="0" smtClean="0"/>
                    </a:p>
                    <a:p>
                      <a:pPr marL="285750" indent="-285750">
                        <a:buFont typeface="Arial" panose="020B0604020202020204" pitchFamily="34" charset="0"/>
                        <a:buChar char="•"/>
                      </a:pPr>
                      <a:r>
                        <a:rPr lang="it-IT" sz="3200" dirty="0" smtClean="0"/>
                        <a:t>Third parties</a:t>
                      </a:r>
                      <a:endParaRPr lang="it-IT" sz="3200" dirty="0"/>
                    </a:p>
                  </a:txBody>
                  <a:tcPr/>
                </a:tc>
              </a:tr>
            </a:tbl>
          </a:graphicData>
        </a:graphic>
      </p:graphicFrame>
    </p:spTree>
    <p:extLst>
      <p:ext uri="{BB962C8B-B14F-4D97-AF65-F5344CB8AC3E}">
        <p14:creationId xmlns:p14="http://schemas.microsoft.com/office/powerpoint/2010/main" val="1336842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Stakeholders</a:t>
            </a:r>
            <a:endParaRPr lang="it-IT" b="1" dirty="0">
              <a:solidFill>
                <a:srgbClr val="FF0000"/>
              </a:solidFill>
            </a:endParaRPr>
          </a:p>
        </p:txBody>
      </p:sp>
      <p:sp>
        <p:nvSpPr>
          <p:cNvPr id="3" name="Segnaposto contenuto 2"/>
          <p:cNvSpPr>
            <a:spLocks noGrp="1"/>
          </p:cNvSpPr>
          <p:nvPr>
            <p:ph idx="1"/>
          </p:nvPr>
        </p:nvSpPr>
        <p:spPr>
          <a:xfrm>
            <a:off x="838200" y="1510794"/>
            <a:ext cx="10515600" cy="3402400"/>
          </a:xfrm>
        </p:spPr>
        <p:txBody>
          <a:bodyPr>
            <a:normAutofit/>
          </a:bodyPr>
          <a:lstStyle/>
          <a:p>
            <a:r>
              <a:rPr lang="en-US" dirty="0"/>
              <a:t>A </a:t>
            </a:r>
            <a:r>
              <a:rPr lang="en-US" b="1" dirty="0"/>
              <a:t>person, group or organization that has interest or concern in an organization.</a:t>
            </a:r>
          </a:p>
          <a:p>
            <a:r>
              <a:rPr lang="en-US" dirty="0"/>
              <a:t>Stakeholders can affect or be affected by the organization's actions, objectives and </a:t>
            </a:r>
            <a:r>
              <a:rPr lang="en-US" dirty="0" smtClean="0"/>
              <a:t>policies</a:t>
            </a:r>
          </a:p>
          <a:p>
            <a:r>
              <a:rPr lang="en-US" dirty="0" smtClean="0"/>
              <a:t>Some </a:t>
            </a:r>
            <a:r>
              <a:rPr lang="en-US" dirty="0"/>
              <a:t>examples of key stakeholders are creditors, directors, employees, government (and its agencies), </a:t>
            </a:r>
            <a:r>
              <a:rPr lang="en-US" dirty="0" smtClean="0"/>
              <a:t>suppliers</a:t>
            </a:r>
            <a:r>
              <a:rPr lang="en-US" dirty="0"/>
              <a:t>, unions, and the community from which the business draws its resources.</a:t>
            </a:r>
          </a:p>
          <a:p>
            <a:endParaRPr lang="en-US" sz="2400" b="1" dirty="0"/>
          </a:p>
          <a:p>
            <a:endParaRPr lang="en-US" sz="2400"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a:t>
            </a:fld>
            <a:endParaRPr lang="it-IT"/>
          </a:p>
        </p:txBody>
      </p:sp>
      <p:sp>
        <p:nvSpPr>
          <p:cNvPr id="6" name="Sottotitolo 2"/>
          <p:cNvSpPr txBox="1">
            <a:spLocks/>
          </p:cNvSpPr>
          <p:nvPr/>
        </p:nvSpPr>
        <p:spPr>
          <a:xfrm>
            <a:off x="1524000" y="6125828"/>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smtClean="0"/>
              <a:t>AA 2016/2017</a:t>
            </a:r>
            <a:endParaRPr lang="it-IT" dirty="0"/>
          </a:p>
        </p:txBody>
      </p:sp>
    </p:spTree>
    <p:extLst>
      <p:ext uri="{BB962C8B-B14F-4D97-AF65-F5344CB8AC3E}">
        <p14:creationId xmlns:p14="http://schemas.microsoft.com/office/powerpoint/2010/main" val="31206231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40</a:t>
            </a:fld>
            <a:endParaRPr lang="it-IT"/>
          </a:p>
        </p:txBody>
      </p:sp>
      <p:sp>
        <p:nvSpPr>
          <p:cNvPr id="22" name="Segnaposto contenuto 2"/>
          <p:cNvSpPr>
            <a:spLocks noGrp="1"/>
          </p:cNvSpPr>
          <p:nvPr>
            <p:ph idx="1"/>
          </p:nvPr>
        </p:nvSpPr>
        <p:spPr>
          <a:xfrm>
            <a:off x="832513" y="1631747"/>
            <a:ext cx="10699845" cy="4724603"/>
          </a:xfrm>
        </p:spPr>
        <p:txBody>
          <a:bodyPr>
            <a:normAutofit/>
          </a:bodyPr>
          <a:lstStyle/>
          <a:p>
            <a:r>
              <a:rPr lang="en-US" dirty="0" smtClean="0"/>
              <a:t>It synthetizes the economic flows related to the company’s activities</a:t>
            </a:r>
          </a:p>
          <a:p>
            <a:r>
              <a:rPr lang="en-US" dirty="0" smtClean="0"/>
              <a:t>It is based on the accrual accounting principles, according to:</a:t>
            </a:r>
          </a:p>
          <a:p>
            <a:pPr lvl="1">
              <a:buFont typeface="Courier New" panose="02070309020205020404" pitchFamily="49" charset="0"/>
              <a:buChar char="o"/>
            </a:pPr>
            <a:r>
              <a:rPr lang="en-US" sz="2800" dirty="0" smtClean="0"/>
              <a:t>Revenue/income (accrual accounting) = effective alienation of the good or service</a:t>
            </a:r>
          </a:p>
          <a:p>
            <a:pPr lvl="1">
              <a:buFont typeface="Courier New" panose="02070309020205020404" pitchFamily="49" charset="0"/>
              <a:buChar char="o"/>
            </a:pPr>
            <a:r>
              <a:rPr lang="en-US" sz="2800" dirty="0" smtClean="0"/>
              <a:t>Cost (accrual accounting) = amount of resources used to produce the </a:t>
            </a:r>
            <a:r>
              <a:rPr lang="en-US" sz="2800" dirty="0" err="1" smtClean="0"/>
              <a:t>specifc</a:t>
            </a:r>
            <a:r>
              <a:rPr lang="en-US" sz="2800" dirty="0" smtClean="0"/>
              <a:t> </a:t>
            </a:r>
            <a:r>
              <a:rPr lang="en-US" sz="2800" dirty="0" err="1" smtClean="0"/>
              <a:t>goos</a:t>
            </a:r>
            <a:r>
              <a:rPr lang="en-US" sz="2800" dirty="0" smtClean="0"/>
              <a:t> or services that create value during the financial exercise</a:t>
            </a:r>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p:txBody>
      </p:sp>
      <p:sp>
        <p:nvSpPr>
          <p:cNvPr id="7" name="Titolo 1"/>
          <p:cNvSpPr>
            <a:spLocks noGrp="1"/>
          </p:cNvSpPr>
          <p:nvPr>
            <p:ph type="title"/>
          </p:nvPr>
        </p:nvSpPr>
        <p:spPr>
          <a:xfrm>
            <a:off x="685231" y="325109"/>
            <a:ext cx="10515600" cy="1325563"/>
          </a:xfrm>
        </p:spPr>
        <p:txBody>
          <a:bodyPr/>
          <a:lstStyle/>
          <a:p>
            <a:r>
              <a:rPr lang="it-IT" b="1" dirty="0" err="1" smtClean="0">
                <a:solidFill>
                  <a:srgbClr val="FF0000"/>
                </a:solidFill>
              </a:rPr>
              <a:t>Income</a:t>
            </a:r>
            <a:r>
              <a:rPr lang="it-IT" b="1" dirty="0" smtClean="0">
                <a:solidFill>
                  <a:srgbClr val="FF0000"/>
                </a:solidFill>
              </a:rPr>
              <a:t> Statement</a:t>
            </a:r>
            <a:endParaRPr lang="it-IT" b="1" dirty="0">
              <a:solidFill>
                <a:srgbClr val="FF0000"/>
              </a:solidFill>
            </a:endParaRPr>
          </a:p>
        </p:txBody>
      </p:sp>
    </p:spTree>
    <p:extLst>
      <p:ext uri="{BB962C8B-B14F-4D97-AF65-F5344CB8AC3E}">
        <p14:creationId xmlns:p14="http://schemas.microsoft.com/office/powerpoint/2010/main" val="7736854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41</a:t>
            </a:fld>
            <a:endParaRPr lang="it-IT"/>
          </a:p>
        </p:txBody>
      </p:sp>
      <p:sp>
        <p:nvSpPr>
          <p:cNvPr id="22" name="Segnaposto contenuto 2"/>
          <p:cNvSpPr>
            <a:spLocks noGrp="1"/>
          </p:cNvSpPr>
          <p:nvPr>
            <p:ph idx="1"/>
          </p:nvPr>
        </p:nvSpPr>
        <p:spPr>
          <a:xfrm>
            <a:off x="832513" y="1631747"/>
            <a:ext cx="10699845" cy="4724603"/>
          </a:xfrm>
        </p:spPr>
        <p:txBody>
          <a:bodyPr>
            <a:normAutofit lnSpcReduction="10000"/>
          </a:bodyPr>
          <a:lstStyle/>
          <a:p>
            <a:r>
              <a:rPr lang="en-US" dirty="0" smtClean="0"/>
              <a:t>It synthetizes the financial flows related to the yearly activity of the company:</a:t>
            </a:r>
          </a:p>
          <a:p>
            <a:endParaRPr lang="en-US" dirty="0"/>
          </a:p>
          <a:p>
            <a:pPr marL="0" indent="0" algn="ctr">
              <a:buNone/>
            </a:pPr>
            <a:r>
              <a:rPr lang="en-US" b="1" dirty="0" smtClean="0">
                <a:solidFill>
                  <a:srgbClr val="FF0000"/>
                </a:solidFill>
              </a:rPr>
              <a:t>(INITIAL) CASH </a:t>
            </a:r>
          </a:p>
          <a:p>
            <a:pPr marL="0" indent="0" algn="ctr">
              <a:buNone/>
            </a:pPr>
            <a:r>
              <a:rPr lang="en-US" b="1" dirty="0" smtClean="0">
                <a:solidFill>
                  <a:srgbClr val="FF0000"/>
                </a:solidFill>
              </a:rPr>
              <a:t>+ CASH REVENUE</a:t>
            </a:r>
          </a:p>
          <a:p>
            <a:pPr algn="ctr">
              <a:buFontTx/>
              <a:buChar char="-"/>
            </a:pPr>
            <a:r>
              <a:rPr lang="en-US" b="1" dirty="0" smtClean="0">
                <a:solidFill>
                  <a:srgbClr val="FF0000"/>
                </a:solidFill>
              </a:rPr>
              <a:t>CASH OUTFLOWS</a:t>
            </a:r>
          </a:p>
          <a:p>
            <a:pPr marL="0" indent="0" algn="ctr">
              <a:buNone/>
            </a:pPr>
            <a:r>
              <a:rPr lang="en-US" b="1" dirty="0" smtClean="0">
                <a:solidFill>
                  <a:srgbClr val="FF0000"/>
                </a:solidFill>
              </a:rPr>
              <a:t>= (FINAL) CASH</a:t>
            </a:r>
            <a:endParaRPr lang="en-US" b="1" dirty="0">
              <a:solidFill>
                <a:srgbClr val="FF0000"/>
              </a:solidFill>
            </a:endParaRPr>
          </a:p>
          <a:p>
            <a:endParaRPr lang="en-US" dirty="0" smtClean="0"/>
          </a:p>
          <a:p>
            <a:r>
              <a:rPr lang="en-US" dirty="0" smtClean="0"/>
              <a:t>It gives information on the ability of the company to self-finance its </a:t>
            </a:r>
            <a:r>
              <a:rPr lang="en-US" smtClean="0"/>
              <a:t>actrivities</a:t>
            </a:r>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p:txBody>
      </p:sp>
      <p:sp>
        <p:nvSpPr>
          <p:cNvPr id="7" name="Titolo 1"/>
          <p:cNvSpPr>
            <a:spLocks noGrp="1"/>
          </p:cNvSpPr>
          <p:nvPr>
            <p:ph type="title"/>
          </p:nvPr>
        </p:nvSpPr>
        <p:spPr>
          <a:xfrm>
            <a:off x="685231" y="325109"/>
            <a:ext cx="10515600" cy="1325563"/>
          </a:xfrm>
        </p:spPr>
        <p:txBody>
          <a:bodyPr/>
          <a:lstStyle/>
          <a:p>
            <a:r>
              <a:rPr lang="it-IT" b="1" dirty="0" smtClean="0">
                <a:solidFill>
                  <a:srgbClr val="FF0000"/>
                </a:solidFill>
              </a:rPr>
              <a:t>Cash Flow Statement</a:t>
            </a:r>
            <a:endParaRPr lang="it-IT" b="1" dirty="0">
              <a:solidFill>
                <a:srgbClr val="FF0000"/>
              </a:solidFill>
            </a:endParaRPr>
          </a:p>
        </p:txBody>
      </p:sp>
    </p:spTree>
    <p:extLst>
      <p:ext uri="{BB962C8B-B14F-4D97-AF65-F5344CB8AC3E}">
        <p14:creationId xmlns:p14="http://schemas.microsoft.com/office/powerpoint/2010/main" val="1352830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Shareholders</a:t>
            </a:r>
            <a:endParaRPr lang="it-IT" b="1" dirty="0">
              <a:solidFill>
                <a:srgbClr val="FF0000"/>
              </a:solidFill>
            </a:endParaRPr>
          </a:p>
        </p:txBody>
      </p:sp>
      <p:sp>
        <p:nvSpPr>
          <p:cNvPr id="3" name="Segnaposto contenuto 2"/>
          <p:cNvSpPr>
            <a:spLocks noGrp="1"/>
          </p:cNvSpPr>
          <p:nvPr>
            <p:ph idx="1"/>
          </p:nvPr>
        </p:nvSpPr>
        <p:spPr>
          <a:xfrm>
            <a:off x="838200" y="1879284"/>
            <a:ext cx="10515600" cy="4204617"/>
          </a:xfrm>
        </p:spPr>
        <p:txBody>
          <a:bodyPr>
            <a:normAutofit/>
          </a:bodyPr>
          <a:lstStyle/>
          <a:p>
            <a:r>
              <a:rPr lang="en-US" dirty="0" smtClean="0"/>
              <a:t>A </a:t>
            </a:r>
            <a:r>
              <a:rPr lang="en-US" dirty="0"/>
              <a:t>shareholder is </a:t>
            </a:r>
            <a:r>
              <a:rPr lang="en-US" b="1" dirty="0"/>
              <a:t>any person, company or other institution that owns at least one share of a company’s stock</a:t>
            </a:r>
            <a:r>
              <a:rPr lang="en-US" dirty="0"/>
              <a:t>. Because shareholders are a company's owners, they reap the benefits of the company's successes in the form of increased stock valuation. If the company does poorly, however, shareholders can lose money if the price of its stock declines</a:t>
            </a:r>
            <a:r>
              <a:rPr lang="en-US" dirty="0" smtClean="0"/>
              <a:t>.</a:t>
            </a:r>
          </a:p>
          <a:p>
            <a:r>
              <a:rPr lang="en-US" b="1" dirty="0"/>
              <a:t>S</a:t>
            </a:r>
            <a:r>
              <a:rPr lang="en-US" b="1" dirty="0" smtClean="0"/>
              <a:t>hareholders </a:t>
            </a:r>
            <a:r>
              <a:rPr lang="en-US" b="1" dirty="0"/>
              <a:t>do have rights</a:t>
            </a:r>
            <a:r>
              <a:rPr lang="en-US" dirty="0"/>
              <a:t>, which are defined in the corporation's charter and </a:t>
            </a:r>
            <a:r>
              <a:rPr lang="en-US" dirty="0" smtClean="0"/>
              <a:t>by laws</a:t>
            </a:r>
            <a:r>
              <a:rPr lang="en-US" dirty="0"/>
              <a:t>. </a:t>
            </a:r>
            <a:endParaRPr lang="en-US" dirty="0" smtClean="0"/>
          </a:p>
          <a:p>
            <a:r>
              <a:rPr lang="en-US" dirty="0" smtClean="0"/>
              <a:t>Rights and duties of shareholders vary according to the </a:t>
            </a:r>
            <a:r>
              <a:rPr lang="en-US" b="1" dirty="0" smtClean="0"/>
              <a:t>legal form </a:t>
            </a:r>
            <a:r>
              <a:rPr lang="en-US" dirty="0" smtClean="0"/>
              <a:t>of the company</a:t>
            </a:r>
            <a:endParaRPr lang="en-US" dirty="0"/>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a:t>
            </a:fld>
            <a:endParaRPr lang="it-IT"/>
          </a:p>
        </p:txBody>
      </p:sp>
    </p:spTree>
    <p:extLst>
      <p:ext uri="{BB962C8B-B14F-4D97-AF65-F5344CB8AC3E}">
        <p14:creationId xmlns:p14="http://schemas.microsoft.com/office/powerpoint/2010/main" val="32371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smtClean="0">
                <a:solidFill>
                  <a:srgbClr val="FF0000"/>
                </a:solidFill>
              </a:rPr>
              <a:t>LEGAL FORMS</a:t>
            </a:r>
            <a:endParaRPr lang="it-IT" b="1" dirty="0">
              <a:solidFill>
                <a:srgbClr val="FF0000"/>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5"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smtClean="0"/>
              <a:t>AA 2016/2017</a:t>
            </a:r>
            <a:endParaRPr lang="it-IT" dirty="0"/>
          </a:p>
        </p:txBody>
      </p:sp>
    </p:spTree>
    <p:extLst>
      <p:ext uri="{BB962C8B-B14F-4D97-AF65-F5344CB8AC3E}">
        <p14:creationId xmlns:p14="http://schemas.microsoft.com/office/powerpoint/2010/main" val="2180491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Introduction</a:t>
            </a:r>
            <a:endParaRPr lang="it-IT" b="1" dirty="0">
              <a:solidFill>
                <a:srgbClr val="FF0000"/>
              </a:solidFill>
            </a:endParaRPr>
          </a:p>
        </p:txBody>
      </p:sp>
      <p:sp>
        <p:nvSpPr>
          <p:cNvPr id="3" name="Segnaposto contenuto 2"/>
          <p:cNvSpPr>
            <a:spLocks noGrp="1"/>
          </p:cNvSpPr>
          <p:nvPr>
            <p:ph idx="1"/>
          </p:nvPr>
        </p:nvSpPr>
        <p:spPr>
          <a:xfrm>
            <a:off x="838200" y="1439664"/>
            <a:ext cx="10515600" cy="1696429"/>
          </a:xfrm>
        </p:spPr>
        <p:txBody>
          <a:bodyPr>
            <a:normAutofit/>
          </a:bodyPr>
          <a:lstStyle/>
          <a:p>
            <a:pPr marL="0" indent="0">
              <a:buNone/>
            </a:pPr>
            <a:r>
              <a:rPr lang="en-US" b="1" dirty="0" smtClean="0"/>
              <a:t>Economic perspective</a:t>
            </a:r>
            <a:r>
              <a:rPr lang="en-US" dirty="0" smtClean="0"/>
              <a:t>:</a:t>
            </a:r>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a:t>
            </a:fld>
            <a:endParaRPr lang="it-IT"/>
          </a:p>
        </p:txBody>
      </p:sp>
      <p:sp>
        <p:nvSpPr>
          <p:cNvPr id="6" name="Rettangolo 5"/>
          <p:cNvSpPr/>
          <p:nvPr/>
        </p:nvSpPr>
        <p:spPr>
          <a:xfrm>
            <a:off x="1091821" y="1991755"/>
            <a:ext cx="1433015" cy="4913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smtClean="0"/>
              <a:t>INPUT</a:t>
            </a:r>
            <a:endParaRPr lang="it-IT" dirty="0"/>
          </a:p>
        </p:txBody>
      </p:sp>
      <p:sp>
        <p:nvSpPr>
          <p:cNvPr id="7" name="Freccia a destra 6"/>
          <p:cNvSpPr/>
          <p:nvPr/>
        </p:nvSpPr>
        <p:spPr>
          <a:xfrm>
            <a:off x="2628331" y="2108703"/>
            <a:ext cx="300251" cy="272955"/>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a:p>
        </p:txBody>
      </p:sp>
      <p:sp>
        <p:nvSpPr>
          <p:cNvPr id="8" name="Rettangolo 7"/>
          <p:cNvSpPr/>
          <p:nvPr/>
        </p:nvSpPr>
        <p:spPr>
          <a:xfrm>
            <a:off x="3032077" y="1991755"/>
            <a:ext cx="1433015" cy="4913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smtClean="0"/>
              <a:t>COMPANY</a:t>
            </a:r>
            <a:endParaRPr lang="it-IT" dirty="0"/>
          </a:p>
        </p:txBody>
      </p:sp>
      <p:sp>
        <p:nvSpPr>
          <p:cNvPr id="9" name="Freccia a destra 8"/>
          <p:cNvSpPr/>
          <p:nvPr/>
        </p:nvSpPr>
        <p:spPr>
          <a:xfrm>
            <a:off x="4643648" y="2072824"/>
            <a:ext cx="300251" cy="272955"/>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a:p>
        </p:txBody>
      </p:sp>
      <p:sp>
        <p:nvSpPr>
          <p:cNvPr id="10" name="Rettangolo 9"/>
          <p:cNvSpPr/>
          <p:nvPr/>
        </p:nvSpPr>
        <p:spPr>
          <a:xfrm>
            <a:off x="5013279" y="2029683"/>
            <a:ext cx="1433015" cy="4913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smtClean="0"/>
              <a:t>OUTPUT</a:t>
            </a:r>
            <a:endParaRPr lang="it-IT" dirty="0"/>
          </a:p>
        </p:txBody>
      </p:sp>
      <p:sp>
        <p:nvSpPr>
          <p:cNvPr id="11" name="Segnaposto contenuto 2"/>
          <p:cNvSpPr txBox="1">
            <a:spLocks/>
          </p:cNvSpPr>
          <p:nvPr/>
        </p:nvSpPr>
        <p:spPr>
          <a:xfrm>
            <a:off x="838200" y="2742189"/>
            <a:ext cx="10515600" cy="1696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Legal perspective</a:t>
            </a:r>
            <a:r>
              <a:rPr lang="en-US" dirty="0" smtClean="0"/>
              <a:t>:</a:t>
            </a:r>
          </a:p>
          <a:p>
            <a:r>
              <a:rPr lang="en-US" sz="2400" dirty="0" smtClean="0"/>
              <a:t>Company as owner of rights and duties</a:t>
            </a:r>
          </a:p>
          <a:p>
            <a:r>
              <a:rPr lang="en-US" sz="2400" dirty="0" smtClean="0"/>
              <a:t>Company that acts according the national laws</a:t>
            </a:r>
          </a:p>
          <a:p>
            <a:endParaRPr lang="it-IT" dirty="0"/>
          </a:p>
        </p:txBody>
      </p:sp>
      <p:sp>
        <p:nvSpPr>
          <p:cNvPr id="12" name="Segnaposto contenuto 2"/>
          <p:cNvSpPr txBox="1">
            <a:spLocks/>
          </p:cNvSpPr>
          <p:nvPr/>
        </p:nvSpPr>
        <p:spPr>
          <a:xfrm>
            <a:off x="838200" y="4323074"/>
            <a:ext cx="10515600" cy="8843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For a company to start, it is mandatory to select the most suitable legal form</a:t>
            </a:r>
            <a:endParaRPr lang="it-IT" dirty="0"/>
          </a:p>
        </p:txBody>
      </p:sp>
      <p:sp>
        <p:nvSpPr>
          <p:cNvPr id="13" name="Freccia in giù 12"/>
          <p:cNvSpPr/>
          <p:nvPr/>
        </p:nvSpPr>
        <p:spPr>
          <a:xfrm>
            <a:off x="5158855" y="5197532"/>
            <a:ext cx="514066" cy="42308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
        <p:nvSpPr>
          <p:cNvPr id="14" name="Segnaposto contenuto 2"/>
          <p:cNvSpPr txBox="1">
            <a:spLocks/>
          </p:cNvSpPr>
          <p:nvPr/>
        </p:nvSpPr>
        <p:spPr>
          <a:xfrm>
            <a:off x="838200" y="5672731"/>
            <a:ext cx="10515600" cy="8843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The legal form affects the set of company’s rights and duties</a:t>
            </a:r>
            <a:endParaRPr lang="it-IT" dirty="0"/>
          </a:p>
        </p:txBody>
      </p:sp>
    </p:spTree>
    <p:extLst>
      <p:ext uri="{BB962C8B-B14F-4D97-AF65-F5344CB8AC3E}">
        <p14:creationId xmlns:p14="http://schemas.microsoft.com/office/powerpoint/2010/main" val="388422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The </a:t>
            </a:r>
            <a:r>
              <a:rPr lang="it-IT" b="1" dirty="0" err="1" smtClean="0">
                <a:solidFill>
                  <a:srgbClr val="FF0000"/>
                </a:solidFill>
              </a:rPr>
              <a:t>choice</a:t>
            </a:r>
            <a:r>
              <a:rPr lang="it-IT" b="1" dirty="0" smtClean="0">
                <a:solidFill>
                  <a:srgbClr val="FF0000"/>
                </a:solidFill>
              </a:rPr>
              <a:t> of the </a:t>
            </a:r>
            <a:r>
              <a:rPr lang="it-IT" b="1" dirty="0" err="1" smtClean="0">
                <a:solidFill>
                  <a:srgbClr val="FF0000"/>
                </a:solidFill>
              </a:rPr>
              <a:t>legal</a:t>
            </a:r>
            <a:r>
              <a:rPr lang="it-IT" b="1" dirty="0" smtClean="0">
                <a:solidFill>
                  <a:srgbClr val="FF0000"/>
                </a:solidFill>
              </a:rPr>
              <a:t> </a:t>
            </a:r>
            <a:r>
              <a:rPr lang="it-IT" b="1" dirty="0" err="1" smtClean="0">
                <a:solidFill>
                  <a:srgbClr val="FF0000"/>
                </a:solidFill>
              </a:rPr>
              <a:t>form</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8</a:t>
            </a:fld>
            <a:endParaRPr lang="it-IT"/>
          </a:p>
        </p:txBody>
      </p:sp>
      <p:sp>
        <p:nvSpPr>
          <p:cNvPr id="16" name="Ovale 15"/>
          <p:cNvSpPr/>
          <p:nvPr/>
        </p:nvSpPr>
        <p:spPr>
          <a:xfrm>
            <a:off x="4326340" y="3177357"/>
            <a:ext cx="2306472" cy="167867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400" dirty="0" smtClean="0"/>
              <a:t>LEGAL FORM</a:t>
            </a:r>
            <a:endParaRPr lang="it-IT" sz="2400" dirty="0"/>
          </a:p>
        </p:txBody>
      </p:sp>
      <p:sp>
        <p:nvSpPr>
          <p:cNvPr id="17" name="Rettangolo arrotondato 16"/>
          <p:cNvSpPr/>
          <p:nvPr/>
        </p:nvSpPr>
        <p:spPr>
          <a:xfrm>
            <a:off x="955343" y="2470245"/>
            <a:ext cx="1760561" cy="11054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smtClean="0"/>
              <a:t>RISK</a:t>
            </a:r>
            <a:endParaRPr lang="it-IT" dirty="0"/>
          </a:p>
        </p:txBody>
      </p:sp>
      <p:sp>
        <p:nvSpPr>
          <p:cNvPr id="18" name="Rettangolo arrotondato 17"/>
          <p:cNvSpPr/>
          <p:nvPr/>
        </p:nvSpPr>
        <p:spPr>
          <a:xfrm>
            <a:off x="1694597" y="5024651"/>
            <a:ext cx="1760561" cy="110546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dirty="0" smtClean="0"/>
              <a:t>TYPE of ACTIVITY</a:t>
            </a:r>
            <a:endParaRPr lang="it-IT" dirty="0"/>
          </a:p>
        </p:txBody>
      </p:sp>
      <p:sp>
        <p:nvSpPr>
          <p:cNvPr id="19" name="Rettangolo arrotondato 18"/>
          <p:cNvSpPr/>
          <p:nvPr/>
        </p:nvSpPr>
        <p:spPr>
          <a:xfrm>
            <a:off x="7413008" y="5069846"/>
            <a:ext cx="1760561" cy="110546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smtClean="0"/>
              <a:t>FULLFILMENT OF LEGAL DUTIES</a:t>
            </a:r>
            <a:endParaRPr lang="it-IT" dirty="0"/>
          </a:p>
        </p:txBody>
      </p:sp>
      <p:sp>
        <p:nvSpPr>
          <p:cNvPr id="20" name="Rettangolo arrotondato 19"/>
          <p:cNvSpPr/>
          <p:nvPr/>
        </p:nvSpPr>
        <p:spPr>
          <a:xfrm>
            <a:off x="8582159" y="2918051"/>
            <a:ext cx="1760561" cy="110546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dirty="0" smtClean="0"/>
              <a:t>FINANCIAL RESOURCES</a:t>
            </a:r>
            <a:endParaRPr lang="it-IT" dirty="0"/>
          </a:p>
        </p:txBody>
      </p:sp>
      <p:sp>
        <p:nvSpPr>
          <p:cNvPr id="21" name="Rettangolo arrotondato 20"/>
          <p:cNvSpPr/>
          <p:nvPr/>
        </p:nvSpPr>
        <p:spPr>
          <a:xfrm>
            <a:off x="6295037" y="1328554"/>
            <a:ext cx="1760561" cy="110546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dirty="0" smtClean="0"/>
              <a:t>ECONOMIC DIMENSION</a:t>
            </a:r>
            <a:endParaRPr lang="it-IT" dirty="0"/>
          </a:p>
        </p:txBody>
      </p:sp>
      <p:cxnSp>
        <p:nvCxnSpPr>
          <p:cNvPr id="23" name="Connettore 1 22"/>
          <p:cNvCxnSpPr>
            <a:endCxn id="17" idx="3"/>
          </p:cNvCxnSpPr>
          <p:nvPr/>
        </p:nvCxnSpPr>
        <p:spPr>
          <a:xfrm flipH="1" flipV="1">
            <a:off x="2715904" y="3022979"/>
            <a:ext cx="1733266" cy="6422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ttore 1 24"/>
          <p:cNvCxnSpPr>
            <a:stCxn id="16" idx="3"/>
            <a:endCxn id="18" idx="3"/>
          </p:cNvCxnSpPr>
          <p:nvPr/>
        </p:nvCxnSpPr>
        <p:spPr>
          <a:xfrm flipH="1">
            <a:off x="3455158" y="4610196"/>
            <a:ext cx="1208957" cy="967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ttore 1 29"/>
          <p:cNvCxnSpPr>
            <a:stCxn id="19" idx="1"/>
            <a:endCxn id="16" idx="5"/>
          </p:cNvCxnSpPr>
          <p:nvPr/>
        </p:nvCxnSpPr>
        <p:spPr>
          <a:xfrm flipH="1" flipV="1">
            <a:off x="6295037" y="4610196"/>
            <a:ext cx="1117971" cy="10123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nettore 1 32"/>
          <p:cNvCxnSpPr>
            <a:stCxn id="16" idx="0"/>
          </p:cNvCxnSpPr>
          <p:nvPr/>
        </p:nvCxnSpPr>
        <p:spPr>
          <a:xfrm flipV="1">
            <a:off x="5479576" y="1845066"/>
            <a:ext cx="815461" cy="13322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nettore 1 40"/>
          <p:cNvCxnSpPr>
            <a:endCxn id="16" idx="6"/>
          </p:cNvCxnSpPr>
          <p:nvPr/>
        </p:nvCxnSpPr>
        <p:spPr>
          <a:xfrm flipH="1">
            <a:off x="6632812" y="3505952"/>
            <a:ext cx="1982893" cy="51074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974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The </a:t>
            </a:r>
            <a:r>
              <a:rPr lang="it-IT" b="1" dirty="0" err="1" smtClean="0">
                <a:solidFill>
                  <a:srgbClr val="FF0000"/>
                </a:solidFill>
              </a:rPr>
              <a:t>choice</a:t>
            </a:r>
            <a:r>
              <a:rPr lang="it-IT" b="1" dirty="0" smtClean="0">
                <a:solidFill>
                  <a:srgbClr val="FF0000"/>
                </a:solidFill>
              </a:rPr>
              <a:t> of the </a:t>
            </a:r>
            <a:r>
              <a:rPr lang="it-IT" b="1" dirty="0" err="1" smtClean="0">
                <a:solidFill>
                  <a:srgbClr val="FF0000"/>
                </a:solidFill>
              </a:rPr>
              <a:t>legal</a:t>
            </a:r>
            <a:r>
              <a:rPr lang="it-IT" b="1" dirty="0" smtClean="0">
                <a:solidFill>
                  <a:srgbClr val="FF0000"/>
                </a:solidFill>
              </a:rPr>
              <a:t> </a:t>
            </a:r>
            <a:r>
              <a:rPr lang="it-IT" b="1" dirty="0" err="1" smtClean="0">
                <a:solidFill>
                  <a:srgbClr val="FF0000"/>
                </a:solidFill>
              </a:rPr>
              <a:t>form</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9</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smtClean="0"/>
              <a:t>Sole proprietorship (sole trader)</a:t>
            </a:r>
          </a:p>
          <a:p>
            <a:r>
              <a:rPr lang="en-US" dirty="0" smtClean="0"/>
              <a:t>Partnership</a:t>
            </a:r>
          </a:p>
          <a:p>
            <a:r>
              <a:rPr lang="en-US" dirty="0" smtClean="0"/>
              <a:t>Corporation</a:t>
            </a:r>
          </a:p>
          <a:p>
            <a:r>
              <a:rPr lang="en-US" dirty="0" smtClean="0"/>
              <a:t>Limited Company</a:t>
            </a:r>
          </a:p>
          <a:p>
            <a:r>
              <a:rPr lang="en-US" dirty="0" smtClean="0"/>
              <a:t>Limited Liability Company</a:t>
            </a:r>
          </a:p>
          <a:p>
            <a:r>
              <a:rPr lang="en-US" dirty="0" smtClean="0"/>
              <a:t>Nonprofit</a:t>
            </a:r>
            <a:endParaRPr lang="it-IT" dirty="0"/>
          </a:p>
        </p:txBody>
      </p:sp>
    </p:spTree>
    <p:extLst>
      <p:ext uri="{BB962C8B-B14F-4D97-AF65-F5344CB8AC3E}">
        <p14:creationId xmlns:p14="http://schemas.microsoft.com/office/powerpoint/2010/main" val="2075331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5218</Words>
  <Application>Microsoft Office PowerPoint</Application>
  <PresentationFormat>Widescreen</PresentationFormat>
  <Paragraphs>397</Paragraphs>
  <Slides>41</Slides>
  <Notes>36</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41</vt:i4>
      </vt:variant>
    </vt:vector>
  </HeadingPairs>
  <TitlesOfParts>
    <vt:vector size="47" baseType="lpstr">
      <vt:lpstr>Arial</vt:lpstr>
      <vt:lpstr>Calibri</vt:lpstr>
      <vt:lpstr>Calibri Light</vt:lpstr>
      <vt:lpstr>Courier New</vt:lpstr>
      <vt:lpstr>Wingdings</vt:lpstr>
      <vt:lpstr>Tema di Office</vt:lpstr>
      <vt:lpstr>Management Principles and Human Resources</vt:lpstr>
      <vt:lpstr>Agenda</vt:lpstr>
      <vt:lpstr>STAKEHOLDERS and SHAREHOLDERS</vt:lpstr>
      <vt:lpstr>Stakeholders</vt:lpstr>
      <vt:lpstr>Shareholders</vt:lpstr>
      <vt:lpstr>LEGAL FORMS</vt:lpstr>
      <vt:lpstr>Introduction</vt:lpstr>
      <vt:lpstr>The choice of the legal form</vt:lpstr>
      <vt:lpstr>The choice of the legal form</vt:lpstr>
      <vt:lpstr>Sole proprietorship</vt:lpstr>
      <vt:lpstr>Partnership</vt:lpstr>
      <vt:lpstr>Corporation</vt:lpstr>
      <vt:lpstr>Limited Company</vt:lpstr>
      <vt:lpstr>Limited Liability Company</vt:lpstr>
      <vt:lpstr>Limited Liability Company</vt:lpstr>
      <vt:lpstr>Nonprofit</vt:lpstr>
      <vt:lpstr>CORPORATE GOVERNANCE</vt:lpstr>
      <vt:lpstr>Corporate Goverance</vt:lpstr>
      <vt:lpstr>Corporate Goverance</vt:lpstr>
      <vt:lpstr>Ownership and control (1/2)</vt:lpstr>
      <vt:lpstr>Ownership and control (2/2)</vt:lpstr>
      <vt:lpstr>Why we need corporate governance?</vt:lpstr>
      <vt:lpstr>Corporate Goverance: parties and bodies</vt:lpstr>
      <vt:lpstr>Shareholder annual general meeting</vt:lpstr>
      <vt:lpstr>Board of Directors: composition (1/2)</vt:lpstr>
      <vt:lpstr>Board of Directors: composition (2/2)</vt:lpstr>
      <vt:lpstr>Board of Directors: responsabilities, power and functions</vt:lpstr>
      <vt:lpstr>Corporate Governance: four pillars</vt:lpstr>
      <vt:lpstr>Corporate Governance: four pillars</vt:lpstr>
      <vt:lpstr>Corporate Governance: four pillars</vt:lpstr>
      <vt:lpstr>THE COMPANY, STAKEHOLDERS, AND THE FINANCIAL REPORTS</vt:lpstr>
      <vt:lpstr>The company and its stakeholders</vt:lpstr>
      <vt:lpstr>Stakeholders and company’s report (1/2)</vt:lpstr>
      <vt:lpstr>Stakeholders and company’s report (2/2)</vt:lpstr>
      <vt:lpstr>The basic idea</vt:lpstr>
      <vt:lpstr>Financial Accounting</vt:lpstr>
      <vt:lpstr>Pros and cons of the financial report</vt:lpstr>
      <vt:lpstr>The componenets of the financial report</vt:lpstr>
      <vt:lpstr>Balance Sheet</vt:lpstr>
      <vt:lpstr>Income Statement</vt:lpstr>
      <vt:lpstr>Cash Flow Statement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Martina Dal Molin</dc:creator>
  <cp:lastModifiedBy>Martina Dal Molin</cp:lastModifiedBy>
  <cp:revision>161</cp:revision>
  <dcterms:created xsi:type="dcterms:W3CDTF">2016-01-08T15:46:19Z</dcterms:created>
  <dcterms:modified xsi:type="dcterms:W3CDTF">2016-09-26T10:53:39Z</dcterms:modified>
</cp:coreProperties>
</file>