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8"/>
  </p:notesMasterIdLst>
  <p:sldIdLst>
    <p:sldId id="256" r:id="rId2"/>
    <p:sldId id="293" r:id="rId3"/>
    <p:sldId id="260" r:id="rId4"/>
    <p:sldId id="336" r:id="rId5"/>
    <p:sldId id="337" r:id="rId6"/>
    <p:sldId id="377" r:id="rId7"/>
    <p:sldId id="338" r:id="rId8"/>
    <p:sldId id="379" r:id="rId9"/>
    <p:sldId id="378" r:id="rId10"/>
    <p:sldId id="339" r:id="rId11"/>
    <p:sldId id="298" r:id="rId12"/>
    <p:sldId id="340" r:id="rId13"/>
    <p:sldId id="341" r:id="rId14"/>
    <p:sldId id="295" r:id="rId15"/>
    <p:sldId id="343" r:id="rId16"/>
    <p:sldId id="344" r:id="rId17"/>
    <p:sldId id="345" r:id="rId18"/>
    <p:sldId id="346" r:id="rId19"/>
    <p:sldId id="347" r:id="rId20"/>
    <p:sldId id="348" r:id="rId21"/>
    <p:sldId id="349" r:id="rId22"/>
    <p:sldId id="350" r:id="rId23"/>
    <p:sldId id="351" r:id="rId24"/>
    <p:sldId id="352" r:id="rId25"/>
    <p:sldId id="353" r:id="rId26"/>
    <p:sldId id="354" r:id="rId27"/>
    <p:sldId id="375" r:id="rId28"/>
    <p:sldId id="376" r:id="rId29"/>
    <p:sldId id="355" r:id="rId30"/>
    <p:sldId id="356" r:id="rId31"/>
    <p:sldId id="357" r:id="rId32"/>
    <p:sldId id="358" r:id="rId33"/>
    <p:sldId id="359" r:id="rId34"/>
    <p:sldId id="360" r:id="rId35"/>
    <p:sldId id="361" r:id="rId36"/>
    <p:sldId id="362" r:id="rId37"/>
    <p:sldId id="363" r:id="rId38"/>
    <p:sldId id="364" r:id="rId39"/>
    <p:sldId id="365" r:id="rId40"/>
    <p:sldId id="366" r:id="rId41"/>
    <p:sldId id="367" r:id="rId42"/>
    <p:sldId id="368" r:id="rId43"/>
    <p:sldId id="369" r:id="rId44"/>
    <p:sldId id="370" r:id="rId45"/>
    <p:sldId id="371" r:id="rId46"/>
    <p:sldId id="372" r:id="rId47"/>
    <p:sldId id="373" r:id="rId48"/>
    <p:sldId id="374" r:id="rId49"/>
    <p:sldId id="380" r:id="rId50"/>
    <p:sldId id="381" r:id="rId51"/>
    <p:sldId id="382" r:id="rId52"/>
    <p:sldId id="383" r:id="rId53"/>
    <p:sldId id="384" r:id="rId54"/>
    <p:sldId id="385" r:id="rId55"/>
    <p:sldId id="386" r:id="rId56"/>
    <p:sldId id="388" r:id="rId57"/>
    <p:sldId id="389" r:id="rId58"/>
    <p:sldId id="390" r:id="rId59"/>
    <p:sldId id="391" r:id="rId60"/>
    <p:sldId id="392" r:id="rId61"/>
    <p:sldId id="393" r:id="rId62"/>
    <p:sldId id="394" r:id="rId63"/>
    <p:sldId id="395" r:id="rId64"/>
    <p:sldId id="396" r:id="rId65"/>
    <p:sldId id="397" r:id="rId66"/>
    <p:sldId id="398" r:id="rId67"/>
    <p:sldId id="399" r:id="rId68"/>
    <p:sldId id="400" r:id="rId69"/>
    <p:sldId id="401" r:id="rId70"/>
    <p:sldId id="402" r:id="rId71"/>
    <p:sldId id="403" r:id="rId72"/>
    <p:sldId id="404" r:id="rId73"/>
    <p:sldId id="405" r:id="rId74"/>
    <p:sldId id="406" r:id="rId75"/>
    <p:sldId id="407" r:id="rId76"/>
    <p:sldId id="408" r:id="rId77"/>
    <p:sldId id="409" r:id="rId78"/>
    <p:sldId id="410" r:id="rId79"/>
    <p:sldId id="411" r:id="rId80"/>
    <p:sldId id="412" r:id="rId81"/>
    <p:sldId id="413" r:id="rId82"/>
    <p:sldId id="414" r:id="rId83"/>
    <p:sldId id="415" r:id="rId84"/>
    <p:sldId id="416" r:id="rId85"/>
    <p:sldId id="417" r:id="rId86"/>
    <p:sldId id="418" r:id="rId8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434" autoAdjust="0"/>
  </p:normalViewPr>
  <p:slideViewPr>
    <p:cSldViewPr snapToGrid="0">
      <p:cViewPr varScale="1">
        <p:scale>
          <a:sx n="70" d="100"/>
          <a:sy n="70" d="100"/>
        </p:scale>
        <p:origin x="7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919EA5-D4C3-43D1-BE6C-48A0A0EAA797}" type="datetimeFigureOut">
              <a:rPr lang="it-IT" smtClean="0"/>
              <a:t>07/10/2016</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F76164-923F-45A4-8990-77AE7AE3C163}" type="slidenum">
              <a:rPr lang="it-IT" smtClean="0"/>
              <a:t>‹N›</a:t>
            </a:fld>
            <a:endParaRPr lang="it-IT"/>
          </a:p>
        </p:txBody>
      </p:sp>
    </p:spTree>
    <p:extLst>
      <p:ext uri="{BB962C8B-B14F-4D97-AF65-F5344CB8AC3E}">
        <p14:creationId xmlns:p14="http://schemas.microsoft.com/office/powerpoint/2010/main" val="1983368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a:t>
            </a:fld>
            <a:endParaRPr lang="it-IT"/>
          </a:p>
        </p:txBody>
      </p:sp>
    </p:spTree>
    <p:extLst>
      <p:ext uri="{BB962C8B-B14F-4D97-AF65-F5344CB8AC3E}">
        <p14:creationId xmlns:p14="http://schemas.microsoft.com/office/powerpoint/2010/main" val="63492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14</a:t>
            </a:fld>
            <a:endParaRPr lang="it-IT"/>
          </a:p>
        </p:txBody>
      </p:sp>
    </p:spTree>
    <p:extLst>
      <p:ext uri="{BB962C8B-B14F-4D97-AF65-F5344CB8AC3E}">
        <p14:creationId xmlns:p14="http://schemas.microsoft.com/office/powerpoint/2010/main" val="2651492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smtClean="0"/>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15</a:t>
            </a:fld>
            <a:endParaRPr lang="it-IT"/>
          </a:p>
        </p:txBody>
      </p:sp>
    </p:spTree>
    <p:extLst>
      <p:ext uri="{BB962C8B-B14F-4D97-AF65-F5344CB8AC3E}">
        <p14:creationId xmlns:p14="http://schemas.microsoft.com/office/powerpoint/2010/main" val="1877123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16</a:t>
            </a:fld>
            <a:endParaRPr lang="it-IT"/>
          </a:p>
        </p:txBody>
      </p:sp>
    </p:spTree>
    <p:extLst>
      <p:ext uri="{BB962C8B-B14F-4D97-AF65-F5344CB8AC3E}">
        <p14:creationId xmlns:p14="http://schemas.microsoft.com/office/powerpoint/2010/main" val="2557033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17</a:t>
            </a:fld>
            <a:endParaRPr lang="it-IT"/>
          </a:p>
        </p:txBody>
      </p:sp>
    </p:spTree>
    <p:extLst>
      <p:ext uri="{BB962C8B-B14F-4D97-AF65-F5344CB8AC3E}">
        <p14:creationId xmlns:p14="http://schemas.microsoft.com/office/powerpoint/2010/main" val="948621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18</a:t>
            </a:fld>
            <a:endParaRPr lang="it-IT"/>
          </a:p>
        </p:txBody>
      </p:sp>
    </p:spTree>
    <p:extLst>
      <p:ext uri="{BB962C8B-B14F-4D97-AF65-F5344CB8AC3E}">
        <p14:creationId xmlns:p14="http://schemas.microsoft.com/office/powerpoint/2010/main" val="1726494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19</a:t>
            </a:fld>
            <a:endParaRPr lang="it-IT"/>
          </a:p>
        </p:txBody>
      </p:sp>
    </p:spTree>
    <p:extLst>
      <p:ext uri="{BB962C8B-B14F-4D97-AF65-F5344CB8AC3E}">
        <p14:creationId xmlns:p14="http://schemas.microsoft.com/office/powerpoint/2010/main" val="528994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20</a:t>
            </a:fld>
            <a:endParaRPr lang="it-IT"/>
          </a:p>
        </p:txBody>
      </p:sp>
    </p:spTree>
    <p:extLst>
      <p:ext uri="{BB962C8B-B14F-4D97-AF65-F5344CB8AC3E}">
        <p14:creationId xmlns:p14="http://schemas.microsoft.com/office/powerpoint/2010/main" val="34587600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21</a:t>
            </a:fld>
            <a:endParaRPr lang="it-IT"/>
          </a:p>
        </p:txBody>
      </p:sp>
    </p:spTree>
    <p:extLst>
      <p:ext uri="{BB962C8B-B14F-4D97-AF65-F5344CB8AC3E}">
        <p14:creationId xmlns:p14="http://schemas.microsoft.com/office/powerpoint/2010/main" val="7565962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22</a:t>
            </a:fld>
            <a:endParaRPr lang="it-IT"/>
          </a:p>
        </p:txBody>
      </p:sp>
    </p:spTree>
    <p:extLst>
      <p:ext uri="{BB962C8B-B14F-4D97-AF65-F5344CB8AC3E}">
        <p14:creationId xmlns:p14="http://schemas.microsoft.com/office/powerpoint/2010/main" val="4432899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23</a:t>
            </a:fld>
            <a:endParaRPr lang="it-IT"/>
          </a:p>
        </p:txBody>
      </p:sp>
    </p:spTree>
    <p:extLst>
      <p:ext uri="{BB962C8B-B14F-4D97-AF65-F5344CB8AC3E}">
        <p14:creationId xmlns:p14="http://schemas.microsoft.com/office/powerpoint/2010/main" val="2091437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a:t>
            </a:fld>
            <a:endParaRPr lang="it-IT"/>
          </a:p>
        </p:txBody>
      </p:sp>
    </p:spTree>
    <p:extLst>
      <p:ext uri="{BB962C8B-B14F-4D97-AF65-F5344CB8AC3E}">
        <p14:creationId xmlns:p14="http://schemas.microsoft.com/office/powerpoint/2010/main" val="22168553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24</a:t>
            </a:fld>
            <a:endParaRPr lang="it-IT"/>
          </a:p>
        </p:txBody>
      </p:sp>
    </p:spTree>
    <p:extLst>
      <p:ext uri="{BB962C8B-B14F-4D97-AF65-F5344CB8AC3E}">
        <p14:creationId xmlns:p14="http://schemas.microsoft.com/office/powerpoint/2010/main" val="42343458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25</a:t>
            </a:fld>
            <a:endParaRPr lang="it-IT"/>
          </a:p>
        </p:txBody>
      </p:sp>
    </p:spTree>
    <p:extLst>
      <p:ext uri="{BB962C8B-B14F-4D97-AF65-F5344CB8AC3E}">
        <p14:creationId xmlns:p14="http://schemas.microsoft.com/office/powerpoint/2010/main" val="16568263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26</a:t>
            </a:fld>
            <a:endParaRPr lang="it-IT"/>
          </a:p>
        </p:txBody>
      </p:sp>
    </p:spTree>
    <p:extLst>
      <p:ext uri="{BB962C8B-B14F-4D97-AF65-F5344CB8AC3E}">
        <p14:creationId xmlns:p14="http://schemas.microsoft.com/office/powerpoint/2010/main" val="31197669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27</a:t>
            </a:fld>
            <a:endParaRPr lang="it-IT"/>
          </a:p>
        </p:txBody>
      </p:sp>
    </p:spTree>
    <p:extLst>
      <p:ext uri="{BB962C8B-B14F-4D97-AF65-F5344CB8AC3E}">
        <p14:creationId xmlns:p14="http://schemas.microsoft.com/office/powerpoint/2010/main" val="11820152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28</a:t>
            </a:fld>
            <a:endParaRPr lang="it-IT"/>
          </a:p>
        </p:txBody>
      </p:sp>
    </p:spTree>
    <p:extLst>
      <p:ext uri="{BB962C8B-B14F-4D97-AF65-F5344CB8AC3E}">
        <p14:creationId xmlns:p14="http://schemas.microsoft.com/office/powerpoint/2010/main" val="29109898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29</a:t>
            </a:fld>
            <a:endParaRPr lang="it-IT"/>
          </a:p>
        </p:txBody>
      </p:sp>
    </p:spTree>
    <p:extLst>
      <p:ext uri="{BB962C8B-B14F-4D97-AF65-F5344CB8AC3E}">
        <p14:creationId xmlns:p14="http://schemas.microsoft.com/office/powerpoint/2010/main" val="15489665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30</a:t>
            </a:fld>
            <a:endParaRPr lang="it-IT"/>
          </a:p>
        </p:txBody>
      </p:sp>
    </p:spTree>
    <p:extLst>
      <p:ext uri="{BB962C8B-B14F-4D97-AF65-F5344CB8AC3E}">
        <p14:creationId xmlns:p14="http://schemas.microsoft.com/office/powerpoint/2010/main" val="35417995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31</a:t>
            </a:fld>
            <a:endParaRPr lang="it-IT"/>
          </a:p>
        </p:txBody>
      </p:sp>
    </p:spTree>
    <p:extLst>
      <p:ext uri="{BB962C8B-B14F-4D97-AF65-F5344CB8AC3E}">
        <p14:creationId xmlns:p14="http://schemas.microsoft.com/office/powerpoint/2010/main" val="31601049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32</a:t>
            </a:fld>
            <a:endParaRPr lang="it-IT"/>
          </a:p>
        </p:txBody>
      </p:sp>
    </p:spTree>
    <p:extLst>
      <p:ext uri="{BB962C8B-B14F-4D97-AF65-F5344CB8AC3E}">
        <p14:creationId xmlns:p14="http://schemas.microsoft.com/office/powerpoint/2010/main" val="16573037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33</a:t>
            </a:fld>
            <a:endParaRPr lang="it-IT"/>
          </a:p>
        </p:txBody>
      </p:sp>
    </p:spTree>
    <p:extLst>
      <p:ext uri="{BB962C8B-B14F-4D97-AF65-F5344CB8AC3E}">
        <p14:creationId xmlns:p14="http://schemas.microsoft.com/office/powerpoint/2010/main" val="684949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a:t>
            </a:fld>
            <a:endParaRPr lang="it-IT"/>
          </a:p>
        </p:txBody>
      </p:sp>
    </p:spTree>
    <p:extLst>
      <p:ext uri="{BB962C8B-B14F-4D97-AF65-F5344CB8AC3E}">
        <p14:creationId xmlns:p14="http://schemas.microsoft.com/office/powerpoint/2010/main" val="31942683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34</a:t>
            </a:fld>
            <a:endParaRPr lang="it-IT"/>
          </a:p>
        </p:txBody>
      </p:sp>
    </p:spTree>
    <p:extLst>
      <p:ext uri="{BB962C8B-B14F-4D97-AF65-F5344CB8AC3E}">
        <p14:creationId xmlns:p14="http://schemas.microsoft.com/office/powerpoint/2010/main" val="25538541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35</a:t>
            </a:fld>
            <a:endParaRPr lang="it-IT"/>
          </a:p>
        </p:txBody>
      </p:sp>
    </p:spTree>
    <p:extLst>
      <p:ext uri="{BB962C8B-B14F-4D97-AF65-F5344CB8AC3E}">
        <p14:creationId xmlns:p14="http://schemas.microsoft.com/office/powerpoint/2010/main" val="35855616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36</a:t>
            </a:fld>
            <a:endParaRPr lang="it-IT"/>
          </a:p>
        </p:txBody>
      </p:sp>
    </p:spTree>
    <p:extLst>
      <p:ext uri="{BB962C8B-B14F-4D97-AF65-F5344CB8AC3E}">
        <p14:creationId xmlns:p14="http://schemas.microsoft.com/office/powerpoint/2010/main" val="39862302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37</a:t>
            </a:fld>
            <a:endParaRPr lang="it-IT"/>
          </a:p>
        </p:txBody>
      </p:sp>
    </p:spTree>
    <p:extLst>
      <p:ext uri="{BB962C8B-B14F-4D97-AF65-F5344CB8AC3E}">
        <p14:creationId xmlns:p14="http://schemas.microsoft.com/office/powerpoint/2010/main" val="9968305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38</a:t>
            </a:fld>
            <a:endParaRPr lang="it-IT"/>
          </a:p>
        </p:txBody>
      </p:sp>
    </p:spTree>
    <p:extLst>
      <p:ext uri="{BB962C8B-B14F-4D97-AF65-F5344CB8AC3E}">
        <p14:creationId xmlns:p14="http://schemas.microsoft.com/office/powerpoint/2010/main" val="41578649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39</a:t>
            </a:fld>
            <a:endParaRPr lang="it-IT"/>
          </a:p>
        </p:txBody>
      </p:sp>
    </p:spTree>
    <p:extLst>
      <p:ext uri="{BB962C8B-B14F-4D97-AF65-F5344CB8AC3E}">
        <p14:creationId xmlns:p14="http://schemas.microsoft.com/office/powerpoint/2010/main" val="39083631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40</a:t>
            </a:fld>
            <a:endParaRPr lang="it-IT"/>
          </a:p>
        </p:txBody>
      </p:sp>
    </p:spTree>
    <p:extLst>
      <p:ext uri="{BB962C8B-B14F-4D97-AF65-F5344CB8AC3E}">
        <p14:creationId xmlns:p14="http://schemas.microsoft.com/office/powerpoint/2010/main" val="29185059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41</a:t>
            </a:fld>
            <a:endParaRPr lang="it-IT"/>
          </a:p>
        </p:txBody>
      </p:sp>
    </p:spTree>
    <p:extLst>
      <p:ext uri="{BB962C8B-B14F-4D97-AF65-F5344CB8AC3E}">
        <p14:creationId xmlns:p14="http://schemas.microsoft.com/office/powerpoint/2010/main" val="222628007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42</a:t>
            </a:fld>
            <a:endParaRPr lang="it-IT"/>
          </a:p>
        </p:txBody>
      </p:sp>
    </p:spTree>
    <p:extLst>
      <p:ext uri="{BB962C8B-B14F-4D97-AF65-F5344CB8AC3E}">
        <p14:creationId xmlns:p14="http://schemas.microsoft.com/office/powerpoint/2010/main" val="2102422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43</a:t>
            </a:fld>
            <a:endParaRPr lang="it-IT"/>
          </a:p>
        </p:txBody>
      </p:sp>
    </p:spTree>
    <p:extLst>
      <p:ext uri="{BB962C8B-B14F-4D97-AF65-F5344CB8AC3E}">
        <p14:creationId xmlns:p14="http://schemas.microsoft.com/office/powerpoint/2010/main" val="420163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a:t>
            </a:fld>
            <a:endParaRPr lang="it-IT"/>
          </a:p>
        </p:txBody>
      </p:sp>
    </p:spTree>
    <p:extLst>
      <p:ext uri="{BB962C8B-B14F-4D97-AF65-F5344CB8AC3E}">
        <p14:creationId xmlns:p14="http://schemas.microsoft.com/office/powerpoint/2010/main" val="5193162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44</a:t>
            </a:fld>
            <a:endParaRPr lang="it-IT"/>
          </a:p>
        </p:txBody>
      </p:sp>
    </p:spTree>
    <p:extLst>
      <p:ext uri="{BB962C8B-B14F-4D97-AF65-F5344CB8AC3E}">
        <p14:creationId xmlns:p14="http://schemas.microsoft.com/office/powerpoint/2010/main" val="23004950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45</a:t>
            </a:fld>
            <a:endParaRPr lang="it-IT"/>
          </a:p>
        </p:txBody>
      </p:sp>
    </p:spTree>
    <p:extLst>
      <p:ext uri="{BB962C8B-B14F-4D97-AF65-F5344CB8AC3E}">
        <p14:creationId xmlns:p14="http://schemas.microsoft.com/office/powerpoint/2010/main" val="132115503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46</a:t>
            </a:fld>
            <a:endParaRPr lang="it-IT"/>
          </a:p>
        </p:txBody>
      </p:sp>
    </p:spTree>
    <p:extLst>
      <p:ext uri="{BB962C8B-B14F-4D97-AF65-F5344CB8AC3E}">
        <p14:creationId xmlns:p14="http://schemas.microsoft.com/office/powerpoint/2010/main" val="32594227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47</a:t>
            </a:fld>
            <a:endParaRPr lang="it-IT"/>
          </a:p>
        </p:txBody>
      </p:sp>
    </p:spTree>
    <p:extLst>
      <p:ext uri="{BB962C8B-B14F-4D97-AF65-F5344CB8AC3E}">
        <p14:creationId xmlns:p14="http://schemas.microsoft.com/office/powerpoint/2010/main" val="54647551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48</a:t>
            </a:fld>
            <a:endParaRPr lang="it-IT"/>
          </a:p>
        </p:txBody>
      </p:sp>
    </p:spTree>
    <p:extLst>
      <p:ext uri="{BB962C8B-B14F-4D97-AF65-F5344CB8AC3E}">
        <p14:creationId xmlns:p14="http://schemas.microsoft.com/office/powerpoint/2010/main" val="267607782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50</a:t>
            </a:fld>
            <a:endParaRPr lang="it-IT"/>
          </a:p>
        </p:txBody>
      </p:sp>
    </p:spTree>
    <p:extLst>
      <p:ext uri="{BB962C8B-B14F-4D97-AF65-F5344CB8AC3E}">
        <p14:creationId xmlns:p14="http://schemas.microsoft.com/office/powerpoint/2010/main" val="233402103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51</a:t>
            </a:fld>
            <a:endParaRPr lang="it-IT"/>
          </a:p>
        </p:txBody>
      </p:sp>
    </p:spTree>
    <p:extLst>
      <p:ext uri="{BB962C8B-B14F-4D97-AF65-F5344CB8AC3E}">
        <p14:creationId xmlns:p14="http://schemas.microsoft.com/office/powerpoint/2010/main" val="85077741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53</a:t>
            </a:fld>
            <a:endParaRPr lang="it-IT"/>
          </a:p>
        </p:txBody>
      </p:sp>
    </p:spTree>
    <p:extLst>
      <p:ext uri="{BB962C8B-B14F-4D97-AF65-F5344CB8AC3E}">
        <p14:creationId xmlns:p14="http://schemas.microsoft.com/office/powerpoint/2010/main" val="173566165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54</a:t>
            </a:fld>
            <a:endParaRPr lang="it-IT"/>
          </a:p>
        </p:txBody>
      </p:sp>
    </p:spTree>
    <p:extLst>
      <p:ext uri="{BB962C8B-B14F-4D97-AF65-F5344CB8AC3E}">
        <p14:creationId xmlns:p14="http://schemas.microsoft.com/office/powerpoint/2010/main" val="121330218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55</a:t>
            </a:fld>
            <a:endParaRPr lang="it-IT"/>
          </a:p>
        </p:txBody>
      </p:sp>
    </p:spTree>
    <p:extLst>
      <p:ext uri="{BB962C8B-B14F-4D97-AF65-F5344CB8AC3E}">
        <p14:creationId xmlns:p14="http://schemas.microsoft.com/office/powerpoint/2010/main" val="2769927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a:t>
            </a:fld>
            <a:endParaRPr lang="it-IT"/>
          </a:p>
        </p:txBody>
      </p:sp>
    </p:spTree>
    <p:extLst>
      <p:ext uri="{BB962C8B-B14F-4D97-AF65-F5344CB8AC3E}">
        <p14:creationId xmlns:p14="http://schemas.microsoft.com/office/powerpoint/2010/main" val="411524335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56</a:t>
            </a:fld>
            <a:endParaRPr lang="it-IT"/>
          </a:p>
        </p:txBody>
      </p:sp>
    </p:spTree>
    <p:extLst>
      <p:ext uri="{BB962C8B-B14F-4D97-AF65-F5344CB8AC3E}">
        <p14:creationId xmlns:p14="http://schemas.microsoft.com/office/powerpoint/2010/main" val="251067428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57</a:t>
            </a:fld>
            <a:endParaRPr lang="it-IT"/>
          </a:p>
        </p:txBody>
      </p:sp>
    </p:spTree>
    <p:extLst>
      <p:ext uri="{BB962C8B-B14F-4D97-AF65-F5344CB8AC3E}">
        <p14:creationId xmlns:p14="http://schemas.microsoft.com/office/powerpoint/2010/main" val="50853739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58</a:t>
            </a:fld>
            <a:endParaRPr lang="it-IT"/>
          </a:p>
        </p:txBody>
      </p:sp>
    </p:spTree>
    <p:extLst>
      <p:ext uri="{BB962C8B-B14F-4D97-AF65-F5344CB8AC3E}">
        <p14:creationId xmlns:p14="http://schemas.microsoft.com/office/powerpoint/2010/main" val="420288013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59</a:t>
            </a:fld>
            <a:endParaRPr lang="it-IT"/>
          </a:p>
        </p:txBody>
      </p:sp>
    </p:spTree>
    <p:extLst>
      <p:ext uri="{BB962C8B-B14F-4D97-AF65-F5344CB8AC3E}">
        <p14:creationId xmlns:p14="http://schemas.microsoft.com/office/powerpoint/2010/main" val="7790960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60</a:t>
            </a:fld>
            <a:endParaRPr lang="it-IT"/>
          </a:p>
        </p:txBody>
      </p:sp>
    </p:spTree>
    <p:extLst>
      <p:ext uri="{BB962C8B-B14F-4D97-AF65-F5344CB8AC3E}">
        <p14:creationId xmlns:p14="http://schemas.microsoft.com/office/powerpoint/2010/main" val="189790172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61</a:t>
            </a:fld>
            <a:endParaRPr lang="it-IT"/>
          </a:p>
        </p:txBody>
      </p:sp>
    </p:spTree>
    <p:extLst>
      <p:ext uri="{BB962C8B-B14F-4D97-AF65-F5344CB8AC3E}">
        <p14:creationId xmlns:p14="http://schemas.microsoft.com/office/powerpoint/2010/main" val="275749279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62</a:t>
            </a:fld>
            <a:endParaRPr lang="it-IT"/>
          </a:p>
        </p:txBody>
      </p:sp>
    </p:spTree>
    <p:extLst>
      <p:ext uri="{BB962C8B-B14F-4D97-AF65-F5344CB8AC3E}">
        <p14:creationId xmlns:p14="http://schemas.microsoft.com/office/powerpoint/2010/main" val="344216997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63</a:t>
            </a:fld>
            <a:endParaRPr lang="it-IT"/>
          </a:p>
        </p:txBody>
      </p:sp>
    </p:spTree>
    <p:extLst>
      <p:ext uri="{BB962C8B-B14F-4D97-AF65-F5344CB8AC3E}">
        <p14:creationId xmlns:p14="http://schemas.microsoft.com/office/powerpoint/2010/main" val="13463028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64</a:t>
            </a:fld>
            <a:endParaRPr lang="it-IT"/>
          </a:p>
        </p:txBody>
      </p:sp>
    </p:spTree>
    <p:extLst>
      <p:ext uri="{BB962C8B-B14F-4D97-AF65-F5344CB8AC3E}">
        <p14:creationId xmlns:p14="http://schemas.microsoft.com/office/powerpoint/2010/main" val="277579977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65</a:t>
            </a:fld>
            <a:endParaRPr lang="it-IT"/>
          </a:p>
        </p:txBody>
      </p:sp>
    </p:spTree>
    <p:extLst>
      <p:ext uri="{BB962C8B-B14F-4D97-AF65-F5344CB8AC3E}">
        <p14:creationId xmlns:p14="http://schemas.microsoft.com/office/powerpoint/2010/main" val="481892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9</a:t>
            </a:fld>
            <a:endParaRPr lang="it-IT"/>
          </a:p>
        </p:txBody>
      </p:sp>
    </p:spTree>
    <p:extLst>
      <p:ext uri="{BB962C8B-B14F-4D97-AF65-F5344CB8AC3E}">
        <p14:creationId xmlns:p14="http://schemas.microsoft.com/office/powerpoint/2010/main" val="96941567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66</a:t>
            </a:fld>
            <a:endParaRPr lang="it-IT"/>
          </a:p>
        </p:txBody>
      </p:sp>
    </p:spTree>
    <p:extLst>
      <p:ext uri="{BB962C8B-B14F-4D97-AF65-F5344CB8AC3E}">
        <p14:creationId xmlns:p14="http://schemas.microsoft.com/office/powerpoint/2010/main" val="165659445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67</a:t>
            </a:fld>
            <a:endParaRPr lang="it-IT"/>
          </a:p>
        </p:txBody>
      </p:sp>
    </p:spTree>
    <p:extLst>
      <p:ext uri="{BB962C8B-B14F-4D97-AF65-F5344CB8AC3E}">
        <p14:creationId xmlns:p14="http://schemas.microsoft.com/office/powerpoint/2010/main" val="333072798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68</a:t>
            </a:fld>
            <a:endParaRPr lang="it-IT"/>
          </a:p>
        </p:txBody>
      </p:sp>
    </p:spTree>
    <p:extLst>
      <p:ext uri="{BB962C8B-B14F-4D97-AF65-F5344CB8AC3E}">
        <p14:creationId xmlns:p14="http://schemas.microsoft.com/office/powerpoint/2010/main" val="334300272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69</a:t>
            </a:fld>
            <a:endParaRPr lang="it-IT"/>
          </a:p>
        </p:txBody>
      </p:sp>
    </p:spTree>
    <p:extLst>
      <p:ext uri="{BB962C8B-B14F-4D97-AF65-F5344CB8AC3E}">
        <p14:creationId xmlns:p14="http://schemas.microsoft.com/office/powerpoint/2010/main" val="26757412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70</a:t>
            </a:fld>
            <a:endParaRPr lang="it-IT"/>
          </a:p>
        </p:txBody>
      </p:sp>
    </p:spTree>
    <p:extLst>
      <p:ext uri="{BB962C8B-B14F-4D97-AF65-F5344CB8AC3E}">
        <p14:creationId xmlns:p14="http://schemas.microsoft.com/office/powerpoint/2010/main" val="228487320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71</a:t>
            </a:fld>
            <a:endParaRPr lang="it-IT"/>
          </a:p>
        </p:txBody>
      </p:sp>
    </p:spTree>
    <p:extLst>
      <p:ext uri="{BB962C8B-B14F-4D97-AF65-F5344CB8AC3E}">
        <p14:creationId xmlns:p14="http://schemas.microsoft.com/office/powerpoint/2010/main" val="356252152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72</a:t>
            </a:fld>
            <a:endParaRPr lang="it-IT"/>
          </a:p>
        </p:txBody>
      </p:sp>
    </p:spTree>
    <p:extLst>
      <p:ext uri="{BB962C8B-B14F-4D97-AF65-F5344CB8AC3E}">
        <p14:creationId xmlns:p14="http://schemas.microsoft.com/office/powerpoint/2010/main" val="16730307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73</a:t>
            </a:fld>
            <a:endParaRPr lang="it-IT"/>
          </a:p>
        </p:txBody>
      </p:sp>
    </p:spTree>
    <p:extLst>
      <p:ext uri="{BB962C8B-B14F-4D97-AF65-F5344CB8AC3E}">
        <p14:creationId xmlns:p14="http://schemas.microsoft.com/office/powerpoint/2010/main" val="192941510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74</a:t>
            </a:fld>
            <a:endParaRPr lang="it-IT"/>
          </a:p>
        </p:txBody>
      </p:sp>
    </p:spTree>
    <p:extLst>
      <p:ext uri="{BB962C8B-B14F-4D97-AF65-F5344CB8AC3E}">
        <p14:creationId xmlns:p14="http://schemas.microsoft.com/office/powerpoint/2010/main" val="52082633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75</a:t>
            </a:fld>
            <a:endParaRPr lang="it-IT"/>
          </a:p>
        </p:txBody>
      </p:sp>
    </p:spTree>
    <p:extLst>
      <p:ext uri="{BB962C8B-B14F-4D97-AF65-F5344CB8AC3E}">
        <p14:creationId xmlns:p14="http://schemas.microsoft.com/office/powerpoint/2010/main" val="2635093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11</a:t>
            </a:fld>
            <a:endParaRPr lang="it-IT"/>
          </a:p>
        </p:txBody>
      </p:sp>
    </p:spTree>
    <p:extLst>
      <p:ext uri="{BB962C8B-B14F-4D97-AF65-F5344CB8AC3E}">
        <p14:creationId xmlns:p14="http://schemas.microsoft.com/office/powerpoint/2010/main" val="97162171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76</a:t>
            </a:fld>
            <a:endParaRPr lang="it-IT"/>
          </a:p>
        </p:txBody>
      </p:sp>
    </p:spTree>
    <p:extLst>
      <p:ext uri="{BB962C8B-B14F-4D97-AF65-F5344CB8AC3E}">
        <p14:creationId xmlns:p14="http://schemas.microsoft.com/office/powerpoint/2010/main" val="262292943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78</a:t>
            </a:fld>
            <a:endParaRPr lang="it-IT"/>
          </a:p>
        </p:txBody>
      </p:sp>
    </p:spTree>
    <p:extLst>
      <p:ext uri="{BB962C8B-B14F-4D97-AF65-F5344CB8AC3E}">
        <p14:creationId xmlns:p14="http://schemas.microsoft.com/office/powerpoint/2010/main" val="2473784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79</a:t>
            </a:fld>
            <a:endParaRPr lang="it-IT"/>
          </a:p>
        </p:txBody>
      </p:sp>
    </p:spTree>
    <p:extLst>
      <p:ext uri="{BB962C8B-B14F-4D97-AF65-F5344CB8AC3E}">
        <p14:creationId xmlns:p14="http://schemas.microsoft.com/office/powerpoint/2010/main" val="388736121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80</a:t>
            </a:fld>
            <a:endParaRPr lang="it-IT"/>
          </a:p>
        </p:txBody>
      </p:sp>
    </p:spTree>
    <p:extLst>
      <p:ext uri="{BB962C8B-B14F-4D97-AF65-F5344CB8AC3E}">
        <p14:creationId xmlns:p14="http://schemas.microsoft.com/office/powerpoint/2010/main" val="408944070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81</a:t>
            </a:fld>
            <a:endParaRPr lang="it-IT"/>
          </a:p>
        </p:txBody>
      </p:sp>
    </p:spTree>
    <p:extLst>
      <p:ext uri="{BB962C8B-B14F-4D97-AF65-F5344CB8AC3E}">
        <p14:creationId xmlns:p14="http://schemas.microsoft.com/office/powerpoint/2010/main" val="391277277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82</a:t>
            </a:fld>
            <a:endParaRPr lang="it-IT"/>
          </a:p>
        </p:txBody>
      </p:sp>
    </p:spTree>
    <p:extLst>
      <p:ext uri="{BB962C8B-B14F-4D97-AF65-F5344CB8AC3E}">
        <p14:creationId xmlns:p14="http://schemas.microsoft.com/office/powerpoint/2010/main" val="252298093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83</a:t>
            </a:fld>
            <a:endParaRPr lang="it-IT"/>
          </a:p>
        </p:txBody>
      </p:sp>
    </p:spTree>
    <p:extLst>
      <p:ext uri="{BB962C8B-B14F-4D97-AF65-F5344CB8AC3E}">
        <p14:creationId xmlns:p14="http://schemas.microsoft.com/office/powerpoint/2010/main" val="237549419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84</a:t>
            </a:fld>
            <a:endParaRPr lang="it-IT"/>
          </a:p>
        </p:txBody>
      </p:sp>
    </p:spTree>
    <p:extLst>
      <p:ext uri="{BB962C8B-B14F-4D97-AF65-F5344CB8AC3E}">
        <p14:creationId xmlns:p14="http://schemas.microsoft.com/office/powerpoint/2010/main" val="281574950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85</a:t>
            </a:fld>
            <a:endParaRPr lang="it-IT"/>
          </a:p>
        </p:txBody>
      </p:sp>
    </p:spTree>
    <p:extLst>
      <p:ext uri="{BB962C8B-B14F-4D97-AF65-F5344CB8AC3E}">
        <p14:creationId xmlns:p14="http://schemas.microsoft.com/office/powerpoint/2010/main" val="126297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12</a:t>
            </a:fld>
            <a:endParaRPr lang="it-IT"/>
          </a:p>
        </p:txBody>
      </p:sp>
    </p:spTree>
    <p:extLst>
      <p:ext uri="{BB962C8B-B14F-4D97-AF65-F5344CB8AC3E}">
        <p14:creationId xmlns:p14="http://schemas.microsoft.com/office/powerpoint/2010/main" val="228776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13</a:t>
            </a:fld>
            <a:endParaRPr lang="it-IT"/>
          </a:p>
        </p:txBody>
      </p:sp>
    </p:spTree>
    <p:extLst>
      <p:ext uri="{BB962C8B-B14F-4D97-AF65-F5344CB8AC3E}">
        <p14:creationId xmlns:p14="http://schemas.microsoft.com/office/powerpoint/2010/main" val="3343268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84FCCE5-80DA-4CA5-BD7D-910DF6306A81}" type="datetime1">
              <a:rPr lang="it-IT" smtClean="0"/>
              <a:t>07/10/2016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469670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753888B-3983-402C-84AD-AA73F3CA2DAC}" type="datetime1">
              <a:rPr lang="it-IT" smtClean="0"/>
              <a:t>07/10/2016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03190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040AA3-DB05-4BF3-8282-95DCEBEC98AE}" type="datetime1">
              <a:rPr lang="it-IT" smtClean="0"/>
              <a:t>07/10/2016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2943371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C43F064-5F18-4BBF-B9A7-C861DCD6A268}" type="datetime1">
              <a:rPr lang="it-IT" smtClean="0"/>
              <a:t>07/10/2016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3823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8BD10F4-79C0-428E-AF0B-01358A15B2DA}" type="datetime1">
              <a:rPr lang="it-IT" smtClean="0"/>
              <a:t>07/10/2016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85063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AA76F91-6708-4534-B2FB-E1F6FDD91E7D}" type="datetime1">
              <a:rPr lang="it-IT" smtClean="0"/>
              <a:t>07/10/2016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47943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513050C-8EDC-4FDC-8F62-F69B12F295B4}" type="datetime1">
              <a:rPr lang="it-IT" smtClean="0"/>
              <a:t>07/10/2016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054497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51361D1-3062-41FC-8FA2-5D224BA3997B}" type="datetime1">
              <a:rPr lang="it-IT" smtClean="0"/>
              <a:t>07/10/2016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254366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C77E4BF-D6C8-407C-80BF-C8194DC76C69}" type="datetime1">
              <a:rPr lang="it-IT" smtClean="0"/>
              <a:t>07/10/2016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901933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64233D3-38A8-4865-8202-87032C0B0679}" type="datetime1">
              <a:rPr lang="it-IT" smtClean="0"/>
              <a:t>07/10/2016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145287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164E66C-213D-49C5-A4F2-FAE1A7FFF1A8}" type="datetime1">
              <a:rPr lang="it-IT" smtClean="0"/>
              <a:t>07/10/2016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07493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95FEA-E08B-4BBE-81AC-B3AED2379932}" type="datetime1">
              <a:rPr lang="it-IT" smtClean="0"/>
              <a:t>07/10/2016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1B123-ECD0-4B58-8863-A186CF5279B8}" type="slidenum">
              <a:rPr lang="it-IT" smtClean="0"/>
              <a:t>‹N›</a:t>
            </a:fld>
            <a:endParaRPr lang="it-IT"/>
          </a:p>
        </p:txBody>
      </p:sp>
    </p:spTree>
    <p:extLst>
      <p:ext uri="{BB962C8B-B14F-4D97-AF65-F5344CB8AC3E}">
        <p14:creationId xmlns:p14="http://schemas.microsoft.com/office/powerpoint/2010/main" val="4287604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solidFill>
                  <a:srgbClr val="FF0000"/>
                </a:solidFill>
              </a:rPr>
              <a:t>Management </a:t>
            </a:r>
            <a:r>
              <a:rPr lang="it-IT" b="1" dirty="0" err="1" smtClean="0">
                <a:solidFill>
                  <a:srgbClr val="FF0000"/>
                </a:solidFill>
              </a:rPr>
              <a:t>Principles</a:t>
            </a:r>
            <a:r>
              <a:rPr lang="it-IT" b="1" dirty="0" smtClean="0">
                <a:solidFill>
                  <a:srgbClr val="FF0000"/>
                </a:solidFill>
              </a:rPr>
              <a:t> and Human </a:t>
            </a:r>
            <a:r>
              <a:rPr lang="it-IT" b="1" dirty="0" err="1" smtClean="0">
                <a:solidFill>
                  <a:srgbClr val="FF0000"/>
                </a:solidFill>
              </a:rPr>
              <a:t>Resources</a:t>
            </a:r>
            <a:endParaRPr lang="it-IT" b="1" dirty="0">
              <a:solidFill>
                <a:srgbClr val="FF0000"/>
              </a:solidFill>
            </a:endParaRPr>
          </a:p>
        </p:txBody>
      </p:sp>
      <p:sp>
        <p:nvSpPr>
          <p:cNvPr id="3" name="Sottotitolo 2"/>
          <p:cNvSpPr>
            <a:spLocks noGrp="1"/>
          </p:cNvSpPr>
          <p:nvPr>
            <p:ph type="subTitle" idx="1"/>
          </p:nvPr>
        </p:nvSpPr>
        <p:spPr>
          <a:xfrm>
            <a:off x="1524000" y="3992450"/>
            <a:ext cx="9144000" cy="953037"/>
          </a:xfrm>
        </p:spPr>
        <p:txBody>
          <a:bodyPr/>
          <a:lstStyle/>
          <a:p>
            <a:r>
              <a:rPr lang="it-IT" dirty="0" smtClean="0"/>
              <a:t>Martina Dal Molin</a:t>
            </a:r>
          </a:p>
          <a:p>
            <a:r>
              <a:rPr lang="it-IT" dirty="0" smtClean="0"/>
              <a:t>mdalmolin@liuc.it</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5"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smtClean="0"/>
              <a:t>AA 2016/2017</a:t>
            </a:r>
            <a:endParaRPr lang="it-IT" dirty="0"/>
          </a:p>
        </p:txBody>
      </p:sp>
    </p:spTree>
    <p:extLst>
      <p:ext uri="{BB962C8B-B14F-4D97-AF65-F5344CB8AC3E}">
        <p14:creationId xmlns:p14="http://schemas.microsoft.com/office/powerpoint/2010/main" val="809782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lstStyle/>
          <a:p>
            <a:r>
              <a:rPr lang="it-IT" b="1" dirty="0" smtClean="0">
                <a:solidFill>
                  <a:srgbClr val="FF0000"/>
                </a:solidFill>
              </a:rPr>
              <a:t>THE BALANCE SHEET: ASSETS</a:t>
            </a:r>
            <a:endParaRPr lang="it-IT" b="1" dirty="0">
              <a:solidFill>
                <a:srgbClr val="FF0000"/>
              </a:solidFill>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514851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Assets</a:t>
            </a:r>
            <a:r>
              <a:rPr lang="it-IT" b="1" dirty="0" smtClean="0">
                <a:solidFill>
                  <a:srgbClr val="FF0000"/>
                </a:solidFill>
              </a:rPr>
              <a:t>: </a:t>
            </a:r>
            <a:r>
              <a:rPr lang="it-IT" b="1" dirty="0" err="1" smtClean="0">
                <a:solidFill>
                  <a:srgbClr val="FF0000"/>
                </a:solidFill>
              </a:rPr>
              <a:t>basic</a:t>
            </a:r>
            <a:r>
              <a:rPr lang="it-IT" b="1" dirty="0" smtClean="0">
                <a:solidFill>
                  <a:srgbClr val="FF0000"/>
                </a:solidFill>
              </a:rPr>
              <a:t> model (1/2) </a:t>
            </a:r>
            <a:endParaRPr lang="it-IT" b="1" dirty="0">
              <a:solidFill>
                <a:srgbClr val="FF0000"/>
              </a:solidFill>
            </a:endParaRPr>
          </a:p>
        </p:txBody>
      </p:sp>
      <p:sp>
        <p:nvSpPr>
          <p:cNvPr id="3" name="Segnaposto contenuto 2"/>
          <p:cNvSpPr>
            <a:spLocks noGrp="1"/>
          </p:cNvSpPr>
          <p:nvPr>
            <p:ph idx="1"/>
          </p:nvPr>
        </p:nvSpPr>
        <p:spPr>
          <a:xfrm>
            <a:off x="838200" y="1921210"/>
            <a:ext cx="10515600" cy="4204617"/>
          </a:xfrm>
        </p:spPr>
        <p:txBody>
          <a:bodyPr>
            <a:normAutofit/>
          </a:bodyPr>
          <a:lstStyle/>
          <a:p>
            <a:r>
              <a:rPr lang="en-US" dirty="0" smtClean="0"/>
              <a:t>Assets represent the monetary value of the </a:t>
            </a:r>
            <a:r>
              <a:rPr lang="en-US" b="1" dirty="0" smtClean="0"/>
              <a:t>resources</a:t>
            </a:r>
            <a:r>
              <a:rPr lang="en-US" dirty="0" smtClean="0"/>
              <a:t> owned by the company:</a:t>
            </a:r>
          </a:p>
          <a:p>
            <a:pPr lvl="1">
              <a:buFont typeface="Courier New" panose="02070309020205020404" pitchFamily="49" charset="0"/>
              <a:buChar char="o"/>
            </a:pPr>
            <a:r>
              <a:rPr lang="en-US" dirty="0" smtClean="0"/>
              <a:t>Technological and financial resources</a:t>
            </a:r>
          </a:p>
          <a:p>
            <a:pPr lvl="1">
              <a:buFont typeface="Courier New" panose="02070309020205020404" pitchFamily="49" charset="0"/>
              <a:buChar char="o"/>
            </a:pPr>
            <a:r>
              <a:rPr lang="en-US" dirty="0" smtClean="0"/>
              <a:t>Human resources and resources related to the company’s image</a:t>
            </a:r>
          </a:p>
          <a:p>
            <a:r>
              <a:rPr lang="en-US" dirty="0" smtClean="0"/>
              <a:t>The </a:t>
            </a:r>
            <a:r>
              <a:rPr lang="en-US" b="1" dirty="0" smtClean="0"/>
              <a:t>economic value </a:t>
            </a:r>
            <a:r>
              <a:rPr lang="en-US" dirty="0" smtClean="0"/>
              <a:t>represents the </a:t>
            </a:r>
            <a:r>
              <a:rPr lang="en-US" b="1" dirty="0" smtClean="0"/>
              <a:t>expected cash flow </a:t>
            </a:r>
            <a:r>
              <a:rPr lang="en-US" dirty="0" smtClean="0"/>
              <a:t>related to the use of such resources</a:t>
            </a:r>
          </a:p>
          <a:p>
            <a:r>
              <a:rPr lang="en-US" dirty="0" smtClean="0"/>
              <a:t>The </a:t>
            </a:r>
            <a:r>
              <a:rPr lang="en-US" dirty="0" err="1" smtClean="0"/>
              <a:t>assest</a:t>
            </a:r>
            <a:r>
              <a:rPr lang="en-US" dirty="0" smtClean="0"/>
              <a:t> side of the BS reports only the resources that can be expressed with a monetary value</a:t>
            </a:r>
            <a:endParaRPr lang="en-US" dirty="0"/>
          </a:p>
          <a:p>
            <a:endParaRPr lang="en-US" sz="2400" b="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11</a:t>
            </a:fld>
            <a:endParaRPr lang="it-IT"/>
          </a:p>
        </p:txBody>
      </p:sp>
    </p:spTree>
    <p:extLst>
      <p:ext uri="{BB962C8B-B14F-4D97-AF65-F5344CB8AC3E}">
        <p14:creationId xmlns:p14="http://schemas.microsoft.com/office/powerpoint/2010/main" val="312062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Assets</a:t>
            </a:r>
            <a:r>
              <a:rPr lang="it-IT" b="1" dirty="0" smtClean="0">
                <a:solidFill>
                  <a:srgbClr val="FF0000"/>
                </a:solidFill>
              </a:rPr>
              <a:t>: </a:t>
            </a:r>
            <a:r>
              <a:rPr lang="it-IT" b="1" dirty="0" err="1" smtClean="0">
                <a:solidFill>
                  <a:srgbClr val="FF0000"/>
                </a:solidFill>
              </a:rPr>
              <a:t>basic</a:t>
            </a:r>
            <a:r>
              <a:rPr lang="it-IT" b="1" dirty="0" smtClean="0">
                <a:solidFill>
                  <a:srgbClr val="FF0000"/>
                </a:solidFill>
              </a:rPr>
              <a:t> model (2/2) </a:t>
            </a:r>
            <a:endParaRPr lang="it-IT" b="1" dirty="0">
              <a:solidFill>
                <a:srgbClr val="FF0000"/>
              </a:solidFill>
            </a:endParaRPr>
          </a:p>
        </p:txBody>
      </p:sp>
      <p:sp>
        <p:nvSpPr>
          <p:cNvPr id="3" name="Segnaposto contenuto 2"/>
          <p:cNvSpPr>
            <a:spLocks noGrp="1"/>
          </p:cNvSpPr>
          <p:nvPr>
            <p:ph idx="1"/>
          </p:nvPr>
        </p:nvSpPr>
        <p:spPr>
          <a:xfrm>
            <a:off x="751760" y="1921210"/>
            <a:ext cx="10515600" cy="4204617"/>
          </a:xfrm>
        </p:spPr>
        <p:txBody>
          <a:bodyPr>
            <a:normAutofit/>
          </a:bodyPr>
          <a:lstStyle/>
          <a:p>
            <a:r>
              <a:rPr lang="en-US" dirty="0" smtClean="0"/>
              <a:t>Resources are organized and presented according to their temporal usability with respect to the operational cycle of the company (in general 12 months): </a:t>
            </a:r>
          </a:p>
          <a:p>
            <a:pPr lvl="1">
              <a:buFont typeface="Courier New" panose="02070309020205020404" pitchFamily="49" charset="0"/>
              <a:buChar char="o"/>
            </a:pPr>
            <a:r>
              <a:rPr lang="en-US" sz="2800" dirty="0" smtClean="0"/>
              <a:t>Non current assets – usability &lt; 12 months</a:t>
            </a:r>
          </a:p>
          <a:p>
            <a:pPr lvl="1">
              <a:buFont typeface="Courier New" panose="02070309020205020404" pitchFamily="49" charset="0"/>
              <a:buChar char="o"/>
            </a:pPr>
            <a:r>
              <a:rPr lang="en-US" sz="2800" dirty="0" smtClean="0"/>
              <a:t>Current assets – usability &gt; 12 months</a:t>
            </a:r>
          </a:p>
          <a:p>
            <a:pPr lvl="1">
              <a:buFont typeface="Courier New" panose="02070309020205020404" pitchFamily="49" charset="0"/>
              <a:buChar char="o"/>
            </a:pPr>
            <a:r>
              <a:rPr lang="en-US" sz="2800" dirty="0" smtClean="0"/>
              <a:t>Discontinuing operations – usability = 0</a:t>
            </a:r>
            <a:endParaRPr lang="en-US" sz="2800"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12</a:t>
            </a:fld>
            <a:endParaRPr lang="it-IT"/>
          </a:p>
        </p:txBody>
      </p:sp>
    </p:spTree>
    <p:extLst>
      <p:ext uri="{BB962C8B-B14F-4D97-AF65-F5344CB8AC3E}">
        <p14:creationId xmlns:p14="http://schemas.microsoft.com/office/powerpoint/2010/main" val="1377211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How to account for </a:t>
            </a:r>
            <a:r>
              <a:rPr lang="it-IT" b="1" dirty="0" err="1" smtClean="0">
                <a:solidFill>
                  <a:srgbClr val="FF0000"/>
                </a:solidFill>
              </a:rPr>
              <a:t>assets</a:t>
            </a:r>
            <a:r>
              <a:rPr lang="it-IT" b="1" dirty="0" smtClean="0">
                <a:solidFill>
                  <a:srgbClr val="FF0000"/>
                </a:solidFill>
              </a:rPr>
              <a:t>? </a:t>
            </a:r>
            <a:endParaRPr lang="it-IT" b="1" dirty="0">
              <a:solidFill>
                <a:srgbClr val="FF0000"/>
              </a:solidFill>
            </a:endParaRPr>
          </a:p>
        </p:txBody>
      </p:sp>
      <p:sp>
        <p:nvSpPr>
          <p:cNvPr id="3" name="Segnaposto contenuto 2"/>
          <p:cNvSpPr>
            <a:spLocks noGrp="1"/>
          </p:cNvSpPr>
          <p:nvPr>
            <p:ph idx="1"/>
          </p:nvPr>
        </p:nvSpPr>
        <p:spPr>
          <a:xfrm>
            <a:off x="751760" y="1921210"/>
            <a:ext cx="10515600" cy="4204617"/>
          </a:xfrm>
        </p:spPr>
        <p:txBody>
          <a:bodyPr>
            <a:normAutofit/>
          </a:bodyPr>
          <a:lstStyle/>
          <a:p>
            <a:r>
              <a:rPr lang="en-US" dirty="0" smtClean="0"/>
              <a:t>Criteria used to account for assets generally are:</a:t>
            </a:r>
          </a:p>
          <a:p>
            <a:pPr lvl="1">
              <a:buFont typeface="Courier New" panose="02070309020205020404" pitchFamily="49" charset="0"/>
              <a:buChar char="o"/>
            </a:pPr>
            <a:r>
              <a:rPr lang="en-US" sz="2800" dirty="0" smtClean="0"/>
              <a:t>Acquisition cost</a:t>
            </a:r>
          </a:p>
          <a:p>
            <a:pPr lvl="1">
              <a:buFont typeface="Courier New" panose="02070309020205020404" pitchFamily="49" charset="0"/>
              <a:buChar char="o"/>
            </a:pPr>
            <a:r>
              <a:rPr lang="en-US" sz="2800" dirty="0" smtClean="0"/>
              <a:t>Fair value</a:t>
            </a:r>
          </a:p>
          <a:p>
            <a:pPr lvl="1">
              <a:buFont typeface="Courier New" panose="02070309020205020404" pitchFamily="49" charset="0"/>
              <a:buChar char="o"/>
            </a:pPr>
            <a:r>
              <a:rPr lang="en-US" sz="2800" dirty="0" smtClean="0"/>
              <a:t>Value in use</a:t>
            </a:r>
            <a:endParaRPr lang="en-US" sz="2800"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13</a:t>
            </a:fld>
            <a:endParaRPr lang="it-IT"/>
          </a:p>
        </p:txBody>
      </p:sp>
    </p:spTree>
    <p:extLst>
      <p:ext uri="{BB962C8B-B14F-4D97-AF65-F5344CB8AC3E}">
        <p14:creationId xmlns:p14="http://schemas.microsoft.com/office/powerpoint/2010/main" val="294703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Acquisition</a:t>
            </a:r>
            <a:r>
              <a:rPr lang="it-IT" b="1" dirty="0" smtClean="0">
                <a:solidFill>
                  <a:srgbClr val="FF0000"/>
                </a:solidFill>
              </a:rPr>
              <a:t> </a:t>
            </a:r>
            <a:r>
              <a:rPr lang="it-IT" b="1" dirty="0" err="1" smtClean="0">
                <a:solidFill>
                  <a:srgbClr val="FF0000"/>
                </a:solidFill>
              </a:rPr>
              <a:t>cost</a:t>
            </a:r>
            <a:endParaRPr lang="it-IT" b="1" dirty="0">
              <a:solidFill>
                <a:srgbClr val="FF0000"/>
              </a:solidFill>
            </a:endParaRPr>
          </a:p>
        </p:txBody>
      </p:sp>
      <p:sp>
        <p:nvSpPr>
          <p:cNvPr id="3" name="Segnaposto contenuto 2"/>
          <p:cNvSpPr>
            <a:spLocks noGrp="1"/>
          </p:cNvSpPr>
          <p:nvPr>
            <p:ph idx="1"/>
          </p:nvPr>
        </p:nvSpPr>
        <p:spPr>
          <a:xfrm>
            <a:off x="838200" y="1879284"/>
            <a:ext cx="10515600" cy="4204617"/>
          </a:xfrm>
        </p:spPr>
        <p:txBody>
          <a:bodyPr>
            <a:normAutofit/>
          </a:bodyPr>
          <a:lstStyle/>
          <a:p>
            <a:pPr marL="514350" indent="-514350">
              <a:buAutoNum type="arabicParenR"/>
            </a:pPr>
            <a:r>
              <a:rPr lang="en-US" b="1" dirty="0" smtClean="0"/>
              <a:t>Price</a:t>
            </a:r>
            <a:r>
              <a:rPr lang="en-US" dirty="0" smtClean="0"/>
              <a:t> payed by the company to buy the resource (or to have the benefits related to the use of the resource)</a:t>
            </a:r>
          </a:p>
          <a:p>
            <a:pPr marL="0" indent="0">
              <a:buNone/>
            </a:pPr>
            <a:r>
              <a:rPr lang="en-US" dirty="0"/>
              <a:t> </a:t>
            </a:r>
            <a:r>
              <a:rPr lang="en-US" dirty="0" smtClean="0"/>
              <a:t>      </a:t>
            </a:r>
            <a:r>
              <a:rPr lang="en-US" sz="2400" i="1" dirty="0" smtClean="0"/>
              <a:t>E.g. the price payed by the company to buy a production plant</a:t>
            </a:r>
          </a:p>
          <a:p>
            <a:pPr marL="0" indent="0">
              <a:buNone/>
            </a:pPr>
            <a:endParaRPr lang="en-US" sz="2400" i="1" dirty="0" smtClean="0"/>
          </a:p>
          <a:p>
            <a:pPr marL="0" indent="0">
              <a:buNone/>
            </a:pPr>
            <a:endParaRPr lang="en-US" dirty="0"/>
          </a:p>
          <a:p>
            <a:pPr marL="514350" indent="-514350">
              <a:buAutoNum type="arabicParenR" startAt="2"/>
            </a:pPr>
            <a:r>
              <a:rPr lang="en-US" b="1" dirty="0" smtClean="0"/>
              <a:t>Cost</a:t>
            </a:r>
            <a:r>
              <a:rPr lang="en-US" dirty="0" smtClean="0"/>
              <a:t> sustained by the company to develop/produce the resource</a:t>
            </a:r>
          </a:p>
          <a:p>
            <a:pPr marL="0" indent="0">
              <a:buNone/>
            </a:pPr>
            <a:r>
              <a:rPr lang="en-US" sz="2400" i="1" dirty="0" smtClean="0"/>
              <a:t>       E.g. the economic value of the inputs used to develop a specific plant  </a:t>
            </a:r>
            <a:endParaRPr lang="it-IT" sz="2400" i="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14</a:t>
            </a:fld>
            <a:endParaRPr lang="it-IT"/>
          </a:p>
        </p:txBody>
      </p:sp>
    </p:spTree>
    <p:extLst>
      <p:ext uri="{BB962C8B-B14F-4D97-AF65-F5344CB8AC3E}">
        <p14:creationId xmlns:p14="http://schemas.microsoft.com/office/powerpoint/2010/main" val="3237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Fair </a:t>
            </a:r>
            <a:r>
              <a:rPr lang="it-IT" b="1" dirty="0" err="1" smtClean="0">
                <a:solidFill>
                  <a:srgbClr val="FF0000"/>
                </a:solidFill>
              </a:rPr>
              <a:t>value</a:t>
            </a:r>
            <a:endParaRPr lang="it-IT" b="1" dirty="0">
              <a:solidFill>
                <a:srgbClr val="FF0000"/>
              </a:solidFill>
            </a:endParaRPr>
          </a:p>
        </p:txBody>
      </p:sp>
      <p:sp>
        <p:nvSpPr>
          <p:cNvPr id="3" name="Segnaposto contenuto 2"/>
          <p:cNvSpPr>
            <a:spLocks noGrp="1"/>
          </p:cNvSpPr>
          <p:nvPr>
            <p:ph idx="1"/>
          </p:nvPr>
        </p:nvSpPr>
        <p:spPr>
          <a:xfrm>
            <a:off x="838200" y="1879284"/>
            <a:ext cx="10515600" cy="1491713"/>
          </a:xfrm>
        </p:spPr>
        <p:txBody>
          <a:bodyPr>
            <a:normAutofit/>
          </a:bodyPr>
          <a:lstStyle/>
          <a:p>
            <a:pPr marL="514350" indent="-514350">
              <a:buAutoNum type="arabicParenR"/>
            </a:pPr>
            <a:r>
              <a:rPr lang="en-US" dirty="0" smtClean="0"/>
              <a:t>Price following which the resource could be exchange and sold on the market</a:t>
            </a:r>
          </a:p>
          <a:p>
            <a:pPr marL="0" indent="0">
              <a:buNone/>
            </a:pPr>
            <a:r>
              <a:rPr lang="en-US" sz="2400" i="1" dirty="0" smtClean="0"/>
              <a:t>E.g. the willingness to pay of the company A to buy a plant of the company B</a:t>
            </a:r>
            <a:endParaRPr lang="it-IT" sz="2400" i="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15</a:t>
            </a:fld>
            <a:endParaRPr lang="it-IT"/>
          </a:p>
        </p:txBody>
      </p:sp>
      <p:cxnSp>
        <p:nvCxnSpPr>
          <p:cNvPr id="7" name="Connettore 2 6"/>
          <p:cNvCxnSpPr>
            <a:stCxn id="3" idx="2"/>
          </p:cNvCxnSpPr>
          <p:nvPr/>
        </p:nvCxnSpPr>
        <p:spPr>
          <a:xfrm>
            <a:off x="6096000" y="3370997"/>
            <a:ext cx="0" cy="914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Segnaposto contenuto 2"/>
          <p:cNvSpPr txBox="1">
            <a:spLocks/>
          </p:cNvSpPr>
          <p:nvPr/>
        </p:nvSpPr>
        <p:spPr>
          <a:xfrm>
            <a:off x="1004248" y="4447338"/>
            <a:ext cx="10515600" cy="14917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t>Fair value reflects objective values determined outside the company and linked the market value of that resource</a:t>
            </a:r>
            <a:endParaRPr lang="it-IT" sz="2400" i="1" dirty="0"/>
          </a:p>
        </p:txBody>
      </p:sp>
    </p:spTree>
    <p:extLst>
      <p:ext uri="{BB962C8B-B14F-4D97-AF65-F5344CB8AC3E}">
        <p14:creationId xmlns:p14="http://schemas.microsoft.com/office/powerpoint/2010/main" val="41378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Value in use</a:t>
            </a:r>
            <a:endParaRPr lang="it-IT" b="1" dirty="0">
              <a:solidFill>
                <a:srgbClr val="FF0000"/>
              </a:solidFill>
            </a:endParaRPr>
          </a:p>
        </p:txBody>
      </p:sp>
      <p:sp>
        <p:nvSpPr>
          <p:cNvPr id="3" name="Segnaposto contenuto 2"/>
          <p:cNvSpPr>
            <a:spLocks noGrp="1"/>
          </p:cNvSpPr>
          <p:nvPr>
            <p:ph idx="1"/>
          </p:nvPr>
        </p:nvSpPr>
        <p:spPr>
          <a:xfrm>
            <a:off x="838200" y="1879284"/>
            <a:ext cx="10515600" cy="4204617"/>
          </a:xfrm>
        </p:spPr>
        <p:txBody>
          <a:bodyPr>
            <a:normAutofit/>
          </a:bodyPr>
          <a:lstStyle/>
          <a:p>
            <a:pPr marL="0" indent="0">
              <a:buNone/>
            </a:pPr>
            <a:r>
              <a:rPr lang="en-US" dirty="0" smtClean="0"/>
              <a:t>Value of the financial flows for the company that are related to the use of the resources</a:t>
            </a:r>
          </a:p>
          <a:p>
            <a:pPr marL="0" indent="0">
              <a:buNone/>
            </a:pPr>
            <a:endParaRPr lang="en-US" dirty="0"/>
          </a:p>
          <a:p>
            <a:pPr marL="0" indent="0">
              <a:buNone/>
            </a:pPr>
            <a:r>
              <a:rPr lang="en-US" i="1" dirty="0" smtClean="0"/>
              <a:t>E.g. for a specific equipment that produces the good x, the value in use of that equipment is represented by the flow of costs and revenues related to the production of x. </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16</a:t>
            </a:fld>
            <a:endParaRPr lang="it-IT"/>
          </a:p>
        </p:txBody>
      </p:sp>
    </p:spTree>
    <p:extLst>
      <p:ext uri="{BB962C8B-B14F-4D97-AF65-F5344CB8AC3E}">
        <p14:creationId xmlns:p14="http://schemas.microsoft.com/office/powerpoint/2010/main" val="1040164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Asstes</a:t>
            </a:r>
            <a:r>
              <a:rPr lang="it-IT" b="1" dirty="0" smtClean="0">
                <a:solidFill>
                  <a:srgbClr val="FF0000"/>
                </a:solidFill>
              </a:rPr>
              <a:t> side of the BS: the model</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fontScale="92500" lnSpcReduction="20000"/>
          </a:bodyPr>
          <a:lstStyle/>
          <a:p>
            <a:pPr marL="0" indent="0">
              <a:buNone/>
            </a:pPr>
            <a:r>
              <a:rPr lang="en-US" sz="2400" b="1" dirty="0" smtClean="0"/>
              <a:t>NON CURRENT ASSETS/FIXED ASSETS</a:t>
            </a:r>
          </a:p>
          <a:p>
            <a:r>
              <a:rPr lang="en-US" sz="2400" dirty="0" smtClean="0"/>
              <a:t>Property, Plant and Equipment</a:t>
            </a:r>
          </a:p>
          <a:p>
            <a:r>
              <a:rPr lang="en-US" sz="2400" dirty="0" smtClean="0"/>
              <a:t>Investment properties</a:t>
            </a:r>
          </a:p>
          <a:p>
            <a:r>
              <a:rPr lang="en-US" sz="2400" dirty="0" smtClean="0"/>
              <a:t>Start-up and intangible activities with indefinite useful life</a:t>
            </a:r>
          </a:p>
          <a:p>
            <a:r>
              <a:rPr lang="en-US" sz="2400" dirty="0" smtClean="0"/>
              <a:t>Holdings</a:t>
            </a:r>
          </a:p>
          <a:p>
            <a:r>
              <a:rPr lang="en-US" sz="2400" dirty="0" smtClean="0"/>
              <a:t>Other financial activities</a:t>
            </a:r>
          </a:p>
          <a:p>
            <a:pPr marL="0" indent="0">
              <a:buNone/>
            </a:pPr>
            <a:r>
              <a:rPr lang="en-US" sz="2400" b="1" dirty="0" smtClean="0"/>
              <a:t>CURRENT ASSETS</a:t>
            </a:r>
          </a:p>
          <a:p>
            <a:r>
              <a:rPr lang="en-US" sz="2400" dirty="0" smtClean="0"/>
              <a:t>Receivable (commercial credits)</a:t>
            </a:r>
          </a:p>
          <a:p>
            <a:r>
              <a:rPr lang="en-US" sz="2400" dirty="0" smtClean="0"/>
              <a:t>Inventories</a:t>
            </a:r>
          </a:p>
          <a:p>
            <a:r>
              <a:rPr lang="en-US" sz="2400" dirty="0" smtClean="0"/>
              <a:t>Work in progress on ordination</a:t>
            </a:r>
          </a:p>
          <a:p>
            <a:r>
              <a:rPr lang="en-US" sz="2400" dirty="0" smtClean="0"/>
              <a:t>Current financial activities</a:t>
            </a:r>
          </a:p>
          <a:p>
            <a:r>
              <a:rPr lang="en-US" sz="2400" dirty="0" smtClean="0"/>
              <a:t>Cash</a:t>
            </a:r>
          </a:p>
          <a:p>
            <a:pPr marL="0" indent="0">
              <a:buNone/>
            </a:pPr>
            <a:r>
              <a:rPr lang="en-US" sz="2400" b="1" dirty="0" smtClean="0"/>
              <a:t>DISCONTINUIUNG OPERATIONS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17</a:t>
            </a:fld>
            <a:endParaRPr lang="it-IT"/>
          </a:p>
        </p:txBody>
      </p:sp>
      <p:sp>
        <p:nvSpPr>
          <p:cNvPr id="6" name="Rettangolo arrotondato 5"/>
          <p:cNvSpPr/>
          <p:nvPr/>
        </p:nvSpPr>
        <p:spPr>
          <a:xfrm>
            <a:off x="586854" y="1446662"/>
            <a:ext cx="8023746" cy="2129051"/>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00196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Property</a:t>
            </a:r>
            <a:r>
              <a:rPr lang="it-IT" b="1" dirty="0" smtClean="0">
                <a:solidFill>
                  <a:srgbClr val="FF0000"/>
                </a:solidFill>
              </a:rPr>
              <a:t>, </a:t>
            </a:r>
            <a:r>
              <a:rPr lang="it-IT" b="1" dirty="0" err="1" smtClean="0">
                <a:solidFill>
                  <a:srgbClr val="FF0000"/>
                </a:solidFill>
              </a:rPr>
              <a:t>Plant</a:t>
            </a:r>
            <a:r>
              <a:rPr lang="it-IT" b="1" dirty="0" smtClean="0">
                <a:solidFill>
                  <a:srgbClr val="FF0000"/>
                </a:solidFill>
              </a:rPr>
              <a:t> and </a:t>
            </a:r>
            <a:r>
              <a:rPr lang="it-IT" b="1" dirty="0" err="1" smtClean="0">
                <a:solidFill>
                  <a:srgbClr val="FF0000"/>
                </a:solidFill>
              </a:rPr>
              <a:t>Equipment</a:t>
            </a:r>
            <a:r>
              <a:rPr lang="it-IT" b="1" dirty="0" smtClean="0">
                <a:solidFill>
                  <a:srgbClr val="FF0000"/>
                </a:solidFill>
              </a:rPr>
              <a:t>: </a:t>
            </a:r>
            <a:r>
              <a:rPr lang="it-IT" b="1" dirty="0" err="1" smtClean="0">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smtClean="0"/>
              <a:t>The item refers to the goods owned by the company, that are </a:t>
            </a:r>
            <a:r>
              <a:rPr lang="en-US" b="1" dirty="0" smtClean="0"/>
              <a:t>tangible</a:t>
            </a:r>
            <a:r>
              <a:rPr lang="en-US" dirty="0" smtClean="0"/>
              <a:t> and that have a </a:t>
            </a:r>
            <a:r>
              <a:rPr lang="en-US" b="1" dirty="0" smtClean="0"/>
              <a:t>durable use </a:t>
            </a:r>
            <a:r>
              <a:rPr lang="en-US" dirty="0" smtClean="0"/>
              <a:t>and that are used by the company to </a:t>
            </a:r>
            <a:r>
              <a:rPr lang="en-US" b="1" dirty="0" smtClean="0"/>
              <a:t>produce profit</a:t>
            </a:r>
          </a:p>
          <a:p>
            <a:r>
              <a:rPr lang="en-US" dirty="0" smtClean="0"/>
              <a:t>Some examples:</a:t>
            </a:r>
          </a:p>
          <a:p>
            <a:pPr lvl="1">
              <a:buFont typeface="Courier New" panose="02070309020205020404" pitchFamily="49" charset="0"/>
              <a:buChar char="o"/>
            </a:pPr>
            <a:r>
              <a:rPr lang="en-US" dirty="0" smtClean="0"/>
              <a:t>Production plants </a:t>
            </a:r>
          </a:p>
          <a:p>
            <a:pPr lvl="1">
              <a:buFont typeface="Courier New" panose="02070309020205020404" pitchFamily="49" charset="0"/>
              <a:buChar char="o"/>
            </a:pPr>
            <a:r>
              <a:rPr lang="en-US" dirty="0" smtClean="0"/>
              <a:t>Administrative buildings, industrial areas</a:t>
            </a:r>
          </a:p>
          <a:p>
            <a:pPr lvl="1">
              <a:buFont typeface="Courier New" panose="02070309020205020404" pitchFamily="49" charset="0"/>
              <a:buChar char="o"/>
            </a:pPr>
            <a:r>
              <a:rPr lang="en-US" dirty="0" smtClean="0"/>
              <a:t>Lands used by the company to carry out its own activities</a:t>
            </a:r>
          </a:p>
          <a:p>
            <a:pPr lvl="1">
              <a:buFont typeface="Courier New" panose="02070309020205020404" pitchFamily="49" charset="0"/>
              <a:buChar char="o"/>
            </a:pPr>
            <a:r>
              <a:rPr lang="en-US" dirty="0" smtClean="0"/>
              <a:t>Ships, aircrafts </a:t>
            </a:r>
          </a:p>
          <a:p>
            <a:pPr lvl="1">
              <a:buFont typeface="Courier New" panose="02070309020205020404" pitchFamily="49" charset="0"/>
              <a:buChar char="o"/>
            </a:pPr>
            <a:r>
              <a:rPr lang="en-US" dirty="0" smtClean="0"/>
              <a:t>Equipment, facilities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18</a:t>
            </a:fld>
            <a:endParaRPr lang="it-IT"/>
          </a:p>
        </p:txBody>
      </p:sp>
    </p:spTree>
    <p:extLst>
      <p:ext uri="{BB962C8B-B14F-4D97-AF65-F5344CB8AC3E}">
        <p14:creationId xmlns:p14="http://schemas.microsoft.com/office/powerpoint/2010/main" val="24142415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Property</a:t>
            </a:r>
            <a:r>
              <a:rPr lang="it-IT" b="1" dirty="0" smtClean="0">
                <a:solidFill>
                  <a:srgbClr val="FF0000"/>
                </a:solidFill>
              </a:rPr>
              <a:t>, </a:t>
            </a:r>
            <a:r>
              <a:rPr lang="it-IT" b="1" dirty="0" err="1" smtClean="0">
                <a:solidFill>
                  <a:srgbClr val="FF0000"/>
                </a:solidFill>
              </a:rPr>
              <a:t>Plant</a:t>
            </a:r>
            <a:r>
              <a:rPr lang="it-IT" b="1" dirty="0" smtClean="0">
                <a:solidFill>
                  <a:srgbClr val="FF0000"/>
                </a:solidFill>
              </a:rPr>
              <a:t> and </a:t>
            </a:r>
            <a:r>
              <a:rPr lang="it-IT" b="1" dirty="0" err="1" smtClean="0">
                <a:solidFill>
                  <a:srgbClr val="FF0000"/>
                </a:solidFill>
              </a:rPr>
              <a:t>Equipment</a:t>
            </a:r>
            <a:r>
              <a:rPr lang="it-IT" b="1" dirty="0" smtClean="0">
                <a:solidFill>
                  <a:srgbClr val="FF0000"/>
                </a:solidFill>
              </a:rPr>
              <a:t>: </a:t>
            </a:r>
            <a:r>
              <a:rPr lang="it-IT" b="1" dirty="0" err="1" smtClean="0">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smtClean="0"/>
              <a:t>The item refers to the goods owned by the company, that are </a:t>
            </a:r>
            <a:r>
              <a:rPr lang="en-US" b="1" dirty="0" smtClean="0"/>
              <a:t>tangible</a:t>
            </a:r>
            <a:r>
              <a:rPr lang="en-US" dirty="0" smtClean="0"/>
              <a:t> and that have a </a:t>
            </a:r>
            <a:r>
              <a:rPr lang="en-US" b="1" dirty="0" smtClean="0"/>
              <a:t>durable use </a:t>
            </a:r>
            <a:r>
              <a:rPr lang="en-US" dirty="0" smtClean="0"/>
              <a:t>and that are used by the company to </a:t>
            </a:r>
            <a:r>
              <a:rPr lang="en-US" b="1" dirty="0" smtClean="0"/>
              <a:t>produce profit</a:t>
            </a:r>
          </a:p>
          <a:p>
            <a:r>
              <a:rPr lang="en-US" dirty="0" smtClean="0"/>
              <a:t>Some examples:</a:t>
            </a:r>
          </a:p>
          <a:p>
            <a:pPr lvl="1">
              <a:buFont typeface="Courier New" panose="02070309020205020404" pitchFamily="49" charset="0"/>
              <a:buChar char="o"/>
            </a:pPr>
            <a:r>
              <a:rPr lang="en-US" dirty="0" smtClean="0"/>
              <a:t>Production plants </a:t>
            </a:r>
          </a:p>
          <a:p>
            <a:pPr lvl="1">
              <a:buFont typeface="Courier New" panose="02070309020205020404" pitchFamily="49" charset="0"/>
              <a:buChar char="o"/>
            </a:pPr>
            <a:r>
              <a:rPr lang="en-US" dirty="0" smtClean="0"/>
              <a:t>Administrative buildings, industrial areas</a:t>
            </a:r>
          </a:p>
          <a:p>
            <a:pPr lvl="1">
              <a:buFont typeface="Courier New" panose="02070309020205020404" pitchFamily="49" charset="0"/>
              <a:buChar char="o"/>
            </a:pPr>
            <a:r>
              <a:rPr lang="en-US" dirty="0" smtClean="0"/>
              <a:t>Lands used by the company to carry out its own activities</a:t>
            </a:r>
          </a:p>
          <a:p>
            <a:pPr lvl="1">
              <a:buFont typeface="Courier New" panose="02070309020205020404" pitchFamily="49" charset="0"/>
              <a:buChar char="o"/>
            </a:pPr>
            <a:r>
              <a:rPr lang="en-US" dirty="0" smtClean="0"/>
              <a:t>Ships, aircrafts </a:t>
            </a:r>
          </a:p>
          <a:p>
            <a:pPr lvl="1">
              <a:buFont typeface="Courier New" panose="02070309020205020404" pitchFamily="49" charset="0"/>
              <a:buChar char="o"/>
            </a:pPr>
            <a:r>
              <a:rPr lang="en-US" dirty="0" smtClean="0"/>
              <a:t>Equipment, facilities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19</a:t>
            </a:fld>
            <a:endParaRPr lang="it-IT"/>
          </a:p>
        </p:txBody>
      </p:sp>
    </p:spTree>
    <p:extLst>
      <p:ext uri="{BB962C8B-B14F-4D97-AF65-F5344CB8AC3E}">
        <p14:creationId xmlns:p14="http://schemas.microsoft.com/office/powerpoint/2010/main" val="16000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Agenda</a:t>
            </a:r>
            <a:endParaRPr lang="it-IT" b="1" dirty="0">
              <a:solidFill>
                <a:srgbClr val="FF0000"/>
              </a:solidFill>
            </a:endParaRPr>
          </a:p>
        </p:txBody>
      </p:sp>
      <p:sp>
        <p:nvSpPr>
          <p:cNvPr id="3" name="Segnaposto contenuto 2"/>
          <p:cNvSpPr>
            <a:spLocks noGrp="1"/>
          </p:cNvSpPr>
          <p:nvPr>
            <p:ph idx="1"/>
          </p:nvPr>
        </p:nvSpPr>
        <p:spPr>
          <a:xfrm>
            <a:off x="838200" y="2055813"/>
            <a:ext cx="10515600" cy="2840657"/>
          </a:xfrm>
        </p:spPr>
        <p:txBody>
          <a:bodyPr>
            <a:normAutofit/>
          </a:bodyPr>
          <a:lstStyle/>
          <a:p>
            <a:r>
              <a:rPr lang="it-IT" sz="3200" dirty="0" err="1" smtClean="0"/>
              <a:t>Assets</a:t>
            </a:r>
            <a:endParaRPr lang="it-IT" sz="3200" dirty="0" smtClean="0"/>
          </a:p>
          <a:p>
            <a:r>
              <a:rPr lang="it-IT" sz="3200" dirty="0" err="1" smtClean="0"/>
              <a:t>Liabilities</a:t>
            </a:r>
            <a:endParaRPr lang="it-IT" sz="3200" dirty="0" smtClean="0"/>
          </a:p>
          <a:p>
            <a:pPr marL="0" indent="0">
              <a:buNone/>
            </a:pPr>
            <a:endParaRPr lang="it-IT"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a:t>
            </a:fld>
            <a:endParaRPr lang="it-IT"/>
          </a:p>
        </p:txBody>
      </p:sp>
      <p:sp>
        <p:nvSpPr>
          <p:cNvPr id="6" name="Sottotitolo 2"/>
          <p:cNvSpPr txBox="1">
            <a:spLocks/>
          </p:cNvSpPr>
          <p:nvPr/>
        </p:nvSpPr>
        <p:spPr>
          <a:xfrm>
            <a:off x="1524000" y="6125828"/>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smtClean="0"/>
              <a:t>AA 2016/2017</a:t>
            </a:r>
            <a:endParaRPr lang="it-IT" dirty="0"/>
          </a:p>
        </p:txBody>
      </p:sp>
    </p:spTree>
    <p:extLst>
      <p:ext uri="{BB962C8B-B14F-4D97-AF65-F5344CB8AC3E}">
        <p14:creationId xmlns:p14="http://schemas.microsoft.com/office/powerpoint/2010/main" val="3772204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2290" y="148395"/>
            <a:ext cx="10515600" cy="1325563"/>
          </a:xfrm>
        </p:spPr>
        <p:txBody>
          <a:bodyPr/>
          <a:lstStyle/>
          <a:p>
            <a:r>
              <a:rPr lang="it-IT" b="1" dirty="0" err="1" smtClean="0">
                <a:solidFill>
                  <a:srgbClr val="FF0000"/>
                </a:solidFill>
              </a:rPr>
              <a:t>Property</a:t>
            </a:r>
            <a:r>
              <a:rPr lang="it-IT" b="1" dirty="0" smtClean="0">
                <a:solidFill>
                  <a:srgbClr val="FF0000"/>
                </a:solidFill>
              </a:rPr>
              <a:t>, </a:t>
            </a:r>
            <a:r>
              <a:rPr lang="it-IT" b="1" dirty="0" err="1" smtClean="0">
                <a:solidFill>
                  <a:srgbClr val="FF0000"/>
                </a:solidFill>
              </a:rPr>
              <a:t>Plant</a:t>
            </a:r>
            <a:r>
              <a:rPr lang="it-IT" b="1" dirty="0" smtClean="0">
                <a:solidFill>
                  <a:srgbClr val="FF0000"/>
                </a:solidFill>
              </a:rPr>
              <a:t> and </a:t>
            </a:r>
            <a:r>
              <a:rPr lang="it-IT" b="1" dirty="0" err="1" smtClean="0">
                <a:solidFill>
                  <a:srgbClr val="FF0000"/>
                </a:solidFill>
              </a:rPr>
              <a:t>Equipment</a:t>
            </a:r>
            <a:r>
              <a:rPr lang="it-IT" b="1" dirty="0" smtClean="0">
                <a:solidFill>
                  <a:srgbClr val="FF0000"/>
                </a:solidFill>
              </a:rPr>
              <a:t>: </a:t>
            </a:r>
            <a:r>
              <a:rPr lang="it-IT" b="1" dirty="0" err="1" smtClean="0">
                <a:solidFill>
                  <a:srgbClr val="FF0000"/>
                </a:solidFill>
              </a:rPr>
              <a:t>accounting</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b="1" dirty="0" smtClean="0"/>
              <a:t>Initial Value</a:t>
            </a:r>
            <a:r>
              <a:rPr lang="en-US" dirty="0" smtClean="0"/>
              <a:t>: acquisition cost, therefore:</a:t>
            </a:r>
          </a:p>
          <a:p>
            <a:pPr lvl="1">
              <a:buFont typeface="Wingdings" panose="05000000000000000000" pitchFamily="2" charset="2"/>
              <a:buChar char="ü"/>
            </a:pPr>
            <a:r>
              <a:rPr lang="en-US" sz="2800" dirty="0" smtClean="0"/>
              <a:t>Price payed by the company to buy the good</a:t>
            </a:r>
          </a:p>
          <a:p>
            <a:pPr lvl="1">
              <a:buFont typeface="Wingdings" panose="05000000000000000000" pitchFamily="2" charset="2"/>
              <a:buChar char="ü"/>
            </a:pPr>
            <a:r>
              <a:rPr lang="en-US" sz="2800" dirty="0" smtClean="0"/>
              <a:t>Cost for the development of the good</a:t>
            </a:r>
          </a:p>
          <a:p>
            <a:r>
              <a:rPr lang="en-US" b="1" dirty="0" smtClean="0"/>
              <a:t>Value after</a:t>
            </a:r>
            <a:r>
              <a:rPr lang="en-US" dirty="0" smtClean="0"/>
              <a:t>: two criteria for the evaluation</a:t>
            </a:r>
          </a:p>
          <a:p>
            <a:pPr lvl="1">
              <a:buFont typeface="Wingdings" panose="05000000000000000000" pitchFamily="2" charset="2"/>
              <a:buChar char="ü"/>
            </a:pPr>
            <a:r>
              <a:rPr lang="en-US" sz="2800" dirty="0" smtClean="0"/>
              <a:t>Cost less depreciation</a:t>
            </a:r>
          </a:p>
          <a:p>
            <a:pPr lvl="1">
              <a:buFont typeface="Wingdings" panose="05000000000000000000" pitchFamily="2" charset="2"/>
              <a:buChar char="ü"/>
            </a:pPr>
            <a:r>
              <a:rPr lang="en-US" sz="2800" dirty="0" smtClean="0"/>
              <a:t>Fair value</a:t>
            </a:r>
          </a:p>
          <a:p>
            <a:endParaRPr lang="en-US" dirty="0"/>
          </a:p>
          <a:p>
            <a:pPr marL="0" indent="0">
              <a:buNone/>
            </a:pPr>
            <a:endParaRPr lang="en-US" dirty="0" smtClean="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20</a:t>
            </a:fld>
            <a:endParaRPr lang="it-IT"/>
          </a:p>
        </p:txBody>
      </p:sp>
    </p:spTree>
    <p:extLst>
      <p:ext uri="{BB962C8B-B14F-4D97-AF65-F5344CB8AC3E}">
        <p14:creationId xmlns:p14="http://schemas.microsoft.com/office/powerpoint/2010/main" val="29192507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smtClean="0">
                <a:solidFill>
                  <a:srgbClr val="FF0000"/>
                </a:solidFill>
              </a:rPr>
              <a:t>Property</a:t>
            </a:r>
            <a:r>
              <a:rPr lang="it-IT" b="1" dirty="0" smtClean="0">
                <a:solidFill>
                  <a:srgbClr val="FF0000"/>
                </a:solidFill>
              </a:rPr>
              <a:t>, </a:t>
            </a:r>
            <a:r>
              <a:rPr lang="it-IT" b="1" dirty="0" err="1" smtClean="0">
                <a:solidFill>
                  <a:srgbClr val="FF0000"/>
                </a:solidFill>
              </a:rPr>
              <a:t>Plant</a:t>
            </a:r>
            <a:r>
              <a:rPr lang="it-IT" b="1" dirty="0" smtClean="0">
                <a:solidFill>
                  <a:srgbClr val="FF0000"/>
                </a:solidFill>
              </a:rPr>
              <a:t> and </a:t>
            </a:r>
            <a:r>
              <a:rPr lang="it-IT" b="1" dirty="0" err="1" smtClean="0">
                <a:solidFill>
                  <a:srgbClr val="FF0000"/>
                </a:solidFill>
              </a:rPr>
              <a:t>Equipment</a:t>
            </a:r>
            <a:r>
              <a:rPr lang="it-IT" b="1" dirty="0" smtClean="0">
                <a:solidFill>
                  <a:srgbClr val="FF0000"/>
                </a:solidFill>
              </a:rPr>
              <a:t>: VALUE </a:t>
            </a:r>
            <a:r>
              <a:rPr lang="it-IT" b="1" dirty="0" err="1" smtClean="0">
                <a:solidFill>
                  <a:srgbClr val="FF0000"/>
                </a:solidFill>
              </a:rPr>
              <a:t>after</a:t>
            </a:r>
            <a:r>
              <a:rPr lang="it-IT" b="1" dirty="0" smtClean="0">
                <a:solidFill>
                  <a:srgbClr val="FF0000"/>
                </a:solidFill>
              </a:rPr>
              <a:t> (1)</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pPr marL="0" indent="0" algn="ctr">
              <a:buNone/>
            </a:pPr>
            <a:r>
              <a:rPr lang="en-US" sz="3200" b="1" dirty="0" smtClean="0"/>
              <a:t>COST LESS DEPRECIATION</a:t>
            </a:r>
          </a:p>
          <a:p>
            <a:pPr marL="0" indent="0">
              <a:buNone/>
            </a:pPr>
            <a:r>
              <a:rPr lang="en-US" dirty="0" smtClean="0"/>
              <a:t>With respect to goods that have a durable useful life, a depreciation must be calculated </a:t>
            </a:r>
          </a:p>
          <a:p>
            <a:pPr marL="0" indent="0">
              <a:buNone/>
            </a:pPr>
            <a:r>
              <a:rPr lang="en-US" b="1" dirty="0" smtClean="0"/>
              <a:t>DEPRECIATION </a:t>
            </a:r>
          </a:p>
          <a:p>
            <a:r>
              <a:rPr lang="en-US" dirty="0" smtClean="0"/>
              <a:t>It refers to the amount of the acquisition cost that must be reduced (from the initial acquisition cost) after the use of the good</a:t>
            </a:r>
            <a:endParaRPr lang="en-US" dirty="0"/>
          </a:p>
          <a:p>
            <a:r>
              <a:rPr lang="en-US" dirty="0" smtClean="0"/>
              <a:t>It is an </a:t>
            </a:r>
            <a:r>
              <a:rPr lang="en-US" dirty="0"/>
              <a:t>accounting convention that allows a company to write-off the value of an asset over </a:t>
            </a:r>
            <a:r>
              <a:rPr lang="en-US" dirty="0" smtClean="0"/>
              <a:t>time</a:t>
            </a:r>
          </a:p>
          <a:p>
            <a:r>
              <a:rPr lang="en-US" dirty="0" smtClean="0"/>
              <a:t>It is considered a non-cash transaction</a:t>
            </a:r>
            <a:endParaRPr lang="en-US" dirty="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21</a:t>
            </a:fld>
            <a:endParaRPr lang="it-IT"/>
          </a:p>
        </p:txBody>
      </p:sp>
    </p:spTree>
    <p:extLst>
      <p:ext uri="{BB962C8B-B14F-4D97-AF65-F5344CB8AC3E}">
        <p14:creationId xmlns:p14="http://schemas.microsoft.com/office/powerpoint/2010/main" val="14924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smtClean="0">
                <a:solidFill>
                  <a:srgbClr val="FF0000"/>
                </a:solidFill>
              </a:rPr>
              <a:t>Property</a:t>
            </a:r>
            <a:r>
              <a:rPr lang="it-IT" b="1" dirty="0" smtClean="0">
                <a:solidFill>
                  <a:srgbClr val="FF0000"/>
                </a:solidFill>
              </a:rPr>
              <a:t>, </a:t>
            </a:r>
            <a:r>
              <a:rPr lang="it-IT" b="1" dirty="0" err="1" smtClean="0">
                <a:solidFill>
                  <a:srgbClr val="FF0000"/>
                </a:solidFill>
              </a:rPr>
              <a:t>Plant</a:t>
            </a:r>
            <a:r>
              <a:rPr lang="it-IT" b="1" dirty="0" smtClean="0">
                <a:solidFill>
                  <a:srgbClr val="FF0000"/>
                </a:solidFill>
              </a:rPr>
              <a:t> and </a:t>
            </a:r>
            <a:r>
              <a:rPr lang="it-IT" b="1" dirty="0" err="1" smtClean="0">
                <a:solidFill>
                  <a:srgbClr val="FF0000"/>
                </a:solidFill>
              </a:rPr>
              <a:t>Equipment</a:t>
            </a:r>
            <a:r>
              <a:rPr lang="it-IT" b="1" dirty="0" smtClean="0">
                <a:solidFill>
                  <a:srgbClr val="FF0000"/>
                </a:solidFill>
              </a:rPr>
              <a:t>: VALUE </a:t>
            </a:r>
            <a:r>
              <a:rPr lang="it-IT" b="1" dirty="0" err="1" smtClean="0">
                <a:solidFill>
                  <a:srgbClr val="FF0000"/>
                </a:solidFill>
              </a:rPr>
              <a:t>after</a:t>
            </a:r>
            <a:r>
              <a:rPr lang="it-IT" b="1" dirty="0" smtClean="0">
                <a:solidFill>
                  <a:srgbClr val="FF0000"/>
                </a:solidFill>
              </a:rPr>
              <a:t> (1)</a:t>
            </a:r>
            <a:endParaRPr lang="it-IT" b="1" dirty="0">
              <a:solidFill>
                <a:srgbClr val="FF0000"/>
              </a:solidFill>
            </a:endParaRPr>
          </a:p>
        </p:txBody>
      </p:sp>
      <p:sp>
        <p:nvSpPr>
          <p:cNvPr id="3" name="Segnaposto contenuto 2"/>
          <p:cNvSpPr>
            <a:spLocks noGrp="1"/>
          </p:cNvSpPr>
          <p:nvPr>
            <p:ph idx="1"/>
          </p:nvPr>
        </p:nvSpPr>
        <p:spPr>
          <a:xfrm>
            <a:off x="838199" y="1473958"/>
            <a:ext cx="10735101" cy="5063320"/>
          </a:xfrm>
        </p:spPr>
        <p:txBody>
          <a:bodyPr>
            <a:normAutofit/>
          </a:bodyPr>
          <a:lstStyle/>
          <a:p>
            <a:pPr marL="0" indent="0">
              <a:buNone/>
            </a:pPr>
            <a:r>
              <a:rPr lang="en-US" b="1" u="sng" dirty="0" smtClean="0"/>
              <a:t>HOW TO CALCULATE THE DEPRECIATION</a:t>
            </a:r>
          </a:p>
          <a:p>
            <a:pPr marL="0" indent="0">
              <a:buNone/>
            </a:pPr>
            <a:r>
              <a:rPr lang="en-US" dirty="0" smtClean="0"/>
              <a:t>We need (for the good x):</a:t>
            </a:r>
          </a:p>
          <a:p>
            <a:r>
              <a:rPr lang="en-US" dirty="0" smtClean="0"/>
              <a:t>Acquisition cost</a:t>
            </a:r>
          </a:p>
          <a:p>
            <a:r>
              <a:rPr lang="en-US" dirty="0" smtClean="0"/>
              <a:t>Residual value</a:t>
            </a:r>
          </a:p>
          <a:p>
            <a:r>
              <a:rPr lang="en-US" dirty="0" smtClean="0"/>
              <a:t>Useful life</a:t>
            </a:r>
          </a:p>
          <a:p>
            <a:pPr marL="0" indent="0" algn="ctr">
              <a:buNone/>
            </a:pPr>
            <a:r>
              <a:rPr lang="en-US" b="1" dirty="0" smtClean="0">
                <a:solidFill>
                  <a:srgbClr val="FF0000"/>
                </a:solidFill>
              </a:rPr>
              <a:t>DEPRECIATION = (ACQUISITION COST – RESIDUAL VALUE) / USEFUL LIFE</a:t>
            </a:r>
          </a:p>
          <a:p>
            <a:pPr marL="0" indent="0">
              <a:buNone/>
            </a:pPr>
            <a:r>
              <a:rPr lang="en-US" b="1" u="sng" dirty="0" smtClean="0"/>
              <a:t>VALUE of the GOOD X</a:t>
            </a:r>
          </a:p>
          <a:p>
            <a:pPr marL="0" indent="0" algn="ctr">
              <a:buNone/>
            </a:pPr>
            <a:r>
              <a:rPr lang="en-US" b="1" dirty="0" smtClean="0">
                <a:solidFill>
                  <a:srgbClr val="FF0000"/>
                </a:solidFill>
              </a:rPr>
              <a:t>Value Good x (t) = ACQUISITION COSTS -  Ʃ DEPRECIATION ( 0       t) </a:t>
            </a:r>
          </a:p>
          <a:p>
            <a:pPr marL="0" indent="0">
              <a:buNone/>
            </a:pPr>
            <a:endParaRPr lang="en-US" b="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22</a:t>
            </a:fld>
            <a:endParaRPr lang="it-IT" dirty="0"/>
          </a:p>
        </p:txBody>
      </p:sp>
      <p:cxnSp>
        <p:nvCxnSpPr>
          <p:cNvPr id="7" name="Connettore 2 6"/>
          <p:cNvCxnSpPr/>
          <p:nvPr/>
        </p:nvCxnSpPr>
        <p:spPr>
          <a:xfrm>
            <a:off x="10342720" y="5254388"/>
            <a:ext cx="379854"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00865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smtClean="0">
                <a:solidFill>
                  <a:srgbClr val="FF0000"/>
                </a:solidFill>
              </a:rPr>
              <a:t>Property</a:t>
            </a:r>
            <a:r>
              <a:rPr lang="it-IT" b="1" dirty="0" smtClean="0">
                <a:solidFill>
                  <a:srgbClr val="FF0000"/>
                </a:solidFill>
              </a:rPr>
              <a:t>, </a:t>
            </a:r>
            <a:r>
              <a:rPr lang="it-IT" b="1" dirty="0" err="1" smtClean="0">
                <a:solidFill>
                  <a:srgbClr val="FF0000"/>
                </a:solidFill>
              </a:rPr>
              <a:t>Plant</a:t>
            </a:r>
            <a:r>
              <a:rPr lang="it-IT" b="1" dirty="0" smtClean="0">
                <a:solidFill>
                  <a:srgbClr val="FF0000"/>
                </a:solidFill>
              </a:rPr>
              <a:t> and </a:t>
            </a:r>
            <a:r>
              <a:rPr lang="it-IT" b="1" dirty="0" err="1" smtClean="0">
                <a:solidFill>
                  <a:srgbClr val="FF0000"/>
                </a:solidFill>
              </a:rPr>
              <a:t>Equipment</a:t>
            </a:r>
            <a:r>
              <a:rPr lang="it-IT" b="1" dirty="0" smtClean="0">
                <a:solidFill>
                  <a:srgbClr val="FF0000"/>
                </a:solidFill>
              </a:rPr>
              <a:t>: VALUE </a:t>
            </a:r>
            <a:r>
              <a:rPr lang="it-IT" b="1" dirty="0" err="1" smtClean="0">
                <a:solidFill>
                  <a:srgbClr val="FF0000"/>
                </a:solidFill>
              </a:rPr>
              <a:t>after</a:t>
            </a:r>
            <a:r>
              <a:rPr lang="it-IT" b="1" dirty="0" smtClean="0">
                <a:solidFill>
                  <a:srgbClr val="FF0000"/>
                </a:solidFill>
              </a:rPr>
              <a:t> (1)</a:t>
            </a:r>
            <a:endParaRPr lang="it-IT" b="1" dirty="0">
              <a:solidFill>
                <a:srgbClr val="FF0000"/>
              </a:solidFill>
            </a:endParaRPr>
          </a:p>
        </p:txBody>
      </p:sp>
      <p:sp>
        <p:nvSpPr>
          <p:cNvPr id="3" name="Segnaposto contenuto 2"/>
          <p:cNvSpPr>
            <a:spLocks noGrp="1"/>
          </p:cNvSpPr>
          <p:nvPr>
            <p:ph idx="1"/>
          </p:nvPr>
        </p:nvSpPr>
        <p:spPr>
          <a:xfrm>
            <a:off x="751760" y="1275922"/>
            <a:ext cx="10515600" cy="3043451"/>
          </a:xfrm>
        </p:spPr>
        <p:txBody>
          <a:bodyPr>
            <a:normAutofit/>
          </a:bodyPr>
          <a:lstStyle/>
          <a:p>
            <a:pPr marL="0" indent="0">
              <a:buNone/>
            </a:pPr>
            <a:r>
              <a:rPr lang="en-US" dirty="0" smtClean="0"/>
              <a:t>Ever year, the BS reports the acquisition cost less depreciation</a:t>
            </a:r>
          </a:p>
          <a:p>
            <a:pPr marL="0" indent="0">
              <a:buNone/>
            </a:pPr>
            <a:endParaRPr lang="en-US" dirty="0"/>
          </a:p>
          <a:p>
            <a:pPr marL="0" indent="0">
              <a:buNone/>
            </a:pPr>
            <a:r>
              <a:rPr lang="en-US" i="1" dirty="0" smtClean="0"/>
              <a:t>Example</a:t>
            </a:r>
          </a:p>
          <a:p>
            <a:r>
              <a:rPr lang="en-US" dirty="0" smtClean="0"/>
              <a:t>Plant bought 31/12/2011, 1.000 k€</a:t>
            </a:r>
          </a:p>
          <a:p>
            <a:r>
              <a:rPr lang="en-US" dirty="0" smtClean="0"/>
              <a:t>Useful life: 5 years</a:t>
            </a:r>
          </a:p>
          <a:p>
            <a:r>
              <a:rPr lang="en-US" dirty="0" smtClean="0"/>
              <a:t>Residual value: </a:t>
            </a:r>
            <a:r>
              <a:rPr lang="en-US" dirty="0"/>
              <a:t>200 k</a:t>
            </a:r>
            <a:r>
              <a:rPr lang="en-US" dirty="0" smtClean="0"/>
              <a:t>€</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23</a:t>
            </a:fld>
            <a:endParaRPr lang="it-IT"/>
          </a:p>
        </p:txBody>
      </p:sp>
      <p:sp>
        <p:nvSpPr>
          <p:cNvPr id="6" name="Segnaposto contenuto 2"/>
          <p:cNvSpPr txBox="1">
            <a:spLocks/>
          </p:cNvSpPr>
          <p:nvPr/>
        </p:nvSpPr>
        <p:spPr>
          <a:xfrm>
            <a:off x="644852" y="4319373"/>
            <a:ext cx="10515600" cy="5528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smtClean="0"/>
              <a:t>Depreciation =  (1.000 – 200)/5 = 160</a:t>
            </a:r>
            <a:endParaRPr lang="en-US" b="1" dirty="0"/>
          </a:p>
        </p:txBody>
      </p:sp>
      <p:graphicFrame>
        <p:nvGraphicFramePr>
          <p:cNvPr id="7" name="Tabella 6"/>
          <p:cNvGraphicFramePr>
            <a:graphicFrameLocks noGrp="1"/>
          </p:cNvGraphicFramePr>
          <p:nvPr>
            <p:extLst>
              <p:ext uri="{D42A27DB-BD31-4B8C-83A1-F6EECF244321}">
                <p14:modId xmlns:p14="http://schemas.microsoft.com/office/powerpoint/2010/main" val="826481637"/>
              </p:ext>
            </p:extLst>
          </p:nvPr>
        </p:nvGraphicFramePr>
        <p:xfrm>
          <a:off x="1193799" y="5076058"/>
          <a:ext cx="9966656" cy="1557207"/>
        </p:xfrm>
        <a:graphic>
          <a:graphicData uri="http://schemas.openxmlformats.org/drawingml/2006/table">
            <a:tbl>
              <a:tblPr firstRow="1" bandRow="1">
                <a:tableStyleId>{5940675A-B579-460E-94D1-54222C63F5DA}</a:tableStyleId>
              </a:tblPr>
              <a:tblGrid>
                <a:gridCol w="1245832"/>
                <a:gridCol w="1245832"/>
                <a:gridCol w="1245832"/>
                <a:gridCol w="1245832"/>
                <a:gridCol w="1245832"/>
                <a:gridCol w="1245832"/>
                <a:gridCol w="1245832"/>
                <a:gridCol w="1245832"/>
              </a:tblGrid>
              <a:tr h="519069">
                <a:tc>
                  <a:txBody>
                    <a:bodyPr/>
                    <a:lstStyle/>
                    <a:p>
                      <a:endParaRPr lang="it-IT" dirty="0"/>
                    </a:p>
                  </a:txBody>
                  <a:tcPr/>
                </a:tc>
                <a:tc>
                  <a:txBody>
                    <a:bodyPr/>
                    <a:lstStyle/>
                    <a:p>
                      <a:pPr algn="ctr"/>
                      <a:r>
                        <a:rPr lang="it-IT" sz="2400" b="1" dirty="0" smtClean="0"/>
                        <a:t>2011</a:t>
                      </a:r>
                      <a:endParaRPr lang="it-IT" sz="2400" b="1" dirty="0"/>
                    </a:p>
                  </a:txBody>
                  <a:tcPr/>
                </a:tc>
                <a:tc>
                  <a:txBody>
                    <a:bodyPr/>
                    <a:lstStyle/>
                    <a:p>
                      <a:pPr algn="ctr"/>
                      <a:r>
                        <a:rPr lang="it-IT" sz="2400" b="1" dirty="0" smtClean="0"/>
                        <a:t>2012</a:t>
                      </a:r>
                      <a:endParaRPr lang="it-IT" sz="2400" b="1" dirty="0"/>
                    </a:p>
                  </a:txBody>
                  <a:tcPr/>
                </a:tc>
                <a:tc>
                  <a:txBody>
                    <a:bodyPr/>
                    <a:lstStyle/>
                    <a:p>
                      <a:pPr algn="ctr"/>
                      <a:r>
                        <a:rPr lang="it-IT" sz="2400" b="1" dirty="0" smtClean="0"/>
                        <a:t>2013</a:t>
                      </a:r>
                      <a:endParaRPr lang="it-IT" sz="2400" b="1" dirty="0"/>
                    </a:p>
                  </a:txBody>
                  <a:tcPr/>
                </a:tc>
                <a:tc>
                  <a:txBody>
                    <a:bodyPr/>
                    <a:lstStyle/>
                    <a:p>
                      <a:pPr algn="ctr"/>
                      <a:r>
                        <a:rPr lang="it-IT" sz="2400" b="1" dirty="0" smtClean="0"/>
                        <a:t>2014</a:t>
                      </a:r>
                      <a:endParaRPr lang="it-IT" sz="2400" b="1" dirty="0"/>
                    </a:p>
                  </a:txBody>
                  <a:tcPr/>
                </a:tc>
                <a:tc>
                  <a:txBody>
                    <a:bodyPr/>
                    <a:lstStyle/>
                    <a:p>
                      <a:pPr algn="ctr"/>
                      <a:r>
                        <a:rPr lang="it-IT" sz="2400" b="1" dirty="0" smtClean="0"/>
                        <a:t>2015</a:t>
                      </a:r>
                      <a:endParaRPr lang="it-IT" sz="2400" b="1" dirty="0"/>
                    </a:p>
                  </a:txBody>
                  <a:tcPr/>
                </a:tc>
                <a:tc>
                  <a:txBody>
                    <a:bodyPr/>
                    <a:lstStyle/>
                    <a:p>
                      <a:pPr algn="ctr"/>
                      <a:r>
                        <a:rPr lang="it-IT" sz="2400" b="1" dirty="0" smtClean="0"/>
                        <a:t>2016</a:t>
                      </a:r>
                      <a:endParaRPr lang="it-IT" sz="2400" b="1" dirty="0"/>
                    </a:p>
                  </a:txBody>
                  <a:tcPr/>
                </a:tc>
                <a:tc>
                  <a:txBody>
                    <a:bodyPr/>
                    <a:lstStyle/>
                    <a:p>
                      <a:pPr algn="ctr"/>
                      <a:r>
                        <a:rPr lang="it-IT" sz="2400" b="1" dirty="0" smtClean="0"/>
                        <a:t>2017</a:t>
                      </a:r>
                      <a:endParaRPr lang="it-IT" sz="2400" b="1" dirty="0"/>
                    </a:p>
                  </a:txBody>
                  <a:tcPr/>
                </a:tc>
              </a:tr>
              <a:tr h="519069">
                <a:tc>
                  <a:txBody>
                    <a:bodyPr/>
                    <a:lstStyle/>
                    <a:p>
                      <a:r>
                        <a:rPr lang="it-IT" sz="2400" b="1" dirty="0" smtClean="0"/>
                        <a:t>Value</a:t>
                      </a:r>
                      <a:endParaRPr lang="it-IT" sz="2400" b="1" dirty="0"/>
                    </a:p>
                  </a:txBody>
                  <a:tcPr/>
                </a:tc>
                <a:tc>
                  <a:txBody>
                    <a:bodyPr/>
                    <a:lstStyle/>
                    <a:p>
                      <a:pPr algn="ctr"/>
                      <a:r>
                        <a:rPr lang="it-IT" sz="2400" dirty="0" smtClean="0"/>
                        <a:t>1.000</a:t>
                      </a:r>
                      <a:endParaRPr lang="it-IT" sz="2400" dirty="0"/>
                    </a:p>
                  </a:txBody>
                  <a:tcPr/>
                </a:tc>
                <a:tc>
                  <a:txBody>
                    <a:bodyPr/>
                    <a:lstStyle/>
                    <a:p>
                      <a:pPr algn="ctr"/>
                      <a:r>
                        <a:rPr lang="it-IT" sz="2400" dirty="0" smtClean="0"/>
                        <a:t>840</a:t>
                      </a:r>
                      <a:endParaRPr lang="it-IT" sz="2400" dirty="0"/>
                    </a:p>
                  </a:txBody>
                  <a:tcPr/>
                </a:tc>
                <a:tc>
                  <a:txBody>
                    <a:bodyPr/>
                    <a:lstStyle/>
                    <a:p>
                      <a:pPr algn="ctr"/>
                      <a:r>
                        <a:rPr lang="it-IT" sz="2400" dirty="0" smtClean="0"/>
                        <a:t>680</a:t>
                      </a:r>
                      <a:endParaRPr lang="it-IT" sz="2400" dirty="0"/>
                    </a:p>
                  </a:txBody>
                  <a:tcPr/>
                </a:tc>
                <a:tc>
                  <a:txBody>
                    <a:bodyPr/>
                    <a:lstStyle/>
                    <a:p>
                      <a:pPr algn="ctr"/>
                      <a:r>
                        <a:rPr lang="it-IT" sz="2400" dirty="0" smtClean="0"/>
                        <a:t>520</a:t>
                      </a:r>
                      <a:endParaRPr lang="it-IT" sz="2400" dirty="0"/>
                    </a:p>
                  </a:txBody>
                  <a:tcPr/>
                </a:tc>
                <a:tc>
                  <a:txBody>
                    <a:bodyPr/>
                    <a:lstStyle/>
                    <a:p>
                      <a:pPr algn="ctr"/>
                      <a:r>
                        <a:rPr lang="it-IT" sz="2400" dirty="0" smtClean="0"/>
                        <a:t>360</a:t>
                      </a:r>
                      <a:endParaRPr lang="it-IT" sz="2400" dirty="0"/>
                    </a:p>
                  </a:txBody>
                  <a:tcPr/>
                </a:tc>
                <a:tc>
                  <a:txBody>
                    <a:bodyPr/>
                    <a:lstStyle/>
                    <a:p>
                      <a:pPr algn="ctr"/>
                      <a:r>
                        <a:rPr lang="it-IT" sz="2400" dirty="0" smtClean="0"/>
                        <a:t>200</a:t>
                      </a:r>
                      <a:endParaRPr lang="it-IT" sz="2400" dirty="0"/>
                    </a:p>
                  </a:txBody>
                  <a:tcPr/>
                </a:tc>
                <a:tc>
                  <a:txBody>
                    <a:bodyPr/>
                    <a:lstStyle/>
                    <a:p>
                      <a:pPr algn="ctr"/>
                      <a:r>
                        <a:rPr lang="it-IT" sz="2400" dirty="0" smtClean="0"/>
                        <a:t>0</a:t>
                      </a:r>
                      <a:endParaRPr lang="it-IT" sz="2400" dirty="0"/>
                    </a:p>
                  </a:txBody>
                  <a:tcPr/>
                </a:tc>
              </a:tr>
              <a:tr h="519069">
                <a:tc>
                  <a:txBody>
                    <a:bodyPr/>
                    <a:lstStyle/>
                    <a:p>
                      <a:r>
                        <a:rPr lang="it-IT" sz="2400" b="1" dirty="0" err="1" smtClean="0"/>
                        <a:t>Deprec</a:t>
                      </a:r>
                      <a:r>
                        <a:rPr lang="it-IT" sz="2400" b="1" dirty="0" smtClean="0"/>
                        <a:t>.</a:t>
                      </a:r>
                      <a:endParaRPr lang="it-IT" sz="2400" b="1" dirty="0"/>
                    </a:p>
                  </a:txBody>
                  <a:tcPr/>
                </a:tc>
                <a:tc>
                  <a:txBody>
                    <a:bodyPr/>
                    <a:lstStyle/>
                    <a:p>
                      <a:pPr algn="ctr"/>
                      <a:r>
                        <a:rPr lang="it-IT" sz="2400" dirty="0" smtClean="0"/>
                        <a:t>0</a:t>
                      </a:r>
                      <a:endParaRPr lang="it-IT" sz="2400" dirty="0"/>
                    </a:p>
                  </a:txBody>
                  <a:tcPr/>
                </a:tc>
                <a:tc>
                  <a:txBody>
                    <a:bodyPr/>
                    <a:lstStyle/>
                    <a:p>
                      <a:pPr algn="ctr"/>
                      <a:r>
                        <a:rPr lang="it-IT" sz="2400" dirty="0" smtClean="0"/>
                        <a:t>160</a:t>
                      </a:r>
                      <a:endParaRPr lang="it-IT" sz="2400" dirty="0"/>
                    </a:p>
                  </a:txBody>
                  <a:tcPr/>
                </a:tc>
                <a:tc>
                  <a:txBody>
                    <a:bodyPr/>
                    <a:lstStyle/>
                    <a:p>
                      <a:pPr algn="ctr"/>
                      <a:r>
                        <a:rPr lang="it-IT" sz="2400" dirty="0" smtClean="0"/>
                        <a:t>160</a:t>
                      </a:r>
                      <a:endParaRPr lang="it-IT" sz="2400" dirty="0"/>
                    </a:p>
                  </a:txBody>
                  <a:tcPr/>
                </a:tc>
                <a:tc>
                  <a:txBody>
                    <a:bodyPr/>
                    <a:lstStyle/>
                    <a:p>
                      <a:pPr algn="ctr"/>
                      <a:r>
                        <a:rPr lang="it-IT" sz="2400" dirty="0" smtClean="0"/>
                        <a:t>160</a:t>
                      </a:r>
                      <a:endParaRPr lang="it-IT" sz="2400" dirty="0"/>
                    </a:p>
                  </a:txBody>
                  <a:tcPr/>
                </a:tc>
                <a:tc>
                  <a:txBody>
                    <a:bodyPr/>
                    <a:lstStyle/>
                    <a:p>
                      <a:pPr algn="ctr"/>
                      <a:r>
                        <a:rPr lang="it-IT" sz="2400" dirty="0" smtClean="0"/>
                        <a:t>160</a:t>
                      </a:r>
                      <a:endParaRPr lang="it-IT" sz="2400" dirty="0"/>
                    </a:p>
                  </a:txBody>
                  <a:tcPr/>
                </a:tc>
                <a:tc>
                  <a:txBody>
                    <a:bodyPr/>
                    <a:lstStyle/>
                    <a:p>
                      <a:pPr algn="ctr"/>
                      <a:r>
                        <a:rPr lang="it-IT" sz="2400" dirty="0" smtClean="0"/>
                        <a:t>160</a:t>
                      </a:r>
                      <a:endParaRPr lang="it-IT" sz="2400" dirty="0"/>
                    </a:p>
                  </a:txBody>
                  <a:tcPr/>
                </a:tc>
                <a:tc>
                  <a:txBody>
                    <a:bodyPr/>
                    <a:lstStyle/>
                    <a:p>
                      <a:pPr algn="ctr"/>
                      <a:endParaRPr lang="it-IT" sz="2400" dirty="0"/>
                    </a:p>
                  </a:txBody>
                  <a:tcPr/>
                </a:tc>
              </a:tr>
            </a:tbl>
          </a:graphicData>
        </a:graphic>
      </p:graphicFrame>
    </p:spTree>
    <p:extLst>
      <p:ext uri="{BB962C8B-B14F-4D97-AF65-F5344CB8AC3E}">
        <p14:creationId xmlns:p14="http://schemas.microsoft.com/office/powerpoint/2010/main" val="32315274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smtClean="0">
                <a:solidFill>
                  <a:srgbClr val="FF0000"/>
                </a:solidFill>
              </a:rPr>
              <a:t>Property</a:t>
            </a:r>
            <a:r>
              <a:rPr lang="it-IT" b="1" dirty="0" smtClean="0">
                <a:solidFill>
                  <a:srgbClr val="FF0000"/>
                </a:solidFill>
              </a:rPr>
              <a:t>, </a:t>
            </a:r>
            <a:r>
              <a:rPr lang="it-IT" b="1" dirty="0" err="1" smtClean="0">
                <a:solidFill>
                  <a:srgbClr val="FF0000"/>
                </a:solidFill>
              </a:rPr>
              <a:t>Plant</a:t>
            </a:r>
            <a:r>
              <a:rPr lang="it-IT" b="1" dirty="0" smtClean="0">
                <a:solidFill>
                  <a:srgbClr val="FF0000"/>
                </a:solidFill>
              </a:rPr>
              <a:t> and </a:t>
            </a:r>
            <a:r>
              <a:rPr lang="it-IT" b="1" dirty="0" err="1" smtClean="0">
                <a:solidFill>
                  <a:srgbClr val="FF0000"/>
                </a:solidFill>
              </a:rPr>
              <a:t>Equipment</a:t>
            </a:r>
            <a:r>
              <a:rPr lang="it-IT" b="1" dirty="0" smtClean="0">
                <a:solidFill>
                  <a:srgbClr val="FF0000"/>
                </a:solidFill>
              </a:rPr>
              <a:t>: VALUE </a:t>
            </a:r>
            <a:r>
              <a:rPr lang="it-IT" b="1" dirty="0" err="1" smtClean="0">
                <a:solidFill>
                  <a:srgbClr val="FF0000"/>
                </a:solidFill>
              </a:rPr>
              <a:t>after</a:t>
            </a:r>
            <a:r>
              <a:rPr lang="it-IT" b="1" dirty="0" smtClean="0">
                <a:solidFill>
                  <a:srgbClr val="FF0000"/>
                </a:solidFill>
              </a:rPr>
              <a:t> (1)</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pPr marL="0" indent="0" algn="ctr">
              <a:buNone/>
            </a:pPr>
            <a:r>
              <a:rPr lang="en-US" sz="3200" b="1" dirty="0" smtClean="0"/>
              <a:t>FAIR VALUE</a:t>
            </a:r>
          </a:p>
          <a:p>
            <a:r>
              <a:rPr lang="en-US" dirty="0" smtClean="0"/>
              <a:t>Every year, the value reported is the fair value, i.e. the current value on the market</a:t>
            </a:r>
          </a:p>
          <a:p>
            <a:r>
              <a:rPr lang="en-US" dirty="0" smtClean="0"/>
              <a:t>The fair value is then compared with the expected value of the good (on the BS) and:</a:t>
            </a:r>
          </a:p>
          <a:p>
            <a:pPr lvl="1">
              <a:buFont typeface="Courier New" panose="02070309020205020404" pitchFamily="49" charset="0"/>
              <a:buChar char="o"/>
            </a:pPr>
            <a:r>
              <a:rPr lang="en-US" b="1" dirty="0" smtClean="0"/>
              <a:t>Fair value &gt; expected value = re-evaluation </a:t>
            </a:r>
            <a:r>
              <a:rPr lang="en-US" dirty="0" smtClean="0"/>
              <a:t>(value of the good   ) </a:t>
            </a:r>
          </a:p>
          <a:p>
            <a:pPr lvl="1">
              <a:buFont typeface="Courier New" panose="02070309020205020404" pitchFamily="49" charset="0"/>
              <a:buChar char="o"/>
            </a:pPr>
            <a:r>
              <a:rPr lang="en-US" b="1" dirty="0" smtClean="0"/>
              <a:t>Fair value &lt; expected value = write-down </a:t>
            </a:r>
            <a:r>
              <a:rPr lang="en-US" dirty="0" smtClean="0"/>
              <a:t>(value of the good   ) </a:t>
            </a:r>
          </a:p>
          <a:p>
            <a:r>
              <a:rPr lang="en-US" dirty="0" smtClean="0"/>
              <a:t>In both cases, the depreciation must be re-calculated</a:t>
            </a:r>
          </a:p>
          <a:p>
            <a:r>
              <a:rPr lang="en-US" dirty="0" smtClean="0"/>
              <a:t>The changed value of the good should be accounted in the “reserve” of the BS (liabilities)</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24</a:t>
            </a:fld>
            <a:endParaRPr lang="it-IT"/>
          </a:p>
        </p:txBody>
      </p:sp>
      <p:cxnSp>
        <p:nvCxnSpPr>
          <p:cNvPr id="7" name="Connettore 2 6"/>
          <p:cNvCxnSpPr/>
          <p:nvPr/>
        </p:nvCxnSpPr>
        <p:spPr>
          <a:xfrm>
            <a:off x="9430602" y="3684895"/>
            <a:ext cx="0" cy="341194"/>
          </a:xfrm>
          <a:prstGeom prst="straightConnector1">
            <a:avLst/>
          </a:prstGeom>
          <a:ln>
            <a:solidFill>
              <a:schemeClr val="tx1"/>
            </a:solidFill>
            <a:tailEnd type="triangle"/>
          </a:ln>
          <a:scene3d>
            <a:camera prst="orthographicFront">
              <a:rot lat="0" lon="0" rev="10799999"/>
            </a:camera>
            <a:lightRig rig="threePt" dir="t"/>
          </a:scene3d>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9212238" y="4162566"/>
            <a:ext cx="0" cy="3548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45720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smtClean="0">
                <a:solidFill>
                  <a:srgbClr val="FF0000"/>
                </a:solidFill>
              </a:rPr>
              <a:t>Property</a:t>
            </a:r>
            <a:r>
              <a:rPr lang="it-IT" b="1" dirty="0" smtClean="0">
                <a:solidFill>
                  <a:srgbClr val="FF0000"/>
                </a:solidFill>
              </a:rPr>
              <a:t>, </a:t>
            </a:r>
            <a:r>
              <a:rPr lang="it-IT" b="1" dirty="0" err="1" smtClean="0">
                <a:solidFill>
                  <a:srgbClr val="FF0000"/>
                </a:solidFill>
              </a:rPr>
              <a:t>Plant</a:t>
            </a:r>
            <a:r>
              <a:rPr lang="it-IT" b="1" dirty="0" smtClean="0">
                <a:solidFill>
                  <a:srgbClr val="FF0000"/>
                </a:solidFill>
              </a:rPr>
              <a:t> and </a:t>
            </a:r>
            <a:r>
              <a:rPr lang="it-IT" b="1" dirty="0" err="1" smtClean="0">
                <a:solidFill>
                  <a:srgbClr val="FF0000"/>
                </a:solidFill>
              </a:rPr>
              <a:t>Equipment</a:t>
            </a:r>
            <a:r>
              <a:rPr lang="it-IT" b="1" dirty="0" smtClean="0">
                <a:solidFill>
                  <a:srgbClr val="FF0000"/>
                </a:solidFill>
              </a:rPr>
              <a:t>: VALUE </a:t>
            </a:r>
            <a:r>
              <a:rPr lang="it-IT" b="1" dirty="0" err="1" smtClean="0">
                <a:solidFill>
                  <a:srgbClr val="FF0000"/>
                </a:solidFill>
              </a:rPr>
              <a:t>after</a:t>
            </a:r>
            <a:r>
              <a:rPr lang="it-IT" b="1" dirty="0" smtClean="0">
                <a:solidFill>
                  <a:srgbClr val="FF0000"/>
                </a:solidFill>
              </a:rPr>
              <a:t> (2)</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pPr marL="0" indent="0" algn="ctr">
              <a:buNone/>
            </a:pPr>
            <a:r>
              <a:rPr lang="en-US" sz="3200" b="1" dirty="0" smtClean="0"/>
              <a:t>FAIR VALUE</a:t>
            </a:r>
          </a:p>
          <a:p>
            <a:pPr marL="0" indent="0">
              <a:buNone/>
            </a:pPr>
            <a:r>
              <a:rPr lang="en-US" dirty="0" smtClean="0"/>
              <a:t>Example:</a:t>
            </a:r>
          </a:p>
          <a:p>
            <a:r>
              <a:rPr lang="en-US" dirty="0" smtClean="0"/>
              <a:t>A plant was bought on the 31/12/2001 (useful life 30 years) for a price of 300.000 €</a:t>
            </a:r>
          </a:p>
          <a:p>
            <a:endParaRPr lang="en-US" dirty="0"/>
          </a:p>
          <a:p>
            <a:r>
              <a:rPr lang="en-US" dirty="0" smtClean="0"/>
              <a:t>In 2006, the fair value of the good is 275.000€ (initial value in 2006: 250.000)</a:t>
            </a:r>
          </a:p>
          <a:p>
            <a:pPr marL="0" indent="0">
              <a:buNone/>
            </a:pPr>
            <a:endParaRPr lang="en-US" dirty="0"/>
          </a:p>
          <a:p>
            <a:pPr marL="0" indent="0" algn="ctr">
              <a:buNone/>
            </a:pPr>
            <a:r>
              <a:rPr lang="en-US" b="1" dirty="0" smtClean="0"/>
              <a:t>How to account for this change and what is the value of the good?</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25</a:t>
            </a:fld>
            <a:endParaRPr lang="it-IT"/>
          </a:p>
        </p:txBody>
      </p:sp>
    </p:spTree>
    <p:extLst>
      <p:ext uri="{BB962C8B-B14F-4D97-AF65-F5344CB8AC3E}">
        <p14:creationId xmlns:p14="http://schemas.microsoft.com/office/powerpoint/2010/main" val="13005034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smtClean="0">
                <a:solidFill>
                  <a:srgbClr val="FF0000"/>
                </a:solidFill>
              </a:rPr>
              <a:t>Property</a:t>
            </a:r>
            <a:r>
              <a:rPr lang="it-IT" b="1" dirty="0" smtClean="0">
                <a:solidFill>
                  <a:srgbClr val="FF0000"/>
                </a:solidFill>
              </a:rPr>
              <a:t>, </a:t>
            </a:r>
            <a:r>
              <a:rPr lang="it-IT" b="1" dirty="0" err="1" smtClean="0">
                <a:solidFill>
                  <a:srgbClr val="FF0000"/>
                </a:solidFill>
              </a:rPr>
              <a:t>Plant</a:t>
            </a:r>
            <a:r>
              <a:rPr lang="it-IT" b="1" dirty="0" smtClean="0">
                <a:solidFill>
                  <a:srgbClr val="FF0000"/>
                </a:solidFill>
              </a:rPr>
              <a:t> and </a:t>
            </a:r>
            <a:r>
              <a:rPr lang="it-IT" b="1" dirty="0" err="1" smtClean="0">
                <a:solidFill>
                  <a:srgbClr val="FF0000"/>
                </a:solidFill>
              </a:rPr>
              <a:t>Equipment</a:t>
            </a:r>
            <a:r>
              <a:rPr lang="it-IT" b="1" dirty="0" smtClean="0">
                <a:solidFill>
                  <a:srgbClr val="FF0000"/>
                </a:solidFill>
              </a:rPr>
              <a:t>: VALUE </a:t>
            </a:r>
            <a:r>
              <a:rPr lang="it-IT" b="1" dirty="0" err="1" smtClean="0">
                <a:solidFill>
                  <a:srgbClr val="FF0000"/>
                </a:solidFill>
              </a:rPr>
              <a:t>after</a:t>
            </a:r>
            <a:r>
              <a:rPr lang="it-IT" b="1" dirty="0" smtClean="0">
                <a:solidFill>
                  <a:srgbClr val="FF0000"/>
                </a:solidFill>
              </a:rPr>
              <a:t> (1)</a:t>
            </a:r>
            <a:endParaRPr lang="it-IT" b="1" dirty="0">
              <a:solidFill>
                <a:srgbClr val="FF0000"/>
              </a:solidFill>
            </a:endParaRPr>
          </a:p>
        </p:txBody>
      </p:sp>
      <p:sp>
        <p:nvSpPr>
          <p:cNvPr id="3" name="Segnaposto contenuto 2"/>
          <p:cNvSpPr>
            <a:spLocks noGrp="1"/>
          </p:cNvSpPr>
          <p:nvPr>
            <p:ph idx="1"/>
          </p:nvPr>
        </p:nvSpPr>
        <p:spPr>
          <a:xfrm>
            <a:off x="341194" y="1126638"/>
            <a:ext cx="11409527" cy="5063320"/>
          </a:xfrm>
        </p:spPr>
        <p:txBody>
          <a:bodyPr>
            <a:normAutofit/>
          </a:bodyPr>
          <a:lstStyle/>
          <a:p>
            <a:pPr marL="0" indent="0" algn="ctr">
              <a:buNone/>
            </a:pPr>
            <a:r>
              <a:rPr lang="en-US" sz="3200" b="1" dirty="0" smtClean="0"/>
              <a:t>FAIR </a:t>
            </a:r>
            <a:r>
              <a:rPr lang="en-US" sz="3200" b="1" dirty="0" err="1" smtClean="0"/>
              <a:t>VALUE</a:t>
            </a:r>
            <a:r>
              <a:rPr lang="en-US" sz="2400" dirty="0" err="1" smtClean="0"/>
              <a:t>Example</a:t>
            </a:r>
            <a:r>
              <a:rPr lang="en-US" sz="2400" dirty="0" smtClean="0"/>
              <a:t>:</a:t>
            </a:r>
          </a:p>
          <a:p>
            <a:pPr marL="0" indent="0">
              <a:buNone/>
            </a:pPr>
            <a:r>
              <a:rPr lang="en-US" sz="2400" dirty="0" smtClean="0"/>
              <a:t>1) Increase of 25.000 (275.000 – 250.000) in Property, Plant and Equipment </a:t>
            </a:r>
          </a:p>
          <a:p>
            <a:pPr marL="0" indent="0">
              <a:buNone/>
            </a:pPr>
            <a:r>
              <a:rPr lang="en-US" sz="2400" dirty="0" smtClean="0"/>
              <a:t>2) Increase of 25.000 in Revaluation Reserve</a:t>
            </a:r>
          </a:p>
          <a:p>
            <a:pPr marL="0" indent="0">
              <a:buNone/>
            </a:pPr>
            <a:r>
              <a:rPr lang="en-US" sz="2400" dirty="0" smtClean="0"/>
              <a:t>3) Calculate the depreciation</a:t>
            </a:r>
          </a:p>
          <a:p>
            <a:pPr marL="0" indent="0">
              <a:buNone/>
            </a:pPr>
            <a:r>
              <a:rPr lang="en-US" sz="2400" dirty="0" smtClean="0"/>
              <a:t>Depreciation= 275.000/25 years = 11.000€</a:t>
            </a:r>
          </a:p>
          <a:p>
            <a:pPr marL="0" indent="0">
              <a:buNone/>
            </a:pPr>
            <a:r>
              <a:rPr lang="en-US" sz="2400" dirty="0" smtClean="0"/>
              <a:t>The value of the good (in 2016) is 264.000</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26</a:t>
            </a:fld>
            <a:endParaRPr lang="it-IT"/>
          </a:p>
        </p:txBody>
      </p:sp>
      <p:pic>
        <p:nvPicPr>
          <p:cNvPr id="6" name="Immagine 5"/>
          <p:cNvPicPr>
            <a:picLocks noChangeAspect="1"/>
          </p:cNvPicPr>
          <p:nvPr/>
        </p:nvPicPr>
        <p:blipFill>
          <a:blip r:embed="rId4"/>
          <a:stretch>
            <a:fillRect/>
          </a:stretch>
        </p:blipFill>
        <p:spPr>
          <a:xfrm>
            <a:off x="637607" y="4038600"/>
            <a:ext cx="3219450" cy="2819400"/>
          </a:xfrm>
          <a:prstGeom prst="rect">
            <a:avLst/>
          </a:prstGeom>
        </p:spPr>
      </p:pic>
      <p:sp>
        <p:nvSpPr>
          <p:cNvPr id="7" name="Rettangolo 6"/>
          <p:cNvSpPr/>
          <p:nvPr/>
        </p:nvSpPr>
        <p:spPr>
          <a:xfrm>
            <a:off x="1073624" y="4421876"/>
            <a:ext cx="2420203" cy="545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smtClean="0">
                <a:solidFill>
                  <a:schemeClr val="tx1"/>
                </a:solidFill>
              </a:rPr>
              <a:t>Property</a:t>
            </a:r>
            <a:r>
              <a:rPr lang="it-IT" sz="2000" dirty="0" smtClean="0">
                <a:solidFill>
                  <a:schemeClr val="tx1"/>
                </a:solidFill>
              </a:rPr>
              <a:t>, …</a:t>
            </a:r>
            <a:endParaRPr lang="it-IT" sz="2000" dirty="0">
              <a:solidFill>
                <a:schemeClr val="tx1"/>
              </a:solidFill>
            </a:endParaRPr>
          </a:p>
        </p:txBody>
      </p:sp>
      <p:pic>
        <p:nvPicPr>
          <p:cNvPr id="9" name="Immagine 8"/>
          <p:cNvPicPr>
            <a:picLocks noChangeAspect="1"/>
          </p:cNvPicPr>
          <p:nvPr/>
        </p:nvPicPr>
        <p:blipFill>
          <a:blip r:embed="rId5"/>
          <a:stretch>
            <a:fillRect/>
          </a:stretch>
        </p:blipFill>
        <p:spPr>
          <a:xfrm>
            <a:off x="4460614" y="4292600"/>
            <a:ext cx="2943225" cy="2428875"/>
          </a:xfrm>
          <a:prstGeom prst="rect">
            <a:avLst/>
          </a:prstGeom>
        </p:spPr>
      </p:pic>
      <p:sp>
        <p:nvSpPr>
          <p:cNvPr id="10" name="Rettangolo 9"/>
          <p:cNvSpPr/>
          <p:nvPr/>
        </p:nvSpPr>
        <p:spPr>
          <a:xfrm>
            <a:off x="4293074" y="4421876"/>
            <a:ext cx="2420203" cy="545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smtClean="0">
                <a:solidFill>
                  <a:schemeClr val="tx1"/>
                </a:solidFill>
              </a:rPr>
              <a:t>Reserve</a:t>
            </a:r>
            <a:endParaRPr lang="it-IT" sz="2000" dirty="0">
              <a:solidFill>
                <a:schemeClr val="tx1"/>
              </a:solidFill>
            </a:endParaRPr>
          </a:p>
        </p:txBody>
      </p:sp>
      <p:pic>
        <p:nvPicPr>
          <p:cNvPr id="11" name="Immagine 10"/>
          <p:cNvPicPr>
            <a:picLocks noChangeAspect="1"/>
          </p:cNvPicPr>
          <p:nvPr/>
        </p:nvPicPr>
        <p:blipFill>
          <a:blip r:embed="rId6"/>
          <a:stretch>
            <a:fillRect/>
          </a:stretch>
        </p:blipFill>
        <p:spPr>
          <a:xfrm>
            <a:off x="8007396" y="4383087"/>
            <a:ext cx="2800350" cy="2247900"/>
          </a:xfrm>
          <a:prstGeom prst="rect">
            <a:avLst/>
          </a:prstGeom>
        </p:spPr>
      </p:pic>
      <p:sp>
        <p:nvSpPr>
          <p:cNvPr id="12" name="Rettangolo 11"/>
          <p:cNvSpPr/>
          <p:nvPr/>
        </p:nvSpPr>
        <p:spPr>
          <a:xfrm>
            <a:off x="7676616" y="4259032"/>
            <a:ext cx="2838984" cy="545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smtClean="0">
                <a:solidFill>
                  <a:schemeClr val="tx1"/>
                </a:solidFill>
              </a:rPr>
              <a:t>Depreciation</a:t>
            </a:r>
            <a:endParaRPr lang="it-IT" sz="2000" dirty="0">
              <a:solidFill>
                <a:schemeClr val="tx1"/>
              </a:solidFill>
            </a:endParaRPr>
          </a:p>
        </p:txBody>
      </p:sp>
    </p:spTree>
    <p:extLst>
      <p:ext uri="{BB962C8B-B14F-4D97-AF65-F5344CB8AC3E}">
        <p14:creationId xmlns:p14="http://schemas.microsoft.com/office/powerpoint/2010/main" val="2920544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smtClean="0">
                <a:solidFill>
                  <a:srgbClr val="FF0000"/>
                </a:solidFill>
              </a:rPr>
              <a:t>Property</a:t>
            </a:r>
            <a:r>
              <a:rPr lang="it-IT" b="1" dirty="0" smtClean="0">
                <a:solidFill>
                  <a:srgbClr val="FF0000"/>
                </a:solidFill>
              </a:rPr>
              <a:t>, </a:t>
            </a:r>
            <a:r>
              <a:rPr lang="it-IT" b="1" dirty="0" err="1" smtClean="0">
                <a:solidFill>
                  <a:srgbClr val="FF0000"/>
                </a:solidFill>
              </a:rPr>
              <a:t>Plant</a:t>
            </a:r>
            <a:r>
              <a:rPr lang="it-IT" b="1" dirty="0" smtClean="0">
                <a:solidFill>
                  <a:srgbClr val="FF0000"/>
                </a:solidFill>
              </a:rPr>
              <a:t> and </a:t>
            </a:r>
            <a:r>
              <a:rPr lang="it-IT" b="1" dirty="0" err="1" smtClean="0">
                <a:solidFill>
                  <a:srgbClr val="FF0000"/>
                </a:solidFill>
              </a:rPr>
              <a:t>Equipment</a:t>
            </a:r>
            <a:r>
              <a:rPr lang="it-IT" b="1" dirty="0" smtClean="0">
                <a:solidFill>
                  <a:srgbClr val="FF0000"/>
                </a:solidFill>
              </a:rPr>
              <a:t>: </a:t>
            </a:r>
            <a:r>
              <a:rPr lang="it-IT" b="1" dirty="0" err="1" smtClean="0">
                <a:solidFill>
                  <a:srgbClr val="FF0000"/>
                </a:solidFill>
              </a:rPr>
              <a:t>Impairment</a:t>
            </a:r>
            <a:r>
              <a:rPr lang="it-IT" b="1" dirty="0" smtClean="0">
                <a:solidFill>
                  <a:srgbClr val="FF0000"/>
                </a:solidFill>
              </a:rPr>
              <a:t> test (1/2)</a:t>
            </a:r>
            <a:endParaRPr lang="it-IT" b="1" dirty="0">
              <a:solidFill>
                <a:srgbClr val="FF0000"/>
              </a:solidFill>
            </a:endParaRPr>
          </a:p>
        </p:txBody>
      </p:sp>
      <p:sp>
        <p:nvSpPr>
          <p:cNvPr id="3" name="Segnaposto contenuto 2"/>
          <p:cNvSpPr>
            <a:spLocks noGrp="1"/>
          </p:cNvSpPr>
          <p:nvPr>
            <p:ph idx="1"/>
          </p:nvPr>
        </p:nvSpPr>
        <p:spPr>
          <a:xfrm>
            <a:off x="341194" y="1126638"/>
            <a:ext cx="11409527" cy="5063320"/>
          </a:xfrm>
        </p:spPr>
        <p:txBody>
          <a:bodyPr>
            <a:normAutofit/>
          </a:bodyPr>
          <a:lstStyle/>
          <a:p>
            <a:pPr marL="0" indent="0" algn="ctr">
              <a:buNone/>
            </a:pPr>
            <a:endParaRPr lang="en-US" sz="2400" dirty="0" smtClean="0"/>
          </a:p>
          <a:p>
            <a:pPr marL="0" indent="0">
              <a:buNone/>
            </a:pPr>
            <a:endParaRPr lang="en-US" sz="2400" dirty="0" smtClean="0"/>
          </a:p>
          <a:p>
            <a:pPr marL="0" indent="0">
              <a:buNone/>
            </a:pPr>
            <a:r>
              <a:rPr lang="en-US" sz="2400" dirty="0" smtClean="0"/>
              <a:t>It is implemented to verify possible durable loss of value and to identify the possible how much of the recoverable amount of the asset</a:t>
            </a:r>
          </a:p>
          <a:p>
            <a:pPr marL="0" indent="0">
              <a:buNone/>
            </a:pPr>
            <a:endParaRPr lang="en-US" sz="2400" dirty="0"/>
          </a:p>
          <a:p>
            <a:pPr marL="0" indent="0" algn="ctr">
              <a:buNone/>
            </a:pPr>
            <a:r>
              <a:rPr lang="en-US" sz="2400" b="1" dirty="0" smtClean="0"/>
              <a:t>Recoverable amount = max (fair value – charges to the sale; usable value) </a:t>
            </a:r>
          </a:p>
          <a:p>
            <a:pPr marL="0" indent="0">
              <a:buNone/>
            </a:pPr>
            <a:endParaRPr lang="en-US" sz="2400" dirty="0"/>
          </a:p>
          <a:p>
            <a:pPr marL="0" indent="0">
              <a:buNone/>
            </a:pPr>
            <a:r>
              <a:rPr lang="en-US" sz="2400" dirty="0" smtClean="0"/>
              <a:t>To account for, we should chose the minimum value between the linear model and the value in use</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27</a:t>
            </a:fld>
            <a:endParaRPr lang="it-IT"/>
          </a:p>
        </p:txBody>
      </p:sp>
    </p:spTree>
    <p:extLst>
      <p:ext uri="{BB962C8B-B14F-4D97-AF65-F5344CB8AC3E}">
        <p14:creationId xmlns:p14="http://schemas.microsoft.com/office/powerpoint/2010/main" val="4560528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smtClean="0">
                <a:solidFill>
                  <a:srgbClr val="FF0000"/>
                </a:solidFill>
              </a:rPr>
              <a:t>Property</a:t>
            </a:r>
            <a:r>
              <a:rPr lang="it-IT" b="1" dirty="0" smtClean="0">
                <a:solidFill>
                  <a:srgbClr val="FF0000"/>
                </a:solidFill>
              </a:rPr>
              <a:t>, </a:t>
            </a:r>
            <a:r>
              <a:rPr lang="it-IT" b="1" dirty="0" err="1" smtClean="0">
                <a:solidFill>
                  <a:srgbClr val="FF0000"/>
                </a:solidFill>
              </a:rPr>
              <a:t>Plant</a:t>
            </a:r>
            <a:r>
              <a:rPr lang="it-IT" b="1" dirty="0" smtClean="0">
                <a:solidFill>
                  <a:srgbClr val="FF0000"/>
                </a:solidFill>
              </a:rPr>
              <a:t> and </a:t>
            </a:r>
            <a:r>
              <a:rPr lang="it-IT" b="1" dirty="0" err="1" smtClean="0">
                <a:solidFill>
                  <a:srgbClr val="FF0000"/>
                </a:solidFill>
              </a:rPr>
              <a:t>Equipment</a:t>
            </a:r>
            <a:r>
              <a:rPr lang="it-IT" b="1" dirty="0" smtClean="0">
                <a:solidFill>
                  <a:srgbClr val="FF0000"/>
                </a:solidFill>
              </a:rPr>
              <a:t>: </a:t>
            </a:r>
            <a:r>
              <a:rPr lang="it-IT" b="1" dirty="0" err="1" smtClean="0">
                <a:solidFill>
                  <a:srgbClr val="FF0000"/>
                </a:solidFill>
              </a:rPr>
              <a:t>Impairment</a:t>
            </a:r>
            <a:r>
              <a:rPr lang="it-IT" b="1" dirty="0" smtClean="0">
                <a:solidFill>
                  <a:srgbClr val="FF0000"/>
                </a:solidFill>
              </a:rPr>
              <a:t> test (2/2)</a:t>
            </a:r>
            <a:endParaRPr lang="it-IT" b="1" dirty="0">
              <a:solidFill>
                <a:srgbClr val="FF0000"/>
              </a:solidFill>
            </a:endParaRPr>
          </a:p>
        </p:txBody>
      </p:sp>
      <p:sp>
        <p:nvSpPr>
          <p:cNvPr id="3" name="Segnaposto contenuto 2"/>
          <p:cNvSpPr>
            <a:spLocks noGrp="1"/>
          </p:cNvSpPr>
          <p:nvPr>
            <p:ph idx="1"/>
          </p:nvPr>
        </p:nvSpPr>
        <p:spPr>
          <a:xfrm>
            <a:off x="341194" y="1126638"/>
            <a:ext cx="11409527" cy="5063320"/>
          </a:xfrm>
        </p:spPr>
        <p:txBody>
          <a:bodyPr>
            <a:normAutofit/>
          </a:bodyPr>
          <a:lstStyle/>
          <a:p>
            <a:pPr marL="0" indent="0" algn="ctr">
              <a:buNone/>
            </a:pPr>
            <a:endParaRPr lang="en-US" sz="2400" dirty="0" smtClean="0"/>
          </a:p>
          <a:p>
            <a:pPr marL="0" indent="0">
              <a:buNone/>
            </a:pPr>
            <a:r>
              <a:rPr lang="en-US" sz="2400" dirty="0" smtClean="0"/>
              <a:t>Example: consider three different e valuations for three </a:t>
            </a:r>
            <a:r>
              <a:rPr lang="en-US" sz="2400" dirty="0" err="1" smtClean="0"/>
              <a:t>equipments</a:t>
            </a:r>
            <a:endParaRPr lang="en-US" sz="2400" dirty="0" smtClean="0"/>
          </a:p>
          <a:p>
            <a:pPr marL="0" indent="0">
              <a:buNone/>
            </a:pPr>
            <a:endParaRPr lang="en-US" sz="2400" dirty="0" smtClean="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28</a:t>
            </a:fld>
            <a:endParaRPr lang="it-IT"/>
          </a:p>
        </p:txBody>
      </p:sp>
      <p:graphicFrame>
        <p:nvGraphicFramePr>
          <p:cNvPr id="6" name="Tabella 5"/>
          <p:cNvGraphicFramePr>
            <a:graphicFrameLocks noGrp="1"/>
          </p:cNvGraphicFramePr>
          <p:nvPr>
            <p:extLst>
              <p:ext uri="{D42A27DB-BD31-4B8C-83A1-F6EECF244321}">
                <p14:modId xmlns:p14="http://schemas.microsoft.com/office/powerpoint/2010/main" val="1489817877"/>
              </p:ext>
            </p:extLst>
          </p:nvPr>
        </p:nvGraphicFramePr>
        <p:xfrm>
          <a:off x="518616" y="2452201"/>
          <a:ext cx="9463584" cy="3683000"/>
        </p:xfrm>
        <a:graphic>
          <a:graphicData uri="http://schemas.openxmlformats.org/drawingml/2006/table">
            <a:tbl>
              <a:tblPr firstRow="1" bandRow="1">
                <a:tableStyleId>{5940675A-B579-460E-94D1-54222C63F5DA}</a:tableStyleId>
              </a:tblPr>
              <a:tblGrid>
                <a:gridCol w="2353978"/>
                <a:gridCol w="2377814"/>
                <a:gridCol w="2365896"/>
                <a:gridCol w="2365896"/>
              </a:tblGrid>
              <a:tr h="370840">
                <a:tc>
                  <a:txBody>
                    <a:bodyPr/>
                    <a:lstStyle/>
                    <a:p>
                      <a:pPr algn="ctr"/>
                      <a:r>
                        <a:rPr lang="it-IT" b="1" dirty="0" smtClean="0"/>
                        <a:t>Evaluation</a:t>
                      </a:r>
                      <a:endParaRPr lang="it-IT" b="1" dirty="0"/>
                    </a:p>
                  </a:txBody>
                  <a:tcPr/>
                </a:tc>
                <a:tc>
                  <a:txBody>
                    <a:bodyPr/>
                    <a:lstStyle/>
                    <a:p>
                      <a:pPr algn="ctr"/>
                      <a:r>
                        <a:rPr lang="it-IT" b="1" dirty="0" err="1" smtClean="0"/>
                        <a:t>Equipment</a:t>
                      </a:r>
                      <a:r>
                        <a:rPr lang="it-IT" b="1" baseline="0" dirty="0" smtClean="0"/>
                        <a:t> 1</a:t>
                      </a:r>
                      <a:endParaRPr lang="it-IT" b="1" dirty="0"/>
                    </a:p>
                  </a:txBody>
                  <a:tcPr/>
                </a:tc>
                <a:tc>
                  <a:txBody>
                    <a:bodyPr/>
                    <a:lstStyle/>
                    <a:p>
                      <a:pPr algn="ctr"/>
                      <a:r>
                        <a:rPr lang="it-IT" b="1" dirty="0" err="1" smtClean="0"/>
                        <a:t>Equipment</a:t>
                      </a:r>
                      <a:r>
                        <a:rPr lang="it-IT" b="1" dirty="0" smtClean="0"/>
                        <a:t> 2</a:t>
                      </a:r>
                      <a:endParaRPr lang="it-IT" b="1" dirty="0"/>
                    </a:p>
                  </a:txBody>
                  <a:tcPr/>
                </a:tc>
                <a:tc>
                  <a:txBody>
                    <a:bodyPr/>
                    <a:lstStyle/>
                    <a:p>
                      <a:pPr algn="ctr"/>
                      <a:r>
                        <a:rPr lang="it-IT" b="1" dirty="0" err="1" smtClean="0"/>
                        <a:t>Equipment</a:t>
                      </a:r>
                      <a:r>
                        <a:rPr lang="it-IT" b="1" dirty="0" smtClean="0"/>
                        <a:t> 3</a:t>
                      </a:r>
                      <a:endParaRPr lang="it-IT" b="1" dirty="0"/>
                    </a:p>
                  </a:txBody>
                  <a:tcPr/>
                </a:tc>
              </a:tr>
              <a:tr h="370840">
                <a:tc>
                  <a:txBody>
                    <a:bodyPr/>
                    <a:lstStyle/>
                    <a:p>
                      <a:r>
                        <a:rPr lang="it-IT" dirty="0" smtClean="0"/>
                        <a:t>Linear model</a:t>
                      </a:r>
                      <a:endParaRPr lang="it-IT" dirty="0"/>
                    </a:p>
                  </a:txBody>
                  <a:tcPr/>
                </a:tc>
                <a:tc>
                  <a:txBody>
                    <a:bodyPr/>
                    <a:lstStyle/>
                    <a:p>
                      <a:pPr algn="ctr"/>
                      <a:r>
                        <a:rPr lang="it-IT" dirty="0" smtClean="0"/>
                        <a:t>840</a:t>
                      </a:r>
                      <a:endParaRPr lang="it-IT" dirty="0"/>
                    </a:p>
                  </a:txBody>
                  <a:tcPr/>
                </a:tc>
                <a:tc>
                  <a:txBody>
                    <a:bodyPr/>
                    <a:lstStyle/>
                    <a:p>
                      <a:pPr algn="ctr"/>
                      <a:r>
                        <a:rPr lang="it-IT" dirty="0" smtClean="0"/>
                        <a:t>520</a:t>
                      </a:r>
                      <a:endParaRPr lang="it-IT" dirty="0"/>
                    </a:p>
                  </a:txBody>
                  <a:tcPr/>
                </a:tc>
                <a:tc>
                  <a:txBody>
                    <a:bodyPr/>
                    <a:lstStyle/>
                    <a:p>
                      <a:pPr algn="ctr"/>
                      <a:r>
                        <a:rPr lang="it-IT" dirty="0" smtClean="0"/>
                        <a:t>200</a:t>
                      </a:r>
                      <a:endParaRPr lang="it-IT" dirty="0"/>
                    </a:p>
                  </a:txBody>
                  <a:tcPr/>
                </a:tc>
              </a:tr>
              <a:tr h="370840">
                <a:tc>
                  <a:txBody>
                    <a:bodyPr/>
                    <a:lstStyle/>
                    <a:p>
                      <a:r>
                        <a:rPr lang="it-IT" dirty="0" smtClean="0"/>
                        <a:t>Fai </a:t>
                      </a:r>
                      <a:r>
                        <a:rPr lang="it-IT" dirty="0" err="1" smtClean="0"/>
                        <a:t>value</a:t>
                      </a:r>
                      <a:endParaRPr lang="it-IT" dirty="0"/>
                    </a:p>
                  </a:txBody>
                  <a:tcPr/>
                </a:tc>
                <a:tc>
                  <a:txBody>
                    <a:bodyPr/>
                    <a:lstStyle/>
                    <a:p>
                      <a:pPr algn="ctr"/>
                      <a:r>
                        <a:rPr lang="it-IT" dirty="0" smtClean="0"/>
                        <a:t>500</a:t>
                      </a:r>
                      <a:endParaRPr lang="it-IT" dirty="0"/>
                    </a:p>
                  </a:txBody>
                  <a:tcPr/>
                </a:tc>
                <a:tc>
                  <a:txBody>
                    <a:bodyPr/>
                    <a:lstStyle/>
                    <a:p>
                      <a:pPr algn="ctr"/>
                      <a:r>
                        <a:rPr lang="it-IT" dirty="0" smtClean="0"/>
                        <a:t>300</a:t>
                      </a:r>
                      <a:endParaRPr lang="it-IT" dirty="0"/>
                    </a:p>
                  </a:txBody>
                  <a:tcPr/>
                </a:tc>
                <a:tc>
                  <a:txBody>
                    <a:bodyPr/>
                    <a:lstStyle/>
                    <a:p>
                      <a:pPr algn="ctr"/>
                      <a:r>
                        <a:rPr lang="it-IT" dirty="0" smtClean="0"/>
                        <a:t>300</a:t>
                      </a:r>
                      <a:endParaRPr lang="it-IT" dirty="0"/>
                    </a:p>
                  </a:txBody>
                  <a:tcPr/>
                </a:tc>
              </a:tr>
              <a:tr h="370840">
                <a:tc>
                  <a:txBody>
                    <a:bodyPr/>
                    <a:lstStyle/>
                    <a:p>
                      <a:r>
                        <a:rPr lang="it-IT" dirty="0" err="1" smtClean="0"/>
                        <a:t>Usable</a:t>
                      </a:r>
                      <a:r>
                        <a:rPr lang="it-IT" dirty="0" smtClean="0"/>
                        <a:t> </a:t>
                      </a:r>
                      <a:r>
                        <a:rPr lang="it-IT" dirty="0" err="1" smtClean="0"/>
                        <a:t>value</a:t>
                      </a:r>
                      <a:endParaRPr lang="it-IT" dirty="0"/>
                    </a:p>
                  </a:txBody>
                  <a:tcPr/>
                </a:tc>
                <a:tc>
                  <a:txBody>
                    <a:bodyPr/>
                    <a:lstStyle/>
                    <a:p>
                      <a:pPr algn="ctr"/>
                      <a:r>
                        <a:rPr lang="it-IT" dirty="0" smtClean="0"/>
                        <a:t>400</a:t>
                      </a:r>
                      <a:endParaRPr lang="it-IT" dirty="0"/>
                    </a:p>
                  </a:txBody>
                  <a:tcPr/>
                </a:tc>
                <a:tc>
                  <a:txBody>
                    <a:bodyPr/>
                    <a:lstStyle/>
                    <a:p>
                      <a:pPr algn="ctr"/>
                      <a:r>
                        <a:rPr lang="it-IT" dirty="0" smtClean="0"/>
                        <a:t>400</a:t>
                      </a:r>
                      <a:endParaRPr lang="it-IT" dirty="0"/>
                    </a:p>
                  </a:txBody>
                  <a:tcPr/>
                </a:tc>
                <a:tc>
                  <a:txBody>
                    <a:bodyPr/>
                    <a:lstStyle/>
                    <a:p>
                      <a:pPr algn="ctr"/>
                      <a:r>
                        <a:rPr lang="it-IT" dirty="0" smtClean="0"/>
                        <a:t>400</a:t>
                      </a:r>
                      <a:endParaRPr lang="it-IT" dirty="0"/>
                    </a:p>
                  </a:txBody>
                  <a:tcPr/>
                </a:tc>
              </a:tr>
              <a:tr h="370840">
                <a:tc>
                  <a:txBody>
                    <a:bodyPr/>
                    <a:lstStyle/>
                    <a:p>
                      <a:r>
                        <a:rPr lang="it-IT" dirty="0" smtClean="0"/>
                        <a:t>Linear model</a:t>
                      </a:r>
                      <a:endParaRPr lang="it-IT" dirty="0"/>
                    </a:p>
                  </a:txBody>
                  <a:tcPr/>
                </a:tc>
                <a:tc>
                  <a:txBody>
                    <a:bodyPr/>
                    <a:lstStyle/>
                    <a:p>
                      <a:pPr algn="ctr"/>
                      <a:r>
                        <a:rPr lang="it-IT" dirty="0" smtClean="0"/>
                        <a:t>840</a:t>
                      </a:r>
                      <a:endParaRPr lang="it-IT" dirty="0"/>
                    </a:p>
                  </a:txBody>
                  <a:tcPr/>
                </a:tc>
                <a:tc>
                  <a:txBody>
                    <a:bodyPr/>
                    <a:lstStyle/>
                    <a:p>
                      <a:pPr algn="ctr"/>
                      <a:r>
                        <a:rPr lang="it-IT" dirty="0" smtClean="0"/>
                        <a:t>520</a:t>
                      </a:r>
                      <a:endParaRPr lang="it-IT" dirty="0"/>
                    </a:p>
                  </a:txBody>
                  <a:tcPr/>
                </a:tc>
                <a:tc>
                  <a:txBody>
                    <a:bodyPr/>
                    <a:lstStyle/>
                    <a:p>
                      <a:pPr algn="ctr"/>
                      <a:r>
                        <a:rPr lang="it-IT" dirty="0" smtClean="0"/>
                        <a:t>200</a:t>
                      </a:r>
                      <a:endParaRPr lang="it-IT" dirty="0"/>
                    </a:p>
                  </a:txBody>
                  <a:tcPr/>
                </a:tc>
              </a:tr>
              <a:tr h="370840">
                <a:tc>
                  <a:txBody>
                    <a:bodyPr/>
                    <a:lstStyle/>
                    <a:p>
                      <a:r>
                        <a:rPr lang="it-IT" smtClean="0"/>
                        <a:t>Max</a:t>
                      </a:r>
                      <a:r>
                        <a:rPr lang="it-IT" baseline="0" smtClean="0"/>
                        <a:t> (fair value; usable value)</a:t>
                      </a:r>
                      <a:endParaRPr lang="it-IT"/>
                    </a:p>
                  </a:txBody>
                  <a:tcPr/>
                </a:tc>
                <a:tc>
                  <a:txBody>
                    <a:bodyPr/>
                    <a:lstStyle/>
                    <a:p>
                      <a:pPr algn="ctr"/>
                      <a:r>
                        <a:rPr lang="it-IT" dirty="0" smtClean="0"/>
                        <a:t>500</a:t>
                      </a:r>
                      <a:endParaRPr lang="it-IT" dirty="0"/>
                    </a:p>
                  </a:txBody>
                  <a:tcPr/>
                </a:tc>
                <a:tc>
                  <a:txBody>
                    <a:bodyPr/>
                    <a:lstStyle/>
                    <a:p>
                      <a:pPr algn="ctr"/>
                      <a:r>
                        <a:rPr lang="it-IT" dirty="0" smtClean="0"/>
                        <a:t>400</a:t>
                      </a:r>
                      <a:endParaRPr lang="it-IT" dirty="0"/>
                    </a:p>
                  </a:txBody>
                  <a:tcPr/>
                </a:tc>
                <a:tc>
                  <a:txBody>
                    <a:bodyPr/>
                    <a:lstStyle/>
                    <a:p>
                      <a:pPr algn="ctr"/>
                      <a:r>
                        <a:rPr lang="it-IT" dirty="0" smtClean="0"/>
                        <a:t>400</a:t>
                      </a:r>
                      <a:endParaRPr lang="it-IT" dirty="0"/>
                    </a:p>
                  </a:txBody>
                  <a:tcPr/>
                </a:tc>
              </a:tr>
              <a:tr h="370840">
                <a:tc>
                  <a:txBody>
                    <a:bodyPr/>
                    <a:lstStyle/>
                    <a:p>
                      <a:r>
                        <a:rPr lang="it-IT" dirty="0" smtClean="0"/>
                        <a:t>Accounting</a:t>
                      </a:r>
                    </a:p>
                    <a:p>
                      <a:r>
                        <a:rPr lang="it-IT" dirty="0" err="1" smtClean="0"/>
                        <a:t>Min</a:t>
                      </a:r>
                      <a:r>
                        <a:rPr lang="it-IT" dirty="0" smtClean="0"/>
                        <a:t> [linear model;</a:t>
                      </a:r>
                      <a:r>
                        <a:rPr lang="it-IT" baseline="0" dirty="0" smtClean="0"/>
                        <a:t> </a:t>
                      </a:r>
                      <a:r>
                        <a:rPr lang="it-IT" baseline="0" dirty="0" err="1" smtClean="0"/>
                        <a:t>max</a:t>
                      </a:r>
                      <a:r>
                        <a:rPr lang="it-IT" baseline="0" dirty="0" smtClean="0"/>
                        <a:t> (fair </a:t>
                      </a:r>
                      <a:r>
                        <a:rPr lang="it-IT" baseline="0" dirty="0" err="1" smtClean="0"/>
                        <a:t>value</a:t>
                      </a:r>
                      <a:r>
                        <a:rPr lang="it-IT" baseline="0" dirty="0" smtClean="0"/>
                        <a:t>; </a:t>
                      </a:r>
                      <a:r>
                        <a:rPr lang="it-IT" baseline="0" dirty="0" err="1" smtClean="0"/>
                        <a:t>usable</a:t>
                      </a:r>
                      <a:r>
                        <a:rPr lang="it-IT" baseline="0" dirty="0" smtClean="0"/>
                        <a:t> </a:t>
                      </a:r>
                      <a:r>
                        <a:rPr lang="it-IT" baseline="0" dirty="0" err="1" smtClean="0"/>
                        <a:t>value</a:t>
                      </a:r>
                      <a:r>
                        <a:rPr lang="it-IT" baseline="0" dirty="0" smtClean="0"/>
                        <a:t>)]</a:t>
                      </a:r>
                      <a:endParaRPr lang="it-IT" dirty="0"/>
                    </a:p>
                  </a:txBody>
                  <a:tcPr/>
                </a:tc>
                <a:tc>
                  <a:txBody>
                    <a:bodyPr/>
                    <a:lstStyle/>
                    <a:p>
                      <a:pPr algn="ctr"/>
                      <a:r>
                        <a:rPr lang="it-IT" dirty="0" smtClean="0"/>
                        <a:t>500</a:t>
                      </a:r>
                      <a:endParaRPr lang="it-IT" dirty="0"/>
                    </a:p>
                  </a:txBody>
                  <a:tcPr/>
                </a:tc>
                <a:tc>
                  <a:txBody>
                    <a:bodyPr/>
                    <a:lstStyle/>
                    <a:p>
                      <a:pPr algn="ctr"/>
                      <a:r>
                        <a:rPr lang="it-IT" dirty="0" smtClean="0"/>
                        <a:t>400</a:t>
                      </a:r>
                      <a:endParaRPr lang="it-IT" dirty="0"/>
                    </a:p>
                  </a:txBody>
                  <a:tcPr/>
                </a:tc>
                <a:tc>
                  <a:txBody>
                    <a:bodyPr/>
                    <a:lstStyle/>
                    <a:p>
                      <a:pPr algn="ctr"/>
                      <a:r>
                        <a:rPr lang="it-IT" dirty="0" smtClean="0"/>
                        <a:t>200</a:t>
                      </a:r>
                      <a:endParaRPr lang="it-IT" dirty="0"/>
                    </a:p>
                  </a:txBody>
                  <a:tcPr/>
                </a:tc>
              </a:tr>
            </a:tbl>
          </a:graphicData>
        </a:graphic>
      </p:graphicFrame>
      <p:cxnSp>
        <p:nvCxnSpPr>
          <p:cNvPr id="8" name="Connettore 1 7"/>
          <p:cNvCxnSpPr/>
          <p:nvPr/>
        </p:nvCxnSpPr>
        <p:spPr>
          <a:xfrm flipV="1">
            <a:off x="518616" y="3944203"/>
            <a:ext cx="9463584" cy="136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flipV="1">
            <a:off x="526008" y="4922446"/>
            <a:ext cx="9463584" cy="136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44422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Investment</a:t>
            </a:r>
            <a:r>
              <a:rPr lang="it-IT" b="1" dirty="0" smtClean="0">
                <a:solidFill>
                  <a:srgbClr val="FF0000"/>
                </a:solidFill>
              </a:rPr>
              <a:t> </a:t>
            </a:r>
            <a:r>
              <a:rPr lang="it-IT" b="1" dirty="0" err="1" smtClean="0">
                <a:solidFill>
                  <a:srgbClr val="FF0000"/>
                </a:solidFill>
              </a:rPr>
              <a:t>properties</a:t>
            </a:r>
            <a:r>
              <a:rPr lang="it-IT" b="1" dirty="0" smtClean="0">
                <a:solidFill>
                  <a:srgbClr val="FF0000"/>
                </a:solidFill>
              </a:rPr>
              <a:t>: </a:t>
            </a:r>
            <a:r>
              <a:rPr lang="it-IT" b="1" dirty="0" err="1" smtClean="0">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smtClean="0"/>
              <a:t>The item refers to the properties of the company, owned to receive the payment of a rent. </a:t>
            </a:r>
          </a:p>
          <a:p>
            <a:r>
              <a:rPr lang="en-US" dirty="0" smtClean="0"/>
              <a:t>It refers, therefore, to all the properties that are not used for the core activities of the company</a:t>
            </a:r>
          </a:p>
          <a:p>
            <a:r>
              <a:rPr lang="en-US" dirty="0" smtClean="0"/>
              <a:t>Some examples:</a:t>
            </a:r>
          </a:p>
          <a:p>
            <a:pPr lvl="1">
              <a:buFont typeface="Courier New" panose="02070309020205020404" pitchFamily="49" charset="0"/>
              <a:buChar char="o"/>
            </a:pPr>
            <a:r>
              <a:rPr lang="en-US" dirty="0" smtClean="0"/>
              <a:t>Lands for investments</a:t>
            </a:r>
          </a:p>
          <a:p>
            <a:pPr lvl="1">
              <a:buFont typeface="Courier New" panose="02070309020205020404" pitchFamily="49" charset="0"/>
              <a:buChar char="o"/>
            </a:pPr>
            <a:r>
              <a:rPr lang="en-US" dirty="0" smtClean="0"/>
              <a:t>Buildings of the company, but rent to third parties to receive </a:t>
            </a:r>
          </a:p>
          <a:p>
            <a:r>
              <a:rPr lang="en-US" dirty="0" smtClean="0"/>
              <a:t>Concept of</a:t>
            </a:r>
          </a:p>
          <a:p>
            <a:pPr lvl="1">
              <a:buFont typeface="Courier New" panose="02070309020205020404" pitchFamily="49" charset="0"/>
              <a:buChar char="o"/>
            </a:pPr>
            <a:r>
              <a:rPr lang="en-US" dirty="0" smtClean="0"/>
              <a:t>Financial leasing</a:t>
            </a:r>
          </a:p>
          <a:p>
            <a:pPr lvl="1">
              <a:buFont typeface="Courier New" panose="02070309020205020404" pitchFamily="49" charset="0"/>
              <a:buChar char="o"/>
            </a:pPr>
            <a:r>
              <a:rPr lang="en-US" dirty="0" smtClean="0"/>
              <a:t>Operational leasing</a:t>
            </a:r>
            <a:endParaRPr lang="en-US" dirty="0"/>
          </a:p>
          <a:p>
            <a:pPr lvl="1">
              <a:buFont typeface="Courier New" panose="02070309020205020404" pitchFamily="49" charset="0"/>
              <a:buChar char="o"/>
            </a:pPr>
            <a:endParaRPr lang="en-US" dirty="0" smtClean="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29</a:t>
            </a:fld>
            <a:endParaRPr lang="it-IT"/>
          </a:p>
        </p:txBody>
      </p:sp>
    </p:spTree>
    <p:extLst>
      <p:ext uri="{BB962C8B-B14F-4D97-AF65-F5344CB8AC3E}">
        <p14:creationId xmlns:p14="http://schemas.microsoft.com/office/powerpoint/2010/main" val="3662349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lstStyle/>
          <a:p>
            <a:r>
              <a:rPr lang="it-IT" b="1" dirty="0" smtClean="0">
                <a:solidFill>
                  <a:srgbClr val="FF0000"/>
                </a:solidFill>
              </a:rPr>
              <a:t>INTRODUCTION</a:t>
            </a:r>
            <a:endParaRPr lang="it-IT" b="1" dirty="0">
              <a:solidFill>
                <a:srgbClr val="FF0000"/>
              </a:solidFill>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20362445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2290" y="148395"/>
            <a:ext cx="10515600" cy="1325563"/>
          </a:xfrm>
        </p:spPr>
        <p:txBody>
          <a:bodyPr/>
          <a:lstStyle/>
          <a:p>
            <a:r>
              <a:rPr lang="it-IT" b="1" dirty="0" err="1" smtClean="0">
                <a:solidFill>
                  <a:srgbClr val="FF0000"/>
                </a:solidFill>
              </a:rPr>
              <a:t>Investment</a:t>
            </a:r>
            <a:r>
              <a:rPr lang="it-IT" b="1" dirty="0" smtClean="0">
                <a:solidFill>
                  <a:srgbClr val="FF0000"/>
                </a:solidFill>
              </a:rPr>
              <a:t> </a:t>
            </a:r>
            <a:r>
              <a:rPr lang="it-IT" b="1" dirty="0" err="1" smtClean="0">
                <a:solidFill>
                  <a:srgbClr val="FF0000"/>
                </a:solidFill>
              </a:rPr>
              <a:t>properties</a:t>
            </a:r>
            <a:r>
              <a:rPr lang="it-IT" b="1" dirty="0" smtClean="0">
                <a:solidFill>
                  <a:srgbClr val="FF0000"/>
                </a:solidFill>
              </a:rPr>
              <a:t>: </a:t>
            </a:r>
            <a:r>
              <a:rPr lang="it-IT" b="1" dirty="0" err="1" smtClean="0">
                <a:solidFill>
                  <a:srgbClr val="FF0000"/>
                </a:solidFill>
              </a:rPr>
              <a:t>accounting</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b="1" dirty="0" smtClean="0"/>
              <a:t>Initial Value</a:t>
            </a:r>
            <a:r>
              <a:rPr lang="en-US" dirty="0" smtClean="0"/>
              <a:t>: acquisition cost, therefore:</a:t>
            </a:r>
          </a:p>
          <a:p>
            <a:pPr lvl="1">
              <a:buFont typeface="Wingdings" panose="05000000000000000000" pitchFamily="2" charset="2"/>
              <a:buChar char="ü"/>
            </a:pPr>
            <a:r>
              <a:rPr lang="en-US" sz="2800" dirty="0" smtClean="0"/>
              <a:t>Price payed</a:t>
            </a:r>
          </a:p>
          <a:p>
            <a:pPr lvl="1">
              <a:buFont typeface="Wingdings" panose="05000000000000000000" pitchFamily="2" charset="2"/>
              <a:buChar char="ü"/>
            </a:pPr>
            <a:r>
              <a:rPr lang="en-US" sz="2800" dirty="0" smtClean="0"/>
              <a:t>Cost </a:t>
            </a:r>
          </a:p>
          <a:p>
            <a:r>
              <a:rPr lang="en-US" b="1" dirty="0" smtClean="0"/>
              <a:t>Value after</a:t>
            </a:r>
            <a:r>
              <a:rPr lang="en-US" dirty="0" smtClean="0"/>
              <a:t>: two criteria for the evaluation</a:t>
            </a:r>
          </a:p>
          <a:p>
            <a:pPr lvl="1">
              <a:buFont typeface="Wingdings" panose="05000000000000000000" pitchFamily="2" charset="2"/>
              <a:buChar char="ü"/>
            </a:pPr>
            <a:r>
              <a:rPr lang="en-US" sz="2800" dirty="0" smtClean="0"/>
              <a:t>Fair value</a:t>
            </a:r>
          </a:p>
          <a:p>
            <a:pPr lvl="1">
              <a:buFont typeface="Wingdings" panose="05000000000000000000" pitchFamily="2" charset="2"/>
              <a:buChar char="ü"/>
            </a:pPr>
            <a:r>
              <a:rPr lang="en-US" sz="2800" dirty="0" smtClean="0"/>
              <a:t>Cost less depreciation</a:t>
            </a:r>
          </a:p>
          <a:p>
            <a:endParaRPr lang="en-US" dirty="0"/>
          </a:p>
          <a:p>
            <a:pPr marL="0" indent="0">
              <a:buNone/>
            </a:pPr>
            <a:endParaRPr lang="en-US" dirty="0" smtClean="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30</a:t>
            </a:fld>
            <a:endParaRPr lang="it-IT"/>
          </a:p>
        </p:txBody>
      </p:sp>
    </p:spTree>
    <p:extLst>
      <p:ext uri="{BB962C8B-B14F-4D97-AF65-F5344CB8AC3E}">
        <p14:creationId xmlns:p14="http://schemas.microsoft.com/office/powerpoint/2010/main" val="33459947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smtClean="0">
                <a:solidFill>
                  <a:srgbClr val="FF0000"/>
                </a:solidFill>
              </a:rPr>
              <a:t>Investment</a:t>
            </a:r>
            <a:r>
              <a:rPr lang="it-IT" b="1" dirty="0" smtClean="0">
                <a:solidFill>
                  <a:srgbClr val="FF0000"/>
                </a:solidFill>
              </a:rPr>
              <a:t> </a:t>
            </a:r>
            <a:r>
              <a:rPr lang="it-IT" b="1" dirty="0" err="1" smtClean="0">
                <a:solidFill>
                  <a:srgbClr val="FF0000"/>
                </a:solidFill>
              </a:rPr>
              <a:t>properties</a:t>
            </a:r>
            <a:r>
              <a:rPr lang="it-IT" b="1" dirty="0" smtClean="0">
                <a:solidFill>
                  <a:srgbClr val="FF0000"/>
                </a:solidFill>
              </a:rPr>
              <a:t>: VALUE </a:t>
            </a:r>
            <a:r>
              <a:rPr lang="it-IT" b="1" dirty="0" err="1" smtClean="0">
                <a:solidFill>
                  <a:srgbClr val="FF0000"/>
                </a:solidFill>
              </a:rPr>
              <a:t>after</a:t>
            </a:r>
            <a:r>
              <a:rPr lang="it-IT" b="1" dirty="0" smtClean="0">
                <a:solidFill>
                  <a:srgbClr val="FF0000"/>
                </a:solidFill>
              </a:rPr>
              <a:t> </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pPr marL="0" indent="0" algn="ctr">
              <a:buNone/>
            </a:pPr>
            <a:r>
              <a:rPr lang="en-US" sz="3200" b="1" dirty="0" smtClean="0"/>
              <a:t>FAIR VALUE</a:t>
            </a:r>
          </a:p>
          <a:p>
            <a:r>
              <a:rPr lang="en-US" dirty="0" smtClean="0"/>
              <a:t>Every year, the value of the property = fair value</a:t>
            </a:r>
          </a:p>
          <a:p>
            <a:r>
              <a:rPr lang="en-US" dirty="0" smtClean="0"/>
              <a:t>We do not have to calculate the depreciation</a:t>
            </a:r>
          </a:p>
          <a:p>
            <a:r>
              <a:rPr lang="en-US" dirty="0" smtClean="0"/>
              <a:t>Changes in the fair value are accounted as revenue or cost following the accrual accounting principle</a:t>
            </a:r>
          </a:p>
          <a:p>
            <a:r>
              <a:rPr lang="en-US" dirty="0" smtClean="0"/>
              <a:t>No impairment test </a:t>
            </a:r>
          </a:p>
          <a:p>
            <a:pPr marL="0" indent="0" algn="ctr">
              <a:buNone/>
            </a:pPr>
            <a:r>
              <a:rPr lang="en-US" sz="3200" b="1" dirty="0" smtClean="0"/>
              <a:t>COST</a:t>
            </a:r>
            <a:r>
              <a:rPr lang="en-US" sz="3200" dirty="0" smtClean="0"/>
              <a:t> </a:t>
            </a:r>
          </a:p>
          <a:p>
            <a:r>
              <a:rPr lang="en-US" dirty="0"/>
              <a:t>Every year, the value of the property = </a:t>
            </a:r>
            <a:r>
              <a:rPr lang="en-US" dirty="0" smtClean="0"/>
              <a:t>acquisition cost – depreciation</a:t>
            </a:r>
          </a:p>
          <a:p>
            <a:r>
              <a:rPr lang="en-US" dirty="0" smtClean="0"/>
              <a:t>But the depreciation has not to be calculated</a:t>
            </a:r>
          </a:p>
          <a:p>
            <a:r>
              <a:rPr lang="en-US" dirty="0" smtClean="0"/>
              <a:t>Therefore the impairment test is necessary </a:t>
            </a:r>
            <a:endParaRPr lang="en-US" dirty="0"/>
          </a:p>
          <a:p>
            <a:pPr marL="0" indent="0">
              <a:buNone/>
            </a:pPr>
            <a:endParaRPr lang="en-US" dirty="0" smtClean="0"/>
          </a:p>
          <a:p>
            <a:pPr marL="0" indent="0">
              <a:buNone/>
            </a:pPr>
            <a:endParaRPr lang="en-US" dirty="0" smtClean="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31</a:t>
            </a:fld>
            <a:endParaRPr lang="it-IT"/>
          </a:p>
        </p:txBody>
      </p:sp>
    </p:spTree>
    <p:extLst>
      <p:ext uri="{BB962C8B-B14F-4D97-AF65-F5344CB8AC3E}">
        <p14:creationId xmlns:p14="http://schemas.microsoft.com/office/powerpoint/2010/main" val="3510481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46" y="148395"/>
            <a:ext cx="10515600" cy="1325563"/>
          </a:xfrm>
        </p:spPr>
        <p:txBody>
          <a:bodyPr/>
          <a:lstStyle/>
          <a:p>
            <a:r>
              <a:rPr lang="it-IT" b="1" dirty="0">
                <a:solidFill>
                  <a:srgbClr val="FF0000"/>
                </a:solidFill>
              </a:rPr>
              <a:t>Start-up and </a:t>
            </a:r>
            <a:r>
              <a:rPr lang="it-IT" b="1" dirty="0" err="1">
                <a:solidFill>
                  <a:srgbClr val="FF0000"/>
                </a:solidFill>
              </a:rPr>
              <a:t>intangible</a:t>
            </a:r>
            <a:r>
              <a:rPr lang="it-IT" b="1" dirty="0">
                <a:solidFill>
                  <a:srgbClr val="FF0000"/>
                </a:solidFill>
              </a:rPr>
              <a:t> </a:t>
            </a:r>
            <a:r>
              <a:rPr lang="it-IT" b="1" dirty="0" err="1" smtClean="0">
                <a:solidFill>
                  <a:srgbClr val="FF0000"/>
                </a:solidFill>
              </a:rPr>
              <a:t>activities</a:t>
            </a:r>
            <a:r>
              <a:rPr lang="it-IT" b="1" dirty="0" smtClean="0">
                <a:solidFill>
                  <a:srgbClr val="FF0000"/>
                </a:solidFill>
              </a:rPr>
              <a:t>: </a:t>
            </a:r>
            <a:r>
              <a:rPr lang="it-IT" b="1" dirty="0" err="1" smtClean="0">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smtClean="0"/>
              <a:t>It refers to intangible goods, controlled by the company, that are able to produce future revenues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32</a:t>
            </a:fld>
            <a:endParaRPr lang="it-IT"/>
          </a:p>
        </p:txBody>
      </p:sp>
      <p:pic>
        <p:nvPicPr>
          <p:cNvPr id="6" name="Immagine 5"/>
          <p:cNvPicPr>
            <a:picLocks noChangeAspect="1"/>
          </p:cNvPicPr>
          <p:nvPr/>
        </p:nvPicPr>
        <p:blipFill>
          <a:blip r:embed="rId4"/>
          <a:stretch>
            <a:fillRect/>
          </a:stretch>
        </p:blipFill>
        <p:spPr>
          <a:xfrm>
            <a:off x="1007447" y="2306438"/>
            <a:ext cx="3488267" cy="3698578"/>
          </a:xfrm>
          <a:prstGeom prst="rect">
            <a:avLst/>
          </a:prstGeom>
        </p:spPr>
      </p:pic>
      <p:sp>
        <p:nvSpPr>
          <p:cNvPr id="7" name="Rettangolo 6"/>
          <p:cNvSpPr/>
          <p:nvPr/>
        </p:nvSpPr>
        <p:spPr>
          <a:xfrm>
            <a:off x="1282890" y="6005016"/>
            <a:ext cx="2593074" cy="7164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chemeClr val="tx1"/>
                </a:solidFill>
              </a:rPr>
              <a:t>BRANDS</a:t>
            </a:r>
            <a:endParaRPr lang="it-IT" sz="3200" b="1" dirty="0">
              <a:solidFill>
                <a:schemeClr val="tx1"/>
              </a:solidFill>
            </a:endParaRPr>
          </a:p>
        </p:txBody>
      </p:sp>
      <p:pic>
        <p:nvPicPr>
          <p:cNvPr id="8" name="Immagine 7"/>
          <p:cNvPicPr>
            <a:picLocks noChangeAspect="1"/>
          </p:cNvPicPr>
          <p:nvPr/>
        </p:nvPicPr>
        <p:blipFill>
          <a:blip r:embed="rId5"/>
          <a:stretch>
            <a:fillRect/>
          </a:stretch>
        </p:blipFill>
        <p:spPr>
          <a:xfrm>
            <a:off x="6018663" y="2008375"/>
            <a:ext cx="3119135" cy="3996641"/>
          </a:xfrm>
          <a:prstGeom prst="rect">
            <a:avLst/>
          </a:prstGeom>
        </p:spPr>
      </p:pic>
      <p:sp>
        <p:nvSpPr>
          <p:cNvPr id="9" name="Rettangolo 8"/>
          <p:cNvSpPr/>
          <p:nvPr/>
        </p:nvSpPr>
        <p:spPr>
          <a:xfrm>
            <a:off x="5911755" y="6005016"/>
            <a:ext cx="4310418" cy="7164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chemeClr val="tx1"/>
                </a:solidFill>
              </a:rPr>
              <a:t>PATENTS and LICENSES</a:t>
            </a:r>
            <a:endParaRPr lang="it-IT" sz="3200" b="1" dirty="0">
              <a:solidFill>
                <a:schemeClr val="tx1"/>
              </a:solidFill>
            </a:endParaRPr>
          </a:p>
        </p:txBody>
      </p:sp>
    </p:spTree>
    <p:extLst>
      <p:ext uri="{BB962C8B-B14F-4D97-AF65-F5344CB8AC3E}">
        <p14:creationId xmlns:p14="http://schemas.microsoft.com/office/powerpoint/2010/main" val="359252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46" y="148395"/>
            <a:ext cx="10515600" cy="1325563"/>
          </a:xfrm>
        </p:spPr>
        <p:txBody>
          <a:bodyPr/>
          <a:lstStyle/>
          <a:p>
            <a:r>
              <a:rPr lang="it-IT" b="1" dirty="0">
                <a:solidFill>
                  <a:srgbClr val="FF0000"/>
                </a:solidFill>
              </a:rPr>
              <a:t>Start-up and </a:t>
            </a:r>
            <a:r>
              <a:rPr lang="it-IT" b="1" dirty="0" err="1">
                <a:solidFill>
                  <a:srgbClr val="FF0000"/>
                </a:solidFill>
              </a:rPr>
              <a:t>intangible</a:t>
            </a:r>
            <a:r>
              <a:rPr lang="it-IT" b="1" dirty="0">
                <a:solidFill>
                  <a:srgbClr val="FF0000"/>
                </a:solidFill>
              </a:rPr>
              <a:t> </a:t>
            </a:r>
            <a:r>
              <a:rPr lang="it-IT" b="1" dirty="0" err="1" smtClean="0">
                <a:solidFill>
                  <a:srgbClr val="FF0000"/>
                </a:solidFill>
              </a:rPr>
              <a:t>activities</a:t>
            </a:r>
            <a:r>
              <a:rPr lang="it-IT" b="1" dirty="0" smtClean="0">
                <a:solidFill>
                  <a:srgbClr val="FF0000"/>
                </a:solidFill>
              </a:rPr>
              <a:t>: </a:t>
            </a:r>
            <a:r>
              <a:rPr lang="it-IT" b="1" dirty="0" err="1" smtClean="0">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smtClean="0"/>
              <a:t>Depending on their lives, intangibles can be distinguished in two categories:</a:t>
            </a:r>
          </a:p>
          <a:p>
            <a:pPr lvl="1">
              <a:buFont typeface="Courier New" panose="02070309020205020404" pitchFamily="49" charset="0"/>
              <a:buChar char="o"/>
            </a:pPr>
            <a:r>
              <a:rPr lang="en-US" sz="2800" dirty="0" smtClean="0"/>
              <a:t>Intangible with indefinite life (e.g. brands)</a:t>
            </a:r>
          </a:p>
          <a:p>
            <a:pPr lvl="1">
              <a:buFont typeface="Courier New" panose="02070309020205020404" pitchFamily="49" charset="0"/>
              <a:buChar char="o"/>
            </a:pPr>
            <a:r>
              <a:rPr lang="en-US" sz="2800" dirty="0" smtClean="0"/>
              <a:t>Intangible with definite life (e.g. cost products development)</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33</a:t>
            </a:fld>
            <a:endParaRPr lang="it-IT"/>
          </a:p>
        </p:txBody>
      </p:sp>
    </p:spTree>
    <p:extLst>
      <p:ext uri="{BB962C8B-B14F-4D97-AF65-F5344CB8AC3E}">
        <p14:creationId xmlns:p14="http://schemas.microsoft.com/office/powerpoint/2010/main" val="13845165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46" y="148395"/>
            <a:ext cx="10515600" cy="1325563"/>
          </a:xfrm>
        </p:spPr>
        <p:txBody>
          <a:bodyPr/>
          <a:lstStyle/>
          <a:p>
            <a:r>
              <a:rPr lang="it-IT" b="1" dirty="0" err="1" smtClean="0">
                <a:solidFill>
                  <a:srgbClr val="FF0000"/>
                </a:solidFill>
              </a:rPr>
              <a:t>Intangible</a:t>
            </a:r>
            <a:r>
              <a:rPr lang="it-IT" b="1" dirty="0" smtClean="0">
                <a:solidFill>
                  <a:srgbClr val="FF0000"/>
                </a:solidFill>
              </a:rPr>
              <a:t>: Start-up and </a:t>
            </a:r>
            <a:r>
              <a:rPr lang="it-IT" b="1" dirty="0" err="1" smtClean="0">
                <a:solidFill>
                  <a:srgbClr val="FF0000"/>
                </a:solidFill>
              </a:rPr>
              <a:t>goodwill</a:t>
            </a:r>
            <a:endParaRPr lang="it-IT" b="1" dirty="0">
              <a:solidFill>
                <a:srgbClr val="FF0000"/>
              </a:solidFill>
            </a:endParaRPr>
          </a:p>
        </p:txBody>
      </p:sp>
      <p:sp>
        <p:nvSpPr>
          <p:cNvPr id="3" name="Segnaposto contenuto 2"/>
          <p:cNvSpPr>
            <a:spLocks noGrp="1"/>
          </p:cNvSpPr>
          <p:nvPr>
            <p:ph idx="1"/>
          </p:nvPr>
        </p:nvSpPr>
        <p:spPr>
          <a:xfrm>
            <a:off x="450376" y="1473958"/>
            <a:ext cx="11204812" cy="5063320"/>
          </a:xfrm>
        </p:spPr>
        <p:txBody>
          <a:bodyPr>
            <a:normAutofit/>
          </a:bodyPr>
          <a:lstStyle/>
          <a:p>
            <a:r>
              <a:rPr lang="en-US" dirty="0" smtClean="0"/>
              <a:t>It refers to:</a:t>
            </a:r>
          </a:p>
          <a:p>
            <a:pPr lvl="1">
              <a:buFont typeface="Courier New" panose="02070309020205020404" pitchFamily="49" charset="0"/>
              <a:buChar char="o"/>
            </a:pPr>
            <a:r>
              <a:rPr lang="en-US" sz="2400" dirty="0" smtClean="0"/>
              <a:t>Business Corporation</a:t>
            </a:r>
          </a:p>
          <a:p>
            <a:pPr lvl="1">
              <a:buFont typeface="Courier New" panose="02070309020205020404" pitchFamily="49" charset="0"/>
              <a:buChar char="o"/>
            </a:pPr>
            <a:r>
              <a:rPr lang="en-US" dirty="0" smtClean="0"/>
              <a:t>It represents the potential increases of the company’s financial flows</a:t>
            </a:r>
          </a:p>
          <a:p>
            <a:r>
              <a:rPr lang="en-US" sz="2800" b="1" dirty="0" smtClean="0"/>
              <a:t>INITIAL VALUE</a:t>
            </a:r>
          </a:p>
          <a:p>
            <a:pPr lvl="1">
              <a:buFont typeface="Courier New" panose="02070309020205020404" pitchFamily="49" charset="0"/>
              <a:buChar char="o"/>
            </a:pPr>
            <a:r>
              <a:rPr lang="en-US" dirty="0" smtClean="0"/>
              <a:t>Difference between the acquisition cost and the current value of assets and liabilities when the transaction occurred:</a:t>
            </a:r>
          </a:p>
          <a:p>
            <a:pPr lvl="2">
              <a:buFont typeface="Wingdings" panose="05000000000000000000" pitchFamily="2" charset="2"/>
              <a:buChar char="Ø"/>
            </a:pPr>
            <a:r>
              <a:rPr lang="en-US" sz="2000" dirty="0" smtClean="0"/>
              <a:t>Positive value – assets</a:t>
            </a:r>
          </a:p>
          <a:p>
            <a:pPr lvl="2">
              <a:buFont typeface="Wingdings" panose="05000000000000000000" pitchFamily="2" charset="2"/>
              <a:buChar char="Ø"/>
            </a:pPr>
            <a:r>
              <a:rPr lang="en-US" dirty="0" smtClean="0"/>
              <a:t>Negative value – cost (accrual accounting)</a:t>
            </a:r>
          </a:p>
          <a:p>
            <a:r>
              <a:rPr lang="en-US" sz="2800" b="1" dirty="0" smtClean="0"/>
              <a:t>AFTER VALUE</a:t>
            </a:r>
          </a:p>
          <a:p>
            <a:pPr lvl="1">
              <a:buFont typeface="Courier New" panose="02070309020205020404" pitchFamily="49" charset="0"/>
              <a:buChar char="o"/>
            </a:pPr>
            <a:r>
              <a:rPr lang="en-US" dirty="0" smtClean="0"/>
              <a:t>Depreciation has not to be calculated BUT</a:t>
            </a:r>
          </a:p>
          <a:p>
            <a:pPr lvl="1">
              <a:buFont typeface="Courier New" panose="02070309020205020404" pitchFamily="49" charset="0"/>
              <a:buChar char="o"/>
            </a:pPr>
            <a:r>
              <a:rPr lang="en-US" sz="2400" dirty="0" smtClean="0"/>
              <a:t>The Impairment test has to be done once a year</a:t>
            </a:r>
          </a:p>
          <a:p>
            <a:pPr lvl="1">
              <a:buFont typeface="Courier New" panose="02070309020205020404" pitchFamily="49" charset="0"/>
              <a:buChar char="o"/>
            </a:pPr>
            <a:r>
              <a:rPr lang="en-US" dirty="0" smtClean="0"/>
              <a:t>Losses of value should be accounted as cost (accrual accounting)</a:t>
            </a:r>
            <a:endParaRPr lang="en-US" sz="2400" dirty="0" smtClean="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34</a:t>
            </a:fld>
            <a:endParaRPr lang="it-IT"/>
          </a:p>
        </p:txBody>
      </p:sp>
    </p:spTree>
    <p:extLst>
      <p:ext uri="{BB962C8B-B14F-4D97-AF65-F5344CB8AC3E}">
        <p14:creationId xmlns:p14="http://schemas.microsoft.com/office/powerpoint/2010/main" val="41960773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46" y="148395"/>
            <a:ext cx="10515600" cy="1325563"/>
          </a:xfrm>
        </p:spPr>
        <p:txBody>
          <a:bodyPr/>
          <a:lstStyle/>
          <a:p>
            <a:r>
              <a:rPr lang="it-IT" b="1" dirty="0" err="1" smtClean="0">
                <a:solidFill>
                  <a:srgbClr val="FF0000"/>
                </a:solidFill>
              </a:rPr>
              <a:t>Intangible</a:t>
            </a:r>
            <a:r>
              <a:rPr lang="it-IT" b="1" dirty="0" smtClean="0">
                <a:solidFill>
                  <a:srgbClr val="FF0000"/>
                </a:solidFill>
              </a:rPr>
              <a:t>: Brands</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35</a:t>
            </a:fld>
            <a:endParaRPr lang="it-IT"/>
          </a:p>
        </p:txBody>
      </p:sp>
      <p:sp>
        <p:nvSpPr>
          <p:cNvPr id="7" name="Segnaposto contenuto 2"/>
          <p:cNvSpPr>
            <a:spLocks noGrp="1"/>
          </p:cNvSpPr>
          <p:nvPr>
            <p:ph idx="1"/>
          </p:nvPr>
        </p:nvSpPr>
        <p:spPr>
          <a:xfrm>
            <a:off x="450376" y="1473958"/>
            <a:ext cx="11204812" cy="5063320"/>
          </a:xfrm>
        </p:spPr>
        <p:txBody>
          <a:bodyPr>
            <a:normAutofit/>
          </a:bodyPr>
          <a:lstStyle/>
          <a:p>
            <a:r>
              <a:rPr lang="en-US" sz="2800" b="1" dirty="0" smtClean="0"/>
              <a:t>INITIAL VALUE</a:t>
            </a:r>
          </a:p>
          <a:p>
            <a:pPr lvl="1">
              <a:buFont typeface="Courier New" panose="02070309020205020404" pitchFamily="49" charset="0"/>
              <a:buChar char="o"/>
            </a:pPr>
            <a:r>
              <a:rPr lang="en-US" dirty="0" smtClean="0"/>
              <a:t>Model of cost, therefore:</a:t>
            </a:r>
          </a:p>
          <a:p>
            <a:pPr lvl="2">
              <a:buFont typeface="Wingdings" panose="05000000000000000000" pitchFamily="2" charset="2"/>
              <a:buChar char="Ø"/>
            </a:pPr>
            <a:r>
              <a:rPr lang="en-US" dirty="0" smtClean="0"/>
              <a:t>Price payed to use the resource (the brand)</a:t>
            </a:r>
          </a:p>
          <a:p>
            <a:pPr lvl="2">
              <a:buFont typeface="Wingdings" panose="05000000000000000000" pitchFamily="2" charset="2"/>
              <a:buChar char="Ø"/>
            </a:pPr>
            <a:r>
              <a:rPr lang="en-US" dirty="0" smtClean="0"/>
              <a:t>Cost of the “inside” production</a:t>
            </a:r>
          </a:p>
          <a:p>
            <a:r>
              <a:rPr lang="en-US" sz="2800" b="1" dirty="0" smtClean="0"/>
              <a:t>AFTER VALUE</a:t>
            </a:r>
          </a:p>
          <a:p>
            <a:pPr lvl="1">
              <a:buFont typeface="Courier New" panose="02070309020205020404" pitchFamily="49" charset="0"/>
              <a:buChar char="o"/>
            </a:pPr>
            <a:r>
              <a:rPr lang="en-US" dirty="0" smtClean="0"/>
              <a:t>Depreciation has not to be calculated BUT</a:t>
            </a:r>
          </a:p>
          <a:p>
            <a:pPr lvl="1">
              <a:buFont typeface="Courier New" panose="02070309020205020404" pitchFamily="49" charset="0"/>
              <a:buChar char="o"/>
            </a:pPr>
            <a:r>
              <a:rPr lang="en-US" sz="2400" dirty="0" smtClean="0"/>
              <a:t>The Impairment test has to be done once a year</a:t>
            </a:r>
          </a:p>
          <a:p>
            <a:pPr lvl="1">
              <a:buFont typeface="Courier New" panose="02070309020205020404" pitchFamily="49" charset="0"/>
              <a:buChar char="o"/>
            </a:pPr>
            <a:r>
              <a:rPr lang="en-US" dirty="0" smtClean="0"/>
              <a:t>Losses of value should be accounted as cost (accrual accounting)</a:t>
            </a:r>
            <a:endParaRPr lang="en-US" sz="2400" dirty="0" smtClean="0"/>
          </a:p>
        </p:txBody>
      </p:sp>
    </p:spTree>
    <p:extLst>
      <p:ext uri="{BB962C8B-B14F-4D97-AF65-F5344CB8AC3E}">
        <p14:creationId xmlns:p14="http://schemas.microsoft.com/office/powerpoint/2010/main" val="22413262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46" y="148395"/>
            <a:ext cx="10515600" cy="1325563"/>
          </a:xfrm>
        </p:spPr>
        <p:txBody>
          <a:bodyPr/>
          <a:lstStyle/>
          <a:p>
            <a:r>
              <a:rPr lang="it-IT" b="1" dirty="0" err="1" smtClean="0">
                <a:solidFill>
                  <a:srgbClr val="FF0000"/>
                </a:solidFill>
              </a:rPr>
              <a:t>Intangible</a:t>
            </a:r>
            <a:r>
              <a:rPr lang="it-IT" b="1" dirty="0" smtClean="0">
                <a:solidFill>
                  <a:srgbClr val="FF0000"/>
                </a:solidFill>
              </a:rPr>
              <a:t>: </a:t>
            </a:r>
            <a:r>
              <a:rPr lang="it-IT" b="1" dirty="0" err="1" smtClean="0">
                <a:solidFill>
                  <a:srgbClr val="FF0000"/>
                </a:solidFill>
              </a:rPr>
              <a:t>Costs</a:t>
            </a:r>
            <a:r>
              <a:rPr lang="it-IT" b="1" dirty="0" smtClean="0">
                <a:solidFill>
                  <a:srgbClr val="FF0000"/>
                </a:solidFill>
              </a:rPr>
              <a:t> of </a:t>
            </a:r>
            <a:r>
              <a:rPr lang="it-IT" b="1" dirty="0" err="1" smtClean="0">
                <a:solidFill>
                  <a:srgbClr val="FF0000"/>
                </a:solidFill>
              </a:rPr>
              <a:t>development</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36</a:t>
            </a:fld>
            <a:endParaRPr lang="it-IT"/>
          </a:p>
        </p:txBody>
      </p:sp>
      <p:sp>
        <p:nvSpPr>
          <p:cNvPr id="7" name="Segnaposto contenuto 2"/>
          <p:cNvSpPr>
            <a:spLocks noGrp="1"/>
          </p:cNvSpPr>
          <p:nvPr>
            <p:ph idx="1"/>
          </p:nvPr>
        </p:nvSpPr>
        <p:spPr>
          <a:xfrm>
            <a:off x="450376" y="1473958"/>
            <a:ext cx="11204812" cy="5063320"/>
          </a:xfrm>
        </p:spPr>
        <p:txBody>
          <a:bodyPr>
            <a:normAutofit/>
          </a:bodyPr>
          <a:lstStyle/>
          <a:p>
            <a:r>
              <a:rPr lang="en-US" dirty="0" smtClean="0"/>
              <a:t>It refers to:</a:t>
            </a:r>
          </a:p>
          <a:p>
            <a:pPr lvl="1">
              <a:buFont typeface="Courier New" panose="02070309020205020404" pitchFamily="49" charset="0"/>
              <a:buChar char="o"/>
            </a:pPr>
            <a:r>
              <a:rPr lang="en-US" dirty="0" smtClean="0"/>
              <a:t>Cost related to internal design and production</a:t>
            </a:r>
            <a:endParaRPr lang="en-US" sz="2400" dirty="0" smtClean="0"/>
          </a:p>
          <a:p>
            <a:pPr lvl="1">
              <a:buFont typeface="Courier New" panose="02070309020205020404" pitchFamily="49" charset="0"/>
              <a:buChar char="o"/>
            </a:pPr>
            <a:r>
              <a:rPr lang="en-US" dirty="0" smtClean="0"/>
              <a:t>Cost related to external design and production</a:t>
            </a:r>
          </a:p>
          <a:p>
            <a:pPr lvl="1">
              <a:buFont typeface="Courier New" panose="02070309020205020404" pitchFamily="49" charset="0"/>
              <a:buChar char="o"/>
            </a:pPr>
            <a:r>
              <a:rPr lang="en-US" dirty="0" smtClean="0"/>
              <a:t>Overhead related to project</a:t>
            </a:r>
          </a:p>
          <a:p>
            <a:r>
              <a:rPr lang="en-US" sz="2800" b="1" dirty="0" smtClean="0"/>
              <a:t>INITIAL VALUE</a:t>
            </a:r>
          </a:p>
          <a:p>
            <a:pPr lvl="1">
              <a:buFont typeface="Courier New" panose="02070309020205020404" pitchFamily="49" charset="0"/>
              <a:buChar char="o"/>
            </a:pPr>
            <a:r>
              <a:rPr lang="en-US" dirty="0"/>
              <a:t>Model of cost, therefore:</a:t>
            </a:r>
          </a:p>
          <a:p>
            <a:pPr lvl="2">
              <a:buFont typeface="Wingdings" panose="05000000000000000000" pitchFamily="2" charset="2"/>
              <a:buChar char="Ø"/>
            </a:pPr>
            <a:r>
              <a:rPr lang="en-US" dirty="0"/>
              <a:t>Price payed to use the resource (the brand)</a:t>
            </a:r>
          </a:p>
          <a:p>
            <a:pPr lvl="2">
              <a:buFont typeface="Wingdings" panose="05000000000000000000" pitchFamily="2" charset="2"/>
              <a:buChar char="Ø"/>
            </a:pPr>
            <a:r>
              <a:rPr lang="en-US" dirty="0"/>
              <a:t>Cost of the “inside” </a:t>
            </a:r>
            <a:r>
              <a:rPr lang="en-US" dirty="0" smtClean="0"/>
              <a:t>production</a:t>
            </a:r>
            <a:endParaRPr lang="en-US" sz="2000" dirty="0" smtClean="0"/>
          </a:p>
          <a:p>
            <a:r>
              <a:rPr lang="en-US" sz="2800" b="1" dirty="0" smtClean="0"/>
              <a:t>AFTER VALUE</a:t>
            </a:r>
          </a:p>
          <a:p>
            <a:pPr lvl="1">
              <a:buFont typeface="Courier New" panose="02070309020205020404" pitchFamily="49" charset="0"/>
              <a:buChar char="o"/>
            </a:pPr>
            <a:r>
              <a:rPr lang="en-US" dirty="0" smtClean="0"/>
              <a:t>Defined life: acquisition cost less depreciation</a:t>
            </a:r>
          </a:p>
          <a:p>
            <a:pPr lvl="1">
              <a:buFont typeface="Courier New" panose="02070309020205020404" pitchFamily="49" charset="0"/>
              <a:buChar char="o"/>
            </a:pPr>
            <a:r>
              <a:rPr lang="en-US" sz="2400" dirty="0" smtClean="0"/>
              <a:t>Indefinite life: impairment test</a:t>
            </a:r>
          </a:p>
        </p:txBody>
      </p:sp>
    </p:spTree>
    <p:extLst>
      <p:ext uri="{BB962C8B-B14F-4D97-AF65-F5344CB8AC3E}">
        <p14:creationId xmlns:p14="http://schemas.microsoft.com/office/powerpoint/2010/main" val="25575258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Holdings</a:t>
            </a:r>
            <a:r>
              <a:rPr lang="it-IT" b="1" dirty="0" smtClean="0">
                <a:solidFill>
                  <a:srgbClr val="FF0000"/>
                </a:solidFill>
              </a:rPr>
              <a:t>: </a:t>
            </a:r>
            <a:r>
              <a:rPr lang="it-IT" b="1" dirty="0" err="1" smtClean="0">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smtClean="0"/>
              <a:t>The item refers to the share owned by the company with respect to other companies (</a:t>
            </a:r>
            <a:r>
              <a:rPr lang="en-US" dirty="0"/>
              <a:t> </a:t>
            </a:r>
            <a:r>
              <a:rPr lang="en-US" dirty="0" smtClean="0"/>
              <a:t>= the company is a shareholder of other companies)</a:t>
            </a:r>
          </a:p>
          <a:p>
            <a:r>
              <a:rPr lang="en-US" dirty="0" smtClean="0"/>
              <a:t>Other companies:</a:t>
            </a:r>
          </a:p>
          <a:p>
            <a:pPr lvl="1">
              <a:buFont typeface="Courier New" panose="02070309020205020404" pitchFamily="49" charset="0"/>
              <a:buChar char="o"/>
            </a:pPr>
            <a:r>
              <a:rPr lang="en-US" dirty="0" smtClean="0"/>
              <a:t>Controlled companies</a:t>
            </a:r>
          </a:p>
          <a:p>
            <a:pPr lvl="1">
              <a:buFont typeface="Courier New" panose="02070309020205020404" pitchFamily="49" charset="0"/>
              <a:buChar char="o"/>
            </a:pPr>
            <a:r>
              <a:rPr lang="en-US" dirty="0" smtClean="0"/>
              <a:t>Linked companies</a:t>
            </a:r>
          </a:p>
          <a:p>
            <a:pPr lvl="1">
              <a:buFont typeface="Courier New" panose="02070309020205020404" pitchFamily="49" charset="0"/>
              <a:buChar char="o"/>
            </a:pPr>
            <a:r>
              <a:rPr lang="en-US" dirty="0" smtClean="0"/>
              <a:t>Joint ventures</a:t>
            </a:r>
          </a:p>
          <a:p>
            <a:r>
              <a:rPr lang="en-US" dirty="0" smtClean="0"/>
              <a:t>Control:</a:t>
            </a:r>
          </a:p>
          <a:p>
            <a:pPr lvl="1">
              <a:buFont typeface="Courier New" panose="02070309020205020404" pitchFamily="49" charset="0"/>
              <a:buChar char="o"/>
            </a:pPr>
            <a:r>
              <a:rPr lang="en-US" dirty="0" smtClean="0"/>
              <a:t>When the company A has, directly or indirectly, more than 50% of the votes in the general assembly of the company B</a:t>
            </a:r>
          </a:p>
          <a:p>
            <a:pPr lvl="1">
              <a:buFont typeface="Courier New" panose="02070309020205020404" pitchFamily="49" charset="0"/>
              <a:buChar char="o"/>
            </a:pPr>
            <a:r>
              <a:rPr lang="en-US" dirty="0" smtClean="0"/>
              <a:t>When the company A, although it doesn’t have more than 50% of votes has a relevant power with respect to B of D</a:t>
            </a:r>
          </a:p>
          <a:p>
            <a:endParaRPr lang="en-US" dirty="0" smtClean="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37</a:t>
            </a:fld>
            <a:endParaRPr lang="it-IT"/>
          </a:p>
        </p:txBody>
      </p:sp>
    </p:spTree>
    <p:extLst>
      <p:ext uri="{BB962C8B-B14F-4D97-AF65-F5344CB8AC3E}">
        <p14:creationId xmlns:p14="http://schemas.microsoft.com/office/powerpoint/2010/main" val="17957332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2290" y="148395"/>
            <a:ext cx="10515600" cy="1325563"/>
          </a:xfrm>
        </p:spPr>
        <p:txBody>
          <a:bodyPr/>
          <a:lstStyle/>
          <a:p>
            <a:r>
              <a:rPr lang="it-IT" b="1" dirty="0" err="1" smtClean="0">
                <a:solidFill>
                  <a:srgbClr val="FF0000"/>
                </a:solidFill>
              </a:rPr>
              <a:t>Holdings</a:t>
            </a:r>
            <a:r>
              <a:rPr lang="it-IT" b="1" dirty="0" smtClean="0">
                <a:solidFill>
                  <a:srgbClr val="FF0000"/>
                </a:solidFill>
              </a:rPr>
              <a:t>: </a:t>
            </a:r>
            <a:r>
              <a:rPr lang="it-IT" b="1" dirty="0" err="1" smtClean="0">
                <a:solidFill>
                  <a:srgbClr val="FF0000"/>
                </a:solidFill>
              </a:rPr>
              <a:t>accounting</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b="1" dirty="0" smtClean="0"/>
              <a:t>Initial Value</a:t>
            </a:r>
            <a:r>
              <a:rPr lang="en-US" dirty="0" smtClean="0"/>
              <a:t>: acquisition cost, that, in this case is equal to the fair value + transaction costs</a:t>
            </a:r>
            <a:endParaRPr lang="en-US" sz="2800" dirty="0" smtClean="0"/>
          </a:p>
          <a:p>
            <a:r>
              <a:rPr lang="en-US" b="1" dirty="0" smtClean="0"/>
              <a:t>Value after</a:t>
            </a:r>
            <a:r>
              <a:rPr lang="en-US" dirty="0" smtClean="0"/>
              <a:t>: </a:t>
            </a:r>
          </a:p>
          <a:p>
            <a:pPr lvl="1">
              <a:buFont typeface="Courier New" panose="02070309020205020404" pitchFamily="49" charset="0"/>
              <a:buChar char="o"/>
            </a:pPr>
            <a:r>
              <a:rPr lang="en-US" sz="2400" dirty="0" smtClean="0"/>
              <a:t>Fair value</a:t>
            </a:r>
          </a:p>
          <a:p>
            <a:pPr lvl="1">
              <a:buFont typeface="Courier New" panose="02070309020205020404" pitchFamily="49" charset="0"/>
              <a:buChar char="o"/>
            </a:pPr>
            <a:r>
              <a:rPr lang="en-US" dirty="0" smtClean="0"/>
              <a:t>Cost</a:t>
            </a:r>
            <a:endParaRPr lang="en-US" sz="2400" dirty="0" smtClean="0"/>
          </a:p>
          <a:p>
            <a:endParaRPr lang="en-US" dirty="0"/>
          </a:p>
          <a:p>
            <a:pPr marL="0" indent="0">
              <a:buNone/>
            </a:pPr>
            <a:endParaRPr lang="en-US" dirty="0" smtClean="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38</a:t>
            </a:fld>
            <a:endParaRPr lang="it-IT"/>
          </a:p>
        </p:txBody>
      </p:sp>
    </p:spTree>
    <p:extLst>
      <p:ext uri="{BB962C8B-B14F-4D97-AF65-F5344CB8AC3E}">
        <p14:creationId xmlns:p14="http://schemas.microsoft.com/office/powerpoint/2010/main" val="39463137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Other</a:t>
            </a:r>
            <a:r>
              <a:rPr lang="it-IT" b="1" dirty="0" smtClean="0">
                <a:solidFill>
                  <a:srgbClr val="FF0000"/>
                </a:solidFill>
              </a:rPr>
              <a:t> </a:t>
            </a:r>
            <a:r>
              <a:rPr lang="it-IT" b="1" dirty="0" err="1" smtClean="0">
                <a:solidFill>
                  <a:srgbClr val="FF0000"/>
                </a:solidFill>
              </a:rPr>
              <a:t>financial</a:t>
            </a:r>
            <a:r>
              <a:rPr lang="it-IT" b="1" dirty="0" smtClean="0">
                <a:solidFill>
                  <a:srgbClr val="FF0000"/>
                </a:solidFill>
              </a:rPr>
              <a:t> </a:t>
            </a:r>
            <a:r>
              <a:rPr lang="it-IT" b="1" dirty="0" err="1" smtClean="0">
                <a:solidFill>
                  <a:srgbClr val="FF0000"/>
                </a:solidFill>
              </a:rPr>
              <a:t>activities</a:t>
            </a:r>
            <a:r>
              <a:rPr lang="it-IT" b="1" dirty="0" smtClean="0">
                <a:solidFill>
                  <a:srgbClr val="FF0000"/>
                </a:solidFill>
              </a:rPr>
              <a:t>: </a:t>
            </a:r>
            <a:r>
              <a:rPr lang="it-IT" b="1" dirty="0" err="1" smtClean="0">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smtClean="0"/>
              <a:t>The item refers, in general, to equity instruments</a:t>
            </a:r>
          </a:p>
          <a:p>
            <a:r>
              <a:rPr lang="en-US" dirty="0" smtClean="0"/>
              <a:t>Securities and financial instruments, i.e. every contract between two companies that represents:</a:t>
            </a:r>
          </a:p>
          <a:p>
            <a:pPr lvl="1">
              <a:buFont typeface="Courier New" panose="02070309020205020404" pitchFamily="49" charset="0"/>
              <a:buChar char="o"/>
            </a:pPr>
            <a:r>
              <a:rPr lang="en-US" dirty="0" smtClean="0"/>
              <a:t>A financial asset for the company A</a:t>
            </a:r>
          </a:p>
          <a:p>
            <a:pPr lvl="1">
              <a:buFont typeface="Courier New" panose="02070309020205020404" pitchFamily="49" charset="0"/>
              <a:buChar char="o"/>
            </a:pPr>
            <a:r>
              <a:rPr lang="en-US" dirty="0" smtClean="0"/>
              <a:t>A financial liability for the company B</a:t>
            </a:r>
          </a:p>
          <a:p>
            <a:r>
              <a:rPr lang="en-US" b="1" dirty="0" smtClean="0"/>
              <a:t>INITIAL VALUE</a:t>
            </a:r>
          </a:p>
          <a:p>
            <a:pPr lvl="1">
              <a:buFont typeface="Courier New" panose="02070309020205020404" pitchFamily="49" charset="0"/>
              <a:buChar char="o"/>
            </a:pPr>
            <a:r>
              <a:rPr lang="en-US" dirty="0" smtClean="0"/>
              <a:t>Acquisition costs</a:t>
            </a:r>
          </a:p>
          <a:p>
            <a:r>
              <a:rPr lang="en-US" b="1" dirty="0" smtClean="0"/>
              <a:t>IMPAIRMENT TEST</a:t>
            </a:r>
          </a:p>
          <a:p>
            <a:pPr lvl="1">
              <a:buFont typeface="Courier New" panose="02070309020205020404" pitchFamily="49" charset="0"/>
              <a:buChar char="o"/>
            </a:pPr>
            <a:r>
              <a:rPr lang="en-US" dirty="0" smtClean="0"/>
              <a:t>Mandatory</a:t>
            </a:r>
          </a:p>
          <a:p>
            <a:pPr lvl="1">
              <a:buFont typeface="Courier New" panose="02070309020205020404" pitchFamily="49" charset="0"/>
              <a:buChar char="o"/>
            </a:pPr>
            <a:r>
              <a:rPr lang="en-US" dirty="0" smtClean="0"/>
              <a:t>Losses are accounted in the Income Statement</a:t>
            </a:r>
          </a:p>
          <a:p>
            <a:endParaRPr lang="en-US" dirty="0" smtClean="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39</a:t>
            </a:fld>
            <a:endParaRPr lang="it-IT"/>
          </a:p>
        </p:txBody>
      </p:sp>
    </p:spTree>
    <p:extLst>
      <p:ext uri="{BB962C8B-B14F-4D97-AF65-F5344CB8AC3E}">
        <p14:creationId xmlns:p14="http://schemas.microsoft.com/office/powerpoint/2010/main" val="1727250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a:t>
            </a:fld>
            <a:endParaRPr lang="it-IT"/>
          </a:p>
        </p:txBody>
      </p:sp>
      <p:sp>
        <p:nvSpPr>
          <p:cNvPr id="22" name="Segnaposto contenuto 2"/>
          <p:cNvSpPr>
            <a:spLocks noGrp="1"/>
          </p:cNvSpPr>
          <p:nvPr>
            <p:ph idx="1"/>
          </p:nvPr>
        </p:nvSpPr>
        <p:spPr>
          <a:xfrm>
            <a:off x="832512" y="1390162"/>
            <a:ext cx="10699845" cy="5226253"/>
          </a:xfrm>
        </p:spPr>
        <p:txBody>
          <a:bodyPr>
            <a:normAutofit/>
          </a:bodyPr>
          <a:lstStyle/>
          <a:p>
            <a:r>
              <a:rPr lang="en-US" dirty="0" smtClean="0"/>
              <a:t>It provides a financial picture of the company in a specific moment of time (t)</a:t>
            </a:r>
          </a:p>
          <a:p>
            <a:r>
              <a:rPr lang="en-US" dirty="0" smtClean="0"/>
              <a:t>It shows what the company owns and what it owes</a:t>
            </a:r>
          </a:p>
          <a:p>
            <a:r>
              <a:rPr lang="en-US" dirty="0" smtClean="0"/>
              <a:t>It is composed by two opposite parts</a:t>
            </a:r>
          </a:p>
          <a:p>
            <a:endParaRPr lang="en-US" dirty="0"/>
          </a:p>
          <a:p>
            <a:endParaRPr lang="en-US" dirty="0" smtClean="0"/>
          </a:p>
          <a:p>
            <a:endParaRPr lang="en-US" dirty="0"/>
          </a:p>
          <a:p>
            <a:endParaRPr lang="en-US" dirty="0" smtClean="0"/>
          </a:p>
          <a:p>
            <a:endParaRPr lang="en-US" dirty="0"/>
          </a:p>
          <a:p>
            <a:pPr marL="0" indent="0" algn="ctr">
              <a:buNone/>
            </a:pPr>
            <a:endParaRPr lang="en-US" sz="3600" b="1" dirty="0" smtClean="0">
              <a:solidFill>
                <a:srgbClr val="FF0000"/>
              </a:solidFill>
            </a:endParaRPr>
          </a:p>
          <a:p>
            <a:endParaRPr lang="en-US" dirty="0"/>
          </a:p>
          <a:p>
            <a:endParaRPr lang="en-US" dirty="0" smtClean="0"/>
          </a:p>
          <a:p>
            <a:endParaRPr lang="en-US" dirty="0"/>
          </a:p>
          <a:p>
            <a:endParaRPr lang="en-US" dirty="0" smtClean="0"/>
          </a:p>
          <a:p>
            <a:endParaRPr lang="en-US" dirty="0"/>
          </a:p>
          <a:p>
            <a:endParaRPr lang="en-US" dirty="0" smtClean="0"/>
          </a:p>
        </p:txBody>
      </p:sp>
      <p:sp>
        <p:nvSpPr>
          <p:cNvPr id="7" name="Titolo 1"/>
          <p:cNvSpPr>
            <a:spLocks noGrp="1"/>
          </p:cNvSpPr>
          <p:nvPr>
            <p:ph type="title"/>
          </p:nvPr>
        </p:nvSpPr>
        <p:spPr>
          <a:xfrm>
            <a:off x="685231" y="324663"/>
            <a:ext cx="10515600" cy="1325563"/>
          </a:xfrm>
        </p:spPr>
        <p:txBody>
          <a:bodyPr/>
          <a:lstStyle/>
          <a:p>
            <a:r>
              <a:rPr lang="it-IT" b="1" dirty="0" smtClean="0">
                <a:solidFill>
                  <a:srgbClr val="FF0000"/>
                </a:solidFill>
              </a:rPr>
              <a:t>The Balance </a:t>
            </a:r>
            <a:r>
              <a:rPr lang="it-IT" b="1" dirty="0" err="1" smtClean="0">
                <a:solidFill>
                  <a:srgbClr val="FF0000"/>
                </a:solidFill>
              </a:rPr>
              <a:t>Sheet</a:t>
            </a:r>
            <a:r>
              <a:rPr lang="it-IT" b="1" dirty="0" smtClean="0">
                <a:solidFill>
                  <a:srgbClr val="FF0000"/>
                </a:solidFill>
              </a:rPr>
              <a:t> (1/5)</a:t>
            </a:r>
            <a:endParaRPr lang="it-IT" b="1" dirty="0">
              <a:solidFill>
                <a:srgbClr val="FF0000"/>
              </a:solidFill>
            </a:endParaRPr>
          </a:p>
        </p:txBody>
      </p:sp>
      <p:pic>
        <p:nvPicPr>
          <p:cNvPr id="3" name="Immagine 2"/>
          <p:cNvPicPr>
            <a:picLocks noChangeAspect="1"/>
          </p:cNvPicPr>
          <p:nvPr/>
        </p:nvPicPr>
        <p:blipFill>
          <a:blip r:embed="rId4"/>
          <a:stretch>
            <a:fillRect/>
          </a:stretch>
        </p:blipFill>
        <p:spPr>
          <a:xfrm>
            <a:off x="3105860" y="3238500"/>
            <a:ext cx="6153150" cy="3619500"/>
          </a:xfrm>
          <a:prstGeom prst="rect">
            <a:avLst/>
          </a:prstGeom>
        </p:spPr>
      </p:pic>
    </p:spTree>
    <p:extLst>
      <p:ext uri="{BB962C8B-B14F-4D97-AF65-F5344CB8AC3E}">
        <p14:creationId xmlns:p14="http://schemas.microsoft.com/office/powerpoint/2010/main" val="7863698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Asstes</a:t>
            </a:r>
            <a:r>
              <a:rPr lang="it-IT" b="1" dirty="0" smtClean="0">
                <a:solidFill>
                  <a:srgbClr val="FF0000"/>
                </a:solidFill>
              </a:rPr>
              <a:t> side of the BS: the model</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fontScale="92500" lnSpcReduction="20000"/>
          </a:bodyPr>
          <a:lstStyle/>
          <a:p>
            <a:pPr marL="0" indent="0">
              <a:buNone/>
            </a:pPr>
            <a:r>
              <a:rPr lang="en-US" sz="2400" b="1" dirty="0" smtClean="0"/>
              <a:t>NON CURRENT ASSETS/FIXED ASSETS</a:t>
            </a:r>
          </a:p>
          <a:p>
            <a:r>
              <a:rPr lang="en-US" sz="2400" dirty="0" smtClean="0"/>
              <a:t>Property, Plant and Equipment</a:t>
            </a:r>
          </a:p>
          <a:p>
            <a:r>
              <a:rPr lang="en-US" sz="2400" dirty="0" smtClean="0"/>
              <a:t>Investment properties</a:t>
            </a:r>
          </a:p>
          <a:p>
            <a:r>
              <a:rPr lang="en-US" sz="2400" dirty="0" smtClean="0"/>
              <a:t>Start-up and intangible activities with indefinite useful life</a:t>
            </a:r>
          </a:p>
          <a:p>
            <a:r>
              <a:rPr lang="en-US" sz="2400" dirty="0" smtClean="0"/>
              <a:t>Holdings</a:t>
            </a:r>
          </a:p>
          <a:p>
            <a:r>
              <a:rPr lang="en-US" sz="2400" dirty="0" smtClean="0"/>
              <a:t>Other financial activities</a:t>
            </a:r>
          </a:p>
          <a:p>
            <a:pPr marL="0" indent="0">
              <a:buNone/>
            </a:pPr>
            <a:r>
              <a:rPr lang="en-US" sz="2400" b="1" dirty="0" smtClean="0"/>
              <a:t>CURRENT ASSETS</a:t>
            </a:r>
          </a:p>
          <a:p>
            <a:r>
              <a:rPr lang="en-US" sz="2400" dirty="0" smtClean="0"/>
              <a:t>Receivable (commercial credits)</a:t>
            </a:r>
          </a:p>
          <a:p>
            <a:r>
              <a:rPr lang="en-US" sz="2400" dirty="0" smtClean="0"/>
              <a:t>Inventories</a:t>
            </a:r>
          </a:p>
          <a:p>
            <a:r>
              <a:rPr lang="en-US" sz="2400" dirty="0" smtClean="0"/>
              <a:t>Work in progress on ordination</a:t>
            </a:r>
          </a:p>
          <a:p>
            <a:r>
              <a:rPr lang="en-US" sz="2400" dirty="0" smtClean="0"/>
              <a:t>Current financial activities</a:t>
            </a:r>
          </a:p>
          <a:p>
            <a:r>
              <a:rPr lang="en-US" sz="2400" dirty="0" smtClean="0"/>
              <a:t>Cash and cash equivalent</a:t>
            </a:r>
          </a:p>
          <a:p>
            <a:pPr marL="0" indent="0">
              <a:buNone/>
            </a:pPr>
            <a:r>
              <a:rPr lang="en-US" sz="2400" b="1" dirty="0" smtClean="0"/>
              <a:t>DISCONTINUIUNG OPERATIONS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40</a:t>
            </a:fld>
            <a:endParaRPr lang="it-IT"/>
          </a:p>
        </p:txBody>
      </p:sp>
      <p:sp>
        <p:nvSpPr>
          <p:cNvPr id="6" name="Rettangolo arrotondato 5"/>
          <p:cNvSpPr/>
          <p:nvPr/>
        </p:nvSpPr>
        <p:spPr>
          <a:xfrm>
            <a:off x="477672" y="3589360"/>
            <a:ext cx="8023746" cy="2129051"/>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8197304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Receivables</a:t>
            </a:r>
            <a:r>
              <a:rPr lang="it-IT" b="1" dirty="0" smtClean="0">
                <a:solidFill>
                  <a:srgbClr val="FF0000"/>
                </a:solidFill>
              </a:rPr>
              <a:t>: </a:t>
            </a:r>
            <a:r>
              <a:rPr lang="it-IT" b="1" dirty="0" err="1" smtClean="0">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smtClean="0"/>
              <a:t>The item refers, in general, to commercial credits that are accounted according to expected value oh having the credits</a:t>
            </a:r>
          </a:p>
          <a:p>
            <a:r>
              <a:rPr lang="en-US" dirty="0" smtClean="0"/>
              <a:t>Difference between the nominal value of the credit and the expected loss</a:t>
            </a:r>
          </a:p>
          <a:p>
            <a:r>
              <a:rPr lang="en-US" b="1" dirty="0" smtClean="0"/>
              <a:t>INITIAL VALUE</a:t>
            </a:r>
          </a:p>
          <a:p>
            <a:pPr lvl="1">
              <a:buFont typeface="Courier New" panose="02070309020205020404" pitchFamily="49" charset="0"/>
              <a:buChar char="o"/>
            </a:pPr>
            <a:r>
              <a:rPr lang="en-US" dirty="0" smtClean="0"/>
              <a:t>Acquisition costs</a:t>
            </a:r>
          </a:p>
          <a:p>
            <a:r>
              <a:rPr lang="en-US" b="1" dirty="0" smtClean="0"/>
              <a:t>IMPAIRMENT TEST</a:t>
            </a:r>
          </a:p>
          <a:p>
            <a:pPr lvl="1">
              <a:buFont typeface="Courier New" panose="02070309020205020404" pitchFamily="49" charset="0"/>
              <a:buChar char="o"/>
            </a:pPr>
            <a:r>
              <a:rPr lang="en-US" dirty="0" smtClean="0"/>
              <a:t>To be executed periodically</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41</a:t>
            </a:fld>
            <a:endParaRPr lang="it-IT"/>
          </a:p>
        </p:txBody>
      </p:sp>
    </p:spTree>
    <p:extLst>
      <p:ext uri="{BB962C8B-B14F-4D97-AF65-F5344CB8AC3E}">
        <p14:creationId xmlns:p14="http://schemas.microsoft.com/office/powerpoint/2010/main" val="25759369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Inventories</a:t>
            </a:r>
            <a:r>
              <a:rPr lang="it-IT" b="1" dirty="0" smtClean="0">
                <a:solidFill>
                  <a:srgbClr val="FF0000"/>
                </a:solidFill>
              </a:rPr>
              <a:t>: </a:t>
            </a:r>
            <a:r>
              <a:rPr lang="it-IT" b="1" dirty="0" err="1" smtClean="0">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smtClean="0"/>
              <a:t>The item refers to:</a:t>
            </a:r>
          </a:p>
          <a:p>
            <a:r>
              <a:rPr lang="en-US" dirty="0" smtClean="0"/>
              <a:t>Finished goods that will be sell on the market</a:t>
            </a:r>
          </a:p>
          <a:p>
            <a:r>
              <a:rPr lang="en-US" dirty="0" smtClean="0"/>
              <a:t>Raw material that will be used to produce finished goods</a:t>
            </a:r>
          </a:p>
          <a:p>
            <a:r>
              <a:rPr lang="en-US" b="1" dirty="0" smtClean="0"/>
              <a:t>INITIAL VALUE</a:t>
            </a:r>
          </a:p>
          <a:p>
            <a:pPr lvl="1">
              <a:buFont typeface="Courier New" panose="02070309020205020404" pitchFamily="49" charset="0"/>
              <a:buChar char="o"/>
            </a:pPr>
            <a:r>
              <a:rPr lang="en-US" dirty="0" smtClean="0"/>
              <a:t>We have to choose the lower value between:</a:t>
            </a:r>
          </a:p>
          <a:p>
            <a:pPr lvl="2">
              <a:buFont typeface="Wingdings" panose="05000000000000000000" pitchFamily="2" charset="2"/>
              <a:buChar char="Ø"/>
            </a:pPr>
            <a:r>
              <a:rPr lang="en-US" dirty="0" smtClean="0"/>
              <a:t>Acquisition cost</a:t>
            </a:r>
          </a:p>
          <a:p>
            <a:pPr lvl="2">
              <a:buFont typeface="Wingdings" panose="05000000000000000000" pitchFamily="2" charset="2"/>
              <a:buChar char="Ø"/>
            </a:pPr>
            <a:r>
              <a:rPr lang="en-US" dirty="0" smtClean="0"/>
              <a:t>Net value to realize the good</a:t>
            </a:r>
          </a:p>
          <a:p>
            <a:pPr lvl="1">
              <a:buFont typeface="Courier New" panose="02070309020205020404" pitchFamily="49" charset="0"/>
              <a:buChar char="o"/>
            </a:pPr>
            <a:r>
              <a:rPr lang="en-US" dirty="0" smtClean="0"/>
              <a:t>If there is a de-evaluation of inventories, the related loss of value represent a cost (accrual accounting – Income Statement)</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42</a:t>
            </a:fld>
            <a:endParaRPr lang="it-IT"/>
          </a:p>
        </p:txBody>
      </p:sp>
    </p:spTree>
    <p:extLst>
      <p:ext uri="{BB962C8B-B14F-4D97-AF65-F5344CB8AC3E}">
        <p14:creationId xmlns:p14="http://schemas.microsoft.com/office/powerpoint/2010/main" val="5366396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Inventories</a:t>
            </a:r>
            <a:r>
              <a:rPr lang="it-IT" b="1" dirty="0" smtClean="0">
                <a:solidFill>
                  <a:srgbClr val="FF0000"/>
                </a:solidFill>
              </a:rPr>
              <a:t>: </a:t>
            </a:r>
            <a:r>
              <a:rPr lang="it-IT" b="1" dirty="0" err="1" smtClean="0">
                <a:solidFill>
                  <a:srgbClr val="FF0000"/>
                </a:solidFill>
              </a:rPr>
              <a:t>accounting</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43</a:t>
            </a:fld>
            <a:endParaRPr lang="it-IT"/>
          </a:p>
        </p:txBody>
      </p:sp>
      <p:sp>
        <p:nvSpPr>
          <p:cNvPr id="6" name="Segnaposto contenuto 2"/>
          <p:cNvSpPr>
            <a:spLocks noGrp="1"/>
          </p:cNvSpPr>
          <p:nvPr>
            <p:ph idx="1"/>
          </p:nvPr>
        </p:nvSpPr>
        <p:spPr>
          <a:xfrm>
            <a:off x="838200" y="1473958"/>
            <a:ext cx="10515600" cy="5063320"/>
          </a:xfrm>
        </p:spPr>
        <p:txBody>
          <a:bodyPr>
            <a:normAutofit/>
          </a:bodyPr>
          <a:lstStyle/>
          <a:p>
            <a:pPr marL="0" indent="0">
              <a:buNone/>
            </a:pPr>
            <a:r>
              <a:rPr lang="en-US" b="1" dirty="0" smtClean="0"/>
              <a:t>ACQUISITION COST</a:t>
            </a:r>
          </a:p>
          <a:p>
            <a:pPr marL="0" indent="0">
              <a:buNone/>
            </a:pPr>
            <a:r>
              <a:rPr lang="en-US" dirty="0" smtClean="0"/>
              <a:t>All the cost related to the production of the good are considered here</a:t>
            </a:r>
          </a:p>
          <a:p>
            <a:pPr marL="0" indent="0">
              <a:buNone/>
            </a:pPr>
            <a:r>
              <a:rPr lang="en-US" dirty="0" smtClean="0"/>
              <a:t>Two method could be applied:</a:t>
            </a:r>
          </a:p>
          <a:p>
            <a:pPr lvl="1">
              <a:buFont typeface="Courier New" panose="02070309020205020404" pitchFamily="49" charset="0"/>
              <a:buChar char="o"/>
            </a:pPr>
            <a:r>
              <a:rPr lang="en-US" dirty="0" smtClean="0"/>
              <a:t>FIFO method (First In; First Out)</a:t>
            </a:r>
          </a:p>
          <a:p>
            <a:pPr lvl="1">
              <a:buFont typeface="Courier New" panose="02070309020205020404" pitchFamily="49" charset="0"/>
              <a:buChar char="o"/>
            </a:pPr>
            <a:r>
              <a:rPr lang="en-US" dirty="0" smtClean="0"/>
              <a:t>Average weighted Cost: every unit of the goods are bought at the same price</a:t>
            </a:r>
          </a:p>
          <a:p>
            <a:pPr marL="0" indent="0">
              <a:buNone/>
            </a:pPr>
            <a:r>
              <a:rPr lang="en-US" b="1" dirty="0" smtClean="0"/>
              <a:t>NET VALUE</a:t>
            </a:r>
          </a:p>
          <a:p>
            <a:pPr lvl="1">
              <a:buFont typeface="Courier New" panose="02070309020205020404" pitchFamily="49" charset="0"/>
              <a:buChar char="o"/>
            </a:pPr>
            <a:r>
              <a:rPr lang="en-US" dirty="0" smtClean="0"/>
              <a:t>Estimate sale price  - (cost to finish the good + estimated cost of sale)</a:t>
            </a:r>
          </a:p>
        </p:txBody>
      </p:sp>
    </p:spTree>
    <p:extLst>
      <p:ext uri="{BB962C8B-B14F-4D97-AF65-F5344CB8AC3E}">
        <p14:creationId xmlns:p14="http://schemas.microsoft.com/office/powerpoint/2010/main" val="18115533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smtClean="0">
                <a:solidFill>
                  <a:srgbClr val="FF0000"/>
                </a:solidFill>
              </a:rPr>
              <a:t>WIP on </a:t>
            </a:r>
            <a:r>
              <a:rPr lang="it-IT" b="1" dirty="0" err="1" smtClean="0">
                <a:solidFill>
                  <a:srgbClr val="FF0000"/>
                </a:solidFill>
              </a:rPr>
              <a:t>ordination</a:t>
            </a:r>
            <a:r>
              <a:rPr lang="it-IT" b="1" dirty="0" smtClean="0">
                <a:solidFill>
                  <a:srgbClr val="FF0000"/>
                </a:solidFill>
              </a:rPr>
              <a:t>: </a:t>
            </a:r>
            <a:r>
              <a:rPr lang="it-IT" b="1" dirty="0" err="1" smtClean="0">
                <a:solidFill>
                  <a:srgbClr val="FF0000"/>
                </a:solidFill>
              </a:rPr>
              <a:t>description</a:t>
            </a:r>
            <a:r>
              <a:rPr lang="it-IT" b="1" dirty="0" smtClean="0">
                <a:solidFill>
                  <a:srgbClr val="FF0000"/>
                </a:solidFill>
              </a:rPr>
              <a:t> and account</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smtClean="0"/>
              <a:t>The item refers to  a contract put in place to develop a product or a set interrelated set of goods (for their design, production and technology)</a:t>
            </a:r>
          </a:p>
          <a:p>
            <a:r>
              <a:rPr lang="en-US" dirty="0" smtClean="0"/>
              <a:t>To account for this WIP, it is necessary to define the State of Progress, through one of the three methods:</a:t>
            </a:r>
          </a:p>
          <a:p>
            <a:pPr lvl="1">
              <a:buFont typeface="Courier New" panose="02070309020205020404" pitchFamily="49" charset="0"/>
              <a:buChar char="o"/>
            </a:pPr>
            <a:r>
              <a:rPr lang="en-US" dirty="0" smtClean="0"/>
              <a:t>Costs</a:t>
            </a:r>
          </a:p>
          <a:p>
            <a:pPr lvl="1">
              <a:buFont typeface="Courier New" panose="02070309020205020404" pitchFamily="49" charset="0"/>
              <a:buChar char="o"/>
            </a:pPr>
            <a:r>
              <a:rPr lang="en-US" dirty="0" smtClean="0"/>
              <a:t>Delivered units</a:t>
            </a:r>
          </a:p>
          <a:p>
            <a:pPr lvl="1">
              <a:buFont typeface="Courier New" panose="02070309020205020404" pitchFamily="49" charset="0"/>
              <a:buChar char="o"/>
            </a:pPr>
            <a:r>
              <a:rPr lang="en-US" dirty="0" smtClean="0"/>
              <a:t>Physical measurement</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44</a:t>
            </a:fld>
            <a:endParaRPr lang="it-IT"/>
          </a:p>
        </p:txBody>
      </p:sp>
    </p:spTree>
    <p:extLst>
      <p:ext uri="{BB962C8B-B14F-4D97-AF65-F5344CB8AC3E}">
        <p14:creationId xmlns:p14="http://schemas.microsoft.com/office/powerpoint/2010/main" val="26782602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smtClean="0">
                <a:solidFill>
                  <a:srgbClr val="FF0000"/>
                </a:solidFill>
              </a:rPr>
              <a:t>Current</a:t>
            </a:r>
            <a:r>
              <a:rPr lang="it-IT" b="1" dirty="0" smtClean="0">
                <a:solidFill>
                  <a:srgbClr val="FF0000"/>
                </a:solidFill>
              </a:rPr>
              <a:t> </a:t>
            </a:r>
            <a:r>
              <a:rPr lang="it-IT" b="1" dirty="0" err="1" smtClean="0">
                <a:solidFill>
                  <a:srgbClr val="FF0000"/>
                </a:solidFill>
              </a:rPr>
              <a:t>financial</a:t>
            </a:r>
            <a:r>
              <a:rPr lang="it-IT" b="1" dirty="0" smtClean="0">
                <a:solidFill>
                  <a:srgbClr val="FF0000"/>
                </a:solidFill>
              </a:rPr>
              <a:t> </a:t>
            </a:r>
            <a:r>
              <a:rPr lang="it-IT" b="1" dirty="0" err="1" smtClean="0">
                <a:solidFill>
                  <a:srgbClr val="FF0000"/>
                </a:solidFill>
              </a:rPr>
              <a:t>activities</a:t>
            </a:r>
            <a:r>
              <a:rPr lang="it-IT" b="1" dirty="0" smtClean="0">
                <a:solidFill>
                  <a:srgbClr val="FF0000"/>
                </a:solidFill>
              </a:rPr>
              <a:t>: </a:t>
            </a:r>
            <a:r>
              <a:rPr lang="it-IT" b="1" dirty="0" err="1" smtClean="0">
                <a:solidFill>
                  <a:srgbClr val="FF0000"/>
                </a:solidFill>
              </a:rPr>
              <a:t>description</a:t>
            </a:r>
            <a:r>
              <a:rPr lang="it-IT" b="1" dirty="0" smtClean="0">
                <a:solidFill>
                  <a:srgbClr val="FF0000"/>
                </a:solidFill>
              </a:rPr>
              <a:t> and account</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smtClean="0"/>
              <a:t>The item refers to financial assets (e.g. obligations) that are owned to be negotiated or to be sold  </a:t>
            </a:r>
            <a:endParaRPr lang="en-US" dirty="0"/>
          </a:p>
          <a:p>
            <a:r>
              <a:rPr lang="en-US" b="1" dirty="0" smtClean="0"/>
              <a:t>INITIAL AND AFTER VALUE</a:t>
            </a:r>
          </a:p>
          <a:p>
            <a:r>
              <a:rPr lang="en-US" dirty="0" smtClean="0"/>
              <a:t>Fair value</a:t>
            </a:r>
          </a:p>
          <a:p>
            <a:r>
              <a:rPr lang="en-US" dirty="0" smtClean="0"/>
              <a:t>Changes of the value should be accounted as:</a:t>
            </a:r>
          </a:p>
          <a:p>
            <a:pPr lvl="1">
              <a:buFont typeface="Wingdings" panose="05000000000000000000" pitchFamily="2" charset="2"/>
              <a:buChar char="ü"/>
            </a:pPr>
            <a:r>
              <a:rPr lang="en-US" dirty="0" smtClean="0"/>
              <a:t>Profit or loss (accrual accounting)</a:t>
            </a:r>
          </a:p>
          <a:p>
            <a:pPr lvl="1">
              <a:buFont typeface="Wingdings" panose="05000000000000000000" pitchFamily="2" charset="2"/>
              <a:buChar char="ü"/>
            </a:pPr>
            <a:r>
              <a:rPr lang="en-US" dirty="0" smtClean="0"/>
              <a:t>The same amount of money should be balanced on the item Reserve (liabilities)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45</a:t>
            </a:fld>
            <a:endParaRPr lang="it-IT"/>
          </a:p>
        </p:txBody>
      </p:sp>
    </p:spTree>
    <p:extLst>
      <p:ext uri="{BB962C8B-B14F-4D97-AF65-F5344CB8AC3E}">
        <p14:creationId xmlns:p14="http://schemas.microsoft.com/office/powerpoint/2010/main" val="16505039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smtClean="0">
                <a:solidFill>
                  <a:srgbClr val="FF0000"/>
                </a:solidFill>
              </a:rPr>
              <a:t>Cash: </a:t>
            </a:r>
            <a:r>
              <a:rPr lang="it-IT" b="1" dirty="0" err="1" smtClean="0">
                <a:solidFill>
                  <a:srgbClr val="FF0000"/>
                </a:solidFill>
              </a:rPr>
              <a:t>description</a:t>
            </a:r>
            <a:r>
              <a:rPr lang="it-IT" b="1" dirty="0" smtClean="0">
                <a:solidFill>
                  <a:srgbClr val="FF0000"/>
                </a:solidFill>
              </a:rPr>
              <a:t> and account</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smtClean="0"/>
              <a:t>The item refers to:</a:t>
            </a:r>
          </a:p>
          <a:p>
            <a:r>
              <a:rPr lang="en-US" dirty="0" smtClean="0"/>
              <a:t>Cash</a:t>
            </a:r>
          </a:p>
          <a:p>
            <a:r>
              <a:rPr lang="en-US" dirty="0" smtClean="0"/>
              <a:t>financial assets payable in a short time period</a:t>
            </a:r>
          </a:p>
          <a:p>
            <a:r>
              <a:rPr lang="en-US" dirty="0" smtClean="0"/>
              <a:t>Current account</a:t>
            </a:r>
          </a:p>
          <a:p>
            <a:r>
              <a:rPr lang="en-US" b="1" dirty="0" smtClean="0"/>
              <a:t>INITIAL AND AFTER VALUE</a:t>
            </a:r>
          </a:p>
          <a:p>
            <a:r>
              <a:rPr lang="en-US" dirty="0" smtClean="0"/>
              <a:t>Current monetary value</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46</a:t>
            </a:fld>
            <a:endParaRPr lang="it-IT"/>
          </a:p>
        </p:txBody>
      </p:sp>
    </p:spTree>
    <p:extLst>
      <p:ext uri="{BB962C8B-B14F-4D97-AF65-F5344CB8AC3E}">
        <p14:creationId xmlns:p14="http://schemas.microsoft.com/office/powerpoint/2010/main" val="11951306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Asstes</a:t>
            </a:r>
            <a:r>
              <a:rPr lang="it-IT" b="1" dirty="0" smtClean="0">
                <a:solidFill>
                  <a:srgbClr val="FF0000"/>
                </a:solidFill>
              </a:rPr>
              <a:t> side of the BS: the model</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fontScale="92500" lnSpcReduction="20000"/>
          </a:bodyPr>
          <a:lstStyle/>
          <a:p>
            <a:pPr marL="0" indent="0">
              <a:buNone/>
            </a:pPr>
            <a:r>
              <a:rPr lang="en-US" sz="2400" b="1" dirty="0" smtClean="0"/>
              <a:t>NON CURRENT ASSETS/FIXED ASSETS</a:t>
            </a:r>
          </a:p>
          <a:p>
            <a:r>
              <a:rPr lang="en-US" sz="2400" dirty="0" smtClean="0"/>
              <a:t>Property, Plant and Equipment</a:t>
            </a:r>
          </a:p>
          <a:p>
            <a:r>
              <a:rPr lang="en-US" sz="2400" dirty="0" smtClean="0"/>
              <a:t>Investment properties</a:t>
            </a:r>
          </a:p>
          <a:p>
            <a:r>
              <a:rPr lang="en-US" sz="2400" dirty="0" smtClean="0"/>
              <a:t>Start-up and intangible activities with indefinite useful life</a:t>
            </a:r>
          </a:p>
          <a:p>
            <a:r>
              <a:rPr lang="en-US" sz="2400" dirty="0" smtClean="0"/>
              <a:t>Holdings</a:t>
            </a:r>
          </a:p>
          <a:p>
            <a:r>
              <a:rPr lang="en-US" sz="2400" dirty="0" smtClean="0"/>
              <a:t>Other financial activities</a:t>
            </a:r>
          </a:p>
          <a:p>
            <a:pPr marL="0" indent="0">
              <a:buNone/>
            </a:pPr>
            <a:r>
              <a:rPr lang="en-US" sz="2400" b="1" dirty="0" smtClean="0"/>
              <a:t>CURRENT ASSETS</a:t>
            </a:r>
          </a:p>
          <a:p>
            <a:r>
              <a:rPr lang="en-US" sz="2400" dirty="0" smtClean="0"/>
              <a:t>Receivable (commercial credits)</a:t>
            </a:r>
          </a:p>
          <a:p>
            <a:r>
              <a:rPr lang="en-US" sz="2400" dirty="0" smtClean="0"/>
              <a:t>Inventories</a:t>
            </a:r>
          </a:p>
          <a:p>
            <a:r>
              <a:rPr lang="en-US" sz="2400" dirty="0" smtClean="0"/>
              <a:t>Work in progress on ordination</a:t>
            </a:r>
          </a:p>
          <a:p>
            <a:r>
              <a:rPr lang="en-US" sz="2400" dirty="0" smtClean="0"/>
              <a:t>Current financial activities</a:t>
            </a:r>
          </a:p>
          <a:p>
            <a:r>
              <a:rPr lang="en-US" sz="2400" dirty="0" smtClean="0"/>
              <a:t>Cash</a:t>
            </a:r>
          </a:p>
          <a:p>
            <a:pPr marL="0" indent="0">
              <a:buNone/>
            </a:pPr>
            <a:r>
              <a:rPr lang="en-US" sz="2400" b="1" dirty="0" smtClean="0"/>
              <a:t>DISCONTINUIUNG OPERATIONS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47</a:t>
            </a:fld>
            <a:endParaRPr lang="it-IT"/>
          </a:p>
        </p:txBody>
      </p:sp>
      <p:sp>
        <p:nvSpPr>
          <p:cNvPr id="6" name="Rettangolo arrotondato 5"/>
          <p:cNvSpPr/>
          <p:nvPr/>
        </p:nvSpPr>
        <p:spPr>
          <a:xfrm flipV="1">
            <a:off x="477672" y="5718411"/>
            <a:ext cx="8023746" cy="477673"/>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046813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smtClean="0">
                <a:solidFill>
                  <a:srgbClr val="FF0000"/>
                </a:solidFill>
              </a:rPr>
              <a:t>Discontinuing</a:t>
            </a:r>
            <a:r>
              <a:rPr lang="it-IT" b="1" dirty="0" smtClean="0">
                <a:solidFill>
                  <a:srgbClr val="FF0000"/>
                </a:solidFill>
              </a:rPr>
              <a:t> </a:t>
            </a:r>
            <a:r>
              <a:rPr lang="it-IT" b="1" dirty="0" err="1" smtClean="0">
                <a:solidFill>
                  <a:srgbClr val="FF0000"/>
                </a:solidFill>
              </a:rPr>
              <a:t>operations</a:t>
            </a:r>
            <a:r>
              <a:rPr lang="it-IT" b="1" dirty="0" smtClean="0">
                <a:solidFill>
                  <a:srgbClr val="FF0000"/>
                </a:solidFill>
              </a:rPr>
              <a:t>: </a:t>
            </a:r>
            <a:r>
              <a:rPr lang="it-IT" b="1" dirty="0" err="1" smtClean="0">
                <a:solidFill>
                  <a:srgbClr val="FF0000"/>
                </a:solidFill>
              </a:rPr>
              <a:t>description</a:t>
            </a:r>
            <a:r>
              <a:rPr lang="it-IT" b="1" dirty="0" smtClean="0">
                <a:solidFill>
                  <a:srgbClr val="FF0000"/>
                </a:solidFill>
              </a:rPr>
              <a:t> and account</a:t>
            </a:r>
            <a:endParaRPr lang="it-IT" b="1" dirty="0">
              <a:solidFill>
                <a:srgbClr val="FF0000"/>
              </a:solidFill>
            </a:endParaRPr>
          </a:p>
        </p:txBody>
      </p:sp>
      <p:sp>
        <p:nvSpPr>
          <p:cNvPr id="3" name="Segnaposto contenuto 2"/>
          <p:cNvSpPr>
            <a:spLocks noGrp="1"/>
          </p:cNvSpPr>
          <p:nvPr>
            <p:ph idx="1"/>
          </p:nvPr>
        </p:nvSpPr>
        <p:spPr>
          <a:xfrm>
            <a:off x="838200" y="1794680"/>
            <a:ext cx="10515600" cy="5063320"/>
          </a:xfrm>
        </p:spPr>
        <p:txBody>
          <a:bodyPr>
            <a:normAutofit/>
          </a:bodyPr>
          <a:lstStyle/>
          <a:p>
            <a:r>
              <a:rPr lang="en-US" dirty="0" smtClean="0"/>
              <a:t>The item refers to a heterogeneous item in which we can find all the activities that are going to finish or that have been sold before the end of the accounting year, but before the definition of the BS</a:t>
            </a:r>
          </a:p>
          <a:p>
            <a:r>
              <a:rPr lang="en-US" dirty="0" smtClean="0"/>
              <a:t>Each item should be accounted following its specific rules, but the depreciation has not to be calculated</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48</a:t>
            </a:fld>
            <a:endParaRPr lang="it-IT"/>
          </a:p>
        </p:txBody>
      </p:sp>
    </p:spTree>
    <p:extLst>
      <p:ext uri="{BB962C8B-B14F-4D97-AF65-F5344CB8AC3E}">
        <p14:creationId xmlns:p14="http://schemas.microsoft.com/office/powerpoint/2010/main" val="8879212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lstStyle/>
          <a:p>
            <a:r>
              <a:rPr lang="it-IT" b="1" dirty="0" smtClean="0">
                <a:solidFill>
                  <a:srgbClr val="FF0000"/>
                </a:solidFill>
              </a:rPr>
              <a:t>THE BALANCE SHEET: LIABILITIES</a:t>
            </a:r>
            <a:endParaRPr lang="it-IT" b="1" dirty="0">
              <a:solidFill>
                <a:srgbClr val="FF0000"/>
              </a:solidFill>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2794263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a:t>
            </a:fld>
            <a:endParaRPr lang="it-IT"/>
          </a:p>
        </p:txBody>
      </p:sp>
      <p:sp>
        <p:nvSpPr>
          <p:cNvPr id="22" name="Segnaposto contenuto 2"/>
          <p:cNvSpPr>
            <a:spLocks noGrp="1"/>
          </p:cNvSpPr>
          <p:nvPr>
            <p:ph idx="1"/>
          </p:nvPr>
        </p:nvSpPr>
        <p:spPr>
          <a:xfrm>
            <a:off x="832512" y="1390162"/>
            <a:ext cx="10699845" cy="5226253"/>
          </a:xfrm>
        </p:spPr>
        <p:txBody>
          <a:bodyPr>
            <a:normAutofit/>
          </a:bodyPr>
          <a:lstStyle/>
          <a:p>
            <a:r>
              <a:rPr lang="en-US" dirty="0" smtClean="0"/>
              <a:t>It is composed by two opposite parts:</a:t>
            </a:r>
          </a:p>
          <a:p>
            <a:pPr lvl="1">
              <a:buFont typeface="Courier New" panose="02070309020205020404" pitchFamily="49" charset="0"/>
              <a:buChar char="o"/>
            </a:pPr>
            <a:r>
              <a:rPr lang="en-US" dirty="0" smtClean="0"/>
              <a:t>ASSETS, always presented first</a:t>
            </a:r>
          </a:p>
          <a:p>
            <a:pPr lvl="1">
              <a:buFont typeface="Courier New" panose="02070309020205020404" pitchFamily="49" charset="0"/>
              <a:buChar char="o"/>
            </a:pPr>
            <a:r>
              <a:rPr lang="en-US" dirty="0" smtClean="0"/>
              <a:t>SHAREHOLDERS EQUITY and LIABILITIES</a:t>
            </a:r>
          </a:p>
          <a:p>
            <a:r>
              <a:rPr lang="en-US" dirty="0" smtClean="0"/>
              <a:t>In the standard accounting model we have:</a:t>
            </a:r>
          </a:p>
          <a:p>
            <a:pPr lvl="1">
              <a:buFont typeface="Wingdings" panose="05000000000000000000" pitchFamily="2" charset="2"/>
              <a:buChar char="ü"/>
            </a:pPr>
            <a:r>
              <a:rPr lang="en-US" b="1" dirty="0" smtClean="0"/>
              <a:t>ASSETS = SHAREHOLDERS’ EQUITY + LIABILITIES</a:t>
            </a:r>
          </a:p>
          <a:p>
            <a:r>
              <a:rPr lang="en-US" dirty="0" smtClean="0"/>
              <a:t>Indeed, from an economic point of view, each euro (or dollar, ..) of assets MUST be funded by a dollar of liabilities or equity</a:t>
            </a:r>
          </a:p>
          <a:p>
            <a:r>
              <a:rPr lang="en-US" dirty="0" smtClean="0"/>
              <a:t>Reported assets, liabilities and equity are subdivided into line items or groups of similar account  having a monetary amount</a:t>
            </a:r>
          </a:p>
          <a:p>
            <a:endParaRPr lang="en-US" dirty="0" smtClean="0"/>
          </a:p>
          <a:p>
            <a:endParaRPr lang="en-US" dirty="0"/>
          </a:p>
          <a:p>
            <a:endParaRPr lang="en-US" dirty="0" smtClean="0"/>
          </a:p>
          <a:p>
            <a:endParaRPr lang="en-US" dirty="0"/>
          </a:p>
          <a:p>
            <a:endParaRPr lang="en-US" dirty="0" smtClean="0"/>
          </a:p>
          <a:p>
            <a:endParaRPr lang="en-US" dirty="0"/>
          </a:p>
          <a:p>
            <a:pPr marL="0" indent="0" algn="ctr">
              <a:buNone/>
            </a:pPr>
            <a:endParaRPr lang="en-US" sz="3600" b="1" dirty="0" smtClean="0">
              <a:solidFill>
                <a:srgbClr val="FF0000"/>
              </a:solidFill>
            </a:endParaRPr>
          </a:p>
          <a:p>
            <a:endParaRPr lang="en-US" dirty="0"/>
          </a:p>
          <a:p>
            <a:endParaRPr lang="en-US" dirty="0" smtClean="0"/>
          </a:p>
          <a:p>
            <a:endParaRPr lang="en-US" dirty="0"/>
          </a:p>
          <a:p>
            <a:endParaRPr lang="en-US" dirty="0" smtClean="0"/>
          </a:p>
          <a:p>
            <a:endParaRPr lang="en-US" dirty="0"/>
          </a:p>
          <a:p>
            <a:endParaRPr lang="en-US" dirty="0" smtClean="0"/>
          </a:p>
        </p:txBody>
      </p:sp>
      <p:sp>
        <p:nvSpPr>
          <p:cNvPr id="7" name="Titolo 1"/>
          <p:cNvSpPr>
            <a:spLocks noGrp="1"/>
          </p:cNvSpPr>
          <p:nvPr>
            <p:ph type="title"/>
          </p:nvPr>
        </p:nvSpPr>
        <p:spPr>
          <a:xfrm>
            <a:off x="685231" y="324663"/>
            <a:ext cx="10515600" cy="1325563"/>
          </a:xfrm>
        </p:spPr>
        <p:txBody>
          <a:bodyPr/>
          <a:lstStyle/>
          <a:p>
            <a:r>
              <a:rPr lang="it-IT" b="1" dirty="0" smtClean="0">
                <a:solidFill>
                  <a:srgbClr val="FF0000"/>
                </a:solidFill>
              </a:rPr>
              <a:t>The Balance </a:t>
            </a:r>
            <a:r>
              <a:rPr lang="it-IT" b="1" dirty="0" err="1" smtClean="0">
                <a:solidFill>
                  <a:srgbClr val="FF0000"/>
                </a:solidFill>
              </a:rPr>
              <a:t>Sheet</a:t>
            </a:r>
            <a:r>
              <a:rPr lang="it-IT" b="1" dirty="0" smtClean="0">
                <a:solidFill>
                  <a:srgbClr val="FF0000"/>
                </a:solidFill>
              </a:rPr>
              <a:t> (2/5)</a:t>
            </a:r>
            <a:endParaRPr lang="it-IT" b="1" dirty="0">
              <a:solidFill>
                <a:srgbClr val="FF0000"/>
              </a:solidFill>
            </a:endParaRPr>
          </a:p>
        </p:txBody>
      </p:sp>
    </p:spTree>
    <p:extLst>
      <p:ext uri="{BB962C8B-B14F-4D97-AF65-F5344CB8AC3E}">
        <p14:creationId xmlns:p14="http://schemas.microsoft.com/office/powerpoint/2010/main" val="2577377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50</a:t>
            </a:fld>
            <a:endParaRPr lang="it-IT"/>
          </a:p>
        </p:txBody>
      </p:sp>
      <p:sp>
        <p:nvSpPr>
          <p:cNvPr id="22" name="Segnaposto contenuto 2"/>
          <p:cNvSpPr>
            <a:spLocks noGrp="1"/>
          </p:cNvSpPr>
          <p:nvPr>
            <p:ph idx="1"/>
          </p:nvPr>
        </p:nvSpPr>
        <p:spPr>
          <a:xfrm>
            <a:off x="832512" y="1390162"/>
            <a:ext cx="10699845" cy="5226253"/>
          </a:xfrm>
        </p:spPr>
        <p:txBody>
          <a:bodyPr>
            <a:normAutofit/>
          </a:bodyPr>
          <a:lstStyle/>
          <a:p>
            <a:r>
              <a:rPr lang="en-US" dirty="0" smtClean="0"/>
              <a:t>It provides a financial picture of the company in a specific moment of time (t)</a:t>
            </a:r>
          </a:p>
          <a:p>
            <a:r>
              <a:rPr lang="en-US" dirty="0" smtClean="0"/>
              <a:t>It shows what the company owns and what it owes</a:t>
            </a:r>
          </a:p>
          <a:p>
            <a:r>
              <a:rPr lang="en-US" dirty="0" smtClean="0"/>
              <a:t>It is composed by two opposite parts</a:t>
            </a:r>
          </a:p>
          <a:p>
            <a:endParaRPr lang="en-US" dirty="0"/>
          </a:p>
          <a:p>
            <a:endParaRPr lang="en-US" dirty="0" smtClean="0"/>
          </a:p>
          <a:p>
            <a:endParaRPr lang="en-US" dirty="0"/>
          </a:p>
          <a:p>
            <a:endParaRPr lang="en-US" dirty="0" smtClean="0"/>
          </a:p>
          <a:p>
            <a:endParaRPr lang="en-US" dirty="0"/>
          </a:p>
          <a:p>
            <a:pPr marL="0" indent="0" algn="ctr">
              <a:buNone/>
            </a:pPr>
            <a:endParaRPr lang="en-US" sz="3600" b="1" dirty="0" smtClean="0">
              <a:solidFill>
                <a:srgbClr val="FF0000"/>
              </a:solidFill>
            </a:endParaRPr>
          </a:p>
          <a:p>
            <a:endParaRPr lang="en-US" dirty="0"/>
          </a:p>
          <a:p>
            <a:endParaRPr lang="en-US" dirty="0" smtClean="0"/>
          </a:p>
          <a:p>
            <a:endParaRPr lang="en-US" dirty="0"/>
          </a:p>
          <a:p>
            <a:endParaRPr lang="en-US" dirty="0" smtClean="0"/>
          </a:p>
          <a:p>
            <a:endParaRPr lang="en-US" dirty="0"/>
          </a:p>
          <a:p>
            <a:endParaRPr lang="en-US" dirty="0" smtClean="0"/>
          </a:p>
        </p:txBody>
      </p:sp>
      <p:sp>
        <p:nvSpPr>
          <p:cNvPr id="7" name="Titolo 1"/>
          <p:cNvSpPr>
            <a:spLocks noGrp="1"/>
          </p:cNvSpPr>
          <p:nvPr>
            <p:ph type="title"/>
          </p:nvPr>
        </p:nvSpPr>
        <p:spPr>
          <a:xfrm>
            <a:off x="685231" y="324663"/>
            <a:ext cx="10515600" cy="1325563"/>
          </a:xfrm>
        </p:spPr>
        <p:txBody>
          <a:bodyPr/>
          <a:lstStyle/>
          <a:p>
            <a:r>
              <a:rPr lang="it-IT" b="1" dirty="0" smtClean="0">
                <a:solidFill>
                  <a:srgbClr val="FF0000"/>
                </a:solidFill>
              </a:rPr>
              <a:t>The Balance </a:t>
            </a:r>
            <a:r>
              <a:rPr lang="it-IT" b="1" dirty="0" err="1" smtClean="0">
                <a:solidFill>
                  <a:srgbClr val="FF0000"/>
                </a:solidFill>
              </a:rPr>
              <a:t>Sheet</a:t>
            </a:r>
            <a:r>
              <a:rPr lang="it-IT" b="1" dirty="0" smtClean="0">
                <a:solidFill>
                  <a:srgbClr val="FF0000"/>
                </a:solidFill>
              </a:rPr>
              <a:t> </a:t>
            </a:r>
            <a:endParaRPr lang="it-IT" b="1" dirty="0">
              <a:solidFill>
                <a:srgbClr val="FF0000"/>
              </a:solidFill>
            </a:endParaRPr>
          </a:p>
        </p:txBody>
      </p:sp>
      <p:pic>
        <p:nvPicPr>
          <p:cNvPr id="3" name="Immagine 2"/>
          <p:cNvPicPr>
            <a:picLocks noChangeAspect="1"/>
          </p:cNvPicPr>
          <p:nvPr/>
        </p:nvPicPr>
        <p:blipFill>
          <a:blip r:embed="rId4"/>
          <a:stretch>
            <a:fillRect/>
          </a:stretch>
        </p:blipFill>
        <p:spPr>
          <a:xfrm>
            <a:off x="3105860" y="3238500"/>
            <a:ext cx="6153150" cy="3619500"/>
          </a:xfrm>
          <a:prstGeom prst="rect">
            <a:avLst/>
          </a:prstGeom>
        </p:spPr>
      </p:pic>
    </p:spTree>
    <p:extLst>
      <p:ext uri="{BB962C8B-B14F-4D97-AF65-F5344CB8AC3E}">
        <p14:creationId xmlns:p14="http://schemas.microsoft.com/office/powerpoint/2010/main" val="275731556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smtClean="0">
                <a:solidFill>
                  <a:srgbClr val="FF0000"/>
                </a:solidFill>
              </a:rPr>
              <a:t>Balanche</a:t>
            </a:r>
            <a:r>
              <a:rPr lang="it-IT" b="1" dirty="0" smtClean="0">
                <a:solidFill>
                  <a:srgbClr val="FF0000"/>
                </a:solidFill>
              </a:rPr>
              <a:t> </a:t>
            </a:r>
            <a:r>
              <a:rPr lang="it-IT" b="1" dirty="0" err="1" smtClean="0">
                <a:solidFill>
                  <a:srgbClr val="FF0000"/>
                </a:solidFill>
              </a:rPr>
              <a:t>Sheet</a:t>
            </a:r>
            <a:r>
              <a:rPr lang="it-IT" b="1" dirty="0" smtClean="0">
                <a:solidFill>
                  <a:srgbClr val="FF0000"/>
                </a:solidFill>
              </a:rPr>
              <a:t>: </a:t>
            </a:r>
            <a:r>
              <a:rPr lang="it-IT" b="1" dirty="0" err="1" smtClean="0">
                <a:solidFill>
                  <a:srgbClr val="FF0000"/>
                </a:solidFill>
              </a:rPr>
              <a:t>liabilities</a:t>
            </a:r>
            <a:endParaRPr lang="it-IT" b="1" dirty="0">
              <a:solidFill>
                <a:srgbClr val="FF0000"/>
              </a:solidFill>
            </a:endParaRPr>
          </a:p>
        </p:txBody>
      </p:sp>
      <p:sp>
        <p:nvSpPr>
          <p:cNvPr id="3" name="Segnaposto contenuto 2"/>
          <p:cNvSpPr>
            <a:spLocks noGrp="1"/>
          </p:cNvSpPr>
          <p:nvPr>
            <p:ph idx="1"/>
          </p:nvPr>
        </p:nvSpPr>
        <p:spPr>
          <a:xfrm>
            <a:off x="838200" y="1794680"/>
            <a:ext cx="10515600" cy="3828198"/>
          </a:xfrm>
        </p:spPr>
        <p:txBody>
          <a:bodyPr>
            <a:normAutofit fontScale="92500" lnSpcReduction="10000"/>
          </a:bodyPr>
          <a:lstStyle/>
          <a:p>
            <a:r>
              <a:rPr lang="en-US" dirty="0" smtClean="0"/>
              <a:t>The liabilities side of the Balance Sheet reports the monetary value of the rights that shareholders and third parties have with respect to the company’s assets </a:t>
            </a:r>
          </a:p>
          <a:p>
            <a:r>
              <a:rPr lang="en-US" dirty="0" smtClean="0"/>
              <a:t>A liability is a contractual or legal obligation that is due and payable to a “third party”</a:t>
            </a:r>
          </a:p>
          <a:p>
            <a:r>
              <a:rPr lang="en-US" dirty="0" smtClean="0"/>
              <a:t>A third party is a subject external to the company (e.g. banks, suppliers, employees,…)</a:t>
            </a:r>
          </a:p>
          <a:p>
            <a:r>
              <a:rPr lang="en-US" dirty="0" smtClean="0"/>
              <a:t>We distinguish between:</a:t>
            </a:r>
          </a:p>
          <a:p>
            <a:pPr lvl="1">
              <a:buFont typeface="Courier New" panose="02070309020205020404" pitchFamily="49" charset="0"/>
              <a:buChar char="o"/>
            </a:pPr>
            <a:r>
              <a:rPr lang="en-US" dirty="0" smtClean="0"/>
              <a:t>Equity, i.e. the rights of the shareholders</a:t>
            </a:r>
          </a:p>
          <a:p>
            <a:pPr lvl="1">
              <a:buFont typeface="Courier New" panose="02070309020205020404" pitchFamily="49" charset="0"/>
              <a:buChar char="o"/>
            </a:pPr>
            <a:r>
              <a:rPr lang="en-US" dirty="0" smtClean="0"/>
              <a:t>Liabilities, i.e. rights of third parties (current and non current)</a:t>
            </a:r>
          </a:p>
          <a:p>
            <a:endParaRPr lang="en-US" dirty="0" smtClean="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51</a:t>
            </a:fld>
            <a:endParaRPr lang="it-IT"/>
          </a:p>
        </p:txBody>
      </p:sp>
    </p:spTree>
    <p:extLst>
      <p:ext uri="{BB962C8B-B14F-4D97-AF65-F5344CB8AC3E}">
        <p14:creationId xmlns:p14="http://schemas.microsoft.com/office/powerpoint/2010/main" val="16089806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8751B123-ECD0-4B58-8863-A186CF5279B8}" type="slidenum">
              <a:rPr lang="it-IT" smtClean="0"/>
              <a:t>52</a:t>
            </a:fld>
            <a:endParaRPr lang="it-IT"/>
          </a:p>
        </p:txBody>
      </p:sp>
      <p:pic>
        <p:nvPicPr>
          <p:cNvPr id="7" name="Immagine 6"/>
          <p:cNvPicPr>
            <a:picLocks noChangeAspect="1"/>
          </p:cNvPicPr>
          <p:nvPr/>
        </p:nvPicPr>
        <p:blipFill>
          <a:blip r:embed="rId2"/>
          <a:stretch>
            <a:fillRect/>
          </a:stretch>
        </p:blipFill>
        <p:spPr>
          <a:xfrm>
            <a:off x="532264" y="28892"/>
            <a:ext cx="9849702" cy="6829108"/>
          </a:xfrm>
          <a:prstGeom prst="rect">
            <a:avLst/>
          </a:prstGeom>
        </p:spPr>
      </p:pic>
      <p:sp>
        <p:nvSpPr>
          <p:cNvPr id="9" name="Rettangolo arrotondato 8"/>
          <p:cNvSpPr/>
          <p:nvPr/>
        </p:nvSpPr>
        <p:spPr>
          <a:xfrm>
            <a:off x="532264" y="491319"/>
            <a:ext cx="6687402" cy="364395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arrotondato 9"/>
          <p:cNvSpPr/>
          <p:nvPr/>
        </p:nvSpPr>
        <p:spPr>
          <a:xfrm flipV="1">
            <a:off x="532264" y="4135272"/>
            <a:ext cx="6687402" cy="258620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8886507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1760" y="148395"/>
            <a:ext cx="10515600" cy="1325563"/>
          </a:xfrm>
        </p:spPr>
        <p:txBody>
          <a:bodyPr/>
          <a:lstStyle/>
          <a:p>
            <a:r>
              <a:rPr lang="it-IT" b="1" dirty="0" err="1" smtClean="0">
                <a:solidFill>
                  <a:srgbClr val="FF0000"/>
                </a:solidFill>
              </a:rPr>
              <a:t>Liabilities</a:t>
            </a:r>
            <a:r>
              <a:rPr lang="it-IT" b="1" dirty="0" smtClean="0">
                <a:solidFill>
                  <a:srgbClr val="FF0000"/>
                </a:solidFill>
              </a:rPr>
              <a:t> side of the BS: the model</a:t>
            </a:r>
            <a:endParaRPr lang="it-IT" b="1" dirty="0">
              <a:solidFill>
                <a:srgbClr val="FF0000"/>
              </a:solidFill>
            </a:endParaRPr>
          </a:p>
        </p:txBody>
      </p:sp>
      <p:sp>
        <p:nvSpPr>
          <p:cNvPr id="3" name="Segnaposto contenuto 2"/>
          <p:cNvSpPr>
            <a:spLocks noGrp="1"/>
          </p:cNvSpPr>
          <p:nvPr>
            <p:ph idx="1"/>
          </p:nvPr>
        </p:nvSpPr>
        <p:spPr>
          <a:xfrm>
            <a:off x="838200" y="1473958"/>
            <a:ext cx="10515600" cy="5384042"/>
          </a:xfrm>
        </p:spPr>
        <p:txBody>
          <a:bodyPr>
            <a:normAutofit fontScale="47500" lnSpcReduction="20000"/>
          </a:bodyPr>
          <a:lstStyle/>
          <a:p>
            <a:pPr marL="0" indent="0">
              <a:buNone/>
            </a:pPr>
            <a:r>
              <a:rPr lang="en-US" sz="2600" b="1" dirty="0" smtClean="0"/>
              <a:t>EQUITY</a:t>
            </a:r>
          </a:p>
          <a:p>
            <a:r>
              <a:rPr lang="en-US" sz="2600" dirty="0" smtClean="0"/>
              <a:t>Issued capital</a:t>
            </a:r>
          </a:p>
          <a:p>
            <a:r>
              <a:rPr lang="en-US" sz="2600" dirty="0" smtClean="0"/>
              <a:t>Reserves</a:t>
            </a:r>
          </a:p>
          <a:p>
            <a:r>
              <a:rPr lang="en-US" sz="2600" dirty="0" smtClean="0"/>
              <a:t>Retained earning</a:t>
            </a:r>
          </a:p>
          <a:p>
            <a:r>
              <a:rPr lang="en-US" sz="2600" dirty="0" smtClean="0"/>
              <a:t>Net income/loss</a:t>
            </a:r>
          </a:p>
          <a:p>
            <a:pPr marL="0" indent="0">
              <a:buNone/>
            </a:pPr>
            <a:r>
              <a:rPr lang="en-US" sz="2600" b="1" dirty="0" smtClean="0"/>
              <a:t>NON CURRENT (LONG-TERM) LIABILITIES</a:t>
            </a:r>
          </a:p>
          <a:p>
            <a:r>
              <a:rPr lang="en-US" sz="2600" dirty="0" smtClean="0"/>
              <a:t>Non current financial liabilities:</a:t>
            </a:r>
          </a:p>
          <a:p>
            <a:pPr lvl="1">
              <a:buFont typeface="Courier New" panose="02070309020205020404" pitchFamily="49" charset="0"/>
              <a:buChar char="o"/>
            </a:pPr>
            <a:r>
              <a:rPr lang="en-US" sz="2600" dirty="0" smtClean="0"/>
              <a:t>Obligation</a:t>
            </a:r>
          </a:p>
          <a:p>
            <a:pPr lvl="1">
              <a:buFont typeface="Courier New" panose="02070309020205020404" pitchFamily="49" charset="0"/>
              <a:buChar char="o"/>
            </a:pPr>
            <a:r>
              <a:rPr lang="en-US" sz="2600" dirty="0" smtClean="0"/>
              <a:t>Debt to banks</a:t>
            </a:r>
          </a:p>
          <a:p>
            <a:pPr lvl="1">
              <a:buFont typeface="Courier New" panose="02070309020205020404" pitchFamily="49" charset="0"/>
              <a:buChar char="o"/>
            </a:pPr>
            <a:r>
              <a:rPr lang="en-US" sz="2600" dirty="0" smtClean="0"/>
              <a:t>Other non current financial liabilities</a:t>
            </a:r>
          </a:p>
          <a:p>
            <a:r>
              <a:rPr lang="en-US" sz="2600" dirty="0" smtClean="0"/>
              <a:t>Provision for risks and charges</a:t>
            </a:r>
          </a:p>
          <a:p>
            <a:r>
              <a:rPr lang="en-US" sz="2600" dirty="0" smtClean="0"/>
              <a:t>Funds related to personnel</a:t>
            </a:r>
          </a:p>
          <a:p>
            <a:pPr marL="0" indent="0">
              <a:buNone/>
            </a:pPr>
            <a:r>
              <a:rPr lang="en-US" sz="2600" b="1" dirty="0" smtClean="0"/>
              <a:t>CURREENT LIABILITIES</a:t>
            </a:r>
          </a:p>
          <a:p>
            <a:r>
              <a:rPr lang="en-US" sz="2600" dirty="0"/>
              <a:t>Non current financial </a:t>
            </a:r>
            <a:r>
              <a:rPr lang="en-US" sz="2600" dirty="0" smtClean="0"/>
              <a:t>liabilities:</a:t>
            </a:r>
          </a:p>
          <a:p>
            <a:pPr lvl="1">
              <a:buFont typeface="Courier New" panose="02070309020205020404" pitchFamily="49" charset="0"/>
              <a:buChar char="o"/>
            </a:pPr>
            <a:r>
              <a:rPr lang="en-US" sz="2600" dirty="0" smtClean="0"/>
              <a:t>Obligation</a:t>
            </a:r>
          </a:p>
          <a:p>
            <a:pPr lvl="1">
              <a:buFont typeface="Courier New" panose="02070309020205020404" pitchFamily="49" charset="0"/>
              <a:buChar char="o"/>
            </a:pPr>
            <a:r>
              <a:rPr lang="en-US" sz="2600" dirty="0" smtClean="0"/>
              <a:t>Debt </a:t>
            </a:r>
            <a:r>
              <a:rPr lang="en-US" sz="2600" dirty="0"/>
              <a:t>to </a:t>
            </a:r>
            <a:r>
              <a:rPr lang="en-US" sz="2600" dirty="0" smtClean="0"/>
              <a:t>banks</a:t>
            </a:r>
          </a:p>
          <a:p>
            <a:pPr lvl="1">
              <a:buFont typeface="Courier New" panose="02070309020205020404" pitchFamily="49" charset="0"/>
              <a:buChar char="o"/>
            </a:pPr>
            <a:r>
              <a:rPr lang="en-US" sz="2600" dirty="0" smtClean="0"/>
              <a:t>Other </a:t>
            </a:r>
            <a:r>
              <a:rPr lang="en-US" sz="2600" dirty="0"/>
              <a:t>non current financial </a:t>
            </a:r>
            <a:r>
              <a:rPr lang="en-US" sz="2600" dirty="0" smtClean="0"/>
              <a:t>liabilities</a:t>
            </a:r>
          </a:p>
          <a:p>
            <a:r>
              <a:rPr lang="en-US" sz="2600" dirty="0" smtClean="0"/>
              <a:t>Debt to suppliers</a:t>
            </a:r>
          </a:p>
          <a:p>
            <a:r>
              <a:rPr lang="en-US" sz="2600" dirty="0" smtClean="0"/>
              <a:t>Tax liability</a:t>
            </a:r>
          </a:p>
          <a:p>
            <a:r>
              <a:rPr lang="en-US" sz="2600" dirty="0" smtClean="0"/>
              <a:t>Other debts</a:t>
            </a:r>
          </a:p>
          <a:p>
            <a:pPr marL="0" indent="0">
              <a:buNone/>
            </a:pPr>
            <a:r>
              <a:rPr lang="en-US" sz="2600" b="1" dirty="0" smtClean="0"/>
              <a:t>DISCOINTINUING LIABILITIES</a:t>
            </a:r>
            <a:endParaRPr lang="en-US" sz="2600" b="1" dirty="0"/>
          </a:p>
          <a:p>
            <a:pPr marL="0" indent="0">
              <a:buNone/>
            </a:pPr>
            <a:endParaRPr lang="en-US" sz="2400" b="1" dirty="0" smtClean="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53</a:t>
            </a:fld>
            <a:endParaRPr lang="it-IT"/>
          </a:p>
        </p:txBody>
      </p:sp>
      <p:sp>
        <p:nvSpPr>
          <p:cNvPr id="6" name="Rettangolo arrotondato 5"/>
          <p:cNvSpPr/>
          <p:nvPr/>
        </p:nvSpPr>
        <p:spPr>
          <a:xfrm>
            <a:off x="586854" y="1446664"/>
            <a:ext cx="8023746" cy="1228298"/>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97169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smtClean="0">
                <a:solidFill>
                  <a:srgbClr val="FF0000"/>
                </a:solidFill>
              </a:rPr>
              <a:t>Shareholders</a:t>
            </a:r>
            <a:r>
              <a:rPr lang="it-IT" b="1" dirty="0" smtClean="0">
                <a:solidFill>
                  <a:srgbClr val="FF0000"/>
                </a:solidFill>
              </a:rPr>
              <a:t>’ </a:t>
            </a:r>
            <a:r>
              <a:rPr lang="it-IT" b="1" dirty="0" err="1" smtClean="0">
                <a:solidFill>
                  <a:srgbClr val="FF0000"/>
                </a:solidFill>
              </a:rPr>
              <a:t>Equity</a:t>
            </a:r>
            <a:r>
              <a:rPr lang="it-IT" b="1" dirty="0" smtClean="0">
                <a:solidFill>
                  <a:srgbClr val="FF0000"/>
                </a:solidFill>
              </a:rPr>
              <a:t> </a:t>
            </a:r>
            <a:endParaRPr lang="it-IT" b="1" dirty="0">
              <a:solidFill>
                <a:srgbClr val="FF0000"/>
              </a:solidFill>
            </a:endParaRPr>
          </a:p>
        </p:txBody>
      </p:sp>
      <p:sp>
        <p:nvSpPr>
          <p:cNvPr id="3" name="Segnaposto contenuto 2"/>
          <p:cNvSpPr>
            <a:spLocks noGrp="1"/>
          </p:cNvSpPr>
          <p:nvPr>
            <p:ph idx="1"/>
          </p:nvPr>
        </p:nvSpPr>
        <p:spPr>
          <a:xfrm>
            <a:off x="838200" y="1794680"/>
            <a:ext cx="10515600" cy="3828198"/>
          </a:xfrm>
        </p:spPr>
        <p:txBody>
          <a:bodyPr>
            <a:normAutofit/>
          </a:bodyPr>
          <a:lstStyle/>
          <a:p>
            <a:r>
              <a:rPr lang="en-US" dirty="0" smtClean="0"/>
              <a:t>Equity = Assets – liabilities</a:t>
            </a:r>
          </a:p>
          <a:p>
            <a:r>
              <a:rPr lang="en-US" dirty="0" smtClean="0"/>
              <a:t>It represents the amount of funds contributed by the owners (the shareholders) plus the retained earnings (or losses). </a:t>
            </a:r>
          </a:p>
          <a:p>
            <a:r>
              <a:rPr lang="en-US" dirty="0" smtClean="0"/>
              <a:t>It represents the rights of the shareholders over the company</a:t>
            </a:r>
          </a:p>
          <a:p>
            <a:r>
              <a:rPr lang="en-US" dirty="0" smtClean="0"/>
              <a:t>The item comprehends:</a:t>
            </a:r>
          </a:p>
          <a:p>
            <a:pPr lvl="1">
              <a:buFont typeface="Courier New" panose="02070309020205020404" pitchFamily="49" charset="0"/>
              <a:buChar char="o"/>
            </a:pPr>
            <a:r>
              <a:rPr lang="en-US" dirty="0" smtClean="0"/>
              <a:t>Issued share capital</a:t>
            </a:r>
          </a:p>
          <a:p>
            <a:pPr lvl="1">
              <a:buFont typeface="Courier New" panose="02070309020205020404" pitchFamily="49" charset="0"/>
              <a:buChar char="o"/>
            </a:pPr>
            <a:r>
              <a:rPr lang="en-US" dirty="0" smtClean="0"/>
              <a:t>Reserves</a:t>
            </a:r>
          </a:p>
          <a:p>
            <a:pPr lvl="1">
              <a:buFont typeface="Courier New" panose="02070309020205020404" pitchFamily="49" charset="0"/>
              <a:buChar char="o"/>
            </a:pPr>
            <a:r>
              <a:rPr lang="en-US" dirty="0" smtClean="0"/>
              <a:t>Net Income/Loss</a:t>
            </a:r>
          </a:p>
          <a:p>
            <a:endParaRPr lang="en-US" dirty="0" smtClean="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54</a:t>
            </a:fld>
            <a:endParaRPr lang="it-IT"/>
          </a:p>
        </p:txBody>
      </p:sp>
    </p:spTree>
    <p:extLst>
      <p:ext uri="{BB962C8B-B14F-4D97-AF65-F5344CB8AC3E}">
        <p14:creationId xmlns:p14="http://schemas.microsoft.com/office/powerpoint/2010/main" val="426144281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smtClean="0">
                <a:solidFill>
                  <a:srgbClr val="FF0000"/>
                </a:solidFill>
              </a:rPr>
              <a:t>Issued</a:t>
            </a:r>
            <a:r>
              <a:rPr lang="it-IT" b="1" dirty="0" smtClean="0">
                <a:solidFill>
                  <a:srgbClr val="FF0000"/>
                </a:solidFill>
              </a:rPr>
              <a:t> Share Capital </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r>
              <a:rPr lang="en-US" b="1" dirty="0"/>
              <a:t>Share </a:t>
            </a:r>
            <a:r>
              <a:rPr lang="en-US" b="1" dirty="0" smtClean="0"/>
              <a:t>capital </a:t>
            </a:r>
            <a:r>
              <a:rPr lang="en-US" dirty="0"/>
              <a:t>refers to the amount of funding a company raises through the sale of shares of stock to public investors. Share capital constitutes the main source of equity financing and can be generated through the sale of common or preferred shares</a:t>
            </a:r>
            <a:r>
              <a:rPr lang="en-US" dirty="0" smtClean="0"/>
              <a:t>.</a:t>
            </a:r>
          </a:p>
          <a:p>
            <a:r>
              <a:rPr lang="en-US" b="1" dirty="0" smtClean="0"/>
              <a:t>Issued share </a:t>
            </a:r>
            <a:r>
              <a:rPr lang="en-US" b="1" dirty="0"/>
              <a:t>capital </a:t>
            </a:r>
            <a:r>
              <a:rPr lang="en-US" dirty="0"/>
              <a:t>refers </a:t>
            </a:r>
            <a:r>
              <a:rPr lang="en-US" dirty="0" smtClean="0"/>
              <a:t>to </a:t>
            </a:r>
            <a:r>
              <a:rPr lang="en-US" dirty="0"/>
              <a:t>the monetary value of the shares of stock a company actually offers for sale to investors. The number of issued shares generally corresponds to the amount of subscribed share capital, though neither amount can exceed the authorized amount.</a:t>
            </a:r>
          </a:p>
          <a:p>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55</a:t>
            </a:fld>
            <a:endParaRPr lang="it-IT"/>
          </a:p>
        </p:txBody>
      </p:sp>
    </p:spTree>
    <p:extLst>
      <p:ext uri="{BB962C8B-B14F-4D97-AF65-F5344CB8AC3E}">
        <p14:creationId xmlns:p14="http://schemas.microsoft.com/office/powerpoint/2010/main" val="265407539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smtClean="0">
                <a:solidFill>
                  <a:srgbClr val="FF0000"/>
                </a:solidFill>
              </a:rPr>
              <a:t>Issued</a:t>
            </a:r>
            <a:r>
              <a:rPr lang="it-IT" b="1" dirty="0" smtClean="0">
                <a:solidFill>
                  <a:srgbClr val="FF0000"/>
                </a:solidFill>
              </a:rPr>
              <a:t> Share Capital: capital </a:t>
            </a:r>
            <a:r>
              <a:rPr lang="it-IT" b="1" dirty="0" err="1" smtClean="0">
                <a:solidFill>
                  <a:srgbClr val="FF0000"/>
                </a:solidFill>
              </a:rPr>
              <a:t>increase</a:t>
            </a:r>
            <a:r>
              <a:rPr lang="it-IT" b="1" dirty="0" smtClean="0">
                <a:solidFill>
                  <a:srgbClr val="FF0000"/>
                </a:solidFill>
              </a:rPr>
              <a:t> </a:t>
            </a:r>
            <a:endParaRPr lang="it-IT" b="1" dirty="0">
              <a:solidFill>
                <a:srgbClr val="FF0000"/>
              </a:solidFill>
            </a:endParaRPr>
          </a:p>
        </p:txBody>
      </p:sp>
      <p:sp>
        <p:nvSpPr>
          <p:cNvPr id="3" name="Segnaposto contenuto 2"/>
          <p:cNvSpPr>
            <a:spLocks noGrp="1"/>
          </p:cNvSpPr>
          <p:nvPr>
            <p:ph idx="1"/>
          </p:nvPr>
        </p:nvSpPr>
        <p:spPr>
          <a:xfrm>
            <a:off x="838200" y="1794680"/>
            <a:ext cx="10515600" cy="1549021"/>
          </a:xfrm>
        </p:spPr>
        <p:txBody>
          <a:bodyPr>
            <a:normAutofit fontScale="92500"/>
          </a:bodyPr>
          <a:lstStyle/>
          <a:p>
            <a:r>
              <a:rPr lang="en-US" dirty="0" smtClean="0"/>
              <a:t>When new shares are issued, the capital increase (liabilities) is equal to:</a:t>
            </a:r>
          </a:p>
          <a:p>
            <a:pPr marL="0" indent="0" algn="ctr">
              <a:buNone/>
            </a:pPr>
            <a:endParaRPr lang="en-US" dirty="0" smtClean="0"/>
          </a:p>
          <a:p>
            <a:pPr marL="0" indent="0" algn="ctr">
              <a:buNone/>
            </a:pPr>
            <a:r>
              <a:rPr lang="en-US" dirty="0" smtClean="0"/>
              <a:t>Capital increase = n. of new shares * nominal value of new shares</a:t>
            </a:r>
          </a:p>
          <a:p>
            <a:pPr marL="0" indent="0" algn="ctr">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56</a:t>
            </a:fld>
            <a:endParaRPr lang="it-IT"/>
          </a:p>
        </p:txBody>
      </p:sp>
      <p:sp>
        <p:nvSpPr>
          <p:cNvPr id="6" name="Segnaposto contenuto 2"/>
          <p:cNvSpPr txBox="1">
            <a:spLocks/>
          </p:cNvSpPr>
          <p:nvPr/>
        </p:nvSpPr>
        <p:spPr>
          <a:xfrm>
            <a:off x="771094" y="3858110"/>
            <a:ext cx="10515600" cy="154902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When new shares are issued, we also have a financial flow (cash in) – assets side of the BS</a:t>
            </a:r>
          </a:p>
          <a:p>
            <a:pPr marL="0" indent="0" algn="ctr">
              <a:buFont typeface="Arial" panose="020B0604020202020204" pitchFamily="34" charset="0"/>
              <a:buNone/>
            </a:pPr>
            <a:endParaRPr lang="en-US" dirty="0" smtClean="0"/>
          </a:p>
          <a:p>
            <a:pPr marL="0" indent="0" algn="ctr">
              <a:buFont typeface="Arial" panose="020B0604020202020204" pitchFamily="34" charset="0"/>
              <a:buNone/>
            </a:pPr>
            <a:r>
              <a:rPr lang="en-US" dirty="0" smtClean="0"/>
              <a:t>Cash in = n. of new shares * market value of the new shares</a:t>
            </a:r>
          </a:p>
          <a:p>
            <a:pPr marL="0" indent="0" algn="ctr">
              <a:buFont typeface="Arial" panose="020B0604020202020204" pitchFamily="34" charset="0"/>
              <a:buNone/>
            </a:pPr>
            <a:endParaRPr lang="en-US" dirty="0"/>
          </a:p>
        </p:txBody>
      </p:sp>
    </p:spTree>
    <p:extLst>
      <p:ext uri="{BB962C8B-B14F-4D97-AF65-F5344CB8AC3E}">
        <p14:creationId xmlns:p14="http://schemas.microsoft.com/office/powerpoint/2010/main" val="31236181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a:solidFill>
                  <a:srgbClr val="FF0000"/>
                </a:solidFill>
              </a:rPr>
              <a:t>C</a:t>
            </a:r>
            <a:r>
              <a:rPr lang="it-IT" b="1" dirty="0" smtClean="0">
                <a:solidFill>
                  <a:srgbClr val="FF0000"/>
                </a:solidFill>
              </a:rPr>
              <a:t>apital </a:t>
            </a:r>
            <a:r>
              <a:rPr lang="it-IT" b="1" dirty="0" err="1" smtClean="0">
                <a:solidFill>
                  <a:srgbClr val="FF0000"/>
                </a:solidFill>
              </a:rPr>
              <a:t>increase</a:t>
            </a:r>
            <a:r>
              <a:rPr lang="it-IT" b="1" dirty="0" smtClean="0">
                <a:solidFill>
                  <a:srgbClr val="FF0000"/>
                </a:solidFill>
              </a:rPr>
              <a:t>: </a:t>
            </a:r>
            <a:r>
              <a:rPr lang="it-IT" b="1" dirty="0" err="1" smtClean="0">
                <a:solidFill>
                  <a:srgbClr val="FF0000"/>
                </a:solidFill>
              </a:rPr>
              <a:t>three</a:t>
            </a:r>
            <a:r>
              <a:rPr lang="it-IT" b="1" dirty="0" smtClean="0">
                <a:solidFill>
                  <a:srgbClr val="FF0000"/>
                </a:solidFill>
              </a:rPr>
              <a:t>  </a:t>
            </a:r>
            <a:r>
              <a:rPr lang="it-IT" b="1" dirty="0" err="1" smtClean="0">
                <a:solidFill>
                  <a:srgbClr val="FF0000"/>
                </a:solidFill>
              </a:rPr>
              <a:t>cases</a:t>
            </a:r>
            <a:endParaRPr lang="it-IT" b="1" dirty="0">
              <a:solidFill>
                <a:srgbClr val="FF0000"/>
              </a:solidFill>
            </a:endParaRPr>
          </a:p>
        </p:txBody>
      </p:sp>
      <p:sp>
        <p:nvSpPr>
          <p:cNvPr id="3" name="Segnaposto contenuto 2"/>
          <p:cNvSpPr>
            <a:spLocks noGrp="1"/>
          </p:cNvSpPr>
          <p:nvPr>
            <p:ph idx="1"/>
          </p:nvPr>
        </p:nvSpPr>
        <p:spPr>
          <a:xfrm>
            <a:off x="751760" y="1397935"/>
            <a:ext cx="10515600" cy="1549021"/>
          </a:xfrm>
        </p:spPr>
        <p:txBody>
          <a:bodyPr>
            <a:normAutofit/>
          </a:bodyPr>
          <a:lstStyle/>
          <a:p>
            <a:pPr marL="514350" indent="-514350">
              <a:buAutoNum type="arabicParenR"/>
            </a:pPr>
            <a:r>
              <a:rPr lang="en-US" sz="2400" b="1" dirty="0" smtClean="0"/>
              <a:t>MARKET PRICE = NOMINAL VALUE</a:t>
            </a:r>
          </a:p>
          <a:p>
            <a:pPr marL="0" indent="0">
              <a:buNone/>
            </a:pPr>
            <a:r>
              <a:rPr lang="en-US" sz="2400" dirty="0" smtClean="0"/>
              <a:t>Value of the capital increase = n. of new shares*nominal value</a:t>
            </a:r>
          </a:p>
          <a:p>
            <a:pPr marL="0" indent="0">
              <a:buNone/>
            </a:pPr>
            <a:r>
              <a:rPr lang="en-US" sz="2400" dirty="0" smtClean="0"/>
              <a:t>Cash in= n. of new shares*market price</a:t>
            </a:r>
            <a:endParaRPr lang="en-US" sz="2400"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57</a:t>
            </a:fld>
            <a:endParaRPr lang="it-IT"/>
          </a:p>
        </p:txBody>
      </p:sp>
      <p:sp>
        <p:nvSpPr>
          <p:cNvPr id="7" name="Segnaposto contenuto 2"/>
          <p:cNvSpPr txBox="1">
            <a:spLocks/>
          </p:cNvSpPr>
          <p:nvPr/>
        </p:nvSpPr>
        <p:spPr>
          <a:xfrm>
            <a:off x="751760" y="2932348"/>
            <a:ext cx="10515600" cy="175731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smtClean="0"/>
              <a:t>2)    MARKET PRICE is DIFFERENT from the NOMINAL VALUE</a:t>
            </a:r>
          </a:p>
          <a:p>
            <a:pPr marL="0" indent="0">
              <a:buFont typeface="Arial" panose="020B0604020202020204" pitchFamily="34" charset="0"/>
              <a:buNone/>
            </a:pPr>
            <a:r>
              <a:rPr lang="en-US" sz="2400" dirty="0" smtClean="0"/>
              <a:t>Value of the capital increase = n. of new shares*nominal value</a:t>
            </a:r>
          </a:p>
          <a:p>
            <a:pPr marL="0" indent="0">
              <a:buFont typeface="Arial" panose="020B0604020202020204" pitchFamily="34" charset="0"/>
              <a:buNone/>
            </a:pPr>
            <a:r>
              <a:rPr lang="en-US" sz="2400" dirty="0" smtClean="0"/>
              <a:t>Cash in= n. of new shares*market price</a:t>
            </a:r>
          </a:p>
          <a:p>
            <a:pPr marL="0" indent="0">
              <a:buFont typeface="Arial" panose="020B0604020202020204" pitchFamily="34" charset="0"/>
              <a:buNone/>
            </a:pPr>
            <a:r>
              <a:rPr lang="en-US" sz="2400" dirty="0" smtClean="0"/>
              <a:t>Share premium account = n. of new shares* (MP – NV)</a:t>
            </a:r>
          </a:p>
          <a:p>
            <a:pPr marL="0" indent="0">
              <a:buFont typeface="Arial" panose="020B0604020202020204" pitchFamily="34" charset="0"/>
              <a:buNone/>
            </a:pPr>
            <a:endParaRPr lang="en-US" sz="2400" dirty="0"/>
          </a:p>
        </p:txBody>
      </p:sp>
      <p:sp>
        <p:nvSpPr>
          <p:cNvPr id="8" name="Segnaposto contenuto 2"/>
          <p:cNvSpPr txBox="1">
            <a:spLocks/>
          </p:cNvSpPr>
          <p:nvPr/>
        </p:nvSpPr>
        <p:spPr>
          <a:xfrm>
            <a:off x="838200" y="4781595"/>
            <a:ext cx="10515600" cy="175731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t>3</a:t>
            </a:r>
            <a:r>
              <a:rPr lang="en-US" sz="2400" b="1" dirty="0" smtClean="0"/>
              <a:t>)    CAPITAL INCREASE WITHOUT NEW SHARES</a:t>
            </a:r>
          </a:p>
          <a:p>
            <a:pPr marL="0" indent="0">
              <a:buFont typeface="Arial" panose="020B0604020202020204" pitchFamily="34" charset="0"/>
              <a:buNone/>
            </a:pPr>
            <a:r>
              <a:rPr lang="en-US" sz="2400" dirty="0" smtClean="0"/>
              <a:t>Value of the capital increase = n. of new shares*nominal value</a:t>
            </a:r>
          </a:p>
          <a:p>
            <a:pPr marL="0" indent="0">
              <a:buFont typeface="Arial" panose="020B0604020202020204" pitchFamily="34" charset="0"/>
              <a:buNone/>
            </a:pPr>
            <a:r>
              <a:rPr lang="en-US" sz="2400" dirty="0" smtClean="0"/>
              <a:t>Cash in= 0</a:t>
            </a:r>
          </a:p>
          <a:p>
            <a:pPr marL="0" indent="0">
              <a:buFont typeface="Arial" panose="020B0604020202020204" pitchFamily="34" charset="0"/>
              <a:buNone/>
            </a:pPr>
            <a:r>
              <a:rPr lang="en-US" sz="2400" dirty="0" smtClean="0"/>
              <a:t>Share premium account = n. of new shares* nominal value</a:t>
            </a:r>
          </a:p>
          <a:p>
            <a:pPr marL="0" indent="0">
              <a:buFont typeface="Arial" panose="020B0604020202020204" pitchFamily="34" charset="0"/>
              <a:buNone/>
            </a:pPr>
            <a:endParaRPr lang="en-US" sz="2400" dirty="0"/>
          </a:p>
        </p:txBody>
      </p:sp>
    </p:spTree>
    <p:extLst>
      <p:ext uri="{BB962C8B-B14F-4D97-AF65-F5344CB8AC3E}">
        <p14:creationId xmlns:p14="http://schemas.microsoft.com/office/powerpoint/2010/main" val="248088870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smtClean="0">
                <a:solidFill>
                  <a:srgbClr val="FF0000"/>
                </a:solidFill>
              </a:rPr>
              <a:t>Reserves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r>
              <a:rPr lang="en-US" dirty="0" smtClean="0"/>
              <a:t>Reserves represent other type of rights of the shareholders, that derives from the ordinary activities of the company</a:t>
            </a:r>
          </a:p>
          <a:p>
            <a:r>
              <a:rPr lang="en-US" dirty="0" smtClean="0"/>
              <a:t>In general, we can distinguish between:</a:t>
            </a:r>
          </a:p>
          <a:p>
            <a:pPr lvl="1">
              <a:buFont typeface="Courier New" panose="02070309020205020404" pitchFamily="49" charset="0"/>
              <a:buChar char="o"/>
            </a:pPr>
            <a:r>
              <a:rPr lang="en-US" dirty="0" smtClean="0"/>
              <a:t>Share premium account </a:t>
            </a:r>
          </a:p>
          <a:p>
            <a:pPr lvl="1">
              <a:buFont typeface="Courier New" panose="02070309020205020404" pitchFamily="49" charset="0"/>
              <a:buChar char="o"/>
            </a:pPr>
            <a:r>
              <a:rPr lang="en-US" dirty="0" smtClean="0"/>
              <a:t>Retained earnings</a:t>
            </a:r>
          </a:p>
          <a:p>
            <a:pPr lvl="1">
              <a:buFont typeface="Courier New" panose="02070309020205020404" pitchFamily="49" charset="0"/>
              <a:buChar char="o"/>
            </a:pPr>
            <a:r>
              <a:rPr lang="en-US" dirty="0" smtClean="0"/>
              <a:t>Revaluation reserves</a:t>
            </a:r>
          </a:p>
          <a:p>
            <a:pPr lvl="1">
              <a:buFont typeface="Courier New" panose="02070309020205020404" pitchFamily="49" charset="0"/>
              <a:buChar char="o"/>
            </a:pPr>
            <a:r>
              <a:rPr lang="en-US" dirty="0" smtClean="0"/>
              <a:t>Other reserves</a:t>
            </a:r>
          </a:p>
          <a:p>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58</a:t>
            </a:fld>
            <a:endParaRPr lang="it-IT"/>
          </a:p>
        </p:txBody>
      </p:sp>
    </p:spTree>
    <p:extLst>
      <p:ext uri="{BB962C8B-B14F-4D97-AF65-F5344CB8AC3E}">
        <p14:creationId xmlns:p14="http://schemas.microsoft.com/office/powerpoint/2010/main" val="131471715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smtClean="0">
                <a:solidFill>
                  <a:srgbClr val="FF0000"/>
                </a:solidFill>
              </a:rPr>
              <a:t>Share premium account</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r>
              <a:rPr lang="en-US" dirty="0" smtClean="0"/>
              <a:t>The reserve increases when new shares are issued by the company and their market price is higher that their nominal value</a:t>
            </a:r>
          </a:p>
          <a:p>
            <a:r>
              <a:rPr lang="en-US" dirty="0" smtClean="0"/>
              <a:t>In this case the difference (MP and NV) that originate a cash flow in are balanced through the modification the share premium account item</a:t>
            </a: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59</a:t>
            </a:fld>
            <a:endParaRPr lang="it-IT"/>
          </a:p>
        </p:txBody>
      </p:sp>
    </p:spTree>
    <p:extLst>
      <p:ext uri="{BB962C8B-B14F-4D97-AF65-F5344CB8AC3E}">
        <p14:creationId xmlns:p14="http://schemas.microsoft.com/office/powerpoint/2010/main" val="1056620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a:t>
            </a:fld>
            <a:endParaRPr lang="it-IT"/>
          </a:p>
        </p:txBody>
      </p:sp>
      <p:sp>
        <p:nvSpPr>
          <p:cNvPr id="22" name="Segnaposto contenuto 2"/>
          <p:cNvSpPr>
            <a:spLocks noGrp="1"/>
          </p:cNvSpPr>
          <p:nvPr>
            <p:ph idx="1"/>
          </p:nvPr>
        </p:nvSpPr>
        <p:spPr>
          <a:xfrm>
            <a:off x="832512" y="1650227"/>
            <a:ext cx="10699845" cy="519768"/>
          </a:xfrm>
        </p:spPr>
        <p:txBody>
          <a:bodyPr>
            <a:normAutofit/>
          </a:bodyPr>
          <a:lstStyle/>
          <a:p>
            <a:pPr marL="457200" lvl="1" indent="0" algn="ctr">
              <a:buNone/>
            </a:pPr>
            <a:r>
              <a:rPr lang="en-US" b="1" dirty="0" smtClean="0"/>
              <a:t>ASSETS = SHAREHOLDERS’ EQUITY + LIABILITIES</a:t>
            </a:r>
          </a:p>
          <a:p>
            <a:pPr marL="457200" lvl="1" indent="0" algn="ctr">
              <a:buNone/>
            </a:pPr>
            <a:endParaRPr lang="en-US" b="1" dirty="0"/>
          </a:p>
          <a:p>
            <a:pPr marL="457200" lvl="1" indent="0" algn="ctr">
              <a:buNone/>
            </a:pPr>
            <a:endParaRPr lang="en-US" b="1" dirty="0" smtClean="0"/>
          </a:p>
          <a:p>
            <a:pPr marL="0" indent="0">
              <a:buNone/>
            </a:pPr>
            <a:endParaRPr lang="en-US" dirty="0" smtClean="0"/>
          </a:p>
          <a:p>
            <a:pPr marL="0" indent="0">
              <a:buNone/>
            </a:pPr>
            <a:endParaRPr lang="en-US" dirty="0" smtClean="0"/>
          </a:p>
          <a:p>
            <a:endParaRPr lang="en-US" dirty="0"/>
          </a:p>
          <a:p>
            <a:endParaRPr lang="en-US" dirty="0" smtClean="0"/>
          </a:p>
          <a:p>
            <a:endParaRPr lang="en-US" dirty="0"/>
          </a:p>
          <a:p>
            <a:pPr marL="0" indent="0" algn="ctr">
              <a:buNone/>
            </a:pPr>
            <a:endParaRPr lang="en-US" sz="3600" b="1" dirty="0" smtClean="0">
              <a:solidFill>
                <a:srgbClr val="FF0000"/>
              </a:solidFill>
            </a:endParaRPr>
          </a:p>
          <a:p>
            <a:endParaRPr lang="en-US" dirty="0"/>
          </a:p>
          <a:p>
            <a:endParaRPr lang="en-US" dirty="0" smtClean="0"/>
          </a:p>
          <a:p>
            <a:endParaRPr lang="en-US" dirty="0"/>
          </a:p>
          <a:p>
            <a:endParaRPr lang="en-US" dirty="0" smtClean="0"/>
          </a:p>
          <a:p>
            <a:endParaRPr lang="en-US" dirty="0"/>
          </a:p>
          <a:p>
            <a:endParaRPr lang="en-US" dirty="0" smtClean="0"/>
          </a:p>
        </p:txBody>
      </p:sp>
      <p:sp>
        <p:nvSpPr>
          <p:cNvPr id="7" name="Titolo 1"/>
          <p:cNvSpPr>
            <a:spLocks noGrp="1"/>
          </p:cNvSpPr>
          <p:nvPr>
            <p:ph type="title"/>
          </p:nvPr>
        </p:nvSpPr>
        <p:spPr>
          <a:xfrm>
            <a:off x="685231" y="324663"/>
            <a:ext cx="10515600" cy="1325563"/>
          </a:xfrm>
        </p:spPr>
        <p:txBody>
          <a:bodyPr/>
          <a:lstStyle/>
          <a:p>
            <a:r>
              <a:rPr lang="it-IT" b="1" dirty="0" smtClean="0">
                <a:solidFill>
                  <a:srgbClr val="FF0000"/>
                </a:solidFill>
              </a:rPr>
              <a:t>The Balance </a:t>
            </a:r>
            <a:r>
              <a:rPr lang="it-IT" b="1" dirty="0" err="1" smtClean="0">
                <a:solidFill>
                  <a:srgbClr val="FF0000"/>
                </a:solidFill>
              </a:rPr>
              <a:t>Sheet</a:t>
            </a:r>
            <a:r>
              <a:rPr lang="it-IT" b="1" dirty="0" smtClean="0">
                <a:solidFill>
                  <a:srgbClr val="FF0000"/>
                </a:solidFill>
              </a:rPr>
              <a:t> (3/5)</a:t>
            </a:r>
            <a:endParaRPr lang="it-IT" b="1" dirty="0">
              <a:solidFill>
                <a:srgbClr val="FF0000"/>
              </a:solidFill>
            </a:endParaRPr>
          </a:p>
        </p:txBody>
      </p:sp>
      <p:sp>
        <p:nvSpPr>
          <p:cNvPr id="6" name="Segnaposto contenuto 2"/>
          <p:cNvSpPr txBox="1">
            <a:spLocks/>
          </p:cNvSpPr>
          <p:nvPr/>
        </p:nvSpPr>
        <p:spPr>
          <a:xfrm>
            <a:off x="832511" y="2853680"/>
            <a:ext cx="10699845" cy="5197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Font typeface="Arial" panose="020B0604020202020204" pitchFamily="34" charset="0"/>
              <a:buNone/>
            </a:pPr>
            <a:r>
              <a:rPr lang="en-US" b="1" dirty="0" smtClean="0"/>
              <a:t>SHAREHOLDERS’ EQUITY = ASSETS - LIABILITIES</a:t>
            </a:r>
          </a:p>
          <a:p>
            <a:pPr marL="457200" lvl="1" indent="0" algn="ctr">
              <a:buFont typeface="Arial" panose="020B0604020202020204" pitchFamily="34" charset="0"/>
              <a:buNone/>
            </a:pPr>
            <a:endParaRPr lang="en-US" b="1" dirty="0" smtClean="0"/>
          </a:p>
          <a:p>
            <a:pPr marL="457200" lvl="1" indent="0" algn="ctr">
              <a:buFont typeface="Arial" panose="020B0604020202020204" pitchFamily="34" charset="0"/>
              <a:buNone/>
            </a:pPr>
            <a:endParaRPr lang="en-US" b="1" dirty="0" smtClean="0"/>
          </a:p>
          <a:p>
            <a:pPr marL="0" indent="0">
              <a:buFont typeface="Arial" panose="020B0604020202020204" pitchFamily="34" charset="0"/>
              <a:buNone/>
            </a:pPr>
            <a:endParaRPr lang="en-US" dirty="0" smtClean="0"/>
          </a:p>
          <a:p>
            <a:endParaRPr lang="en-US" dirty="0" smtClean="0"/>
          </a:p>
          <a:p>
            <a:endParaRPr lang="en-US" dirty="0" smtClean="0"/>
          </a:p>
          <a:p>
            <a:endParaRPr lang="en-US" dirty="0" smtClean="0"/>
          </a:p>
          <a:p>
            <a:endParaRPr lang="en-US" dirty="0" smtClean="0"/>
          </a:p>
          <a:p>
            <a:endParaRPr lang="en-US" dirty="0" smtClean="0"/>
          </a:p>
          <a:p>
            <a:pPr marL="0" indent="0" algn="ctr">
              <a:buFont typeface="Arial" panose="020B0604020202020204" pitchFamily="34" charset="0"/>
              <a:buNone/>
            </a:pPr>
            <a:endParaRPr lang="en-US" sz="3600" b="1" dirty="0" smtClean="0">
              <a:solidFill>
                <a:srgbClr val="FF0000"/>
              </a:solidFill>
            </a:endParaRPr>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2" name="Freccia in giù 1"/>
          <p:cNvSpPr/>
          <p:nvPr/>
        </p:nvSpPr>
        <p:spPr>
          <a:xfrm>
            <a:off x="5943031" y="2169995"/>
            <a:ext cx="457769" cy="3699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aposto contenuto 2"/>
          <p:cNvSpPr txBox="1">
            <a:spLocks/>
          </p:cNvSpPr>
          <p:nvPr/>
        </p:nvSpPr>
        <p:spPr>
          <a:xfrm>
            <a:off x="500986" y="3797249"/>
            <a:ext cx="10699845" cy="5197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Font typeface="Arial" panose="020B0604020202020204" pitchFamily="34" charset="0"/>
              <a:buNone/>
            </a:pPr>
            <a:r>
              <a:rPr lang="en-US" b="1" dirty="0" smtClean="0"/>
              <a:t>E</a:t>
            </a:r>
            <a:r>
              <a:rPr lang="en-US" sz="1800" b="1" dirty="0" smtClean="0"/>
              <a:t>1</a:t>
            </a:r>
            <a:r>
              <a:rPr lang="en-US" b="1" dirty="0" smtClean="0"/>
              <a:t> = A</a:t>
            </a:r>
            <a:r>
              <a:rPr lang="en-US" sz="1600" b="1" dirty="0" smtClean="0"/>
              <a:t>1 </a:t>
            </a:r>
            <a:r>
              <a:rPr lang="en-US" b="1" dirty="0" smtClean="0"/>
              <a:t>– L</a:t>
            </a:r>
            <a:r>
              <a:rPr lang="en-US" sz="1600" b="1" dirty="0" smtClean="0"/>
              <a:t>1</a:t>
            </a:r>
          </a:p>
          <a:p>
            <a:pPr marL="457200" lvl="1" indent="0" algn="ctr">
              <a:buFont typeface="Arial" panose="020B0604020202020204" pitchFamily="34" charset="0"/>
              <a:buNone/>
            </a:pPr>
            <a:endParaRPr lang="en-US" b="1" dirty="0" smtClean="0"/>
          </a:p>
          <a:p>
            <a:pPr marL="457200" lvl="1" indent="0" algn="ctr">
              <a:buFont typeface="Arial" panose="020B0604020202020204" pitchFamily="34" charset="0"/>
              <a:buNone/>
            </a:pPr>
            <a:endParaRPr lang="en-US" b="1" dirty="0" smtClean="0"/>
          </a:p>
          <a:p>
            <a:pPr marL="0" indent="0">
              <a:buFont typeface="Arial" panose="020B0604020202020204" pitchFamily="34" charset="0"/>
              <a:buNone/>
            </a:pPr>
            <a:endParaRPr lang="en-US" dirty="0" smtClean="0"/>
          </a:p>
          <a:p>
            <a:endParaRPr lang="en-US" dirty="0" smtClean="0"/>
          </a:p>
          <a:p>
            <a:endParaRPr lang="en-US" dirty="0" smtClean="0"/>
          </a:p>
          <a:p>
            <a:endParaRPr lang="en-US" dirty="0" smtClean="0"/>
          </a:p>
          <a:p>
            <a:endParaRPr lang="en-US" dirty="0" smtClean="0"/>
          </a:p>
          <a:p>
            <a:endParaRPr lang="en-US" dirty="0" smtClean="0"/>
          </a:p>
          <a:p>
            <a:pPr marL="0" indent="0" algn="ctr">
              <a:buFont typeface="Arial" panose="020B0604020202020204" pitchFamily="34" charset="0"/>
              <a:buNone/>
            </a:pPr>
            <a:endParaRPr lang="en-US" sz="3600" b="1" dirty="0" smtClean="0">
              <a:solidFill>
                <a:srgbClr val="FF0000"/>
              </a:solidFill>
            </a:endParaRPr>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9" name="Freccia in giù 8"/>
          <p:cNvSpPr/>
          <p:nvPr/>
        </p:nvSpPr>
        <p:spPr>
          <a:xfrm>
            <a:off x="5850908" y="3373448"/>
            <a:ext cx="457769" cy="3699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aposto contenuto 2"/>
          <p:cNvSpPr txBox="1">
            <a:spLocks/>
          </p:cNvSpPr>
          <p:nvPr/>
        </p:nvSpPr>
        <p:spPr>
          <a:xfrm>
            <a:off x="105201" y="3996211"/>
            <a:ext cx="2556114" cy="116138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Font typeface="Arial" panose="020B0604020202020204" pitchFamily="34" charset="0"/>
              <a:buNone/>
            </a:pPr>
            <a:r>
              <a:rPr lang="en-US" b="1" dirty="0" smtClean="0"/>
              <a:t>R</a:t>
            </a:r>
            <a:r>
              <a:rPr lang="en-US" sz="1800" b="1" dirty="0"/>
              <a:t>2</a:t>
            </a:r>
            <a:r>
              <a:rPr lang="en-US" b="1" dirty="0" smtClean="0"/>
              <a:t> = Revenues</a:t>
            </a:r>
          </a:p>
          <a:p>
            <a:pPr marL="457200" lvl="1" indent="0" algn="ctr">
              <a:buFont typeface="Arial" panose="020B0604020202020204" pitchFamily="34" charset="0"/>
              <a:buNone/>
            </a:pPr>
            <a:r>
              <a:rPr lang="en-US" b="1" dirty="0" smtClean="0"/>
              <a:t>C</a:t>
            </a:r>
            <a:r>
              <a:rPr lang="en-US" sz="1600" b="1" dirty="0" smtClean="0"/>
              <a:t>2</a:t>
            </a:r>
            <a:r>
              <a:rPr lang="en-US" b="1" dirty="0" smtClean="0"/>
              <a:t> = Costs</a:t>
            </a:r>
          </a:p>
          <a:p>
            <a:pPr marL="457200" lvl="1" indent="0" algn="ctr">
              <a:buFont typeface="Arial" panose="020B0604020202020204" pitchFamily="34" charset="0"/>
              <a:buNone/>
            </a:pPr>
            <a:r>
              <a:rPr lang="en-US" b="1" dirty="0" smtClean="0"/>
              <a:t>E</a:t>
            </a:r>
            <a:r>
              <a:rPr lang="en-US" sz="1600" b="1" dirty="0" smtClean="0"/>
              <a:t>2 </a:t>
            </a:r>
            <a:r>
              <a:rPr lang="en-US" b="1" dirty="0" smtClean="0"/>
              <a:t>= Equity</a:t>
            </a:r>
          </a:p>
          <a:p>
            <a:pPr marL="457200" lvl="1" indent="0" algn="ctr">
              <a:buFont typeface="Arial" panose="020B0604020202020204" pitchFamily="34" charset="0"/>
              <a:buNone/>
            </a:pPr>
            <a:endParaRPr lang="en-US" b="1" dirty="0" smtClean="0"/>
          </a:p>
          <a:p>
            <a:pPr marL="457200" lvl="1" indent="0" algn="ctr">
              <a:buFont typeface="Arial" panose="020B0604020202020204" pitchFamily="34" charset="0"/>
              <a:buNone/>
            </a:pPr>
            <a:endParaRPr lang="en-US" b="1" dirty="0" smtClean="0"/>
          </a:p>
          <a:p>
            <a:pPr marL="0" indent="0">
              <a:buFont typeface="Arial" panose="020B0604020202020204" pitchFamily="34" charset="0"/>
              <a:buNone/>
            </a:pPr>
            <a:endParaRPr lang="en-US" dirty="0" smtClean="0"/>
          </a:p>
          <a:p>
            <a:endParaRPr lang="en-US" dirty="0" smtClean="0"/>
          </a:p>
          <a:p>
            <a:endParaRPr lang="en-US" dirty="0" smtClean="0"/>
          </a:p>
          <a:p>
            <a:endParaRPr lang="en-US" dirty="0" smtClean="0"/>
          </a:p>
          <a:p>
            <a:endParaRPr lang="en-US" dirty="0" smtClean="0"/>
          </a:p>
          <a:p>
            <a:endParaRPr lang="en-US" dirty="0" smtClean="0"/>
          </a:p>
          <a:p>
            <a:pPr marL="0" indent="0" algn="ctr">
              <a:buFont typeface="Arial" panose="020B0604020202020204" pitchFamily="34" charset="0"/>
              <a:buNone/>
            </a:pPr>
            <a:endParaRPr lang="en-US" sz="3600" b="1" dirty="0" smtClean="0">
              <a:solidFill>
                <a:srgbClr val="FF0000"/>
              </a:solidFill>
            </a:endParaRPr>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11" name="Freccia in giù 10"/>
          <p:cNvSpPr/>
          <p:nvPr/>
        </p:nvSpPr>
        <p:spPr>
          <a:xfrm>
            <a:off x="5881615" y="4335667"/>
            <a:ext cx="457769" cy="3699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egnaposto contenuto 2"/>
          <p:cNvSpPr txBox="1">
            <a:spLocks/>
          </p:cNvSpPr>
          <p:nvPr/>
        </p:nvSpPr>
        <p:spPr>
          <a:xfrm>
            <a:off x="685231" y="4850890"/>
            <a:ext cx="10699845" cy="5197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Font typeface="Arial" panose="020B0604020202020204" pitchFamily="34" charset="0"/>
              <a:buNone/>
            </a:pPr>
            <a:r>
              <a:rPr lang="en-US" b="1" dirty="0" smtClean="0"/>
              <a:t>E</a:t>
            </a:r>
            <a:r>
              <a:rPr lang="en-US" sz="1600" b="1" dirty="0" smtClean="0"/>
              <a:t>2</a:t>
            </a:r>
            <a:r>
              <a:rPr lang="en-US" b="1" dirty="0" smtClean="0"/>
              <a:t> = R</a:t>
            </a:r>
            <a:r>
              <a:rPr lang="en-US" sz="1600" b="1" dirty="0" smtClean="0"/>
              <a:t>2</a:t>
            </a:r>
            <a:r>
              <a:rPr lang="en-US" b="1" dirty="0" smtClean="0"/>
              <a:t> – C</a:t>
            </a:r>
            <a:r>
              <a:rPr lang="en-US" sz="1600" b="1" dirty="0" smtClean="0"/>
              <a:t>2</a:t>
            </a:r>
          </a:p>
          <a:p>
            <a:pPr marL="457200" lvl="1" indent="0" algn="ctr">
              <a:buFont typeface="Arial" panose="020B0604020202020204" pitchFamily="34" charset="0"/>
              <a:buNone/>
            </a:pPr>
            <a:endParaRPr lang="en-US" b="1" dirty="0" smtClean="0"/>
          </a:p>
          <a:p>
            <a:pPr marL="457200" lvl="1" indent="0" algn="ctr">
              <a:buFont typeface="Arial" panose="020B0604020202020204" pitchFamily="34" charset="0"/>
              <a:buNone/>
            </a:pPr>
            <a:endParaRPr lang="en-US" b="1" dirty="0" smtClean="0"/>
          </a:p>
          <a:p>
            <a:pPr marL="0" indent="0">
              <a:buFont typeface="Arial" panose="020B0604020202020204" pitchFamily="34" charset="0"/>
              <a:buNone/>
            </a:pPr>
            <a:endParaRPr lang="en-US" dirty="0" smtClean="0"/>
          </a:p>
          <a:p>
            <a:endParaRPr lang="en-US" dirty="0" smtClean="0"/>
          </a:p>
          <a:p>
            <a:endParaRPr lang="en-US" dirty="0" smtClean="0"/>
          </a:p>
          <a:p>
            <a:endParaRPr lang="en-US" dirty="0" smtClean="0"/>
          </a:p>
          <a:p>
            <a:endParaRPr lang="en-US" dirty="0" smtClean="0"/>
          </a:p>
          <a:p>
            <a:endParaRPr lang="en-US" dirty="0" smtClean="0"/>
          </a:p>
          <a:p>
            <a:pPr marL="0" indent="0" algn="ctr">
              <a:buFont typeface="Arial" panose="020B0604020202020204" pitchFamily="34" charset="0"/>
              <a:buNone/>
            </a:pPr>
            <a:endParaRPr lang="en-US" sz="3600" b="1" dirty="0" smtClean="0">
              <a:solidFill>
                <a:srgbClr val="FF0000"/>
              </a:solidFill>
            </a:endParaRPr>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13" name="Freccia in giù 12"/>
          <p:cNvSpPr/>
          <p:nvPr/>
        </p:nvSpPr>
        <p:spPr>
          <a:xfrm>
            <a:off x="5881615" y="5300714"/>
            <a:ext cx="457769" cy="3699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Segnaposto contenuto 2"/>
          <p:cNvSpPr txBox="1">
            <a:spLocks/>
          </p:cNvSpPr>
          <p:nvPr/>
        </p:nvSpPr>
        <p:spPr>
          <a:xfrm>
            <a:off x="729869" y="5794458"/>
            <a:ext cx="10699845" cy="8619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Font typeface="Arial" panose="020B0604020202020204" pitchFamily="34" charset="0"/>
              <a:buNone/>
            </a:pPr>
            <a:r>
              <a:rPr lang="en-US" b="1" dirty="0" smtClean="0"/>
              <a:t>E</a:t>
            </a:r>
            <a:r>
              <a:rPr lang="en-US" sz="1600" b="1" dirty="0" smtClean="0"/>
              <a:t>2 </a:t>
            </a:r>
            <a:r>
              <a:rPr lang="en-US" b="1" dirty="0" smtClean="0"/>
              <a:t>– E</a:t>
            </a:r>
            <a:r>
              <a:rPr lang="en-US" sz="1600" b="1" dirty="0" smtClean="0"/>
              <a:t>1</a:t>
            </a:r>
            <a:r>
              <a:rPr lang="en-US" b="1" dirty="0" smtClean="0"/>
              <a:t> = R</a:t>
            </a:r>
            <a:r>
              <a:rPr lang="en-US" sz="1600" b="1" dirty="0" smtClean="0"/>
              <a:t>2</a:t>
            </a:r>
            <a:r>
              <a:rPr lang="en-US" b="1" dirty="0" smtClean="0"/>
              <a:t> – C</a:t>
            </a:r>
            <a:r>
              <a:rPr lang="en-US" sz="1600" b="1" dirty="0" smtClean="0"/>
              <a:t>2</a:t>
            </a:r>
          </a:p>
          <a:p>
            <a:pPr marL="457200" lvl="1" indent="0" algn="ctr">
              <a:buNone/>
            </a:pPr>
            <a:r>
              <a:rPr lang="en-US" b="1" dirty="0"/>
              <a:t>E</a:t>
            </a:r>
            <a:r>
              <a:rPr lang="en-US" sz="1600" b="1" dirty="0"/>
              <a:t>2</a:t>
            </a:r>
            <a:r>
              <a:rPr lang="en-US" b="1" dirty="0"/>
              <a:t> </a:t>
            </a:r>
            <a:r>
              <a:rPr lang="en-US" b="1" dirty="0" smtClean="0"/>
              <a:t>= E</a:t>
            </a:r>
            <a:r>
              <a:rPr lang="en-US" sz="1600" b="1" dirty="0" smtClean="0"/>
              <a:t>1</a:t>
            </a:r>
            <a:r>
              <a:rPr lang="en-US" b="1" dirty="0" smtClean="0"/>
              <a:t> + R</a:t>
            </a:r>
            <a:r>
              <a:rPr lang="en-US" sz="1600" b="1" dirty="0" smtClean="0"/>
              <a:t>2</a:t>
            </a:r>
            <a:r>
              <a:rPr lang="en-US" b="1" dirty="0" smtClean="0"/>
              <a:t> </a:t>
            </a:r>
            <a:r>
              <a:rPr lang="en-US" b="1" dirty="0"/>
              <a:t>– C</a:t>
            </a:r>
            <a:r>
              <a:rPr lang="en-US" sz="1600" b="1" dirty="0"/>
              <a:t>2</a:t>
            </a:r>
          </a:p>
          <a:p>
            <a:pPr marL="457200" lvl="1" indent="0" algn="ctr">
              <a:buFont typeface="Arial" panose="020B0604020202020204" pitchFamily="34" charset="0"/>
              <a:buNone/>
            </a:pPr>
            <a:endParaRPr lang="en-US" b="1" dirty="0" smtClean="0"/>
          </a:p>
          <a:p>
            <a:pPr marL="457200" lvl="1" indent="0" algn="ctr">
              <a:buFont typeface="Arial" panose="020B0604020202020204" pitchFamily="34" charset="0"/>
              <a:buNone/>
            </a:pPr>
            <a:endParaRPr lang="en-US" b="1" dirty="0" smtClean="0"/>
          </a:p>
          <a:p>
            <a:pPr marL="0" indent="0">
              <a:buFont typeface="Arial" panose="020B0604020202020204" pitchFamily="34" charset="0"/>
              <a:buNone/>
            </a:pPr>
            <a:endParaRPr lang="en-US" dirty="0" smtClean="0"/>
          </a:p>
          <a:p>
            <a:endParaRPr lang="en-US" dirty="0" smtClean="0"/>
          </a:p>
          <a:p>
            <a:endParaRPr lang="en-US" dirty="0" smtClean="0"/>
          </a:p>
          <a:p>
            <a:endParaRPr lang="en-US" dirty="0" smtClean="0"/>
          </a:p>
          <a:p>
            <a:endParaRPr lang="en-US" dirty="0" smtClean="0"/>
          </a:p>
          <a:p>
            <a:endParaRPr lang="en-US" dirty="0" smtClean="0"/>
          </a:p>
          <a:p>
            <a:pPr marL="0" indent="0" algn="ctr">
              <a:buFont typeface="Arial" panose="020B0604020202020204" pitchFamily="34" charset="0"/>
              <a:buNone/>
            </a:pPr>
            <a:endParaRPr lang="en-US" sz="3600" b="1" dirty="0" smtClean="0">
              <a:solidFill>
                <a:srgbClr val="FF0000"/>
              </a:solidFill>
            </a:endParaRPr>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993670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P spid="6" grpId="0"/>
      <p:bldP spid="2" grpId="0" animBg="1"/>
      <p:bldP spid="8" grpId="0"/>
      <p:bldP spid="9" grpId="0" animBg="1"/>
      <p:bldP spid="10" grpId="0"/>
      <p:bldP spid="11" grpId="0" animBg="1"/>
      <p:bldP spid="12" grpId="0"/>
      <p:bldP spid="13" grpId="0" animBg="1"/>
      <p:bldP spid="14"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smtClean="0">
                <a:solidFill>
                  <a:srgbClr val="FF0000"/>
                </a:solidFill>
              </a:rPr>
              <a:t>Retained</a:t>
            </a:r>
            <a:r>
              <a:rPr lang="it-IT" b="1" dirty="0" smtClean="0">
                <a:solidFill>
                  <a:srgbClr val="FF0000"/>
                </a:solidFill>
              </a:rPr>
              <a:t> </a:t>
            </a:r>
            <a:r>
              <a:rPr lang="it-IT" b="1" dirty="0" err="1" smtClean="0">
                <a:solidFill>
                  <a:srgbClr val="FF0000"/>
                </a:solidFill>
              </a:rPr>
              <a:t>earnings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r>
              <a:rPr lang="en-US" dirty="0" smtClean="0"/>
              <a:t>Income of the previous year, not used as divided for </a:t>
            </a:r>
            <a:r>
              <a:rPr lang="en-US" dirty="0" err="1" smtClean="0"/>
              <a:t>sharholders</a:t>
            </a:r>
            <a:endParaRPr lang="en-US" dirty="0" smtClean="0"/>
          </a:p>
          <a:p>
            <a:endParaRPr lang="en-US" dirty="0"/>
          </a:p>
          <a:p>
            <a:pPr marL="0" indent="0">
              <a:buNone/>
            </a:pPr>
            <a:r>
              <a:rPr lang="en-US" i="1" dirty="0" smtClean="0"/>
              <a:t>Example</a:t>
            </a:r>
          </a:p>
          <a:p>
            <a:r>
              <a:rPr lang="en-US" dirty="0" smtClean="0"/>
              <a:t>Revenues of the previous year = 100.000 k€</a:t>
            </a:r>
          </a:p>
          <a:p>
            <a:r>
              <a:rPr lang="en-US" dirty="0" smtClean="0"/>
              <a:t>30% of revenues are </a:t>
            </a:r>
            <a:r>
              <a:rPr lang="en-US" dirty="0" err="1" smtClean="0"/>
              <a:t>dividens</a:t>
            </a:r>
            <a:r>
              <a:rPr lang="en-US" dirty="0" smtClean="0"/>
              <a:t> for shareholders</a:t>
            </a:r>
          </a:p>
          <a:p>
            <a:r>
              <a:rPr lang="en-US" dirty="0" smtClean="0"/>
              <a:t>What is the amount of retained earning?</a:t>
            </a: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60</a:t>
            </a:fld>
            <a:endParaRPr lang="it-IT"/>
          </a:p>
        </p:txBody>
      </p:sp>
    </p:spTree>
    <p:extLst>
      <p:ext uri="{BB962C8B-B14F-4D97-AF65-F5344CB8AC3E}">
        <p14:creationId xmlns:p14="http://schemas.microsoft.com/office/powerpoint/2010/main" val="367644382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smtClean="0">
                <a:solidFill>
                  <a:srgbClr val="FF0000"/>
                </a:solidFill>
              </a:rPr>
              <a:t>Revaluation</a:t>
            </a:r>
            <a:r>
              <a:rPr lang="it-IT" b="1" dirty="0" smtClean="0">
                <a:solidFill>
                  <a:srgbClr val="FF0000"/>
                </a:solidFill>
              </a:rPr>
              <a:t> </a:t>
            </a:r>
            <a:r>
              <a:rPr lang="it-IT" b="1" dirty="0" err="1" smtClean="0">
                <a:solidFill>
                  <a:srgbClr val="FF0000"/>
                </a:solidFill>
              </a:rPr>
              <a:t>reserve</a:t>
            </a:r>
            <a:r>
              <a:rPr lang="it-IT" b="1" dirty="0" smtClean="0">
                <a:solidFill>
                  <a:srgbClr val="FF0000"/>
                </a:solidFill>
              </a:rPr>
              <a:t> (1/2)</a:t>
            </a:r>
            <a:endParaRPr lang="it-IT" b="1" dirty="0">
              <a:solidFill>
                <a:srgbClr val="FF0000"/>
              </a:solidFill>
            </a:endParaRPr>
          </a:p>
        </p:txBody>
      </p:sp>
      <p:sp>
        <p:nvSpPr>
          <p:cNvPr id="3" name="Segnaposto contenuto 2"/>
          <p:cNvSpPr>
            <a:spLocks noGrp="1"/>
          </p:cNvSpPr>
          <p:nvPr>
            <p:ph idx="1"/>
          </p:nvPr>
        </p:nvSpPr>
        <p:spPr>
          <a:xfrm>
            <a:off x="751760" y="1622353"/>
            <a:ext cx="10515600" cy="4237630"/>
          </a:xfrm>
        </p:spPr>
        <p:txBody>
          <a:bodyPr>
            <a:normAutofit/>
          </a:bodyPr>
          <a:lstStyle/>
          <a:p>
            <a:r>
              <a:rPr lang="en-US" dirty="0" smtClean="0"/>
              <a:t>Modification of the value of one asset item (e.g. fair value or impairment test</a:t>
            </a:r>
            <a:r>
              <a:rPr lang="en-US" dirty="0" smtClean="0"/>
              <a:t>)</a:t>
            </a:r>
            <a:endParaRPr lang="en-US" dirty="0" smtClean="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61</a:t>
            </a:fld>
            <a:endParaRPr lang="it-IT"/>
          </a:p>
        </p:txBody>
      </p:sp>
    </p:spTree>
    <p:extLst>
      <p:ext uri="{BB962C8B-B14F-4D97-AF65-F5344CB8AC3E}">
        <p14:creationId xmlns:p14="http://schemas.microsoft.com/office/powerpoint/2010/main" val="99659385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smtClean="0">
                <a:solidFill>
                  <a:srgbClr val="FF0000"/>
                </a:solidFill>
              </a:rPr>
              <a:t>Revaluation</a:t>
            </a:r>
            <a:r>
              <a:rPr lang="it-IT" b="1" dirty="0" smtClean="0">
                <a:solidFill>
                  <a:srgbClr val="FF0000"/>
                </a:solidFill>
              </a:rPr>
              <a:t> </a:t>
            </a:r>
            <a:r>
              <a:rPr lang="it-IT" b="1" dirty="0" err="1" smtClean="0">
                <a:solidFill>
                  <a:srgbClr val="FF0000"/>
                </a:solidFill>
              </a:rPr>
              <a:t>reserve</a:t>
            </a:r>
            <a:r>
              <a:rPr lang="it-IT" b="1" dirty="0" smtClean="0">
                <a:solidFill>
                  <a:srgbClr val="FF0000"/>
                </a:solidFill>
              </a:rPr>
              <a:t> (2/2)</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62</a:t>
            </a:fld>
            <a:endParaRPr lang="it-IT"/>
          </a:p>
        </p:txBody>
      </p:sp>
      <p:sp>
        <p:nvSpPr>
          <p:cNvPr id="9" name="Segnaposto contenuto 2"/>
          <p:cNvSpPr txBox="1">
            <a:spLocks/>
          </p:cNvSpPr>
          <p:nvPr/>
        </p:nvSpPr>
        <p:spPr>
          <a:xfrm>
            <a:off x="782473" y="1212127"/>
            <a:ext cx="11409527" cy="31451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2400" dirty="0" smtClean="0"/>
          </a:p>
          <a:p>
            <a:pPr marL="0" indent="0">
              <a:buFont typeface="Arial" panose="020B0604020202020204" pitchFamily="34" charset="0"/>
              <a:buNone/>
            </a:pPr>
            <a:r>
              <a:rPr lang="en-US" sz="2400" dirty="0" smtClean="0"/>
              <a:t>1) Increase of 25.000 (275.000 – 250.000) in Property, Plant and Equipment </a:t>
            </a:r>
          </a:p>
          <a:p>
            <a:pPr marL="0" indent="0">
              <a:buFont typeface="Arial" panose="020B0604020202020204" pitchFamily="34" charset="0"/>
              <a:buNone/>
            </a:pPr>
            <a:r>
              <a:rPr lang="en-US" sz="2400" dirty="0" smtClean="0"/>
              <a:t>2) Increase of 25.000 in Revaluation Reserve</a:t>
            </a:r>
          </a:p>
          <a:p>
            <a:pPr marL="0" indent="0">
              <a:buFont typeface="Arial" panose="020B0604020202020204" pitchFamily="34" charset="0"/>
              <a:buNone/>
            </a:pPr>
            <a:r>
              <a:rPr lang="en-US" sz="2400" dirty="0" smtClean="0"/>
              <a:t>3) Calculate the depreciation</a:t>
            </a:r>
          </a:p>
          <a:p>
            <a:pPr marL="0" indent="0">
              <a:buFont typeface="Arial" panose="020B0604020202020204" pitchFamily="34" charset="0"/>
              <a:buNone/>
            </a:pPr>
            <a:r>
              <a:rPr lang="en-US" sz="2400" dirty="0" smtClean="0"/>
              <a:t>Depreciation= 275.000/25 years = 11.000€</a:t>
            </a:r>
          </a:p>
          <a:p>
            <a:pPr marL="0" indent="0">
              <a:buFont typeface="Arial" panose="020B0604020202020204" pitchFamily="34" charset="0"/>
              <a:buNone/>
            </a:pPr>
            <a:r>
              <a:rPr lang="en-US" sz="2400" dirty="0" smtClean="0"/>
              <a:t>The value of the good (in 2016) is 264.000</a:t>
            </a:r>
          </a:p>
          <a:p>
            <a:pPr marL="0" indent="0">
              <a:buFont typeface="Arial" panose="020B0604020202020204" pitchFamily="34" charset="0"/>
              <a:buNone/>
            </a:pPr>
            <a:endParaRPr lang="en-US" dirty="0"/>
          </a:p>
        </p:txBody>
      </p:sp>
      <p:pic>
        <p:nvPicPr>
          <p:cNvPr id="10" name="Immagine 9"/>
          <p:cNvPicPr>
            <a:picLocks noChangeAspect="1"/>
          </p:cNvPicPr>
          <p:nvPr/>
        </p:nvPicPr>
        <p:blipFill>
          <a:blip r:embed="rId4"/>
          <a:stretch>
            <a:fillRect/>
          </a:stretch>
        </p:blipFill>
        <p:spPr>
          <a:xfrm>
            <a:off x="2021861" y="4038600"/>
            <a:ext cx="3219450" cy="2819400"/>
          </a:xfrm>
          <a:prstGeom prst="rect">
            <a:avLst/>
          </a:prstGeom>
        </p:spPr>
      </p:pic>
      <p:sp>
        <p:nvSpPr>
          <p:cNvPr id="11" name="Rettangolo 10"/>
          <p:cNvSpPr/>
          <p:nvPr/>
        </p:nvSpPr>
        <p:spPr>
          <a:xfrm>
            <a:off x="2457878" y="4421876"/>
            <a:ext cx="2420203" cy="545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smtClean="0">
                <a:solidFill>
                  <a:schemeClr val="tx1"/>
                </a:solidFill>
              </a:rPr>
              <a:t>Property</a:t>
            </a:r>
            <a:r>
              <a:rPr lang="it-IT" sz="2000" dirty="0" smtClean="0">
                <a:solidFill>
                  <a:schemeClr val="tx1"/>
                </a:solidFill>
              </a:rPr>
              <a:t>, …</a:t>
            </a:r>
            <a:endParaRPr lang="it-IT" sz="2000" dirty="0">
              <a:solidFill>
                <a:schemeClr val="tx1"/>
              </a:solidFill>
            </a:endParaRPr>
          </a:p>
        </p:txBody>
      </p:sp>
      <p:pic>
        <p:nvPicPr>
          <p:cNvPr id="12" name="Immagine 11"/>
          <p:cNvPicPr>
            <a:picLocks noChangeAspect="1"/>
          </p:cNvPicPr>
          <p:nvPr/>
        </p:nvPicPr>
        <p:blipFill>
          <a:blip r:embed="rId5"/>
          <a:stretch>
            <a:fillRect/>
          </a:stretch>
        </p:blipFill>
        <p:spPr>
          <a:xfrm>
            <a:off x="5844868" y="4292600"/>
            <a:ext cx="2943225" cy="2428875"/>
          </a:xfrm>
          <a:prstGeom prst="rect">
            <a:avLst/>
          </a:prstGeom>
        </p:spPr>
      </p:pic>
      <p:sp>
        <p:nvSpPr>
          <p:cNvPr id="13" name="Rettangolo 12"/>
          <p:cNvSpPr/>
          <p:nvPr/>
        </p:nvSpPr>
        <p:spPr>
          <a:xfrm>
            <a:off x="5677328" y="4421876"/>
            <a:ext cx="2420203" cy="545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smtClean="0">
                <a:solidFill>
                  <a:schemeClr val="tx1"/>
                </a:solidFill>
              </a:rPr>
              <a:t>Reserve</a:t>
            </a:r>
            <a:endParaRPr lang="it-IT" sz="2000" dirty="0">
              <a:solidFill>
                <a:schemeClr val="tx1"/>
              </a:solidFill>
            </a:endParaRPr>
          </a:p>
        </p:txBody>
      </p:sp>
      <p:pic>
        <p:nvPicPr>
          <p:cNvPr id="14" name="Immagine 13"/>
          <p:cNvPicPr>
            <a:picLocks noChangeAspect="1"/>
          </p:cNvPicPr>
          <p:nvPr/>
        </p:nvPicPr>
        <p:blipFill>
          <a:blip r:embed="rId6"/>
          <a:stretch>
            <a:fillRect/>
          </a:stretch>
        </p:blipFill>
        <p:spPr>
          <a:xfrm>
            <a:off x="9391650" y="4383087"/>
            <a:ext cx="2800350" cy="2247900"/>
          </a:xfrm>
          <a:prstGeom prst="rect">
            <a:avLst/>
          </a:prstGeom>
        </p:spPr>
      </p:pic>
      <p:sp>
        <p:nvSpPr>
          <p:cNvPr id="15" name="Rettangolo 14"/>
          <p:cNvSpPr/>
          <p:nvPr/>
        </p:nvSpPr>
        <p:spPr>
          <a:xfrm>
            <a:off x="9060870" y="4259032"/>
            <a:ext cx="2838984" cy="545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smtClean="0">
                <a:solidFill>
                  <a:schemeClr val="tx1"/>
                </a:solidFill>
              </a:rPr>
              <a:t>Depreciation</a:t>
            </a:r>
            <a:endParaRPr lang="it-IT" sz="2000" dirty="0">
              <a:solidFill>
                <a:schemeClr val="tx1"/>
              </a:solidFill>
            </a:endParaRPr>
          </a:p>
        </p:txBody>
      </p:sp>
    </p:spTree>
    <p:extLst>
      <p:ext uri="{BB962C8B-B14F-4D97-AF65-F5344CB8AC3E}">
        <p14:creationId xmlns:p14="http://schemas.microsoft.com/office/powerpoint/2010/main" val="291333680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smtClean="0">
                <a:solidFill>
                  <a:srgbClr val="FF0000"/>
                </a:solidFill>
              </a:rPr>
              <a:t>Other</a:t>
            </a:r>
            <a:r>
              <a:rPr lang="it-IT" b="1" dirty="0" smtClean="0">
                <a:solidFill>
                  <a:srgbClr val="FF0000"/>
                </a:solidFill>
              </a:rPr>
              <a:t> </a:t>
            </a:r>
            <a:r>
              <a:rPr lang="it-IT" b="1" dirty="0" err="1" smtClean="0">
                <a:solidFill>
                  <a:srgbClr val="FF0000"/>
                </a:solidFill>
              </a:rPr>
              <a:t>reserves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pPr marL="0" indent="0">
              <a:buNone/>
            </a:pPr>
            <a:r>
              <a:rPr lang="en-US" dirty="0" smtClean="0"/>
              <a:t>The item refers to:</a:t>
            </a:r>
          </a:p>
          <a:p>
            <a:r>
              <a:rPr lang="en-US" dirty="0" smtClean="0"/>
              <a:t>Legal reserve (in Italy)</a:t>
            </a:r>
          </a:p>
          <a:p>
            <a:r>
              <a:rPr lang="en-US" dirty="0" smtClean="0"/>
              <a:t>Statutory reserve</a:t>
            </a: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63</a:t>
            </a:fld>
            <a:endParaRPr lang="it-IT"/>
          </a:p>
        </p:txBody>
      </p:sp>
    </p:spTree>
    <p:extLst>
      <p:ext uri="{BB962C8B-B14F-4D97-AF65-F5344CB8AC3E}">
        <p14:creationId xmlns:p14="http://schemas.microsoft.com/office/powerpoint/2010/main" val="77369986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smtClean="0">
                <a:solidFill>
                  <a:srgbClr val="FF0000"/>
                </a:solidFill>
              </a:rPr>
              <a:t>Net </a:t>
            </a:r>
            <a:r>
              <a:rPr lang="it-IT" b="1" dirty="0" err="1" smtClean="0">
                <a:solidFill>
                  <a:srgbClr val="FF0000"/>
                </a:solidFill>
              </a:rPr>
              <a:t>Income</a:t>
            </a:r>
            <a:r>
              <a:rPr lang="it-IT" b="1" dirty="0" smtClean="0">
                <a:solidFill>
                  <a:srgbClr val="FF0000"/>
                </a:solidFill>
              </a:rPr>
              <a:t>/</a:t>
            </a:r>
            <a:r>
              <a:rPr lang="it-IT" b="1" dirty="0" err="1" smtClean="0">
                <a:solidFill>
                  <a:srgbClr val="FF0000"/>
                </a:solidFill>
              </a:rPr>
              <a:t>loss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pPr marL="0" indent="0">
              <a:buNone/>
            </a:pPr>
            <a:r>
              <a:rPr lang="en-US" dirty="0" smtClean="0"/>
              <a:t>The item refers to the economic results realized during the year </a:t>
            </a:r>
            <a:r>
              <a:rPr lang="en-US" dirty="0" err="1" smtClean="0"/>
              <a:t>owen</a:t>
            </a:r>
            <a:r>
              <a:rPr lang="en-US" dirty="0" smtClean="0"/>
              <a:t> by the shareholders</a:t>
            </a:r>
          </a:p>
          <a:p>
            <a:pPr marL="0" indent="0">
              <a:buNone/>
            </a:pPr>
            <a:endParaRPr lang="en-US" dirty="0"/>
          </a:p>
          <a:p>
            <a:pPr marL="0" indent="0">
              <a:buNone/>
            </a:pPr>
            <a:r>
              <a:rPr lang="en-US" dirty="0" smtClean="0"/>
              <a:t>It is determined as Total assets - liabilities</a:t>
            </a: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64</a:t>
            </a:fld>
            <a:endParaRPr lang="it-IT"/>
          </a:p>
        </p:txBody>
      </p:sp>
    </p:spTree>
    <p:extLst>
      <p:ext uri="{BB962C8B-B14F-4D97-AF65-F5344CB8AC3E}">
        <p14:creationId xmlns:p14="http://schemas.microsoft.com/office/powerpoint/2010/main" val="5369454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1760" y="148395"/>
            <a:ext cx="10515600" cy="1325563"/>
          </a:xfrm>
        </p:spPr>
        <p:txBody>
          <a:bodyPr/>
          <a:lstStyle/>
          <a:p>
            <a:r>
              <a:rPr lang="it-IT" b="1" dirty="0" err="1" smtClean="0">
                <a:solidFill>
                  <a:srgbClr val="FF0000"/>
                </a:solidFill>
              </a:rPr>
              <a:t>Liabilities</a:t>
            </a:r>
            <a:r>
              <a:rPr lang="it-IT" b="1" dirty="0" smtClean="0">
                <a:solidFill>
                  <a:srgbClr val="FF0000"/>
                </a:solidFill>
              </a:rPr>
              <a:t> side of the BS: the model</a:t>
            </a:r>
            <a:endParaRPr lang="it-IT" b="1" dirty="0">
              <a:solidFill>
                <a:srgbClr val="FF0000"/>
              </a:solidFill>
            </a:endParaRPr>
          </a:p>
        </p:txBody>
      </p:sp>
      <p:sp>
        <p:nvSpPr>
          <p:cNvPr id="3" name="Segnaposto contenuto 2"/>
          <p:cNvSpPr>
            <a:spLocks noGrp="1"/>
          </p:cNvSpPr>
          <p:nvPr>
            <p:ph idx="1"/>
          </p:nvPr>
        </p:nvSpPr>
        <p:spPr>
          <a:xfrm>
            <a:off x="838200" y="1473958"/>
            <a:ext cx="10515600" cy="5384042"/>
          </a:xfrm>
        </p:spPr>
        <p:txBody>
          <a:bodyPr>
            <a:normAutofit fontScale="47500" lnSpcReduction="20000"/>
          </a:bodyPr>
          <a:lstStyle/>
          <a:p>
            <a:pPr marL="0" indent="0">
              <a:buNone/>
            </a:pPr>
            <a:r>
              <a:rPr lang="en-US" sz="2600" b="1" dirty="0" smtClean="0"/>
              <a:t>EQUITY</a:t>
            </a:r>
          </a:p>
          <a:p>
            <a:r>
              <a:rPr lang="en-US" sz="2600" dirty="0" err="1"/>
              <a:t>IssuedIssued</a:t>
            </a:r>
            <a:r>
              <a:rPr lang="en-US" sz="2600" dirty="0"/>
              <a:t> capital</a:t>
            </a:r>
          </a:p>
          <a:p>
            <a:r>
              <a:rPr lang="en-US" sz="2600" dirty="0"/>
              <a:t>Reserves</a:t>
            </a:r>
          </a:p>
          <a:p>
            <a:r>
              <a:rPr lang="en-US" sz="2600" dirty="0"/>
              <a:t>Retained earning</a:t>
            </a:r>
          </a:p>
          <a:p>
            <a:r>
              <a:rPr lang="en-US" sz="2600" dirty="0"/>
              <a:t>Net income/loss</a:t>
            </a:r>
          </a:p>
          <a:p>
            <a:r>
              <a:rPr lang="en-US" sz="2600" dirty="0" smtClean="0"/>
              <a:t> </a:t>
            </a:r>
            <a:r>
              <a:rPr lang="en-US" sz="2600" b="1" dirty="0" smtClean="0"/>
              <a:t>NON CURRENT (LONG-TERM) LIABILITIES</a:t>
            </a:r>
          </a:p>
          <a:p>
            <a:r>
              <a:rPr lang="en-US" sz="2600" dirty="0" smtClean="0"/>
              <a:t>Non current financial liabilities:</a:t>
            </a:r>
          </a:p>
          <a:p>
            <a:pPr lvl="1">
              <a:buFont typeface="Courier New" panose="02070309020205020404" pitchFamily="49" charset="0"/>
              <a:buChar char="o"/>
            </a:pPr>
            <a:r>
              <a:rPr lang="en-US" sz="2600" dirty="0" smtClean="0"/>
              <a:t>Obligation</a:t>
            </a:r>
          </a:p>
          <a:p>
            <a:pPr lvl="1">
              <a:buFont typeface="Courier New" panose="02070309020205020404" pitchFamily="49" charset="0"/>
              <a:buChar char="o"/>
            </a:pPr>
            <a:r>
              <a:rPr lang="en-US" sz="2600" dirty="0" smtClean="0"/>
              <a:t>Debt to banks</a:t>
            </a:r>
          </a:p>
          <a:p>
            <a:pPr lvl="1">
              <a:buFont typeface="Courier New" panose="02070309020205020404" pitchFamily="49" charset="0"/>
              <a:buChar char="o"/>
            </a:pPr>
            <a:r>
              <a:rPr lang="en-US" sz="2600" dirty="0" smtClean="0"/>
              <a:t>Other non current financial liabilities</a:t>
            </a:r>
          </a:p>
          <a:p>
            <a:r>
              <a:rPr lang="en-US" sz="2600" dirty="0" smtClean="0"/>
              <a:t>Provision for risks and charges</a:t>
            </a:r>
          </a:p>
          <a:p>
            <a:r>
              <a:rPr lang="en-US" sz="2600" dirty="0" smtClean="0"/>
              <a:t>Funds related to personnel</a:t>
            </a:r>
          </a:p>
          <a:p>
            <a:pPr marL="0" indent="0">
              <a:buNone/>
            </a:pPr>
            <a:r>
              <a:rPr lang="en-US" sz="2600" b="1" dirty="0" smtClean="0"/>
              <a:t>CURREENT LIABILITIES</a:t>
            </a:r>
          </a:p>
          <a:p>
            <a:r>
              <a:rPr lang="en-US" sz="2600" dirty="0"/>
              <a:t>Non current financial </a:t>
            </a:r>
            <a:r>
              <a:rPr lang="en-US" sz="2600" dirty="0" smtClean="0"/>
              <a:t>liabilities:</a:t>
            </a:r>
          </a:p>
          <a:p>
            <a:pPr lvl="1">
              <a:buFont typeface="Courier New" panose="02070309020205020404" pitchFamily="49" charset="0"/>
              <a:buChar char="o"/>
            </a:pPr>
            <a:r>
              <a:rPr lang="en-US" sz="2600" dirty="0" smtClean="0"/>
              <a:t>Obligation</a:t>
            </a:r>
          </a:p>
          <a:p>
            <a:pPr lvl="1">
              <a:buFont typeface="Courier New" panose="02070309020205020404" pitchFamily="49" charset="0"/>
              <a:buChar char="o"/>
            </a:pPr>
            <a:r>
              <a:rPr lang="en-US" sz="2600" dirty="0" smtClean="0"/>
              <a:t>Debt </a:t>
            </a:r>
            <a:r>
              <a:rPr lang="en-US" sz="2600" dirty="0"/>
              <a:t>to </a:t>
            </a:r>
            <a:r>
              <a:rPr lang="en-US" sz="2600" dirty="0" smtClean="0"/>
              <a:t>banks</a:t>
            </a:r>
          </a:p>
          <a:p>
            <a:pPr lvl="1">
              <a:buFont typeface="Courier New" panose="02070309020205020404" pitchFamily="49" charset="0"/>
              <a:buChar char="o"/>
            </a:pPr>
            <a:r>
              <a:rPr lang="en-US" sz="2600" dirty="0" smtClean="0"/>
              <a:t>Other </a:t>
            </a:r>
            <a:r>
              <a:rPr lang="en-US" sz="2600" dirty="0"/>
              <a:t>non current financial </a:t>
            </a:r>
            <a:r>
              <a:rPr lang="en-US" sz="2600" dirty="0" smtClean="0"/>
              <a:t>liabilities</a:t>
            </a:r>
          </a:p>
          <a:p>
            <a:r>
              <a:rPr lang="en-US" sz="2600" dirty="0" smtClean="0"/>
              <a:t>Debt to suppliers</a:t>
            </a:r>
          </a:p>
          <a:p>
            <a:r>
              <a:rPr lang="en-US" sz="2600" dirty="0" smtClean="0"/>
              <a:t>Tax liability</a:t>
            </a:r>
          </a:p>
          <a:p>
            <a:r>
              <a:rPr lang="en-US" sz="2600" dirty="0" smtClean="0"/>
              <a:t>Other debts</a:t>
            </a:r>
          </a:p>
          <a:p>
            <a:pPr marL="0" indent="0">
              <a:buNone/>
            </a:pPr>
            <a:r>
              <a:rPr lang="en-US" sz="2600" b="1" dirty="0" smtClean="0"/>
              <a:t>DISCOINTINUING LIABILITIES</a:t>
            </a:r>
            <a:endParaRPr lang="en-US" sz="2600" b="1" dirty="0"/>
          </a:p>
          <a:p>
            <a:pPr marL="0" indent="0">
              <a:buNone/>
            </a:pPr>
            <a:endParaRPr lang="en-US" sz="2400" b="1" dirty="0" smtClean="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65</a:t>
            </a:fld>
            <a:endParaRPr lang="it-IT"/>
          </a:p>
        </p:txBody>
      </p:sp>
      <p:sp>
        <p:nvSpPr>
          <p:cNvPr id="6" name="Rettangolo arrotondato 5"/>
          <p:cNvSpPr/>
          <p:nvPr/>
        </p:nvSpPr>
        <p:spPr>
          <a:xfrm>
            <a:off x="586854" y="2702257"/>
            <a:ext cx="8023746" cy="1624082"/>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3641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smtClean="0">
                <a:solidFill>
                  <a:srgbClr val="FF0000"/>
                </a:solidFill>
              </a:rPr>
              <a:t>Non </a:t>
            </a:r>
            <a:r>
              <a:rPr lang="it-IT" b="1" dirty="0" err="1" smtClean="0">
                <a:solidFill>
                  <a:srgbClr val="FF0000"/>
                </a:solidFill>
              </a:rPr>
              <a:t>current</a:t>
            </a:r>
            <a:r>
              <a:rPr lang="it-IT" b="1" dirty="0" smtClean="0">
                <a:solidFill>
                  <a:srgbClr val="FF0000"/>
                </a:solidFill>
              </a:rPr>
              <a:t> </a:t>
            </a:r>
            <a:r>
              <a:rPr lang="it-IT" b="1" dirty="0" err="1" smtClean="0">
                <a:solidFill>
                  <a:srgbClr val="FF0000"/>
                </a:solidFill>
              </a:rPr>
              <a:t>financial</a:t>
            </a:r>
            <a:r>
              <a:rPr lang="it-IT" b="1" dirty="0" smtClean="0">
                <a:solidFill>
                  <a:srgbClr val="FF0000"/>
                </a:solidFill>
              </a:rPr>
              <a:t> </a:t>
            </a:r>
            <a:r>
              <a:rPr lang="it-IT" b="1" dirty="0" err="1" smtClean="0">
                <a:solidFill>
                  <a:srgbClr val="FF0000"/>
                </a:solidFill>
              </a:rPr>
              <a:t>liabilities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pPr marL="0" indent="0">
              <a:buNone/>
            </a:pPr>
            <a:r>
              <a:rPr lang="en-US" dirty="0" smtClean="0"/>
              <a:t>The item refers to financial liabilities that are due beyond the normal productive cycle of the company (12 months)</a:t>
            </a:r>
          </a:p>
          <a:p>
            <a:pPr marL="0" indent="0">
              <a:buNone/>
            </a:pPr>
            <a:endParaRPr lang="en-US" dirty="0"/>
          </a:p>
          <a:p>
            <a:pPr marL="0" indent="0">
              <a:buNone/>
            </a:pPr>
            <a:r>
              <a:rPr lang="en-US" dirty="0" smtClean="0"/>
              <a:t>Non current financial liabilities include:</a:t>
            </a:r>
          </a:p>
          <a:p>
            <a:pPr>
              <a:buFont typeface="Courier New" panose="02070309020205020404" pitchFamily="49" charset="0"/>
              <a:buChar char="o"/>
            </a:pPr>
            <a:r>
              <a:rPr lang="en-US" dirty="0"/>
              <a:t>Obligation</a:t>
            </a:r>
          </a:p>
          <a:p>
            <a:pPr>
              <a:buFont typeface="Courier New" panose="02070309020205020404" pitchFamily="49" charset="0"/>
              <a:buChar char="o"/>
            </a:pPr>
            <a:r>
              <a:rPr lang="en-US" dirty="0"/>
              <a:t>Debt to banks</a:t>
            </a:r>
          </a:p>
          <a:p>
            <a:pPr>
              <a:buFont typeface="Courier New" panose="02070309020205020404" pitchFamily="49" charset="0"/>
              <a:buChar char="o"/>
            </a:pPr>
            <a:r>
              <a:rPr lang="en-US" dirty="0"/>
              <a:t>Other non current financial liabilities</a:t>
            </a:r>
          </a:p>
          <a:p>
            <a:pPr marL="0" indent="0">
              <a:buNone/>
            </a:pPr>
            <a:endParaRPr lang="en-US" dirty="0" smtClean="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66</a:t>
            </a:fld>
            <a:endParaRPr lang="it-IT"/>
          </a:p>
        </p:txBody>
      </p:sp>
    </p:spTree>
    <p:extLst>
      <p:ext uri="{BB962C8B-B14F-4D97-AF65-F5344CB8AC3E}">
        <p14:creationId xmlns:p14="http://schemas.microsoft.com/office/powerpoint/2010/main" val="249827675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smtClean="0">
                <a:solidFill>
                  <a:srgbClr val="FF0000"/>
                </a:solidFill>
              </a:rPr>
              <a:t>Non </a:t>
            </a:r>
            <a:r>
              <a:rPr lang="it-IT" b="1" dirty="0" err="1" smtClean="0">
                <a:solidFill>
                  <a:srgbClr val="FF0000"/>
                </a:solidFill>
              </a:rPr>
              <a:t>current</a:t>
            </a:r>
            <a:r>
              <a:rPr lang="it-IT" b="1" dirty="0" smtClean="0">
                <a:solidFill>
                  <a:srgbClr val="FF0000"/>
                </a:solidFill>
              </a:rPr>
              <a:t> </a:t>
            </a:r>
            <a:r>
              <a:rPr lang="it-IT" b="1" dirty="0" err="1" smtClean="0">
                <a:solidFill>
                  <a:srgbClr val="FF0000"/>
                </a:solidFill>
              </a:rPr>
              <a:t>financial</a:t>
            </a:r>
            <a:r>
              <a:rPr lang="it-IT" b="1" dirty="0" smtClean="0">
                <a:solidFill>
                  <a:srgbClr val="FF0000"/>
                </a:solidFill>
              </a:rPr>
              <a:t> </a:t>
            </a:r>
            <a:r>
              <a:rPr lang="it-IT" b="1" dirty="0" err="1" smtClean="0">
                <a:solidFill>
                  <a:srgbClr val="FF0000"/>
                </a:solidFill>
              </a:rPr>
              <a:t>liabilities</a:t>
            </a:r>
            <a:r>
              <a:rPr lang="it-IT" b="1" dirty="0" smtClean="0">
                <a:solidFill>
                  <a:srgbClr val="FF0000"/>
                </a:solidFill>
              </a:rPr>
              <a:t>: </a:t>
            </a:r>
            <a:r>
              <a:rPr lang="it-IT" b="1" dirty="0" err="1" smtClean="0">
                <a:solidFill>
                  <a:srgbClr val="FF0000"/>
                </a:solidFill>
              </a:rPr>
              <a:t>Obligations</a:t>
            </a:r>
            <a:endParaRPr lang="it-IT" b="1" dirty="0">
              <a:solidFill>
                <a:srgbClr val="FF0000"/>
              </a:solidFill>
            </a:endParaRPr>
          </a:p>
        </p:txBody>
      </p:sp>
      <p:sp>
        <p:nvSpPr>
          <p:cNvPr id="3" name="Segnaposto contenuto 2"/>
          <p:cNvSpPr>
            <a:spLocks noGrp="1"/>
          </p:cNvSpPr>
          <p:nvPr>
            <p:ph idx="1"/>
          </p:nvPr>
        </p:nvSpPr>
        <p:spPr>
          <a:xfrm>
            <a:off x="838200" y="1794680"/>
            <a:ext cx="10515600" cy="2463421"/>
          </a:xfrm>
        </p:spPr>
        <p:txBody>
          <a:bodyPr>
            <a:normAutofit/>
          </a:bodyPr>
          <a:lstStyle/>
          <a:p>
            <a:r>
              <a:rPr lang="en-US" dirty="0" smtClean="0"/>
              <a:t>In general, financial obligations represent any outstanding debts or regular payments that one must make. </a:t>
            </a:r>
          </a:p>
          <a:p>
            <a:r>
              <a:rPr lang="en-US" dirty="0" smtClean="0"/>
              <a:t>Almost any form of money represents a financial obligation (e.g. coins, bank notes or </a:t>
            </a:r>
            <a:r>
              <a:rPr lang="en-US" dirty="0" smtClean="0"/>
              <a:t>bonds) </a:t>
            </a:r>
            <a:r>
              <a:rPr lang="en-US" dirty="0" smtClean="0"/>
              <a:t>all promises that you will be credited the accepted value of the item.</a:t>
            </a:r>
          </a:p>
          <a:p>
            <a:pPr marL="0" indent="0">
              <a:buNone/>
            </a:pPr>
            <a:endParaRPr lang="en-US" dirty="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67</a:t>
            </a:fld>
            <a:endParaRPr lang="it-IT"/>
          </a:p>
        </p:txBody>
      </p:sp>
      <p:sp>
        <p:nvSpPr>
          <p:cNvPr id="6" name="Segnaposto contenuto 2"/>
          <p:cNvSpPr txBox="1">
            <a:spLocks/>
          </p:cNvSpPr>
          <p:nvPr/>
        </p:nvSpPr>
        <p:spPr>
          <a:xfrm>
            <a:off x="751760" y="4258054"/>
            <a:ext cx="10515600" cy="24634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They are qualifying debt item provided by the company to collect money</a:t>
            </a:r>
          </a:p>
          <a:p>
            <a:r>
              <a:rPr lang="en-US" dirty="0" smtClean="0"/>
              <a:t>The company ensure to third parties that they will have an interest rate and the reimbursement of money at the end of the defined period</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72655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smtClean="0">
                <a:solidFill>
                  <a:srgbClr val="FF0000"/>
                </a:solidFill>
              </a:rPr>
              <a:t>Non </a:t>
            </a:r>
            <a:r>
              <a:rPr lang="it-IT" b="1" dirty="0" err="1" smtClean="0">
                <a:solidFill>
                  <a:srgbClr val="FF0000"/>
                </a:solidFill>
              </a:rPr>
              <a:t>current</a:t>
            </a:r>
            <a:r>
              <a:rPr lang="it-IT" b="1" dirty="0" smtClean="0">
                <a:solidFill>
                  <a:srgbClr val="FF0000"/>
                </a:solidFill>
              </a:rPr>
              <a:t> </a:t>
            </a:r>
            <a:r>
              <a:rPr lang="it-IT" b="1" dirty="0" err="1" smtClean="0">
                <a:solidFill>
                  <a:srgbClr val="FF0000"/>
                </a:solidFill>
              </a:rPr>
              <a:t>financial</a:t>
            </a:r>
            <a:r>
              <a:rPr lang="it-IT" b="1" dirty="0" smtClean="0">
                <a:solidFill>
                  <a:srgbClr val="FF0000"/>
                </a:solidFill>
              </a:rPr>
              <a:t> </a:t>
            </a:r>
            <a:r>
              <a:rPr lang="it-IT" b="1" dirty="0" err="1" smtClean="0">
                <a:solidFill>
                  <a:srgbClr val="FF0000"/>
                </a:solidFill>
              </a:rPr>
              <a:t>liabilities</a:t>
            </a:r>
            <a:r>
              <a:rPr lang="it-IT" b="1" dirty="0" smtClean="0">
                <a:solidFill>
                  <a:srgbClr val="FF0000"/>
                </a:solidFill>
              </a:rPr>
              <a:t>: </a:t>
            </a:r>
            <a:r>
              <a:rPr lang="it-IT" b="1" dirty="0" err="1" smtClean="0">
                <a:solidFill>
                  <a:srgbClr val="FF0000"/>
                </a:solidFill>
              </a:rPr>
              <a:t>Debt</a:t>
            </a:r>
            <a:r>
              <a:rPr lang="it-IT" b="1" dirty="0" smtClean="0">
                <a:solidFill>
                  <a:srgbClr val="FF0000"/>
                </a:solidFill>
              </a:rPr>
              <a:t> to </a:t>
            </a:r>
            <a:r>
              <a:rPr lang="it-IT" b="1" dirty="0" err="1" smtClean="0">
                <a:solidFill>
                  <a:srgbClr val="FF0000"/>
                </a:solidFill>
              </a:rPr>
              <a:t>bank</a:t>
            </a:r>
            <a:endParaRPr lang="it-IT" b="1" dirty="0">
              <a:solidFill>
                <a:srgbClr val="FF0000"/>
              </a:solidFill>
            </a:endParaRPr>
          </a:p>
        </p:txBody>
      </p:sp>
      <p:sp>
        <p:nvSpPr>
          <p:cNvPr id="3" name="Segnaposto contenuto 2"/>
          <p:cNvSpPr>
            <a:spLocks noGrp="1"/>
          </p:cNvSpPr>
          <p:nvPr>
            <p:ph idx="1"/>
          </p:nvPr>
        </p:nvSpPr>
        <p:spPr>
          <a:xfrm>
            <a:off x="838200" y="1794680"/>
            <a:ext cx="10515600" cy="2463421"/>
          </a:xfrm>
        </p:spPr>
        <p:txBody>
          <a:bodyPr>
            <a:normAutofit/>
          </a:bodyPr>
          <a:lstStyle/>
          <a:p>
            <a:r>
              <a:rPr lang="en-US" dirty="0" smtClean="0"/>
              <a:t>The item includes all the financial debt of the company with respect to bank, credit institution</a:t>
            </a:r>
          </a:p>
          <a:p>
            <a:r>
              <a:rPr lang="en-US" dirty="0" smtClean="0"/>
              <a:t>They are expected to finish in 12 months</a:t>
            </a:r>
          </a:p>
          <a:p>
            <a:pPr marL="0" indent="0">
              <a:buNone/>
            </a:pPr>
            <a:endParaRPr lang="en-US" dirty="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68</a:t>
            </a:fld>
            <a:endParaRPr lang="it-IT"/>
          </a:p>
        </p:txBody>
      </p:sp>
    </p:spTree>
    <p:extLst>
      <p:ext uri="{BB962C8B-B14F-4D97-AF65-F5344CB8AC3E}">
        <p14:creationId xmlns:p14="http://schemas.microsoft.com/office/powerpoint/2010/main" val="153891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smtClean="0">
                <a:solidFill>
                  <a:srgbClr val="FF0000"/>
                </a:solidFill>
              </a:rPr>
              <a:t>Provision</a:t>
            </a:r>
            <a:r>
              <a:rPr lang="it-IT" b="1" dirty="0" smtClean="0">
                <a:solidFill>
                  <a:srgbClr val="FF0000"/>
                </a:solidFill>
              </a:rPr>
              <a:t> for </a:t>
            </a:r>
            <a:r>
              <a:rPr lang="it-IT" b="1" dirty="0" err="1" smtClean="0">
                <a:solidFill>
                  <a:srgbClr val="FF0000"/>
                </a:solidFill>
              </a:rPr>
              <a:t>risk</a:t>
            </a:r>
            <a:r>
              <a:rPr lang="it-IT" b="1" dirty="0" smtClean="0">
                <a:solidFill>
                  <a:srgbClr val="FF0000"/>
                </a:solidFill>
              </a:rPr>
              <a:t> and </a:t>
            </a:r>
            <a:r>
              <a:rPr lang="it-IT" b="1" dirty="0" err="1" smtClean="0">
                <a:solidFill>
                  <a:srgbClr val="FF0000"/>
                </a:solidFill>
              </a:rPr>
              <a:t>charges</a:t>
            </a:r>
            <a:endParaRPr lang="it-IT" b="1" dirty="0">
              <a:solidFill>
                <a:srgbClr val="FF0000"/>
              </a:solidFill>
            </a:endParaRPr>
          </a:p>
        </p:txBody>
      </p:sp>
      <p:sp>
        <p:nvSpPr>
          <p:cNvPr id="3" name="Segnaposto contenuto 2"/>
          <p:cNvSpPr>
            <a:spLocks noGrp="1"/>
          </p:cNvSpPr>
          <p:nvPr>
            <p:ph idx="1"/>
          </p:nvPr>
        </p:nvSpPr>
        <p:spPr>
          <a:xfrm>
            <a:off x="838200" y="1794680"/>
            <a:ext cx="10515600" cy="2872854"/>
          </a:xfrm>
        </p:spPr>
        <p:txBody>
          <a:bodyPr>
            <a:normAutofit/>
          </a:bodyPr>
          <a:lstStyle/>
          <a:p>
            <a:r>
              <a:rPr lang="en-US" dirty="0" smtClean="0"/>
              <a:t>The item includes liabilities that have an uncertain amount or expiring date according to which the company has an obligation as results of a past event</a:t>
            </a:r>
          </a:p>
          <a:p>
            <a:r>
              <a:rPr lang="en-US" dirty="0" smtClean="0"/>
              <a:t>Some examples:</a:t>
            </a:r>
          </a:p>
          <a:p>
            <a:pPr lvl="1">
              <a:buFont typeface="Courier New" panose="02070309020205020404" pitchFamily="49" charset="0"/>
              <a:buChar char="o"/>
            </a:pPr>
            <a:r>
              <a:rPr lang="en-US" dirty="0" smtClean="0"/>
              <a:t>Fund for legal disputes</a:t>
            </a:r>
          </a:p>
          <a:p>
            <a:pPr lvl="1">
              <a:buFont typeface="Courier New" panose="02070309020205020404" pitchFamily="49" charset="0"/>
              <a:buChar char="o"/>
            </a:pPr>
            <a:r>
              <a:rPr lang="en-US" dirty="0" smtClean="0"/>
              <a:t>Tax fund</a:t>
            </a:r>
            <a:endParaRPr lang="en-US" dirty="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69</a:t>
            </a:fld>
            <a:endParaRPr lang="it-IT"/>
          </a:p>
        </p:txBody>
      </p:sp>
    </p:spTree>
    <p:extLst>
      <p:ext uri="{BB962C8B-B14F-4D97-AF65-F5344CB8AC3E}">
        <p14:creationId xmlns:p14="http://schemas.microsoft.com/office/powerpoint/2010/main" val="1193918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a:t>
            </a:fld>
            <a:endParaRPr lang="it-IT"/>
          </a:p>
        </p:txBody>
      </p:sp>
      <p:sp>
        <p:nvSpPr>
          <p:cNvPr id="22" name="Segnaposto contenuto 2"/>
          <p:cNvSpPr>
            <a:spLocks noGrp="1"/>
          </p:cNvSpPr>
          <p:nvPr>
            <p:ph idx="1"/>
          </p:nvPr>
        </p:nvSpPr>
        <p:spPr>
          <a:xfrm>
            <a:off x="832512" y="1390162"/>
            <a:ext cx="10699845" cy="5226253"/>
          </a:xfrm>
        </p:spPr>
        <p:txBody>
          <a:bodyPr>
            <a:normAutofit/>
          </a:bodyPr>
          <a:lstStyle/>
          <a:p>
            <a:pPr marL="0" indent="0">
              <a:buNone/>
            </a:pPr>
            <a:r>
              <a:rPr lang="en-US" b="1" dirty="0" smtClean="0"/>
              <a:t>ASSETS</a:t>
            </a:r>
            <a:r>
              <a:rPr lang="en-US" dirty="0" smtClean="0"/>
              <a:t> </a:t>
            </a:r>
            <a:r>
              <a:rPr lang="en-US" b="1" dirty="0" smtClean="0"/>
              <a:t>SECTION</a:t>
            </a:r>
          </a:p>
          <a:p>
            <a:r>
              <a:rPr lang="en-US" dirty="0" smtClean="0"/>
              <a:t>It includes all the goods and property owned by the company and uncollected amount due to the companies from  others</a:t>
            </a:r>
          </a:p>
          <a:p>
            <a:pPr marL="0" indent="0">
              <a:buNone/>
            </a:pPr>
            <a:r>
              <a:rPr lang="en-US" b="1" dirty="0" smtClean="0"/>
              <a:t>SHAREHOLDERS’ EQUITY SECTION</a:t>
            </a:r>
          </a:p>
          <a:p>
            <a:r>
              <a:rPr lang="en-US" dirty="0" smtClean="0"/>
              <a:t>It represents the shareholders’ ownership interest in the company (i.e. what the company’s assets would be worth after all claims upon those assets were paid)</a:t>
            </a:r>
          </a:p>
          <a:p>
            <a:pPr marL="0" indent="0">
              <a:buNone/>
            </a:pPr>
            <a:r>
              <a:rPr lang="en-US" b="1" dirty="0" smtClean="0"/>
              <a:t>LIABILITIES SECTION</a:t>
            </a:r>
          </a:p>
          <a:p>
            <a:r>
              <a:rPr lang="en-US" dirty="0" smtClean="0"/>
              <a:t>It includes all debts and amount payables to other parties</a:t>
            </a:r>
          </a:p>
          <a:p>
            <a:endParaRPr lang="en-US" dirty="0"/>
          </a:p>
          <a:p>
            <a:endParaRPr lang="en-US" dirty="0" smtClean="0"/>
          </a:p>
          <a:p>
            <a:endParaRPr lang="en-US" dirty="0"/>
          </a:p>
          <a:p>
            <a:endParaRPr lang="en-US" dirty="0" smtClean="0"/>
          </a:p>
          <a:p>
            <a:endParaRPr lang="en-US" dirty="0"/>
          </a:p>
          <a:p>
            <a:pPr marL="0" indent="0" algn="ctr">
              <a:buNone/>
            </a:pPr>
            <a:endParaRPr lang="en-US" sz="3600" b="1" dirty="0" smtClean="0">
              <a:solidFill>
                <a:srgbClr val="FF0000"/>
              </a:solidFill>
            </a:endParaRPr>
          </a:p>
          <a:p>
            <a:endParaRPr lang="en-US" dirty="0"/>
          </a:p>
          <a:p>
            <a:endParaRPr lang="en-US" dirty="0" smtClean="0"/>
          </a:p>
          <a:p>
            <a:endParaRPr lang="en-US" dirty="0"/>
          </a:p>
          <a:p>
            <a:endParaRPr lang="en-US" dirty="0" smtClean="0"/>
          </a:p>
          <a:p>
            <a:endParaRPr lang="en-US" dirty="0"/>
          </a:p>
          <a:p>
            <a:endParaRPr lang="en-US" dirty="0" smtClean="0"/>
          </a:p>
        </p:txBody>
      </p:sp>
      <p:sp>
        <p:nvSpPr>
          <p:cNvPr id="7" name="Titolo 1"/>
          <p:cNvSpPr>
            <a:spLocks noGrp="1"/>
          </p:cNvSpPr>
          <p:nvPr>
            <p:ph type="title"/>
          </p:nvPr>
        </p:nvSpPr>
        <p:spPr>
          <a:xfrm>
            <a:off x="685231" y="324664"/>
            <a:ext cx="10515600" cy="671624"/>
          </a:xfrm>
        </p:spPr>
        <p:txBody>
          <a:bodyPr>
            <a:normAutofit fontScale="90000"/>
          </a:bodyPr>
          <a:lstStyle/>
          <a:p>
            <a:r>
              <a:rPr lang="it-IT" b="1" dirty="0" smtClean="0">
                <a:solidFill>
                  <a:srgbClr val="FF0000"/>
                </a:solidFill>
              </a:rPr>
              <a:t>The Balance </a:t>
            </a:r>
            <a:r>
              <a:rPr lang="it-IT" b="1" dirty="0" err="1" smtClean="0">
                <a:solidFill>
                  <a:srgbClr val="FF0000"/>
                </a:solidFill>
              </a:rPr>
              <a:t>Sheet</a:t>
            </a:r>
            <a:r>
              <a:rPr lang="it-IT" b="1" dirty="0" smtClean="0">
                <a:solidFill>
                  <a:srgbClr val="FF0000"/>
                </a:solidFill>
              </a:rPr>
              <a:t> (4/5)</a:t>
            </a:r>
            <a:endParaRPr lang="it-IT" b="1" dirty="0">
              <a:solidFill>
                <a:srgbClr val="FF0000"/>
              </a:solidFill>
            </a:endParaRPr>
          </a:p>
        </p:txBody>
      </p:sp>
    </p:spTree>
    <p:extLst>
      <p:ext uri="{BB962C8B-B14F-4D97-AF65-F5344CB8AC3E}">
        <p14:creationId xmlns:p14="http://schemas.microsoft.com/office/powerpoint/2010/main" val="109264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smtClean="0">
                <a:solidFill>
                  <a:srgbClr val="FF0000"/>
                </a:solidFill>
              </a:rPr>
              <a:t>Funds </a:t>
            </a:r>
            <a:r>
              <a:rPr lang="it-IT" b="1" dirty="0" err="1" smtClean="0">
                <a:solidFill>
                  <a:srgbClr val="FF0000"/>
                </a:solidFill>
              </a:rPr>
              <a:t>related</a:t>
            </a:r>
            <a:r>
              <a:rPr lang="it-IT" b="1" dirty="0" smtClean="0">
                <a:solidFill>
                  <a:srgbClr val="FF0000"/>
                </a:solidFill>
              </a:rPr>
              <a:t> to </a:t>
            </a:r>
            <a:r>
              <a:rPr lang="it-IT" b="1" dirty="0" err="1" smtClean="0">
                <a:solidFill>
                  <a:srgbClr val="FF0000"/>
                </a:solidFill>
              </a:rPr>
              <a:t>personnel</a:t>
            </a:r>
            <a:endParaRPr lang="it-IT" b="1" dirty="0">
              <a:solidFill>
                <a:srgbClr val="FF0000"/>
              </a:solidFill>
            </a:endParaRPr>
          </a:p>
        </p:txBody>
      </p:sp>
      <p:sp>
        <p:nvSpPr>
          <p:cNvPr id="3" name="Segnaposto contenuto 2"/>
          <p:cNvSpPr>
            <a:spLocks noGrp="1"/>
          </p:cNvSpPr>
          <p:nvPr>
            <p:ph idx="1"/>
          </p:nvPr>
        </p:nvSpPr>
        <p:spPr>
          <a:xfrm>
            <a:off x="838200" y="1794680"/>
            <a:ext cx="10515600" cy="2872854"/>
          </a:xfrm>
        </p:spPr>
        <p:txBody>
          <a:bodyPr>
            <a:normAutofit/>
          </a:bodyPr>
          <a:lstStyle/>
          <a:p>
            <a:r>
              <a:rPr lang="en-US" dirty="0" smtClean="0"/>
              <a:t>The item includes all the obligation of the company with respect to their employees (i.e. the item represents the rights of the employees over the resources of the company)</a:t>
            </a:r>
            <a:endParaRPr lang="en-US" dirty="0"/>
          </a:p>
          <a:p>
            <a:r>
              <a:rPr lang="en-US" dirty="0" smtClean="0"/>
              <a:t>Concept of TFR</a:t>
            </a: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70</a:t>
            </a:fld>
            <a:endParaRPr lang="it-IT"/>
          </a:p>
        </p:txBody>
      </p:sp>
    </p:spTree>
    <p:extLst>
      <p:ext uri="{BB962C8B-B14F-4D97-AF65-F5344CB8AC3E}">
        <p14:creationId xmlns:p14="http://schemas.microsoft.com/office/powerpoint/2010/main" val="962294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1760" y="148395"/>
            <a:ext cx="10515600" cy="1325563"/>
          </a:xfrm>
        </p:spPr>
        <p:txBody>
          <a:bodyPr/>
          <a:lstStyle/>
          <a:p>
            <a:r>
              <a:rPr lang="it-IT" b="1" dirty="0" err="1" smtClean="0">
                <a:solidFill>
                  <a:srgbClr val="FF0000"/>
                </a:solidFill>
              </a:rPr>
              <a:t>Liabilities</a:t>
            </a:r>
            <a:r>
              <a:rPr lang="it-IT" b="1" dirty="0" smtClean="0">
                <a:solidFill>
                  <a:srgbClr val="FF0000"/>
                </a:solidFill>
              </a:rPr>
              <a:t> side of the BS: the model</a:t>
            </a:r>
            <a:endParaRPr lang="it-IT" b="1" dirty="0">
              <a:solidFill>
                <a:srgbClr val="FF0000"/>
              </a:solidFill>
            </a:endParaRPr>
          </a:p>
        </p:txBody>
      </p:sp>
      <p:sp>
        <p:nvSpPr>
          <p:cNvPr id="3" name="Segnaposto contenuto 2"/>
          <p:cNvSpPr>
            <a:spLocks noGrp="1"/>
          </p:cNvSpPr>
          <p:nvPr>
            <p:ph idx="1"/>
          </p:nvPr>
        </p:nvSpPr>
        <p:spPr>
          <a:xfrm>
            <a:off x="838200" y="1473958"/>
            <a:ext cx="10515600" cy="5384042"/>
          </a:xfrm>
        </p:spPr>
        <p:txBody>
          <a:bodyPr>
            <a:normAutofit fontScale="47500" lnSpcReduction="20000"/>
          </a:bodyPr>
          <a:lstStyle/>
          <a:p>
            <a:pPr marL="0" indent="0">
              <a:buNone/>
            </a:pPr>
            <a:r>
              <a:rPr lang="en-US" sz="2600" b="1" dirty="0" smtClean="0"/>
              <a:t>EQUITY</a:t>
            </a:r>
          </a:p>
          <a:p>
            <a:r>
              <a:rPr lang="en-US" sz="2600" dirty="0" smtClean="0"/>
              <a:t>Issued capital</a:t>
            </a:r>
          </a:p>
          <a:p>
            <a:r>
              <a:rPr lang="en-US" sz="2600" dirty="0" smtClean="0"/>
              <a:t>Reserves</a:t>
            </a:r>
          </a:p>
          <a:p>
            <a:r>
              <a:rPr lang="en-US" sz="2600" dirty="0" smtClean="0"/>
              <a:t>Retained earning</a:t>
            </a:r>
          </a:p>
          <a:p>
            <a:r>
              <a:rPr lang="en-US" sz="2600" dirty="0" smtClean="0"/>
              <a:t>Net income/loss</a:t>
            </a:r>
          </a:p>
          <a:p>
            <a:pPr marL="0" indent="0">
              <a:buNone/>
            </a:pPr>
            <a:r>
              <a:rPr lang="en-US" sz="2600" b="1" dirty="0" smtClean="0"/>
              <a:t>NON CURRENT (LONG-TERM) LIABILITIES</a:t>
            </a:r>
          </a:p>
          <a:p>
            <a:r>
              <a:rPr lang="en-US" sz="2600" dirty="0" smtClean="0"/>
              <a:t>Non current financial liabilities:</a:t>
            </a:r>
          </a:p>
          <a:p>
            <a:pPr lvl="1">
              <a:buFont typeface="Courier New" panose="02070309020205020404" pitchFamily="49" charset="0"/>
              <a:buChar char="o"/>
            </a:pPr>
            <a:r>
              <a:rPr lang="en-US" sz="2600" dirty="0" smtClean="0"/>
              <a:t>Obligation</a:t>
            </a:r>
          </a:p>
          <a:p>
            <a:pPr lvl="1">
              <a:buFont typeface="Courier New" panose="02070309020205020404" pitchFamily="49" charset="0"/>
              <a:buChar char="o"/>
            </a:pPr>
            <a:r>
              <a:rPr lang="en-US" sz="2600" dirty="0" smtClean="0"/>
              <a:t>Debt to banks</a:t>
            </a:r>
          </a:p>
          <a:p>
            <a:pPr lvl="1">
              <a:buFont typeface="Courier New" panose="02070309020205020404" pitchFamily="49" charset="0"/>
              <a:buChar char="o"/>
            </a:pPr>
            <a:r>
              <a:rPr lang="en-US" sz="2600" dirty="0" smtClean="0"/>
              <a:t>Other non current financial liabilities</a:t>
            </a:r>
          </a:p>
          <a:p>
            <a:r>
              <a:rPr lang="en-US" sz="2600" dirty="0" smtClean="0"/>
              <a:t>Provision for risks and charges</a:t>
            </a:r>
          </a:p>
          <a:p>
            <a:r>
              <a:rPr lang="en-US" sz="2600" dirty="0" smtClean="0"/>
              <a:t>Funds related to personnel</a:t>
            </a:r>
          </a:p>
          <a:p>
            <a:pPr marL="0" indent="0">
              <a:buNone/>
            </a:pPr>
            <a:r>
              <a:rPr lang="en-US" sz="2600" b="1" dirty="0" smtClean="0"/>
              <a:t>CURREENT LIABILITIES</a:t>
            </a:r>
          </a:p>
          <a:p>
            <a:r>
              <a:rPr lang="en-US" sz="2600" dirty="0"/>
              <a:t>Non current financial </a:t>
            </a:r>
            <a:r>
              <a:rPr lang="en-US" sz="2600" dirty="0" smtClean="0"/>
              <a:t>liabilities:</a:t>
            </a:r>
          </a:p>
          <a:p>
            <a:pPr lvl="1">
              <a:buFont typeface="Courier New" panose="02070309020205020404" pitchFamily="49" charset="0"/>
              <a:buChar char="o"/>
            </a:pPr>
            <a:r>
              <a:rPr lang="en-US" sz="2600" dirty="0" smtClean="0"/>
              <a:t>Obligation</a:t>
            </a:r>
          </a:p>
          <a:p>
            <a:pPr lvl="1">
              <a:buFont typeface="Courier New" panose="02070309020205020404" pitchFamily="49" charset="0"/>
              <a:buChar char="o"/>
            </a:pPr>
            <a:r>
              <a:rPr lang="en-US" sz="2600" dirty="0" smtClean="0"/>
              <a:t>Debt </a:t>
            </a:r>
            <a:r>
              <a:rPr lang="en-US" sz="2600" dirty="0"/>
              <a:t>to </a:t>
            </a:r>
            <a:r>
              <a:rPr lang="en-US" sz="2600" dirty="0" smtClean="0"/>
              <a:t>banks</a:t>
            </a:r>
          </a:p>
          <a:p>
            <a:pPr lvl="1">
              <a:buFont typeface="Courier New" panose="02070309020205020404" pitchFamily="49" charset="0"/>
              <a:buChar char="o"/>
            </a:pPr>
            <a:r>
              <a:rPr lang="en-US" sz="2600" dirty="0" smtClean="0"/>
              <a:t>Other </a:t>
            </a:r>
            <a:r>
              <a:rPr lang="en-US" sz="2600" dirty="0"/>
              <a:t>non current financial </a:t>
            </a:r>
            <a:r>
              <a:rPr lang="en-US" sz="2600" dirty="0" smtClean="0"/>
              <a:t>liabilities</a:t>
            </a:r>
          </a:p>
          <a:p>
            <a:r>
              <a:rPr lang="en-US" sz="2600" dirty="0" smtClean="0"/>
              <a:t>Debt to suppliers</a:t>
            </a:r>
          </a:p>
          <a:p>
            <a:r>
              <a:rPr lang="en-US" sz="2600" dirty="0" smtClean="0"/>
              <a:t>Tax liability</a:t>
            </a:r>
          </a:p>
          <a:p>
            <a:r>
              <a:rPr lang="en-US" sz="2600" dirty="0" smtClean="0"/>
              <a:t>Other debts</a:t>
            </a:r>
          </a:p>
          <a:p>
            <a:pPr marL="0" indent="0">
              <a:buNone/>
            </a:pPr>
            <a:r>
              <a:rPr lang="en-US" sz="2600" b="1" dirty="0" smtClean="0"/>
              <a:t>DISCOINTINUING LIABILITIES</a:t>
            </a:r>
            <a:endParaRPr lang="en-US" sz="2600" b="1" dirty="0"/>
          </a:p>
          <a:p>
            <a:pPr marL="0" indent="0">
              <a:buNone/>
            </a:pPr>
            <a:endParaRPr lang="en-US" sz="2400" b="1" dirty="0" smtClean="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71</a:t>
            </a:fld>
            <a:endParaRPr lang="it-IT"/>
          </a:p>
        </p:txBody>
      </p:sp>
      <p:sp>
        <p:nvSpPr>
          <p:cNvPr id="6" name="Rettangolo arrotondato 5"/>
          <p:cNvSpPr/>
          <p:nvPr/>
        </p:nvSpPr>
        <p:spPr>
          <a:xfrm>
            <a:off x="751760" y="4237654"/>
            <a:ext cx="8023746" cy="1982171"/>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25213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smtClean="0">
                <a:solidFill>
                  <a:srgbClr val="FF0000"/>
                </a:solidFill>
              </a:rPr>
              <a:t>Non </a:t>
            </a:r>
            <a:r>
              <a:rPr lang="it-IT" b="1" dirty="0" err="1" smtClean="0">
                <a:solidFill>
                  <a:srgbClr val="FF0000"/>
                </a:solidFill>
              </a:rPr>
              <a:t>current</a:t>
            </a:r>
            <a:r>
              <a:rPr lang="it-IT" b="1" dirty="0" smtClean="0">
                <a:solidFill>
                  <a:srgbClr val="FF0000"/>
                </a:solidFill>
              </a:rPr>
              <a:t> </a:t>
            </a:r>
            <a:r>
              <a:rPr lang="it-IT" b="1" dirty="0" err="1" smtClean="0">
                <a:solidFill>
                  <a:srgbClr val="FF0000"/>
                </a:solidFill>
              </a:rPr>
              <a:t>financial</a:t>
            </a:r>
            <a:r>
              <a:rPr lang="it-IT" b="1" dirty="0" smtClean="0">
                <a:solidFill>
                  <a:srgbClr val="FF0000"/>
                </a:solidFill>
              </a:rPr>
              <a:t> </a:t>
            </a:r>
            <a:r>
              <a:rPr lang="it-IT" b="1" dirty="0" err="1" smtClean="0">
                <a:solidFill>
                  <a:srgbClr val="FF0000"/>
                </a:solidFill>
              </a:rPr>
              <a:t>liabilities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pPr marL="0" indent="0">
              <a:buNone/>
            </a:pPr>
            <a:r>
              <a:rPr lang="en-US" dirty="0" smtClean="0"/>
              <a:t>The item refers to financial liabilities that are due during the normal productive cycle of the company (12 months)</a:t>
            </a:r>
          </a:p>
          <a:p>
            <a:pPr marL="0" indent="0">
              <a:buNone/>
            </a:pPr>
            <a:endParaRPr lang="en-US" dirty="0"/>
          </a:p>
          <a:p>
            <a:pPr marL="0" indent="0">
              <a:buNone/>
            </a:pPr>
            <a:r>
              <a:rPr lang="en-US" dirty="0" smtClean="0"/>
              <a:t>Non current financial liabilities include:</a:t>
            </a:r>
          </a:p>
          <a:p>
            <a:pPr>
              <a:buFont typeface="Courier New" panose="02070309020205020404" pitchFamily="49" charset="0"/>
              <a:buChar char="o"/>
            </a:pPr>
            <a:r>
              <a:rPr lang="en-US" dirty="0"/>
              <a:t>Obligation</a:t>
            </a:r>
          </a:p>
          <a:p>
            <a:pPr>
              <a:buFont typeface="Courier New" panose="02070309020205020404" pitchFamily="49" charset="0"/>
              <a:buChar char="o"/>
            </a:pPr>
            <a:r>
              <a:rPr lang="en-US" dirty="0"/>
              <a:t>Debt to banks</a:t>
            </a:r>
          </a:p>
          <a:p>
            <a:pPr>
              <a:buFont typeface="Courier New" panose="02070309020205020404" pitchFamily="49" charset="0"/>
              <a:buChar char="o"/>
            </a:pPr>
            <a:r>
              <a:rPr lang="en-US" dirty="0"/>
              <a:t>Other non current financial liabilities</a:t>
            </a:r>
          </a:p>
          <a:p>
            <a:pPr marL="0" indent="0">
              <a:buNone/>
            </a:pPr>
            <a:endParaRPr lang="en-US" dirty="0" smtClean="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72</a:t>
            </a:fld>
            <a:endParaRPr lang="it-IT"/>
          </a:p>
        </p:txBody>
      </p:sp>
    </p:spTree>
    <p:extLst>
      <p:ext uri="{BB962C8B-B14F-4D97-AF65-F5344CB8AC3E}">
        <p14:creationId xmlns:p14="http://schemas.microsoft.com/office/powerpoint/2010/main" val="301186947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smtClean="0">
                <a:solidFill>
                  <a:srgbClr val="FF0000"/>
                </a:solidFill>
              </a:rPr>
              <a:t>Debt</a:t>
            </a:r>
            <a:r>
              <a:rPr lang="it-IT" b="1" dirty="0" smtClean="0">
                <a:solidFill>
                  <a:srgbClr val="FF0000"/>
                </a:solidFill>
              </a:rPr>
              <a:t> to </a:t>
            </a:r>
            <a:r>
              <a:rPr lang="it-IT" b="1" dirty="0" err="1" smtClean="0">
                <a:solidFill>
                  <a:srgbClr val="FF0000"/>
                </a:solidFill>
              </a:rPr>
              <a:t>suppliers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pPr marL="0" indent="0">
              <a:buNone/>
            </a:pPr>
            <a:r>
              <a:rPr lang="en-US" dirty="0" smtClean="0"/>
              <a:t>The item refers to the debts that the company has with respect to its suppliers. The item includes:</a:t>
            </a:r>
          </a:p>
          <a:p>
            <a:r>
              <a:rPr lang="en-US" dirty="0" smtClean="0"/>
              <a:t>Commercial debt</a:t>
            </a:r>
          </a:p>
          <a:p>
            <a:r>
              <a:rPr lang="en-US" dirty="0" smtClean="0"/>
              <a:t>Debt related to services</a:t>
            </a:r>
          </a:p>
          <a:p>
            <a:r>
              <a:rPr lang="en-US" dirty="0" smtClean="0"/>
              <a:t>Debt of professional services</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73</a:t>
            </a:fld>
            <a:endParaRPr lang="it-IT"/>
          </a:p>
        </p:txBody>
      </p:sp>
    </p:spTree>
    <p:extLst>
      <p:ext uri="{BB962C8B-B14F-4D97-AF65-F5344CB8AC3E}">
        <p14:creationId xmlns:p14="http://schemas.microsoft.com/office/powerpoint/2010/main" val="415806276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smtClean="0">
                <a:solidFill>
                  <a:srgbClr val="FF0000"/>
                </a:solidFill>
              </a:rPr>
              <a:t>Tax</a:t>
            </a:r>
            <a:r>
              <a:rPr lang="it-IT" b="1" dirty="0" smtClean="0">
                <a:solidFill>
                  <a:srgbClr val="FF0000"/>
                </a:solidFill>
              </a:rPr>
              <a:t> </a:t>
            </a:r>
            <a:r>
              <a:rPr lang="it-IT" b="1" dirty="0" err="1" smtClean="0">
                <a:solidFill>
                  <a:srgbClr val="FF0000"/>
                </a:solidFill>
              </a:rPr>
              <a:t>debt</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pPr marL="0" indent="0">
              <a:buNone/>
            </a:pPr>
            <a:r>
              <a:rPr lang="en-US" dirty="0" smtClean="0"/>
              <a:t>The item refers to the amount of money that the company should </a:t>
            </a:r>
            <a:r>
              <a:rPr lang="en-US" dirty="0" err="1" smtClean="0"/>
              <a:t>èay</a:t>
            </a:r>
            <a:r>
              <a:rPr lang="en-US" dirty="0" smtClean="0"/>
              <a:t> to the fiscal authority at the end of the productive cycle</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74</a:t>
            </a:fld>
            <a:endParaRPr lang="it-IT"/>
          </a:p>
        </p:txBody>
      </p:sp>
    </p:spTree>
    <p:extLst>
      <p:ext uri="{BB962C8B-B14F-4D97-AF65-F5344CB8AC3E}">
        <p14:creationId xmlns:p14="http://schemas.microsoft.com/office/powerpoint/2010/main" val="30269368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1760" y="148395"/>
            <a:ext cx="10515600" cy="1325563"/>
          </a:xfrm>
        </p:spPr>
        <p:txBody>
          <a:bodyPr/>
          <a:lstStyle/>
          <a:p>
            <a:r>
              <a:rPr lang="it-IT" b="1" dirty="0" err="1" smtClean="0">
                <a:solidFill>
                  <a:srgbClr val="FF0000"/>
                </a:solidFill>
              </a:rPr>
              <a:t>Liabilities</a:t>
            </a:r>
            <a:r>
              <a:rPr lang="it-IT" b="1" dirty="0" smtClean="0">
                <a:solidFill>
                  <a:srgbClr val="FF0000"/>
                </a:solidFill>
              </a:rPr>
              <a:t> side of the BS: the model</a:t>
            </a:r>
            <a:endParaRPr lang="it-IT" b="1" dirty="0">
              <a:solidFill>
                <a:srgbClr val="FF0000"/>
              </a:solidFill>
            </a:endParaRPr>
          </a:p>
        </p:txBody>
      </p:sp>
      <p:sp>
        <p:nvSpPr>
          <p:cNvPr id="3" name="Segnaposto contenuto 2"/>
          <p:cNvSpPr>
            <a:spLocks noGrp="1"/>
          </p:cNvSpPr>
          <p:nvPr>
            <p:ph idx="1"/>
          </p:nvPr>
        </p:nvSpPr>
        <p:spPr>
          <a:xfrm>
            <a:off x="838200" y="1473958"/>
            <a:ext cx="10515600" cy="5384042"/>
          </a:xfrm>
        </p:spPr>
        <p:txBody>
          <a:bodyPr>
            <a:normAutofit fontScale="55000" lnSpcReduction="20000"/>
          </a:bodyPr>
          <a:lstStyle/>
          <a:p>
            <a:pPr marL="0" indent="0">
              <a:buNone/>
            </a:pPr>
            <a:r>
              <a:rPr lang="en-US" sz="2600" b="1" dirty="0" smtClean="0"/>
              <a:t>EQUITY</a:t>
            </a:r>
          </a:p>
          <a:p>
            <a:r>
              <a:rPr lang="en-US" sz="2600" dirty="0" smtClean="0"/>
              <a:t>Issued capital</a:t>
            </a:r>
          </a:p>
          <a:p>
            <a:r>
              <a:rPr lang="en-US" sz="2600" dirty="0" smtClean="0"/>
              <a:t>Reserves</a:t>
            </a:r>
          </a:p>
          <a:p>
            <a:r>
              <a:rPr lang="en-US" sz="2600" dirty="0" smtClean="0"/>
              <a:t>Net income/loss</a:t>
            </a:r>
          </a:p>
          <a:p>
            <a:pPr marL="0" indent="0">
              <a:buNone/>
            </a:pPr>
            <a:r>
              <a:rPr lang="en-US" sz="2600" b="1" dirty="0" smtClean="0"/>
              <a:t>NON CURRENT (LONG-TERM) LIABILITIES</a:t>
            </a:r>
          </a:p>
          <a:p>
            <a:r>
              <a:rPr lang="en-US" sz="2600" dirty="0" smtClean="0"/>
              <a:t>Non current financial liabilities:</a:t>
            </a:r>
          </a:p>
          <a:p>
            <a:pPr lvl="1">
              <a:buFont typeface="Courier New" panose="02070309020205020404" pitchFamily="49" charset="0"/>
              <a:buChar char="o"/>
            </a:pPr>
            <a:r>
              <a:rPr lang="en-US" sz="2600" dirty="0" smtClean="0"/>
              <a:t>Obligation</a:t>
            </a:r>
          </a:p>
          <a:p>
            <a:pPr lvl="1">
              <a:buFont typeface="Courier New" panose="02070309020205020404" pitchFamily="49" charset="0"/>
              <a:buChar char="o"/>
            </a:pPr>
            <a:r>
              <a:rPr lang="en-US" sz="2600" dirty="0" smtClean="0"/>
              <a:t>Debt to banks</a:t>
            </a:r>
          </a:p>
          <a:p>
            <a:pPr lvl="1">
              <a:buFont typeface="Courier New" panose="02070309020205020404" pitchFamily="49" charset="0"/>
              <a:buChar char="o"/>
            </a:pPr>
            <a:r>
              <a:rPr lang="en-US" sz="2600" dirty="0" smtClean="0"/>
              <a:t>Other non current financial liabilities</a:t>
            </a:r>
          </a:p>
          <a:p>
            <a:r>
              <a:rPr lang="en-US" sz="2600" dirty="0" smtClean="0"/>
              <a:t>Provision for risks and charges</a:t>
            </a:r>
          </a:p>
          <a:p>
            <a:r>
              <a:rPr lang="en-US" sz="2600" dirty="0" smtClean="0"/>
              <a:t>Funds related to personnel</a:t>
            </a:r>
          </a:p>
          <a:p>
            <a:pPr marL="0" indent="0">
              <a:buNone/>
            </a:pPr>
            <a:r>
              <a:rPr lang="en-US" sz="2600" b="1" dirty="0" smtClean="0"/>
              <a:t>CURREENT LIABILITIES</a:t>
            </a:r>
          </a:p>
          <a:p>
            <a:r>
              <a:rPr lang="en-US" sz="2600" dirty="0"/>
              <a:t>Non current financial </a:t>
            </a:r>
            <a:r>
              <a:rPr lang="en-US" sz="2600" dirty="0" smtClean="0"/>
              <a:t>liabilities:</a:t>
            </a:r>
          </a:p>
          <a:p>
            <a:pPr lvl="1">
              <a:buFont typeface="Courier New" panose="02070309020205020404" pitchFamily="49" charset="0"/>
              <a:buChar char="o"/>
            </a:pPr>
            <a:r>
              <a:rPr lang="en-US" sz="2600" dirty="0" smtClean="0"/>
              <a:t>Obligation</a:t>
            </a:r>
          </a:p>
          <a:p>
            <a:pPr lvl="1">
              <a:buFont typeface="Courier New" panose="02070309020205020404" pitchFamily="49" charset="0"/>
              <a:buChar char="o"/>
            </a:pPr>
            <a:r>
              <a:rPr lang="en-US" sz="2600" dirty="0" smtClean="0"/>
              <a:t>Debt </a:t>
            </a:r>
            <a:r>
              <a:rPr lang="en-US" sz="2600" dirty="0"/>
              <a:t>to </a:t>
            </a:r>
            <a:r>
              <a:rPr lang="en-US" sz="2600" dirty="0" smtClean="0"/>
              <a:t>banks</a:t>
            </a:r>
          </a:p>
          <a:p>
            <a:pPr lvl="1">
              <a:buFont typeface="Courier New" panose="02070309020205020404" pitchFamily="49" charset="0"/>
              <a:buChar char="o"/>
            </a:pPr>
            <a:r>
              <a:rPr lang="en-US" sz="2600" dirty="0" smtClean="0"/>
              <a:t>Other </a:t>
            </a:r>
            <a:r>
              <a:rPr lang="en-US" sz="2600" dirty="0"/>
              <a:t>non current financial </a:t>
            </a:r>
            <a:r>
              <a:rPr lang="en-US" sz="2600" dirty="0" smtClean="0"/>
              <a:t>liabilities</a:t>
            </a:r>
          </a:p>
          <a:p>
            <a:r>
              <a:rPr lang="en-US" sz="2600" dirty="0" smtClean="0"/>
              <a:t>Debt to suppliers</a:t>
            </a:r>
          </a:p>
          <a:p>
            <a:r>
              <a:rPr lang="en-US" sz="2600" dirty="0" smtClean="0"/>
              <a:t>Tax liability</a:t>
            </a:r>
          </a:p>
          <a:p>
            <a:r>
              <a:rPr lang="en-US" sz="2600" dirty="0" smtClean="0"/>
              <a:t>Other debts</a:t>
            </a:r>
          </a:p>
          <a:p>
            <a:pPr marL="0" indent="0">
              <a:buNone/>
            </a:pPr>
            <a:r>
              <a:rPr lang="en-US" sz="2600" b="1" dirty="0" smtClean="0"/>
              <a:t>DISCOINTINUING LIABILITIES</a:t>
            </a:r>
            <a:endParaRPr lang="en-US" sz="2600" b="1" dirty="0"/>
          </a:p>
          <a:p>
            <a:pPr marL="0" indent="0">
              <a:buNone/>
            </a:pPr>
            <a:endParaRPr lang="en-US" sz="2400" b="1" dirty="0" smtClean="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75</a:t>
            </a:fld>
            <a:endParaRPr lang="it-IT"/>
          </a:p>
        </p:txBody>
      </p:sp>
      <p:sp>
        <p:nvSpPr>
          <p:cNvPr id="6" name="Rettangolo arrotondato 5"/>
          <p:cNvSpPr/>
          <p:nvPr/>
        </p:nvSpPr>
        <p:spPr>
          <a:xfrm flipV="1">
            <a:off x="751760" y="6219825"/>
            <a:ext cx="8023746" cy="501650"/>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8427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smtClean="0">
                <a:solidFill>
                  <a:srgbClr val="FF0000"/>
                </a:solidFill>
              </a:rPr>
              <a:t>Discountinuing</a:t>
            </a:r>
            <a:r>
              <a:rPr lang="it-IT" b="1" dirty="0" smtClean="0">
                <a:solidFill>
                  <a:srgbClr val="FF0000"/>
                </a:solidFill>
              </a:rPr>
              <a:t> </a:t>
            </a:r>
            <a:r>
              <a:rPr lang="it-IT" b="1" dirty="0" err="1" smtClean="0">
                <a:solidFill>
                  <a:srgbClr val="FF0000"/>
                </a:solidFill>
              </a:rPr>
              <a:t>liabilities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pPr marL="0" indent="0">
              <a:buNone/>
            </a:pPr>
            <a:r>
              <a:rPr lang="en-US" dirty="0" smtClean="0"/>
              <a:t>The item simply refers to the liabilities related to the </a:t>
            </a:r>
            <a:r>
              <a:rPr lang="en-US" dirty="0" err="1" smtClean="0"/>
              <a:t>discountinuing</a:t>
            </a:r>
            <a:r>
              <a:rPr lang="en-US" dirty="0" smtClean="0"/>
              <a:t> assets</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76</a:t>
            </a:fld>
            <a:endParaRPr lang="it-IT"/>
          </a:p>
        </p:txBody>
      </p:sp>
    </p:spTree>
    <p:extLst>
      <p:ext uri="{BB962C8B-B14F-4D97-AF65-F5344CB8AC3E}">
        <p14:creationId xmlns:p14="http://schemas.microsoft.com/office/powerpoint/2010/main" val="37326417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lstStyle/>
          <a:p>
            <a:r>
              <a:rPr lang="it-IT" b="1" dirty="0" smtClean="0">
                <a:solidFill>
                  <a:srgbClr val="FF0000"/>
                </a:solidFill>
              </a:rPr>
              <a:t>THE RECLASSIFICATION OF THE BALANCE SHEET</a:t>
            </a:r>
            <a:endParaRPr lang="it-IT" b="1" dirty="0">
              <a:solidFill>
                <a:srgbClr val="FF0000"/>
              </a:solidFill>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209805727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smtClean="0">
                <a:solidFill>
                  <a:srgbClr val="FF0000"/>
                </a:solidFill>
              </a:rPr>
              <a:t>The Balance </a:t>
            </a:r>
            <a:r>
              <a:rPr lang="it-IT" b="1" dirty="0" err="1" smtClean="0">
                <a:solidFill>
                  <a:srgbClr val="FF0000"/>
                </a:solidFill>
              </a:rPr>
              <a:t>Sheet</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78</a:t>
            </a:fld>
            <a:endParaRPr lang="it-IT"/>
          </a:p>
        </p:txBody>
      </p:sp>
      <p:sp>
        <p:nvSpPr>
          <p:cNvPr id="7" name="Rettangolo 6"/>
          <p:cNvSpPr/>
          <p:nvPr/>
        </p:nvSpPr>
        <p:spPr>
          <a:xfrm>
            <a:off x="1173707" y="1473958"/>
            <a:ext cx="9498842" cy="46129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9" name="Connettore 1 8"/>
          <p:cNvCxnSpPr/>
          <p:nvPr/>
        </p:nvCxnSpPr>
        <p:spPr>
          <a:xfrm>
            <a:off x="5691116" y="1473958"/>
            <a:ext cx="0" cy="46129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ttangolo 10"/>
          <p:cNvSpPr/>
          <p:nvPr/>
        </p:nvSpPr>
        <p:spPr>
          <a:xfrm>
            <a:off x="2197290" y="1569493"/>
            <a:ext cx="2579426" cy="6414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chemeClr val="tx1"/>
                </a:solidFill>
              </a:rPr>
              <a:t>ASSETS</a:t>
            </a:r>
            <a:endParaRPr lang="it-IT" sz="2400" b="1" dirty="0">
              <a:solidFill>
                <a:schemeClr val="tx1"/>
              </a:solidFill>
            </a:endParaRPr>
          </a:p>
        </p:txBody>
      </p:sp>
      <p:sp>
        <p:nvSpPr>
          <p:cNvPr id="12" name="Rettangolo 11"/>
          <p:cNvSpPr/>
          <p:nvPr/>
        </p:nvSpPr>
        <p:spPr>
          <a:xfrm>
            <a:off x="7112759" y="1667645"/>
            <a:ext cx="2579426" cy="641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chemeClr val="tx1"/>
                </a:solidFill>
              </a:rPr>
              <a:t>LIABILITIES</a:t>
            </a:r>
            <a:endParaRPr lang="it-IT" sz="2400" b="1" dirty="0">
              <a:solidFill>
                <a:schemeClr val="tx1"/>
              </a:solidFill>
            </a:endParaRPr>
          </a:p>
        </p:txBody>
      </p:sp>
      <p:sp>
        <p:nvSpPr>
          <p:cNvPr id="13" name="Rettangolo 12"/>
          <p:cNvSpPr/>
          <p:nvPr/>
        </p:nvSpPr>
        <p:spPr>
          <a:xfrm>
            <a:off x="1596788" y="2309089"/>
            <a:ext cx="3684896" cy="1334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it-IT" b="1" dirty="0" smtClean="0">
                <a:solidFill>
                  <a:schemeClr val="tx1"/>
                </a:solidFill>
              </a:rPr>
              <a:t>NON CURRENTS ASSETS</a:t>
            </a:r>
          </a:p>
          <a:p>
            <a:r>
              <a:rPr lang="it-IT" dirty="0" err="1" smtClean="0">
                <a:solidFill>
                  <a:schemeClr val="tx1"/>
                </a:solidFill>
              </a:rPr>
              <a:t>Property</a:t>
            </a:r>
            <a:r>
              <a:rPr lang="it-IT" dirty="0" smtClean="0">
                <a:solidFill>
                  <a:schemeClr val="tx1"/>
                </a:solidFill>
              </a:rPr>
              <a:t>, </a:t>
            </a:r>
            <a:r>
              <a:rPr lang="it-IT" dirty="0" err="1" smtClean="0">
                <a:solidFill>
                  <a:schemeClr val="tx1"/>
                </a:solidFill>
              </a:rPr>
              <a:t>Plant</a:t>
            </a:r>
            <a:r>
              <a:rPr lang="it-IT" dirty="0" smtClean="0">
                <a:solidFill>
                  <a:schemeClr val="tx1"/>
                </a:solidFill>
              </a:rPr>
              <a:t> and </a:t>
            </a:r>
            <a:r>
              <a:rPr lang="it-IT" dirty="0" err="1" smtClean="0">
                <a:solidFill>
                  <a:schemeClr val="tx1"/>
                </a:solidFill>
              </a:rPr>
              <a:t>Equipment</a:t>
            </a:r>
            <a:endParaRPr lang="it-IT" dirty="0" smtClean="0">
              <a:solidFill>
                <a:schemeClr val="tx1"/>
              </a:solidFill>
            </a:endParaRPr>
          </a:p>
          <a:p>
            <a:r>
              <a:rPr lang="it-IT" dirty="0" err="1" smtClean="0">
                <a:solidFill>
                  <a:schemeClr val="tx1"/>
                </a:solidFill>
              </a:rPr>
              <a:t>Intangible</a:t>
            </a:r>
            <a:r>
              <a:rPr lang="it-IT" dirty="0" smtClean="0">
                <a:solidFill>
                  <a:schemeClr val="tx1"/>
                </a:solidFill>
              </a:rPr>
              <a:t> </a:t>
            </a:r>
            <a:r>
              <a:rPr lang="it-IT" dirty="0" err="1" smtClean="0">
                <a:solidFill>
                  <a:schemeClr val="tx1"/>
                </a:solidFill>
              </a:rPr>
              <a:t>assets</a:t>
            </a:r>
            <a:endParaRPr lang="it-IT" dirty="0" smtClean="0">
              <a:solidFill>
                <a:schemeClr val="tx1"/>
              </a:solidFill>
            </a:endParaRPr>
          </a:p>
          <a:p>
            <a:r>
              <a:rPr lang="it-IT" dirty="0" smtClean="0">
                <a:solidFill>
                  <a:schemeClr val="tx1"/>
                </a:solidFill>
              </a:rPr>
              <a:t>Financial </a:t>
            </a:r>
            <a:r>
              <a:rPr lang="it-IT" dirty="0" err="1" smtClean="0">
                <a:solidFill>
                  <a:schemeClr val="tx1"/>
                </a:solidFill>
              </a:rPr>
              <a:t>assets</a:t>
            </a:r>
            <a:endParaRPr lang="it-IT" dirty="0">
              <a:solidFill>
                <a:schemeClr val="tx1"/>
              </a:solidFill>
            </a:endParaRPr>
          </a:p>
        </p:txBody>
      </p:sp>
      <p:sp>
        <p:nvSpPr>
          <p:cNvPr id="14" name="Rettangolo 13"/>
          <p:cNvSpPr/>
          <p:nvPr/>
        </p:nvSpPr>
        <p:spPr>
          <a:xfrm>
            <a:off x="1644555" y="4133683"/>
            <a:ext cx="3684896" cy="17621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it-IT" b="1" dirty="0" smtClean="0">
                <a:solidFill>
                  <a:schemeClr val="tx1"/>
                </a:solidFill>
              </a:rPr>
              <a:t>CURRENTS ASSETS</a:t>
            </a:r>
          </a:p>
          <a:p>
            <a:r>
              <a:rPr lang="en-US" dirty="0">
                <a:solidFill>
                  <a:schemeClr val="tx1"/>
                </a:solidFill>
              </a:rPr>
              <a:t>Receivable (commercial credits)</a:t>
            </a:r>
          </a:p>
          <a:p>
            <a:r>
              <a:rPr lang="en-US" dirty="0">
                <a:solidFill>
                  <a:schemeClr val="tx1"/>
                </a:solidFill>
              </a:rPr>
              <a:t>Inventories</a:t>
            </a:r>
          </a:p>
          <a:p>
            <a:r>
              <a:rPr lang="en-US" dirty="0">
                <a:solidFill>
                  <a:schemeClr val="tx1"/>
                </a:solidFill>
              </a:rPr>
              <a:t>Work in progress on ordination</a:t>
            </a:r>
          </a:p>
          <a:p>
            <a:r>
              <a:rPr lang="en-US" dirty="0">
                <a:solidFill>
                  <a:schemeClr val="tx1"/>
                </a:solidFill>
              </a:rPr>
              <a:t>Current financial activities</a:t>
            </a:r>
          </a:p>
          <a:p>
            <a:r>
              <a:rPr lang="en-US" dirty="0">
                <a:solidFill>
                  <a:schemeClr val="tx1"/>
                </a:solidFill>
              </a:rPr>
              <a:t>Cash and cash equivalent</a:t>
            </a:r>
          </a:p>
          <a:p>
            <a:endParaRPr lang="it-IT" dirty="0">
              <a:solidFill>
                <a:schemeClr val="tx1"/>
              </a:solidFill>
            </a:endParaRPr>
          </a:p>
        </p:txBody>
      </p:sp>
      <p:sp>
        <p:nvSpPr>
          <p:cNvPr id="15" name="Rettangolo 14"/>
          <p:cNvSpPr/>
          <p:nvPr/>
        </p:nvSpPr>
        <p:spPr>
          <a:xfrm>
            <a:off x="6490648" y="2242580"/>
            <a:ext cx="3684896" cy="1510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it-IT" b="1" dirty="0" smtClean="0">
                <a:solidFill>
                  <a:schemeClr val="tx1"/>
                </a:solidFill>
              </a:rPr>
              <a:t>SHAREHOLDERS EQUITY</a:t>
            </a:r>
          </a:p>
          <a:p>
            <a:r>
              <a:rPr lang="en-US" dirty="0">
                <a:solidFill>
                  <a:schemeClr val="tx1"/>
                </a:solidFill>
              </a:rPr>
              <a:t>Issued capital</a:t>
            </a:r>
          </a:p>
          <a:p>
            <a:r>
              <a:rPr lang="en-US" dirty="0">
                <a:solidFill>
                  <a:schemeClr val="tx1"/>
                </a:solidFill>
              </a:rPr>
              <a:t>Reserves</a:t>
            </a:r>
          </a:p>
          <a:p>
            <a:r>
              <a:rPr lang="en-US" dirty="0">
                <a:solidFill>
                  <a:schemeClr val="tx1"/>
                </a:solidFill>
              </a:rPr>
              <a:t>Retained earning</a:t>
            </a:r>
          </a:p>
          <a:p>
            <a:r>
              <a:rPr lang="en-US" dirty="0">
                <a:solidFill>
                  <a:schemeClr val="tx1"/>
                </a:solidFill>
              </a:rPr>
              <a:t>Net income/loss</a:t>
            </a:r>
          </a:p>
          <a:p>
            <a:endParaRPr lang="it-IT" dirty="0">
              <a:solidFill>
                <a:schemeClr val="tx1"/>
              </a:solidFill>
            </a:endParaRPr>
          </a:p>
        </p:txBody>
      </p:sp>
      <p:sp>
        <p:nvSpPr>
          <p:cNvPr id="16" name="Rettangolo 15"/>
          <p:cNvSpPr/>
          <p:nvPr/>
        </p:nvSpPr>
        <p:spPr>
          <a:xfrm>
            <a:off x="6490648" y="4078133"/>
            <a:ext cx="3684896" cy="18732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it-IT" b="1" dirty="0" smtClean="0">
                <a:solidFill>
                  <a:schemeClr val="tx1"/>
                </a:solidFill>
              </a:rPr>
              <a:t>LIABILITIES</a:t>
            </a:r>
          </a:p>
          <a:p>
            <a:r>
              <a:rPr lang="en-US" dirty="0" smtClean="0">
                <a:solidFill>
                  <a:schemeClr val="tx1"/>
                </a:solidFill>
              </a:rPr>
              <a:t>Current liabilities </a:t>
            </a:r>
          </a:p>
          <a:p>
            <a:r>
              <a:rPr lang="en-US" dirty="0" smtClean="0">
                <a:solidFill>
                  <a:schemeClr val="tx1"/>
                </a:solidFill>
              </a:rPr>
              <a:t>Non current liabilities </a:t>
            </a:r>
            <a:endParaRPr lang="it-IT" dirty="0">
              <a:solidFill>
                <a:schemeClr val="tx1"/>
              </a:solidFill>
            </a:endParaRPr>
          </a:p>
        </p:txBody>
      </p:sp>
    </p:spTree>
    <p:extLst>
      <p:ext uri="{BB962C8B-B14F-4D97-AF65-F5344CB8AC3E}">
        <p14:creationId xmlns:p14="http://schemas.microsoft.com/office/powerpoint/2010/main" val="117384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3" grpId="0"/>
      <p:bldP spid="14" grpId="0"/>
      <p:bldP spid="15" grpId="0"/>
      <p:bldP spid="16"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smtClean="0">
                <a:solidFill>
                  <a:srgbClr val="FF0000"/>
                </a:solidFill>
              </a:rPr>
              <a:t>The </a:t>
            </a:r>
            <a:r>
              <a:rPr lang="it-IT" b="1" dirty="0" err="1" smtClean="0">
                <a:solidFill>
                  <a:srgbClr val="FF0000"/>
                </a:solidFill>
              </a:rPr>
              <a:t>reclassification</a:t>
            </a:r>
            <a:r>
              <a:rPr lang="it-IT" b="1" dirty="0" smtClean="0">
                <a:solidFill>
                  <a:srgbClr val="FF0000"/>
                </a:solidFill>
              </a:rPr>
              <a:t> of the Balance </a:t>
            </a:r>
            <a:r>
              <a:rPr lang="it-IT" b="1" dirty="0" err="1" smtClean="0">
                <a:solidFill>
                  <a:srgbClr val="FF0000"/>
                </a:solidFill>
              </a:rPr>
              <a:t>Sheet</a:t>
            </a:r>
            <a:endParaRPr lang="it-IT" b="1" dirty="0">
              <a:solidFill>
                <a:srgbClr val="FF0000"/>
              </a:solidFill>
            </a:endParaRPr>
          </a:p>
        </p:txBody>
      </p:sp>
      <p:sp>
        <p:nvSpPr>
          <p:cNvPr id="3" name="Segnaposto contenuto 2"/>
          <p:cNvSpPr>
            <a:spLocks noGrp="1"/>
          </p:cNvSpPr>
          <p:nvPr>
            <p:ph idx="1"/>
          </p:nvPr>
        </p:nvSpPr>
        <p:spPr>
          <a:xfrm>
            <a:off x="838200" y="1794680"/>
            <a:ext cx="10515600" cy="1030407"/>
          </a:xfrm>
        </p:spPr>
        <p:txBody>
          <a:bodyPr>
            <a:normAutofit/>
          </a:bodyPr>
          <a:lstStyle/>
          <a:p>
            <a:pPr marL="0" indent="0" algn="ctr">
              <a:buNone/>
            </a:pPr>
            <a:r>
              <a:rPr lang="en-US" b="1" dirty="0" smtClean="0"/>
              <a:t>Does the Balance Sheet allow us to understand the “state of health” of the company?</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79</a:t>
            </a:fld>
            <a:endParaRPr lang="it-IT"/>
          </a:p>
        </p:txBody>
      </p:sp>
      <p:sp>
        <p:nvSpPr>
          <p:cNvPr id="6" name="Segnaposto contenuto 2"/>
          <p:cNvSpPr txBox="1">
            <a:spLocks/>
          </p:cNvSpPr>
          <p:nvPr/>
        </p:nvSpPr>
        <p:spPr>
          <a:xfrm>
            <a:off x="1062251" y="3641719"/>
            <a:ext cx="10515600" cy="9029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A Balance Sheet could be reclassified to provide more information on the state of health of the company</a:t>
            </a:r>
          </a:p>
          <a:p>
            <a:pPr marL="0" indent="0">
              <a:buFont typeface="Arial" panose="020B0604020202020204" pitchFamily="34" charset="0"/>
              <a:buNone/>
            </a:pPr>
            <a:endParaRPr lang="en-US" dirty="0" smtClean="0"/>
          </a:p>
          <a:p>
            <a:pPr marL="0" indent="0">
              <a:buFont typeface="Arial" panose="020B0604020202020204" pitchFamily="34" charset="0"/>
              <a:buNone/>
            </a:pPr>
            <a:endParaRPr lang="en-US" dirty="0"/>
          </a:p>
        </p:txBody>
      </p:sp>
      <p:sp>
        <p:nvSpPr>
          <p:cNvPr id="7" name="Segnaposto contenuto 2"/>
          <p:cNvSpPr txBox="1">
            <a:spLocks/>
          </p:cNvSpPr>
          <p:nvPr/>
        </p:nvSpPr>
        <p:spPr>
          <a:xfrm>
            <a:off x="1214651" y="5186535"/>
            <a:ext cx="10515600" cy="9029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Reclassifying = reorganizing data and items, using all the information we have</a:t>
            </a:r>
          </a:p>
          <a:p>
            <a:pPr marL="0" indent="0">
              <a:buFont typeface="Arial" panose="020B0604020202020204" pitchFamily="34" charset="0"/>
              <a:buNone/>
            </a:pPr>
            <a:endParaRPr lang="en-US" dirty="0"/>
          </a:p>
        </p:txBody>
      </p:sp>
      <p:sp>
        <p:nvSpPr>
          <p:cNvPr id="8" name="Freccia in giù 7"/>
          <p:cNvSpPr/>
          <p:nvPr/>
        </p:nvSpPr>
        <p:spPr>
          <a:xfrm>
            <a:off x="5472752" y="2781911"/>
            <a:ext cx="1105469" cy="6709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p:cNvSpPr/>
          <p:nvPr/>
        </p:nvSpPr>
        <p:spPr>
          <a:xfrm>
            <a:off x="5631976" y="4544704"/>
            <a:ext cx="1105469" cy="6709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170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8751B123-ECD0-4B58-8863-A186CF5279B8}" type="slidenum">
              <a:rPr lang="it-IT" smtClean="0"/>
              <a:t>8</a:t>
            </a:fld>
            <a:endParaRPr lang="it-IT"/>
          </a:p>
        </p:txBody>
      </p:sp>
      <p:pic>
        <p:nvPicPr>
          <p:cNvPr id="7" name="Immagine 6"/>
          <p:cNvPicPr>
            <a:picLocks noChangeAspect="1"/>
          </p:cNvPicPr>
          <p:nvPr/>
        </p:nvPicPr>
        <p:blipFill>
          <a:blip r:embed="rId2"/>
          <a:stretch>
            <a:fillRect/>
          </a:stretch>
        </p:blipFill>
        <p:spPr>
          <a:xfrm>
            <a:off x="532264" y="28892"/>
            <a:ext cx="9849702" cy="6829108"/>
          </a:xfrm>
          <a:prstGeom prst="rect">
            <a:avLst/>
          </a:prstGeom>
        </p:spPr>
      </p:pic>
      <p:sp>
        <p:nvSpPr>
          <p:cNvPr id="9" name="Rettangolo arrotondato 8"/>
          <p:cNvSpPr/>
          <p:nvPr/>
        </p:nvSpPr>
        <p:spPr>
          <a:xfrm>
            <a:off x="532264" y="491319"/>
            <a:ext cx="6687402" cy="364395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arrotondato 9"/>
          <p:cNvSpPr/>
          <p:nvPr/>
        </p:nvSpPr>
        <p:spPr>
          <a:xfrm flipV="1">
            <a:off x="532264" y="4135272"/>
            <a:ext cx="6687402" cy="258620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8674073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smtClean="0">
                <a:solidFill>
                  <a:srgbClr val="FF0000"/>
                </a:solidFill>
              </a:rPr>
              <a:t>The Balance </a:t>
            </a:r>
            <a:r>
              <a:rPr lang="it-IT" b="1" dirty="0" err="1" smtClean="0">
                <a:solidFill>
                  <a:srgbClr val="FF0000"/>
                </a:solidFill>
              </a:rPr>
              <a:t>Sheet</a:t>
            </a:r>
            <a:r>
              <a:rPr lang="it-IT" b="1" dirty="0" smtClean="0">
                <a:solidFill>
                  <a:srgbClr val="FF0000"/>
                </a:solidFill>
              </a:rPr>
              <a:t> </a:t>
            </a:r>
            <a:r>
              <a:rPr lang="it-IT" b="1" dirty="0" err="1" smtClean="0">
                <a:solidFill>
                  <a:srgbClr val="FF0000"/>
                </a:solidFill>
              </a:rPr>
              <a:t>reclassification</a:t>
            </a:r>
            <a:r>
              <a:rPr lang="it-IT" b="1" dirty="0" smtClean="0">
                <a:solidFill>
                  <a:srgbClr val="FF0000"/>
                </a:solidFill>
              </a:rPr>
              <a:t>: CAPITAL EMPLOYED</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80</a:t>
            </a:fld>
            <a:endParaRPr lang="it-IT"/>
          </a:p>
        </p:txBody>
      </p:sp>
      <p:sp>
        <p:nvSpPr>
          <p:cNvPr id="7" name="Rettangolo 6"/>
          <p:cNvSpPr/>
          <p:nvPr/>
        </p:nvSpPr>
        <p:spPr>
          <a:xfrm>
            <a:off x="1173707" y="1473958"/>
            <a:ext cx="9498842" cy="46129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9" name="Connettore 1 8"/>
          <p:cNvCxnSpPr/>
          <p:nvPr/>
        </p:nvCxnSpPr>
        <p:spPr>
          <a:xfrm>
            <a:off x="5691116" y="1473958"/>
            <a:ext cx="0" cy="46129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ttangolo 12"/>
          <p:cNvSpPr/>
          <p:nvPr/>
        </p:nvSpPr>
        <p:spPr>
          <a:xfrm>
            <a:off x="1596788" y="2309089"/>
            <a:ext cx="3684896" cy="1334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it-IT" sz="3600" b="1" dirty="0" smtClean="0">
                <a:solidFill>
                  <a:schemeClr val="tx1"/>
                </a:solidFill>
              </a:rPr>
              <a:t>ALL USES OF FUNDS</a:t>
            </a:r>
          </a:p>
          <a:p>
            <a:pPr algn="ctr"/>
            <a:r>
              <a:rPr lang="it-IT" sz="3600" b="1" dirty="0" smtClean="0">
                <a:solidFill>
                  <a:schemeClr val="tx1"/>
                </a:solidFill>
              </a:rPr>
              <a:t>(Capital </a:t>
            </a:r>
            <a:r>
              <a:rPr lang="it-IT" sz="3600" b="1" dirty="0" err="1" smtClean="0">
                <a:solidFill>
                  <a:schemeClr val="tx1"/>
                </a:solidFill>
              </a:rPr>
              <a:t>employed</a:t>
            </a:r>
            <a:r>
              <a:rPr lang="it-IT" sz="3600" b="1" dirty="0" smtClean="0">
                <a:solidFill>
                  <a:schemeClr val="tx1"/>
                </a:solidFill>
              </a:rPr>
              <a:t>)</a:t>
            </a:r>
            <a:endParaRPr lang="it-IT" sz="3600" dirty="0">
              <a:solidFill>
                <a:schemeClr val="tx1"/>
              </a:solidFill>
            </a:endParaRPr>
          </a:p>
        </p:txBody>
      </p:sp>
      <p:sp>
        <p:nvSpPr>
          <p:cNvPr id="15" name="Rettangolo 14"/>
          <p:cNvSpPr/>
          <p:nvPr/>
        </p:nvSpPr>
        <p:spPr>
          <a:xfrm>
            <a:off x="6339385" y="2884025"/>
            <a:ext cx="3684896" cy="1510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it-IT" sz="3600" b="1" dirty="0" smtClean="0">
                <a:solidFill>
                  <a:schemeClr val="tx1"/>
                </a:solidFill>
              </a:rPr>
              <a:t>SOURCES OF FUNDS</a:t>
            </a:r>
            <a:endParaRPr lang="it-IT" sz="3600" b="1" dirty="0">
              <a:solidFill>
                <a:schemeClr val="tx1"/>
              </a:solidFill>
            </a:endParaRPr>
          </a:p>
        </p:txBody>
      </p:sp>
    </p:spTree>
    <p:extLst>
      <p:ext uri="{BB962C8B-B14F-4D97-AF65-F5344CB8AC3E}">
        <p14:creationId xmlns:p14="http://schemas.microsoft.com/office/powerpoint/2010/main" val="92781113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smtClean="0">
                <a:solidFill>
                  <a:srgbClr val="FF0000"/>
                </a:solidFill>
              </a:rPr>
              <a:t>The Balance </a:t>
            </a:r>
            <a:r>
              <a:rPr lang="it-IT" b="1" dirty="0" err="1" smtClean="0">
                <a:solidFill>
                  <a:srgbClr val="FF0000"/>
                </a:solidFill>
              </a:rPr>
              <a:t>Sheet</a:t>
            </a:r>
            <a:r>
              <a:rPr lang="it-IT" b="1" dirty="0" smtClean="0">
                <a:solidFill>
                  <a:srgbClr val="FF0000"/>
                </a:solidFill>
              </a:rPr>
              <a:t> </a:t>
            </a:r>
            <a:r>
              <a:rPr lang="it-IT" b="1" dirty="0" err="1" smtClean="0">
                <a:solidFill>
                  <a:srgbClr val="FF0000"/>
                </a:solidFill>
              </a:rPr>
              <a:t>reclassification</a:t>
            </a:r>
            <a:r>
              <a:rPr lang="it-IT" b="1" dirty="0" smtClean="0">
                <a:solidFill>
                  <a:srgbClr val="FF0000"/>
                </a:solidFill>
              </a:rPr>
              <a:t>: CAPITAL EMPLOYED</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81</a:t>
            </a:fld>
            <a:endParaRPr lang="it-IT"/>
          </a:p>
        </p:txBody>
      </p:sp>
      <p:sp>
        <p:nvSpPr>
          <p:cNvPr id="7" name="Rettangolo 6"/>
          <p:cNvSpPr/>
          <p:nvPr/>
        </p:nvSpPr>
        <p:spPr>
          <a:xfrm>
            <a:off x="1173707" y="1473958"/>
            <a:ext cx="9498842" cy="46129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9" name="Connettore 1 8"/>
          <p:cNvCxnSpPr/>
          <p:nvPr/>
        </p:nvCxnSpPr>
        <p:spPr>
          <a:xfrm>
            <a:off x="5691116" y="1473958"/>
            <a:ext cx="0" cy="46129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ttangolo 12"/>
          <p:cNvSpPr/>
          <p:nvPr/>
        </p:nvSpPr>
        <p:spPr>
          <a:xfrm>
            <a:off x="1695165" y="1677087"/>
            <a:ext cx="3684896" cy="1334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it-IT" b="1" dirty="0" smtClean="0">
                <a:solidFill>
                  <a:schemeClr val="tx1"/>
                </a:solidFill>
              </a:rPr>
              <a:t>NON CURRENTS ASSETS</a:t>
            </a:r>
          </a:p>
          <a:p>
            <a:r>
              <a:rPr lang="it-IT" dirty="0" smtClean="0">
                <a:solidFill>
                  <a:schemeClr val="tx1"/>
                </a:solidFill>
              </a:rPr>
              <a:t>+ Technical </a:t>
            </a:r>
            <a:r>
              <a:rPr lang="it-IT" dirty="0" err="1" smtClean="0">
                <a:solidFill>
                  <a:schemeClr val="tx1"/>
                </a:solidFill>
              </a:rPr>
              <a:t>assets</a:t>
            </a:r>
            <a:endParaRPr lang="it-IT" dirty="0" smtClean="0">
              <a:solidFill>
                <a:schemeClr val="tx1"/>
              </a:solidFill>
            </a:endParaRPr>
          </a:p>
          <a:p>
            <a:r>
              <a:rPr lang="it-IT" dirty="0" smtClean="0">
                <a:solidFill>
                  <a:schemeClr val="tx1"/>
                </a:solidFill>
              </a:rPr>
              <a:t>+ </a:t>
            </a:r>
            <a:r>
              <a:rPr lang="it-IT" dirty="0" err="1" smtClean="0">
                <a:solidFill>
                  <a:schemeClr val="tx1"/>
                </a:solidFill>
              </a:rPr>
              <a:t>Intangible</a:t>
            </a:r>
            <a:r>
              <a:rPr lang="it-IT" dirty="0" smtClean="0">
                <a:solidFill>
                  <a:schemeClr val="tx1"/>
                </a:solidFill>
              </a:rPr>
              <a:t> </a:t>
            </a:r>
            <a:r>
              <a:rPr lang="it-IT" dirty="0" err="1" smtClean="0">
                <a:solidFill>
                  <a:schemeClr val="tx1"/>
                </a:solidFill>
              </a:rPr>
              <a:t>assets</a:t>
            </a:r>
            <a:endParaRPr lang="it-IT" dirty="0" smtClean="0">
              <a:solidFill>
                <a:schemeClr val="tx1"/>
              </a:solidFill>
            </a:endParaRPr>
          </a:p>
          <a:p>
            <a:r>
              <a:rPr lang="it-IT" dirty="0" smtClean="0">
                <a:solidFill>
                  <a:schemeClr val="tx1"/>
                </a:solidFill>
              </a:rPr>
              <a:t>+ Financial </a:t>
            </a:r>
            <a:r>
              <a:rPr lang="it-IT" dirty="0" err="1" smtClean="0">
                <a:solidFill>
                  <a:schemeClr val="tx1"/>
                </a:solidFill>
              </a:rPr>
              <a:t>assets</a:t>
            </a:r>
            <a:endParaRPr lang="it-IT" dirty="0">
              <a:solidFill>
                <a:schemeClr val="tx1"/>
              </a:solidFill>
            </a:endParaRPr>
          </a:p>
        </p:txBody>
      </p:sp>
      <p:sp>
        <p:nvSpPr>
          <p:cNvPr id="14" name="Rettangolo 13"/>
          <p:cNvSpPr/>
          <p:nvPr/>
        </p:nvSpPr>
        <p:spPr>
          <a:xfrm>
            <a:off x="1644555" y="3507615"/>
            <a:ext cx="3684896" cy="1173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it-IT" b="1" dirty="0" smtClean="0">
                <a:solidFill>
                  <a:schemeClr val="tx1"/>
                </a:solidFill>
              </a:rPr>
              <a:t>CURRENTS ASSETS</a:t>
            </a:r>
          </a:p>
          <a:p>
            <a:r>
              <a:rPr lang="en-US" dirty="0" smtClean="0">
                <a:solidFill>
                  <a:schemeClr val="tx1"/>
                </a:solidFill>
              </a:rPr>
              <a:t>+ Receivable (commercial credits)</a:t>
            </a:r>
          </a:p>
          <a:p>
            <a:r>
              <a:rPr lang="en-US" dirty="0" smtClean="0">
                <a:solidFill>
                  <a:schemeClr val="tx1"/>
                </a:solidFill>
              </a:rPr>
              <a:t>+ Inventories</a:t>
            </a:r>
          </a:p>
          <a:p>
            <a:r>
              <a:rPr lang="en-US" dirty="0" smtClean="0">
                <a:solidFill>
                  <a:schemeClr val="tx1"/>
                </a:solidFill>
              </a:rPr>
              <a:t> - Commercial debts</a:t>
            </a:r>
          </a:p>
          <a:p>
            <a:endParaRPr lang="it-IT" dirty="0">
              <a:solidFill>
                <a:schemeClr val="tx1"/>
              </a:solidFill>
            </a:endParaRPr>
          </a:p>
        </p:txBody>
      </p:sp>
      <p:sp>
        <p:nvSpPr>
          <p:cNvPr id="15" name="Rettangolo 14"/>
          <p:cNvSpPr/>
          <p:nvPr/>
        </p:nvSpPr>
        <p:spPr>
          <a:xfrm>
            <a:off x="6490648" y="1735509"/>
            <a:ext cx="3684896" cy="570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it-IT" b="1" dirty="0" smtClean="0">
                <a:solidFill>
                  <a:schemeClr val="tx1"/>
                </a:solidFill>
              </a:rPr>
              <a:t>SHAREHOLDERS EQUITY</a:t>
            </a:r>
          </a:p>
          <a:p>
            <a:endParaRPr lang="it-IT" dirty="0">
              <a:solidFill>
                <a:schemeClr val="tx1"/>
              </a:solidFill>
            </a:endParaRPr>
          </a:p>
        </p:txBody>
      </p:sp>
      <p:sp>
        <p:nvSpPr>
          <p:cNvPr id="16" name="Rettangolo 15"/>
          <p:cNvSpPr/>
          <p:nvPr/>
        </p:nvSpPr>
        <p:spPr>
          <a:xfrm>
            <a:off x="6657824" y="3157773"/>
            <a:ext cx="3684896" cy="18732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it-IT" b="1" dirty="0" smtClean="0">
                <a:solidFill>
                  <a:schemeClr val="tx1"/>
                </a:solidFill>
              </a:rPr>
              <a:t>NET BEDT</a:t>
            </a:r>
          </a:p>
          <a:p>
            <a:r>
              <a:rPr lang="it-IT" dirty="0" smtClean="0">
                <a:solidFill>
                  <a:schemeClr val="tx1"/>
                </a:solidFill>
              </a:rPr>
              <a:t>+ </a:t>
            </a:r>
            <a:r>
              <a:rPr lang="it-IT" dirty="0" err="1" smtClean="0">
                <a:solidFill>
                  <a:schemeClr val="tx1"/>
                </a:solidFill>
              </a:rPr>
              <a:t>current</a:t>
            </a:r>
            <a:r>
              <a:rPr lang="it-IT" dirty="0" smtClean="0">
                <a:solidFill>
                  <a:schemeClr val="tx1"/>
                </a:solidFill>
              </a:rPr>
              <a:t> and non </a:t>
            </a:r>
            <a:r>
              <a:rPr lang="it-IT" dirty="0" err="1" smtClean="0">
                <a:solidFill>
                  <a:schemeClr val="tx1"/>
                </a:solidFill>
              </a:rPr>
              <a:t>current</a:t>
            </a:r>
            <a:r>
              <a:rPr lang="it-IT" dirty="0" smtClean="0">
                <a:solidFill>
                  <a:schemeClr val="tx1"/>
                </a:solidFill>
              </a:rPr>
              <a:t> </a:t>
            </a:r>
            <a:r>
              <a:rPr lang="it-IT" dirty="0" err="1" smtClean="0">
                <a:solidFill>
                  <a:schemeClr val="tx1"/>
                </a:solidFill>
              </a:rPr>
              <a:t>bank</a:t>
            </a:r>
            <a:r>
              <a:rPr lang="it-IT" dirty="0" smtClean="0">
                <a:solidFill>
                  <a:schemeClr val="tx1"/>
                </a:solidFill>
              </a:rPr>
              <a:t> </a:t>
            </a:r>
            <a:r>
              <a:rPr lang="it-IT" dirty="0" err="1" smtClean="0">
                <a:solidFill>
                  <a:schemeClr val="tx1"/>
                </a:solidFill>
              </a:rPr>
              <a:t>debts</a:t>
            </a:r>
            <a:r>
              <a:rPr lang="it-IT" dirty="0" smtClean="0">
                <a:solidFill>
                  <a:schemeClr val="tx1"/>
                </a:solidFill>
              </a:rPr>
              <a:t> and </a:t>
            </a:r>
            <a:r>
              <a:rPr lang="it-IT" dirty="0" err="1" smtClean="0">
                <a:solidFill>
                  <a:schemeClr val="tx1"/>
                </a:solidFill>
              </a:rPr>
              <a:t>other</a:t>
            </a:r>
            <a:r>
              <a:rPr lang="it-IT" dirty="0" smtClean="0">
                <a:solidFill>
                  <a:schemeClr val="tx1"/>
                </a:solidFill>
              </a:rPr>
              <a:t> </a:t>
            </a:r>
            <a:r>
              <a:rPr lang="it-IT" dirty="0" err="1" smtClean="0">
                <a:solidFill>
                  <a:schemeClr val="tx1"/>
                </a:solidFill>
              </a:rPr>
              <a:t>borrowings</a:t>
            </a:r>
            <a:endParaRPr lang="it-IT" dirty="0" smtClean="0">
              <a:solidFill>
                <a:schemeClr val="tx1"/>
              </a:solidFill>
            </a:endParaRPr>
          </a:p>
          <a:p>
            <a:r>
              <a:rPr lang="it-IT" dirty="0" smtClean="0">
                <a:solidFill>
                  <a:schemeClr val="tx1"/>
                </a:solidFill>
              </a:rPr>
              <a:t>-</a:t>
            </a:r>
            <a:r>
              <a:rPr lang="it-IT" dirty="0" err="1" smtClean="0">
                <a:solidFill>
                  <a:schemeClr val="tx1"/>
                </a:solidFill>
              </a:rPr>
              <a:t>Obligations</a:t>
            </a:r>
            <a:r>
              <a:rPr lang="it-IT" dirty="0" smtClean="0">
                <a:solidFill>
                  <a:schemeClr val="tx1"/>
                </a:solidFill>
              </a:rPr>
              <a:t> (</a:t>
            </a:r>
            <a:r>
              <a:rPr lang="it-IT" dirty="0" err="1" smtClean="0">
                <a:solidFill>
                  <a:schemeClr val="tx1"/>
                </a:solidFill>
              </a:rPr>
              <a:t>markateable</a:t>
            </a:r>
            <a:r>
              <a:rPr lang="it-IT" dirty="0" smtClean="0">
                <a:solidFill>
                  <a:schemeClr val="tx1"/>
                </a:solidFill>
              </a:rPr>
              <a:t> </a:t>
            </a:r>
            <a:r>
              <a:rPr lang="it-IT" dirty="0" err="1" smtClean="0">
                <a:solidFill>
                  <a:schemeClr val="tx1"/>
                </a:solidFill>
              </a:rPr>
              <a:t>securities</a:t>
            </a:r>
            <a:r>
              <a:rPr lang="it-IT" dirty="0" smtClean="0">
                <a:solidFill>
                  <a:schemeClr val="tx1"/>
                </a:solidFill>
              </a:rPr>
              <a:t>)</a:t>
            </a:r>
          </a:p>
          <a:p>
            <a:r>
              <a:rPr lang="it-IT" dirty="0" smtClean="0">
                <a:solidFill>
                  <a:schemeClr val="tx1"/>
                </a:solidFill>
              </a:rPr>
              <a:t>-Cash and cash </a:t>
            </a:r>
            <a:r>
              <a:rPr lang="it-IT" dirty="0" err="1" smtClean="0">
                <a:solidFill>
                  <a:schemeClr val="tx1"/>
                </a:solidFill>
              </a:rPr>
              <a:t>equivalents</a:t>
            </a:r>
            <a:endParaRPr lang="it-IT" dirty="0" smtClean="0">
              <a:solidFill>
                <a:schemeClr val="tx1"/>
              </a:solidFill>
            </a:endParaRPr>
          </a:p>
          <a:p>
            <a:pPr marL="285750" indent="-285750">
              <a:buFontTx/>
              <a:buChar char="-"/>
            </a:pPr>
            <a:endParaRPr lang="it-IT" dirty="0" smtClean="0">
              <a:solidFill>
                <a:schemeClr val="tx1"/>
              </a:solidFill>
            </a:endParaRPr>
          </a:p>
        </p:txBody>
      </p:sp>
      <p:sp>
        <p:nvSpPr>
          <p:cNvPr id="18" name="Rettangolo 17"/>
          <p:cNvSpPr/>
          <p:nvPr/>
        </p:nvSpPr>
        <p:spPr>
          <a:xfrm>
            <a:off x="1695165" y="5014758"/>
            <a:ext cx="3684896" cy="3990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it-IT" b="1" dirty="0" smtClean="0">
                <a:solidFill>
                  <a:schemeClr val="tx1"/>
                </a:solidFill>
              </a:rPr>
              <a:t>OTHER ASSETS</a:t>
            </a:r>
          </a:p>
          <a:p>
            <a:endParaRPr lang="it-IT" dirty="0">
              <a:solidFill>
                <a:schemeClr val="tx1"/>
              </a:solidFill>
            </a:endParaRPr>
          </a:p>
        </p:txBody>
      </p:sp>
      <p:sp>
        <p:nvSpPr>
          <p:cNvPr id="3" name="Parentesi graffa aperta 2"/>
          <p:cNvSpPr/>
          <p:nvPr/>
        </p:nvSpPr>
        <p:spPr>
          <a:xfrm>
            <a:off x="614149" y="1677087"/>
            <a:ext cx="423081" cy="4014029"/>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extLst>
      <p:ext uri="{BB962C8B-B14F-4D97-AF65-F5344CB8AC3E}">
        <p14:creationId xmlns:p14="http://schemas.microsoft.com/office/powerpoint/2010/main" val="5588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8"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82</a:t>
            </a:fld>
            <a:endParaRPr lang="it-IT"/>
          </a:p>
        </p:txBody>
      </p:sp>
      <p:sp>
        <p:nvSpPr>
          <p:cNvPr id="7" name="Segnaposto contenuto 6"/>
          <p:cNvSpPr>
            <a:spLocks noGrp="1"/>
          </p:cNvSpPr>
          <p:nvPr>
            <p:ph idx="1"/>
          </p:nvPr>
        </p:nvSpPr>
        <p:spPr/>
        <p:txBody>
          <a:bodyPr/>
          <a:lstStyle/>
          <a:p>
            <a:pPr marL="0" indent="0">
              <a:buNone/>
            </a:pPr>
            <a:r>
              <a:rPr lang="it-IT" dirty="0" smtClean="0"/>
              <a:t>The Balance </a:t>
            </a:r>
            <a:r>
              <a:rPr lang="it-IT" dirty="0" err="1" smtClean="0"/>
              <a:t>Sheet</a:t>
            </a:r>
            <a:r>
              <a:rPr lang="it-IT" dirty="0" smtClean="0"/>
              <a:t> </a:t>
            </a:r>
            <a:r>
              <a:rPr lang="it-IT" dirty="0" err="1" smtClean="0"/>
              <a:t>reclassification</a:t>
            </a:r>
            <a:r>
              <a:rPr lang="it-IT" dirty="0" smtClean="0"/>
              <a:t> (capital </a:t>
            </a:r>
            <a:r>
              <a:rPr lang="it-IT" dirty="0" err="1" smtClean="0"/>
              <a:t>employed</a:t>
            </a:r>
            <a:r>
              <a:rPr lang="it-IT" dirty="0" smtClean="0"/>
              <a:t>) </a:t>
            </a:r>
            <a:r>
              <a:rPr lang="it-IT" dirty="0" err="1" smtClean="0"/>
              <a:t>allowS</a:t>
            </a:r>
            <a:r>
              <a:rPr lang="it-IT" dirty="0" smtClean="0"/>
              <a:t> to:</a:t>
            </a:r>
          </a:p>
          <a:p>
            <a:r>
              <a:rPr lang="it-IT" dirty="0" err="1" smtClean="0"/>
              <a:t>Evaluate</a:t>
            </a:r>
            <a:r>
              <a:rPr lang="it-IT" dirty="0" smtClean="0"/>
              <a:t> the </a:t>
            </a:r>
            <a:r>
              <a:rPr lang="it-IT" dirty="0" err="1" smtClean="0"/>
              <a:t>amount</a:t>
            </a:r>
            <a:r>
              <a:rPr lang="it-IT" dirty="0" smtClean="0"/>
              <a:t> of capital </a:t>
            </a:r>
            <a:r>
              <a:rPr lang="it-IT" dirty="0" err="1" smtClean="0"/>
              <a:t>employed</a:t>
            </a:r>
            <a:r>
              <a:rPr lang="it-IT" dirty="0" smtClean="0"/>
              <a:t> and the </a:t>
            </a:r>
            <a:r>
              <a:rPr lang="it-IT" dirty="0" err="1" smtClean="0"/>
              <a:t>resources</a:t>
            </a:r>
            <a:r>
              <a:rPr lang="it-IT" dirty="0" smtClean="0"/>
              <a:t> </a:t>
            </a:r>
            <a:r>
              <a:rPr lang="it-IT" dirty="0" err="1" smtClean="0"/>
              <a:t>available</a:t>
            </a:r>
            <a:endParaRPr lang="it-IT" dirty="0" smtClean="0"/>
          </a:p>
          <a:p>
            <a:r>
              <a:rPr lang="it-IT" dirty="0" err="1" smtClean="0"/>
              <a:t>Evaluate</a:t>
            </a:r>
            <a:r>
              <a:rPr lang="it-IT" dirty="0" smtClean="0"/>
              <a:t> the </a:t>
            </a:r>
            <a:r>
              <a:rPr lang="it-IT" dirty="0" err="1" smtClean="0"/>
              <a:t>amount</a:t>
            </a:r>
            <a:r>
              <a:rPr lang="it-IT" dirty="0" smtClean="0"/>
              <a:t> of </a:t>
            </a:r>
            <a:r>
              <a:rPr lang="it-IT" dirty="0" err="1" smtClean="0"/>
              <a:t>resources</a:t>
            </a:r>
            <a:r>
              <a:rPr lang="it-IT" dirty="0" smtClean="0"/>
              <a:t> </a:t>
            </a:r>
            <a:r>
              <a:rPr lang="it-IT" dirty="0" err="1" smtClean="0"/>
              <a:t>necessary</a:t>
            </a:r>
            <a:r>
              <a:rPr lang="it-IT" dirty="0" smtClean="0"/>
              <a:t> in the </a:t>
            </a:r>
            <a:r>
              <a:rPr lang="it-IT" dirty="0" err="1" smtClean="0"/>
              <a:t>operating</a:t>
            </a:r>
            <a:r>
              <a:rPr lang="it-IT" dirty="0" smtClean="0"/>
              <a:t> </a:t>
            </a:r>
            <a:r>
              <a:rPr lang="it-IT" dirty="0" err="1" smtClean="0"/>
              <a:t>cycle</a:t>
            </a:r>
            <a:r>
              <a:rPr lang="it-IT" dirty="0" smtClean="0"/>
              <a:t>, i.e. the </a:t>
            </a:r>
            <a:r>
              <a:rPr lang="it-IT" b="1" dirty="0" err="1" smtClean="0"/>
              <a:t>operating</a:t>
            </a:r>
            <a:r>
              <a:rPr lang="it-IT" b="1" dirty="0" smtClean="0"/>
              <a:t> </a:t>
            </a:r>
            <a:r>
              <a:rPr lang="it-IT" b="1" dirty="0" err="1" smtClean="0"/>
              <a:t>working</a:t>
            </a:r>
            <a:r>
              <a:rPr lang="it-IT" b="1" dirty="0" smtClean="0"/>
              <a:t> capital (OWC)</a:t>
            </a:r>
            <a:endParaRPr lang="it-IT" b="1" dirty="0"/>
          </a:p>
        </p:txBody>
      </p:sp>
      <p:sp>
        <p:nvSpPr>
          <p:cNvPr id="8" name="Titolo 1"/>
          <p:cNvSpPr>
            <a:spLocks noGrp="1"/>
          </p:cNvSpPr>
          <p:nvPr>
            <p:ph type="title"/>
          </p:nvPr>
        </p:nvSpPr>
        <p:spPr>
          <a:xfrm>
            <a:off x="374176" y="148395"/>
            <a:ext cx="10515600" cy="1325563"/>
          </a:xfrm>
        </p:spPr>
        <p:txBody>
          <a:bodyPr/>
          <a:lstStyle/>
          <a:p>
            <a:r>
              <a:rPr lang="it-IT" b="1" dirty="0" smtClean="0">
                <a:solidFill>
                  <a:srgbClr val="FF0000"/>
                </a:solidFill>
              </a:rPr>
              <a:t>The Balance </a:t>
            </a:r>
            <a:r>
              <a:rPr lang="it-IT" b="1" dirty="0" err="1" smtClean="0">
                <a:solidFill>
                  <a:srgbClr val="FF0000"/>
                </a:solidFill>
              </a:rPr>
              <a:t>Sheet</a:t>
            </a:r>
            <a:r>
              <a:rPr lang="it-IT" b="1" dirty="0" smtClean="0">
                <a:solidFill>
                  <a:srgbClr val="FF0000"/>
                </a:solidFill>
              </a:rPr>
              <a:t> </a:t>
            </a:r>
            <a:r>
              <a:rPr lang="it-IT" b="1" dirty="0" err="1" smtClean="0">
                <a:solidFill>
                  <a:srgbClr val="FF0000"/>
                </a:solidFill>
              </a:rPr>
              <a:t>reclassification</a:t>
            </a:r>
            <a:r>
              <a:rPr lang="it-IT" b="1" dirty="0" smtClean="0">
                <a:solidFill>
                  <a:srgbClr val="FF0000"/>
                </a:solidFill>
              </a:rPr>
              <a:t>: CAPITAL EMPLOYED</a:t>
            </a:r>
            <a:endParaRPr lang="it-IT" b="1" dirty="0">
              <a:solidFill>
                <a:srgbClr val="FF0000"/>
              </a:solidFill>
            </a:endParaRPr>
          </a:p>
        </p:txBody>
      </p:sp>
    </p:spTree>
    <p:extLst>
      <p:ext uri="{BB962C8B-B14F-4D97-AF65-F5344CB8AC3E}">
        <p14:creationId xmlns:p14="http://schemas.microsoft.com/office/powerpoint/2010/main" val="44543311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smtClean="0">
                <a:solidFill>
                  <a:srgbClr val="FF0000"/>
                </a:solidFill>
              </a:rPr>
              <a:t>The Balance </a:t>
            </a:r>
            <a:r>
              <a:rPr lang="it-IT" b="1" dirty="0" err="1" smtClean="0">
                <a:solidFill>
                  <a:srgbClr val="FF0000"/>
                </a:solidFill>
              </a:rPr>
              <a:t>Sheet</a:t>
            </a:r>
            <a:r>
              <a:rPr lang="it-IT" b="1" dirty="0" smtClean="0">
                <a:solidFill>
                  <a:srgbClr val="FF0000"/>
                </a:solidFill>
              </a:rPr>
              <a:t> </a:t>
            </a:r>
            <a:r>
              <a:rPr lang="it-IT" b="1" dirty="0" err="1" smtClean="0">
                <a:solidFill>
                  <a:srgbClr val="FF0000"/>
                </a:solidFill>
              </a:rPr>
              <a:t>reclassification</a:t>
            </a:r>
            <a:r>
              <a:rPr lang="it-IT" b="1" dirty="0" smtClean="0">
                <a:solidFill>
                  <a:srgbClr val="FF0000"/>
                </a:solidFill>
              </a:rPr>
              <a:t>: SOLVENCY and LIQUIDITY</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83</a:t>
            </a:fld>
            <a:endParaRPr lang="it-IT"/>
          </a:p>
        </p:txBody>
      </p:sp>
      <p:sp>
        <p:nvSpPr>
          <p:cNvPr id="7" name="Rettangolo 6"/>
          <p:cNvSpPr/>
          <p:nvPr/>
        </p:nvSpPr>
        <p:spPr>
          <a:xfrm>
            <a:off x="1173707" y="1473958"/>
            <a:ext cx="9498842" cy="46129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9" name="Connettore 1 8"/>
          <p:cNvCxnSpPr/>
          <p:nvPr/>
        </p:nvCxnSpPr>
        <p:spPr>
          <a:xfrm>
            <a:off x="5691116" y="1473958"/>
            <a:ext cx="0" cy="46129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ttangolo 12"/>
          <p:cNvSpPr/>
          <p:nvPr/>
        </p:nvSpPr>
        <p:spPr>
          <a:xfrm>
            <a:off x="1596788" y="2309089"/>
            <a:ext cx="3684896" cy="1334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it-IT" sz="3600" b="1" dirty="0" smtClean="0">
                <a:solidFill>
                  <a:schemeClr val="tx1"/>
                </a:solidFill>
              </a:rPr>
              <a:t>LIST OF ALL ASSETS</a:t>
            </a:r>
            <a:endParaRPr lang="it-IT" sz="3600" b="1" dirty="0">
              <a:solidFill>
                <a:schemeClr val="tx1"/>
              </a:solidFill>
            </a:endParaRPr>
          </a:p>
        </p:txBody>
      </p:sp>
      <p:sp>
        <p:nvSpPr>
          <p:cNvPr id="15" name="Rettangolo 14"/>
          <p:cNvSpPr/>
          <p:nvPr/>
        </p:nvSpPr>
        <p:spPr>
          <a:xfrm>
            <a:off x="6114197" y="2221243"/>
            <a:ext cx="3684896" cy="1510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it-IT" sz="3600" b="1" dirty="0" smtClean="0">
                <a:solidFill>
                  <a:schemeClr val="tx1"/>
                </a:solidFill>
              </a:rPr>
              <a:t>SHAREHOLDERS’ EQUITY</a:t>
            </a:r>
            <a:endParaRPr lang="it-IT" sz="3600" b="1" dirty="0">
              <a:solidFill>
                <a:schemeClr val="tx1"/>
              </a:solidFill>
            </a:endParaRPr>
          </a:p>
        </p:txBody>
      </p:sp>
      <p:sp>
        <p:nvSpPr>
          <p:cNvPr id="10" name="Rettangolo 9"/>
          <p:cNvSpPr/>
          <p:nvPr/>
        </p:nvSpPr>
        <p:spPr>
          <a:xfrm>
            <a:off x="6114197" y="4135353"/>
            <a:ext cx="3684896" cy="1510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it-IT" sz="3600" b="1" dirty="0" smtClean="0">
                <a:solidFill>
                  <a:schemeClr val="tx1"/>
                </a:solidFill>
              </a:rPr>
              <a:t>LIST OF ALL LIABILITIES</a:t>
            </a:r>
            <a:endParaRPr lang="it-IT" sz="3600" b="1" dirty="0">
              <a:solidFill>
                <a:schemeClr val="tx1"/>
              </a:solidFill>
            </a:endParaRPr>
          </a:p>
        </p:txBody>
      </p:sp>
    </p:spTree>
    <p:extLst>
      <p:ext uri="{BB962C8B-B14F-4D97-AF65-F5344CB8AC3E}">
        <p14:creationId xmlns:p14="http://schemas.microsoft.com/office/powerpoint/2010/main" val="329179395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smtClean="0">
                <a:solidFill>
                  <a:srgbClr val="FF0000"/>
                </a:solidFill>
              </a:rPr>
              <a:t>The Balance </a:t>
            </a:r>
            <a:r>
              <a:rPr lang="it-IT" b="1" dirty="0" err="1" smtClean="0">
                <a:solidFill>
                  <a:srgbClr val="FF0000"/>
                </a:solidFill>
              </a:rPr>
              <a:t>Sheet</a:t>
            </a:r>
            <a:r>
              <a:rPr lang="it-IT" b="1" dirty="0" smtClean="0">
                <a:solidFill>
                  <a:srgbClr val="FF0000"/>
                </a:solidFill>
              </a:rPr>
              <a:t> </a:t>
            </a:r>
            <a:r>
              <a:rPr lang="it-IT" b="1" dirty="0" err="1" smtClean="0">
                <a:solidFill>
                  <a:srgbClr val="FF0000"/>
                </a:solidFill>
              </a:rPr>
              <a:t>reclassification</a:t>
            </a:r>
            <a:r>
              <a:rPr lang="it-IT" b="1" dirty="0" smtClean="0">
                <a:solidFill>
                  <a:srgbClr val="FF0000"/>
                </a:solidFill>
              </a:rPr>
              <a:t>: SOLVENCY and LIQUIDITY</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84</a:t>
            </a:fld>
            <a:endParaRPr lang="it-IT"/>
          </a:p>
        </p:txBody>
      </p:sp>
      <p:sp>
        <p:nvSpPr>
          <p:cNvPr id="7" name="Rettangolo 6"/>
          <p:cNvSpPr/>
          <p:nvPr/>
        </p:nvSpPr>
        <p:spPr>
          <a:xfrm>
            <a:off x="1377285" y="1430373"/>
            <a:ext cx="9498842" cy="46129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9" name="Connettore 1 8"/>
          <p:cNvCxnSpPr/>
          <p:nvPr/>
        </p:nvCxnSpPr>
        <p:spPr>
          <a:xfrm>
            <a:off x="5691116" y="1473958"/>
            <a:ext cx="0" cy="46129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ttangolo 12"/>
          <p:cNvSpPr/>
          <p:nvPr/>
        </p:nvSpPr>
        <p:spPr>
          <a:xfrm>
            <a:off x="1695165" y="1677087"/>
            <a:ext cx="3684896" cy="1334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it-IT" b="1" dirty="0" smtClean="0">
                <a:solidFill>
                  <a:schemeClr val="tx1"/>
                </a:solidFill>
              </a:rPr>
              <a:t>NON CURRENTS ASSETS</a:t>
            </a:r>
          </a:p>
          <a:p>
            <a:r>
              <a:rPr lang="it-IT" dirty="0" smtClean="0">
                <a:solidFill>
                  <a:schemeClr val="tx1"/>
                </a:solidFill>
              </a:rPr>
              <a:t>+ Technical </a:t>
            </a:r>
            <a:r>
              <a:rPr lang="it-IT" dirty="0" err="1" smtClean="0">
                <a:solidFill>
                  <a:schemeClr val="tx1"/>
                </a:solidFill>
              </a:rPr>
              <a:t>assets</a:t>
            </a:r>
            <a:endParaRPr lang="it-IT" dirty="0" smtClean="0">
              <a:solidFill>
                <a:schemeClr val="tx1"/>
              </a:solidFill>
            </a:endParaRPr>
          </a:p>
          <a:p>
            <a:r>
              <a:rPr lang="it-IT" dirty="0" smtClean="0">
                <a:solidFill>
                  <a:schemeClr val="tx1"/>
                </a:solidFill>
              </a:rPr>
              <a:t>+ </a:t>
            </a:r>
            <a:r>
              <a:rPr lang="it-IT" dirty="0" err="1" smtClean="0">
                <a:solidFill>
                  <a:schemeClr val="tx1"/>
                </a:solidFill>
              </a:rPr>
              <a:t>Intangible</a:t>
            </a:r>
            <a:r>
              <a:rPr lang="it-IT" dirty="0" smtClean="0">
                <a:solidFill>
                  <a:schemeClr val="tx1"/>
                </a:solidFill>
              </a:rPr>
              <a:t> </a:t>
            </a:r>
            <a:r>
              <a:rPr lang="it-IT" dirty="0" err="1" smtClean="0">
                <a:solidFill>
                  <a:schemeClr val="tx1"/>
                </a:solidFill>
              </a:rPr>
              <a:t>assets</a:t>
            </a:r>
            <a:endParaRPr lang="it-IT" dirty="0" smtClean="0">
              <a:solidFill>
                <a:schemeClr val="tx1"/>
              </a:solidFill>
            </a:endParaRPr>
          </a:p>
          <a:p>
            <a:r>
              <a:rPr lang="it-IT" dirty="0" smtClean="0">
                <a:solidFill>
                  <a:schemeClr val="tx1"/>
                </a:solidFill>
              </a:rPr>
              <a:t>+ Financial </a:t>
            </a:r>
            <a:r>
              <a:rPr lang="it-IT" dirty="0" err="1" smtClean="0">
                <a:solidFill>
                  <a:schemeClr val="tx1"/>
                </a:solidFill>
              </a:rPr>
              <a:t>assets</a:t>
            </a:r>
            <a:endParaRPr lang="it-IT" dirty="0">
              <a:solidFill>
                <a:schemeClr val="tx1"/>
              </a:solidFill>
            </a:endParaRPr>
          </a:p>
        </p:txBody>
      </p:sp>
      <p:sp>
        <p:nvSpPr>
          <p:cNvPr id="14" name="Rettangolo 13"/>
          <p:cNvSpPr/>
          <p:nvPr/>
        </p:nvSpPr>
        <p:spPr>
          <a:xfrm>
            <a:off x="1522867" y="3836751"/>
            <a:ext cx="3684896" cy="1173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it-IT" b="1" dirty="0" smtClean="0">
                <a:solidFill>
                  <a:schemeClr val="tx1"/>
                </a:solidFill>
              </a:rPr>
              <a:t>CURRENTS ASSETS</a:t>
            </a:r>
          </a:p>
          <a:p>
            <a:r>
              <a:rPr lang="en-US" dirty="0" smtClean="0">
                <a:solidFill>
                  <a:schemeClr val="tx1"/>
                </a:solidFill>
              </a:rPr>
              <a:t>+ Receivable (commercial credits)</a:t>
            </a:r>
          </a:p>
          <a:p>
            <a:r>
              <a:rPr lang="en-US" dirty="0" smtClean="0">
                <a:solidFill>
                  <a:schemeClr val="tx1"/>
                </a:solidFill>
              </a:rPr>
              <a:t>+ Inventories</a:t>
            </a:r>
          </a:p>
          <a:p>
            <a:r>
              <a:rPr lang="en-US" dirty="0" smtClean="0">
                <a:solidFill>
                  <a:schemeClr val="tx1"/>
                </a:solidFill>
              </a:rPr>
              <a:t>+ </a:t>
            </a:r>
            <a:r>
              <a:rPr lang="en-US" dirty="0" err="1" smtClean="0">
                <a:solidFill>
                  <a:schemeClr val="tx1"/>
                </a:solidFill>
              </a:rPr>
              <a:t>Discontinuiung</a:t>
            </a:r>
            <a:r>
              <a:rPr lang="en-US" dirty="0" smtClean="0">
                <a:solidFill>
                  <a:schemeClr val="tx1"/>
                </a:solidFill>
              </a:rPr>
              <a:t> operations</a:t>
            </a:r>
          </a:p>
          <a:p>
            <a:endParaRPr lang="it-IT" dirty="0">
              <a:solidFill>
                <a:schemeClr val="tx1"/>
              </a:solidFill>
            </a:endParaRPr>
          </a:p>
        </p:txBody>
      </p:sp>
      <p:sp>
        <p:nvSpPr>
          <p:cNvPr id="15" name="Rettangolo 14"/>
          <p:cNvSpPr/>
          <p:nvPr/>
        </p:nvSpPr>
        <p:spPr>
          <a:xfrm>
            <a:off x="6490648" y="1735509"/>
            <a:ext cx="3684896" cy="570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it-IT" b="1" dirty="0" smtClean="0">
                <a:solidFill>
                  <a:schemeClr val="tx1"/>
                </a:solidFill>
              </a:rPr>
              <a:t>SHAREHOLDERS EQUITY</a:t>
            </a:r>
          </a:p>
          <a:p>
            <a:endParaRPr lang="it-IT" dirty="0">
              <a:solidFill>
                <a:schemeClr val="tx1"/>
              </a:solidFill>
            </a:endParaRPr>
          </a:p>
        </p:txBody>
      </p:sp>
      <p:sp>
        <p:nvSpPr>
          <p:cNvPr id="16" name="Rettangolo 15"/>
          <p:cNvSpPr/>
          <p:nvPr/>
        </p:nvSpPr>
        <p:spPr>
          <a:xfrm>
            <a:off x="6028329" y="2157512"/>
            <a:ext cx="3684896" cy="11071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it-IT" b="1" dirty="0" smtClean="0">
                <a:solidFill>
                  <a:schemeClr val="tx1"/>
                </a:solidFill>
              </a:rPr>
              <a:t>NON CURRENT DEBT</a:t>
            </a:r>
          </a:p>
          <a:p>
            <a:r>
              <a:rPr lang="it-IT" dirty="0" smtClean="0">
                <a:solidFill>
                  <a:schemeClr val="tx1"/>
                </a:solidFill>
              </a:rPr>
              <a:t>+ non </a:t>
            </a:r>
            <a:r>
              <a:rPr lang="it-IT" dirty="0" err="1" smtClean="0">
                <a:solidFill>
                  <a:schemeClr val="tx1"/>
                </a:solidFill>
              </a:rPr>
              <a:t>current</a:t>
            </a:r>
            <a:r>
              <a:rPr lang="it-IT" dirty="0" smtClean="0">
                <a:solidFill>
                  <a:schemeClr val="tx1"/>
                </a:solidFill>
              </a:rPr>
              <a:t> </a:t>
            </a:r>
            <a:r>
              <a:rPr lang="it-IT" dirty="0" err="1" smtClean="0">
                <a:solidFill>
                  <a:schemeClr val="tx1"/>
                </a:solidFill>
              </a:rPr>
              <a:t>bank</a:t>
            </a:r>
            <a:r>
              <a:rPr lang="it-IT" dirty="0" smtClean="0">
                <a:solidFill>
                  <a:schemeClr val="tx1"/>
                </a:solidFill>
              </a:rPr>
              <a:t> </a:t>
            </a:r>
            <a:r>
              <a:rPr lang="it-IT" dirty="0" err="1" smtClean="0">
                <a:solidFill>
                  <a:schemeClr val="tx1"/>
                </a:solidFill>
              </a:rPr>
              <a:t>debts</a:t>
            </a:r>
            <a:r>
              <a:rPr lang="it-IT" dirty="0" smtClean="0">
                <a:solidFill>
                  <a:schemeClr val="tx1"/>
                </a:solidFill>
              </a:rPr>
              <a:t> and </a:t>
            </a:r>
            <a:r>
              <a:rPr lang="it-IT" dirty="0" err="1" smtClean="0">
                <a:solidFill>
                  <a:schemeClr val="tx1"/>
                </a:solidFill>
              </a:rPr>
              <a:t>other</a:t>
            </a:r>
            <a:r>
              <a:rPr lang="it-IT" dirty="0" smtClean="0">
                <a:solidFill>
                  <a:schemeClr val="tx1"/>
                </a:solidFill>
              </a:rPr>
              <a:t> </a:t>
            </a:r>
            <a:r>
              <a:rPr lang="it-IT" dirty="0" err="1" smtClean="0">
                <a:solidFill>
                  <a:schemeClr val="tx1"/>
                </a:solidFill>
              </a:rPr>
              <a:t>borrowings</a:t>
            </a:r>
            <a:endParaRPr lang="it-IT" dirty="0" smtClean="0">
              <a:solidFill>
                <a:schemeClr val="tx1"/>
              </a:solidFill>
            </a:endParaRPr>
          </a:p>
          <a:p>
            <a:r>
              <a:rPr lang="it-IT" dirty="0" smtClean="0">
                <a:solidFill>
                  <a:schemeClr val="tx1"/>
                </a:solidFill>
              </a:rPr>
              <a:t>…..</a:t>
            </a:r>
          </a:p>
        </p:txBody>
      </p:sp>
      <p:sp>
        <p:nvSpPr>
          <p:cNvPr id="3" name="Parentesi graffa aperta 2"/>
          <p:cNvSpPr/>
          <p:nvPr/>
        </p:nvSpPr>
        <p:spPr>
          <a:xfrm>
            <a:off x="614149" y="1677088"/>
            <a:ext cx="423081" cy="1693910"/>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8" name="Fumetto 1 7"/>
          <p:cNvSpPr/>
          <p:nvPr/>
        </p:nvSpPr>
        <p:spPr>
          <a:xfrm>
            <a:off x="1173707" y="2825087"/>
            <a:ext cx="3220872" cy="545911"/>
          </a:xfrm>
          <a:prstGeom prst="wedgeRectCallout">
            <a:avLst>
              <a:gd name="adj1" fmla="val -58545"/>
              <a:gd name="adj2" fmla="val 525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dirty="0" err="1" smtClean="0"/>
              <a:t>Assets</a:t>
            </a:r>
            <a:r>
              <a:rPr lang="it-IT" dirty="0" smtClean="0"/>
              <a:t> </a:t>
            </a:r>
            <a:r>
              <a:rPr lang="it-IT" dirty="0" err="1" smtClean="0"/>
              <a:t>that</a:t>
            </a:r>
            <a:r>
              <a:rPr lang="it-IT" dirty="0" smtClean="0"/>
              <a:t> </a:t>
            </a:r>
            <a:r>
              <a:rPr lang="it-IT" dirty="0" err="1" smtClean="0"/>
              <a:t>will</a:t>
            </a:r>
            <a:r>
              <a:rPr lang="it-IT" dirty="0" smtClean="0"/>
              <a:t> </a:t>
            </a:r>
            <a:r>
              <a:rPr lang="it-IT" dirty="0" err="1" smtClean="0"/>
              <a:t>still</a:t>
            </a:r>
            <a:r>
              <a:rPr lang="it-IT" dirty="0" smtClean="0"/>
              <a:t> </a:t>
            </a:r>
            <a:r>
              <a:rPr lang="it-IT" dirty="0" err="1" smtClean="0"/>
              <a:t>appear</a:t>
            </a:r>
            <a:r>
              <a:rPr lang="it-IT" dirty="0" smtClean="0"/>
              <a:t> in the BS of the </a:t>
            </a:r>
            <a:r>
              <a:rPr lang="it-IT" dirty="0" err="1" smtClean="0"/>
              <a:t>following</a:t>
            </a:r>
            <a:r>
              <a:rPr lang="it-IT" dirty="0" smtClean="0"/>
              <a:t> </a:t>
            </a:r>
            <a:r>
              <a:rPr lang="it-IT" dirty="0" err="1" smtClean="0"/>
              <a:t>year</a:t>
            </a:r>
            <a:endParaRPr lang="it-IT" dirty="0"/>
          </a:p>
        </p:txBody>
      </p:sp>
      <p:sp>
        <p:nvSpPr>
          <p:cNvPr id="17" name="Parentesi graffa aperta 16"/>
          <p:cNvSpPr/>
          <p:nvPr/>
        </p:nvSpPr>
        <p:spPr>
          <a:xfrm>
            <a:off x="709684" y="3413671"/>
            <a:ext cx="423081" cy="1693910"/>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9" name="Fumetto 1 18"/>
          <p:cNvSpPr/>
          <p:nvPr/>
        </p:nvSpPr>
        <p:spPr>
          <a:xfrm>
            <a:off x="1343163" y="5190357"/>
            <a:ext cx="3220872" cy="545911"/>
          </a:xfrm>
          <a:prstGeom prst="wedgeRectCallout">
            <a:avLst>
              <a:gd name="adj1" fmla="val -59816"/>
              <a:gd name="adj2" fmla="val -575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dirty="0" err="1" smtClean="0"/>
              <a:t>Assets</a:t>
            </a:r>
            <a:r>
              <a:rPr lang="it-IT" dirty="0" smtClean="0"/>
              <a:t> </a:t>
            </a:r>
            <a:r>
              <a:rPr lang="it-IT" dirty="0" err="1" smtClean="0"/>
              <a:t>that</a:t>
            </a:r>
            <a:r>
              <a:rPr lang="it-IT" dirty="0" smtClean="0"/>
              <a:t> </a:t>
            </a:r>
            <a:r>
              <a:rPr lang="it-IT" dirty="0" err="1" smtClean="0"/>
              <a:t>will</a:t>
            </a:r>
            <a:r>
              <a:rPr lang="it-IT" dirty="0" smtClean="0"/>
              <a:t> </a:t>
            </a:r>
            <a:r>
              <a:rPr lang="it-IT" dirty="0" err="1" smtClean="0"/>
              <a:t>still</a:t>
            </a:r>
            <a:r>
              <a:rPr lang="it-IT" dirty="0" smtClean="0"/>
              <a:t> </a:t>
            </a:r>
            <a:r>
              <a:rPr lang="it-IT" dirty="0" err="1" smtClean="0"/>
              <a:t>disappear</a:t>
            </a:r>
            <a:r>
              <a:rPr lang="it-IT" dirty="0" smtClean="0"/>
              <a:t> in the BS of the </a:t>
            </a:r>
            <a:r>
              <a:rPr lang="it-IT" dirty="0" err="1" smtClean="0"/>
              <a:t>following</a:t>
            </a:r>
            <a:r>
              <a:rPr lang="it-IT" dirty="0" smtClean="0"/>
              <a:t> </a:t>
            </a:r>
            <a:r>
              <a:rPr lang="it-IT" dirty="0" err="1" smtClean="0"/>
              <a:t>year</a:t>
            </a:r>
            <a:endParaRPr lang="it-IT" dirty="0"/>
          </a:p>
        </p:txBody>
      </p:sp>
      <p:sp>
        <p:nvSpPr>
          <p:cNvPr id="10" name="Parentesi graffa chiusa 9"/>
          <p:cNvSpPr/>
          <p:nvPr/>
        </p:nvSpPr>
        <p:spPr>
          <a:xfrm>
            <a:off x="11042740" y="2177400"/>
            <a:ext cx="449239" cy="1067421"/>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0" name="Fumetto 1 19"/>
          <p:cNvSpPr/>
          <p:nvPr/>
        </p:nvSpPr>
        <p:spPr>
          <a:xfrm>
            <a:off x="7495462" y="3175555"/>
            <a:ext cx="3220872" cy="545911"/>
          </a:xfrm>
          <a:prstGeom prst="wedgeRectCallout">
            <a:avLst>
              <a:gd name="adj1" fmla="val 62218"/>
              <a:gd name="adj2" fmla="val -525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dirty="0" err="1" smtClean="0"/>
              <a:t>Liabilities</a:t>
            </a:r>
            <a:r>
              <a:rPr lang="it-IT" dirty="0" smtClean="0"/>
              <a:t> </a:t>
            </a:r>
            <a:r>
              <a:rPr lang="it-IT" dirty="0" err="1" smtClean="0"/>
              <a:t>that</a:t>
            </a:r>
            <a:r>
              <a:rPr lang="it-IT" dirty="0" smtClean="0"/>
              <a:t> </a:t>
            </a:r>
            <a:r>
              <a:rPr lang="it-IT" dirty="0" err="1" smtClean="0"/>
              <a:t>will</a:t>
            </a:r>
            <a:r>
              <a:rPr lang="it-IT" dirty="0" smtClean="0"/>
              <a:t> be </a:t>
            </a:r>
            <a:r>
              <a:rPr lang="it-IT" dirty="0" err="1" smtClean="0"/>
              <a:t>paid</a:t>
            </a:r>
            <a:r>
              <a:rPr lang="it-IT" dirty="0" smtClean="0"/>
              <a:t> </a:t>
            </a:r>
            <a:r>
              <a:rPr lang="it-IT" dirty="0" err="1" smtClean="0"/>
              <a:t>later</a:t>
            </a:r>
            <a:r>
              <a:rPr lang="it-IT" dirty="0" smtClean="0"/>
              <a:t> </a:t>
            </a:r>
            <a:r>
              <a:rPr lang="it-IT" dirty="0" err="1" smtClean="0"/>
              <a:t>than</a:t>
            </a:r>
            <a:r>
              <a:rPr lang="it-IT" dirty="0" smtClean="0"/>
              <a:t> the </a:t>
            </a:r>
            <a:r>
              <a:rPr lang="it-IT" dirty="0" err="1" smtClean="0"/>
              <a:t>following</a:t>
            </a:r>
            <a:r>
              <a:rPr lang="it-IT" dirty="0" smtClean="0"/>
              <a:t> </a:t>
            </a:r>
            <a:r>
              <a:rPr lang="it-IT" dirty="0" err="1" smtClean="0"/>
              <a:t>year</a:t>
            </a:r>
            <a:endParaRPr lang="it-IT" dirty="0"/>
          </a:p>
        </p:txBody>
      </p:sp>
      <p:sp>
        <p:nvSpPr>
          <p:cNvPr id="21" name="Rettangolo 20"/>
          <p:cNvSpPr/>
          <p:nvPr/>
        </p:nvSpPr>
        <p:spPr>
          <a:xfrm>
            <a:off x="6504300" y="3836751"/>
            <a:ext cx="3684896" cy="11071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it-IT" b="1" dirty="0" smtClean="0">
                <a:solidFill>
                  <a:schemeClr val="tx1"/>
                </a:solidFill>
              </a:rPr>
              <a:t> CURRENT DEBT</a:t>
            </a:r>
          </a:p>
          <a:p>
            <a:r>
              <a:rPr lang="it-IT" dirty="0" smtClean="0">
                <a:solidFill>
                  <a:schemeClr val="tx1"/>
                </a:solidFill>
              </a:rPr>
              <a:t>+ </a:t>
            </a:r>
            <a:r>
              <a:rPr lang="it-IT" dirty="0" err="1" smtClean="0">
                <a:solidFill>
                  <a:schemeClr val="tx1"/>
                </a:solidFill>
              </a:rPr>
              <a:t>current</a:t>
            </a:r>
            <a:r>
              <a:rPr lang="it-IT" dirty="0" smtClean="0">
                <a:solidFill>
                  <a:schemeClr val="tx1"/>
                </a:solidFill>
              </a:rPr>
              <a:t>  </a:t>
            </a:r>
            <a:r>
              <a:rPr lang="it-IT" dirty="0" err="1" smtClean="0">
                <a:solidFill>
                  <a:schemeClr val="tx1"/>
                </a:solidFill>
              </a:rPr>
              <a:t>bank</a:t>
            </a:r>
            <a:r>
              <a:rPr lang="it-IT" dirty="0" smtClean="0">
                <a:solidFill>
                  <a:schemeClr val="tx1"/>
                </a:solidFill>
              </a:rPr>
              <a:t> </a:t>
            </a:r>
            <a:r>
              <a:rPr lang="it-IT" dirty="0" err="1" smtClean="0">
                <a:solidFill>
                  <a:schemeClr val="tx1"/>
                </a:solidFill>
              </a:rPr>
              <a:t>debts</a:t>
            </a:r>
            <a:r>
              <a:rPr lang="it-IT" dirty="0" smtClean="0">
                <a:solidFill>
                  <a:schemeClr val="tx1"/>
                </a:solidFill>
              </a:rPr>
              <a:t> and </a:t>
            </a:r>
            <a:r>
              <a:rPr lang="it-IT" dirty="0" err="1" smtClean="0">
                <a:solidFill>
                  <a:schemeClr val="tx1"/>
                </a:solidFill>
              </a:rPr>
              <a:t>other</a:t>
            </a:r>
            <a:r>
              <a:rPr lang="it-IT" dirty="0" smtClean="0">
                <a:solidFill>
                  <a:schemeClr val="tx1"/>
                </a:solidFill>
              </a:rPr>
              <a:t> </a:t>
            </a:r>
            <a:r>
              <a:rPr lang="it-IT" dirty="0" err="1" smtClean="0">
                <a:solidFill>
                  <a:schemeClr val="tx1"/>
                </a:solidFill>
              </a:rPr>
              <a:t>borrowings</a:t>
            </a:r>
            <a:endParaRPr lang="it-IT" dirty="0" smtClean="0">
              <a:solidFill>
                <a:schemeClr val="tx1"/>
              </a:solidFill>
            </a:endParaRPr>
          </a:p>
          <a:p>
            <a:r>
              <a:rPr lang="it-IT" dirty="0" smtClean="0">
                <a:solidFill>
                  <a:schemeClr val="tx1"/>
                </a:solidFill>
              </a:rPr>
              <a:t>…..</a:t>
            </a:r>
          </a:p>
        </p:txBody>
      </p:sp>
      <p:sp>
        <p:nvSpPr>
          <p:cNvPr id="22" name="Fumetto 1 21"/>
          <p:cNvSpPr/>
          <p:nvPr/>
        </p:nvSpPr>
        <p:spPr>
          <a:xfrm>
            <a:off x="7374906" y="5190357"/>
            <a:ext cx="3220872" cy="545911"/>
          </a:xfrm>
          <a:prstGeom prst="wedgeRectCallout">
            <a:avLst>
              <a:gd name="adj1" fmla="val 63913"/>
              <a:gd name="adj2" fmla="val -875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dirty="0" err="1" smtClean="0"/>
              <a:t>Liabilities</a:t>
            </a:r>
            <a:r>
              <a:rPr lang="it-IT" dirty="0" smtClean="0"/>
              <a:t> </a:t>
            </a:r>
            <a:r>
              <a:rPr lang="it-IT" dirty="0" err="1" smtClean="0"/>
              <a:t>that</a:t>
            </a:r>
            <a:r>
              <a:rPr lang="it-IT" dirty="0" smtClean="0"/>
              <a:t> </a:t>
            </a:r>
            <a:r>
              <a:rPr lang="it-IT" dirty="0" err="1" smtClean="0"/>
              <a:t>will</a:t>
            </a:r>
            <a:r>
              <a:rPr lang="it-IT" dirty="0" smtClean="0"/>
              <a:t> be </a:t>
            </a:r>
            <a:r>
              <a:rPr lang="it-IT" dirty="0" err="1" smtClean="0"/>
              <a:t>paid</a:t>
            </a:r>
            <a:r>
              <a:rPr lang="it-IT" dirty="0" smtClean="0"/>
              <a:t> </a:t>
            </a:r>
            <a:r>
              <a:rPr lang="it-IT" dirty="0" err="1" smtClean="0"/>
              <a:t>within</a:t>
            </a:r>
            <a:r>
              <a:rPr lang="it-IT" dirty="0" smtClean="0"/>
              <a:t> the </a:t>
            </a:r>
            <a:r>
              <a:rPr lang="it-IT" dirty="0" err="1" smtClean="0"/>
              <a:t>following</a:t>
            </a:r>
            <a:r>
              <a:rPr lang="it-IT" dirty="0" smtClean="0"/>
              <a:t> </a:t>
            </a:r>
            <a:r>
              <a:rPr lang="it-IT" dirty="0" err="1" smtClean="0"/>
              <a:t>year</a:t>
            </a:r>
            <a:endParaRPr lang="it-IT" dirty="0"/>
          </a:p>
        </p:txBody>
      </p:sp>
      <p:sp>
        <p:nvSpPr>
          <p:cNvPr id="23" name="Parentesi graffa chiusa 22"/>
          <p:cNvSpPr/>
          <p:nvPr/>
        </p:nvSpPr>
        <p:spPr>
          <a:xfrm>
            <a:off x="10991562" y="3890177"/>
            <a:ext cx="449239" cy="1067421"/>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extLst>
      <p:ext uri="{BB962C8B-B14F-4D97-AF65-F5344CB8AC3E}">
        <p14:creationId xmlns:p14="http://schemas.microsoft.com/office/powerpoint/2010/main" val="3385965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3" grpId="0" animBg="1"/>
      <p:bldP spid="8" grpId="0" animBg="1"/>
      <p:bldP spid="17" grpId="0" animBg="1"/>
      <p:bldP spid="19" grpId="0" animBg="1"/>
      <p:bldP spid="10" grpId="0" animBg="1"/>
      <p:bldP spid="20" grpId="0" animBg="1"/>
      <p:bldP spid="21" grpId="0"/>
      <p:bldP spid="22" grpId="0" animBg="1"/>
      <p:bldP spid="23"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85</a:t>
            </a:fld>
            <a:endParaRPr lang="it-IT"/>
          </a:p>
        </p:txBody>
      </p:sp>
      <p:sp>
        <p:nvSpPr>
          <p:cNvPr id="7" name="Segnaposto contenuto 6"/>
          <p:cNvSpPr>
            <a:spLocks noGrp="1"/>
          </p:cNvSpPr>
          <p:nvPr>
            <p:ph idx="1"/>
          </p:nvPr>
        </p:nvSpPr>
        <p:spPr/>
        <p:txBody>
          <a:bodyPr/>
          <a:lstStyle/>
          <a:p>
            <a:pPr marL="0" indent="0">
              <a:buNone/>
            </a:pPr>
            <a:r>
              <a:rPr lang="it-IT" dirty="0" smtClean="0"/>
              <a:t>The Balance </a:t>
            </a:r>
            <a:r>
              <a:rPr lang="it-IT" dirty="0" err="1" smtClean="0"/>
              <a:t>Sheet</a:t>
            </a:r>
            <a:r>
              <a:rPr lang="it-IT" dirty="0" smtClean="0"/>
              <a:t> </a:t>
            </a:r>
            <a:r>
              <a:rPr lang="it-IT" dirty="0" err="1" smtClean="0"/>
              <a:t>reclassification</a:t>
            </a:r>
            <a:r>
              <a:rPr lang="it-IT" dirty="0" smtClean="0"/>
              <a:t> (capital </a:t>
            </a:r>
            <a:r>
              <a:rPr lang="it-IT" dirty="0" err="1" smtClean="0"/>
              <a:t>employed</a:t>
            </a:r>
            <a:r>
              <a:rPr lang="it-IT" dirty="0" smtClean="0"/>
              <a:t>) </a:t>
            </a:r>
            <a:r>
              <a:rPr lang="it-IT" dirty="0" err="1" smtClean="0"/>
              <a:t>allowS</a:t>
            </a:r>
            <a:r>
              <a:rPr lang="it-IT" dirty="0" smtClean="0"/>
              <a:t> to:</a:t>
            </a:r>
          </a:p>
          <a:p>
            <a:r>
              <a:rPr lang="it-IT" dirty="0" err="1" smtClean="0"/>
              <a:t>Evaluate</a:t>
            </a:r>
            <a:r>
              <a:rPr lang="it-IT" dirty="0" smtClean="0"/>
              <a:t> the </a:t>
            </a:r>
            <a:r>
              <a:rPr lang="it-IT" dirty="0" err="1" smtClean="0"/>
              <a:t>ability</a:t>
            </a:r>
            <a:r>
              <a:rPr lang="it-IT" dirty="0" smtClean="0"/>
              <a:t> of the company to </a:t>
            </a:r>
            <a:r>
              <a:rPr lang="it-IT" dirty="0" err="1" smtClean="0"/>
              <a:t>pay</a:t>
            </a:r>
            <a:r>
              <a:rPr lang="it-IT" dirty="0" smtClean="0"/>
              <a:t> </a:t>
            </a:r>
            <a:r>
              <a:rPr lang="it-IT" dirty="0" err="1" smtClean="0"/>
              <a:t>all</a:t>
            </a:r>
            <a:r>
              <a:rPr lang="it-IT" dirty="0" smtClean="0"/>
              <a:t> the short </a:t>
            </a:r>
            <a:r>
              <a:rPr lang="it-IT" dirty="0" err="1" smtClean="0"/>
              <a:t>term</a:t>
            </a:r>
            <a:r>
              <a:rPr lang="it-IT" dirty="0" smtClean="0"/>
              <a:t> </a:t>
            </a:r>
            <a:r>
              <a:rPr lang="it-IT" dirty="0" err="1" smtClean="0"/>
              <a:t>liabilities</a:t>
            </a:r>
            <a:r>
              <a:rPr lang="it-IT" dirty="0" smtClean="0"/>
              <a:t> (</a:t>
            </a:r>
            <a:r>
              <a:rPr lang="it-IT" dirty="0" err="1" smtClean="0"/>
              <a:t>without</a:t>
            </a:r>
            <a:r>
              <a:rPr lang="it-IT" dirty="0" smtClean="0"/>
              <a:t> </a:t>
            </a:r>
            <a:r>
              <a:rPr lang="it-IT" dirty="0" err="1" smtClean="0"/>
              <a:t>selling</a:t>
            </a:r>
            <a:r>
              <a:rPr lang="it-IT" dirty="0" smtClean="0"/>
              <a:t> non </a:t>
            </a:r>
            <a:r>
              <a:rPr lang="it-IT" dirty="0" err="1" smtClean="0"/>
              <a:t>current</a:t>
            </a:r>
            <a:r>
              <a:rPr lang="it-IT" dirty="0" smtClean="0"/>
              <a:t> </a:t>
            </a:r>
            <a:r>
              <a:rPr lang="it-IT" dirty="0" err="1" smtClean="0"/>
              <a:t>assets</a:t>
            </a:r>
            <a:r>
              <a:rPr lang="it-IT" dirty="0" smtClean="0"/>
              <a:t>)</a:t>
            </a:r>
          </a:p>
          <a:p>
            <a:r>
              <a:rPr lang="it-IT" dirty="0" err="1" smtClean="0"/>
              <a:t>Evaluate</a:t>
            </a:r>
            <a:r>
              <a:rPr lang="it-IT" dirty="0" smtClean="0"/>
              <a:t> the </a:t>
            </a:r>
            <a:r>
              <a:rPr lang="it-IT" dirty="0" err="1" smtClean="0"/>
              <a:t>assets</a:t>
            </a:r>
            <a:r>
              <a:rPr lang="it-IT" dirty="0" smtClean="0"/>
              <a:t> of the company (in </a:t>
            </a:r>
            <a:r>
              <a:rPr lang="it-IT" dirty="0" err="1" smtClean="0"/>
              <a:t>term</a:t>
            </a:r>
            <a:r>
              <a:rPr lang="it-IT" dirty="0" smtClean="0"/>
              <a:t> of timing)</a:t>
            </a:r>
          </a:p>
          <a:p>
            <a:r>
              <a:rPr lang="it-IT" dirty="0" err="1" smtClean="0"/>
              <a:t>Evaluate</a:t>
            </a:r>
            <a:r>
              <a:rPr lang="it-IT" dirty="0" smtClean="0"/>
              <a:t> the </a:t>
            </a:r>
            <a:r>
              <a:rPr lang="it-IT" dirty="0" err="1" smtClean="0"/>
              <a:t>financial</a:t>
            </a:r>
            <a:r>
              <a:rPr lang="it-IT" dirty="0" smtClean="0"/>
              <a:t> </a:t>
            </a:r>
            <a:r>
              <a:rPr lang="it-IT" dirty="0" err="1" smtClean="0"/>
              <a:t>structure</a:t>
            </a:r>
            <a:r>
              <a:rPr lang="it-IT" dirty="0" smtClean="0"/>
              <a:t> of the company</a:t>
            </a:r>
            <a:endParaRPr lang="it-IT" dirty="0"/>
          </a:p>
        </p:txBody>
      </p:sp>
      <p:sp>
        <p:nvSpPr>
          <p:cNvPr id="8" name="Titolo 1"/>
          <p:cNvSpPr>
            <a:spLocks noGrp="1"/>
          </p:cNvSpPr>
          <p:nvPr>
            <p:ph type="title"/>
          </p:nvPr>
        </p:nvSpPr>
        <p:spPr>
          <a:xfrm>
            <a:off x="374176" y="148395"/>
            <a:ext cx="10515600" cy="1325563"/>
          </a:xfrm>
        </p:spPr>
        <p:txBody>
          <a:bodyPr/>
          <a:lstStyle/>
          <a:p>
            <a:r>
              <a:rPr lang="it-IT" b="1" dirty="0" smtClean="0">
                <a:solidFill>
                  <a:srgbClr val="FF0000"/>
                </a:solidFill>
              </a:rPr>
              <a:t>The Balance </a:t>
            </a:r>
            <a:r>
              <a:rPr lang="it-IT" b="1" dirty="0" err="1" smtClean="0">
                <a:solidFill>
                  <a:srgbClr val="FF0000"/>
                </a:solidFill>
              </a:rPr>
              <a:t>Sheet</a:t>
            </a:r>
            <a:r>
              <a:rPr lang="it-IT" b="1" dirty="0" smtClean="0">
                <a:solidFill>
                  <a:srgbClr val="FF0000"/>
                </a:solidFill>
              </a:rPr>
              <a:t> </a:t>
            </a:r>
            <a:r>
              <a:rPr lang="it-IT" b="1" dirty="0" err="1" smtClean="0">
                <a:solidFill>
                  <a:srgbClr val="FF0000"/>
                </a:solidFill>
              </a:rPr>
              <a:t>reclassification</a:t>
            </a:r>
            <a:r>
              <a:rPr lang="it-IT" b="1" dirty="0" smtClean="0">
                <a:solidFill>
                  <a:srgbClr val="FF0000"/>
                </a:solidFill>
              </a:rPr>
              <a:t>: SOLVENCY and LIQUIDITY</a:t>
            </a:r>
            <a:endParaRPr lang="it-IT" b="1" dirty="0">
              <a:solidFill>
                <a:srgbClr val="FF0000"/>
              </a:solidFill>
            </a:endParaRPr>
          </a:p>
        </p:txBody>
      </p:sp>
    </p:spTree>
    <p:extLst>
      <p:ext uri="{BB962C8B-B14F-4D97-AF65-F5344CB8AC3E}">
        <p14:creationId xmlns:p14="http://schemas.microsoft.com/office/powerpoint/2010/main" val="27529107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lstStyle/>
          <a:p>
            <a:r>
              <a:rPr lang="it-IT" b="1" dirty="0" err="1" smtClean="0">
                <a:solidFill>
                  <a:srgbClr val="FF0000"/>
                </a:solidFill>
              </a:rPr>
              <a:t>Exercise</a:t>
            </a:r>
            <a:endParaRPr lang="it-IT" b="1" dirty="0">
              <a:solidFill>
                <a:srgbClr val="FF0000"/>
              </a:solidFill>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2182369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9</a:t>
            </a:fld>
            <a:endParaRPr lang="it-IT"/>
          </a:p>
        </p:txBody>
      </p:sp>
      <p:sp>
        <p:nvSpPr>
          <p:cNvPr id="22" name="Segnaposto contenuto 2"/>
          <p:cNvSpPr>
            <a:spLocks noGrp="1"/>
          </p:cNvSpPr>
          <p:nvPr>
            <p:ph idx="1"/>
          </p:nvPr>
        </p:nvSpPr>
        <p:spPr>
          <a:xfrm>
            <a:off x="832512" y="2238233"/>
            <a:ext cx="10699845" cy="3179928"/>
          </a:xfrm>
        </p:spPr>
        <p:txBody>
          <a:bodyPr>
            <a:normAutofit/>
          </a:bodyPr>
          <a:lstStyle/>
          <a:p>
            <a:pPr marL="0" indent="0" algn="ctr">
              <a:buNone/>
            </a:pPr>
            <a:r>
              <a:rPr lang="en-US" sz="4400" b="1" dirty="0" smtClean="0"/>
              <a:t>The story of Mr. Smith</a:t>
            </a:r>
            <a:endParaRPr lang="en-US" sz="4400" dirty="0"/>
          </a:p>
          <a:p>
            <a:endParaRPr lang="en-US" dirty="0" smtClean="0"/>
          </a:p>
          <a:p>
            <a:endParaRPr lang="en-US" dirty="0"/>
          </a:p>
          <a:p>
            <a:endParaRPr lang="en-US" dirty="0" smtClean="0"/>
          </a:p>
          <a:p>
            <a:endParaRPr lang="en-US" dirty="0"/>
          </a:p>
          <a:p>
            <a:pPr marL="0" indent="0" algn="ctr">
              <a:buNone/>
            </a:pPr>
            <a:endParaRPr lang="en-US" sz="3600" b="1" dirty="0" smtClean="0">
              <a:solidFill>
                <a:srgbClr val="FF0000"/>
              </a:solidFill>
            </a:endParaRPr>
          </a:p>
          <a:p>
            <a:endParaRPr lang="en-US" dirty="0"/>
          </a:p>
          <a:p>
            <a:endParaRPr lang="en-US" dirty="0" smtClean="0"/>
          </a:p>
          <a:p>
            <a:endParaRPr lang="en-US" dirty="0"/>
          </a:p>
          <a:p>
            <a:endParaRPr lang="en-US" dirty="0" smtClean="0"/>
          </a:p>
          <a:p>
            <a:endParaRPr lang="en-US" dirty="0"/>
          </a:p>
          <a:p>
            <a:endParaRPr lang="en-US" dirty="0" smtClean="0"/>
          </a:p>
        </p:txBody>
      </p:sp>
      <p:sp>
        <p:nvSpPr>
          <p:cNvPr id="7" name="Titolo 1"/>
          <p:cNvSpPr>
            <a:spLocks noGrp="1"/>
          </p:cNvSpPr>
          <p:nvPr>
            <p:ph type="title"/>
          </p:nvPr>
        </p:nvSpPr>
        <p:spPr>
          <a:xfrm>
            <a:off x="685231" y="324664"/>
            <a:ext cx="10515600" cy="671624"/>
          </a:xfrm>
        </p:spPr>
        <p:txBody>
          <a:bodyPr>
            <a:normAutofit fontScale="90000"/>
          </a:bodyPr>
          <a:lstStyle/>
          <a:p>
            <a:r>
              <a:rPr lang="it-IT" b="1" dirty="0" err="1" smtClean="0">
                <a:solidFill>
                  <a:srgbClr val="FF0000"/>
                </a:solidFill>
              </a:rPr>
              <a:t>Understanding</a:t>
            </a:r>
            <a:r>
              <a:rPr lang="it-IT" b="1" dirty="0" smtClean="0">
                <a:solidFill>
                  <a:srgbClr val="FF0000"/>
                </a:solidFill>
              </a:rPr>
              <a:t> the </a:t>
            </a:r>
            <a:r>
              <a:rPr lang="it-IT" b="1" dirty="0" err="1" smtClean="0">
                <a:solidFill>
                  <a:srgbClr val="FF0000"/>
                </a:solidFill>
              </a:rPr>
              <a:t>basic</a:t>
            </a:r>
            <a:r>
              <a:rPr lang="it-IT" b="1" dirty="0" smtClean="0">
                <a:solidFill>
                  <a:srgbClr val="FF0000"/>
                </a:solidFill>
              </a:rPr>
              <a:t> </a:t>
            </a:r>
            <a:r>
              <a:rPr lang="it-IT" b="1" dirty="0" err="1" smtClean="0">
                <a:solidFill>
                  <a:srgbClr val="FF0000"/>
                </a:solidFill>
              </a:rPr>
              <a:t>logic</a:t>
            </a:r>
            <a:endParaRPr lang="it-IT" b="1" dirty="0">
              <a:solidFill>
                <a:srgbClr val="FF0000"/>
              </a:solidFill>
            </a:endParaRPr>
          </a:p>
        </p:txBody>
      </p:sp>
    </p:spTree>
    <p:extLst>
      <p:ext uri="{BB962C8B-B14F-4D97-AF65-F5344CB8AC3E}">
        <p14:creationId xmlns:p14="http://schemas.microsoft.com/office/powerpoint/2010/main" val="878874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2310</TotalTime>
  <Words>4649</Words>
  <Application>Microsoft Office PowerPoint</Application>
  <PresentationFormat>Widescreen</PresentationFormat>
  <Paragraphs>959</Paragraphs>
  <Slides>86</Slides>
  <Notes>78</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86</vt:i4>
      </vt:variant>
    </vt:vector>
  </HeadingPairs>
  <TitlesOfParts>
    <vt:vector size="92" baseType="lpstr">
      <vt:lpstr>Arial</vt:lpstr>
      <vt:lpstr>Calibri</vt:lpstr>
      <vt:lpstr>Calibri Light</vt:lpstr>
      <vt:lpstr>Courier New</vt:lpstr>
      <vt:lpstr>Wingdings</vt:lpstr>
      <vt:lpstr>Tema di Office</vt:lpstr>
      <vt:lpstr>Management Principles and Human Resources</vt:lpstr>
      <vt:lpstr>Agenda</vt:lpstr>
      <vt:lpstr>INTRODUCTION</vt:lpstr>
      <vt:lpstr>The Balance Sheet (1/5)</vt:lpstr>
      <vt:lpstr>The Balance Sheet (2/5)</vt:lpstr>
      <vt:lpstr>The Balance Sheet (3/5)</vt:lpstr>
      <vt:lpstr>The Balance Sheet (4/5)</vt:lpstr>
      <vt:lpstr>Presentazione standard di PowerPoint</vt:lpstr>
      <vt:lpstr>Understanding the basic logic</vt:lpstr>
      <vt:lpstr>THE BALANCE SHEET: ASSETS</vt:lpstr>
      <vt:lpstr>Assets: basic model (1/2) </vt:lpstr>
      <vt:lpstr>Assets: basic model (2/2) </vt:lpstr>
      <vt:lpstr>How to account for assets? </vt:lpstr>
      <vt:lpstr>Acquisition cost</vt:lpstr>
      <vt:lpstr>Fair value</vt:lpstr>
      <vt:lpstr>Value in use</vt:lpstr>
      <vt:lpstr>Asstes side of the BS: the model</vt:lpstr>
      <vt:lpstr>Property, Plant and Equipment: description</vt:lpstr>
      <vt:lpstr>Property, Plant and Equipment: description</vt:lpstr>
      <vt:lpstr>Property, Plant and Equipment: accounting</vt:lpstr>
      <vt:lpstr>Property, Plant and Equipment: VALUE after (1)</vt:lpstr>
      <vt:lpstr>Property, Plant and Equipment: VALUE after (1)</vt:lpstr>
      <vt:lpstr>Property, Plant and Equipment: VALUE after (1)</vt:lpstr>
      <vt:lpstr>Property, Plant and Equipment: VALUE after (1)</vt:lpstr>
      <vt:lpstr>Property, Plant and Equipment: VALUE after (2)</vt:lpstr>
      <vt:lpstr>Property, Plant and Equipment: VALUE after (1)</vt:lpstr>
      <vt:lpstr>Property, Plant and Equipment: Impairment test (1/2)</vt:lpstr>
      <vt:lpstr>Property, Plant and Equipment: Impairment test (2/2)</vt:lpstr>
      <vt:lpstr>Investment properties: description</vt:lpstr>
      <vt:lpstr>Investment properties: accounting</vt:lpstr>
      <vt:lpstr>Investment properties: VALUE after </vt:lpstr>
      <vt:lpstr>Start-up and intangible activities: description</vt:lpstr>
      <vt:lpstr>Start-up and intangible activities: description</vt:lpstr>
      <vt:lpstr>Intangible: Start-up and goodwill</vt:lpstr>
      <vt:lpstr>Intangible: Brands</vt:lpstr>
      <vt:lpstr>Intangible: Costs of development</vt:lpstr>
      <vt:lpstr>Holdings: description</vt:lpstr>
      <vt:lpstr>Holdings: accounting</vt:lpstr>
      <vt:lpstr>Other financial activities: description</vt:lpstr>
      <vt:lpstr>Asstes side of the BS: the model</vt:lpstr>
      <vt:lpstr>Receivables: description</vt:lpstr>
      <vt:lpstr>Inventories: description</vt:lpstr>
      <vt:lpstr>Inventories: accounting</vt:lpstr>
      <vt:lpstr>WIP on ordination: description and account</vt:lpstr>
      <vt:lpstr>Current financial activities: description and account</vt:lpstr>
      <vt:lpstr>Cash: description and account</vt:lpstr>
      <vt:lpstr>Asstes side of the BS: the model</vt:lpstr>
      <vt:lpstr>Discontinuing operations: description and account</vt:lpstr>
      <vt:lpstr>THE BALANCE SHEET: LIABILITIES</vt:lpstr>
      <vt:lpstr>The Balance Sheet </vt:lpstr>
      <vt:lpstr>Balanche Sheet: liabilities</vt:lpstr>
      <vt:lpstr>Presentazione standard di PowerPoint</vt:lpstr>
      <vt:lpstr>Liabilities side of the BS: the model</vt:lpstr>
      <vt:lpstr>Shareholders’ Equity </vt:lpstr>
      <vt:lpstr>Issued Share Capital </vt:lpstr>
      <vt:lpstr>Issued Share Capital: capital increase </vt:lpstr>
      <vt:lpstr>Capital increase: three  cases</vt:lpstr>
      <vt:lpstr>Reserves</vt:lpstr>
      <vt:lpstr>Share premium account</vt:lpstr>
      <vt:lpstr>Retained earnings</vt:lpstr>
      <vt:lpstr>Revaluation reserve (1/2)</vt:lpstr>
      <vt:lpstr>Revaluation reserve (2/2)</vt:lpstr>
      <vt:lpstr>Other reserves</vt:lpstr>
      <vt:lpstr>Net Income/loss</vt:lpstr>
      <vt:lpstr>Liabilities side of the BS: the model</vt:lpstr>
      <vt:lpstr>Non current financial liabilities</vt:lpstr>
      <vt:lpstr>Non current financial liabilities: Obligations</vt:lpstr>
      <vt:lpstr>Non current financial liabilities: Debt to bank</vt:lpstr>
      <vt:lpstr>Provision for risk and charges</vt:lpstr>
      <vt:lpstr>Funds related to personnel</vt:lpstr>
      <vt:lpstr>Liabilities side of the BS: the model</vt:lpstr>
      <vt:lpstr>Non current financial liabilities</vt:lpstr>
      <vt:lpstr>Debt to suppliers</vt:lpstr>
      <vt:lpstr>Tax debt</vt:lpstr>
      <vt:lpstr>Liabilities side of the BS: the model</vt:lpstr>
      <vt:lpstr>Discountinuing liabilities</vt:lpstr>
      <vt:lpstr>THE RECLASSIFICATION OF THE BALANCE SHEET</vt:lpstr>
      <vt:lpstr>The Balance Sheet</vt:lpstr>
      <vt:lpstr>The reclassification of the Balance Sheet</vt:lpstr>
      <vt:lpstr>The Balance Sheet reclassification: CAPITAL EMPLOYED</vt:lpstr>
      <vt:lpstr>The Balance Sheet reclassification: CAPITAL EMPLOYED</vt:lpstr>
      <vt:lpstr>The Balance Sheet reclassification: CAPITAL EMPLOYED</vt:lpstr>
      <vt:lpstr>The Balance Sheet reclassification: SOLVENCY and LIQUIDITY</vt:lpstr>
      <vt:lpstr>The Balance Sheet reclassification: SOLVENCY and LIQUIDITY</vt:lpstr>
      <vt:lpstr>The Balance Sheet reclassification: SOLVENCY and LIQUIDITY</vt:lpstr>
      <vt:lpstr>Exercise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Martina Dal Molin</dc:creator>
  <cp:lastModifiedBy>Martina Dal Molin</cp:lastModifiedBy>
  <cp:revision>260</cp:revision>
  <dcterms:created xsi:type="dcterms:W3CDTF">2016-01-08T15:46:19Z</dcterms:created>
  <dcterms:modified xsi:type="dcterms:W3CDTF">2016-10-07T05:50:33Z</dcterms:modified>
</cp:coreProperties>
</file>