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2" r:id="rId4"/>
    <p:sldId id="308" r:id="rId5"/>
    <p:sldId id="309" r:id="rId6"/>
    <p:sldId id="264" r:id="rId7"/>
    <p:sldId id="292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293" r:id="rId16"/>
    <p:sldId id="294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9EA5-D4C3-43D1-BE6C-48A0A0EAA797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6164-923F-45A4-8990-77AE7AE3C16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7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997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71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841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07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16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32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643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649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472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23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82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148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849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755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037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45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10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5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19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68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25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65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40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CE5-80DA-4CA5-BD7D-910DF6306A81}" type="datetime1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88B-3983-402C-84AD-AA73F3CA2DAC}" type="datetime1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AA3-DB05-4BF3-8282-95DCEBEC98AE}" type="datetime1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064-5F18-4BBF-B9A7-C861DCD6A268}" type="datetime1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0F4-79C0-428E-AF0B-01358A15B2DA}" type="datetime1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6F91-6708-4534-B2FB-E1F6FDD91E7D}" type="datetime1">
              <a:rPr lang="it-IT" smtClean="0"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050C-8EDC-4FDC-8F62-F69B12F295B4}" type="datetime1">
              <a:rPr lang="it-IT" smtClean="0"/>
              <a:t>27/04/2017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1D1-3062-41FC-8FA2-5D224BA3997B}" type="datetime1">
              <a:rPr lang="it-IT" smtClean="0"/>
              <a:t>27/04/2017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4BF-D6C8-407C-80BF-C8194DC76C69}" type="datetime1">
              <a:rPr lang="it-IT" smtClean="0"/>
              <a:t>27/04/2017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3D3-38A8-4865-8202-87032C0B0679}" type="datetime1">
              <a:rPr lang="it-IT" smtClean="0"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2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E66C-213D-49C5-A4F2-FAE1A7FFF1A8}" type="datetime1">
              <a:rPr lang="it-IT" smtClean="0"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5FEA-E08B-4BBE-81AC-B3AED2379932}" type="datetime1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DESIGN OF THE MACROSTRUCTURE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2450"/>
            <a:ext cx="9144000" cy="953037"/>
          </a:xfrm>
        </p:spPr>
        <p:txBody>
          <a:bodyPr/>
          <a:lstStyle/>
          <a:p>
            <a:r>
              <a:rPr lang="it-IT" dirty="0" smtClean="0"/>
              <a:t>Martina Dal Molin</a:t>
            </a:r>
          </a:p>
          <a:p>
            <a:r>
              <a:rPr lang="it-IT" dirty="0" smtClean="0"/>
              <a:t>mdalmolin@liuc.it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Work </a:t>
            </a:r>
            <a:r>
              <a:rPr lang="it-IT" b="1" dirty="0" err="1" smtClean="0">
                <a:solidFill>
                  <a:srgbClr val="FF0000"/>
                </a:solidFill>
              </a:rPr>
              <a:t>processes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functions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10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PROCESS OR ACTIVITIES CARRIED OUT BY PEOPLE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93" y="1564857"/>
            <a:ext cx="6539895" cy="46342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9" y="1446854"/>
            <a:ext cx="8061064" cy="55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Time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11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WHEN THE ACTIVITY ID CARRIED OUT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05" y="2032182"/>
            <a:ext cx="5120895" cy="34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Output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12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OUTPUT OR SERVICES PROVIDED BY EACH UNIT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72" y="1280271"/>
            <a:ext cx="6413658" cy="47503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81" y="1025862"/>
            <a:ext cx="7438757" cy="558489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1867672"/>
            <a:ext cx="8099123" cy="42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Clients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13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TYPE(S) OF CLIENT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91" y="1127667"/>
            <a:ext cx="6973709" cy="53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Geographical</a:t>
            </a:r>
            <a:r>
              <a:rPr lang="it-IT" b="1" dirty="0" smtClean="0">
                <a:solidFill>
                  <a:srgbClr val="FF0000"/>
                </a:solidFill>
              </a:rPr>
              <a:t> location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14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GEOGRAPHICAL LOCATION IN WHICH THE ORGANIZATION WORKS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44" y="1462833"/>
            <a:ext cx="6191250" cy="49339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69" y="2371725"/>
            <a:ext cx="7491881" cy="37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7385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two</a:t>
            </a:r>
            <a:r>
              <a:rPr lang="it-IT" b="1" dirty="0" smtClean="0">
                <a:solidFill>
                  <a:srgbClr val="FF0000"/>
                </a:solidFill>
              </a:rPr>
              <a:t> macro-</a:t>
            </a:r>
            <a:r>
              <a:rPr lang="it-IT" b="1" dirty="0" err="1" smtClean="0">
                <a:solidFill>
                  <a:srgbClr val="FF0000"/>
                </a:solidFill>
              </a:rPr>
              <a:t>categories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15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7896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six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to create or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>
                <a:solidFill>
                  <a:srgbClr val="00B050"/>
                </a:solidFill>
              </a:rPr>
              <a:t>Knowledge, </a:t>
            </a:r>
            <a:r>
              <a:rPr lang="it-IT" sz="2800" dirty="0" err="1" smtClean="0">
                <a:solidFill>
                  <a:srgbClr val="00B050"/>
                </a:solidFill>
              </a:rPr>
              <a:t>ability</a:t>
            </a:r>
            <a:r>
              <a:rPr lang="it-IT" sz="2800" dirty="0" smtClean="0">
                <a:solidFill>
                  <a:srgbClr val="00B050"/>
                </a:solidFill>
              </a:rPr>
              <a:t> and </a:t>
            </a:r>
            <a:r>
              <a:rPr lang="it-IT" sz="2800" dirty="0" err="1" smtClean="0">
                <a:solidFill>
                  <a:srgbClr val="00B050"/>
                </a:solidFill>
              </a:rPr>
              <a:t>skills</a:t>
            </a:r>
            <a:endParaRPr lang="it-IT" sz="2800" dirty="0" smtClean="0">
              <a:solidFill>
                <a:srgbClr val="00B05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>
                <a:solidFill>
                  <a:srgbClr val="00B050"/>
                </a:solidFill>
              </a:rPr>
              <a:t>Work </a:t>
            </a:r>
            <a:r>
              <a:rPr lang="it-IT" sz="2800" dirty="0" err="1" smtClean="0">
                <a:solidFill>
                  <a:srgbClr val="00B050"/>
                </a:solidFill>
              </a:rPr>
              <a:t>processes</a:t>
            </a:r>
            <a:r>
              <a:rPr lang="it-IT" sz="2800" dirty="0" smtClean="0">
                <a:solidFill>
                  <a:srgbClr val="00B050"/>
                </a:solidFill>
              </a:rPr>
              <a:t> and </a:t>
            </a:r>
            <a:r>
              <a:rPr lang="it-IT" sz="2800" dirty="0" err="1" smtClean="0">
                <a:solidFill>
                  <a:srgbClr val="00B050"/>
                </a:solidFill>
              </a:rPr>
              <a:t>functions</a:t>
            </a:r>
            <a:endParaRPr lang="it-IT" sz="2800" dirty="0" smtClean="0">
              <a:solidFill>
                <a:srgbClr val="00B05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/>
              <a:t>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>
                <a:solidFill>
                  <a:srgbClr val="0070C0"/>
                </a:solidFill>
              </a:rPr>
              <a:t>Output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smtClean="0">
                <a:solidFill>
                  <a:srgbClr val="0070C0"/>
                </a:solidFill>
              </a:rPr>
              <a:t>Clients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800" dirty="0" err="1" smtClean="0">
                <a:solidFill>
                  <a:srgbClr val="0070C0"/>
                </a:solidFill>
              </a:rPr>
              <a:t>Geographical</a:t>
            </a:r>
            <a:r>
              <a:rPr lang="it-IT" sz="2800" dirty="0" smtClean="0">
                <a:solidFill>
                  <a:srgbClr val="0070C0"/>
                </a:solidFill>
              </a:rPr>
              <a:t> positions</a:t>
            </a:r>
            <a:endParaRPr lang="it-IT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Parentesi graffa chiusa 5"/>
          <p:cNvSpPr/>
          <p:nvPr/>
        </p:nvSpPr>
        <p:spPr>
          <a:xfrm>
            <a:off x="5177307" y="3709115"/>
            <a:ext cx="399245" cy="127500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graffa chiusa 9"/>
          <p:cNvSpPr/>
          <p:nvPr/>
        </p:nvSpPr>
        <p:spPr>
          <a:xfrm>
            <a:off x="5933940" y="2596706"/>
            <a:ext cx="324119" cy="929425"/>
          </a:xfrm>
          <a:prstGeom prst="rightBrace">
            <a:avLst>
              <a:gd name="adj1" fmla="val 8333"/>
              <a:gd name="adj2" fmla="val 4865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096000" y="3845424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MARKET GROUPING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492945" y="2510874"/>
            <a:ext cx="4016216" cy="11386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FUNCTIONAL GROUPING</a:t>
            </a:r>
            <a:endParaRPr lang="it-IT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738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Market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functional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16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951462" y="1780332"/>
            <a:ext cx="4402338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MARKET GROUPING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8200" y="1780333"/>
            <a:ext cx="4016216" cy="11386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FUNCTIONAL GROUPING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2588730" y="3052293"/>
            <a:ext cx="515155" cy="45076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38200" y="4005330"/>
            <a:ext cx="4274713" cy="1532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knowledge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processes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used</a:t>
            </a:r>
            <a:r>
              <a:rPr lang="it-IT" sz="2400" dirty="0" smtClean="0">
                <a:solidFill>
                  <a:schemeClr val="tx1"/>
                </a:solidFill>
              </a:rPr>
              <a:t> by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realize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products</a:t>
            </a:r>
            <a:r>
              <a:rPr lang="it-IT" sz="2400" dirty="0" smtClean="0">
                <a:solidFill>
                  <a:schemeClr val="tx1"/>
                </a:solidFill>
              </a:rPr>
              <a:t> and to </a:t>
            </a:r>
            <a:r>
              <a:rPr lang="it-IT" sz="2400" dirty="0" err="1" smtClean="0">
                <a:solidFill>
                  <a:schemeClr val="tx1"/>
                </a:solidFill>
              </a:rPr>
              <a:t>deliver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services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079087" y="4005329"/>
            <a:ext cx="4274713" cy="1532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Characteristics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markets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which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works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9152631" y="3141943"/>
            <a:ext cx="515155" cy="4507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5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Functional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17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6"/>
            <a:ext cx="10515600" cy="453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smtClean="0"/>
              <a:t>Focus 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Work flow </a:t>
            </a:r>
            <a:r>
              <a:rPr lang="it-IT" sz="2200" dirty="0" err="1" smtClean="0"/>
              <a:t>processes</a:t>
            </a:r>
            <a:r>
              <a:rPr lang="it-IT" sz="2200" dirty="0" smtClean="0"/>
              <a:t> </a:t>
            </a:r>
            <a:r>
              <a:rPr lang="it-IT" sz="2200" dirty="0" err="1" smtClean="0"/>
              <a:t>interdependencies</a:t>
            </a:r>
            <a:endParaRPr lang="it-IT" sz="2200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Economies</a:t>
            </a:r>
            <a:r>
              <a:rPr lang="it-IT" sz="2200" dirty="0" smtClean="0"/>
              <a:t> of scale</a:t>
            </a:r>
          </a:p>
          <a:p>
            <a:pPr marL="0" indent="0">
              <a:buNone/>
            </a:pPr>
            <a:r>
              <a:rPr lang="it-IT" sz="2600" dirty="0" err="1" smtClean="0"/>
              <a:t>Weaknesses</a:t>
            </a:r>
            <a:endParaRPr lang="it-IT" sz="2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Focus on </a:t>
            </a:r>
            <a:r>
              <a:rPr lang="it-IT" sz="2200" dirty="0" err="1" smtClean="0"/>
              <a:t>processes</a:t>
            </a:r>
            <a:r>
              <a:rPr lang="it-IT" sz="2200" dirty="0" smtClean="0"/>
              <a:t> and </a:t>
            </a:r>
            <a:r>
              <a:rPr lang="it-IT" sz="2200" dirty="0" err="1" smtClean="0"/>
              <a:t>not</a:t>
            </a:r>
            <a:r>
              <a:rPr lang="it-IT" sz="2200" dirty="0" smtClean="0"/>
              <a:t> on </a:t>
            </a:r>
            <a:r>
              <a:rPr lang="it-IT" sz="2200" dirty="0" err="1" smtClean="0"/>
              <a:t>organizational</a:t>
            </a:r>
            <a:r>
              <a:rPr lang="it-IT" sz="2200" dirty="0" smtClean="0"/>
              <a:t> </a:t>
            </a:r>
            <a:r>
              <a:rPr lang="it-IT" sz="2200" dirty="0" err="1" smtClean="0"/>
              <a:t>objectives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to </a:t>
            </a:r>
            <a:r>
              <a:rPr lang="it-IT" sz="2200" dirty="0" err="1" smtClean="0"/>
              <a:t>find</a:t>
            </a:r>
            <a:r>
              <a:rPr lang="it-IT" sz="2200" dirty="0" smtClean="0"/>
              <a:t> a </a:t>
            </a:r>
            <a:r>
              <a:rPr lang="it-IT" sz="2200" dirty="0" err="1" smtClean="0"/>
              <a:t>coordination</a:t>
            </a:r>
            <a:r>
              <a:rPr lang="it-IT" sz="2200" dirty="0" smtClean="0"/>
              <a:t> </a:t>
            </a:r>
            <a:r>
              <a:rPr lang="it-IT" sz="2200" dirty="0" err="1" smtClean="0"/>
              <a:t>mechanism</a:t>
            </a:r>
            <a:endParaRPr lang="it-IT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Burocracy</a:t>
            </a:r>
            <a:r>
              <a:rPr lang="it-IT" sz="2200" dirty="0" smtClean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it-IT" sz="2400" dirty="0" smtClean="0"/>
              <a:t>High </a:t>
            </a:r>
            <a:r>
              <a:rPr lang="it-IT" sz="2400" dirty="0" err="1" smtClean="0"/>
              <a:t>fomalization</a:t>
            </a:r>
            <a:endParaRPr lang="it-IT" sz="24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it-IT" sz="2400" dirty="0" smtClean="0"/>
              <a:t>More </a:t>
            </a:r>
            <a:r>
              <a:rPr lang="it-IT" sz="2400" dirty="0" err="1" smtClean="0"/>
              <a:t>structured</a:t>
            </a:r>
            <a:r>
              <a:rPr lang="it-IT" sz="2400" dirty="0" smtClean="0"/>
              <a:t> </a:t>
            </a:r>
            <a:r>
              <a:rPr lang="it-IT" sz="2400" dirty="0" err="1" smtClean="0"/>
              <a:t>strategic</a:t>
            </a:r>
            <a:r>
              <a:rPr lang="it-IT" sz="2400" dirty="0" smtClean="0"/>
              <a:t> </a:t>
            </a:r>
            <a:r>
              <a:rPr lang="it-IT" sz="2400" dirty="0" err="1" smtClean="0"/>
              <a:t>apex</a:t>
            </a:r>
            <a:endParaRPr lang="it-IT" sz="24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it-IT" sz="2400" dirty="0" smtClean="0"/>
              <a:t>Strong </a:t>
            </a:r>
            <a:r>
              <a:rPr lang="it-IT" sz="2400" dirty="0" err="1" smtClean="0"/>
              <a:t>hierarchy</a:t>
            </a:r>
            <a:endParaRPr lang="it-IT" sz="2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64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Market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18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6"/>
            <a:ext cx="10515600" cy="453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smtClean="0"/>
              <a:t>Focus 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(more or </a:t>
            </a:r>
            <a:r>
              <a:rPr lang="it-IT" sz="2200" dirty="0" err="1" smtClean="0"/>
              <a:t>less</a:t>
            </a:r>
            <a:r>
              <a:rPr lang="it-IT" sz="2200" dirty="0" smtClean="0"/>
              <a:t>) </a:t>
            </a:r>
            <a:r>
              <a:rPr lang="it-IT" sz="2200" dirty="0" err="1" smtClean="0"/>
              <a:t>independent</a:t>
            </a:r>
            <a:r>
              <a:rPr lang="it-IT" sz="2200" dirty="0" smtClean="0"/>
              <a:t> </a:t>
            </a:r>
            <a:r>
              <a:rPr lang="it-IT" sz="2200" dirty="0" err="1" smtClean="0"/>
              <a:t>units</a:t>
            </a:r>
            <a:endParaRPr lang="it-IT" sz="2200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Mutual</a:t>
            </a:r>
            <a:r>
              <a:rPr lang="it-IT" sz="2200" dirty="0" smtClean="0"/>
              <a:t> </a:t>
            </a:r>
            <a:r>
              <a:rPr lang="it-IT" sz="2200" dirty="0" err="1" smtClean="0"/>
              <a:t>adjustment</a:t>
            </a:r>
            <a:r>
              <a:rPr lang="it-IT" sz="2200" dirty="0" smtClean="0"/>
              <a:t> and </a:t>
            </a:r>
            <a:r>
              <a:rPr lang="it-IT" sz="2200" dirty="0" err="1" smtClean="0"/>
              <a:t>direct</a:t>
            </a:r>
            <a:r>
              <a:rPr lang="it-IT" sz="2200" dirty="0" smtClean="0"/>
              <a:t> </a:t>
            </a:r>
            <a:r>
              <a:rPr lang="it-IT" sz="2200" dirty="0" err="1" smtClean="0"/>
              <a:t>supervision</a:t>
            </a:r>
            <a:r>
              <a:rPr lang="it-IT" sz="2200" dirty="0" smtClean="0"/>
              <a:t> are «inside» </a:t>
            </a:r>
            <a:r>
              <a:rPr lang="it-IT" sz="2200" dirty="0" err="1" smtClean="0"/>
              <a:t>each</a:t>
            </a:r>
            <a:r>
              <a:rPr lang="it-IT" sz="2200" dirty="0" smtClean="0"/>
              <a:t> </a:t>
            </a:r>
            <a:r>
              <a:rPr lang="it-IT" sz="2200" dirty="0" err="1" smtClean="0"/>
              <a:t>unit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Less</a:t>
            </a:r>
            <a:r>
              <a:rPr lang="it-IT" sz="2200" dirty="0" smtClean="0"/>
              <a:t> </a:t>
            </a:r>
            <a:r>
              <a:rPr lang="it-IT" sz="2200" dirty="0" err="1" smtClean="0"/>
              <a:t>formalization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Coordination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specialized</a:t>
            </a:r>
            <a:r>
              <a:rPr lang="it-IT" sz="2200" dirty="0" smtClean="0"/>
              <a:t> </a:t>
            </a:r>
            <a:r>
              <a:rPr lang="it-IT" sz="2200" dirty="0" err="1" smtClean="0"/>
              <a:t>functions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Fexibility</a:t>
            </a:r>
            <a:endParaRPr lang="it-IT" sz="2200" dirty="0" smtClean="0"/>
          </a:p>
          <a:p>
            <a:pPr marL="0" indent="0">
              <a:buNone/>
            </a:pPr>
            <a:r>
              <a:rPr lang="it-IT" sz="2600" dirty="0" err="1" smtClean="0"/>
              <a:t>Weaknesses</a:t>
            </a:r>
            <a:endParaRPr lang="it-IT" sz="2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Hihgher</a:t>
            </a:r>
            <a:r>
              <a:rPr lang="it-IT" sz="2200" dirty="0" smtClean="0"/>
              <a:t> </a:t>
            </a:r>
            <a:r>
              <a:rPr lang="it-IT" sz="2200" dirty="0" err="1" smtClean="0"/>
              <a:t>need</a:t>
            </a:r>
            <a:r>
              <a:rPr lang="it-IT" sz="2200" dirty="0" smtClean="0"/>
              <a:t> for </a:t>
            </a:r>
            <a:r>
              <a:rPr lang="it-IT" sz="2200" dirty="0" err="1" smtClean="0"/>
              <a:t>resources</a:t>
            </a:r>
            <a:endParaRPr lang="it-IT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able</a:t>
            </a:r>
            <a:r>
              <a:rPr lang="it-IT" sz="2200" dirty="0" smtClean="0"/>
              <a:t> to use </a:t>
            </a:r>
            <a:r>
              <a:rPr lang="it-IT" sz="2200" dirty="0" err="1" smtClean="0"/>
              <a:t>economies</a:t>
            </a:r>
            <a:r>
              <a:rPr lang="it-IT" sz="2200" dirty="0" smtClean="0"/>
              <a:t> of scale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3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19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Find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basis</a:t>
            </a:r>
            <a:r>
              <a:rPr lang="it-IT" b="1" dirty="0" smtClean="0">
                <a:solidFill>
                  <a:srgbClr val="FF0000"/>
                </a:solidFill>
              </a:rPr>
              <a:t> in the </a:t>
            </a:r>
            <a:r>
              <a:rPr lang="it-IT" b="1" dirty="0" err="1" smtClean="0">
                <a:solidFill>
                  <a:srgbClr val="FF0000"/>
                </a:solidFill>
              </a:rPr>
              <a:t>different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parts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4" y="1690688"/>
            <a:ext cx="5084661" cy="46632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33" y="2774458"/>
            <a:ext cx="2601378" cy="26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Agenda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endParaRPr lang="it-IT" dirty="0" smtClean="0"/>
          </a:p>
          <a:p>
            <a:r>
              <a:rPr lang="it-IT" dirty="0" err="1" smtClean="0"/>
              <a:t>Units</a:t>
            </a:r>
            <a:r>
              <a:rPr lang="it-IT" dirty="0" smtClean="0"/>
              <a:t> </a:t>
            </a:r>
            <a:r>
              <a:rPr lang="it-IT" dirty="0" err="1" smtClean="0"/>
              <a:t>grouping</a:t>
            </a:r>
            <a:endParaRPr lang="it-IT" dirty="0" smtClean="0"/>
          </a:p>
          <a:p>
            <a:r>
              <a:rPr lang="it-IT" dirty="0" err="1" smtClean="0"/>
              <a:t>Units</a:t>
            </a:r>
            <a:r>
              <a:rPr lang="it-IT" dirty="0" smtClean="0"/>
              <a:t>’ </a:t>
            </a:r>
            <a:r>
              <a:rPr lang="it-IT" dirty="0" err="1" smtClean="0"/>
              <a:t>dimension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5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369713"/>
            <a:ext cx="9144000" cy="146222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DEFINING UNITS’ DIMENSION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2016/2017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Stating</a:t>
            </a:r>
            <a:r>
              <a:rPr lang="it-IT" b="1" dirty="0" smtClean="0">
                <a:solidFill>
                  <a:srgbClr val="FF0000"/>
                </a:solidFill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</a:rPr>
              <a:t>problem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21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7"/>
            <a:ext cx="10515600" cy="94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err="1" smtClean="0"/>
              <a:t>Addressing</a:t>
            </a:r>
            <a:r>
              <a:rPr lang="it-IT" sz="2600" dirty="0" smtClean="0"/>
              <a:t> the </a:t>
            </a:r>
            <a:r>
              <a:rPr lang="it-IT" sz="2600" dirty="0" err="1" smtClean="0"/>
              <a:t>problem</a:t>
            </a:r>
            <a:r>
              <a:rPr lang="it-IT" sz="2600" dirty="0" smtClean="0"/>
              <a:t> of the </a:t>
            </a:r>
            <a:r>
              <a:rPr lang="it-IT" sz="2600" dirty="0" err="1" smtClean="0"/>
              <a:t>dimension</a:t>
            </a:r>
            <a:r>
              <a:rPr lang="it-IT" sz="2600" dirty="0" smtClean="0"/>
              <a:t> </a:t>
            </a:r>
            <a:r>
              <a:rPr lang="it-IT" sz="2600" dirty="0" err="1" smtClean="0"/>
              <a:t>means</a:t>
            </a:r>
            <a:r>
              <a:rPr lang="it-IT" sz="2600" dirty="0" smtClean="0"/>
              <a:t> </a:t>
            </a:r>
            <a:r>
              <a:rPr lang="it-IT" sz="2600" dirty="0" err="1" smtClean="0"/>
              <a:t>answering</a:t>
            </a:r>
            <a:r>
              <a:rPr lang="it-IT" sz="2600" dirty="0" smtClean="0"/>
              <a:t> the </a:t>
            </a:r>
            <a:r>
              <a:rPr lang="it-IT" sz="2600" dirty="0" err="1" smtClean="0"/>
              <a:t>following</a:t>
            </a:r>
            <a:r>
              <a:rPr lang="it-IT" sz="2600" dirty="0" smtClean="0"/>
              <a:t> </a:t>
            </a:r>
            <a:r>
              <a:rPr lang="it-IT" sz="2600" dirty="0" err="1" smtClean="0"/>
              <a:t>questions</a:t>
            </a:r>
            <a:r>
              <a:rPr lang="it-IT" sz="2600" dirty="0" smtClean="0"/>
              <a:t>:</a:t>
            </a:r>
          </a:p>
          <a:p>
            <a:pPr marL="457200" lvl="1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51963" y="2588655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How </a:t>
            </a:r>
            <a:r>
              <a:rPr lang="it-IT" sz="2200" dirty="0" err="1" smtClean="0"/>
              <a:t>many</a:t>
            </a:r>
            <a:r>
              <a:rPr lang="it-IT" sz="2200" dirty="0" smtClean="0"/>
              <a:t> positions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be </a:t>
            </a:r>
            <a:r>
              <a:rPr lang="it-IT" sz="2200" dirty="0" err="1" smtClean="0"/>
              <a:t>grouped</a:t>
            </a:r>
            <a:r>
              <a:rPr lang="it-IT" sz="2200" dirty="0" smtClean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51963" y="3103808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How </a:t>
            </a:r>
            <a:r>
              <a:rPr lang="it-IT" sz="2200" dirty="0" err="1" smtClean="0"/>
              <a:t>many</a:t>
            </a:r>
            <a:r>
              <a:rPr lang="it-IT" sz="2200" dirty="0" smtClean="0"/>
              <a:t> </a:t>
            </a:r>
            <a:r>
              <a:rPr lang="it-IT" sz="2200" dirty="0" err="1" smtClean="0"/>
              <a:t>people</a:t>
            </a:r>
            <a:r>
              <a:rPr lang="it-IT" sz="2200" dirty="0" smtClean="0"/>
              <a:t>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be </a:t>
            </a:r>
            <a:r>
              <a:rPr lang="it-IT" sz="2200" dirty="0" err="1" smtClean="0"/>
              <a:t>controlled</a:t>
            </a:r>
            <a:r>
              <a:rPr lang="it-IT" sz="2200" dirty="0" smtClean="0"/>
              <a:t> by the </a:t>
            </a:r>
            <a:r>
              <a:rPr lang="it-IT" sz="2200" dirty="0" err="1" smtClean="0"/>
              <a:t>same</a:t>
            </a:r>
            <a:r>
              <a:rPr lang="it-IT" sz="2200" dirty="0" smtClean="0"/>
              <a:t> manager?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51963" y="3639462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How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be the </a:t>
            </a:r>
            <a:r>
              <a:rPr lang="it-IT" sz="2200" dirty="0" err="1" smtClean="0"/>
              <a:t>extent</a:t>
            </a:r>
            <a:r>
              <a:rPr lang="it-IT" sz="2200" dirty="0" smtClean="0"/>
              <a:t> of </a:t>
            </a:r>
            <a:r>
              <a:rPr lang="it-IT" sz="2200" dirty="0" err="1" smtClean="0"/>
              <a:t>mangers</a:t>
            </a:r>
            <a:r>
              <a:rPr lang="it-IT" sz="2200" dirty="0" smtClean="0"/>
              <a:t>’ control?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951963" y="4134114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Which</a:t>
            </a:r>
            <a:r>
              <a:rPr lang="it-IT" sz="2200" dirty="0" smtClean="0"/>
              <a:t> </a:t>
            </a:r>
            <a:r>
              <a:rPr lang="it-IT" sz="2200" dirty="0" err="1" smtClean="0"/>
              <a:t>form</a:t>
            </a:r>
            <a:r>
              <a:rPr lang="it-IT" sz="2200" dirty="0" smtClean="0"/>
              <a:t>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the </a:t>
            </a:r>
            <a:r>
              <a:rPr lang="it-IT" sz="2200" dirty="0" err="1" smtClean="0"/>
              <a:t>organization</a:t>
            </a:r>
            <a:r>
              <a:rPr lang="it-IT" sz="2200" dirty="0" smtClean="0"/>
              <a:t> </a:t>
            </a:r>
            <a:r>
              <a:rPr lang="it-IT" sz="2200" dirty="0" err="1" smtClean="0"/>
              <a:t>have</a:t>
            </a:r>
            <a:r>
              <a:rPr lang="it-IT" sz="2200" dirty="0" smtClean="0"/>
              <a:t>? Vertical or </a:t>
            </a:r>
            <a:r>
              <a:rPr lang="it-IT" sz="2200" dirty="0" err="1" smtClean="0"/>
              <a:t>flt</a:t>
            </a:r>
            <a:r>
              <a:rPr lang="it-IT" sz="2200" dirty="0" smtClean="0"/>
              <a:t> and </a:t>
            </a:r>
            <a:r>
              <a:rPr lang="it-IT" sz="2200" dirty="0" err="1" smtClean="0"/>
              <a:t>enlarged</a:t>
            </a:r>
            <a:r>
              <a:rPr lang="it-IT" sz="2200" dirty="0" smtClean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754487" y="5125792"/>
            <a:ext cx="10597659" cy="1043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IT IS NOT ONLY A PROBLEM OF CONTROL, BECAUSE OTHER FACTORS AFFECT THE CHOICE OF THE UNITS’ DIMENSION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8" grpId="0"/>
      <p:bldP spid="9" grpId="0"/>
      <p:bldP spid="10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Functional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22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6"/>
            <a:ext cx="10515600" cy="25917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600" dirty="0" smtClean="0"/>
              <a:t>The 5 </a:t>
            </a:r>
            <a:r>
              <a:rPr lang="it-IT" sz="2600" dirty="0" err="1" smtClean="0"/>
              <a:t>coordination</a:t>
            </a:r>
            <a:r>
              <a:rPr lang="it-IT" sz="2600" dirty="0" smtClean="0"/>
              <a:t> </a:t>
            </a:r>
            <a:r>
              <a:rPr lang="it-IT" sz="2600" dirty="0" err="1" smtClean="0"/>
              <a:t>mechanisms</a:t>
            </a:r>
            <a:r>
              <a:rPr lang="it-IT" sz="2600" dirty="0" smtClean="0"/>
              <a:t> are, more or </a:t>
            </a:r>
            <a:r>
              <a:rPr lang="it-IT" sz="2600" dirty="0" err="1" smtClean="0"/>
              <a:t>less</a:t>
            </a:r>
            <a:r>
              <a:rPr lang="it-IT" sz="2600" dirty="0" smtClean="0"/>
              <a:t>, </a:t>
            </a:r>
            <a:r>
              <a:rPr lang="it-IT" sz="2600" dirty="0" err="1" smtClean="0"/>
              <a:t>interchangeable</a:t>
            </a:r>
            <a:endParaRPr lang="it-IT" sz="2600" dirty="0" smtClean="0"/>
          </a:p>
          <a:p>
            <a:pPr marL="0" indent="0">
              <a:buNone/>
            </a:pPr>
            <a:endParaRPr lang="it-IT" sz="2600" dirty="0"/>
          </a:p>
          <a:p>
            <a:pPr marL="0" indent="0" algn="ctr">
              <a:buNone/>
            </a:pPr>
            <a:r>
              <a:rPr lang="it-IT" sz="2600" dirty="0" err="1" smtClean="0"/>
              <a:t>therefore</a:t>
            </a:r>
            <a:endParaRPr lang="it-IT" sz="2600" dirty="0" smtClean="0"/>
          </a:p>
          <a:p>
            <a:pPr marL="457200" lvl="1" indent="0">
              <a:buNone/>
            </a:pPr>
            <a:endParaRPr lang="it-IT" sz="2200" dirty="0"/>
          </a:p>
          <a:p>
            <a:pPr marL="457200" lvl="1" indent="0" algn="ctr">
              <a:buNone/>
            </a:pPr>
            <a:r>
              <a:rPr lang="it-IT" dirty="0" err="1" smtClean="0"/>
              <a:t>Variations</a:t>
            </a:r>
            <a:r>
              <a:rPr lang="it-IT" dirty="0" smtClean="0"/>
              <a:t> on </a:t>
            </a:r>
            <a:r>
              <a:rPr lang="it-IT" dirty="0" err="1" smtClean="0"/>
              <a:t>units</a:t>
            </a:r>
            <a:r>
              <a:rPr lang="it-IT" dirty="0" smtClean="0"/>
              <a:t>’ </a:t>
            </a:r>
            <a:r>
              <a:rPr lang="it-IT" dirty="0" err="1" smtClean="0"/>
              <a:t>dimension</a:t>
            </a:r>
            <a:r>
              <a:rPr lang="it-IT" dirty="0" smtClean="0"/>
              <a:t> by </a:t>
            </a:r>
            <a:r>
              <a:rPr lang="it-IT" dirty="0" err="1" smtClean="0"/>
              <a:t>looking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</a:t>
            </a:r>
            <a:r>
              <a:rPr lang="it-IT" dirty="0" err="1" smtClean="0"/>
              <a:t>employed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4072214"/>
            <a:ext cx="2013631" cy="2466698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3902299" y="4971245"/>
            <a:ext cx="592428" cy="72121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177307" y="4829577"/>
            <a:ext cx="2575775" cy="953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Two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propositions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Proposition</a:t>
            </a:r>
            <a:r>
              <a:rPr lang="it-IT" b="1" dirty="0" smtClean="0">
                <a:solidFill>
                  <a:srgbClr val="FF0000"/>
                </a:solidFill>
              </a:rPr>
              <a:t> 1: </a:t>
            </a:r>
            <a:r>
              <a:rPr lang="it-IT" b="1" dirty="0" err="1" smtClean="0">
                <a:solidFill>
                  <a:srgbClr val="FF0000"/>
                </a:solidFill>
              </a:rPr>
              <a:t>Standardization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23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360608" y="1645396"/>
            <a:ext cx="11500834" cy="41041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it-IT" sz="2800" dirty="0" smtClean="0">
                <a:solidFill>
                  <a:srgbClr val="0070C0"/>
                </a:solidFill>
              </a:rPr>
              <a:t>«The </a:t>
            </a:r>
            <a:r>
              <a:rPr lang="it-IT" sz="2800" b="1" dirty="0" err="1" smtClean="0">
                <a:solidFill>
                  <a:srgbClr val="0070C0"/>
                </a:solidFill>
              </a:rPr>
              <a:t>higher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standardization</a:t>
            </a:r>
            <a:r>
              <a:rPr lang="it-IT" sz="2800" b="1" dirty="0" smtClean="0">
                <a:solidFill>
                  <a:srgbClr val="0070C0"/>
                </a:solidFill>
              </a:rPr>
              <a:t>,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higher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dimension</a:t>
            </a:r>
            <a:r>
              <a:rPr lang="it-IT" sz="2800" dirty="0" smtClean="0">
                <a:solidFill>
                  <a:srgbClr val="0070C0"/>
                </a:solidFill>
              </a:rPr>
              <a:t> of the </a:t>
            </a:r>
            <a:r>
              <a:rPr lang="it-IT" sz="2800" dirty="0" err="1" smtClean="0">
                <a:solidFill>
                  <a:srgbClr val="0070C0"/>
                </a:solidFill>
              </a:rPr>
              <a:t>unit</a:t>
            </a:r>
            <a:r>
              <a:rPr lang="it-IT" sz="2800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970959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70C0"/>
                </a:solidFill>
              </a:rPr>
              <a:t>processes</a:t>
            </a:r>
            <a:r>
              <a:rPr lang="it-IT" dirty="0" smtClean="0"/>
              <a:t> are </a:t>
            </a:r>
            <a:r>
              <a:rPr lang="it-IT" dirty="0" err="1" smtClean="0"/>
              <a:t>standardized</a:t>
            </a:r>
            <a:r>
              <a:rPr lang="it-IT" dirty="0" smtClean="0"/>
              <a:t>,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managerial</a:t>
            </a:r>
            <a:r>
              <a:rPr lang="it-IT" dirty="0" smtClean="0"/>
              <a:t>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supervision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 and, </a:t>
            </a:r>
            <a:r>
              <a:rPr lang="it-IT" dirty="0" err="1" smtClean="0"/>
              <a:t>therefore</a:t>
            </a:r>
            <a:r>
              <a:rPr lang="it-IT" dirty="0" smtClean="0"/>
              <a:t>, the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bigger</a:t>
            </a:r>
            <a:endParaRPr lang="it-IT" u="sng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5615189" y="2240924"/>
            <a:ext cx="502276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59665" y="3934098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600" dirty="0" err="1" smtClean="0"/>
              <a:t>If</a:t>
            </a:r>
            <a:r>
              <a:rPr lang="it-IT" sz="2600" dirty="0" smtClean="0"/>
              <a:t> </a:t>
            </a:r>
            <a:r>
              <a:rPr lang="it-IT" sz="2600" dirty="0" err="1" smtClean="0">
                <a:solidFill>
                  <a:srgbClr val="0070C0"/>
                </a:solidFill>
              </a:rPr>
              <a:t>capabilities</a:t>
            </a:r>
            <a:r>
              <a:rPr lang="it-IT" sz="2600" dirty="0" smtClean="0"/>
              <a:t> are </a:t>
            </a:r>
            <a:r>
              <a:rPr lang="it-IT" sz="2600" dirty="0" err="1" smtClean="0"/>
              <a:t>standardized</a:t>
            </a:r>
            <a:r>
              <a:rPr lang="it-IT" sz="2600" dirty="0" smtClean="0"/>
              <a:t>, and the </a:t>
            </a:r>
            <a:r>
              <a:rPr lang="it-IT" sz="2600" dirty="0" err="1" smtClean="0"/>
              <a:t>higher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the training of </a:t>
            </a:r>
            <a:r>
              <a:rPr lang="it-IT" sz="2600" dirty="0" err="1" smtClean="0"/>
              <a:t>workers</a:t>
            </a:r>
            <a:r>
              <a:rPr lang="it-IT" sz="2600" dirty="0" smtClean="0"/>
              <a:t>, </a:t>
            </a:r>
            <a:r>
              <a:rPr lang="it-IT" sz="2600" dirty="0" err="1" smtClean="0"/>
              <a:t>less</a:t>
            </a:r>
            <a:r>
              <a:rPr lang="it-IT" sz="2600" dirty="0" smtClean="0"/>
              <a:t> </a:t>
            </a:r>
            <a:r>
              <a:rPr lang="it-IT" sz="2600" dirty="0" err="1" smtClean="0"/>
              <a:t>managerial</a:t>
            </a:r>
            <a:r>
              <a:rPr lang="it-IT" sz="2600" dirty="0" smtClean="0"/>
              <a:t> </a:t>
            </a:r>
            <a:r>
              <a:rPr lang="it-IT" sz="2600" dirty="0" err="1" smtClean="0"/>
              <a:t>direct</a:t>
            </a:r>
            <a:r>
              <a:rPr lang="it-IT" sz="2600" dirty="0" smtClean="0"/>
              <a:t> </a:t>
            </a:r>
            <a:r>
              <a:rPr lang="it-IT" sz="2600" dirty="0" err="1" smtClean="0"/>
              <a:t>supervision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</a:t>
            </a:r>
            <a:r>
              <a:rPr lang="it-IT" sz="2600" dirty="0" err="1" smtClean="0"/>
              <a:t>required</a:t>
            </a:r>
            <a:r>
              <a:rPr lang="it-IT" sz="2600" dirty="0" smtClean="0"/>
              <a:t> and, </a:t>
            </a:r>
            <a:r>
              <a:rPr lang="it-IT" sz="2600" dirty="0" err="1" smtClean="0"/>
              <a:t>therefore</a:t>
            </a:r>
            <a:r>
              <a:rPr lang="it-IT" sz="2600" dirty="0" smtClean="0"/>
              <a:t>, the </a:t>
            </a:r>
            <a:r>
              <a:rPr lang="it-IT" sz="2600" dirty="0" err="1" smtClean="0"/>
              <a:t>unit</a:t>
            </a:r>
            <a:r>
              <a:rPr lang="it-IT" sz="2600" dirty="0" smtClean="0"/>
              <a:t> </a:t>
            </a:r>
            <a:r>
              <a:rPr lang="it-IT" sz="2600" dirty="0" err="1" smtClean="0"/>
              <a:t>could</a:t>
            </a:r>
            <a:r>
              <a:rPr lang="it-IT" sz="2600" dirty="0" smtClean="0"/>
              <a:t> be </a:t>
            </a:r>
            <a:r>
              <a:rPr lang="it-IT" sz="2600" dirty="0" err="1" smtClean="0"/>
              <a:t>bigger</a:t>
            </a:r>
            <a:endParaRPr lang="it-IT" sz="2600" u="sng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it-IT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59665" y="5041437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outputs</a:t>
            </a:r>
            <a:r>
              <a:rPr lang="it-IT" dirty="0" smtClean="0"/>
              <a:t> are </a:t>
            </a:r>
            <a:r>
              <a:rPr lang="it-IT" dirty="0" err="1" smtClean="0"/>
              <a:t>standardized</a:t>
            </a:r>
            <a:r>
              <a:rPr lang="it-IT" dirty="0" smtClean="0"/>
              <a:t>,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managerial</a:t>
            </a:r>
            <a:r>
              <a:rPr lang="it-IT" dirty="0" smtClean="0"/>
              <a:t>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supervision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the </a:t>
            </a:r>
            <a:r>
              <a:rPr lang="it-IT" dirty="0" err="1" smtClean="0"/>
              <a:t>outputs</a:t>
            </a:r>
            <a:r>
              <a:rPr lang="it-IT" dirty="0" smtClean="0"/>
              <a:t> control and, </a:t>
            </a:r>
            <a:r>
              <a:rPr lang="it-IT" dirty="0" err="1" smtClean="0"/>
              <a:t>therefore</a:t>
            </a:r>
            <a:r>
              <a:rPr lang="it-IT" dirty="0" smtClean="0"/>
              <a:t>, the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bigger</a:t>
            </a:r>
            <a:endParaRPr lang="it-IT" u="sng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it-I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84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3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Proposition</a:t>
            </a:r>
            <a:r>
              <a:rPr lang="it-IT" b="1" dirty="0" smtClean="0">
                <a:solidFill>
                  <a:srgbClr val="FF0000"/>
                </a:solidFill>
              </a:rPr>
              <a:t> 2: </a:t>
            </a:r>
            <a:r>
              <a:rPr lang="it-IT" b="1" dirty="0" err="1" smtClean="0">
                <a:solidFill>
                  <a:srgbClr val="FF0000"/>
                </a:solidFill>
              </a:rPr>
              <a:t>Mutual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adjustment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24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360608" y="1645396"/>
            <a:ext cx="11500834" cy="41041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it-IT" sz="2800" dirty="0" smtClean="0">
                <a:solidFill>
                  <a:srgbClr val="0070C0"/>
                </a:solidFill>
              </a:rPr>
              <a:t>«The </a:t>
            </a:r>
            <a:r>
              <a:rPr lang="it-IT" sz="2800" b="1" dirty="0" err="1" smtClean="0">
                <a:solidFill>
                  <a:srgbClr val="0070C0"/>
                </a:solidFill>
              </a:rPr>
              <a:t>higher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mutual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adjustment</a:t>
            </a:r>
            <a:r>
              <a:rPr lang="it-IT" sz="2800" dirty="0" smtClean="0">
                <a:solidFill>
                  <a:srgbClr val="0070C0"/>
                </a:solidFill>
              </a:rPr>
              <a:t>, the </a:t>
            </a:r>
            <a:r>
              <a:rPr lang="it-IT" sz="2800" b="1" dirty="0" err="1" smtClean="0">
                <a:solidFill>
                  <a:srgbClr val="0070C0"/>
                </a:solidFill>
              </a:rPr>
              <a:t>lower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dimension</a:t>
            </a:r>
            <a:r>
              <a:rPr lang="it-IT" sz="2800" dirty="0" smtClean="0">
                <a:solidFill>
                  <a:srgbClr val="0070C0"/>
                </a:solidFill>
              </a:rPr>
              <a:t> of the </a:t>
            </a:r>
            <a:r>
              <a:rPr lang="it-IT" sz="2800" dirty="0" err="1" smtClean="0">
                <a:solidFill>
                  <a:srgbClr val="0070C0"/>
                </a:solidFill>
              </a:rPr>
              <a:t>unit</a:t>
            </a:r>
            <a:r>
              <a:rPr lang="it-IT" sz="2800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970959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tasks</a:t>
            </a:r>
            <a:r>
              <a:rPr lang="it-IT" dirty="0" smtClean="0"/>
              <a:t> are </a:t>
            </a:r>
            <a:r>
              <a:rPr lang="it-IT" dirty="0" err="1" smtClean="0"/>
              <a:t>interdependent</a:t>
            </a:r>
            <a:r>
              <a:rPr lang="it-IT" dirty="0" smtClean="0"/>
              <a:t>, </a:t>
            </a:r>
            <a:r>
              <a:rPr lang="it-IT" dirty="0" err="1" smtClean="0"/>
              <a:t>workers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frequent</a:t>
            </a:r>
            <a:r>
              <a:rPr lang="it-IT" dirty="0" smtClean="0"/>
              <a:t> </a:t>
            </a:r>
            <a:r>
              <a:rPr lang="it-IT" dirty="0" err="1" smtClean="0"/>
              <a:t>contacts</a:t>
            </a:r>
            <a:r>
              <a:rPr lang="it-IT" dirty="0" smtClean="0"/>
              <a:t> with the manager, </a:t>
            </a:r>
            <a:r>
              <a:rPr lang="it-IT" dirty="0" err="1" smtClean="0"/>
              <a:t>who</a:t>
            </a:r>
            <a:r>
              <a:rPr lang="it-IT" dirty="0" smtClean="0"/>
              <a:t> must </a:t>
            </a:r>
            <a:r>
              <a:rPr lang="it-IT" dirty="0" err="1" smtClean="0"/>
              <a:t>have</a:t>
            </a:r>
            <a:r>
              <a:rPr lang="it-IT" dirty="0" smtClean="0"/>
              <a:t> time to control </a:t>
            </a:r>
            <a:r>
              <a:rPr lang="it-IT" dirty="0" err="1" smtClean="0"/>
              <a:t>workers</a:t>
            </a:r>
            <a:r>
              <a:rPr lang="it-IT" dirty="0" smtClean="0"/>
              <a:t> and to </a:t>
            </a:r>
            <a:r>
              <a:rPr lang="it-IT" dirty="0" err="1" smtClean="0"/>
              <a:t>speak</a:t>
            </a:r>
            <a:r>
              <a:rPr lang="it-IT" dirty="0" smtClean="0"/>
              <a:t> with </a:t>
            </a:r>
            <a:r>
              <a:rPr lang="it-IT" dirty="0" err="1" smtClean="0"/>
              <a:t>workers</a:t>
            </a:r>
            <a:endParaRPr lang="it-I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5615189" y="2240924"/>
            <a:ext cx="502276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859665" y="4036373"/>
            <a:ext cx="10515600" cy="8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tasks</a:t>
            </a:r>
            <a:r>
              <a:rPr lang="it-IT" dirty="0" smtClean="0"/>
              <a:t> are </a:t>
            </a:r>
            <a:r>
              <a:rPr lang="it-IT" dirty="0" err="1" smtClean="0"/>
              <a:t>interdependent</a:t>
            </a:r>
            <a:r>
              <a:rPr lang="it-IT" dirty="0" smtClean="0"/>
              <a:t> and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mutual</a:t>
            </a:r>
            <a:r>
              <a:rPr lang="it-IT" dirty="0" smtClean="0"/>
              <a:t> </a:t>
            </a:r>
            <a:r>
              <a:rPr lang="it-IT" dirty="0" err="1" smtClean="0"/>
              <a:t>adjustement</a:t>
            </a:r>
            <a:r>
              <a:rPr lang="it-IT" dirty="0" smtClean="0"/>
              <a:t>, </a:t>
            </a:r>
            <a:r>
              <a:rPr lang="it-IT" dirty="0" err="1" smtClean="0"/>
              <a:t>workers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establish</a:t>
            </a:r>
            <a:r>
              <a:rPr lang="it-IT" dirty="0" smtClean="0"/>
              <a:t> face-to-face </a:t>
            </a:r>
            <a:r>
              <a:rPr lang="it-IT" dirty="0" err="1" smtClean="0"/>
              <a:t>contact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8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3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Higher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r>
              <a:rPr lang="it-IT" b="1" dirty="0" smtClean="0">
                <a:solidFill>
                  <a:srgbClr val="FF0000"/>
                </a:solidFill>
              </a:rPr>
              <a:t>’ </a:t>
            </a:r>
            <a:r>
              <a:rPr lang="it-IT" b="1" dirty="0" err="1" smtClean="0">
                <a:solidFill>
                  <a:srgbClr val="FF0000"/>
                </a:solidFill>
              </a:rPr>
              <a:t>dimension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25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7"/>
            <a:ext cx="10515600" cy="678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err="1" smtClean="0"/>
              <a:t>Which</a:t>
            </a:r>
            <a:r>
              <a:rPr lang="it-IT" sz="2600" dirty="0" smtClean="0"/>
              <a:t> </a:t>
            </a:r>
            <a:r>
              <a:rPr lang="it-IT" sz="2600" dirty="0" err="1" smtClean="0"/>
              <a:t>factors</a:t>
            </a:r>
            <a:r>
              <a:rPr lang="it-IT" sz="2600" dirty="0" smtClean="0"/>
              <a:t> </a:t>
            </a:r>
            <a:r>
              <a:rPr lang="it-IT" sz="2600" dirty="0" err="1" smtClean="0"/>
              <a:t>favor</a:t>
            </a:r>
            <a:r>
              <a:rPr lang="it-IT" sz="2600" dirty="0" smtClean="0"/>
              <a:t> a </a:t>
            </a:r>
            <a:r>
              <a:rPr lang="it-IT" sz="2600" dirty="0" err="1" smtClean="0"/>
              <a:t>higher</a:t>
            </a:r>
            <a:r>
              <a:rPr lang="it-IT" sz="2600" dirty="0" smtClean="0"/>
              <a:t> </a:t>
            </a:r>
            <a:r>
              <a:rPr lang="it-IT" sz="2600" dirty="0" err="1" smtClean="0"/>
              <a:t>units</a:t>
            </a:r>
            <a:r>
              <a:rPr lang="it-IT" sz="2600" dirty="0" smtClean="0"/>
              <a:t>’ </a:t>
            </a:r>
            <a:r>
              <a:rPr lang="it-IT" sz="2600" dirty="0" err="1" smtClean="0"/>
              <a:t>dimension</a:t>
            </a:r>
            <a:r>
              <a:rPr lang="it-IT" sz="2600" dirty="0" smtClean="0"/>
              <a:t>?</a:t>
            </a:r>
          </a:p>
          <a:p>
            <a:pPr marL="457200" lvl="1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51963" y="2588655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Standardization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51963" y="3103808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Similarity</a:t>
            </a:r>
            <a:r>
              <a:rPr lang="it-IT" sz="2200" dirty="0" smtClean="0"/>
              <a:t> of </a:t>
            </a:r>
            <a:r>
              <a:rPr lang="it-IT" sz="2200" dirty="0" err="1" smtClean="0"/>
              <a:t>tasks</a:t>
            </a:r>
            <a:r>
              <a:rPr lang="it-IT" sz="2200" dirty="0" smtClean="0"/>
              <a:t> and </a:t>
            </a:r>
            <a:r>
              <a:rPr lang="it-IT" sz="2200" dirty="0" err="1" smtClean="0"/>
              <a:t>activities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51963" y="3639462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for </a:t>
            </a:r>
            <a:r>
              <a:rPr lang="it-IT" sz="2200" dirty="0" err="1" smtClean="0"/>
              <a:t>autonomy</a:t>
            </a:r>
            <a:r>
              <a:rPr lang="it-IT" sz="2200" dirty="0" smtClean="0"/>
              <a:t> for </a:t>
            </a:r>
            <a:r>
              <a:rPr lang="it-IT" sz="2200" dirty="0" err="1" smtClean="0"/>
              <a:t>workers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951963" y="4134114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to reduce the </a:t>
            </a:r>
            <a:r>
              <a:rPr lang="it-IT" sz="2200" dirty="0" err="1" smtClean="0"/>
              <a:t>distorsion</a:t>
            </a:r>
            <a:r>
              <a:rPr lang="it-IT" sz="2200" dirty="0" smtClean="0"/>
              <a:t> of information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33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Lower </a:t>
            </a:r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r>
              <a:rPr lang="it-IT" b="1" dirty="0" smtClean="0">
                <a:solidFill>
                  <a:srgbClr val="FF0000"/>
                </a:solidFill>
              </a:rPr>
              <a:t>’ </a:t>
            </a:r>
            <a:r>
              <a:rPr lang="it-IT" b="1" dirty="0" err="1" smtClean="0">
                <a:solidFill>
                  <a:srgbClr val="FF0000"/>
                </a:solidFill>
              </a:rPr>
              <a:t>dimension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26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645397"/>
            <a:ext cx="10515600" cy="678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err="1" smtClean="0"/>
              <a:t>Which</a:t>
            </a:r>
            <a:r>
              <a:rPr lang="it-IT" sz="2600" dirty="0" smtClean="0"/>
              <a:t> </a:t>
            </a:r>
            <a:r>
              <a:rPr lang="it-IT" sz="2600" dirty="0" err="1" smtClean="0"/>
              <a:t>factors</a:t>
            </a:r>
            <a:r>
              <a:rPr lang="it-IT" sz="2600" dirty="0" smtClean="0"/>
              <a:t> </a:t>
            </a:r>
            <a:r>
              <a:rPr lang="it-IT" sz="2600" dirty="0" err="1" smtClean="0"/>
              <a:t>favor</a:t>
            </a:r>
            <a:r>
              <a:rPr lang="it-IT" sz="2600" dirty="0" smtClean="0"/>
              <a:t> a </a:t>
            </a:r>
            <a:r>
              <a:rPr lang="it-IT" sz="2600" dirty="0" err="1" smtClean="0"/>
              <a:t>lower</a:t>
            </a:r>
            <a:r>
              <a:rPr lang="it-IT" sz="2600" dirty="0" smtClean="0"/>
              <a:t> </a:t>
            </a:r>
            <a:r>
              <a:rPr lang="it-IT" sz="2600" dirty="0" err="1" smtClean="0"/>
              <a:t>units</a:t>
            </a:r>
            <a:r>
              <a:rPr lang="it-IT" sz="2600" dirty="0" smtClean="0"/>
              <a:t>’ </a:t>
            </a:r>
            <a:r>
              <a:rPr lang="it-IT" sz="2600" dirty="0" err="1" smtClean="0"/>
              <a:t>dimension</a:t>
            </a:r>
            <a:r>
              <a:rPr lang="it-IT" sz="2600" dirty="0" smtClean="0"/>
              <a:t>?</a:t>
            </a:r>
          </a:p>
          <a:p>
            <a:pPr marL="457200" lvl="1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51963" y="2588655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for </a:t>
            </a:r>
            <a:r>
              <a:rPr lang="it-IT" sz="2200" dirty="0" err="1" smtClean="0"/>
              <a:t>direct</a:t>
            </a:r>
            <a:r>
              <a:rPr lang="it-IT" sz="2200" dirty="0" smtClean="0"/>
              <a:t> </a:t>
            </a:r>
            <a:r>
              <a:rPr lang="it-IT" sz="2200" dirty="0" err="1" smtClean="0"/>
              <a:t>supervision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51963" y="3103808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Need</a:t>
            </a:r>
            <a:r>
              <a:rPr lang="it-IT" sz="2200" dirty="0" smtClean="0"/>
              <a:t> for </a:t>
            </a:r>
            <a:r>
              <a:rPr lang="it-IT" sz="2200" dirty="0" err="1" smtClean="0"/>
              <a:t>mutual</a:t>
            </a:r>
            <a:r>
              <a:rPr lang="it-IT" sz="2200" dirty="0" smtClean="0"/>
              <a:t> </a:t>
            </a:r>
            <a:r>
              <a:rPr lang="it-IT" sz="2200" dirty="0" err="1" smtClean="0"/>
              <a:t>adjustment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51963" y="3639462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smtClean="0"/>
              <a:t>The manager </a:t>
            </a:r>
            <a:r>
              <a:rPr lang="it-IT" sz="2200" dirty="0" err="1" smtClean="0"/>
              <a:t>has</a:t>
            </a:r>
            <a:r>
              <a:rPr lang="it-IT" sz="2200" dirty="0" smtClean="0"/>
              <a:t> control over </a:t>
            </a:r>
            <a:r>
              <a:rPr lang="it-IT" sz="2200" dirty="0" err="1" smtClean="0"/>
              <a:t>different</a:t>
            </a:r>
            <a:r>
              <a:rPr lang="it-IT" sz="2200" dirty="0" smtClean="0"/>
              <a:t> </a:t>
            </a:r>
            <a:r>
              <a:rPr lang="it-IT" sz="2200" dirty="0" err="1" smtClean="0"/>
              <a:t>activities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951963" y="4134114"/>
            <a:ext cx="10515600" cy="51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it-IT" sz="2200" dirty="0" err="1" smtClean="0"/>
              <a:t>Workers</a:t>
            </a:r>
            <a:r>
              <a:rPr lang="it-IT" sz="2200" dirty="0" smtClean="0"/>
              <a:t> </a:t>
            </a:r>
            <a:r>
              <a:rPr lang="it-IT" sz="2200" dirty="0" err="1" smtClean="0"/>
              <a:t>need</a:t>
            </a:r>
            <a:r>
              <a:rPr lang="it-IT" sz="2200" dirty="0" smtClean="0"/>
              <a:t> help and </a:t>
            </a:r>
            <a:r>
              <a:rPr lang="it-IT" sz="2200" dirty="0" err="1" smtClean="0"/>
              <a:t>counselling</a:t>
            </a:r>
            <a:r>
              <a:rPr lang="it-IT" sz="2200" dirty="0" smtClean="0"/>
              <a:t> from the manager </a:t>
            </a:r>
            <a:r>
              <a:rPr lang="it-IT" sz="2200" dirty="0" err="1" smtClean="0"/>
              <a:t>frequently</a:t>
            </a:r>
            <a:endParaRPr lang="it-IT" sz="22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54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27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And </a:t>
            </a:r>
            <a:r>
              <a:rPr lang="it-IT" b="1" dirty="0" err="1" smtClean="0">
                <a:solidFill>
                  <a:srgbClr val="FF0000"/>
                </a:solidFill>
              </a:rPr>
              <a:t>again</a:t>
            </a:r>
            <a:r>
              <a:rPr lang="it-IT" b="1" smtClean="0">
                <a:solidFill>
                  <a:srgbClr val="FF0000"/>
                </a:solidFill>
              </a:rPr>
              <a:t>....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4" y="1690688"/>
            <a:ext cx="5084661" cy="46632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33" y="2774458"/>
            <a:ext cx="2601378" cy="26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Introduction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err="1" smtClean="0"/>
              <a:t>Individual</a:t>
            </a:r>
            <a:r>
              <a:rPr lang="it-IT" dirty="0" smtClean="0"/>
              <a:t> positions are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</a:t>
            </a:r>
            <a:r>
              <a:rPr lang="it-IT" dirty="0" err="1" smtClean="0"/>
              <a:t>specialization</a:t>
            </a:r>
            <a:r>
              <a:rPr lang="it-IT" dirty="0" smtClean="0"/>
              <a:t>, </a:t>
            </a:r>
            <a:r>
              <a:rPr lang="it-IT" dirty="0" err="1" smtClean="0"/>
              <a:t>formalization</a:t>
            </a:r>
            <a:r>
              <a:rPr lang="it-IT" dirty="0" smtClean="0"/>
              <a:t>, training and </a:t>
            </a:r>
            <a:r>
              <a:rPr lang="it-IT" dirty="0" err="1" smtClean="0"/>
              <a:t>indoctrination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</a:t>
            </a:fld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38200" y="3632199"/>
            <a:ext cx="10515600" cy="1261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38200" y="3804022"/>
            <a:ext cx="10515600" cy="917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How to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individual</a:t>
            </a:r>
            <a:r>
              <a:rPr lang="it-IT" dirty="0" smtClean="0"/>
              <a:t> positions?</a:t>
            </a:r>
          </a:p>
          <a:p>
            <a:pPr algn="just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the </a:t>
            </a:r>
            <a:r>
              <a:rPr lang="it-IT" dirty="0" err="1" smtClean="0"/>
              <a:t>dimension</a:t>
            </a:r>
            <a:r>
              <a:rPr lang="it-IT" dirty="0" smtClean="0"/>
              <a:t> of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5396248" y="2728912"/>
            <a:ext cx="699752" cy="630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38" y="2728912"/>
            <a:ext cx="4001908" cy="37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Introduction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62629"/>
            <a:ext cx="10515600" cy="13961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process</a:t>
            </a:r>
            <a:r>
              <a:rPr lang="it-IT" dirty="0" smtClean="0"/>
              <a:t> of </a:t>
            </a:r>
            <a:r>
              <a:rPr lang="it-IT" dirty="0" err="1" smtClean="0"/>
              <a:t>creating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on the </a:t>
            </a:r>
            <a:r>
              <a:rPr lang="it-IT" dirty="0" err="1" smtClean="0"/>
              <a:t>organzation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r>
              <a:rPr lang="it-IT" dirty="0" smtClean="0"/>
              <a:t> - </a:t>
            </a:r>
            <a:r>
              <a:rPr lang="it-IT" dirty="0" err="1" smtClean="0"/>
              <a:t>formal</a:t>
            </a:r>
            <a:r>
              <a:rPr lang="it-IT" dirty="0" smtClean="0"/>
              <a:t> authority</a:t>
            </a:r>
          </a:p>
          <a:p>
            <a:pPr marL="0" indent="0" algn="just">
              <a:buNone/>
            </a:pPr>
            <a:r>
              <a:rPr lang="it-IT" dirty="0"/>
              <a:t> </a:t>
            </a:r>
            <a:r>
              <a:rPr lang="it-IT" dirty="0" smtClean="0"/>
              <a:t>- </a:t>
            </a:r>
            <a:r>
              <a:rPr lang="it-IT" dirty="0" err="1" smtClean="0"/>
              <a:t>hierarchy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</a:t>
            </a:fld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38200" y="3632198"/>
            <a:ext cx="10515600" cy="282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751760" y="3071139"/>
            <a:ext cx="10515600" cy="338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progressive </a:t>
            </a:r>
            <a:r>
              <a:rPr lang="it-IT" dirty="0" err="1" smtClean="0"/>
              <a:t>process</a:t>
            </a:r>
            <a:r>
              <a:rPr lang="it-IT" dirty="0" smtClean="0"/>
              <a:t> – bottom up: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mission</a:t>
            </a:r>
            <a:r>
              <a:rPr lang="it-IT" dirty="0" smtClean="0"/>
              <a:t> and </a:t>
            </a:r>
            <a:r>
              <a:rPr lang="it-IT" dirty="0" err="1" smtClean="0"/>
              <a:t>objectives</a:t>
            </a:r>
            <a:r>
              <a:rPr lang="it-IT" dirty="0" smtClean="0"/>
              <a:t>           </a:t>
            </a:r>
            <a:r>
              <a:rPr lang="it-IT" dirty="0" err="1" smtClean="0"/>
              <a:t>tasks</a:t>
            </a:r>
            <a:r>
              <a:rPr lang="it-IT" dirty="0" smtClean="0"/>
              <a:t> and </a:t>
            </a:r>
            <a:r>
              <a:rPr lang="it-IT" dirty="0" err="1" smtClean="0"/>
              <a:t>activities</a:t>
            </a:r>
            <a:r>
              <a:rPr lang="it-IT" dirty="0" smtClean="0"/>
              <a:t> to be </a:t>
            </a:r>
            <a:r>
              <a:rPr lang="it-IT" dirty="0" err="1" smtClean="0"/>
              <a:t>accomplished</a:t>
            </a:r>
            <a:r>
              <a:rPr lang="it-IT" dirty="0" smtClean="0"/>
              <a:t>           </a:t>
            </a:r>
            <a:r>
              <a:rPr lang="it-IT" dirty="0" err="1" smtClean="0"/>
              <a:t>tasks</a:t>
            </a:r>
            <a:r>
              <a:rPr lang="it-IT" dirty="0" smtClean="0"/>
              <a:t> are </a:t>
            </a:r>
            <a:r>
              <a:rPr lang="it-IT" dirty="0" err="1" smtClean="0"/>
              <a:t>translated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positions </a:t>
            </a:r>
            <a:r>
              <a:rPr lang="it-IT" dirty="0" smtClean="0">
                <a:solidFill>
                  <a:srgbClr val="FF0000"/>
                </a:solidFill>
              </a:rPr>
              <a:t>(top-down)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it-IT" dirty="0" smtClean="0"/>
              <a:t> </a:t>
            </a:r>
            <a:r>
              <a:rPr lang="it-IT" dirty="0" err="1" smtClean="0"/>
              <a:t>Individual</a:t>
            </a:r>
            <a:r>
              <a:rPr lang="it-IT" dirty="0" smtClean="0"/>
              <a:t> positions are </a:t>
            </a:r>
            <a:r>
              <a:rPr lang="it-IT" dirty="0" err="1" smtClean="0"/>
              <a:t>organized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 (i.e. the </a:t>
            </a:r>
            <a:r>
              <a:rPr lang="it-IT" dirty="0" err="1" smtClean="0"/>
              <a:t>macrostructure</a:t>
            </a:r>
            <a:r>
              <a:rPr lang="it-IT" dirty="0" smtClean="0"/>
              <a:t>) </a:t>
            </a:r>
            <a:r>
              <a:rPr lang="it-IT" dirty="0" smtClean="0">
                <a:solidFill>
                  <a:srgbClr val="FF0000"/>
                </a:solidFill>
              </a:rPr>
              <a:t>(bottom-up)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it-IT" dirty="0" err="1" smtClean="0"/>
              <a:t>Allocation</a:t>
            </a:r>
            <a:r>
              <a:rPr lang="it-IT" dirty="0" smtClean="0"/>
              <a:t> of the </a:t>
            </a:r>
            <a:r>
              <a:rPr lang="it-IT" dirty="0" err="1" smtClean="0"/>
              <a:t>decision-making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7031865" y="3863662"/>
            <a:ext cx="695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196365" y="4235003"/>
            <a:ext cx="6954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369713"/>
            <a:ext cx="9144000" cy="146222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UNITS GROUPING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2016/2017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17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Units grouping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6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3181"/>
          </a:xfrm>
        </p:spPr>
        <p:txBody>
          <a:bodyPr/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creation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units</a:t>
            </a:r>
            <a:r>
              <a:rPr lang="it-IT" sz="2400" dirty="0" smtClean="0"/>
              <a:t> </a:t>
            </a:r>
            <a:r>
              <a:rPr lang="it-IT" sz="2400" dirty="0" err="1" smtClean="0"/>
              <a:t>favors</a:t>
            </a:r>
            <a:r>
              <a:rPr lang="it-IT" sz="2400" dirty="0" smtClean="0"/>
              <a:t> the </a:t>
            </a:r>
            <a:r>
              <a:rPr lang="it-IT" sz="2400" dirty="0" err="1" smtClean="0"/>
              <a:t>introduction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coordination</a:t>
            </a:r>
            <a:r>
              <a:rPr lang="it-IT" sz="2400" dirty="0" smtClean="0"/>
              <a:t> inside the </a:t>
            </a:r>
            <a:r>
              <a:rPr lang="it-IT" sz="2400" dirty="0" err="1" smtClean="0"/>
              <a:t>organization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300765" y="2678806"/>
            <a:ext cx="10515600" cy="65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COMMON SUPERVISION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300765" y="3159408"/>
            <a:ext cx="10515600" cy="65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COMMON RESOURCES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300765" y="3710878"/>
            <a:ext cx="10515600" cy="65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COMMON PERFORMANCE INDICATORS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339401" y="4252877"/>
            <a:ext cx="10515600" cy="65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MUTUAL ADJUSTEMENT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1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738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Units grouping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7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2279165"/>
            <a:ext cx="10515600" cy="68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WHICH COORDINATION MECHANISMS?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2743201" y="2892998"/>
            <a:ext cx="759853" cy="888643"/>
          </a:xfrm>
          <a:prstGeom prst="downArrow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91355" y="4053986"/>
            <a:ext cx="3465490" cy="68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DIRECT SUPERVISION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8610600" y="2962141"/>
            <a:ext cx="759853" cy="888643"/>
          </a:xfrm>
          <a:prstGeom prst="downArrow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7888310" y="4064240"/>
            <a:ext cx="3465490" cy="68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MUTUAL ADJUSTEMENT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5525037" y="2892998"/>
            <a:ext cx="721217" cy="703339"/>
          </a:xfrm>
          <a:prstGeom prst="down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201195" y="4053986"/>
            <a:ext cx="3465490" cy="693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/>
              <a:t>OUTPUT STANDARDIZATION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17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 animBg="1"/>
      <p:bldP spid="8" grpId="0"/>
      <p:bldP spid="9" grpId="0" animBg="1"/>
      <p:bldP spid="10" grpId="0"/>
      <p:bldP spid="6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How to </a:t>
            </a:r>
            <a:r>
              <a:rPr lang="it-IT" b="1" dirty="0" err="1" smtClean="0">
                <a:solidFill>
                  <a:srgbClr val="FF0000"/>
                </a:solidFill>
              </a:rPr>
              <a:t>group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basis</a:t>
            </a:r>
            <a:r>
              <a:rPr lang="it-IT" b="1" dirty="0" smtClean="0">
                <a:solidFill>
                  <a:srgbClr val="FF0000"/>
                </a:solidFill>
              </a:rPr>
              <a:t> for </a:t>
            </a:r>
            <a:r>
              <a:rPr lang="it-IT" b="1" dirty="0" err="1" smtClean="0">
                <a:solidFill>
                  <a:srgbClr val="FF0000"/>
                </a:solidFill>
              </a:rPr>
              <a:t>units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8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7896"/>
          </a:xfrm>
        </p:spPr>
        <p:txBody>
          <a:bodyPr/>
          <a:lstStyle/>
          <a:p>
            <a:r>
              <a:rPr lang="it-IT" sz="2400" dirty="0" err="1" smtClean="0"/>
              <a:t>There</a:t>
            </a:r>
            <a:r>
              <a:rPr lang="it-IT" sz="2400" dirty="0" smtClean="0"/>
              <a:t> are </a:t>
            </a:r>
            <a:r>
              <a:rPr lang="it-IT" sz="2400" dirty="0" err="1" smtClean="0"/>
              <a:t>six</a:t>
            </a:r>
            <a:r>
              <a:rPr lang="it-IT" sz="2400" dirty="0" smtClean="0"/>
              <a:t> </a:t>
            </a:r>
            <a:r>
              <a:rPr lang="it-IT" sz="2400" dirty="0" err="1" smtClean="0"/>
              <a:t>methods</a:t>
            </a:r>
            <a:r>
              <a:rPr lang="it-IT" sz="2400" dirty="0" smtClean="0"/>
              <a:t> to create or </a:t>
            </a:r>
            <a:r>
              <a:rPr lang="it-IT" sz="2400" dirty="0" err="1" smtClean="0"/>
              <a:t>group</a:t>
            </a:r>
            <a:r>
              <a:rPr lang="it-IT" sz="2400" dirty="0" smtClean="0"/>
              <a:t> </a:t>
            </a:r>
            <a:r>
              <a:rPr lang="it-IT" sz="2400" dirty="0" err="1" smtClean="0"/>
              <a:t>organizational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units</a:t>
            </a:r>
            <a:r>
              <a:rPr lang="it-IT" sz="24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Knowledge, </a:t>
            </a:r>
            <a:r>
              <a:rPr lang="it-IT" dirty="0" err="1" smtClean="0"/>
              <a:t>ability</a:t>
            </a:r>
            <a:r>
              <a:rPr lang="it-IT" dirty="0" smtClean="0"/>
              <a:t> and </a:t>
            </a:r>
            <a:r>
              <a:rPr lang="it-IT" dirty="0" err="1" smtClean="0"/>
              <a:t>skills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Work </a:t>
            </a:r>
            <a:r>
              <a:rPr lang="it-IT" dirty="0" err="1" smtClean="0"/>
              <a:t>processes</a:t>
            </a:r>
            <a:r>
              <a:rPr lang="it-IT" dirty="0" smtClean="0"/>
              <a:t> and </a:t>
            </a:r>
            <a:r>
              <a:rPr lang="it-IT" dirty="0" err="1" smtClean="0"/>
              <a:t>functions</a:t>
            </a:r>
            <a:endParaRPr lang="it-IT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Output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Clients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 smtClean="0"/>
              <a:t>Geographical</a:t>
            </a:r>
            <a:r>
              <a:rPr lang="it-IT" dirty="0" smtClean="0"/>
              <a:t> positions</a:t>
            </a:r>
            <a:endParaRPr lang="it-IT" dirty="0"/>
          </a:p>
          <a:p>
            <a:pPr marL="0" indent="0">
              <a:buNone/>
            </a:pPr>
            <a:endParaRPr lang="it-IT" sz="2400" u="sng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9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Knowledge </a:t>
            </a:r>
            <a:r>
              <a:rPr lang="it-IT" b="1" dirty="0" err="1" smtClean="0">
                <a:solidFill>
                  <a:srgbClr val="FF0000"/>
                </a:solidFill>
              </a:rPr>
              <a:t>ability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skills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9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5" y="3100858"/>
            <a:ext cx="3068122" cy="30681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08" y="2238375"/>
            <a:ext cx="6759507" cy="430053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87922" y="1462833"/>
            <a:ext cx="3594681" cy="1138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ABILITIES AND SKILLS OF PEOPLE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790</Words>
  <Application>Microsoft Office PowerPoint</Application>
  <PresentationFormat>Widescreen</PresentationFormat>
  <Paragraphs>200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Wingdings</vt:lpstr>
      <vt:lpstr>Tema di Office</vt:lpstr>
      <vt:lpstr>THE DESIGN OF THE MACROSTRUCTURE</vt:lpstr>
      <vt:lpstr>Agenda</vt:lpstr>
      <vt:lpstr>Introduction (1/2)</vt:lpstr>
      <vt:lpstr>Introduction (2/2)</vt:lpstr>
      <vt:lpstr>UNITS GROUPING</vt:lpstr>
      <vt:lpstr>Units grouping (1/2)</vt:lpstr>
      <vt:lpstr>Units grouping (2/2)</vt:lpstr>
      <vt:lpstr>How to group: basis for units</vt:lpstr>
      <vt:lpstr>Knowledge ability and skills</vt:lpstr>
      <vt:lpstr>Work processes and functions</vt:lpstr>
      <vt:lpstr>Time</vt:lpstr>
      <vt:lpstr>Output</vt:lpstr>
      <vt:lpstr>Clients</vt:lpstr>
      <vt:lpstr>Geographical location</vt:lpstr>
      <vt:lpstr>Units grouping: two macro-categories</vt:lpstr>
      <vt:lpstr>Market grouping and functional grouping</vt:lpstr>
      <vt:lpstr>Functional grouping</vt:lpstr>
      <vt:lpstr>Market grouping</vt:lpstr>
      <vt:lpstr>Find grouping basis in the different parts</vt:lpstr>
      <vt:lpstr>DEFINING UNITS’ DIMENSION</vt:lpstr>
      <vt:lpstr>Stating the problem</vt:lpstr>
      <vt:lpstr>Functional grouping</vt:lpstr>
      <vt:lpstr>Proposition 1: Standardization</vt:lpstr>
      <vt:lpstr>Proposition 2: Mutual adjustment</vt:lpstr>
      <vt:lpstr>Higher units’ dimension</vt:lpstr>
      <vt:lpstr>Lower units’ dimension</vt:lpstr>
      <vt:lpstr>And again....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Dal Molin</dc:creator>
  <cp:lastModifiedBy>martina</cp:lastModifiedBy>
  <cp:revision>117</cp:revision>
  <dcterms:created xsi:type="dcterms:W3CDTF">2016-01-08T15:46:19Z</dcterms:created>
  <dcterms:modified xsi:type="dcterms:W3CDTF">2017-04-27T11:59:11Z</dcterms:modified>
</cp:coreProperties>
</file>