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1" r:id="rId3"/>
    <p:sldId id="262" r:id="rId4"/>
    <p:sldId id="309" r:id="rId5"/>
    <p:sldId id="317" r:id="rId6"/>
    <p:sldId id="329" r:id="rId7"/>
    <p:sldId id="330" r:id="rId8"/>
    <p:sldId id="331" r:id="rId9"/>
    <p:sldId id="264" r:id="rId10"/>
    <p:sldId id="332" r:id="rId11"/>
    <p:sldId id="333" r:id="rId12"/>
    <p:sldId id="310" r:id="rId13"/>
    <p:sldId id="334" r:id="rId14"/>
    <p:sldId id="335" r:id="rId15"/>
    <p:sldId id="320" r:id="rId16"/>
    <p:sldId id="336" r:id="rId17"/>
    <p:sldId id="321" r:id="rId18"/>
    <p:sldId id="322" r:id="rId19"/>
    <p:sldId id="323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28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8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097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88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649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53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2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31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864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242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72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980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64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115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135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558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358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45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3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2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3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09/05/2017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09/05/2017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09/05/2017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LATERAL LINKS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751760" y="1545510"/>
            <a:ext cx="5430099" cy="4993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Obj</a:t>
            </a:r>
            <a:r>
              <a:rPr lang="it-IT" dirty="0" smtClean="0"/>
              <a:t>, budget,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r>
              <a:rPr lang="it-IT" dirty="0" smtClean="0"/>
              <a:t> are </a:t>
            </a:r>
            <a:r>
              <a:rPr lang="it-IT" dirty="0" err="1" smtClean="0"/>
              <a:t>defined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Units</a:t>
            </a:r>
            <a:r>
              <a:rPr lang="it-IT" dirty="0" smtClean="0"/>
              <a:t>’ performance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controlled</a:t>
            </a:r>
            <a:r>
              <a:rPr lang="it-IT" dirty="0" smtClean="0"/>
              <a:t> and </a:t>
            </a:r>
            <a:r>
              <a:rPr lang="it-IT" dirty="0" err="1" smtClean="0"/>
              <a:t>evaluated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the </a:t>
            </a:r>
            <a:r>
              <a:rPr lang="it-IT" dirty="0" err="1" smtClean="0"/>
              <a:t>defined</a:t>
            </a:r>
            <a:r>
              <a:rPr lang="it-IT" dirty="0" smtClean="0"/>
              <a:t> standard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Performance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transferred</a:t>
            </a:r>
            <a:r>
              <a:rPr lang="it-IT" dirty="0" smtClean="0"/>
              <a:t> to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endParaRPr lang="it-IT" dirty="0" smtClean="0"/>
          </a:p>
        </p:txBody>
      </p:sp>
      <p:sp>
        <p:nvSpPr>
          <p:cNvPr id="3" name="Freccia in giù 2"/>
          <p:cNvSpPr/>
          <p:nvPr/>
        </p:nvSpPr>
        <p:spPr>
          <a:xfrm>
            <a:off x="2768958" y="2524259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2756078" y="4306204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275767" y="2926080"/>
            <a:ext cx="1120462" cy="502276"/>
          </a:xfrm>
          <a:prstGeom prst="right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396229" y="1392702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OVERLAPPING WITH GROUPING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1" name="Freccia a destra 30"/>
          <p:cNvSpPr/>
          <p:nvPr/>
        </p:nvSpPr>
        <p:spPr>
          <a:xfrm>
            <a:off x="6347674" y="4042211"/>
            <a:ext cx="1120462" cy="502276"/>
          </a:xfrm>
          <a:prstGeom prst="rightArrow">
            <a:avLst/>
          </a:prstGeom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7468136" y="4525145"/>
            <a:ext cx="4083008" cy="1720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RESULS ARE EVALUATED WITH RESPECT TO «TIME» AND TO IN RELATION WITH SPECIFIC DECISION OR ACTION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3" name="Freccia a destra 32"/>
          <p:cNvSpPr/>
          <p:nvPr/>
        </p:nvSpPr>
        <p:spPr>
          <a:xfrm>
            <a:off x="6347674" y="3512130"/>
            <a:ext cx="1120462" cy="502276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525579" y="2958923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RELEVANT IN UNITS GROUPED ON THE MARKET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control: </a:t>
            </a:r>
            <a:r>
              <a:rPr lang="it-IT" b="1" dirty="0" err="1" smtClean="0">
                <a:solidFill>
                  <a:srgbClr val="FF0000"/>
                </a:solidFill>
              </a:rPr>
              <a:t>finalities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1" y="1690687"/>
            <a:ext cx="11040995" cy="473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EVALUATION</a:t>
            </a:r>
          </a:p>
          <a:p>
            <a:r>
              <a:rPr lang="it-IT" dirty="0" smtClean="0"/>
              <a:t>To </a:t>
            </a:r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performances and to introduce </a:t>
            </a:r>
            <a:r>
              <a:rPr lang="it-IT" dirty="0" err="1" smtClean="0"/>
              <a:t>corrective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endParaRPr lang="it-IT" dirty="0" smtClean="0"/>
          </a:p>
          <a:p>
            <a:r>
              <a:rPr lang="it-IT" dirty="0" smtClean="0"/>
              <a:t>To </a:t>
            </a:r>
            <a:r>
              <a:rPr lang="it-IT" dirty="0" err="1" smtClean="0"/>
              <a:t>support</a:t>
            </a:r>
            <a:r>
              <a:rPr lang="it-IT" dirty="0" smtClean="0"/>
              <a:t> and </a:t>
            </a:r>
            <a:r>
              <a:rPr lang="it-IT" dirty="0" err="1" smtClean="0"/>
              <a:t>encourage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 performances</a:t>
            </a:r>
          </a:p>
          <a:p>
            <a:pPr marL="0" indent="0">
              <a:buNone/>
            </a:pPr>
            <a:r>
              <a:rPr lang="it-IT" dirty="0" smtClean="0"/>
              <a:t>MOTIVATION, </a:t>
            </a:r>
            <a:r>
              <a:rPr lang="it-IT" dirty="0" err="1" smtClean="0"/>
              <a:t>problems</a:t>
            </a:r>
            <a:r>
              <a:rPr lang="it-IT" dirty="0" smtClean="0"/>
              <a:t>:</a:t>
            </a:r>
          </a:p>
          <a:p>
            <a:r>
              <a:rPr lang="it-IT" err="1" smtClean="0"/>
              <a:t>Tendency</a:t>
            </a:r>
            <a:r>
              <a:rPr lang="it-IT" smtClean="0"/>
              <a:t> </a:t>
            </a:r>
            <a:r>
              <a:rPr lang="it-IT" smtClean="0"/>
              <a:t>to </a:t>
            </a:r>
            <a:r>
              <a:rPr lang="it-IT" dirty="0" err="1" smtClean="0"/>
              <a:t>define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 performance </a:t>
            </a:r>
            <a:r>
              <a:rPr lang="it-IT" dirty="0" err="1" smtClean="0"/>
              <a:t>standards</a:t>
            </a:r>
            <a:endParaRPr lang="it-IT" dirty="0" smtClean="0"/>
          </a:p>
          <a:p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when</a:t>
            </a:r>
            <a:r>
              <a:rPr lang="it-IT" dirty="0" smtClean="0"/>
              <a:t> to </a:t>
            </a:r>
            <a:r>
              <a:rPr lang="it-IT" dirty="0" err="1" smtClean="0"/>
              <a:t>plan</a:t>
            </a:r>
            <a:endParaRPr lang="it-IT" dirty="0" smtClean="0"/>
          </a:p>
          <a:p>
            <a:r>
              <a:rPr lang="it-IT" dirty="0" err="1" smtClean="0"/>
              <a:t>Sometimes</a:t>
            </a:r>
            <a:r>
              <a:rPr lang="it-IT" dirty="0" smtClean="0"/>
              <a:t> performance </a:t>
            </a:r>
            <a:r>
              <a:rPr lang="it-IT" dirty="0" err="1" smtClean="0"/>
              <a:t>standards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r>
              <a:rPr lang="it-IT" dirty="0" smtClean="0"/>
              <a:t> for «</a:t>
            </a:r>
            <a:r>
              <a:rPr lang="it-IT" dirty="0" err="1" smtClean="0"/>
              <a:t>external</a:t>
            </a:r>
            <a:r>
              <a:rPr lang="it-IT" dirty="0" smtClean="0"/>
              <a:t>» and </a:t>
            </a: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reasons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3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Planning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taking</a:t>
            </a:r>
            <a:r>
              <a:rPr lang="it-IT" dirty="0" smtClean="0"/>
              <a:t> a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decision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(a set of)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actions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45" y="2696346"/>
            <a:ext cx="2684064" cy="36576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2349944" y="2633263"/>
            <a:ext cx="3046303" cy="1579126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Stop </a:t>
            </a:r>
            <a:r>
              <a:rPr lang="it-IT" sz="2000" i="1" dirty="0" err="1" smtClean="0">
                <a:solidFill>
                  <a:schemeClr val="tx1"/>
                </a:solidFill>
              </a:rPr>
              <a:t>producing</a:t>
            </a:r>
            <a:r>
              <a:rPr lang="it-IT" sz="2000" i="1" dirty="0" smtClean="0">
                <a:solidFill>
                  <a:schemeClr val="tx1"/>
                </a:solidFill>
              </a:rPr>
              <a:t> blu 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. Start production of Emerald </a:t>
            </a:r>
            <a:r>
              <a:rPr lang="it-IT" sz="2000" i="1" dirty="0" err="1" smtClean="0">
                <a:solidFill>
                  <a:schemeClr val="tx1"/>
                </a:solidFill>
              </a:rPr>
              <a:t>one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8" y="4296458"/>
            <a:ext cx="1973419" cy="1973419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3938770" y="4506395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85" y="4066982"/>
            <a:ext cx="2962694" cy="2219161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219555" y="4779592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32" y="3649573"/>
            <a:ext cx="2329068" cy="2329068"/>
          </a:xfrm>
          <a:prstGeom prst="rect">
            <a:avLst/>
          </a:prstGeom>
        </p:spPr>
      </p:pic>
      <p:sp>
        <p:nvSpPr>
          <p:cNvPr id="14" name="Freccia a destra 13"/>
          <p:cNvSpPr/>
          <p:nvPr/>
        </p:nvSpPr>
        <p:spPr>
          <a:xfrm>
            <a:off x="9877557" y="4738900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25" y="3954774"/>
            <a:ext cx="2108202" cy="235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575502" y="1280271"/>
            <a:ext cx="11040995" cy="3164648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Examples</a:t>
            </a:r>
            <a:r>
              <a:rPr lang="it-IT" sz="2400" dirty="0" smtClean="0"/>
              <a:t> of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New </a:t>
            </a:r>
            <a:r>
              <a:rPr lang="it-IT" sz="2000" dirty="0" err="1" smtClean="0"/>
              <a:t>product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Building new </a:t>
            </a:r>
            <a:r>
              <a:rPr lang="it-IT" sz="2000" dirty="0" err="1" smtClean="0"/>
              <a:t>plant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Sell </a:t>
            </a:r>
            <a:r>
              <a:rPr lang="it-IT" sz="2000" dirty="0" err="1" smtClean="0"/>
              <a:t>old</a:t>
            </a:r>
            <a:r>
              <a:rPr lang="it-IT" sz="2000" dirty="0" smtClean="0"/>
              <a:t> </a:t>
            </a:r>
            <a:r>
              <a:rPr lang="it-IT" sz="2000" dirty="0" err="1" smtClean="0"/>
              <a:t>machinery</a:t>
            </a:r>
            <a:endParaRPr lang="it-IT" sz="20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does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the </a:t>
            </a:r>
            <a:r>
              <a:rPr lang="it-IT" sz="2400" dirty="0" err="1" smtClean="0"/>
              <a:t>autonomy</a:t>
            </a:r>
            <a:r>
              <a:rPr lang="it-IT" sz="2400" dirty="0" smtClean="0"/>
              <a:t> of </a:t>
            </a:r>
            <a:r>
              <a:rPr lang="it-IT" sz="2400" dirty="0" err="1" smtClean="0"/>
              <a:t>organizational</a:t>
            </a:r>
            <a:r>
              <a:rPr lang="it-IT" sz="2400" dirty="0" smtClean="0"/>
              <a:t> 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be inter-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,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 </a:t>
            </a:r>
            <a:r>
              <a:rPr lang="it-IT" sz="2400" dirty="0" err="1" smtClean="0"/>
              <a:t>isn’t</a:t>
            </a:r>
            <a:r>
              <a:rPr lang="it-IT" sz="2400" dirty="0" smtClean="0"/>
              <a:t> a </a:t>
            </a:r>
            <a:r>
              <a:rPr lang="it-IT" sz="2400" dirty="0" err="1" smtClean="0"/>
              <a:t>proper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 of output</a:t>
            </a:r>
            <a:endParaRPr lang="it-IT" sz="2400" dirty="0"/>
          </a:p>
        </p:txBody>
      </p:sp>
      <p:sp>
        <p:nvSpPr>
          <p:cNvPr id="7" name="Freccia in giù 6"/>
          <p:cNvSpPr/>
          <p:nvPr/>
        </p:nvSpPr>
        <p:spPr>
          <a:xfrm>
            <a:off x="5215945" y="4225978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838200" y="5924282"/>
            <a:ext cx="1051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38200" y="6168980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Low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659982" y="6027312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High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72318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90600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196588" y="5188938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FORMALIZATION of BEHAVIOUR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and </a:t>
            </a:r>
            <a:r>
              <a:rPr lang="it-IT" b="1" dirty="0" err="1" smtClean="0">
                <a:solidFill>
                  <a:srgbClr val="FF0000"/>
                </a:solidFill>
              </a:rPr>
              <a:t>action</a:t>
            </a:r>
            <a:r>
              <a:rPr lang="it-IT" b="1" dirty="0" smtClean="0">
                <a:solidFill>
                  <a:srgbClr val="FF0000"/>
                </a:solidFill>
              </a:rPr>
              <a:t> planning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2" y="1690687"/>
            <a:ext cx="5013681" cy="4735847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B050"/>
                </a:solidFill>
              </a:rPr>
              <a:t>PERFORMANCE CONTROL</a:t>
            </a: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defines</a:t>
            </a:r>
            <a:r>
              <a:rPr lang="it-IT" dirty="0" smtClean="0"/>
              <a:t> </a:t>
            </a:r>
            <a:r>
              <a:rPr lang="it-IT" dirty="0" err="1" smtClean="0"/>
              <a:t>obj</a:t>
            </a:r>
            <a:r>
              <a:rPr lang="it-IT" dirty="0" smtClean="0"/>
              <a:t>, </a:t>
            </a:r>
            <a:r>
              <a:rPr lang="it-IT" dirty="0" err="1" smtClean="0"/>
              <a:t>bdg</a:t>
            </a:r>
            <a:r>
              <a:rPr lang="it-IT" dirty="0" smtClean="0"/>
              <a:t>,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obj</a:t>
            </a:r>
            <a:r>
              <a:rPr lang="it-IT" dirty="0" smtClean="0"/>
              <a:t> are </a:t>
            </a:r>
            <a:r>
              <a:rPr lang="it-IT" dirty="0" err="1" smtClean="0"/>
              <a:t>articulated</a:t>
            </a:r>
            <a:r>
              <a:rPr lang="it-IT" dirty="0" smtClean="0"/>
              <a:t> in sub-</a:t>
            </a:r>
            <a:r>
              <a:rPr lang="it-IT" dirty="0" err="1" smtClean="0"/>
              <a:t>obj</a:t>
            </a:r>
            <a:r>
              <a:rPr lang="it-IT" dirty="0" smtClean="0"/>
              <a:t> in the </a:t>
            </a:r>
            <a:r>
              <a:rPr lang="it-IT" dirty="0" err="1" smtClean="0"/>
              <a:t>form</a:t>
            </a:r>
            <a:r>
              <a:rPr lang="it-IT" dirty="0" smtClean="0"/>
              <a:t> of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(top-down)</a:t>
            </a:r>
          </a:p>
          <a:p>
            <a:pPr marL="0" indent="0" algn="ctr">
              <a:buNone/>
            </a:pPr>
            <a:r>
              <a:rPr lang="it-IT" dirty="0" smtClean="0"/>
              <a:t>OR</a:t>
            </a:r>
          </a:p>
          <a:p>
            <a:pPr marL="0" indent="0">
              <a:buNone/>
            </a:pPr>
            <a:r>
              <a:rPr lang="it-IT" dirty="0" err="1" smtClean="0"/>
              <a:t>Obj</a:t>
            </a:r>
            <a:r>
              <a:rPr lang="it-IT" dirty="0" smtClean="0"/>
              <a:t> are </a:t>
            </a:r>
            <a:r>
              <a:rPr lang="it-IT" dirty="0" err="1" smtClean="0"/>
              <a:t>proposed</a:t>
            </a:r>
            <a:r>
              <a:rPr lang="it-IT" dirty="0" smtClean="0"/>
              <a:t> by the </a:t>
            </a:r>
            <a:r>
              <a:rPr lang="it-IT" dirty="0" err="1" smtClean="0"/>
              <a:t>operating</a:t>
            </a:r>
            <a:r>
              <a:rPr lang="it-IT" dirty="0" smtClean="0"/>
              <a:t> core to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(botto-up)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2395470" y="3000778"/>
            <a:ext cx="489398" cy="3477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03759" y="1655596"/>
            <a:ext cx="5013681" cy="473584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>
                <a:solidFill>
                  <a:srgbClr val="0070C0"/>
                </a:solidFill>
              </a:rPr>
              <a:t>ACTION PLANNING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defines</a:t>
            </a:r>
            <a:r>
              <a:rPr lang="it-IT" dirty="0" smtClean="0"/>
              <a:t> the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translated</a:t>
            </a:r>
            <a:r>
              <a:rPr lang="it-IT" dirty="0" smtClean="0"/>
              <a:t> in </a:t>
            </a:r>
            <a:r>
              <a:rPr lang="it-IT" dirty="0" err="1" smtClean="0"/>
              <a:t>decision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err="1" smtClean="0"/>
              <a:t>Decision</a:t>
            </a:r>
            <a:r>
              <a:rPr lang="it-IT" dirty="0" smtClean="0"/>
              <a:t> are </a:t>
            </a:r>
            <a:r>
              <a:rPr lang="it-IT" dirty="0" err="1" smtClean="0"/>
              <a:t>translated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(top-down </a:t>
            </a:r>
            <a:r>
              <a:rPr lang="it-IT" dirty="0" err="1" smtClean="0"/>
              <a:t>process</a:t>
            </a:r>
            <a:r>
              <a:rPr lang="it-IT" dirty="0" smtClean="0"/>
              <a:t>)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8365900" y="3174642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8365900" y="4435313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3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Find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00B050"/>
                </a:solidFill>
              </a:rPr>
              <a:t>performance control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Find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action</a:t>
            </a:r>
            <a:r>
              <a:rPr lang="it-IT" b="1" dirty="0" smtClean="0">
                <a:solidFill>
                  <a:srgbClr val="0070C0"/>
                </a:solidFill>
              </a:rPr>
              <a:t> planning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8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3682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favoring</a:t>
            </a:r>
            <a:r>
              <a:rPr lang="it-IT" b="1" dirty="0"/>
              <a:t> </a:t>
            </a:r>
            <a:r>
              <a:rPr lang="it-IT" b="1" dirty="0" err="1" smtClean="0"/>
              <a:t>mutual</a:t>
            </a:r>
            <a:r>
              <a:rPr lang="it-IT" b="1" dirty="0" smtClean="0"/>
              <a:t> </a:t>
            </a:r>
            <a:r>
              <a:rPr lang="it-IT" b="1" dirty="0" err="1" smtClean="0"/>
              <a:t>adjustment</a:t>
            </a:r>
            <a:r>
              <a:rPr lang="it-IT" b="1" dirty="0" smtClean="0"/>
              <a:t> </a:t>
            </a:r>
            <a:r>
              <a:rPr lang="it-IT" dirty="0" smtClean="0"/>
              <a:t>with the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aim</a:t>
            </a:r>
            <a:r>
              <a:rPr lang="it-IT" dirty="0" smtClean="0"/>
              <a:t> of </a:t>
            </a:r>
            <a:r>
              <a:rPr lang="it-IT" b="1" dirty="0" err="1" smtClean="0"/>
              <a:t>regulating</a:t>
            </a:r>
            <a:r>
              <a:rPr lang="it-IT" b="1" dirty="0" smtClean="0"/>
              <a:t> </a:t>
            </a:r>
            <a:r>
              <a:rPr lang="it-IT" b="1" dirty="0" err="1" smtClean="0"/>
              <a:t>interdependencies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controlled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supervision</a:t>
            </a:r>
            <a:r>
              <a:rPr lang="it-IT" dirty="0" smtClean="0"/>
              <a:t> and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9" y="2970959"/>
            <a:ext cx="2890520" cy="3664039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3574173" y="3464416"/>
            <a:ext cx="8048961" cy="270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it-IT" dirty="0" smtClean="0"/>
              <a:t>John Kenneth Galbraith (1973) </a:t>
            </a:r>
            <a:r>
              <a:rPr lang="it-IT" dirty="0" err="1" smtClean="0"/>
              <a:t>identified</a:t>
            </a:r>
            <a:r>
              <a:rPr lang="it-IT" dirty="0" smtClean="0"/>
              <a:t> a continuum of </a:t>
            </a:r>
            <a:r>
              <a:rPr lang="it-IT" dirty="0" err="1" smtClean="0"/>
              <a:t>four</a:t>
            </a:r>
            <a:r>
              <a:rPr lang="it-IT" dirty="0" smtClean="0"/>
              <a:t> connection </a:t>
            </a:r>
            <a:r>
              <a:rPr lang="it-IT" dirty="0" err="1" smtClean="0"/>
              <a:t>mechanisms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liason</a:t>
            </a:r>
            <a:r>
              <a:rPr lang="it-IT" dirty="0" smtClean="0"/>
              <a:t> positions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Task </a:t>
            </a:r>
            <a:r>
              <a:rPr lang="it-IT" dirty="0" err="1" smtClean="0"/>
              <a:t>forces</a:t>
            </a:r>
            <a:r>
              <a:rPr lang="it-IT" dirty="0" smtClean="0"/>
              <a:t> and </a:t>
            </a:r>
            <a:r>
              <a:rPr lang="it-IT" dirty="0" err="1" smtClean="0"/>
              <a:t>committees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Integration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Liason</a:t>
            </a:r>
            <a:r>
              <a:rPr lang="it-IT" b="1" dirty="0" smtClean="0">
                <a:solidFill>
                  <a:srgbClr val="FF0000"/>
                </a:solidFill>
              </a:rPr>
              <a:t> positions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They</a:t>
            </a:r>
            <a:r>
              <a:rPr lang="it-IT" sz="2600" dirty="0" smtClean="0"/>
              <a:t> are </a:t>
            </a:r>
            <a:r>
              <a:rPr lang="it-IT" sz="2600" dirty="0" err="1" smtClean="0"/>
              <a:t>used</a:t>
            </a:r>
            <a:r>
              <a:rPr lang="it-IT" sz="2600" dirty="0" smtClean="0"/>
              <a:t> to </a:t>
            </a:r>
            <a:r>
              <a:rPr lang="it-IT" sz="2600" dirty="0" err="1" smtClean="0"/>
              <a:t>to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Coordinate the </a:t>
            </a:r>
            <a:r>
              <a:rPr lang="it-IT" dirty="0" err="1" smtClean="0"/>
              <a:t>activities</a:t>
            </a:r>
            <a:r>
              <a:rPr lang="it-IT" dirty="0" smtClean="0"/>
              <a:t>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Favor</a:t>
            </a:r>
            <a:r>
              <a:rPr lang="it-IT" dirty="0" smtClean="0"/>
              <a:t> the </a:t>
            </a:r>
            <a:r>
              <a:rPr lang="it-IT" dirty="0" err="1" smtClean="0"/>
              <a:t>direct</a:t>
            </a:r>
            <a:r>
              <a:rPr lang="it-IT" dirty="0" smtClean="0"/>
              <a:t> flow of information</a:t>
            </a:r>
          </a:p>
          <a:p>
            <a:r>
              <a:rPr lang="it-IT" sz="2600" dirty="0" smtClean="0"/>
              <a:t>No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authority, </a:t>
            </a:r>
            <a:r>
              <a:rPr lang="it-IT" sz="2600" dirty="0" err="1" smtClean="0"/>
              <a:t>but</a:t>
            </a:r>
            <a:r>
              <a:rPr lang="it-IT" sz="2600" dirty="0" smtClean="0"/>
              <a:t> </a:t>
            </a:r>
            <a:r>
              <a:rPr lang="it-IT" sz="2600" dirty="0" err="1" smtClean="0"/>
              <a:t>informal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endParaRPr lang="it-IT" sz="2600" dirty="0" smtClean="0"/>
          </a:p>
          <a:p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information,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position</a:t>
            </a:r>
          </a:p>
          <a:p>
            <a:r>
              <a:rPr lang="it-IT" sz="2600" dirty="0" err="1" smtClean="0"/>
              <a:t>They</a:t>
            </a:r>
            <a:r>
              <a:rPr lang="it-IT" sz="2600" dirty="0" smtClean="0"/>
              <a:t> </a:t>
            </a:r>
            <a:r>
              <a:rPr lang="it-IT" sz="2600" dirty="0" err="1" smtClean="0"/>
              <a:t>could</a:t>
            </a:r>
            <a:r>
              <a:rPr lang="it-IT" sz="2600" dirty="0" smtClean="0"/>
              <a:t> be </a:t>
            </a:r>
            <a:r>
              <a:rPr lang="it-IT" sz="2600" dirty="0" err="1" smtClean="0"/>
              <a:t>created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line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err="1" smtClean="0"/>
              <a:t>Engineering</a:t>
            </a:r>
            <a:r>
              <a:rPr lang="it-IT" dirty="0" smtClean="0"/>
              <a:t> and production, </a:t>
            </a:r>
            <a:r>
              <a:rPr lang="it-IT" dirty="0" err="1" smtClean="0"/>
              <a:t>engineering</a:t>
            </a:r>
            <a:r>
              <a:rPr lang="it-IT" dirty="0" smtClean="0"/>
              <a:t> and </a:t>
            </a:r>
            <a:r>
              <a:rPr lang="it-IT" dirty="0" err="1" smtClean="0"/>
              <a:t>purchase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line and staff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smtClean="0"/>
              <a:t>HR and </a:t>
            </a:r>
            <a:r>
              <a:rPr lang="it-IT" dirty="0" err="1" smtClean="0"/>
              <a:t>and</a:t>
            </a:r>
            <a:r>
              <a:rPr lang="it-IT" dirty="0" smtClean="0"/>
              <a:t> </a:t>
            </a:r>
            <a:r>
              <a:rPr lang="it-IT" dirty="0" err="1" smtClean="0"/>
              <a:t>accounting</a:t>
            </a:r>
            <a:endParaRPr lang="it-IT" dirty="0" smtClean="0"/>
          </a:p>
          <a:p>
            <a:pPr marL="0" indent="0">
              <a:buNone/>
            </a:pPr>
            <a:endParaRPr lang="it-IT" sz="2600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68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smtClean="0"/>
              <a:t>Planning and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Performance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Action planning</a:t>
            </a:r>
          </a:p>
          <a:p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Task </a:t>
            </a:r>
            <a:r>
              <a:rPr lang="it-IT" b="1" dirty="0" err="1" smtClean="0">
                <a:solidFill>
                  <a:srgbClr val="FF0000"/>
                </a:solidFill>
              </a:rPr>
              <a:t>forces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commitees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smtClean="0"/>
              <a:t>Focus on </a:t>
            </a:r>
            <a:r>
              <a:rPr lang="it-IT" sz="2600" dirty="0" err="1" smtClean="0"/>
              <a:t>meetings</a:t>
            </a:r>
            <a:r>
              <a:rPr lang="it-IT" sz="2600" dirty="0" smtClean="0"/>
              <a:t>,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favor</a:t>
            </a:r>
            <a:r>
              <a:rPr lang="it-IT" sz="2600" dirty="0" smtClean="0"/>
              <a:t> </a:t>
            </a:r>
            <a:r>
              <a:rPr lang="it-IT" sz="2600" dirty="0" err="1" smtClean="0"/>
              <a:t>mutual</a:t>
            </a:r>
            <a:r>
              <a:rPr lang="it-IT" sz="2600" dirty="0" smtClean="0"/>
              <a:t> </a:t>
            </a:r>
            <a:r>
              <a:rPr lang="it-IT" sz="2600" dirty="0" err="1" smtClean="0"/>
              <a:t>adjustment</a:t>
            </a:r>
            <a:endParaRPr lang="it-IT" sz="2600" dirty="0" smtClean="0"/>
          </a:p>
          <a:p>
            <a:r>
              <a:rPr lang="it-IT" sz="2600" dirty="0" err="1" smtClean="0"/>
              <a:t>Informal</a:t>
            </a:r>
            <a:r>
              <a:rPr lang="it-IT" sz="2600" dirty="0" smtClean="0"/>
              <a:t> meeting 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and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</a:t>
            </a:r>
            <a:r>
              <a:rPr lang="it-IT" dirty="0" err="1" smtClean="0"/>
              <a:t>meetings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regularly</a:t>
            </a:r>
            <a:r>
              <a:rPr lang="it-IT" dirty="0" smtClean="0"/>
              <a:t> </a:t>
            </a:r>
            <a:r>
              <a:rPr lang="it-IT" dirty="0" err="1" smtClean="0"/>
              <a:t>scheduled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meeting </a:t>
            </a:r>
            <a:r>
              <a:rPr lang="it-IT" dirty="0" err="1" smtClean="0"/>
              <a:t>that</a:t>
            </a:r>
            <a:r>
              <a:rPr lang="it-IT" dirty="0" smtClean="0"/>
              <a:t> are art of the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r>
              <a:rPr lang="it-IT" sz="2600" dirty="0" err="1" smtClean="0"/>
              <a:t>Meetings</a:t>
            </a:r>
            <a:r>
              <a:rPr lang="it-IT" sz="2600" dirty="0" smtClean="0"/>
              <a:t> are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</a:t>
            </a:r>
            <a:r>
              <a:rPr lang="it-IT" sz="2600" dirty="0" err="1" smtClean="0"/>
              <a:t>throguh</a:t>
            </a:r>
            <a:r>
              <a:rPr lang="it-IT" sz="2600" dirty="0" smtClean="0"/>
              <a:t> </a:t>
            </a:r>
            <a:r>
              <a:rPr lang="it-IT" sz="2600" dirty="0" err="1" smtClean="0"/>
              <a:t>two</a:t>
            </a:r>
            <a:r>
              <a:rPr lang="it-IT" sz="2600" dirty="0" smtClean="0"/>
              <a:t> </a:t>
            </a:r>
            <a:r>
              <a:rPr lang="it-IT" sz="2600" dirty="0" err="1" smtClean="0"/>
              <a:t>channels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Tasks</a:t>
            </a:r>
            <a:r>
              <a:rPr lang="it-IT" dirty="0" smtClean="0"/>
              <a:t> </a:t>
            </a:r>
            <a:r>
              <a:rPr lang="it-IT" dirty="0" err="1" smtClean="0"/>
              <a:t>forces</a:t>
            </a:r>
            <a:r>
              <a:rPr lang="it-IT" dirty="0" smtClean="0"/>
              <a:t>, i.e. </a:t>
            </a:r>
            <a:r>
              <a:rPr lang="it-IT" dirty="0" err="1" smtClean="0"/>
              <a:t>temporary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with a </a:t>
            </a:r>
            <a:r>
              <a:rPr lang="it-IT" dirty="0" err="1" smtClean="0"/>
              <a:t>specific</a:t>
            </a:r>
            <a:r>
              <a:rPr lang="it-IT" dirty="0" smtClean="0"/>
              <a:t> task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Committee</a:t>
            </a:r>
            <a:r>
              <a:rPr lang="it-IT" dirty="0" smtClean="0"/>
              <a:t>, i.e. </a:t>
            </a:r>
            <a:r>
              <a:rPr lang="it-IT" dirty="0" err="1" smtClean="0"/>
              <a:t>interunit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organizes</a:t>
            </a:r>
            <a:r>
              <a:rPr lang="it-IT" dirty="0" smtClean="0"/>
              <a:t> regular meeting to </a:t>
            </a:r>
            <a:r>
              <a:rPr lang="it-IT" dirty="0" err="1" smtClean="0"/>
              <a:t>dicuss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0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Integration </a:t>
            </a:r>
            <a:r>
              <a:rPr lang="it-IT" b="1" dirty="0" err="1" smtClean="0">
                <a:solidFill>
                  <a:srgbClr val="FF0000"/>
                </a:solidFill>
              </a:rPr>
              <a:t>managers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Liason</a:t>
            </a:r>
            <a:r>
              <a:rPr lang="it-IT" sz="2600" dirty="0" smtClean="0"/>
              <a:t> position with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decision</a:t>
            </a:r>
            <a:r>
              <a:rPr lang="it-IT" sz="2600" dirty="0" smtClean="0"/>
              <a:t> </a:t>
            </a:r>
            <a:r>
              <a:rPr lang="it-IT" sz="2600" dirty="0" err="1" smtClean="0"/>
              <a:t>making</a:t>
            </a:r>
            <a:r>
              <a:rPr lang="it-IT" sz="2600" dirty="0" smtClean="0"/>
              <a:t> </a:t>
            </a:r>
            <a:r>
              <a:rPr lang="it-IT" sz="2600" dirty="0" err="1" smtClean="0"/>
              <a:t>process</a:t>
            </a:r>
            <a:r>
              <a:rPr lang="it-IT" sz="2600" dirty="0" smtClean="0"/>
              <a:t>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</a:t>
            </a:r>
            <a:r>
              <a:rPr lang="it-IT" sz="2600" dirty="0" err="1" smtClean="0"/>
              <a:t>people</a:t>
            </a:r>
            <a:endParaRPr lang="it-IT" sz="2600" dirty="0" smtClean="0"/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</a:t>
            </a:r>
            <a:r>
              <a:rPr lang="it-IT" dirty="0" err="1" smtClean="0"/>
              <a:t>approve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(e.g. to </a:t>
            </a:r>
            <a:r>
              <a:rPr lang="it-IT" dirty="0" err="1" smtClean="0"/>
              <a:t>approve</a:t>
            </a:r>
            <a:r>
              <a:rPr lang="it-IT" dirty="0" smtClean="0"/>
              <a:t> the budget)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«</a:t>
            </a:r>
            <a:r>
              <a:rPr lang="it-IT" dirty="0" err="1"/>
              <a:t>P</a:t>
            </a:r>
            <a:r>
              <a:rPr lang="it-IT" dirty="0" err="1" smtClean="0"/>
              <a:t>revisional</a:t>
            </a:r>
            <a:r>
              <a:rPr lang="it-IT" dirty="0" smtClean="0"/>
              <a:t>» </a:t>
            </a:r>
            <a:r>
              <a:rPr lang="it-IT" dirty="0" err="1" smtClean="0"/>
              <a:t>power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decision</a:t>
            </a:r>
            <a:r>
              <a:rPr lang="it-IT" dirty="0" smtClean="0"/>
              <a:t> (e.g. </a:t>
            </a:r>
            <a:r>
              <a:rPr lang="it-IT" dirty="0" err="1" smtClean="0"/>
              <a:t>definition</a:t>
            </a:r>
            <a:r>
              <a:rPr lang="it-IT" dirty="0" smtClean="0"/>
              <a:t> of the budget </a:t>
            </a:r>
            <a:r>
              <a:rPr lang="it-IT" dirty="0" err="1" smtClean="0"/>
              <a:t>that</a:t>
            </a:r>
            <a:r>
              <a:rPr lang="it-IT" dirty="0" smtClean="0"/>
              <a:t> in </a:t>
            </a:r>
            <a:r>
              <a:rPr lang="it-IT" dirty="0" err="1" smtClean="0"/>
              <a:t>approved</a:t>
            </a:r>
            <a:r>
              <a:rPr lang="it-IT" dirty="0" smtClean="0"/>
              <a:t> by </a:t>
            </a:r>
            <a:r>
              <a:rPr lang="it-IT" dirty="0" err="1" smtClean="0"/>
              <a:t>units</a:t>
            </a:r>
            <a:r>
              <a:rPr lang="it-IT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control the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(e.g. the </a:t>
            </a:r>
            <a:r>
              <a:rPr lang="it-IT" dirty="0" err="1" smtClean="0"/>
              <a:t>managers</a:t>
            </a:r>
            <a:r>
              <a:rPr lang="it-IT" dirty="0" smtClean="0"/>
              <a:t> </a:t>
            </a:r>
            <a:r>
              <a:rPr lang="it-IT" dirty="0" err="1" smtClean="0"/>
              <a:t>gives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to </a:t>
            </a:r>
            <a:r>
              <a:rPr lang="it-IT" dirty="0" err="1" smtClean="0"/>
              <a:t>units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)</a:t>
            </a:r>
          </a:p>
          <a:p>
            <a:r>
              <a:rPr lang="it-IT" sz="2600" dirty="0" err="1" smtClean="0"/>
              <a:t>Examples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Product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Project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Program </a:t>
            </a:r>
            <a:r>
              <a:rPr lang="it-IT" dirty="0" err="1" smtClean="0"/>
              <a:t>managers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5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Starting</a:t>
            </a:r>
            <a:r>
              <a:rPr lang="it-IT" sz="2600" dirty="0" smtClean="0"/>
              <a:t> </a:t>
            </a:r>
            <a:r>
              <a:rPr lang="it-IT" sz="2600" dirty="0" err="1" smtClean="0"/>
              <a:t>point</a:t>
            </a:r>
            <a:r>
              <a:rPr lang="it-IT" sz="2600" dirty="0" smtClean="0"/>
              <a:t>: no </a:t>
            </a:r>
            <a:r>
              <a:rPr lang="it-IT" sz="2600" dirty="0" err="1" smtClean="0"/>
              <a:t>grouping</a:t>
            </a:r>
            <a:r>
              <a:rPr lang="it-IT" sz="2600" dirty="0" smtClean="0"/>
              <a:t> </a:t>
            </a:r>
            <a:r>
              <a:rPr lang="it-IT" sz="2600" dirty="0" err="1" smtClean="0"/>
              <a:t>basis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able</a:t>
            </a:r>
            <a:r>
              <a:rPr lang="it-IT" sz="2600" dirty="0" smtClean="0"/>
              <a:t> to </a:t>
            </a:r>
            <a:r>
              <a:rPr lang="it-IT" sz="2600" dirty="0" err="1" smtClean="0"/>
              <a:t>manage</a:t>
            </a:r>
            <a:r>
              <a:rPr lang="it-IT" sz="2600" dirty="0" smtClean="0"/>
              <a:t> </a:t>
            </a:r>
            <a:r>
              <a:rPr lang="it-IT" sz="2600" dirty="0" err="1" smtClean="0"/>
              <a:t>all</a:t>
            </a:r>
            <a:r>
              <a:rPr lang="it-IT" sz="2600" dirty="0" smtClean="0"/>
              <a:t> the </a:t>
            </a:r>
            <a:r>
              <a:rPr lang="it-IT" sz="2600" dirty="0" err="1" smtClean="0"/>
              <a:t>interdependencies</a:t>
            </a:r>
            <a:endParaRPr lang="it-IT" sz="2600" dirty="0" smtClean="0"/>
          </a:p>
          <a:p>
            <a:r>
              <a:rPr lang="it-IT" sz="2600" dirty="0" err="1" smtClean="0"/>
              <a:t>We</a:t>
            </a:r>
            <a:r>
              <a:rPr lang="it-IT" sz="2600" dirty="0" smtClean="0"/>
              <a:t> </a:t>
            </a:r>
            <a:r>
              <a:rPr lang="it-IT" sz="2600" dirty="0" err="1" smtClean="0"/>
              <a:t>know</a:t>
            </a:r>
            <a:r>
              <a:rPr lang="it-IT" sz="2600" dirty="0" smtClean="0"/>
              <a:t>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organizations</a:t>
            </a:r>
            <a:r>
              <a:rPr lang="it-IT" sz="2600" dirty="0" smtClean="0"/>
              <a:t> can solve the </a:t>
            </a:r>
            <a:r>
              <a:rPr lang="it-IT" sz="2600" dirty="0" err="1" smtClean="0"/>
              <a:t>problem</a:t>
            </a:r>
            <a:r>
              <a:rPr lang="it-IT" sz="2600" dirty="0" smtClean="0"/>
              <a:t> by </a:t>
            </a:r>
            <a:r>
              <a:rPr lang="it-IT" sz="2600" dirty="0" err="1" smtClean="0"/>
              <a:t>adopting</a:t>
            </a:r>
            <a:r>
              <a:rPr lang="it-IT" sz="2600" dirty="0" smtClean="0"/>
              <a:t> </a:t>
            </a:r>
            <a:r>
              <a:rPr lang="it-IT" sz="2600" dirty="0" err="1" smtClean="0"/>
              <a:t>one</a:t>
            </a:r>
            <a:r>
              <a:rPr lang="it-IT" sz="2600" dirty="0" smtClean="0"/>
              <a:t> of the </a:t>
            </a:r>
            <a:r>
              <a:rPr lang="it-IT" sz="2600" dirty="0" err="1" smtClean="0"/>
              <a:t>following</a:t>
            </a:r>
            <a:r>
              <a:rPr lang="it-IT" sz="2600" dirty="0" smtClean="0"/>
              <a:t> </a:t>
            </a:r>
            <a:r>
              <a:rPr lang="it-IT" sz="2600" dirty="0" err="1" smtClean="0"/>
              <a:t>three</a:t>
            </a:r>
            <a:r>
              <a:rPr lang="it-IT" sz="2600" dirty="0" smtClean="0"/>
              <a:t> </a:t>
            </a:r>
            <a:r>
              <a:rPr lang="it-IT" sz="2600" dirty="0" err="1" smtClean="0"/>
              <a:t>configuration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6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Hierarchical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2034862" y="2975020"/>
            <a:ext cx="65757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203486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964546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567743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722290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861060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169357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685504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374783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881611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8266090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2019836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619517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161951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2017689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244805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1461750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1877093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340729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1 33"/>
          <p:cNvCxnSpPr/>
          <p:nvPr/>
        </p:nvCxnSpPr>
        <p:spPr>
          <a:xfrm flipH="1">
            <a:off x="3949521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549202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354920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>
            <a:off x="3947374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37774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391435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806778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270414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1 41"/>
          <p:cNvCxnSpPr/>
          <p:nvPr/>
        </p:nvCxnSpPr>
        <p:spPr>
          <a:xfrm flipH="1">
            <a:off x="5673146" y="4238925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5272827" y="4689686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27282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5670999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10136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115060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5530403" y="5153324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5994039" y="5153323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1 49"/>
          <p:cNvCxnSpPr/>
          <p:nvPr/>
        </p:nvCxnSpPr>
        <p:spPr>
          <a:xfrm flipH="1">
            <a:off x="7254028" y="4226047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6853709" y="4676808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685370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7251881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768224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695942" y="5127569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7111285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7574921" y="5140445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/>
          <p:nvPr/>
        </p:nvCxnSpPr>
        <p:spPr>
          <a:xfrm flipH="1">
            <a:off x="8666409" y="421667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8266090" y="4667440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>
            <a:off x="826609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8664262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909463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/>
          <p:cNvSpPr/>
          <p:nvPr/>
        </p:nvSpPr>
        <p:spPr>
          <a:xfrm>
            <a:off x="8108323" y="5118201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8523666" y="5131078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8987302" y="513107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>
            <a:off x="1339401" y="3464417"/>
            <a:ext cx="796343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>
            <a:off x="4377742" y="1712890"/>
            <a:ext cx="146819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Line and staff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8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Line and staff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46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with 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2730321" y="4507606"/>
            <a:ext cx="540912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 flipV="1">
            <a:off x="2730321" y="3475150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2730321" y="3475150"/>
            <a:ext cx="280759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 flipV="1">
            <a:off x="554972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5549720" y="4259353"/>
            <a:ext cx="14177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696747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6967470" y="3417934"/>
            <a:ext cx="1137632" cy="962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 flipV="1">
            <a:off x="8105102" y="3400727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55"/>
          <p:cNvSpPr/>
          <p:nvPr/>
        </p:nvSpPr>
        <p:spPr>
          <a:xfrm>
            <a:off x="2240924" y="3271235"/>
            <a:ext cx="6722771" cy="149394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3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privilege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 to </a:t>
            </a:r>
            <a:r>
              <a:rPr lang="it-IT" dirty="0" err="1" smtClean="0"/>
              <a:t>others</a:t>
            </a:r>
            <a:r>
              <a:rPr lang="it-IT" dirty="0" smtClean="0"/>
              <a:t>.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combine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 (e.g. market and </a:t>
            </a:r>
            <a:r>
              <a:rPr lang="it-IT" dirty="0" err="1" smtClean="0"/>
              <a:t>product</a:t>
            </a:r>
            <a:r>
              <a:rPr lang="it-IT" dirty="0" smtClean="0"/>
              <a:t>, </a:t>
            </a:r>
            <a:r>
              <a:rPr lang="it-IT" dirty="0" err="1" smtClean="0"/>
              <a:t>geopgraphical</a:t>
            </a:r>
            <a:r>
              <a:rPr lang="it-IT" dirty="0" smtClean="0"/>
              <a:t> location and </a:t>
            </a:r>
            <a:r>
              <a:rPr lang="it-IT" dirty="0"/>
              <a:t>o</a:t>
            </a:r>
            <a:r>
              <a:rPr lang="it-IT" dirty="0" smtClean="0"/>
              <a:t>utput)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3296992" y="3039414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204694" y="4813143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>
            <a:stCxn id="10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339401" y="2975020"/>
            <a:ext cx="81265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339401" y="2975020"/>
            <a:ext cx="0" cy="1365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465972" y="2975020"/>
            <a:ext cx="0" cy="12621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339401" y="435305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8628843" y="423714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2189409" y="3508419"/>
            <a:ext cx="1" cy="1939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8608454" y="3467636"/>
            <a:ext cx="2146" cy="1980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189409" y="350841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176530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189409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187263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7791714" y="34676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7791714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7791714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7771325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013659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024392" y="384971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3013658" y="453443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006150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7109133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7114502" y="3815365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128450" y="448882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7109132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egnaposto contenuto 2"/>
          <p:cNvSpPr>
            <a:spLocks noGrp="1"/>
          </p:cNvSpPr>
          <p:nvPr>
            <p:ph idx="1"/>
          </p:nvPr>
        </p:nvSpPr>
        <p:spPr>
          <a:xfrm>
            <a:off x="4868213" y="1220182"/>
            <a:ext cx="7225049" cy="163871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dirty="0" smtClean="0"/>
              <a:t>The </a:t>
            </a:r>
            <a:r>
              <a:rPr lang="it-IT" dirty="0" err="1" smtClean="0"/>
              <a:t>principle</a:t>
            </a:r>
            <a:r>
              <a:rPr lang="it-IT" dirty="0" smtClean="0"/>
              <a:t> of </a:t>
            </a:r>
            <a:r>
              <a:rPr lang="it-IT" dirty="0" err="1" smtClean="0"/>
              <a:t>uniqueness</a:t>
            </a:r>
            <a:r>
              <a:rPr lang="it-IT" dirty="0" smtClean="0"/>
              <a:t> of </a:t>
            </a:r>
            <a:r>
              <a:rPr lang="it-IT" dirty="0" err="1" smtClean="0"/>
              <a:t>command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endParaRPr lang="it-IT" dirty="0" smtClean="0"/>
          </a:p>
          <a:p>
            <a:pPr lvl="1"/>
            <a:r>
              <a:rPr lang="it-IT" dirty="0" err="1" smtClean="0"/>
              <a:t>Formal</a:t>
            </a:r>
            <a:r>
              <a:rPr lang="it-IT" dirty="0" smtClean="0"/>
              <a:t> authority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creates</a:t>
            </a:r>
            <a:r>
              <a:rPr lang="it-IT" dirty="0" smtClean="0"/>
              <a:t> joint </a:t>
            </a:r>
            <a:r>
              <a:rPr lang="it-IT" dirty="0" err="1" smtClean="0"/>
              <a:t>responsibilities</a:t>
            </a:r>
            <a:endParaRPr lang="it-IT" dirty="0" smtClean="0"/>
          </a:p>
          <a:p>
            <a:pPr lvl="1"/>
            <a:r>
              <a:rPr lang="it-IT" dirty="0" err="1" smtClean="0"/>
              <a:t>Differen</a:t>
            </a:r>
            <a:r>
              <a:rPr lang="it-IT" dirty="0" smtClean="0"/>
              <a:t> </a:t>
            </a:r>
            <a:r>
              <a:rPr lang="it-IT" dirty="0" err="1" smtClean="0"/>
              <a:t>managers</a:t>
            </a:r>
            <a:r>
              <a:rPr lang="it-IT" dirty="0" smtClean="0"/>
              <a:t> are </a:t>
            </a:r>
            <a:r>
              <a:rPr lang="it-IT" dirty="0" err="1" smtClean="0"/>
              <a:t>equally</a:t>
            </a:r>
            <a:r>
              <a:rPr lang="it-IT" dirty="0" smtClean="0"/>
              <a:t> </a:t>
            </a:r>
            <a:r>
              <a:rPr lang="it-IT" dirty="0" err="1" smtClean="0"/>
              <a:t>responsible</a:t>
            </a:r>
            <a:r>
              <a:rPr lang="it-IT" dirty="0" smtClean="0"/>
              <a:t> for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endParaRPr lang="it-IT" dirty="0" smtClean="0"/>
          </a:p>
          <a:p>
            <a:pPr lvl="1"/>
            <a:r>
              <a:rPr lang="it-IT" dirty="0" err="1" smtClean="0"/>
              <a:t>Managers</a:t>
            </a:r>
            <a:r>
              <a:rPr lang="it-IT" dirty="0" smtClean="0"/>
              <a:t> must </a:t>
            </a:r>
            <a:r>
              <a:rPr lang="it-IT" dirty="0" err="1" smtClean="0"/>
              <a:t>manage</a:t>
            </a:r>
            <a:r>
              <a:rPr lang="it-IT" dirty="0" smtClean="0"/>
              <a:t> </a:t>
            </a:r>
            <a:r>
              <a:rPr lang="it-IT" dirty="0" err="1" smtClean="0"/>
              <a:t>divergencies</a:t>
            </a:r>
            <a:r>
              <a:rPr lang="it-IT" dirty="0" smtClean="0"/>
              <a:t> by </a:t>
            </a:r>
            <a:r>
              <a:rPr lang="it-IT" dirty="0" err="1" smtClean="0"/>
              <a:t>creating</a:t>
            </a:r>
            <a:r>
              <a:rPr lang="it-IT" dirty="0" smtClean="0"/>
              <a:t> an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r>
              <a:rPr lang="it-IT" b="1" dirty="0" smtClean="0">
                <a:solidFill>
                  <a:srgbClr val="FF0000"/>
                </a:solidFill>
              </a:rPr>
              <a:t>?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Introduction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69270"/>
            <a:ext cx="10515600" cy="65999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Lateral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301544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245291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955409" y="376583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Planning and control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7106876" y="3694373"/>
            <a:ext cx="397846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3334043" y="4354371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856935" y="503240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smtClean="0"/>
              <a:t>Output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7245291" y="5019285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err="1" smtClean="0"/>
              <a:t>Mutual</a:t>
            </a:r>
            <a:r>
              <a:rPr lang="it-IT" sz="2400" dirty="0" smtClean="0"/>
              <a:t> </a:t>
            </a:r>
            <a:r>
              <a:rPr lang="it-IT" sz="2400" dirty="0" err="1" smtClean="0"/>
              <a:t>adjustment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7" name="Freccia in giù 16"/>
          <p:cNvSpPr/>
          <p:nvPr/>
        </p:nvSpPr>
        <p:spPr>
          <a:xfrm>
            <a:off x="8722398" y="4472013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Planning…..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Planning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specification</a:t>
            </a:r>
            <a:r>
              <a:rPr lang="it-IT" dirty="0" smtClean="0"/>
              <a:t> of an output </a:t>
            </a:r>
            <a:r>
              <a:rPr lang="it-IT" dirty="0" err="1" smtClean="0"/>
              <a:t>at</a:t>
            </a:r>
            <a:r>
              <a:rPr lang="it-IT" dirty="0" smtClean="0"/>
              <a:t> t + 1</a:t>
            </a:r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specified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r>
              <a:rPr lang="it-IT" dirty="0" err="1"/>
              <a:t>E</a:t>
            </a:r>
            <a:r>
              <a:rPr lang="it-IT" dirty="0" err="1" smtClean="0"/>
              <a:t>xamples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Budget, </a:t>
            </a:r>
            <a:r>
              <a:rPr lang="it-IT" dirty="0" err="1" smtClean="0"/>
              <a:t>program</a:t>
            </a:r>
            <a:r>
              <a:rPr lang="it-IT" dirty="0" smtClean="0"/>
              <a:t>, </a:t>
            </a:r>
            <a:r>
              <a:rPr lang="it-IT" dirty="0" err="1" smtClean="0"/>
              <a:t>objectives</a:t>
            </a:r>
            <a:r>
              <a:rPr lang="it-IT" dirty="0" smtClean="0"/>
              <a:t>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…..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Control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endParaRPr lang="it-IT" dirty="0" smtClean="0"/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evaluated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planning and control:</a:t>
            </a:r>
          </a:p>
          <a:p>
            <a:r>
              <a:rPr lang="it-IT" dirty="0" smtClean="0"/>
              <a:t>Performance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Ex-post </a:t>
            </a:r>
            <a:r>
              <a:rPr lang="it-IT" sz="2800" dirty="0" err="1" smtClean="0"/>
              <a:t>results</a:t>
            </a:r>
            <a:r>
              <a:rPr lang="it-IT" sz="2800" dirty="0" smtClean="0"/>
              <a:t>’ </a:t>
            </a:r>
            <a:r>
              <a:rPr lang="it-IT" sz="2800" dirty="0" err="1" smtClean="0"/>
              <a:t>evaluation</a:t>
            </a:r>
            <a:endParaRPr lang="it-IT" sz="2800" dirty="0" smtClean="0"/>
          </a:p>
          <a:p>
            <a:pPr marL="457200" lvl="1" indent="0">
              <a:buNone/>
            </a:pPr>
            <a:endParaRPr lang="it-IT" sz="2800" dirty="0"/>
          </a:p>
          <a:p>
            <a:pPr marL="457200" lvl="1" indent="0">
              <a:buNone/>
            </a:pPr>
            <a:endParaRPr lang="it-IT" sz="2800" dirty="0" smtClean="0"/>
          </a:p>
          <a:p>
            <a:pPr marL="457200" lvl="1" indent="0">
              <a:buNone/>
            </a:pPr>
            <a:endParaRPr lang="it-IT" sz="2800" dirty="0" smtClean="0"/>
          </a:p>
          <a:p>
            <a:r>
              <a:rPr lang="it-IT" dirty="0" smtClean="0"/>
              <a:t>Action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Action are </a:t>
            </a:r>
            <a:r>
              <a:rPr lang="it-IT" sz="2800" dirty="0" err="1" smtClean="0"/>
              <a:t>defined</a:t>
            </a:r>
            <a:r>
              <a:rPr lang="it-IT" sz="2800" dirty="0" smtClean="0"/>
              <a:t> </a:t>
            </a:r>
            <a:r>
              <a:rPr lang="it-IT" sz="2800" dirty="0" err="1" smtClean="0"/>
              <a:t>before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055813"/>
            <a:ext cx="2919984" cy="39624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6246253" y="2257069"/>
            <a:ext cx="2871989" cy="1300766"/>
          </a:xfrm>
          <a:prstGeom prst="wedgeEllipseCallout">
            <a:avLst>
              <a:gd name="adj1" fmla="val 82754"/>
              <a:gd name="adj2" fmla="val 120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Profit rate </a:t>
            </a:r>
            <a:r>
              <a:rPr lang="it-IT" sz="2000" i="1" dirty="0" err="1" smtClean="0">
                <a:solidFill>
                  <a:schemeClr val="tx1"/>
                </a:solidFill>
              </a:rPr>
              <a:t>should</a:t>
            </a:r>
            <a:r>
              <a:rPr lang="it-IT" sz="2000" i="1" dirty="0" smtClean="0">
                <a:solidFill>
                  <a:schemeClr val="tx1"/>
                </a:solidFill>
              </a:rPr>
              <a:t> be </a:t>
            </a:r>
            <a:r>
              <a:rPr lang="it-IT" sz="2000" i="1" dirty="0" err="1" smtClean="0">
                <a:solidFill>
                  <a:schemeClr val="tx1"/>
                </a:solidFill>
              </a:rPr>
              <a:t>improved</a:t>
            </a:r>
            <a:r>
              <a:rPr lang="it-IT" sz="2000" i="1" dirty="0" smtClean="0">
                <a:solidFill>
                  <a:schemeClr val="tx1"/>
                </a:solidFill>
              </a:rPr>
              <a:t> from 7% to 10%</a:t>
            </a:r>
            <a:endParaRPr lang="it-IT" sz="2000" i="1" dirty="0">
              <a:solidFill>
                <a:schemeClr val="tx1"/>
              </a:solidFill>
            </a:endParaRPr>
          </a:p>
        </p:txBody>
      </p:sp>
      <p:sp>
        <p:nvSpPr>
          <p:cNvPr id="9" name="Fumetto 3 8"/>
          <p:cNvSpPr/>
          <p:nvPr/>
        </p:nvSpPr>
        <p:spPr>
          <a:xfrm>
            <a:off x="5992432" y="3682994"/>
            <a:ext cx="2871989" cy="1300766"/>
          </a:xfrm>
          <a:prstGeom prst="wedgeEllipseCallout">
            <a:avLst>
              <a:gd name="adj1" fmla="val 91723"/>
              <a:gd name="adj2" fmla="val -9393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 Green </a:t>
            </a:r>
            <a:r>
              <a:rPr lang="it-IT" sz="2000" i="1" dirty="0" err="1" smtClean="0">
                <a:solidFill>
                  <a:schemeClr val="tx1"/>
                </a:solidFill>
              </a:rPr>
              <a:t>has</a:t>
            </a:r>
            <a:r>
              <a:rPr lang="it-IT" sz="2000" i="1" dirty="0" smtClean="0">
                <a:solidFill>
                  <a:schemeClr val="tx1"/>
                </a:solidFill>
              </a:rPr>
              <a:t> to be be </a:t>
            </a:r>
            <a:r>
              <a:rPr lang="it-IT" sz="2000" i="1" dirty="0" err="1" smtClean="0">
                <a:solidFill>
                  <a:schemeClr val="tx1"/>
                </a:solidFill>
              </a:rPr>
              <a:t>sold</a:t>
            </a:r>
            <a:r>
              <a:rPr lang="it-IT" sz="2000" i="1" dirty="0" smtClean="0">
                <a:solidFill>
                  <a:schemeClr val="tx1"/>
                </a:solidFill>
              </a:rPr>
              <a:t> to </a:t>
            </a:r>
            <a:r>
              <a:rPr lang="it-IT" sz="2000" i="1" dirty="0" err="1" smtClean="0">
                <a:solidFill>
                  <a:schemeClr val="tx1"/>
                </a:solidFill>
              </a:rPr>
              <a:t>young</a:t>
            </a:r>
            <a:r>
              <a:rPr lang="it-IT" sz="2000" i="1" dirty="0" smtClean="0">
                <a:solidFill>
                  <a:schemeClr val="tx1"/>
                </a:solidFill>
              </a:rPr>
              <a:t> and </a:t>
            </a:r>
            <a:r>
              <a:rPr lang="it-IT" sz="2000" i="1" dirty="0" err="1" smtClean="0">
                <a:solidFill>
                  <a:schemeClr val="tx1"/>
                </a:solidFill>
              </a:rPr>
              <a:t>old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women</a:t>
            </a:r>
            <a:endParaRPr lang="it-IT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237149" y="1532586"/>
            <a:ext cx="2150772" cy="121061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28034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1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1236371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94227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76908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2685245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960807" y="3896650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471661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3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4158266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501845" y="391122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3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197430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4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905767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668839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5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7377176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6624565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345505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6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9053842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8301231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0132443" y="3185826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10840780" y="3744928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10088169" y="3969178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697523" y="4797083"/>
            <a:ext cx="1082391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697523" y="4385166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1541369" y="4364571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5178509" y="393250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4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Ovale 44"/>
          <p:cNvSpPr/>
          <p:nvPr/>
        </p:nvSpPr>
        <p:spPr>
          <a:xfrm>
            <a:off x="4333335" y="5328297"/>
            <a:ext cx="2335504" cy="1393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7" name="Connettore 2 46"/>
          <p:cNvCxnSpPr>
            <a:endCxn id="45" idx="0"/>
          </p:cNvCxnSpPr>
          <p:nvPr/>
        </p:nvCxnSpPr>
        <p:spPr>
          <a:xfrm>
            <a:off x="5434885" y="4821264"/>
            <a:ext cx="0" cy="5070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871989" y="2421228"/>
            <a:ext cx="1461346" cy="56667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2128633" y="3010164"/>
            <a:ext cx="1529366" cy="75736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5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Performance control </a:t>
            </a:r>
            <a:r>
              <a:rPr lang="it-IT" dirty="0" err="1" smtClean="0"/>
              <a:t>has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controlling</a:t>
            </a:r>
            <a:r>
              <a:rPr lang="it-IT" b="1" dirty="0" smtClean="0"/>
              <a:t> the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dirty="0" smtClean="0"/>
              <a:t>of an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1" y="2686253"/>
            <a:ext cx="2340360" cy="3191362"/>
          </a:xfrm>
          <a:prstGeom prst="rect">
            <a:avLst/>
          </a:prstGeom>
        </p:spPr>
      </p:pic>
      <p:sp>
        <p:nvSpPr>
          <p:cNvPr id="17" name="Fumetto 3 16"/>
          <p:cNvSpPr/>
          <p:nvPr/>
        </p:nvSpPr>
        <p:spPr>
          <a:xfrm>
            <a:off x="2509581" y="2623217"/>
            <a:ext cx="2841938" cy="1435703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In </a:t>
            </a:r>
            <a:r>
              <a:rPr lang="it-IT" sz="2000" i="1" dirty="0" err="1">
                <a:solidFill>
                  <a:schemeClr val="tx1"/>
                </a:solidFill>
              </a:rPr>
              <a:t>J</a:t>
            </a:r>
            <a:r>
              <a:rPr lang="it-IT" sz="2000" i="1" dirty="0" err="1" smtClean="0">
                <a:solidFill>
                  <a:schemeClr val="tx1"/>
                </a:solidFill>
              </a:rPr>
              <a:t>une</a:t>
            </a:r>
            <a:r>
              <a:rPr lang="it-IT" sz="2000" i="1" dirty="0" smtClean="0">
                <a:solidFill>
                  <a:schemeClr val="tx1"/>
                </a:solidFill>
              </a:rPr>
              <a:t> 2016 200 </a:t>
            </a:r>
            <a:r>
              <a:rPr lang="it-IT" sz="2000" i="1" dirty="0" err="1" smtClean="0">
                <a:solidFill>
                  <a:schemeClr val="tx1"/>
                </a:solidFill>
              </a:rPr>
              <a:t>pairs</a:t>
            </a:r>
            <a:r>
              <a:rPr lang="it-IT" sz="2000" i="1" dirty="0" smtClean="0">
                <a:solidFill>
                  <a:schemeClr val="tx1"/>
                </a:solidFill>
              </a:rPr>
              <a:t> of 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should</a:t>
            </a:r>
            <a:r>
              <a:rPr lang="it-IT" sz="2000" i="1" dirty="0" smtClean="0">
                <a:solidFill>
                  <a:schemeClr val="tx1"/>
                </a:solidFill>
              </a:rPr>
              <a:t> be </a:t>
            </a:r>
            <a:r>
              <a:rPr lang="it-IT" sz="2000" i="1" dirty="0" err="1" smtClean="0">
                <a:solidFill>
                  <a:schemeClr val="tx1"/>
                </a:solidFill>
              </a:rPr>
              <a:t>produced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27" y="4223329"/>
            <a:ext cx="1973419" cy="1973419"/>
          </a:xfrm>
          <a:prstGeom prst="rect">
            <a:avLst/>
          </a:prstGeom>
        </p:spPr>
      </p:pic>
      <p:sp>
        <p:nvSpPr>
          <p:cNvPr id="18" name="Freccia a destra 17"/>
          <p:cNvSpPr/>
          <p:nvPr/>
        </p:nvSpPr>
        <p:spPr>
          <a:xfrm>
            <a:off x="3930550" y="4352937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941" y="3930209"/>
            <a:ext cx="2962694" cy="2219161"/>
          </a:xfrm>
          <a:prstGeom prst="rect">
            <a:avLst/>
          </a:prstGeom>
        </p:spPr>
      </p:pic>
      <p:sp>
        <p:nvSpPr>
          <p:cNvPr id="22" name="Freccia a destra 21"/>
          <p:cNvSpPr/>
          <p:nvPr/>
        </p:nvSpPr>
        <p:spPr>
          <a:xfrm>
            <a:off x="7882021" y="4504544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5" y="2316086"/>
            <a:ext cx="1060289" cy="1060289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2316085"/>
            <a:ext cx="1060289" cy="1060289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4" y="3416073"/>
            <a:ext cx="1060289" cy="106028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3400064"/>
            <a:ext cx="1060289" cy="106028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693" y="5008119"/>
            <a:ext cx="1060289" cy="1060289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31" y="5039789"/>
            <a:ext cx="1060289" cy="106028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892" y="3691978"/>
            <a:ext cx="2329068" cy="2329068"/>
          </a:xfrm>
          <a:prstGeom prst="rect">
            <a:avLst/>
          </a:prstGeom>
        </p:spPr>
      </p:pic>
      <p:sp>
        <p:nvSpPr>
          <p:cNvPr id="29" name="Freccia a destra 28"/>
          <p:cNvSpPr/>
          <p:nvPr/>
        </p:nvSpPr>
        <p:spPr>
          <a:xfrm>
            <a:off x="9982200" y="4509646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2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964</Words>
  <Application>Microsoft Office PowerPoint</Application>
  <PresentationFormat>Widescreen</PresentationFormat>
  <Paragraphs>238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Tema di Office</vt:lpstr>
      <vt:lpstr>LATERAL LINKS</vt:lpstr>
      <vt:lpstr>Agenda</vt:lpstr>
      <vt:lpstr>Introduction</vt:lpstr>
      <vt:lpstr>PLANNING AND CONTROL</vt:lpstr>
      <vt:lpstr>Planning…..</vt:lpstr>
      <vt:lpstr>….. And control</vt:lpstr>
      <vt:lpstr>Planning and control (1/2)</vt:lpstr>
      <vt:lpstr>Planning and control (2/2)</vt:lpstr>
      <vt:lpstr>Performance control (1/2)</vt:lpstr>
      <vt:lpstr>Performance control (1/2)</vt:lpstr>
      <vt:lpstr>Performance control: finalities</vt:lpstr>
      <vt:lpstr>Actions planning (1/2)</vt:lpstr>
      <vt:lpstr>Actions planning (2/2)</vt:lpstr>
      <vt:lpstr>Performance control and action planning</vt:lpstr>
      <vt:lpstr>Find performance control</vt:lpstr>
      <vt:lpstr>Find action planning</vt:lpstr>
      <vt:lpstr>CONNECTION MECHANISMS</vt:lpstr>
      <vt:lpstr>Connection mechanisms</vt:lpstr>
      <vt:lpstr>Liason positions</vt:lpstr>
      <vt:lpstr>Task forces and commitees</vt:lpstr>
      <vt:lpstr>Integration managers</vt:lpstr>
      <vt:lpstr>Matrix structure</vt:lpstr>
      <vt:lpstr>Hierarchical structure</vt:lpstr>
      <vt:lpstr>Line and staff structure</vt:lpstr>
      <vt:lpstr>Line and staff structure</vt:lpstr>
      <vt:lpstr>Structure with connection mechanisms</vt:lpstr>
      <vt:lpstr>Matrix structure</vt:lpstr>
      <vt:lpstr>Matrix structure (1/2)</vt:lpstr>
      <vt:lpstr>Connection mechanisms?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150</cp:revision>
  <dcterms:created xsi:type="dcterms:W3CDTF">2016-01-08T15:46:19Z</dcterms:created>
  <dcterms:modified xsi:type="dcterms:W3CDTF">2017-05-09T09:55:49Z</dcterms:modified>
</cp:coreProperties>
</file>