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93" r:id="rId3"/>
    <p:sldId id="362" r:id="rId4"/>
    <p:sldId id="337" r:id="rId5"/>
    <p:sldId id="338" r:id="rId6"/>
    <p:sldId id="339" r:id="rId7"/>
    <p:sldId id="340" r:id="rId8"/>
    <p:sldId id="342" r:id="rId9"/>
    <p:sldId id="343" r:id="rId10"/>
    <p:sldId id="344" r:id="rId11"/>
    <p:sldId id="345" r:id="rId12"/>
    <p:sldId id="346" r:id="rId13"/>
    <p:sldId id="347" r:id="rId14"/>
    <p:sldId id="348" r:id="rId15"/>
    <p:sldId id="349" r:id="rId16"/>
    <p:sldId id="350" r:id="rId17"/>
    <p:sldId id="351" r:id="rId18"/>
    <p:sldId id="352" r:id="rId19"/>
    <p:sldId id="353" r:id="rId20"/>
    <p:sldId id="354" r:id="rId21"/>
    <p:sldId id="355" r:id="rId22"/>
    <p:sldId id="356" r:id="rId23"/>
    <p:sldId id="357" r:id="rId24"/>
    <p:sldId id="358" r:id="rId25"/>
    <p:sldId id="359" r:id="rId26"/>
    <p:sldId id="360" r:id="rId27"/>
    <p:sldId id="361" r:id="rId28"/>
    <p:sldId id="363" r:id="rId29"/>
    <p:sldId id="364" r:id="rId30"/>
    <p:sldId id="365" r:id="rId31"/>
    <p:sldId id="366" r:id="rId32"/>
    <p:sldId id="367" r:id="rId33"/>
    <p:sldId id="368" r:id="rId34"/>
    <p:sldId id="369" r:id="rId35"/>
    <p:sldId id="370" r:id="rId36"/>
    <p:sldId id="371" r:id="rId3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19EA5-D4C3-43D1-BE6C-48A0A0EAA797}" type="datetimeFigureOut">
              <a:rPr lang="it-IT" smtClean="0"/>
              <a:t>10/10/2016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76164-923F-45A4-8990-77AE7AE3C1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3368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4920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24669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19827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86514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31311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42135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77853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01485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83474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61744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7732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42683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43416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816254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44490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99387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989283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469525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670594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30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653525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31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974031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32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3382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144745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33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117703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34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992728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35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158175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36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6335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15909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59945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62870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56659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94659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6313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CCE5-80DA-4CA5-BD7D-910DF6306A81}" type="datetime1">
              <a:rPr lang="it-IT" smtClean="0"/>
              <a:t>10/10/2016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9670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888B-3983-402C-84AD-AA73F3CA2DAC}" type="datetime1">
              <a:rPr lang="it-IT" smtClean="0"/>
              <a:t>10/10/2016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3190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0AA3-DB05-4BF3-8282-95DCEBEC98AE}" type="datetime1">
              <a:rPr lang="it-IT" smtClean="0"/>
              <a:t>10/10/2016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3371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F064-5F18-4BBF-B9A7-C861DCD6A268}" type="datetime1">
              <a:rPr lang="it-IT" smtClean="0"/>
              <a:t>10/10/2016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8232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10F4-79C0-428E-AF0B-01358A15B2DA}" type="datetime1">
              <a:rPr lang="it-IT" smtClean="0"/>
              <a:t>10/10/2016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063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6F91-6708-4534-B2FB-E1F6FDD91E7D}" type="datetime1">
              <a:rPr lang="it-IT" smtClean="0"/>
              <a:t>10/10/2016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9437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050C-8EDC-4FDC-8F62-F69B12F295B4}" type="datetime1">
              <a:rPr lang="it-IT" smtClean="0"/>
              <a:t>10/10/2016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4497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61D1-3062-41FC-8FA2-5D224BA3997B}" type="datetime1">
              <a:rPr lang="it-IT" smtClean="0"/>
              <a:t>10/10/2016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4366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E4BF-D6C8-407C-80BF-C8194DC76C69}" type="datetime1">
              <a:rPr lang="it-IT" smtClean="0"/>
              <a:t>10/10/2016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1933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233D3-38A8-4865-8202-87032C0B0679}" type="datetime1">
              <a:rPr lang="it-IT" smtClean="0"/>
              <a:t>10/10/2016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5287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E66C-213D-49C5-A4F2-FAE1A7FFF1A8}" type="datetime1">
              <a:rPr lang="it-IT" smtClean="0"/>
              <a:t>10/10/2016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493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95FEA-E08B-4BBE-81AC-B3AED2379932}" type="datetime1">
              <a:rPr lang="it-IT" smtClean="0"/>
              <a:t>10/10/2016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760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Management </a:t>
            </a:r>
            <a:r>
              <a:rPr lang="it-IT" b="1" dirty="0" err="1" smtClean="0">
                <a:solidFill>
                  <a:srgbClr val="FF0000"/>
                </a:solidFill>
              </a:rPr>
              <a:t>Principles</a:t>
            </a:r>
            <a:r>
              <a:rPr lang="it-IT" b="1" dirty="0" smtClean="0">
                <a:solidFill>
                  <a:srgbClr val="FF0000"/>
                </a:solidFill>
              </a:rPr>
              <a:t> and Human </a:t>
            </a:r>
            <a:r>
              <a:rPr lang="it-IT" b="1" dirty="0" err="1" smtClean="0">
                <a:solidFill>
                  <a:srgbClr val="FF0000"/>
                </a:solidFill>
              </a:rPr>
              <a:t>Resources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992450"/>
            <a:ext cx="9144000" cy="953037"/>
          </a:xfrm>
        </p:spPr>
        <p:txBody>
          <a:bodyPr/>
          <a:lstStyle/>
          <a:p>
            <a:r>
              <a:rPr lang="it-IT" dirty="0" smtClean="0"/>
              <a:t>Martina Dal Molin</a:t>
            </a:r>
          </a:p>
          <a:p>
            <a:r>
              <a:rPr lang="it-IT" dirty="0" smtClean="0"/>
              <a:t>mdalmolin@liuc.it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  <p:sp>
        <p:nvSpPr>
          <p:cNvPr id="5" name="Sottotitolo 2"/>
          <p:cNvSpPr txBox="1">
            <a:spLocks/>
          </p:cNvSpPr>
          <p:nvPr/>
        </p:nvSpPr>
        <p:spPr>
          <a:xfrm>
            <a:off x="1524000" y="5975797"/>
            <a:ext cx="9144000" cy="595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AA 2016/2017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0978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10</a:t>
            </a:fld>
            <a:endParaRPr lang="it-IT"/>
          </a:p>
        </p:txBody>
      </p:sp>
      <p:sp>
        <p:nvSpPr>
          <p:cNvPr id="22" name="Segnaposto contenuto 2"/>
          <p:cNvSpPr>
            <a:spLocks noGrp="1"/>
          </p:cNvSpPr>
          <p:nvPr>
            <p:ph idx="1"/>
          </p:nvPr>
        </p:nvSpPr>
        <p:spPr>
          <a:xfrm>
            <a:off x="685231" y="1911432"/>
            <a:ext cx="10699845" cy="381375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Income statement by nature </a:t>
            </a:r>
            <a:r>
              <a:rPr lang="en-US" sz="3200" dirty="0" err="1" smtClean="0"/>
              <a:t>dinstinguishes</a:t>
            </a:r>
            <a:r>
              <a:rPr lang="en-US" sz="3200" dirty="0" smtClean="0"/>
              <a:t> between:</a:t>
            </a:r>
          </a:p>
          <a:p>
            <a:pPr lvl="1"/>
            <a:r>
              <a:rPr lang="en-US" sz="2800" dirty="0" smtClean="0"/>
              <a:t>The </a:t>
            </a:r>
            <a:r>
              <a:rPr lang="en-US" sz="2800" b="1" dirty="0" smtClean="0"/>
              <a:t>value of production </a:t>
            </a:r>
            <a:r>
              <a:rPr lang="en-US" sz="2800" dirty="0" smtClean="0"/>
              <a:t>= operating revenues + changes in inventories and WIP</a:t>
            </a:r>
          </a:p>
          <a:p>
            <a:pPr lvl="1"/>
            <a:r>
              <a:rPr lang="en-US" sz="2800" dirty="0" smtClean="0"/>
              <a:t>The </a:t>
            </a:r>
            <a:r>
              <a:rPr lang="en-US" sz="2800" b="1" dirty="0" smtClean="0"/>
              <a:t>cost of production </a:t>
            </a:r>
            <a:r>
              <a:rPr lang="en-US" sz="2800" dirty="0" smtClean="0"/>
              <a:t>= the cost of every resource that were necessary for the production of goods realized and services provided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The </a:t>
            </a:r>
            <a:r>
              <a:rPr lang="it-IT" b="1" dirty="0" err="1" smtClean="0">
                <a:solidFill>
                  <a:srgbClr val="FF0000"/>
                </a:solidFill>
              </a:rPr>
              <a:t>Income</a:t>
            </a:r>
            <a:r>
              <a:rPr lang="it-IT" b="1" dirty="0" smtClean="0">
                <a:solidFill>
                  <a:srgbClr val="FF0000"/>
                </a:solidFill>
              </a:rPr>
              <a:t> Statement by NATURE</a:t>
            </a: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152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11</a:t>
            </a:fld>
            <a:endParaRPr lang="it-IT"/>
          </a:p>
        </p:txBody>
      </p:sp>
      <p:sp>
        <p:nvSpPr>
          <p:cNvPr id="22" name="Segnaposto contenuto 2"/>
          <p:cNvSpPr>
            <a:spLocks noGrp="1"/>
          </p:cNvSpPr>
          <p:nvPr>
            <p:ph idx="1"/>
          </p:nvPr>
        </p:nvSpPr>
        <p:spPr>
          <a:xfrm>
            <a:off x="685231" y="1911432"/>
            <a:ext cx="10699845" cy="381375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item refers to the revenues related to:</a:t>
            </a:r>
          </a:p>
          <a:p>
            <a:r>
              <a:rPr lang="en-US" sz="3200" dirty="0" smtClean="0"/>
              <a:t>Sale of goods</a:t>
            </a:r>
          </a:p>
          <a:p>
            <a:r>
              <a:rPr lang="en-US" sz="3200" dirty="0" smtClean="0"/>
              <a:t>Provision of services </a:t>
            </a:r>
          </a:p>
          <a:p>
            <a:pPr marL="0" indent="0">
              <a:buNone/>
            </a:pPr>
            <a:r>
              <a:rPr lang="en-US" sz="3200" dirty="0" smtClean="0"/>
              <a:t>Related to the characteristic activity of the company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Revenues</a:t>
            </a: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71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12</a:t>
            </a:fld>
            <a:endParaRPr lang="it-IT"/>
          </a:p>
        </p:txBody>
      </p:sp>
      <p:sp>
        <p:nvSpPr>
          <p:cNvPr id="22" name="Segnaposto contenuto 2"/>
          <p:cNvSpPr>
            <a:spLocks noGrp="1"/>
          </p:cNvSpPr>
          <p:nvPr>
            <p:ph idx="1"/>
          </p:nvPr>
        </p:nvSpPr>
        <p:spPr>
          <a:xfrm>
            <a:off x="685231" y="1911433"/>
            <a:ext cx="10699845" cy="16233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item refers to the revenues related to the operating activity of the company, but NOT related to its characteristic activity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Other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operating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revenues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685231" y="3660135"/>
            <a:ext cx="10699845" cy="2017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Some example: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Rented for buildings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Capital gains for the sale of material and immaterial goods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Royalties</a:t>
            </a:r>
          </a:p>
          <a:p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8438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13</a:t>
            </a:fld>
            <a:endParaRPr lang="it-IT"/>
          </a:p>
        </p:txBody>
      </p:sp>
      <p:sp>
        <p:nvSpPr>
          <p:cNvPr id="22" name="Segnaposto contenuto 2"/>
          <p:cNvSpPr>
            <a:spLocks noGrp="1"/>
          </p:cNvSpPr>
          <p:nvPr>
            <p:ph idx="1"/>
          </p:nvPr>
        </p:nvSpPr>
        <p:spPr>
          <a:xfrm>
            <a:off x="685231" y="1911433"/>
            <a:ext cx="10699845" cy="16233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item includes the positive difference (+) related to the sale of material and immaterial (tangible and intangible) activity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Other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operating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revenues</a:t>
            </a:r>
            <a:r>
              <a:rPr lang="it-IT" b="1" dirty="0" smtClean="0">
                <a:solidFill>
                  <a:srgbClr val="FF0000"/>
                </a:solidFill>
              </a:rPr>
              <a:t>: capital </a:t>
            </a:r>
            <a:r>
              <a:rPr lang="it-IT" b="1" dirty="0" err="1" smtClean="0">
                <a:solidFill>
                  <a:srgbClr val="FF0000"/>
                </a:solidFill>
              </a:rPr>
              <a:t>gains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821709" y="3463138"/>
            <a:ext cx="10699845" cy="2017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E</a:t>
            </a:r>
            <a:r>
              <a:rPr lang="en-US" sz="3200" dirty="0" smtClean="0"/>
              <a:t>xample: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The company A sales an equipment at a price of 600 k€ to the company B and the  fair value of the equipment is </a:t>
            </a:r>
            <a:r>
              <a:rPr lang="en-US" dirty="0"/>
              <a:t>500k</a:t>
            </a:r>
            <a:r>
              <a:rPr lang="en-US" dirty="0" smtClean="0"/>
              <a:t>€</a:t>
            </a:r>
          </a:p>
          <a:p>
            <a:pPr marL="457200" lvl="1" indent="0" algn="ctr">
              <a:buNone/>
            </a:pPr>
            <a:r>
              <a:rPr lang="en-US" dirty="0"/>
              <a:t> </a:t>
            </a:r>
            <a:r>
              <a:rPr lang="en-US" dirty="0" smtClean="0"/>
              <a:t>?????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130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14</a:t>
            </a:fld>
            <a:endParaRPr lang="it-IT"/>
          </a:p>
        </p:txBody>
      </p:sp>
      <p:sp>
        <p:nvSpPr>
          <p:cNvPr id="22" name="Segnaposto contenuto 2"/>
          <p:cNvSpPr>
            <a:spLocks noGrp="1"/>
          </p:cNvSpPr>
          <p:nvPr>
            <p:ph idx="1"/>
          </p:nvPr>
        </p:nvSpPr>
        <p:spPr>
          <a:xfrm>
            <a:off x="685231" y="1911433"/>
            <a:ext cx="10699845" cy="305635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item refers to the different value of the final and the initial inventories </a:t>
            </a:r>
          </a:p>
          <a:p>
            <a:r>
              <a:rPr lang="en-US" sz="3200" dirty="0" smtClean="0"/>
              <a:t>The difference depends from: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Variation in the physical quantity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Different value of the inventories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Changes</a:t>
            </a:r>
            <a:r>
              <a:rPr lang="it-IT" b="1" dirty="0" smtClean="0">
                <a:solidFill>
                  <a:srgbClr val="FF0000"/>
                </a:solidFill>
              </a:rPr>
              <a:t> in </a:t>
            </a:r>
            <a:r>
              <a:rPr lang="it-IT" b="1" dirty="0" err="1" smtClean="0">
                <a:solidFill>
                  <a:srgbClr val="FF0000"/>
                </a:solidFill>
              </a:rPr>
              <a:t>inventories</a:t>
            </a:r>
            <a:r>
              <a:rPr lang="it-IT" b="1" dirty="0" smtClean="0">
                <a:solidFill>
                  <a:srgbClr val="FF0000"/>
                </a:solidFill>
              </a:rPr>
              <a:t> and WIP</a:t>
            </a: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609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15</a:t>
            </a:fld>
            <a:endParaRPr lang="it-IT"/>
          </a:p>
        </p:txBody>
      </p:sp>
      <p:sp>
        <p:nvSpPr>
          <p:cNvPr id="22" name="Segnaposto contenuto 2"/>
          <p:cNvSpPr>
            <a:spLocks noGrp="1"/>
          </p:cNvSpPr>
          <p:nvPr>
            <p:ph idx="1"/>
          </p:nvPr>
        </p:nvSpPr>
        <p:spPr>
          <a:xfrm>
            <a:off x="685231" y="1911433"/>
            <a:ext cx="10699845" cy="305635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item refers to the different value of the final and the initial inventories </a:t>
            </a:r>
          </a:p>
          <a:p>
            <a:r>
              <a:rPr lang="en-US" sz="3200" dirty="0" smtClean="0"/>
              <a:t>The difference depends from: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Variation in the physical quantity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Different value of the inventories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Changes</a:t>
            </a:r>
            <a:r>
              <a:rPr lang="it-IT" b="1" dirty="0" smtClean="0">
                <a:solidFill>
                  <a:srgbClr val="FF0000"/>
                </a:solidFill>
              </a:rPr>
              <a:t> in </a:t>
            </a:r>
            <a:r>
              <a:rPr lang="it-IT" b="1" dirty="0" err="1" smtClean="0">
                <a:solidFill>
                  <a:srgbClr val="FF0000"/>
                </a:solidFill>
              </a:rPr>
              <a:t>inventories</a:t>
            </a:r>
            <a:r>
              <a:rPr lang="it-IT" b="1" dirty="0" smtClean="0">
                <a:solidFill>
                  <a:srgbClr val="FF0000"/>
                </a:solidFill>
              </a:rPr>
              <a:t> and WIP</a:t>
            </a: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971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16</a:t>
            </a:fld>
            <a:endParaRPr lang="it-IT"/>
          </a:p>
        </p:txBody>
      </p:sp>
      <p:sp>
        <p:nvSpPr>
          <p:cNvPr id="22" name="Segnaposto contenuto 2"/>
          <p:cNvSpPr>
            <a:spLocks noGrp="1"/>
          </p:cNvSpPr>
          <p:nvPr>
            <p:ph idx="1"/>
          </p:nvPr>
        </p:nvSpPr>
        <p:spPr>
          <a:xfrm>
            <a:off x="685231" y="1911433"/>
            <a:ext cx="10699845" cy="141862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item refers to the cost related to: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Purchase of raw materials during the year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Variation of inventories of raw materials</a:t>
            </a:r>
            <a:endParaRPr lang="en-US" dirty="0"/>
          </a:p>
          <a:p>
            <a:pPr marL="0" indent="0" algn="ctr"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Use/</a:t>
            </a:r>
            <a:r>
              <a:rPr lang="it-IT" b="1" dirty="0" err="1" smtClean="0">
                <a:solidFill>
                  <a:srgbClr val="FF0000"/>
                </a:solidFill>
              </a:rPr>
              <a:t>Consumption</a:t>
            </a:r>
            <a:r>
              <a:rPr lang="it-IT" b="1" dirty="0" smtClean="0">
                <a:solidFill>
                  <a:srgbClr val="FF0000"/>
                </a:solidFill>
              </a:rPr>
              <a:t> of </a:t>
            </a:r>
            <a:r>
              <a:rPr lang="it-IT" b="1" dirty="0" err="1" smtClean="0">
                <a:solidFill>
                  <a:srgbClr val="FF0000"/>
                </a:solidFill>
              </a:rPr>
              <a:t>raw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materials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500986" y="3591261"/>
            <a:ext cx="10699845" cy="2918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Variation of inventories of raw materials, i.e. the difference of the value between initial and final inventories: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 smtClean="0"/>
              <a:t>Positive difference = the company has used inventories for its productive process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 smtClean="0"/>
              <a:t>Negative difference = the company has “old” inventories for its future productive process</a:t>
            </a:r>
          </a:p>
          <a:p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4643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17</a:t>
            </a:fld>
            <a:endParaRPr lang="it-IT"/>
          </a:p>
        </p:txBody>
      </p:sp>
      <p:sp>
        <p:nvSpPr>
          <p:cNvPr id="22" name="Segnaposto contenuto 2"/>
          <p:cNvSpPr>
            <a:spLocks noGrp="1"/>
          </p:cNvSpPr>
          <p:nvPr>
            <p:ph idx="1"/>
          </p:nvPr>
        </p:nvSpPr>
        <p:spPr>
          <a:xfrm>
            <a:off x="685231" y="1911433"/>
            <a:ext cx="10699845" cy="305635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item refers to the costs related to: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Salaries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Social securities contributions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TFR</a:t>
            </a:r>
          </a:p>
          <a:p>
            <a:endParaRPr lang="en-US" dirty="0"/>
          </a:p>
          <a:p>
            <a:pPr marL="0" indent="0" algn="ctr"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Costs</a:t>
            </a:r>
            <a:r>
              <a:rPr lang="it-IT" b="1" dirty="0" smtClean="0">
                <a:solidFill>
                  <a:srgbClr val="FF0000"/>
                </a:solidFill>
              </a:rPr>
              <a:t> of </a:t>
            </a:r>
            <a:r>
              <a:rPr lang="it-IT" b="1" dirty="0" err="1" smtClean="0">
                <a:solidFill>
                  <a:srgbClr val="FF0000"/>
                </a:solidFill>
              </a:rPr>
              <a:t>personnel</a:t>
            </a: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52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18</a:t>
            </a:fld>
            <a:endParaRPr lang="it-IT"/>
          </a:p>
        </p:txBody>
      </p:sp>
      <p:sp>
        <p:nvSpPr>
          <p:cNvPr id="22" name="Segnaposto contenuto 2"/>
          <p:cNvSpPr>
            <a:spLocks noGrp="1"/>
          </p:cNvSpPr>
          <p:nvPr>
            <p:ph idx="1"/>
          </p:nvPr>
        </p:nvSpPr>
        <p:spPr>
          <a:xfrm>
            <a:off x="685231" y="1911433"/>
            <a:ext cx="10699845" cy="305635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item refers to the economic value related to: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Depreciation (-)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Variation of value of non current activities (+/-)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marL="0" indent="0" algn="ctr"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Depretiacion</a:t>
            </a:r>
            <a:r>
              <a:rPr lang="it-IT" b="1" dirty="0" smtClean="0">
                <a:solidFill>
                  <a:srgbClr val="FF0000"/>
                </a:solidFill>
              </a:rPr>
              <a:t> and </a:t>
            </a:r>
            <a:r>
              <a:rPr lang="it-IT" b="1" dirty="0" err="1" smtClean="0">
                <a:solidFill>
                  <a:srgbClr val="FF0000"/>
                </a:solidFill>
              </a:rPr>
              <a:t>variation</a:t>
            </a:r>
            <a:r>
              <a:rPr lang="it-IT" b="1" dirty="0" smtClean="0">
                <a:solidFill>
                  <a:srgbClr val="FF0000"/>
                </a:solidFill>
              </a:rPr>
              <a:t> of </a:t>
            </a:r>
            <a:r>
              <a:rPr lang="it-IT" b="1" dirty="0" err="1" smtClean="0">
                <a:solidFill>
                  <a:srgbClr val="FF0000"/>
                </a:solidFill>
              </a:rPr>
              <a:t>value</a:t>
            </a:r>
            <a:r>
              <a:rPr lang="it-IT" b="1" dirty="0" smtClean="0">
                <a:solidFill>
                  <a:srgbClr val="FF0000"/>
                </a:solidFill>
              </a:rPr>
              <a:t> of non </a:t>
            </a:r>
            <a:r>
              <a:rPr lang="it-IT" b="1" dirty="0" err="1" smtClean="0">
                <a:solidFill>
                  <a:srgbClr val="FF0000"/>
                </a:solidFill>
              </a:rPr>
              <a:t>current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activities</a:t>
            </a: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761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19</a:t>
            </a:fld>
            <a:endParaRPr lang="it-IT"/>
          </a:p>
        </p:txBody>
      </p:sp>
      <p:sp>
        <p:nvSpPr>
          <p:cNvPr id="22" name="Segnaposto contenuto 2"/>
          <p:cNvSpPr>
            <a:spLocks noGrp="1"/>
          </p:cNvSpPr>
          <p:nvPr>
            <p:ph idx="1"/>
          </p:nvPr>
        </p:nvSpPr>
        <p:spPr>
          <a:xfrm>
            <a:off x="685231" y="1911433"/>
            <a:ext cx="10699845" cy="305635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item refers to the economic value related to: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Processing costs, direct and overhead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Maintenance costs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Costs related to distribution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Cost related to the use third parties’ goods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Unrealized loss related to the sale of tangible and intangible goods</a:t>
            </a:r>
            <a:endParaRPr lang="en-US" dirty="0"/>
          </a:p>
          <a:p>
            <a:pPr marL="0" indent="0" algn="ctr"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Other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operating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costs</a:t>
            </a: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508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Agenda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055813"/>
            <a:ext cx="10515600" cy="2840657"/>
          </a:xfrm>
        </p:spPr>
        <p:txBody>
          <a:bodyPr>
            <a:normAutofit/>
          </a:bodyPr>
          <a:lstStyle/>
          <a:p>
            <a:r>
              <a:rPr lang="it-IT" sz="3200" dirty="0" smtClean="0"/>
              <a:t>The </a:t>
            </a:r>
            <a:r>
              <a:rPr lang="it-IT" sz="3200" dirty="0" err="1" smtClean="0"/>
              <a:t>Income</a:t>
            </a:r>
            <a:r>
              <a:rPr lang="it-IT" sz="3200" dirty="0" smtClean="0"/>
              <a:t> Statement: </a:t>
            </a:r>
            <a:r>
              <a:rPr lang="it-IT" sz="3200" dirty="0" err="1" smtClean="0"/>
              <a:t>features</a:t>
            </a:r>
            <a:endParaRPr lang="it-IT" sz="3200" dirty="0" smtClean="0"/>
          </a:p>
          <a:p>
            <a:r>
              <a:rPr lang="it-IT" sz="3200" dirty="0" smtClean="0"/>
              <a:t>The </a:t>
            </a:r>
            <a:r>
              <a:rPr lang="it-IT" sz="3200" dirty="0" err="1" smtClean="0"/>
              <a:t>Income</a:t>
            </a:r>
            <a:r>
              <a:rPr lang="it-IT" sz="3200" dirty="0" smtClean="0"/>
              <a:t> Statement: by nature and by </a:t>
            </a:r>
            <a:r>
              <a:rPr lang="it-IT" sz="3200" dirty="0" err="1" smtClean="0"/>
              <a:t>destination</a:t>
            </a:r>
            <a:endParaRPr lang="it-IT" sz="3200" dirty="0" smtClean="0"/>
          </a:p>
          <a:p>
            <a:r>
              <a:rPr lang="it-IT" sz="3200" dirty="0" smtClean="0"/>
              <a:t>The Cash Flow Statement: </a:t>
            </a:r>
            <a:r>
              <a:rPr lang="it-IT" sz="3200" dirty="0" err="1" smtClean="0"/>
              <a:t>features</a:t>
            </a:r>
            <a:endParaRPr lang="it-IT" sz="3200" dirty="0" smtClean="0"/>
          </a:p>
          <a:p>
            <a:r>
              <a:rPr lang="it-IT" sz="3200" dirty="0" smtClean="0"/>
              <a:t>The Cash Flow Statement: </a:t>
            </a:r>
            <a:r>
              <a:rPr lang="it-IT" sz="3200" dirty="0" err="1" smtClean="0"/>
              <a:t>direct</a:t>
            </a:r>
            <a:r>
              <a:rPr lang="it-IT" sz="3200" dirty="0" smtClean="0"/>
              <a:t> and </a:t>
            </a:r>
            <a:r>
              <a:rPr lang="it-IT" sz="3200" dirty="0" err="1" smtClean="0"/>
              <a:t>indirect</a:t>
            </a:r>
            <a:r>
              <a:rPr lang="it-IT" sz="3200" dirty="0" smtClean="0"/>
              <a:t> </a:t>
            </a:r>
            <a:r>
              <a:rPr lang="it-IT" sz="3200" dirty="0" err="1" smtClean="0"/>
              <a:t>method</a:t>
            </a:r>
            <a:endParaRPr lang="it-IT" sz="3200" dirty="0" smtClean="0"/>
          </a:p>
          <a:p>
            <a:endParaRPr lang="it-IT" sz="3200" dirty="0" smtClean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22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20</a:t>
            </a:fld>
            <a:endParaRPr lang="it-IT"/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966895"/>
              </p:ext>
            </p:extLst>
          </p:nvPr>
        </p:nvGraphicFramePr>
        <p:xfrm>
          <a:off x="850331" y="-40903"/>
          <a:ext cx="4832824" cy="67623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32824"/>
              </a:tblGrid>
              <a:tr h="422538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err="1" smtClean="0"/>
                        <a:t>Income</a:t>
                      </a:r>
                      <a:r>
                        <a:rPr lang="it-IT" sz="2000" b="1" dirty="0" smtClean="0"/>
                        <a:t> Statement BY NATURE</a:t>
                      </a:r>
                      <a:endParaRPr lang="it-IT" sz="2000" b="1" dirty="0"/>
                    </a:p>
                  </a:txBody>
                  <a:tcPr/>
                </a:tc>
              </a:tr>
              <a:tr h="2022871">
                <a:tc>
                  <a:txBody>
                    <a:bodyPr/>
                    <a:lstStyle/>
                    <a:p>
                      <a:r>
                        <a:rPr lang="it-IT" sz="2000" dirty="0" err="1" smtClean="0"/>
                        <a:t>Revenues</a:t>
                      </a:r>
                      <a:endParaRPr lang="it-IT" sz="2000" dirty="0" smtClean="0"/>
                    </a:p>
                    <a:p>
                      <a:r>
                        <a:rPr lang="it-IT" sz="2000" dirty="0" smtClean="0"/>
                        <a:t>+ </a:t>
                      </a:r>
                      <a:r>
                        <a:rPr lang="it-IT" sz="2000" dirty="0" err="1" smtClean="0"/>
                        <a:t>Other</a:t>
                      </a:r>
                      <a:r>
                        <a:rPr lang="it-IT" sz="2000" dirty="0" smtClean="0"/>
                        <a:t> </a:t>
                      </a:r>
                      <a:r>
                        <a:rPr lang="it-IT" sz="2000" dirty="0" err="1" smtClean="0"/>
                        <a:t>Revenues</a:t>
                      </a:r>
                      <a:endParaRPr lang="it-IT" sz="2000" dirty="0" smtClean="0"/>
                    </a:p>
                    <a:p>
                      <a:r>
                        <a:rPr lang="it-IT" sz="2000" dirty="0" smtClean="0"/>
                        <a:t>+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Changes</a:t>
                      </a:r>
                      <a:r>
                        <a:rPr lang="it-IT" sz="2000" baseline="0" dirty="0" smtClean="0"/>
                        <a:t> in </a:t>
                      </a:r>
                      <a:r>
                        <a:rPr lang="it-IT" sz="2000" baseline="0" dirty="0" err="1" smtClean="0"/>
                        <a:t>inventories</a:t>
                      </a:r>
                      <a:r>
                        <a:rPr lang="it-IT" sz="2000" baseline="0" dirty="0" smtClean="0"/>
                        <a:t> and WIP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aseline="0" dirty="0" smtClean="0"/>
                        <a:t>-Use/</a:t>
                      </a:r>
                      <a:r>
                        <a:rPr lang="it-IT" sz="2000" baseline="0" dirty="0" err="1" smtClean="0"/>
                        <a:t>Consumption</a:t>
                      </a:r>
                      <a:r>
                        <a:rPr lang="it-IT" sz="2000" baseline="0" dirty="0" smtClean="0"/>
                        <a:t> of </a:t>
                      </a:r>
                      <a:r>
                        <a:rPr lang="it-IT" sz="2000" baseline="0" dirty="0" err="1" smtClean="0"/>
                        <a:t>raw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materials</a:t>
                      </a:r>
                      <a:r>
                        <a:rPr lang="it-IT" sz="2000" baseline="0" dirty="0" smtClean="0"/>
                        <a:t>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dirty="0" smtClean="0"/>
                        <a:t>-</a:t>
                      </a:r>
                      <a:r>
                        <a:rPr lang="it-IT" sz="2000" dirty="0" err="1" smtClean="0"/>
                        <a:t>cost</a:t>
                      </a:r>
                      <a:r>
                        <a:rPr lang="it-IT" sz="2000" dirty="0" smtClean="0"/>
                        <a:t> of </a:t>
                      </a:r>
                      <a:r>
                        <a:rPr lang="it-IT" sz="2000" dirty="0" err="1" smtClean="0"/>
                        <a:t>personnel</a:t>
                      </a:r>
                      <a:endParaRPr lang="it-IT" sz="200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dirty="0" smtClean="0"/>
                        <a:t>+/- </a:t>
                      </a:r>
                      <a:r>
                        <a:rPr lang="it-IT" sz="2000" dirty="0" err="1" smtClean="0"/>
                        <a:t>depriaction</a:t>
                      </a:r>
                      <a:r>
                        <a:rPr lang="it-IT" sz="2000" dirty="0" smtClean="0"/>
                        <a:t> and </a:t>
                      </a:r>
                      <a:r>
                        <a:rPr lang="it-IT" sz="2000" dirty="0" err="1" smtClean="0"/>
                        <a:t>variation</a:t>
                      </a:r>
                      <a:r>
                        <a:rPr lang="it-IT" sz="2000" dirty="0" smtClean="0"/>
                        <a:t> of </a:t>
                      </a:r>
                      <a:r>
                        <a:rPr lang="it-IT" sz="2000" dirty="0" err="1" smtClean="0"/>
                        <a:t>value</a:t>
                      </a:r>
                      <a:r>
                        <a:rPr lang="it-IT" sz="2000" dirty="0" smtClean="0"/>
                        <a:t> of</a:t>
                      </a:r>
                      <a:r>
                        <a:rPr lang="it-IT" sz="2000" baseline="0" dirty="0" smtClean="0"/>
                        <a:t> non </a:t>
                      </a:r>
                      <a:r>
                        <a:rPr lang="it-IT" sz="2000" baseline="0" dirty="0" err="1" smtClean="0"/>
                        <a:t>current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activities</a:t>
                      </a:r>
                      <a:endParaRPr lang="it-IT" sz="2000" baseline="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aseline="0" dirty="0" smtClean="0"/>
                        <a:t>- </a:t>
                      </a:r>
                      <a:r>
                        <a:rPr lang="it-IT" sz="2000" baseline="0" dirty="0" err="1" smtClean="0"/>
                        <a:t>Other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operating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costs</a:t>
                      </a:r>
                      <a:endParaRPr lang="it-IT" sz="2000" baseline="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="1" baseline="0" dirty="0" smtClean="0"/>
                        <a:t>OPERATING INCOME</a:t>
                      </a:r>
                      <a:endParaRPr lang="it-IT" sz="2000" b="1" dirty="0"/>
                    </a:p>
                  </a:txBody>
                  <a:tcPr/>
                </a:tc>
              </a:tr>
              <a:tr h="1290896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+/- </a:t>
                      </a:r>
                      <a:r>
                        <a:rPr lang="it-IT" sz="2000" dirty="0" err="1" smtClean="0"/>
                        <a:t>Revenues</a:t>
                      </a:r>
                      <a:r>
                        <a:rPr lang="it-IT" sz="2000" baseline="0" dirty="0" smtClean="0"/>
                        <a:t> from joint venture and </a:t>
                      </a:r>
                      <a:r>
                        <a:rPr lang="it-IT" sz="2000" baseline="0" dirty="0" err="1" smtClean="0"/>
                        <a:t>controlled</a:t>
                      </a:r>
                      <a:r>
                        <a:rPr lang="it-IT" sz="2000" baseline="0" dirty="0" smtClean="0"/>
                        <a:t> companies</a:t>
                      </a:r>
                    </a:p>
                    <a:p>
                      <a:r>
                        <a:rPr lang="it-IT" sz="2000" baseline="0" dirty="0" smtClean="0"/>
                        <a:t>+ Financial </a:t>
                      </a:r>
                      <a:r>
                        <a:rPr lang="it-IT" sz="2000" baseline="0" dirty="0" err="1" smtClean="0"/>
                        <a:t>income</a:t>
                      </a:r>
                      <a:r>
                        <a:rPr lang="it-IT" sz="2000" baseline="0" dirty="0" smtClean="0"/>
                        <a:t> from </a:t>
                      </a:r>
                      <a:r>
                        <a:rPr lang="it-IT" sz="2000" baseline="0" dirty="0" err="1" smtClean="0"/>
                        <a:t>investment</a:t>
                      </a:r>
                      <a:endParaRPr lang="it-IT" sz="2000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2000" baseline="0" dirty="0" err="1" smtClean="0"/>
                        <a:t>Borrowing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costs</a:t>
                      </a:r>
                      <a:endParaRPr lang="it-IT" sz="2000" baseline="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="1" baseline="0" dirty="0" smtClean="0"/>
                        <a:t>GROSS PROFIT</a:t>
                      </a:r>
                      <a:endParaRPr lang="it-IT" sz="2000" b="1" dirty="0"/>
                    </a:p>
                  </a:txBody>
                  <a:tcPr/>
                </a:tc>
              </a:tr>
              <a:tr h="669018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it-IT" sz="2000" dirty="0" err="1" smtClean="0"/>
                        <a:t>Taxes</a:t>
                      </a:r>
                      <a:endParaRPr lang="it-IT" sz="200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="1" dirty="0" smtClean="0"/>
                        <a:t>NET</a:t>
                      </a:r>
                      <a:r>
                        <a:rPr lang="it-IT" sz="2000" b="1" baseline="0" dirty="0" smtClean="0"/>
                        <a:t> PROFIT</a:t>
                      </a:r>
                      <a:endParaRPr lang="it-IT" sz="2000" b="1" dirty="0"/>
                    </a:p>
                  </a:txBody>
                  <a:tcPr/>
                </a:tc>
              </a:tr>
              <a:tr h="387326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+/- Net profit from </a:t>
                      </a:r>
                      <a:r>
                        <a:rPr lang="it-IT" sz="2000" dirty="0" err="1" smtClean="0"/>
                        <a:t>discontinuing</a:t>
                      </a:r>
                      <a:r>
                        <a:rPr lang="it-IT" sz="2000" dirty="0" smtClean="0"/>
                        <a:t> </a:t>
                      </a:r>
                      <a:r>
                        <a:rPr lang="it-IT" sz="2000" dirty="0" err="1" smtClean="0"/>
                        <a:t>operation</a:t>
                      </a:r>
                      <a:endParaRPr lang="it-IT" sz="2000" dirty="0"/>
                    </a:p>
                  </a:txBody>
                  <a:tcPr/>
                </a:tc>
              </a:tr>
              <a:tr h="387326">
                <a:tc>
                  <a:txBody>
                    <a:bodyPr/>
                    <a:lstStyle/>
                    <a:p>
                      <a:r>
                        <a:rPr lang="it-IT" sz="2000" b="1" dirty="0" smtClean="0"/>
                        <a:t>ANNUAL NET PROFIT</a:t>
                      </a:r>
                      <a:endParaRPr lang="it-IT" sz="2000" b="1" dirty="0"/>
                    </a:p>
                  </a:txBody>
                  <a:tcPr/>
                </a:tc>
              </a:tr>
              <a:tr h="387326">
                <a:tc>
                  <a:txBody>
                    <a:bodyPr/>
                    <a:lstStyle/>
                    <a:p>
                      <a:r>
                        <a:rPr lang="it-IT" sz="2000" b="1" dirty="0" smtClean="0"/>
                        <a:t>PROFIT BY SHARES</a:t>
                      </a:r>
                      <a:endParaRPr lang="it-IT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ttangolo 8"/>
          <p:cNvSpPr/>
          <p:nvPr/>
        </p:nvSpPr>
        <p:spPr>
          <a:xfrm>
            <a:off x="680492" y="2838735"/>
            <a:ext cx="5172501" cy="40943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6161201" y="3728114"/>
            <a:ext cx="5172501" cy="143074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 err="1" smtClean="0">
                <a:solidFill>
                  <a:schemeClr val="tx1"/>
                </a:solidFill>
              </a:rPr>
              <a:t>Economic</a:t>
            </a:r>
            <a:r>
              <a:rPr lang="it-IT" sz="3200" dirty="0" smtClean="0">
                <a:solidFill>
                  <a:schemeClr val="tx1"/>
                </a:solidFill>
              </a:rPr>
              <a:t> </a:t>
            </a:r>
            <a:r>
              <a:rPr lang="it-IT" sz="3200" dirty="0" err="1" smtClean="0">
                <a:solidFill>
                  <a:schemeClr val="tx1"/>
                </a:solidFill>
              </a:rPr>
              <a:t>result</a:t>
            </a:r>
            <a:r>
              <a:rPr lang="it-IT" sz="3200" dirty="0" smtClean="0">
                <a:solidFill>
                  <a:schemeClr val="tx1"/>
                </a:solidFill>
              </a:rPr>
              <a:t> of the company </a:t>
            </a:r>
            <a:r>
              <a:rPr lang="it-IT" sz="3200" dirty="0" err="1" smtClean="0">
                <a:solidFill>
                  <a:schemeClr val="tx1"/>
                </a:solidFill>
              </a:rPr>
              <a:t>related</a:t>
            </a:r>
            <a:r>
              <a:rPr lang="it-IT" sz="3200" dirty="0" smtClean="0">
                <a:solidFill>
                  <a:schemeClr val="tx1"/>
                </a:solidFill>
              </a:rPr>
              <a:t> to the </a:t>
            </a:r>
            <a:r>
              <a:rPr lang="it-IT" sz="3200" b="1" dirty="0" err="1" smtClean="0">
                <a:solidFill>
                  <a:schemeClr val="tx1"/>
                </a:solidFill>
              </a:rPr>
              <a:t>typical</a:t>
            </a:r>
            <a:r>
              <a:rPr lang="it-IT" sz="3200" b="1" dirty="0" smtClean="0">
                <a:solidFill>
                  <a:schemeClr val="tx1"/>
                </a:solidFill>
              </a:rPr>
              <a:t> </a:t>
            </a:r>
            <a:r>
              <a:rPr lang="it-IT" sz="3200" b="1" dirty="0" err="1" smtClean="0">
                <a:solidFill>
                  <a:schemeClr val="tx1"/>
                </a:solidFill>
              </a:rPr>
              <a:t>company’s</a:t>
            </a:r>
            <a:r>
              <a:rPr lang="it-IT" sz="3200" b="1" dirty="0" smtClean="0">
                <a:solidFill>
                  <a:schemeClr val="tx1"/>
                </a:solidFill>
              </a:rPr>
              <a:t> </a:t>
            </a:r>
            <a:r>
              <a:rPr lang="it-IT" sz="3200" b="1" dirty="0" err="1" smtClean="0">
                <a:solidFill>
                  <a:schemeClr val="tx1"/>
                </a:solidFill>
              </a:rPr>
              <a:t>activity</a:t>
            </a:r>
            <a:endParaRPr lang="it-IT" sz="3200" b="1" dirty="0">
              <a:solidFill>
                <a:schemeClr val="tx1"/>
              </a:solidFill>
            </a:endParaRPr>
          </a:p>
        </p:txBody>
      </p:sp>
      <p:cxnSp>
        <p:nvCxnSpPr>
          <p:cNvPr id="11" name="Connettore 2 10"/>
          <p:cNvCxnSpPr>
            <a:stCxn id="9" idx="3"/>
          </p:cNvCxnSpPr>
          <p:nvPr/>
        </p:nvCxnSpPr>
        <p:spPr>
          <a:xfrm>
            <a:off x="5852993" y="3043452"/>
            <a:ext cx="1735162" cy="68466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236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21</a:t>
            </a:fld>
            <a:endParaRPr lang="it-IT"/>
          </a:p>
        </p:txBody>
      </p:sp>
      <p:sp>
        <p:nvSpPr>
          <p:cNvPr id="22" name="Segnaposto contenuto 2"/>
          <p:cNvSpPr>
            <a:spLocks noGrp="1"/>
          </p:cNvSpPr>
          <p:nvPr>
            <p:ph idx="1"/>
          </p:nvPr>
        </p:nvSpPr>
        <p:spPr>
          <a:xfrm>
            <a:off x="685231" y="1911433"/>
            <a:ext cx="10699845" cy="305635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item refers to the economic value (+/-) related to revenues or losses with respect to joint ventures or controlled companies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Revenues</a:t>
            </a:r>
            <a:r>
              <a:rPr lang="it-IT" b="1" dirty="0" smtClean="0">
                <a:solidFill>
                  <a:srgbClr val="FF0000"/>
                </a:solidFill>
              </a:rPr>
              <a:t> from joint </a:t>
            </a:r>
            <a:r>
              <a:rPr lang="it-IT" b="1" dirty="0" err="1" smtClean="0">
                <a:solidFill>
                  <a:srgbClr val="FF0000"/>
                </a:solidFill>
              </a:rPr>
              <a:t>ventures</a:t>
            </a:r>
            <a:r>
              <a:rPr lang="it-IT" b="1" dirty="0" smtClean="0">
                <a:solidFill>
                  <a:srgbClr val="FF0000"/>
                </a:solidFill>
              </a:rPr>
              <a:t> and </a:t>
            </a:r>
            <a:r>
              <a:rPr lang="it-IT" b="1" dirty="0" err="1" smtClean="0">
                <a:solidFill>
                  <a:srgbClr val="FF0000"/>
                </a:solidFill>
              </a:rPr>
              <a:t>controlled</a:t>
            </a:r>
            <a:r>
              <a:rPr lang="it-IT" b="1" dirty="0" smtClean="0">
                <a:solidFill>
                  <a:srgbClr val="FF0000"/>
                </a:solidFill>
              </a:rPr>
              <a:t> companies</a:t>
            </a: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78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22</a:t>
            </a:fld>
            <a:endParaRPr lang="it-IT"/>
          </a:p>
        </p:txBody>
      </p:sp>
      <p:sp>
        <p:nvSpPr>
          <p:cNvPr id="22" name="Segnaposto contenuto 2"/>
          <p:cNvSpPr>
            <a:spLocks noGrp="1"/>
          </p:cNvSpPr>
          <p:nvPr>
            <p:ph idx="1"/>
          </p:nvPr>
        </p:nvSpPr>
        <p:spPr>
          <a:xfrm>
            <a:off x="685231" y="1911433"/>
            <a:ext cx="10699845" cy="305635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item includes: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 smtClean="0"/>
              <a:t>Financial income related to cash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 smtClean="0"/>
              <a:t>Financial income related to financial credits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 smtClean="0"/>
              <a:t>Dividends of the company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 smtClean="0"/>
              <a:t>Profit related to financial activities</a:t>
            </a:r>
            <a:endParaRPr lang="en-US" sz="2800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Financial </a:t>
            </a:r>
            <a:r>
              <a:rPr lang="it-IT" b="1" dirty="0" err="1" smtClean="0">
                <a:solidFill>
                  <a:srgbClr val="FF0000"/>
                </a:solidFill>
              </a:rPr>
              <a:t>income</a:t>
            </a: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379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23</a:t>
            </a:fld>
            <a:endParaRPr lang="it-IT"/>
          </a:p>
        </p:txBody>
      </p:sp>
      <p:sp>
        <p:nvSpPr>
          <p:cNvPr id="22" name="Segnaposto contenuto 2"/>
          <p:cNvSpPr>
            <a:spLocks noGrp="1"/>
          </p:cNvSpPr>
          <p:nvPr>
            <p:ph idx="1"/>
          </p:nvPr>
        </p:nvSpPr>
        <p:spPr>
          <a:xfrm>
            <a:off x="685231" y="1911433"/>
            <a:ext cx="10699845" cy="305635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item includes: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Borrowing costs related to every financing activity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Losses related to financial activities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Negative variation of value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Borrowing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costs</a:t>
            </a: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277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24</a:t>
            </a:fld>
            <a:endParaRPr lang="it-IT"/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850331" y="-40903"/>
          <a:ext cx="4832824" cy="67623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32824"/>
              </a:tblGrid>
              <a:tr h="422538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err="1" smtClean="0"/>
                        <a:t>Income</a:t>
                      </a:r>
                      <a:r>
                        <a:rPr lang="it-IT" sz="2000" b="1" dirty="0" smtClean="0"/>
                        <a:t> Statement BY NATURE</a:t>
                      </a:r>
                      <a:endParaRPr lang="it-IT" sz="2000" b="1" dirty="0"/>
                    </a:p>
                  </a:txBody>
                  <a:tcPr/>
                </a:tc>
              </a:tr>
              <a:tr h="2022871">
                <a:tc>
                  <a:txBody>
                    <a:bodyPr/>
                    <a:lstStyle/>
                    <a:p>
                      <a:r>
                        <a:rPr lang="it-IT" sz="2000" dirty="0" err="1" smtClean="0"/>
                        <a:t>Revenues</a:t>
                      </a:r>
                      <a:endParaRPr lang="it-IT" sz="2000" dirty="0" smtClean="0"/>
                    </a:p>
                    <a:p>
                      <a:r>
                        <a:rPr lang="it-IT" sz="2000" dirty="0" smtClean="0"/>
                        <a:t>+ </a:t>
                      </a:r>
                      <a:r>
                        <a:rPr lang="it-IT" sz="2000" dirty="0" err="1" smtClean="0"/>
                        <a:t>Other</a:t>
                      </a:r>
                      <a:r>
                        <a:rPr lang="it-IT" sz="2000" dirty="0" smtClean="0"/>
                        <a:t> </a:t>
                      </a:r>
                      <a:r>
                        <a:rPr lang="it-IT" sz="2000" dirty="0" err="1" smtClean="0"/>
                        <a:t>Revenues</a:t>
                      </a:r>
                      <a:endParaRPr lang="it-IT" sz="2000" dirty="0" smtClean="0"/>
                    </a:p>
                    <a:p>
                      <a:r>
                        <a:rPr lang="it-IT" sz="2000" dirty="0" smtClean="0"/>
                        <a:t>+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Changes</a:t>
                      </a:r>
                      <a:r>
                        <a:rPr lang="it-IT" sz="2000" baseline="0" dirty="0" smtClean="0"/>
                        <a:t> in </a:t>
                      </a:r>
                      <a:r>
                        <a:rPr lang="it-IT" sz="2000" baseline="0" dirty="0" err="1" smtClean="0"/>
                        <a:t>inventories</a:t>
                      </a:r>
                      <a:r>
                        <a:rPr lang="it-IT" sz="2000" baseline="0" dirty="0" smtClean="0"/>
                        <a:t> and WIP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aseline="0" dirty="0" smtClean="0"/>
                        <a:t>-Use/</a:t>
                      </a:r>
                      <a:r>
                        <a:rPr lang="it-IT" sz="2000" baseline="0" dirty="0" err="1" smtClean="0"/>
                        <a:t>Consumption</a:t>
                      </a:r>
                      <a:r>
                        <a:rPr lang="it-IT" sz="2000" baseline="0" dirty="0" smtClean="0"/>
                        <a:t> of </a:t>
                      </a:r>
                      <a:r>
                        <a:rPr lang="it-IT" sz="2000" baseline="0" dirty="0" err="1" smtClean="0"/>
                        <a:t>raw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materials</a:t>
                      </a:r>
                      <a:r>
                        <a:rPr lang="it-IT" sz="2000" baseline="0" dirty="0" smtClean="0"/>
                        <a:t>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dirty="0" smtClean="0"/>
                        <a:t>-</a:t>
                      </a:r>
                      <a:r>
                        <a:rPr lang="it-IT" sz="2000" dirty="0" err="1" smtClean="0"/>
                        <a:t>cost</a:t>
                      </a:r>
                      <a:r>
                        <a:rPr lang="it-IT" sz="2000" dirty="0" smtClean="0"/>
                        <a:t> of </a:t>
                      </a:r>
                      <a:r>
                        <a:rPr lang="it-IT" sz="2000" dirty="0" err="1" smtClean="0"/>
                        <a:t>personnel</a:t>
                      </a:r>
                      <a:endParaRPr lang="it-IT" sz="200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dirty="0" smtClean="0"/>
                        <a:t>+/- </a:t>
                      </a:r>
                      <a:r>
                        <a:rPr lang="it-IT" sz="2000" dirty="0" err="1" smtClean="0"/>
                        <a:t>depriaction</a:t>
                      </a:r>
                      <a:r>
                        <a:rPr lang="it-IT" sz="2000" dirty="0" smtClean="0"/>
                        <a:t> and </a:t>
                      </a:r>
                      <a:r>
                        <a:rPr lang="it-IT" sz="2000" dirty="0" err="1" smtClean="0"/>
                        <a:t>variation</a:t>
                      </a:r>
                      <a:r>
                        <a:rPr lang="it-IT" sz="2000" dirty="0" smtClean="0"/>
                        <a:t> of </a:t>
                      </a:r>
                      <a:r>
                        <a:rPr lang="it-IT" sz="2000" dirty="0" err="1" smtClean="0"/>
                        <a:t>value</a:t>
                      </a:r>
                      <a:r>
                        <a:rPr lang="it-IT" sz="2000" dirty="0" smtClean="0"/>
                        <a:t> of</a:t>
                      </a:r>
                      <a:r>
                        <a:rPr lang="it-IT" sz="2000" baseline="0" dirty="0" smtClean="0"/>
                        <a:t> non </a:t>
                      </a:r>
                      <a:r>
                        <a:rPr lang="it-IT" sz="2000" baseline="0" dirty="0" err="1" smtClean="0"/>
                        <a:t>current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activities</a:t>
                      </a:r>
                      <a:endParaRPr lang="it-IT" sz="2000" baseline="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aseline="0" dirty="0" smtClean="0"/>
                        <a:t>- </a:t>
                      </a:r>
                      <a:r>
                        <a:rPr lang="it-IT" sz="2000" baseline="0" dirty="0" err="1" smtClean="0"/>
                        <a:t>Other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operating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costs</a:t>
                      </a:r>
                      <a:endParaRPr lang="it-IT" sz="2000" baseline="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="1" baseline="0" dirty="0" smtClean="0"/>
                        <a:t>OPERATING INCOME</a:t>
                      </a:r>
                      <a:endParaRPr lang="it-IT" sz="2000" b="1" dirty="0"/>
                    </a:p>
                  </a:txBody>
                  <a:tcPr/>
                </a:tc>
              </a:tr>
              <a:tr h="1290896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+/- </a:t>
                      </a:r>
                      <a:r>
                        <a:rPr lang="it-IT" sz="2000" dirty="0" err="1" smtClean="0"/>
                        <a:t>Revenues</a:t>
                      </a:r>
                      <a:r>
                        <a:rPr lang="it-IT" sz="2000" baseline="0" dirty="0" smtClean="0"/>
                        <a:t> from joint venture and </a:t>
                      </a:r>
                      <a:r>
                        <a:rPr lang="it-IT" sz="2000" baseline="0" dirty="0" err="1" smtClean="0"/>
                        <a:t>controlled</a:t>
                      </a:r>
                      <a:r>
                        <a:rPr lang="it-IT" sz="2000" baseline="0" dirty="0" smtClean="0"/>
                        <a:t> companies</a:t>
                      </a:r>
                    </a:p>
                    <a:p>
                      <a:r>
                        <a:rPr lang="it-IT" sz="2000" baseline="0" dirty="0" smtClean="0"/>
                        <a:t>+ Financial </a:t>
                      </a:r>
                      <a:r>
                        <a:rPr lang="it-IT" sz="2000" baseline="0" dirty="0" err="1" smtClean="0"/>
                        <a:t>income</a:t>
                      </a:r>
                      <a:r>
                        <a:rPr lang="it-IT" sz="2000" baseline="0" dirty="0" smtClean="0"/>
                        <a:t> from </a:t>
                      </a:r>
                      <a:r>
                        <a:rPr lang="it-IT" sz="2000" baseline="0" dirty="0" err="1" smtClean="0"/>
                        <a:t>investment</a:t>
                      </a:r>
                      <a:endParaRPr lang="it-IT" sz="2000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2000" baseline="0" dirty="0" err="1" smtClean="0"/>
                        <a:t>Borrowing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costs</a:t>
                      </a:r>
                      <a:endParaRPr lang="it-IT" sz="2000" baseline="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="1" baseline="0" dirty="0" smtClean="0"/>
                        <a:t>GROSS PROFIT</a:t>
                      </a:r>
                      <a:endParaRPr lang="it-IT" sz="2000" b="1" dirty="0"/>
                    </a:p>
                  </a:txBody>
                  <a:tcPr/>
                </a:tc>
              </a:tr>
              <a:tr h="669018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it-IT" sz="2000" dirty="0" err="1" smtClean="0"/>
                        <a:t>Taxes</a:t>
                      </a:r>
                      <a:endParaRPr lang="it-IT" sz="200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="1" dirty="0" smtClean="0"/>
                        <a:t>NET</a:t>
                      </a:r>
                      <a:r>
                        <a:rPr lang="it-IT" sz="2000" b="1" baseline="0" dirty="0" smtClean="0"/>
                        <a:t> PROFIT</a:t>
                      </a:r>
                      <a:endParaRPr lang="it-IT" sz="2000" b="1" dirty="0"/>
                    </a:p>
                  </a:txBody>
                  <a:tcPr/>
                </a:tc>
              </a:tr>
              <a:tr h="387326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+/- Net profit from </a:t>
                      </a:r>
                      <a:r>
                        <a:rPr lang="it-IT" sz="2000" dirty="0" err="1" smtClean="0"/>
                        <a:t>discontinuing</a:t>
                      </a:r>
                      <a:r>
                        <a:rPr lang="it-IT" sz="2000" dirty="0" smtClean="0"/>
                        <a:t> </a:t>
                      </a:r>
                      <a:r>
                        <a:rPr lang="it-IT" sz="2000" dirty="0" err="1" smtClean="0"/>
                        <a:t>operation</a:t>
                      </a:r>
                      <a:endParaRPr lang="it-IT" sz="2000" dirty="0"/>
                    </a:p>
                  </a:txBody>
                  <a:tcPr/>
                </a:tc>
              </a:tr>
              <a:tr h="387326">
                <a:tc>
                  <a:txBody>
                    <a:bodyPr/>
                    <a:lstStyle/>
                    <a:p>
                      <a:r>
                        <a:rPr lang="it-IT" sz="2000" b="1" dirty="0" smtClean="0"/>
                        <a:t>ANNUAL NET PROFIT</a:t>
                      </a:r>
                      <a:endParaRPr lang="it-IT" sz="2000" b="1" dirty="0"/>
                    </a:p>
                  </a:txBody>
                  <a:tcPr/>
                </a:tc>
              </a:tr>
              <a:tr h="387326">
                <a:tc>
                  <a:txBody>
                    <a:bodyPr/>
                    <a:lstStyle/>
                    <a:p>
                      <a:r>
                        <a:rPr lang="it-IT" sz="2000" b="1" dirty="0" smtClean="0"/>
                        <a:t>PROFIT BY SHARES</a:t>
                      </a:r>
                      <a:endParaRPr lang="it-IT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ttangolo 8"/>
          <p:cNvSpPr/>
          <p:nvPr/>
        </p:nvSpPr>
        <p:spPr>
          <a:xfrm>
            <a:off x="850331" y="4423534"/>
            <a:ext cx="5172501" cy="40943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6352270" y="1501254"/>
            <a:ext cx="5172501" cy="255440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err="1" smtClean="0">
                <a:solidFill>
                  <a:schemeClr val="tx1"/>
                </a:solidFill>
              </a:rPr>
              <a:t>Economic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err="1" smtClean="0">
                <a:solidFill>
                  <a:schemeClr val="tx1"/>
                </a:solidFill>
              </a:rPr>
              <a:t>result</a:t>
            </a:r>
            <a:r>
              <a:rPr lang="it-IT" sz="2800" dirty="0" smtClean="0">
                <a:solidFill>
                  <a:schemeClr val="tx1"/>
                </a:solidFill>
              </a:rPr>
              <a:t> of the company </a:t>
            </a:r>
            <a:r>
              <a:rPr lang="it-IT" sz="2800" dirty="0" err="1" smtClean="0">
                <a:solidFill>
                  <a:schemeClr val="tx1"/>
                </a:solidFill>
              </a:rPr>
              <a:t>related</a:t>
            </a:r>
            <a:r>
              <a:rPr lang="it-IT" sz="2800" dirty="0" smtClean="0">
                <a:solidFill>
                  <a:schemeClr val="tx1"/>
                </a:solidFill>
              </a:rPr>
              <a:t> to the </a:t>
            </a:r>
            <a:r>
              <a:rPr lang="it-IT" sz="2800" b="1" dirty="0" err="1" smtClean="0">
                <a:solidFill>
                  <a:schemeClr val="tx1"/>
                </a:solidFill>
              </a:rPr>
              <a:t>typical</a:t>
            </a:r>
            <a:r>
              <a:rPr lang="it-IT" sz="2800" b="1" dirty="0" smtClean="0">
                <a:solidFill>
                  <a:schemeClr val="tx1"/>
                </a:solidFill>
              </a:rPr>
              <a:t> </a:t>
            </a:r>
            <a:r>
              <a:rPr lang="it-IT" sz="2800" b="1" dirty="0" err="1" smtClean="0">
                <a:solidFill>
                  <a:schemeClr val="tx1"/>
                </a:solidFill>
              </a:rPr>
              <a:t>company’s</a:t>
            </a:r>
            <a:r>
              <a:rPr lang="it-IT" sz="2800" b="1" dirty="0" smtClean="0">
                <a:solidFill>
                  <a:schemeClr val="tx1"/>
                </a:solidFill>
              </a:rPr>
              <a:t> </a:t>
            </a:r>
            <a:r>
              <a:rPr lang="it-IT" sz="2800" b="1" dirty="0" err="1" smtClean="0">
                <a:solidFill>
                  <a:schemeClr val="tx1"/>
                </a:solidFill>
              </a:rPr>
              <a:t>activity</a:t>
            </a:r>
            <a:r>
              <a:rPr lang="it-IT" sz="2800" b="1" dirty="0" smtClean="0">
                <a:solidFill>
                  <a:schemeClr val="tx1"/>
                </a:solidFill>
              </a:rPr>
              <a:t> </a:t>
            </a:r>
            <a:r>
              <a:rPr lang="it-IT" sz="2800" dirty="0" err="1" smtClean="0">
                <a:solidFill>
                  <a:schemeClr val="tx1"/>
                </a:solidFill>
              </a:rPr>
              <a:t>that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err="1" smtClean="0">
                <a:solidFill>
                  <a:schemeClr val="tx1"/>
                </a:solidFill>
              </a:rPr>
              <a:t>also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err="1" smtClean="0">
                <a:solidFill>
                  <a:schemeClr val="tx1"/>
                </a:solidFill>
              </a:rPr>
              <a:t>comprehends</a:t>
            </a:r>
            <a:r>
              <a:rPr lang="it-IT" sz="2800" dirty="0" smtClean="0">
                <a:solidFill>
                  <a:schemeClr val="tx1"/>
                </a:solidFill>
              </a:rPr>
              <a:t> the </a:t>
            </a:r>
            <a:r>
              <a:rPr lang="it-IT" sz="2800" dirty="0" err="1" smtClean="0">
                <a:solidFill>
                  <a:schemeClr val="tx1"/>
                </a:solidFill>
              </a:rPr>
              <a:t>company’s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b="1" dirty="0" err="1" smtClean="0">
                <a:solidFill>
                  <a:schemeClr val="tx1"/>
                </a:solidFill>
              </a:rPr>
              <a:t>financial</a:t>
            </a:r>
            <a:r>
              <a:rPr lang="it-IT" sz="2800" b="1" dirty="0" smtClean="0">
                <a:solidFill>
                  <a:schemeClr val="tx1"/>
                </a:solidFill>
              </a:rPr>
              <a:t> </a:t>
            </a:r>
            <a:r>
              <a:rPr lang="it-IT" sz="2800" b="1" dirty="0" err="1" smtClean="0">
                <a:solidFill>
                  <a:schemeClr val="tx1"/>
                </a:solidFill>
              </a:rPr>
              <a:t>activity</a:t>
            </a:r>
            <a:endParaRPr lang="it-IT" sz="2800" b="1" dirty="0">
              <a:solidFill>
                <a:schemeClr val="tx1"/>
              </a:solidFill>
            </a:endParaRPr>
          </a:p>
        </p:txBody>
      </p:sp>
      <p:cxnSp>
        <p:nvCxnSpPr>
          <p:cNvPr id="11" name="Connettore 2 10"/>
          <p:cNvCxnSpPr>
            <a:stCxn id="9" idx="3"/>
          </p:cNvCxnSpPr>
          <p:nvPr/>
        </p:nvCxnSpPr>
        <p:spPr>
          <a:xfrm flipV="1">
            <a:off x="6022832" y="4055656"/>
            <a:ext cx="2206768" cy="57259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9910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25</a:t>
            </a:fld>
            <a:endParaRPr lang="it-IT"/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850331" y="-40903"/>
          <a:ext cx="4832824" cy="67623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32824"/>
              </a:tblGrid>
              <a:tr h="422538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err="1" smtClean="0"/>
                        <a:t>Income</a:t>
                      </a:r>
                      <a:r>
                        <a:rPr lang="it-IT" sz="2000" b="1" dirty="0" smtClean="0"/>
                        <a:t> Statement BY NATURE</a:t>
                      </a:r>
                      <a:endParaRPr lang="it-IT" sz="2000" b="1" dirty="0"/>
                    </a:p>
                  </a:txBody>
                  <a:tcPr/>
                </a:tc>
              </a:tr>
              <a:tr h="2022871">
                <a:tc>
                  <a:txBody>
                    <a:bodyPr/>
                    <a:lstStyle/>
                    <a:p>
                      <a:r>
                        <a:rPr lang="it-IT" sz="2000" dirty="0" err="1" smtClean="0"/>
                        <a:t>Revenues</a:t>
                      </a:r>
                      <a:endParaRPr lang="it-IT" sz="2000" dirty="0" smtClean="0"/>
                    </a:p>
                    <a:p>
                      <a:r>
                        <a:rPr lang="it-IT" sz="2000" dirty="0" smtClean="0"/>
                        <a:t>+ </a:t>
                      </a:r>
                      <a:r>
                        <a:rPr lang="it-IT" sz="2000" dirty="0" err="1" smtClean="0"/>
                        <a:t>Other</a:t>
                      </a:r>
                      <a:r>
                        <a:rPr lang="it-IT" sz="2000" dirty="0" smtClean="0"/>
                        <a:t> </a:t>
                      </a:r>
                      <a:r>
                        <a:rPr lang="it-IT" sz="2000" dirty="0" err="1" smtClean="0"/>
                        <a:t>Revenues</a:t>
                      </a:r>
                      <a:endParaRPr lang="it-IT" sz="2000" dirty="0" smtClean="0"/>
                    </a:p>
                    <a:p>
                      <a:r>
                        <a:rPr lang="it-IT" sz="2000" dirty="0" smtClean="0"/>
                        <a:t>+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Changes</a:t>
                      </a:r>
                      <a:r>
                        <a:rPr lang="it-IT" sz="2000" baseline="0" dirty="0" smtClean="0"/>
                        <a:t> in </a:t>
                      </a:r>
                      <a:r>
                        <a:rPr lang="it-IT" sz="2000" baseline="0" dirty="0" err="1" smtClean="0"/>
                        <a:t>inventories</a:t>
                      </a:r>
                      <a:r>
                        <a:rPr lang="it-IT" sz="2000" baseline="0" dirty="0" smtClean="0"/>
                        <a:t> and WIP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aseline="0" dirty="0" smtClean="0"/>
                        <a:t>-Use/</a:t>
                      </a:r>
                      <a:r>
                        <a:rPr lang="it-IT" sz="2000" baseline="0" dirty="0" err="1" smtClean="0"/>
                        <a:t>Consumption</a:t>
                      </a:r>
                      <a:r>
                        <a:rPr lang="it-IT" sz="2000" baseline="0" dirty="0" smtClean="0"/>
                        <a:t> of </a:t>
                      </a:r>
                      <a:r>
                        <a:rPr lang="it-IT" sz="2000" baseline="0" dirty="0" err="1" smtClean="0"/>
                        <a:t>raw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materials</a:t>
                      </a:r>
                      <a:r>
                        <a:rPr lang="it-IT" sz="2000" baseline="0" dirty="0" smtClean="0"/>
                        <a:t>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dirty="0" smtClean="0"/>
                        <a:t>-</a:t>
                      </a:r>
                      <a:r>
                        <a:rPr lang="it-IT" sz="2000" dirty="0" err="1" smtClean="0"/>
                        <a:t>cost</a:t>
                      </a:r>
                      <a:r>
                        <a:rPr lang="it-IT" sz="2000" dirty="0" smtClean="0"/>
                        <a:t> of </a:t>
                      </a:r>
                      <a:r>
                        <a:rPr lang="it-IT" sz="2000" dirty="0" err="1" smtClean="0"/>
                        <a:t>personnel</a:t>
                      </a:r>
                      <a:endParaRPr lang="it-IT" sz="200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dirty="0" smtClean="0"/>
                        <a:t>+/- </a:t>
                      </a:r>
                      <a:r>
                        <a:rPr lang="it-IT" sz="2000" dirty="0" err="1" smtClean="0"/>
                        <a:t>depriaction</a:t>
                      </a:r>
                      <a:r>
                        <a:rPr lang="it-IT" sz="2000" dirty="0" smtClean="0"/>
                        <a:t> and </a:t>
                      </a:r>
                      <a:r>
                        <a:rPr lang="it-IT" sz="2000" dirty="0" err="1" smtClean="0"/>
                        <a:t>variation</a:t>
                      </a:r>
                      <a:r>
                        <a:rPr lang="it-IT" sz="2000" dirty="0" smtClean="0"/>
                        <a:t> of </a:t>
                      </a:r>
                      <a:r>
                        <a:rPr lang="it-IT" sz="2000" dirty="0" err="1" smtClean="0"/>
                        <a:t>value</a:t>
                      </a:r>
                      <a:r>
                        <a:rPr lang="it-IT" sz="2000" dirty="0" smtClean="0"/>
                        <a:t> of</a:t>
                      </a:r>
                      <a:r>
                        <a:rPr lang="it-IT" sz="2000" baseline="0" dirty="0" smtClean="0"/>
                        <a:t> non </a:t>
                      </a:r>
                      <a:r>
                        <a:rPr lang="it-IT" sz="2000" baseline="0" dirty="0" err="1" smtClean="0"/>
                        <a:t>current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activities</a:t>
                      </a:r>
                      <a:endParaRPr lang="it-IT" sz="2000" baseline="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aseline="0" dirty="0" smtClean="0"/>
                        <a:t>- </a:t>
                      </a:r>
                      <a:r>
                        <a:rPr lang="it-IT" sz="2000" baseline="0" dirty="0" err="1" smtClean="0"/>
                        <a:t>Other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operating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costs</a:t>
                      </a:r>
                      <a:endParaRPr lang="it-IT" sz="2000" baseline="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="1" baseline="0" dirty="0" smtClean="0"/>
                        <a:t>OPERATING INCOME</a:t>
                      </a:r>
                      <a:endParaRPr lang="it-IT" sz="2000" b="1" dirty="0"/>
                    </a:p>
                  </a:txBody>
                  <a:tcPr/>
                </a:tc>
              </a:tr>
              <a:tr h="1290896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+/- </a:t>
                      </a:r>
                      <a:r>
                        <a:rPr lang="it-IT" sz="2000" dirty="0" err="1" smtClean="0"/>
                        <a:t>Revenues</a:t>
                      </a:r>
                      <a:r>
                        <a:rPr lang="it-IT" sz="2000" baseline="0" dirty="0" smtClean="0"/>
                        <a:t> from joint venture and </a:t>
                      </a:r>
                      <a:r>
                        <a:rPr lang="it-IT" sz="2000" baseline="0" dirty="0" err="1" smtClean="0"/>
                        <a:t>controlled</a:t>
                      </a:r>
                      <a:r>
                        <a:rPr lang="it-IT" sz="2000" baseline="0" dirty="0" smtClean="0"/>
                        <a:t> companies</a:t>
                      </a:r>
                    </a:p>
                    <a:p>
                      <a:r>
                        <a:rPr lang="it-IT" sz="2000" baseline="0" dirty="0" smtClean="0"/>
                        <a:t>+ Financial </a:t>
                      </a:r>
                      <a:r>
                        <a:rPr lang="it-IT" sz="2000" baseline="0" dirty="0" err="1" smtClean="0"/>
                        <a:t>income</a:t>
                      </a:r>
                      <a:r>
                        <a:rPr lang="it-IT" sz="2000" baseline="0" dirty="0" smtClean="0"/>
                        <a:t> from </a:t>
                      </a:r>
                      <a:r>
                        <a:rPr lang="it-IT" sz="2000" baseline="0" dirty="0" err="1" smtClean="0"/>
                        <a:t>investment</a:t>
                      </a:r>
                      <a:endParaRPr lang="it-IT" sz="2000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2000" baseline="0" dirty="0" err="1" smtClean="0"/>
                        <a:t>Borrowing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costs</a:t>
                      </a:r>
                      <a:endParaRPr lang="it-IT" sz="2000" baseline="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="1" baseline="0" dirty="0" smtClean="0"/>
                        <a:t>GROSS PROFIT</a:t>
                      </a:r>
                      <a:endParaRPr lang="it-IT" sz="2000" b="1" dirty="0"/>
                    </a:p>
                  </a:txBody>
                  <a:tcPr/>
                </a:tc>
              </a:tr>
              <a:tr h="669018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it-IT" sz="2000" dirty="0" err="1" smtClean="0"/>
                        <a:t>Taxes</a:t>
                      </a:r>
                      <a:endParaRPr lang="it-IT" sz="200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="1" dirty="0" smtClean="0"/>
                        <a:t>NET</a:t>
                      </a:r>
                      <a:r>
                        <a:rPr lang="it-IT" sz="2000" b="1" baseline="0" dirty="0" smtClean="0"/>
                        <a:t> PROFIT</a:t>
                      </a:r>
                      <a:endParaRPr lang="it-IT" sz="2000" b="1" dirty="0"/>
                    </a:p>
                  </a:txBody>
                  <a:tcPr/>
                </a:tc>
              </a:tr>
              <a:tr h="387326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+/- Net profit from </a:t>
                      </a:r>
                      <a:r>
                        <a:rPr lang="it-IT" sz="2000" dirty="0" err="1" smtClean="0"/>
                        <a:t>discontinuing</a:t>
                      </a:r>
                      <a:r>
                        <a:rPr lang="it-IT" sz="2000" dirty="0" smtClean="0"/>
                        <a:t> </a:t>
                      </a:r>
                      <a:r>
                        <a:rPr lang="it-IT" sz="2000" dirty="0" err="1" smtClean="0"/>
                        <a:t>operation</a:t>
                      </a:r>
                      <a:endParaRPr lang="it-IT" sz="2000" dirty="0"/>
                    </a:p>
                  </a:txBody>
                  <a:tcPr/>
                </a:tc>
              </a:tr>
              <a:tr h="387326">
                <a:tc>
                  <a:txBody>
                    <a:bodyPr/>
                    <a:lstStyle/>
                    <a:p>
                      <a:r>
                        <a:rPr lang="it-IT" sz="2000" b="1" dirty="0" smtClean="0"/>
                        <a:t>ANNUAL NET PROFIT</a:t>
                      </a:r>
                      <a:endParaRPr lang="it-IT" sz="2000" b="1" dirty="0"/>
                    </a:p>
                  </a:txBody>
                  <a:tcPr/>
                </a:tc>
              </a:tr>
              <a:tr h="387326">
                <a:tc>
                  <a:txBody>
                    <a:bodyPr/>
                    <a:lstStyle/>
                    <a:p>
                      <a:r>
                        <a:rPr lang="it-IT" sz="2000" b="1" dirty="0" smtClean="0"/>
                        <a:t>PROFIT BY SHARES</a:t>
                      </a:r>
                      <a:endParaRPr lang="it-IT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ttangolo 8"/>
          <p:cNvSpPr/>
          <p:nvPr/>
        </p:nvSpPr>
        <p:spPr>
          <a:xfrm>
            <a:off x="850331" y="5105922"/>
            <a:ext cx="5172501" cy="40943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6352270" y="1501254"/>
            <a:ext cx="5172501" cy="255440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err="1" smtClean="0">
                <a:solidFill>
                  <a:schemeClr val="tx1"/>
                </a:solidFill>
              </a:rPr>
              <a:t>Economic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err="1" smtClean="0">
                <a:solidFill>
                  <a:schemeClr val="tx1"/>
                </a:solidFill>
              </a:rPr>
              <a:t>result</a:t>
            </a:r>
            <a:r>
              <a:rPr lang="it-IT" sz="2800" dirty="0" smtClean="0">
                <a:solidFill>
                  <a:schemeClr val="tx1"/>
                </a:solidFill>
              </a:rPr>
              <a:t> of the company </a:t>
            </a:r>
            <a:r>
              <a:rPr lang="it-IT" sz="2800" dirty="0" err="1" smtClean="0">
                <a:solidFill>
                  <a:schemeClr val="tx1"/>
                </a:solidFill>
              </a:rPr>
              <a:t>related</a:t>
            </a:r>
            <a:r>
              <a:rPr lang="it-IT" sz="2800" dirty="0" smtClean="0">
                <a:solidFill>
                  <a:schemeClr val="tx1"/>
                </a:solidFill>
              </a:rPr>
              <a:t> to the </a:t>
            </a:r>
            <a:r>
              <a:rPr lang="it-IT" sz="2800" b="1" dirty="0" err="1" smtClean="0">
                <a:solidFill>
                  <a:schemeClr val="tx1"/>
                </a:solidFill>
              </a:rPr>
              <a:t>typical</a:t>
            </a:r>
            <a:r>
              <a:rPr lang="it-IT" sz="2800" b="1" dirty="0" smtClean="0">
                <a:solidFill>
                  <a:schemeClr val="tx1"/>
                </a:solidFill>
              </a:rPr>
              <a:t> </a:t>
            </a:r>
            <a:r>
              <a:rPr lang="it-IT" sz="2800" b="1" dirty="0" err="1" smtClean="0">
                <a:solidFill>
                  <a:schemeClr val="tx1"/>
                </a:solidFill>
              </a:rPr>
              <a:t>company’s</a:t>
            </a:r>
            <a:r>
              <a:rPr lang="it-IT" sz="2800" b="1" dirty="0" smtClean="0">
                <a:solidFill>
                  <a:schemeClr val="tx1"/>
                </a:solidFill>
              </a:rPr>
              <a:t> </a:t>
            </a:r>
            <a:r>
              <a:rPr lang="it-IT" sz="2800" b="1" dirty="0" err="1" smtClean="0">
                <a:solidFill>
                  <a:schemeClr val="tx1"/>
                </a:solidFill>
              </a:rPr>
              <a:t>activity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err="1" smtClean="0">
                <a:solidFill>
                  <a:schemeClr val="tx1"/>
                </a:solidFill>
              </a:rPr>
              <a:t>that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err="1" smtClean="0">
                <a:solidFill>
                  <a:schemeClr val="tx1"/>
                </a:solidFill>
              </a:rPr>
              <a:t>also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err="1" smtClean="0">
                <a:solidFill>
                  <a:schemeClr val="tx1"/>
                </a:solidFill>
              </a:rPr>
              <a:t>comprehends</a:t>
            </a:r>
            <a:r>
              <a:rPr lang="it-IT" sz="2800" dirty="0" smtClean="0">
                <a:solidFill>
                  <a:schemeClr val="tx1"/>
                </a:solidFill>
              </a:rPr>
              <a:t> the </a:t>
            </a:r>
            <a:r>
              <a:rPr lang="it-IT" sz="2800" dirty="0" err="1" smtClean="0">
                <a:solidFill>
                  <a:schemeClr val="tx1"/>
                </a:solidFill>
              </a:rPr>
              <a:t>company’s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b="1" dirty="0" err="1" smtClean="0">
                <a:solidFill>
                  <a:schemeClr val="tx1"/>
                </a:solidFill>
              </a:rPr>
              <a:t>financial</a:t>
            </a:r>
            <a:r>
              <a:rPr lang="it-IT" sz="2800" dirty="0" smtClean="0">
                <a:solidFill>
                  <a:schemeClr val="tx1"/>
                </a:solidFill>
              </a:rPr>
              <a:t> and </a:t>
            </a:r>
            <a:r>
              <a:rPr lang="it-IT" sz="2800" b="1" dirty="0" smtClean="0">
                <a:solidFill>
                  <a:schemeClr val="tx1"/>
                </a:solidFill>
              </a:rPr>
              <a:t>fiscal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err="1" smtClean="0">
                <a:solidFill>
                  <a:schemeClr val="tx1"/>
                </a:solidFill>
              </a:rPr>
              <a:t>activity</a:t>
            </a:r>
            <a:endParaRPr lang="it-IT" sz="2800" dirty="0">
              <a:solidFill>
                <a:schemeClr val="tx1"/>
              </a:solidFill>
            </a:endParaRPr>
          </a:p>
        </p:txBody>
      </p:sp>
      <p:cxnSp>
        <p:nvCxnSpPr>
          <p:cNvPr id="11" name="Connettore 2 10"/>
          <p:cNvCxnSpPr>
            <a:stCxn id="9" idx="3"/>
          </p:cNvCxnSpPr>
          <p:nvPr/>
        </p:nvCxnSpPr>
        <p:spPr>
          <a:xfrm flipV="1">
            <a:off x="6022832" y="4055656"/>
            <a:ext cx="2015699" cy="125498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857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26</a:t>
            </a:fld>
            <a:endParaRPr lang="it-IT"/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850331" y="-40903"/>
          <a:ext cx="4832824" cy="67623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32824"/>
              </a:tblGrid>
              <a:tr h="422538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err="1" smtClean="0"/>
                        <a:t>Income</a:t>
                      </a:r>
                      <a:r>
                        <a:rPr lang="it-IT" sz="2000" b="1" dirty="0" smtClean="0"/>
                        <a:t> Statement BY NATURE</a:t>
                      </a:r>
                      <a:endParaRPr lang="it-IT" sz="2000" b="1" dirty="0"/>
                    </a:p>
                  </a:txBody>
                  <a:tcPr/>
                </a:tc>
              </a:tr>
              <a:tr h="2022871">
                <a:tc>
                  <a:txBody>
                    <a:bodyPr/>
                    <a:lstStyle/>
                    <a:p>
                      <a:r>
                        <a:rPr lang="it-IT" sz="2000" dirty="0" err="1" smtClean="0"/>
                        <a:t>Revenues</a:t>
                      </a:r>
                      <a:endParaRPr lang="it-IT" sz="2000" dirty="0" smtClean="0"/>
                    </a:p>
                    <a:p>
                      <a:r>
                        <a:rPr lang="it-IT" sz="2000" dirty="0" smtClean="0"/>
                        <a:t>+ </a:t>
                      </a:r>
                      <a:r>
                        <a:rPr lang="it-IT" sz="2000" dirty="0" err="1" smtClean="0"/>
                        <a:t>Other</a:t>
                      </a:r>
                      <a:r>
                        <a:rPr lang="it-IT" sz="2000" dirty="0" smtClean="0"/>
                        <a:t> </a:t>
                      </a:r>
                      <a:r>
                        <a:rPr lang="it-IT" sz="2000" dirty="0" err="1" smtClean="0"/>
                        <a:t>Revenues</a:t>
                      </a:r>
                      <a:endParaRPr lang="it-IT" sz="2000" dirty="0" smtClean="0"/>
                    </a:p>
                    <a:p>
                      <a:r>
                        <a:rPr lang="it-IT" sz="2000" dirty="0" smtClean="0"/>
                        <a:t>+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Changes</a:t>
                      </a:r>
                      <a:r>
                        <a:rPr lang="it-IT" sz="2000" baseline="0" dirty="0" smtClean="0"/>
                        <a:t> in </a:t>
                      </a:r>
                      <a:r>
                        <a:rPr lang="it-IT" sz="2000" baseline="0" dirty="0" err="1" smtClean="0"/>
                        <a:t>inventories</a:t>
                      </a:r>
                      <a:r>
                        <a:rPr lang="it-IT" sz="2000" baseline="0" dirty="0" smtClean="0"/>
                        <a:t> and WIP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aseline="0" dirty="0" smtClean="0"/>
                        <a:t>-Use/</a:t>
                      </a:r>
                      <a:r>
                        <a:rPr lang="it-IT" sz="2000" baseline="0" dirty="0" err="1" smtClean="0"/>
                        <a:t>Consumption</a:t>
                      </a:r>
                      <a:r>
                        <a:rPr lang="it-IT" sz="2000" baseline="0" dirty="0" smtClean="0"/>
                        <a:t> of </a:t>
                      </a:r>
                      <a:r>
                        <a:rPr lang="it-IT" sz="2000" baseline="0" dirty="0" err="1" smtClean="0"/>
                        <a:t>raw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materials</a:t>
                      </a:r>
                      <a:r>
                        <a:rPr lang="it-IT" sz="2000" baseline="0" dirty="0" smtClean="0"/>
                        <a:t>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dirty="0" smtClean="0"/>
                        <a:t>-</a:t>
                      </a:r>
                      <a:r>
                        <a:rPr lang="it-IT" sz="2000" dirty="0" err="1" smtClean="0"/>
                        <a:t>cost</a:t>
                      </a:r>
                      <a:r>
                        <a:rPr lang="it-IT" sz="2000" dirty="0" smtClean="0"/>
                        <a:t> of </a:t>
                      </a:r>
                      <a:r>
                        <a:rPr lang="it-IT" sz="2000" dirty="0" err="1" smtClean="0"/>
                        <a:t>personnel</a:t>
                      </a:r>
                      <a:endParaRPr lang="it-IT" sz="200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dirty="0" smtClean="0"/>
                        <a:t>+/- </a:t>
                      </a:r>
                      <a:r>
                        <a:rPr lang="it-IT" sz="2000" dirty="0" err="1" smtClean="0"/>
                        <a:t>depriaction</a:t>
                      </a:r>
                      <a:r>
                        <a:rPr lang="it-IT" sz="2000" dirty="0" smtClean="0"/>
                        <a:t> and </a:t>
                      </a:r>
                      <a:r>
                        <a:rPr lang="it-IT" sz="2000" dirty="0" err="1" smtClean="0"/>
                        <a:t>variation</a:t>
                      </a:r>
                      <a:r>
                        <a:rPr lang="it-IT" sz="2000" dirty="0" smtClean="0"/>
                        <a:t> of </a:t>
                      </a:r>
                      <a:r>
                        <a:rPr lang="it-IT" sz="2000" dirty="0" err="1" smtClean="0"/>
                        <a:t>value</a:t>
                      </a:r>
                      <a:r>
                        <a:rPr lang="it-IT" sz="2000" dirty="0" smtClean="0"/>
                        <a:t> of</a:t>
                      </a:r>
                      <a:r>
                        <a:rPr lang="it-IT" sz="2000" baseline="0" dirty="0" smtClean="0"/>
                        <a:t> non </a:t>
                      </a:r>
                      <a:r>
                        <a:rPr lang="it-IT" sz="2000" baseline="0" dirty="0" err="1" smtClean="0"/>
                        <a:t>current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activities</a:t>
                      </a:r>
                      <a:endParaRPr lang="it-IT" sz="2000" baseline="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aseline="0" dirty="0" smtClean="0"/>
                        <a:t>- </a:t>
                      </a:r>
                      <a:r>
                        <a:rPr lang="it-IT" sz="2000" baseline="0" dirty="0" err="1" smtClean="0"/>
                        <a:t>Other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operating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costs</a:t>
                      </a:r>
                      <a:endParaRPr lang="it-IT" sz="2000" baseline="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="1" baseline="0" dirty="0" smtClean="0"/>
                        <a:t>OPERATING INCOME</a:t>
                      </a:r>
                      <a:endParaRPr lang="it-IT" sz="2000" b="1" dirty="0"/>
                    </a:p>
                  </a:txBody>
                  <a:tcPr/>
                </a:tc>
              </a:tr>
              <a:tr h="1290896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+/- </a:t>
                      </a:r>
                      <a:r>
                        <a:rPr lang="it-IT" sz="2000" dirty="0" err="1" smtClean="0"/>
                        <a:t>Revenues</a:t>
                      </a:r>
                      <a:r>
                        <a:rPr lang="it-IT" sz="2000" baseline="0" dirty="0" smtClean="0"/>
                        <a:t> from joint venture and </a:t>
                      </a:r>
                      <a:r>
                        <a:rPr lang="it-IT" sz="2000" baseline="0" dirty="0" err="1" smtClean="0"/>
                        <a:t>controlled</a:t>
                      </a:r>
                      <a:r>
                        <a:rPr lang="it-IT" sz="2000" baseline="0" dirty="0" smtClean="0"/>
                        <a:t> companies</a:t>
                      </a:r>
                    </a:p>
                    <a:p>
                      <a:r>
                        <a:rPr lang="it-IT" sz="2000" baseline="0" dirty="0" smtClean="0"/>
                        <a:t>+ Financial </a:t>
                      </a:r>
                      <a:r>
                        <a:rPr lang="it-IT" sz="2000" baseline="0" dirty="0" err="1" smtClean="0"/>
                        <a:t>income</a:t>
                      </a:r>
                      <a:r>
                        <a:rPr lang="it-IT" sz="2000" baseline="0" dirty="0" smtClean="0"/>
                        <a:t> from </a:t>
                      </a:r>
                      <a:r>
                        <a:rPr lang="it-IT" sz="2000" baseline="0" dirty="0" err="1" smtClean="0"/>
                        <a:t>investment</a:t>
                      </a:r>
                      <a:endParaRPr lang="it-IT" sz="2000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2000" baseline="0" dirty="0" err="1" smtClean="0"/>
                        <a:t>Borrowing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costs</a:t>
                      </a:r>
                      <a:endParaRPr lang="it-IT" sz="2000" baseline="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="1" baseline="0" dirty="0" smtClean="0"/>
                        <a:t>GROSS PROFIT</a:t>
                      </a:r>
                      <a:endParaRPr lang="it-IT" sz="2000" b="1" dirty="0"/>
                    </a:p>
                  </a:txBody>
                  <a:tcPr/>
                </a:tc>
              </a:tr>
              <a:tr h="669018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it-IT" sz="2000" dirty="0" err="1" smtClean="0"/>
                        <a:t>Taxes</a:t>
                      </a:r>
                      <a:endParaRPr lang="it-IT" sz="200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="1" dirty="0" smtClean="0"/>
                        <a:t>NET</a:t>
                      </a:r>
                      <a:r>
                        <a:rPr lang="it-IT" sz="2000" b="1" baseline="0" dirty="0" smtClean="0"/>
                        <a:t> PROFIT</a:t>
                      </a:r>
                      <a:endParaRPr lang="it-IT" sz="2000" b="1" dirty="0"/>
                    </a:p>
                  </a:txBody>
                  <a:tcPr/>
                </a:tc>
              </a:tr>
              <a:tr h="387326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+/- Net profit from </a:t>
                      </a:r>
                      <a:r>
                        <a:rPr lang="it-IT" sz="2000" dirty="0" err="1" smtClean="0"/>
                        <a:t>discontinuing</a:t>
                      </a:r>
                      <a:r>
                        <a:rPr lang="it-IT" sz="2000" dirty="0" smtClean="0"/>
                        <a:t> </a:t>
                      </a:r>
                      <a:r>
                        <a:rPr lang="it-IT" sz="2000" dirty="0" err="1" smtClean="0"/>
                        <a:t>operation</a:t>
                      </a:r>
                      <a:endParaRPr lang="it-IT" sz="2000" dirty="0"/>
                    </a:p>
                  </a:txBody>
                  <a:tcPr/>
                </a:tc>
              </a:tr>
              <a:tr h="387326">
                <a:tc>
                  <a:txBody>
                    <a:bodyPr/>
                    <a:lstStyle/>
                    <a:p>
                      <a:r>
                        <a:rPr lang="it-IT" sz="2000" b="1" dirty="0" smtClean="0"/>
                        <a:t>ANNUAL NET PROFIT</a:t>
                      </a:r>
                      <a:endParaRPr lang="it-IT" sz="2000" b="1" dirty="0"/>
                    </a:p>
                  </a:txBody>
                  <a:tcPr/>
                </a:tc>
              </a:tr>
              <a:tr h="387326">
                <a:tc>
                  <a:txBody>
                    <a:bodyPr/>
                    <a:lstStyle/>
                    <a:p>
                      <a:r>
                        <a:rPr lang="it-IT" sz="2000" b="1" dirty="0" smtClean="0"/>
                        <a:t>PROFIT BY SHARES</a:t>
                      </a:r>
                      <a:endParaRPr lang="it-IT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ttangolo 8"/>
          <p:cNvSpPr/>
          <p:nvPr/>
        </p:nvSpPr>
        <p:spPr>
          <a:xfrm>
            <a:off x="850331" y="5946917"/>
            <a:ext cx="5172501" cy="40943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6352270" y="2729552"/>
            <a:ext cx="5172501" cy="132610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>
                <a:solidFill>
                  <a:schemeClr val="tx1"/>
                </a:solidFill>
              </a:rPr>
              <a:t>= Profit of the </a:t>
            </a:r>
            <a:r>
              <a:rPr lang="it-IT" sz="2800" dirty="0" err="1" smtClean="0">
                <a:solidFill>
                  <a:schemeClr val="tx1"/>
                </a:solidFill>
              </a:rPr>
              <a:t>Liability</a:t>
            </a:r>
            <a:r>
              <a:rPr lang="it-IT" sz="2800" dirty="0" smtClean="0">
                <a:solidFill>
                  <a:schemeClr val="tx1"/>
                </a:solidFill>
              </a:rPr>
              <a:t> of the BS</a:t>
            </a:r>
            <a:endParaRPr lang="it-IT" sz="2800" dirty="0">
              <a:solidFill>
                <a:schemeClr val="tx1"/>
              </a:solidFill>
            </a:endParaRPr>
          </a:p>
        </p:txBody>
      </p:sp>
      <p:cxnSp>
        <p:nvCxnSpPr>
          <p:cNvPr id="12" name="Connettore 2 11"/>
          <p:cNvCxnSpPr/>
          <p:nvPr/>
        </p:nvCxnSpPr>
        <p:spPr>
          <a:xfrm flipV="1">
            <a:off x="6022832" y="4055656"/>
            <a:ext cx="2083938" cy="209597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1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27</a:t>
            </a:fld>
            <a:endParaRPr lang="it-IT"/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850331" y="-40903"/>
          <a:ext cx="4832824" cy="67623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32824"/>
              </a:tblGrid>
              <a:tr h="422538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err="1" smtClean="0"/>
                        <a:t>Income</a:t>
                      </a:r>
                      <a:r>
                        <a:rPr lang="it-IT" sz="2000" b="1" dirty="0" smtClean="0"/>
                        <a:t> Statement BY NATURE</a:t>
                      </a:r>
                      <a:endParaRPr lang="it-IT" sz="2000" b="1" dirty="0"/>
                    </a:p>
                  </a:txBody>
                  <a:tcPr/>
                </a:tc>
              </a:tr>
              <a:tr h="2022871">
                <a:tc>
                  <a:txBody>
                    <a:bodyPr/>
                    <a:lstStyle/>
                    <a:p>
                      <a:r>
                        <a:rPr lang="it-IT" sz="2000" dirty="0" err="1" smtClean="0"/>
                        <a:t>Revenues</a:t>
                      </a:r>
                      <a:endParaRPr lang="it-IT" sz="2000" dirty="0" smtClean="0"/>
                    </a:p>
                    <a:p>
                      <a:r>
                        <a:rPr lang="it-IT" sz="2000" dirty="0" smtClean="0"/>
                        <a:t>+ </a:t>
                      </a:r>
                      <a:r>
                        <a:rPr lang="it-IT" sz="2000" dirty="0" err="1" smtClean="0"/>
                        <a:t>Other</a:t>
                      </a:r>
                      <a:r>
                        <a:rPr lang="it-IT" sz="2000" dirty="0" smtClean="0"/>
                        <a:t> </a:t>
                      </a:r>
                      <a:r>
                        <a:rPr lang="it-IT" sz="2000" dirty="0" err="1" smtClean="0"/>
                        <a:t>Revenues</a:t>
                      </a:r>
                      <a:endParaRPr lang="it-IT" sz="2000" dirty="0" smtClean="0"/>
                    </a:p>
                    <a:p>
                      <a:r>
                        <a:rPr lang="it-IT" sz="2000" dirty="0" smtClean="0"/>
                        <a:t>+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Changes</a:t>
                      </a:r>
                      <a:r>
                        <a:rPr lang="it-IT" sz="2000" baseline="0" dirty="0" smtClean="0"/>
                        <a:t> in </a:t>
                      </a:r>
                      <a:r>
                        <a:rPr lang="it-IT" sz="2000" baseline="0" dirty="0" err="1" smtClean="0"/>
                        <a:t>inventories</a:t>
                      </a:r>
                      <a:r>
                        <a:rPr lang="it-IT" sz="2000" baseline="0" dirty="0" smtClean="0"/>
                        <a:t> and WIP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aseline="0" dirty="0" smtClean="0"/>
                        <a:t>-Use/</a:t>
                      </a:r>
                      <a:r>
                        <a:rPr lang="it-IT" sz="2000" baseline="0" dirty="0" err="1" smtClean="0"/>
                        <a:t>Consumption</a:t>
                      </a:r>
                      <a:r>
                        <a:rPr lang="it-IT" sz="2000" baseline="0" dirty="0" smtClean="0"/>
                        <a:t> of </a:t>
                      </a:r>
                      <a:r>
                        <a:rPr lang="it-IT" sz="2000" baseline="0" dirty="0" err="1" smtClean="0"/>
                        <a:t>raw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materials</a:t>
                      </a:r>
                      <a:r>
                        <a:rPr lang="it-IT" sz="2000" baseline="0" dirty="0" smtClean="0"/>
                        <a:t>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dirty="0" smtClean="0"/>
                        <a:t>-</a:t>
                      </a:r>
                      <a:r>
                        <a:rPr lang="it-IT" sz="2000" dirty="0" err="1" smtClean="0"/>
                        <a:t>cost</a:t>
                      </a:r>
                      <a:r>
                        <a:rPr lang="it-IT" sz="2000" dirty="0" smtClean="0"/>
                        <a:t> of </a:t>
                      </a:r>
                      <a:r>
                        <a:rPr lang="it-IT" sz="2000" dirty="0" err="1" smtClean="0"/>
                        <a:t>personnel</a:t>
                      </a:r>
                      <a:endParaRPr lang="it-IT" sz="200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dirty="0" smtClean="0"/>
                        <a:t>+/- </a:t>
                      </a:r>
                      <a:r>
                        <a:rPr lang="it-IT" sz="2000" dirty="0" err="1" smtClean="0"/>
                        <a:t>depriaction</a:t>
                      </a:r>
                      <a:r>
                        <a:rPr lang="it-IT" sz="2000" dirty="0" smtClean="0"/>
                        <a:t> and </a:t>
                      </a:r>
                      <a:r>
                        <a:rPr lang="it-IT" sz="2000" dirty="0" err="1" smtClean="0"/>
                        <a:t>variation</a:t>
                      </a:r>
                      <a:r>
                        <a:rPr lang="it-IT" sz="2000" dirty="0" smtClean="0"/>
                        <a:t> of </a:t>
                      </a:r>
                      <a:r>
                        <a:rPr lang="it-IT" sz="2000" dirty="0" err="1" smtClean="0"/>
                        <a:t>value</a:t>
                      </a:r>
                      <a:r>
                        <a:rPr lang="it-IT" sz="2000" dirty="0" smtClean="0"/>
                        <a:t> of</a:t>
                      </a:r>
                      <a:r>
                        <a:rPr lang="it-IT" sz="2000" baseline="0" dirty="0" smtClean="0"/>
                        <a:t> non </a:t>
                      </a:r>
                      <a:r>
                        <a:rPr lang="it-IT" sz="2000" baseline="0" dirty="0" err="1" smtClean="0"/>
                        <a:t>current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activities</a:t>
                      </a:r>
                      <a:endParaRPr lang="it-IT" sz="2000" baseline="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aseline="0" dirty="0" smtClean="0"/>
                        <a:t>- </a:t>
                      </a:r>
                      <a:r>
                        <a:rPr lang="it-IT" sz="2000" baseline="0" dirty="0" err="1" smtClean="0"/>
                        <a:t>Other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operating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costs</a:t>
                      </a:r>
                      <a:endParaRPr lang="it-IT" sz="2000" baseline="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="1" baseline="0" dirty="0" smtClean="0"/>
                        <a:t>OPERATING INCOME</a:t>
                      </a:r>
                      <a:endParaRPr lang="it-IT" sz="2000" b="1" dirty="0"/>
                    </a:p>
                  </a:txBody>
                  <a:tcPr/>
                </a:tc>
              </a:tr>
              <a:tr h="1290896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+/- </a:t>
                      </a:r>
                      <a:r>
                        <a:rPr lang="it-IT" sz="2000" dirty="0" err="1" smtClean="0"/>
                        <a:t>Revenues</a:t>
                      </a:r>
                      <a:r>
                        <a:rPr lang="it-IT" sz="2000" baseline="0" dirty="0" smtClean="0"/>
                        <a:t> from joint venture and </a:t>
                      </a:r>
                      <a:r>
                        <a:rPr lang="it-IT" sz="2000" baseline="0" dirty="0" err="1" smtClean="0"/>
                        <a:t>controlled</a:t>
                      </a:r>
                      <a:r>
                        <a:rPr lang="it-IT" sz="2000" baseline="0" dirty="0" smtClean="0"/>
                        <a:t> companies</a:t>
                      </a:r>
                    </a:p>
                    <a:p>
                      <a:r>
                        <a:rPr lang="it-IT" sz="2000" baseline="0" dirty="0" smtClean="0"/>
                        <a:t>+ Financial </a:t>
                      </a:r>
                      <a:r>
                        <a:rPr lang="it-IT" sz="2000" baseline="0" dirty="0" err="1" smtClean="0"/>
                        <a:t>income</a:t>
                      </a:r>
                      <a:r>
                        <a:rPr lang="it-IT" sz="2000" baseline="0" dirty="0" smtClean="0"/>
                        <a:t> from </a:t>
                      </a:r>
                      <a:r>
                        <a:rPr lang="it-IT" sz="2000" baseline="0" dirty="0" err="1" smtClean="0"/>
                        <a:t>investment</a:t>
                      </a:r>
                      <a:endParaRPr lang="it-IT" sz="2000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2000" baseline="0" dirty="0" err="1" smtClean="0"/>
                        <a:t>Borrowing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costs</a:t>
                      </a:r>
                      <a:endParaRPr lang="it-IT" sz="2000" baseline="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="1" baseline="0" dirty="0" smtClean="0"/>
                        <a:t>GROSS PROFIT</a:t>
                      </a:r>
                      <a:endParaRPr lang="it-IT" sz="2000" b="1" dirty="0"/>
                    </a:p>
                  </a:txBody>
                  <a:tcPr/>
                </a:tc>
              </a:tr>
              <a:tr h="669018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it-IT" sz="2000" dirty="0" err="1" smtClean="0"/>
                        <a:t>Taxes</a:t>
                      </a:r>
                      <a:endParaRPr lang="it-IT" sz="200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="1" dirty="0" smtClean="0"/>
                        <a:t>NET</a:t>
                      </a:r>
                      <a:r>
                        <a:rPr lang="it-IT" sz="2000" b="1" baseline="0" dirty="0" smtClean="0"/>
                        <a:t> PROFIT</a:t>
                      </a:r>
                      <a:endParaRPr lang="it-IT" sz="2000" b="1" dirty="0"/>
                    </a:p>
                  </a:txBody>
                  <a:tcPr/>
                </a:tc>
              </a:tr>
              <a:tr h="387326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+/- Net profit from </a:t>
                      </a:r>
                      <a:r>
                        <a:rPr lang="it-IT" sz="2000" dirty="0" err="1" smtClean="0"/>
                        <a:t>discontinuing</a:t>
                      </a:r>
                      <a:r>
                        <a:rPr lang="it-IT" sz="2000" dirty="0" smtClean="0"/>
                        <a:t> </a:t>
                      </a:r>
                      <a:r>
                        <a:rPr lang="it-IT" sz="2000" dirty="0" err="1" smtClean="0"/>
                        <a:t>operation</a:t>
                      </a:r>
                      <a:endParaRPr lang="it-IT" sz="2000" dirty="0"/>
                    </a:p>
                  </a:txBody>
                  <a:tcPr/>
                </a:tc>
              </a:tr>
              <a:tr h="387326">
                <a:tc>
                  <a:txBody>
                    <a:bodyPr/>
                    <a:lstStyle/>
                    <a:p>
                      <a:r>
                        <a:rPr lang="it-IT" sz="2000" b="1" dirty="0" smtClean="0"/>
                        <a:t>ANNUAL NET PROFIT</a:t>
                      </a:r>
                      <a:endParaRPr lang="it-IT" sz="2000" b="1" dirty="0"/>
                    </a:p>
                  </a:txBody>
                  <a:tcPr/>
                </a:tc>
              </a:tr>
              <a:tr h="387326">
                <a:tc>
                  <a:txBody>
                    <a:bodyPr/>
                    <a:lstStyle/>
                    <a:p>
                      <a:r>
                        <a:rPr lang="it-IT" sz="2000" b="1" dirty="0" smtClean="0"/>
                        <a:t>PROFIT BY SHARES</a:t>
                      </a:r>
                      <a:endParaRPr lang="it-IT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ttangolo 8"/>
          <p:cNvSpPr/>
          <p:nvPr/>
        </p:nvSpPr>
        <p:spPr>
          <a:xfrm>
            <a:off x="680492" y="6312042"/>
            <a:ext cx="5172501" cy="40943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9115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10353" y="1559092"/>
            <a:ext cx="9144000" cy="2387600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THE CASH FLOW STATEMENT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52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29</a:t>
            </a:fld>
            <a:endParaRPr lang="it-IT"/>
          </a:p>
        </p:txBody>
      </p:sp>
      <p:sp>
        <p:nvSpPr>
          <p:cNvPr id="22" name="Segnaposto contenuto 2"/>
          <p:cNvSpPr>
            <a:spLocks noGrp="1"/>
          </p:cNvSpPr>
          <p:nvPr>
            <p:ph idx="1"/>
          </p:nvPr>
        </p:nvSpPr>
        <p:spPr>
          <a:xfrm>
            <a:off x="832512" y="1495222"/>
            <a:ext cx="10699845" cy="5226253"/>
          </a:xfrm>
        </p:spPr>
        <p:txBody>
          <a:bodyPr>
            <a:normAutofit/>
          </a:bodyPr>
          <a:lstStyle/>
          <a:p>
            <a:r>
              <a:rPr lang="en-US" dirty="0" smtClean="0"/>
              <a:t>We do not have a specific model to follow, but there is minimum content </a:t>
            </a:r>
          </a:p>
          <a:p>
            <a:r>
              <a:rPr lang="en-US" dirty="0" smtClean="0"/>
              <a:t>The Cash Flow Statement could be written following two different rules: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Direct method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Indirect method</a:t>
            </a:r>
          </a:p>
          <a:p>
            <a:r>
              <a:rPr lang="en-US" dirty="0" smtClean="0"/>
              <a:t>It presents the financial flows of a company, distinguished into: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Operating activity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Investment activity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Financial activity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The Cash Flow Statement: </a:t>
            </a:r>
            <a:r>
              <a:rPr lang="it-IT" b="1" dirty="0" err="1" smtClean="0">
                <a:solidFill>
                  <a:srgbClr val="FF0000"/>
                </a:solidFill>
              </a:rPr>
              <a:t>features</a:t>
            </a: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887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10353" y="1559092"/>
            <a:ext cx="9144000" cy="2387600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THE INCOME STATEMENT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11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30</a:t>
            </a:fld>
            <a:endParaRPr lang="it-IT"/>
          </a:p>
        </p:txBody>
      </p:sp>
      <p:sp>
        <p:nvSpPr>
          <p:cNvPr id="22" name="Segnaposto contenuto 2"/>
          <p:cNvSpPr>
            <a:spLocks noGrp="1"/>
          </p:cNvSpPr>
          <p:nvPr>
            <p:ph idx="1"/>
          </p:nvPr>
        </p:nvSpPr>
        <p:spPr>
          <a:xfrm>
            <a:off x="832512" y="1974889"/>
            <a:ext cx="10699845" cy="4746586"/>
          </a:xfrm>
        </p:spPr>
        <p:txBody>
          <a:bodyPr>
            <a:normAutofit/>
          </a:bodyPr>
          <a:lstStyle/>
          <a:p>
            <a:r>
              <a:rPr lang="en-US" b="1" dirty="0" smtClean="0"/>
              <a:t>Direct method            </a:t>
            </a:r>
            <a:r>
              <a:rPr lang="en-US" dirty="0" smtClean="0"/>
              <a:t>it shows every category of cash receipts and payments</a:t>
            </a:r>
          </a:p>
          <a:p>
            <a:r>
              <a:rPr lang="en-US" b="1" dirty="0" smtClean="0"/>
              <a:t>Indirect method           </a:t>
            </a:r>
            <a:r>
              <a:rPr lang="en-US" dirty="0" smtClean="0"/>
              <a:t>It shows the final cash by modifying the amount of profit or loss. By using the indirect method we need to consider: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Effects of non-monetary costs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Variation of operating credits and debts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Changes in inventories</a:t>
            </a:r>
          </a:p>
          <a:p>
            <a:r>
              <a:rPr lang="en-US" dirty="0" smtClean="0"/>
              <a:t>In general, the direct method is more used than the indirect one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The Cash Flow Statement: </a:t>
            </a:r>
            <a:r>
              <a:rPr lang="it-IT" b="1" dirty="0" err="1" smtClean="0">
                <a:solidFill>
                  <a:srgbClr val="FF0000"/>
                </a:solidFill>
              </a:rPr>
              <a:t>direct</a:t>
            </a:r>
            <a:r>
              <a:rPr lang="it-IT" b="1" dirty="0" smtClean="0">
                <a:solidFill>
                  <a:srgbClr val="FF0000"/>
                </a:solidFill>
              </a:rPr>
              <a:t> and </a:t>
            </a:r>
            <a:r>
              <a:rPr lang="it-IT" b="1" dirty="0" err="1" smtClean="0">
                <a:solidFill>
                  <a:srgbClr val="FF0000"/>
                </a:solidFill>
              </a:rPr>
              <a:t>indirect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method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smtClean="0">
                <a:solidFill>
                  <a:srgbClr val="FF0000"/>
                </a:solidFill>
              </a:rPr>
              <a:t>(1/3)</a:t>
            </a:r>
            <a:endParaRPr lang="it-IT" b="1" dirty="0">
              <a:solidFill>
                <a:srgbClr val="FF0000"/>
              </a:solidFill>
            </a:endParaRPr>
          </a:p>
        </p:txBody>
      </p:sp>
      <p:cxnSp>
        <p:nvCxnSpPr>
          <p:cNvPr id="3" name="Connettore 2 2"/>
          <p:cNvCxnSpPr/>
          <p:nvPr/>
        </p:nvCxnSpPr>
        <p:spPr>
          <a:xfrm>
            <a:off x="3343701" y="2197290"/>
            <a:ext cx="75062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>
            <a:off x="3564340" y="3127613"/>
            <a:ext cx="75062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169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31</a:t>
            </a:fld>
            <a:endParaRPr lang="it-IT"/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The Cash Flow Statement: </a:t>
            </a:r>
            <a:r>
              <a:rPr lang="it-IT" b="1" dirty="0" err="1" smtClean="0">
                <a:solidFill>
                  <a:srgbClr val="FF0000"/>
                </a:solidFill>
              </a:rPr>
              <a:t>direct</a:t>
            </a:r>
            <a:r>
              <a:rPr lang="it-IT" b="1" dirty="0" smtClean="0">
                <a:solidFill>
                  <a:srgbClr val="FF0000"/>
                </a:solidFill>
              </a:rPr>
              <a:t> and </a:t>
            </a:r>
            <a:r>
              <a:rPr lang="it-IT" b="1" dirty="0" err="1" smtClean="0">
                <a:solidFill>
                  <a:srgbClr val="FF0000"/>
                </a:solidFill>
              </a:rPr>
              <a:t>indirect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method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smtClean="0">
                <a:solidFill>
                  <a:srgbClr val="FF0000"/>
                </a:solidFill>
              </a:rPr>
              <a:t>(2/3)</a:t>
            </a:r>
            <a:endParaRPr lang="it-IT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048303"/>
              </p:ext>
            </p:extLst>
          </p:nvPr>
        </p:nvGraphicFramePr>
        <p:xfrm>
          <a:off x="300250" y="1960088"/>
          <a:ext cx="5213445" cy="41814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94580"/>
                <a:gridCol w="818865"/>
              </a:tblGrid>
              <a:tr h="498745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DIRECT</a:t>
                      </a:r>
                      <a:r>
                        <a:rPr lang="it-IT" b="1" baseline="0" dirty="0" smtClean="0"/>
                        <a:t> METHOD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€, £, $</a:t>
                      </a:r>
                      <a:endParaRPr lang="it-IT" b="1" dirty="0"/>
                    </a:p>
                  </a:txBody>
                  <a:tcPr/>
                </a:tc>
              </a:tr>
              <a:tr h="457183">
                <a:tc>
                  <a:txBody>
                    <a:bodyPr/>
                    <a:lstStyle/>
                    <a:p>
                      <a:r>
                        <a:rPr lang="it-IT" sz="2000" b="0" i="1" dirty="0" smtClean="0"/>
                        <a:t>Operating</a:t>
                      </a:r>
                      <a:r>
                        <a:rPr lang="it-IT" sz="2000" b="0" i="1" baseline="0" dirty="0" smtClean="0"/>
                        <a:t> cash flow</a:t>
                      </a:r>
                      <a:endParaRPr lang="it-IT" sz="20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</a:tr>
              <a:tr h="457183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+</a:t>
                      </a:r>
                      <a:r>
                        <a:rPr lang="it-IT" sz="2000" baseline="0" dirty="0" smtClean="0"/>
                        <a:t> cash </a:t>
                      </a:r>
                      <a:r>
                        <a:rPr lang="it-IT" sz="2000" baseline="0" dirty="0" err="1" smtClean="0"/>
                        <a:t>revenues</a:t>
                      </a:r>
                      <a:r>
                        <a:rPr lang="it-IT" sz="2000" baseline="0" dirty="0" smtClean="0"/>
                        <a:t> from </a:t>
                      </a:r>
                      <a:r>
                        <a:rPr lang="it-IT" sz="2000" baseline="0" dirty="0" err="1" smtClean="0"/>
                        <a:t>customers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</a:tr>
              <a:tr h="457183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-</a:t>
                      </a:r>
                      <a:r>
                        <a:rPr lang="it-IT" sz="2000" baseline="0" dirty="0" smtClean="0"/>
                        <a:t> Cash </a:t>
                      </a:r>
                      <a:r>
                        <a:rPr lang="it-IT" sz="2000" baseline="0" dirty="0" err="1" smtClean="0"/>
                        <a:t>outflows</a:t>
                      </a:r>
                      <a:r>
                        <a:rPr lang="it-IT" sz="2000" baseline="0" dirty="0" smtClean="0"/>
                        <a:t> to </a:t>
                      </a:r>
                      <a:r>
                        <a:rPr lang="it-IT" sz="2000" baseline="0" dirty="0" err="1" smtClean="0"/>
                        <a:t>suppliers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</a:tr>
              <a:tr h="457183">
                <a:tc>
                  <a:txBody>
                    <a:bodyPr/>
                    <a:lstStyle/>
                    <a:p>
                      <a:r>
                        <a:rPr lang="it-IT" sz="2000" baseline="0" dirty="0" smtClean="0"/>
                        <a:t>- Cash </a:t>
                      </a:r>
                      <a:r>
                        <a:rPr lang="it-IT" sz="2000" baseline="0" dirty="0" err="1" smtClean="0"/>
                        <a:t>outflows</a:t>
                      </a:r>
                      <a:r>
                        <a:rPr lang="it-IT" sz="2000" baseline="0" dirty="0" smtClean="0"/>
                        <a:t> to </a:t>
                      </a:r>
                      <a:r>
                        <a:rPr lang="it-IT" sz="2000" baseline="0" dirty="0" err="1" smtClean="0"/>
                        <a:t>personnel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</a:tr>
              <a:tr h="457183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-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Other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operating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cashoutflows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</a:tr>
              <a:tr h="482381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-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Interest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paid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</a:tr>
              <a:tr h="457183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-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Taxes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paid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</a:tr>
              <a:tr h="457183">
                <a:tc>
                  <a:txBody>
                    <a:bodyPr/>
                    <a:lstStyle/>
                    <a:p>
                      <a:r>
                        <a:rPr lang="it-IT" sz="2000" b="1" dirty="0" smtClean="0"/>
                        <a:t>Net</a:t>
                      </a:r>
                      <a:r>
                        <a:rPr lang="it-IT" sz="2000" b="1" baseline="0" dirty="0" smtClean="0"/>
                        <a:t> </a:t>
                      </a:r>
                      <a:r>
                        <a:rPr lang="it-IT" sz="2000" b="1" baseline="0" dirty="0" err="1" smtClean="0"/>
                        <a:t>operating</a:t>
                      </a:r>
                      <a:r>
                        <a:rPr lang="it-IT" sz="2000" b="1" baseline="0" dirty="0" smtClean="0"/>
                        <a:t> cash flow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935837"/>
              </p:ext>
            </p:extLst>
          </p:nvPr>
        </p:nvGraphicFramePr>
        <p:xfrm>
          <a:off x="6232095" y="1974889"/>
          <a:ext cx="5594823" cy="472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27057"/>
                <a:gridCol w="867766"/>
              </a:tblGrid>
              <a:tr h="314551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INDIRECT</a:t>
                      </a:r>
                      <a:r>
                        <a:rPr lang="it-IT" b="1" baseline="0" dirty="0" smtClean="0"/>
                        <a:t> METHOD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€, £, $</a:t>
                      </a:r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i="1" dirty="0" smtClean="0"/>
                        <a:t>Operating cash flow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b="1" dirty="0" smtClean="0"/>
                        <a:t>Net </a:t>
                      </a:r>
                      <a:r>
                        <a:rPr lang="it-IT" sz="2000" b="1" dirty="0" err="1" smtClean="0"/>
                        <a:t>operating</a:t>
                      </a:r>
                      <a:r>
                        <a:rPr lang="it-IT" sz="2000" b="1" dirty="0" smtClean="0"/>
                        <a:t> profit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b="0" dirty="0" smtClean="0"/>
                        <a:t>+ </a:t>
                      </a:r>
                      <a:r>
                        <a:rPr lang="it-IT" sz="2000" b="0" dirty="0" err="1" smtClean="0"/>
                        <a:t>Depreciation</a:t>
                      </a:r>
                      <a:endParaRPr lang="it-IT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b="1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+ </a:t>
                      </a:r>
                      <a:r>
                        <a:rPr lang="it-IT" sz="2000" dirty="0" err="1" smtClean="0"/>
                        <a:t>Changes</a:t>
                      </a:r>
                      <a:r>
                        <a:rPr lang="it-IT" sz="2000" dirty="0" smtClean="0"/>
                        <a:t> in </a:t>
                      </a:r>
                      <a:r>
                        <a:rPr lang="it-IT" sz="2000" dirty="0" err="1" smtClean="0"/>
                        <a:t>credits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+ </a:t>
                      </a:r>
                      <a:r>
                        <a:rPr lang="it-IT" sz="2000" dirty="0" err="1" smtClean="0"/>
                        <a:t>Changes</a:t>
                      </a:r>
                      <a:r>
                        <a:rPr lang="it-IT" sz="2000" dirty="0" smtClean="0"/>
                        <a:t> in </a:t>
                      </a:r>
                      <a:r>
                        <a:rPr lang="it-IT" sz="2000" dirty="0" err="1" smtClean="0"/>
                        <a:t>inventories</a:t>
                      </a:r>
                      <a:r>
                        <a:rPr lang="it-IT" sz="2000" dirty="0" smtClean="0"/>
                        <a:t> ( i –</a:t>
                      </a:r>
                      <a:r>
                        <a:rPr lang="it-IT" sz="2000" baseline="0" dirty="0" smtClean="0"/>
                        <a:t> f)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</a:tr>
              <a:tr h="373494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+ </a:t>
                      </a:r>
                      <a:r>
                        <a:rPr lang="it-IT" sz="2000" dirty="0" err="1" smtClean="0"/>
                        <a:t>Changes</a:t>
                      </a:r>
                      <a:r>
                        <a:rPr lang="it-IT" sz="2000" baseline="0" dirty="0" smtClean="0"/>
                        <a:t> in </a:t>
                      </a:r>
                      <a:r>
                        <a:rPr lang="it-IT" sz="2000" baseline="0" dirty="0" err="1" smtClean="0"/>
                        <a:t>debts</a:t>
                      </a:r>
                      <a:r>
                        <a:rPr lang="it-IT" sz="2000" baseline="0" dirty="0" smtClean="0"/>
                        <a:t> (i – f)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- </a:t>
                      </a:r>
                      <a:r>
                        <a:rPr lang="it-IT" sz="2000" dirty="0" err="1" smtClean="0"/>
                        <a:t>Interests</a:t>
                      </a:r>
                      <a:r>
                        <a:rPr lang="it-IT" sz="2000" dirty="0" smtClean="0"/>
                        <a:t> </a:t>
                      </a:r>
                      <a:r>
                        <a:rPr lang="it-IT" sz="2000" dirty="0" err="1" smtClean="0"/>
                        <a:t>paid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b="0" i="1" dirty="0" err="1" smtClean="0"/>
                        <a:t>Interests</a:t>
                      </a:r>
                      <a:endParaRPr lang="it-IT" sz="20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b="1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 - </a:t>
                      </a:r>
                      <a:r>
                        <a:rPr lang="it-IT" sz="2000" dirty="0" err="1" smtClean="0"/>
                        <a:t>not</a:t>
                      </a:r>
                      <a:r>
                        <a:rPr lang="it-IT" sz="2000" dirty="0" smtClean="0"/>
                        <a:t> </a:t>
                      </a:r>
                      <a:r>
                        <a:rPr lang="it-IT" sz="2000" dirty="0" err="1" smtClean="0"/>
                        <a:t>paid</a:t>
                      </a:r>
                      <a:r>
                        <a:rPr lang="it-IT" sz="2000" dirty="0" smtClean="0"/>
                        <a:t> </a:t>
                      </a:r>
                      <a:r>
                        <a:rPr lang="it-IT" sz="2000" dirty="0" err="1" smtClean="0"/>
                        <a:t>interests</a:t>
                      </a:r>
                      <a:r>
                        <a:rPr lang="it-IT" sz="2000" dirty="0" smtClean="0"/>
                        <a:t> (</a:t>
                      </a:r>
                      <a:r>
                        <a:rPr lang="it-IT" sz="2000" dirty="0" err="1" smtClean="0"/>
                        <a:t>accrual</a:t>
                      </a:r>
                      <a:r>
                        <a:rPr lang="it-IT" sz="2000" dirty="0" smtClean="0"/>
                        <a:t> </a:t>
                      </a:r>
                      <a:r>
                        <a:rPr lang="it-IT" sz="2000" dirty="0" err="1" smtClean="0"/>
                        <a:t>accountign</a:t>
                      </a:r>
                      <a:r>
                        <a:rPr lang="it-IT" sz="2000" dirty="0" smtClean="0"/>
                        <a:t>)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- </a:t>
                      </a:r>
                      <a:r>
                        <a:rPr lang="it-IT" sz="2000" dirty="0" err="1" smtClean="0"/>
                        <a:t>Taxes</a:t>
                      </a:r>
                      <a:r>
                        <a:rPr lang="it-IT" sz="2000" dirty="0" smtClean="0"/>
                        <a:t> </a:t>
                      </a:r>
                      <a:r>
                        <a:rPr lang="it-IT" sz="2000" dirty="0" err="1" smtClean="0"/>
                        <a:t>paid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b="1" dirty="0" smtClean="0"/>
                        <a:t>Net </a:t>
                      </a:r>
                      <a:r>
                        <a:rPr lang="it-IT" sz="2000" b="1" dirty="0" err="1" smtClean="0"/>
                        <a:t>operating</a:t>
                      </a:r>
                      <a:r>
                        <a:rPr lang="it-IT" sz="2000" b="1" dirty="0" smtClean="0"/>
                        <a:t> cash flow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092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32</a:t>
            </a:fld>
            <a:endParaRPr lang="it-IT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41911"/>
              </p:ext>
            </p:extLst>
          </p:nvPr>
        </p:nvGraphicFramePr>
        <p:xfrm>
          <a:off x="230681" y="1082675"/>
          <a:ext cx="5213445" cy="563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94580"/>
                <a:gridCol w="818865"/>
              </a:tblGrid>
              <a:tr h="300251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DIRECT</a:t>
                      </a:r>
                      <a:r>
                        <a:rPr lang="it-IT" b="1" baseline="0" dirty="0" smtClean="0"/>
                        <a:t> METHOD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€, £, $</a:t>
                      </a:r>
                      <a:endParaRPr lang="it-IT" b="1" dirty="0"/>
                    </a:p>
                  </a:txBody>
                  <a:tcPr/>
                </a:tc>
              </a:tr>
              <a:tr h="322537">
                <a:tc>
                  <a:txBody>
                    <a:bodyPr/>
                    <a:lstStyle/>
                    <a:p>
                      <a:r>
                        <a:rPr lang="it-IT" sz="2000" i="1" dirty="0" err="1" smtClean="0"/>
                        <a:t>Investment</a:t>
                      </a:r>
                      <a:r>
                        <a:rPr lang="it-IT" sz="2000" i="1" baseline="0" dirty="0" smtClean="0"/>
                        <a:t> </a:t>
                      </a:r>
                      <a:r>
                        <a:rPr lang="it-IT" sz="2000" i="1" baseline="0" dirty="0" err="1" smtClean="0"/>
                        <a:t>activities</a:t>
                      </a:r>
                      <a:endParaRPr lang="it-IT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</a:tr>
              <a:tr h="322537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-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Property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purchase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</a:tr>
              <a:tr h="322537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+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Property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selling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</a:tr>
              <a:tr h="322537">
                <a:tc>
                  <a:txBody>
                    <a:bodyPr/>
                    <a:lstStyle/>
                    <a:p>
                      <a:r>
                        <a:rPr lang="it-IT" sz="2000" b="1" dirty="0" smtClean="0"/>
                        <a:t>Net</a:t>
                      </a:r>
                      <a:r>
                        <a:rPr lang="it-IT" sz="2000" b="1" baseline="0" dirty="0" smtClean="0"/>
                        <a:t> </a:t>
                      </a:r>
                      <a:r>
                        <a:rPr lang="it-IT" sz="2000" b="1" baseline="0" dirty="0" err="1" smtClean="0"/>
                        <a:t>financial</a:t>
                      </a:r>
                      <a:r>
                        <a:rPr lang="it-IT" sz="2000" b="1" baseline="0" dirty="0" smtClean="0"/>
                        <a:t> cash flow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b="1" dirty="0"/>
                    </a:p>
                  </a:txBody>
                  <a:tcPr/>
                </a:tc>
              </a:tr>
              <a:tr h="322537">
                <a:tc>
                  <a:txBody>
                    <a:bodyPr/>
                    <a:lstStyle/>
                    <a:p>
                      <a:r>
                        <a:rPr lang="it-IT" sz="2000" i="1" dirty="0" err="1" smtClean="0"/>
                        <a:t>Financing</a:t>
                      </a:r>
                      <a:r>
                        <a:rPr lang="it-IT" sz="2000" i="1" baseline="0" dirty="0" smtClean="0"/>
                        <a:t> </a:t>
                      </a:r>
                      <a:r>
                        <a:rPr lang="it-IT" sz="2000" i="1" baseline="0" dirty="0" err="1" smtClean="0"/>
                        <a:t>activity</a:t>
                      </a:r>
                      <a:endParaRPr lang="it-IT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</a:tr>
              <a:tr h="322537">
                <a:tc>
                  <a:txBody>
                    <a:bodyPr/>
                    <a:lstStyle/>
                    <a:p>
                      <a:r>
                        <a:rPr lang="it-IT" sz="2000" b="1" dirty="0" smtClean="0"/>
                        <a:t>-</a:t>
                      </a:r>
                      <a:r>
                        <a:rPr lang="it-IT" sz="2000" b="1" baseline="0" dirty="0" smtClean="0"/>
                        <a:t> </a:t>
                      </a:r>
                      <a:r>
                        <a:rPr lang="it-IT" sz="2000" b="0" baseline="0" dirty="0" err="1" smtClean="0"/>
                        <a:t>Dividends</a:t>
                      </a:r>
                      <a:endParaRPr lang="it-IT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b="1" dirty="0"/>
                    </a:p>
                  </a:txBody>
                  <a:tcPr/>
                </a:tc>
              </a:tr>
              <a:tr h="322537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+/- </a:t>
                      </a:r>
                      <a:r>
                        <a:rPr lang="it-IT" sz="2000" dirty="0" err="1" smtClean="0"/>
                        <a:t>Debt</a:t>
                      </a:r>
                      <a:r>
                        <a:rPr lang="it-IT" sz="2000" dirty="0" smtClean="0"/>
                        <a:t> </a:t>
                      </a:r>
                      <a:r>
                        <a:rPr lang="it-IT" sz="2000" dirty="0" err="1" smtClean="0"/>
                        <a:t>purchase</a:t>
                      </a:r>
                      <a:r>
                        <a:rPr lang="it-IT" sz="2000" dirty="0" smtClean="0"/>
                        <a:t>/</a:t>
                      </a:r>
                      <a:r>
                        <a:rPr lang="it-IT" sz="2000" dirty="0" err="1" smtClean="0"/>
                        <a:t>repayment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</a:tr>
              <a:tr h="322537">
                <a:tc>
                  <a:txBody>
                    <a:bodyPr/>
                    <a:lstStyle/>
                    <a:p>
                      <a:r>
                        <a:rPr lang="it-IT" sz="2000" b="1" dirty="0" smtClean="0"/>
                        <a:t>Net cash</a:t>
                      </a:r>
                      <a:r>
                        <a:rPr lang="it-IT" sz="2000" b="1" baseline="0" dirty="0" smtClean="0"/>
                        <a:t> flow for </a:t>
                      </a:r>
                      <a:r>
                        <a:rPr lang="it-IT" sz="2000" b="1" baseline="0" dirty="0" err="1" smtClean="0"/>
                        <a:t>financing</a:t>
                      </a:r>
                      <a:r>
                        <a:rPr lang="it-IT" sz="2000" b="1" baseline="0" dirty="0" smtClean="0"/>
                        <a:t> </a:t>
                      </a:r>
                      <a:r>
                        <a:rPr lang="it-IT" sz="2000" b="1" baseline="0" dirty="0" err="1" smtClean="0"/>
                        <a:t>activity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b="1" dirty="0"/>
                    </a:p>
                  </a:txBody>
                  <a:tcPr/>
                </a:tc>
              </a:tr>
              <a:tr h="532720">
                <a:tc>
                  <a:txBody>
                    <a:bodyPr/>
                    <a:lstStyle/>
                    <a:p>
                      <a:r>
                        <a:rPr lang="it-IT" sz="2000" b="1" dirty="0" err="1" smtClean="0"/>
                        <a:t>Increase</a:t>
                      </a:r>
                      <a:r>
                        <a:rPr lang="it-IT" sz="2000" b="1" dirty="0" smtClean="0"/>
                        <a:t> or </a:t>
                      </a:r>
                      <a:r>
                        <a:rPr lang="it-IT" sz="2000" b="1" dirty="0" err="1" smtClean="0"/>
                        <a:t>decrease</a:t>
                      </a:r>
                      <a:r>
                        <a:rPr lang="it-IT" sz="2000" b="1" dirty="0" smtClean="0"/>
                        <a:t> of cash or cash </a:t>
                      </a:r>
                      <a:r>
                        <a:rPr lang="it-IT" sz="2000" b="1" dirty="0" err="1" smtClean="0"/>
                        <a:t>equivalent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b="1" dirty="0"/>
                    </a:p>
                  </a:txBody>
                  <a:tcPr/>
                </a:tc>
              </a:tr>
              <a:tr h="322537">
                <a:tc>
                  <a:txBody>
                    <a:bodyPr/>
                    <a:lstStyle/>
                    <a:p>
                      <a:r>
                        <a:rPr lang="it-IT" sz="2000" b="1" dirty="0" smtClean="0"/>
                        <a:t>Cash or cash </a:t>
                      </a:r>
                      <a:r>
                        <a:rPr lang="it-IT" sz="2000" b="1" dirty="0" err="1" smtClean="0"/>
                        <a:t>equivalent</a:t>
                      </a:r>
                      <a:r>
                        <a:rPr lang="it-IT" sz="2000" b="1" dirty="0" smtClean="0"/>
                        <a:t> </a:t>
                      </a:r>
                      <a:r>
                        <a:rPr lang="it-IT" sz="2000" b="1" dirty="0" err="1" smtClean="0"/>
                        <a:t>at</a:t>
                      </a:r>
                      <a:r>
                        <a:rPr lang="it-IT" sz="2000" b="1" dirty="0" smtClean="0"/>
                        <a:t> the </a:t>
                      </a:r>
                      <a:r>
                        <a:rPr lang="it-IT" sz="2000" b="1" dirty="0" err="1" smtClean="0"/>
                        <a:t>beginning</a:t>
                      </a:r>
                      <a:r>
                        <a:rPr lang="it-IT" sz="2000" b="1" dirty="0" smtClean="0"/>
                        <a:t> of the </a:t>
                      </a:r>
                      <a:r>
                        <a:rPr lang="it-IT" sz="2000" b="1" dirty="0" err="1" smtClean="0"/>
                        <a:t>year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b="1" dirty="0"/>
                    </a:p>
                  </a:txBody>
                  <a:tcPr/>
                </a:tc>
              </a:tr>
              <a:tr h="322537">
                <a:tc>
                  <a:txBody>
                    <a:bodyPr/>
                    <a:lstStyle/>
                    <a:p>
                      <a:r>
                        <a:rPr lang="it-IT" sz="2000" b="1" dirty="0" smtClean="0"/>
                        <a:t>Cash or cash </a:t>
                      </a:r>
                      <a:r>
                        <a:rPr lang="it-IT" sz="2000" b="1" dirty="0" err="1" smtClean="0"/>
                        <a:t>equivalent</a:t>
                      </a:r>
                      <a:r>
                        <a:rPr lang="it-IT" sz="2000" b="1" dirty="0" smtClean="0"/>
                        <a:t> </a:t>
                      </a:r>
                      <a:r>
                        <a:rPr lang="it-IT" sz="2000" b="1" dirty="0" err="1" smtClean="0"/>
                        <a:t>at</a:t>
                      </a:r>
                      <a:r>
                        <a:rPr lang="it-IT" sz="2000" b="1" dirty="0" smtClean="0"/>
                        <a:t> the end of the </a:t>
                      </a:r>
                      <a:r>
                        <a:rPr lang="it-IT" sz="2000" b="1" dirty="0" err="1" smtClean="0"/>
                        <a:t>year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848088"/>
              </p:ext>
            </p:extLst>
          </p:nvPr>
        </p:nvGraphicFramePr>
        <p:xfrm>
          <a:off x="5758977" y="1082675"/>
          <a:ext cx="5594823" cy="563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27057"/>
                <a:gridCol w="867766"/>
              </a:tblGrid>
              <a:tr h="314551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INDIRECT</a:t>
                      </a:r>
                      <a:r>
                        <a:rPr lang="it-IT" b="1" baseline="0" dirty="0" smtClean="0"/>
                        <a:t> METHOD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€, £, $</a:t>
                      </a:r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i="1" dirty="0" err="1" smtClean="0"/>
                        <a:t>Investment</a:t>
                      </a:r>
                      <a:r>
                        <a:rPr lang="it-IT" sz="2000" i="1" baseline="0" dirty="0" smtClean="0"/>
                        <a:t> </a:t>
                      </a:r>
                      <a:r>
                        <a:rPr lang="it-IT" sz="2000" i="1" baseline="0" dirty="0" err="1" smtClean="0"/>
                        <a:t>activities</a:t>
                      </a:r>
                      <a:endParaRPr lang="it-IT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b="1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-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Property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purchase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b="1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+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Property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selling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b="1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b="1" dirty="0" smtClean="0"/>
                        <a:t>Net</a:t>
                      </a:r>
                      <a:r>
                        <a:rPr lang="it-IT" sz="2000" b="1" baseline="0" dirty="0" smtClean="0"/>
                        <a:t> </a:t>
                      </a:r>
                      <a:r>
                        <a:rPr lang="it-IT" sz="2000" b="1" baseline="0" dirty="0" err="1" smtClean="0"/>
                        <a:t>financial</a:t>
                      </a:r>
                      <a:r>
                        <a:rPr lang="it-IT" sz="2000" b="1" baseline="0" dirty="0" smtClean="0"/>
                        <a:t> cash flow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b="1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i="1" dirty="0" err="1" smtClean="0"/>
                        <a:t>Financing</a:t>
                      </a:r>
                      <a:r>
                        <a:rPr lang="it-IT" sz="2000" i="1" baseline="0" dirty="0" smtClean="0"/>
                        <a:t> </a:t>
                      </a:r>
                      <a:r>
                        <a:rPr lang="it-IT" sz="2000" i="1" baseline="0" dirty="0" err="1" smtClean="0"/>
                        <a:t>activity</a:t>
                      </a:r>
                      <a:endParaRPr lang="it-IT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b="1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b="1" dirty="0" smtClean="0"/>
                        <a:t>-</a:t>
                      </a:r>
                      <a:r>
                        <a:rPr lang="it-IT" sz="2000" b="1" baseline="0" dirty="0" smtClean="0"/>
                        <a:t> </a:t>
                      </a:r>
                      <a:r>
                        <a:rPr lang="it-IT" sz="2000" b="0" baseline="0" dirty="0" err="1" smtClean="0"/>
                        <a:t>Dividends</a:t>
                      </a:r>
                      <a:endParaRPr lang="it-IT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b="1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+/- </a:t>
                      </a:r>
                      <a:r>
                        <a:rPr lang="it-IT" sz="2000" dirty="0" err="1" smtClean="0"/>
                        <a:t>Debt</a:t>
                      </a:r>
                      <a:r>
                        <a:rPr lang="it-IT" sz="2000" dirty="0" smtClean="0"/>
                        <a:t> </a:t>
                      </a:r>
                      <a:r>
                        <a:rPr lang="it-IT" sz="2000" dirty="0" err="1" smtClean="0"/>
                        <a:t>purchase</a:t>
                      </a:r>
                      <a:r>
                        <a:rPr lang="it-IT" sz="2000" dirty="0" smtClean="0"/>
                        <a:t>/</a:t>
                      </a:r>
                      <a:r>
                        <a:rPr lang="it-IT" sz="2000" dirty="0" err="1" smtClean="0"/>
                        <a:t>repayment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b="1" dirty="0" smtClean="0"/>
                        <a:t>Net cash</a:t>
                      </a:r>
                      <a:r>
                        <a:rPr lang="it-IT" sz="2000" b="1" baseline="0" dirty="0" smtClean="0"/>
                        <a:t> flow for </a:t>
                      </a:r>
                      <a:r>
                        <a:rPr lang="it-IT" sz="2000" b="1" baseline="0" dirty="0" err="1" smtClean="0"/>
                        <a:t>financing</a:t>
                      </a:r>
                      <a:r>
                        <a:rPr lang="it-IT" sz="2000" b="1" baseline="0" dirty="0" smtClean="0"/>
                        <a:t> </a:t>
                      </a:r>
                      <a:r>
                        <a:rPr lang="it-IT" sz="2000" b="1" baseline="0" dirty="0" err="1" smtClean="0"/>
                        <a:t>activity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b="1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b="1" dirty="0" err="1" smtClean="0"/>
                        <a:t>Increase</a:t>
                      </a:r>
                      <a:r>
                        <a:rPr lang="it-IT" sz="2000" b="1" dirty="0" smtClean="0"/>
                        <a:t> or </a:t>
                      </a:r>
                      <a:r>
                        <a:rPr lang="it-IT" sz="2000" b="1" dirty="0" err="1" smtClean="0"/>
                        <a:t>decrease</a:t>
                      </a:r>
                      <a:r>
                        <a:rPr lang="it-IT" sz="2000" b="1" dirty="0" smtClean="0"/>
                        <a:t> of cash or cash </a:t>
                      </a:r>
                      <a:r>
                        <a:rPr lang="it-IT" sz="2000" b="1" dirty="0" err="1" smtClean="0"/>
                        <a:t>equivalent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b="1" dirty="0" smtClean="0"/>
                        <a:t>Cash or cash </a:t>
                      </a:r>
                      <a:r>
                        <a:rPr lang="it-IT" sz="2000" b="1" dirty="0" err="1" smtClean="0"/>
                        <a:t>equivalent</a:t>
                      </a:r>
                      <a:r>
                        <a:rPr lang="it-IT" sz="2000" b="1" dirty="0" smtClean="0"/>
                        <a:t> </a:t>
                      </a:r>
                      <a:r>
                        <a:rPr lang="it-IT" sz="2000" b="1" dirty="0" err="1" smtClean="0"/>
                        <a:t>at</a:t>
                      </a:r>
                      <a:r>
                        <a:rPr lang="it-IT" sz="2000" b="1" dirty="0" smtClean="0"/>
                        <a:t> the </a:t>
                      </a:r>
                      <a:r>
                        <a:rPr lang="it-IT" sz="2000" b="1" dirty="0" err="1" smtClean="0"/>
                        <a:t>beginning</a:t>
                      </a:r>
                      <a:r>
                        <a:rPr lang="it-IT" sz="2000" b="1" dirty="0" smtClean="0"/>
                        <a:t> of the </a:t>
                      </a:r>
                      <a:r>
                        <a:rPr lang="it-IT" sz="2000" b="1" dirty="0" err="1" smtClean="0"/>
                        <a:t>year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b="1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b="1" dirty="0" smtClean="0"/>
                        <a:t>Cash or cash </a:t>
                      </a:r>
                      <a:r>
                        <a:rPr lang="it-IT" sz="2000" b="1" dirty="0" err="1" smtClean="0"/>
                        <a:t>equivalent</a:t>
                      </a:r>
                      <a:r>
                        <a:rPr lang="it-IT" sz="2000" b="1" dirty="0" smtClean="0"/>
                        <a:t> </a:t>
                      </a:r>
                      <a:r>
                        <a:rPr lang="it-IT" sz="2000" b="1" dirty="0" err="1" smtClean="0"/>
                        <a:t>at</a:t>
                      </a:r>
                      <a:r>
                        <a:rPr lang="it-IT" sz="2000" b="1" dirty="0" smtClean="0"/>
                        <a:t> the end of the </a:t>
                      </a:r>
                      <a:r>
                        <a:rPr lang="it-IT" sz="2000" b="1" dirty="0" err="1" smtClean="0"/>
                        <a:t>year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343752" y="-45292"/>
            <a:ext cx="10515600" cy="1127967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The Cash Flow Statement: </a:t>
            </a:r>
            <a:r>
              <a:rPr lang="it-IT" b="1" dirty="0" err="1" smtClean="0">
                <a:solidFill>
                  <a:srgbClr val="FF0000"/>
                </a:solidFill>
              </a:rPr>
              <a:t>direct</a:t>
            </a:r>
            <a:r>
              <a:rPr lang="it-IT" b="1" dirty="0" smtClean="0">
                <a:solidFill>
                  <a:srgbClr val="FF0000"/>
                </a:solidFill>
              </a:rPr>
              <a:t> and </a:t>
            </a:r>
            <a:r>
              <a:rPr lang="it-IT" b="1" dirty="0" err="1" smtClean="0">
                <a:solidFill>
                  <a:srgbClr val="FF0000"/>
                </a:solidFill>
              </a:rPr>
              <a:t>indirect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method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smtClean="0">
                <a:solidFill>
                  <a:srgbClr val="FF0000"/>
                </a:solidFill>
              </a:rPr>
              <a:t>(3/3)</a:t>
            </a: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42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33</a:t>
            </a:fld>
            <a:endParaRPr lang="it-IT"/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343752" y="-45292"/>
            <a:ext cx="10515600" cy="1127967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The Cash Flow Statement: </a:t>
            </a:r>
            <a:r>
              <a:rPr lang="it-IT" b="1" dirty="0" err="1">
                <a:solidFill>
                  <a:srgbClr val="FF0000"/>
                </a:solidFill>
              </a:rPr>
              <a:t>I</a:t>
            </a:r>
            <a:r>
              <a:rPr lang="it-IT" b="1" dirty="0" err="1" smtClean="0">
                <a:solidFill>
                  <a:srgbClr val="FF0000"/>
                </a:solidFill>
              </a:rPr>
              <a:t>ndirect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method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endParaRPr lang="it-IT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705848"/>
              </p:ext>
            </p:extLst>
          </p:nvPr>
        </p:nvGraphicFramePr>
        <p:xfrm>
          <a:off x="581922" y="1280271"/>
          <a:ext cx="5594823" cy="472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27057"/>
                <a:gridCol w="867766"/>
              </a:tblGrid>
              <a:tr h="314551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INDIRECT</a:t>
                      </a:r>
                      <a:r>
                        <a:rPr lang="it-IT" b="1" baseline="0" dirty="0" smtClean="0"/>
                        <a:t> METHOD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€, £, $</a:t>
                      </a:r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i="1" dirty="0" smtClean="0"/>
                        <a:t>Operating cash flow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b="1" dirty="0" smtClean="0"/>
                        <a:t>Net </a:t>
                      </a:r>
                      <a:r>
                        <a:rPr lang="it-IT" sz="2000" b="1" dirty="0" err="1" smtClean="0"/>
                        <a:t>operating</a:t>
                      </a:r>
                      <a:r>
                        <a:rPr lang="it-IT" sz="2000" b="1" dirty="0" smtClean="0"/>
                        <a:t> profit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b="0" dirty="0" smtClean="0"/>
                        <a:t>+ </a:t>
                      </a:r>
                      <a:r>
                        <a:rPr lang="it-IT" sz="2000" b="0" dirty="0" err="1" smtClean="0"/>
                        <a:t>Depreciation</a:t>
                      </a:r>
                      <a:endParaRPr lang="it-IT" sz="2000" b="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20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+ </a:t>
                      </a:r>
                      <a:r>
                        <a:rPr lang="it-IT" sz="2000" dirty="0" err="1" smtClean="0"/>
                        <a:t>Changes</a:t>
                      </a:r>
                      <a:r>
                        <a:rPr lang="it-IT" sz="2000" dirty="0" smtClean="0"/>
                        <a:t> in </a:t>
                      </a:r>
                      <a:r>
                        <a:rPr lang="it-IT" sz="2000" dirty="0" err="1" smtClean="0"/>
                        <a:t>credits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+ </a:t>
                      </a:r>
                      <a:r>
                        <a:rPr lang="it-IT" sz="2000" dirty="0" err="1" smtClean="0"/>
                        <a:t>Changes</a:t>
                      </a:r>
                      <a:r>
                        <a:rPr lang="it-IT" sz="2000" dirty="0" smtClean="0"/>
                        <a:t> in </a:t>
                      </a:r>
                      <a:r>
                        <a:rPr lang="it-IT" sz="2000" dirty="0" err="1" smtClean="0"/>
                        <a:t>inventories</a:t>
                      </a:r>
                      <a:r>
                        <a:rPr lang="it-IT" sz="2000" dirty="0" smtClean="0"/>
                        <a:t> ( i –</a:t>
                      </a:r>
                      <a:r>
                        <a:rPr lang="it-IT" sz="2000" baseline="0" dirty="0" smtClean="0"/>
                        <a:t> f)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</a:tr>
              <a:tr h="373494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+ </a:t>
                      </a:r>
                      <a:r>
                        <a:rPr lang="it-IT" sz="2000" dirty="0" err="1" smtClean="0"/>
                        <a:t>Changes</a:t>
                      </a:r>
                      <a:r>
                        <a:rPr lang="it-IT" sz="2000" baseline="0" dirty="0" smtClean="0"/>
                        <a:t> in </a:t>
                      </a:r>
                      <a:r>
                        <a:rPr lang="it-IT" sz="2000" baseline="0" dirty="0" err="1" smtClean="0"/>
                        <a:t>debts</a:t>
                      </a:r>
                      <a:r>
                        <a:rPr lang="it-IT" sz="2000" baseline="0" dirty="0" smtClean="0"/>
                        <a:t> (i – f)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- </a:t>
                      </a:r>
                      <a:r>
                        <a:rPr lang="it-IT" sz="2000" dirty="0" err="1" smtClean="0"/>
                        <a:t>Interests</a:t>
                      </a:r>
                      <a:r>
                        <a:rPr lang="it-IT" sz="2000" dirty="0" smtClean="0"/>
                        <a:t> </a:t>
                      </a:r>
                      <a:r>
                        <a:rPr lang="it-IT" sz="2000" dirty="0" err="1" smtClean="0"/>
                        <a:t>paid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b="0" i="1" dirty="0" err="1" smtClean="0"/>
                        <a:t>Interests</a:t>
                      </a:r>
                      <a:endParaRPr lang="it-IT" sz="20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b="1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 - </a:t>
                      </a:r>
                      <a:r>
                        <a:rPr lang="it-IT" sz="2000" dirty="0" err="1" smtClean="0"/>
                        <a:t>not</a:t>
                      </a:r>
                      <a:r>
                        <a:rPr lang="it-IT" sz="2000" dirty="0" smtClean="0"/>
                        <a:t> </a:t>
                      </a:r>
                      <a:r>
                        <a:rPr lang="it-IT" sz="2000" dirty="0" err="1" smtClean="0"/>
                        <a:t>paid</a:t>
                      </a:r>
                      <a:r>
                        <a:rPr lang="it-IT" sz="2000" dirty="0" smtClean="0"/>
                        <a:t> </a:t>
                      </a:r>
                      <a:r>
                        <a:rPr lang="it-IT" sz="2000" dirty="0" err="1" smtClean="0"/>
                        <a:t>interests</a:t>
                      </a:r>
                      <a:r>
                        <a:rPr lang="it-IT" sz="2000" dirty="0" smtClean="0"/>
                        <a:t> (</a:t>
                      </a:r>
                      <a:r>
                        <a:rPr lang="it-IT" sz="2000" dirty="0" err="1" smtClean="0"/>
                        <a:t>accrual</a:t>
                      </a:r>
                      <a:r>
                        <a:rPr lang="it-IT" sz="2000" dirty="0" smtClean="0"/>
                        <a:t> </a:t>
                      </a:r>
                      <a:r>
                        <a:rPr lang="it-IT" sz="2000" dirty="0" err="1" smtClean="0"/>
                        <a:t>accountign</a:t>
                      </a:r>
                      <a:r>
                        <a:rPr lang="it-IT" sz="2000" dirty="0" smtClean="0"/>
                        <a:t>)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- </a:t>
                      </a:r>
                      <a:r>
                        <a:rPr lang="it-IT" sz="2000" dirty="0" err="1" smtClean="0"/>
                        <a:t>Taxes</a:t>
                      </a:r>
                      <a:r>
                        <a:rPr lang="it-IT" sz="2000" dirty="0" smtClean="0"/>
                        <a:t> </a:t>
                      </a:r>
                      <a:r>
                        <a:rPr lang="it-IT" sz="2000" dirty="0" err="1" smtClean="0"/>
                        <a:t>paid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b="1" dirty="0" smtClean="0"/>
                        <a:t>Net </a:t>
                      </a:r>
                      <a:r>
                        <a:rPr lang="it-IT" sz="2000" b="1" dirty="0" err="1" smtClean="0"/>
                        <a:t>operating</a:t>
                      </a:r>
                      <a:r>
                        <a:rPr lang="it-IT" sz="2000" b="1" dirty="0" smtClean="0"/>
                        <a:t> cash flow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762751"/>
              </p:ext>
            </p:extLst>
          </p:nvPr>
        </p:nvGraphicFramePr>
        <p:xfrm>
          <a:off x="7013433" y="3399790"/>
          <a:ext cx="4832824" cy="2956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32824"/>
              </a:tblGrid>
              <a:tr h="314551">
                <a:tc>
                  <a:txBody>
                    <a:bodyPr/>
                    <a:lstStyle/>
                    <a:p>
                      <a:pPr algn="ctr"/>
                      <a:r>
                        <a:rPr lang="it-IT" b="1" dirty="0" err="1" smtClean="0"/>
                        <a:t>Income</a:t>
                      </a:r>
                      <a:r>
                        <a:rPr lang="it-IT" b="1" dirty="0" smtClean="0"/>
                        <a:t> Statement BY NATURE</a:t>
                      </a:r>
                      <a:endParaRPr lang="it-IT" b="1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Revenues</a:t>
                      </a:r>
                      <a:endParaRPr lang="it-IT" sz="1600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Other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revenues</a:t>
                      </a:r>
                      <a:endParaRPr lang="it-IT" sz="1600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Changes</a:t>
                      </a:r>
                      <a:r>
                        <a:rPr lang="it-IT" sz="1600" dirty="0" smtClean="0"/>
                        <a:t> in </a:t>
                      </a:r>
                      <a:r>
                        <a:rPr lang="it-IT" sz="1600" dirty="0" err="1" smtClean="0"/>
                        <a:t>inventories</a:t>
                      </a:r>
                      <a:r>
                        <a:rPr lang="it-IT" sz="1600" dirty="0" smtClean="0"/>
                        <a:t> and WIP</a:t>
                      </a:r>
                      <a:endParaRPr lang="it-IT" sz="1600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Use/</a:t>
                      </a:r>
                      <a:r>
                        <a:rPr lang="it-IT" sz="1600" dirty="0" err="1" smtClean="0"/>
                        <a:t>Consumption</a:t>
                      </a:r>
                      <a:r>
                        <a:rPr lang="it-IT" sz="1600" dirty="0" smtClean="0"/>
                        <a:t> of </a:t>
                      </a:r>
                      <a:r>
                        <a:rPr lang="it-IT" sz="1600" dirty="0" err="1" smtClean="0"/>
                        <a:t>raw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materials</a:t>
                      </a:r>
                      <a:endParaRPr lang="it-IT" sz="1600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Cost</a:t>
                      </a:r>
                      <a:r>
                        <a:rPr lang="it-IT" sz="1600" dirty="0" smtClean="0"/>
                        <a:t> of </a:t>
                      </a:r>
                      <a:r>
                        <a:rPr lang="it-IT" sz="1600" dirty="0" err="1" smtClean="0"/>
                        <a:t>personnel</a:t>
                      </a:r>
                      <a:endParaRPr lang="it-IT" sz="1600" dirty="0"/>
                    </a:p>
                  </a:txBody>
                  <a:tcPr/>
                </a:tc>
              </a:tr>
              <a:tr h="485698">
                <a:tc>
                  <a:txBody>
                    <a:bodyPr/>
                    <a:lstStyle/>
                    <a:p>
                      <a:r>
                        <a:rPr lang="it-IT" sz="1600" dirty="0" err="1" smtClean="0">
                          <a:solidFill>
                            <a:srgbClr val="FF0000"/>
                          </a:solidFill>
                        </a:rPr>
                        <a:t>Depreciation</a:t>
                      </a:r>
                      <a:r>
                        <a:rPr lang="it-IT" sz="1600" baseline="0" dirty="0" smtClean="0">
                          <a:solidFill>
                            <a:srgbClr val="FF0000"/>
                          </a:solidFill>
                        </a:rPr>
                        <a:t> and </a:t>
                      </a:r>
                      <a:r>
                        <a:rPr lang="it-IT" sz="1600" baseline="0" dirty="0" err="1" smtClean="0">
                          <a:solidFill>
                            <a:srgbClr val="FF0000"/>
                          </a:solidFill>
                        </a:rPr>
                        <a:t>variation</a:t>
                      </a:r>
                      <a:r>
                        <a:rPr lang="it-IT" sz="1600" baseline="0" dirty="0" smtClean="0">
                          <a:solidFill>
                            <a:srgbClr val="FF0000"/>
                          </a:solidFill>
                        </a:rPr>
                        <a:t> of </a:t>
                      </a:r>
                      <a:r>
                        <a:rPr lang="it-IT" sz="1600" baseline="0" dirty="0" err="1" smtClean="0">
                          <a:solidFill>
                            <a:srgbClr val="FF0000"/>
                          </a:solidFill>
                        </a:rPr>
                        <a:t>value</a:t>
                      </a:r>
                      <a:r>
                        <a:rPr lang="it-IT" sz="1600" baseline="0" dirty="0" smtClean="0">
                          <a:solidFill>
                            <a:srgbClr val="FF0000"/>
                          </a:solidFill>
                        </a:rPr>
                        <a:t> of non </a:t>
                      </a:r>
                      <a:r>
                        <a:rPr lang="it-IT" sz="1600" baseline="0" dirty="0" err="1" smtClean="0">
                          <a:solidFill>
                            <a:srgbClr val="FF0000"/>
                          </a:solidFill>
                        </a:rPr>
                        <a:t>current</a:t>
                      </a:r>
                      <a:r>
                        <a:rPr lang="it-IT" sz="16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it-IT" sz="1600" baseline="0" dirty="0" err="1" smtClean="0">
                          <a:solidFill>
                            <a:srgbClr val="FF0000"/>
                          </a:solidFill>
                        </a:rPr>
                        <a:t>activities</a:t>
                      </a:r>
                      <a:r>
                        <a:rPr lang="it-IT" sz="1600" baseline="0" dirty="0" smtClean="0">
                          <a:solidFill>
                            <a:srgbClr val="FF0000"/>
                          </a:solidFill>
                        </a:rPr>
                        <a:t>   </a:t>
                      </a:r>
                      <a:endParaRPr lang="it-IT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Other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operating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costs</a:t>
                      </a:r>
                      <a:endParaRPr lang="it-IT" sz="1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Connettore 2 9"/>
          <p:cNvCxnSpPr/>
          <p:nvPr/>
        </p:nvCxnSpPr>
        <p:spPr>
          <a:xfrm>
            <a:off x="6176745" y="2674961"/>
            <a:ext cx="836688" cy="2934269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tangolo 10"/>
          <p:cNvSpPr/>
          <p:nvPr/>
        </p:nvSpPr>
        <p:spPr>
          <a:xfrm>
            <a:off x="6595089" y="1438439"/>
            <a:ext cx="5172501" cy="132610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>
                <a:solidFill>
                  <a:schemeClr val="tx1"/>
                </a:solidFill>
              </a:rPr>
              <a:t>Net </a:t>
            </a:r>
            <a:r>
              <a:rPr lang="it-IT" sz="2800" dirty="0" err="1" smtClean="0">
                <a:solidFill>
                  <a:schemeClr val="tx1"/>
                </a:solidFill>
              </a:rPr>
              <a:t>operating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err="1" smtClean="0">
                <a:solidFill>
                  <a:schemeClr val="tx1"/>
                </a:solidFill>
              </a:rPr>
              <a:t>working</a:t>
            </a:r>
            <a:r>
              <a:rPr lang="it-IT" sz="2800" dirty="0" smtClean="0">
                <a:solidFill>
                  <a:schemeClr val="tx1"/>
                </a:solidFill>
              </a:rPr>
              <a:t> capital</a:t>
            </a:r>
          </a:p>
          <a:p>
            <a:pPr algn="ctr"/>
            <a:r>
              <a:rPr lang="it-IT" sz="2800" dirty="0" err="1" smtClean="0">
                <a:solidFill>
                  <a:schemeClr val="tx1"/>
                </a:solidFill>
              </a:rPr>
              <a:t>Depreciation</a:t>
            </a:r>
            <a:endParaRPr lang="it-IT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81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34</a:t>
            </a:fld>
            <a:endParaRPr lang="it-IT"/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343752" y="-45292"/>
            <a:ext cx="10515600" cy="1127967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The Cash Flow Statement: </a:t>
            </a:r>
            <a:r>
              <a:rPr lang="it-IT" b="1" dirty="0">
                <a:solidFill>
                  <a:srgbClr val="FF0000"/>
                </a:solidFill>
              </a:rPr>
              <a:t>D</a:t>
            </a:r>
            <a:r>
              <a:rPr lang="it-IT" b="1" dirty="0" smtClean="0">
                <a:solidFill>
                  <a:srgbClr val="FF0000"/>
                </a:solidFill>
              </a:rPr>
              <a:t>irect </a:t>
            </a:r>
            <a:r>
              <a:rPr lang="it-IT" b="1" dirty="0" err="1" smtClean="0">
                <a:solidFill>
                  <a:srgbClr val="FF0000"/>
                </a:solidFill>
              </a:rPr>
              <a:t>method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endParaRPr lang="it-IT" b="1" dirty="0">
              <a:solidFill>
                <a:srgbClr val="FF0000"/>
              </a:solidFill>
            </a:endParaRPr>
          </a:p>
        </p:txBody>
      </p:sp>
      <p:cxnSp>
        <p:nvCxnSpPr>
          <p:cNvPr id="10" name="Connettore 2 9"/>
          <p:cNvCxnSpPr/>
          <p:nvPr/>
        </p:nvCxnSpPr>
        <p:spPr>
          <a:xfrm>
            <a:off x="5654627" y="2251880"/>
            <a:ext cx="1398612" cy="1528550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tangolo 10"/>
          <p:cNvSpPr/>
          <p:nvPr/>
        </p:nvSpPr>
        <p:spPr>
          <a:xfrm>
            <a:off x="7053239" y="2938062"/>
            <a:ext cx="5172501" cy="1326104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err="1" smtClean="0">
                <a:solidFill>
                  <a:schemeClr val="tx1"/>
                </a:solidFill>
              </a:rPr>
              <a:t>Every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err="1" smtClean="0">
                <a:solidFill>
                  <a:schemeClr val="tx1"/>
                </a:solidFill>
              </a:rPr>
              <a:t>category</a:t>
            </a:r>
            <a:r>
              <a:rPr lang="it-IT" sz="2800" dirty="0" smtClean="0">
                <a:solidFill>
                  <a:schemeClr val="tx1"/>
                </a:solidFill>
              </a:rPr>
              <a:t> of cash </a:t>
            </a:r>
            <a:r>
              <a:rPr lang="it-IT" sz="2800" dirty="0" err="1" smtClean="0">
                <a:solidFill>
                  <a:schemeClr val="tx1"/>
                </a:solidFill>
              </a:rPr>
              <a:t>receipts</a:t>
            </a:r>
            <a:r>
              <a:rPr lang="it-IT" sz="2800" dirty="0" smtClean="0">
                <a:solidFill>
                  <a:schemeClr val="tx1"/>
                </a:solidFill>
              </a:rPr>
              <a:t> and </a:t>
            </a:r>
            <a:r>
              <a:rPr lang="it-IT" sz="2800" dirty="0" err="1" smtClean="0">
                <a:solidFill>
                  <a:schemeClr val="tx1"/>
                </a:solidFill>
              </a:rPr>
              <a:t>payment</a:t>
            </a:r>
            <a:endParaRPr lang="it-IT" sz="2800" dirty="0">
              <a:solidFill>
                <a:schemeClr val="tx1"/>
              </a:solidFill>
            </a:endParaRPr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728177"/>
              </p:ext>
            </p:extLst>
          </p:nvPr>
        </p:nvGraphicFramePr>
        <p:xfrm>
          <a:off x="388107" y="1427823"/>
          <a:ext cx="5213445" cy="41814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94580"/>
                <a:gridCol w="818865"/>
              </a:tblGrid>
              <a:tr h="498745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DIRECT</a:t>
                      </a:r>
                      <a:r>
                        <a:rPr lang="it-IT" b="1" baseline="0" dirty="0" smtClean="0"/>
                        <a:t> METHOD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€, £, $</a:t>
                      </a:r>
                      <a:endParaRPr lang="it-IT" b="1" dirty="0"/>
                    </a:p>
                  </a:txBody>
                  <a:tcPr/>
                </a:tc>
              </a:tr>
              <a:tr h="457183">
                <a:tc>
                  <a:txBody>
                    <a:bodyPr/>
                    <a:lstStyle/>
                    <a:p>
                      <a:r>
                        <a:rPr lang="it-IT" sz="2000" b="0" i="1" dirty="0" smtClean="0"/>
                        <a:t>Operating</a:t>
                      </a:r>
                      <a:r>
                        <a:rPr lang="it-IT" sz="2000" b="0" i="1" baseline="0" dirty="0" smtClean="0"/>
                        <a:t> cash flow</a:t>
                      </a:r>
                      <a:endParaRPr lang="it-IT" sz="20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</a:tr>
              <a:tr h="457183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+</a:t>
                      </a:r>
                      <a:r>
                        <a:rPr lang="it-IT" sz="2000" baseline="0" dirty="0" smtClean="0"/>
                        <a:t> cash </a:t>
                      </a:r>
                      <a:r>
                        <a:rPr lang="it-IT" sz="2000" baseline="0" dirty="0" err="1" smtClean="0"/>
                        <a:t>revenues</a:t>
                      </a:r>
                      <a:r>
                        <a:rPr lang="it-IT" sz="2000" baseline="0" dirty="0" smtClean="0"/>
                        <a:t> from </a:t>
                      </a:r>
                      <a:r>
                        <a:rPr lang="it-IT" sz="2000" baseline="0" dirty="0" err="1" smtClean="0"/>
                        <a:t>customers</a:t>
                      </a:r>
                      <a:endParaRPr lang="it-IT" sz="2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57183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-</a:t>
                      </a:r>
                      <a:r>
                        <a:rPr lang="it-IT" sz="2000" baseline="0" dirty="0" smtClean="0"/>
                        <a:t> Cash </a:t>
                      </a:r>
                      <a:r>
                        <a:rPr lang="it-IT" sz="2000" baseline="0" dirty="0" err="1" smtClean="0"/>
                        <a:t>outflows</a:t>
                      </a:r>
                      <a:r>
                        <a:rPr lang="it-IT" sz="2000" baseline="0" dirty="0" smtClean="0"/>
                        <a:t> to </a:t>
                      </a:r>
                      <a:r>
                        <a:rPr lang="it-IT" sz="2000" baseline="0" dirty="0" err="1" smtClean="0"/>
                        <a:t>suppliers</a:t>
                      </a:r>
                      <a:endParaRPr lang="it-IT" sz="2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57183">
                <a:tc>
                  <a:txBody>
                    <a:bodyPr/>
                    <a:lstStyle/>
                    <a:p>
                      <a:r>
                        <a:rPr lang="it-IT" sz="2000" baseline="0" dirty="0" smtClean="0"/>
                        <a:t>- Cash </a:t>
                      </a:r>
                      <a:r>
                        <a:rPr lang="it-IT" sz="2000" baseline="0" dirty="0" err="1" smtClean="0"/>
                        <a:t>outflows</a:t>
                      </a:r>
                      <a:r>
                        <a:rPr lang="it-IT" sz="2000" baseline="0" dirty="0" smtClean="0"/>
                        <a:t> to </a:t>
                      </a:r>
                      <a:r>
                        <a:rPr lang="it-IT" sz="2000" baseline="0" dirty="0" err="1" smtClean="0"/>
                        <a:t>personnel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</a:tr>
              <a:tr h="457183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-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Other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operating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cashoutflows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</a:tr>
              <a:tr h="482381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-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Interest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paid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</a:tr>
              <a:tr h="457183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-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Taxes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paid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</a:tr>
              <a:tr h="457183">
                <a:tc>
                  <a:txBody>
                    <a:bodyPr/>
                    <a:lstStyle/>
                    <a:p>
                      <a:r>
                        <a:rPr lang="it-IT" sz="2000" b="1" dirty="0" smtClean="0"/>
                        <a:t>Net</a:t>
                      </a:r>
                      <a:r>
                        <a:rPr lang="it-IT" sz="2000" b="1" baseline="0" dirty="0" smtClean="0"/>
                        <a:t> </a:t>
                      </a:r>
                      <a:r>
                        <a:rPr lang="it-IT" sz="2000" b="1" baseline="0" dirty="0" err="1" smtClean="0"/>
                        <a:t>operating</a:t>
                      </a:r>
                      <a:r>
                        <a:rPr lang="it-IT" sz="2000" b="1" baseline="0" dirty="0" smtClean="0"/>
                        <a:t> cash flow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8502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35</a:t>
            </a:fld>
            <a:endParaRPr lang="it-IT"/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343752" y="-45292"/>
            <a:ext cx="10515600" cy="1127967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In </a:t>
            </a:r>
            <a:r>
              <a:rPr lang="it-IT" b="1" dirty="0" err="1" smtClean="0">
                <a:solidFill>
                  <a:srgbClr val="FF0000"/>
                </a:solidFill>
              </a:rPr>
              <a:t>both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cases</a:t>
            </a:r>
            <a:r>
              <a:rPr lang="it-IT" b="1" dirty="0" smtClean="0">
                <a:solidFill>
                  <a:srgbClr val="FF0000"/>
                </a:solidFill>
              </a:rPr>
              <a:t>….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endParaRPr lang="it-IT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781936"/>
              </p:ext>
            </p:extLst>
          </p:nvPr>
        </p:nvGraphicFramePr>
        <p:xfrm>
          <a:off x="230681" y="1082675"/>
          <a:ext cx="5213445" cy="563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94580"/>
                <a:gridCol w="818865"/>
              </a:tblGrid>
              <a:tr h="300251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DIRECT</a:t>
                      </a:r>
                      <a:r>
                        <a:rPr lang="it-IT" b="1" baseline="0" dirty="0" smtClean="0"/>
                        <a:t> </a:t>
                      </a:r>
                      <a:r>
                        <a:rPr lang="it-IT" b="1" baseline="0" dirty="0" smtClean="0"/>
                        <a:t>and INDIRECT METHOD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€, £, $</a:t>
                      </a:r>
                      <a:endParaRPr lang="it-IT" b="1" dirty="0"/>
                    </a:p>
                  </a:txBody>
                  <a:tcPr/>
                </a:tc>
              </a:tr>
              <a:tr h="322537">
                <a:tc>
                  <a:txBody>
                    <a:bodyPr/>
                    <a:lstStyle/>
                    <a:p>
                      <a:r>
                        <a:rPr lang="it-IT" sz="2000" i="1" dirty="0" err="1" smtClean="0"/>
                        <a:t>Investment</a:t>
                      </a:r>
                      <a:r>
                        <a:rPr lang="it-IT" sz="2000" i="1" baseline="0" dirty="0" smtClean="0"/>
                        <a:t> </a:t>
                      </a:r>
                      <a:r>
                        <a:rPr lang="it-IT" sz="2000" i="1" baseline="0" dirty="0" err="1" smtClean="0"/>
                        <a:t>activities</a:t>
                      </a:r>
                      <a:endParaRPr lang="it-IT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</a:tr>
              <a:tr h="322537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-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Property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purchase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</a:tr>
              <a:tr h="322537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+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Property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selling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</a:tr>
              <a:tr h="322537">
                <a:tc>
                  <a:txBody>
                    <a:bodyPr/>
                    <a:lstStyle/>
                    <a:p>
                      <a:r>
                        <a:rPr lang="it-IT" sz="2000" b="1" dirty="0" smtClean="0"/>
                        <a:t>Net</a:t>
                      </a:r>
                      <a:r>
                        <a:rPr lang="it-IT" sz="2000" b="1" baseline="0" dirty="0" smtClean="0"/>
                        <a:t> </a:t>
                      </a:r>
                      <a:r>
                        <a:rPr lang="it-IT" sz="2000" b="1" baseline="0" dirty="0" err="1" smtClean="0"/>
                        <a:t>financial</a:t>
                      </a:r>
                      <a:r>
                        <a:rPr lang="it-IT" sz="2000" b="1" baseline="0" dirty="0" smtClean="0"/>
                        <a:t> cash flow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b="1" dirty="0"/>
                    </a:p>
                  </a:txBody>
                  <a:tcPr/>
                </a:tc>
              </a:tr>
              <a:tr h="322537">
                <a:tc>
                  <a:txBody>
                    <a:bodyPr/>
                    <a:lstStyle/>
                    <a:p>
                      <a:r>
                        <a:rPr lang="it-IT" sz="2000" i="1" dirty="0" err="1" smtClean="0"/>
                        <a:t>Financing</a:t>
                      </a:r>
                      <a:r>
                        <a:rPr lang="it-IT" sz="2000" i="1" baseline="0" dirty="0" smtClean="0"/>
                        <a:t> </a:t>
                      </a:r>
                      <a:r>
                        <a:rPr lang="it-IT" sz="2000" i="1" baseline="0" dirty="0" err="1" smtClean="0"/>
                        <a:t>activity</a:t>
                      </a:r>
                      <a:endParaRPr lang="it-IT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</a:tr>
              <a:tr h="322537">
                <a:tc>
                  <a:txBody>
                    <a:bodyPr/>
                    <a:lstStyle/>
                    <a:p>
                      <a:r>
                        <a:rPr lang="it-IT" sz="2000" b="1" dirty="0" smtClean="0"/>
                        <a:t>-</a:t>
                      </a:r>
                      <a:r>
                        <a:rPr lang="it-IT" sz="2000" b="1" baseline="0" dirty="0" smtClean="0"/>
                        <a:t> </a:t>
                      </a:r>
                      <a:r>
                        <a:rPr lang="it-IT" sz="2000" b="0" baseline="0" dirty="0" err="1" smtClean="0"/>
                        <a:t>Dividends</a:t>
                      </a:r>
                      <a:endParaRPr lang="it-IT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b="1" dirty="0"/>
                    </a:p>
                  </a:txBody>
                  <a:tcPr/>
                </a:tc>
              </a:tr>
              <a:tr h="322537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+/- </a:t>
                      </a:r>
                      <a:r>
                        <a:rPr lang="it-IT" sz="2000" dirty="0" err="1" smtClean="0"/>
                        <a:t>Debt</a:t>
                      </a:r>
                      <a:r>
                        <a:rPr lang="it-IT" sz="2000" dirty="0" smtClean="0"/>
                        <a:t> </a:t>
                      </a:r>
                      <a:r>
                        <a:rPr lang="it-IT" sz="2000" dirty="0" err="1" smtClean="0"/>
                        <a:t>purchase</a:t>
                      </a:r>
                      <a:r>
                        <a:rPr lang="it-IT" sz="2000" dirty="0" smtClean="0"/>
                        <a:t>/</a:t>
                      </a:r>
                      <a:r>
                        <a:rPr lang="it-IT" sz="2000" dirty="0" err="1" smtClean="0"/>
                        <a:t>repayment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</a:tr>
              <a:tr h="322537">
                <a:tc>
                  <a:txBody>
                    <a:bodyPr/>
                    <a:lstStyle/>
                    <a:p>
                      <a:r>
                        <a:rPr lang="it-IT" sz="2000" b="1" dirty="0" smtClean="0"/>
                        <a:t>Net cash</a:t>
                      </a:r>
                      <a:r>
                        <a:rPr lang="it-IT" sz="2000" b="1" baseline="0" dirty="0" smtClean="0"/>
                        <a:t> flow for </a:t>
                      </a:r>
                      <a:r>
                        <a:rPr lang="it-IT" sz="2000" b="1" baseline="0" dirty="0" err="1" smtClean="0"/>
                        <a:t>financing</a:t>
                      </a:r>
                      <a:r>
                        <a:rPr lang="it-IT" sz="2000" b="1" baseline="0" dirty="0" smtClean="0"/>
                        <a:t> </a:t>
                      </a:r>
                      <a:r>
                        <a:rPr lang="it-IT" sz="2000" b="1" baseline="0" dirty="0" err="1" smtClean="0"/>
                        <a:t>activity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b="1" dirty="0"/>
                    </a:p>
                  </a:txBody>
                  <a:tcPr/>
                </a:tc>
              </a:tr>
              <a:tr h="532720">
                <a:tc>
                  <a:txBody>
                    <a:bodyPr/>
                    <a:lstStyle/>
                    <a:p>
                      <a:r>
                        <a:rPr lang="it-IT" sz="2000" b="1" dirty="0" err="1" smtClean="0"/>
                        <a:t>Increase</a:t>
                      </a:r>
                      <a:r>
                        <a:rPr lang="it-IT" sz="2000" b="1" dirty="0" smtClean="0"/>
                        <a:t> or </a:t>
                      </a:r>
                      <a:r>
                        <a:rPr lang="it-IT" sz="2000" b="1" dirty="0" err="1" smtClean="0"/>
                        <a:t>decrease</a:t>
                      </a:r>
                      <a:r>
                        <a:rPr lang="it-IT" sz="2000" b="1" dirty="0" smtClean="0"/>
                        <a:t> of cash or cash </a:t>
                      </a:r>
                      <a:r>
                        <a:rPr lang="it-IT" sz="2000" b="1" dirty="0" err="1" smtClean="0"/>
                        <a:t>equivalent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b="1" dirty="0"/>
                    </a:p>
                  </a:txBody>
                  <a:tcPr/>
                </a:tc>
              </a:tr>
              <a:tr h="322537">
                <a:tc>
                  <a:txBody>
                    <a:bodyPr/>
                    <a:lstStyle/>
                    <a:p>
                      <a:r>
                        <a:rPr lang="it-IT" sz="2000" b="1" dirty="0" smtClean="0"/>
                        <a:t>Cash or cash </a:t>
                      </a:r>
                      <a:r>
                        <a:rPr lang="it-IT" sz="2000" b="1" dirty="0" err="1" smtClean="0"/>
                        <a:t>equivalent</a:t>
                      </a:r>
                      <a:r>
                        <a:rPr lang="it-IT" sz="2000" b="1" dirty="0" smtClean="0"/>
                        <a:t> </a:t>
                      </a:r>
                      <a:r>
                        <a:rPr lang="it-IT" sz="2000" b="1" dirty="0" err="1" smtClean="0"/>
                        <a:t>at</a:t>
                      </a:r>
                      <a:r>
                        <a:rPr lang="it-IT" sz="2000" b="1" dirty="0" smtClean="0"/>
                        <a:t> the </a:t>
                      </a:r>
                      <a:r>
                        <a:rPr lang="it-IT" sz="2000" b="1" dirty="0" err="1" smtClean="0"/>
                        <a:t>beginning</a:t>
                      </a:r>
                      <a:r>
                        <a:rPr lang="it-IT" sz="2000" b="1" dirty="0" smtClean="0"/>
                        <a:t> of the </a:t>
                      </a:r>
                      <a:r>
                        <a:rPr lang="it-IT" sz="2000" b="1" dirty="0" err="1" smtClean="0"/>
                        <a:t>year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b="1" dirty="0"/>
                    </a:p>
                  </a:txBody>
                  <a:tcPr/>
                </a:tc>
              </a:tr>
              <a:tr h="322537">
                <a:tc>
                  <a:txBody>
                    <a:bodyPr/>
                    <a:lstStyle/>
                    <a:p>
                      <a:r>
                        <a:rPr lang="it-IT" sz="2000" b="1" dirty="0" smtClean="0"/>
                        <a:t>Cash or cash </a:t>
                      </a:r>
                      <a:r>
                        <a:rPr lang="it-IT" sz="2000" b="1" dirty="0" err="1" smtClean="0"/>
                        <a:t>equivalent</a:t>
                      </a:r>
                      <a:r>
                        <a:rPr lang="it-IT" sz="2000" b="1" dirty="0" smtClean="0"/>
                        <a:t> </a:t>
                      </a:r>
                      <a:r>
                        <a:rPr lang="it-IT" sz="2000" b="1" dirty="0" err="1" smtClean="0"/>
                        <a:t>at</a:t>
                      </a:r>
                      <a:r>
                        <a:rPr lang="it-IT" sz="2000" b="1" dirty="0" smtClean="0"/>
                        <a:t> the end of the </a:t>
                      </a:r>
                      <a:r>
                        <a:rPr lang="it-IT" sz="2000" b="1" dirty="0" err="1" smtClean="0"/>
                        <a:t>year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Parentesi graffa chiusa 1"/>
          <p:cNvSpPr/>
          <p:nvPr/>
        </p:nvSpPr>
        <p:spPr>
          <a:xfrm>
            <a:off x="5554639" y="1514901"/>
            <a:ext cx="163773" cy="1501254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Parentesi graffa chiusa 11"/>
          <p:cNvSpPr/>
          <p:nvPr/>
        </p:nvSpPr>
        <p:spPr>
          <a:xfrm>
            <a:off x="5554639" y="3151448"/>
            <a:ext cx="163773" cy="1501254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Fumetto 2 2"/>
          <p:cNvSpPr/>
          <p:nvPr/>
        </p:nvSpPr>
        <p:spPr>
          <a:xfrm>
            <a:off x="6655841" y="928047"/>
            <a:ext cx="4203511" cy="1528550"/>
          </a:xfrm>
          <a:prstGeom prst="wedgeRoundRectCallout">
            <a:avLst>
              <a:gd name="adj1" fmla="val -67586"/>
              <a:gd name="adj2" fmla="val 33036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800" b="1" dirty="0" smtClean="0"/>
              <a:t>Cash </a:t>
            </a:r>
            <a:r>
              <a:rPr lang="it-IT" sz="2800" b="1" dirty="0" err="1" smtClean="0"/>
              <a:t>flows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related</a:t>
            </a:r>
            <a:r>
              <a:rPr lang="it-IT" sz="2800" b="1" dirty="0" smtClean="0"/>
              <a:t> to </a:t>
            </a:r>
            <a:r>
              <a:rPr lang="it-IT" sz="2800" b="1" dirty="0" err="1" smtClean="0"/>
              <a:t>investment</a:t>
            </a:r>
            <a:r>
              <a:rPr lang="it-IT" sz="2800" b="1" dirty="0" smtClean="0"/>
              <a:t> policy</a:t>
            </a:r>
            <a:endParaRPr lang="it-IT" sz="2800" b="1" dirty="0"/>
          </a:p>
        </p:txBody>
      </p:sp>
      <p:sp>
        <p:nvSpPr>
          <p:cNvPr id="13" name="Fumetto 2 12"/>
          <p:cNvSpPr/>
          <p:nvPr/>
        </p:nvSpPr>
        <p:spPr>
          <a:xfrm>
            <a:off x="6655841" y="2620369"/>
            <a:ext cx="4203511" cy="1528550"/>
          </a:xfrm>
          <a:prstGeom prst="wedgeRoundRectCallout">
            <a:avLst>
              <a:gd name="adj1" fmla="val -67586"/>
              <a:gd name="adj2" fmla="val 33036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800" b="1" dirty="0" smtClean="0"/>
              <a:t>Cash </a:t>
            </a:r>
            <a:r>
              <a:rPr lang="it-IT" sz="2800" b="1" dirty="0" err="1" smtClean="0"/>
              <a:t>flows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related</a:t>
            </a:r>
            <a:r>
              <a:rPr lang="it-IT" sz="2800" b="1" dirty="0" smtClean="0"/>
              <a:t> to </a:t>
            </a:r>
            <a:r>
              <a:rPr lang="it-IT" sz="2800" b="1" dirty="0" err="1" smtClean="0"/>
              <a:t>financing</a:t>
            </a:r>
            <a:r>
              <a:rPr lang="it-IT" sz="2800" b="1" dirty="0" smtClean="0"/>
              <a:t>  policy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1697669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  <p:bldP spid="3" grpId="0" animBg="1"/>
      <p:bldP spid="1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36</a:t>
            </a:fld>
            <a:endParaRPr lang="it-IT"/>
          </a:p>
        </p:txBody>
      </p:sp>
      <p:sp>
        <p:nvSpPr>
          <p:cNvPr id="22" name="Segnaposto contenuto 2"/>
          <p:cNvSpPr>
            <a:spLocks noGrp="1"/>
          </p:cNvSpPr>
          <p:nvPr>
            <p:ph idx="1"/>
          </p:nvPr>
        </p:nvSpPr>
        <p:spPr>
          <a:xfrm>
            <a:off x="832512" y="1495222"/>
            <a:ext cx="10699845" cy="52262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BALANCE SHEET</a:t>
            </a:r>
          </a:p>
          <a:p>
            <a:pPr marL="0" indent="0">
              <a:buNone/>
            </a:pPr>
            <a:r>
              <a:rPr lang="en-US" dirty="0" smtClean="0"/>
              <a:t>??????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INCOME STATEMENT</a:t>
            </a:r>
          </a:p>
          <a:p>
            <a:pPr marL="0" indent="0">
              <a:buNone/>
            </a:pPr>
            <a:r>
              <a:rPr lang="en-US" dirty="0" smtClean="0"/>
              <a:t>?????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CASH FLOW STATEMENT</a:t>
            </a:r>
          </a:p>
          <a:p>
            <a:pPr marL="0" indent="0">
              <a:buNone/>
            </a:pPr>
            <a:r>
              <a:rPr lang="en-US" smtClean="0"/>
              <a:t>??????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Summary</a:t>
            </a: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61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4</a:t>
            </a:fld>
            <a:endParaRPr lang="it-IT"/>
          </a:p>
        </p:txBody>
      </p:sp>
      <p:sp>
        <p:nvSpPr>
          <p:cNvPr id="22" name="Segnaposto contenuto 2"/>
          <p:cNvSpPr>
            <a:spLocks noGrp="1"/>
          </p:cNvSpPr>
          <p:nvPr>
            <p:ph idx="1"/>
          </p:nvPr>
        </p:nvSpPr>
        <p:spPr>
          <a:xfrm>
            <a:off x="832512" y="1495222"/>
            <a:ext cx="10699845" cy="5226253"/>
          </a:xfrm>
        </p:spPr>
        <p:txBody>
          <a:bodyPr>
            <a:normAutofit/>
          </a:bodyPr>
          <a:lstStyle/>
          <a:p>
            <a:r>
              <a:rPr lang="en-US" dirty="0" smtClean="0"/>
              <a:t>It synthetizes the </a:t>
            </a:r>
            <a:r>
              <a:rPr lang="en-US" b="1" dirty="0" smtClean="0"/>
              <a:t>economic flows </a:t>
            </a:r>
            <a:r>
              <a:rPr lang="en-US" dirty="0" smtClean="0"/>
              <a:t>of the company during a year</a:t>
            </a:r>
          </a:p>
          <a:p>
            <a:r>
              <a:rPr lang="en-US" dirty="0" smtClean="0"/>
              <a:t>It is written following the </a:t>
            </a:r>
            <a:r>
              <a:rPr lang="en-US" b="1" dirty="0" smtClean="0"/>
              <a:t>accrual accounting pri</a:t>
            </a:r>
            <a:r>
              <a:rPr lang="en-US" dirty="0" smtClean="0"/>
              <a:t>nciple: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b="1" dirty="0" smtClean="0"/>
              <a:t>Revenues</a:t>
            </a:r>
            <a:r>
              <a:rPr lang="en-US" sz="2800" dirty="0" smtClean="0"/>
              <a:t> – all the revenues related to the services or goods actually provided during the year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b="1" dirty="0" smtClean="0"/>
              <a:t>Costs</a:t>
            </a:r>
            <a:r>
              <a:rPr lang="en-US" sz="2800" dirty="0" smtClean="0"/>
              <a:t> – all the costs of resources actually used to produce goods and services provided </a:t>
            </a:r>
          </a:p>
          <a:p>
            <a:r>
              <a:rPr lang="en-US" dirty="0" smtClean="0"/>
              <a:t>It represents the operating profit as: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200" b="1" dirty="0" smtClean="0"/>
              <a:t>Revenues of the period – costs of the period</a:t>
            </a:r>
            <a:endParaRPr lang="en-US" sz="3200" b="1" dirty="0"/>
          </a:p>
          <a:p>
            <a:endParaRPr lang="en-US" sz="32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The </a:t>
            </a:r>
            <a:r>
              <a:rPr lang="it-IT" b="1" dirty="0" err="1" smtClean="0">
                <a:solidFill>
                  <a:srgbClr val="FF0000"/>
                </a:solidFill>
              </a:rPr>
              <a:t>Income</a:t>
            </a:r>
            <a:r>
              <a:rPr lang="it-IT" b="1" dirty="0" smtClean="0">
                <a:solidFill>
                  <a:srgbClr val="FF0000"/>
                </a:solidFill>
              </a:rPr>
              <a:t> Statement: </a:t>
            </a:r>
            <a:r>
              <a:rPr lang="it-IT" b="1" dirty="0" err="1" smtClean="0">
                <a:solidFill>
                  <a:srgbClr val="FF0000"/>
                </a:solidFill>
              </a:rPr>
              <a:t>features</a:t>
            </a:r>
            <a:r>
              <a:rPr lang="it-IT" b="1" dirty="0" smtClean="0">
                <a:solidFill>
                  <a:srgbClr val="FF0000"/>
                </a:solidFill>
              </a:rPr>
              <a:t> (1/4)</a:t>
            </a: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377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5</a:t>
            </a:fld>
            <a:endParaRPr lang="it-IT"/>
          </a:p>
        </p:txBody>
      </p:sp>
      <p:sp>
        <p:nvSpPr>
          <p:cNvPr id="22" name="Segnaposto contenuto 2"/>
          <p:cNvSpPr>
            <a:spLocks noGrp="1"/>
          </p:cNvSpPr>
          <p:nvPr>
            <p:ph idx="1"/>
          </p:nvPr>
        </p:nvSpPr>
        <p:spPr>
          <a:xfrm>
            <a:off x="832512" y="1495222"/>
            <a:ext cx="10699845" cy="3813757"/>
          </a:xfrm>
        </p:spPr>
        <p:txBody>
          <a:bodyPr>
            <a:normAutofit/>
          </a:bodyPr>
          <a:lstStyle/>
          <a:p>
            <a:r>
              <a:rPr lang="en-US" dirty="0" smtClean="0"/>
              <a:t>Minimum content of the Income </a:t>
            </a:r>
            <a:r>
              <a:rPr lang="en-US" dirty="0" err="1" smtClean="0"/>
              <a:t>Statament</a:t>
            </a:r>
            <a:r>
              <a:rPr lang="en-US" dirty="0" smtClean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Revenues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Financial income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Borrowing costs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Revenues related to joint ventures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Income tax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Profit or loss</a:t>
            </a:r>
          </a:p>
          <a:p>
            <a:endParaRPr lang="en-US" sz="3200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The </a:t>
            </a:r>
            <a:r>
              <a:rPr lang="it-IT" b="1" dirty="0" err="1" smtClean="0">
                <a:solidFill>
                  <a:srgbClr val="FF0000"/>
                </a:solidFill>
              </a:rPr>
              <a:t>Income</a:t>
            </a:r>
            <a:r>
              <a:rPr lang="it-IT" b="1" dirty="0" smtClean="0">
                <a:solidFill>
                  <a:srgbClr val="FF0000"/>
                </a:solidFill>
              </a:rPr>
              <a:t> Statement: </a:t>
            </a:r>
            <a:r>
              <a:rPr lang="it-IT" b="1" dirty="0" err="1" smtClean="0">
                <a:solidFill>
                  <a:srgbClr val="FF0000"/>
                </a:solidFill>
              </a:rPr>
              <a:t>features</a:t>
            </a:r>
            <a:r>
              <a:rPr lang="it-IT" b="1" dirty="0" smtClean="0">
                <a:solidFill>
                  <a:srgbClr val="FF0000"/>
                </a:solidFill>
              </a:rPr>
              <a:t> (2/4)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838200" y="4668640"/>
            <a:ext cx="10515600" cy="1601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dirty="0" err="1" smtClean="0"/>
              <a:t>These</a:t>
            </a:r>
            <a:r>
              <a:rPr lang="it-IT" dirty="0" smtClean="0"/>
              <a:t> </a:t>
            </a:r>
            <a:r>
              <a:rPr lang="it-IT" dirty="0" err="1" smtClean="0"/>
              <a:t>items</a:t>
            </a:r>
            <a:r>
              <a:rPr lang="it-IT" dirty="0" smtClean="0"/>
              <a:t> </a:t>
            </a:r>
            <a:r>
              <a:rPr lang="it-IT" dirty="0" err="1" smtClean="0"/>
              <a:t>could</a:t>
            </a:r>
            <a:r>
              <a:rPr lang="it-IT" dirty="0" smtClean="0"/>
              <a:t> be </a:t>
            </a:r>
            <a:r>
              <a:rPr lang="it-IT" dirty="0" err="1" smtClean="0"/>
              <a:t>presented</a:t>
            </a:r>
            <a:r>
              <a:rPr lang="it-IT" dirty="0" smtClean="0"/>
              <a:t> </a:t>
            </a:r>
            <a:r>
              <a:rPr lang="it-IT" dirty="0" err="1" smtClean="0"/>
              <a:t>following</a:t>
            </a:r>
            <a:r>
              <a:rPr lang="it-IT" dirty="0" smtClean="0"/>
              <a:t> </a:t>
            </a:r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logics</a:t>
            </a:r>
            <a:r>
              <a:rPr lang="it-IT" dirty="0" smtClean="0"/>
              <a:t>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b="1" dirty="0" smtClean="0"/>
              <a:t>By nature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b="1" dirty="0" smtClean="0"/>
              <a:t>By </a:t>
            </a:r>
            <a:r>
              <a:rPr lang="it-IT" b="1" dirty="0" err="1" smtClean="0"/>
              <a:t>destination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564062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6</a:t>
            </a:fld>
            <a:endParaRPr lang="it-IT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929635"/>
              </p:ext>
            </p:extLst>
          </p:nvPr>
        </p:nvGraphicFramePr>
        <p:xfrm>
          <a:off x="380621" y="229552"/>
          <a:ext cx="4832824" cy="6309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32824"/>
              </a:tblGrid>
              <a:tr h="314551">
                <a:tc>
                  <a:txBody>
                    <a:bodyPr/>
                    <a:lstStyle/>
                    <a:p>
                      <a:pPr algn="ctr"/>
                      <a:r>
                        <a:rPr lang="it-IT" b="1" dirty="0" err="1" smtClean="0"/>
                        <a:t>Income</a:t>
                      </a:r>
                      <a:r>
                        <a:rPr lang="it-IT" b="1" dirty="0" smtClean="0"/>
                        <a:t> Statement BY NATURE</a:t>
                      </a:r>
                      <a:endParaRPr lang="it-IT" b="1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Revenues</a:t>
                      </a:r>
                      <a:endParaRPr lang="it-IT" sz="1600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Other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revenues</a:t>
                      </a:r>
                      <a:endParaRPr lang="it-IT" sz="1600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Changes</a:t>
                      </a:r>
                      <a:r>
                        <a:rPr lang="it-IT" sz="1600" dirty="0" smtClean="0"/>
                        <a:t> in </a:t>
                      </a:r>
                      <a:r>
                        <a:rPr lang="it-IT" sz="1600" dirty="0" err="1" smtClean="0"/>
                        <a:t>inventories</a:t>
                      </a:r>
                      <a:r>
                        <a:rPr lang="it-IT" sz="1600" dirty="0" smtClean="0"/>
                        <a:t> and WIP</a:t>
                      </a:r>
                      <a:endParaRPr lang="it-IT" sz="1600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Use/</a:t>
                      </a:r>
                      <a:r>
                        <a:rPr lang="it-IT" sz="1600" dirty="0" err="1" smtClean="0"/>
                        <a:t>Consumption</a:t>
                      </a:r>
                      <a:r>
                        <a:rPr lang="it-IT" sz="1600" dirty="0" smtClean="0"/>
                        <a:t> of </a:t>
                      </a:r>
                      <a:r>
                        <a:rPr lang="it-IT" sz="1600" dirty="0" err="1" smtClean="0"/>
                        <a:t>raw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materials</a:t>
                      </a:r>
                      <a:endParaRPr lang="it-IT" sz="1600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Cost</a:t>
                      </a:r>
                      <a:r>
                        <a:rPr lang="it-IT" sz="1600" dirty="0" smtClean="0"/>
                        <a:t> of </a:t>
                      </a:r>
                      <a:r>
                        <a:rPr lang="it-IT" sz="1600" dirty="0" err="1" smtClean="0"/>
                        <a:t>personnel</a:t>
                      </a:r>
                      <a:endParaRPr lang="it-IT" sz="1600" dirty="0"/>
                    </a:p>
                  </a:txBody>
                  <a:tcPr/>
                </a:tc>
              </a:tr>
              <a:tr h="485698"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Depreciation</a:t>
                      </a:r>
                      <a:r>
                        <a:rPr lang="it-IT" sz="1600" baseline="0" dirty="0" smtClean="0"/>
                        <a:t> and </a:t>
                      </a:r>
                      <a:r>
                        <a:rPr lang="it-IT" sz="1600" baseline="0" dirty="0" err="1" smtClean="0"/>
                        <a:t>variation</a:t>
                      </a:r>
                      <a:r>
                        <a:rPr lang="it-IT" sz="1600" baseline="0" dirty="0" smtClean="0"/>
                        <a:t> of </a:t>
                      </a:r>
                      <a:r>
                        <a:rPr lang="it-IT" sz="1600" baseline="0" dirty="0" err="1" smtClean="0"/>
                        <a:t>value</a:t>
                      </a:r>
                      <a:r>
                        <a:rPr lang="it-IT" sz="1600" baseline="0" dirty="0" smtClean="0"/>
                        <a:t> of non </a:t>
                      </a:r>
                      <a:r>
                        <a:rPr lang="it-IT" sz="1600" baseline="0" dirty="0" err="1" smtClean="0"/>
                        <a:t>current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baseline="0" dirty="0" err="1" smtClean="0"/>
                        <a:t>activities</a:t>
                      </a:r>
                      <a:endParaRPr lang="it-IT" sz="1600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Other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operating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costs</a:t>
                      </a:r>
                      <a:endParaRPr lang="it-IT" sz="1600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b="1" dirty="0" smtClean="0"/>
                        <a:t>OPERATING INCOME</a:t>
                      </a:r>
                      <a:endParaRPr lang="it-IT" sz="1600" b="1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Revenues</a:t>
                      </a:r>
                      <a:r>
                        <a:rPr lang="it-IT" sz="1600" baseline="0" dirty="0" smtClean="0"/>
                        <a:t> from joint venture and </a:t>
                      </a:r>
                      <a:r>
                        <a:rPr lang="it-IT" sz="1600" baseline="0" dirty="0" err="1" smtClean="0"/>
                        <a:t>controlled</a:t>
                      </a:r>
                      <a:r>
                        <a:rPr lang="it-IT" sz="1600" baseline="0" dirty="0" smtClean="0"/>
                        <a:t> companies</a:t>
                      </a:r>
                      <a:endParaRPr lang="it-IT" sz="1600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Financial </a:t>
                      </a:r>
                      <a:r>
                        <a:rPr lang="it-IT" sz="1600" dirty="0" err="1" smtClean="0"/>
                        <a:t>income</a:t>
                      </a:r>
                      <a:r>
                        <a:rPr lang="it-IT" sz="1600" baseline="0" dirty="0" smtClean="0"/>
                        <a:t> from </a:t>
                      </a:r>
                      <a:r>
                        <a:rPr lang="it-IT" sz="1600" baseline="0" dirty="0" err="1" smtClean="0"/>
                        <a:t>investment</a:t>
                      </a:r>
                      <a:endParaRPr lang="it-IT" sz="1600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Other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revenues</a:t>
                      </a:r>
                      <a:r>
                        <a:rPr lang="it-IT" sz="1600" dirty="0" smtClean="0"/>
                        <a:t> and </a:t>
                      </a:r>
                      <a:r>
                        <a:rPr lang="it-IT" sz="1600" dirty="0" err="1" smtClean="0"/>
                        <a:t>losses</a:t>
                      </a:r>
                      <a:endParaRPr lang="it-IT" sz="1600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b="1" dirty="0" smtClean="0"/>
                        <a:t>GROSS PROFIT</a:t>
                      </a:r>
                      <a:endParaRPr lang="it-IT" sz="1600" b="1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Taxes</a:t>
                      </a:r>
                      <a:endParaRPr lang="it-IT" sz="1600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b="1" dirty="0" smtClean="0"/>
                        <a:t>NET PROFIT</a:t>
                      </a:r>
                      <a:endParaRPr lang="it-IT" sz="1600" b="1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Net profit from </a:t>
                      </a:r>
                      <a:r>
                        <a:rPr lang="it-IT" sz="1600" dirty="0" err="1" smtClean="0"/>
                        <a:t>discontinuing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operation</a:t>
                      </a:r>
                      <a:endParaRPr lang="it-IT" sz="1600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b="1" dirty="0" smtClean="0"/>
                        <a:t>ANNUAL NET PROFIT</a:t>
                      </a:r>
                      <a:endParaRPr lang="it-IT" sz="1600" b="1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b="1" dirty="0" smtClean="0"/>
                        <a:t>PROFIT BY SHARES</a:t>
                      </a:r>
                      <a:endParaRPr lang="it-IT" sz="16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17978"/>
              </p:ext>
            </p:extLst>
          </p:nvPr>
        </p:nvGraphicFramePr>
        <p:xfrm>
          <a:off x="5637284" y="229552"/>
          <a:ext cx="4832824" cy="62159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32824"/>
              </a:tblGrid>
              <a:tr h="314551">
                <a:tc>
                  <a:txBody>
                    <a:bodyPr/>
                    <a:lstStyle/>
                    <a:p>
                      <a:pPr algn="ctr"/>
                      <a:r>
                        <a:rPr lang="it-IT" b="1" dirty="0" err="1" smtClean="0"/>
                        <a:t>Income</a:t>
                      </a:r>
                      <a:r>
                        <a:rPr lang="it-IT" b="1" dirty="0" smtClean="0"/>
                        <a:t> Statement BY DESTINATION</a:t>
                      </a:r>
                      <a:endParaRPr lang="it-IT" b="1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Revenues</a:t>
                      </a:r>
                      <a:endParaRPr lang="it-IT" sz="1600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Costs</a:t>
                      </a:r>
                      <a:r>
                        <a:rPr lang="it-IT" sz="1600" baseline="0" dirty="0" smtClean="0"/>
                        <a:t> of sales</a:t>
                      </a:r>
                      <a:endParaRPr lang="it-IT" sz="1600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b="1" dirty="0" smtClean="0"/>
                        <a:t>GROSS</a:t>
                      </a:r>
                      <a:r>
                        <a:rPr lang="it-IT" sz="1600" b="1" baseline="0" dirty="0" smtClean="0"/>
                        <a:t> MARGIN</a:t>
                      </a:r>
                      <a:endParaRPr lang="it-IT" sz="1600" b="1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Other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baseline="0" dirty="0" err="1" smtClean="0"/>
                        <a:t>revenues</a:t>
                      </a:r>
                      <a:endParaRPr lang="it-IT" sz="1600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Costs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baseline="0" dirty="0" err="1" smtClean="0"/>
                        <a:t>related</a:t>
                      </a:r>
                      <a:r>
                        <a:rPr lang="it-IT" sz="1600" baseline="0" dirty="0" smtClean="0"/>
                        <a:t> to </a:t>
                      </a:r>
                      <a:r>
                        <a:rPr lang="it-IT" sz="1600" baseline="0" dirty="0" err="1" smtClean="0"/>
                        <a:t>distribution</a:t>
                      </a:r>
                      <a:endParaRPr lang="it-IT" sz="1600" dirty="0"/>
                    </a:p>
                  </a:txBody>
                  <a:tcPr/>
                </a:tc>
              </a:tr>
              <a:tr h="485698"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Administrative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baseline="0" dirty="0" err="1" smtClean="0"/>
                        <a:t>costs</a:t>
                      </a:r>
                      <a:endParaRPr lang="it-IT" sz="1600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Other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operating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costs</a:t>
                      </a:r>
                      <a:endParaRPr lang="it-IT" sz="1600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b="1" dirty="0" smtClean="0"/>
                        <a:t>OPERATING INCOME</a:t>
                      </a:r>
                      <a:endParaRPr lang="it-IT" sz="1600" b="1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Revenues</a:t>
                      </a:r>
                      <a:r>
                        <a:rPr lang="it-IT" sz="1600" baseline="0" dirty="0" smtClean="0"/>
                        <a:t> from joint venture and </a:t>
                      </a:r>
                      <a:r>
                        <a:rPr lang="it-IT" sz="1600" baseline="0" dirty="0" err="1" smtClean="0"/>
                        <a:t>controlled</a:t>
                      </a:r>
                      <a:r>
                        <a:rPr lang="it-IT" sz="1600" baseline="0" dirty="0" smtClean="0"/>
                        <a:t> companies</a:t>
                      </a:r>
                      <a:endParaRPr lang="it-IT" sz="1600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Financial </a:t>
                      </a:r>
                      <a:r>
                        <a:rPr lang="it-IT" sz="1600" dirty="0" err="1" smtClean="0"/>
                        <a:t>income</a:t>
                      </a:r>
                      <a:r>
                        <a:rPr lang="it-IT" sz="1600" baseline="0" dirty="0" smtClean="0"/>
                        <a:t> from </a:t>
                      </a:r>
                      <a:r>
                        <a:rPr lang="it-IT" sz="1600" baseline="0" dirty="0" err="1" smtClean="0"/>
                        <a:t>investment</a:t>
                      </a:r>
                      <a:endParaRPr lang="it-IT" sz="1600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Other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revenues</a:t>
                      </a:r>
                      <a:r>
                        <a:rPr lang="it-IT" sz="1600" dirty="0" smtClean="0"/>
                        <a:t> and </a:t>
                      </a:r>
                      <a:r>
                        <a:rPr lang="it-IT" sz="1600" dirty="0" err="1" smtClean="0"/>
                        <a:t>losses</a:t>
                      </a:r>
                      <a:endParaRPr lang="it-IT" sz="1600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b="1" dirty="0" smtClean="0"/>
                        <a:t>GROSS PROFIT</a:t>
                      </a:r>
                      <a:endParaRPr lang="it-IT" sz="1600" b="1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Taxes</a:t>
                      </a:r>
                      <a:endParaRPr lang="it-IT" sz="1600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b="1" dirty="0" smtClean="0"/>
                        <a:t>NET PROFIT</a:t>
                      </a:r>
                      <a:endParaRPr lang="it-IT" sz="1600" b="1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Net profit from </a:t>
                      </a:r>
                      <a:r>
                        <a:rPr lang="it-IT" sz="1600" dirty="0" err="1" smtClean="0"/>
                        <a:t>discontinuing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operation</a:t>
                      </a:r>
                      <a:endParaRPr lang="it-IT" sz="1600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b="1" dirty="0" smtClean="0"/>
                        <a:t>ANNUAL NET PROFIT</a:t>
                      </a:r>
                      <a:endParaRPr lang="it-IT" sz="1600" b="1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b="1" dirty="0" smtClean="0"/>
                        <a:t>PROFIT BY SHARES</a:t>
                      </a:r>
                      <a:endParaRPr lang="it-IT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ttangolo 9"/>
          <p:cNvSpPr/>
          <p:nvPr/>
        </p:nvSpPr>
        <p:spPr>
          <a:xfrm>
            <a:off x="177421" y="163360"/>
            <a:ext cx="5172501" cy="305751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5553122" y="163360"/>
            <a:ext cx="5172501" cy="296197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888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7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The </a:t>
            </a:r>
            <a:r>
              <a:rPr lang="it-IT" b="1" dirty="0" err="1" smtClean="0">
                <a:solidFill>
                  <a:srgbClr val="FF0000"/>
                </a:solidFill>
              </a:rPr>
              <a:t>Income</a:t>
            </a:r>
            <a:r>
              <a:rPr lang="it-IT" b="1" dirty="0" smtClean="0">
                <a:solidFill>
                  <a:srgbClr val="FF0000"/>
                </a:solidFill>
              </a:rPr>
              <a:t> Statement: by nature and by </a:t>
            </a:r>
            <a:r>
              <a:rPr lang="it-IT" b="1" dirty="0" err="1" smtClean="0">
                <a:solidFill>
                  <a:srgbClr val="FF0000"/>
                </a:solidFill>
              </a:rPr>
              <a:t>destination</a:t>
            </a:r>
            <a:r>
              <a:rPr lang="it-IT" b="1" dirty="0" smtClean="0">
                <a:solidFill>
                  <a:srgbClr val="FF0000"/>
                </a:solidFill>
              </a:rPr>
              <a:t> (1/x)</a:t>
            </a:r>
            <a:endParaRPr lang="it-IT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928000"/>
              </p:ext>
            </p:extLst>
          </p:nvPr>
        </p:nvGraphicFramePr>
        <p:xfrm>
          <a:off x="2934268" y="1879051"/>
          <a:ext cx="8877112" cy="42484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38556"/>
                <a:gridCol w="4438556"/>
              </a:tblGrid>
              <a:tr h="1316517">
                <a:tc>
                  <a:txBody>
                    <a:bodyPr/>
                    <a:lstStyle/>
                    <a:p>
                      <a:pPr algn="ctr"/>
                      <a:r>
                        <a:rPr lang="it-IT" sz="3200" dirty="0" smtClean="0"/>
                        <a:t>INCOME STATEMENT </a:t>
                      </a:r>
                      <a:r>
                        <a:rPr lang="it-IT" sz="3200" b="1" dirty="0" smtClean="0"/>
                        <a:t>BY NATURE</a:t>
                      </a:r>
                      <a:endParaRPr lang="it-IT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dirty="0" smtClean="0"/>
                        <a:t>INCOME STATEMENT </a:t>
                      </a:r>
                      <a:r>
                        <a:rPr lang="it-IT" sz="3200" b="1" dirty="0" smtClean="0"/>
                        <a:t>BY DESTINATION</a:t>
                      </a:r>
                      <a:endParaRPr lang="it-IT" sz="3200" b="1" dirty="0"/>
                    </a:p>
                  </a:txBody>
                  <a:tcPr anchor="ctr"/>
                </a:tc>
              </a:tr>
              <a:tr h="131651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2000" dirty="0" err="1" smtClean="0"/>
                        <a:t>Revenues</a:t>
                      </a:r>
                      <a:endParaRPr lang="it-IT" sz="20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2000" dirty="0" err="1" smtClean="0"/>
                        <a:t>Other</a:t>
                      </a:r>
                      <a:r>
                        <a:rPr lang="it-IT" sz="2000" dirty="0" smtClean="0"/>
                        <a:t> </a:t>
                      </a:r>
                      <a:r>
                        <a:rPr lang="it-IT" sz="2000" dirty="0" err="1" smtClean="0"/>
                        <a:t>revenues</a:t>
                      </a:r>
                      <a:endParaRPr lang="it-IT" sz="20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2000" dirty="0" err="1" smtClean="0"/>
                        <a:t>Changes</a:t>
                      </a:r>
                      <a:r>
                        <a:rPr lang="it-IT" sz="2000" dirty="0" smtClean="0"/>
                        <a:t> in </a:t>
                      </a:r>
                      <a:r>
                        <a:rPr lang="it-IT" sz="2000" dirty="0" err="1" smtClean="0"/>
                        <a:t>inventories</a:t>
                      </a:r>
                      <a:r>
                        <a:rPr lang="it-IT" sz="2000" baseline="0" dirty="0" smtClean="0"/>
                        <a:t> and WIP</a:t>
                      </a:r>
                      <a:endParaRPr lang="it-IT" sz="2000" dirty="0" smtClean="0"/>
                    </a:p>
                    <a:p>
                      <a:endParaRPr lang="it-IT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2000" dirty="0" err="1" smtClean="0"/>
                        <a:t>Revenues</a:t>
                      </a:r>
                      <a:endParaRPr lang="it-IT" sz="2000" dirty="0"/>
                    </a:p>
                  </a:txBody>
                  <a:tcPr anchor="ctr"/>
                </a:tc>
              </a:tr>
              <a:tr h="131651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2000" dirty="0" smtClean="0"/>
                        <a:t>Use/</a:t>
                      </a:r>
                      <a:r>
                        <a:rPr lang="it-IT" sz="2000" dirty="0" err="1" smtClean="0"/>
                        <a:t>Consumption</a:t>
                      </a:r>
                      <a:r>
                        <a:rPr lang="it-IT" sz="2000" dirty="0" smtClean="0"/>
                        <a:t> of </a:t>
                      </a:r>
                      <a:r>
                        <a:rPr lang="it-IT" sz="2000" dirty="0" err="1" smtClean="0"/>
                        <a:t>raw</a:t>
                      </a:r>
                      <a:r>
                        <a:rPr lang="it-IT" sz="2000" dirty="0" smtClean="0"/>
                        <a:t> </a:t>
                      </a:r>
                      <a:r>
                        <a:rPr lang="it-IT" sz="2000" dirty="0" err="1" smtClean="0"/>
                        <a:t>materials</a:t>
                      </a:r>
                      <a:endParaRPr lang="it-IT" sz="20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2000" dirty="0" err="1" smtClean="0"/>
                        <a:t>Costs</a:t>
                      </a:r>
                      <a:r>
                        <a:rPr lang="it-IT" sz="2000" dirty="0" smtClean="0"/>
                        <a:t> of </a:t>
                      </a:r>
                      <a:r>
                        <a:rPr lang="it-IT" sz="2000" dirty="0" err="1" smtClean="0"/>
                        <a:t>personnel</a:t>
                      </a:r>
                      <a:endParaRPr lang="it-IT" sz="20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2000" dirty="0" err="1" smtClean="0"/>
                        <a:t>Depreciation</a:t>
                      </a:r>
                      <a:r>
                        <a:rPr lang="it-IT" sz="2000" dirty="0" smtClean="0"/>
                        <a:t> and </a:t>
                      </a:r>
                      <a:r>
                        <a:rPr lang="it-IT" sz="2000" dirty="0" err="1" smtClean="0"/>
                        <a:t>changes</a:t>
                      </a:r>
                      <a:r>
                        <a:rPr lang="it-IT" sz="2000" dirty="0" smtClean="0"/>
                        <a:t> in </a:t>
                      </a:r>
                      <a:r>
                        <a:rPr lang="it-IT" sz="2000" dirty="0" err="1" smtClean="0"/>
                        <a:t>value</a:t>
                      </a:r>
                      <a:r>
                        <a:rPr lang="it-IT" sz="2000" dirty="0" smtClean="0"/>
                        <a:t> of non </a:t>
                      </a:r>
                      <a:r>
                        <a:rPr lang="it-IT" sz="2000" dirty="0" err="1" smtClean="0"/>
                        <a:t>current</a:t>
                      </a:r>
                      <a:r>
                        <a:rPr lang="it-IT" sz="2000" dirty="0" smtClean="0"/>
                        <a:t> </a:t>
                      </a:r>
                      <a:r>
                        <a:rPr lang="it-IT" sz="2000" dirty="0" err="1" smtClean="0"/>
                        <a:t>activities</a:t>
                      </a:r>
                      <a:endParaRPr lang="it-IT" sz="20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2000" dirty="0" err="1" smtClean="0"/>
                        <a:t>Other</a:t>
                      </a:r>
                      <a:r>
                        <a:rPr lang="it-IT" sz="2000" dirty="0" smtClean="0"/>
                        <a:t> </a:t>
                      </a:r>
                      <a:r>
                        <a:rPr lang="it-IT" sz="2000" dirty="0" err="1" smtClean="0"/>
                        <a:t>operating</a:t>
                      </a:r>
                      <a:r>
                        <a:rPr lang="it-IT" sz="2000" dirty="0" smtClean="0"/>
                        <a:t> </a:t>
                      </a:r>
                      <a:r>
                        <a:rPr lang="it-IT" sz="2000" dirty="0" err="1" smtClean="0"/>
                        <a:t>costs</a:t>
                      </a:r>
                      <a:endParaRPr lang="it-IT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2000" dirty="0" err="1" smtClean="0"/>
                        <a:t>Cost</a:t>
                      </a:r>
                      <a:r>
                        <a:rPr lang="it-IT" sz="2000" dirty="0" smtClean="0"/>
                        <a:t> of sales</a:t>
                      </a:r>
                      <a:endParaRPr lang="it-IT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Parentesi graffa aperta 7"/>
          <p:cNvSpPr/>
          <p:nvPr/>
        </p:nvSpPr>
        <p:spPr>
          <a:xfrm>
            <a:off x="2497540" y="3261815"/>
            <a:ext cx="313899" cy="1119117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232012" y="3261815"/>
            <a:ext cx="2074460" cy="11191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VALUE of the PRODUCTION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11" name="Parentesi graffa aperta 10"/>
          <p:cNvSpPr/>
          <p:nvPr/>
        </p:nvSpPr>
        <p:spPr>
          <a:xfrm>
            <a:off x="2497540" y="4688303"/>
            <a:ext cx="334370" cy="1304218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279778" y="4780853"/>
            <a:ext cx="2074460" cy="11191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COST of the PRODUCTION</a:t>
            </a:r>
            <a:endParaRPr lang="it-IT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5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8</a:t>
            </a:fld>
            <a:endParaRPr lang="it-IT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678857"/>
              </p:ext>
            </p:extLst>
          </p:nvPr>
        </p:nvGraphicFramePr>
        <p:xfrm>
          <a:off x="945866" y="95622"/>
          <a:ext cx="4832824" cy="67623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32824"/>
              </a:tblGrid>
              <a:tr h="422538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err="1" smtClean="0"/>
                        <a:t>Income</a:t>
                      </a:r>
                      <a:r>
                        <a:rPr lang="it-IT" sz="2000" b="1" dirty="0" smtClean="0"/>
                        <a:t> Statement BY NATURE</a:t>
                      </a:r>
                      <a:endParaRPr lang="it-IT" sz="2000" b="1" dirty="0"/>
                    </a:p>
                  </a:txBody>
                  <a:tcPr/>
                </a:tc>
              </a:tr>
              <a:tr h="2022871">
                <a:tc>
                  <a:txBody>
                    <a:bodyPr/>
                    <a:lstStyle/>
                    <a:p>
                      <a:r>
                        <a:rPr lang="it-IT" sz="2000" dirty="0" err="1" smtClean="0"/>
                        <a:t>Revenues</a:t>
                      </a:r>
                      <a:endParaRPr lang="it-IT" sz="2000" dirty="0" smtClean="0"/>
                    </a:p>
                    <a:p>
                      <a:r>
                        <a:rPr lang="it-IT" sz="2000" dirty="0" smtClean="0"/>
                        <a:t>+ </a:t>
                      </a:r>
                      <a:r>
                        <a:rPr lang="it-IT" sz="2000" dirty="0" err="1" smtClean="0"/>
                        <a:t>Other</a:t>
                      </a:r>
                      <a:r>
                        <a:rPr lang="it-IT" sz="2000" dirty="0" smtClean="0"/>
                        <a:t> </a:t>
                      </a:r>
                      <a:r>
                        <a:rPr lang="it-IT" sz="2000" dirty="0" err="1" smtClean="0"/>
                        <a:t>Revenues</a:t>
                      </a:r>
                      <a:endParaRPr lang="it-IT" sz="2000" dirty="0" smtClean="0"/>
                    </a:p>
                    <a:p>
                      <a:r>
                        <a:rPr lang="it-IT" sz="2000" dirty="0" smtClean="0"/>
                        <a:t>+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Changes</a:t>
                      </a:r>
                      <a:r>
                        <a:rPr lang="it-IT" sz="2000" baseline="0" dirty="0" smtClean="0"/>
                        <a:t> in </a:t>
                      </a:r>
                      <a:r>
                        <a:rPr lang="it-IT" sz="2000" baseline="0" dirty="0" err="1" smtClean="0"/>
                        <a:t>inventories</a:t>
                      </a:r>
                      <a:r>
                        <a:rPr lang="it-IT" sz="2000" baseline="0" dirty="0" smtClean="0"/>
                        <a:t> and WIP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aseline="0" dirty="0" smtClean="0"/>
                        <a:t>-Use/</a:t>
                      </a:r>
                      <a:r>
                        <a:rPr lang="it-IT" sz="2000" baseline="0" dirty="0" err="1" smtClean="0"/>
                        <a:t>Consumption</a:t>
                      </a:r>
                      <a:r>
                        <a:rPr lang="it-IT" sz="2000" baseline="0" dirty="0" smtClean="0"/>
                        <a:t> of </a:t>
                      </a:r>
                      <a:r>
                        <a:rPr lang="it-IT" sz="2000" baseline="0" dirty="0" err="1" smtClean="0"/>
                        <a:t>raw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materials</a:t>
                      </a:r>
                      <a:r>
                        <a:rPr lang="it-IT" sz="2000" baseline="0" dirty="0" smtClean="0"/>
                        <a:t>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dirty="0" smtClean="0"/>
                        <a:t>-</a:t>
                      </a:r>
                      <a:r>
                        <a:rPr lang="it-IT" sz="2000" dirty="0" err="1" smtClean="0"/>
                        <a:t>cost</a:t>
                      </a:r>
                      <a:r>
                        <a:rPr lang="it-IT" sz="2000" dirty="0" smtClean="0"/>
                        <a:t> of </a:t>
                      </a:r>
                      <a:r>
                        <a:rPr lang="it-IT" sz="2000" dirty="0" err="1" smtClean="0"/>
                        <a:t>personnel</a:t>
                      </a:r>
                      <a:endParaRPr lang="it-IT" sz="200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dirty="0" smtClean="0"/>
                        <a:t>+/- </a:t>
                      </a:r>
                      <a:r>
                        <a:rPr lang="it-IT" sz="2000" dirty="0" err="1" smtClean="0"/>
                        <a:t>depriaction</a:t>
                      </a:r>
                      <a:r>
                        <a:rPr lang="it-IT" sz="2000" dirty="0" smtClean="0"/>
                        <a:t> and </a:t>
                      </a:r>
                      <a:r>
                        <a:rPr lang="it-IT" sz="2000" dirty="0" err="1" smtClean="0"/>
                        <a:t>variation</a:t>
                      </a:r>
                      <a:r>
                        <a:rPr lang="it-IT" sz="2000" dirty="0" smtClean="0"/>
                        <a:t> of </a:t>
                      </a:r>
                      <a:r>
                        <a:rPr lang="it-IT" sz="2000" dirty="0" err="1" smtClean="0"/>
                        <a:t>value</a:t>
                      </a:r>
                      <a:r>
                        <a:rPr lang="it-IT" sz="2000" dirty="0" smtClean="0"/>
                        <a:t> of</a:t>
                      </a:r>
                      <a:r>
                        <a:rPr lang="it-IT" sz="2000" baseline="0" dirty="0" smtClean="0"/>
                        <a:t> non </a:t>
                      </a:r>
                      <a:r>
                        <a:rPr lang="it-IT" sz="2000" baseline="0" dirty="0" err="1" smtClean="0"/>
                        <a:t>current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activities</a:t>
                      </a:r>
                      <a:endParaRPr lang="it-IT" sz="2000" baseline="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aseline="0" dirty="0" smtClean="0"/>
                        <a:t>- </a:t>
                      </a:r>
                      <a:r>
                        <a:rPr lang="it-IT" sz="2000" baseline="0" dirty="0" err="1" smtClean="0"/>
                        <a:t>Other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operating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costs</a:t>
                      </a:r>
                      <a:endParaRPr lang="it-IT" sz="2000" baseline="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="1" baseline="0" dirty="0" smtClean="0"/>
                        <a:t>OPERATING INCOME</a:t>
                      </a:r>
                      <a:endParaRPr lang="it-IT" sz="2000" b="1" dirty="0"/>
                    </a:p>
                  </a:txBody>
                  <a:tcPr/>
                </a:tc>
              </a:tr>
              <a:tr h="1290896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+/- </a:t>
                      </a:r>
                      <a:r>
                        <a:rPr lang="it-IT" sz="2000" dirty="0" err="1" smtClean="0"/>
                        <a:t>Revenues</a:t>
                      </a:r>
                      <a:r>
                        <a:rPr lang="it-IT" sz="2000" baseline="0" dirty="0" smtClean="0"/>
                        <a:t> from joint venture and </a:t>
                      </a:r>
                      <a:r>
                        <a:rPr lang="it-IT" sz="2000" baseline="0" dirty="0" err="1" smtClean="0"/>
                        <a:t>controlled</a:t>
                      </a:r>
                      <a:r>
                        <a:rPr lang="it-IT" sz="2000" baseline="0" dirty="0" smtClean="0"/>
                        <a:t> companies</a:t>
                      </a:r>
                    </a:p>
                    <a:p>
                      <a:r>
                        <a:rPr lang="it-IT" sz="2000" baseline="0" dirty="0" smtClean="0"/>
                        <a:t>+ Financial </a:t>
                      </a:r>
                      <a:r>
                        <a:rPr lang="it-IT" sz="2000" baseline="0" dirty="0" err="1" smtClean="0"/>
                        <a:t>income</a:t>
                      </a:r>
                      <a:r>
                        <a:rPr lang="it-IT" sz="2000" baseline="0" dirty="0" smtClean="0"/>
                        <a:t> from </a:t>
                      </a:r>
                      <a:r>
                        <a:rPr lang="it-IT" sz="2000" baseline="0" dirty="0" err="1" smtClean="0"/>
                        <a:t>investment</a:t>
                      </a:r>
                      <a:endParaRPr lang="it-IT" sz="2000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2000" baseline="0" dirty="0" err="1" smtClean="0"/>
                        <a:t>Borrowing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costs</a:t>
                      </a:r>
                      <a:endParaRPr lang="it-IT" sz="2000" baseline="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="1" baseline="0" dirty="0" smtClean="0"/>
                        <a:t>GROSS PROFIT</a:t>
                      </a:r>
                      <a:endParaRPr lang="it-IT" sz="2000" b="1" dirty="0"/>
                    </a:p>
                  </a:txBody>
                  <a:tcPr/>
                </a:tc>
              </a:tr>
              <a:tr h="669018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it-IT" sz="2000" dirty="0" err="1" smtClean="0"/>
                        <a:t>Taxes</a:t>
                      </a:r>
                      <a:endParaRPr lang="it-IT" sz="200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="1" dirty="0" smtClean="0"/>
                        <a:t>NET</a:t>
                      </a:r>
                      <a:r>
                        <a:rPr lang="it-IT" sz="2000" b="1" baseline="0" dirty="0" smtClean="0"/>
                        <a:t> PROFIT</a:t>
                      </a:r>
                      <a:endParaRPr lang="it-IT" sz="2000" b="1" dirty="0"/>
                    </a:p>
                  </a:txBody>
                  <a:tcPr/>
                </a:tc>
              </a:tr>
              <a:tr h="387326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+/- Net profit from </a:t>
                      </a:r>
                      <a:r>
                        <a:rPr lang="it-IT" sz="2000" dirty="0" err="1" smtClean="0"/>
                        <a:t>discontinuing</a:t>
                      </a:r>
                      <a:r>
                        <a:rPr lang="it-IT" sz="2000" dirty="0" smtClean="0"/>
                        <a:t> </a:t>
                      </a:r>
                      <a:r>
                        <a:rPr lang="it-IT" sz="2000" dirty="0" err="1" smtClean="0"/>
                        <a:t>operation</a:t>
                      </a:r>
                      <a:endParaRPr lang="it-IT" sz="2000" dirty="0"/>
                    </a:p>
                  </a:txBody>
                  <a:tcPr/>
                </a:tc>
              </a:tr>
              <a:tr h="387326">
                <a:tc>
                  <a:txBody>
                    <a:bodyPr/>
                    <a:lstStyle/>
                    <a:p>
                      <a:r>
                        <a:rPr lang="it-IT" sz="2000" b="1" dirty="0" smtClean="0"/>
                        <a:t>ANNUAL NET PROFIT</a:t>
                      </a:r>
                      <a:endParaRPr lang="it-IT" sz="2000" b="1" dirty="0"/>
                    </a:p>
                  </a:txBody>
                  <a:tcPr/>
                </a:tc>
              </a:tr>
              <a:tr h="387326">
                <a:tc>
                  <a:txBody>
                    <a:bodyPr/>
                    <a:lstStyle/>
                    <a:p>
                      <a:r>
                        <a:rPr lang="it-IT" sz="2000" b="1" dirty="0" smtClean="0"/>
                        <a:t>PROFIT BY SHARES</a:t>
                      </a:r>
                      <a:endParaRPr lang="it-IT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ttangolo 7"/>
          <p:cNvSpPr/>
          <p:nvPr/>
        </p:nvSpPr>
        <p:spPr>
          <a:xfrm>
            <a:off x="783988" y="163360"/>
            <a:ext cx="5172501" cy="287139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783987" y="3070746"/>
            <a:ext cx="5172501" cy="375126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Parentesi graffa chiusa 1"/>
          <p:cNvSpPr/>
          <p:nvPr/>
        </p:nvSpPr>
        <p:spPr>
          <a:xfrm>
            <a:off x="6182436" y="163360"/>
            <a:ext cx="327546" cy="5363983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7137779" y="2019868"/>
            <a:ext cx="4367284" cy="1433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>
                <a:solidFill>
                  <a:schemeClr val="tx1"/>
                </a:solidFill>
              </a:rPr>
              <a:t>CONTINUING OPERATIONS</a:t>
            </a:r>
            <a:endParaRPr lang="it-IT" sz="3200" b="1" dirty="0">
              <a:solidFill>
                <a:schemeClr val="tx1"/>
              </a:solidFill>
            </a:endParaRPr>
          </a:p>
        </p:txBody>
      </p:sp>
      <p:sp>
        <p:nvSpPr>
          <p:cNvPr id="14" name="Parentesi graffa chiusa 13"/>
          <p:cNvSpPr/>
          <p:nvPr/>
        </p:nvSpPr>
        <p:spPr>
          <a:xfrm>
            <a:off x="6182436" y="5540351"/>
            <a:ext cx="479946" cy="628437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7317475" y="4735772"/>
            <a:ext cx="4367284" cy="1433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>
                <a:solidFill>
                  <a:schemeClr val="tx1"/>
                </a:solidFill>
              </a:rPr>
              <a:t>DISCONTINUING OPERATIONS</a:t>
            </a:r>
            <a:endParaRPr lang="it-IT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65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2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9</a:t>
            </a:fld>
            <a:endParaRPr lang="it-IT"/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740159"/>
              </p:ext>
            </p:extLst>
          </p:nvPr>
        </p:nvGraphicFramePr>
        <p:xfrm>
          <a:off x="328304" y="198755"/>
          <a:ext cx="4832824" cy="6522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32824"/>
              </a:tblGrid>
              <a:tr h="314551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err="1" smtClean="0"/>
                        <a:t>Income</a:t>
                      </a:r>
                      <a:r>
                        <a:rPr lang="it-IT" sz="2000" b="1" dirty="0" smtClean="0"/>
                        <a:t> Statement BY DESTINATION</a:t>
                      </a:r>
                      <a:endParaRPr lang="it-IT" sz="2000" b="1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dirty="0" err="1" smtClean="0"/>
                        <a:t>Revenues</a:t>
                      </a:r>
                      <a:endParaRPr lang="it-IT" sz="2000" dirty="0" smtClean="0"/>
                    </a:p>
                    <a:p>
                      <a:r>
                        <a:rPr lang="it-IT" sz="2000" dirty="0" smtClean="0"/>
                        <a:t>-</a:t>
                      </a:r>
                      <a:r>
                        <a:rPr lang="it-IT" sz="2000" dirty="0" err="1" smtClean="0"/>
                        <a:t>Cost</a:t>
                      </a:r>
                      <a:r>
                        <a:rPr lang="it-IT" sz="2000" baseline="0" dirty="0" smtClean="0"/>
                        <a:t> of sales</a:t>
                      </a:r>
                    </a:p>
                    <a:p>
                      <a:r>
                        <a:rPr lang="it-IT" sz="2000" b="1" baseline="0" dirty="0" smtClean="0"/>
                        <a:t>GROSS MARGIN</a:t>
                      </a:r>
                      <a:endParaRPr lang="it-IT" sz="2000" b="1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+ </a:t>
                      </a:r>
                      <a:r>
                        <a:rPr lang="it-IT" sz="2000" dirty="0" err="1" smtClean="0"/>
                        <a:t>Other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revenues</a:t>
                      </a:r>
                      <a:endParaRPr lang="it-IT" sz="2000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2000" baseline="0" dirty="0" err="1" smtClean="0"/>
                        <a:t>Costs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related</a:t>
                      </a:r>
                      <a:r>
                        <a:rPr lang="it-IT" sz="2000" baseline="0" dirty="0" smtClean="0"/>
                        <a:t> to production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2000" baseline="0" dirty="0" err="1" smtClean="0"/>
                        <a:t>Administrative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costs</a:t>
                      </a:r>
                      <a:endParaRPr lang="it-IT" sz="2000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2000" baseline="0" dirty="0" err="1" smtClean="0"/>
                        <a:t>Other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operating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cots</a:t>
                      </a:r>
                      <a:endParaRPr lang="it-IT" sz="2000" baseline="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="1" baseline="0" dirty="0" smtClean="0"/>
                        <a:t>OPERATING INCOME</a:t>
                      </a:r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+/- </a:t>
                      </a:r>
                      <a:r>
                        <a:rPr lang="it-IT" sz="2000" dirty="0" err="1" smtClean="0"/>
                        <a:t>Revenues</a:t>
                      </a:r>
                      <a:r>
                        <a:rPr lang="it-IT" sz="2000" baseline="0" dirty="0" smtClean="0"/>
                        <a:t> from joint venture and </a:t>
                      </a:r>
                      <a:r>
                        <a:rPr lang="it-IT" sz="2000" baseline="0" dirty="0" err="1" smtClean="0"/>
                        <a:t>controlled</a:t>
                      </a:r>
                      <a:r>
                        <a:rPr lang="it-IT" sz="2000" baseline="0" dirty="0" smtClean="0"/>
                        <a:t> companies</a:t>
                      </a:r>
                    </a:p>
                    <a:p>
                      <a:r>
                        <a:rPr lang="it-IT" sz="2000" baseline="0" dirty="0" smtClean="0"/>
                        <a:t>+ Financial </a:t>
                      </a:r>
                      <a:r>
                        <a:rPr lang="it-IT" sz="2000" baseline="0" dirty="0" err="1" smtClean="0"/>
                        <a:t>income</a:t>
                      </a:r>
                      <a:r>
                        <a:rPr lang="it-IT" sz="2000" baseline="0" dirty="0" smtClean="0"/>
                        <a:t> from </a:t>
                      </a:r>
                      <a:r>
                        <a:rPr lang="it-IT" sz="2000" baseline="0" dirty="0" err="1" smtClean="0"/>
                        <a:t>investment</a:t>
                      </a:r>
                      <a:endParaRPr lang="it-IT" sz="2000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2000" baseline="0" dirty="0" err="1" smtClean="0"/>
                        <a:t>Borrowing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costs</a:t>
                      </a:r>
                      <a:endParaRPr lang="it-IT" sz="2000" baseline="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="1" baseline="0" dirty="0" smtClean="0"/>
                        <a:t>GROSS PROFIT</a:t>
                      </a:r>
                      <a:endParaRPr lang="it-IT" sz="2000" b="1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it-IT" sz="2000" dirty="0" err="1" smtClean="0"/>
                        <a:t>Taxes</a:t>
                      </a:r>
                      <a:endParaRPr lang="it-IT" sz="200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="1" dirty="0" smtClean="0"/>
                        <a:t>NET</a:t>
                      </a:r>
                      <a:r>
                        <a:rPr lang="it-IT" sz="2000" b="1" baseline="0" dirty="0" smtClean="0"/>
                        <a:t> PROFIT</a:t>
                      </a:r>
                      <a:endParaRPr lang="it-IT" sz="2000" b="1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+/- Net profit from </a:t>
                      </a:r>
                      <a:r>
                        <a:rPr lang="it-IT" sz="2000" dirty="0" err="1" smtClean="0"/>
                        <a:t>discontinuing</a:t>
                      </a:r>
                      <a:r>
                        <a:rPr lang="it-IT" sz="2000" dirty="0" smtClean="0"/>
                        <a:t> </a:t>
                      </a:r>
                      <a:r>
                        <a:rPr lang="it-IT" sz="2000" dirty="0" err="1" smtClean="0"/>
                        <a:t>operation</a:t>
                      </a:r>
                      <a:endParaRPr lang="it-IT" sz="2000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b="1" dirty="0" smtClean="0"/>
                        <a:t>ANNUAL NET PROFIT</a:t>
                      </a:r>
                      <a:endParaRPr lang="it-IT" sz="2000" b="1" dirty="0"/>
                    </a:p>
                  </a:txBody>
                  <a:tcPr/>
                </a:tc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b="1" dirty="0" smtClean="0"/>
                        <a:t>PROFIT BY SHARES</a:t>
                      </a:r>
                      <a:endParaRPr lang="it-IT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ttangolo 7"/>
          <p:cNvSpPr/>
          <p:nvPr/>
        </p:nvSpPr>
        <p:spPr>
          <a:xfrm>
            <a:off x="158465" y="48630"/>
            <a:ext cx="5172501" cy="150721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158465" y="1555845"/>
            <a:ext cx="5172501" cy="516563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Parentesi graffa chiusa 12"/>
          <p:cNvSpPr/>
          <p:nvPr/>
        </p:nvSpPr>
        <p:spPr>
          <a:xfrm>
            <a:off x="5500805" y="48630"/>
            <a:ext cx="327546" cy="5363983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6673755" y="1668786"/>
            <a:ext cx="4367284" cy="1433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>
                <a:solidFill>
                  <a:schemeClr val="tx1"/>
                </a:solidFill>
              </a:rPr>
              <a:t>CONTINUING OPERATIONS</a:t>
            </a:r>
            <a:endParaRPr lang="it-IT" sz="3200" b="1" dirty="0">
              <a:solidFill>
                <a:schemeClr val="tx1"/>
              </a:solidFill>
            </a:endParaRPr>
          </a:p>
        </p:txBody>
      </p:sp>
      <p:sp>
        <p:nvSpPr>
          <p:cNvPr id="15" name="Parentesi graffa chiusa 14"/>
          <p:cNvSpPr/>
          <p:nvPr/>
        </p:nvSpPr>
        <p:spPr>
          <a:xfrm>
            <a:off x="5424605" y="5513055"/>
            <a:ext cx="479946" cy="628437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6673755" y="4696105"/>
            <a:ext cx="4367284" cy="1433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>
                <a:solidFill>
                  <a:schemeClr val="tx1"/>
                </a:solidFill>
              </a:rPr>
              <a:t>DISCONTINUING OPERATIONS</a:t>
            </a:r>
            <a:endParaRPr lang="it-IT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57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3" grpId="0" animBg="1"/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2623</TotalTime>
  <Words>2042</Words>
  <Application>Microsoft Office PowerPoint</Application>
  <PresentationFormat>Widescreen</PresentationFormat>
  <Paragraphs>602</Paragraphs>
  <Slides>36</Slides>
  <Notes>33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36</vt:i4>
      </vt:variant>
    </vt:vector>
  </HeadingPairs>
  <TitlesOfParts>
    <vt:vector size="41" baseType="lpstr">
      <vt:lpstr>Arial</vt:lpstr>
      <vt:lpstr>Calibri</vt:lpstr>
      <vt:lpstr>Calibri Light</vt:lpstr>
      <vt:lpstr>Courier New</vt:lpstr>
      <vt:lpstr>Tema di Office</vt:lpstr>
      <vt:lpstr>Management Principles and Human Resources</vt:lpstr>
      <vt:lpstr>Agenda</vt:lpstr>
      <vt:lpstr>THE INCOME STATEMENT</vt:lpstr>
      <vt:lpstr>The Income Statement: features (1/4)</vt:lpstr>
      <vt:lpstr>The Income Statement: features (2/4)</vt:lpstr>
      <vt:lpstr>Presentazione standard di PowerPoint</vt:lpstr>
      <vt:lpstr>The Income Statement: by nature and by destination (1/x)</vt:lpstr>
      <vt:lpstr>Presentazione standard di PowerPoint</vt:lpstr>
      <vt:lpstr>Presentazione standard di PowerPoint</vt:lpstr>
      <vt:lpstr>The Income Statement by NATURE</vt:lpstr>
      <vt:lpstr>Revenues</vt:lpstr>
      <vt:lpstr>Other operating revenues</vt:lpstr>
      <vt:lpstr>Other operating revenues: capital gains</vt:lpstr>
      <vt:lpstr>Changes in inventories and WIP</vt:lpstr>
      <vt:lpstr>Changes in inventories and WIP</vt:lpstr>
      <vt:lpstr>Use/Consumption of raw materials</vt:lpstr>
      <vt:lpstr>Costs of personnel</vt:lpstr>
      <vt:lpstr>Depretiacion and variation of value of non current activities</vt:lpstr>
      <vt:lpstr>Other operating costs</vt:lpstr>
      <vt:lpstr>Presentazione standard di PowerPoint</vt:lpstr>
      <vt:lpstr>Revenues from joint ventures and controlled companies</vt:lpstr>
      <vt:lpstr>Financial income</vt:lpstr>
      <vt:lpstr>Borrowing costs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THE CASH FLOW STATEMENT</vt:lpstr>
      <vt:lpstr>The Cash Flow Statement: features</vt:lpstr>
      <vt:lpstr>The Cash Flow Statement: direct and indirect method (1/3)</vt:lpstr>
      <vt:lpstr>The Cash Flow Statement: direct and indirect method (2/3)</vt:lpstr>
      <vt:lpstr>The Cash Flow Statement: direct and indirect method (3/3)</vt:lpstr>
      <vt:lpstr>The Cash Flow Statement: Indirect method </vt:lpstr>
      <vt:lpstr>The Cash Flow Statement: Direct method </vt:lpstr>
      <vt:lpstr>In both cases…. 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Martina Dal Molin</dc:creator>
  <cp:lastModifiedBy>Martina Dal Molin</cp:lastModifiedBy>
  <cp:revision>304</cp:revision>
  <dcterms:created xsi:type="dcterms:W3CDTF">2016-01-08T15:46:19Z</dcterms:created>
  <dcterms:modified xsi:type="dcterms:W3CDTF">2016-10-10T13:46:36Z</dcterms:modified>
</cp:coreProperties>
</file>