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300" r:id="rId27"/>
    <p:sldId id="285" r:id="rId28"/>
    <p:sldId id="286" r:id="rId29"/>
    <p:sldId id="289" r:id="rId30"/>
    <p:sldId id="287" r:id="rId31"/>
    <p:sldId id="288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19EA5-D4C3-43D1-BE6C-48A0A0EAA797}" type="datetimeFigureOut">
              <a:rPr lang="it-IT" smtClean="0"/>
              <a:t>09/05/2016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76164-923F-45A4-8990-77AE7AE3C1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36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37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38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58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CE5-80DA-4CA5-BD7D-910DF6306A81}" type="datetime1">
              <a:rPr lang="it-IT" smtClean="0"/>
              <a:t>09/05/2016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7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888B-3983-402C-84AD-AA73F3CA2DAC}" type="datetime1">
              <a:rPr lang="it-IT" smtClean="0"/>
              <a:t>09/05/2016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19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AA3-DB05-4BF3-8282-95DCEBEC98AE}" type="datetime1">
              <a:rPr lang="it-IT" smtClean="0"/>
              <a:t>09/05/2016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37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F064-5F18-4BBF-B9A7-C861DCD6A268}" type="datetime1">
              <a:rPr lang="it-IT" smtClean="0"/>
              <a:t>09/05/2016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23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10F4-79C0-428E-AF0B-01358A15B2DA}" type="datetime1">
              <a:rPr lang="it-IT" smtClean="0"/>
              <a:t>09/05/2016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6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6F91-6708-4534-B2FB-E1F6FDD91E7D}" type="datetime1">
              <a:rPr lang="it-IT" smtClean="0"/>
              <a:t>09/05/2016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43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050C-8EDC-4FDC-8F62-F69B12F295B4}" type="datetime1">
              <a:rPr lang="it-IT" smtClean="0"/>
              <a:t>09/05/2016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49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61D1-3062-41FC-8FA2-5D224BA3997B}" type="datetime1">
              <a:rPr lang="it-IT" smtClean="0"/>
              <a:t>09/05/2016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36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4BF-D6C8-407C-80BF-C8194DC76C69}" type="datetime1">
              <a:rPr lang="it-IT" smtClean="0"/>
              <a:t>09/05/2016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93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33D3-38A8-4865-8202-87032C0B0679}" type="datetime1">
              <a:rPr lang="it-IT" smtClean="0"/>
              <a:t>09/05/2016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28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E66C-213D-49C5-A4F2-FAE1A7FFF1A8}" type="datetime1">
              <a:rPr lang="it-IT" smtClean="0"/>
              <a:t>09/05/2016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93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95FEA-E08B-4BBE-81AC-B3AED2379932}" type="datetime1">
              <a:rPr lang="it-IT" smtClean="0"/>
              <a:t>09/05/2016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60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ORGANIZATIONAL CONFIGURATIONS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992450"/>
            <a:ext cx="9144000" cy="953037"/>
          </a:xfrm>
        </p:spPr>
        <p:txBody>
          <a:bodyPr/>
          <a:lstStyle/>
          <a:p>
            <a:r>
              <a:rPr lang="it-IT" dirty="0" smtClean="0"/>
              <a:t>Martina Dal Molin</a:t>
            </a:r>
          </a:p>
          <a:p>
            <a:r>
              <a:rPr lang="it-IT" dirty="0" smtClean="0"/>
              <a:t>mdalmolin@liuc.it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AA 2015/2016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97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Simple </a:t>
            </a:r>
            <a:r>
              <a:rPr lang="it-IT" dirty="0" err="1" smtClean="0">
                <a:solidFill>
                  <a:srgbClr val="FF0000"/>
                </a:solidFill>
              </a:rPr>
              <a:t>structure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conditions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10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896" y="5721776"/>
            <a:ext cx="2009104" cy="99969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Simple and </a:t>
            </a:r>
            <a:r>
              <a:rPr lang="it-IT" dirty="0" err="1" smtClean="0"/>
              <a:t>dynamic</a:t>
            </a:r>
            <a:r>
              <a:rPr lang="it-IT" dirty="0" smtClean="0"/>
              <a:t> </a:t>
            </a:r>
            <a:r>
              <a:rPr lang="it-IT" dirty="0" err="1" smtClean="0"/>
              <a:t>context</a:t>
            </a:r>
            <a:endParaRPr lang="it-IT" dirty="0" smtClean="0"/>
          </a:p>
          <a:p>
            <a:r>
              <a:rPr lang="it-IT" dirty="0" err="1" smtClean="0"/>
              <a:t>Not</a:t>
            </a:r>
            <a:r>
              <a:rPr lang="it-IT" dirty="0" smtClean="0"/>
              <a:t> sophisticated </a:t>
            </a:r>
            <a:r>
              <a:rPr lang="it-IT" dirty="0" err="1" smtClean="0"/>
              <a:t>technical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 and 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degree</a:t>
            </a:r>
            <a:r>
              <a:rPr lang="it-IT" dirty="0" smtClean="0"/>
              <a:t> of </a:t>
            </a:r>
            <a:r>
              <a:rPr lang="it-IT" dirty="0" err="1" smtClean="0"/>
              <a:t>regulation</a:t>
            </a:r>
            <a:endParaRPr lang="it-IT" dirty="0" smtClean="0"/>
          </a:p>
          <a:p>
            <a:r>
              <a:rPr lang="it-IT" dirty="0" err="1" smtClean="0"/>
              <a:t>Newly</a:t>
            </a:r>
            <a:r>
              <a:rPr lang="it-IT" dirty="0" smtClean="0"/>
              <a:t> </a:t>
            </a:r>
            <a:r>
              <a:rPr lang="it-IT" dirty="0" err="1" smtClean="0"/>
              <a:t>constituted</a:t>
            </a:r>
            <a:r>
              <a:rPr lang="it-IT" dirty="0" smtClean="0"/>
              <a:t> company</a:t>
            </a:r>
          </a:p>
          <a:p>
            <a:r>
              <a:rPr lang="it-IT" dirty="0" smtClean="0"/>
              <a:t>Small company</a:t>
            </a:r>
          </a:p>
          <a:p>
            <a:r>
              <a:rPr lang="it-IT" dirty="0" smtClean="0"/>
              <a:t>No </a:t>
            </a:r>
            <a:r>
              <a:rPr lang="it-IT" dirty="0" err="1" smtClean="0"/>
              <a:t>separation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ownership</a:t>
            </a:r>
            <a:r>
              <a:rPr lang="it-IT" dirty="0" smtClean="0"/>
              <a:t> and management (e.g. </a:t>
            </a:r>
            <a:r>
              <a:rPr lang="it-IT" dirty="0" err="1" smtClean="0"/>
              <a:t>entrepreneurial</a:t>
            </a:r>
            <a:r>
              <a:rPr lang="it-IT" dirty="0" smtClean="0"/>
              <a:t> company)</a:t>
            </a:r>
          </a:p>
        </p:txBody>
      </p:sp>
    </p:spTree>
    <p:extLst>
      <p:ext uri="{BB962C8B-B14F-4D97-AF65-F5344CB8AC3E}">
        <p14:creationId xmlns:p14="http://schemas.microsoft.com/office/powerpoint/2010/main" val="227732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Simple </a:t>
            </a:r>
            <a:r>
              <a:rPr lang="it-IT" dirty="0" err="1" smtClean="0">
                <a:solidFill>
                  <a:srgbClr val="FF0000"/>
                </a:solidFill>
              </a:rPr>
              <a:t>structure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variations</a:t>
            </a:r>
            <a:r>
              <a:rPr lang="it-IT" dirty="0" smtClean="0">
                <a:solidFill>
                  <a:srgbClr val="FF0000"/>
                </a:solidFill>
              </a:rPr>
              <a:t> on </a:t>
            </a:r>
            <a:r>
              <a:rPr lang="it-IT" dirty="0" err="1" smtClean="0">
                <a:solidFill>
                  <a:srgbClr val="FF0000"/>
                </a:solidFill>
              </a:rPr>
              <a:t>theme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11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896" y="5721776"/>
            <a:ext cx="2009104" cy="99969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Synthetic</a:t>
            </a:r>
            <a:r>
              <a:rPr lang="it-IT" dirty="0" smtClean="0"/>
              <a:t> </a:t>
            </a:r>
            <a:r>
              <a:rPr lang="it-IT" dirty="0" err="1" smtClean="0"/>
              <a:t>organization</a:t>
            </a:r>
            <a:endParaRPr lang="it-IT" dirty="0" smtClean="0"/>
          </a:p>
          <a:p>
            <a:pPr lvl="1"/>
            <a:r>
              <a:rPr lang="it-IT" dirty="0" err="1" smtClean="0"/>
              <a:t>External</a:t>
            </a:r>
            <a:r>
              <a:rPr lang="it-IT" dirty="0" smtClean="0"/>
              <a:t> </a:t>
            </a:r>
            <a:r>
              <a:rPr lang="it-IT" dirty="0" err="1" smtClean="0"/>
              <a:t>crisis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calls</a:t>
            </a:r>
            <a:r>
              <a:rPr lang="it-IT" dirty="0" smtClean="0"/>
              <a:t> for a </a:t>
            </a:r>
            <a:r>
              <a:rPr lang="it-IT" dirty="0" err="1" smtClean="0"/>
              <a:t>rapid</a:t>
            </a:r>
            <a:r>
              <a:rPr lang="it-IT" dirty="0" smtClean="0"/>
              <a:t> </a:t>
            </a:r>
            <a:r>
              <a:rPr lang="it-IT" dirty="0" err="1" smtClean="0"/>
              <a:t>organizational</a:t>
            </a:r>
            <a:r>
              <a:rPr lang="it-IT" dirty="0" smtClean="0"/>
              <a:t> </a:t>
            </a:r>
            <a:r>
              <a:rPr lang="it-IT" dirty="0" err="1" smtClean="0"/>
              <a:t>answer</a:t>
            </a:r>
            <a:endParaRPr lang="it-IT" dirty="0" smtClean="0"/>
          </a:p>
          <a:p>
            <a:pPr lvl="1"/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centralization</a:t>
            </a:r>
            <a:endParaRPr lang="it-IT" dirty="0" smtClean="0"/>
          </a:p>
          <a:p>
            <a:r>
              <a:rPr lang="it-IT" dirty="0" err="1" smtClean="0"/>
              <a:t>Authocratic</a:t>
            </a:r>
            <a:r>
              <a:rPr lang="it-IT" dirty="0" smtClean="0"/>
              <a:t> </a:t>
            </a:r>
            <a:r>
              <a:rPr lang="it-IT" dirty="0" err="1" smtClean="0"/>
              <a:t>organization</a:t>
            </a:r>
            <a:endParaRPr lang="it-IT" dirty="0" smtClean="0"/>
          </a:p>
          <a:p>
            <a:pPr lvl="1"/>
            <a:r>
              <a:rPr lang="it-IT" dirty="0" err="1" smtClean="0"/>
              <a:t>Accumulation</a:t>
            </a:r>
            <a:r>
              <a:rPr lang="it-IT" dirty="0" smtClean="0"/>
              <a:t> of </a:t>
            </a:r>
            <a:r>
              <a:rPr lang="it-IT" dirty="0" err="1" smtClean="0"/>
              <a:t>power</a:t>
            </a:r>
            <a:r>
              <a:rPr lang="it-IT" dirty="0" smtClean="0"/>
              <a:t> in the </a:t>
            </a:r>
            <a:r>
              <a:rPr lang="it-IT" dirty="0" err="1" smtClean="0"/>
              <a:t>hand</a:t>
            </a:r>
            <a:r>
              <a:rPr lang="it-IT" dirty="0" smtClean="0"/>
              <a:t> of the General </a:t>
            </a:r>
            <a:r>
              <a:rPr lang="it-IT" dirty="0" err="1" smtClean="0"/>
              <a:t>Director</a:t>
            </a:r>
            <a:endParaRPr lang="it-IT" dirty="0" smtClean="0"/>
          </a:p>
          <a:p>
            <a:pPr lvl="1"/>
            <a:r>
              <a:rPr lang="it-IT" dirty="0" smtClean="0"/>
              <a:t>No </a:t>
            </a:r>
            <a:r>
              <a:rPr lang="it-IT" dirty="0" err="1" smtClean="0"/>
              <a:t>formalization</a:t>
            </a:r>
            <a:r>
              <a:rPr lang="it-IT" dirty="0" smtClean="0"/>
              <a:t> of </a:t>
            </a:r>
            <a:r>
              <a:rPr lang="it-IT" dirty="0" err="1" smtClean="0"/>
              <a:t>behaviour</a:t>
            </a:r>
            <a:endParaRPr lang="it-IT" dirty="0" smtClean="0"/>
          </a:p>
          <a:p>
            <a:r>
              <a:rPr lang="it-IT" dirty="0" err="1" smtClean="0"/>
              <a:t>Charismatic</a:t>
            </a:r>
            <a:r>
              <a:rPr lang="it-IT" dirty="0" smtClean="0"/>
              <a:t> </a:t>
            </a:r>
            <a:r>
              <a:rPr lang="it-IT" dirty="0" err="1" smtClean="0"/>
              <a:t>organization</a:t>
            </a:r>
            <a:endParaRPr lang="it-IT" dirty="0" smtClean="0"/>
          </a:p>
          <a:p>
            <a:pPr lvl="1"/>
            <a:r>
              <a:rPr lang="it-IT" dirty="0" err="1" smtClean="0"/>
              <a:t>Wokers</a:t>
            </a:r>
            <a:r>
              <a:rPr lang="it-IT" dirty="0" smtClean="0"/>
              <a:t> </a:t>
            </a:r>
            <a:r>
              <a:rPr lang="it-IT" dirty="0" err="1" smtClean="0"/>
              <a:t>give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 in the </a:t>
            </a:r>
            <a:r>
              <a:rPr lang="it-IT" dirty="0" err="1" smtClean="0"/>
              <a:t>hand</a:t>
            </a:r>
            <a:r>
              <a:rPr lang="it-IT" dirty="0" smtClean="0"/>
              <a:t> of the General </a:t>
            </a:r>
            <a:r>
              <a:rPr lang="it-IT" dirty="0" err="1" smtClean="0"/>
              <a:t>Director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5240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Simple </a:t>
            </a:r>
            <a:r>
              <a:rPr lang="it-IT" dirty="0" err="1" smtClean="0">
                <a:solidFill>
                  <a:srgbClr val="FF0000"/>
                </a:solidFill>
              </a:rPr>
              <a:t>structure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typical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problems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896" y="5721776"/>
            <a:ext cx="2009104" cy="99969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Centralized</a:t>
            </a:r>
            <a:r>
              <a:rPr lang="it-IT" dirty="0" smtClean="0"/>
              <a:t> </a:t>
            </a:r>
            <a:r>
              <a:rPr lang="it-IT" dirty="0" err="1" smtClean="0"/>
              <a:t>decision-making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endParaRPr lang="it-IT" dirty="0" smtClean="0"/>
          </a:p>
          <a:p>
            <a:pPr lvl="1"/>
            <a:r>
              <a:rPr lang="it-IT" dirty="0" err="1" smtClean="0"/>
              <a:t>Ability</a:t>
            </a:r>
            <a:r>
              <a:rPr lang="it-IT" dirty="0" smtClean="0"/>
              <a:t> to </a:t>
            </a:r>
            <a:r>
              <a:rPr lang="it-IT" dirty="0" err="1" smtClean="0"/>
              <a:t>rapidly</a:t>
            </a:r>
            <a:r>
              <a:rPr lang="it-IT" dirty="0" smtClean="0"/>
              <a:t> </a:t>
            </a:r>
            <a:r>
              <a:rPr lang="it-IT" dirty="0" err="1" smtClean="0"/>
              <a:t>answer</a:t>
            </a:r>
            <a:r>
              <a:rPr lang="it-IT" dirty="0" smtClean="0"/>
              <a:t> to </a:t>
            </a:r>
            <a:r>
              <a:rPr lang="it-IT" dirty="0" err="1" smtClean="0"/>
              <a:t>changes</a:t>
            </a:r>
            <a:r>
              <a:rPr lang="it-IT" dirty="0" smtClean="0"/>
              <a:t> in the </a:t>
            </a:r>
            <a:r>
              <a:rPr lang="it-IT" dirty="0" err="1" smtClean="0"/>
              <a:t>external</a:t>
            </a:r>
            <a:r>
              <a:rPr lang="it-IT" dirty="0" smtClean="0"/>
              <a:t> </a:t>
            </a:r>
            <a:r>
              <a:rPr lang="it-IT" dirty="0" err="1" smtClean="0"/>
              <a:t>environment</a:t>
            </a:r>
            <a:r>
              <a:rPr lang="it-IT" dirty="0" smtClean="0"/>
              <a:t> BUT</a:t>
            </a:r>
          </a:p>
          <a:p>
            <a:pPr lvl="1"/>
            <a:r>
              <a:rPr lang="it-IT" dirty="0" err="1" smtClean="0"/>
              <a:t>Confusing</a:t>
            </a:r>
            <a:r>
              <a:rPr lang="it-IT" dirty="0" smtClean="0"/>
              <a:t> </a:t>
            </a:r>
            <a:r>
              <a:rPr lang="it-IT" dirty="0" err="1" smtClean="0"/>
              <a:t>picture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strategic</a:t>
            </a:r>
            <a:r>
              <a:rPr lang="it-IT" dirty="0" smtClean="0"/>
              <a:t> </a:t>
            </a:r>
            <a:r>
              <a:rPr lang="it-IT" dirty="0" err="1" smtClean="0"/>
              <a:t>problems</a:t>
            </a:r>
            <a:r>
              <a:rPr lang="it-IT" dirty="0" smtClean="0"/>
              <a:t> and operative </a:t>
            </a:r>
            <a:r>
              <a:rPr lang="it-IT" dirty="0" err="1" smtClean="0"/>
              <a:t>problems</a:t>
            </a:r>
            <a:endParaRPr lang="it-IT" dirty="0" smtClean="0"/>
          </a:p>
          <a:p>
            <a:r>
              <a:rPr lang="it-IT" dirty="0" err="1" smtClean="0"/>
              <a:t>Risk</a:t>
            </a:r>
            <a:endParaRPr lang="it-IT" dirty="0" smtClean="0"/>
          </a:p>
          <a:p>
            <a:pPr lvl="1"/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dirty="0" err="1" smtClean="0"/>
              <a:t>organization</a:t>
            </a:r>
            <a:r>
              <a:rPr lang="it-IT" dirty="0" smtClean="0"/>
              <a:t> </a:t>
            </a:r>
            <a:r>
              <a:rPr lang="it-IT" dirty="0" err="1" smtClean="0"/>
              <a:t>striclty</a:t>
            </a:r>
            <a:r>
              <a:rPr lang="it-IT" dirty="0" smtClean="0"/>
              <a:t> </a:t>
            </a:r>
            <a:r>
              <a:rPr lang="it-IT" dirty="0" err="1" smtClean="0"/>
              <a:t>depends</a:t>
            </a:r>
            <a:r>
              <a:rPr lang="it-IT" dirty="0" smtClean="0"/>
              <a:t> from </a:t>
            </a:r>
            <a:r>
              <a:rPr lang="it-IT" dirty="0" err="1" smtClean="0"/>
              <a:t>one</a:t>
            </a:r>
            <a:r>
              <a:rPr lang="it-IT" dirty="0" smtClean="0"/>
              <a:t> single</a:t>
            </a:r>
          </a:p>
          <a:p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effectiveness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restricted</a:t>
            </a:r>
            <a:r>
              <a:rPr lang="it-IT" dirty="0" smtClean="0"/>
              <a:t> to small set of </a:t>
            </a:r>
            <a:r>
              <a:rPr lang="it-IT" dirty="0" err="1" smtClean="0"/>
              <a:t>conditions</a:t>
            </a:r>
            <a:endParaRPr lang="it-IT" dirty="0" smtClean="0"/>
          </a:p>
          <a:p>
            <a:pPr lvl="1"/>
            <a:r>
              <a:rPr lang="it-IT" dirty="0" smtClean="0"/>
              <a:t>Simple </a:t>
            </a:r>
            <a:r>
              <a:rPr lang="it-IT" dirty="0" err="1" smtClean="0"/>
              <a:t>context</a:t>
            </a:r>
            <a:endParaRPr lang="it-IT" dirty="0" smtClean="0"/>
          </a:p>
          <a:p>
            <a:pPr lvl="1"/>
            <a:r>
              <a:rPr lang="it-IT" dirty="0" err="1" smtClean="0"/>
              <a:t>Dynamic</a:t>
            </a:r>
            <a:r>
              <a:rPr lang="it-IT" dirty="0" smtClean="0"/>
              <a:t> </a:t>
            </a:r>
            <a:r>
              <a:rPr lang="it-IT" dirty="0" err="1" smtClean="0"/>
              <a:t>context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5472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MECHANICAL BUREAUCRACY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AA 2015/2016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82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Mechanical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bureaucracy</a:t>
            </a:r>
            <a:r>
              <a:rPr lang="it-IT" dirty="0" smtClean="0">
                <a:solidFill>
                  <a:srgbClr val="FF0000"/>
                </a:solidFill>
              </a:rPr>
              <a:t> in brief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22221"/>
            <a:ext cx="10515600" cy="4351338"/>
          </a:xfrm>
        </p:spPr>
        <p:txBody>
          <a:bodyPr>
            <a:noAutofit/>
          </a:bodyPr>
          <a:lstStyle/>
          <a:p>
            <a:r>
              <a:rPr lang="it-IT" sz="2000" dirty="0" err="1" smtClean="0"/>
              <a:t>Prevailing</a:t>
            </a:r>
            <a:r>
              <a:rPr lang="it-IT" sz="2000" dirty="0" smtClean="0"/>
              <a:t> </a:t>
            </a:r>
            <a:r>
              <a:rPr lang="it-IT" sz="2000" dirty="0" err="1" smtClean="0"/>
              <a:t>coordination</a:t>
            </a:r>
            <a:r>
              <a:rPr lang="it-IT" sz="2000" dirty="0" smtClean="0"/>
              <a:t> </a:t>
            </a:r>
            <a:r>
              <a:rPr lang="it-IT" sz="2000" dirty="0" err="1" smtClean="0"/>
              <a:t>mechanism</a:t>
            </a:r>
            <a:endParaRPr lang="it-IT" sz="2000" dirty="0" smtClean="0"/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Standardization</a:t>
            </a:r>
            <a:r>
              <a:rPr lang="it-IT" sz="2000" b="1" dirty="0" smtClean="0">
                <a:solidFill>
                  <a:srgbClr val="0070C0"/>
                </a:solidFill>
              </a:rPr>
              <a:t> of work </a:t>
            </a:r>
            <a:r>
              <a:rPr lang="it-IT" sz="2000" b="1" dirty="0" err="1" smtClean="0">
                <a:solidFill>
                  <a:srgbClr val="0070C0"/>
                </a:solidFill>
              </a:rPr>
              <a:t>processes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r>
              <a:rPr lang="it-IT" sz="2000" dirty="0" err="1" smtClean="0"/>
              <a:t>Fundamental</a:t>
            </a:r>
            <a:r>
              <a:rPr lang="it-IT" sz="2000" dirty="0" smtClean="0"/>
              <a:t> part of the </a:t>
            </a:r>
            <a:r>
              <a:rPr lang="it-IT" sz="2000" dirty="0" err="1" smtClean="0"/>
              <a:t>organization</a:t>
            </a:r>
            <a:endParaRPr lang="it-IT" sz="2000" dirty="0" smtClean="0"/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Technostructure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r>
              <a:rPr lang="it-IT" sz="2000" dirty="0" err="1" smtClean="0"/>
              <a:t>Principal</a:t>
            </a:r>
            <a:r>
              <a:rPr lang="it-IT" sz="2000" dirty="0" smtClean="0"/>
              <a:t> </a:t>
            </a:r>
            <a:r>
              <a:rPr lang="it-IT" sz="2000" dirty="0" err="1" smtClean="0"/>
              <a:t>parameters</a:t>
            </a:r>
            <a:r>
              <a:rPr lang="it-IT" sz="2000" dirty="0" smtClean="0"/>
              <a:t> for </a:t>
            </a:r>
            <a:r>
              <a:rPr lang="it-IT" sz="2000" dirty="0" err="1" smtClean="0"/>
              <a:t>organizational</a:t>
            </a:r>
            <a:r>
              <a:rPr lang="it-IT" sz="2000" dirty="0" smtClean="0"/>
              <a:t> design</a:t>
            </a:r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Formalization</a:t>
            </a:r>
            <a:r>
              <a:rPr lang="it-IT" sz="2000" b="1" dirty="0" smtClean="0">
                <a:solidFill>
                  <a:srgbClr val="0070C0"/>
                </a:solidFill>
              </a:rPr>
              <a:t> of </a:t>
            </a:r>
            <a:r>
              <a:rPr lang="it-IT" sz="2000" b="1" dirty="0" err="1" smtClean="0">
                <a:solidFill>
                  <a:srgbClr val="0070C0"/>
                </a:solidFill>
              </a:rPr>
              <a:t>behaviour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Horiz</a:t>
            </a:r>
            <a:r>
              <a:rPr lang="it-IT" sz="2000" b="1" dirty="0" smtClean="0">
                <a:solidFill>
                  <a:srgbClr val="0070C0"/>
                </a:solidFill>
              </a:rPr>
              <a:t>. And verti. </a:t>
            </a:r>
            <a:r>
              <a:rPr lang="it-IT" sz="2000" b="1" dirty="0" err="1" smtClean="0">
                <a:solidFill>
                  <a:srgbClr val="0070C0"/>
                </a:solidFill>
              </a:rPr>
              <a:t>Specialization</a:t>
            </a:r>
            <a:r>
              <a:rPr lang="it-IT" sz="2000" b="1" dirty="0" smtClean="0">
                <a:solidFill>
                  <a:srgbClr val="0070C0"/>
                </a:solidFill>
              </a:rPr>
              <a:t> of </a:t>
            </a:r>
            <a:r>
              <a:rPr lang="it-IT" sz="2000" b="1" dirty="0" err="1" smtClean="0">
                <a:solidFill>
                  <a:srgbClr val="0070C0"/>
                </a:solidFill>
              </a:rPr>
              <a:t>skills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pPr lvl="1"/>
            <a:r>
              <a:rPr lang="it-IT" sz="2000" b="1" dirty="0" smtClean="0">
                <a:solidFill>
                  <a:srgbClr val="0070C0"/>
                </a:solidFill>
              </a:rPr>
              <a:t>Big </a:t>
            </a:r>
            <a:r>
              <a:rPr lang="it-IT" sz="2000" b="1" dirty="0" err="1" smtClean="0">
                <a:solidFill>
                  <a:srgbClr val="0070C0"/>
                </a:solidFill>
              </a:rPr>
              <a:t>units</a:t>
            </a:r>
            <a:r>
              <a:rPr lang="it-IT" sz="2000" b="1" dirty="0" smtClean="0">
                <a:solidFill>
                  <a:srgbClr val="0070C0"/>
                </a:solidFill>
              </a:rPr>
              <a:t> (</a:t>
            </a:r>
            <a:r>
              <a:rPr lang="it-IT" sz="2000" b="1" dirty="0" err="1" smtClean="0">
                <a:solidFill>
                  <a:srgbClr val="0070C0"/>
                </a:solidFill>
              </a:rPr>
              <a:t>operating</a:t>
            </a:r>
            <a:r>
              <a:rPr lang="it-IT" sz="2000" b="1" dirty="0" smtClean="0">
                <a:solidFill>
                  <a:srgbClr val="0070C0"/>
                </a:solidFill>
              </a:rPr>
              <a:t> core)</a:t>
            </a:r>
          </a:p>
          <a:p>
            <a:pPr lvl="1"/>
            <a:r>
              <a:rPr lang="it-IT" sz="2000" b="1" dirty="0" smtClean="0">
                <a:solidFill>
                  <a:srgbClr val="0070C0"/>
                </a:solidFill>
              </a:rPr>
              <a:t>Vertical </a:t>
            </a:r>
            <a:r>
              <a:rPr lang="it-IT" sz="2000" b="1" dirty="0" err="1" smtClean="0">
                <a:solidFill>
                  <a:srgbClr val="0070C0"/>
                </a:solidFill>
              </a:rPr>
              <a:t>centraliz</a:t>
            </a:r>
            <a:r>
              <a:rPr lang="it-IT" sz="2000" b="1" dirty="0" smtClean="0">
                <a:solidFill>
                  <a:srgbClr val="0070C0"/>
                </a:solidFill>
              </a:rPr>
              <a:t>. And </a:t>
            </a:r>
            <a:r>
              <a:rPr lang="it-IT" sz="2000" b="1" dirty="0" err="1" smtClean="0">
                <a:solidFill>
                  <a:srgbClr val="0070C0"/>
                </a:solidFill>
              </a:rPr>
              <a:t>limited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horizontal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decentr</a:t>
            </a:r>
            <a:r>
              <a:rPr lang="it-IT" sz="2000" b="1" dirty="0" smtClean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it-IT" sz="2000" b="1" dirty="0" smtClean="0">
                <a:solidFill>
                  <a:srgbClr val="0070C0"/>
                </a:solidFill>
              </a:rPr>
              <a:t>Action Planning</a:t>
            </a:r>
          </a:p>
          <a:p>
            <a:r>
              <a:rPr lang="it-IT" sz="2000" dirty="0" err="1" smtClean="0"/>
              <a:t>Situational</a:t>
            </a:r>
            <a:r>
              <a:rPr lang="it-IT" sz="2000" dirty="0" smtClean="0"/>
              <a:t> </a:t>
            </a:r>
            <a:r>
              <a:rPr lang="it-IT" sz="2000" dirty="0" err="1" smtClean="0"/>
              <a:t>factors</a:t>
            </a:r>
            <a:endParaRPr lang="it-IT" sz="2000" dirty="0"/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Old</a:t>
            </a:r>
            <a:r>
              <a:rPr lang="it-IT" sz="2000" b="1" dirty="0" smtClean="0">
                <a:solidFill>
                  <a:srgbClr val="0070C0"/>
                </a:solidFill>
              </a:rPr>
              <a:t> and big</a:t>
            </a:r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technical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system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strongly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regulated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pPr lvl="1"/>
            <a:r>
              <a:rPr lang="it-IT" sz="2000" b="1" dirty="0" err="1">
                <a:solidFill>
                  <a:srgbClr val="0070C0"/>
                </a:solidFill>
              </a:rPr>
              <a:t>s</a:t>
            </a:r>
            <a:r>
              <a:rPr lang="it-IT" sz="2000" b="1" dirty="0" err="1" smtClean="0">
                <a:solidFill>
                  <a:srgbClr val="0070C0"/>
                </a:solidFill>
              </a:rPr>
              <a:t>imple</a:t>
            </a:r>
            <a:r>
              <a:rPr lang="it-IT" sz="2000" b="1" dirty="0" smtClean="0">
                <a:solidFill>
                  <a:srgbClr val="0070C0"/>
                </a:solidFill>
              </a:rPr>
              <a:t> and </a:t>
            </a:r>
            <a:r>
              <a:rPr lang="it-IT" sz="2000" b="1" dirty="0" err="1" smtClean="0">
                <a:solidFill>
                  <a:srgbClr val="0070C0"/>
                </a:solidFill>
              </a:rPr>
              <a:t>stable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external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context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External</a:t>
            </a:r>
            <a:r>
              <a:rPr lang="it-IT" sz="2000" b="1" dirty="0" smtClean="0">
                <a:solidFill>
                  <a:srgbClr val="0070C0"/>
                </a:solidFill>
              </a:rPr>
              <a:t> control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14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4" t="22152" r="10894" b="7272"/>
          <a:stretch/>
        </p:blipFill>
        <p:spPr>
          <a:xfrm>
            <a:off x="6747152" y="1690688"/>
            <a:ext cx="4964475" cy="381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4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Mechanical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bureaucracy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(1/7)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15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4" t="22152" r="10894" b="7272"/>
          <a:stretch/>
        </p:blipFill>
        <p:spPr>
          <a:xfrm>
            <a:off x="9878095" y="5065316"/>
            <a:ext cx="2155503" cy="165615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" y="1690688"/>
            <a:ext cx="3803560" cy="285267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7" y="4816475"/>
            <a:ext cx="5619750" cy="1905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560" y="1966231"/>
            <a:ext cx="3432935" cy="257470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26" y="2105931"/>
            <a:ext cx="41719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1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Mechanical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bureaucracy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(2/7)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16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Specialized</a:t>
            </a:r>
            <a:r>
              <a:rPr lang="it-IT" dirty="0" smtClean="0"/>
              <a:t> and </a:t>
            </a:r>
            <a:r>
              <a:rPr lang="it-IT" dirty="0" err="1" smtClean="0"/>
              <a:t>routinized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endParaRPr lang="it-IT" dirty="0" smtClean="0"/>
          </a:p>
          <a:p>
            <a:r>
              <a:rPr lang="it-IT" dirty="0" err="1" smtClean="0"/>
              <a:t>Formalized</a:t>
            </a:r>
            <a:r>
              <a:rPr lang="it-IT" dirty="0" smtClean="0"/>
              <a:t> </a:t>
            </a:r>
            <a:r>
              <a:rPr lang="it-IT" dirty="0" err="1" smtClean="0"/>
              <a:t>procedures</a:t>
            </a:r>
            <a:r>
              <a:rPr lang="it-IT" dirty="0" smtClean="0"/>
              <a:t> for the </a:t>
            </a:r>
            <a:r>
              <a:rPr lang="it-IT" dirty="0" err="1" smtClean="0"/>
              <a:t>operating</a:t>
            </a:r>
            <a:r>
              <a:rPr lang="it-IT" dirty="0" smtClean="0"/>
              <a:t> core</a:t>
            </a:r>
          </a:p>
          <a:p>
            <a:r>
              <a:rPr lang="it-IT" dirty="0" smtClean="0"/>
              <a:t>A </a:t>
            </a:r>
            <a:r>
              <a:rPr lang="it-IT" dirty="0" err="1" smtClean="0"/>
              <a:t>lot</a:t>
            </a:r>
            <a:r>
              <a:rPr lang="it-IT" dirty="0" smtClean="0"/>
              <a:t> of </a:t>
            </a:r>
            <a:r>
              <a:rPr lang="it-IT" dirty="0" err="1" smtClean="0"/>
              <a:t>rules</a:t>
            </a:r>
            <a:r>
              <a:rPr lang="it-IT" dirty="0" smtClean="0"/>
              <a:t> and </a:t>
            </a:r>
            <a:r>
              <a:rPr lang="it-IT" dirty="0" err="1" smtClean="0"/>
              <a:t>norms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Formal</a:t>
            </a:r>
            <a:r>
              <a:rPr lang="it-IT" dirty="0" smtClean="0"/>
              <a:t> and </a:t>
            </a:r>
            <a:r>
              <a:rPr lang="it-IT" dirty="0" err="1" smtClean="0"/>
              <a:t>formalized</a:t>
            </a:r>
            <a:r>
              <a:rPr lang="it-IT" dirty="0" smtClean="0"/>
              <a:t> </a:t>
            </a:r>
            <a:r>
              <a:rPr lang="it-IT" dirty="0" err="1" smtClean="0"/>
              <a:t>communication</a:t>
            </a:r>
            <a:endParaRPr lang="it-IT" dirty="0" smtClean="0"/>
          </a:p>
          <a:p>
            <a:r>
              <a:rPr lang="it-IT" dirty="0" smtClean="0"/>
              <a:t>Big </a:t>
            </a:r>
            <a:r>
              <a:rPr lang="it-IT" dirty="0" err="1" smtClean="0"/>
              <a:t>organizational</a:t>
            </a:r>
            <a:r>
              <a:rPr lang="it-IT" dirty="0" smtClean="0"/>
              <a:t> </a:t>
            </a:r>
            <a:r>
              <a:rPr lang="it-IT" dirty="0" err="1" smtClean="0"/>
              <a:t>units</a:t>
            </a:r>
            <a:r>
              <a:rPr lang="it-IT" dirty="0" smtClean="0"/>
              <a:t> </a:t>
            </a:r>
            <a:r>
              <a:rPr lang="it-IT" dirty="0" err="1" smtClean="0"/>
              <a:t>grouped</a:t>
            </a:r>
            <a:r>
              <a:rPr lang="it-IT" dirty="0" smtClean="0"/>
              <a:t> </a:t>
            </a:r>
            <a:r>
              <a:rPr lang="it-IT" dirty="0" err="1" smtClean="0"/>
              <a:t>based</a:t>
            </a:r>
            <a:r>
              <a:rPr lang="it-IT" dirty="0" smtClean="0"/>
              <a:t> on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function</a:t>
            </a:r>
            <a:endParaRPr lang="it-IT" dirty="0" smtClean="0"/>
          </a:p>
          <a:p>
            <a:r>
              <a:rPr lang="it-IT" dirty="0" err="1" smtClean="0"/>
              <a:t>Centralized</a:t>
            </a:r>
            <a:r>
              <a:rPr lang="it-IT" dirty="0" smtClean="0"/>
              <a:t> </a:t>
            </a:r>
            <a:r>
              <a:rPr lang="it-IT" dirty="0" err="1" smtClean="0"/>
              <a:t>decision-making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endParaRPr lang="it-IT" dirty="0" smtClean="0"/>
          </a:p>
          <a:p>
            <a:r>
              <a:rPr lang="it-IT" dirty="0" smtClean="0"/>
              <a:t>Clear </a:t>
            </a:r>
            <a:r>
              <a:rPr lang="it-IT" dirty="0" err="1" smtClean="0"/>
              <a:t>division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staff and line </a:t>
            </a:r>
            <a:r>
              <a:rPr lang="it-IT" dirty="0" err="1" smtClean="0"/>
              <a:t>units</a:t>
            </a: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4" t="22152" r="10894" b="7272"/>
          <a:stretch/>
        </p:blipFill>
        <p:spPr>
          <a:xfrm>
            <a:off x="9878095" y="5065316"/>
            <a:ext cx="2155503" cy="16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5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Mechanical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bureaucracy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(3/7)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17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/>
              <a:t>OPERATING CORE</a:t>
            </a:r>
          </a:p>
          <a:p>
            <a:r>
              <a:rPr lang="it-IT" dirty="0" err="1" smtClean="0"/>
              <a:t>Formalized</a:t>
            </a:r>
            <a:r>
              <a:rPr lang="it-IT" dirty="0" smtClean="0"/>
              <a:t> work </a:t>
            </a:r>
            <a:r>
              <a:rPr lang="it-IT" dirty="0" err="1" smtClean="0"/>
              <a:t>flows</a:t>
            </a:r>
            <a:r>
              <a:rPr lang="it-IT" dirty="0" smtClean="0"/>
              <a:t>, </a:t>
            </a:r>
            <a:r>
              <a:rPr lang="it-IT" dirty="0" err="1" smtClean="0"/>
              <a:t>simple</a:t>
            </a:r>
            <a:r>
              <a:rPr lang="it-IT" dirty="0" smtClean="0"/>
              <a:t> and </a:t>
            </a:r>
            <a:r>
              <a:rPr lang="it-IT" dirty="0" err="1" smtClean="0"/>
              <a:t>repetitive</a:t>
            </a:r>
            <a:r>
              <a:rPr lang="it-IT" dirty="0" smtClean="0"/>
              <a:t> </a:t>
            </a:r>
            <a:r>
              <a:rPr lang="it-IT" dirty="0" err="1" smtClean="0"/>
              <a:t>operational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endParaRPr lang="it-IT" dirty="0" smtClean="0"/>
          </a:p>
          <a:p>
            <a:r>
              <a:rPr lang="it-IT" dirty="0" smtClean="0"/>
              <a:t>No </a:t>
            </a:r>
            <a:r>
              <a:rPr lang="it-IT" dirty="0" err="1" smtClean="0"/>
              <a:t>technical</a:t>
            </a:r>
            <a:r>
              <a:rPr lang="it-IT" dirty="0" smtClean="0"/>
              <a:t> </a:t>
            </a:r>
            <a:r>
              <a:rPr lang="it-IT" dirty="0" err="1" smtClean="0"/>
              <a:t>skills</a:t>
            </a:r>
            <a:r>
              <a:rPr lang="it-IT" dirty="0" smtClean="0"/>
              <a:t> and </a:t>
            </a:r>
            <a:r>
              <a:rPr lang="it-IT" dirty="0" err="1" smtClean="0"/>
              <a:t>abilities</a:t>
            </a:r>
            <a:r>
              <a:rPr lang="it-IT" dirty="0" smtClean="0"/>
              <a:t> are </a:t>
            </a:r>
            <a:r>
              <a:rPr lang="it-IT" dirty="0" err="1" smtClean="0"/>
              <a:t>required</a:t>
            </a:r>
            <a:endParaRPr lang="it-IT" dirty="0" smtClean="0"/>
          </a:p>
          <a:p>
            <a:r>
              <a:rPr lang="it-IT" dirty="0" smtClean="0"/>
              <a:t>Clear </a:t>
            </a:r>
            <a:r>
              <a:rPr lang="it-IT" dirty="0" err="1" smtClean="0"/>
              <a:t>division</a:t>
            </a:r>
            <a:r>
              <a:rPr lang="it-IT" dirty="0" smtClean="0"/>
              <a:t> of </a:t>
            </a:r>
            <a:r>
              <a:rPr lang="it-IT" dirty="0" err="1" smtClean="0"/>
              <a:t>labour</a:t>
            </a:r>
            <a:r>
              <a:rPr lang="it-IT" dirty="0" smtClean="0"/>
              <a:t> – </a:t>
            </a:r>
            <a:r>
              <a:rPr lang="it-IT" dirty="0" err="1" smtClean="0"/>
              <a:t>standardization</a:t>
            </a:r>
            <a:r>
              <a:rPr lang="it-IT" dirty="0" smtClean="0"/>
              <a:t> of </a:t>
            </a:r>
            <a:r>
              <a:rPr lang="it-IT" dirty="0" err="1" smtClean="0"/>
              <a:t>processes</a:t>
            </a:r>
            <a:endParaRPr lang="it-IT" dirty="0" smtClean="0"/>
          </a:p>
          <a:p>
            <a:r>
              <a:rPr lang="it-IT" dirty="0" err="1" smtClean="0"/>
              <a:t>Behaviour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highly</a:t>
            </a:r>
            <a:r>
              <a:rPr lang="it-IT" dirty="0" smtClean="0"/>
              <a:t> </a:t>
            </a:r>
            <a:r>
              <a:rPr lang="it-IT" dirty="0" err="1" smtClean="0"/>
              <a:t>formalized</a:t>
            </a:r>
            <a:endParaRPr lang="it-IT" dirty="0" smtClean="0"/>
          </a:p>
          <a:p>
            <a:r>
              <a:rPr lang="it-IT" dirty="0" smtClean="0"/>
              <a:t>Big </a:t>
            </a:r>
            <a:r>
              <a:rPr lang="it-IT" dirty="0" err="1" smtClean="0"/>
              <a:t>organization</a:t>
            </a:r>
            <a:r>
              <a:rPr lang="it-IT" dirty="0" smtClean="0"/>
              <a:t> </a:t>
            </a:r>
            <a:r>
              <a:rPr lang="it-IT" dirty="0" err="1" smtClean="0"/>
              <a:t>units</a:t>
            </a: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4" t="22152" r="10894" b="7272"/>
          <a:stretch/>
        </p:blipFill>
        <p:spPr>
          <a:xfrm>
            <a:off x="9878095" y="5065316"/>
            <a:ext cx="2155503" cy="16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5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Mechanical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bureaucracy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(4/7)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18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/>
              <a:t>MIDDLE MANAGEMENT</a:t>
            </a:r>
          </a:p>
          <a:p>
            <a:r>
              <a:rPr lang="it-IT" dirty="0" err="1" smtClean="0"/>
              <a:t>Diversified</a:t>
            </a:r>
            <a:r>
              <a:rPr lang="it-IT" dirty="0" smtClean="0"/>
              <a:t> in </a:t>
            </a:r>
            <a:r>
              <a:rPr lang="it-IT" dirty="0" err="1" smtClean="0"/>
              <a:t>functional</a:t>
            </a:r>
            <a:r>
              <a:rPr lang="it-IT" dirty="0" smtClean="0"/>
              <a:t> </a:t>
            </a:r>
            <a:r>
              <a:rPr lang="it-IT" dirty="0" err="1" smtClean="0"/>
              <a:t>units</a:t>
            </a:r>
            <a:endParaRPr lang="it-IT" dirty="0" smtClean="0"/>
          </a:p>
          <a:p>
            <a:r>
              <a:rPr lang="it-IT" dirty="0" err="1" smtClean="0"/>
              <a:t>Tasks</a:t>
            </a:r>
            <a:r>
              <a:rPr lang="it-IT" dirty="0" smtClean="0"/>
              <a:t> of the middle management:</a:t>
            </a:r>
          </a:p>
          <a:p>
            <a:pPr lvl="1"/>
            <a:r>
              <a:rPr lang="it-IT" dirty="0" smtClean="0"/>
              <a:t>To </a:t>
            </a:r>
            <a:r>
              <a:rPr lang="it-IT" dirty="0" err="1" smtClean="0"/>
              <a:t>manage</a:t>
            </a:r>
            <a:r>
              <a:rPr lang="it-IT" dirty="0" smtClean="0"/>
              <a:t> </a:t>
            </a:r>
            <a:r>
              <a:rPr lang="it-IT" dirty="0" err="1" smtClean="0"/>
              <a:t>conflicts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arise</a:t>
            </a:r>
            <a:r>
              <a:rPr lang="it-IT" dirty="0" smtClean="0"/>
              <a:t> inside the </a:t>
            </a:r>
            <a:r>
              <a:rPr lang="it-IT" dirty="0" err="1" smtClean="0"/>
              <a:t>operating</a:t>
            </a:r>
            <a:r>
              <a:rPr lang="it-IT" dirty="0" smtClean="0"/>
              <a:t> core</a:t>
            </a:r>
          </a:p>
          <a:p>
            <a:pPr lvl="1"/>
            <a:r>
              <a:rPr lang="it-IT" dirty="0" smtClean="0"/>
              <a:t>To create a link </a:t>
            </a:r>
            <a:r>
              <a:rPr lang="it-IT" dirty="0" err="1" smtClean="0"/>
              <a:t>between</a:t>
            </a:r>
            <a:r>
              <a:rPr lang="it-IT" dirty="0" smtClean="0"/>
              <a:t> the </a:t>
            </a:r>
            <a:r>
              <a:rPr lang="it-IT" dirty="0" err="1" smtClean="0"/>
              <a:t>technostructure</a:t>
            </a:r>
            <a:r>
              <a:rPr lang="it-IT" dirty="0" smtClean="0"/>
              <a:t> and the </a:t>
            </a:r>
            <a:r>
              <a:rPr lang="it-IT" dirty="0" err="1" smtClean="0"/>
              <a:t>operating</a:t>
            </a:r>
            <a:r>
              <a:rPr lang="it-IT" dirty="0" smtClean="0"/>
              <a:t> core</a:t>
            </a:r>
          </a:p>
          <a:p>
            <a:pPr lvl="1"/>
            <a:r>
              <a:rPr lang="it-IT" dirty="0" smtClean="0"/>
              <a:t>To </a:t>
            </a:r>
            <a:r>
              <a:rPr lang="it-IT" dirty="0" err="1" smtClean="0"/>
              <a:t>favor</a:t>
            </a:r>
            <a:r>
              <a:rPr lang="it-IT" dirty="0" smtClean="0"/>
              <a:t> the </a:t>
            </a:r>
            <a:r>
              <a:rPr lang="it-IT" dirty="0" err="1" smtClean="0"/>
              <a:t>vertical</a:t>
            </a:r>
            <a:r>
              <a:rPr lang="it-IT" dirty="0" smtClean="0"/>
              <a:t> flow of information (</a:t>
            </a:r>
            <a:r>
              <a:rPr lang="it-IT" dirty="0" err="1" smtClean="0"/>
              <a:t>both</a:t>
            </a:r>
            <a:r>
              <a:rPr lang="it-IT" dirty="0" smtClean="0"/>
              <a:t> top-down and </a:t>
            </a:r>
            <a:r>
              <a:rPr lang="it-IT" dirty="0" err="1" smtClean="0"/>
              <a:t>then</a:t>
            </a:r>
            <a:r>
              <a:rPr lang="it-IT" dirty="0" smtClean="0"/>
              <a:t> bottom-)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4" t="22152" r="10894" b="7272"/>
          <a:stretch/>
        </p:blipFill>
        <p:spPr>
          <a:xfrm>
            <a:off x="9878095" y="5065316"/>
            <a:ext cx="2155503" cy="16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9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Mechanical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bureacracy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(5/7)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19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/>
              <a:t>TECHNOSTRUCTURE</a:t>
            </a:r>
          </a:p>
          <a:p>
            <a:r>
              <a:rPr lang="it-IT" dirty="0" smtClean="0"/>
              <a:t>Highly and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articulation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part of the </a:t>
            </a:r>
            <a:r>
              <a:rPr lang="it-IT" dirty="0" err="1" smtClean="0"/>
              <a:t>organization</a:t>
            </a:r>
            <a:endParaRPr lang="it-IT" dirty="0" smtClean="0"/>
          </a:p>
          <a:p>
            <a:r>
              <a:rPr lang="it-IT" dirty="0" err="1" smtClean="0"/>
              <a:t>Analysts</a:t>
            </a:r>
            <a:r>
              <a:rPr lang="it-IT" dirty="0" smtClean="0"/>
              <a:t> of the </a:t>
            </a:r>
            <a:r>
              <a:rPr lang="it-IT" dirty="0" err="1" smtClean="0"/>
              <a:t>technostructure</a:t>
            </a:r>
            <a:r>
              <a:rPr lang="it-IT" dirty="0" smtClean="0"/>
              <a:t> </a:t>
            </a:r>
            <a:r>
              <a:rPr lang="it-IT" dirty="0" err="1" smtClean="0"/>
              <a:t>formalize</a:t>
            </a:r>
            <a:r>
              <a:rPr lang="it-IT" dirty="0" smtClean="0"/>
              <a:t> the </a:t>
            </a:r>
            <a:r>
              <a:rPr lang="it-IT" dirty="0" err="1" smtClean="0"/>
              <a:t>processes</a:t>
            </a:r>
            <a:r>
              <a:rPr lang="it-IT" dirty="0" smtClean="0"/>
              <a:t> of the </a:t>
            </a:r>
            <a:r>
              <a:rPr lang="it-IT" dirty="0" err="1" smtClean="0"/>
              <a:t>organization</a:t>
            </a:r>
            <a:endParaRPr lang="it-IT" dirty="0" smtClean="0"/>
          </a:p>
          <a:p>
            <a:r>
              <a:rPr lang="it-IT" dirty="0" smtClean="0"/>
              <a:t>Strong </a:t>
            </a:r>
            <a:r>
              <a:rPr lang="it-IT" dirty="0" err="1" smtClean="0"/>
              <a:t>informal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4" t="22152" r="10894" b="7272"/>
          <a:stretch/>
        </p:blipFill>
        <p:spPr>
          <a:xfrm>
            <a:off x="9878095" y="5065316"/>
            <a:ext cx="2155503" cy="16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6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Introduction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46" y="1280271"/>
            <a:ext cx="4676797" cy="1933076"/>
          </a:xfrm>
          <a:prstGeom prst="rect">
            <a:avLst/>
          </a:prstGeom>
        </p:spPr>
      </p:pic>
      <p:sp>
        <p:nvSpPr>
          <p:cNvPr id="8" name="Segnaposto contenuto 5"/>
          <p:cNvSpPr txBox="1">
            <a:spLocks/>
          </p:cNvSpPr>
          <p:nvPr/>
        </p:nvSpPr>
        <p:spPr>
          <a:xfrm>
            <a:off x="838200" y="3905854"/>
            <a:ext cx="6143223" cy="679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600" b="1" dirty="0" smtClean="0"/>
              <a:t> 5 </a:t>
            </a:r>
            <a:r>
              <a:rPr lang="it-IT" sz="3600" b="1" dirty="0" err="1" smtClean="0"/>
              <a:t>Coordination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mechanisms</a:t>
            </a:r>
            <a:endParaRPr lang="it-IT" sz="3600" b="1" dirty="0"/>
          </a:p>
        </p:txBody>
      </p:sp>
      <p:sp>
        <p:nvSpPr>
          <p:cNvPr id="9" name="Segnaposto contenuto 5"/>
          <p:cNvSpPr txBox="1">
            <a:spLocks/>
          </p:cNvSpPr>
          <p:nvPr/>
        </p:nvSpPr>
        <p:spPr>
          <a:xfrm>
            <a:off x="838200" y="5608265"/>
            <a:ext cx="6143223" cy="679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600" b="1" dirty="0" smtClean="0"/>
              <a:t> 5 </a:t>
            </a:r>
            <a:r>
              <a:rPr lang="it-IT" sz="3600" b="1" dirty="0" err="1" smtClean="0"/>
              <a:t>parts</a:t>
            </a:r>
            <a:r>
              <a:rPr lang="it-IT" sz="3600" b="1" dirty="0" smtClean="0"/>
              <a:t> of an </a:t>
            </a:r>
            <a:r>
              <a:rPr lang="it-IT" sz="3600" b="1" dirty="0" err="1" smtClean="0"/>
              <a:t>organization</a:t>
            </a:r>
            <a:endParaRPr lang="it-IT" sz="3600" b="1" dirty="0"/>
          </a:p>
        </p:txBody>
      </p:sp>
      <p:sp>
        <p:nvSpPr>
          <p:cNvPr id="10" name="Segnaposto contenuto 5"/>
          <p:cNvSpPr txBox="1">
            <a:spLocks/>
          </p:cNvSpPr>
          <p:nvPr/>
        </p:nvSpPr>
        <p:spPr>
          <a:xfrm>
            <a:off x="6563933" y="4700881"/>
            <a:ext cx="5628067" cy="679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600" b="1" dirty="0" smtClean="0"/>
              <a:t> 5 </a:t>
            </a:r>
            <a:r>
              <a:rPr lang="it-IT" sz="3600" b="1" dirty="0" err="1" smtClean="0"/>
              <a:t>types</a:t>
            </a:r>
            <a:r>
              <a:rPr lang="it-IT" sz="3600" b="1" dirty="0" smtClean="0"/>
              <a:t> of </a:t>
            </a:r>
            <a:r>
              <a:rPr lang="it-IT" sz="3600" b="1" dirty="0" err="1" smtClean="0"/>
              <a:t>decentralization</a:t>
            </a:r>
            <a:endParaRPr lang="it-IT" sz="3600" b="1" dirty="0"/>
          </a:p>
        </p:txBody>
      </p:sp>
      <p:sp>
        <p:nvSpPr>
          <p:cNvPr id="11" name="Esplosione 1 10"/>
          <p:cNvSpPr/>
          <p:nvPr/>
        </p:nvSpPr>
        <p:spPr>
          <a:xfrm>
            <a:off x="2170089" y="1280272"/>
            <a:ext cx="7669370" cy="470840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HOW TO COMBINE THEM TO CREATE A TAXONOMY FOR ORGANIZATIONAL CONFIGURATIONS?</a:t>
            </a:r>
            <a:endParaRPr lang="it-IT" sz="2400" dirty="0"/>
          </a:p>
        </p:txBody>
      </p:sp>
      <p:sp>
        <p:nvSpPr>
          <p:cNvPr id="12" name="Esplosione 1 11"/>
          <p:cNvSpPr/>
          <p:nvPr/>
        </p:nvSpPr>
        <p:spPr>
          <a:xfrm>
            <a:off x="3709306" y="1325563"/>
            <a:ext cx="8159650" cy="5030787"/>
          </a:xfrm>
          <a:prstGeom prst="irregularSeal1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5 </a:t>
            </a:r>
            <a:r>
              <a:rPr lang="it-IT" sz="2400" dirty="0" err="1" smtClean="0"/>
              <a:t>CONFIGURATIONSin</a:t>
            </a:r>
            <a:r>
              <a:rPr lang="it-IT" sz="2400" dirty="0" smtClean="0"/>
              <a:t> </a:t>
            </a:r>
            <a:r>
              <a:rPr lang="it-IT" sz="2400" dirty="0" err="1" smtClean="0"/>
              <a:t>which</a:t>
            </a:r>
            <a:r>
              <a:rPr lang="it-IT" sz="2400" dirty="0" smtClean="0"/>
              <a:t> </a:t>
            </a:r>
            <a:r>
              <a:rPr lang="it-IT" sz="2400" dirty="0" err="1" smtClean="0"/>
              <a:t>there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a </a:t>
            </a:r>
            <a:r>
              <a:rPr lang="it-IT" sz="2400" dirty="0" err="1" smtClean="0"/>
              <a:t>prevailing</a:t>
            </a:r>
            <a:r>
              <a:rPr lang="it-IT" sz="2400" dirty="0" smtClean="0"/>
              <a:t> </a:t>
            </a:r>
            <a:r>
              <a:rPr lang="it-IT" sz="2400" dirty="0" err="1" smtClean="0"/>
              <a:t>coordination</a:t>
            </a:r>
            <a:r>
              <a:rPr lang="it-IT" sz="2400" dirty="0" smtClean="0"/>
              <a:t> </a:t>
            </a:r>
            <a:r>
              <a:rPr lang="it-IT" sz="2400" dirty="0" err="1" smtClean="0"/>
              <a:t>mechanisms</a:t>
            </a:r>
            <a:r>
              <a:rPr lang="it-IT" sz="2400" dirty="0" smtClean="0"/>
              <a:t>, a </a:t>
            </a:r>
            <a:r>
              <a:rPr lang="it-IT" sz="2400" dirty="0" err="1" smtClean="0"/>
              <a:t>different</a:t>
            </a:r>
            <a:r>
              <a:rPr lang="it-IT" sz="2400" dirty="0" smtClean="0"/>
              <a:t> part of the </a:t>
            </a:r>
            <a:r>
              <a:rPr lang="it-IT" sz="2400" dirty="0" err="1" smtClean="0"/>
              <a:t>organization</a:t>
            </a:r>
            <a:r>
              <a:rPr lang="it-IT" sz="2400" dirty="0" smtClean="0"/>
              <a:t> and a </a:t>
            </a:r>
            <a:r>
              <a:rPr lang="it-IT" sz="2400" dirty="0" err="1" smtClean="0"/>
              <a:t>type</a:t>
            </a:r>
            <a:r>
              <a:rPr lang="it-IT" sz="2400" dirty="0" smtClean="0"/>
              <a:t> of </a:t>
            </a:r>
            <a:r>
              <a:rPr lang="it-IT" sz="2400" dirty="0" err="1" smtClean="0"/>
              <a:t>decentralization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555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Mechanical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bureaucracy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(6/7)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20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smtClean="0"/>
              <a:t>STRATEGIC APEX</a:t>
            </a:r>
          </a:p>
          <a:p>
            <a:r>
              <a:rPr lang="it-IT" dirty="0" smtClean="0"/>
              <a:t>The 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task </a:t>
            </a:r>
            <a:r>
              <a:rPr lang="it-IT" dirty="0" err="1" smtClean="0"/>
              <a:t>is</a:t>
            </a:r>
            <a:r>
              <a:rPr lang="it-IT" dirty="0" smtClean="0"/>
              <a:t> to </a:t>
            </a:r>
            <a:r>
              <a:rPr lang="it-IT" dirty="0" err="1" smtClean="0"/>
              <a:t>ensure</a:t>
            </a:r>
            <a:r>
              <a:rPr lang="it-IT" dirty="0" smtClean="0"/>
              <a:t> </a:t>
            </a:r>
            <a:r>
              <a:rPr lang="it-IT" dirty="0" err="1" smtClean="0"/>
              <a:t>cohesion</a:t>
            </a:r>
            <a:r>
              <a:rPr lang="it-IT" dirty="0" smtClean="0"/>
              <a:t> </a:t>
            </a:r>
            <a:r>
              <a:rPr lang="it-IT" dirty="0" err="1" smtClean="0"/>
              <a:t>within</a:t>
            </a:r>
            <a:r>
              <a:rPr lang="it-IT" dirty="0" smtClean="0"/>
              <a:t> the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parts</a:t>
            </a:r>
            <a:r>
              <a:rPr lang="it-IT" dirty="0" smtClean="0"/>
              <a:t> of the </a:t>
            </a:r>
            <a:r>
              <a:rPr lang="it-IT" dirty="0" err="1" smtClean="0"/>
              <a:t>organization</a:t>
            </a:r>
            <a:endParaRPr lang="it-IT" dirty="0" smtClean="0"/>
          </a:p>
          <a:p>
            <a:r>
              <a:rPr lang="it-IT" dirty="0" smtClean="0"/>
              <a:t>To </a:t>
            </a:r>
            <a:r>
              <a:rPr lang="it-IT" dirty="0" err="1" smtClean="0"/>
              <a:t>exercise</a:t>
            </a:r>
            <a:r>
              <a:rPr lang="it-IT" dirty="0" smtClean="0"/>
              <a:t> the </a:t>
            </a:r>
            <a:r>
              <a:rPr lang="it-IT" dirty="0" err="1" smtClean="0"/>
              <a:t>direct</a:t>
            </a:r>
            <a:r>
              <a:rPr lang="it-IT" dirty="0" smtClean="0"/>
              <a:t> </a:t>
            </a:r>
            <a:r>
              <a:rPr lang="it-IT" dirty="0" err="1" smtClean="0"/>
              <a:t>supervision</a:t>
            </a:r>
            <a:endParaRPr lang="it-IT" dirty="0" smtClean="0"/>
          </a:p>
          <a:p>
            <a:r>
              <a:rPr lang="it-IT" dirty="0" smtClean="0"/>
              <a:t>To </a:t>
            </a:r>
            <a:r>
              <a:rPr lang="it-IT" dirty="0" err="1" smtClean="0"/>
              <a:t>ensure</a:t>
            </a:r>
            <a:r>
              <a:rPr lang="it-IT" dirty="0" smtClean="0"/>
              <a:t> the </a:t>
            </a:r>
            <a:r>
              <a:rPr lang="it-IT" dirty="0" err="1" smtClean="0"/>
              <a:t>coordination</a:t>
            </a:r>
            <a:r>
              <a:rPr lang="it-IT" dirty="0" smtClean="0"/>
              <a:t> of the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units</a:t>
            </a:r>
            <a:r>
              <a:rPr lang="it-IT" dirty="0" smtClean="0"/>
              <a:t>’ work</a:t>
            </a:r>
          </a:p>
          <a:p>
            <a:r>
              <a:rPr lang="it-IT" dirty="0" smtClean="0"/>
              <a:t>Strong </a:t>
            </a:r>
            <a:r>
              <a:rPr lang="it-IT" dirty="0" err="1" smtClean="0"/>
              <a:t>formal</a:t>
            </a:r>
            <a:r>
              <a:rPr lang="it-IT" dirty="0" smtClean="0"/>
              <a:t> and </a:t>
            </a:r>
            <a:r>
              <a:rPr lang="it-IT" dirty="0" err="1" smtClean="0"/>
              <a:t>informal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endParaRPr lang="it-IT" dirty="0" smtClean="0"/>
          </a:p>
          <a:p>
            <a:r>
              <a:rPr lang="it-IT" dirty="0" smtClean="0"/>
              <a:t>Strong </a:t>
            </a:r>
            <a:r>
              <a:rPr lang="it-IT" dirty="0" err="1" smtClean="0"/>
              <a:t>informal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endParaRPr lang="it-IT" dirty="0" smtClean="0"/>
          </a:p>
          <a:p>
            <a:r>
              <a:rPr lang="it-IT" dirty="0" smtClean="0"/>
              <a:t>To formulate the </a:t>
            </a:r>
            <a:r>
              <a:rPr lang="it-IT" dirty="0" err="1" smtClean="0"/>
              <a:t>organizational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endParaRPr lang="it-IT" dirty="0" smtClean="0"/>
          </a:p>
          <a:p>
            <a:r>
              <a:rPr lang="it-IT" dirty="0" smtClean="0"/>
              <a:t>To </a:t>
            </a:r>
            <a:r>
              <a:rPr lang="it-IT" dirty="0" err="1" smtClean="0"/>
              <a:t>plan</a:t>
            </a:r>
            <a:r>
              <a:rPr lang="it-IT" dirty="0" smtClean="0"/>
              <a:t> </a:t>
            </a:r>
            <a:r>
              <a:rPr lang="it-IT" dirty="0" err="1" smtClean="0"/>
              <a:t>actions</a:t>
            </a: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4" t="22152" r="10894" b="7272"/>
          <a:stretch/>
        </p:blipFill>
        <p:spPr>
          <a:xfrm>
            <a:off x="9878095" y="5065316"/>
            <a:ext cx="2155503" cy="16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0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Mechanical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bureaucracy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(7/7)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21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15235" y="1439142"/>
            <a:ext cx="2985508" cy="69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STRUCTURED AND COMPLEX STRATEGIC APEX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3657600" y="1813644"/>
            <a:ext cx="1429555" cy="3209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356462" y="2488272"/>
            <a:ext cx="2781837" cy="1023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SUPPORT STAFF AND TECHNOSTRUCTURE ARE FOCUSED ON THE OPERATING CORE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1596980" y="3548502"/>
            <a:ext cx="2003763" cy="5212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4" t="22152" r="10894" b="7272"/>
          <a:stretch/>
        </p:blipFill>
        <p:spPr>
          <a:xfrm>
            <a:off x="3657600" y="2226521"/>
            <a:ext cx="5375003" cy="4129829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8757354" y="2134601"/>
            <a:ext cx="2781837" cy="1023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SUPPORT STAFF AND TECHNOSTRUCTURE ARE FOCUSED ON THE OPERATING CORE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8757354" y="3158099"/>
            <a:ext cx="1224846" cy="11333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206061" y="4200655"/>
            <a:ext cx="2781837" cy="1023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BIG UNIT AT THE OPERATING CORE LEVEL, BUT SMALL MIDDLE MANAGEMENT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>
          <a:xfrm>
            <a:off x="2408349" y="5224153"/>
            <a:ext cx="1249250" cy="919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98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Mechanical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bureaucracy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conditions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22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b="1" dirty="0" smtClean="0"/>
          </a:p>
          <a:p>
            <a:r>
              <a:rPr lang="it-IT" dirty="0" smtClean="0"/>
              <a:t>Simple and </a:t>
            </a:r>
            <a:r>
              <a:rPr lang="it-IT" dirty="0" err="1" smtClean="0"/>
              <a:t>stable</a:t>
            </a:r>
            <a:r>
              <a:rPr lang="it-IT" dirty="0" smtClean="0"/>
              <a:t> </a:t>
            </a:r>
            <a:r>
              <a:rPr lang="it-IT" dirty="0" err="1" smtClean="0"/>
              <a:t>external</a:t>
            </a:r>
            <a:r>
              <a:rPr lang="it-IT" dirty="0" smtClean="0"/>
              <a:t> </a:t>
            </a:r>
            <a:r>
              <a:rPr lang="it-IT" dirty="0" err="1" smtClean="0"/>
              <a:t>context</a:t>
            </a:r>
            <a:endParaRPr lang="it-IT" dirty="0" smtClean="0"/>
          </a:p>
          <a:p>
            <a:r>
              <a:rPr lang="it-IT" dirty="0" err="1" smtClean="0"/>
              <a:t>Old</a:t>
            </a:r>
            <a:r>
              <a:rPr lang="it-IT" dirty="0" smtClean="0"/>
              <a:t> and big companies</a:t>
            </a:r>
          </a:p>
          <a:p>
            <a:r>
              <a:rPr lang="it-IT" dirty="0" smtClean="0"/>
              <a:t>Highly </a:t>
            </a:r>
            <a:r>
              <a:rPr lang="it-IT" dirty="0" err="1" smtClean="0"/>
              <a:t>regulated</a:t>
            </a:r>
            <a:r>
              <a:rPr lang="it-IT" dirty="0" smtClean="0"/>
              <a:t> </a:t>
            </a:r>
            <a:r>
              <a:rPr lang="it-IT" dirty="0" err="1" smtClean="0"/>
              <a:t>technical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endParaRPr lang="it-IT" dirty="0" smtClean="0"/>
          </a:p>
          <a:p>
            <a:r>
              <a:rPr lang="it-IT" dirty="0" smtClean="0"/>
              <a:t>(in general) </a:t>
            </a:r>
            <a:r>
              <a:rPr lang="it-IT" dirty="0" err="1" smtClean="0"/>
              <a:t>string</a:t>
            </a:r>
            <a:r>
              <a:rPr lang="it-IT" dirty="0" smtClean="0"/>
              <a:t> </a:t>
            </a:r>
            <a:r>
              <a:rPr lang="it-IT" dirty="0" err="1" smtClean="0"/>
              <a:t>external</a:t>
            </a:r>
            <a:r>
              <a:rPr lang="it-IT" dirty="0" smtClean="0"/>
              <a:t> control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leads</a:t>
            </a:r>
            <a:r>
              <a:rPr lang="it-IT" dirty="0" smtClean="0"/>
              <a:t> to </a:t>
            </a:r>
            <a:r>
              <a:rPr lang="it-IT" dirty="0" err="1" smtClean="0"/>
              <a:t>centralization</a:t>
            </a: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4" t="22152" r="10894" b="7272"/>
          <a:stretch/>
        </p:blipFill>
        <p:spPr>
          <a:xfrm>
            <a:off x="9878095" y="5065316"/>
            <a:ext cx="2155503" cy="16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Mechanical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bureaucracy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typical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problems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23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59495"/>
            <a:ext cx="10515600" cy="48223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b="1" dirty="0" smtClean="0"/>
          </a:p>
          <a:p>
            <a:r>
              <a:rPr lang="it-IT" dirty="0" smtClean="0"/>
              <a:t>Three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categories</a:t>
            </a:r>
            <a:r>
              <a:rPr lang="it-IT" dirty="0" smtClean="0"/>
              <a:t> of </a:t>
            </a:r>
            <a:r>
              <a:rPr lang="it-IT" dirty="0" err="1" smtClean="0"/>
              <a:t>problem</a:t>
            </a:r>
            <a:endParaRPr lang="it-IT" dirty="0" smtClean="0"/>
          </a:p>
          <a:p>
            <a:r>
              <a:rPr lang="it-IT" dirty="0" smtClean="0"/>
              <a:t>@ the </a:t>
            </a:r>
            <a:r>
              <a:rPr lang="it-IT" u="sng" dirty="0" err="1" smtClean="0"/>
              <a:t>operating</a:t>
            </a:r>
            <a:r>
              <a:rPr lang="it-IT" u="sng" dirty="0" smtClean="0"/>
              <a:t> core</a:t>
            </a:r>
            <a:r>
              <a:rPr lang="it-IT" dirty="0" smtClean="0"/>
              <a:t>: </a:t>
            </a:r>
            <a:r>
              <a:rPr lang="it-IT" dirty="0" err="1"/>
              <a:t>w</a:t>
            </a:r>
            <a:r>
              <a:rPr lang="it-IT" dirty="0" err="1" smtClean="0"/>
              <a:t>orkers</a:t>
            </a:r>
            <a:r>
              <a:rPr lang="it-IT" dirty="0" smtClean="0"/>
              <a:t> are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considered</a:t>
            </a:r>
            <a:r>
              <a:rPr lang="it-IT" dirty="0" smtClean="0"/>
              <a:t> </a:t>
            </a:r>
            <a:r>
              <a:rPr lang="it-IT" dirty="0" err="1" smtClean="0"/>
              <a:t>humans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machinery</a:t>
            </a:r>
            <a:r>
              <a:rPr lang="it-IT" dirty="0" smtClean="0"/>
              <a:t> (e.g. no </a:t>
            </a:r>
            <a:r>
              <a:rPr lang="it-IT" dirty="0" err="1" smtClean="0"/>
              <a:t>thinking</a:t>
            </a:r>
            <a:r>
              <a:rPr lang="it-IT" dirty="0" smtClean="0"/>
              <a:t>, no </a:t>
            </a:r>
            <a:r>
              <a:rPr lang="it-IT" dirty="0" err="1" smtClean="0"/>
              <a:t>autonomy</a:t>
            </a:r>
            <a:r>
              <a:rPr lang="it-IT" dirty="0" smtClean="0"/>
              <a:t>, no </a:t>
            </a:r>
            <a:r>
              <a:rPr lang="it-IT" dirty="0" err="1" smtClean="0"/>
              <a:t>wealth</a:t>
            </a:r>
            <a:r>
              <a:rPr lang="it-IT" dirty="0" smtClean="0"/>
              <a:t> </a:t>
            </a:r>
            <a:r>
              <a:rPr lang="it-IT" dirty="0" err="1" smtClean="0"/>
              <a:t>being</a:t>
            </a:r>
            <a:r>
              <a:rPr lang="it-IT" dirty="0" smtClean="0"/>
              <a:t> of </a:t>
            </a:r>
            <a:r>
              <a:rPr lang="it-IT" dirty="0" err="1" smtClean="0"/>
              <a:t>workers</a:t>
            </a:r>
            <a:r>
              <a:rPr lang="it-IT" dirty="0" smtClean="0"/>
              <a:t>); </a:t>
            </a:r>
            <a:r>
              <a:rPr lang="it-IT" dirty="0" err="1" smtClean="0"/>
              <a:t>buropathologies</a:t>
            </a:r>
            <a:endParaRPr lang="it-IT" dirty="0" smtClean="0"/>
          </a:p>
          <a:p>
            <a:r>
              <a:rPr lang="it-IT" dirty="0" smtClean="0"/>
              <a:t>@ the </a:t>
            </a:r>
            <a:r>
              <a:rPr lang="it-IT" u="sng" dirty="0" err="1" smtClean="0"/>
              <a:t>managerial</a:t>
            </a:r>
            <a:r>
              <a:rPr lang="it-IT" u="sng" dirty="0" smtClean="0"/>
              <a:t> </a:t>
            </a:r>
            <a:r>
              <a:rPr lang="it-IT" u="sng" dirty="0" err="1" smtClean="0"/>
              <a:t>level</a:t>
            </a:r>
            <a:r>
              <a:rPr lang="it-IT" dirty="0" smtClean="0"/>
              <a:t>: </a:t>
            </a:r>
            <a:r>
              <a:rPr lang="it-IT" dirty="0" err="1" smtClean="0"/>
              <a:t>managerial</a:t>
            </a:r>
            <a:r>
              <a:rPr lang="it-IT" dirty="0" smtClean="0"/>
              <a:t> </a:t>
            </a:r>
            <a:r>
              <a:rPr lang="it-IT" dirty="0" err="1" smtClean="0"/>
              <a:t>labour</a:t>
            </a:r>
            <a:r>
              <a:rPr lang="it-IT" dirty="0" smtClean="0"/>
              <a:t> </a:t>
            </a:r>
            <a:r>
              <a:rPr lang="it-IT" dirty="0" err="1" smtClean="0"/>
              <a:t>division</a:t>
            </a:r>
            <a:r>
              <a:rPr lang="it-IT" dirty="0" smtClean="0"/>
              <a:t>, </a:t>
            </a:r>
            <a:r>
              <a:rPr lang="it-IT" dirty="0" err="1" smtClean="0"/>
              <a:t>differentiation</a:t>
            </a:r>
            <a:r>
              <a:rPr lang="it-IT" dirty="0" smtClean="0"/>
              <a:t>, focus on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own</a:t>
            </a:r>
            <a:r>
              <a:rPr lang="it-IT" dirty="0" smtClean="0"/>
              <a:t> </a:t>
            </a:r>
            <a:r>
              <a:rPr lang="it-IT" dirty="0" err="1" smtClean="0"/>
              <a:t>managerial</a:t>
            </a:r>
            <a:r>
              <a:rPr lang="it-IT" dirty="0" smtClean="0"/>
              <a:t> staff, </a:t>
            </a:r>
            <a:r>
              <a:rPr lang="it-IT" dirty="0" err="1" smtClean="0"/>
              <a:t>need</a:t>
            </a:r>
            <a:r>
              <a:rPr lang="it-IT" dirty="0" smtClean="0"/>
              <a:t> for </a:t>
            </a:r>
            <a:r>
              <a:rPr lang="it-IT" dirty="0" err="1" smtClean="0"/>
              <a:t>direct</a:t>
            </a:r>
            <a:r>
              <a:rPr lang="it-IT" dirty="0" smtClean="0"/>
              <a:t> </a:t>
            </a:r>
            <a:r>
              <a:rPr lang="it-IT" dirty="0" err="1" smtClean="0"/>
              <a:t>supervision</a:t>
            </a:r>
            <a:r>
              <a:rPr lang="it-IT" dirty="0" smtClean="0"/>
              <a:t>, </a:t>
            </a:r>
            <a:r>
              <a:rPr lang="it-IT" dirty="0" err="1" smtClean="0"/>
              <a:t>too</a:t>
            </a:r>
            <a:r>
              <a:rPr lang="it-IT" dirty="0" smtClean="0"/>
              <a:t> </a:t>
            </a:r>
            <a:r>
              <a:rPr lang="it-IT" dirty="0" err="1" smtClean="0"/>
              <a:t>centralized</a:t>
            </a:r>
            <a:r>
              <a:rPr lang="it-IT" dirty="0" smtClean="0"/>
              <a:t> </a:t>
            </a:r>
            <a:r>
              <a:rPr lang="it-IT" dirty="0" err="1" smtClean="0"/>
              <a:t>decision-making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endParaRPr lang="it-IT" dirty="0" smtClean="0"/>
          </a:p>
          <a:p>
            <a:r>
              <a:rPr lang="it-IT" dirty="0" smtClean="0"/>
              <a:t>@ the </a:t>
            </a:r>
            <a:r>
              <a:rPr lang="it-IT" u="sng" dirty="0" err="1" smtClean="0"/>
              <a:t>strategic</a:t>
            </a:r>
            <a:r>
              <a:rPr lang="it-IT" u="sng" dirty="0" smtClean="0"/>
              <a:t> </a:t>
            </a:r>
            <a:r>
              <a:rPr lang="it-IT" u="sng" dirty="0" err="1" smtClean="0"/>
              <a:t>apex</a:t>
            </a:r>
            <a:r>
              <a:rPr lang="it-IT" dirty="0" smtClean="0"/>
              <a:t>: </a:t>
            </a:r>
            <a:r>
              <a:rPr lang="it-IT" dirty="0" err="1" smtClean="0"/>
              <a:t>inability</a:t>
            </a:r>
            <a:r>
              <a:rPr lang="it-IT" dirty="0" smtClean="0"/>
              <a:t> of a </a:t>
            </a:r>
            <a:r>
              <a:rPr lang="it-IT" dirty="0" err="1" smtClean="0"/>
              <a:t>taking</a:t>
            </a:r>
            <a:r>
              <a:rPr lang="it-IT" dirty="0" smtClean="0"/>
              <a:t> </a:t>
            </a:r>
            <a:r>
              <a:rPr lang="it-IT" dirty="0" err="1" smtClean="0"/>
              <a:t>decision</a:t>
            </a:r>
            <a:r>
              <a:rPr lang="it-IT" dirty="0" smtClean="0"/>
              <a:t> </a:t>
            </a:r>
            <a:r>
              <a:rPr lang="it-IT" dirty="0" err="1" smtClean="0"/>
              <a:t>rapidly</a:t>
            </a:r>
            <a:r>
              <a:rPr lang="it-IT" dirty="0" smtClean="0"/>
              <a:t>; </a:t>
            </a:r>
            <a:r>
              <a:rPr lang="it-IT" dirty="0" err="1" smtClean="0"/>
              <a:t>problems</a:t>
            </a:r>
            <a:r>
              <a:rPr lang="it-IT" dirty="0" smtClean="0"/>
              <a:t> with </a:t>
            </a:r>
            <a:r>
              <a:rPr lang="it-IT" dirty="0" err="1" smtClean="0"/>
              <a:t>rapid</a:t>
            </a:r>
            <a:r>
              <a:rPr lang="it-IT" dirty="0" smtClean="0"/>
              <a:t> and </a:t>
            </a:r>
            <a:r>
              <a:rPr lang="it-IT" dirty="0" err="1" smtClean="0"/>
              <a:t>reliable</a:t>
            </a:r>
            <a:r>
              <a:rPr lang="it-IT" dirty="0" smtClean="0"/>
              <a:t> information </a:t>
            </a:r>
            <a:r>
              <a:rPr lang="it-IT" dirty="0" err="1" smtClean="0"/>
              <a:t>that</a:t>
            </a:r>
            <a:r>
              <a:rPr lang="it-IT" dirty="0" smtClean="0"/>
              <a:t> MIS </a:t>
            </a:r>
            <a:r>
              <a:rPr lang="it-IT" dirty="0" err="1" smtClean="0"/>
              <a:t>can’t</a:t>
            </a:r>
            <a:r>
              <a:rPr lang="it-IT" dirty="0" smtClean="0"/>
              <a:t> solve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4" t="22152" r="10894" b="7272"/>
          <a:stretch/>
        </p:blipFill>
        <p:spPr>
          <a:xfrm>
            <a:off x="10419008" y="5480921"/>
            <a:ext cx="1614590" cy="12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PROFESSIONAL BUREAUCRACY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AA 2015/2016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28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Professional </a:t>
            </a:r>
            <a:r>
              <a:rPr lang="it-IT" dirty="0" err="1" smtClean="0">
                <a:solidFill>
                  <a:srgbClr val="FF0000"/>
                </a:solidFill>
              </a:rPr>
              <a:t>bureaucracy</a:t>
            </a:r>
            <a:r>
              <a:rPr lang="it-IT" dirty="0" smtClean="0">
                <a:solidFill>
                  <a:srgbClr val="FF0000"/>
                </a:solidFill>
              </a:rPr>
              <a:t> in brief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22221"/>
            <a:ext cx="10515600" cy="4351338"/>
          </a:xfrm>
        </p:spPr>
        <p:txBody>
          <a:bodyPr>
            <a:noAutofit/>
          </a:bodyPr>
          <a:lstStyle/>
          <a:p>
            <a:r>
              <a:rPr lang="it-IT" sz="2000" dirty="0" err="1" smtClean="0"/>
              <a:t>Prevailing</a:t>
            </a:r>
            <a:r>
              <a:rPr lang="it-IT" sz="2000" dirty="0" smtClean="0"/>
              <a:t> </a:t>
            </a:r>
            <a:r>
              <a:rPr lang="it-IT" sz="2000" dirty="0" err="1" smtClean="0"/>
              <a:t>coordination</a:t>
            </a:r>
            <a:r>
              <a:rPr lang="it-IT" sz="2000" dirty="0" smtClean="0"/>
              <a:t> </a:t>
            </a:r>
            <a:r>
              <a:rPr lang="it-IT" sz="2000" dirty="0" err="1" smtClean="0"/>
              <a:t>mechanism</a:t>
            </a:r>
            <a:endParaRPr lang="it-IT" sz="2000" dirty="0" smtClean="0"/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Standardization</a:t>
            </a:r>
            <a:r>
              <a:rPr lang="it-IT" sz="2000" b="1" dirty="0" smtClean="0">
                <a:solidFill>
                  <a:srgbClr val="0070C0"/>
                </a:solidFill>
              </a:rPr>
              <a:t> of </a:t>
            </a:r>
            <a:r>
              <a:rPr lang="it-IT" sz="2000" b="1" dirty="0" err="1" smtClean="0">
                <a:solidFill>
                  <a:srgbClr val="0070C0"/>
                </a:solidFill>
              </a:rPr>
              <a:t>skills</a:t>
            </a:r>
            <a:r>
              <a:rPr lang="it-IT" sz="2000" b="1" dirty="0" smtClean="0">
                <a:solidFill>
                  <a:srgbClr val="0070C0"/>
                </a:solidFill>
              </a:rPr>
              <a:t> and </a:t>
            </a:r>
            <a:r>
              <a:rPr lang="it-IT" sz="2000" b="1" dirty="0" err="1" smtClean="0">
                <a:solidFill>
                  <a:srgbClr val="0070C0"/>
                </a:solidFill>
              </a:rPr>
              <a:t>capabilities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r>
              <a:rPr lang="it-IT" sz="2000" dirty="0" err="1" smtClean="0"/>
              <a:t>Fundamental</a:t>
            </a:r>
            <a:r>
              <a:rPr lang="it-IT" sz="2000" dirty="0" smtClean="0"/>
              <a:t> part of the </a:t>
            </a:r>
            <a:r>
              <a:rPr lang="it-IT" sz="2000" dirty="0" err="1" smtClean="0"/>
              <a:t>organization</a:t>
            </a:r>
            <a:endParaRPr lang="it-IT" sz="2000" dirty="0" smtClean="0"/>
          </a:p>
          <a:p>
            <a:pPr lvl="1"/>
            <a:r>
              <a:rPr lang="it-IT" sz="2000" b="1" dirty="0" smtClean="0">
                <a:solidFill>
                  <a:srgbClr val="0070C0"/>
                </a:solidFill>
              </a:rPr>
              <a:t>Operating core</a:t>
            </a:r>
          </a:p>
          <a:p>
            <a:r>
              <a:rPr lang="it-IT" sz="2000" dirty="0" err="1" smtClean="0"/>
              <a:t>Principal</a:t>
            </a:r>
            <a:r>
              <a:rPr lang="it-IT" sz="2000" dirty="0" smtClean="0"/>
              <a:t> </a:t>
            </a:r>
            <a:r>
              <a:rPr lang="it-IT" sz="2000" dirty="0" err="1" smtClean="0"/>
              <a:t>parameters</a:t>
            </a:r>
            <a:r>
              <a:rPr lang="it-IT" sz="2000" dirty="0" smtClean="0"/>
              <a:t> for </a:t>
            </a:r>
            <a:r>
              <a:rPr lang="it-IT" sz="2000" dirty="0" err="1" smtClean="0"/>
              <a:t>organizational</a:t>
            </a:r>
            <a:r>
              <a:rPr lang="it-IT" sz="2000" dirty="0" smtClean="0"/>
              <a:t> design</a:t>
            </a:r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Formalization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Horizontal</a:t>
            </a:r>
            <a:r>
              <a:rPr lang="it-IT" sz="2000" b="1" dirty="0" smtClean="0">
                <a:solidFill>
                  <a:srgbClr val="0070C0"/>
                </a:solidFill>
              </a:rPr>
              <a:t>  </a:t>
            </a:r>
            <a:r>
              <a:rPr lang="it-IT" sz="2000" b="1" dirty="0" err="1">
                <a:solidFill>
                  <a:srgbClr val="0070C0"/>
                </a:solidFill>
              </a:rPr>
              <a:t>s</a:t>
            </a:r>
            <a:r>
              <a:rPr lang="it-IT" sz="2000" b="1" dirty="0" err="1" smtClean="0">
                <a:solidFill>
                  <a:srgbClr val="0070C0"/>
                </a:solidFill>
              </a:rPr>
              <a:t>pecialization</a:t>
            </a:r>
            <a:r>
              <a:rPr lang="it-IT" sz="2000" b="1" dirty="0" smtClean="0">
                <a:solidFill>
                  <a:srgbClr val="0070C0"/>
                </a:solidFill>
              </a:rPr>
              <a:t> of </a:t>
            </a:r>
            <a:r>
              <a:rPr lang="it-IT" sz="2000" b="1" dirty="0" err="1" smtClean="0">
                <a:solidFill>
                  <a:srgbClr val="0070C0"/>
                </a:solidFill>
              </a:rPr>
              <a:t>skills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Horizontal</a:t>
            </a:r>
            <a:r>
              <a:rPr lang="it-IT" sz="2000" b="1" dirty="0" smtClean="0">
                <a:solidFill>
                  <a:srgbClr val="0070C0"/>
                </a:solidFill>
              </a:rPr>
              <a:t> and </a:t>
            </a:r>
            <a:r>
              <a:rPr lang="it-IT" sz="2000" b="1" dirty="0" err="1" smtClean="0">
                <a:solidFill>
                  <a:srgbClr val="0070C0"/>
                </a:solidFill>
              </a:rPr>
              <a:t>vertical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decentralization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r>
              <a:rPr lang="it-IT" sz="2000" dirty="0" err="1" smtClean="0"/>
              <a:t>Situational</a:t>
            </a:r>
            <a:r>
              <a:rPr lang="it-IT" sz="2000" dirty="0" smtClean="0"/>
              <a:t> </a:t>
            </a:r>
            <a:r>
              <a:rPr lang="it-IT" sz="2000" dirty="0" err="1" smtClean="0"/>
              <a:t>factors</a:t>
            </a:r>
            <a:endParaRPr lang="it-IT" sz="2000" dirty="0" smtClean="0"/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Complex</a:t>
            </a:r>
            <a:r>
              <a:rPr lang="it-IT" sz="2000" b="1" dirty="0" smtClean="0">
                <a:solidFill>
                  <a:srgbClr val="0070C0"/>
                </a:solidFill>
              </a:rPr>
              <a:t> and </a:t>
            </a:r>
            <a:r>
              <a:rPr lang="it-IT" sz="2000" b="1" dirty="0" err="1" smtClean="0">
                <a:solidFill>
                  <a:srgbClr val="0070C0"/>
                </a:solidFill>
              </a:rPr>
              <a:t>stable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environment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Not</a:t>
            </a:r>
            <a:r>
              <a:rPr lang="it-IT" sz="2000" b="1" dirty="0" smtClean="0">
                <a:solidFill>
                  <a:srgbClr val="0070C0"/>
                </a:solidFill>
              </a:rPr>
              <a:t> sophisticated </a:t>
            </a:r>
            <a:r>
              <a:rPr lang="it-IT" sz="2000" b="1" dirty="0" err="1" smtClean="0">
                <a:solidFill>
                  <a:srgbClr val="0070C0"/>
                </a:solidFill>
              </a:rPr>
              <a:t>technical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system</a:t>
            </a:r>
            <a:r>
              <a:rPr lang="it-IT" sz="2000" b="1" dirty="0" smtClean="0">
                <a:solidFill>
                  <a:srgbClr val="0070C0"/>
                </a:solidFill>
              </a:rPr>
              <a:t> and </a:t>
            </a:r>
            <a:r>
              <a:rPr lang="it-IT" sz="2000" b="1" dirty="0" err="1" smtClean="0">
                <a:solidFill>
                  <a:srgbClr val="0070C0"/>
                </a:solidFill>
              </a:rPr>
              <a:t>low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degree</a:t>
            </a:r>
            <a:endParaRPr lang="it-IT" sz="2000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smtClean="0">
                <a:solidFill>
                  <a:srgbClr val="0070C0"/>
                </a:solidFill>
              </a:rPr>
              <a:t>   of </a:t>
            </a:r>
            <a:r>
              <a:rPr lang="it-IT" sz="2000" b="1" dirty="0" err="1" smtClean="0">
                <a:solidFill>
                  <a:srgbClr val="0070C0"/>
                </a:solidFill>
              </a:rPr>
              <a:t>regulation</a:t>
            </a:r>
            <a:endParaRPr lang="it-IT" sz="2000" b="1" dirty="0" smtClean="0">
              <a:solidFill>
                <a:srgbClr val="0070C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25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7"/>
          <a:stretch/>
        </p:blipFill>
        <p:spPr>
          <a:xfrm>
            <a:off x="7167495" y="2618996"/>
            <a:ext cx="4804906" cy="255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7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Professional </a:t>
            </a:r>
            <a:r>
              <a:rPr lang="it-IT" dirty="0" err="1" smtClean="0">
                <a:solidFill>
                  <a:srgbClr val="FF0000"/>
                </a:solidFill>
              </a:rPr>
              <a:t>bureaucracy</a:t>
            </a:r>
            <a:r>
              <a:rPr lang="it-IT" dirty="0" smtClean="0">
                <a:solidFill>
                  <a:srgbClr val="FF0000"/>
                </a:solidFill>
              </a:rPr>
              <a:t> in brief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26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81" y="1828959"/>
            <a:ext cx="4810020" cy="320668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633" y="2343955"/>
            <a:ext cx="5341933" cy="355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Professional </a:t>
            </a:r>
            <a:r>
              <a:rPr lang="it-IT" dirty="0" err="1" smtClean="0">
                <a:solidFill>
                  <a:srgbClr val="FF0000"/>
                </a:solidFill>
              </a:rPr>
              <a:t>bureaucracy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(1/8)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27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7"/>
          <a:stretch/>
        </p:blipFill>
        <p:spPr>
          <a:xfrm>
            <a:off x="9067385" y="5057813"/>
            <a:ext cx="3124615" cy="1663662"/>
          </a:xfrm>
          <a:prstGeom prst="rect">
            <a:avLst/>
          </a:prstGeom>
        </p:spPr>
      </p:pic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it-IT" dirty="0" err="1"/>
              <a:t>R</a:t>
            </a:r>
            <a:r>
              <a:rPr lang="it-IT" dirty="0" err="1" smtClean="0"/>
              <a:t>outinized</a:t>
            </a:r>
            <a:r>
              <a:rPr lang="it-IT" dirty="0" smtClean="0"/>
              <a:t> 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endParaRPr lang="it-IT" dirty="0" smtClean="0"/>
          </a:p>
          <a:p>
            <a:r>
              <a:rPr lang="it-IT" dirty="0" err="1" smtClean="0"/>
              <a:t>Activities</a:t>
            </a:r>
            <a:r>
              <a:rPr lang="it-IT" dirty="0" smtClean="0"/>
              <a:t> must be </a:t>
            </a:r>
            <a:r>
              <a:rPr lang="it-IT" dirty="0" err="1" smtClean="0"/>
              <a:t>controlled</a:t>
            </a:r>
            <a:r>
              <a:rPr lang="it-IT" dirty="0" smtClean="0"/>
              <a:t> </a:t>
            </a:r>
            <a:r>
              <a:rPr lang="it-IT" dirty="0" err="1" smtClean="0"/>
              <a:t>direclty</a:t>
            </a:r>
            <a:r>
              <a:rPr lang="it-IT" dirty="0" smtClean="0"/>
              <a:t> by </a:t>
            </a:r>
            <a:r>
              <a:rPr lang="it-IT" dirty="0" err="1" smtClean="0"/>
              <a:t>professionals</a:t>
            </a:r>
            <a:r>
              <a:rPr lang="it-IT" dirty="0" smtClean="0"/>
              <a:t> </a:t>
            </a:r>
            <a:r>
              <a:rPr lang="it-IT" dirty="0" err="1" smtClean="0"/>
              <a:t>responsible</a:t>
            </a:r>
            <a:r>
              <a:rPr lang="it-IT" dirty="0" smtClean="0"/>
              <a:t> for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own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endParaRPr lang="it-IT" dirty="0" smtClean="0"/>
          </a:p>
          <a:p>
            <a:r>
              <a:rPr lang="it-IT" dirty="0" err="1" smtClean="0"/>
              <a:t>Standardization</a:t>
            </a:r>
            <a:r>
              <a:rPr lang="it-IT" dirty="0" smtClean="0"/>
              <a:t> of </a:t>
            </a:r>
            <a:r>
              <a:rPr lang="it-IT" dirty="0" err="1" smtClean="0"/>
              <a:t>skills</a:t>
            </a:r>
            <a:r>
              <a:rPr lang="it-IT" dirty="0" smtClean="0"/>
              <a:t>, to </a:t>
            </a:r>
            <a:r>
              <a:rPr lang="it-IT" dirty="0" err="1" smtClean="0"/>
              <a:t>achieve</a:t>
            </a:r>
            <a:r>
              <a:rPr lang="it-IT" dirty="0" smtClean="0"/>
              <a:t> </a:t>
            </a:r>
            <a:r>
              <a:rPr lang="it-IT" dirty="0" err="1" smtClean="0"/>
              <a:t>simultaneously</a:t>
            </a:r>
            <a:r>
              <a:rPr lang="it-IT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err="1" smtClean="0"/>
              <a:t>Standardization</a:t>
            </a:r>
            <a:r>
              <a:rPr lang="it-IT" dirty="0" smtClean="0"/>
              <a:t> (</a:t>
            </a:r>
            <a:r>
              <a:rPr lang="it-IT" dirty="0" err="1" smtClean="0"/>
              <a:t>bureaucracy</a:t>
            </a:r>
            <a:r>
              <a:rPr lang="it-IT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err="1" smtClean="0"/>
              <a:t>Decentralization</a:t>
            </a:r>
            <a:r>
              <a:rPr lang="it-IT" dirty="0" smtClean="0"/>
              <a:t> (</a:t>
            </a:r>
            <a:r>
              <a:rPr lang="it-IT" dirty="0" err="1" smtClean="0"/>
              <a:t>professional</a:t>
            </a:r>
            <a:r>
              <a:rPr lang="it-IT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758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Professional </a:t>
            </a:r>
            <a:r>
              <a:rPr lang="it-IT" dirty="0" err="1" smtClean="0">
                <a:solidFill>
                  <a:srgbClr val="FF0000"/>
                </a:solidFill>
              </a:rPr>
              <a:t>bureaucracy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(2/8)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28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7"/>
          <a:stretch/>
        </p:blipFill>
        <p:spPr>
          <a:xfrm>
            <a:off x="9067385" y="5057813"/>
            <a:ext cx="3124615" cy="1663662"/>
          </a:xfrm>
          <a:prstGeom prst="rect">
            <a:avLst/>
          </a:prstGeom>
        </p:spPr>
      </p:pic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smtClean="0"/>
              <a:t>OPERATING CORE</a:t>
            </a:r>
          </a:p>
          <a:p>
            <a:r>
              <a:rPr lang="it-IT" dirty="0" err="1" smtClean="0"/>
              <a:t>Standardization</a:t>
            </a:r>
            <a:r>
              <a:rPr lang="it-IT" dirty="0" smtClean="0"/>
              <a:t> of </a:t>
            </a:r>
            <a:r>
              <a:rPr lang="it-IT" dirty="0" err="1" smtClean="0"/>
              <a:t>skills</a:t>
            </a:r>
            <a:r>
              <a:rPr lang="it-IT" dirty="0" smtClean="0"/>
              <a:t> </a:t>
            </a:r>
            <a:r>
              <a:rPr lang="it-IT" dirty="0" err="1" smtClean="0"/>
              <a:t>thanks</a:t>
            </a:r>
            <a:r>
              <a:rPr lang="it-IT" dirty="0" smtClean="0"/>
              <a:t> to </a:t>
            </a:r>
            <a:r>
              <a:rPr lang="it-IT" dirty="0" err="1" smtClean="0"/>
              <a:t>learning</a:t>
            </a:r>
            <a:r>
              <a:rPr lang="it-IT" dirty="0" smtClean="0"/>
              <a:t> and </a:t>
            </a:r>
            <a:r>
              <a:rPr lang="it-IT" dirty="0" err="1" smtClean="0"/>
              <a:t>indoctrination</a:t>
            </a:r>
            <a:endParaRPr lang="it-IT" dirty="0" smtClean="0"/>
          </a:p>
          <a:p>
            <a:r>
              <a:rPr lang="it-IT" dirty="0" err="1" smtClean="0"/>
              <a:t>Professionals</a:t>
            </a:r>
            <a:r>
              <a:rPr lang="it-IT" dirty="0" smtClean="0"/>
              <a:t> control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own</a:t>
            </a:r>
            <a:r>
              <a:rPr lang="it-IT" dirty="0" smtClean="0"/>
              <a:t> work </a:t>
            </a:r>
          </a:p>
          <a:p>
            <a:r>
              <a:rPr lang="it-IT" dirty="0" err="1" smtClean="0"/>
              <a:t>Activities</a:t>
            </a:r>
            <a:r>
              <a:rPr lang="it-IT" dirty="0" smtClean="0"/>
              <a:t> are </a:t>
            </a:r>
            <a:r>
              <a:rPr lang="it-IT" dirty="0" err="1" smtClean="0"/>
              <a:t>highly</a:t>
            </a:r>
            <a:r>
              <a:rPr lang="it-IT" dirty="0" smtClean="0"/>
              <a:t> </a:t>
            </a:r>
            <a:r>
              <a:rPr lang="it-IT" dirty="0" err="1" smtClean="0"/>
              <a:t>specialized</a:t>
            </a:r>
            <a:r>
              <a:rPr lang="it-IT" dirty="0" smtClean="0"/>
              <a:t> in the </a:t>
            </a:r>
            <a:r>
              <a:rPr lang="it-IT" dirty="0" err="1" smtClean="0"/>
              <a:t>horizontal</a:t>
            </a:r>
            <a:r>
              <a:rPr lang="it-IT" dirty="0" smtClean="0"/>
              <a:t> </a:t>
            </a:r>
            <a:r>
              <a:rPr lang="it-IT" dirty="0" err="1" smtClean="0"/>
              <a:t>dimension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/>
              <a:t>vertically</a:t>
            </a:r>
            <a:r>
              <a:rPr lang="it-IT" dirty="0" smtClean="0"/>
              <a:t> </a:t>
            </a:r>
            <a:r>
              <a:rPr lang="it-IT" dirty="0" err="1" smtClean="0"/>
              <a:t>enlarged</a:t>
            </a:r>
            <a:endParaRPr lang="it-IT" dirty="0" smtClean="0"/>
          </a:p>
          <a:p>
            <a:r>
              <a:rPr lang="it-IT" dirty="0" err="1" smtClean="0"/>
              <a:t>Coordination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achieved</a:t>
            </a:r>
            <a:r>
              <a:rPr lang="it-IT" dirty="0" smtClean="0"/>
              <a:t> </a:t>
            </a:r>
            <a:r>
              <a:rPr lang="it-IT" dirty="0" err="1" smtClean="0"/>
              <a:t>thanks</a:t>
            </a:r>
            <a:r>
              <a:rPr lang="it-IT" dirty="0" smtClean="0"/>
              <a:t> to </a:t>
            </a:r>
            <a:r>
              <a:rPr lang="it-IT" dirty="0" err="1" smtClean="0"/>
              <a:t>skills</a:t>
            </a:r>
            <a:r>
              <a:rPr lang="it-IT" dirty="0" smtClean="0"/>
              <a:t> </a:t>
            </a:r>
            <a:r>
              <a:rPr lang="it-IT" dirty="0" err="1" smtClean="0"/>
              <a:t>standardization</a:t>
            </a:r>
            <a:endParaRPr lang="it-IT" dirty="0" smtClean="0"/>
          </a:p>
          <a:p>
            <a:r>
              <a:rPr lang="it-IT" dirty="0" err="1"/>
              <a:t>C</a:t>
            </a:r>
            <a:r>
              <a:rPr lang="it-IT" dirty="0" err="1" smtClean="0"/>
              <a:t>onsiderable</a:t>
            </a:r>
            <a:r>
              <a:rPr lang="it-IT" dirty="0" smtClean="0"/>
              <a:t> </a:t>
            </a:r>
            <a:r>
              <a:rPr lang="it-IT" dirty="0" err="1" smtClean="0"/>
              <a:t>discretion</a:t>
            </a:r>
            <a:r>
              <a:rPr lang="it-IT" dirty="0" smtClean="0"/>
              <a:t> of </a:t>
            </a:r>
            <a:r>
              <a:rPr lang="it-IT" dirty="0" err="1" smtClean="0"/>
              <a:t>professionals</a:t>
            </a:r>
            <a:r>
              <a:rPr lang="it-IT" dirty="0" smtClean="0"/>
              <a:t> for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own</a:t>
            </a:r>
            <a:r>
              <a:rPr lang="it-IT" dirty="0" smtClean="0"/>
              <a:t> job</a:t>
            </a:r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part of the </a:t>
            </a:r>
            <a:r>
              <a:rPr lang="it-IT" dirty="0" err="1" smtClean="0"/>
              <a:t>organization</a:t>
            </a:r>
            <a:endParaRPr lang="it-IT" dirty="0" smtClean="0"/>
          </a:p>
          <a:p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want</a:t>
            </a:r>
            <a:r>
              <a:rPr lang="it-IT" dirty="0" smtClean="0"/>
              <a:t>/</a:t>
            </a:r>
            <a:r>
              <a:rPr lang="it-IT" dirty="0" err="1" smtClean="0"/>
              <a:t>ask</a:t>
            </a:r>
            <a:r>
              <a:rPr lang="it-IT" dirty="0" smtClean="0"/>
              <a:t> for </a:t>
            </a:r>
            <a:r>
              <a:rPr lang="it-IT" dirty="0" err="1" smtClean="0"/>
              <a:t>participation</a:t>
            </a:r>
            <a:r>
              <a:rPr lang="it-IT" dirty="0" smtClean="0"/>
              <a:t> in the </a:t>
            </a:r>
            <a:r>
              <a:rPr lang="it-IT" dirty="0" err="1" smtClean="0"/>
              <a:t>decision-making</a:t>
            </a:r>
            <a:r>
              <a:rPr lang="it-IT" dirty="0" smtClean="0"/>
              <a:t> </a:t>
            </a:r>
            <a:r>
              <a:rPr lang="it-IT" dirty="0" err="1" smtClean="0"/>
              <a:t>process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3335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Professional </a:t>
            </a:r>
            <a:r>
              <a:rPr lang="it-IT" dirty="0" err="1" smtClean="0">
                <a:solidFill>
                  <a:srgbClr val="FF0000"/>
                </a:solidFill>
              </a:rPr>
              <a:t>bureaucracy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(3/8)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29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7"/>
          <a:stretch/>
        </p:blipFill>
        <p:spPr>
          <a:xfrm>
            <a:off x="9067385" y="5057813"/>
            <a:ext cx="3124615" cy="1663662"/>
          </a:xfrm>
          <a:prstGeom prst="rect">
            <a:avLst/>
          </a:prstGeom>
        </p:spPr>
      </p:pic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/>
              <a:t>SUPPORT STAFF</a:t>
            </a:r>
          </a:p>
          <a:p>
            <a:r>
              <a:rPr lang="it-IT" dirty="0" err="1" smtClean="0"/>
              <a:t>Together</a:t>
            </a:r>
            <a:r>
              <a:rPr lang="it-IT" dirty="0" smtClean="0"/>
              <a:t> with the </a:t>
            </a:r>
            <a:r>
              <a:rPr lang="it-IT" dirty="0" err="1" smtClean="0"/>
              <a:t>operating</a:t>
            </a:r>
            <a:r>
              <a:rPr lang="it-IT" dirty="0" smtClean="0"/>
              <a:t> core, the </a:t>
            </a:r>
            <a:r>
              <a:rPr lang="it-IT" dirty="0" err="1" smtClean="0"/>
              <a:t>support</a:t>
            </a:r>
            <a:r>
              <a:rPr lang="it-IT" dirty="0" smtClean="0"/>
              <a:t> staff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part of the </a:t>
            </a:r>
            <a:r>
              <a:rPr lang="it-IT" dirty="0" err="1" smtClean="0"/>
              <a:t>organization</a:t>
            </a:r>
            <a:endParaRPr lang="it-IT" dirty="0" smtClean="0"/>
          </a:p>
          <a:p>
            <a:r>
              <a:rPr lang="it-IT" dirty="0" err="1" smtClean="0"/>
              <a:t>Professionals</a:t>
            </a:r>
            <a:r>
              <a:rPr lang="it-IT" dirty="0" smtClean="0"/>
              <a:t> must </a:t>
            </a:r>
            <a:r>
              <a:rPr lang="it-IT" dirty="0" err="1" smtClean="0"/>
              <a:t>receive</a:t>
            </a:r>
            <a:r>
              <a:rPr lang="it-IT" dirty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dirty="0" err="1" smtClean="0"/>
              <a:t>support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endParaRPr lang="it-IT" dirty="0" smtClean="0"/>
          </a:p>
          <a:p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carry</a:t>
            </a:r>
            <a:r>
              <a:rPr lang="it-IT" dirty="0" smtClean="0"/>
              <a:t> out </a:t>
            </a:r>
            <a:r>
              <a:rPr lang="it-IT" dirty="0" err="1" smtClean="0"/>
              <a:t>routinized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of </a:t>
            </a:r>
            <a:r>
              <a:rPr lang="it-IT" dirty="0" err="1" smtClean="0"/>
              <a:t>support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54874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Organizational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configurations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</a:t>
            </a:fld>
            <a:endParaRPr lang="it-IT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752644"/>
              </p:ext>
            </p:extLst>
          </p:nvPr>
        </p:nvGraphicFramePr>
        <p:xfrm>
          <a:off x="1068944" y="1690688"/>
          <a:ext cx="9994008" cy="4665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502"/>
                <a:gridCol w="2498502"/>
                <a:gridCol w="2498502"/>
                <a:gridCol w="2498502"/>
              </a:tblGrid>
              <a:tr h="77761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 smtClean="0">
                          <a:solidFill>
                            <a:schemeClr val="tx1"/>
                          </a:solidFill>
                        </a:rPr>
                        <a:t>Configuration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 smtClean="0">
                          <a:solidFill>
                            <a:schemeClr val="tx1"/>
                          </a:solidFill>
                        </a:rPr>
                        <a:t>Coordination</a:t>
                      </a:r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dirty="0" err="1" smtClean="0">
                          <a:solidFill>
                            <a:schemeClr val="tx1"/>
                          </a:solidFill>
                        </a:rPr>
                        <a:t>mechanism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Part of the </a:t>
                      </a:r>
                      <a:r>
                        <a:rPr lang="it-IT" sz="2000" dirty="0" err="1" smtClean="0">
                          <a:solidFill>
                            <a:schemeClr val="tx1"/>
                          </a:solidFill>
                        </a:rPr>
                        <a:t>organization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it-IT" sz="2000" dirty="0" err="1" smtClean="0">
                          <a:solidFill>
                            <a:schemeClr val="tx1"/>
                          </a:solidFill>
                        </a:rPr>
                        <a:t>decentralization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7761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Simple </a:t>
                      </a:r>
                      <a:r>
                        <a:rPr lang="it-IT" sz="2000" b="1" dirty="0" err="1" smtClean="0"/>
                        <a:t>structure</a:t>
                      </a:r>
                      <a:endParaRPr lang="it-IT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Direct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supervision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Strategic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apex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Vertical and </a:t>
                      </a:r>
                      <a:r>
                        <a:rPr lang="it-IT" dirty="0" err="1" smtClean="0"/>
                        <a:t>horizontal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centralization</a:t>
                      </a:r>
                      <a:endParaRPr lang="it-IT" dirty="0"/>
                    </a:p>
                  </a:txBody>
                  <a:tcPr anchor="ctr"/>
                </a:tc>
              </a:tr>
              <a:tr h="77761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 smtClean="0"/>
                        <a:t>Mechanical</a:t>
                      </a:r>
                      <a:r>
                        <a:rPr lang="it-IT" sz="2000" b="1" dirty="0" smtClean="0"/>
                        <a:t> </a:t>
                      </a:r>
                      <a:r>
                        <a:rPr lang="it-IT" sz="2000" b="1" dirty="0" err="1" smtClean="0"/>
                        <a:t>bureaucracy</a:t>
                      </a:r>
                      <a:endParaRPr lang="it-IT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Standardization</a:t>
                      </a:r>
                      <a:r>
                        <a:rPr lang="it-IT" dirty="0" smtClean="0"/>
                        <a:t> of work </a:t>
                      </a:r>
                      <a:r>
                        <a:rPr lang="it-IT" dirty="0" err="1" smtClean="0"/>
                        <a:t>processes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Technostructure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Limited </a:t>
                      </a:r>
                      <a:r>
                        <a:rPr lang="it-IT" dirty="0" err="1" smtClean="0"/>
                        <a:t>horizontal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decentralization</a:t>
                      </a:r>
                      <a:endParaRPr lang="it-IT" dirty="0"/>
                    </a:p>
                  </a:txBody>
                  <a:tcPr anchor="ctr"/>
                </a:tc>
              </a:tr>
              <a:tr h="77761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Professional </a:t>
                      </a:r>
                      <a:r>
                        <a:rPr lang="it-IT" sz="2000" b="1" dirty="0" err="1" smtClean="0"/>
                        <a:t>bureaucracy</a:t>
                      </a:r>
                      <a:endParaRPr lang="it-IT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Standardization</a:t>
                      </a:r>
                      <a:r>
                        <a:rPr lang="it-IT" baseline="0" dirty="0" smtClean="0"/>
                        <a:t> of </a:t>
                      </a:r>
                      <a:r>
                        <a:rPr lang="it-IT" baseline="0" dirty="0" err="1" smtClean="0"/>
                        <a:t>skills</a:t>
                      </a:r>
                      <a:r>
                        <a:rPr lang="it-IT" baseline="0" dirty="0" smtClean="0"/>
                        <a:t> and </a:t>
                      </a:r>
                      <a:r>
                        <a:rPr lang="it-IT" baseline="0" dirty="0" err="1" smtClean="0"/>
                        <a:t>capabilities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Operating core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Vertical and </a:t>
                      </a:r>
                      <a:r>
                        <a:rPr lang="it-IT" dirty="0" err="1" smtClean="0"/>
                        <a:t>horizontal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decentralization</a:t>
                      </a:r>
                      <a:endParaRPr lang="it-IT" dirty="0" smtClean="0"/>
                    </a:p>
                  </a:txBody>
                  <a:tcPr anchor="ctr"/>
                </a:tc>
              </a:tr>
              <a:tr h="77761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 smtClean="0"/>
                        <a:t>Divisional</a:t>
                      </a:r>
                      <a:r>
                        <a:rPr lang="it-IT" sz="2000" b="1" dirty="0" smtClean="0"/>
                        <a:t> </a:t>
                      </a:r>
                      <a:r>
                        <a:rPr lang="it-IT" sz="2000" b="1" dirty="0" err="1" smtClean="0"/>
                        <a:t>solution</a:t>
                      </a:r>
                      <a:endParaRPr lang="it-IT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Output </a:t>
                      </a:r>
                      <a:r>
                        <a:rPr lang="it-IT" dirty="0" err="1" smtClean="0"/>
                        <a:t>standardization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Middle management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Limited </a:t>
                      </a:r>
                      <a:r>
                        <a:rPr lang="it-IT" dirty="0" err="1" smtClean="0"/>
                        <a:t>vertical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decentralization</a:t>
                      </a:r>
                      <a:endParaRPr lang="it-IT" dirty="0"/>
                    </a:p>
                  </a:txBody>
                  <a:tcPr anchor="ctr"/>
                </a:tc>
              </a:tr>
              <a:tr h="77761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Adhocrazia</a:t>
                      </a:r>
                      <a:endParaRPr lang="it-IT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Mutual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adjustment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Support</a:t>
                      </a:r>
                      <a:r>
                        <a:rPr lang="it-IT" dirty="0" smtClean="0"/>
                        <a:t> staff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Selective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decentralization</a:t>
                      </a:r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8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Professional </a:t>
            </a:r>
            <a:r>
              <a:rPr lang="it-IT" dirty="0" err="1" smtClean="0">
                <a:solidFill>
                  <a:srgbClr val="FF0000"/>
                </a:solidFill>
              </a:rPr>
              <a:t>bureaucracy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(4/8)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30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7"/>
          <a:stretch/>
        </p:blipFill>
        <p:spPr>
          <a:xfrm>
            <a:off x="2911283" y="2476262"/>
            <a:ext cx="5811977" cy="3094514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319021" y="2675777"/>
            <a:ext cx="2985508" cy="69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STRUCTURED AND COMPLEX STRATEGIC APEX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3344318" y="3023506"/>
            <a:ext cx="1923141" cy="3477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9075459" y="1652279"/>
            <a:ext cx="2781837" cy="1023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RELEVANCE OF THE OPERATING CORE AND SUPPORT STAFF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8139449" y="2675777"/>
            <a:ext cx="1083574" cy="15796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7998177" y="2675777"/>
            <a:ext cx="1224846" cy="11333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3304529" y="3197371"/>
            <a:ext cx="2270624" cy="6117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36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Professional </a:t>
            </a:r>
            <a:r>
              <a:rPr lang="it-IT" dirty="0" err="1" smtClean="0">
                <a:solidFill>
                  <a:srgbClr val="FF0000"/>
                </a:solidFill>
              </a:rPr>
              <a:t>bureaucracy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(5/8)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31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7"/>
          <a:stretch/>
        </p:blipFill>
        <p:spPr>
          <a:xfrm>
            <a:off x="9067385" y="5057813"/>
            <a:ext cx="3124615" cy="1663662"/>
          </a:xfrm>
          <a:prstGeom prst="rect">
            <a:avLst/>
          </a:prstGeom>
        </p:spPr>
      </p:pic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/>
              <a:t>A DIFFERENT BUREAUCRACY</a:t>
            </a:r>
          </a:p>
          <a:p>
            <a:r>
              <a:rPr lang="it-IT" dirty="0" err="1" smtClean="0"/>
              <a:t>Coordination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achieved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the </a:t>
            </a:r>
            <a:r>
              <a:rPr lang="it-IT" dirty="0" err="1" smtClean="0"/>
              <a:t>definition</a:t>
            </a:r>
            <a:r>
              <a:rPr lang="it-IT" dirty="0" smtClean="0"/>
              <a:t> of </a:t>
            </a:r>
            <a:r>
              <a:rPr lang="it-IT" dirty="0" err="1" smtClean="0"/>
              <a:t>standards</a:t>
            </a:r>
            <a:endParaRPr lang="it-IT" dirty="0" smtClean="0"/>
          </a:p>
          <a:p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standards</a:t>
            </a:r>
            <a:r>
              <a:rPr lang="it-IT" dirty="0" smtClean="0"/>
              <a:t> are </a:t>
            </a:r>
            <a:r>
              <a:rPr lang="it-IT" dirty="0" err="1" smtClean="0"/>
              <a:t>defined</a:t>
            </a:r>
            <a:r>
              <a:rPr lang="it-IT" dirty="0" smtClean="0"/>
              <a:t> by </a:t>
            </a:r>
            <a:r>
              <a:rPr lang="it-IT" dirty="0" err="1" smtClean="0"/>
              <a:t>external</a:t>
            </a:r>
            <a:r>
              <a:rPr lang="it-IT" dirty="0" smtClean="0"/>
              <a:t> </a:t>
            </a:r>
            <a:r>
              <a:rPr lang="it-IT" dirty="0" err="1" smtClean="0"/>
              <a:t>communities</a:t>
            </a:r>
            <a:r>
              <a:rPr lang="it-IT" dirty="0" smtClean="0"/>
              <a:t>, </a:t>
            </a:r>
            <a:r>
              <a:rPr lang="it-IT" dirty="0" err="1" smtClean="0"/>
              <a:t>not</a:t>
            </a:r>
            <a:r>
              <a:rPr lang="it-IT" dirty="0" smtClean="0"/>
              <a:t> by the </a:t>
            </a:r>
            <a:r>
              <a:rPr lang="it-IT" dirty="0" err="1" smtClean="0"/>
              <a:t>organization</a:t>
            </a:r>
            <a:r>
              <a:rPr lang="it-IT" dirty="0" smtClean="0"/>
              <a:t> to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professional</a:t>
            </a:r>
            <a:r>
              <a:rPr lang="it-IT" dirty="0" smtClean="0"/>
              <a:t> </a:t>
            </a:r>
            <a:r>
              <a:rPr lang="it-IT" dirty="0" err="1" smtClean="0"/>
              <a:t>belong</a:t>
            </a:r>
            <a:r>
              <a:rPr lang="it-IT" dirty="0" smtClean="0"/>
              <a:t> to</a:t>
            </a:r>
          </a:p>
          <a:p>
            <a:r>
              <a:rPr lang="it-IT" dirty="0" err="1" smtClean="0"/>
              <a:t>Power</a:t>
            </a:r>
            <a:r>
              <a:rPr lang="it-IT" dirty="0" smtClean="0"/>
              <a:t> of </a:t>
            </a:r>
            <a:r>
              <a:rPr lang="it-IT" dirty="0" err="1" smtClean="0"/>
              <a:t>competencies</a:t>
            </a:r>
            <a:endParaRPr lang="it-IT" dirty="0" smtClean="0"/>
          </a:p>
          <a:p>
            <a:r>
              <a:rPr lang="it-IT" dirty="0" smtClean="0"/>
              <a:t>Learning and </a:t>
            </a:r>
            <a:r>
              <a:rPr lang="it-IT" dirty="0" err="1" smtClean="0"/>
              <a:t>indoctrination</a:t>
            </a:r>
            <a:r>
              <a:rPr lang="it-IT" dirty="0" smtClean="0"/>
              <a:t> can «</a:t>
            </a:r>
            <a:r>
              <a:rPr lang="it-IT" dirty="0" err="1" smtClean="0"/>
              <a:t>substitute</a:t>
            </a:r>
            <a:r>
              <a:rPr lang="it-IT" dirty="0" smtClean="0"/>
              <a:t>» the </a:t>
            </a:r>
            <a:r>
              <a:rPr lang="it-IT" dirty="0" err="1" smtClean="0"/>
              <a:t>four</a:t>
            </a:r>
            <a:r>
              <a:rPr lang="it-IT" dirty="0" smtClean="0"/>
              <a:t> </a:t>
            </a:r>
            <a:r>
              <a:rPr lang="it-IT" dirty="0" err="1" smtClean="0"/>
              <a:t>coordination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4393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Professional </a:t>
            </a:r>
            <a:r>
              <a:rPr lang="it-IT" dirty="0" err="1" smtClean="0">
                <a:solidFill>
                  <a:srgbClr val="FF0000"/>
                </a:solidFill>
              </a:rPr>
              <a:t>bureaucracy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(6/8)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32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7"/>
          <a:stretch/>
        </p:blipFill>
        <p:spPr>
          <a:xfrm>
            <a:off x="9067385" y="5057813"/>
            <a:ext cx="3124615" cy="1663662"/>
          </a:xfrm>
          <a:prstGeom prst="rect">
            <a:avLst/>
          </a:prstGeom>
        </p:spPr>
      </p:pic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smtClean="0"/>
              <a:t>MIDDLE MANAGEMENT</a:t>
            </a:r>
          </a:p>
          <a:p>
            <a:r>
              <a:rPr lang="it-IT" dirty="0" smtClean="0"/>
              <a:t>Professional of the </a:t>
            </a:r>
            <a:r>
              <a:rPr lang="it-IT" dirty="0" err="1" smtClean="0"/>
              <a:t>operating</a:t>
            </a:r>
            <a:r>
              <a:rPr lang="it-IT" dirty="0" smtClean="0"/>
              <a:t> core </a:t>
            </a:r>
            <a:r>
              <a:rPr lang="it-IT" dirty="0" err="1" smtClean="0"/>
              <a:t>partly</a:t>
            </a:r>
            <a:r>
              <a:rPr lang="it-IT" dirty="0" smtClean="0"/>
              <a:t> </a:t>
            </a:r>
            <a:r>
              <a:rPr lang="it-IT" dirty="0" err="1" smtClean="0"/>
              <a:t>act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part of the middle management</a:t>
            </a:r>
          </a:p>
          <a:p>
            <a:r>
              <a:rPr lang="it-IT" dirty="0" smtClean="0"/>
              <a:t>«</a:t>
            </a:r>
            <a:r>
              <a:rPr lang="it-IT" dirty="0" err="1" smtClean="0"/>
              <a:t>Democratic</a:t>
            </a:r>
            <a:r>
              <a:rPr lang="it-IT" dirty="0" smtClean="0"/>
              <a:t>» middle management</a:t>
            </a:r>
          </a:p>
          <a:p>
            <a:r>
              <a:rPr lang="it-IT" dirty="0" err="1" smtClean="0"/>
              <a:t>Mutual</a:t>
            </a:r>
            <a:r>
              <a:rPr lang="it-IT" dirty="0" smtClean="0"/>
              <a:t> </a:t>
            </a:r>
            <a:r>
              <a:rPr lang="it-IT" dirty="0" err="1" smtClean="0"/>
              <a:t>adjustment</a:t>
            </a:r>
            <a:r>
              <a:rPr lang="it-IT" dirty="0" smtClean="0"/>
              <a:t> – </a:t>
            </a:r>
            <a:r>
              <a:rPr lang="it-IT" dirty="0" err="1" smtClean="0"/>
              <a:t>relevance</a:t>
            </a:r>
            <a:r>
              <a:rPr lang="it-IT" dirty="0" smtClean="0"/>
              <a:t> of </a:t>
            </a:r>
            <a:r>
              <a:rPr lang="it-IT" dirty="0" err="1" smtClean="0"/>
              <a:t>links</a:t>
            </a:r>
            <a:r>
              <a:rPr lang="it-IT" dirty="0" smtClean="0"/>
              <a:t>’ </a:t>
            </a:r>
            <a:r>
              <a:rPr lang="it-IT" dirty="0" err="1" smtClean="0"/>
              <a:t>mechanisms</a:t>
            </a:r>
            <a:r>
              <a:rPr lang="it-IT" dirty="0" smtClean="0"/>
              <a:t> (e.g. task </a:t>
            </a:r>
            <a:r>
              <a:rPr lang="it-IT" dirty="0" err="1" smtClean="0"/>
              <a:t>forces</a:t>
            </a:r>
            <a:r>
              <a:rPr lang="it-IT" dirty="0" smtClean="0"/>
              <a:t> and </a:t>
            </a:r>
            <a:r>
              <a:rPr lang="it-IT" dirty="0" err="1" smtClean="0"/>
              <a:t>committees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lines</a:t>
            </a:r>
            <a:r>
              <a:rPr lang="it-IT" dirty="0" smtClean="0"/>
              <a:t> of </a:t>
            </a:r>
            <a:r>
              <a:rPr lang="it-IT" dirty="0" err="1" smtClean="0"/>
              <a:t>hierarchy</a:t>
            </a:r>
            <a:endParaRPr lang="it-IT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Bottom-up for </a:t>
            </a:r>
            <a:r>
              <a:rPr lang="it-IT" dirty="0" err="1" smtClean="0"/>
              <a:t>professional</a:t>
            </a:r>
            <a:endParaRPr lang="it-IT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Top-down for </a:t>
            </a:r>
            <a:r>
              <a:rPr lang="it-IT" dirty="0" err="1" smtClean="0"/>
              <a:t>support</a:t>
            </a:r>
            <a:r>
              <a:rPr lang="it-IT" dirty="0" smtClean="0"/>
              <a:t> staff</a:t>
            </a:r>
          </a:p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role</a:t>
            </a:r>
            <a:r>
              <a:rPr lang="it-IT" dirty="0" smtClean="0"/>
              <a:t>(s) for </a:t>
            </a:r>
            <a:r>
              <a:rPr lang="it-IT" dirty="0" err="1" smtClean="0"/>
              <a:t>managers</a:t>
            </a:r>
            <a:r>
              <a:rPr lang="it-IT" dirty="0" smtClean="0"/>
              <a:t>=?</a:t>
            </a:r>
          </a:p>
        </p:txBody>
      </p:sp>
    </p:spTree>
    <p:extLst>
      <p:ext uri="{BB962C8B-B14F-4D97-AF65-F5344CB8AC3E}">
        <p14:creationId xmlns:p14="http://schemas.microsoft.com/office/powerpoint/2010/main" val="130548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Professional </a:t>
            </a:r>
            <a:r>
              <a:rPr lang="it-IT" dirty="0" err="1" smtClean="0">
                <a:solidFill>
                  <a:srgbClr val="FF0000"/>
                </a:solidFill>
              </a:rPr>
              <a:t>bureaucracy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(8/8)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33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7"/>
          <a:stretch/>
        </p:blipFill>
        <p:spPr>
          <a:xfrm>
            <a:off x="9067385" y="5057813"/>
            <a:ext cx="3124615" cy="1663662"/>
          </a:xfrm>
          <a:prstGeom prst="rect">
            <a:avLst/>
          </a:prstGeom>
        </p:spPr>
      </p:pic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STRATEGIC APEX</a:t>
            </a:r>
          </a:p>
          <a:p>
            <a:r>
              <a:rPr lang="it-IT" dirty="0" err="1" smtClean="0"/>
              <a:t>Difficult</a:t>
            </a:r>
            <a:r>
              <a:rPr lang="it-IT" dirty="0" smtClean="0"/>
              <a:t> </a:t>
            </a:r>
            <a:r>
              <a:rPr lang="it-IT" dirty="0" err="1" smtClean="0"/>
              <a:t>definition</a:t>
            </a:r>
            <a:r>
              <a:rPr lang="it-IT" dirty="0" smtClean="0"/>
              <a:t> of </a:t>
            </a:r>
            <a:r>
              <a:rPr lang="it-IT" dirty="0" err="1" smtClean="0"/>
              <a:t>objectives</a:t>
            </a:r>
            <a:r>
              <a:rPr lang="it-IT" dirty="0" smtClean="0"/>
              <a:t> to be </a:t>
            </a:r>
            <a:r>
              <a:rPr lang="it-IT" dirty="0" err="1" smtClean="0"/>
              <a:t>achieved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professional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an «</a:t>
            </a:r>
            <a:r>
              <a:rPr lang="it-IT" dirty="0" err="1" smtClean="0"/>
              <a:t>own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r>
              <a:rPr lang="it-IT" dirty="0" smtClean="0"/>
              <a:t>»</a:t>
            </a:r>
          </a:p>
          <a:p>
            <a:r>
              <a:rPr lang="it-IT" dirty="0" smtClean="0"/>
              <a:t>«</a:t>
            </a:r>
            <a:r>
              <a:rPr lang="it-IT" dirty="0" err="1" smtClean="0"/>
              <a:t>Own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r>
              <a:rPr lang="it-IT" dirty="0" smtClean="0"/>
              <a:t> are </a:t>
            </a:r>
            <a:r>
              <a:rPr lang="it-IT" dirty="0" err="1" smtClean="0"/>
              <a:t>influenced</a:t>
            </a:r>
            <a:r>
              <a:rPr lang="it-IT" dirty="0" smtClean="0"/>
              <a:t> by: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studies</a:t>
            </a:r>
            <a:r>
              <a:rPr lang="it-IT" dirty="0" smtClean="0"/>
              <a:t> (e.g. </a:t>
            </a:r>
            <a:r>
              <a:rPr lang="it-IT" dirty="0" err="1" smtClean="0"/>
              <a:t>university</a:t>
            </a:r>
            <a:r>
              <a:rPr lang="it-IT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err="1" smtClean="0"/>
              <a:t>External</a:t>
            </a:r>
            <a:r>
              <a:rPr lang="it-IT" dirty="0" smtClean="0"/>
              <a:t> </a:t>
            </a:r>
            <a:r>
              <a:rPr lang="it-IT" dirty="0" err="1" smtClean="0"/>
              <a:t>context</a:t>
            </a:r>
            <a:r>
              <a:rPr lang="it-IT" dirty="0" smtClean="0"/>
              <a:t> in </a:t>
            </a:r>
            <a:r>
              <a:rPr lang="it-IT" dirty="0" err="1" smtClean="0"/>
              <a:t>which</a:t>
            </a:r>
            <a:r>
              <a:rPr lang="it-IT" dirty="0" smtClean="0"/>
              <a:t> the </a:t>
            </a:r>
            <a:r>
              <a:rPr lang="it-IT" dirty="0" err="1" smtClean="0"/>
              <a:t>professional</a:t>
            </a:r>
            <a:r>
              <a:rPr lang="it-IT" dirty="0" smtClean="0"/>
              <a:t> </a:t>
            </a:r>
            <a:r>
              <a:rPr lang="it-IT" dirty="0" err="1" smtClean="0"/>
              <a:t>works</a:t>
            </a:r>
            <a:endParaRPr lang="it-IT" dirty="0" smtClean="0"/>
          </a:p>
          <a:p>
            <a:r>
              <a:rPr lang="it-IT" dirty="0" err="1" smtClean="0"/>
              <a:t>Strategy</a:t>
            </a:r>
            <a:r>
              <a:rPr lang="it-IT" dirty="0" smtClean="0"/>
              <a:t> of the </a:t>
            </a:r>
            <a:r>
              <a:rPr lang="it-IT" dirty="0" err="1" smtClean="0"/>
              <a:t>organization</a:t>
            </a:r>
            <a:r>
              <a:rPr lang="it-IT" dirty="0" smtClean="0"/>
              <a:t> = Ʃ of </a:t>
            </a:r>
            <a:r>
              <a:rPr lang="it-IT" dirty="0" err="1" smtClean="0"/>
              <a:t>professionals</a:t>
            </a:r>
            <a:r>
              <a:rPr lang="it-IT" dirty="0" smtClean="0"/>
              <a:t>’ </a:t>
            </a:r>
            <a:r>
              <a:rPr lang="it-IT" dirty="0" err="1" smtClean="0"/>
              <a:t>strategy</a:t>
            </a:r>
            <a:r>
              <a:rPr lang="it-IT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322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Professional </a:t>
            </a:r>
            <a:r>
              <a:rPr lang="it-IT" dirty="0" err="1" smtClean="0">
                <a:solidFill>
                  <a:srgbClr val="FF0000"/>
                </a:solidFill>
              </a:rPr>
              <a:t>bureaucracy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conditions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34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7"/>
          <a:stretch/>
        </p:blipFill>
        <p:spPr>
          <a:xfrm>
            <a:off x="9067385" y="5057813"/>
            <a:ext cx="3124615" cy="1663662"/>
          </a:xfrm>
          <a:prstGeom prst="rect">
            <a:avLst/>
          </a:prstGeom>
        </p:spPr>
      </p:pic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b="1" dirty="0" smtClean="0"/>
          </a:p>
          <a:p>
            <a:r>
              <a:rPr lang="it-IT" dirty="0" err="1" smtClean="0"/>
              <a:t>Stable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environment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external</a:t>
            </a:r>
            <a:r>
              <a:rPr lang="it-IT" dirty="0" smtClean="0"/>
              <a:t> </a:t>
            </a:r>
            <a:r>
              <a:rPr lang="it-IT" dirty="0" err="1" smtClean="0"/>
              <a:t>environment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</a:t>
            </a:r>
            <a:r>
              <a:rPr lang="it-IT" dirty="0" err="1" smtClean="0"/>
              <a:t>condition</a:t>
            </a:r>
            <a:r>
              <a:rPr lang="it-IT" dirty="0" smtClean="0"/>
              <a:t> for the </a:t>
            </a:r>
            <a:r>
              <a:rPr lang="it-IT" dirty="0" err="1" smtClean="0"/>
              <a:t>professional</a:t>
            </a:r>
            <a:r>
              <a:rPr lang="it-IT" dirty="0" smtClean="0"/>
              <a:t> </a:t>
            </a:r>
            <a:r>
              <a:rPr lang="it-IT" dirty="0" err="1" smtClean="0"/>
              <a:t>bureaucracy</a:t>
            </a:r>
            <a:r>
              <a:rPr lang="it-IT" dirty="0" smtClean="0"/>
              <a:t>: </a:t>
            </a:r>
            <a:r>
              <a:rPr lang="it-IT" dirty="0" err="1" smtClean="0"/>
              <a:t>dimension</a:t>
            </a:r>
            <a:r>
              <a:rPr lang="it-IT" dirty="0" smtClean="0"/>
              <a:t> and </a:t>
            </a:r>
            <a:r>
              <a:rPr lang="it-IT" dirty="0" err="1" smtClean="0"/>
              <a:t>age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 </a:t>
            </a:r>
            <a:r>
              <a:rPr lang="it-IT" dirty="0" err="1" smtClean="0"/>
              <a:t>low</a:t>
            </a:r>
            <a:r>
              <a:rPr lang="it-IT" dirty="0" smtClean="0"/>
              <a:t> impact</a:t>
            </a:r>
          </a:p>
        </p:txBody>
      </p:sp>
    </p:spTree>
    <p:extLst>
      <p:ext uri="{BB962C8B-B14F-4D97-AF65-F5344CB8AC3E}">
        <p14:creationId xmlns:p14="http://schemas.microsoft.com/office/powerpoint/2010/main" val="160697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Professional </a:t>
            </a:r>
            <a:r>
              <a:rPr lang="it-IT" dirty="0" err="1" smtClean="0">
                <a:solidFill>
                  <a:srgbClr val="FF0000"/>
                </a:solidFill>
              </a:rPr>
              <a:t>bureaucracy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variations</a:t>
            </a:r>
            <a:r>
              <a:rPr lang="it-IT" dirty="0" smtClean="0">
                <a:solidFill>
                  <a:srgbClr val="FF0000"/>
                </a:solidFill>
              </a:rPr>
              <a:t> on </a:t>
            </a:r>
            <a:r>
              <a:rPr lang="it-IT" dirty="0" err="1" smtClean="0">
                <a:solidFill>
                  <a:srgbClr val="FF0000"/>
                </a:solidFill>
              </a:rPr>
              <a:t>theme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35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7"/>
          <a:stretch/>
        </p:blipFill>
        <p:spPr>
          <a:xfrm>
            <a:off x="9067385" y="5057813"/>
            <a:ext cx="3124615" cy="1663662"/>
          </a:xfrm>
          <a:prstGeom prst="rect">
            <a:avLst/>
          </a:prstGeom>
        </p:spPr>
      </p:pic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SCATTERED/DISPERSED PROFESSIONAL BUREAUCRACY</a:t>
            </a:r>
          </a:p>
          <a:p>
            <a:r>
              <a:rPr lang="it-IT" dirty="0" smtClean="0"/>
              <a:t>Professional </a:t>
            </a:r>
            <a:r>
              <a:rPr lang="it-IT" dirty="0" err="1" smtClean="0"/>
              <a:t>bureaucracy</a:t>
            </a:r>
            <a:r>
              <a:rPr lang="it-IT" dirty="0" smtClean="0"/>
              <a:t> </a:t>
            </a:r>
            <a:r>
              <a:rPr lang="it-IT" dirty="0" err="1" smtClean="0"/>
              <a:t>geographically</a:t>
            </a:r>
            <a:r>
              <a:rPr lang="it-IT" dirty="0" smtClean="0"/>
              <a:t> </a:t>
            </a:r>
            <a:r>
              <a:rPr lang="it-IT" dirty="0" err="1" smtClean="0"/>
              <a:t>diffused</a:t>
            </a: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PROFESSIONAL BURO-ADHOCRACY</a:t>
            </a:r>
          </a:p>
          <a:p>
            <a:r>
              <a:rPr lang="it-IT" dirty="0" smtClean="0"/>
              <a:t>Mixed </a:t>
            </a:r>
            <a:r>
              <a:rPr lang="it-IT" dirty="0" err="1" smtClean="0"/>
              <a:t>type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professional</a:t>
            </a:r>
            <a:r>
              <a:rPr lang="it-IT" dirty="0" smtClean="0"/>
              <a:t> </a:t>
            </a:r>
            <a:r>
              <a:rPr lang="it-IT" dirty="0" err="1" smtClean="0"/>
              <a:t>bureaucracy</a:t>
            </a:r>
            <a:r>
              <a:rPr lang="it-IT" dirty="0" smtClean="0"/>
              <a:t> and </a:t>
            </a:r>
            <a:r>
              <a:rPr lang="it-IT" dirty="0" err="1" smtClean="0"/>
              <a:t>adhocracy</a:t>
            </a: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SIMPLE PROFESSIONAL BUREAUCRACY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professional</a:t>
            </a:r>
            <a:r>
              <a:rPr lang="it-IT" dirty="0" smtClean="0"/>
              <a:t> </a:t>
            </a:r>
            <a:r>
              <a:rPr lang="it-IT" dirty="0" err="1" smtClean="0"/>
              <a:t>bureaucracy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a strong leader</a:t>
            </a:r>
          </a:p>
        </p:txBody>
      </p:sp>
    </p:spTree>
    <p:extLst>
      <p:ext uri="{BB962C8B-B14F-4D97-AF65-F5344CB8AC3E}">
        <p14:creationId xmlns:p14="http://schemas.microsoft.com/office/powerpoint/2010/main" val="177443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Professional </a:t>
            </a:r>
            <a:r>
              <a:rPr lang="it-IT" dirty="0" err="1" smtClean="0">
                <a:solidFill>
                  <a:srgbClr val="FF0000"/>
                </a:solidFill>
              </a:rPr>
              <a:t>bureaucracy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typical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problems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36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7"/>
          <a:stretch/>
        </p:blipFill>
        <p:spPr>
          <a:xfrm>
            <a:off x="9067385" y="5057813"/>
            <a:ext cx="3124615" cy="1663662"/>
          </a:xfrm>
          <a:prstGeom prst="rect">
            <a:avLst/>
          </a:prstGeom>
        </p:spPr>
      </p:pic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t-IT" dirty="0" smtClean="0"/>
              <a:t>In </a:t>
            </a:r>
            <a:r>
              <a:rPr lang="it-IT" dirty="0" err="1" smtClean="0"/>
              <a:t>one</a:t>
            </a:r>
            <a:r>
              <a:rPr lang="it-IT" dirty="0" smtClean="0"/>
              <a:t> line: Control over </a:t>
            </a:r>
            <a:r>
              <a:rPr lang="it-IT" dirty="0" err="1" smtClean="0"/>
              <a:t>professionals</a:t>
            </a:r>
            <a:r>
              <a:rPr lang="it-IT" dirty="0" smtClean="0"/>
              <a:t>’ </a:t>
            </a:r>
            <a:r>
              <a:rPr lang="it-IT" dirty="0" err="1" smtClean="0"/>
              <a:t>activities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possibile and </a:t>
            </a:r>
            <a:r>
              <a:rPr lang="it-IT" dirty="0" err="1" smtClean="0"/>
              <a:t>problems</a:t>
            </a:r>
            <a:r>
              <a:rPr lang="it-IT" dirty="0" smtClean="0"/>
              <a:t> to be </a:t>
            </a:r>
            <a:r>
              <a:rPr lang="it-IT" dirty="0" err="1" smtClean="0"/>
              <a:t>addressed</a:t>
            </a:r>
            <a:r>
              <a:rPr lang="it-IT" dirty="0" smtClean="0"/>
              <a:t> are </a:t>
            </a:r>
            <a:r>
              <a:rPr lang="it-IT" dirty="0" err="1" smtClean="0"/>
              <a:t>chosen</a:t>
            </a:r>
            <a:r>
              <a:rPr lang="it-IT" dirty="0" smtClean="0"/>
              <a:t> by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professionals</a:t>
            </a:r>
            <a:endParaRPr lang="it-IT" dirty="0" smtClean="0"/>
          </a:p>
          <a:p>
            <a:r>
              <a:rPr lang="it-IT" dirty="0" err="1" smtClean="0"/>
              <a:t>Problem</a:t>
            </a:r>
            <a:r>
              <a:rPr lang="it-IT" dirty="0" smtClean="0"/>
              <a:t> of </a:t>
            </a:r>
            <a:r>
              <a:rPr lang="it-IT" dirty="0" err="1" smtClean="0"/>
              <a:t>coordination</a:t>
            </a:r>
            <a:r>
              <a:rPr lang="it-IT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For the </a:t>
            </a:r>
            <a:r>
              <a:rPr lang="it-IT" dirty="0" err="1" smtClean="0"/>
              <a:t>operating</a:t>
            </a:r>
            <a:r>
              <a:rPr lang="it-IT" dirty="0" smtClean="0"/>
              <a:t> core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professionals</a:t>
            </a:r>
            <a:r>
              <a:rPr lang="it-IT" dirty="0" smtClean="0"/>
              <a:t> and </a:t>
            </a:r>
            <a:r>
              <a:rPr lang="it-IT" dirty="0" err="1" smtClean="0"/>
              <a:t>support</a:t>
            </a:r>
            <a:r>
              <a:rPr lang="it-IT" dirty="0" smtClean="0"/>
              <a:t> staff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professionals</a:t>
            </a:r>
            <a:r>
              <a:rPr lang="it-IT" dirty="0" smtClean="0"/>
              <a:t> </a:t>
            </a:r>
            <a:r>
              <a:rPr lang="it-IT" dirty="0" err="1" smtClean="0"/>
              <a:t>themselves</a:t>
            </a:r>
            <a:endParaRPr lang="it-IT" dirty="0" smtClean="0"/>
          </a:p>
          <a:p>
            <a:r>
              <a:rPr lang="it-IT" dirty="0" err="1" smtClean="0"/>
              <a:t>Problem</a:t>
            </a:r>
            <a:r>
              <a:rPr lang="it-IT" dirty="0" smtClean="0"/>
              <a:t> of </a:t>
            </a:r>
            <a:r>
              <a:rPr lang="it-IT" dirty="0" err="1" smtClean="0"/>
              <a:t>discretionality</a:t>
            </a:r>
            <a:r>
              <a:rPr lang="it-IT" dirty="0" smtClean="0"/>
              <a:t> (</a:t>
            </a:r>
            <a:r>
              <a:rPr lang="it-IT" dirty="0" err="1" smtClean="0"/>
              <a:t>professionals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Problem</a:t>
            </a:r>
            <a:r>
              <a:rPr lang="it-IT" dirty="0" smtClean="0"/>
              <a:t> of </a:t>
            </a:r>
            <a:r>
              <a:rPr lang="it-IT" dirty="0" err="1" smtClean="0"/>
              <a:t>innovation</a:t>
            </a:r>
            <a:r>
              <a:rPr lang="it-IT" dirty="0" smtClean="0"/>
              <a:t> 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3111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372324"/>
            <a:ext cx="9144000" cy="23876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DIVISIONAL SOLUTION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AA 2015/2016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1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Divisional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solution</a:t>
            </a:r>
            <a:r>
              <a:rPr lang="it-IT" dirty="0" smtClean="0">
                <a:solidFill>
                  <a:srgbClr val="FF0000"/>
                </a:solidFill>
              </a:rPr>
              <a:t> in brief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22221"/>
            <a:ext cx="10515600" cy="4351338"/>
          </a:xfrm>
        </p:spPr>
        <p:txBody>
          <a:bodyPr>
            <a:noAutofit/>
          </a:bodyPr>
          <a:lstStyle/>
          <a:p>
            <a:r>
              <a:rPr lang="it-IT" sz="2000" dirty="0" err="1" smtClean="0"/>
              <a:t>Prevailing</a:t>
            </a:r>
            <a:r>
              <a:rPr lang="it-IT" sz="2000" dirty="0" smtClean="0"/>
              <a:t> </a:t>
            </a:r>
            <a:r>
              <a:rPr lang="it-IT" sz="2000" dirty="0" err="1" smtClean="0"/>
              <a:t>coordination</a:t>
            </a:r>
            <a:r>
              <a:rPr lang="it-IT" sz="2000" dirty="0" smtClean="0"/>
              <a:t> </a:t>
            </a:r>
            <a:r>
              <a:rPr lang="it-IT" sz="2000" dirty="0" err="1" smtClean="0"/>
              <a:t>mechanism</a:t>
            </a:r>
            <a:endParaRPr lang="it-IT" sz="2000" dirty="0" smtClean="0"/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Standardization</a:t>
            </a:r>
            <a:r>
              <a:rPr lang="it-IT" sz="2000" b="1" dirty="0" smtClean="0">
                <a:solidFill>
                  <a:srgbClr val="0070C0"/>
                </a:solidFill>
              </a:rPr>
              <a:t> of </a:t>
            </a:r>
            <a:r>
              <a:rPr lang="it-IT" sz="2000" b="1" dirty="0" err="1" smtClean="0">
                <a:solidFill>
                  <a:srgbClr val="0070C0"/>
                </a:solidFill>
              </a:rPr>
              <a:t>outputs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r>
              <a:rPr lang="it-IT" sz="2000" dirty="0" err="1" smtClean="0"/>
              <a:t>Fundamental</a:t>
            </a:r>
            <a:r>
              <a:rPr lang="it-IT" sz="2000" dirty="0" smtClean="0"/>
              <a:t> part of the </a:t>
            </a:r>
            <a:r>
              <a:rPr lang="it-IT" sz="2000" dirty="0" err="1" smtClean="0"/>
              <a:t>organization</a:t>
            </a:r>
            <a:endParaRPr lang="it-IT" sz="2000" dirty="0" smtClean="0"/>
          </a:p>
          <a:p>
            <a:pPr lvl="1"/>
            <a:r>
              <a:rPr lang="it-IT" sz="2000" b="1" dirty="0" smtClean="0">
                <a:solidFill>
                  <a:srgbClr val="0070C0"/>
                </a:solidFill>
              </a:rPr>
              <a:t>Intermediate line</a:t>
            </a:r>
          </a:p>
          <a:p>
            <a:r>
              <a:rPr lang="it-IT" sz="2000" dirty="0" err="1" smtClean="0"/>
              <a:t>Principal</a:t>
            </a:r>
            <a:r>
              <a:rPr lang="it-IT" sz="2000" dirty="0" smtClean="0"/>
              <a:t> </a:t>
            </a:r>
            <a:r>
              <a:rPr lang="it-IT" sz="2000" dirty="0" err="1" smtClean="0"/>
              <a:t>parameters</a:t>
            </a:r>
            <a:r>
              <a:rPr lang="it-IT" sz="2000" dirty="0" smtClean="0"/>
              <a:t> for </a:t>
            </a:r>
            <a:r>
              <a:rPr lang="it-IT" sz="2000" dirty="0" err="1" smtClean="0"/>
              <a:t>organizational</a:t>
            </a:r>
            <a:r>
              <a:rPr lang="it-IT" sz="2000" dirty="0" smtClean="0"/>
              <a:t> design</a:t>
            </a:r>
          </a:p>
          <a:p>
            <a:pPr lvl="1"/>
            <a:r>
              <a:rPr lang="it-IT" sz="2000" b="1" dirty="0" smtClean="0">
                <a:solidFill>
                  <a:srgbClr val="0070C0"/>
                </a:solidFill>
              </a:rPr>
              <a:t>Market-</a:t>
            </a:r>
            <a:r>
              <a:rPr lang="it-IT" sz="2000" b="1" dirty="0" err="1" smtClean="0">
                <a:solidFill>
                  <a:srgbClr val="0070C0"/>
                </a:solidFill>
              </a:rPr>
              <a:t>based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grouping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mechanism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pPr lvl="1"/>
            <a:r>
              <a:rPr lang="it-IT" sz="2000" b="1" dirty="0" smtClean="0">
                <a:solidFill>
                  <a:srgbClr val="0070C0"/>
                </a:solidFill>
              </a:rPr>
              <a:t>Performance control</a:t>
            </a:r>
          </a:p>
          <a:p>
            <a:pPr lvl="1"/>
            <a:r>
              <a:rPr lang="it-IT" sz="2000" b="1" dirty="0" smtClean="0">
                <a:solidFill>
                  <a:srgbClr val="0070C0"/>
                </a:solidFill>
              </a:rPr>
              <a:t>Limited </a:t>
            </a:r>
            <a:r>
              <a:rPr lang="it-IT" sz="2000" b="1" dirty="0" err="1" smtClean="0">
                <a:solidFill>
                  <a:srgbClr val="0070C0"/>
                </a:solidFill>
              </a:rPr>
              <a:t>vertical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decentralization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r>
              <a:rPr lang="it-IT" sz="2000" dirty="0" err="1" smtClean="0"/>
              <a:t>Situational</a:t>
            </a:r>
            <a:r>
              <a:rPr lang="it-IT" sz="2000" dirty="0" smtClean="0"/>
              <a:t> </a:t>
            </a:r>
            <a:r>
              <a:rPr lang="it-IT" sz="2000" dirty="0" err="1" smtClean="0"/>
              <a:t>factors</a:t>
            </a:r>
            <a:endParaRPr lang="it-IT" sz="2000" dirty="0" smtClean="0"/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Diversified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markets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Old</a:t>
            </a:r>
            <a:r>
              <a:rPr lang="it-IT" sz="2000" b="1" dirty="0" smtClean="0">
                <a:solidFill>
                  <a:srgbClr val="0070C0"/>
                </a:solidFill>
              </a:rPr>
              <a:t> company</a:t>
            </a:r>
          </a:p>
          <a:p>
            <a:pPr lvl="1"/>
            <a:r>
              <a:rPr lang="it-IT" sz="2000" b="1" dirty="0" smtClean="0">
                <a:solidFill>
                  <a:srgbClr val="0070C0"/>
                </a:solidFill>
              </a:rPr>
              <a:t>Big company</a:t>
            </a:r>
            <a:endParaRPr lang="it-IT" sz="2000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it-IT" sz="2000" b="1" dirty="0" smtClean="0">
              <a:solidFill>
                <a:srgbClr val="0070C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38</a:t>
            </a:fld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57" y="3340483"/>
            <a:ext cx="6614502" cy="319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42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Divisional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solution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(1/3)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39</a:t>
            </a:fld>
            <a:endParaRPr lang="it-IT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 err="1" smtClean="0"/>
              <a:t>Units</a:t>
            </a:r>
            <a:r>
              <a:rPr lang="it-IT" dirty="0" smtClean="0"/>
              <a:t> are </a:t>
            </a:r>
            <a:r>
              <a:rPr lang="it-IT" dirty="0" err="1" smtClean="0"/>
              <a:t>created</a:t>
            </a:r>
            <a:r>
              <a:rPr lang="it-IT" dirty="0" smtClean="0"/>
              <a:t> </a:t>
            </a:r>
            <a:r>
              <a:rPr lang="it-IT" dirty="0" err="1" smtClean="0"/>
              <a:t>following</a:t>
            </a:r>
            <a:r>
              <a:rPr lang="it-IT" dirty="0" smtClean="0"/>
              <a:t> the market </a:t>
            </a:r>
            <a:r>
              <a:rPr lang="it-IT" dirty="0" err="1" smtClean="0"/>
              <a:t>criteria</a:t>
            </a:r>
            <a:endParaRPr lang="it-IT" dirty="0" smtClean="0"/>
          </a:p>
          <a:p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interdependencies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units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are </a:t>
            </a:r>
            <a:r>
              <a:rPr lang="it-IT" dirty="0" err="1" smtClean="0"/>
              <a:t>autonomous</a:t>
            </a:r>
            <a:endParaRPr lang="it-IT" dirty="0" smtClean="0"/>
          </a:p>
          <a:p>
            <a:r>
              <a:rPr lang="it-IT" dirty="0" smtClean="0"/>
              <a:t>High </a:t>
            </a:r>
            <a:r>
              <a:rPr lang="it-IT" dirty="0" err="1" smtClean="0"/>
              <a:t>decentralization</a:t>
            </a:r>
            <a:r>
              <a:rPr lang="it-IT" dirty="0" smtClean="0"/>
              <a:t> from the CEO</a:t>
            </a:r>
          </a:p>
          <a:p>
            <a:r>
              <a:rPr lang="it-IT" dirty="0" err="1" smtClean="0"/>
              <a:t>Decentralized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delimited</a:t>
            </a:r>
            <a:r>
              <a:rPr lang="it-IT" dirty="0" smtClean="0"/>
              <a:t> and </a:t>
            </a:r>
            <a:r>
              <a:rPr lang="it-IT" dirty="0" err="1" smtClean="0"/>
              <a:t>defined</a:t>
            </a:r>
            <a:endParaRPr lang="it-IT" dirty="0" smtClean="0"/>
          </a:p>
          <a:p>
            <a:r>
              <a:rPr lang="it-IT" dirty="0" err="1" smtClean="0"/>
              <a:t>Centralized</a:t>
            </a:r>
            <a:r>
              <a:rPr lang="it-IT" dirty="0" smtClean="0"/>
              <a:t> </a:t>
            </a:r>
            <a:r>
              <a:rPr lang="it-IT" dirty="0" err="1" smtClean="0"/>
              <a:t>structure</a:t>
            </a:r>
            <a:endParaRPr lang="it-IT" dirty="0" smtClean="0"/>
          </a:p>
          <a:p>
            <a:r>
              <a:rPr lang="it-IT" dirty="0" err="1" smtClean="0"/>
              <a:t>Relevance</a:t>
            </a:r>
            <a:r>
              <a:rPr lang="it-IT" dirty="0" smtClean="0"/>
              <a:t> of performance control and</a:t>
            </a:r>
          </a:p>
          <a:p>
            <a:pPr marL="0" indent="0">
              <a:buNone/>
            </a:pPr>
            <a:r>
              <a:rPr lang="it-IT" dirty="0" smtClean="0"/>
              <a:t>Output </a:t>
            </a:r>
            <a:r>
              <a:rPr lang="it-IT" dirty="0" err="1" smtClean="0"/>
              <a:t>standardization</a:t>
            </a:r>
            <a:endParaRPr lang="it-IT" dirty="0" smtClean="0"/>
          </a:p>
          <a:p>
            <a:r>
              <a:rPr lang="it-IT" dirty="0" smtClean="0"/>
              <a:t>Limited use of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err="1" smtClean="0"/>
              <a:t>Skills</a:t>
            </a:r>
            <a:r>
              <a:rPr lang="it-IT" dirty="0" smtClean="0"/>
              <a:t> </a:t>
            </a:r>
            <a:r>
              <a:rPr lang="it-IT" dirty="0" err="1" smtClean="0"/>
              <a:t>standardization</a:t>
            </a:r>
            <a:endParaRPr lang="it-IT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Direct </a:t>
            </a:r>
            <a:r>
              <a:rPr lang="it-IT" dirty="0" err="1" smtClean="0"/>
              <a:t>supervision</a:t>
            </a:r>
            <a:endParaRPr lang="it-IT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41987"/>
            <a:ext cx="6161722" cy="2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3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Please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pay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attention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838200" y="2060619"/>
            <a:ext cx="10971727" cy="25886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The 5 </a:t>
            </a:r>
            <a:r>
              <a:rPr lang="it-IT" sz="2400" dirty="0" err="1" smtClean="0">
                <a:solidFill>
                  <a:schemeClr val="tx1"/>
                </a:solidFill>
              </a:rPr>
              <a:t>configurations</a:t>
            </a:r>
            <a:r>
              <a:rPr lang="it-IT" sz="2400" dirty="0" smtClean="0">
                <a:solidFill>
                  <a:schemeClr val="tx1"/>
                </a:solidFill>
              </a:rPr>
              <a:t> are a </a:t>
            </a:r>
            <a:r>
              <a:rPr lang="it-IT" sz="2400" dirty="0" err="1" smtClean="0">
                <a:solidFill>
                  <a:schemeClr val="tx1"/>
                </a:solidFill>
              </a:rPr>
              <a:t>simplification</a:t>
            </a:r>
            <a:r>
              <a:rPr lang="it-IT" sz="2400" dirty="0" smtClean="0">
                <a:solidFill>
                  <a:schemeClr val="tx1"/>
                </a:solidFill>
              </a:rPr>
              <a:t> of reality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The 5 </a:t>
            </a:r>
            <a:r>
              <a:rPr lang="it-IT" sz="2400" dirty="0" err="1" smtClean="0">
                <a:solidFill>
                  <a:schemeClr val="tx1"/>
                </a:solidFill>
              </a:rPr>
              <a:t>configurations</a:t>
            </a:r>
            <a:r>
              <a:rPr lang="it-IT" sz="2400" dirty="0" smtClean="0">
                <a:solidFill>
                  <a:schemeClr val="tx1"/>
                </a:solidFill>
              </a:rPr>
              <a:t> can be </a:t>
            </a:r>
            <a:r>
              <a:rPr lang="it-IT" sz="2400" dirty="0" err="1" smtClean="0">
                <a:solidFill>
                  <a:schemeClr val="tx1"/>
                </a:solidFill>
              </a:rPr>
              <a:t>matched</a:t>
            </a:r>
            <a:r>
              <a:rPr lang="it-IT" sz="2400" dirty="0" smtClean="0">
                <a:solidFill>
                  <a:schemeClr val="tx1"/>
                </a:solidFill>
              </a:rPr>
              <a:t> and </a:t>
            </a:r>
            <a:r>
              <a:rPr lang="it-IT" sz="2400" dirty="0" err="1" smtClean="0">
                <a:solidFill>
                  <a:schemeClr val="tx1"/>
                </a:solidFill>
              </a:rPr>
              <a:t>find</a:t>
            </a:r>
            <a:r>
              <a:rPr lang="it-IT" sz="2400" dirty="0" smtClean="0">
                <a:solidFill>
                  <a:schemeClr val="tx1"/>
                </a:solidFill>
              </a:rPr>
              <a:t> «</a:t>
            </a:r>
            <a:r>
              <a:rPr lang="it-IT" sz="2400" dirty="0" err="1" smtClean="0">
                <a:solidFill>
                  <a:schemeClr val="tx1"/>
                </a:solidFill>
              </a:rPr>
              <a:t>together</a:t>
            </a:r>
            <a:r>
              <a:rPr lang="it-IT" sz="2400" dirty="0" smtClean="0">
                <a:solidFill>
                  <a:schemeClr val="tx1"/>
                </a:solidFill>
              </a:rPr>
              <a:t>» in </a:t>
            </a:r>
            <a:r>
              <a:rPr lang="it-IT" sz="2400" dirty="0" err="1" smtClean="0">
                <a:solidFill>
                  <a:schemeClr val="tx1"/>
                </a:solidFill>
              </a:rPr>
              <a:t>real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organization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Each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configuration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represent</a:t>
            </a:r>
            <a:r>
              <a:rPr lang="it-IT" sz="2400" dirty="0" smtClean="0">
                <a:solidFill>
                  <a:schemeClr val="tx1"/>
                </a:solidFill>
              </a:rPr>
              <a:t> an </a:t>
            </a:r>
            <a:r>
              <a:rPr lang="it-IT" sz="2400" dirty="0" err="1" smtClean="0">
                <a:solidFill>
                  <a:schemeClr val="tx1"/>
                </a:solidFill>
              </a:rPr>
              <a:t>ideal</a:t>
            </a:r>
            <a:r>
              <a:rPr lang="it-IT" sz="2400" dirty="0" smtClean="0">
                <a:solidFill>
                  <a:schemeClr val="tx1"/>
                </a:solidFill>
              </a:rPr>
              <a:t> and </a:t>
            </a:r>
            <a:r>
              <a:rPr lang="it-IT" sz="2400" dirty="0" err="1" smtClean="0">
                <a:solidFill>
                  <a:schemeClr val="tx1"/>
                </a:solidFill>
              </a:rPr>
              <a:t>theoretical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type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organization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Divisional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solution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(2/3)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40</a:t>
            </a:fld>
            <a:endParaRPr lang="it-IT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overlapping</a:t>
            </a:r>
            <a:r>
              <a:rPr lang="it-IT" dirty="0" smtClean="0"/>
              <a:t> with the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organizations</a:t>
            </a:r>
            <a:r>
              <a:rPr lang="it-IT" dirty="0" smtClean="0"/>
              <a:t> </a:t>
            </a:r>
            <a:r>
              <a:rPr lang="it-IT" dirty="0" err="1" smtClean="0"/>
              <a:t>structures</a:t>
            </a:r>
            <a:endParaRPr lang="it-IT" dirty="0" smtClean="0"/>
          </a:p>
          <a:p>
            <a:r>
              <a:rPr lang="it-IT" dirty="0" smtClean="0"/>
              <a:t>Best </a:t>
            </a:r>
            <a:r>
              <a:rPr lang="it-IT" dirty="0" err="1" smtClean="0"/>
              <a:t>fit</a:t>
            </a:r>
            <a:r>
              <a:rPr lang="it-IT" dirty="0" smtClean="0"/>
              <a:t> with the </a:t>
            </a:r>
            <a:r>
              <a:rPr lang="it-IT" dirty="0" err="1" smtClean="0"/>
              <a:t>mechanic</a:t>
            </a:r>
            <a:r>
              <a:rPr lang="it-IT" dirty="0" smtClean="0"/>
              <a:t> </a:t>
            </a:r>
            <a:r>
              <a:rPr lang="it-IT" dirty="0" err="1" smtClean="0"/>
              <a:t>bureaucracy</a:t>
            </a:r>
            <a:r>
              <a:rPr lang="it-IT" dirty="0" smtClean="0"/>
              <a:t> – output </a:t>
            </a:r>
            <a:r>
              <a:rPr lang="it-IT" dirty="0" err="1" smtClean="0"/>
              <a:t>standardization</a:t>
            </a:r>
            <a:endParaRPr lang="it-IT" dirty="0" smtClean="0"/>
          </a:p>
          <a:p>
            <a:r>
              <a:rPr lang="it-IT" dirty="0" err="1" smtClean="0"/>
              <a:t>Degree</a:t>
            </a:r>
            <a:r>
              <a:rPr lang="it-IT" dirty="0" smtClean="0"/>
              <a:t> of </a:t>
            </a:r>
            <a:r>
              <a:rPr lang="it-IT" dirty="0" err="1" smtClean="0"/>
              <a:t>decentralization</a:t>
            </a:r>
            <a:r>
              <a:rPr lang="it-IT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More </a:t>
            </a:r>
            <a:r>
              <a:rPr lang="it-IT" dirty="0" err="1" smtClean="0"/>
              <a:t>decentralized</a:t>
            </a:r>
            <a:r>
              <a:rPr lang="it-IT" dirty="0" smtClean="0"/>
              <a:t> </a:t>
            </a:r>
            <a:r>
              <a:rPr lang="it-IT" dirty="0" err="1" smtClean="0"/>
              <a:t>compared</a:t>
            </a:r>
            <a:r>
              <a:rPr lang="it-IT" dirty="0" smtClean="0"/>
              <a:t> to the </a:t>
            </a:r>
            <a:r>
              <a:rPr lang="it-IT" dirty="0" err="1" smtClean="0"/>
              <a:t>simple</a:t>
            </a:r>
            <a:r>
              <a:rPr lang="it-IT" dirty="0" smtClean="0"/>
              <a:t> </a:t>
            </a:r>
            <a:r>
              <a:rPr lang="it-IT" dirty="0" err="1" smtClean="0"/>
              <a:t>structure</a:t>
            </a:r>
            <a:endParaRPr lang="it-IT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err="1" smtClean="0"/>
              <a:t>Uncertainties</a:t>
            </a:r>
            <a:r>
              <a:rPr lang="it-IT" dirty="0" smtClean="0"/>
              <a:t> with </a:t>
            </a:r>
            <a:r>
              <a:rPr lang="it-IT" dirty="0" err="1" smtClean="0"/>
              <a:t>respect</a:t>
            </a:r>
            <a:r>
              <a:rPr lang="it-IT" dirty="0" smtClean="0"/>
              <a:t> to the </a:t>
            </a:r>
            <a:r>
              <a:rPr lang="it-IT" dirty="0" err="1" smtClean="0"/>
              <a:t>mechanical</a:t>
            </a:r>
            <a:r>
              <a:rPr lang="it-IT" dirty="0" smtClean="0"/>
              <a:t> </a:t>
            </a:r>
            <a:r>
              <a:rPr lang="it-IT" dirty="0" err="1" smtClean="0"/>
              <a:t>bureaucracy</a:t>
            </a:r>
            <a:endParaRPr lang="it-IT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decntralized</a:t>
            </a:r>
            <a:r>
              <a:rPr lang="it-IT" dirty="0" smtClean="0"/>
              <a:t> </a:t>
            </a:r>
            <a:r>
              <a:rPr lang="it-IT" dirty="0" err="1" smtClean="0"/>
              <a:t>compared</a:t>
            </a:r>
            <a:r>
              <a:rPr lang="it-IT" dirty="0" smtClean="0"/>
              <a:t> to the </a:t>
            </a:r>
            <a:r>
              <a:rPr lang="it-IT" dirty="0" err="1" smtClean="0"/>
              <a:t>professional</a:t>
            </a:r>
            <a:r>
              <a:rPr lang="it-IT" dirty="0" smtClean="0"/>
              <a:t> </a:t>
            </a:r>
            <a:r>
              <a:rPr lang="it-IT" dirty="0" err="1" smtClean="0"/>
              <a:t>bureaucracy</a:t>
            </a:r>
            <a:endParaRPr lang="it-IT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50" y="4493445"/>
            <a:ext cx="4607671" cy="222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Divisional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solution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(3/3)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41</a:t>
            </a:fld>
            <a:endParaRPr lang="it-IT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Clear </a:t>
            </a:r>
            <a:r>
              <a:rPr lang="it-IT" dirty="0" err="1" smtClean="0"/>
              <a:t>division</a:t>
            </a:r>
            <a:r>
              <a:rPr lang="it-IT" dirty="0" smtClean="0"/>
              <a:t> of </a:t>
            </a:r>
            <a:r>
              <a:rPr lang="it-IT" dirty="0" err="1" smtClean="0"/>
              <a:t>labor</a:t>
            </a:r>
            <a:r>
              <a:rPr lang="it-IT" dirty="0" smtClean="0"/>
              <a:t>, </a:t>
            </a:r>
            <a:r>
              <a:rPr lang="it-IT" dirty="0" err="1" smtClean="0"/>
              <a:t>power</a:t>
            </a:r>
            <a:r>
              <a:rPr lang="it-IT" dirty="0" smtClean="0"/>
              <a:t> and </a:t>
            </a:r>
            <a:r>
              <a:rPr lang="it-IT" dirty="0" err="1" smtClean="0"/>
              <a:t>decision</a:t>
            </a:r>
            <a:r>
              <a:rPr lang="it-IT" dirty="0" smtClean="0"/>
              <a:t> </a:t>
            </a:r>
            <a:r>
              <a:rPr lang="it-IT" dirty="0" err="1" smtClean="0"/>
              <a:t>making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CEO and the </a:t>
            </a:r>
            <a:r>
              <a:rPr lang="it-IT" dirty="0" err="1" smtClean="0"/>
              <a:t>divisions</a:t>
            </a:r>
            <a:endParaRPr lang="it-IT" dirty="0" smtClean="0"/>
          </a:p>
          <a:p>
            <a:r>
              <a:rPr lang="it-IT" dirty="0" smtClean="0"/>
              <a:t>Limited and </a:t>
            </a:r>
            <a:r>
              <a:rPr lang="it-IT" dirty="0" err="1" smtClean="0"/>
              <a:t>formalized</a:t>
            </a:r>
            <a:r>
              <a:rPr lang="it-IT" dirty="0" smtClean="0"/>
              <a:t> </a:t>
            </a:r>
            <a:r>
              <a:rPr lang="it-IT" dirty="0" err="1" smtClean="0"/>
              <a:t>communication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CEO and </a:t>
            </a:r>
            <a:r>
              <a:rPr lang="it-IT" dirty="0" err="1" smtClean="0"/>
              <a:t>divisions</a:t>
            </a:r>
            <a:r>
              <a:rPr lang="it-IT" dirty="0" smtClean="0"/>
              <a:t> </a:t>
            </a:r>
          </a:p>
          <a:p>
            <a:r>
              <a:rPr lang="it-IT" dirty="0" smtClean="0"/>
              <a:t>Personal,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delimited</a:t>
            </a:r>
            <a:r>
              <a:rPr lang="it-IT" dirty="0" smtClean="0"/>
              <a:t>, personal </a:t>
            </a:r>
            <a:r>
              <a:rPr lang="it-IT" dirty="0" err="1" smtClean="0"/>
              <a:t>relationship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managers</a:t>
            </a:r>
            <a:endParaRPr lang="it-IT" dirty="0" smtClean="0"/>
          </a:p>
          <a:p>
            <a:r>
              <a:rPr lang="it-IT" dirty="0" err="1" smtClean="0"/>
              <a:t>Power</a:t>
            </a:r>
            <a:r>
              <a:rPr lang="it-IT" dirty="0" smtClean="0"/>
              <a:t> of the </a:t>
            </a:r>
            <a:r>
              <a:rPr lang="it-IT" dirty="0" err="1" smtClean="0"/>
              <a:t>strategic</a:t>
            </a:r>
            <a:r>
              <a:rPr lang="it-IT" dirty="0" smtClean="0"/>
              <a:t> </a:t>
            </a:r>
            <a:r>
              <a:rPr lang="it-IT" dirty="0" err="1" smtClean="0"/>
              <a:t>apex</a:t>
            </a:r>
            <a:r>
              <a:rPr lang="it-IT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Definition of the </a:t>
            </a:r>
            <a:r>
              <a:rPr lang="it-IT" dirty="0" err="1" smtClean="0"/>
              <a:t>whole</a:t>
            </a:r>
            <a:r>
              <a:rPr lang="it-IT" dirty="0" smtClean="0"/>
              <a:t> </a:t>
            </a:r>
            <a:r>
              <a:rPr lang="it-IT" dirty="0" err="1" smtClean="0"/>
              <a:t>organizational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endParaRPr lang="it-IT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err="1" smtClean="0"/>
              <a:t>Resources</a:t>
            </a:r>
            <a:r>
              <a:rPr lang="it-IT" dirty="0" smtClean="0"/>
              <a:t> </a:t>
            </a:r>
            <a:r>
              <a:rPr lang="it-IT" dirty="0" err="1" smtClean="0"/>
              <a:t>allocation</a:t>
            </a:r>
            <a:endParaRPr lang="it-IT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Definition of performance </a:t>
            </a:r>
            <a:r>
              <a:rPr lang="it-IT" dirty="0" err="1" smtClean="0"/>
              <a:t>standards</a:t>
            </a:r>
            <a:r>
              <a:rPr lang="it-IT" dirty="0" smtClean="0"/>
              <a:t> and performance control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err="1" smtClean="0"/>
              <a:t>Power</a:t>
            </a:r>
            <a:r>
              <a:rPr lang="it-IT" dirty="0" smtClean="0"/>
              <a:t> of </a:t>
            </a:r>
            <a:r>
              <a:rPr lang="it-IT" dirty="0" err="1" smtClean="0"/>
              <a:t>appointing</a:t>
            </a:r>
            <a:r>
              <a:rPr lang="it-IT" dirty="0" smtClean="0"/>
              <a:t> new </a:t>
            </a:r>
            <a:r>
              <a:rPr lang="it-IT" dirty="0" err="1" smtClean="0"/>
              <a:t>divisional</a:t>
            </a:r>
            <a:r>
              <a:rPr lang="it-IT" dirty="0" smtClean="0"/>
              <a:t> </a:t>
            </a:r>
            <a:r>
              <a:rPr lang="it-IT" dirty="0" err="1" smtClean="0"/>
              <a:t>managers</a:t>
            </a:r>
            <a:endParaRPr lang="it-IT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Direct </a:t>
            </a:r>
            <a:r>
              <a:rPr lang="it-IT" dirty="0" err="1" smtClean="0"/>
              <a:t>supervision</a:t>
            </a:r>
            <a:r>
              <a:rPr lang="it-IT" dirty="0" smtClean="0"/>
              <a:t> with </a:t>
            </a:r>
            <a:r>
              <a:rPr lang="it-IT" dirty="0" err="1" smtClean="0"/>
              <a:t>respect</a:t>
            </a:r>
            <a:r>
              <a:rPr lang="it-IT" dirty="0" smtClean="0"/>
              <a:t> to </a:t>
            </a:r>
            <a:r>
              <a:rPr lang="it-IT" dirty="0" err="1" smtClean="0"/>
              <a:t>divisions</a:t>
            </a:r>
            <a:endParaRPr lang="it-IT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Definition of common </a:t>
            </a:r>
            <a:r>
              <a:rPr lang="it-IT" dirty="0" err="1" smtClean="0"/>
              <a:t>support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endParaRPr lang="it-IT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50" y="4493445"/>
            <a:ext cx="4607671" cy="222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3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Divisional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solution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conditions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42</a:t>
            </a:fld>
            <a:endParaRPr lang="it-IT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t-IT" dirty="0" err="1" smtClean="0"/>
              <a:t>Structured</a:t>
            </a:r>
            <a:r>
              <a:rPr lang="it-IT" dirty="0" smtClean="0"/>
              <a:t> and </a:t>
            </a:r>
            <a:r>
              <a:rPr lang="it-IT" dirty="0" err="1" smtClean="0"/>
              <a:t>articulated</a:t>
            </a:r>
            <a:r>
              <a:rPr lang="it-IT" dirty="0" smtClean="0"/>
              <a:t> </a:t>
            </a:r>
            <a:r>
              <a:rPr lang="it-IT" dirty="0" err="1" smtClean="0"/>
              <a:t>technical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endParaRPr lang="it-IT" dirty="0" smtClean="0"/>
          </a:p>
          <a:p>
            <a:r>
              <a:rPr lang="en-US" dirty="0"/>
              <a:t>Market diversity as the most important contingent factor (carbon copy bureaucracy</a:t>
            </a:r>
            <a:r>
              <a:rPr lang="en-US" dirty="0" smtClean="0"/>
              <a:t>)</a:t>
            </a:r>
          </a:p>
          <a:p>
            <a:r>
              <a:rPr lang="en-US" dirty="0" smtClean="0"/>
              <a:t>(in general) not so different from the environment of the mechanical bureaucracy</a:t>
            </a:r>
            <a:endParaRPr lang="en-US" dirty="0"/>
          </a:p>
          <a:p>
            <a:r>
              <a:rPr lang="it-IT" dirty="0" smtClean="0"/>
              <a:t>Limited </a:t>
            </a:r>
            <a:r>
              <a:rPr lang="it-IT" dirty="0" err="1" smtClean="0"/>
              <a:t>field</a:t>
            </a:r>
            <a:r>
              <a:rPr lang="it-IT" dirty="0" smtClean="0"/>
              <a:t> of </a:t>
            </a:r>
            <a:r>
              <a:rPr lang="it-IT" dirty="0" err="1" smtClean="0"/>
              <a:t>application</a:t>
            </a:r>
            <a:r>
              <a:rPr lang="it-IT" dirty="0" smtClean="0"/>
              <a:t>/use</a:t>
            </a:r>
          </a:p>
          <a:p>
            <a:r>
              <a:rPr lang="it-IT" dirty="0" smtClean="0"/>
              <a:t>(in general) big and </a:t>
            </a:r>
            <a:r>
              <a:rPr lang="it-IT" dirty="0" err="1" smtClean="0"/>
              <a:t>old</a:t>
            </a:r>
            <a:r>
              <a:rPr lang="it-IT" dirty="0" smtClean="0"/>
              <a:t> </a:t>
            </a:r>
            <a:r>
              <a:rPr lang="it-IT" dirty="0" err="1" smtClean="0"/>
              <a:t>organization</a:t>
            </a:r>
            <a:endParaRPr lang="it-IT" dirty="0" smtClean="0"/>
          </a:p>
          <a:p>
            <a:r>
              <a:rPr lang="it-IT" dirty="0" err="1" smtClean="0"/>
              <a:t>Need</a:t>
            </a:r>
            <a:r>
              <a:rPr lang="it-IT" dirty="0" smtClean="0"/>
              <a:t> of </a:t>
            </a:r>
            <a:r>
              <a:rPr lang="it-IT" dirty="0" err="1" smtClean="0"/>
              <a:t>power</a:t>
            </a:r>
            <a:r>
              <a:rPr lang="it-IT" dirty="0" smtClean="0"/>
              <a:t> from the middle management </a:t>
            </a:r>
          </a:p>
          <a:p>
            <a:pPr marL="0" indent="0">
              <a:buNone/>
            </a:pPr>
            <a:r>
              <a:rPr lang="it-IT" dirty="0" smtClean="0"/>
              <a:t>(aggressive </a:t>
            </a:r>
            <a:r>
              <a:rPr lang="it-IT" dirty="0" err="1" smtClean="0"/>
              <a:t>managers</a:t>
            </a:r>
            <a:r>
              <a:rPr lang="it-IT" dirty="0" smtClean="0"/>
              <a:t>)</a:t>
            </a:r>
          </a:p>
          <a:p>
            <a:endParaRPr lang="it-IT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50" y="4493445"/>
            <a:ext cx="4607671" cy="222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76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Divisional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solution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variations</a:t>
            </a:r>
            <a:r>
              <a:rPr lang="it-IT" dirty="0" smtClean="0">
                <a:solidFill>
                  <a:srgbClr val="FF0000"/>
                </a:solidFill>
              </a:rPr>
              <a:t> on </a:t>
            </a:r>
            <a:r>
              <a:rPr lang="it-IT" dirty="0" err="1" smtClean="0">
                <a:solidFill>
                  <a:srgbClr val="FF0000"/>
                </a:solidFill>
              </a:rPr>
              <a:t>theme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43</a:t>
            </a:fld>
            <a:endParaRPr lang="it-IT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t-IT" dirty="0" err="1" smtClean="0"/>
              <a:t>Personalized</a:t>
            </a:r>
            <a:r>
              <a:rPr lang="it-IT" dirty="0" smtClean="0"/>
              <a:t> </a:t>
            </a:r>
            <a:r>
              <a:rPr lang="it-IT" dirty="0" err="1" smtClean="0"/>
              <a:t>divisional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endParaRPr lang="it-IT" dirty="0" smtClean="0"/>
          </a:p>
          <a:p>
            <a:r>
              <a:rPr lang="it-IT" dirty="0" err="1" smtClean="0"/>
              <a:t>Socialized</a:t>
            </a:r>
            <a:r>
              <a:rPr lang="it-IT" dirty="0" smtClean="0"/>
              <a:t> </a:t>
            </a:r>
            <a:r>
              <a:rPr lang="it-IT" dirty="0" err="1" smtClean="0"/>
              <a:t>divisional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endParaRPr lang="it-IT" dirty="0" smtClean="0"/>
          </a:p>
          <a:p>
            <a:r>
              <a:rPr lang="it-IT" dirty="0" smtClean="0"/>
              <a:t>Multiple </a:t>
            </a:r>
            <a:r>
              <a:rPr lang="it-IT" dirty="0" err="1" smtClean="0"/>
              <a:t>divisional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endParaRPr lang="it-IT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50" y="4493445"/>
            <a:ext cx="4607671" cy="222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31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Divisional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solution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advantages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44</a:t>
            </a:fld>
            <a:endParaRPr lang="it-IT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t-IT" dirty="0" err="1" smtClean="0"/>
              <a:t>Efficient</a:t>
            </a:r>
            <a:r>
              <a:rPr lang="it-IT" dirty="0" smtClean="0"/>
              <a:t> </a:t>
            </a:r>
            <a:r>
              <a:rPr lang="it-IT" dirty="0" err="1" smtClean="0"/>
              <a:t>allocation</a:t>
            </a:r>
            <a:r>
              <a:rPr lang="it-IT" dirty="0" smtClean="0"/>
              <a:t> of </a:t>
            </a:r>
            <a:r>
              <a:rPr lang="it-IT" dirty="0" err="1" smtClean="0"/>
              <a:t>financial</a:t>
            </a:r>
            <a:r>
              <a:rPr lang="it-IT" dirty="0" smtClean="0"/>
              <a:t> </a:t>
            </a:r>
            <a:r>
              <a:rPr lang="it-IT" dirty="0" err="1" smtClean="0"/>
              <a:t>resources</a:t>
            </a:r>
            <a:endParaRPr lang="it-IT" dirty="0" smtClean="0"/>
          </a:p>
          <a:p>
            <a:r>
              <a:rPr lang="it-IT" dirty="0" err="1" smtClean="0"/>
              <a:t>Ability</a:t>
            </a:r>
            <a:r>
              <a:rPr lang="it-IT" dirty="0" smtClean="0"/>
              <a:t> to creare (</a:t>
            </a:r>
            <a:r>
              <a:rPr lang="it-IT" dirty="0" err="1" smtClean="0"/>
              <a:t>throguh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r>
              <a:rPr lang="it-IT" dirty="0" smtClean="0"/>
              <a:t> and </a:t>
            </a:r>
            <a:r>
              <a:rPr lang="it-IT" dirty="0" err="1" smtClean="0"/>
              <a:t>experience</a:t>
            </a:r>
            <a:r>
              <a:rPr lang="it-IT" dirty="0" smtClean="0"/>
              <a:t>) general </a:t>
            </a:r>
            <a:r>
              <a:rPr lang="it-IT" dirty="0" err="1" smtClean="0"/>
              <a:t>managers</a:t>
            </a:r>
            <a:endParaRPr lang="it-IT" dirty="0" smtClean="0"/>
          </a:p>
          <a:p>
            <a:r>
              <a:rPr lang="it-IT" dirty="0" smtClean="0"/>
              <a:t>Distribution of </a:t>
            </a:r>
            <a:r>
              <a:rPr lang="it-IT" dirty="0" err="1" smtClean="0"/>
              <a:t>risks</a:t>
            </a:r>
            <a:endParaRPr lang="it-IT" dirty="0" smtClean="0"/>
          </a:p>
          <a:p>
            <a:r>
              <a:rPr lang="it-IT" dirty="0" smtClean="0"/>
              <a:t>Strategic </a:t>
            </a:r>
            <a:r>
              <a:rPr lang="it-IT" dirty="0" err="1" smtClean="0"/>
              <a:t>flexibility</a:t>
            </a:r>
            <a:endParaRPr lang="it-IT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50" y="4493445"/>
            <a:ext cx="4607671" cy="222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1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Divisional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solution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typical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problems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45</a:t>
            </a:fld>
            <a:endParaRPr lang="it-IT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t-IT" dirty="0" smtClean="0"/>
              <a:t>General </a:t>
            </a:r>
            <a:r>
              <a:rPr lang="it-IT" dirty="0" err="1" smtClean="0"/>
              <a:t>managers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the </a:t>
            </a:r>
            <a:r>
              <a:rPr lang="it-IT" dirty="0" err="1" smtClean="0"/>
              <a:t>tendency</a:t>
            </a:r>
            <a:r>
              <a:rPr lang="it-IT" dirty="0" smtClean="0"/>
              <a:t> of </a:t>
            </a:r>
            <a:r>
              <a:rPr lang="it-IT" dirty="0" err="1" smtClean="0"/>
              <a:t>seizing</a:t>
            </a:r>
            <a:r>
              <a:rPr lang="it-IT" dirty="0" smtClean="0"/>
              <a:t> the </a:t>
            </a:r>
            <a:r>
              <a:rPr lang="it-IT" dirty="0" err="1" smtClean="0"/>
              <a:t>power</a:t>
            </a:r>
            <a:r>
              <a:rPr lang="it-IT" dirty="0" smtClean="0"/>
              <a:t> of </a:t>
            </a:r>
            <a:r>
              <a:rPr lang="it-IT" dirty="0" err="1" smtClean="0"/>
              <a:t>divisions</a:t>
            </a:r>
            <a:r>
              <a:rPr lang="it-IT" dirty="0" smtClean="0"/>
              <a:t>’ </a:t>
            </a:r>
            <a:r>
              <a:rPr lang="it-IT" dirty="0" err="1" smtClean="0"/>
              <a:t>managers</a:t>
            </a:r>
            <a:r>
              <a:rPr lang="it-IT" dirty="0" smtClean="0"/>
              <a:t> and to </a:t>
            </a:r>
            <a:r>
              <a:rPr lang="it-IT" dirty="0" err="1" smtClean="0"/>
              <a:t>centralize</a:t>
            </a:r>
            <a:r>
              <a:rPr lang="it-IT" dirty="0" smtClean="0"/>
              <a:t> «</a:t>
            </a:r>
            <a:r>
              <a:rPr lang="it-IT" dirty="0" err="1" smtClean="0"/>
              <a:t>divisional</a:t>
            </a:r>
            <a:r>
              <a:rPr lang="it-IT" dirty="0" smtClean="0"/>
              <a:t>» </a:t>
            </a:r>
            <a:r>
              <a:rPr lang="it-IT" dirty="0" err="1" smtClean="0"/>
              <a:t>decisions</a:t>
            </a:r>
            <a:endParaRPr lang="it-IT" dirty="0" smtClean="0"/>
          </a:p>
          <a:p>
            <a:r>
              <a:rPr lang="it-IT" dirty="0" smtClean="0"/>
              <a:t>«Social» </a:t>
            </a:r>
            <a:r>
              <a:rPr lang="it-IT" dirty="0" err="1" smtClean="0"/>
              <a:t>consequences</a:t>
            </a:r>
            <a:r>
              <a:rPr lang="it-IT" dirty="0" smtClean="0"/>
              <a:t> of the performance control:</a:t>
            </a:r>
          </a:p>
          <a:p>
            <a:r>
              <a:rPr lang="it-IT" dirty="0" smtClean="0"/>
              <a:t>Focus on </a:t>
            </a:r>
            <a:r>
              <a:rPr lang="it-IT" dirty="0" err="1" smtClean="0"/>
              <a:t>quantity</a:t>
            </a:r>
            <a:r>
              <a:rPr lang="it-IT" dirty="0" smtClean="0"/>
              <a:t> and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quality</a:t>
            </a:r>
            <a:endParaRPr lang="it-IT" dirty="0" smtClean="0"/>
          </a:p>
          <a:p>
            <a:r>
              <a:rPr lang="it-IT" dirty="0" smtClean="0"/>
              <a:t>Social «a-</a:t>
            </a:r>
            <a:r>
              <a:rPr lang="it-IT" dirty="0" err="1" smtClean="0"/>
              <a:t>responsibility</a:t>
            </a:r>
            <a:r>
              <a:rPr lang="it-IT" dirty="0" smtClean="0"/>
              <a:t>» and «no-</a:t>
            </a:r>
            <a:r>
              <a:rPr lang="it-IT" dirty="0" err="1" smtClean="0"/>
              <a:t>responsibility</a:t>
            </a:r>
            <a:r>
              <a:rPr lang="it-IT" dirty="0" smtClean="0"/>
              <a:t>»</a:t>
            </a:r>
          </a:p>
          <a:p>
            <a:r>
              <a:rPr lang="it-IT" dirty="0" smtClean="0"/>
              <a:t>Limited market </a:t>
            </a:r>
            <a:r>
              <a:rPr lang="it-IT" dirty="0" err="1" smtClean="0"/>
              <a:t>competition</a:t>
            </a:r>
            <a:r>
              <a:rPr lang="it-IT" dirty="0" smtClean="0"/>
              <a:t> (social </a:t>
            </a:r>
            <a:r>
              <a:rPr lang="it-IT" dirty="0" err="1" smtClean="0"/>
              <a:t>cost</a:t>
            </a:r>
            <a:r>
              <a:rPr lang="it-IT" dirty="0" smtClean="0"/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50" y="4493445"/>
            <a:ext cx="4607671" cy="222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1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372324"/>
            <a:ext cx="9144000" cy="23876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ADHOCRACY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AA 2015/2016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48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Adhocracy</a:t>
            </a:r>
            <a:r>
              <a:rPr lang="it-IT" dirty="0" smtClean="0">
                <a:solidFill>
                  <a:srgbClr val="FF0000"/>
                </a:solidFill>
              </a:rPr>
              <a:t> in brief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22221"/>
            <a:ext cx="10515600" cy="4351338"/>
          </a:xfrm>
        </p:spPr>
        <p:txBody>
          <a:bodyPr>
            <a:noAutofit/>
          </a:bodyPr>
          <a:lstStyle/>
          <a:p>
            <a:r>
              <a:rPr lang="it-IT" sz="2000" dirty="0" err="1" smtClean="0"/>
              <a:t>Prevailing</a:t>
            </a:r>
            <a:r>
              <a:rPr lang="it-IT" sz="2000" dirty="0" smtClean="0"/>
              <a:t> </a:t>
            </a:r>
            <a:r>
              <a:rPr lang="it-IT" sz="2000" dirty="0" err="1" smtClean="0"/>
              <a:t>coordination</a:t>
            </a:r>
            <a:r>
              <a:rPr lang="it-IT" sz="2000" dirty="0" smtClean="0"/>
              <a:t> </a:t>
            </a:r>
            <a:r>
              <a:rPr lang="it-IT" sz="2000" dirty="0" err="1" smtClean="0"/>
              <a:t>mechanism</a:t>
            </a:r>
            <a:endParaRPr lang="it-IT" sz="2000" dirty="0" smtClean="0"/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Mutual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adjustment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r>
              <a:rPr lang="it-IT" sz="2000" dirty="0" err="1" smtClean="0"/>
              <a:t>Fundamental</a:t>
            </a:r>
            <a:r>
              <a:rPr lang="it-IT" sz="2000" dirty="0" smtClean="0"/>
              <a:t> part of the </a:t>
            </a:r>
            <a:r>
              <a:rPr lang="it-IT" sz="2000" dirty="0" err="1" smtClean="0"/>
              <a:t>organization</a:t>
            </a:r>
            <a:endParaRPr lang="it-IT" sz="2000" dirty="0" smtClean="0"/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Support</a:t>
            </a:r>
            <a:r>
              <a:rPr lang="it-IT" sz="2000" b="1" dirty="0" smtClean="0">
                <a:solidFill>
                  <a:srgbClr val="0070C0"/>
                </a:solidFill>
              </a:rPr>
              <a:t> staff (</a:t>
            </a:r>
            <a:r>
              <a:rPr lang="it-IT" sz="2000" b="1" dirty="0" err="1" smtClean="0">
                <a:solidFill>
                  <a:srgbClr val="0070C0"/>
                </a:solidFill>
              </a:rPr>
              <a:t>administrative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adhoccracy</a:t>
            </a:r>
            <a:r>
              <a:rPr lang="it-IT" sz="2000" b="1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Support</a:t>
            </a:r>
            <a:r>
              <a:rPr lang="it-IT" sz="2000" b="1" dirty="0" smtClean="0">
                <a:solidFill>
                  <a:srgbClr val="0070C0"/>
                </a:solidFill>
              </a:rPr>
              <a:t> staff + </a:t>
            </a:r>
            <a:r>
              <a:rPr lang="it-IT" sz="2000" b="1" dirty="0" err="1" smtClean="0">
                <a:solidFill>
                  <a:srgbClr val="0070C0"/>
                </a:solidFill>
              </a:rPr>
              <a:t>operating</a:t>
            </a:r>
            <a:r>
              <a:rPr lang="it-IT" sz="2000" b="1" dirty="0" smtClean="0">
                <a:solidFill>
                  <a:srgbClr val="0070C0"/>
                </a:solidFill>
              </a:rPr>
              <a:t> core (</a:t>
            </a:r>
            <a:r>
              <a:rPr lang="it-IT" sz="2000" b="1" dirty="0" err="1" smtClean="0">
                <a:solidFill>
                  <a:srgbClr val="0070C0"/>
                </a:solidFill>
              </a:rPr>
              <a:t>operational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adhocracy</a:t>
            </a:r>
            <a:r>
              <a:rPr lang="it-IT" sz="20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it-IT" sz="2000" dirty="0" err="1" smtClean="0"/>
              <a:t>Principal</a:t>
            </a:r>
            <a:r>
              <a:rPr lang="it-IT" sz="2000" dirty="0" smtClean="0"/>
              <a:t> </a:t>
            </a:r>
            <a:r>
              <a:rPr lang="it-IT" sz="2000" dirty="0" err="1" smtClean="0"/>
              <a:t>parameters</a:t>
            </a:r>
            <a:r>
              <a:rPr lang="it-IT" sz="2000" dirty="0" smtClean="0"/>
              <a:t> for </a:t>
            </a:r>
            <a:r>
              <a:rPr lang="it-IT" sz="2000" dirty="0" err="1" smtClean="0"/>
              <a:t>organizational</a:t>
            </a:r>
            <a:r>
              <a:rPr lang="it-IT" sz="2000" dirty="0" smtClean="0"/>
              <a:t> design</a:t>
            </a:r>
          </a:p>
          <a:p>
            <a:pPr lvl="1"/>
            <a:r>
              <a:rPr lang="it-IT" sz="2000" b="1" dirty="0" smtClean="0">
                <a:solidFill>
                  <a:srgbClr val="0070C0"/>
                </a:solidFill>
              </a:rPr>
              <a:t>Connection </a:t>
            </a:r>
            <a:r>
              <a:rPr lang="it-IT" sz="2000" b="1" dirty="0" err="1" smtClean="0">
                <a:solidFill>
                  <a:srgbClr val="0070C0"/>
                </a:solidFill>
              </a:rPr>
              <a:t>mechanisms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Selective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decentralization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Horizontal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specialization</a:t>
            </a:r>
            <a:r>
              <a:rPr lang="it-IT" sz="2000" b="1" dirty="0" smtClean="0">
                <a:solidFill>
                  <a:srgbClr val="0070C0"/>
                </a:solidFill>
              </a:rPr>
              <a:t> of </a:t>
            </a:r>
            <a:r>
              <a:rPr lang="it-IT" sz="2000" b="1" dirty="0" err="1" smtClean="0">
                <a:solidFill>
                  <a:srgbClr val="0070C0"/>
                </a:solidFill>
              </a:rPr>
              <a:t>tasks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pPr lvl="1"/>
            <a:r>
              <a:rPr lang="it-IT" sz="2000" b="1" dirty="0" smtClean="0">
                <a:solidFill>
                  <a:srgbClr val="0070C0"/>
                </a:solidFill>
              </a:rPr>
              <a:t>Training and </a:t>
            </a:r>
            <a:r>
              <a:rPr lang="it-IT" sz="2000" b="1" dirty="0" err="1" smtClean="0">
                <a:solidFill>
                  <a:srgbClr val="0070C0"/>
                </a:solidFill>
              </a:rPr>
              <a:t>learning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Temporary</a:t>
            </a:r>
            <a:r>
              <a:rPr lang="it-IT" sz="2000" b="1" dirty="0" smtClean="0">
                <a:solidFill>
                  <a:srgbClr val="0070C0"/>
                </a:solidFill>
              </a:rPr>
              <a:t> market and </a:t>
            </a:r>
            <a:r>
              <a:rPr lang="it-IT" sz="2000" b="1" dirty="0" err="1" smtClean="0">
                <a:solidFill>
                  <a:srgbClr val="0070C0"/>
                </a:solidFill>
              </a:rPr>
              <a:t>functional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grouping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r>
              <a:rPr lang="it-IT" sz="2000" dirty="0" err="1" smtClean="0"/>
              <a:t>Situational</a:t>
            </a:r>
            <a:r>
              <a:rPr lang="it-IT" sz="2000" dirty="0" smtClean="0"/>
              <a:t> </a:t>
            </a:r>
            <a:r>
              <a:rPr lang="it-IT" sz="2000" dirty="0" err="1" smtClean="0"/>
              <a:t>factors</a:t>
            </a:r>
            <a:endParaRPr lang="it-IT" sz="2000" dirty="0" smtClean="0"/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Complex</a:t>
            </a:r>
            <a:r>
              <a:rPr lang="it-IT" sz="2000" b="1" dirty="0" smtClean="0">
                <a:solidFill>
                  <a:srgbClr val="0070C0"/>
                </a:solidFill>
              </a:rPr>
              <a:t> and </a:t>
            </a:r>
            <a:r>
              <a:rPr lang="it-IT" sz="2000" b="1" dirty="0" err="1" smtClean="0">
                <a:solidFill>
                  <a:srgbClr val="0070C0"/>
                </a:solidFill>
              </a:rPr>
              <a:t>dynamic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environment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pPr lvl="1"/>
            <a:r>
              <a:rPr lang="it-IT" sz="2000" b="1" dirty="0" smtClean="0">
                <a:solidFill>
                  <a:srgbClr val="0070C0"/>
                </a:solidFill>
              </a:rPr>
              <a:t>Young</a:t>
            </a:r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Articulated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technical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system</a:t>
            </a:r>
            <a:endParaRPr lang="it-IT" sz="2000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it-IT" sz="2000" b="1" dirty="0" smtClean="0">
              <a:solidFill>
                <a:srgbClr val="0070C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47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91" y="3201876"/>
            <a:ext cx="4560999" cy="27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2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Adhocracy</a:t>
            </a:r>
            <a:r>
              <a:rPr lang="it-IT" dirty="0" smtClean="0">
                <a:solidFill>
                  <a:srgbClr val="FF0000"/>
                </a:solidFill>
              </a:rPr>
              <a:t> in brief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48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8" y="2052160"/>
            <a:ext cx="6286500" cy="275272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23" y="652608"/>
            <a:ext cx="3832482" cy="283603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23" y="4064137"/>
            <a:ext cx="3926861" cy="262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Adhocracy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(</a:t>
            </a:r>
            <a:r>
              <a:rPr lang="it-IT" dirty="0" smtClean="0">
                <a:solidFill>
                  <a:srgbClr val="FF0000"/>
                </a:solidFill>
              </a:rPr>
              <a:t>1/6)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49</a:t>
            </a:fld>
            <a:endParaRPr lang="it-IT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1085"/>
          </a:xfrm>
        </p:spPr>
        <p:txBody>
          <a:bodyPr>
            <a:normAutofit lnSpcReduction="10000"/>
          </a:bodyPr>
          <a:lstStyle/>
          <a:p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formalization</a:t>
            </a:r>
            <a:r>
              <a:rPr lang="it-IT" dirty="0" smtClean="0"/>
              <a:t> of </a:t>
            </a:r>
            <a:r>
              <a:rPr lang="it-IT" dirty="0" err="1" smtClean="0"/>
              <a:t>behavior</a:t>
            </a:r>
            <a:endParaRPr lang="it-IT" dirty="0" smtClean="0"/>
          </a:p>
          <a:p>
            <a:r>
              <a:rPr lang="it-IT" dirty="0" smtClean="0"/>
              <a:t>High </a:t>
            </a:r>
            <a:r>
              <a:rPr lang="it-IT" dirty="0" err="1" smtClean="0"/>
              <a:t>horizontal</a:t>
            </a:r>
            <a:r>
              <a:rPr lang="it-IT" dirty="0" smtClean="0"/>
              <a:t> </a:t>
            </a:r>
            <a:r>
              <a:rPr lang="it-IT" dirty="0" err="1" smtClean="0"/>
              <a:t>specialization</a:t>
            </a:r>
            <a:r>
              <a:rPr lang="it-IT" dirty="0" smtClean="0"/>
              <a:t> of </a:t>
            </a:r>
            <a:r>
              <a:rPr lang="it-IT" dirty="0" err="1" smtClean="0"/>
              <a:t>tasks</a:t>
            </a:r>
            <a:endParaRPr lang="it-IT" dirty="0" smtClean="0"/>
          </a:p>
          <a:p>
            <a:r>
              <a:rPr lang="it-IT" dirty="0" err="1" smtClean="0"/>
              <a:t>Functional</a:t>
            </a:r>
            <a:r>
              <a:rPr lang="it-IT" dirty="0" smtClean="0"/>
              <a:t> </a:t>
            </a:r>
            <a:r>
              <a:rPr lang="it-IT" dirty="0" err="1" smtClean="0"/>
              <a:t>units</a:t>
            </a:r>
            <a:r>
              <a:rPr lang="it-IT" dirty="0" smtClean="0"/>
              <a:t> for </a:t>
            </a:r>
            <a:r>
              <a:rPr lang="it-IT" dirty="0" err="1" smtClean="0"/>
              <a:t>professional</a:t>
            </a:r>
            <a:r>
              <a:rPr lang="it-IT" dirty="0" smtClean="0"/>
              <a:t> </a:t>
            </a:r>
            <a:r>
              <a:rPr lang="it-IT" dirty="0" err="1" smtClean="0"/>
              <a:t>similarity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re-</a:t>
            </a:r>
            <a:r>
              <a:rPr lang="it-IT" dirty="0" err="1" smtClean="0"/>
              <a:t>aggregated</a:t>
            </a:r>
            <a:r>
              <a:rPr lang="it-IT" dirty="0" smtClean="0"/>
              <a:t> in market-</a:t>
            </a:r>
            <a:r>
              <a:rPr lang="it-IT" dirty="0" err="1" smtClean="0"/>
              <a:t>based</a:t>
            </a:r>
            <a:r>
              <a:rPr lang="it-IT" dirty="0" smtClean="0"/>
              <a:t> </a:t>
            </a:r>
            <a:r>
              <a:rPr lang="it-IT" dirty="0" err="1" smtClean="0"/>
              <a:t>projects</a:t>
            </a:r>
            <a:r>
              <a:rPr lang="it-IT" dirty="0" smtClean="0"/>
              <a:t> </a:t>
            </a:r>
          </a:p>
          <a:p>
            <a:r>
              <a:rPr lang="it-IT" dirty="0" smtClean="0"/>
              <a:t>Connection </a:t>
            </a:r>
            <a:r>
              <a:rPr lang="it-IT" dirty="0" err="1" smtClean="0"/>
              <a:t>mechanisms</a:t>
            </a:r>
            <a:r>
              <a:rPr lang="it-IT" dirty="0" smtClean="0"/>
              <a:t> to </a:t>
            </a:r>
            <a:r>
              <a:rPr lang="it-IT" dirty="0" err="1" smtClean="0"/>
              <a:t>favor</a:t>
            </a:r>
            <a:r>
              <a:rPr lang="it-IT" dirty="0" smtClean="0"/>
              <a:t> </a:t>
            </a:r>
            <a:r>
              <a:rPr lang="it-IT" dirty="0" err="1" smtClean="0"/>
              <a:t>mutual</a:t>
            </a:r>
            <a:r>
              <a:rPr lang="it-IT" dirty="0" smtClean="0"/>
              <a:t> </a:t>
            </a:r>
            <a:r>
              <a:rPr lang="it-IT" dirty="0" err="1" smtClean="0"/>
              <a:t>adjustment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groups</a:t>
            </a:r>
            <a:endParaRPr lang="it-IT" dirty="0" smtClean="0"/>
          </a:p>
          <a:p>
            <a:r>
              <a:rPr lang="it-IT" dirty="0" err="1" smtClean="0"/>
              <a:t>Selective</a:t>
            </a:r>
            <a:r>
              <a:rPr lang="it-IT" dirty="0" smtClean="0"/>
              <a:t> </a:t>
            </a:r>
            <a:r>
              <a:rPr lang="it-IT" dirty="0" err="1" smtClean="0"/>
              <a:t>decentralization</a:t>
            </a:r>
            <a:r>
              <a:rPr lang="it-IT" dirty="0" smtClean="0"/>
              <a:t> </a:t>
            </a:r>
            <a:r>
              <a:rPr lang="it-IT" dirty="0" err="1" smtClean="0"/>
              <a:t>within</a:t>
            </a:r>
            <a:r>
              <a:rPr lang="it-IT" dirty="0" smtClean="0"/>
              <a:t> </a:t>
            </a:r>
            <a:r>
              <a:rPr lang="it-IT" dirty="0" err="1" smtClean="0"/>
              <a:t>groups</a:t>
            </a:r>
            <a:endParaRPr lang="it-IT" dirty="0" smtClean="0"/>
          </a:p>
          <a:p>
            <a:r>
              <a:rPr lang="it-IT" dirty="0" smtClean="0"/>
              <a:t>No </a:t>
            </a:r>
            <a:r>
              <a:rPr lang="it-IT" dirty="0" err="1" smtClean="0"/>
              <a:t>standardization</a:t>
            </a:r>
            <a:r>
              <a:rPr lang="it-IT" dirty="0" smtClean="0"/>
              <a:t> (focus on </a:t>
            </a:r>
            <a:r>
              <a:rPr lang="it-IT" dirty="0" err="1" smtClean="0"/>
              <a:t>innovation</a:t>
            </a:r>
            <a:r>
              <a:rPr lang="it-IT" dirty="0" smtClean="0"/>
              <a:t>)</a:t>
            </a:r>
          </a:p>
          <a:p>
            <a:r>
              <a:rPr lang="it-IT" dirty="0" smtClean="0"/>
              <a:t>No </a:t>
            </a:r>
            <a:r>
              <a:rPr lang="it-IT" dirty="0" err="1" smtClean="0"/>
              <a:t>traditional</a:t>
            </a:r>
            <a:r>
              <a:rPr lang="it-IT" dirty="0" smtClean="0"/>
              <a:t> idea of «</a:t>
            </a:r>
            <a:r>
              <a:rPr lang="it-IT" dirty="0" err="1" smtClean="0"/>
              <a:t>unit</a:t>
            </a:r>
            <a:r>
              <a:rPr lang="it-IT" dirty="0" smtClean="0"/>
              <a:t> of </a:t>
            </a:r>
            <a:r>
              <a:rPr lang="it-IT" dirty="0" err="1" smtClean="0"/>
              <a:t>command</a:t>
            </a:r>
            <a:r>
              <a:rPr lang="it-IT" dirty="0" smtClean="0"/>
              <a:t>»</a:t>
            </a:r>
          </a:p>
          <a:p>
            <a:r>
              <a:rPr lang="it-IT" dirty="0" err="1" smtClean="0"/>
              <a:t>Flexible</a:t>
            </a:r>
            <a:r>
              <a:rPr lang="it-IT" dirty="0" smtClean="0"/>
              <a:t> and </a:t>
            </a:r>
            <a:r>
              <a:rPr lang="it-IT" dirty="0" err="1" smtClean="0"/>
              <a:t>informal</a:t>
            </a:r>
            <a:r>
              <a:rPr lang="it-IT" dirty="0" smtClean="0"/>
              <a:t> information </a:t>
            </a:r>
            <a:r>
              <a:rPr lang="it-IT" dirty="0" err="1" smtClean="0"/>
              <a:t>flows</a:t>
            </a:r>
            <a:r>
              <a:rPr lang="it-IT" dirty="0" smtClean="0"/>
              <a:t> and </a:t>
            </a:r>
          </a:p>
          <a:p>
            <a:pPr marL="457200" lvl="1" indent="0">
              <a:buNone/>
            </a:pPr>
            <a:r>
              <a:rPr lang="it-IT" dirty="0" err="1" smtClean="0"/>
              <a:t>Decision-making</a:t>
            </a:r>
            <a:r>
              <a:rPr lang="it-IT" dirty="0" smtClean="0"/>
              <a:t> </a:t>
            </a:r>
            <a:r>
              <a:rPr lang="it-IT" dirty="0" err="1" smtClean="0"/>
              <a:t>process</a:t>
            </a: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98" y="4301645"/>
            <a:ext cx="3412900" cy="20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SIMPLE STRUCTURE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AA 2015/2016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09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Adhocracy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/6)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50</a:t>
            </a:fld>
            <a:endParaRPr lang="it-IT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1085"/>
          </a:xfrm>
        </p:spPr>
        <p:txBody>
          <a:bodyPr>
            <a:normAutofit lnSpcReduction="10000"/>
          </a:bodyPr>
          <a:lstStyle/>
          <a:p>
            <a:r>
              <a:rPr lang="it-IT" dirty="0" err="1" smtClean="0"/>
              <a:t>Power</a:t>
            </a:r>
            <a:r>
              <a:rPr lang="it-IT" dirty="0" smtClean="0"/>
              <a:t> to </a:t>
            </a:r>
            <a:r>
              <a:rPr lang="it-IT" dirty="0" err="1" smtClean="0"/>
              <a:t>professional</a:t>
            </a:r>
            <a:r>
              <a:rPr lang="it-IT" dirty="0" smtClean="0"/>
              <a:t> and </a:t>
            </a:r>
            <a:r>
              <a:rPr lang="it-IT" dirty="0" err="1" smtClean="0"/>
              <a:t>experts</a:t>
            </a:r>
            <a:r>
              <a:rPr lang="it-IT" dirty="0" smtClean="0"/>
              <a:t> for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technical</a:t>
            </a:r>
            <a:r>
              <a:rPr lang="it-IT" dirty="0" smtClean="0"/>
              <a:t> </a:t>
            </a:r>
            <a:r>
              <a:rPr lang="it-IT" dirty="0" err="1" smtClean="0"/>
              <a:t>knowledge</a:t>
            </a:r>
            <a:endParaRPr lang="it-IT" dirty="0" smtClean="0"/>
          </a:p>
          <a:p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standardized</a:t>
            </a:r>
            <a:r>
              <a:rPr lang="it-IT" dirty="0" smtClean="0"/>
              <a:t> </a:t>
            </a:r>
            <a:r>
              <a:rPr lang="it-IT" dirty="0" err="1" smtClean="0"/>
              <a:t>skills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Need</a:t>
            </a:r>
            <a:r>
              <a:rPr lang="it-IT" dirty="0" smtClean="0"/>
              <a:t> for new </a:t>
            </a:r>
            <a:r>
              <a:rPr lang="it-IT" dirty="0" err="1" smtClean="0"/>
              <a:t>knowledge</a:t>
            </a:r>
            <a:r>
              <a:rPr lang="it-IT" dirty="0" smtClean="0"/>
              <a:t> and </a:t>
            </a:r>
            <a:r>
              <a:rPr lang="it-IT" dirty="0" err="1" smtClean="0"/>
              <a:t>capabilities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Need</a:t>
            </a:r>
            <a:r>
              <a:rPr lang="it-IT" dirty="0" smtClean="0"/>
              <a:t> to break the </a:t>
            </a:r>
            <a:r>
              <a:rPr lang="it-IT" dirty="0" err="1" smtClean="0"/>
              <a:t>boundaries</a:t>
            </a:r>
            <a:r>
              <a:rPr lang="it-IT" dirty="0" smtClean="0"/>
              <a:t> of </a:t>
            </a:r>
            <a:r>
              <a:rPr lang="it-IT" dirty="0" err="1" smtClean="0"/>
              <a:t>specialization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Multidisciplinary</a:t>
            </a:r>
            <a:r>
              <a:rPr lang="it-IT" dirty="0" smtClean="0"/>
              <a:t> teams </a:t>
            </a:r>
          </a:p>
          <a:p>
            <a:r>
              <a:rPr lang="it-IT" dirty="0" smtClean="0"/>
              <a:t>Co-</a:t>
            </a:r>
            <a:r>
              <a:rPr lang="it-IT" dirty="0" err="1" smtClean="0"/>
              <a:t>existence</a:t>
            </a:r>
            <a:r>
              <a:rPr lang="it-IT" dirty="0" smtClean="0"/>
              <a:t> of </a:t>
            </a:r>
            <a:r>
              <a:rPr lang="it-IT" dirty="0" err="1" smtClean="0"/>
              <a:t>functional</a:t>
            </a:r>
            <a:r>
              <a:rPr lang="it-IT" dirty="0" smtClean="0"/>
              <a:t> and market </a:t>
            </a:r>
            <a:r>
              <a:rPr lang="it-IT" dirty="0" err="1" smtClean="0"/>
              <a:t>grouping</a:t>
            </a:r>
            <a:endParaRPr lang="it-IT" dirty="0" smtClean="0"/>
          </a:p>
          <a:p>
            <a:r>
              <a:rPr lang="it-IT" dirty="0" err="1" smtClean="0"/>
              <a:t>Mutual</a:t>
            </a:r>
            <a:r>
              <a:rPr lang="it-IT" dirty="0" smtClean="0"/>
              <a:t> </a:t>
            </a:r>
            <a:r>
              <a:rPr lang="it-IT" dirty="0" err="1" smtClean="0"/>
              <a:t>adjustment</a:t>
            </a:r>
            <a:r>
              <a:rPr lang="it-IT" dirty="0" smtClean="0"/>
              <a:t> </a:t>
            </a:r>
            <a:r>
              <a:rPr lang="it-IT" dirty="0" err="1" smtClean="0"/>
              <a:t>favored</a:t>
            </a:r>
            <a:r>
              <a:rPr lang="it-IT" dirty="0" smtClean="0"/>
              <a:t> by the use of </a:t>
            </a:r>
          </a:p>
          <a:p>
            <a:pPr marL="0" indent="0">
              <a:buNone/>
            </a:pPr>
            <a:r>
              <a:rPr lang="it-IT" dirty="0"/>
              <a:t>c</a:t>
            </a:r>
            <a:r>
              <a:rPr lang="it-IT" dirty="0" smtClean="0"/>
              <a:t>onnection </a:t>
            </a:r>
            <a:r>
              <a:rPr lang="it-IT" dirty="0" err="1" smtClean="0"/>
              <a:t>mechanisms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Managers</a:t>
            </a:r>
            <a:r>
              <a:rPr lang="it-IT" dirty="0" smtClean="0"/>
              <a:t> do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manage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create </a:t>
            </a:r>
            <a:r>
              <a:rPr lang="it-IT" dirty="0" err="1" smtClean="0"/>
              <a:t>links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b</a:t>
            </a:r>
            <a:r>
              <a:rPr lang="it-IT" dirty="0" err="1" smtClean="0"/>
              <a:t>etween</a:t>
            </a:r>
            <a:r>
              <a:rPr lang="it-IT" dirty="0" smtClean="0"/>
              <a:t> </a:t>
            </a:r>
            <a:r>
              <a:rPr lang="it-IT" dirty="0" err="1" smtClean="0"/>
              <a:t>goups</a:t>
            </a: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98" y="4301645"/>
            <a:ext cx="3412900" cy="20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Adhocracy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(3/6)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51</a:t>
            </a:fld>
            <a:endParaRPr lang="it-IT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1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PROFESSIONAL ADHOCRACY</a:t>
            </a:r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focused</a:t>
            </a:r>
            <a:r>
              <a:rPr lang="it-IT" dirty="0" smtClean="0"/>
              <a:t> on </a:t>
            </a:r>
            <a:r>
              <a:rPr lang="it-IT" dirty="0" err="1" smtClean="0"/>
              <a:t>solving</a:t>
            </a:r>
            <a:r>
              <a:rPr lang="it-IT" dirty="0" smtClean="0"/>
              <a:t> clients’ </a:t>
            </a:r>
            <a:r>
              <a:rPr lang="it-IT" dirty="0" err="1" smtClean="0"/>
              <a:t>problems</a:t>
            </a:r>
            <a:endParaRPr lang="it-IT" dirty="0" smtClean="0"/>
          </a:p>
          <a:p>
            <a:r>
              <a:rPr lang="it-IT" dirty="0" smtClean="0"/>
              <a:t>E.g.: </a:t>
            </a:r>
            <a:r>
              <a:rPr lang="it-IT" dirty="0" err="1" smtClean="0"/>
              <a:t>consultancy</a:t>
            </a:r>
            <a:r>
              <a:rPr lang="it-IT" dirty="0" smtClean="0"/>
              <a:t> </a:t>
            </a:r>
            <a:r>
              <a:rPr lang="it-IT" dirty="0" err="1" smtClean="0"/>
              <a:t>groups</a:t>
            </a:r>
            <a:r>
              <a:rPr lang="it-IT" dirty="0" smtClean="0"/>
              <a:t>, advertising agency</a:t>
            </a:r>
            <a:r>
              <a:rPr lang="it-IT" dirty="0" smtClean="0"/>
              <a:t> </a:t>
            </a:r>
            <a:endParaRPr lang="it-IT" dirty="0" smtClean="0"/>
          </a:p>
          <a:p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decentralized</a:t>
            </a:r>
            <a:r>
              <a:rPr lang="it-IT" dirty="0" smtClean="0"/>
              <a:t> to </a:t>
            </a:r>
            <a:r>
              <a:rPr lang="it-IT" dirty="0" err="1" smtClean="0"/>
              <a:t>professionals</a:t>
            </a:r>
            <a:r>
              <a:rPr lang="it-IT" dirty="0"/>
              <a:t> </a:t>
            </a:r>
            <a:r>
              <a:rPr lang="it-IT" dirty="0" smtClean="0"/>
              <a:t>(focus on </a:t>
            </a:r>
            <a:r>
              <a:rPr lang="it-IT" dirty="0" err="1" smtClean="0"/>
              <a:t>innovation</a:t>
            </a:r>
            <a:r>
              <a:rPr lang="it-IT" dirty="0" smtClean="0"/>
              <a:t>)</a:t>
            </a:r>
            <a:endParaRPr lang="it-IT" dirty="0" smtClean="0"/>
          </a:p>
          <a:p>
            <a:r>
              <a:rPr lang="it-IT" dirty="0" err="1" smtClean="0"/>
              <a:t>Mutual</a:t>
            </a:r>
            <a:r>
              <a:rPr lang="it-IT" dirty="0" smtClean="0"/>
              <a:t> </a:t>
            </a:r>
            <a:r>
              <a:rPr lang="it-IT" dirty="0" err="1" smtClean="0"/>
              <a:t>adjustment</a:t>
            </a:r>
            <a:r>
              <a:rPr lang="it-IT" dirty="0" smtClean="0"/>
              <a:t> of </a:t>
            </a:r>
            <a:r>
              <a:rPr lang="it-IT" dirty="0" err="1" smtClean="0"/>
              <a:t>professionals</a:t>
            </a:r>
            <a:endParaRPr lang="it-IT" dirty="0" smtClean="0"/>
          </a:p>
          <a:p>
            <a:r>
              <a:rPr lang="it-IT" dirty="0" err="1" smtClean="0"/>
              <a:t>Managerial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and </a:t>
            </a:r>
            <a:r>
              <a:rPr lang="it-IT" dirty="0" err="1" smtClean="0"/>
              <a:t>operational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in the </a:t>
            </a:r>
            <a:r>
              <a:rPr lang="it-IT" dirty="0" err="1" smtClean="0"/>
              <a:t>hand</a:t>
            </a:r>
            <a:r>
              <a:rPr lang="it-IT" dirty="0" smtClean="0"/>
              <a:t> of </a:t>
            </a:r>
            <a:r>
              <a:rPr lang="it-IT" dirty="0" err="1" smtClean="0"/>
              <a:t>professionals</a:t>
            </a:r>
            <a:endParaRPr lang="it-IT" dirty="0" smtClean="0"/>
          </a:p>
          <a:p>
            <a:r>
              <a:rPr lang="it-IT" dirty="0" smtClean="0"/>
              <a:t>Work </a:t>
            </a:r>
            <a:r>
              <a:rPr lang="it-IT" dirty="0" err="1" smtClean="0"/>
              <a:t>constellation</a:t>
            </a: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98" y="4301645"/>
            <a:ext cx="3412900" cy="20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1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Adhocracy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(4/6)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52</a:t>
            </a:fld>
            <a:endParaRPr lang="it-IT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1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MANAGEMENT</a:t>
            </a:r>
          </a:p>
          <a:p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relevance</a:t>
            </a:r>
            <a:r>
              <a:rPr lang="it-IT" dirty="0" smtClean="0"/>
              <a:t> of the middle management</a:t>
            </a:r>
            <a:endParaRPr lang="it-IT" dirty="0" smtClean="0"/>
          </a:p>
          <a:p>
            <a:r>
              <a:rPr lang="it-IT" dirty="0" err="1" smtClean="0"/>
              <a:t>Managers</a:t>
            </a:r>
            <a:r>
              <a:rPr lang="it-IT" dirty="0" smtClean="0"/>
              <a:t> are part of the </a:t>
            </a:r>
            <a:r>
              <a:rPr lang="it-IT" dirty="0" err="1" smtClean="0"/>
              <a:t>multidisciplinary</a:t>
            </a:r>
            <a:r>
              <a:rPr lang="it-IT" dirty="0" smtClean="0"/>
              <a:t> </a:t>
            </a:r>
            <a:r>
              <a:rPr lang="it-IT" dirty="0" err="1" smtClean="0"/>
              <a:t>group</a:t>
            </a:r>
            <a:r>
              <a:rPr lang="it-IT" dirty="0" smtClean="0"/>
              <a:t> and </a:t>
            </a:r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/>
              <a:t>responsible</a:t>
            </a:r>
            <a:r>
              <a:rPr lang="it-IT" dirty="0" smtClean="0"/>
              <a:t> for the </a:t>
            </a:r>
            <a:r>
              <a:rPr lang="it-IT" dirty="0" err="1" smtClean="0"/>
              <a:t>group</a:t>
            </a:r>
            <a:r>
              <a:rPr lang="it-IT" dirty="0" smtClean="0"/>
              <a:t>’ </a:t>
            </a:r>
            <a:r>
              <a:rPr lang="it-IT" dirty="0" err="1" smtClean="0"/>
              <a:t>results</a:t>
            </a:r>
            <a:endParaRPr lang="it-IT" dirty="0" smtClean="0"/>
          </a:p>
          <a:p>
            <a:r>
              <a:rPr lang="it-IT" dirty="0" err="1" smtClean="0"/>
              <a:t>Managers</a:t>
            </a:r>
            <a:r>
              <a:rPr lang="it-IT" dirty="0" smtClean="0"/>
              <a:t> </a:t>
            </a:r>
            <a:r>
              <a:rPr lang="it-IT" dirty="0" err="1" smtClean="0"/>
              <a:t>act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colleagues</a:t>
            </a:r>
            <a:endParaRPr lang="it-IT" dirty="0" smtClean="0"/>
          </a:p>
          <a:p>
            <a:r>
              <a:rPr lang="it-IT" dirty="0" err="1" smtClean="0"/>
              <a:t>Relevance</a:t>
            </a:r>
            <a:r>
              <a:rPr lang="it-IT" dirty="0" smtClean="0"/>
              <a:t> of the </a:t>
            </a:r>
            <a:r>
              <a:rPr lang="it-IT" dirty="0" err="1" smtClean="0"/>
              <a:t>support</a:t>
            </a:r>
            <a:r>
              <a:rPr lang="it-IT" dirty="0" smtClean="0"/>
              <a:t> staff</a:t>
            </a:r>
          </a:p>
          <a:p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relevance</a:t>
            </a:r>
            <a:r>
              <a:rPr lang="it-IT" dirty="0" smtClean="0"/>
              <a:t> of the </a:t>
            </a:r>
            <a:r>
              <a:rPr lang="it-IT" dirty="0" err="1" smtClean="0"/>
              <a:t>technostructure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  </a:t>
            </a: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98" y="4301645"/>
            <a:ext cx="3412900" cy="20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Adhocracy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(5/6)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53</a:t>
            </a:fld>
            <a:endParaRPr lang="it-IT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1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STRATEGY FORMULATION</a:t>
            </a:r>
            <a:endParaRPr lang="it-IT" b="1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strategy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formulated</a:t>
            </a:r>
            <a:r>
              <a:rPr lang="it-IT" dirty="0" smtClean="0"/>
              <a:t> </a:t>
            </a:r>
            <a:r>
              <a:rPr lang="it-IT" dirty="0" err="1" smtClean="0"/>
              <a:t>following</a:t>
            </a:r>
            <a:r>
              <a:rPr lang="it-IT" dirty="0" smtClean="0"/>
              <a:t> a </a:t>
            </a:r>
            <a:r>
              <a:rPr lang="it-IT" dirty="0" err="1" smtClean="0"/>
              <a:t>shared</a:t>
            </a:r>
            <a:r>
              <a:rPr lang="it-IT" dirty="0" smtClean="0"/>
              <a:t> </a:t>
            </a:r>
            <a:r>
              <a:rPr lang="it-IT" dirty="0" err="1" smtClean="0"/>
              <a:t>process</a:t>
            </a:r>
            <a:r>
              <a:rPr lang="it-IT" dirty="0" smtClean="0"/>
              <a:t> in </a:t>
            </a:r>
            <a:r>
              <a:rPr lang="it-IT" dirty="0" err="1" smtClean="0"/>
              <a:t>which</a:t>
            </a:r>
            <a:r>
              <a:rPr lang="it-IT" dirty="0" smtClean="0"/>
              <a:t> are </a:t>
            </a:r>
            <a:r>
              <a:rPr lang="it-IT" dirty="0" err="1" smtClean="0"/>
              <a:t>involved</a:t>
            </a:r>
            <a:r>
              <a:rPr lang="it-IT" dirty="0" smtClean="0"/>
              <a:t> the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parts</a:t>
            </a:r>
            <a:r>
              <a:rPr lang="it-IT" dirty="0" smtClean="0"/>
              <a:t> of the </a:t>
            </a:r>
            <a:r>
              <a:rPr lang="it-IT" dirty="0" err="1" smtClean="0"/>
              <a:t>organization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strategy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implicitly</a:t>
            </a:r>
            <a:r>
              <a:rPr lang="it-IT" dirty="0" smtClean="0"/>
              <a:t> </a:t>
            </a:r>
            <a:r>
              <a:rPr lang="it-IT" dirty="0" err="1" smtClean="0"/>
              <a:t>formulated</a:t>
            </a:r>
            <a:r>
              <a:rPr lang="it-IT" dirty="0" smtClean="0"/>
              <a:t> by the single </a:t>
            </a:r>
            <a:r>
              <a:rPr lang="it-IT" dirty="0" err="1" smtClean="0"/>
              <a:t>decisions</a:t>
            </a:r>
            <a:endParaRPr lang="it-IT" dirty="0" smtClean="0"/>
          </a:p>
          <a:p>
            <a:r>
              <a:rPr lang="it-IT" dirty="0" smtClean="0"/>
              <a:t>No </a:t>
            </a:r>
            <a:r>
              <a:rPr lang="it-IT" dirty="0" err="1" smtClean="0"/>
              <a:t>distinction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r>
              <a:rPr lang="it-IT" dirty="0" smtClean="0"/>
              <a:t> </a:t>
            </a:r>
            <a:r>
              <a:rPr lang="it-IT" dirty="0" err="1" smtClean="0"/>
              <a:t>formulation</a:t>
            </a:r>
            <a:r>
              <a:rPr lang="it-IT" dirty="0" smtClean="0"/>
              <a:t> and </a:t>
            </a:r>
            <a:r>
              <a:rPr lang="it-IT" dirty="0" err="1" smtClean="0"/>
              <a:t>implementation</a:t>
            </a:r>
            <a:endParaRPr lang="it-IT" dirty="0" smtClean="0"/>
          </a:p>
          <a:p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relevance</a:t>
            </a:r>
            <a:r>
              <a:rPr lang="it-IT" dirty="0" smtClean="0"/>
              <a:t> of the </a:t>
            </a:r>
            <a:r>
              <a:rPr lang="it-IT" dirty="0" err="1" smtClean="0"/>
              <a:t>technostructure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  </a:t>
            </a: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98" y="4301645"/>
            <a:ext cx="3412900" cy="20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Adhocracy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(6/6)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54</a:t>
            </a:fld>
            <a:endParaRPr lang="it-IT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1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STRATEGIC APEX</a:t>
            </a:r>
            <a:endParaRPr lang="it-IT" b="1" dirty="0" smtClean="0"/>
          </a:p>
          <a:p>
            <a:r>
              <a:rPr lang="it-IT" dirty="0" smtClean="0"/>
              <a:t>Focus on </a:t>
            </a:r>
            <a:r>
              <a:rPr lang="it-IT" dirty="0" err="1" smtClean="0"/>
              <a:t>managing</a:t>
            </a:r>
            <a:r>
              <a:rPr lang="it-IT" dirty="0" smtClean="0"/>
              <a:t> </a:t>
            </a:r>
            <a:r>
              <a:rPr lang="it-IT" dirty="0" err="1" smtClean="0"/>
              <a:t>conflicts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professionals</a:t>
            </a:r>
            <a:endParaRPr lang="it-IT" dirty="0" smtClean="0"/>
          </a:p>
          <a:p>
            <a:r>
              <a:rPr lang="it-IT" dirty="0" smtClean="0"/>
              <a:t>To control the </a:t>
            </a:r>
            <a:r>
              <a:rPr lang="it-IT" dirty="0" err="1" smtClean="0"/>
              <a:t>project</a:t>
            </a:r>
            <a:r>
              <a:rPr lang="it-IT" dirty="0" smtClean="0"/>
              <a:t> and </a:t>
            </a:r>
            <a:r>
              <a:rPr lang="it-IT" dirty="0" err="1" smtClean="0"/>
              <a:t>related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endParaRPr lang="it-IT" dirty="0" smtClean="0"/>
          </a:p>
          <a:p>
            <a:r>
              <a:rPr lang="it-IT" dirty="0" smtClean="0"/>
              <a:t>To create </a:t>
            </a:r>
            <a:r>
              <a:rPr lang="it-IT" dirty="0" err="1" smtClean="0"/>
              <a:t>links</a:t>
            </a:r>
            <a:r>
              <a:rPr lang="it-IT" dirty="0" smtClean="0"/>
              <a:t> with the </a:t>
            </a:r>
            <a:r>
              <a:rPr lang="it-IT" dirty="0" err="1" smtClean="0"/>
              <a:t>external</a:t>
            </a:r>
            <a:r>
              <a:rPr lang="it-IT" dirty="0" smtClean="0"/>
              <a:t> </a:t>
            </a:r>
            <a:r>
              <a:rPr lang="it-IT" dirty="0" err="1" smtClean="0"/>
              <a:t>environment</a:t>
            </a: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98" y="4301645"/>
            <a:ext cx="3412900" cy="20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9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Adhocracy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conditions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55</a:t>
            </a:fld>
            <a:endParaRPr lang="it-IT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1085"/>
          </a:xfrm>
        </p:spPr>
        <p:txBody>
          <a:bodyPr>
            <a:normAutofit/>
          </a:bodyPr>
          <a:lstStyle/>
          <a:p>
            <a:r>
              <a:rPr lang="it-IT" dirty="0" err="1" smtClean="0"/>
              <a:t>Complex</a:t>
            </a:r>
            <a:r>
              <a:rPr lang="it-IT" dirty="0" smtClean="0"/>
              <a:t> and </a:t>
            </a:r>
            <a:r>
              <a:rPr lang="it-IT" dirty="0" err="1" smtClean="0"/>
              <a:t>dynamic</a:t>
            </a:r>
            <a:r>
              <a:rPr lang="it-IT" dirty="0" smtClean="0"/>
              <a:t> </a:t>
            </a:r>
            <a:r>
              <a:rPr lang="it-IT" dirty="0" err="1" smtClean="0"/>
              <a:t>environment</a:t>
            </a:r>
            <a:endParaRPr lang="it-IT" dirty="0" smtClean="0"/>
          </a:p>
          <a:p>
            <a:r>
              <a:rPr lang="it-IT" dirty="0" smtClean="0"/>
              <a:t>Young </a:t>
            </a:r>
            <a:r>
              <a:rPr lang="it-IT" dirty="0" err="1" smtClean="0"/>
              <a:t>organizations</a:t>
            </a:r>
            <a:endParaRPr lang="it-IT" dirty="0" smtClean="0"/>
          </a:p>
          <a:p>
            <a:r>
              <a:rPr lang="it-IT" dirty="0" err="1" smtClean="0"/>
              <a:t>Structured</a:t>
            </a:r>
            <a:r>
              <a:rPr lang="it-IT" dirty="0" smtClean="0"/>
              <a:t> </a:t>
            </a:r>
            <a:r>
              <a:rPr lang="it-IT" dirty="0" err="1" smtClean="0"/>
              <a:t>technical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 for </a:t>
            </a:r>
            <a:r>
              <a:rPr lang="it-IT" dirty="0" err="1" smtClean="0"/>
              <a:t>administrative</a:t>
            </a:r>
            <a:r>
              <a:rPr lang="it-IT" dirty="0" smtClean="0"/>
              <a:t> </a:t>
            </a:r>
            <a:r>
              <a:rPr lang="it-IT" dirty="0" err="1" smtClean="0"/>
              <a:t>adhocracy</a:t>
            </a: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98" y="4301645"/>
            <a:ext cx="3412900" cy="20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Adhocracy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typical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problems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56</a:t>
            </a:fld>
            <a:endParaRPr lang="it-IT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1085"/>
          </a:xfrm>
        </p:spPr>
        <p:txBody>
          <a:bodyPr>
            <a:normAutofit/>
          </a:bodyPr>
          <a:lstStyle/>
          <a:p>
            <a:r>
              <a:rPr lang="it-IT" dirty="0" err="1" smtClean="0"/>
              <a:t>Organizational</a:t>
            </a:r>
            <a:r>
              <a:rPr lang="it-IT" dirty="0" smtClean="0"/>
              <a:t> </a:t>
            </a:r>
            <a:r>
              <a:rPr lang="it-IT" dirty="0" err="1" smtClean="0"/>
              <a:t>ambiguity</a:t>
            </a:r>
            <a:endParaRPr lang="it-IT" dirty="0" smtClean="0"/>
          </a:p>
          <a:p>
            <a:r>
              <a:rPr lang="it-IT" dirty="0" smtClean="0"/>
              <a:t>«</a:t>
            </a:r>
            <a:r>
              <a:rPr lang="it-IT" dirty="0" err="1" smtClean="0"/>
              <a:t>Politicization</a:t>
            </a:r>
            <a:r>
              <a:rPr lang="it-IT" dirty="0" smtClean="0"/>
              <a:t>» of the </a:t>
            </a:r>
            <a:r>
              <a:rPr lang="it-IT" dirty="0" err="1" smtClean="0"/>
              <a:t>organization</a:t>
            </a:r>
            <a:endParaRPr lang="it-IT" dirty="0" smtClean="0"/>
          </a:p>
          <a:p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r>
              <a:rPr lang="it-IT" dirty="0" smtClean="0"/>
              <a:t> with </a:t>
            </a:r>
            <a:r>
              <a:rPr lang="it-IT" dirty="0" err="1" smtClean="0"/>
              <a:t>respect</a:t>
            </a:r>
            <a:r>
              <a:rPr lang="it-IT" dirty="0" smtClean="0"/>
              <a:t> to </a:t>
            </a:r>
            <a:r>
              <a:rPr lang="it-IT" dirty="0" err="1" smtClean="0"/>
              <a:t>routinized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98" y="4301645"/>
            <a:ext cx="3412900" cy="20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9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372324"/>
            <a:ext cx="9144000" cy="23876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BEYOND THE 5 CONFIGURATIONS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AA 2015/2016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57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Going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beyond</a:t>
            </a:r>
            <a:r>
              <a:rPr lang="it-IT" dirty="0" smtClean="0">
                <a:solidFill>
                  <a:srgbClr val="FF0000"/>
                </a:solidFill>
              </a:rPr>
              <a:t> the 5 </a:t>
            </a:r>
            <a:r>
              <a:rPr lang="it-IT" dirty="0" err="1" smtClean="0">
                <a:solidFill>
                  <a:srgbClr val="FF0000"/>
                </a:solidFill>
              </a:rPr>
              <a:t>configurations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58</a:t>
            </a:fld>
            <a:endParaRPr lang="it-IT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10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The 5 </a:t>
            </a:r>
            <a:r>
              <a:rPr lang="it-IT" dirty="0" err="1" smtClean="0"/>
              <a:t>configuration</a:t>
            </a:r>
            <a:r>
              <a:rPr lang="it-IT" dirty="0" smtClean="0"/>
              <a:t> can be </a:t>
            </a:r>
            <a:r>
              <a:rPr lang="it-IT" dirty="0" err="1" smtClean="0"/>
              <a:t>read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«</a:t>
            </a:r>
            <a:r>
              <a:rPr lang="it-IT" dirty="0" err="1" smtClean="0"/>
              <a:t>system</a:t>
            </a:r>
            <a:r>
              <a:rPr lang="it-IT" dirty="0" smtClean="0"/>
              <a:t> of </a:t>
            </a:r>
            <a:r>
              <a:rPr lang="it-IT" dirty="0" err="1" smtClean="0"/>
              <a:t>strenghts</a:t>
            </a:r>
            <a:r>
              <a:rPr lang="it-IT" dirty="0" smtClean="0"/>
              <a:t>»,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tries</a:t>
            </a:r>
            <a:r>
              <a:rPr lang="it-IT" dirty="0" smtClean="0"/>
              <a:t> to </a:t>
            </a:r>
            <a:r>
              <a:rPr lang="it-IT" dirty="0" err="1" smtClean="0"/>
              <a:t>move</a:t>
            </a:r>
            <a:r>
              <a:rPr lang="it-IT" dirty="0" smtClean="0"/>
              <a:t> the </a:t>
            </a:r>
            <a:r>
              <a:rPr lang="it-IT" dirty="0" err="1" smtClean="0"/>
              <a:t>organization</a:t>
            </a:r>
            <a:r>
              <a:rPr lang="it-IT" dirty="0" smtClean="0"/>
              <a:t> in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direction</a:t>
            </a:r>
            <a:r>
              <a:rPr lang="it-IT" dirty="0" smtClean="0"/>
              <a:t>:</a:t>
            </a:r>
          </a:p>
          <a:p>
            <a:r>
              <a:rPr lang="it-IT" b="1" dirty="0" smtClean="0"/>
              <a:t>Strategic </a:t>
            </a:r>
            <a:r>
              <a:rPr lang="it-IT" b="1" dirty="0" err="1" smtClean="0"/>
              <a:t>apex</a:t>
            </a:r>
            <a:r>
              <a:rPr lang="it-IT" b="1" dirty="0" smtClean="0"/>
              <a:t> </a:t>
            </a:r>
            <a:r>
              <a:rPr lang="it-IT" dirty="0" err="1" smtClean="0"/>
              <a:t>moves</a:t>
            </a:r>
            <a:r>
              <a:rPr lang="it-IT" dirty="0" smtClean="0"/>
              <a:t> </a:t>
            </a:r>
            <a:r>
              <a:rPr lang="it-IT" dirty="0" err="1" smtClean="0"/>
              <a:t>throught</a:t>
            </a:r>
            <a:r>
              <a:rPr lang="it-IT" dirty="0" smtClean="0"/>
              <a:t> </a:t>
            </a:r>
            <a:r>
              <a:rPr lang="it-IT" dirty="0" err="1" smtClean="0"/>
              <a:t>centralization</a:t>
            </a:r>
            <a:r>
              <a:rPr lang="it-IT" dirty="0" smtClean="0"/>
              <a:t> and </a:t>
            </a:r>
            <a:r>
              <a:rPr lang="it-IT" dirty="0" err="1" smtClean="0"/>
              <a:t>direct</a:t>
            </a:r>
            <a:r>
              <a:rPr lang="it-IT" dirty="0" smtClean="0"/>
              <a:t> </a:t>
            </a:r>
            <a:r>
              <a:rPr lang="it-IT" dirty="0" err="1" smtClean="0"/>
              <a:t>supervision</a:t>
            </a:r>
            <a:r>
              <a:rPr lang="it-IT" dirty="0" smtClean="0"/>
              <a:t> and </a:t>
            </a:r>
            <a:r>
              <a:rPr lang="it-IT" dirty="0" err="1" smtClean="0"/>
              <a:t>therefore</a:t>
            </a:r>
            <a:r>
              <a:rPr lang="it-IT" dirty="0" smtClean="0"/>
              <a:t> to a </a:t>
            </a:r>
            <a:r>
              <a:rPr lang="it-IT" b="1" dirty="0" err="1" smtClean="0"/>
              <a:t>simple</a:t>
            </a:r>
            <a:r>
              <a:rPr lang="it-IT" b="1" dirty="0" smtClean="0"/>
              <a:t> </a:t>
            </a:r>
            <a:r>
              <a:rPr lang="it-IT" b="1" dirty="0" err="1" smtClean="0"/>
              <a:t>structure</a:t>
            </a:r>
            <a:endParaRPr lang="it-IT" b="1" dirty="0" smtClean="0"/>
          </a:p>
          <a:p>
            <a:r>
              <a:rPr lang="it-IT" b="1" dirty="0" err="1" smtClean="0"/>
              <a:t>Technostructure</a:t>
            </a:r>
            <a:r>
              <a:rPr lang="it-IT" dirty="0" smtClean="0"/>
              <a:t> </a:t>
            </a:r>
            <a:r>
              <a:rPr lang="it-IT" dirty="0" err="1" smtClean="0"/>
              <a:t>focuses</a:t>
            </a:r>
            <a:r>
              <a:rPr lang="it-IT" dirty="0" smtClean="0"/>
              <a:t> on </a:t>
            </a:r>
            <a:r>
              <a:rPr lang="it-IT" dirty="0" err="1" smtClean="0"/>
              <a:t>standardization</a:t>
            </a:r>
            <a:r>
              <a:rPr lang="it-IT" dirty="0" smtClean="0"/>
              <a:t> and </a:t>
            </a:r>
            <a:r>
              <a:rPr lang="it-IT" dirty="0" err="1" smtClean="0"/>
              <a:t>therefore</a:t>
            </a:r>
            <a:r>
              <a:rPr lang="it-IT" dirty="0" smtClean="0"/>
              <a:t> on </a:t>
            </a:r>
            <a:r>
              <a:rPr lang="it-IT" b="1" dirty="0" err="1" smtClean="0"/>
              <a:t>mechanical</a:t>
            </a:r>
            <a:r>
              <a:rPr lang="it-IT" b="1" dirty="0" smtClean="0"/>
              <a:t> </a:t>
            </a:r>
            <a:r>
              <a:rPr lang="it-IT" b="1" dirty="0" err="1" smtClean="0"/>
              <a:t>bureaucracy</a:t>
            </a:r>
            <a:endParaRPr lang="it-IT" b="1" dirty="0" smtClean="0"/>
          </a:p>
          <a:p>
            <a:r>
              <a:rPr lang="it-IT" b="1" dirty="0" smtClean="0"/>
              <a:t>Operating core </a:t>
            </a:r>
            <a:r>
              <a:rPr lang="it-IT" dirty="0" err="1" smtClean="0"/>
              <a:t>focuses</a:t>
            </a:r>
            <a:r>
              <a:rPr lang="it-IT" dirty="0" smtClean="0"/>
              <a:t> on </a:t>
            </a:r>
            <a:r>
              <a:rPr lang="it-IT" dirty="0" err="1" smtClean="0"/>
              <a:t>professionalization</a:t>
            </a:r>
            <a:r>
              <a:rPr lang="it-IT" dirty="0" smtClean="0"/>
              <a:t>, </a:t>
            </a:r>
            <a:r>
              <a:rPr lang="it-IT" dirty="0" err="1" smtClean="0"/>
              <a:t>moving</a:t>
            </a:r>
            <a:r>
              <a:rPr lang="it-IT" dirty="0" smtClean="0"/>
              <a:t> the </a:t>
            </a:r>
            <a:r>
              <a:rPr lang="it-IT" dirty="0" err="1" smtClean="0"/>
              <a:t>organization</a:t>
            </a:r>
            <a:r>
              <a:rPr lang="it-IT" dirty="0" smtClean="0"/>
              <a:t> to a </a:t>
            </a:r>
            <a:r>
              <a:rPr lang="it-IT" b="1" dirty="0" err="1" smtClean="0"/>
              <a:t>professional</a:t>
            </a:r>
            <a:r>
              <a:rPr lang="it-IT" b="1" dirty="0" smtClean="0"/>
              <a:t> </a:t>
            </a:r>
            <a:r>
              <a:rPr lang="it-IT" b="1" dirty="0" err="1" smtClean="0"/>
              <a:t>bureaucracy</a:t>
            </a:r>
            <a:endParaRPr lang="it-IT" b="1" dirty="0" smtClean="0"/>
          </a:p>
          <a:p>
            <a:r>
              <a:rPr lang="it-IT" dirty="0" smtClean="0"/>
              <a:t>The </a:t>
            </a:r>
            <a:r>
              <a:rPr lang="it-IT" b="1" dirty="0" smtClean="0"/>
              <a:t>middle management </a:t>
            </a:r>
            <a:r>
              <a:rPr lang="it-IT" dirty="0" err="1" smtClean="0"/>
              <a:t>focuses</a:t>
            </a:r>
            <a:r>
              <a:rPr lang="it-IT" dirty="0" smtClean="0"/>
              <a:t> on </a:t>
            </a:r>
            <a:r>
              <a:rPr lang="it-IT" dirty="0" err="1" smtClean="0"/>
              <a:t>autonomiy</a:t>
            </a:r>
            <a:r>
              <a:rPr lang="it-IT" dirty="0" smtClean="0"/>
              <a:t> of </a:t>
            </a:r>
            <a:r>
              <a:rPr lang="it-IT" dirty="0" err="1" smtClean="0"/>
              <a:t>managing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own</a:t>
            </a:r>
            <a:r>
              <a:rPr lang="it-IT" dirty="0" smtClean="0"/>
              <a:t> </a:t>
            </a:r>
            <a:r>
              <a:rPr lang="it-IT" dirty="0" err="1" smtClean="0"/>
              <a:t>organization</a:t>
            </a:r>
            <a:r>
              <a:rPr lang="it-IT" dirty="0" smtClean="0"/>
              <a:t> </a:t>
            </a:r>
            <a:r>
              <a:rPr lang="it-IT" dirty="0" err="1" smtClean="0"/>
              <a:t>moving</a:t>
            </a:r>
            <a:r>
              <a:rPr lang="it-IT" dirty="0" smtClean="0"/>
              <a:t> to a </a:t>
            </a:r>
            <a:r>
              <a:rPr lang="it-IT" b="1" dirty="0" err="1" smtClean="0"/>
              <a:t>divisional</a:t>
            </a:r>
            <a:r>
              <a:rPr lang="it-IT" b="1" dirty="0" smtClean="0"/>
              <a:t> </a:t>
            </a:r>
            <a:r>
              <a:rPr lang="it-IT" b="1" dirty="0" err="1" smtClean="0"/>
              <a:t>solution</a:t>
            </a:r>
            <a:endParaRPr lang="it-IT" b="1" dirty="0" smtClean="0"/>
          </a:p>
          <a:p>
            <a:r>
              <a:rPr lang="it-IT" dirty="0" smtClean="0"/>
              <a:t>The </a:t>
            </a:r>
            <a:r>
              <a:rPr lang="it-IT" b="1" dirty="0" err="1" smtClean="0"/>
              <a:t>support</a:t>
            </a:r>
            <a:r>
              <a:rPr lang="it-IT" b="1" dirty="0" smtClean="0"/>
              <a:t> staff </a:t>
            </a:r>
            <a:r>
              <a:rPr lang="it-IT" dirty="0" err="1" smtClean="0"/>
              <a:t>focuses</a:t>
            </a:r>
            <a:r>
              <a:rPr lang="it-IT" dirty="0" smtClean="0"/>
              <a:t> on </a:t>
            </a:r>
            <a:r>
              <a:rPr lang="it-IT" dirty="0" err="1" smtClean="0"/>
              <a:t>innovation</a:t>
            </a:r>
            <a:r>
              <a:rPr lang="it-IT" dirty="0" smtClean="0"/>
              <a:t> </a:t>
            </a:r>
            <a:r>
              <a:rPr lang="it-IT" dirty="0" err="1" smtClean="0"/>
              <a:t>moving</a:t>
            </a:r>
            <a:r>
              <a:rPr lang="it-IT" dirty="0" smtClean="0"/>
              <a:t> the </a:t>
            </a:r>
            <a:r>
              <a:rPr lang="it-IT" dirty="0" err="1" smtClean="0"/>
              <a:t>organization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an </a:t>
            </a:r>
            <a:r>
              <a:rPr lang="it-IT" b="1" dirty="0" err="1" smtClean="0"/>
              <a:t>adhocracy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99524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Simple </a:t>
            </a:r>
            <a:r>
              <a:rPr lang="it-IT" dirty="0" err="1" smtClean="0">
                <a:solidFill>
                  <a:srgbClr val="FF0000"/>
                </a:solidFill>
              </a:rPr>
              <a:t>structure</a:t>
            </a:r>
            <a:r>
              <a:rPr lang="it-IT" dirty="0" smtClean="0">
                <a:solidFill>
                  <a:srgbClr val="FF0000"/>
                </a:solidFill>
              </a:rPr>
              <a:t> in brief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000" dirty="0" err="1" smtClean="0"/>
              <a:t>Prevailing</a:t>
            </a:r>
            <a:r>
              <a:rPr lang="it-IT" sz="2000" dirty="0" smtClean="0"/>
              <a:t> </a:t>
            </a:r>
            <a:r>
              <a:rPr lang="it-IT" sz="2000" dirty="0" err="1" smtClean="0"/>
              <a:t>coordination</a:t>
            </a:r>
            <a:r>
              <a:rPr lang="it-IT" sz="2000" dirty="0" smtClean="0"/>
              <a:t> </a:t>
            </a:r>
            <a:r>
              <a:rPr lang="it-IT" sz="2000" dirty="0" err="1" smtClean="0"/>
              <a:t>mechanism</a:t>
            </a:r>
            <a:endParaRPr lang="it-IT" sz="2000" dirty="0" smtClean="0"/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direct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supervision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r>
              <a:rPr lang="it-IT" sz="2000" dirty="0" err="1" smtClean="0"/>
              <a:t>Fundamental</a:t>
            </a:r>
            <a:r>
              <a:rPr lang="it-IT" sz="2000" dirty="0" smtClean="0"/>
              <a:t> part of the </a:t>
            </a:r>
            <a:r>
              <a:rPr lang="it-IT" sz="2000" dirty="0" err="1" smtClean="0"/>
              <a:t>organization</a:t>
            </a:r>
            <a:endParaRPr lang="it-IT" sz="2000" dirty="0" smtClean="0"/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strategic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apex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r>
              <a:rPr lang="it-IT" sz="2000" dirty="0" err="1" smtClean="0"/>
              <a:t>Principal</a:t>
            </a:r>
            <a:r>
              <a:rPr lang="it-IT" sz="2000" dirty="0" smtClean="0"/>
              <a:t> </a:t>
            </a:r>
            <a:r>
              <a:rPr lang="it-IT" sz="2000" dirty="0" err="1" smtClean="0"/>
              <a:t>parameters</a:t>
            </a:r>
            <a:r>
              <a:rPr lang="it-IT" sz="2000" dirty="0" smtClean="0"/>
              <a:t> for </a:t>
            </a:r>
            <a:r>
              <a:rPr lang="it-IT" sz="2000" dirty="0" err="1" smtClean="0"/>
              <a:t>organizational</a:t>
            </a:r>
            <a:r>
              <a:rPr lang="it-IT" sz="2000" dirty="0" smtClean="0"/>
              <a:t> design</a:t>
            </a:r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Centralization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pPr lvl="1"/>
            <a:r>
              <a:rPr lang="it-IT" sz="2000" b="1" dirty="0" err="1" smtClean="0">
                <a:solidFill>
                  <a:srgbClr val="0070C0"/>
                </a:solidFill>
              </a:rPr>
              <a:t>Organic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structure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r>
              <a:rPr lang="it-IT" sz="2000" dirty="0" err="1" smtClean="0"/>
              <a:t>Situational</a:t>
            </a:r>
            <a:r>
              <a:rPr lang="it-IT" sz="2000" dirty="0" smtClean="0"/>
              <a:t> </a:t>
            </a:r>
            <a:r>
              <a:rPr lang="it-IT" sz="2000" dirty="0" err="1" smtClean="0"/>
              <a:t>factors</a:t>
            </a:r>
            <a:endParaRPr lang="it-IT" sz="2000" dirty="0"/>
          </a:p>
          <a:p>
            <a:pPr lvl="1"/>
            <a:r>
              <a:rPr lang="it-IT" sz="2000" b="1" dirty="0" err="1">
                <a:solidFill>
                  <a:srgbClr val="0070C0"/>
                </a:solidFill>
              </a:rPr>
              <a:t>y</a:t>
            </a:r>
            <a:r>
              <a:rPr lang="it-IT" sz="2000" b="1" dirty="0" err="1" smtClean="0">
                <a:solidFill>
                  <a:srgbClr val="0070C0"/>
                </a:solidFill>
              </a:rPr>
              <a:t>oung</a:t>
            </a:r>
            <a:r>
              <a:rPr lang="it-IT" sz="2000" b="1" dirty="0" smtClean="0">
                <a:solidFill>
                  <a:srgbClr val="0070C0"/>
                </a:solidFill>
              </a:rPr>
              <a:t> and small</a:t>
            </a:r>
          </a:p>
          <a:p>
            <a:pPr lvl="1"/>
            <a:r>
              <a:rPr lang="it-IT" sz="2000" b="1" dirty="0" err="1">
                <a:solidFill>
                  <a:srgbClr val="0070C0"/>
                </a:solidFill>
              </a:rPr>
              <a:t>n</a:t>
            </a:r>
            <a:r>
              <a:rPr lang="it-IT" sz="2000" b="1" dirty="0" err="1" smtClean="0">
                <a:solidFill>
                  <a:srgbClr val="0070C0"/>
                </a:solidFill>
              </a:rPr>
              <a:t>ot</a:t>
            </a:r>
            <a:r>
              <a:rPr lang="it-IT" sz="2000" b="1" dirty="0" smtClean="0">
                <a:solidFill>
                  <a:srgbClr val="0070C0"/>
                </a:solidFill>
              </a:rPr>
              <a:t> sophisticated </a:t>
            </a:r>
            <a:r>
              <a:rPr lang="it-IT" sz="2000" b="1" dirty="0" err="1" smtClean="0">
                <a:solidFill>
                  <a:srgbClr val="0070C0"/>
                </a:solidFill>
              </a:rPr>
              <a:t>technical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system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pPr lvl="1"/>
            <a:r>
              <a:rPr lang="it-IT" sz="2000" b="1" dirty="0" err="1">
                <a:solidFill>
                  <a:srgbClr val="0070C0"/>
                </a:solidFill>
              </a:rPr>
              <a:t>s</a:t>
            </a:r>
            <a:r>
              <a:rPr lang="it-IT" sz="2000" b="1" dirty="0" err="1" smtClean="0">
                <a:solidFill>
                  <a:srgbClr val="0070C0"/>
                </a:solidFill>
              </a:rPr>
              <a:t>imple</a:t>
            </a:r>
            <a:r>
              <a:rPr lang="it-IT" sz="2000" b="1" dirty="0" smtClean="0">
                <a:solidFill>
                  <a:srgbClr val="0070C0"/>
                </a:solidFill>
              </a:rPr>
              <a:t> and </a:t>
            </a:r>
            <a:r>
              <a:rPr lang="it-IT" sz="2000" b="1" dirty="0" err="1" smtClean="0">
                <a:solidFill>
                  <a:srgbClr val="0070C0"/>
                </a:solidFill>
              </a:rPr>
              <a:t>dynamic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external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context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pPr lvl="1"/>
            <a:r>
              <a:rPr lang="it-IT" sz="2000" b="1" dirty="0" err="1">
                <a:solidFill>
                  <a:srgbClr val="0070C0"/>
                </a:solidFill>
              </a:rPr>
              <a:t>n</a:t>
            </a:r>
            <a:r>
              <a:rPr lang="it-IT" sz="2000" b="1" dirty="0" err="1" smtClean="0">
                <a:solidFill>
                  <a:srgbClr val="0070C0"/>
                </a:solidFill>
              </a:rPr>
              <a:t>eed</a:t>
            </a:r>
            <a:r>
              <a:rPr lang="it-IT" sz="2000" b="1" dirty="0" smtClean="0">
                <a:solidFill>
                  <a:srgbClr val="0070C0"/>
                </a:solidFill>
              </a:rPr>
              <a:t> of </a:t>
            </a:r>
            <a:r>
              <a:rPr lang="it-IT" sz="2000" b="1" dirty="0" err="1" smtClean="0">
                <a:solidFill>
                  <a:srgbClr val="0070C0"/>
                </a:solidFill>
              </a:rPr>
              <a:t>power</a:t>
            </a:r>
            <a:r>
              <a:rPr lang="it-IT" sz="2000" b="1" dirty="0" smtClean="0">
                <a:solidFill>
                  <a:srgbClr val="0070C0"/>
                </a:solidFill>
              </a:rPr>
              <a:t> from manager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6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24" y="2346033"/>
            <a:ext cx="4497477" cy="22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6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Simple </a:t>
            </a:r>
            <a:r>
              <a:rPr lang="it-IT" dirty="0" err="1" smtClean="0">
                <a:solidFill>
                  <a:srgbClr val="FF0000"/>
                </a:solidFill>
              </a:rPr>
              <a:t>structure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(1/3)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7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528" y="5540498"/>
            <a:ext cx="2558219" cy="1272930"/>
          </a:xfrm>
          <a:prstGeom prst="rect">
            <a:avLst/>
          </a:prstGeom>
        </p:spPr>
      </p:pic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56938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Simple </a:t>
            </a:r>
            <a:r>
              <a:rPr lang="it-IT" dirty="0" err="1" smtClean="0">
                <a:solidFill>
                  <a:srgbClr val="FF0000"/>
                </a:solidFill>
              </a:rPr>
              <a:t>structure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(2/3)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8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896" y="5721776"/>
            <a:ext cx="2009104" cy="99969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Not</a:t>
            </a:r>
            <a:r>
              <a:rPr lang="it-IT" dirty="0" smtClean="0"/>
              <a:t> elaborate </a:t>
            </a:r>
            <a:r>
              <a:rPr lang="it-IT" dirty="0" err="1" smtClean="0"/>
              <a:t>structure</a:t>
            </a:r>
            <a:endParaRPr lang="it-IT" dirty="0" smtClean="0"/>
          </a:p>
          <a:p>
            <a:r>
              <a:rPr lang="it-IT" dirty="0" smtClean="0"/>
              <a:t>Limited </a:t>
            </a:r>
            <a:r>
              <a:rPr lang="it-IT" dirty="0" err="1" smtClean="0"/>
              <a:t>technostructure</a:t>
            </a:r>
            <a:r>
              <a:rPr lang="it-IT" dirty="0" smtClean="0"/>
              <a:t>, small </a:t>
            </a:r>
            <a:r>
              <a:rPr lang="it-IT" dirty="0" err="1" smtClean="0"/>
              <a:t>support</a:t>
            </a:r>
            <a:r>
              <a:rPr lang="it-IT" dirty="0" smtClean="0"/>
              <a:t> staff,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rigid</a:t>
            </a:r>
            <a:r>
              <a:rPr lang="it-IT" dirty="0" smtClean="0"/>
              <a:t> </a:t>
            </a:r>
            <a:r>
              <a:rPr lang="it-IT" dirty="0" err="1" smtClean="0"/>
              <a:t>division</a:t>
            </a:r>
            <a:r>
              <a:rPr lang="it-IT" dirty="0" smtClean="0"/>
              <a:t> of </a:t>
            </a:r>
            <a:r>
              <a:rPr lang="it-IT" dirty="0" err="1" smtClean="0"/>
              <a:t>labour</a:t>
            </a:r>
            <a:r>
              <a:rPr lang="it-IT" dirty="0" smtClean="0"/>
              <a:t>, minimum </a:t>
            </a:r>
            <a:r>
              <a:rPr lang="it-IT" dirty="0" err="1" smtClean="0"/>
              <a:t>degree</a:t>
            </a:r>
            <a:r>
              <a:rPr lang="it-IT" dirty="0" smtClean="0"/>
              <a:t> of </a:t>
            </a:r>
            <a:r>
              <a:rPr lang="it-IT" dirty="0" err="1" smtClean="0"/>
              <a:t>differentiation</a:t>
            </a:r>
            <a:r>
              <a:rPr lang="it-IT" dirty="0" smtClean="0"/>
              <a:t>, </a:t>
            </a:r>
            <a:r>
              <a:rPr lang="it-IT" dirty="0" err="1" smtClean="0"/>
              <a:t>limited</a:t>
            </a:r>
            <a:r>
              <a:rPr lang="it-IT" dirty="0" smtClean="0"/>
              <a:t> </a:t>
            </a:r>
            <a:r>
              <a:rPr lang="it-IT" dirty="0" err="1" smtClean="0"/>
              <a:t>behaviour</a:t>
            </a:r>
            <a:r>
              <a:rPr lang="it-IT" dirty="0" smtClean="0"/>
              <a:t> </a:t>
            </a:r>
            <a:r>
              <a:rPr lang="it-IT" dirty="0" err="1" smtClean="0"/>
              <a:t>formalization</a:t>
            </a:r>
            <a:r>
              <a:rPr lang="it-IT" dirty="0" smtClean="0"/>
              <a:t>, </a:t>
            </a:r>
            <a:r>
              <a:rPr lang="it-IT" dirty="0" err="1" smtClean="0"/>
              <a:t>low</a:t>
            </a:r>
            <a:r>
              <a:rPr lang="it-IT" dirty="0" smtClean="0"/>
              <a:t> use of planning </a:t>
            </a:r>
          </a:p>
          <a:p>
            <a:r>
              <a:rPr lang="it-IT" dirty="0" err="1" smtClean="0"/>
              <a:t>Coordination</a:t>
            </a:r>
            <a:r>
              <a:rPr lang="it-IT" dirty="0" smtClean="0"/>
              <a:t>: </a:t>
            </a:r>
            <a:r>
              <a:rPr lang="it-IT" dirty="0" err="1" smtClean="0"/>
              <a:t>direct</a:t>
            </a:r>
            <a:r>
              <a:rPr lang="it-IT" dirty="0" smtClean="0"/>
              <a:t> </a:t>
            </a:r>
            <a:r>
              <a:rPr lang="it-IT" dirty="0" err="1" smtClean="0"/>
              <a:t>supervision</a:t>
            </a:r>
            <a:endParaRPr lang="it-IT" dirty="0" smtClean="0"/>
          </a:p>
          <a:p>
            <a:r>
              <a:rPr lang="it-IT" dirty="0" smtClean="0"/>
              <a:t>Strategic </a:t>
            </a:r>
            <a:r>
              <a:rPr lang="it-IT" dirty="0" err="1" smtClean="0"/>
              <a:t>apex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part of the </a:t>
            </a:r>
            <a:r>
              <a:rPr lang="it-IT" dirty="0" err="1" smtClean="0"/>
              <a:t>organization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strategic</a:t>
            </a:r>
            <a:r>
              <a:rPr lang="it-IT" dirty="0" smtClean="0"/>
              <a:t> </a:t>
            </a:r>
            <a:r>
              <a:rPr lang="it-IT" dirty="0" err="1" smtClean="0"/>
              <a:t>apex</a:t>
            </a:r>
            <a:r>
              <a:rPr lang="it-IT" dirty="0" smtClean="0"/>
              <a:t> (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person</a:t>
            </a:r>
            <a:r>
              <a:rPr lang="it-IT" dirty="0" smtClean="0"/>
              <a:t>) control the core </a:t>
            </a:r>
            <a:r>
              <a:rPr lang="it-IT" dirty="0" err="1" smtClean="0"/>
              <a:t>operating</a:t>
            </a:r>
            <a:r>
              <a:rPr lang="it-IT" dirty="0" smtClean="0"/>
              <a:t> core</a:t>
            </a:r>
          </a:p>
          <a:p>
            <a:r>
              <a:rPr lang="it-IT" dirty="0" err="1" smtClean="0"/>
              <a:t>Informal</a:t>
            </a:r>
            <a:r>
              <a:rPr lang="it-IT" dirty="0" smtClean="0"/>
              <a:t> </a:t>
            </a:r>
            <a:r>
              <a:rPr lang="it-IT" dirty="0" err="1" smtClean="0"/>
              <a:t>communication</a:t>
            </a:r>
            <a:endParaRPr lang="it-IT" dirty="0" smtClean="0"/>
          </a:p>
          <a:p>
            <a:r>
              <a:rPr lang="it-IT" dirty="0" err="1" smtClean="0"/>
              <a:t>Flexible</a:t>
            </a:r>
            <a:r>
              <a:rPr lang="it-IT" dirty="0" smtClean="0"/>
              <a:t> </a:t>
            </a:r>
            <a:r>
              <a:rPr lang="it-IT" dirty="0" err="1" smtClean="0"/>
              <a:t>decision-making</a:t>
            </a:r>
            <a:r>
              <a:rPr lang="it-IT" dirty="0" smtClean="0"/>
              <a:t> </a:t>
            </a:r>
            <a:r>
              <a:rPr lang="it-IT" dirty="0" err="1" smtClean="0"/>
              <a:t>process</a:t>
            </a:r>
            <a:r>
              <a:rPr lang="it-IT" dirty="0" smtClean="0"/>
              <a:t>, in the </a:t>
            </a:r>
            <a:r>
              <a:rPr lang="it-IT" dirty="0" err="1" smtClean="0"/>
              <a:t>hand</a:t>
            </a:r>
            <a:r>
              <a:rPr lang="it-IT" dirty="0" smtClean="0"/>
              <a:t> of the </a:t>
            </a:r>
            <a:r>
              <a:rPr lang="it-IT" dirty="0" err="1" smtClean="0"/>
              <a:t>strategic</a:t>
            </a:r>
            <a:r>
              <a:rPr lang="it-IT" dirty="0" smtClean="0"/>
              <a:t> </a:t>
            </a:r>
            <a:r>
              <a:rPr lang="it-IT" dirty="0" err="1" smtClean="0"/>
              <a:t>apex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376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Simple </a:t>
            </a:r>
            <a:r>
              <a:rPr lang="it-IT" dirty="0" err="1" smtClean="0">
                <a:solidFill>
                  <a:srgbClr val="FF0000"/>
                </a:solidFill>
              </a:rPr>
              <a:t>structure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basic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features</a:t>
            </a:r>
            <a:r>
              <a:rPr lang="it-IT" dirty="0" smtClean="0">
                <a:solidFill>
                  <a:srgbClr val="FF0000"/>
                </a:solidFill>
              </a:rPr>
              <a:t> (3/3)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29" y="2537954"/>
            <a:ext cx="6318161" cy="3143819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094704" y="2318197"/>
            <a:ext cx="2781837" cy="69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HIGH DEGREE OF CONTROL FROM STRATEGIC APEX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3876541" y="2653048"/>
            <a:ext cx="1455313" cy="2318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8842419" y="2980330"/>
            <a:ext cx="2781837" cy="69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ANY STAFF UNIT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82203" y="3641165"/>
            <a:ext cx="2781837" cy="69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NEGLIGIBLE MIDDLE MANAGEMENT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3664040" y="3860922"/>
            <a:ext cx="2144868" cy="746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19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2331</Words>
  <Application>Microsoft Office PowerPoint</Application>
  <PresentationFormat>Widescreen</PresentationFormat>
  <Paragraphs>453</Paragraphs>
  <Slides>58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Courier New</vt:lpstr>
      <vt:lpstr>Tema di Office</vt:lpstr>
      <vt:lpstr>ORGANIZATIONAL CONFIGURATIONS</vt:lpstr>
      <vt:lpstr>Introduction</vt:lpstr>
      <vt:lpstr>Organizational configurations </vt:lpstr>
      <vt:lpstr>Please pay attention </vt:lpstr>
      <vt:lpstr>SIMPLE STRUCTURE</vt:lpstr>
      <vt:lpstr>Simple structure in brief</vt:lpstr>
      <vt:lpstr>Simple structure: basic features (1/3)</vt:lpstr>
      <vt:lpstr>Simple structure: basic features (2/3)</vt:lpstr>
      <vt:lpstr>Simple structure: basic features (3/3)</vt:lpstr>
      <vt:lpstr>Simple structure: conditions</vt:lpstr>
      <vt:lpstr>Simple structure: variations on theme</vt:lpstr>
      <vt:lpstr>Simple structure: typical problems</vt:lpstr>
      <vt:lpstr>MECHANICAL BUREAUCRACY</vt:lpstr>
      <vt:lpstr>Mechanical bureaucracy in brief</vt:lpstr>
      <vt:lpstr>Mechanical bureaucracy: basic features (1/7)</vt:lpstr>
      <vt:lpstr>Mechanical bureaucracy: basic features (2/7)</vt:lpstr>
      <vt:lpstr>Mechanical bureaucracy: basic features (3/7)</vt:lpstr>
      <vt:lpstr>Mechanical bureaucracy: basic features (4/7)</vt:lpstr>
      <vt:lpstr>Mechanical bureacracy: basic features (5/7)</vt:lpstr>
      <vt:lpstr>Mechanical bureaucracy: basic features (6/7)</vt:lpstr>
      <vt:lpstr>Mechanical bureaucracy: basic features (7/7)</vt:lpstr>
      <vt:lpstr>Mechanical bureaucracy: conditions</vt:lpstr>
      <vt:lpstr>Mechanical bureaucracy: typical problems</vt:lpstr>
      <vt:lpstr>PROFESSIONAL BUREAUCRACY</vt:lpstr>
      <vt:lpstr>Professional bureaucracy in brief</vt:lpstr>
      <vt:lpstr>Professional bureaucracy in brief</vt:lpstr>
      <vt:lpstr>Professional bureaucracy: basic features (1/8)</vt:lpstr>
      <vt:lpstr>Professional bureaucracy: basic features (2/8)</vt:lpstr>
      <vt:lpstr>Professional bureaucracy: basic features (3/8)</vt:lpstr>
      <vt:lpstr>Professional bureaucracy: basic features (4/8)</vt:lpstr>
      <vt:lpstr>Professional bureaucracy: basic features (5/8)</vt:lpstr>
      <vt:lpstr>Professional bureaucracy: basic features (6/8)</vt:lpstr>
      <vt:lpstr>Professional bureaucracy: basic features (8/8)</vt:lpstr>
      <vt:lpstr>Professional bureaucracy: conditions</vt:lpstr>
      <vt:lpstr>Professional bureaucracy: variations on theme</vt:lpstr>
      <vt:lpstr>Professional bureaucracy: typical problems</vt:lpstr>
      <vt:lpstr>DIVISIONAL SOLUTION</vt:lpstr>
      <vt:lpstr>Divisional solution in brief</vt:lpstr>
      <vt:lpstr>Divisional solution: basic features (1/3)</vt:lpstr>
      <vt:lpstr>Divisional solution: basic features (2/3)</vt:lpstr>
      <vt:lpstr>Divisional solution: basic features (3/3)</vt:lpstr>
      <vt:lpstr>Divisional solution: conditions</vt:lpstr>
      <vt:lpstr>Divisional solution: variations on theme</vt:lpstr>
      <vt:lpstr>Divisional solution: advantages</vt:lpstr>
      <vt:lpstr>Divisional solution: typical problems</vt:lpstr>
      <vt:lpstr>ADHOCRACY</vt:lpstr>
      <vt:lpstr>Adhocracy in brief</vt:lpstr>
      <vt:lpstr>Adhocracy in brief</vt:lpstr>
      <vt:lpstr>Adhocracy: basic features (1/6)</vt:lpstr>
      <vt:lpstr>Adhocracy: basic features (2/6)</vt:lpstr>
      <vt:lpstr>Adhocracy: basic features (3/6)</vt:lpstr>
      <vt:lpstr>Adhocracy: basic features (4/6)</vt:lpstr>
      <vt:lpstr>Adhocracy: basic features (5/6)</vt:lpstr>
      <vt:lpstr>Adhocracy: basic features (6/6)</vt:lpstr>
      <vt:lpstr>Adhocracy: conditions</vt:lpstr>
      <vt:lpstr>Adhocracy: typical problems</vt:lpstr>
      <vt:lpstr>BEYOND THE 5 CONFIGURATIONS</vt:lpstr>
      <vt:lpstr>Going beyond the 5 configurations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 Dal Molin</dc:creator>
  <cp:lastModifiedBy>Martina Dal Molin</cp:lastModifiedBy>
  <cp:revision>268</cp:revision>
  <dcterms:created xsi:type="dcterms:W3CDTF">2016-01-08T15:46:19Z</dcterms:created>
  <dcterms:modified xsi:type="dcterms:W3CDTF">2016-05-09T09:32:49Z</dcterms:modified>
</cp:coreProperties>
</file>