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sldIdLst>
    <p:sldId id="256" r:id="rId2"/>
    <p:sldId id="293" r:id="rId3"/>
    <p:sldId id="362" r:id="rId4"/>
    <p:sldId id="337" r:id="rId5"/>
    <p:sldId id="363" r:id="rId6"/>
    <p:sldId id="364" r:id="rId7"/>
    <p:sldId id="365" r:id="rId8"/>
    <p:sldId id="366" r:id="rId9"/>
    <p:sldId id="367" r:id="rId10"/>
    <p:sldId id="368" r:id="rId11"/>
    <p:sldId id="369" r:id="rId12"/>
    <p:sldId id="370" r:id="rId13"/>
    <p:sldId id="371" r:id="rId14"/>
    <p:sldId id="372" r:id="rId15"/>
    <p:sldId id="373" r:id="rId16"/>
    <p:sldId id="374" r:id="rId17"/>
    <p:sldId id="375" r:id="rId18"/>
    <p:sldId id="376" r:id="rId19"/>
    <p:sldId id="377" r:id="rId20"/>
    <p:sldId id="378" r:id="rId21"/>
    <p:sldId id="379" r:id="rId22"/>
    <p:sldId id="380" r:id="rId23"/>
    <p:sldId id="382" r:id="rId24"/>
    <p:sldId id="381" r:id="rId25"/>
    <p:sldId id="391" r:id="rId26"/>
    <p:sldId id="383" r:id="rId27"/>
    <p:sldId id="392" r:id="rId28"/>
    <p:sldId id="388" r:id="rId29"/>
    <p:sldId id="393" r:id="rId30"/>
    <p:sldId id="389" r:id="rId31"/>
    <p:sldId id="390" r:id="rId3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essuno stile, griglia tabel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Stile medio 2 - Color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Stile medio 2 - Colore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Stile medio 2 - Color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FD0F851-EC5A-4D38-B0AD-8093EC10F338}" styleName="Stile chiaro 1 - Colore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BC89EF96-8CEA-46FF-86C4-4CE0E7609802}" styleName="Stile chiaro 3 - Colore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21" autoAdjust="0"/>
    <p:restoredTop sz="94434" autoAdjust="0"/>
  </p:normalViewPr>
  <p:slideViewPr>
    <p:cSldViewPr snapToGrid="0">
      <p:cViewPr varScale="1">
        <p:scale>
          <a:sx n="70" d="100"/>
          <a:sy n="70" d="100"/>
        </p:scale>
        <p:origin x="73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919EA5-D4C3-43D1-BE6C-48A0A0EAA797}" type="datetimeFigureOut">
              <a:rPr lang="it-IT" smtClean="0"/>
              <a:t>27/10/2016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F76164-923F-45A4-8990-77AE7AE3C16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833684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76164-923F-45A4-8990-77AE7AE3C163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349207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76164-923F-45A4-8990-77AE7AE3C163}" type="slidenum">
              <a:rPr lang="it-IT" smtClean="0"/>
              <a:t>13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9151972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76164-923F-45A4-8990-77AE7AE3C163}" type="slidenum">
              <a:rPr lang="it-IT" smtClean="0"/>
              <a:t>15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7253431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76164-923F-45A4-8990-77AE7AE3C163}" type="slidenum">
              <a:rPr lang="it-IT" smtClean="0"/>
              <a:t>16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509484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76164-923F-45A4-8990-77AE7AE3C163}" type="slidenum">
              <a:rPr lang="it-IT" smtClean="0"/>
              <a:t>17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0039159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76164-923F-45A4-8990-77AE7AE3C163}" type="slidenum">
              <a:rPr lang="it-IT" smtClean="0"/>
              <a:t>18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0310438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76164-923F-45A4-8990-77AE7AE3C163}" type="slidenum">
              <a:rPr lang="it-IT" smtClean="0"/>
              <a:t>19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4709237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76164-923F-45A4-8990-77AE7AE3C163}" type="slidenum">
              <a:rPr lang="it-IT" smtClean="0"/>
              <a:t>20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2591339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76164-923F-45A4-8990-77AE7AE3C163}" type="slidenum">
              <a:rPr lang="it-IT" smtClean="0"/>
              <a:t>21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0141495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76164-923F-45A4-8990-77AE7AE3C163}" type="slidenum">
              <a:rPr lang="it-IT" smtClean="0"/>
              <a:t>22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2480125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76164-923F-45A4-8990-77AE7AE3C163}" type="slidenum">
              <a:rPr lang="it-IT" smtClean="0"/>
              <a:t>23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575600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76164-923F-45A4-8990-77AE7AE3C163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9426835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76164-923F-45A4-8990-77AE7AE3C163}" type="slidenum">
              <a:rPr lang="it-IT" smtClean="0"/>
              <a:t>24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1216630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76164-923F-45A4-8990-77AE7AE3C163}" type="slidenum">
              <a:rPr lang="it-IT" smtClean="0"/>
              <a:t>25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9795699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76164-923F-45A4-8990-77AE7AE3C163}" type="slidenum">
              <a:rPr lang="it-IT" smtClean="0"/>
              <a:t>26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1767738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76164-923F-45A4-8990-77AE7AE3C163}" type="slidenum">
              <a:rPr lang="it-IT" smtClean="0"/>
              <a:t>28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8887591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76164-923F-45A4-8990-77AE7AE3C163}" type="slidenum">
              <a:rPr lang="it-IT" smtClean="0"/>
              <a:t>29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0548996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76164-923F-45A4-8990-77AE7AE3C163}" type="slidenum">
              <a:rPr lang="it-IT" smtClean="0"/>
              <a:t>30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0392277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76164-923F-45A4-8990-77AE7AE3C163}" type="slidenum">
              <a:rPr lang="it-IT" smtClean="0"/>
              <a:t>31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563818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76164-923F-45A4-8990-77AE7AE3C163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929459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76164-923F-45A4-8990-77AE7AE3C163}" type="slidenum">
              <a:rPr lang="it-IT" smtClean="0"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795766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76164-923F-45A4-8990-77AE7AE3C163}" type="slidenum">
              <a:rPr lang="it-IT" smtClean="0"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916706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76164-923F-45A4-8990-77AE7AE3C163}" type="slidenum">
              <a:rPr lang="it-IT" smtClean="0"/>
              <a:t>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6191149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76164-923F-45A4-8990-77AE7AE3C163}" type="slidenum">
              <a:rPr lang="it-IT" smtClean="0"/>
              <a:t>10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7245575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76164-923F-45A4-8990-77AE7AE3C163}" type="slidenum">
              <a:rPr lang="it-IT" smtClean="0"/>
              <a:t>11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711920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76164-923F-45A4-8990-77AE7AE3C163}" type="slidenum">
              <a:rPr lang="it-IT" smtClean="0"/>
              <a:t>12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756714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FCCE5-80DA-4CA5-BD7D-910DF6306A81}" type="datetime1">
              <a:rPr lang="it-IT" smtClean="0"/>
              <a:t>27/10/2016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696700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3888B-3983-402C-84AD-AA73F3CA2DAC}" type="datetime1">
              <a:rPr lang="it-IT" smtClean="0"/>
              <a:t>27/10/2016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031904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40AA3-DB05-4BF3-8282-95DCEBEC98AE}" type="datetime1">
              <a:rPr lang="it-IT" smtClean="0"/>
              <a:t>27/10/2016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433713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3F064-5F18-4BBF-B9A7-C861DCD6A268}" type="datetime1">
              <a:rPr lang="it-IT" smtClean="0"/>
              <a:t>27/10/2016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382321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D10F4-79C0-428E-AF0B-01358A15B2DA}" type="datetime1">
              <a:rPr lang="it-IT" smtClean="0"/>
              <a:t>27/10/2016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5063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76F91-6708-4534-B2FB-E1F6FDD91E7D}" type="datetime1">
              <a:rPr lang="it-IT" smtClean="0"/>
              <a:t>27/10/2016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794375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3050C-8EDC-4FDC-8F62-F69B12F295B4}" type="datetime1">
              <a:rPr lang="it-IT" smtClean="0"/>
              <a:t>27/10/2016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544973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361D1-3062-41FC-8FA2-5D224BA3997B}" type="datetime1">
              <a:rPr lang="it-IT" smtClean="0"/>
              <a:t>27/10/2016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543662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7E4BF-D6C8-407C-80BF-C8194DC76C69}" type="datetime1">
              <a:rPr lang="it-IT" smtClean="0"/>
              <a:t>27/10/2016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019334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233D3-38A8-4865-8202-87032C0B0679}" type="datetime1">
              <a:rPr lang="it-IT" smtClean="0"/>
              <a:t>27/10/2016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452870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4E66C-213D-49C5-A4F2-FAE1A7FFF1A8}" type="datetime1">
              <a:rPr lang="it-IT" smtClean="0"/>
              <a:t>27/10/2016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749362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E95FEA-E08B-4BBE-81AC-B3AED2379932}" type="datetime1">
              <a:rPr lang="it-IT" smtClean="0"/>
              <a:t>27/10/2016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51B123-ECD0-4B58-8863-A186CF5279B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87604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g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g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jp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b="1" dirty="0" smtClean="0">
                <a:solidFill>
                  <a:srgbClr val="FF0000"/>
                </a:solidFill>
              </a:rPr>
              <a:t>Management </a:t>
            </a:r>
            <a:r>
              <a:rPr lang="it-IT" b="1" dirty="0" err="1" smtClean="0">
                <a:solidFill>
                  <a:srgbClr val="FF0000"/>
                </a:solidFill>
              </a:rPr>
              <a:t>Principles</a:t>
            </a:r>
            <a:r>
              <a:rPr lang="it-IT" b="1" dirty="0" smtClean="0">
                <a:solidFill>
                  <a:srgbClr val="FF0000"/>
                </a:solidFill>
              </a:rPr>
              <a:t> and Human </a:t>
            </a:r>
            <a:r>
              <a:rPr lang="it-IT" b="1" dirty="0" err="1" smtClean="0">
                <a:solidFill>
                  <a:srgbClr val="FF0000"/>
                </a:solidFill>
              </a:rPr>
              <a:t>Resources</a:t>
            </a:r>
            <a:endParaRPr lang="it-IT" b="1" dirty="0">
              <a:solidFill>
                <a:srgbClr val="FF0000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992450"/>
            <a:ext cx="9144000" cy="953037"/>
          </a:xfrm>
        </p:spPr>
        <p:txBody>
          <a:bodyPr/>
          <a:lstStyle/>
          <a:p>
            <a:r>
              <a:rPr lang="it-IT" dirty="0" smtClean="0"/>
              <a:t>Martina Dal Molin</a:t>
            </a:r>
          </a:p>
          <a:p>
            <a:r>
              <a:rPr lang="it-IT" dirty="0" smtClean="0"/>
              <a:t>mdalmolin@liuc.it</a:t>
            </a:r>
            <a:endParaRPr lang="it-IT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6695" y="92053"/>
            <a:ext cx="1849280" cy="1280271"/>
          </a:xfrm>
          <a:prstGeom prst="rect">
            <a:avLst/>
          </a:prstGeom>
        </p:spPr>
      </p:pic>
      <p:sp>
        <p:nvSpPr>
          <p:cNvPr id="5" name="Sottotitolo 2"/>
          <p:cNvSpPr txBox="1">
            <a:spLocks/>
          </p:cNvSpPr>
          <p:nvPr/>
        </p:nvSpPr>
        <p:spPr>
          <a:xfrm>
            <a:off x="1524000" y="5975797"/>
            <a:ext cx="9144000" cy="5956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dirty="0" smtClean="0"/>
              <a:t>AA 2016/2017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09782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2720" y="0"/>
            <a:ext cx="1849280" cy="1280271"/>
          </a:xfrm>
          <a:prstGeom prst="rect">
            <a:avLst/>
          </a:prstGeom>
        </p:spPr>
      </p:pic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10</a:t>
            </a:fld>
            <a:endParaRPr lang="it-IT"/>
          </a:p>
        </p:txBody>
      </p:sp>
      <p:sp>
        <p:nvSpPr>
          <p:cNvPr id="7" name="Titolo 1"/>
          <p:cNvSpPr>
            <a:spLocks noGrp="1"/>
          </p:cNvSpPr>
          <p:nvPr>
            <p:ph type="title"/>
          </p:nvPr>
        </p:nvSpPr>
        <p:spPr>
          <a:xfrm>
            <a:off x="685231" y="324663"/>
            <a:ext cx="10515600" cy="1325563"/>
          </a:xfrm>
        </p:spPr>
        <p:txBody>
          <a:bodyPr/>
          <a:lstStyle/>
          <a:p>
            <a:r>
              <a:rPr lang="it-IT" b="1" dirty="0" smtClean="0">
                <a:solidFill>
                  <a:srgbClr val="FF0000"/>
                </a:solidFill>
              </a:rPr>
              <a:t>Direct </a:t>
            </a:r>
            <a:r>
              <a:rPr lang="it-IT" b="1" dirty="0" err="1" smtClean="0">
                <a:solidFill>
                  <a:srgbClr val="FF0000"/>
                </a:solidFill>
              </a:rPr>
              <a:t>materials</a:t>
            </a:r>
            <a:endParaRPr lang="it-IT" b="1" dirty="0">
              <a:solidFill>
                <a:srgbClr val="FF0000"/>
              </a:solidFill>
            </a:endParaRPr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362" y="1818182"/>
            <a:ext cx="8384651" cy="3597778"/>
          </a:xfrm>
          <a:prstGeom prst="rect">
            <a:avLst/>
          </a:prstGeom>
        </p:spPr>
      </p:pic>
      <p:sp>
        <p:nvSpPr>
          <p:cNvPr id="10" name="Rettangolo 9"/>
          <p:cNvSpPr/>
          <p:nvPr/>
        </p:nvSpPr>
        <p:spPr>
          <a:xfrm>
            <a:off x="1446663" y="1280271"/>
            <a:ext cx="9403307" cy="12309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800" dirty="0">
                <a:solidFill>
                  <a:schemeClr val="tx1"/>
                </a:solidFill>
              </a:rPr>
              <a:t>Raw materials that become an </a:t>
            </a:r>
            <a:r>
              <a:rPr lang="en-US" sz="2800" dirty="0" smtClean="0">
                <a:solidFill>
                  <a:schemeClr val="tx1"/>
                </a:solidFill>
              </a:rPr>
              <a:t>integral part </a:t>
            </a:r>
            <a:r>
              <a:rPr lang="en-US" sz="2800" dirty="0">
                <a:solidFill>
                  <a:schemeClr val="tx1"/>
                </a:solidFill>
              </a:rPr>
              <a:t>of the product and that can </a:t>
            </a:r>
            <a:r>
              <a:rPr lang="en-US" sz="2800" dirty="0" smtClean="0">
                <a:solidFill>
                  <a:schemeClr val="tx1"/>
                </a:solidFill>
              </a:rPr>
              <a:t>be conveniently </a:t>
            </a:r>
            <a:r>
              <a:rPr lang="en-US" sz="2800" dirty="0">
                <a:solidFill>
                  <a:schemeClr val="tx1"/>
                </a:solidFill>
              </a:rPr>
              <a:t>traced directly to it</a:t>
            </a:r>
            <a:r>
              <a:rPr lang="en-US" sz="2800" dirty="0" smtClean="0">
                <a:solidFill>
                  <a:schemeClr val="tx1"/>
                </a:solidFill>
              </a:rPr>
              <a:t>.</a:t>
            </a:r>
            <a:endParaRPr lang="it-IT" sz="2800" dirty="0">
              <a:solidFill>
                <a:schemeClr val="tx1"/>
              </a:solidFill>
            </a:endParaRPr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0600" y="4294239"/>
            <a:ext cx="3368532" cy="2243442"/>
          </a:xfrm>
          <a:prstGeom prst="rect">
            <a:avLst/>
          </a:prstGeom>
        </p:spPr>
      </p:pic>
      <p:cxnSp>
        <p:nvCxnSpPr>
          <p:cNvPr id="14" name="Connettore 2 13"/>
          <p:cNvCxnSpPr/>
          <p:nvPr/>
        </p:nvCxnSpPr>
        <p:spPr>
          <a:xfrm>
            <a:off x="4299045" y="3521122"/>
            <a:ext cx="4176215" cy="2047165"/>
          </a:xfrm>
          <a:prstGeom prst="straightConnector1">
            <a:avLst/>
          </a:prstGeom>
          <a:ln w="762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25288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2720" y="0"/>
            <a:ext cx="1849280" cy="1280271"/>
          </a:xfrm>
          <a:prstGeom prst="rect">
            <a:avLst/>
          </a:prstGeom>
        </p:spPr>
      </p:pic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11</a:t>
            </a:fld>
            <a:endParaRPr lang="it-IT"/>
          </a:p>
        </p:txBody>
      </p:sp>
      <p:sp>
        <p:nvSpPr>
          <p:cNvPr id="7" name="Titolo 1"/>
          <p:cNvSpPr>
            <a:spLocks noGrp="1"/>
          </p:cNvSpPr>
          <p:nvPr>
            <p:ph type="title"/>
          </p:nvPr>
        </p:nvSpPr>
        <p:spPr>
          <a:xfrm>
            <a:off x="685231" y="324663"/>
            <a:ext cx="10515600" cy="1325563"/>
          </a:xfrm>
        </p:spPr>
        <p:txBody>
          <a:bodyPr/>
          <a:lstStyle/>
          <a:p>
            <a:r>
              <a:rPr lang="it-IT" b="1" dirty="0" smtClean="0">
                <a:solidFill>
                  <a:srgbClr val="FF0000"/>
                </a:solidFill>
              </a:rPr>
              <a:t>Direct </a:t>
            </a:r>
            <a:r>
              <a:rPr lang="it-IT" b="1" dirty="0" err="1" smtClean="0">
                <a:solidFill>
                  <a:srgbClr val="FF0000"/>
                </a:solidFill>
              </a:rPr>
              <a:t>labor</a:t>
            </a:r>
            <a:endParaRPr lang="it-IT" b="1" dirty="0">
              <a:solidFill>
                <a:srgbClr val="FF0000"/>
              </a:solidFill>
            </a:endParaRPr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949" y="1667907"/>
            <a:ext cx="8384651" cy="3597778"/>
          </a:xfrm>
          <a:prstGeom prst="rect">
            <a:avLst/>
          </a:prstGeom>
        </p:spPr>
      </p:pic>
      <p:sp>
        <p:nvSpPr>
          <p:cNvPr id="10" name="Rettangolo 9"/>
          <p:cNvSpPr/>
          <p:nvPr/>
        </p:nvSpPr>
        <p:spPr>
          <a:xfrm>
            <a:off x="1446663" y="1280271"/>
            <a:ext cx="9403307" cy="12309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800" dirty="0">
                <a:solidFill>
                  <a:schemeClr val="tx1"/>
                </a:solidFill>
              </a:rPr>
              <a:t>Those labor costs that can be </a:t>
            </a:r>
            <a:r>
              <a:rPr lang="en-US" sz="2800" dirty="0" smtClean="0">
                <a:solidFill>
                  <a:schemeClr val="tx1"/>
                </a:solidFill>
              </a:rPr>
              <a:t>easily traced </a:t>
            </a:r>
            <a:r>
              <a:rPr lang="en-US" sz="2800" dirty="0">
                <a:solidFill>
                  <a:schemeClr val="tx1"/>
                </a:solidFill>
              </a:rPr>
              <a:t>to individual units of </a:t>
            </a:r>
            <a:r>
              <a:rPr lang="en-US" sz="2800" dirty="0" smtClean="0">
                <a:solidFill>
                  <a:schemeClr val="tx1"/>
                </a:solidFill>
              </a:rPr>
              <a:t>product</a:t>
            </a:r>
            <a:endParaRPr lang="it-IT" sz="2800" dirty="0">
              <a:solidFill>
                <a:schemeClr val="tx1"/>
              </a:solidFill>
            </a:endParaRPr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31955" y="2865928"/>
            <a:ext cx="2621530" cy="3490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6433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2720" y="0"/>
            <a:ext cx="1849280" cy="1280271"/>
          </a:xfrm>
          <a:prstGeom prst="rect">
            <a:avLst/>
          </a:prstGeom>
        </p:spPr>
      </p:pic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12</a:t>
            </a:fld>
            <a:endParaRPr lang="it-IT"/>
          </a:p>
        </p:txBody>
      </p:sp>
      <p:sp>
        <p:nvSpPr>
          <p:cNvPr id="7" name="Titolo 1"/>
          <p:cNvSpPr>
            <a:spLocks noGrp="1"/>
          </p:cNvSpPr>
          <p:nvPr>
            <p:ph type="title"/>
          </p:nvPr>
        </p:nvSpPr>
        <p:spPr>
          <a:xfrm>
            <a:off x="685231" y="324663"/>
            <a:ext cx="10515600" cy="1325563"/>
          </a:xfrm>
        </p:spPr>
        <p:txBody>
          <a:bodyPr/>
          <a:lstStyle/>
          <a:p>
            <a:r>
              <a:rPr lang="it-IT" b="1" dirty="0" err="1" smtClean="0">
                <a:solidFill>
                  <a:srgbClr val="FF0000"/>
                </a:solidFill>
              </a:rPr>
              <a:t>Overhead</a:t>
            </a:r>
            <a:endParaRPr lang="it-IT" b="1" dirty="0">
              <a:solidFill>
                <a:srgbClr val="FF0000"/>
              </a:solidFill>
            </a:endParaRPr>
          </a:p>
        </p:txBody>
      </p:sp>
      <p:sp>
        <p:nvSpPr>
          <p:cNvPr id="10" name="Rettangolo 9"/>
          <p:cNvSpPr/>
          <p:nvPr/>
        </p:nvSpPr>
        <p:spPr>
          <a:xfrm>
            <a:off x="1446663" y="1280271"/>
            <a:ext cx="9403307" cy="12309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800" dirty="0" smtClean="0">
                <a:solidFill>
                  <a:schemeClr val="tx1"/>
                </a:solidFill>
              </a:rPr>
              <a:t>Manufacturing </a:t>
            </a:r>
            <a:r>
              <a:rPr lang="en-US" sz="2800" dirty="0">
                <a:solidFill>
                  <a:schemeClr val="tx1"/>
                </a:solidFill>
              </a:rPr>
              <a:t>costs that cannot be </a:t>
            </a:r>
            <a:r>
              <a:rPr lang="en-US" sz="2800" dirty="0" smtClean="0">
                <a:solidFill>
                  <a:schemeClr val="tx1"/>
                </a:solidFill>
              </a:rPr>
              <a:t>easily traced </a:t>
            </a:r>
            <a:r>
              <a:rPr lang="en-US" sz="2800" dirty="0">
                <a:solidFill>
                  <a:schemeClr val="tx1"/>
                </a:solidFill>
              </a:rPr>
              <a:t>directly to specific units produced</a:t>
            </a:r>
            <a:endParaRPr lang="it-IT" sz="2800" dirty="0">
              <a:solidFill>
                <a:schemeClr val="tx1"/>
              </a:solidFill>
            </a:endParaRPr>
          </a:p>
        </p:txBody>
      </p:sp>
      <p:sp>
        <p:nvSpPr>
          <p:cNvPr id="8" name="Rettangolo 7"/>
          <p:cNvSpPr/>
          <p:nvPr/>
        </p:nvSpPr>
        <p:spPr>
          <a:xfrm>
            <a:off x="808060" y="3066578"/>
            <a:ext cx="4050542" cy="800436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2800" dirty="0" smtClean="0">
                <a:solidFill>
                  <a:schemeClr val="tx1"/>
                </a:solidFill>
              </a:rPr>
              <a:t>INDIRECT MATERIALS </a:t>
            </a:r>
            <a:endParaRPr lang="it-IT" sz="2800" dirty="0">
              <a:solidFill>
                <a:schemeClr val="tx1"/>
              </a:solidFill>
            </a:endParaRPr>
          </a:p>
        </p:txBody>
      </p:sp>
      <p:sp>
        <p:nvSpPr>
          <p:cNvPr id="9" name="Rettangolo 8"/>
          <p:cNvSpPr/>
          <p:nvPr/>
        </p:nvSpPr>
        <p:spPr>
          <a:xfrm>
            <a:off x="6799428" y="3066578"/>
            <a:ext cx="4050542" cy="741195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2800" dirty="0" smtClean="0">
                <a:solidFill>
                  <a:schemeClr val="tx1"/>
                </a:solidFill>
              </a:rPr>
              <a:t>INDIRECT LABOR </a:t>
            </a:r>
            <a:endParaRPr lang="it-IT" sz="2800" dirty="0">
              <a:solidFill>
                <a:schemeClr val="tx1"/>
              </a:solidFill>
            </a:endParaRPr>
          </a:p>
        </p:txBody>
      </p:sp>
      <p:sp>
        <p:nvSpPr>
          <p:cNvPr id="2" name="Freccia in giù 1"/>
          <p:cNvSpPr/>
          <p:nvPr/>
        </p:nvSpPr>
        <p:spPr>
          <a:xfrm>
            <a:off x="2833331" y="2418286"/>
            <a:ext cx="687791" cy="413968"/>
          </a:xfrm>
          <a:prstGeom prst="down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Freccia in giù 10"/>
          <p:cNvSpPr/>
          <p:nvPr/>
        </p:nvSpPr>
        <p:spPr>
          <a:xfrm>
            <a:off x="8480803" y="2464737"/>
            <a:ext cx="687791" cy="413968"/>
          </a:xfrm>
          <a:prstGeom prst="down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Freccia in giù 11"/>
          <p:cNvSpPr/>
          <p:nvPr/>
        </p:nvSpPr>
        <p:spPr>
          <a:xfrm>
            <a:off x="2762390" y="4101338"/>
            <a:ext cx="687791" cy="413968"/>
          </a:xfrm>
          <a:prstGeom prst="down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" name="Freccia in giù 12"/>
          <p:cNvSpPr/>
          <p:nvPr/>
        </p:nvSpPr>
        <p:spPr>
          <a:xfrm>
            <a:off x="8610600" y="4156179"/>
            <a:ext cx="687791" cy="413968"/>
          </a:xfrm>
          <a:prstGeom prst="down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" name="Rettangolo 13"/>
          <p:cNvSpPr/>
          <p:nvPr/>
        </p:nvSpPr>
        <p:spPr>
          <a:xfrm>
            <a:off x="808060" y="4570147"/>
            <a:ext cx="4050542" cy="2008074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Materials used to support the</a:t>
            </a:r>
          </a:p>
          <a:p>
            <a:pPr algn="ctr"/>
            <a:r>
              <a:rPr lang="en-US" sz="2400" b="1" dirty="0">
                <a:solidFill>
                  <a:schemeClr val="tx1"/>
                </a:solidFill>
              </a:rPr>
              <a:t>production process.</a:t>
            </a:r>
          </a:p>
          <a:p>
            <a:r>
              <a:rPr lang="en-US" sz="2000" dirty="0">
                <a:solidFill>
                  <a:schemeClr val="tx1"/>
                </a:solidFill>
              </a:rPr>
              <a:t>Examples: lubricants and cleaning</a:t>
            </a:r>
          </a:p>
          <a:p>
            <a:r>
              <a:rPr lang="en-US" sz="2000" dirty="0">
                <a:solidFill>
                  <a:schemeClr val="tx1"/>
                </a:solidFill>
              </a:rPr>
              <a:t>supplies used in the automobile</a:t>
            </a:r>
          </a:p>
          <a:p>
            <a:r>
              <a:rPr lang="en-US" sz="2000" dirty="0">
                <a:solidFill>
                  <a:schemeClr val="tx1"/>
                </a:solidFill>
              </a:rPr>
              <a:t>assembly </a:t>
            </a:r>
            <a:r>
              <a:rPr lang="en-US" sz="2000" dirty="0" smtClean="0">
                <a:solidFill>
                  <a:schemeClr val="tx1"/>
                </a:solidFill>
              </a:rPr>
              <a:t>plant</a:t>
            </a:r>
            <a:endParaRPr lang="it-IT" sz="2000" dirty="0" smtClean="0">
              <a:solidFill>
                <a:schemeClr val="tx1"/>
              </a:solidFill>
            </a:endParaRPr>
          </a:p>
        </p:txBody>
      </p:sp>
      <p:sp>
        <p:nvSpPr>
          <p:cNvPr id="15" name="Rettangolo 14"/>
          <p:cNvSpPr/>
          <p:nvPr/>
        </p:nvSpPr>
        <p:spPr>
          <a:xfrm>
            <a:off x="6799428" y="4664908"/>
            <a:ext cx="4050542" cy="2008074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Wages paid to employees who</a:t>
            </a:r>
          </a:p>
          <a:p>
            <a:pPr algn="ctr"/>
            <a:r>
              <a:rPr lang="en-US" sz="2400" b="1" dirty="0">
                <a:solidFill>
                  <a:schemeClr val="tx1"/>
                </a:solidFill>
              </a:rPr>
              <a:t>are not directly involved in</a:t>
            </a:r>
          </a:p>
          <a:p>
            <a:pPr algn="ctr"/>
            <a:r>
              <a:rPr lang="en-US" sz="2400" b="1" dirty="0">
                <a:solidFill>
                  <a:schemeClr val="tx1"/>
                </a:solidFill>
              </a:rPr>
              <a:t>production work.</a:t>
            </a:r>
          </a:p>
          <a:p>
            <a:r>
              <a:rPr lang="en-US" sz="2000" dirty="0">
                <a:solidFill>
                  <a:schemeClr val="tx1"/>
                </a:solidFill>
              </a:rPr>
              <a:t>Examples: maintenance workers,</a:t>
            </a:r>
          </a:p>
          <a:p>
            <a:r>
              <a:rPr lang="en-US" sz="2000" dirty="0">
                <a:solidFill>
                  <a:schemeClr val="tx1"/>
                </a:solidFill>
              </a:rPr>
              <a:t>janitors, and security guards.</a:t>
            </a:r>
            <a:endParaRPr lang="it-IT" sz="20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441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2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2720" y="0"/>
            <a:ext cx="1849280" cy="1280271"/>
          </a:xfrm>
          <a:prstGeom prst="rect">
            <a:avLst/>
          </a:prstGeom>
        </p:spPr>
      </p:pic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13</a:t>
            </a:fld>
            <a:endParaRPr lang="it-IT"/>
          </a:p>
        </p:txBody>
      </p:sp>
      <p:sp>
        <p:nvSpPr>
          <p:cNvPr id="7" name="Titolo 1"/>
          <p:cNvSpPr>
            <a:spLocks noGrp="1"/>
          </p:cNvSpPr>
          <p:nvPr>
            <p:ph type="title"/>
          </p:nvPr>
        </p:nvSpPr>
        <p:spPr>
          <a:xfrm>
            <a:off x="685231" y="324663"/>
            <a:ext cx="10515600" cy="1325563"/>
          </a:xfrm>
        </p:spPr>
        <p:txBody>
          <a:bodyPr/>
          <a:lstStyle/>
          <a:p>
            <a:r>
              <a:rPr lang="it-IT" b="1" dirty="0" smtClean="0">
                <a:solidFill>
                  <a:srgbClr val="FF0000"/>
                </a:solidFill>
              </a:rPr>
              <a:t>Non manufacturing </a:t>
            </a:r>
            <a:r>
              <a:rPr lang="it-IT" b="1" dirty="0" err="1" smtClean="0">
                <a:solidFill>
                  <a:srgbClr val="FF0000"/>
                </a:solidFill>
              </a:rPr>
              <a:t>costs</a:t>
            </a:r>
            <a:r>
              <a:rPr lang="it-IT" b="1" dirty="0" smtClean="0">
                <a:solidFill>
                  <a:srgbClr val="FF0000"/>
                </a:solidFill>
              </a:rPr>
              <a:t> </a:t>
            </a:r>
            <a:endParaRPr lang="it-IT" b="1" dirty="0">
              <a:solidFill>
                <a:srgbClr val="FF0000"/>
              </a:solidFill>
            </a:endParaRPr>
          </a:p>
        </p:txBody>
      </p:sp>
      <p:sp>
        <p:nvSpPr>
          <p:cNvPr id="8" name="Rettangolo 7"/>
          <p:cNvSpPr/>
          <p:nvPr/>
        </p:nvSpPr>
        <p:spPr>
          <a:xfrm>
            <a:off x="944537" y="2234678"/>
            <a:ext cx="4050542" cy="800436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2800" dirty="0" smtClean="0">
                <a:solidFill>
                  <a:schemeClr val="tx1"/>
                </a:solidFill>
              </a:rPr>
              <a:t>SELLING COSTS </a:t>
            </a:r>
            <a:endParaRPr lang="it-IT" sz="2800" dirty="0">
              <a:solidFill>
                <a:schemeClr val="tx1"/>
              </a:solidFill>
            </a:endParaRPr>
          </a:p>
        </p:txBody>
      </p:sp>
      <p:sp>
        <p:nvSpPr>
          <p:cNvPr id="9" name="Rettangolo 8"/>
          <p:cNvSpPr/>
          <p:nvPr/>
        </p:nvSpPr>
        <p:spPr>
          <a:xfrm>
            <a:off x="6799428" y="2235160"/>
            <a:ext cx="4050542" cy="741195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2800" dirty="0" smtClean="0">
                <a:solidFill>
                  <a:schemeClr val="tx1"/>
                </a:solidFill>
              </a:rPr>
              <a:t>ADMINISTRATIVE COSTS </a:t>
            </a:r>
            <a:endParaRPr lang="it-IT" sz="2800" dirty="0">
              <a:solidFill>
                <a:schemeClr val="tx1"/>
              </a:solidFill>
            </a:endParaRPr>
          </a:p>
        </p:txBody>
      </p:sp>
      <p:sp>
        <p:nvSpPr>
          <p:cNvPr id="12" name="Freccia in giù 11"/>
          <p:cNvSpPr/>
          <p:nvPr/>
        </p:nvSpPr>
        <p:spPr>
          <a:xfrm>
            <a:off x="2489435" y="3412582"/>
            <a:ext cx="687791" cy="413968"/>
          </a:xfrm>
          <a:prstGeom prst="down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" name="Freccia in giù 12"/>
          <p:cNvSpPr/>
          <p:nvPr/>
        </p:nvSpPr>
        <p:spPr>
          <a:xfrm>
            <a:off x="8610600" y="3327608"/>
            <a:ext cx="687791" cy="413968"/>
          </a:xfrm>
          <a:prstGeom prst="down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" name="Rettangolo 13"/>
          <p:cNvSpPr/>
          <p:nvPr/>
        </p:nvSpPr>
        <p:spPr>
          <a:xfrm>
            <a:off x="808059" y="4204018"/>
            <a:ext cx="4050542" cy="2008074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Costs necessary to secure</a:t>
            </a:r>
          </a:p>
          <a:p>
            <a:pPr algn="ctr"/>
            <a:r>
              <a:rPr lang="en-US" sz="2800" dirty="0">
                <a:solidFill>
                  <a:schemeClr val="tx1"/>
                </a:solidFill>
              </a:rPr>
              <a:t>the order and deliver the</a:t>
            </a:r>
          </a:p>
          <a:p>
            <a:pPr algn="ctr"/>
            <a:r>
              <a:rPr lang="en-US" sz="2800" dirty="0">
                <a:solidFill>
                  <a:schemeClr val="tx1"/>
                </a:solidFill>
              </a:rPr>
              <a:t>product.</a:t>
            </a:r>
            <a:endParaRPr lang="it-IT" sz="2800" dirty="0" smtClean="0">
              <a:solidFill>
                <a:schemeClr val="tx1"/>
              </a:solidFill>
            </a:endParaRPr>
          </a:p>
        </p:txBody>
      </p:sp>
      <p:sp>
        <p:nvSpPr>
          <p:cNvPr id="15" name="Rettangolo 14"/>
          <p:cNvSpPr/>
          <p:nvPr/>
        </p:nvSpPr>
        <p:spPr>
          <a:xfrm>
            <a:off x="6799428" y="4265000"/>
            <a:ext cx="4050542" cy="2008074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All executive,</a:t>
            </a:r>
          </a:p>
          <a:p>
            <a:pPr algn="ctr"/>
            <a:r>
              <a:rPr lang="en-US" sz="2800" dirty="0">
                <a:solidFill>
                  <a:schemeClr val="tx1"/>
                </a:solidFill>
              </a:rPr>
              <a:t>organizational, and clerical</a:t>
            </a:r>
          </a:p>
          <a:p>
            <a:pPr algn="ctr"/>
            <a:r>
              <a:rPr lang="en-US" sz="2800" dirty="0">
                <a:solidFill>
                  <a:schemeClr val="tx1"/>
                </a:solidFill>
              </a:rPr>
              <a:t>costs.</a:t>
            </a:r>
            <a:endParaRPr lang="it-IT" sz="28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9738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10353" y="1559092"/>
            <a:ext cx="9144000" cy="2387600"/>
          </a:xfrm>
        </p:spPr>
        <p:txBody>
          <a:bodyPr/>
          <a:lstStyle/>
          <a:p>
            <a:r>
              <a:rPr lang="it-IT" b="1" dirty="0" smtClean="0">
                <a:solidFill>
                  <a:srgbClr val="FF0000"/>
                </a:solidFill>
              </a:rPr>
              <a:t>TYPOLOGIES of COSTS</a:t>
            </a:r>
            <a:endParaRPr lang="it-IT" b="1" dirty="0">
              <a:solidFill>
                <a:srgbClr val="FF0000"/>
              </a:solidFill>
            </a:endParaRP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6695" y="92053"/>
            <a:ext cx="1849280" cy="1280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4074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2720" y="0"/>
            <a:ext cx="1849280" cy="1280271"/>
          </a:xfrm>
          <a:prstGeom prst="rect">
            <a:avLst/>
          </a:prstGeom>
        </p:spPr>
      </p:pic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15</a:t>
            </a:fld>
            <a:endParaRPr lang="it-IT"/>
          </a:p>
        </p:txBody>
      </p:sp>
      <p:sp>
        <p:nvSpPr>
          <p:cNvPr id="7" name="Titolo 1"/>
          <p:cNvSpPr>
            <a:spLocks noGrp="1"/>
          </p:cNvSpPr>
          <p:nvPr>
            <p:ph type="title"/>
          </p:nvPr>
        </p:nvSpPr>
        <p:spPr>
          <a:xfrm>
            <a:off x="685231" y="324663"/>
            <a:ext cx="10515600" cy="1325563"/>
          </a:xfrm>
        </p:spPr>
        <p:txBody>
          <a:bodyPr/>
          <a:lstStyle/>
          <a:p>
            <a:r>
              <a:rPr lang="it-IT" b="1" dirty="0" err="1" smtClean="0">
                <a:solidFill>
                  <a:srgbClr val="FF0000"/>
                </a:solidFill>
              </a:rPr>
              <a:t>Cost</a:t>
            </a:r>
            <a:r>
              <a:rPr lang="it-IT" b="1" dirty="0" smtClean="0">
                <a:solidFill>
                  <a:srgbClr val="FF0000"/>
                </a:solidFill>
              </a:rPr>
              <a:t> and </a:t>
            </a:r>
            <a:r>
              <a:rPr lang="it-IT" b="1" dirty="0" err="1" smtClean="0">
                <a:solidFill>
                  <a:srgbClr val="FF0000"/>
                </a:solidFill>
              </a:rPr>
              <a:t>revenues</a:t>
            </a:r>
            <a:r>
              <a:rPr lang="it-IT" b="1" dirty="0" smtClean="0">
                <a:solidFill>
                  <a:srgbClr val="FF0000"/>
                </a:solidFill>
              </a:rPr>
              <a:t> «by </a:t>
            </a:r>
            <a:r>
              <a:rPr lang="it-IT" b="1" dirty="0" err="1" smtClean="0">
                <a:solidFill>
                  <a:srgbClr val="FF0000"/>
                </a:solidFill>
              </a:rPr>
              <a:t>destination</a:t>
            </a:r>
            <a:r>
              <a:rPr lang="it-IT" b="1" dirty="0" smtClean="0">
                <a:solidFill>
                  <a:srgbClr val="FF0000"/>
                </a:solidFill>
              </a:rPr>
              <a:t>»</a:t>
            </a:r>
            <a:endParaRPr lang="it-IT" b="1" dirty="0">
              <a:solidFill>
                <a:srgbClr val="FF0000"/>
              </a:solidFill>
            </a:endParaRPr>
          </a:p>
        </p:txBody>
      </p:sp>
      <p:sp>
        <p:nvSpPr>
          <p:cNvPr id="9" name="Segnaposto contenuto 2"/>
          <p:cNvSpPr txBox="1">
            <a:spLocks/>
          </p:cNvSpPr>
          <p:nvPr/>
        </p:nvSpPr>
        <p:spPr>
          <a:xfrm>
            <a:off x="805216" y="1650226"/>
            <a:ext cx="10699845" cy="11170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/>
              <a:t>Management Accounting classifies costs and revenues following their “destination”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Font typeface="Arial" panose="020B0604020202020204" pitchFamily="34" charset="0"/>
              <a:buNone/>
            </a:pPr>
            <a:endParaRPr lang="en-US" sz="3600" b="1" dirty="0" smtClean="0">
              <a:solidFill>
                <a:srgbClr val="FF0000"/>
              </a:solidFill>
            </a:endParaRP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12" name="Segnaposto contenuto 2"/>
          <p:cNvSpPr txBox="1">
            <a:spLocks/>
          </p:cNvSpPr>
          <p:nvPr/>
        </p:nvSpPr>
        <p:spPr>
          <a:xfrm>
            <a:off x="805215" y="3314769"/>
            <a:ext cx="10699845" cy="77807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Revenue related to a good is identifiable through a specific and tangible document, i.e. the invoice</a:t>
            </a:r>
          </a:p>
          <a:p>
            <a:endParaRPr lang="en-US" dirty="0" smtClean="0"/>
          </a:p>
          <a:p>
            <a:pPr marL="0" indent="0" algn="ctr">
              <a:buFont typeface="Arial" panose="020B0604020202020204" pitchFamily="34" charset="0"/>
              <a:buNone/>
            </a:pPr>
            <a:endParaRPr lang="en-US" b="1" dirty="0" smtClean="0">
              <a:solidFill>
                <a:srgbClr val="FF0000"/>
              </a:solidFill>
            </a:endParaRP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13" name="Segnaposto contenuto 2"/>
          <p:cNvSpPr txBox="1">
            <a:spLocks/>
          </p:cNvSpPr>
          <p:nvPr/>
        </p:nvSpPr>
        <p:spPr>
          <a:xfrm>
            <a:off x="805215" y="4640332"/>
            <a:ext cx="10699845" cy="7780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For costs much more “subjectivity” exists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US" sz="3600" b="1" dirty="0" smtClean="0">
              <a:solidFill>
                <a:srgbClr val="FF0000"/>
              </a:solidFill>
            </a:endParaRP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15" name="Freccia in giù 14"/>
          <p:cNvSpPr/>
          <p:nvPr/>
        </p:nvSpPr>
        <p:spPr>
          <a:xfrm>
            <a:off x="5467346" y="2723263"/>
            <a:ext cx="687791" cy="413968"/>
          </a:xfrm>
          <a:prstGeom prst="down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00272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p"/>
      <p:bldP spid="1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2720" y="0"/>
            <a:ext cx="1849280" cy="1280271"/>
          </a:xfrm>
          <a:prstGeom prst="rect">
            <a:avLst/>
          </a:prstGeom>
        </p:spPr>
      </p:pic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16</a:t>
            </a:fld>
            <a:endParaRPr lang="it-IT"/>
          </a:p>
        </p:txBody>
      </p:sp>
      <p:sp>
        <p:nvSpPr>
          <p:cNvPr id="7" name="Titolo 1"/>
          <p:cNvSpPr>
            <a:spLocks noGrp="1"/>
          </p:cNvSpPr>
          <p:nvPr>
            <p:ph type="title"/>
          </p:nvPr>
        </p:nvSpPr>
        <p:spPr>
          <a:xfrm>
            <a:off x="685231" y="324663"/>
            <a:ext cx="10515600" cy="1325563"/>
          </a:xfrm>
        </p:spPr>
        <p:txBody>
          <a:bodyPr/>
          <a:lstStyle/>
          <a:p>
            <a:r>
              <a:rPr lang="it-IT" b="1" dirty="0" smtClean="0">
                <a:solidFill>
                  <a:srgbClr val="FF0000"/>
                </a:solidFill>
              </a:rPr>
              <a:t>The </a:t>
            </a:r>
            <a:r>
              <a:rPr lang="it-IT" b="1" dirty="0" err="1" smtClean="0">
                <a:solidFill>
                  <a:srgbClr val="FF0000"/>
                </a:solidFill>
              </a:rPr>
              <a:t>problem</a:t>
            </a:r>
            <a:r>
              <a:rPr lang="it-IT" b="1" dirty="0" smtClean="0">
                <a:solidFill>
                  <a:srgbClr val="FF0000"/>
                </a:solidFill>
              </a:rPr>
              <a:t> of </a:t>
            </a:r>
            <a:r>
              <a:rPr lang="it-IT" b="1" dirty="0" err="1" smtClean="0">
                <a:solidFill>
                  <a:srgbClr val="FF0000"/>
                </a:solidFill>
              </a:rPr>
              <a:t>costs</a:t>
            </a:r>
            <a:r>
              <a:rPr lang="it-IT" b="1" dirty="0" smtClean="0">
                <a:solidFill>
                  <a:srgbClr val="FF0000"/>
                </a:solidFill>
              </a:rPr>
              <a:t> (1/2)</a:t>
            </a:r>
            <a:endParaRPr lang="it-IT" b="1" dirty="0">
              <a:solidFill>
                <a:srgbClr val="FF0000"/>
              </a:solidFill>
            </a:endParaRPr>
          </a:p>
        </p:txBody>
      </p:sp>
      <p:sp>
        <p:nvSpPr>
          <p:cNvPr id="9" name="Segnaposto contenuto 2"/>
          <p:cNvSpPr txBox="1">
            <a:spLocks/>
          </p:cNvSpPr>
          <p:nvPr/>
        </p:nvSpPr>
        <p:spPr>
          <a:xfrm>
            <a:off x="905164" y="5421862"/>
            <a:ext cx="10699845" cy="11170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dirty="0" smtClean="0"/>
              <a:t>Should we or should we not  consider the salary of Mr. </a:t>
            </a:r>
            <a:r>
              <a:rPr lang="en-US" dirty="0" err="1" smtClean="0"/>
              <a:t>Stadler</a:t>
            </a:r>
            <a:r>
              <a:rPr lang="en-US" dirty="0" smtClean="0"/>
              <a:t> for the development of a car?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Font typeface="Arial" panose="020B0604020202020204" pitchFamily="34" charset="0"/>
              <a:buNone/>
            </a:pPr>
            <a:endParaRPr lang="en-US" sz="3600" b="1" dirty="0" smtClean="0">
              <a:solidFill>
                <a:srgbClr val="FF0000"/>
              </a:solidFill>
            </a:endParaRP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0177" y="1470540"/>
            <a:ext cx="5549817" cy="37687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6311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2720" y="0"/>
            <a:ext cx="1849280" cy="1280271"/>
          </a:xfrm>
          <a:prstGeom prst="rect">
            <a:avLst/>
          </a:prstGeom>
        </p:spPr>
      </p:pic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17</a:t>
            </a:fld>
            <a:endParaRPr lang="it-IT"/>
          </a:p>
        </p:txBody>
      </p:sp>
      <p:sp>
        <p:nvSpPr>
          <p:cNvPr id="7" name="Titolo 1"/>
          <p:cNvSpPr>
            <a:spLocks noGrp="1"/>
          </p:cNvSpPr>
          <p:nvPr>
            <p:ph type="title"/>
          </p:nvPr>
        </p:nvSpPr>
        <p:spPr>
          <a:xfrm>
            <a:off x="685231" y="324663"/>
            <a:ext cx="10515600" cy="1325563"/>
          </a:xfrm>
        </p:spPr>
        <p:txBody>
          <a:bodyPr/>
          <a:lstStyle/>
          <a:p>
            <a:r>
              <a:rPr lang="it-IT" b="1" dirty="0" smtClean="0">
                <a:solidFill>
                  <a:srgbClr val="FF0000"/>
                </a:solidFill>
              </a:rPr>
              <a:t>The </a:t>
            </a:r>
            <a:r>
              <a:rPr lang="it-IT" b="1" dirty="0" err="1" smtClean="0">
                <a:solidFill>
                  <a:srgbClr val="FF0000"/>
                </a:solidFill>
              </a:rPr>
              <a:t>problem</a:t>
            </a:r>
            <a:r>
              <a:rPr lang="it-IT" b="1" dirty="0" smtClean="0">
                <a:solidFill>
                  <a:srgbClr val="FF0000"/>
                </a:solidFill>
              </a:rPr>
              <a:t> of </a:t>
            </a:r>
            <a:r>
              <a:rPr lang="it-IT" b="1" dirty="0" err="1" smtClean="0">
                <a:solidFill>
                  <a:srgbClr val="FF0000"/>
                </a:solidFill>
              </a:rPr>
              <a:t>costs</a:t>
            </a:r>
            <a:r>
              <a:rPr lang="it-IT" b="1" dirty="0" smtClean="0">
                <a:solidFill>
                  <a:srgbClr val="FF0000"/>
                </a:solidFill>
              </a:rPr>
              <a:t> (2/2)</a:t>
            </a:r>
            <a:endParaRPr lang="it-IT" b="1" dirty="0">
              <a:solidFill>
                <a:srgbClr val="FF0000"/>
              </a:solidFill>
            </a:endParaRPr>
          </a:p>
        </p:txBody>
      </p:sp>
      <p:sp>
        <p:nvSpPr>
          <p:cNvPr id="9" name="Segnaposto contenuto 2"/>
          <p:cNvSpPr txBox="1">
            <a:spLocks/>
          </p:cNvSpPr>
          <p:nvPr/>
        </p:nvSpPr>
        <p:spPr>
          <a:xfrm>
            <a:off x="809629" y="1764262"/>
            <a:ext cx="10699845" cy="11170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/>
              <a:t>To a same “object of cost” is it possible to associate different cost configurations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US" sz="3600" b="1" dirty="0" smtClean="0">
              <a:solidFill>
                <a:srgbClr val="FF0000"/>
              </a:solidFill>
            </a:endParaRP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8" name="Segnaposto contenuto 2"/>
          <p:cNvSpPr txBox="1">
            <a:spLocks/>
          </p:cNvSpPr>
          <p:nvPr/>
        </p:nvSpPr>
        <p:spPr>
          <a:xfrm>
            <a:off x="809628" y="2781205"/>
            <a:ext cx="10699845" cy="11170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/>
              <a:t>To understand the different cost configurations, we need to analyze the different typologies (or categorization) of costs: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US" sz="3600" b="1" dirty="0" smtClean="0">
              <a:solidFill>
                <a:srgbClr val="FF0000"/>
              </a:solidFill>
            </a:endParaRP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10" name="Freccia in giù 9"/>
          <p:cNvSpPr/>
          <p:nvPr/>
        </p:nvSpPr>
        <p:spPr>
          <a:xfrm>
            <a:off x="5471758" y="3535881"/>
            <a:ext cx="687791" cy="413968"/>
          </a:xfrm>
          <a:prstGeom prst="down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Segnaposto contenuto 2"/>
          <p:cNvSpPr txBox="1">
            <a:spLocks/>
          </p:cNvSpPr>
          <p:nvPr/>
        </p:nvSpPr>
        <p:spPr>
          <a:xfrm>
            <a:off x="809627" y="4001444"/>
            <a:ext cx="10699845" cy="55852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/>
              <a:t>PRODUCT COST vs PERIOD COSTS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US" sz="3600" b="1" dirty="0" smtClean="0">
              <a:solidFill>
                <a:srgbClr val="FF0000"/>
              </a:solidFill>
            </a:endParaRP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12" name="Segnaposto contenuto 2"/>
          <p:cNvSpPr txBox="1">
            <a:spLocks/>
          </p:cNvSpPr>
          <p:nvPr/>
        </p:nvSpPr>
        <p:spPr>
          <a:xfrm>
            <a:off x="809626" y="4694314"/>
            <a:ext cx="10699845" cy="55852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/>
              <a:t>VARIABLE COST vs FIXED COSTS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US" sz="3600" b="1" dirty="0" smtClean="0">
              <a:solidFill>
                <a:srgbClr val="FF0000"/>
              </a:solidFill>
            </a:endParaRP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13" name="Segnaposto contenuto 2"/>
          <p:cNvSpPr txBox="1">
            <a:spLocks/>
          </p:cNvSpPr>
          <p:nvPr/>
        </p:nvSpPr>
        <p:spPr>
          <a:xfrm>
            <a:off x="809625" y="5935973"/>
            <a:ext cx="10699845" cy="55852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/>
              <a:t>AVOIDABLE COST vs NOT AVOIDABLE COSTS (decision-making)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US" sz="3600" b="1" dirty="0" smtClean="0">
              <a:solidFill>
                <a:srgbClr val="FF0000"/>
              </a:solidFill>
            </a:endParaRP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14" name="Segnaposto contenuto 2"/>
          <p:cNvSpPr txBox="1">
            <a:spLocks/>
          </p:cNvSpPr>
          <p:nvPr/>
        </p:nvSpPr>
        <p:spPr>
          <a:xfrm>
            <a:off x="809625" y="5308374"/>
            <a:ext cx="10699845" cy="55852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/>
              <a:t>HISTORICAL COST vs STANDARD COSTS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US" sz="3600" b="1" dirty="0" smtClean="0">
              <a:solidFill>
                <a:srgbClr val="FF0000"/>
              </a:solidFill>
            </a:endParaRP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40340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2720" y="0"/>
            <a:ext cx="1849280" cy="1280271"/>
          </a:xfrm>
          <a:prstGeom prst="rect">
            <a:avLst/>
          </a:prstGeom>
        </p:spPr>
      </p:pic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18</a:t>
            </a:fld>
            <a:endParaRPr lang="it-IT"/>
          </a:p>
        </p:txBody>
      </p:sp>
      <p:sp>
        <p:nvSpPr>
          <p:cNvPr id="7" name="Titolo 1"/>
          <p:cNvSpPr>
            <a:spLocks noGrp="1"/>
          </p:cNvSpPr>
          <p:nvPr>
            <p:ph type="title"/>
          </p:nvPr>
        </p:nvSpPr>
        <p:spPr>
          <a:xfrm>
            <a:off x="685231" y="324663"/>
            <a:ext cx="10515600" cy="1325563"/>
          </a:xfrm>
        </p:spPr>
        <p:txBody>
          <a:bodyPr/>
          <a:lstStyle/>
          <a:p>
            <a:r>
              <a:rPr lang="it-IT" b="1" dirty="0" smtClean="0">
                <a:solidFill>
                  <a:srgbClr val="FF0000"/>
                </a:solidFill>
              </a:rPr>
              <a:t>Product </a:t>
            </a:r>
            <a:r>
              <a:rPr lang="it-IT" b="1" dirty="0" err="1" smtClean="0">
                <a:solidFill>
                  <a:srgbClr val="FF0000"/>
                </a:solidFill>
              </a:rPr>
              <a:t>costs</a:t>
            </a:r>
            <a:r>
              <a:rPr lang="it-IT" b="1" dirty="0" smtClean="0">
                <a:solidFill>
                  <a:srgbClr val="FF0000"/>
                </a:solidFill>
              </a:rPr>
              <a:t> vs </a:t>
            </a:r>
            <a:r>
              <a:rPr lang="it-IT" b="1" dirty="0" err="1" smtClean="0">
                <a:solidFill>
                  <a:srgbClr val="FF0000"/>
                </a:solidFill>
              </a:rPr>
              <a:t>period</a:t>
            </a:r>
            <a:r>
              <a:rPr lang="it-IT" b="1" dirty="0" smtClean="0">
                <a:solidFill>
                  <a:srgbClr val="FF0000"/>
                </a:solidFill>
              </a:rPr>
              <a:t> </a:t>
            </a:r>
            <a:r>
              <a:rPr lang="it-IT" b="1" dirty="0" err="1" smtClean="0">
                <a:solidFill>
                  <a:srgbClr val="FF0000"/>
                </a:solidFill>
              </a:rPr>
              <a:t>costs</a:t>
            </a:r>
            <a:endParaRPr lang="it-IT" b="1" dirty="0">
              <a:solidFill>
                <a:srgbClr val="FF0000"/>
              </a:solidFill>
            </a:endParaRPr>
          </a:p>
        </p:txBody>
      </p:sp>
      <p:sp>
        <p:nvSpPr>
          <p:cNvPr id="9" name="Segnaposto contenuto 2"/>
          <p:cNvSpPr txBox="1">
            <a:spLocks/>
          </p:cNvSpPr>
          <p:nvPr/>
        </p:nvSpPr>
        <p:spPr>
          <a:xfrm>
            <a:off x="809629" y="1764262"/>
            <a:ext cx="10941093" cy="18796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b="1" dirty="0" smtClean="0"/>
              <a:t>PRODUCT COSTS</a:t>
            </a:r>
          </a:p>
          <a:p>
            <a:r>
              <a:rPr lang="en-US" sz="2400" dirty="0" smtClean="0"/>
              <a:t>They represent </a:t>
            </a:r>
            <a:r>
              <a:rPr lang="en-US" sz="2400" dirty="0"/>
              <a:t>the v</a:t>
            </a:r>
            <a:r>
              <a:rPr lang="en-US" sz="2400" dirty="0" smtClean="0"/>
              <a:t>alue </a:t>
            </a:r>
            <a:r>
              <a:rPr lang="en-US" sz="2400" dirty="0"/>
              <a:t>of resources used for the realization of a </a:t>
            </a:r>
            <a:r>
              <a:rPr lang="en-US" sz="2400" dirty="0" smtClean="0"/>
              <a:t>specific product </a:t>
            </a:r>
            <a:r>
              <a:rPr lang="en-US" sz="2400" dirty="0"/>
              <a:t>/ service, for the physical transformation of the </a:t>
            </a:r>
            <a:r>
              <a:rPr lang="en-US" sz="2400" dirty="0" smtClean="0"/>
              <a:t>input in output</a:t>
            </a:r>
          </a:p>
          <a:p>
            <a:r>
              <a:rPr lang="en-US" sz="2400" i="1" dirty="0" smtClean="0"/>
              <a:t>Direct labor, direct material, manufacturing overhead</a:t>
            </a:r>
            <a:endParaRPr lang="en-US" sz="2400" i="1" dirty="0"/>
          </a:p>
          <a:p>
            <a:pPr marL="0" indent="0">
              <a:buFont typeface="Arial" panose="020B0604020202020204" pitchFamily="34" charset="0"/>
              <a:buNone/>
            </a:pPr>
            <a:endParaRPr lang="en-US" b="1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14" name="Segnaposto contenuto 2"/>
          <p:cNvSpPr txBox="1">
            <a:spLocks/>
          </p:cNvSpPr>
          <p:nvPr/>
        </p:nvSpPr>
        <p:spPr>
          <a:xfrm>
            <a:off x="809629" y="3942932"/>
            <a:ext cx="10941093" cy="24134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b="1" dirty="0" smtClean="0"/>
              <a:t>PERIOD COSTS</a:t>
            </a:r>
          </a:p>
          <a:p>
            <a:r>
              <a:rPr lang="en-US" sz="2400" dirty="0" smtClean="0"/>
              <a:t>They represent the value </a:t>
            </a:r>
            <a:r>
              <a:rPr lang="en-US" sz="2400" dirty="0"/>
              <a:t>of resources used in activities not associated with </a:t>
            </a:r>
            <a:r>
              <a:rPr lang="en-US" sz="2400" dirty="0" smtClean="0"/>
              <a:t>the making </a:t>
            </a:r>
            <a:r>
              <a:rPr lang="en-US" sz="2400" dirty="0"/>
              <a:t>of a product / service according to a causal link (</a:t>
            </a:r>
            <a:r>
              <a:rPr lang="en-US" sz="2400" dirty="0" smtClean="0"/>
              <a:t>i.e. not </a:t>
            </a:r>
            <a:r>
              <a:rPr lang="en-US" sz="2400" dirty="0"/>
              <a:t>directly related to processing operations in physical </a:t>
            </a:r>
            <a:r>
              <a:rPr lang="en-US" sz="2400" dirty="0" smtClean="0"/>
              <a:t>input output</a:t>
            </a:r>
            <a:r>
              <a:rPr lang="en-US" sz="2400" dirty="0"/>
              <a:t>), but necessary for the functioning of the company </a:t>
            </a:r>
            <a:r>
              <a:rPr lang="en-US" sz="2400" dirty="0" smtClean="0"/>
              <a:t>in whole</a:t>
            </a:r>
          </a:p>
          <a:p>
            <a:r>
              <a:rPr lang="en-US" sz="2400" i="1" dirty="0" smtClean="0"/>
              <a:t>R&amp;D, selling costs and administrative costs, general </a:t>
            </a:r>
            <a:r>
              <a:rPr lang="en-US" sz="2400" i="1" dirty="0" err="1" smtClean="0"/>
              <a:t>expendes</a:t>
            </a:r>
            <a:endParaRPr lang="en-US" i="1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75721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2720" y="0"/>
            <a:ext cx="1849280" cy="1280271"/>
          </a:xfrm>
          <a:prstGeom prst="rect">
            <a:avLst/>
          </a:prstGeom>
        </p:spPr>
      </p:pic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19</a:t>
            </a:fld>
            <a:endParaRPr lang="it-IT"/>
          </a:p>
        </p:txBody>
      </p:sp>
      <p:sp>
        <p:nvSpPr>
          <p:cNvPr id="7" name="Titolo 1"/>
          <p:cNvSpPr>
            <a:spLocks noGrp="1"/>
          </p:cNvSpPr>
          <p:nvPr>
            <p:ph type="title"/>
          </p:nvPr>
        </p:nvSpPr>
        <p:spPr>
          <a:xfrm>
            <a:off x="685231" y="324663"/>
            <a:ext cx="10515600" cy="1325563"/>
          </a:xfrm>
        </p:spPr>
        <p:txBody>
          <a:bodyPr/>
          <a:lstStyle/>
          <a:p>
            <a:r>
              <a:rPr lang="it-IT" b="1" dirty="0" smtClean="0">
                <a:solidFill>
                  <a:srgbClr val="FF0000"/>
                </a:solidFill>
              </a:rPr>
              <a:t>Product </a:t>
            </a:r>
            <a:r>
              <a:rPr lang="it-IT" b="1" dirty="0" err="1" smtClean="0">
                <a:solidFill>
                  <a:srgbClr val="FF0000"/>
                </a:solidFill>
              </a:rPr>
              <a:t>costs</a:t>
            </a:r>
            <a:r>
              <a:rPr lang="it-IT" b="1" dirty="0" smtClean="0">
                <a:solidFill>
                  <a:srgbClr val="FF0000"/>
                </a:solidFill>
              </a:rPr>
              <a:t> vs </a:t>
            </a:r>
            <a:r>
              <a:rPr lang="it-IT" b="1" dirty="0" err="1" smtClean="0">
                <a:solidFill>
                  <a:srgbClr val="FF0000"/>
                </a:solidFill>
              </a:rPr>
              <a:t>period</a:t>
            </a:r>
            <a:r>
              <a:rPr lang="it-IT" b="1" dirty="0" smtClean="0">
                <a:solidFill>
                  <a:srgbClr val="FF0000"/>
                </a:solidFill>
              </a:rPr>
              <a:t> </a:t>
            </a:r>
            <a:r>
              <a:rPr lang="it-IT" b="1" dirty="0" err="1" smtClean="0">
                <a:solidFill>
                  <a:srgbClr val="FF0000"/>
                </a:solidFill>
              </a:rPr>
              <a:t>costs</a:t>
            </a:r>
            <a:r>
              <a:rPr lang="it-IT" b="1" dirty="0" smtClean="0">
                <a:solidFill>
                  <a:srgbClr val="FF0000"/>
                </a:solidFill>
              </a:rPr>
              <a:t>: </a:t>
            </a:r>
            <a:r>
              <a:rPr lang="it-IT" b="1" dirty="0" err="1" smtClean="0">
                <a:solidFill>
                  <a:srgbClr val="FF0000"/>
                </a:solidFill>
              </a:rPr>
              <a:t>quick</a:t>
            </a:r>
            <a:r>
              <a:rPr lang="it-IT" b="1" dirty="0" smtClean="0">
                <a:solidFill>
                  <a:srgbClr val="FF0000"/>
                </a:solidFill>
              </a:rPr>
              <a:t> </a:t>
            </a:r>
            <a:r>
              <a:rPr lang="it-IT" b="1" dirty="0" err="1" smtClean="0">
                <a:solidFill>
                  <a:srgbClr val="FF0000"/>
                </a:solidFill>
              </a:rPr>
              <a:t>check</a:t>
            </a:r>
            <a:r>
              <a:rPr lang="it-IT" b="1" dirty="0" smtClean="0">
                <a:solidFill>
                  <a:srgbClr val="FF0000"/>
                </a:solidFill>
              </a:rPr>
              <a:t> </a:t>
            </a:r>
            <a:endParaRPr lang="it-IT" b="1" dirty="0">
              <a:solidFill>
                <a:srgbClr val="FF0000"/>
              </a:solidFill>
            </a:endParaRPr>
          </a:p>
        </p:txBody>
      </p:sp>
      <p:sp>
        <p:nvSpPr>
          <p:cNvPr id="2" name="Rettangolo 1"/>
          <p:cNvSpPr/>
          <p:nvPr/>
        </p:nvSpPr>
        <p:spPr>
          <a:xfrm>
            <a:off x="859809" y="2117465"/>
            <a:ext cx="10849969" cy="41857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latin typeface="Calibri" panose="020F0502020204030204" pitchFamily="34" charset="0"/>
              </a:rPr>
              <a:t>Which of the following costs would </a:t>
            </a:r>
            <a:r>
              <a:rPr lang="en-US" sz="2800" dirty="0" smtClean="0">
                <a:latin typeface="Calibri" panose="020F0502020204030204" pitchFamily="34" charset="0"/>
              </a:rPr>
              <a:t>be considered </a:t>
            </a:r>
            <a:r>
              <a:rPr lang="en-US" sz="2800" dirty="0">
                <a:latin typeface="Calibri" panose="020F0502020204030204" pitchFamily="34" charset="0"/>
              </a:rPr>
              <a:t>a period rather than a </a:t>
            </a:r>
            <a:r>
              <a:rPr lang="en-US" sz="2800" dirty="0" smtClean="0">
                <a:latin typeface="Calibri" panose="020F0502020204030204" pitchFamily="34" charset="0"/>
              </a:rPr>
              <a:t>product cost </a:t>
            </a:r>
            <a:r>
              <a:rPr lang="en-US" sz="2800" dirty="0">
                <a:latin typeface="Calibri" panose="020F0502020204030204" pitchFamily="34" charset="0"/>
              </a:rPr>
              <a:t>in a manufacturing company?</a:t>
            </a:r>
          </a:p>
          <a:p>
            <a:pPr>
              <a:lnSpc>
                <a:spcPct val="150000"/>
              </a:lnSpc>
            </a:pPr>
            <a:r>
              <a:rPr lang="it-IT" sz="2800" dirty="0">
                <a:latin typeface="Calibri" panose="020F0502020204030204" pitchFamily="34" charset="0"/>
              </a:rPr>
              <a:t>A. Manufacturing </a:t>
            </a:r>
            <a:r>
              <a:rPr lang="it-IT" sz="2800" dirty="0" err="1">
                <a:latin typeface="Calibri" panose="020F0502020204030204" pitchFamily="34" charset="0"/>
              </a:rPr>
              <a:t>equipment</a:t>
            </a:r>
            <a:r>
              <a:rPr lang="it-IT" sz="2800" dirty="0">
                <a:latin typeface="Calibri" panose="020F0502020204030204" pitchFamily="34" charset="0"/>
              </a:rPr>
              <a:t> </a:t>
            </a:r>
            <a:r>
              <a:rPr lang="it-IT" sz="2800" dirty="0" err="1">
                <a:latin typeface="Calibri" panose="020F0502020204030204" pitchFamily="34" charset="0"/>
              </a:rPr>
              <a:t>depreciation</a:t>
            </a:r>
            <a:r>
              <a:rPr lang="it-IT" sz="2800" dirty="0">
                <a:latin typeface="Calibri" panose="020F0502020204030204" pitchFamily="34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sz="2800" dirty="0">
                <a:latin typeface="Calibri" panose="020F0502020204030204" pitchFamily="34" charset="0"/>
              </a:rPr>
              <a:t>B. Property taxes on corporate headquarters.</a:t>
            </a:r>
          </a:p>
          <a:p>
            <a:pPr>
              <a:lnSpc>
                <a:spcPct val="150000"/>
              </a:lnSpc>
            </a:pPr>
            <a:r>
              <a:rPr lang="it-IT" sz="2800" dirty="0">
                <a:latin typeface="Calibri" panose="020F0502020204030204" pitchFamily="34" charset="0"/>
              </a:rPr>
              <a:t>C. Direct </a:t>
            </a:r>
            <a:r>
              <a:rPr lang="it-IT" sz="2800" dirty="0" err="1">
                <a:latin typeface="Calibri" panose="020F0502020204030204" pitchFamily="34" charset="0"/>
              </a:rPr>
              <a:t>materials</a:t>
            </a:r>
            <a:r>
              <a:rPr lang="it-IT" sz="2800" dirty="0">
                <a:latin typeface="Calibri" panose="020F0502020204030204" pitchFamily="34" charset="0"/>
              </a:rPr>
              <a:t> </a:t>
            </a:r>
            <a:r>
              <a:rPr lang="it-IT" sz="2800" dirty="0" err="1">
                <a:latin typeface="Calibri" panose="020F0502020204030204" pitchFamily="34" charset="0"/>
              </a:rPr>
              <a:t>costs</a:t>
            </a:r>
            <a:r>
              <a:rPr lang="it-IT" sz="2800" dirty="0">
                <a:latin typeface="Calibri" panose="020F0502020204030204" pitchFamily="34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sz="2800" dirty="0">
                <a:latin typeface="Calibri" panose="020F0502020204030204" pitchFamily="34" charset="0"/>
              </a:rPr>
              <a:t>D. Electrical costs to light the </a:t>
            </a:r>
            <a:r>
              <a:rPr lang="en-US" sz="2800" dirty="0" smtClean="0">
                <a:latin typeface="Calibri" panose="020F0502020204030204" pitchFamily="34" charset="0"/>
              </a:rPr>
              <a:t>production </a:t>
            </a:r>
            <a:r>
              <a:rPr lang="it-IT" sz="2800" dirty="0" err="1" smtClean="0">
                <a:latin typeface="Calibri" panose="020F0502020204030204" pitchFamily="34" charset="0"/>
              </a:rPr>
              <a:t>facility</a:t>
            </a:r>
            <a:r>
              <a:rPr lang="it-IT" sz="2800" dirty="0">
                <a:latin typeface="Calibri" panose="020F0502020204030204" pitchFamily="34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it-IT" sz="2800" dirty="0">
                <a:latin typeface="Calibri" panose="020F0502020204030204" pitchFamily="34" charset="0"/>
              </a:rPr>
              <a:t>E. Sales </a:t>
            </a:r>
            <a:r>
              <a:rPr lang="it-IT" sz="2800" dirty="0" err="1">
                <a:latin typeface="Calibri" panose="020F0502020204030204" pitchFamily="34" charset="0"/>
              </a:rPr>
              <a:t>commissions</a:t>
            </a:r>
            <a:r>
              <a:rPr lang="it-IT" sz="2800" dirty="0">
                <a:latin typeface="Calibri" panose="020F0502020204030204" pitchFamily="34" charset="0"/>
              </a:rPr>
              <a:t>.</a:t>
            </a:r>
            <a:endParaRPr lang="it-IT" sz="2800" dirty="0"/>
          </a:p>
        </p:txBody>
      </p:sp>
      <p:sp>
        <p:nvSpPr>
          <p:cNvPr id="3" name="Rettangolo arrotondato 2"/>
          <p:cNvSpPr/>
          <p:nvPr/>
        </p:nvSpPr>
        <p:spPr>
          <a:xfrm>
            <a:off x="685231" y="3657600"/>
            <a:ext cx="7366948" cy="709684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Rettangolo arrotondato 9"/>
          <p:cNvSpPr/>
          <p:nvPr/>
        </p:nvSpPr>
        <p:spPr>
          <a:xfrm>
            <a:off x="685231" y="5620104"/>
            <a:ext cx="7366948" cy="709684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32868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>
                <a:solidFill>
                  <a:srgbClr val="FF0000"/>
                </a:solidFill>
              </a:rPr>
              <a:t>Agenda</a:t>
            </a:r>
            <a:endParaRPr lang="it-IT" b="1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2055813"/>
            <a:ext cx="10515600" cy="2840657"/>
          </a:xfrm>
        </p:spPr>
        <p:txBody>
          <a:bodyPr>
            <a:normAutofit/>
          </a:bodyPr>
          <a:lstStyle/>
          <a:p>
            <a:r>
              <a:rPr lang="it-IT" sz="3200" dirty="0" err="1" smtClean="0"/>
              <a:t>Introduction</a:t>
            </a:r>
            <a:endParaRPr lang="it-IT" sz="3200" dirty="0" smtClean="0"/>
          </a:p>
          <a:p>
            <a:r>
              <a:rPr lang="it-IT" sz="3200" dirty="0" err="1" smtClean="0"/>
              <a:t>Cost</a:t>
            </a:r>
            <a:r>
              <a:rPr lang="it-IT" sz="3200" dirty="0" smtClean="0"/>
              <a:t> </a:t>
            </a:r>
            <a:r>
              <a:rPr lang="it-IT" sz="3200" dirty="0" err="1" smtClean="0"/>
              <a:t>concepts</a:t>
            </a:r>
            <a:endParaRPr lang="it-IT" sz="3200" dirty="0" smtClean="0"/>
          </a:p>
          <a:p>
            <a:r>
              <a:rPr lang="it-IT" sz="3200" dirty="0" err="1" smtClean="0"/>
              <a:t>Typologies</a:t>
            </a:r>
            <a:r>
              <a:rPr lang="it-IT" sz="3200" dirty="0" smtClean="0"/>
              <a:t> of </a:t>
            </a:r>
            <a:r>
              <a:rPr lang="it-IT" sz="3200" dirty="0" err="1" smtClean="0"/>
              <a:t>costs</a:t>
            </a:r>
            <a:endParaRPr lang="it-IT" sz="3200" dirty="0" smtClean="0"/>
          </a:p>
          <a:p>
            <a:r>
              <a:rPr lang="it-IT" sz="3200" dirty="0" err="1" smtClean="0"/>
              <a:t>Costing</a:t>
            </a:r>
            <a:r>
              <a:rPr lang="it-IT" sz="3200" dirty="0" smtClean="0"/>
              <a:t> </a:t>
            </a:r>
            <a:r>
              <a:rPr lang="it-IT" sz="3200" dirty="0" err="1" smtClean="0"/>
              <a:t>Techniques</a:t>
            </a:r>
            <a:endParaRPr lang="it-IT" sz="3200" dirty="0" smtClean="0"/>
          </a:p>
          <a:p>
            <a:pPr marL="0" indent="0">
              <a:buNone/>
            </a:pPr>
            <a:endParaRPr lang="it-IT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2720" y="0"/>
            <a:ext cx="1849280" cy="1280271"/>
          </a:xfrm>
          <a:prstGeom prst="rect">
            <a:avLst/>
          </a:prstGeom>
        </p:spPr>
      </p:pic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7220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2720" y="0"/>
            <a:ext cx="1849280" cy="1280271"/>
          </a:xfrm>
          <a:prstGeom prst="rect">
            <a:avLst/>
          </a:prstGeom>
        </p:spPr>
      </p:pic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20</a:t>
            </a:fld>
            <a:endParaRPr lang="it-IT"/>
          </a:p>
        </p:txBody>
      </p:sp>
      <p:sp>
        <p:nvSpPr>
          <p:cNvPr id="7" name="Titolo 1"/>
          <p:cNvSpPr>
            <a:spLocks noGrp="1"/>
          </p:cNvSpPr>
          <p:nvPr>
            <p:ph type="title"/>
          </p:nvPr>
        </p:nvSpPr>
        <p:spPr>
          <a:xfrm>
            <a:off x="685231" y="324663"/>
            <a:ext cx="10515600" cy="1325563"/>
          </a:xfrm>
        </p:spPr>
        <p:txBody>
          <a:bodyPr/>
          <a:lstStyle/>
          <a:p>
            <a:r>
              <a:rPr lang="it-IT" b="1" dirty="0" err="1" smtClean="0">
                <a:solidFill>
                  <a:srgbClr val="FF0000"/>
                </a:solidFill>
              </a:rPr>
              <a:t>Variable</a:t>
            </a:r>
            <a:r>
              <a:rPr lang="it-IT" b="1" dirty="0" smtClean="0">
                <a:solidFill>
                  <a:srgbClr val="FF0000"/>
                </a:solidFill>
              </a:rPr>
              <a:t> </a:t>
            </a:r>
            <a:r>
              <a:rPr lang="it-IT" b="1" dirty="0" err="1" smtClean="0">
                <a:solidFill>
                  <a:srgbClr val="FF0000"/>
                </a:solidFill>
              </a:rPr>
              <a:t>costs</a:t>
            </a:r>
            <a:r>
              <a:rPr lang="it-IT" b="1" dirty="0" smtClean="0">
                <a:solidFill>
                  <a:srgbClr val="FF0000"/>
                </a:solidFill>
              </a:rPr>
              <a:t> vs </a:t>
            </a:r>
            <a:r>
              <a:rPr lang="it-IT" b="1" dirty="0" err="1" smtClean="0">
                <a:solidFill>
                  <a:srgbClr val="FF0000"/>
                </a:solidFill>
              </a:rPr>
              <a:t>fixed</a:t>
            </a:r>
            <a:r>
              <a:rPr lang="it-IT" b="1" dirty="0" smtClean="0">
                <a:solidFill>
                  <a:srgbClr val="FF0000"/>
                </a:solidFill>
              </a:rPr>
              <a:t> </a:t>
            </a:r>
            <a:r>
              <a:rPr lang="it-IT" b="1" dirty="0" err="1" smtClean="0">
                <a:solidFill>
                  <a:srgbClr val="FF0000"/>
                </a:solidFill>
              </a:rPr>
              <a:t>costs</a:t>
            </a:r>
            <a:r>
              <a:rPr lang="it-IT" b="1" dirty="0" smtClean="0">
                <a:solidFill>
                  <a:srgbClr val="FF0000"/>
                </a:solidFill>
              </a:rPr>
              <a:t> (1/2)</a:t>
            </a:r>
            <a:endParaRPr lang="it-IT" b="1" dirty="0">
              <a:solidFill>
                <a:srgbClr val="FF0000"/>
              </a:solidFill>
            </a:endParaRPr>
          </a:p>
        </p:txBody>
      </p:sp>
      <p:sp>
        <p:nvSpPr>
          <p:cNvPr id="9" name="Segnaposto contenuto 2"/>
          <p:cNvSpPr txBox="1">
            <a:spLocks/>
          </p:cNvSpPr>
          <p:nvPr/>
        </p:nvSpPr>
        <p:spPr>
          <a:xfrm>
            <a:off x="809629" y="1764262"/>
            <a:ext cx="10941093" cy="18796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b="1" dirty="0" smtClean="0"/>
              <a:t>FIXED COSTS</a:t>
            </a:r>
          </a:p>
          <a:p>
            <a:r>
              <a:rPr lang="en-US" sz="2400" dirty="0"/>
              <a:t>Total fixed cost is not affected </a:t>
            </a:r>
            <a:r>
              <a:rPr lang="en-US" sz="2400" dirty="0" smtClean="0"/>
              <a:t>by </a:t>
            </a:r>
            <a:r>
              <a:rPr lang="en-US" sz="2400" dirty="0"/>
              <a:t>changes in the activity </a:t>
            </a:r>
            <a:r>
              <a:rPr lang="en-US" sz="2400" dirty="0" smtClean="0"/>
              <a:t>level within a relevant period of time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b="1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14" name="Segnaposto contenuto 2"/>
          <p:cNvSpPr txBox="1">
            <a:spLocks/>
          </p:cNvSpPr>
          <p:nvPr/>
        </p:nvSpPr>
        <p:spPr>
          <a:xfrm>
            <a:off x="809629" y="3992669"/>
            <a:ext cx="10941093" cy="19168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b="1" dirty="0" smtClean="0"/>
              <a:t>VARIABLE COSTS</a:t>
            </a:r>
          </a:p>
          <a:p>
            <a:r>
              <a:rPr lang="en-US" dirty="0"/>
              <a:t>Total variable cost Increase </a:t>
            </a:r>
            <a:r>
              <a:rPr lang="en-US" dirty="0" smtClean="0"/>
              <a:t>to </a:t>
            </a:r>
            <a:r>
              <a:rPr lang="en-US" dirty="0"/>
              <a:t>changes in the activity </a:t>
            </a:r>
            <a:r>
              <a:rPr lang="en-US" dirty="0" smtClean="0"/>
              <a:t>level</a:t>
            </a:r>
          </a:p>
          <a:p>
            <a:r>
              <a:rPr lang="en-US" dirty="0" smtClean="0"/>
              <a:t>A cost is variable if it varies proportionately to variation of the productive volume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98715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2720" y="0"/>
            <a:ext cx="1849280" cy="1280271"/>
          </a:xfrm>
          <a:prstGeom prst="rect">
            <a:avLst/>
          </a:prstGeom>
        </p:spPr>
      </p:pic>
      <p:sp>
        <p:nvSpPr>
          <p:cNvPr id="7" name="Titolo 1"/>
          <p:cNvSpPr>
            <a:spLocks noGrp="1"/>
          </p:cNvSpPr>
          <p:nvPr>
            <p:ph type="title"/>
          </p:nvPr>
        </p:nvSpPr>
        <p:spPr>
          <a:xfrm>
            <a:off x="467427" y="144142"/>
            <a:ext cx="10515600" cy="1010102"/>
          </a:xfrm>
        </p:spPr>
        <p:txBody>
          <a:bodyPr/>
          <a:lstStyle/>
          <a:p>
            <a:r>
              <a:rPr lang="it-IT" b="1" dirty="0" err="1" smtClean="0">
                <a:solidFill>
                  <a:srgbClr val="FF0000"/>
                </a:solidFill>
              </a:rPr>
              <a:t>Variable</a:t>
            </a:r>
            <a:r>
              <a:rPr lang="it-IT" b="1" dirty="0" smtClean="0">
                <a:solidFill>
                  <a:srgbClr val="FF0000"/>
                </a:solidFill>
              </a:rPr>
              <a:t> </a:t>
            </a:r>
            <a:r>
              <a:rPr lang="it-IT" b="1" dirty="0" err="1" smtClean="0">
                <a:solidFill>
                  <a:srgbClr val="FF0000"/>
                </a:solidFill>
              </a:rPr>
              <a:t>costs</a:t>
            </a:r>
            <a:r>
              <a:rPr lang="it-IT" b="1" dirty="0" smtClean="0">
                <a:solidFill>
                  <a:srgbClr val="FF0000"/>
                </a:solidFill>
              </a:rPr>
              <a:t> vs </a:t>
            </a:r>
            <a:r>
              <a:rPr lang="it-IT" b="1" dirty="0" err="1" smtClean="0">
                <a:solidFill>
                  <a:srgbClr val="FF0000"/>
                </a:solidFill>
              </a:rPr>
              <a:t>fixed</a:t>
            </a:r>
            <a:r>
              <a:rPr lang="it-IT" b="1" dirty="0" smtClean="0">
                <a:solidFill>
                  <a:srgbClr val="FF0000"/>
                </a:solidFill>
              </a:rPr>
              <a:t> </a:t>
            </a:r>
            <a:r>
              <a:rPr lang="it-IT" b="1" dirty="0" err="1" smtClean="0">
                <a:solidFill>
                  <a:srgbClr val="FF0000"/>
                </a:solidFill>
              </a:rPr>
              <a:t>costs</a:t>
            </a:r>
            <a:r>
              <a:rPr lang="it-IT" b="1" dirty="0" smtClean="0">
                <a:solidFill>
                  <a:srgbClr val="FF0000"/>
                </a:solidFill>
              </a:rPr>
              <a:t> (1/2)</a:t>
            </a:r>
            <a:endParaRPr lang="it-IT" b="1" dirty="0">
              <a:solidFill>
                <a:srgbClr val="FF0000"/>
              </a:solidFill>
            </a:endParaRPr>
          </a:p>
        </p:txBody>
      </p:sp>
      <p:sp>
        <p:nvSpPr>
          <p:cNvPr id="2" name="Segnaposto contenuto 1"/>
          <p:cNvSpPr>
            <a:spLocks noGrp="1"/>
          </p:cNvSpPr>
          <p:nvPr>
            <p:ph sz="half" idx="1"/>
          </p:nvPr>
        </p:nvSpPr>
        <p:spPr>
          <a:xfrm>
            <a:off x="990600" y="3440871"/>
            <a:ext cx="5181600" cy="2710432"/>
          </a:xfrm>
        </p:spPr>
        <p:txBody>
          <a:bodyPr/>
          <a:lstStyle/>
          <a:p>
            <a:pPr marL="0" indent="0" algn="ctr">
              <a:buNone/>
            </a:pPr>
            <a:r>
              <a:rPr lang="it-IT" b="1" dirty="0" smtClean="0"/>
              <a:t>VARIABLE COSTS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2"/>
          </p:nvPr>
        </p:nvSpPr>
        <p:spPr>
          <a:xfrm>
            <a:off x="6172200" y="3466531"/>
            <a:ext cx="5181600" cy="2710432"/>
          </a:xfrm>
        </p:spPr>
        <p:txBody>
          <a:bodyPr/>
          <a:lstStyle/>
          <a:p>
            <a:pPr marL="0" indent="0" algn="ctr">
              <a:buNone/>
            </a:pPr>
            <a:r>
              <a:rPr lang="it-IT" b="1" dirty="0" smtClean="0"/>
              <a:t>FIXED COST</a:t>
            </a:r>
            <a:endParaRPr lang="it-IT" b="1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21</a:t>
            </a:fld>
            <a:endParaRPr lang="it-IT"/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4580" y="974857"/>
            <a:ext cx="4541293" cy="2312287"/>
          </a:xfrm>
          <a:prstGeom prst="rect">
            <a:avLst/>
          </a:prstGeom>
        </p:spPr>
      </p:pic>
      <p:cxnSp>
        <p:nvCxnSpPr>
          <p:cNvPr id="10" name="Connettore 1 9"/>
          <p:cNvCxnSpPr/>
          <p:nvPr/>
        </p:nvCxnSpPr>
        <p:spPr>
          <a:xfrm>
            <a:off x="1596788" y="3930555"/>
            <a:ext cx="0" cy="279092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1 12"/>
          <p:cNvCxnSpPr/>
          <p:nvPr/>
        </p:nvCxnSpPr>
        <p:spPr>
          <a:xfrm flipH="1">
            <a:off x="1596788" y="6695814"/>
            <a:ext cx="2497539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ttangolo 15"/>
          <p:cNvSpPr/>
          <p:nvPr/>
        </p:nvSpPr>
        <p:spPr>
          <a:xfrm>
            <a:off x="276358" y="3930555"/>
            <a:ext cx="1228299" cy="6005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dirty="0" err="1" smtClean="0">
                <a:solidFill>
                  <a:schemeClr val="tx1"/>
                </a:solidFill>
              </a:rPr>
              <a:t>Cost</a:t>
            </a:r>
            <a:r>
              <a:rPr lang="it-IT" sz="2000" dirty="0" smtClean="0">
                <a:solidFill>
                  <a:schemeClr val="tx1"/>
                </a:solidFill>
              </a:rPr>
              <a:t> per text </a:t>
            </a:r>
            <a:r>
              <a:rPr lang="it-IT" sz="2000" dirty="0" err="1" smtClean="0">
                <a:solidFill>
                  <a:schemeClr val="tx1"/>
                </a:solidFill>
              </a:rPr>
              <a:t>sent</a:t>
            </a:r>
            <a:endParaRPr lang="it-IT" sz="2000" dirty="0">
              <a:solidFill>
                <a:schemeClr val="tx1"/>
              </a:solidFill>
            </a:endParaRPr>
          </a:p>
        </p:txBody>
      </p:sp>
      <p:sp>
        <p:nvSpPr>
          <p:cNvPr id="18" name="Rettangolo 17"/>
          <p:cNvSpPr/>
          <p:nvPr/>
        </p:nvSpPr>
        <p:spPr>
          <a:xfrm>
            <a:off x="4194419" y="6136139"/>
            <a:ext cx="1228299" cy="6005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dirty="0" smtClean="0">
                <a:solidFill>
                  <a:schemeClr val="tx1"/>
                </a:solidFill>
              </a:rPr>
              <a:t>N. Of text </a:t>
            </a:r>
            <a:r>
              <a:rPr lang="it-IT" sz="2000" dirty="0" err="1" smtClean="0">
                <a:solidFill>
                  <a:schemeClr val="tx1"/>
                </a:solidFill>
              </a:rPr>
              <a:t>sent</a:t>
            </a:r>
            <a:endParaRPr lang="it-IT" sz="2000" dirty="0">
              <a:solidFill>
                <a:schemeClr val="tx1"/>
              </a:solidFill>
            </a:endParaRPr>
          </a:p>
        </p:txBody>
      </p:sp>
      <p:cxnSp>
        <p:nvCxnSpPr>
          <p:cNvPr id="19" name="Connettore 1 18"/>
          <p:cNvCxnSpPr/>
          <p:nvPr/>
        </p:nvCxnSpPr>
        <p:spPr>
          <a:xfrm flipH="1">
            <a:off x="1596788" y="4796087"/>
            <a:ext cx="2497539" cy="134005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ttore 1 19"/>
          <p:cNvCxnSpPr/>
          <p:nvPr/>
        </p:nvCxnSpPr>
        <p:spPr>
          <a:xfrm>
            <a:off x="7645021" y="3945720"/>
            <a:ext cx="0" cy="279092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ttore 1 20"/>
          <p:cNvCxnSpPr/>
          <p:nvPr/>
        </p:nvCxnSpPr>
        <p:spPr>
          <a:xfrm flipH="1">
            <a:off x="7645021" y="6710979"/>
            <a:ext cx="2497539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ttangolo 23"/>
          <p:cNvSpPr/>
          <p:nvPr/>
        </p:nvSpPr>
        <p:spPr>
          <a:xfrm>
            <a:off x="6012959" y="3982898"/>
            <a:ext cx="1228299" cy="6005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dirty="0" err="1" smtClean="0">
                <a:solidFill>
                  <a:schemeClr val="tx1"/>
                </a:solidFill>
              </a:rPr>
              <a:t>Monthly</a:t>
            </a:r>
            <a:r>
              <a:rPr lang="it-IT" sz="2000" dirty="0" smtClean="0">
                <a:solidFill>
                  <a:schemeClr val="tx1"/>
                </a:solidFill>
              </a:rPr>
              <a:t> </a:t>
            </a:r>
            <a:r>
              <a:rPr lang="it-IT" sz="2000" dirty="0" err="1" smtClean="0">
                <a:solidFill>
                  <a:schemeClr val="tx1"/>
                </a:solidFill>
              </a:rPr>
              <a:t>fee</a:t>
            </a:r>
            <a:r>
              <a:rPr lang="it-IT" sz="2000" dirty="0" smtClean="0">
                <a:solidFill>
                  <a:schemeClr val="tx1"/>
                </a:solidFill>
              </a:rPr>
              <a:t> per </a:t>
            </a:r>
            <a:r>
              <a:rPr lang="it-IT" sz="2000" dirty="0" err="1" smtClean="0">
                <a:solidFill>
                  <a:schemeClr val="tx1"/>
                </a:solidFill>
              </a:rPr>
              <a:t>phone</a:t>
            </a:r>
            <a:r>
              <a:rPr lang="it-IT" sz="2000" dirty="0" smtClean="0">
                <a:solidFill>
                  <a:schemeClr val="tx1"/>
                </a:solidFill>
              </a:rPr>
              <a:t> </a:t>
            </a:r>
            <a:r>
              <a:rPr lang="it-IT" sz="2000" dirty="0" err="1" smtClean="0">
                <a:solidFill>
                  <a:schemeClr val="tx1"/>
                </a:solidFill>
              </a:rPr>
              <a:t>calls</a:t>
            </a:r>
            <a:endParaRPr lang="it-IT" sz="2000" dirty="0">
              <a:solidFill>
                <a:schemeClr val="tx1"/>
              </a:solidFill>
            </a:endParaRPr>
          </a:p>
        </p:txBody>
      </p:sp>
      <p:sp>
        <p:nvSpPr>
          <p:cNvPr id="25" name="Rettangolo 24"/>
          <p:cNvSpPr/>
          <p:nvPr/>
        </p:nvSpPr>
        <p:spPr>
          <a:xfrm>
            <a:off x="9931020" y="6188482"/>
            <a:ext cx="1819702" cy="49683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dirty="0" smtClean="0">
                <a:solidFill>
                  <a:schemeClr val="tx1"/>
                </a:solidFill>
              </a:rPr>
              <a:t>N of </a:t>
            </a:r>
            <a:r>
              <a:rPr lang="it-IT" sz="2000" dirty="0" err="1" smtClean="0">
                <a:solidFill>
                  <a:schemeClr val="tx1"/>
                </a:solidFill>
              </a:rPr>
              <a:t>phone</a:t>
            </a:r>
            <a:r>
              <a:rPr lang="it-IT" sz="2000" dirty="0" smtClean="0">
                <a:solidFill>
                  <a:schemeClr val="tx1"/>
                </a:solidFill>
              </a:rPr>
              <a:t> calla</a:t>
            </a:r>
            <a:endParaRPr lang="it-IT" sz="2000" dirty="0">
              <a:solidFill>
                <a:schemeClr val="tx1"/>
              </a:solidFill>
            </a:endParaRPr>
          </a:p>
        </p:txBody>
      </p:sp>
      <p:cxnSp>
        <p:nvCxnSpPr>
          <p:cNvPr id="26" name="Connettore 1 25"/>
          <p:cNvCxnSpPr/>
          <p:nvPr/>
        </p:nvCxnSpPr>
        <p:spPr>
          <a:xfrm flipH="1" flipV="1">
            <a:off x="7646443" y="5334356"/>
            <a:ext cx="2942799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80455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8" grpId="0"/>
      <p:bldP spid="24" grpId="0"/>
      <p:bldP spid="2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2720" y="0"/>
            <a:ext cx="1849280" cy="1280271"/>
          </a:xfrm>
          <a:prstGeom prst="rect">
            <a:avLst/>
          </a:prstGeom>
        </p:spPr>
      </p:pic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22</a:t>
            </a:fld>
            <a:endParaRPr lang="it-IT"/>
          </a:p>
        </p:txBody>
      </p:sp>
      <p:sp>
        <p:nvSpPr>
          <p:cNvPr id="7" name="Titolo 1"/>
          <p:cNvSpPr>
            <a:spLocks noGrp="1"/>
          </p:cNvSpPr>
          <p:nvPr>
            <p:ph type="title"/>
          </p:nvPr>
        </p:nvSpPr>
        <p:spPr>
          <a:xfrm>
            <a:off x="685231" y="324663"/>
            <a:ext cx="10515600" cy="1325563"/>
          </a:xfrm>
        </p:spPr>
        <p:txBody>
          <a:bodyPr/>
          <a:lstStyle/>
          <a:p>
            <a:r>
              <a:rPr lang="it-IT" b="1" dirty="0" err="1" smtClean="0">
                <a:solidFill>
                  <a:srgbClr val="FF0000"/>
                </a:solidFill>
              </a:rPr>
              <a:t>Fixed</a:t>
            </a:r>
            <a:r>
              <a:rPr lang="it-IT" b="1" dirty="0" smtClean="0">
                <a:solidFill>
                  <a:srgbClr val="FF0000"/>
                </a:solidFill>
              </a:rPr>
              <a:t> </a:t>
            </a:r>
            <a:r>
              <a:rPr lang="it-IT" b="1" dirty="0" err="1" smtClean="0">
                <a:solidFill>
                  <a:srgbClr val="FF0000"/>
                </a:solidFill>
              </a:rPr>
              <a:t>costs</a:t>
            </a:r>
            <a:r>
              <a:rPr lang="it-IT" b="1" dirty="0" smtClean="0">
                <a:solidFill>
                  <a:srgbClr val="FF0000"/>
                </a:solidFill>
              </a:rPr>
              <a:t> vs </a:t>
            </a:r>
            <a:r>
              <a:rPr lang="it-IT" b="1" dirty="0" err="1" smtClean="0">
                <a:solidFill>
                  <a:srgbClr val="FF0000"/>
                </a:solidFill>
              </a:rPr>
              <a:t>variable</a:t>
            </a:r>
            <a:r>
              <a:rPr lang="it-IT" b="1" dirty="0" smtClean="0">
                <a:solidFill>
                  <a:srgbClr val="FF0000"/>
                </a:solidFill>
              </a:rPr>
              <a:t> </a:t>
            </a:r>
            <a:r>
              <a:rPr lang="it-IT" b="1" dirty="0" err="1" smtClean="0">
                <a:solidFill>
                  <a:srgbClr val="FF0000"/>
                </a:solidFill>
              </a:rPr>
              <a:t>costs</a:t>
            </a:r>
            <a:r>
              <a:rPr lang="it-IT" b="1" dirty="0" smtClean="0">
                <a:solidFill>
                  <a:srgbClr val="FF0000"/>
                </a:solidFill>
              </a:rPr>
              <a:t>: </a:t>
            </a:r>
            <a:r>
              <a:rPr lang="it-IT" b="1" dirty="0" err="1" smtClean="0">
                <a:solidFill>
                  <a:srgbClr val="FF0000"/>
                </a:solidFill>
              </a:rPr>
              <a:t>quick</a:t>
            </a:r>
            <a:r>
              <a:rPr lang="it-IT" b="1" dirty="0" smtClean="0">
                <a:solidFill>
                  <a:srgbClr val="FF0000"/>
                </a:solidFill>
              </a:rPr>
              <a:t> </a:t>
            </a:r>
            <a:r>
              <a:rPr lang="it-IT" b="1" dirty="0" err="1" smtClean="0">
                <a:solidFill>
                  <a:srgbClr val="FF0000"/>
                </a:solidFill>
              </a:rPr>
              <a:t>check</a:t>
            </a:r>
            <a:r>
              <a:rPr lang="it-IT" b="1" dirty="0" smtClean="0">
                <a:solidFill>
                  <a:srgbClr val="FF0000"/>
                </a:solidFill>
              </a:rPr>
              <a:t> </a:t>
            </a:r>
            <a:endParaRPr lang="it-IT" b="1" dirty="0">
              <a:solidFill>
                <a:srgbClr val="FF0000"/>
              </a:solidFill>
            </a:endParaRPr>
          </a:p>
        </p:txBody>
      </p:sp>
      <p:sp>
        <p:nvSpPr>
          <p:cNvPr id="2" name="Rettangolo 1"/>
          <p:cNvSpPr/>
          <p:nvPr/>
        </p:nvSpPr>
        <p:spPr>
          <a:xfrm>
            <a:off x="859809" y="2117465"/>
            <a:ext cx="10849969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latin typeface="Calibri" panose="020F0502020204030204" pitchFamily="34" charset="0"/>
              </a:rPr>
              <a:t>Which of </a:t>
            </a:r>
            <a:r>
              <a:rPr lang="en-US" sz="2800" dirty="0" smtClean="0">
                <a:latin typeface="Calibri" panose="020F0502020204030204" pitchFamily="34" charset="0"/>
              </a:rPr>
              <a:t>the </a:t>
            </a:r>
            <a:r>
              <a:rPr lang="en-US" sz="2800" dirty="0">
                <a:latin typeface="Calibri" panose="020F0502020204030204" pitchFamily="34" charset="0"/>
              </a:rPr>
              <a:t>following costs would </a:t>
            </a:r>
            <a:r>
              <a:rPr lang="en-US" sz="2800" dirty="0" smtClean="0">
                <a:latin typeface="Calibri" panose="020F0502020204030204" pitchFamily="34" charset="0"/>
              </a:rPr>
              <a:t>be variable </a:t>
            </a:r>
            <a:r>
              <a:rPr lang="en-US" sz="2800" dirty="0">
                <a:latin typeface="Calibri" panose="020F0502020204030204" pitchFamily="34" charset="0"/>
              </a:rPr>
              <a:t>with respect to the number of </a:t>
            </a:r>
            <a:r>
              <a:rPr lang="en-US" sz="2800" dirty="0" smtClean="0">
                <a:latin typeface="Calibri" panose="020F0502020204030204" pitchFamily="34" charset="0"/>
              </a:rPr>
              <a:t>cones sold </a:t>
            </a:r>
            <a:r>
              <a:rPr lang="en-US" sz="2800" dirty="0">
                <a:latin typeface="Calibri" panose="020F0502020204030204" pitchFamily="34" charset="0"/>
              </a:rPr>
              <a:t>at </a:t>
            </a:r>
            <a:r>
              <a:rPr lang="en-US" sz="2800" dirty="0" smtClean="0">
                <a:latin typeface="Calibri" panose="020F0502020204030204" pitchFamily="34" charset="0"/>
              </a:rPr>
              <a:t>an ice-cream parlor? (</a:t>
            </a:r>
            <a:r>
              <a:rPr lang="en-US" sz="2800" dirty="0">
                <a:latin typeface="Calibri" panose="020F0502020204030204" pitchFamily="34" charset="0"/>
              </a:rPr>
              <a:t>There </a:t>
            </a:r>
            <a:r>
              <a:rPr lang="en-US" sz="2800" dirty="0" smtClean="0">
                <a:latin typeface="Calibri" panose="020F0502020204030204" pitchFamily="34" charset="0"/>
              </a:rPr>
              <a:t>may </a:t>
            </a:r>
            <a:r>
              <a:rPr lang="en-US" sz="2800" dirty="0" smtClean="0">
                <a:latin typeface="Calibri" panose="020F0502020204030204" pitchFamily="34" charset="0"/>
              </a:rPr>
              <a:t>be </a:t>
            </a:r>
            <a:r>
              <a:rPr lang="en-US" sz="2800" dirty="0">
                <a:latin typeface="Calibri" panose="020F0502020204030204" pitchFamily="34" charset="0"/>
              </a:rPr>
              <a:t>more than one correct answer.)</a:t>
            </a:r>
          </a:p>
          <a:p>
            <a:pPr>
              <a:lnSpc>
                <a:spcPct val="150000"/>
              </a:lnSpc>
            </a:pPr>
            <a:r>
              <a:rPr lang="en-US" sz="2800" dirty="0">
                <a:latin typeface="Calibri" panose="020F0502020204030204" pitchFamily="34" charset="0"/>
              </a:rPr>
              <a:t>A. The cost of lighting the store.</a:t>
            </a:r>
          </a:p>
          <a:p>
            <a:pPr>
              <a:lnSpc>
                <a:spcPct val="150000"/>
              </a:lnSpc>
            </a:pPr>
            <a:r>
              <a:rPr lang="en-US" sz="2800" dirty="0">
                <a:latin typeface="Calibri" panose="020F0502020204030204" pitchFamily="34" charset="0"/>
              </a:rPr>
              <a:t>B. The wages of the store manager.</a:t>
            </a:r>
          </a:p>
          <a:p>
            <a:pPr>
              <a:lnSpc>
                <a:spcPct val="150000"/>
              </a:lnSpc>
            </a:pPr>
            <a:r>
              <a:rPr lang="en-US" sz="2800" dirty="0">
                <a:latin typeface="Calibri" panose="020F0502020204030204" pitchFamily="34" charset="0"/>
              </a:rPr>
              <a:t>C. The cost of ice cream.</a:t>
            </a:r>
          </a:p>
          <a:p>
            <a:pPr>
              <a:lnSpc>
                <a:spcPct val="150000"/>
              </a:lnSpc>
            </a:pPr>
            <a:r>
              <a:rPr lang="en-US" sz="2800" dirty="0">
                <a:latin typeface="Calibri" panose="020F0502020204030204" pitchFamily="34" charset="0"/>
              </a:rPr>
              <a:t>D. The cost of napkins for customers. </a:t>
            </a:r>
            <a:endParaRPr lang="it-IT" sz="2800" dirty="0"/>
          </a:p>
        </p:txBody>
      </p:sp>
      <p:sp>
        <p:nvSpPr>
          <p:cNvPr id="10" name="Rettangolo arrotondato 9"/>
          <p:cNvSpPr/>
          <p:nvPr/>
        </p:nvSpPr>
        <p:spPr>
          <a:xfrm>
            <a:off x="685231" y="5512383"/>
            <a:ext cx="7366948" cy="709684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Rettangolo arrotondato 7"/>
          <p:cNvSpPr/>
          <p:nvPr/>
        </p:nvSpPr>
        <p:spPr>
          <a:xfrm>
            <a:off x="685231" y="4668415"/>
            <a:ext cx="7366948" cy="709684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08115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8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2720" y="0"/>
            <a:ext cx="1849280" cy="1280271"/>
          </a:xfrm>
          <a:prstGeom prst="rect">
            <a:avLst/>
          </a:prstGeom>
        </p:spPr>
      </p:pic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23</a:t>
            </a:fld>
            <a:endParaRPr lang="it-IT"/>
          </a:p>
        </p:txBody>
      </p:sp>
      <p:sp>
        <p:nvSpPr>
          <p:cNvPr id="7" name="Titolo 1"/>
          <p:cNvSpPr>
            <a:spLocks noGrp="1"/>
          </p:cNvSpPr>
          <p:nvPr>
            <p:ph type="title"/>
          </p:nvPr>
        </p:nvSpPr>
        <p:spPr>
          <a:xfrm>
            <a:off x="685231" y="324663"/>
            <a:ext cx="10515600" cy="1325563"/>
          </a:xfrm>
        </p:spPr>
        <p:txBody>
          <a:bodyPr/>
          <a:lstStyle/>
          <a:p>
            <a:r>
              <a:rPr lang="it-IT" b="1" dirty="0" err="1" smtClean="0">
                <a:solidFill>
                  <a:srgbClr val="FF0000"/>
                </a:solidFill>
              </a:rPr>
              <a:t>Period-product</a:t>
            </a:r>
            <a:r>
              <a:rPr lang="it-IT" b="1" dirty="0" smtClean="0">
                <a:solidFill>
                  <a:srgbClr val="FF0000"/>
                </a:solidFill>
              </a:rPr>
              <a:t> </a:t>
            </a:r>
            <a:r>
              <a:rPr lang="it-IT" b="1" dirty="0" err="1" smtClean="0">
                <a:solidFill>
                  <a:srgbClr val="FF0000"/>
                </a:solidFill>
              </a:rPr>
              <a:t>costs</a:t>
            </a:r>
            <a:r>
              <a:rPr lang="it-IT" b="1" dirty="0" smtClean="0">
                <a:solidFill>
                  <a:srgbClr val="FF0000"/>
                </a:solidFill>
              </a:rPr>
              <a:t> and </a:t>
            </a:r>
            <a:r>
              <a:rPr lang="it-IT" b="1" dirty="0" err="1" smtClean="0">
                <a:solidFill>
                  <a:srgbClr val="FF0000"/>
                </a:solidFill>
              </a:rPr>
              <a:t>fixes-variable</a:t>
            </a:r>
            <a:r>
              <a:rPr lang="it-IT" b="1" dirty="0" smtClean="0">
                <a:solidFill>
                  <a:srgbClr val="FF0000"/>
                </a:solidFill>
              </a:rPr>
              <a:t> </a:t>
            </a:r>
            <a:r>
              <a:rPr lang="it-IT" b="1" dirty="0" err="1" smtClean="0">
                <a:solidFill>
                  <a:srgbClr val="FF0000"/>
                </a:solidFill>
              </a:rPr>
              <a:t>costs</a:t>
            </a:r>
            <a:r>
              <a:rPr lang="it-IT" b="1" dirty="0" smtClean="0">
                <a:solidFill>
                  <a:srgbClr val="FF0000"/>
                </a:solidFill>
              </a:rPr>
              <a:t> </a:t>
            </a:r>
            <a:endParaRPr lang="it-IT" b="1" dirty="0">
              <a:solidFill>
                <a:srgbClr val="FF0000"/>
              </a:solidFill>
            </a:endParaRPr>
          </a:p>
        </p:txBody>
      </p:sp>
      <p:graphicFrame>
        <p:nvGraphicFramePr>
          <p:cNvPr id="3" name="Tabel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4940634"/>
              </p:ext>
            </p:extLst>
          </p:nvPr>
        </p:nvGraphicFramePr>
        <p:xfrm>
          <a:off x="2755331" y="1650226"/>
          <a:ext cx="8128000" cy="352659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064000"/>
                <a:gridCol w="4064000"/>
              </a:tblGrid>
              <a:tr h="1728274">
                <a:tc>
                  <a:txBody>
                    <a:bodyPr/>
                    <a:lstStyle/>
                    <a:p>
                      <a:r>
                        <a:rPr lang="it-IT" sz="2800" dirty="0" smtClean="0"/>
                        <a:t>Direct </a:t>
                      </a:r>
                      <a:r>
                        <a:rPr lang="it-IT" sz="2800" dirty="0" err="1" smtClean="0"/>
                        <a:t>Materials</a:t>
                      </a:r>
                      <a:endParaRPr lang="it-IT" sz="2800" dirty="0" smtClean="0"/>
                    </a:p>
                    <a:p>
                      <a:r>
                        <a:rPr lang="it-IT" sz="2800" dirty="0" smtClean="0"/>
                        <a:t>Direct </a:t>
                      </a:r>
                      <a:r>
                        <a:rPr lang="it-IT" sz="2800" dirty="0" err="1" smtClean="0"/>
                        <a:t>Labor</a:t>
                      </a:r>
                      <a:endParaRPr lang="it-IT" sz="2800" dirty="0" smtClean="0"/>
                    </a:p>
                    <a:p>
                      <a:r>
                        <a:rPr lang="it-IT" sz="2800" dirty="0" smtClean="0"/>
                        <a:t>Energy</a:t>
                      </a:r>
                      <a:endParaRPr lang="it-IT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2800" dirty="0" err="1" smtClean="0"/>
                        <a:t>Vendors</a:t>
                      </a:r>
                      <a:r>
                        <a:rPr lang="it-IT" sz="2800" dirty="0" smtClean="0"/>
                        <a:t> </a:t>
                      </a:r>
                      <a:r>
                        <a:rPr lang="it-IT" sz="2800" dirty="0" err="1" smtClean="0"/>
                        <a:t>commissions</a:t>
                      </a:r>
                      <a:endParaRPr lang="it-IT" sz="2800" dirty="0" smtClean="0"/>
                    </a:p>
                    <a:p>
                      <a:r>
                        <a:rPr lang="it-IT" sz="2800" dirty="0" err="1" smtClean="0"/>
                        <a:t>Selling</a:t>
                      </a:r>
                      <a:r>
                        <a:rPr lang="it-IT" sz="2800" dirty="0" smtClean="0"/>
                        <a:t> </a:t>
                      </a:r>
                      <a:r>
                        <a:rPr lang="it-IT" sz="2800" dirty="0" err="1" smtClean="0"/>
                        <a:t>costs</a:t>
                      </a:r>
                      <a:endParaRPr lang="it-IT" sz="2800" dirty="0"/>
                    </a:p>
                  </a:txBody>
                  <a:tcPr/>
                </a:tc>
              </a:tr>
              <a:tr h="1728274">
                <a:tc>
                  <a:txBody>
                    <a:bodyPr/>
                    <a:lstStyle/>
                    <a:p>
                      <a:r>
                        <a:rPr lang="it-IT" sz="2800" dirty="0" err="1" smtClean="0"/>
                        <a:t>Depreciation</a:t>
                      </a:r>
                      <a:endParaRPr lang="it-IT" sz="2800" dirty="0" smtClean="0"/>
                    </a:p>
                    <a:p>
                      <a:r>
                        <a:rPr lang="it-IT" sz="2800" dirty="0" err="1" smtClean="0"/>
                        <a:t>Cost</a:t>
                      </a:r>
                      <a:r>
                        <a:rPr lang="it-IT" sz="2800" dirty="0" smtClean="0"/>
                        <a:t> of </a:t>
                      </a:r>
                      <a:r>
                        <a:rPr lang="it-IT" sz="2800" dirty="0" err="1" smtClean="0"/>
                        <a:t>rent</a:t>
                      </a:r>
                      <a:r>
                        <a:rPr lang="it-IT" sz="2800" dirty="0" smtClean="0"/>
                        <a:t> (production)</a:t>
                      </a:r>
                    </a:p>
                    <a:p>
                      <a:r>
                        <a:rPr lang="it-IT" sz="2800" dirty="0" err="1" smtClean="0"/>
                        <a:t>Indirect</a:t>
                      </a:r>
                      <a:r>
                        <a:rPr lang="it-IT" sz="2800" baseline="0" dirty="0" smtClean="0"/>
                        <a:t> </a:t>
                      </a:r>
                      <a:r>
                        <a:rPr lang="it-IT" sz="2800" baseline="0" dirty="0" err="1" smtClean="0"/>
                        <a:t>labor</a:t>
                      </a:r>
                      <a:endParaRPr lang="it-IT" sz="2800" baseline="0" dirty="0" smtClean="0"/>
                    </a:p>
                    <a:p>
                      <a:r>
                        <a:rPr lang="it-IT" sz="2800" baseline="0" dirty="0" err="1" smtClean="0"/>
                        <a:t>Maintenance</a:t>
                      </a:r>
                      <a:endParaRPr lang="it-IT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2800" dirty="0" smtClean="0"/>
                        <a:t>General and </a:t>
                      </a:r>
                      <a:r>
                        <a:rPr lang="it-IT" sz="2800" dirty="0" err="1" smtClean="0"/>
                        <a:t>Administrative</a:t>
                      </a:r>
                      <a:r>
                        <a:rPr lang="it-IT" sz="2800" dirty="0" smtClean="0"/>
                        <a:t> </a:t>
                      </a:r>
                      <a:r>
                        <a:rPr lang="it-IT" sz="2800" dirty="0" err="1" smtClean="0"/>
                        <a:t>costs</a:t>
                      </a:r>
                      <a:endParaRPr lang="it-IT" sz="2800" dirty="0" smtClean="0"/>
                    </a:p>
                    <a:p>
                      <a:r>
                        <a:rPr lang="it-IT" sz="2800" dirty="0" err="1" smtClean="0"/>
                        <a:t>Costs</a:t>
                      </a:r>
                      <a:r>
                        <a:rPr lang="it-IT" sz="2800" dirty="0" smtClean="0"/>
                        <a:t> of R&amp;D</a:t>
                      </a:r>
                    </a:p>
                    <a:p>
                      <a:r>
                        <a:rPr lang="it-IT" sz="2800" dirty="0" smtClean="0"/>
                        <a:t>Advertising</a:t>
                      </a:r>
                      <a:r>
                        <a:rPr lang="it-IT" sz="2800" baseline="0" dirty="0" smtClean="0"/>
                        <a:t> and promotion</a:t>
                      </a:r>
                      <a:endParaRPr lang="it-IT" sz="2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ettangolo 5"/>
          <p:cNvSpPr/>
          <p:nvPr/>
        </p:nvSpPr>
        <p:spPr>
          <a:xfrm>
            <a:off x="273619" y="1844030"/>
            <a:ext cx="2164212" cy="103723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dirty="0" smtClean="0">
                <a:solidFill>
                  <a:schemeClr val="tx1"/>
                </a:solidFill>
              </a:rPr>
              <a:t>VARIABLE COSTS</a:t>
            </a:r>
            <a:endParaRPr lang="it-IT" sz="2400" dirty="0">
              <a:solidFill>
                <a:schemeClr val="tx1"/>
              </a:solidFill>
            </a:endParaRPr>
          </a:p>
        </p:txBody>
      </p:sp>
      <p:sp>
        <p:nvSpPr>
          <p:cNvPr id="11" name="Rettangolo 10"/>
          <p:cNvSpPr/>
          <p:nvPr/>
        </p:nvSpPr>
        <p:spPr>
          <a:xfrm>
            <a:off x="273619" y="3729695"/>
            <a:ext cx="2164212" cy="103723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dirty="0" smtClean="0">
                <a:solidFill>
                  <a:schemeClr val="tx1"/>
                </a:solidFill>
              </a:rPr>
              <a:t>FIXED COSTS</a:t>
            </a:r>
            <a:endParaRPr lang="it-IT" sz="2400" dirty="0">
              <a:solidFill>
                <a:schemeClr val="tx1"/>
              </a:solidFill>
            </a:endParaRPr>
          </a:p>
        </p:txBody>
      </p:sp>
      <p:sp>
        <p:nvSpPr>
          <p:cNvPr id="12" name="Rettangolo 11"/>
          <p:cNvSpPr/>
          <p:nvPr/>
        </p:nvSpPr>
        <p:spPr>
          <a:xfrm>
            <a:off x="6637740" y="5242920"/>
            <a:ext cx="3945720" cy="103723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dirty="0" smtClean="0">
                <a:solidFill>
                  <a:schemeClr val="tx1"/>
                </a:solidFill>
              </a:rPr>
              <a:t>PERIOD COSTS</a:t>
            </a:r>
            <a:endParaRPr lang="it-IT" sz="2400" dirty="0">
              <a:solidFill>
                <a:schemeClr val="tx1"/>
              </a:solidFill>
            </a:endParaRPr>
          </a:p>
        </p:txBody>
      </p:sp>
      <p:sp>
        <p:nvSpPr>
          <p:cNvPr id="13" name="Rettangolo 12"/>
          <p:cNvSpPr/>
          <p:nvPr/>
        </p:nvSpPr>
        <p:spPr>
          <a:xfrm>
            <a:off x="2907731" y="5329220"/>
            <a:ext cx="3945720" cy="103723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dirty="0" smtClean="0">
                <a:solidFill>
                  <a:schemeClr val="tx1"/>
                </a:solidFill>
              </a:rPr>
              <a:t>PRODUCT COSTS</a:t>
            </a:r>
            <a:endParaRPr lang="it-IT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1266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2720" y="0"/>
            <a:ext cx="1849280" cy="1280271"/>
          </a:xfrm>
          <a:prstGeom prst="rect">
            <a:avLst/>
          </a:prstGeom>
        </p:spPr>
      </p:pic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24</a:t>
            </a:fld>
            <a:endParaRPr lang="it-IT"/>
          </a:p>
        </p:txBody>
      </p:sp>
      <p:sp>
        <p:nvSpPr>
          <p:cNvPr id="7" name="Titolo 1"/>
          <p:cNvSpPr>
            <a:spLocks noGrp="1"/>
          </p:cNvSpPr>
          <p:nvPr>
            <p:ph type="title"/>
          </p:nvPr>
        </p:nvSpPr>
        <p:spPr>
          <a:xfrm>
            <a:off x="685231" y="324663"/>
            <a:ext cx="10515600" cy="1325563"/>
          </a:xfrm>
        </p:spPr>
        <p:txBody>
          <a:bodyPr/>
          <a:lstStyle/>
          <a:p>
            <a:r>
              <a:rPr lang="it-IT" b="1" dirty="0" err="1" smtClean="0">
                <a:solidFill>
                  <a:srgbClr val="FF0000"/>
                </a:solidFill>
              </a:rPr>
              <a:t>Historical</a:t>
            </a:r>
            <a:r>
              <a:rPr lang="it-IT" b="1" dirty="0" smtClean="0">
                <a:solidFill>
                  <a:srgbClr val="FF0000"/>
                </a:solidFill>
              </a:rPr>
              <a:t> </a:t>
            </a:r>
            <a:r>
              <a:rPr lang="it-IT" b="1" dirty="0" err="1" smtClean="0">
                <a:solidFill>
                  <a:srgbClr val="FF0000"/>
                </a:solidFill>
              </a:rPr>
              <a:t>costs</a:t>
            </a:r>
            <a:r>
              <a:rPr lang="it-IT" b="1" dirty="0" smtClean="0">
                <a:solidFill>
                  <a:srgbClr val="FF0000"/>
                </a:solidFill>
              </a:rPr>
              <a:t> vs standard </a:t>
            </a:r>
            <a:r>
              <a:rPr lang="it-IT" b="1" dirty="0" err="1" smtClean="0">
                <a:solidFill>
                  <a:srgbClr val="FF0000"/>
                </a:solidFill>
              </a:rPr>
              <a:t>costs</a:t>
            </a:r>
            <a:endParaRPr lang="it-IT" b="1" dirty="0">
              <a:solidFill>
                <a:srgbClr val="FF0000"/>
              </a:solidFill>
            </a:endParaRPr>
          </a:p>
        </p:txBody>
      </p:sp>
      <p:sp>
        <p:nvSpPr>
          <p:cNvPr id="9" name="Segnaposto contenuto 2"/>
          <p:cNvSpPr txBox="1">
            <a:spLocks/>
          </p:cNvSpPr>
          <p:nvPr/>
        </p:nvSpPr>
        <p:spPr>
          <a:xfrm>
            <a:off x="809629" y="1764262"/>
            <a:ext cx="10941093" cy="18796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b="1" dirty="0" smtClean="0"/>
              <a:t>HISTORICAL COSTS</a:t>
            </a:r>
          </a:p>
          <a:p>
            <a:r>
              <a:rPr lang="en-US" sz="2400" dirty="0" smtClean="0"/>
              <a:t>Historical cost are the cost accounted ex post, at the end of the period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14" name="Segnaposto contenuto 2"/>
          <p:cNvSpPr txBox="1">
            <a:spLocks/>
          </p:cNvSpPr>
          <p:nvPr/>
        </p:nvSpPr>
        <p:spPr>
          <a:xfrm>
            <a:off x="685231" y="3519851"/>
            <a:ext cx="10941093" cy="24134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b="1" dirty="0" smtClean="0"/>
              <a:t>STANDARD COSTS</a:t>
            </a:r>
          </a:p>
          <a:p>
            <a:r>
              <a:rPr lang="en-US" sz="2400" dirty="0" smtClean="0"/>
              <a:t>Standard costs are the “theoretical cost” (i.e. defined ex ante) defined following specific information, that represent the point of reference for the analysis of deviations</a:t>
            </a:r>
          </a:p>
          <a:p>
            <a:r>
              <a:rPr lang="en-US" sz="2400" dirty="0" smtClean="0"/>
              <a:t>For the definition of standard costs, extraordinary events are not considered (indeed they are defined ex ante)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35064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2720" y="0"/>
            <a:ext cx="1849280" cy="1280271"/>
          </a:xfrm>
          <a:prstGeom prst="rect">
            <a:avLst/>
          </a:prstGeom>
        </p:spPr>
      </p:pic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25</a:t>
            </a:fld>
            <a:endParaRPr lang="it-IT"/>
          </a:p>
        </p:txBody>
      </p:sp>
      <p:sp>
        <p:nvSpPr>
          <p:cNvPr id="7" name="Titolo 1"/>
          <p:cNvSpPr>
            <a:spLocks noGrp="1"/>
          </p:cNvSpPr>
          <p:nvPr>
            <p:ph type="title"/>
          </p:nvPr>
        </p:nvSpPr>
        <p:spPr>
          <a:xfrm>
            <a:off x="685231" y="324663"/>
            <a:ext cx="10515600" cy="1325563"/>
          </a:xfrm>
        </p:spPr>
        <p:txBody>
          <a:bodyPr/>
          <a:lstStyle/>
          <a:p>
            <a:r>
              <a:rPr lang="it-IT" b="1" dirty="0">
                <a:solidFill>
                  <a:srgbClr val="FF0000"/>
                </a:solidFill>
              </a:rPr>
              <a:t>S</a:t>
            </a:r>
            <a:r>
              <a:rPr lang="it-IT" b="1" dirty="0" smtClean="0">
                <a:solidFill>
                  <a:srgbClr val="FF0000"/>
                </a:solidFill>
              </a:rPr>
              <a:t>tandard </a:t>
            </a:r>
            <a:r>
              <a:rPr lang="it-IT" b="1" dirty="0" err="1" smtClean="0">
                <a:solidFill>
                  <a:srgbClr val="FF0000"/>
                </a:solidFill>
              </a:rPr>
              <a:t>costs</a:t>
            </a:r>
            <a:endParaRPr lang="it-IT" b="1" dirty="0">
              <a:solidFill>
                <a:srgbClr val="FF0000"/>
              </a:solidFill>
            </a:endParaRPr>
          </a:p>
        </p:txBody>
      </p:sp>
      <p:sp>
        <p:nvSpPr>
          <p:cNvPr id="14" name="Segnaposto contenuto 2"/>
          <p:cNvSpPr txBox="1">
            <a:spLocks/>
          </p:cNvSpPr>
          <p:nvPr/>
        </p:nvSpPr>
        <p:spPr>
          <a:xfrm>
            <a:off x="685231" y="1419367"/>
            <a:ext cx="10941093" cy="45139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b="1" dirty="0" smtClean="0"/>
              <a:t>DIRECT MATERIALS</a:t>
            </a:r>
          </a:p>
          <a:p>
            <a:r>
              <a:rPr lang="en-US" dirty="0" err="1" smtClean="0"/>
              <a:t>C</a:t>
            </a:r>
            <a:r>
              <a:rPr lang="en-US" sz="1800" dirty="0" err="1" smtClean="0"/>
              <a:t>std</a:t>
            </a:r>
            <a:r>
              <a:rPr lang="en-US" dirty="0" smtClean="0"/>
              <a:t> = Ʃ </a:t>
            </a:r>
            <a:r>
              <a:rPr lang="en-US" dirty="0" err="1" smtClean="0"/>
              <a:t>Q</a:t>
            </a:r>
            <a:r>
              <a:rPr lang="en-US" sz="1600" dirty="0" err="1" smtClean="0"/>
              <a:t>std</a:t>
            </a:r>
            <a:r>
              <a:rPr lang="en-US" dirty="0" smtClean="0"/>
              <a:t> *</a:t>
            </a:r>
            <a:r>
              <a:rPr lang="en-US" dirty="0" err="1" smtClean="0"/>
              <a:t>P</a:t>
            </a:r>
            <a:r>
              <a:rPr lang="en-US" sz="1600" dirty="0" err="1" smtClean="0"/>
              <a:t>std</a:t>
            </a:r>
            <a:endParaRPr lang="en-US" sz="16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b="1" dirty="0" smtClean="0"/>
              <a:t>DIRECT LABOR</a:t>
            </a:r>
          </a:p>
          <a:p>
            <a:r>
              <a:rPr lang="en-US" dirty="0" err="1" smtClean="0"/>
              <a:t>C</a:t>
            </a:r>
            <a:r>
              <a:rPr lang="en-US" sz="1600" dirty="0" err="1" smtClean="0"/>
              <a:t>std</a:t>
            </a:r>
            <a:r>
              <a:rPr lang="en-US" dirty="0" smtClean="0"/>
              <a:t>= </a:t>
            </a:r>
            <a:r>
              <a:rPr lang="en-US" dirty="0" err="1" smtClean="0"/>
              <a:t>T</a:t>
            </a:r>
            <a:r>
              <a:rPr lang="en-US" sz="1600" dirty="0" err="1" smtClean="0"/>
              <a:t>std</a:t>
            </a:r>
            <a:r>
              <a:rPr lang="en-US" dirty="0" smtClean="0"/>
              <a:t>*</a:t>
            </a:r>
            <a:r>
              <a:rPr lang="en-US" dirty="0" err="1" smtClean="0"/>
              <a:t>P</a:t>
            </a:r>
            <a:r>
              <a:rPr lang="en-US" sz="1600" dirty="0" err="1" smtClean="0"/>
              <a:t>std</a:t>
            </a:r>
            <a:endParaRPr lang="en-US" sz="16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b="1" dirty="0" smtClean="0"/>
              <a:t>OVERHEAD</a:t>
            </a:r>
            <a:endParaRPr lang="en-US" b="1" dirty="0" smtClean="0"/>
          </a:p>
          <a:p>
            <a:r>
              <a:rPr lang="en-US" dirty="0" err="1" smtClean="0"/>
              <a:t>OVH</a:t>
            </a:r>
            <a:r>
              <a:rPr lang="en-US" sz="1600" dirty="0" err="1" smtClean="0"/>
              <a:t>std</a:t>
            </a:r>
            <a:r>
              <a:rPr lang="en-US" dirty="0" smtClean="0"/>
              <a:t>= K*</a:t>
            </a:r>
            <a:r>
              <a:rPr lang="en-US" dirty="0" err="1" smtClean="0"/>
              <a:t>LD</a:t>
            </a:r>
            <a:r>
              <a:rPr lang="en-US" sz="1600" dirty="0" err="1" smtClean="0"/>
              <a:t>std</a:t>
            </a:r>
            <a:endParaRPr lang="en-US" sz="1600" dirty="0" smtClean="0"/>
          </a:p>
          <a:p>
            <a:r>
              <a:rPr lang="en-US" dirty="0" smtClean="0"/>
              <a:t>K= </a:t>
            </a:r>
            <a:r>
              <a:rPr lang="en-US" dirty="0" err="1" smtClean="0"/>
              <a:t>OVH</a:t>
            </a:r>
            <a:r>
              <a:rPr lang="en-US" sz="1600" dirty="0" err="1" smtClean="0"/>
              <a:t>std</a:t>
            </a:r>
            <a:r>
              <a:rPr lang="en-US" dirty="0" smtClean="0"/>
              <a:t> Tot/</a:t>
            </a:r>
            <a:r>
              <a:rPr lang="en-US" dirty="0" err="1" smtClean="0"/>
              <a:t>LD</a:t>
            </a:r>
            <a:r>
              <a:rPr lang="en-US" sz="1600" dirty="0" err="1" smtClean="0"/>
              <a:t>std</a:t>
            </a:r>
            <a:r>
              <a:rPr lang="en-US" dirty="0" smtClean="0"/>
              <a:t> tot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15699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2720" y="0"/>
            <a:ext cx="1849280" cy="1280271"/>
          </a:xfrm>
          <a:prstGeom prst="rect">
            <a:avLst/>
          </a:prstGeom>
        </p:spPr>
      </p:pic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26</a:t>
            </a:fld>
            <a:endParaRPr lang="it-IT"/>
          </a:p>
        </p:txBody>
      </p:sp>
      <p:sp>
        <p:nvSpPr>
          <p:cNvPr id="7" name="Titolo 1"/>
          <p:cNvSpPr>
            <a:spLocks noGrp="1"/>
          </p:cNvSpPr>
          <p:nvPr>
            <p:ph type="title"/>
          </p:nvPr>
        </p:nvSpPr>
        <p:spPr>
          <a:xfrm>
            <a:off x="685231" y="324663"/>
            <a:ext cx="10515600" cy="1325563"/>
          </a:xfrm>
        </p:spPr>
        <p:txBody>
          <a:bodyPr/>
          <a:lstStyle/>
          <a:p>
            <a:r>
              <a:rPr lang="it-IT" b="1" dirty="0" err="1" smtClean="0">
                <a:solidFill>
                  <a:srgbClr val="FF0000"/>
                </a:solidFill>
              </a:rPr>
              <a:t>Avoidable</a:t>
            </a:r>
            <a:r>
              <a:rPr lang="it-IT" b="1" dirty="0" smtClean="0">
                <a:solidFill>
                  <a:srgbClr val="FF0000"/>
                </a:solidFill>
              </a:rPr>
              <a:t> </a:t>
            </a:r>
            <a:r>
              <a:rPr lang="it-IT" b="1" dirty="0" err="1" smtClean="0">
                <a:solidFill>
                  <a:srgbClr val="FF0000"/>
                </a:solidFill>
              </a:rPr>
              <a:t>costs</a:t>
            </a:r>
            <a:r>
              <a:rPr lang="it-IT" b="1" dirty="0" smtClean="0">
                <a:solidFill>
                  <a:srgbClr val="FF0000"/>
                </a:solidFill>
              </a:rPr>
              <a:t> vs </a:t>
            </a:r>
            <a:r>
              <a:rPr lang="it-IT" b="1" dirty="0" err="1" smtClean="0">
                <a:solidFill>
                  <a:srgbClr val="FF0000"/>
                </a:solidFill>
              </a:rPr>
              <a:t>not</a:t>
            </a:r>
            <a:r>
              <a:rPr lang="it-IT" b="1" dirty="0" smtClean="0">
                <a:solidFill>
                  <a:srgbClr val="FF0000"/>
                </a:solidFill>
              </a:rPr>
              <a:t> </a:t>
            </a:r>
            <a:r>
              <a:rPr lang="it-IT" b="1" dirty="0" err="1" smtClean="0">
                <a:solidFill>
                  <a:srgbClr val="FF0000"/>
                </a:solidFill>
              </a:rPr>
              <a:t>avoidable</a:t>
            </a:r>
            <a:r>
              <a:rPr lang="it-IT" b="1" dirty="0" smtClean="0">
                <a:solidFill>
                  <a:srgbClr val="FF0000"/>
                </a:solidFill>
              </a:rPr>
              <a:t> </a:t>
            </a:r>
            <a:r>
              <a:rPr lang="it-IT" b="1" dirty="0" err="1" smtClean="0">
                <a:solidFill>
                  <a:srgbClr val="FF0000"/>
                </a:solidFill>
              </a:rPr>
              <a:t>costs</a:t>
            </a:r>
            <a:endParaRPr lang="it-IT" b="1" dirty="0">
              <a:solidFill>
                <a:srgbClr val="FF0000"/>
              </a:solidFill>
            </a:endParaRPr>
          </a:p>
        </p:txBody>
      </p:sp>
      <p:sp>
        <p:nvSpPr>
          <p:cNvPr id="9" name="Segnaposto contenuto 2"/>
          <p:cNvSpPr txBox="1">
            <a:spLocks/>
          </p:cNvSpPr>
          <p:nvPr/>
        </p:nvSpPr>
        <p:spPr>
          <a:xfrm>
            <a:off x="809629" y="1764262"/>
            <a:ext cx="10941093" cy="18796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b="1" dirty="0" smtClean="0"/>
              <a:t>AVOIDABLE COSTS</a:t>
            </a:r>
          </a:p>
          <a:p>
            <a:r>
              <a:rPr lang="en-US" sz="2400" dirty="0" smtClean="0"/>
              <a:t>Avoidable cost depend on the decision</a:t>
            </a:r>
          </a:p>
          <a:p>
            <a:r>
              <a:rPr lang="en-US" sz="2400" dirty="0" smtClean="0"/>
              <a:t>Typically, direct materials, direct labor (in specific contractual situation)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14" name="Segnaposto contenuto 2"/>
          <p:cNvSpPr txBox="1">
            <a:spLocks/>
          </p:cNvSpPr>
          <p:nvPr/>
        </p:nvSpPr>
        <p:spPr>
          <a:xfrm>
            <a:off x="685231" y="3519851"/>
            <a:ext cx="10941093" cy="24134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b="1" dirty="0" smtClean="0"/>
              <a:t>NOT AVOIDABLE COSTS</a:t>
            </a:r>
          </a:p>
          <a:p>
            <a:r>
              <a:rPr lang="en-US" sz="2400" dirty="0" smtClean="0"/>
              <a:t>Not avoidable cost do not depend on the decision</a:t>
            </a:r>
          </a:p>
          <a:p>
            <a:r>
              <a:rPr lang="en-US" sz="2400" dirty="0" smtClean="0"/>
              <a:t>Typically: fixed overhead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51184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10353" y="1559092"/>
            <a:ext cx="9144000" cy="2387600"/>
          </a:xfrm>
        </p:spPr>
        <p:txBody>
          <a:bodyPr/>
          <a:lstStyle/>
          <a:p>
            <a:r>
              <a:rPr lang="it-IT" b="1" dirty="0" smtClean="0">
                <a:solidFill>
                  <a:srgbClr val="FF0000"/>
                </a:solidFill>
              </a:rPr>
              <a:t>COSTING TECHNIQUES</a:t>
            </a:r>
            <a:endParaRPr lang="it-IT" b="1" dirty="0">
              <a:solidFill>
                <a:srgbClr val="FF0000"/>
              </a:solidFill>
            </a:endParaRP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6695" y="92053"/>
            <a:ext cx="1849280" cy="1280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2529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2720" y="0"/>
            <a:ext cx="1849280" cy="1280271"/>
          </a:xfrm>
          <a:prstGeom prst="rect">
            <a:avLst/>
          </a:prstGeom>
        </p:spPr>
      </p:pic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28</a:t>
            </a:fld>
            <a:endParaRPr lang="it-IT"/>
          </a:p>
        </p:txBody>
      </p:sp>
      <p:sp>
        <p:nvSpPr>
          <p:cNvPr id="7" name="Titolo 1"/>
          <p:cNvSpPr>
            <a:spLocks noGrp="1"/>
          </p:cNvSpPr>
          <p:nvPr>
            <p:ph type="title"/>
          </p:nvPr>
        </p:nvSpPr>
        <p:spPr>
          <a:xfrm>
            <a:off x="685231" y="324663"/>
            <a:ext cx="10515600" cy="1325563"/>
          </a:xfrm>
        </p:spPr>
        <p:txBody>
          <a:bodyPr/>
          <a:lstStyle/>
          <a:p>
            <a:r>
              <a:rPr lang="it-IT" b="1" dirty="0" smtClean="0">
                <a:solidFill>
                  <a:srgbClr val="FF0000"/>
                </a:solidFill>
              </a:rPr>
              <a:t>System to </a:t>
            </a:r>
            <a:r>
              <a:rPr lang="it-IT" b="1" dirty="0" err="1" smtClean="0">
                <a:solidFill>
                  <a:srgbClr val="FF0000"/>
                </a:solidFill>
              </a:rPr>
              <a:t>collect</a:t>
            </a:r>
            <a:r>
              <a:rPr lang="it-IT" b="1" dirty="0" smtClean="0">
                <a:solidFill>
                  <a:srgbClr val="FF0000"/>
                </a:solidFill>
              </a:rPr>
              <a:t> and to allocate </a:t>
            </a:r>
            <a:r>
              <a:rPr lang="it-IT" b="1" dirty="0" err="1" smtClean="0">
                <a:solidFill>
                  <a:srgbClr val="FF0000"/>
                </a:solidFill>
              </a:rPr>
              <a:t>costs</a:t>
            </a:r>
            <a:endParaRPr lang="it-IT" b="1" dirty="0">
              <a:solidFill>
                <a:srgbClr val="FF0000"/>
              </a:solidFill>
            </a:endParaRPr>
          </a:p>
        </p:txBody>
      </p:sp>
      <p:sp>
        <p:nvSpPr>
          <p:cNvPr id="9" name="Segnaposto contenuto 2"/>
          <p:cNvSpPr txBox="1">
            <a:spLocks/>
          </p:cNvSpPr>
          <p:nvPr/>
        </p:nvSpPr>
        <p:spPr>
          <a:xfrm>
            <a:off x="755322" y="1196246"/>
            <a:ext cx="10941093" cy="13747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n-US" sz="2400" dirty="0" smtClean="0"/>
              <a:t>It refers to the system of rules through which management accounting allocates the overall costs to the single organizational units or to specific products (i.e. the example </a:t>
            </a:r>
            <a:r>
              <a:rPr lang="en-US" sz="2400" dirty="0"/>
              <a:t>of Mr. </a:t>
            </a:r>
            <a:r>
              <a:rPr lang="en-US" sz="2400" dirty="0" err="1" smtClean="0"/>
              <a:t>Stadler</a:t>
            </a:r>
            <a:r>
              <a:rPr lang="en-US" sz="2400" dirty="0" smtClean="0"/>
              <a:t>)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</p:txBody>
      </p:sp>
      <p:sp>
        <p:nvSpPr>
          <p:cNvPr id="2" name="Disco magnetico 1"/>
          <p:cNvSpPr/>
          <p:nvPr/>
        </p:nvSpPr>
        <p:spPr>
          <a:xfrm>
            <a:off x="296181" y="2570969"/>
            <a:ext cx="2101755" cy="2770495"/>
          </a:xfrm>
          <a:prstGeom prst="flowChartMagneticDisk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b="1" dirty="0" smtClean="0"/>
              <a:t>RESOURCES</a:t>
            </a:r>
            <a:endParaRPr lang="it-IT" b="1" dirty="0"/>
          </a:p>
        </p:txBody>
      </p:sp>
      <p:sp>
        <p:nvSpPr>
          <p:cNvPr id="3" name="Freccia a destra 2"/>
          <p:cNvSpPr/>
          <p:nvPr/>
        </p:nvSpPr>
        <p:spPr>
          <a:xfrm>
            <a:off x="3345786" y="3767215"/>
            <a:ext cx="914400" cy="873457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Rettangolo 9"/>
          <p:cNvSpPr/>
          <p:nvPr/>
        </p:nvSpPr>
        <p:spPr>
          <a:xfrm>
            <a:off x="2397936" y="5067985"/>
            <a:ext cx="3439234" cy="1037230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000" dirty="0" smtClean="0">
                <a:solidFill>
                  <a:schemeClr val="tx1"/>
                </a:solidFill>
              </a:rPr>
              <a:t>Set of </a:t>
            </a:r>
            <a:r>
              <a:rPr lang="it-IT" sz="2000" dirty="0" err="1" smtClean="0">
                <a:solidFill>
                  <a:schemeClr val="tx1"/>
                </a:solidFill>
              </a:rPr>
              <a:t>resources</a:t>
            </a:r>
            <a:r>
              <a:rPr lang="it-IT" sz="2000" dirty="0" smtClean="0">
                <a:solidFill>
                  <a:schemeClr val="tx1"/>
                </a:solidFill>
              </a:rPr>
              <a:t> </a:t>
            </a:r>
            <a:r>
              <a:rPr lang="it-IT" sz="2000" dirty="0" err="1" smtClean="0">
                <a:solidFill>
                  <a:schemeClr val="tx1"/>
                </a:solidFill>
              </a:rPr>
              <a:t>linked</a:t>
            </a:r>
            <a:r>
              <a:rPr lang="it-IT" sz="2000" dirty="0" smtClean="0">
                <a:solidFill>
                  <a:schemeClr val="tx1"/>
                </a:solidFill>
              </a:rPr>
              <a:t> to a </a:t>
            </a:r>
            <a:r>
              <a:rPr lang="it-IT" sz="2000" dirty="0" err="1" smtClean="0">
                <a:solidFill>
                  <a:schemeClr val="tx1"/>
                </a:solidFill>
              </a:rPr>
              <a:t>product</a:t>
            </a:r>
            <a:endParaRPr lang="it-IT" sz="2000" dirty="0" smtClean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000" dirty="0" err="1" smtClean="0">
                <a:solidFill>
                  <a:schemeClr val="tx1"/>
                </a:solidFill>
              </a:rPr>
              <a:t>Valorization</a:t>
            </a:r>
            <a:r>
              <a:rPr lang="it-IT" sz="2000" dirty="0" smtClean="0">
                <a:solidFill>
                  <a:schemeClr val="tx1"/>
                </a:solidFill>
              </a:rPr>
              <a:t> </a:t>
            </a:r>
            <a:endParaRPr lang="it-IT" sz="2000" dirty="0">
              <a:solidFill>
                <a:schemeClr val="tx1"/>
              </a:solidFill>
            </a:endParaRPr>
          </a:p>
        </p:txBody>
      </p:sp>
      <p:sp>
        <p:nvSpPr>
          <p:cNvPr id="11" name="Disco magnetico 10"/>
          <p:cNvSpPr/>
          <p:nvPr/>
        </p:nvSpPr>
        <p:spPr>
          <a:xfrm>
            <a:off x="5476162" y="2365938"/>
            <a:ext cx="2101755" cy="2770495"/>
          </a:xfrm>
          <a:prstGeom prst="flowChartMagneticDisk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b="1" dirty="0" smtClean="0"/>
              <a:t>ORGANIZATIONAL UNITS</a:t>
            </a:r>
            <a:endParaRPr lang="it-IT" b="1" dirty="0"/>
          </a:p>
        </p:txBody>
      </p:sp>
      <p:sp>
        <p:nvSpPr>
          <p:cNvPr id="12" name="Freccia a destra 11"/>
          <p:cNvSpPr/>
          <p:nvPr/>
        </p:nvSpPr>
        <p:spPr>
          <a:xfrm>
            <a:off x="8221208" y="3734904"/>
            <a:ext cx="914400" cy="873457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" name="Disco magnetico 12"/>
          <p:cNvSpPr/>
          <p:nvPr/>
        </p:nvSpPr>
        <p:spPr>
          <a:xfrm>
            <a:off x="9778899" y="2295157"/>
            <a:ext cx="2101755" cy="2770495"/>
          </a:xfrm>
          <a:prstGeom prst="flowChartMagneticDisk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b="1" dirty="0" smtClean="0"/>
              <a:t>PRODUCTS</a:t>
            </a:r>
            <a:endParaRPr lang="it-IT" b="1" dirty="0"/>
          </a:p>
        </p:txBody>
      </p:sp>
      <p:sp>
        <p:nvSpPr>
          <p:cNvPr id="14" name="Rettangolo 13"/>
          <p:cNvSpPr/>
          <p:nvPr/>
        </p:nvSpPr>
        <p:spPr>
          <a:xfrm>
            <a:off x="7118776" y="5136433"/>
            <a:ext cx="3439234" cy="1037230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000" dirty="0" err="1" smtClean="0">
                <a:solidFill>
                  <a:schemeClr val="tx1"/>
                </a:solidFill>
              </a:rPr>
              <a:t>Costs</a:t>
            </a:r>
            <a:r>
              <a:rPr lang="it-IT" sz="2000" dirty="0" smtClean="0">
                <a:solidFill>
                  <a:schemeClr val="tx1"/>
                </a:solidFill>
              </a:rPr>
              <a:t> turnover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000" dirty="0" err="1" smtClean="0">
                <a:solidFill>
                  <a:schemeClr val="tx1"/>
                </a:solidFill>
              </a:rPr>
              <a:t>Allocation</a:t>
            </a:r>
            <a:r>
              <a:rPr lang="it-IT" sz="2000" dirty="0" smtClean="0">
                <a:solidFill>
                  <a:schemeClr val="tx1"/>
                </a:solidFill>
              </a:rPr>
              <a:t> of </a:t>
            </a:r>
            <a:r>
              <a:rPr lang="it-IT" sz="2000" dirty="0" err="1" smtClean="0">
                <a:solidFill>
                  <a:schemeClr val="tx1"/>
                </a:solidFill>
              </a:rPr>
              <a:t>costs</a:t>
            </a:r>
            <a:endParaRPr lang="it-IT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2969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2720" y="0"/>
            <a:ext cx="1849280" cy="1280271"/>
          </a:xfrm>
          <a:prstGeom prst="rect">
            <a:avLst/>
          </a:prstGeom>
        </p:spPr>
      </p:pic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29</a:t>
            </a:fld>
            <a:endParaRPr lang="it-IT"/>
          </a:p>
        </p:txBody>
      </p:sp>
      <p:sp>
        <p:nvSpPr>
          <p:cNvPr id="7" name="Titolo 1"/>
          <p:cNvSpPr>
            <a:spLocks noGrp="1"/>
          </p:cNvSpPr>
          <p:nvPr>
            <p:ph type="title"/>
          </p:nvPr>
        </p:nvSpPr>
        <p:spPr>
          <a:xfrm>
            <a:off x="685231" y="324663"/>
            <a:ext cx="10515600" cy="1325563"/>
          </a:xfrm>
        </p:spPr>
        <p:txBody>
          <a:bodyPr/>
          <a:lstStyle/>
          <a:p>
            <a:r>
              <a:rPr lang="it-IT" b="1" dirty="0" smtClean="0">
                <a:solidFill>
                  <a:srgbClr val="FF0000"/>
                </a:solidFill>
              </a:rPr>
              <a:t>EBITA in Management Accounting</a:t>
            </a:r>
            <a:endParaRPr lang="it-IT" b="1" dirty="0">
              <a:solidFill>
                <a:srgbClr val="FF0000"/>
              </a:solidFill>
            </a:endParaRPr>
          </a:p>
        </p:txBody>
      </p:sp>
      <p:sp>
        <p:nvSpPr>
          <p:cNvPr id="9" name="Segnaposto contenuto 2"/>
          <p:cNvSpPr txBox="1">
            <a:spLocks/>
          </p:cNvSpPr>
          <p:nvPr/>
        </p:nvSpPr>
        <p:spPr>
          <a:xfrm>
            <a:off x="809629" y="1764262"/>
            <a:ext cx="10941093" cy="18796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b="1" dirty="0" smtClean="0"/>
              <a:t>EBITA </a:t>
            </a:r>
          </a:p>
          <a:p>
            <a:r>
              <a:rPr lang="en-US" sz="2400" dirty="0"/>
              <a:t>To calculate a company's EBITA, start with its earnings before tax (EBT), which can be found on the income statement, and add interest and amortization expenses back in</a:t>
            </a:r>
            <a:r>
              <a:rPr lang="en-US" sz="2400" dirty="0" smtClean="0"/>
              <a:t>.</a:t>
            </a:r>
          </a:p>
          <a:p>
            <a:r>
              <a:rPr lang="en-US" sz="2400" dirty="0"/>
              <a:t>EBITA = earnings before tax (EBT) + interest expense + amortization expense</a:t>
            </a:r>
          </a:p>
          <a:p>
            <a:endParaRPr lang="en-US" sz="2400" dirty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8" name="Segnaposto contenuto 2"/>
          <p:cNvSpPr txBox="1">
            <a:spLocks/>
          </p:cNvSpPr>
          <p:nvPr/>
        </p:nvSpPr>
        <p:spPr>
          <a:xfrm>
            <a:off x="809629" y="3974362"/>
            <a:ext cx="10941093" cy="23819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b="1" dirty="0" smtClean="0"/>
          </a:p>
          <a:p>
            <a:r>
              <a:rPr lang="en-US" sz="2400" dirty="0" smtClean="0"/>
              <a:t>We don’t have specific rules that define how to calculate (i.e. which costs have to be considered) to calculate the EBITA.</a:t>
            </a:r>
          </a:p>
          <a:p>
            <a:r>
              <a:rPr lang="en-US" sz="2400" dirty="0" smtClean="0"/>
              <a:t>Is it therefore possible to identify different models to calculate the EBITA</a:t>
            </a:r>
          </a:p>
          <a:p>
            <a:r>
              <a:rPr lang="en-US" sz="2400" dirty="0" smtClean="0"/>
              <a:t>The choice of one model depends on the goal(s) of the analysis</a:t>
            </a:r>
            <a:endParaRPr lang="en-US" sz="2400" dirty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05796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10353" y="1559092"/>
            <a:ext cx="9144000" cy="2387600"/>
          </a:xfrm>
        </p:spPr>
        <p:txBody>
          <a:bodyPr/>
          <a:lstStyle/>
          <a:p>
            <a:r>
              <a:rPr lang="it-IT" b="1" dirty="0" smtClean="0">
                <a:solidFill>
                  <a:srgbClr val="FF0000"/>
                </a:solidFill>
              </a:rPr>
              <a:t>INTRODUCTION</a:t>
            </a:r>
            <a:endParaRPr lang="it-IT" b="1" dirty="0">
              <a:solidFill>
                <a:srgbClr val="FF0000"/>
              </a:solidFill>
            </a:endParaRP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6695" y="92053"/>
            <a:ext cx="1849280" cy="1280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8116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2720" y="0"/>
            <a:ext cx="1849280" cy="1280271"/>
          </a:xfrm>
          <a:prstGeom prst="rect">
            <a:avLst/>
          </a:prstGeom>
        </p:spPr>
      </p:pic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30</a:t>
            </a:fld>
            <a:endParaRPr lang="it-IT"/>
          </a:p>
        </p:txBody>
      </p:sp>
      <p:sp>
        <p:nvSpPr>
          <p:cNvPr id="7" name="Titolo 1"/>
          <p:cNvSpPr>
            <a:spLocks noGrp="1"/>
          </p:cNvSpPr>
          <p:nvPr>
            <p:ph type="title"/>
          </p:nvPr>
        </p:nvSpPr>
        <p:spPr>
          <a:xfrm>
            <a:off x="685231" y="324663"/>
            <a:ext cx="10515600" cy="1325563"/>
          </a:xfrm>
        </p:spPr>
        <p:txBody>
          <a:bodyPr/>
          <a:lstStyle/>
          <a:p>
            <a:r>
              <a:rPr lang="it-IT" b="1" dirty="0" err="1" smtClean="0">
                <a:solidFill>
                  <a:srgbClr val="FF0000"/>
                </a:solidFill>
              </a:rPr>
              <a:t>Rules</a:t>
            </a:r>
            <a:r>
              <a:rPr lang="it-IT" b="1" dirty="0" smtClean="0">
                <a:solidFill>
                  <a:srgbClr val="FF0000"/>
                </a:solidFill>
              </a:rPr>
              <a:t> to allocate </a:t>
            </a:r>
            <a:r>
              <a:rPr lang="it-IT" b="1" dirty="0" err="1" smtClean="0">
                <a:solidFill>
                  <a:srgbClr val="FF0000"/>
                </a:solidFill>
              </a:rPr>
              <a:t>costs</a:t>
            </a:r>
            <a:endParaRPr lang="it-IT" b="1" dirty="0">
              <a:solidFill>
                <a:srgbClr val="FF0000"/>
              </a:solidFill>
            </a:endParaRPr>
          </a:p>
        </p:txBody>
      </p:sp>
      <p:sp>
        <p:nvSpPr>
          <p:cNvPr id="17" name="Segnaposto contenuto 2"/>
          <p:cNvSpPr txBox="1">
            <a:spLocks/>
          </p:cNvSpPr>
          <p:nvPr/>
        </p:nvSpPr>
        <p:spPr>
          <a:xfrm>
            <a:off x="685231" y="1650226"/>
            <a:ext cx="10941093" cy="17315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 smtClean="0"/>
              <a:t>Direct Costing</a:t>
            </a:r>
          </a:p>
          <a:p>
            <a:pPr lvl="1"/>
            <a:r>
              <a:rPr lang="en-US" dirty="0" smtClean="0"/>
              <a:t>We allocate only the costs that are directly consumed by the product (in general, direct labor and direct materials) </a:t>
            </a:r>
          </a:p>
          <a:p>
            <a:pPr lvl="1"/>
            <a:r>
              <a:rPr lang="en-US" dirty="0" smtClean="0"/>
              <a:t>Reduction of mistakes for the allocation of costs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</p:txBody>
      </p:sp>
      <p:sp>
        <p:nvSpPr>
          <p:cNvPr id="18" name="Segnaposto contenuto 2"/>
          <p:cNvSpPr txBox="1">
            <a:spLocks/>
          </p:cNvSpPr>
          <p:nvPr/>
        </p:nvSpPr>
        <p:spPr>
          <a:xfrm>
            <a:off x="685231" y="3771590"/>
            <a:ext cx="10941093" cy="27673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 smtClean="0"/>
              <a:t>Full Costing</a:t>
            </a:r>
          </a:p>
          <a:p>
            <a:pPr lvl="1"/>
            <a:r>
              <a:rPr lang="en-US" dirty="0" smtClean="0"/>
              <a:t>We allocate the costs that are directly consumed by the product (in general, direct labor and direct materials) </a:t>
            </a:r>
          </a:p>
          <a:p>
            <a:pPr lvl="1"/>
            <a:r>
              <a:rPr lang="en-US" dirty="0" smtClean="0"/>
              <a:t>We allocate also indirect costs, and the allocation modality depends on the criteria we use to allocate costs</a:t>
            </a:r>
          </a:p>
          <a:p>
            <a:pPr lvl="1"/>
            <a:r>
              <a:rPr lang="en-US" dirty="0" smtClean="0"/>
              <a:t>It clarifies that indirect activities are not “costless”, but they affect the overall profitability of the company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7058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2720" y="0"/>
            <a:ext cx="1849280" cy="1280271"/>
          </a:xfrm>
          <a:prstGeom prst="rect">
            <a:avLst/>
          </a:prstGeom>
        </p:spPr>
      </p:pic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31</a:t>
            </a:fld>
            <a:endParaRPr lang="it-IT"/>
          </a:p>
        </p:txBody>
      </p:sp>
      <p:sp>
        <p:nvSpPr>
          <p:cNvPr id="7" name="Titolo 1"/>
          <p:cNvSpPr>
            <a:spLocks noGrp="1"/>
          </p:cNvSpPr>
          <p:nvPr>
            <p:ph type="title"/>
          </p:nvPr>
        </p:nvSpPr>
        <p:spPr>
          <a:xfrm>
            <a:off x="685231" y="324663"/>
            <a:ext cx="10515600" cy="1325563"/>
          </a:xfrm>
        </p:spPr>
        <p:txBody>
          <a:bodyPr/>
          <a:lstStyle/>
          <a:p>
            <a:r>
              <a:rPr lang="it-IT" b="1" dirty="0" err="1" smtClean="0">
                <a:solidFill>
                  <a:srgbClr val="FF0000"/>
                </a:solidFill>
              </a:rPr>
              <a:t>Costing</a:t>
            </a:r>
            <a:r>
              <a:rPr lang="it-IT" b="1" dirty="0" smtClean="0">
                <a:solidFill>
                  <a:srgbClr val="FF0000"/>
                </a:solidFill>
              </a:rPr>
              <a:t> </a:t>
            </a:r>
            <a:r>
              <a:rPr lang="it-IT" b="1" dirty="0" err="1" smtClean="0">
                <a:solidFill>
                  <a:srgbClr val="FF0000"/>
                </a:solidFill>
              </a:rPr>
              <a:t>Techniques</a:t>
            </a:r>
            <a:endParaRPr lang="it-IT" b="1" dirty="0">
              <a:solidFill>
                <a:srgbClr val="FF0000"/>
              </a:solidFill>
            </a:endParaRPr>
          </a:p>
        </p:txBody>
      </p:sp>
      <p:sp>
        <p:nvSpPr>
          <p:cNvPr id="17" name="Segnaposto contenuto 2"/>
          <p:cNvSpPr txBox="1">
            <a:spLocks/>
          </p:cNvSpPr>
          <p:nvPr/>
        </p:nvSpPr>
        <p:spPr>
          <a:xfrm>
            <a:off x="685231" y="1650226"/>
            <a:ext cx="10941093" cy="2212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 smtClean="0"/>
              <a:t>Costing techniques:</a:t>
            </a:r>
            <a:endParaRPr lang="en-US" b="1" dirty="0" smtClean="0"/>
          </a:p>
          <a:p>
            <a:pPr lvl="1"/>
            <a:r>
              <a:rPr lang="en-US" dirty="0" smtClean="0"/>
              <a:t>Job order costing</a:t>
            </a:r>
          </a:p>
          <a:p>
            <a:pPr lvl="1"/>
            <a:r>
              <a:rPr lang="en-US" dirty="0" smtClean="0"/>
              <a:t>Process costing</a:t>
            </a:r>
          </a:p>
          <a:p>
            <a:pPr lvl="1"/>
            <a:r>
              <a:rPr lang="en-US" dirty="0" smtClean="0"/>
              <a:t>Operation Costing</a:t>
            </a:r>
          </a:p>
          <a:p>
            <a:pPr lvl="1"/>
            <a:r>
              <a:rPr lang="en-US" dirty="0" smtClean="0"/>
              <a:t>Activity Based Costing</a:t>
            </a:r>
          </a:p>
          <a:p>
            <a:pPr lvl="1"/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</p:txBody>
      </p:sp>
      <p:graphicFrame>
        <p:nvGraphicFramePr>
          <p:cNvPr id="2" name="Tabel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38609"/>
              </p:ext>
            </p:extLst>
          </p:nvPr>
        </p:nvGraphicFramePr>
        <p:xfrm>
          <a:off x="685231" y="3862314"/>
          <a:ext cx="10515600" cy="22696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28900"/>
                <a:gridCol w="2628900"/>
                <a:gridCol w="2628900"/>
                <a:gridCol w="2628900"/>
              </a:tblGrid>
              <a:tr h="453106">
                <a:tc>
                  <a:txBody>
                    <a:bodyPr/>
                    <a:lstStyle/>
                    <a:p>
                      <a:pPr algn="ctr"/>
                      <a:r>
                        <a:rPr lang="it-IT" sz="2400" b="1" dirty="0" err="1" smtClean="0"/>
                        <a:t>Costing</a:t>
                      </a:r>
                      <a:r>
                        <a:rPr lang="it-IT" sz="2400" b="1" dirty="0" smtClean="0"/>
                        <a:t> </a:t>
                      </a:r>
                      <a:r>
                        <a:rPr lang="it-IT" sz="2400" b="1" dirty="0" err="1" smtClean="0"/>
                        <a:t>Techniques</a:t>
                      </a:r>
                      <a:endParaRPr lang="it-IT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b="1" dirty="0" smtClean="0"/>
                        <a:t>Direct </a:t>
                      </a:r>
                      <a:r>
                        <a:rPr lang="it-IT" sz="2400" b="1" dirty="0" err="1" smtClean="0"/>
                        <a:t>Material</a:t>
                      </a:r>
                      <a:endParaRPr lang="it-IT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b="1" dirty="0" smtClean="0"/>
                        <a:t>Direct </a:t>
                      </a:r>
                      <a:r>
                        <a:rPr lang="it-IT" sz="2400" b="1" dirty="0" err="1" smtClean="0"/>
                        <a:t>Labor</a:t>
                      </a:r>
                      <a:endParaRPr lang="it-IT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b="1" dirty="0" err="1" smtClean="0"/>
                        <a:t>Overhead</a:t>
                      </a:r>
                      <a:endParaRPr lang="it-IT" sz="2400" b="1" dirty="0"/>
                    </a:p>
                  </a:txBody>
                  <a:tcPr/>
                </a:tc>
              </a:tr>
              <a:tr h="453106">
                <a:tc>
                  <a:txBody>
                    <a:bodyPr/>
                    <a:lstStyle/>
                    <a:p>
                      <a:r>
                        <a:rPr lang="it-IT" sz="2000" i="1" dirty="0" err="1" smtClean="0"/>
                        <a:t>Process</a:t>
                      </a:r>
                      <a:r>
                        <a:rPr lang="it-IT" sz="2000" i="1" dirty="0" smtClean="0"/>
                        <a:t> </a:t>
                      </a:r>
                      <a:r>
                        <a:rPr lang="it-IT" sz="2000" i="1" dirty="0" err="1" smtClean="0"/>
                        <a:t>Costing</a:t>
                      </a:r>
                      <a:endParaRPr lang="it-IT" sz="20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err="1" smtClean="0"/>
                        <a:t>Proportional</a:t>
                      </a:r>
                      <a:endParaRPr lang="it-IT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err="1" smtClean="0"/>
                        <a:t>Proportional</a:t>
                      </a:r>
                      <a:endParaRPr lang="it-IT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err="1" smtClean="0"/>
                        <a:t>Proportional</a:t>
                      </a:r>
                      <a:endParaRPr lang="it-IT" sz="2000" dirty="0"/>
                    </a:p>
                  </a:txBody>
                  <a:tcPr/>
                </a:tc>
              </a:tr>
              <a:tr h="453106">
                <a:tc>
                  <a:txBody>
                    <a:bodyPr/>
                    <a:lstStyle/>
                    <a:p>
                      <a:r>
                        <a:rPr lang="it-IT" sz="2000" i="1" dirty="0" err="1" smtClean="0"/>
                        <a:t>Operation</a:t>
                      </a:r>
                      <a:r>
                        <a:rPr lang="it-IT" sz="2000" i="1" dirty="0" smtClean="0"/>
                        <a:t> </a:t>
                      </a:r>
                      <a:r>
                        <a:rPr lang="it-IT" sz="2000" i="1" dirty="0" err="1" smtClean="0"/>
                        <a:t>Costing</a:t>
                      </a:r>
                      <a:endParaRPr lang="it-IT" sz="20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err="1" smtClean="0"/>
                        <a:t>Causal</a:t>
                      </a:r>
                      <a:endParaRPr lang="it-IT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err="1" smtClean="0"/>
                        <a:t>Proportional</a:t>
                      </a:r>
                      <a:endParaRPr lang="it-IT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err="1" smtClean="0"/>
                        <a:t>Proportional</a:t>
                      </a:r>
                      <a:endParaRPr lang="it-IT" sz="2000" dirty="0"/>
                    </a:p>
                  </a:txBody>
                  <a:tcPr/>
                </a:tc>
              </a:tr>
              <a:tr h="453106">
                <a:tc>
                  <a:txBody>
                    <a:bodyPr/>
                    <a:lstStyle/>
                    <a:p>
                      <a:r>
                        <a:rPr lang="it-IT" sz="2000" i="1" dirty="0" smtClean="0"/>
                        <a:t>Job </a:t>
                      </a:r>
                      <a:r>
                        <a:rPr lang="it-IT" sz="2000" i="1" dirty="0" err="1" smtClean="0"/>
                        <a:t>order</a:t>
                      </a:r>
                      <a:r>
                        <a:rPr lang="it-IT" sz="2000" i="1" dirty="0" smtClean="0"/>
                        <a:t> </a:t>
                      </a:r>
                      <a:r>
                        <a:rPr lang="it-IT" sz="2000" i="1" dirty="0" err="1" smtClean="0"/>
                        <a:t>costing</a:t>
                      </a:r>
                      <a:endParaRPr lang="it-IT" sz="20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err="1" smtClean="0"/>
                        <a:t>Causal</a:t>
                      </a:r>
                      <a:endParaRPr lang="it-IT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err="1" smtClean="0"/>
                        <a:t>Causal</a:t>
                      </a:r>
                      <a:endParaRPr lang="it-IT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err="1" smtClean="0"/>
                        <a:t>Proportional</a:t>
                      </a:r>
                      <a:endParaRPr lang="it-IT" sz="2000" dirty="0"/>
                    </a:p>
                  </a:txBody>
                  <a:tcPr/>
                </a:tc>
              </a:tr>
              <a:tr h="453106">
                <a:tc>
                  <a:txBody>
                    <a:bodyPr/>
                    <a:lstStyle/>
                    <a:p>
                      <a:r>
                        <a:rPr lang="it-IT" sz="2000" i="1" dirty="0" smtClean="0"/>
                        <a:t>Activity </a:t>
                      </a:r>
                      <a:r>
                        <a:rPr lang="it-IT" sz="2000" i="1" dirty="0" err="1" smtClean="0"/>
                        <a:t>Based</a:t>
                      </a:r>
                      <a:r>
                        <a:rPr lang="it-IT" sz="2000" i="1" dirty="0" smtClean="0"/>
                        <a:t> </a:t>
                      </a:r>
                      <a:r>
                        <a:rPr lang="it-IT" sz="2000" i="1" dirty="0" err="1" smtClean="0"/>
                        <a:t>Costing</a:t>
                      </a:r>
                      <a:endParaRPr lang="it-IT" sz="20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err="1" smtClean="0"/>
                        <a:t>Causal</a:t>
                      </a:r>
                      <a:endParaRPr lang="it-IT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err="1" smtClean="0"/>
                        <a:t>Causal</a:t>
                      </a:r>
                      <a:endParaRPr lang="it-IT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err="1" smtClean="0"/>
                        <a:t>Causal</a:t>
                      </a:r>
                      <a:endParaRPr lang="it-IT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06147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2720" y="0"/>
            <a:ext cx="1849280" cy="1280271"/>
          </a:xfrm>
          <a:prstGeom prst="rect">
            <a:avLst/>
          </a:prstGeom>
        </p:spPr>
      </p:pic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4</a:t>
            </a:fld>
            <a:endParaRPr lang="it-IT"/>
          </a:p>
        </p:txBody>
      </p:sp>
      <p:sp>
        <p:nvSpPr>
          <p:cNvPr id="22" name="Segnaposto contenuto 2"/>
          <p:cNvSpPr>
            <a:spLocks noGrp="1"/>
          </p:cNvSpPr>
          <p:nvPr>
            <p:ph idx="1"/>
          </p:nvPr>
        </p:nvSpPr>
        <p:spPr>
          <a:xfrm>
            <a:off x="832512" y="1495222"/>
            <a:ext cx="10699845" cy="3131369"/>
          </a:xfrm>
        </p:spPr>
        <p:txBody>
          <a:bodyPr>
            <a:normAutofit/>
          </a:bodyPr>
          <a:lstStyle/>
          <a:p>
            <a:r>
              <a:rPr lang="en-US" sz="3200" dirty="0" smtClean="0"/>
              <a:t>Financial Accounting             focus on the whole company by providing synthetic information to stakeholders</a:t>
            </a:r>
          </a:p>
          <a:p>
            <a:endParaRPr lang="en-US" sz="3200" dirty="0"/>
          </a:p>
          <a:p>
            <a:endParaRPr lang="en-US" sz="3200" dirty="0" smtClean="0"/>
          </a:p>
          <a:p>
            <a:r>
              <a:rPr lang="en-US" sz="3200" dirty="0" smtClean="0"/>
              <a:t>Information of financial accounting are too synthetic to support the company’s decision-making process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 algn="ctr">
              <a:buNone/>
            </a:pPr>
            <a:endParaRPr lang="en-US" sz="3600" b="1" dirty="0" smtClean="0">
              <a:solidFill>
                <a:srgbClr val="FF0000"/>
              </a:solidFill>
            </a:endParaRP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</p:txBody>
      </p:sp>
      <p:sp>
        <p:nvSpPr>
          <p:cNvPr id="7" name="Titolo 1"/>
          <p:cNvSpPr>
            <a:spLocks noGrp="1"/>
          </p:cNvSpPr>
          <p:nvPr>
            <p:ph type="title"/>
          </p:nvPr>
        </p:nvSpPr>
        <p:spPr>
          <a:xfrm>
            <a:off x="685231" y="324663"/>
            <a:ext cx="10515600" cy="1325563"/>
          </a:xfrm>
        </p:spPr>
        <p:txBody>
          <a:bodyPr/>
          <a:lstStyle/>
          <a:p>
            <a:r>
              <a:rPr lang="it-IT" b="1" dirty="0" smtClean="0">
                <a:solidFill>
                  <a:srgbClr val="FF0000"/>
                </a:solidFill>
              </a:rPr>
              <a:t>From Financial Accounting….</a:t>
            </a:r>
            <a:endParaRPr lang="it-IT" b="1" dirty="0">
              <a:solidFill>
                <a:srgbClr val="FF0000"/>
              </a:solidFill>
            </a:endParaRPr>
          </a:p>
        </p:txBody>
      </p:sp>
      <p:cxnSp>
        <p:nvCxnSpPr>
          <p:cNvPr id="3" name="Connettore 2 2"/>
          <p:cNvCxnSpPr/>
          <p:nvPr/>
        </p:nvCxnSpPr>
        <p:spPr>
          <a:xfrm flipV="1">
            <a:off x="4694261" y="1787857"/>
            <a:ext cx="805218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Freccia in giù 5"/>
          <p:cNvSpPr/>
          <p:nvPr/>
        </p:nvSpPr>
        <p:spPr>
          <a:xfrm>
            <a:off x="5096870" y="2500062"/>
            <a:ext cx="846161" cy="641445"/>
          </a:xfrm>
          <a:prstGeom prst="down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Segnaposto contenuto 2"/>
          <p:cNvSpPr txBox="1">
            <a:spLocks/>
          </p:cNvSpPr>
          <p:nvPr/>
        </p:nvSpPr>
        <p:spPr>
          <a:xfrm>
            <a:off x="832512" y="5406580"/>
            <a:ext cx="10699845" cy="11170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 smtClean="0"/>
              <a:t>The company needs to understand which goods and units are responsible for the company’s results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marL="0" indent="0" algn="ctr">
              <a:buFont typeface="Arial" panose="020B0604020202020204" pitchFamily="34" charset="0"/>
              <a:buNone/>
            </a:pPr>
            <a:endParaRPr lang="en-US" sz="3600" b="1" dirty="0" smtClean="0">
              <a:solidFill>
                <a:srgbClr val="FF0000"/>
              </a:solidFill>
            </a:endParaRP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10" name="Freccia in giù 9"/>
          <p:cNvSpPr/>
          <p:nvPr/>
        </p:nvSpPr>
        <p:spPr>
          <a:xfrm>
            <a:off x="4962667" y="4626591"/>
            <a:ext cx="846161" cy="641445"/>
          </a:xfrm>
          <a:prstGeom prst="down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77377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build="p"/>
      <p:bldP spid="6" grpId="0" animBg="1"/>
      <p:bldP spid="9" grpId="0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2720" y="0"/>
            <a:ext cx="1849280" cy="1280271"/>
          </a:xfrm>
          <a:prstGeom prst="rect">
            <a:avLst/>
          </a:prstGeom>
        </p:spPr>
      </p:pic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5</a:t>
            </a:fld>
            <a:endParaRPr lang="it-IT"/>
          </a:p>
        </p:txBody>
      </p:sp>
      <p:sp>
        <p:nvSpPr>
          <p:cNvPr id="7" name="Titolo 1"/>
          <p:cNvSpPr>
            <a:spLocks noGrp="1"/>
          </p:cNvSpPr>
          <p:nvPr>
            <p:ph type="title"/>
          </p:nvPr>
        </p:nvSpPr>
        <p:spPr>
          <a:xfrm>
            <a:off x="685231" y="324663"/>
            <a:ext cx="10515600" cy="1325563"/>
          </a:xfrm>
        </p:spPr>
        <p:txBody>
          <a:bodyPr/>
          <a:lstStyle/>
          <a:p>
            <a:r>
              <a:rPr lang="it-IT" b="1" dirty="0" smtClean="0">
                <a:solidFill>
                  <a:srgbClr val="FF0000"/>
                </a:solidFill>
              </a:rPr>
              <a:t>….to Management Accounting (1/2)</a:t>
            </a:r>
            <a:endParaRPr lang="it-IT" b="1" dirty="0">
              <a:solidFill>
                <a:srgbClr val="FF0000"/>
              </a:solidFill>
            </a:endParaRPr>
          </a:p>
        </p:txBody>
      </p:sp>
      <p:sp>
        <p:nvSpPr>
          <p:cNvPr id="9" name="Segnaposto contenuto 2"/>
          <p:cNvSpPr txBox="1">
            <a:spLocks/>
          </p:cNvSpPr>
          <p:nvPr/>
        </p:nvSpPr>
        <p:spPr>
          <a:xfrm>
            <a:off x="832511" y="1456190"/>
            <a:ext cx="10699845" cy="11170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The company needs to understand which goods and units are responsible for the company’s results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pPr marL="0" indent="0" algn="ctr">
              <a:buFont typeface="Arial" panose="020B0604020202020204" pitchFamily="34" charset="0"/>
              <a:buNone/>
            </a:pPr>
            <a:endParaRPr lang="en-US" sz="3600" b="1" dirty="0" smtClean="0">
              <a:solidFill>
                <a:srgbClr val="FF0000"/>
              </a:solidFill>
            </a:endParaRP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10" name="Freccia in giù 9"/>
          <p:cNvSpPr/>
          <p:nvPr/>
        </p:nvSpPr>
        <p:spPr>
          <a:xfrm>
            <a:off x="5336272" y="2252517"/>
            <a:ext cx="846161" cy="641445"/>
          </a:xfrm>
          <a:prstGeom prst="down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Segnaposto contenuto 2"/>
          <p:cNvSpPr txBox="1">
            <a:spLocks/>
          </p:cNvSpPr>
          <p:nvPr/>
        </p:nvSpPr>
        <p:spPr>
          <a:xfrm>
            <a:off x="1992573" y="3164869"/>
            <a:ext cx="7301552" cy="6838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3600" b="1" dirty="0" smtClean="0"/>
              <a:t>Management Accounting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US" sz="3600" b="1" dirty="0" smtClean="0">
              <a:solidFill>
                <a:srgbClr val="FF0000"/>
              </a:solidFill>
            </a:endParaRP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12" name="Segnaposto contenuto 2"/>
          <p:cNvSpPr txBox="1">
            <a:spLocks/>
          </p:cNvSpPr>
          <p:nvPr/>
        </p:nvSpPr>
        <p:spPr>
          <a:xfrm>
            <a:off x="971263" y="3997126"/>
            <a:ext cx="10699845" cy="5475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Revenues and costs are allocated according to their “destination”</a:t>
            </a:r>
          </a:p>
          <a:p>
            <a:endParaRPr lang="en-US" dirty="0" smtClean="0"/>
          </a:p>
          <a:p>
            <a:pPr marL="0" indent="0" algn="ctr">
              <a:buFont typeface="Arial" panose="020B0604020202020204" pitchFamily="34" charset="0"/>
              <a:buNone/>
            </a:pPr>
            <a:endParaRPr lang="en-US" sz="3600" b="1" dirty="0" smtClean="0">
              <a:solidFill>
                <a:srgbClr val="FF0000"/>
              </a:solidFill>
            </a:endParaRP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14" name="Segnaposto contenuto 2"/>
          <p:cNvSpPr txBox="1">
            <a:spLocks/>
          </p:cNvSpPr>
          <p:nvPr/>
        </p:nvSpPr>
        <p:spPr>
          <a:xfrm>
            <a:off x="971262" y="4705608"/>
            <a:ext cx="10699845" cy="13400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When a resource is consumed, the management accounting identifies the related cost that is linked to the unit or the good that actually consumed that resource</a:t>
            </a:r>
          </a:p>
          <a:p>
            <a:endParaRPr lang="en-US" dirty="0" smtClean="0"/>
          </a:p>
          <a:p>
            <a:pPr marL="0" indent="0" algn="ctr">
              <a:buFont typeface="Arial" panose="020B0604020202020204" pitchFamily="34" charset="0"/>
              <a:buNone/>
            </a:pPr>
            <a:endParaRPr lang="en-US" sz="3600" b="1" dirty="0" smtClean="0">
              <a:solidFill>
                <a:srgbClr val="FF0000"/>
              </a:solidFill>
            </a:endParaRP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65642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animBg="1"/>
      <p:bldP spid="11" grpId="0" animBg="1"/>
      <p:bldP spid="12" grpId="0"/>
      <p:bldP spid="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2720" y="0"/>
            <a:ext cx="1849280" cy="1280271"/>
          </a:xfrm>
          <a:prstGeom prst="rect">
            <a:avLst/>
          </a:prstGeom>
        </p:spPr>
      </p:pic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6</a:t>
            </a:fld>
            <a:endParaRPr lang="it-IT"/>
          </a:p>
        </p:txBody>
      </p:sp>
      <p:sp>
        <p:nvSpPr>
          <p:cNvPr id="7" name="Titolo 1"/>
          <p:cNvSpPr>
            <a:spLocks noGrp="1"/>
          </p:cNvSpPr>
          <p:nvPr>
            <p:ph type="title"/>
          </p:nvPr>
        </p:nvSpPr>
        <p:spPr>
          <a:xfrm>
            <a:off x="685231" y="324663"/>
            <a:ext cx="10515600" cy="1325563"/>
          </a:xfrm>
        </p:spPr>
        <p:txBody>
          <a:bodyPr/>
          <a:lstStyle/>
          <a:p>
            <a:r>
              <a:rPr lang="it-IT" b="1" dirty="0" smtClean="0">
                <a:solidFill>
                  <a:srgbClr val="FF0000"/>
                </a:solidFill>
              </a:rPr>
              <a:t>….to Management Accounting (2/2)</a:t>
            </a:r>
            <a:endParaRPr lang="it-IT" b="1" dirty="0">
              <a:solidFill>
                <a:srgbClr val="FF0000"/>
              </a:solidFill>
            </a:endParaRPr>
          </a:p>
        </p:txBody>
      </p:sp>
      <p:sp>
        <p:nvSpPr>
          <p:cNvPr id="12" name="Segnaposto contenuto 2"/>
          <p:cNvSpPr txBox="1">
            <a:spLocks/>
          </p:cNvSpPr>
          <p:nvPr/>
        </p:nvSpPr>
        <p:spPr>
          <a:xfrm>
            <a:off x="996570" y="1427311"/>
            <a:ext cx="10699845" cy="5475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Revenues and costs are allocated according to their “destination”</a:t>
            </a:r>
          </a:p>
          <a:p>
            <a:endParaRPr lang="en-US" dirty="0" smtClean="0"/>
          </a:p>
          <a:p>
            <a:pPr marL="0" indent="0" algn="ctr">
              <a:buFont typeface="Arial" panose="020B0604020202020204" pitchFamily="34" charset="0"/>
              <a:buNone/>
            </a:pPr>
            <a:endParaRPr lang="en-US" sz="3600" b="1" dirty="0" smtClean="0">
              <a:solidFill>
                <a:srgbClr val="FF0000"/>
              </a:solidFill>
            </a:endParaRP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14" name="Segnaposto contenuto 2"/>
          <p:cNvSpPr txBox="1">
            <a:spLocks/>
          </p:cNvSpPr>
          <p:nvPr/>
        </p:nvSpPr>
        <p:spPr>
          <a:xfrm>
            <a:off x="996570" y="2752873"/>
            <a:ext cx="10699845" cy="233774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It is possible to achieve three different objectives: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800" dirty="0" smtClean="0"/>
              <a:t>To identify the correct value of inventories (</a:t>
            </a:r>
            <a:r>
              <a:rPr lang="en-US" sz="2800" dirty="0" err="1" smtClean="0"/>
              <a:t>wip</a:t>
            </a:r>
            <a:r>
              <a:rPr lang="en-US" sz="2800" dirty="0" smtClean="0"/>
              <a:t> and finished goods)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800" dirty="0" smtClean="0"/>
              <a:t>To evaluate the performance of an organizational unit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800" dirty="0" smtClean="0"/>
              <a:t>To evaluate the degree of goods’ profitability</a:t>
            </a:r>
          </a:p>
          <a:p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2" name="Freccia in giù 1"/>
          <p:cNvSpPr/>
          <p:nvPr/>
        </p:nvSpPr>
        <p:spPr>
          <a:xfrm>
            <a:off x="5593595" y="2022417"/>
            <a:ext cx="752897" cy="581134"/>
          </a:xfrm>
          <a:prstGeom prst="down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54573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p"/>
      <p:bldP spid="14" grpId="0" animBg="1"/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2720" y="0"/>
            <a:ext cx="1849280" cy="1280271"/>
          </a:xfrm>
          <a:prstGeom prst="rect">
            <a:avLst/>
          </a:prstGeom>
        </p:spPr>
      </p:pic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7</a:t>
            </a:fld>
            <a:endParaRPr lang="it-IT"/>
          </a:p>
        </p:txBody>
      </p:sp>
      <p:sp>
        <p:nvSpPr>
          <p:cNvPr id="7" name="Titolo 1"/>
          <p:cNvSpPr>
            <a:spLocks noGrp="1"/>
          </p:cNvSpPr>
          <p:nvPr>
            <p:ph type="title"/>
          </p:nvPr>
        </p:nvSpPr>
        <p:spPr>
          <a:xfrm>
            <a:off x="685231" y="324663"/>
            <a:ext cx="10515600" cy="1325563"/>
          </a:xfrm>
        </p:spPr>
        <p:txBody>
          <a:bodyPr/>
          <a:lstStyle/>
          <a:p>
            <a:r>
              <a:rPr lang="it-IT" b="1" dirty="0" smtClean="0">
                <a:solidFill>
                  <a:srgbClr val="FF0000"/>
                </a:solidFill>
              </a:rPr>
              <a:t>Financial and Management Accounting</a:t>
            </a:r>
            <a:endParaRPr lang="it-IT" b="1" dirty="0">
              <a:solidFill>
                <a:srgbClr val="FF0000"/>
              </a:solidFill>
            </a:endParaRPr>
          </a:p>
        </p:txBody>
      </p:sp>
      <p:graphicFrame>
        <p:nvGraphicFramePr>
          <p:cNvPr id="3" name="Tabel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3321761"/>
              </p:ext>
            </p:extLst>
          </p:nvPr>
        </p:nvGraphicFramePr>
        <p:xfrm>
          <a:off x="685231" y="1442627"/>
          <a:ext cx="11051845" cy="5246796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2427325"/>
                <a:gridCol w="4085007"/>
                <a:gridCol w="4539513"/>
              </a:tblGrid>
              <a:tr h="488739">
                <a:tc>
                  <a:txBody>
                    <a:bodyPr/>
                    <a:lstStyle/>
                    <a:p>
                      <a:pPr algn="ctr"/>
                      <a:endParaRPr lang="it-IT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/>
                        <a:t>Financial Accounting</a:t>
                      </a:r>
                      <a:endParaRPr lang="it-IT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/>
                        <a:t>Management</a:t>
                      </a:r>
                      <a:r>
                        <a:rPr lang="it-IT" sz="2400" baseline="0" dirty="0" smtClean="0"/>
                        <a:t> Accounting</a:t>
                      </a:r>
                      <a:endParaRPr lang="it-IT" sz="2400" dirty="0"/>
                    </a:p>
                  </a:txBody>
                  <a:tcPr anchor="ctr"/>
                </a:tc>
              </a:tr>
              <a:tr h="488739">
                <a:tc>
                  <a:txBody>
                    <a:bodyPr/>
                    <a:lstStyle/>
                    <a:p>
                      <a:r>
                        <a:rPr lang="it-IT" sz="2400" i="1" dirty="0" err="1" smtClean="0"/>
                        <a:t>Users</a:t>
                      </a:r>
                      <a:endParaRPr lang="it-IT" sz="240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sz="2400" dirty="0" err="1" smtClean="0"/>
                        <a:t>External</a:t>
                      </a:r>
                      <a:r>
                        <a:rPr lang="it-IT" sz="2400" dirty="0" smtClean="0"/>
                        <a:t> </a:t>
                      </a:r>
                      <a:r>
                        <a:rPr lang="it-IT" sz="2400" dirty="0" err="1" smtClean="0"/>
                        <a:t>persons</a:t>
                      </a:r>
                      <a:r>
                        <a:rPr lang="it-IT" sz="2400" baseline="0" dirty="0" smtClean="0"/>
                        <a:t> </a:t>
                      </a:r>
                      <a:r>
                        <a:rPr lang="it-IT" sz="2400" baseline="0" dirty="0" err="1" smtClean="0"/>
                        <a:t>who</a:t>
                      </a:r>
                      <a:r>
                        <a:rPr lang="it-IT" sz="2400" baseline="0" dirty="0" smtClean="0"/>
                        <a:t> </a:t>
                      </a:r>
                      <a:r>
                        <a:rPr lang="it-IT" sz="2400" baseline="0" dirty="0" err="1" smtClean="0"/>
                        <a:t>make</a:t>
                      </a:r>
                      <a:r>
                        <a:rPr lang="it-IT" sz="2400" baseline="0" dirty="0" smtClean="0"/>
                        <a:t> </a:t>
                      </a:r>
                      <a:r>
                        <a:rPr lang="it-IT" sz="2400" baseline="0" dirty="0" err="1" smtClean="0"/>
                        <a:t>final</a:t>
                      </a:r>
                      <a:r>
                        <a:rPr lang="it-IT" sz="2400" baseline="0" dirty="0" smtClean="0"/>
                        <a:t> </a:t>
                      </a:r>
                      <a:r>
                        <a:rPr lang="it-IT" sz="2400" baseline="0" dirty="0" err="1" smtClean="0"/>
                        <a:t>decisions</a:t>
                      </a:r>
                      <a:endParaRPr lang="it-IT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sz="2400" dirty="0" err="1" smtClean="0"/>
                        <a:t>Managers</a:t>
                      </a:r>
                      <a:r>
                        <a:rPr lang="it-IT" sz="2400" dirty="0" smtClean="0"/>
                        <a:t> </a:t>
                      </a:r>
                      <a:r>
                        <a:rPr lang="it-IT" sz="2400" dirty="0" err="1" smtClean="0"/>
                        <a:t>who</a:t>
                      </a:r>
                      <a:r>
                        <a:rPr lang="it-IT" sz="2400" dirty="0" smtClean="0"/>
                        <a:t> </a:t>
                      </a:r>
                      <a:r>
                        <a:rPr lang="it-IT" sz="2400" dirty="0" err="1" smtClean="0"/>
                        <a:t>plan</a:t>
                      </a:r>
                      <a:r>
                        <a:rPr lang="it-IT" sz="2400" dirty="0" smtClean="0"/>
                        <a:t> for and control an </a:t>
                      </a:r>
                      <a:r>
                        <a:rPr lang="it-IT" sz="2400" dirty="0" err="1" smtClean="0"/>
                        <a:t>organization</a:t>
                      </a:r>
                      <a:endParaRPr lang="it-IT" sz="2400" dirty="0"/>
                    </a:p>
                  </a:txBody>
                  <a:tcPr anchor="ctr"/>
                </a:tc>
              </a:tr>
              <a:tr h="488739">
                <a:tc>
                  <a:txBody>
                    <a:bodyPr/>
                    <a:lstStyle/>
                    <a:p>
                      <a:r>
                        <a:rPr lang="it-IT" sz="2400" i="1" dirty="0" smtClean="0"/>
                        <a:t>Time and focus</a:t>
                      </a:r>
                      <a:endParaRPr lang="it-IT" sz="240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sz="2400" dirty="0" err="1" smtClean="0"/>
                        <a:t>Historical</a:t>
                      </a:r>
                      <a:r>
                        <a:rPr lang="it-IT" sz="2400" dirty="0" smtClean="0"/>
                        <a:t> </a:t>
                      </a:r>
                      <a:r>
                        <a:rPr lang="it-IT" sz="2400" dirty="0" err="1" smtClean="0"/>
                        <a:t>perspective</a:t>
                      </a:r>
                      <a:endParaRPr lang="it-IT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sz="2400" dirty="0" smtClean="0"/>
                        <a:t>Future </a:t>
                      </a:r>
                      <a:r>
                        <a:rPr lang="it-IT" sz="2400" dirty="0" err="1" smtClean="0"/>
                        <a:t>emphasis</a:t>
                      </a:r>
                      <a:endParaRPr lang="it-IT" sz="2400" dirty="0"/>
                    </a:p>
                  </a:txBody>
                  <a:tcPr anchor="ctr"/>
                </a:tc>
              </a:tr>
              <a:tr h="488739">
                <a:tc>
                  <a:txBody>
                    <a:bodyPr/>
                    <a:lstStyle/>
                    <a:p>
                      <a:r>
                        <a:rPr lang="it-IT" sz="2400" i="1" dirty="0" err="1" smtClean="0"/>
                        <a:t>Verifiability</a:t>
                      </a:r>
                      <a:r>
                        <a:rPr lang="it-IT" sz="2400" i="1" baseline="0" dirty="0" smtClean="0"/>
                        <a:t> vs </a:t>
                      </a:r>
                      <a:r>
                        <a:rPr lang="it-IT" sz="2400" i="1" baseline="0" dirty="0" err="1" smtClean="0"/>
                        <a:t>relevance</a:t>
                      </a:r>
                      <a:endParaRPr lang="it-IT" sz="2400" i="1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sz="2400" dirty="0" err="1" smtClean="0"/>
                        <a:t>Emphasis</a:t>
                      </a:r>
                      <a:r>
                        <a:rPr lang="it-IT" sz="2400" dirty="0" smtClean="0"/>
                        <a:t> on </a:t>
                      </a:r>
                      <a:r>
                        <a:rPr lang="it-IT" sz="2400" dirty="0" err="1" smtClean="0"/>
                        <a:t>verifiability</a:t>
                      </a:r>
                      <a:r>
                        <a:rPr lang="it-IT" sz="2400" dirty="0" smtClean="0"/>
                        <a:t> and </a:t>
                      </a:r>
                      <a:r>
                        <a:rPr lang="it-IT" sz="2400" dirty="0" err="1" smtClean="0"/>
                        <a:t>objectivity</a:t>
                      </a:r>
                      <a:endParaRPr lang="it-IT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sz="2400" dirty="0" err="1" smtClean="0"/>
                        <a:t>Emphasis</a:t>
                      </a:r>
                      <a:r>
                        <a:rPr lang="it-IT" sz="2400" dirty="0" smtClean="0"/>
                        <a:t> on </a:t>
                      </a:r>
                      <a:r>
                        <a:rPr lang="it-IT" sz="2400" dirty="0" err="1" smtClean="0"/>
                        <a:t>relevance</a:t>
                      </a:r>
                      <a:endParaRPr lang="it-IT" sz="2400" dirty="0"/>
                    </a:p>
                  </a:txBody>
                  <a:tcPr anchor="ctr"/>
                </a:tc>
              </a:tr>
              <a:tr h="488739">
                <a:tc>
                  <a:txBody>
                    <a:bodyPr/>
                    <a:lstStyle/>
                    <a:p>
                      <a:r>
                        <a:rPr lang="it-IT" sz="2400" i="1" dirty="0" smtClean="0"/>
                        <a:t>Precision versus </a:t>
                      </a:r>
                      <a:r>
                        <a:rPr lang="it-IT" sz="2400" i="1" dirty="0" err="1" smtClean="0"/>
                        <a:t>timeliness</a:t>
                      </a:r>
                      <a:endParaRPr lang="it-IT" sz="240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sz="2400" dirty="0" err="1" smtClean="0"/>
                        <a:t>Emphasis</a:t>
                      </a:r>
                      <a:r>
                        <a:rPr lang="it-IT" sz="2400" dirty="0" smtClean="0"/>
                        <a:t> on </a:t>
                      </a:r>
                      <a:r>
                        <a:rPr lang="it-IT" sz="2400" dirty="0" err="1" smtClean="0"/>
                        <a:t>precision</a:t>
                      </a:r>
                      <a:endParaRPr lang="it-IT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sz="2400" dirty="0" err="1" smtClean="0"/>
                        <a:t>Emphasis</a:t>
                      </a:r>
                      <a:r>
                        <a:rPr lang="it-IT" sz="2400" dirty="0" smtClean="0"/>
                        <a:t> on </a:t>
                      </a:r>
                      <a:r>
                        <a:rPr lang="it-IT" sz="2400" dirty="0" err="1" smtClean="0"/>
                        <a:t>timeliness</a:t>
                      </a:r>
                      <a:endParaRPr lang="it-IT" sz="2400" dirty="0"/>
                    </a:p>
                  </a:txBody>
                  <a:tcPr anchor="ctr"/>
                </a:tc>
              </a:tr>
              <a:tr h="488739">
                <a:tc>
                  <a:txBody>
                    <a:bodyPr/>
                    <a:lstStyle/>
                    <a:p>
                      <a:r>
                        <a:rPr lang="it-IT" sz="2400" i="1" dirty="0" err="1" smtClean="0"/>
                        <a:t>Subject</a:t>
                      </a:r>
                      <a:endParaRPr lang="it-IT" sz="240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sz="2400" dirty="0" smtClean="0"/>
                        <a:t>Company wide report</a:t>
                      </a:r>
                      <a:endParaRPr lang="it-IT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sz="2400" dirty="0" err="1" smtClean="0"/>
                        <a:t>Products</a:t>
                      </a:r>
                      <a:r>
                        <a:rPr lang="it-IT" sz="2400" dirty="0" smtClean="0"/>
                        <a:t> reports</a:t>
                      </a:r>
                      <a:endParaRPr lang="it-IT" sz="2400" dirty="0"/>
                    </a:p>
                  </a:txBody>
                  <a:tcPr anchor="ctr"/>
                </a:tc>
              </a:tr>
              <a:tr h="488739">
                <a:tc>
                  <a:txBody>
                    <a:bodyPr/>
                    <a:lstStyle/>
                    <a:p>
                      <a:r>
                        <a:rPr lang="it-IT" sz="2400" i="1" dirty="0" err="1" smtClean="0"/>
                        <a:t>Rules</a:t>
                      </a:r>
                      <a:endParaRPr lang="it-IT" sz="240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sz="2400" dirty="0" err="1" smtClean="0"/>
                        <a:t>Specific</a:t>
                      </a:r>
                      <a:r>
                        <a:rPr lang="it-IT" sz="2400" dirty="0" smtClean="0"/>
                        <a:t> </a:t>
                      </a:r>
                      <a:r>
                        <a:rPr lang="it-IT" sz="2400" dirty="0" err="1" smtClean="0"/>
                        <a:t>rules</a:t>
                      </a:r>
                      <a:r>
                        <a:rPr lang="it-IT" sz="2400" dirty="0" smtClean="0"/>
                        <a:t> (e.</a:t>
                      </a:r>
                      <a:r>
                        <a:rPr lang="it-IT" sz="2400" baseline="0" dirty="0" smtClean="0"/>
                        <a:t> g. IAS)</a:t>
                      </a:r>
                      <a:endParaRPr lang="it-IT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sz="2400" dirty="0" err="1" smtClean="0"/>
                        <a:t>Any</a:t>
                      </a:r>
                      <a:r>
                        <a:rPr lang="it-IT" sz="2400" dirty="0" smtClean="0"/>
                        <a:t> </a:t>
                      </a:r>
                      <a:r>
                        <a:rPr lang="it-IT" sz="2400" dirty="0" err="1" smtClean="0"/>
                        <a:t>rules</a:t>
                      </a:r>
                      <a:r>
                        <a:rPr lang="it-IT" sz="2400" baseline="0" dirty="0" smtClean="0"/>
                        <a:t> or law to </a:t>
                      </a:r>
                      <a:r>
                        <a:rPr lang="it-IT" sz="2400" baseline="0" dirty="0" err="1" smtClean="0"/>
                        <a:t>prescribe</a:t>
                      </a:r>
                      <a:r>
                        <a:rPr lang="it-IT" sz="2400" baseline="0" dirty="0" smtClean="0"/>
                        <a:t> a format</a:t>
                      </a:r>
                      <a:endParaRPr lang="it-IT" sz="2400" dirty="0"/>
                    </a:p>
                  </a:txBody>
                  <a:tcPr anchor="ctr"/>
                </a:tc>
              </a:tr>
              <a:tr h="488739">
                <a:tc>
                  <a:txBody>
                    <a:bodyPr/>
                    <a:lstStyle/>
                    <a:p>
                      <a:r>
                        <a:rPr lang="it-IT" sz="2400" i="1" dirty="0" err="1" smtClean="0"/>
                        <a:t>Requirement</a:t>
                      </a:r>
                      <a:endParaRPr lang="it-IT" sz="240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sz="2400" dirty="0" err="1" smtClean="0"/>
                        <a:t>Mandatory</a:t>
                      </a:r>
                      <a:r>
                        <a:rPr lang="it-IT" sz="2400" dirty="0" smtClean="0"/>
                        <a:t> for </a:t>
                      </a:r>
                      <a:r>
                        <a:rPr lang="it-IT" sz="2400" dirty="0" err="1" smtClean="0"/>
                        <a:t>external</a:t>
                      </a:r>
                      <a:r>
                        <a:rPr lang="it-IT" sz="2400" dirty="0" smtClean="0"/>
                        <a:t> reports</a:t>
                      </a:r>
                      <a:endParaRPr lang="it-IT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sz="2400" dirty="0" err="1" smtClean="0"/>
                        <a:t>Not</a:t>
                      </a:r>
                      <a:r>
                        <a:rPr lang="it-IT" sz="2400" dirty="0" smtClean="0"/>
                        <a:t> </a:t>
                      </a:r>
                      <a:r>
                        <a:rPr lang="it-IT" sz="2400" dirty="0" err="1" smtClean="0"/>
                        <a:t>mandatory</a:t>
                      </a:r>
                      <a:endParaRPr lang="it-IT" sz="24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72290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10353" y="1559092"/>
            <a:ext cx="9144000" cy="2387600"/>
          </a:xfrm>
        </p:spPr>
        <p:txBody>
          <a:bodyPr/>
          <a:lstStyle/>
          <a:p>
            <a:r>
              <a:rPr lang="it-IT" b="1" dirty="0" smtClean="0">
                <a:solidFill>
                  <a:srgbClr val="FF0000"/>
                </a:solidFill>
              </a:rPr>
              <a:t>COST CONCEPTS</a:t>
            </a:r>
            <a:endParaRPr lang="it-IT" b="1" dirty="0">
              <a:solidFill>
                <a:srgbClr val="FF0000"/>
              </a:solidFill>
            </a:endParaRP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6695" y="92053"/>
            <a:ext cx="1849280" cy="1280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1836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2720" y="0"/>
            <a:ext cx="1849280" cy="1280271"/>
          </a:xfrm>
          <a:prstGeom prst="rect">
            <a:avLst/>
          </a:prstGeom>
        </p:spPr>
      </p:pic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9</a:t>
            </a:fld>
            <a:endParaRPr lang="it-IT"/>
          </a:p>
        </p:txBody>
      </p:sp>
      <p:sp>
        <p:nvSpPr>
          <p:cNvPr id="7" name="Titolo 1"/>
          <p:cNvSpPr>
            <a:spLocks noGrp="1"/>
          </p:cNvSpPr>
          <p:nvPr>
            <p:ph type="title"/>
          </p:nvPr>
        </p:nvSpPr>
        <p:spPr>
          <a:xfrm>
            <a:off x="685231" y="324663"/>
            <a:ext cx="10515600" cy="1325563"/>
          </a:xfrm>
        </p:spPr>
        <p:txBody>
          <a:bodyPr/>
          <a:lstStyle/>
          <a:p>
            <a:r>
              <a:rPr lang="it-IT" b="1" dirty="0" smtClean="0">
                <a:solidFill>
                  <a:srgbClr val="FF0000"/>
                </a:solidFill>
              </a:rPr>
              <a:t>Manufacturing </a:t>
            </a:r>
            <a:r>
              <a:rPr lang="it-IT" b="1" dirty="0" err="1" smtClean="0">
                <a:solidFill>
                  <a:srgbClr val="FF0000"/>
                </a:solidFill>
              </a:rPr>
              <a:t>costs</a:t>
            </a:r>
            <a:endParaRPr lang="it-IT" b="1" dirty="0">
              <a:solidFill>
                <a:srgbClr val="FF0000"/>
              </a:solidFill>
            </a:endParaRPr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0705" y="2019422"/>
            <a:ext cx="8384651" cy="3597778"/>
          </a:xfrm>
          <a:prstGeom prst="rect">
            <a:avLst/>
          </a:prstGeom>
        </p:spPr>
      </p:pic>
      <p:sp>
        <p:nvSpPr>
          <p:cNvPr id="6" name="Rettangolo 5"/>
          <p:cNvSpPr/>
          <p:nvPr/>
        </p:nvSpPr>
        <p:spPr>
          <a:xfrm>
            <a:off x="4462818" y="5227421"/>
            <a:ext cx="3357349" cy="77955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200" b="1" dirty="0" smtClean="0">
                <a:solidFill>
                  <a:schemeClr val="tx1"/>
                </a:solidFill>
              </a:rPr>
              <a:t>The </a:t>
            </a:r>
            <a:r>
              <a:rPr lang="it-IT" sz="3200" b="1" dirty="0" err="1" smtClean="0">
                <a:solidFill>
                  <a:schemeClr val="tx1"/>
                </a:solidFill>
              </a:rPr>
              <a:t>product</a:t>
            </a:r>
            <a:endParaRPr lang="it-IT" sz="3200" b="1" dirty="0">
              <a:solidFill>
                <a:schemeClr val="tx1"/>
              </a:solidFill>
            </a:endParaRPr>
          </a:p>
        </p:txBody>
      </p:sp>
      <p:sp>
        <p:nvSpPr>
          <p:cNvPr id="8" name="Fumetto 3 7"/>
          <p:cNvSpPr/>
          <p:nvPr/>
        </p:nvSpPr>
        <p:spPr>
          <a:xfrm>
            <a:off x="928048" y="1650226"/>
            <a:ext cx="2347415" cy="1693475"/>
          </a:xfrm>
          <a:prstGeom prst="wedgeEllipseCallout">
            <a:avLst>
              <a:gd name="adj1" fmla="val 42628"/>
              <a:gd name="adj2" fmla="val 6564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2800" dirty="0" smtClean="0"/>
              <a:t>Direct </a:t>
            </a:r>
            <a:r>
              <a:rPr lang="it-IT" sz="2800" dirty="0" err="1"/>
              <a:t>m</a:t>
            </a:r>
            <a:r>
              <a:rPr lang="it-IT" sz="2800" dirty="0" err="1" smtClean="0"/>
              <a:t>aterials</a:t>
            </a:r>
            <a:endParaRPr lang="it-IT" sz="2800" dirty="0"/>
          </a:p>
        </p:txBody>
      </p:sp>
      <p:sp>
        <p:nvSpPr>
          <p:cNvPr id="11" name="Fumetto 3 10"/>
          <p:cNvSpPr/>
          <p:nvPr/>
        </p:nvSpPr>
        <p:spPr>
          <a:xfrm>
            <a:off x="5472752" y="640135"/>
            <a:ext cx="2347415" cy="1693475"/>
          </a:xfrm>
          <a:prstGeom prst="wedgeEllipseCallout">
            <a:avLst>
              <a:gd name="adj1" fmla="val -24814"/>
              <a:gd name="adj2" fmla="val 73706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2800" dirty="0" smtClean="0"/>
              <a:t>Direct </a:t>
            </a:r>
            <a:r>
              <a:rPr lang="it-IT" sz="2800" dirty="0" err="1" smtClean="0"/>
              <a:t>labor</a:t>
            </a:r>
            <a:endParaRPr lang="it-IT" sz="2800" dirty="0"/>
          </a:p>
        </p:txBody>
      </p:sp>
      <p:sp>
        <p:nvSpPr>
          <p:cNvPr id="13" name="Fumetto 3 12"/>
          <p:cNvSpPr/>
          <p:nvPr/>
        </p:nvSpPr>
        <p:spPr>
          <a:xfrm>
            <a:off x="9169012" y="1280271"/>
            <a:ext cx="2347415" cy="1693475"/>
          </a:xfrm>
          <a:prstGeom prst="wedgeEllipseCallout">
            <a:avLst>
              <a:gd name="adj1" fmla="val -53302"/>
              <a:gd name="adj2" fmla="val 80959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2800" dirty="0" err="1" smtClean="0"/>
              <a:t>Overhead</a:t>
            </a:r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563291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1" grpId="0" animBg="1"/>
      <p:bldP spid="13" grpId="0" animBg="1"/>
    </p:bld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3005</TotalTime>
  <Words>1404</Words>
  <Application>Microsoft Office PowerPoint</Application>
  <PresentationFormat>Widescreen</PresentationFormat>
  <Paragraphs>421</Paragraphs>
  <Slides>31</Slides>
  <Notes>26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31</vt:i4>
      </vt:variant>
    </vt:vector>
  </HeadingPairs>
  <TitlesOfParts>
    <vt:vector size="36" baseType="lpstr">
      <vt:lpstr>Arial</vt:lpstr>
      <vt:lpstr>Calibri</vt:lpstr>
      <vt:lpstr>Calibri Light</vt:lpstr>
      <vt:lpstr>Courier New</vt:lpstr>
      <vt:lpstr>Tema di Office</vt:lpstr>
      <vt:lpstr>Management Principles and Human Resources</vt:lpstr>
      <vt:lpstr>Agenda</vt:lpstr>
      <vt:lpstr>INTRODUCTION</vt:lpstr>
      <vt:lpstr>From Financial Accounting….</vt:lpstr>
      <vt:lpstr>….to Management Accounting (1/2)</vt:lpstr>
      <vt:lpstr>….to Management Accounting (2/2)</vt:lpstr>
      <vt:lpstr>Financial and Management Accounting</vt:lpstr>
      <vt:lpstr>COST CONCEPTS</vt:lpstr>
      <vt:lpstr>Manufacturing costs</vt:lpstr>
      <vt:lpstr>Direct materials</vt:lpstr>
      <vt:lpstr>Direct labor</vt:lpstr>
      <vt:lpstr>Overhead</vt:lpstr>
      <vt:lpstr>Non manufacturing costs </vt:lpstr>
      <vt:lpstr>TYPOLOGIES of COSTS</vt:lpstr>
      <vt:lpstr>Cost and revenues «by destination»</vt:lpstr>
      <vt:lpstr>The problem of costs (1/2)</vt:lpstr>
      <vt:lpstr>The problem of costs (2/2)</vt:lpstr>
      <vt:lpstr>Product costs vs period costs</vt:lpstr>
      <vt:lpstr>Product costs vs period costs: quick check </vt:lpstr>
      <vt:lpstr>Variable costs vs fixed costs (1/2)</vt:lpstr>
      <vt:lpstr>Variable costs vs fixed costs (1/2)</vt:lpstr>
      <vt:lpstr>Fixed costs vs variable costs: quick check </vt:lpstr>
      <vt:lpstr>Period-product costs and fixes-variable costs </vt:lpstr>
      <vt:lpstr>Historical costs vs standard costs</vt:lpstr>
      <vt:lpstr>Standard costs</vt:lpstr>
      <vt:lpstr>Avoidable costs vs not avoidable costs</vt:lpstr>
      <vt:lpstr>COSTING TECHNIQUES</vt:lpstr>
      <vt:lpstr>System to collect and to allocate costs</vt:lpstr>
      <vt:lpstr>EBITA in Management Accounting</vt:lpstr>
      <vt:lpstr>Rules to allocate costs</vt:lpstr>
      <vt:lpstr>Costing Techniques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Martina Dal Molin</dc:creator>
  <cp:lastModifiedBy>Martina Dal Molin</cp:lastModifiedBy>
  <cp:revision>353</cp:revision>
  <dcterms:created xsi:type="dcterms:W3CDTF">2016-01-08T15:46:19Z</dcterms:created>
  <dcterms:modified xsi:type="dcterms:W3CDTF">2016-10-27T08:18:47Z</dcterms:modified>
</cp:coreProperties>
</file>