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 id="2147483688" r:id="rId2"/>
    <p:sldMasterId id="2147483713" r:id="rId3"/>
    <p:sldMasterId id="2147483737" r:id="rId4"/>
  </p:sldMasterIdLst>
  <p:notesMasterIdLst>
    <p:notesMasterId r:id="rId86"/>
  </p:notesMasterIdLst>
  <p:handoutMasterIdLst>
    <p:handoutMasterId r:id="rId87"/>
  </p:handoutMasterIdLst>
  <p:sldIdLst>
    <p:sldId id="672" r:id="rId5"/>
    <p:sldId id="866" r:id="rId6"/>
    <p:sldId id="1173" r:id="rId7"/>
    <p:sldId id="1174" r:id="rId8"/>
    <p:sldId id="1176" r:id="rId9"/>
    <p:sldId id="1177" r:id="rId10"/>
    <p:sldId id="1178" r:id="rId11"/>
    <p:sldId id="1179" r:id="rId12"/>
    <p:sldId id="1184" r:id="rId13"/>
    <p:sldId id="1185" r:id="rId14"/>
    <p:sldId id="1187" r:id="rId15"/>
    <p:sldId id="1188" r:id="rId16"/>
    <p:sldId id="1256" r:id="rId17"/>
    <p:sldId id="1180" r:id="rId18"/>
    <p:sldId id="1320" r:id="rId19"/>
    <p:sldId id="1181" r:id="rId20"/>
    <p:sldId id="1198" r:id="rId21"/>
    <p:sldId id="1200" r:id="rId22"/>
    <p:sldId id="1202" r:id="rId23"/>
    <p:sldId id="1225" r:id="rId24"/>
    <p:sldId id="1226" r:id="rId25"/>
    <p:sldId id="1227" r:id="rId26"/>
    <p:sldId id="1228" r:id="rId27"/>
    <p:sldId id="1229" r:id="rId28"/>
    <p:sldId id="1237" r:id="rId29"/>
    <p:sldId id="1239" r:id="rId30"/>
    <p:sldId id="1242" r:id="rId31"/>
    <p:sldId id="1333" r:id="rId32"/>
    <p:sldId id="1334" r:id="rId33"/>
    <p:sldId id="1335" r:id="rId34"/>
    <p:sldId id="1336" r:id="rId35"/>
    <p:sldId id="1337" r:id="rId36"/>
    <p:sldId id="1269" r:id="rId37"/>
    <p:sldId id="1270" r:id="rId38"/>
    <p:sldId id="1271" r:id="rId39"/>
    <p:sldId id="1272" r:id="rId40"/>
    <p:sldId id="1273" r:id="rId41"/>
    <p:sldId id="1274" r:id="rId42"/>
    <p:sldId id="1275" r:id="rId43"/>
    <p:sldId id="1276" r:id="rId44"/>
    <p:sldId id="1277" r:id="rId45"/>
    <p:sldId id="1278" r:id="rId46"/>
    <p:sldId id="1281" r:id="rId47"/>
    <p:sldId id="1282" r:id="rId48"/>
    <p:sldId id="1283" r:id="rId49"/>
    <p:sldId id="1284" r:id="rId50"/>
    <p:sldId id="1285" r:id="rId51"/>
    <p:sldId id="1286" r:id="rId52"/>
    <p:sldId id="1287" r:id="rId53"/>
    <p:sldId id="1289" r:id="rId54"/>
    <p:sldId id="1288" r:id="rId55"/>
    <p:sldId id="1290" r:id="rId56"/>
    <p:sldId id="1339" r:id="rId57"/>
    <p:sldId id="1293" r:id="rId58"/>
    <p:sldId id="1292" r:id="rId59"/>
    <p:sldId id="1294" r:id="rId60"/>
    <p:sldId id="1295" r:id="rId61"/>
    <p:sldId id="1296" r:id="rId62"/>
    <p:sldId id="1297" r:id="rId63"/>
    <p:sldId id="1299" r:id="rId64"/>
    <p:sldId id="1302" r:id="rId65"/>
    <p:sldId id="1340" r:id="rId66"/>
    <p:sldId id="1304" r:id="rId67"/>
    <p:sldId id="1305" r:id="rId68"/>
    <p:sldId id="1306" r:id="rId69"/>
    <p:sldId id="1307" r:id="rId70"/>
    <p:sldId id="1308" r:id="rId71"/>
    <p:sldId id="1309" r:id="rId72"/>
    <p:sldId id="1310" r:id="rId73"/>
    <p:sldId id="1311" r:id="rId74"/>
    <p:sldId id="1312" r:id="rId75"/>
    <p:sldId id="1328" r:id="rId76"/>
    <p:sldId id="1341" r:id="rId77"/>
    <p:sldId id="1338" r:id="rId78"/>
    <p:sldId id="1329" r:id="rId79"/>
    <p:sldId id="1330" r:id="rId80"/>
    <p:sldId id="1331" r:id="rId81"/>
    <p:sldId id="1327" r:id="rId82"/>
    <p:sldId id="1316" r:id="rId83"/>
    <p:sldId id="1263" r:id="rId84"/>
    <p:sldId id="1342" r:id="rId85"/>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7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8" autoAdjust="0"/>
    <p:restoredTop sz="96774" autoAdjust="0"/>
  </p:normalViewPr>
  <p:slideViewPr>
    <p:cSldViewPr>
      <p:cViewPr varScale="1">
        <p:scale>
          <a:sx n="105" d="100"/>
          <a:sy n="105" d="100"/>
        </p:scale>
        <p:origin x="114" y="192"/>
      </p:cViewPr>
      <p:guideLst>
        <p:guide orient="horz" pos="2160"/>
        <p:guide pos="2880"/>
      </p:guideLst>
    </p:cSldViewPr>
  </p:slideViewPr>
  <p:outlineViewPr>
    <p:cViewPr>
      <p:scale>
        <a:sx n="33" d="100"/>
        <a:sy n="33" d="100"/>
      </p:scale>
      <p:origin x="0" y="656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3" d="100"/>
          <a:sy n="73" d="100"/>
        </p:scale>
        <p:origin x="-219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Tree>
    <p:extLst>
      <p:ext uri="{BB962C8B-B14F-4D97-AF65-F5344CB8AC3E}">
        <p14:creationId xmlns:p14="http://schemas.microsoft.com/office/powerpoint/2010/main" val="1488625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C256C44-7303-472B-8A91-FA450699F6FC}" type="datetimeFigureOut">
              <a:rPr lang="it-IT"/>
              <a:pPr>
                <a:defRPr/>
              </a:pPr>
              <a:t>06/03/2018</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14877"/>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8165"/>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94C7939-6D9A-4C69-A84A-FC695FD12FB2}" type="slidenum">
              <a:rPr lang="it-IT"/>
              <a:pPr>
                <a:defRPr/>
              </a:pPr>
              <a:t>‹N›</a:t>
            </a:fld>
            <a:endParaRPr lang="it-IT"/>
          </a:p>
        </p:txBody>
      </p:sp>
    </p:spTree>
    <p:extLst>
      <p:ext uri="{BB962C8B-B14F-4D97-AF65-F5344CB8AC3E}">
        <p14:creationId xmlns:p14="http://schemas.microsoft.com/office/powerpoint/2010/main" val="38256899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9688" y="9428165"/>
            <a:ext cx="2946400" cy="496887"/>
          </a:xfrm>
          <a:prstGeom prst="rect">
            <a:avLst/>
          </a:prstGeom>
          <a:noFill/>
          <a:ln w="9525">
            <a:noFill/>
            <a:miter lim="800000"/>
            <a:headEnd/>
            <a:tailEnd/>
          </a:ln>
        </p:spPr>
        <p:txBody>
          <a:bodyPr lIns="91432" tIns="45716" rIns="91432" bIns="45716" anchor="b"/>
          <a:lstStyle/>
          <a:p>
            <a:pPr algn="r"/>
            <a:fld id="{3EA6871A-7533-4883-B747-B30C2996EFC6}" type="slidenum">
              <a:rPr lang="it-IT" sz="1200">
                <a:latin typeface="Calibri" pitchFamily="34" charset="0"/>
              </a:rPr>
              <a:pPr algn="r"/>
              <a:t>1</a:t>
            </a:fld>
            <a:endParaRPr lang="it-IT" sz="1200" dirty="0">
              <a:latin typeface="Calibri"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dirty="0" smtClean="0"/>
          </a:p>
        </p:txBody>
      </p:sp>
    </p:spTree>
    <p:extLst>
      <p:ext uri="{BB962C8B-B14F-4D97-AF65-F5344CB8AC3E}">
        <p14:creationId xmlns:p14="http://schemas.microsoft.com/office/powerpoint/2010/main" val="1732731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10</a:t>
            </a:fld>
            <a:endParaRPr lang="it-IT"/>
          </a:p>
        </p:txBody>
      </p:sp>
    </p:spTree>
    <p:extLst>
      <p:ext uri="{BB962C8B-B14F-4D97-AF65-F5344CB8AC3E}">
        <p14:creationId xmlns:p14="http://schemas.microsoft.com/office/powerpoint/2010/main" val="1223547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11</a:t>
            </a:fld>
            <a:endParaRPr lang="it-IT"/>
          </a:p>
        </p:txBody>
      </p:sp>
    </p:spTree>
    <p:extLst>
      <p:ext uri="{BB962C8B-B14F-4D97-AF65-F5344CB8AC3E}">
        <p14:creationId xmlns:p14="http://schemas.microsoft.com/office/powerpoint/2010/main" val="3872090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12</a:t>
            </a:fld>
            <a:endParaRPr lang="it-IT"/>
          </a:p>
        </p:txBody>
      </p:sp>
    </p:spTree>
    <p:extLst>
      <p:ext uri="{BB962C8B-B14F-4D97-AF65-F5344CB8AC3E}">
        <p14:creationId xmlns:p14="http://schemas.microsoft.com/office/powerpoint/2010/main" val="1573405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13</a:t>
            </a:fld>
            <a:endParaRPr lang="it-IT"/>
          </a:p>
        </p:txBody>
      </p:sp>
    </p:spTree>
    <p:extLst>
      <p:ext uri="{BB962C8B-B14F-4D97-AF65-F5344CB8AC3E}">
        <p14:creationId xmlns:p14="http://schemas.microsoft.com/office/powerpoint/2010/main" val="2315247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14</a:t>
            </a:fld>
            <a:endParaRPr lang="it-IT"/>
          </a:p>
        </p:txBody>
      </p:sp>
    </p:spTree>
    <p:extLst>
      <p:ext uri="{BB962C8B-B14F-4D97-AF65-F5344CB8AC3E}">
        <p14:creationId xmlns:p14="http://schemas.microsoft.com/office/powerpoint/2010/main" val="2286531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15</a:t>
            </a:fld>
            <a:endParaRPr lang="nl-NL"/>
          </a:p>
        </p:txBody>
      </p:sp>
    </p:spTree>
    <p:extLst>
      <p:ext uri="{BB962C8B-B14F-4D97-AF65-F5344CB8AC3E}">
        <p14:creationId xmlns:p14="http://schemas.microsoft.com/office/powerpoint/2010/main" val="985159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16</a:t>
            </a:fld>
            <a:endParaRPr lang="it-IT"/>
          </a:p>
        </p:txBody>
      </p:sp>
    </p:spTree>
    <p:extLst>
      <p:ext uri="{BB962C8B-B14F-4D97-AF65-F5344CB8AC3E}">
        <p14:creationId xmlns:p14="http://schemas.microsoft.com/office/powerpoint/2010/main" val="3880213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9C4242D8-9B6A-4938-AE79-EBB1C68CCB44}" type="slidenum">
              <a:rPr lang="it-IT" sz="1200">
                <a:solidFill>
                  <a:srgbClr val="000000"/>
                </a:solidFill>
                <a:latin typeface="Arial" pitchFamily="34" charset="0"/>
              </a:rPr>
              <a:pPr algn="r"/>
              <a:t>17</a:t>
            </a:fld>
            <a:endParaRPr lang="it-IT" sz="1200">
              <a:solidFill>
                <a:srgbClr val="000000"/>
              </a:solidFill>
              <a:latin typeface="Arial" pitchFamily="34" charset="0"/>
            </a:endParaRPr>
          </a:p>
        </p:txBody>
      </p:sp>
      <p:sp>
        <p:nvSpPr>
          <p:cNvPr id="79875" name="Rectangle 2"/>
          <p:cNvSpPr>
            <a:spLocks noGrp="1" noRot="1" noChangeAspect="1" noChangeArrowheads="1" noTextEdit="1"/>
          </p:cNvSpPr>
          <p:nvPr>
            <p:ph type="sldImg"/>
          </p:nvPr>
        </p:nvSpPr>
        <p:spPr>
          <a:xfrm>
            <a:off x="917575" y="744538"/>
            <a:ext cx="4962525" cy="3722687"/>
          </a:xfrm>
          <a:ln/>
        </p:spPr>
      </p:sp>
      <p:sp>
        <p:nvSpPr>
          <p:cNvPr id="79876"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1525339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B9061FF1-6C41-40B6-91C6-265B3E073AE2}" type="slidenum">
              <a:rPr lang="it-IT" sz="1200">
                <a:solidFill>
                  <a:srgbClr val="000000"/>
                </a:solidFill>
                <a:latin typeface="Arial" pitchFamily="34" charset="0"/>
              </a:rPr>
              <a:pPr algn="r"/>
              <a:t>18</a:t>
            </a:fld>
            <a:endParaRPr lang="it-IT" sz="1200">
              <a:solidFill>
                <a:srgbClr val="000000"/>
              </a:solidFill>
              <a:latin typeface="Arial" pitchFamily="34" charset="0"/>
            </a:endParaRPr>
          </a:p>
        </p:txBody>
      </p:sp>
      <p:sp>
        <p:nvSpPr>
          <p:cNvPr id="81923" name="Rectangle 2"/>
          <p:cNvSpPr>
            <a:spLocks noGrp="1" noRot="1" noChangeAspect="1" noChangeArrowheads="1" noTextEdit="1"/>
          </p:cNvSpPr>
          <p:nvPr>
            <p:ph type="sldImg"/>
          </p:nvPr>
        </p:nvSpPr>
        <p:spPr>
          <a:xfrm>
            <a:off x="917575" y="744538"/>
            <a:ext cx="4962525" cy="3722687"/>
          </a:xfrm>
          <a:ln/>
        </p:spPr>
      </p:sp>
      <p:sp>
        <p:nvSpPr>
          <p:cNvPr id="81924"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980254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1124972B-BB9B-420F-8805-EBF018D6BAD7}" type="slidenum">
              <a:rPr lang="it-IT" sz="1200">
                <a:solidFill>
                  <a:srgbClr val="000000"/>
                </a:solidFill>
                <a:latin typeface="Arial" pitchFamily="34" charset="0"/>
              </a:rPr>
              <a:pPr algn="r"/>
              <a:t>19</a:t>
            </a:fld>
            <a:endParaRPr lang="it-IT" sz="1200">
              <a:solidFill>
                <a:srgbClr val="000000"/>
              </a:solidFill>
              <a:latin typeface="Arial" pitchFamily="34" charset="0"/>
            </a:endParaRPr>
          </a:p>
        </p:txBody>
      </p:sp>
      <p:sp>
        <p:nvSpPr>
          <p:cNvPr id="83971" name="Rectangle 2"/>
          <p:cNvSpPr>
            <a:spLocks noGrp="1" noRot="1" noChangeAspect="1" noChangeArrowheads="1" noTextEdit="1"/>
          </p:cNvSpPr>
          <p:nvPr>
            <p:ph type="sldImg"/>
          </p:nvPr>
        </p:nvSpPr>
        <p:spPr>
          <a:xfrm>
            <a:off x="917575" y="744538"/>
            <a:ext cx="4962525" cy="3722687"/>
          </a:xfrm>
          <a:ln/>
        </p:spPr>
      </p:sp>
      <p:sp>
        <p:nvSpPr>
          <p:cNvPr id="83972"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4150215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a:t>
            </a:fld>
            <a:endParaRPr lang="it-IT" dirty="0"/>
          </a:p>
        </p:txBody>
      </p:sp>
    </p:spTree>
    <p:extLst>
      <p:ext uri="{BB962C8B-B14F-4D97-AF65-F5344CB8AC3E}">
        <p14:creationId xmlns:p14="http://schemas.microsoft.com/office/powerpoint/2010/main" val="1358846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7946906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999413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092105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917575" y="744538"/>
            <a:ext cx="4962525" cy="3722687"/>
          </a:xfrm>
          <a:ln/>
        </p:spPr>
      </p:sp>
      <p:sp>
        <p:nvSpPr>
          <p:cNvPr id="84995" name="Rectangle 3"/>
          <p:cNvSpPr>
            <a:spLocks noGrp="1" noChangeArrowheads="1"/>
          </p:cNvSpPr>
          <p:nvPr>
            <p:ph type="body" idx="1"/>
          </p:nvPr>
        </p:nvSpPr>
        <p:spPr>
          <a:noFill/>
          <a:ln/>
        </p:spPr>
        <p:txBody>
          <a:bodyPr/>
          <a:lstStyle/>
          <a:p>
            <a:endParaRPr lang="it-IT" smtClean="0">
              <a:latin typeface="Arial" pitchFamily="34" charset="0"/>
            </a:endParaRPr>
          </a:p>
        </p:txBody>
      </p:sp>
    </p:spTree>
    <p:extLst>
      <p:ext uri="{BB962C8B-B14F-4D97-AF65-F5344CB8AC3E}">
        <p14:creationId xmlns:p14="http://schemas.microsoft.com/office/powerpoint/2010/main" val="2366552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D3936598-AB74-4299-BFF0-F3AA4C50B52E}" type="slidenum">
              <a:rPr lang="it-IT" sz="1200">
                <a:solidFill>
                  <a:srgbClr val="000000"/>
                </a:solidFill>
                <a:latin typeface="Arial" pitchFamily="34" charset="0"/>
              </a:rPr>
              <a:pPr algn="r"/>
              <a:t>29</a:t>
            </a:fld>
            <a:endParaRPr lang="it-IT" sz="1200">
              <a:solidFill>
                <a:srgbClr val="000000"/>
              </a:solidFill>
              <a:latin typeface="Arial" pitchFamily="34"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75984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D3936598-AB74-4299-BFF0-F3AA4C50B52E}" type="slidenum">
              <a:rPr lang="it-IT" sz="1200">
                <a:solidFill>
                  <a:srgbClr val="000000"/>
                </a:solidFill>
                <a:latin typeface="Arial" pitchFamily="34" charset="0"/>
              </a:rPr>
              <a:pPr algn="r"/>
              <a:t>30</a:t>
            </a:fld>
            <a:endParaRPr lang="it-IT" sz="1200">
              <a:solidFill>
                <a:srgbClr val="000000"/>
              </a:solidFill>
              <a:latin typeface="Arial" pitchFamily="34"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3780553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C9DF3038-BF87-4F9F-B1E9-D6E02C35875A}" type="slidenum">
              <a:rPr lang="it-IT" sz="1200">
                <a:solidFill>
                  <a:srgbClr val="000000"/>
                </a:solidFill>
                <a:latin typeface="Arial" pitchFamily="34" charset="0"/>
              </a:rPr>
              <a:pPr algn="r"/>
              <a:t>31</a:t>
            </a:fld>
            <a:endParaRPr lang="it-IT" sz="1200">
              <a:solidFill>
                <a:srgbClr val="000000"/>
              </a:solidFill>
              <a:latin typeface="Arial" pitchFamily="34" charset="0"/>
            </a:endParaRPr>
          </a:p>
        </p:txBody>
      </p:sp>
      <p:sp>
        <p:nvSpPr>
          <p:cNvPr id="87043" name="Rectangle 2"/>
          <p:cNvSpPr>
            <a:spLocks noGrp="1" noRot="1" noChangeAspect="1" noChangeArrowheads="1" noTextEdit="1"/>
          </p:cNvSpPr>
          <p:nvPr>
            <p:ph type="sldImg"/>
          </p:nvPr>
        </p:nvSpPr>
        <p:spPr>
          <a:xfrm>
            <a:off x="917575" y="744538"/>
            <a:ext cx="4962525" cy="3722687"/>
          </a:xfrm>
          <a:ln/>
        </p:spPr>
      </p:sp>
      <p:sp>
        <p:nvSpPr>
          <p:cNvPr id="87044"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4401236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1AA495ED-595A-4F57-AFF6-29C0B497B8AC}" type="slidenum">
              <a:rPr lang="it-IT" sz="1200">
                <a:solidFill>
                  <a:srgbClr val="000000"/>
                </a:solidFill>
                <a:latin typeface="Arial" pitchFamily="34" charset="0"/>
              </a:rPr>
              <a:pPr algn="r"/>
              <a:t>32</a:t>
            </a:fld>
            <a:endParaRPr lang="it-IT" sz="1200">
              <a:solidFill>
                <a:srgbClr val="000000"/>
              </a:solidFill>
              <a:latin typeface="Arial" pitchFamily="34" charset="0"/>
            </a:endParaRPr>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extLst>
      <p:ext uri="{BB962C8B-B14F-4D97-AF65-F5344CB8AC3E}">
        <p14:creationId xmlns:p14="http://schemas.microsoft.com/office/powerpoint/2010/main" val="11136152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917575" y="744538"/>
            <a:ext cx="4962525" cy="3722687"/>
          </a:xfrm>
          <a:ln/>
        </p:spPr>
      </p:sp>
      <p:sp>
        <p:nvSpPr>
          <p:cNvPr id="289795"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66477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917575" y="744538"/>
            <a:ext cx="4962525" cy="3722687"/>
          </a:xfrm>
          <a:ln/>
        </p:spPr>
      </p:sp>
      <p:sp>
        <p:nvSpPr>
          <p:cNvPr id="289795"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2549052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a:t>
            </a:fld>
            <a:endParaRPr lang="it-IT" dirty="0"/>
          </a:p>
        </p:txBody>
      </p:sp>
    </p:spTree>
    <p:extLst>
      <p:ext uri="{BB962C8B-B14F-4D97-AF65-F5344CB8AC3E}">
        <p14:creationId xmlns:p14="http://schemas.microsoft.com/office/powerpoint/2010/main" val="35998004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36258074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2A2D9-B53D-4598-9A16-A03E9C1D11A4}" type="slidenum">
              <a:rPr lang="it-IT"/>
              <a:pPr/>
              <a:t>36</a:t>
            </a:fld>
            <a:endParaRPr lang="it-IT"/>
          </a:p>
        </p:txBody>
      </p:sp>
      <p:sp>
        <p:nvSpPr>
          <p:cNvPr id="608258" name="Rectangle 2"/>
          <p:cNvSpPr>
            <a:spLocks noGrp="1" noRot="1" noChangeAspect="1" noChangeArrowheads="1" noTextEdit="1"/>
          </p:cNvSpPr>
          <p:nvPr>
            <p:ph type="sldImg"/>
          </p:nvPr>
        </p:nvSpPr>
        <p:spPr>
          <a:xfrm>
            <a:off x="917575" y="744538"/>
            <a:ext cx="4962525" cy="3722687"/>
          </a:xfrm>
          <a:ln/>
        </p:spPr>
      </p:sp>
      <p:sp>
        <p:nvSpPr>
          <p:cNvPr id="60825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8870266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2A2D9-B53D-4598-9A16-A03E9C1D11A4}" type="slidenum">
              <a:rPr lang="it-IT"/>
              <a:pPr/>
              <a:t>37</a:t>
            </a:fld>
            <a:endParaRPr lang="it-IT"/>
          </a:p>
        </p:txBody>
      </p:sp>
      <p:sp>
        <p:nvSpPr>
          <p:cNvPr id="608258" name="Rectangle 2"/>
          <p:cNvSpPr>
            <a:spLocks noGrp="1" noRot="1" noChangeAspect="1" noChangeArrowheads="1" noTextEdit="1"/>
          </p:cNvSpPr>
          <p:nvPr>
            <p:ph type="sldImg"/>
          </p:nvPr>
        </p:nvSpPr>
        <p:spPr>
          <a:xfrm>
            <a:off x="917575" y="744538"/>
            <a:ext cx="4962525" cy="3722687"/>
          </a:xfrm>
          <a:ln/>
        </p:spPr>
      </p:sp>
      <p:sp>
        <p:nvSpPr>
          <p:cNvPr id="60825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20822350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41975714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41617190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C9DBF1-7247-4CCB-BDC5-57B2BA2F0CEE}" type="slidenum">
              <a:rPr lang="it-IT"/>
              <a:pPr/>
              <a:t>40</a:t>
            </a:fld>
            <a:endParaRPr lang="it-IT"/>
          </a:p>
        </p:txBody>
      </p:sp>
      <p:sp>
        <p:nvSpPr>
          <p:cNvPr id="601090" name="Rectangle 2"/>
          <p:cNvSpPr>
            <a:spLocks noGrp="1" noRot="1" noChangeAspect="1" noChangeArrowheads="1" noTextEdit="1"/>
          </p:cNvSpPr>
          <p:nvPr>
            <p:ph type="sldImg"/>
          </p:nvPr>
        </p:nvSpPr>
        <p:spPr>
          <a:xfrm>
            <a:off x="917575" y="744538"/>
            <a:ext cx="4962525" cy="3722687"/>
          </a:xfrm>
          <a:ln/>
        </p:spPr>
      </p:sp>
      <p:sp>
        <p:nvSpPr>
          <p:cNvPr id="6010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4139173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E52D42-25F5-4D49-BD26-57090B768767}" type="slidenum">
              <a:rPr lang="it-IT"/>
              <a:pPr/>
              <a:t>41</a:t>
            </a:fld>
            <a:endParaRPr lang="it-IT"/>
          </a:p>
        </p:txBody>
      </p:sp>
      <p:sp>
        <p:nvSpPr>
          <p:cNvPr id="603138" name="Rectangle 2"/>
          <p:cNvSpPr>
            <a:spLocks noGrp="1" noRot="1" noChangeAspect="1" noChangeArrowheads="1" noTextEdit="1"/>
          </p:cNvSpPr>
          <p:nvPr>
            <p:ph type="sldImg"/>
          </p:nvPr>
        </p:nvSpPr>
        <p:spPr>
          <a:xfrm>
            <a:off x="917575" y="744538"/>
            <a:ext cx="4962525" cy="3722687"/>
          </a:xfrm>
          <a:ln/>
        </p:spPr>
      </p:sp>
      <p:sp>
        <p:nvSpPr>
          <p:cNvPr id="6031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865391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31988495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09CA25CE-F258-4A5F-97B8-3F1C0124322F}" type="slidenum">
              <a:rPr lang="it-IT" smtClean="0"/>
              <a:pPr>
                <a:defRPr/>
              </a:pPr>
              <a:t>43</a:t>
            </a:fld>
            <a:endParaRPr lang="it-IT" smtClean="0"/>
          </a:p>
        </p:txBody>
      </p:sp>
      <p:sp>
        <p:nvSpPr>
          <p:cNvPr id="44035" name="Rectangle 7"/>
          <p:cNvSpPr txBox="1">
            <a:spLocks noGrp="1" noChangeArrowheads="1"/>
          </p:cNvSpPr>
          <p:nvPr/>
        </p:nvSpPr>
        <p:spPr bwMode="auto">
          <a:xfrm>
            <a:off x="3849900" y="9428323"/>
            <a:ext cx="2946189" cy="496728"/>
          </a:xfrm>
          <a:prstGeom prst="rect">
            <a:avLst/>
          </a:prstGeom>
          <a:noFill/>
          <a:ln w="9525">
            <a:noFill/>
            <a:miter lim="800000"/>
            <a:headEnd/>
            <a:tailEnd/>
          </a:ln>
        </p:spPr>
        <p:txBody>
          <a:bodyPr anchor="b"/>
          <a:lstStyle/>
          <a:p>
            <a:pPr algn="r">
              <a:spcBef>
                <a:spcPct val="20000"/>
              </a:spcBef>
              <a:buClr>
                <a:schemeClr val="accent1"/>
              </a:buClr>
              <a:buSzPct val="65000"/>
              <a:buFont typeface="Wingdings" pitchFamily="2" charset="2"/>
              <a:buChar char="n"/>
            </a:pPr>
            <a:fld id="{E4ED69BD-382D-407E-9D75-0A6416281591}" type="slidenum">
              <a:rPr lang="it-IT" sz="1200"/>
              <a:pPr algn="r">
                <a:spcBef>
                  <a:spcPct val="20000"/>
                </a:spcBef>
                <a:buClr>
                  <a:schemeClr val="accent1"/>
                </a:buClr>
                <a:buSzPct val="65000"/>
                <a:buFont typeface="Wingdings" pitchFamily="2" charset="2"/>
                <a:buChar char="n"/>
              </a:pPr>
              <a:t>43</a:t>
            </a:fld>
            <a:endParaRPr lang="it-IT" sz="1200"/>
          </a:p>
        </p:txBody>
      </p:sp>
      <p:sp>
        <p:nvSpPr>
          <p:cNvPr id="44036" name="Rectangle 2"/>
          <p:cNvSpPr>
            <a:spLocks noGrp="1" noRot="1" noChangeAspect="1" noChangeArrowheads="1" noTextEdit="1"/>
          </p:cNvSpPr>
          <p:nvPr>
            <p:ph type="sldImg"/>
          </p:nvPr>
        </p:nvSpPr>
        <p:spPr>
          <a:xfrm>
            <a:off x="917575" y="744538"/>
            <a:ext cx="4962525" cy="3722687"/>
          </a:xfrm>
          <a:ln/>
        </p:spPr>
      </p:sp>
      <p:sp>
        <p:nvSpPr>
          <p:cNvPr id="44037" name="Rectangle 3"/>
          <p:cNvSpPr>
            <a:spLocks noGrp="1" noChangeArrowheads="1"/>
          </p:cNvSpPr>
          <p:nvPr>
            <p:ph type="body" idx="1"/>
          </p:nvPr>
        </p:nvSpPr>
        <p:spPr>
          <a:noFill/>
          <a:ln w="9525"/>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5017329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435D4EB7-7F65-4E10-AAFA-47A63AD4914F}"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44</a:t>
            </a:fld>
            <a:endParaRPr lang="it-IT" sz="1200" kern="0">
              <a:solidFill>
                <a:srgbClr val="000000"/>
              </a:solidFill>
              <a:latin typeface="Arial"/>
              <a:cs typeface="+mn-cs"/>
            </a:endParaRPr>
          </a:p>
        </p:txBody>
      </p:sp>
      <p:sp>
        <p:nvSpPr>
          <p:cNvPr id="75779" name="Rectangle 2"/>
          <p:cNvSpPr>
            <a:spLocks noGrp="1" noRot="1" noChangeAspect="1" noTextEdit="1"/>
          </p:cNvSpPr>
          <p:nvPr>
            <p:ph type="sldImg"/>
          </p:nvPr>
        </p:nvSpPr>
        <p:spPr>
          <a:xfrm>
            <a:off x="917575" y="744538"/>
            <a:ext cx="4962525" cy="3722687"/>
          </a:xfrm>
          <a:ln/>
        </p:spPr>
      </p:sp>
      <p:sp>
        <p:nvSpPr>
          <p:cNvPr id="75780"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1360176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4</a:t>
            </a:fld>
            <a:endParaRPr lang="it-IT" dirty="0"/>
          </a:p>
        </p:txBody>
      </p:sp>
    </p:spTree>
    <p:extLst>
      <p:ext uri="{BB962C8B-B14F-4D97-AF65-F5344CB8AC3E}">
        <p14:creationId xmlns:p14="http://schemas.microsoft.com/office/powerpoint/2010/main" val="3775545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D5216289-053C-48CC-B462-0B1F7D8D6C9D}"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45</a:t>
            </a:fld>
            <a:endParaRPr lang="it-IT" sz="1200" kern="0">
              <a:solidFill>
                <a:srgbClr val="000000"/>
              </a:solidFill>
              <a:latin typeface="Arial"/>
              <a:cs typeface="+mn-cs"/>
            </a:endParaRPr>
          </a:p>
        </p:txBody>
      </p:sp>
      <p:sp>
        <p:nvSpPr>
          <p:cNvPr id="76803" name="Rectangle 2"/>
          <p:cNvSpPr>
            <a:spLocks noGrp="1" noRot="1" noChangeAspect="1" noTextEdit="1"/>
          </p:cNvSpPr>
          <p:nvPr>
            <p:ph type="sldImg"/>
          </p:nvPr>
        </p:nvSpPr>
        <p:spPr>
          <a:xfrm>
            <a:off x="917575" y="744538"/>
            <a:ext cx="4962525" cy="3722687"/>
          </a:xfrm>
          <a:ln/>
        </p:spPr>
      </p:sp>
      <p:sp>
        <p:nvSpPr>
          <p:cNvPr id="76804"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5660961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bwMode="auto">
          <a:ln>
            <a:miter lim="800000"/>
            <a:headEnd/>
            <a:tailEnd/>
          </a:ln>
        </p:spPr>
        <p:txBody>
          <a:bodyPr numCol="1">
            <a:prstTxWarp prst="textNoShape">
              <a:avLst/>
            </a:prstTxWarp>
          </a:bodyPr>
          <a:lstStyle/>
          <a:p>
            <a:pPr fontAlgn="base">
              <a:spcBef>
                <a:spcPct val="0"/>
              </a:spcBef>
              <a:spcAft>
                <a:spcPct val="0"/>
              </a:spcAft>
              <a:defRPr/>
            </a:pPr>
            <a:fld id="{5D2762A4-2BCE-47D0-A6D8-91C69F24D48F}" type="slidenum">
              <a:rPr smtClean="0"/>
              <a:pPr fontAlgn="base">
                <a:spcBef>
                  <a:spcPct val="0"/>
                </a:spcBef>
                <a:spcAft>
                  <a:spcPct val="0"/>
                </a:spcAft>
                <a:defRPr/>
              </a:pPr>
              <a:t>46</a:t>
            </a:fld>
            <a:endParaRPr smtClean="0"/>
          </a:p>
        </p:txBody>
      </p:sp>
      <p:sp>
        <p:nvSpPr>
          <p:cNvPr id="98307" name="Rectangle 2"/>
          <p:cNvSpPr>
            <a:spLocks noGrp="1" noRot="1" noChangeAspect="1" noChangeArrowheads="1" noTextEdit="1"/>
          </p:cNvSpPr>
          <p:nvPr>
            <p:ph type="sldImg"/>
          </p:nvPr>
        </p:nvSpPr>
        <p:spPr>
          <a:xfrm>
            <a:off x="917575" y="744538"/>
            <a:ext cx="4962525" cy="3722687"/>
          </a:xfrm>
          <a:ln/>
        </p:spPr>
      </p:sp>
      <p:sp>
        <p:nvSpPr>
          <p:cNvPr id="98308" name="Rectangle 3"/>
          <p:cNvSpPr txBox="1">
            <a:spLocks noGrp="1" noChangeArrowheads="1"/>
          </p:cNvSpPr>
          <p:nvPr>
            <p:ph type="body" idx="1"/>
          </p:nvPr>
        </p:nvSpPr>
        <p:spPr bwMode="auto">
          <a:noFill/>
        </p:spPr>
        <p:txBody>
          <a:bodyPr numCol="1">
            <a:prstTxWarp prst="textNoShape">
              <a:avLst/>
            </a:prstTxWarp>
          </a:bodyPr>
          <a:lstStyle/>
          <a:p>
            <a:pPr eaLnBrk="1" hangingPunct="1">
              <a:spcBef>
                <a:spcPct val="0"/>
              </a:spcBef>
            </a:pPr>
            <a:endParaRPr smtClean="0">
              <a:latin typeface="Times New Roman" pitchFamily="18" charset="0"/>
            </a:endParaRPr>
          </a:p>
        </p:txBody>
      </p:sp>
    </p:spTree>
    <p:extLst>
      <p:ext uri="{BB962C8B-B14F-4D97-AF65-F5344CB8AC3E}">
        <p14:creationId xmlns:p14="http://schemas.microsoft.com/office/powerpoint/2010/main" val="6125734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6B8F1019-5B21-41E3-B446-7DEDE88A5DAF}"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47</a:t>
            </a:fld>
            <a:endParaRPr lang="it-IT" sz="1200" kern="0">
              <a:solidFill>
                <a:srgbClr val="000000"/>
              </a:solidFill>
              <a:latin typeface="Arial"/>
              <a:cs typeface="+mn-cs"/>
            </a:endParaRPr>
          </a:p>
        </p:txBody>
      </p:sp>
      <p:sp>
        <p:nvSpPr>
          <p:cNvPr id="77827" name="Rectangle 2"/>
          <p:cNvSpPr>
            <a:spLocks noGrp="1" noRot="1" noChangeAspect="1" noTextEdit="1"/>
          </p:cNvSpPr>
          <p:nvPr>
            <p:ph type="sldImg"/>
          </p:nvPr>
        </p:nvSpPr>
        <p:spPr>
          <a:xfrm>
            <a:off x="917575" y="744538"/>
            <a:ext cx="4962525" cy="3722687"/>
          </a:xfrm>
          <a:ln/>
        </p:spPr>
      </p:sp>
      <p:sp>
        <p:nvSpPr>
          <p:cNvPr id="77828"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31493052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D93256F9-41D5-499B-BB3A-5B565DCBE72C}"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48</a:t>
            </a:fld>
            <a:endParaRPr lang="it-IT" sz="1200" kern="0">
              <a:solidFill>
                <a:srgbClr val="000000"/>
              </a:solidFill>
              <a:latin typeface="Arial"/>
              <a:cs typeface="+mn-cs"/>
            </a:endParaRPr>
          </a:p>
        </p:txBody>
      </p:sp>
      <p:sp>
        <p:nvSpPr>
          <p:cNvPr id="83971" name="Rectangle 2"/>
          <p:cNvSpPr>
            <a:spLocks noGrp="1" noRot="1" noChangeAspect="1" noTextEdit="1"/>
          </p:cNvSpPr>
          <p:nvPr>
            <p:ph type="sldImg"/>
          </p:nvPr>
        </p:nvSpPr>
        <p:spPr>
          <a:xfrm>
            <a:off x="917575" y="744538"/>
            <a:ext cx="4962525" cy="3722687"/>
          </a:xfrm>
          <a:ln/>
        </p:spPr>
      </p:sp>
      <p:sp>
        <p:nvSpPr>
          <p:cNvPr id="83972"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17980953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BA8A655F-7738-4224-858B-0358B3B5E048}"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49</a:t>
            </a:fld>
            <a:endParaRPr lang="it-IT" sz="1200" kern="0">
              <a:solidFill>
                <a:srgbClr val="000000"/>
              </a:solidFill>
              <a:latin typeface="Arial"/>
              <a:cs typeface="+mn-cs"/>
            </a:endParaRPr>
          </a:p>
        </p:txBody>
      </p:sp>
      <p:sp>
        <p:nvSpPr>
          <p:cNvPr id="84995" name="Rectangle 2"/>
          <p:cNvSpPr>
            <a:spLocks noGrp="1" noRot="1" noChangeAspect="1" noTextEdit="1"/>
          </p:cNvSpPr>
          <p:nvPr>
            <p:ph type="sldImg"/>
          </p:nvPr>
        </p:nvSpPr>
        <p:spPr>
          <a:xfrm>
            <a:off x="917575" y="744538"/>
            <a:ext cx="4962525" cy="3722687"/>
          </a:xfrm>
          <a:ln/>
        </p:spPr>
      </p:sp>
      <p:sp>
        <p:nvSpPr>
          <p:cNvPr id="84996"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29673601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37879634-D21D-401A-B29A-013F1B966909}"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50</a:t>
            </a:fld>
            <a:endParaRPr lang="it-IT" sz="1200" kern="0">
              <a:solidFill>
                <a:srgbClr val="000000"/>
              </a:solidFill>
              <a:latin typeface="Arial"/>
              <a:cs typeface="+mn-cs"/>
            </a:endParaRPr>
          </a:p>
        </p:txBody>
      </p:sp>
      <p:sp>
        <p:nvSpPr>
          <p:cNvPr id="91139" name="Rectangle 2"/>
          <p:cNvSpPr>
            <a:spLocks noGrp="1" noRot="1" noChangeAspect="1" noTextEdit="1"/>
          </p:cNvSpPr>
          <p:nvPr>
            <p:ph type="sldImg"/>
          </p:nvPr>
        </p:nvSpPr>
        <p:spPr>
          <a:xfrm>
            <a:off x="917575" y="744538"/>
            <a:ext cx="4962525" cy="3722687"/>
          </a:xfrm>
          <a:solidFill>
            <a:srgbClr val="FFFFFF"/>
          </a:solidFill>
          <a:ln/>
        </p:spPr>
      </p:sp>
      <p:sp>
        <p:nvSpPr>
          <p:cNvPr id="91140" name="Rectangle 3"/>
          <p:cNvSpPr txBox="1">
            <a:spLocks noGrp="1"/>
          </p:cNvSpPr>
          <p:nvPr>
            <p:ph type="body" sz="quarter" idx="1"/>
          </p:nvPr>
        </p:nvSpPr>
        <p:spPr bwMode="auto">
          <a:solidFill>
            <a:srgbClr val="FFFFFF"/>
          </a:solidFill>
          <a:ln w="9528">
            <a:solidFill>
              <a:srgbClr val="000000"/>
            </a:solidFill>
            <a:miter lim="800000"/>
            <a:headEnd/>
            <a:tailEnd/>
          </a:ln>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29027855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37879634-D21D-401A-B29A-013F1B966909}"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51</a:t>
            </a:fld>
            <a:endParaRPr lang="it-IT" sz="1200" kern="0">
              <a:solidFill>
                <a:srgbClr val="000000"/>
              </a:solidFill>
              <a:latin typeface="Arial"/>
              <a:cs typeface="+mn-cs"/>
            </a:endParaRPr>
          </a:p>
        </p:txBody>
      </p:sp>
      <p:sp>
        <p:nvSpPr>
          <p:cNvPr id="91139" name="Rectangle 2"/>
          <p:cNvSpPr>
            <a:spLocks noGrp="1" noRot="1" noChangeAspect="1" noTextEdit="1"/>
          </p:cNvSpPr>
          <p:nvPr>
            <p:ph type="sldImg"/>
          </p:nvPr>
        </p:nvSpPr>
        <p:spPr>
          <a:xfrm>
            <a:off x="917575" y="744538"/>
            <a:ext cx="4962525" cy="3722687"/>
          </a:xfrm>
          <a:solidFill>
            <a:srgbClr val="FFFFFF"/>
          </a:solidFill>
          <a:ln/>
        </p:spPr>
      </p:sp>
      <p:sp>
        <p:nvSpPr>
          <p:cNvPr id="91140" name="Rectangle 3"/>
          <p:cNvSpPr txBox="1">
            <a:spLocks noGrp="1"/>
          </p:cNvSpPr>
          <p:nvPr>
            <p:ph type="body" sz="quarter" idx="1"/>
          </p:nvPr>
        </p:nvSpPr>
        <p:spPr bwMode="auto">
          <a:solidFill>
            <a:srgbClr val="FFFFFF"/>
          </a:solidFill>
          <a:ln w="9528">
            <a:solidFill>
              <a:srgbClr val="000000"/>
            </a:solidFill>
            <a:miter lim="800000"/>
            <a:headEnd/>
            <a:tailEnd/>
          </a:ln>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12337719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p:txBody>
          <a:bodyPr/>
          <a:lstStyle/>
          <a:p>
            <a:pPr>
              <a:defRPr/>
            </a:pPr>
            <a:fld id="{1C38A522-3854-456F-90A9-D4E3E22C8007}" type="slidenum">
              <a:rPr lang="it-IT" smtClean="0"/>
              <a:pPr>
                <a:defRPr/>
              </a:pPr>
              <a:t>52</a:t>
            </a:fld>
            <a:endParaRPr lang="it-IT" smtClean="0"/>
          </a:p>
        </p:txBody>
      </p:sp>
    </p:spTree>
    <p:extLst>
      <p:ext uri="{BB962C8B-B14F-4D97-AF65-F5344CB8AC3E}">
        <p14:creationId xmlns:p14="http://schemas.microsoft.com/office/powerpoint/2010/main" val="31780982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p:txBody>
          <a:bodyPr/>
          <a:lstStyle/>
          <a:p>
            <a:pPr>
              <a:defRPr/>
            </a:pPr>
            <a:fld id="{1C38A522-3854-456F-90A9-D4E3E22C8007}" type="slidenum">
              <a:rPr lang="it-IT" smtClean="0"/>
              <a:pPr>
                <a:defRPr/>
              </a:pPr>
              <a:t>53</a:t>
            </a:fld>
            <a:endParaRPr lang="it-IT" smtClean="0"/>
          </a:p>
        </p:txBody>
      </p:sp>
    </p:spTree>
    <p:extLst>
      <p:ext uri="{BB962C8B-B14F-4D97-AF65-F5344CB8AC3E}">
        <p14:creationId xmlns:p14="http://schemas.microsoft.com/office/powerpoint/2010/main" val="41268121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p:txBody>
          <a:bodyPr/>
          <a:lstStyle/>
          <a:p>
            <a:pPr>
              <a:defRPr/>
            </a:pPr>
            <a:fld id="{2FD89291-77C9-4AA2-BAC2-088FB3B52216}" type="slidenum">
              <a:rPr lang="it-IT" smtClean="0"/>
              <a:pPr>
                <a:defRPr/>
              </a:pPr>
              <a:t>54</a:t>
            </a:fld>
            <a:endParaRPr lang="it-IT" smtClean="0"/>
          </a:p>
        </p:txBody>
      </p:sp>
    </p:spTree>
    <p:extLst>
      <p:ext uri="{BB962C8B-B14F-4D97-AF65-F5344CB8AC3E}">
        <p14:creationId xmlns:p14="http://schemas.microsoft.com/office/powerpoint/2010/main" val="1786799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a:t>
            </a:fld>
            <a:endParaRPr lang="it-IT"/>
          </a:p>
        </p:txBody>
      </p:sp>
    </p:spTree>
    <p:extLst>
      <p:ext uri="{BB962C8B-B14F-4D97-AF65-F5344CB8AC3E}">
        <p14:creationId xmlns:p14="http://schemas.microsoft.com/office/powerpoint/2010/main" val="35055140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p:txBody>
          <a:bodyPr/>
          <a:lstStyle/>
          <a:p>
            <a:pPr>
              <a:defRPr/>
            </a:pPr>
            <a:fld id="{57091EC7-952D-4550-B852-D1B238F63F2B}" type="slidenum">
              <a:rPr lang="it-IT" smtClean="0"/>
              <a:pPr>
                <a:defRPr/>
              </a:pPr>
              <a:t>55</a:t>
            </a:fld>
            <a:endParaRPr lang="it-IT" smtClean="0"/>
          </a:p>
        </p:txBody>
      </p:sp>
    </p:spTree>
    <p:extLst>
      <p:ext uri="{BB962C8B-B14F-4D97-AF65-F5344CB8AC3E}">
        <p14:creationId xmlns:p14="http://schemas.microsoft.com/office/powerpoint/2010/main" val="32575067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p:txBody>
          <a:bodyPr/>
          <a:lstStyle/>
          <a:p>
            <a:pPr>
              <a:defRPr/>
            </a:pPr>
            <a:fld id="{B11463D2-323E-41B6-9C38-6D19BA8F5456}" type="slidenum">
              <a:rPr lang="it-IT" smtClean="0"/>
              <a:pPr>
                <a:defRPr/>
              </a:pPr>
              <a:t>56</a:t>
            </a:fld>
            <a:endParaRPr lang="it-IT" smtClean="0"/>
          </a:p>
        </p:txBody>
      </p:sp>
    </p:spTree>
    <p:extLst>
      <p:ext uri="{BB962C8B-B14F-4D97-AF65-F5344CB8AC3E}">
        <p14:creationId xmlns:p14="http://schemas.microsoft.com/office/powerpoint/2010/main" val="41593554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p:txBody>
          <a:bodyPr/>
          <a:lstStyle/>
          <a:p>
            <a:pPr>
              <a:defRPr/>
            </a:pPr>
            <a:fld id="{50F63C25-1F30-468D-A59E-590815ADB9F9}" type="slidenum">
              <a:rPr lang="it-IT" smtClean="0"/>
              <a:pPr>
                <a:defRPr/>
              </a:pPr>
              <a:t>57</a:t>
            </a:fld>
            <a:endParaRPr lang="it-IT" smtClean="0"/>
          </a:p>
        </p:txBody>
      </p:sp>
    </p:spTree>
    <p:extLst>
      <p:ext uri="{BB962C8B-B14F-4D97-AF65-F5344CB8AC3E}">
        <p14:creationId xmlns:p14="http://schemas.microsoft.com/office/powerpoint/2010/main" val="23463385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p:txBody>
          <a:bodyPr/>
          <a:lstStyle/>
          <a:p>
            <a:pPr>
              <a:defRPr/>
            </a:pPr>
            <a:fld id="{B5DD1052-1D94-4868-8258-120EBF250B1A}" type="slidenum">
              <a:rPr lang="it-IT" smtClean="0"/>
              <a:pPr>
                <a:defRPr/>
              </a:pPr>
              <a:t>58</a:t>
            </a:fld>
            <a:endParaRPr lang="it-IT" smtClean="0"/>
          </a:p>
        </p:txBody>
      </p:sp>
    </p:spTree>
    <p:extLst>
      <p:ext uri="{BB962C8B-B14F-4D97-AF65-F5344CB8AC3E}">
        <p14:creationId xmlns:p14="http://schemas.microsoft.com/office/powerpoint/2010/main" val="26199183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p:txBody>
          <a:bodyPr/>
          <a:lstStyle/>
          <a:p>
            <a:pPr>
              <a:defRPr/>
            </a:pPr>
            <a:fld id="{B5DD1052-1D94-4868-8258-120EBF250B1A}" type="slidenum">
              <a:rPr lang="it-IT" smtClean="0"/>
              <a:pPr>
                <a:defRPr/>
              </a:pPr>
              <a:t>59</a:t>
            </a:fld>
            <a:endParaRPr lang="it-IT" smtClean="0"/>
          </a:p>
        </p:txBody>
      </p:sp>
    </p:spTree>
    <p:extLst>
      <p:ext uri="{BB962C8B-B14F-4D97-AF65-F5344CB8AC3E}">
        <p14:creationId xmlns:p14="http://schemas.microsoft.com/office/powerpoint/2010/main" val="8703096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31"/>
          <p:cNvSpPr>
            <a:spLocks noGrp="1" noChangeArrowheads="1"/>
          </p:cNvSpPr>
          <p:nvPr>
            <p:ph type="sldNum" sz="quarter" idx="5"/>
          </p:nvPr>
        </p:nvSpPr>
        <p:spPr/>
        <p:txBody>
          <a:bodyPr/>
          <a:lstStyle/>
          <a:p>
            <a:pPr>
              <a:defRPr/>
            </a:pPr>
            <a:fld id="{5C1A7394-15B3-4EC2-A91C-8248119955B8}" type="slidenum">
              <a:rPr lang="it-IT" smtClean="0"/>
              <a:pPr>
                <a:defRPr/>
              </a:pPr>
              <a:t>60</a:t>
            </a:fld>
            <a:endParaRPr lang="it-IT" smtClean="0"/>
          </a:p>
        </p:txBody>
      </p:sp>
    </p:spTree>
    <p:extLst>
      <p:ext uri="{BB962C8B-B14F-4D97-AF65-F5344CB8AC3E}">
        <p14:creationId xmlns:p14="http://schemas.microsoft.com/office/powerpoint/2010/main" val="9134869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E7A15FAD-A5F8-4680-A44A-2E5558765B11}" type="slidenum">
              <a:rPr lang="it-IT"/>
              <a:pPr>
                <a:defRPr/>
              </a:pPr>
              <a:t>61</a:t>
            </a:fld>
            <a:endParaRPr lang="it-IT"/>
          </a:p>
        </p:txBody>
      </p:sp>
      <p:sp>
        <p:nvSpPr>
          <p:cNvPr id="151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15155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it-IT" smtClean="0"/>
          </a:p>
        </p:txBody>
      </p:sp>
    </p:spTree>
    <p:extLst>
      <p:ext uri="{BB962C8B-B14F-4D97-AF65-F5344CB8AC3E}">
        <p14:creationId xmlns:p14="http://schemas.microsoft.com/office/powerpoint/2010/main" val="17873904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E7A15FAD-A5F8-4680-A44A-2E5558765B11}" type="slidenum">
              <a:rPr lang="it-IT"/>
              <a:pPr>
                <a:defRPr/>
              </a:pPr>
              <a:t>62</a:t>
            </a:fld>
            <a:endParaRPr lang="it-IT"/>
          </a:p>
        </p:txBody>
      </p:sp>
      <p:sp>
        <p:nvSpPr>
          <p:cNvPr id="151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15155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it-IT" smtClean="0"/>
          </a:p>
        </p:txBody>
      </p:sp>
    </p:spTree>
    <p:extLst>
      <p:ext uri="{BB962C8B-B14F-4D97-AF65-F5344CB8AC3E}">
        <p14:creationId xmlns:p14="http://schemas.microsoft.com/office/powerpoint/2010/main" val="32587496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7C8D5C-A6B1-41AF-ACF4-37F73D77D0F0}" type="slidenum">
              <a:rPr lang="it-IT"/>
              <a:pPr/>
              <a:t>63</a:t>
            </a:fld>
            <a:endParaRPr lang="it-IT"/>
          </a:p>
        </p:txBody>
      </p:sp>
      <p:sp>
        <p:nvSpPr>
          <p:cNvPr id="313346" name="Rectangle 2"/>
          <p:cNvSpPr>
            <a:spLocks noGrp="1" noRot="1" noChangeAspect="1" noChangeArrowheads="1" noTextEdit="1"/>
          </p:cNvSpPr>
          <p:nvPr>
            <p:ph type="sldImg"/>
          </p:nvPr>
        </p:nvSpPr>
        <p:spPr>
          <a:xfrm>
            <a:off x="917575" y="744538"/>
            <a:ext cx="4962525" cy="3722687"/>
          </a:xfrm>
          <a:ln/>
        </p:spPr>
      </p:sp>
      <p:sp>
        <p:nvSpPr>
          <p:cNvPr id="313347"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97587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09D1CE-83A6-4E2F-9500-A52D9F888AF6}" type="slidenum">
              <a:rPr lang="it-IT"/>
              <a:pPr fontAlgn="base">
                <a:spcBef>
                  <a:spcPct val="0"/>
                </a:spcBef>
                <a:spcAft>
                  <a:spcPct val="0"/>
                </a:spcAft>
                <a:defRPr/>
              </a:pPr>
              <a:t>64</a:t>
            </a:fld>
            <a:endParaRPr lang="it-IT"/>
          </a:p>
        </p:txBody>
      </p:sp>
      <p:sp>
        <p:nvSpPr>
          <p:cNvPr id="5734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6238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a:t>
            </a:fld>
            <a:endParaRPr lang="it-IT"/>
          </a:p>
        </p:txBody>
      </p:sp>
    </p:spTree>
    <p:extLst>
      <p:ext uri="{BB962C8B-B14F-4D97-AF65-F5344CB8AC3E}">
        <p14:creationId xmlns:p14="http://schemas.microsoft.com/office/powerpoint/2010/main" val="347990641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531A08B6-C331-4DA9-8E11-D0B86AF7AE11}" type="slidenum">
              <a:rPr lang="it-IT" smtClean="0"/>
              <a:pPr>
                <a:defRPr/>
              </a:pPr>
              <a:t>65</a:t>
            </a:fld>
            <a:endParaRPr lang="it-IT" smtClean="0"/>
          </a:p>
        </p:txBody>
      </p:sp>
      <p:sp>
        <p:nvSpPr>
          <p:cNvPr id="5939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Tree>
    <p:extLst>
      <p:ext uri="{BB962C8B-B14F-4D97-AF65-F5344CB8AC3E}">
        <p14:creationId xmlns:p14="http://schemas.microsoft.com/office/powerpoint/2010/main" val="40443914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531A08B6-C331-4DA9-8E11-D0B86AF7AE11}" type="slidenum">
              <a:rPr lang="it-IT" smtClean="0"/>
              <a:pPr>
                <a:defRPr/>
              </a:pPr>
              <a:t>66</a:t>
            </a:fld>
            <a:endParaRPr lang="it-IT" smtClean="0"/>
          </a:p>
        </p:txBody>
      </p:sp>
      <p:sp>
        <p:nvSpPr>
          <p:cNvPr id="5939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Tree>
    <p:extLst>
      <p:ext uri="{BB962C8B-B14F-4D97-AF65-F5344CB8AC3E}">
        <p14:creationId xmlns:p14="http://schemas.microsoft.com/office/powerpoint/2010/main" val="34016116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E94EF7-499B-4FC3-9F8B-F88FFAECCEA0}" type="slidenum">
              <a:rPr lang="it-IT"/>
              <a:pPr fontAlgn="base">
                <a:spcBef>
                  <a:spcPct val="0"/>
                </a:spcBef>
                <a:spcAft>
                  <a:spcPct val="0"/>
                </a:spcAft>
                <a:defRPr/>
              </a:pPr>
              <a:t>67</a:t>
            </a:fld>
            <a:endParaRPr lang="it-IT" dirty="0"/>
          </a:p>
        </p:txBody>
      </p:sp>
      <p:sp>
        <p:nvSpPr>
          <p:cNvPr id="6553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Tree>
    <p:extLst>
      <p:ext uri="{BB962C8B-B14F-4D97-AF65-F5344CB8AC3E}">
        <p14:creationId xmlns:p14="http://schemas.microsoft.com/office/powerpoint/2010/main" val="390054648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0BD377-EB47-4265-891F-CDCC6A035139}" type="slidenum">
              <a:rPr lang="it-IT"/>
              <a:pPr fontAlgn="base">
                <a:spcBef>
                  <a:spcPct val="0"/>
                </a:spcBef>
                <a:spcAft>
                  <a:spcPct val="0"/>
                </a:spcAft>
                <a:defRPr/>
              </a:pPr>
              <a:t>68</a:t>
            </a:fld>
            <a:endParaRPr lang="it-IT" dirty="0"/>
          </a:p>
        </p:txBody>
      </p:sp>
      <p:sp>
        <p:nvSpPr>
          <p:cNvPr id="6963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Tree>
    <p:extLst>
      <p:ext uri="{BB962C8B-B14F-4D97-AF65-F5344CB8AC3E}">
        <p14:creationId xmlns:p14="http://schemas.microsoft.com/office/powerpoint/2010/main" val="232003610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D8CF17-27BC-436B-A9BD-1CE5E9AEAB23}" type="slidenum">
              <a:rPr lang="it-IT"/>
              <a:pPr fontAlgn="base">
                <a:spcBef>
                  <a:spcPct val="0"/>
                </a:spcBef>
                <a:spcAft>
                  <a:spcPct val="0"/>
                </a:spcAft>
                <a:defRPr/>
              </a:pPr>
              <a:t>69</a:t>
            </a:fld>
            <a:endParaRPr lang="it-IT"/>
          </a:p>
        </p:txBody>
      </p:sp>
      <p:sp>
        <p:nvSpPr>
          <p:cNvPr id="6861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86909192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49689" y="9428164"/>
            <a:ext cx="2946400" cy="496887"/>
          </a:xfrm>
          <a:prstGeom prst="rect">
            <a:avLst/>
          </a:prstGeom>
          <a:noFill/>
          <a:ln w="9525">
            <a:noFill/>
            <a:miter lim="800000"/>
            <a:headEnd/>
            <a:tailEnd/>
          </a:ln>
        </p:spPr>
        <p:txBody>
          <a:bodyPr anchor="b"/>
          <a:lstStyle/>
          <a:p>
            <a:pPr algn="r"/>
            <a:fld id="{C9DF3038-BF87-4F9F-B1E9-D6E02C35875A}" type="slidenum">
              <a:rPr lang="it-IT" sz="1200">
                <a:solidFill>
                  <a:srgbClr val="000000"/>
                </a:solidFill>
              </a:rPr>
              <a:pPr algn="r"/>
              <a:t>70</a:t>
            </a:fld>
            <a:endParaRPr lang="it-IT" sz="1200">
              <a:solidFill>
                <a:srgbClr val="000000"/>
              </a:solidFill>
            </a:endParaRPr>
          </a:p>
        </p:txBody>
      </p:sp>
      <p:sp>
        <p:nvSpPr>
          <p:cNvPr id="87043" name="Rectangle 2"/>
          <p:cNvSpPr>
            <a:spLocks noGrp="1" noRot="1" noChangeAspect="1" noChangeArrowheads="1" noTextEdit="1"/>
          </p:cNvSpPr>
          <p:nvPr>
            <p:ph type="sldImg"/>
          </p:nvPr>
        </p:nvSpPr>
        <p:spPr>
          <a:xfrm>
            <a:off x="917575" y="744538"/>
            <a:ext cx="4962525" cy="3722687"/>
          </a:xfrm>
          <a:ln/>
        </p:spPr>
      </p:sp>
      <p:sp>
        <p:nvSpPr>
          <p:cNvPr id="87044"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06962725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49689" y="9428164"/>
            <a:ext cx="2946400" cy="496887"/>
          </a:xfrm>
          <a:prstGeom prst="rect">
            <a:avLst/>
          </a:prstGeom>
          <a:noFill/>
          <a:ln w="9525">
            <a:noFill/>
            <a:miter lim="800000"/>
            <a:headEnd/>
            <a:tailEnd/>
          </a:ln>
        </p:spPr>
        <p:txBody>
          <a:bodyPr anchor="b"/>
          <a:lstStyle/>
          <a:p>
            <a:pPr algn="r"/>
            <a:fld id="{1AA495ED-595A-4F57-AFF6-29C0B497B8AC}" type="slidenum">
              <a:rPr lang="it-IT" sz="1200">
                <a:solidFill>
                  <a:srgbClr val="000000"/>
                </a:solidFill>
              </a:rPr>
              <a:pPr algn="r"/>
              <a:t>71</a:t>
            </a:fld>
            <a:endParaRPr lang="it-IT" sz="1200">
              <a:solidFill>
                <a:srgbClr val="000000"/>
              </a:solidFill>
            </a:endParaRPr>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extLst>
      <p:ext uri="{BB962C8B-B14F-4D97-AF65-F5344CB8AC3E}">
        <p14:creationId xmlns:p14="http://schemas.microsoft.com/office/powerpoint/2010/main" val="174120795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72</a:t>
            </a:fld>
            <a:endParaRPr lang="nl-NL"/>
          </a:p>
        </p:txBody>
      </p:sp>
    </p:spTree>
    <p:extLst>
      <p:ext uri="{BB962C8B-B14F-4D97-AF65-F5344CB8AC3E}">
        <p14:creationId xmlns:p14="http://schemas.microsoft.com/office/powerpoint/2010/main" val="134755320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73</a:t>
            </a:fld>
            <a:endParaRPr lang="nl-NL"/>
          </a:p>
        </p:txBody>
      </p:sp>
    </p:spTree>
    <p:extLst>
      <p:ext uri="{BB962C8B-B14F-4D97-AF65-F5344CB8AC3E}">
        <p14:creationId xmlns:p14="http://schemas.microsoft.com/office/powerpoint/2010/main" val="25614411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74</a:t>
            </a:fld>
            <a:endParaRPr lang="nl-NL"/>
          </a:p>
        </p:txBody>
      </p:sp>
    </p:spTree>
    <p:extLst>
      <p:ext uri="{BB962C8B-B14F-4D97-AF65-F5344CB8AC3E}">
        <p14:creationId xmlns:p14="http://schemas.microsoft.com/office/powerpoint/2010/main" val="130506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a:t>
            </a:fld>
            <a:endParaRPr lang="it-IT"/>
          </a:p>
        </p:txBody>
      </p:sp>
    </p:spTree>
    <p:extLst>
      <p:ext uri="{BB962C8B-B14F-4D97-AF65-F5344CB8AC3E}">
        <p14:creationId xmlns:p14="http://schemas.microsoft.com/office/powerpoint/2010/main" val="222755614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75</a:t>
            </a:fld>
            <a:endParaRPr lang="nl-NL"/>
          </a:p>
        </p:txBody>
      </p:sp>
    </p:spTree>
    <p:extLst>
      <p:ext uri="{BB962C8B-B14F-4D97-AF65-F5344CB8AC3E}">
        <p14:creationId xmlns:p14="http://schemas.microsoft.com/office/powerpoint/2010/main" val="374011642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76</a:t>
            </a:fld>
            <a:endParaRPr lang="nl-NL"/>
          </a:p>
        </p:txBody>
      </p:sp>
    </p:spTree>
    <p:extLst>
      <p:ext uri="{BB962C8B-B14F-4D97-AF65-F5344CB8AC3E}">
        <p14:creationId xmlns:p14="http://schemas.microsoft.com/office/powerpoint/2010/main" val="72861221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77</a:t>
            </a:fld>
            <a:endParaRPr lang="nl-NL"/>
          </a:p>
        </p:txBody>
      </p:sp>
    </p:spTree>
    <p:extLst>
      <p:ext uri="{BB962C8B-B14F-4D97-AF65-F5344CB8AC3E}">
        <p14:creationId xmlns:p14="http://schemas.microsoft.com/office/powerpoint/2010/main" val="72861221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78</a:t>
            </a:fld>
            <a:endParaRPr lang="nl-NL"/>
          </a:p>
        </p:txBody>
      </p:sp>
    </p:spTree>
    <p:extLst>
      <p:ext uri="{BB962C8B-B14F-4D97-AF65-F5344CB8AC3E}">
        <p14:creationId xmlns:p14="http://schemas.microsoft.com/office/powerpoint/2010/main" val="72861221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917575" y="744538"/>
            <a:ext cx="4962525" cy="3722687"/>
          </a:xfrm>
          <a:ln/>
        </p:spPr>
      </p:sp>
      <p:sp>
        <p:nvSpPr>
          <p:cNvPr id="75779" name="Rectangle 3"/>
          <p:cNvSpPr>
            <a:spLocks noGrp="1" noChangeArrowheads="1"/>
          </p:cNvSpPr>
          <p:nvPr>
            <p:ph type="body" idx="1"/>
          </p:nvPr>
        </p:nvSpPr>
        <p:spPr>
          <a:noFill/>
          <a:ln/>
        </p:spPr>
        <p:txBody>
          <a:bodyPr/>
          <a:lstStyle/>
          <a:p>
            <a:endParaRPr lang="it-IT" smtClean="0">
              <a:latin typeface="Arial" pitchFamily="34" charset="0"/>
            </a:endParaRPr>
          </a:p>
        </p:txBody>
      </p:sp>
    </p:spTree>
    <p:extLst>
      <p:ext uri="{BB962C8B-B14F-4D97-AF65-F5344CB8AC3E}">
        <p14:creationId xmlns:p14="http://schemas.microsoft.com/office/powerpoint/2010/main" val="238147751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ACA7DE25-09EE-4346-9728-AFBEA63834E6}" type="slidenum">
              <a:rPr lang="it-IT" smtClean="0">
                <a:solidFill>
                  <a:prstClr val="black"/>
                </a:solidFill>
              </a:rPr>
              <a:pPr>
                <a:defRPr/>
              </a:pPr>
              <a:t>81</a:t>
            </a:fld>
            <a:endParaRPr lang="it-IT">
              <a:solidFill>
                <a:prstClr val="black"/>
              </a:solidFill>
            </a:endParaRPr>
          </a:p>
        </p:txBody>
      </p:sp>
    </p:spTree>
    <p:extLst>
      <p:ext uri="{BB962C8B-B14F-4D97-AF65-F5344CB8AC3E}">
        <p14:creationId xmlns:p14="http://schemas.microsoft.com/office/powerpoint/2010/main" val="2933993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8</a:t>
            </a:fld>
            <a:endParaRPr lang="it-IT"/>
          </a:p>
        </p:txBody>
      </p:sp>
    </p:spTree>
    <p:extLst>
      <p:ext uri="{BB962C8B-B14F-4D97-AF65-F5344CB8AC3E}">
        <p14:creationId xmlns:p14="http://schemas.microsoft.com/office/powerpoint/2010/main" val="3137731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9</a:t>
            </a:fld>
            <a:endParaRPr lang="it-IT"/>
          </a:p>
        </p:txBody>
      </p:sp>
    </p:spTree>
    <p:extLst>
      <p:ext uri="{BB962C8B-B14F-4D97-AF65-F5344CB8AC3E}">
        <p14:creationId xmlns:p14="http://schemas.microsoft.com/office/powerpoint/2010/main" val="2212201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7" name="Segnaposto piè di pagina 4"/>
          <p:cNvSpPr>
            <a:spLocks noGrp="1"/>
          </p:cNvSpPr>
          <p:nvPr>
            <p:ph type="ftr" sz="quarter" idx="11"/>
          </p:nvPr>
        </p:nvSpPr>
        <p:spPr/>
        <p:txBody>
          <a:bodyPr/>
          <a:lstStyle>
            <a:lvl1pPr>
              <a:defRPr dirty="0"/>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7D8BD932-B16B-432B-A2E5-795D2AFF0F9A}" type="slidenum">
              <a:rPr lang="it-IT"/>
              <a:pPr>
                <a:defRPr/>
              </a:pPr>
              <a:t>‹N›</a:t>
            </a:fld>
            <a:endParaRPr lang="it-IT"/>
          </a:p>
        </p:txBody>
      </p:sp>
      <p:sp>
        <p:nvSpPr>
          <p:cNvPr id="9" name="Segnaposto data 3"/>
          <p:cNvSpPr txBox="1">
            <a:spLocks/>
          </p:cNvSpPr>
          <p:nvPr userDrawn="1"/>
        </p:nvSpPr>
        <p:spPr>
          <a:xfrm>
            <a:off x="179512" y="6381328"/>
            <a:ext cx="21336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 Riproduzione riservata</a:t>
            </a:r>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D110A91-D873-4362-8C55-1199D23FAB5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9D2ACD5-EF0A-4DAE-A11E-0DF043D232F5}"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3" name="Segnaposto data 2"/>
          <p:cNvSpPr>
            <a:spLocks noGrp="1"/>
          </p:cNvSpPr>
          <p:nvPr>
            <p:ph type="dt" sz="half" idx="10"/>
          </p:nvPr>
        </p:nvSpPr>
        <p:spPr>
          <a:xfrm>
            <a:off x="457200" y="6356350"/>
            <a:ext cx="2133600" cy="365125"/>
          </a:xfrm>
        </p:spPr>
        <p:txBody>
          <a:bodyPr/>
          <a:lstStyle>
            <a:lvl1pPr>
              <a:defRPr/>
            </a:lvl1pPr>
          </a:lstStyle>
          <a:p>
            <a:pPr>
              <a:defRPr/>
            </a:pPr>
            <a:r>
              <a:rPr lang="it-IT" smtClean="0"/>
              <a:t>© Riproduzione riservata</a:t>
            </a:r>
            <a:endParaRPr lang="it-IT"/>
          </a:p>
        </p:txBody>
      </p:sp>
      <p:sp>
        <p:nvSpPr>
          <p:cNvPr id="4" name="Segnaposto piè di pagina 3"/>
          <p:cNvSpPr>
            <a:spLocks noGrp="1"/>
          </p:cNvSpPr>
          <p:nvPr>
            <p:ph type="ftr" sz="quarter" idx="11"/>
          </p:nvPr>
        </p:nvSpPr>
        <p:spPr>
          <a:xfrm>
            <a:off x="3124200" y="6356350"/>
            <a:ext cx="2895600" cy="365125"/>
          </a:xfrm>
        </p:spPr>
        <p:txBody>
          <a:bodyPr/>
          <a:lstStyle>
            <a:lvl1pPr>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p:spPr>
        <p:txBody>
          <a:bodyPr/>
          <a:lstStyle>
            <a:lvl1pPr>
              <a:defRPr/>
            </a:lvl1pPr>
          </a:lstStyle>
          <a:p>
            <a:pPr>
              <a:defRPr/>
            </a:pPr>
            <a:fld id="{B044CB0B-2406-4359-94D2-A7EC0B03E277}"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r>
              <a:rPr lang="it-IT" smtClean="0"/>
              <a:t>© Riproduzione riservata</a:t>
            </a: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 Riproduzione riservata</a:t>
            </a: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2DC555E-FD05-476D-93C0-CA5E5BB32B5B}"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t>© Riproduzione riservata</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t>© Riproduzione riservata</a:t>
            </a:r>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E7F40AC-84BB-4B65-91AE-D668B4F5E514}"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smtClean="0"/>
              <a:t>© Riproduzione riservata</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 Riproduzione riservata</a:t>
            </a:r>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 Riproduzione riservata</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 Riproduzione riservata</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6" name="Titolo 5"/>
          <p:cNvSpPr>
            <a:spLocks noGrp="1"/>
          </p:cNvSpPr>
          <p:nvPr>
            <p:ph type="title"/>
          </p:nvPr>
        </p:nvSpPr>
        <p:spPr/>
        <p:txBody>
          <a:bodyPr/>
          <a:lstStyle/>
          <a:p>
            <a:r>
              <a:rPr lang="it-IT" smtClean="0"/>
              <a:t>Fare clic per modificare lo stile del titolo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36DADAD4-99B7-4F03-82E6-60FC289AD9C4}"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95C76103-CDF0-4186-BA6E-CAAC12759DC4}"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D71CF2F2-87F7-4D8D-8243-AF41BD472DC1}"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3DA4ACC3-BD97-4925-9AC7-5F6BF461AA98}"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726B0B6-EC9A-43D7-8743-CD1DA27D672C}" type="slidenum">
              <a:rPr lang="it-IT"/>
              <a:pPr>
                <a:defRPr/>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20E53134-FA91-4E3B-9056-61423374A7BA}"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1193D27B-A05F-4CC3-A03E-643E0CAE6653}"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pic>
        <p:nvPicPr>
          <p:cNvPr id="2" name="Immagine 5" descr="LOGOSENZANOMI SOCI.tif"/>
          <p:cNvPicPr>
            <a:picLocks noChangeAspect="1"/>
          </p:cNvPicPr>
          <p:nvPr userDrawn="1"/>
        </p:nvPicPr>
        <p:blipFill>
          <a:blip r:embed="rId2" cstate="print"/>
          <a:srcRect/>
          <a:stretch>
            <a:fillRect/>
          </a:stretch>
        </p:blipFill>
        <p:spPr bwMode="auto">
          <a:xfrm>
            <a:off x="179388" y="188913"/>
            <a:ext cx="2027237" cy="490537"/>
          </a:xfrm>
          <a:prstGeom prst="rect">
            <a:avLst/>
          </a:prstGeom>
          <a:noFill/>
          <a:ln w="9525">
            <a:noFill/>
            <a:miter lim="800000"/>
            <a:headEnd/>
            <a:tailEnd/>
          </a:ln>
        </p:spPr>
      </p:pic>
      <p:pic>
        <p:nvPicPr>
          <p:cNvPr id="3" name="Immagine 10" descr="L&amp;E_Global_Logo_web.jpg"/>
          <p:cNvPicPr>
            <a:picLocks noChangeAspect="1"/>
          </p:cNvPicPr>
          <p:nvPr userDrawn="1"/>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EE6DB1B7-DD1A-4F65-8892-638A938CE08D}"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D99E5812-9209-4A1C-B106-8238F068E4D9}"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61C241BA-4B68-45E0-8A33-FDF013ABBA47}"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104767E-2979-472D-ADCD-4E505BD31BBE}"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prstClr val="black">
                  <a:tint val="75000"/>
                </a:prstClr>
              </a:solidFill>
              <a:latin typeface="Arial"/>
              <a:cs typeface="Arial" charset="0"/>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data 3"/>
          <p:cNvSpPr>
            <a:spLocks noGrp="1"/>
          </p:cNvSpPr>
          <p:nvPr>
            <p:ph type="dt" sz="half" idx="10"/>
          </p:nvPr>
        </p:nvSpPr>
        <p:spPr/>
        <p:txBody>
          <a:bodyPr/>
          <a:lstStyle>
            <a:lvl1pPr>
              <a:defRPr smtClean="0"/>
            </a:lvl1pPr>
          </a:lstStyle>
          <a:p>
            <a:pPr>
              <a:defRPr/>
            </a:pPr>
            <a:fld id="{E61ED38D-BEB8-414C-892E-F0801E18DB79}" type="datetime1">
              <a:rPr lang="it-IT" smtClean="0">
                <a:solidFill>
                  <a:prstClr val="black">
                    <a:tint val="75000"/>
                  </a:prstClr>
                </a:solidFill>
              </a:rPr>
              <a:pPr>
                <a:defRPr/>
              </a:pPr>
              <a:t>06/03/2018</a:t>
            </a:fld>
            <a:endParaRPr lang="it-IT">
              <a:solidFill>
                <a:prstClr val="black">
                  <a:tint val="75000"/>
                </a:prstClr>
              </a:solidFill>
            </a:endParaRPr>
          </a:p>
        </p:txBody>
      </p:sp>
      <p:sp>
        <p:nvSpPr>
          <p:cNvPr id="7"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8" name="Segnaposto numero diapositiva 5"/>
          <p:cNvSpPr>
            <a:spLocks noGrp="1"/>
          </p:cNvSpPr>
          <p:nvPr>
            <p:ph type="sldNum" sz="quarter" idx="12"/>
          </p:nvPr>
        </p:nvSpPr>
        <p:spPr/>
        <p:txBody>
          <a:bodyPr/>
          <a:lstStyle>
            <a:lvl1pPr>
              <a:defRPr/>
            </a:lvl1pPr>
          </a:lstStyle>
          <a:p>
            <a:pPr>
              <a:defRPr/>
            </a:pPr>
            <a:fld id="{C2DA0E61-955A-4F33-B814-19DEB0908B8A}"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smtClean="0"/>
            </a:lvl1pPr>
          </a:lstStyle>
          <a:p>
            <a:pPr>
              <a:defRPr/>
            </a:pPr>
            <a:fld id="{8F662FB5-C1E7-4FF8-B39E-D9892A8A8EAB}" type="datetime1">
              <a:rPr lang="it-IT" smtClean="0">
                <a:solidFill>
                  <a:prstClr val="black">
                    <a:tint val="75000"/>
                  </a:prstClr>
                </a:solidFill>
              </a:rPr>
              <a:pPr>
                <a:defRPr/>
              </a:pPr>
              <a:t>06/03/2018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2A233472-B283-4C36-8EF6-30C0B472CBF0}"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6EC64EC-3EB1-4FDD-8CEE-C4B202C80E12}" type="datetime1">
              <a:rPr lang="it-IT" smtClean="0">
                <a:solidFill>
                  <a:prstClr val="black">
                    <a:tint val="75000"/>
                  </a:prstClr>
                </a:solidFill>
              </a:rPr>
              <a:pPr>
                <a:defRPr/>
              </a:pPr>
              <a:t>06/03/2018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4464739F-A754-43DB-84B5-624A2BA0EDF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B8D545B-B676-4217-AD9E-B9ED20A24FFD}" type="slidenum">
              <a:rPr lang="it-IT"/>
              <a:pPr>
                <a:defRPr/>
              </a:pPr>
              <a:t>‹N›</a:t>
            </a:fld>
            <a:endParaRPr lang="it-IT"/>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A2E21823-3FEA-4D95-8C02-6E3C5C0DDCA6}" type="datetime1">
              <a:rPr lang="it-IT" smtClean="0">
                <a:solidFill>
                  <a:prstClr val="black">
                    <a:tint val="75000"/>
                  </a:prstClr>
                </a:solidFill>
              </a:rPr>
              <a:pPr>
                <a:defRPr/>
              </a:pPr>
              <a:t>06/03/2018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02055317-B52B-4175-ADC4-E52BF73C5EE1}"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BD0B2820-186B-4FCF-A5E0-8DAE61B5DCB3}" type="datetime1">
              <a:rPr lang="it-IT" smtClean="0">
                <a:solidFill>
                  <a:prstClr val="black">
                    <a:tint val="75000"/>
                  </a:prstClr>
                </a:solidFill>
              </a:rPr>
              <a:pPr>
                <a:defRPr/>
              </a:pPr>
              <a:t>06/03/2018</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egnaposto numero diapositiva 5"/>
          <p:cNvSpPr>
            <a:spLocks noGrp="1"/>
          </p:cNvSpPr>
          <p:nvPr>
            <p:ph type="sldNum" sz="quarter" idx="12"/>
          </p:nvPr>
        </p:nvSpPr>
        <p:spPr/>
        <p:txBody>
          <a:bodyPr/>
          <a:lstStyle>
            <a:lvl1pPr>
              <a:defRPr/>
            </a:lvl1pPr>
          </a:lstStyle>
          <a:p>
            <a:pPr>
              <a:defRPr/>
            </a:pPr>
            <a:fld id="{78D92B32-1FEF-48BF-8E20-9E399F68DEAE}"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FDE19D40-84DC-4B4A-84CE-BB07A5A68EE0}" type="datetime1">
              <a:rPr lang="it-IT" smtClean="0">
                <a:solidFill>
                  <a:prstClr val="black">
                    <a:tint val="75000"/>
                  </a:prstClr>
                </a:solidFill>
              </a:rPr>
              <a:pPr>
                <a:defRPr/>
              </a:pPr>
              <a:t>06/03/2018</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55A05BEF-873E-4F32-8B1B-50C795EF0C39}"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2C49CBA5-6E87-4A55-B9CE-F6C28D610F83}" type="datetime1">
              <a:rPr lang="it-IT" smtClean="0">
                <a:solidFill>
                  <a:prstClr val="black">
                    <a:tint val="75000"/>
                  </a:prstClr>
                </a:solidFill>
              </a:rPr>
              <a:pPr>
                <a:defRPr/>
              </a:pPr>
              <a:t>06/03/2018</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egnaposto numero diapositiva 5"/>
          <p:cNvSpPr>
            <a:spLocks noGrp="1"/>
          </p:cNvSpPr>
          <p:nvPr>
            <p:ph type="sldNum" sz="quarter" idx="12"/>
          </p:nvPr>
        </p:nvSpPr>
        <p:spPr/>
        <p:txBody>
          <a:bodyPr/>
          <a:lstStyle>
            <a:lvl1pPr>
              <a:defRPr/>
            </a:lvl1pPr>
          </a:lstStyle>
          <a:p>
            <a:pPr>
              <a:defRPr/>
            </a:pPr>
            <a:fld id="{FCBA6EC1-26B4-41E8-A670-F097E88EAC7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484BE95-BD39-4C29-9DD6-A9F58DD82B11}" type="datetime1">
              <a:rPr lang="it-IT" smtClean="0">
                <a:solidFill>
                  <a:prstClr val="black">
                    <a:tint val="75000"/>
                  </a:prstClr>
                </a:solidFill>
              </a:rPr>
              <a:pPr>
                <a:defRPr/>
              </a:pPr>
              <a:t>06/03/2018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C41CFAC6-CACD-4871-8A4B-5B0AE33C827D}"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55D6CAD-5A66-4A6F-B306-46CE995B3115}" type="datetime1">
              <a:rPr lang="it-IT" smtClean="0">
                <a:solidFill>
                  <a:prstClr val="black">
                    <a:tint val="75000"/>
                  </a:prstClr>
                </a:solidFill>
              </a:rPr>
              <a:pPr>
                <a:defRPr/>
              </a:pPr>
              <a:t>06/03/2018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255B938E-CE76-4C59-8624-9A098A830302}"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8B8403EF-D27C-4543-AB17-7C2A0EC9BB31}" type="datetime1">
              <a:rPr lang="it-IT" smtClean="0">
                <a:solidFill>
                  <a:prstClr val="black">
                    <a:tint val="75000"/>
                  </a:prstClr>
                </a:solidFill>
              </a:rPr>
              <a:pPr>
                <a:defRPr/>
              </a:pPr>
              <a:t>06/03/2018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435967B4-40F0-450C-867C-63D82817BE2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0357A04-457D-4E86-8758-3000CA66B7F0}" type="datetime1">
              <a:rPr lang="it-IT" smtClean="0">
                <a:solidFill>
                  <a:prstClr val="black">
                    <a:tint val="75000"/>
                  </a:prstClr>
                </a:solidFill>
              </a:rPr>
              <a:pPr>
                <a:defRPr/>
              </a:pPr>
              <a:t>06/03/2018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1EED3246-9841-47FB-A146-3448988C1AF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609600"/>
            <a:ext cx="7772400" cy="5486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Segnaposto data 2"/>
          <p:cNvSpPr>
            <a:spLocks noGrp="1"/>
          </p:cNvSpPr>
          <p:nvPr>
            <p:ph type="dt" sz="half" idx="10"/>
          </p:nvPr>
        </p:nvSpPr>
        <p:spPr>
          <a:xfrm>
            <a:off x="685800" y="6248400"/>
            <a:ext cx="1905000" cy="457200"/>
          </a:xfrm>
        </p:spPr>
        <p:txBody>
          <a:bodyPr/>
          <a:lstStyle>
            <a:lvl1pPr>
              <a:defRPr smtClean="0"/>
            </a:lvl1pPr>
          </a:lstStyle>
          <a:p>
            <a:pPr>
              <a:defRPr/>
            </a:pPr>
            <a:fld id="{32C70BDB-41B6-4719-8B37-AA4E3908F68E}" type="datetime1">
              <a:rPr lang="it-IT" smtClean="0">
                <a:solidFill>
                  <a:prstClr val="black">
                    <a:tint val="75000"/>
                  </a:prstClr>
                </a:solidFill>
              </a:rPr>
              <a:pPr>
                <a:defRPr/>
              </a:pPr>
              <a:t>06/03/2018</a:t>
            </a:fld>
            <a:endParaRPr lang="it-IT">
              <a:solidFill>
                <a:prstClr val="black">
                  <a:tint val="75000"/>
                </a:prstClr>
              </a:solidFill>
            </a:endParaRPr>
          </a:p>
        </p:txBody>
      </p:sp>
      <p:sp>
        <p:nvSpPr>
          <p:cNvPr id="4" name="Segnaposto piè di pagina 3"/>
          <p:cNvSpPr>
            <a:spLocks noGrp="1"/>
          </p:cNvSpPr>
          <p:nvPr>
            <p:ph type="ftr" sz="quarter" idx="11"/>
          </p:nvPr>
        </p:nvSpPr>
        <p:spPr>
          <a:xfrm>
            <a:off x="3124200" y="6248400"/>
            <a:ext cx="2895600" cy="457200"/>
          </a:xfrm>
        </p:spPr>
        <p:txBody>
          <a:bodyPr/>
          <a:lstStyle>
            <a:lvl1pPr>
              <a:defRPr/>
            </a:lvl1pPr>
          </a:lstStyle>
          <a:p>
            <a:pPr>
              <a:defRPr/>
            </a:pPr>
            <a:endParaRPr lang="it-IT">
              <a:solidFill>
                <a:prstClr val="black">
                  <a:tint val="75000"/>
                </a:prstClr>
              </a:solidFill>
            </a:endParaRPr>
          </a:p>
        </p:txBody>
      </p:sp>
      <p:sp>
        <p:nvSpPr>
          <p:cNvPr id="5" name="Segnaposto numero diapositiva 4"/>
          <p:cNvSpPr>
            <a:spLocks noGrp="1"/>
          </p:cNvSpPr>
          <p:nvPr>
            <p:ph type="sldNum" sz="quarter" idx="12"/>
          </p:nvPr>
        </p:nvSpPr>
        <p:spPr>
          <a:xfrm>
            <a:off x="6553200" y="6248400"/>
            <a:ext cx="1905000" cy="457200"/>
          </a:xfrm>
        </p:spPr>
        <p:txBody>
          <a:bodyPr/>
          <a:lstStyle>
            <a:lvl1pPr>
              <a:defRPr/>
            </a:lvl1pPr>
          </a:lstStyle>
          <a:p>
            <a:pPr>
              <a:defRPr/>
            </a:pPr>
            <a:fld id="{E9C76915-04F3-4B76-BF9B-A7047A75CF48}"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it-IT"/>
          </a:p>
        </p:txBody>
      </p:sp>
      <p:sp>
        <p:nvSpPr>
          <p:cNvPr id="3"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lvl1pPr>
              <a:defRPr/>
            </a:lvl1pPr>
          </a:lstStyle>
          <a:p>
            <a:pPr>
              <a:defRPr/>
            </a:pPr>
            <a:fld id="{1C6F40AB-63E6-4FB4-AD47-9AEEA77A73B2}" type="datetime1">
              <a:rPr lang="it-IT" smtClean="0">
                <a:solidFill>
                  <a:prstClr val="black">
                    <a:tint val="75000"/>
                  </a:prstClr>
                </a:solidFill>
              </a:rPr>
              <a:pPr>
                <a:defRPr/>
              </a:pPr>
              <a:t>06/03/2018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25E86898-4158-46FC-A418-F928082B0B23}"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DAE0C67-0ECC-4F09-8DFC-5C59942E270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A9073EF-4EF0-40AA-8876-19C465B627F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smtClean="0"/>
              <a:t>© Riproduzione riservata</a:t>
            </a:r>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100B7F1-8943-4DF6-85A5-791E3FC248B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95F1A2D-7C4A-4AF0-BEB5-AC26C053D74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A67039E-46B4-493E-8B17-238AFF4CA50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r>
              <a:rPr lang="it-IT" smtClean="0"/>
              <a:t>© Riproduzione riservata</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E131EC4-798A-4924-B64C-F6CD98ABA82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 id="2147483677" r:id="rId12"/>
    <p:sldLayoutId id="2147483681" r:id="rId13"/>
    <p:sldLayoutId id="2147483682" r:id="rId14"/>
  </p:sldLayoutIdLst>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 Riproduzione riservata</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7B9CA-F20D-4D4B-A811-6FFB9F7FB7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9157" name="Rectangle 5"/>
          <p:cNvSpPr>
            <a:spLocks noGrp="1" noChangeArrowheads="1"/>
          </p:cNvSpPr>
          <p:nvPr>
            <p:ph type="ftr" sz="quarter" idx="3"/>
          </p:nvPr>
        </p:nvSpPr>
        <p:spPr bwMode="auto">
          <a:xfrm>
            <a:off x="0" y="6381750"/>
            <a:ext cx="914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r>
              <a:rPr lang="it-IT" smtClean="0">
                <a:solidFill>
                  <a:srgbClr val="000000"/>
                </a:solidFill>
                <a:latin typeface="Arial" pitchFamily="34" charset="0"/>
              </a:rPr>
              <a:t>Piazza San Babila - Galleria Passarella, 1 - 20122 Milano Tel. +39.02.30.31.11 Fax +39.02.30.31.12  www.lablaw.com </a:t>
            </a:r>
            <a:endParaRPr lang="it-IT">
              <a:solidFill>
                <a:srgbClr val="000000"/>
              </a:solidFill>
              <a:latin typeface="Arial" pitchFamily="34" charset="0"/>
            </a:endParaRPr>
          </a:p>
        </p:txBody>
      </p:sp>
      <p:sp>
        <p:nvSpPr>
          <p:cNvPr id="49158" name="Rectangle 6"/>
          <p:cNvSpPr>
            <a:spLocks noGrp="1" noChangeArrowheads="1"/>
          </p:cNvSpPr>
          <p:nvPr>
            <p:ph type="sldNum" sz="quarter" idx="4"/>
          </p:nvPr>
        </p:nvSpPr>
        <p:spPr bwMode="auto">
          <a:xfrm>
            <a:off x="8532813" y="0"/>
            <a:ext cx="6111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CFBBFDC3-377C-4BB3-887A-0D96D3E779D6}" type="slidenum">
              <a:rPr lang="it-IT">
                <a:solidFill>
                  <a:srgbClr val="000000"/>
                </a:solidFill>
              </a:rPr>
              <a:pPr>
                <a:defRPr/>
              </a:pPr>
              <a:t>‹N›</a:t>
            </a:fld>
            <a:endParaRPr lang="it-IT">
              <a:solidFill>
                <a:srgbClr val="000000"/>
              </a:solidFill>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rgbClr val="000000"/>
          </a:solidFill>
          <a:latin typeface="Arial" charset="0"/>
        </a:defRPr>
      </a:lvl6pPr>
      <a:lvl7pPr marL="914400" algn="ctr" rtl="0" fontAlgn="base">
        <a:spcBef>
          <a:spcPct val="0"/>
        </a:spcBef>
        <a:spcAft>
          <a:spcPct val="0"/>
        </a:spcAft>
        <a:defRPr sz="4400">
          <a:solidFill>
            <a:srgbClr val="000000"/>
          </a:solidFill>
          <a:latin typeface="Arial" charset="0"/>
        </a:defRPr>
      </a:lvl7pPr>
      <a:lvl8pPr marL="1371600" algn="ctr" rtl="0" fontAlgn="base">
        <a:spcBef>
          <a:spcPct val="0"/>
        </a:spcBef>
        <a:spcAft>
          <a:spcPct val="0"/>
        </a:spcAft>
        <a:defRPr sz="4400">
          <a:solidFill>
            <a:srgbClr val="000000"/>
          </a:solidFill>
          <a:latin typeface="Arial" charset="0"/>
        </a:defRPr>
      </a:lvl8pPr>
      <a:lvl9pPr marL="1828800" algn="ctr" rtl="0" fontAlgn="base">
        <a:spcBef>
          <a:spcPct val="0"/>
        </a:spcBef>
        <a:spcAft>
          <a:spcPct val="0"/>
        </a:spcAft>
        <a:defRPr sz="4400">
          <a:solidFill>
            <a:srgbClr val="00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4FD7DD7-D5A0-4BBA-A1C2-117FDA6F47C7}" type="datetime1">
              <a:rPr lang="it-IT" smtClean="0">
                <a:solidFill>
                  <a:prstClr val="black">
                    <a:tint val="75000"/>
                  </a:prstClr>
                </a:solidFill>
              </a:rPr>
              <a:pPr>
                <a:defRPr/>
              </a:pPr>
              <a:t>06/03/2018</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E147C92-669E-459B-B39F-9701845FC19A}" type="slidenum">
              <a:rPr lang="it-IT">
                <a:solidFill>
                  <a:prstClr val="black">
                    <a:tint val="75000"/>
                  </a:prstClr>
                </a:solidFill>
              </a:rPr>
              <a:pPr>
                <a:defRPr/>
              </a:pPr>
              <a:t>‹N›</a:t>
            </a:fld>
            <a:endParaRPr lang="it-IT">
              <a:solidFill>
                <a:prstClr val="black">
                  <a:tint val="75000"/>
                </a:prstClr>
              </a:solidFill>
            </a:endParaRPr>
          </a:p>
        </p:txBody>
      </p:sp>
      <p:pic>
        <p:nvPicPr>
          <p:cNvPr id="1031" name="Immagine 6" descr="LOGOSENZANOMI SOCI.tif"/>
          <p:cNvPicPr>
            <a:picLocks noChangeAspect="1"/>
          </p:cNvPicPr>
          <p:nvPr userDrawn="1"/>
        </p:nvPicPr>
        <p:blipFill>
          <a:blip r:embed="rId15" cstate="print"/>
          <a:srcRect/>
          <a:stretch>
            <a:fillRect/>
          </a:stretch>
        </p:blipFill>
        <p:spPr bwMode="auto">
          <a:xfrm>
            <a:off x="179388" y="188913"/>
            <a:ext cx="2027237" cy="490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3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3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8.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9.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0.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1.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2.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3.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4.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6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5.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6.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8.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9.xml"/><Relationship Id="rId1" Type="http://schemas.openxmlformats.org/officeDocument/2006/relationships/slideLayout" Target="../slideLayouts/slideLayout37.xml"/><Relationship Id="rId4" Type="http://schemas.openxmlformats.org/officeDocument/2006/relationships/image" Target="../media/image4.jpeg"/></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0.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1.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2.xml"/><Relationship Id="rId1" Type="http://schemas.openxmlformats.org/officeDocument/2006/relationships/slideLayout" Target="../slideLayouts/slideLayout42.xml"/><Relationship Id="rId4" Type="http://schemas.openxmlformats.org/officeDocument/2006/relationships/image" Target="../media/image4.jpeg"/></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3.xml"/><Relationship Id="rId1" Type="http://schemas.openxmlformats.org/officeDocument/2006/relationships/slideLayout" Target="../slideLayouts/slideLayout37.xml"/><Relationship Id="rId4" Type="http://schemas.openxmlformats.org/officeDocument/2006/relationships/image" Target="../media/image4.jpeg"/></Relationships>
</file>

<file path=ppt/slides/_rels/slide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4.xml"/><Relationship Id="rId1" Type="http://schemas.openxmlformats.org/officeDocument/2006/relationships/slideLayout" Target="../slideLayouts/slideLayout3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5.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6.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7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8.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9.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3.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4.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s.carra@lablaw.com" TargetMode="Externa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8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5.xml"/><Relationship Id="rId1" Type="http://schemas.openxmlformats.org/officeDocument/2006/relationships/slideLayout" Target="../slideLayouts/slideLayout38.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Segnaposto numero diapositiva 3"/>
          <p:cNvSpPr txBox="1">
            <a:spLocks noGrp="1"/>
          </p:cNvSpPr>
          <p:nvPr/>
        </p:nvSpPr>
        <p:spPr bwMode="auto">
          <a:xfrm>
            <a:off x="179512" y="6481142"/>
            <a:ext cx="2133600" cy="476250"/>
          </a:xfrm>
          <a:prstGeom prst="rect">
            <a:avLst/>
          </a:prstGeom>
          <a:noFill/>
          <a:ln w="9525">
            <a:noFill/>
            <a:miter lim="800000"/>
            <a:headEnd/>
            <a:tailEnd/>
          </a:ln>
        </p:spPr>
        <p:txBody>
          <a:bodyPr/>
          <a:lstStyle/>
          <a:p>
            <a:pPr lvl="0" algn="ctr">
              <a:defRPr/>
            </a:pPr>
            <a:r>
              <a:rPr lang="it-IT" sz="1050" dirty="0">
                <a:solidFill>
                  <a:srgbClr val="FFFFFF">
                    <a:lumMod val="50000"/>
                  </a:srgbClr>
                </a:solidFill>
                <a:latin typeface="Tahoma" pitchFamily="34" charset="0"/>
                <a:cs typeface="Arial" charset="0"/>
              </a:rPr>
              <a:t>© Riproduzione riservata</a:t>
            </a:r>
          </a:p>
        </p:txBody>
      </p:sp>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fontAlgn="auto">
              <a:spcBef>
                <a:spcPts val="0"/>
              </a:spcBef>
              <a:spcAft>
                <a:spcPts val="0"/>
              </a:spcAft>
              <a:defRPr/>
            </a:pPr>
            <a:endParaRPr lang="it-IT" dirty="0">
              <a:effectLst>
                <a:outerShdw blurRad="38100" dist="38100" dir="2700000" algn="tl">
                  <a:srgbClr val="C0C0C0"/>
                </a:outerShdw>
              </a:effectLst>
              <a:latin typeface="+mn-lt"/>
            </a:endParaRPr>
          </a:p>
        </p:txBody>
      </p:sp>
      <p:sp>
        <p:nvSpPr>
          <p:cNvPr id="16387" name="Rectangle 7"/>
          <p:cNvSpPr>
            <a:spLocks noChangeArrowheads="1"/>
          </p:cNvSpPr>
          <p:nvPr/>
        </p:nvSpPr>
        <p:spPr bwMode="auto">
          <a:xfrm>
            <a:off x="0" y="6457950"/>
            <a:ext cx="9144000" cy="476250"/>
          </a:xfrm>
          <a:prstGeom prst="rect">
            <a:avLst/>
          </a:prstGeom>
          <a:noFill/>
          <a:ln w="9525">
            <a:noFill/>
            <a:miter lim="800000"/>
            <a:headEnd/>
            <a:tailEnd/>
          </a:ln>
        </p:spPr>
        <p:txBody>
          <a:bodyPr/>
          <a:lstStyle/>
          <a:p>
            <a:endParaRPr lang="it-IT" sz="1200" dirty="0">
              <a:latin typeface="Calibri" pitchFamily="34" charset="0"/>
            </a:endParaRPr>
          </a:p>
        </p:txBody>
      </p:sp>
      <p:sp>
        <p:nvSpPr>
          <p:cNvPr id="16388" name="Text Box 11"/>
          <p:cNvSpPr txBox="1">
            <a:spLocks noChangeArrowheads="1"/>
          </p:cNvSpPr>
          <p:nvPr/>
        </p:nvSpPr>
        <p:spPr bwMode="auto">
          <a:xfrm>
            <a:off x="1000125" y="4643438"/>
            <a:ext cx="7283450" cy="976312"/>
          </a:xfrm>
          <a:prstGeom prst="rect">
            <a:avLst/>
          </a:prstGeom>
          <a:noFill/>
          <a:ln w="9525" algn="ctr">
            <a:noFill/>
            <a:miter lim="800000"/>
            <a:headEnd/>
            <a:tailEnd/>
          </a:ln>
        </p:spPr>
        <p:txBody>
          <a:bodyPr>
            <a:spAutoFit/>
          </a:bodyPr>
          <a:lstStyle/>
          <a:p>
            <a:endParaRPr lang="it-IT" sz="2200" i="1" dirty="0">
              <a:latin typeface="Calibri" pitchFamily="34" charset="0"/>
            </a:endParaRPr>
          </a:p>
          <a:p>
            <a:pPr algn="ctr"/>
            <a:endParaRPr lang="it-IT" i="1" dirty="0">
              <a:solidFill>
                <a:schemeClr val="tx2"/>
              </a:solidFill>
              <a:latin typeface="Calibri" pitchFamily="34" charset="0"/>
            </a:endParaRPr>
          </a:p>
          <a:p>
            <a:endParaRPr lang="it-IT" i="1" dirty="0">
              <a:solidFill>
                <a:schemeClr val="tx2"/>
              </a:solidFill>
              <a:latin typeface="Calibri" pitchFamily="34" charset="0"/>
            </a:endParaRPr>
          </a:p>
        </p:txBody>
      </p:sp>
      <p:sp>
        <p:nvSpPr>
          <p:cNvPr id="11" name="CasellaDiTesto 10"/>
          <p:cNvSpPr txBox="1"/>
          <p:nvPr/>
        </p:nvSpPr>
        <p:spPr>
          <a:xfrm>
            <a:off x="323528" y="836712"/>
            <a:ext cx="8568952" cy="550920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endParaRPr lang="it-IT" sz="3200" b="1" dirty="0" smtClean="0">
              <a:solidFill>
                <a:srgbClr val="002060"/>
              </a:solidFill>
              <a:latin typeface="Arial" pitchFamily="34" charset="0"/>
              <a:cs typeface="Arial" pitchFamily="34" charset="0"/>
            </a:endParaRPr>
          </a:p>
          <a:p>
            <a:pPr marL="177800" algn="ctr"/>
            <a:r>
              <a:rPr lang="it-IT" sz="4800" b="1" dirty="0" smtClean="0">
                <a:solidFill>
                  <a:srgbClr val="002060"/>
                </a:solidFill>
                <a:latin typeface="Arial" pitchFamily="34" charset="0"/>
                <a:cs typeface="Arial" pitchFamily="34" charset="0"/>
              </a:rPr>
              <a:t>IL CONTENUTO DEL CONTRATTO DI LAVORO</a:t>
            </a:r>
          </a:p>
          <a:p>
            <a:pPr marL="177800" algn="ctr"/>
            <a:r>
              <a:rPr lang="it-IT" sz="4800" b="1" dirty="0" smtClean="0">
                <a:solidFill>
                  <a:srgbClr val="002060"/>
                </a:solidFill>
                <a:latin typeface="Arial" pitchFamily="34" charset="0"/>
                <a:cs typeface="Arial" pitchFamily="34" charset="0"/>
              </a:rPr>
              <a:t>SUBORDINATO</a:t>
            </a:r>
          </a:p>
          <a:p>
            <a:pPr marL="177800" algn="ctr"/>
            <a:endParaRPr lang="it-IT" sz="2400" dirty="0" smtClean="0">
              <a:solidFill>
                <a:srgbClr val="002060"/>
              </a:solidFill>
              <a:latin typeface="Arial" pitchFamily="34" charset="0"/>
              <a:cs typeface="Arial" pitchFamily="34" charset="0"/>
            </a:endParaRP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6 marzo 2018</a:t>
            </a:r>
            <a:endParaRPr lang="it-IT" sz="2400" dirty="0" smtClean="0">
              <a:solidFill>
                <a:srgbClr val="002060"/>
              </a:solidFill>
              <a:latin typeface="Arial" pitchFamily="34" charset="0"/>
              <a:cs typeface="Arial" pitchFamily="34" charset="0"/>
            </a:endParaRP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Avv. Simone Carrà</a:t>
            </a:r>
          </a:p>
          <a:p>
            <a:pPr marL="177800" algn="ctr"/>
            <a:endParaRPr lang="it-IT" sz="2400" dirty="0" smtClean="0">
              <a:solidFill>
                <a:srgbClr val="002060"/>
              </a:solidFill>
              <a:latin typeface="Arial" pitchFamily="34" charset="0"/>
              <a:cs typeface="Arial" pitchFamily="34" charset="0"/>
            </a:endParaRPr>
          </a:p>
          <a:p>
            <a:pPr algn="ctr"/>
            <a:endParaRPr lang="it-IT" sz="3200" b="1" dirty="0" smtClean="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pPr>
              <a:defRPr/>
            </a:pPr>
            <a:r>
              <a:rPr lang="it-IT" dirty="0" smtClean="0"/>
              <a:t>1</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algn="ctr">
              <a:buNone/>
              <a:defRPr/>
            </a:pPr>
            <a:endParaRPr lang="it-IT" sz="2000" b="1" dirty="0" smtClean="0">
              <a:solidFill>
                <a:srgbClr val="002060"/>
              </a:solidFill>
              <a:latin typeface="Arial" pitchFamily="34" charset="0"/>
              <a:cs typeface="Arial" pitchFamily="34" charset="0"/>
            </a:endParaRPr>
          </a:p>
          <a:p>
            <a:pPr algn="just">
              <a:buFont typeface="Wingdings" pitchFamily="2" charset="2"/>
              <a:buChar char="Ø"/>
              <a:defRPr/>
            </a:pPr>
            <a:r>
              <a:rPr lang="it-IT" sz="2000" b="1" dirty="0" smtClean="0">
                <a:solidFill>
                  <a:srgbClr val="002060"/>
                </a:solidFill>
                <a:latin typeface="Arial" pitchFamily="34" charset="0"/>
                <a:cs typeface="Arial" pitchFamily="34" charset="0"/>
              </a:rPr>
              <a:t>OPERAI</a:t>
            </a:r>
          </a:p>
          <a:p>
            <a:pPr algn="just">
              <a:buFont typeface="Wingdings" pitchFamily="2" charset="2"/>
              <a:buChar char="Ø"/>
              <a:defRPr/>
            </a:pPr>
            <a:r>
              <a:rPr lang="it-IT" sz="2000" b="1" dirty="0" smtClean="0">
                <a:solidFill>
                  <a:srgbClr val="002060"/>
                </a:solidFill>
                <a:latin typeface="Arial" pitchFamily="34" charset="0"/>
                <a:cs typeface="Arial" pitchFamily="34" charset="0"/>
              </a:rPr>
              <a:t>IMPIEGATI</a:t>
            </a:r>
          </a:p>
          <a:p>
            <a:pPr algn="just">
              <a:buNone/>
              <a:defRPr/>
            </a:pPr>
            <a:endParaRPr lang="it-IT" sz="2000" b="1" dirty="0" smtClean="0">
              <a:solidFill>
                <a:srgbClr val="002060"/>
              </a:solidFill>
              <a:latin typeface="Arial" pitchFamily="34" charset="0"/>
              <a:cs typeface="Arial" pitchFamily="34" charset="0"/>
            </a:endParaRPr>
          </a:p>
          <a:p>
            <a:pPr marL="0" indent="0" algn="just">
              <a:spcBef>
                <a:spcPts val="0"/>
              </a:spcBef>
              <a:buNone/>
              <a:defRPr/>
            </a:pPr>
            <a:r>
              <a:rPr lang="it-IT" sz="2000" dirty="0" smtClean="0">
                <a:solidFill>
                  <a:srgbClr val="002060"/>
                </a:solidFill>
                <a:latin typeface="Arial" pitchFamily="34" charset="0"/>
                <a:cs typeface="Arial" pitchFamily="34" charset="0"/>
              </a:rPr>
              <a:t>Originariamente la distinzione tra operai e impiegati si fondava, sulla scorta di quanto previsto dall’art. 1, R.D.L. 13 novembre 1924, n. 1825 (abrogato dal D.L. 22 dicembre 2008, n. 200), sul grado di collaborazione fornita dal lavoratore al datore di lavoro: l’operaio collabora “nell’impresa”, l’impiegato “all’impresa”.</a:t>
            </a:r>
          </a:p>
          <a:p>
            <a:pPr marL="0" indent="0" algn="just">
              <a:spcBef>
                <a:spcPts val="0"/>
              </a:spcBef>
              <a:buNone/>
              <a:defRPr/>
            </a:pPr>
            <a:r>
              <a:rPr lang="it-IT" sz="2000" dirty="0" smtClean="0">
                <a:solidFill>
                  <a:srgbClr val="002060"/>
                </a:solidFill>
                <a:latin typeface="Arial" pitchFamily="34" charset="0"/>
                <a:cs typeface="Arial" pitchFamily="34" charset="0"/>
              </a:rPr>
              <a:t>Con l’inquadramento unico realizzato dalla contrattazione collettiva (tornata contrattuale 1973-1974) sono state superate quasi tutte le distinzioni, anche se di fatto i livelli superiori sono riservati alle qualifiche impiegatizie.</a:t>
            </a: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10</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marL="0" lvl="0" indent="0" algn="ctr">
              <a:spcBef>
                <a:spcPts val="0"/>
              </a:spcBef>
              <a:buNone/>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just">
              <a:buFont typeface="Wingdings" pitchFamily="2" charset="2"/>
              <a:buChar char="Ø"/>
              <a:defRPr/>
            </a:pPr>
            <a:r>
              <a:rPr lang="it-IT" sz="2000" b="1" dirty="0" smtClean="0">
                <a:solidFill>
                  <a:srgbClr val="002060"/>
                </a:solidFill>
                <a:latin typeface="Arial" pitchFamily="34" charset="0"/>
                <a:cs typeface="Arial" pitchFamily="34" charset="0"/>
              </a:rPr>
              <a:t>QUADRI: </a:t>
            </a:r>
            <a:r>
              <a:rPr lang="it-IT" sz="2000" dirty="0" smtClean="0">
                <a:solidFill>
                  <a:srgbClr val="002060"/>
                </a:solidFill>
                <a:latin typeface="Arial" pitchFamily="34" charset="0"/>
                <a:cs typeface="Arial" pitchFamily="34" charset="0"/>
              </a:rPr>
              <a:t>la categoria dei quadri, introdotta dall’art. 2 legge n. 190/1985, comprende tutti quei lavoratori che pur non appartenendo alla categoria dei dirigenti, svolgono funzioni con carattere continuativo di rilevante importanza ai fini dello sviluppo e della attuazione degli obiettivi dell’impresa. La definizione non fa riferimento alle mansioni svolte dal prestatore, bensì alle funzioni da esso ricoperte. Spetta alla contrattazione collettiva nazionale o aziendale il compito di determinare i requisiti di appartenenza alla categoria in relazione a ciascun ramo di produzione e alla particolare struttura organizzativa dell’impresa.</a:t>
            </a:r>
          </a:p>
          <a:p>
            <a:pPr algn="just">
              <a:buNone/>
              <a:defRPr/>
            </a:pPr>
            <a:r>
              <a:rPr lang="it-IT" sz="2000" dirty="0" smtClean="0">
                <a:solidFill>
                  <a:srgbClr val="002060"/>
                </a:solidFill>
                <a:latin typeface="Arial" pitchFamily="34" charset="0"/>
                <a:cs typeface="Arial" pitchFamily="34" charset="0"/>
              </a:rPr>
              <a:t>	Ai quadri si applicano le norme per la categoria degli impiegati salvo diversa disposizione  (</a:t>
            </a:r>
            <a:r>
              <a:rPr lang="it-IT" sz="2000" dirty="0" smtClean="0">
                <a:solidFill>
                  <a:srgbClr val="002060"/>
                </a:solidFill>
                <a:latin typeface="Arial" pitchFamily="34" charset="0"/>
                <a:cs typeface="Arial" pitchFamily="34" charset="0"/>
                <a:sym typeface="Wingdings" pitchFamily="2" charset="2"/>
              </a:rPr>
              <a:t> norme speciali artt. 4, 5, 6 L. n. 190/1985).</a:t>
            </a:r>
          </a:p>
          <a:p>
            <a:pPr algn="just">
              <a:buNone/>
              <a:defRPr/>
            </a:pPr>
            <a:r>
              <a:rPr lang="it-IT" sz="2000" dirty="0" smtClean="0">
                <a:solidFill>
                  <a:srgbClr val="002060"/>
                </a:solidFill>
                <a:latin typeface="Arial" pitchFamily="34" charset="0"/>
                <a:cs typeface="Arial" pitchFamily="34" charset="0"/>
                <a:sym typeface="Wingdings" pitchFamily="2" charset="2"/>
              </a:rPr>
              <a:t>	</a:t>
            </a:r>
            <a:endParaRPr lang="it-IT" sz="2000" u="sng"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11</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61764" y="199181"/>
            <a:ext cx="8820472"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DI LAVORATORI SUBORDINATI</a:t>
            </a:r>
          </a:p>
          <a:p>
            <a:pPr algn="ctr">
              <a:buNone/>
              <a:defRPr/>
            </a:pPr>
            <a:endParaRPr lang="it-IT" sz="2000" b="1" dirty="0" smtClean="0">
              <a:solidFill>
                <a:srgbClr val="002060"/>
              </a:solidFill>
              <a:latin typeface="Arial" pitchFamily="34" charset="0"/>
              <a:cs typeface="Arial" pitchFamily="34" charset="0"/>
            </a:endParaRPr>
          </a:p>
          <a:p>
            <a:pPr algn="just">
              <a:buFont typeface="Wingdings" pitchFamily="2" charset="2"/>
              <a:buChar char="Ø"/>
              <a:defRPr/>
            </a:pPr>
            <a:r>
              <a:rPr lang="it-IT" sz="1800" b="1" dirty="0" smtClean="0">
                <a:solidFill>
                  <a:srgbClr val="002060"/>
                </a:solidFill>
                <a:latin typeface="Arial" pitchFamily="34" charset="0"/>
                <a:cs typeface="Arial" pitchFamily="34" charset="0"/>
              </a:rPr>
              <a:t>DIRIGENTI: </a:t>
            </a:r>
            <a:r>
              <a:rPr lang="it-IT" sz="1800" u="sng" dirty="0" smtClean="0">
                <a:solidFill>
                  <a:srgbClr val="002060"/>
                </a:solidFill>
                <a:latin typeface="Arial" pitchFamily="34" charset="0"/>
                <a:cs typeface="Arial" pitchFamily="34" charset="0"/>
              </a:rPr>
              <a:t>è l’unica categoria per la quale sussiste un’effettiva differenziazione della disciplina applicabile al rapporto di lavoro</a:t>
            </a:r>
            <a:r>
              <a:rPr lang="it-IT" sz="1800" dirty="0" smtClean="0">
                <a:solidFill>
                  <a:srgbClr val="002060"/>
                </a:solidFill>
                <a:latin typeface="Arial" pitchFamily="34" charset="0"/>
                <a:cs typeface="Arial" pitchFamily="34" charset="0"/>
              </a:rPr>
              <a:t>. La specialità di questa figura è connessa alla particolare intensità dell’elemento fiduciario che lega il dirigente al datore di lavoro, ed alle rilevanti responsabilità di carattere decisionale che sono attribuite al medesimo. In particolare il dirigente è preposto all’intera azienda o ad un ramo autonomo di essa con ampi poteri decisionali e sottoposto alle direttive del solo datore di lavoro (in dottrina e giurisprudenza si </a:t>
            </a:r>
            <a:r>
              <a:rPr lang="it-IT" sz="1800" dirty="0" err="1" smtClean="0">
                <a:solidFill>
                  <a:srgbClr val="002060"/>
                </a:solidFill>
                <a:latin typeface="Arial" pitchFamily="34" charset="0"/>
                <a:cs typeface="Arial" pitchFamily="34" charset="0"/>
              </a:rPr>
              <a:t>suol</a:t>
            </a:r>
            <a:r>
              <a:rPr lang="it-IT" sz="1800" dirty="0" smtClean="0">
                <a:solidFill>
                  <a:srgbClr val="002060"/>
                </a:solidFill>
                <a:latin typeface="Arial" pitchFamily="34" charset="0"/>
                <a:cs typeface="Arial" pitchFamily="34" charset="0"/>
              </a:rPr>
              <a:t> definire il dirigente come l’</a:t>
            </a:r>
            <a:r>
              <a:rPr lang="it-IT" sz="1800" i="1" dirty="0" smtClean="0">
                <a:solidFill>
                  <a:srgbClr val="002060"/>
                </a:solidFill>
                <a:latin typeface="Arial" pitchFamily="34" charset="0"/>
                <a:cs typeface="Arial" pitchFamily="34" charset="0"/>
              </a:rPr>
              <a:t>alter ego </a:t>
            </a:r>
            <a:r>
              <a:rPr lang="it-IT" sz="1800" dirty="0" smtClean="0">
                <a:solidFill>
                  <a:srgbClr val="002060"/>
                </a:solidFill>
                <a:latin typeface="Arial" pitchFamily="34" charset="0"/>
                <a:cs typeface="Arial" pitchFamily="34" charset="0"/>
              </a:rPr>
              <a:t>dell’imprenditore).</a:t>
            </a:r>
          </a:p>
          <a:p>
            <a:pPr algn="just">
              <a:buNone/>
              <a:defRPr/>
            </a:pPr>
            <a:r>
              <a:rPr lang="it-IT" sz="1800" dirty="0" smtClean="0">
                <a:solidFill>
                  <a:srgbClr val="002060"/>
                </a:solidFill>
                <a:latin typeface="Arial" pitchFamily="34" charset="0"/>
                <a:cs typeface="Arial" pitchFamily="34" charset="0"/>
                <a:sym typeface="Wingdings" pitchFamily="2" charset="2"/>
              </a:rPr>
              <a:t>	 </a:t>
            </a:r>
            <a:r>
              <a:rPr lang="it-IT" sz="1800" dirty="0" smtClean="0">
                <a:solidFill>
                  <a:srgbClr val="002060"/>
                </a:solidFill>
                <a:latin typeface="Arial" pitchFamily="34" charset="0"/>
                <a:cs typeface="Arial" pitchFamily="34" charset="0"/>
              </a:rPr>
              <a:t>non sono soggetti alle norme che garantiscono la reintegrazione in caso di licenziamento ingiustificato (fatta salva l’ipotesi del licenziamento discriminatorio o determinato da motivo illecito determinante).</a:t>
            </a:r>
          </a:p>
          <a:p>
            <a:pPr algn="ctr">
              <a:buNone/>
              <a:defRPr/>
            </a:pPr>
            <a:r>
              <a:rPr lang="it-IT" sz="1800" b="1" dirty="0" smtClean="0">
                <a:solidFill>
                  <a:srgbClr val="002060"/>
                </a:solidFill>
                <a:latin typeface="Arial" pitchFamily="34" charset="0"/>
                <a:cs typeface="Arial" pitchFamily="34" charset="0"/>
              </a:rPr>
              <a:t>MA</a:t>
            </a:r>
          </a:p>
          <a:p>
            <a:pPr algn="just">
              <a:buNone/>
              <a:defRPr/>
            </a:pPr>
            <a:r>
              <a:rPr lang="it-IT" sz="1800" dirty="0" smtClean="0">
                <a:solidFill>
                  <a:srgbClr val="002060"/>
                </a:solidFill>
                <a:latin typeface="Arial" pitchFamily="34" charset="0"/>
                <a:cs typeface="Arial" pitchFamily="34" charset="0"/>
              </a:rPr>
              <a:t>	accanto ai dirigenti </a:t>
            </a:r>
            <a:r>
              <a:rPr lang="it-IT" sz="1800" i="1" dirty="0" smtClean="0">
                <a:solidFill>
                  <a:srgbClr val="002060"/>
                </a:solidFill>
                <a:latin typeface="Arial" pitchFamily="34" charset="0"/>
                <a:cs typeface="Arial" pitchFamily="34" charset="0"/>
              </a:rPr>
              <a:t>tout court </a:t>
            </a:r>
            <a:r>
              <a:rPr lang="it-IT" sz="1800" dirty="0" smtClean="0">
                <a:solidFill>
                  <a:srgbClr val="002060"/>
                </a:solidFill>
                <a:latin typeface="Arial" pitchFamily="34" charset="0"/>
                <a:cs typeface="Arial" pitchFamily="34" charset="0"/>
              </a:rPr>
              <a:t>vi sono i c.d. pseudo dirigenti ossia quei dipendenti addetti a mansioni non classificate come dirigenziali dal contratto collettivo ma comunque inquadrati dal datore di lavoro come dirigenti </a:t>
            </a:r>
            <a:r>
              <a:rPr lang="it-IT" sz="1800" dirty="0" smtClean="0">
                <a:solidFill>
                  <a:srgbClr val="002060"/>
                </a:solidFill>
                <a:latin typeface="Arial" pitchFamily="34" charset="0"/>
                <a:cs typeface="Arial" pitchFamily="34" charset="0"/>
                <a:sym typeface="Wingdings" pitchFamily="2" charset="2"/>
              </a:rPr>
              <a:t> problema dibattuto in ordine all’applicabilità a questi delle tutele riservate agli altri dipendenti contro il licenziamento ingiustificato.</a:t>
            </a:r>
          </a:p>
          <a:p>
            <a:pPr algn="just">
              <a:buNone/>
              <a:defRPr/>
            </a:pPr>
            <a:r>
              <a:rPr lang="it-IT" sz="1800" dirty="0" smtClean="0">
                <a:solidFill>
                  <a:srgbClr val="002060"/>
                </a:solidFill>
                <a:latin typeface="Arial" pitchFamily="34" charset="0"/>
                <a:cs typeface="Arial" pitchFamily="34" charset="0"/>
                <a:sym typeface="Wingdings" pitchFamily="2" charset="2"/>
              </a:rPr>
              <a:t>	 secondo parte della dottrina e della giurisprudenza dette tutele sono applicabili anche agli pseudo dirigenti, restando invece esclusi solo i dirigenti di vertice.</a:t>
            </a:r>
            <a:endParaRPr lang="it-IT" sz="2000"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12</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85192" y="404664"/>
            <a:ext cx="8373616" cy="5760640"/>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marL="0" lvl="0" indent="0" algn="ctr">
              <a:spcBef>
                <a:spcPts val="0"/>
              </a:spcBef>
              <a:buNone/>
            </a:pPr>
            <a:endParaRPr lang="it-IT" sz="1400" b="1" dirty="0" smtClean="0">
              <a:solidFill>
                <a:srgbClr val="002060"/>
              </a:solidFill>
              <a:latin typeface="Arial" pitchFamily="34" charset="0"/>
              <a:cs typeface="Arial" pitchFamily="34" charset="0"/>
            </a:endParaRPr>
          </a:p>
          <a:p>
            <a:pPr algn="just">
              <a:buNone/>
              <a:defRPr/>
            </a:pPr>
            <a:r>
              <a:rPr lang="it-IT" sz="1400" b="1" dirty="0" err="1" smtClean="0">
                <a:solidFill>
                  <a:srgbClr val="002060"/>
                </a:solidFill>
                <a:latin typeface="Arial" pitchFamily="34" charset="0"/>
                <a:cs typeface="Arial" pitchFamily="34" charset="0"/>
              </a:rPr>
              <a:t>…DIRIGENTI</a:t>
            </a:r>
            <a:r>
              <a:rPr lang="it-IT" sz="1400" b="1" dirty="0" smtClean="0">
                <a:solidFill>
                  <a:srgbClr val="002060"/>
                </a:solidFill>
                <a:latin typeface="Arial" pitchFamily="34" charset="0"/>
                <a:cs typeface="Arial" pitchFamily="34" charset="0"/>
              </a:rPr>
              <a:t>: </a:t>
            </a:r>
          </a:p>
          <a:p>
            <a:pPr marL="0" indent="0" algn="just">
              <a:spcBef>
                <a:spcPts val="0"/>
              </a:spcBef>
              <a:buFont typeface="Wingdings" pitchFamily="2" charset="2"/>
              <a:buChar char="Ø"/>
              <a:defRPr/>
            </a:pPr>
            <a:r>
              <a:rPr lang="it-IT" sz="1400" dirty="0" smtClean="0">
                <a:solidFill>
                  <a:srgbClr val="002060"/>
                </a:solidFill>
                <a:latin typeface="Arial" pitchFamily="34" charset="0"/>
                <a:cs typeface="Arial" pitchFamily="34" charset="0"/>
              </a:rPr>
              <a:t> ruolo centrale nella disciplina del rapporto di lavoro dei dirigenti è affidato alla contrattazione collettiva che è distinta rispetto a quella riservata agli altri dipendenti in quanto questi ultimi aderiscono ad associazioni sindacali distinte;</a:t>
            </a: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Font typeface="Wingdings" pitchFamily="2" charset="2"/>
              <a:buChar char="Ø"/>
              <a:defRPr/>
            </a:pPr>
            <a:r>
              <a:rPr lang="it-IT" sz="1400" dirty="0" smtClean="0">
                <a:solidFill>
                  <a:srgbClr val="002060"/>
                </a:solidFill>
                <a:latin typeface="Arial" pitchFamily="34" charset="0"/>
                <a:cs typeface="Arial" pitchFamily="34" charset="0"/>
              </a:rPr>
              <a:t> sono esclusi dal campo di applicazione delle norme ordinarie in materia di apposizione del termine al contratto di lavoro;</a:t>
            </a:r>
          </a:p>
          <a:p>
            <a:pPr marL="0" indent="0" algn="just">
              <a:spcBef>
                <a:spcPts val="0"/>
              </a:spcBef>
              <a:buFont typeface="Wingdings" pitchFamily="2" charset="2"/>
              <a:buChar char="Ø"/>
              <a:defRPr/>
            </a:pPr>
            <a:endParaRPr lang="it-IT" sz="1400" dirty="0" smtClean="0">
              <a:solidFill>
                <a:srgbClr val="002060"/>
              </a:solidFill>
              <a:latin typeface="Arial" pitchFamily="34" charset="0"/>
              <a:cs typeface="Arial" pitchFamily="34" charset="0"/>
            </a:endParaRPr>
          </a:p>
          <a:p>
            <a:pPr marL="0" indent="0" algn="just">
              <a:spcBef>
                <a:spcPts val="0"/>
              </a:spcBef>
              <a:buFont typeface="Wingdings" pitchFamily="2" charset="2"/>
              <a:buChar char="Ø"/>
              <a:defRPr/>
            </a:pPr>
            <a:r>
              <a:rPr lang="it-IT" sz="1400" dirty="0" smtClean="0">
                <a:solidFill>
                  <a:srgbClr val="002060"/>
                </a:solidFill>
                <a:latin typeface="Arial" pitchFamily="34" charset="0"/>
                <a:cs typeface="Arial" pitchFamily="34" charset="0"/>
              </a:rPr>
              <a:t> a fronte della loro autonomia nell’organizzare la loro prestazione lavorativa, sono esclusi da alcune tutele in tema di orario di lavoro (es. straordinari) e riposi.</a:t>
            </a:r>
          </a:p>
          <a:p>
            <a:pPr marL="0" indent="0" algn="just">
              <a:spcBef>
                <a:spcPts val="0"/>
              </a:spcBef>
              <a:buFont typeface="Wingdings" pitchFamily="2" charset="2"/>
              <a:buChar char="Ø"/>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r>
              <a:rPr lang="it-IT" sz="1400" dirty="0" smtClean="0">
                <a:solidFill>
                  <a:srgbClr val="002060"/>
                </a:solidFill>
                <a:latin typeface="Arial" pitchFamily="34" charset="0"/>
                <a:cs typeface="Arial" pitchFamily="34" charset="0"/>
              </a:rPr>
              <a:t>Con la sentenza, 13 febbraio 2014 C-596/2012, la Corte di Giustizia Europea ha dichiarato l’illegittimità della normativa italiana per contrasto con la direttiva 98/59, nella parte in cui esclude dalla procedura di licenziamento collettivo la categoria dei lavoratori dirigenti. </a:t>
            </a: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r>
              <a:rPr lang="it-IT" sz="1400" dirty="0" smtClean="0">
                <a:solidFill>
                  <a:srgbClr val="002060"/>
                </a:solidFill>
                <a:latin typeface="Arial" pitchFamily="34" charset="0"/>
                <a:cs typeface="Arial" pitchFamily="34" charset="0"/>
              </a:rPr>
              <a:t>La legge . n. 161/2014, art. 16  ha  modificato l’art. 24 della l. n. 223/1991 includendo i dirigenti nella procedura di licenziamento collettivo.</a:t>
            </a:r>
            <a:endParaRPr lang="it-IT" sz="14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131840" y="6309320"/>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13</a:t>
            </a:fld>
            <a:endParaRPr lang="it-IT" sz="1200" dirty="0">
              <a:solidFill>
                <a:schemeClr val="tx1">
                  <a:tint val="75000"/>
                </a:schemeClr>
              </a:solidFill>
              <a:latin typeface="+mn-lt"/>
            </a:endParaRPr>
          </a:p>
        </p:txBody>
      </p:sp>
      <p:sp>
        <p:nvSpPr>
          <p:cNvPr id="7" name="Ovale 6"/>
          <p:cNvSpPr/>
          <p:nvPr/>
        </p:nvSpPr>
        <p:spPr>
          <a:xfrm>
            <a:off x="2771800" y="3212976"/>
            <a:ext cx="3024336" cy="6480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N</a:t>
            </a:r>
            <a:r>
              <a:rPr lang="it-IT" dirty="0" smtClean="0"/>
              <a:t>ews</a:t>
            </a:r>
            <a:endParaRPr lang="it-IT" dirty="0"/>
          </a:p>
        </p:txBody>
      </p:sp>
      <p:sp>
        <p:nvSpPr>
          <p:cNvPr id="9" name="Freccia giù 8"/>
          <p:cNvSpPr/>
          <p:nvPr/>
        </p:nvSpPr>
        <p:spPr>
          <a:xfrm>
            <a:off x="3995936" y="4869160"/>
            <a:ext cx="484632" cy="43204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L’OGGETTO DELLA PRESTAZIONE LAVORATIVA: </a:t>
            </a:r>
          </a:p>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LE MANSIONI</a:t>
            </a:r>
          </a:p>
          <a:p>
            <a:pPr marL="182563" indent="-182563" algn="ctr" eaLnBrk="0" hangingPunct="0">
              <a:lnSpc>
                <a:spcPct val="130000"/>
              </a:lnSpc>
            </a:pPr>
            <a:endParaRPr lang="it-IT" sz="1800" b="1" dirty="0" smtClean="0">
              <a:solidFill>
                <a:srgbClr val="002060"/>
              </a:solidFill>
            </a:endParaRPr>
          </a:p>
          <a:p>
            <a:pPr marL="0" lvl="0" indent="0" algn="just">
              <a:spcBef>
                <a:spcPts val="0"/>
              </a:spcBef>
              <a:buNone/>
            </a:pPr>
            <a:r>
              <a:rPr lang="it-IT" sz="1800" b="1" dirty="0" smtClean="0">
                <a:solidFill>
                  <a:srgbClr val="002060"/>
                </a:solidFill>
                <a:latin typeface="Times New Roman" pitchFamily="18" charset="0"/>
              </a:rPr>
              <a:t> </a:t>
            </a:r>
            <a:endParaRPr lang="it-IT" sz="1800"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14</a:t>
            </a:fld>
            <a:endParaRPr lang="it-IT" sz="1200" dirty="0">
              <a:solidFill>
                <a:schemeClr val="tx1">
                  <a:tint val="75000"/>
                </a:schemeClr>
              </a:solidFill>
              <a:latin typeface="+mn-lt"/>
            </a:endParaRPr>
          </a:p>
        </p:txBody>
      </p:sp>
      <p:sp>
        <p:nvSpPr>
          <p:cNvPr id="10" name="AutoShape 3"/>
          <p:cNvSpPr>
            <a:spLocks noChangeArrowheads="1"/>
          </p:cNvSpPr>
          <p:nvPr/>
        </p:nvSpPr>
        <p:spPr bwMode="auto">
          <a:xfrm>
            <a:off x="3239294" y="1412776"/>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chemeClr val="bg1"/>
                </a:solidFill>
                <a:latin typeface="Times New Roman" pitchFamily="18" charset="0"/>
              </a:rPr>
              <a:t>Art. </a:t>
            </a:r>
            <a:r>
              <a:rPr lang="it-IT" sz="2400" b="1" dirty="0" smtClean="0">
                <a:solidFill>
                  <a:schemeClr val="bg1"/>
                </a:solidFill>
                <a:latin typeface="Times New Roman" pitchFamily="18" charset="0"/>
              </a:rPr>
              <a:t>2103 c.c.</a:t>
            </a:r>
            <a:endParaRPr lang="it-IT" sz="2400" b="1" dirty="0">
              <a:solidFill>
                <a:schemeClr val="bg1"/>
              </a:solidFill>
              <a:latin typeface="Times New Roman" pitchFamily="18" charset="0"/>
            </a:endParaRPr>
          </a:p>
        </p:txBody>
      </p:sp>
      <p:sp>
        <p:nvSpPr>
          <p:cNvPr id="3" name="CasellaDiTesto 2"/>
          <p:cNvSpPr txBox="1"/>
          <p:nvPr/>
        </p:nvSpPr>
        <p:spPr>
          <a:xfrm>
            <a:off x="467544" y="2636912"/>
            <a:ext cx="8496944" cy="3693319"/>
          </a:xfrm>
          <a:prstGeom prst="rect">
            <a:avLst/>
          </a:prstGeom>
          <a:noFill/>
        </p:spPr>
        <p:txBody>
          <a:bodyPr wrap="square" rtlCol="0">
            <a:spAutoFit/>
          </a:bodyPr>
          <a:lstStyle/>
          <a:p>
            <a:pPr algn="just"/>
            <a:r>
              <a:rPr lang="it-IT" dirty="0" smtClean="0">
                <a:solidFill>
                  <a:schemeClr val="accent1">
                    <a:lumMod val="50000"/>
                  </a:schemeClr>
                </a:solidFill>
              </a:rPr>
              <a:t>Le mansioni indicano l’insieme dei compiti e delle concrete e specifiche attività che il lavoratore è chiamato ad eseguire e che sono esigibili dal datore di lavoro.</a:t>
            </a:r>
          </a:p>
          <a:p>
            <a:pPr algn="just"/>
            <a:r>
              <a:rPr lang="it-IT" dirty="0" smtClean="0">
                <a:solidFill>
                  <a:schemeClr val="accent1">
                    <a:lumMod val="50000"/>
                  </a:schemeClr>
                </a:solidFill>
              </a:rPr>
              <a:t>Esse individuano l’oggetto specifico della obbligazione lavorativa, ossia le attività concretamente svolte dal lavoratore e forniscono il criterio per determinare la prestazione dovuta.</a:t>
            </a:r>
          </a:p>
          <a:p>
            <a:pPr algn="just"/>
            <a:endParaRPr lang="it-IT" dirty="0">
              <a:solidFill>
                <a:schemeClr val="accent1">
                  <a:lumMod val="50000"/>
                </a:schemeClr>
              </a:solidFill>
            </a:endParaRPr>
          </a:p>
          <a:p>
            <a:pPr algn="just"/>
            <a:r>
              <a:rPr lang="it-IT" dirty="0" smtClean="0">
                <a:solidFill>
                  <a:schemeClr val="accent1">
                    <a:lumMod val="50000"/>
                  </a:schemeClr>
                </a:solidFill>
              </a:rPr>
              <a:t>Le mansioni del lavoratore sono individuate nel </a:t>
            </a:r>
            <a:r>
              <a:rPr lang="it-IT" b="1" dirty="0" smtClean="0">
                <a:solidFill>
                  <a:schemeClr val="accent1">
                    <a:lumMod val="50000"/>
                  </a:schemeClr>
                </a:solidFill>
              </a:rPr>
              <a:t>contratto di lavoro</a:t>
            </a:r>
            <a:r>
              <a:rPr lang="it-IT" dirty="0" smtClean="0">
                <a:solidFill>
                  <a:schemeClr val="accent1">
                    <a:lumMod val="50000"/>
                  </a:schemeClr>
                </a:solidFill>
              </a:rPr>
              <a:t>.</a:t>
            </a:r>
          </a:p>
          <a:p>
            <a:pPr algn="just"/>
            <a:r>
              <a:rPr lang="it-IT" dirty="0" smtClean="0">
                <a:solidFill>
                  <a:schemeClr val="accent1">
                    <a:lumMod val="50000"/>
                  </a:schemeClr>
                </a:solidFill>
              </a:rPr>
              <a:t>È questo il </a:t>
            </a:r>
            <a:r>
              <a:rPr lang="it-IT" b="1" dirty="0" smtClean="0">
                <a:solidFill>
                  <a:schemeClr val="accent1">
                    <a:lumMod val="50000"/>
                  </a:schemeClr>
                </a:solidFill>
              </a:rPr>
              <a:t>principio di contrattualità delle mansioni</a:t>
            </a:r>
            <a:r>
              <a:rPr lang="it-IT" dirty="0" smtClean="0">
                <a:solidFill>
                  <a:schemeClr val="accent1">
                    <a:lumMod val="50000"/>
                  </a:schemeClr>
                </a:solidFill>
              </a:rPr>
              <a:t> affermato dall’art. 2103 c.c. secondo cui “</a:t>
            </a:r>
            <a:r>
              <a:rPr lang="it-IT" i="1" dirty="0" smtClean="0">
                <a:solidFill>
                  <a:schemeClr val="accent1">
                    <a:lumMod val="50000"/>
                  </a:schemeClr>
                </a:solidFill>
              </a:rPr>
              <a:t>il lavoratore deve essere adibito alle mansioni per le quali è stato assunto” e dall’art. 96 </a:t>
            </a:r>
            <a:r>
              <a:rPr lang="it-IT" i="1" dirty="0" err="1" smtClean="0">
                <a:solidFill>
                  <a:schemeClr val="accent1">
                    <a:lumMod val="50000"/>
                  </a:schemeClr>
                </a:solidFill>
              </a:rPr>
              <a:t>disp</a:t>
            </a:r>
            <a:r>
              <a:rPr lang="it-IT" i="1" dirty="0" smtClean="0">
                <a:solidFill>
                  <a:schemeClr val="accent1">
                    <a:lumMod val="50000"/>
                  </a:schemeClr>
                </a:solidFill>
              </a:rPr>
              <a:t>. </a:t>
            </a:r>
            <a:r>
              <a:rPr lang="it-IT" i="1" dirty="0" err="1" smtClean="0">
                <a:solidFill>
                  <a:schemeClr val="accent1">
                    <a:lumMod val="50000"/>
                  </a:schemeClr>
                </a:solidFill>
              </a:rPr>
              <a:t>Att</a:t>
            </a:r>
            <a:r>
              <a:rPr lang="it-IT" i="1" dirty="0" smtClean="0">
                <a:solidFill>
                  <a:schemeClr val="accent1">
                    <a:lumMod val="50000"/>
                  </a:schemeClr>
                </a:solidFill>
              </a:rPr>
              <a:t>. c.c.  </a:t>
            </a:r>
            <a:r>
              <a:rPr lang="it-IT" dirty="0" smtClean="0">
                <a:solidFill>
                  <a:schemeClr val="accent1">
                    <a:lumMod val="50000"/>
                  </a:schemeClr>
                </a:solidFill>
              </a:rPr>
              <a:t>che pone a carico del datore di lavoro l’obbligo di far conoscere al prestatore, al momento dell’assunzione, la categoria e la qualifica che gli sono state assegnate in relazione alle mansioni per cui è stato assunto. </a:t>
            </a:r>
            <a:endParaRPr lang="it-IT" dirty="0">
              <a:solidFill>
                <a:schemeClr val="accent1">
                  <a:lumMod val="50000"/>
                </a:schemeClr>
              </a:solidFill>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mn-lt"/>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3" name="Rettangolo 2"/>
          <p:cNvSpPr/>
          <p:nvPr/>
        </p:nvSpPr>
        <p:spPr>
          <a:xfrm>
            <a:off x="1223628" y="1628800"/>
            <a:ext cx="6696744" cy="2959272"/>
          </a:xfrm>
          <a:prstGeom prst="rect">
            <a:avLst/>
          </a:prstGeom>
        </p:spPr>
        <p:txBody>
          <a:bodyPr wrap="square">
            <a:spAutoFit/>
          </a:bodyPr>
          <a:lstStyle/>
          <a:p>
            <a:pPr marL="182563" indent="-182563" algn="ctr" eaLnBrk="0" hangingPunct="0">
              <a:lnSpc>
                <a:spcPct val="130000"/>
              </a:lnSpc>
              <a:buNone/>
              <a:defRPr/>
            </a:pPr>
            <a:r>
              <a:rPr lang="it-IT" dirty="0" smtClean="0">
                <a:solidFill>
                  <a:srgbClr val="002060"/>
                </a:solidFill>
                <a:latin typeface="Arial" pitchFamily="34" charset="0"/>
                <a:cs typeface="Arial" pitchFamily="34" charset="0"/>
              </a:rPr>
              <a:t>Il datore di lavoro ha il potere di modificare le mansioni del lavoratore durante lo svolgimento del rapporto di lavoro rispetto a quanto concordato al momento dell’assunzione.</a:t>
            </a:r>
          </a:p>
          <a:p>
            <a:pPr marL="182563" indent="-182563" algn="ctr" eaLnBrk="0" hangingPunct="0">
              <a:lnSpc>
                <a:spcPct val="130000"/>
              </a:lnSpc>
              <a:buNone/>
              <a:defRPr/>
            </a:pPr>
            <a:endParaRPr lang="it-IT" dirty="0">
              <a:solidFill>
                <a:srgbClr val="002060"/>
              </a:solidFill>
              <a:latin typeface="Arial" pitchFamily="34" charset="0"/>
              <a:cs typeface="Arial" pitchFamily="34" charset="0"/>
            </a:endParaRPr>
          </a:p>
          <a:p>
            <a:pPr marL="182563" indent="-182563" algn="ctr" eaLnBrk="0" hangingPunct="0">
              <a:lnSpc>
                <a:spcPct val="130000"/>
              </a:lnSpc>
              <a:buNone/>
              <a:defRPr/>
            </a:pPr>
            <a:r>
              <a:rPr lang="it-IT" dirty="0" smtClean="0">
                <a:solidFill>
                  <a:srgbClr val="002060"/>
                </a:solidFill>
                <a:latin typeface="Arial" pitchFamily="34" charset="0"/>
                <a:cs typeface="Arial" pitchFamily="34" charset="0"/>
              </a:rPr>
              <a:t>L’esercizio di tale potere, denominato </a:t>
            </a:r>
            <a:r>
              <a:rPr lang="it-IT" dirty="0" err="1" smtClean="0">
                <a:solidFill>
                  <a:srgbClr val="002060"/>
                </a:solidFill>
                <a:latin typeface="Arial" pitchFamily="34" charset="0"/>
                <a:cs typeface="Arial" pitchFamily="34" charset="0"/>
              </a:rPr>
              <a:t>js</a:t>
            </a:r>
            <a:r>
              <a:rPr lang="it-IT" dirty="0" smtClean="0">
                <a:solidFill>
                  <a:srgbClr val="002060"/>
                </a:solidFill>
                <a:latin typeface="Arial" pitchFamily="34" charset="0"/>
                <a:cs typeface="Arial" pitchFamily="34" charset="0"/>
              </a:rPr>
              <a:t> </a:t>
            </a:r>
            <a:r>
              <a:rPr lang="it-IT" dirty="0" err="1" smtClean="0">
                <a:solidFill>
                  <a:srgbClr val="002060"/>
                </a:solidFill>
                <a:latin typeface="Arial" pitchFamily="34" charset="0"/>
                <a:cs typeface="Arial" pitchFamily="34" charset="0"/>
              </a:rPr>
              <a:t>variandi</a:t>
            </a:r>
            <a:r>
              <a:rPr lang="it-IT" dirty="0" smtClean="0">
                <a:solidFill>
                  <a:srgbClr val="002060"/>
                </a:solidFill>
                <a:latin typeface="Arial" pitchFamily="34" charset="0"/>
                <a:cs typeface="Arial" pitchFamily="34" charset="0"/>
              </a:rPr>
              <a:t>, è disciplinato dall’art. 2103 c.c., come sostituito dal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81/2015.</a:t>
            </a:r>
          </a:p>
          <a:p>
            <a:pPr marL="182563" indent="-182563" algn="ctr" eaLnBrk="0" hangingPunct="0">
              <a:lnSpc>
                <a:spcPct val="130000"/>
              </a:lnSpc>
              <a:buNone/>
              <a:defRPr/>
            </a:pPr>
            <a:endParaRPr lang="it-IT" dirty="0">
              <a:solidFill>
                <a:srgbClr val="002060"/>
              </a:solidFill>
              <a:latin typeface="Arial" pitchFamily="34" charset="0"/>
              <a:cs typeface="Arial" pitchFamily="34" charset="0"/>
            </a:endParaRPr>
          </a:p>
          <a:p>
            <a:pPr marL="182563" indent="-182563" algn="ctr" eaLnBrk="0" hangingPunct="0">
              <a:lnSpc>
                <a:spcPct val="130000"/>
              </a:lnSpc>
              <a:buNone/>
              <a:defRPr/>
            </a:pPr>
            <a:r>
              <a:rPr lang="it-IT" dirty="0" smtClean="0">
                <a:solidFill>
                  <a:srgbClr val="002060"/>
                </a:solidFill>
                <a:latin typeface="Arial" pitchFamily="34" charset="0"/>
                <a:cs typeface="Arial" pitchFamily="34" charset="0"/>
              </a:rPr>
              <a:t>(vedi slide successive)</a:t>
            </a:r>
            <a:endParaRPr lang="it-IT" dirty="0">
              <a:solidFill>
                <a:srgbClr val="002060"/>
              </a:solidFill>
              <a:latin typeface="Arial" pitchFamily="34" charset="0"/>
              <a:cs typeface="Arial" pitchFamily="34" charset="0"/>
            </a:endParaRPr>
          </a:p>
        </p:txBody>
      </p:sp>
      <p:sp>
        <p:nvSpPr>
          <p:cNvPr id="4" name="Rettangolo 3"/>
          <p:cNvSpPr/>
          <p:nvPr/>
        </p:nvSpPr>
        <p:spPr>
          <a:xfrm>
            <a:off x="1817948" y="758170"/>
            <a:ext cx="5508104" cy="438582"/>
          </a:xfrm>
          <a:prstGeom prst="rect">
            <a:avLst/>
          </a:prstGeom>
        </p:spPr>
        <p:txBody>
          <a:bodyPr wrap="square">
            <a:spAutoFit/>
          </a:bodyPr>
          <a:lstStyle/>
          <a:p>
            <a:pPr marL="182563" indent="-182563" algn="ctr" eaLnBrk="0" hangingPunct="0">
              <a:lnSpc>
                <a:spcPct val="130000"/>
              </a:lnSpc>
              <a:buNone/>
              <a:defRPr/>
            </a:pPr>
            <a:r>
              <a:rPr lang="it-IT" b="1" dirty="0">
                <a:solidFill>
                  <a:srgbClr val="002060"/>
                </a:solidFill>
                <a:latin typeface="Arial" pitchFamily="34" charset="0"/>
                <a:cs typeface="Arial" pitchFamily="34" charset="0"/>
              </a:rPr>
              <a:t>IL MUTAMENTO DI MANSIONI (c. d. </a:t>
            </a:r>
            <a:r>
              <a:rPr lang="it-IT" b="1" dirty="0" err="1">
                <a:solidFill>
                  <a:srgbClr val="002060"/>
                </a:solidFill>
                <a:latin typeface="Arial" pitchFamily="34" charset="0"/>
                <a:cs typeface="Arial" pitchFamily="34" charset="0"/>
              </a:rPr>
              <a:t>jus</a:t>
            </a:r>
            <a:r>
              <a:rPr lang="it-IT" b="1" dirty="0">
                <a:solidFill>
                  <a:srgbClr val="002060"/>
                </a:solidFill>
                <a:latin typeface="Arial" pitchFamily="34" charset="0"/>
                <a:cs typeface="Arial" pitchFamily="34" charset="0"/>
              </a:rPr>
              <a:t> </a:t>
            </a:r>
            <a:r>
              <a:rPr lang="it-IT" b="1" dirty="0" err="1">
                <a:solidFill>
                  <a:srgbClr val="002060"/>
                </a:solidFill>
                <a:latin typeface="Arial" pitchFamily="34" charset="0"/>
                <a:cs typeface="Arial" pitchFamily="34" charset="0"/>
              </a:rPr>
              <a:t>variandi</a:t>
            </a:r>
            <a:r>
              <a:rPr lang="it-IT" b="1" dirty="0">
                <a:solidFill>
                  <a:srgbClr val="002060"/>
                </a:solidFill>
                <a:latin typeface="Arial" pitchFamily="34" charset="0"/>
                <a:cs typeface="Arial" pitchFamily="34" charset="0"/>
              </a:rPr>
              <a:t>)</a:t>
            </a:r>
          </a:p>
        </p:txBody>
      </p:sp>
      <p:sp>
        <p:nvSpPr>
          <p:cNvPr id="2" name="Rettangolo arrotondato 1"/>
          <p:cNvSpPr/>
          <p:nvPr/>
        </p:nvSpPr>
        <p:spPr>
          <a:xfrm>
            <a:off x="7524328" y="6093296"/>
            <a:ext cx="1512168" cy="65315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380433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L’OGGETTO DELLA PRESTAZIONE LAVORATIVA: </a:t>
            </a:r>
          </a:p>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LA QUALIFICA</a:t>
            </a:r>
          </a:p>
          <a:p>
            <a:pPr marL="182563" indent="-182563" algn="ctr" eaLnBrk="0" hangingPunct="0">
              <a:lnSpc>
                <a:spcPct val="130000"/>
              </a:lnSpc>
            </a:pPr>
            <a:endParaRPr lang="it-IT" sz="1800" b="1" dirty="0" smtClean="0">
              <a:solidFill>
                <a:srgbClr val="002060"/>
              </a:solidFill>
            </a:endParaRPr>
          </a:p>
          <a:p>
            <a:pPr marL="0" lvl="0" indent="0" algn="just">
              <a:spcBef>
                <a:spcPts val="0"/>
              </a:spcBef>
              <a:buNone/>
            </a:pPr>
            <a:r>
              <a:rPr lang="it-IT" sz="1600" dirty="0" smtClean="0">
                <a:solidFill>
                  <a:srgbClr val="002060"/>
                </a:solidFill>
                <a:latin typeface="Arial" pitchFamily="34" charset="0"/>
                <a:cs typeface="Arial" pitchFamily="34" charset="0"/>
              </a:rPr>
              <a:t>Nella pratica accade raramente che il contratto di lavoro definisca con precisione le mansioni affidate al lavoratore.</a:t>
            </a:r>
          </a:p>
          <a:p>
            <a:pPr marL="0" lvl="0" indent="0" algn="just">
              <a:spcBef>
                <a:spcPts val="0"/>
              </a:spcBef>
              <a:buNone/>
            </a:pPr>
            <a:r>
              <a:rPr lang="it-IT" sz="1600" dirty="0" smtClean="0">
                <a:solidFill>
                  <a:srgbClr val="002060"/>
                </a:solidFill>
                <a:latin typeface="Arial" pitchFamily="34" charset="0"/>
                <a:cs typeface="Arial" pitchFamily="34" charset="0"/>
              </a:rPr>
              <a:t>Più frequente è l’individuazione indiretta delle mansioni, mediante l’assegnazione al lavoratore di una qualifica (o di un livello, nozione che indica lo stesso concetto) scelta tra quelle previste dal contratto collettivo applicabile al rapporto.</a:t>
            </a:r>
          </a:p>
          <a:p>
            <a:pPr marL="0" lvl="0" indent="0" algn="just">
              <a:spcBef>
                <a:spcPts val="0"/>
              </a:spcBef>
              <a:buNone/>
            </a:pPr>
            <a:r>
              <a:rPr lang="it-IT" sz="1600" dirty="0" smtClean="0">
                <a:solidFill>
                  <a:srgbClr val="002060"/>
                </a:solidFill>
                <a:latin typeface="Arial" pitchFamily="34" charset="0"/>
                <a:cs typeface="Arial" pitchFamily="34" charset="0"/>
              </a:rPr>
              <a:t>In mancanza di indicazione delle mansioni e della qualifica il contratto è nullo per indeterminatezza dell’oggetto.</a:t>
            </a:r>
          </a:p>
          <a:p>
            <a:pPr marL="0" lvl="0" indent="0" algn="just">
              <a:spcBef>
                <a:spcPts val="0"/>
              </a:spcBef>
              <a:buNone/>
            </a:pPr>
            <a:endParaRPr lang="it-IT" sz="1600" dirty="0" smtClean="0">
              <a:solidFill>
                <a:srgbClr val="002060"/>
              </a:solidFill>
              <a:latin typeface="Arial" pitchFamily="34" charset="0"/>
              <a:cs typeface="Arial" pitchFamily="34" charset="0"/>
            </a:endParaRPr>
          </a:p>
          <a:p>
            <a:pPr marL="0" lvl="0" indent="0" algn="just">
              <a:spcBef>
                <a:spcPts val="0"/>
              </a:spcBef>
              <a:buNone/>
            </a:pPr>
            <a:r>
              <a:rPr lang="it-IT" sz="1600" dirty="0" smtClean="0">
                <a:solidFill>
                  <a:srgbClr val="002060"/>
                </a:solidFill>
                <a:latin typeface="Arial" pitchFamily="34" charset="0"/>
                <a:cs typeface="Arial" pitchFamily="34" charset="0"/>
              </a:rPr>
              <a:t>La </a:t>
            </a:r>
            <a:r>
              <a:rPr lang="it-IT" sz="1600" b="1" dirty="0" smtClean="0">
                <a:solidFill>
                  <a:srgbClr val="002060"/>
                </a:solidFill>
                <a:latin typeface="Arial" pitchFamily="34" charset="0"/>
                <a:cs typeface="Arial" pitchFamily="34" charset="0"/>
              </a:rPr>
              <a:t>qualifica</a:t>
            </a:r>
            <a:r>
              <a:rPr lang="it-IT" sz="1600" dirty="0" smtClean="0">
                <a:solidFill>
                  <a:srgbClr val="002060"/>
                </a:solidFill>
                <a:latin typeface="Arial" pitchFamily="34" charset="0"/>
                <a:cs typeface="Arial" pitchFamily="34" charset="0"/>
              </a:rPr>
              <a:t> è una formula che descrive un </a:t>
            </a:r>
            <a:r>
              <a:rPr lang="it-IT" sz="1600" u="sng" dirty="0" smtClean="0">
                <a:solidFill>
                  <a:srgbClr val="002060"/>
                </a:solidFill>
                <a:latin typeface="Arial" pitchFamily="34" charset="0"/>
                <a:cs typeface="Arial" pitchFamily="34" charset="0"/>
              </a:rPr>
              <a:t>insieme di mansioni che possono essere richieste al lavoratore, in quanto ricomprese in essa, sulla base della professionalità richiesta per il loro svolgimento e della posizione gerarchica occupata dal lavoratore nell’azienda.</a:t>
            </a:r>
          </a:p>
          <a:p>
            <a:pPr marL="0" lvl="0" indent="0" algn="just">
              <a:spcBef>
                <a:spcPts val="0"/>
              </a:spcBef>
              <a:buNone/>
            </a:pPr>
            <a:endParaRPr lang="it-IT" sz="1600" u="sng" dirty="0" smtClean="0">
              <a:solidFill>
                <a:srgbClr val="002060"/>
              </a:solidFill>
              <a:latin typeface="Arial" pitchFamily="34" charset="0"/>
              <a:cs typeface="Arial" pitchFamily="34" charset="0"/>
            </a:endParaRPr>
          </a:p>
          <a:p>
            <a:pPr marL="0" lvl="0" indent="0" algn="just">
              <a:spcBef>
                <a:spcPts val="0"/>
              </a:spcBef>
              <a:buNone/>
            </a:pPr>
            <a:endParaRPr lang="it-IT" sz="1600" dirty="0" smtClean="0">
              <a:solidFill>
                <a:srgbClr val="002060"/>
              </a:solidFill>
              <a:latin typeface="Arial" pitchFamily="34" charset="0"/>
              <a:cs typeface="Arial" pitchFamily="34" charset="0"/>
            </a:endParaRPr>
          </a:p>
          <a:p>
            <a:pPr marL="0" lvl="0" indent="0" algn="just">
              <a:spcBef>
                <a:spcPts val="0"/>
              </a:spcBef>
              <a:buNone/>
            </a:pPr>
            <a:endParaRPr lang="it-IT" sz="1800" dirty="0" smtClean="0">
              <a:solidFill>
                <a:srgbClr val="002060"/>
              </a:solidFill>
              <a:latin typeface="Times New Roman" pitchFamily="18"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16</a:t>
            </a:fld>
            <a:endParaRPr lang="it-IT" sz="1200" dirty="0">
              <a:solidFill>
                <a:schemeClr val="tx1">
                  <a:tint val="75000"/>
                </a:schemeClr>
              </a:solidFill>
              <a:latin typeface="+mn-lt"/>
            </a:endParaRPr>
          </a:p>
        </p:txBody>
      </p:sp>
      <p:sp>
        <p:nvSpPr>
          <p:cNvPr id="11" name="Rettangolo 10"/>
          <p:cNvSpPr/>
          <p:nvPr/>
        </p:nvSpPr>
        <p:spPr>
          <a:xfrm>
            <a:off x="611560" y="1484784"/>
            <a:ext cx="7920880" cy="2169825"/>
          </a:xfrm>
          <a:prstGeom prst="rect">
            <a:avLst/>
          </a:prstGeom>
        </p:spPr>
        <p:txBody>
          <a:bodyPr wrap="square">
            <a:spAutoFit/>
          </a:bodyPr>
          <a:lstStyle/>
          <a:p>
            <a:pPr algn="just">
              <a:lnSpc>
                <a:spcPct val="150000"/>
              </a:lnSpc>
              <a:buFont typeface="Wingdings" pitchFamily="2" charset="2"/>
              <a:buNone/>
              <a:defRPr/>
            </a:pPr>
            <a:endParaRPr lang="it-IT" dirty="0" smtClean="0">
              <a:solidFill>
                <a:srgbClr val="002060"/>
              </a:solidFill>
              <a:effectLst>
                <a:outerShdw blurRad="38100" dist="38100" dir="2700000" algn="tl">
                  <a:srgbClr val="C0C0C0"/>
                </a:outerShdw>
              </a:effectLst>
            </a:endParaRPr>
          </a:p>
          <a:p>
            <a:pPr algn="just">
              <a:lnSpc>
                <a:spcPct val="150000"/>
              </a:lnSpc>
              <a:buFont typeface="Wingdings" pitchFamily="2" charset="2"/>
              <a:buNone/>
              <a:defRPr/>
            </a:pPr>
            <a:endParaRPr lang="it-IT" dirty="0" smtClean="0">
              <a:solidFill>
                <a:srgbClr val="002060"/>
              </a:solidFill>
              <a:effectLst>
                <a:outerShdw blurRad="38100" dist="38100" dir="2700000" algn="tl">
                  <a:srgbClr val="C0C0C0"/>
                </a:outerShdw>
              </a:effectLst>
            </a:endParaRPr>
          </a:p>
          <a:p>
            <a:pPr algn="just">
              <a:lnSpc>
                <a:spcPct val="150000"/>
              </a:lnSpc>
              <a:buFont typeface="Wingdings" pitchFamily="2" charset="2"/>
              <a:buNone/>
              <a:defRPr/>
            </a:pPr>
            <a:r>
              <a:rPr lang="it-IT" dirty="0" smtClean="0">
                <a:solidFill>
                  <a:srgbClr val="002060"/>
                </a:solidFill>
                <a:effectLst>
                  <a:outerShdw blurRad="38100" dist="38100" dir="2700000" algn="tl">
                    <a:srgbClr val="C0C0C0"/>
                  </a:outerShdw>
                </a:effectLst>
              </a:rPr>
              <a:t>                  </a:t>
            </a:r>
          </a:p>
          <a:p>
            <a:pPr algn="just">
              <a:lnSpc>
                <a:spcPct val="150000"/>
              </a:lnSpc>
              <a:buFont typeface="Wingdings" pitchFamily="2" charset="2"/>
              <a:buNone/>
              <a:defRPr/>
            </a:pPr>
            <a:endParaRPr lang="it-IT" dirty="0" smtClean="0">
              <a:solidFill>
                <a:srgbClr val="002060"/>
              </a:solidFill>
              <a:effectLst>
                <a:outerShdw blurRad="38100" dist="38100" dir="2700000" algn="tl">
                  <a:srgbClr val="C0C0C0"/>
                </a:outerShdw>
              </a:effectLst>
            </a:endParaRPr>
          </a:p>
          <a:p>
            <a:pPr algn="just">
              <a:lnSpc>
                <a:spcPct val="150000"/>
              </a:lnSpc>
              <a:buFont typeface="Wingdings" pitchFamily="2" charset="2"/>
              <a:buNone/>
              <a:defRPr/>
            </a:pPr>
            <a:endParaRPr lang="it-IT" dirty="0">
              <a:solidFill>
                <a:srgbClr val="002060"/>
              </a:solidFill>
              <a:effectLst>
                <a:outerShdw blurRad="38100" dist="38100" dir="2700000" algn="tl">
                  <a:srgbClr val="C0C0C0"/>
                </a:outerShdw>
              </a:effectLst>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type="subTitle" idx="4294967295"/>
          </p:nvPr>
        </p:nvSpPr>
        <p:spPr>
          <a:xfrm>
            <a:off x="684213" y="2565400"/>
            <a:ext cx="7704137" cy="1752600"/>
          </a:xfrm>
        </p:spPr>
        <p:txBody>
          <a:bodyPr/>
          <a:lstStyle/>
          <a:p>
            <a:pPr marL="0" indent="0" algn="just" eaLnBrk="1" hangingPunct="1">
              <a:lnSpc>
                <a:spcPct val="80000"/>
              </a:lnSpc>
              <a:buFontTx/>
              <a:buNone/>
            </a:pPr>
            <a:endParaRPr lang="it-IT" sz="1800" smtClean="0"/>
          </a:p>
          <a:p>
            <a:pPr marL="0" indent="0" algn="just" eaLnBrk="1" hangingPunct="1">
              <a:lnSpc>
                <a:spcPct val="120000"/>
              </a:lnSpc>
              <a:buFontTx/>
              <a:buNone/>
            </a:pPr>
            <a:endParaRPr lang="it-IT" sz="1800" smtClean="0"/>
          </a:p>
        </p:txBody>
      </p:sp>
      <p:sp>
        <p:nvSpPr>
          <p:cNvPr id="21507" name="Text Box 8"/>
          <p:cNvSpPr txBox="1">
            <a:spLocks noChangeArrowheads="1"/>
          </p:cNvSpPr>
          <p:nvPr/>
        </p:nvSpPr>
        <p:spPr bwMode="auto">
          <a:xfrm>
            <a:off x="571500" y="980728"/>
            <a:ext cx="8001000" cy="5262979"/>
          </a:xfrm>
          <a:prstGeom prst="rect">
            <a:avLst/>
          </a:prstGeom>
          <a:noFill/>
          <a:ln w="9525">
            <a:noFill/>
            <a:miter lim="800000"/>
            <a:headEnd/>
            <a:tailEnd/>
          </a:ln>
        </p:spPr>
        <p:txBody>
          <a:bodyPr wrap="square">
            <a:spAutoFit/>
          </a:bodyPr>
          <a:lstStyle/>
          <a:p>
            <a:endParaRPr lang="it-IT" sz="2400" dirty="0">
              <a:solidFill>
                <a:srgbClr val="333399"/>
              </a:solidFill>
              <a:latin typeface="Arial" pitchFamily="34" charset="0"/>
            </a:endParaRPr>
          </a:p>
          <a:p>
            <a:pPr algn="ctr"/>
            <a:r>
              <a:rPr lang="it-IT" sz="2000" b="1" dirty="0">
                <a:solidFill>
                  <a:srgbClr val="002060"/>
                </a:solidFill>
                <a:latin typeface="Arial" pitchFamily="34" charset="0"/>
              </a:rPr>
              <a:t>      L’OBBLIGO DI DILIGENZA </a:t>
            </a:r>
          </a:p>
          <a:p>
            <a:pPr algn="ctr"/>
            <a:endParaRPr lang="it-IT" sz="2000" b="1" dirty="0">
              <a:solidFill>
                <a:srgbClr val="002060"/>
              </a:solidFill>
              <a:latin typeface="Arial" pitchFamily="34" charset="0"/>
            </a:endParaRPr>
          </a:p>
          <a:p>
            <a:pPr algn="ctr"/>
            <a:r>
              <a:rPr lang="it-IT" sz="2000" b="1" dirty="0" smtClean="0">
                <a:solidFill>
                  <a:srgbClr val="002060"/>
                </a:solidFill>
                <a:latin typeface="Arial" pitchFamily="34" charset="0"/>
              </a:rPr>
              <a:t>.</a:t>
            </a:r>
            <a:r>
              <a:rPr lang="it-IT" sz="2000" dirty="0" smtClean="0">
                <a:solidFill>
                  <a:srgbClr val="002060"/>
                </a:solidFill>
                <a:latin typeface="Arial" pitchFamily="34" charset="0"/>
              </a:rPr>
              <a:t> </a:t>
            </a:r>
            <a:endParaRPr lang="it-IT" sz="2000" dirty="0">
              <a:solidFill>
                <a:srgbClr val="002060"/>
              </a:solidFill>
              <a:latin typeface="Arial" pitchFamily="34" charset="0"/>
            </a:endParaRPr>
          </a:p>
          <a:p>
            <a:pPr algn="ctr"/>
            <a:endParaRPr lang="it-IT" sz="2400" dirty="0">
              <a:solidFill>
                <a:srgbClr val="333399"/>
              </a:solidFill>
              <a:latin typeface="Arial" pitchFamily="34" charset="0"/>
            </a:endParaRPr>
          </a:p>
          <a:p>
            <a:pPr algn="ctr"/>
            <a:endParaRPr lang="it-IT" sz="2400" dirty="0">
              <a:solidFill>
                <a:srgbClr val="333399"/>
              </a:solidFill>
              <a:latin typeface="Arial" pitchFamily="34" charset="0"/>
            </a:endParaRPr>
          </a:p>
          <a:p>
            <a:pPr algn="just"/>
            <a:r>
              <a:rPr lang="it-IT" sz="2000" dirty="0">
                <a:solidFill>
                  <a:srgbClr val="002060"/>
                </a:solidFill>
                <a:latin typeface="Arial" pitchFamily="34" charset="0"/>
              </a:rPr>
              <a:t>          Il prestatore di lavoro deve usare la diligenza richiesta </a:t>
            </a:r>
          </a:p>
          <a:p>
            <a:pPr algn="just"/>
            <a:endParaRPr lang="it-IT" sz="2000" dirty="0">
              <a:solidFill>
                <a:srgbClr val="002060"/>
              </a:solidFill>
              <a:latin typeface="Arial" pitchFamily="34" charset="0"/>
            </a:endParaRPr>
          </a:p>
          <a:p>
            <a:pPr lvl="3" algn="just">
              <a:buFont typeface="Wingdings" pitchFamily="2" charset="2"/>
              <a:buChar char="ü"/>
            </a:pPr>
            <a:r>
              <a:rPr lang="it-IT" sz="2000" b="1" dirty="0">
                <a:solidFill>
                  <a:srgbClr val="002060"/>
                </a:solidFill>
                <a:latin typeface="Arial" pitchFamily="34" charset="0"/>
              </a:rPr>
              <a:t> dalla natura della prestazione dovuta</a:t>
            </a:r>
          </a:p>
          <a:p>
            <a:pPr algn="just">
              <a:buFont typeface="Wingdings" pitchFamily="2" charset="2"/>
              <a:buChar char="ü"/>
            </a:pPr>
            <a:endParaRPr lang="it-IT" sz="2000" dirty="0">
              <a:solidFill>
                <a:srgbClr val="002060"/>
              </a:solidFill>
              <a:latin typeface="Arial" pitchFamily="34" charset="0"/>
            </a:endParaRPr>
          </a:p>
          <a:p>
            <a:pPr lvl="3" algn="just">
              <a:buFont typeface="Wingdings" pitchFamily="2" charset="2"/>
              <a:buChar char="ü"/>
            </a:pPr>
            <a:r>
              <a:rPr lang="it-IT" sz="2000" dirty="0">
                <a:solidFill>
                  <a:srgbClr val="002060"/>
                </a:solidFill>
                <a:latin typeface="Arial" pitchFamily="34" charset="0"/>
              </a:rPr>
              <a:t> </a:t>
            </a:r>
            <a:r>
              <a:rPr lang="it-IT" sz="2000" b="1" dirty="0">
                <a:solidFill>
                  <a:srgbClr val="002060"/>
                </a:solidFill>
                <a:latin typeface="Arial" pitchFamily="34" charset="0"/>
              </a:rPr>
              <a:t>dall’interesse dell’impresa</a:t>
            </a:r>
          </a:p>
          <a:p>
            <a:pPr algn="just">
              <a:buFont typeface="Wingdings" pitchFamily="2" charset="2"/>
              <a:buChar char="ü"/>
            </a:pPr>
            <a:endParaRPr lang="it-IT" sz="2000" dirty="0">
              <a:solidFill>
                <a:srgbClr val="002060"/>
              </a:solidFill>
              <a:latin typeface="Arial" pitchFamily="34" charset="0"/>
            </a:endParaRPr>
          </a:p>
          <a:p>
            <a:pPr lvl="3" algn="just">
              <a:buFont typeface="Wingdings" pitchFamily="2" charset="2"/>
              <a:buChar char="ü"/>
            </a:pPr>
            <a:r>
              <a:rPr lang="it-IT" sz="2000" dirty="0">
                <a:solidFill>
                  <a:srgbClr val="002060"/>
                </a:solidFill>
                <a:latin typeface="Arial" pitchFamily="34" charset="0"/>
              </a:rPr>
              <a:t> [dall’interesse superiore della produzione nazionale</a:t>
            </a:r>
            <a:r>
              <a:rPr lang="it-IT" sz="2000" dirty="0" smtClean="0">
                <a:solidFill>
                  <a:srgbClr val="002060"/>
                </a:solidFill>
                <a:latin typeface="Arial" pitchFamily="34" charset="0"/>
              </a:rPr>
              <a:t>]</a:t>
            </a:r>
          </a:p>
          <a:p>
            <a:pPr lvl="3" algn="just">
              <a:buFont typeface="Wingdings" pitchFamily="2" charset="2"/>
              <a:buChar char="ü"/>
            </a:pPr>
            <a:endParaRPr lang="it-IT" sz="2000" dirty="0" smtClean="0">
              <a:solidFill>
                <a:srgbClr val="002060"/>
              </a:solidFill>
              <a:latin typeface="Arial" pitchFamily="34" charset="0"/>
            </a:endParaRPr>
          </a:p>
          <a:p>
            <a:pPr lvl="3" algn="just">
              <a:buFont typeface="Wingdings" pitchFamily="2" charset="2"/>
              <a:buChar char="ü"/>
            </a:pPr>
            <a:endParaRPr lang="it-IT" sz="2000" dirty="0" smtClean="0">
              <a:solidFill>
                <a:srgbClr val="002060"/>
              </a:solidFill>
              <a:latin typeface="Arial" pitchFamily="34" charset="0"/>
            </a:endParaRPr>
          </a:p>
          <a:p>
            <a:pPr algn="just" eaLnBrk="0" hangingPunct="0">
              <a:spcBef>
                <a:spcPct val="20000"/>
              </a:spcBef>
              <a:buClr>
                <a:srgbClr val="333399"/>
              </a:buClr>
              <a:buSzPct val="75000"/>
              <a:buFont typeface="Monotype Sorts"/>
              <a:buNone/>
            </a:pPr>
            <a:endParaRPr lang="it-IT" sz="2000" b="1" dirty="0">
              <a:solidFill>
                <a:srgbClr val="002060"/>
              </a:solidFill>
              <a:latin typeface="Arial" pitchFamily="34" charset="0"/>
            </a:endParaRPr>
          </a:p>
        </p:txBody>
      </p:sp>
      <p:sp>
        <p:nvSpPr>
          <p:cNvPr id="6" name="AutoShape 3"/>
          <p:cNvSpPr>
            <a:spLocks noChangeArrowheads="1"/>
          </p:cNvSpPr>
          <p:nvPr/>
        </p:nvSpPr>
        <p:spPr bwMode="auto">
          <a:xfrm>
            <a:off x="3239294" y="1988840"/>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2104 </a:t>
            </a:r>
            <a:r>
              <a:rPr lang="it-IT" sz="2400" b="1" dirty="0" err="1" smtClean="0">
                <a:solidFill>
                  <a:srgbClr val="FFFFFF"/>
                </a:solidFill>
                <a:latin typeface="Times New Roman" pitchFamily="18" charset="0"/>
              </a:rPr>
              <a:t>co</a:t>
            </a:r>
            <a:r>
              <a:rPr lang="it-IT" sz="2400" b="1" dirty="0" smtClean="0">
                <a:solidFill>
                  <a:srgbClr val="FFFFFF"/>
                </a:solidFill>
                <a:latin typeface="Times New Roman" pitchFamily="18" charset="0"/>
              </a:rPr>
              <a:t>. 1 c.c.</a:t>
            </a:r>
            <a:endParaRPr lang="it-IT" sz="2400" b="1" dirty="0">
              <a:solidFill>
                <a:srgbClr val="FFFFFF"/>
              </a:solidFill>
              <a:latin typeface="Times New Roman" pitchFamily="18" charset="0"/>
            </a:endParaRPr>
          </a:p>
        </p:txBody>
      </p:sp>
      <p:sp>
        <p:nvSpPr>
          <p:cNvPr id="10"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17</a:t>
            </a:fld>
            <a:endParaRPr lang="it-IT" sz="1200" dirty="0">
              <a:solidFill>
                <a:schemeClr val="tx1">
                  <a:tint val="75000"/>
                </a:schemeClr>
              </a:solidFill>
              <a:latin typeface="Calibri" panose="020F0502020204030204" pitchFamily="34" charset="0"/>
            </a:endParaRPr>
          </a:p>
        </p:txBody>
      </p:sp>
      <p:sp>
        <p:nvSpPr>
          <p:cNvPr id="2" name="CasellaDiTesto 1"/>
          <p:cNvSpPr txBox="1"/>
          <p:nvPr/>
        </p:nvSpPr>
        <p:spPr>
          <a:xfrm>
            <a:off x="1115616" y="749895"/>
            <a:ext cx="6912768" cy="461665"/>
          </a:xfrm>
          <a:prstGeom prst="rect">
            <a:avLst/>
          </a:prstGeom>
          <a:noFill/>
        </p:spPr>
        <p:txBody>
          <a:bodyPr wrap="square" rtlCol="0">
            <a:spAutoFit/>
          </a:bodyPr>
          <a:lstStyle/>
          <a:p>
            <a:pPr algn="ctr"/>
            <a:r>
              <a:rPr lang="it-IT" sz="2400" b="1" dirty="0" smtClean="0">
                <a:solidFill>
                  <a:srgbClr val="002060"/>
                </a:solidFill>
              </a:rPr>
              <a:t>OBBLIGAZIONI DEL LAVORATORE </a:t>
            </a:r>
            <a:endParaRPr lang="it-IT" sz="2400" b="1" dirty="0">
              <a:solidFill>
                <a:srgbClr val="002060"/>
              </a:solidFill>
            </a:endParaRPr>
          </a:p>
        </p:txBody>
      </p:sp>
      <p:sp>
        <p:nvSpPr>
          <p:cNvPr id="3" name="Freccia destra 2"/>
          <p:cNvSpPr/>
          <p:nvPr/>
        </p:nvSpPr>
        <p:spPr bwMode="auto">
          <a:xfrm>
            <a:off x="6660232" y="5733256"/>
            <a:ext cx="978408" cy="484632"/>
          </a:xfrm>
          <a:prstGeom prst="right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12"/>
          <p:cNvSpPr txBox="1">
            <a:spLocks noChangeArrowheads="1"/>
          </p:cNvSpPr>
          <p:nvPr/>
        </p:nvSpPr>
        <p:spPr bwMode="auto">
          <a:xfrm>
            <a:off x="647700" y="620688"/>
            <a:ext cx="7848600" cy="4401205"/>
          </a:xfrm>
          <a:prstGeom prst="rect">
            <a:avLst/>
          </a:prstGeom>
          <a:noFill/>
          <a:ln w="9525">
            <a:noFill/>
            <a:miter lim="800000"/>
            <a:headEnd/>
            <a:tailEnd/>
          </a:ln>
        </p:spPr>
        <p:txBody>
          <a:bodyPr wrap="square">
            <a:spAutoFit/>
          </a:bodyPr>
          <a:lstStyle/>
          <a:p>
            <a:endParaRPr lang="it-IT" sz="2000" dirty="0">
              <a:solidFill>
                <a:srgbClr val="333399"/>
              </a:solidFill>
              <a:latin typeface="Arial" pitchFamily="34" charset="0"/>
            </a:endParaRPr>
          </a:p>
          <a:p>
            <a:pPr algn="ctr"/>
            <a:r>
              <a:rPr lang="it-IT" sz="2000" b="1" dirty="0">
                <a:solidFill>
                  <a:srgbClr val="002060"/>
                </a:solidFill>
                <a:latin typeface="Arial" pitchFamily="34" charset="0"/>
              </a:rPr>
              <a:t>L’OBBLIGO </a:t>
            </a:r>
            <a:r>
              <a:rPr lang="it-IT" sz="2000" b="1" dirty="0" err="1">
                <a:solidFill>
                  <a:srgbClr val="002060"/>
                </a:solidFill>
                <a:latin typeface="Arial" pitchFamily="34" charset="0"/>
              </a:rPr>
              <a:t>DI</a:t>
            </a:r>
            <a:r>
              <a:rPr lang="it-IT" sz="2000" b="1" dirty="0">
                <a:solidFill>
                  <a:srgbClr val="002060"/>
                </a:solidFill>
                <a:latin typeface="Arial" pitchFamily="34" charset="0"/>
              </a:rPr>
              <a:t> OBBEDIENZA DEL LAVORATORE</a:t>
            </a:r>
          </a:p>
          <a:p>
            <a:pPr algn="ctr"/>
            <a:endParaRPr lang="it-IT" sz="2000" b="1" dirty="0">
              <a:solidFill>
                <a:srgbClr val="333399"/>
              </a:solidFill>
              <a:latin typeface="Arial" pitchFamily="34" charset="0"/>
            </a:endParaRPr>
          </a:p>
          <a:p>
            <a:pPr algn="ctr"/>
            <a:endParaRPr lang="it-IT" sz="2000" dirty="0" smtClean="0">
              <a:solidFill>
                <a:srgbClr val="333399"/>
              </a:solidFill>
              <a:latin typeface="Arial" pitchFamily="34" charset="0"/>
            </a:endParaRPr>
          </a:p>
          <a:p>
            <a:pPr algn="ctr"/>
            <a:endParaRPr lang="it-IT" sz="2000" dirty="0" smtClean="0">
              <a:solidFill>
                <a:srgbClr val="333399"/>
              </a:solidFill>
              <a:latin typeface="Arial" pitchFamily="34" charset="0"/>
            </a:endParaRPr>
          </a:p>
          <a:p>
            <a:pPr algn="ctr"/>
            <a:endParaRPr lang="it-IT" sz="2000" dirty="0">
              <a:solidFill>
                <a:srgbClr val="333399"/>
              </a:solidFill>
              <a:latin typeface="Arial" pitchFamily="34" charset="0"/>
            </a:endParaRPr>
          </a:p>
          <a:p>
            <a:pPr algn="ctr"/>
            <a:r>
              <a:rPr lang="it-IT" sz="2000" dirty="0">
                <a:solidFill>
                  <a:srgbClr val="002060"/>
                </a:solidFill>
                <a:latin typeface="Arial" pitchFamily="34" charset="0"/>
              </a:rPr>
              <a:t>“</a:t>
            </a:r>
            <a:r>
              <a:rPr lang="it-IT" sz="2000" i="1" dirty="0">
                <a:solidFill>
                  <a:srgbClr val="002060"/>
                </a:solidFill>
                <a:latin typeface="Arial" pitchFamily="34" charset="0"/>
              </a:rPr>
              <a:t>L’imprenditore è il </a:t>
            </a:r>
            <a:r>
              <a:rPr lang="it-IT" sz="2000" b="1" i="1" dirty="0">
                <a:solidFill>
                  <a:srgbClr val="002060"/>
                </a:solidFill>
                <a:latin typeface="Arial" pitchFamily="34" charset="0"/>
              </a:rPr>
              <a:t>capo</a:t>
            </a:r>
            <a:r>
              <a:rPr lang="it-IT" sz="2000" i="1" dirty="0">
                <a:solidFill>
                  <a:srgbClr val="002060"/>
                </a:solidFill>
                <a:latin typeface="Arial" pitchFamily="34" charset="0"/>
              </a:rPr>
              <a:t> dell’impresa e da lui </a:t>
            </a:r>
            <a:r>
              <a:rPr lang="it-IT" sz="2000" b="1" i="1" dirty="0">
                <a:solidFill>
                  <a:srgbClr val="002060"/>
                </a:solidFill>
                <a:latin typeface="Arial" pitchFamily="34" charset="0"/>
              </a:rPr>
              <a:t>dipendono gerarchicamente</a:t>
            </a:r>
            <a:r>
              <a:rPr lang="it-IT" sz="2000" i="1" dirty="0">
                <a:solidFill>
                  <a:srgbClr val="002060"/>
                </a:solidFill>
                <a:latin typeface="Arial" pitchFamily="34" charset="0"/>
              </a:rPr>
              <a:t> i suoi collaboratori</a:t>
            </a:r>
            <a:r>
              <a:rPr lang="it-IT" sz="2000" dirty="0">
                <a:solidFill>
                  <a:srgbClr val="002060"/>
                </a:solidFill>
                <a:latin typeface="Arial" pitchFamily="34" charset="0"/>
              </a:rPr>
              <a:t>”</a:t>
            </a:r>
          </a:p>
          <a:p>
            <a:r>
              <a:rPr lang="it-IT" sz="2400" b="1" dirty="0">
                <a:solidFill>
                  <a:srgbClr val="333399"/>
                </a:solidFill>
                <a:latin typeface="Arial" pitchFamily="34" charset="0"/>
              </a:rPr>
              <a:t> </a:t>
            </a:r>
          </a:p>
          <a:p>
            <a:r>
              <a:rPr lang="it-IT" sz="2400" b="1" dirty="0">
                <a:solidFill>
                  <a:srgbClr val="333399"/>
                </a:solidFill>
                <a:latin typeface="Arial" pitchFamily="34" charset="0"/>
              </a:rPr>
              <a:t>		  </a:t>
            </a:r>
          </a:p>
          <a:p>
            <a:r>
              <a:rPr lang="it-IT" sz="2400" b="1" dirty="0">
                <a:solidFill>
                  <a:srgbClr val="333399"/>
                </a:solidFill>
                <a:latin typeface="Arial" pitchFamily="34" charset="0"/>
              </a:rPr>
              <a:t>		</a:t>
            </a:r>
          </a:p>
          <a:p>
            <a:endParaRPr lang="it-IT" sz="2400" b="1" dirty="0">
              <a:solidFill>
                <a:srgbClr val="333399"/>
              </a:solidFill>
              <a:latin typeface="Arial" pitchFamily="34" charset="0"/>
            </a:endParaRPr>
          </a:p>
          <a:p>
            <a:r>
              <a:rPr lang="it-IT" sz="2400" b="1" dirty="0">
                <a:solidFill>
                  <a:srgbClr val="333399"/>
                </a:solidFill>
                <a:latin typeface="Arial" pitchFamily="34" charset="0"/>
              </a:rPr>
              <a:t>		</a:t>
            </a:r>
          </a:p>
        </p:txBody>
      </p:sp>
      <p:sp>
        <p:nvSpPr>
          <p:cNvPr id="9" name="Rectangle 2"/>
          <p:cNvSpPr txBox="1">
            <a:spLocks noChangeArrowheads="1"/>
          </p:cNvSpPr>
          <p:nvPr/>
        </p:nvSpPr>
        <p:spPr bwMode="auto">
          <a:xfrm>
            <a:off x="607219" y="980728"/>
            <a:ext cx="7929563" cy="648419"/>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6" name="AutoShape 3"/>
          <p:cNvSpPr>
            <a:spLocks noChangeArrowheads="1"/>
          </p:cNvSpPr>
          <p:nvPr/>
        </p:nvSpPr>
        <p:spPr bwMode="auto">
          <a:xfrm>
            <a:off x="3239294" y="1484784"/>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2086 c.c.</a:t>
            </a:r>
            <a:endParaRPr lang="it-IT" sz="2400" b="1" dirty="0">
              <a:solidFill>
                <a:srgbClr val="FFFFFF"/>
              </a:solidFill>
              <a:latin typeface="Times New Roman" pitchFamily="18" charset="0"/>
            </a:endParaRPr>
          </a:p>
        </p:txBody>
      </p:sp>
      <p:sp>
        <p:nvSpPr>
          <p:cNvPr id="8" name="AutoShape 3"/>
          <p:cNvSpPr>
            <a:spLocks noChangeArrowheads="1"/>
          </p:cNvSpPr>
          <p:nvPr/>
        </p:nvSpPr>
        <p:spPr bwMode="auto">
          <a:xfrm>
            <a:off x="3239294" y="3429000"/>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2104 </a:t>
            </a:r>
            <a:r>
              <a:rPr lang="it-IT" sz="2400" b="1" dirty="0" err="1" smtClean="0">
                <a:solidFill>
                  <a:srgbClr val="FFFFFF"/>
                </a:solidFill>
                <a:latin typeface="Times New Roman" pitchFamily="18" charset="0"/>
              </a:rPr>
              <a:t>co</a:t>
            </a:r>
            <a:r>
              <a:rPr lang="it-IT" sz="2400" b="1" dirty="0" smtClean="0">
                <a:solidFill>
                  <a:srgbClr val="FFFFFF"/>
                </a:solidFill>
                <a:latin typeface="Times New Roman" pitchFamily="18" charset="0"/>
              </a:rPr>
              <a:t>. 2 c.c.</a:t>
            </a:r>
            <a:endParaRPr lang="it-IT" sz="2400" b="1" dirty="0">
              <a:solidFill>
                <a:srgbClr val="FFFFFF"/>
              </a:solidFill>
              <a:latin typeface="Times New Roman" pitchFamily="18" charset="0"/>
            </a:endParaRPr>
          </a:p>
        </p:txBody>
      </p:sp>
      <p:sp>
        <p:nvSpPr>
          <p:cNvPr id="10" name="Rettangolo 9"/>
          <p:cNvSpPr/>
          <p:nvPr/>
        </p:nvSpPr>
        <p:spPr>
          <a:xfrm>
            <a:off x="755576" y="4370130"/>
            <a:ext cx="7632848" cy="1651158"/>
          </a:xfrm>
          <a:prstGeom prst="rect">
            <a:avLst/>
          </a:prstGeom>
        </p:spPr>
        <p:txBody>
          <a:bodyPr wrap="square">
            <a:spAutoFit/>
          </a:bodyPr>
          <a:lstStyle/>
          <a:p>
            <a:pPr algn="just">
              <a:lnSpc>
                <a:spcPct val="130000"/>
              </a:lnSpc>
            </a:pPr>
            <a:r>
              <a:rPr lang="it-IT" sz="2000" i="1" dirty="0" smtClean="0">
                <a:solidFill>
                  <a:srgbClr val="002060"/>
                </a:solidFill>
                <a:latin typeface="Arial" pitchFamily="34" charset="0"/>
              </a:rPr>
              <a:t>“[Il prestatore di lavoro] Deve inoltre </a:t>
            </a:r>
            <a:r>
              <a:rPr lang="it-IT" sz="2000" b="1" i="1" u="sng" dirty="0" smtClean="0">
                <a:solidFill>
                  <a:srgbClr val="002060"/>
                </a:solidFill>
                <a:latin typeface="Arial" pitchFamily="34" charset="0"/>
              </a:rPr>
              <a:t>osservare le disposizioni per l’esecuzione e per la disciplina del lavoro</a:t>
            </a:r>
            <a:r>
              <a:rPr lang="it-IT" sz="2000" i="1" dirty="0" smtClean="0">
                <a:solidFill>
                  <a:srgbClr val="002060"/>
                </a:solidFill>
                <a:latin typeface="Arial" pitchFamily="34" charset="0"/>
              </a:rPr>
              <a:t> impartite dall’imprenditore e dai collaboratori di questo dai quali gerarchicamente dipende</a:t>
            </a:r>
            <a:r>
              <a:rPr lang="it-IT" sz="2000" dirty="0" smtClean="0">
                <a:solidFill>
                  <a:srgbClr val="002060"/>
                </a:solidFill>
                <a:latin typeface="Arial" pitchFamily="34" charset="0"/>
              </a:rPr>
              <a:t>” </a:t>
            </a:r>
            <a:endParaRPr lang="it-IT" sz="2000" dirty="0">
              <a:solidFill>
                <a:srgbClr val="002060"/>
              </a:solidFill>
              <a:latin typeface="Arial" pitchFamily="34" charset="0"/>
            </a:endParaRPr>
          </a:p>
        </p:txBody>
      </p:sp>
      <p:sp>
        <p:nvSpPr>
          <p:cNvPr id="12"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18</a:t>
            </a:fld>
            <a:endParaRPr lang="it-IT" sz="1200" dirty="0">
              <a:solidFill>
                <a:schemeClr val="tx1">
                  <a:tint val="75000"/>
                </a:schemeClr>
              </a:solidFill>
              <a:latin typeface="Calibri" panose="020F0502020204030204" pitchFamily="34" charset="0"/>
            </a:endParaRPr>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4" name="Rettangolo 13"/>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9"/>
          <p:cNvSpPr txBox="1">
            <a:spLocks noChangeArrowheads="1"/>
          </p:cNvSpPr>
          <p:nvPr/>
        </p:nvSpPr>
        <p:spPr bwMode="auto">
          <a:xfrm>
            <a:off x="755576" y="836712"/>
            <a:ext cx="7620000" cy="4998291"/>
          </a:xfrm>
          <a:prstGeom prst="rect">
            <a:avLst/>
          </a:prstGeom>
          <a:noFill/>
          <a:ln w="9525">
            <a:noFill/>
            <a:miter lim="800000"/>
            <a:headEnd/>
            <a:tailEnd/>
          </a:ln>
        </p:spPr>
        <p:txBody>
          <a:bodyPr wrap="square">
            <a:spAutoFit/>
          </a:bodyPr>
          <a:lstStyle/>
          <a:p>
            <a:pPr algn="ctr"/>
            <a:r>
              <a:rPr lang="it-IT" sz="2000" b="1" dirty="0" smtClean="0">
                <a:solidFill>
                  <a:srgbClr val="002060"/>
                </a:solidFill>
                <a:latin typeface="Arial" pitchFamily="34" charset="0"/>
              </a:rPr>
              <a:t>L’OBBLIGO </a:t>
            </a:r>
            <a:r>
              <a:rPr lang="it-IT" sz="2000" b="1" dirty="0" err="1">
                <a:solidFill>
                  <a:srgbClr val="002060"/>
                </a:solidFill>
                <a:latin typeface="Arial" pitchFamily="34" charset="0"/>
              </a:rPr>
              <a:t>DI</a:t>
            </a:r>
            <a:r>
              <a:rPr lang="it-IT" sz="2000" b="1" dirty="0">
                <a:solidFill>
                  <a:srgbClr val="002060"/>
                </a:solidFill>
                <a:latin typeface="Arial" pitchFamily="34" charset="0"/>
              </a:rPr>
              <a:t> FEDELTA’ DEL LAVORATORE</a:t>
            </a:r>
          </a:p>
          <a:p>
            <a:pPr algn="ctr"/>
            <a:endParaRPr lang="it-IT" sz="2000" b="1" dirty="0">
              <a:solidFill>
                <a:srgbClr val="002060"/>
              </a:solidFill>
              <a:latin typeface="Arial" pitchFamily="34" charset="0"/>
            </a:endParaRPr>
          </a:p>
          <a:p>
            <a:pPr algn="ctr"/>
            <a:endParaRPr lang="it-IT" sz="2000" dirty="0" smtClean="0">
              <a:solidFill>
                <a:srgbClr val="002060"/>
              </a:solidFill>
              <a:latin typeface="Arial" pitchFamily="34" charset="0"/>
            </a:endParaRPr>
          </a:p>
          <a:p>
            <a:pPr algn="ctr"/>
            <a:endParaRPr lang="it-IT" sz="2000" dirty="0" smtClean="0">
              <a:solidFill>
                <a:srgbClr val="002060"/>
              </a:solidFill>
              <a:latin typeface="Arial" pitchFamily="34" charset="0"/>
            </a:endParaRPr>
          </a:p>
          <a:p>
            <a:pPr algn="ctr"/>
            <a:endParaRPr lang="it-IT" sz="2000" dirty="0">
              <a:solidFill>
                <a:srgbClr val="002060"/>
              </a:solidFill>
              <a:latin typeface="Arial" pitchFamily="34" charset="0"/>
            </a:endParaRPr>
          </a:p>
          <a:p>
            <a:pPr algn="ctr"/>
            <a:endParaRPr lang="it-IT" sz="2000" dirty="0">
              <a:solidFill>
                <a:srgbClr val="002060"/>
              </a:solidFill>
              <a:latin typeface="Arial" pitchFamily="34" charset="0"/>
            </a:endParaRPr>
          </a:p>
          <a:p>
            <a:pPr algn="ctr"/>
            <a:r>
              <a:rPr lang="it-IT" sz="2000" dirty="0">
                <a:solidFill>
                  <a:srgbClr val="002060"/>
                </a:solidFill>
                <a:latin typeface="Arial" pitchFamily="34" charset="0"/>
              </a:rPr>
              <a:t>Il prestatore di lavoro</a:t>
            </a:r>
            <a:r>
              <a:rPr lang="it-IT" sz="2000" b="1" i="1" dirty="0">
                <a:solidFill>
                  <a:srgbClr val="002060"/>
                </a:solidFill>
                <a:latin typeface="Arial" pitchFamily="34" charset="0"/>
              </a:rPr>
              <a:t> </a:t>
            </a:r>
            <a:r>
              <a:rPr lang="it-IT" sz="2000" b="1" u="sng" dirty="0">
                <a:solidFill>
                  <a:srgbClr val="002060"/>
                </a:solidFill>
                <a:latin typeface="Arial" pitchFamily="34" charset="0"/>
              </a:rPr>
              <a:t>non deve</a:t>
            </a:r>
          </a:p>
          <a:p>
            <a:endParaRPr lang="it-IT" sz="2000" b="1" dirty="0">
              <a:solidFill>
                <a:srgbClr val="002060"/>
              </a:solidFill>
              <a:latin typeface="Arial" pitchFamily="34" charset="0"/>
            </a:endParaRPr>
          </a:p>
          <a:p>
            <a:pPr algn="just">
              <a:lnSpc>
                <a:spcPct val="130000"/>
              </a:lnSpc>
              <a:buFont typeface="Wingdings" pitchFamily="2" charset="2"/>
              <a:buChar char="ü"/>
            </a:pPr>
            <a:r>
              <a:rPr lang="it-IT" sz="2000" b="1" dirty="0">
                <a:solidFill>
                  <a:srgbClr val="002060"/>
                </a:solidFill>
                <a:latin typeface="Arial" pitchFamily="34" charset="0"/>
              </a:rPr>
              <a:t> </a:t>
            </a:r>
            <a:r>
              <a:rPr lang="it-IT" sz="2000" b="1" u="sng" dirty="0">
                <a:solidFill>
                  <a:srgbClr val="002060"/>
                </a:solidFill>
                <a:latin typeface="Arial" pitchFamily="34" charset="0"/>
              </a:rPr>
              <a:t>trattare affari</a:t>
            </a:r>
            <a:r>
              <a:rPr lang="it-IT" sz="2000" dirty="0">
                <a:solidFill>
                  <a:srgbClr val="002060"/>
                </a:solidFill>
                <a:latin typeface="Arial" pitchFamily="34" charset="0"/>
              </a:rPr>
              <a:t>, per conto proprio o di terzi, </a:t>
            </a:r>
            <a:r>
              <a:rPr lang="it-IT" sz="2000" b="1" u="sng" dirty="0">
                <a:solidFill>
                  <a:srgbClr val="002060"/>
                </a:solidFill>
                <a:latin typeface="Arial" pitchFamily="34" charset="0"/>
              </a:rPr>
              <a:t>in concorrenza</a:t>
            </a:r>
            <a:r>
              <a:rPr lang="it-IT" sz="2000" dirty="0">
                <a:solidFill>
                  <a:srgbClr val="002060"/>
                </a:solidFill>
                <a:latin typeface="Arial" pitchFamily="34" charset="0"/>
              </a:rPr>
              <a:t> con   l’imprenditore</a:t>
            </a:r>
          </a:p>
          <a:p>
            <a:pPr algn="just">
              <a:lnSpc>
                <a:spcPct val="130000"/>
              </a:lnSpc>
              <a:buFont typeface="Wingdings" pitchFamily="2" charset="2"/>
              <a:buChar char="ü"/>
            </a:pPr>
            <a:r>
              <a:rPr lang="it-IT" sz="2000" b="1" dirty="0">
                <a:solidFill>
                  <a:srgbClr val="002060"/>
                </a:solidFill>
                <a:latin typeface="Arial" pitchFamily="34" charset="0"/>
              </a:rPr>
              <a:t> </a:t>
            </a:r>
            <a:r>
              <a:rPr lang="it-IT" sz="2000" b="1" u="sng" dirty="0">
                <a:solidFill>
                  <a:srgbClr val="002060"/>
                </a:solidFill>
                <a:latin typeface="Arial" pitchFamily="34" charset="0"/>
              </a:rPr>
              <a:t>divulgare notizie</a:t>
            </a:r>
            <a:r>
              <a:rPr lang="it-IT" sz="2000" dirty="0">
                <a:solidFill>
                  <a:srgbClr val="002060"/>
                </a:solidFill>
                <a:latin typeface="Arial" pitchFamily="34" charset="0"/>
              </a:rPr>
              <a:t> attinenti all’organizzazione e ai metodi di produzione dell’impresa</a:t>
            </a:r>
            <a:r>
              <a:rPr lang="it-IT" sz="2000" i="1" dirty="0">
                <a:solidFill>
                  <a:srgbClr val="002060"/>
                </a:solidFill>
                <a:latin typeface="Arial" pitchFamily="34" charset="0"/>
              </a:rPr>
              <a:t>, ovvero</a:t>
            </a:r>
          </a:p>
          <a:p>
            <a:pPr algn="just">
              <a:lnSpc>
                <a:spcPct val="130000"/>
              </a:lnSpc>
              <a:buFont typeface="Wingdings" pitchFamily="2" charset="2"/>
              <a:buChar char="ü"/>
            </a:pPr>
            <a:r>
              <a:rPr lang="it-IT" sz="2000" b="1" dirty="0">
                <a:solidFill>
                  <a:srgbClr val="002060"/>
                </a:solidFill>
                <a:latin typeface="Arial" pitchFamily="34" charset="0"/>
              </a:rPr>
              <a:t> </a:t>
            </a:r>
            <a:r>
              <a:rPr lang="it-IT" sz="2000" b="1" u="sng" dirty="0">
                <a:solidFill>
                  <a:srgbClr val="002060"/>
                </a:solidFill>
                <a:latin typeface="Arial" pitchFamily="34" charset="0"/>
              </a:rPr>
              <a:t>farne uso</a:t>
            </a:r>
            <a:r>
              <a:rPr lang="it-IT" sz="2000" dirty="0">
                <a:solidFill>
                  <a:srgbClr val="002060"/>
                </a:solidFill>
                <a:latin typeface="Arial" pitchFamily="34" charset="0"/>
              </a:rPr>
              <a:t> in modo da recare ad essa pregiudizio</a:t>
            </a:r>
            <a:r>
              <a:rPr lang="it-IT" sz="2000" i="1" dirty="0">
                <a:solidFill>
                  <a:srgbClr val="002060"/>
                </a:solidFill>
                <a:latin typeface="Arial" pitchFamily="34" charset="0"/>
              </a:rPr>
              <a:t>.</a:t>
            </a:r>
          </a:p>
          <a:p>
            <a:pPr algn="just" eaLnBrk="0" hangingPunct="0">
              <a:spcBef>
                <a:spcPct val="20000"/>
              </a:spcBef>
              <a:buClr>
                <a:srgbClr val="333399"/>
              </a:buClr>
              <a:buSzPct val="75000"/>
              <a:buFont typeface="Monotype Sorts"/>
              <a:buNone/>
            </a:pPr>
            <a:endParaRPr lang="it-IT" sz="2400" b="1" dirty="0">
              <a:solidFill>
                <a:srgbClr val="002060"/>
              </a:solidFill>
              <a:latin typeface="Arial" pitchFamily="34" charset="0"/>
            </a:endParaRPr>
          </a:p>
        </p:txBody>
      </p:sp>
      <p:sp>
        <p:nvSpPr>
          <p:cNvPr id="8" name="Rectangle 2"/>
          <p:cNvSpPr txBox="1">
            <a:spLocks noChangeArrowheads="1"/>
          </p:cNvSpPr>
          <p:nvPr/>
        </p:nvSpPr>
        <p:spPr bwMode="auto">
          <a:xfrm>
            <a:off x="683568" y="908720"/>
            <a:ext cx="7929563" cy="575270"/>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5" name="AutoShape 3"/>
          <p:cNvSpPr>
            <a:spLocks noChangeArrowheads="1"/>
          </p:cNvSpPr>
          <p:nvPr/>
        </p:nvSpPr>
        <p:spPr bwMode="auto">
          <a:xfrm>
            <a:off x="3347864" y="1484784"/>
            <a:ext cx="2665413" cy="86409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2105 c.c.</a:t>
            </a:r>
            <a:endParaRPr lang="it-IT" sz="2400" b="1" dirty="0">
              <a:solidFill>
                <a:srgbClr val="FFFFFF"/>
              </a:solidFill>
              <a:latin typeface="Times New Roman" pitchFamily="18" charset="0"/>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19</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90600"/>
            <a:ext cx="8229600" cy="5236171"/>
          </a:xfrm>
        </p:spPr>
        <p:txBody>
          <a:bodyPr/>
          <a:lstStyle/>
          <a:p>
            <a:pPr lvl="0" algn="just">
              <a:buNone/>
            </a:pPr>
            <a:endParaRPr lang="it-IT" sz="1800" kern="0" dirty="0" smtClean="0">
              <a:solidFill>
                <a:schemeClr val="tx2"/>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CONTRATTO DI LAVORO SUBORDINATO</a:t>
            </a:r>
          </a:p>
          <a:p>
            <a:pPr algn="ctr">
              <a:buNone/>
            </a:pPr>
            <a:r>
              <a:rPr lang="it-IT" sz="2000" b="1" dirty="0" smtClean="0">
                <a:solidFill>
                  <a:srgbClr val="002060"/>
                </a:solidFill>
                <a:latin typeface="Arial" pitchFamily="34" charset="0"/>
                <a:cs typeface="Arial" pitchFamily="34" charset="0"/>
              </a:rPr>
              <a:t>DEFINIZIONE</a:t>
            </a:r>
            <a:endParaRPr lang="it-IT" sz="2000" dirty="0" smtClean="0">
              <a:solidFill>
                <a:srgbClr val="002060"/>
              </a:solidFill>
              <a:latin typeface="Arial" pitchFamily="34" charset="0"/>
              <a:cs typeface="Arial" pitchFamily="34" charset="0"/>
            </a:endParaRPr>
          </a:p>
          <a:p>
            <a:pPr marL="396000" lvl="0" indent="0" algn="just">
              <a:spcBef>
                <a:spcPts val="0"/>
              </a:spcBef>
              <a:buNone/>
            </a:pPr>
            <a:endParaRPr lang="it-IT" sz="1800" kern="0" dirty="0" smtClean="0">
              <a:solidFill>
                <a:schemeClr val="tx2"/>
              </a:solidFill>
              <a:latin typeface="Arial" pitchFamily="34" charset="0"/>
              <a:ea typeface="ＭＳ Ｐゴシック" charset="-128"/>
              <a:cs typeface="Arial" pitchFamily="34" charset="0"/>
            </a:endParaRPr>
          </a:p>
          <a:p>
            <a:pPr mar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 definizione di contratto di lavoro subordinato si rinviene dalla nozione di prestatore di lavoro subordinato di cui all’art. 2094 c.c.:</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È il contratto mediante il quale il prestatore di lavoro si obbliga a prestare la propria opera alle dipendenze e sotto la direzione del datore di lavoro in cambio di una determinata retribuzione.</a:t>
            </a:r>
          </a:p>
          <a:p>
            <a:pPr algn="just">
              <a:buNone/>
            </a:pPr>
            <a:endParaRPr lang="it-IT" sz="1800" i="1" dirty="0" smtClean="0">
              <a:solidFill>
                <a:schemeClr val="tx2"/>
              </a:solidFill>
              <a:latin typeface="Arial" pitchFamily="34" charset="0"/>
              <a:cs typeface="Arial" pitchFamily="34" charset="0"/>
            </a:endParaRPr>
          </a:p>
          <a:p>
            <a:pPr algn="just">
              <a:buNone/>
            </a:pPr>
            <a:endParaRPr lang="it-IT" sz="2800" i="1" dirty="0" smtClean="0">
              <a:solidFill>
                <a:srgbClr val="002060"/>
              </a:solidFill>
              <a:latin typeface="Arial" pitchFamily="34" charset="0"/>
              <a:cs typeface="Arial" pitchFamily="34" charset="0"/>
            </a:endParaRPr>
          </a:p>
          <a:p>
            <a:pPr algn="just">
              <a:buNone/>
            </a:pPr>
            <a:endParaRPr lang="it-IT" sz="2800" i="1"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2</a:t>
            </a:fld>
            <a:endParaRPr lang="it-IT" sz="1200" dirty="0">
              <a:solidFill>
                <a:schemeClr val="tx1">
                  <a:tint val="75000"/>
                </a:schemeClr>
              </a:solidFill>
              <a:latin typeface="+mn-lt"/>
            </a:endParaRPr>
          </a:p>
        </p:txBody>
      </p:sp>
      <p:sp>
        <p:nvSpPr>
          <p:cNvPr id="11" name="Freccia in giù 10"/>
          <p:cNvSpPr/>
          <p:nvPr/>
        </p:nvSpPr>
        <p:spPr>
          <a:xfrm>
            <a:off x="4159376" y="3068960"/>
            <a:ext cx="48463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26326" y="6591345"/>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olo 1"/>
          <p:cNvSpPr>
            <a:spLocks noGrp="1"/>
          </p:cNvSpPr>
          <p:nvPr>
            <p:ph type="title"/>
          </p:nvPr>
        </p:nvSpPr>
        <p:spPr>
          <a:xfrm>
            <a:off x="323850" y="476673"/>
            <a:ext cx="8374063" cy="648071"/>
          </a:xfrm>
        </p:spPr>
        <p:txBody>
          <a:bodyPr/>
          <a:lstStyle/>
          <a:p>
            <a:r>
              <a:rPr lang="it-IT" sz="3200" b="1" dirty="0" smtClean="0">
                <a:solidFill>
                  <a:srgbClr val="002060"/>
                </a:solidFill>
                <a:latin typeface="Times New Roman" pitchFamily="18" charset="0"/>
                <a:cs typeface="Times New Roman" pitchFamily="18" charset="0"/>
              </a:rPr>
              <a:t/>
            </a:r>
            <a:br>
              <a:rPr lang="it-IT" sz="3200" b="1" dirty="0" smtClean="0">
                <a:solidFill>
                  <a:srgbClr val="002060"/>
                </a:solidFill>
                <a:latin typeface="Times New Roman" pitchFamily="18" charset="0"/>
                <a:cs typeface="Times New Roman" pitchFamily="18" charset="0"/>
              </a:rPr>
            </a:br>
            <a:r>
              <a:rPr lang="it-IT" sz="2000" b="1" dirty="0" smtClean="0">
                <a:solidFill>
                  <a:srgbClr val="002060"/>
                </a:solidFill>
                <a:cs typeface="Times New Roman" pitchFamily="18" charset="0"/>
              </a:rPr>
              <a:t>LE CLAUSOLE ACCESSORIE PIU’ RICORRENTI</a:t>
            </a:r>
            <a:br>
              <a:rPr lang="it-IT" sz="2000" b="1" dirty="0" smtClean="0">
                <a:solidFill>
                  <a:srgbClr val="002060"/>
                </a:solidFill>
                <a:cs typeface="Times New Roman" pitchFamily="18" charset="0"/>
              </a:rPr>
            </a:br>
            <a:r>
              <a:rPr lang="it-IT" sz="2000" b="1" dirty="0" smtClean="0">
                <a:solidFill>
                  <a:srgbClr val="002060"/>
                </a:solidFill>
                <a:cs typeface="Times New Roman" pitchFamily="18" charset="0"/>
              </a:rPr>
              <a:t>DEL CONTRATTO </a:t>
            </a:r>
            <a:r>
              <a:rPr lang="it-IT" sz="2000" b="1" dirty="0" err="1" smtClean="0">
                <a:solidFill>
                  <a:srgbClr val="002060"/>
                </a:solidFill>
                <a:cs typeface="Times New Roman" pitchFamily="18" charset="0"/>
              </a:rPr>
              <a:t>DI</a:t>
            </a:r>
            <a:r>
              <a:rPr lang="it-IT" sz="2000" b="1" dirty="0" smtClean="0">
                <a:solidFill>
                  <a:srgbClr val="002060"/>
                </a:solidFill>
                <a:cs typeface="Times New Roman" pitchFamily="18" charset="0"/>
              </a:rPr>
              <a:t> LAVORO SUBORDINATO</a:t>
            </a:r>
          </a:p>
        </p:txBody>
      </p:sp>
      <p:sp>
        <p:nvSpPr>
          <p:cNvPr id="57346" name="Segnaposto contenuto 2"/>
          <p:cNvSpPr>
            <a:spLocks noGrp="1"/>
          </p:cNvSpPr>
          <p:nvPr>
            <p:ph idx="1"/>
          </p:nvPr>
        </p:nvSpPr>
        <p:spPr>
          <a:xfrm>
            <a:off x="457200" y="764704"/>
            <a:ext cx="8229600" cy="5894859"/>
          </a:xfrm>
        </p:spPr>
        <p:txBody>
          <a:bodyPr/>
          <a:lstStyle/>
          <a:p>
            <a:pPr>
              <a:buFont typeface="Lucida Bright" pitchFamily="18" charset="0"/>
              <a:buChar char="-"/>
              <a:defRPr/>
            </a:pPr>
            <a:endParaRPr lang="it-IT" sz="2000" dirty="0" smtClean="0">
              <a:solidFill>
                <a:srgbClr val="002060"/>
              </a:solidFill>
              <a:latin typeface="Arial" pitchFamily="34" charset="0"/>
              <a:cs typeface="Arial" pitchFamily="34" charset="0"/>
            </a:endParaRPr>
          </a:p>
          <a:p>
            <a:pPr>
              <a:buFont typeface="Lucida Bright" pitchFamily="18" charset="0"/>
              <a:buChar char="-"/>
              <a:defRPr/>
            </a:pPr>
            <a:endParaRPr lang="it-IT" sz="2000" dirty="0" smtClean="0">
              <a:solidFill>
                <a:srgbClr val="002060"/>
              </a:solidFill>
              <a:latin typeface="Arial" pitchFamily="34" charset="0"/>
              <a:cs typeface="Arial" pitchFamily="34" charset="0"/>
            </a:endParaRPr>
          </a:p>
          <a:p>
            <a:pPr>
              <a:buFont typeface="Lucida Bright" pitchFamily="18" charset="0"/>
              <a:buChar char="-"/>
              <a:defRPr/>
            </a:pPr>
            <a:endParaRPr lang="it-IT" sz="2000" dirty="0" smtClean="0">
              <a:solidFill>
                <a:srgbClr val="002060"/>
              </a:solidFill>
              <a:latin typeface="Arial" pitchFamily="34" charset="0"/>
              <a:cs typeface="Arial" pitchFamily="34" charset="0"/>
            </a:endParaRPr>
          </a:p>
          <a:p>
            <a:pPr>
              <a:buFont typeface="Wingdings" pitchFamily="2" charset="2"/>
              <a:buChar char="Ø"/>
              <a:defRPr/>
            </a:pPr>
            <a:r>
              <a:rPr lang="it-IT" sz="2000" b="1" dirty="0" smtClean="0">
                <a:solidFill>
                  <a:srgbClr val="002060"/>
                </a:solidFill>
                <a:latin typeface="Arial" pitchFamily="34" charset="0"/>
                <a:cs typeface="Arial" pitchFamily="34" charset="0"/>
              </a:rPr>
              <a:t>PATTO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PROVA </a:t>
            </a:r>
            <a:r>
              <a:rPr lang="it-IT" sz="2000" dirty="0" smtClean="0">
                <a:solidFill>
                  <a:srgbClr val="002060"/>
                </a:solidFill>
                <a:latin typeface="Arial" pitchFamily="34" charset="0"/>
                <a:cs typeface="Arial" pitchFamily="34" charset="0"/>
              </a:rPr>
              <a:t>(art. 2096 c.c.)</a:t>
            </a:r>
          </a:p>
          <a:p>
            <a:pPr>
              <a:buFont typeface="Wingdings" pitchFamily="2" charset="2"/>
              <a:buChar char="Ø"/>
              <a:defRPr/>
            </a:pPr>
            <a:endParaRPr lang="it-IT" sz="2000" dirty="0" smtClean="0">
              <a:solidFill>
                <a:srgbClr val="002060"/>
              </a:solidFill>
              <a:latin typeface="Arial" pitchFamily="34" charset="0"/>
              <a:cs typeface="Arial" pitchFamily="34" charset="0"/>
            </a:endParaRPr>
          </a:p>
          <a:p>
            <a:pPr>
              <a:buFont typeface="Wingdings" pitchFamily="2" charset="2"/>
              <a:buChar char="Ø"/>
              <a:defRPr/>
            </a:pPr>
            <a:r>
              <a:rPr lang="it-IT" sz="2000" b="1" dirty="0" smtClean="0">
                <a:solidFill>
                  <a:srgbClr val="002060"/>
                </a:solidFill>
                <a:latin typeface="Arial" pitchFamily="34" charset="0"/>
                <a:cs typeface="Arial" pitchFamily="34" charset="0"/>
              </a:rPr>
              <a:t>PATTO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NON CONCORRENZA </a:t>
            </a:r>
            <a:r>
              <a:rPr lang="it-IT" sz="2000" dirty="0" smtClean="0">
                <a:solidFill>
                  <a:srgbClr val="002060"/>
                </a:solidFill>
                <a:latin typeface="Arial" pitchFamily="34" charset="0"/>
                <a:cs typeface="Arial" pitchFamily="34" charset="0"/>
              </a:rPr>
              <a:t>(art. 2125 c.c.)</a:t>
            </a:r>
          </a:p>
          <a:p>
            <a:pPr>
              <a:buFont typeface="Wingdings" pitchFamily="2" charset="2"/>
              <a:buChar char="Ø"/>
              <a:defRPr/>
            </a:pPr>
            <a:endParaRPr lang="it-IT" sz="2000" dirty="0" smtClean="0">
              <a:solidFill>
                <a:srgbClr val="002060"/>
              </a:solidFill>
              <a:latin typeface="Arial" pitchFamily="34" charset="0"/>
              <a:cs typeface="Arial" pitchFamily="34" charset="0"/>
            </a:endParaRPr>
          </a:p>
          <a:p>
            <a:pPr>
              <a:buFont typeface="Wingdings" pitchFamily="2" charset="2"/>
              <a:buChar char="Ø"/>
              <a:defRPr/>
            </a:pPr>
            <a:r>
              <a:rPr lang="it-IT" sz="2000" b="1" dirty="0" smtClean="0">
                <a:solidFill>
                  <a:srgbClr val="002060"/>
                </a:solidFill>
                <a:latin typeface="Arial" pitchFamily="34" charset="0"/>
                <a:cs typeface="Arial" pitchFamily="34" charset="0"/>
              </a:rPr>
              <a:t>CLAUSOLA  APPOSITIVA  DEL TERMINE AL RAPPORTO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t>
            </a:r>
            <a:r>
              <a:rPr lang="it-IT" sz="2000" dirty="0" smtClean="0">
                <a:solidFill>
                  <a:srgbClr val="002060"/>
                </a:solidFill>
                <a:latin typeface="Arial" pitchFamily="34" charset="0"/>
                <a:cs typeface="Arial" pitchFamily="34" charset="0"/>
              </a:rPr>
              <a:t>(Rinvio lezione contratto a termine).</a:t>
            </a: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20</a:t>
            </a:fld>
            <a:endParaRPr lang="it-IT" sz="1200" dirty="0">
              <a:solidFill>
                <a:schemeClr val="tx1">
                  <a:tint val="75000"/>
                </a:scheme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ext Box 5"/>
          <p:cNvSpPr>
            <a:spLocks noGrp="1" noChangeArrowheads="1"/>
          </p:cNvSpPr>
          <p:nvPr>
            <p:ph type="body" idx="1"/>
          </p:nvPr>
        </p:nvSpPr>
        <p:spPr>
          <a:xfrm>
            <a:off x="457200" y="908050"/>
            <a:ext cx="8229600" cy="1368425"/>
          </a:xfrm>
        </p:spPr>
        <p:txBody>
          <a:bodyPr/>
          <a:lstStyle/>
          <a:p>
            <a:pPr marL="182563" indent="-182563" algn="ctr" eaLnBrk="1" hangingPunct="1">
              <a:lnSpc>
                <a:spcPct val="90000"/>
              </a:lnSpc>
              <a:buFontTx/>
              <a:buNone/>
              <a:defRPr/>
            </a:pPr>
            <a:r>
              <a:rPr lang="it-IT" sz="2000" b="1" dirty="0" smtClean="0">
                <a:solidFill>
                  <a:srgbClr val="002060"/>
                </a:solidFill>
                <a:latin typeface="+mj-lt"/>
                <a:cs typeface="Times New Roman" pitchFamily="18" charset="0"/>
              </a:rPr>
              <a:t>IL PATTO </a:t>
            </a:r>
            <a:r>
              <a:rPr lang="it-IT" sz="2000" b="1" dirty="0" err="1" smtClean="0">
                <a:solidFill>
                  <a:srgbClr val="002060"/>
                </a:solidFill>
                <a:latin typeface="+mj-lt"/>
                <a:cs typeface="Times New Roman" pitchFamily="18" charset="0"/>
              </a:rPr>
              <a:t>DI</a:t>
            </a:r>
            <a:r>
              <a:rPr lang="it-IT" sz="2000" b="1" dirty="0" smtClean="0">
                <a:solidFill>
                  <a:srgbClr val="002060"/>
                </a:solidFill>
                <a:latin typeface="+mj-lt"/>
                <a:cs typeface="Times New Roman" pitchFamily="18" charset="0"/>
              </a:rPr>
              <a:t> PROVA</a:t>
            </a:r>
          </a:p>
          <a:p>
            <a:pPr marL="182563" indent="-182563" algn="ctr" eaLnBrk="1" hangingPunct="1">
              <a:lnSpc>
                <a:spcPct val="90000"/>
              </a:lnSpc>
              <a:buFontTx/>
              <a:buNone/>
              <a:defRPr/>
            </a:pPr>
            <a:r>
              <a:rPr lang="it-IT" sz="2000" b="1" dirty="0" smtClean="0">
                <a:solidFill>
                  <a:srgbClr val="002060"/>
                </a:solidFill>
                <a:latin typeface="+mj-lt"/>
                <a:cs typeface="Times New Roman" pitchFamily="18" charset="0"/>
              </a:rPr>
              <a:t>Art. 2096 c.c.</a:t>
            </a:r>
          </a:p>
          <a:p>
            <a:pPr marL="182563" indent="-182563" eaLnBrk="1" hangingPunct="1">
              <a:lnSpc>
                <a:spcPct val="90000"/>
              </a:lnSpc>
              <a:buFontTx/>
              <a:buNone/>
              <a:defRPr/>
            </a:pPr>
            <a:r>
              <a:rPr lang="it-IT" sz="2400" b="1" i="1" dirty="0" smtClean="0">
                <a:solidFill>
                  <a:srgbClr val="002060"/>
                </a:solidFill>
                <a:latin typeface="+mj-lt"/>
              </a:rPr>
              <a:t>   </a:t>
            </a:r>
          </a:p>
          <a:p>
            <a:pPr marL="182563" indent="-182563" eaLnBrk="1" hangingPunct="1">
              <a:lnSpc>
                <a:spcPct val="90000"/>
              </a:lnSpc>
              <a:buFontTx/>
              <a:buNone/>
              <a:defRPr/>
            </a:pPr>
            <a:endParaRPr lang="it-IT" b="1" i="1" dirty="0" smtClean="0">
              <a:solidFill>
                <a:srgbClr val="002060"/>
              </a:solidFill>
            </a:endParaRPr>
          </a:p>
          <a:p>
            <a:pPr marL="182563" indent="-182563" eaLnBrk="1" hangingPunct="1">
              <a:lnSpc>
                <a:spcPct val="90000"/>
              </a:lnSpc>
              <a:buFontTx/>
              <a:buNone/>
              <a:defRPr/>
            </a:pPr>
            <a:endParaRPr lang="it-IT" b="1" i="1" dirty="0" smtClean="0">
              <a:solidFill>
                <a:srgbClr val="002060"/>
              </a:solidFill>
            </a:endParaRPr>
          </a:p>
          <a:p>
            <a:pPr marL="182563" indent="-182563" algn="just" eaLnBrk="1" hangingPunct="1">
              <a:lnSpc>
                <a:spcPct val="90000"/>
              </a:lnSpc>
              <a:spcBef>
                <a:spcPct val="0"/>
              </a:spcBef>
              <a:buClr>
                <a:srgbClr val="F5822C"/>
              </a:buClr>
              <a:buSzPct val="150000"/>
              <a:buFontTx/>
              <a:buNone/>
              <a:defRPr/>
            </a:pPr>
            <a:endParaRPr lang="it-IT" sz="1800" dirty="0" smtClean="0">
              <a:solidFill>
                <a:srgbClr val="002060"/>
              </a:solidFill>
            </a:endParaRPr>
          </a:p>
        </p:txBody>
      </p:sp>
      <p:sp>
        <p:nvSpPr>
          <p:cNvPr id="58370" name="Text Box 6"/>
          <p:cNvSpPr txBox="1">
            <a:spLocks noChangeArrowheads="1"/>
          </p:cNvSpPr>
          <p:nvPr/>
        </p:nvSpPr>
        <p:spPr bwMode="auto">
          <a:xfrm>
            <a:off x="287525" y="1844824"/>
            <a:ext cx="8568951" cy="4755148"/>
          </a:xfrm>
          <a:prstGeom prst="rect">
            <a:avLst/>
          </a:prstGeom>
          <a:noFill/>
          <a:ln w="9525">
            <a:noFill/>
            <a:miter lim="800000"/>
            <a:headEnd/>
            <a:tailEnd/>
          </a:ln>
        </p:spPr>
        <p:txBody>
          <a:bodyPr wrap="square">
            <a:spAutoFit/>
          </a:bodyPr>
          <a:lstStyle/>
          <a:p>
            <a:pPr marL="360000" lvl="0" indent="-432000" algn="just">
              <a:lnSpc>
                <a:spcPct val="120000"/>
              </a:lnSpc>
              <a:spcBef>
                <a:spcPts val="0"/>
              </a:spcBef>
              <a:defRPr/>
            </a:pPr>
            <a:r>
              <a:rPr lang="it-IT" sz="2000" i="1" kern="0" dirty="0" smtClean="0">
                <a:solidFill>
                  <a:srgbClr val="002060"/>
                </a:solidFill>
                <a:effectLst>
                  <a:outerShdw blurRad="38100" dist="38100" dir="2700000" algn="tl">
                    <a:srgbClr val="C0C0C0"/>
                  </a:outerShdw>
                </a:effectLst>
                <a:ea typeface="ＭＳ Ｐゴシック" charset="-128"/>
              </a:rPr>
              <a:t>“</a:t>
            </a:r>
            <a:r>
              <a:rPr lang="it-IT" sz="2000" i="1" kern="0" dirty="0" smtClean="0">
                <a:solidFill>
                  <a:srgbClr val="002060"/>
                </a:solidFill>
                <a:effectLst>
                  <a:outerShdw blurRad="38100" dist="38100" dir="2700000" algn="tl">
                    <a:srgbClr val="C0C0C0"/>
                  </a:outerShdw>
                </a:effectLst>
                <a:latin typeface="Arial" pitchFamily="34" charset="0"/>
                <a:ea typeface="ＭＳ Ｐゴシック" charset="-128"/>
                <a:cs typeface="Arial" pitchFamily="34" charset="0"/>
              </a:rPr>
              <a:t>1. </a:t>
            </a:r>
            <a:r>
              <a:rPr lang="it-IT" sz="2000" i="1" kern="0" dirty="0" smtClean="0">
                <a:solidFill>
                  <a:srgbClr val="002060"/>
                </a:solidFill>
                <a:latin typeface="Arial" pitchFamily="34" charset="0"/>
                <a:ea typeface="ＭＳ Ｐゴシック" charset="-128"/>
                <a:cs typeface="Arial" pitchFamily="34" charset="0"/>
              </a:rPr>
              <a:t>Salvo diversa disposizione [delle norme corporative] </a:t>
            </a:r>
            <a:r>
              <a:rPr lang="it-IT" sz="2000" i="1" u="sng" kern="0" dirty="0" smtClean="0">
                <a:solidFill>
                  <a:srgbClr val="002060"/>
                </a:solidFill>
                <a:latin typeface="Arial" pitchFamily="34" charset="0"/>
                <a:ea typeface="ＭＳ Ｐゴシック" charset="-128"/>
                <a:cs typeface="Arial" pitchFamily="34" charset="0"/>
              </a:rPr>
              <a:t>l’assunzione del prestatore di lavoro per un periodo di prova deve risultare da atto scritto</a:t>
            </a:r>
            <a:r>
              <a:rPr lang="it-IT" sz="2000" i="1" kern="0" dirty="0" smtClean="0">
                <a:solidFill>
                  <a:srgbClr val="002060"/>
                </a:solidFill>
                <a:latin typeface="Arial" pitchFamily="34" charset="0"/>
                <a:ea typeface="ＭＳ Ｐゴシック" charset="-128"/>
                <a:cs typeface="Arial" pitchFamily="34" charset="0"/>
              </a:rPr>
              <a:t>.</a:t>
            </a:r>
          </a:p>
          <a:p>
            <a:pPr marL="342900" lvl="0" indent="-342900" algn="just">
              <a:lnSpc>
                <a:spcPct val="120000"/>
              </a:lnSpc>
              <a:spcBef>
                <a:spcPct val="20000"/>
              </a:spcBef>
              <a:defRPr/>
            </a:pPr>
            <a:r>
              <a:rPr lang="it-IT" sz="2000" i="1" kern="0" dirty="0" smtClean="0">
                <a:solidFill>
                  <a:srgbClr val="002060"/>
                </a:solidFill>
                <a:latin typeface="Arial" pitchFamily="34" charset="0"/>
                <a:ea typeface="ＭＳ Ｐゴシック" charset="-128"/>
                <a:cs typeface="Arial" pitchFamily="34" charset="0"/>
              </a:rPr>
              <a:t>2. </a:t>
            </a:r>
            <a:r>
              <a:rPr lang="it-IT" sz="2000" i="1" u="sng" kern="0" dirty="0" smtClean="0">
                <a:solidFill>
                  <a:srgbClr val="002060"/>
                </a:solidFill>
                <a:latin typeface="Arial" pitchFamily="34" charset="0"/>
                <a:ea typeface="ＭＳ Ｐゴシック" charset="-128"/>
                <a:cs typeface="Arial" pitchFamily="34" charset="0"/>
              </a:rPr>
              <a:t>L’imprenditore e il prestatore di lavoro sono rispettivamente tenuti a consentire e a fare l’esperimento che forma oggetto del patto di prova</a:t>
            </a:r>
            <a:r>
              <a:rPr lang="it-IT" sz="2000" i="1" kern="0" dirty="0" smtClean="0">
                <a:solidFill>
                  <a:srgbClr val="002060"/>
                </a:solidFill>
                <a:latin typeface="Arial" pitchFamily="34" charset="0"/>
                <a:ea typeface="ＭＳ Ｐゴシック" charset="-128"/>
                <a:cs typeface="Arial" pitchFamily="34" charset="0"/>
              </a:rPr>
              <a:t>. </a:t>
            </a:r>
          </a:p>
          <a:p>
            <a:pPr marL="342900" lvl="0" indent="-342900" algn="just">
              <a:lnSpc>
                <a:spcPct val="120000"/>
              </a:lnSpc>
              <a:spcBef>
                <a:spcPct val="20000"/>
              </a:spcBef>
              <a:defRPr/>
            </a:pPr>
            <a:r>
              <a:rPr lang="it-IT" sz="2000" i="1" kern="0" dirty="0" smtClean="0">
                <a:solidFill>
                  <a:srgbClr val="002060"/>
                </a:solidFill>
                <a:latin typeface="Arial" pitchFamily="34" charset="0"/>
                <a:ea typeface="ＭＳ Ｐゴシック" charset="-128"/>
                <a:cs typeface="Arial" pitchFamily="34" charset="0"/>
              </a:rPr>
              <a:t>3. Durante il periodo di prova ciascuna delle parti può </a:t>
            </a:r>
            <a:r>
              <a:rPr lang="it-IT" sz="2000" i="1" u="sng" kern="0" dirty="0" smtClean="0">
                <a:solidFill>
                  <a:srgbClr val="002060"/>
                </a:solidFill>
                <a:latin typeface="Arial" pitchFamily="34" charset="0"/>
                <a:ea typeface="ＭＳ Ｐゴシック" charset="-128"/>
                <a:cs typeface="Arial" pitchFamily="34" charset="0"/>
              </a:rPr>
              <a:t>recedere dal contratto</a:t>
            </a:r>
            <a:r>
              <a:rPr lang="it-IT" sz="2000" i="1" kern="0" dirty="0" smtClean="0">
                <a:solidFill>
                  <a:srgbClr val="002060"/>
                </a:solidFill>
                <a:latin typeface="Arial" pitchFamily="34" charset="0"/>
                <a:ea typeface="ＭＳ Ｐゴシック" charset="-128"/>
                <a:cs typeface="Arial" pitchFamily="34" charset="0"/>
              </a:rPr>
              <a:t>, </a:t>
            </a:r>
            <a:r>
              <a:rPr lang="it-IT" sz="2000" i="1" u="sng" kern="0" dirty="0" smtClean="0">
                <a:solidFill>
                  <a:srgbClr val="002060"/>
                </a:solidFill>
                <a:latin typeface="Arial" pitchFamily="34" charset="0"/>
                <a:ea typeface="ＭＳ Ｐゴシック" charset="-128"/>
                <a:cs typeface="Arial" pitchFamily="34" charset="0"/>
              </a:rPr>
              <a:t>senza obbligo di preavviso o d’indennità</a:t>
            </a:r>
            <a:r>
              <a:rPr lang="it-IT" sz="2000" i="1" kern="0" dirty="0" smtClean="0">
                <a:solidFill>
                  <a:srgbClr val="002060"/>
                </a:solidFill>
                <a:latin typeface="Arial" pitchFamily="34" charset="0"/>
                <a:ea typeface="ＭＳ Ｐゴシック" charset="-128"/>
                <a:cs typeface="Arial" pitchFamily="34" charset="0"/>
              </a:rPr>
              <a:t>. Se però la prova è stabilita per un tempo minimo necessario, la facoltà di recesso </a:t>
            </a:r>
            <a:r>
              <a:rPr lang="it-IT" sz="2000" i="1" u="sng" kern="0" dirty="0" smtClean="0">
                <a:solidFill>
                  <a:srgbClr val="002060"/>
                </a:solidFill>
                <a:latin typeface="Arial" pitchFamily="34" charset="0"/>
                <a:ea typeface="ＭＳ Ｐゴシック" charset="-128"/>
                <a:cs typeface="Arial" pitchFamily="34" charset="0"/>
              </a:rPr>
              <a:t>non può </a:t>
            </a:r>
            <a:r>
              <a:rPr lang="it-IT" sz="2000" i="1" kern="0" dirty="0" smtClean="0">
                <a:solidFill>
                  <a:srgbClr val="002060"/>
                </a:solidFill>
                <a:latin typeface="Arial" pitchFamily="34" charset="0"/>
                <a:ea typeface="ＭＳ Ｐゴシック" charset="-128"/>
                <a:cs typeface="Arial" pitchFamily="34" charset="0"/>
              </a:rPr>
              <a:t>esercitarsi prima della scadenza del termine.</a:t>
            </a:r>
          </a:p>
          <a:p>
            <a:pPr marL="342900" lvl="0" indent="-342900" algn="just">
              <a:lnSpc>
                <a:spcPct val="120000"/>
              </a:lnSpc>
              <a:spcBef>
                <a:spcPct val="20000"/>
              </a:spcBef>
              <a:defRPr/>
            </a:pPr>
            <a:r>
              <a:rPr lang="it-IT" sz="2000" i="1" kern="0" dirty="0" smtClean="0">
                <a:solidFill>
                  <a:srgbClr val="002060"/>
                </a:solidFill>
                <a:latin typeface="Arial" pitchFamily="34" charset="0"/>
                <a:ea typeface="ＭＳ Ｐゴシック" charset="-128"/>
                <a:cs typeface="Arial" pitchFamily="34" charset="0"/>
              </a:rPr>
              <a:t>4.  Compiuto il periodo di prova, </a:t>
            </a:r>
            <a:r>
              <a:rPr lang="it-IT" sz="2000" i="1" u="sng" kern="0" dirty="0" smtClean="0">
                <a:solidFill>
                  <a:srgbClr val="002060"/>
                </a:solidFill>
                <a:latin typeface="Arial" pitchFamily="34" charset="0"/>
                <a:ea typeface="ＭＳ Ｐゴシック" charset="-128"/>
                <a:cs typeface="Arial" pitchFamily="34" charset="0"/>
              </a:rPr>
              <a:t>l’assunzione diviene definitiva </a:t>
            </a:r>
            <a:r>
              <a:rPr lang="it-IT" sz="2000" i="1" kern="0" dirty="0" smtClean="0">
                <a:solidFill>
                  <a:srgbClr val="002060"/>
                </a:solidFill>
                <a:latin typeface="Arial" pitchFamily="34" charset="0"/>
                <a:ea typeface="ＭＳ Ｐゴシック" charset="-128"/>
                <a:cs typeface="Arial" pitchFamily="34" charset="0"/>
              </a:rPr>
              <a:t>e il servizio prestato si computa nell’anzianità del prestatore di lavoro</a:t>
            </a:r>
            <a:r>
              <a:rPr lang="it-IT" sz="2000" kern="0" dirty="0" smtClean="0">
                <a:solidFill>
                  <a:srgbClr val="002060"/>
                </a:solidFill>
                <a:latin typeface="Arial" pitchFamily="34" charset="0"/>
                <a:ea typeface="ＭＳ Ｐゴシック" charset="-128"/>
                <a:cs typeface="Arial" pitchFamily="34" charset="0"/>
              </a:rPr>
              <a:t>”.</a:t>
            </a:r>
          </a:p>
          <a:p>
            <a:pPr algn="ctr">
              <a:lnSpc>
                <a:spcPct val="150000"/>
              </a:lnSpc>
              <a:buFont typeface="Wingdings" pitchFamily="2" charset="2"/>
              <a:buNone/>
              <a:defRPr/>
            </a:pPr>
            <a:endParaRPr lang="it-IT" sz="2000" dirty="0">
              <a:solidFill>
                <a:srgbClr val="002060"/>
              </a:solidFill>
              <a:latin typeface="Arial"/>
              <a:cs typeface="Arial" charset="0"/>
            </a:endParaRPr>
          </a:p>
        </p:txBody>
      </p:sp>
      <p:sp>
        <p:nvSpPr>
          <p:cNvPr id="6"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21</a:t>
            </a:fld>
            <a:endParaRPr lang="it-IT" sz="1200" dirty="0">
              <a:solidFill>
                <a:schemeClr val="tx1">
                  <a:tint val="75000"/>
                </a:scheme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7" name="Text Box 4"/>
          <p:cNvSpPr>
            <a:spLocks noGrp="1" noChangeArrowheads="1"/>
          </p:cNvSpPr>
          <p:nvPr>
            <p:ph type="body" idx="1"/>
          </p:nvPr>
        </p:nvSpPr>
        <p:spPr>
          <a:xfrm>
            <a:off x="539750" y="260648"/>
            <a:ext cx="8229600" cy="6048672"/>
          </a:xfrm>
        </p:spPr>
        <p:txBody>
          <a:bodyPr/>
          <a:lstStyle/>
          <a:p>
            <a:pPr marL="182563" indent="-182563" algn="just" eaLnBrk="1" hangingPunct="1">
              <a:buFontTx/>
              <a:buNone/>
              <a:defRPr/>
            </a:pPr>
            <a:endParaRPr lang="it-IT" b="1" dirty="0" smtClean="0">
              <a:solidFill>
                <a:srgbClr val="002060"/>
              </a:solidFill>
              <a:latin typeface="+mj-lt"/>
              <a:cs typeface="Times New Roman" pitchFamily="18" charset="0"/>
            </a:endParaRPr>
          </a:p>
          <a:p>
            <a:pPr marL="182563" indent="-182563" algn="just" eaLnBrk="1" hangingPunct="1">
              <a:buFontTx/>
              <a:buNone/>
              <a:defRPr/>
            </a:pPr>
            <a:r>
              <a:rPr lang="it-IT" b="1" dirty="0" smtClean="0">
                <a:solidFill>
                  <a:srgbClr val="002060"/>
                </a:solidFill>
                <a:latin typeface="+mj-lt"/>
                <a:cs typeface="Times New Roman" pitchFamily="18" charset="0"/>
              </a:rPr>
              <a:t>             </a:t>
            </a:r>
            <a:r>
              <a:rPr lang="it-IT" sz="2000" dirty="0" smtClean="0">
                <a:solidFill>
                  <a:srgbClr val="002060"/>
                </a:solidFill>
                <a:latin typeface="+mj-lt"/>
                <a:cs typeface="Times New Roman" pitchFamily="18" charset="0"/>
              </a:rPr>
              <a:t>forma scritta </a:t>
            </a:r>
            <a:r>
              <a:rPr lang="it-IT" sz="2000" i="1" dirty="0" smtClean="0">
                <a:solidFill>
                  <a:srgbClr val="002060"/>
                </a:solidFill>
                <a:latin typeface="+mj-lt"/>
                <a:cs typeface="Times New Roman" pitchFamily="18" charset="0"/>
              </a:rPr>
              <a:t>ad </a:t>
            </a:r>
            <a:r>
              <a:rPr lang="it-IT" sz="2000" i="1" dirty="0" err="1" smtClean="0">
                <a:solidFill>
                  <a:srgbClr val="002060"/>
                </a:solidFill>
                <a:latin typeface="+mj-lt"/>
                <a:cs typeface="Times New Roman" pitchFamily="18" charset="0"/>
              </a:rPr>
              <a:t>substantiam</a:t>
            </a:r>
            <a:r>
              <a:rPr lang="it-IT" sz="2000" i="1" dirty="0" smtClean="0">
                <a:solidFill>
                  <a:srgbClr val="002060"/>
                </a:solidFill>
                <a:latin typeface="+mj-lt"/>
                <a:cs typeface="Times New Roman" pitchFamily="18" charset="0"/>
              </a:rPr>
              <a:t>: </a:t>
            </a:r>
            <a:r>
              <a:rPr lang="it-IT" sz="2000" dirty="0" smtClean="0">
                <a:solidFill>
                  <a:srgbClr val="002060"/>
                </a:solidFill>
                <a:latin typeface="+mj-lt"/>
                <a:cs typeface="Times New Roman" pitchFamily="18" charset="0"/>
              </a:rPr>
              <a:t>in mancanza il patto è nullo l’assunzione diviene definitiva</a:t>
            </a:r>
          </a:p>
          <a:p>
            <a:pPr marL="182563" indent="-182563" algn="just" eaLnBrk="1" hangingPunct="1">
              <a:buFontTx/>
              <a:buNone/>
              <a:defRPr/>
            </a:pPr>
            <a:endParaRPr lang="it-IT" sz="2000" dirty="0" smtClean="0">
              <a:solidFill>
                <a:srgbClr val="002060"/>
              </a:solidFill>
              <a:latin typeface="+mj-lt"/>
              <a:cs typeface="Times New Roman" pitchFamily="18" charset="0"/>
            </a:endParaRPr>
          </a:p>
          <a:p>
            <a:pPr marL="182563" indent="-182563" algn="ctr" eaLnBrk="1" hangingPunct="1">
              <a:buFontTx/>
              <a:buNone/>
              <a:defRPr/>
            </a:pPr>
            <a:r>
              <a:rPr lang="it-IT" sz="2000" b="1" dirty="0" smtClean="0">
                <a:solidFill>
                  <a:srgbClr val="002060"/>
                </a:solidFill>
                <a:latin typeface="+mj-lt"/>
                <a:cs typeface="Times New Roman" pitchFamily="18" charset="0"/>
              </a:rPr>
              <a:t>Quando stipularlo?</a:t>
            </a:r>
          </a:p>
          <a:p>
            <a:pPr marL="0" indent="0" algn="just" eaLnBrk="1" hangingPunct="1">
              <a:lnSpc>
                <a:spcPct val="120000"/>
              </a:lnSpc>
              <a:buFontTx/>
              <a:buNone/>
              <a:defRPr/>
            </a:pPr>
            <a:r>
              <a:rPr lang="it-IT" sz="1800" dirty="0" smtClean="0">
                <a:solidFill>
                  <a:srgbClr val="002060"/>
                </a:solidFill>
                <a:latin typeface="+mj-lt"/>
                <a:cs typeface="Arial" pitchFamily="34" charset="0"/>
              </a:rPr>
              <a:t>In ogni </a:t>
            </a:r>
            <a:r>
              <a:rPr lang="it-IT" sz="1800" b="1" dirty="0" smtClean="0">
                <a:solidFill>
                  <a:srgbClr val="002060"/>
                </a:solidFill>
                <a:latin typeface="+mj-lt"/>
                <a:cs typeface="Arial" pitchFamily="34" charset="0"/>
              </a:rPr>
              <a:t>tipologia di contratto </a:t>
            </a:r>
            <a:r>
              <a:rPr lang="it-IT" sz="1800" dirty="0" smtClean="0">
                <a:solidFill>
                  <a:srgbClr val="002060"/>
                </a:solidFill>
                <a:latin typeface="+mj-lt"/>
                <a:cs typeface="Arial" pitchFamily="34" charset="0"/>
              </a:rPr>
              <a:t>di lavoro le parti possono prevedere l’effettuazione di un periodo di prova con lo </a:t>
            </a:r>
            <a:r>
              <a:rPr lang="it-IT" sz="1800" b="1" dirty="0" smtClean="0">
                <a:solidFill>
                  <a:srgbClr val="002060"/>
                </a:solidFill>
                <a:latin typeface="+mj-lt"/>
                <a:cs typeface="Arial" pitchFamily="34" charset="0"/>
              </a:rPr>
              <a:t>scopo</a:t>
            </a:r>
            <a:r>
              <a:rPr lang="it-IT" sz="1800" dirty="0" smtClean="0">
                <a:solidFill>
                  <a:srgbClr val="002060"/>
                </a:solidFill>
                <a:latin typeface="+mj-lt"/>
                <a:cs typeface="Arial" pitchFamily="34" charset="0"/>
              </a:rPr>
              <a:t> di permettere ad entrambi i contraenti di valutare la convenienza del rapporto di lavoro.</a:t>
            </a:r>
          </a:p>
          <a:p>
            <a:pPr marL="0" indent="0" algn="just" eaLnBrk="1" hangingPunct="1">
              <a:lnSpc>
                <a:spcPct val="120000"/>
              </a:lnSpc>
              <a:buFontTx/>
              <a:buNone/>
              <a:defRPr/>
            </a:pPr>
            <a:endParaRPr lang="it-IT" sz="1800" dirty="0" smtClean="0">
              <a:solidFill>
                <a:srgbClr val="002060"/>
              </a:solidFill>
              <a:latin typeface="+mj-lt"/>
              <a:cs typeface="Arial" pitchFamily="34" charset="0"/>
            </a:endParaRPr>
          </a:p>
          <a:p>
            <a:pPr marL="0" indent="0" algn="ctr" eaLnBrk="1" hangingPunct="1">
              <a:lnSpc>
                <a:spcPct val="120000"/>
              </a:lnSpc>
              <a:buFontTx/>
              <a:buNone/>
              <a:defRPr/>
            </a:pPr>
            <a:r>
              <a:rPr lang="it-IT" sz="2000" b="1" dirty="0" smtClean="0">
                <a:solidFill>
                  <a:srgbClr val="002060"/>
                </a:solidFill>
                <a:latin typeface="+mj-lt"/>
                <a:cs typeface="Arial" pitchFamily="34" charset="0"/>
              </a:rPr>
              <a:t>Per quanto?</a:t>
            </a:r>
            <a:endParaRPr lang="it-IT" sz="1800" dirty="0" smtClean="0">
              <a:solidFill>
                <a:srgbClr val="002060"/>
              </a:solidFill>
              <a:latin typeface="+mj-lt"/>
              <a:cs typeface="Arial" pitchFamily="34" charset="0"/>
            </a:endParaRPr>
          </a:p>
          <a:p>
            <a:pPr marL="0" indent="0" algn="just" eaLnBrk="1" hangingPunct="1">
              <a:lnSpc>
                <a:spcPct val="120000"/>
              </a:lnSpc>
              <a:buNone/>
              <a:defRPr/>
            </a:pPr>
            <a:r>
              <a:rPr lang="it-IT" sz="1800" u="sng" dirty="0" smtClean="0">
                <a:solidFill>
                  <a:srgbClr val="002060"/>
                </a:solidFill>
                <a:cs typeface="Times New Roman" pitchFamily="18" charset="0"/>
              </a:rPr>
              <a:t>La durata massima del patto di prova è di </a:t>
            </a:r>
            <a:r>
              <a:rPr lang="it-IT" sz="1800" b="1" u="sng" dirty="0" smtClean="0">
                <a:solidFill>
                  <a:srgbClr val="002060"/>
                </a:solidFill>
                <a:cs typeface="Times New Roman" pitchFamily="18" charset="0"/>
              </a:rPr>
              <a:t>6 mesi</a:t>
            </a:r>
            <a:r>
              <a:rPr lang="it-IT" sz="1800" dirty="0" smtClean="0">
                <a:solidFill>
                  <a:srgbClr val="002060"/>
                </a:solidFill>
                <a:cs typeface="Times New Roman" pitchFamily="18" charset="0"/>
              </a:rPr>
              <a:t>, in base a quanto stabilito generalmente dai </a:t>
            </a:r>
            <a:r>
              <a:rPr lang="it-IT" sz="1800" b="1" dirty="0" err="1" smtClean="0">
                <a:solidFill>
                  <a:srgbClr val="002060"/>
                </a:solidFill>
                <a:cs typeface="Times New Roman" pitchFamily="18" charset="0"/>
              </a:rPr>
              <a:t>ccnl</a:t>
            </a:r>
            <a:r>
              <a:rPr lang="it-IT" sz="1800" b="1" dirty="0" smtClean="0">
                <a:solidFill>
                  <a:srgbClr val="002060"/>
                </a:solidFill>
                <a:cs typeface="Times New Roman" pitchFamily="18" charset="0"/>
              </a:rPr>
              <a:t> di settore</a:t>
            </a:r>
            <a:r>
              <a:rPr lang="it-IT" sz="1800" dirty="0" smtClean="0">
                <a:solidFill>
                  <a:srgbClr val="002060"/>
                </a:solidFill>
                <a:cs typeface="Times New Roman" pitchFamily="18" charset="0"/>
              </a:rPr>
              <a:t> ed in base al limite indiretto </a:t>
            </a:r>
            <a:r>
              <a:rPr lang="it-IT" sz="1800" i="1" dirty="0" smtClean="0">
                <a:solidFill>
                  <a:srgbClr val="002060"/>
                </a:solidFill>
                <a:cs typeface="Times New Roman" pitchFamily="18" charset="0"/>
              </a:rPr>
              <a:t>ex</a:t>
            </a:r>
            <a:r>
              <a:rPr lang="it-IT" sz="1800" dirty="0" smtClean="0">
                <a:solidFill>
                  <a:srgbClr val="002060"/>
                </a:solidFill>
                <a:cs typeface="Times New Roman" pitchFamily="18" charset="0"/>
              </a:rPr>
              <a:t> </a:t>
            </a:r>
            <a:r>
              <a:rPr lang="it-IT" sz="1800" b="1" dirty="0" smtClean="0">
                <a:solidFill>
                  <a:srgbClr val="002060"/>
                </a:solidFill>
                <a:cs typeface="Times New Roman" pitchFamily="18" charset="0"/>
              </a:rPr>
              <a:t>art. 10 L. n. 604/1966 </a:t>
            </a:r>
            <a:r>
              <a:rPr lang="it-IT" sz="1800" dirty="0" smtClean="0">
                <a:solidFill>
                  <a:srgbClr val="002060"/>
                </a:solidFill>
                <a:cs typeface="Times New Roman" pitchFamily="18" charset="0"/>
              </a:rPr>
              <a:t>(laddove quest’ultima specifica che le norme della L. n. 604/1966 </a:t>
            </a:r>
            <a:r>
              <a:rPr lang="it-IT" sz="1800" i="1" dirty="0" smtClean="0">
                <a:solidFill>
                  <a:srgbClr val="002060"/>
                </a:solidFill>
                <a:cs typeface="Times New Roman" pitchFamily="18" charset="0"/>
              </a:rPr>
              <a:t>“si applicano dal momento in cui l’assunzione diviene definitiva e, in ogni caso, quando sono decorsi 6 mesi dall’inizio del rapporto di lavoro di lavoro”).</a:t>
            </a:r>
          </a:p>
          <a:p>
            <a:pPr marL="0" indent="0" algn="just" eaLnBrk="1" hangingPunct="1">
              <a:lnSpc>
                <a:spcPct val="120000"/>
              </a:lnSpc>
              <a:buFontTx/>
              <a:buNone/>
              <a:defRPr/>
            </a:pPr>
            <a:endParaRPr lang="it-IT" sz="1800" dirty="0" smtClean="0">
              <a:solidFill>
                <a:srgbClr val="002060"/>
              </a:solidFill>
              <a:latin typeface="+mj-lt"/>
              <a:cs typeface="Arial" pitchFamily="34" charset="0"/>
            </a:endParaRPr>
          </a:p>
          <a:p>
            <a:pPr marL="0" indent="0" algn="just" eaLnBrk="1" hangingPunct="1">
              <a:lnSpc>
                <a:spcPct val="120000"/>
              </a:lnSpc>
              <a:buFontTx/>
              <a:buNone/>
              <a:defRPr/>
            </a:pPr>
            <a:endParaRPr lang="it-IT" sz="1800" dirty="0" smtClean="0">
              <a:solidFill>
                <a:srgbClr val="002060"/>
              </a:solidFill>
              <a:latin typeface="+mj-lt"/>
              <a:cs typeface="Arial" pitchFamily="34" charset="0"/>
            </a:endParaRPr>
          </a:p>
          <a:p>
            <a:pPr marL="182563" indent="-182563" algn="ctr" eaLnBrk="1" hangingPunct="1">
              <a:buFontTx/>
              <a:buNone/>
              <a:defRPr/>
            </a:pPr>
            <a:endParaRPr lang="it-IT" sz="2000" b="1" dirty="0" smtClean="0">
              <a:solidFill>
                <a:srgbClr val="002060"/>
              </a:solidFill>
              <a:latin typeface="+mj-lt"/>
              <a:cs typeface="Times New Roman" pitchFamily="18" charset="0"/>
            </a:endParaRPr>
          </a:p>
        </p:txBody>
      </p:sp>
      <p:sp>
        <p:nvSpPr>
          <p:cNvPr id="60418" name="Text Box 5"/>
          <p:cNvSpPr txBox="1">
            <a:spLocks noChangeArrowheads="1"/>
          </p:cNvSpPr>
          <p:nvPr/>
        </p:nvSpPr>
        <p:spPr bwMode="auto">
          <a:xfrm>
            <a:off x="827088" y="1628775"/>
            <a:ext cx="7446962" cy="456535"/>
          </a:xfrm>
          <a:prstGeom prst="rect">
            <a:avLst/>
          </a:prstGeom>
          <a:noFill/>
          <a:ln w="9525">
            <a:noFill/>
            <a:miter lim="800000"/>
            <a:headEnd/>
            <a:tailEnd/>
          </a:ln>
        </p:spPr>
        <p:txBody>
          <a:bodyPr>
            <a:spAutoFit/>
          </a:bodyPr>
          <a:lstStyle/>
          <a:p>
            <a:pPr algn="ctr">
              <a:lnSpc>
                <a:spcPct val="150000"/>
              </a:lnSpc>
              <a:buFont typeface="Wingdings" pitchFamily="2" charset="2"/>
              <a:buNone/>
              <a:defRPr/>
            </a:pPr>
            <a:endParaRPr lang="it-IT" b="1" dirty="0">
              <a:solidFill>
                <a:srgbClr val="1F497D"/>
              </a:solidFill>
              <a:cs typeface="Arial" charset="0"/>
            </a:endParaRPr>
          </a:p>
        </p:txBody>
      </p:sp>
      <p:sp>
        <p:nvSpPr>
          <p:cNvPr id="60419" name="Text Box 6"/>
          <p:cNvSpPr txBox="1">
            <a:spLocks noChangeArrowheads="1"/>
          </p:cNvSpPr>
          <p:nvPr/>
        </p:nvSpPr>
        <p:spPr bwMode="auto">
          <a:xfrm>
            <a:off x="684213" y="3573463"/>
            <a:ext cx="7775575" cy="531620"/>
          </a:xfrm>
          <a:prstGeom prst="rect">
            <a:avLst/>
          </a:prstGeom>
          <a:noFill/>
          <a:ln w="9525">
            <a:noFill/>
            <a:miter lim="800000"/>
            <a:headEnd/>
            <a:tailEnd/>
          </a:ln>
        </p:spPr>
        <p:txBody>
          <a:bodyPr>
            <a:spAutoFit/>
          </a:bodyPr>
          <a:lstStyle/>
          <a:p>
            <a:pPr algn="just">
              <a:lnSpc>
                <a:spcPct val="165000"/>
              </a:lnSpc>
              <a:buFont typeface="Wingdings" pitchFamily="2" charset="2"/>
              <a:buNone/>
              <a:defRPr/>
            </a:pPr>
            <a:endParaRPr lang="it-IT" sz="2000" i="1" dirty="0">
              <a:solidFill>
                <a:srgbClr val="1F497D"/>
              </a:solidFill>
              <a:latin typeface="Arial"/>
              <a:cs typeface="Times New Roman" pitchFamily="18" charset="0"/>
            </a:endParaRPr>
          </a:p>
        </p:txBody>
      </p:sp>
      <p:sp>
        <p:nvSpPr>
          <p:cNvPr id="8" name="Freccia a destra 7"/>
          <p:cNvSpPr/>
          <p:nvPr/>
        </p:nvSpPr>
        <p:spPr>
          <a:xfrm>
            <a:off x="827584" y="836712"/>
            <a:ext cx="9361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22</a:t>
            </a:fld>
            <a:endParaRPr lang="it-IT" sz="1200" dirty="0">
              <a:solidFill>
                <a:schemeClr val="tx1">
                  <a:tint val="75000"/>
                </a:scheme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5" name="Text Box 4"/>
          <p:cNvSpPr>
            <a:spLocks noGrp="1" noChangeArrowheads="1"/>
          </p:cNvSpPr>
          <p:nvPr>
            <p:ph type="body" idx="1"/>
          </p:nvPr>
        </p:nvSpPr>
        <p:spPr>
          <a:xfrm>
            <a:off x="0" y="1268760"/>
            <a:ext cx="8686800" cy="4857403"/>
          </a:xfrm>
        </p:spPr>
        <p:txBody>
          <a:bodyPr/>
          <a:lstStyle/>
          <a:p>
            <a:pPr algn="just" eaLnBrk="1" hangingPunct="1">
              <a:buFontTx/>
              <a:buNone/>
              <a:defRPr/>
            </a:pPr>
            <a:r>
              <a:rPr lang="it-IT" sz="2000" dirty="0" smtClean="0">
                <a:solidFill>
                  <a:srgbClr val="002060"/>
                </a:solidFill>
                <a:latin typeface="+mj-lt"/>
              </a:rPr>
              <a:t>   </a:t>
            </a:r>
          </a:p>
          <a:p>
            <a:pPr algn="ctr" eaLnBrk="1" hangingPunct="1">
              <a:buFontTx/>
              <a:buNone/>
              <a:defRPr/>
            </a:pPr>
            <a:r>
              <a:rPr lang="it-IT" sz="2400" dirty="0" smtClean="0">
                <a:solidFill>
                  <a:srgbClr val="002060"/>
                </a:solidFill>
                <a:latin typeface="+mj-lt"/>
              </a:rPr>
              <a:t> </a:t>
            </a:r>
            <a:r>
              <a:rPr lang="it-IT" sz="2400" dirty="0" smtClean="0">
                <a:solidFill>
                  <a:srgbClr val="002060"/>
                </a:solidFill>
                <a:latin typeface="+mj-lt"/>
                <a:cs typeface="Times New Roman" pitchFamily="18" charset="0"/>
              </a:rPr>
              <a:t>“</a:t>
            </a:r>
            <a:r>
              <a:rPr lang="it-IT" sz="2400" i="1" dirty="0" smtClean="0">
                <a:solidFill>
                  <a:srgbClr val="002060"/>
                </a:solidFill>
                <a:latin typeface="+mj-lt"/>
                <a:cs typeface="Times New Roman" pitchFamily="18" charset="0"/>
              </a:rPr>
              <a:t>Durante il periodo di prova, ciascuna delle parti può recedere dal contratto, senza obbligo di preavviso o indennità</a:t>
            </a:r>
            <a:r>
              <a:rPr lang="it-IT" sz="2400" dirty="0" smtClean="0">
                <a:solidFill>
                  <a:srgbClr val="002060"/>
                </a:solidFill>
                <a:latin typeface="+mj-lt"/>
                <a:cs typeface="Times New Roman" pitchFamily="18" charset="0"/>
              </a:rPr>
              <a:t>”.</a:t>
            </a:r>
            <a:endParaRPr lang="it-IT" sz="2000" dirty="0" smtClean="0">
              <a:solidFill>
                <a:srgbClr val="002060"/>
              </a:solidFill>
              <a:latin typeface="+mj-lt"/>
              <a:cs typeface="Times New Roman" pitchFamily="18" charset="0"/>
            </a:endParaRPr>
          </a:p>
          <a:p>
            <a:pPr algn="just" eaLnBrk="1" hangingPunct="1">
              <a:lnSpc>
                <a:spcPct val="150000"/>
              </a:lnSpc>
              <a:spcBef>
                <a:spcPct val="0"/>
              </a:spcBef>
              <a:buFont typeface="Wingdings" pitchFamily="2" charset="2"/>
              <a:buNone/>
              <a:defRPr/>
            </a:pPr>
            <a:endParaRPr lang="it-IT" sz="2000" b="1" dirty="0" smtClean="0">
              <a:solidFill>
                <a:srgbClr val="002060"/>
              </a:solidFill>
            </a:endParaRPr>
          </a:p>
        </p:txBody>
      </p:sp>
      <p:sp>
        <p:nvSpPr>
          <p:cNvPr id="62466" name="Text Box 5"/>
          <p:cNvSpPr txBox="1">
            <a:spLocks noChangeArrowheads="1"/>
          </p:cNvSpPr>
          <p:nvPr/>
        </p:nvSpPr>
        <p:spPr bwMode="auto">
          <a:xfrm>
            <a:off x="1042988" y="3617729"/>
            <a:ext cx="6769100" cy="1323439"/>
          </a:xfrm>
          <a:prstGeom prst="rect">
            <a:avLst/>
          </a:prstGeom>
          <a:noFill/>
          <a:ln w="9525">
            <a:noFill/>
            <a:miter lim="800000"/>
            <a:headEnd/>
            <a:tailEnd/>
          </a:ln>
        </p:spPr>
        <p:txBody>
          <a:bodyPr wrap="square">
            <a:spAutoFit/>
          </a:bodyPr>
          <a:lstStyle/>
          <a:p>
            <a:pPr algn="just">
              <a:defRPr/>
            </a:pPr>
            <a:r>
              <a:rPr lang="it-IT" sz="2000" dirty="0">
                <a:solidFill>
                  <a:srgbClr val="002060"/>
                </a:solidFill>
                <a:latin typeface="Arial"/>
                <a:cs typeface="Times New Roman" pitchFamily="18" charset="0"/>
              </a:rPr>
              <a:t>Il recesso datoriale non deve essere motivato, avendo natura </a:t>
            </a:r>
            <a:r>
              <a:rPr lang="it-IT" sz="2000" b="1" dirty="0">
                <a:solidFill>
                  <a:srgbClr val="002060"/>
                </a:solidFill>
                <a:latin typeface="Arial"/>
                <a:cs typeface="Times New Roman" pitchFamily="18" charset="0"/>
              </a:rPr>
              <a:t>discrezionale</a:t>
            </a:r>
            <a:r>
              <a:rPr lang="it-IT" sz="2000" dirty="0">
                <a:solidFill>
                  <a:srgbClr val="002060"/>
                </a:solidFill>
                <a:latin typeface="Arial"/>
                <a:cs typeface="Times New Roman" pitchFamily="18" charset="0"/>
              </a:rPr>
              <a:t>, ma </a:t>
            </a:r>
            <a:r>
              <a:rPr lang="it-IT" sz="2000" u="sng" dirty="0">
                <a:solidFill>
                  <a:srgbClr val="002060"/>
                </a:solidFill>
                <a:latin typeface="Arial"/>
                <a:cs typeface="Times New Roman" pitchFamily="18" charset="0"/>
              </a:rPr>
              <a:t>non può fondarsi su un motivo non attinente all’esperimento della </a:t>
            </a:r>
            <a:r>
              <a:rPr lang="it-IT" sz="2000" u="sng" dirty="0" smtClean="0">
                <a:solidFill>
                  <a:srgbClr val="002060"/>
                </a:solidFill>
                <a:latin typeface="Arial"/>
                <a:cs typeface="Times New Roman" pitchFamily="18" charset="0"/>
              </a:rPr>
              <a:t>prova ossia il suo mancato superamento</a:t>
            </a:r>
            <a:r>
              <a:rPr lang="it-IT" sz="2000" dirty="0" smtClean="0">
                <a:solidFill>
                  <a:srgbClr val="002060"/>
                </a:solidFill>
                <a:latin typeface="Arial"/>
                <a:cs typeface="Times New Roman" pitchFamily="18" charset="0"/>
              </a:rPr>
              <a:t>, </a:t>
            </a:r>
            <a:r>
              <a:rPr lang="it-IT" sz="2000" dirty="0">
                <a:solidFill>
                  <a:srgbClr val="002060"/>
                </a:solidFill>
                <a:latin typeface="Arial"/>
                <a:cs typeface="Times New Roman" pitchFamily="18" charset="0"/>
              </a:rPr>
              <a:t>altrimenti sarebbe illecito.</a:t>
            </a:r>
          </a:p>
        </p:txBody>
      </p:sp>
      <p:sp>
        <p:nvSpPr>
          <p:cNvPr id="24580" name="AutoShape 6"/>
          <p:cNvSpPr>
            <a:spLocks noChangeArrowheads="1"/>
          </p:cNvSpPr>
          <p:nvPr/>
        </p:nvSpPr>
        <p:spPr bwMode="auto">
          <a:xfrm>
            <a:off x="4139952" y="2493963"/>
            <a:ext cx="647700" cy="935037"/>
          </a:xfrm>
          <a:prstGeom prst="downArrow">
            <a:avLst>
              <a:gd name="adj1" fmla="val 50000"/>
              <a:gd name="adj2" fmla="val 44398"/>
            </a:avLst>
          </a:prstGeom>
          <a:solidFill>
            <a:schemeClr val="accent1"/>
          </a:solidFill>
          <a:ln w="9525">
            <a:solidFill>
              <a:schemeClr val="tx1"/>
            </a:solidFill>
            <a:miter lim="800000"/>
            <a:headEnd/>
            <a:tailEnd/>
          </a:ln>
        </p:spPr>
        <p:txBody>
          <a:bodyPr wrap="none" anchor="ctr"/>
          <a:lstStyle/>
          <a:p>
            <a:pPr algn="ctr"/>
            <a:endParaRPr lang="it-IT" smtClean="0">
              <a:solidFill>
                <a:prstClr val="black"/>
              </a:solidFill>
              <a:cs typeface="Arial" charset="0"/>
            </a:endParaRPr>
          </a:p>
        </p:txBody>
      </p:sp>
      <p:sp>
        <p:nvSpPr>
          <p:cNvPr id="62468" name="Rectangle 8"/>
          <p:cNvSpPr>
            <a:spLocks noChangeArrowheads="1"/>
          </p:cNvSpPr>
          <p:nvPr/>
        </p:nvSpPr>
        <p:spPr bwMode="auto">
          <a:xfrm>
            <a:off x="1619672" y="765175"/>
            <a:ext cx="5976664" cy="400110"/>
          </a:xfrm>
          <a:prstGeom prst="rect">
            <a:avLst/>
          </a:prstGeom>
          <a:noFill/>
          <a:ln w="9525">
            <a:noFill/>
            <a:miter lim="800000"/>
            <a:headEnd/>
            <a:tailEnd/>
          </a:ln>
        </p:spPr>
        <p:txBody>
          <a:bodyPr wrap="square">
            <a:spAutoFit/>
          </a:bodyPr>
          <a:lstStyle/>
          <a:p>
            <a:pPr algn="ctr">
              <a:defRPr/>
            </a:pPr>
            <a:r>
              <a:rPr lang="it-IT" sz="2000" b="1" dirty="0" smtClean="0">
                <a:solidFill>
                  <a:srgbClr val="002060"/>
                </a:solidFill>
                <a:latin typeface="Arial"/>
                <a:cs typeface="Times New Roman" pitchFamily="18" charset="0"/>
              </a:rPr>
              <a:t>IL RECESSO DAL PATTO </a:t>
            </a:r>
            <a:r>
              <a:rPr lang="it-IT" sz="2000" b="1" dirty="0" err="1" smtClean="0">
                <a:solidFill>
                  <a:srgbClr val="002060"/>
                </a:solidFill>
                <a:latin typeface="Arial"/>
                <a:cs typeface="Times New Roman" pitchFamily="18" charset="0"/>
              </a:rPr>
              <a:t>DI</a:t>
            </a:r>
            <a:r>
              <a:rPr lang="it-IT" sz="2000" b="1" dirty="0" smtClean="0">
                <a:solidFill>
                  <a:srgbClr val="002060"/>
                </a:solidFill>
                <a:latin typeface="Arial"/>
                <a:cs typeface="Times New Roman" pitchFamily="18" charset="0"/>
              </a:rPr>
              <a:t> PROVA</a:t>
            </a:r>
            <a:endParaRPr lang="it-IT" sz="2000" b="1" dirty="0">
              <a:solidFill>
                <a:srgbClr val="002060"/>
              </a:solidFill>
              <a:latin typeface="Arial"/>
              <a:cs typeface="Times New Roman" pitchFamily="18"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23</a:t>
            </a:fld>
            <a:endParaRPr lang="it-IT" sz="1200" dirty="0">
              <a:solidFill>
                <a:schemeClr val="tx1">
                  <a:tint val="75000"/>
                </a:scheme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620713"/>
            <a:ext cx="8229600" cy="1143000"/>
          </a:xfrm>
        </p:spPr>
        <p:txBody>
          <a:bodyPr/>
          <a:lstStyle/>
          <a:p>
            <a:pPr>
              <a:defRPr/>
            </a:pPr>
            <a:r>
              <a:rPr lang="it-IT" sz="2000" b="1" dirty="0" smtClean="0">
                <a:solidFill>
                  <a:srgbClr val="002060"/>
                </a:solidFill>
                <a:ea typeface="+mn-ea"/>
                <a:cs typeface="Times New Roman" pitchFamily="18" charset="0"/>
              </a:rPr>
              <a:t>IL PATTO </a:t>
            </a:r>
            <a:r>
              <a:rPr lang="it-IT" sz="2000" b="1" dirty="0" err="1" smtClean="0">
                <a:solidFill>
                  <a:srgbClr val="002060"/>
                </a:solidFill>
                <a:ea typeface="+mn-ea"/>
                <a:cs typeface="Times New Roman" pitchFamily="18" charset="0"/>
              </a:rPr>
              <a:t>DI</a:t>
            </a:r>
            <a:r>
              <a:rPr lang="it-IT" sz="2000" b="1" dirty="0" smtClean="0">
                <a:solidFill>
                  <a:srgbClr val="002060"/>
                </a:solidFill>
                <a:ea typeface="+mn-ea"/>
                <a:cs typeface="Times New Roman" pitchFamily="18" charset="0"/>
              </a:rPr>
              <a:t> NON CONCORRENZA</a:t>
            </a:r>
            <a:br>
              <a:rPr lang="it-IT" sz="2000" b="1" dirty="0" smtClean="0">
                <a:solidFill>
                  <a:srgbClr val="002060"/>
                </a:solidFill>
                <a:ea typeface="+mn-ea"/>
                <a:cs typeface="Times New Roman" pitchFamily="18" charset="0"/>
              </a:rPr>
            </a:br>
            <a:r>
              <a:rPr lang="it-IT" sz="2000" b="1" dirty="0" smtClean="0">
                <a:solidFill>
                  <a:srgbClr val="002060"/>
                </a:solidFill>
                <a:ea typeface="+mn-ea"/>
                <a:cs typeface="Times New Roman" pitchFamily="18" charset="0"/>
              </a:rPr>
              <a:t>Art. 2125 c.c.</a:t>
            </a:r>
            <a:endParaRPr lang="it-IT" sz="2000" b="1" dirty="0">
              <a:solidFill>
                <a:srgbClr val="002060"/>
              </a:solidFill>
              <a:ea typeface="+mn-ea"/>
              <a:cs typeface="Times New Roman" pitchFamily="18" charset="0"/>
            </a:endParaRPr>
          </a:p>
        </p:txBody>
      </p:sp>
      <p:sp>
        <p:nvSpPr>
          <p:cNvPr id="64514" name="Segnaposto contenuto 2"/>
          <p:cNvSpPr>
            <a:spLocks noGrp="1"/>
          </p:cNvSpPr>
          <p:nvPr>
            <p:ph idx="1"/>
          </p:nvPr>
        </p:nvSpPr>
        <p:spPr>
          <a:xfrm>
            <a:off x="457200" y="1783357"/>
            <a:ext cx="8229600" cy="4525963"/>
          </a:xfrm>
        </p:spPr>
        <p:txBody>
          <a:bodyPr/>
          <a:lstStyle/>
          <a:p>
            <a:pPr>
              <a:buFont typeface="Arial" charset="0"/>
              <a:buNone/>
              <a:defRPr/>
            </a:pPr>
            <a:endParaRPr lang="it-IT" sz="1050" i="1" dirty="0" smtClean="0">
              <a:solidFill>
                <a:srgbClr val="002060"/>
              </a:solidFill>
              <a:latin typeface="Times New Roman" pitchFamily="18" charset="0"/>
              <a:cs typeface="Times New Roman" pitchFamily="18" charset="0"/>
            </a:endParaRPr>
          </a:p>
          <a:p>
            <a:pPr marL="0" algn="just">
              <a:spcBef>
                <a:spcPts val="0"/>
              </a:spcBef>
              <a:buFont typeface="Arial" charset="0"/>
              <a:buNone/>
              <a:defRPr/>
            </a:pPr>
            <a:r>
              <a:rPr lang="it-IT" sz="2000" i="1" dirty="0" smtClean="0">
                <a:solidFill>
                  <a:srgbClr val="002060"/>
                </a:solidFill>
                <a:latin typeface="+mj-lt"/>
                <a:cs typeface="Times New Roman" pitchFamily="18" charset="0"/>
              </a:rPr>
              <a:t>“Il patto con il quale si limita lo svolgimento dell’attività del prestatore di lavoro, per il tempo successivo alla cessazione del contratto, è nullo </a:t>
            </a:r>
          </a:p>
          <a:p>
            <a:pPr marL="0" algn="just">
              <a:spcBef>
                <a:spcPts val="0"/>
              </a:spcBef>
              <a:buFont typeface="Arial" charset="0"/>
              <a:buNone/>
              <a:defRPr/>
            </a:pPr>
            <a:endParaRPr lang="it-IT" sz="2000" i="1" dirty="0" smtClean="0">
              <a:solidFill>
                <a:srgbClr val="002060"/>
              </a:solidFill>
              <a:latin typeface="+mj-lt"/>
              <a:cs typeface="Times New Roman" pitchFamily="18" charset="0"/>
            </a:endParaRPr>
          </a:p>
          <a:p>
            <a:pPr algn="just">
              <a:buFont typeface="Lucida Bright" pitchFamily="18" charset="0"/>
              <a:buChar char="-"/>
              <a:defRPr/>
            </a:pPr>
            <a:r>
              <a:rPr lang="it-IT" sz="2000" i="1" dirty="0" smtClean="0">
                <a:solidFill>
                  <a:srgbClr val="002060"/>
                </a:solidFill>
                <a:latin typeface="+mj-lt"/>
                <a:cs typeface="Times New Roman" pitchFamily="18" charset="0"/>
              </a:rPr>
              <a:t>se non risulta da </a:t>
            </a:r>
            <a:r>
              <a:rPr lang="it-IT" sz="2000" i="1" u="sng" dirty="0" smtClean="0">
                <a:solidFill>
                  <a:srgbClr val="002060"/>
                </a:solidFill>
                <a:latin typeface="+mj-lt"/>
                <a:cs typeface="Times New Roman" pitchFamily="18" charset="0"/>
              </a:rPr>
              <a:t>atto scritto</a:t>
            </a:r>
            <a:r>
              <a:rPr lang="it-IT" sz="2000" i="1" dirty="0" smtClean="0">
                <a:solidFill>
                  <a:srgbClr val="002060"/>
                </a:solidFill>
                <a:latin typeface="+mj-lt"/>
                <a:cs typeface="Times New Roman" pitchFamily="18" charset="0"/>
              </a:rPr>
              <a:t>, </a:t>
            </a:r>
            <a:r>
              <a:rPr lang="it-IT" sz="2000" dirty="0" smtClean="0">
                <a:solidFill>
                  <a:srgbClr val="002060"/>
                </a:solidFill>
                <a:latin typeface="+mj-lt"/>
                <a:cs typeface="Times New Roman" pitchFamily="18" charset="0"/>
              </a:rPr>
              <a:t>[la forma scritta è </a:t>
            </a:r>
            <a:r>
              <a:rPr lang="it-IT" sz="2000" i="1" dirty="0" smtClean="0">
                <a:solidFill>
                  <a:srgbClr val="002060"/>
                </a:solidFill>
                <a:latin typeface="+mj-lt"/>
                <a:cs typeface="Times New Roman" pitchFamily="18" charset="0"/>
              </a:rPr>
              <a:t>ad </a:t>
            </a:r>
            <a:r>
              <a:rPr lang="it-IT" sz="2000" i="1" dirty="0" err="1" smtClean="0">
                <a:solidFill>
                  <a:srgbClr val="002060"/>
                </a:solidFill>
                <a:latin typeface="+mj-lt"/>
                <a:cs typeface="Times New Roman" pitchFamily="18" charset="0"/>
              </a:rPr>
              <a:t>substantiam</a:t>
            </a:r>
            <a:r>
              <a:rPr lang="it-IT" sz="2000" dirty="0" smtClean="0">
                <a:solidFill>
                  <a:srgbClr val="002060"/>
                </a:solidFill>
                <a:latin typeface="+mj-lt"/>
                <a:cs typeface="Times New Roman" pitchFamily="18" charset="0"/>
              </a:rPr>
              <a:t>]</a:t>
            </a:r>
          </a:p>
          <a:p>
            <a:pPr>
              <a:buFont typeface="Lucida Bright" pitchFamily="18" charset="0"/>
              <a:buChar char="-"/>
              <a:defRPr/>
            </a:pPr>
            <a:r>
              <a:rPr lang="it-IT" sz="2000" i="1" dirty="0" smtClean="0">
                <a:solidFill>
                  <a:srgbClr val="002060"/>
                </a:solidFill>
                <a:latin typeface="+mj-lt"/>
                <a:cs typeface="Times New Roman" pitchFamily="18" charset="0"/>
              </a:rPr>
              <a:t>se non è pattuito un </a:t>
            </a:r>
            <a:r>
              <a:rPr lang="it-IT" sz="2000" i="1" u="sng" dirty="0" smtClean="0">
                <a:solidFill>
                  <a:srgbClr val="002060"/>
                </a:solidFill>
                <a:latin typeface="+mj-lt"/>
                <a:cs typeface="Times New Roman" pitchFamily="18" charset="0"/>
              </a:rPr>
              <a:t>corrispettivo</a:t>
            </a:r>
            <a:r>
              <a:rPr lang="it-IT" sz="2000" i="1" dirty="0" smtClean="0">
                <a:solidFill>
                  <a:srgbClr val="002060"/>
                </a:solidFill>
                <a:latin typeface="+mj-lt"/>
                <a:cs typeface="Times New Roman" pitchFamily="18" charset="0"/>
              </a:rPr>
              <a:t> a favore del prestatore di lavoro e </a:t>
            </a:r>
          </a:p>
          <a:p>
            <a:pPr>
              <a:buFont typeface="Lucida Bright" pitchFamily="18" charset="0"/>
              <a:buChar char="-"/>
              <a:defRPr/>
            </a:pPr>
            <a:r>
              <a:rPr lang="it-IT" sz="2000" i="1" dirty="0" smtClean="0">
                <a:solidFill>
                  <a:srgbClr val="002060"/>
                </a:solidFill>
                <a:latin typeface="+mj-lt"/>
                <a:cs typeface="Times New Roman" pitchFamily="18" charset="0"/>
              </a:rPr>
              <a:t>se il </a:t>
            </a:r>
            <a:r>
              <a:rPr lang="it-IT" sz="2000" i="1" u="sng" dirty="0" smtClean="0">
                <a:solidFill>
                  <a:srgbClr val="002060"/>
                </a:solidFill>
                <a:latin typeface="+mj-lt"/>
                <a:cs typeface="Times New Roman" pitchFamily="18" charset="0"/>
              </a:rPr>
              <a:t>vincolo non è contenuto entro determinati limiti di oggetto</a:t>
            </a:r>
            <a:r>
              <a:rPr lang="it-IT" sz="2000" i="1" dirty="0" smtClean="0">
                <a:solidFill>
                  <a:srgbClr val="002060"/>
                </a:solidFill>
                <a:latin typeface="+mj-lt"/>
                <a:cs typeface="Times New Roman" pitchFamily="18" charset="0"/>
              </a:rPr>
              <a:t>, </a:t>
            </a:r>
            <a:r>
              <a:rPr lang="it-IT" sz="2000" i="1" u="sng" dirty="0" smtClean="0">
                <a:solidFill>
                  <a:srgbClr val="002060"/>
                </a:solidFill>
                <a:latin typeface="+mj-lt"/>
                <a:cs typeface="Times New Roman" pitchFamily="18" charset="0"/>
              </a:rPr>
              <a:t>di tempo</a:t>
            </a:r>
            <a:r>
              <a:rPr lang="it-IT" sz="2000" i="1" dirty="0" smtClean="0">
                <a:solidFill>
                  <a:srgbClr val="002060"/>
                </a:solidFill>
                <a:latin typeface="+mj-lt"/>
                <a:cs typeface="Times New Roman" pitchFamily="18" charset="0"/>
              </a:rPr>
              <a:t> e </a:t>
            </a:r>
            <a:r>
              <a:rPr lang="it-IT" sz="2000" i="1" u="sng" dirty="0" smtClean="0">
                <a:solidFill>
                  <a:srgbClr val="002060"/>
                </a:solidFill>
                <a:latin typeface="+mj-lt"/>
                <a:cs typeface="Times New Roman" pitchFamily="18" charset="0"/>
              </a:rPr>
              <a:t>di luogo</a:t>
            </a:r>
            <a:r>
              <a:rPr lang="it-IT" sz="2000" i="1" dirty="0" smtClean="0">
                <a:solidFill>
                  <a:srgbClr val="002060"/>
                </a:solidFill>
                <a:latin typeface="+mj-lt"/>
                <a:cs typeface="Times New Roman" pitchFamily="18" charset="0"/>
              </a:rPr>
              <a:t>.”</a:t>
            </a:r>
          </a:p>
          <a:p>
            <a:pPr>
              <a:buFont typeface="Arial" charset="0"/>
              <a:buNone/>
              <a:defRPr/>
            </a:pPr>
            <a:endParaRPr lang="it-IT" sz="1050" i="1" dirty="0" smtClean="0">
              <a:solidFill>
                <a:srgbClr val="002060"/>
              </a:solidFill>
              <a:latin typeface="Times New Roman" pitchFamily="18" charset="0"/>
              <a:cs typeface="Times New Roman" pitchFamily="18" charset="0"/>
            </a:endParaRPr>
          </a:p>
          <a:p>
            <a:pPr>
              <a:buFont typeface="Arial" charset="0"/>
              <a:buNone/>
              <a:defRPr/>
            </a:pPr>
            <a:r>
              <a:rPr lang="it-IT" sz="2000" dirty="0" smtClean="0">
                <a:solidFill>
                  <a:srgbClr val="002060"/>
                </a:solidFill>
                <a:latin typeface="Times New Roman" pitchFamily="18" charset="0"/>
                <a:cs typeface="Times New Roman" pitchFamily="18" charset="0"/>
              </a:rPr>
              <a:t>                                        </a:t>
            </a:r>
            <a:endParaRPr lang="it-IT" sz="2000" dirty="0" smtClean="0">
              <a:solidFill>
                <a:srgbClr val="002060"/>
              </a:solidFill>
              <a:latin typeface="+mj-lt"/>
              <a:cs typeface="Times New Roman" pitchFamily="18" charset="0"/>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24</a:t>
            </a:fld>
            <a:endParaRPr lang="it-IT" sz="1200" dirty="0">
              <a:solidFill>
                <a:schemeClr val="tx1">
                  <a:tint val="75000"/>
                </a:scheme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620713"/>
            <a:ext cx="8229600" cy="1143000"/>
          </a:xfrm>
        </p:spPr>
        <p:txBody>
          <a:bodyPr/>
          <a:lstStyle/>
          <a:p>
            <a:pPr>
              <a:defRPr/>
            </a:pPr>
            <a:r>
              <a:rPr lang="it-IT" sz="2000" b="1" dirty="0" smtClean="0">
                <a:solidFill>
                  <a:srgbClr val="002060"/>
                </a:solidFill>
                <a:ea typeface="+mn-ea"/>
                <a:cs typeface="Times New Roman" pitchFamily="18" charset="0"/>
              </a:rPr>
              <a:t>DURATA MASSIMA PATTO </a:t>
            </a:r>
            <a:r>
              <a:rPr lang="it-IT" sz="2000" b="1" dirty="0" err="1" smtClean="0">
                <a:solidFill>
                  <a:srgbClr val="002060"/>
                </a:solidFill>
                <a:ea typeface="+mn-ea"/>
                <a:cs typeface="Times New Roman" pitchFamily="18" charset="0"/>
              </a:rPr>
              <a:t>DI</a:t>
            </a:r>
            <a:r>
              <a:rPr lang="it-IT" sz="2000" b="1" dirty="0" smtClean="0">
                <a:solidFill>
                  <a:srgbClr val="002060"/>
                </a:solidFill>
                <a:ea typeface="+mn-ea"/>
                <a:cs typeface="Times New Roman" pitchFamily="18" charset="0"/>
              </a:rPr>
              <a:t> NON CONCORRENZA</a:t>
            </a:r>
            <a:br>
              <a:rPr lang="it-IT" sz="2000" b="1" dirty="0" smtClean="0">
                <a:solidFill>
                  <a:srgbClr val="002060"/>
                </a:solidFill>
                <a:ea typeface="+mn-ea"/>
                <a:cs typeface="Times New Roman" pitchFamily="18" charset="0"/>
              </a:rPr>
            </a:br>
            <a:r>
              <a:rPr lang="it-IT" sz="2000" b="1" dirty="0" smtClean="0">
                <a:solidFill>
                  <a:srgbClr val="002060"/>
                </a:solidFill>
                <a:ea typeface="+mn-ea"/>
                <a:cs typeface="Times New Roman" pitchFamily="18" charset="0"/>
              </a:rPr>
              <a:t>Art. 2125 c.c.</a:t>
            </a:r>
            <a:endParaRPr lang="it-IT" sz="2000" b="1" dirty="0">
              <a:solidFill>
                <a:srgbClr val="002060"/>
              </a:solidFill>
              <a:ea typeface="+mn-ea"/>
              <a:cs typeface="Times New Roman" pitchFamily="18" charset="0"/>
            </a:endParaRPr>
          </a:p>
        </p:txBody>
      </p:sp>
      <p:sp>
        <p:nvSpPr>
          <p:cNvPr id="64514" name="Segnaposto contenuto 2"/>
          <p:cNvSpPr>
            <a:spLocks noGrp="1"/>
          </p:cNvSpPr>
          <p:nvPr>
            <p:ph idx="1"/>
          </p:nvPr>
        </p:nvSpPr>
        <p:spPr/>
        <p:txBody>
          <a:bodyPr/>
          <a:lstStyle/>
          <a:p>
            <a:pPr>
              <a:buFont typeface="Arial" charset="0"/>
              <a:buNone/>
              <a:defRPr/>
            </a:pPr>
            <a:endParaRPr lang="it-IT" sz="1000" i="1" dirty="0" smtClean="0">
              <a:solidFill>
                <a:srgbClr val="002060"/>
              </a:solidFill>
              <a:latin typeface="Times New Roman" pitchFamily="18" charset="0"/>
              <a:cs typeface="Times New Roman" pitchFamily="18" charset="0"/>
            </a:endParaRPr>
          </a:p>
          <a:p>
            <a:pPr marL="0" algn="just">
              <a:spcBef>
                <a:spcPts val="0"/>
              </a:spcBef>
              <a:buFont typeface="Wingdings" pitchFamily="2" charset="2"/>
              <a:buChar char="Ø"/>
              <a:defRPr/>
            </a:pPr>
            <a:r>
              <a:rPr lang="it-IT" sz="1800" dirty="0" smtClean="0">
                <a:solidFill>
                  <a:srgbClr val="002060"/>
                </a:solidFill>
                <a:latin typeface="+mj-lt"/>
                <a:cs typeface="Times New Roman" pitchFamily="18" charset="0"/>
              </a:rPr>
              <a:t>Dirigenti: 5 anni;</a:t>
            </a:r>
          </a:p>
          <a:p>
            <a:pPr marL="0" algn="just">
              <a:spcBef>
                <a:spcPts val="0"/>
              </a:spcBef>
              <a:buFont typeface="Wingdings" pitchFamily="2" charset="2"/>
              <a:buChar char="Ø"/>
              <a:defRPr/>
            </a:pPr>
            <a:r>
              <a:rPr lang="it-IT" sz="1800" dirty="0" smtClean="0">
                <a:solidFill>
                  <a:srgbClr val="002060"/>
                </a:solidFill>
                <a:latin typeface="+mj-lt"/>
                <a:cs typeface="Times New Roman" pitchFamily="18" charset="0"/>
              </a:rPr>
              <a:t>Per tutti gli altri prestatori di lavoro: 3 anni</a:t>
            </a:r>
          </a:p>
          <a:p>
            <a:pPr marL="0" algn="just">
              <a:spcBef>
                <a:spcPts val="0"/>
              </a:spcBef>
              <a:buNone/>
              <a:defRPr/>
            </a:pPr>
            <a:r>
              <a:rPr lang="it-IT" sz="1800" dirty="0" smtClean="0">
                <a:solidFill>
                  <a:srgbClr val="002060"/>
                </a:solidFill>
                <a:latin typeface="+mj-lt"/>
                <a:cs typeface="Times New Roman" pitchFamily="18" charset="0"/>
              </a:rPr>
              <a:t>che decorrono dalla cessazione del rapporto</a:t>
            </a:r>
          </a:p>
          <a:p>
            <a:pPr marL="0" algn="just">
              <a:spcBef>
                <a:spcPts val="0"/>
              </a:spcBef>
              <a:buNone/>
              <a:defRPr/>
            </a:pPr>
            <a:endParaRPr lang="it-IT" sz="1800" dirty="0" smtClean="0">
              <a:solidFill>
                <a:srgbClr val="002060"/>
              </a:solidFill>
              <a:latin typeface="+mj-lt"/>
              <a:cs typeface="Times New Roman" pitchFamily="18" charset="0"/>
            </a:endParaRPr>
          </a:p>
          <a:p>
            <a:pPr marL="365125" indent="-365125" algn="just">
              <a:buNone/>
              <a:tabLst>
                <a:tab pos="717550" algn="l"/>
              </a:tabLst>
            </a:pPr>
            <a:r>
              <a:rPr lang="it-IT" sz="1800" dirty="0" smtClean="0">
                <a:solidFill>
                  <a:srgbClr val="002060"/>
                </a:solidFill>
                <a:cs typeface="Arial" charset="0"/>
              </a:rPr>
              <a:t>In caso di previsione di una durata maggiore di quella stabilita dall’art. 2125 c.c.</a:t>
            </a:r>
            <a:endParaRPr lang="en-US" sz="1800" dirty="0" smtClean="0">
              <a:solidFill>
                <a:srgbClr val="002060"/>
              </a:solidFill>
              <a:cs typeface="Arial" charset="0"/>
            </a:endParaRPr>
          </a:p>
          <a:p>
            <a:pPr marL="365125" indent="-365125" algn="just">
              <a:buNone/>
              <a:tabLst>
                <a:tab pos="717550" algn="l"/>
              </a:tabLst>
            </a:pPr>
            <a:endParaRPr lang="en-US" sz="1800" dirty="0" smtClean="0">
              <a:solidFill>
                <a:srgbClr val="002060"/>
              </a:solidFill>
              <a:cs typeface="Arial" charset="0"/>
            </a:endParaRPr>
          </a:p>
          <a:p>
            <a:pPr marL="365125" indent="-365125" algn="just">
              <a:buNone/>
              <a:tabLst>
                <a:tab pos="717550" algn="l"/>
              </a:tabLst>
            </a:pPr>
            <a:r>
              <a:rPr lang="en-US" sz="1800" dirty="0" smtClean="0">
                <a:solidFill>
                  <a:srgbClr val="002060"/>
                </a:solidFill>
                <a:cs typeface="Arial" charset="0"/>
              </a:rPr>
              <a:t>                  </a:t>
            </a:r>
            <a:r>
              <a:rPr lang="it-IT" sz="1800" dirty="0" smtClean="0">
                <a:solidFill>
                  <a:srgbClr val="002060"/>
                </a:solidFill>
                <a:cs typeface="Arial" charset="0"/>
              </a:rPr>
              <a:t>sostituzione automatica della clausola e riduzione della durata del patto entro i limiti di legge</a:t>
            </a:r>
          </a:p>
          <a:p>
            <a:pPr marL="365125" indent="-365125" algn="just">
              <a:buNone/>
              <a:tabLst>
                <a:tab pos="717550" algn="l"/>
              </a:tabLst>
            </a:pPr>
            <a:endParaRPr lang="it-IT" sz="1800" dirty="0" smtClean="0">
              <a:solidFill>
                <a:srgbClr val="002060"/>
              </a:solidFill>
              <a:cs typeface="Arial" charset="0"/>
            </a:endParaRPr>
          </a:p>
          <a:p>
            <a:pPr marL="365125" indent="-365125" algn="just">
              <a:buNone/>
              <a:tabLst>
                <a:tab pos="717550" algn="l"/>
              </a:tabLst>
            </a:pPr>
            <a:endParaRPr lang="it-IT" sz="1800" dirty="0" smtClean="0">
              <a:solidFill>
                <a:srgbClr val="002060"/>
              </a:solidFill>
              <a:cs typeface="Arial" charset="0"/>
            </a:endParaRPr>
          </a:p>
          <a:p>
            <a:pPr marL="0" algn="just">
              <a:spcBef>
                <a:spcPts val="0"/>
              </a:spcBef>
              <a:buNone/>
              <a:defRPr/>
            </a:pPr>
            <a:endParaRPr lang="it-IT" sz="1800" dirty="0" smtClean="0">
              <a:solidFill>
                <a:srgbClr val="002060"/>
              </a:solidFill>
              <a:latin typeface="+mj-lt"/>
              <a:cs typeface="Times New Roman" pitchFamily="18" charset="0"/>
            </a:endParaRPr>
          </a:p>
        </p:txBody>
      </p:sp>
      <p:sp>
        <p:nvSpPr>
          <p:cNvPr id="5" name="Freccia a destra 4"/>
          <p:cNvSpPr/>
          <p:nvPr/>
        </p:nvSpPr>
        <p:spPr>
          <a:xfrm>
            <a:off x="611560" y="3429000"/>
            <a:ext cx="9361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25</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620713"/>
            <a:ext cx="7992119" cy="936079"/>
          </a:xfrm>
        </p:spPr>
        <p:txBody>
          <a:bodyPr/>
          <a:lstStyle/>
          <a:p>
            <a:pPr>
              <a:defRPr/>
            </a:pPr>
            <a:r>
              <a:rPr lang="it-IT" sz="2000" b="1" cap="all" dirty="0" smtClean="0">
                <a:solidFill>
                  <a:srgbClr val="002060"/>
                </a:solidFill>
                <a:latin typeface="Arial" pitchFamily="34" charset="0"/>
                <a:cs typeface="Arial" pitchFamily="34" charset="0"/>
              </a:rPr>
              <a:t>L’oggetto</a:t>
            </a:r>
            <a:endParaRPr lang="it-IT" sz="2000" b="1" dirty="0" smtClean="0">
              <a:solidFill>
                <a:srgbClr val="002060"/>
              </a:solidFill>
              <a:ea typeface="+mn-ea"/>
              <a:cs typeface="Times New Roman" pitchFamily="18" charset="0"/>
            </a:endParaRPr>
          </a:p>
        </p:txBody>
      </p:sp>
      <p:sp>
        <p:nvSpPr>
          <p:cNvPr id="65538" name="Segnaposto contenuto 2"/>
          <p:cNvSpPr>
            <a:spLocks noGrp="1"/>
          </p:cNvSpPr>
          <p:nvPr>
            <p:ph idx="1"/>
          </p:nvPr>
        </p:nvSpPr>
        <p:spPr>
          <a:xfrm>
            <a:off x="395288" y="1412777"/>
            <a:ext cx="8229600" cy="5173762"/>
          </a:xfrm>
        </p:spPr>
        <p:txBody>
          <a:bodyPr/>
          <a:lstStyle/>
          <a:p>
            <a:pPr marL="0" indent="-266700" algn="just" eaLnBrk="1" hangingPunct="1">
              <a:spcBef>
                <a:spcPts val="0"/>
              </a:spcBef>
              <a:buNone/>
            </a:pPr>
            <a:r>
              <a:rPr lang="it-IT" sz="1800" dirty="0" smtClean="0">
                <a:solidFill>
                  <a:srgbClr val="002060"/>
                </a:solidFill>
                <a:cs typeface="Arial" charset="0"/>
              </a:rPr>
              <a:t>Per valutare la congruità della determinazione dell’oggetto si deve tenere conto sia del </a:t>
            </a:r>
            <a:r>
              <a:rPr lang="it-IT" sz="1800" b="1" u="sng" dirty="0" smtClean="0">
                <a:solidFill>
                  <a:srgbClr val="002060"/>
                </a:solidFill>
                <a:cs typeface="Arial" charset="0"/>
              </a:rPr>
              <a:t>contenuto obiettivo del patto</a:t>
            </a:r>
            <a:r>
              <a:rPr lang="it-IT" sz="1800" dirty="0" smtClean="0">
                <a:solidFill>
                  <a:srgbClr val="002060"/>
                </a:solidFill>
                <a:cs typeface="Arial" charset="0"/>
              </a:rPr>
              <a:t>, sia delle </a:t>
            </a:r>
            <a:r>
              <a:rPr lang="it-IT" sz="1800" b="1" u="sng" dirty="0" smtClean="0">
                <a:solidFill>
                  <a:srgbClr val="002060"/>
                </a:solidFill>
                <a:cs typeface="Arial" charset="0"/>
              </a:rPr>
              <a:t>capacità economica residua del lavoratore</a:t>
            </a:r>
            <a:r>
              <a:rPr lang="it-IT" sz="1800" dirty="0" smtClean="0">
                <a:solidFill>
                  <a:srgbClr val="002060"/>
                </a:solidFill>
                <a:cs typeface="Arial" charset="0"/>
              </a:rPr>
              <a:t>, perché la validità dell’accordo dipende dalla validità congiunta dei  2 parametri.</a:t>
            </a:r>
          </a:p>
          <a:p>
            <a:pPr marL="266700" indent="-266700" algn="just" eaLnBrk="1" hangingPunct="1">
              <a:buFontTx/>
              <a:buNone/>
            </a:pPr>
            <a:endParaRPr lang="it-IT" sz="1800" dirty="0" smtClean="0">
              <a:solidFill>
                <a:srgbClr val="002060"/>
              </a:solidFill>
              <a:latin typeface="+mj-lt"/>
              <a:cs typeface="Times New Roman" pitchFamily="18" charset="0"/>
            </a:endParaRPr>
          </a:p>
        </p:txBody>
      </p:sp>
      <p:sp>
        <p:nvSpPr>
          <p:cNvPr id="6" name="Rettangolo 5"/>
          <p:cNvSpPr/>
          <p:nvPr/>
        </p:nvSpPr>
        <p:spPr>
          <a:xfrm>
            <a:off x="539552" y="2780928"/>
            <a:ext cx="4032448" cy="923330"/>
          </a:xfrm>
          <a:prstGeom prst="rect">
            <a:avLst/>
          </a:prstGeom>
        </p:spPr>
        <p:txBody>
          <a:bodyPr wrap="square">
            <a:spAutoFit/>
          </a:bodyPr>
          <a:lstStyle/>
          <a:p>
            <a:pPr marL="900113" indent="-449263" algn="just">
              <a:tabLst>
                <a:tab pos="900113" algn="l"/>
              </a:tabLst>
            </a:pPr>
            <a:r>
              <a:rPr lang="it-IT" dirty="0" smtClean="0">
                <a:solidFill>
                  <a:srgbClr val="002060"/>
                </a:solidFill>
                <a:cs typeface="Arial" charset="0"/>
              </a:rPr>
              <a:t>L’oggetto può essere riferito, </a:t>
            </a:r>
          </a:p>
          <a:p>
            <a:pPr marL="900113" indent="-449263" algn="just">
              <a:tabLst>
                <a:tab pos="900113" algn="l"/>
              </a:tabLst>
            </a:pPr>
            <a:r>
              <a:rPr lang="it-IT" dirty="0" smtClean="0">
                <a:solidFill>
                  <a:srgbClr val="002060"/>
                </a:solidFill>
                <a:cs typeface="Arial" charset="0"/>
              </a:rPr>
              <a:t>alternativamente e/o </a:t>
            </a:r>
          </a:p>
          <a:p>
            <a:pPr marL="900113" indent="-449263" algn="just">
              <a:tabLst>
                <a:tab pos="900113" algn="l"/>
              </a:tabLst>
            </a:pPr>
            <a:r>
              <a:rPr lang="it-IT" dirty="0" smtClean="0">
                <a:solidFill>
                  <a:srgbClr val="002060"/>
                </a:solidFill>
                <a:cs typeface="Arial" charset="0"/>
              </a:rPr>
              <a:t>cumulativamente a:</a:t>
            </a:r>
            <a:endParaRPr lang="it-IT" dirty="0">
              <a:solidFill>
                <a:srgbClr val="002060"/>
              </a:solidFill>
              <a:cs typeface="Arial" charset="0"/>
            </a:endParaRPr>
          </a:p>
        </p:txBody>
      </p:sp>
      <p:sp>
        <p:nvSpPr>
          <p:cNvPr id="7" name="Text Box 6"/>
          <p:cNvSpPr txBox="1">
            <a:spLocks noChangeArrowheads="1"/>
          </p:cNvSpPr>
          <p:nvPr/>
        </p:nvSpPr>
        <p:spPr bwMode="auto">
          <a:xfrm>
            <a:off x="4284663" y="2708920"/>
            <a:ext cx="4319785" cy="2283702"/>
          </a:xfrm>
          <a:prstGeom prst="rect">
            <a:avLst/>
          </a:prstGeom>
          <a:noFill/>
          <a:ln w="9525">
            <a:noFill/>
            <a:miter lim="800000"/>
            <a:headEnd/>
            <a:tailEnd/>
          </a:ln>
        </p:spPr>
        <p:txBody>
          <a:bodyPr wrap="square">
            <a:spAutoFit/>
          </a:bodyPr>
          <a:lstStyle/>
          <a:p>
            <a:pPr lvl="1" algn="just">
              <a:lnSpc>
                <a:spcPct val="140000"/>
              </a:lnSpc>
              <a:buFont typeface="Wingdings" pitchFamily="2" charset="2"/>
              <a:buChar char="ü"/>
            </a:pPr>
            <a:r>
              <a:rPr lang="it-IT" sz="1600" b="1" dirty="0">
                <a:solidFill>
                  <a:srgbClr val="002060"/>
                </a:solidFill>
                <a:cs typeface="Arial" charset="0"/>
              </a:rPr>
              <a:t> mansioni svolte dal dipendente</a:t>
            </a:r>
          </a:p>
          <a:p>
            <a:pPr lvl="1" algn="just">
              <a:lnSpc>
                <a:spcPct val="140000"/>
              </a:lnSpc>
              <a:buFont typeface="Wingdings" pitchFamily="2" charset="2"/>
              <a:buChar char="ü"/>
            </a:pPr>
            <a:r>
              <a:rPr lang="it-IT" sz="1600" b="1" dirty="0">
                <a:solidFill>
                  <a:srgbClr val="002060"/>
                </a:solidFill>
                <a:cs typeface="Arial" charset="0"/>
              </a:rPr>
              <a:t> attività del datore di lavoro</a:t>
            </a:r>
          </a:p>
          <a:p>
            <a:pPr lvl="1" algn="just">
              <a:lnSpc>
                <a:spcPct val="140000"/>
              </a:lnSpc>
              <a:buFont typeface="Wingdings" pitchFamily="2" charset="2"/>
              <a:buChar char="ü"/>
            </a:pPr>
            <a:r>
              <a:rPr lang="it-IT" sz="1600" b="1" dirty="0">
                <a:solidFill>
                  <a:srgbClr val="002060"/>
                </a:solidFill>
                <a:cs typeface="Arial" charset="0"/>
              </a:rPr>
              <a:t> clienti del datore di lavoro</a:t>
            </a:r>
          </a:p>
          <a:p>
            <a:pPr lvl="1" algn="just">
              <a:lnSpc>
                <a:spcPct val="140000"/>
              </a:lnSpc>
              <a:buFont typeface="Wingdings" pitchFamily="2" charset="2"/>
              <a:buChar char="ü"/>
            </a:pPr>
            <a:r>
              <a:rPr lang="it-IT" sz="1600" b="1" dirty="0">
                <a:solidFill>
                  <a:srgbClr val="002060"/>
                </a:solidFill>
                <a:cs typeface="Arial" charset="0"/>
              </a:rPr>
              <a:t> dipendenti del </a:t>
            </a:r>
            <a:r>
              <a:rPr lang="it-IT" sz="1600" b="1" dirty="0" smtClean="0">
                <a:solidFill>
                  <a:srgbClr val="002060"/>
                </a:solidFill>
                <a:cs typeface="Arial" charset="0"/>
              </a:rPr>
              <a:t>datore</a:t>
            </a:r>
            <a:endParaRPr lang="it-IT" sz="1600" b="1" dirty="0">
              <a:solidFill>
                <a:srgbClr val="002060"/>
              </a:solidFill>
              <a:cs typeface="Arial" charset="0"/>
            </a:endParaRPr>
          </a:p>
          <a:p>
            <a:pPr lvl="1" algn="just">
              <a:lnSpc>
                <a:spcPct val="140000"/>
              </a:lnSpc>
              <a:buFont typeface="Wingdings" pitchFamily="2" charset="2"/>
              <a:buChar char="ü"/>
            </a:pPr>
            <a:r>
              <a:rPr lang="it-IT" sz="1600" b="1" dirty="0">
                <a:solidFill>
                  <a:srgbClr val="002060"/>
                </a:solidFill>
                <a:cs typeface="Arial" charset="0"/>
              </a:rPr>
              <a:t> concorrenti del datore di lavoro</a:t>
            </a:r>
          </a:p>
          <a:p>
            <a:pPr algn="ctr">
              <a:lnSpc>
                <a:spcPct val="140000"/>
              </a:lnSpc>
              <a:spcBef>
                <a:spcPct val="50000"/>
              </a:spcBef>
            </a:pPr>
            <a:endParaRPr lang="it-IT" sz="1600" b="1" dirty="0">
              <a:solidFill>
                <a:srgbClr val="002060"/>
              </a:solidFill>
              <a:cs typeface="Arial"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26</a:t>
            </a:fld>
            <a:endParaRPr lang="it-IT" sz="1200" dirty="0">
              <a:solidFill>
                <a:schemeClr val="tx1">
                  <a:tint val="75000"/>
                </a:scheme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620713"/>
            <a:ext cx="7992119" cy="936079"/>
          </a:xfrm>
        </p:spPr>
        <p:txBody>
          <a:bodyPr/>
          <a:lstStyle/>
          <a:p>
            <a:pPr>
              <a:defRPr/>
            </a:pPr>
            <a:r>
              <a:rPr lang="it-IT" sz="2000" b="1" cap="all" dirty="0" smtClean="0">
                <a:solidFill>
                  <a:srgbClr val="002060"/>
                </a:solidFill>
                <a:latin typeface="Arial" pitchFamily="34" charset="0"/>
                <a:cs typeface="Arial" pitchFamily="34" charset="0"/>
              </a:rPr>
              <a:t>IL CORRISPETTIVO</a:t>
            </a:r>
            <a:endParaRPr lang="it-IT" sz="2000" b="1" dirty="0" smtClean="0">
              <a:solidFill>
                <a:srgbClr val="002060"/>
              </a:solidFill>
              <a:ea typeface="+mn-ea"/>
              <a:cs typeface="Times New Roman" pitchFamily="18" charset="0"/>
            </a:endParaRPr>
          </a:p>
        </p:txBody>
      </p:sp>
      <p:sp>
        <p:nvSpPr>
          <p:cNvPr id="65538" name="Segnaposto contenuto 2"/>
          <p:cNvSpPr>
            <a:spLocks noGrp="1"/>
          </p:cNvSpPr>
          <p:nvPr>
            <p:ph idx="1"/>
          </p:nvPr>
        </p:nvSpPr>
        <p:spPr>
          <a:xfrm>
            <a:off x="395288" y="1412777"/>
            <a:ext cx="8229600" cy="5173762"/>
          </a:xfrm>
        </p:spPr>
        <p:txBody>
          <a:bodyPr/>
          <a:lstStyle/>
          <a:p>
            <a:pPr marL="266700" indent="-266700" algn="just" eaLnBrk="1" hangingPunct="1">
              <a:buNone/>
            </a:pPr>
            <a:r>
              <a:rPr lang="en-US" sz="1800" dirty="0" smtClean="0">
                <a:solidFill>
                  <a:srgbClr val="002060"/>
                </a:solidFill>
                <a:latin typeface="Arial" charset="0"/>
                <a:cs typeface="Arial" charset="0"/>
              </a:rPr>
              <a:t>Il </a:t>
            </a:r>
            <a:r>
              <a:rPr lang="en-US" sz="1800" dirty="0" err="1" smtClean="0">
                <a:solidFill>
                  <a:srgbClr val="002060"/>
                </a:solidFill>
                <a:latin typeface="Arial" charset="0"/>
                <a:cs typeface="Arial" charset="0"/>
              </a:rPr>
              <a:t>patto</a:t>
            </a:r>
            <a:r>
              <a:rPr lang="en-US" sz="1800" dirty="0" smtClean="0">
                <a:solidFill>
                  <a:srgbClr val="002060"/>
                </a:solidFill>
                <a:latin typeface="Arial" charset="0"/>
                <a:cs typeface="Arial" charset="0"/>
              </a:rPr>
              <a:t> </a:t>
            </a:r>
            <a:r>
              <a:rPr lang="en-US" sz="1800" dirty="0" err="1" smtClean="0">
                <a:solidFill>
                  <a:srgbClr val="002060"/>
                </a:solidFill>
                <a:latin typeface="Arial" charset="0"/>
                <a:cs typeface="Arial" charset="0"/>
              </a:rPr>
              <a:t>di</a:t>
            </a:r>
            <a:r>
              <a:rPr lang="en-US" sz="1800" dirty="0" smtClean="0">
                <a:solidFill>
                  <a:srgbClr val="002060"/>
                </a:solidFill>
                <a:latin typeface="Arial" charset="0"/>
                <a:cs typeface="Arial" charset="0"/>
              </a:rPr>
              <a:t> non </a:t>
            </a:r>
            <a:r>
              <a:rPr lang="en-US" sz="1800" dirty="0" err="1" smtClean="0">
                <a:solidFill>
                  <a:srgbClr val="002060"/>
                </a:solidFill>
                <a:latin typeface="Arial" charset="0"/>
                <a:cs typeface="Arial" charset="0"/>
              </a:rPr>
              <a:t>concorrenza</a:t>
            </a:r>
            <a:r>
              <a:rPr lang="en-US" sz="1800" dirty="0" smtClean="0">
                <a:solidFill>
                  <a:srgbClr val="002060"/>
                </a:solidFill>
                <a:latin typeface="Arial" charset="0"/>
                <a:cs typeface="Arial" charset="0"/>
              </a:rPr>
              <a:t> è </a:t>
            </a:r>
            <a:r>
              <a:rPr lang="en-US" sz="1800" u="sng" dirty="0" err="1" smtClean="0">
                <a:solidFill>
                  <a:srgbClr val="002060"/>
                </a:solidFill>
                <a:latin typeface="Arial" charset="0"/>
                <a:cs typeface="Arial" charset="0"/>
              </a:rPr>
              <a:t>oneroso</a:t>
            </a:r>
            <a:endParaRPr lang="en-US" sz="1800" i="1" u="sng" dirty="0" smtClean="0">
              <a:solidFill>
                <a:srgbClr val="002060"/>
              </a:solidFill>
              <a:latin typeface="Arial" charset="0"/>
              <a:cs typeface="Arial" charset="0"/>
            </a:endParaRPr>
          </a:p>
          <a:p>
            <a:pPr marL="266700" indent="-266700" algn="just" eaLnBrk="1" hangingPunct="1">
              <a:buFontTx/>
              <a:buNone/>
            </a:pPr>
            <a:endParaRPr lang="it-IT" sz="1800" dirty="0" smtClean="0">
              <a:solidFill>
                <a:srgbClr val="002060"/>
              </a:solidFill>
              <a:latin typeface="+mj-lt"/>
              <a:cs typeface="Times New Roman" pitchFamily="18" charset="0"/>
            </a:endParaRPr>
          </a:p>
        </p:txBody>
      </p:sp>
      <p:sp>
        <p:nvSpPr>
          <p:cNvPr id="6" name="Rettangolo 5"/>
          <p:cNvSpPr/>
          <p:nvPr/>
        </p:nvSpPr>
        <p:spPr>
          <a:xfrm>
            <a:off x="539552" y="2780928"/>
            <a:ext cx="4032448" cy="646331"/>
          </a:xfrm>
          <a:prstGeom prst="rect">
            <a:avLst/>
          </a:prstGeom>
        </p:spPr>
        <p:txBody>
          <a:bodyPr wrap="square">
            <a:spAutoFit/>
          </a:bodyPr>
          <a:lstStyle/>
          <a:p>
            <a:pPr marL="900113" indent="-449263" algn="just">
              <a:tabLst>
                <a:tab pos="900113" algn="l"/>
              </a:tabLst>
            </a:pPr>
            <a:r>
              <a:rPr lang="it-IT" b="1" dirty="0" smtClean="0">
                <a:solidFill>
                  <a:srgbClr val="002060"/>
                </a:solidFill>
                <a:cs typeface="Arial" charset="0"/>
              </a:rPr>
              <a:t>Il compenso del lavoratore</a:t>
            </a:r>
          </a:p>
          <a:p>
            <a:pPr marL="900113" indent="-449263" algn="just">
              <a:tabLst>
                <a:tab pos="900113" algn="l"/>
              </a:tabLst>
            </a:pPr>
            <a:endParaRPr lang="it-IT" b="1" dirty="0">
              <a:solidFill>
                <a:srgbClr val="002060"/>
              </a:solidFill>
              <a:cs typeface="Arial" charset="0"/>
            </a:endParaRPr>
          </a:p>
        </p:txBody>
      </p:sp>
      <p:sp>
        <p:nvSpPr>
          <p:cNvPr id="7" name="Text Box 6"/>
          <p:cNvSpPr txBox="1">
            <a:spLocks noChangeArrowheads="1"/>
          </p:cNvSpPr>
          <p:nvPr/>
        </p:nvSpPr>
        <p:spPr bwMode="auto">
          <a:xfrm>
            <a:off x="4284663" y="2132856"/>
            <a:ext cx="4319785" cy="4315027"/>
          </a:xfrm>
          <a:prstGeom prst="rect">
            <a:avLst/>
          </a:prstGeom>
          <a:noFill/>
          <a:ln w="9525">
            <a:noFill/>
            <a:miter lim="800000"/>
            <a:headEnd/>
            <a:tailEnd/>
          </a:ln>
        </p:spPr>
        <p:txBody>
          <a:bodyPr wrap="square">
            <a:spAutoFit/>
          </a:bodyPr>
          <a:lstStyle/>
          <a:p>
            <a:pPr algn="just">
              <a:buFont typeface="Wingdings" pitchFamily="2" charset="2"/>
              <a:buChar char="ü"/>
            </a:pPr>
            <a:r>
              <a:rPr lang="it-IT" dirty="0" smtClean="0">
                <a:solidFill>
                  <a:srgbClr val="002060"/>
                </a:solidFill>
                <a:cs typeface="Arial" charset="0"/>
              </a:rPr>
              <a:t>può consistere in somme di denaro, oppure altre utilità (ad es. remissione di un debito)</a:t>
            </a:r>
          </a:p>
          <a:p>
            <a:pPr algn="just">
              <a:buFont typeface="Wingdings" pitchFamily="2" charset="2"/>
              <a:buChar char="ü"/>
            </a:pPr>
            <a:r>
              <a:rPr lang="it-IT" dirty="0" smtClean="0">
                <a:solidFill>
                  <a:srgbClr val="002060"/>
                </a:solidFill>
                <a:cs typeface="Arial" charset="0"/>
              </a:rPr>
              <a:t> non deve essere necessariamente determi-nato, ma è sufficiente sia determinabile</a:t>
            </a:r>
          </a:p>
          <a:p>
            <a:pPr algn="just">
              <a:buFont typeface="Wingdings" pitchFamily="2" charset="2"/>
              <a:buChar char="ü"/>
            </a:pPr>
            <a:r>
              <a:rPr lang="it-IT" dirty="0" smtClean="0">
                <a:solidFill>
                  <a:srgbClr val="002060"/>
                </a:solidFill>
                <a:cs typeface="Arial" charset="0"/>
              </a:rPr>
              <a:t>può essere versato </a:t>
            </a:r>
            <a:r>
              <a:rPr lang="it-IT" u="sng" dirty="0" smtClean="0">
                <a:solidFill>
                  <a:srgbClr val="002060"/>
                </a:solidFill>
                <a:cs typeface="Arial" charset="0"/>
              </a:rPr>
              <a:t>in corso</a:t>
            </a:r>
            <a:r>
              <a:rPr lang="it-IT" dirty="0" smtClean="0">
                <a:solidFill>
                  <a:srgbClr val="002060"/>
                </a:solidFill>
                <a:cs typeface="Arial" charset="0"/>
              </a:rPr>
              <a:t> di rapporto, oppure </a:t>
            </a:r>
            <a:r>
              <a:rPr lang="it-IT" u="sng" dirty="0" smtClean="0">
                <a:solidFill>
                  <a:srgbClr val="002060"/>
                </a:solidFill>
                <a:cs typeface="Arial" charset="0"/>
              </a:rPr>
              <a:t>dopo</a:t>
            </a:r>
            <a:r>
              <a:rPr lang="it-IT" dirty="0" smtClean="0">
                <a:solidFill>
                  <a:srgbClr val="002060"/>
                </a:solidFill>
                <a:cs typeface="Arial" charset="0"/>
              </a:rPr>
              <a:t> la cessazione dello stesso</a:t>
            </a:r>
          </a:p>
          <a:p>
            <a:pPr algn="just">
              <a:buFont typeface="Wingdings" pitchFamily="2" charset="2"/>
              <a:buChar char="ü"/>
            </a:pPr>
            <a:r>
              <a:rPr lang="it-IT" dirty="0" smtClean="0">
                <a:solidFill>
                  <a:srgbClr val="002060"/>
                </a:solidFill>
                <a:latin typeface="Arial" pitchFamily="34" charset="0"/>
                <a:cs typeface="Arial" pitchFamily="34" charset="0"/>
              </a:rPr>
              <a:t>deve essere </a:t>
            </a:r>
            <a:r>
              <a:rPr lang="it-IT" b="1" u="sng" dirty="0" smtClean="0">
                <a:solidFill>
                  <a:srgbClr val="002060"/>
                </a:solidFill>
                <a:latin typeface="Arial" pitchFamily="34" charset="0"/>
                <a:cs typeface="Arial" pitchFamily="34" charset="0"/>
              </a:rPr>
              <a:t>congruo e specifico</a:t>
            </a:r>
            <a:r>
              <a:rPr lang="it-IT" dirty="0" smtClean="0">
                <a:solidFill>
                  <a:srgbClr val="002060"/>
                </a:solidFill>
                <a:latin typeface="Arial" pitchFamily="34" charset="0"/>
                <a:cs typeface="Arial" pitchFamily="34" charset="0"/>
              </a:rPr>
              <a:t>,</a:t>
            </a:r>
          </a:p>
          <a:p>
            <a:pPr algn="just" fontAlgn="auto">
              <a:spcBef>
                <a:spcPts val="0"/>
              </a:spcBef>
              <a:spcAft>
                <a:spcPts val="0"/>
              </a:spcAft>
              <a:defRPr/>
            </a:pPr>
            <a:r>
              <a:rPr lang="it-IT" dirty="0" smtClean="0">
                <a:solidFill>
                  <a:srgbClr val="002060"/>
                </a:solidFill>
                <a:latin typeface="Arial" pitchFamily="34" charset="0"/>
                <a:cs typeface="Arial" pitchFamily="34" charset="0"/>
              </a:rPr>
              <a:t>in relazione al sacrificio richiesto</a:t>
            </a:r>
          </a:p>
          <a:p>
            <a:pPr algn="just" fontAlgn="auto">
              <a:spcBef>
                <a:spcPts val="0"/>
              </a:spcBef>
              <a:spcAft>
                <a:spcPts val="0"/>
              </a:spcAft>
              <a:defRPr/>
            </a:pPr>
            <a:endParaRPr lang="it-IT" dirty="0" smtClean="0">
              <a:solidFill>
                <a:srgbClr val="002060"/>
              </a:solidFill>
              <a:latin typeface="Arial" pitchFamily="34" charset="0"/>
              <a:cs typeface="Arial" pitchFamily="34" charset="0"/>
            </a:endParaRPr>
          </a:p>
          <a:p>
            <a:pPr algn="just"/>
            <a:endParaRPr lang="it-IT" dirty="0" smtClean="0">
              <a:solidFill>
                <a:srgbClr val="002060"/>
              </a:solidFill>
              <a:cs typeface="Arial" charset="0"/>
            </a:endParaRPr>
          </a:p>
          <a:p>
            <a:pPr algn="just">
              <a:buFont typeface="Wingdings" pitchFamily="2" charset="2"/>
              <a:buChar char="ü"/>
            </a:pPr>
            <a:endParaRPr lang="it-IT" dirty="0" smtClean="0">
              <a:solidFill>
                <a:srgbClr val="002060"/>
              </a:solidFill>
              <a:cs typeface="Arial" charset="0"/>
            </a:endParaRPr>
          </a:p>
          <a:p>
            <a:pPr lvl="1" algn="just">
              <a:lnSpc>
                <a:spcPct val="140000"/>
              </a:lnSpc>
            </a:pPr>
            <a:endParaRPr lang="it-IT" sz="1600" b="1" dirty="0">
              <a:solidFill>
                <a:srgbClr val="002060"/>
              </a:solidFill>
              <a:cs typeface="Arial"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27</a:t>
            </a:fld>
            <a:endParaRPr lang="it-IT" sz="1200" dirty="0">
              <a:solidFill>
                <a:schemeClr val="tx1">
                  <a:tint val="75000"/>
                </a:scheme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899592" y="980728"/>
            <a:ext cx="7058025" cy="400110"/>
          </a:xfrm>
          <a:prstGeom prst="rect">
            <a:avLst/>
          </a:prstGeom>
          <a:noFill/>
          <a:ln w="9525">
            <a:noFill/>
            <a:miter lim="800000"/>
            <a:headEnd/>
            <a:tailEnd/>
          </a:ln>
        </p:spPr>
        <p:txBody>
          <a:bodyPr wrap="square">
            <a:spAutoFit/>
          </a:bodyPr>
          <a:lstStyle/>
          <a:p>
            <a:pPr algn="ctr"/>
            <a:r>
              <a:rPr lang="it-IT" sz="2000" b="1" dirty="0" smtClean="0">
                <a:solidFill>
                  <a:srgbClr val="002060"/>
                </a:solidFill>
                <a:latin typeface="Arial" pitchFamily="34" charset="0"/>
              </a:rPr>
              <a:t>GLI OBBLIGHI DEL DATORE </a:t>
            </a:r>
            <a:r>
              <a:rPr lang="it-IT" sz="2000" b="1" dirty="0" err="1" smtClean="0">
                <a:solidFill>
                  <a:srgbClr val="002060"/>
                </a:solidFill>
                <a:latin typeface="Arial" pitchFamily="34" charset="0"/>
              </a:rPr>
              <a:t>DI</a:t>
            </a:r>
            <a:r>
              <a:rPr lang="it-IT" sz="2000" b="1" dirty="0" smtClean="0">
                <a:solidFill>
                  <a:srgbClr val="002060"/>
                </a:solidFill>
                <a:latin typeface="Arial" pitchFamily="34" charset="0"/>
              </a:rPr>
              <a:t> LAVORO</a:t>
            </a:r>
            <a:endParaRPr lang="it-IT" sz="2000" b="1" dirty="0">
              <a:solidFill>
                <a:srgbClr val="002060"/>
              </a:solidFill>
              <a:latin typeface="Arial" pitchFamily="34" charset="0"/>
            </a:endParaRPr>
          </a:p>
        </p:txBody>
      </p:sp>
      <p:sp>
        <p:nvSpPr>
          <p:cNvPr id="26627" name="Text Box 5"/>
          <p:cNvSpPr txBox="1">
            <a:spLocks noChangeArrowheads="1"/>
          </p:cNvSpPr>
          <p:nvPr/>
        </p:nvSpPr>
        <p:spPr bwMode="auto">
          <a:xfrm>
            <a:off x="883741" y="1974319"/>
            <a:ext cx="7432675" cy="2246769"/>
          </a:xfrm>
          <a:prstGeom prst="rect">
            <a:avLst/>
          </a:prstGeom>
          <a:noFill/>
          <a:ln w="9525">
            <a:noFill/>
            <a:miter lim="800000"/>
            <a:headEnd/>
            <a:tailEnd/>
          </a:ln>
        </p:spPr>
        <p:txBody>
          <a:bodyPr wrap="square">
            <a:spAutoFit/>
          </a:bodyPr>
          <a:lstStyle/>
          <a:p>
            <a:pPr algn="just" eaLnBrk="1" hangingPunct="1">
              <a:buFont typeface="Wingdings" pitchFamily="2" charset="2"/>
              <a:buNone/>
              <a:defRPr/>
            </a:pPr>
            <a:r>
              <a:rPr lang="it-IT" sz="2000" b="1" u="sng" dirty="0" smtClean="0">
                <a:solidFill>
                  <a:srgbClr val="002060"/>
                </a:solidFill>
                <a:cs typeface="Times New Roman" pitchFamily="18" charset="0"/>
              </a:rPr>
              <a:t>Principali obbligazioni del datore di lavoro</a:t>
            </a:r>
            <a:r>
              <a:rPr lang="it-IT" sz="2000" b="1" dirty="0" smtClean="0">
                <a:solidFill>
                  <a:srgbClr val="002060"/>
                </a:solidFill>
                <a:cs typeface="Times New Roman" pitchFamily="18" charset="0"/>
              </a:rPr>
              <a:t>:</a:t>
            </a:r>
          </a:p>
          <a:p>
            <a:pPr algn="just" eaLnBrk="1" hangingPunct="1">
              <a:buFont typeface="Wingdings" pitchFamily="2" charset="2"/>
              <a:buNone/>
              <a:defRPr/>
            </a:pPr>
            <a:endParaRPr lang="it-IT" sz="2000" dirty="0" smtClean="0">
              <a:solidFill>
                <a:srgbClr val="002060"/>
              </a:solidFill>
              <a:cs typeface="Times New Roman" pitchFamily="18" charset="0"/>
            </a:endParaRPr>
          </a:p>
          <a:p>
            <a:pPr algn="just">
              <a:buFont typeface="Wingdings" pitchFamily="2" charset="2"/>
              <a:buChar char="Ø"/>
              <a:defRPr/>
            </a:pPr>
            <a:r>
              <a:rPr lang="it-IT" sz="2000" dirty="0" smtClean="0">
                <a:solidFill>
                  <a:srgbClr val="002060"/>
                </a:solidFill>
                <a:cs typeface="Times New Roman" pitchFamily="18" charset="0"/>
              </a:rPr>
              <a:t> Garantire al lavoratore i trattamenti retributivi, contributivi ed assicurativi.</a:t>
            </a:r>
          </a:p>
          <a:p>
            <a:pPr algn="just" eaLnBrk="1" hangingPunct="1">
              <a:defRPr/>
            </a:pPr>
            <a:endParaRPr lang="it-IT" sz="2000" dirty="0" smtClean="0">
              <a:solidFill>
                <a:srgbClr val="002060"/>
              </a:solidFill>
              <a:cs typeface="Times New Roman" pitchFamily="18" charset="0"/>
            </a:endParaRPr>
          </a:p>
          <a:p>
            <a:pPr algn="just" eaLnBrk="1" hangingPunct="1">
              <a:buFont typeface="Wingdings" pitchFamily="2" charset="2"/>
              <a:buChar char="Ø"/>
              <a:defRPr/>
            </a:pPr>
            <a:r>
              <a:rPr lang="it-IT" sz="2000" dirty="0" smtClean="0">
                <a:solidFill>
                  <a:srgbClr val="002060"/>
                </a:solidFill>
                <a:cs typeface="Times New Roman" pitchFamily="18" charset="0"/>
              </a:rPr>
              <a:t>Garantire al lavoratore la sicurezza sul posto di lavoro.</a:t>
            </a:r>
          </a:p>
          <a:p>
            <a:pPr algn="just"/>
            <a:endParaRPr lang="it-IT" sz="2000" dirty="0">
              <a:solidFill>
                <a:srgbClr val="002060"/>
              </a:solidFill>
              <a:latin typeface="Arial" pitchFamily="34" charset="0"/>
            </a:endParaRPr>
          </a:p>
        </p:txBody>
      </p:sp>
      <p:sp>
        <p:nvSpPr>
          <p:cNvPr id="9" name="Rectangle 2"/>
          <p:cNvSpPr txBox="1">
            <a:spLocks noChangeArrowheads="1"/>
          </p:cNvSpPr>
          <p:nvPr/>
        </p:nvSpPr>
        <p:spPr bwMode="auto">
          <a:xfrm>
            <a:off x="539552" y="980728"/>
            <a:ext cx="7929562" cy="503709"/>
          </a:xfrm>
          <a:prstGeom prst="rect">
            <a:avLst/>
          </a:prstGeom>
          <a:noFill/>
          <a:ln w="9525">
            <a:noFill/>
            <a:miter lim="800000"/>
            <a:headEnd/>
            <a:tailEnd/>
          </a:ln>
          <a:effectLst/>
        </p:spPr>
        <p:txBody>
          <a:bodyPr anchor="ctr"/>
          <a:lstStyle/>
          <a:p>
            <a:pPr algn="ctr">
              <a:defRPr/>
            </a:pPr>
            <a:endParaRPr lang="it-IT" sz="2400" b="1" kern="0" cap="all" dirty="0">
              <a:solidFill>
                <a:srgbClr val="002060"/>
              </a:solidFill>
              <a:latin typeface="Arial"/>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28</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775150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ctrTitle" idx="4294967295"/>
          </p:nvPr>
        </p:nvSpPr>
        <p:spPr>
          <a:xfrm>
            <a:off x="467544" y="1052736"/>
            <a:ext cx="7772400" cy="864096"/>
          </a:xfrm>
        </p:spPr>
        <p:txBody>
          <a:bodyPr/>
          <a:lstStyle/>
          <a:p>
            <a:pPr eaLnBrk="1" hangingPunct="1"/>
            <a:r>
              <a:rPr lang="it-IT" sz="2000" b="1" dirty="0" smtClean="0">
                <a:solidFill>
                  <a:srgbClr val="002060"/>
                </a:solidFill>
              </a:rPr>
              <a:t>I POTERI DEL DATORE </a:t>
            </a:r>
            <a:r>
              <a:rPr lang="it-IT" sz="2000" b="1" dirty="0" err="1" smtClean="0">
                <a:solidFill>
                  <a:srgbClr val="002060"/>
                </a:solidFill>
              </a:rPr>
              <a:t>DI</a:t>
            </a:r>
            <a:r>
              <a:rPr lang="it-IT" sz="2000" b="1" dirty="0" smtClean="0">
                <a:solidFill>
                  <a:srgbClr val="002060"/>
                </a:solidFill>
              </a:rPr>
              <a:t> LAVORO </a:t>
            </a:r>
            <a:r>
              <a:rPr lang="it-IT" sz="2400" b="1" dirty="0" smtClean="0">
                <a:solidFill>
                  <a:srgbClr val="002060"/>
                </a:solidFill>
              </a:rPr>
              <a:t/>
            </a:r>
            <a:br>
              <a:rPr lang="it-IT" sz="2400" b="1" dirty="0" smtClean="0">
                <a:solidFill>
                  <a:srgbClr val="002060"/>
                </a:solidFill>
              </a:rPr>
            </a:br>
            <a:endParaRPr lang="en-GB" sz="2400" dirty="0" smtClean="0">
              <a:solidFill>
                <a:srgbClr val="002060"/>
              </a:solidFill>
            </a:endParaRPr>
          </a:p>
        </p:txBody>
      </p:sp>
      <p:sp>
        <p:nvSpPr>
          <p:cNvPr id="22531" name="Text Box 6"/>
          <p:cNvSpPr txBox="1">
            <a:spLocks noChangeArrowheads="1"/>
          </p:cNvSpPr>
          <p:nvPr/>
        </p:nvSpPr>
        <p:spPr bwMode="auto">
          <a:xfrm>
            <a:off x="395536" y="1988840"/>
            <a:ext cx="8001000" cy="3170099"/>
          </a:xfrm>
          <a:prstGeom prst="rect">
            <a:avLst/>
          </a:prstGeom>
          <a:noFill/>
          <a:ln w="9525">
            <a:noFill/>
            <a:miter lim="800000"/>
            <a:headEnd/>
            <a:tailEnd/>
          </a:ln>
        </p:spPr>
        <p:txBody>
          <a:bodyPr wrap="square">
            <a:spAutoFit/>
          </a:bodyPr>
          <a:lstStyle/>
          <a:p>
            <a:pPr marL="457200" indent="-457200" algn="just" eaLnBrk="0" hangingPunct="0">
              <a:lnSpc>
                <a:spcPct val="130000"/>
              </a:lnSpc>
              <a:buFont typeface="Wingdings" pitchFamily="2" charset="2"/>
              <a:buChar char="Ø"/>
              <a:defRPr/>
            </a:pPr>
            <a:r>
              <a:rPr lang="it-IT" sz="2000" b="1" dirty="0" smtClean="0">
                <a:solidFill>
                  <a:srgbClr val="002060"/>
                </a:solidFill>
              </a:rPr>
              <a:t>Potere direttivo </a:t>
            </a:r>
            <a:r>
              <a:rPr lang="it-IT" sz="2000" dirty="0" smtClean="0">
                <a:solidFill>
                  <a:srgbClr val="002060"/>
                </a:solidFill>
              </a:rPr>
              <a:t>esercitato per conformare la prestazione lavorativa alle esigenze dell’organizzazione dell’impresa;</a:t>
            </a:r>
          </a:p>
          <a:p>
            <a:pPr marL="457200" indent="-457200" algn="just" eaLnBrk="0" hangingPunct="0">
              <a:lnSpc>
                <a:spcPct val="130000"/>
              </a:lnSpc>
              <a:buFont typeface="Wingdings" pitchFamily="2" charset="2"/>
              <a:buChar char="Ø"/>
              <a:defRPr/>
            </a:pPr>
            <a:r>
              <a:rPr lang="it-IT" sz="2000" b="1" dirty="0" smtClean="0">
                <a:solidFill>
                  <a:srgbClr val="002060"/>
                </a:solidFill>
              </a:rPr>
              <a:t>Potere di controllo </a:t>
            </a:r>
            <a:r>
              <a:rPr lang="it-IT" sz="2000" dirty="0" smtClean="0">
                <a:solidFill>
                  <a:srgbClr val="002060"/>
                </a:solidFill>
              </a:rPr>
              <a:t>esercitato per verificare l’esatto adempimento degli obblighi da parte del dipendente;</a:t>
            </a:r>
          </a:p>
          <a:p>
            <a:pPr marL="457200" indent="-457200" algn="just" eaLnBrk="0" hangingPunct="0">
              <a:lnSpc>
                <a:spcPct val="130000"/>
              </a:lnSpc>
              <a:buFont typeface="Wingdings" pitchFamily="2" charset="2"/>
              <a:buChar char="Ø"/>
              <a:defRPr/>
            </a:pPr>
            <a:r>
              <a:rPr lang="it-IT" sz="2000" b="1" dirty="0" smtClean="0">
                <a:solidFill>
                  <a:srgbClr val="002060"/>
                </a:solidFill>
              </a:rPr>
              <a:t>Potere disciplinare </a:t>
            </a:r>
            <a:r>
              <a:rPr lang="it-IT" sz="2000" dirty="0" smtClean="0">
                <a:solidFill>
                  <a:srgbClr val="002060"/>
                </a:solidFill>
              </a:rPr>
              <a:t>esercitato per sanzionare il lavoratore inadempiente.</a:t>
            </a:r>
            <a:endParaRPr lang="it-IT" sz="2000" b="1" dirty="0" smtClean="0">
              <a:solidFill>
                <a:srgbClr val="002060"/>
              </a:solidFill>
            </a:endParaRPr>
          </a:p>
          <a:p>
            <a:pPr marL="182563" indent="-182563">
              <a:lnSpc>
                <a:spcPct val="130000"/>
              </a:lnSpc>
              <a:buClr>
                <a:srgbClr val="F5822C"/>
              </a:buClr>
              <a:buSzPct val="150000"/>
              <a:defRPr/>
            </a:pPr>
            <a:r>
              <a:rPr lang="it-IT" sz="2000" dirty="0" smtClean="0">
                <a:solidFill>
                  <a:srgbClr val="002060"/>
                </a:solidFill>
              </a:rPr>
              <a:t>	</a:t>
            </a:r>
            <a:endParaRPr lang="it-IT" sz="2000" b="1" i="1" dirty="0" smtClean="0">
              <a:solidFill>
                <a:srgbClr val="002060"/>
              </a:solidFill>
            </a:endParaRPr>
          </a:p>
          <a:p>
            <a:pPr algn="just"/>
            <a:endParaRPr lang="en-GB" sz="2000" i="1" dirty="0">
              <a:solidFill>
                <a:srgbClr val="002060"/>
              </a:solidFill>
              <a:latin typeface="Arial" pitchFamily="34" charset="0"/>
            </a:endParaRPr>
          </a:p>
        </p:txBody>
      </p:sp>
      <p:sp>
        <p:nvSpPr>
          <p:cNvPr id="9" name="Rectangle 2"/>
          <p:cNvSpPr txBox="1">
            <a:spLocks noChangeArrowheads="1"/>
          </p:cNvSpPr>
          <p:nvPr/>
        </p:nvSpPr>
        <p:spPr bwMode="auto">
          <a:xfrm flipV="1">
            <a:off x="395536" y="908720"/>
            <a:ext cx="7929562" cy="72008"/>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29</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448135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236171"/>
          </a:xfrm>
        </p:spPr>
        <p:txBody>
          <a:bodyPr/>
          <a:lstStyle/>
          <a:p>
            <a:pPr lvl="0" algn="just">
              <a:buNone/>
            </a:pPr>
            <a:endParaRPr lang="it-IT" sz="1800" kern="0" dirty="0" smtClean="0">
              <a:solidFill>
                <a:schemeClr val="tx2"/>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FORMAZIONE DEL CONTRATTO DI LAVORO SUBORDINATO</a:t>
            </a:r>
          </a:p>
          <a:p>
            <a:pPr marL="39600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algn="just">
              <a:spcBef>
                <a:spcPts val="0"/>
              </a:spcBef>
              <a:buNone/>
            </a:pPr>
            <a:r>
              <a:rPr lang="it-IT" sz="2000" dirty="0" smtClean="0">
                <a:solidFill>
                  <a:srgbClr val="002060"/>
                </a:solidFill>
                <a:latin typeface="Arial" pitchFamily="34" charset="0"/>
                <a:cs typeface="Arial" pitchFamily="34" charset="0"/>
              </a:rPr>
              <a:t>Il contratto di lavoro si forma, come gli altri contratti di diritto comune, nel momento in cui si incontrano le volontà delle due parti contraenti.</a:t>
            </a:r>
          </a:p>
          <a:p>
            <a:pPr marL="0" algn="ctr">
              <a:spcBef>
                <a:spcPts val="0"/>
              </a:spcBef>
              <a:buNone/>
            </a:pPr>
            <a:endParaRPr lang="it-IT" sz="2000" dirty="0" smtClean="0">
              <a:solidFill>
                <a:srgbClr val="002060"/>
              </a:solidFill>
              <a:latin typeface="Arial" pitchFamily="34" charset="0"/>
              <a:cs typeface="Arial" pitchFamily="34" charset="0"/>
            </a:endParaRPr>
          </a:p>
          <a:p>
            <a:pPr marL="0" algn="ctr">
              <a:spcBef>
                <a:spcPts val="0"/>
              </a:spcBef>
              <a:buNone/>
            </a:pPr>
            <a:r>
              <a:rPr lang="it-IT" sz="2000" dirty="0" smtClean="0">
                <a:solidFill>
                  <a:srgbClr val="002060"/>
                </a:solidFill>
                <a:latin typeface="Arial" pitchFamily="34" charset="0"/>
                <a:cs typeface="Arial" pitchFamily="34" charset="0"/>
              </a:rPr>
              <a:t>Ma quali limiti all’autonomia individuale?</a:t>
            </a:r>
          </a:p>
          <a:p>
            <a:pPr algn="just">
              <a:buNone/>
            </a:pPr>
            <a:endParaRPr lang="it-IT" i="1" dirty="0" smtClean="0">
              <a:solidFill>
                <a:srgbClr val="002060"/>
              </a:solidFill>
              <a:latin typeface="Arial" pitchFamily="34" charset="0"/>
              <a:cs typeface="Arial" pitchFamily="34" charset="0"/>
            </a:endParaRPr>
          </a:p>
          <a:p>
            <a:pPr algn="just">
              <a:buNone/>
            </a:pPr>
            <a:endParaRPr lang="it-IT" i="1" dirty="0" smtClean="0">
              <a:solidFill>
                <a:srgbClr val="002060"/>
              </a:solidFill>
              <a:latin typeface="Arial" pitchFamily="34" charset="0"/>
              <a:cs typeface="Arial" pitchFamily="34" charset="0"/>
            </a:endParaRPr>
          </a:p>
          <a:p>
            <a:pPr marL="0" algn="just">
              <a:spcBef>
                <a:spcPts val="0"/>
              </a:spcBef>
              <a:buNone/>
            </a:pPr>
            <a:r>
              <a:rPr lang="it-IT" sz="2000" dirty="0" smtClean="0">
                <a:solidFill>
                  <a:srgbClr val="002060"/>
                </a:solidFill>
                <a:latin typeface="Arial" pitchFamily="34" charset="0"/>
                <a:cs typeface="Arial" pitchFamily="34" charset="0"/>
              </a:rPr>
              <a:t>L’ambito entro il quale si svolge il negoziato tra le parti è molto ristretto, in quanto il diritto del lavoro tradizionalmente considera l’autonomia individuale inidonea a disciplinare tutte le obbligazioni che possono scaturire dal contratto di lavoro.</a:t>
            </a:r>
            <a:endParaRPr lang="it-IT" sz="20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3</a:t>
            </a:fld>
            <a:endParaRPr lang="it-IT" sz="1200" dirty="0">
              <a:solidFill>
                <a:schemeClr val="tx1">
                  <a:tint val="75000"/>
                </a:schemeClr>
              </a:solidFill>
              <a:latin typeface="+mn-lt"/>
            </a:endParaRPr>
          </a:p>
        </p:txBody>
      </p:sp>
      <p:sp>
        <p:nvSpPr>
          <p:cNvPr id="11" name="Freccia in giù 10"/>
          <p:cNvSpPr/>
          <p:nvPr/>
        </p:nvSpPr>
        <p:spPr>
          <a:xfrm>
            <a:off x="3995936" y="342900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ctrTitle" idx="4294967295"/>
          </p:nvPr>
        </p:nvSpPr>
        <p:spPr>
          <a:xfrm>
            <a:off x="467544" y="1052736"/>
            <a:ext cx="7772400" cy="648072"/>
          </a:xfrm>
        </p:spPr>
        <p:txBody>
          <a:bodyPr/>
          <a:lstStyle/>
          <a:p>
            <a:pPr eaLnBrk="1" hangingPunct="1"/>
            <a:r>
              <a:rPr lang="it-IT" sz="2000" b="1" dirty="0" smtClean="0">
                <a:solidFill>
                  <a:srgbClr val="002060"/>
                </a:solidFill>
              </a:rPr>
              <a:t>IL POTERE DIRETTIVO</a:t>
            </a:r>
            <a:br>
              <a:rPr lang="it-IT" sz="2000" b="1" dirty="0" smtClean="0">
                <a:solidFill>
                  <a:srgbClr val="002060"/>
                </a:solidFill>
              </a:rPr>
            </a:br>
            <a:endParaRPr lang="en-GB" sz="2000" dirty="0" smtClean="0">
              <a:solidFill>
                <a:srgbClr val="002060"/>
              </a:solidFill>
            </a:endParaRPr>
          </a:p>
        </p:txBody>
      </p:sp>
      <p:sp>
        <p:nvSpPr>
          <p:cNvPr id="9" name="Rectangle 2"/>
          <p:cNvSpPr txBox="1">
            <a:spLocks noChangeArrowheads="1"/>
          </p:cNvSpPr>
          <p:nvPr/>
        </p:nvSpPr>
        <p:spPr bwMode="auto">
          <a:xfrm flipV="1">
            <a:off x="395536" y="908720"/>
            <a:ext cx="7929562" cy="72008"/>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7" name="Text Box 6"/>
          <p:cNvSpPr txBox="1">
            <a:spLocks noChangeArrowheads="1"/>
          </p:cNvSpPr>
          <p:nvPr/>
        </p:nvSpPr>
        <p:spPr bwMode="auto">
          <a:xfrm>
            <a:off x="395536" y="1628800"/>
            <a:ext cx="8001000" cy="3662541"/>
          </a:xfrm>
          <a:prstGeom prst="rect">
            <a:avLst/>
          </a:prstGeom>
          <a:noFill/>
          <a:ln w="9525">
            <a:noFill/>
            <a:miter lim="800000"/>
            <a:headEnd/>
            <a:tailEnd/>
          </a:ln>
        </p:spPr>
        <p:txBody>
          <a:bodyPr wrap="square">
            <a:spAutoFit/>
          </a:bodyPr>
          <a:lstStyle/>
          <a:p>
            <a:pPr algn="just"/>
            <a:r>
              <a:rPr lang="en-GB" sz="2400" dirty="0" err="1" smtClean="0">
                <a:solidFill>
                  <a:srgbClr val="002060"/>
                </a:solidFill>
                <a:latin typeface="Arial" pitchFamily="34" charset="0"/>
              </a:rPr>
              <a:t>Insieme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poteri</a:t>
            </a:r>
            <a:r>
              <a:rPr lang="en-GB" sz="2400" dirty="0" smtClean="0">
                <a:solidFill>
                  <a:srgbClr val="002060"/>
                </a:solidFill>
                <a:latin typeface="Arial" pitchFamily="34" charset="0"/>
              </a:rPr>
              <a:t> o </a:t>
            </a:r>
            <a:r>
              <a:rPr lang="en-GB" sz="2400" dirty="0" err="1" smtClean="0">
                <a:solidFill>
                  <a:srgbClr val="002060"/>
                </a:solidFill>
                <a:latin typeface="Arial" pitchFamily="34" charset="0"/>
              </a:rPr>
              <a:t>facoltà</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datore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lavoro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potere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organizzativo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vigilanza</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gerarchico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conformazione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ecc</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finalizzati</a:t>
            </a:r>
            <a:r>
              <a:rPr lang="en-GB" sz="2400" dirty="0" smtClean="0">
                <a:solidFill>
                  <a:srgbClr val="002060"/>
                </a:solidFill>
                <a:latin typeface="Arial" pitchFamily="34" charset="0"/>
              </a:rPr>
              <a:t> a </a:t>
            </a:r>
            <a:r>
              <a:rPr lang="en-GB" sz="2400" dirty="0" err="1" smtClean="0">
                <a:solidFill>
                  <a:srgbClr val="002060"/>
                </a:solidFill>
                <a:latin typeface="Arial" pitchFamily="34" charset="0"/>
              </a:rPr>
              <a:t>garantire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l’esecuzione</a:t>
            </a:r>
            <a:r>
              <a:rPr lang="en-GB" sz="2400" dirty="0" smtClean="0">
                <a:solidFill>
                  <a:srgbClr val="002060"/>
                </a:solidFill>
                <a:latin typeface="Arial" pitchFamily="34" charset="0"/>
              </a:rPr>
              <a:t> e la </a:t>
            </a:r>
            <a:r>
              <a:rPr lang="en-GB" sz="2400" dirty="0" err="1" smtClean="0">
                <a:solidFill>
                  <a:srgbClr val="002060"/>
                </a:solidFill>
                <a:latin typeface="Arial" pitchFamily="34" charset="0"/>
              </a:rPr>
              <a:t>disciplina</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lavoro</a:t>
            </a:r>
            <a:r>
              <a:rPr lang="en-GB" sz="2400" dirty="0" smtClean="0">
                <a:solidFill>
                  <a:srgbClr val="002060"/>
                </a:solidFill>
                <a:latin typeface="Arial" pitchFamily="34" charset="0"/>
              </a:rPr>
              <a:t> in vista </a:t>
            </a:r>
            <a:r>
              <a:rPr lang="en-GB" sz="2400" dirty="0" err="1" smtClean="0">
                <a:solidFill>
                  <a:srgbClr val="002060"/>
                </a:solidFill>
                <a:latin typeface="Arial" pitchFamily="34" charset="0"/>
              </a:rPr>
              <a:t>degli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interessi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sottesi</a:t>
            </a:r>
            <a:r>
              <a:rPr lang="en-GB" sz="2400" dirty="0" smtClean="0">
                <a:solidFill>
                  <a:srgbClr val="002060"/>
                </a:solidFill>
                <a:latin typeface="Arial" pitchFamily="34" charset="0"/>
              </a:rPr>
              <a:t> al </a:t>
            </a:r>
            <a:r>
              <a:rPr lang="en-GB" sz="2400" dirty="0" err="1" smtClean="0">
                <a:solidFill>
                  <a:srgbClr val="002060"/>
                </a:solidFill>
                <a:latin typeface="Arial" pitchFamily="34" charset="0"/>
              </a:rPr>
              <a:t>rapporto</a:t>
            </a:r>
            <a:r>
              <a:rPr lang="en-GB" sz="2400" dirty="0" smtClean="0">
                <a:solidFill>
                  <a:srgbClr val="002060"/>
                </a:solidFill>
                <a:latin typeface="Arial" pitchFamily="34" charset="0"/>
              </a:rPr>
              <a:t>.</a:t>
            </a:r>
          </a:p>
          <a:p>
            <a:pPr algn="just"/>
            <a:endParaRPr lang="en-GB" sz="2400" dirty="0" smtClean="0">
              <a:solidFill>
                <a:srgbClr val="002060"/>
              </a:solidFill>
              <a:latin typeface="Arial" pitchFamily="34" charset="0"/>
            </a:endParaRPr>
          </a:p>
          <a:p>
            <a:pPr algn="just"/>
            <a:endParaRPr lang="en-GB" sz="2400" dirty="0" smtClean="0">
              <a:solidFill>
                <a:srgbClr val="002060"/>
              </a:solidFill>
              <a:latin typeface="Arial" pitchFamily="34" charset="0"/>
            </a:endParaRPr>
          </a:p>
          <a:p>
            <a:pPr algn="just"/>
            <a:r>
              <a:rPr lang="en-GB" sz="2400" dirty="0" smtClean="0">
                <a:solidFill>
                  <a:srgbClr val="002060"/>
                </a:solidFill>
                <a:latin typeface="Arial" pitchFamily="34" charset="0"/>
              </a:rPr>
              <a:t>Ad </a:t>
            </a:r>
            <a:r>
              <a:rPr lang="en-GB" sz="2400" dirty="0" err="1" smtClean="0">
                <a:solidFill>
                  <a:srgbClr val="002060"/>
                </a:solidFill>
                <a:latin typeface="Arial" pitchFamily="34" charset="0"/>
              </a:rPr>
              <a:t>esso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corrisponde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il</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dovere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obbedienza</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lavoratore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quale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soggezione</a:t>
            </a:r>
            <a:r>
              <a:rPr lang="en-GB" sz="2400" dirty="0" smtClean="0">
                <a:solidFill>
                  <a:srgbClr val="002060"/>
                </a:solidFill>
                <a:latin typeface="Arial" pitchFamily="34" charset="0"/>
              </a:rPr>
              <a:t> al </a:t>
            </a:r>
            <a:r>
              <a:rPr lang="en-GB" sz="2400" dirty="0" err="1" smtClean="0">
                <a:solidFill>
                  <a:srgbClr val="002060"/>
                </a:solidFill>
                <a:latin typeface="Arial" pitchFamily="34" charset="0"/>
              </a:rPr>
              <a:t>potere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direttivo</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datore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lavoro</a:t>
            </a:r>
            <a:r>
              <a:rPr lang="en-GB" sz="2400" dirty="0" smtClean="0">
                <a:solidFill>
                  <a:srgbClr val="002060"/>
                </a:solidFill>
                <a:latin typeface="Arial" pitchFamily="34" charset="0"/>
              </a:rPr>
              <a:t>.</a:t>
            </a:r>
          </a:p>
          <a:p>
            <a:pPr algn="just"/>
            <a:endParaRPr lang="en-GB" dirty="0" smtClean="0">
              <a:solidFill>
                <a:srgbClr val="002060"/>
              </a:solidFill>
              <a:latin typeface="Arial" pitchFamily="34" charset="0"/>
            </a:endParaRPr>
          </a:p>
        </p:txBody>
      </p:sp>
      <p:sp>
        <p:nvSpPr>
          <p:cNvPr id="8" name="AutoShape 13"/>
          <p:cNvSpPr>
            <a:spLocks noChangeArrowheads="1"/>
          </p:cNvSpPr>
          <p:nvPr/>
        </p:nvSpPr>
        <p:spPr bwMode="auto">
          <a:xfrm>
            <a:off x="4067944" y="3356223"/>
            <a:ext cx="485775" cy="360809"/>
          </a:xfrm>
          <a:prstGeom prst="downArrow">
            <a:avLst>
              <a:gd name="adj1" fmla="val 50000"/>
              <a:gd name="adj2" fmla="val 36854"/>
            </a:avLst>
          </a:prstGeom>
          <a:solidFill>
            <a:srgbClr val="558ED5"/>
          </a:solidFill>
          <a:ln w="9525">
            <a:solidFill>
              <a:schemeClr val="tx1"/>
            </a:solidFill>
            <a:miter lim="800000"/>
            <a:headEnd/>
            <a:tailEnd/>
          </a:ln>
        </p:spPr>
        <p:txBody>
          <a:bodyPr wrap="none" anchor="ctr"/>
          <a:lstStyle/>
          <a:p>
            <a:pPr algn="ctr"/>
            <a:endParaRPr lang="it-IT" sz="2400">
              <a:solidFill>
                <a:srgbClr val="000000"/>
              </a:solidFill>
              <a:latin typeface="Arial" pitchFamily="34" charset="0"/>
            </a:endParaRPr>
          </a:p>
        </p:txBody>
      </p:sp>
      <p:sp>
        <p:nvSpPr>
          <p:cNvPr id="11"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30</a:t>
            </a:fld>
            <a:endParaRPr lang="it-IT" sz="1200" dirty="0">
              <a:solidFill>
                <a:schemeClr val="tx1">
                  <a:tint val="75000"/>
                </a:schemeClr>
              </a:solidFill>
              <a:latin typeface="Calibri" panose="020F0502020204030204" pitchFamily="34" charset="0"/>
            </a:endParaRPr>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2"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9086058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556792"/>
            <a:ext cx="8763000" cy="369332"/>
          </a:xfrm>
          <a:prstGeom prst="rect">
            <a:avLst/>
          </a:prstGeom>
          <a:noFill/>
          <a:ln w="9525">
            <a:noFill/>
            <a:miter lim="800000"/>
            <a:headEnd/>
            <a:tailEnd/>
          </a:ln>
        </p:spPr>
        <p:txBody>
          <a:bodyPr>
            <a:spAutoFit/>
          </a:bodyPr>
          <a:lstStyle/>
          <a:p>
            <a:pPr algn="ctr"/>
            <a:r>
              <a:rPr lang="it-IT" b="1" dirty="0">
                <a:solidFill>
                  <a:srgbClr val="002060"/>
                </a:solidFill>
                <a:latin typeface="Arial" pitchFamily="34" charset="0"/>
              </a:rPr>
              <a:t> </a:t>
            </a:r>
          </a:p>
        </p:txBody>
      </p:sp>
      <p:sp>
        <p:nvSpPr>
          <p:cNvPr id="11268" name="Text Box 4"/>
          <p:cNvSpPr txBox="1">
            <a:spLocks noChangeArrowheads="1"/>
          </p:cNvSpPr>
          <p:nvPr/>
        </p:nvSpPr>
        <p:spPr bwMode="auto">
          <a:xfrm>
            <a:off x="899616" y="2066072"/>
            <a:ext cx="7416800" cy="3046988"/>
          </a:xfrm>
          <a:prstGeom prst="rect">
            <a:avLst/>
          </a:prstGeom>
          <a:noFill/>
          <a:ln w="9525">
            <a:noFill/>
            <a:miter lim="800000"/>
            <a:headEnd/>
            <a:tailEnd/>
          </a:ln>
        </p:spPr>
        <p:txBody>
          <a:bodyPr wrap="square">
            <a:spAutoFit/>
          </a:bodyPr>
          <a:lstStyle/>
          <a:p>
            <a:pPr algn="just">
              <a:buFont typeface="Wingdings" pitchFamily="2" charset="2"/>
              <a:buNone/>
            </a:pPr>
            <a:r>
              <a:rPr lang="it-IT" sz="2400" dirty="0" smtClean="0">
                <a:solidFill>
                  <a:srgbClr val="002060"/>
                </a:solidFill>
                <a:latin typeface="Arial" pitchFamily="34" charset="0"/>
              </a:rPr>
              <a:t>Esercitato dal datore di lavoro direttamente o mediante l’organizzazione gerarchica che a lui fa capo, rispetto a:</a:t>
            </a:r>
          </a:p>
          <a:p>
            <a:pPr algn="just">
              <a:buFont typeface="Wingdings" pitchFamily="2" charset="2"/>
              <a:buNone/>
            </a:pPr>
            <a:endParaRPr lang="it-IT" sz="2400" dirty="0" smtClean="0">
              <a:solidFill>
                <a:srgbClr val="002060"/>
              </a:solidFill>
              <a:latin typeface="Arial" pitchFamily="34" charset="0"/>
            </a:endParaRPr>
          </a:p>
          <a:p>
            <a:pPr algn="just">
              <a:buFont typeface="Wingdings" pitchFamily="2" charset="2"/>
              <a:buChar char="ü"/>
            </a:pPr>
            <a:r>
              <a:rPr lang="it-IT" sz="2400" dirty="0" smtClean="0">
                <a:solidFill>
                  <a:srgbClr val="002060"/>
                </a:solidFill>
                <a:latin typeface="Arial" pitchFamily="34" charset="0"/>
              </a:rPr>
              <a:t> adempimento delle prestazioni cui i dipendenti sono tenuti;</a:t>
            </a:r>
          </a:p>
          <a:p>
            <a:pPr algn="just">
              <a:buFont typeface="Wingdings" pitchFamily="2" charset="2"/>
              <a:buChar char="ü"/>
            </a:pPr>
            <a:r>
              <a:rPr lang="it-IT" sz="2400" dirty="0" smtClean="0">
                <a:solidFill>
                  <a:srgbClr val="002060"/>
                </a:solidFill>
                <a:latin typeface="Arial" pitchFamily="34" charset="0"/>
              </a:rPr>
              <a:t> eventuali mancanze specifiche dei dipendenti, già commesse o in corso di esecuzione.</a:t>
            </a:r>
            <a:endParaRPr lang="it-IT" sz="2400" b="1" dirty="0" smtClean="0">
              <a:solidFill>
                <a:srgbClr val="002060"/>
              </a:solidFill>
              <a:latin typeface="Arial" pitchFamily="34" charset="0"/>
            </a:endParaRPr>
          </a:p>
        </p:txBody>
      </p:sp>
      <p:sp>
        <p:nvSpPr>
          <p:cNvPr id="14" name="Rectangle 2"/>
          <p:cNvSpPr txBox="1">
            <a:spLocks noChangeArrowheads="1"/>
          </p:cNvSpPr>
          <p:nvPr/>
        </p:nvSpPr>
        <p:spPr bwMode="auto">
          <a:xfrm>
            <a:off x="539552" y="836712"/>
            <a:ext cx="7848600" cy="720626"/>
          </a:xfrm>
          <a:prstGeom prst="rect">
            <a:avLst/>
          </a:prstGeom>
          <a:noFill/>
          <a:ln w="9525">
            <a:noFill/>
            <a:miter lim="800000"/>
            <a:headEnd/>
            <a:tailEnd/>
          </a:ln>
          <a:effectLst/>
        </p:spPr>
        <p:txBody>
          <a:bodyPr anchor="ctr"/>
          <a:lstStyle/>
          <a:p>
            <a:pPr algn="ctr">
              <a:defRPr/>
            </a:pPr>
            <a:r>
              <a:rPr lang="it-IT" sz="2000" b="1" kern="0" cap="all" dirty="0" smtClean="0">
                <a:solidFill>
                  <a:srgbClr val="002060"/>
                </a:solidFill>
                <a:latin typeface="Arial"/>
              </a:rPr>
              <a:t>Il potere di controllo</a:t>
            </a:r>
            <a:endParaRPr lang="it-IT" sz="2000" b="1" kern="0" cap="all" dirty="0">
              <a:solidFill>
                <a:srgbClr val="002060"/>
              </a:solidFill>
              <a:latin typeface="Arial"/>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31</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92823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0-#ppt_w/2"/>
                                          </p:val>
                                        </p:tav>
                                        <p:tav tm="100000">
                                          <p:val>
                                            <p:strVal val="#ppt_x"/>
                                          </p:val>
                                        </p:tav>
                                      </p:tavLst>
                                    </p:anim>
                                    <p:anim calcmode="lin" valueType="num">
                                      <p:cBhvr additive="base">
                                        <p:cTn id="8"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17488" y="684213"/>
            <a:ext cx="8675687" cy="936625"/>
          </a:xfrm>
        </p:spPr>
        <p:txBody>
          <a:bodyPr lIns="90000" tIns="90000"/>
          <a:lstStyle/>
          <a:p>
            <a:pPr defTabSz="762000"/>
            <a:r>
              <a:rPr lang="it-IT" dirty="0" smtClean="0">
                <a:latin typeface="Garamond" pitchFamily="18" charset="0"/>
              </a:rPr>
              <a:t>	</a:t>
            </a:r>
            <a:br>
              <a:rPr lang="it-IT" dirty="0" smtClean="0">
                <a:latin typeface="Garamond" pitchFamily="18" charset="0"/>
              </a:rPr>
            </a:br>
            <a:endParaRPr lang="it-IT" sz="2800" dirty="0" smtClean="0">
              <a:solidFill>
                <a:schemeClr val="accent2"/>
              </a:solidFill>
              <a:latin typeface="Garamond" pitchFamily="18" charset="0"/>
            </a:endParaRPr>
          </a:p>
        </p:txBody>
      </p:sp>
      <p:sp>
        <p:nvSpPr>
          <p:cNvPr id="30724" name="Text Box 5"/>
          <p:cNvSpPr txBox="1">
            <a:spLocks noChangeArrowheads="1"/>
          </p:cNvSpPr>
          <p:nvPr/>
        </p:nvSpPr>
        <p:spPr bwMode="auto">
          <a:xfrm>
            <a:off x="323528" y="1916832"/>
            <a:ext cx="8353425" cy="3170099"/>
          </a:xfrm>
          <a:prstGeom prst="rect">
            <a:avLst/>
          </a:prstGeom>
          <a:noFill/>
          <a:ln w="9525" algn="ctr">
            <a:noFill/>
            <a:miter lim="800000"/>
            <a:headEnd/>
            <a:tailEnd/>
          </a:ln>
        </p:spPr>
        <p:txBody>
          <a:bodyPr wrap="square">
            <a:spAutoFit/>
          </a:bodyPr>
          <a:lstStyle/>
          <a:p>
            <a:pPr indent="-182563" algn="just">
              <a:buClr>
                <a:srgbClr val="F5822C"/>
              </a:buClr>
              <a:buSzPct val="150000"/>
            </a:pPr>
            <a:r>
              <a:rPr lang="it-IT" sz="2000" dirty="0" smtClean="0">
                <a:solidFill>
                  <a:srgbClr val="002060"/>
                </a:solidFill>
                <a:latin typeface="Arial" pitchFamily="34" charset="0"/>
              </a:rPr>
              <a:t>Consiste nella facoltà del datore di lavoro di adottare provvedimenti sanzionatori nei confronti del lavoratore in caso di inosservanza delle disposizioni impartite. Tale potere è strettamente funzionale all’esigenza del datore di lavoro di ottenere un esatto adempimento della prestazione lavorativa.</a:t>
            </a:r>
          </a:p>
          <a:p>
            <a:pPr marL="182563" indent="-182563" algn="ctr">
              <a:buClr>
                <a:srgbClr val="F5822C"/>
              </a:buClr>
              <a:buSzPct val="150000"/>
            </a:pPr>
            <a:endParaRPr lang="it-IT" sz="2000" b="1" dirty="0" smtClean="0">
              <a:solidFill>
                <a:srgbClr val="002060"/>
              </a:solidFill>
              <a:latin typeface="Arial" pitchFamily="34" charset="0"/>
            </a:endParaRPr>
          </a:p>
          <a:p>
            <a:pPr marL="182563" indent="-182563" algn="ctr">
              <a:buClr>
                <a:srgbClr val="F5822C"/>
              </a:buClr>
              <a:buSzPct val="150000"/>
            </a:pPr>
            <a:endParaRPr lang="it-IT" sz="2000" b="1" dirty="0" smtClean="0">
              <a:solidFill>
                <a:srgbClr val="002060"/>
              </a:solidFill>
              <a:latin typeface="Arial" pitchFamily="34" charset="0"/>
            </a:endParaRPr>
          </a:p>
          <a:p>
            <a:pPr marL="182563" indent="-182563" algn="ctr">
              <a:buClr>
                <a:srgbClr val="F5822C"/>
              </a:buClr>
              <a:buSzPct val="150000"/>
            </a:pPr>
            <a:endParaRPr lang="it-IT" sz="2000" b="1" dirty="0" smtClean="0">
              <a:solidFill>
                <a:srgbClr val="002060"/>
              </a:solidFill>
              <a:latin typeface="Arial" pitchFamily="34" charset="0"/>
            </a:endParaRPr>
          </a:p>
          <a:p>
            <a:pPr marL="182563" indent="-182563" algn="ctr">
              <a:buClr>
                <a:srgbClr val="F5822C"/>
              </a:buClr>
              <a:buSzPct val="150000"/>
            </a:pPr>
            <a:r>
              <a:rPr lang="it-IT" sz="2000" dirty="0" smtClean="0">
                <a:solidFill>
                  <a:srgbClr val="002060"/>
                </a:solidFill>
                <a:latin typeface="Arial" pitchFamily="34" charset="0"/>
              </a:rPr>
              <a:t>Il potere disciplinare deve essere esercitato secondo le disposizioni dell’art. 7 dello Statuto </a:t>
            </a:r>
            <a:r>
              <a:rPr lang="it-IT" sz="2000" dirty="0">
                <a:solidFill>
                  <a:srgbClr val="002060"/>
                </a:solidFill>
                <a:latin typeface="Arial" pitchFamily="34" charset="0"/>
              </a:rPr>
              <a:t>dei </a:t>
            </a:r>
            <a:r>
              <a:rPr lang="it-IT" sz="2000" dirty="0" smtClean="0">
                <a:solidFill>
                  <a:srgbClr val="002060"/>
                </a:solidFill>
                <a:latin typeface="Arial" pitchFamily="34" charset="0"/>
              </a:rPr>
              <a:t>Lavoratori</a:t>
            </a:r>
            <a:endParaRPr lang="it-IT" sz="2400" dirty="0">
              <a:solidFill>
                <a:srgbClr val="002060"/>
              </a:solidFill>
              <a:latin typeface="Arial" pitchFamily="34" charset="0"/>
            </a:endParaRPr>
          </a:p>
        </p:txBody>
      </p:sp>
      <p:sp>
        <p:nvSpPr>
          <p:cNvPr id="30731" name="Text Box 12"/>
          <p:cNvSpPr txBox="1">
            <a:spLocks noChangeArrowheads="1"/>
          </p:cNvSpPr>
          <p:nvPr/>
        </p:nvSpPr>
        <p:spPr bwMode="auto">
          <a:xfrm>
            <a:off x="381000" y="822325"/>
            <a:ext cx="8289925" cy="1311275"/>
          </a:xfrm>
          <a:prstGeom prst="rect">
            <a:avLst/>
          </a:prstGeom>
          <a:noFill/>
          <a:ln w="9525">
            <a:noFill/>
            <a:miter lim="800000"/>
            <a:headEnd/>
            <a:tailEnd/>
          </a:ln>
        </p:spPr>
        <p:txBody>
          <a:bodyPr>
            <a:spAutoFit/>
          </a:bodyPr>
          <a:lstStyle/>
          <a:p>
            <a:pPr>
              <a:spcBef>
                <a:spcPct val="50000"/>
              </a:spcBef>
            </a:pPr>
            <a:r>
              <a:rPr lang="it-IT" sz="2000" b="1">
                <a:solidFill>
                  <a:srgbClr val="333399"/>
                </a:solidFill>
                <a:latin typeface="Garamond" pitchFamily="18" charset="0"/>
              </a:rPr>
              <a:t> </a:t>
            </a:r>
          </a:p>
          <a:p>
            <a:pPr>
              <a:spcBef>
                <a:spcPct val="50000"/>
              </a:spcBef>
            </a:pPr>
            <a:endParaRPr lang="it-IT" sz="2000" b="1">
              <a:solidFill>
                <a:srgbClr val="333399"/>
              </a:solidFill>
              <a:latin typeface="Garamond" pitchFamily="18" charset="0"/>
            </a:endParaRPr>
          </a:p>
          <a:p>
            <a:pPr>
              <a:spcBef>
                <a:spcPct val="50000"/>
              </a:spcBef>
            </a:pPr>
            <a:endParaRPr lang="it-IT" sz="2000" b="1">
              <a:solidFill>
                <a:srgbClr val="333399"/>
              </a:solidFill>
              <a:latin typeface="Garamond" pitchFamily="18" charset="0"/>
            </a:endParaRPr>
          </a:p>
        </p:txBody>
      </p:sp>
      <p:sp>
        <p:nvSpPr>
          <p:cNvPr id="30732" name="Rectangle 14"/>
          <p:cNvSpPr>
            <a:spLocks noChangeArrowheads="1"/>
          </p:cNvSpPr>
          <p:nvPr/>
        </p:nvSpPr>
        <p:spPr bwMode="auto">
          <a:xfrm>
            <a:off x="251520" y="980728"/>
            <a:ext cx="8763000" cy="396875"/>
          </a:xfrm>
          <a:prstGeom prst="rect">
            <a:avLst/>
          </a:prstGeom>
          <a:noFill/>
          <a:ln w="9525">
            <a:noFill/>
            <a:miter lim="800000"/>
            <a:headEnd/>
            <a:tailEnd/>
          </a:ln>
        </p:spPr>
        <p:txBody>
          <a:bodyPr>
            <a:spAutoFit/>
          </a:bodyPr>
          <a:lstStyle/>
          <a:p>
            <a:pPr algn="ctr"/>
            <a:r>
              <a:rPr lang="it-IT" sz="2000" b="1" dirty="0" smtClean="0">
                <a:solidFill>
                  <a:srgbClr val="002060"/>
                </a:solidFill>
                <a:latin typeface="Arial" pitchFamily="34" charset="0"/>
              </a:rPr>
              <a:t>IL POTERE DISCIPLINARE</a:t>
            </a:r>
            <a:endParaRPr lang="it-IT" sz="2000" b="1" dirty="0">
              <a:solidFill>
                <a:srgbClr val="002060"/>
              </a:solidFill>
              <a:latin typeface="Arial" pitchFamily="34" charset="0"/>
            </a:endParaRPr>
          </a:p>
        </p:txBody>
      </p:sp>
      <p:sp>
        <p:nvSpPr>
          <p:cNvPr id="15" name="AutoShape 13"/>
          <p:cNvSpPr>
            <a:spLocks noChangeArrowheads="1"/>
          </p:cNvSpPr>
          <p:nvPr/>
        </p:nvSpPr>
        <p:spPr bwMode="auto">
          <a:xfrm>
            <a:off x="4302249" y="3428231"/>
            <a:ext cx="485775" cy="504825"/>
          </a:xfrm>
          <a:prstGeom prst="downArrow">
            <a:avLst>
              <a:gd name="adj1" fmla="val 50000"/>
              <a:gd name="adj2" fmla="val 36854"/>
            </a:avLst>
          </a:prstGeom>
          <a:solidFill>
            <a:srgbClr val="558ED5"/>
          </a:solidFill>
          <a:ln w="9525">
            <a:solidFill>
              <a:schemeClr val="tx1"/>
            </a:solidFill>
            <a:miter lim="800000"/>
            <a:headEnd/>
            <a:tailEnd/>
          </a:ln>
        </p:spPr>
        <p:txBody>
          <a:bodyPr wrap="none" anchor="ctr"/>
          <a:lstStyle/>
          <a:p>
            <a:pPr algn="ctr"/>
            <a:endParaRPr lang="it-IT" sz="2400">
              <a:solidFill>
                <a:srgbClr val="000000"/>
              </a:solidFill>
              <a:latin typeface="Arial" pitchFamily="34"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32</a:t>
            </a:fld>
            <a:endParaRPr lang="it-IT" sz="1200" dirty="0">
              <a:solidFill>
                <a:schemeClr val="tx1">
                  <a:tint val="75000"/>
                </a:scheme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1202693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type="body" idx="1"/>
          </p:nvPr>
        </p:nvSpPr>
        <p:spPr>
          <a:xfrm>
            <a:off x="685800" y="1124744"/>
            <a:ext cx="7772400" cy="4114800"/>
          </a:xfrm>
        </p:spPr>
        <p:txBody>
          <a:bodyPr/>
          <a:lstStyle/>
          <a:p>
            <a:pPr algn="ctr" eaLnBrk="1" hangingPunct="1">
              <a:buFontTx/>
              <a:buNone/>
              <a:defRPr/>
            </a:pPr>
            <a:endParaRPr lang="it-IT" sz="2000" dirty="0">
              <a:solidFill>
                <a:srgbClr val="002060"/>
              </a:solidFill>
              <a:effectLst>
                <a:outerShdw blurRad="38100" dist="38100" dir="2700000" algn="tl">
                  <a:srgbClr val="C0C0C0"/>
                </a:outerShdw>
              </a:effectLst>
            </a:endParaRPr>
          </a:p>
          <a:p>
            <a:pPr algn="ctr" eaLnBrk="1" hangingPunct="1">
              <a:buFontTx/>
              <a:buNone/>
              <a:defRPr/>
            </a:pPr>
            <a:r>
              <a:rPr lang="it-IT" sz="2000" b="1" dirty="0" smtClean="0">
                <a:solidFill>
                  <a:srgbClr val="002060"/>
                </a:solidFill>
              </a:rPr>
              <a:t> Art</a:t>
            </a:r>
            <a:r>
              <a:rPr lang="it-IT" sz="2000" b="1" dirty="0">
                <a:solidFill>
                  <a:srgbClr val="002060"/>
                </a:solidFill>
              </a:rPr>
              <a:t>. 36 Cost.</a:t>
            </a:r>
          </a:p>
          <a:p>
            <a:pPr eaLnBrk="1" hangingPunct="1">
              <a:buFontTx/>
              <a:buNone/>
              <a:defRPr/>
            </a:pPr>
            <a:endParaRPr lang="it-IT" sz="2000" dirty="0">
              <a:solidFill>
                <a:srgbClr val="002060"/>
              </a:solidFill>
            </a:endParaRPr>
          </a:p>
        </p:txBody>
      </p:sp>
      <p:sp>
        <p:nvSpPr>
          <p:cNvPr id="93187" name="Text Box 4"/>
          <p:cNvSpPr txBox="1">
            <a:spLocks noChangeArrowheads="1"/>
          </p:cNvSpPr>
          <p:nvPr/>
        </p:nvSpPr>
        <p:spPr bwMode="auto">
          <a:xfrm>
            <a:off x="827584" y="1916833"/>
            <a:ext cx="7488832" cy="1546577"/>
          </a:xfrm>
          <a:prstGeom prst="rect">
            <a:avLst/>
          </a:prstGeom>
          <a:noFill/>
          <a:ln w="9525">
            <a:noFill/>
            <a:miter lim="800000"/>
            <a:headEnd/>
            <a:tailEnd/>
          </a:ln>
        </p:spPr>
        <p:txBody>
          <a:bodyPr wrap="square">
            <a:spAutoFit/>
          </a:bodyPr>
          <a:lstStyle/>
          <a:p>
            <a:pPr algn="just">
              <a:lnSpc>
                <a:spcPct val="105000"/>
              </a:lnSpc>
              <a:buFont typeface="Wingdings" pitchFamily="2" charset="2"/>
              <a:buNone/>
            </a:pPr>
            <a:endParaRPr lang="it-IT" sz="1800" dirty="0">
              <a:solidFill>
                <a:srgbClr val="002060"/>
              </a:solidFill>
            </a:endParaRPr>
          </a:p>
          <a:p>
            <a:pPr algn="just">
              <a:lnSpc>
                <a:spcPct val="105000"/>
              </a:lnSpc>
              <a:buFont typeface="Wingdings" pitchFamily="2" charset="2"/>
              <a:buNone/>
            </a:pPr>
            <a:r>
              <a:rPr lang="it-IT" sz="1800" dirty="0">
                <a:solidFill>
                  <a:srgbClr val="002060"/>
                </a:solidFill>
              </a:rPr>
              <a:t>“Il lavoratore ha diritto ad una </a:t>
            </a:r>
            <a:r>
              <a:rPr lang="it-IT" sz="1800" b="1" u="sng" dirty="0">
                <a:solidFill>
                  <a:srgbClr val="002060"/>
                </a:solidFill>
              </a:rPr>
              <a:t>retribuzione proporzionata</a:t>
            </a:r>
            <a:r>
              <a:rPr lang="it-IT" sz="1800" dirty="0">
                <a:solidFill>
                  <a:srgbClr val="002060"/>
                </a:solidFill>
              </a:rPr>
              <a:t> alla quantità e qualità del suo lavoro e in ogni caso </a:t>
            </a:r>
            <a:r>
              <a:rPr lang="it-IT" sz="1800" b="1" u="sng" dirty="0">
                <a:solidFill>
                  <a:srgbClr val="002060"/>
                </a:solidFill>
              </a:rPr>
              <a:t>sufficiente</a:t>
            </a:r>
            <a:r>
              <a:rPr lang="it-IT" sz="1800" dirty="0">
                <a:solidFill>
                  <a:srgbClr val="002060"/>
                </a:solidFill>
              </a:rPr>
              <a:t> a garantire a sé e alla famiglia un’esistenza libera e dignitosa”</a:t>
            </a:r>
          </a:p>
          <a:p>
            <a:pPr algn="just">
              <a:lnSpc>
                <a:spcPct val="105000"/>
              </a:lnSpc>
              <a:buFont typeface="Wingdings" pitchFamily="2" charset="2"/>
              <a:buNone/>
            </a:pPr>
            <a:endParaRPr lang="it-IT" sz="1800" dirty="0">
              <a:solidFill>
                <a:srgbClr val="002060"/>
              </a:solidFill>
            </a:endParaRPr>
          </a:p>
        </p:txBody>
      </p:sp>
      <p:sp>
        <p:nvSpPr>
          <p:cNvPr id="93188" name="Text Box 5"/>
          <p:cNvSpPr txBox="1">
            <a:spLocks noChangeArrowheads="1"/>
          </p:cNvSpPr>
          <p:nvPr/>
        </p:nvSpPr>
        <p:spPr bwMode="auto">
          <a:xfrm>
            <a:off x="899592" y="4437113"/>
            <a:ext cx="7488832" cy="1200329"/>
          </a:xfrm>
          <a:prstGeom prst="rect">
            <a:avLst/>
          </a:prstGeom>
          <a:noFill/>
          <a:ln w="9525">
            <a:noFill/>
            <a:miter lim="800000"/>
            <a:headEnd/>
            <a:tailEnd/>
          </a:ln>
        </p:spPr>
        <p:txBody>
          <a:bodyPr wrap="square">
            <a:spAutoFit/>
          </a:bodyPr>
          <a:lstStyle/>
          <a:p>
            <a:pPr algn="ctr"/>
            <a:r>
              <a:rPr lang="it-IT" sz="1800" b="1" dirty="0" smtClean="0">
                <a:solidFill>
                  <a:srgbClr val="002060"/>
                </a:solidFill>
              </a:rPr>
              <a:t>LA“RETRIBUZIONE </a:t>
            </a:r>
            <a:r>
              <a:rPr lang="it-IT" sz="1800" b="1" dirty="0">
                <a:solidFill>
                  <a:srgbClr val="002060"/>
                </a:solidFill>
              </a:rPr>
              <a:t>MINIMA</a:t>
            </a:r>
            <a:r>
              <a:rPr lang="it-IT" sz="1800" b="1" dirty="0" smtClean="0">
                <a:solidFill>
                  <a:srgbClr val="002060"/>
                </a:solidFill>
              </a:rPr>
              <a:t>”</a:t>
            </a:r>
          </a:p>
          <a:p>
            <a:endParaRPr lang="it-IT" sz="1800" b="1" dirty="0" smtClean="0">
              <a:solidFill>
                <a:srgbClr val="002060"/>
              </a:solidFill>
            </a:endParaRPr>
          </a:p>
          <a:p>
            <a:pPr algn="just"/>
            <a:r>
              <a:rPr lang="it-IT" sz="1800" dirty="0" smtClean="0">
                <a:solidFill>
                  <a:srgbClr val="002060"/>
                </a:solidFill>
              </a:rPr>
              <a:t>Secondo la giurisprudenza, essa si può determinare facendo riferimento alla </a:t>
            </a:r>
            <a:r>
              <a:rPr lang="it-IT" sz="1800" u="sng" dirty="0" smtClean="0">
                <a:solidFill>
                  <a:srgbClr val="002060"/>
                </a:solidFill>
              </a:rPr>
              <a:t>retribuzione base (c.d. minimi tabellari) prevista dai </a:t>
            </a:r>
            <a:r>
              <a:rPr lang="it-IT" sz="1800" u="sng" dirty="0" err="1" smtClean="0">
                <a:solidFill>
                  <a:srgbClr val="002060"/>
                </a:solidFill>
              </a:rPr>
              <a:t>c.c.n.l.</a:t>
            </a:r>
            <a:endParaRPr lang="it-IT" sz="1800" u="sng" dirty="0">
              <a:solidFill>
                <a:srgbClr val="002060"/>
              </a:solidFill>
            </a:endParaRPr>
          </a:p>
        </p:txBody>
      </p:sp>
      <p:sp>
        <p:nvSpPr>
          <p:cNvPr id="93192" name="Rectangle 2"/>
          <p:cNvSpPr>
            <a:spLocks noGrp="1" noChangeArrowheads="1"/>
          </p:cNvSpPr>
          <p:nvPr>
            <p:ph type="title"/>
          </p:nvPr>
        </p:nvSpPr>
        <p:spPr>
          <a:xfrm>
            <a:off x="1619672" y="476672"/>
            <a:ext cx="5904656" cy="720080"/>
          </a:xfrm>
        </p:spPr>
        <p:txBody>
          <a:bodyPr/>
          <a:lstStyle/>
          <a:p>
            <a:pPr eaLnBrk="1" hangingPunct="1"/>
            <a:r>
              <a:rPr lang="it-IT" sz="2400" b="1" dirty="0" smtClean="0">
                <a:solidFill>
                  <a:srgbClr val="002060"/>
                </a:solidFill>
                <a:effectLst>
                  <a:outerShdw blurRad="38100" dist="38100" dir="2700000" algn="tl">
                    <a:srgbClr val="C0C0C0"/>
                  </a:outerShdw>
                </a:effectLst>
                <a:latin typeface="+mn-lt"/>
              </a:rPr>
              <a:t>         LA RETRIBUZIONE</a:t>
            </a:r>
            <a:br>
              <a:rPr lang="it-IT" sz="2400" b="1" dirty="0" smtClean="0">
                <a:solidFill>
                  <a:srgbClr val="002060"/>
                </a:solidFill>
                <a:effectLst>
                  <a:outerShdw blurRad="38100" dist="38100" dir="2700000" algn="tl">
                    <a:srgbClr val="C0C0C0"/>
                  </a:outerShdw>
                </a:effectLst>
                <a:latin typeface="+mn-lt"/>
              </a:rPr>
            </a:br>
            <a:endParaRPr lang="it-IT" sz="2400" b="1" dirty="0" smtClean="0">
              <a:solidFill>
                <a:srgbClr val="002060"/>
              </a:solidFill>
              <a:latin typeface="+mn-lt"/>
            </a:endParaRPr>
          </a:p>
        </p:txBody>
      </p:sp>
      <p:sp>
        <p:nvSpPr>
          <p:cNvPr id="8" name="Segnaposto numero diapositiva 7"/>
          <p:cNvSpPr>
            <a:spLocks noGrp="1"/>
          </p:cNvSpPr>
          <p:nvPr>
            <p:ph type="sldNum" sz="quarter" idx="12"/>
          </p:nvPr>
        </p:nvSpPr>
        <p:spPr/>
        <p:txBody>
          <a:bodyPr/>
          <a:lstStyle/>
          <a:p>
            <a:pPr>
              <a:defRPr/>
            </a:pPr>
            <a:fld id="{FC0C3856-E397-4D7D-AD1E-99D56660164F}" type="slidenum">
              <a:rPr lang="it-IT" smtClean="0"/>
              <a:pPr>
                <a:defRPr/>
              </a:pPr>
              <a:t>33</a:t>
            </a:fld>
            <a:endParaRPr lang="it-IT"/>
          </a:p>
        </p:txBody>
      </p:sp>
      <p:sp>
        <p:nvSpPr>
          <p:cNvPr id="10" name="Freccia in giù 9"/>
          <p:cNvSpPr/>
          <p:nvPr/>
        </p:nvSpPr>
        <p:spPr bwMode="auto">
          <a:xfrm>
            <a:off x="4427984" y="3429001"/>
            <a:ext cx="484632" cy="720080"/>
          </a:xfrm>
          <a:prstGeom prst="downArrow">
            <a:avLst/>
          </a:prstGeom>
          <a:solidFill>
            <a:srgbClr val="0070C0"/>
          </a:solidFill>
          <a:ln w="9525">
            <a:solidFill>
              <a:schemeClr val="tx1"/>
            </a:solidFill>
            <a:miter lim="800000"/>
            <a:headEnd/>
            <a:tailEnd/>
          </a:ln>
          <a:effectLst/>
        </p:spPr>
        <p:txBody>
          <a:bodyPr wrap="none" anchor="ctr"/>
          <a:lstStyle/>
          <a:p>
            <a:pPr marL="0" marR="0" indent="0" defTabSz="914400" latinLnBrk="0">
              <a:lnSpc>
                <a:spcPct val="100000"/>
              </a:lnSpc>
              <a:buClrTx/>
              <a:buSzTx/>
              <a:buFontTx/>
              <a:buNone/>
              <a:tabLst/>
            </a:pPr>
            <a:endParaRPr lang="it-IT" smtClean="0"/>
          </a:p>
        </p:txBody>
      </p:sp>
      <p:sp>
        <p:nvSpPr>
          <p:cNvPr id="2" name="Rettangolo arrotondato 1"/>
          <p:cNvSpPr/>
          <p:nvPr/>
        </p:nvSpPr>
        <p:spPr>
          <a:xfrm>
            <a:off x="7452320" y="6237312"/>
            <a:ext cx="1512168"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33</a:t>
            </a:r>
            <a:endParaRPr lang="it-IT" sz="1200" dirty="0">
              <a:solidFill>
                <a:prstClr val="black">
                  <a:tint val="75000"/>
                </a:prstClr>
              </a:solidFill>
              <a:latin typeface="Calibri" panose="020F0502020204030204" pitchFamily="34" charset="0"/>
            </a:endParaRPr>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2"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991845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type="body" idx="1"/>
          </p:nvPr>
        </p:nvSpPr>
        <p:spPr>
          <a:xfrm>
            <a:off x="685800" y="548680"/>
            <a:ext cx="7772400" cy="5547320"/>
          </a:xfrm>
        </p:spPr>
        <p:txBody>
          <a:bodyPr/>
          <a:lstStyle/>
          <a:p>
            <a:pPr algn="ctr" eaLnBrk="1" hangingPunct="1">
              <a:buFontTx/>
              <a:buNone/>
              <a:defRPr/>
            </a:pPr>
            <a:r>
              <a:rPr lang="it-IT" sz="2400" b="1" dirty="0" smtClean="0">
                <a:solidFill>
                  <a:srgbClr val="002060"/>
                </a:solidFill>
                <a:effectLst>
                  <a:outerShdw blurRad="38100" dist="38100" dir="2700000" algn="tl">
                    <a:srgbClr val="C0C0C0"/>
                  </a:outerShdw>
                </a:effectLst>
              </a:rPr>
              <a:t>DETERMINAZIONE DELLA </a:t>
            </a:r>
            <a:r>
              <a:rPr lang="it-IT" sz="2400" b="1" dirty="0">
                <a:solidFill>
                  <a:srgbClr val="002060"/>
                </a:solidFill>
                <a:effectLst>
                  <a:outerShdw blurRad="38100" dist="38100" dir="2700000" algn="tl">
                    <a:srgbClr val="C0C0C0"/>
                  </a:outerShdw>
                </a:effectLst>
              </a:rPr>
              <a:t>RETRIBUZIONE</a:t>
            </a:r>
          </a:p>
          <a:p>
            <a:pPr algn="ctr" eaLnBrk="1" hangingPunct="1">
              <a:buFontTx/>
              <a:buNone/>
              <a:defRPr/>
            </a:pPr>
            <a:endParaRPr lang="it-IT" sz="2000" dirty="0">
              <a:solidFill>
                <a:srgbClr val="002060"/>
              </a:solidFill>
              <a:effectLst>
                <a:outerShdw blurRad="38100" dist="38100" dir="2700000" algn="tl">
                  <a:srgbClr val="C0C0C0"/>
                </a:outerShdw>
              </a:effectLst>
            </a:endParaRPr>
          </a:p>
          <a:p>
            <a:pPr algn="ctr" eaLnBrk="1" hangingPunct="1">
              <a:buFontTx/>
              <a:buNone/>
              <a:defRPr/>
            </a:pPr>
            <a:r>
              <a:rPr lang="it-IT" sz="2000" dirty="0">
                <a:solidFill>
                  <a:srgbClr val="002060"/>
                </a:solidFill>
              </a:rPr>
              <a:t>	</a:t>
            </a:r>
            <a:r>
              <a:rPr lang="it-IT" sz="2000" b="1" dirty="0">
                <a:solidFill>
                  <a:srgbClr val="002060"/>
                </a:solidFill>
              </a:rPr>
              <a:t>Art. </a:t>
            </a:r>
            <a:r>
              <a:rPr lang="it-IT" sz="2000" b="1" dirty="0" smtClean="0">
                <a:solidFill>
                  <a:srgbClr val="002060"/>
                </a:solidFill>
              </a:rPr>
              <a:t>2099 C.C.</a:t>
            </a:r>
            <a:endParaRPr lang="it-IT" sz="2000" b="1" dirty="0">
              <a:solidFill>
                <a:srgbClr val="002060"/>
              </a:solidFill>
            </a:endParaRPr>
          </a:p>
          <a:p>
            <a:pPr eaLnBrk="1" hangingPunct="1">
              <a:buFontTx/>
              <a:buNone/>
              <a:defRPr/>
            </a:pPr>
            <a:endParaRPr lang="it-IT" sz="2000" dirty="0">
              <a:solidFill>
                <a:srgbClr val="002060"/>
              </a:solidFill>
            </a:endParaRPr>
          </a:p>
        </p:txBody>
      </p:sp>
      <p:sp>
        <p:nvSpPr>
          <p:cNvPr id="93187" name="Text Box 4"/>
          <p:cNvSpPr txBox="1">
            <a:spLocks noChangeArrowheads="1"/>
          </p:cNvSpPr>
          <p:nvPr/>
        </p:nvSpPr>
        <p:spPr bwMode="auto">
          <a:xfrm>
            <a:off x="950915" y="1988842"/>
            <a:ext cx="7278687" cy="2416816"/>
          </a:xfrm>
          <a:prstGeom prst="rect">
            <a:avLst/>
          </a:prstGeom>
          <a:noFill/>
          <a:ln w="9525">
            <a:noFill/>
            <a:miter lim="800000"/>
            <a:headEnd/>
            <a:tailEnd/>
          </a:ln>
        </p:spPr>
        <p:txBody>
          <a:bodyPr wrap="square">
            <a:spAutoFit/>
          </a:bodyPr>
          <a:lstStyle/>
          <a:p>
            <a:pPr algn="just">
              <a:lnSpc>
                <a:spcPct val="105000"/>
              </a:lnSpc>
              <a:buFont typeface="Wingdings" pitchFamily="2" charset="2"/>
              <a:buNone/>
            </a:pPr>
            <a:endParaRPr lang="it-IT" sz="1800" dirty="0">
              <a:solidFill>
                <a:srgbClr val="002060"/>
              </a:solidFill>
            </a:endParaRPr>
          </a:p>
          <a:p>
            <a:pPr algn="just">
              <a:lnSpc>
                <a:spcPct val="105000"/>
              </a:lnSpc>
              <a:buFont typeface="Wingdings" pitchFamily="2" charset="2"/>
              <a:buNone/>
            </a:pPr>
            <a:r>
              <a:rPr lang="it-IT" sz="1800" dirty="0" smtClean="0">
                <a:solidFill>
                  <a:srgbClr val="002060"/>
                </a:solidFill>
              </a:rPr>
              <a:t>“La retribuzione del prestatore di lavoro può essere stabilita a termine o a cottimo e deve essere corrisposta nella misura determinata con le modalità e nei termini in uso nel luogo in cui il lavoro viene eseguito. In mancanza di accordo tra le parti, la retribuzione è determinata dal giudice tenuto conto, ove occorra, del parere delle associazioni professionali”.</a:t>
            </a:r>
            <a:endParaRPr lang="it-IT" sz="1800" dirty="0">
              <a:solidFill>
                <a:srgbClr val="002060"/>
              </a:solidFill>
            </a:endParaRPr>
          </a:p>
          <a:p>
            <a:pPr algn="just">
              <a:lnSpc>
                <a:spcPct val="105000"/>
              </a:lnSpc>
              <a:buFont typeface="Wingdings" pitchFamily="2" charset="2"/>
              <a:buNone/>
            </a:pPr>
            <a:endParaRPr lang="it-IT" sz="1800" dirty="0">
              <a:solidFill>
                <a:srgbClr val="002060"/>
              </a:solidFill>
            </a:endParaRPr>
          </a:p>
        </p:txBody>
      </p:sp>
      <p:sp>
        <p:nvSpPr>
          <p:cNvPr id="93188" name="Text Box 5"/>
          <p:cNvSpPr txBox="1">
            <a:spLocks noChangeArrowheads="1"/>
          </p:cNvSpPr>
          <p:nvPr/>
        </p:nvSpPr>
        <p:spPr bwMode="auto">
          <a:xfrm>
            <a:off x="1116013" y="5085186"/>
            <a:ext cx="7113587" cy="646331"/>
          </a:xfrm>
          <a:prstGeom prst="rect">
            <a:avLst/>
          </a:prstGeom>
          <a:noFill/>
          <a:ln w="9525">
            <a:noFill/>
            <a:miter lim="800000"/>
            <a:headEnd/>
            <a:tailEnd/>
          </a:ln>
        </p:spPr>
        <p:txBody>
          <a:bodyPr wrap="square">
            <a:spAutoFit/>
          </a:bodyPr>
          <a:lstStyle/>
          <a:p>
            <a:pPr algn="ctr"/>
            <a:r>
              <a:rPr lang="it-IT" sz="1800" b="1" dirty="0" smtClean="0">
                <a:solidFill>
                  <a:srgbClr val="002060"/>
                </a:solidFill>
              </a:rPr>
              <a:t>   La </a:t>
            </a:r>
            <a:r>
              <a:rPr lang="it-IT" sz="1800" b="1" dirty="0">
                <a:solidFill>
                  <a:srgbClr val="002060"/>
                </a:solidFill>
              </a:rPr>
              <a:t>“RETRIBUZIONE MINIMA</a:t>
            </a:r>
            <a:r>
              <a:rPr lang="it-IT" sz="1800" b="1" dirty="0" smtClean="0">
                <a:solidFill>
                  <a:srgbClr val="002060"/>
                </a:solidFill>
              </a:rPr>
              <a:t>”</a:t>
            </a:r>
          </a:p>
          <a:p>
            <a:endParaRPr lang="it-IT" sz="1800" b="1" dirty="0" smtClean="0">
              <a:solidFill>
                <a:srgbClr val="002060"/>
              </a:solidFill>
            </a:endParaRPr>
          </a:p>
        </p:txBody>
      </p:sp>
      <p:sp>
        <p:nvSpPr>
          <p:cNvPr id="93189" name="AutoShape 6"/>
          <p:cNvSpPr>
            <a:spLocks noChangeArrowheads="1"/>
          </p:cNvSpPr>
          <p:nvPr/>
        </p:nvSpPr>
        <p:spPr bwMode="auto">
          <a:xfrm>
            <a:off x="4499995" y="4221460"/>
            <a:ext cx="485775" cy="647700"/>
          </a:xfrm>
          <a:prstGeom prst="downArrow">
            <a:avLst>
              <a:gd name="adj1" fmla="val 50000"/>
              <a:gd name="adj2" fmla="val 33333"/>
            </a:avLst>
          </a:prstGeom>
          <a:solidFill>
            <a:srgbClr val="0070C0"/>
          </a:solidFill>
          <a:ln w="9525">
            <a:solidFill>
              <a:schemeClr val="tx1"/>
            </a:solidFill>
            <a:miter lim="800000"/>
            <a:headEnd/>
            <a:tailEnd/>
          </a:ln>
          <a:effectLst/>
        </p:spPr>
        <p:txBody>
          <a:bodyPr wrap="none" anchor="ctr"/>
          <a:lstStyle/>
          <a:p>
            <a:endParaRPr lang="it-IT"/>
          </a:p>
        </p:txBody>
      </p:sp>
      <p:sp>
        <p:nvSpPr>
          <p:cNvPr id="8" name="Segnaposto numero diapositiva 7"/>
          <p:cNvSpPr>
            <a:spLocks noGrp="1"/>
          </p:cNvSpPr>
          <p:nvPr>
            <p:ph type="sldNum" sz="quarter" idx="12"/>
          </p:nvPr>
        </p:nvSpPr>
        <p:spPr/>
        <p:txBody>
          <a:bodyPr/>
          <a:lstStyle/>
          <a:p>
            <a:pPr>
              <a:defRPr/>
            </a:pPr>
            <a:fld id="{FC0C3856-E397-4D7D-AD1E-99D56660164F}" type="slidenum">
              <a:rPr lang="it-IT" smtClean="0"/>
              <a:pPr>
                <a:defRPr/>
              </a:pPr>
              <a:t>34</a:t>
            </a:fld>
            <a:endParaRPr lang="it-IT"/>
          </a:p>
        </p:txBody>
      </p:sp>
      <p:sp>
        <p:nvSpPr>
          <p:cNvPr id="7" name="Segnaposto data 3"/>
          <p:cNvSpPr txBox="1">
            <a:spLocks noGrp="1"/>
          </p:cNvSpPr>
          <p:nvPr/>
        </p:nvSpPr>
        <p:spPr>
          <a:xfrm>
            <a:off x="179388" y="6381752"/>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2" name="Rettangolo arrotondato 1"/>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Picture 3" descr="\\SERVERDOMINIO\PROFILI\aalli\Desktop\LE_Global_web_v2_may29.jpg"/>
          <p:cNvPicPr>
            <a:picLocks noChangeAspect="1" noChangeArrowheads="1"/>
          </p:cNvPicPr>
          <p:nvPr/>
        </p:nvPicPr>
        <p:blipFill>
          <a:blip r:embed="rId3" cstate="print"/>
          <a:srcRect/>
          <a:stretch>
            <a:fillRect/>
          </a:stretch>
        </p:blipFill>
        <p:spPr bwMode="auto">
          <a:xfrm>
            <a:off x="7755144" y="6385868"/>
            <a:ext cx="1209344" cy="355500"/>
          </a:xfrm>
          <a:prstGeom prst="rect">
            <a:avLst/>
          </a:prstGeom>
          <a:noFill/>
        </p:spPr>
      </p:pic>
      <p:sp>
        <p:nvSpPr>
          <p:cNvPr id="5" name="Rettangolo 4"/>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34</a:t>
            </a:r>
            <a:endParaRPr lang="it-IT" sz="1200" dirty="0">
              <a:solidFill>
                <a:prstClr val="black">
                  <a:tint val="75000"/>
                </a:prstClr>
              </a:solidFill>
              <a:latin typeface="Calibri" panose="020F0502020204030204" pitchFamily="34" charset="0"/>
            </a:endParaRPr>
          </a:p>
        </p:txBody>
      </p:sp>
      <p:pic>
        <p:nvPicPr>
          <p:cNvPr id="12"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2359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85800" y="1412776"/>
            <a:ext cx="7772400" cy="4114800"/>
          </a:xfrm>
        </p:spPr>
        <p:txBody>
          <a:bodyPr/>
          <a:lstStyle/>
          <a:p>
            <a:pPr eaLnBrk="1" hangingPunct="1">
              <a:buFontTx/>
              <a:buNone/>
            </a:pPr>
            <a:r>
              <a:rPr lang="it-IT" dirty="0" smtClean="0">
                <a:solidFill>
                  <a:srgbClr val="002060"/>
                </a:solidFill>
              </a:rPr>
              <a:t>				</a:t>
            </a:r>
          </a:p>
          <a:p>
            <a:pPr eaLnBrk="1" hangingPunct="1">
              <a:buFontTx/>
              <a:buNone/>
            </a:pPr>
            <a:r>
              <a:rPr lang="it-IT" dirty="0" smtClean="0">
                <a:solidFill>
                  <a:srgbClr val="002060"/>
                </a:solidFill>
              </a:rPr>
              <a:t>				</a:t>
            </a:r>
          </a:p>
          <a:p>
            <a:pPr eaLnBrk="1" hangingPunct="1">
              <a:buFontTx/>
              <a:buNone/>
            </a:pPr>
            <a:endParaRPr lang="it-IT" sz="1800" b="1" dirty="0" smtClean="0">
              <a:solidFill>
                <a:srgbClr val="002060"/>
              </a:solidFill>
            </a:endParaRPr>
          </a:p>
          <a:p>
            <a:pPr eaLnBrk="1" hangingPunct="1">
              <a:buFontTx/>
              <a:buNone/>
            </a:pPr>
            <a:r>
              <a:rPr lang="it-IT" sz="2000" b="1" dirty="0" smtClean="0">
                <a:solidFill>
                  <a:srgbClr val="002060"/>
                </a:solidFill>
              </a:rPr>
              <a:t>Sistemi di retribuzione</a:t>
            </a:r>
            <a:endParaRPr lang="it-IT" sz="2000" dirty="0" smtClean="0">
              <a:solidFill>
                <a:srgbClr val="002060"/>
              </a:solidFill>
            </a:endParaRPr>
          </a:p>
          <a:p>
            <a:pPr eaLnBrk="1" hangingPunct="1"/>
            <a:endParaRPr lang="it-IT" dirty="0" smtClean="0">
              <a:solidFill>
                <a:srgbClr val="002060"/>
              </a:solidFill>
            </a:endParaRPr>
          </a:p>
          <a:p>
            <a:pPr eaLnBrk="1" hangingPunct="1">
              <a:buFontTx/>
              <a:buNone/>
            </a:pPr>
            <a:r>
              <a:rPr lang="it-IT" dirty="0" smtClean="0">
                <a:solidFill>
                  <a:srgbClr val="002060"/>
                </a:solidFill>
              </a:rPr>
              <a:t>				</a:t>
            </a:r>
          </a:p>
          <a:p>
            <a:pPr eaLnBrk="1" hangingPunct="1">
              <a:buFontTx/>
              <a:buNone/>
            </a:pPr>
            <a:r>
              <a:rPr lang="it-IT" b="1" dirty="0" smtClean="0">
                <a:solidFill>
                  <a:srgbClr val="002060"/>
                </a:solidFill>
              </a:rPr>
              <a:t>				</a:t>
            </a:r>
          </a:p>
        </p:txBody>
      </p:sp>
      <p:sp>
        <p:nvSpPr>
          <p:cNvPr id="95236" name="Text Box 6"/>
          <p:cNvSpPr txBox="1">
            <a:spLocks noChangeArrowheads="1"/>
          </p:cNvSpPr>
          <p:nvPr/>
        </p:nvSpPr>
        <p:spPr bwMode="auto">
          <a:xfrm>
            <a:off x="4788024" y="476672"/>
            <a:ext cx="3888432" cy="5632311"/>
          </a:xfrm>
          <a:prstGeom prst="rect">
            <a:avLst/>
          </a:prstGeom>
          <a:noFill/>
          <a:ln w="9525">
            <a:noFill/>
            <a:miter lim="800000"/>
            <a:headEnd/>
            <a:tailEnd/>
          </a:ln>
        </p:spPr>
        <p:txBody>
          <a:bodyPr wrap="square">
            <a:spAutoFit/>
          </a:bodyPr>
          <a:lstStyle/>
          <a:p>
            <a:pPr>
              <a:buFontTx/>
              <a:buChar char="-"/>
            </a:pPr>
            <a:r>
              <a:rPr lang="it-IT" sz="1800" b="1" dirty="0" smtClean="0">
                <a:solidFill>
                  <a:srgbClr val="002060"/>
                </a:solidFill>
              </a:rPr>
              <a:t> </a:t>
            </a:r>
            <a:r>
              <a:rPr lang="it-IT" sz="1800" b="1" u="sng" dirty="0" smtClean="0">
                <a:solidFill>
                  <a:srgbClr val="002060"/>
                </a:solidFill>
              </a:rPr>
              <a:t>a tempo o ad economia </a:t>
            </a:r>
          </a:p>
          <a:p>
            <a:r>
              <a:rPr lang="it-IT" sz="1800" dirty="0" smtClean="0">
                <a:solidFill>
                  <a:srgbClr val="002060"/>
                </a:solidFill>
              </a:rPr>
              <a:t>Retribuzione ragguagliata alla disponibilità temporale del lavoratore</a:t>
            </a:r>
          </a:p>
          <a:p>
            <a:pPr>
              <a:buFontTx/>
              <a:buChar char="-"/>
            </a:pPr>
            <a:endParaRPr lang="it-IT" sz="1800" b="1"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a cottimo</a:t>
            </a:r>
          </a:p>
          <a:p>
            <a:r>
              <a:rPr lang="it-IT" sz="1800" dirty="0" smtClean="0">
                <a:solidFill>
                  <a:srgbClr val="002060"/>
                </a:solidFill>
              </a:rPr>
              <a:t>retribuzione ragguagliata al risultato perseguito (</a:t>
            </a:r>
            <a:r>
              <a:rPr lang="it-IT" sz="1800" b="1" dirty="0" smtClean="0">
                <a:solidFill>
                  <a:srgbClr val="002060"/>
                </a:solidFill>
              </a:rPr>
              <a:t>cottimo puro e cottimo misto</a:t>
            </a:r>
            <a:r>
              <a:rPr lang="it-IT" sz="1800" dirty="0" smtClean="0">
                <a:solidFill>
                  <a:srgbClr val="002060"/>
                </a:solidFill>
              </a:rPr>
              <a:t>)</a:t>
            </a:r>
          </a:p>
          <a:p>
            <a:pPr>
              <a:buFontTx/>
              <a:buChar char="-"/>
            </a:pPr>
            <a:endParaRPr lang="it-IT" sz="1800"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partecipazione agli utili</a:t>
            </a:r>
          </a:p>
          <a:p>
            <a:r>
              <a:rPr lang="it-IT" sz="1800" dirty="0" smtClean="0">
                <a:solidFill>
                  <a:srgbClr val="002060"/>
                </a:solidFill>
              </a:rPr>
              <a:t>(con obbligo di rispettare comunque le previsioni dell’art. 36 </a:t>
            </a:r>
            <a:r>
              <a:rPr lang="it-IT" sz="1800" dirty="0" err="1" smtClean="0">
                <a:solidFill>
                  <a:srgbClr val="002060"/>
                </a:solidFill>
              </a:rPr>
              <a:t>Cost</a:t>
            </a:r>
            <a:r>
              <a:rPr lang="it-IT" sz="1800" dirty="0" smtClean="0">
                <a:solidFill>
                  <a:srgbClr val="002060"/>
                </a:solidFill>
              </a:rPr>
              <a:t>)</a:t>
            </a:r>
          </a:p>
          <a:p>
            <a:pPr>
              <a:buFontTx/>
              <a:buChar char="-"/>
            </a:pPr>
            <a:endParaRPr lang="it-IT" sz="1800" b="1"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a provvigione</a:t>
            </a:r>
          </a:p>
          <a:p>
            <a:r>
              <a:rPr lang="it-IT" sz="1800" b="1" dirty="0" smtClean="0">
                <a:solidFill>
                  <a:srgbClr val="002060"/>
                </a:solidFill>
              </a:rPr>
              <a:t> (</a:t>
            </a:r>
            <a:r>
              <a:rPr lang="it-IT" sz="1800" dirty="0" smtClean="0">
                <a:solidFill>
                  <a:srgbClr val="002060"/>
                </a:solidFill>
              </a:rPr>
              <a:t>obbligo di rispettare comunque le previsioni dell’art. 36 Cost.)</a:t>
            </a:r>
          </a:p>
          <a:p>
            <a:endParaRPr lang="it-IT" sz="1800" b="1"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in natura</a:t>
            </a:r>
          </a:p>
          <a:p>
            <a:r>
              <a:rPr lang="it-IT" sz="1800" dirty="0" smtClean="0">
                <a:solidFill>
                  <a:srgbClr val="002060"/>
                </a:solidFill>
              </a:rPr>
              <a:t>sistemi incentivanti</a:t>
            </a:r>
            <a:endParaRPr lang="it-IT" sz="1800" dirty="0">
              <a:solidFill>
                <a:srgbClr val="002060"/>
              </a:solidFill>
            </a:endParaRPr>
          </a:p>
        </p:txBody>
      </p:sp>
      <p:sp>
        <p:nvSpPr>
          <p:cNvPr id="95238" name="AutoShape 8"/>
          <p:cNvSpPr>
            <a:spLocks noChangeArrowheads="1"/>
          </p:cNvSpPr>
          <p:nvPr/>
        </p:nvSpPr>
        <p:spPr bwMode="auto">
          <a:xfrm>
            <a:off x="3635896" y="2924945"/>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35</a:t>
            </a:fld>
            <a:endParaRPr lang="it-IT"/>
          </a:p>
        </p:txBody>
      </p:sp>
      <p:sp>
        <p:nvSpPr>
          <p:cNvPr id="2" name="Rettangolo arrotondato 1"/>
          <p:cNvSpPr/>
          <p:nvPr/>
        </p:nvSpPr>
        <p:spPr>
          <a:xfrm>
            <a:off x="7452320" y="6108983"/>
            <a:ext cx="1584176" cy="6378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35</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4639027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9" name="Text Box 3"/>
          <p:cNvSpPr txBox="1">
            <a:spLocks noGrp="1" noChangeArrowheads="1"/>
          </p:cNvSpPr>
          <p:nvPr>
            <p:ph type="body" idx="1"/>
          </p:nvPr>
        </p:nvSpPr>
        <p:spPr>
          <a:xfrm>
            <a:off x="539552" y="1340769"/>
            <a:ext cx="8229600" cy="4680520"/>
          </a:xfrm>
          <a:noFill/>
          <a:ln/>
        </p:spPr>
        <p:txBody>
          <a:bodyPr/>
          <a:lstStyle/>
          <a:p>
            <a:pPr marL="182563" indent="-182563">
              <a:lnSpc>
                <a:spcPct val="80000"/>
              </a:lnSpc>
              <a:buFontTx/>
              <a:buNone/>
            </a:pPr>
            <a:endParaRPr lang="it-IT" sz="1800" b="1" dirty="0">
              <a:solidFill>
                <a:schemeClr val="accent2"/>
              </a:solidFill>
            </a:endParaRPr>
          </a:p>
          <a:p>
            <a:pPr marL="182563" indent="-182563">
              <a:lnSpc>
                <a:spcPct val="80000"/>
              </a:lnSpc>
              <a:buFontTx/>
              <a:buNone/>
            </a:pPr>
            <a:endParaRPr lang="it-IT" sz="1800" b="1" dirty="0">
              <a:solidFill>
                <a:schemeClr val="accent2"/>
              </a:solidFill>
            </a:endParaRPr>
          </a:p>
          <a:p>
            <a:pPr marL="182563" indent="-182563">
              <a:lnSpc>
                <a:spcPct val="80000"/>
              </a:lnSpc>
              <a:buFontTx/>
              <a:buNone/>
            </a:pPr>
            <a:endParaRPr lang="it-IT" sz="1800" b="1" dirty="0">
              <a:solidFill>
                <a:schemeClr val="accent2"/>
              </a:solidFill>
            </a:endParaRPr>
          </a:p>
          <a:p>
            <a:pPr marL="182563" indent="-182563">
              <a:lnSpc>
                <a:spcPct val="80000"/>
              </a:lnSpc>
              <a:buFontTx/>
              <a:buNone/>
            </a:pPr>
            <a:endParaRPr lang="it-IT" sz="1800" b="1" dirty="0">
              <a:solidFill>
                <a:schemeClr val="accent2"/>
              </a:solidFill>
            </a:endParaRPr>
          </a:p>
          <a:p>
            <a:pPr marL="182563" indent="-182563">
              <a:lnSpc>
                <a:spcPct val="80000"/>
              </a:lnSpc>
            </a:pPr>
            <a:endParaRPr lang="it-IT" sz="1800" b="1" i="1" dirty="0"/>
          </a:p>
          <a:p>
            <a:pPr marL="182563" indent="-182563">
              <a:lnSpc>
                <a:spcPct val="80000"/>
              </a:lnSpc>
            </a:pPr>
            <a:endParaRPr lang="it-IT" sz="1800" b="1" i="1" dirty="0"/>
          </a:p>
          <a:p>
            <a:pPr marL="182563" indent="-182563" algn="just">
              <a:lnSpc>
                <a:spcPct val="80000"/>
              </a:lnSpc>
              <a:spcBef>
                <a:spcPct val="0"/>
              </a:spcBef>
              <a:buClr>
                <a:srgbClr val="F5822C"/>
              </a:buClr>
              <a:buSzPct val="150000"/>
              <a:buFontTx/>
              <a:buNone/>
            </a:pPr>
            <a:endParaRPr lang="it-IT" sz="1800" dirty="0"/>
          </a:p>
        </p:txBody>
      </p:sp>
      <p:sp>
        <p:nvSpPr>
          <p:cNvPr id="598020" name="Text Box 4"/>
          <p:cNvSpPr txBox="1">
            <a:spLocks noChangeArrowheads="1"/>
          </p:cNvSpPr>
          <p:nvPr/>
        </p:nvSpPr>
        <p:spPr bwMode="auto">
          <a:xfrm>
            <a:off x="611561" y="2276875"/>
            <a:ext cx="7664451" cy="1643527"/>
          </a:xfrm>
          <a:prstGeom prst="rect">
            <a:avLst/>
          </a:prstGeom>
          <a:noFill/>
          <a:ln w="9525">
            <a:noFill/>
            <a:miter lim="800000"/>
            <a:headEnd/>
            <a:tailEnd/>
          </a:ln>
          <a:effectLst/>
        </p:spPr>
        <p:txBody>
          <a:bodyPr wrap="square">
            <a:spAutoFit/>
          </a:bodyPr>
          <a:lstStyle/>
          <a:p>
            <a:pPr algn="just">
              <a:lnSpc>
                <a:spcPct val="105000"/>
              </a:lnSpc>
              <a:buFont typeface="Wingdings" pitchFamily="2" charset="2"/>
              <a:buNone/>
            </a:pPr>
            <a:r>
              <a:rPr lang="it-IT" dirty="0">
                <a:solidFill>
                  <a:schemeClr val="accent2"/>
                </a:solidFill>
                <a:effectLst/>
              </a:rPr>
              <a:t>				</a:t>
            </a:r>
          </a:p>
          <a:p>
            <a:pPr algn="just">
              <a:lnSpc>
                <a:spcPct val="105000"/>
              </a:lnSpc>
              <a:buFont typeface="Wingdings" pitchFamily="2" charset="2"/>
              <a:buNone/>
            </a:pPr>
            <a:r>
              <a:rPr lang="it-IT" dirty="0">
                <a:solidFill>
                  <a:schemeClr val="accent2"/>
                </a:solidFill>
                <a:effectLst/>
              </a:rPr>
              <a:t>				</a:t>
            </a:r>
          </a:p>
          <a:p>
            <a:pPr algn="just">
              <a:lnSpc>
                <a:spcPct val="105000"/>
              </a:lnSpc>
              <a:buFont typeface="Wingdings" pitchFamily="2" charset="2"/>
              <a:buNone/>
            </a:pPr>
            <a:r>
              <a:rPr lang="it-IT" dirty="0">
                <a:solidFill>
                  <a:schemeClr val="accent2"/>
                </a:solidFill>
                <a:effectLst/>
              </a:rPr>
              <a:t>				</a:t>
            </a:r>
          </a:p>
          <a:p>
            <a:pPr algn="just">
              <a:lnSpc>
                <a:spcPct val="105000"/>
              </a:lnSpc>
              <a:buFont typeface="Wingdings" pitchFamily="2" charset="2"/>
              <a:buNone/>
            </a:pPr>
            <a:r>
              <a:rPr lang="it-IT" b="1" dirty="0">
                <a:solidFill>
                  <a:schemeClr val="accent2"/>
                </a:solidFill>
                <a:effectLst/>
              </a:rPr>
              <a:t>				</a:t>
            </a:r>
            <a:endParaRPr lang="it-IT" dirty="0">
              <a:solidFill>
                <a:schemeClr val="accent2"/>
              </a:solidFill>
              <a:effectLst/>
            </a:endParaRPr>
          </a:p>
        </p:txBody>
      </p:sp>
      <p:sp>
        <p:nvSpPr>
          <p:cNvPr id="598021" name="AutoShape 5"/>
          <p:cNvSpPr>
            <a:spLocks noChangeArrowheads="1"/>
          </p:cNvSpPr>
          <p:nvPr/>
        </p:nvSpPr>
        <p:spPr bwMode="auto">
          <a:xfrm>
            <a:off x="3131841" y="1196752"/>
            <a:ext cx="941667"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12" name="CasellaDiTesto 11"/>
          <p:cNvSpPr txBox="1"/>
          <p:nvPr/>
        </p:nvSpPr>
        <p:spPr>
          <a:xfrm>
            <a:off x="611560" y="980730"/>
            <a:ext cx="2592288" cy="830997"/>
          </a:xfrm>
          <a:prstGeom prst="rect">
            <a:avLst/>
          </a:prstGeom>
          <a:noFill/>
        </p:spPr>
        <p:txBody>
          <a:bodyPr wrap="square" rtlCol="0">
            <a:spAutoFit/>
          </a:bodyPr>
          <a:lstStyle/>
          <a:p>
            <a:r>
              <a:rPr lang="it-IT" b="1" u="sng" dirty="0" smtClean="0">
                <a:solidFill>
                  <a:srgbClr val="002060"/>
                </a:solidFill>
              </a:rPr>
              <a:t>Retribuzione diretta</a:t>
            </a:r>
            <a:endParaRPr lang="it-IT" b="1" u="sng" dirty="0">
              <a:solidFill>
                <a:srgbClr val="002060"/>
              </a:solidFill>
            </a:endParaRPr>
          </a:p>
        </p:txBody>
      </p:sp>
      <p:sp>
        <p:nvSpPr>
          <p:cNvPr id="13" name="CasellaDiTesto 12"/>
          <p:cNvSpPr txBox="1"/>
          <p:nvPr/>
        </p:nvSpPr>
        <p:spPr>
          <a:xfrm>
            <a:off x="539552" y="3246077"/>
            <a:ext cx="2592288" cy="830997"/>
          </a:xfrm>
          <a:prstGeom prst="rect">
            <a:avLst/>
          </a:prstGeom>
          <a:noFill/>
        </p:spPr>
        <p:txBody>
          <a:bodyPr wrap="square" rtlCol="0">
            <a:spAutoFit/>
          </a:bodyPr>
          <a:lstStyle/>
          <a:p>
            <a:r>
              <a:rPr lang="it-IT" b="1" u="sng" dirty="0" smtClean="0">
                <a:solidFill>
                  <a:srgbClr val="002060"/>
                </a:solidFill>
              </a:rPr>
              <a:t>Retribuzione indiretta</a:t>
            </a:r>
            <a:endParaRPr lang="it-IT" b="1" u="sng" dirty="0">
              <a:solidFill>
                <a:srgbClr val="002060"/>
              </a:solidFill>
            </a:endParaRPr>
          </a:p>
        </p:txBody>
      </p:sp>
      <p:sp>
        <p:nvSpPr>
          <p:cNvPr id="14" name="CasellaDiTesto 13"/>
          <p:cNvSpPr txBox="1"/>
          <p:nvPr/>
        </p:nvSpPr>
        <p:spPr>
          <a:xfrm>
            <a:off x="539552" y="5262301"/>
            <a:ext cx="2592288" cy="830997"/>
          </a:xfrm>
          <a:prstGeom prst="rect">
            <a:avLst/>
          </a:prstGeom>
          <a:noFill/>
        </p:spPr>
        <p:txBody>
          <a:bodyPr wrap="square" rtlCol="0">
            <a:spAutoFit/>
          </a:bodyPr>
          <a:lstStyle/>
          <a:p>
            <a:r>
              <a:rPr lang="it-IT" b="1" u="sng" dirty="0" smtClean="0">
                <a:solidFill>
                  <a:srgbClr val="002060"/>
                </a:solidFill>
              </a:rPr>
              <a:t>Retribuzione differita</a:t>
            </a:r>
            <a:endParaRPr lang="it-IT" b="1" u="sng" dirty="0">
              <a:solidFill>
                <a:srgbClr val="002060"/>
              </a:solidFill>
            </a:endParaRPr>
          </a:p>
        </p:txBody>
      </p:sp>
      <p:sp>
        <p:nvSpPr>
          <p:cNvPr id="15" name="CasellaDiTesto 14"/>
          <p:cNvSpPr txBox="1"/>
          <p:nvPr/>
        </p:nvSpPr>
        <p:spPr>
          <a:xfrm>
            <a:off x="4499992" y="188640"/>
            <a:ext cx="3096344" cy="2862322"/>
          </a:xfrm>
          <a:prstGeom prst="rect">
            <a:avLst/>
          </a:prstGeom>
          <a:noFill/>
        </p:spPr>
        <p:txBody>
          <a:bodyPr wrap="square" rtlCol="0">
            <a:spAutoFit/>
          </a:bodyPr>
          <a:lstStyle/>
          <a:p>
            <a:pPr>
              <a:buFont typeface="Arial" pitchFamily="34" charset="0"/>
              <a:buChar char="•"/>
            </a:pPr>
            <a:r>
              <a:rPr lang="it-IT" sz="2000" dirty="0" smtClean="0">
                <a:solidFill>
                  <a:srgbClr val="002060"/>
                </a:solidFill>
              </a:rPr>
              <a:t> Paga base</a:t>
            </a:r>
          </a:p>
          <a:p>
            <a:pPr>
              <a:buFont typeface="Arial" pitchFamily="34" charset="0"/>
              <a:buChar char="•"/>
            </a:pPr>
            <a:r>
              <a:rPr lang="it-IT" sz="2000" dirty="0" smtClean="0">
                <a:solidFill>
                  <a:srgbClr val="002060"/>
                </a:solidFill>
              </a:rPr>
              <a:t> Indennità di contingenza</a:t>
            </a:r>
          </a:p>
          <a:p>
            <a:pPr>
              <a:buFont typeface="Arial" pitchFamily="34" charset="0"/>
              <a:buChar char="•"/>
            </a:pPr>
            <a:r>
              <a:rPr lang="it-IT" sz="2000" dirty="0" smtClean="0">
                <a:solidFill>
                  <a:srgbClr val="002060"/>
                </a:solidFill>
              </a:rPr>
              <a:t> EDR</a:t>
            </a:r>
          </a:p>
          <a:p>
            <a:pPr>
              <a:buFont typeface="Arial" pitchFamily="34" charset="0"/>
              <a:buChar char="•"/>
            </a:pPr>
            <a:r>
              <a:rPr lang="it-IT" sz="2000" dirty="0" smtClean="0">
                <a:solidFill>
                  <a:srgbClr val="002060"/>
                </a:solidFill>
              </a:rPr>
              <a:t> Scatti di anzianità</a:t>
            </a:r>
          </a:p>
          <a:p>
            <a:pPr>
              <a:buFont typeface="Arial" pitchFamily="34" charset="0"/>
              <a:buChar char="•"/>
            </a:pPr>
            <a:r>
              <a:rPr lang="it-IT" sz="2000" dirty="0" smtClean="0">
                <a:solidFill>
                  <a:srgbClr val="002060"/>
                </a:solidFill>
              </a:rPr>
              <a:t> Superminimi</a:t>
            </a:r>
          </a:p>
          <a:p>
            <a:pPr>
              <a:buFont typeface="Arial" pitchFamily="34" charset="0"/>
              <a:buChar char="•"/>
            </a:pPr>
            <a:r>
              <a:rPr lang="it-IT" sz="2000" dirty="0" smtClean="0">
                <a:solidFill>
                  <a:srgbClr val="002060"/>
                </a:solidFill>
              </a:rPr>
              <a:t> Indennità varie (superminimi, assegni </a:t>
            </a:r>
            <a:r>
              <a:rPr lang="it-IT" sz="2000" i="1" dirty="0" smtClean="0">
                <a:solidFill>
                  <a:srgbClr val="002060"/>
                </a:solidFill>
              </a:rPr>
              <a:t>ad </a:t>
            </a:r>
            <a:r>
              <a:rPr lang="it-IT" sz="2000" i="1" dirty="0" err="1" smtClean="0">
                <a:solidFill>
                  <a:srgbClr val="002060"/>
                </a:solidFill>
              </a:rPr>
              <a:t>personam</a:t>
            </a:r>
            <a:r>
              <a:rPr lang="it-IT" sz="2000" i="1" dirty="0" smtClean="0">
                <a:solidFill>
                  <a:srgbClr val="002060"/>
                </a:solidFill>
              </a:rPr>
              <a:t>, </a:t>
            </a:r>
            <a:r>
              <a:rPr lang="it-IT" sz="2000" dirty="0" smtClean="0">
                <a:solidFill>
                  <a:srgbClr val="002060"/>
                </a:solidFill>
              </a:rPr>
              <a:t>indennità varie)</a:t>
            </a:r>
            <a:endParaRPr lang="it-IT" sz="2000" i="1" dirty="0">
              <a:solidFill>
                <a:srgbClr val="002060"/>
              </a:solidFill>
            </a:endParaRPr>
          </a:p>
        </p:txBody>
      </p:sp>
      <p:sp>
        <p:nvSpPr>
          <p:cNvPr id="16" name="Rettangolo 15"/>
          <p:cNvSpPr/>
          <p:nvPr/>
        </p:nvSpPr>
        <p:spPr>
          <a:xfrm>
            <a:off x="4572000" y="3146193"/>
            <a:ext cx="3744416" cy="1938992"/>
          </a:xfrm>
          <a:prstGeom prst="rect">
            <a:avLst/>
          </a:prstGeom>
        </p:spPr>
        <p:txBody>
          <a:bodyPr wrap="square">
            <a:spAutoFit/>
          </a:bodyPr>
          <a:lstStyle/>
          <a:p>
            <a:pPr>
              <a:buFont typeface="Arial" pitchFamily="34" charset="0"/>
              <a:buChar char="•"/>
            </a:pPr>
            <a:r>
              <a:rPr lang="it-IT" sz="2000" dirty="0" smtClean="0">
                <a:solidFill>
                  <a:srgbClr val="002060"/>
                </a:solidFill>
              </a:rPr>
              <a:t> Ferie</a:t>
            </a:r>
          </a:p>
          <a:p>
            <a:pPr>
              <a:buFont typeface="Arial" pitchFamily="34" charset="0"/>
              <a:buChar char="•"/>
            </a:pPr>
            <a:r>
              <a:rPr lang="it-IT" sz="2000" dirty="0" smtClean="0">
                <a:solidFill>
                  <a:srgbClr val="002060"/>
                </a:solidFill>
              </a:rPr>
              <a:t> Festività</a:t>
            </a:r>
          </a:p>
          <a:p>
            <a:pPr>
              <a:buFont typeface="Arial" pitchFamily="34" charset="0"/>
              <a:buChar char="•"/>
            </a:pPr>
            <a:r>
              <a:rPr lang="it-IT" sz="2000" dirty="0" smtClean="0">
                <a:solidFill>
                  <a:srgbClr val="002060"/>
                </a:solidFill>
              </a:rPr>
              <a:t> Permessi retribuiti</a:t>
            </a:r>
          </a:p>
          <a:p>
            <a:pPr>
              <a:buFont typeface="Arial" pitchFamily="34" charset="0"/>
              <a:buChar char="•"/>
            </a:pPr>
            <a:r>
              <a:rPr lang="it-IT" sz="2000" dirty="0" smtClean="0">
                <a:solidFill>
                  <a:srgbClr val="002060"/>
                </a:solidFill>
              </a:rPr>
              <a:t> Tredicesima e Quattordicesima mensilità (ove prevista)   	</a:t>
            </a:r>
            <a:endParaRPr lang="it-IT" sz="2000" dirty="0">
              <a:solidFill>
                <a:srgbClr val="002060"/>
              </a:solidFill>
            </a:endParaRPr>
          </a:p>
        </p:txBody>
      </p:sp>
      <p:sp>
        <p:nvSpPr>
          <p:cNvPr id="17" name="AutoShape 5"/>
          <p:cNvSpPr>
            <a:spLocks noChangeArrowheads="1"/>
          </p:cNvSpPr>
          <p:nvPr/>
        </p:nvSpPr>
        <p:spPr bwMode="auto">
          <a:xfrm>
            <a:off x="3131841" y="3500686"/>
            <a:ext cx="941667"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18" name="Rettangolo 17"/>
          <p:cNvSpPr/>
          <p:nvPr/>
        </p:nvSpPr>
        <p:spPr>
          <a:xfrm>
            <a:off x="4572000" y="5405154"/>
            <a:ext cx="3312368" cy="400110"/>
          </a:xfrm>
          <a:prstGeom prst="rect">
            <a:avLst/>
          </a:prstGeom>
        </p:spPr>
        <p:txBody>
          <a:bodyPr wrap="square">
            <a:spAutoFit/>
          </a:bodyPr>
          <a:lstStyle/>
          <a:p>
            <a:r>
              <a:rPr lang="it-IT" sz="2000" dirty="0" smtClean="0">
                <a:solidFill>
                  <a:srgbClr val="002060"/>
                </a:solidFill>
              </a:rPr>
              <a:t>Trattamento di fine rapporto</a:t>
            </a:r>
            <a:endParaRPr lang="it-IT" sz="2000" dirty="0">
              <a:solidFill>
                <a:srgbClr val="002060"/>
              </a:solidFill>
            </a:endParaRPr>
          </a:p>
        </p:txBody>
      </p:sp>
      <p:sp>
        <p:nvSpPr>
          <p:cNvPr id="19" name="AutoShape 5"/>
          <p:cNvSpPr>
            <a:spLocks noChangeArrowheads="1"/>
          </p:cNvSpPr>
          <p:nvPr/>
        </p:nvSpPr>
        <p:spPr bwMode="auto">
          <a:xfrm>
            <a:off x="3131841" y="5444902"/>
            <a:ext cx="941667"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20" name="Segnaposto numero diapositiva 19"/>
          <p:cNvSpPr>
            <a:spLocks noGrp="1"/>
          </p:cNvSpPr>
          <p:nvPr>
            <p:ph type="sldNum" sz="quarter" idx="12"/>
          </p:nvPr>
        </p:nvSpPr>
        <p:spPr/>
        <p:txBody>
          <a:bodyPr/>
          <a:lstStyle/>
          <a:p>
            <a:pPr>
              <a:defRPr/>
            </a:pPr>
            <a:fld id="{FC0C3856-E397-4D7D-AD1E-99D56660164F}" type="slidenum">
              <a:rPr lang="it-IT" smtClean="0"/>
              <a:pPr>
                <a:defRPr/>
              </a:pPr>
              <a:t>36</a:t>
            </a:fld>
            <a:endParaRPr lang="it-IT"/>
          </a:p>
        </p:txBody>
      </p:sp>
      <p:sp>
        <p:nvSpPr>
          <p:cNvPr id="2" name="Rettangolo arrotondato 1"/>
          <p:cNvSpPr/>
          <p:nvPr/>
        </p:nvSpPr>
        <p:spPr>
          <a:xfrm>
            <a:off x="7524328" y="6093298"/>
            <a:ext cx="1512168" cy="65357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36</a:t>
            </a:r>
            <a:endParaRPr lang="it-IT" sz="1200" dirty="0">
              <a:solidFill>
                <a:prstClr val="black">
                  <a:tint val="75000"/>
                </a:prstClr>
              </a:solidFill>
              <a:latin typeface="Calibri" panose="020F0502020204030204" pitchFamily="34" charset="0"/>
            </a:endParaRPr>
          </a:p>
        </p:txBody>
      </p:sp>
      <p:pic>
        <p:nvPicPr>
          <p:cNvPr id="2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22"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3" name="Rettangolo 2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7932897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3" y="404664"/>
            <a:ext cx="8435975" cy="1007988"/>
          </a:xfrm>
        </p:spPr>
        <p:txBody>
          <a:bodyPr/>
          <a:lstStyle/>
          <a:p>
            <a:r>
              <a:rPr lang="it-IT" sz="2400" b="1" dirty="0">
                <a:solidFill>
                  <a:srgbClr val="002060"/>
                </a:solidFill>
                <a:effectLst>
                  <a:outerShdw blurRad="38100" dist="38100" dir="2700000" algn="tl">
                    <a:srgbClr val="C0C0C0"/>
                  </a:outerShdw>
                </a:effectLst>
              </a:rPr>
              <a:t>LA RETRIBUZIONE</a:t>
            </a:r>
          </a:p>
        </p:txBody>
      </p:sp>
      <p:sp>
        <p:nvSpPr>
          <p:cNvPr id="598019" name="Text Box 3"/>
          <p:cNvSpPr txBox="1">
            <a:spLocks noGrp="1" noChangeArrowheads="1"/>
          </p:cNvSpPr>
          <p:nvPr>
            <p:ph type="body" idx="1"/>
          </p:nvPr>
        </p:nvSpPr>
        <p:spPr>
          <a:xfrm>
            <a:off x="457200" y="980728"/>
            <a:ext cx="8229600" cy="4425950"/>
          </a:xfrm>
          <a:noFill/>
          <a:ln/>
        </p:spPr>
        <p:txBody>
          <a:bodyPr/>
          <a:lstStyle/>
          <a:p>
            <a:pPr marL="182563" indent="-182563">
              <a:lnSpc>
                <a:spcPct val="80000"/>
              </a:lnSpc>
              <a:buFontTx/>
              <a:buNone/>
            </a:pPr>
            <a:endParaRPr lang="it-IT" sz="1800" b="1" dirty="0">
              <a:solidFill>
                <a:srgbClr val="002060"/>
              </a:solidFill>
            </a:endParaRPr>
          </a:p>
          <a:p>
            <a:pPr marL="182563" indent="-182563">
              <a:lnSpc>
                <a:spcPct val="80000"/>
              </a:lnSpc>
              <a:buFontTx/>
              <a:buNone/>
            </a:pPr>
            <a:endParaRPr lang="it-IT" sz="1800" b="1" dirty="0">
              <a:solidFill>
                <a:srgbClr val="002060"/>
              </a:solidFill>
            </a:endParaRPr>
          </a:p>
          <a:p>
            <a:pPr marL="182563" indent="-182563">
              <a:lnSpc>
                <a:spcPct val="80000"/>
              </a:lnSpc>
              <a:buFontTx/>
              <a:buNone/>
            </a:pPr>
            <a:endParaRPr lang="it-IT" sz="1800" b="1" dirty="0">
              <a:solidFill>
                <a:srgbClr val="002060"/>
              </a:solidFill>
            </a:endParaRPr>
          </a:p>
          <a:p>
            <a:pPr marL="182563" indent="-182563">
              <a:lnSpc>
                <a:spcPct val="80000"/>
              </a:lnSpc>
              <a:buFontTx/>
              <a:buNone/>
            </a:pPr>
            <a:endParaRPr lang="it-IT" sz="1800" b="1" dirty="0">
              <a:solidFill>
                <a:srgbClr val="002060"/>
              </a:solidFill>
            </a:endParaRPr>
          </a:p>
          <a:p>
            <a:pPr marL="182563" indent="-182563" algn="ctr">
              <a:lnSpc>
                <a:spcPct val="80000"/>
              </a:lnSpc>
              <a:buFontTx/>
              <a:buNone/>
            </a:pPr>
            <a:r>
              <a:rPr lang="it-IT" sz="1800" b="1" dirty="0">
                <a:solidFill>
                  <a:srgbClr val="002060"/>
                </a:solidFill>
              </a:rPr>
              <a:t>                                 </a:t>
            </a:r>
            <a:r>
              <a:rPr lang="it-IT" sz="1800" dirty="0">
                <a:solidFill>
                  <a:srgbClr val="002060"/>
                </a:solidFill>
              </a:rPr>
              <a:t>Paga base</a:t>
            </a: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r>
              <a:rPr lang="it-IT" sz="1800" dirty="0">
                <a:solidFill>
                  <a:srgbClr val="002060"/>
                </a:solidFill>
              </a:rPr>
              <a:t>                        </a:t>
            </a:r>
          </a:p>
          <a:p>
            <a:pPr marL="182563" indent="-182563" algn="ctr">
              <a:lnSpc>
                <a:spcPct val="80000"/>
              </a:lnSpc>
              <a:buFontTx/>
              <a:buNone/>
            </a:pPr>
            <a:r>
              <a:rPr lang="it-IT" sz="1800" dirty="0">
                <a:solidFill>
                  <a:srgbClr val="002060"/>
                </a:solidFill>
              </a:rPr>
              <a:t>		                             Scatti di anzianità </a:t>
            </a: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r>
              <a:rPr lang="it-IT" sz="1800" dirty="0">
                <a:solidFill>
                  <a:srgbClr val="002060"/>
                </a:solidFill>
              </a:rPr>
              <a:t>			                         Indennità di contingenza</a:t>
            </a: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r>
              <a:rPr lang="it-IT" sz="1800" dirty="0">
                <a:solidFill>
                  <a:srgbClr val="002060"/>
                </a:solidFill>
              </a:rPr>
              <a:t>                          E.D.R.</a:t>
            </a:r>
          </a:p>
          <a:p>
            <a:pPr marL="182563" indent="-182563">
              <a:lnSpc>
                <a:spcPct val="80000"/>
              </a:lnSpc>
              <a:buFontTx/>
              <a:buNone/>
            </a:pPr>
            <a:r>
              <a:rPr lang="it-IT" sz="1800" b="1" i="1" dirty="0">
                <a:solidFill>
                  <a:srgbClr val="002060"/>
                </a:solidFill>
              </a:rPr>
              <a:t> </a:t>
            </a:r>
          </a:p>
          <a:p>
            <a:pPr marL="182563" indent="-182563">
              <a:lnSpc>
                <a:spcPct val="80000"/>
              </a:lnSpc>
            </a:pPr>
            <a:endParaRPr lang="it-IT" sz="1800" b="1" i="1" dirty="0">
              <a:solidFill>
                <a:srgbClr val="002060"/>
              </a:solidFill>
            </a:endParaRPr>
          </a:p>
          <a:p>
            <a:pPr marL="182563" indent="-182563">
              <a:lnSpc>
                <a:spcPct val="80000"/>
              </a:lnSpc>
            </a:pPr>
            <a:endParaRPr lang="it-IT" sz="1800" b="1" i="1" dirty="0">
              <a:solidFill>
                <a:srgbClr val="002060"/>
              </a:solidFill>
            </a:endParaRPr>
          </a:p>
          <a:p>
            <a:pPr marL="182563" indent="-182563" algn="just">
              <a:lnSpc>
                <a:spcPct val="80000"/>
              </a:lnSpc>
              <a:spcBef>
                <a:spcPct val="0"/>
              </a:spcBef>
              <a:buClr>
                <a:srgbClr val="F5822C"/>
              </a:buClr>
              <a:buSzPct val="150000"/>
              <a:buFontTx/>
              <a:buNone/>
            </a:pPr>
            <a:endParaRPr lang="it-IT" sz="1800" dirty="0">
              <a:solidFill>
                <a:srgbClr val="002060"/>
              </a:solidFill>
            </a:endParaRPr>
          </a:p>
        </p:txBody>
      </p:sp>
      <p:sp>
        <p:nvSpPr>
          <p:cNvPr id="598020" name="Text Box 4"/>
          <p:cNvSpPr txBox="1">
            <a:spLocks noChangeArrowheads="1"/>
          </p:cNvSpPr>
          <p:nvPr/>
        </p:nvSpPr>
        <p:spPr bwMode="auto">
          <a:xfrm>
            <a:off x="611561" y="2061443"/>
            <a:ext cx="7664451" cy="2419124"/>
          </a:xfrm>
          <a:prstGeom prst="rect">
            <a:avLst/>
          </a:prstGeom>
          <a:noFill/>
          <a:ln w="9525">
            <a:noFill/>
            <a:miter lim="800000"/>
            <a:headEnd/>
            <a:tailEnd/>
          </a:ln>
          <a:effectLst/>
        </p:spPr>
        <p:txBody>
          <a:bodyPr>
            <a:spAutoFit/>
          </a:bodyPr>
          <a:lstStyle/>
          <a:p>
            <a:pPr algn="just">
              <a:lnSpc>
                <a:spcPct val="105000"/>
              </a:lnSpc>
              <a:buFont typeface="Wingdings" pitchFamily="2" charset="2"/>
              <a:buNone/>
            </a:pPr>
            <a:r>
              <a:rPr lang="it-IT" dirty="0">
                <a:solidFill>
                  <a:srgbClr val="002060"/>
                </a:solidFill>
                <a:effectLst/>
              </a:rPr>
              <a:t>				</a:t>
            </a:r>
          </a:p>
          <a:p>
            <a:pPr algn="just">
              <a:lnSpc>
                <a:spcPct val="105000"/>
              </a:lnSpc>
              <a:buFont typeface="Wingdings" pitchFamily="2" charset="2"/>
              <a:buNone/>
            </a:pPr>
            <a:r>
              <a:rPr lang="it-IT" dirty="0">
                <a:solidFill>
                  <a:srgbClr val="002060"/>
                </a:solidFill>
                <a:effectLst/>
              </a:rPr>
              <a:t>				</a:t>
            </a:r>
          </a:p>
          <a:p>
            <a:pPr algn="just">
              <a:lnSpc>
                <a:spcPct val="105000"/>
              </a:lnSpc>
              <a:buFont typeface="Wingdings" pitchFamily="2" charset="2"/>
              <a:buNone/>
            </a:pPr>
            <a:r>
              <a:rPr lang="it-IT" b="1" dirty="0">
                <a:solidFill>
                  <a:srgbClr val="002060"/>
                </a:solidFill>
                <a:effectLst/>
              </a:rPr>
              <a:t>Retribuzione minima</a:t>
            </a:r>
            <a:endParaRPr lang="it-IT" dirty="0">
              <a:solidFill>
                <a:srgbClr val="002060"/>
              </a:solidFill>
              <a:effectLst/>
            </a:endParaRPr>
          </a:p>
          <a:p>
            <a:pPr algn="just">
              <a:lnSpc>
                <a:spcPct val="105000"/>
              </a:lnSpc>
              <a:buFont typeface="Wingdings" pitchFamily="2" charset="2"/>
              <a:buNone/>
            </a:pPr>
            <a:r>
              <a:rPr lang="it-IT" b="1" dirty="0">
                <a:solidFill>
                  <a:srgbClr val="002060"/>
                </a:solidFill>
                <a:effectLst/>
              </a:rPr>
              <a:t>INDEROGABILE</a:t>
            </a:r>
          </a:p>
          <a:p>
            <a:pPr algn="just">
              <a:lnSpc>
                <a:spcPct val="105000"/>
              </a:lnSpc>
              <a:buFont typeface="Wingdings" pitchFamily="2" charset="2"/>
              <a:buNone/>
            </a:pPr>
            <a:r>
              <a:rPr lang="it-IT" dirty="0">
                <a:solidFill>
                  <a:srgbClr val="002060"/>
                </a:solidFill>
                <a:effectLst/>
              </a:rPr>
              <a:t>				</a:t>
            </a:r>
          </a:p>
          <a:p>
            <a:pPr algn="just">
              <a:lnSpc>
                <a:spcPct val="105000"/>
              </a:lnSpc>
              <a:buFont typeface="Wingdings" pitchFamily="2" charset="2"/>
              <a:buNone/>
            </a:pPr>
            <a:r>
              <a:rPr lang="it-IT" b="1" dirty="0">
                <a:solidFill>
                  <a:srgbClr val="002060"/>
                </a:solidFill>
                <a:effectLst/>
              </a:rPr>
              <a:t>				</a:t>
            </a:r>
            <a:endParaRPr lang="it-IT" dirty="0">
              <a:solidFill>
                <a:srgbClr val="002060"/>
              </a:solidFill>
              <a:effectLst/>
            </a:endParaRPr>
          </a:p>
        </p:txBody>
      </p:sp>
      <p:sp>
        <p:nvSpPr>
          <p:cNvPr id="598021" name="AutoShape 5"/>
          <p:cNvSpPr>
            <a:spLocks noChangeArrowheads="1"/>
          </p:cNvSpPr>
          <p:nvPr/>
        </p:nvSpPr>
        <p:spPr bwMode="auto">
          <a:xfrm rot="-531036">
            <a:off x="3801824" y="2061802"/>
            <a:ext cx="976313"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598022" name="AutoShape 6"/>
          <p:cNvSpPr>
            <a:spLocks noChangeArrowheads="1"/>
          </p:cNvSpPr>
          <p:nvPr/>
        </p:nvSpPr>
        <p:spPr bwMode="auto">
          <a:xfrm rot="186460">
            <a:off x="3788963" y="2807129"/>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598023" name="AutoShape 7"/>
          <p:cNvSpPr>
            <a:spLocks noChangeArrowheads="1"/>
          </p:cNvSpPr>
          <p:nvPr/>
        </p:nvSpPr>
        <p:spPr bwMode="auto">
          <a:xfrm rot="781342">
            <a:off x="3808275" y="3603607"/>
            <a:ext cx="951751"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598024" name="AutoShape 8"/>
          <p:cNvSpPr>
            <a:spLocks noChangeArrowheads="1"/>
          </p:cNvSpPr>
          <p:nvPr/>
        </p:nvSpPr>
        <p:spPr bwMode="auto">
          <a:xfrm rot="1333076">
            <a:off x="3739794" y="4248283"/>
            <a:ext cx="976313"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12" name="Segnaposto numero diapositiva 11"/>
          <p:cNvSpPr>
            <a:spLocks noGrp="1"/>
          </p:cNvSpPr>
          <p:nvPr>
            <p:ph type="sldNum" sz="quarter" idx="12"/>
          </p:nvPr>
        </p:nvSpPr>
        <p:spPr/>
        <p:txBody>
          <a:bodyPr/>
          <a:lstStyle/>
          <a:p>
            <a:pPr>
              <a:defRPr/>
            </a:pPr>
            <a:fld id="{FC0C3856-E397-4D7D-AD1E-99D56660164F}" type="slidenum">
              <a:rPr lang="it-IT" smtClean="0"/>
              <a:pPr>
                <a:defRPr/>
              </a:pPr>
              <a:t>37</a:t>
            </a:fld>
            <a:endParaRPr lang="it-IT"/>
          </a:p>
        </p:txBody>
      </p:sp>
      <p:sp>
        <p:nvSpPr>
          <p:cNvPr id="2" name="Rettangolo arrotondato 1"/>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37</a:t>
            </a:r>
            <a:endParaRPr lang="it-IT" sz="1200" dirty="0">
              <a:solidFill>
                <a:prstClr val="black">
                  <a:tint val="75000"/>
                </a:prstClr>
              </a:solidFill>
              <a:latin typeface="Calibri" panose="020F0502020204030204" pitchFamily="34" charset="0"/>
            </a:endParaRPr>
          </a:p>
        </p:txBody>
      </p:sp>
      <p:pic>
        <p:nvPicPr>
          <p:cNvPr id="13"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4"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5" name="Rettangolo 14"/>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4021452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11560" y="908720"/>
            <a:ext cx="7772400" cy="4114800"/>
          </a:xfrm>
        </p:spPr>
        <p:txBody>
          <a:bodyPr/>
          <a:lstStyle/>
          <a:p>
            <a:pPr eaLnBrk="1" hangingPunct="1">
              <a:buFontTx/>
              <a:buNone/>
            </a:pPr>
            <a:r>
              <a:rPr lang="it-IT" dirty="0" smtClean="0">
                <a:solidFill>
                  <a:srgbClr val="002060"/>
                </a:solidFill>
              </a:rPr>
              <a:t>				</a:t>
            </a:r>
          </a:p>
          <a:p>
            <a:pPr eaLnBrk="1" hangingPunct="1">
              <a:buFontTx/>
              <a:buNone/>
            </a:pPr>
            <a:r>
              <a:rPr lang="it-IT" dirty="0" smtClean="0">
                <a:solidFill>
                  <a:srgbClr val="002060"/>
                </a:solidFill>
              </a:rPr>
              <a:t>				</a:t>
            </a:r>
          </a:p>
          <a:p>
            <a:pPr eaLnBrk="1" hangingPunct="1">
              <a:buFontTx/>
              <a:buNone/>
            </a:pPr>
            <a:endParaRPr lang="it-IT" b="1" dirty="0" smtClean="0">
              <a:solidFill>
                <a:srgbClr val="002060"/>
              </a:solidFill>
            </a:endParaRPr>
          </a:p>
          <a:p>
            <a:pPr eaLnBrk="1" hangingPunct="1">
              <a:buFontTx/>
              <a:buNone/>
            </a:pPr>
            <a:r>
              <a:rPr lang="it-IT" sz="2400" b="1" dirty="0" smtClean="0">
                <a:solidFill>
                  <a:srgbClr val="002060"/>
                </a:solidFill>
              </a:rPr>
              <a:t>Voci retributive ulteriori</a:t>
            </a:r>
            <a:endParaRPr lang="it-IT" sz="2400" dirty="0" smtClean="0">
              <a:solidFill>
                <a:srgbClr val="002060"/>
              </a:solidFill>
            </a:endParaRPr>
          </a:p>
          <a:p>
            <a:pPr eaLnBrk="1" hangingPunct="1"/>
            <a:endParaRPr lang="it-IT" dirty="0" smtClean="0">
              <a:solidFill>
                <a:srgbClr val="002060"/>
              </a:solidFill>
            </a:endParaRPr>
          </a:p>
          <a:p>
            <a:pPr eaLnBrk="1" hangingPunct="1">
              <a:buFontTx/>
              <a:buNone/>
            </a:pPr>
            <a:r>
              <a:rPr lang="it-IT" dirty="0" smtClean="0">
                <a:solidFill>
                  <a:srgbClr val="002060"/>
                </a:solidFill>
              </a:rPr>
              <a:t>				</a:t>
            </a:r>
          </a:p>
          <a:p>
            <a:pPr eaLnBrk="1" hangingPunct="1">
              <a:buFontTx/>
              <a:buNone/>
            </a:pPr>
            <a:r>
              <a:rPr lang="it-IT" b="1" dirty="0" smtClean="0">
                <a:solidFill>
                  <a:srgbClr val="002060"/>
                </a:solidFill>
              </a:rPr>
              <a:t>				</a:t>
            </a:r>
          </a:p>
        </p:txBody>
      </p:sp>
      <p:sp>
        <p:nvSpPr>
          <p:cNvPr id="95235" name="Text Box 5"/>
          <p:cNvSpPr txBox="1">
            <a:spLocks noChangeArrowheads="1"/>
          </p:cNvSpPr>
          <p:nvPr/>
        </p:nvSpPr>
        <p:spPr bwMode="auto">
          <a:xfrm>
            <a:off x="4644009" y="908720"/>
            <a:ext cx="4032447" cy="1323439"/>
          </a:xfrm>
          <a:prstGeom prst="rect">
            <a:avLst/>
          </a:prstGeom>
          <a:noFill/>
          <a:ln w="9525">
            <a:noFill/>
            <a:miter lim="800000"/>
            <a:headEnd/>
            <a:tailEnd/>
          </a:ln>
        </p:spPr>
        <p:txBody>
          <a:bodyPr wrap="square">
            <a:spAutoFit/>
          </a:bodyPr>
          <a:lstStyle/>
          <a:p>
            <a:r>
              <a:rPr lang="it-IT" sz="2000" b="1" u="sng" dirty="0">
                <a:solidFill>
                  <a:srgbClr val="002060"/>
                </a:solidFill>
              </a:rPr>
              <a:t>Fonte legale</a:t>
            </a:r>
          </a:p>
          <a:p>
            <a:pPr algn="just"/>
            <a:r>
              <a:rPr lang="it-IT" sz="2000" dirty="0">
                <a:solidFill>
                  <a:srgbClr val="002060"/>
                </a:solidFill>
              </a:rPr>
              <a:t>(maggiorazioni per </a:t>
            </a:r>
            <a:r>
              <a:rPr lang="it-IT" sz="2000" dirty="0" smtClean="0">
                <a:solidFill>
                  <a:srgbClr val="002060"/>
                </a:solidFill>
              </a:rPr>
              <a:t>lavoro straordinario, notturno</a:t>
            </a:r>
            <a:r>
              <a:rPr lang="it-IT" sz="2000" dirty="0">
                <a:solidFill>
                  <a:srgbClr val="002060"/>
                </a:solidFill>
              </a:rPr>
              <a:t>, festivo, ecc.; tredicesima mensilità) </a:t>
            </a:r>
          </a:p>
        </p:txBody>
      </p:sp>
      <p:sp>
        <p:nvSpPr>
          <p:cNvPr id="95236" name="Text Box 6"/>
          <p:cNvSpPr txBox="1">
            <a:spLocks noChangeArrowheads="1"/>
          </p:cNvSpPr>
          <p:nvPr/>
        </p:nvSpPr>
        <p:spPr bwMode="auto">
          <a:xfrm>
            <a:off x="4716017" y="2924946"/>
            <a:ext cx="4083051" cy="2554545"/>
          </a:xfrm>
          <a:prstGeom prst="rect">
            <a:avLst/>
          </a:prstGeom>
          <a:noFill/>
          <a:ln w="9525">
            <a:noFill/>
            <a:miter lim="800000"/>
            <a:headEnd/>
            <a:tailEnd/>
          </a:ln>
        </p:spPr>
        <p:txBody>
          <a:bodyPr>
            <a:spAutoFit/>
          </a:bodyPr>
          <a:lstStyle/>
          <a:p>
            <a:r>
              <a:rPr lang="it-IT" sz="2000" b="1" u="sng" dirty="0">
                <a:solidFill>
                  <a:srgbClr val="002060"/>
                </a:solidFill>
              </a:rPr>
              <a:t>Fonte contrattuale</a:t>
            </a:r>
          </a:p>
          <a:p>
            <a:r>
              <a:rPr lang="it-IT" sz="2000" dirty="0">
                <a:solidFill>
                  <a:srgbClr val="002060"/>
                </a:solidFill>
              </a:rPr>
              <a:t>-superminimi</a:t>
            </a:r>
          </a:p>
          <a:p>
            <a:r>
              <a:rPr lang="it-IT" sz="2000" dirty="0">
                <a:solidFill>
                  <a:srgbClr val="002060"/>
                </a:solidFill>
              </a:rPr>
              <a:t>-indennità supplementari (14.ma, ecc.)</a:t>
            </a:r>
          </a:p>
          <a:p>
            <a:r>
              <a:rPr lang="it-IT" sz="2000" dirty="0">
                <a:solidFill>
                  <a:srgbClr val="002060"/>
                </a:solidFill>
              </a:rPr>
              <a:t>-indennità</a:t>
            </a:r>
          </a:p>
          <a:p>
            <a:r>
              <a:rPr lang="it-IT" sz="2000" dirty="0">
                <a:solidFill>
                  <a:srgbClr val="002060"/>
                </a:solidFill>
              </a:rPr>
              <a:t>-premi</a:t>
            </a:r>
          </a:p>
          <a:p>
            <a:r>
              <a:rPr lang="it-IT" sz="2000" dirty="0">
                <a:solidFill>
                  <a:srgbClr val="002060"/>
                </a:solidFill>
              </a:rPr>
              <a:t>-gratifiche</a:t>
            </a:r>
          </a:p>
          <a:p>
            <a:r>
              <a:rPr lang="it-IT" sz="2000" dirty="0" err="1">
                <a:solidFill>
                  <a:srgbClr val="002060"/>
                </a:solidFill>
              </a:rPr>
              <a:t>-fringe</a:t>
            </a:r>
            <a:r>
              <a:rPr lang="it-IT" sz="2000" dirty="0">
                <a:solidFill>
                  <a:srgbClr val="002060"/>
                </a:solidFill>
              </a:rPr>
              <a:t> </a:t>
            </a:r>
            <a:r>
              <a:rPr lang="it-IT" sz="2000" dirty="0" err="1">
                <a:solidFill>
                  <a:srgbClr val="002060"/>
                </a:solidFill>
              </a:rPr>
              <a:t>benefits</a:t>
            </a:r>
            <a:endParaRPr lang="it-IT" sz="2000" dirty="0">
              <a:solidFill>
                <a:srgbClr val="002060"/>
              </a:solidFill>
            </a:endParaRPr>
          </a:p>
        </p:txBody>
      </p:sp>
      <p:sp>
        <p:nvSpPr>
          <p:cNvPr id="95237" name="AutoShape 7"/>
          <p:cNvSpPr>
            <a:spLocks noChangeArrowheads="1"/>
          </p:cNvSpPr>
          <p:nvPr/>
        </p:nvSpPr>
        <p:spPr bwMode="auto">
          <a:xfrm rot="-1674100">
            <a:off x="3447443" y="1980307"/>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95238" name="AutoShape 8"/>
          <p:cNvSpPr>
            <a:spLocks noChangeArrowheads="1"/>
          </p:cNvSpPr>
          <p:nvPr/>
        </p:nvSpPr>
        <p:spPr bwMode="auto">
          <a:xfrm rot="1851285">
            <a:off x="3443192" y="3437834"/>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9" name="Segnaposto numero diapositiva 8"/>
          <p:cNvSpPr>
            <a:spLocks noGrp="1"/>
          </p:cNvSpPr>
          <p:nvPr>
            <p:ph type="sldNum" sz="quarter" idx="12"/>
          </p:nvPr>
        </p:nvSpPr>
        <p:spPr/>
        <p:txBody>
          <a:bodyPr/>
          <a:lstStyle/>
          <a:p>
            <a:pPr>
              <a:defRPr/>
            </a:pPr>
            <a:fld id="{FC0C3856-E397-4D7D-AD1E-99D56660164F}" type="slidenum">
              <a:rPr lang="it-IT" smtClean="0"/>
              <a:pPr>
                <a:defRPr/>
              </a:pPr>
              <a:t>38</a:t>
            </a:fld>
            <a:endParaRPr lang="it-IT"/>
          </a:p>
        </p:txBody>
      </p:sp>
      <p:sp>
        <p:nvSpPr>
          <p:cNvPr id="2" name="Rettangolo arrotondato 1"/>
          <p:cNvSpPr/>
          <p:nvPr/>
        </p:nvSpPr>
        <p:spPr>
          <a:xfrm>
            <a:off x="7524328" y="6093296"/>
            <a:ext cx="1512168"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38</a:t>
            </a:r>
            <a:endParaRPr lang="it-IT" sz="1200" dirty="0">
              <a:solidFill>
                <a:prstClr val="black">
                  <a:tint val="75000"/>
                </a:prstClr>
              </a:solidFill>
              <a:latin typeface="Calibri" panose="020F0502020204030204" pitchFamily="34" charset="0"/>
            </a:endParaRPr>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2" name="Rettangolo 11"/>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2378864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85800" y="1333128"/>
            <a:ext cx="7772400" cy="4114800"/>
          </a:xfrm>
        </p:spPr>
        <p:txBody>
          <a:bodyPr/>
          <a:lstStyle/>
          <a:p>
            <a:pPr eaLnBrk="1" hangingPunct="1">
              <a:buFontTx/>
              <a:buNone/>
            </a:pPr>
            <a:r>
              <a:rPr lang="it-IT" dirty="0" smtClean="0">
                <a:solidFill>
                  <a:srgbClr val="002060"/>
                </a:solidFill>
              </a:rPr>
              <a:t>				</a:t>
            </a:r>
          </a:p>
          <a:p>
            <a:pPr eaLnBrk="1" hangingPunct="1">
              <a:buFontTx/>
              <a:buNone/>
            </a:pPr>
            <a:r>
              <a:rPr lang="it-IT" dirty="0" smtClean="0">
                <a:solidFill>
                  <a:srgbClr val="002060"/>
                </a:solidFill>
              </a:rPr>
              <a:t>				</a:t>
            </a:r>
          </a:p>
          <a:p>
            <a:pPr eaLnBrk="1" hangingPunct="1">
              <a:buFontTx/>
              <a:buNone/>
            </a:pPr>
            <a:endParaRPr lang="it-IT" b="1" dirty="0" smtClean="0">
              <a:solidFill>
                <a:srgbClr val="002060"/>
              </a:solidFill>
            </a:endParaRPr>
          </a:p>
          <a:p>
            <a:pPr eaLnBrk="1" hangingPunct="1">
              <a:buFontTx/>
              <a:buNone/>
            </a:pPr>
            <a:r>
              <a:rPr lang="it-IT" sz="2400" b="1" dirty="0" smtClean="0">
                <a:solidFill>
                  <a:srgbClr val="002060"/>
                </a:solidFill>
              </a:rPr>
              <a:t>Le indennità</a:t>
            </a:r>
            <a:endParaRPr lang="it-IT" sz="2400" dirty="0" smtClean="0">
              <a:solidFill>
                <a:srgbClr val="002060"/>
              </a:solidFill>
            </a:endParaRPr>
          </a:p>
          <a:p>
            <a:pPr eaLnBrk="1" hangingPunct="1"/>
            <a:endParaRPr lang="it-IT" dirty="0" smtClean="0">
              <a:solidFill>
                <a:srgbClr val="002060"/>
              </a:solidFill>
            </a:endParaRPr>
          </a:p>
          <a:p>
            <a:pPr eaLnBrk="1" hangingPunct="1">
              <a:buFontTx/>
              <a:buNone/>
            </a:pPr>
            <a:r>
              <a:rPr lang="it-IT" dirty="0" smtClean="0">
                <a:solidFill>
                  <a:srgbClr val="002060"/>
                </a:solidFill>
              </a:rPr>
              <a:t>				</a:t>
            </a:r>
          </a:p>
          <a:p>
            <a:pPr eaLnBrk="1" hangingPunct="1">
              <a:buFontTx/>
              <a:buNone/>
            </a:pPr>
            <a:r>
              <a:rPr lang="it-IT" b="1" dirty="0" smtClean="0">
                <a:solidFill>
                  <a:srgbClr val="002060"/>
                </a:solidFill>
              </a:rPr>
              <a:t>				</a:t>
            </a:r>
          </a:p>
        </p:txBody>
      </p:sp>
      <p:sp>
        <p:nvSpPr>
          <p:cNvPr id="95236" name="Text Box 6"/>
          <p:cNvSpPr txBox="1">
            <a:spLocks noChangeArrowheads="1"/>
          </p:cNvSpPr>
          <p:nvPr/>
        </p:nvSpPr>
        <p:spPr bwMode="auto">
          <a:xfrm>
            <a:off x="4211961" y="620688"/>
            <a:ext cx="4083051" cy="5355312"/>
          </a:xfrm>
          <a:prstGeom prst="rect">
            <a:avLst/>
          </a:prstGeom>
          <a:noFill/>
          <a:ln w="9525">
            <a:noFill/>
            <a:miter lim="800000"/>
            <a:headEnd/>
            <a:tailEnd/>
          </a:ln>
        </p:spPr>
        <p:txBody>
          <a:bodyPr>
            <a:spAutoFit/>
          </a:bodyPr>
          <a:lstStyle/>
          <a:p>
            <a:r>
              <a:rPr lang="it-IT" sz="1800" b="1" u="sng" dirty="0" smtClean="0">
                <a:solidFill>
                  <a:srgbClr val="002060"/>
                </a:solidFill>
              </a:rPr>
              <a:t>Connesse a modalità spaziali di svolgimento della prestazione</a:t>
            </a:r>
          </a:p>
          <a:p>
            <a:pPr>
              <a:buFontTx/>
              <a:buChar char="-"/>
            </a:pPr>
            <a:r>
              <a:rPr lang="it-IT" sz="1800" dirty="0" smtClean="0">
                <a:solidFill>
                  <a:srgbClr val="002060"/>
                </a:solidFill>
              </a:rPr>
              <a:t> Indennità di trasferta o missione</a:t>
            </a:r>
          </a:p>
          <a:p>
            <a:pPr>
              <a:buFontTx/>
              <a:buChar char="-"/>
            </a:pPr>
            <a:r>
              <a:rPr lang="it-IT" sz="1800" dirty="0" smtClean="0">
                <a:solidFill>
                  <a:srgbClr val="002060"/>
                </a:solidFill>
              </a:rPr>
              <a:t> Indennità di trasferimento</a:t>
            </a:r>
          </a:p>
          <a:p>
            <a:pPr>
              <a:buFontTx/>
              <a:buChar char="-"/>
            </a:pPr>
            <a:r>
              <a:rPr lang="it-IT" sz="1800" dirty="0" smtClean="0">
                <a:solidFill>
                  <a:srgbClr val="002060"/>
                </a:solidFill>
              </a:rPr>
              <a:t> Indennità per lavoro all’estero</a:t>
            </a:r>
          </a:p>
          <a:p>
            <a:r>
              <a:rPr lang="it-IT" sz="1800" dirty="0" smtClean="0">
                <a:solidFill>
                  <a:srgbClr val="002060"/>
                </a:solidFill>
              </a:rPr>
              <a:t> </a:t>
            </a:r>
          </a:p>
          <a:p>
            <a:r>
              <a:rPr lang="it-IT" sz="1800" b="1" u="sng" dirty="0" smtClean="0">
                <a:solidFill>
                  <a:srgbClr val="002060"/>
                </a:solidFill>
              </a:rPr>
              <a:t>Connesse a modalità onerose della prestazione</a:t>
            </a:r>
          </a:p>
          <a:p>
            <a:pPr>
              <a:buFontTx/>
              <a:buChar char="-"/>
            </a:pPr>
            <a:r>
              <a:rPr lang="it-IT" sz="1800" dirty="0" smtClean="0">
                <a:solidFill>
                  <a:srgbClr val="002060"/>
                </a:solidFill>
              </a:rPr>
              <a:t> Indennità per lavoro notturno</a:t>
            </a:r>
          </a:p>
          <a:p>
            <a:pPr>
              <a:buFontTx/>
              <a:buChar char="-"/>
            </a:pPr>
            <a:r>
              <a:rPr lang="it-IT" sz="1800" dirty="0" smtClean="0">
                <a:solidFill>
                  <a:srgbClr val="002060"/>
                </a:solidFill>
              </a:rPr>
              <a:t> Indennità per lavoro nocivo o particolarmente gravoso</a:t>
            </a:r>
          </a:p>
          <a:p>
            <a:pPr>
              <a:buFontTx/>
              <a:buChar char="-"/>
            </a:pPr>
            <a:endParaRPr lang="it-IT" sz="1800" dirty="0" smtClean="0">
              <a:solidFill>
                <a:srgbClr val="002060"/>
              </a:solidFill>
            </a:endParaRPr>
          </a:p>
          <a:p>
            <a:r>
              <a:rPr lang="it-IT" sz="1800" b="1" u="sng" dirty="0" smtClean="0">
                <a:solidFill>
                  <a:srgbClr val="002060"/>
                </a:solidFill>
              </a:rPr>
              <a:t>Connesse a modalità temporali di svolgimento della prestazione</a:t>
            </a:r>
          </a:p>
          <a:p>
            <a:pPr>
              <a:buFontTx/>
              <a:buChar char="-"/>
            </a:pPr>
            <a:r>
              <a:rPr lang="it-IT" sz="1800" dirty="0" smtClean="0">
                <a:solidFill>
                  <a:srgbClr val="002060"/>
                </a:solidFill>
              </a:rPr>
              <a:t> Indennità per lavoro straordinario</a:t>
            </a:r>
          </a:p>
          <a:p>
            <a:pPr>
              <a:buFontTx/>
              <a:buChar char="-"/>
            </a:pPr>
            <a:r>
              <a:rPr lang="it-IT" sz="1800" dirty="0" smtClean="0">
                <a:solidFill>
                  <a:srgbClr val="002060"/>
                </a:solidFill>
              </a:rPr>
              <a:t> Indennità per lavoro festivo</a:t>
            </a:r>
          </a:p>
          <a:p>
            <a:pPr>
              <a:buFontTx/>
              <a:buChar char="-"/>
            </a:pPr>
            <a:r>
              <a:rPr lang="it-IT" sz="1800" dirty="0" smtClean="0">
                <a:solidFill>
                  <a:srgbClr val="002060"/>
                </a:solidFill>
              </a:rPr>
              <a:t> Indennità per lavoro discontinuo</a:t>
            </a:r>
          </a:p>
          <a:p>
            <a:pPr>
              <a:buFontTx/>
              <a:buChar char="-"/>
            </a:pPr>
            <a:r>
              <a:rPr lang="it-IT" sz="1800" dirty="0" smtClean="0">
                <a:solidFill>
                  <a:srgbClr val="002060"/>
                </a:solidFill>
              </a:rPr>
              <a:t> Indennità di disponibilità</a:t>
            </a:r>
          </a:p>
          <a:p>
            <a:endParaRPr lang="it-IT" sz="1800" dirty="0">
              <a:solidFill>
                <a:srgbClr val="002060"/>
              </a:solidFill>
            </a:endParaRPr>
          </a:p>
        </p:txBody>
      </p:sp>
      <p:sp>
        <p:nvSpPr>
          <p:cNvPr id="95237" name="AutoShape 7"/>
          <p:cNvSpPr>
            <a:spLocks noChangeArrowheads="1"/>
          </p:cNvSpPr>
          <p:nvPr/>
        </p:nvSpPr>
        <p:spPr bwMode="auto">
          <a:xfrm>
            <a:off x="2771800" y="3140969"/>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39</a:t>
            </a:fld>
            <a:endParaRPr lang="it-IT"/>
          </a:p>
        </p:txBody>
      </p:sp>
      <p:sp>
        <p:nvSpPr>
          <p:cNvPr id="2" name="Rettangolo arrotondato 1"/>
          <p:cNvSpPr/>
          <p:nvPr/>
        </p:nvSpPr>
        <p:spPr>
          <a:xfrm>
            <a:off x="7452320"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39</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292095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236171"/>
          </a:xfrm>
        </p:spPr>
        <p:txBody>
          <a:bodyPr/>
          <a:lstStyle/>
          <a:p>
            <a:pPr lvl="0" algn="just">
              <a:buNone/>
            </a:pPr>
            <a:endParaRPr lang="it-IT" sz="18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FORMAZIONE DEL CONTRATTO DI LAVORO SUBORDINATO</a:t>
            </a:r>
            <a:endParaRPr lang="it-IT" sz="1800" b="1" dirty="0" smtClean="0">
              <a:solidFill>
                <a:srgbClr val="002060"/>
              </a:solidFill>
              <a:latin typeface="Arial" pitchFamily="34" charset="0"/>
              <a:cs typeface="Arial" pitchFamily="34" charset="0"/>
            </a:endParaRPr>
          </a:p>
          <a:p>
            <a:pPr marL="396000" lvl="0" indent="0" algn="just">
              <a:spcBef>
                <a:spcPts val="0"/>
              </a:spcBef>
              <a:buNone/>
            </a:pPr>
            <a:r>
              <a:rPr lang="it-IT" sz="1800" kern="0" dirty="0" smtClean="0">
                <a:solidFill>
                  <a:srgbClr val="002060"/>
                </a:solidFill>
                <a:latin typeface="Arial" pitchFamily="34" charset="0"/>
                <a:ea typeface="ＭＳ Ｐゴシック" charset="-128"/>
                <a:cs typeface="Arial" pitchFamily="34" charset="0"/>
              </a:rPr>
              <a:t>          </a:t>
            </a:r>
          </a:p>
          <a:p>
            <a:pPr marL="396000" lvl="0" indent="0" algn="just">
              <a:spcBef>
                <a:spcPts val="0"/>
              </a:spcBef>
              <a:buNone/>
            </a:pPr>
            <a:endParaRPr lang="it-IT" sz="18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Lo sfavore verso l’autonomia individuale è determinato dalla necessità di tutelare il lavoratore nella sua posizione di debolezza contrattuale rispetto al datore di lavoro.</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Il contratto di lavoro pur essendo, come ogni contratto, il frutto dello scambio delle reciproche volontà delle parti e del loro consenso rispetto alle reciproche clausole di cui esso si compone, è liberamente negoziato dal datore di lavoro e dal lavoratore </a:t>
            </a:r>
            <a:r>
              <a:rPr lang="it-IT" sz="2000" b="1" u="sng" kern="0" dirty="0" smtClean="0">
                <a:solidFill>
                  <a:srgbClr val="002060"/>
                </a:solidFill>
                <a:latin typeface="Arial" pitchFamily="34" charset="0"/>
                <a:ea typeface="ＭＳ Ｐゴシック" charset="-128"/>
                <a:cs typeface="Arial" pitchFamily="34" charset="0"/>
              </a:rPr>
              <a:t>solo in parte.</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Per bilanciare questa debolezza contrattuale, il legislatore pone </a:t>
            </a:r>
            <a:r>
              <a:rPr lang="it-IT" sz="2000" b="1" kern="0" dirty="0" smtClean="0">
                <a:solidFill>
                  <a:srgbClr val="002060"/>
                </a:solidFill>
                <a:latin typeface="Arial" pitchFamily="34" charset="0"/>
                <a:ea typeface="ＭＳ Ｐゴシック" charset="-128"/>
                <a:cs typeface="Arial" pitchFamily="34" charset="0"/>
              </a:rPr>
              <a:t>NORME INDEROGABILI </a:t>
            </a:r>
            <a:r>
              <a:rPr lang="it-IT" sz="2000" kern="0" dirty="0" smtClean="0">
                <a:solidFill>
                  <a:srgbClr val="002060"/>
                </a:solidFill>
                <a:latin typeface="Arial" pitchFamily="34" charset="0"/>
                <a:ea typeface="ＭＳ Ｐゴシック" charset="-128"/>
                <a:cs typeface="Arial" pitchFamily="34" charset="0"/>
              </a:rPr>
              <a:t>che fissano i livelli minimi che devono essere garantiti al lavoratore nell’applicazione di determinati istituti, anche a prescindere dalla sua volontà che potrebbe facilmente essere coartata.</a:t>
            </a:r>
            <a:endParaRPr lang="it-IT" sz="2000" b="1"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4</a:t>
            </a:fld>
            <a:endParaRPr lang="it-IT" sz="1200" dirty="0">
              <a:solidFill>
                <a:schemeClr val="tx1">
                  <a:tint val="75000"/>
                </a:schemeClr>
              </a:solidFill>
              <a:latin typeface="+mn-lt"/>
            </a:endParaRPr>
          </a:p>
        </p:txBody>
      </p:sp>
      <p:sp>
        <p:nvSpPr>
          <p:cNvPr id="12" name="Freccia in giù 11"/>
          <p:cNvSpPr/>
          <p:nvPr/>
        </p:nvSpPr>
        <p:spPr>
          <a:xfrm>
            <a:off x="3995936" y="285293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body" idx="1"/>
          </p:nvPr>
        </p:nvSpPr>
        <p:spPr>
          <a:xfrm>
            <a:off x="467544" y="1844825"/>
            <a:ext cx="8229600" cy="4310062"/>
          </a:xfrm>
        </p:spPr>
        <p:txBody>
          <a:bodyPr/>
          <a:lstStyle/>
          <a:p>
            <a:pPr marL="457200" indent="-457200" algn="ctr">
              <a:lnSpc>
                <a:spcPct val="80000"/>
              </a:lnSpc>
              <a:buFontTx/>
              <a:buNone/>
            </a:pPr>
            <a:endParaRPr lang="it-IT" sz="2400" dirty="0">
              <a:solidFill>
                <a:srgbClr val="002060"/>
              </a:solidFill>
            </a:endParaRPr>
          </a:p>
          <a:p>
            <a:pPr marL="457200" indent="-457200">
              <a:lnSpc>
                <a:spcPct val="80000"/>
              </a:lnSpc>
              <a:buFont typeface="Wingdings" pitchFamily="2" charset="2"/>
              <a:buChar char="Ø"/>
            </a:pPr>
            <a:r>
              <a:rPr lang="it-IT" sz="2400" dirty="0" smtClean="0">
                <a:solidFill>
                  <a:srgbClr val="002060"/>
                </a:solidFill>
              </a:rPr>
              <a:t>Autovettura</a:t>
            </a:r>
          </a:p>
          <a:p>
            <a:pPr marL="457200" indent="-457200">
              <a:lnSpc>
                <a:spcPct val="80000"/>
              </a:lnSpc>
              <a:buFont typeface="Wingdings" pitchFamily="2" charset="2"/>
              <a:buChar char="Ø"/>
            </a:pPr>
            <a:r>
              <a:rPr lang="it-IT" sz="2400" dirty="0" smtClean="0">
                <a:solidFill>
                  <a:srgbClr val="002060"/>
                </a:solidFill>
              </a:rPr>
              <a:t>PC portatile</a:t>
            </a:r>
          </a:p>
          <a:p>
            <a:pPr marL="457200" indent="-457200">
              <a:lnSpc>
                <a:spcPct val="80000"/>
              </a:lnSpc>
              <a:buFont typeface="Wingdings" pitchFamily="2" charset="2"/>
              <a:buChar char="Ø"/>
            </a:pPr>
            <a:r>
              <a:rPr lang="it-IT" sz="2400" dirty="0" smtClean="0">
                <a:solidFill>
                  <a:srgbClr val="002060"/>
                </a:solidFill>
              </a:rPr>
              <a:t>Telefono                                                  </a:t>
            </a:r>
            <a:endParaRPr lang="it-IT" sz="2400" dirty="0">
              <a:solidFill>
                <a:srgbClr val="002060"/>
              </a:solidFill>
            </a:endParaRPr>
          </a:p>
          <a:p>
            <a:pPr marL="457200" indent="-457200">
              <a:lnSpc>
                <a:spcPct val="80000"/>
              </a:lnSpc>
              <a:buFont typeface="Wingdings" pitchFamily="2" charset="2"/>
              <a:buChar char="Ø"/>
            </a:pPr>
            <a:r>
              <a:rPr lang="it-IT" sz="2400" dirty="0" smtClean="0">
                <a:solidFill>
                  <a:srgbClr val="002060"/>
                </a:solidFill>
              </a:rPr>
              <a:t>Mensa </a:t>
            </a:r>
            <a:r>
              <a:rPr lang="it-IT" sz="2400" dirty="0">
                <a:solidFill>
                  <a:srgbClr val="002060"/>
                </a:solidFill>
              </a:rPr>
              <a:t>- Ticket </a:t>
            </a:r>
            <a:r>
              <a:rPr lang="it-IT" sz="2400" dirty="0" err="1">
                <a:solidFill>
                  <a:srgbClr val="002060"/>
                </a:solidFill>
              </a:rPr>
              <a:t>restaurant</a:t>
            </a:r>
            <a:r>
              <a:rPr lang="it-IT" sz="2400" dirty="0">
                <a:solidFill>
                  <a:srgbClr val="002060"/>
                </a:solidFill>
              </a:rPr>
              <a:t> </a:t>
            </a:r>
            <a:endParaRPr lang="it-IT" sz="2400" dirty="0" smtClean="0">
              <a:solidFill>
                <a:srgbClr val="002060"/>
              </a:solidFill>
            </a:endParaRPr>
          </a:p>
          <a:p>
            <a:pPr marL="457200" indent="-457200">
              <a:lnSpc>
                <a:spcPct val="80000"/>
              </a:lnSpc>
              <a:buFont typeface="Wingdings" pitchFamily="2" charset="2"/>
              <a:buChar char="Ø"/>
            </a:pPr>
            <a:r>
              <a:rPr lang="it-IT" sz="2400" dirty="0" smtClean="0">
                <a:solidFill>
                  <a:srgbClr val="002060"/>
                </a:solidFill>
              </a:rPr>
              <a:t>Formazione </a:t>
            </a:r>
            <a:r>
              <a:rPr lang="it-IT" sz="2400" dirty="0">
                <a:solidFill>
                  <a:srgbClr val="002060"/>
                </a:solidFill>
              </a:rPr>
              <a:t>professionale/culturale                 </a:t>
            </a:r>
            <a:endParaRPr lang="it-IT" sz="2400" dirty="0" smtClean="0">
              <a:solidFill>
                <a:srgbClr val="002060"/>
              </a:solidFill>
            </a:endParaRPr>
          </a:p>
          <a:p>
            <a:pPr marL="457200" indent="-457200">
              <a:lnSpc>
                <a:spcPct val="80000"/>
              </a:lnSpc>
              <a:buFont typeface="Wingdings" pitchFamily="2" charset="2"/>
              <a:buChar char="Ø"/>
            </a:pPr>
            <a:r>
              <a:rPr lang="it-IT" sz="2400" dirty="0" smtClean="0">
                <a:solidFill>
                  <a:srgbClr val="002060"/>
                </a:solidFill>
              </a:rPr>
              <a:t>Assicurazioni </a:t>
            </a:r>
            <a:r>
              <a:rPr lang="it-IT" sz="2400" dirty="0">
                <a:solidFill>
                  <a:srgbClr val="002060"/>
                </a:solidFill>
              </a:rPr>
              <a:t>integrative (obbligatorie da contratto per Dirigenti e quadri, estese da alcuni CCNL ai dipendenti – </a:t>
            </a:r>
            <a:r>
              <a:rPr lang="it-IT" sz="2400" dirty="0" smtClean="0">
                <a:solidFill>
                  <a:srgbClr val="002060"/>
                </a:solidFill>
              </a:rPr>
              <a:t>es. </a:t>
            </a:r>
            <a:r>
              <a:rPr lang="it-IT" sz="2400" dirty="0">
                <a:solidFill>
                  <a:srgbClr val="002060"/>
                </a:solidFill>
              </a:rPr>
              <a:t>Fondo EST per il </a:t>
            </a:r>
            <a:r>
              <a:rPr lang="it-IT" sz="2400" dirty="0" smtClean="0">
                <a:solidFill>
                  <a:srgbClr val="002060"/>
                </a:solidFill>
              </a:rPr>
              <a:t>terziario)</a:t>
            </a:r>
          </a:p>
          <a:p>
            <a:pPr marL="457200" indent="-457200">
              <a:lnSpc>
                <a:spcPct val="80000"/>
              </a:lnSpc>
              <a:buFont typeface="Wingdings" pitchFamily="2" charset="2"/>
              <a:buChar char="Ø"/>
            </a:pPr>
            <a:r>
              <a:rPr lang="it-IT" sz="2400" dirty="0" smtClean="0">
                <a:solidFill>
                  <a:srgbClr val="002060"/>
                </a:solidFill>
              </a:rPr>
              <a:t>Alloggio</a:t>
            </a:r>
            <a:endParaRPr lang="it-IT" sz="2400" dirty="0">
              <a:solidFill>
                <a:srgbClr val="002060"/>
              </a:solidFill>
            </a:endParaRPr>
          </a:p>
          <a:p>
            <a:pPr marL="457200" indent="-457200">
              <a:lnSpc>
                <a:spcPct val="80000"/>
              </a:lnSpc>
              <a:buFont typeface="Wingdings" pitchFamily="2" charset="2"/>
              <a:buChar char="Ø"/>
            </a:pPr>
            <a:r>
              <a:rPr lang="it-IT" sz="2400" dirty="0" smtClean="0">
                <a:solidFill>
                  <a:srgbClr val="002060"/>
                </a:solidFill>
              </a:rPr>
              <a:t>Fondi </a:t>
            </a:r>
            <a:r>
              <a:rPr lang="it-IT" sz="2400" dirty="0">
                <a:solidFill>
                  <a:srgbClr val="002060"/>
                </a:solidFill>
              </a:rPr>
              <a:t>di previdenza </a:t>
            </a:r>
            <a:r>
              <a:rPr lang="it-IT" sz="2400" dirty="0" smtClean="0">
                <a:solidFill>
                  <a:srgbClr val="002060"/>
                </a:solidFill>
              </a:rPr>
              <a:t>integrativa</a:t>
            </a:r>
          </a:p>
          <a:p>
            <a:pPr marL="457200" indent="-457200">
              <a:lnSpc>
                <a:spcPct val="80000"/>
              </a:lnSpc>
              <a:buFont typeface="Wingdings" pitchFamily="2" charset="2"/>
              <a:buChar char="Ø"/>
            </a:pPr>
            <a:r>
              <a:rPr lang="it-IT" sz="2400" dirty="0" smtClean="0">
                <a:solidFill>
                  <a:srgbClr val="002060"/>
                </a:solidFill>
              </a:rPr>
              <a:t>Servizi </a:t>
            </a:r>
            <a:r>
              <a:rPr lang="it-IT" sz="2400" dirty="0">
                <a:solidFill>
                  <a:srgbClr val="002060"/>
                </a:solidFill>
              </a:rPr>
              <a:t>di </a:t>
            </a:r>
            <a:r>
              <a:rPr lang="it-IT" sz="2400" dirty="0" smtClean="0">
                <a:solidFill>
                  <a:srgbClr val="002060"/>
                </a:solidFill>
              </a:rPr>
              <a:t>trasporto</a:t>
            </a:r>
            <a:endParaRPr lang="it-IT" sz="2400" dirty="0">
              <a:solidFill>
                <a:srgbClr val="002060"/>
              </a:solidFill>
            </a:endParaRPr>
          </a:p>
        </p:txBody>
      </p:sp>
      <p:sp>
        <p:nvSpPr>
          <p:cNvPr id="600068" name="Rectangle 4"/>
          <p:cNvSpPr>
            <a:spLocks noChangeArrowheads="1"/>
          </p:cNvSpPr>
          <p:nvPr/>
        </p:nvSpPr>
        <p:spPr bwMode="auto">
          <a:xfrm>
            <a:off x="179512" y="980728"/>
            <a:ext cx="9144000" cy="1077218"/>
          </a:xfrm>
          <a:prstGeom prst="rect">
            <a:avLst/>
          </a:prstGeom>
          <a:noFill/>
          <a:ln w="9525">
            <a:noFill/>
            <a:miter lim="800000"/>
            <a:headEnd/>
            <a:tailEnd/>
          </a:ln>
          <a:effectLst/>
        </p:spPr>
        <p:txBody>
          <a:bodyPr>
            <a:spAutoFit/>
          </a:bodyPr>
          <a:lstStyle/>
          <a:p>
            <a:pPr algn="ctr"/>
            <a:r>
              <a:rPr lang="it-IT" b="1" dirty="0" smtClean="0">
                <a:solidFill>
                  <a:srgbClr val="002060"/>
                </a:solidFill>
                <a:effectLst>
                  <a:outerShdw blurRad="38100" dist="38100" dir="2700000" algn="tl">
                    <a:srgbClr val="C0C0C0"/>
                  </a:outerShdw>
                </a:effectLst>
              </a:rPr>
              <a:t>BENEFIT </a:t>
            </a:r>
          </a:p>
          <a:p>
            <a:pPr algn="ctr"/>
            <a:r>
              <a:rPr lang="it-IT" sz="2000" b="1" dirty="0" smtClean="0">
                <a:solidFill>
                  <a:srgbClr val="002060"/>
                </a:solidFill>
                <a:effectLst>
                  <a:outerShdw blurRad="38100" dist="38100" dir="2700000" algn="tl">
                    <a:srgbClr val="C0C0C0"/>
                  </a:outerShdw>
                </a:effectLst>
              </a:rPr>
              <a:t>Talvolta obbligatori per contratto (collettivo o individuale) </a:t>
            </a:r>
            <a:endParaRPr lang="it-IT" sz="2000" b="1" dirty="0">
              <a:solidFill>
                <a:srgbClr val="002060"/>
              </a:solidFill>
              <a:effectLst>
                <a:outerShdw blurRad="38100" dist="38100" dir="2700000" algn="tl">
                  <a:srgbClr val="C0C0C0"/>
                </a:outerShdw>
              </a:effectLst>
            </a:endParaRPr>
          </a:p>
          <a:p>
            <a:endParaRPr lang="it-IT" sz="2000" b="1" dirty="0">
              <a:solidFill>
                <a:srgbClr val="002060"/>
              </a:solidFill>
              <a:effectLst>
                <a:outerShdw blurRad="38100" dist="38100" dir="2700000" algn="tl">
                  <a:srgbClr val="C0C0C0"/>
                </a:outerShdw>
              </a:effectLst>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40</a:t>
            </a:fld>
            <a:endParaRPr lang="it-IT"/>
          </a:p>
        </p:txBody>
      </p:sp>
      <p:sp>
        <p:nvSpPr>
          <p:cNvPr id="2" name="Rettangolo arrotondato 1"/>
          <p:cNvSpPr/>
          <p:nvPr/>
        </p:nvSpPr>
        <p:spPr>
          <a:xfrm>
            <a:off x="7380312" y="6237312"/>
            <a:ext cx="1656184"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20"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40</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1679126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body" idx="1"/>
          </p:nvPr>
        </p:nvSpPr>
        <p:spPr>
          <a:xfrm>
            <a:off x="539552" y="1340769"/>
            <a:ext cx="8229600" cy="4896544"/>
          </a:xfrm>
        </p:spPr>
        <p:txBody>
          <a:bodyPr/>
          <a:lstStyle/>
          <a:p>
            <a:pPr marL="457200" indent="-457200" algn="ctr">
              <a:lnSpc>
                <a:spcPct val="80000"/>
              </a:lnSpc>
              <a:buFontTx/>
              <a:buNone/>
            </a:pPr>
            <a:endParaRPr lang="it-IT" sz="2000" dirty="0">
              <a:solidFill>
                <a:srgbClr val="002060"/>
              </a:solidFill>
            </a:endParaRPr>
          </a:p>
          <a:p>
            <a:pPr marL="457200" indent="-457200">
              <a:lnSpc>
                <a:spcPct val="80000"/>
              </a:lnSpc>
              <a:buFont typeface="Wingdings" pitchFamily="2" charset="2"/>
              <a:buChar char="Ø"/>
            </a:pPr>
            <a:r>
              <a:rPr lang="it-IT" sz="2000" dirty="0">
                <a:solidFill>
                  <a:srgbClr val="002060"/>
                </a:solidFill>
              </a:rPr>
              <a:t>Sconti su acquisti (anche presso terzi)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Borse </a:t>
            </a:r>
            <a:r>
              <a:rPr lang="it-IT" sz="2000" dirty="0">
                <a:solidFill>
                  <a:srgbClr val="002060"/>
                </a:solidFill>
              </a:rPr>
              <a:t>di studio/Spese </a:t>
            </a:r>
            <a:r>
              <a:rPr lang="it-IT" sz="2000" dirty="0" smtClean="0">
                <a:solidFill>
                  <a:srgbClr val="002060"/>
                </a:solidFill>
              </a:rPr>
              <a:t>scolastiche</a:t>
            </a:r>
          </a:p>
          <a:p>
            <a:pPr marL="457200" indent="-457200">
              <a:lnSpc>
                <a:spcPct val="80000"/>
              </a:lnSpc>
              <a:buFont typeface="Wingdings" pitchFamily="2" charset="2"/>
              <a:buChar char="Ø"/>
            </a:pPr>
            <a:r>
              <a:rPr lang="it-IT" sz="2000" dirty="0" smtClean="0">
                <a:solidFill>
                  <a:srgbClr val="002060"/>
                </a:solidFill>
              </a:rPr>
              <a:t>Circoli sportivi/ricreativi</a:t>
            </a:r>
          </a:p>
          <a:p>
            <a:pPr marL="457200" indent="-457200">
              <a:lnSpc>
                <a:spcPct val="80000"/>
              </a:lnSpc>
              <a:buFont typeface="Wingdings" pitchFamily="2" charset="2"/>
              <a:buChar char="Ø"/>
            </a:pPr>
            <a:r>
              <a:rPr lang="it-IT" sz="2000" dirty="0" smtClean="0">
                <a:solidFill>
                  <a:srgbClr val="002060"/>
                </a:solidFill>
              </a:rPr>
              <a:t>Benefit </a:t>
            </a:r>
            <a:r>
              <a:rPr lang="it-IT" sz="2000" dirty="0">
                <a:solidFill>
                  <a:srgbClr val="002060"/>
                </a:solidFill>
              </a:rPr>
              <a:t>vari per la </a:t>
            </a:r>
            <a:r>
              <a:rPr lang="it-IT" sz="2000" dirty="0" smtClean="0">
                <a:solidFill>
                  <a:srgbClr val="002060"/>
                </a:solidFill>
              </a:rPr>
              <a:t>famiglia</a:t>
            </a:r>
          </a:p>
          <a:p>
            <a:pPr marL="457200" indent="-457200">
              <a:lnSpc>
                <a:spcPct val="80000"/>
              </a:lnSpc>
              <a:buFont typeface="Wingdings" pitchFamily="2" charset="2"/>
              <a:buChar char="Ø"/>
            </a:pPr>
            <a:r>
              <a:rPr lang="it-IT" sz="2000" dirty="0" smtClean="0">
                <a:solidFill>
                  <a:srgbClr val="002060"/>
                </a:solidFill>
              </a:rPr>
              <a:t>Iscrizioni </a:t>
            </a:r>
            <a:r>
              <a:rPr lang="it-IT" sz="2000" dirty="0">
                <a:solidFill>
                  <a:srgbClr val="002060"/>
                </a:solidFill>
              </a:rPr>
              <a:t>a Club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Abbonamenti </a:t>
            </a:r>
            <a:r>
              <a:rPr lang="it-IT" sz="2000" dirty="0">
                <a:solidFill>
                  <a:srgbClr val="002060"/>
                </a:solidFill>
              </a:rPr>
              <a:t>a riviste e giornali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Abbonamenti </a:t>
            </a:r>
            <a:r>
              <a:rPr lang="it-IT" sz="2000" dirty="0">
                <a:solidFill>
                  <a:srgbClr val="002060"/>
                </a:solidFill>
              </a:rPr>
              <a:t>a spettacoli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Viaggi                                                       </a:t>
            </a:r>
            <a:endParaRPr lang="it-IT" sz="2000" dirty="0">
              <a:solidFill>
                <a:srgbClr val="002060"/>
              </a:solidFill>
            </a:endParaRPr>
          </a:p>
          <a:p>
            <a:pPr marL="457200" indent="-457200">
              <a:lnSpc>
                <a:spcPct val="80000"/>
              </a:lnSpc>
              <a:buFont typeface="Wingdings" pitchFamily="2" charset="2"/>
              <a:buChar char="Ø"/>
            </a:pPr>
            <a:r>
              <a:rPr lang="it-IT" sz="2000" dirty="0" smtClean="0">
                <a:solidFill>
                  <a:srgbClr val="002060"/>
                </a:solidFill>
              </a:rPr>
              <a:t>Vacanze </a:t>
            </a:r>
            <a:r>
              <a:rPr lang="it-IT" sz="2000" dirty="0">
                <a:solidFill>
                  <a:srgbClr val="002060"/>
                </a:solidFill>
              </a:rPr>
              <a:t>studio all'estero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Fidi </a:t>
            </a:r>
            <a:r>
              <a:rPr lang="it-IT" sz="2000" dirty="0">
                <a:solidFill>
                  <a:srgbClr val="002060"/>
                </a:solidFill>
              </a:rPr>
              <a:t>presso istituti bancari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Prestiti </a:t>
            </a:r>
            <a:r>
              <a:rPr lang="it-IT" sz="2000" dirty="0">
                <a:solidFill>
                  <a:srgbClr val="002060"/>
                </a:solidFill>
              </a:rPr>
              <a:t>a tasso agevolato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Premi </a:t>
            </a:r>
            <a:r>
              <a:rPr lang="it-IT" sz="2000" dirty="0">
                <a:solidFill>
                  <a:srgbClr val="002060"/>
                </a:solidFill>
              </a:rPr>
              <a:t>monetari anche non legati alla </a:t>
            </a:r>
            <a:r>
              <a:rPr lang="it-IT" sz="2000" dirty="0" smtClean="0">
                <a:solidFill>
                  <a:srgbClr val="002060"/>
                </a:solidFill>
              </a:rPr>
              <a:t>produttività           </a:t>
            </a:r>
            <a:endParaRPr lang="it-IT" sz="2000" dirty="0">
              <a:solidFill>
                <a:srgbClr val="002060"/>
              </a:solidFill>
            </a:endParaRPr>
          </a:p>
          <a:p>
            <a:pPr marL="457200" indent="-457200">
              <a:lnSpc>
                <a:spcPct val="80000"/>
              </a:lnSpc>
              <a:buFont typeface="Wingdings" pitchFamily="2" charset="2"/>
              <a:buChar char="Ø"/>
            </a:pPr>
            <a:r>
              <a:rPr lang="it-IT" sz="2000" dirty="0" smtClean="0">
                <a:solidFill>
                  <a:srgbClr val="002060"/>
                </a:solidFill>
              </a:rPr>
              <a:t>Assistenza </a:t>
            </a:r>
            <a:r>
              <a:rPr lang="it-IT" sz="2000" dirty="0">
                <a:solidFill>
                  <a:srgbClr val="002060"/>
                </a:solidFill>
              </a:rPr>
              <a:t>da parte di specialisti nei diversi problemi cui  va incontro </a:t>
            </a:r>
            <a:r>
              <a:rPr lang="it-IT" sz="2000" dirty="0" smtClean="0">
                <a:solidFill>
                  <a:srgbClr val="002060"/>
                </a:solidFill>
              </a:rPr>
              <a:t>il lavoratore </a:t>
            </a:r>
            <a:r>
              <a:rPr lang="it-IT" sz="2000" dirty="0">
                <a:solidFill>
                  <a:srgbClr val="002060"/>
                </a:solidFill>
              </a:rPr>
              <a:t>(legale, fiscale, medico, per </a:t>
            </a:r>
            <a:r>
              <a:rPr lang="it-IT" sz="2000" dirty="0" smtClean="0">
                <a:solidFill>
                  <a:srgbClr val="002060"/>
                </a:solidFill>
              </a:rPr>
              <a:t>l'acquisto </a:t>
            </a:r>
            <a:r>
              <a:rPr lang="it-IT" sz="2000" dirty="0">
                <a:solidFill>
                  <a:srgbClr val="002060"/>
                </a:solidFill>
              </a:rPr>
              <a:t>della casa)                                       </a:t>
            </a:r>
          </a:p>
        </p:txBody>
      </p:sp>
      <p:sp>
        <p:nvSpPr>
          <p:cNvPr id="602116" name="Rectangle 4"/>
          <p:cNvSpPr>
            <a:spLocks noChangeArrowheads="1"/>
          </p:cNvSpPr>
          <p:nvPr/>
        </p:nvSpPr>
        <p:spPr bwMode="auto">
          <a:xfrm>
            <a:off x="-180528" y="764706"/>
            <a:ext cx="9144000" cy="461665"/>
          </a:xfrm>
          <a:prstGeom prst="rect">
            <a:avLst/>
          </a:prstGeom>
          <a:noFill/>
          <a:ln w="9525">
            <a:noFill/>
            <a:miter lim="800000"/>
            <a:headEnd/>
            <a:tailEnd/>
          </a:ln>
          <a:effectLst/>
        </p:spPr>
        <p:txBody>
          <a:bodyPr>
            <a:spAutoFit/>
          </a:bodyPr>
          <a:lstStyle/>
          <a:p>
            <a:pPr algn="ctr"/>
            <a:r>
              <a:rPr lang="it-IT" b="1" dirty="0" smtClean="0">
                <a:solidFill>
                  <a:srgbClr val="002060"/>
                </a:solidFill>
                <a:effectLst>
                  <a:outerShdw blurRad="38100" dist="38100" dir="2700000" algn="tl">
                    <a:srgbClr val="C0C0C0"/>
                  </a:outerShdw>
                </a:effectLst>
              </a:rPr>
              <a:t>I BENEFIT </a:t>
            </a:r>
            <a:r>
              <a:rPr lang="it-IT" b="1" dirty="0">
                <a:solidFill>
                  <a:srgbClr val="002060"/>
                </a:solidFill>
                <a:effectLst>
                  <a:outerShdw blurRad="38100" dist="38100" dir="2700000" algn="tl">
                    <a:srgbClr val="C0C0C0"/>
                  </a:outerShdw>
                </a:effectLst>
              </a:rPr>
              <a:t>DISCREZIONALI</a:t>
            </a:r>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41</a:t>
            </a:r>
            <a:endParaRPr lang="it-IT" sz="1200" dirty="0">
              <a:solidFill>
                <a:prstClr val="black">
                  <a:tint val="75000"/>
                </a:prstClr>
              </a:solidFill>
              <a:latin typeface="Calibri" panose="020F0502020204030204" pitchFamily="34" charset="0"/>
            </a:endParaRPr>
          </a:p>
        </p:txBody>
      </p:sp>
      <p:sp>
        <p:nvSpPr>
          <p:cNvPr id="3" name="Rettangolo arrotondato 2"/>
          <p:cNvSpPr/>
          <p:nvPr/>
        </p:nvSpPr>
        <p:spPr>
          <a:xfrm>
            <a:off x="7524328" y="6237312"/>
            <a:ext cx="1439144" cy="5040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1510048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83568" y="1988840"/>
            <a:ext cx="7772400" cy="4114800"/>
          </a:xfrm>
        </p:spPr>
        <p:txBody>
          <a:bodyPr/>
          <a:lstStyle/>
          <a:p>
            <a:pPr eaLnBrk="1" hangingPunct="1">
              <a:buFontTx/>
              <a:buNone/>
            </a:pPr>
            <a:r>
              <a:rPr lang="it-IT" dirty="0" smtClean="0">
                <a:solidFill>
                  <a:schemeClr val="accent2"/>
                </a:solidFill>
              </a:rPr>
              <a:t>				</a:t>
            </a:r>
          </a:p>
          <a:p>
            <a:pPr eaLnBrk="1" hangingPunct="1">
              <a:buFontTx/>
              <a:buNone/>
            </a:pPr>
            <a:r>
              <a:rPr lang="it-IT" dirty="0" smtClean="0">
                <a:solidFill>
                  <a:schemeClr val="accent2"/>
                </a:solidFill>
              </a:rPr>
              <a:t>				</a:t>
            </a:r>
          </a:p>
          <a:p>
            <a:pPr eaLnBrk="1" hangingPunct="1">
              <a:buFontTx/>
              <a:buNone/>
            </a:pPr>
            <a:endParaRPr lang="it-IT" b="1" dirty="0" smtClean="0">
              <a:solidFill>
                <a:schemeClr val="accent2"/>
              </a:solidFill>
            </a:endParaRPr>
          </a:p>
          <a:p>
            <a:pPr eaLnBrk="1" hangingPunct="1">
              <a:buFontTx/>
              <a:buNone/>
            </a:pPr>
            <a:endParaRPr lang="it-IT" sz="1800" b="1" dirty="0" smtClean="0">
              <a:solidFill>
                <a:schemeClr val="accent2"/>
              </a:solidFill>
            </a:endParaRPr>
          </a:p>
          <a:p>
            <a:pPr eaLnBrk="1" hangingPunct="1"/>
            <a:endParaRPr lang="it-IT" dirty="0" smtClean="0">
              <a:solidFill>
                <a:schemeClr val="accent2"/>
              </a:solidFill>
            </a:endParaRPr>
          </a:p>
          <a:p>
            <a:pPr eaLnBrk="1" hangingPunct="1">
              <a:buFontTx/>
              <a:buNone/>
            </a:pPr>
            <a:r>
              <a:rPr lang="it-IT" dirty="0" smtClean="0">
                <a:solidFill>
                  <a:schemeClr val="accent2"/>
                </a:solidFill>
              </a:rPr>
              <a:t>				</a:t>
            </a:r>
          </a:p>
          <a:p>
            <a:pPr eaLnBrk="1" hangingPunct="1">
              <a:buFontTx/>
              <a:buNone/>
            </a:pPr>
            <a:r>
              <a:rPr lang="it-IT" b="1" dirty="0" smtClean="0">
                <a:solidFill>
                  <a:schemeClr val="accent2"/>
                </a:solidFill>
              </a:rPr>
              <a:t>				</a:t>
            </a:r>
          </a:p>
        </p:txBody>
      </p:sp>
      <p:sp>
        <p:nvSpPr>
          <p:cNvPr id="95240" name="Rectangle 2"/>
          <p:cNvSpPr>
            <a:spLocks noGrp="1" noChangeArrowheads="1"/>
          </p:cNvSpPr>
          <p:nvPr>
            <p:ph type="title"/>
          </p:nvPr>
        </p:nvSpPr>
        <p:spPr>
          <a:xfrm>
            <a:off x="1259632" y="476672"/>
            <a:ext cx="6480720" cy="720080"/>
          </a:xfrm>
        </p:spPr>
        <p:txBody>
          <a:bodyPr/>
          <a:lstStyle/>
          <a:p>
            <a:pPr eaLnBrk="1" hangingPunct="1"/>
            <a:r>
              <a:rPr lang="it-IT" sz="2400" b="1" dirty="0" smtClean="0">
                <a:solidFill>
                  <a:srgbClr val="002060"/>
                </a:solidFill>
              </a:rPr>
              <a:t>LA RETRIBUZIONE DIFFERITA: il TFR</a:t>
            </a:r>
          </a:p>
        </p:txBody>
      </p:sp>
      <p:sp>
        <p:nvSpPr>
          <p:cNvPr id="5" name="CasellaDiTesto 4"/>
          <p:cNvSpPr txBox="1"/>
          <p:nvPr/>
        </p:nvSpPr>
        <p:spPr>
          <a:xfrm>
            <a:off x="395536" y="1196752"/>
            <a:ext cx="8496944" cy="4524316"/>
          </a:xfrm>
          <a:prstGeom prst="rect">
            <a:avLst/>
          </a:prstGeom>
          <a:noFill/>
        </p:spPr>
        <p:txBody>
          <a:bodyPr wrap="square" rtlCol="0">
            <a:spAutoFit/>
          </a:bodyPr>
          <a:lstStyle/>
          <a:p>
            <a:pPr algn="ctr"/>
            <a:r>
              <a:rPr lang="it-IT" sz="1600" b="1" dirty="0" smtClean="0">
                <a:solidFill>
                  <a:srgbClr val="002060"/>
                </a:solidFill>
              </a:rPr>
              <a:t>Art. 2120 c.c.</a:t>
            </a:r>
          </a:p>
          <a:p>
            <a:endParaRPr lang="it-IT" sz="1600" dirty="0" smtClean="0">
              <a:solidFill>
                <a:srgbClr val="002060"/>
              </a:solidFill>
            </a:endParaRPr>
          </a:p>
          <a:p>
            <a:pPr>
              <a:buFont typeface="Wingdings" pitchFamily="2" charset="2"/>
              <a:buChar char="Ø"/>
            </a:pPr>
            <a:r>
              <a:rPr lang="it-IT" sz="1600" dirty="0" smtClean="0">
                <a:solidFill>
                  <a:srgbClr val="002060"/>
                </a:solidFill>
              </a:rPr>
              <a:t>È un elemento della retribuzione costituito dalla somma degli accantonamenti annui di una quota della retribuzione rivalutata periodicamente </a:t>
            </a:r>
          </a:p>
          <a:p>
            <a:pPr>
              <a:buFont typeface="Wingdings" pitchFamily="2" charset="2"/>
              <a:buChar char="Ø"/>
            </a:pPr>
            <a:endParaRPr lang="it-IT" sz="1600" dirty="0" smtClean="0">
              <a:solidFill>
                <a:srgbClr val="002060"/>
              </a:solidFill>
            </a:endParaRPr>
          </a:p>
          <a:p>
            <a:pPr>
              <a:buFont typeface="Wingdings" pitchFamily="2" charset="2"/>
              <a:buChar char="Ø"/>
            </a:pPr>
            <a:r>
              <a:rPr lang="it-IT" sz="1600" dirty="0" smtClean="0">
                <a:solidFill>
                  <a:srgbClr val="002060"/>
                </a:solidFill>
              </a:rPr>
              <a:t>Deve essere corrisposto alla cessazione del rapporto di lavoro</a:t>
            </a:r>
          </a:p>
          <a:p>
            <a:pPr>
              <a:buFont typeface="Wingdings" pitchFamily="2" charset="2"/>
              <a:buChar char="Ø"/>
            </a:pPr>
            <a:endParaRPr lang="it-IT" sz="1600" dirty="0" smtClean="0">
              <a:solidFill>
                <a:srgbClr val="002060"/>
              </a:solidFill>
            </a:endParaRPr>
          </a:p>
          <a:p>
            <a:pPr>
              <a:buFont typeface="Wingdings" pitchFamily="2" charset="2"/>
              <a:buChar char="Ø"/>
            </a:pPr>
            <a:r>
              <a:rPr lang="it-IT" sz="1600" dirty="0" smtClean="0">
                <a:solidFill>
                  <a:srgbClr val="002060"/>
                </a:solidFill>
              </a:rPr>
              <a:t>Il lavoratore ha diritto di chiedere una </a:t>
            </a:r>
            <a:r>
              <a:rPr lang="it-IT" sz="1600" i="1" dirty="0" smtClean="0">
                <a:solidFill>
                  <a:srgbClr val="002060"/>
                </a:solidFill>
              </a:rPr>
              <a:t>anticipazione </a:t>
            </a:r>
            <a:r>
              <a:rPr lang="it-IT" sz="1600" dirty="0" smtClean="0">
                <a:solidFill>
                  <a:srgbClr val="002060"/>
                </a:solidFill>
              </a:rPr>
              <a:t>del TFR. </a:t>
            </a:r>
          </a:p>
          <a:p>
            <a:r>
              <a:rPr lang="it-IT" sz="1600" dirty="0" smtClean="0">
                <a:solidFill>
                  <a:srgbClr val="002060"/>
                </a:solidFill>
              </a:rPr>
              <a:t>	Può farlo:</a:t>
            </a:r>
          </a:p>
          <a:p>
            <a:r>
              <a:rPr lang="it-IT" sz="1600" dirty="0" smtClean="0">
                <a:solidFill>
                  <a:srgbClr val="002060"/>
                </a:solidFill>
              </a:rPr>
              <a:t>	- una sola volta</a:t>
            </a:r>
          </a:p>
          <a:p>
            <a:r>
              <a:rPr lang="it-IT" sz="1600" dirty="0" smtClean="0">
                <a:solidFill>
                  <a:srgbClr val="002060"/>
                </a:solidFill>
              </a:rPr>
              <a:t>	- se abbia almeno </a:t>
            </a:r>
            <a:r>
              <a:rPr lang="it-IT" sz="1600" i="1" dirty="0" smtClean="0">
                <a:solidFill>
                  <a:srgbClr val="002060"/>
                </a:solidFill>
              </a:rPr>
              <a:t>8 anni di servizio </a:t>
            </a:r>
            <a:r>
              <a:rPr lang="it-IT" sz="1600" dirty="0" smtClean="0">
                <a:solidFill>
                  <a:srgbClr val="002060"/>
                </a:solidFill>
              </a:rPr>
              <a:t>presso lo stesso datore di lavoro e a 	condizione che la richiesta sia giustificata dalla necessità, in alternativa:	</a:t>
            </a:r>
          </a:p>
          <a:p>
            <a:r>
              <a:rPr lang="it-IT" sz="1600" dirty="0" smtClean="0">
                <a:solidFill>
                  <a:srgbClr val="002060"/>
                </a:solidFill>
              </a:rPr>
              <a:t>		</a:t>
            </a:r>
            <a:r>
              <a:rPr lang="it-IT" sz="1600" b="1" dirty="0" smtClean="0">
                <a:solidFill>
                  <a:srgbClr val="002060"/>
                </a:solidFill>
              </a:rPr>
              <a:t>1. </a:t>
            </a:r>
            <a:r>
              <a:rPr lang="it-IT" sz="1600" dirty="0" smtClean="0">
                <a:solidFill>
                  <a:srgbClr val="002060"/>
                </a:solidFill>
              </a:rPr>
              <a:t>di spese sanitarie per terapie e interventi straordinari</a:t>
            </a:r>
          </a:p>
          <a:p>
            <a:r>
              <a:rPr lang="it-IT" sz="1600" dirty="0" smtClean="0">
                <a:solidFill>
                  <a:srgbClr val="002060"/>
                </a:solidFill>
              </a:rPr>
              <a:t>		</a:t>
            </a:r>
            <a:r>
              <a:rPr lang="it-IT" sz="1600" b="1" dirty="0" smtClean="0">
                <a:solidFill>
                  <a:srgbClr val="002060"/>
                </a:solidFill>
              </a:rPr>
              <a:t>2. </a:t>
            </a:r>
            <a:r>
              <a:rPr lang="it-IT" sz="1600" dirty="0" smtClean="0">
                <a:solidFill>
                  <a:srgbClr val="002060"/>
                </a:solidFill>
              </a:rPr>
              <a:t>di acquisto della prima casa di abitazione per se o per i figli.	</a:t>
            </a:r>
          </a:p>
          <a:p>
            <a:r>
              <a:rPr lang="it-IT" sz="1600" dirty="0">
                <a:solidFill>
                  <a:srgbClr val="002060"/>
                </a:solidFill>
              </a:rPr>
              <a:t>	</a:t>
            </a:r>
            <a:r>
              <a:rPr lang="it-IT" sz="1600" dirty="0" smtClean="0">
                <a:solidFill>
                  <a:srgbClr val="002060"/>
                </a:solidFill>
              </a:rPr>
              <a:t>	</a:t>
            </a:r>
            <a:endParaRPr lang="it-IT" sz="1600" b="1" dirty="0">
              <a:solidFill>
                <a:srgbClr val="002060"/>
              </a:solidFill>
            </a:endParaRPr>
          </a:p>
          <a:p>
            <a:endParaRPr lang="it-IT" sz="1600" dirty="0">
              <a:solidFill>
                <a:srgbClr val="002060"/>
              </a:solidFill>
            </a:endParaRPr>
          </a:p>
          <a:p>
            <a:r>
              <a:rPr lang="it-IT" sz="1600" dirty="0" smtClean="0">
                <a:solidFill>
                  <a:srgbClr val="002060"/>
                </a:solidFill>
              </a:rPr>
              <a:t>In via sperimentale: 2015/2018 i lavoratori dipendenti del settore privato possono chiedere il pagamento mensile della quota maturanda di TFR come parte integrativa della retribuzione. </a:t>
            </a:r>
          </a:p>
        </p:txBody>
      </p:sp>
      <p:sp>
        <p:nvSpPr>
          <p:cNvPr id="6" name="Segnaposto numero diapositiva 5"/>
          <p:cNvSpPr>
            <a:spLocks noGrp="1"/>
          </p:cNvSpPr>
          <p:nvPr>
            <p:ph type="sldNum" sz="quarter" idx="12"/>
          </p:nvPr>
        </p:nvSpPr>
        <p:spPr/>
        <p:txBody>
          <a:bodyPr/>
          <a:lstStyle/>
          <a:p>
            <a:pPr>
              <a:defRPr/>
            </a:pPr>
            <a:fld id="{FC0C3856-E397-4D7D-AD1E-99D56660164F}" type="slidenum">
              <a:rPr lang="it-IT" smtClean="0"/>
              <a:pPr>
                <a:defRPr/>
              </a:pPr>
              <a:t>42</a:t>
            </a:fld>
            <a:endParaRPr lang="it-IT"/>
          </a:p>
        </p:txBody>
      </p:sp>
      <p:sp>
        <p:nvSpPr>
          <p:cNvPr id="2" name="Rettangolo arrotondato 1"/>
          <p:cNvSpPr/>
          <p:nvPr/>
        </p:nvSpPr>
        <p:spPr>
          <a:xfrm>
            <a:off x="7452320" y="6237312"/>
            <a:ext cx="1584176"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42</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9148459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2" y="5638800"/>
            <a:ext cx="8301039" cy="381000"/>
          </a:xfrm>
          <a:prstGeom prst="rect">
            <a:avLst/>
          </a:prstGeom>
          <a:noFill/>
          <a:ln w="9525">
            <a:noFill/>
            <a:miter lim="800000"/>
            <a:headEnd/>
            <a:tailEnd/>
          </a:ln>
        </p:spPr>
        <p:txBody>
          <a:bodyPr anchor="ctr"/>
          <a:lstStyle/>
          <a:p>
            <a:pPr algn="ctr">
              <a:spcBef>
                <a:spcPct val="20000"/>
              </a:spcBef>
              <a:buClr>
                <a:schemeClr val="accent1"/>
              </a:buClr>
              <a:buSzPct val="65000"/>
              <a:buFont typeface="Wingdings" pitchFamily="2" charset="2"/>
              <a:buChar char="n"/>
            </a:pPr>
            <a:endParaRPr lang="it-IT" sz="2400" b="1">
              <a:solidFill>
                <a:schemeClr val="accent2"/>
              </a:solidFill>
            </a:endParaRPr>
          </a:p>
        </p:txBody>
      </p:sp>
      <p:sp>
        <p:nvSpPr>
          <p:cNvPr id="6" name="Text Box 4"/>
          <p:cNvSpPr txBox="1">
            <a:spLocks noChangeArrowheads="1"/>
          </p:cNvSpPr>
          <p:nvPr/>
        </p:nvSpPr>
        <p:spPr bwMode="auto">
          <a:xfrm>
            <a:off x="395536" y="2292548"/>
            <a:ext cx="8569325" cy="2000548"/>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it-IT" sz="2800" b="1" dirty="0" smtClean="0">
                <a:solidFill>
                  <a:srgbClr val="002060"/>
                </a:solidFill>
                <a:latin typeface="Arial" pitchFamily="34" charset="0"/>
                <a:ea typeface="+mj-ea"/>
              </a:rPr>
              <a:t>Il codice civile</a:t>
            </a:r>
          </a:p>
          <a:p>
            <a:pPr algn="ctr" fontAlgn="auto">
              <a:spcBef>
                <a:spcPts val="0"/>
              </a:spcBef>
              <a:spcAft>
                <a:spcPts val="0"/>
              </a:spcAft>
              <a:defRPr/>
            </a:pPr>
            <a:endParaRPr lang="it-IT" b="1" dirty="0" smtClean="0">
              <a:solidFill>
                <a:srgbClr val="002060"/>
              </a:solidFill>
              <a:latin typeface="Arial" pitchFamily="34" charset="0"/>
              <a:ea typeface="+mj-ea"/>
            </a:endParaRPr>
          </a:p>
          <a:p>
            <a:pPr algn="just" fontAlgn="auto">
              <a:spcBef>
                <a:spcPts val="0"/>
              </a:spcBef>
              <a:spcAft>
                <a:spcPts val="0"/>
              </a:spcAft>
              <a:defRPr/>
            </a:pPr>
            <a:r>
              <a:rPr lang="it-IT" b="1" dirty="0" smtClean="0">
                <a:solidFill>
                  <a:srgbClr val="002060"/>
                </a:solidFill>
                <a:latin typeface="Arial" pitchFamily="34" charset="0"/>
                <a:ea typeface="+mj-ea"/>
              </a:rPr>
              <a:t>Art. 2110 – Infortunio, malattia, gravidanza, puerperio</a:t>
            </a:r>
          </a:p>
          <a:p>
            <a:pPr algn="just" fontAlgn="auto">
              <a:spcBef>
                <a:spcPts val="0"/>
              </a:spcBef>
              <a:spcAft>
                <a:spcPts val="0"/>
              </a:spcAft>
              <a:defRPr/>
            </a:pPr>
            <a:endParaRPr lang="it-IT" b="1" dirty="0" smtClean="0">
              <a:solidFill>
                <a:srgbClr val="002060"/>
              </a:solidFill>
              <a:latin typeface="Arial" pitchFamily="34" charset="0"/>
              <a:ea typeface="+mj-ea"/>
            </a:endParaRPr>
          </a:p>
          <a:p>
            <a:pPr algn="just" fontAlgn="auto">
              <a:spcBef>
                <a:spcPts val="0"/>
              </a:spcBef>
              <a:spcAft>
                <a:spcPts val="0"/>
              </a:spcAft>
              <a:defRPr/>
            </a:pPr>
            <a:r>
              <a:rPr lang="it-IT" b="1" dirty="0" smtClean="0">
                <a:solidFill>
                  <a:srgbClr val="002060"/>
                </a:solidFill>
                <a:latin typeface="Arial" pitchFamily="34" charset="0"/>
                <a:ea typeface="+mj-ea"/>
              </a:rPr>
              <a:t>Art. 2111 – Servizio militare</a:t>
            </a:r>
          </a:p>
        </p:txBody>
      </p:sp>
      <p:sp>
        <p:nvSpPr>
          <p:cNvPr id="7" name="Rettangolo 6"/>
          <p:cNvSpPr/>
          <p:nvPr/>
        </p:nvSpPr>
        <p:spPr>
          <a:xfrm>
            <a:off x="539552" y="548682"/>
            <a:ext cx="7704856" cy="954107"/>
          </a:xfrm>
          <a:prstGeom prst="rect">
            <a:avLst/>
          </a:prstGeom>
        </p:spPr>
        <p:txBody>
          <a:bodyPr wrap="square">
            <a:spAutoFit/>
          </a:bodyPr>
          <a:lstStyle/>
          <a:p>
            <a:pPr algn="ctr" fontAlgn="auto">
              <a:spcBef>
                <a:spcPts val="0"/>
              </a:spcBef>
              <a:spcAft>
                <a:spcPts val="0"/>
              </a:spcAft>
              <a:defRPr/>
            </a:pPr>
            <a:r>
              <a:rPr lang="it-IT" sz="2800" b="1" dirty="0" smtClean="0">
                <a:solidFill>
                  <a:srgbClr val="002060"/>
                </a:solidFill>
                <a:latin typeface="Arial" pitchFamily="34" charset="0"/>
              </a:rPr>
              <a:t>LE CAUSE </a:t>
            </a:r>
            <a:r>
              <a:rPr lang="it-IT" sz="2800" b="1" dirty="0" err="1" smtClean="0">
                <a:solidFill>
                  <a:srgbClr val="002060"/>
                </a:solidFill>
                <a:latin typeface="Arial" pitchFamily="34" charset="0"/>
              </a:rPr>
              <a:t>DI</a:t>
            </a:r>
            <a:r>
              <a:rPr lang="it-IT" sz="2800" b="1" dirty="0" smtClean="0">
                <a:solidFill>
                  <a:srgbClr val="002060"/>
                </a:solidFill>
                <a:latin typeface="Arial" pitchFamily="34" charset="0"/>
              </a:rPr>
              <a:t> SOSPENSIONE </a:t>
            </a:r>
          </a:p>
          <a:p>
            <a:pPr algn="ctr" fontAlgn="auto">
              <a:spcBef>
                <a:spcPts val="0"/>
              </a:spcBef>
              <a:spcAft>
                <a:spcPts val="0"/>
              </a:spcAft>
              <a:defRPr/>
            </a:pPr>
            <a:r>
              <a:rPr lang="it-IT" sz="2800" b="1" dirty="0" smtClean="0">
                <a:solidFill>
                  <a:srgbClr val="002060"/>
                </a:solidFill>
                <a:latin typeface="Arial" pitchFamily="34" charset="0"/>
              </a:rPr>
              <a:t>DEL RAPPORTO </a:t>
            </a:r>
            <a:r>
              <a:rPr lang="it-IT" sz="2800" b="1" dirty="0" err="1" smtClean="0">
                <a:solidFill>
                  <a:srgbClr val="002060"/>
                </a:solidFill>
                <a:latin typeface="Arial" pitchFamily="34" charset="0"/>
              </a:rPr>
              <a:t>DI</a:t>
            </a:r>
            <a:r>
              <a:rPr lang="it-IT" sz="2800" b="1" dirty="0" smtClean="0">
                <a:solidFill>
                  <a:srgbClr val="002060"/>
                </a:solidFill>
                <a:latin typeface="Arial" pitchFamily="34" charset="0"/>
              </a:rPr>
              <a:t> LAVORO</a:t>
            </a:r>
          </a:p>
        </p:txBody>
      </p:sp>
      <p:sp>
        <p:nvSpPr>
          <p:cNvPr id="3" name="Rettangolo 2"/>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43</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9623733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txBox="1">
            <a:spLocks noGrp="1"/>
          </p:cNvSpPr>
          <p:nvPr>
            <p:ph type="title"/>
          </p:nvPr>
        </p:nvSpPr>
        <p:spPr>
          <a:xfrm>
            <a:off x="676027" y="764704"/>
            <a:ext cx="8072437" cy="571500"/>
          </a:xfrm>
        </p:spPr>
        <p:txBody>
          <a:bodyPr/>
          <a:lstStyle/>
          <a:p>
            <a:pPr eaLnBrk="1" hangingPunct="1"/>
            <a:r>
              <a:rPr sz="2400" b="1" dirty="0" smtClean="0">
                <a:solidFill>
                  <a:srgbClr val="002060"/>
                </a:solidFill>
                <a:latin typeface="Arial" pitchFamily="34" charset="0"/>
                <a:cs typeface="Arial" pitchFamily="34" charset="0"/>
              </a:rPr>
              <a:t>LA DEFINIZIONE DI MALATTIA</a:t>
            </a:r>
          </a:p>
        </p:txBody>
      </p:sp>
      <p:sp>
        <p:nvSpPr>
          <p:cNvPr id="14339" name="Rectangle 13"/>
          <p:cNvSpPr txBox="1">
            <a:spLocks noGrp="1"/>
          </p:cNvSpPr>
          <p:nvPr>
            <p:ph idx="1"/>
          </p:nvPr>
        </p:nvSpPr>
        <p:spPr>
          <a:xfrm>
            <a:off x="467544" y="1700808"/>
            <a:ext cx="8215312" cy="3443262"/>
          </a:xfrm>
        </p:spPr>
        <p:txBody>
          <a:bodyPr/>
          <a:lstStyle/>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La salute è uno </a:t>
            </a:r>
            <a:r>
              <a:rPr lang="it-IT" sz="1800" b="1" dirty="0" smtClean="0">
                <a:solidFill>
                  <a:srgbClr val="002060"/>
                </a:solidFill>
                <a:latin typeface="Arial" charset="0"/>
                <a:cs typeface="Arial" charset="0"/>
              </a:rPr>
              <a:t>stato di completo benessere fisico</a:t>
            </a:r>
            <a:r>
              <a:rPr lang="it-IT" sz="1800" dirty="0" smtClean="0">
                <a:solidFill>
                  <a:srgbClr val="002060"/>
                </a:solidFill>
                <a:latin typeface="Arial" charset="0"/>
                <a:cs typeface="Arial" charset="0"/>
              </a:rPr>
              <a:t>, mentale e sociale e non consiste solamente in una assenza di malattia o di infermità (Preambolo costitutivo dell’OMS)</a:t>
            </a:r>
          </a:p>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Per la scienza medica la malattia è una </a:t>
            </a:r>
            <a:r>
              <a:rPr lang="it-IT" sz="1800" b="1" dirty="0" smtClean="0">
                <a:solidFill>
                  <a:srgbClr val="002060"/>
                </a:solidFill>
                <a:latin typeface="Arial" charset="0"/>
                <a:cs typeface="Arial" charset="0"/>
              </a:rPr>
              <a:t>qualsiasi alterazione morfologica e/o funzionale</a:t>
            </a:r>
            <a:r>
              <a:rPr lang="it-IT" sz="1800" dirty="0" smtClean="0">
                <a:solidFill>
                  <a:srgbClr val="002060"/>
                </a:solidFill>
                <a:latin typeface="Arial" charset="0"/>
                <a:cs typeface="Arial" charset="0"/>
              </a:rPr>
              <a:t> di una o più parti dell’organismo e/o dell’organismo in toto.</a:t>
            </a:r>
          </a:p>
          <a:p>
            <a:pPr marL="0" indent="0" algn="just" eaLnBrk="1" hangingPunct="1">
              <a:spcBef>
                <a:spcPts val="600"/>
              </a:spcBef>
              <a:buFont typeface="Arial" charset="0"/>
              <a:buNone/>
              <a:defRPr/>
            </a:pPr>
            <a:r>
              <a:rPr sz="1800" dirty="0" smtClean="0">
                <a:solidFill>
                  <a:srgbClr val="002060"/>
                </a:solidFill>
                <a:latin typeface="Arial" charset="0"/>
                <a:cs typeface="Arial" charset="0"/>
              </a:rPr>
              <a:t>La </a:t>
            </a:r>
            <a:r>
              <a:rPr sz="1800" dirty="0" err="1" smtClean="0">
                <a:solidFill>
                  <a:srgbClr val="002060"/>
                </a:solidFill>
                <a:latin typeface="Arial" charset="0"/>
                <a:cs typeface="Arial" charset="0"/>
              </a:rPr>
              <a:t>malattia</a:t>
            </a:r>
            <a:r>
              <a:rPr sz="1800" dirty="0" smtClean="0">
                <a:solidFill>
                  <a:srgbClr val="002060"/>
                </a:solidFill>
                <a:latin typeface="Arial" charset="0"/>
                <a:cs typeface="Arial" charset="0"/>
              </a:rPr>
              <a:t> non </a:t>
            </a:r>
            <a:r>
              <a:rPr sz="1800" dirty="0" err="1" smtClean="0">
                <a:solidFill>
                  <a:srgbClr val="002060"/>
                </a:solidFill>
                <a:latin typeface="Arial" charset="0"/>
                <a:cs typeface="Arial" charset="0"/>
              </a:rPr>
              <a:t>professionale</a:t>
            </a:r>
            <a:r>
              <a:rPr sz="1800" dirty="0" smtClean="0">
                <a:solidFill>
                  <a:srgbClr val="002060"/>
                </a:solidFill>
                <a:latin typeface="Arial" charset="0"/>
                <a:cs typeface="Arial" charset="0"/>
              </a:rPr>
              <a:t> è </a:t>
            </a:r>
            <a:r>
              <a:rPr sz="1800" dirty="0" err="1" smtClean="0">
                <a:solidFill>
                  <a:srgbClr val="002060"/>
                </a:solidFill>
                <a:latin typeface="Arial" charset="0"/>
                <a:cs typeface="Arial" charset="0"/>
              </a:rPr>
              <a:t>uno</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stato</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morboso</a:t>
            </a:r>
            <a:r>
              <a:rPr sz="1800" b="1" dirty="0" smtClean="0">
                <a:solidFill>
                  <a:srgbClr val="002060"/>
                </a:solidFill>
                <a:latin typeface="Arial" charset="0"/>
                <a:cs typeface="Arial" charset="0"/>
              </a:rPr>
              <a:t> </a:t>
            </a:r>
            <a:r>
              <a:rPr sz="1800" dirty="0" err="1" smtClean="0">
                <a:solidFill>
                  <a:srgbClr val="002060"/>
                </a:solidFill>
                <a:latin typeface="Arial" charset="0"/>
                <a:cs typeface="Arial" charset="0"/>
              </a:rPr>
              <a:t>determinato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una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patologia</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che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impedisce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l’esecuzione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temporanea</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della</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prestazione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lavorativa</a:t>
            </a:r>
            <a:r>
              <a:rPr sz="1800" b="1" dirty="0" smtClean="0">
                <a:solidFill>
                  <a:srgbClr val="002060"/>
                </a:solidFill>
                <a:latin typeface="Arial" charset="0"/>
                <a:cs typeface="Arial" charset="0"/>
              </a:rPr>
              <a:t>.</a:t>
            </a:r>
          </a:p>
          <a:p>
            <a:pPr marL="0" indent="0" algn="just" eaLnBrk="1" hangingPunct="1">
              <a:spcBef>
                <a:spcPts val="600"/>
              </a:spcBef>
              <a:buFont typeface="Arial" charset="0"/>
              <a:buNone/>
              <a:defRPr/>
            </a:pPr>
            <a:endParaRPr lang="it-IT" sz="1800" b="1" dirty="0" smtClean="0">
              <a:solidFill>
                <a:srgbClr val="002060"/>
              </a:solidFill>
              <a:latin typeface="Arial" charset="0"/>
              <a:cs typeface="Arial" charset="0"/>
            </a:endParaRPr>
          </a:p>
          <a:p>
            <a:pPr marL="0" indent="0" algn="just" eaLnBrk="1" hangingPunct="1">
              <a:spcBef>
                <a:spcPts val="600"/>
              </a:spcBef>
              <a:buFont typeface="Arial" charset="0"/>
              <a:buNone/>
              <a:defRPr/>
            </a:pPr>
            <a:endParaRPr lang="it-IT" sz="1800" b="1" dirty="0" smtClean="0">
              <a:solidFill>
                <a:srgbClr val="002060"/>
              </a:solidFill>
              <a:latin typeface="Arial" charset="0"/>
              <a:cs typeface="Arial" charset="0"/>
            </a:endParaRPr>
          </a:p>
          <a:p>
            <a:pPr marL="0" indent="0" algn="just" eaLnBrk="1" hangingPunct="1">
              <a:spcBef>
                <a:spcPts val="500"/>
              </a:spcBef>
              <a:buFont typeface="Arial" charset="0"/>
              <a:buNone/>
              <a:defRPr/>
            </a:pPr>
            <a:r>
              <a:rPr sz="1800" u="sng" dirty="0" smtClean="0">
                <a:solidFill>
                  <a:srgbClr val="002060"/>
                </a:solidFill>
                <a:latin typeface="Arial" charset="0"/>
                <a:cs typeface="Arial" charset="0"/>
              </a:rPr>
              <a:t>Si </a:t>
            </a:r>
            <a:r>
              <a:rPr sz="1800" u="sng" dirty="0" err="1" smtClean="0">
                <a:solidFill>
                  <a:srgbClr val="002060"/>
                </a:solidFill>
                <a:latin typeface="Arial" charset="0"/>
                <a:cs typeface="Arial" charset="0"/>
              </a:rPr>
              <a:t>tratta</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di</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alterazioni</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dello</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stato</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di</a:t>
            </a:r>
            <a:r>
              <a:rPr sz="1800" u="sng" dirty="0" smtClean="0">
                <a:solidFill>
                  <a:srgbClr val="002060"/>
                </a:solidFill>
                <a:latin typeface="Arial" charset="0"/>
                <a:cs typeface="Arial" charset="0"/>
              </a:rPr>
              <a:t> salute </a:t>
            </a:r>
            <a:r>
              <a:rPr sz="1800" u="sng" dirty="0" err="1" smtClean="0">
                <a:solidFill>
                  <a:srgbClr val="002060"/>
                </a:solidFill>
                <a:latin typeface="Arial" charset="0"/>
                <a:cs typeface="Arial" charset="0"/>
              </a:rPr>
              <a:t>che</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danno</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luogo</a:t>
            </a:r>
            <a:r>
              <a:rPr sz="1800" u="sng" dirty="0" smtClean="0">
                <a:solidFill>
                  <a:srgbClr val="002060"/>
                </a:solidFill>
                <a:latin typeface="Arial" charset="0"/>
                <a:cs typeface="Arial" charset="0"/>
              </a:rPr>
              <a:t> ad </a:t>
            </a:r>
            <a:r>
              <a:rPr sz="1800" u="sng" dirty="0" err="1" smtClean="0">
                <a:solidFill>
                  <a:srgbClr val="002060"/>
                </a:solidFill>
                <a:latin typeface="Arial" charset="0"/>
                <a:cs typeface="Arial" charset="0"/>
              </a:rPr>
              <a:t>una</a:t>
            </a:r>
            <a:r>
              <a:rPr sz="1800" u="sng" dirty="0" smtClean="0">
                <a:solidFill>
                  <a:srgbClr val="002060"/>
                </a:solidFill>
                <a:latin typeface="Arial" charset="0"/>
                <a:cs typeface="Arial" charset="0"/>
              </a:rPr>
              <a:t> </a:t>
            </a:r>
            <a:r>
              <a:rPr sz="1800" b="1" u="sng" dirty="0" err="1" smtClean="0">
                <a:solidFill>
                  <a:srgbClr val="002060"/>
                </a:solidFill>
                <a:latin typeface="Arial" charset="0"/>
                <a:cs typeface="Arial" charset="0"/>
              </a:rPr>
              <a:t>concreta</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incapacità</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temporanea</a:t>
            </a:r>
            <a:r>
              <a:rPr sz="1800" u="sng" dirty="0" smtClean="0">
                <a:solidFill>
                  <a:srgbClr val="002060"/>
                </a:solidFill>
                <a:latin typeface="Arial" charset="0"/>
                <a:cs typeface="Arial" charset="0"/>
              </a:rPr>
              <a:t> al </a:t>
            </a:r>
            <a:r>
              <a:rPr sz="1800" u="sng" dirty="0" err="1" smtClean="0">
                <a:solidFill>
                  <a:srgbClr val="002060"/>
                </a:solidFill>
                <a:latin typeface="Arial" charset="0"/>
                <a:cs typeface="Arial" charset="0"/>
              </a:rPr>
              <a:t>lavoro</a:t>
            </a:r>
            <a:r>
              <a:rPr sz="1800" dirty="0" smtClean="0">
                <a:solidFill>
                  <a:srgbClr val="002060"/>
                </a:solidFill>
                <a:latin typeface="Arial" charset="0"/>
                <a:cs typeface="Arial" charset="0"/>
              </a:rPr>
              <a:t>.</a:t>
            </a:r>
          </a:p>
          <a:p>
            <a:pPr marL="0" indent="0" algn="just" eaLnBrk="1" hangingPunct="1">
              <a:spcBef>
                <a:spcPts val="500"/>
              </a:spcBef>
              <a:buFont typeface="Arial" charset="0"/>
              <a:buNone/>
              <a:defRPr/>
            </a:pPr>
            <a:endParaRPr sz="1800" dirty="0" smtClean="0">
              <a:solidFill>
                <a:srgbClr val="002060"/>
              </a:solidFill>
              <a:latin typeface="Arial" charset="0"/>
              <a:cs typeface="Arial" charset="0"/>
            </a:endParaRPr>
          </a:p>
          <a:p>
            <a:pPr marL="0" indent="0" algn="just" eaLnBrk="1" hangingPunct="1">
              <a:spcBef>
                <a:spcPts val="500"/>
              </a:spcBef>
              <a:buFont typeface="Arial" charset="0"/>
              <a:buNone/>
              <a:defRPr/>
            </a:pPr>
            <a:r>
              <a:rPr sz="1800" dirty="0" err="1" smtClean="0">
                <a:solidFill>
                  <a:srgbClr val="002060"/>
                </a:solidFill>
                <a:latin typeface="Arial" charset="0"/>
                <a:cs typeface="Arial" charset="0"/>
              </a:rPr>
              <a:t>Incapacità</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lavorativa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concreta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allo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svolgimento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delle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mansioni</a:t>
            </a:r>
            <a:r>
              <a:rPr sz="1800" dirty="0" smtClean="0">
                <a:solidFill>
                  <a:srgbClr val="002060"/>
                </a:solidFill>
                <a:latin typeface="Arial" charset="0"/>
                <a:cs typeface="Arial" charset="0"/>
              </a:rPr>
              <a:t>.</a:t>
            </a:r>
          </a:p>
          <a:p>
            <a:pPr marL="0" indent="0" algn="just" eaLnBrk="1" hangingPunct="1">
              <a:spcBef>
                <a:spcPts val="500"/>
              </a:spcBef>
              <a:buFont typeface="Arial" charset="0"/>
              <a:buNone/>
              <a:defRPr/>
            </a:pPr>
            <a:endParaRPr sz="1800" dirty="0" smtClean="0">
              <a:solidFill>
                <a:srgbClr val="002060"/>
              </a:solidFill>
              <a:latin typeface="Arial" charset="0"/>
              <a:cs typeface="Arial"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44</a:t>
            </a:r>
            <a:endParaRPr lang="it-IT" sz="1200" dirty="0">
              <a:solidFill>
                <a:prstClr val="black">
                  <a:tint val="75000"/>
                </a:prstClr>
              </a:solidFill>
              <a:latin typeface="Calibri" panose="020F0502020204030204" pitchFamily="34" charset="0"/>
            </a:endParaRPr>
          </a:p>
          <a:p>
            <a:pPr eaLnBrk="1" hangingPunct="1">
              <a:spcBef>
                <a:spcPts val="500"/>
              </a:spcBef>
              <a:buFont typeface="Arial" charset="0"/>
              <a:buNone/>
              <a:defRPr/>
            </a:pPr>
            <a:endParaRPr sz="1800" dirty="0" smtClean="0">
              <a:solidFill>
                <a:srgbClr val="002060"/>
              </a:solidFill>
              <a:latin typeface="Arial" charset="0"/>
              <a:cs typeface="Arial" charset="0"/>
            </a:endParaRPr>
          </a:p>
        </p:txBody>
      </p:sp>
      <p:sp>
        <p:nvSpPr>
          <p:cNvPr id="6" name="Freccia in giù 5"/>
          <p:cNvSpPr/>
          <p:nvPr/>
        </p:nvSpPr>
        <p:spPr bwMode="auto">
          <a:xfrm>
            <a:off x="3851920" y="4149080"/>
            <a:ext cx="864096" cy="576064"/>
          </a:xfrm>
          <a:prstGeom prst="downArrow">
            <a:avLst/>
          </a:prstGeom>
          <a:solidFill>
            <a:srgbClr val="0070C0"/>
          </a:solidFill>
          <a:ln w="9525">
            <a:solidFill>
              <a:schemeClr val="tx1"/>
            </a:solidFill>
            <a:miter lim="800000"/>
            <a:headEnd/>
            <a:tailEnd/>
          </a:ln>
          <a:effectLst/>
        </p:spPr>
        <p:txBody>
          <a:bodyPr wrap="none" anchor="ctr"/>
          <a:lstStyle/>
          <a:p>
            <a:pPr marL="0" marR="0" indent="0" defTabSz="914400" latinLnBrk="0">
              <a:lnSpc>
                <a:spcPct val="100000"/>
              </a:lnSpc>
              <a:buClrTx/>
              <a:buSzTx/>
              <a:buFontTx/>
              <a:buNone/>
              <a:tabLst/>
            </a:pPr>
            <a:endParaRPr lang="it-IT" smtClean="0"/>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44</a:t>
            </a:fld>
            <a:endParaRPr lang="it-IT"/>
          </a:p>
        </p:txBody>
      </p:sp>
      <p:sp>
        <p:nvSpPr>
          <p:cNvPr id="3" name="Rettangolo arrotondato 2"/>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7309502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68313" y="908722"/>
            <a:ext cx="8229600" cy="1368152"/>
          </a:xfrm>
        </p:spPr>
        <p:txBody>
          <a:bodyPr/>
          <a:lstStyle/>
          <a:p>
            <a:pPr eaLnBrk="1" hangingPunct="1"/>
            <a:r>
              <a:rPr lang="it-IT" sz="2400" b="1" dirty="0" smtClean="0">
                <a:solidFill>
                  <a:srgbClr val="002060"/>
                </a:solidFill>
                <a:latin typeface="Arial" pitchFamily="34" charset="0"/>
                <a:cs typeface="Arial" pitchFamily="34" charset="0"/>
              </a:rPr>
              <a:t>NOTA</a:t>
            </a:r>
            <a:r>
              <a:rPr lang="it-IT" sz="2800" b="1" dirty="0" smtClean="0">
                <a:solidFill>
                  <a:srgbClr val="002060"/>
                </a:solidFill>
                <a:latin typeface="Arial" pitchFamily="34" charset="0"/>
                <a:cs typeface="Arial" pitchFamily="34" charset="0"/>
              </a:rPr>
              <a:t> </a:t>
            </a:r>
            <a:r>
              <a:rPr lang="it-IT" sz="2400" b="1" dirty="0" smtClean="0">
                <a:solidFill>
                  <a:srgbClr val="002060"/>
                </a:solidFill>
                <a:latin typeface="Arial" pitchFamily="34" charset="0"/>
                <a:cs typeface="Arial" pitchFamily="34" charset="0"/>
              </a:rPr>
              <a:t>BENE</a:t>
            </a:r>
            <a:endParaRPr sz="2800" b="1" dirty="0" smtClean="0">
              <a:solidFill>
                <a:srgbClr val="002060"/>
              </a:solidFill>
              <a:latin typeface="Arial" pitchFamily="34" charset="0"/>
              <a:cs typeface="Arial" pitchFamily="34" charset="0"/>
            </a:endParaRPr>
          </a:p>
        </p:txBody>
      </p:sp>
      <p:sp>
        <p:nvSpPr>
          <p:cNvPr id="15363" name="Rectangle 3"/>
          <p:cNvSpPr txBox="1">
            <a:spLocks noGrp="1"/>
          </p:cNvSpPr>
          <p:nvPr>
            <p:ph idx="1"/>
          </p:nvPr>
        </p:nvSpPr>
        <p:spPr>
          <a:xfrm>
            <a:off x="468313" y="2204866"/>
            <a:ext cx="8229600" cy="3456161"/>
          </a:xfrm>
        </p:spPr>
        <p:txBody>
          <a:bodyPr/>
          <a:lstStyle/>
          <a:p>
            <a:pPr marL="0" indent="0" algn="just" eaLnBrk="1" hangingPunct="1">
              <a:spcBef>
                <a:spcPts val="600"/>
              </a:spcBef>
              <a:buFont typeface="Arial" charset="0"/>
              <a:buNone/>
              <a:defRPr/>
            </a:pPr>
            <a:r>
              <a:rPr sz="2000" u="sng" dirty="0" err="1" smtClean="0">
                <a:solidFill>
                  <a:srgbClr val="002060"/>
                </a:solidFill>
                <a:latin typeface="Arial" charset="0"/>
                <a:cs typeface="Arial" charset="0"/>
              </a:rPr>
              <a:t>Devono</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sussistere</a:t>
            </a:r>
            <a:r>
              <a:rPr sz="2000" u="sng" dirty="0" smtClean="0">
                <a:solidFill>
                  <a:srgbClr val="002060"/>
                </a:solidFill>
                <a:latin typeface="Arial" charset="0"/>
                <a:cs typeface="Arial" charset="0"/>
              </a:rPr>
              <a:t> le </a:t>
            </a:r>
            <a:r>
              <a:rPr sz="2000" u="sng" dirty="0" err="1" smtClean="0">
                <a:solidFill>
                  <a:srgbClr val="002060"/>
                </a:solidFill>
                <a:latin typeface="Arial" charset="0"/>
                <a:cs typeface="Arial" charset="0"/>
              </a:rPr>
              <a:t>seguenti</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condizioni</a:t>
            </a:r>
            <a:r>
              <a:rPr sz="2000" u="sng" dirty="0" smtClean="0">
                <a:solidFill>
                  <a:srgbClr val="002060"/>
                </a:solidFill>
                <a:latin typeface="Arial" charset="0"/>
                <a:cs typeface="Arial" charset="0"/>
              </a:rPr>
              <a:t>:</a:t>
            </a:r>
          </a:p>
          <a:p>
            <a:pPr marL="0" indent="0" algn="just" eaLnBrk="1" hangingPunct="1">
              <a:spcBef>
                <a:spcPts val="600"/>
              </a:spcBef>
              <a:buFont typeface="Wingdings" pitchFamily="2" charset="2"/>
              <a:buChar char="Ø"/>
              <a:defRPr/>
            </a:pPr>
            <a:r>
              <a:rPr lang="it-IT" sz="2000" dirty="0" smtClean="0">
                <a:solidFill>
                  <a:srgbClr val="002060"/>
                </a:solidFill>
                <a:latin typeface="Arial" charset="0"/>
                <a:cs typeface="Arial" charset="0"/>
              </a:rPr>
              <a:t> </a:t>
            </a:r>
            <a:r>
              <a:rPr sz="2000" dirty="0" smtClean="0">
                <a:solidFill>
                  <a:srgbClr val="002060"/>
                </a:solidFill>
                <a:latin typeface="Arial" charset="0"/>
                <a:cs typeface="Arial" charset="0"/>
              </a:rPr>
              <a:t>Lo </a:t>
            </a:r>
            <a:r>
              <a:rPr sz="2000" u="sng" dirty="0" err="1" smtClean="0">
                <a:solidFill>
                  <a:srgbClr val="002060"/>
                </a:solidFill>
                <a:latin typeface="Arial" charset="0"/>
                <a:cs typeface="Arial" charset="0"/>
              </a:rPr>
              <a:t>stato</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patologico</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deve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comportare</a:t>
            </a:r>
            <a:r>
              <a:rPr sz="2000" dirty="0" smtClean="0">
                <a:solidFill>
                  <a:srgbClr val="002060"/>
                </a:solidFill>
                <a:latin typeface="Arial" charset="0"/>
                <a:cs typeface="Arial" charset="0"/>
              </a:rPr>
              <a:t> </a:t>
            </a:r>
            <a:r>
              <a:rPr sz="2000" u="sng" dirty="0" err="1" smtClean="0">
                <a:solidFill>
                  <a:srgbClr val="002060"/>
                </a:solidFill>
                <a:latin typeface="Arial" charset="0"/>
                <a:cs typeface="Arial" charset="0"/>
              </a:rPr>
              <a:t>incapacità</a:t>
            </a:r>
            <a:r>
              <a:rPr sz="2000" u="sng" dirty="0" smtClean="0">
                <a:solidFill>
                  <a:srgbClr val="002060"/>
                </a:solidFill>
                <a:latin typeface="Arial" charset="0"/>
                <a:cs typeface="Arial" charset="0"/>
              </a:rPr>
              <a:t> al </a:t>
            </a:r>
            <a:r>
              <a:rPr sz="2000" u="sng" dirty="0" err="1" smtClean="0">
                <a:solidFill>
                  <a:srgbClr val="002060"/>
                </a:solidFill>
                <a:latin typeface="Arial" charset="0"/>
                <a:cs typeface="Arial" charset="0"/>
              </a:rPr>
              <a:t>lavoro</a:t>
            </a:r>
            <a:endParaRPr sz="2000" dirty="0" smtClean="0">
              <a:solidFill>
                <a:srgbClr val="002060"/>
              </a:solidFill>
              <a:latin typeface="Arial" charset="0"/>
              <a:cs typeface="Arial" charset="0"/>
            </a:endParaRPr>
          </a:p>
          <a:p>
            <a:pPr marL="0" indent="0" algn="just" eaLnBrk="1" hangingPunct="1">
              <a:spcBef>
                <a:spcPts val="600"/>
              </a:spcBef>
              <a:buFont typeface="Wingdings" pitchFamily="2" charset="2"/>
              <a:buChar char="Ø"/>
              <a:defRPr/>
            </a:pPr>
            <a:r>
              <a:rPr lang="it-IT" sz="2000" dirty="0" smtClean="0">
                <a:solidFill>
                  <a:srgbClr val="002060"/>
                </a:solidFill>
                <a:latin typeface="Arial" charset="0"/>
                <a:cs typeface="Arial" charset="0"/>
              </a:rPr>
              <a:t> </a:t>
            </a:r>
            <a:r>
              <a:rPr sz="2000" dirty="0" err="1" smtClean="0">
                <a:solidFill>
                  <a:srgbClr val="002060"/>
                </a:solidFill>
                <a:latin typeface="Arial" charset="0"/>
                <a:cs typeface="Arial" charset="0"/>
              </a:rPr>
              <a:t>L'incapacità</a:t>
            </a:r>
            <a:r>
              <a:rPr sz="2000" dirty="0" smtClean="0">
                <a:solidFill>
                  <a:srgbClr val="002060"/>
                </a:solidFill>
                <a:latin typeface="Arial" charset="0"/>
                <a:cs typeface="Arial" charset="0"/>
              </a:rPr>
              <a:t> al lavoro </a:t>
            </a:r>
            <a:r>
              <a:rPr sz="2000" dirty="0" err="1" smtClean="0">
                <a:solidFill>
                  <a:srgbClr val="002060"/>
                </a:solidFill>
                <a:latin typeface="Arial" charset="0"/>
                <a:cs typeface="Arial" charset="0"/>
              </a:rPr>
              <a:t>deve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essere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sufficiente</a:t>
            </a:r>
            <a:r>
              <a:rPr sz="2000" dirty="0" smtClean="0">
                <a:solidFill>
                  <a:srgbClr val="002060"/>
                </a:solidFill>
                <a:latin typeface="Arial" charset="0"/>
                <a:cs typeface="Arial" charset="0"/>
              </a:rPr>
              <a:t> per </a:t>
            </a:r>
            <a:r>
              <a:rPr sz="2000" dirty="0" err="1" smtClean="0">
                <a:solidFill>
                  <a:srgbClr val="002060"/>
                </a:solidFill>
                <a:latin typeface="Arial" charset="0"/>
                <a:cs typeface="Arial" charset="0"/>
              </a:rPr>
              <a:t>legittimare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l'assenza</a:t>
            </a:r>
            <a:r>
              <a:rPr sz="2000" dirty="0" smtClean="0">
                <a:solidFill>
                  <a:srgbClr val="002060"/>
                </a:solidFill>
                <a:latin typeface="Arial" charset="0"/>
                <a:cs typeface="Arial" charset="0"/>
              </a:rPr>
              <a:t> in </a:t>
            </a:r>
            <a:r>
              <a:rPr sz="2000" dirty="0" err="1" smtClean="0">
                <a:solidFill>
                  <a:srgbClr val="002060"/>
                </a:solidFill>
                <a:latin typeface="Arial" charset="0"/>
                <a:cs typeface="Arial" charset="0"/>
              </a:rPr>
              <a:t>relazione</a:t>
            </a:r>
            <a:r>
              <a:rPr sz="2000" dirty="0" smtClean="0">
                <a:solidFill>
                  <a:srgbClr val="002060"/>
                </a:solidFill>
                <a:latin typeface="Arial" charset="0"/>
                <a:cs typeface="Arial" charset="0"/>
              </a:rPr>
              <a:t> </a:t>
            </a:r>
            <a:r>
              <a:rPr sz="2000" u="sng" dirty="0" err="1" smtClean="0">
                <a:solidFill>
                  <a:srgbClr val="002060"/>
                </a:solidFill>
                <a:latin typeface="Arial" charset="0"/>
                <a:cs typeface="Arial" charset="0"/>
              </a:rPr>
              <a:t>alle</a:t>
            </a:r>
            <a:r>
              <a:rPr sz="2000" u="sng" dirty="0" smtClean="0">
                <a:solidFill>
                  <a:srgbClr val="002060"/>
                </a:solidFill>
                <a:latin typeface="Arial" charset="0"/>
                <a:cs typeface="Arial" charset="0"/>
              </a:rPr>
              <a:t> concrete </a:t>
            </a:r>
            <a:r>
              <a:rPr sz="2000" u="sng" dirty="0" err="1" smtClean="0">
                <a:solidFill>
                  <a:srgbClr val="002060"/>
                </a:solidFill>
                <a:latin typeface="Arial" charset="0"/>
                <a:cs typeface="Arial" charset="0"/>
              </a:rPr>
              <a:t>modalità</a:t>
            </a:r>
            <a:r>
              <a:rPr sz="2000" u="sng" dirty="0" smtClean="0">
                <a:solidFill>
                  <a:srgbClr val="002060"/>
                </a:solidFill>
                <a:latin typeface="Arial" charset="0"/>
                <a:cs typeface="Arial" charset="0"/>
              </a:rPr>
              <a:t> di </a:t>
            </a:r>
            <a:r>
              <a:rPr sz="2000" u="sng" dirty="0" err="1" smtClean="0">
                <a:solidFill>
                  <a:srgbClr val="002060"/>
                </a:solidFill>
                <a:latin typeface="Arial" charset="0"/>
                <a:cs typeface="Arial" charset="0"/>
              </a:rPr>
              <a:t>svolgimento</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delle</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mansioni</a:t>
            </a:r>
            <a:r>
              <a:rPr sz="2000" u="sng" dirty="0" smtClean="0">
                <a:solidFill>
                  <a:srgbClr val="002060"/>
                </a:solidFill>
                <a:latin typeface="Arial" charset="0"/>
                <a:cs typeface="Arial" charset="0"/>
              </a:rPr>
              <a:t> del </a:t>
            </a:r>
            <a:r>
              <a:rPr sz="2000" u="sng" dirty="0" err="1" smtClean="0">
                <a:solidFill>
                  <a:srgbClr val="002060"/>
                </a:solidFill>
                <a:latin typeface="Arial" charset="0"/>
                <a:cs typeface="Arial" charset="0"/>
              </a:rPr>
              <a:t>lavoratore</a:t>
            </a:r>
            <a:endParaRPr sz="2000" dirty="0" smtClean="0">
              <a:solidFill>
                <a:srgbClr val="002060"/>
              </a:solidFill>
              <a:latin typeface="Arial" charset="0"/>
              <a:cs typeface="Arial" charset="0"/>
            </a:endParaRPr>
          </a:p>
          <a:p>
            <a:pPr algn="just" eaLnBrk="1" hangingPunct="1">
              <a:spcBef>
                <a:spcPts val="600"/>
              </a:spcBef>
              <a:buFont typeface="Arial" charset="0"/>
              <a:buNone/>
              <a:defRPr/>
            </a:pPr>
            <a:r>
              <a:rPr sz="2000" dirty="0" smtClean="0">
                <a:solidFill>
                  <a:srgbClr val="002060"/>
                </a:solidFill>
                <a:latin typeface="Arial" charset="0"/>
                <a:cs typeface="Arial" charset="0"/>
              </a:rPr>
              <a:t>	</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45</a:t>
            </a:fld>
            <a:endParaRPr lang="it-IT"/>
          </a:p>
        </p:txBody>
      </p:sp>
      <p:sp>
        <p:nvSpPr>
          <p:cNvPr id="3" name="Rettangolo arrotondato 2"/>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45</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2424319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755576" y="1412776"/>
            <a:ext cx="7620000" cy="4391025"/>
          </a:xfrm>
        </p:spPr>
        <p:txBody>
          <a:bodyPr lIns="92075" tIns="46038" rIns="92075" bIns="46038" rtlCol="0" anchor="t">
            <a:normAutofit fontScale="90000"/>
          </a:bodyPr>
          <a:lstStyle/>
          <a:p>
            <a:pPr eaLnBrk="1" fontAlgn="auto" hangingPunct="1">
              <a:spcAft>
                <a:spcPts val="0"/>
              </a:spcAft>
              <a:defRPr/>
            </a:pPr>
            <a:r>
              <a:rPr lang="it-IT" sz="2700" b="1" dirty="0" smtClean="0">
                <a:solidFill>
                  <a:srgbClr val="002060"/>
                </a:solidFill>
                <a:latin typeface="Arial" pitchFamily="34" charset="0"/>
                <a:cs typeface="Arial" pitchFamily="34" charset="0"/>
              </a:rPr>
              <a:t>INFORTUNIO SUL LAVORO</a:t>
            </a: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riferibilità eziologica dello stato patologico alla prestazione lavorativa</a:t>
            </a:r>
            <a: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endParaRPr sz="3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Freccia in giù 3"/>
          <p:cNvSpPr/>
          <p:nvPr/>
        </p:nvSpPr>
        <p:spPr bwMode="auto">
          <a:xfrm>
            <a:off x="3995936" y="2132856"/>
            <a:ext cx="1152128" cy="1440160"/>
          </a:xfrm>
          <a:prstGeom prst="downArrow">
            <a:avLst/>
          </a:prstGeom>
          <a:solidFill>
            <a:srgbClr val="0070C0"/>
          </a:solidFill>
          <a:ln w="9525">
            <a:solidFill>
              <a:schemeClr val="tx1"/>
            </a:solidFill>
            <a:miter lim="800000"/>
            <a:headEnd/>
            <a:tailEnd/>
          </a:ln>
          <a:effectLst/>
        </p:spPr>
        <p:txBody>
          <a:bodyPr wrap="none" anchor="ctr"/>
          <a:lstStyle/>
          <a:p>
            <a:endParaRPr lang="it-IT" smtClean="0"/>
          </a:p>
        </p:txBody>
      </p:sp>
      <p:sp>
        <p:nvSpPr>
          <p:cNvPr id="3" name="Rettangolo 2"/>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46</a:t>
            </a:r>
            <a:endParaRPr lang="it-IT" sz="1200" dirty="0">
              <a:solidFill>
                <a:prstClr val="black">
                  <a:tint val="75000"/>
                </a:prst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37981350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txBox="1">
            <a:spLocks noGrp="1"/>
          </p:cNvSpPr>
          <p:nvPr>
            <p:ph type="title"/>
          </p:nvPr>
        </p:nvSpPr>
        <p:spPr>
          <a:xfrm>
            <a:off x="214315" y="1196752"/>
            <a:ext cx="8572500" cy="1143000"/>
          </a:xfrm>
        </p:spPr>
        <p:txBody>
          <a:bodyPr/>
          <a:lstStyle/>
          <a:p>
            <a:pPr eaLnBrk="1" hangingPunct="1"/>
            <a:r>
              <a:rPr sz="2400" b="1" dirty="0" smtClean="0">
                <a:solidFill>
                  <a:srgbClr val="002060"/>
                </a:solidFill>
                <a:latin typeface="Arial" pitchFamily="34" charset="0"/>
                <a:cs typeface="Arial" pitchFamily="34" charset="0"/>
              </a:rPr>
              <a:t>S</a:t>
            </a:r>
            <a:r>
              <a:rPr lang="it-IT" sz="2400" b="1" dirty="0" smtClean="0">
                <a:solidFill>
                  <a:srgbClr val="002060"/>
                </a:solidFill>
                <a:latin typeface="Arial" pitchFamily="34" charset="0"/>
                <a:cs typeface="Arial" pitchFamily="34" charset="0"/>
              </a:rPr>
              <a:t>I ASSIMILANO ALLA MALATTIA</a:t>
            </a:r>
            <a:endParaRPr sz="2400" b="1" dirty="0" smtClean="0">
              <a:solidFill>
                <a:srgbClr val="002060"/>
              </a:solidFill>
              <a:latin typeface="Arial" pitchFamily="34" charset="0"/>
              <a:cs typeface="Arial" pitchFamily="34" charset="0"/>
            </a:endParaRPr>
          </a:p>
        </p:txBody>
      </p:sp>
      <p:sp>
        <p:nvSpPr>
          <p:cNvPr id="18435" name="Rectangle 13"/>
          <p:cNvSpPr txBox="1">
            <a:spLocks noGrp="1"/>
          </p:cNvSpPr>
          <p:nvPr>
            <p:ph idx="1"/>
          </p:nvPr>
        </p:nvSpPr>
        <p:spPr>
          <a:xfrm>
            <a:off x="468313" y="2852936"/>
            <a:ext cx="8229600" cy="1395412"/>
          </a:xfrm>
        </p:spPr>
        <p:txBody>
          <a:bodyPr/>
          <a:lstStyle/>
          <a:p>
            <a:pPr algn="just" eaLnBrk="1" hangingPunct="1">
              <a:spcBef>
                <a:spcPts val="500"/>
              </a:spcBef>
              <a:buFont typeface="Wingdings" pitchFamily="2" charset="2"/>
              <a:buChar char="Ø"/>
            </a:pPr>
            <a:r>
              <a:rPr lang="it-IT" sz="2000" dirty="0" err="1" smtClean="0">
                <a:solidFill>
                  <a:srgbClr val="002060"/>
                </a:solidFill>
                <a:latin typeface="Arial" pitchFamily="34" charset="0"/>
                <a:cs typeface="Arial" pitchFamily="34" charset="0"/>
              </a:rPr>
              <a: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periodi</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guarigione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uno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stato</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malattia</a:t>
            </a:r>
            <a:r>
              <a:rPr sz="2000" dirty="0" smtClean="0">
                <a:solidFill>
                  <a:srgbClr val="002060"/>
                </a:solidFill>
                <a:latin typeface="Arial" pitchFamily="34" charset="0"/>
                <a:cs typeface="Arial" pitchFamily="34" charset="0"/>
              </a:rPr>
              <a:t> (</a:t>
            </a:r>
            <a:r>
              <a:rPr sz="2000" b="1" dirty="0" smtClean="0">
                <a:solidFill>
                  <a:srgbClr val="002060"/>
                </a:solidFill>
                <a:latin typeface="Arial" pitchFamily="34" charset="0"/>
                <a:cs typeface="Arial" pitchFamily="34" charset="0"/>
              </a:rPr>
              <a:t>la </a:t>
            </a:r>
            <a:r>
              <a:rPr sz="2000" b="1" dirty="0" err="1" smtClean="0">
                <a:solidFill>
                  <a:srgbClr val="002060"/>
                </a:solidFill>
                <a:latin typeface="Arial" pitchFamily="34" charset="0"/>
                <a:cs typeface="Arial" pitchFamily="34" charset="0"/>
              </a:rPr>
              <a:t>convalescenza</a:t>
            </a:r>
            <a:r>
              <a:rPr sz="2000" b="1" dirty="0" smtClean="0">
                <a:solidFill>
                  <a:srgbClr val="002060"/>
                </a:solidFill>
                <a:latin typeface="Arial" pitchFamily="34" charset="0"/>
                <a:cs typeface="Arial" pitchFamily="34" charset="0"/>
              </a:rPr>
              <a:t>)</a:t>
            </a:r>
          </a:p>
          <a:p>
            <a:pPr algn="just" eaLnBrk="1" hangingPunct="1">
              <a:spcBef>
                <a:spcPts val="500"/>
              </a:spcBef>
              <a:buFont typeface="Wingdings" pitchFamily="2" charset="2"/>
              <a:buChar char="Ø"/>
            </a:pPr>
            <a:endParaRPr sz="2000" b="1" dirty="0" smtClean="0">
              <a:solidFill>
                <a:srgbClr val="002060"/>
              </a:solidFill>
              <a:latin typeface="Arial" pitchFamily="34" charset="0"/>
              <a:cs typeface="Arial" pitchFamily="34" charset="0"/>
            </a:endParaRPr>
          </a:p>
          <a:p>
            <a:pPr algn="just" eaLnBrk="1" hangingPunct="1">
              <a:spcBef>
                <a:spcPts val="500"/>
              </a:spcBef>
              <a:buFont typeface="Wingdings" pitchFamily="2" charset="2"/>
              <a:buChar char="Ø"/>
            </a:pPr>
            <a:r>
              <a:rPr lang="it-IT" sz="2000" dirty="0" err="1" smtClean="0">
                <a:solidFill>
                  <a:srgbClr val="002060"/>
                </a:solidFill>
                <a:latin typeface="Arial" pitchFamily="34" charset="0"/>
                <a:cs typeface="Arial" pitchFamily="34" charset="0"/>
              </a:rPr>
              <a: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periodi</a:t>
            </a:r>
            <a:r>
              <a:rPr sz="2000" dirty="0" smtClean="0">
                <a:solidFill>
                  <a:srgbClr val="002060"/>
                </a:solidFill>
                <a:latin typeface="Arial" pitchFamily="34" charset="0"/>
                <a:cs typeface="Arial" pitchFamily="34" charset="0"/>
              </a:rPr>
              <a:t> di tempo </a:t>
            </a:r>
            <a:r>
              <a:rPr sz="2000" dirty="0" err="1" smtClean="0">
                <a:solidFill>
                  <a:srgbClr val="002060"/>
                </a:solidFill>
                <a:latin typeface="Arial" pitchFamily="34" charset="0"/>
                <a:cs typeface="Arial" pitchFamily="34" charset="0"/>
              </a:rPr>
              <a:t>necessari</a:t>
            </a:r>
            <a:r>
              <a:rPr sz="2000" dirty="0" smtClean="0">
                <a:solidFill>
                  <a:srgbClr val="002060"/>
                </a:solidFill>
                <a:latin typeface="Arial" pitchFamily="34" charset="0"/>
                <a:cs typeface="Arial" pitchFamily="34" charset="0"/>
              </a:rPr>
              <a:t> per </a:t>
            </a:r>
            <a:r>
              <a:rPr sz="2000" dirty="0" err="1" smtClean="0">
                <a:solidFill>
                  <a:srgbClr val="002060"/>
                </a:solidFill>
                <a:latin typeface="Arial" pitchFamily="34" charset="0"/>
                <a:cs typeface="Arial" pitchFamily="34" charset="0"/>
              </a:rPr>
              <a:t>sottoporsi</a:t>
            </a:r>
            <a:r>
              <a:rPr sz="2000" dirty="0" smtClean="0">
                <a:solidFill>
                  <a:srgbClr val="002060"/>
                </a:solidFill>
                <a:latin typeface="Arial" pitchFamily="34" charset="0"/>
                <a:cs typeface="Arial" pitchFamily="34" charset="0"/>
              </a:rPr>
              <a:t> a determinate </a:t>
            </a:r>
            <a:r>
              <a:rPr sz="2000" b="1" dirty="0" err="1" smtClean="0">
                <a:solidFill>
                  <a:srgbClr val="002060"/>
                </a:solidFill>
                <a:latin typeface="Arial" pitchFamily="34" charset="0"/>
                <a:cs typeface="Arial" pitchFamily="34" charset="0"/>
              </a:rPr>
              <a:t>terapie</a:t>
            </a:r>
            <a:r>
              <a:rPr sz="2000" b="1" dirty="0" smtClean="0">
                <a:solidFill>
                  <a:srgbClr val="002060"/>
                </a:solidFill>
                <a:latin typeface="Arial" pitchFamily="34" charset="0"/>
                <a:cs typeface="Arial" pitchFamily="34" charset="0"/>
              </a:rPr>
              <a:t> </a:t>
            </a:r>
            <a:r>
              <a:rPr sz="2000" b="1" dirty="0" err="1" smtClean="0">
                <a:solidFill>
                  <a:srgbClr val="002060"/>
                </a:solidFill>
                <a:latin typeface="Arial" pitchFamily="34" charset="0"/>
                <a:cs typeface="Arial" pitchFamily="34" charset="0"/>
              </a:rPr>
              <a:t>incompatibili</a:t>
            </a:r>
            <a:r>
              <a:rPr sz="2000" b="1" dirty="0" smtClean="0">
                <a:solidFill>
                  <a:srgbClr val="002060"/>
                </a:solidFill>
                <a:latin typeface="Arial" pitchFamily="34" charset="0"/>
                <a:cs typeface="Arial" pitchFamily="34" charset="0"/>
              </a:rPr>
              <a:t> con </a:t>
            </a:r>
            <a:r>
              <a:rPr sz="2000" b="1" dirty="0" err="1" smtClean="0">
                <a:solidFill>
                  <a:srgbClr val="002060"/>
                </a:solidFill>
                <a:latin typeface="Arial" pitchFamily="34" charset="0"/>
                <a:cs typeface="Arial" pitchFamily="34" charset="0"/>
              </a:rPr>
              <a:t>l’esecuzione</a:t>
            </a:r>
            <a:r>
              <a:rPr sz="2000" b="1" dirty="0" smtClean="0">
                <a:solidFill>
                  <a:srgbClr val="002060"/>
                </a:solidFill>
                <a:latin typeface="Arial" pitchFamily="34" charset="0"/>
                <a:cs typeface="Arial" pitchFamily="34" charset="0"/>
              </a:rPr>
              <a:t> della </a:t>
            </a:r>
            <a:r>
              <a:rPr sz="2000" b="1" dirty="0" err="1" smtClean="0">
                <a:solidFill>
                  <a:srgbClr val="002060"/>
                </a:solidFill>
                <a:latin typeface="Arial" pitchFamily="34" charset="0"/>
                <a:cs typeface="Arial" pitchFamily="34" charset="0"/>
              </a:rPr>
              <a:t>prestazione</a:t>
            </a:r>
            <a:r>
              <a:rPr sz="2000" b="1" dirty="0" smtClean="0">
                <a:solidFill>
                  <a:srgbClr val="002060"/>
                </a:solidFill>
                <a:latin typeface="Arial" pitchFamily="34" charset="0"/>
                <a:cs typeface="Arial" pitchFamily="34" charset="0"/>
              </a:rPr>
              <a:t> </a:t>
            </a:r>
            <a:r>
              <a:rPr sz="2000" b="1" dirty="0" err="1" smtClean="0">
                <a:solidFill>
                  <a:srgbClr val="002060"/>
                </a:solidFill>
                <a:latin typeface="Arial" pitchFamily="34" charset="0"/>
                <a:cs typeface="Arial" pitchFamily="34" charset="0"/>
              </a:rPr>
              <a:t>lavorativa</a:t>
            </a:r>
            <a:endParaRPr sz="2000" b="1" dirty="0" smtClean="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47</a:t>
            </a:fld>
            <a:endParaRPr lang="it-IT"/>
          </a:p>
        </p:txBody>
      </p:sp>
      <p:sp>
        <p:nvSpPr>
          <p:cNvPr id="3" name="Rettangolo arrotondato 2"/>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47</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4542168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285749" y="548681"/>
            <a:ext cx="8643939" cy="714375"/>
          </a:xfrm>
        </p:spPr>
        <p:txBody>
          <a:bodyPr/>
          <a:lstStyle/>
          <a:p>
            <a:pPr eaLnBrk="1" hangingPunct="1"/>
            <a:r>
              <a:rPr sz="2800" b="1" dirty="0" smtClean="0">
                <a:solidFill>
                  <a:srgbClr val="002060"/>
                </a:solidFill>
                <a:latin typeface="Arial" pitchFamily="34" charset="0"/>
                <a:cs typeface="Arial" pitchFamily="34" charset="0"/>
              </a:rPr>
              <a:t/>
            </a:r>
            <a:br>
              <a:rPr sz="2800" b="1" dirty="0" smtClean="0">
                <a:solidFill>
                  <a:srgbClr val="002060"/>
                </a:solidFill>
                <a:latin typeface="Arial" pitchFamily="34" charset="0"/>
                <a:cs typeface="Arial" pitchFamily="34" charset="0"/>
              </a:rPr>
            </a:br>
            <a:r>
              <a:rPr sz="2400" b="1" dirty="0" smtClean="0">
                <a:solidFill>
                  <a:srgbClr val="002060"/>
                </a:solidFill>
                <a:latin typeface="Arial" pitchFamily="34" charset="0"/>
                <a:cs typeface="Arial" pitchFamily="34" charset="0"/>
              </a:rPr>
              <a:t>CONSEGUENZE DELLA MALATTIA </a:t>
            </a:r>
            <a:r>
              <a:rPr lang="it-IT" sz="2400" b="1" dirty="0" smtClean="0">
                <a:solidFill>
                  <a:srgbClr val="002060"/>
                </a:solidFill>
                <a:latin typeface="Arial" pitchFamily="34" charset="0"/>
                <a:cs typeface="Arial" pitchFamily="34" charset="0"/>
              </a:rPr>
              <a:t/>
            </a:r>
            <a:br>
              <a:rPr lang="it-IT" sz="2400" b="1" dirty="0" smtClean="0">
                <a:solidFill>
                  <a:srgbClr val="002060"/>
                </a:solidFill>
                <a:latin typeface="Arial" pitchFamily="34" charset="0"/>
                <a:cs typeface="Arial" pitchFamily="34" charset="0"/>
              </a:rPr>
            </a:br>
            <a:r>
              <a:rPr sz="2400" b="1" dirty="0" smtClean="0">
                <a:solidFill>
                  <a:srgbClr val="002060"/>
                </a:solidFill>
                <a:latin typeface="Arial" pitchFamily="34" charset="0"/>
                <a:cs typeface="Arial" pitchFamily="34" charset="0"/>
              </a:rPr>
              <a:t>SUL RAPPORTO DI LAVORO</a:t>
            </a:r>
          </a:p>
        </p:txBody>
      </p:sp>
      <p:sp>
        <p:nvSpPr>
          <p:cNvPr id="24579" name="Rectangle 3"/>
          <p:cNvSpPr txBox="1">
            <a:spLocks noGrp="1"/>
          </p:cNvSpPr>
          <p:nvPr>
            <p:ph idx="1"/>
          </p:nvPr>
        </p:nvSpPr>
        <p:spPr>
          <a:xfrm>
            <a:off x="571500" y="1714502"/>
            <a:ext cx="8229600" cy="4525963"/>
          </a:xfrm>
        </p:spPr>
        <p:txBody>
          <a:bodyPr/>
          <a:lstStyle/>
          <a:p>
            <a:pPr algn="ctr" eaLnBrk="1" hangingPunct="1">
              <a:spcBef>
                <a:spcPts val="500"/>
              </a:spcBef>
              <a:buClr>
                <a:srgbClr val="800080"/>
              </a:buClr>
              <a:buSzPct val="85000"/>
              <a:buFont typeface="Arial" pitchFamily="34" charset="0"/>
              <a:buNone/>
            </a:pPr>
            <a:r>
              <a:rPr sz="2000" b="1" dirty="0" err="1" smtClean="0">
                <a:solidFill>
                  <a:srgbClr val="002060"/>
                </a:solidFill>
                <a:latin typeface="Arial" pitchFamily="34" charset="0"/>
                <a:cs typeface="Arial" pitchFamily="34" charset="0"/>
              </a:rPr>
              <a:t>Sospensione</a:t>
            </a:r>
            <a:r>
              <a:rPr sz="2000" dirty="0" smtClean="0">
                <a:solidFill>
                  <a:srgbClr val="002060"/>
                </a:solidFill>
                <a:latin typeface="Arial" pitchFamily="34" charset="0"/>
                <a:cs typeface="Arial" pitchFamily="34" charset="0"/>
              </a:rPr>
              <a:t> </a:t>
            </a:r>
            <a:r>
              <a:rPr sz="2000" b="1" dirty="0" smtClean="0">
                <a:solidFill>
                  <a:srgbClr val="002060"/>
                </a:solidFill>
                <a:latin typeface="Arial" pitchFamily="34" charset="0"/>
                <a:cs typeface="Arial" pitchFamily="34" charset="0"/>
              </a:rPr>
              <a:t>del </a:t>
            </a:r>
            <a:r>
              <a:rPr sz="2000" b="1" dirty="0" err="1" smtClean="0">
                <a:solidFill>
                  <a:srgbClr val="002060"/>
                </a:solidFill>
                <a:latin typeface="Arial" pitchFamily="34" charset="0"/>
                <a:cs typeface="Arial" pitchFamily="34" charset="0"/>
              </a:rPr>
              <a:t>rapporto</a:t>
            </a:r>
            <a:r>
              <a:rPr sz="2000" dirty="0" smtClean="0">
                <a:solidFill>
                  <a:srgbClr val="002060"/>
                </a:solidFill>
                <a:latin typeface="Arial" pitchFamily="34" charset="0"/>
                <a:cs typeface="Arial" pitchFamily="34" charset="0"/>
              </a:rPr>
              <a:t>;</a:t>
            </a:r>
          </a:p>
          <a:p>
            <a:pPr algn="ctr" eaLnBrk="1" hangingPunct="1">
              <a:spcBef>
                <a:spcPts val="500"/>
              </a:spcBef>
              <a:buClr>
                <a:srgbClr val="800080"/>
              </a:buClr>
              <a:buSzPct val="85000"/>
              <a:buFont typeface="Arial" pitchFamily="34" charset="0"/>
              <a:buNone/>
            </a:pPr>
            <a:r>
              <a:rPr sz="2000" b="1" dirty="0" err="1" smtClean="0">
                <a:solidFill>
                  <a:srgbClr val="002060"/>
                </a:solidFill>
                <a:latin typeface="Arial" pitchFamily="34" charset="0"/>
                <a:cs typeface="Arial" pitchFamily="34" charset="0"/>
              </a:rPr>
              <a:t>Conservazione</a:t>
            </a:r>
            <a:r>
              <a:rPr sz="2000" b="1" dirty="0" smtClean="0">
                <a:solidFill>
                  <a:srgbClr val="002060"/>
                </a:solidFill>
                <a:latin typeface="Arial" pitchFamily="34" charset="0"/>
                <a:cs typeface="Arial" pitchFamily="34" charset="0"/>
              </a:rPr>
              <a:t> del </a:t>
            </a:r>
            <a:r>
              <a:rPr sz="2000" b="1" dirty="0" err="1" smtClean="0">
                <a:solidFill>
                  <a:srgbClr val="002060"/>
                </a:solidFill>
                <a:latin typeface="Arial" pitchFamily="34" charset="0"/>
                <a:cs typeface="Arial" pitchFamily="34" charset="0"/>
              </a:rPr>
              <a:t>posto</a:t>
            </a:r>
            <a:r>
              <a:rPr sz="2000" b="1" dirty="0" smtClean="0">
                <a:solidFill>
                  <a:srgbClr val="002060"/>
                </a:solidFill>
                <a:latin typeface="Arial" pitchFamily="34" charset="0"/>
                <a:cs typeface="Arial" pitchFamily="34" charset="0"/>
              </a:rPr>
              <a:t> di </a:t>
            </a:r>
            <a:r>
              <a:rPr sz="2000" b="1" dirty="0" err="1" smtClean="0">
                <a:solidFill>
                  <a:srgbClr val="002060"/>
                </a:solidFill>
                <a:latin typeface="Arial" pitchFamily="34" charset="0"/>
                <a:cs typeface="Arial" pitchFamily="34" charset="0"/>
              </a:rPr>
              <a:t>lavoro</a:t>
            </a:r>
            <a:r>
              <a:rPr sz="2000" dirty="0" smtClean="0">
                <a:solidFill>
                  <a:srgbClr val="002060"/>
                </a:solidFill>
                <a:latin typeface="Arial" pitchFamily="34" charset="0"/>
                <a:cs typeface="Arial" pitchFamily="34" charset="0"/>
              </a:rPr>
              <a:t>;</a:t>
            </a:r>
          </a:p>
          <a:p>
            <a:pPr algn="just" eaLnBrk="1" hangingPunct="1">
              <a:spcBef>
                <a:spcPts val="500"/>
              </a:spcBef>
              <a:buClr>
                <a:srgbClr val="800080"/>
              </a:buClr>
              <a:buSzPct val="85000"/>
              <a:buFont typeface="Arial" pitchFamily="34" charset="0"/>
              <a:buNone/>
            </a:pPr>
            <a:endParaRPr sz="2000" dirty="0" smtClean="0">
              <a:solidFill>
                <a:srgbClr val="002060"/>
              </a:solidFill>
              <a:latin typeface="Arial" pitchFamily="34" charset="0"/>
              <a:cs typeface="Arial" pitchFamily="34" charset="0"/>
            </a:endParaRPr>
          </a:p>
          <a:p>
            <a:pPr algn="just" eaLnBrk="1" hangingPunct="1">
              <a:spcBef>
                <a:spcPts val="500"/>
              </a:spcBef>
              <a:buClr>
                <a:srgbClr val="800080"/>
              </a:buClr>
              <a:buSzPct val="85000"/>
            </a:pPr>
            <a:endParaRPr sz="2000" dirty="0" smtClean="0">
              <a:solidFill>
                <a:srgbClr val="002060"/>
              </a:solidFill>
              <a:latin typeface="Arial" pitchFamily="34" charset="0"/>
              <a:cs typeface="Arial" pitchFamily="34" charset="0"/>
            </a:endParaRPr>
          </a:p>
          <a:p>
            <a:pPr algn="just" eaLnBrk="1" hangingPunct="1">
              <a:spcBef>
                <a:spcPts val="500"/>
              </a:spcBef>
              <a:buClr>
                <a:srgbClr val="800080"/>
              </a:buClr>
              <a:buSzPct val="85000"/>
            </a:pPr>
            <a:endParaRPr sz="2000" dirty="0" smtClean="0">
              <a:solidFill>
                <a:srgbClr val="002060"/>
              </a:solidFill>
              <a:latin typeface="Arial" pitchFamily="34" charset="0"/>
              <a:cs typeface="Arial" pitchFamily="34" charset="0"/>
            </a:endParaRPr>
          </a:p>
          <a:p>
            <a:pPr algn="just" eaLnBrk="1" hangingPunct="1">
              <a:spcBef>
                <a:spcPts val="500"/>
              </a:spcBef>
              <a:buClr>
                <a:srgbClr val="800080"/>
              </a:buClr>
              <a:buSzPct val="85000"/>
              <a:buFont typeface="Arial" pitchFamily="34" charset="0"/>
              <a:buNone/>
            </a:pPr>
            <a:endParaRPr sz="2000" dirty="0" smtClean="0">
              <a:solidFill>
                <a:srgbClr val="002060"/>
              </a:solidFill>
              <a:latin typeface="Arial" pitchFamily="34" charset="0"/>
              <a:cs typeface="Arial" pitchFamily="34" charset="0"/>
            </a:endParaRP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Divieto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licenziamento</a:t>
            </a:r>
            <a:endParaRPr lang="it-IT" sz="2000" dirty="0" smtClean="0">
              <a:solidFill>
                <a:srgbClr val="002060"/>
              </a:solidFill>
              <a:latin typeface="Arial" pitchFamily="34" charset="0"/>
              <a:cs typeface="Arial" pitchFamily="34" charset="0"/>
            </a:endParaRP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Corresponsione</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retribuzione</a:t>
            </a:r>
            <a:r>
              <a:rPr sz="2000" dirty="0" smtClean="0">
                <a:solidFill>
                  <a:srgbClr val="002060"/>
                </a:solidFill>
                <a:latin typeface="Arial" pitchFamily="34" charset="0"/>
                <a:cs typeface="Arial" pitchFamily="34" charset="0"/>
              </a:rPr>
              <a:t> o </a:t>
            </a:r>
            <a:r>
              <a:rPr sz="2000" dirty="0" err="1" smtClean="0">
                <a:solidFill>
                  <a:srgbClr val="002060"/>
                </a:solidFill>
                <a:latin typeface="Arial" pitchFamily="34" charset="0"/>
                <a:cs typeface="Arial" pitchFamily="34" charset="0"/>
              </a:rPr>
              <a:t>indennità</a:t>
            </a:r>
            <a:endParaRPr lang="it-IT" sz="2000" dirty="0" smtClean="0">
              <a:solidFill>
                <a:srgbClr val="002060"/>
              </a:solidFill>
              <a:latin typeface="Arial" pitchFamily="34" charset="0"/>
              <a:cs typeface="Arial" pitchFamily="34" charset="0"/>
            </a:endParaRP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Maturazione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degli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Istituti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Contrattuali</a:t>
            </a:r>
            <a:r>
              <a:rPr lang="it-IT" sz="2000" dirty="0" smtClean="0">
                <a:solidFill>
                  <a:srgbClr val="002060"/>
                </a:solidFill>
                <a:latin typeface="Arial" pitchFamily="34" charset="0"/>
                <a:cs typeface="Arial" pitchFamily="34" charset="0"/>
              </a:rPr>
              <a:t> (es. scatti di anzianità)</a:t>
            </a: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Accreditamenti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contributivi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figurativi</a:t>
            </a:r>
            <a:endParaRPr sz="2000" dirty="0" smtClean="0">
              <a:solidFill>
                <a:srgbClr val="002060"/>
              </a:solidFill>
              <a:latin typeface="Arial" pitchFamily="34" charset="0"/>
              <a:cs typeface="Arial" pitchFamily="34" charset="0"/>
            </a:endParaRPr>
          </a:p>
        </p:txBody>
      </p:sp>
      <p:sp>
        <p:nvSpPr>
          <p:cNvPr id="24580" name="Freccia in giù 5"/>
          <p:cNvSpPr>
            <a:spLocks noChangeArrowheads="1"/>
          </p:cNvSpPr>
          <p:nvPr/>
        </p:nvSpPr>
        <p:spPr bwMode="auto">
          <a:xfrm>
            <a:off x="4429125" y="2786065"/>
            <a:ext cx="701675" cy="86518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0 w 21600"/>
              <a:gd name="T9" fmla="*/ 2147483647 h 21600"/>
              <a:gd name="T10" fmla="*/ 2147483647 w 21600"/>
              <a:gd name="T11" fmla="*/ 2147483647 h 21600"/>
              <a:gd name="T12" fmla="*/ 17694720 60000 65536"/>
              <a:gd name="T13" fmla="*/ 0 60000 65536"/>
              <a:gd name="T14" fmla="*/ 5898240 60000 65536"/>
              <a:gd name="T15" fmla="*/ 11796480 60000 65536"/>
              <a:gd name="T16" fmla="*/ 11796480 60000 65536"/>
              <a:gd name="T17" fmla="*/ 0 60000 65536"/>
              <a:gd name="T18" fmla="*/ 5400 w 21600"/>
              <a:gd name="T19" fmla="*/ 0 h 21600"/>
              <a:gd name="T20" fmla="*/ 16200 w 21600"/>
              <a:gd name="T21" fmla="*/ 1640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5400" y="0"/>
                </a:moveTo>
                <a:lnTo>
                  <a:pt x="5400" y="11216"/>
                </a:lnTo>
                <a:lnTo>
                  <a:pt x="0" y="11216"/>
                </a:lnTo>
                <a:lnTo>
                  <a:pt x="10800" y="21600"/>
                </a:lnTo>
                <a:lnTo>
                  <a:pt x="21600" y="11216"/>
                </a:lnTo>
                <a:lnTo>
                  <a:pt x="16200" y="11216"/>
                </a:lnTo>
                <a:lnTo>
                  <a:pt x="16200" y="0"/>
                </a:lnTo>
                <a:close/>
              </a:path>
            </a:pathLst>
          </a:custGeom>
          <a:solidFill>
            <a:srgbClr val="4F81BD"/>
          </a:solidFill>
          <a:ln w="25402">
            <a:solidFill>
              <a:srgbClr val="385D8A"/>
            </a:solidFill>
            <a:miter lim="800000"/>
            <a:headEnd/>
            <a:tailEnd/>
          </a:ln>
        </p:spPr>
        <p:txBody>
          <a:bodyPr anchor="ctr" anchorCtr="1"/>
          <a:lstStyle/>
          <a:p>
            <a:endParaRPr lang="it-IT"/>
          </a:p>
        </p:txBody>
      </p:sp>
      <p:sp>
        <p:nvSpPr>
          <p:cNvPr id="6" name="Segnaposto numero diapositiva 5"/>
          <p:cNvSpPr>
            <a:spLocks noGrp="1"/>
          </p:cNvSpPr>
          <p:nvPr>
            <p:ph type="sldNum" sz="quarter" idx="12"/>
          </p:nvPr>
        </p:nvSpPr>
        <p:spPr/>
        <p:txBody>
          <a:bodyPr/>
          <a:lstStyle/>
          <a:p>
            <a:pPr>
              <a:defRPr/>
            </a:pPr>
            <a:fld id="{FC0C3856-E397-4D7D-AD1E-99D56660164F}" type="slidenum">
              <a:rPr lang="it-IT" smtClean="0"/>
              <a:pPr>
                <a:defRPr/>
              </a:pPr>
              <a:t>48</a:t>
            </a:fld>
            <a:endParaRPr lang="it-IT"/>
          </a:p>
        </p:txBody>
      </p:sp>
      <p:sp>
        <p:nvSpPr>
          <p:cNvPr id="7" name="Freccia a destra 6"/>
          <p:cNvSpPr/>
          <p:nvPr/>
        </p:nvSpPr>
        <p:spPr bwMode="auto">
          <a:xfrm>
            <a:off x="6804248" y="5373217"/>
            <a:ext cx="1296144" cy="772664"/>
          </a:xfrm>
          <a:prstGeom prst="rightArrow">
            <a:avLst/>
          </a:prstGeom>
          <a:solidFill>
            <a:srgbClr val="4F81BD"/>
          </a:solidFill>
          <a:ln w="25402">
            <a:solidFill>
              <a:srgbClr val="385D8A"/>
            </a:solidFill>
            <a:miter lim="800000"/>
            <a:headEnd/>
            <a:tailEnd/>
          </a:ln>
        </p:spPr>
        <p:txBody>
          <a:bodyPr anchor="ctr" anchorCtr="1"/>
          <a:lstStyle/>
          <a:p>
            <a:pPr marL="0" marR="0" indent="0" defTabSz="914400" latinLnBrk="0">
              <a:lnSpc>
                <a:spcPct val="100000"/>
              </a:lnSpc>
              <a:buClrTx/>
              <a:buSzTx/>
              <a:buFontTx/>
              <a:buNone/>
              <a:tabLst/>
            </a:pPr>
            <a:endParaRPr lang="it-IT" smtClean="0"/>
          </a:p>
        </p:txBody>
      </p:sp>
      <p:sp>
        <p:nvSpPr>
          <p:cNvPr id="3" name="Rettangolo arrotondato 2"/>
          <p:cNvSpPr/>
          <p:nvPr/>
        </p:nvSpPr>
        <p:spPr>
          <a:xfrm>
            <a:off x="7452320" y="6145881"/>
            <a:ext cx="1584176" cy="6009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48</a:t>
            </a:r>
            <a:endParaRPr lang="it-IT" sz="1200" dirty="0">
              <a:solidFill>
                <a:prstClr val="black">
                  <a:tint val="75000"/>
                </a:prstClr>
              </a:solidFill>
              <a:latin typeface="Calibri" panose="020F0502020204030204" pitchFamily="34" charset="0"/>
            </a:endParaRPr>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4937445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67544" y="404664"/>
            <a:ext cx="8229600" cy="1143000"/>
          </a:xfrm>
        </p:spPr>
        <p:txBody>
          <a:bodyPr/>
          <a:lstStyle/>
          <a:p>
            <a:pPr eaLnBrk="1" fontAlgn="auto" hangingPunct="1">
              <a:spcBef>
                <a:spcPts val="0"/>
              </a:spcBef>
              <a:spcAft>
                <a:spcPts val="0"/>
              </a:spcAft>
              <a:defRPr/>
            </a:pPr>
            <a:r>
              <a:rPr sz="2000" b="1" dirty="0" smtClean="0">
                <a:solidFill>
                  <a:schemeClr val="accent2"/>
                </a:solidFill>
                <a:effectLst>
                  <a:outerShdw dist="38096" dir="2700000">
                    <a:srgbClr val="C0C0C0"/>
                  </a:outerShdw>
                </a:effectLst>
                <a:latin typeface="Arial" pitchFamily="34"/>
                <a:cs typeface="Arial" pitchFamily="34"/>
              </a:rPr>
              <a:t/>
            </a:r>
            <a:br>
              <a:rPr sz="2000" b="1" dirty="0" smtClean="0">
                <a:solidFill>
                  <a:schemeClr val="accent2"/>
                </a:solidFill>
                <a:effectLst>
                  <a:outerShdw dist="38096" dir="2700000">
                    <a:srgbClr val="C0C0C0"/>
                  </a:outerShdw>
                </a:effectLst>
                <a:latin typeface="Arial" pitchFamily="34"/>
                <a:cs typeface="Arial" pitchFamily="34"/>
              </a:rPr>
            </a:br>
            <a:r>
              <a:rPr lang="it-IT" sz="2400" b="1" dirty="0" smtClean="0">
                <a:solidFill>
                  <a:srgbClr val="002060"/>
                </a:solidFill>
                <a:latin typeface="Arial" pitchFamily="34"/>
                <a:cs typeface="Arial" pitchFamily="34"/>
              </a:rPr>
              <a:t>DUNQUE</a:t>
            </a:r>
            <a:endParaRPr sz="2400" b="1" dirty="0">
              <a:solidFill>
                <a:srgbClr val="002060"/>
              </a:solidFill>
              <a:latin typeface="Arial" pitchFamily="34"/>
              <a:cs typeface="Arial" pitchFamily="34"/>
            </a:endParaRPr>
          </a:p>
        </p:txBody>
      </p:sp>
      <p:sp>
        <p:nvSpPr>
          <p:cNvPr id="25603" name="Rectangle 3"/>
          <p:cNvSpPr txBox="1">
            <a:spLocks noGrp="1"/>
          </p:cNvSpPr>
          <p:nvPr>
            <p:ph idx="1"/>
          </p:nvPr>
        </p:nvSpPr>
        <p:spPr>
          <a:xfrm>
            <a:off x="685800" y="1700808"/>
            <a:ext cx="7772400" cy="4114800"/>
          </a:xfrm>
        </p:spPr>
        <p:txBody>
          <a:bodyPr/>
          <a:lstStyle/>
          <a:p>
            <a:pPr algn="just" eaLnBrk="1" hangingPunct="1">
              <a:spcBef>
                <a:spcPts val="500"/>
              </a:spcBef>
              <a:buFont typeface="Arial" pitchFamily="34" charset="0"/>
              <a:buNone/>
            </a:pPr>
            <a:r>
              <a:rPr sz="2000" u="sng" dirty="0" err="1" smtClean="0">
                <a:solidFill>
                  <a:srgbClr val="002060"/>
                </a:solidFill>
                <a:latin typeface="Arial" pitchFamily="34" charset="0"/>
                <a:cs typeface="Arial" pitchFamily="34" charset="0"/>
              </a:rPr>
              <a:t>L'insorgenza</a:t>
            </a:r>
            <a:r>
              <a:rPr sz="2000" u="sng" dirty="0" smtClean="0">
                <a:solidFill>
                  <a:srgbClr val="002060"/>
                </a:solidFill>
                <a:latin typeface="Arial" pitchFamily="34" charset="0"/>
                <a:cs typeface="Arial" pitchFamily="34" charset="0"/>
              </a:rPr>
              <a:t> </a:t>
            </a:r>
            <a:r>
              <a:rPr sz="2000" u="sng" dirty="0" err="1" smtClean="0">
                <a:solidFill>
                  <a:srgbClr val="002060"/>
                </a:solidFill>
                <a:latin typeface="Arial" pitchFamily="34" charset="0"/>
                <a:cs typeface="Arial" pitchFamily="34" charset="0"/>
              </a:rPr>
              <a:t>di</a:t>
            </a:r>
            <a:r>
              <a:rPr sz="2000" u="sng" dirty="0" smtClean="0">
                <a:solidFill>
                  <a:srgbClr val="002060"/>
                </a:solidFill>
                <a:latin typeface="Arial" pitchFamily="34" charset="0"/>
                <a:cs typeface="Arial" pitchFamily="34" charset="0"/>
              </a:rPr>
              <a:t> </a:t>
            </a:r>
            <a:r>
              <a:rPr sz="2000" u="sng" dirty="0" err="1" smtClean="0">
                <a:solidFill>
                  <a:srgbClr val="002060"/>
                </a:solidFill>
                <a:latin typeface="Arial" pitchFamily="34" charset="0"/>
                <a:cs typeface="Arial" pitchFamily="34" charset="0"/>
              </a:rPr>
              <a:t>una</a:t>
            </a:r>
            <a:r>
              <a:rPr sz="2000" u="sng" dirty="0" smtClean="0">
                <a:solidFill>
                  <a:srgbClr val="002060"/>
                </a:solidFill>
                <a:latin typeface="Arial" pitchFamily="34" charset="0"/>
                <a:cs typeface="Arial" pitchFamily="34" charset="0"/>
              </a:rPr>
              <a:t> </a:t>
            </a:r>
            <a:r>
              <a:rPr sz="2000" u="sng" dirty="0" err="1" smtClean="0">
                <a:solidFill>
                  <a:srgbClr val="002060"/>
                </a:solidFill>
                <a:latin typeface="Arial" pitchFamily="34" charset="0"/>
                <a:cs typeface="Arial" pitchFamily="34" charset="0"/>
              </a:rPr>
              <a:t>malattia</a:t>
            </a:r>
            <a:r>
              <a:rPr sz="2000" dirty="0" smtClean="0">
                <a:solidFill>
                  <a:srgbClr val="002060"/>
                </a:solidFill>
                <a:latin typeface="Arial" pitchFamily="34" charset="0"/>
                <a:cs typeface="Arial" pitchFamily="34" charset="0"/>
              </a:rPr>
              <a:t>:</a:t>
            </a:r>
          </a:p>
          <a:p>
            <a:pPr algn="just" eaLnBrk="1" hangingPunct="1">
              <a:spcBef>
                <a:spcPts val="500"/>
              </a:spcBef>
              <a:buFont typeface="Arial" pitchFamily="34" charset="0"/>
              <a:buNone/>
            </a:pPr>
            <a:endParaRPr sz="2000" dirty="0" smtClean="0">
              <a:solidFill>
                <a:srgbClr val="002060"/>
              </a:solidFill>
              <a:latin typeface="Arial" pitchFamily="34" charset="0"/>
              <a:cs typeface="Arial" pitchFamily="34" charset="0"/>
            </a:endParaRPr>
          </a:p>
          <a:p>
            <a:pPr algn="just" eaLnBrk="1" hangingPunct="1">
              <a:spcBef>
                <a:spcPts val="500"/>
              </a:spcBef>
              <a:buClr>
                <a:schemeClr val="accent2"/>
              </a:buClr>
              <a:buSzPct val="85000"/>
              <a:buFont typeface="Wingdings" pitchFamily="2" charset="2"/>
              <a:buChar char="Ø"/>
            </a:pPr>
            <a:r>
              <a:rPr sz="2000" dirty="0" err="1" smtClean="0">
                <a:solidFill>
                  <a:srgbClr val="002060"/>
                </a:solidFill>
                <a:latin typeface="Arial" pitchFamily="34" charset="0"/>
                <a:cs typeface="Arial" pitchFamily="34" charset="0"/>
              </a:rPr>
              <a:t>legittima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l'assenza</a:t>
            </a:r>
            <a:r>
              <a:rPr sz="2000" dirty="0" smtClean="0">
                <a:solidFill>
                  <a:srgbClr val="002060"/>
                </a:solidFill>
                <a:latin typeface="Arial" pitchFamily="34" charset="0"/>
                <a:cs typeface="Arial" pitchFamily="34" charset="0"/>
              </a:rPr>
              <a:t> del </a:t>
            </a:r>
            <a:r>
              <a:rPr sz="2000" dirty="0" err="1" smtClean="0">
                <a:solidFill>
                  <a:srgbClr val="002060"/>
                </a:solidFill>
                <a:latin typeface="Arial" pitchFamily="34" charset="0"/>
                <a:cs typeface="Arial" pitchFamily="34" charset="0"/>
              </a:rPr>
              <a:t>dipendente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dal</a:t>
            </a:r>
            <a:r>
              <a:rPr sz="2000" dirty="0" smtClean="0">
                <a:solidFill>
                  <a:srgbClr val="002060"/>
                </a:solidFill>
                <a:latin typeface="Arial" pitchFamily="34" charset="0"/>
                <a:cs typeface="Arial" pitchFamily="34" charset="0"/>
              </a:rPr>
              <a:t> lavoro;</a:t>
            </a:r>
          </a:p>
          <a:p>
            <a:pPr algn="just" eaLnBrk="1" hangingPunct="1">
              <a:spcBef>
                <a:spcPts val="500"/>
              </a:spcBef>
              <a:buClr>
                <a:schemeClr val="accent2"/>
              </a:buClr>
              <a:buSzPct val="85000"/>
              <a:buFont typeface="Wingdings" pitchFamily="2" charset="2"/>
              <a:buChar char="Ø"/>
            </a:pPr>
            <a:r>
              <a:rPr sz="2000" dirty="0" err="1" smtClean="0">
                <a:solidFill>
                  <a:srgbClr val="002060"/>
                </a:solidFill>
                <a:latin typeface="Arial" pitchFamily="34" charset="0"/>
                <a:cs typeface="Arial" pitchFamily="34" charset="0"/>
              </a:rPr>
              <a:t>impedisce</a:t>
            </a:r>
            <a:r>
              <a:rPr sz="2000" dirty="0" smtClean="0">
                <a:solidFill>
                  <a:srgbClr val="002060"/>
                </a:solidFill>
                <a:latin typeface="Arial" pitchFamily="34" charset="0"/>
                <a:cs typeface="Arial" pitchFamily="34" charset="0"/>
              </a:rPr>
              <a:t> al </a:t>
            </a:r>
            <a:r>
              <a:rPr sz="2000" dirty="0" err="1" smtClean="0">
                <a:solidFill>
                  <a:srgbClr val="002060"/>
                </a:solidFill>
                <a:latin typeface="Arial" pitchFamily="34" charset="0"/>
                <a:cs typeface="Arial" pitchFamily="34" charset="0"/>
              </a:rPr>
              <a:t>datore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lavoro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licenziare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il</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dipendente</a:t>
            </a:r>
            <a:r>
              <a:rPr lang="it-IT" sz="2000" dirty="0" smtClean="0">
                <a:solidFill>
                  <a:srgbClr val="002060"/>
                </a:solidFill>
                <a:latin typeface="Arial" pitchFamily="34" charset="0"/>
                <a:cs typeface="Arial" pitchFamily="34" charset="0"/>
              </a:rPr>
              <a:t> (fatta salva l’ipotesi di giusta causa)</a:t>
            </a:r>
            <a:r>
              <a:rPr sz="2000" dirty="0" smtClean="0">
                <a:solidFill>
                  <a:srgbClr val="002060"/>
                </a:solidFill>
                <a:latin typeface="Arial" pitchFamily="34" charset="0"/>
                <a:cs typeface="Arial" pitchFamily="34" charset="0"/>
              </a:rPr>
              <a:t> per </a:t>
            </a:r>
            <a:r>
              <a:rPr sz="2000" dirty="0" err="1" smtClean="0">
                <a:solidFill>
                  <a:srgbClr val="002060"/>
                </a:solidFill>
                <a:latin typeface="Arial" pitchFamily="34" charset="0"/>
                <a:cs typeface="Arial" pitchFamily="34" charset="0"/>
              </a:rPr>
              <a:t>tutta</a:t>
            </a:r>
            <a:r>
              <a:rPr sz="2000" dirty="0" smtClean="0">
                <a:solidFill>
                  <a:srgbClr val="002060"/>
                </a:solidFill>
                <a:latin typeface="Arial" pitchFamily="34" charset="0"/>
                <a:cs typeface="Arial" pitchFamily="34" charset="0"/>
              </a:rPr>
              <a:t> la </a:t>
            </a:r>
            <a:r>
              <a:rPr sz="2000" dirty="0" err="1" smtClean="0">
                <a:solidFill>
                  <a:srgbClr val="002060"/>
                </a:solidFill>
                <a:latin typeface="Arial" pitchFamily="34" charset="0"/>
                <a:cs typeface="Arial" pitchFamily="34" charset="0"/>
              </a:rPr>
              <a:t>durata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della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malattia</a:t>
            </a:r>
            <a:r>
              <a:rPr sz="2000" dirty="0" smtClean="0">
                <a:solidFill>
                  <a:srgbClr val="002060"/>
                </a:solidFill>
                <a:latin typeface="Arial" pitchFamily="34" charset="0"/>
                <a:cs typeface="Arial" pitchFamily="34" charset="0"/>
              </a:rPr>
              <a:t> o </a:t>
            </a:r>
            <a:r>
              <a:rPr sz="2000" dirty="0" err="1" smtClean="0">
                <a:solidFill>
                  <a:srgbClr val="002060"/>
                </a:solidFill>
                <a:latin typeface="Arial" pitchFamily="34" charset="0"/>
                <a:cs typeface="Arial" pitchFamily="34" charset="0"/>
              </a:rPr>
              <a:t>nei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limiti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un "</a:t>
            </a:r>
            <a:r>
              <a:rPr sz="2000" dirty="0" err="1" smtClean="0">
                <a:solidFill>
                  <a:srgbClr val="002060"/>
                </a:solidFill>
                <a:latin typeface="Arial" pitchFamily="34" charset="0"/>
                <a:cs typeface="Arial" pitchFamily="34" charset="0"/>
              </a:rPr>
              <a:t>periodo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conservazione</a:t>
            </a:r>
            <a:r>
              <a:rPr sz="2000" dirty="0" smtClean="0">
                <a:solidFill>
                  <a:srgbClr val="002060"/>
                </a:solidFill>
                <a:latin typeface="Arial" pitchFamily="34" charset="0"/>
                <a:cs typeface="Arial" pitchFamily="34" charset="0"/>
              </a:rPr>
              <a:t> del </a:t>
            </a:r>
            <a:r>
              <a:rPr sz="2000" dirty="0" err="1" smtClean="0">
                <a:solidFill>
                  <a:srgbClr val="002060"/>
                </a:solidFill>
                <a:latin typeface="Arial" pitchFamily="34" charset="0"/>
                <a:cs typeface="Arial" pitchFamily="34" charset="0"/>
              </a:rPr>
              <a:t>posto</a:t>
            </a:r>
            <a:r>
              <a:rPr sz="2000" dirty="0" smtClean="0">
                <a:solidFill>
                  <a:srgbClr val="002060"/>
                </a:solidFill>
                <a:latin typeface="Arial" pitchFamily="34" charset="0"/>
                <a:cs typeface="Arial" pitchFamily="34" charset="0"/>
              </a:rPr>
              <a:t>" </a:t>
            </a:r>
            <a:r>
              <a:rPr lang="it-IT" sz="2000" dirty="0" smtClean="0">
                <a:solidFill>
                  <a:srgbClr val="002060"/>
                </a:solidFill>
                <a:latin typeface="Arial" pitchFamily="34" charset="0"/>
                <a:cs typeface="Arial" pitchFamily="34" charset="0"/>
              </a:rPr>
              <a:t>(c.d. periodo di comporto) </a:t>
            </a:r>
            <a:r>
              <a:rPr sz="2000" dirty="0" smtClean="0">
                <a:solidFill>
                  <a:srgbClr val="002060"/>
                </a:solidFill>
                <a:latin typeface="Arial" pitchFamily="34" charset="0"/>
                <a:cs typeface="Arial" pitchFamily="34" charset="0"/>
              </a:rPr>
              <a:t>la cui </a:t>
            </a:r>
            <a:r>
              <a:rPr sz="2000" dirty="0" err="1" smtClean="0">
                <a:solidFill>
                  <a:srgbClr val="002060"/>
                </a:solidFill>
                <a:latin typeface="Arial" pitchFamily="34" charset="0"/>
                <a:cs typeface="Arial" pitchFamily="34" charset="0"/>
              </a:rPr>
              <a:t>durata</a:t>
            </a:r>
            <a:r>
              <a:rPr sz="2000" dirty="0" smtClean="0">
                <a:solidFill>
                  <a:srgbClr val="002060"/>
                </a:solidFill>
                <a:latin typeface="Arial" pitchFamily="34" charset="0"/>
                <a:cs typeface="Arial" pitchFamily="34" charset="0"/>
              </a:rPr>
              <a:t> è </a:t>
            </a:r>
            <a:r>
              <a:rPr sz="2000" dirty="0" err="1" smtClean="0">
                <a:solidFill>
                  <a:srgbClr val="002060"/>
                </a:solidFill>
                <a:latin typeface="Arial" pitchFamily="34" charset="0"/>
                <a:cs typeface="Arial" pitchFamily="34" charset="0"/>
              </a:rPr>
              <a:t>stabilita</a:t>
            </a:r>
            <a:r>
              <a:rPr sz="2000" dirty="0" smtClean="0">
                <a:solidFill>
                  <a:srgbClr val="002060"/>
                </a:solidFill>
                <a:latin typeface="Arial" pitchFamily="34" charset="0"/>
                <a:cs typeface="Arial" pitchFamily="34" charset="0"/>
              </a:rPr>
              <a:t>, in </a:t>
            </a:r>
            <a:r>
              <a:rPr sz="2000" dirty="0" err="1" smtClean="0">
                <a:solidFill>
                  <a:srgbClr val="002060"/>
                </a:solidFill>
                <a:latin typeface="Arial" pitchFamily="34" charset="0"/>
                <a:cs typeface="Arial" pitchFamily="34" charset="0"/>
              </a:rPr>
              <a:t>genere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dalla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contrattazione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collettiva</a:t>
            </a:r>
            <a:r>
              <a:rPr sz="2000" dirty="0" smtClean="0">
                <a:solidFill>
                  <a:srgbClr val="002060"/>
                </a:solidFill>
                <a:latin typeface="Arial" pitchFamily="34" charset="0"/>
                <a:cs typeface="Arial" pitchFamily="34" charset="0"/>
              </a:rPr>
              <a:t>;</a:t>
            </a:r>
          </a:p>
          <a:p>
            <a:pPr algn="just" eaLnBrk="1" hangingPunct="1">
              <a:spcBef>
                <a:spcPts val="500"/>
              </a:spcBef>
              <a:buClr>
                <a:schemeClr val="accent2"/>
              </a:buClr>
              <a:buSzPct val="85000"/>
              <a:buFont typeface="Wingdings" pitchFamily="2" charset="2"/>
              <a:buChar char="Ø"/>
            </a:pPr>
            <a:r>
              <a:rPr lang="it-IT" sz="2000" dirty="0" smtClean="0">
                <a:solidFill>
                  <a:srgbClr val="002060"/>
                </a:solidFill>
                <a:latin typeface="Arial" pitchFamily="34" charset="0"/>
                <a:cs typeface="Arial" pitchFamily="34" charset="0"/>
              </a:rPr>
              <a:t>dà</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diritto</a:t>
            </a:r>
            <a:r>
              <a:rPr sz="2000" dirty="0" smtClean="0">
                <a:solidFill>
                  <a:srgbClr val="002060"/>
                </a:solidFill>
                <a:latin typeface="Arial" pitchFamily="34" charset="0"/>
                <a:cs typeface="Arial" pitchFamily="34" charset="0"/>
              </a:rPr>
              <a:t> al </a:t>
            </a:r>
            <a:r>
              <a:rPr sz="2000" dirty="0" err="1" smtClean="0">
                <a:solidFill>
                  <a:srgbClr val="002060"/>
                </a:solidFill>
                <a:latin typeface="Arial" pitchFamily="34" charset="0"/>
                <a:cs typeface="Arial" pitchFamily="34" charset="0"/>
              </a:rPr>
              <a:t>lavoratore</a:t>
            </a:r>
            <a:r>
              <a:rPr sz="2000" dirty="0" smtClean="0">
                <a:solidFill>
                  <a:srgbClr val="002060"/>
                </a:solidFill>
                <a:latin typeface="Arial" pitchFamily="34" charset="0"/>
                <a:cs typeface="Arial" pitchFamily="34" charset="0"/>
              </a:rPr>
              <a:t> a </a:t>
            </a:r>
            <a:r>
              <a:rPr sz="2000" dirty="0" err="1" smtClean="0">
                <a:solidFill>
                  <a:srgbClr val="002060"/>
                </a:solidFill>
                <a:latin typeface="Arial" pitchFamily="34" charset="0"/>
                <a:cs typeface="Arial" pitchFamily="34" charset="0"/>
              </a:rPr>
              <a:t>prestazioni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economiche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assistenziali</a:t>
            </a:r>
            <a:r>
              <a:rPr sz="2000" dirty="0" smtClean="0">
                <a:solidFill>
                  <a:srgbClr val="002060"/>
                </a:solidFill>
                <a:latin typeface="Arial" pitchFamily="34" charset="0"/>
                <a:cs typeface="Arial" pitchFamily="34" charset="0"/>
              </a:rPr>
              <a:t> a </a:t>
            </a:r>
            <a:r>
              <a:rPr sz="2000" dirty="0" err="1" smtClean="0">
                <a:solidFill>
                  <a:srgbClr val="002060"/>
                </a:solidFill>
                <a:latin typeface="Arial" pitchFamily="34" charset="0"/>
                <a:cs typeface="Arial" pitchFamily="34" charset="0"/>
              </a:rPr>
              <a:t>carico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dell'INPS</a:t>
            </a:r>
            <a:r>
              <a:rPr sz="2000" dirty="0" smtClean="0">
                <a:solidFill>
                  <a:srgbClr val="002060"/>
                </a:solidFill>
                <a:latin typeface="Arial" pitchFamily="34" charset="0"/>
                <a:cs typeface="Arial" pitchFamily="34" charset="0"/>
              </a:rPr>
              <a:t> (e </a:t>
            </a:r>
            <a:r>
              <a:rPr sz="2000" dirty="0" err="1" smtClean="0">
                <a:solidFill>
                  <a:srgbClr val="002060"/>
                </a:solidFill>
                <a:latin typeface="Arial" pitchFamily="34" charset="0"/>
                <a:cs typeface="Arial" pitchFamily="34" charset="0"/>
              </a:rPr>
              <a:t>generalmente</a:t>
            </a:r>
            <a:r>
              <a:rPr sz="2000" dirty="0" smtClean="0">
                <a:solidFill>
                  <a:srgbClr val="002060"/>
                </a:solidFill>
                <a:latin typeface="Arial" pitchFamily="34" charset="0"/>
                <a:cs typeface="Arial" pitchFamily="34" charset="0"/>
              </a:rPr>
              <a:t> anticipate dal </a:t>
            </a:r>
            <a:r>
              <a:rPr sz="2000" dirty="0" err="1" smtClean="0">
                <a:solidFill>
                  <a:srgbClr val="002060"/>
                </a:solidFill>
                <a:latin typeface="Arial" pitchFamily="34" charset="0"/>
                <a:cs typeface="Arial" pitchFamily="34" charset="0"/>
              </a:rPr>
              <a:t>datore</a:t>
            </a:r>
            <a:r>
              <a:rPr sz="2000" dirty="0" smtClean="0">
                <a:solidFill>
                  <a:srgbClr val="002060"/>
                </a:solidFill>
                <a:latin typeface="Arial" pitchFamily="34" charset="0"/>
                <a:cs typeface="Arial" pitchFamily="34" charset="0"/>
              </a:rPr>
              <a:t> di lavoro) o in </a:t>
            </a:r>
            <a:r>
              <a:rPr sz="2000" dirty="0" err="1" smtClean="0">
                <a:solidFill>
                  <a:srgbClr val="002060"/>
                </a:solidFill>
                <a:latin typeface="Arial" pitchFamily="34" charset="0"/>
                <a:cs typeface="Arial" pitchFamily="34" charset="0"/>
              </a:rPr>
              <a:t>sostituzione</a:t>
            </a:r>
            <a:r>
              <a:rPr sz="2000" dirty="0" smtClean="0">
                <a:solidFill>
                  <a:srgbClr val="002060"/>
                </a:solidFill>
                <a:latin typeface="Arial" pitchFamily="34" charset="0"/>
                <a:cs typeface="Arial" pitchFamily="34" charset="0"/>
              </a:rPr>
              <a:t> o ad </a:t>
            </a:r>
            <a:r>
              <a:rPr sz="2000" dirty="0" err="1" smtClean="0">
                <a:solidFill>
                  <a:srgbClr val="002060"/>
                </a:solidFill>
                <a:latin typeface="Arial" pitchFamily="34" charset="0"/>
                <a:cs typeface="Arial" pitchFamily="34" charset="0"/>
              </a:rPr>
              <a:t>integrazione</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quelle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prestazioni</a:t>
            </a:r>
            <a:r>
              <a:rPr sz="2000" dirty="0" smtClean="0">
                <a:solidFill>
                  <a:srgbClr val="002060"/>
                </a:solidFill>
                <a:latin typeface="Arial" pitchFamily="34" charset="0"/>
                <a:cs typeface="Arial" pitchFamily="34" charset="0"/>
              </a:rPr>
              <a:t>, a </a:t>
            </a:r>
            <a:r>
              <a:rPr sz="2000" dirty="0" err="1" smtClean="0">
                <a:solidFill>
                  <a:srgbClr val="002060"/>
                </a:solidFill>
                <a:latin typeface="Arial" pitchFamily="34" charset="0"/>
                <a:cs typeface="Arial" pitchFamily="34" charset="0"/>
              </a:rPr>
              <a:t>trattamenti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retributivi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previsti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dalla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contrattazione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collettiva</a:t>
            </a:r>
            <a:r>
              <a:rPr sz="2000" dirty="0" smtClean="0">
                <a:solidFill>
                  <a:srgbClr val="002060"/>
                </a:solidFill>
                <a:latin typeface="Arial" pitchFamily="34" charset="0"/>
                <a:cs typeface="Arial" pitchFamily="34" charset="0"/>
              </a:rPr>
              <a:t>;</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49</a:t>
            </a:fld>
            <a:endParaRPr lang="it-IT"/>
          </a:p>
        </p:txBody>
      </p:sp>
      <p:sp>
        <p:nvSpPr>
          <p:cNvPr id="3" name="Rettangolo arrotondato 2"/>
          <p:cNvSpPr/>
          <p:nvPr/>
        </p:nvSpPr>
        <p:spPr>
          <a:xfrm>
            <a:off x="7452320" y="6165304"/>
            <a:ext cx="1584176"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49</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40491524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548680"/>
            <a:ext cx="8229600" cy="5236171"/>
          </a:xfrm>
        </p:spPr>
        <p:txBody>
          <a:bodyPr/>
          <a:lstStyle/>
          <a:p>
            <a:pPr lvl="0" algn="just">
              <a:buNone/>
            </a:pPr>
            <a:endParaRPr lang="it-IT" sz="20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FORMAZIONE DEL CONTRATTO DI LAVORO SUBORDINATO</a:t>
            </a:r>
          </a:p>
          <a:p>
            <a:pPr algn="ctr">
              <a:buNone/>
            </a:pPr>
            <a:endParaRPr lang="it-IT" sz="2000" b="1" dirty="0" smtClean="0">
              <a:solidFill>
                <a:srgbClr val="002060"/>
              </a:solidFill>
              <a:latin typeface="Arial" pitchFamily="34" charset="0"/>
              <a:cs typeface="Arial" pitchFamily="34" charset="0"/>
            </a:endParaRPr>
          </a:p>
          <a:p>
            <a:pPr marL="39600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          </a:t>
            </a:r>
          </a:p>
          <a:p>
            <a:pPr marL="0" lvl="0" indent="0" algn="ctr">
              <a:spcBef>
                <a:spcPts val="0"/>
              </a:spcBef>
              <a:buNone/>
            </a:pPr>
            <a:r>
              <a:rPr lang="it-IT" sz="2000" kern="0" dirty="0" smtClean="0">
                <a:solidFill>
                  <a:srgbClr val="002060"/>
                </a:solidFill>
                <a:latin typeface="Arial" pitchFamily="34" charset="0"/>
                <a:ea typeface="ＭＳ Ｐゴシック" charset="-128"/>
                <a:cs typeface="Arial" pitchFamily="34" charset="0"/>
              </a:rPr>
              <a:t>Le norme inderogabili come intervengono a disciplinare il contratto?</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Attraverso il meccanismo noto come </a:t>
            </a:r>
            <a:r>
              <a:rPr lang="it-IT" sz="2000" b="1" i="1" u="sng" kern="0" dirty="0" smtClean="0">
                <a:solidFill>
                  <a:srgbClr val="002060"/>
                </a:solidFill>
                <a:latin typeface="Arial" pitchFamily="34" charset="0"/>
                <a:ea typeface="ＭＳ Ｐゴシック" charset="-128"/>
                <a:cs typeface="Arial" pitchFamily="34" charset="0"/>
              </a:rPr>
              <a:t>eterointegrazione</a:t>
            </a:r>
            <a:r>
              <a:rPr lang="it-IT" sz="2000" b="1" u="sng" kern="0" dirty="0" smtClean="0">
                <a:solidFill>
                  <a:srgbClr val="002060"/>
                </a:solidFill>
                <a:latin typeface="Arial" pitchFamily="34" charset="0"/>
                <a:ea typeface="ＭＳ Ｐゴシック" charset="-128"/>
                <a:cs typeface="Arial" pitchFamily="34" charset="0"/>
              </a:rPr>
              <a:t> del contratto</a:t>
            </a:r>
            <a:r>
              <a:rPr lang="it-IT" sz="2000" kern="0" dirty="0" smtClean="0">
                <a:solidFill>
                  <a:srgbClr val="002060"/>
                </a:solidFill>
                <a:latin typeface="Arial" pitchFamily="34" charset="0"/>
                <a:ea typeface="ＭＳ Ｐゴシック" charset="-128"/>
                <a:cs typeface="Arial" pitchFamily="34" charset="0"/>
              </a:rPr>
              <a:t>: la clausola che si pone in contrasto con la legge viene automaticamente sostituita dalla norma violata, in applicazione del meccanismo della nullità parziale disciplinato dall’art. 1419 c.c., e quello della sostituzione </a:t>
            </a:r>
            <a:r>
              <a:rPr lang="it-IT" sz="2000" i="1" kern="0" dirty="0" smtClean="0">
                <a:solidFill>
                  <a:srgbClr val="002060"/>
                </a:solidFill>
                <a:latin typeface="Arial" pitchFamily="34" charset="0"/>
                <a:ea typeface="ＭＳ Ｐゴシック" charset="-128"/>
                <a:cs typeface="Arial" pitchFamily="34" charset="0"/>
              </a:rPr>
              <a:t>de </a:t>
            </a:r>
            <a:r>
              <a:rPr lang="it-IT" sz="2000" i="1" kern="0" dirty="0" err="1" smtClean="0">
                <a:solidFill>
                  <a:srgbClr val="002060"/>
                </a:solidFill>
                <a:latin typeface="Arial" pitchFamily="34" charset="0"/>
                <a:ea typeface="ＭＳ Ｐゴシック" charset="-128"/>
                <a:cs typeface="Arial" pitchFamily="34" charset="0"/>
              </a:rPr>
              <a:t>jure</a:t>
            </a:r>
            <a:r>
              <a:rPr lang="it-IT" sz="2000" i="1" kern="0" dirty="0" smtClean="0">
                <a:solidFill>
                  <a:srgbClr val="002060"/>
                </a:solidFill>
                <a:latin typeface="Arial" pitchFamily="34" charset="0"/>
                <a:ea typeface="ＭＳ Ｐゴシック" charset="-128"/>
                <a:cs typeface="Arial" pitchFamily="34" charset="0"/>
              </a:rPr>
              <a:t> </a:t>
            </a:r>
            <a:r>
              <a:rPr lang="it-IT" sz="2000" kern="0" dirty="0" smtClean="0">
                <a:solidFill>
                  <a:srgbClr val="002060"/>
                </a:solidFill>
                <a:latin typeface="Arial" pitchFamily="34" charset="0"/>
                <a:ea typeface="ＭＳ Ｐゴシック" charset="-128"/>
                <a:cs typeface="Arial" pitchFamily="34" charset="0"/>
              </a:rPr>
              <a:t>delle clausole nulle con le norme di legge violate (art. 1339 c.c.).</a:t>
            </a:r>
            <a:endParaRPr lang="it-IT" sz="2000" i="1"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5</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28625" y="692696"/>
            <a:ext cx="8186739" cy="628650"/>
          </a:xfrm>
        </p:spPr>
        <p:txBody>
          <a:bodyPr/>
          <a:lstStyle/>
          <a:p>
            <a:pPr eaLnBrk="1" fontAlgn="auto" hangingPunct="1">
              <a:spcBef>
                <a:spcPts val="0"/>
              </a:spcBef>
              <a:spcAft>
                <a:spcPts val="0"/>
              </a:spcAft>
              <a:defRPr/>
            </a:pPr>
            <a:r>
              <a:rPr sz="2400" b="1" dirty="0" smtClean="0">
                <a:solidFill>
                  <a:srgbClr val="002060"/>
                </a:solidFill>
                <a:effectLst>
                  <a:outerShdw dist="38096" dir="2700000">
                    <a:srgbClr val="C0C0C0"/>
                  </a:outerShdw>
                </a:effectLst>
                <a:latin typeface="Arial" pitchFamily="34"/>
                <a:cs typeface="Arial" pitchFamily="34"/>
              </a:rPr>
              <a:t/>
            </a:r>
            <a:br>
              <a:rPr sz="2400" b="1" dirty="0" smtClean="0">
                <a:solidFill>
                  <a:srgbClr val="002060"/>
                </a:solidFill>
                <a:effectLst>
                  <a:outerShdw dist="38096" dir="2700000">
                    <a:srgbClr val="C0C0C0"/>
                  </a:outerShdw>
                </a:effectLst>
                <a:latin typeface="Arial" pitchFamily="34"/>
                <a:cs typeface="Arial" pitchFamily="34"/>
              </a:rPr>
            </a:br>
            <a:r>
              <a:rPr lang="it-IT" sz="2400" b="1" dirty="0" smtClean="0">
                <a:solidFill>
                  <a:srgbClr val="002060"/>
                </a:solidFill>
                <a:latin typeface="Arial" pitchFamily="34"/>
                <a:cs typeface="Arial" pitchFamily="34"/>
              </a:rPr>
              <a:t>MALATTIA</a:t>
            </a:r>
            <a:endParaRPr sz="2400" b="1" dirty="0">
              <a:solidFill>
                <a:srgbClr val="002060"/>
              </a:solidFill>
              <a:latin typeface="Arial" pitchFamily="34"/>
              <a:cs typeface="Arial" pitchFamily="34"/>
            </a:endParaRPr>
          </a:p>
        </p:txBody>
      </p:sp>
      <p:sp>
        <p:nvSpPr>
          <p:cNvPr id="31747" name="Rectangle 3"/>
          <p:cNvSpPr txBox="1">
            <a:spLocks noGrp="1"/>
          </p:cNvSpPr>
          <p:nvPr>
            <p:ph idx="1"/>
          </p:nvPr>
        </p:nvSpPr>
        <p:spPr>
          <a:xfrm>
            <a:off x="457200" y="1556794"/>
            <a:ext cx="8329613" cy="4301083"/>
          </a:xfrm>
        </p:spPr>
        <p:txBody>
          <a:bodyPr/>
          <a:lstStyle/>
          <a:p>
            <a:pPr marL="0" indent="0" algn="ctr" eaLnBrk="1" hangingPunct="1">
              <a:spcBef>
                <a:spcPts val="600"/>
              </a:spcBef>
              <a:buFont typeface="Arial" charset="0"/>
              <a:buNone/>
              <a:defRPr/>
            </a:pPr>
            <a:r>
              <a:rPr lang="it-IT" sz="2000" dirty="0" smtClean="0">
                <a:solidFill>
                  <a:srgbClr val="002060"/>
                </a:solidFill>
                <a:latin typeface="Arial" charset="0"/>
                <a:cs typeface="Arial" charset="0"/>
              </a:rPr>
              <a:t>Comunicazione della malattia</a:t>
            </a:r>
            <a:endParaRPr sz="2000" b="1" dirty="0" smtClean="0">
              <a:solidFill>
                <a:srgbClr val="002060"/>
              </a:solidFill>
              <a:latin typeface="Arial" charset="0"/>
              <a:cs typeface="Arial" charset="0"/>
            </a:endParaRPr>
          </a:p>
          <a:p>
            <a:pPr marL="0" indent="0" algn="ctr" eaLnBrk="1" hangingPunct="1">
              <a:spcBef>
                <a:spcPts val="600"/>
              </a:spcBef>
              <a:buFont typeface="Arial" charset="0"/>
              <a:buNone/>
              <a:defRPr/>
            </a:pPr>
            <a:endParaRPr lang="it-IT" sz="2000" dirty="0" smtClean="0">
              <a:solidFill>
                <a:srgbClr val="002060"/>
              </a:solidFill>
              <a:latin typeface="Arial" charset="0"/>
              <a:cs typeface="Arial" charset="0"/>
            </a:endParaRPr>
          </a:p>
          <a:p>
            <a:pPr marL="0" indent="0" algn="ctr" eaLnBrk="1" hangingPunct="1">
              <a:spcBef>
                <a:spcPts val="600"/>
              </a:spcBef>
              <a:buFont typeface="Arial" charset="0"/>
              <a:buNone/>
              <a:defRPr/>
            </a:pPr>
            <a:endParaRPr sz="2000" dirty="0" smtClean="0">
              <a:solidFill>
                <a:srgbClr val="002060"/>
              </a:solidFill>
              <a:latin typeface="Arial" charset="0"/>
              <a:cs typeface="Arial" charset="0"/>
            </a:endParaRPr>
          </a:p>
          <a:p>
            <a:pPr marL="0" indent="0" algn="ctr" eaLnBrk="1" hangingPunct="1">
              <a:spcBef>
                <a:spcPts val="600"/>
              </a:spcBef>
              <a:buFont typeface="Arial" charset="0"/>
              <a:buNone/>
              <a:defRPr/>
            </a:pPr>
            <a:r>
              <a:rPr lang="it-IT" sz="2000" dirty="0" smtClean="0">
                <a:solidFill>
                  <a:srgbClr val="002060"/>
                </a:solidFill>
                <a:latin typeface="Arial" charset="0"/>
                <a:cs typeface="Arial" charset="0"/>
              </a:rPr>
              <a:t>Certificazione medica della malattia</a:t>
            </a:r>
            <a:endParaRPr sz="2000" dirty="0" smtClean="0">
              <a:solidFill>
                <a:srgbClr val="002060"/>
              </a:solidFill>
              <a:latin typeface="Arial" charset="0"/>
              <a:cs typeface="Arial" charset="0"/>
            </a:endParaRPr>
          </a:p>
          <a:p>
            <a:pPr marL="0" indent="0" algn="ctr" eaLnBrk="1" hangingPunct="1">
              <a:spcBef>
                <a:spcPts val="600"/>
              </a:spcBef>
              <a:buFont typeface="Arial" charset="0"/>
              <a:buNone/>
              <a:defRPr/>
            </a:pPr>
            <a:endParaRPr lang="it-IT" sz="2000" dirty="0" smtClean="0">
              <a:solidFill>
                <a:srgbClr val="002060"/>
              </a:solidFill>
              <a:latin typeface="Arial" charset="0"/>
              <a:cs typeface="Arial" charset="0"/>
            </a:endParaRPr>
          </a:p>
          <a:p>
            <a:pPr marL="0" indent="0" algn="ctr" eaLnBrk="1" hangingPunct="1">
              <a:spcBef>
                <a:spcPts val="600"/>
              </a:spcBef>
              <a:buFont typeface="Arial" charset="0"/>
              <a:buNone/>
              <a:defRPr/>
            </a:pPr>
            <a:endParaRPr sz="2000" dirty="0" smtClean="0">
              <a:solidFill>
                <a:srgbClr val="002060"/>
              </a:solidFill>
              <a:latin typeface="Arial" charset="0"/>
              <a:cs typeface="Arial" charset="0"/>
            </a:endParaRPr>
          </a:p>
          <a:p>
            <a:pPr marL="0" indent="0" algn="ctr" eaLnBrk="1" hangingPunct="1">
              <a:spcBef>
                <a:spcPts val="600"/>
              </a:spcBef>
              <a:buFont typeface="Arial" charset="0"/>
              <a:buNone/>
              <a:defRPr/>
            </a:pPr>
            <a:r>
              <a:rPr lang="it-IT" sz="2000" b="1" dirty="0" smtClean="0">
                <a:solidFill>
                  <a:srgbClr val="002060"/>
                </a:solidFill>
                <a:latin typeface="Arial" charset="0"/>
                <a:cs typeface="Arial" charset="0"/>
              </a:rPr>
              <a:t>Facoltà datoriale di verifica ed eventuale  esercizio del potere disciplinare</a:t>
            </a:r>
          </a:p>
          <a:p>
            <a:pPr marL="273050" indent="-273050" algn="just" eaLnBrk="1" hangingPunct="1">
              <a:spcBef>
                <a:spcPts val="600"/>
              </a:spcBef>
              <a:buFont typeface="Wingdings" pitchFamily="2" charset="2"/>
              <a:buChar char="ü"/>
              <a:defRPr/>
            </a:pPr>
            <a:r>
              <a:rPr lang="it-IT" sz="2000" b="1" dirty="0" smtClean="0">
                <a:solidFill>
                  <a:srgbClr val="002060"/>
                </a:solidFill>
                <a:latin typeface="Arial" charset="0"/>
                <a:cs typeface="Arial" charset="0"/>
              </a:rPr>
              <a:t>Formale</a:t>
            </a:r>
            <a:r>
              <a:rPr lang="it-IT" sz="2000" dirty="0" smtClean="0">
                <a:solidFill>
                  <a:srgbClr val="002060"/>
                </a:solidFill>
                <a:latin typeface="Arial" charset="0"/>
                <a:cs typeface="Arial" charset="0"/>
              </a:rPr>
              <a:t> (certificato privo dei requisiti minimi e/o indecifrabile certificato falso o falsificato)</a:t>
            </a:r>
          </a:p>
          <a:p>
            <a:pPr marL="273050" indent="-273050" algn="just" eaLnBrk="1" hangingPunct="1">
              <a:spcBef>
                <a:spcPts val="600"/>
              </a:spcBef>
              <a:buFont typeface="Wingdings" pitchFamily="2" charset="2"/>
              <a:buChar char="ü"/>
              <a:defRPr/>
            </a:pPr>
            <a:r>
              <a:rPr lang="it-IT" sz="2000" b="1" dirty="0" smtClean="0">
                <a:solidFill>
                  <a:srgbClr val="002060"/>
                </a:solidFill>
                <a:latin typeface="Arial" charset="0"/>
                <a:cs typeface="Arial" charset="0"/>
              </a:rPr>
              <a:t>Sostanziale</a:t>
            </a:r>
            <a:r>
              <a:rPr lang="it-IT" sz="2000" dirty="0" smtClean="0">
                <a:solidFill>
                  <a:srgbClr val="002060"/>
                </a:solidFill>
                <a:latin typeface="Arial" charset="0"/>
                <a:cs typeface="Arial" charset="0"/>
              </a:rPr>
              <a:t> (visita “fiscale” di controllo ed assenza durante le c.d.        fasce di reperibilità)</a:t>
            </a:r>
            <a:endParaRPr sz="2000" dirty="0" smtClean="0">
              <a:solidFill>
                <a:srgbClr val="002060"/>
              </a:solidFill>
              <a:latin typeface="Arial" charset="0"/>
              <a:cs typeface="Arial" charset="0"/>
            </a:endParaRPr>
          </a:p>
          <a:p>
            <a:pPr algn="ctr" eaLnBrk="1" hangingPunct="1">
              <a:spcBef>
                <a:spcPts val="600"/>
              </a:spcBef>
              <a:buFont typeface="Arial" charset="0"/>
              <a:buNone/>
              <a:defRPr/>
            </a:pPr>
            <a:endParaRPr sz="2400" dirty="0" smtClean="0">
              <a:solidFill>
                <a:srgbClr val="002060"/>
              </a:solidFill>
              <a:latin typeface="Arial" charset="0"/>
              <a:cs typeface="Arial"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50</a:t>
            </a:r>
            <a:endParaRPr lang="it-IT" sz="1200" dirty="0">
              <a:solidFill>
                <a:prstClr val="black">
                  <a:tint val="75000"/>
                </a:prstClr>
              </a:solidFill>
              <a:latin typeface="Calibri" panose="020F0502020204030204" pitchFamily="34" charset="0"/>
            </a:endParaRPr>
          </a:p>
          <a:p>
            <a:pPr algn="ctr" eaLnBrk="1" hangingPunct="1">
              <a:spcBef>
                <a:spcPts val="600"/>
              </a:spcBef>
              <a:buFont typeface="Arial" charset="0"/>
              <a:buNone/>
              <a:defRPr/>
            </a:pPr>
            <a:endParaRPr sz="2400" dirty="0" smtClean="0">
              <a:solidFill>
                <a:srgbClr val="002060"/>
              </a:solidFill>
              <a:latin typeface="Arial" charset="0"/>
              <a:cs typeface="Arial" charset="0"/>
            </a:endParaRPr>
          </a:p>
          <a:p>
            <a:pPr algn="ctr" eaLnBrk="1" hangingPunct="1">
              <a:spcBef>
                <a:spcPts val="600"/>
              </a:spcBef>
              <a:buFont typeface="Arial" charset="0"/>
              <a:buNone/>
              <a:defRPr/>
            </a:pPr>
            <a:r>
              <a:rPr sz="2400" dirty="0" smtClean="0">
                <a:solidFill>
                  <a:srgbClr val="002060"/>
                </a:solidFill>
                <a:latin typeface="Arial" charset="0"/>
                <a:cs typeface="Arial" charset="0"/>
              </a:rPr>
              <a:t>	</a:t>
            </a:r>
          </a:p>
        </p:txBody>
      </p:sp>
      <p:sp>
        <p:nvSpPr>
          <p:cNvPr id="5" name="Freccia in giù 4"/>
          <p:cNvSpPr/>
          <p:nvPr/>
        </p:nvSpPr>
        <p:spPr bwMode="auto">
          <a:xfrm>
            <a:off x="4283968" y="2060850"/>
            <a:ext cx="576064" cy="576064"/>
          </a:xfrm>
          <a:prstGeom prst="downArrow">
            <a:avLst/>
          </a:prstGeom>
          <a:solidFill>
            <a:srgbClr val="4F81BD"/>
          </a:solidFill>
          <a:ln w="25402">
            <a:solidFill>
              <a:srgbClr val="385D8A"/>
            </a:solidFill>
            <a:miter lim="800000"/>
            <a:headEnd/>
            <a:tailEnd/>
          </a:ln>
        </p:spPr>
        <p:txBody>
          <a:bodyPr anchor="ctr" anchorCtr="1"/>
          <a:lstStyle/>
          <a:p>
            <a:pPr marL="0" marR="0" indent="0" defTabSz="914400" latinLnBrk="0">
              <a:lnSpc>
                <a:spcPct val="100000"/>
              </a:lnSpc>
              <a:buClrTx/>
              <a:buSzTx/>
              <a:buFontTx/>
              <a:buNone/>
              <a:tabLst/>
            </a:pPr>
            <a:endParaRPr lang="it-IT" smtClean="0"/>
          </a:p>
        </p:txBody>
      </p:sp>
      <p:sp>
        <p:nvSpPr>
          <p:cNvPr id="6" name="Freccia in giù 5"/>
          <p:cNvSpPr/>
          <p:nvPr/>
        </p:nvSpPr>
        <p:spPr bwMode="auto">
          <a:xfrm>
            <a:off x="4283968" y="3212976"/>
            <a:ext cx="648072" cy="648072"/>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50</a:t>
            </a:fld>
            <a:endParaRPr lang="it-IT"/>
          </a:p>
        </p:txBody>
      </p:sp>
      <p:sp>
        <p:nvSpPr>
          <p:cNvPr id="3" name="Rettangolo arrotondato 2"/>
          <p:cNvSpPr/>
          <p:nvPr/>
        </p:nvSpPr>
        <p:spPr>
          <a:xfrm>
            <a:off x="7452320"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9606686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179512" y="476672"/>
            <a:ext cx="8496944" cy="1060698"/>
          </a:xfrm>
        </p:spPr>
        <p:txBody>
          <a:bodyPr/>
          <a:lstStyle/>
          <a:p>
            <a:pPr eaLnBrk="1" fontAlgn="auto" hangingPunct="1">
              <a:spcBef>
                <a:spcPts val="0"/>
              </a:spcBef>
              <a:spcAft>
                <a:spcPts val="0"/>
              </a:spcAft>
              <a:defRPr/>
            </a:pPr>
            <a:r>
              <a:rPr sz="2400" b="1" dirty="0" smtClean="0">
                <a:solidFill>
                  <a:srgbClr val="002060"/>
                </a:solidFill>
                <a:effectLst>
                  <a:outerShdw dist="38096" dir="2700000">
                    <a:srgbClr val="C0C0C0"/>
                  </a:outerShdw>
                </a:effectLst>
                <a:latin typeface="Arial" pitchFamily="34"/>
                <a:cs typeface="Arial" pitchFamily="34"/>
              </a:rPr>
              <a:t/>
            </a:r>
            <a:br>
              <a:rPr sz="2400" b="1" dirty="0" smtClean="0">
                <a:solidFill>
                  <a:srgbClr val="002060"/>
                </a:solidFill>
                <a:effectLst>
                  <a:outerShdw dist="38096" dir="2700000">
                    <a:srgbClr val="C0C0C0"/>
                  </a:outerShdw>
                </a:effectLst>
                <a:latin typeface="Arial" pitchFamily="34"/>
                <a:cs typeface="Arial" pitchFamily="34"/>
              </a:rPr>
            </a:br>
            <a:r>
              <a:rPr sz="2400" b="1" dirty="0" smtClean="0">
                <a:solidFill>
                  <a:srgbClr val="002060"/>
                </a:solidFill>
                <a:latin typeface="Arial" pitchFamily="34"/>
                <a:cs typeface="Arial" pitchFamily="34"/>
              </a:rPr>
              <a:t>LA </a:t>
            </a:r>
            <a:r>
              <a:rPr sz="2400" b="1" dirty="0">
                <a:solidFill>
                  <a:srgbClr val="002060"/>
                </a:solidFill>
                <a:latin typeface="Arial" pitchFamily="34"/>
                <a:cs typeface="Arial" pitchFamily="34"/>
              </a:rPr>
              <a:t>CONSERVAZIONE DEL POSTO: </a:t>
            </a:r>
            <a:r>
              <a:rPr sz="2400" b="1" dirty="0" smtClean="0">
                <a:solidFill>
                  <a:srgbClr val="002060"/>
                </a:solidFill>
                <a:latin typeface="Arial" pitchFamily="34"/>
                <a:cs typeface="Arial" pitchFamily="34"/>
              </a:rPr>
              <a:t>C.D. </a:t>
            </a:r>
            <a:r>
              <a:rPr sz="2400" b="1" dirty="0">
                <a:solidFill>
                  <a:srgbClr val="002060"/>
                </a:solidFill>
                <a:latin typeface="Arial" pitchFamily="34"/>
                <a:cs typeface="Arial" pitchFamily="34"/>
              </a:rPr>
              <a:t>PERIODO </a:t>
            </a:r>
            <a:r>
              <a:rPr sz="2400" b="1" dirty="0" err="1">
                <a:solidFill>
                  <a:srgbClr val="002060"/>
                </a:solidFill>
                <a:latin typeface="Arial" pitchFamily="34"/>
                <a:cs typeface="Arial" pitchFamily="34"/>
              </a:rPr>
              <a:t>DI</a:t>
            </a:r>
            <a:r>
              <a:rPr sz="2400" b="1" dirty="0">
                <a:solidFill>
                  <a:srgbClr val="002060"/>
                </a:solidFill>
                <a:latin typeface="Arial" pitchFamily="34"/>
                <a:cs typeface="Arial" pitchFamily="34"/>
              </a:rPr>
              <a:t> COMPORTO</a:t>
            </a:r>
          </a:p>
        </p:txBody>
      </p:sp>
      <p:sp>
        <p:nvSpPr>
          <p:cNvPr id="31747" name="Rectangle 3"/>
          <p:cNvSpPr txBox="1">
            <a:spLocks noGrp="1"/>
          </p:cNvSpPr>
          <p:nvPr>
            <p:ph idx="1"/>
          </p:nvPr>
        </p:nvSpPr>
        <p:spPr>
          <a:xfrm>
            <a:off x="395536" y="2060850"/>
            <a:ext cx="8329613" cy="4013051"/>
          </a:xfrm>
        </p:spPr>
        <p:txBody>
          <a:bodyPr/>
          <a:lstStyle/>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È</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diritto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alla</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conservazione</a:t>
            </a:r>
            <a:r>
              <a:rPr sz="1800" b="1" dirty="0" smtClean="0">
                <a:solidFill>
                  <a:srgbClr val="002060"/>
                </a:solidFill>
                <a:latin typeface="Arial" charset="0"/>
                <a:cs typeface="Arial" charset="0"/>
              </a:rPr>
              <a:t> del </a:t>
            </a:r>
            <a:r>
              <a:rPr sz="1800" b="1" dirty="0" err="1" smtClean="0">
                <a:solidFill>
                  <a:srgbClr val="002060"/>
                </a:solidFill>
                <a:latin typeface="Arial" charset="0"/>
                <a:cs typeface="Arial" charset="0"/>
              </a:rPr>
              <a:t>posto</a:t>
            </a:r>
            <a:r>
              <a:rPr sz="1800" b="1" dirty="0" smtClean="0">
                <a:solidFill>
                  <a:srgbClr val="002060"/>
                </a:solidFill>
                <a:latin typeface="Arial" charset="0"/>
                <a:cs typeface="Arial" charset="0"/>
              </a:rPr>
              <a:t> di </a:t>
            </a:r>
            <a:r>
              <a:rPr sz="1800" b="1" dirty="0" err="1" smtClean="0">
                <a:solidFill>
                  <a:srgbClr val="002060"/>
                </a:solidFill>
                <a:latin typeface="Arial" charset="0"/>
                <a:cs typeface="Arial" charset="0"/>
              </a:rPr>
              <a:t>lavoro</a:t>
            </a:r>
            <a:r>
              <a:rPr sz="1800" b="1" dirty="0" smtClean="0">
                <a:solidFill>
                  <a:srgbClr val="002060"/>
                </a:solidFill>
                <a:latin typeface="Arial" charset="0"/>
                <a:cs typeface="Arial" charset="0"/>
              </a:rPr>
              <a:t> </a:t>
            </a:r>
            <a:r>
              <a:rPr sz="1800" dirty="0" smtClean="0">
                <a:solidFill>
                  <a:srgbClr val="002060"/>
                </a:solidFill>
                <a:latin typeface="Arial" charset="0"/>
                <a:cs typeface="Arial" charset="0"/>
              </a:rPr>
              <a:t>per un </a:t>
            </a:r>
            <a:r>
              <a:rPr sz="1800" dirty="0" err="1" smtClean="0">
                <a:solidFill>
                  <a:srgbClr val="002060"/>
                </a:solidFill>
                <a:latin typeface="Arial" charset="0"/>
                <a:cs typeface="Arial" charset="0"/>
              </a:rPr>
              <a:t>periodo</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scaduto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quale</a:t>
            </a:r>
            <a:r>
              <a:rPr sz="1800" dirty="0" smtClean="0">
                <a:solidFill>
                  <a:srgbClr val="002060"/>
                </a:solidFill>
                <a:latin typeface="Arial" charset="0"/>
                <a:cs typeface="Arial" charset="0"/>
              </a:rPr>
              <a:t>, in base </a:t>
            </a:r>
            <a:r>
              <a:rPr sz="1800" dirty="0" err="1" smtClean="0">
                <a:solidFill>
                  <a:srgbClr val="002060"/>
                </a:solidFill>
                <a:latin typeface="Arial" charset="0"/>
                <a:cs typeface="Arial" charset="0"/>
              </a:rPr>
              <a:t>all'art</a:t>
            </a:r>
            <a:r>
              <a:rPr sz="1800" dirty="0" smtClean="0">
                <a:solidFill>
                  <a:srgbClr val="002060"/>
                </a:solidFill>
                <a:latin typeface="Arial" charset="0"/>
                <a:cs typeface="Arial" charset="0"/>
              </a:rPr>
              <a:t>. 2110, comma 2, cod. civ., </a:t>
            </a:r>
            <a:r>
              <a:rPr sz="1800" b="1" dirty="0" err="1" smtClean="0">
                <a:solidFill>
                  <a:srgbClr val="002060"/>
                </a:solidFill>
                <a:latin typeface="Arial" charset="0"/>
                <a:cs typeface="Arial" charset="0"/>
              </a:rPr>
              <a:t>può</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essere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licenziato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ai</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sensi</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dell'art</a:t>
            </a:r>
            <a:r>
              <a:rPr sz="1800" dirty="0" smtClean="0">
                <a:solidFill>
                  <a:srgbClr val="002060"/>
                </a:solidFill>
                <a:latin typeface="Arial" charset="0"/>
                <a:cs typeface="Arial" charset="0"/>
              </a:rPr>
              <a:t>. 2118 cod. civ. (</a:t>
            </a:r>
            <a:r>
              <a:rPr sz="1800" dirty="0" err="1" smtClean="0">
                <a:solidFill>
                  <a:srgbClr val="002060"/>
                </a:solidFill>
                <a:latin typeface="Arial" charset="0"/>
                <a:cs typeface="Arial" charset="0"/>
              </a:rPr>
              <a:t>recesso</a:t>
            </a:r>
            <a:r>
              <a:rPr sz="1800" dirty="0" smtClean="0">
                <a:solidFill>
                  <a:srgbClr val="002060"/>
                </a:solidFill>
                <a:latin typeface="Arial" charset="0"/>
                <a:cs typeface="Arial" charset="0"/>
              </a:rPr>
              <a:t> con </a:t>
            </a:r>
            <a:r>
              <a:rPr sz="1800" dirty="0" err="1" smtClean="0">
                <a:solidFill>
                  <a:srgbClr val="002060"/>
                </a:solidFill>
                <a:latin typeface="Arial" charset="0"/>
                <a:cs typeface="Arial" charset="0"/>
              </a:rPr>
              <a:t>preavviso</a:t>
            </a:r>
            <a:r>
              <a:rPr sz="1800" dirty="0" smtClean="0">
                <a:solidFill>
                  <a:srgbClr val="002060"/>
                </a:solidFill>
                <a:latin typeface="Arial" charset="0"/>
                <a:cs typeface="Arial" charset="0"/>
              </a:rPr>
              <a:t>)</a:t>
            </a:r>
            <a:endParaRPr lang="it-IT" sz="1800" dirty="0" smtClean="0">
              <a:solidFill>
                <a:srgbClr val="002060"/>
              </a:solidFill>
              <a:latin typeface="Arial" charset="0"/>
              <a:cs typeface="Arial" charset="0"/>
            </a:endParaRPr>
          </a:p>
          <a:p>
            <a:pPr marL="0" indent="0" algn="just" eaLnBrk="1" hangingPunct="1">
              <a:spcBef>
                <a:spcPts val="600"/>
              </a:spcBef>
              <a:buFont typeface="Arial" charset="0"/>
              <a:buNone/>
              <a:defRPr/>
            </a:pPr>
            <a:endParaRPr lang="it-IT" sz="1800" b="1" dirty="0" smtClean="0">
              <a:solidFill>
                <a:srgbClr val="002060"/>
              </a:solidFill>
              <a:latin typeface="Arial" charset="0"/>
              <a:cs typeface="Arial" charset="0"/>
            </a:endParaRPr>
          </a:p>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Si distinguono il comporto </a:t>
            </a:r>
            <a:r>
              <a:rPr lang="it-IT" sz="1800" b="1" dirty="0" smtClean="0">
                <a:solidFill>
                  <a:srgbClr val="002060"/>
                </a:solidFill>
                <a:latin typeface="Arial" charset="0"/>
                <a:cs typeface="Arial" charset="0"/>
              </a:rPr>
              <a:t>secco</a:t>
            </a:r>
            <a:r>
              <a:rPr lang="it-IT" sz="1800" dirty="0" smtClean="0">
                <a:solidFill>
                  <a:srgbClr val="002060"/>
                </a:solidFill>
                <a:latin typeface="Arial" charset="0"/>
                <a:cs typeface="Arial" charset="0"/>
              </a:rPr>
              <a:t> e </a:t>
            </a:r>
            <a:r>
              <a:rPr lang="it-IT" sz="1800" b="1" dirty="0" smtClean="0">
                <a:solidFill>
                  <a:srgbClr val="002060"/>
                </a:solidFill>
                <a:latin typeface="Arial" charset="0"/>
                <a:cs typeface="Arial" charset="0"/>
              </a:rPr>
              <a:t>frazionato</a:t>
            </a:r>
            <a:r>
              <a:rPr lang="it-IT" sz="1800" dirty="0" smtClean="0">
                <a:solidFill>
                  <a:srgbClr val="002060"/>
                </a:solidFill>
                <a:latin typeface="Arial" charset="0"/>
                <a:cs typeface="Arial" charset="0"/>
              </a:rPr>
              <a:t> e quello per </a:t>
            </a:r>
            <a:r>
              <a:rPr lang="it-IT" sz="1800" b="1" dirty="0" smtClean="0">
                <a:solidFill>
                  <a:srgbClr val="002060"/>
                </a:solidFill>
                <a:latin typeface="Arial" charset="0"/>
                <a:cs typeface="Arial" charset="0"/>
              </a:rPr>
              <a:t>malattia comune</a:t>
            </a:r>
            <a:r>
              <a:rPr lang="it-IT" sz="1800" dirty="0" smtClean="0">
                <a:solidFill>
                  <a:srgbClr val="002060"/>
                </a:solidFill>
                <a:latin typeface="Arial" charset="0"/>
                <a:cs typeface="Arial" charset="0"/>
              </a:rPr>
              <a:t> (o infortunio extralavorativo) e </a:t>
            </a:r>
            <a:r>
              <a:rPr lang="it-IT" sz="1800" b="1" dirty="0" smtClean="0">
                <a:solidFill>
                  <a:srgbClr val="002060"/>
                </a:solidFill>
                <a:latin typeface="Arial" charset="0"/>
                <a:cs typeface="Arial" charset="0"/>
              </a:rPr>
              <a:t>malattia professionale</a:t>
            </a:r>
            <a:r>
              <a:rPr lang="it-IT" sz="1800" dirty="0" smtClean="0">
                <a:solidFill>
                  <a:srgbClr val="002060"/>
                </a:solidFill>
                <a:latin typeface="Arial" charset="0"/>
                <a:cs typeface="Arial" charset="0"/>
              </a:rPr>
              <a:t> (o infortunio sul lavoro).</a:t>
            </a:r>
            <a:endParaRPr sz="1800" dirty="0" smtClean="0">
              <a:solidFill>
                <a:srgbClr val="002060"/>
              </a:solidFill>
              <a:latin typeface="Arial" charset="0"/>
              <a:cs typeface="Arial" charset="0"/>
            </a:endParaRPr>
          </a:p>
          <a:p>
            <a:pPr marL="0" indent="0" algn="just" eaLnBrk="1" hangingPunct="1">
              <a:spcBef>
                <a:spcPts val="600"/>
              </a:spcBef>
              <a:buFont typeface="Arial" charset="0"/>
              <a:buNone/>
              <a:defRPr/>
            </a:pPr>
            <a:endParaRPr sz="1800" dirty="0" smtClean="0">
              <a:solidFill>
                <a:srgbClr val="002060"/>
              </a:solidFill>
              <a:latin typeface="Arial" charset="0"/>
              <a:cs typeface="Arial" charset="0"/>
            </a:endParaRPr>
          </a:p>
          <a:p>
            <a:pPr marL="0" indent="0" algn="just" eaLnBrk="1" hangingPunct="1">
              <a:spcBef>
                <a:spcPts val="600"/>
              </a:spcBef>
              <a:buFont typeface="Arial" charset="0"/>
              <a:buNone/>
              <a:defRPr/>
            </a:pPr>
            <a:r>
              <a:rPr sz="1800" dirty="0" smtClean="0">
                <a:solidFill>
                  <a:srgbClr val="002060"/>
                </a:solidFill>
                <a:latin typeface="Arial" charset="0"/>
                <a:cs typeface="Arial" charset="0"/>
              </a:rPr>
              <a:t>Per la </a:t>
            </a:r>
            <a:r>
              <a:rPr sz="1800" dirty="0" err="1" smtClean="0">
                <a:solidFill>
                  <a:srgbClr val="002060"/>
                </a:solidFill>
                <a:latin typeface="Arial" charset="0"/>
                <a:cs typeface="Arial" charset="0"/>
              </a:rPr>
              <a:t>giurisprudenza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significa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che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allo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scadere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di</a:t>
            </a:r>
            <a:r>
              <a:rPr sz="1800" dirty="0" smtClean="0">
                <a:solidFill>
                  <a:srgbClr val="002060"/>
                </a:solidFill>
                <a:latin typeface="Arial" charset="0"/>
                <a:cs typeface="Arial" charset="0"/>
              </a:rPr>
              <a:t> tale </a:t>
            </a:r>
            <a:r>
              <a:rPr sz="1800" dirty="0" err="1" smtClean="0">
                <a:solidFill>
                  <a:srgbClr val="002060"/>
                </a:solidFill>
                <a:latin typeface="Arial" charset="0"/>
                <a:cs typeface="Arial" charset="0"/>
              </a:rPr>
              <a:t>periodo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datore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può</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recedere</a:t>
            </a:r>
            <a:r>
              <a:rPr sz="1800" dirty="0" smtClean="0">
                <a:solidFill>
                  <a:srgbClr val="002060"/>
                </a:solidFill>
                <a:latin typeface="Arial" charset="0"/>
                <a:cs typeface="Arial" charset="0"/>
              </a:rPr>
              <a:t> "ad </a:t>
            </a:r>
            <a:r>
              <a:rPr sz="1800" dirty="0" err="1" smtClean="0">
                <a:solidFill>
                  <a:srgbClr val="002060"/>
                </a:solidFill>
                <a:latin typeface="Arial" charset="0"/>
                <a:cs typeface="Arial" charset="0"/>
              </a:rPr>
              <a:t>nutum</a:t>
            </a:r>
            <a:r>
              <a:rPr sz="1800" dirty="0" smtClean="0">
                <a:solidFill>
                  <a:srgbClr val="002060"/>
                </a:solidFill>
                <a:latin typeface="Arial" charset="0"/>
                <a:cs typeface="Arial" charset="0"/>
              </a:rPr>
              <a:t>".</a:t>
            </a:r>
          </a:p>
          <a:p>
            <a:pPr marL="0" indent="0" algn="just" eaLnBrk="1" hangingPunct="1">
              <a:spcBef>
                <a:spcPts val="600"/>
              </a:spcBef>
              <a:buFont typeface="Arial" charset="0"/>
              <a:buNone/>
              <a:defRPr/>
            </a:pPr>
            <a:endParaRPr sz="1800" dirty="0" smtClean="0">
              <a:solidFill>
                <a:srgbClr val="002060"/>
              </a:solidFill>
              <a:latin typeface="Arial" charset="0"/>
              <a:cs typeface="Arial" charset="0"/>
            </a:endParaRPr>
          </a:p>
          <a:p>
            <a:pPr marL="0" indent="0" algn="just" eaLnBrk="1" hangingPunct="1">
              <a:spcBef>
                <a:spcPts val="600"/>
              </a:spcBef>
              <a:buFont typeface="Arial" charset="0"/>
              <a:buNone/>
              <a:defRPr/>
            </a:pPr>
            <a:r>
              <a:rPr sz="1800" b="1" dirty="0" smtClean="0">
                <a:solidFill>
                  <a:srgbClr val="002060"/>
                </a:solidFill>
                <a:latin typeface="Arial" charset="0"/>
                <a:cs typeface="Arial" charset="0"/>
              </a:rPr>
              <a:t>Prima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dello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scadere</a:t>
            </a:r>
            <a:r>
              <a:rPr sz="1800" dirty="0" smtClean="0">
                <a:solidFill>
                  <a:srgbClr val="002060"/>
                </a:solidFill>
                <a:latin typeface="Arial" charset="0"/>
                <a:cs typeface="Arial" charset="0"/>
              </a:rPr>
              <a:t> del </a:t>
            </a:r>
            <a:r>
              <a:rPr sz="1800" dirty="0" err="1" smtClean="0">
                <a:solidFill>
                  <a:srgbClr val="002060"/>
                </a:solidFill>
                <a:latin typeface="Arial" charset="0"/>
                <a:cs typeface="Arial" charset="0"/>
              </a:rPr>
              <a:t>periodo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di</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comporto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lavoratore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può</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essere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licenziato</a:t>
            </a:r>
            <a:r>
              <a:rPr sz="1800" dirty="0" smtClean="0">
                <a:solidFill>
                  <a:srgbClr val="002060"/>
                </a:solidFill>
                <a:latin typeface="Arial" charset="0"/>
                <a:cs typeface="Arial" charset="0"/>
              </a:rPr>
              <a:t> SOLO per </a:t>
            </a:r>
            <a:r>
              <a:rPr sz="1800" b="1" dirty="0" err="1" smtClean="0">
                <a:solidFill>
                  <a:srgbClr val="002060"/>
                </a:solidFill>
                <a:latin typeface="Arial" charset="0"/>
                <a:cs typeface="Arial" charset="0"/>
              </a:rPr>
              <a:t>giusta</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causa</a:t>
            </a:r>
            <a:endParaRPr sz="1800" b="1" dirty="0" smtClean="0">
              <a:solidFill>
                <a:srgbClr val="002060"/>
              </a:solidFill>
              <a:latin typeface="Arial" charset="0"/>
              <a:cs typeface="Arial" charset="0"/>
            </a:endParaRPr>
          </a:p>
          <a:p>
            <a:pPr algn="just" eaLnBrk="1" hangingPunct="1">
              <a:spcBef>
                <a:spcPts val="600"/>
              </a:spcBef>
              <a:buFont typeface="Arial" charset="0"/>
              <a:buNone/>
              <a:defRPr/>
            </a:pPr>
            <a:endParaRPr sz="2000" dirty="0" smtClean="0">
              <a:solidFill>
                <a:srgbClr val="002060"/>
              </a:solidFill>
              <a:latin typeface="Arial" charset="0"/>
              <a:cs typeface="Arial"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51</a:t>
            </a:r>
            <a:endParaRPr lang="it-IT" sz="1200" dirty="0">
              <a:solidFill>
                <a:prstClr val="black">
                  <a:tint val="75000"/>
                </a:prstClr>
              </a:solidFill>
              <a:latin typeface="Calibri" panose="020F0502020204030204" pitchFamily="34" charset="0"/>
            </a:endParaRPr>
          </a:p>
          <a:p>
            <a:pPr algn="just" eaLnBrk="1" hangingPunct="1">
              <a:spcBef>
                <a:spcPts val="600"/>
              </a:spcBef>
              <a:buFont typeface="Arial" charset="0"/>
              <a:buNone/>
              <a:defRPr/>
            </a:pPr>
            <a:endParaRPr sz="2000" dirty="0" smtClean="0">
              <a:solidFill>
                <a:srgbClr val="002060"/>
              </a:solidFill>
              <a:latin typeface="Arial" charset="0"/>
              <a:cs typeface="Arial" charset="0"/>
            </a:endParaRPr>
          </a:p>
          <a:p>
            <a:pPr algn="just" eaLnBrk="1" hangingPunct="1">
              <a:spcBef>
                <a:spcPts val="600"/>
              </a:spcBef>
              <a:buFont typeface="Arial" charset="0"/>
              <a:buNone/>
              <a:defRPr/>
            </a:pPr>
            <a:r>
              <a:rPr sz="2000" dirty="0" smtClean="0">
                <a:solidFill>
                  <a:srgbClr val="002060"/>
                </a:solidFill>
                <a:latin typeface="Arial" charset="0"/>
                <a:cs typeface="Arial" charset="0"/>
              </a:rPr>
              <a:t>	</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51</a:t>
            </a:fld>
            <a:endParaRPr lang="it-IT"/>
          </a:p>
        </p:txBody>
      </p:sp>
      <p:sp>
        <p:nvSpPr>
          <p:cNvPr id="3" name="Rettangolo arrotondato 2"/>
          <p:cNvSpPr/>
          <p:nvPr/>
        </p:nvSpPr>
        <p:spPr>
          <a:xfrm>
            <a:off x="7380312" y="6165304"/>
            <a:ext cx="1584176"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8030366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2348880"/>
            <a:ext cx="8678863" cy="3311698"/>
          </a:xfrm>
        </p:spPr>
        <p:txBody>
          <a:bodyPr/>
          <a:lstStyle/>
          <a:p>
            <a:pPr algn="just" eaLnBrk="1" hangingPunct="1">
              <a:buFont typeface="Arial" pitchFamily="34" charset="0"/>
              <a:buNone/>
              <a:defRPr/>
            </a:pPr>
            <a:r>
              <a:rPr lang="it-IT" sz="2400" dirty="0" smtClean="0">
                <a:solidFill>
                  <a:srgbClr val="002060"/>
                </a:solidFill>
                <a:latin typeface="Arial" pitchFamily="34" charset="0"/>
                <a:cs typeface="Arial" pitchFamily="34" charset="0"/>
              </a:rPr>
              <a:t>	</a:t>
            </a:r>
          </a:p>
          <a:p>
            <a:pPr marL="0" indent="0" algn="just" eaLnBrk="1" hangingPunct="1">
              <a:buFont typeface="Arial" pitchFamily="34" charset="0"/>
              <a:buNone/>
              <a:defRPr/>
            </a:pPr>
            <a:r>
              <a:rPr lang="it-IT" sz="2400" dirty="0" smtClean="0">
                <a:solidFill>
                  <a:srgbClr val="002060"/>
                </a:solidFill>
                <a:latin typeface="Arial" charset="0"/>
                <a:ea typeface="ヒラギノ角ゴ Pro W3" pitchFamily="1" charset="-128"/>
              </a:rPr>
              <a:t>I lavoratori sono legittimati ad assentarsi dal lavoro usufruendo dei congedi e dei permessi disciplinati dal legislatore. Si tratta di ipotesi di previsione legale (o contrattuale) in cui si consente per brevi periodi la sospensione dell’obbligazione di lavoro garantendo però la conservazione del posto di lavoro e in alcuni casi la retribuzione.</a:t>
            </a:r>
            <a:endParaRPr lang="it-IT" sz="2400" dirty="0" smtClean="0">
              <a:solidFill>
                <a:srgbClr val="002060"/>
              </a:solidFill>
              <a:latin typeface="Arial" pitchFamily="34" charset="0"/>
              <a:cs typeface="Arial" pitchFamily="34" charset="0"/>
            </a:endParaRPr>
          </a:p>
        </p:txBody>
      </p:sp>
      <p:sp>
        <p:nvSpPr>
          <p:cNvPr id="10" name="CasellaDiTesto 9"/>
          <p:cNvSpPr txBox="1"/>
          <p:nvPr/>
        </p:nvSpPr>
        <p:spPr>
          <a:xfrm>
            <a:off x="899592" y="980730"/>
            <a:ext cx="7344816" cy="1384995"/>
          </a:xfrm>
          <a:prstGeom prst="rect">
            <a:avLst/>
          </a:prstGeom>
          <a:noFill/>
        </p:spPr>
        <p:txBody>
          <a:bodyPr wrap="square" rtlCol="0">
            <a:spAutoFit/>
          </a:bodyPr>
          <a:lstStyle/>
          <a:p>
            <a:pPr algn="ctr"/>
            <a:r>
              <a:rPr lang="it-IT" sz="2800" b="1" dirty="0" smtClean="0">
                <a:solidFill>
                  <a:srgbClr val="002060"/>
                </a:solidFill>
              </a:rPr>
              <a:t>Permessi, congedi e vicende relative al lavoratore che determinano la sospensione del rapporto di lavoro</a:t>
            </a:r>
            <a:endParaRPr lang="it-IT" sz="2800" b="1" dirty="0">
              <a:solidFill>
                <a:srgbClr val="002060"/>
              </a:solidFill>
            </a:endParaRPr>
          </a:p>
        </p:txBody>
      </p:sp>
      <p:sp>
        <p:nvSpPr>
          <p:cNvPr id="8" name="Segnaposto numero diapositiva 7"/>
          <p:cNvSpPr>
            <a:spLocks noGrp="1"/>
          </p:cNvSpPr>
          <p:nvPr>
            <p:ph type="sldNum" sz="quarter" idx="12"/>
          </p:nvPr>
        </p:nvSpPr>
        <p:spPr/>
        <p:txBody>
          <a:bodyPr/>
          <a:lstStyle/>
          <a:p>
            <a:pPr>
              <a:defRPr/>
            </a:pPr>
            <a:fld id="{FC0C3856-E397-4D7D-AD1E-99D56660164F}" type="slidenum">
              <a:rPr lang="it-IT" smtClean="0"/>
              <a:pPr>
                <a:defRPr/>
              </a:pPr>
              <a:t>52</a:t>
            </a:fld>
            <a:endParaRPr lang="it-IT"/>
          </a:p>
        </p:txBody>
      </p:sp>
      <p:sp>
        <p:nvSpPr>
          <p:cNvPr id="2" name="Rettangolo arrotondato 1"/>
          <p:cNvSpPr/>
          <p:nvPr/>
        </p:nvSpPr>
        <p:spPr>
          <a:xfrm>
            <a:off x="7524328"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52</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271073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2204864"/>
            <a:ext cx="8229600" cy="648072"/>
          </a:xfrm>
        </p:spPr>
        <p:txBody>
          <a:bodyPr rtlCol="0">
            <a:norm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OGGETTO (Art. 1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a:t>
            </a:r>
            <a:endParaRPr lang="it-IT" sz="2400" b="1" dirty="0">
              <a:solidFill>
                <a:srgbClr val="002060"/>
              </a:solidFill>
              <a:latin typeface="Arial" pitchFamily="34" charset="0"/>
              <a:ea typeface="+mn-ea"/>
              <a:cs typeface="Arial" pitchFamily="34" charset="0"/>
            </a:endParaRPr>
          </a:p>
        </p:txBody>
      </p:sp>
      <p:sp>
        <p:nvSpPr>
          <p:cNvPr id="4099" name="Rectangle 3"/>
          <p:cNvSpPr>
            <a:spLocks noGrp="1" noChangeArrowheads="1"/>
          </p:cNvSpPr>
          <p:nvPr>
            <p:ph idx="1"/>
          </p:nvPr>
        </p:nvSpPr>
        <p:spPr>
          <a:xfrm>
            <a:off x="250827" y="2709591"/>
            <a:ext cx="8678863" cy="3311698"/>
          </a:xfrm>
        </p:spPr>
        <p:txBody>
          <a:bodyPr/>
          <a:lstStyle/>
          <a:p>
            <a:pPr algn="just" eaLnBrk="1" hangingPunct="1">
              <a:buFont typeface="Arial" pitchFamily="34" charset="0"/>
              <a:buNone/>
              <a:defRPr/>
            </a:pPr>
            <a:r>
              <a:rPr lang="it-IT" sz="2400" dirty="0" smtClean="0">
                <a:solidFill>
                  <a:srgbClr val="002060"/>
                </a:solidFill>
                <a:latin typeface="Arial" pitchFamily="34" charset="0"/>
                <a:cs typeface="Arial" pitchFamily="34" charset="0"/>
              </a:rPr>
              <a:t>	</a:t>
            </a:r>
          </a:p>
          <a:p>
            <a:pPr marL="0" indent="0" algn="just" eaLnBrk="1" hangingPunct="1">
              <a:buFont typeface="Arial" pitchFamily="34" charset="0"/>
              <a:buNone/>
              <a:defRPr/>
            </a:pPr>
            <a:r>
              <a:rPr lang="it-IT" sz="2400" i="1" kern="1200" dirty="0" smtClean="0">
                <a:solidFill>
                  <a:srgbClr val="002060"/>
                </a:solidFill>
                <a:latin typeface="Arial" charset="0"/>
                <a:ea typeface="ヒラギノ角ゴ Pro W3" pitchFamily="1" charset="-128"/>
              </a:rPr>
              <a:t>“Il presente testo unico disciplina i congedi, i riposi, i permessi e la tutela delle lavoratrici e dei lavoratori connessi alla maternità e paternità di figli naturali, adottivi e in affidamento, nonché il sostegno economico alla maternità e alla paternità. </a:t>
            </a:r>
          </a:p>
          <a:p>
            <a:pPr marL="0" indent="0" algn="just" eaLnBrk="1" hangingPunct="1">
              <a:buFont typeface="Arial" pitchFamily="34" charset="0"/>
              <a:buNone/>
              <a:defRPr/>
            </a:pPr>
            <a:r>
              <a:rPr lang="it-IT" sz="2400" i="1" kern="1200" dirty="0" smtClean="0">
                <a:solidFill>
                  <a:srgbClr val="002060"/>
                </a:solidFill>
                <a:latin typeface="Arial" charset="0"/>
                <a:ea typeface="ヒラギノ角ゴ Pro W3" pitchFamily="1" charset="-128"/>
              </a:rPr>
              <a:t>Sono fatte salve le condizioni di maggior favore stabilite da leggi, regolamenti, contratti collettivi, e da ogni altra disposizione”.</a:t>
            </a:r>
          </a:p>
          <a:p>
            <a:pPr algn="just" eaLnBrk="1" hangingPunct="1">
              <a:buFont typeface="Arial" pitchFamily="34" charset="0"/>
              <a:buNone/>
              <a:defRPr/>
            </a:pPr>
            <a:endParaRPr lang="it-IT" sz="2400" dirty="0" smtClean="0">
              <a:solidFill>
                <a:srgbClr val="002060"/>
              </a:solidFill>
              <a:latin typeface="Arial" pitchFamily="34" charset="0"/>
              <a:cs typeface="Arial" pitchFamily="34" charset="0"/>
            </a:endParaRPr>
          </a:p>
        </p:txBody>
      </p:sp>
      <p:sp>
        <p:nvSpPr>
          <p:cNvPr id="10" name="CasellaDiTesto 9"/>
          <p:cNvSpPr txBox="1"/>
          <p:nvPr/>
        </p:nvSpPr>
        <p:spPr>
          <a:xfrm>
            <a:off x="899592" y="980730"/>
            <a:ext cx="7344816" cy="523220"/>
          </a:xfrm>
          <a:prstGeom prst="rect">
            <a:avLst/>
          </a:prstGeom>
          <a:noFill/>
        </p:spPr>
        <p:txBody>
          <a:bodyPr wrap="square" rtlCol="0">
            <a:spAutoFit/>
          </a:bodyPr>
          <a:lstStyle/>
          <a:p>
            <a:pPr algn="ctr"/>
            <a:r>
              <a:rPr lang="it-IT" sz="2800" b="1" dirty="0" smtClean="0">
                <a:solidFill>
                  <a:srgbClr val="002060"/>
                </a:solidFill>
              </a:rPr>
              <a:t>I CONGEDI PARENTALI</a:t>
            </a:r>
            <a:endParaRPr lang="it-IT" sz="2800" b="1" dirty="0">
              <a:solidFill>
                <a:srgbClr val="002060"/>
              </a:solidFill>
            </a:endParaRPr>
          </a:p>
        </p:txBody>
      </p:sp>
      <p:sp>
        <p:nvSpPr>
          <p:cNvPr id="2" name="Rettangolo arrotondato 1"/>
          <p:cNvSpPr/>
          <p:nvPr/>
        </p:nvSpPr>
        <p:spPr>
          <a:xfrm>
            <a:off x="7524328"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53</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90106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0354">
                                            <p:txEl>
                                              <p:pRg st="0" end="0"/>
                                            </p:txEl>
                                          </p:spTgt>
                                        </p:tgtEl>
                                        <p:attrNameLst>
                                          <p:attrName>style.visibility</p:attrName>
                                        </p:attrNameLst>
                                      </p:cBhvr>
                                      <p:to>
                                        <p:strVal val="visible"/>
                                      </p:to>
                                    </p:set>
                                    <p:animEffect transition="in" filter="box(out)">
                                      <p:cBhvr>
                                        <p:cTn id="7" dur="500"/>
                                        <p:tgtEl>
                                          <p:spTgt spid="10035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uild="p" autoUpdateAnimBg="0" advAuto="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51520" y="548680"/>
            <a:ext cx="8229600" cy="1143000"/>
          </a:xfrm>
        </p:spPr>
        <p:txBody>
          <a:bodyPr rtlCol="0">
            <a:normAutofit/>
          </a:bodyPr>
          <a:lstStyle/>
          <a:p>
            <a:pPr eaLnBrk="1" fontAlgn="auto" hangingPunct="1">
              <a:spcAft>
                <a:spcPts val="0"/>
              </a:spcAft>
              <a:defRPr/>
            </a:pPr>
            <a:r>
              <a:rPr lang="it-IT" sz="2800" b="1" dirty="0" smtClean="0">
                <a:solidFill>
                  <a:srgbClr val="002060"/>
                </a:solidFill>
                <a:latin typeface="Arial" pitchFamily="34" charset="0"/>
                <a:ea typeface="+mn-ea"/>
                <a:cs typeface="Arial" pitchFamily="34" charset="0"/>
              </a:rPr>
              <a:t>CONGEDO </a:t>
            </a:r>
            <a:r>
              <a:rPr lang="it-IT" sz="2800" b="1" dirty="0">
                <a:solidFill>
                  <a:srgbClr val="002060"/>
                </a:solidFill>
                <a:latin typeface="Arial" pitchFamily="34" charset="0"/>
                <a:ea typeface="+mn-ea"/>
                <a:cs typeface="Arial" pitchFamily="34" charset="0"/>
              </a:rPr>
              <a:t>DI </a:t>
            </a:r>
            <a:r>
              <a:rPr lang="it-IT" sz="2800" b="1" dirty="0" smtClean="0">
                <a:solidFill>
                  <a:srgbClr val="002060"/>
                </a:solidFill>
                <a:latin typeface="Arial" pitchFamily="34" charset="0"/>
                <a:ea typeface="+mn-ea"/>
                <a:cs typeface="Arial" pitchFamily="34" charset="0"/>
              </a:rPr>
              <a:t>MATERNITÀ</a:t>
            </a:r>
            <a:endParaRPr lang="it-IT" sz="2800" b="1" dirty="0">
              <a:solidFill>
                <a:srgbClr val="002060"/>
              </a:solidFill>
              <a:latin typeface="Arial" pitchFamily="34" charset="0"/>
              <a:ea typeface="+mn-ea"/>
              <a:cs typeface="Arial" pitchFamily="34" charset="0"/>
            </a:endParaRPr>
          </a:p>
        </p:txBody>
      </p:sp>
      <p:sp>
        <p:nvSpPr>
          <p:cNvPr id="12291" name="Rectangle 3"/>
          <p:cNvSpPr>
            <a:spLocks noGrp="1" noChangeArrowheads="1"/>
          </p:cNvSpPr>
          <p:nvPr>
            <p:ph idx="1"/>
          </p:nvPr>
        </p:nvSpPr>
        <p:spPr>
          <a:xfrm>
            <a:off x="323851" y="1556792"/>
            <a:ext cx="8352607" cy="4247804"/>
          </a:xfrm>
        </p:spPr>
        <p:txBody>
          <a:bodyPr/>
          <a:lstStyle/>
          <a:p>
            <a:pPr marL="0" indent="0" algn="just" eaLnBrk="1" hangingPunct="1">
              <a:lnSpc>
                <a:spcPct val="110000"/>
              </a:lnSpc>
              <a:buNone/>
              <a:defRPr/>
            </a:pPr>
            <a:endParaRPr lang="it-IT" sz="1400" b="1" dirty="0" smtClean="0">
              <a:solidFill>
                <a:srgbClr val="002060"/>
              </a:solidFill>
              <a:latin typeface="Arial" pitchFamily="34" charset="0"/>
              <a:cs typeface="Arial" pitchFamily="34" charset="0"/>
            </a:endParaRPr>
          </a:p>
          <a:p>
            <a:pPr algn="just" eaLnBrk="1" hangingPunct="1">
              <a:lnSpc>
                <a:spcPct val="110000"/>
              </a:lnSpc>
              <a:defRPr/>
            </a:pPr>
            <a:endParaRPr lang="it-IT" sz="1400" b="1" dirty="0" smtClean="0">
              <a:solidFill>
                <a:srgbClr val="002060"/>
              </a:solidFill>
              <a:latin typeface="Arial" pitchFamily="34" charset="0"/>
              <a:cs typeface="Arial" pitchFamily="34" charset="0"/>
            </a:endParaRPr>
          </a:p>
          <a:p>
            <a:pPr algn="just" eaLnBrk="1" hangingPunct="1">
              <a:lnSpc>
                <a:spcPct val="110000"/>
              </a:lnSpc>
              <a:defRPr/>
            </a:pPr>
            <a:endParaRPr lang="it-IT" sz="1400" b="1" dirty="0" smtClean="0">
              <a:solidFill>
                <a:srgbClr val="002060"/>
              </a:solidFill>
              <a:latin typeface="Arial" pitchFamily="34" charset="0"/>
              <a:cs typeface="Arial" pitchFamily="34" charset="0"/>
            </a:endParaRPr>
          </a:p>
          <a:p>
            <a:pPr algn="just" eaLnBrk="1" hangingPunct="1">
              <a:lnSpc>
                <a:spcPct val="110000"/>
              </a:lnSpc>
              <a:defRPr/>
            </a:pPr>
            <a:endParaRPr lang="it-IT" sz="1400" b="1" dirty="0" smtClean="0">
              <a:solidFill>
                <a:srgbClr val="002060"/>
              </a:solidFill>
              <a:latin typeface="Arial" pitchFamily="34" charset="0"/>
              <a:cs typeface="Arial" pitchFamily="34" charset="0"/>
            </a:endParaRPr>
          </a:p>
          <a:p>
            <a:pPr marL="0" indent="0" algn="just" eaLnBrk="1" hangingPunct="1">
              <a:lnSpc>
                <a:spcPct val="110000"/>
              </a:lnSpc>
              <a:spcBef>
                <a:spcPts val="0"/>
              </a:spcBef>
              <a:defRPr/>
            </a:pPr>
            <a:r>
              <a:rPr lang="it-IT" sz="1800" b="1" u="sng" dirty="0" smtClean="0">
                <a:solidFill>
                  <a:srgbClr val="002060"/>
                </a:solidFill>
                <a:latin typeface="Arial" pitchFamily="34" charset="0"/>
                <a:cs typeface="Arial" pitchFamily="34" charset="0"/>
              </a:rPr>
              <a:t>Periodo normale:</a:t>
            </a:r>
            <a:r>
              <a:rPr lang="it-IT" sz="1800" u="sng"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2 mesi precedenti la data presunta del parto (più l’eventuale periodo intercorrente tra data presunta e data effettiva del parto) e 3 mesi successivi al parto (puerperio), fatti salvi ulteriori periodi per anticipazioni o prolungamenti disposti dalla DTL – ASL</a:t>
            </a:r>
          </a:p>
          <a:p>
            <a:pPr algn="just" eaLnBrk="1" hangingPunct="1">
              <a:lnSpc>
                <a:spcPct val="110000"/>
              </a:lnSpc>
              <a:defRPr/>
            </a:pPr>
            <a:endParaRPr lang="it-IT" sz="1800" dirty="0" smtClean="0">
              <a:solidFill>
                <a:srgbClr val="002060"/>
              </a:solidFill>
              <a:latin typeface="Arial" pitchFamily="34" charset="0"/>
              <a:cs typeface="Arial" pitchFamily="34" charset="0"/>
            </a:endParaRPr>
          </a:p>
          <a:p>
            <a:pPr marL="0" indent="0" algn="just" eaLnBrk="1" hangingPunct="1">
              <a:lnSpc>
                <a:spcPct val="110000"/>
              </a:lnSpc>
              <a:spcBef>
                <a:spcPts val="0"/>
              </a:spcBef>
              <a:defRPr/>
            </a:pPr>
            <a:r>
              <a:rPr lang="it-IT" sz="1800" b="1" u="sng" dirty="0" smtClean="0">
                <a:solidFill>
                  <a:srgbClr val="002060"/>
                </a:solidFill>
                <a:latin typeface="Arial" pitchFamily="34" charset="0"/>
                <a:cs typeface="Arial" pitchFamily="34" charset="0"/>
              </a:rPr>
              <a:t>Flessibilità:</a:t>
            </a:r>
            <a:r>
              <a:rPr lang="it-IT" sz="1800" dirty="0" smtClean="0">
                <a:solidFill>
                  <a:srgbClr val="002060"/>
                </a:solidFill>
                <a:latin typeface="Arial" pitchFamily="34" charset="0"/>
                <a:cs typeface="Arial" pitchFamily="34" charset="0"/>
              </a:rPr>
              <a:t> anche soltanto il mese precedente la data presunta del parto (anziché i due mesi precedenti), con spostamento dell’astensione non fruita prima del parto al periodo successivo al parto, che pertanto, potrà essere prolungato fino a 4 mesi di congedo</a:t>
            </a:r>
          </a:p>
          <a:p>
            <a:pPr marL="354013" lvl="4" indent="1474788" algn="just" eaLnBrk="1" hangingPunct="1">
              <a:lnSpc>
                <a:spcPct val="110000"/>
              </a:lnSpc>
              <a:buFont typeface="Arial" pitchFamily="34" charset="0"/>
              <a:buNone/>
              <a:defRPr/>
            </a:pPr>
            <a:endParaRPr lang="it-IT" sz="1400" dirty="0" smtClean="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54</a:t>
            </a:fld>
            <a:endParaRPr lang="it-IT"/>
          </a:p>
        </p:txBody>
      </p:sp>
      <p:sp>
        <p:nvSpPr>
          <p:cNvPr id="2" name="Rettangolo arrotondato 1"/>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54</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06566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Effect transition="in" filter="box(out)">
                                      <p:cBhvr>
                                        <p:cTn id="7" dur="500"/>
                                        <p:tgtEl>
                                          <p:spTgt spid="10137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autoUpdateAnimBg="0" advAuto="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251520" y="692696"/>
            <a:ext cx="8229600" cy="1143000"/>
          </a:xfrm>
        </p:spPr>
        <p:txBody>
          <a:bodyPr rtlCol="0">
            <a:normAutofit/>
          </a:bodyPr>
          <a:lstStyle/>
          <a:p>
            <a:pPr eaLnBrk="1" fontAlgn="auto" hangingPunct="1">
              <a:spcAft>
                <a:spcPts val="0"/>
              </a:spcAft>
              <a:defRPr/>
            </a:pPr>
            <a:r>
              <a:rPr lang="it-IT" sz="2400" b="1" dirty="0">
                <a:solidFill>
                  <a:srgbClr val="002060"/>
                </a:solidFill>
                <a:latin typeface="Arial" pitchFamily="34" charset="0"/>
                <a:ea typeface="+mn-ea"/>
                <a:cs typeface="Arial" pitchFamily="34" charset="0"/>
              </a:rPr>
              <a:t>ESAMI </a:t>
            </a:r>
            <a:r>
              <a:rPr lang="it-IT" sz="2400" b="1" dirty="0" smtClean="0">
                <a:solidFill>
                  <a:srgbClr val="002060"/>
                </a:solidFill>
                <a:latin typeface="Arial" pitchFamily="34" charset="0"/>
                <a:ea typeface="+mn-ea"/>
                <a:cs typeface="Arial" pitchFamily="34" charset="0"/>
              </a:rPr>
              <a:t>PRENATALI (art. 14 </a:t>
            </a:r>
            <a:r>
              <a:rPr lang="it-IT" sz="2400" b="1" dirty="0" err="1" smtClean="0">
                <a:solidFill>
                  <a:srgbClr val="002060"/>
                </a:solidFill>
                <a:latin typeface="Arial" pitchFamily="34" charset="0"/>
                <a:ea typeface="+mn-ea"/>
                <a:cs typeface="Arial" pitchFamily="34" charset="0"/>
              </a:rPr>
              <a:t>D.Lg.</a:t>
            </a:r>
            <a:r>
              <a:rPr lang="it-IT" sz="2400" b="1" dirty="0" smtClean="0">
                <a:solidFill>
                  <a:srgbClr val="002060"/>
                </a:solidFill>
                <a:latin typeface="Arial" pitchFamily="34" charset="0"/>
                <a:ea typeface="+mn-ea"/>
                <a:cs typeface="Arial" pitchFamily="34" charset="0"/>
              </a:rPr>
              <a:t> 151/2001)</a:t>
            </a:r>
            <a:endParaRPr lang="it-IT" sz="2400" b="1" dirty="0">
              <a:solidFill>
                <a:srgbClr val="002060"/>
              </a:solidFill>
              <a:latin typeface="Arial" pitchFamily="34" charset="0"/>
              <a:ea typeface="+mn-ea"/>
              <a:cs typeface="Arial" pitchFamily="34" charset="0"/>
            </a:endParaRPr>
          </a:p>
        </p:txBody>
      </p:sp>
      <p:sp>
        <p:nvSpPr>
          <p:cNvPr id="8195" name="Rectangle 3"/>
          <p:cNvSpPr>
            <a:spLocks noGrp="1" noChangeArrowheads="1"/>
          </p:cNvSpPr>
          <p:nvPr>
            <p:ph idx="1"/>
          </p:nvPr>
        </p:nvSpPr>
        <p:spPr>
          <a:xfrm>
            <a:off x="467544" y="1772816"/>
            <a:ext cx="7772400" cy="4114800"/>
          </a:xfrm>
        </p:spPr>
        <p:txBody>
          <a:bodyPr/>
          <a:lstStyle/>
          <a:p>
            <a:pPr algn="just" eaLnBrk="1" hangingPunct="1">
              <a:buFont typeface="Wingdings" pitchFamily="2" charset="2"/>
              <a:buChar char="Ø"/>
            </a:pPr>
            <a:r>
              <a:rPr lang="it-IT" sz="2100" dirty="0" smtClean="0">
                <a:solidFill>
                  <a:srgbClr val="002060"/>
                </a:solidFill>
                <a:latin typeface="Arial" pitchFamily="34" charset="0"/>
                <a:cs typeface="Arial" pitchFamily="34" charset="0"/>
              </a:rPr>
              <a:t>Le lavoratrici gestanti hanno diritto a </a:t>
            </a:r>
            <a:r>
              <a:rPr lang="it-IT" sz="2100" b="1" dirty="0" smtClean="0">
                <a:solidFill>
                  <a:srgbClr val="002060"/>
                </a:solidFill>
                <a:latin typeface="Arial" pitchFamily="34" charset="0"/>
                <a:cs typeface="Arial" pitchFamily="34" charset="0"/>
              </a:rPr>
              <a:t>permessi retribuiti </a:t>
            </a:r>
            <a:r>
              <a:rPr lang="it-IT" sz="2100" dirty="0" smtClean="0">
                <a:solidFill>
                  <a:srgbClr val="002060"/>
                </a:solidFill>
                <a:latin typeface="Arial" pitchFamily="34" charset="0"/>
                <a:cs typeface="Arial" pitchFamily="34" charset="0"/>
              </a:rPr>
              <a:t>per l'effettuazione di esami prenatali, accertamenti clinici ovvero visite mediche specialistiche, nel caso in cui questi debbono essere eseguiti durante l'orario di lavoro</a:t>
            </a:r>
          </a:p>
          <a:p>
            <a:pPr algn="just" eaLnBrk="1" hangingPunct="1">
              <a:buFont typeface="Wingdings" pitchFamily="2" charset="2"/>
              <a:buChar char="Ø"/>
            </a:pPr>
            <a:r>
              <a:rPr lang="it-IT" sz="2100" dirty="0" smtClean="0">
                <a:solidFill>
                  <a:srgbClr val="002060"/>
                </a:solidFill>
                <a:latin typeface="Arial" pitchFamily="34" charset="0"/>
                <a:cs typeface="Arial" pitchFamily="34" charset="0"/>
              </a:rPr>
              <a:t>La retribuzione relativa ai permessi in questione deve essere sottoposta a normale contribuzione da parte del datore di lavoro</a:t>
            </a:r>
          </a:p>
          <a:p>
            <a:pPr algn="just" eaLnBrk="1" hangingPunct="1">
              <a:buFont typeface="Wingdings" pitchFamily="2" charset="2"/>
              <a:buChar char="Ø"/>
            </a:pPr>
            <a:r>
              <a:rPr lang="it-IT" sz="2100" dirty="0" smtClean="0">
                <a:solidFill>
                  <a:srgbClr val="002060"/>
                </a:solidFill>
                <a:latin typeface="Arial" pitchFamily="34" charset="0"/>
                <a:cs typeface="Arial" pitchFamily="34" charset="0"/>
              </a:rPr>
              <a:t>Per la fruizione dei suddetti permessi le lavoratrici devono presentare al datore di lavoro apposita istanza e successivamente la relativa documentazione giustificativa attestante la data e l'orario di effettuazione degli esami</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55</a:t>
            </a:fld>
            <a:endParaRPr lang="it-IT"/>
          </a:p>
        </p:txBody>
      </p:sp>
      <p:sp>
        <p:nvSpPr>
          <p:cNvPr id="2" name="Rettangolo arrotondato 1"/>
          <p:cNvSpPr/>
          <p:nvPr/>
        </p:nvSpPr>
        <p:spPr>
          <a:xfrm>
            <a:off x="7380312" y="6165304"/>
            <a:ext cx="1656184"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55</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24704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86370">
                                            <p:txEl>
                                              <p:pRg st="0" end="0"/>
                                            </p:txEl>
                                          </p:spTgt>
                                        </p:tgtEl>
                                        <p:attrNameLst>
                                          <p:attrName>style.visibility</p:attrName>
                                        </p:attrNameLst>
                                      </p:cBhvr>
                                      <p:to>
                                        <p:strVal val="visible"/>
                                      </p:to>
                                    </p:set>
                                    <p:animEffect transition="in" filter="box(out)">
                                      <p:cBhvr>
                                        <p:cTn id="7" dur="500"/>
                                        <p:tgtEl>
                                          <p:spTgt spid="1863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build="p" autoUpdateAnimBg="0" advAuto="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0" y="620688"/>
            <a:ext cx="8892480" cy="1008112"/>
          </a:xfrm>
        </p:spPr>
        <p:txBody>
          <a:bodyPr rtlCol="0">
            <a:norm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CONGEDO DI PATERNITÀ</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art. 28 d. </a:t>
            </a:r>
            <a:r>
              <a:rPr lang="it-IT" sz="2400" b="1" dirty="0" err="1" smtClean="0">
                <a:solidFill>
                  <a:srgbClr val="002060"/>
                </a:solidFill>
                <a:latin typeface="Arial" pitchFamily="34" charset="0"/>
                <a:ea typeface="+mn-ea"/>
                <a:cs typeface="Arial" pitchFamily="34" charset="0"/>
              </a:rPr>
              <a:t>lgs</a:t>
            </a:r>
            <a:r>
              <a:rPr lang="it-IT" sz="2400" b="1" dirty="0" smtClean="0">
                <a:solidFill>
                  <a:srgbClr val="002060"/>
                </a:solidFill>
                <a:latin typeface="Arial" pitchFamily="34" charset="0"/>
                <a:ea typeface="+mn-ea"/>
                <a:cs typeface="Arial" pitchFamily="34" charset="0"/>
              </a:rPr>
              <a:t>. 151/2001 modificato dal d. </a:t>
            </a:r>
            <a:r>
              <a:rPr lang="it-IT" sz="2400" b="1" dirty="0" err="1" smtClean="0">
                <a:solidFill>
                  <a:srgbClr val="002060"/>
                </a:solidFill>
                <a:latin typeface="Arial" pitchFamily="34" charset="0"/>
                <a:ea typeface="+mn-ea"/>
                <a:cs typeface="Arial" pitchFamily="34" charset="0"/>
              </a:rPr>
              <a:t>lgs</a:t>
            </a:r>
            <a:r>
              <a:rPr lang="it-IT" sz="2400" b="1" dirty="0" smtClean="0">
                <a:solidFill>
                  <a:srgbClr val="002060"/>
                </a:solidFill>
                <a:latin typeface="Arial" pitchFamily="34" charset="0"/>
                <a:ea typeface="+mn-ea"/>
                <a:cs typeface="Arial" pitchFamily="34" charset="0"/>
              </a:rPr>
              <a:t>. 80/2015</a:t>
            </a:r>
            <a:endParaRPr lang="it-IT" sz="1800" b="1" dirty="0">
              <a:solidFill>
                <a:srgbClr val="002060"/>
              </a:solidFill>
              <a:latin typeface="Arial" pitchFamily="34" charset="0"/>
              <a:ea typeface="+mn-ea"/>
              <a:cs typeface="Arial" pitchFamily="34" charset="0"/>
            </a:endParaRPr>
          </a:p>
        </p:txBody>
      </p:sp>
      <p:sp>
        <p:nvSpPr>
          <p:cNvPr id="17411" name="Rectangle 3"/>
          <p:cNvSpPr>
            <a:spLocks noGrp="1" noChangeArrowheads="1"/>
          </p:cNvSpPr>
          <p:nvPr>
            <p:ph idx="1"/>
          </p:nvPr>
        </p:nvSpPr>
        <p:spPr>
          <a:xfrm>
            <a:off x="0" y="1844824"/>
            <a:ext cx="8892480" cy="4430712"/>
          </a:xfrm>
        </p:spPr>
        <p:txBody>
          <a:bodyPr/>
          <a:lstStyle/>
          <a:p>
            <a:pPr algn="just" eaLnBrk="1" hangingPunct="1">
              <a:buFont typeface="Wingdings" pitchFamily="2" charset="2"/>
              <a:buChar char="Ø"/>
            </a:pPr>
            <a:r>
              <a:rPr lang="it-IT" sz="1600" dirty="0">
                <a:solidFill>
                  <a:srgbClr val="002060"/>
                </a:solidFill>
                <a:latin typeface="Arial" pitchFamily="34" charset="0"/>
                <a:cs typeface="Arial" pitchFamily="34" charset="0"/>
              </a:rPr>
              <a:t>1.  Il padre lavoratore ha diritto di astenersi dal lavoro per tutta la durata del congedo di maternità o per la parte residua che sarebbe spettata alla lavoratrice, in caso di morte o di grave infermità della madre ovvero di abbandono, nonché in caso di affidamento esclusivo del bambino al padre.</a:t>
            </a:r>
            <a:br>
              <a:rPr lang="it-IT" sz="1600" dirty="0">
                <a:solidFill>
                  <a:srgbClr val="002060"/>
                </a:solidFill>
                <a:latin typeface="Arial" pitchFamily="34" charset="0"/>
                <a:cs typeface="Arial" pitchFamily="34" charset="0"/>
              </a:rPr>
            </a:br>
            <a:endParaRPr lang="it-IT" sz="1600" dirty="0">
              <a:solidFill>
                <a:srgbClr val="002060"/>
              </a:solidFill>
              <a:latin typeface="Arial" pitchFamily="34" charset="0"/>
              <a:cs typeface="Arial" pitchFamily="34" charset="0"/>
            </a:endParaRPr>
          </a:p>
          <a:p>
            <a:pPr algn="just" eaLnBrk="1" hangingPunct="1">
              <a:buFont typeface="Wingdings" pitchFamily="2" charset="2"/>
              <a:buChar char="Ø"/>
            </a:pPr>
            <a:r>
              <a:rPr lang="it-IT" sz="1600" dirty="0">
                <a:solidFill>
                  <a:srgbClr val="002060"/>
                </a:solidFill>
                <a:latin typeface="Arial" pitchFamily="34" charset="0"/>
                <a:cs typeface="Arial" pitchFamily="34" charset="0"/>
              </a:rPr>
              <a:t>1-bis.  Le disposizioni di cui al comma 1, si applicano anche qualora la madre sia lavoratrice autonoma avente diritto all'indennità di cui all'articolo 66. </a:t>
            </a:r>
          </a:p>
          <a:p>
            <a:pPr algn="just" eaLnBrk="1" hangingPunct="1">
              <a:buFont typeface="Wingdings" pitchFamily="2" charset="2"/>
              <a:buChar char="Ø"/>
            </a:pPr>
            <a:endParaRPr lang="it-IT" sz="1600" dirty="0">
              <a:solidFill>
                <a:srgbClr val="002060"/>
              </a:solidFill>
              <a:latin typeface="Arial" pitchFamily="34" charset="0"/>
              <a:cs typeface="Arial" pitchFamily="34" charset="0"/>
            </a:endParaRPr>
          </a:p>
          <a:p>
            <a:pPr algn="just" eaLnBrk="1" hangingPunct="1">
              <a:buFont typeface="Wingdings" pitchFamily="2" charset="2"/>
              <a:buChar char="Ø"/>
            </a:pPr>
            <a:r>
              <a:rPr lang="it-IT" sz="1600" dirty="0">
                <a:solidFill>
                  <a:srgbClr val="002060"/>
                </a:solidFill>
                <a:latin typeface="Arial" pitchFamily="34" charset="0"/>
                <a:cs typeface="Arial" pitchFamily="34" charset="0"/>
              </a:rPr>
              <a:t>1-ter.   L'indennità di cui all'articolo 66 spetta al padre lavoratore autonomo, previa domanda all'INPS, per tutta la durata del congedo di maternità o per la parte residua che sarebbe spettata alla lavoratrice in caso di morte o di grave infermità della madre ovvero di abbandono, nonché in caso di affidamento esclusivo del bambino al padre. </a:t>
            </a:r>
          </a:p>
          <a:p>
            <a:pPr marL="0" indent="0">
              <a:buNone/>
            </a:pPr>
            <a:endParaRPr lang="it-IT" sz="1800" dirty="0"/>
          </a:p>
          <a:p>
            <a:pPr marL="0" indent="0">
              <a:buNone/>
            </a:pPr>
            <a:r>
              <a:rPr lang="it-IT" sz="1800" dirty="0" smtClean="0"/>
              <a:t>…</a:t>
            </a:r>
            <a:endParaRPr lang="it-IT" sz="1800" dirty="0"/>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56</a:t>
            </a:fld>
            <a:endParaRPr lang="it-IT"/>
          </a:p>
        </p:txBody>
      </p:sp>
      <p:sp>
        <p:nvSpPr>
          <p:cNvPr id="2" name="Rettangolo arrotondato 1"/>
          <p:cNvSpPr/>
          <p:nvPr/>
        </p:nvSpPr>
        <p:spPr>
          <a:xfrm>
            <a:off x="7524328"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56</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3224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11298">
                                            <p:txEl>
                                              <p:pRg st="0" end="0"/>
                                            </p:txEl>
                                          </p:spTgt>
                                        </p:tgtEl>
                                        <p:attrNameLst>
                                          <p:attrName>style.visibility</p:attrName>
                                        </p:attrNameLst>
                                      </p:cBhvr>
                                      <p:to>
                                        <p:strVal val="visible"/>
                                      </p:to>
                                    </p:set>
                                    <p:animEffect transition="in" filter="box(out)">
                                      <p:cBhvr>
                                        <p:cTn id="7" dur="500"/>
                                        <p:tgtEl>
                                          <p:spTgt spid="31129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build="p" autoUpdateAnimBg="0" advAuto="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107504" y="188641"/>
            <a:ext cx="8640960" cy="1431032"/>
          </a:xfrm>
        </p:spPr>
        <p:txBody>
          <a:bodyPr rtlCol="0">
            <a:normAutofit/>
          </a:bodyPr>
          <a:lstStyle/>
          <a:p>
            <a:pPr eaLnBrk="1" fontAlgn="auto" hangingPunct="1">
              <a:spcAft>
                <a:spcPts val="0"/>
              </a:spcAft>
              <a:defRPr/>
            </a:pPr>
            <a:r>
              <a:rPr lang="it-IT" sz="2400" b="1" dirty="0">
                <a:solidFill>
                  <a:srgbClr val="002060"/>
                </a:solidFill>
                <a:latin typeface="Arial" pitchFamily="34" charset="0"/>
                <a:ea typeface="+mn-ea"/>
                <a:cs typeface="Arial" pitchFamily="34" charset="0"/>
              </a:rPr>
              <a:t>CONGEDO </a:t>
            </a:r>
            <a:r>
              <a:rPr lang="it-IT" sz="2400" b="1" dirty="0" smtClean="0">
                <a:solidFill>
                  <a:srgbClr val="002060"/>
                </a:solidFill>
                <a:latin typeface="Arial" pitchFamily="34" charset="0"/>
                <a:ea typeface="+mn-ea"/>
                <a:cs typeface="Arial" pitchFamily="34" charset="0"/>
              </a:rPr>
              <a:t>PARENTALE (art. 32 e ss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 modificato dal d. </a:t>
            </a:r>
            <a:r>
              <a:rPr lang="it-IT" sz="2400" b="1" dirty="0" err="1" smtClean="0">
                <a:solidFill>
                  <a:srgbClr val="002060"/>
                </a:solidFill>
                <a:latin typeface="Arial" pitchFamily="34" charset="0"/>
                <a:ea typeface="+mn-ea"/>
                <a:cs typeface="Arial" pitchFamily="34" charset="0"/>
              </a:rPr>
              <a:t>lgs</a:t>
            </a:r>
            <a:r>
              <a:rPr lang="it-IT" sz="2400" b="1" dirty="0" smtClean="0">
                <a:solidFill>
                  <a:srgbClr val="002060"/>
                </a:solidFill>
                <a:latin typeface="Arial" pitchFamily="34" charset="0"/>
                <a:ea typeface="+mn-ea"/>
                <a:cs typeface="Arial" pitchFamily="34" charset="0"/>
              </a:rPr>
              <a:t>. n. 80/2015)</a:t>
            </a:r>
            <a:endParaRPr lang="it-IT" sz="2400" b="1" dirty="0">
              <a:solidFill>
                <a:srgbClr val="002060"/>
              </a:solidFill>
              <a:latin typeface="Arial" pitchFamily="34" charset="0"/>
              <a:ea typeface="+mn-ea"/>
              <a:cs typeface="Arial" pitchFamily="34" charset="0"/>
            </a:endParaRPr>
          </a:p>
        </p:txBody>
      </p:sp>
      <p:sp>
        <p:nvSpPr>
          <p:cNvPr id="150531" name="Rectangle 3"/>
          <p:cNvSpPr>
            <a:spLocks noGrp="1" noChangeArrowheads="1"/>
          </p:cNvSpPr>
          <p:nvPr>
            <p:ph idx="1"/>
          </p:nvPr>
        </p:nvSpPr>
        <p:spPr>
          <a:xfrm>
            <a:off x="153062" y="1628453"/>
            <a:ext cx="8640639" cy="5040907"/>
          </a:xfrm>
        </p:spPr>
        <p:txBody>
          <a:bodyPr rtlCol="0">
            <a:normAutofit/>
          </a:bodyPr>
          <a:lstStyle/>
          <a:p>
            <a:pPr marL="0" indent="0">
              <a:buNone/>
            </a:pPr>
            <a:r>
              <a:rPr lang="it-IT" sz="1600" dirty="0" smtClean="0">
                <a:solidFill>
                  <a:srgbClr val="002060"/>
                </a:solidFill>
              </a:rPr>
              <a:t>Per ogni bambino, </a:t>
            </a:r>
            <a:r>
              <a:rPr lang="it-IT" sz="1600" b="1" dirty="0" smtClean="0">
                <a:solidFill>
                  <a:srgbClr val="002060"/>
                </a:solidFill>
              </a:rPr>
              <a:t>nei primi suoi dodici anni di vita,  (prima otto anni) </a:t>
            </a:r>
            <a:r>
              <a:rPr lang="it-IT" sz="1600" dirty="0" smtClean="0">
                <a:solidFill>
                  <a:srgbClr val="002060"/>
                </a:solidFill>
              </a:rPr>
              <a:t>ciascun genitore ha diritto di astenersi dal lavoro secondo le modalità stabilite dal presente articolo. I relativi congedi parentali dei genitori non possono complessivamente eccedere il limite di dieci mesi, fatto salvo il disposto del comma 2 del presente articolo. Nell'ambito del predetto limite, il diritto di astenersi dal lavoro compete: </a:t>
            </a:r>
          </a:p>
          <a:p>
            <a:pPr marL="0" indent="0">
              <a:buNone/>
            </a:pPr>
            <a:endParaRPr lang="it-IT" sz="1600" dirty="0" smtClean="0">
              <a:solidFill>
                <a:srgbClr val="002060"/>
              </a:solidFill>
            </a:endParaRPr>
          </a:p>
          <a:p>
            <a:pPr marL="0" indent="0">
              <a:buNone/>
            </a:pPr>
            <a:r>
              <a:rPr lang="it-IT" sz="1600" dirty="0" smtClean="0">
                <a:solidFill>
                  <a:srgbClr val="002060"/>
                </a:solidFill>
              </a:rPr>
              <a:t>a)  alla madre lavoratrice, trascorso il periodo di congedo di maternità di cui al Capo III, per un periodo continuativo o frazionato non superiore a sei mesi; </a:t>
            </a:r>
          </a:p>
          <a:p>
            <a:pPr marL="0" indent="0">
              <a:buNone/>
            </a:pPr>
            <a:r>
              <a:rPr lang="it-IT" sz="1600" dirty="0" smtClean="0">
                <a:solidFill>
                  <a:srgbClr val="002060"/>
                </a:solidFill>
              </a:rPr>
              <a:t>b)  al padre lavoratore, dalla nascita del figlio, per un periodo continuativo o frazionato non superiore a sei mesi, elevabile a sette nel caso di cui al comma 2; </a:t>
            </a:r>
          </a:p>
          <a:p>
            <a:pPr marL="0" indent="0">
              <a:buNone/>
            </a:pPr>
            <a:r>
              <a:rPr lang="it-IT" sz="1600" dirty="0" smtClean="0">
                <a:solidFill>
                  <a:srgbClr val="002060"/>
                </a:solidFill>
              </a:rPr>
              <a:t>c)  qualora vi sia un solo genitore, per un periodo continuativo o frazionato non superiore a dieci mesi.</a:t>
            </a:r>
          </a:p>
          <a:p>
            <a:pPr algn="just" eaLnBrk="1" fontAlgn="auto" hangingPunct="1">
              <a:lnSpc>
                <a:spcPct val="120000"/>
              </a:lnSpc>
              <a:spcAft>
                <a:spcPts val="0"/>
              </a:spcAft>
              <a:defRPr/>
            </a:pPr>
            <a:endParaRPr lang="it-IT" sz="1700" dirty="0" smtClean="0">
              <a:solidFill>
                <a:srgbClr val="002060"/>
              </a:solidFill>
              <a:latin typeface="Arial" pitchFamily="34" charset="0"/>
              <a:cs typeface="Arial" pitchFamily="34" charset="0"/>
            </a:endParaRPr>
          </a:p>
          <a:p>
            <a:pPr algn="just" eaLnBrk="1" fontAlgn="auto" hangingPunct="1">
              <a:lnSpc>
                <a:spcPct val="120000"/>
              </a:lnSpc>
              <a:spcAft>
                <a:spcPts val="0"/>
              </a:spcAft>
              <a:defRPr/>
            </a:pPr>
            <a:endParaRPr lang="it-IT" sz="17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57</a:t>
            </a:fld>
            <a:endParaRPr lang="it-IT" dirty="0"/>
          </a:p>
        </p:txBody>
      </p:sp>
      <p:sp>
        <p:nvSpPr>
          <p:cNvPr id="2" name="Rettangolo arrotondato 1"/>
          <p:cNvSpPr/>
          <p:nvPr/>
        </p:nvSpPr>
        <p:spPr>
          <a:xfrm>
            <a:off x="7380312" y="6165304"/>
            <a:ext cx="1584176"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57</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04103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50530">
                                            <p:txEl>
                                              <p:pRg st="0" end="0"/>
                                            </p:txEl>
                                          </p:spTgt>
                                        </p:tgtEl>
                                        <p:attrNameLst>
                                          <p:attrName>style.visibility</p:attrName>
                                        </p:attrNameLst>
                                      </p:cBhvr>
                                      <p:to>
                                        <p:strVal val="visible"/>
                                      </p:to>
                                    </p:set>
                                    <p:animEffect transition="in" filter="box(out)">
                                      <p:cBhvr>
                                        <p:cTn id="7" dur="500"/>
                                        <p:tgtEl>
                                          <p:spTgt spid="15053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build="p" autoUpdateAnimBg="0" advAuto="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7504" y="764704"/>
            <a:ext cx="8424936" cy="792062"/>
          </a:xfrm>
        </p:spPr>
        <p:txBody>
          <a:bodyPr rtlCol="0">
            <a:no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DIRITTO AL RIENTRO ED ALLA CONSERVAZIONE DEL POSTO</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(art. 56, c. 1- 3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   </a:t>
            </a:r>
            <a:endParaRPr lang="it-IT" sz="2400" b="1" dirty="0">
              <a:solidFill>
                <a:srgbClr val="002060"/>
              </a:solidFill>
              <a:latin typeface="Arial" pitchFamily="34" charset="0"/>
              <a:ea typeface="+mn-ea"/>
              <a:cs typeface="Arial" pitchFamily="34" charset="0"/>
            </a:endParaRPr>
          </a:p>
        </p:txBody>
      </p:sp>
      <p:sp>
        <p:nvSpPr>
          <p:cNvPr id="33795" name="Rectangle 3"/>
          <p:cNvSpPr>
            <a:spLocks noGrp="1" noChangeArrowheads="1"/>
          </p:cNvSpPr>
          <p:nvPr>
            <p:ph idx="1"/>
          </p:nvPr>
        </p:nvSpPr>
        <p:spPr>
          <a:xfrm>
            <a:off x="323528" y="1988840"/>
            <a:ext cx="8424936" cy="3672408"/>
          </a:xfrm>
        </p:spPr>
        <p:txBody>
          <a:bodyPr/>
          <a:lstStyle/>
          <a:p>
            <a:pPr marL="0" indent="0" algn="just" eaLnBrk="1" hangingPunct="1">
              <a:buFont typeface="Arial" pitchFamily="34" charset="0"/>
              <a:buNone/>
            </a:pPr>
            <a:r>
              <a:rPr lang="it-IT" sz="1800" dirty="0" smtClean="0">
                <a:solidFill>
                  <a:srgbClr val="002060"/>
                </a:solidFill>
                <a:latin typeface="Arial" pitchFamily="34" charset="0"/>
                <a:cs typeface="Arial" pitchFamily="34" charset="0"/>
              </a:rPr>
              <a:t>Al rientro dal congedo di maternità o paternità, la lavoratrice e il lavoratore hanno </a:t>
            </a:r>
          </a:p>
          <a:p>
            <a:pPr marL="0" indent="0" algn="just" eaLnBrk="1" hangingPunct="1">
              <a:buFont typeface="Arial" pitchFamily="34" charset="0"/>
              <a:buNone/>
            </a:pPr>
            <a:endParaRPr lang="it-IT" sz="1800" dirty="0" smtClean="0">
              <a:solidFill>
                <a:srgbClr val="002060"/>
              </a:solidFill>
              <a:latin typeface="Arial" pitchFamily="34" charset="0"/>
              <a:cs typeface="Arial" pitchFamily="34" charset="0"/>
            </a:endParaRP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diritto alla </a:t>
            </a:r>
            <a:r>
              <a:rPr lang="it-IT" sz="1800" b="1" dirty="0" smtClean="0">
                <a:solidFill>
                  <a:srgbClr val="002060"/>
                </a:solidFill>
                <a:latin typeface="Arial" pitchFamily="34" charset="0"/>
                <a:cs typeface="Arial" pitchFamily="34" charset="0"/>
              </a:rPr>
              <a:t>conservazione</a:t>
            </a:r>
            <a:r>
              <a:rPr lang="it-IT" sz="1800" dirty="0" smtClean="0">
                <a:solidFill>
                  <a:srgbClr val="002060"/>
                </a:solidFill>
                <a:latin typeface="Arial" pitchFamily="34" charset="0"/>
                <a:cs typeface="Arial" pitchFamily="34" charset="0"/>
              </a:rPr>
              <a:t> del posto di lavoro </a:t>
            </a: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salvo che espressamente vi rinuncino, al </a:t>
            </a:r>
            <a:r>
              <a:rPr lang="it-IT" sz="1800" b="1" dirty="0" smtClean="0">
                <a:solidFill>
                  <a:srgbClr val="002060"/>
                </a:solidFill>
                <a:latin typeface="Arial" pitchFamily="34" charset="0"/>
                <a:cs typeface="Arial" pitchFamily="34" charset="0"/>
              </a:rPr>
              <a:t>rientro</a:t>
            </a:r>
            <a:r>
              <a:rPr lang="it-IT" sz="1800" dirty="0" smtClean="0">
                <a:solidFill>
                  <a:srgbClr val="002060"/>
                </a:solidFill>
                <a:latin typeface="Arial" pitchFamily="34" charset="0"/>
                <a:cs typeface="Arial" pitchFamily="34" charset="0"/>
              </a:rPr>
              <a:t> nella stessa </a:t>
            </a:r>
            <a:r>
              <a:rPr lang="it-IT" sz="1800" b="1" dirty="0" smtClean="0">
                <a:solidFill>
                  <a:srgbClr val="002060"/>
                </a:solidFill>
                <a:latin typeface="Arial" pitchFamily="34" charset="0"/>
                <a:cs typeface="Arial" pitchFamily="34" charset="0"/>
              </a:rPr>
              <a:t>unità produttiva </a:t>
            </a:r>
            <a:r>
              <a:rPr lang="it-IT" sz="1800" dirty="0" smtClean="0">
                <a:solidFill>
                  <a:srgbClr val="002060"/>
                </a:solidFill>
                <a:latin typeface="Arial" pitchFamily="34" charset="0"/>
                <a:cs typeface="Arial" pitchFamily="34" charset="0"/>
              </a:rPr>
              <a:t>ove erano occupati al momento della richiesta di astensione o di congedo o in altra ubicata nel medesimo comune e di permanervi </a:t>
            </a:r>
            <a:r>
              <a:rPr lang="it-IT" sz="1800" u="sng" dirty="0" smtClean="0">
                <a:solidFill>
                  <a:srgbClr val="002060"/>
                </a:solidFill>
                <a:latin typeface="Arial" pitchFamily="34" charset="0"/>
                <a:cs typeface="Arial" pitchFamily="34" charset="0"/>
              </a:rPr>
              <a:t>fino al compimento di un anno di età del bambino</a:t>
            </a:r>
            <a:r>
              <a:rPr lang="it-IT" sz="1800" dirty="0" smtClean="0">
                <a:solidFill>
                  <a:srgbClr val="002060"/>
                </a:solidFill>
                <a:latin typeface="Arial" pitchFamily="34" charset="0"/>
                <a:cs typeface="Arial" pitchFamily="34" charset="0"/>
              </a:rPr>
              <a:t>; </a:t>
            </a: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diritto di essere adibiti alle </a:t>
            </a:r>
            <a:r>
              <a:rPr lang="it-IT" sz="1800" b="1" dirty="0" smtClean="0">
                <a:solidFill>
                  <a:srgbClr val="002060"/>
                </a:solidFill>
                <a:latin typeface="Arial" pitchFamily="34" charset="0"/>
                <a:cs typeface="Arial" pitchFamily="34" charset="0"/>
              </a:rPr>
              <a:t>mansioni da ultimo svolte </a:t>
            </a:r>
            <a:r>
              <a:rPr lang="it-IT" sz="1800" dirty="0" smtClean="0">
                <a:solidFill>
                  <a:srgbClr val="002060"/>
                </a:solidFill>
                <a:latin typeface="Arial" pitchFamily="34" charset="0"/>
                <a:cs typeface="Arial" pitchFamily="34" charset="0"/>
              </a:rPr>
              <a:t>o a mansioni </a:t>
            </a:r>
            <a:r>
              <a:rPr lang="it-IT" sz="1800" b="1" dirty="0" smtClean="0">
                <a:solidFill>
                  <a:srgbClr val="002060"/>
                </a:solidFill>
                <a:latin typeface="Arial" pitchFamily="34" charset="0"/>
                <a:cs typeface="Arial" pitchFamily="34" charset="0"/>
              </a:rPr>
              <a:t>equivalenti</a:t>
            </a:r>
            <a:endParaRPr lang="it-IT" sz="1800" dirty="0" smtClean="0">
              <a:solidFill>
                <a:srgbClr val="002060"/>
              </a:solidFill>
              <a:latin typeface="Arial" pitchFamily="34" charset="0"/>
              <a:cs typeface="Arial" pitchFamily="34" charset="0"/>
            </a:endParaRP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di beneficiare di eventuali miglioramenti delle condizioni di lavoro, previsti dai contratti collettivi ovvero in via legislativa o regolamentare, che sarebbero loro spettati durante l'assenza.</a:t>
            </a:r>
          </a:p>
          <a:p>
            <a:pPr marL="0" lvl="2" indent="0" algn="just" eaLnBrk="1" hangingPunct="1">
              <a:buFont typeface="Wingdings" pitchFamily="2" charset="2"/>
              <a:buChar char="Ø"/>
            </a:pPr>
            <a:endParaRPr lang="it-IT" sz="1800" dirty="0" smtClean="0">
              <a:solidFill>
                <a:srgbClr val="002060"/>
              </a:solidFill>
              <a:latin typeface="Arial" pitchFamily="34" charset="0"/>
              <a:cs typeface="Arial" pitchFamily="34" charset="0"/>
            </a:endParaRPr>
          </a:p>
          <a:p>
            <a:pPr marL="0" lvl="2" indent="0" algn="just" eaLnBrk="1" hangingPunct="1">
              <a:buFont typeface="Arial" pitchFamily="34" charset="0"/>
              <a:buNone/>
            </a:pPr>
            <a:r>
              <a:rPr lang="it-IT" sz="1800" dirty="0" smtClean="0">
                <a:solidFill>
                  <a:srgbClr val="002060"/>
                </a:solidFill>
                <a:latin typeface="Arial" pitchFamily="34" charset="0"/>
                <a:cs typeface="Arial" pitchFamily="34" charset="0"/>
              </a:rPr>
              <a:t>Le suddette disposizioni si applicano anche in caso di adozione di affidamento.</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58</a:t>
            </a:fld>
            <a:endParaRPr lang="it-IT"/>
          </a:p>
        </p:txBody>
      </p:sp>
      <p:sp>
        <p:nvSpPr>
          <p:cNvPr id="2" name="Rettangolo arrotondato 1"/>
          <p:cNvSpPr/>
          <p:nvPr/>
        </p:nvSpPr>
        <p:spPr>
          <a:xfrm>
            <a:off x="7380312" y="6237311"/>
            <a:ext cx="1584176"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58</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95642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88418">
                                            <p:txEl>
                                              <p:pRg st="0" end="0"/>
                                            </p:txEl>
                                          </p:spTgt>
                                        </p:tgtEl>
                                        <p:attrNameLst>
                                          <p:attrName>style.visibility</p:attrName>
                                        </p:attrNameLst>
                                      </p:cBhvr>
                                      <p:to>
                                        <p:strVal val="visible"/>
                                      </p:to>
                                    </p:set>
                                    <p:animEffect transition="in" filter="box(out)">
                                      <p:cBhvr>
                                        <p:cTn id="7" dur="500"/>
                                        <p:tgtEl>
                                          <p:spTgt spid="1884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build="p" autoUpdateAnimBg="0" advAuto="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323528" y="1052737"/>
            <a:ext cx="8229600" cy="792062"/>
          </a:xfrm>
        </p:spPr>
        <p:txBody>
          <a:bodyPr rtlCol="0">
            <a:no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DIRITTO AL RIENTRO ED ALLA CONSERVAZIONE DEL POSTO</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(art. 56, c. 1- 3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   </a:t>
            </a:r>
            <a:endParaRPr lang="it-IT" sz="2400" b="1" dirty="0">
              <a:solidFill>
                <a:srgbClr val="002060"/>
              </a:solidFill>
              <a:latin typeface="Arial" pitchFamily="34" charset="0"/>
              <a:ea typeface="+mn-ea"/>
              <a:cs typeface="Arial" pitchFamily="34" charset="0"/>
            </a:endParaRPr>
          </a:p>
        </p:txBody>
      </p:sp>
      <p:sp>
        <p:nvSpPr>
          <p:cNvPr id="33795" name="Rectangle 3"/>
          <p:cNvSpPr>
            <a:spLocks noGrp="1" noChangeArrowheads="1"/>
          </p:cNvSpPr>
          <p:nvPr>
            <p:ph idx="1"/>
          </p:nvPr>
        </p:nvSpPr>
        <p:spPr>
          <a:xfrm>
            <a:off x="539552" y="2348880"/>
            <a:ext cx="7772400" cy="3600400"/>
          </a:xfrm>
        </p:spPr>
        <p:txBody>
          <a:bodyPr/>
          <a:lstStyle/>
          <a:p>
            <a:pPr marL="0" indent="0" algn="just" eaLnBrk="1" hangingPunct="1">
              <a:buFont typeface="Arial" pitchFamily="34" charset="0"/>
              <a:buNone/>
            </a:pPr>
            <a:r>
              <a:rPr lang="it-IT" sz="1800" dirty="0" smtClean="0">
                <a:solidFill>
                  <a:srgbClr val="002060"/>
                </a:solidFill>
                <a:latin typeface="Arial" pitchFamily="34" charset="0"/>
                <a:cs typeface="Arial" pitchFamily="34" charset="0"/>
              </a:rPr>
              <a:t>È lecito il </a:t>
            </a:r>
            <a:r>
              <a:rPr lang="it-IT" sz="1800" b="1" dirty="0" smtClean="0">
                <a:solidFill>
                  <a:srgbClr val="002060"/>
                </a:solidFill>
                <a:latin typeface="Arial" pitchFamily="34" charset="0"/>
                <a:cs typeface="Arial" pitchFamily="34" charset="0"/>
              </a:rPr>
              <a:t>patto di </a:t>
            </a:r>
            <a:r>
              <a:rPr lang="it-IT" sz="1800" b="1" dirty="0" err="1" smtClean="0">
                <a:solidFill>
                  <a:srgbClr val="002060"/>
                </a:solidFill>
                <a:latin typeface="Arial" pitchFamily="34" charset="0"/>
                <a:cs typeface="Arial" pitchFamily="34" charset="0"/>
              </a:rPr>
              <a:t>demansionamento</a:t>
            </a:r>
            <a:r>
              <a:rPr lang="it-IT" sz="1800" b="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stipulato dal datore di lavoro e dalla lavoratrice madre che rientra al lavoro durante il periodo protetto, ovverosia prima del compimento di un anno di età del bambino, </a:t>
            </a:r>
            <a:r>
              <a:rPr lang="it-IT" sz="1800" b="1" dirty="0" smtClean="0">
                <a:solidFill>
                  <a:srgbClr val="002060"/>
                </a:solidFill>
                <a:latin typeface="Arial" pitchFamily="34" charset="0"/>
                <a:cs typeface="Arial" pitchFamily="34" charset="0"/>
              </a:rPr>
              <a:t>a condizione </a:t>
            </a:r>
            <a:r>
              <a:rPr lang="it-IT" sz="1800" dirty="0" smtClean="0">
                <a:solidFill>
                  <a:srgbClr val="002060"/>
                </a:solidFill>
                <a:latin typeface="Arial" pitchFamily="34" charset="0"/>
                <a:cs typeface="Arial" pitchFamily="34" charset="0"/>
              </a:rPr>
              <a:t>che sussista </a:t>
            </a:r>
            <a:r>
              <a:rPr lang="it-IT" sz="1800" u="sng" dirty="0" smtClean="0">
                <a:solidFill>
                  <a:srgbClr val="002060"/>
                </a:solidFill>
                <a:latin typeface="Arial" pitchFamily="34" charset="0"/>
                <a:cs typeface="Arial" pitchFamily="34" charset="0"/>
              </a:rPr>
              <a:t>un’oggettiva impossibilità  per il datore di assegnare la lavoratrice alle mansioni da ultimo svolte</a:t>
            </a:r>
            <a:r>
              <a:rPr lang="it-IT" sz="1800" dirty="0" smtClean="0">
                <a:solidFill>
                  <a:srgbClr val="002060"/>
                </a:solidFill>
                <a:latin typeface="Arial" pitchFamily="34" charset="0"/>
                <a:cs typeface="Arial" pitchFamily="34" charset="0"/>
              </a:rPr>
              <a:t> (o a mansioni equivalenti), a causa della soppressione della funzione o del reparto cui la stessa era adibita precedentemente. Occorre comunque verificare che, per fondate e comprovabili esigenze tecniche, organizzative e produttive o di riduzione dei costi, non vi siano alternative per garantire alla lavoratrice la conservazione del posto. </a:t>
            </a:r>
          </a:p>
          <a:p>
            <a:pPr marL="0" indent="0" algn="just" eaLnBrk="1" hangingPunct="1">
              <a:buFont typeface="Arial" pitchFamily="34" charset="0"/>
              <a:buNone/>
            </a:pPr>
            <a:r>
              <a:rPr lang="it-IT" sz="1800" dirty="0" smtClean="0">
                <a:solidFill>
                  <a:srgbClr val="002060"/>
                </a:solidFill>
                <a:latin typeface="Arial" pitchFamily="34" charset="0"/>
                <a:cs typeface="Arial" pitchFamily="34" charset="0"/>
              </a:rPr>
              <a:t>Non è invece lecito che dall’accordo di </a:t>
            </a:r>
            <a:r>
              <a:rPr lang="it-IT" sz="1800" dirty="0" err="1" smtClean="0">
                <a:solidFill>
                  <a:srgbClr val="002060"/>
                </a:solidFill>
                <a:latin typeface="Arial" pitchFamily="34" charset="0"/>
                <a:cs typeface="Arial" pitchFamily="34" charset="0"/>
              </a:rPr>
              <a:t>demansionamento</a:t>
            </a:r>
            <a:r>
              <a:rPr lang="it-IT" sz="1800" dirty="0" smtClean="0">
                <a:solidFill>
                  <a:srgbClr val="002060"/>
                </a:solidFill>
                <a:latin typeface="Arial" pitchFamily="34" charset="0"/>
                <a:cs typeface="Arial" pitchFamily="34" charset="0"/>
              </a:rPr>
              <a:t> derivi anche la riduzione della retribuzione della lavoratrice (Risp. </a:t>
            </a:r>
            <a:r>
              <a:rPr lang="it-IT" sz="1800" dirty="0" err="1" smtClean="0">
                <a:solidFill>
                  <a:srgbClr val="002060"/>
                </a:solidFill>
                <a:latin typeface="Arial" pitchFamily="34" charset="0"/>
                <a:cs typeface="Arial" pitchFamily="34" charset="0"/>
              </a:rPr>
              <a:t>Interp</a:t>
            </a:r>
            <a:r>
              <a:rPr lang="it-IT" sz="1800" dirty="0" smtClean="0">
                <a:solidFill>
                  <a:srgbClr val="002060"/>
                </a:solidFill>
                <a:latin typeface="Arial" pitchFamily="34" charset="0"/>
                <a:cs typeface="Arial" pitchFamily="34" charset="0"/>
              </a:rPr>
              <a:t>. Min. </a:t>
            </a:r>
            <a:r>
              <a:rPr lang="it-IT" sz="1800" dirty="0" err="1" smtClean="0">
                <a:solidFill>
                  <a:srgbClr val="002060"/>
                </a:solidFill>
                <a:latin typeface="Arial" pitchFamily="34" charset="0"/>
                <a:cs typeface="Arial" pitchFamily="34" charset="0"/>
              </a:rPr>
              <a:t>Lav</a:t>
            </a:r>
            <a:r>
              <a:rPr lang="it-IT" sz="1800" dirty="0" smtClean="0">
                <a:solidFill>
                  <a:srgbClr val="002060"/>
                </a:solidFill>
                <a:latin typeface="Arial" pitchFamily="34" charset="0"/>
                <a:cs typeface="Arial" pitchFamily="34" charset="0"/>
              </a:rPr>
              <a:t>. 21 settembre 2011 n. 39).</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59</a:t>
            </a:fld>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59</a:t>
            </a:r>
            <a:endParaRPr lang="it-IT" sz="1200" dirty="0">
              <a:solidFill>
                <a:prstClr val="black">
                  <a:tint val="75000"/>
                </a:prstClr>
              </a:solidFill>
              <a:latin typeface="Calibri" panose="020F0502020204030204" pitchFamily="34" charset="0"/>
            </a:endParaRPr>
          </a:p>
        </p:txBody>
      </p:sp>
      <p:sp>
        <p:nvSpPr>
          <p:cNvPr id="3" name="Rettangolo arrotondato 2"/>
          <p:cNvSpPr/>
          <p:nvPr/>
        </p:nvSpPr>
        <p:spPr>
          <a:xfrm>
            <a:off x="7524328" y="6165304"/>
            <a:ext cx="1512168" cy="5040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79850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88418">
                                            <p:txEl>
                                              <p:pRg st="0" end="0"/>
                                            </p:txEl>
                                          </p:spTgt>
                                        </p:tgtEl>
                                        <p:attrNameLst>
                                          <p:attrName>style.visibility</p:attrName>
                                        </p:attrNameLst>
                                      </p:cBhvr>
                                      <p:to>
                                        <p:strVal val="visible"/>
                                      </p:to>
                                    </p:set>
                                    <p:animEffect transition="in" filter="box(out)">
                                      <p:cBhvr>
                                        <p:cTn id="7" dur="500"/>
                                        <p:tgtEl>
                                          <p:spTgt spid="1884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236171"/>
          </a:xfrm>
        </p:spPr>
        <p:txBody>
          <a:bodyPr/>
          <a:lstStyle/>
          <a:p>
            <a:pPr lvl="0" algn="just">
              <a:buNone/>
            </a:pPr>
            <a:endParaRPr lang="it-IT" sz="20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 DEL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SUBORDINATO</a:t>
            </a:r>
          </a:p>
          <a:p>
            <a:pPr algn="ctr">
              <a:buNone/>
            </a:pPr>
            <a:endParaRPr lang="it-IT" sz="2000" b="1" dirty="0" smtClean="0">
              <a:solidFill>
                <a:srgbClr val="002060"/>
              </a:solidFill>
              <a:latin typeface="Arial" pitchFamily="34" charset="0"/>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          </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Il contratto di lavoro subordinato non deve essere stipulato in una specifica forma, ma è soggetto al principio generale della libertà di forma ex art. 1325 c.c., e può dunque essere concluso anche mediante comportamento concludente.</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 forma scritta è tuttavia normalmente utilizzata nella prassi in quanto il datore di lavoro è soggetto a specifici e vincolanti obblighi di comunicazione sia nei confronti del lavoratore che nei confronti della Pubblica amministrazione.</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L’adempimento di tali obblighi richiede la forma scritta; la loro mancata esecuzione, seppure non influisce sulla validità del contratto, comporta l’applicazione di sanzioni amministrative.</a:t>
            </a: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6</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79512" y="908720"/>
            <a:ext cx="8229600" cy="1143000"/>
          </a:xfrm>
        </p:spPr>
        <p:txBody>
          <a:bodyPr rtlCol="0">
            <a:noAutofit/>
          </a:bodyPr>
          <a:lstStyle/>
          <a:p>
            <a:pPr eaLnBrk="1" fontAlgn="auto" hangingPunct="1">
              <a:spcAft>
                <a:spcPts val="0"/>
              </a:spcAft>
              <a:defRPr/>
            </a:pPr>
            <a:r>
              <a:rPr lang="it-IT" sz="2400" b="1" dirty="0" smtClean="0">
                <a:solidFill>
                  <a:srgbClr val="000080"/>
                </a:solidFill>
                <a:latin typeface="Arial" pitchFamily="34" charset="0"/>
                <a:ea typeface="+mn-ea"/>
                <a:cs typeface="Arial" pitchFamily="34" charset="0"/>
              </a:rPr>
              <a:t/>
            </a:r>
            <a:br>
              <a:rPr lang="it-IT" sz="2400" b="1" dirty="0" smtClean="0">
                <a:solidFill>
                  <a:srgbClr val="00008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DIVIETO </a:t>
            </a:r>
            <a:r>
              <a:rPr lang="it-IT" sz="2400" b="1" dirty="0" err="1">
                <a:solidFill>
                  <a:srgbClr val="002060"/>
                </a:solidFill>
                <a:latin typeface="Arial" pitchFamily="34" charset="0"/>
                <a:ea typeface="+mn-ea"/>
                <a:cs typeface="Arial" pitchFamily="34" charset="0"/>
              </a:rPr>
              <a:t>DI</a:t>
            </a:r>
            <a:r>
              <a:rPr lang="it-IT" sz="2400" b="1" dirty="0">
                <a:solidFill>
                  <a:srgbClr val="002060"/>
                </a:solidFill>
                <a:latin typeface="Arial" pitchFamily="34" charset="0"/>
                <a:ea typeface="+mn-ea"/>
                <a:cs typeface="Arial" pitchFamily="34" charset="0"/>
              </a:rPr>
              <a:t> </a:t>
            </a:r>
            <a:r>
              <a:rPr lang="it-IT" sz="2400" b="1" dirty="0" smtClean="0">
                <a:solidFill>
                  <a:srgbClr val="002060"/>
                </a:solidFill>
                <a:latin typeface="Arial" pitchFamily="34" charset="0"/>
                <a:ea typeface="+mn-ea"/>
                <a:cs typeface="Arial" pitchFamily="34" charset="0"/>
              </a:rPr>
              <a:t>LICENZIAMENTO (art. 54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a:t>
            </a:r>
            <a:r>
              <a:rPr lang="it-IT" sz="2800" b="1" dirty="0">
                <a:solidFill>
                  <a:schemeClr val="accent2"/>
                </a:solidFill>
                <a:latin typeface="Arial" pitchFamily="34" charset="0"/>
                <a:ea typeface="+mn-ea"/>
                <a:cs typeface="Arial" pitchFamily="34" charset="0"/>
              </a:rPr>
              <a:t/>
            </a:r>
            <a:br>
              <a:rPr lang="it-IT" sz="2800" b="1" dirty="0">
                <a:solidFill>
                  <a:schemeClr val="accent2"/>
                </a:solidFill>
                <a:latin typeface="Arial" pitchFamily="34" charset="0"/>
                <a:ea typeface="+mn-ea"/>
                <a:cs typeface="Arial" pitchFamily="34" charset="0"/>
              </a:rPr>
            </a:br>
            <a:r>
              <a:rPr lang="it-IT" sz="2800" b="1" dirty="0">
                <a:solidFill>
                  <a:schemeClr val="accent2"/>
                </a:solidFill>
                <a:latin typeface="Arial" pitchFamily="34" charset="0"/>
                <a:ea typeface="+mn-ea"/>
                <a:cs typeface="Arial" pitchFamily="34" charset="0"/>
              </a:rPr>
              <a:t/>
            </a:r>
            <a:br>
              <a:rPr lang="it-IT" sz="2800" b="1" dirty="0">
                <a:solidFill>
                  <a:schemeClr val="accent2"/>
                </a:solidFill>
                <a:latin typeface="Arial" pitchFamily="34" charset="0"/>
                <a:ea typeface="+mn-ea"/>
                <a:cs typeface="Arial" pitchFamily="34" charset="0"/>
              </a:rPr>
            </a:br>
            <a:endParaRPr lang="it-IT" sz="2800" b="1" dirty="0">
              <a:solidFill>
                <a:schemeClr val="accent2"/>
              </a:solidFill>
              <a:latin typeface="Arial" pitchFamily="34" charset="0"/>
              <a:ea typeface="+mn-ea"/>
              <a:cs typeface="Arial" pitchFamily="34" charset="0"/>
            </a:endParaRPr>
          </a:p>
        </p:txBody>
      </p:sp>
      <p:sp>
        <p:nvSpPr>
          <p:cNvPr id="34819" name="Rectangle 3"/>
          <p:cNvSpPr>
            <a:spLocks noGrp="1" noChangeArrowheads="1"/>
          </p:cNvSpPr>
          <p:nvPr>
            <p:ph idx="1"/>
          </p:nvPr>
        </p:nvSpPr>
        <p:spPr>
          <a:xfrm>
            <a:off x="395536" y="1628802"/>
            <a:ext cx="8208912" cy="4071937"/>
          </a:xfrm>
        </p:spPr>
        <p:txBody>
          <a:bodyPr/>
          <a:lstStyle/>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Le lavoratrici, comprese quelle a domicilio, non possono essere licenziate nel periodo che intercorre </a:t>
            </a:r>
            <a:r>
              <a:rPr lang="it-IT" sz="1800" b="1" dirty="0" smtClean="0">
                <a:solidFill>
                  <a:srgbClr val="002060"/>
                </a:solidFill>
                <a:latin typeface="Arial" pitchFamily="34" charset="0"/>
                <a:cs typeface="Arial" pitchFamily="34" charset="0"/>
              </a:rPr>
              <a:t>dall'inizio della gestazione </a:t>
            </a:r>
            <a:r>
              <a:rPr lang="it-IT" sz="1800" dirty="0" smtClean="0">
                <a:solidFill>
                  <a:srgbClr val="002060"/>
                </a:solidFill>
                <a:latin typeface="Arial" pitchFamily="34" charset="0"/>
                <a:cs typeface="Arial" pitchFamily="34" charset="0"/>
              </a:rPr>
              <a:t>e </a:t>
            </a:r>
            <a:r>
              <a:rPr lang="it-IT" sz="1800" b="1" dirty="0" smtClean="0">
                <a:solidFill>
                  <a:srgbClr val="002060"/>
                </a:solidFill>
                <a:latin typeface="Arial" pitchFamily="34" charset="0"/>
                <a:cs typeface="Arial" pitchFamily="34" charset="0"/>
              </a:rPr>
              <a:t>fino al compimento di 1 anno di età del bambino</a:t>
            </a:r>
            <a:endParaRPr lang="it-IT" sz="1800" dirty="0" smtClean="0">
              <a:solidFill>
                <a:srgbClr val="002060"/>
              </a:solidFill>
              <a:latin typeface="Arial" pitchFamily="34" charset="0"/>
              <a:cs typeface="Arial" pitchFamily="34" charset="0"/>
            </a:endParaRP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In questa ipotesi, il licenziamento intimato è </a:t>
            </a:r>
            <a:r>
              <a:rPr lang="it-IT" sz="1800" b="1" dirty="0" smtClean="0">
                <a:solidFill>
                  <a:srgbClr val="002060"/>
                </a:solidFill>
                <a:latin typeface="Arial" pitchFamily="34" charset="0"/>
                <a:cs typeface="Arial" pitchFamily="34" charset="0"/>
              </a:rPr>
              <a:t>nullo</a:t>
            </a:r>
            <a:endParaRPr lang="it-IT" sz="1800" dirty="0" smtClean="0">
              <a:solidFill>
                <a:srgbClr val="002060"/>
              </a:solidFill>
              <a:latin typeface="Arial" pitchFamily="34" charset="0"/>
              <a:cs typeface="Arial" pitchFamily="34" charset="0"/>
            </a:endParaRP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Il divieto di licenziamento </a:t>
            </a:r>
            <a:r>
              <a:rPr lang="it-IT" sz="1800" u="sng" dirty="0" smtClean="0">
                <a:solidFill>
                  <a:srgbClr val="002060"/>
                </a:solidFill>
                <a:latin typeface="Arial" pitchFamily="34" charset="0"/>
                <a:cs typeface="Arial" pitchFamily="34" charset="0"/>
              </a:rPr>
              <a:t>opera in connessione con lo stato oggettivo di gravidanza</a:t>
            </a:r>
            <a:r>
              <a:rPr lang="it-IT" sz="1800" dirty="0" smtClean="0">
                <a:solidFill>
                  <a:srgbClr val="002060"/>
                </a:solidFill>
                <a:latin typeface="Arial" pitchFamily="34" charset="0"/>
                <a:cs typeface="Arial" pitchFamily="34" charset="0"/>
              </a:rPr>
              <a:t>, e la lavoratrice, licenziata nel corso del periodo in cui opera il divieto, è tenuta a presentare al datore di lavoro idonea certificazione dalla quale risulti l'esistenza all'epoca del licenziamento, delle condizioni che lo vietavano</a:t>
            </a: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È altresì nullo il licenziamento causato dalla domanda o dalla fruizione dei congedi parentali</a:t>
            </a: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Tale divieto si applica anche al </a:t>
            </a:r>
            <a:r>
              <a:rPr lang="it-IT" sz="1800" b="1" dirty="0" smtClean="0">
                <a:solidFill>
                  <a:srgbClr val="002060"/>
                </a:solidFill>
                <a:latin typeface="Arial" pitchFamily="34" charset="0"/>
                <a:cs typeface="Arial" pitchFamily="34" charset="0"/>
              </a:rPr>
              <a:t>padre lavoratore  </a:t>
            </a:r>
            <a:r>
              <a:rPr lang="it-IT" sz="1800" dirty="0" smtClean="0">
                <a:solidFill>
                  <a:srgbClr val="002060"/>
                </a:solidFill>
                <a:latin typeface="Arial" pitchFamily="34" charset="0"/>
                <a:cs typeface="Arial" pitchFamily="34" charset="0"/>
              </a:rPr>
              <a:t>nel caso di fruizione  del congedo di paternità e fino al compimento di un anno di età del bambino</a:t>
            </a: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60</a:t>
            </a:r>
            <a:endParaRPr lang="it-IT" sz="1200" dirty="0">
              <a:solidFill>
                <a:prstClr val="black">
                  <a:tint val="75000"/>
                </a:prstClr>
              </a:solidFill>
              <a:latin typeface="Calibri" panose="020F0502020204030204" pitchFamily="34" charset="0"/>
            </a:endParaRPr>
          </a:p>
          <a:p>
            <a:pPr eaLnBrk="1" hangingPunct="1">
              <a:lnSpc>
                <a:spcPct val="120000"/>
              </a:lnSpc>
              <a:buFont typeface="Arial" pitchFamily="34" charset="0"/>
              <a:buNone/>
            </a:pPr>
            <a:endParaRPr lang="it-IT" sz="1800" dirty="0" smtClean="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60</a:t>
            </a:fld>
            <a:endParaRPr lang="it-IT"/>
          </a:p>
        </p:txBody>
      </p:sp>
      <p:sp>
        <p:nvSpPr>
          <p:cNvPr id="2" name="Rettangolo arrotondato 1"/>
          <p:cNvSpPr/>
          <p:nvPr/>
        </p:nvSpPr>
        <p:spPr>
          <a:xfrm>
            <a:off x="7452320" y="6237312"/>
            <a:ext cx="1512168"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91820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Effect transition="in" filter="box(out)">
                                      <p:cBhvr>
                                        <p:cTn id="7" dur="500"/>
                                        <p:tgtEl>
                                          <p:spTgt spid="13824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advAuto="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7" name="Rectangle 3"/>
          <p:cNvSpPr>
            <a:spLocks noGrp="1" noChangeArrowheads="1"/>
          </p:cNvSpPr>
          <p:nvPr>
            <p:ph type="body" idx="1"/>
          </p:nvPr>
        </p:nvSpPr>
        <p:spPr>
          <a:xfrm>
            <a:off x="428627" y="2428877"/>
            <a:ext cx="8286751" cy="3738563"/>
          </a:xfrm>
        </p:spPr>
        <p:txBody>
          <a:bodyPr/>
          <a:lstStyle/>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La generalità dei lavoratori dipendenti può usufruire di permessi o di particolari agevolazioni per la realizzazione del </a:t>
            </a:r>
            <a:r>
              <a:rPr lang="it-IT" sz="2000" u="sng" dirty="0" smtClean="0">
                <a:solidFill>
                  <a:srgbClr val="002060"/>
                </a:solidFill>
                <a:latin typeface="Arial" pitchFamily="34" charset="0"/>
                <a:ea typeface="+mj-ea"/>
                <a:cs typeface="Arial" pitchFamily="34" charset="0"/>
              </a:rPr>
              <a:t>diritto allo studio</a:t>
            </a:r>
            <a:r>
              <a:rPr lang="it-IT" sz="2000" dirty="0" smtClean="0">
                <a:solidFill>
                  <a:srgbClr val="002060"/>
                </a:solidFill>
                <a:latin typeface="Arial" pitchFamily="34" charset="0"/>
                <a:ea typeface="+mj-ea"/>
                <a:cs typeface="Arial" pitchFamily="34" charset="0"/>
              </a:rPr>
              <a:t>, allo scopo di elevare la propria cultura e di sviluppare le capacità professionali.</a:t>
            </a:r>
          </a:p>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Sono, inoltre, previsti </a:t>
            </a:r>
            <a:r>
              <a:rPr lang="it-IT" sz="2000" u="sng" dirty="0" smtClean="0">
                <a:solidFill>
                  <a:srgbClr val="002060"/>
                </a:solidFill>
                <a:latin typeface="Arial" pitchFamily="34" charset="0"/>
                <a:ea typeface="+mj-ea"/>
                <a:cs typeface="Arial" pitchFamily="34" charset="0"/>
              </a:rPr>
              <a:t>specifici congedi</a:t>
            </a:r>
            <a:r>
              <a:rPr lang="it-IT" sz="2000" dirty="0" smtClean="0">
                <a:solidFill>
                  <a:srgbClr val="002060"/>
                </a:solidFill>
                <a:latin typeface="Arial" pitchFamily="34" charset="0"/>
                <a:ea typeface="+mj-ea"/>
                <a:cs typeface="Arial" pitchFamily="34" charset="0"/>
              </a:rPr>
              <a:t> per la frequenza di corsi di istruzione e formazione proposti dal datore di lavoro o estranei al rapporto di lavoro.</a:t>
            </a:r>
          </a:p>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La materia è regolata nelle sue linee fondamentali dalla legge, mentre la contrattazione collettiva apporta dei miglioramenti alla disciplina legale.</a:t>
            </a:r>
          </a:p>
          <a:p>
            <a:pPr algn="just">
              <a:spcBef>
                <a:spcPts val="500"/>
              </a:spcBef>
              <a:spcAft>
                <a:spcPts val="500"/>
              </a:spcAft>
              <a:buFont typeface="Wingdings" pitchFamily="2" charset="2"/>
              <a:buNone/>
              <a:defRPr/>
            </a:pPr>
            <a:endParaRPr lang="it-IT" sz="2000" dirty="0" smtClean="0">
              <a:solidFill>
                <a:srgbClr val="002060"/>
              </a:solidFill>
              <a:latin typeface="Arial" pitchFamily="34" charset="0"/>
              <a:ea typeface="+mj-ea"/>
              <a:cs typeface="Arial" pitchFamily="34"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61</a:t>
            </a:r>
            <a:endParaRPr lang="it-IT" sz="1200" dirty="0">
              <a:solidFill>
                <a:prstClr val="black">
                  <a:tint val="75000"/>
                </a:prstClr>
              </a:solidFill>
              <a:latin typeface="Calibri" panose="020F0502020204030204" pitchFamily="34" charset="0"/>
            </a:endParaRPr>
          </a:p>
          <a:p>
            <a:pPr>
              <a:spcBef>
                <a:spcPts val="500"/>
              </a:spcBef>
              <a:spcAft>
                <a:spcPts val="500"/>
              </a:spcAft>
              <a:buFont typeface="Wingdings" pitchFamily="2" charset="2"/>
              <a:buNone/>
              <a:defRPr/>
            </a:pP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p:txBody>
      </p:sp>
      <p:sp>
        <p:nvSpPr>
          <p:cNvPr id="9" name="Rectangle 2"/>
          <p:cNvSpPr>
            <a:spLocks noGrp="1" noChangeArrowheads="1"/>
          </p:cNvSpPr>
          <p:nvPr>
            <p:ph type="title"/>
          </p:nvPr>
        </p:nvSpPr>
        <p:spPr>
          <a:xfrm>
            <a:off x="500063" y="548680"/>
            <a:ext cx="8001000" cy="1584176"/>
          </a:xfrm>
        </p:spPr>
        <p:txBody>
          <a:bodyPr lIns="92075" tIns="46038" rIns="92075" bIns="46038" rtlCol="0" anchor="t">
            <a:noAutofit/>
          </a:bodyPr>
          <a:lstStyle/>
          <a:p>
            <a:pPr>
              <a:defRPr/>
            </a:pPr>
            <a:r>
              <a:rPr lang="it-IT" sz="2400" b="1" dirty="0" smtClean="0">
                <a:solidFill>
                  <a:srgbClr val="002060"/>
                </a:solidFill>
                <a:latin typeface="Arial" pitchFamily="34" charset="0"/>
                <a:ea typeface="+mn-ea"/>
                <a:cs typeface="Arial" pitchFamily="34" charset="0"/>
              </a:rPr>
              <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PERMESSI PER MOTIVI </a:t>
            </a:r>
            <a:r>
              <a:rPr lang="it-IT" sz="2400" b="1" dirty="0" err="1" smtClean="0">
                <a:solidFill>
                  <a:srgbClr val="002060"/>
                </a:solidFill>
                <a:latin typeface="Arial" pitchFamily="34" charset="0"/>
                <a:ea typeface="+mn-ea"/>
                <a:cs typeface="Arial" pitchFamily="34" charset="0"/>
              </a:rPr>
              <a:t>DI</a:t>
            </a:r>
            <a:r>
              <a:rPr lang="it-IT" sz="2400" b="1" dirty="0" smtClean="0">
                <a:solidFill>
                  <a:srgbClr val="002060"/>
                </a:solidFill>
                <a:latin typeface="Arial" pitchFamily="34" charset="0"/>
                <a:ea typeface="+mn-ea"/>
                <a:cs typeface="Arial" pitchFamily="34" charset="0"/>
              </a:rPr>
              <a:t> STUDIO</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cs typeface="Arial" pitchFamily="34" charset="0"/>
              </a:rPr>
              <a:t>(L. 300/1970 art. 10 e L. n. 53/2000) </a:t>
            </a:r>
            <a:br>
              <a:rPr lang="it-IT" sz="2400" b="1" dirty="0" smtClean="0">
                <a:solidFill>
                  <a:srgbClr val="002060"/>
                </a:solidFill>
                <a:latin typeface="Arial" pitchFamily="34" charset="0"/>
                <a:cs typeface="Arial" pitchFamily="34" charset="0"/>
              </a:rPr>
            </a:br>
            <a:r>
              <a:rPr lang="it-IT" sz="2400" b="1" dirty="0">
                <a:solidFill>
                  <a:srgbClr val="002060"/>
                </a:solidFill>
                <a:latin typeface="Arial" pitchFamily="34" charset="0"/>
                <a:ea typeface="+mn-ea"/>
                <a:cs typeface="Arial" pitchFamily="34" charset="0"/>
              </a:rPr>
              <a:t/>
            </a:r>
            <a:br>
              <a:rPr lang="it-IT" sz="2400" b="1" dirty="0">
                <a:solidFill>
                  <a:srgbClr val="002060"/>
                </a:solidFill>
                <a:latin typeface="Arial" pitchFamily="34" charset="0"/>
                <a:ea typeface="+mn-ea"/>
                <a:cs typeface="Arial" pitchFamily="34" charset="0"/>
              </a:rPr>
            </a:br>
            <a:endParaRPr lang="it-IT" sz="2400" b="1" dirty="0">
              <a:solidFill>
                <a:srgbClr val="002060"/>
              </a:solidFill>
              <a:latin typeface="Arial" pitchFamily="34" charset="0"/>
              <a:ea typeface="+mn-ea"/>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61</a:t>
            </a:fld>
            <a:endParaRPr lang="it-IT"/>
          </a:p>
        </p:txBody>
      </p:sp>
      <p:sp>
        <p:nvSpPr>
          <p:cNvPr id="2" name="Rettangolo 1"/>
          <p:cNvSpPr/>
          <p:nvPr/>
        </p:nvSpPr>
        <p:spPr>
          <a:xfrm>
            <a:off x="7452320" y="6165304"/>
            <a:ext cx="1584176" cy="5815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2990609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7" name="Rectangle 3"/>
          <p:cNvSpPr>
            <a:spLocks noGrp="1" noChangeArrowheads="1"/>
          </p:cNvSpPr>
          <p:nvPr>
            <p:ph type="body" idx="1"/>
          </p:nvPr>
        </p:nvSpPr>
        <p:spPr>
          <a:xfrm>
            <a:off x="428627" y="2428877"/>
            <a:ext cx="8286751" cy="3738563"/>
          </a:xfrm>
        </p:spPr>
        <p:txBody>
          <a:bodyPr/>
          <a:lstStyle/>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La legge 104/1992 contempla speciali congedi e permessi di cui sono beneficiari sia i lavoratori portatori di handicap in situazioni di gravità sia i lavoratori che assistono un familiare con handicap grave.</a:t>
            </a:r>
          </a:p>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In particolare, l’art. 33 l. n. 104/1992 prevede che i lavoratori con handicap grave hanno diritto in alternativa:</a:t>
            </a:r>
          </a:p>
          <a:p>
            <a:pPr marL="0" algn="just">
              <a:spcBef>
                <a:spcPts val="500"/>
              </a:spcBef>
              <a:spcAft>
                <a:spcPts val="500"/>
              </a:spcAft>
              <a:buFontTx/>
              <a:buChar char="-"/>
              <a:defRPr/>
            </a:pPr>
            <a:r>
              <a:rPr lang="it-IT" sz="2000" dirty="0">
                <a:solidFill>
                  <a:srgbClr val="002060"/>
                </a:solidFill>
                <a:latin typeface="Arial" pitchFamily="34" charset="0"/>
                <a:ea typeface="+mj-ea"/>
                <a:cs typeface="Arial" pitchFamily="34" charset="0"/>
              </a:rPr>
              <a:t>a</a:t>
            </a:r>
            <a:r>
              <a:rPr lang="it-IT" sz="2000" dirty="0" smtClean="0">
                <a:solidFill>
                  <a:srgbClr val="002060"/>
                </a:solidFill>
                <a:latin typeface="Arial" pitchFamily="34" charset="0"/>
                <a:ea typeface="+mj-ea"/>
                <a:cs typeface="Arial" pitchFamily="34" charset="0"/>
              </a:rPr>
              <a:t> 2 ore di permesso giornaliero retribuito;</a:t>
            </a:r>
          </a:p>
          <a:p>
            <a:pPr marL="0" algn="just">
              <a:spcBef>
                <a:spcPts val="500"/>
              </a:spcBef>
              <a:spcAft>
                <a:spcPts val="500"/>
              </a:spcAft>
              <a:buFontTx/>
              <a:buChar char="-"/>
              <a:defRPr/>
            </a:pPr>
            <a:r>
              <a:rPr lang="it-IT" sz="2000" dirty="0">
                <a:solidFill>
                  <a:srgbClr val="002060"/>
                </a:solidFill>
                <a:latin typeface="Arial" pitchFamily="34" charset="0"/>
                <a:ea typeface="+mj-ea"/>
                <a:cs typeface="Arial" pitchFamily="34" charset="0"/>
              </a:rPr>
              <a:t>a</a:t>
            </a:r>
            <a:r>
              <a:rPr lang="it-IT" sz="2000" dirty="0" smtClean="0">
                <a:solidFill>
                  <a:srgbClr val="002060"/>
                </a:solidFill>
                <a:latin typeface="Arial" pitchFamily="34" charset="0"/>
                <a:ea typeface="+mj-ea"/>
                <a:cs typeface="Arial" pitchFamily="34" charset="0"/>
              </a:rPr>
              <a:t> 3 giorni di permesso mensile retribuito, fruibili anche in maniera continuativa. </a:t>
            </a: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p:txBody>
      </p:sp>
      <p:sp>
        <p:nvSpPr>
          <p:cNvPr id="9" name="Rectangle 2"/>
          <p:cNvSpPr>
            <a:spLocks noGrp="1" noChangeArrowheads="1"/>
          </p:cNvSpPr>
          <p:nvPr>
            <p:ph type="title"/>
          </p:nvPr>
        </p:nvSpPr>
        <p:spPr>
          <a:xfrm>
            <a:off x="539552" y="548680"/>
            <a:ext cx="8001000" cy="1357312"/>
          </a:xfrm>
        </p:spPr>
        <p:txBody>
          <a:bodyPr lIns="92075" tIns="46038" rIns="92075" bIns="46038" rtlCol="0" anchor="t">
            <a:noAutofit/>
          </a:bodyPr>
          <a:lstStyle/>
          <a:p>
            <a:pPr>
              <a:defRPr/>
            </a:pPr>
            <a:r>
              <a:rPr lang="it-IT" sz="2400" b="1" dirty="0" smtClean="0">
                <a:solidFill>
                  <a:srgbClr val="002060"/>
                </a:solidFill>
                <a:latin typeface="Arial" pitchFamily="34" charset="0"/>
                <a:ea typeface="+mn-ea"/>
                <a:cs typeface="Arial" pitchFamily="34" charset="0"/>
              </a:rPr>
              <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PERMESSI PER HANDICAP</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cs typeface="Arial" pitchFamily="34" charset="0"/>
              </a:rPr>
              <a:t>(L. 104/1992) </a:t>
            </a:r>
            <a:br>
              <a:rPr lang="it-IT" sz="2400" b="1" dirty="0" smtClean="0">
                <a:solidFill>
                  <a:srgbClr val="002060"/>
                </a:solidFill>
                <a:latin typeface="Arial" pitchFamily="34" charset="0"/>
                <a:cs typeface="Arial" pitchFamily="34" charset="0"/>
              </a:rPr>
            </a:br>
            <a:r>
              <a:rPr lang="it-IT" sz="2400" b="1" dirty="0">
                <a:solidFill>
                  <a:srgbClr val="002060"/>
                </a:solidFill>
                <a:latin typeface="Arial" pitchFamily="34" charset="0"/>
                <a:ea typeface="+mn-ea"/>
                <a:cs typeface="Arial" pitchFamily="34" charset="0"/>
              </a:rPr>
              <a:t/>
            </a:r>
            <a:br>
              <a:rPr lang="it-IT" sz="2400" b="1" dirty="0">
                <a:solidFill>
                  <a:srgbClr val="002060"/>
                </a:solidFill>
                <a:latin typeface="Arial" pitchFamily="34" charset="0"/>
                <a:ea typeface="+mn-ea"/>
                <a:cs typeface="Arial" pitchFamily="34" charset="0"/>
              </a:rPr>
            </a:br>
            <a:endParaRPr lang="it-IT" sz="2400" b="1" dirty="0">
              <a:solidFill>
                <a:srgbClr val="002060"/>
              </a:solidFill>
              <a:latin typeface="Arial" pitchFamily="34" charset="0"/>
              <a:ea typeface="+mn-ea"/>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62</a:t>
            </a:fld>
            <a:endParaRPr lang="it-IT"/>
          </a:p>
        </p:txBody>
      </p:sp>
      <p:sp>
        <p:nvSpPr>
          <p:cNvPr id="2" name="Rettangolo arrotondato 1"/>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62</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4607762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683568" y="1268761"/>
            <a:ext cx="7848600" cy="426368"/>
          </a:xfrm>
          <a:noFill/>
          <a:ln/>
        </p:spPr>
        <p:txBody>
          <a:bodyPr vert="horz" lIns="92075" tIns="46038" rIns="92075" bIns="46038" rtlCol="0" anchor="t">
            <a:noAutofit/>
          </a:bodyPr>
          <a:lstStyle/>
          <a:p>
            <a:r>
              <a:rPr lang="it-IT" sz="2400" b="1" dirty="0">
                <a:solidFill>
                  <a:srgbClr val="002060"/>
                </a:solidFill>
                <a:latin typeface="Arial" pitchFamily="34" charset="0"/>
                <a:ea typeface="+mn-ea"/>
                <a:cs typeface="Arial" pitchFamily="34" charset="0"/>
              </a:rPr>
              <a:t>LAVORATORI CHIAMATI A </a:t>
            </a:r>
            <a:r>
              <a:rPr lang="it-IT" sz="2400" b="1" dirty="0" smtClean="0">
                <a:solidFill>
                  <a:srgbClr val="002060"/>
                </a:solidFill>
                <a:latin typeface="Arial" pitchFamily="34" charset="0"/>
                <a:ea typeface="+mn-ea"/>
                <a:cs typeface="Arial" pitchFamily="34" charset="0"/>
              </a:rPr>
              <a:t>FUNZIONI ELETTORALI</a:t>
            </a:r>
            <a:endParaRPr lang="it-IT" sz="2400" b="1" dirty="0">
              <a:solidFill>
                <a:srgbClr val="002060"/>
              </a:solidFill>
              <a:latin typeface="Arial" pitchFamily="34" charset="0"/>
              <a:ea typeface="+mn-ea"/>
              <a:cs typeface="Arial" pitchFamily="34" charset="0"/>
            </a:endParaRPr>
          </a:p>
        </p:txBody>
      </p:sp>
      <p:sp>
        <p:nvSpPr>
          <p:cNvPr id="312323" name="Rectangle 3"/>
          <p:cNvSpPr>
            <a:spLocks noGrp="1" noChangeArrowheads="1"/>
          </p:cNvSpPr>
          <p:nvPr>
            <p:ph type="body" idx="1"/>
          </p:nvPr>
        </p:nvSpPr>
        <p:spPr>
          <a:xfrm>
            <a:off x="611560" y="2132856"/>
            <a:ext cx="7704856" cy="3672408"/>
          </a:xfrm>
        </p:spPr>
        <p:txBody>
          <a:bodyPr>
            <a:noAutofit/>
          </a:bodyPr>
          <a:lstStyle/>
          <a:p>
            <a:pPr algn="just">
              <a:buFont typeface="Wingdings" pitchFamily="2" charset="2"/>
              <a:buChar char="Ø"/>
            </a:pPr>
            <a:r>
              <a:rPr lang="it-IT" sz="2000" b="1" dirty="0" smtClean="0">
                <a:solidFill>
                  <a:srgbClr val="002060"/>
                </a:solidFill>
                <a:latin typeface="Arial" pitchFamily="34" charset="0"/>
                <a:cs typeface="Arial" pitchFamily="34" charset="0"/>
              </a:rPr>
              <a:t>Aventi </a:t>
            </a:r>
            <a:r>
              <a:rPr lang="it-IT" sz="2000" b="1" dirty="0">
                <a:solidFill>
                  <a:srgbClr val="002060"/>
                </a:solidFill>
                <a:latin typeface="Arial" pitchFamily="34" charset="0"/>
                <a:cs typeface="Arial" pitchFamily="34" charset="0"/>
              </a:rPr>
              <a:t>diritto</a:t>
            </a:r>
            <a:r>
              <a:rPr lang="it-IT" sz="2000" dirty="0">
                <a:solidFill>
                  <a:srgbClr val="002060"/>
                </a:solidFill>
                <a:latin typeface="Arial" pitchFamily="34" charset="0"/>
                <a:cs typeface="Arial" pitchFamily="34" charset="0"/>
              </a:rPr>
              <a:t>: addetti alle operazioni di </a:t>
            </a:r>
            <a:r>
              <a:rPr lang="it-IT" sz="2000" dirty="0" smtClean="0">
                <a:solidFill>
                  <a:srgbClr val="002060"/>
                </a:solidFill>
                <a:latin typeface="Arial" pitchFamily="34" charset="0"/>
                <a:cs typeface="Arial" pitchFamily="34" charset="0"/>
              </a:rPr>
              <a:t>seggio </a:t>
            </a:r>
            <a:r>
              <a:rPr lang="it-IT" sz="2000" dirty="0" smtClean="0">
                <a:solidFill>
                  <a:srgbClr val="002060"/>
                </a:solidFill>
                <a:latin typeface="Arial" pitchFamily="34" charset="0"/>
                <a:cs typeface="Arial" pitchFamily="34" charset="0"/>
                <a:sym typeface="Wingdings" pitchFamily="2" charset="2"/>
              </a:rPr>
              <a:t></a:t>
            </a:r>
            <a:r>
              <a:rPr lang="it-IT" sz="2000" dirty="0" smtClean="0">
                <a:solidFill>
                  <a:srgbClr val="002060"/>
                </a:solidFill>
                <a:latin typeface="Arial" pitchFamily="34" charset="0"/>
                <a:cs typeface="Arial" pitchFamily="34" charset="0"/>
              </a:rPr>
              <a:t> </a:t>
            </a:r>
            <a:r>
              <a:rPr lang="it-IT" sz="2000" dirty="0">
                <a:solidFill>
                  <a:srgbClr val="002060"/>
                </a:solidFill>
                <a:latin typeface="Arial" pitchFamily="34" charset="0"/>
                <a:cs typeface="Arial" pitchFamily="34" charset="0"/>
              </a:rPr>
              <a:t>presidente, scrutatori, segretari, rappresentanti di lista e di gruppi di </a:t>
            </a:r>
            <a:r>
              <a:rPr lang="it-IT" sz="2000" dirty="0" smtClean="0">
                <a:solidFill>
                  <a:srgbClr val="002060"/>
                </a:solidFill>
                <a:latin typeface="Arial" pitchFamily="34" charset="0"/>
                <a:cs typeface="Arial" pitchFamily="34" charset="0"/>
              </a:rPr>
              <a:t>candidati</a:t>
            </a:r>
          </a:p>
          <a:p>
            <a:pPr algn="just">
              <a:buFont typeface="Wingdings" pitchFamily="2" charset="2"/>
              <a:buChar char="Ø"/>
            </a:pPr>
            <a:endParaRPr lang="it-IT" sz="2000" dirty="0">
              <a:solidFill>
                <a:srgbClr val="002060"/>
              </a:solidFill>
              <a:latin typeface="Arial" pitchFamily="34" charset="0"/>
              <a:cs typeface="Arial" pitchFamily="34" charset="0"/>
            </a:endParaRPr>
          </a:p>
          <a:p>
            <a:pPr algn="just">
              <a:buFont typeface="Wingdings" pitchFamily="2" charset="2"/>
              <a:buChar char="Ø"/>
            </a:pPr>
            <a:r>
              <a:rPr lang="it-IT" sz="2000" b="1" dirty="0">
                <a:solidFill>
                  <a:srgbClr val="002060"/>
                </a:solidFill>
                <a:latin typeface="Arial" pitchFamily="34" charset="0"/>
                <a:cs typeface="Arial" pitchFamily="34" charset="0"/>
              </a:rPr>
              <a:t>Diritto ad assentarsi dal lavoro </a:t>
            </a:r>
            <a:r>
              <a:rPr lang="it-IT" sz="2000" dirty="0">
                <a:solidFill>
                  <a:srgbClr val="002060"/>
                </a:solidFill>
                <a:latin typeface="Arial" pitchFamily="34" charset="0"/>
                <a:cs typeface="Arial" pitchFamily="34" charset="0"/>
              </a:rPr>
              <a:t>per tutto il periodo corrispondente alla durata delle relative operazioni </a:t>
            </a:r>
            <a:endParaRPr lang="it-IT" sz="2000" dirty="0" smtClean="0">
              <a:solidFill>
                <a:srgbClr val="002060"/>
              </a:solidFill>
              <a:latin typeface="Arial" pitchFamily="34" charset="0"/>
              <a:cs typeface="Arial" pitchFamily="34" charset="0"/>
            </a:endParaRPr>
          </a:p>
          <a:p>
            <a:pPr algn="just">
              <a:buFont typeface="Wingdings" pitchFamily="2" charset="2"/>
              <a:buChar char="Ø"/>
            </a:pPr>
            <a:endParaRPr lang="it-IT" sz="2000" dirty="0">
              <a:solidFill>
                <a:srgbClr val="002060"/>
              </a:solidFill>
              <a:latin typeface="Arial" pitchFamily="34" charset="0"/>
              <a:cs typeface="Arial" pitchFamily="34" charset="0"/>
            </a:endParaRPr>
          </a:p>
          <a:p>
            <a:pPr algn="just">
              <a:buFont typeface="Wingdings" pitchFamily="2" charset="2"/>
              <a:buChar char="Ø"/>
            </a:pPr>
            <a:r>
              <a:rPr lang="it-IT" sz="2000" b="1" dirty="0">
                <a:solidFill>
                  <a:srgbClr val="002060"/>
                </a:solidFill>
                <a:latin typeface="Arial" pitchFamily="34" charset="0"/>
                <a:cs typeface="Arial" pitchFamily="34" charset="0"/>
              </a:rPr>
              <a:t>I giorni di assenza sono considerati giorni di lavoro </a:t>
            </a:r>
            <a:r>
              <a:rPr lang="it-IT" sz="2000" dirty="0">
                <a:solidFill>
                  <a:srgbClr val="002060"/>
                </a:solidFill>
                <a:latin typeface="Arial" pitchFamily="34" charset="0"/>
                <a:cs typeface="Arial" pitchFamily="34" charset="0"/>
              </a:rPr>
              <a:t>a tutti gli effetti. Devono pertanto essere considerati i giorni  lavorativi, quelli festivi e di riposo non retribuito.</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63</a:t>
            </a:fld>
            <a:endParaRPr lang="it-IT"/>
          </a:p>
        </p:txBody>
      </p:sp>
      <p:sp>
        <p:nvSpPr>
          <p:cNvPr id="2" name="Rettangolo 1"/>
          <p:cNvSpPr/>
          <p:nvPr/>
        </p:nvSpPr>
        <p:spPr>
          <a:xfrm>
            <a:off x="7308304" y="6093296"/>
            <a:ext cx="1728192" cy="6535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53336"/>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63</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9765934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2322"/>
                                        </p:tgtEl>
                                        <p:attrNameLst>
                                          <p:attrName>style.visibility</p:attrName>
                                        </p:attrNameLst>
                                      </p:cBhvr>
                                      <p:to>
                                        <p:strVal val="visible"/>
                                      </p:to>
                                    </p:set>
                                    <p:animEffect transition="in" filter="wipe(left)">
                                      <p:cBhvr>
                                        <p:cTn id="7" dur="500"/>
                                        <p:tgtEl>
                                          <p:spTgt spid="312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Text Box 2"/>
          <p:cNvSpPr txBox="1">
            <a:spLocks noChangeArrowheads="1"/>
          </p:cNvSpPr>
          <p:nvPr/>
        </p:nvSpPr>
        <p:spPr bwMode="auto">
          <a:xfrm>
            <a:off x="8619837" y="4313239"/>
            <a:ext cx="184731" cy="461665"/>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endParaRPr lang="it-IT">
              <a:effectLst>
                <a:outerShdw blurRad="38100" dist="38100" dir="2700000" algn="tl">
                  <a:srgbClr val="C0C0C0"/>
                </a:outerShdw>
              </a:effectLst>
              <a:latin typeface="+mn-lt"/>
            </a:endParaRPr>
          </a:p>
        </p:txBody>
      </p:sp>
      <p:sp>
        <p:nvSpPr>
          <p:cNvPr id="4099" name="Rectangle 3"/>
          <p:cNvSpPr>
            <a:spLocks noChangeArrowheads="1"/>
          </p:cNvSpPr>
          <p:nvPr/>
        </p:nvSpPr>
        <p:spPr bwMode="auto">
          <a:xfrm>
            <a:off x="970858" y="601526"/>
            <a:ext cx="7129537" cy="461665"/>
          </a:xfrm>
          <a:prstGeom prst="rect">
            <a:avLst/>
          </a:prstGeom>
          <a:noFill/>
          <a:ln w="9525">
            <a:noFill/>
            <a:miter lim="800000"/>
            <a:headEnd/>
            <a:tailEnd/>
          </a:ln>
        </p:spPr>
        <p:txBody>
          <a:bodyPr wrap="square">
            <a:spAutoFit/>
          </a:bodyPr>
          <a:lstStyle/>
          <a:p>
            <a:pPr algn="ctr"/>
            <a:r>
              <a:rPr lang="it-IT" b="1" dirty="0">
                <a:solidFill>
                  <a:schemeClr val="accent2"/>
                </a:solidFill>
                <a:cs typeface="Arial" pitchFamily="34" charset="0"/>
              </a:rPr>
              <a:t>IL POTERE DISCIPLINARE – LE FONTI</a:t>
            </a:r>
            <a:endParaRPr lang="it-IT" dirty="0">
              <a:solidFill>
                <a:schemeClr val="accent2"/>
              </a:solidFill>
              <a:cs typeface="Arial" pitchFamily="34" charset="0"/>
            </a:endParaRPr>
          </a:p>
        </p:txBody>
      </p:sp>
      <p:sp>
        <p:nvSpPr>
          <p:cNvPr id="998404" name="Text Box 4"/>
          <p:cNvSpPr txBox="1">
            <a:spLocks noChangeArrowheads="1"/>
          </p:cNvSpPr>
          <p:nvPr/>
        </p:nvSpPr>
        <p:spPr bwMode="auto">
          <a:xfrm>
            <a:off x="3059832" y="1484786"/>
            <a:ext cx="3240360" cy="1474787"/>
          </a:xfrm>
          <a:prstGeom prst="rect">
            <a:avLst/>
          </a:prstGeom>
          <a:solidFill>
            <a:schemeClr val="bg1">
              <a:lumMod val="50000"/>
            </a:schemeClr>
          </a:solidFill>
          <a:ln w="9525">
            <a:noFill/>
            <a:miter lim="800000"/>
            <a:headEnd/>
            <a:tailEnd/>
          </a:ln>
        </p:spPr>
        <p:txBody>
          <a:bodyPr wrap="none"/>
          <a:lstStyle/>
          <a:p>
            <a:pPr algn="ctr"/>
            <a:r>
              <a:rPr lang="it-IT" sz="1600" b="1" dirty="0">
                <a:solidFill>
                  <a:srgbClr val="002060"/>
                </a:solidFill>
                <a:latin typeface="Arial" pitchFamily="34" charset="0"/>
                <a:cs typeface="Arial" pitchFamily="34" charset="0"/>
              </a:rPr>
              <a:t>Artt.  2086,</a:t>
            </a:r>
          </a:p>
          <a:p>
            <a:pPr algn="ctr"/>
            <a:r>
              <a:rPr lang="it-IT" sz="1600" b="1" dirty="0">
                <a:solidFill>
                  <a:srgbClr val="002060"/>
                </a:solidFill>
                <a:latin typeface="Arial" pitchFamily="34" charset="0"/>
                <a:cs typeface="Arial" pitchFamily="34" charset="0"/>
              </a:rPr>
              <a:t>2104, </a:t>
            </a:r>
            <a:r>
              <a:rPr lang="it-IT" sz="1600" b="1" dirty="0" smtClean="0">
                <a:solidFill>
                  <a:srgbClr val="002060"/>
                </a:solidFill>
                <a:latin typeface="Arial" pitchFamily="34" charset="0"/>
                <a:cs typeface="Arial" pitchFamily="34" charset="0"/>
              </a:rPr>
              <a:t> 2105 e 2106 </a:t>
            </a:r>
            <a:r>
              <a:rPr lang="it-IT" sz="1600" b="1" dirty="0">
                <a:solidFill>
                  <a:srgbClr val="002060"/>
                </a:solidFill>
                <a:latin typeface="Arial" pitchFamily="34" charset="0"/>
                <a:cs typeface="Arial" pitchFamily="34" charset="0"/>
              </a:rPr>
              <a:t>cod. civ.</a:t>
            </a:r>
          </a:p>
          <a:p>
            <a:pPr algn="ctr"/>
            <a:r>
              <a:rPr lang="it-IT" sz="1600" b="1" dirty="0">
                <a:solidFill>
                  <a:srgbClr val="002060"/>
                </a:solidFill>
                <a:latin typeface="Arial" pitchFamily="34" charset="0"/>
                <a:cs typeface="Arial" pitchFamily="34" charset="0"/>
              </a:rPr>
              <a:t>Art. 7, L. 20 maggio 1970, n. 300</a:t>
            </a:r>
          </a:p>
          <a:p>
            <a:pPr algn="ctr"/>
            <a:r>
              <a:rPr lang="it-IT" sz="1600" b="1" dirty="0">
                <a:solidFill>
                  <a:srgbClr val="002060"/>
                </a:solidFill>
                <a:latin typeface="Arial" pitchFamily="34" charset="0"/>
                <a:cs typeface="Arial" pitchFamily="34" charset="0"/>
              </a:rPr>
              <a:t>CCNL </a:t>
            </a:r>
          </a:p>
          <a:p>
            <a:pPr algn="ctr"/>
            <a:endParaRPr lang="it-IT" b="1" dirty="0">
              <a:solidFill>
                <a:srgbClr val="002060"/>
              </a:solidFill>
              <a:latin typeface="Arial" pitchFamily="34" charset="0"/>
              <a:cs typeface="Arial" pitchFamily="34" charset="0"/>
            </a:endParaRPr>
          </a:p>
        </p:txBody>
      </p:sp>
      <p:sp>
        <p:nvSpPr>
          <p:cNvPr id="998406" name="Text Box 6"/>
          <p:cNvSpPr txBox="1">
            <a:spLocks noChangeArrowheads="1"/>
          </p:cNvSpPr>
          <p:nvPr/>
        </p:nvSpPr>
        <p:spPr bwMode="auto">
          <a:xfrm>
            <a:off x="215900" y="3790108"/>
            <a:ext cx="3240088" cy="898525"/>
          </a:xfrm>
          <a:prstGeom prst="rect">
            <a:avLst/>
          </a:prstGeom>
          <a:solidFill>
            <a:schemeClr val="bg1">
              <a:lumMod val="50000"/>
            </a:schemeClr>
          </a:solidFill>
          <a:ln w="9525">
            <a:noFill/>
            <a:miter lim="800000"/>
            <a:headEnd/>
            <a:tailEnd/>
          </a:ln>
        </p:spPr>
        <p:txBody>
          <a:bodyPr wrap="none"/>
          <a:lstStyle/>
          <a:p>
            <a:pPr algn="ctr"/>
            <a:r>
              <a:rPr lang="it-IT" sz="1400" b="1" dirty="0">
                <a:solidFill>
                  <a:srgbClr val="002060"/>
                </a:solidFill>
                <a:latin typeface="Arial" pitchFamily="34" charset="0"/>
                <a:cs typeface="Arial" pitchFamily="34" charset="0"/>
              </a:rPr>
              <a:t>LAVORATORE</a:t>
            </a:r>
          </a:p>
          <a:p>
            <a:pPr algn="ctr"/>
            <a:r>
              <a:rPr lang="it-IT" sz="1400" b="1" dirty="0">
                <a:solidFill>
                  <a:srgbClr val="002060"/>
                </a:solidFill>
                <a:latin typeface="Arial" pitchFamily="34" charset="0"/>
                <a:cs typeface="Arial" pitchFamily="34" charset="0"/>
              </a:rPr>
              <a:t>OBBLIGO </a:t>
            </a:r>
            <a:r>
              <a:rPr lang="it-IT" sz="1400" b="1" dirty="0" err="1">
                <a:solidFill>
                  <a:srgbClr val="002060"/>
                </a:solidFill>
                <a:latin typeface="Arial" pitchFamily="34" charset="0"/>
                <a:cs typeface="Arial" pitchFamily="34" charset="0"/>
              </a:rPr>
              <a:t>DI</a:t>
            </a:r>
            <a:r>
              <a:rPr lang="it-IT" sz="1400" b="1" dirty="0">
                <a:solidFill>
                  <a:srgbClr val="002060"/>
                </a:solidFill>
                <a:latin typeface="Arial" pitchFamily="34" charset="0"/>
                <a:cs typeface="Arial" pitchFamily="34" charset="0"/>
              </a:rPr>
              <a:t> DILIGENZA E FEDELTA’</a:t>
            </a:r>
            <a:endParaRPr lang="it-IT" sz="2000" dirty="0">
              <a:solidFill>
                <a:srgbClr val="002060"/>
              </a:solidFill>
              <a:latin typeface="Arial" pitchFamily="34" charset="0"/>
              <a:cs typeface="Arial" pitchFamily="34" charset="0"/>
            </a:endParaRPr>
          </a:p>
        </p:txBody>
      </p:sp>
      <p:sp>
        <p:nvSpPr>
          <p:cNvPr id="998408" name="Text Box 8"/>
          <p:cNvSpPr txBox="1">
            <a:spLocks noChangeArrowheads="1"/>
          </p:cNvSpPr>
          <p:nvPr/>
        </p:nvSpPr>
        <p:spPr bwMode="auto">
          <a:xfrm>
            <a:off x="3581402" y="3825033"/>
            <a:ext cx="2322513" cy="900113"/>
          </a:xfrm>
          <a:prstGeom prst="rect">
            <a:avLst/>
          </a:prstGeom>
          <a:solidFill>
            <a:schemeClr val="bg1">
              <a:lumMod val="50000"/>
            </a:schemeClr>
          </a:solidFill>
          <a:ln w="9525">
            <a:noFill/>
            <a:miter lim="800000"/>
            <a:headEnd/>
            <a:tailEnd/>
          </a:ln>
        </p:spPr>
        <p:txBody>
          <a:bodyPr/>
          <a:lstStyle/>
          <a:p>
            <a:pPr algn="ctr"/>
            <a:r>
              <a:rPr lang="it-IT" sz="1400" b="1" dirty="0">
                <a:solidFill>
                  <a:srgbClr val="002060"/>
                </a:solidFill>
                <a:latin typeface="Arial" pitchFamily="34" charset="0"/>
                <a:cs typeface="Arial" pitchFamily="34" charset="0"/>
              </a:rPr>
              <a:t>DATORE </a:t>
            </a:r>
            <a:r>
              <a:rPr lang="it-IT" sz="1400" b="1" dirty="0" err="1">
                <a:solidFill>
                  <a:srgbClr val="002060"/>
                </a:solidFill>
                <a:latin typeface="Arial" pitchFamily="34" charset="0"/>
                <a:cs typeface="Arial" pitchFamily="34" charset="0"/>
              </a:rPr>
              <a:t>DI</a:t>
            </a:r>
            <a:r>
              <a:rPr lang="it-IT" sz="1400" b="1" dirty="0">
                <a:solidFill>
                  <a:srgbClr val="002060"/>
                </a:solidFill>
                <a:latin typeface="Arial" pitchFamily="34" charset="0"/>
                <a:cs typeface="Arial" pitchFamily="34" charset="0"/>
              </a:rPr>
              <a:t> LAVORO</a:t>
            </a:r>
          </a:p>
          <a:p>
            <a:pPr algn="ctr"/>
            <a:r>
              <a:rPr lang="it-IT" sz="1400" b="1" dirty="0">
                <a:solidFill>
                  <a:srgbClr val="002060"/>
                </a:solidFill>
                <a:latin typeface="Arial" pitchFamily="34" charset="0"/>
                <a:cs typeface="Arial" pitchFamily="34" charset="0"/>
              </a:rPr>
              <a:t>POTERE DISCIPLINARE</a:t>
            </a:r>
          </a:p>
        </p:txBody>
      </p:sp>
      <p:sp>
        <p:nvSpPr>
          <p:cNvPr id="998410" name="Text Box 10"/>
          <p:cNvSpPr txBox="1">
            <a:spLocks noChangeArrowheads="1"/>
          </p:cNvSpPr>
          <p:nvPr/>
        </p:nvSpPr>
        <p:spPr bwMode="auto">
          <a:xfrm>
            <a:off x="215900" y="5445721"/>
            <a:ext cx="3167063" cy="863600"/>
          </a:xfrm>
          <a:prstGeom prst="rect">
            <a:avLst/>
          </a:prstGeom>
          <a:solidFill>
            <a:schemeClr val="bg1">
              <a:lumMod val="50000"/>
            </a:schemeClr>
          </a:solidFill>
          <a:ln w="9525">
            <a:noFill/>
            <a:miter lim="800000"/>
            <a:headEnd/>
            <a:tailEnd/>
          </a:ln>
        </p:spPr>
        <p:txBody>
          <a:bodyPr/>
          <a:lstStyle/>
          <a:p>
            <a:pPr algn="ctr">
              <a:lnSpc>
                <a:spcPct val="120000"/>
              </a:lnSpc>
            </a:pPr>
            <a:r>
              <a:rPr lang="it-IT" sz="1400" b="1">
                <a:solidFill>
                  <a:srgbClr val="002060"/>
                </a:solidFill>
                <a:latin typeface="Arial" pitchFamily="34" charset="0"/>
                <a:cs typeface="Arial" pitchFamily="34" charset="0"/>
              </a:rPr>
              <a:t>Artt. 2104 e 2015 cod. civ.</a:t>
            </a:r>
          </a:p>
        </p:txBody>
      </p:sp>
      <p:sp>
        <p:nvSpPr>
          <p:cNvPr id="998411" name="Text Box 11"/>
          <p:cNvSpPr txBox="1">
            <a:spLocks noChangeArrowheads="1"/>
          </p:cNvSpPr>
          <p:nvPr/>
        </p:nvSpPr>
        <p:spPr bwMode="auto">
          <a:xfrm>
            <a:off x="5976940" y="3825033"/>
            <a:ext cx="2879725" cy="900113"/>
          </a:xfrm>
          <a:prstGeom prst="rect">
            <a:avLst/>
          </a:prstGeom>
          <a:solidFill>
            <a:schemeClr val="bg1">
              <a:lumMod val="50000"/>
            </a:schemeClr>
          </a:solidFill>
          <a:ln w="9525">
            <a:noFill/>
            <a:miter lim="800000"/>
            <a:headEnd/>
            <a:tailEnd/>
          </a:ln>
        </p:spPr>
        <p:txBody>
          <a:bodyPr wrap="none"/>
          <a:lstStyle/>
          <a:p>
            <a:pPr algn="ctr"/>
            <a:r>
              <a:rPr lang="it-IT" sz="1400" b="1">
                <a:solidFill>
                  <a:srgbClr val="002060"/>
                </a:solidFill>
                <a:latin typeface="Arial" pitchFamily="34" charset="0"/>
                <a:cs typeface="Arial" pitchFamily="34" charset="0"/>
              </a:rPr>
              <a:t>OBBLIGHI PROCEDURALI</a:t>
            </a:r>
          </a:p>
          <a:p>
            <a:pPr algn="ctr"/>
            <a:endParaRPr lang="it-IT" sz="1400">
              <a:solidFill>
                <a:srgbClr val="002060"/>
              </a:solidFill>
              <a:latin typeface="Arial" pitchFamily="34" charset="0"/>
              <a:cs typeface="Arial" pitchFamily="34" charset="0"/>
            </a:endParaRPr>
          </a:p>
        </p:txBody>
      </p:sp>
      <p:sp>
        <p:nvSpPr>
          <p:cNvPr id="998413" name="Text Box 13"/>
          <p:cNvSpPr txBox="1">
            <a:spLocks noChangeArrowheads="1"/>
          </p:cNvSpPr>
          <p:nvPr/>
        </p:nvSpPr>
        <p:spPr bwMode="auto">
          <a:xfrm>
            <a:off x="3529015" y="5445722"/>
            <a:ext cx="2376487" cy="576263"/>
          </a:xfrm>
          <a:prstGeom prst="rect">
            <a:avLst/>
          </a:prstGeom>
          <a:solidFill>
            <a:schemeClr val="bg1">
              <a:lumMod val="50000"/>
            </a:schemeClr>
          </a:solidFill>
          <a:ln w="9525">
            <a:noFill/>
            <a:miter lim="800000"/>
            <a:headEnd/>
            <a:tailEnd/>
          </a:ln>
        </p:spPr>
        <p:txBody>
          <a:bodyPr/>
          <a:lstStyle/>
          <a:p>
            <a:pPr algn="ctr">
              <a:lnSpc>
                <a:spcPct val="120000"/>
              </a:lnSpc>
            </a:pPr>
            <a:r>
              <a:rPr lang="it-IT" sz="1400" b="1">
                <a:solidFill>
                  <a:srgbClr val="002060"/>
                </a:solidFill>
                <a:latin typeface="Arial" pitchFamily="34" charset="0"/>
                <a:cs typeface="Arial" pitchFamily="34" charset="0"/>
              </a:rPr>
              <a:t>Artt. 2086, 2106 cod. civ.</a:t>
            </a:r>
          </a:p>
        </p:txBody>
      </p:sp>
      <p:sp>
        <p:nvSpPr>
          <p:cNvPr id="998414" name="Text Box 14"/>
          <p:cNvSpPr txBox="1">
            <a:spLocks noChangeArrowheads="1"/>
          </p:cNvSpPr>
          <p:nvPr/>
        </p:nvSpPr>
        <p:spPr bwMode="auto">
          <a:xfrm>
            <a:off x="6011863" y="5445722"/>
            <a:ext cx="2881312" cy="576263"/>
          </a:xfrm>
          <a:prstGeom prst="rect">
            <a:avLst/>
          </a:prstGeom>
          <a:solidFill>
            <a:schemeClr val="bg1">
              <a:lumMod val="50000"/>
            </a:schemeClr>
          </a:solidFill>
          <a:ln w="9525">
            <a:noFill/>
            <a:miter lim="800000"/>
            <a:headEnd/>
            <a:tailEnd/>
          </a:ln>
        </p:spPr>
        <p:txBody>
          <a:bodyPr/>
          <a:lstStyle/>
          <a:p>
            <a:pPr algn="ctr">
              <a:lnSpc>
                <a:spcPct val="120000"/>
              </a:lnSpc>
            </a:pPr>
            <a:r>
              <a:rPr lang="it-IT" sz="1400" b="1">
                <a:solidFill>
                  <a:srgbClr val="002060"/>
                </a:solidFill>
                <a:latin typeface="Arial" pitchFamily="34" charset="0"/>
                <a:cs typeface="Arial" pitchFamily="34" charset="0"/>
              </a:rPr>
              <a:t>Art. 7, L.  n. 300/70</a:t>
            </a:r>
          </a:p>
        </p:txBody>
      </p:sp>
      <p:sp>
        <p:nvSpPr>
          <p:cNvPr id="20" name="Freccia in giù 19"/>
          <p:cNvSpPr/>
          <p:nvPr/>
        </p:nvSpPr>
        <p:spPr>
          <a:xfrm rot="2019046">
            <a:off x="2045671" y="2845263"/>
            <a:ext cx="360040" cy="606834"/>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7" name="Freccia in giù 26"/>
          <p:cNvSpPr/>
          <p:nvPr/>
        </p:nvSpPr>
        <p:spPr>
          <a:xfrm>
            <a:off x="4421935" y="3140970"/>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8" name="Freccia in giù 27"/>
          <p:cNvSpPr/>
          <p:nvPr/>
        </p:nvSpPr>
        <p:spPr>
          <a:xfrm rot="19423773">
            <a:off x="6851031" y="2869686"/>
            <a:ext cx="420736" cy="565510"/>
          </a:xfrm>
          <a:prstGeom prst="downArrow">
            <a:avLst>
              <a:gd name="adj1" fmla="val 50000"/>
              <a:gd name="adj2" fmla="val 37277"/>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9" name="Freccia in giù 28"/>
          <p:cNvSpPr/>
          <p:nvPr/>
        </p:nvSpPr>
        <p:spPr>
          <a:xfrm>
            <a:off x="1619672" y="4797154"/>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30" name="Freccia in giù 29"/>
          <p:cNvSpPr/>
          <p:nvPr/>
        </p:nvSpPr>
        <p:spPr>
          <a:xfrm>
            <a:off x="4572000" y="4869162"/>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31" name="Freccia in giù 30"/>
          <p:cNvSpPr/>
          <p:nvPr/>
        </p:nvSpPr>
        <p:spPr>
          <a:xfrm>
            <a:off x="7308304" y="4869162"/>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 name="Rettangolo arrotondato 1"/>
          <p:cNvSpPr/>
          <p:nvPr/>
        </p:nvSpPr>
        <p:spPr>
          <a:xfrm>
            <a:off x="7308304" y="6165304"/>
            <a:ext cx="1728191"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64</a:t>
            </a:r>
            <a:endParaRPr lang="it-IT" sz="1200" dirty="0">
              <a:solidFill>
                <a:prstClr val="black">
                  <a:tint val="75000"/>
                </a:prstClr>
              </a:solidFill>
              <a:latin typeface="Calibri" panose="020F0502020204030204" pitchFamily="34" charset="0"/>
            </a:endParaRPr>
          </a:p>
        </p:txBody>
      </p:sp>
      <p:pic>
        <p:nvPicPr>
          <p:cNvPr id="1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2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2" name="Rettangolo 21"/>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66091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998404"/>
                                        </p:tgtEl>
                                        <p:attrNameLst>
                                          <p:attrName>style.visibility</p:attrName>
                                        </p:attrNameLst>
                                      </p:cBhvr>
                                      <p:to>
                                        <p:strVal val="visible"/>
                                      </p:to>
                                    </p:set>
                                    <p:animEffect transition="in" filter="slide(fromTop)">
                                      <p:cBhvr>
                                        <p:cTn id="7" dur="500"/>
                                        <p:tgtEl>
                                          <p:spTgt spid="998404"/>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998406"/>
                                        </p:tgtEl>
                                        <p:attrNameLst>
                                          <p:attrName>style.visibility</p:attrName>
                                        </p:attrNameLst>
                                      </p:cBhvr>
                                      <p:to>
                                        <p:strVal val="visible"/>
                                      </p:to>
                                    </p:set>
                                    <p:animEffect transition="in" filter="slide(fromTop)">
                                      <p:cBhvr>
                                        <p:cTn id="11" dur="500"/>
                                        <p:tgtEl>
                                          <p:spTgt spid="998406"/>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998408"/>
                                        </p:tgtEl>
                                        <p:attrNameLst>
                                          <p:attrName>style.visibility</p:attrName>
                                        </p:attrNameLst>
                                      </p:cBhvr>
                                      <p:to>
                                        <p:strVal val="visible"/>
                                      </p:to>
                                    </p:set>
                                    <p:animEffect transition="in" filter="slide(fromTop)">
                                      <p:cBhvr>
                                        <p:cTn id="15" dur="500"/>
                                        <p:tgtEl>
                                          <p:spTgt spid="998408"/>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998411"/>
                                        </p:tgtEl>
                                        <p:attrNameLst>
                                          <p:attrName>style.visibility</p:attrName>
                                        </p:attrNameLst>
                                      </p:cBhvr>
                                      <p:to>
                                        <p:strVal val="visible"/>
                                      </p:to>
                                    </p:set>
                                    <p:animEffect transition="in" filter="slide(fromLeft)">
                                      <p:cBhvr>
                                        <p:cTn id="18" dur="1000"/>
                                        <p:tgtEl>
                                          <p:spTgt spid="998411"/>
                                        </p:tgtEl>
                                      </p:cBhvr>
                                    </p:animEffect>
                                  </p:childTnLst>
                                </p:cTn>
                              </p:par>
                            </p:childTnLst>
                          </p:cTn>
                        </p:par>
                        <p:par>
                          <p:cTn id="19" fill="hold">
                            <p:stCondLst>
                              <p:cond delay="2000"/>
                            </p:stCondLst>
                            <p:childTnLst>
                              <p:par>
                                <p:cTn id="20" presetID="12" presetClass="entr" presetSubtype="1" fill="hold" grpId="0" nodeType="afterEffect">
                                  <p:stCondLst>
                                    <p:cond delay="0"/>
                                  </p:stCondLst>
                                  <p:childTnLst>
                                    <p:set>
                                      <p:cBhvr>
                                        <p:cTn id="21" dur="1" fill="hold">
                                          <p:stCondLst>
                                            <p:cond delay="0"/>
                                          </p:stCondLst>
                                        </p:cTn>
                                        <p:tgtEl>
                                          <p:spTgt spid="998410"/>
                                        </p:tgtEl>
                                        <p:attrNameLst>
                                          <p:attrName>style.visibility</p:attrName>
                                        </p:attrNameLst>
                                      </p:cBhvr>
                                      <p:to>
                                        <p:strVal val="visible"/>
                                      </p:to>
                                    </p:set>
                                    <p:animEffect transition="in" filter="slide(fromTop)">
                                      <p:cBhvr>
                                        <p:cTn id="22" dur="500"/>
                                        <p:tgtEl>
                                          <p:spTgt spid="998410"/>
                                        </p:tgtEl>
                                      </p:cBhvr>
                                    </p:animEffect>
                                  </p:childTnLst>
                                </p:cTn>
                              </p:par>
                            </p:childTnLst>
                          </p:cTn>
                        </p:par>
                        <p:par>
                          <p:cTn id="23" fill="hold">
                            <p:stCondLst>
                              <p:cond delay="2500"/>
                            </p:stCondLst>
                            <p:childTnLst>
                              <p:par>
                                <p:cTn id="24" presetID="12" presetClass="entr" presetSubtype="1" fill="hold" grpId="0" nodeType="afterEffect">
                                  <p:stCondLst>
                                    <p:cond delay="0"/>
                                  </p:stCondLst>
                                  <p:childTnLst>
                                    <p:set>
                                      <p:cBhvr>
                                        <p:cTn id="25" dur="1" fill="hold">
                                          <p:stCondLst>
                                            <p:cond delay="0"/>
                                          </p:stCondLst>
                                        </p:cTn>
                                        <p:tgtEl>
                                          <p:spTgt spid="998413"/>
                                        </p:tgtEl>
                                        <p:attrNameLst>
                                          <p:attrName>style.visibility</p:attrName>
                                        </p:attrNameLst>
                                      </p:cBhvr>
                                      <p:to>
                                        <p:strVal val="visible"/>
                                      </p:to>
                                    </p:set>
                                    <p:animEffect transition="in" filter="slide(fromTop)">
                                      <p:cBhvr>
                                        <p:cTn id="26" dur="500"/>
                                        <p:tgtEl>
                                          <p:spTgt spid="998413"/>
                                        </p:tgtEl>
                                      </p:cBhvr>
                                    </p:animEffect>
                                  </p:childTnLst>
                                </p:cTn>
                              </p:par>
                            </p:childTnLst>
                          </p:cTn>
                        </p:par>
                        <p:par>
                          <p:cTn id="27" fill="hold">
                            <p:stCondLst>
                              <p:cond delay="3000"/>
                            </p:stCondLst>
                            <p:childTnLst>
                              <p:par>
                                <p:cTn id="28" presetID="12" presetClass="entr" presetSubtype="1" fill="hold" grpId="0" nodeType="afterEffect">
                                  <p:stCondLst>
                                    <p:cond delay="0"/>
                                  </p:stCondLst>
                                  <p:childTnLst>
                                    <p:set>
                                      <p:cBhvr>
                                        <p:cTn id="29" dur="1" fill="hold">
                                          <p:stCondLst>
                                            <p:cond delay="0"/>
                                          </p:stCondLst>
                                        </p:cTn>
                                        <p:tgtEl>
                                          <p:spTgt spid="998414"/>
                                        </p:tgtEl>
                                        <p:attrNameLst>
                                          <p:attrName>style.visibility</p:attrName>
                                        </p:attrNameLst>
                                      </p:cBhvr>
                                      <p:to>
                                        <p:strVal val="visible"/>
                                      </p:to>
                                    </p:set>
                                    <p:animEffect transition="in" filter="slide(fromTop)">
                                      <p:cBhvr>
                                        <p:cTn id="30" dur="500"/>
                                        <p:tgtEl>
                                          <p:spTgt spid="998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8404" grpId="0" animBg="1"/>
      <p:bldP spid="998406" grpId="0" animBg="1"/>
      <p:bldP spid="998408" grpId="0" animBg="1"/>
      <p:bldP spid="998410" grpId="0" animBg="1"/>
      <p:bldP spid="998411" grpId="0" animBg="1"/>
      <p:bldP spid="998413" grpId="0" animBg="1"/>
      <p:bldP spid="99841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8"/>
          <p:cNvSpPr>
            <a:spLocks noChangeArrowheads="1"/>
          </p:cNvSpPr>
          <p:nvPr/>
        </p:nvSpPr>
        <p:spPr bwMode="auto">
          <a:xfrm>
            <a:off x="539552" y="3140968"/>
            <a:ext cx="2016125" cy="50405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2104 c.c</a:t>
            </a:r>
            <a:r>
              <a:rPr lang="it-IT" sz="2000" b="1" dirty="0" smtClean="0">
                <a:solidFill>
                  <a:schemeClr val="bg1"/>
                </a:solidFill>
                <a:cs typeface="Arial" pitchFamily="34" charset="0"/>
              </a:rPr>
              <a:t>.</a:t>
            </a:r>
          </a:p>
          <a:p>
            <a:pPr algn="ctr" defTabSz="762000" eaLnBrk="0" hangingPunct="0">
              <a:defRPr/>
            </a:pPr>
            <a:endParaRPr lang="it-IT" sz="2000" b="1" dirty="0">
              <a:solidFill>
                <a:schemeClr val="bg1"/>
              </a:solidFill>
              <a:cs typeface="Arial" pitchFamily="34" charset="0"/>
            </a:endParaRPr>
          </a:p>
          <a:p>
            <a:pPr algn="ctr" defTabSz="762000" eaLnBrk="0" hangingPunct="0">
              <a:defRPr/>
            </a:pPr>
            <a:endParaRPr lang="it-IT" sz="2000" b="1" dirty="0">
              <a:solidFill>
                <a:schemeClr val="bg1"/>
              </a:solidFill>
              <a:cs typeface="Arial" pitchFamily="34" charset="0"/>
            </a:endParaRPr>
          </a:p>
        </p:txBody>
      </p:sp>
      <p:sp>
        <p:nvSpPr>
          <p:cNvPr id="11" name="AutoShape 8"/>
          <p:cNvSpPr>
            <a:spLocks noChangeArrowheads="1"/>
          </p:cNvSpPr>
          <p:nvPr/>
        </p:nvSpPr>
        <p:spPr bwMode="auto">
          <a:xfrm>
            <a:off x="6444208" y="3140968"/>
            <a:ext cx="2016125" cy="50405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2104 c.c.</a:t>
            </a:r>
          </a:p>
          <a:p>
            <a:pPr algn="ctr" defTabSz="762000" eaLnBrk="0" hangingPunct="0">
              <a:defRPr/>
            </a:pPr>
            <a:endParaRPr lang="it-IT" sz="2000" b="1" dirty="0">
              <a:solidFill>
                <a:schemeClr val="bg1"/>
              </a:solidFill>
              <a:cs typeface="Arial" pitchFamily="34" charset="0"/>
            </a:endParaRPr>
          </a:p>
        </p:txBody>
      </p:sp>
      <p:sp>
        <p:nvSpPr>
          <p:cNvPr id="17" name="Rettangolo 16"/>
          <p:cNvSpPr/>
          <p:nvPr/>
        </p:nvSpPr>
        <p:spPr>
          <a:xfrm>
            <a:off x="144016" y="4077074"/>
            <a:ext cx="2915816" cy="830997"/>
          </a:xfrm>
          <a:prstGeom prst="rect">
            <a:avLst/>
          </a:prstGeom>
        </p:spPr>
        <p:txBody>
          <a:bodyPr wrap="square">
            <a:spAutoFit/>
          </a:bodyPr>
          <a:lstStyle/>
          <a:p>
            <a:pPr algn="ctr"/>
            <a:r>
              <a:rPr lang="it-IT" dirty="0" smtClean="0">
                <a:solidFill>
                  <a:srgbClr val="002060"/>
                </a:solidFill>
              </a:rPr>
              <a:t>Diligenza del prestatore di lavoro</a:t>
            </a:r>
            <a:endParaRPr lang="it-IT" dirty="0"/>
          </a:p>
        </p:txBody>
      </p:sp>
      <p:sp>
        <p:nvSpPr>
          <p:cNvPr id="18" name="Rettangolo 17"/>
          <p:cNvSpPr/>
          <p:nvPr/>
        </p:nvSpPr>
        <p:spPr>
          <a:xfrm>
            <a:off x="5796136" y="4005064"/>
            <a:ext cx="3347864" cy="830997"/>
          </a:xfrm>
          <a:prstGeom prst="rect">
            <a:avLst/>
          </a:prstGeom>
        </p:spPr>
        <p:txBody>
          <a:bodyPr wrap="square">
            <a:spAutoFit/>
          </a:bodyPr>
          <a:lstStyle/>
          <a:p>
            <a:pPr algn="ctr"/>
            <a:r>
              <a:rPr lang="it-IT" dirty="0" smtClean="0">
                <a:solidFill>
                  <a:srgbClr val="002060"/>
                </a:solidFill>
              </a:rPr>
              <a:t>Obbligo di fedeltà del prestatore di lavoro</a:t>
            </a:r>
            <a:endParaRPr lang="it-IT" dirty="0"/>
          </a:p>
        </p:txBody>
      </p:sp>
      <p:sp>
        <p:nvSpPr>
          <p:cNvPr id="25" name="AutoShape 8"/>
          <p:cNvSpPr>
            <a:spLocks noChangeArrowheads="1"/>
          </p:cNvSpPr>
          <p:nvPr/>
        </p:nvSpPr>
        <p:spPr bwMode="auto">
          <a:xfrm>
            <a:off x="3563888" y="548683"/>
            <a:ext cx="1944216" cy="50405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a:t>
            </a:r>
            <a:r>
              <a:rPr lang="it-IT" sz="2000" b="1" dirty="0" smtClean="0">
                <a:solidFill>
                  <a:schemeClr val="bg1"/>
                </a:solidFill>
                <a:cs typeface="Arial" pitchFamily="34" charset="0"/>
              </a:rPr>
              <a:t>2086 </a:t>
            </a:r>
            <a:r>
              <a:rPr lang="it-IT" sz="2000" b="1" dirty="0">
                <a:solidFill>
                  <a:schemeClr val="bg1"/>
                </a:solidFill>
                <a:cs typeface="Arial" pitchFamily="34" charset="0"/>
              </a:rPr>
              <a:t>c.c.</a:t>
            </a:r>
          </a:p>
          <a:p>
            <a:pPr algn="ctr" defTabSz="762000" eaLnBrk="0" hangingPunct="0">
              <a:defRPr/>
            </a:pPr>
            <a:endParaRPr lang="it-IT" sz="2000" b="1" dirty="0">
              <a:solidFill>
                <a:schemeClr val="bg1"/>
              </a:solidFill>
              <a:cs typeface="Arial" pitchFamily="34" charset="0"/>
            </a:endParaRPr>
          </a:p>
        </p:txBody>
      </p:sp>
      <p:sp>
        <p:nvSpPr>
          <p:cNvPr id="26" name="Rettangolo 25"/>
          <p:cNvSpPr/>
          <p:nvPr/>
        </p:nvSpPr>
        <p:spPr>
          <a:xfrm>
            <a:off x="539552" y="1124747"/>
            <a:ext cx="7920880" cy="1200329"/>
          </a:xfrm>
          <a:prstGeom prst="rect">
            <a:avLst/>
          </a:prstGeom>
        </p:spPr>
        <p:txBody>
          <a:bodyPr wrap="square">
            <a:spAutoFit/>
          </a:bodyPr>
          <a:lstStyle/>
          <a:p>
            <a:pPr algn="ctr"/>
            <a:r>
              <a:rPr lang="it-IT" b="1" dirty="0" smtClean="0">
                <a:solidFill>
                  <a:schemeClr val="accent6">
                    <a:lumMod val="75000"/>
                  </a:schemeClr>
                </a:solidFill>
              </a:rPr>
              <a:t>DIREZIONE E GERARCHIA DELL’IMPRESA</a:t>
            </a:r>
          </a:p>
          <a:p>
            <a:pPr algn="ctr"/>
            <a:r>
              <a:rPr lang="it-IT" dirty="0" smtClean="0">
                <a:solidFill>
                  <a:schemeClr val="accent6">
                    <a:lumMod val="75000"/>
                  </a:schemeClr>
                </a:solidFill>
              </a:rPr>
              <a:t>L’imprenditore è il capo dell’impresa e da lui dipendono gerarchicamente i suoi collaboratori</a:t>
            </a:r>
          </a:p>
        </p:txBody>
      </p:sp>
      <p:sp>
        <p:nvSpPr>
          <p:cNvPr id="27" name="Freccia a destra 26"/>
          <p:cNvSpPr/>
          <p:nvPr/>
        </p:nvSpPr>
        <p:spPr bwMode="auto">
          <a:xfrm>
            <a:off x="6156176" y="5301208"/>
            <a:ext cx="978408" cy="864096"/>
          </a:xfrm>
          <a:prstGeom prst="rightArrow">
            <a:avLst/>
          </a:prstGeom>
          <a:solidFill>
            <a:srgbClr val="4F81BD"/>
          </a:solidFill>
          <a:ln w="25402">
            <a:solidFill>
              <a:srgbClr val="385D8A"/>
            </a:solidFill>
            <a:miter lim="800000"/>
            <a:headEnd/>
            <a:tailEnd/>
          </a:ln>
        </p:spPr>
        <p:txBody>
          <a:bodyPr anchor="ctr" anchorCtr="1"/>
          <a:lstStyle/>
          <a:p>
            <a:pPr marL="0" marR="0" indent="0" defTabSz="914400" latinLnBrk="0">
              <a:lnSpc>
                <a:spcPct val="100000"/>
              </a:lnSpc>
              <a:buClrTx/>
              <a:buSzTx/>
              <a:buFontTx/>
              <a:buNone/>
              <a:tabLst/>
            </a:pPr>
            <a:endParaRPr lang="it-IT" smtClean="0"/>
          </a:p>
        </p:txBody>
      </p:sp>
      <p:sp>
        <p:nvSpPr>
          <p:cNvPr id="3" name="Rettangolo 2"/>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65</a:t>
            </a:r>
            <a:endParaRPr lang="it-IT" sz="1200" dirty="0">
              <a:solidFill>
                <a:prstClr val="black">
                  <a:tint val="75000"/>
                </a:prstClr>
              </a:solidFill>
              <a:latin typeface="Calibri" panose="020F0502020204030204" pitchFamily="34" charset="0"/>
            </a:endParaRPr>
          </a:p>
        </p:txBody>
      </p:sp>
      <p:pic>
        <p:nvPicPr>
          <p:cNvPr id="12"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4" name="Rettangolo 13"/>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62050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286125" y="1628803"/>
            <a:ext cx="5390331" cy="1908215"/>
          </a:xfrm>
          <a:prstGeom prst="rect">
            <a:avLst/>
          </a:prstGeom>
          <a:noFill/>
          <a:ln w="9525">
            <a:noFill/>
            <a:miter lim="800000"/>
            <a:headEnd/>
            <a:tailEnd/>
          </a:ln>
        </p:spPr>
        <p:txBody>
          <a:bodyPr wrap="square">
            <a:spAutoFit/>
          </a:bodyPr>
          <a:lstStyle/>
          <a:p>
            <a:pPr algn="just"/>
            <a:r>
              <a:rPr lang="it-IT" sz="2200" i="1" dirty="0" smtClean="0">
                <a:solidFill>
                  <a:srgbClr val="002060"/>
                </a:solidFill>
              </a:rPr>
              <a:t>“</a:t>
            </a:r>
            <a:r>
              <a:rPr lang="it-IT" sz="1800" i="1" dirty="0">
                <a:solidFill>
                  <a:srgbClr val="002060"/>
                </a:solidFill>
              </a:rPr>
              <a:t>L’inosservanza delle disposizioni contenute nei due articoli precedenti può dar luogo all’applicazione di sanzioni disciplinari, </a:t>
            </a:r>
            <a:r>
              <a:rPr lang="it-IT" sz="1800" b="1" i="1" dirty="0">
                <a:solidFill>
                  <a:srgbClr val="002060"/>
                </a:solidFill>
              </a:rPr>
              <a:t>secondo la gravità dell’infrazione e in conformità delle norme corporative</a:t>
            </a:r>
            <a:r>
              <a:rPr lang="it-IT" sz="1800" i="1" dirty="0">
                <a:solidFill>
                  <a:srgbClr val="002060"/>
                </a:solidFill>
              </a:rPr>
              <a:t>”.</a:t>
            </a:r>
          </a:p>
          <a:p>
            <a:pPr algn="just"/>
            <a:endParaRPr lang="it-IT" i="1" dirty="0">
              <a:solidFill>
                <a:srgbClr val="002060"/>
              </a:solidFill>
            </a:endParaRPr>
          </a:p>
        </p:txBody>
      </p:sp>
      <p:sp>
        <p:nvSpPr>
          <p:cNvPr id="11270" name="AutoShape 6"/>
          <p:cNvSpPr>
            <a:spLocks noChangeArrowheads="1"/>
          </p:cNvSpPr>
          <p:nvPr/>
        </p:nvSpPr>
        <p:spPr bwMode="auto">
          <a:xfrm>
            <a:off x="2699794" y="2132856"/>
            <a:ext cx="615951" cy="217488"/>
          </a:xfrm>
          <a:prstGeom prst="rightArrow">
            <a:avLst>
              <a:gd name="adj1" fmla="val 50000"/>
              <a:gd name="adj2" fmla="val 70803"/>
            </a:avLst>
          </a:prstGeom>
          <a:solidFill>
            <a:srgbClr val="4F81BD"/>
          </a:solidFill>
          <a:ln w="25402">
            <a:solidFill>
              <a:srgbClr val="385D8A"/>
            </a:solidFill>
            <a:miter lim="800000"/>
            <a:headEnd/>
            <a:tailEnd/>
          </a:ln>
        </p:spPr>
        <p:txBody>
          <a:bodyPr anchor="ctr" anchorCtr="1"/>
          <a:lstStyle/>
          <a:p>
            <a:endParaRPr lang="it-IT"/>
          </a:p>
        </p:txBody>
      </p:sp>
      <p:sp>
        <p:nvSpPr>
          <p:cNvPr id="11272" name="AutoShape 8"/>
          <p:cNvSpPr>
            <a:spLocks noChangeArrowheads="1"/>
          </p:cNvSpPr>
          <p:nvPr/>
        </p:nvSpPr>
        <p:spPr bwMode="auto">
          <a:xfrm>
            <a:off x="483517" y="1916832"/>
            <a:ext cx="2000251"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2106 c.c.</a:t>
            </a:r>
          </a:p>
          <a:p>
            <a:pPr algn="ctr" defTabSz="762000" eaLnBrk="0" hangingPunct="0">
              <a:defRPr/>
            </a:pPr>
            <a:endParaRPr lang="it-IT" sz="2000" b="1" dirty="0">
              <a:solidFill>
                <a:schemeClr val="bg1"/>
              </a:solidFill>
              <a:cs typeface="Arial" pitchFamily="34" charset="0"/>
            </a:endParaRPr>
          </a:p>
        </p:txBody>
      </p:sp>
      <p:sp>
        <p:nvSpPr>
          <p:cNvPr id="21" name="Rettangolo 20"/>
          <p:cNvSpPr/>
          <p:nvPr/>
        </p:nvSpPr>
        <p:spPr>
          <a:xfrm>
            <a:off x="2286000" y="692698"/>
            <a:ext cx="4572000" cy="830997"/>
          </a:xfrm>
          <a:prstGeom prst="rect">
            <a:avLst/>
          </a:prstGeom>
        </p:spPr>
        <p:txBody>
          <a:bodyPr wrap="square">
            <a:spAutoFit/>
          </a:bodyPr>
          <a:lstStyle/>
          <a:p>
            <a:pPr algn="ctr"/>
            <a:r>
              <a:rPr lang="it-IT" b="1" dirty="0" smtClean="0">
                <a:solidFill>
                  <a:srgbClr val="002060"/>
                </a:solidFill>
              </a:rPr>
              <a:t>POTERE DISCIPLINARE DATORE </a:t>
            </a:r>
            <a:r>
              <a:rPr lang="it-IT" b="1" dirty="0" err="1" smtClean="0">
                <a:solidFill>
                  <a:srgbClr val="002060"/>
                </a:solidFill>
              </a:rPr>
              <a:t>DI</a:t>
            </a:r>
            <a:r>
              <a:rPr lang="it-IT" b="1" dirty="0" smtClean="0">
                <a:solidFill>
                  <a:srgbClr val="002060"/>
                </a:solidFill>
              </a:rPr>
              <a:t> LAVORO</a:t>
            </a:r>
            <a:endParaRPr lang="it-IT" b="1" dirty="0"/>
          </a:p>
        </p:txBody>
      </p:sp>
      <p:sp>
        <p:nvSpPr>
          <p:cNvPr id="22" name="Rettangolo 21"/>
          <p:cNvSpPr/>
          <p:nvPr/>
        </p:nvSpPr>
        <p:spPr>
          <a:xfrm>
            <a:off x="323528" y="3573018"/>
            <a:ext cx="8676456" cy="2608406"/>
          </a:xfrm>
          <a:prstGeom prst="rect">
            <a:avLst/>
          </a:prstGeom>
        </p:spPr>
        <p:txBody>
          <a:bodyPr wrap="square">
            <a:spAutoFit/>
          </a:bodyPr>
          <a:lstStyle/>
          <a:p>
            <a:pPr algn="just">
              <a:buFont typeface="Wingdings" pitchFamily="2" charset="2"/>
              <a:buNone/>
            </a:pPr>
            <a:endParaRPr lang="it-IT" sz="2000" dirty="0" smtClean="0">
              <a:solidFill>
                <a:srgbClr val="002060"/>
              </a:solidFill>
            </a:endParaRPr>
          </a:p>
          <a:p>
            <a:pPr algn="just">
              <a:buFont typeface="Wingdings" pitchFamily="2" charset="2"/>
              <a:buNone/>
            </a:pPr>
            <a:r>
              <a:rPr lang="it-IT" sz="2000" dirty="0" smtClean="0">
                <a:solidFill>
                  <a:srgbClr val="002060"/>
                </a:solidFill>
              </a:rPr>
              <a:t>Il datore di lavoro dispone del </a:t>
            </a:r>
            <a:r>
              <a:rPr lang="it-IT" sz="2000" b="1" u="sng" dirty="0" smtClean="0">
                <a:solidFill>
                  <a:srgbClr val="002060"/>
                </a:solidFill>
              </a:rPr>
              <a:t>potere disciplinare</a:t>
            </a:r>
            <a:r>
              <a:rPr lang="it-IT" sz="2000" dirty="0" smtClean="0">
                <a:solidFill>
                  <a:srgbClr val="002060"/>
                </a:solidFill>
              </a:rPr>
              <a:t>, esercitato direttamente o mediante l’organizzazione gerarchica che a lui fa capo, rispetto a:</a:t>
            </a:r>
          </a:p>
          <a:p>
            <a:pPr algn="just">
              <a:buFont typeface="Wingdings" pitchFamily="2" charset="2"/>
              <a:buNone/>
            </a:pPr>
            <a:endParaRPr lang="it-IT" sz="2000" dirty="0" smtClean="0">
              <a:solidFill>
                <a:srgbClr val="002060"/>
              </a:solidFill>
            </a:endParaRPr>
          </a:p>
          <a:p>
            <a:pPr algn="just">
              <a:buFont typeface="Wingdings" pitchFamily="2" charset="2"/>
              <a:buChar char="ü"/>
            </a:pPr>
            <a:r>
              <a:rPr lang="it-IT" sz="2000" dirty="0" smtClean="0">
                <a:solidFill>
                  <a:srgbClr val="002060"/>
                </a:solidFill>
              </a:rPr>
              <a:t> adempimento delle prestazioni cui i dipendenti sono tenuti;</a:t>
            </a:r>
          </a:p>
          <a:p>
            <a:pPr algn="just"/>
            <a:endParaRPr lang="it-IT" sz="2000" dirty="0" smtClean="0">
              <a:solidFill>
                <a:srgbClr val="002060"/>
              </a:solidFill>
            </a:endParaRPr>
          </a:p>
          <a:p>
            <a:pPr algn="just">
              <a:buFont typeface="Wingdings" pitchFamily="2" charset="2"/>
              <a:buChar char="ü"/>
            </a:pPr>
            <a:r>
              <a:rPr lang="it-IT" sz="2000" dirty="0" smtClean="0">
                <a:solidFill>
                  <a:srgbClr val="002060"/>
                </a:solidFill>
              </a:rPr>
              <a:t> eventuali mancanze specifiche dei dipendenti, già commesse</a:t>
            </a:r>
          </a:p>
          <a:p>
            <a:pPr algn="just">
              <a:buFont typeface="Wingdings" pitchFamily="2" charset="2"/>
              <a:buNone/>
            </a:pPr>
            <a:r>
              <a:rPr lang="it-IT" sz="2000" dirty="0" smtClean="0">
                <a:solidFill>
                  <a:srgbClr val="002060"/>
                </a:solidFill>
              </a:rPr>
              <a:t>    o in corso di esecuzione.</a:t>
            </a:r>
            <a:endParaRPr lang="it-IT" sz="2000" b="1" dirty="0">
              <a:solidFill>
                <a:srgbClr val="002060"/>
              </a:solidFill>
            </a:endParaRPr>
          </a:p>
        </p:txBody>
      </p:sp>
      <p:sp>
        <p:nvSpPr>
          <p:cNvPr id="3" name="Rettangolo 2"/>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66</a:t>
            </a: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49120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fade">
                                      <p:cBhvr>
                                        <p:cTn id="7" dur="500"/>
                                        <p:tgtEl>
                                          <p:spTgt spid="1127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270"/>
                                        </p:tgtEl>
                                        <p:attrNameLst>
                                          <p:attrName>style.visibility</p:attrName>
                                        </p:attrNameLst>
                                      </p:cBhvr>
                                      <p:to>
                                        <p:strVal val="visible"/>
                                      </p:to>
                                    </p:set>
                                    <p:anim calcmode="lin" valueType="num">
                                      <p:cBhvr additive="base">
                                        <p:cTn id="11" dur="500" fill="hold"/>
                                        <p:tgtEl>
                                          <p:spTgt spid="11270"/>
                                        </p:tgtEl>
                                        <p:attrNameLst>
                                          <p:attrName>ppt_x</p:attrName>
                                        </p:attrNameLst>
                                      </p:cBhvr>
                                      <p:tavLst>
                                        <p:tav tm="0">
                                          <p:val>
                                            <p:strVal val="0-#ppt_w/2"/>
                                          </p:val>
                                        </p:tav>
                                        <p:tav tm="100000">
                                          <p:val>
                                            <p:strVal val="#ppt_x"/>
                                          </p:val>
                                        </p:tav>
                                      </p:tavLst>
                                    </p:anim>
                                    <p:anim calcmode="lin" valueType="num">
                                      <p:cBhvr additive="base">
                                        <p:cTn id="12" dur="500" fill="hold"/>
                                        <p:tgtEl>
                                          <p:spTgt spid="1127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1268"/>
                                        </p:tgtEl>
                                        <p:attrNameLst>
                                          <p:attrName>style.visibility</p:attrName>
                                        </p:attrNameLst>
                                      </p:cBhvr>
                                      <p:to>
                                        <p:strVal val="visible"/>
                                      </p:to>
                                    </p:set>
                                    <p:anim calcmode="lin" valueType="num">
                                      <p:cBhvr additive="base">
                                        <p:cTn id="16" dur="500" fill="hold"/>
                                        <p:tgtEl>
                                          <p:spTgt spid="11268"/>
                                        </p:tgtEl>
                                        <p:attrNameLst>
                                          <p:attrName>ppt_x</p:attrName>
                                        </p:attrNameLst>
                                      </p:cBhvr>
                                      <p:tavLst>
                                        <p:tav tm="0">
                                          <p:val>
                                            <p:strVal val="0-#ppt_w/2"/>
                                          </p:val>
                                        </p:tav>
                                        <p:tav tm="100000">
                                          <p:val>
                                            <p:strVal val="#ppt_x"/>
                                          </p:val>
                                        </p:tav>
                                      </p:tavLst>
                                    </p:anim>
                                    <p:anim calcmode="lin" valueType="num">
                                      <p:cBhvr additive="base">
                                        <p:cTn id="17"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0" grpId="0" animBg="1"/>
      <p:bldP spid="11272" grpId="0" animBg="1"/>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42" name="Rectangle 2"/>
          <p:cNvSpPr>
            <a:spLocks noChangeArrowheads="1"/>
          </p:cNvSpPr>
          <p:nvPr/>
        </p:nvSpPr>
        <p:spPr bwMode="auto">
          <a:xfrm>
            <a:off x="1763713" y="1628800"/>
            <a:ext cx="5589587" cy="792584"/>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endParaRPr lang="it-IT" sz="1400">
              <a:solidFill>
                <a:srgbClr val="FFFFFF"/>
              </a:solidFill>
              <a:cs typeface="Arial" pitchFamily="34" charset="0"/>
            </a:endParaRPr>
          </a:p>
        </p:txBody>
      </p:sp>
      <p:sp>
        <p:nvSpPr>
          <p:cNvPr id="1034243" name="Rectangle 3"/>
          <p:cNvSpPr>
            <a:spLocks noChangeArrowheads="1"/>
          </p:cNvSpPr>
          <p:nvPr/>
        </p:nvSpPr>
        <p:spPr bwMode="auto">
          <a:xfrm>
            <a:off x="2195737" y="2924277"/>
            <a:ext cx="4896544" cy="576262"/>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1400" b="1" dirty="0">
                <a:solidFill>
                  <a:srgbClr val="002060"/>
                </a:solidFill>
                <a:cs typeface="Arial" pitchFamily="34" charset="0"/>
              </a:rPr>
              <a:t>Contestazione in forma scritta dell’addebito </a:t>
            </a:r>
          </a:p>
          <a:p>
            <a:pPr algn="ctr"/>
            <a:r>
              <a:rPr lang="it-IT" sz="1400" b="1" dirty="0">
                <a:solidFill>
                  <a:srgbClr val="002060"/>
                </a:solidFill>
                <a:cs typeface="Arial" pitchFamily="34" charset="0"/>
              </a:rPr>
              <a:t>al </a:t>
            </a:r>
            <a:r>
              <a:rPr lang="it-IT" sz="1400" b="1" dirty="0" smtClean="0">
                <a:solidFill>
                  <a:srgbClr val="002060"/>
                </a:solidFill>
                <a:cs typeface="Arial" pitchFamily="34" charset="0"/>
              </a:rPr>
              <a:t>lavoratore (requisiti di specificità e immediatezza)</a:t>
            </a:r>
            <a:endParaRPr lang="it-IT" sz="1400" b="1" dirty="0">
              <a:solidFill>
                <a:srgbClr val="002060"/>
              </a:solidFill>
              <a:cs typeface="Arial" pitchFamily="34" charset="0"/>
            </a:endParaRPr>
          </a:p>
        </p:txBody>
      </p:sp>
      <p:sp>
        <p:nvSpPr>
          <p:cNvPr id="1034244" name="Rectangle 4"/>
          <p:cNvSpPr>
            <a:spLocks noChangeArrowheads="1"/>
          </p:cNvSpPr>
          <p:nvPr/>
        </p:nvSpPr>
        <p:spPr bwMode="auto">
          <a:xfrm>
            <a:off x="3131840" y="4724799"/>
            <a:ext cx="5760640" cy="1440160"/>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1400" b="1" dirty="0">
                <a:solidFill>
                  <a:srgbClr val="002060"/>
                </a:solidFill>
                <a:cs typeface="Arial" pitchFamily="34" charset="0"/>
              </a:rPr>
              <a:t>Scaduto tale termine il datore </a:t>
            </a:r>
          </a:p>
          <a:p>
            <a:pPr algn="ctr"/>
            <a:r>
              <a:rPr lang="it-IT" sz="1400" b="1" dirty="0">
                <a:solidFill>
                  <a:srgbClr val="002060"/>
                </a:solidFill>
                <a:cs typeface="Arial" pitchFamily="34" charset="0"/>
              </a:rPr>
              <a:t>di lavoro può irrogare la </a:t>
            </a:r>
          </a:p>
          <a:p>
            <a:pPr algn="ctr"/>
            <a:r>
              <a:rPr lang="it-IT" sz="1400" b="1" dirty="0">
                <a:solidFill>
                  <a:srgbClr val="002060"/>
                </a:solidFill>
                <a:cs typeface="Arial" pitchFamily="34" charset="0"/>
              </a:rPr>
              <a:t>sanzione tenuto conto </a:t>
            </a:r>
          </a:p>
          <a:p>
            <a:pPr algn="ctr"/>
            <a:r>
              <a:rPr lang="it-IT" sz="1400" b="1" dirty="0">
                <a:solidFill>
                  <a:srgbClr val="002060"/>
                </a:solidFill>
                <a:cs typeface="Arial" pitchFamily="34" charset="0"/>
              </a:rPr>
              <a:t>delle eventuali motivazioni </a:t>
            </a:r>
            <a:r>
              <a:rPr lang="it-IT" sz="1400" b="1" dirty="0" smtClean="0">
                <a:solidFill>
                  <a:srgbClr val="002060"/>
                </a:solidFill>
                <a:cs typeface="Arial" pitchFamily="34" charset="0"/>
              </a:rPr>
              <a:t>rese</a:t>
            </a:r>
          </a:p>
          <a:p>
            <a:pPr algn="ctr"/>
            <a:r>
              <a:rPr lang="it-IT" sz="1400" b="1" dirty="0" smtClean="0">
                <a:solidFill>
                  <a:srgbClr val="002060"/>
                </a:solidFill>
                <a:cs typeface="Arial" pitchFamily="34" charset="0"/>
              </a:rPr>
              <a:t>NOTA: alcuni CCNL prevedono altresì un termine per </a:t>
            </a:r>
          </a:p>
          <a:p>
            <a:pPr algn="ctr"/>
            <a:r>
              <a:rPr lang="it-IT" sz="1400" b="1" dirty="0" smtClean="0">
                <a:solidFill>
                  <a:srgbClr val="002060"/>
                </a:solidFill>
                <a:cs typeface="Arial" pitchFamily="34" charset="0"/>
              </a:rPr>
              <a:t>l’irrogazione della sanzione (</a:t>
            </a:r>
            <a:r>
              <a:rPr lang="it-IT" sz="1400" b="1" dirty="0" err="1" smtClean="0">
                <a:solidFill>
                  <a:srgbClr val="002060"/>
                </a:solidFill>
                <a:cs typeface="Arial" pitchFamily="34" charset="0"/>
              </a:rPr>
              <a:t>es</a:t>
            </a:r>
            <a:r>
              <a:rPr lang="it-IT" sz="1400" b="1" dirty="0" smtClean="0">
                <a:solidFill>
                  <a:srgbClr val="002060"/>
                </a:solidFill>
                <a:cs typeface="Arial" pitchFamily="34" charset="0"/>
              </a:rPr>
              <a:t> CCNL Metalmeccanici e Commercio)</a:t>
            </a:r>
          </a:p>
          <a:p>
            <a:pPr algn="ctr"/>
            <a:endParaRPr lang="it-IT" sz="1400" b="1" dirty="0">
              <a:solidFill>
                <a:srgbClr val="002060"/>
              </a:solidFill>
              <a:cs typeface="Arial" pitchFamily="34" charset="0"/>
            </a:endParaRPr>
          </a:p>
        </p:txBody>
      </p:sp>
      <p:sp>
        <p:nvSpPr>
          <p:cNvPr id="1034245" name="Text Box 5"/>
          <p:cNvSpPr txBox="1">
            <a:spLocks noChangeArrowheads="1"/>
          </p:cNvSpPr>
          <p:nvPr/>
        </p:nvSpPr>
        <p:spPr bwMode="auto">
          <a:xfrm>
            <a:off x="1763716" y="1628802"/>
            <a:ext cx="5545137" cy="584775"/>
          </a:xfrm>
          <a:prstGeom prst="rect">
            <a:avLst/>
          </a:prstGeom>
          <a:noFill/>
          <a:ln w="9525">
            <a:noFill/>
            <a:miter lim="800000"/>
            <a:headEnd/>
            <a:tailEnd/>
          </a:ln>
          <a:effectLst/>
        </p:spPr>
        <p:txBody>
          <a:bodyPr wrap="square">
            <a:spAutoFit/>
          </a:bodyPr>
          <a:lstStyle/>
          <a:p>
            <a:pPr algn="ctr" fontAlgn="auto">
              <a:spcBef>
                <a:spcPct val="50000"/>
              </a:spcBef>
              <a:spcAft>
                <a:spcPts val="0"/>
              </a:spcAft>
              <a:defRPr/>
            </a:pPr>
            <a:r>
              <a:rPr lang="it-IT" sz="1600" b="1" dirty="0" smtClean="0">
                <a:solidFill>
                  <a:srgbClr val="002060"/>
                </a:solidFill>
                <a:cs typeface="Arial" pitchFamily="34" charset="0"/>
              </a:rPr>
              <a:t>A MONTE: Affissione </a:t>
            </a:r>
            <a:r>
              <a:rPr lang="it-IT" sz="1600" b="1" dirty="0">
                <a:solidFill>
                  <a:srgbClr val="002060"/>
                </a:solidFill>
                <a:cs typeface="Arial" pitchFamily="34" charset="0"/>
              </a:rPr>
              <a:t>in luogo accessibile a tutti del codice disciplinare</a:t>
            </a:r>
          </a:p>
        </p:txBody>
      </p:sp>
      <p:sp>
        <p:nvSpPr>
          <p:cNvPr id="1034247" name="Rectangle 7"/>
          <p:cNvSpPr>
            <a:spLocks noChangeArrowheads="1"/>
          </p:cNvSpPr>
          <p:nvPr/>
        </p:nvSpPr>
        <p:spPr bwMode="auto">
          <a:xfrm>
            <a:off x="2339975" y="4004718"/>
            <a:ext cx="4445000" cy="576065"/>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1400" b="1" dirty="0">
                <a:solidFill>
                  <a:srgbClr val="002060"/>
                </a:solidFill>
                <a:cs typeface="Arial" pitchFamily="34" charset="0"/>
              </a:rPr>
              <a:t>Il lavoratore può presentare le proprie difese</a:t>
            </a:r>
          </a:p>
          <a:p>
            <a:pPr algn="ctr"/>
            <a:r>
              <a:rPr lang="it-IT" sz="1400" b="1" dirty="0">
                <a:solidFill>
                  <a:srgbClr val="002060"/>
                </a:solidFill>
                <a:cs typeface="Arial" pitchFamily="34" charset="0"/>
              </a:rPr>
              <a:t>sia scritte che orali</a:t>
            </a:r>
          </a:p>
        </p:txBody>
      </p:sp>
      <p:sp>
        <p:nvSpPr>
          <p:cNvPr id="1034250" name="Rectangle 10"/>
          <p:cNvSpPr>
            <a:spLocks noChangeArrowheads="1"/>
          </p:cNvSpPr>
          <p:nvPr/>
        </p:nvSpPr>
        <p:spPr bwMode="auto">
          <a:xfrm>
            <a:off x="1763713" y="836714"/>
            <a:ext cx="5618163" cy="576263"/>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2000" dirty="0" smtClean="0">
                <a:solidFill>
                  <a:srgbClr val="002060"/>
                </a:solidFill>
                <a:cs typeface="Arial" pitchFamily="34" charset="0"/>
              </a:rPr>
              <a:t>Procedura</a:t>
            </a:r>
            <a:endParaRPr lang="it-IT" sz="2000" dirty="0">
              <a:solidFill>
                <a:srgbClr val="002060"/>
              </a:solidFill>
              <a:cs typeface="Arial" pitchFamily="34" charset="0"/>
            </a:endParaRPr>
          </a:p>
          <a:p>
            <a:pPr algn="ctr"/>
            <a:r>
              <a:rPr lang="it-IT" sz="1400" b="1" dirty="0">
                <a:solidFill>
                  <a:srgbClr val="002060"/>
                </a:solidFill>
                <a:cs typeface="Arial" pitchFamily="34" charset="0"/>
              </a:rPr>
              <a:t>Art. 7 </a:t>
            </a:r>
            <a:r>
              <a:rPr lang="it-IT" sz="1400" b="1" dirty="0" err="1">
                <a:solidFill>
                  <a:srgbClr val="002060"/>
                </a:solidFill>
                <a:cs typeface="Arial" pitchFamily="34" charset="0"/>
              </a:rPr>
              <a:t>Stat</a:t>
            </a:r>
            <a:r>
              <a:rPr lang="it-IT" sz="1400" b="1" dirty="0">
                <a:solidFill>
                  <a:srgbClr val="002060"/>
                </a:solidFill>
                <a:cs typeface="Arial" pitchFamily="34" charset="0"/>
              </a:rPr>
              <a:t>. </a:t>
            </a:r>
            <a:r>
              <a:rPr lang="it-IT" sz="1400" b="1" dirty="0" err="1">
                <a:solidFill>
                  <a:srgbClr val="002060"/>
                </a:solidFill>
                <a:cs typeface="Arial" pitchFamily="34" charset="0"/>
              </a:rPr>
              <a:t>Lav</a:t>
            </a:r>
            <a:r>
              <a:rPr lang="it-IT" sz="1400" b="1" dirty="0">
                <a:solidFill>
                  <a:srgbClr val="002060"/>
                </a:solidFill>
                <a:cs typeface="Arial" pitchFamily="34" charset="0"/>
              </a:rPr>
              <a:t>.</a:t>
            </a:r>
          </a:p>
        </p:txBody>
      </p:sp>
      <p:sp useBgFill="1">
        <p:nvSpPr>
          <p:cNvPr id="1034251" name="Text Box 11"/>
          <p:cNvSpPr txBox="1">
            <a:spLocks noChangeArrowheads="1"/>
          </p:cNvSpPr>
          <p:nvPr/>
        </p:nvSpPr>
        <p:spPr bwMode="auto">
          <a:xfrm>
            <a:off x="251520" y="3933058"/>
            <a:ext cx="1944687" cy="830997"/>
          </a:xfrm>
          <a:prstGeom prst="rect">
            <a:avLst/>
          </a:prstGeom>
          <a:ln w="9525">
            <a:noFill/>
            <a:miter lim="800000"/>
            <a:headEnd/>
            <a:tailEnd/>
          </a:ln>
        </p:spPr>
        <p:txBody>
          <a:bodyPr>
            <a:spAutoFit/>
          </a:bodyPr>
          <a:lstStyle/>
          <a:p>
            <a:pPr algn="ctr">
              <a:spcBef>
                <a:spcPct val="50000"/>
              </a:spcBef>
            </a:pPr>
            <a:r>
              <a:rPr lang="it-IT" b="1" dirty="0">
                <a:solidFill>
                  <a:srgbClr val="002060"/>
                </a:solidFill>
                <a:cs typeface="Arial" pitchFamily="34" charset="0"/>
              </a:rPr>
              <a:t>Entro 5 giorni</a:t>
            </a:r>
          </a:p>
        </p:txBody>
      </p:sp>
      <p:sp>
        <p:nvSpPr>
          <p:cNvPr id="16" name="Rettangolo 15"/>
          <p:cNvSpPr/>
          <p:nvPr/>
        </p:nvSpPr>
        <p:spPr>
          <a:xfrm>
            <a:off x="1853952" y="116633"/>
            <a:ext cx="5436096" cy="461665"/>
          </a:xfrm>
          <a:prstGeom prst="rect">
            <a:avLst/>
          </a:prstGeom>
        </p:spPr>
        <p:txBody>
          <a:bodyPr wrap="square">
            <a:spAutoFit/>
          </a:bodyPr>
          <a:lstStyle/>
          <a:p>
            <a:pPr algn="ctr"/>
            <a:r>
              <a:rPr lang="it-IT" b="1" dirty="0" smtClean="0">
                <a:solidFill>
                  <a:schemeClr val="accent6">
                    <a:lumMod val="75000"/>
                  </a:schemeClr>
                </a:solidFill>
              </a:rPr>
              <a:t>IL PROCEDIMENTO DISCIPLINARE</a:t>
            </a:r>
          </a:p>
        </p:txBody>
      </p:sp>
      <p:sp>
        <p:nvSpPr>
          <p:cNvPr id="19" name="Freccia in giù 18"/>
          <p:cNvSpPr/>
          <p:nvPr/>
        </p:nvSpPr>
        <p:spPr bwMode="auto">
          <a:xfrm>
            <a:off x="4283968" y="3573018"/>
            <a:ext cx="484632" cy="360040"/>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20" name="Freccia in giù 19"/>
          <p:cNvSpPr/>
          <p:nvPr/>
        </p:nvSpPr>
        <p:spPr bwMode="auto">
          <a:xfrm>
            <a:off x="4231384" y="2492898"/>
            <a:ext cx="484632" cy="360040"/>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21" name="Freccia in giù 20"/>
          <p:cNvSpPr/>
          <p:nvPr/>
        </p:nvSpPr>
        <p:spPr bwMode="auto">
          <a:xfrm rot="18132341">
            <a:off x="7020272" y="4244147"/>
            <a:ext cx="484632" cy="360040"/>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3" name="Rettangolo 2"/>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67</a:t>
            </a:r>
          </a:p>
        </p:txBody>
      </p:sp>
      <p:pic>
        <p:nvPicPr>
          <p:cNvPr id="1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7" name="Rettangolo 1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05204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34250"/>
                                        </p:tgtEl>
                                        <p:attrNameLst>
                                          <p:attrName>style.visibility</p:attrName>
                                        </p:attrNameLst>
                                      </p:cBhvr>
                                      <p:to>
                                        <p:strVal val="visible"/>
                                      </p:to>
                                    </p:set>
                                    <p:animEffect transition="in" filter="fade">
                                      <p:cBhvr>
                                        <p:cTn id="7" dur="500"/>
                                        <p:tgtEl>
                                          <p:spTgt spid="103425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34242"/>
                                        </p:tgtEl>
                                        <p:attrNameLst>
                                          <p:attrName>style.visibility</p:attrName>
                                        </p:attrNameLst>
                                      </p:cBhvr>
                                      <p:to>
                                        <p:strVal val="visible"/>
                                      </p:to>
                                    </p:set>
                                    <p:animEffect transition="in" filter="fade">
                                      <p:cBhvr>
                                        <p:cTn id="11" dur="1000"/>
                                        <p:tgtEl>
                                          <p:spTgt spid="103424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34245"/>
                                        </p:tgtEl>
                                        <p:attrNameLst>
                                          <p:attrName>style.visibility</p:attrName>
                                        </p:attrNameLst>
                                      </p:cBhvr>
                                      <p:to>
                                        <p:strVal val="visible"/>
                                      </p:to>
                                    </p:set>
                                    <p:animEffect transition="in" filter="fade">
                                      <p:cBhvr>
                                        <p:cTn id="14" dur="500"/>
                                        <p:tgtEl>
                                          <p:spTgt spid="1034245"/>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1034243"/>
                                        </p:tgtEl>
                                        <p:attrNameLst>
                                          <p:attrName>style.visibility</p:attrName>
                                        </p:attrNameLst>
                                      </p:cBhvr>
                                      <p:to>
                                        <p:strVal val="visible"/>
                                      </p:to>
                                    </p:set>
                                    <p:animEffect transition="in" filter="fade">
                                      <p:cBhvr>
                                        <p:cTn id="18" dur="500"/>
                                        <p:tgtEl>
                                          <p:spTgt spid="1034243"/>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1034251"/>
                                        </p:tgtEl>
                                        <p:attrNameLst>
                                          <p:attrName>style.visibility</p:attrName>
                                        </p:attrNameLst>
                                      </p:cBhvr>
                                      <p:to>
                                        <p:strVal val="visible"/>
                                      </p:to>
                                    </p:set>
                                    <p:animEffect transition="in" filter="fade">
                                      <p:cBhvr>
                                        <p:cTn id="22" dur="500"/>
                                        <p:tgtEl>
                                          <p:spTgt spid="1034251"/>
                                        </p:tgtEl>
                                      </p:cBhvr>
                                    </p:animEffect>
                                  </p:childTnLst>
                                </p:cTn>
                              </p:par>
                            </p:childTnLst>
                          </p:cTn>
                        </p:par>
                        <p:par>
                          <p:cTn id="23" fill="hold">
                            <p:stCondLst>
                              <p:cond delay="2500"/>
                            </p:stCondLst>
                            <p:childTnLst>
                              <p:par>
                                <p:cTn id="24" presetID="10" presetClass="entr" presetSubtype="0" fill="hold" grpId="0" nodeType="afterEffect">
                                  <p:stCondLst>
                                    <p:cond delay="0"/>
                                  </p:stCondLst>
                                  <p:childTnLst>
                                    <p:set>
                                      <p:cBhvr>
                                        <p:cTn id="25" dur="1" fill="hold">
                                          <p:stCondLst>
                                            <p:cond delay="0"/>
                                          </p:stCondLst>
                                        </p:cTn>
                                        <p:tgtEl>
                                          <p:spTgt spid="1034247"/>
                                        </p:tgtEl>
                                        <p:attrNameLst>
                                          <p:attrName>style.visibility</p:attrName>
                                        </p:attrNameLst>
                                      </p:cBhvr>
                                      <p:to>
                                        <p:strVal val="visible"/>
                                      </p:to>
                                    </p:set>
                                    <p:animEffect transition="in" filter="fade">
                                      <p:cBhvr>
                                        <p:cTn id="26" dur="500"/>
                                        <p:tgtEl>
                                          <p:spTgt spid="1034247"/>
                                        </p:tgtEl>
                                      </p:cBhvr>
                                    </p:animEffect>
                                  </p:childTnLst>
                                </p:cTn>
                              </p:par>
                            </p:childTnLst>
                          </p:cTn>
                        </p:par>
                        <p:par>
                          <p:cTn id="27" fill="hold">
                            <p:stCondLst>
                              <p:cond delay="3000"/>
                            </p:stCondLst>
                            <p:childTnLst>
                              <p:par>
                                <p:cTn id="28" presetID="10" presetClass="entr" presetSubtype="0" fill="hold" grpId="0" nodeType="afterEffect">
                                  <p:stCondLst>
                                    <p:cond delay="0"/>
                                  </p:stCondLst>
                                  <p:childTnLst>
                                    <p:set>
                                      <p:cBhvr>
                                        <p:cTn id="29" dur="1" fill="hold">
                                          <p:stCondLst>
                                            <p:cond delay="0"/>
                                          </p:stCondLst>
                                        </p:cTn>
                                        <p:tgtEl>
                                          <p:spTgt spid="1034244"/>
                                        </p:tgtEl>
                                        <p:attrNameLst>
                                          <p:attrName>style.visibility</p:attrName>
                                        </p:attrNameLst>
                                      </p:cBhvr>
                                      <p:to>
                                        <p:strVal val="visible"/>
                                      </p:to>
                                    </p:set>
                                    <p:animEffect transition="in" filter="fade">
                                      <p:cBhvr>
                                        <p:cTn id="30" dur="500"/>
                                        <p:tgtEl>
                                          <p:spTgt spid="1034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42" grpId="0" animBg="1"/>
      <p:bldP spid="1034243" grpId="0" animBg="1"/>
      <p:bldP spid="1034244" grpId="0" animBg="1"/>
      <p:bldP spid="1034245" grpId="0"/>
      <p:bldP spid="1034247" grpId="0" animBg="1"/>
      <p:bldP spid="1034250" grpId="0" animBg="1"/>
      <p:bldP spid="103425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395536" y="2205038"/>
            <a:ext cx="8215064" cy="3662541"/>
          </a:xfrm>
          <a:prstGeom prst="rect">
            <a:avLst/>
          </a:prstGeom>
          <a:noFill/>
          <a:ln w="9525">
            <a:noFill/>
            <a:miter lim="800000"/>
            <a:headEnd/>
            <a:tailEnd/>
          </a:ln>
        </p:spPr>
        <p:txBody>
          <a:bodyPr wrap="square">
            <a:spAutoFit/>
          </a:bodyPr>
          <a:lstStyle/>
          <a:p>
            <a:pPr algn="ctr"/>
            <a:r>
              <a:rPr lang="it-IT" b="1" dirty="0">
                <a:solidFill>
                  <a:srgbClr val="002060"/>
                </a:solidFill>
                <a:cs typeface="Arial" pitchFamily="34" charset="0"/>
              </a:rPr>
              <a:t>Art. 7 co. 1  L. 300/1970 </a:t>
            </a:r>
          </a:p>
          <a:p>
            <a:endParaRPr lang="it-IT" b="1" dirty="0">
              <a:solidFill>
                <a:srgbClr val="002060"/>
              </a:solidFill>
              <a:cs typeface="Arial" pitchFamily="34" charset="0"/>
            </a:endParaRPr>
          </a:p>
          <a:p>
            <a:pPr algn="just"/>
            <a:r>
              <a:rPr lang="it-IT" sz="2000" dirty="0" smtClean="0">
                <a:solidFill>
                  <a:srgbClr val="002060"/>
                </a:solidFill>
                <a:cs typeface="Arial" pitchFamily="34" charset="0"/>
              </a:rPr>
              <a:t>“Le </a:t>
            </a:r>
            <a:r>
              <a:rPr lang="it-IT" sz="2000" dirty="0">
                <a:solidFill>
                  <a:srgbClr val="002060"/>
                </a:solidFill>
                <a:cs typeface="Arial" pitchFamily="34" charset="0"/>
              </a:rPr>
              <a:t>norme disciplinari relative alle sanzioni, alle infrazioni (…) ed alle procedure di contestazione delle stesse, devono essere </a:t>
            </a:r>
            <a:r>
              <a:rPr lang="it-IT" sz="2000" b="1" u="sng" dirty="0">
                <a:solidFill>
                  <a:srgbClr val="002060"/>
                </a:solidFill>
                <a:cs typeface="Arial" pitchFamily="34" charset="0"/>
              </a:rPr>
              <a:t>portate a conoscenza</a:t>
            </a:r>
            <a:r>
              <a:rPr lang="it-IT" sz="2000" dirty="0">
                <a:solidFill>
                  <a:srgbClr val="002060"/>
                </a:solidFill>
                <a:cs typeface="Arial" pitchFamily="34" charset="0"/>
              </a:rPr>
              <a:t> dei lavoratori mediante affissione in luogo accessibile a tutti (…)”.</a:t>
            </a:r>
          </a:p>
          <a:p>
            <a:pPr algn="just"/>
            <a:endParaRPr lang="it-IT" sz="2000" b="1" dirty="0">
              <a:solidFill>
                <a:srgbClr val="002060"/>
              </a:solidFill>
              <a:cs typeface="Arial" pitchFamily="34" charset="0"/>
            </a:endParaRPr>
          </a:p>
          <a:p>
            <a:endParaRPr lang="it-IT" sz="2000" dirty="0">
              <a:solidFill>
                <a:srgbClr val="002060"/>
              </a:solidFill>
              <a:cs typeface="Arial" pitchFamily="34" charset="0"/>
            </a:endParaRPr>
          </a:p>
          <a:p>
            <a:endParaRPr lang="it-IT" sz="2000" dirty="0">
              <a:solidFill>
                <a:srgbClr val="002060"/>
              </a:solidFill>
              <a:cs typeface="Arial" pitchFamily="34" charset="0"/>
            </a:endParaRPr>
          </a:p>
          <a:p>
            <a:endParaRPr lang="it-IT" sz="2000" dirty="0">
              <a:solidFill>
                <a:srgbClr val="002060"/>
              </a:solidFill>
              <a:cs typeface="Arial" pitchFamily="34" charset="0"/>
            </a:endParaRPr>
          </a:p>
          <a:p>
            <a:pPr algn="ctr"/>
            <a:r>
              <a:rPr lang="it-IT" b="1" dirty="0">
                <a:solidFill>
                  <a:srgbClr val="002060"/>
                </a:solidFill>
                <a:cs typeface="Arial" pitchFamily="34" charset="0"/>
              </a:rPr>
              <a:t>AFFISSIONE DEL CODICE DISCIPLINARE</a:t>
            </a:r>
          </a:p>
        </p:txBody>
      </p:sp>
      <p:sp>
        <p:nvSpPr>
          <p:cNvPr id="16387" name="AutoShape 8"/>
          <p:cNvSpPr>
            <a:spLocks noChangeArrowheads="1"/>
          </p:cNvSpPr>
          <p:nvPr/>
        </p:nvSpPr>
        <p:spPr bwMode="auto">
          <a:xfrm>
            <a:off x="4211639" y="4335760"/>
            <a:ext cx="685800" cy="533400"/>
          </a:xfrm>
          <a:prstGeom prst="downArrow">
            <a:avLst>
              <a:gd name="adj1" fmla="val 50000"/>
              <a:gd name="adj2" fmla="val 25000"/>
            </a:avLst>
          </a:prstGeom>
          <a:solidFill>
            <a:srgbClr val="4F81BD"/>
          </a:solidFill>
          <a:ln w="25402">
            <a:solidFill>
              <a:srgbClr val="385D8A"/>
            </a:solidFill>
            <a:miter lim="800000"/>
            <a:headEnd/>
            <a:tailEnd/>
          </a:ln>
        </p:spPr>
        <p:txBody>
          <a:bodyPr anchor="ctr" anchorCtr="1"/>
          <a:lstStyle/>
          <a:p>
            <a:endParaRPr lang="it-IT" dirty="0"/>
          </a:p>
        </p:txBody>
      </p:sp>
      <p:sp>
        <p:nvSpPr>
          <p:cNvPr id="16389" name="Rectangle 3"/>
          <p:cNvSpPr>
            <a:spLocks noChangeArrowheads="1"/>
          </p:cNvSpPr>
          <p:nvPr/>
        </p:nvSpPr>
        <p:spPr bwMode="auto">
          <a:xfrm>
            <a:off x="250827" y="908722"/>
            <a:ext cx="8496300" cy="1200329"/>
          </a:xfrm>
          <a:prstGeom prst="rect">
            <a:avLst/>
          </a:prstGeom>
          <a:noFill/>
          <a:ln w="9525">
            <a:noFill/>
            <a:miter lim="800000"/>
            <a:headEnd/>
            <a:tailEnd/>
          </a:ln>
        </p:spPr>
        <p:txBody>
          <a:bodyPr>
            <a:spAutoFit/>
          </a:bodyPr>
          <a:lstStyle/>
          <a:p>
            <a:pPr algn="ctr"/>
            <a:r>
              <a:rPr lang="it-IT" b="1" dirty="0">
                <a:solidFill>
                  <a:srgbClr val="002060"/>
                </a:solidFill>
                <a:cs typeface="Arial" pitchFamily="34" charset="0"/>
              </a:rPr>
              <a:t>LA PROCEDURA DISCIPLINARE EX ART. 7 L. 300/1970</a:t>
            </a:r>
          </a:p>
          <a:p>
            <a:pPr algn="ctr"/>
            <a:endParaRPr lang="it-IT" b="1" dirty="0">
              <a:solidFill>
                <a:srgbClr val="002060"/>
              </a:solidFill>
              <a:cs typeface="Arial" pitchFamily="34" charset="0"/>
            </a:endParaRPr>
          </a:p>
          <a:p>
            <a:pPr algn="ctr"/>
            <a:r>
              <a:rPr lang="it-IT" b="1" dirty="0">
                <a:solidFill>
                  <a:srgbClr val="002060"/>
                </a:solidFill>
                <a:cs typeface="Arial" pitchFamily="34" charset="0"/>
              </a:rPr>
              <a:t>I REQUISITI PROCEDURALI</a:t>
            </a:r>
          </a:p>
        </p:txBody>
      </p:sp>
      <p:sp>
        <p:nvSpPr>
          <p:cNvPr id="2" name="Rettangolo arrotondato 1"/>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 name="Rettangolo 2"/>
          <p:cNvSpPr/>
          <p:nvPr/>
        </p:nvSpPr>
        <p:spPr>
          <a:xfrm>
            <a:off x="4401119" y="6309320"/>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68</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5727738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180973" y="1557340"/>
            <a:ext cx="7705725" cy="1728787"/>
          </a:xfrm>
        </p:spPr>
        <p:txBody>
          <a:bodyPr/>
          <a:lstStyle/>
          <a:p>
            <a:pPr marL="609600" indent="-609600" eaLnBrk="1" hangingPunct="1"/>
            <a:endParaRPr lang="it-IT" dirty="0" smtClean="0">
              <a:solidFill>
                <a:srgbClr val="002060"/>
              </a:solidFill>
              <a:latin typeface="Arial" pitchFamily="34" charset="0"/>
              <a:cs typeface="Arial" pitchFamily="34" charset="0"/>
            </a:endParaRPr>
          </a:p>
          <a:p>
            <a:pPr marL="609600" indent="-609600" algn="just" eaLnBrk="1" hangingPunct="1"/>
            <a:endParaRPr lang="en-US" sz="1800" dirty="0" smtClean="0">
              <a:solidFill>
                <a:srgbClr val="002060"/>
              </a:solidFill>
              <a:latin typeface="Arial" pitchFamily="34" charset="0"/>
              <a:cs typeface="Arial" pitchFamily="34" charset="0"/>
            </a:endParaRPr>
          </a:p>
        </p:txBody>
      </p:sp>
      <p:sp>
        <p:nvSpPr>
          <p:cNvPr id="15363" name="Text Box 19"/>
          <p:cNvSpPr txBox="1">
            <a:spLocks noChangeArrowheads="1"/>
          </p:cNvSpPr>
          <p:nvPr/>
        </p:nvSpPr>
        <p:spPr bwMode="auto">
          <a:xfrm>
            <a:off x="107506" y="1222849"/>
            <a:ext cx="8358188" cy="4150367"/>
          </a:xfrm>
          <a:prstGeom prst="rect">
            <a:avLst/>
          </a:prstGeom>
          <a:noFill/>
          <a:ln w="9525">
            <a:noFill/>
            <a:miter lim="800000"/>
            <a:headEnd/>
            <a:tailEnd/>
          </a:ln>
        </p:spPr>
        <p:txBody>
          <a:bodyPr wrap="square">
            <a:spAutoFit/>
          </a:bodyPr>
          <a:lstStyle/>
          <a:p>
            <a:endParaRPr lang="it-IT" dirty="0">
              <a:solidFill>
                <a:srgbClr val="002060"/>
              </a:solidFill>
              <a:cs typeface="Arial" pitchFamily="34" charset="0"/>
            </a:endParaRPr>
          </a:p>
          <a:p>
            <a:endParaRPr lang="it-IT" dirty="0">
              <a:solidFill>
                <a:srgbClr val="002060"/>
              </a:solidFill>
              <a:cs typeface="Arial" pitchFamily="34" charset="0"/>
            </a:endParaRPr>
          </a:p>
          <a:p>
            <a:endParaRPr lang="it-IT" dirty="0">
              <a:solidFill>
                <a:srgbClr val="002060"/>
              </a:solidFill>
              <a:cs typeface="Arial" pitchFamily="34" charset="0"/>
            </a:endParaRPr>
          </a:p>
          <a:p>
            <a:pPr lvl="4">
              <a:lnSpc>
                <a:spcPct val="130000"/>
              </a:lnSpc>
              <a:buFont typeface="Wingdings" pitchFamily="2" charset="2"/>
              <a:buChar char="Ø"/>
            </a:pPr>
            <a:r>
              <a:rPr lang="it-IT" dirty="0">
                <a:solidFill>
                  <a:srgbClr val="002060"/>
                </a:solidFill>
                <a:cs typeface="Arial" pitchFamily="34" charset="0"/>
              </a:rPr>
              <a:t> rimprovero verbale/scritto</a:t>
            </a:r>
          </a:p>
          <a:p>
            <a:pPr lvl="4">
              <a:lnSpc>
                <a:spcPct val="130000"/>
              </a:lnSpc>
              <a:buFont typeface="Wingdings" pitchFamily="2" charset="2"/>
              <a:buChar char="Ø"/>
            </a:pPr>
            <a:r>
              <a:rPr lang="it-IT" dirty="0">
                <a:solidFill>
                  <a:srgbClr val="002060"/>
                </a:solidFill>
                <a:cs typeface="Arial" pitchFamily="34" charset="0"/>
              </a:rPr>
              <a:t> multa (sino a </a:t>
            </a:r>
            <a:r>
              <a:rPr lang="it-IT" dirty="0" err="1">
                <a:solidFill>
                  <a:srgbClr val="002060"/>
                </a:solidFill>
                <a:cs typeface="Arial" pitchFamily="34" charset="0"/>
              </a:rPr>
              <a:t>max</a:t>
            </a:r>
            <a:r>
              <a:rPr lang="it-IT" dirty="0">
                <a:solidFill>
                  <a:srgbClr val="002060"/>
                </a:solidFill>
                <a:cs typeface="Arial" pitchFamily="34" charset="0"/>
              </a:rPr>
              <a:t> 4 ore retribuzione)</a:t>
            </a:r>
          </a:p>
          <a:p>
            <a:pPr lvl="4">
              <a:lnSpc>
                <a:spcPct val="130000"/>
              </a:lnSpc>
              <a:buFont typeface="Wingdings" pitchFamily="2" charset="2"/>
              <a:buChar char="Ø"/>
            </a:pPr>
            <a:r>
              <a:rPr lang="it-IT" dirty="0">
                <a:solidFill>
                  <a:srgbClr val="002060"/>
                </a:solidFill>
                <a:cs typeface="Arial" pitchFamily="34" charset="0"/>
              </a:rPr>
              <a:t> sospensione dal lavoro/retribuzione</a:t>
            </a:r>
          </a:p>
          <a:p>
            <a:pPr lvl="4">
              <a:lnSpc>
                <a:spcPct val="130000"/>
              </a:lnSpc>
              <a:buFont typeface="Wingdings" pitchFamily="2" charset="2"/>
              <a:buChar char="Ø"/>
            </a:pPr>
            <a:r>
              <a:rPr lang="it-IT" dirty="0">
                <a:solidFill>
                  <a:srgbClr val="002060"/>
                </a:solidFill>
                <a:cs typeface="Arial" pitchFamily="34" charset="0"/>
              </a:rPr>
              <a:t> licenziamento </a:t>
            </a:r>
            <a:r>
              <a:rPr lang="it-IT" dirty="0" smtClean="0">
                <a:solidFill>
                  <a:srgbClr val="002060"/>
                </a:solidFill>
                <a:cs typeface="Arial" pitchFamily="34" charset="0"/>
              </a:rPr>
              <a:t>disciplinare</a:t>
            </a:r>
            <a:endParaRPr lang="it-IT" dirty="0">
              <a:solidFill>
                <a:srgbClr val="002060"/>
              </a:solidFill>
              <a:cs typeface="Arial" pitchFamily="34" charset="0"/>
            </a:endParaRPr>
          </a:p>
          <a:p>
            <a:pPr lvl="4">
              <a:lnSpc>
                <a:spcPct val="130000"/>
              </a:lnSpc>
            </a:pPr>
            <a:r>
              <a:rPr lang="it-IT" dirty="0" smtClean="0">
                <a:solidFill>
                  <a:srgbClr val="002060"/>
                </a:solidFill>
                <a:cs typeface="Arial" pitchFamily="34" charset="0"/>
              </a:rPr>
              <a:t>+ apposita sezione in CCNL dedicata al procedimento disciplinare e sanzioni con tipizzazione condotte rilevanti.</a:t>
            </a:r>
          </a:p>
          <a:p>
            <a:pPr lvl="4">
              <a:lnSpc>
                <a:spcPct val="130000"/>
              </a:lnSpc>
            </a:pPr>
            <a:r>
              <a:rPr lang="it-IT" b="1" dirty="0" smtClean="0">
                <a:solidFill>
                  <a:srgbClr val="002060"/>
                </a:solidFill>
                <a:cs typeface="Arial" pitchFamily="34" charset="0"/>
              </a:rPr>
              <a:t>N.B. </a:t>
            </a:r>
            <a:r>
              <a:rPr lang="it-IT" b="1" u="sng" dirty="0" smtClean="0">
                <a:solidFill>
                  <a:srgbClr val="002060"/>
                </a:solidFill>
                <a:cs typeface="Arial" pitchFamily="34" charset="0"/>
              </a:rPr>
              <a:t>art. 2106 Principio di proporzionalità:</a:t>
            </a:r>
          </a:p>
          <a:p>
            <a:pPr lvl="4" algn="just">
              <a:lnSpc>
                <a:spcPct val="130000"/>
              </a:lnSpc>
            </a:pPr>
            <a:r>
              <a:rPr lang="it-IT" i="1" dirty="0" smtClean="0">
                <a:solidFill>
                  <a:srgbClr val="002060"/>
                </a:solidFill>
                <a:cs typeface="Arial" pitchFamily="34" charset="0"/>
              </a:rPr>
              <a:t>“applicazione di sanzioni disciplinari secondo la gravità dell’infrazione”</a:t>
            </a:r>
            <a:endParaRPr lang="it-IT" dirty="0" smtClean="0">
              <a:solidFill>
                <a:srgbClr val="002060"/>
              </a:solidFill>
              <a:cs typeface="Arial" pitchFamily="34" charset="0"/>
            </a:endParaRPr>
          </a:p>
        </p:txBody>
      </p:sp>
      <p:sp>
        <p:nvSpPr>
          <p:cNvPr id="15366" name="Rectangle 3"/>
          <p:cNvSpPr>
            <a:spLocks noChangeArrowheads="1"/>
          </p:cNvSpPr>
          <p:nvPr/>
        </p:nvSpPr>
        <p:spPr bwMode="auto">
          <a:xfrm>
            <a:off x="323851" y="941819"/>
            <a:ext cx="8496300" cy="830997"/>
          </a:xfrm>
          <a:prstGeom prst="rect">
            <a:avLst/>
          </a:prstGeom>
          <a:noFill/>
          <a:ln w="9525">
            <a:noFill/>
            <a:miter lim="800000"/>
            <a:headEnd/>
            <a:tailEnd/>
          </a:ln>
        </p:spPr>
        <p:txBody>
          <a:bodyPr>
            <a:spAutoFit/>
          </a:bodyPr>
          <a:lstStyle/>
          <a:p>
            <a:pPr algn="ctr"/>
            <a:r>
              <a:rPr lang="it-IT" b="1" dirty="0">
                <a:solidFill>
                  <a:srgbClr val="002060"/>
                </a:solidFill>
                <a:cs typeface="Arial" pitchFamily="34" charset="0"/>
              </a:rPr>
              <a:t>LA PROCEDURA DISCIPLINARE EX ART. 7 L. </a:t>
            </a:r>
            <a:r>
              <a:rPr lang="it-IT" b="1" dirty="0" smtClean="0">
                <a:solidFill>
                  <a:srgbClr val="002060"/>
                </a:solidFill>
                <a:cs typeface="Arial" pitchFamily="34" charset="0"/>
              </a:rPr>
              <a:t>300/1970</a:t>
            </a:r>
          </a:p>
          <a:p>
            <a:pPr algn="ctr"/>
            <a:r>
              <a:rPr lang="it-IT" b="1" dirty="0" smtClean="0">
                <a:solidFill>
                  <a:srgbClr val="002060"/>
                </a:solidFill>
                <a:cs typeface="Arial" pitchFamily="34" charset="0"/>
              </a:rPr>
              <a:t>Le sanzioni</a:t>
            </a:r>
            <a:endParaRPr lang="it-IT" b="1" dirty="0">
              <a:solidFill>
                <a:srgbClr val="002060"/>
              </a:solidFill>
              <a:cs typeface="Arial" pitchFamily="34" charset="0"/>
            </a:endParaRPr>
          </a:p>
        </p:txBody>
      </p:sp>
      <p:sp>
        <p:nvSpPr>
          <p:cNvPr id="2" name="Rettangolo arrotondato 1"/>
          <p:cNvSpPr/>
          <p:nvPr/>
        </p:nvSpPr>
        <p:spPr>
          <a:xfrm>
            <a:off x="7308304" y="6165304"/>
            <a:ext cx="1728192"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69</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699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04664"/>
            <a:ext cx="8229600" cy="5236171"/>
          </a:xfrm>
        </p:spPr>
        <p:txBody>
          <a:bodyPr/>
          <a:lstStyle/>
          <a:p>
            <a:pPr lvl="0" algn="just">
              <a:buNone/>
            </a:pPr>
            <a:endParaRPr lang="it-IT" sz="20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ECCEZIONI</a:t>
            </a:r>
          </a:p>
          <a:p>
            <a:pPr algn="ctr">
              <a:buNone/>
            </a:pPr>
            <a:endParaRPr lang="it-IT" sz="2000" b="1" dirty="0" smtClean="0">
              <a:solidFill>
                <a:srgbClr val="002060"/>
              </a:solidFill>
              <a:latin typeface="Arial" pitchFamily="34" charset="0"/>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          </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Il principio della libertà di forma è derogato in relazione ad alcune tipologie contrattuali per le quali la legge richiede la forma scritta.</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 forma scritta del contratto è richiesta a pena di nullità per il contratto di lavoro sportivo (cfr. art. 4, comma 1, legge 23 marzo 1981, n. 91) e il contratto di arruolamento del personale marittimo (art. 328 cod. nav.). </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Altre deroghe sono previste per l’introduzione nel contratto di elementi accidentali la cui apposizione potrebbe avere conseguenze pregiudizievoli per il lavoratore. Al fine di evitare l’abuso di questi strumenti, il legislatore è solito richiedere la forma scritta non solo ai fini probatori, ma come condizione di validità del contratto.</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Sono soggetti a questa regola la clausola di apposizione del termine nel contratto a tempo determinato, il patto di prova, il patto di non concorrenza.</a:t>
            </a: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7</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556794"/>
            <a:ext cx="8763000" cy="1200329"/>
          </a:xfrm>
          <a:prstGeom prst="rect">
            <a:avLst/>
          </a:prstGeom>
          <a:noFill/>
          <a:ln w="9525">
            <a:noFill/>
            <a:miter lim="800000"/>
            <a:headEnd/>
            <a:tailEnd/>
          </a:ln>
        </p:spPr>
        <p:txBody>
          <a:bodyPr>
            <a:spAutoFit/>
          </a:bodyPr>
          <a:lstStyle/>
          <a:p>
            <a:pPr algn="ctr"/>
            <a:r>
              <a:rPr lang="it-IT" b="1" dirty="0">
                <a:solidFill>
                  <a:srgbClr val="002060"/>
                </a:solidFill>
              </a:rPr>
              <a:t> </a:t>
            </a:r>
            <a:r>
              <a:rPr lang="it-IT" b="1" dirty="0" smtClean="0">
                <a:solidFill>
                  <a:srgbClr val="002060"/>
                </a:solidFill>
              </a:rPr>
              <a:t>Il potere di controllo è complementare ai doveri di obbedienza e diligenza e costituisce espressione dell’art. 2086 c.c.</a:t>
            </a:r>
            <a:endParaRPr lang="it-IT" b="1" dirty="0">
              <a:solidFill>
                <a:srgbClr val="002060"/>
              </a:solidFill>
            </a:endParaRPr>
          </a:p>
        </p:txBody>
      </p:sp>
      <p:sp>
        <p:nvSpPr>
          <p:cNvPr id="14" name="Rectangle 2"/>
          <p:cNvSpPr txBox="1">
            <a:spLocks noChangeArrowheads="1"/>
          </p:cNvSpPr>
          <p:nvPr/>
        </p:nvSpPr>
        <p:spPr bwMode="auto">
          <a:xfrm>
            <a:off x="539552" y="548680"/>
            <a:ext cx="7848600" cy="720626"/>
          </a:xfrm>
          <a:prstGeom prst="rect">
            <a:avLst/>
          </a:prstGeom>
          <a:noFill/>
          <a:ln w="9525">
            <a:noFill/>
            <a:miter lim="800000"/>
            <a:headEnd/>
            <a:tailEnd/>
          </a:ln>
          <a:effectLst/>
        </p:spPr>
        <p:txBody>
          <a:bodyPr anchor="ctr"/>
          <a:lstStyle/>
          <a:p>
            <a:pPr algn="ctr">
              <a:defRPr/>
            </a:pPr>
            <a:r>
              <a:rPr lang="it-IT" b="1" kern="0" cap="all" dirty="0" smtClean="0">
                <a:solidFill>
                  <a:srgbClr val="002060"/>
                </a:solidFill>
                <a:latin typeface="+mj-lt"/>
                <a:ea typeface="+mj-ea"/>
                <a:cs typeface="+mj-cs"/>
              </a:rPr>
              <a:t>Il potere di controllo </a:t>
            </a:r>
          </a:p>
          <a:p>
            <a:pPr algn="ctr">
              <a:defRPr/>
            </a:pPr>
            <a:r>
              <a:rPr lang="it-IT" b="1" kern="0" cap="all" dirty="0" smtClean="0">
                <a:solidFill>
                  <a:srgbClr val="002060"/>
                </a:solidFill>
                <a:latin typeface="+mj-lt"/>
                <a:ea typeface="+mj-ea"/>
                <a:cs typeface="+mj-cs"/>
              </a:rPr>
              <a:t>del datore di lavoro</a:t>
            </a:r>
            <a:endParaRPr lang="it-IT" b="1" kern="0" cap="all" dirty="0">
              <a:solidFill>
                <a:srgbClr val="002060"/>
              </a:solidFill>
              <a:latin typeface="+mj-lt"/>
              <a:ea typeface="+mj-ea"/>
              <a:cs typeface="+mj-cs"/>
            </a:endParaRPr>
          </a:p>
        </p:txBody>
      </p:sp>
      <p:sp>
        <p:nvSpPr>
          <p:cNvPr id="28679" name="AutoShape 13"/>
          <p:cNvSpPr>
            <a:spLocks noChangeArrowheads="1"/>
          </p:cNvSpPr>
          <p:nvPr/>
        </p:nvSpPr>
        <p:spPr bwMode="auto">
          <a:xfrm>
            <a:off x="4211963" y="2780159"/>
            <a:ext cx="485775" cy="504825"/>
          </a:xfrm>
          <a:prstGeom prst="downArrow">
            <a:avLst>
              <a:gd name="adj1" fmla="val 50000"/>
              <a:gd name="adj2" fmla="val 36854"/>
            </a:avLst>
          </a:prstGeom>
          <a:solidFill>
            <a:srgbClr val="558ED5"/>
          </a:solidFill>
          <a:ln w="9525">
            <a:solidFill>
              <a:schemeClr val="tx1"/>
            </a:solidFill>
            <a:miter lim="800000"/>
            <a:headEnd/>
            <a:tailEnd/>
          </a:ln>
        </p:spPr>
        <p:txBody>
          <a:bodyPr wrap="none" anchor="ctr"/>
          <a:lstStyle/>
          <a:p>
            <a:pPr algn="ctr"/>
            <a:endParaRPr lang="it-IT">
              <a:solidFill>
                <a:srgbClr val="000000"/>
              </a:solidFill>
            </a:endParaRPr>
          </a:p>
        </p:txBody>
      </p:sp>
      <p:sp>
        <p:nvSpPr>
          <p:cNvPr id="9" name="Rettangolo 8"/>
          <p:cNvSpPr/>
          <p:nvPr/>
        </p:nvSpPr>
        <p:spPr>
          <a:xfrm>
            <a:off x="323528" y="3389602"/>
            <a:ext cx="8208912" cy="2400657"/>
          </a:xfrm>
          <a:prstGeom prst="rect">
            <a:avLst/>
          </a:prstGeom>
        </p:spPr>
        <p:txBody>
          <a:bodyPr wrap="square">
            <a:spAutoFit/>
          </a:bodyPr>
          <a:lstStyle/>
          <a:p>
            <a:pPr algn="just">
              <a:lnSpc>
                <a:spcPct val="150000"/>
              </a:lnSpc>
              <a:buFont typeface="Wingdings" pitchFamily="2" charset="2"/>
              <a:buNone/>
            </a:pPr>
            <a:r>
              <a:rPr lang="it-IT" sz="2000" dirty="0" smtClean="0">
                <a:solidFill>
                  <a:srgbClr val="002060"/>
                </a:solidFill>
              </a:rPr>
              <a:t>Il datore di lavoro dispone del </a:t>
            </a:r>
            <a:r>
              <a:rPr lang="it-IT" sz="2000" b="1" u="sng" dirty="0" smtClean="0">
                <a:solidFill>
                  <a:srgbClr val="002060"/>
                </a:solidFill>
              </a:rPr>
              <a:t>potere di controllo e vigilanza</a:t>
            </a:r>
            <a:r>
              <a:rPr lang="it-IT" sz="2000" dirty="0" smtClean="0">
                <a:solidFill>
                  <a:srgbClr val="002060"/>
                </a:solidFill>
              </a:rPr>
              <a:t>, esercitato direttamente o mediante l’organizzazione gerarchica che a lui fa capo, rispetto all’ adempimento delle prestazioni cui i dipendenti sono tenuti e alle eventuali mancanze specifiche dei dipendenti, già commesse o in corso di esecuzione.</a:t>
            </a:r>
            <a:endParaRPr lang="it-IT" sz="2000" dirty="0"/>
          </a:p>
        </p:txBody>
      </p:sp>
      <p:sp>
        <p:nvSpPr>
          <p:cNvPr id="3" name="Segnaposto piè di pagina 2"/>
          <p:cNvSpPr>
            <a:spLocks noGrp="1"/>
          </p:cNvSpPr>
          <p:nvPr>
            <p:ph type="ftr" sz="quarter" idx="11"/>
          </p:nvPr>
        </p:nvSpPr>
        <p:spPr/>
        <p:txBody>
          <a:bodyPr/>
          <a:lstStyle/>
          <a:p>
            <a:pPr>
              <a:defRPr/>
            </a:pPr>
            <a:r>
              <a:rPr lang="it-IT" dirty="0" smtClean="0">
                <a:solidFill>
                  <a:prstClr val="black">
                    <a:tint val="75000"/>
                  </a:prstClr>
                </a:solidFill>
                <a:latin typeface="Calibri" panose="020F0502020204030204" pitchFamily="34" charset="0"/>
              </a:rPr>
              <a:t>70</a:t>
            </a:r>
            <a:endParaRPr lang="it-IT"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8923570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17491" y="684215"/>
            <a:ext cx="8675687" cy="936625"/>
          </a:xfrm>
        </p:spPr>
        <p:txBody>
          <a:bodyPr lIns="90000" tIns="90000"/>
          <a:lstStyle/>
          <a:p>
            <a:pPr defTabSz="762000"/>
            <a:r>
              <a:rPr lang="it-IT" dirty="0" smtClean="0">
                <a:latin typeface="Garamond" pitchFamily="18" charset="0"/>
              </a:rPr>
              <a:t>	</a:t>
            </a:r>
            <a:br>
              <a:rPr lang="it-IT" dirty="0" smtClean="0">
                <a:latin typeface="Garamond" pitchFamily="18" charset="0"/>
              </a:rPr>
            </a:br>
            <a:endParaRPr lang="it-IT" sz="2800" dirty="0" smtClean="0">
              <a:solidFill>
                <a:schemeClr val="accent2"/>
              </a:solidFill>
              <a:latin typeface="Garamond" pitchFamily="18" charset="0"/>
            </a:endParaRPr>
          </a:p>
        </p:txBody>
      </p:sp>
      <p:sp>
        <p:nvSpPr>
          <p:cNvPr id="30723" name="Text Box 4"/>
          <p:cNvSpPr txBox="1">
            <a:spLocks noChangeArrowheads="1"/>
          </p:cNvSpPr>
          <p:nvPr/>
        </p:nvSpPr>
        <p:spPr bwMode="auto">
          <a:xfrm>
            <a:off x="1907704" y="2780928"/>
            <a:ext cx="5760640" cy="3000821"/>
          </a:xfrm>
          <a:prstGeom prst="rect">
            <a:avLst/>
          </a:prstGeom>
          <a:noFill/>
          <a:ln w="9525">
            <a:noFill/>
            <a:miter lim="800000"/>
            <a:headEnd/>
            <a:tailEnd/>
          </a:ln>
        </p:spPr>
        <p:txBody>
          <a:bodyPr wrap="square">
            <a:spAutoFit/>
          </a:bodyPr>
          <a:lstStyle/>
          <a:p>
            <a:pPr algn="just">
              <a:lnSpc>
                <a:spcPct val="150000"/>
              </a:lnSpc>
              <a:buFont typeface="Wingdings" pitchFamily="2" charset="2"/>
              <a:buNone/>
            </a:pPr>
            <a:r>
              <a:rPr lang="it-IT" sz="1800" dirty="0" smtClean="0">
                <a:solidFill>
                  <a:srgbClr val="002060"/>
                </a:solidFill>
              </a:rPr>
              <a:t>Art.2</a:t>
            </a:r>
            <a:r>
              <a:rPr lang="it-IT" sz="1800" dirty="0">
                <a:solidFill>
                  <a:srgbClr val="002060"/>
                </a:solidFill>
              </a:rPr>
              <a:t>		Guardie giurate</a:t>
            </a:r>
          </a:p>
          <a:p>
            <a:pPr algn="just">
              <a:lnSpc>
                <a:spcPct val="150000"/>
              </a:lnSpc>
              <a:buFont typeface="Wingdings" pitchFamily="2" charset="2"/>
              <a:buNone/>
            </a:pPr>
            <a:r>
              <a:rPr lang="it-IT" sz="1800" dirty="0">
                <a:solidFill>
                  <a:srgbClr val="002060"/>
                </a:solidFill>
              </a:rPr>
              <a:t>Art.3		Personale di vigilanza</a:t>
            </a:r>
          </a:p>
          <a:p>
            <a:pPr algn="just">
              <a:lnSpc>
                <a:spcPct val="150000"/>
              </a:lnSpc>
              <a:buFont typeface="Wingdings" pitchFamily="2" charset="2"/>
              <a:buNone/>
            </a:pPr>
            <a:r>
              <a:rPr lang="it-IT" sz="1800" dirty="0">
                <a:solidFill>
                  <a:srgbClr val="002060"/>
                </a:solidFill>
              </a:rPr>
              <a:t>Art.4		</a:t>
            </a:r>
            <a:r>
              <a:rPr lang="it-IT" sz="1800" dirty="0" smtClean="0">
                <a:solidFill>
                  <a:srgbClr val="002060"/>
                </a:solidFill>
              </a:rPr>
              <a:t>Impianti audiovisivi</a:t>
            </a:r>
            <a:endParaRPr lang="it-IT" sz="1800" dirty="0">
              <a:solidFill>
                <a:srgbClr val="002060"/>
              </a:solidFill>
            </a:endParaRPr>
          </a:p>
          <a:p>
            <a:pPr algn="just">
              <a:lnSpc>
                <a:spcPct val="150000"/>
              </a:lnSpc>
              <a:buFont typeface="Wingdings" pitchFamily="2" charset="2"/>
              <a:buNone/>
            </a:pPr>
            <a:r>
              <a:rPr lang="it-IT" sz="1800" dirty="0">
                <a:solidFill>
                  <a:srgbClr val="002060"/>
                </a:solidFill>
              </a:rPr>
              <a:t>Art.5		Accertamenti sanitari</a:t>
            </a:r>
          </a:p>
          <a:p>
            <a:pPr algn="just">
              <a:lnSpc>
                <a:spcPct val="150000"/>
              </a:lnSpc>
              <a:buFont typeface="Wingdings" pitchFamily="2" charset="2"/>
              <a:buNone/>
            </a:pPr>
            <a:r>
              <a:rPr lang="it-IT" sz="1800" dirty="0">
                <a:solidFill>
                  <a:srgbClr val="002060"/>
                </a:solidFill>
              </a:rPr>
              <a:t>Art.6		Visite personali di controllo</a:t>
            </a:r>
          </a:p>
          <a:p>
            <a:pPr algn="just">
              <a:lnSpc>
                <a:spcPct val="150000"/>
              </a:lnSpc>
              <a:buFont typeface="Wingdings" pitchFamily="2" charset="2"/>
              <a:buNone/>
            </a:pPr>
            <a:r>
              <a:rPr lang="it-IT" sz="1800" dirty="0">
                <a:solidFill>
                  <a:srgbClr val="002060"/>
                </a:solidFill>
              </a:rPr>
              <a:t>Art.8		Divieto di indagini sulle opinioni </a:t>
            </a:r>
          </a:p>
          <a:p>
            <a:pPr algn="just">
              <a:lnSpc>
                <a:spcPct val="150000"/>
              </a:lnSpc>
              <a:buFont typeface="Wingdings" pitchFamily="2" charset="2"/>
              <a:buNone/>
            </a:pPr>
            <a:endParaRPr lang="it-IT" sz="1800" b="1" dirty="0">
              <a:solidFill>
                <a:srgbClr val="002060"/>
              </a:solidFill>
            </a:endParaRPr>
          </a:p>
        </p:txBody>
      </p:sp>
      <p:sp>
        <p:nvSpPr>
          <p:cNvPr id="30724" name="Text Box 5"/>
          <p:cNvSpPr txBox="1">
            <a:spLocks noChangeArrowheads="1"/>
          </p:cNvSpPr>
          <p:nvPr/>
        </p:nvSpPr>
        <p:spPr bwMode="auto">
          <a:xfrm>
            <a:off x="323530" y="2348880"/>
            <a:ext cx="8353425" cy="369332"/>
          </a:xfrm>
          <a:prstGeom prst="rect">
            <a:avLst/>
          </a:prstGeom>
          <a:noFill/>
          <a:ln w="9525" algn="ctr">
            <a:noFill/>
            <a:miter lim="800000"/>
            <a:headEnd/>
            <a:tailEnd/>
          </a:ln>
        </p:spPr>
        <p:txBody>
          <a:bodyPr wrap="square">
            <a:spAutoFit/>
          </a:bodyPr>
          <a:lstStyle/>
          <a:p>
            <a:pPr marL="182563" indent="-182563" algn="ctr">
              <a:buClr>
                <a:srgbClr val="F5822C"/>
              </a:buClr>
              <a:buSzPct val="150000"/>
            </a:pPr>
            <a:r>
              <a:rPr lang="it-IT" sz="1800" b="1" dirty="0">
                <a:solidFill>
                  <a:srgbClr val="002060"/>
                </a:solidFill>
              </a:rPr>
              <a:t>Statuto dei Lavoratori (L. n. 300/1970)</a:t>
            </a:r>
            <a:endParaRPr lang="it-IT" sz="2000" dirty="0">
              <a:solidFill>
                <a:srgbClr val="002060"/>
              </a:solidFill>
            </a:endParaRPr>
          </a:p>
        </p:txBody>
      </p:sp>
      <p:sp>
        <p:nvSpPr>
          <p:cNvPr id="30725" name="AutoShape 6"/>
          <p:cNvSpPr>
            <a:spLocks noChangeArrowheads="1"/>
          </p:cNvSpPr>
          <p:nvPr/>
        </p:nvSpPr>
        <p:spPr bwMode="auto">
          <a:xfrm>
            <a:off x="2915816" y="2996954"/>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6" name="AutoShape 7"/>
          <p:cNvSpPr>
            <a:spLocks noChangeArrowheads="1"/>
          </p:cNvSpPr>
          <p:nvPr/>
        </p:nvSpPr>
        <p:spPr bwMode="auto">
          <a:xfrm>
            <a:off x="2915816" y="3429002"/>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7" name="AutoShape 8"/>
          <p:cNvSpPr>
            <a:spLocks noChangeArrowheads="1"/>
          </p:cNvSpPr>
          <p:nvPr/>
        </p:nvSpPr>
        <p:spPr bwMode="auto">
          <a:xfrm>
            <a:off x="2915816" y="3861049"/>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8" name="AutoShape 9"/>
          <p:cNvSpPr>
            <a:spLocks noChangeArrowheads="1"/>
          </p:cNvSpPr>
          <p:nvPr/>
        </p:nvSpPr>
        <p:spPr bwMode="auto">
          <a:xfrm>
            <a:off x="2915816" y="4221089"/>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9" name="AutoShape 10"/>
          <p:cNvSpPr>
            <a:spLocks noChangeArrowheads="1"/>
          </p:cNvSpPr>
          <p:nvPr/>
        </p:nvSpPr>
        <p:spPr bwMode="auto">
          <a:xfrm>
            <a:off x="2915816" y="4581128"/>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30" name="AutoShape 11"/>
          <p:cNvSpPr>
            <a:spLocks noChangeArrowheads="1"/>
          </p:cNvSpPr>
          <p:nvPr/>
        </p:nvSpPr>
        <p:spPr bwMode="auto">
          <a:xfrm>
            <a:off x="2915816" y="5013176"/>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31" name="Text Box 12"/>
          <p:cNvSpPr txBox="1">
            <a:spLocks noChangeArrowheads="1"/>
          </p:cNvSpPr>
          <p:nvPr/>
        </p:nvSpPr>
        <p:spPr bwMode="auto">
          <a:xfrm>
            <a:off x="381000" y="822328"/>
            <a:ext cx="8289925" cy="1323439"/>
          </a:xfrm>
          <a:prstGeom prst="rect">
            <a:avLst/>
          </a:prstGeom>
          <a:noFill/>
          <a:ln w="9525">
            <a:noFill/>
            <a:miter lim="800000"/>
            <a:headEnd/>
            <a:tailEnd/>
          </a:ln>
        </p:spPr>
        <p:txBody>
          <a:bodyPr>
            <a:spAutoFit/>
          </a:bodyPr>
          <a:lstStyle/>
          <a:p>
            <a:pPr>
              <a:spcBef>
                <a:spcPct val="50000"/>
              </a:spcBef>
            </a:pPr>
            <a:r>
              <a:rPr lang="it-IT" sz="2000" b="1">
                <a:solidFill>
                  <a:srgbClr val="333399"/>
                </a:solidFill>
                <a:latin typeface="Garamond" pitchFamily="18" charset="0"/>
              </a:rPr>
              <a:t> </a:t>
            </a:r>
          </a:p>
          <a:p>
            <a:pPr>
              <a:spcBef>
                <a:spcPct val="50000"/>
              </a:spcBef>
            </a:pPr>
            <a:endParaRPr lang="it-IT" sz="2000" b="1">
              <a:solidFill>
                <a:srgbClr val="333399"/>
              </a:solidFill>
              <a:latin typeface="Garamond" pitchFamily="18" charset="0"/>
            </a:endParaRPr>
          </a:p>
          <a:p>
            <a:pPr>
              <a:spcBef>
                <a:spcPct val="50000"/>
              </a:spcBef>
            </a:pPr>
            <a:endParaRPr lang="it-IT" sz="2000" b="1">
              <a:solidFill>
                <a:srgbClr val="333399"/>
              </a:solidFill>
              <a:latin typeface="Garamond" pitchFamily="18" charset="0"/>
            </a:endParaRPr>
          </a:p>
        </p:txBody>
      </p:sp>
      <p:sp>
        <p:nvSpPr>
          <p:cNvPr id="30732" name="Rectangle 14"/>
          <p:cNvSpPr>
            <a:spLocks noChangeArrowheads="1"/>
          </p:cNvSpPr>
          <p:nvPr/>
        </p:nvSpPr>
        <p:spPr bwMode="auto">
          <a:xfrm>
            <a:off x="251520" y="548681"/>
            <a:ext cx="8763000" cy="1200329"/>
          </a:xfrm>
          <a:prstGeom prst="rect">
            <a:avLst/>
          </a:prstGeom>
          <a:noFill/>
          <a:ln w="9525">
            <a:noFill/>
            <a:miter lim="800000"/>
            <a:headEnd/>
            <a:tailEnd/>
          </a:ln>
        </p:spPr>
        <p:txBody>
          <a:bodyPr>
            <a:spAutoFit/>
          </a:bodyPr>
          <a:lstStyle/>
          <a:p>
            <a:pPr algn="ctr"/>
            <a:r>
              <a:rPr lang="it-IT" b="1" dirty="0">
                <a:solidFill>
                  <a:srgbClr val="002060"/>
                </a:solidFill>
              </a:rPr>
              <a:t>I LIMITI LEGALI AL POTERE </a:t>
            </a:r>
            <a:r>
              <a:rPr lang="it-IT" b="1" dirty="0" err="1">
                <a:solidFill>
                  <a:srgbClr val="002060"/>
                </a:solidFill>
              </a:rPr>
              <a:t>DI</a:t>
            </a:r>
            <a:r>
              <a:rPr lang="it-IT" b="1" dirty="0">
                <a:solidFill>
                  <a:srgbClr val="002060"/>
                </a:solidFill>
              </a:rPr>
              <a:t> </a:t>
            </a:r>
            <a:r>
              <a:rPr lang="it-IT" b="1" dirty="0" smtClean="0">
                <a:solidFill>
                  <a:srgbClr val="002060"/>
                </a:solidFill>
              </a:rPr>
              <a:t>CONTROLLO</a:t>
            </a:r>
          </a:p>
          <a:p>
            <a:pPr algn="ctr"/>
            <a:r>
              <a:rPr lang="it-IT" b="1" dirty="0" smtClean="0">
                <a:solidFill>
                  <a:srgbClr val="002060"/>
                </a:solidFill>
              </a:rPr>
              <a:t>volti a contemperare l’esigenza di controllo del datore di lavoro r l’esigenza di riservatezza del lavoratore</a:t>
            </a:r>
            <a:endParaRPr lang="it-IT" b="1" dirty="0">
              <a:solidFill>
                <a:srgbClr val="002060"/>
              </a:solidFill>
            </a:endParaRPr>
          </a:p>
        </p:txBody>
      </p:sp>
      <p:sp>
        <p:nvSpPr>
          <p:cNvPr id="14" name="Freccia in giù 13"/>
          <p:cNvSpPr/>
          <p:nvPr/>
        </p:nvSpPr>
        <p:spPr bwMode="auto">
          <a:xfrm>
            <a:off x="4499992" y="1844824"/>
            <a:ext cx="484632" cy="432048"/>
          </a:xfrm>
          <a:prstGeom prst="downArrow">
            <a:avLst/>
          </a:prstGeom>
          <a:solidFill>
            <a:srgbClr val="558ED5"/>
          </a:solidFill>
          <a:ln w="9525">
            <a:solidFill>
              <a:schemeClr val="tx1"/>
            </a:solidFill>
            <a:miter lim="800000"/>
            <a:headEnd/>
            <a:tailEnd/>
          </a:ln>
        </p:spPr>
        <p:txBody>
          <a:bodyPr wrap="none" anchor="ctr"/>
          <a:lstStyle/>
          <a:p>
            <a:pPr marL="0" marR="0" indent="0" defTabSz="914400" latinLnBrk="0">
              <a:lnSpc>
                <a:spcPct val="100000"/>
              </a:lnSpc>
              <a:buClrTx/>
              <a:buSzTx/>
              <a:buFontTx/>
              <a:buNone/>
              <a:tabLst/>
            </a:pPr>
            <a:endParaRPr lang="it-IT" sz="1800" smtClean="0">
              <a:solidFill>
                <a:srgbClr val="000000"/>
              </a:solidFill>
            </a:endParaRPr>
          </a:p>
        </p:txBody>
      </p:sp>
      <p:sp>
        <p:nvSpPr>
          <p:cNvPr id="2" name="Segnaposto piè di pagina 1"/>
          <p:cNvSpPr>
            <a:spLocks noGrp="1"/>
          </p:cNvSpPr>
          <p:nvPr>
            <p:ph type="ftr" sz="quarter" idx="11"/>
          </p:nvPr>
        </p:nvSpPr>
        <p:spPr/>
        <p:txBody>
          <a:bodyPr/>
          <a:lstStyle/>
          <a:p>
            <a:pPr>
              <a:defRPr/>
            </a:pPr>
            <a:r>
              <a:rPr lang="it-IT" smtClean="0">
                <a:solidFill>
                  <a:prstClr val="black">
                    <a:tint val="75000"/>
                  </a:prstClr>
                </a:solidFill>
                <a:latin typeface="Calibri" panose="020F0502020204030204" pitchFamily="34" charset="0"/>
              </a:rPr>
              <a:t>71</a:t>
            </a:r>
            <a:endParaRPr lang="it-IT" dirty="0">
              <a:solidFill>
                <a:prstClr val="black">
                  <a:tint val="75000"/>
                </a:prstClr>
              </a:solidFill>
              <a:latin typeface="Calibri" panose="020F0502020204030204" pitchFamily="34" charset="0"/>
            </a:endParaRPr>
          </a:p>
        </p:txBody>
      </p:sp>
      <p:pic>
        <p:nvPicPr>
          <p:cNvPr id="1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7" name="Rettangolo 1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5244650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72</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3" name="Rettangolo 2"/>
          <p:cNvSpPr/>
          <p:nvPr/>
        </p:nvSpPr>
        <p:spPr>
          <a:xfrm>
            <a:off x="1835696" y="260648"/>
            <a:ext cx="6696744" cy="798680"/>
          </a:xfrm>
          <a:prstGeom prst="rect">
            <a:avLst/>
          </a:prstGeom>
        </p:spPr>
        <p:txBody>
          <a:bodyPr wrap="square">
            <a:spAutoFit/>
          </a:bodyPr>
          <a:lstStyle/>
          <a:p>
            <a:pPr marL="182563" indent="-182563" algn="ctr" eaLnBrk="0" hangingPunct="0">
              <a:lnSpc>
                <a:spcPct val="130000"/>
              </a:lnSpc>
              <a:buNone/>
              <a:defRPr/>
            </a:pPr>
            <a:r>
              <a:rPr lang="it-IT" b="1" dirty="0" smtClean="0">
                <a:solidFill>
                  <a:srgbClr val="002060"/>
                </a:solidFill>
                <a:latin typeface="Arial" pitchFamily="34" charset="0"/>
                <a:cs typeface="Arial" pitchFamily="34" charset="0"/>
              </a:rPr>
              <a:t>Il nuovo articolo 4 dello Statuto dei lavoratori sui controlli dei lavoratori </a:t>
            </a:r>
            <a:endParaRPr lang="it-IT" b="1" dirty="0">
              <a:solidFill>
                <a:srgbClr val="002060"/>
              </a:solidFill>
              <a:latin typeface="Arial" pitchFamily="34" charset="0"/>
              <a:cs typeface="Arial" pitchFamily="34" charset="0"/>
            </a:endParaRPr>
          </a:p>
        </p:txBody>
      </p:sp>
      <p:sp>
        <p:nvSpPr>
          <p:cNvPr id="2" name="Rettangolo 1"/>
          <p:cNvSpPr/>
          <p:nvPr/>
        </p:nvSpPr>
        <p:spPr>
          <a:xfrm>
            <a:off x="467544" y="908720"/>
            <a:ext cx="8280920" cy="4185761"/>
          </a:xfrm>
          <a:prstGeom prst="rect">
            <a:avLst/>
          </a:prstGeom>
        </p:spPr>
        <p:txBody>
          <a:bodyPr wrap="square">
            <a:spAutoFit/>
          </a:bodyPr>
          <a:lstStyle/>
          <a:p>
            <a:pPr algn="just"/>
            <a:r>
              <a:rPr lang="it-IT" sz="1400" dirty="0">
                <a:solidFill>
                  <a:srgbClr val="001978"/>
                </a:solidFill>
                <a:latin typeface="Arial"/>
                <a:cs typeface="Arial"/>
              </a:rPr>
              <a:t>1.  Gli impianti audiovisivi e gli altri strumenti dai quali derivi anche la possibilità </a:t>
            </a:r>
            <a:r>
              <a:rPr lang="it-IT" sz="1400" b="1" dirty="0">
                <a:solidFill>
                  <a:srgbClr val="001978"/>
                </a:solidFill>
                <a:latin typeface="Arial"/>
                <a:cs typeface="Arial"/>
              </a:rPr>
              <a:t>di controllo a distanza </a:t>
            </a:r>
            <a:r>
              <a:rPr lang="it-IT" sz="1400" dirty="0">
                <a:solidFill>
                  <a:srgbClr val="001978"/>
                </a:solidFill>
                <a:latin typeface="Arial"/>
                <a:cs typeface="Arial"/>
              </a:rPr>
              <a:t>dell'attività dei lavoratori possono essere impiegati </a:t>
            </a:r>
            <a:r>
              <a:rPr lang="it-IT" sz="1400" b="1" dirty="0">
                <a:solidFill>
                  <a:srgbClr val="001978"/>
                </a:solidFill>
                <a:latin typeface="Arial"/>
                <a:cs typeface="Arial"/>
              </a:rPr>
              <a:t>esclusivamente per esigenze organizzative e produttive, per la sicurezza del lavoro e per la tutela del patrimonio aziendale </a:t>
            </a:r>
            <a:r>
              <a:rPr lang="it-IT" sz="1400" dirty="0">
                <a:solidFill>
                  <a:srgbClr val="001978"/>
                </a:solidFill>
                <a:latin typeface="Arial"/>
                <a:cs typeface="Arial"/>
              </a:rPr>
              <a:t>e possono essere installati previo accordo collettivo stipulato dalla rappresentanza sindacale unitaria o dalle rappresentanze sindacali aziendali. In alternativa, nel caso di imprese con unità produttive ubicate in diverse province della stessa regione ovvero in più regioni, tale accordo può essere stipulato dalle associazioni sindacali comparativamente più rappresentative sul piano nazionale. In mancanza di accordo gli impianti e gli strumenti di cui al periodo precedente possono essere installati previa autorizzazione della Direzione territoriale del lavoro o, in alternativa, nel caso di imprese con unità produttive dislocate negli ambiti di competenza di più Direzioni territoriali del lavoro, del Ministero del lavoro e delle politiche sociali. </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2.   La disposizione di cui al comma 1 non si applica agli strumenti utilizzati dal lavoratore per rendere la prestazione lavorativa e agli strumenti di registrazione degli accessi e delle presenze. (4)</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3.  Le informazioni raccolte ai sensi dei commi 1 e 2 sono utilizzabili a tutti i fini connessi al rapporto di lavoro a condizione che sia data al lavoratore adeguata informazione delle modalità d'uso degli strumenti e di effettuazione dei controlli e nel rispetto di quanto disposto dal decreto legislativo 30 giugno 2003, n. 196.</a:t>
            </a:r>
          </a:p>
        </p:txBody>
      </p:sp>
      <p:sp>
        <p:nvSpPr>
          <p:cNvPr id="4" name="CasellaDiTesto 3"/>
          <p:cNvSpPr txBox="1"/>
          <p:nvPr/>
        </p:nvSpPr>
        <p:spPr>
          <a:xfrm>
            <a:off x="323528" y="5445224"/>
            <a:ext cx="8208912" cy="523220"/>
          </a:xfrm>
          <a:prstGeom prst="rect">
            <a:avLst/>
          </a:prstGeom>
          <a:noFill/>
        </p:spPr>
        <p:txBody>
          <a:bodyPr wrap="square" rtlCol="0">
            <a:spAutoFit/>
          </a:bodyPr>
          <a:lstStyle/>
          <a:p>
            <a:pPr algn="just"/>
            <a:r>
              <a:rPr lang="it-IT" sz="1400" dirty="0">
                <a:solidFill>
                  <a:srgbClr val="001978"/>
                </a:solidFill>
                <a:latin typeface="Arial"/>
                <a:cs typeface="Arial"/>
              </a:rPr>
              <a:t>Tale articolo disciplina il potere di sorveglianza a distanza dei lavoratori mediante l’utilizzo da parte del datore di lavoro di impianti audiovisivi e strumenti di </a:t>
            </a:r>
            <a:r>
              <a:rPr lang="it-IT" sz="1400" dirty="0" smtClean="0">
                <a:solidFill>
                  <a:srgbClr val="001978"/>
                </a:solidFill>
                <a:latin typeface="Arial"/>
                <a:cs typeface="Arial"/>
              </a:rPr>
              <a:t>controllo.</a:t>
            </a:r>
            <a:endParaRPr lang="it-IT" sz="1400" dirty="0">
              <a:solidFill>
                <a:srgbClr val="001978"/>
              </a:solidFill>
              <a:latin typeface="Arial"/>
              <a:cs typeface="Arial"/>
            </a:endParaRPr>
          </a:p>
        </p:txBody>
      </p:sp>
      <p:sp>
        <p:nvSpPr>
          <p:cNvPr id="5" name="Freccia destra 4"/>
          <p:cNvSpPr/>
          <p:nvPr/>
        </p:nvSpPr>
        <p:spPr>
          <a:xfrm>
            <a:off x="5724128" y="594928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Rettangolo arrotondato 8"/>
          <p:cNvSpPr/>
          <p:nvPr/>
        </p:nvSpPr>
        <p:spPr>
          <a:xfrm>
            <a:off x="7452320" y="6191596"/>
            <a:ext cx="1512168" cy="55485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2" name="Rettangolo 11"/>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3931095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73</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3" name="Rettangolo 2"/>
          <p:cNvSpPr/>
          <p:nvPr/>
        </p:nvSpPr>
        <p:spPr>
          <a:xfrm>
            <a:off x="1223628" y="542088"/>
            <a:ext cx="6696744" cy="798680"/>
          </a:xfrm>
          <a:prstGeom prst="rect">
            <a:avLst/>
          </a:prstGeom>
        </p:spPr>
        <p:txBody>
          <a:bodyPr wrap="square">
            <a:spAutoFit/>
          </a:bodyPr>
          <a:lstStyle/>
          <a:p>
            <a:pPr marL="182563" indent="-182563" algn="ctr" eaLnBrk="0" hangingPunct="0">
              <a:lnSpc>
                <a:spcPct val="130000"/>
              </a:lnSpc>
              <a:buNone/>
              <a:defRPr/>
            </a:pPr>
            <a:r>
              <a:rPr lang="it-IT" b="1" dirty="0" smtClean="0">
                <a:solidFill>
                  <a:srgbClr val="002060"/>
                </a:solidFill>
                <a:latin typeface="Arial" pitchFamily="34" charset="0"/>
                <a:cs typeface="Arial" pitchFamily="34" charset="0"/>
              </a:rPr>
              <a:t>Il nuovo articolo 4 dello Statuto dei lavoratori sui controlli dei lavoratori </a:t>
            </a:r>
            <a:endParaRPr lang="it-IT" b="1" dirty="0">
              <a:solidFill>
                <a:srgbClr val="002060"/>
              </a:solidFill>
              <a:latin typeface="Arial" pitchFamily="34" charset="0"/>
              <a:cs typeface="Arial" pitchFamily="34" charset="0"/>
            </a:endParaRPr>
          </a:p>
        </p:txBody>
      </p:sp>
      <p:sp>
        <p:nvSpPr>
          <p:cNvPr id="2" name="Rettangolo 1"/>
          <p:cNvSpPr/>
          <p:nvPr/>
        </p:nvSpPr>
        <p:spPr>
          <a:xfrm>
            <a:off x="431540" y="1412776"/>
            <a:ext cx="8280920" cy="4401204"/>
          </a:xfrm>
          <a:prstGeom prst="rect">
            <a:avLst/>
          </a:prstGeom>
        </p:spPr>
        <p:txBody>
          <a:bodyPr wrap="square">
            <a:spAutoFit/>
          </a:bodyPr>
          <a:lstStyle/>
          <a:p>
            <a:pPr algn="just"/>
            <a:r>
              <a:rPr lang="it-IT" sz="1400" dirty="0" smtClean="0">
                <a:solidFill>
                  <a:srgbClr val="001978"/>
                </a:solidFill>
                <a:latin typeface="Arial"/>
                <a:cs typeface="Arial"/>
              </a:rPr>
              <a:t>Il d. </a:t>
            </a:r>
            <a:r>
              <a:rPr lang="it-IT" sz="1400" dirty="0" err="1" smtClean="0">
                <a:solidFill>
                  <a:srgbClr val="001978"/>
                </a:solidFill>
                <a:latin typeface="Arial"/>
                <a:cs typeface="Arial"/>
              </a:rPr>
              <a:t>lgs</a:t>
            </a:r>
            <a:r>
              <a:rPr lang="it-IT" sz="1400" dirty="0" smtClean="0">
                <a:solidFill>
                  <a:srgbClr val="001978"/>
                </a:solidFill>
                <a:latin typeface="Arial"/>
                <a:cs typeface="Arial"/>
              </a:rPr>
              <a:t>. 151/2015 è intervenuto per adeguare una norma vecchia di 50 anni alla evoluzione tecnologica, per cui è legittimo oggi installare impianti audiovisivi o altri strumenti da cui derivi anche il controllo a distanza dei lavoratori per le seguenti causali:</a:t>
            </a:r>
          </a:p>
          <a:p>
            <a:pPr algn="just"/>
            <a:endParaRPr lang="it-IT" sz="1400" dirty="0">
              <a:solidFill>
                <a:srgbClr val="001978"/>
              </a:solidFill>
              <a:latin typeface="Arial"/>
              <a:cs typeface="Arial"/>
            </a:endParaRPr>
          </a:p>
          <a:p>
            <a:pPr marL="285750" indent="-285750" algn="just">
              <a:buFontTx/>
              <a:buChar char="-"/>
            </a:pPr>
            <a:r>
              <a:rPr lang="it-IT" sz="1400" dirty="0">
                <a:solidFill>
                  <a:srgbClr val="001978"/>
                </a:solidFill>
                <a:latin typeface="Arial"/>
                <a:cs typeface="Arial"/>
              </a:rPr>
              <a:t>p</a:t>
            </a:r>
            <a:r>
              <a:rPr lang="it-IT" sz="1400" dirty="0" smtClean="0">
                <a:solidFill>
                  <a:srgbClr val="001978"/>
                </a:solidFill>
                <a:latin typeface="Arial"/>
                <a:cs typeface="Arial"/>
              </a:rPr>
              <a:t>er esigenze organizzative e produttive;</a:t>
            </a:r>
          </a:p>
          <a:p>
            <a:pPr marL="285750" indent="-285750" algn="just">
              <a:buFontTx/>
              <a:buChar char="-"/>
            </a:pPr>
            <a:r>
              <a:rPr lang="it-IT" sz="1400" dirty="0">
                <a:solidFill>
                  <a:srgbClr val="001978"/>
                </a:solidFill>
                <a:latin typeface="Arial"/>
                <a:cs typeface="Arial"/>
              </a:rPr>
              <a:t>p</a:t>
            </a:r>
            <a:r>
              <a:rPr lang="it-IT" sz="1400" dirty="0" smtClean="0">
                <a:solidFill>
                  <a:srgbClr val="001978"/>
                </a:solidFill>
                <a:latin typeface="Arial"/>
                <a:cs typeface="Arial"/>
              </a:rPr>
              <a:t>er la sicurezza del lavoro;</a:t>
            </a:r>
          </a:p>
          <a:p>
            <a:pPr marL="285750" indent="-285750" algn="just">
              <a:buFontTx/>
              <a:buChar char="-"/>
            </a:pPr>
            <a:r>
              <a:rPr lang="it-IT" sz="1400" dirty="0">
                <a:solidFill>
                  <a:srgbClr val="001978"/>
                </a:solidFill>
                <a:latin typeface="Arial"/>
                <a:cs typeface="Arial"/>
              </a:rPr>
              <a:t>p</a:t>
            </a:r>
            <a:r>
              <a:rPr lang="it-IT" sz="1400" dirty="0" smtClean="0">
                <a:solidFill>
                  <a:srgbClr val="001978"/>
                </a:solidFill>
                <a:latin typeface="Arial"/>
                <a:cs typeface="Arial"/>
              </a:rPr>
              <a:t>er la tutela del patrimonio aziendale.</a:t>
            </a:r>
          </a:p>
          <a:p>
            <a:pPr marL="285750" indent="-285750" algn="just">
              <a:buFontTx/>
              <a:buChar char="-"/>
            </a:pPr>
            <a:endParaRPr lang="it-IT" sz="1400" dirty="0">
              <a:solidFill>
                <a:srgbClr val="001978"/>
              </a:solidFill>
              <a:latin typeface="Arial"/>
              <a:cs typeface="Arial"/>
            </a:endParaRPr>
          </a:p>
          <a:p>
            <a:pPr algn="just"/>
            <a:r>
              <a:rPr lang="it-IT" sz="1400" dirty="0" smtClean="0">
                <a:solidFill>
                  <a:srgbClr val="001978"/>
                </a:solidFill>
                <a:latin typeface="Arial"/>
                <a:cs typeface="Arial"/>
              </a:rPr>
              <a:t>L’installazione degli strumenti finalizzati a dette causali, richiede, comunque la stipulazione di un accordo sindacale con le rappresentanze sindacali aziendali o in mancanza deve essere autorizzato dalla DTL. </a:t>
            </a:r>
          </a:p>
          <a:p>
            <a:pPr algn="just"/>
            <a:endParaRPr lang="it-IT" sz="1400" dirty="0">
              <a:solidFill>
                <a:srgbClr val="001978"/>
              </a:solidFill>
              <a:latin typeface="Arial"/>
              <a:cs typeface="Arial"/>
            </a:endParaRPr>
          </a:p>
          <a:p>
            <a:pPr algn="just"/>
            <a:r>
              <a:rPr lang="it-IT" sz="1400" dirty="0" smtClean="0">
                <a:solidFill>
                  <a:srgbClr val="001978"/>
                </a:solidFill>
                <a:latin typeface="Arial"/>
                <a:cs typeface="Arial"/>
              </a:rPr>
              <a:t>Non è necessario l’accordo per l’installazione degli strumenti utilizzati dal lavoratore per rendere la prestazione lavorativa e per gli strumenti di registrazione degli accessi e delle presenze. </a:t>
            </a:r>
          </a:p>
          <a:p>
            <a:pPr algn="just"/>
            <a:endParaRPr lang="it-IT" sz="1400" dirty="0">
              <a:solidFill>
                <a:srgbClr val="001978"/>
              </a:solidFill>
              <a:latin typeface="Arial"/>
              <a:cs typeface="Arial"/>
            </a:endParaRPr>
          </a:p>
          <a:p>
            <a:pPr algn="just"/>
            <a:r>
              <a:rPr lang="it-IT" sz="1400" dirty="0" smtClean="0">
                <a:solidFill>
                  <a:srgbClr val="001978"/>
                </a:solidFill>
                <a:latin typeface="Arial"/>
                <a:cs typeface="Arial"/>
              </a:rPr>
              <a:t>Il legislatore ha previsto anche che le informazioni di cui viene in possesso il datore di lavoro, mediante gli strumenti di controllo a distanza installati con la procedura di autorizzazione sindacale o amministrativa o raccolti attraverso strumentazione in dotazione al lavoratore, sono utilizzabili a tutti i fini connessi al rapporto di lavoro.</a:t>
            </a:r>
            <a:endParaRPr lang="it-IT" sz="1400" dirty="0">
              <a:solidFill>
                <a:srgbClr val="001978"/>
              </a:solidFill>
              <a:latin typeface="Arial"/>
              <a:cs typeface="Arial"/>
            </a:endParaRPr>
          </a:p>
          <a:p>
            <a:pPr algn="just"/>
            <a:endParaRPr lang="it-IT" sz="1400" dirty="0">
              <a:solidFill>
                <a:srgbClr val="001978"/>
              </a:solidFill>
              <a:latin typeface="Arial"/>
              <a:cs typeface="Arial"/>
            </a:endParaRPr>
          </a:p>
        </p:txBody>
      </p:sp>
      <p:sp>
        <p:nvSpPr>
          <p:cNvPr id="4" name="Rettangolo arrotondato 3"/>
          <p:cNvSpPr/>
          <p:nvPr/>
        </p:nvSpPr>
        <p:spPr>
          <a:xfrm>
            <a:off x="7452320" y="6165304"/>
            <a:ext cx="1512168" cy="53751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4446322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2411760" y="6381328"/>
            <a:ext cx="4680520" cy="432048"/>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9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74</a:t>
            </a:fld>
            <a:endParaRPr kumimoji="0" lang="it-IT" sz="900" b="0" i="0" u="none" strike="noStrike" kern="1200" cap="none" spc="0" normalizeH="0" baseline="0" noProof="0" dirty="0">
              <a:ln>
                <a:noFill/>
              </a:ln>
              <a:solidFill>
                <a:schemeClr val="bg1">
                  <a:lumMod val="65000"/>
                </a:schemeClr>
              </a:solidFill>
              <a:effectLst/>
              <a:uLnTx/>
              <a:uFillTx/>
              <a:latin typeface="Tahoma" pitchFamily="34" charset="0"/>
              <a:ea typeface="+mn-ea"/>
              <a:cs typeface="+mn-cs"/>
            </a:endParaRPr>
          </a:p>
        </p:txBody>
      </p:sp>
      <p:sp>
        <p:nvSpPr>
          <p:cNvPr id="2" name="Rettangolo 1"/>
          <p:cNvSpPr/>
          <p:nvPr/>
        </p:nvSpPr>
        <p:spPr>
          <a:xfrm>
            <a:off x="683568" y="1412776"/>
            <a:ext cx="7848872" cy="5478422"/>
          </a:xfrm>
          <a:prstGeom prst="rect">
            <a:avLst/>
          </a:prstGeom>
        </p:spPr>
        <p:txBody>
          <a:bodyPr wrap="square">
            <a:spAutoFit/>
          </a:bodyPr>
          <a:lstStyle/>
          <a:p>
            <a:pPr algn="just"/>
            <a:r>
              <a:rPr lang="it-IT" sz="1400" b="1" dirty="0" smtClean="0">
                <a:solidFill>
                  <a:srgbClr val="001978"/>
                </a:solidFill>
                <a:latin typeface="Arial"/>
                <a:cs typeface="Arial"/>
              </a:rPr>
              <a:t>Art. 2103 c.c. post modifiche del d. </a:t>
            </a:r>
            <a:r>
              <a:rPr lang="it-IT" sz="1400" b="1" dirty="0" err="1" smtClean="0">
                <a:solidFill>
                  <a:srgbClr val="001978"/>
                </a:solidFill>
                <a:latin typeface="Arial"/>
                <a:cs typeface="Arial"/>
              </a:rPr>
              <a:t>lgs</a:t>
            </a:r>
            <a:r>
              <a:rPr lang="it-IT" sz="1400" b="1" dirty="0" smtClean="0">
                <a:solidFill>
                  <a:srgbClr val="001978"/>
                </a:solidFill>
                <a:latin typeface="Arial"/>
                <a:cs typeface="Arial"/>
              </a:rPr>
              <a:t>. n. 81/2015</a:t>
            </a:r>
          </a:p>
          <a:p>
            <a:pPr algn="just"/>
            <a:endParaRPr lang="it-IT" sz="1400" dirty="0" smtClean="0">
              <a:solidFill>
                <a:srgbClr val="001978"/>
              </a:solidFill>
              <a:latin typeface="Arial"/>
              <a:cs typeface="Arial"/>
            </a:endParaRPr>
          </a:p>
          <a:p>
            <a:pPr algn="just"/>
            <a:endParaRPr lang="it-IT" sz="1400" dirty="0" smtClean="0">
              <a:solidFill>
                <a:srgbClr val="001978"/>
              </a:solidFill>
              <a:latin typeface="Arial"/>
              <a:cs typeface="Arial"/>
            </a:endParaRPr>
          </a:p>
          <a:p>
            <a:pPr algn="just"/>
            <a:r>
              <a:rPr lang="it-IT" sz="1400" dirty="0" smtClean="0">
                <a:solidFill>
                  <a:srgbClr val="001978"/>
                </a:solidFill>
                <a:latin typeface="Arial"/>
                <a:cs typeface="Arial"/>
              </a:rPr>
              <a:t>I. Il </a:t>
            </a:r>
            <a:r>
              <a:rPr lang="it-IT" sz="1400" dirty="0">
                <a:solidFill>
                  <a:srgbClr val="001978"/>
                </a:solidFill>
                <a:latin typeface="Arial"/>
                <a:cs typeface="Arial"/>
              </a:rPr>
              <a:t>lavoratore deve essere adibito alle mansioni per le quali è stato assunto [</a:t>
            </a:r>
            <a:r>
              <a:rPr lang="it-IT" sz="1400" dirty="0" err="1">
                <a:solidFill>
                  <a:srgbClr val="001978"/>
                </a:solidFill>
                <a:latin typeface="Arial"/>
                <a:cs typeface="Arial"/>
              </a:rPr>
              <a:t>disp</a:t>
            </a:r>
            <a:r>
              <a:rPr lang="it-IT" sz="1400" dirty="0">
                <a:solidFill>
                  <a:srgbClr val="001978"/>
                </a:solidFill>
                <a:latin typeface="Arial"/>
                <a:cs typeface="Arial"/>
              </a:rPr>
              <a:t>. </a:t>
            </a:r>
            <a:r>
              <a:rPr lang="it-IT" sz="1400" dirty="0" err="1">
                <a:solidFill>
                  <a:srgbClr val="001978"/>
                </a:solidFill>
                <a:latin typeface="Arial"/>
                <a:cs typeface="Arial"/>
              </a:rPr>
              <a:t>att</a:t>
            </a:r>
            <a:r>
              <a:rPr lang="it-IT" sz="1400" dirty="0">
                <a:solidFill>
                  <a:srgbClr val="001978"/>
                </a:solidFill>
                <a:latin typeface="Arial"/>
                <a:cs typeface="Arial"/>
              </a:rPr>
              <a:t>. c.c. 96] o a quelle corrispondenti all'inquadramento superiore che abbia successivamente acquisito ovvero a mansioni riconducibili allo stesso livello e categoria legale di inquadramento delle ultime effettivamente svolte.</a:t>
            </a:r>
          </a:p>
          <a:p>
            <a:pPr algn="just"/>
            <a:endParaRPr lang="it-IT" sz="1400" dirty="0">
              <a:solidFill>
                <a:srgbClr val="001978"/>
              </a:solidFill>
              <a:latin typeface="Arial"/>
              <a:cs typeface="Arial"/>
            </a:endParaRPr>
          </a:p>
          <a:p>
            <a:pPr algn="just"/>
            <a:r>
              <a:rPr lang="it-IT" sz="1400" dirty="0" smtClean="0">
                <a:solidFill>
                  <a:srgbClr val="001978"/>
                </a:solidFill>
                <a:latin typeface="Arial"/>
                <a:cs typeface="Arial"/>
              </a:rPr>
              <a:t>II. In </a:t>
            </a:r>
            <a:r>
              <a:rPr lang="it-IT" sz="1400" dirty="0">
                <a:solidFill>
                  <a:srgbClr val="001978"/>
                </a:solidFill>
                <a:latin typeface="Arial"/>
                <a:cs typeface="Arial"/>
              </a:rPr>
              <a:t>caso di modifica degli assetti organizzativi aziendali che incide sulla posizione del lavoratore, lo stesso può essere assegnato a mansioni appartenenti al livello di inquadramento inferiore purché rientranti nella medesima categoria legale</a:t>
            </a:r>
            <a:r>
              <a:rPr lang="it-IT" sz="1400" dirty="0" smtClean="0">
                <a:solidFill>
                  <a:srgbClr val="001978"/>
                </a:solidFill>
                <a:latin typeface="Arial"/>
                <a:cs typeface="Arial"/>
              </a:rPr>
              <a:t>.</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II. Il mutamento di mansioni è accompagnato, ove necessario, dall'assolvimento dell'obbligo formativo, il cui mancato adempimento non determina comunque la nullità dell'atto di assegnazione delle nuove mansioni.</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IV. Ulteriori ipotesi di assegnazione di mansioni appartenenti al livello di inquadramento inferiore, purché rientranti nella medesima categoria legale, possono essere previste dai contratti collettivi.</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V. Nelle ipotesi di cui al secondo e al quarto comma, il mutamento di mansioni è comunicato per iscritto, a pena di nullità, e il lavoratore ha diritto alla conservazione del livello di inquadramento e del trattamento retributivo in godimento, fatta eccezione per gli elementi retributivi collegati a particolari modalità di svolgimento della precedente prestazione lavorativa.</a:t>
            </a:r>
          </a:p>
          <a:p>
            <a:pPr algn="just"/>
            <a:endParaRPr lang="it-IT" sz="1400" dirty="0">
              <a:solidFill>
                <a:srgbClr val="001978"/>
              </a:solidFill>
              <a:latin typeface="Arial"/>
              <a:cs typeface="Arial"/>
            </a:endParaRPr>
          </a:p>
          <a:p>
            <a:pPr algn="just"/>
            <a:endParaRPr lang="it-IT" sz="1400" dirty="0">
              <a:solidFill>
                <a:srgbClr val="001978"/>
              </a:solidFill>
              <a:latin typeface="Arial"/>
              <a:cs typeface="Arial"/>
            </a:endParaRPr>
          </a:p>
        </p:txBody>
      </p:sp>
      <p:sp>
        <p:nvSpPr>
          <p:cNvPr id="3" name="Rettangolo 2"/>
          <p:cNvSpPr/>
          <p:nvPr/>
        </p:nvSpPr>
        <p:spPr>
          <a:xfrm>
            <a:off x="1223628" y="260648"/>
            <a:ext cx="6696744" cy="798680"/>
          </a:xfrm>
          <a:prstGeom prst="rect">
            <a:avLst/>
          </a:prstGeom>
        </p:spPr>
        <p:txBody>
          <a:bodyPr wrap="square">
            <a:spAutoFit/>
          </a:bodyPr>
          <a:lstStyle/>
          <a:p>
            <a:pPr marL="182563" indent="-182563" algn="ctr" eaLnBrk="0" hangingPunct="0">
              <a:lnSpc>
                <a:spcPct val="130000"/>
              </a:lnSpc>
              <a:buNone/>
              <a:defRPr/>
            </a:pPr>
            <a:r>
              <a:rPr lang="it-IT" b="1" dirty="0">
                <a:solidFill>
                  <a:srgbClr val="002060"/>
                </a:solidFill>
                <a:latin typeface="Arial" pitchFamily="34" charset="0"/>
                <a:cs typeface="Arial" pitchFamily="34" charset="0"/>
              </a:rPr>
              <a:t>IL MUTAMENTO DI MANSIONI (c. d. </a:t>
            </a:r>
            <a:r>
              <a:rPr lang="it-IT" b="1" dirty="0" err="1">
                <a:solidFill>
                  <a:srgbClr val="002060"/>
                </a:solidFill>
                <a:latin typeface="Arial" pitchFamily="34" charset="0"/>
                <a:cs typeface="Arial" pitchFamily="34" charset="0"/>
              </a:rPr>
              <a:t>jus</a:t>
            </a:r>
            <a:r>
              <a:rPr lang="it-IT" b="1" dirty="0">
                <a:solidFill>
                  <a:srgbClr val="002060"/>
                </a:solidFill>
                <a:latin typeface="Arial" pitchFamily="34" charset="0"/>
                <a:cs typeface="Arial" pitchFamily="34" charset="0"/>
              </a:rPr>
              <a:t> </a:t>
            </a:r>
            <a:r>
              <a:rPr lang="it-IT" b="1" dirty="0" err="1">
                <a:solidFill>
                  <a:srgbClr val="002060"/>
                </a:solidFill>
                <a:latin typeface="Arial" pitchFamily="34" charset="0"/>
                <a:cs typeface="Arial" pitchFamily="34" charset="0"/>
              </a:rPr>
              <a:t>variandi</a:t>
            </a:r>
            <a:r>
              <a:rPr lang="it-IT" b="1" dirty="0">
                <a:solidFill>
                  <a:srgbClr val="002060"/>
                </a:solidFill>
                <a:latin typeface="Arial" pitchFamily="34" charset="0"/>
                <a:cs typeface="Arial" pitchFamily="34" charset="0"/>
              </a:rPr>
              <a:t>)</a:t>
            </a:r>
          </a:p>
          <a:p>
            <a:pPr marL="182563" indent="-182563" algn="ctr" eaLnBrk="0" hangingPunct="0">
              <a:lnSpc>
                <a:spcPct val="130000"/>
              </a:lnSpc>
              <a:buNone/>
              <a:defRPr/>
            </a:pPr>
            <a:r>
              <a:rPr lang="it-IT" b="1" dirty="0">
                <a:solidFill>
                  <a:srgbClr val="002060"/>
                </a:solidFill>
                <a:latin typeface="Arial" pitchFamily="34" charset="0"/>
                <a:cs typeface="Arial" pitchFamily="34" charset="0"/>
              </a:rPr>
              <a:t>Art. 2103 c.c</a:t>
            </a:r>
            <a:r>
              <a:rPr lang="it-IT" b="1" dirty="0" smtClean="0">
                <a:solidFill>
                  <a:srgbClr val="002060"/>
                </a:solidFill>
                <a:latin typeface="Arial" pitchFamily="34" charset="0"/>
                <a:cs typeface="Arial" pitchFamily="34" charset="0"/>
              </a:rPr>
              <a:t>. è </a:t>
            </a:r>
            <a:r>
              <a:rPr lang="it-IT" b="1" dirty="0">
                <a:solidFill>
                  <a:srgbClr val="002060"/>
                </a:solidFill>
                <a:latin typeface="Arial" pitchFamily="34" charset="0"/>
                <a:cs typeface="Arial" pitchFamily="34" charset="0"/>
              </a:rPr>
              <a:t>stato  modificato dal d. </a:t>
            </a:r>
            <a:r>
              <a:rPr lang="it-IT" b="1" dirty="0" err="1">
                <a:solidFill>
                  <a:srgbClr val="002060"/>
                </a:solidFill>
                <a:latin typeface="Arial" pitchFamily="34" charset="0"/>
                <a:cs typeface="Arial" pitchFamily="34" charset="0"/>
              </a:rPr>
              <a:t>lgs</a:t>
            </a:r>
            <a:r>
              <a:rPr lang="it-IT" b="1" dirty="0">
                <a:solidFill>
                  <a:srgbClr val="002060"/>
                </a:solidFill>
                <a:latin typeface="Arial" pitchFamily="34" charset="0"/>
                <a:cs typeface="Arial" pitchFamily="34" charset="0"/>
              </a:rPr>
              <a:t>. 81/2015</a:t>
            </a:r>
          </a:p>
        </p:txBody>
      </p:sp>
      <p:sp>
        <p:nvSpPr>
          <p:cNvPr id="4" name="Rettangolo arrotondato 3"/>
          <p:cNvSpPr/>
          <p:nvPr/>
        </p:nvSpPr>
        <p:spPr>
          <a:xfrm>
            <a:off x="7524328" y="6237312"/>
            <a:ext cx="1512168" cy="50914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77762652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75</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2" name="Rettangolo 1"/>
          <p:cNvSpPr/>
          <p:nvPr/>
        </p:nvSpPr>
        <p:spPr>
          <a:xfrm>
            <a:off x="179512" y="1196752"/>
            <a:ext cx="8424936" cy="5509201"/>
          </a:xfrm>
          <a:prstGeom prst="rect">
            <a:avLst/>
          </a:prstGeom>
        </p:spPr>
        <p:txBody>
          <a:bodyPr wrap="square">
            <a:spAutoFit/>
          </a:bodyPr>
          <a:lstStyle/>
          <a:p>
            <a:pPr algn="just"/>
            <a:endParaRPr lang="it-IT" sz="1600" dirty="0" smtClean="0">
              <a:solidFill>
                <a:srgbClr val="001978"/>
              </a:solidFill>
              <a:latin typeface="Arial"/>
              <a:cs typeface="Arial"/>
            </a:endParaRPr>
          </a:p>
          <a:p>
            <a:pPr algn="just"/>
            <a:r>
              <a:rPr lang="it-IT" sz="1600" dirty="0" err="1" smtClean="0">
                <a:solidFill>
                  <a:srgbClr val="001978"/>
                </a:solidFill>
                <a:latin typeface="Arial"/>
                <a:cs typeface="Arial"/>
              </a:rPr>
              <a:t>VI</a:t>
            </a:r>
            <a:r>
              <a:rPr lang="it-IT" sz="1600" dirty="0" smtClean="0">
                <a:solidFill>
                  <a:srgbClr val="001978"/>
                </a:solidFill>
                <a:latin typeface="Arial"/>
                <a:cs typeface="Arial"/>
              </a:rPr>
              <a:t>. Nelle </a:t>
            </a:r>
            <a:r>
              <a:rPr lang="it-IT" sz="1600" dirty="0">
                <a:solidFill>
                  <a:srgbClr val="001978"/>
                </a:solidFill>
                <a:latin typeface="Arial"/>
                <a:cs typeface="Arial"/>
              </a:rPr>
              <a:t>sedi di cui all'articolo 2113, quarto comma, o avanti alle commissioni di certificazione, possono essere stipulati </a:t>
            </a:r>
            <a:r>
              <a:rPr lang="it-IT" sz="1600" u="sng" dirty="0">
                <a:solidFill>
                  <a:srgbClr val="001978"/>
                </a:solidFill>
                <a:latin typeface="Arial"/>
                <a:cs typeface="Arial"/>
              </a:rPr>
              <a:t>accordi individuali di modifica delle mansioni, della categoria legale e del livello di inquadramento e della relativa retribuzione, nell'interesse del lavoratore alla conservazione dell'occupazione</a:t>
            </a:r>
            <a:r>
              <a:rPr lang="it-IT" sz="1600" dirty="0">
                <a:solidFill>
                  <a:srgbClr val="001978"/>
                </a:solidFill>
                <a:latin typeface="Arial"/>
                <a:cs typeface="Arial"/>
              </a:rPr>
              <a:t>, all'acquisizione di una diversa professionalità o al miglioramento delle condizioni di vita. Il lavoratore può farsi assistere da un rappresentante dell'associazione sindacale cui aderisce o conferisce mandato o da un avvocato o da un consulente del lavoro</a:t>
            </a:r>
            <a:r>
              <a:rPr lang="it-IT" sz="1600" dirty="0" smtClean="0">
                <a:solidFill>
                  <a:srgbClr val="001978"/>
                </a:solidFill>
                <a:latin typeface="Arial"/>
                <a:cs typeface="Arial"/>
              </a:rPr>
              <a:t>.</a:t>
            </a:r>
          </a:p>
          <a:p>
            <a:pPr algn="just"/>
            <a:endParaRPr lang="it-IT" sz="1600" dirty="0">
              <a:solidFill>
                <a:srgbClr val="001978"/>
              </a:solidFill>
              <a:latin typeface="Arial"/>
              <a:cs typeface="Arial"/>
            </a:endParaRPr>
          </a:p>
          <a:p>
            <a:pPr algn="just"/>
            <a:r>
              <a:rPr lang="it-IT" sz="1600" dirty="0">
                <a:solidFill>
                  <a:srgbClr val="001978"/>
                </a:solidFill>
                <a:latin typeface="Arial"/>
                <a:cs typeface="Arial"/>
              </a:rPr>
              <a:t>VII. Nel caso di assegnazione a mansioni superiori il lavoratore ha diritto al trattamento corrispondente all'attività svolta e l'assegnazione diviene definitiva, salvo diversa volontà del lavoratore, ove la medesima non abbia avuto luogo per ragioni sostitutive di altro lavoratore in servizio, dopo il periodo fissato dai contratti collettivi o, in mancanza, dopo sei mesi continuativi.</a:t>
            </a:r>
          </a:p>
          <a:p>
            <a:pPr algn="just"/>
            <a:endParaRPr lang="it-IT" sz="1600" dirty="0">
              <a:solidFill>
                <a:srgbClr val="001978"/>
              </a:solidFill>
              <a:latin typeface="Arial"/>
              <a:cs typeface="Arial"/>
            </a:endParaRPr>
          </a:p>
          <a:p>
            <a:pPr algn="just"/>
            <a:r>
              <a:rPr lang="it-IT" sz="1600" dirty="0">
                <a:solidFill>
                  <a:srgbClr val="001978"/>
                </a:solidFill>
                <a:latin typeface="Arial"/>
                <a:cs typeface="Arial"/>
              </a:rPr>
              <a:t>VIII. Il lavoratore non può essere trasferito da un'unità produttiva ad un'altra se non per comprovate ragioni tecniche, organizzative e produttive. </a:t>
            </a:r>
          </a:p>
          <a:p>
            <a:pPr algn="just"/>
            <a:endParaRPr lang="it-IT" sz="1600" dirty="0">
              <a:solidFill>
                <a:srgbClr val="001978"/>
              </a:solidFill>
              <a:latin typeface="Arial"/>
              <a:cs typeface="Arial"/>
            </a:endParaRPr>
          </a:p>
          <a:p>
            <a:pPr algn="just"/>
            <a:r>
              <a:rPr lang="it-IT" sz="1600" dirty="0">
                <a:solidFill>
                  <a:srgbClr val="001978"/>
                </a:solidFill>
                <a:latin typeface="Arial"/>
                <a:cs typeface="Arial"/>
              </a:rPr>
              <a:t>IX. Salvo che ricorrano le condizioni di cui al secondo e al quarto comma e fermo quanto disposto al sesto comma, ogni patto contrario è nullo.</a:t>
            </a:r>
          </a:p>
          <a:p>
            <a:pPr algn="just"/>
            <a:endParaRPr lang="it-IT" sz="1600" dirty="0">
              <a:solidFill>
                <a:srgbClr val="001978"/>
              </a:solidFill>
              <a:latin typeface="Arial"/>
              <a:cs typeface="Arial"/>
            </a:endParaRPr>
          </a:p>
          <a:p>
            <a:pPr algn="just"/>
            <a:endParaRPr lang="it-IT" sz="1600" dirty="0">
              <a:solidFill>
                <a:srgbClr val="001978"/>
              </a:solidFill>
              <a:latin typeface="Arial"/>
              <a:cs typeface="Arial"/>
            </a:endParaRPr>
          </a:p>
        </p:txBody>
      </p:sp>
      <p:sp>
        <p:nvSpPr>
          <p:cNvPr id="3" name="Rettangolo 2"/>
          <p:cNvSpPr/>
          <p:nvPr/>
        </p:nvSpPr>
        <p:spPr>
          <a:xfrm>
            <a:off x="1691680" y="188640"/>
            <a:ext cx="5760640" cy="798680"/>
          </a:xfrm>
          <a:prstGeom prst="rect">
            <a:avLst/>
          </a:prstGeom>
        </p:spPr>
        <p:txBody>
          <a:bodyPr wrap="square">
            <a:spAutoFit/>
          </a:bodyPr>
          <a:lstStyle/>
          <a:p>
            <a:pPr marL="182563" indent="-182563" algn="ctr" eaLnBrk="0" hangingPunct="0">
              <a:lnSpc>
                <a:spcPct val="130000"/>
              </a:lnSpc>
              <a:buNone/>
              <a:defRPr/>
            </a:pPr>
            <a:r>
              <a:rPr lang="it-IT" b="1" dirty="0">
                <a:solidFill>
                  <a:srgbClr val="002060"/>
                </a:solidFill>
                <a:latin typeface="Arial" pitchFamily="34" charset="0"/>
                <a:cs typeface="Arial" pitchFamily="34" charset="0"/>
              </a:rPr>
              <a:t>IL MUTAMENTO DI MANSIONI (c. d. </a:t>
            </a:r>
            <a:r>
              <a:rPr lang="it-IT" b="1" dirty="0" err="1">
                <a:solidFill>
                  <a:srgbClr val="002060"/>
                </a:solidFill>
                <a:latin typeface="Arial" pitchFamily="34" charset="0"/>
                <a:cs typeface="Arial" pitchFamily="34" charset="0"/>
              </a:rPr>
              <a:t>jus</a:t>
            </a:r>
            <a:r>
              <a:rPr lang="it-IT" b="1" dirty="0">
                <a:solidFill>
                  <a:srgbClr val="002060"/>
                </a:solidFill>
                <a:latin typeface="Arial" pitchFamily="34" charset="0"/>
                <a:cs typeface="Arial" pitchFamily="34" charset="0"/>
              </a:rPr>
              <a:t> </a:t>
            </a:r>
            <a:r>
              <a:rPr lang="it-IT" b="1" dirty="0" err="1">
                <a:solidFill>
                  <a:srgbClr val="002060"/>
                </a:solidFill>
                <a:latin typeface="Arial" pitchFamily="34" charset="0"/>
                <a:cs typeface="Arial" pitchFamily="34" charset="0"/>
              </a:rPr>
              <a:t>variandi</a:t>
            </a:r>
            <a:r>
              <a:rPr lang="it-IT" b="1" dirty="0">
                <a:solidFill>
                  <a:srgbClr val="002060"/>
                </a:solidFill>
                <a:latin typeface="Arial" pitchFamily="34" charset="0"/>
                <a:cs typeface="Arial" pitchFamily="34" charset="0"/>
              </a:rPr>
              <a:t>)</a:t>
            </a:r>
          </a:p>
          <a:p>
            <a:pPr marL="182563" indent="-182563" algn="ctr" eaLnBrk="0" hangingPunct="0">
              <a:lnSpc>
                <a:spcPct val="130000"/>
              </a:lnSpc>
              <a:buNone/>
              <a:defRPr/>
            </a:pPr>
            <a:r>
              <a:rPr lang="it-IT" b="1" dirty="0">
                <a:solidFill>
                  <a:srgbClr val="002060"/>
                </a:solidFill>
                <a:latin typeface="Arial" pitchFamily="34" charset="0"/>
                <a:cs typeface="Arial" pitchFamily="34" charset="0"/>
              </a:rPr>
              <a:t>Art. 2103 c.c</a:t>
            </a:r>
            <a:r>
              <a:rPr lang="it-IT" b="1" dirty="0" smtClean="0">
                <a:solidFill>
                  <a:srgbClr val="002060"/>
                </a:solidFill>
                <a:latin typeface="Arial" pitchFamily="34" charset="0"/>
                <a:cs typeface="Arial" pitchFamily="34" charset="0"/>
              </a:rPr>
              <a:t>. è </a:t>
            </a:r>
            <a:r>
              <a:rPr lang="it-IT" b="1" dirty="0">
                <a:solidFill>
                  <a:srgbClr val="002060"/>
                </a:solidFill>
                <a:latin typeface="Arial" pitchFamily="34" charset="0"/>
                <a:cs typeface="Arial" pitchFamily="34" charset="0"/>
              </a:rPr>
              <a:t>stato  modificato dal d. </a:t>
            </a:r>
            <a:r>
              <a:rPr lang="it-IT" b="1" dirty="0" err="1">
                <a:solidFill>
                  <a:srgbClr val="002060"/>
                </a:solidFill>
                <a:latin typeface="Arial" pitchFamily="34" charset="0"/>
                <a:cs typeface="Arial" pitchFamily="34" charset="0"/>
              </a:rPr>
              <a:t>lgs</a:t>
            </a:r>
            <a:r>
              <a:rPr lang="it-IT" b="1" dirty="0">
                <a:solidFill>
                  <a:srgbClr val="002060"/>
                </a:solidFill>
                <a:latin typeface="Arial" pitchFamily="34" charset="0"/>
                <a:cs typeface="Arial" pitchFamily="34" charset="0"/>
              </a:rPr>
              <a:t>. 81/2015</a:t>
            </a:r>
          </a:p>
        </p:txBody>
      </p:sp>
      <p:sp>
        <p:nvSpPr>
          <p:cNvPr id="4" name="Rettangolo arrotondato 3"/>
          <p:cNvSpPr/>
          <p:nvPr/>
        </p:nvSpPr>
        <p:spPr>
          <a:xfrm>
            <a:off x="7524328" y="6165304"/>
            <a:ext cx="1440160" cy="54064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75879894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395536" y="1268760"/>
            <a:ext cx="8186738" cy="6401753"/>
          </a:xfrm>
          <a:prstGeom prst="rect">
            <a:avLst/>
          </a:prstGeom>
          <a:noFill/>
          <a:ln w="9525">
            <a:noFill/>
            <a:miter lim="800000"/>
            <a:headEnd/>
            <a:tailEnd/>
          </a:ln>
        </p:spPr>
        <p:txBody>
          <a:bodyPr wrap="square">
            <a:spAutoFit/>
          </a:bodyPr>
          <a:lstStyle/>
          <a:p>
            <a:pPr marL="457200" indent="-457200" algn="just"/>
            <a:endParaRPr lang="it-IT" sz="1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4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r>
              <a:rPr lang="it-IT" sz="1600" i="1" dirty="0" smtClean="0">
                <a:solidFill>
                  <a:srgbClr val="FF0000"/>
                </a:solidFill>
                <a:latin typeface="Arial" pitchFamily="34" charset="0"/>
                <a:cs typeface="Arial" pitchFamily="34" charset="0"/>
              </a:rPr>
              <a:t>				</a:t>
            </a:r>
            <a:endParaRPr lang="it-IT" sz="1600" u="sng" dirty="0" smtClean="0">
              <a:solidFill>
                <a:schemeClr val="accent2"/>
              </a:solidFill>
              <a:latin typeface="Arial" pitchFamily="34" charset="0"/>
              <a:cs typeface="Arial" pitchFamily="34" charset="0"/>
            </a:endParaRPr>
          </a:p>
          <a:p>
            <a:pPr algn="just"/>
            <a:endParaRPr lang="it-IT" sz="1600" dirty="0" smtClean="0">
              <a:solidFill>
                <a:schemeClr val="accent2"/>
              </a:solidFill>
              <a:latin typeface="Arial" pitchFamily="34" charset="0"/>
              <a:cs typeface="Arial" pitchFamily="34" charset="0"/>
            </a:endParaRPr>
          </a:p>
          <a:p>
            <a:pPr algn="just"/>
            <a:endParaRPr lang="it-IT" sz="1600" b="1" i="1" cap="all" dirty="0" smtClean="0">
              <a:solidFill>
                <a:srgbClr val="002060"/>
              </a:solidFill>
              <a:latin typeface="Arial" pitchFamily="34" charset="0"/>
              <a:cs typeface="Arial" pitchFamily="34" charset="0"/>
            </a:endParaRPr>
          </a:p>
          <a:p>
            <a:pPr algn="just"/>
            <a:endParaRPr lang="it-IT" sz="1600" b="1" cap="all"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6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sz="1200" b="1" cap="all" dirty="0" smtClean="0">
                <a:solidFill>
                  <a:srgbClr val="002060"/>
                </a:solidFill>
                <a:latin typeface="Arial" pitchFamily="34" charset="0"/>
                <a:cs typeface="Arial" pitchFamily="34" charset="0"/>
              </a:rPr>
              <a:t> </a:t>
            </a:r>
            <a:endParaRPr lang="it-IT" sz="12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577027"/>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76</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11" name="CasellaDiTesto 10"/>
          <p:cNvSpPr txBox="1"/>
          <p:nvPr/>
        </p:nvSpPr>
        <p:spPr>
          <a:xfrm>
            <a:off x="179512" y="980728"/>
            <a:ext cx="8712968" cy="6247864"/>
          </a:xfrm>
          <a:prstGeom prst="rect">
            <a:avLst/>
          </a:prstGeom>
          <a:noFill/>
        </p:spPr>
        <p:txBody>
          <a:bodyPr wrap="square" rtlCol="0">
            <a:spAutoFit/>
          </a:bodyPr>
          <a:lstStyle/>
          <a:p>
            <a:pPr marL="457200" indent="-457200" algn="just">
              <a:buAutoNum type="arabicPeriod"/>
            </a:pPr>
            <a:endParaRPr lang="it-IT" sz="2000" dirty="0" smtClean="0">
              <a:solidFill>
                <a:srgbClr val="002060"/>
              </a:solidFill>
              <a:latin typeface="Arial" pitchFamily="34" charset="0"/>
              <a:cs typeface="Arial" pitchFamily="34" charset="0"/>
            </a:endParaRPr>
          </a:p>
          <a:p>
            <a:pPr marL="457200" indent="-457200" algn="just">
              <a:buAutoNum type="arabicPeriod"/>
            </a:pPr>
            <a:endParaRPr lang="it-IT" sz="2000" dirty="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Scompare il concetto di equivalenza di mansioni, viene confermato il diritto del lavoratore a svolgere le mansioni indicate nel contratto di lavoro e si legittima il passaggio ad altre mansioni se comprese nel livello e nella categoria legale di appartenenza. </a:t>
            </a:r>
          </a:p>
          <a:p>
            <a:pPr marL="342900" indent="-342900" algn="just">
              <a:buFont typeface="Arial"/>
              <a:buChar char="•"/>
            </a:pPr>
            <a:endParaRPr lang="it-IT" sz="2000" dirty="0" smtClean="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La precedente formulazione del 2103 c.c. conteneva un divieto assoluto di adibizione a mansioni inferiori. Tale divieto era mitigato dalla previsione giurisprudenziale che ammetteva l’adibizione a mansioni inferiori come estrema </a:t>
            </a:r>
            <a:r>
              <a:rPr lang="it-IT" sz="2000" i="1" dirty="0" smtClean="0">
                <a:solidFill>
                  <a:srgbClr val="002060"/>
                </a:solidFill>
                <a:latin typeface="Arial" pitchFamily="34" charset="0"/>
                <a:cs typeface="Arial" pitchFamily="34" charset="0"/>
              </a:rPr>
              <a:t>ratio</a:t>
            </a:r>
            <a:r>
              <a:rPr lang="it-IT" sz="2000" dirty="0" smtClean="0">
                <a:solidFill>
                  <a:srgbClr val="002060"/>
                </a:solidFill>
                <a:latin typeface="Arial" pitchFamily="34" charset="0"/>
                <a:cs typeface="Arial" pitchFamily="34" charset="0"/>
              </a:rPr>
              <a:t>, per evitare la perdita del posto. </a:t>
            </a:r>
          </a:p>
          <a:p>
            <a:pPr marL="457200" indent="-457200" algn="just">
              <a:buFont typeface="Arial"/>
              <a:buChar char="•"/>
            </a:pPr>
            <a:endParaRPr lang="it-IT" sz="2000" dirty="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Con le modifiche del c. d. Jobs </a:t>
            </a:r>
            <a:r>
              <a:rPr lang="it-IT" sz="2000" dirty="0" err="1" smtClean="0">
                <a:solidFill>
                  <a:srgbClr val="002060"/>
                </a:solidFill>
                <a:latin typeface="Arial" pitchFamily="34" charset="0"/>
                <a:cs typeface="Arial" pitchFamily="34" charset="0"/>
              </a:rPr>
              <a:t>act</a:t>
            </a:r>
            <a:r>
              <a:rPr lang="it-IT" sz="2000" dirty="0" smtClean="0">
                <a:solidFill>
                  <a:srgbClr val="002060"/>
                </a:solidFill>
                <a:latin typeface="Arial" pitchFamily="34" charset="0"/>
                <a:cs typeface="Arial" pitchFamily="34" charset="0"/>
              </a:rPr>
              <a:t>, il datore di lavoro ha il potere unilaterale di assegnare il lavoratore a mansioni inferiori, in caso di modifica degli assetti organizzativi aziendali che incide sulla posizione del lavoratore.</a:t>
            </a:r>
          </a:p>
          <a:p>
            <a:pPr marL="457200" indent="-457200" algn="just">
              <a:buAutoNum type="arabicPeriod"/>
            </a:pPr>
            <a:endParaRPr lang="it-IT" sz="2000" dirty="0">
              <a:solidFill>
                <a:srgbClr val="002060"/>
              </a:solidFill>
              <a:latin typeface="Arial" pitchFamily="34" charset="0"/>
              <a:cs typeface="Arial" pitchFamily="34" charset="0"/>
            </a:endParaRPr>
          </a:p>
          <a:p>
            <a:pPr marL="457200" indent="-457200" algn="just">
              <a:buAutoNum type="arabicPeriod"/>
            </a:pPr>
            <a:endParaRPr lang="it-IT" sz="2000" dirty="0" smtClean="0">
              <a:solidFill>
                <a:srgbClr val="002060"/>
              </a:solidFill>
              <a:latin typeface="Arial" pitchFamily="34" charset="0"/>
              <a:cs typeface="Arial" pitchFamily="34" charset="0"/>
            </a:endParaRPr>
          </a:p>
          <a:p>
            <a:pPr algn="just"/>
            <a:endParaRPr lang="it-IT" sz="2000" dirty="0">
              <a:solidFill>
                <a:srgbClr val="002060"/>
              </a:solidFill>
              <a:latin typeface="Arial" pitchFamily="34" charset="0"/>
              <a:cs typeface="Arial" pitchFamily="34" charset="0"/>
            </a:endParaRPr>
          </a:p>
          <a:p>
            <a:pPr marL="457200" indent="-457200" algn="just">
              <a:buAutoNum type="arabicPeriod"/>
            </a:pPr>
            <a:endParaRPr lang="it-IT" sz="2000" i="1" dirty="0" smtClean="0">
              <a:solidFill>
                <a:srgbClr val="002060"/>
              </a:solidFill>
              <a:latin typeface="Arial" pitchFamily="34" charset="0"/>
              <a:cs typeface="Arial" pitchFamily="34" charset="0"/>
            </a:endParaRPr>
          </a:p>
          <a:p>
            <a:pPr marL="457200" indent="-457200" algn="just"/>
            <a:endParaRPr lang="it-IT" sz="2000" i="1" dirty="0" smtClean="0">
              <a:solidFill>
                <a:srgbClr val="002060"/>
              </a:solidFill>
              <a:latin typeface="Arial" pitchFamily="34" charset="0"/>
              <a:cs typeface="Arial" pitchFamily="34" charset="0"/>
            </a:endParaRPr>
          </a:p>
        </p:txBody>
      </p:sp>
      <p:sp>
        <p:nvSpPr>
          <p:cNvPr id="12" name="Rettangolo 11"/>
          <p:cNvSpPr/>
          <p:nvPr/>
        </p:nvSpPr>
        <p:spPr>
          <a:xfrm>
            <a:off x="1234976" y="476672"/>
            <a:ext cx="6674048" cy="369332"/>
          </a:xfrm>
          <a:prstGeom prst="rect">
            <a:avLst/>
          </a:prstGeom>
        </p:spPr>
        <p:txBody>
          <a:bodyPr wrap="square">
            <a:spAutoFit/>
          </a:bodyPr>
          <a:lstStyle/>
          <a:p>
            <a:pPr marL="457200" lvl="0" indent="-457200" algn="ctr"/>
            <a:r>
              <a:rPr lang="it-IT" b="1" cap="all" dirty="0" smtClean="0">
                <a:solidFill>
                  <a:srgbClr val="002060"/>
                </a:solidFill>
                <a:latin typeface="Arial" pitchFamily="34" charset="0"/>
                <a:cs typeface="Arial" pitchFamily="34" charset="0"/>
              </a:rPr>
              <a:t>in sintesi:</a:t>
            </a:r>
          </a:p>
        </p:txBody>
      </p:sp>
      <p:sp>
        <p:nvSpPr>
          <p:cNvPr id="2" name="Freccia destra 1"/>
          <p:cNvSpPr/>
          <p:nvPr/>
        </p:nvSpPr>
        <p:spPr>
          <a:xfrm>
            <a:off x="5220072" y="6021288"/>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Rettangolo arrotondato 3"/>
          <p:cNvSpPr/>
          <p:nvPr/>
        </p:nvSpPr>
        <p:spPr>
          <a:xfrm>
            <a:off x="7524328" y="6263604"/>
            <a:ext cx="1512168" cy="4392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8162451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395536" y="1268760"/>
            <a:ext cx="8186738" cy="6401753"/>
          </a:xfrm>
          <a:prstGeom prst="rect">
            <a:avLst/>
          </a:prstGeom>
          <a:noFill/>
          <a:ln w="9525">
            <a:noFill/>
            <a:miter lim="800000"/>
            <a:headEnd/>
            <a:tailEnd/>
          </a:ln>
        </p:spPr>
        <p:txBody>
          <a:bodyPr wrap="square">
            <a:spAutoFit/>
          </a:bodyPr>
          <a:lstStyle/>
          <a:p>
            <a:pPr marL="457200" indent="-457200" algn="just"/>
            <a:endParaRPr lang="it-IT" sz="1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4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r>
              <a:rPr lang="it-IT" sz="1600" i="1" dirty="0" smtClean="0">
                <a:solidFill>
                  <a:srgbClr val="FF0000"/>
                </a:solidFill>
                <a:latin typeface="Arial" pitchFamily="34" charset="0"/>
                <a:cs typeface="Arial" pitchFamily="34" charset="0"/>
              </a:rPr>
              <a:t>				</a:t>
            </a:r>
            <a:endParaRPr lang="it-IT" sz="1600" u="sng" dirty="0" smtClean="0">
              <a:solidFill>
                <a:schemeClr val="accent2"/>
              </a:solidFill>
              <a:latin typeface="Arial" pitchFamily="34" charset="0"/>
              <a:cs typeface="Arial" pitchFamily="34" charset="0"/>
            </a:endParaRPr>
          </a:p>
          <a:p>
            <a:pPr algn="just"/>
            <a:endParaRPr lang="it-IT" sz="1600" dirty="0" smtClean="0">
              <a:solidFill>
                <a:schemeClr val="accent2"/>
              </a:solidFill>
              <a:latin typeface="Arial" pitchFamily="34" charset="0"/>
              <a:cs typeface="Arial" pitchFamily="34" charset="0"/>
            </a:endParaRPr>
          </a:p>
          <a:p>
            <a:pPr algn="just"/>
            <a:endParaRPr lang="it-IT" sz="1600" b="1" i="1" cap="all" dirty="0" smtClean="0">
              <a:solidFill>
                <a:srgbClr val="002060"/>
              </a:solidFill>
              <a:latin typeface="Arial" pitchFamily="34" charset="0"/>
              <a:cs typeface="Arial" pitchFamily="34" charset="0"/>
            </a:endParaRPr>
          </a:p>
          <a:p>
            <a:pPr algn="just"/>
            <a:endParaRPr lang="it-IT" sz="1600" b="1" cap="all"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6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sz="1200" b="1" cap="all" dirty="0" smtClean="0">
                <a:solidFill>
                  <a:srgbClr val="002060"/>
                </a:solidFill>
                <a:latin typeface="Arial" pitchFamily="34" charset="0"/>
                <a:cs typeface="Arial" pitchFamily="34" charset="0"/>
              </a:rPr>
              <a:t> </a:t>
            </a:r>
            <a:endParaRPr lang="it-IT" sz="12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577027"/>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77</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11" name="CasellaDiTesto 10"/>
          <p:cNvSpPr txBox="1"/>
          <p:nvPr/>
        </p:nvSpPr>
        <p:spPr>
          <a:xfrm>
            <a:off x="251520" y="1268760"/>
            <a:ext cx="8712968" cy="7571304"/>
          </a:xfrm>
          <a:prstGeom prst="rect">
            <a:avLst/>
          </a:prstGeom>
          <a:noFill/>
        </p:spPr>
        <p:txBody>
          <a:bodyPr wrap="square" rtlCol="0">
            <a:spAutoFit/>
          </a:bodyPr>
          <a:lstStyle/>
          <a:p>
            <a:pPr marL="342900" indent="-342900" algn="just">
              <a:buFont typeface="Arial"/>
              <a:buChar char="•"/>
            </a:pPr>
            <a:endParaRPr lang="it-IT" sz="2000" dirty="0">
              <a:solidFill>
                <a:srgbClr val="002060"/>
              </a:solidFill>
              <a:latin typeface="Arial" pitchFamily="34" charset="0"/>
              <a:cs typeface="Arial" pitchFamily="34" charset="0"/>
            </a:endParaRPr>
          </a:p>
          <a:p>
            <a:pPr marL="285750" indent="-285750" algn="just">
              <a:buFont typeface="Arial"/>
              <a:buChar char="•"/>
            </a:pPr>
            <a:r>
              <a:rPr lang="it-IT" dirty="0" smtClean="0">
                <a:solidFill>
                  <a:srgbClr val="002060"/>
                </a:solidFill>
                <a:latin typeface="Arial" pitchFamily="34" charset="0"/>
                <a:cs typeface="Arial" pitchFamily="34" charset="0"/>
              </a:rPr>
              <a:t>Ulteriori ipotesi di adibizione a mansioni appartenenti  al livello di inquadramento inferiore, purché rientranti nella medesima categoria legale, posso essere previste anche dai contratti collettivi. </a:t>
            </a:r>
          </a:p>
          <a:p>
            <a:pPr marL="342900" indent="-342900" algn="just">
              <a:buFontTx/>
              <a:buChar char="-"/>
            </a:pPr>
            <a:endParaRPr lang="it-IT" dirty="0" smtClean="0">
              <a:solidFill>
                <a:srgbClr val="002060"/>
              </a:solidFill>
              <a:latin typeface="Arial" pitchFamily="34" charset="0"/>
              <a:cs typeface="Arial" pitchFamily="34" charset="0"/>
            </a:endParaRPr>
          </a:p>
          <a:p>
            <a:pPr marL="285750" indent="-285750" algn="just">
              <a:buFont typeface="Arial"/>
              <a:buChar char="•"/>
            </a:pPr>
            <a:r>
              <a:rPr lang="it-IT" dirty="0">
                <a:solidFill>
                  <a:srgbClr val="002060"/>
                </a:solidFill>
                <a:latin typeface="Arial" pitchFamily="34" charset="0"/>
                <a:cs typeface="Arial" pitchFamily="34" charset="0"/>
              </a:rPr>
              <a:t>I</a:t>
            </a:r>
            <a:r>
              <a:rPr lang="it-IT" dirty="0" smtClean="0">
                <a:solidFill>
                  <a:srgbClr val="002060"/>
                </a:solidFill>
                <a:latin typeface="Arial" pitchFamily="34" charset="0"/>
                <a:cs typeface="Arial" pitchFamily="34" charset="0"/>
              </a:rPr>
              <a:t>l passaggio a mansioni inferiori deve essere comunicato per iscritto, a pena di nullità.</a:t>
            </a:r>
          </a:p>
          <a:p>
            <a:pPr marL="342900" indent="-342900" algn="just">
              <a:buFontTx/>
              <a:buChar char="-"/>
            </a:pPr>
            <a:endParaRPr lang="it-IT" dirty="0">
              <a:solidFill>
                <a:srgbClr val="002060"/>
              </a:solidFill>
              <a:latin typeface="Arial" pitchFamily="34" charset="0"/>
              <a:cs typeface="Arial" pitchFamily="34" charset="0"/>
            </a:endParaRPr>
          </a:p>
          <a:p>
            <a:pPr marL="285750" indent="-285750" algn="just">
              <a:buFont typeface="Arial"/>
              <a:buChar char="•"/>
            </a:pPr>
            <a:r>
              <a:rPr lang="it-IT" dirty="0" smtClean="0">
                <a:solidFill>
                  <a:srgbClr val="002060"/>
                </a:solidFill>
                <a:latin typeface="Arial" pitchFamily="34" charset="0"/>
                <a:cs typeface="Arial" pitchFamily="34" charset="0"/>
              </a:rPr>
              <a:t>Le parti possono inoltre stipulare degli accordi individuali per modificare le mansioni, la categoria legale e il livello di inquadramento  e la relativa retribuzione. </a:t>
            </a:r>
          </a:p>
          <a:p>
            <a:pPr marL="342900" indent="-342900" algn="just">
              <a:buFontTx/>
              <a:buChar char="-"/>
            </a:pPr>
            <a:endParaRPr lang="it-IT" dirty="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E’ necessario che gli accordi avvengano:</a:t>
            </a:r>
          </a:p>
          <a:p>
            <a:pPr algn="just"/>
            <a:endParaRPr lang="it-IT" dirty="0" smtClean="0">
              <a:solidFill>
                <a:srgbClr val="002060"/>
              </a:solidFill>
              <a:latin typeface="Arial" pitchFamily="34" charset="0"/>
              <a:cs typeface="Arial" pitchFamily="34" charset="0"/>
            </a:endParaRPr>
          </a:p>
          <a:p>
            <a:pPr marL="285750" indent="-285750" algn="just">
              <a:buFont typeface="Arial"/>
              <a:buChar char="•"/>
            </a:pPr>
            <a:r>
              <a:rPr lang="it-IT" dirty="0" smtClean="0">
                <a:solidFill>
                  <a:srgbClr val="002060"/>
                </a:solidFill>
                <a:latin typeface="Arial" pitchFamily="34" charset="0"/>
                <a:cs typeface="Arial" pitchFamily="34" charset="0"/>
              </a:rPr>
              <a:t>nell’interesse del lavoratore alla conservazione della occupazione, all’acquisizione di una diversa professionalità o al miglioramento delle condizioni di vita;</a:t>
            </a:r>
          </a:p>
          <a:p>
            <a:pPr marL="285750" indent="-285750" algn="just">
              <a:buFont typeface="Arial"/>
              <a:buChar char="•"/>
            </a:pPr>
            <a:r>
              <a:rPr lang="it-IT" dirty="0">
                <a:solidFill>
                  <a:srgbClr val="002060"/>
                </a:solidFill>
                <a:latin typeface="Arial" pitchFamily="34" charset="0"/>
                <a:cs typeface="Arial" pitchFamily="34" charset="0"/>
              </a:rPr>
              <a:t>i</a:t>
            </a:r>
            <a:r>
              <a:rPr lang="it-IT" dirty="0" smtClean="0">
                <a:solidFill>
                  <a:srgbClr val="002060"/>
                </a:solidFill>
                <a:latin typeface="Arial" pitchFamily="34" charset="0"/>
                <a:cs typeface="Arial" pitchFamily="34" charset="0"/>
              </a:rPr>
              <a:t>n una delle sei protette previste dall’art. 2113 c.c.</a:t>
            </a:r>
          </a:p>
          <a:p>
            <a:pPr marL="342900" indent="-342900" algn="just">
              <a:buFontTx/>
              <a:buChar char="-"/>
            </a:pPr>
            <a:endParaRPr lang="it-IT" sz="2000" dirty="0" smtClean="0">
              <a:solidFill>
                <a:srgbClr val="002060"/>
              </a:solidFill>
              <a:latin typeface="Arial" pitchFamily="34" charset="0"/>
              <a:cs typeface="Arial" pitchFamily="34" charset="0"/>
            </a:endParaRPr>
          </a:p>
          <a:p>
            <a:pPr marL="342900" indent="-342900" algn="just">
              <a:buFontTx/>
              <a:buChar char="-"/>
            </a:pPr>
            <a:endParaRPr lang="it-IT" sz="2000" dirty="0" smtClean="0">
              <a:solidFill>
                <a:srgbClr val="002060"/>
              </a:solidFill>
              <a:latin typeface="Arial" pitchFamily="34" charset="0"/>
              <a:cs typeface="Arial" pitchFamily="34" charset="0"/>
            </a:endParaRPr>
          </a:p>
          <a:p>
            <a:pPr marL="342900" indent="-342900" algn="just">
              <a:buFontTx/>
              <a:buChar char="-"/>
            </a:pPr>
            <a:endParaRPr lang="it-IT" sz="2000" dirty="0">
              <a:solidFill>
                <a:srgbClr val="002060"/>
              </a:solidFill>
              <a:latin typeface="Arial" pitchFamily="34" charset="0"/>
              <a:cs typeface="Arial" pitchFamily="34" charset="0"/>
            </a:endParaRPr>
          </a:p>
          <a:p>
            <a:pPr marL="342900" indent="-342900" algn="just">
              <a:buFontTx/>
              <a:buChar char="-"/>
            </a:pPr>
            <a:endParaRPr lang="it-IT" sz="2000" dirty="0">
              <a:solidFill>
                <a:srgbClr val="002060"/>
              </a:solidFill>
              <a:latin typeface="Arial" pitchFamily="34" charset="0"/>
              <a:cs typeface="Arial" pitchFamily="34" charset="0"/>
            </a:endParaRPr>
          </a:p>
          <a:p>
            <a:pPr marL="457200" indent="-457200" algn="just">
              <a:buAutoNum type="arabicPeriod"/>
            </a:pPr>
            <a:endParaRPr lang="it-IT" sz="2000" dirty="0" smtClean="0">
              <a:solidFill>
                <a:srgbClr val="002060"/>
              </a:solidFill>
              <a:latin typeface="Arial" pitchFamily="34" charset="0"/>
              <a:cs typeface="Arial" pitchFamily="34" charset="0"/>
            </a:endParaRPr>
          </a:p>
          <a:p>
            <a:pPr algn="just"/>
            <a:endParaRPr lang="it-IT" sz="2000" dirty="0">
              <a:solidFill>
                <a:srgbClr val="002060"/>
              </a:solidFill>
              <a:latin typeface="Arial" pitchFamily="34" charset="0"/>
              <a:cs typeface="Arial" pitchFamily="34" charset="0"/>
            </a:endParaRPr>
          </a:p>
          <a:p>
            <a:pPr marL="457200" indent="-457200" algn="just">
              <a:buAutoNum type="arabicPeriod"/>
            </a:pPr>
            <a:endParaRPr lang="it-IT" sz="2000" i="1" dirty="0" smtClean="0">
              <a:solidFill>
                <a:srgbClr val="002060"/>
              </a:solidFill>
              <a:latin typeface="Arial" pitchFamily="34" charset="0"/>
              <a:cs typeface="Arial" pitchFamily="34" charset="0"/>
            </a:endParaRPr>
          </a:p>
          <a:p>
            <a:pPr marL="457200" indent="-457200" algn="just"/>
            <a:endParaRPr lang="it-IT" sz="2000" i="1" dirty="0" smtClean="0">
              <a:solidFill>
                <a:srgbClr val="002060"/>
              </a:solidFill>
              <a:latin typeface="Arial" pitchFamily="34" charset="0"/>
              <a:cs typeface="Arial" pitchFamily="34" charset="0"/>
            </a:endParaRPr>
          </a:p>
        </p:txBody>
      </p:sp>
      <p:sp>
        <p:nvSpPr>
          <p:cNvPr id="12" name="Rettangolo 11"/>
          <p:cNvSpPr/>
          <p:nvPr/>
        </p:nvSpPr>
        <p:spPr>
          <a:xfrm>
            <a:off x="1234976" y="476672"/>
            <a:ext cx="6674048" cy="369332"/>
          </a:xfrm>
          <a:prstGeom prst="rect">
            <a:avLst/>
          </a:prstGeom>
        </p:spPr>
        <p:txBody>
          <a:bodyPr wrap="square">
            <a:spAutoFit/>
          </a:bodyPr>
          <a:lstStyle/>
          <a:p>
            <a:pPr marL="457200" lvl="0" indent="-457200" algn="ctr"/>
            <a:r>
              <a:rPr lang="it-IT" b="1" cap="all" dirty="0" smtClean="0">
                <a:solidFill>
                  <a:srgbClr val="002060"/>
                </a:solidFill>
                <a:latin typeface="Arial" pitchFamily="34" charset="0"/>
                <a:cs typeface="Arial" pitchFamily="34" charset="0"/>
              </a:rPr>
              <a:t>in sintesi:</a:t>
            </a:r>
          </a:p>
        </p:txBody>
      </p:sp>
      <p:sp>
        <p:nvSpPr>
          <p:cNvPr id="2" name="Rettangolo arrotondato 1"/>
          <p:cNvSpPr/>
          <p:nvPr/>
        </p:nvSpPr>
        <p:spPr>
          <a:xfrm>
            <a:off x="7452320" y="6165304"/>
            <a:ext cx="1512168"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6844992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395536" y="1268760"/>
            <a:ext cx="8186738" cy="6401753"/>
          </a:xfrm>
          <a:prstGeom prst="rect">
            <a:avLst/>
          </a:prstGeom>
          <a:noFill/>
          <a:ln w="9525">
            <a:noFill/>
            <a:miter lim="800000"/>
            <a:headEnd/>
            <a:tailEnd/>
          </a:ln>
        </p:spPr>
        <p:txBody>
          <a:bodyPr wrap="square">
            <a:spAutoFit/>
          </a:bodyPr>
          <a:lstStyle/>
          <a:p>
            <a:pPr marL="457200" indent="-457200" algn="just"/>
            <a:endParaRPr lang="it-IT" sz="1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4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r>
              <a:rPr lang="it-IT" sz="1600" i="1" dirty="0" smtClean="0">
                <a:solidFill>
                  <a:srgbClr val="FF0000"/>
                </a:solidFill>
                <a:latin typeface="Arial" pitchFamily="34" charset="0"/>
                <a:cs typeface="Arial" pitchFamily="34" charset="0"/>
              </a:rPr>
              <a:t>				</a:t>
            </a:r>
            <a:endParaRPr lang="it-IT" sz="1600" u="sng" dirty="0" smtClean="0">
              <a:solidFill>
                <a:schemeClr val="accent2"/>
              </a:solidFill>
              <a:latin typeface="Arial" pitchFamily="34" charset="0"/>
              <a:cs typeface="Arial" pitchFamily="34" charset="0"/>
            </a:endParaRPr>
          </a:p>
          <a:p>
            <a:pPr algn="just"/>
            <a:endParaRPr lang="it-IT" sz="1600" dirty="0" smtClean="0">
              <a:solidFill>
                <a:schemeClr val="accent2"/>
              </a:solidFill>
              <a:latin typeface="Arial" pitchFamily="34" charset="0"/>
              <a:cs typeface="Arial" pitchFamily="34" charset="0"/>
            </a:endParaRPr>
          </a:p>
          <a:p>
            <a:pPr algn="just"/>
            <a:endParaRPr lang="it-IT" sz="1600" b="1" i="1" cap="all" dirty="0" smtClean="0">
              <a:solidFill>
                <a:srgbClr val="002060"/>
              </a:solidFill>
              <a:latin typeface="Arial" pitchFamily="34" charset="0"/>
              <a:cs typeface="Arial" pitchFamily="34" charset="0"/>
            </a:endParaRPr>
          </a:p>
          <a:p>
            <a:pPr algn="just"/>
            <a:endParaRPr lang="it-IT" sz="1600" b="1" cap="all"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6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sz="1200" b="1" cap="all" dirty="0" smtClean="0">
                <a:solidFill>
                  <a:srgbClr val="002060"/>
                </a:solidFill>
                <a:latin typeface="Arial" pitchFamily="34" charset="0"/>
                <a:cs typeface="Arial" pitchFamily="34" charset="0"/>
              </a:rPr>
              <a:t> </a:t>
            </a:r>
            <a:endParaRPr lang="it-IT" sz="12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577027"/>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78</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11" name="CasellaDiTesto 10"/>
          <p:cNvSpPr txBox="1"/>
          <p:nvPr/>
        </p:nvSpPr>
        <p:spPr>
          <a:xfrm>
            <a:off x="215516" y="1790814"/>
            <a:ext cx="8712968" cy="2862322"/>
          </a:xfrm>
          <a:prstGeom prst="rect">
            <a:avLst/>
          </a:prstGeom>
          <a:noFill/>
        </p:spPr>
        <p:txBody>
          <a:bodyPr wrap="square" rtlCol="0">
            <a:spAutoFit/>
          </a:bodyPr>
          <a:lstStyle/>
          <a:p>
            <a:pPr marL="342900" indent="-342900" algn="just">
              <a:buFont typeface="Arial"/>
              <a:buChar char="•"/>
            </a:pPr>
            <a:endParaRPr lang="it-IT" sz="2000" dirty="0">
              <a:solidFill>
                <a:srgbClr val="002060"/>
              </a:solidFill>
              <a:latin typeface="Arial" pitchFamily="34" charset="0"/>
              <a:cs typeface="Arial" pitchFamily="34" charset="0"/>
            </a:endParaRPr>
          </a:p>
          <a:p>
            <a:pPr marL="342900" indent="-342900" algn="just">
              <a:buFont typeface="Arial"/>
              <a:buChar char="•"/>
            </a:pPr>
            <a:r>
              <a:rPr lang="it-IT" sz="2000" dirty="0" smtClean="0">
                <a:solidFill>
                  <a:srgbClr val="254061"/>
                </a:solidFill>
                <a:latin typeface="Arial" pitchFamily="34" charset="0"/>
                <a:cs typeface="Arial" pitchFamily="34" charset="0"/>
              </a:rPr>
              <a:t>Il lavoratore può essere adibito inoltre a </a:t>
            </a:r>
            <a:r>
              <a:rPr lang="it-IT" sz="2000" b="1" dirty="0" smtClean="0">
                <a:solidFill>
                  <a:srgbClr val="254061"/>
                </a:solidFill>
                <a:latin typeface="Arial" pitchFamily="34" charset="0"/>
                <a:cs typeface="Arial" pitchFamily="34" charset="0"/>
              </a:rPr>
              <a:t>mansioni superiori </a:t>
            </a:r>
            <a:r>
              <a:rPr lang="it-IT" sz="2000" dirty="0" smtClean="0">
                <a:solidFill>
                  <a:srgbClr val="254061"/>
                </a:solidFill>
                <a:latin typeface="Arial" pitchFamily="34" charset="0"/>
                <a:cs typeface="Arial" pitchFamily="34" charset="0"/>
              </a:rPr>
              <a:t>con diritto al trattamento retributivo maggiore corrispondente alla attività svolta.  L’assegnazione diventa definitiva dopo il periodo di tempo fissato dai contratti </a:t>
            </a:r>
            <a:r>
              <a:rPr lang="it-IT" sz="2000" dirty="0" smtClean="0">
                <a:solidFill>
                  <a:srgbClr val="002060"/>
                </a:solidFill>
                <a:latin typeface="Arial" pitchFamily="34" charset="0"/>
                <a:cs typeface="Arial" pitchFamily="34" charset="0"/>
              </a:rPr>
              <a:t>collettivi</a:t>
            </a:r>
            <a:r>
              <a:rPr lang="it-IT" sz="2000" dirty="0" smtClean="0">
                <a:solidFill>
                  <a:srgbClr val="254061"/>
                </a:solidFill>
                <a:latin typeface="Arial" pitchFamily="34" charset="0"/>
                <a:cs typeface="Arial" pitchFamily="34" charset="0"/>
              </a:rPr>
              <a:t>  o in mancanza dopo sei mesi continuativi.</a:t>
            </a:r>
          </a:p>
          <a:p>
            <a:pPr marL="342900" indent="-342900" algn="just">
              <a:buFontTx/>
              <a:buChar char="-"/>
            </a:pPr>
            <a:endParaRPr lang="it-IT" sz="2000" dirty="0" smtClean="0">
              <a:solidFill>
                <a:srgbClr val="254061"/>
              </a:solidFill>
              <a:latin typeface="Arial" pitchFamily="34" charset="0"/>
              <a:cs typeface="Arial" pitchFamily="34" charset="0"/>
            </a:endParaRPr>
          </a:p>
          <a:p>
            <a:pPr marL="342900" indent="-342900" algn="just">
              <a:buFontTx/>
              <a:buChar char="-"/>
            </a:pPr>
            <a:endParaRPr lang="it-IT" sz="2000" dirty="0">
              <a:solidFill>
                <a:srgbClr val="254061"/>
              </a:solidFill>
              <a:latin typeface="Arial" pitchFamily="34" charset="0"/>
              <a:cs typeface="Arial" pitchFamily="34" charset="0"/>
            </a:endParaRPr>
          </a:p>
          <a:p>
            <a:pPr marL="457200" indent="-457200" algn="just">
              <a:buAutoNum type="arabicPeriod"/>
            </a:pPr>
            <a:endParaRPr lang="it-IT" sz="2000" i="1" dirty="0" smtClean="0">
              <a:solidFill>
                <a:srgbClr val="002060"/>
              </a:solidFill>
              <a:latin typeface="Arial" pitchFamily="34" charset="0"/>
              <a:cs typeface="Arial" pitchFamily="34" charset="0"/>
            </a:endParaRPr>
          </a:p>
          <a:p>
            <a:pPr marL="457200" indent="-457200" algn="just"/>
            <a:endParaRPr lang="it-IT" sz="2000" i="1" dirty="0" smtClean="0">
              <a:solidFill>
                <a:srgbClr val="002060"/>
              </a:solidFill>
              <a:latin typeface="Arial" pitchFamily="34" charset="0"/>
              <a:cs typeface="Arial" pitchFamily="34" charset="0"/>
            </a:endParaRPr>
          </a:p>
        </p:txBody>
      </p:sp>
      <p:sp>
        <p:nvSpPr>
          <p:cNvPr id="12" name="Rettangolo 11"/>
          <p:cNvSpPr/>
          <p:nvPr/>
        </p:nvSpPr>
        <p:spPr>
          <a:xfrm>
            <a:off x="1234976" y="611396"/>
            <a:ext cx="6674048" cy="369332"/>
          </a:xfrm>
          <a:prstGeom prst="rect">
            <a:avLst/>
          </a:prstGeom>
        </p:spPr>
        <p:txBody>
          <a:bodyPr wrap="square">
            <a:spAutoFit/>
          </a:bodyPr>
          <a:lstStyle/>
          <a:p>
            <a:pPr marL="457200" lvl="0" indent="-457200" algn="ctr"/>
            <a:r>
              <a:rPr lang="it-IT" b="1" cap="all" dirty="0" smtClean="0">
                <a:solidFill>
                  <a:srgbClr val="002060"/>
                </a:solidFill>
                <a:latin typeface="Arial" pitchFamily="34" charset="0"/>
                <a:cs typeface="Arial" pitchFamily="34" charset="0"/>
              </a:rPr>
              <a:t>in sintesi:</a:t>
            </a:r>
          </a:p>
        </p:txBody>
      </p:sp>
      <p:sp>
        <p:nvSpPr>
          <p:cNvPr id="3" name="Rettangolo arrotondato 2"/>
          <p:cNvSpPr/>
          <p:nvPr/>
        </p:nvSpPr>
        <p:spPr>
          <a:xfrm>
            <a:off x="7524328" y="6237312"/>
            <a:ext cx="1440160" cy="52438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5958228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83568" y="476674"/>
            <a:ext cx="7620000" cy="646331"/>
          </a:xfrm>
          <a:prstGeom prst="rect">
            <a:avLst/>
          </a:prstGeom>
          <a:noFill/>
          <a:ln w="9525">
            <a:noFill/>
            <a:miter lim="800000"/>
            <a:headEnd/>
            <a:tailEnd/>
          </a:ln>
        </p:spPr>
        <p:txBody>
          <a:bodyPr wrap="square">
            <a:spAutoFit/>
          </a:bodyPr>
          <a:lstStyle/>
          <a:p>
            <a:pPr algn="ctr">
              <a:lnSpc>
                <a:spcPct val="150000"/>
              </a:lnSpc>
              <a:buFont typeface="Wingdings" pitchFamily="2" charset="2"/>
              <a:buNone/>
            </a:pPr>
            <a:r>
              <a:rPr lang="it-IT" b="1" dirty="0">
                <a:solidFill>
                  <a:srgbClr val="002060"/>
                </a:solidFill>
              </a:rPr>
              <a:t>LA TRASFERTA</a:t>
            </a:r>
          </a:p>
        </p:txBody>
      </p:sp>
      <p:sp>
        <p:nvSpPr>
          <p:cNvPr id="10" name="Rectangle 2"/>
          <p:cNvSpPr txBox="1">
            <a:spLocks noChangeArrowheads="1"/>
          </p:cNvSpPr>
          <p:nvPr/>
        </p:nvSpPr>
        <p:spPr bwMode="auto">
          <a:xfrm>
            <a:off x="611560" y="980730"/>
            <a:ext cx="7848600" cy="719857"/>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mj-lt"/>
              <a:ea typeface="+mj-ea"/>
              <a:cs typeface="+mj-cs"/>
            </a:endParaRPr>
          </a:p>
        </p:txBody>
      </p:sp>
      <p:sp>
        <p:nvSpPr>
          <p:cNvPr id="17412" name="Text Box 6"/>
          <p:cNvSpPr txBox="1">
            <a:spLocks noChangeArrowheads="1"/>
          </p:cNvSpPr>
          <p:nvPr/>
        </p:nvSpPr>
        <p:spPr bwMode="auto">
          <a:xfrm>
            <a:off x="395536" y="1484784"/>
            <a:ext cx="8352928" cy="5853912"/>
          </a:xfrm>
          <a:prstGeom prst="rect">
            <a:avLst/>
          </a:prstGeom>
          <a:noFill/>
          <a:ln w="9525">
            <a:noFill/>
            <a:miter lim="800000"/>
            <a:headEnd/>
            <a:tailEnd/>
          </a:ln>
        </p:spPr>
        <p:txBody>
          <a:bodyPr wrap="square">
            <a:spAutoFit/>
          </a:bodyPr>
          <a:lstStyle/>
          <a:p>
            <a:pPr algn="just">
              <a:spcBef>
                <a:spcPct val="20000"/>
              </a:spcBef>
              <a:buClr>
                <a:schemeClr val="bg2"/>
              </a:buClr>
              <a:buSzPct val="75000"/>
              <a:buFont typeface="Wingdings" pitchFamily="2" charset="2"/>
              <a:buNone/>
            </a:pPr>
            <a:r>
              <a:rPr lang="it-IT" sz="1800" dirty="0">
                <a:solidFill>
                  <a:srgbClr val="002060"/>
                </a:solidFill>
              </a:rPr>
              <a:t>La “trasferta” </a:t>
            </a:r>
            <a:r>
              <a:rPr lang="it-IT" sz="1800" dirty="0" smtClean="0">
                <a:solidFill>
                  <a:srgbClr val="002060"/>
                </a:solidFill>
              </a:rPr>
              <a:t>è </a:t>
            </a:r>
            <a:r>
              <a:rPr lang="it-IT" sz="1800" dirty="0">
                <a:solidFill>
                  <a:srgbClr val="002060"/>
                </a:solidFill>
              </a:rPr>
              <a:t>il mutamento temporaneo del luogo di prestazione dell'attività lavorativa del lavoratore subordinato. </a:t>
            </a:r>
          </a:p>
          <a:p>
            <a:pPr algn="just">
              <a:spcBef>
                <a:spcPct val="20000"/>
              </a:spcBef>
              <a:buClr>
                <a:schemeClr val="bg2"/>
              </a:buClr>
              <a:buSzPct val="75000"/>
              <a:buFont typeface="Wingdings" pitchFamily="2" charset="2"/>
              <a:buNone/>
            </a:pPr>
            <a:endParaRPr lang="it-IT" sz="1800" dirty="0">
              <a:solidFill>
                <a:srgbClr val="002060"/>
              </a:solidFill>
            </a:endParaRPr>
          </a:p>
          <a:p>
            <a:pPr algn="just">
              <a:spcBef>
                <a:spcPct val="20000"/>
              </a:spcBef>
              <a:buClr>
                <a:schemeClr val="bg2"/>
              </a:buClr>
              <a:buSzPct val="75000"/>
              <a:buFont typeface="Wingdings" pitchFamily="2" charset="2"/>
              <a:buNone/>
            </a:pPr>
            <a:r>
              <a:rPr lang="it-IT" sz="1800" dirty="0">
                <a:solidFill>
                  <a:srgbClr val="002060"/>
                </a:solidFill>
              </a:rPr>
              <a:t>La trasferta non è regolamentata per legge, ma le condizioni della trasferta sono pattuite a livello individuale fatte salve particolari </a:t>
            </a:r>
            <a:r>
              <a:rPr lang="it-IT" sz="1800" dirty="0" smtClean="0">
                <a:solidFill>
                  <a:srgbClr val="002060"/>
                </a:solidFill>
              </a:rPr>
              <a:t>norme della </a:t>
            </a:r>
            <a:r>
              <a:rPr lang="it-IT" sz="1800" dirty="0">
                <a:solidFill>
                  <a:srgbClr val="002060"/>
                </a:solidFill>
              </a:rPr>
              <a:t>contrattazione collettiva in materia, ove esistenti</a:t>
            </a:r>
            <a:r>
              <a:rPr lang="it-IT" sz="1800" dirty="0" smtClean="0">
                <a:solidFill>
                  <a:srgbClr val="002060"/>
                </a:solidFill>
              </a:rPr>
              <a:t>.</a:t>
            </a:r>
          </a:p>
          <a:p>
            <a:pPr algn="just">
              <a:spcBef>
                <a:spcPct val="20000"/>
              </a:spcBef>
              <a:buClr>
                <a:schemeClr val="bg2"/>
              </a:buClr>
              <a:buSzPct val="75000"/>
              <a:buFont typeface="Wingdings" pitchFamily="2" charset="2"/>
              <a:buNone/>
            </a:pPr>
            <a:endParaRPr lang="it-IT" sz="1800" dirty="0" smtClean="0">
              <a:solidFill>
                <a:srgbClr val="002060"/>
              </a:solidFill>
            </a:endParaRPr>
          </a:p>
          <a:p>
            <a:pPr algn="ctr">
              <a:spcBef>
                <a:spcPct val="20000"/>
              </a:spcBef>
              <a:buClr>
                <a:schemeClr val="bg2"/>
              </a:buClr>
              <a:buSzPct val="75000"/>
            </a:pPr>
            <a:r>
              <a:rPr lang="it-IT" b="1" dirty="0" smtClean="0">
                <a:solidFill>
                  <a:srgbClr val="002060"/>
                </a:solidFill>
              </a:rPr>
              <a:t>IL TRASFERIMENTO</a:t>
            </a:r>
          </a:p>
          <a:p>
            <a:pPr algn="ctr">
              <a:spcBef>
                <a:spcPct val="20000"/>
              </a:spcBef>
              <a:buClr>
                <a:schemeClr val="bg2"/>
              </a:buClr>
              <a:buSzPct val="75000"/>
            </a:pPr>
            <a:endParaRPr lang="it-IT" sz="1800" b="1" dirty="0" smtClean="0">
              <a:solidFill>
                <a:srgbClr val="002060"/>
              </a:solidFill>
            </a:endParaRPr>
          </a:p>
          <a:p>
            <a:pPr algn="just"/>
            <a:endParaRPr lang="it-IT" sz="1800" dirty="0" smtClean="0">
              <a:solidFill>
                <a:srgbClr val="002060"/>
              </a:solidFill>
            </a:endParaRPr>
          </a:p>
          <a:p>
            <a:pPr algn="just"/>
            <a:r>
              <a:rPr lang="it-IT" sz="1800" dirty="0" smtClean="0">
                <a:solidFill>
                  <a:srgbClr val="002060"/>
                </a:solidFill>
              </a:rPr>
              <a:t>Il “trasferimento” implica il mutamento definitivo del luogo di prestazione dell'attività lavorativa del lavoratore subordinato.</a:t>
            </a:r>
          </a:p>
          <a:p>
            <a:pPr algn="just"/>
            <a:endParaRPr lang="it-IT" sz="1800" dirty="0" smtClean="0">
              <a:solidFill>
                <a:srgbClr val="002060"/>
              </a:solidFill>
            </a:endParaRPr>
          </a:p>
          <a:p>
            <a:pPr algn="just"/>
            <a:r>
              <a:rPr lang="it-IT" sz="1800" dirty="0" smtClean="0">
                <a:solidFill>
                  <a:srgbClr val="002060"/>
                </a:solidFill>
              </a:rPr>
              <a:t>Il lavoratore non può essere trasferito da una unità produttiva ad un'altra se non per comprovate ragioni tecniche, organizzative e produttive </a:t>
            </a:r>
            <a:r>
              <a:rPr lang="it-IT" sz="1800" i="1" dirty="0" smtClean="0">
                <a:solidFill>
                  <a:srgbClr val="002060"/>
                </a:solidFill>
              </a:rPr>
              <a:t>(art. 2103, c.c.)</a:t>
            </a:r>
            <a:endParaRPr lang="it-IT" sz="1800" dirty="0" smtClean="0">
              <a:solidFill>
                <a:srgbClr val="002060"/>
              </a:solidFill>
            </a:endParaRPr>
          </a:p>
          <a:p>
            <a:pPr algn="ctr">
              <a:spcBef>
                <a:spcPct val="20000"/>
              </a:spcBef>
              <a:buClr>
                <a:schemeClr val="bg2"/>
              </a:buClr>
              <a:buSzPct val="75000"/>
            </a:pPr>
            <a:endParaRPr lang="it-IT" sz="1800" b="1" dirty="0" smtClean="0">
              <a:solidFill>
                <a:srgbClr val="002060"/>
              </a:solidFill>
            </a:endParaRPr>
          </a:p>
          <a:p>
            <a:pPr algn="just">
              <a:spcBef>
                <a:spcPct val="20000"/>
              </a:spcBef>
              <a:buClr>
                <a:schemeClr val="bg2"/>
              </a:buClr>
              <a:buSzPct val="75000"/>
              <a:buFont typeface="Wingdings" pitchFamily="2" charset="2"/>
              <a:buNone/>
            </a:pPr>
            <a:endParaRPr lang="it-IT" sz="1800" dirty="0" smtClean="0">
              <a:solidFill>
                <a:srgbClr val="002060"/>
              </a:solidFill>
            </a:endParaRPr>
          </a:p>
          <a:p>
            <a:pPr algn="just">
              <a:spcBef>
                <a:spcPct val="20000"/>
              </a:spcBef>
              <a:buClr>
                <a:schemeClr val="bg2"/>
              </a:buClr>
              <a:buSzPct val="75000"/>
              <a:buFont typeface="Wingdings" pitchFamily="2" charset="2"/>
              <a:buNone/>
            </a:pPr>
            <a:endParaRPr lang="it-IT" sz="1800" dirty="0" smtClean="0">
              <a:solidFill>
                <a:srgbClr val="002060"/>
              </a:solidFill>
            </a:endParaRPr>
          </a:p>
          <a:p>
            <a:pPr algn="just">
              <a:spcBef>
                <a:spcPct val="20000"/>
              </a:spcBef>
              <a:buClr>
                <a:schemeClr val="bg2"/>
              </a:buClr>
              <a:buSzPct val="75000"/>
              <a:buFont typeface="Wingdings" pitchFamily="2" charset="2"/>
              <a:buNone/>
            </a:pPr>
            <a:endParaRPr lang="it-IT" sz="1800" dirty="0">
              <a:solidFill>
                <a:srgbClr val="002060"/>
              </a:solidFill>
            </a:endParaRPr>
          </a:p>
        </p:txBody>
      </p:sp>
      <p:sp>
        <p:nvSpPr>
          <p:cNvPr id="6" name="Freccia in giù 5"/>
          <p:cNvSpPr/>
          <p:nvPr/>
        </p:nvSpPr>
        <p:spPr bwMode="auto">
          <a:xfrm>
            <a:off x="4067944" y="1052736"/>
            <a:ext cx="916680" cy="360040"/>
          </a:xfrm>
          <a:prstGeom prst="downArrow">
            <a:avLst/>
          </a:prstGeom>
          <a:solidFill>
            <a:srgbClr val="558ED5"/>
          </a:solidFill>
          <a:ln w="9525">
            <a:solidFill>
              <a:schemeClr val="tx1"/>
            </a:solidFill>
            <a:miter lim="800000"/>
            <a:headEnd/>
            <a:tailEnd/>
          </a:ln>
        </p:spPr>
        <p:txBody>
          <a:bodyPr wrap="none" anchor="ctr"/>
          <a:lstStyle/>
          <a:p>
            <a:endParaRPr lang="it-IT" sz="1800" smtClean="0">
              <a:solidFill>
                <a:srgbClr val="000000"/>
              </a:solidFill>
            </a:endParaRPr>
          </a:p>
        </p:txBody>
      </p:sp>
      <p:sp>
        <p:nvSpPr>
          <p:cNvPr id="7" name="Freccia in giù 6"/>
          <p:cNvSpPr/>
          <p:nvPr/>
        </p:nvSpPr>
        <p:spPr bwMode="auto">
          <a:xfrm>
            <a:off x="4139952" y="4149081"/>
            <a:ext cx="916680" cy="360040"/>
          </a:xfrm>
          <a:prstGeom prst="downArrow">
            <a:avLst/>
          </a:prstGeom>
          <a:solidFill>
            <a:srgbClr val="558ED5"/>
          </a:solidFill>
          <a:ln w="9525">
            <a:solidFill>
              <a:schemeClr val="tx1"/>
            </a:solidFill>
            <a:miter lim="800000"/>
            <a:headEnd/>
            <a:tailEnd/>
          </a:ln>
        </p:spPr>
        <p:txBody>
          <a:bodyPr wrap="none" anchor="ctr"/>
          <a:lstStyle/>
          <a:p>
            <a:endParaRPr lang="it-IT" sz="1800" smtClean="0">
              <a:solidFill>
                <a:srgbClr val="000000"/>
              </a:solidFill>
            </a:endParaRPr>
          </a:p>
        </p:txBody>
      </p:sp>
      <p:sp>
        <p:nvSpPr>
          <p:cNvPr id="2" name="Segnaposto piè di pagina 1"/>
          <p:cNvSpPr>
            <a:spLocks noGrp="1"/>
          </p:cNvSpPr>
          <p:nvPr>
            <p:ph type="ftr" sz="quarter" idx="11"/>
          </p:nvPr>
        </p:nvSpPr>
        <p:spPr/>
        <p:txBody>
          <a:bodyPr/>
          <a:lstStyle/>
          <a:p>
            <a:pPr>
              <a:defRPr/>
            </a:pPr>
            <a:r>
              <a:rPr lang="it-IT" smtClean="0">
                <a:solidFill>
                  <a:prstClr val="black">
                    <a:tint val="75000"/>
                  </a:prstClr>
                </a:solidFill>
                <a:latin typeface="Calibri" panose="020F0502020204030204" pitchFamily="34" charset="0"/>
              </a:rPr>
              <a:t>79</a:t>
            </a:r>
            <a:endParaRPr lang="it-IT"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56999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332656"/>
            <a:ext cx="8640960" cy="5976664"/>
          </a:xfrm>
        </p:spPr>
        <p:txBody>
          <a:bodyPr/>
          <a:lstStyle/>
          <a:p>
            <a:pPr marL="182563" indent="-182563" algn="ctr">
              <a:buNone/>
              <a:defRPr/>
            </a:pPr>
            <a:r>
              <a:rPr lang="it-IT" sz="2000" b="1" dirty="0" smtClean="0">
                <a:solidFill>
                  <a:srgbClr val="002060"/>
                </a:solidFill>
                <a:latin typeface="Arial" pitchFamily="34" charset="0"/>
                <a:cs typeface="Arial" pitchFamily="34" charset="0"/>
              </a:rPr>
              <a:t>L’INDIVIDUAZIONE DEGLI ELEMENTI </a:t>
            </a:r>
          </a:p>
          <a:p>
            <a:pPr marL="182563" indent="-182563" algn="ctr">
              <a:buNone/>
              <a:defRPr/>
            </a:pPr>
            <a:r>
              <a:rPr lang="it-IT" sz="2000" b="1" dirty="0" smtClean="0">
                <a:solidFill>
                  <a:srgbClr val="002060"/>
                </a:solidFill>
                <a:latin typeface="Arial" pitchFamily="34" charset="0"/>
                <a:cs typeface="Arial" pitchFamily="34" charset="0"/>
              </a:rPr>
              <a:t>DEL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SUBORDINATO</a:t>
            </a:r>
          </a:p>
          <a:p>
            <a:pPr marL="182563" indent="-182563" algn="ctr">
              <a:buNone/>
              <a:defRPr/>
            </a:pPr>
            <a:r>
              <a:rPr lang="it-IT" sz="2000" dirty="0" smtClean="0">
                <a:solidFill>
                  <a:srgbClr val="002060"/>
                </a:solidFill>
                <a:latin typeface="Arial" pitchFamily="34" charset="0"/>
                <a:cs typeface="Arial" pitchFamily="34" charset="0"/>
              </a:rPr>
              <a:t>(</a:t>
            </a:r>
            <a:r>
              <a:rPr lang="it-IT" sz="2000" b="1" dirty="0" smtClean="0">
                <a:solidFill>
                  <a:srgbClr val="002060"/>
                </a:solidFill>
                <a:latin typeface="Arial" pitchFamily="34" charset="0"/>
                <a:cs typeface="Arial" pitchFamily="34" charset="0"/>
              </a:rPr>
              <a:t>art. 1 c. 1 del </a:t>
            </a:r>
            <a:r>
              <a:rPr lang="it-IT" sz="2000" b="1" dirty="0" err="1" smtClean="0">
                <a:solidFill>
                  <a:srgbClr val="002060"/>
                </a:solidFill>
                <a:latin typeface="Arial" pitchFamily="34" charset="0"/>
                <a:cs typeface="Arial" pitchFamily="34" charset="0"/>
              </a:rPr>
              <a:t>D.Lgs.</a:t>
            </a:r>
            <a:r>
              <a:rPr lang="it-IT" sz="2000" b="1" dirty="0" smtClean="0">
                <a:solidFill>
                  <a:srgbClr val="002060"/>
                </a:solidFill>
                <a:latin typeface="Arial" pitchFamily="34" charset="0"/>
                <a:cs typeface="Arial" pitchFamily="34" charset="0"/>
              </a:rPr>
              <a:t> 152/1997</a:t>
            </a:r>
            <a:r>
              <a:rPr lang="it-IT" sz="2000" dirty="0" smtClean="0">
                <a:solidFill>
                  <a:srgbClr val="002060"/>
                </a:solidFill>
                <a:latin typeface="Arial" pitchFamily="34" charset="0"/>
                <a:cs typeface="Arial" pitchFamily="34" charset="0"/>
              </a:rPr>
              <a:t>, Attuazione della direttiva 91/533/CEE)</a:t>
            </a:r>
            <a:r>
              <a:rPr lang="it-IT" sz="2000" kern="0" dirty="0" smtClean="0">
                <a:solidFill>
                  <a:srgbClr val="002060"/>
                </a:solidFill>
                <a:latin typeface="Arial" pitchFamily="34" charset="0"/>
                <a:ea typeface="ＭＳ Ｐゴシック" charset="-128"/>
                <a:cs typeface="Arial" pitchFamily="34" charset="0"/>
              </a:rPr>
              <a:t> </a:t>
            </a:r>
          </a:p>
          <a:p>
            <a:pPr marL="0" indent="0" algn="just">
              <a:spcBef>
                <a:spcPts val="0"/>
              </a:spcBef>
              <a:buNone/>
              <a:defRPr/>
            </a:pPr>
            <a:r>
              <a:rPr lang="it-IT" sz="1600" dirty="0" smtClean="0">
                <a:solidFill>
                  <a:srgbClr val="002060"/>
                </a:solidFill>
                <a:latin typeface="Arial" pitchFamily="34" charset="0"/>
                <a:cs typeface="Arial" pitchFamily="34" charset="0"/>
              </a:rPr>
              <a:t>Il datore di lavoro pubblico e privato e' tenuto a fornire al lavoratore, entro trenta giorni dalla data dell'assunzione, le seguenti informazioni:</a:t>
            </a:r>
            <a:r>
              <a:rPr lang="it-IT" sz="1600" kern="0" dirty="0" smtClean="0">
                <a:solidFill>
                  <a:srgbClr val="002060"/>
                </a:solidFill>
                <a:latin typeface="Arial" pitchFamily="34" charset="0"/>
                <a:ea typeface="ＭＳ Ｐゴシック" charset="-128"/>
                <a:cs typeface="Arial" pitchFamily="34" charset="0"/>
              </a:rPr>
              <a:t>         </a:t>
            </a:r>
          </a:p>
          <a:p>
            <a:pPr algn="just">
              <a:buFont typeface="+mj-lt"/>
              <a:buAutoNum type="alphaLcParenR"/>
              <a:defRPr/>
            </a:pPr>
            <a:r>
              <a:rPr lang="it-IT" sz="1600" u="sng" dirty="0" smtClean="0">
                <a:solidFill>
                  <a:srgbClr val="002060"/>
                </a:solidFill>
                <a:latin typeface="Arial" pitchFamily="34" charset="0"/>
                <a:cs typeface="Arial" pitchFamily="34" charset="0"/>
              </a:rPr>
              <a:t>l'identità delle parti</a:t>
            </a:r>
            <a:r>
              <a:rPr lang="it-IT" sz="1600" dirty="0" smtClean="0">
                <a:solidFill>
                  <a:srgbClr val="002060"/>
                </a:solidFill>
                <a:latin typeface="Arial" pitchFamily="34" charset="0"/>
                <a:cs typeface="Arial" pitchFamily="34" charset="0"/>
              </a:rPr>
              <a:t>; </a:t>
            </a:r>
          </a:p>
          <a:p>
            <a:pPr algn="just">
              <a:buFont typeface="+mj-lt"/>
              <a:buAutoNum type="alphaLcParenR"/>
              <a:defRPr/>
            </a:pPr>
            <a:r>
              <a:rPr lang="it-IT" sz="1600" dirty="0" smtClean="0">
                <a:solidFill>
                  <a:srgbClr val="002060"/>
                </a:solidFill>
                <a:latin typeface="Arial" pitchFamily="34" charset="0"/>
                <a:cs typeface="Arial" pitchFamily="34" charset="0"/>
              </a:rPr>
              <a:t>il </a:t>
            </a:r>
            <a:r>
              <a:rPr lang="it-IT" sz="1600" u="sng" dirty="0" smtClean="0">
                <a:solidFill>
                  <a:srgbClr val="002060"/>
                </a:solidFill>
                <a:latin typeface="Arial" pitchFamily="34" charset="0"/>
                <a:cs typeface="Arial" pitchFamily="34" charset="0"/>
              </a:rPr>
              <a:t>luogo di lavoro</a:t>
            </a:r>
            <a:r>
              <a:rPr lang="it-IT" sz="1600" dirty="0" smtClean="0">
                <a:solidFill>
                  <a:srgbClr val="002060"/>
                </a:solidFill>
                <a:latin typeface="Arial" pitchFamily="34" charset="0"/>
                <a:cs typeface="Arial" pitchFamily="34" charset="0"/>
              </a:rPr>
              <a:t>; in mancanza di un luogo di lavoro fisso o predominante, l'indicazione che il lavoratore è occupato in luoghi diversi, nonché la sede o il domicilio del datore di lavoro;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data di inizio del rapporto di lavoro</a:t>
            </a:r>
            <a:r>
              <a:rPr lang="it-IT" sz="1600" dirty="0" smtClean="0">
                <a:solidFill>
                  <a:srgbClr val="002060"/>
                </a:solidFill>
                <a:latin typeface="Arial" pitchFamily="34" charset="0"/>
                <a:cs typeface="Arial" pitchFamily="34" charset="0"/>
              </a:rPr>
              <a:t>;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durata del rapporto di lavoro</a:t>
            </a:r>
            <a:r>
              <a:rPr lang="it-IT" sz="1600" dirty="0" smtClean="0">
                <a:solidFill>
                  <a:srgbClr val="002060"/>
                </a:solidFill>
                <a:latin typeface="Arial" pitchFamily="34" charset="0"/>
                <a:cs typeface="Arial" pitchFamily="34" charset="0"/>
              </a:rPr>
              <a:t>, precisando se si tratta di rapporto di lavoro a tempo determinato o indeterminato;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durata del periodo di prova </a:t>
            </a:r>
            <a:r>
              <a:rPr lang="it-IT" sz="1600" dirty="0" smtClean="0">
                <a:solidFill>
                  <a:srgbClr val="002060"/>
                </a:solidFill>
                <a:latin typeface="Arial" pitchFamily="34" charset="0"/>
                <a:cs typeface="Arial" pitchFamily="34" charset="0"/>
              </a:rPr>
              <a:t>se previsto; </a:t>
            </a:r>
          </a:p>
          <a:p>
            <a:pPr algn="just">
              <a:buFont typeface="+mj-lt"/>
              <a:buAutoNum type="alphaLcParenR"/>
              <a:defRPr/>
            </a:pPr>
            <a:r>
              <a:rPr lang="it-IT" sz="1600" dirty="0" smtClean="0">
                <a:solidFill>
                  <a:srgbClr val="002060"/>
                </a:solidFill>
                <a:latin typeface="Arial" pitchFamily="34" charset="0"/>
                <a:cs typeface="Arial" pitchFamily="34" charset="0"/>
              </a:rPr>
              <a:t>l'</a:t>
            </a:r>
            <a:r>
              <a:rPr lang="it-IT" sz="1600" u="sng" dirty="0" smtClean="0">
                <a:solidFill>
                  <a:srgbClr val="002060"/>
                </a:solidFill>
                <a:latin typeface="Arial" pitchFamily="34" charset="0"/>
                <a:cs typeface="Arial" pitchFamily="34" charset="0"/>
              </a:rPr>
              <a:t>inquadramento</a:t>
            </a:r>
            <a:r>
              <a:rPr lang="it-IT" sz="1600" dirty="0" smtClean="0">
                <a:solidFill>
                  <a:srgbClr val="002060"/>
                </a:solidFill>
                <a:latin typeface="Arial" pitchFamily="34" charset="0"/>
                <a:cs typeface="Arial" pitchFamily="34" charset="0"/>
              </a:rPr>
              <a:t>, il livello e la qualifica attribuiti al lavoratore, oppure le caratteristiche o la descrizione sommaria del lavoro; (vedi anche art. 96 </a:t>
            </a:r>
            <a:r>
              <a:rPr lang="it-IT" sz="1600" dirty="0" err="1" smtClean="0">
                <a:solidFill>
                  <a:srgbClr val="002060"/>
                </a:solidFill>
                <a:latin typeface="Arial" pitchFamily="34" charset="0"/>
                <a:cs typeface="Arial" pitchFamily="34" charset="0"/>
              </a:rPr>
              <a:t>disp</a:t>
            </a:r>
            <a:r>
              <a:rPr lang="it-IT" sz="1600" dirty="0" smtClean="0">
                <a:solidFill>
                  <a:srgbClr val="002060"/>
                </a:solidFill>
                <a:latin typeface="Arial" pitchFamily="34" charset="0"/>
                <a:cs typeface="Arial" pitchFamily="34" charset="0"/>
              </a:rPr>
              <a:t>. att. c.c.)</a:t>
            </a:r>
          </a:p>
          <a:p>
            <a:pPr algn="just">
              <a:buFont typeface="+mj-lt"/>
              <a:buAutoNum type="alphaLcParenR"/>
              <a:defRPr/>
            </a:pPr>
            <a:r>
              <a:rPr lang="it-IT" sz="1600" dirty="0" smtClean="0">
                <a:solidFill>
                  <a:srgbClr val="002060"/>
                </a:solidFill>
                <a:latin typeface="Arial" pitchFamily="34" charset="0"/>
                <a:cs typeface="Arial" pitchFamily="34" charset="0"/>
              </a:rPr>
              <a:t>l'importo iniziale della </a:t>
            </a:r>
            <a:r>
              <a:rPr lang="it-IT" sz="1600" u="sng" dirty="0" smtClean="0">
                <a:solidFill>
                  <a:srgbClr val="002060"/>
                </a:solidFill>
                <a:latin typeface="Arial" pitchFamily="34" charset="0"/>
                <a:cs typeface="Arial" pitchFamily="34" charset="0"/>
              </a:rPr>
              <a:t>retribuzione</a:t>
            </a:r>
            <a:r>
              <a:rPr lang="it-IT" sz="1600" dirty="0" smtClean="0">
                <a:solidFill>
                  <a:srgbClr val="002060"/>
                </a:solidFill>
                <a:latin typeface="Arial" pitchFamily="34" charset="0"/>
                <a:cs typeface="Arial" pitchFamily="34" charset="0"/>
              </a:rPr>
              <a:t> e i relativi elementi costitutivi, con l'indicazione del periodo di pagamento;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durata delle ferie</a:t>
            </a:r>
            <a:r>
              <a:rPr lang="it-IT" sz="1600" dirty="0" smtClean="0">
                <a:solidFill>
                  <a:srgbClr val="002060"/>
                </a:solidFill>
                <a:latin typeface="Arial" pitchFamily="34" charset="0"/>
                <a:cs typeface="Arial" pitchFamily="34" charset="0"/>
              </a:rPr>
              <a:t> retribuite cui ha diritto il lavoratore o le modalità di determinazione e di fruizione delle ferie; </a:t>
            </a:r>
          </a:p>
          <a:p>
            <a:pPr algn="just">
              <a:buFont typeface="+mj-lt"/>
              <a:buAutoNum type="alphaLcParenR"/>
              <a:defRPr/>
            </a:pPr>
            <a:r>
              <a:rPr lang="it-IT" sz="1600" u="sng" dirty="0" smtClean="0">
                <a:solidFill>
                  <a:srgbClr val="002060"/>
                </a:solidFill>
                <a:latin typeface="Arial" pitchFamily="34" charset="0"/>
                <a:cs typeface="Arial" pitchFamily="34" charset="0"/>
              </a:rPr>
              <a:t>l'orario di lavoro</a:t>
            </a:r>
            <a:r>
              <a:rPr lang="it-IT" sz="1600" dirty="0" smtClean="0">
                <a:solidFill>
                  <a:srgbClr val="002060"/>
                </a:solidFill>
                <a:latin typeface="Arial" pitchFamily="34" charset="0"/>
                <a:cs typeface="Arial" pitchFamily="34" charset="0"/>
              </a:rPr>
              <a:t>; </a:t>
            </a:r>
          </a:p>
          <a:p>
            <a:pPr algn="just">
              <a:buFont typeface="+mj-lt"/>
              <a:buAutoNum type="alphaLcParenR"/>
              <a:defRPr/>
            </a:pPr>
            <a:r>
              <a:rPr lang="it-IT" sz="1600" u="sng" dirty="0" smtClean="0">
                <a:solidFill>
                  <a:srgbClr val="002060"/>
                </a:solidFill>
                <a:latin typeface="Arial" pitchFamily="34" charset="0"/>
                <a:cs typeface="Arial" pitchFamily="34" charset="0"/>
              </a:rPr>
              <a:t>i termini del preavviso in caso di recesso</a:t>
            </a:r>
            <a:r>
              <a:rPr lang="it-IT" sz="1600" dirty="0" smtClean="0">
                <a:solidFill>
                  <a:srgbClr val="002060"/>
                </a:solidFill>
                <a:latin typeface="Arial" pitchFamily="34" charset="0"/>
                <a:cs typeface="Arial" pitchFamily="34" charset="0"/>
              </a:rPr>
              <a:t>.</a:t>
            </a:r>
          </a:p>
          <a:p>
            <a:pPr marL="0" lvl="0" indent="0" algn="just">
              <a:spcBef>
                <a:spcPts val="0"/>
              </a:spcBef>
              <a:buNone/>
            </a:pPr>
            <a:endParaRPr lang="it-IT" sz="1800"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8</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60648"/>
            <a:ext cx="7992119" cy="5544616"/>
          </a:xfrm>
        </p:spPr>
        <p:txBody>
          <a:bodyPr/>
          <a:lstStyle/>
          <a:p>
            <a:pPr>
              <a:defRPr/>
            </a:pPr>
            <a:r>
              <a:rPr lang="it-IT" sz="3200" b="1" dirty="0" smtClean="0">
                <a:solidFill>
                  <a:srgbClr val="002060"/>
                </a:solidFill>
                <a:ea typeface="+mn-ea"/>
                <a:cs typeface="Times New Roman" pitchFamily="18" charset="0"/>
              </a:rPr>
              <a:t>GRAZIE PER L’ATTENZIONE!</a:t>
            </a:r>
            <a:br>
              <a:rPr lang="it-IT" sz="3200" b="1" dirty="0" smtClean="0">
                <a:solidFill>
                  <a:srgbClr val="002060"/>
                </a:solidFill>
                <a:ea typeface="+mn-ea"/>
                <a:cs typeface="Times New Roman" pitchFamily="18" charset="0"/>
              </a:rPr>
            </a:br>
            <a:r>
              <a:rPr lang="it-IT" sz="2800" b="1" dirty="0" smtClean="0">
                <a:solidFill>
                  <a:srgbClr val="002060"/>
                </a:solidFill>
                <a:ea typeface="+mn-ea"/>
                <a:cs typeface="Times New Roman" pitchFamily="18" charset="0"/>
              </a:rPr>
              <a:t>Avv. Simone Carrà</a:t>
            </a:r>
            <a:r>
              <a:rPr lang="it-IT" sz="3200" b="1" dirty="0" smtClean="0">
                <a:solidFill>
                  <a:srgbClr val="002060"/>
                </a:solidFill>
                <a:ea typeface="+mn-ea"/>
                <a:cs typeface="Times New Roman" pitchFamily="18" charset="0"/>
              </a:rPr>
              <a:t/>
            </a:r>
            <a:br>
              <a:rPr lang="it-IT" sz="3200" b="1" dirty="0" smtClean="0">
                <a:solidFill>
                  <a:srgbClr val="002060"/>
                </a:solidFill>
                <a:ea typeface="+mn-ea"/>
                <a:cs typeface="Times New Roman" pitchFamily="18" charset="0"/>
              </a:rPr>
            </a:br>
            <a:r>
              <a:rPr lang="it-IT" sz="2800" b="1" dirty="0" smtClean="0">
                <a:solidFill>
                  <a:srgbClr val="002060"/>
                </a:solidFill>
                <a:ea typeface="+mn-ea"/>
                <a:cs typeface="Times New Roman" pitchFamily="18" charset="0"/>
                <a:hlinkClick r:id="rId2"/>
              </a:rPr>
              <a:t>s.carra@lablaw.com</a:t>
            </a:r>
            <a:r>
              <a:rPr lang="it-IT" sz="2800" b="1" dirty="0" smtClean="0">
                <a:solidFill>
                  <a:srgbClr val="002060"/>
                </a:solidFill>
                <a:ea typeface="+mn-ea"/>
                <a:cs typeface="Times New Roman" pitchFamily="18" charset="0"/>
              </a:rPr>
              <a:t> </a:t>
            </a:r>
          </a:p>
        </p:txBody>
      </p:sp>
      <p:sp>
        <p:nvSpPr>
          <p:cNvPr id="6"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80</a:t>
            </a:fld>
            <a:endParaRPr lang="it-IT" sz="1200" dirty="0">
              <a:solidFill>
                <a:schemeClr val="tx1">
                  <a:tint val="75000"/>
                </a:schemeClr>
              </a:solidFill>
              <a:latin typeface="Calibri" panose="020F0502020204030204" pitchFamily="34" charset="0"/>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numero diapositiva 3"/>
          <p:cNvSpPr>
            <a:spLocks noGrp="1"/>
          </p:cNvSpPr>
          <p:nvPr>
            <p:ph type="sldNum" sz="quarter" idx="4294967295"/>
          </p:nvPr>
        </p:nvSpPr>
        <p:spPr>
          <a:xfrm>
            <a:off x="1120775" y="188913"/>
            <a:ext cx="2895600" cy="365125"/>
          </a:xfrm>
          <a:prstGeom prst="rect">
            <a:avLst/>
          </a:prstGeom>
          <a:extLst/>
        </p:spPr>
        <p:txBody>
          <a:bodyPr/>
          <a:lstStyle>
            <a:lvl1pPr defTabSz="457200">
              <a:defRPr sz="2000">
                <a:solidFill>
                  <a:schemeClr val="bg2"/>
                </a:solidFill>
                <a:latin typeface="Arial" charset="0"/>
              </a:defRPr>
            </a:lvl1pPr>
            <a:lvl2pPr defTabSz="457200">
              <a:defRPr sz="2000">
                <a:solidFill>
                  <a:schemeClr val="bg2"/>
                </a:solidFill>
                <a:latin typeface="Arial" charset="0"/>
              </a:defRPr>
            </a:lvl2pPr>
            <a:lvl3pPr defTabSz="457200">
              <a:defRPr sz="2000">
                <a:solidFill>
                  <a:schemeClr val="bg2"/>
                </a:solidFill>
                <a:latin typeface="Arial" charset="0"/>
              </a:defRPr>
            </a:lvl3pPr>
            <a:lvl4pPr defTabSz="457200">
              <a:defRPr sz="2000">
                <a:solidFill>
                  <a:schemeClr val="bg2"/>
                </a:solidFill>
                <a:latin typeface="Arial" charset="0"/>
              </a:defRPr>
            </a:lvl4pPr>
            <a:lvl5pPr defTabSz="457200">
              <a:defRPr sz="2000">
                <a:solidFill>
                  <a:schemeClr val="bg2"/>
                </a:solidFill>
                <a:latin typeface="Arial" charset="0"/>
              </a:defRPr>
            </a:lvl5pPr>
            <a:lvl6pPr defTabSz="457200" eaLnBrk="0" hangingPunct="0">
              <a:defRPr sz="2000">
                <a:solidFill>
                  <a:schemeClr val="bg2"/>
                </a:solidFill>
                <a:latin typeface="Arial" charset="0"/>
              </a:defRPr>
            </a:lvl6pPr>
            <a:lvl7pPr defTabSz="457200" eaLnBrk="0" hangingPunct="0">
              <a:defRPr sz="2000">
                <a:solidFill>
                  <a:schemeClr val="bg2"/>
                </a:solidFill>
                <a:latin typeface="Arial" charset="0"/>
              </a:defRPr>
            </a:lvl7pPr>
            <a:lvl8pPr defTabSz="457200" eaLnBrk="0" hangingPunct="0">
              <a:defRPr sz="2000">
                <a:solidFill>
                  <a:schemeClr val="bg2"/>
                </a:solidFill>
                <a:latin typeface="Arial" charset="0"/>
              </a:defRPr>
            </a:lvl8pPr>
            <a:lvl9pPr defTabSz="457200" eaLnBrk="0" hangingPunct="0">
              <a:defRPr sz="2000">
                <a:solidFill>
                  <a:schemeClr val="bg2"/>
                </a:solidFill>
                <a:latin typeface="Arial" charset="0"/>
              </a:defRPr>
            </a:lvl9pPr>
          </a:lstStyle>
          <a:p>
            <a:pPr algn="l">
              <a:defRPr/>
            </a:pPr>
            <a:fld id="{2C2D8961-652C-4376-98F5-C311C60505FE}" type="slidenum">
              <a:rPr lang="it-IT" altLang="it-IT" sz="1400" smtClean="0">
                <a:solidFill>
                  <a:srgbClr val="000000"/>
                </a:solidFill>
              </a:rPr>
              <a:pPr algn="l">
                <a:defRPr/>
              </a:pPr>
              <a:t>81</a:t>
            </a:fld>
            <a:endParaRPr lang="it-IT" altLang="it-IT" sz="1400" smtClean="0">
              <a:solidFill>
                <a:srgbClr val="000000"/>
              </a:solidFill>
            </a:endParaRPr>
          </a:p>
        </p:txBody>
      </p:sp>
      <p:sp>
        <p:nvSpPr>
          <p:cNvPr id="5" name="Rectangle 4"/>
          <p:cNvSpPr>
            <a:spLocks noChangeArrowheads="1"/>
          </p:cNvSpPr>
          <p:nvPr/>
        </p:nvSpPr>
        <p:spPr bwMode="auto">
          <a:xfrm>
            <a:off x="158750" y="116632"/>
            <a:ext cx="8826500" cy="360363"/>
          </a:xfrm>
          <a:prstGeom prst="rect">
            <a:avLst/>
          </a:prstGeom>
          <a:solidFill>
            <a:schemeClr val="bg1"/>
          </a:solidFill>
          <a:ln w="9525">
            <a:solidFill>
              <a:schemeClr val="bg1"/>
            </a:solidFill>
            <a:miter lim="800000"/>
            <a:headEnd/>
            <a:tailEnd/>
          </a:ln>
        </p:spPr>
        <p:txBody>
          <a:bodyPr anchor="ctr"/>
          <a:lstStyle/>
          <a:p>
            <a:pPr algn="ctr" defTabSz="914400">
              <a:defRPr/>
            </a:pPr>
            <a:r>
              <a:rPr lang="it-IT" sz="2000" b="1" dirty="0">
                <a:solidFill>
                  <a:srgbClr val="333399"/>
                </a:solidFill>
                <a:latin typeface="Arial" pitchFamily="34" charset="0"/>
                <a:cs typeface="+mn-cs"/>
              </a:rPr>
              <a:t>I NOSTRI UFFICI</a:t>
            </a:r>
          </a:p>
        </p:txBody>
      </p:sp>
      <p:sp>
        <p:nvSpPr>
          <p:cNvPr id="50180" name="Text Box 2"/>
          <p:cNvSpPr txBox="1">
            <a:spLocks noChangeArrowheads="1"/>
          </p:cNvSpPr>
          <p:nvPr/>
        </p:nvSpPr>
        <p:spPr bwMode="auto">
          <a:xfrm>
            <a:off x="717550" y="2348880"/>
            <a:ext cx="2082800" cy="2865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algn="ctr" defTabSz="914400" eaLnBrk="1" hangingPunct="1">
              <a:spcAft>
                <a:spcPts val="1000"/>
              </a:spcAft>
            </a:pPr>
            <a:r>
              <a:rPr lang="it-IT" altLang="it-IT" b="1" noProof="1">
                <a:solidFill>
                  <a:srgbClr val="333399"/>
                </a:solidFill>
                <a:latin typeface="Arial" charset="0"/>
              </a:rPr>
              <a:t>LABLAW Roma</a:t>
            </a:r>
          </a:p>
          <a:p>
            <a:pPr algn="ctr" defTabSz="914400" eaLnBrk="1" hangingPunct="1">
              <a:spcAft>
                <a:spcPts val="1000"/>
              </a:spcAft>
            </a:pPr>
            <a:r>
              <a:rPr lang="it-IT" altLang="it-IT" sz="1400" dirty="0">
                <a:solidFill>
                  <a:srgbClr val="000000"/>
                </a:solidFill>
                <a:latin typeface="Arial" charset="0"/>
              </a:rPr>
              <a:t>Via Vittoria Colonna, 40</a:t>
            </a:r>
            <a:br>
              <a:rPr lang="it-IT" altLang="it-IT" sz="1400" dirty="0">
                <a:solidFill>
                  <a:srgbClr val="000000"/>
                </a:solidFill>
                <a:latin typeface="Arial" charset="0"/>
              </a:rPr>
            </a:br>
            <a:r>
              <a:rPr lang="it-IT" altLang="it-IT" sz="1400" dirty="0">
                <a:solidFill>
                  <a:srgbClr val="000000"/>
                </a:solidFill>
                <a:latin typeface="Arial" charset="0"/>
              </a:rPr>
              <a:t>00193 Roma</a:t>
            </a:r>
            <a:br>
              <a:rPr lang="it-IT" altLang="it-IT" sz="1400" dirty="0">
                <a:solidFill>
                  <a:srgbClr val="000000"/>
                </a:solidFill>
                <a:latin typeface="Arial" charset="0"/>
              </a:rPr>
            </a:br>
            <a:r>
              <a:rPr lang="it-IT" altLang="it-IT" sz="1400" dirty="0">
                <a:solidFill>
                  <a:srgbClr val="000000"/>
                </a:solidFill>
                <a:latin typeface="Arial" charset="0"/>
              </a:rPr>
              <a:t/>
            </a:r>
            <a:br>
              <a:rPr lang="it-IT" altLang="it-IT" sz="1400" dirty="0">
                <a:solidFill>
                  <a:srgbClr val="000000"/>
                </a:solidFill>
                <a:latin typeface="Arial" charset="0"/>
              </a:rPr>
            </a:br>
            <a:r>
              <a:rPr lang="it-IT" altLang="it-IT" sz="1400" dirty="0" err="1">
                <a:solidFill>
                  <a:srgbClr val="000000"/>
                </a:solidFill>
                <a:latin typeface="Arial" charset="0"/>
              </a:rPr>
              <a:t>Tel</a:t>
            </a:r>
            <a:r>
              <a:rPr lang="it-IT" altLang="it-IT" sz="1400" dirty="0">
                <a:solidFill>
                  <a:srgbClr val="000000"/>
                </a:solidFill>
                <a:latin typeface="Arial" charset="0"/>
              </a:rPr>
              <a:t>: +39 06 36 00 23 65</a:t>
            </a:r>
            <a:br>
              <a:rPr lang="it-IT" altLang="it-IT" sz="1400" dirty="0">
                <a:solidFill>
                  <a:srgbClr val="000000"/>
                </a:solidFill>
                <a:latin typeface="Arial" charset="0"/>
              </a:rPr>
            </a:br>
            <a:r>
              <a:rPr lang="it-IT" altLang="it-IT" sz="1400" dirty="0">
                <a:solidFill>
                  <a:srgbClr val="000000"/>
                </a:solidFill>
                <a:latin typeface="Arial" charset="0"/>
              </a:rPr>
              <a:t>Fax: +39 06 32 42 344</a:t>
            </a:r>
          </a:p>
        </p:txBody>
      </p:sp>
      <p:sp>
        <p:nvSpPr>
          <p:cNvPr id="7" name="Text Box 3"/>
          <p:cNvSpPr txBox="1">
            <a:spLocks noChangeArrowheads="1"/>
          </p:cNvSpPr>
          <p:nvPr/>
        </p:nvSpPr>
        <p:spPr bwMode="auto">
          <a:xfrm>
            <a:off x="6354763" y="1970088"/>
            <a:ext cx="2363787" cy="2522537"/>
          </a:xfrm>
          <a:prstGeom prst="rect">
            <a:avLst/>
          </a:prstGeom>
          <a:solidFill>
            <a:srgbClr val="FFFFFF"/>
          </a:solidFill>
          <a:ln w="9525">
            <a:noFill/>
            <a:miter lim="800000"/>
            <a:headEnd/>
            <a:tailEnd/>
          </a:ln>
        </p:spPr>
        <p:txBody>
          <a:bodyPr lIns="0" tIns="0" rIns="0" bIns="0"/>
          <a:lstStyle/>
          <a:p>
            <a:pPr algn="ctr" defTabSz="914400">
              <a:spcAft>
                <a:spcPts val="1000"/>
              </a:spcAft>
              <a:defRPr/>
            </a:pP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b="1" noProof="1">
                <a:solidFill>
                  <a:srgbClr val="333399"/>
                </a:solidFill>
                <a:latin typeface="Arial"/>
                <a:cs typeface="+mn-cs"/>
              </a:rPr>
              <a:t>LABLAW Padova</a:t>
            </a:r>
          </a:p>
          <a:p>
            <a:pPr algn="ctr" defTabSz="914400">
              <a:spcAft>
                <a:spcPts val="1000"/>
              </a:spcAft>
              <a:defRPr/>
            </a:pPr>
            <a:r>
              <a:rPr lang="it-IT" sz="1400" dirty="0">
                <a:solidFill>
                  <a:srgbClr val="000000"/>
                </a:solidFill>
                <a:latin typeface="Arial"/>
                <a:cs typeface="Arial" pitchFamily="34" charset="0"/>
              </a:rPr>
              <a:t>Piazza Alcide De Gasperi, 47</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35122 Padova</a:t>
            </a:r>
          </a:p>
          <a:p>
            <a:pPr algn="ctr" defTabSz="914400">
              <a:spcAft>
                <a:spcPts val="1000"/>
              </a:spcAft>
              <a:defRPr/>
            </a:pPr>
            <a:r>
              <a:rPr lang="it-IT" sz="1400" dirty="0">
                <a:solidFill>
                  <a:srgbClr val="000000"/>
                </a:solidFill>
                <a:latin typeface="Arial" pitchFamily="34" charset="0"/>
                <a:cs typeface="+mn-cs"/>
              </a:rPr>
              <a:t>Tel. +39 049 66 17 46</a:t>
            </a:r>
            <a:r>
              <a:rPr lang="it-IT" sz="1400" dirty="0">
                <a:solidFill>
                  <a:srgbClr val="000000"/>
                </a:solidFill>
                <a:latin typeface="Arial"/>
                <a:cs typeface="Arial" pitchFamily="34" charset="0"/>
              </a:rPr>
              <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+39 049 65 83 92</a:t>
            </a:r>
          </a:p>
          <a:p>
            <a:pPr algn="just" defTabSz="914400">
              <a:defRPr/>
            </a:pPr>
            <a:r>
              <a:rPr lang="it-IT" sz="1600" dirty="0">
                <a:solidFill>
                  <a:srgbClr val="000000"/>
                </a:solidFill>
                <a:latin typeface="Arial"/>
                <a:cs typeface="Arial" pitchFamily="34" charset="0"/>
              </a:rPr>
              <a:t/>
            </a:r>
            <a:br>
              <a:rPr lang="it-IT" sz="1600" dirty="0">
                <a:solidFill>
                  <a:srgbClr val="000000"/>
                </a:solidFill>
                <a:latin typeface="Arial"/>
                <a:cs typeface="Arial" pitchFamily="34" charset="0"/>
              </a:rPr>
            </a:br>
            <a:endParaRPr lang="it-IT" sz="1400" dirty="0">
              <a:solidFill>
                <a:srgbClr val="000000"/>
              </a:solidFill>
              <a:latin typeface="Arial"/>
              <a:cs typeface="Arial" pitchFamily="34" charset="0"/>
            </a:endParaRPr>
          </a:p>
          <a:p>
            <a:pPr defTabSz="914400">
              <a:defRPr/>
            </a:pPr>
            <a:endParaRPr lang="it-IT" dirty="0">
              <a:solidFill>
                <a:srgbClr val="000000"/>
              </a:solidFill>
              <a:latin typeface="Arial"/>
              <a:cs typeface="Arial" pitchFamily="34" charset="0"/>
            </a:endParaRPr>
          </a:p>
        </p:txBody>
      </p:sp>
      <p:sp>
        <p:nvSpPr>
          <p:cNvPr id="8" name="Text Box 4"/>
          <p:cNvSpPr txBox="1">
            <a:spLocks noChangeArrowheads="1"/>
          </p:cNvSpPr>
          <p:nvPr/>
        </p:nvSpPr>
        <p:spPr bwMode="auto">
          <a:xfrm>
            <a:off x="517525" y="4516438"/>
            <a:ext cx="2351088" cy="1908175"/>
          </a:xfrm>
          <a:prstGeom prst="rect">
            <a:avLst/>
          </a:prstGeom>
          <a:solidFill>
            <a:srgbClr val="FFFFFF"/>
          </a:solidFill>
          <a:ln w="9525">
            <a:solidFill>
              <a:srgbClr val="FFFFFF"/>
            </a:solidFill>
            <a:miter lim="800000"/>
            <a:headEnd/>
            <a:tailEnd/>
          </a:ln>
        </p:spPr>
        <p:txBody>
          <a:bodyPr/>
          <a:lstStyle/>
          <a:p>
            <a:pPr algn="ctr" defTabSz="914400">
              <a:spcAft>
                <a:spcPts val="1000"/>
              </a:spcAft>
              <a:defRPr/>
            </a:pPr>
            <a:r>
              <a:rPr lang="it-IT" b="1" noProof="1">
                <a:solidFill>
                  <a:srgbClr val="333399"/>
                </a:solidFill>
                <a:latin typeface="Arial"/>
                <a:cs typeface="+mn-cs"/>
              </a:rPr>
              <a:t>LABLAW Genova</a:t>
            </a:r>
          </a:p>
          <a:p>
            <a:pPr algn="ctr" defTabSz="914400">
              <a:spcAft>
                <a:spcPts val="1000"/>
              </a:spcAft>
              <a:defRPr/>
            </a:pPr>
            <a:r>
              <a:rPr lang="it-IT" sz="1400" dirty="0">
                <a:solidFill>
                  <a:srgbClr val="000000"/>
                </a:solidFill>
                <a:latin typeface="Arial"/>
                <a:cs typeface="Arial" pitchFamily="34" charset="0"/>
              </a:rPr>
              <a:t>Via </a:t>
            </a:r>
            <a:r>
              <a:rPr lang="it-IT" sz="1400" dirty="0" err="1">
                <a:solidFill>
                  <a:srgbClr val="000000"/>
                </a:solidFill>
                <a:latin typeface="Arial"/>
                <a:cs typeface="Arial" pitchFamily="34" charset="0"/>
              </a:rPr>
              <a:t>Fiasella</a:t>
            </a:r>
            <a:r>
              <a:rPr lang="it-IT" sz="1400" dirty="0">
                <a:solidFill>
                  <a:srgbClr val="000000"/>
                </a:solidFill>
                <a:latin typeface="Arial"/>
                <a:cs typeface="Arial" pitchFamily="34" charset="0"/>
              </a:rPr>
              <a:t>, 3 Int. 17</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16121 Genova</a:t>
            </a:r>
          </a:p>
          <a:p>
            <a:pPr algn="ctr" defTabSz="914400">
              <a:spcAft>
                <a:spcPts val="1000"/>
              </a:spcAft>
              <a:defRPr/>
            </a:pPr>
            <a:r>
              <a:rPr lang="it-IT" sz="1400" dirty="0">
                <a:solidFill>
                  <a:srgbClr val="000000"/>
                </a:solidFill>
                <a:latin typeface="Arial"/>
                <a:cs typeface="Arial" pitchFamily="34" charset="0"/>
              </a:rPr>
              <a:t>Tel. +39 010 58 72 78</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+39 010 59 45 08</a:t>
            </a: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sz="1200" dirty="0">
                <a:solidFill>
                  <a:srgbClr val="000000"/>
                </a:solidFill>
                <a:latin typeface="Calibri" pitchFamily="34" charset="0"/>
                <a:cs typeface="Arial" pitchFamily="34" charset="0"/>
              </a:rPr>
              <a:t/>
            </a:r>
            <a:br>
              <a:rPr lang="it-IT" sz="1200" dirty="0">
                <a:solidFill>
                  <a:srgbClr val="000000"/>
                </a:solidFill>
                <a:latin typeface="Calibri" pitchFamily="34" charset="0"/>
                <a:cs typeface="Arial" pitchFamily="34" charset="0"/>
              </a:rPr>
            </a:br>
            <a:endParaRPr lang="it-IT" sz="1200" dirty="0">
              <a:solidFill>
                <a:srgbClr val="000000"/>
              </a:solidFill>
              <a:latin typeface="Calibri" pitchFamily="34" charset="0"/>
              <a:cs typeface="Arial" pitchFamily="34" charset="0"/>
            </a:endParaRPr>
          </a:p>
          <a:p>
            <a:pPr lvl="0" fontAlgn="auto">
              <a:spcBef>
                <a:spcPts val="0"/>
              </a:spcBef>
              <a:spcAft>
                <a:spcPts val="0"/>
              </a:spcAft>
              <a:defRPr/>
            </a:pPr>
            <a:r>
              <a:rPr lang="it-IT" sz="1050" dirty="0">
                <a:solidFill>
                  <a:prstClr val="black">
                    <a:tint val="75000"/>
                  </a:prstClr>
                </a:solidFill>
                <a:latin typeface="Calibri"/>
              </a:rPr>
              <a:t>© Riproduzione riservata</a:t>
            </a:r>
          </a:p>
          <a:p>
            <a:pPr algn="ctr" defTabSz="914400">
              <a:spcAft>
                <a:spcPts val="1000"/>
              </a:spcAft>
              <a:defRPr/>
            </a:pPr>
            <a:r>
              <a:rPr lang="it-IT" sz="1200" dirty="0">
                <a:solidFill>
                  <a:srgbClr val="000000"/>
                </a:solidFill>
                <a:latin typeface="Times New Roman" pitchFamily="18" charset="0"/>
                <a:cs typeface="Arial" pitchFamily="34" charset="0"/>
              </a:rPr>
              <a:t/>
            </a:r>
            <a:br>
              <a:rPr lang="it-IT" sz="1200" dirty="0">
                <a:solidFill>
                  <a:srgbClr val="000000"/>
                </a:solidFill>
                <a:latin typeface="Times New Roman" pitchFamily="18" charset="0"/>
                <a:cs typeface="Arial" pitchFamily="34" charset="0"/>
              </a:rPr>
            </a:br>
            <a:endParaRPr lang="it-IT" sz="2200" b="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defTabSz="914400">
              <a:defRPr/>
            </a:pPr>
            <a:endParaRPr lang="it-IT" dirty="0">
              <a:solidFill>
                <a:srgbClr val="000000"/>
              </a:solidFill>
              <a:latin typeface="Arial" pitchFamily="34" charset="0"/>
              <a:cs typeface="Arial" pitchFamily="34" charset="0"/>
            </a:endParaRPr>
          </a:p>
        </p:txBody>
      </p:sp>
      <p:sp>
        <p:nvSpPr>
          <p:cNvPr id="9" name="Text Box 4"/>
          <p:cNvSpPr txBox="1">
            <a:spLocks noChangeArrowheads="1"/>
          </p:cNvSpPr>
          <p:nvPr/>
        </p:nvSpPr>
        <p:spPr bwMode="auto">
          <a:xfrm>
            <a:off x="3395663" y="4168775"/>
            <a:ext cx="2571750" cy="2016125"/>
          </a:xfrm>
          <a:prstGeom prst="rect">
            <a:avLst/>
          </a:prstGeom>
          <a:solidFill>
            <a:srgbClr val="FFFFFF"/>
          </a:solidFill>
          <a:ln w="9525">
            <a:solidFill>
              <a:srgbClr val="FFFFFF"/>
            </a:solidFill>
            <a:miter lim="800000"/>
            <a:headEnd/>
            <a:tailEnd/>
          </a:ln>
        </p:spPr>
        <p:txBody>
          <a:bodyPr/>
          <a:lstStyle/>
          <a:p>
            <a:pPr algn="ctr" defTabSz="914400">
              <a:spcAft>
                <a:spcPts val="1000"/>
              </a:spcAft>
              <a:defRPr/>
            </a:pP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sz="1200" dirty="0">
                <a:solidFill>
                  <a:srgbClr val="000000"/>
                </a:solidFill>
                <a:latin typeface="Calibri" pitchFamily="34" charset="0"/>
                <a:cs typeface="Arial" pitchFamily="34" charset="0"/>
              </a:rPr>
              <a:t/>
            </a:r>
            <a:br>
              <a:rPr lang="it-IT" sz="1200" dirty="0">
                <a:solidFill>
                  <a:srgbClr val="000000"/>
                </a:solidFill>
                <a:latin typeface="Calibri" pitchFamily="34" charset="0"/>
                <a:cs typeface="Arial" pitchFamily="34" charset="0"/>
              </a:rPr>
            </a:br>
            <a:r>
              <a:rPr lang="en-GB" b="1" noProof="1">
                <a:solidFill>
                  <a:srgbClr val="333399"/>
                </a:solidFill>
                <a:latin typeface="Arial"/>
                <a:cs typeface="+mn-cs"/>
              </a:rPr>
              <a:t>LABLAW Bari</a:t>
            </a:r>
          </a:p>
          <a:p>
            <a:pPr algn="ctr" defTabSz="914400">
              <a:spcAft>
                <a:spcPts val="1000"/>
              </a:spcAft>
              <a:defRPr/>
            </a:pPr>
            <a:r>
              <a:rPr lang="it-IT" sz="1400" dirty="0">
                <a:solidFill>
                  <a:srgbClr val="000000"/>
                </a:solidFill>
                <a:latin typeface="Arial" pitchFamily="34" charset="0"/>
                <a:cs typeface="+mn-cs"/>
              </a:rPr>
              <a:t>Corso Vittorio Emanuele II, 30</a:t>
            </a:r>
            <a:br>
              <a:rPr lang="it-IT" sz="1400" dirty="0">
                <a:solidFill>
                  <a:srgbClr val="000000"/>
                </a:solidFill>
                <a:latin typeface="Arial" pitchFamily="34" charset="0"/>
                <a:cs typeface="+mn-cs"/>
              </a:rPr>
            </a:br>
            <a:r>
              <a:rPr lang="it-IT" sz="1400" dirty="0">
                <a:solidFill>
                  <a:srgbClr val="000000"/>
                </a:solidFill>
                <a:latin typeface="Arial"/>
                <a:cs typeface="Arial" pitchFamily="34" charset="0"/>
              </a:rPr>
              <a:t>70128 Bari</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
            </a:r>
            <a:br>
              <a:rPr lang="it-IT" sz="1400" dirty="0">
                <a:solidFill>
                  <a:srgbClr val="000000"/>
                </a:solidFill>
                <a:latin typeface="Arial"/>
                <a:cs typeface="Arial" pitchFamily="34" charset="0"/>
              </a:rPr>
            </a:br>
            <a:r>
              <a:rPr lang="it-IT" sz="1400" dirty="0" err="1">
                <a:solidFill>
                  <a:srgbClr val="000000"/>
                </a:solidFill>
                <a:latin typeface="Arial"/>
                <a:cs typeface="Arial" pitchFamily="34" charset="0"/>
              </a:rPr>
              <a:t>Tel</a:t>
            </a:r>
            <a:r>
              <a:rPr lang="it-IT" sz="1400" dirty="0">
                <a:solidFill>
                  <a:srgbClr val="000000"/>
                </a:solidFill>
                <a:latin typeface="Arial"/>
                <a:cs typeface="Arial" pitchFamily="34" charset="0"/>
              </a:rPr>
              <a:t>: +39 0883 40 37 72</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0883 48 13 72</a:t>
            </a:r>
            <a:endParaRPr lang="it-IT" sz="1200" dirty="0">
              <a:solidFill>
                <a:srgbClr val="000000"/>
              </a:solidFill>
              <a:latin typeface="Calibri" pitchFamily="34" charset="0"/>
              <a:cs typeface="Arial" pitchFamily="34" charset="0"/>
            </a:endParaRPr>
          </a:p>
          <a:p>
            <a:pPr algn="ctr" defTabSz="914400">
              <a:spcAft>
                <a:spcPts val="1000"/>
              </a:spcAft>
              <a:defRPr/>
            </a:pPr>
            <a:r>
              <a:rPr lang="it-IT" sz="1200" dirty="0">
                <a:solidFill>
                  <a:srgbClr val="000000"/>
                </a:solidFill>
                <a:latin typeface="Times New Roman" pitchFamily="18" charset="0"/>
                <a:cs typeface="Arial" pitchFamily="34" charset="0"/>
              </a:rPr>
              <a:t/>
            </a:r>
            <a:br>
              <a:rPr lang="it-IT" sz="1200" dirty="0">
                <a:solidFill>
                  <a:srgbClr val="000000"/>
                </a:solidFill>
                <a:latin typeface="Times New Roman" pitchFamily="18" charset="0"/>
                <a:cs typeface="Arial" pitchFamily="34" charset="0"/>
              </a:rPr>
            </a:br>
            <a:endParaRPr lang="it-IT" sz="2200" b="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defTabSz="914400">
              <a:defRPr/>
            </a:pPr>
            <a:endParaRPr lang="it-IT" dirty="0">
              <a:solidFill>
                <a:srgbClr val="000000"/>
              </a:solidFill>
              <a:latin typeface="Arial" pitchFamily="34" charset="0"/>
              <a:cs typeface="Arial" pitchFamily="34" charset="0"/>
            </a:endParaRPr>
          </a:p>
        </p:txBody>
      </p:sp>
      <p:sp>
        <p:nvSpPr>
          <p:cNvPr id="10" name="Text Box 5"/>
          <p:cNvSpPr txBox="1">
            <a:spLocks noChangeArrowheads="1"/>
          </p:cNvSpPr>
          <p:nvPr/>
        </p:nvSpPr>
        <p:spPr bwMode="auto">
          <a:xfrm>
            <a:off x="6365875" y="4532313"/>
            <a:ext cx="2352675" cy="1892300"/>
          </a:xfrm>
          <a:prstGeom prst="rect">
            <a:avLst/>
          </a:prstGeom>
          <a:solidFill>
            <a:srgbClr val="FFFFFF"/>
          </a:solidFill>
          <a:ln w="9525">
            <a:solidFill>
              <a:srgbClr val="FFFFFF"/>
            </a:solidFill>
            <a:miter lim="800000"/>
            <a:headEnd/>
            <a:tailEnd/>
          </a:ln>
        </p:spPr>
        <p:txBody>
          <a:bodyPr>
            <a:spAutoFit/>
          </a:bodyPr>
          <a:lstStyle/>
          <a:p>
            <a:pPr algn="ctr" defTabSz="914400">
              <a:spcAft>
                <a:spcPts val="1000"/>
              </a:spcAft>
              <a:defRPr/>
            </a:pPr>
            <a:r>
              <a:rPr lang="it-IT" b="1" noProof="1">
                <a:solidFill>
                  <a:srgbClr val="333399"/>
                </a:solidFill>
                <a:latin typeface="Arial"/>
                <a:cs typeface="+mn-cs"/>
              </a:rPr>
              <a:t>LABLAW Pescara</a:t>
            </a:r>
          </a:p>
          <a:p>
            <a:pPr algn="ctr" defTabSz="914400">
              <a:spcAft>
                <a:spcPts val="1000"/>
              </a:spcAft>
              <a:defRPr/>
            </a:pPr>
            <a:r>
              <a:rPr lang="it-IT" sz="1400" dirty="0">
                <a:solidFill>
                  <a:srgbClr val="000000"/>
                </a:solidFill>
                <a:latin typeface="Arial"/>
                <a:cs typeface="Arial" pitchFamily="34" charset="0"/>
              </a:rPr>
              <a:t>Strada Comunale Piana, 3</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65129 Pescara</a:t>
            </a:r>
          </a:p>
          <a:p>
            <a:pPr algn="ctr" defTabSz="914400">
              <a:spcAft>
                <a:spcPts val="1000"/>
              </a:spcAft>
              <a:defRPr/>
            </a:pPr>
            <a:r>
              <a:rPr lang="it-IT" sz="1400" dirty="0">
                <a:solidFill>
                  <a:srgbClr val="000000"/>
                </a:solidFill>
                <a:latin typeface="Arial"/>
                <a:cs typeface="Arial" pitchFamily="34" charset="0"/>
              </a:rPr>
              <a:t>Tel. +39 085 54 024  </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+39 085 43 17 582</a:t>
            </a:r>
          </a:p>
          <a:p>
            <a:pPr algn="ctr" defTabSz="914400">
              <a:spcAft>
                <a:spcPts val="1000"/>
              </a:spcAft>
              <a:defRPr/>
            </a:pPr>
            <a:endParaRPr lang="it-IT" sz="1400" dirty="0">
              <a:solidFill>
                <a:srgbClr val="000000"/>
              </a:solidFill>
              <a:latin typeface="Arial"/>
              <a:cs typeface="Arial" pitchFamily="34" charset="0"/>
            </a:endParaRPr>
          </a:p>
        </p:txBody>
      </p:sp>
      <p:sp>
        <p:nvSpPr>
          <p:cNvPr id="11" name="Rectangle 6"/>
          <p:cNvSpPr txBox="1">
            <a:spLocks noChangeArrowheads="1"/>
          </p:cNvSpPr>
          <p:nvPr/>
        </p:nvSpPr>
        <p:spPr bwMode="auto">
          <a:xfrm>
            <a:off x="3288010" y="6237237"/>
            <a:ext cx="2724150" cy="792163"/>
          </a:xfrm>
          <a:prstGeom prst="rect">
            <a:avLst/>
          </a:prstGeom>
          <a:noFill/>
          <a:ln w="9525">
            <a:noFill/>
            <a:miter lim="800000"/>
            <a:headEnd/>
            <a:tailEnd/>
          </a:ln>
          <a:effectLst/>
        </p:spPr>
        <p:txBody>
          <a:bodyPr/>
          <a:lstStyle/>
          <a:p>
            <a:pPr algn="ctr" defTabSz="914400">
              <a:defRPr/>
            </a:pPr>
            <a:r>
              <a:rPr lang="it-IT" sz="1400" b="1" noProof="1">
                <a:solidFill>
                  <a:srgbClr val="333399"/>
                </a:solidFill>
              </a:rPr>
              <a:t>info.milano@lablaw.com</a:t>
            </a:r>
            <a:r>
              <a:rPr lang="it-IT" sz="1400" b="1" noProof="1">
                <a:solidFill>
                  <a:srgbClr val="333399"/>
                </a:solidFill>
                <a:latin typeface="Arial" charset="0"/>
                <a:cs typeface="+mn-cs"/>
              </a:rPr>
              <a:t/>
            </a:r>
            <a:br>
              <a:rPr lang="it-IT" sz="1400" b="1" noProof="1">
                <a:solidFill>
                  <a:srgbClr val="333399"/>
                </a:solidFill>
                <a:latin typeface="Arial" charset="0"/>
                <a:cs typeface="+mn-cs"/>
              </a:rPr>
            </a:br>
            <a:r>
              <a:rPr lang="it-IT" sz="1400" b="1" noProof="1">
                <a:solidFill>
                  <a:srgbClr val="333399"/>
                </a:solidFill>
                <a:latin typeface="Arial" charset="0"/>
                <a:cs typeface="+mn-cs"/>
              </a:rPr>
              <a:t>www.lablaw.com</a:t>
            </a:r>
          </a:p>
        </p:txBody>
      </p:sp>
      <p:sp>
        <p:nvSpPr>
          <p:cNvPr id="3" name="Rettangolo 2"/>
          <p:cNvSpPr/>
          <p:nvPr/>
        </p:nvSpPr>
        <p:spPr>
          <a:xfrm>
            <a:off x="2286000" y="2286000"/>
            <a:ext cx="4572000" cy="1574800"/>
          </a:xfrm>
          <a:prstGeom prst="rect">
            <a:avLst/>
          </a:prstGeom>
        </p:spPr>
        <p:txBody>
          <a:bodyPr>
            <a:spAutoFit/>
          </a:bodyPr>
          <a:lstStyle/>
          <a:p>
            <a:pPr algn="ctr" defTabSz="914400">
              <a:spcAft>
                <a:spcPts val="1000"/>
              </a:spcAft>
              <a:defRPr/>
            </a:pPr>
            <a:r>
              <a:rPr lang="en-GB" b="1" noProof="1">
                <a:solidFill>
                  <a:srgbClr val="333399"/>
                </a:solidFill>
                <a:latin typeface="Arial"/>
                <a:cs typeface="+mn-cs"/>
              </a:rPr>
              <a:t>LABLAW Napoli</a:t>
            </a:r>
          </a:p>
          <a:p>
            <a:pPr algn="ctr" defTabSz="914400">
              <a:spcAft>
                <a:spcPts val="1000"/>
              </a:spcAft>
              <a:defRPr/>
            </a:pPr>
            <a:r>
              <a:rPr lang="it-IT" sz="1400" dirty="0">
                <a:solidFill>
                  <a:srgbClr val="000000"/>
                </a:solidFill>
                <a:latin typeface="Arial" pitchFamily="34" charset="0"/>
                <a:cs typeface="+mn-cs"/>
              </a:rPr>
              <a:t>Via Del Parco Margherita, 23</a:t>
            </a:r>
            <a:br>
              <a:rPr lang="it-IT" sz="1400" dirty="0">
                <a:solidFill>
                  <a:srgbClr val="000000"/>
                </a:solidFill>
                <a:latin typeface="Arial" pitchFamily="34" charset="0"/>
                <a:cs typeface="+mn-cs"/>
              </a:rPr>
            </a:br>
            <a:r>
              <a:rPr lang="it-IT" sz="1400" dirty="0">
                <a:solidFill>
                  <a:srgbClr val="000000"/>
                </a:solidFill>
                <a:latin typeface="Arial"/>
                <a:cs typeface="Arial" pitchFamily="34" charset="0"/>
              </a:rPr>
              <a:t>80122 Napoli</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
            </a:r>
            <a:br>
              <a:rPr lang="it-IT" sz="1400" dirty="0">
                <a:solidFill>
                  <a:srgbClr val="000000"/>
                </a:solidFill>
                <a:latin typeface="Arial"/>
                <a:cs typeface="Arial" pitchFamily="34" charset="0"/>
              </a:rPr>
            </a:br>
            <a:r>
              <a:rPr lang="it-IT" sz="1400" dirty="0" err="1">
                <a:solidFill>
                  <a:srgbClr val="000000"/>
                </a:solidFill>
                <a:latin typeface="Arial"/>
                <a:cs typeface="Arial" pitchFamily="34" charset="0"/>
              </a:rPr>
              <a:t>Tel</a:t>
            </a:r>
            <a:r>
              <a:rPr lang="it-IT" sz="1400" dirty="0">
                <a:solidFill>
                  <a:srgbClr val="000000"/>
                </a:solidFill>
                <a:latin typeface="Arial"/>
                <a:cs typeface="Arial" pitchFamily="34" charset="0"/>
              </a:rPr>
              <a:t>: +39 081 25 12 3546</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+39 081 40 90 22</a:t>
            </a:r>
          </a:p>
        </p:txBody>
      </p:sp>
      <p:sp>
        <p:nvSpPr>
          <p:cNvPr id="50192" name="Rettangolo 1"/>
          <p:cNvSpPr>
            <a:spLocks noChangeArrowheads="1"/>
          </p:cNvSpPr>
          <p:nvPr/>
        </p:nvSpPr>
        <p:spPr bwMode="auto">
          <a:xfrm>
            <a:off x="2286000" y="579438"/>
            <a:ext cx="45720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algn="ctr" defTabSz="914400" eaLnBrk="1" hangingPunct="1">
              <a:spcAft>
                <a:spcPts val="1000"/>
              </a:spcAft>
            </a:pPr>
            <a:r>
              <a:rPr lang="it-IT" altLang="it-IT" b="1" noProof="1">
                <a:solidFill>
                  <a:srgbClr val="333399"/>
                </a:solidFill>
                <a:latin typeface="Arial" charset="0"/>
              </a:rPr>
              <a:t>LABLAW Milano</a:t>
            </a:r>
          </a:p>
          <a:p>
            <a:pPr algn="ctr" defTabSz="914400" eaLnBrk="1" hangingPunct="1">
              <a:spcAft>
                <a:spcPts val="1000"/>
              </a:spcAft>
            </a:pPr>
            <a:r>
              <a:rPr lang="it-IT" altLang="it-IT" sz="1400">
                <a:solidFill>
                  <a:srgbClr val="000000"/>
                </a:solidFill>
                <a:latin typeface="Arial" charset="0"/>
              </a:rPr>
              <a:t>Corso Europa, 22</a:t>
            </a:r>
            <a:br>
              <a:rPr lang="it-IT" altLang="it-IT" sz="1400">
                <a:solidFill>
                  <a:srgbClr val="000000"/>
                </a:solidFill>
                <a:latin typeface="Arial" charset="0"/>
              </a:rPr>
            </a:br>
            <a:r>
              <a:rPr lang="it-IT" altLang="it-IT" sz="1400">
                <a:solidFill>
                  <a:srgbClr val="000000"/>
                </a:solidFill>
                <a:latin typeface="Arial" charset="0"/>
              </a:rPr>
              <a:t>20122 Milano</a:t>
            </a:r>
            <a:br>
              <a:rPr lang="it-IT" altLang="it-IT" sz="1400">
                <a:solidFill>
                  <a:srgbClr val="000000"/>
                </a:solidFill>
                <a:latin typeface="Arial" charset="0"/>
              </a:rPr>
            </a:br>
            <a:r>
              <a:rPr lang="it-IT" altLang="it-IT" sz="1400">
                <a:solidFill>
                  <a:srgbClr val="000000"/>
                </a:solidFill>
                <a:latin typeface="Arial" charset="0"/>
              </a:rPr>
              <a:t/>
            </a:r>
            <a:br>
              <a:rPr lang="it-IT" altLang="it-IT" sz="1400">
                <a:solidFill>
                  <a:srgbClr val="000000"/>
                </a:solidFill>
                <a:latin typeface="Arial" charset="0"/>
              </a:rPr>
            </a:br>
            <a:r>
              <a:rPr lang="it-IT" altLang="it-IT" sz="1400">
                <a:solidFill>
                  <a:srgbClr val="000000"/>
                </a:solidFill>
                <a:latin typeface="Arial" charset="0"/>
              </a:rPr>
              <a:t>Tel: +39 02 30 31 11</a:t>
            </a:r>
            <a:br>
              <a:rPr lang="it-IT" altLang="it-IT" sz="1400">
                <a:solidFill>
                  <a:srgbClr val="000000"/>
                </a:solidFill>
                <a:latin typeface="Arial" charset="0"/>
              </a:rPr>
            </a:br>
            <a:r>
              <a:rPr lang="it-IT" altLang="it-IT" sz="1400">
                <a:solidFill>
                  <a:srgbClr val="000000"/>
                </a:solidFill>
                <a:latin typeface="Arial" charset="0"/>
              </a:rPr>
              <a:t>Fax: +39  02 30 31 12</a:t>
            </a:r>
          </a:p>
        </p:txBody>
      </p:sp>
      <p:pic>
        <p:nvPicPr>
          <p:cNvPr id="1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spTree>
    <p:extLst>
      <p:ext uri="{BB962C8B-B14F-4D97-AF65-F5344CB8AC3E}">
        <p14:creationId xmlns:p14="http://schemas.microsoft.com/office/powerpoint/2010/main" val="422116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algn="ctr">
              <a:buNone/>
              <a:defRPr/>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ctr">
              <a:buNone/>
              <a:defRPr/>
            </a:pPr>
            <a:r>
              <a:rPr lang="it-IT" sz="2400" b="1" dirty="0" smtClean="0">
                <a:solidFill>
                  <a:srgbClr val="002060"/>
                </a:solidFill>
                <a:latin typeface="Arial" pitchFamily="34" charset="0"/>
                <a:cs typeface="Arial" pitchFamily="34" charset="0"/>
              </a:rPr>
              <a:t>Categorie dei prestatori di lavoro </a:t>
            </a:r>
          </a:p>
          <a:p>
            <a:pPr>
              <a:buNone/>
              <a:defRPr/>
            </a:pPr>
            <a:r>
              <a:rPr lang="it-IT" sz="2400" dirty="0" smtClean="0">
                <a:solidFill>
                  <a:srgbClr val="002060"/>
                </a:solidFill>
                <a:latin typeface="Arial" pitchFamily="34" charset="0"/>
                <a:cs typeface="Arial" pitchFamily="34" charset="0"/>
              </a:rPr>
              <a:t>I prestatori di lavoro subordinato si distinguono in: </a:t>
            </a:r>
          </a:p>
          <a:p>
            <a:pPr>
              <a:buFont typeface="Wingdings" pitchFamily="2" charset="2"/>
              <a:buChar char="Ø"/>
              <a:defRPr/>
            </a:pPr>
            <a:r>
              <a:rPr lang="it-IT" sz="2400" b="1" u="sng" dirty="0" smtClean="0">
                <a:solidFill>
                  <a:srgbClr val="002060"/>
                </a:solidFill>
                <a:latin typeface="Arial" pitchFamily="34" charset="0"/>
                <a:cs typeface="Arial" pitchFamily="34" charset="0"/>
              </a:rPr>
              <a:t>operai</a:t>
            </a:r>
            <a:endParaRPr lang="it-IT" sz="2400" dirty="0" smtClean="0">
              <a:solidFill>
                <a:srgbClr val="002060"/>
              </a:solidFill>
              <a:latin typeface="Arial" pitchFamily="34" charset="0"/>
              <a:cs typeface="Arial" pitchFamily="34" charset="0"/>
            </a:endParaRPr>
          </a:p>
          <a:p>
            <a:pPr>
              <a:buFont typeface="Wingdings" pitchFamily="2" charset="2"/>
              <a:buChar char="Ø"/>
              <a:defRPr/>
            </a:pPr>
            <a:r>
              <a:rPr lang="it-IT" sz="2400" b="1" u="sng" dirty="0" smtClean="0">
                <a:solidFill>
                  <a:srgbClr val="002060"/>
                </a:solidFill>
                <a:latin typeface="Arial" pitchFamily="34" charset="0"/>
                <a:cs typeface="Arial" pitchFamily="34" charset="0"/>
              </a:rPr>
              <a:t>impiegati</a:t>
            </a:r>
            <a:endParaRPr lang="it-IT" sz="2400" dirty="0" smtClean="0">
              <a:solidFill>
                <a:srgbClr val="002060"/>
              </a:solidFill>
              <a:latin typeface="Arial" pitchFamily="34" charset="0"/>
              <a:cs typeface="Arial" pitchFamily="34" charset="0"/>
            </a:endParaRPr>
          </a:p>
          <a:p>
            <a:pPr>
              <a:buFont typeface="Wingdings" pitchFamily="2" charset="2"/>
              <a:buChar char="Ø"/>
              <a:defRPr/>
            </a:pPr>
            <a:r>
              <a:rPr lang="it-IT" sz="2400" b="1" u="sng" dirty="0" smtClean="0">
                <a:solidFill>
                  <a:srgbClr val="002060"/>
                </a:solidFill>
                <a:latin typeface="Arial" pitchFamily="34" charset="0"/>
                <a:cs typeface="Arial" pitchFamily="34" charset="0"/>
              </a:rPr>
              <a:t>quadri</a:t>
            </a:r>
            <a:endParaRPr lang="it-IT" sz="2400" dirty="0" smtClean="0">
              <a:solidFill>
                <a:srgbClr val="002060"/>
              </a:solidFill>
              <a:latin typeface="Arial" pitchFamily="34" charset="0"/>
              <a:cs typeface="Arial" pitchFamily="34" charset="0"/>
            </a:endParaRPr>
          </a:p>
          <a:p>
            <a:pPr>
              <a:buFont typeface="Wingdings" pitchFamily="2" charset="2"/>
              <a:buChar char="Ø"/>
              <a:defRPr/>
            </a:pPr>
            <a:r>
              <a:rPr lang="it-IT" sz="2400" b="1" u="sng" dirty="0" smtClean="0">
                <a:solidFill>
                  <a:srgbClr val="002060"/>
                </a:solidFill>
                <a:latin typeface="Arial" pitchFamily="34" charset="0"/>
                <a:cs typeface="Arial" pitchFamily="34" charset="0"/>
              </a:rPr>
              <a:t>dirigenti</a:t>
            </a:r>
            <a:endParaRPr lang="it-IT" sz="2400" dirty="0" smtClean="0">
              <a:solidFill>
                <a:srgbClr val="002060"/>
              </a:solidFill>
              <a:latin typeface="Arial" pitchFamily="34" charset="0"/>
              <a:cs typeface="Arial" pitchFamily="34" charset="0"/>
            </a:endParaRPr>
          </a:p>
          <a:p>
            <a:pPr marL="0" lvl="0" indent="0" algn="ctr">
              <a:spcBef>
                <a:spcPts val="0"/>
              </a:spcBef>
              <a:buNone/>
            </a:pPr>
            <a:endParaRPr lang="it-IT" sz="2400"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9</a:t>
            </a:fld>
            <a:endParaRPr lang="it-IT" sz="1200" dirty="0">
              <a:solidFill>
                <a:schemeClr val="tx1">
                  <a:tint val="75000"/>
                </a:schemeClr>
              </a:solidFill>
              <a:latin typeface="+mn-lt"/>
            </a:endParaRPr>
          </a:p>
        </p:txBody>
      </p:sp>
      <p:sp>
        <p:nvSpPr>
          <p:cNvPr id="11" name="AutoShape 3"/>
          <p:cNvSpPr>
            <a:spLocks noChangeArrowheads="1"/>
          </p:cNvSpPr>
          <p:nvPr/>
        </p:nvSpPr>
        <p:spPr bwMode="auto">
          <a:xfrm>
            <a:off x="3239294" y="1340768"/>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chemeClr val="bg1"/>
                </a:solidFill>
                <a:latin typeface="Times New Roman" pitchFamily="18" charset="0"/>
              </a:rPr>
              <a:t>Art. </a:t>
            </a:r>
            <a:r>
              <a:rPr lang="it-IT" sz="2400" b="1" dirty="0" smtClean="0">
                <a:solidFill>
                  <a:schemeClr val="bg1"/>
                </a:solidFill>
                <a:latin typeface="Times New Roman" pitchFamily="18" charset="0"/>
              </a:rPr>
              <a:t>2095 c.c.</a:t>
            </a:r>
            <a:endParaRPr lang="it-IT" sz="2400" b="1" dirty="0">
              <a:solidFill>
                <a:schemeClr val="bg1"/>
              </a:solidFill>
              <a:latin typeface="Times New Roman" pitchFamily="18" charset="0"/>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17089</TotalTime>
  <Words>7114</Words>
  <Application>Microsoft Office PowerPoint</Application>
  <PresentationFormat>Presentazione su schermo (4:3)</PresentationFormat>
  <Paragraphs>1134</Paragraphs>
  <Slides>81</Slides>
  <Notes>75</Notes>
  <HiddenSlides>0</HiddenSlides>
  <MMClips>0</MMClips>
  <ScaleCrop>false</ScaleCrop>
  <HeadingPairs>
    <vt:vector size="6" baseType="variant">
      <vt:variant>
        <vt:lpstr>Caratteri utilizzati</vt:lpstr>
      </vt:variant>
      <vt:variant>
        <vt:i4>10</vt:i4>
      </vt:variant>
      <vt:variant>
        <vt:lpstr>Tema</vt:lpstr>
      </vt:variant>
      <vt:variant>
        <vt:i4>4</vt:i4>
      </vt:variant>
      <vt:variant>
        <vt:lpstr>Titoli diapositive</vt:lpstr>
      </vt:variant>
      <vt:variant>
        <vt:i4>81</vt:i4>
      </vt:variant>
    </vt:vector>
  </HeadingPairs>
  <TitlesOfParts>
    <vt:vector size="95" baseType="lpstr">
      <vt:lpstr>ＭＳ Ｐゴシック</vt:lpstr>
      <vt:lpstr>Arial</vt:lpstr>
      <vt:lpstr>Calibri</vt:lpstr>
      <vt:lpstr>Garamond</vt:lpstr>
      <vt:lpstr>Lucida Bright</vt:lpstr>
      <vt:lpstr>Monotype Sorts</vt:lpstr>
      <vt:lpstr>Tahoma</vt:lpstr>
      <vt:lpstr>Times New Roman</vt:lpstr>
      <vt:lpstr>Wingdings</vt:lpstr>
      <vt:lpstr>ヒラギノ角ゴ Pro W3</vt:lpstr>
      <vt:lpstr>Tema di Office</vt:lpstr>
      <vt:lpstr>Personalizza struttura</vt:lpstr>
      <vt:lpstr>1_Struttura predefinita</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LE CLAUSOLE ACCESSORIE PIU’ RICORRENTI DEL CONTRATTO DI LAVORO SUBORDINATO</vt:lpstr>
      <vt:lpstr>Presentazione standard di PowerPoint</vt:lpstr>
      <vt:lpstr>Presentazione standard di PowerPoint</vt:lpstr>
      <vt:lpstr>Presentazione standard di PowerPoint</vt:lpstr>
      <vt:lpstr>IL PATTO DI NON CONCORRENZA Art. 2125 c.c.</vt:lpstr>
      <vt:lpstr>DURATA MASSIMA PATTO DI NON CONCORRENZA Art. 2125 c.c.</vt:lpstr>
      <vt:lpstr>L’oggetto</vt:lpstr>
      <vt:lpstr>IL CORRISPETTIVO</vt:lpstr>
      <vt:lpstr>Presentazione standard di PowerPoint</vt:lpstr>
      <vt:lpstr>I POTERI DEL DATORE DI LAVORO  </vt:lpstr>
      <vt:lpstr>IL POTERE DIRETTIVO </vt:lpstr>
      <vt:lpstr>Presentazione standard di PowerPoint</vt:lpstr>
      <vt:lpstr>  </vt:lpstr>
      <vt:lpstr>         LA RETRIBUZIONE </vt:lpstr>
      <vt:lpstr>Presentazione standard di PowerPoint</vt:lpstr>
      <vt:lpstr>Presentazione standard di PowerPoint</vt:lpstr>
      <vt:lpstr>Presentazione standard di PowerPoint</vt:lpstr>
      <vt:lpstr>LA RETRIBUZIONE</vt:lpstr>
      <vt:lpstr>Presentazione standard di PowerPoint</vt:lpstr>
      <vt:lpstr>Presentazione standard di PowerPoint</vt:lpstr>
      <vt:lpstr>Presentazione standard di PowerPoint</vt:lpstr>
      <vt:lpstr>Presentazione standard di PowerPoint</vt:lpstr>
      <vt:lpstr>LA RETRIBUZIONE DIFFERITA: il TFR</vt:lpstr>
      <vt:lpstr>Presentazione standard di PowerPoint</vt:lpstr>
      <vt:lpstr>LA DEFINIZIONE DI MALATTIA</vt:lpstr>
      <vt:lpstr>NOTA BENE</vt:lpstr>
      <vt:lpstr>INFORTUNIO SUL LAVORO     riferibilità eziologica dello stato patologico alla prestazione lavorativa  </vt:lpstr>
      <vt:lpstr>SI ASSIMILANO ALLA MALATTIA</vt:lpstr>
      <vt:lpstr> CONSEGUENZE DELLA MALATTIA  SUL RAPPORTO DI LAVORO</vt:lpstr>
      <vt:lpstr> DUNQUE</vt:lpstr>
      <vt:lpstr> MALATTIA</vt:lpstr>
      <vt:lpstr> LA CONSERVAZIONE DEL POSTO: C.D. PERIODO DI COMPORTO</vt:lpstr>
      <vt:lpstr>Presentazione standard di PowerPoint</vt:lpstr>
      <vt:lpstr>OGGETTO (Art. 1 D.Lgs. 151/2001)</vt:lpstr>
      <vt:lpstr>CONGEDO DI MATERNITÀ</vt:lpstr>
      <vt:lpstr>ESAMI PRENATALI (art. 14 D.Lg. 151/2001)</vt:lpstr>
      <vt:lpstr>CONGEDO DI PATERNITÀ art. 28 d. lgs. 151/2001 modificato dal d. lgs. 80/2015</vt:lpstr>
      <vt:lpstr>CONGEDO PARENTALE (art. 32 e ss D.Lgs. 151/2001 modificato dal d. lgs. n. 80/2015)</vt:lpstr>
      <vt:lpstr>DIRITTO AL RIENTRO ED ALLA CONSERVAZIONE DEL POSTO (art. 56, c. 1- 3 D.Lgs. 151/2001)   </vt:lpstr>
      <vt:lpstr>DIRITTO AL RIENTRO ED ALLA CONSERVAZIONE DEL POSTO (art. 56, c. 1- 3 D.Lgs. 151/2001)   </vt:lpstr>
      <vt:lpstr> DIVIETO DI LICENZIAMENTO (art. 54 D.Lgs. 151/2001)  </vt:lpstr>
      <vt:lpstr> PERMESSI PER MOTIVI DI STUDIO (L. 300/1970 art. 10 e L. n. 53/2000)   </vt:lpstr>
      <vt:lpstr> PERMESSI PER HANDICAP (L. 104/1992)   </vt:lpstr>
      <vt:lpstr>LAVORATORI CHIAMATI A FUNZIONI ELETTORALI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 Avv. Simone Carrà s.carra@lablaw.com </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Simone Carrà</cp:lastModifiedBy>
  <cp:revision>2422</cp:revision>
  <dcterms:created xsi:type="dcterms:W3CDTF">2013-11-03T08:34:04Z</dcterms:created>
  <dcterms:modified xsi:type="dcterms:W3CDTF">2018-03-06T10:36:29Z</dcterms:modified>
</cp:coreProperties>
</file>